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5" r:id="rId2"/>
    <p:sldId id="256" r:id="rId3"/>
    <p:sldId id="336" r:id="rId4"/>
    <p:sldId id="337" r:id="rId5"/>
    <p:sldId id="338" r:id="rId6"/>
    <p:sldId id="339" r:id="rId7"/>
    <p:sldId id="340" r:id="rId8"/>
    <p:sldId id="341" r:id="rId9"/>
    <p:sldId id="274" r:id="rId10"/>
    <p:sldId id="307" r:id="rId11"/>
    <p:sldId id="342" r:id="rId12"/>
    <p:sldId id="343" r:id="rId13"/>
    <p:sldId id="326" r:id="rId14"/>
    <p:sldId id="327" r:id="rId15"/>
    <p:sldId id="328" r:id="rId16"/>
    <p:sldId id="329" r:id="rId17"/>
    <p:sldId id="344" r:id="rId18"/>
    <p:sldId id="345" r:id="rId19"/>
    <p:sldId id="353" r:id="rId20"/>
    <p:sldId id="346" r:id="rId21"/>
    <p:sldId id="347" r:id="rId22"/>
    <p:sldId id="348" r:id="rId23"/>
    <p:sldId id="349" r:id="rId24"/>
    <p:sldId id="350" r:id="rId25"/>
    <p:sldId id="351" r:id="rId26"/>
    <p:sldId id="352" r:id="rId27"/>
    <p:sldId id="289" r:id="rId28"/>
    <p:sldId id="300" r:id="rId29"/>
    <p:sldId id="301" r:id="rId30"/>
    <p:sldId id="291" r:id="rId31"/>
    <p:sldId id="299" r:id="rId32"/>
    <p:sldId id="268" r:id="rId33"/>
    <p:sldId id="266" r:id="rId34"/>
    <p:sldId id="313" r:id="rId35"/>
    <p:sldId id="33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3366FF"/>
    <a:srgbClr val="800080"/>
    <a:srgbClr val="FF0000"/>
    <a:srgbClr val="33CC33"/>
    <a:srgbClr val="66FF33"/>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3" autoAdjust="0"/>
    <p:restoredTop sz="88000" autoAdjust="0"/>
  </p:normalViewPr>
  <p:slideViewPr>
    <p:cSldViewPr>
      <p:cViewPr varScale="1">
        <p:scale>
          <a:sx n="97" d="100"/>
          <a:sy n="97" d="100"/>
        </p:scale>
        <p:origin x="-13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783900C-08DC-48B0-A0CE-7CD5DC5126BA}" type="slidenum">
              <a:rPr lang="en-US"/>
              <a:pPr>
                <a:defRPr/>
              </a:pPr>
              <a:t>‹#›</a:t>
            </a:fld>
            <a:endParaRPr lang="en-US"/>
          </a:p>
        </p:txBody>
      </p:sp>
    </p:spTree>
    <p:extLst>
      <p:ext uri="{BB962C8B-B14F-4D97-AF65-F5344CB8AC3E}">
        <p14:creationId xmlns:p14="http://schemas.microsoft.com/office/powerpoint/2010/main" val="9003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C9DF9A-AD2B-4AB3-B73C-1092C9FD46B5}" type="slidenum">
              <a:rPr lang="en-US" altLang="en-US" smtClean="0">
                <a:cs typeface="Arial" charset="0"/>
              </a:rPr>
              <a:pPr eaLnBrk="1" hangingPunct="1"/>
              <a:t>1</a:t>
            </a:fld>
            <a:endParaRPr lang="en-US" altLang="en-US"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7BC8D5-86D0-4B79-871D-0BCEA164A61F}" type="slidenum">
              <a:rPr lang="en-US" altLang="en-US" smtClean="0"/>
              <a:pPr eaLnBrk="1" hangingPunct="1"/>
              <a:t>10</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F1D630B-3C78-48FA-B149-A80F39D4AF4F}" type="slidenum">
              <a:rPr lang="en-US" smtClean="0"/>
              <a:pPr eaLnBrk="1" hangingPunct="1">
                <a:defRPr/>
              </a:pPr>
              <a:t>11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mtClean="0">
                <a:latin typeface="Arial" pitchFamily="34" charset="0"/>
              </a:rPr>
              <a:t>cations</a:t>
            </a:r>
          </a:p>
          <a:p>
            <a:pPr eaLnBrk="1" hangingPunct="1"/>
            <a:endParaRPr lang="en-US" smtClean="0">
              <a:latin typeface="Arial" pitchFamily="34" charset="0"/>
            </a:endParaRPr>
          </a:p>
          <a:p>
            <a:pPr eaLnBrk="1" hangingPunct="1"/>
            <a:r>
              <a:rPr lang="en-US" smtClean="0">
                <a:latin typeface="Arial" pitchFamily="34" charset="0"/>
              </a:rPr>
              <a:t>anions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3D729E3-FA2C-4A9E-8C30-1B4858C5B52C}" type="slidenum">
              <a:rPr lang="en-US" smtClean="0"/>
              <a:pPr eaLnBrk="1" hangingPunct="1">
                <a:defRPr/>
              </a:pPr>
              <a:t>12</a:t>
            </a:fld>
            <a:endParaRPr lang="en-US" smtClean="0"/>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042BB6-1CDD-4772-808F-6009393274FD}" type="slidenum">
              <a:rPr lang="en-US" altLang="en-US" smtClean="0"/>
              <a:pPr eaLnBrk="1" hangingPunct="1"/>
              <a:t>13</a:t>
            </a:fld>
            <a:endParaRPr lang="en-US" altLang="en-US"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86FFA7-9757-4659-80BB-8F75BF1DE744}" type="slidenum">
              <a:rPr lang="en-US" altLang="en-US" smtClean="0"/>
              <a:pPr eaLnBrk="1" hangingPunct="1"/>
              <a:t>14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247E44-B380-4713-8E26-534CE3D7D477}" type="slidenum">
              <a:rPr lang="en-US" altLang="en-US" smtClean="0"/>
              <a:pPr eaLnBrk="1" hangingPunct="1"/>
              <a:t>15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2B855C-AD1F-4A03-AF78-894C15F7276C}" type="slidenum">
              <a:rPr lang="en-US" altLang="en-US" smtClean="0"/>
              <a:pPr eaLnBrk="1" hangingPunct="1"/>
              <a:t>16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97DE3E0-4B3E-49C5-9237-38A68D02C603}" type="slidenum">
              <a:rPr lang="en-US" smtClean="0"/>
              <a:pPr eaLnBrk="1" hangingPunct="1">
                <a:defRPr/>
              </a:pPr>
              <a:t>17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F5BC854-BCA8-434A-B65F-A46F076906DD}" type="slidenum">
              <a:rPr lang="en-US" smtClean="0"/>
              <a:pPr eaLnBrk="1" hangingPunct="1">
                <a:defRPr/>
              </a:pPr>
              <a:t>18</a:t>
            </a:fld>
            <a:endParaRPr lang="en-US" smtClean="0"/>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B7E68F-96B6-4CB8-A3F2-7F69A86F19C7}" type="slidenum">
              <a:rPr lang="en-US" altLang="en-US" smtClean="0"/>
              <a:pPr eaLnBrk="1" hangingPunct="1"/>
              <a:t>2</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548C99A-E839-4357-8C2D-C53150572625}" type="slidenum">
              <a:rPr lang="en-US" smtClean="0"/>
              <a:pPr eaLnBrk="1" hangingPunct="1">
                <a:defRPr/>
              </a:pPr>
              <a:t>20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EBE0B7F-4C1D-483E-84CF-A2B7A8EC0ECF}" type="slidenum">
              <a:rPr lang="en-US" smtClean="0"/>
              <a:pPr eaLnBrk="1" hangingPunct="1">
                <a:defRPr/>
              </a:pPr>
              <a:t>21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590597E-0611-4E05-91FF-C657E8DF9519}" type="slidenum">
              <a:rPr lang="en-US" smtClean="0"/>
              <a:pPr eaLnBrk="1" hangingPunct="1">
                <a:defRPr/>
              </a:pPr>
              <a:t>22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88CCCF-EB32-4706-ACC7-BA749405A972}" type="slidenum">
              <a:rPr lang="en-US" smtClean="0"/>
              <a:pPr eaLnBrk="1" hangingPunct="1">
                <a:defRPr/>
              </a:pPr>
              <a:t>23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latin typeface="Arial" pitchFamily="34" charset="0"/>
              </a:rPr>
              <a:t>Oxidation Is Loss = OIL</a:t>
            </a:r>
          </a:p>
          <a:p>
            <a:pPr eaLnBrk="1" hangingPunct="1"/>
            <a:endParaRPr lang="en-US" smtClean="0">
              <a:latin typeface="Arial" pitchFamily="34" charset="0"/>
            </a:endParaRPr>
          </a:p>
          <a:p>
            <a:pPr eaLnBrk="1" hangingPunct="1"/>
            <a:r>
              <a:rPr lang="en-US" smtClean="0">
                <a:latin typeface="Arial" pitchFamily="34" charset="0"/>
              </a:rPr>
              <a:t>Reduction Is Gain = RIG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C77C8AB-0976-41B0-8F71-74FF31176770}" type="slidenum">
              <a:rPr lang="en-US" smtClean="0"/>
              <a:pPr eaLnBrk="1" hangingPunct="1">
                <a:defRPr/>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B7C91FD-2532-499F-8A35-B716DA1FC8D7}" type="slidenum">
              <a:rPr lang="en-US" smtClean="0"/>
              <a:pPr eaLnBrk="1" hangingPunct="1">
                <a:defRPr/>
              </a:pPr>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5FD5B5-CF49-4279-B185-767725062590}" type="slidenum">
              <a:rPr lang="en-US" altLang="en-US" smtClean="0"/>
              <a:pPr eaLnBrk="1" hangingPunct="1"/>
              <a:t>27</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dirty="0" smtClean="0"/>
              <a:t>Neutrons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C729E2-D3B7-456E-89F8-CB628FD72EE3}" type="slidenum">
              <a:rPr lang="en-US" altLang="en-US" smtClean="0"/>
              <a:pPr eaLnBrk="1" hangingPunct="1"/>
              <a:t>28</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5B2EF-CD5B-461D-B9DB-123F5B9C5055}" type="slidenum">
              <a:rPr lang="en-US" altLang="en-US" smtClean="0"/>
              <a:pPr eaLnBrk="1" hangingPunct="1"/>
              <a:t>29</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Synthesis</a:t>
            </a:r>
          </a:p>
          <a:p>
            <a:pPr eaLnBrk="1" hangingPunct="1"/>
            <a:endParaRPr lang="en-US" altLang="en-US" smtClean="0"/>
          </a:p>
          <a:p>
            <a:pPr eaLnBrk="1" hangingPunct="1"/>
            <a:r>
              <a:rPr lang="en-US" altLang="en-US" smtClean="0"/>
              <a:t>Decomposition</a:t>
            </a:r>
          </a:p>
          <a:p>
            <a:pPr eaLnBrk="1" hangingPunct="1"/>
            <a:endParaRPr lang="en-US" altLang="en-US" smtClean="0"/>
          </a:p>
          <a:p>
            <a:pPr eaLnBrk="1" hangingPunct="1"/>
            <a:r>
              <a:rPr lang="en-US" altLang="en-US" smtClean="0"/>
              <a:t>Exchange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C2ED86C-6CB7-4968-8C0A-9197F00E4589}" type="slidenum">
              <a:rPr lang="en-US" smtClean="0"/>
              <a:pPr eaLnBrk="1" hangingPunct="1">
                <a:defRPr/>
              </a:pPr>
              <a:t>3</a:t>
            </a:fld>
            <a:endParaRPr lang="en-US"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98E19F-357B-445B-A5CB-2A7ABFBF6D63}" type="slidenum">
              <a:rPr lang="en-US" altLang="en-US" smtClean="0"/>
              <a:pPr eaLnBrk="1" hangingPunct="1"/>
              <a:t>30</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smtClean="0"/>
              <a:t>Dehydration</a:t>
            </a:r>
            <a:r>
              <a:rPr lang="en-US" altLang="en-US" baseline="0" dirty="0" smtClean="0"/>
              <a:t> </a:t>
            </a:r>
            <a:r>
              <a:rPr lang="en-US" altLang="en-US" dirty="0" smtClean="0"/>
              <a:t>Synthesis</a:t>
            </a:r>
          </a:p>
          <a:p>
            <a:pPr eaLnBrk="1" hangingPunct="1"/>
            <a:endParaRPr lang="en-US" altLang="en-US" dirty="0" smtClean="0"/>
          </a:p>
          <a:p>
            <a:pPr eaLnBrk="1" hangingPunct="1"/>
            <a:r>
              <a:rPr lang="en-US" altLang="en-US" dirty="0" smtClean="0"/>
              <a:t>Hydrolysis Decomposition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5730A8-F0F7-4183-9E46-835A2E7EBC54}" type="slidenum">
              <a:rPr lang="en-US" altLang="en-US" smtClean="0"/>
              <a:pPr eaLnBrk="1" hangingPunct="1"/>
              <a:t>31</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A9224E-2910-4335-9629-B9CBC033A41B}" type="slidenum">
              <a:rPr lang="en-US" altLang="en-US" smtClean="0"/>
              <a:pPr eaLnBrk="1" hangingPunct="1"/>
              <a:t>32</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Mixture</a:t>
            </a:r>
          </a:p>
          <a:p>
            <a:pPr eaLnBrk="1" hangingPunct="1"/>
            <a:endParaRPr lang="en-US" altLang="en-US" smtClean="0"/>
          </a:p>
          <a:p>
            <a:pPr eaLnBrk="1" hangingPunct="1"/>
            <a:r>
              <a:rPr lang="en-US" altLang="en-US" smtClean="0"/>
              <a:t>Compound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51A339-C56E-4060-8578-4ABD1F012223}" type="slidenum">
              <a:rPr lang="en-US" altLang="en-US" smtClean="0"/>
              <a:pPr eaLnBrk="1" hangingPunct="1"/>
              <a:t>33</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dirty="0" smtClean="0"/>
              <a:t>A: solute</a:t>
            </a:r>
          </a:p>
          <a:p>
            <a:pPr eaLnBrk="1" hangingPunct="1"/>
            <a:endParaRPr lang="en-US" altLang="en-US" dirty="0" smtClean="0"/>
          </a:p>
          <a:p>
            <a:pPr eaLnBrk="1" hangingPunct="1"/>
            <a:r>
              <a:rPr lang="en-US" altLang="en-US" dirty="0" smtClean="0"/>
              <a:t>A: solvent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03CE09-A8B4-4E18-95BF-4FAE04C77DDF}" type="slidenum">
              <a:rPr lang="en-US" altLang="en-US" smtClean="0"/>
              <a:pPr eaLnBrk="1" hangingPunct="1"/>
              <a:t>34</a:t>
            </a:fld>
            <a:endParaRPr lang="en-US" altLang="en-US"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2BE43-6821-45D2-A939-048E71916DC1}" type="slidenum">
              <a:rPr lang="en-US" altLang="en-US" smtClean="0"/>
              <a:pPr eaLnBrk="1" hangingPunct="1"/>
              <a:t>35</a:t>
            </a:fld>
            <a:endParaRPr lang="en-US" altLang="en-US" smtClean="0"/>
          </a:p>
        </p:txBody>
      </p:sp>
      <p:sp>
        <p:nvSpPr>
          <p:cNvPr id="73731" name="Rectangle 2"/>
          <p:cNvSpPr>
            <a:spLocks noGrp="1" noRot="1" noChangeAspect="1" noChangeArrowheads="1" noTextEdit="1"/>
          </p:cNvSpPr>
          <p:nvPr>
            <p:ph type="sldImg"/>
          </p:nvPr>
        </p:nvSpPr>
        <p:spPr>
          <a:xfrm>
            <a:off x="1143000" y="685800"/>
            <a:ext cx="4573588" cy="3430588"/>
          </a:xfrm>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AAC0BA0-9836-46D0-B931-CAF419ED6AB7}" type="slidenum">
              <a:rPr lang="en-US" smtClean="0"/>
              <a:pPr eaLnBrk="1" hangingPunct="1">
                <a:defRPr/>
              </a:pPr>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8ED72-7EBE-4E50-9E90-462945EE7195}" type="slidenum">
              <a:rPr lang="en-US" smtClean="0"/>
              <a:pPr eaLnBrk="1" hangingPunct="1">
                <a:defRPr/>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DC88A6-88B5-42A7-9606-22A5F5EC8F70}" type="slidenum">
              <a:rPr lang="en-US" smtClean="0"/>
              <a:pPr eaLnBrk="1" hangingPunct="1">
                <a:defRPr/>
              </a:pPr>
              <a:t>6</a:t>
            </a:fld>
            <a:endParaRPr lang="en-US"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smtClean="0">
                <a:latin typeface="Arial" pitchFamily="34" charset="0"/>
              </a:rPr>
              <a:t>A: 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7726E79-C66B-4281-ADFC-E8DD9311AFA5}" type="slidenum">
              <a:rPr lang="en-US" smtClean="0"/>
              <a:pPr eaLnBrk="1" hangingPunct="1">
                <a:defRPr/>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9D256C-A065-4E53-BEBC-BFBF9AAD4D96}" type="slidenum">
              <a:rPr lang="en-US" smtClean="0"/>
              <a:pPr eaLnBrk="1" hangingPunct="1">
                <a:defRPr/>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4BC6A3-47D6-4F09-ADE6-390B6FE09C52}" type="slidenum">
              <a:rPr lang="en-US" altLang="en-US" smtClean="0"/>
              <a:pPr eaLnBrk="1" hangingPunct="1"/>
              <a:t>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A4D02-75FA-483C-9ACB-A8642FBB43F8}" type="slidenum">
              <a:rPr lang="en-US"/>
              <a:pPr>
                <a:defRPr/>
              </a:pPr>
              <a:t>‹#›</a:t>
            </a:fld>
            <a:endParaRPr lang="en-US"/>
          </a:p>
        </p:txBody>
      </p:sp>
    </p:spTree>
    <p:extLst>
      <p:ext uri="{BB962C8B-B14F-4D97-AF65-F5344CB8AC3E}">
        <p14:creationId xmlns:p14="http://schemas.microsoft.com/office/powerpoint/2010/main" val="36081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FCEB0-0F92-49AF-B199-595218C0BAF0}" type="slidenum">
              <a:rPr lang="en-US"/>
              <a:pPr>
                <a:defRPr/>
              </a:pPr>
              <a:t>‹#›</a:t>
            </a:fld>
            <a:endParaRPr lang="en-US"/>
          </a:p>
        </p:txBody>
      </p:sp>
    </p:spTree>
    <p:extLst>
      <p:ext uri="{BB962C8B-B14F-4D97-AF65-F5344CB8AC3E}">
        <p14:creationId xmlns:p14="http://schemas.microsoft.com/office/powerpoint/2010/main" val="64319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23073-B143-4119-8CA8-0A54700932A0}" type="slidenum">
              <a:rPr lang="en-US"/>
              <a:pPr>
                <a:defRPr/>
              </a:pPr>
              <a:t>‹#›</a:t>
            </a:fld>
            <a:endParaRPr lang="en-US"/>
          </a:p>
        </p:txBody>
      </p:sp>
    </p:spTree>
    <p:extLst>
      <p:ext uri="{BB962C8B-B14F-4D97-AF65-F5344CB8AC3E}">
        <p14:creationId xmlns:p14="http://schemas.microsoft.com/office/powerpoint/2010/main" val="84256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5C1A91-7ECB-45C2-9566-B6C70283D84A}" type="slidenum">
              <a:rPr lang="en-US"/>
              <a:pPr>
                <a:defRPr/>
              </a:pPr>
              <a:t>‹#›</a:t>
            </a:fld>
            <a:endParaRPr lang="en-US"/>
          </a:p>
        </p:txBody>
      </p:sp>
    </p:spTree>
    <p:extLst>
      <p:ext uri="{BB962C8B-B14F-4D97-AF65-F5344CB8AC3E}">
        <p14:creationId xmlns:p14="http://schemas.microsoft.com/office/powerpoint/2010/main" val="47184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84DB74-2A29-4628-BDA9-62B518D35C9F}" type="slidenum">
              <a:rPr lang="en-US"/>
              <a:pPr>
                <a:defRPr/>
              </a:pPr>
              <a:t>‹#›</a:t>
            </a:fld>
            <a:endParaRPr lang="en-US"/>
          </a:p>
        </p:txBody>
      </p:sp>
    </p:spTree>
    <p:extLst>
      <p:ext uri="{BB962C8B-B14F-4D97-AF65-F5344CB8AC3E}">
        <p14:creationId xmlns:p14="http://schemas.microsoft.com/office/powerpoint/2010/main" val="425809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9F9D47-2719-4D1E-84F2-CECD8C6E5C30}" type="slidenum">
              <a:rPr lang="en-US"/>
              <a:pPr>
                <a:defRPr/>
              </a:pPr>
              <a:t>‹#›</a:t>
            </a:fld>
            <a:endParaRPr lang="en-US"/>
          </a:p>
        </p:txBody>
      </p:sp>
    </p:spTree>
    <p:extLst>
      <p:ext uri="{BB962C8B-B14F-4D97-AF65-F5344CB8AC3E}">
        <p14:creationId xmlns:p14="http://schemas.microsoft.com/office/powerpoint/2010/main" val="10194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F9474-8E65-4609-8626-526E9814DF70}" type="slidenum">
              <a:rPr lang="en-US"/>
              <a:pPr>
                <a:defRPr/>
              </a:pPr>
              <a:t>‹#›</a:t>
            </a:fld>
            <a:endParaRPr lang="en-US"/>
          </a:p>
        </p:txBody>
      </p:sp>
    </p:spTree>
    <p:extLst>
      <p:ext uri="{BB962C8B-B14F-4D97-AF65-F5344CB8AC3E}">
        <p14:creationId xmlns:p14="http://schemas.microsoft.com/office/powerpoint/2010/main" val="127298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FE56A-DAEB-4CEC-869C-5D20619A5FB7}" type="slidenum">
              <a:rPr lang="en-US"/>
              <a:pPr>
                <a:defRPr/>
              </a:pPr>
              <a:t>‹#›</a:t>
            </a:fld>
            <a:endParaRPr lang="en-US"/>
          </a:p>
        </p:txBody>
      </p:sp>
    </p:spTree>
    <p:extLst>
      <p:ext uri="{BB962C8B-B14F-4D97-AF65-F5344CB8AC3E}">
        <p14:creationId xmlns:p14="http://schemas.microsoft.com/office/powerpoint/2010/main" val="254613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6A11FD-71B0-4359-A541-38FF29260033}" type="slidenum">
              <a:rPr lang="en-US"/>
              <a:pPr>
                <a:defRPr/>
              </a:pPr>
              <a:t>‹#›</a:t>
            </a:fld>
            <a:endParaRPr lang="en-US"/>
          </a:p>
        </p:txBody>
      </p:sp>
    </p:spTree>
    <p:extLst>
      <p:ext uri="{BB962C8B-B14F-4D97-AF65-F5344CB8AC3E}">
        <p14:creationId xmlns:p14="http://schemas.microsoft.com/office/powerpoint/2010/main" val="386273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06E2B-8510-4439-A37E-CC100680AE20}" type="slidenum">
              <a:rPr lang="en-US"/>
              <a:pPr>
                <a:defRPr/>
              </a:pPr>
              <a:t>‹#›</a:t>
            </a:fld>
            <a:endParaRPr lang="en-US"/>
          </a:p>
        </p:txBody>
      </p:sp>
    </p:spTree>
    <p:extLst>
      <p:ext uri="{BB962C8B-B14F-4D97-AF65-F5344CB8AC3E}">
        <p14:creationId xmlns:p14="http://schemas.microsoft.com/office/powerpoint/2010/main" val="23086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DC9EF1-FE53-41EA-B60C-03CE188B4954}" type="slidenum">
              <a:rPr lang="en-US"/>
              <a:pPr>
                <a:defRPr/>
              </a:pPr>
              <a:t>‹#›</a:t>
            </a:fld>
            <a:endParaRPr lang="en-US"/>
          </a:p>
        </p:txBody>
      </p:sp>
    </p:spTree>
    <p:extLst>
      <p:ext uri="{BB962C8B-B14F-4D97-AF65-F5344CB8AC3E}">
        <p14:creationId xmlns:p14="http://schemas.microsoft.com/office/powerpoint/2010/main" val="185044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BE09C1-98E2-44CF-A517-898EEAC6ABD4}" type="slidenum">
              <a:rPr lang="en-US"/>
              <a:pPr>
                <a:defRPr/>
              </a:pPr>
              <a:t>‹#›</a:t>
            </a:fld>
            <a:endParaRPr lang="en-US"/>
          </a:p>
        </p:txBody>
      </p:sp>
    </p:spTree>
    <p:extLst>
      <p:ext uri="{BB962C8B-B14F-4D97-AF65-F5344CB8AC3E}">
        <p14:creationId xmlns:p14="http://schemas.microsoft.com/office/powerpoint/2010/main" val="418158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B57AD-630F-4ED8-AFB3-99A1A114137B}" type="slidenum">
              <a:rPr lang="en-US"/>
              <a:pPr>
                <a:defRPr/>
              </a:pPr>
              <a:t>‹#›</a:t>
            </a:fld>
            <a:endParaRPr lang="en-US"/>
          </a:p>
        </p:txBody>
      </p:sp>
    </p:spTree>
    <p:extLst>
      <p:ext uri="{BB962C8B-B14F-4D97-AF65-F5344CB8AC3E}">
        <p14:creationId xmlns:p14="http://schemas.microsoft.com/office/powerpoint/2010/main" val="327847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08B99-5667-41D8-A556-658DF2F0B33D}" type="slidenum">
              <a:rPr lang="en-US"/>
              <a:pPr>
                <a:defRPr/>
              </a:pPr>
              <a:t>‹#›</a:t>
            </a:fld>
            <a:endParaRPr lang="en-US"/>
          </a:p>
        </p:txBody>
      </p:sp>
    </p:spTree>
    <p:extLst>
      <p:ext uri="{BB962C8B-B14F-4D97-AF65-F5344CB8AC3E}">
        <p14:creationId xmlns:p14="http://schemas.microsoft.com/office/powerpoint/2010/main" val="1321518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E81CABF-30DF-407C-8BE2-E4F36474F0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chemistry/what-is-ph-scale-acidity-alkalinity.html" TargetMode="External"/><Relationship Id="rId4" Type="http://schemas.openxmlformats.org/officeDocument/2006/relationships/hyperlink" Target="http://en.wikipedia.org/wiki/File:PH_Scale.svg" TargetMode="External"/><Relationship Id="rId5" Type="http://schemas.openxmlformats.org/officeDocument/2006/relationships/image" Target="../media/image18.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PH_Scale.svg" TargetMode="External"/><Relationship Id="rId4" Type="http://schemas.openxmlformats.org/officeDocument/2006/relationships/image" Target="../media/image18.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chem.csustan.edu/chem3070/images/HCl.gif"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en.wikipedia.org/wiki/File:PH_Scale.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hyperlink" Target="http://en.wikipedia.org/wiki/File:Antacid-L478.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johnkyrk.com/pH.html" TargetMode="External"/><Relationship Id="rId4" Type="http://schemas.openxmlformats.org/officeDocument/2006/relationships/hyperlink" Target="http://www.mhhe.com/physsci/chemistry/essentialchemistry/flash/buffer12.sw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NaF.gif"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Chemicals_in_flasks.jpg" TargetMode="External"/><Relationship Id="rId5" Type="http://schemas.openxmlformats.org/officeDocument/2006/relationships/hyperlink" Target="http://www.scienceprofonline.org/vcbc/inorganic-chemistr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9.jpeg"/><Relationship Id="rId8" Type="http://schemas.openxmlformats.org/officeDocument/2006/relationships/image" Target="../media/image10.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hyperlink" Target="http://en.wikipedia.org/wiki/File:Covalent.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6.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en.wikipedia.org/wiki/File:Oil_platform.jpeg" TargetMode="External"/><Relationship Id="rId5" Type="http://schemas.openxmlformats.org/officeDocument/2006/relationships/image" Target="../media/image26.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9.jpeg"/><Relationship Id="rId8" Type="http://schemas.openxmlformats.org/officeDocument/2006/relationships/image" Target="../media/image10.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hyperlink" Target="http://en.wikipedia.org/wiki/File:DNA_chemical_structure.svg" TargetMode="External"/><Relationship Id="rId6" Type="http://schemas.openxmlformats.org/officeDocument/2006/relationships/hyperlink" Target="http://en.wikipedia.org/wiki/File:Wasserl%C3%A4ufer_bei_der_Paarung_crop.jpg" TargetMode="External"/><Relationship Id="rId7" Type="http://schemas.openxmlformats.org/officeDocument/2006/relationships/image" Target="../media/image30.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bcs.whfreeman.com/thelifewire/content/chp02/02020.html" TargetMode="External"/><Relationship Id="rId5" Type="http://schemas.openxmlformats.org/officeDocument/2006/relationships/image" Target="../media/image9.jpeg"/><Relationship Id="rId6" Type="http://schemas.openxmlformats.org/officeDocument/2006/relationships/image" Target="../media/image10.gif"/><Relationship Id="rId7" Type="http://schemas.openxmlformats.org/officeDocument/2006/relationships/hyperlink" Target="http://en.wikipedia.org/wiki/File:Covalent.svg" TargetMode="External"/><Relationship Id="rId8" Type="http://schemas.openxmlformats.org/officeDocument/2006/relationships/hyperlink" Target="http://en.wikipedia.org/wiki/File:NaF.gif"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grac.org/isotope.asp"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gif"/><Relationship Id="rId5" Type="http://schemas.openxmlformats.org/officeDocument/2006/relationships/hyperlink" Target="http://en.wikipedia.org/wiki/File:Chemical_decomposition.gif" TargetMode="External"/><Relationship Id="rId6" Type="http://schemas.openxmlformats.org/officeDocument/2006/relationships/hyperlink" Target="http://en.wikipedia.org/wiki/File:Rust_on_iron.jp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imagine.gsfc.nasa.gov/docs/teachers/lessons/xray_spectra/background-elements.html" TargetMode="External"/><Relationship Id="rId5" Type="http://schemas.openxmlformats.org/officeDocument/2006/relationships/hyperlink" Target="http://en.wikipedia.org/wiki/File:Water_molecule.svg" TargetMode="External"/><Relationship Id="rId6" Type="http://schemas.openxmlformats.org/officeDocument/2006/relationships/image" Target="../media/image4.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buhs.k12.vt.us/science/physicalscience/Lab%20images/flasks.GIF" TargetMode="External"/><Relationship Id="rId4" Type="http://schemas.openxmlformats.org/officeDocument/2006/relationships/image" Target="../media/image37.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hyperlink" Target="http://www.smm.org/buzz/media/images/2004-04.jpg" TargetMode="External"/><Relationship Id="rId6" Type="http://schemas.openxmlformats.org/officeDocument/2006/relationships/image" Target="../media/image40.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s://www.youtube.com/watch?v=cL6I1O1YHH0" TargetMode="External"/><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hyperlink" Target="http://images.google.com/imgres?imgurl=http://www.havahart.com/bird/kfeederimages/Khb6.jpg&amp;imgrefurl=http://www.havahart.com/bird/_old_bird/hummingbird.htm&amp;h=204&amp;w=260&amp;sz=10&amp;hl=en&amp;start=22&amp;um=1&amp;tbnid=AyVPRfHVOEuE_M:&amp;tbnh=88&amp;tbnw=112&amp;prev=/images?q=sugar+water+solution&amp;start=20&amp;ndsp=20&amp;svnum=10&amp;um=1&amp;hl=en&amp;rlz=1T4GWYE_en___US205&amp;sa=N" TargetMode="External"/><Relationship Id="rId5" Type="http://schemas.openxmlformats.org/officeDocument/2006/relationships/image" Target="../media/image42.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9" Type="http://schemas.openxmlformats.org/officeDocument/2006/relationships/hyperlink" Target="http://www.chem4kids.com/" TargetMode="External"/><Relationship Id="rId20" Type="http://schemas.openxmlformats.org/officeDocument/2006/relationships/hyperlink" Target="http://www.scienceprofonline.com/virtual-cell-main.html" TargetMode="External"/><Relationship Id="rId10" Type="http://schemas.openxmlformats.org/officeDocument/2006/relationships/hyperlink" Target="http://www.youtube.com/watch?v=filKJSGIhc8" TargetMode="External"/><Relationship Id="rId11" Type="http://schemas.openxmlformats.org/officeDocument/2006/relationships/hyperlink" Target="http://www.chem4kids.com/files/react_acidbase.html" TargetMode="External"/><Relationship Id="rId12" Type="http://schemas.openxmlformats.org/officeDocument/2006/relationships/hyperlink" Target="http://www.visionlearning.com/en/library/Chemistry/1/Acids-and-Bases/58/reading" TargetMode="External"/><Relationship Id="rId13" Type="http://schemas.openxmlformats.org/officeDocument/2006/relationships/hyperlink" Target="http://www.youtube.com/watch?v=RF40cI2O16U" TargetMode="External"/><Relationship Id="rId14" Type="http://schemas.openxmlformats.org/officeDocument/2006/relationships/hyperlink" Target="http://www.youtube.com/watch?v=g_ZK2ABUjvA" TargetMode="External"/><Relationship Id="rId15" Type="http://schemas.openxmlformats.org/officeDocument/2006/relationships/hyperlink" Target="https://www.youtube.com/watch?v=ArmELNEfXs0" TargetMode="External"/><Relationship Id="rId16" Type="http://schemas.openxmlformats.org/officeDocument/2006/relationships/image" Target="../media/image43.wmf"/><Relationship Id="rId17" Type="http://schemas.openxmlformats.org/officeDocument/2006/relationships/image" Target="../media/image44.jpeg"/><Relationship Id="rId18" Type="http://schemas.openxmlformats.org/officeDocument/2006/relationships/hyperlink" Target="http://www.youtube.com/watch?v=rSAaiYKF0cs&amp;feature=related" TargetMode="External"/><Relationship Id="rId19" Type="http://schemas.openxmlformats.org/officeDocument/2006/relationships/hyperlink" Target="http://en.wikipedia.org/wiki/File:Daniel_Radcliffe,_November_2010.jpg" TargetMode="External"/><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www.scienceprofonline.com/vcbc/inorganic-chemistry-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oNBzyM6TcK8" TargetMode="External"/><Relationship Id="rId6" Type="http://schemas.openxmlformats.org/officeDocument/2006/relationships/hyperlink" Target="http://bcs.whfreeman.com/thelifewire/content/chp02/02020.html?" TargetMode="External"/><Relationship Id="rId7" Type="http://schemas.openxmlformats.org/officeDocument/2006/relationships/hyperlink" Target="http://www.youtube.com/watch?v=Uy0m7jnyv6U" TargetMode="External"/><Relationship Id="rId8" Type="http://schemas.openxmlformats.org/officeDocument/2006/relationships/hyperlink" Target="http://www.youtube.com/watch?v=yp60-oVxrT4&amp;playnext=1&amp;list=PL4DD2980D09E7988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45.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imagine.gsfc.nasa.gov/docs/teachers/lessons/xray_spectra/background-elements.html" TargetMode="External"/><Relationship Id="rId5" Type="http://schemas.openxmlformats.org/officeDocument/2006/relationships/hyperlink" Target="http://www.youtube.com/watch?v=rSAaiYKF0cs&amp;feature=related"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hyperlink" Target="http://www.chem4kids.com/files/atom_structure.html" TargetMode="External"/><Relationship Id="rId7" Type="http://schemas.openxmlformats.org/officeDocument/2006/relationships/hyperlink" Target="http://www.universetoday.com/56637/atom-model/" TargetMode="External"/><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universetoday.com/56637/atom-model/"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9.jpeg"/><Relationship Id="rId8" Type="http://schemas.openxmlformats.org/officeDocument/2006/relationships/image" Target="../media/image10.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google.com/imgres?q=sodium+chloride&amp;hl=en&amp;client=firefox&amp;hs=tjc&amp;sa=X&amp;rls=com.yahoo:en-US:official&amp;biw=1280&amp;bih=634&amp;tbm=isch&amp;tbnid=aKtWpgv_dBNA4M:&amp;imgrefurl=http://kentsimmons.uwinnipeg.ca/cm1504/introchemistry.htm&amp;docid=5NZB0TrbqJw2QM&amp;w=801&amp;h=3"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pPr>
            <a:r>
              <a:rPr lang="en-US" altLang="en-US" sz="1200">
                <a:latin typeface="Comic Sans MS" pitchFamily="66" charset="0"/>
              </a:rPr>
              <a:t>	</a:t>
            </a:r>
          </a:p>
          <a:p>
            <a:pPr eaLnBrk="1" hangingPunct="1">
              <a:lnSpc>
                <a:spcPct val="80000"/>
              </a:lnSpc>
              <a:spcBef>
                <a:spcPct val="20000"/>
              </a:spcBef>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9"/>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pPr eaLnBrk="1" hangingPunct="1"/>
            <a:r>
              <a:rPr lang="en-US" altLang="en-US" sz="2800" smtClean="0">
                <a:latin typeface="Comic Sans MS" pitchFamily="66" charset="0"/>
              </a:rPr>
              <a:t>Lets use a </a:t>
            </a:r>
            <a:r>
              <a:rPr lang="en-US" altLang="en-US" sz="2800" b="1" smtClean="0">
                <a:latin typeface="Comic Sans MS" pitchFamily="66" charset="0"/>
              </a:rPr>
              <a:t>Branganalogy</a:t>
            </a:r>
            <a:r>
              <a:rPr lang="en-US" altLang="en-US" sz="2800" smtClean="0">
                <a:latin typeface="Comic Sans MS" pitchFamily="66" charset="0"/>
              </a:rPr>
              <a:t> to help us Understand the Concept of </a:t>
            </a:r>
            <a:r>
              <a:rPr lang="en-US" altLang="en-US" sz="2800" smtClean="0">
                <a:solidFill>
                  <a:srgbClr val="CC6600"/>
                </a:solidFill>
                <a:latin typeface="Comic Sans MS" pitchFamily="66" charset="0"/>
              </a:rPr>
              <a:t>Ion Exchange</a:t>
            </a:r>
            <a:r>
              <a:rPr lang="en-US" altLang="en-US" sz="2800" smtClean="0">
                <a:latin typeface="Comic Sans MS" pitchFamily="66" charset="0"/>
              </a:rPr>
              <a:t>…</a:t>
            </a:r>
            <a:r>
              <a:rPr lang="en-US" altLang="en-US" sz="4000" smtClean="0"/>
              <a:t> </a:t>
            </a:r>
          </a:p>
        </p:txBody>
      </p:sp>
      <p:sp>
        <p:nvSpPr>
          <p:cNvPr id="218132" name="Oval 20"/>
          <p:cNvSpPr>
            <a:spLocks noChangeArrowheads="1"/>
          </p:cNvSpPr>
          <p:nvPr/>
        </p:nvSpPr>
        <p:spPr bwMode="auto">
          <a:xfrm>
            <a:off x="1676400" y="4343400"/>
            <a:ext cx="1219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34" name="Picture 22" descr="jennifer_anisto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905000" y="4648200"/>
            <a:ext cx="685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Oval 23"/>
          <p:cNvSpPr>
            <a:spLocks noChangeArrowheads="1"/>
          </p:cNvSpPr>
          <p:nvPr/>
        </p:nvSpPr>
        <p:spPr bwMode="auto">
          <a:xfrm>
            <a:off x="7391400" y="2438400"/>
            <a:ext cx="10668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486" name="Picture 25" descr="angelina_joli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37463" y="2667000"/>
            <a:ext cx="568325"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26"/>
          <p:cNvSpPr txBox="1">
            <a:spLocks noChangeArrowheads="1"/>
          </p:cNvSpPr>
          <p:nvPr/>
        </p:nvSpPr>
        <p:spPr bwMode="auto">
          <a:xfrm>
            <a:off x="457200" y="1600200"/>
            <a:ext cx="228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a:t>1. Brad Pitt is a negatively charged resin bead</a:t>
            </a:r>
          </a:p>
        </p:txBody>
      </p:sp>
      <p:sp>
        <p:nvSpPr>
          <p:cNvPr id="20488" name="Text Box 33"/>
          <p:cNvSpPr txBox="1">
            <a:spLocks noChangeArrowheads="1"/>
          </p:cNvSpPr>
          <p:nvPr/>
        </p:nvSpPr>
        <p:spPr bwMode="auto">
          <a:xfrm>
            <a:off x="3048000" y="1600200"/>
            <a:ext cx="27566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2. Jennifer Anniston is a positively charged Sodium </a:t>
            </a:r>
            <a:r>
              <a:rPr lang="en-US" altLang="en-US" sz="1400" dirty="0" smtClean="0"/>
              <a:t> Ion</a:t>
            </a:r>
            <a:endParaRPr lang="en-US" altLang="en-US" sz="1400" dirty="0"/>
          </a:p>
        </p:txBody>
      </p:sp>
      <p:sp>
        <p:nvSpPr>
          <p:cNvPr id="20489" name="Text Box 34"/>
          <p:cNvSpPr txBox="1">
            <a:spLocks noChangeArrowheads="1"/>
          </p:cNvSpPr>
          <p:nvPr/>
        </p:nvSpPr>
        <p:spPr bwMode="auto">
          <a:xfrm>
            <a:off x="6324600" y="16764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3. Angelina Jolie is a positively charged Calcium </a:t>
            </a:r>
            <a:r>
              <a:rPr lang="en-US" altLang="en-US" sz="1400" dirty="0" smtClean="0"/>
              <a:t> Ion</a:t>
            </a:r>
            <a:endParaRPr lang="en-US" altLang="en-US" sz="1400" dirty="0"/>
          </a:p>
        </p:txBody>
      </p:sp>
      <p:sp>
        <p:nvSpPr>
          <p:cNvPr id="218147" name="Text Box 35"/>
          <p:cNvSpPr txBox="1">
            <a:spLocks noChangeArrowheads="1"/>
          </p:cNvSpPr>
          <p:nvPr/>
        </p:nvSpPr>
        <p:spPr bwMode="auto">
          <a:xfrm>
            <a:off x="2743200" y="4343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0491" name="Text Box 37"/>
          <p:cNvSpPr txBox="1">
            <a:spLocks noChangeArrowheads="1"/>
          </p:cNvSpPr>
          <p:nvPr/>
        </p:nvSpPr>
        <p:spPr bwMode="auto">
          <a:xfrm>
            <a:off x="8229600" y="3352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Ca++</a:t>
            </a:r>
          </a:p>
        </p:txBody>
      </p:sp>
      <p:sp>
        <p:nvSpPr>
          <p:cNvPr id="218150" name="Text Box 38"/>
          <p:cNvSpPr txBox="1">
            <a:spLocks noChangeArrowheads="1"/>
          </p:cNvSpPr>
          <p:nvPr/>
        </p:nvSpPr>
        <p:spPr bwMode="auto">
          <a:xfrm>
            <a:off x="5410200" y="2362200"/>
            <a:ext cx="137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i="1"/>
              <a:t>Now lets say that ‘positiveness’ equates with ‘drop-dead gorgeousness’</a:t>
            </a:r>
          </a:p>
        </p:txBody>
      </p:sp>
      <p:sp>
        <p:nvSpPr>
          <p:cNvPr id="218159" name="Text Box 47"/>
          <p:cNvSpPr txBox="1">
            <a:spLocks noChangeArrowheads="1"/>
          </p:cNvSpPr>
          <p:nvPr/>
        </p:nvSpPr>
        <p:spPr bwMode="auto">
          <a:xfrm>
            <a:off x="3124200" y="5334000"/>
            <a:ext cx="1066800" cy="13700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Negatively charged Brad is attracted to reasonably positive Jennifer.</a:t>
            </a:r>
          </a:p>
        </p:txBody>
      </p:sp>
      <p:sp>
        <p:nvSpPr>
          <p:cNvPr id="218160" name="Oval 48"/>
          <p:cNvSpPr>
            <a:spLocks noChangeArrowheads="1"/>
          </p:cNvSpPr>
          <p:nvPr/>
        </p:nvSpPr>
        <p:spPr bwMode="auto">
          <a:xfrm>
            <a:off x="7543800" y="5486400"/>
            <a:ext cx="11430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61" name="Picture 49"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62" name="Text Box 50"/>
          <p:cNvSpPr txBox="1">
            <a:spLocks noChangeArrowheads="1"/>
          </p:cNvSpPr>
          <p:nvPr/>
        </p:nvSpPr>
        <p:spPr bwMode="auto">
          <a:xfrm>
            <a:off x="8534400" y="5410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18170" name="Line 58"/>
          <p:cNvSpPr>
            <a:spLocks noChangeShapeType="1"/>
          </p:cNvSpPr>
          <p:nvPr/>
        </p:nvSpPr>
        <p:spPr bwMode="auto">
          <a:xfrm flipH="1" flipV="1">
            <a:off x="2667000" y="5410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Oval 60"/>
          <p:cNvSpPr>
            <a:spLocks noChangeArrowheads="1"/>
          </p:cNvSpPr>
          <p:nvPr/>
        </p:nvSpPr>
        <p:spPr bwMode="auto">
          <a:xfrm>
            <a:off x="3581400" y="2438400"/>
            <a:ext cx="10668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499" name="Picture 61"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743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 Box 62"/>
          <p:cNvSpPr txBox="1">
            <a:spLocks noChangeArrowheads="1"/>
          </p:cNvSpPr>
          <p:nvPr/>
        </p:nvSpPr>
        <p:spPr bwMode="auto">
          <a:xfrm>
            <a:off x="4572000" y="236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18175" name="Oval 63"/>
          <p:cNvSpPr>
            <a:spLocks noChangeArrowheads="1"/>
          </p:cNvSpPr>
          <p:nvPr/>
        </p:nvSpPr>
        <p:spPr bwMode="auto">
          <a:xfrm>
            <a:off x="6096000" y="3733800"/>
            <a:ext cx="11430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76" name="Picture 64" descr="angelina_jo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77" name="Text Box 65"/>
          <p:cNvSpPr txBox="1">
            <a:spLocks noChangeArrowheads="1"/>
          </p:cNvSpPr>
          <p:nvPr/>
        </p:nvSpPr>
        <p:spPr bwMode="auto">
          <a:xfrm>
            <a:off x="7086600" y="4495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Ca++</a:t>
            </a:r>
          </a:p>
        </p:txBody>
      </p:sp>
      <p:sp>
        <p:nvSpPr>
          <p:cNvPr id="218178" name="Oval 66"/>
          <p:cNvSpPr>
            <a:spLocks noChangeArrowheads="1"/>
          </p:cNvSpPr>
          <p:nvPr/>
        </p:nvSpPr>
        <p:spPr bwMode="auto">
          <a:xfrm>
            <a:off x="1066800" y="54864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179" name="Oval 67"/>
          <p:cNvSpPr>
            <a:spLocks noChangeArrowheads="1"/>
          </p:cNvSpPr>
          <p:nvPr/>
        </p:nvSpPr>
        <p:spPr bwMode="auto">
          <a:xfrm>
            <a:off x="228600" y="51816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06" name="Oval 68"/>
          <p:cNvSpPr>
            <a:spLocks noChangeArrowheads="1"/>
          </p:cNvSpPr>
          <p:nvPr/>
        </p:nvSpPr>
        <p:spPr bwMode="auto">
          <a:xfrm>
            <a:off x="990600" y="2286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507" name="Picture 69"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5908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8" name="Text Box 70"/>
          <p:cNvSpPr txBox="1">
            <a:spLocks noChangeArrowheads="1"/>
          </p:cNvSpPr>
          <p:nvPr/>
        </p:nvSpPr>
        <p:spPr bwMode="auto">
          <a:xfrm>
            <a:off x="2362200" y="2895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09" name="Text Box 71"/>
          <p:cNvSpPr txBox="1">
            <a:spLocks noChangeArrowheads="1"/>
          </p:cNvSpPr>
          <p:nvPr/>
        </p:nvSpPr>
        <p:spPr bwMode="auto">
          <a:xfrm>
            <a:off x="2057400" y="2209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0" name="Text Box 72"/>
          <p:cNvSpPr txBox="1">
            <a:spLocks noChangeArrowheads="1"/>
          </p:cNvSpPr>
          <p:nvPr/>
        </p:nvSpPr>
        <p:spPr bwMode="auto">
          <a:xfrm>
            <a:off x="762000" y="3352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1" name="Text Box 73"/>
          <p:cNvSpPr txBox="1">
            <a:spLocks noChangeArrowheads="1"/>
          </p:cNvSpPr>
          <p:nvPr/>
        </p:nvSpPr>
        <p:spPr bwMode="auto">
          <a:xfrm>
            <a:off x="914400" y="2286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2" name="Text Box 74"/>
          <p:cNvSpPr txBox="1">
            <a:spLocks noChangeArrowheads="1"/>
          </p:cNvSpPr>
          <p:nvPr/>
        </p:nvSpPr>
        <p:spPr bwMode="auto">
          <a:xfrm>
            <a:off x="609600" y="2743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3" name="Text Box 75"/>
          <p:cNvSpPr txBox="1">
            <a:spLocks noChangeArrowheads="1"/>
          </p:cNvSpPr>
          <p:nvPr/>
        </p:nvSpPr>
        <p:spPr bwMode="auto">
          <a:xfrm>
            <a:off x="2057400" y="3505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88" name="Oval 76"/>
          <p:cNvSpPr>
            <a:spLocks noChangeArrowheads="1"/>
          </p:cNvSpPr>
          <p:nvPr/>
        </p:nvSpPr>
        <p:spPr bwMode="auto">
          <a:xfrm>
            <a:off x="457200" y="4419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197" name="Text Box 85"/>
          <p:cNvSpPr txBox="1">
            <a:spLocks noChangeArrowheads="1"/>
          </p:cNvSpPr>
          <p:nvPr/>
        </p:nvSpPr>
        <p:spPr bwMode="auto">
          <a:xfrm>
            <a:off x="20574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98" name="Text Box 86"/>
          <p:cNvSpPr txBox="1">
            <a:spLocks noChangeArrowheads="1"/>
          </p:cNvSpPr>
          <p:nvPr/>
        </p:nvSpPr>
        <p:spPr bwMode="auto">
          <a:xfrm>
            <a:off x="1752600" y="4648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99" name="Text Box 87"/>
          <p:cNvSpPr txBox="1">
            <a:spLocks noChangeArrowheads="1"/>
          </p:cNvSpPr>
          <p:nvPr/>
        </p:nvSpPr>
        <p:spPr bwMode="auto">
          <a:xfrm>
            <a:off x="457200" y="579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0" name="Text Box 88"/>
          <p:cNvSpPr txBox="1">
            <a:spLocks noChangeArrowheads="1"/>
          </p:cNvSpPr>
          <p:nvPr/>
        </p:nvSpPr>
        <p:spPr bwMode="auto">
          <a:xfrm>
            <a:off x="609600" y="4724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1" name="Text Box 89"/>
          <p:cNvSpPr txBox="1">
            <a:spLocks noChangeArrowheads="1"/>
          </p:cNvSpPr>
          <p:nvPr/>
        </p:nvSpPr>
        <p:spPr bwMode="auto">
          <a:xfrm>
            <a:off x="304800" y="5181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2" name="Text Box 90"/>
          <p:cNvSpPr txBox="1">
            <a:spLocks noChangeArrowheads="1"/>
          </p:cNvSpPr>
          <p:nvPr/>
        </p:nvSpPr>
        <p:spPr bwMode="auto">
          <a:xfrm>
            <a:off x="1752600" y="5943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9" name="Oval 97"/>
          <p:cNvSpPr>
            <a:spLocks noChangeArrowheads="1"/>
          </p:cNvSpPr>
          <p:nvPr/>
        </p:nvSpPr>
        <p:spPr bwMode="auto">
          <a:xfrm>
            <a:off x="685800" y="48006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210" name="Picture 98"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1054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3" name="Text Box 103"/>
          <p:cNvSpPr txBox="1">
            <a:spLocks noChangeArrowheads="1"/>
          </p:cNvSpPr>
          <p:nvPr/>
        </p:nvSpPr>
        <p:spPr bwMode="auto">
          <a:xfrm>
            <a:off x="5699125" y="590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17" name="Line 105"/>
          <p:cNvSpPr>
            <a:spLocks noChangeShapeType="1"/>
          </p:cNvSpPr>
          <p:nvPr/>
        </p:nvSpPr>
        <p:spPr bwMode="auto">
          <a:xfrm>
            <a:off x="6934200" y="53340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18" name="Oval 106"/>
          <p:cNvSpPr>
            <a:spLocks noChangeArrowheads="1"/>
          </p:cNvSpPr>
          <p:nvPr/>
        </p:nvSpPr>
        <p:spPr bwMode="auto">
          <a:xfrm>
            <a:off x="5562600" y="4800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19" name="Oval 107"/>
          <p:cNvSpPr>
            <a:spLocks noChangeArrowheads="1"/>
          </p:cNvSpPr>
          <p:nvPr/>
        </p:nvSpPr>
        <p:spPr bwMode="auto">
          <a:xfrm>
            <a:off x="4495800" y="46482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20" name="Oval 108"/>
          <p:cNvSpPr>
            <a:spLocks noChangeArrowheads="1"/>
          </p:cNvSpPr>
          <p:nvPr/>
        </p:nvSpPr>
        <p:spPr bwMode="auto">
          <a:xfrm>
            <a:off x="4343400" y="37338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22" name="Text Box 110"/>
          <p:cNvSpPr txBox="1">
            <a:spLocks noChangeArrowheads="1"/>
          </p:cNvSpPr>
          <p:nvPr/>
        </p:nvSpPr>
        <p:spPr bwMode="auto">
          <a:xfrm>
            <a:off x="49530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3" name="Text Box 111"/>
          <p:cNvSpPr txBox="1">
            <a:spLocks noChangeArrowheads="1"/>
          </p:cNvSpPr>
          <p:nvPr/>
        </p:nvSpPr>
        <p:spPr bwMode="auto">
          <a:xfrm>
            <a:off x="5105400" y="4038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4" name="Text Box 112"/>
          <p:cNvSpPr txBox="1">
            <a:spLocks noChangeArrowheads="1"/>
          </p:cNvSpPr>
          <p:nvPr/>
        </p:nvSpPr>
        <p:spPr bwMode="auto">
          <a:xfrm>
            <a:off x="4800600" y="4495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5" name="Text Box 113"/>
          <p:cNvSpPr txBox="1">
            <a:spLocks noChangeArrowheads="1"/>
          </p:cNvSpPr>
          <p:nvPr/>
        </p:nvSpPr>
        <p:spPr bwMode="auto">
          <a:xfrm>
            <a:off x="6248400" y="5257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6" name="Oval 114"/>
          <p:cNvSpPr>
            <a:spLocks noChangeArrowheads="1"/>
          </p:cNvSpPr>
          <p:nvPr/>
        </p:nvSpPr>
        <p:spPr bwMode="auto">
          <a:xfrm>
            <a:off x="5105400" y="4191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227" name="Picture 115"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4196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28" name="Text Box 116"/>
          <p:cNvSpPr txBox="1">
            <a:spLocks noChangeArrowheads="1"/>
          </p:cNvSpPr>
          <p:nvPr/>
        </p:nvSpPr>
        <p:spPr bwMode="auto">
          <a:xfrm>
            <a:off x="4953000" y="5715000"/>
            <a:ext cx="1981200" cy="10048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Negatively charged Brad lets go of reasonably positive Jennifer in the presence of insanely positive Angelina.</a:t>
            </a:r>
          </a:p>
        </p:txBody>
      </p:sp>
      <p:sp>
        <p:nvSpPr>
          <p:cNvPr id="218229" name="Line 117"/>
          <p:cNvSpPr>
            <a:spLocks noChangeShapeType="1"/>
          </p:cNvSpPr>
          <p:nvPr/>
        </p:nvSpPr>
        <p:spPr bwMode="auto">
          <a:xfrm flipH="1">
            <a:off x="50292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30" name="Line 118"/>
          <p:cNvSpPr>
            <a:spLocks noChangeShapeType="1"/>
          </p:cNvSpPr>
          <p:nvPr/>
        </p:nvSpPr>
        <p:spPr bwMode="auto">
          <a:xfrm>
            <a:off x="67056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7" name="Text Box 5"/>
          <p:cNvSpPr txBox="1">
            <a:spLocks noChangeArrowheads="1"/>
          </p:cNvSpPr>
          <p:nvPr/>
        </p:nvSpPr>
        <p:spPr bwMode="auto">
          <a:xfrm>
            <a:off x="4648200" y="0"/>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8150"/>
                                        </p:tgtEl>
                                        <p:attrNameLst>
                                          <p:attrName>style.visibility</p:attrName>
                                        </p:attrNameLst>
                                      </p:cBhvr>
                                      <p:to>
                                        <p:strVal val="visible"/>
                                      </p:to>
                                    </p:set>
                                    <p:animEffect transition="in" filter="blinds(horizontal)">
                                      <p:cBhvr>
                                        <p:cTn id="7" dur="500"/>
                                        <p:tgtEl>
                                          <p:spTgt spid="2181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8229"/>
                                        </p:tgtEl>
                                        <p:attrNameLst>
                                          <p:attrName>style.visibility</p:attrName>
                                        </p:attrNameLst>
                                      </p:cBhvr>
                                      <p:to>
                                        <p:strVal val="visible"/>
                                      </p:to>
                                    </p:set>
                                    <p:animEffect transition="in" filter="blinds(horizontal)">
                                      <p:cBhvr>
                                        <p:cTn id="10" dur="500"/>
                                        <p:tgtEl>
                                          <p:spTgt spid="2182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8230"/>
                                        </p:tgtEl>
                                        <p:attrNameLst>
                                          <p:attrName>style.visibility</p:attrName>
                                        </p:attrNameLst>
                                      </p:cBhvr>
                                      <p:to>
                                        <p:strVal val="visible"/>
                                      </p:to>
                                    </p:set>
                                    <p:animEffect transition="in" filter="blinds(horizontal)">
                                      <p:cBhvr>
                                        <p:cTn id="13" dur="500"/>
                                        <p:tgtEl>
                                          <p:spTgt spid="2182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8200"/>
                                        </p:tgtEl>
                                        <p:attrNameLst>
                                          <p:attrName>style.visibility</p:attrName>
                                        </p:attrNameLst>
                                      </p:cBhvr>
                                      <p:to>
                                        <p:strVal val="visible"/>
                                      </p:to>
                                    </p:set>
                                    <p:anim calcmode="lin" valueType="num">
                                      <p:cBhvr additive="base">
                                        <p:cTn id="18" dur="500" fill="hold"/>
                                        <p:tgtEl>
                                          <p:spTgt spid="218200"/>
                                        </p:tgtEl>
                                        <p:attrNameLst>
                                          <p:attrName>ppt_x</p:attrName>
                                        </p:attrNameLst>
                                      </p:cBhvr>
                                      <p:tavLst>
                                        <p:tav tm="0">
                                          <p:val>
                                            <p:strVal val="#ppt_x"/>
                                          </p:val>
                                        </p:tav>
                                        <p:tav tm="100000">
                                          <p:val>
                                            <p:strVal val="#ppt_x"/>
                                          </p:val>
                                        </p:tav>
                                      </p:tavLst>
                                    </p:anim>
                                    <p:anim calcmode="lin" valueType="num">
                                      <p:cBhvr additive="base">
                                        <p:cTn id="19" dur="500" fill="hold"/>
                                        <p:tgtEl>
                                          <p:spTgt spid="21820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8198"/>
                                        </p:tgtEl>
                                        <p:attrNameLst>
                                          <p:attrName>style.visibility</p:attrName>
                                        </p:attrNameLst>
                                      </p:cBhvr>
                                      <p:to>
                                        <p:strVal val="visible"/>
                                      </p:to>
                                    </p:set>
                                    <p:anim calcmode="lin" valueType="num">
                                      <p:cBhvr additive="base">
                                        <p:cTn id="22" dur="500" fill="hold"/>
                                        <p:tgtEl>
                                          <p:spTgt spid="218198"/>
                                        </p:tgtEl>
                                        <p:attrNameLst>
                                          <p:attrName>ppt_x</p:attrName>
                                        </p:attrNameLst>
                                      </p:cBhvr>
                                      <p:tavLst>
                                        <p:tav tm="0">
                                          <p:val>
                                            <p:strVal val="#ppt_x"/>
                                          </p:val>
                                        </p:tav>
                                        <p:tav tm="100000">
                                          <p:val>
                                            <p:strVal val="#ppt_x"/>
                                          </p:val>
                                        </p:tav>
                                      </p:tavLst>
                                    </p:anim>
                                    <p:anim calcmode="lin" valueType="num">
                                      <p:cBhvr additive="base">
                                        <p:cTn id="23" dur="500" fill="hold"/>
                                        <p:tgtEl>
                                          <p:spTgt spid="21819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8134"/>
                                        </p:tgtEl>
                                        <p:attrNameLst>
                                          <p:attrName>style.visibility</p:attrName>
                                        </p:attrNameLst>
                                      </p:cBhvr>
                                      <p:to>
                                        <p:strVal val="visible"/>
                                      </p:to>
                                    </p:set>
                                    <p:anim calcmode="lin" valueType="num">
                                      <p:cBhvr additive="base">
                                        <p:cTn id="26" dur="500" fill="hold"/>
                                        <p:tgtEl>
                                          <p:spTgt spid="218134"/>
                                        </p:tgtEl>
                                        <p:attrNameLst>
                                          <p:attrName>ppt_x</p:attrName>
                                        </p:attrNameLst>
                                      </p:cBhvr>
                                      <p:tavLst>
                                        <p:tav tm="0">
                                          <p:val>
                                            <p:strVal val="#ppt_x"/>
                                          </p:val>
                                        </p:tav>
                                        <p:tav tm="100000">
                                          <p:val>
                                            <p:strVal val="#ppt_x"/>
                                          </p:val>
                                        </p:tav>
                                      </p:tavLst>
                                    </p:anim>
                                    <p:anim calcmode="lin" valueType="num">
                                      <p:cBhvr additive="base">
                                        <p:cTn id="27" dur="500" fill="hold"/>
                                        <p:tgtEl>
                                          <p:spTgt spid="2181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8132"/>
                                        </p:tgtEl>
                                        <p:attrNameLst>
                                          <p:attrName>style.visibility</p:attrName>
                                        </p:attrNameLst>
                                      </p:cBhvr>
                                      <p:to>
                                        <p:strVal val="visible"/>
                                      </p:to>
                                    </p:set>
                                    <p:anim calcmode="lin" valueType="num">
                                      <p:cBhvr additive="base">
                                        <p:cTn id="30" dur="500" fill="hold"/>
                                        <p:tgtEl>
                                          <p:spTgt spid="218132"/>
                                        </p:tgtEl>
                                        <p:attrNameLst>
                                          <p:attrName>ppt_x</p:attrName>
                                        </p:attrNameLst>
                                      </p:cBhvr>
                                      <p:tavLst>
                                        <p:tav tm="0">
                                          <p:val>
                                            <p:strVal val="#ppt_x"/>
                                          </p:val>
                                        </p:tav>
                                        <p:tav tm="100000">
                                          <p:val>
                                            <p:strVal val="#ppt_x"/>
                                          </p:val>
                                        </p:tav>
                                      </p:tavLst>
                                    </p:anim>
                                    <p:anim calcmode="lin" valueType="num">
                                      <p:cBhvr additive="base">
                                        <p:cTn id="31" dur="500" fill="hold"/>
                                        <p:tgtEl>
                                          <p:spTgt spid="218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8147"/>
                                        </p:tgtEl>
                                        <p:attrNameLst>
                                          <p:attrName>style.visibility</p:attrName>
                                        </p:attrNameLst>
                                      </p:cBhvr>
                                      <p:to>
                                        <p:strVal val="visible"/>
                                      </p:to>
                                    </p:set>
                                    <p:anim calcmode="lin" valueType="num">
                                      <p:cBhvr additive="base">
                                        <p:cTn id="34" dur="500" fill="hold"/>
                                        <p:tgtEl>
                                          <p:spTgt spid="218147"/>
                                        </p:tgtEl>
                                        <p:attrNameLst>
                                          <p:attrName>ppt_x</p:attrName>
                                        </p:attrNameLst>
                                      </p:cBhvr>
                                      <p:tavLst>
                                        <p:tav tm="0">
                                          <p:val>
                                            <p:strVal val="#ppt_x"/>
                                          </p:val>
                                        </p:tav>
                                        <p:tav tm="100000">
                                          <p:val>
                                            <p:strVal val="#ppt_x"/>
                                          </p:val>
                                        </p:tav>
                                      </p:tavLst>
                                    </p:anim>
                                    <p:anim calcmode="lin" valueType="num">
                                      <p:cBhvr additive="base">
                                        <p:cTn id="35" dur="500" fill="hold"/>
                                        <p:tgtEl>
                                          <p:spTgt spid="21814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8197"/>
                                        </p:tgtEl>
                                        <p:attrNameLst>
                                          <p:attrName>style.visibility</p:attrName>
                                        </p:attrNameLst>
                                      </p:cBhvr>
                                      <p:to>
                                        <p:strVal val="visible"/>
                                      </p:to>
                                    </p:set>
                                    <p:anim calcmode="lin" valueType="num">
                                      <p:cBhvr additive="base">
                                        <p:cTn id="38" dur="500" fill="hold"/>
                                        <p:tgtEl>
                                          <p:spTgt spid="218197"/>
                                        </p:tgtEl>
                                        <p:attrNameLst>
                                          <p:attrName>ppt_x</p:attrName>
                                        </p:attrNameLst>
                                      </p:cBhvr>
                                      <p:tavLst>
                                        <p:tav tm="0">
                                          <p:val>
                                            <p:strVal val="#ppt_x"/>
                                          </p:val>
                                        </p:tav>
                                        <p:tav tm="100000">
                                          <p:val>
                                            <p:strVal val="#ppt_x"/>
                                          </p:val>
                                        </p:tav>
                                      </p:tavLst>
                                    </p:anim>
                                    <p:anim calcmode="lin" valueType="num">
                                      <p:cBhvr additive="base">
                                        <p:cTn id="39" dur="500" fill="hold"/>
                                        <p:tgtEl>
                                          <p:spTgt spid="21819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8210"/>
                                        </p:tgtEl>
                                        <p:attrNameLst>
                                          <p:attrName>style.visibility</p:attrName>
                                        </p:attrNameLst>
                                      </p:cBhvr>
                                      <p:to>
                                        <p:strVal val="visible"/>
                                      </p:to>
                                    </p:set>
                                    <p:anim calcmode="lin" valueType="num">
                                      <p:cBhvr additive="base">
                                        <p:cTn id="42" dur="500" fill="hold"/>
                                        <p:tgtEl>
                                          <p:spTgt spid="218210"/>
                                        </p:tgtEl>
                                        <p:attrNameLst>
                                          <p:attrName>ppt_x</p:attrName>
                                        </p:attrNameLst>
                                      </p:cBhvr>
                                      <p:tavLst>
                                        <p:tav tm="0">
                                          <p:val>
                                            <p:strVal val="#ppt_x"/>
                                          </p:val>
                                        </p:tav>
                                        <p:tav tm="100000">
                                          <p:val>
                                            <p:strVal val="#ppt_x"/>
                                          </p:val>
                                        </p:tav>
                                      </p:tavLst>
                                    </p:anim>
                                    <p:anim calcmode="lin" valueType="num">
                                      <p:cBhvr additive="base">
                                        <p:cTn id="43" dur="500" fill="hold"/>
                                        <p:tgtEl>
                                          <p:spTgt spid="2182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8188"/>
                                        </p:tgtEl>
                                        <p:attrNameLst>
                                          <p:attrName>style.visibility</p:attrName>
                                        </p:attrNameLst>
                                      </p:cBhvr>
                                      <p:to>
                                        <p:strVal val="visible"/>
                                      </p:to>
                                    </p:set>
                                    <p:anim calcmode="lin" valueType="num">
                                      <p:cBhvr additive="base">
                                        <p:cTn id="46" dur="500" fill="hold"/>
                                        <p:tgtEl>
                                          <p:spTgt spid="218188"/>
                                        </p:tgtEl>
                                        <p:attrNameLst>
                                          <p:attrName>ppt_x</p:attrName>
                                        </p:attrNameLst>
                                      </p:cBhvr>
                                      <p:tavLst>
                                        <p:tav tm="0">
                                          <p:val>
                                            <p:strVal val="#ppt_x"/>
                                          </p:val>
                                        </p:tav>
                                        <p:tav tm="100000">
                                          <p:val>
                                            <p:strVal val="#ppt_x"/>
                                          </p:val>
                                        </p:tav>
                                      </p:tavLst>
                                    </p:anim>
                                    <p:anim calcmode="lin" valueType="num">
                                      <p:cBhvr additive="base">
                                        <p:cTn id="47" dur="500" fill="hold"/>
                                        <p:tgtEl>
                                          <p:spTgt spid="21818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8179"/>
                                        </p:tgtEl>
                                        <p:attrNameLst>
                                          <p:attrName>style.visibility</p:attrName>
                                        </p:attrNameLst>
                                      </p:cBhvr>
                                      <p:to>
                                        <p:strVal val="visible"/>
                                      </p:to>
                                    </p:set>
                                    <p:anim calcmode="lin" valueType="num">
                                      <p:cBhvr additive="base">
                                        <p:cTn id="50" dur="500" fill="hold"/>
                                        <p:tgtEl>
                                          <p:spTgt spid="218179"/>
                                        </p:tgtEl>
                                        <p:attrNameLst>
                                          <p:attrName>ppt_x</p:attrName>
                                        </p:attrNameLst>
                                      </p:cBhvr>
                                      <p:tavLst>
                                        <p:tav tm="0">
                                          <p:val>
                                            <p:strVal val="#ppt_x"/>
                                          </p:val>
                                        </p:tav>
                                        <p:tav tm="100000">
                                          <p:val>
                                            <p:strVal val="#ppt_x"/>
                                          </p:val>
                                        </p:tav>
                                      </p:tavLst>
                                    </p:anim>
                                    <p:anim calcmode="lin" valueType="num">
                                      <p:cBhvr additive="base">
                                        <p:cTn id="51" dur="500" fill="hold"/>
                                        <p:tgtEl>
                                          <p:spTgt spid="21817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8201"/>
                                        </p:tgtEl>
                                        <p:attrNameLst>
                                          <p:attrName>style.visibility</p:attrName>
                                        </p:attrNameLst>
                                      </p:cBhvr>
                                      <p:to>
                                        <p:strVal val="visible"/>
                                      </p:to>
                                    </p:set>
                                    <p:anim calcmode="lin" valueType="num">
                                      <p:cBhvr additive="base">
                                        <p:cTn id="54" dur="500" fill="hold"/>
                                        <p:tgtEl>
                                          <p:spTgt spid="218201"/>
                                        </p:tgtEl>
                                        <p:attrNameLst>
                                          <p:attrName>ppt_x</p:attrName>
                                        </p:attrNameLst>
                                      </p:cBhvr>
                                      <p:tavLst>
                                        <p:tav tm="0">
                                          <p:val>
                                            <p:strVal val="#ppt_x"/>
                                          </p:val>
                                        </p:tav>
                                        <p:tav tm="100000">
                                          <p:val>
                                            <p:strVal val="#ppt_x"/>
                                          </p:val>
                                        </p:tav>
                                      </p:tavLst>
                                    </p:anim>
                                    <p:anim calcmode="lin" valueType="num">
                                      <p:cBhvr additive="base">
                                        <p:cTn id="55" dur="500" fill="hold"/>
                                        <p:tgtEl>
                                          <p:spTgt spid="2182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8199"/>
                                        </p:tgtEl>
                                        <p:attrNameLst>
                                          <p:attrName>style.visibility</p:attrName>
                                        </p:attrNameLst>
                                      </p:cBhvr>
                                      <p:to>
                                        <p:strVal val="visible"/>
                                      </p:to>
                                    </p:set>
                                    <p:anim calcmode="lin" valueType="num">
                                      <p:cBhvr additive="base">
                                        <p:cTn id="58" dur="500" fill="hold"/>
                                        <p:tgtEl>
                                          <p:spTgt spid="218199"/>
                                        </p:tgtEl>
                                        <p:attrNameLst>
                                          <p:attrName>ppt_x</p:attrName>
                                        </p:attrNameLst>
                                      </p:cBhvr>
                                      <p:tavLst>
                                        <p:tav tm="0">
                                          <p:val>
                                            <p:strVal val="#ppt_x"/>
                                          </p:val>
                                        </p:tav>
                                        <p:tav tm="100000">
                                          <p:val>
                                            <p:strVal val="#ppt_x"/>
                                          </p:val>
                                        </p:tav>
                                      </p:tavLst>
                                    </p:anim>
                                    <p:anim calcmode="lin" valueType="num">
                                      <p:cBhvr additive="base">
                                        <p:cTn id="59" dur="500" fill="hold"/>
                                        <p:tgtEl>
                                          <p:spTgt spid="21819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8202"/>
                                        </p:tgtEl>
                                        <p:attrNameLst>
                                          <p:attrName>style.visibility</p:attrName>
                                        </p:attrNameLst>
                                      </p:cBhvr>
                                      <p:to>
                                        <p:strVal val="visible"/>
                                      </p:to>
                                    </p:set>
                                    <p:anim calcmode="lin" valueType="num">
                                      <p:cBhvr additive="base">
                                        <p:cTn id="62" dur="500" fill="hold"/>
                                        <p:tgtEl>
                                          <p:spTgt spid="218202"/>
                                        </p:tgtEl>
                                        <p:attrNameLst>
                                          <p:attrName>ppt_x</p:attrName>
                                        </p:attrNameLst>
                                      </p:cBhvr>
                                      <p:tavLst>
                                        <p:tav tm="0">
                                          <p:val>
                                            <p:strVal val="#ppt_x"/>
                                          </p:val>
                                        </p:tav>
                                        <p:tav tm="100000">
                                          <p:val>
                                            <p:strVal val="#ppt_x"/>
                                          </p:val>
                                        </p:tav>
                                      </p:tavLst>
                                    </p:anim>
                                    <p:anim calcmode="lin" valueType="num">
                                      <p:cBhvr additive="base">
                                        <p:cTn id="63" dur="500" fill="hold"/>
                                        <p:tgtEl>
                                          <p:spTgt spid="21820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18178"/>
                                        </p:tgtEl>
                                        <p:attrNameLst>
                                          <p:attrName>style.visibility</p:attrName>
                                        </p:attrNameLst>
                                      </p:cBhvr>
                                      <p:to>
                                        <p:strVal val="visible"/>
                                      </p:to>
                                    </p:set>
                                    <p:anim calcmode="lin" valueType="num">
                                      <p:cBhvr additive="base">
                                        <p:cTn id="66" dur="500" fill="hold"/>
                                        <p:tgtEl>
                                          <p:spTgt spid="218178"/>
                                        </p:tgtEl>
                                        <p:attrNameLst>
                                          <p:attrName>ppt_x</p:attrName>
                                        </p:attrNameLst>
                                      </p:cBhvr>
                                      <p:tavLst>
                                        <p:tav tm="0">
                                          <p:val>
                                            <p:strVal val="#ppt_x"/>
                                          </p:val>
                                        </p:tav>
                                        <p:tav tm="100000">
                                          <p:val>
                                            <p:strVal val="#ppt_x"/>
                                          </p:val>
                                        </p:tav>
                                      </p:tavLst>
                                    </p:anim>
                                    <p:anim calcmode="lin" valueType="num">
                                      <p:cBhvr additive="base">
                                        <p:cTn id="67" dur="500" fill="hold"/>
                                        <p:tgtEl>
                                          <p:spTgt spid="21817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18170"/>
                                        </p:tgtEl>
                                        <p:attrNameLst>
                                          <p:attrName>style.visibility</p:attrName>
                                        </p:attrNameLst>
                                      </p:cBhvr>
                                      <p:to>
                                        <p:strVal val="visible"/>
                                      </p:to>
                                    </p:set>
                                    <p:anim calcmode="lin" valueType="num">
                                      <p:cBhvr additive="base">
                                        <p:cTn id="70" dur="500" fill="hold"/>
                                        <p:tgtEl>
                                          <p:spTgt spid="218170"/>
                                        </p:tgtEl>
                                        <p:attrNameLst>
                                          <p:attrName>ppt_x</p:attrName>
                                        </p:attrNameLst>
                                      </p:cBhvr>
                                      <p:tavLst>
                                        <p:tav tm="0">
                                          <p:val>
                                            <p:strVal val="#ppt_x"/>
                                          </p:val>
                                        </p:tav>
                                        <p:tav tm="100000">
                                          <p:val>
                                            <p:strVal val="#ppt_x"/>
                                          </p:val>
                                        </p:tav>
                                      </p:tavLst>
                                    </p:anim>
                                    <p:anim calcmode="lin" valueType="num">
                                      <p:cBhvr additive="base">
                                        <p:cTn id="71" dur="500" fill="hold"/>
                                        <p:tgtEl>
                                          <p:spTgt spid="21817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18159"/>
                                        </p:tgtEl>
                                        <p:attrNameLst>
                                          <p:attrName>style.visibility</p:attrName>
                                        </p:attrNameLst>
                                      </p:cBhvr>
                                      <p:to>
                                        <p:strVal val="visible"/>
                                      </p:to>
                                    </p:set>
                                    <p:anim calcmode="lin" valueType="num">
                                      <p:cBhvr additive="base">
                                        <p:cTn id="74" dur="500" fill="hold"/>
                                        <p:tgtEl>
                                          <p:spTgt spid="218159"/>
                                        </p:tgtEl>
                                        <p:attrNameLst>
                                          <p:attrName>ppt_x</p:attrName>
                                        </p:attrNameLst>
                                      </p:cBhvr>
                                      <p:tavLst>
                                        <p:tav tm="0">
                                          <p:val>
                                            <p:strVal val="#ppt_x"/>
                                          </p:val>
                                        </p:tav>
                                        <p:tav tm="100000">
                                          <p:val>
                                            <p:strVal val="#ppt_x"/>
                                          </p:val>
                                        </p:tav>
                                      </p:tavLst>
                                    </p:anim>
                                    <p:anim calcmode="lin" valueType="num">
                                      <p:cBhvr additive="base">
                                        <p:cTn id="75" dur="500" fill="hold"/>
                                        <p:tgtEl>
                                          <p:spTgt spid="21815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18209"/>
                                        </p:tgtEl>
                                        <p:attrNameLst>
                                          <p:attrName>style.visibility</p:attrName>
                                        </p:attrNameLst>
                                      </p:cBhvr>
                                      <p:to>
                                        <p:strVal val="visible"/>
                                      </p:to>
                                    </p:set>
                                    <p:anim calcmode="lin" valueType="num">
                                      <p:cBhvr additive="base">
                                        <p:cTn id="78" dur="500" fill="hold"/>
                                        <p:tgtEl>
                                          <p:spTgt spid="218209"/>
                                        </p:tgtEl>
                                        <p:attrNameLst>
                                          <p:attrName>ppt_x</p:attrName>
                                        </p:attrNameLst>
                                      </p:cBhvr>
                                      <p:tavLst>
                                        <p:tav tm="0">
                                          <p:val>
                                            <p:strVal val="#ppt_x"/>
                                          </p:val>
                                        </p:tav>
                                        <p:tav tm="100000">
                                          <p:val>
                                            <p:strVal val="#ppt_x"/>
                                          </p:val>
                                        </p:tav>
                                      </p:tavLst>
                                    </p:anim>
                                    <p:anim calcmode="lin" valueType="num">
                                      <p:cBhvr additive="base">
                                        <p:cTn id="79" dur="500" fill="hold"/>
                                        <p:tgtEl>
                                          <p:spTgt spid="21820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18220"/>
                                        </p:tgtEl>
                                        <p:attrNameLst>
                                          <p:attrName>style.visibility</p:attrName>
                                        </p:attrNameLst>
                                      </p:cBhvr>
                                      <p:to>
                                        <p:strVal val="visible"/>
                                      </p:to>
                                    </p:set>
                                    <p:anim calcmode="lin" valueType="num">
                                      <p:cBhvr additive="base">
                                        <p:cTn id="84" dur="500" fill="hold"/>
                                        <p:tgtEl>
                                          <p:spTgt spid="218220"/>
                                        </p:tgtEl>
                                        <p:attrNameLst>
                                          <p:attrName>ppt_x</p:attrName>
                                        </p:attrNameLst>
                                      </p:cBhvr>
                                      <p:tavLst>
                                        <p:tav tm="0">
                                          <p:val>
                                            <p:strVal val="#ppt_x"/>
                                          </p:val>
                                        </p:tav>
                                        <p:tav tm="100000">
                                          <p:val>
                                            <p:strVal val="#ppt_x"/>
                                          </p:val>
                                        </p:tav>
                                      </p:tavLst>
                                    </p:anim>
                                    <p:anim calcmode="lin" valueType="num">
                                      <p:cBhvr additive="base">
                                        <p:cTn id="85" dur="500" fill="hold"/>
                                        <p:tgtEl>
                                          <p:spTgt spid="21822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18223"/>
                                        </p:tgtEl>
                                        <p:attrNameLst>
                                          <p:attrName>style.visibility</p:attrName>
                                        </p:attrNameLst>
                                      </p:cBhvr>
                                      <p:to>
                                        <p:strVal val="visible"/>
                                      </p:to>
                                    </p:set>
                                    <p:anim calcmode="lin" valueType="num">
                                      <p:cBhvr additive="base">
                                        <p:cTn id="88" dur="500" fill="hold"/>
                                        <p:tgtEl>
                                          <p:spTgt spid="218223"/>
                                        </p:tgtEl>
                                        <p:attrNameLst>
                                          <p:attrName>ppt_x</p:attrName>
                                        </p:attrNameLst>
                                      </p:cBhvr>
                                      <p:tavLst>
                                        <p:tav tm="0">
                                          <p:val>
                                            <p:strVal val="#ppt_x"/>
                                          </p:val>
                                        </p:tav>
                                        <p:tav tm="100000">
                                          <p:val>
                                            <p:strVal val="#ppt_x"/>
                                          </p:val>
                                        </p:tav>
                                      </p:tavLst>
                                    </p:anim>
                                    <p:anim calcmode="lin" valueType="num">
                                      <p:cBhvr additive="base">
                                        <p:cTn id="89" dur="500" fill="hold"/>
                                        <p:tgtEl>
                                          <p:spTgt spid="21822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8224"/>
                                        </p:tgtEl>
                                        <p:attrNameLst>
                                          <p:attrName>style.visibility</p:attrName>
                                        </p:attrNameLst>
                                      </p:cBhvr>
                                      <p:to>
                                        <p:strVal val="visible"/>
                                      </p:to>
                                    </p:set>
                                    <p:anim calcmode="lin" valueType="num">
                                      <p:cBhvr additive="base">
                                        <p:cTn id="92" dur="500" fill="hold"/>
                                        <p:tgtEl>
                                          <p:spTgt spid="218224"/>
                                        </p:tgtEl>
                                        <p:attrNameLst>
                                          <p:attrName>ppt_x</p:attrName>
                                        </p:attrNameLst>
                                      </p:cBhvr>
                                      <p:tavLst>
                                        <p:tav tm="0">
                                          <p:val>
                                            <p:strVal val="#ppt_x"/>
                                          </p:val>
                                        </p:tav>
                                        <p:tav tm="100000">
                                          <p:val>
                                            <p:strVal val="#ppt_x"/>
                                          </p:val>
                                        </p:tav>
                                      </p:tavLst>
                                    </p:anim>
                                    <p:anim calcmode="lin" valueType="num">
                                      <p:cBhvr additive="base">
                                        <p:cTn id="93" dur="500" fill="hold"/>
                                        <p:tgtEl>
                                          <p:spTgt spid="21822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18222"/>
                                        </p:tgtEl>
                                        <p:attrNameLst>
                                          <p:attrName>style.visibility</p:attrName>
                                        </p:attrNameLst>
                                      </p:cBhvr>
                                      <p:to>
                                        <p:strVal val="visible"/>
                                      </p:to>
                                    </p:set>
                                    <p:anim calcmode="lin" valueType="num">
                                      <p:cBhvr additive="base">
                                        <p:cTn id="96" dur="500" fill="hold"/>
                                        <p:tgtEl>
                                          <p:spTgt spid="218222"/>
                                        </p:tgtEl>
                                        <p:attrNameLst>
                                          <p:attrName>ppt_x</p:attrName>
                                        </p:attrNameLst>
                                      </p:cBhvr>
                                      <p:tavLst>
                                        <p:tav tm="0">
                                          <p:val>
                                            <p:strVal val="#ppt_x"/>
                                          </p:val>
                                        </p:tav>
                                        <p:tav tm="100000">
                                          <p:val>
                                            <p:strVal val="#ppt_x"/>
                                          </p:val>
                                        </p:tav>
                                      </p:tavLst>
                                    </p:anim>
                                    <p:anim calcmode="lin" valueType="num">
                                      <p:cBhvr additive="base">
                                        <p:cTn id="97" dur="500" fill="hold"/>
                                        <p:tgtEl>
                                          <p:spTgt spid="21822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18225"/>
                                        </p:tgtEl>
                                        <p:attrNameLst>
                                          <p:attrName>style.visibility</p:attrName>
                                        </p:attrNameLst>
                                      </p:cBhvr>
                                      <p:to>
                                        <p:strVal val="visible"/>
                                      </p:to>
                                    </p:set>
                                    <p:anim calcmode="lin" valueType="num">
                                      <p:cBhvr additive="base">
                                        <p:cTn id="100" dur="500" fill="hold"/>
                                        <p:tgtEl>
                                          <p:spTgt spid="218225"/>
                                        </p:tgtEl>
                                        <p:attrNameLst>
                                          <p:attrName>ppt_x</p:attrName>
                                        </p:attrNameLst>
                                      </p:cBhvr>
                                      <p:tavLst>
                                        <p:tav tm="0">
                                          <p:val>
                                            <p:strVal val="#ppt_x"/>
                                          </p:val>
                                        </p:tav>
                                        <p:tav tm="100000">
                                          <p:val>
                                            <p:strVal val="#ppt_x"/>
                                          </p:val>
                                        </p:tav>
                                      </p:tavLst>
                                    </p:anim>
                                    <p:anim calcmode="lin" valueType="num">
                                      <p:cBhvr additive="base">
                                        <p:cTn id="101" dur="500" fill="hold"/>
                                        <p:tgtEl>
                                          <p:spTgt spid="21822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18219"/>
                                        </p:tgtEl>
                                        <p:attrNameLst>
                                          <p:attrName>style.visibility</p:attrName>
                                        </p:attrNameLst>
                                      </p:cBhvr>
                                      <p:to>
                                        <p:strVal val="visible"/>
                                      </p:to>
                                    </p:set>
                                    <p:anim calcmode="lin" valueType="num">
                                      <p:cBhvr additive="base">
                                        <p:cTn id="104" dur="500" fill="hold"/>
                                        <p:tgtEl>
                                          <p:spTgt spid="218219"/>
                                        </p:tgtEl>
                                        <p:attrNameLst>
                                          <p:attrName>ppt_x</p:attrName>
                                        </p:attrNameLst>
                                      </p:cBhvr>
                                      <p:tavLst>
                                        <p:tav tm="0">
                                          <p:val>
                                            <p:strVal val="#ppt_x"/>
                                          </p:val>
                                        </p:tav>
                                        <p:tav tm="100000">
                                          <p:val>
                                            <p:strVal val="#ppt_x"/>
                                          </p:val>
                                        </p:tav>
                                      </p:tavLst>
                                    </p:anim>
                                    <p:anim calcmode="lin" valueType="num">
                                      <p:cBhvr additive="base">
                                        <p:cTn id="105" dur="500" fill="hold"/>
                                        <p:tgtEl>
                                          <p:spTgt spid="2182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18226"/>
                                        </p:tgtEl>
                                        <p:attrNameLst>
                                          <p:attrName>style.visibility</p:attrName>
                                        </p:attrNameLst>
                                      </p:cBhvr>
                                      <p:to>
                                        <p:strVal val="visible"/>
                                      </p:to>
                                    </p:set>
                                    <p:anim calcmode="lin" valueType="num">
                                      <p:cBhvr additive="base">
                                        <p:cTn id="108" dur="500" fill="hold"/>
                                        <p:tgtEl>
                                          <p:spTgt spid="218226"/>
                                        </p:tgtEl>
                                        <p:attrNameLst>
                                          <p:attrName>ppt_x</p:attrName>
                                        </p:attrNameLst>
                                      </p:cBhvr>
                                      <p:tavLst>
                                        <p:tav tm="0">
                                          <p:val>
                                            <p:strVal val="#ppt_x"/>
                                          </p:val>
                                        </p:tav>
                                        <p:tav tm="100000">
                                          <p:val>
                                            <p:strVal val="#ppt_x"/>
                                          </p:val>
                                        </p:tav>
                                      </p:tavLst>
                                    </p:anim>
                                    <p:anim calcmode="lin" valueType="num">
                                      <p:cBhvr additive="base">
                                        <p:cTn id="109" dur="500" fill="hold"/>
                                        <p:tgtEl>
                                          <p:spTgt spid="218226"/>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8227"/>
                                        </p:tgtEl>
                                        <p:attrNameLst>
                                          <p:attrName>style.visibility</p:attrName>
                                        </p:attrNameLst>
                                      </p:cBhvr>
                                      <p:to>
                                        <p:strVal val="visible"/>
                                      </p:to>
                                    </p:set>
                                    <p:anim calcmode="lin" valueType="num">
                                      <p:cBhvr additive="base">
                                        <p:cTn id="112" dur="500" fill="hold"/>
                                        <p:tgtEl>
                                          <p:spTgt spid="218227"/>
                                        </p:tgtEl>
                                        <p:attrNameLst>
                                          <p:attrName>ppt_x</p:attrName>
                                        </p:attrNameLst>
                                      </p:cBhvr>
                                      <p:tavLst>
                                        <p:tav tm="0">
                                          <p:val>
                                            <p:strVal val="#ppt_x"/>
                                          </p:val>
                                        </p:tav>
                                        <p:tav tm="100000">
                                          <p:val>
                                            <p:strVal val="#ppt_x"/>
                                          </p:val>
                                        </p:tav>
                                      </p:tavLst>
                                    </p:anim>
                                    <p:anim calcmode="lin" valueType="num">
                                      <p:cBhvr additive="base">
                                        <p:cTn id="113" dur="500" fill="hold"/>
                                        <p:tgtEl>
                                          <p:spTgt spid="2182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18177"/>
                                        </p:tgtEl>
                                        <p:attrNameLst>
                                          <p:attrName>style.visibility</p:attrName>
                                        </p:attrNameLst>
                                      </p:cBhvr>
                                      <p:to>
                                        <p:strVal val="visible"/>
                                      </p:to>
                                    </p:set>
                                    <p:anim calcmode="lin" valueType="num">
                                      <p:cBhvr additive="base">
                                        <p:cTn id="116" dur="500" fill="hold"/>
                                        <p:tgtEl>
                                          <p:spTgt spid="218177"/>
                                        </p:tgtEl>
                                        <p:attrNameLst>
                                          <p:attrName>ppt_x</p:attrName>
                                        </p:attrNameLst>
                                      </p:cBhvr>
                                      <p:tavLst>
                                        <p:tav tm="0">
                                          <p:val>
                                            <p:strVal val="#ppt_x"/>
                                          </p:val>
                                        </p:tav>
                                        <p:tav tm="100000">
                                          <p:val>
                                            <p:strVal val="#ppt_x"/>
                                          </p:val>
                                        </p:tav>
                                      </p:tavLst>
                                    </p:anim>
                                    <p:anim calcmode="lin" valueType="num">
                                      <p:cBhvr additive="base">
                                        <p:cTn id="117" dur="500" fill="hold"/>
                                        <p:tgtEl>
                                          <p:spTgt spid="218177"/>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18175"/>
                                        </p:tgtEl>
                                        <p:attrNameLst>
                                          <p:attrName>style.visibility</p:attrName>
                                        </p:attrNameLst>
                                      </p:cBhvr>
                                      <p:to>
                                        <p:strVal val="visible"/>
                                      </p:to>
                                    </p:set>
                                    <p:anim calcmode="lin" valueType="num">
                                      <p:cBhvr additive="base">
                                        <p:cTn id="120" dur="500" fill="hold"/>
                                        <p:tgtEl>
                                          <p:spTgt spid="218175"/>
                                        </p:tgtEl>
                                        <p:attrNameLst>
                                          <p:attrName>ppt_x</p:attrName>
                                        </p:attrNameLst>
                                      </p:cBhvr>
                                      <p:tavLst>
                                        <p:tav tm="0">
                                          <p:val>
                                            <p:strVal val="#ppt_x"/>
                                          </p:val>
                                        </p:tav>
                                        <p:tav tm="100000">
                                          <p:val>
                                            <p:strVal val="#ppt_x"/>
                                          </p:val>
                                        </p:tav>
                                      </p:tavLst>
                                    </p:anim>
                                    <p:anim calcmode="lin" valueType="num">
                                      <p:cBhvr additive="base">
                                        <p:cTn id="121" dur="500" fill="hold"/>
                                        <p:tgtEl>
                                          <p:spTgt spid="21817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218176"/>
                                        </p:tgtEl>
                                        <p:attrNameLst>
                                          <p:attrName>style.visibility</p:attrName>
                                        </p:attrNameLst>
                                      </p:cBhvr>
                                      <p:to>
                                        <p:strVal val="visible"/>
                                      </p:to>
                                    </p:set>
                                    <p:anim calcmode="lin" valueType="num">
                                      <p:cBhvr additive="base">
                                        <p:cTn id="124" dur="500" fill="hold"/>
                                        <p:tgtEl>
                                          <p:spTgt spid="218176"/>
                                        </p:tgtEl>
                                        <p:attrNameLst>
                                          <p:attrName>ppt_x</p:attrName>
                                        </p:attrNameLst>
                                      </p:cBhvr>
                                      <p:tavLst>
                                        <p:tav tm="0">
                                          <p:val>
                                            <p:strVal val="#ppt_x"/>
                                          </p:val>
                                        </p:tav>
                                        <p:tav tm="100000">
                                          <p:val>
                                            <p:strVal val="#ppt_x"/>
                                          </p:val>
                                        </p:tav>
                                      </p:tavLst>
                                    </p:anim>
                                    <p:anim calcmode="lin" valueType="num">
                                      <p:cBhvr additive="base">
                                        <p:cTn id="125" dur="500" fill="hold"/>
                                        <p:tgtEl>
                                          <p:spTgt spid="21817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18217"/>
                                        </p:tgtEl>
                                        <p:attrNameLst>
                                          <p:attrName>style.visibility</p:attrName>
                                        </p:attrNameLst>
                                      </p:cBhvr>
                                      <p:to>
                                        <p:strVal val="visible"/>
                                      </p:to>
                                    </p:set>
                                    <p:anim calcmode="lin" valueType="num">
                                      <p:cBhvr additive="base">
                                        <p:cTn id="128" dur="500" fill="hold"/>
                                        <p:tgtEl>
                                          <p:spTgt spid="218217"/>
                                        </p:tgtEl>
                                        <p:attrNameLst>
                                          <p:attrName>ppt_x</p:attrName>
                                        </p:attrNameLst>
                                      </p:cBhvr>
                                      <p:tavLst>
                                        <p:tav tm="0">
                                          <p:val>
                                            <p:strVal val="#ppt_x"/>
                                          </p:val>
                                        </p:tav>
                                        <p:tav tm="100000">
                                          <p:val>
                                            <p:strVal val="#ppt_x"/>
                                          </p:val>
                                        </p:tav>
                                      </p:tavLst>
                                    </p:anim>
                                    <p:anim calcmode="lin" valueType="num">
                                      <p:cBhvr additive="base">
                                        <p:cTn id="129" dur="500" fill="hold"/>
                                        <p:tgtEl>
                                          <p:spTgt spid="21821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218218"/>
                                        </p:tgtEl>
                                        <p:attrNameLst>
                                          <p:attrName>style.visibility</p:attrName>
                                        </p:attrNameLst>
                                      </p:cBhvr>
                                      <p:to>
                                        <p:strVal val="visible"/>
                                      </p:to>
                                    </p:set>
                                    <p:anim calcmode="lin" valueType="num">
                                      <p:cBhvr additive="base">
                                        <p:cTn id="132" dur="500" fill="hold"/>
                                        <p:tgtEl>
                                          <p:spTgt spid="218218"/>
                                        </p:tgtEl>
                                        <p:attrNameLst>
                                          <p:attrName>ppt_x</p:attrName>
                                        </p:attrNameLst>
                                      </p:cBhvr>
                                      <p:tavLst>
                                        <p:tav tm="0">
                                          <p:val>
                                            <p:strVal val="#ppt_x"/>
                                          </p:val>
                                        </p:tav>
                                        <p:tav tm="100000">
                                          <p:val>
                                            <p:strVal val="#ppt_x"/>
                                          </p:val>
                                        </p:tav>
                                      </p:tavLst>
                                    </p:anim>
                                    <p:anim calcmode="lin" valueType="num">
                                      <p:cBhvr additive="base">
                                        <p:cTn id="133" dur="500" fill="hold"/>
                                        <p:tgtEl>
                                          <p:spTgt spid="218218"/>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218160"/>
                                        </p:tgtEl>
                                        <p:attrNameLst>
                                          <p:attrName>style.visibility</p:attrName>
                                        </p:attrNameLst>
                                      </p:cBhvr>
                                      <p:to>
                                        <p:strVal val="visible"/>
                                      </p:to>
                                    </p:set>
                                    <p:anim calcmode="lin" valueType="num">
                                      <p:cBhvr additive="base">
                                        <p:cTn id="136" dur="500" fill="hold"/>
                                        <p:tgtEl>
                                          <p:spTgt spid="218160"/>
                                        </p:tgtEl>
                                        <p:attrNameLst>
                                          <p:attrName>ppt_x</p:attrName>
                                        </p:attrNameLst>
                                      </p:cBhvr>
                                      <p:tavLst>
                                        <p:tav tm="0">
                                          <p:val>
                                            <p:strVal val="#ppt_x"/>
                                          </p:val>
                                        </p:tav>
                                        <p:tav tm="100000">
                                          <p:val>
                                            <p:strVal val="#ppt_x"/>
                                          </p:val>
                                        </p:tav>
                                      </p:tavLst>
                                    </p:anim>
                                    <p:anim calcmode="lin" valueType="num">
                                      <p:cBhvr additive="base">
                                        <p:cTn id="137" dur="500" fill="hold"/>
                                        <p:tgtEl>
                                          <p:spTgt spid="218160"/>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18162"/>
                                        </p:tgtEl>
                                        <p:attrNameLst>
                                          <p:attrName>style.visibility</p:attrName>
                                        </p:attrNameLst>
                                      </p:cBhvr>
                                      <p:to>
                                        <p:strVal val="visible"/>
                                      </p:to>
                                    </p:set>
                                    <p:anim calcmode="lin" valueType="num">
                                      <p:cBhvr additive="base">
                                        <p:cTn id="140" dur="500" fill="hold"/>
                                        <p:tgtEl>
                                          <p:spTgt spid="218162"/>
                                        </p:tgtEl>
                                        <p:attrNameLst>
                                          <p:attrName>ppt_x</p:attrName>
                                        </p:attrNameLst>
                                      </p:cBhvr>
                                      <p:tavLst>
                                        <p:tav tm="0">
                                          <p:val>
                                            <p:strVal val="#ppt_x"/>
                                          </p:val>
                                        </p:tav>
                                        <p:tav tm="100000">
                                          <p:val>
                                            <p:strVal val="#ppt_x"/>
                                          </p:val>
                                        </p:tav>
                                      </p:tavLst>
                                    </p:anim>
                                    <p:anim calcmode="lin" valueType="num">
                                      <p:cBhvr additive="base">
                                        <p:cTn id="141" dur="500" fill="hold"/>
                                        <p:tgtEl>
                                          <p:spTgt spid="218162"/>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218161"/>
                                        </p:tgtEl>
                                        <p:attrNameLst>
                                          <p:attrName>style.visibility</p:attrName>
                                        </p:attrNameLst>
                                      </p:cBhvr>
                                      <p:to>
                                        <p:strVal val="visible"/>
                                      </p:to>
                                    </p:set>
                                    <p:anim calcmode="lin" valueType="num">
                                      <p:cBhvr additive="base">
                                        <p:cTn id="144" dur="500" fill="hold"/>
                                        <p:tgtEl>
                                          <p:spTgt spid="218161"/>
                                        </p:tgtEl>
                                        <p:attrNameLst>
                                          <p:attrName>ppt_x</p:attrName>
                                        </p:attrNameLst>
                                      </p:cBhvr>
                                      <p:tavLst>
                                        <p:tav tm="0">
                                          <p:val>
                                            <p:strVal val="#ppt_x"/>
                                          </p:val>
                                        </p:tav>
                                        <p:tav tm="100000">
                                          <p:val>
                                            <p:strVal val="#ppt_x"/>
                                          </p:val>
                                        </p:tav>
                                      </p:tavLst>
                                    </p:anim>
                                    <p:anim calcmode="lin" valueType="num">
                                      <p:cBhvr additive="base">
                                        <p:cTn id="145" dur="500" fill="hold"/>
                                        <p:tgtEl>
                                          <p:spTgt spid="218161"/>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18228"/>
                                        </p:tgtEl>
                                        <p:attrNameLst>
                                          <p:attrName>style.visibility</p:attrName>
                                        </p:attrNameLst>
                                      </p:cBhvr>
                                      <p:to>
                                        <p:strVal val="visible"/>
                                      </p:to>
                                    </p:set>
                                    <p:anim calcmode="lin" valueType="num">
                                      <p:cBhvr additive="base">
                                        <p:cTn id="148" dur="500" fill="hold"/>
                                        <p:tgtEl>
                                          <p:spTgt spid="218228"/>
                                        </p:tgtEl>
                                        <p:attrNameLst>
                                          <p:attrName>ppt_x</p:attrName>
                                        </p:attrNameLst>
                                      </p:cBhvr>
                                      <p:tavLst>
                                        <p:tav tm="0">
                                          <p:val>
                                            <p:strVal val="#ppt_x"/>
                                          </p:val>
                                        </p:tav>
                                        <p:tav tm="100000">
                                          <p:val>
                                            <p:strVal val="#ppt_x"/>
                                          </p:val>
                                        </p:tav>
                                      </p:tavLst>
                                    </p:anim>
                                    <p:anim calcmode="lin" valueType="num">
                                      <p:cBhvr additive="base">
                                        <p:cTn id="149" dur="500" fill="hold"/>
                                        <p:tgtEl>
                                          <p:spTgt spid="21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32" grpId="0" animBg="1"/>
      <p:bldP spid="218147" grpId="0"/>
      <p:bldP spid="218150" grpId="0"/>
      <p:bldP spid="218159" grpId="0" animBg="1"/>
      <p:bldP spid="218160" grpId="0" animBg="1"/>
      <p:bldP spid="218162" grpId="0"/>
      <p:bldP spid="218170" grpId="0" animBg="1"/>
      <p:bldP spid="218175" grpId="0" animBg="1"/>
      <p:bldP spid="218177" grpId="0"/>
      <p:bldP spid="218178" grpId="0" animBg="1"/>
      <p:bldP spid="218179" grpId="0" animBg="1"/>
      <p:bldP spid="218188" grpId="0" animBg="1"/>
      <p:bldP spid="218197" grpId="0"/>
      <p:bldP spid="218198" grpId="0"/>
      <p:bldP spid="218199" grpId="0"/>
      <p:bldP spid="218200" grpId="0"/>
      <p:bldP spid="218201" grpId="0"/>
      <p:bldP spid="218202" grpId="0"/>
      <p:bldP spid="218209" grpId="0" animBg="1"/>
      <p:bldP spid="218217" grpId="0" animBg="1"/>
      <p:bldP spid="218218" grpId="0" animBg="1"/>
      <p:bldP spid="218219" grpId="0" animBg="1"/>
      <p:bldP spid="218220" grpId="0" animBg="1"/>
      <p:bldP spid="218222" grpId="0"/>
      <p:bldP spid="218223" grpId="0"/>
      <p:bldP spid="218224" grpId="0"/>
      <p:bldP spid="218225" grpId="0"/>
      <p:bldP spid="218226" grpId="0" animBg="1"/>
      <p:bldP spid="218228" grpId="0" animBg="1"/>
      <p:bldP spid="218229" grpId="0" animBg="1"/>
      <p:bldP spid="218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200" b="1" dirty="0" smtClean="0">
                <a:solidFill>
                  <a:schemeClr val="tx1"/>
                </a:solidFill>
                <a:latin typeface="Comic Sans MS" pitchFamily="66" charset="0"/>
              </a:rPr>
              <a:t>Ions:</a:t>
            </a:r>
            <a:r>
              <a:rPr lang="en-US" sz="3600" b="1" dirty="0" smtClean="0">
                <a:solidFill>
                  <a:schemeClr val="tx1"/>
                </a:solidFill>
                <a:latin typeface="Comic Sans MS" pitchFamily="66" charset="0"/>
              </a:rPr>
              <a:t> </a:t>
            </a:r>
            <a:r>
              <a:rPr lang="en-US" sz="4000" b="1" dirty="0" smtClean="0">
                <a:solidFill>
                  <a:schemeClr val="tx1">
                    <a:lumMod val="50000"/>
                    <a:lumOff val="50000"/>
                  </a:schemeClr>
                </a:solidFill>
                <a:latin typeface="Comic Sans MS" pitchFamily="66" charset="0"/>
              </a:rPr>
              <a:t>Acids &amp; Bases</a:t>
            </a:r>
          </a:p>
        </p:txBody>
      </p:sp>
      <p:pic>
        <p:nvPicPr>
          <p:cNvPr id="10243" name="Picture 3" descr="acidsbas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905000"/>
            <a:ext cx="4419600" cy="397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457200" y="1981200"/>
            <a:ext cx="32004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en-US" dirty="0">
                <a:latin typeface="Comic Sans MS" pitchFamily="66" charset="0"/>
                <a:cs typeface="+mn-cs"/>
              </a:rPr>
              <a:t>An </a:t>
            </a:r>
            <a:r>
              <a:rPr lang="en-US" sz="2400" b="1" dirty="0" smtClean="0">
                <a:solidFill>
                  <a:schemeClr val="tx2">
                    <a:lumMod val="50000"/>
                    <a:lumOff val="50000"/>
                  </a:schemeClr>
                </a:solidFill>
                <a:latin typeface="Comic Sans MS" pitchFamily="66" charset="0"/>
                <a:cs typeface="+mn-cs"/>
              </a:rPr>
              <a:t>acid</a:t>
            </a:r>
            <a:r>
              <a:rPr lang="en-US" dirty="0" smtClean="0">
                <a:latin typeface="Comic Sans MS" pitchFamily="66" charset="0"/>
                <a:cs typeface="+mn-cs"/>
              </a:rPr>
              <a:t> </a:t>
            </a:r>
            <a:r>
              <a:rPr lang="en-US" dirty="0">
                <a:latin typeface="Comic Sans MS" pitchFamily="66" charset="0"/>
                <a:cs typeface="+mn-cs"/>
              </a:rPr>
              <a:t>is any ionic compound that releases </a:t>
            </a:r>
            <a:r>
              <a:rPr lang="en-US" sz="2000" b="1" dirty="0" smtClean="0">
                <a:solidFill>
                  <a:schemeClr val="tx2">
                    <a:lumMod val="50000"/>
                    <a:lumOff val="50000"/>
                  </a:schemeClr>
                </a:solidFill>
                <a:latin typeface="Comic Sans MS" pitchFamily="66" charset="0"/>
                <a:cs typeface="+mn-cs"/>
              </a:rPr>
              <a:t>hydrogen</a:t>
            </a:r>
            <a:r>
              <a:rPr lang="en-US" sz="2000" b="1" dirty="0" smtClean="0">
                <a:solidFill>
                  <a:srgbClr val="FF0000"/>
                </a:solidFill>
                <a:latin typeface="Comic Sans MS" pitchFamily="66" charset="0"/>
                <a:cs typeface="+mn-cs"/>
              </a:rPr>
              <a:t> _____  </a:t>
            </a:r>
            <a:r>
              <a:rPr lang="en-US" sz="2000" b="1" dirty="0">
                <a:solidFill>
                  <a:schemeClr val="tx2">
                    <a:lumMod val="50000"/>
                    <a:lumOff val="50000"/>
                  </a:schemeClr>
                </a:solidFill>
                <a:latin typeface="Comic Sans MS" pitchFamily="66" charset="0"/>
                <a:cs typeface="+mn-cs"/>
              </a:rPr>
              <a:t>(H</a:t>
            </a:r>
            <a:r>
              <a:rPr lang="en-US" sz="2000" b="1" baseline="30000" dirty="0">
                <a:solidFill>
                  <a:schemeClr val="tx2">
                    <a:lumMod val="50000"/>
                    <a:lumOff val="50000"/>
                  </a:schemeClr>
                </a:solidFill>
                <a:latin typeface="Comic Sans MS" pitchFamily="66" charset="0"/>
                <a:cs typeface="+mn-cs"/>
              </a:rPr>
              <a:t>+</a:t>
            </a:r>
            <a:r>
              <a:rPr lang="en-US" sz="2000" b="1" dirty="0">
                <a:solidFill>
                  <a:schemeClr val="tx2">
                    <a:lumMod val="50000"/>
                    <a:lumOff val="50000"/>
                  </a:schemeClr>
                </a:solidFill>
                <a:latin typeface="Comic Sans MS" pitchFamily="66" charset="0"/>
                <a:cs typeface="+mn-cs"/>
              </a:rPr>
              <a:t>)</a:t>
            </a:r>
            <a:r>
              <a:rPr lang="en-US" sz="2000" dirty="0">
                <a:latin typeface="Comic Sans MS" pitchFamily="66" charset="0"/>
                <a:cs typeface="+mn-cs"/>
              </a:rPr>
              <a:t>  </a:t>
            </a:r>
            <a:r>
              <a:rPr lang="en-US" dirty="0">
                <a:latin typeface="Comic Sans MS" pitchFamily="66" charset="0"/>
                <a:cs typeface="+mn-cs"/>
              </a:rPr>
              <a:t>in solution.</a:t>
            </a:r>
          </a:p>
          <a:p>
            <a:pPr eaLnBrk="1" hangingPunct="1">
              <a:spcBef>
                <a:spcPct val="50000"/>
              </a:spcBef>
              <a:defRPr/>
            </a:pPr>
            <a:endParaRPr lang="en-US" dirty="0" smtClean="0">
              <a:latin typeface="Comic Sans MS" pitchFamily="66" charset="0"/>
              <a:cs typeface="+mn-cs"/>
            </a:endParaRPr>
          </a:p>
          <a:p>
            <a:pPr eaLnBrk="1" hangingPunct="1">
              <a:spcBef>
                <a:spcPct val="50000"/>
              </a:spcBef>
              <a:defRPr/>
            </a:pPr>
            <a:endParaRPr lang="en-US" dirty="0">
              <a:latin typeface="Comic Sans MS" pitchFamily="66" charset="0"/>
              <a:cs typeface="+mn-cs"/>
            </a:endParaRPr>
          </a:p>
          <a:p>
            <a:pPr eaLnBrk="1" hangingPunct="1">
              <a:spcBef>
                <a:spcPct val="50000"/>
              </a:spcBef>
              <a:defRPr/>
            </a:pPr>
            <a:endParaRPr lang="en-US" dirty="0">
              <a:latin typeface="Comic Sans MS" pitchFamily="66" charset="0"/>
              <a:cs typeface="+mn-cs"/>
            </a:endParaRPr>
          </a:p>
          <a:p>
            <a:pPr eaLnBrk="1" hangingPunct="1">
              <a:spcBef>
                <a:spcPct val="20000"/>
              </a:spcBef>
              <a:defRPr/>
            </a:pPr>
            <a:r>
              <a:rPr lang="en-US" dirty="0">
                <a:latin typeface="Comic Sans MS" pitchFamily="66" charset="0"/>
                <a:cs typeface="+mn-cs"/>
              </a:rPr>
              <a:t>A </a:t>
            </a:r>
            <a:r>
              <a:rPr lang="en-US" sz="2400" b="1" dirty="0" smtClean="0">
                <a:solidFill>
                  <a:schemeClr val="tx2">
                    <a:lumMod val="50000"/>
                    <a:lumOff val="50000"/>
                  </a:schemeClr>
                </a:solidFill>
                <a:latin typeface="Comic Sans MS" pitchFamily="66" charset="0"/>
                <a:cs typeface="+mn-cs"/>
              </a:rPr>
              <a:t>base</a:t>
            </a:r>
            <a:r>
              <a:rPr lang="en-US" dirty="0" smtClean="0">
                <a:latin typeface="Comic Sans MS" pitchFamily="66" charset="0"/>
                <a:cs typeface="+mn-cs"/>
              </a:rPr>
              <a:t> </a:t>
            </a:r>
            <a:r>
              <a:rPr lang="en-US" dirty="0">
                <a:latin typeface="Comic Sans MS" pitchFamily="66" charset="0"/>
                <a:cs typeface="+mn-cs"/>
              </a:rPr>
              <a:t>is any ionic compound that releases </a:t>
            </a:r>
            <a:r>
              <a:rPr lang="en-US" sz="2000" b="1" dirty="0" smtClean="0">
                <a:solidFill>
                  <a:schemeClr val="tx2">
                    <a:lumMod val="50000"/>
                    <a:lumOff val="50000"/>
                  </a:schemeClr>
                </a:solidFill>
                <a:latin typeface="Comic Sans MS" pitchFamily="66" charset="0"/>
                <a:cs typeface="+mn-cs"/>
              </a:rPr>
              <a:t>hydroxide </a:t>
            </a:r>
            <a:r>
              <a:rPr lang="en-US" sz="2000" b="1" dirty="0" smtClean="0">
                <a:solidFill>
                  <a:srgbClr val="FF0000"/>
                </a:solidFill>
                <a:latin typeface="Comic Sans MS" pitchFamily="66" charset="0"/>
                <a:cs typeface="+mn-cs"/>
              </a:rPr>
              <a:t>_____</a:t>
            </a:r>
            <a:r>
              <a:rPr lang="en-US" sz="2000" b="1" dirty="0" smtClean="0">
                <a:solidFill>
                  <a:schemeClr val="tx2">
                    <a:lumMod val="50000"/>
                    <a:lumOff val="50000"/>
                  </a:schemeClr>
                </a:solidFill>
                <a:latin typeface="Comic Sans MS" pitchFamily="66" charset="0"/>
                <a:cs typeface="+mn-cs"/>
              </a:rPr>
              <a:t> </a:t>
            </a:r>
            <a:r>
              <a:rPr lang="en-US" sz="2000" b="1" dirty="0">
                <a:solidFill>
                  <a:schemeClr val="tx2">
                    <a:lumMod val="50000"/>
                    <a:lumOff val="50000"/>
                  </a:schemeClr>
                </a:solidFill>
                <a:latin typeface="Comic Sans MS" pitchFamily="66" charset="0"/>
                <a:cs typeface="+mn-cs"/>
              </a:rPr>
              <a:t>(</a:t>
            </a:r>
            <a:r>
              <a:rPr lang="en-US" sz="2000" b="1" baseline="30000" dirty="0">
                <a:solidFill>
                  <a:schemeClr val="tx2">
                    <a:lumMod val="50000"/>
                    <a:lumOff val="50000"/>
                  </a:schemeClr>
                </a:solidFill>
                <a:latin typeface="Comic Sans MS" pitchFamily="66" charset="0"/>
                <a:cs typeface="+mn-cs"/>
              </a:rPr>
              <a:t>-</a:t>
            </a:r>
            <a:r>
              <a:rPr lang="en-US" sz="2000" b="1" dirty="0">
                <a:solidFill>
                  <a:schemeClr val="tx2">
                    <a:lumMod val="50000"/>
                    <a:lumOff val="50000"/>
                  </a:schemeClr>
                </a:solidFill>
                <a:latin typeface="Comic Sans MS" pitchFamily="66" charset="0"/>
                <a:cs typeface="+mn-cs"/>
              </a:rPr>
              <a:t>OH) </a:t>
            </a:r>
            <a:r>
              <a:rPr lang="en-US" dirty="0">
                <a:latin typeface="Comic Sans MS" pitchFamily="66" charset="0"/>
                <a:cs typeface="+mn-cs"/>
              </a:rPr>
              <a:t>in solution.</a:t>
            </a:r>
          </a:p>
          <a:p>
            <a:pPr eaLnBrk="1" hangingPunct="1">
              <a:spcBef>
                <a:spcPct val="50000"/>
              </a:spcBef>
              <a:defRPr/>
            </a:pPr>
            <a:endParaRPr lang="en-US" dirty="0">
              <a:latin typeface="Comic Sans MS" pitchFamily="66" charset="0"/>
              <a:cs typeface="+mn-cs"/>
            </a:endParaRPr>
          </a:p>
        </p:txBody>
      </p:sp>
      <p:sp>
        <p:nvSpPr>
          <p:cNvPr id="6"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4"/>
              </a:rPr>
              <a:t>Virtual Cell Biology Classroom</a:t>
            </a:r>
            <a:r>
              <a:rPr lang="en-US" altLang="en-US" sz="1000" dirty="0">
                <a:latin typeface="Comic Sans MS" pitchFamily="66" charset="0"/>
              </a:rPr>
              <a:t>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662710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000" smtClean="0"/>
              <a:t/>
            </a:r>
            <a:br>
              <a:rPr lang="en-US" sz="2000" smtClean="0"/>
            </a:br>
            <a:r>
              <a:rPr lang="en-US" sz="2000" smtClean="0"/>
              <a:t/>
            </a:r>
            <a:br>
              <a:rPr lang="en-US" sz="2000" smtClean="0"/>
            </a:br>
            <a:endParaRPr lang="en-US" smtClean="0"/>
          </a:p>
        </p:txBody>
      </p:sp>
      <p:sp>
        <p:nvSpPr>
          <p:cNvPr id="11267" name="Rectangle 3"/>
          <p:cNvSpPr>
            <a:spLocks noGrp="1" noChangeArrowheads="1"/>
          </p:cNvSpPr>
          <p:nvPr>
            <p:ph type="body" sz="half" idx="1"/>
          </p:nvPr>
        </p:nvSpPr>
        <p:spPr/>
        <p:txBody>
          <a:bodyPr/>
          <a:lstStyle/>
          <a:p>
            <a:pPr eaLnBrk="1" hangingPunct="1">
              <a:buFontTx/>
              <a:buNone/>
            </a:pPr>
            <a:r>
              <a:rPr lang="en-US" sz="2000" i="1" smtClean="0">
                <a:latin typeface="Comic Sans MS" pitchFamily="66" charset="0"/>
              </a:rPr>
              <a:t>Acidity of a solution</a:t>
            </a:r>
            <a:r>
              <a:rPr lang="en-US" sz="2000" smtClean="0">
                <a:latin typeface="Comic Sans MS" pitchFamily="66" charset="0"/>
              </a:rPr>
              <a:t>  &gt; measured by concentration of hydrogen ions </a:t>
            </a:r>
            <a:r>
              <a:rPr lang="en-US" sz="1800" smtClean="0">
                <a:latin typeface="Comic Sans MS" pitchFamily="66" charset="0"/>
              </a:rPr>
              <a:t>(H+).</a:t>
            </a:r>
          </a:p>
          <a:p>
            <a:pPr eaLnBrk="1" hangingPunct="1">
              <a:buFontTx/>
              <a:buNone/>
            </a:pPr>
            <a:endParaRPr lang="en-US" sz="1200" smtClean="0">
              <a:latin typeface="Comic Sans MS" pitchFamily="66" charset="0"/>
            </a:endParaRPr>
          </a:p>
          <a:p>
            <a:pPr eaLnBrk="1" hangingPunct="1">
              <a:buFontTx/>
              <a:buNone/>
            </a:pPr>
            <a:r>
              <a:rPr lang="en-US" sz="2000" i="1" smtClean="0">
                <a:latin typeface="Comic Sans MS" pitchFamily="66" charset="0"/>
                <a:hlinkClick r:id="rId3"/>
              </a:rPr>
              <a:t>pH</a:t>
            </a:r>
            <a:r>
              <a:rPr lang="en-US" sz="2000" i="1" smtClean="0">
                <a:latin typeface="Comic Sans MS" pitchFamily="66" charset="0"/>
              </a:rPr>
              <a:t> ranges</a:t>
            </a:r>
            <a:r>
              <a:rPr lang="en-US" sz="2000" smtClean="0">
                <a:latin typeface="Comic Sans MS" pitchFamily="66" charset="0"/>
              </a:rPr>
              <a:t>: 0 </a:t>
            </a:r>
            <a:r>
              <a:rPr lang="en-US" sz="1600" smtClean="0">
                <a:latin typeface="Comic Sans MS" pitchFamily="66" charset="0"/>
              </a:rPr>
              <a:t>(very acidic) </a:t>
            </a:r>
            <a:r>
              <a:rPr lang="en-US" sz="2000" smtClean="0">
                <a:latin typeface="Comic Sans MS" pitchFamily="66" charset="0"/>
              </a:rPr>
              <a:t>to 14 </a:t>
            </a:r>
            <a:r>
              <a:rPr lang="en-US" sz="1600" smtClean="0">
                <a:latin typeface="Comic Sans MS" pitchFamily="66" charset="0"/>
              </a:rPr>
              <a:t>(very basic). </a:t>
            </a:r>
            <a:endParaRPr lang="en-US" sz="2000" smtClean="0">
              <a:latin typeface="Comic Sans MS" pitchFamily="66" charset="0"/>
            </a:endParaRPr>
          </a:p>
          <a:p>
            <a:pPr eaLnBrk="1" hangingPunct="1">
              <a:buFontTx/>
              <a:buNone/>
            </a:pPr>
            <a:endParaRPr lang="en-US" sz="1200" smtClean="0">
              <a:latin typeface="Comic Sans MS" pitchFamily="66" charset="0"/>
            </a:endParaRPr>
          </a:p>
          <a:p>
            <a:pPr eaLnBrk="1" hangingPunct="1">
              <a:buFontTx/>
              <a:buNone/>
            </a:pPr>
            <a:r>
              <a:rPr lang="en-US" sz="2000" smtClean="0">
                <a:latin typeface="Comic Sans MS" pitchFamily="66" charset="0"/>
              </a:rPr>
              <a:t>Change in just one unit of scale = tenfold change in H+ concentration.</a:t>
            </a:r>
          </a:p>
          <a:p>
            <a:pPr eaLnBrk="1" hangingPunct="1">
              <a:buFontTx/>
              <a:buNone/>
            </a:pPr>
            <a:endParaRPr lang="en-US" sz="1200" smtClean="0">
              <a:latin typeface="Comic Sans MS" pitchFamily="66" charset="0"/>
            </a:endParaRPr>
          </a:p>
          <a:p>
            <a:pPr eaLnBrk="1" hangingPunct="1">
              <a:buFontTx/>
              <a:buNone/>
            </a:pPr>
            <a:r>
              <a:rPr lang="en-US" sz="2000" smtClean="0">
                <a:latin typeface="Comic Sans MS" pitchFamily="66" charset="0"/>
              </a:rPr>
              <a:t>If concentration of H+ </a:t>
            </a:r>
            <a:r>
              <a:rPr lang="en-US" sz="2000" b="1" smtClean="0">
                <a:latin typeface="Comic Sans MS" pitchFamily="66" charset="0"/>
              </a:rPr>
              <a:t>= </a:t>
            </a:r>
            <a:r>
              <a:rPr lang="en-US" sz="2000" smtClean="0">
                <a:latin typeface="Comic Sans MS" pitchFamily="66" charset="0"/>
              </a:rPr>
              <a:t>OH - … neutral.</a:t>
            </a:r>
          </a:p>
        </p:txBody>
      </p:sp>
      <p:sp>
        <p:nvSpPr>
          <p:cNvPr id="11268" name="Text Box 4"/>
          <p:cNvSpPr txBox="1">
            <a:spLocks noChangeArrowheads="1"/>
          </p:cNvSpPr>
          <p:nvPr/>
        </p:nvSpPr>
        <p:spPr bwMode="auto">
          <a:xfrm>
            <a:off x="381000" y="228600"/>
            <a:ext cx="853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Comic Sans MS" pitchFamily="66" charset="0"/>
              </a:rPr>
              <a:t>Measurements of Acidity &amp; Alkalinity </a:t>
            </a:r>
            <a:r>
              <a:rPr lang="en-US" sz="2800">
                <a:latin typeface="Comic Sans MS" pitchFamily="66" charset="0"/>
              </a:rPr>
              <a:t>(</a:t>
            </a:r>
            <a:r>
              <a:rPr lang="en-US" sz="2800">
                <a:latin typeface="Comic Sans MS" pitchFamily="66" charset="0"/>
                <a:hlinkClick r:id="rId3"/>
              </a:rPr>
              <a:t>pH</a:t>
            </a:r>
            <a:r>
              <a:rPr lang="en-US" sz="2800">
                <a:latin typeface="Comic Sans MS" pitchFamily="66" charset="0"/>
              </a:rPr>
              <a:t>)</a:t>
            </a:r>
            <a:r>
              <a:rPr lang="en-US" sz="1600"/>
              <a:t> </a:t>
            </a:r>
          </a:p>
        </p:txBody>
      </p:sp>
      <p:sp>
        <p:nvSpPr>
          <p:cNvPr id="11269"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pH scale</a:t>
            </a:r>
            <a:r>
              <a:rPr lang="en-US" sz="1000">
                <a:latin typeface="Comic Sans MS" pitchFamily="66" charset="0"/>
              </a:rPr>
              <a:t>, Edward Stevens, Wiki </a:t>
            </a:r>
          </a:p>
        </p:txBody>
      </p:sp>
      <p:pic>
        <p:nvPicPr>
          <p:cNvPr id="11270" name="Picture 6" descr="pH_scal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29200" y="1143000"/>
            <a:ext cx="353695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737953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2000" smtClean="0"/>
              <a:t/>
            </a:r>
            <a:br>
              <a:rPr lang="en-US" altLang="en-US" sz="2000" smtClean="0"/>
            </a:br>
            <a:r>
              <a:rPr lang="en-US" altLang="en-US" sz="2000" smtClean="0"/>
              <a:t/>
            </a:r>
            <a:br>
              <a:rPr lang="en-US" altLang="en-US" sz="2000" smtClean="0"/>
            </a:br>
            <a:endParaRPr lang="en-US" altLang="en-US" smtClean="0"/>
          </a:p>
        </p:txBody>
      </p:sp>
      <p:sp>
        <p:nvSpPr>
          <p:cNvPr id="13315" name="Rectangle 3"/>
          <p:cNvSpPr>
            <a:spLocks noGrp="1" noChangeArrowheads="1"/>
          </p:cNvSpPr>
          <p:nvPr>
            <p:ph type="body" sz="half" idx="1"/>
          </p:nvPr>
        </p:nvSpPr>
        <p:spPr/>
        <p:txBody>
          <a:bodyPr/>
          <a:lstStyle/>
          <a:p>
            <a:pPr eaLnBrk="1" hangingPunct="1">
              <a:buFontTx/>
              <a:buNone/>
            </a:pPr>
            <a:r>
              <a:rPr lang="en-US" altLang="en-US" sz="1600" dirty="0" smtClean="0">
                <a:latin typeface="Comic Sans MS" pitchFamily="66" charset="0"/>
              </a:rPr>
              <a:t>An </a:t>
            </a:r>
            <a:r>
              <a:rPr lang="en-US" altLang="en-US" sz="2000" b="1" dirty="0" smtClean="0">
                <a:solidFill>
                  <a:schemeClr val="tx1">
                    <a:lumMod val="65000"/>
                    <a:lumOff val="35000"/>
                  </a:schemeClr>
                </a:solidFill>
                <a:latin typeface="Comic Sans MS" pitchFamily="66" charset="0"/>
              </a:rPr>
              <a:t>acid</a:t>
            </a:r>
            <a:r>
              <a:rPr lang="en-US" altLang="en-US" sz="1600" dirty="0" smtClean="0">
                <a:latin typeface="Comic Sans MS" pitchFamily="66" charset="0"/>
              </a:rPr>
              <a:t> is any ionic compound that releases hydrogen ions </a:t>
            </a:r>
            <a:r>
              <a:rPr lang="en-US" altLang="en-US" sz="1400" dirty="0" smtClean="0">
                <a:latin typeface="Comic Sans MS" pitchFamily="66" charset="0"/>
              </a:rPr>
              <a:t> (H+)  </a:t>
            </a:r>
            <a:r>
              <a:rPr lang="en-US" altLang="en-US" sz="1600" dirty="0" smtClean="0">
                <a:latin typeface="Comic Sans MS" pitchFamily="66" charset="0"/>
              </a:rPr>
              <a:t>in solution.</a:t>
            </a:r>
          </a:p>
          <a:p>
            <a:pPr eaLnBrk="1" hangingPunct="1">
              <a:buFontTx/>
              <a:buNone/>
            </a:pPr>
            <a:endParaRPr lang="en-US" altLang="en-US" sz="1600" dirty="0" smtClean="0">
              <a:latin typeface="Comic Sans MS" pitchFamily="66" charset="0"/>
            </a:endParaRPr>
          </a:p>
          <a:p>
            <a:pPr eaLnBrk="1" hangingPunct="1">
              <a:buFontTx/>
              <a:buNone/>
            </a:pPr>
            <a:r>
              <a:rPr lang="en-US" altLang="en-US" sz="1600" dirty="0" smtClean="0">
                <a:latin typeface="Comic Sans MS" pitchFamily="66" charset="0"/>
              </a:rPr>
              <a:t>Weak acids have a sour taste. </a:t>
            </a:r>
          </a:p>
          <a:p>
            <a:pPr eaLnBrk="1" hangingPunct="1">
              <a:buFontTx/>
              <a:buNone/>
            </a:pPr>
            <a:endParaRPr lang="en-US" altLang="en-US" sz="1600" dirty="0" smtClean="0">
              <a:latin typeface="Comic Sans MS" pitchFamily="66" charset="0"/>
            </a:endParaRPr>
          </a:p>
          <a:p>
            <a:pPr eaLnBrk="1" hangingPunct="1">
              <a:buFontTx/>
              <a:buNone/>
            </a:pPr>
            <a:r>
              <a:rPr lang="en-US" altLang="en-US" sz="1600" dirty="0" smtClean="0">
                <a:latin typeface="Comic Sans MS" pitchFamily="66" charset="0"/>
              </a:rPr>
              <a:t>Strong acids are highly corrosive </a:t>
            </a:r>
            <a:r>
              <a:rPr lang="en-US" altLang="en-US" sz="1400" dirty="0" smtClean="0">
                <a:latin typeface="Comic Sans MS" pitchFamily="66" charset="0"/>
              </a:rPr>
              <a:t>(So don’t go around taste-testing acids.)</a:t>
            </a:r>
          </a:p>
          <a:p>
            <a:pPr eaLnBrk="1" hangingPunct="1">
              <a:buFontTx/>
              <a:buNone/>
            </a:pPr>
            <a:endParaRPr lang="en-US" altLang="en-US" sz="1600" dirty="0" smtClean="0">
              <a:latin typeface="Comic Sans MS" pitchFamily="66" charset="0"/>
            </a:endParaRPr>
          </a:p>
          <a:p>
            <a:pPr eaLnBrk="1" hangingPunct="1">
              <a:buFontTx/>
              <a:buNone/>
            </a:pPr>
            <a:r>
              <a:rPr lang="en-US" altLang="en-US" sz="1600" i="1" dirty="0" smtClean="0">
                <a:solidFill>
                  <a:srgbClr val="D60093"/>
                </a:solidFill>
                <a:latin typeface="Comic Sans MS" pitchFamily="66" charset="0"/>
              </a:rPr>
              <a:t>Examples:</a:t>
            </a:r>
            <a:r>
              <a:rPr lang="en-US" altLang="en-US" sz="1600" i="1" dirty="0" smtClean="0">
                <a:solidFill>
                  <a:srgbClr val="FF0000"/>
                </a:solidFill>
                <a:latin typeface="Comic Sans MS" pitchFamily="66" charset="0"/>
              </a:rPr>
              <a:t> </a:t>
            </a:r>
          </a:p>
          <a:p>
            <a:pPr eaLnBrk="1" hangingPunct="1">
              <a:buFontTx/>
              <a:buNone/>
            </a:pPr>
            <a:endParaRPr lang="en-US" altLang="en-US" sz="700" i="1" dirty="0" smtClean="0">
              <a:solidFill>
                <a:srgbClr val="FF0000"/>
              </a:solidFill>
              <a:latin typeface="Comic Sans MS" pitchFamily="66" charset="0"/>
            </a:endParaRPr>
          </a:p>
          <a:p>
            <a:pPr eaLnBrk="1" hangingPunct="1"/>
            <a:r>
              <a:rPr lang="en-US" altLang="en-US" sz="1600" b="1" dirty="0" smtClean="0">
                <a:latin typeface="Comic Sans MS" pitchFamily="66" charset="0"/>
              </a:rPr>
              <a:t>Ascorbic acid</a:t>
            </a:r>
            <a:r>
              <a:rPr lang="en-US" altLang="en-US" sz="1600" dirty="0" smtClean="0">
                <a:latin typeface="Comic Sans MS" pitchFamily="66" charset="0"/>
              </a:rPr>
              <a:t> </a:t>
            </a:r>
            <a:r>
              <a:rPr lang="en-US" altLang="en-US" sz="1400" dirty="0" smtClean="0">
                <a:latin typeface="Comic Sans MS" pitchFamily="66" charset="0"/>
              </a:rPr>
              <a:t>(C</a:t>
            </a:r>
            <a:r>
              <a:rPr lang="en-US" altLang="en-US" sz="1400" baseline="-25000" dirty="0" smtClean="0">
                <a:latin typeface="Comic Sans MS" pitchFamily="66" charset="0"/>
              </a:rPr>
              <a:t>6</a:t>
            </a:r>
            <a:r>
              <a:rPr lang="en-US" altLang="en-US" sz="1400" dirty="0" smtClean="0">
                <a:latin typeface="Comic Sans MS" pitchFamily="66" charset="0"/>
              </a:rPr>
              <a:t>H</a:t>
            </a:r>
            <a:r>
              <a:rPr lang="en-US" altLang="en-US" sz="1400" baseline="-25000" dirty="0" smtClean="0">
                <a:latin typeface="Comic Sans MS" pitchFamily="66" charset="0"/>
              </a:rPr>
              <a:t>8</a:t>
            </a:r>
            <a:r>
              <a:rPr lang="en-US" altLang="en-US" sz="1400" dirty="0" smtClean="0">
                <a:latin typeface="Comic Sans MS" pitchFamily="66" charset="0"/>
              </a:rPr>
              <a:t>O</a:t>
            </a:r>
            <a:r>
              <a:rPr lang="en-US" altLang="en-US" sz="1400" baseline="-25000" dirty="0" smtClean="0">
                <a:latin typeface="Comic Sans MS" pitchFamily="66" charset="0"/>
              </a:rPr>
              <a:t>6</a:t>
            </a:r>
            <a:r>
              <a:rPr lang="en-US" altLang="en-US" sz="1400" dirty="0" smtClean="0">
                <a:latin typeface="Comic Sans MS" pitchFamily="66" charset="0"/>
              </a:rPr>
              <a:t>, Vitamin C)</a:t>
            </a:r>
          </a:p>
          <a:p>
            <a:pPr eaLnBrk="1" hangingPunct="1"/>
            <a:r>
              <a:rPr lang="en-US" altLang="en-US" sz="1600" b="1" dirty="0" smtClean="0">
                <a:latin typeface="Comic Sans MS" pitchFamily="66" charset="0"/>
              </a:rPr>
              <a:t>Citric acid</a:t>
            </a:r>
            <a:r>
              <a:rPr lang="en-US" altLang="en-US" sz="1600" dirty="0" smtClean="0">
                <a:latin typeface="Comic Sans MS" pitchFamily="66" charset="0"/>
              </a:rPr>
              <a:t> </a:t>
            </a:r>
            <a:r>
              <a:rPr lang="en-US" altLang="en-US" sz="1400" dirty="0" smtClean="0">
                <a:latin typeface="Comic Sans MS" pitchFamily="66" charset="0"/>
              </a:rPr>
              <a:t>(C</a:t>
            </a:r>
            <a:r>
              <a:rPr lang="en-US" altLang="en-US" sz="1400" baseline="-25000" dirty="0" smtClean="0">
                <a:latin typeface="Comic Sans MS" pitchFamily="66" charset="0"/>
              </a:rPr>
              <a:t>6</a:t>
            </a:r>
            <a:r>
              <a:rPr lang="en-US" altLang="en-US" sz="1400" dirty="0" smtClean="0">
                <a:latin typeface="Comic Sans MS" pitchFamily="66" charset="0"/>
              </a:rPr>
              <a:t>H</a:t>
            </a:r>
            <a:r>
              <a:rPr lang="en-US" altLang="en-US" sz="1400" baseline="-25000" dirty="0" smtClean="0">
                <a:latin typeface="Comic Sans MS" pitchFamily="66" charset="0"/>
              </a:rPr>
              <a:t>8</a:t>
            </a:r>
            <a:r>
              <a:rPr lang="en-US" altLang="en-US" sz="1400" dirty="0" smtClean="0">
                <a:latin typeface="Comic Sans MS" pitchFamily="66" charset="0"/>
              </a:rPr>
              <a:t>O</a:t>
            </a:r>
            <a:r>
              <a:rPr lang="en-US" altLang="en-US" sz="1400" baseline="-25000" dirty="0" smtClean="0">
                <a:latin typeface="Comic Sans MS" pitchFamily="66" charset="0"/>
              </a:rPr>
              <a:t>7</a:t>
            </a:r>
            <a:r>
              <a:rPr lang="en-US" altLang="en-US" sz="1400" dirty="0" smtClean="0">
                <a:latin typeface="Comic Sans MS" pitchFamily="66" charset="0"/>
              </a:rPr>
              <a:t>, a weak organic acid in citrus fruits)</a:t>
            </a:r>
          </a:p>
          <a:p>
            <a:pPr eaLnBrk="1" hangingPunct="1"/>
            <a:r>
              <a:rPr lang="en-US" altLang="en-US" sz="1600" b="1" dirty="0" smtClean="0">
                <a:latin typeface="Comic Sans MS" pitchFamily="66" charset="0"/>
              </a:rPr>
              <a:t>Phosphoric acid</a:t>
            </a:r>
            <a:r>
              <a:rPr lang="en-US" altLang="en-US" sz="1600" dirty="0" smtClean="0">
                <a:latin typeface="Comic Sans MS" pitchFamily="66" charset="0"/>
              </a:rPr>
              <a:t> </a:t>
            </a:r>
            <a:r>
              <a:rPr lang="en-US" altLang="en-US" sz="1400" dirty="0" smtClean="0">
                <a:latin typeface="Comic Sans MS" pitchFamily="66" charset="0"/>
              </a:rPr>
              <a:t>(H</a:t>
            </a:r>
            <a:r>
              <a:rPr lang="en-US" altLang="en-US" sz="1400" baseline="-25000" dirty="0" smtClean="0">
                <a:latin typeface="Comic Sans MS" pitchFamily="66" charset="0"/>
              </a:rPr>
              <a:t>3</a:t>
            </a:r>
            <a:r>
              <a:rPr lang="en-US" altLang="en-US" sz="1400" dirty="0" smtClean="0">
                <a:latin typeface="Comic Sans MS" pitchFamily="66" charset="0"/>
              </a:rPr>
              <a:t>PO</a:t>
            </a:r>
            <a:r>
              <a:rPr lang="en-US" altLang="en-US" sz="1400" baseline="-25000" dirty="0" smtClean="0">
                <a:latin typeface="Comic Sans MS" pitchFamily="66" charset="0"/>
              </a:rPr>
              <a:t>4</a:t>
            </a:r>
            <a:r>
              <a:rPr lang="en-US" altLang="en-US" sz="1400" dirty="0" smtClean="0">
                <a:latin typeface="Comic Sans MS" pitchFamily="66" charset="0"/>
              </a:rPr>
              <a:t>, in pop…this stuff is also used to remove rust…hmmm)</a:t>
            </a:r>
            <a:endParaRPr lang="en-US" altLang="en-US" sz="1600" dirty="0" smtClean="0"/>
          </a:p>
        </p:txBody>
      </p:sp>
      <p:sp>
        <p:nvSpPr>
          <p:cNvPr id="13316" name="Text Box 4"/>
          <p:cNvSpPr txBox="1">
            <a:spLocks noChangeArrowheads="1"/>
          </p:cNvSpPr>
          <p:nvPr/>
        </p:nvSpPr>
        <p:spPr bwMode="auto">
          <a:xfrm>
            <a:off x="533400" y="5334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600" b="1">
                <a:latin typeface="Comic Sans MS" pitchFamily="66" charset="0"/>
              </a:rPr>
              <a:t>Ions &amp;</a:t>
            </a:r>
            <a:r>
              <a:rPr lang="en-US" altLang="en-US" b="1">
                <a:latin typeface="Comic Sans MS" pitchFamily="66" charset="0"/>
              </a:rPr>
              <a:t> </a:t>
            </a:r>
            <a:r>
              <a:rPr lang="en-US" altLang="en-US" sz="3600" b="1">
                <a:latin typeface="Comic Sans MS" pitchFamily="66" charset="0"/>
              </a:rPr>
              <a:t>Acids</a:t>
            </a:r>
          </a:p>
        </p:txBody>
      </p:sp>
      <p:sp>
        <p:nvSpPr>
          <p:cNvPr id="13317"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3"/>
              </a:rPr>
              <a:t>pH scale</a:t>
            </a:r>
            <a:r>
              <a:rPr lang="en-US" altLang="en-US" sz="1000">
                <a:latin typeface="Comic Sans MS" pitchFamily="66" charset="0"/>
              </a:rPr>
              <a:t>, Edward Stevens, Wiki </a:t>
            </a:r>
          </a:p>
        </p:txBody>
      </p:sp>
      <p:pic>
        <p:nvPicPr>
          <p:cNvPr id="13318" name="Picture 6" descr="pH_scal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533400"/>
            <a:ext cx="3536950" cy="559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C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609600"/>
            <a:ext cx="7162800" cy="553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3"/>
          <p:cNvSpPr txBox="1">
            <a:spLocks noChangeArrowheads="1"/>
          </p:cNvSpPr>
          <p:nvPr/>
        </p:nvSpPr>
        <p:spPr bwMode="auto">
          <a:xfrm>
            <a:off x="0" y="6629400"/>
            <a:ext cx="35274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4"/>
              </a:rPr>
              <a:t>Strong Acids</a:t>
            </a:r>
            <a:r>
              <a:rPr lang="en-US" altLang="en-US" sz="1000">
                <a:latin typeface="Comic Sans MS" pitchFamily="66" charset="0"/>
              </a:rPr>
              <a:t>, Department of Chemistry, CSU</a:t>
            </a:r>
          </a:p>
        </p:txBody>
      </p:sp>
      <p:sp>
        <p:nvSpPr>
          <p:cNvPr id="14340"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cet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533400"/>
            <a:ext cx="8001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229600" cy="715963"/>
          </a:xfrm>
        </p:spPr>
        <p:txBody>
          <a:bodyPr/>
          <a:lstStyle/>
          <a:p>
            <a:pPr algn="l" eaLnBrk="1" hangingPunct="1"/>
            <a:r>
              <a:rPr lang="en-US" altLang="en-US" sz="3200" b="1" smtClean="0">
                <a:solidFill>
                  <a:schemeClr val="tx1"/>
                </a:solidFill>
                <a:latin typeface="Comic Sans MS" pitchFamily="66" charset="0"/>
              </a:rPr>
              <a:t>Ions &amp; Bases</a:t>
            </a:r>
          </a:p>
        </p:txBody>
      </p:sp>
      <p:sp>
        <p:nvSpPr>
          <p:cNvPr id="16387" name="Rectangle 3"/>
          <p:cNvSpPr>
            <a:spLocks noGrp="1" noChangeArrowheads="1"/>
          </p:cNvSpPr>
          <p:nvPr>
            <p:ph type="body" sz="half" idx="1"/>
          </p:nvPr>
        </p:nvSpPr>
        <p:spPr>
          <a:xfrm>
            <a:off x="228600" y="1219200"/>
            <a:ext cx="4648200" cy="5257800"/>
          </a:xfrm>
        </p:spPr>
        <p:txBody>
          <a:bodyPr/>
          <a:lstStyle/>
          <a:p>
            <a:pPr eaLnBrk="1" hangingPunct="1">
              <a:lnSpc>
                <a:spcPct val="80000"/>
              </a:lnSpc>
              <a:buFontTx/>
              <a:buNone/>
            </a:pPr>
            <a:r>
              <a:rPr lang="en-US" altLang="en-US" sz="1600" dirty="0" smtClean="0">
                <a:latin typeface="Comic Sans MS" pitchFamily="66" charset="0"/>
              </a:rPr>
              <a:t>A </a:t>
            </a:r>
            <a:r>
              <a:rPr lang="en-US" altLang="en-US" sz="2000" b="1" dirty="0" smtClean="0">
                <a:solidFill>
                  <a:schemeClr val="tx1">
                    <a:lumMod val="65000"/>
                    <a:lumOff val="35000"/>
                  </a:schemeClr>
                </a:solidFill>
                <a:latin typeface="Comic Sans MS" pitchFamily="66" charset="0"/>
              </a:rPr>
              <a:t>base</a:t>
            </a:r>
            <a:r>
              <a:rPr lang="en-US" altLang="en-US" sz="1600" dirty="0" smtClean="0">
                <a:latin typeface="Comic Sans MS" pitchFamily="66" charset="0"/>
              </a:rPr>
              <a:t> is an ionic compound that releases hydroxyl ions </a:t>
            </a:r>
            <a:r>
              <a:rPr lang="en-US" altLang="en-US" sz="1400" dirty="0" smtClean="0">
                <a:latin typeface="Comic Sans MS" pitchFamily="66" charset="0"/>
              </a:rPr>
              <a:t>(OH-) </a:t>
            </a:r>
            <a:r>
              <a:rPr lang="en-US" altLang="en-US" sz="1600" dirty="0" smtClean="0">
                <a:latin typeface="Comic Sans MS" pitchFamily="66" charset="0"/>
              </a:rPr>
              <a:t>in solution.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None/>
            </a:pPr>
            <a:r>
              <a:rPr lang="en-US" altLang="en-US" sz="1600" dirty="0" smtClean="0">
                <a:latin typeface="Comic Sans MS" pitchFamily="66" charset="0"/>
              </a:rPr>
              <a:t>Bases are also called </a:t>
            </a:r>
            <a:r>
              <a:rPr lang="en-US" altLang="en-US" sz="2000" b="1" dirty="0" smtClean="0">
                <a:solidFill>
                  <a:schemeClr val="tx1">
                    <a:lumMod val="65000"/>
                    <a:lumOff val="35000"/>
                  </a:schemeClr>
                </a:solidFill>
                <a:latin typeface="Comic Sans MS" pitchFamily="66" charset="0"/>
              </a:rPr>
              <a:t>alkaline </a:t>
            </a:r>
            <a:r>
              <a:rPr lang="en-US" altLang="en-US" sz="1600" dirty="0" smtClean="0">
                <a:latin typeface="Comic Sans MS" pitchFamily="66" charset="0"/>
              </a:rPr>
              <a:t>substances.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dirty="0" smtClean="0">
                <a:latin typeface="Comic Sans MS" pitchFamily="66" charset="0"/>
              </a:rPr>
              <a:t>Some general properties of bases include:</a:t>
            </a:r>
          </a:p>
          <a:p>
            <a:pPr eaLnBrk="1" hangingPunct="1">
              <a:lnSpc>
                <a:spcPct val="80000"/>
              </a:lnSpc>
              <a:buFontTx/>
              <a:buNone/>
            </a:pPr>
            <a:endParaRPr lang="en-US" altLang="en-US" sz="9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Taste:</a:t>
            </a:r>
            <a:r>
              <a:rPr lang="en-US" altLang="en-US" sz="1600" dirty="0" smtClean="0">
                <a:latin typeface="Comic Sans MS" pitchFamily="66" charset="0"/>
              </a:rPr>
              <a:t> Bitter taste </a:t>
            </a:r>
            <a:r>
              <a:rPr lang="en-US" altLang="en-US" sz="1400" dirty="0" smtClean="0">
                <a:latin typeface="Comic Sans MS" pitchFamily="66" charset="0"/>
              </a:rPr>
              <a:t>(opposed to sour taste of acids and sweetness of aldehydes and ketones).</a:t>
            </a:r>
            <a:r>
              <a:rPr lang="en-US" altLang="en-US" sz="1600" dirty="0" smtClean="0">
                <a:latin typeface="Comic Sans MS" pitchFamily="66" charset="0"/>
              </a:rPr>
              <a:t> </a:t>
            </a:r>
          </a:p>
          <a:p>
            <a:pPr eaLnBrk="1" hangingPunct="1">
              <a:lnSpc>
                <a:spcPct val="80000"/>
              </a:lnSpc>
              <a:buFontTx/>
              <a:buNone/>
            </a:pPr>
            <a:endParaRPr lang="en-US" altLang="en-US" sz="1600" b="1"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Touch:</a:t>
            </a:r>
            <a:r>
              <a:rPr lang="en-US" altLang="en-US" sz="1600" dirty="0" smtClean="0">
                <a:latin typeface="Comic Sans MS" pitchFamily="66" charset="0"/>
              </a:rPr>
              <a:t> Slimy or soapy feel on fingers.</a:t>
            </a:r>
          </a:p>
          <a:p>
            <a:pPr eaLnBrk="1" hangingPunct="1">
              <a:lnSpc>
                <a:spcPct val="80000"/>
              </a:lnSpc>
              <a:buFontTx/>
              <a:buNone/>
            </a:pPr>
            <a:endParaRPr lang="en-US" altLang="en-US" sz="1600" b="1"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Reactivity:</a:t>
            </a:r>
            <a:r>
              <a:rPr lang="en-US" altLang="en-US" sz="1600" dirty="0" smtClean="0">
                <a:latin typeface="Comic Sans MS" pitchFamily="66" charset="0"/>
              </a:rPr>
              <a:t> Strong bases are caustic on organic matter, react violently with acidic substances. </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1600" b="1" dirty="0" smtClean="0">
                <a:solidFill>
                  <a:srgbClr val="FF0000"/>
                </a:solidFill>
                <a:latin typeface="Comic Sans MS" pitchFamily="66" charset="0"/>
              </a:rPr>
              <a:t>Examples:</a:t>
            </a:r>
          </a:p>
          <a:p>
            <a:pPr eaLnBrk="1" hangingPunct="1">
              <a:lnSpc>
                <a:spcPct val="80000"/>
              </a:lnSpc>
            </a:pPr>
            <a:endParaRPr lang="en-US" altLang="en-US" sz="800" b="1" i="1" dirty="0" smtClean="0">
              <a:solidFill>
                <a:srgbClr val="FF0000"/>
              </a:solidFill>
              <a:latin typeface="Comic Sans MS" pitchFamily="66" charset="0"/>
            </a:endParaRPr>
          </a:p>
          <a:p>
            <a:pPr eaLnBrk="1" hangingPunct="1">
              <a:lnSpc>
                <a:spcPct val="80000"/>
              </a:lnSpc>
            </a:pPr>
            <a:r>
              <a:rPr lang="en-US" altLang="en-US" sz="1400" b="1" dirty="0" smtClean="0">
                <a:latin typeface="Comic Sans MS" pitchFamily="66" charset="0"/>
              </a:rPr>
              <a:t>Sodium hydroxide</a:t>
            </a:r>
            <a:r>
              <a:rPr lang="en-US" altLang="en-US" sz="1400" dirty="0" smtClean="0">
                <a:latin typeface="Comic Sans MS" pitchFamily="66" charset="0"/>
              </a:rPr>
              <a:t>, </a:t>
            </a:r>
            <a:r>
              <a:rPr lang="en-US" altLang="en-US" sz="1200" dirty="0" err="1" smtClean="0">
                <a:latin typeface="Comic Sans MS" pitchFamily="66" charset="0"/>
              </a:rPr>
              <a:t>NaOH</a:t>
            </a:r>
            <a:r>
              <a:rPr lang="en-US" altLang="en-US" sz="1200" dirty="0" smtClean="0">
                <a:latin typeface="Comic Sans MS" pitchFamily="66" charset="0"/>
              </a:rPr>
              <a:t>, of lye or caustic soda used in oven cleaners.</a:t>
            </a:r>
          </a:p>
          <a:p>
            <a:pPr eaLnBrk="1" hangingPunct="1">
              <a:lnSpc>
                <a:spcPct val="80000"/>
              </a:lnSpc>
            </a:pPr>
            <a:r>
              <a:rPr lang="en-US" altLang="en-US" sz="1400" b="1" dirty="0" smtClean="0">
                <a:latin typeface="Comic Sans MS" pitchFamily="66" charset="0"/>
              </a:rPr>
              <a:t>Magnesium hydroxide</a:t>
            </a:r>
            <a:r>
              <a:rPr lang="en-US" altLang="en-US" sz="1400" dirty="0" smtClean="0">
                <a:latin typeface="Comic Sans MS" pitchFamily="66" charset="0"/>
              </a:rPr>
              <a:t>, </a:t>
            </a:r>
            <a:r>
              <a:rPr lang="en-US" altLang="en-US" sz="1200" dirty="0" smtClean="0">
                <a:latin typeface="Comic Sans MS" pitchFamily="66" charset="0"/>
              </a:rPr>
              <a:t>Mg(OH)</a:t>
            </a:r>
            <a:r>
              <a:rPr lang="en-US" altLang="en-US" sz="1200" baseline="30000" dirty="0" smtClean="0">
                <a:latin typeface="Comic Sans MS" pitchFamily="66" charset="0"/>
              </a:rPr>
              <a:t>2</a:t>
            </a:r>
            <a:r>
              <a:rPr lang="en-US" altLang="en-US" sz="1200" dirty="0" smtClean="0">
                <a:latin typeface="Comic Sans MS" pitchFamily="66" charset="0"/>
              </a:rPr>
              <a:t>, also known as milk of magnesia, a weak </a:t>
            </a:r>
            <a:r>
              <a:rPr lang="en-US" altLang="en-US" sz="1000" dirty="0" smtClean="0">
                <a:latin typeface="Comic Sans MS" pitchFamily="66" charset="0"/>
              </a:rPr>
              <a:t>base used in antacids and laxatives.</a:t>
            </a:r>
          </a:p>
          <a:p>
            <a:pPr eaLnBrk="1" hangingPunct="1">
              <a:lnSpc>
                <a:spcPct val="80000"/>
              </a:lnSpc>
              <a:buFontTx/>
              <a:buNone/>
            </a:pPr>
            <a:endParaRPr lang="en-US" altLang="en-US" sz="1000" dirty="0" smtClean="0">
              <a:latin typeface="Comic Sans MS" pitchFamily="66" charset="0"/>
            </a:endParaRPr>
          </a:p>
        </p:txBody>
      </p:sp>
      <p:pic>
        <p:nvPicPr>
          <p:cNvPr id="16388" name="Picture 4" descr="pH_sca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533400"/>
            <a:ext cx="33909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4"/>
              </a:rPr>
              <a:t>pH scale</a:t>
            </a:r>
            <a:r>
              <a:rPr lang="en-US" altLang="en-US" sz="1000">
                <a:latin typeface="Comic Sans MS" pitchFamily="66" charset="0"/>
              </a:rPr>
              <a:t>, Edward Stevens, Wiki </a:t>
            </a:r>
          </a:p>
        </p:txBody>
      </p:sp>
      <p:sp>
        <p:nvSpPr>
          <p:cNvPr id="16390"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p:spPr>
        <p:txBody>
          <a:bodyPr/>
          <a:lstStyle/>
          <a:p>
            <a:pPr algn="l" eaLnBrk="1" hangingPunct="1">
              <a:defRPr/>
            </a:pPr>
            <a:r>
              <a:rPr lang="en-US" sz="4000" b="1" dirty="0" smtClean="0">
                <a:solidFill>
                  <a:schemeClr val="tx1"/>
                </a:solidFill>
                <a:latin typeface="Comic Sans MS" pitchFamily="66" charset="0"/>
              </a:rPr>
              <a:t>Ions &amp;</a:t>
            </a:r>
            <a:r>
              <a:rPr lang="en-US" sz="4800" b="1" dirty="0" smtClean="0">
                <a:solidFill>
                  <a:schemeClr val="tx1"/>
                </a:solidFill>
                <a:latin typeface="Comic Sans MS" pitchFamily="66" charset="0"/>
              </a:rPr>
              <a:t> </a:t>
            </a:r>
            <a:r>
              <a:rPr lang="en-US" b="1" dirty="0" smtClean="0">
                <a:solidFill>
                  <a:schemeClr val="tx1">
                    <a:lumMod val="50000"/>
                    <a:lumOff val="50000"/>
                  </a:schemeClr>
                </a:solidFill>
                <a:latin typeface="Comic Sans MS" pitchFamily="66" charset="0"/>
              </a:rPr>
              <a:t>Salts</a:t>
            </a:r>
            <a:endParaRPr lang="en-US" sz="4800" b="1" dirty="0" smtClean="0">
              <a:solidFill>
                <a:schemeClr val="tx1">
                  <a:lumMod val="50000"/>
                  <a:lumOff val="50000"/>
                </a:schemeClr>
              </a:solidFill>
              <a:latin typeface="Comic Sans MS" pitchFamily="66" charset="0"/>
            </a:endParaRPr>
          </a:p>
        </p:txBody>
      </p:sp>
      <p:sp>
        <p:nvSpPr>
          <p:cNvPr id="14339" name="Rectangle 3"/>
          <p:cNvSpPr>
            <a:spLocks noGrp="1" noChangeArrowheads="1"/>
          </p:cNvSpPr>
          <p:nvPr>
            <p:ph type="body" sz="half" idx="1"/>
          </p:nvPr>
        </p:nvSpPr>
        <p:spPr>
          <a:xfrm>
            <a:off x="228600" y="1295400"/>
            <a:ext cx="4800600" cy="4953000"/>
          </a:xfrm>
        </p:spPr>
        <p:txBody>
          <a:bodyPr/>
          <a:lstStyle/>
          <a:p>
            <a:pPr eaLnBrk="1" hangingPunct="1">
              <a:buFontTx/>
              <a:buNone/>
            </a:pPr>
            <a:endParaRPr lang="en-US" sz="1800" smtClean="0">
              <a:latin typeface="Comic Sans MS" pitchFamily="66" charset="0"/>
            </a:endParaRPr>
          </a:p>
          <a:p>
            <a:pPr eaLnBrk="1" hangingPunct="1"/>
            <a:r>
              <a:rPr lang="en-US" sz="1800" smtClean="0">
                <a:latin typeface="Comic Sans MS" pitchFamily="66" charset="0"/>
              </a:rPr>
              <a:t>Compounds that dissociate in water and produce cations other than H+ and anions other than OH- are called </a:t>
            </a:r>
            <a:r>
              <a:rPr lang="en-US" sz="1800" b="1" smtClean="0">
                <a:latin typeface="Comic Sans MS" pitchFamily="66" charset="0"/>
              </a:rPr>
              <a:t>salts</a:t>
            </a:r>
            <a:r>
              <a:rPr lang="en-US" sz="1800" smtClean="0">
                <a:latin typeface="Comic Sans MS" pitchFamily="66" charset="0"/>
              </a:rPr>
              <a:t>.</a:t>
            </a:r>
          </a:p>
          <a:p>
            <a:pPr eaLnBrk="1" hangingPunct="1"/>
            <a:endParaRPr lang="en-US" sz="1800" smtClean="0">
              <a:latin typeface="Comic Sans MS" pitchFamily="66" charset="0"/>
            </a:endParaRPr>
          </a:p>
          <a:p>
            <a:pPr eaLnBrk="1" hangingPunct="1"/>
            <a:endParaRPr lang="en-US" sz="1800" smtClean="0">
              <a:latin typeface="Comic Sans MS" pitchFamily="66" charset="0"/>
            </a:endParaRPr>
          </a:p>
          <a:p>
            <a:pPr eaLnBrk="1" hangingPunct="1"/>
            <a:r>
              <a:rPr lang="en-US" sz="1800" smtClean="0">
                <a:latin typeface="Comic Sans MS" pitchFamily="66" charset="0"/>
              </a:rPr>
              <a:t>The most familiar salt is </a:t>
            </a:r>
            <a:r>
              <a:rPr lang="en-US" sz="1800" b="1" smtClean="0">
                <a:latin typeface="Comic Sans MS" pitchFamily="66" charset="0"/>
              </a:rPr>
              <a:t>sodium chloride</a:t>
            </a:r>
            <a:r>
              <a:rPr lang="en-US" sz="1800" smtClean="0">
                <a:latin typeface="Comic Sans MS" pitchFamily="66" charset="0"/>
              </a:rPr>
              <a:t>, the principal component of </a:t>
            </a:r>
            <a:r>
              <a:rPr lang="en-US" sz="1800" b="1" smtClean="0">
                <a:latin typeface="Comic Sans MS" pitchFamily="66" charset="0"/>
              </a:rPr>
              <a:t>common table salt</a:t>
            </a:r>
            <a:r>
              <a:rPr lang="en-US" sz="1800" smtClean="0">
                <a:latin typeface="Comic Sans MS" pitchFamily="66" charset="0"/>
              </a:rPr>
              <a:t>. </a:t>
            </a:r>
          </a:p>
          <a:p>
            <a:pPr eaLnBrk="1" hangingPunct="1">
              <a:buFontTx/>
              <a:buNone/>
            </a:pPr>
            <a:endParaRPr lang="en-US" sz="1800" smtClean="0">
              <a:latin typeface="Comic Sans MS" pitchFamily="66" charset="0"/>
            </a:endParaRPr>
          </a:p>
          <a:p>
            <a:pPr eaLnBrk="1" hangingPunct="1">
              <a:buFontTx/>
              <a:buNone/>
            </a:pPr>
            <a:endParaRPr lang="en-US" sz="1800" smtClean="0">
              <a:latin typeface="Comic Sans MS" pitchFamily="66" charset="0"/>
            </a:endParaRPr>
          </a:p>
          <a:p>
            <a:pPr eaLnBrk="1" hangingPunct="1"/>
            <a:r>
              <a:rPr lang="en-US" sz="1800" b="1" smtClean="0">
                <a:latin typeface="Comic Sans MS" pitchFamily="66" charset="0"/>
              </a:rPr>
              <a:t>Other examples of salts:</a:t>
            </a:r>
            <a:r>
              <a:rPr lang="en-US" sz="1800" smtClean="0">
                <a:latin typeface="Comic Sans MS" pitchFamily="66" charset="0"/>
              </a:rPr>
              <a:t> </a:t>
            </a:r>
          </a:p>
          <a:p>
            <a:pPr eaLnBrk="1" hangingPunct="1">
              <a:buFontTx/>
              <a:buNone/>
            </a:pPr>
            <a:r>
              <a:rPr lang="en-US" sz="1800" smtClean="0">
                <a:latin typeface="Comic Sans MS" pitchFamily="66" charset="0"/>
              </a:rPr>
              <a:t>		Baking soda (NaHCO3)</a:t>
            </a:r>
          </a:p>
          <a:p>
            <a:pPr eaLnBrk="1" hangingPunct="1">
              <a:buFontTx/>
              <a:buNone/>
            </a:pPr>
            <a:r>
              <a:rPr lang="en-US" sz="1800" smtClean="0">
                <a:latin typeface="Comic Sans MS" pitchFamily="66" charset="0"/>
              </a:rPr>
              <a:t>		Epsom Salts (MgSO4)</a:t>
            </a:r>
          </a:p>
          <a:p>
            <a:pPr eaLnBrk="1" hangingPunct="1">
              <a:buFontTx/>
              <a:buNone/>
            </a:pPr>
            <a:endParaRPr lang="en-US" sz="1800" smtClean="0">
              <a:latin typeface="Comic Sans MS" pitchFamily="66" charset="0"/>
            </a:endParaRPr>
          </a:p>
        </p:txBody>
      </p:sp>
      <p:pic>
        <p:nvPicPr>
          <p:cNvPr id="14340" name="Picture 4" descr="salt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3124200"/>
            <a:ext cx="3810000" cy="317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saltshak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77000" y="533400"/>
            <a:ext cx="118586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6687962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228600" y="304800"/>
            <a:ext cx="8305800" cy="990600"/>
          </a:xfrm>
        </p:spPr>
        <p:txBody>
          <a:bodyPr/>
          <a:lstStyle/>
          <a:p>
            <a:pPr eaLnBrk="1" hangingPunct="1">
              <a:buFontTx/>
              <a:buNone/>
            </a:pPr>
            <a:r>
              <a:rPr lang="en-US" sz="4000" b="1" smtClean="0">
                <a:solidFill>
                  <a:srgbClr val="0070C0"/>
                </a:solidFill>
                <a:latin typeface="Comic Sans MS" pitchFamily="66" charset="0"/>
              </a:rPr>
              <a:t>Salts: </a:t>
            </a:r>
            <a:r>
              <a:rPr lang="en-US" sz="3600" b="1" smtClean="0">
                <a:solidFill>
                  <a:srgbClr val="002060"/>
                </a:solidFill>
                <a:latin typeface="Comic Sans MS" pitchFamily="66" charset="0"/>
              </a:rPr>
              <a:t>The Role of </a:t>
            </a:r>
            <a:r>
              <a:rPr lang="en-US" sz="3600" b="1" smtClean="0">
                <a:latin typeface="Comic Sans MS" pitchFamily="66" charset="0"/>
              </a:rPr>
              <a:t>Buffers</a:t>
            </a:r>
          </a:p>
          <a:p>
            <a:pPr eaLnBrk="1" hangingPunct="1">
              <a:buFontTx/>
              <a:buNone/>
            </a:pPr>
            <a:endParaRPr lang="en-US" sz="2800" smtClean="0">
              <a:solidFill>
                <a:srgbClr val="D60093"/>
              </a:solidFill>
              <a:latin typeface="Comic Sans MS" pitchFamily="66" charset="0"/>
            </a:endParaRPr>
          </a:p>
          <a:p>
            <a:pPr eaLnBrk="1" hangingPunct="1">
              <a:buFontTx/>
              <a:buNone/>
            </a:pPr>
            <a:endParaRPr lang="en-US" sz="2800" smtClean="0">
              <a:latin typeface="Comic Sans MS" pitchFamily="66" charset="0"/>
            </a:endParaRPr>
          </a:p>
        </p:txBody>
      </p:sp>
      <p:sp>
        <p:nvSpPr>
          <p:cNvPr id="15363" name="Text Box 5"/>
          <p:cNvSpPr txBox="1">
            <a:spLocks noChangeArrowheads="1"/>
          </p:cNvSpPr>
          <p:nvPr/>
        </p:nvSpPr>
        <p:spPr bwMode="auto">
          <a:xfrm>
            <a:off x="331788" y="1752600"/>
            <a:ext cx="3554412"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defRPr/>
            </a:pPr>
            <a:r>
              <a:rPr lang="en-US" sz="2000" dirty="0" smtClean="0">
                <a:latin typeface="Comic Sans MS" pitchFamily="66" charset="0"/>
              </a:rPr>
              <a:t> Certain salts, called</a:t>
            </a:r>
          </a:p>
          <a:p>
            <a:pPr eaLnBrk="1" hangingPunct="1">
              <a:defRPr/>
            </a:pPr>
            <a:r>
              <a:rPr lang="en-US" sz="2000" dirty="0" smtClean="0">
                <a:latin typeface="Comic Sans MS" pitchFamily="66" charset="0"/>
              </a:rPr>
              <a:t>  </a:t>
            </a:r>
            <a:r>
              <a:rPr lang="en-US" sz="2400" b="1" dirty="0" smtClean="0">
                <a:solidFill>
                  <a:schemeClr val="tx2">
                    <a:lumMod val="50000"/>
                    <a:lumOff val="50000"/>
                  </a:schemeClr>
                </a:solidFill>
                <a:latin typeface="Comic Sans MS" pitchFamily="66" charset="0"/>
              </a:rPr>
              <a:t>buffers</a:t>
            </a:r>
            <a:r>
              <a:rPr lang="en-US" sz="2000" dirty="0" smtClean="0">
                <a:latin typeface="Comic Sans MS" pitchFamily="66" charset="0"/>
              </a:rPr>
              <a:t>, can  </a:t>
            </a:r>
          </a:p>
          <a:p>
            <a:pPr eaLnBrk="1" hangingPunct="1">
              <a:defRPr/>
            </a:pPr>
            <a:r>
              <a:rPr lang="en-US" sz="2000" dirty="0" smtClean="0">
                <a:latin typeface="Comic Sans MS" pitchFamily="66" charset="0"/>
              </a:rPr>
              <a:t>  combine with excess</a:t>
            </a:r>
          </a:p>
          <a:p>
            <a:pPr eaLnBrk="1" hangingPunct="1">
              <a:defRPr/>
            </a:pPr>
            <a:r>
              <a:rPr lang="en-US" sz="2000" dirty="0" smtClean="0">
                <a:latin typeface="Comic Sans MS" pitchFamily="66" charset="0"/>
              </a:rPr>
              <a:t>  hydrogen (H+) or </a:t>
            </a:r>
          </a:p>
          <a:p>
            <a:pPr eaLnBrk="1" hangingPunct="1">
              <a:defRPr/>
            </a:pPr>
            <a:r>
              <a:rPr lang="en-US" sz="2000" dirty="0" smtClean="0">
                <a:latin typeface="Comic Sans MS" pitchFamily="66" charset="0"/>
              </a:rPr>
              <a:t>  hydroxide (OH-) ions.</a:t>
            </a:r>
          </a:p>
          <a:p>
            <a:pPr eaLnBrk="1" hangingPunct="1">
              <a:defRPr/>
            </a:pPr>
            <a:endParaRPr lang="en-US" sz="2000" dirty="0" smtClean="0">
              <a:latin typeface="Comic Sans MS" pitchFamily="66"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085850"/>
            <a:ext cx="37338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6" name="Text Box 5"/>
          <p:cNvSpPr txBox="1">
            <a:spLocks noChangeArrowheads="1"/>
          </p:cNvSpPr>
          <p:nvPr/>
        </p:nvSpPr>
        <p:spPr bwMode="auto">
          <a:xfrm>
            <a:off x="368300" y="4038600"/>
            <a:ext cx="7467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dirty="0">
                <a:latin typeface="Comic Sans MS" pitchFamily="66" charset="0"/>
              </a:rPr>
              <a:t> Produce substances less acidic or alkaline.</a:t>
            </a:r>
            <a:r>
              <a:rPr lang="en-US" sz="2000" b="1" i="1" dirty="0">
                <a:latin typeface="Comic Sans MS" pitchFamily="66" charset="0"/>
              </a:rPr>
              <a:t> </a:t>
            </a:r>
          </a:p>
          <a:p>
            <a:pPr eaLnBrk="1" hangingPunct="1">
              <a:buFontTx/>
              <a:buChar char="•"/>
            </a:pPr>
            <a:endParaRPr lang="en-US" sz="2000" b="1" i="1" dirty="0">
              <a:latin typeface="Comic Sans MS" pitchFamily="66" charset="0"/>
            </a:endParaRPr>
          </a:p>
          <a:p>
            <a:pPr eaLnBrk="1" hangingPunct="1">
              <a:buFontTx/>
              <a:buChar char="•"/>
            </a:pPr>
            <a:endParaRPr lang="en-US" sz="1200" b="1" i="1" dirty="0">
              <a:latin typeface="Comic Sans MS" pitchFamily="66" charset="0"/>
            </a:endParaRPr>
          </a:p>
          <a:p>
            <a:pPr eaLnBrk="1" hangingPunct="1">
              <a:buFontTx/>
              <a:buChar char="•"/>
            </a:pPr>
            <a:r>
              <a:rPr lang="en-US" sz="2000" b="1" i="1" dirty="0">
                <a:latin typeface="Comic Sans MS" pitchFamily="66" charset="0"/>
              </a:rPr>
              <a:t> Example:</a:t>
            </a:r>
            <a:r>
              <a:rPr lang="en-US" sz="2000" i="1" dirty="0">
                <a:latin typeface="Comic Sans MS" pitchFamily="66" charset="0"/>
              </a:rPr>
              <a:t> </a:t>
            </a:r>
          </a:p>
          <a:p>
            <a:pPr eaLnBrk="1" hangingPunct="1"/>
            <a:r>
              <a:rPr lang="en-US" sz="2000" i="1" dirty="0">
                <a:latin typeface="Comic Sans MS" pitchFamily="66" charset="0"/>
              </a:rPr>
              <a:t> Antacids are buffers made of the salt calcium carbonate (CaCo3).</a:t>
            </a:r>
          </a:p>
          <a:p>
            <a:pPr eaLnBrk="1" hangingPunct="1"/>
            <a:endParaRPr lang="en-US" sz="2000" i="1" dirty="0">
              <a:latin typeface="Comic Sans MS" pitchFamily="66" charset="0"/>
            </a:endParaRPr>
          </a:p>
          <a:p>
            <a:pPr eaLnBrk="1" hangingPunct="1"/>
            <a:endParaRPr lang="en-US" dirty="0">
              <a:latin typeface="Comic Sans MS" pitchFamily="66" charset="0"/>
            </a:endParaRPr>
          </a:p>
        </p:txBody>
      </p:sp>
      <p:sp>
        <p:nvSpPr>
          <p:cNvPr id="15367"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Antacid Tablets</a:t>
            </a:r>
            <a:r>
              <a:rPr lang="en-US" sz="1000">
                <a:latin typeface="Comic Sans MS" pitchFamily="66" charset="0"/>
              </a:rPr>
              <a:t>, Wiki </a:t>
            </a:r>
          </a:p>
        </p:txBody>
      </p:sp>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299917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609600" y="1371600"/>
            <a:ext cx="7912099" cy="1815882"/>
          </a:xfrm>
          <a:prstGeom prst="rect">
            <a:avLst/>
          </a:prstGeom>
          <a:noFill/>
        </p:spPr>
        <p:txBody>
          <a:bodyPr wrap="square">
            <a:spAutoFit/>
          </a:bodyPr>
          <a:lstStyle/>
          <a:p>
            <a:pPr algn="ctr">
              <a:defRPr/>
            </a:pPr>
            <a:r>
              <a:rPr lang="en-US" sz="2800" dirty="0" smtClean="0">
                <a:latin typeface="Comic Sans MS" pitchFamily="66" charset="0"/>
              </a:rPr>
              <a:t>Interactive animated lessons on</a:t>
            </a:r>
          </a:p>
          <a:p>
            <a:pPr algn="ctr">
              <a:defRPr/>
            </a:pPr>
            <a:r>
              <a:rPr lang="en-US" sz="3200" b="1" dirty="0" smtClean="0">
                <a:solidFill>
                  <a:schemeClr val="tx1">
                    <a:lumMod val="50000"/>
                    <a:lumOff val="50000"/>
                  </a:schemeClr>
                </a:solidFill>
                <a:latin typeface="Comic Sans MS" pitchFamily="66" charset="0"/>
                <a:hlinkClick r:id="rId3"/>
              </a:rPr>
              <a:t>pH: Acids &amp; Bases</a:t>
            </a:r>
            <a:endParaRPr lang="en-US" sz="3200" b="1" dirty="0" smtClean="0">
              <a:solidFill>
                <a:schemeClr val="tx1">
                  <a:lumMod val="50000"/>
                  <a:lumOff val="50000"/>
                </a:schemeClr>
              </a:solidFill>
              <a:latin typeface="Comic Sans MS" pitchFamily="66" charset="0"/>
            </a:endParaRPr>
          </a:p>
          <a:p>
            <a:pPr algn="ctr">
              <a:defRPr/>
            </a:pPr>
            <a:r>
              <a:rPr lang="en-US" sz="2000" b="1" dirty="0" smtClean="0">
                <a:latin typeface="Comic Sans MS" pitchFamily="66" charset="0"/>
              </a:rPr>
              <a:t>and</a:t>
            </a:r>
          </a:p>
          <a:p>
            <a:pPr algn="ctr">
              <a:defRPr/>
            </a:pPr>
            <a:r>
              <a:rPr lang="en-US" sz="3200" b="1" dirty="0" smtClean="0">
                <a:solidFill>
                  <a:schemeClr val="bg2"/>
                </a:solidFill>
                <a:latin typeface="Comic Sans MS" pitchFamily="66" charset="0"/>
                <a:hlinkClick r:id="rId4"/>
              </a:rPr>
              <a:t>Buffers</a:t>
            </a:r>
            <a:endParaRPr lang="en-US" sz="3200" dirty="0"/>
          </a:p>
        </p:txBody>
      </p:sp>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5"/>
              </a:rPr>
              <a:t>Methane Covalent Bonds</a:t>
            </a:r>
            <a:r>
              <a:rPr lang="en-US" sz="1000">
                <a:latin typeface="Comic Sans MS" pitchFamily="66" charset="0"/>
              </a:rPr>
              <a:t>, Dynablast; </a:t>
            </a:r>
            <a:r>
              <a:rPr lang="en-US" sz="1000">
                <a:latin typeface="Comic Sans MS" pitchFamily="66" charset="0"/>
                <a:hlinkClick r:id="rId6"/>
              </a:rPr>
              <a:t>Formation of ionic sodium fluoride</a:t>
            </a:r>
            <a:r>
              <a:rPr lang="en-US" sz="1000">
                <a:latin typeface="Comic Sans MS" pitchFamily="66" charset="0"/>
              </a:rPr>
              <a:t>, </a:t>
            </a:r>
            <a:endParaRPr lang="en-US" sz="900">
              <a:latin typeface="Comic Sans MS" pitchFamily="66" charset="0"/>
            </a:endParaRPr>
          </a:p>
        </p:txBody>
      </p:sp>
      <p:sp>
        <p:nvSpPr>
          <p:cNvPr id="9"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7"/>
              </a:rPr>
              <a:t>Virtual Cell Biology Classroom</a:t>
            </a:r>
            <a:r>
              <a:rPr lang="en-US" altLang="en-US" sz="1000" dirty="0">
                <a:latin typeface="Comic Sans MS" pitchFamily="66" charset="0"/>
              </a:rPr>
              <a:t>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pic>
        <p:nvPicPr>
          <p:cNvPr id="10" name="Picture 3" descr="acidsbases"/>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a:xfrm>
            <a:off x="1828800" y="3659643"/>
            <a:ext cx="5105400" cy="2379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19461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1828800"/>
            <a:ext cx="3276600" cy="1752600"/>
          </a:xfrm>
        </p:spPr>
        <p:txBody>
          <a:bodyPr/>
          <a:lstStyle/>
          <a:p>
            <a:pPr eaLnBrk="1" hangingPunct="1"/>
            <a:r>
              <a:rPr lang="en-US" altLang="en-US" sz="4400" b="1" smtClean="0">
                <a:solidFill>
                  <a:srgbClr val="00CC66"/>
                </a:solidFill>
                <a:latin typeface="Comic Sans MS" pitchFamily="66" charset="0"/>
              </a:rPr>
              <a:t>Inorganic Chemistry</a:t>
            </a:r>
            <a:r>
              <a:rPr lang="en-US" altLang="en-US" b="1" i="1" smtClean="0">
                <a:latin typeface="Comic Sans MS" pitchFamily="66" charset="0"/>
              </a:rPr>
              <a:t> </a:t>
            </a:r>
          </a:p>
        </p:txBody>
      </p:sp>
      <p:pic>
        <p:nvPicPr>
          <p:cNvPr id="3075" name="Picture 12" descr="chemical-flasks-JSulli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95400"/>
            <a:ext cx="457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3"/>
          <p:cNvSpPr txBox="1">
            <a:spLocks noChangeArrowheads="1"/>
          </p:cNvSpPr>
          <p:nvPr/>
        </p:nvSpPr>
        <p:spPr bwMode="auto">
          <a:xfrm>
            <a:off x="6324600" y="6596063"/>
            <a:ext cx="2819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Chemicals in Flasks</a:t>
            </a:r>
            <a:r>
              <a:rPr lang="en-US" altLang="en-US" sz="1000">
                <a:latin typeface="Comic Sans MS" pitchFamily="66" charset="0"/>
              </a:rPr>
              <a:t>, J. Sullivan, Wiki </a:t>
            </a:r>
          </a:p>
        </p:txBody>
      </p:sp>
      <p:sp>
        <p:nvSpPr>
          <p:cNvPr id="3077" name="Text Box 5"/>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For additional resources on this lecture topic, see the </a:t>
            </a:r>
            <a:r>
              <a:rPr lang="en-US" altLang="en-US" sz="1000">
                <a:latin typeface="Comic Sans MS" pitchFamily="66" charset="0"/>
                <a:hlinkClick r:id="rId5"/>
              </a:rPr>
              <a:t>Inorganic Chemistry Main Page</a:t>
            </a:r>
            <a:r>
              <a:rPr lang="en-US" altLang="en-US" sz="1000">
                <a:latin typeface="Comic Sans MS" pitchFamily="66" charset="0"/>
              </a:rPr>
              <a:t> on </a:t>
            </a:r>
            <a:r>
              <a:rPr lang="en-US" altLang="en-US" sz="1000">
                <a:latin typeface="Comic Sans MS" pitchFamily="66" charset="0"/>
                <a:hlinkClick r:id="rId6"/>
              </a:rPr>
              <a:t>SPO</a:t>
            </a:r>
            <a:r>
              <a:rPr lang="en-US" altLang="en-US" sz="1000" b="1">
                <a:latin typeface="Comic Sans MS" pitchFamily="66" charset="0"/>
              </a:rPr>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762000"/>
            <a:ext cx="3124200" cy="52466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400" b="1" dirty="0" smtClean="0">
                <a:latin typeface="Comic Sans MS" pitchFamily="66" charset="0"/>
              </a:rPr>
              <a:t>2. </a:t>
            </a:r>
            <a:r>
              <a:rPr lang="en-US" sz="4000" b="1" dirty="0" smtClean="0">
                <a:latin typeface="Comic Sans MS" pitchFamily="66" charset="0"/>
              </a:rPr>
              <a:t>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3</a:t>
            </a:r>
            <a:r>
              <a:rPr lang="en-US" sz="2400" b="1" dirty="0" smtClean="0">
                <a:solidFill>
                  <a:schemeClr val="tx1">
                    <a:lumMod val="50000"/>
                    <a:lumOff val="50000"/>
                  </a:schemeClr>
                </a:solidFill>
                <a:latin typeface="Comic Sans MS" pitchFamily="66" charset="0"/>
              </a:rPr>
              <a:t>. </a:t>
            </a:r>
            <a:r>
              <a:rPr lang="en-US" sz="28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400" b="1" dirty="0" smtClean="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17411"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17413"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2866903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defRPr/>
            </a:pPr>
            <a:r>
              <a:rPr lang="en-US" sz="4000" b="1" dirty="0" smtClean="0">
                <a:solidFill>
                  <a:schemeClr val="tx1">
                    <a:lumMod val="50000"/>
                    <a:lumOff val="50000"/>
                  </a:schemeClr>
                </a:solidFill>
                <a:latin typeface="Comic Sans MS" pitchFamily="66" charset="0"/>
              </a:rPr>
              <a:t>Covalent</a:t>
            </a:r>
            <a:r>
              <a:rPr lang="en-US" sz="3200" b="1" dirty="0" smtClean="0">
                <a:solidFill>
                  <a:schemeClr val="tx1">
                    <a:lumMod val="50000"/>
                    <a:lumOff val="50000"/>
                  </a:schemeClr>
                </a:solidFill>
                <a:latin typeface="Comic Sans MS" pitchFamily="66" charset="0"/>
              </a:rPr>
              <a:t> </a:t>
            </a:r>
            <a:r>
              <a:rPr lang="en-US" sz="40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18435" name="Rectangle 3"/>
          <p:cNvSpPr>
            <a:spLocks noGrp="1" noChangeArrowheads="1"/>
          </p:cNvSpPr>
          <p:nvPr>
            <p:ph type="body" sz="half" idx="1"/>
          </p:nvPr>
        </p:nvSpPr>
        <p:spPr>
          <a:xfrm>
            <a:off x="457200" y="1066800"/>
            <a:ext cx="8077200" cy="1142999"/>
          </a:xfrm>
        </p:spPr>
        <p:txBody>
          <a:bodyPr/>
          <a:lstStyle/>
          <a:p>
            <a:pPr algn="ctr" eaLnBrk="1" hangingPunct="1">
              <a:buFontTx/>
              <a:buNone/>
              <a:defRPr/>
            </a:pPr>
            <a:r>
              <a:rPr lang="en-US" sz="1400" dirty="0" smtClean="0">
                <a:latin typeface="Comic Sans MS"/>
                <a:cs typeface="Comic Sans MS"/>
              </a:rPr>
              <a:t>Involves </a:t>
            </a:r>
            <a:r>
              <a:rPr lang="en-US" sz="1400" dirty="0">
                <a:latin typeface="Comic Sans MS"/>
                <a:cs typeface="Comic Sans MS"/>
              </a:rPr>
              <a:t>the sharing of </a:t>
            </a:r>
            <a:r>
              <a:rPr lang="en-US" sz="1400" dirty="0" smtClean="0">
                <a:latin typeface="Comic Sans MS"/>
                <a:cs typeface="Comic Sans MS"/>
              </a:rPr>
              <a:t>a pair of electrons </a:t>
            </a:r>
            <a:r>
              <a:rPr lang="en-US" sz="1400" dirty="0">
                <a:latin typeface="Comic Sans MS"/>
                <a:cs typeface="Comic Sans MS"/>
              </a:rPr>
              <a:t>between atoms.</a:t>
            </a:r>
          </a:p>
          <a:p>
            <a:pPr marL="0" indent="0" algn="ctr" eaLnBrk="1" hangingPunct="1">
              <a:buFontTx/>
              <a:buNone/>
              <a:defRPr/>
            </a:pPr>
            <a:r>
              <a:rPr lang="en-US" sz="1400" dirty="0">
                <a:solidFill>
                  <a:srgbClr val="000000"/>
                </a:solidFill>
                <a:latin typeface="Comic Sans MS"/>
                <a:cs typeface="Comic Sans MS"/>
              </a:rPr>
              <a:t>One covalent bond = 1 pair of shared electrons</a:t>
            </a:r>
          </a:p>
          <a:p>
            <a:pPr marL="0" indent="0" algn="ctr" eaLnBrk="1" hangingPunct="1">
              <a:buFontTx/>
              <a:buNone/>
              <a:defRPr/>
            </a:pPr>
            <a:r>
              <a:rPr lang="en-US" sz="1400" dirty="0">
                <a:solidFill>
                  <a:srgbClr val="000000"/>
                </a:solidFill>
                <a:latin typeface="Comic Sans MS"/>
                <a:cs typeface="Comic Sans MS"/>
              </a:rPr>
              <a:t>Covalent Compounds can make </a:t>
            </a:r>
            <a:r>
              <a:rPr lang="en-US" sz="1400" dirty="0" smtClean="0">
                <a:solidFill>
                  <a:srgbClr val="000000"/>
                </a:solidFill>
                <a:latin typeface="Comic Sans MS"/>
                <a:cs typeface="Comic Sans MS"/>
              </a:rPr>
              <a:t>single </a:t>
            </a:r>
            <a:r>
              <a:rPr lang="en-US" sz="1200" dirty="0" smtClean="0">
                <a:solidFill>
                  <a:srgbClr val="000000"/>
                </a:solidFill>
                <a:latin typeface="Comic Sans MS"/>
                <a:cs typeface="Comic Sans MS"/>
              </a:rPr>
              <a:t>(2 electrons)</a:t>
            </a:r>
            <a:r>
              <a:rPr lang="en-US" sz="1400" dirty="0" smtClean="0">
                <a:solidFill>
                  <a:srgbClr val="000000"/>
                </a:solidFill>
                <a:latin typeface="Comic Sans MS"/>
                <a:cs typeface="Comic Sans MS"/>
              </a:rPr>
              <a:t>, </a:t>
            </a:r>
            <a:r>
              <a:rPr lang="en-US" sz="1400" dirty="0">
                <a:solidFill>
                  <a:srgbClr val="000000"/>
                </a:solidFill>
                <a:latin typeface="Comic Sans MS"/>
                <a:cs typeface="Comic Sans MS"/>
              </a:rPr>
              <a:t>double </a:t>
            </a:r>
            <a:r>
              <a:rPr lang="en-US" sz="1200" dirty="0" smtClean="0">
                <a:solidFill>
                  <a:srgbClr val="000000"/>
                </a:solidFill>
                <a:latin typeface="Comic Sans MS"/>
                <a:cs typeface="Comic Sans MS"/>
              </a:rPr>
              <a:t>(4 electrons) </a:t>
            </a:r>
            <a:r>
              <a:rPr lang="en-US" sz="1400" dirty="0" smtClean="0">
                <a:solidFill>
                  <a:srgbClr val="000000"/>
                </a:solidFill>
                <a:latin typeface="Comic Sans MS"/>
                <a:cs typeface="Comic Sans MS"/>
              </a:rPr>
              <a:t>or </a:t>
            </a:r>
            <a:r>
              <a:rPr lang="en-US" sz="1400" dirty="0">
                <a:solidFill>
                  <a:srgbClr val="000000"/>
                </a:solidFill>
                <a:latin typeface="Comic Sans MS"/>
                <a:cs typeface="Comic Sans MS"/>
              </a:rPr>
              <a:t>even triple bonds </a:t>
            </a:r>
            <a:r>
              <a:rPr lang="en-US" sz="1200" dirty="0" smtClean="0">
                <a:solidFill>
                  <a:srgbClr val="000000"/>
                </a:solidFill>
                <a:latin typeface="Comic Sans MS"/>
                <a:cs typeface="Comic Sans MS"/>
              </a:rPr>
              <a:t> </a:t>
            </a:r>
          </a:p>
          <a:p>
            <a:pPr marL="0" indent="0" algn="ctr" eaLnBrk="1" hangingPunct="1">
              <a:buFontTx/>
              <a:buNone/>
              <a:defRPr/>
            </a:pPr>
            <a:r>
              <a:rPr lang="en-US" sz="1200" dirty="0" smtClean="0">
                <a:solidFill>
                  <a:srgbClr val="000000"/>
                </a:solidFill>
                <a:latin typeface="Comic Sans MS"/>
                <a:cs typeface="Comic Sans MS"/>
              </a:rPr>
              <a:t>(6 electrons)</a:t>
            </a:r>
            <a:r>
              <a:rPr lang="en-US" sz="1400" dirty="0" smtClean="0">
                <a:solidFill>
                  <a:srgbClr val="000000"/>
                </a:solidFill>
                <a:latin typeface="Comic Sans MS"/>
                <a:cs typeface="Comic Sans MS"/>
              </a:rPr>
              <a:t> depending </a:t>
            </a:r>
            <a:r>
              <a:rPr lang="en-US" sz="1400" dirty="0">
                <a:solidFill>
                  <a:srgbClr val="000000"/>
                </a:solidFill>
                <a:latin typeface="Comic Sans MS"/>
                <a:cs typeface="Comic Sans MS"/>
              </a:rPr>
              <a:t>on the number of electrons they share.</a:t>
            </a:r>
          </a:p>
          <a:p>
            <a:pPr eaLnBrk="1" hangingPunct="1">
              <a:buFontTx/>
              <a:buNone/>
            </a:pPr>
            <a:r>
              <a:rPr lang="en-US" sz="1400" dirty="0" smtClean="0">
                <a:cs typeface="Arial" pitchFamily="34" charset="0"/>
              </a:rPr>
              <a:t>	</a:t>
            </a:r>
          </a:p>
          <a:p>
            <a:pPr eaLnBrk="1" hangingPunct="1">
              <a:buFontTx/>
              <a:buNone/>
            </a:pPr>
            <a:endParaRPr lang="en-US" sz="1200" dirty="0" smtClean="0">
              <a:cs typeface="Arial" pitchFamily="34" charset="0"/>
            </a:endParaRPr>
          </a:p>
          <a:p>
            <a:pPr eaLnBrk="1" hangingPunct="1">
              <a:buFontTx/>
              <a:buNone/>
            </a:pPr>
            <a:endParaRPr lang="en-US" sz="1200" i="1" dirty="0" smtClean="0"/>
          </a:p>
          <a:p>
            <a:pPr eaLnBrk="1" hangingPunct="1">
              <a:buFontTx/>
              <a:buNone/>
            </a:pPr>
            <a:endParaRPr lang="en-US" sz="1800" i="1" dirty="0" smtClean="0"/>
          </a:p>
          <a:p>
            <a:pPr eaLnBrk="1" hangingPunct="1">
              <a:buFontTx/>
              <a:buNone/>
            </a:pPr>
            <a:endParaRPr lang="en-US" sz="1800" i="1" dirty="0" smtClean="0"/>
          </a:p>
          <a:p>
            <a:pPr eaLnBrk="1" hangingPunct="1">
              <a:buFontTx/>
              <a:buNone/>
            </a:pPr>
            <a:endParaRPr lang="en-US" sz="2000" i="1" dirty="0" smtClean="0">
              <a:cs typeface="Arial" pitchFamily="34" charset="0"/>
            </a:endParaRPr>
          </a:p>
          <a:p>
            <a:pPr eaLnBrk="1" hangingPunct="1"/>
            <a:endParaRPr lang="en-US" sz="1800" i="1" dirty="0" smtClean="0"/>
          </a:p>
          <a:p>
            <a:pPr eaLnBrk="1" hangingPunct="1"/>
            <a:endParaRPr lang="en-US" sz="1800" b="1" dirty="0" smtClean="0"/>
          </a:p>
        </p:txBody>
      </p:sp>
      <p:pic>
        <p:nvPicPr>
          <p:cNvPr id="18436" name="Picture 8" descr="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90800"/>
            <a:ext cx="5181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4"/>
          <p:cNvSpPr txBox="1">
            <a:spLocks noChangeArrowheads="1"/>
          </p:cNvSpPr>
          <p:nvPr/>
        </p:nvSpPr>
        <p:spPr bwMode="auto">
          <a:xfrm>
            <a:off x="52578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18438" name="Text Box 15"/>
          <p:cNvSpPr txBox="1">
            <a:spLocks noChangeArrowheads="1"/>
          </p:cNvSpPr>
          <p:nvPr/>
        </p:nvSpPr>
        <p:spPr bwMode="auto">
          <a:xfrm>
            <a:off x="3124200" y="2286000"/>
            <a:ext cx="2895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organic compounds</a:t>
            </a:r>
          </a:p>
        </p:txBody>
      </p:sp>
      <p:pic>
        <p:nvPicPr>
          <p:cNvPr id="18439" name="Picture 21" descr="methane-coval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2819400"/>
            <a:ext cx="2849563"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23"/>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Methane Covalent Bonds</a:t>
            </a:r>
            <a:r>
              <a:rPr lang="en-US" sz="1000">
                <a:latin typeface="Comic Sans MS" pitchFamily="66" charset="0"/>
              </a:rPr>
              <a:t>, Dynablast, Wiki </a:t>
            </a: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685315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3200" b="1" smtClean="0">
                <a:solidFill>
                  <a:srgbClr val="800080"/>
                </a:solidFill>
                <a:latin typeface="Comic Sans MS" pitchFamily="66" charset="0"/>
              </a:rPr>
              <a:t>Oxidation - Reduction</a:t>
            </a:r>
            <a:r>
              <a:rPr lang="en-US" sz="3200" b="1" smtClean="0">
                <a:latin typeface="Comic Sans MS" pitchFamily="66" charset="0"/>
              </a:rPr>
              <a:t> Reaction</a:t>
            </a:r>
          </a:p>
        </p:txBody>
      </p:sp>
      <p:sp>
        <p:nvSpPr>
          <p:cNvPr id="19459" name="Rectangle 3"/>
          <p:cNvSpPr>
            <a:spLocks noGrp="1" noChangeArrowheads="1"/>
          </p:cNvSpPr>
          <p:nvPr>
            <p:ph type="body" sz="half" idx="1"/>
          </p:nvPr>
        </p:nvSpPr>
        <p:spPr>
          <a:xfrm>
            <a:off x="304800" y="1219200"/>
            <a:ext cx="4343400" cy="5394325"/>
          </a:xfrm>
        </p:spPr>
        <p:txBody>
          <a:bodyPr/>
          <a:lstStyle/>
          <a:p>
            <a:pPr eaLnBrk="1" hangingPunct="1">
              <a:lnSpc>
                <a:spcPct val="90000"/>
              </a:lnSpc>
              <a:defRPr/>
            </a:pPr>
            <a:r>
              <a:rPr lang="en-US" sz="2400" dirty="0" smtClean="0">
                <a:latin typeface="Comic Sans MS" pitchFamily="66" charset="0"/>
              </a:rPr>
              <a:t>Or </a:t>
            </a:r>
            <a:r>
              <a:rPr lang="en-US" sz="2800" b="1" dirty="0" smtClean="0">
                <a:solidFill>
                  <a:srgbClr val="800080"/>
                </a:solidFill>
                <a:latin typeface="Comic Sans MS" pitchFamily="66" charset="0"/>
              </a:rPr>
              <a:t>Redox</a:t>
            </a:r>
            <a:r>
              <a:rPr lang="en-US" sz="2400" b="1" dirty="0" smtClean="0">
                <a:latin typeface="Comic Sans MS" pitchFamily="66" charset="0"/>
              </a:rPr>
              <a:t> </a:t>
            </a:r>
            <a:r>
              <a:rPr lang="en-US" sz="2400" dirty="0" smtClean="0">
                <a:latin typeface="Comic Sans MS" pitchFamily="66" charset="0"/>
              </a:rPr>
              <a:t>reaction = chemical reactions in which electrons are </a:t>
            </a:r>
            <a:r>
              <a:rPr lang="en-US" sz="2400" b="1" i="1" dirty="0" smtClean="0">
                <a:latin typeface="Comic Sans MS" pitchFamily="66" charset="0"/>
              </a:rPr>
              <a:t>gained, lost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or </a:t>
            </a:r>
            <a:r>
              <a:rPr lang="en-US" sz="2400" b="1" i="1" dirty="0" smtClean="0">
                <a:latin typeface="Comic Sans MS" pitchFamily="66" charset="0"/>
              </a:rPr>
              <a:t>shared</a:t>
            </a:r>
            <a:r>
              <a:rPr lang="en-US" sz="2400" dirty="0" smtClean="0">
                <a:latin typeface="Comic Sans MS" pitchFamily="66" charset="0"/>
              </a:rPr>
              <a: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in a chemical reaction.</a:t>
            </a:r>
          </a:p>
          <a:p>
            <a:pPr eaLnBrk="1" hangingPunct="1">
              <a:lnSpc>
                <a:spcPct val="90000"/>
              </a:lnSpc>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oxidation</a:t>
            </a:r>
            <a:r>
              <a:rPr lang="en-US" sz="2400" dirty="0">
                <a:latin typeface="Comic Sans MS" pitchFamily="66" charset="0"/>
              </a:rPr>
              <a:t>:</a:t>
            </a:r>
            <a:r>
              <a:rPr lang="en-US" sz="2400" dirty="0" smtClean="0">
                <a:latin typeface="Comic Sans MS" pitchFamily="66" charset="0"/>
              </a:rPr>
              <a:t> </a:t>
            </a:r>
            <a:r>
              <a:rPr lang="en-US" sz="2400" b="1" i="1" dirty="0" smtClean="0">
                <a:latin typeface="Comic Sans MS" pitchFamily="66" charset="0"/>
              </a:rPr>
              <a:t>loss</a:t>
            </a:r>
            <a:r>
              <a:rPr lang="en-US" sz="2400" dirty="0" smtClean="0">
                <a:latin typeface="Comic Sans MS" pitchFamily="66" charset="0"/>
              </a:rPr>
              <a:t> of electrons by a molecule, atom or ion.</a:t>
            </a:r>
          </a:p>
          <a:p>
            <a:pPr eaLnBrk="1" hangingPunct="1">
              <a:lnSpc>
                <a:spcPct val="90000"/>
              </a:lnSpc>
              <a:buFontTx/>
              <a:buNone/>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reduction</a:t>
            </a:r>
            <a:r>
              <a:rPr lang="en-US" sz="2400" dirty="0" smtClean="0">
                <a:latin typeface="Comic Sans MS" pitchFamily="66" charset="0"/>
              </a:rPr>
              <a:t>: </a:t>
            </a:r>
            <a:r>
              <a:rPr lang="en-US" sz="2400" b="1" i="1" dirty="0" smtClean="0">
                <a:latin typeface="Comic Sans MS" pitchFamily="66" charset="0"/>
              </a:rPr>
              <a:t>gain</a:t>
            </a:r>
            <a:r>
              <a:rPr lang="en-US" sz="2400" dirty="0" smtClean="0">
                <a:latin typeface="Comic Sans MS" pitchFamily="66" charset="0"/>
              </a:rPr>
              <a:t> of electrons by a molecule, atom or ion.</a:t>
            </a:r>
          </a:p>
        </p:txBody>
      </p:sp>
      <p:pic>
        <p:nvPicPr>
          <p:cNvPr id="19460"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91088" y="3657600"/>
            <a:ext cx="4252912"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7" descr="C:\Users\Tami\Desktop\Picture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184275"/>
            <a:ext cx="35591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0713317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b="1" smtClean="0">
                <a:solidFill>
                  <a:srgbClr val="800080"/>
                </a:solidFill>
                <a:latin typeface="Comic Sans MS" pitchFamily="66" charset="0"/>
              </a:rPr>
              <a:t>Oil Rig</a:t>
            </a:r>
          </a:p>
        </p:txBody>
      </p:sp>
      <p:pic>
        <p:nvPicPr>
          <p:cNvPr id="20483" name="Picture 11" descr="oil_platfor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739900"/>
            <a:ext cx="4038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12"/>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Oil Rig Platform</a:t>
            </a:r>
            <a:r>
              <a:rPr lang="en-US" sz="1000">
                <a:latin typeface="Comic Sans MS" pitchFamily="66" charset="0"/>
              </a:rPr>
              <a:t>, Nasa </a:t>
            </a:r>
          </a:p>
        </p:txBody>
      </p:sp>
      <p:pic>
        <p:nvPicPr>
          <p:cNvPr id="20485" name="Picture 7" descr="C:\Users\Tami\Desktop\Picture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413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2531165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352800" cy="5638800"/>
          </a:xfrm>
        </p:spPr>
        <p:txBody>
          <a:bodyPr/>
          <a:lstStyle/>
          <a:p>
            <a:pPr algn="l" eaLnBrk="1" hangingPunct="1">
              <a:lnSpc>
                <a:spcPct val="80000"/>
              </a:lnSpc>
              <a:defRPr/>
            </a:pPr>
            <a:r>
              <a:rPr lang="en-US" sz="3600" dirty="0" smtClean="0">
                <a:latin typeface="Comic Sans MS" pitchFamily="66" charset="0"/>
              </a:rPr>
              <a:t>Three Main Types </a:t>
            </a:r>
            <a:r>
              <a:rPr lang="en-US" sz="2800" dirty="0" smtClean="0">
                <a:latin typeface="Comic Sans MS" pitchFamily="66" charset="0"/>
              </a:rPr>
              <a:t>of</a:t>
            </a:r>
            <a:r>
              <a:rPr lang="en-US" sz="3600"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sz="3600" b="1" dirty="0" smtClean="0">
                <a:latin typeface="Comic Sans MS" pitchFamily="66" charset="0"/>
              </a:rPr>
              <a:t>:</a:t>
            </a:r>
          </a:p>
          <a:p>
            <a:pPr algn="l" eaLnBrk="1" hangingPunct="1">
              <a:lnSpc>
                <a:spcPct val="80000"/>
              </a:lnSpc>
              <a:defRPr/>
            </a:pPr>
            <a:endParaRPr lang="en-US" sz="36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2. 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4000" b="1" dirty="0" smtClean="0">
                <a:latin typeface="Comic Sans MS" pitchFamily="66" charset="0"/>
              </a:rPr>
              <a:t>3. Hydrogen</a:t>
            </a:r>
          </a:p>
          <a:p>
            <a:pPr algn="l" eaLnBrk="1" hangingPunct="1">
              <a:lnSpc>
                <a:spcPct val="80000"/>
              </a:lnSpc>
              <a:defRPr/>
            </a:pPr>
            <a:endParaRPr lang="en-US" sz="2400" b="1" dirty="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21507"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21509"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9758218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8938" y="152400"/>
            <a:ext cx="8229600" cy="411163"/>
          </a:xfrm>
        </p:spPr>
        <p:txBody>
          <a:bodyPr/>
          <a:lstStyle/>
          <a:p>
            <a:pPr eaLnBrk="1" hangingPunct="1">
              <a:defRPr/>
            </a:pPr>
            <a:r>
              <a:rPr lang="en-US" sz="3200" b="1" dirty="0" smtClean="0">
                <a:solidFill>
                  <a:schemeClr val="tx1">
                    <a:lumMod val="50000"/>
                    <a:lumOff val="50000"/>
                  </a:schemeClr>
                </a:solidFill>
                <a:latin typeface="Comic Sans MS" pitchFamily="66" charset="0"/>
              </a:rPr>
              <a:t>Hydrogen Bonds</a:t>
            </a:r>
          </a:p>
        </p:txBody>
      </p:sp>
      <p:sp>
        <p:nvSpPr>
          <p:cNvPr id="24579" name="Rectangle 3"/>
          <p:cNvSpPr>
            <a:spLocks noGrp="1" noChangeArrowheads="1"/>
          </p:cNvSpPr>
          <p:nvPr>
            <p:ph type="body" sz="half" idx="1"/>
          </p:nvPr>
        </p:nvSpPr>
        <p:spPr>
          <a:xfrm>
            <a:off x="152400" y="838200"/>
            <a:ext cx="8229600" cy="2667000"/>
          </a:xfrm>
        </p:spPr>
        <p:txBody>
          <a:bodyPr/>
          <a:lstStyle/>
          <a:p>
            <a:pPr eaLnBrk="1" hangingPunct="1">
              <a:buFontTx/>
              <a:buNone/>
              <a:defRPr/>
            </a:pPr>
            <a:r>
              <a:rPr lang="en-US" sz="1400" b="1" i="1" dirty="0" smtClean="0">
                <a:latin typeface="Comic Sans MS" pitchFamily="66" charset="0"/>
                <a:cs typeface="Arial" charset="0"/>
              </a:rPr>
              <a:t>Hydrogen Bonds:</a:t>
            </a:r>
            <a:r>
              <a:rPr lang="en-US" sz="1400" dirty="0" smtClean="0">
                <a:latin typeface="Comic Sans MS" pitchFamily="66" charset="0"/>
                <a:cs typeface="Arial" charset="0"/>
              </a:rPr>
              <a:t> When an atom of hydrogen is attracted to another electronegative</a:t>
            </a:r>
          </a:p>
          <a:p>
            <a:pPr eaLnBrk="1" hangingPunct="1">
              <a:buFontTx/>
              <a:buNone/>
              <a:defRPr/>
            </a:pPr>
            <a:r>
              <a:rPr lang="en-US" sz="1400" dirty="0" smtClean="0">
                <a:latin typeface="Comic Sans MS" pitchFamily="66" charset="0"/>
                <a:cs typeface="Arial" charset="0"/>
              </a:rPr>
              <a:t>atom in addition to the one it is covalently bonded to.</a:t>
            </a:r>
          </a:p>
          <a:p>
            <a:pPr eaLnBrk="1" hangingPunct="1">
              <a:buFontTx/>
              <a:buNone/>
              <a:defRPr/>
            </a:pPr>
            <a:endParaRPr lang="en-US" sz="1000" dirty="0"/>
          </a:p>
          <a:p>
            <a:pPr marL="0" indent="0" eaLnBrk="1" hangingPunct="1">
              <a:buFontTx/>
              <a:buNone/>
              <a:defRPr/>
            </a:pPr>
            <a:r>
              <a:rPr lang="en-US" sz="1400" dirty="0" smtClean="0">
                <a:latin typeface="Comic Sans MS" pitchFamily="66" charset="0"/>
              </a:rPr>
              <a:t>In some covalent bonds electrons are shared </a:t>
            </a:r>
            <a:r>
              <a:rPr lang="en-US" sz="1400" i="1" dirty="0" smtClean="0">
                <a:latin typeface="Comic Sans MS" pitchFamily="66" charset="0"/>
              </a:rPr>
              <a:t>unequally</a:t>
            </a:r>
            <a:r>
              <a:rPr lang="en-US" sz="1400" dirty="0" smtClean="0">
                <a:latin typeface="Comic Sans MS" pitchFamily="66" charset="0"/>
              </a:rPr>
              <a:t> by the hydrogen and the atom that the hydrogen is bound to. </a:t>
            </a:r>
            <a:r>
              <a:rPr lang="en-US" sz="1400" dirty="0">
                <a:latin typeface="Comic Sans MS" pitchFamily="66" charset="0"/>
              </a:rPr>
              <a:t>When the electrons in a covalent bond are not equally shared, the molecule is </a:t>
            </a:r>
            <a:r>
              <a:rPr lang="en-US" sz="1600" b="1" dirty="0">
                <a:solidFill>
                  <a:schemeClr val="bg1">
                    <a:lumMod val="50000"/>
                  </a:schemeClr>
                </a:solidFill>
                <a:latin typeface="Comic Sans MS" pitchFamily="66" charset="0"/>
              </a:rPr>
              <a:t>polar</a:t>
            </a:r>
            <a:r>
              <a:rPr lang="en-US" sz="1400" dirty="0">
                <a:latin typeface="Comic Sans MS" pitchFamily="66" charset="0"/>
              </a:rPr>
              <a:t>.</a:t>
            </a:r>
          </a:p>
          <a:p>
            <a:pPr marL="0" indent="0" eaLnBrk="1" hangingPunct="1">
              <a:buFontTx/>
              <a:buNone/>
              <a:defRPr/>
            </a:pPr>
            <a:endParaRPr lang="en-US" sz="1400" dirty="0" smtClean="0">
              <a:latin typeface="Comic Sans MS" pitchFamily="66" charset="0"/>
            </a:endParaRPr>
          </a:p>
          <a:p>
            <a:pPr marL="0" indent="0" eaLnBrk="1" hangingPunct="1">
              <a:buFontTx/>
              <a:buNone/>
              <a:defRPr/>
            </a:pPr>
            <a:r>
              <a:rPr lang="en-US" sz="1400" dirty="0" smtClean="0">
                <a:latin typeface="Comic Sans MS" pitchFamily="66" charset="0"/>
              </a:rPr>
              <a:t>See the </a:t>
            </a:r>
            <a:r>
              <a:rPr lang="en-US" sz="1400" b="1" dirty="0" smtClean="0">
                <a:latin typeface="Comic Sans MS" pitchFamily="66" charset="0"/>
              </a:rPr>
              <a:t>polar, covalent bonds </a:t>
            </a:r>
            <a:r>
              <a:rPr lang="en-US" sz="1400" dirty="0" smtClean="0">
                <a:latin typeface="Comic Sans MS" pitchFamily="66" charset="0"/>
              </a:rPr>
              <a:t>of </a:t>
            </a:r>
            <a:r>
              <a:rPr lang="en-US" sz="1400" i="1" dirty="0" smtClean="0">
                <a:latin typeface="Comic Sans MS" pitchFamily="66" charset="0"/>
              </a:rPr>
              <a:t>each individual water molecule </a:t>
            </a:r>
            <a:r>
              <a:rPr lang="en-US" sz="1400" dirty="0" smtClean="0">
                <a:latin typeface="Comic Sans MS" pitchFamily="66" charset="0"/>
              </a:rPr>
              <a:t>below. </a:t>
            </a:r>
            <a:endParaRPr lang="en-US" sz="1000" dirty="0" smtClean="0">
              <a:latin typeface="Comic Sans MS" pitchFamily="66" charset="0"/>
            </a:endParaRPr>
          </a:p>
          <a:p>
            <a:pPr marL="0" indent="0" eaLnBrk="1" hangingPunct="1">
              <a:buFontTx/>
              <a:buNone/>
              <a:defRPr/>
            </a:pPr>
            <a:endParaRPr lang="en-US" sz="1400" dirty="0" smtClean="0"/>
          </a:p>
          <a:p>
            <a:pPr eaLnBrk="1" hangingPunct="1">
              <a:buFontTx/>
              <a:buNone/>
              <a:defRPr/>
            </a:pPr>
            <a:r>
              <a:rPr lang="en-US" sz="1400" dirty="0" smtClean="0">
                <a:latin typeface="Comic Sans MS" pitchFamily="66" charset="0"/>
              </a:rPr>
              <a:t>See the </a:t>
            </a:r>
            <a:r>
              <a:rPr lang="en-US" sz="1400" b="1" dirty="0" smtClean="0">
                <a:latin typeface="Comic Sans MS" pitchFamily="66" charset="0"/>
              </a:rPr>
              <a:t>hydrogen bond attractions </a:t>
            </a:r>
            <a:r>
              <a:rPr lang="en-US" sz="1400" i="1" dirty="0" smtClean="0">
                <a:latin typeface="Comic Sans MS" pitchFamily="66" charset="0"/>
              </a:rPr>
              <a:t>between the </a:t>
            </a:r>
            <a:r>
              <a:rPr lang="en-US" sz="1400" i="1" dirty="0" err="1" smtClean="0">
                <a:latin typeface="Comic Sans MS" pitchFamily="66" charset="0"/>
              </a:rPr>
              <a:t>hydrogens</a:t>
            </a:r>
            <a:r>
              <a:rPr lang="en-US" sz="1400" i="1" dirty="0" smtClean="0">
                <a:latin typeface="Comic Sans MS" pitchFamily="66" charset="0"/>
              </a:rPr>
              <a:t> and the </a:t>
            </a:r>
            <a:r>
              <a:rPr lang="en-US" sz="1400" i="1" dirty="0" err="1" smtClean="0">
                <a:latin typeface="Comic Sans MS" pitchFamily="66" charset="0"/>
              </a:rPr>
              <a:t>oxygens</a:t>
            </a:r>
            <a:r>
              <a:rPr lang="en-US" sz="1400" i="1" dirty="0" smtClean="0">
                <a:latin typeface="Comic Sans MS" pitchFamily="66" charset="0"/>
              </a:rPr>
              <a:t> of nearby, but separate water molecule below</a:t>
            </a:r>
            <a:r>
              <a:rPr lang="en-US" sz="1400" dirty="0" smtClean="0">
                <a:latin typeface="Comic Sans MS" pitchFamily="66" charset="0"/>
              </a:rPr>
              <a:t>. </a:t>
            </a:r>
            <a:endParaRPr lang="en-US" sz="1400" dirty="0"/>
          </a:p>
          <a:p>
            <a:pPr eaLnBrk="1" hangingPunct="1">
              <a:buFontTx/>
              <a:buNone/>
              <a:defRPr/>
            </a:pPr>
            <a:endParaRPr lang="en-US" sz="1400" dirty="0" smtClean="0">
              <a:cs typeface="Arial" charset="0"/>
            </a:endParaRPr>
          </a:p>
          <a:p>
            <a:pPr eaLnBrk="1" hangingPunct="1">
              <a:buFontTx/>
              <a:buNone/>
              <a:defRPr/>
            </a:pPr>
            <a:endParaRPr lang="en-US" sz="1400" dirty="0" smtClean="0">
              <a:cs typeface="Arial" charset="0"/>
            </a:endParaRPr>
          </a:p>
          <a:p>
            <a:pPr eaLnBrk="1" hangingPunct="1">
              <a:buFontTx/>
              <a:buNone/>
              <a:defRPr/>
            </a:pPr>
            <a:endParaRPr lang="en-US" sz="1200" dirty="0" smtClean="0">
              <a:cs typeface="Arial" charset="0"/>
            </a:endParaRPr>
          </a:p>
          <a:p>
            <a:pPr eaLnBrk="1" hangingPunct="1">
              <a:buFontTx/>
              <a:buNone/>
              <a:defRPr/>
            </a:pPr>
            <a:endParaRPr lang="en-US" sz="1200" i="1" dirty="0" smtClean="0"/>
          </a:p>
          <a:p>
            <a:pPr eaLnBrk="1" hangingPunct="1">
              <a:buFontTx/>
              <a:buNone/>
              <a:defRPr/>
            </a:pPr>
            <a:endParaRPr lang="en-US" sz="1800" i="1" dirty="0" smtClean="0"/>
          </a:p>
          <a:p>
            <a:pPr eaLnBrk="1" hangingPunct="1">
              <a:buFontTx/>
              <a:buNone/>
              <a:defRPr/>
            </a:pPr>
            <a:endParaRPr lang="en-US" sz="1800" i="1" dirty="0" smtClean="0"/>
          </a:p>
          <a:p>
            <a:pPr eaLnBrk="1" hangingPunct="1">
              <a:buFontTx/>
              <a:buNone/>
              <a:defRPr/>
            </a:pPr>
            <a:endParaRPr lang="en-US" sz="2000" i="1" dirty="0" smtClean="0">
              <a:cs typeface="Arial" charset="0"/>
            </a:endParaRPr>
          </a:p>
          <a:p>
            <a:pPr eaLnBrk="1" hangingPunct="1">
              <a:defRPr/>
            </a:pPr>
            <a:endParaRPr lang="en-US" sz="1800" i="1" dirty="0" smtClean="0"/>
          </a:p>
          <a:p>
            <a:pPr eaLnBrk="1" hangingPunct="1">
              <a:defRPr/>
            </a:pPr>
            <a:endParaRPr lang="en-US" sz="1800" b="1" dirty="0" smtClean="0"/>
          </a:p>
        </p:txBody>
      </p:sp>
      <p:pic>
        <p:nvPicPr>
          <p:cNvPr id="22532" name="Picture 16" descr="img02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850" y="3629025"/>
            <a:ext cx="3511550" cy="2535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24" descr="DNA_chemical_stru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3651250"/>
            <a:ext cx="3540125" cy="280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26"/>
          <p:cNvSpPr txBox="1">
            <a:spLocks noChangeArrowheads="1"/>
          </p:cNvSpPr>
          <p:nvPr/>
        </p:nvSpPr>
        <p:spPr bwMode="auto">
          <a:xfrm>
            <a:off x="26988" y="6457950"/>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DNA Chemical Structure</a:t>
            </a:r>
            <a:r>
              <a:rPr lang="en-US" sz="1000">
                <a:latin typeface="Comic Sans MS" pitchFamily="66" charset="0"/>
              </a:rPr>
              <a:t>, Madprime, Wiki; </a:t>
            </a:r>
            <a:r>
              <a:rPr lang="en-US" sz="1000">
                <a:latin typeface="Comic Sans MS" pitchFamily="66" charset="0"/>
                <a:hlinkClick r:id="rId6"/>
              </a:rPr>
              <a:t>Water Striders</a:t>
            </a:r>
            <a:r>
              <a:rPr lang="en-US" sz="1000">
                <a:latin typeface="Comic Sans MS" pitchFamily="66" charset="0"/>
              </a:rPr>
              <a:t>, Markus Gayda, Wiki </a:t>
            </a:r>
          </a:p>
        </p:txBody>
      </p:sp>
      <p:pic>
        <p:nvPicPr>
          <p:cNvPr id="22535" name="Picture 13" descr="water-strid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28600"/>
            <a:ext cx="14414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Text Box 18"/>
          <p:cNvSpPr txBox="1">
            <a:spLocks noChangeArrowheads="1"/>
          </p:cNvSpPr>
          <p:nvPr/>
        </p:nvSpPr>
        <p:spPr bwMode="auto">
          <a:xfrm>
            <a:off x="3619500" y="5778500"/>
            <a:ext cx="175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i="1"/>
              <a:t>Found in water, proteins &amp; DNA</a:t>
            </a:r>
          </a:p>
        </p:txBody>
      </p:sp>
      <p:sp>
        <p:nvSpPr>
          <p:cNvPr id="10" name="Text Box 5"/>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8"/>
              </a:rPr>
              <a:t>Virtual Cell Biology Classroom</a:t>
            </a:r>
            <a:r>
              <a:rPr lang="en-US" altLang="en-US" sz="1000" dirty="0">
                <a:latin typeface="Comic Sans MS" pitchFamily="66" charset="0"/>
              </a:rPr>
              <a:t>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4591177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pic>
        <p:nvPicPr>
          <p:cNvPr id="23555" name="Picture 16" descr="img02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72200" y="3238500"/>
            <a:ext cx="259397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566863" y="1371600"/>
            <a:ext cx="6172200" cy="1692771"/>
          </a:xfrm>
          <a:prstGeom prst="rect">
            <a:avLst/>
          </a:prstGeom>
          <a:noFill/>
        </p:spPr>
        <p:txBody>
          <a:bodyPr>
            <a:spAutoFit/>
          </a:bodyPr>
          <a:lstStyle/>
          <a:p>
            <a:pPr algn="ctr">
              <a:defRPr/>
            </a:pPr>
            <a:r>
              <a:rPr lang="en-US" sz="3200" dirty="0" smtClean="0">
                <a:latin typeface="Comic Sans MS" pitchFamily="66" charset="0"/>
                <a:cs typeface="+mn-cs"/>
              </a:rPr>
              <a:t>Animated lessons </a:t>
            </a:r>
            <a:r>
              <a:rPr lang="en-US" sz="3200" dirty="0">
                <a:latin typeface="Comic Sans MS" pitchFamily="66" charset="0"/>
                <a:cs typeface="+mn-cs"/>
              </a:rPr>
              <a:t>on </a:t>
            </a:r>
          </a:p>
          <a:p>
            <a:pPr algn="ctr">
              <a:defRPr/>
            </a:pPr>
            <a:r>
              <a:rPr lang="en-US" sz="3600" b="1" dirty="0">
                <a:solidFill>
                  <a:schemeClr val="tx1">
                    <a:lumMod val="50000"/>
                    <a:lumOff val="50000"/>
                  </a:schemeClr>
                </a:solidFill>
                <a:latin typeface="Comic Sans MS" pitchFamily="66" charset="0"/>
                <a:cs typeface="+mn-cs"/>
                <a:hlinkClick r:id="rId4"/>
              </a:rPr>
              <a:t>Chemical </a:t>
            </a:r>
            <a:r>
              <a:rPr lang="en-US" sz="3600" b="1" dirty="0" smtClean="0">
                <a:solidFill>
                  <a:schemeClr val="tx1">
                    <a:lumMod val="50000"/>
                    <a:lumOff val="50000"/>
                  </a:schemeClr>
                </a:solidFill>
                <a:latin typeface="Comic Sans MS" pitchFamily="66" charset="0"/>
                <a:cs typeface="+mn-cs"/>
                <a:hlinkClick r:id="rId4"/>
              </a:rPr>
              <a:t>Bonding</a:t>
            </a:r>
            <a:endParaRPr lang="en-US" sz="36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pic>
        <p:nvPicPr>
          <p:cNvPr id="23558" name="Picture 6" descr="methane-covalent-no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2346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Na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429000"/>
            <a:ext cx="3209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7"/>
              </a:rPr>
              <a:t>Methane Covalent Bonds</a:t>
            </a:r>
            <a:r>
              <a:rPr lang="en-US" sz="1000">
                <a:latin typeface="Comic Sans MS" pitchFamily="66" charset="0"/>
              </a:rPr>
              <a:t>, Dynablast; </a:t>
            </a:r>
            <a:r>
              <a:rPr lang="en-US" sz="1000">
                <a:latin typeface="Comic Sans MS" pitchFamily="66" charset="0"/>
                <a:hlinkClick r:id="rId8"/>
              </a:rPr>
              <a:t>Formation of ionic sodium fluoride</a:t>
            </a:r>
            <a:r>
              <a:rPr lang="en-US" sz="1000">
                <a:latin typeface="Comic Sans MS" pitchFamily="66" charset="0"/>
              </a:rPr>
              <a:t>, </a:t>
            </a:r>
            <a:endParaRPr lang="en-US" sz="900">
              <a:latin typeface="Comic Sans MS" pitchFamily="66" charset="0"/>
            </a:endParaRPr>
          </a:p>
        </p:txBody>
      </p:sp>
      <p:sp>
        <p:nvSpPr>
          <p:cNvPr id="9"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7184651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90800" y="274638"/>
            <a:ext cx="6096000" cy="1143000"/>
          </a:xfrm>
        </p:spPr>
        <p:txBody>
          <a:bodyPr/>
          <a:lstStyle/>
          <a:p>
            <a:pPr eaLnBrk="1" hangingPunct="1"/>
            <a:r>
              <a:rPr lang="en-US" altLang="en-US" sz="4000" b="1" dirty="0" smtClean="0">
                <a:solidFill>
                  <a:srgbClr val="FF0000"/>
                </a:solidFill>
                <a:latin typeface="Comic Sans MS" pitchFamily="66" charset="0"/>
              </a:rPr>
              <a:t>What Is an Isotope?</a:t>
            </a:r>
          </a:p>
        </p:txBody>
      </p:sp>
      <p:sp>
        <p:nvSpPr>
          <p:cNvPr id="106499" name="Rectangle 3"/>
          <p:cNvSpPr>
            <a:spLocks noGrp="1" noChangeArrowheads="1"/>
          </p:cNvSpPr>
          <p:nvPr>
            <p:ph type="body" sz="half" idx="1"/>
          </p:nvPr>
        </p:nvSpPr>
        <p:spPr>
          <a:xfrm>
            <a:off x="457200" y="1905000"/>
            <a:ext cx="8153400" cy="4648200"/>
          </a:xfrm>
        </p:spPr>
        <p:txBody>
          <a:bodyPr/>
          <a:lstStyle/>
          <a:p>
            <a:pPr eaLnBrk="1" hangingPunct="1">
              <a:lnSpc>
                <a:spcPct val="80000"/>
              </a:lnSpc>
              <a:buFontTx/>
              <a:buNone/>
            </a:pPr>
            <a:r>
              <a:rPr lang="en-US" altLang="en-US" sz="2400" b="1" dirty="0" smtClean="0">
                <a:solidFill>
                  <a:schemeClr val="tx1">
                    <a:lumMod val="65000"/>
                    <a:lumOff val="35000"/>
                  </a:schemeClr>
                </a:solidFill>
                <a:latin typeface="Comic Sans MS" pitchFamily="66" charset="0"/>
              </a:rPr>
              <a:t>Normal Atoms</a:t>
            </a:r>
          </a:p>
          <a:p>
            <a:pPr eaLnBrk="1" hangingPunct="1">
              <a:lnSpc>
                <a:spcPct val="80000"/>
              </a:lnSpc>
            </a:pPr>
            <a:r>
              <a:rPr lang="en-US" altLang="en-US" sz="1800" dirty="0" smtClean="0">
                <a:latin typeface="Comic Sans MS" pitchFamily="66" charset="0"/>
              </a:rPr>
              <a:t>Except for hydrogen </a:t>
            </a:r>
            <a:r>
              <a:rPr lang="en-US" altLang="en-US" sz="1400" i="1" dirty="0" smtClean="0">
                <a:latin typeface="Comic Sans MS" pitchFamily="66" charset="0"/>
              </a:rPr>
              <a:t>(1 proton / no neutrons),</a:t>
            </a:r>
            <a:r>
              <a:rPr lang="en-US" altLang="en-US" sz="1800" dirty="0" smtClean="0">
                <a:latin typeface="Comic Sans MS" pitchFamily="66" charset="0"/>
              </a:rPr>
              <a:t> every atomic nucleus in normal matter is made of both protons and neutrons.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Typically, the number of protons and neutrons is the same.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Protons in the nucleus are positively charged, and repel each other.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Neutrons are neutral. They separate the protons slightly, making the atom stable. </a:t>
            </a:r>
          </a:p>
          <a:p>
            <a:pPr eaLnBrk="1" hangingPunct="1">
              <a:lnSpc>
                <a:spcPct val="80000"/>
              </a:lnSpc>
            </a:pPr>
            <a:endParaRPr lang="en-US" altLang="en-US" sz="2000" dirty="0" smtClean="0">
              <a:latin typeface="Comic Sans MS" pitchFamily="66" charset="0"/>
            </a:endParaRPr>
          </a:p>
          <a:p>
            <a:pPr eaLnBrk="1" hangingPunct="1">
              <a:lnSpc>
                <a:spcPct val="80000"/>
              </a:lnSpc>
              <a:buFontTx/>
              <a:buNone/>
            </a:pPr>
            <a:r>
              <a:rPr lang="en-US" altLang="en-US" sz="2400" b="1" dirty="0" smtClean="0">
                <a:solidFill>
                  <a:schemeClr val="tx1">
                    <a:lumMod val="65000"/>
                    <a:lumOff val="35000"/>
                  </a:schemeClr>
                </a:solidFill>
                <a:latin typeface="Comic Sans MS" pitchFamily="66" charset="0"/>
              </a:rPr>
              <a:t>Isotopes</a:t>
            </a:r>
          </a:p>
          <a:p>
            <a:pPr eaLnBrk="1" hangingPunct="1">
              <a:lnSpc>
                <a:spcPct val="80000"/>
              </a:lnSpc>
            </a:pPr>
            <a:r>
              <a:rPr lang="en-US" altLang="en-US" sz="1800" dirty="0" smtClean="0">
                <a:latin typeface="Comic Sans MS" pitchFamily="66" charset="0"/>
              </a:rPr>
              <a:t>An isotope is a variant of an element, with a different # of </a:t>
            </a:r>
            <a:r>
              <a:rPr lang="en-US" altLang="en-US" sz="2000" b="1" dirty="0" smtClean="0">
                <a:solidFill>
                  <a:schemeClr val="tx1">
                    <a:lumMod val="65000"/>
                    <a:lumOff val="35000"/>
                  </a:schemeClr>
                </a:solidFill>
                <a:latin typeface="Comic Sans MS" pitchFamily="66" charset="0"/>
              </a:rPr>
              <a:t>neutrons </a:t>
            </a:r>
            <a:r>
              <a:rPr lang="en-US" altLang="en-US" sz="1800" dirty="0" smtClean="0">
                <a:latin typeface="Comic Sans MS" pitchFamily="66" charset="0"/>
              </a:rPr>
              <a:t>than is typical.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This makes a nucleus unstable. </a:t>
            </a:r>
          </a:p>
          <a:p>
            <a:pPr eaLnBrk="1" hangingPunct="1">
              <a:lnSpc>
                <a:spcPct val="80000"/>
              </a:lnSpc>
            </a:pPr>
            <a:endParaRPr lang="en-US" altLang="en-US" sz="1800" dirty="0" smtClean="0">
              <a:latin typeface="Comic Sans MS" pitchFamily="66" charset="0"/>
            </a:endParaRPr>
          </a:p>
          <a:p>
            <a:pPr eaLnBrk="1" hangingPunct="1">
              <a:lnSpc>
                <a:spcPct val="80000"/>
              </a:lnSpc>
            </a:pPr>
            <a:endParaRPr lang="en-US" altLang="en-US" sz="1800" dirty="0" smtClean="0">
              <a:latin typeface="Comic Sans MS" pitchFamily="66" charset="0"/>
            </a:endParaRPr>
          </a:p>
          <a:p>
            <a:pPr eaLnBrk="1" hangingPunct="1">
              <a:lnSpc>
                <a:spcPct val="80000"/>
              </a:lnSpc>
            </a:pPr>
            <a:endParaRPr lang="en-US" altLang="en-US" sz="1800" dirty="0" smtClean="0"/>
          </a:p>
        </p:txBody>
      </p:sp>
      <p:pic>
        <p:nvPicPr>
          <p:cNvPr id="26628" name="Picture 5" descr="isotop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 y="228600"/>
            <a:ext cx="17526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9"/>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 </a:t>
            </a:r>
            <a:r>
              <a:rPr lang="en-US" altLang="en-US" sz="1000">
                <a:latin typeface="Comic Sans MS" pitchFamily="66" charset="0"/>
                <a:hlinkClick r:id="rId4"/>
              </a:rPr>
              <a:t>Isotope</a:t>
            </a:r>
            <a:r>
              <a:rPr lang="en-US" altLang="en-US" sz="1000">
                <a:latin typeface="Comic Sans MS" pitchFamily="66" charset="0"/>
              </a:rPr>
              <a:t>, GRAC </a:t>
            </a:r>
          </a:p>
        </p:txBody>
      </p:sp>
      <p:sp>
        <p:nvSpPr>
          <p:cNvPr id="26630"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9" end="9"/>
                                            </p:txEl>
                                          </p:spTgt>
                                        </p:tgtEl>
                                        <p:attrNameLst>
                                          <p:attrName>style.visibility</p:attrName>
                                        </p:attrNameLst>
                                      </p:cBhvr>
                                      <p:to>
                                        <p:strVal val="visible"/>
                                      </p:to>
                                    </p:set>
                                    <p:anim calcmode="lin" valueType="num">
                                      <p:cBhvr additive="base">
                                        <p:cTn id="7" dur="5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6499">
                                            <p:txEl>
                                              <p:pRg st="10" end="10"/>
                                            </p:txEl>
                                          </p:spTgt>
                                        </p:tgtEl>
                                        <p:attrNameLst>
                                          <p:attrName>style.visibility</p:attrName>
                                        </p:attrNameLst>
                                      </p:cBhvr>
                                      <p:to>
                                        <p:strVal val="visible"/>
                                      </p:to>
                                    </p:set>
                                    <p:anim calcmode="lin" valueType="num">
                                      <p:cBhvr additive="base">
                                        <p:cTn id="11" dur="500" fill="hold"/>
                                        <p:tgtEl>
                                          <p:spTgt spid="106499">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6499">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6499">
                                            <p:txEl>
                                              <p:pRg st="12" end="12"/>
                                            </p:txEl>
                                          </p:spTgt>
                                        </p:tgtEl>
                                        <p:attrNameLst>
                                          <p:attrName>style.visibility</p:attrName>
                                        </p:attrNameLst>
                                      </p:cBhvr>
                                      <p:to>
                                        <p:strVal val="visible"/>
                                      </p:to>
                                    </p:set>
                                    <p:anim calcmode="lin" valueType="num">
                                      <p:cBhvr additive="base">
                                        <p:cTn id="15" dur="500" fill="hold"/>
                                        <p:tgtEl>
                                          <p:spTgt spid="106499">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64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pPr algn="l" eaLnBrk="1" hangingPunct="1"/>
            <a:r>
              <a:rPr lang="en-US" altLang="en-US" sz="2800" b="1" smtClean="0">
                <a:solidFill>
                  <a:srgbClr val="9933FF"/>
                </a:solidFill>
                <a:latin typeface="Comic Sans MS" pitchFamily="66" charset="0"/>
              </a:rPr>
              <a:t>Isotopes &amp; Radioactivity</a:t>
            </a:r>
          </a:p>
        </p:txBody>
      </p:sp>
      <p:sp>
        <p:nvSpPr>
          <p:cNvPr id="27651" name="Rectangle 3"/>
          <p:cNvSpPr>
            <a:spLocks noGrp="1" noChangeArrowheads="1"/>
          </p:cNvSpPr>
          <p:nvPr>
            <p:ph type="body" sz="half" idx="1"/>
          </p:nvPr>
        </p:nvSpPr>
        <p:spPr>
          <a:xfrm>
            <a:off x="381000" y="1143000"/>
            <a:ext cx="8001000" cy="4343400"/>
          </a:xfrm>
        </p:spPr>
        <p:txBody>
          <a:bodyPr/>
          <a:lstStyle/>
          <a:p>
            <a:pPr eaLnBrk="1" hangingPunct="1">
              <a:spcBef>
                <a:spcPct val="0"/>
              </a:spcBef>
              <a:buFontTx/>
              <a:buNone/>
            </a:pPr>
            <a:endParaRPr lang="en-US" altLang="en-US" sz="400" dirty="0" smtClean="0"/>
          </a:p>
          <a:p>
            <a:pPr eaLnBrk="1" hangingPunct="1">
              <a:spcBef>
                <a:spcPct val="0"/>
              </a:spcBef>
              <a:buFontTx/>
              <a:buNone/>
            </a:pPr>
            <a:r>
              <a:rPr lang="en-US" altLang="en-US" sz="2400" dirty="0" smtClean="0">
                <a:cs typeface="Arial" charset="0"/>
              </a:rPr>
              <a:t>•	</a:t>
            </a:r>
            <a:r>
              <a:rPr lang="en-US" altLang="en-US" sz="1600" dirty="0" smtClean="0">
                <a:latin typeface="Comic Sans MS" pitchFamily="66" charset="0"/>
                <a:cs typeface="Arial" charset="0"/>
              </a:rPr>
              <a:t>I</a:t>
            </a:r>
            <a:r>
              <a:rPr lang="en-US" altLang="en-US" sz="1600" dirty="0" smtClean="0">
                <a:latin typeface="Comic Sans MS" pitchFamily="66" charset="0"/>
              </a:rPr>
              <a:t>sotope is </a:t>
            </a:r>
            <a:r>
              <a:rPr lang="en-US" altLang="en-US" sz="1800" b="1" dirty="0" smtClean="0">
                <a:solidFill>
                  <a:schemeClr val="tx1">
                    <a:lumMod val="65000"/>
                    <a:lumOff val="35000"/>
                  </a:schemeClr>
                </a:solidFill>
                <a:latin typeface="Comic Sans MS" pitchFamily="66" charset="0"/>
              </a:rPr>
              <a:t>radioactive </a:t>
            </a:r>
            <a:r>
              <a:rPr lang="en-US" altLang="en-US" sz="1600" dirty="0" smtClean="0">
                <a:latin typeface="Comic Sans MS" pitchFamily="66" charset="0"/>
              </a:rPr>
              <a:t>if nucleus is unstable.</a:t>
            </a:r>
          </a:p>
          <a:p>
            <a:pPr eaLnBrk="1" hangingPunct="1">
              <a:spcBef>
                <a:spcPct val="0"/>
              </a:spcBef>
              <a:buFontTx/>
              <a:buNone/>
            </a:pPr>
            <a:endParaRPr lang="en-US" altLang="en-US" sz="1600" dirty="0" smtClean="0">
              <a:latin typeface="Comic Sans MS" pitchFamily="66" charset="0"/>
            </a:endParaRPr>
          </a:p>
          <a:p>
            <a:pPr eaLnBrk="1" hangingPunct="1"/>
            <a:r>
              <a:rPr lang="en-US" altLang="en-US" sz="1600" dirty="0" smtClean="0">
                <a:latin typeface="Comic Sans MS" pitchFamily="66" charset="0"/>
              </a:rPr>
              <a:t>Most isotopes disintegrate spontaneously with the release </a:t>
            </a:r>
          </a:p>
          <a:p>
            <a:pPr eaLnBrk="1" hangingPunct="1">
              <a:buFontTx/>
              <a:buNone/>
            </a:pPr>
            <a:r>
              <a:rPr lang="en-US" altLang="en-US" sz="1600" dirty="0" smtClean="0">
                <a:latin typeface="Comic Sans MS" pitchFamily="66" charset="0"/>
              </a:rPr>
              <a:t>	of energy by processes of </a:t>
            </a:r>
            <a:r>
              <a:rPr lang="en-US" altLang="en-US" sz="1800" b="1" dirty="0" smtClean="0">
                <a:solidFill>
                  <a:schemeClr val="tx1">
                    <a:lumMod val="65000"/>
                    <a:lumOff val="35000"/>
                  </a:schemeClr>
                </a:solidFill>
                <a:latin typeface="Comic Sans MS" pitchFamily="66" charset="0"/>
              </a:rPr>
              <a:t>nuclear </a:t>
            </a:r>
            <a:r>
              <a:rPr lang="en-US" altLang="en-US" sz="1600" dirty="0" smtClean="0">
                <a:latin typeface="Comic Sans MS" pitchFamily="66" charset="0"/>
              </a:rPr>
              <a:t>or </a:t>
            </a:r>
            <a:r>
              <a:rPr lang="en-US" altLang="en-US" sz="1800" b="1" dirty="0" smtClean="0">
                <a:solidFill>
                  <a:schemeClr val="tx1">
                    <a:lumMod val="65000"/>
                    <a:lumOff val="35000"/>
                  </a:schemeClr>
                </a:solidFill>
                <a:latin typeface="Comic Sans MS" pitchFamily="66" charset="0"/>
              </a:rPr>
              <a:t>radioactive decay. </a:t>
            </a:r>
            <a:endParaRPr lang="en-US" altLang="en-US" sz="1600" b="1" dirty="0" smtClean="0">
              <a:solidFill>
                <a:schemeClr val="tx1">
                  <a:lumMod val="65000"/>
                  <a:lumOff val="35000"/>
                </a:schemeClr>
              </a:solidFill>
              <a:latin typeface="Comic Sans MS" pitchFamily="66" charset="0"/>
            </a:endParaRPr>
          </a:p>
          <a:p>
            <a:pPr eaLnBrk="1" hangingPunct="1"/>
            <a:endParaRPr lang="en-US" altLang="en-US" sz="1600" dirty="0" smtClean="0">
              <a:latin typeface="Comic Sans MS" pitchFamily="66" charset="0"/>
            </a:endParaRPr>
          </a:p>
          <a:p>
            <a:pPr eaLnBrk="1" hangingPunct="1"/>
            <a:r>
              <a:rPr lang="en-US" altLang="en-US" sz="1600" dirty="0" smtClean="0">
                <a:latin typeface="Comic Sans MS" pitchFamily="66" charset="0"/>
              </a:rPr>
              <a:t>When the nucleus changes in structure, energy and/or subatomic particles are given off. </a:t>
            </a:r>
          </a:p>
          <a:p>
            <a:pPr eaLnBrk="1" hangingPunct="1"/>
            <a:endParaRPr lang="en-US" altLang="en-US" sz="1600" dirty="0" smtClean="0">
              <a:latin typeface="Comic Sans MS" pitchFamily="66" charset="0"/>
            </a:endParaRPr>
          </a:p>
          <a:p>
            <a:pPr eaLnBrk="1" hangingPunct="1"/>
            <a:r>
              <a:rPr lang="en-US" altLang="en-US" sz="1600" dirty="0" smtClean="0">
                <a:latin typeface="Comic Sans MS" pitchFamily="66" charset="0"/>
              </a:rPr>
              <a:t>Other than radioactivity, isotopes behaves similarly to the natural variant.</a:t>
            </a:r>
          </a:p>
          <a:p>
            <a:pPr eaLnBrk="1" hangingPunct="1"/>
            <a:endParaRPr lang="en-US" altLang="en-US" sz="1600" dirty="0" smtClean="0">
              <a:latin typeface="Comic Sans MS" pitchFamily="66" charset="0"/>
            </a:endParaRPr>
          </a:p>
          <a:p>
            <a:pPr eaLnBrk="1" hangingPunct="1">
              <a:buFontTx/>
              <a:buNone/>
            </a:pPr>
            <a:r>
              <a:rPr lang="en-US" altLang="en-US" sz="1600" dirty="0" smtClean="0">
                <a:latin typeface="Comic Sans MS" pitchFamily="66" charset="0"/>
                <a:cs typeface="Arial" charset="0"/>
              </a:rPr>
              <a:t>•	</a:t>
            </a:r>
            <a:r>
              <a:rPr lang="en-US" altLang="en-US" sz="1600" dirty="0" smtClean="0">
                <a:latin typeface="Comic Sans MS" pitchFamily="66" charset="0"/>
              </a:rPr>
              <a:t>When controlled, radioactive isotopes can be valuable medical tools. </a:t>
            </a:r>
            <a:r>
              <a:rPr lang="en-US" altLang="en-US" sz="1200" dirty="0" smtClean="0">
                <a:latin typeface="Comic Sans MS" pitchFamily="66" charset="0"/>
              </a:rPr>
              <a:t>(Ex. Gamma camera can produce images of soft tissue when radiopharmaceuticals are injected into or ingested by patient.)</a:t>
            </a:r>
          </a:p>
          <a:p>
            <a:pPr eaLnBrk="1" hangingPunct="1"/>
            <a:endParaRPr lang="en-US" altLang="en-US" sz="1200" dirty="0" smtClean="0">
              <a:latin typeface="Comic Sans MS" pitchFamily="66" charset="0"/>
            </a:endParaRPr>
          </a:p>
        </p:txBody>
      </p:sp>
      <p:pic>
        <p:nvPicPr>
          <p:cNvPr id="27652" name="Picture 5" descr="Radioactive Decay of an Ato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152400"/>
            <a:ext cx="30480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7" descr="aj21-gardner-fig0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81400" y="5181600"/>
            <a:ext cx="3505200" cy="135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Text Box 9"/>
          <p:cNvSpPr txBox="1">
            <a:spLocks noChangeArrowheads="1"/>
          </p:cNvSpPr>
          <p:nvPr/>
        </p:nvSpPr>
        <p:spPr bwMode="auto">
          <a:xfrm>
            <a:off x="1752600" y="5562600"/>
            <a:ext cx="19050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altLang="en-US" sz="900"/>
              <a:t>Schizophrenic female</a:t>
            </a:r>
          </a:p>
          <a:p>
            <a:pPr eaLnBrk="1" hangingPunct="1">
              <a:spcBef>
                <a:spcPct val="50000"/>
              </a:spcBef>
              <a:buFontTx/>
              <a:buAutoNum type="arabicPeriod"/>
            </a:pPr>
            <a:r>
              <a:rPr lang="en-US" altLang="en-US" sz="900"/>
              <a:t>Female with depression</a:t>
            </a:r>
          </a:p>
          <a:p>
            <a:pPr eaLnBrk="1" hangingPunct="1">
              <a:spcBef>
                <a:spcPct val="50000"/>
              </a:spcBef>
              <a:buFontTx/>
              <a:buAutoNum type="arabicPeriod"/>
            </a:pPr>
            <a:r>
              <a:rPr lang="en-US" altLang="en-US" sz="900"/>
              <a:t>Healthy female</a:t>
            </a:r>
          </a:p>
        </p:txBody>
      </p:sp>
      <p:sp>
        <p:nvSpPr>
          <p:cNvPr id="27655"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6811" y="0"/>
            <a:ext cx="8839200" cy="788854"/>
          </a:xfrm>
        </p:spPr>
        <p:txBody>
          <a:bodyPr/>
          <a:lstStyle/>
          <a:p>
            <a:pPr eaLnBrk="1" hangingPunct="1"/>
            <a:r>
              <a:rPr lang="en-US" altLang="en-US" sz="2800" b="1" dirty="0" smtClean="0">
                <a:solidFill>
                  <a:srgbClr val="FF0000"/>
                </a:solidFill>
                <a:latin typeface="Comic Sans MS" pitchFamily="66" charset="0"/>
              </a:rPr>
              <a:t>Synthesis, Decomposition &amp; Exchange Reactions</a:t>
            </a:r>
            <a:r>
              <a:rPr lang="en-US" altLang="en-US" dirty="0" smtClean="0"/>
              <a:t> </a:t>
            </a:r>
          </a:p>
        </p:txBody>
      </p:sp>
      <p:pic>
        <p:nvPicPr>
          <p:cNvPr id="29699" name="Picture 12" descr="Rust_on_iro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502400" y="1143000"/>
            <a:ext cx="2184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4564" name="Text Box 4"/>
          <p:cNvSpPr txBox="1">
            <a:spLocks noChangeArrowheads="1"/>
          </p:cNvSpPr>
          <p:nvPr/>
        </p:nvSpPr>
        <p:spPr bwMode="auto">
          <a:xfrm>
            <a:off x="152400" y="788854"/>
            <a:ext cx="6477000" cy="591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smtClean="0">
                <a:solidFill>
                  <a:schemeClr val="tx1">
                    <a:lumMod val="65000"/>
                    <a:lumOff val="35000"/>
                  </a:schemeClr>
                </a:solidFill>
                <a:latin typeface="Comic Sans MS" pitchFamily="66" charset="0"/>
              </a:rPr>
              <a:t>Synthesis</a:t>
            </a:r>
            <a:r>
              <a:rPr lang="en-US" altLang="en-US" b="1" dirty="0" smtClean="0">
                <a:latin typeface="Comic Sans MS" pitchFamily="66" charset="0"/>
              </a:rPr>
              <a:t> Reaction</a:t>
            </a:r>
            <a:r>
              <a:rPr lang="en-US" altLang="en-US" dirty="0" smtClean="0">
                <a:latin typeface="Comic Sans MS" pitchFamily="66" charset="0"/>
              </a:rPr>
              <a:t> </a:t>
            </a:r>
            <a:r>
              <a:rPr lang="en-US" altLang="en-US" sz="1400" dirty="0" smtClean="0">
                <a:latin typeface="Comic Sans MS" pitchFamily="66" charset="0"/>
              </a:rPr>
              <a:t>(a.k.a. Combination </a:t>
            </a:r>
            <a:r>
              <a:rPr lang="en-US" altLang="en-US" sz="1400" dirty="0">
                <a:latin typeface="Comic Sans MS" pitchFamily="66" charset="0"/>
              </a:rPr>
              <a:t>or Anabolic Reaction)</a:t>
            </a:r>
          </a:p>
          <a:p>
            <a:pPr eaLnBrk="1" hangingPunct="1">
              <a:spcBef>
                <a:spcPct val="50000"/>
              </a:spcBef>
            </a:pPr>
            <a:r>
              <a:rPr lang="en-US" altLang="en-US" sz="1400" dirty="0">
                <a:latin typeface="Comic Sans MS" pitchFamily="66" charset="0"/>
              </a:rPr>
              <a:t>When two or more substances combine to form a single compound.</a:t>
            </a:r>
          </a:p>
          <a:p>
            <a:pPr eaLnBrk="1" hangingPunct="1">
              <a:spcBef>
                <a:spcPct val="50000"/>
              </a:spcBef>
            </a:pPr>
            <a:r>
              <a:rPr lang="en-US" altLang="en-US" sz="1400" dirty="0">
                <a:latin typeface="Comic Sans MS" pitchFamily="66" charset="0"/>
              </a:rPr>
              <a:t>Requires energy in order to take place</a:t>
            </a:r>
          </a:p>
          <a:p>
            <a:pPr eaLnBrk="1" hangingPunct="1">
              <a:spcBef>
                <a:spcPct val="50000"/>
              </a:spcBef>
            </a:pPr>
            <a:endParaRPr lang="en-US" altLang="en-US" sz="500" dirty="0">
              <a:latin typeface="Comic Sans MS" pitchFamily="66" charset="0"/>
            </a:endParaRPr>
          </a:p>
          <a:p>
            <a:pPr eaLnBrk="1" hangingPunct="1">
              <a:spcBef>
                <a:spcPct val="50000"/>
              </a:spcBef>
            </a:pPr>
            <a:r>
              <a:rPr lang="en-US" altLang="en-US" sz="1200" i="1" dirty="0">
                <a:latin typeface="Comic Sans MS" pitchFamily="66" charset="0"/>
              </a:rPr>
              <a:t>The general form of a direct combination reaction is:</a:t>
            </a:r>
          </a:p>
          <a:p>
            <a:pPr eaLnBrk="1" hangingPunct="1">
              <a:spcBef>
                <a:spcPct val="50000"/>
              </a:spcBef>
            </a:pPr>
            <a:r>
              <a:rPr lang="en-US" altLang="en-US" sz="1400" b="1" dirty="0">
                <a:latin typeface="Comic Sans MS" pitchFamily="66" charset="0"/>
              </a:rPr>
              <a:t>A + B → AB   </a:t>
            </a:r>
            <a:r>
              <a:rPr lang="en-US" altLang="en-US" sz="1200" dirty="0">
                <a:latin typeface="Comic Sans MS" pitchFamily="66" charset="0"/>
              </a:rPr>
              <a:t>where A and B are elements or compounds, and AB is a compound consisting of A and B. </a:t>
            </a:r>
          </a:p>
          <a:p>
            <a:pPr eaLnBrk="1" hangingPunct="1">
              <a:spcBef>
                <a:spcPct val="50000"/>
              </a:spcBef>
            </a:pPr>
            <a:endParaRPr lang="en-US" altLang="en-US" sz="800" dirty="0">
              <a:latin typeface="Comic Sans MS" pitchFamily="66" charset="0"/>
            </a:endParaRPr>
          </a:p>
          <a:p>
            <a:pPr eaLnBrk="1" hangingPunct="1">
              <a:spcBef>
                <a:spcPct val="50000"/>
              </a:spcBef>
            </a:pPr>
            <a:r>
              <a:rPr lang="en-US" altLang="en-US" sz="1200" i="1" dirty="0">
                <a:latin typeface="Comic Sans MS" pitchFamily="66" charset="0"/>
              </a:rPr>
              <a:t>Examples of combination reactions include:</a:t>
            </a:r>
          </a:p>
          <a:p>
            <a:pPr eaLnBrk="1" hangingPunct="1">
              <a:spcBef>
                <a:spcPct val="50000"/>
              </a:spcBef>
            </a:pPr>
            <a:r>
              <a:rPr lang="en-US" altLang="en-US" sz="1200" dirty="0">
                <a:latin typeface="Comic Sans MS" pitchFamily="66" charset="0"/>
              </a:rPr>
              <a:t>2Na + Cl</a:t>
            </a:r>
            <a:r>
              <a:rPr lang="en-US" altLang="en-US" sz="1200" baseline="-25000" dirty="0">
                <a:latin typeface="Comic Sans MS" pitchFamily="66" charset="0"/>
              </a:rPr>
              <a:t>2</a:t>
            </a:r>
            <a:r>
              <a:rPr lang="en-US" altLang="en-US" sz="1200" dirty="0">
                <a:latin typeface="Comic Sans MS" pitchFamily="66" charset="0"/>
              </a:rPr>
              <a:t> → 2 </a:t>
            </a:r>
            <a:r>
              <a:rPr lang="en-US" altLang="en-US" sz="1200" dirty="0" err="1">
                <a:latin typeface="Comic Sans MS" pitchFamily="66" charset="0"/>
              </a:rPr>
              <a:t>NaCl</a:t>
            </a:r>
            <a:r>
              <a:rPr lang="en-US" altLang="en-US" sz="1200" dirty="0">
                <a:latin typeface="Comic Sans MS" pitchFamily="66" charset="0"/>
              </a:rPr>
              <a:t> (formation of table salt) </a:t>
            </a:r>
          </a:p>
          <a:p>
            <a:pPr eaLnBrk="1" hangingPunct="1">
              <a:spcBef>
                <a:spcPct val="50000"/>
              </a:spcBef>
            </a:pPr>
            <a:r>
              <a:rPr lang="en-US" altLang="en-US" sz="1200" dirty="0">
                <a:latin typeface="Comic Sans MS" pitchFamily="66" charset="0"/>
              </a:rPr>
              <a:t>4 Fe + 3 O</a:t>
            </a:r>
            <a:r>
              <a:rPr lang="en-US" altLang="en-US" sz="1200" baseline="-25000" dirty="0">
                <a:latin typeface="Comic Sans MS" pitchFamily="66" charset="0"/>
              </a:rPr>
              <a:t>2</a:t>
            </a:r>
            <a:r>
              <a:rPr lang="en-US" altLang="en-US" sz="1200" dirty="0">
                <a:latin typeface="Comic Sans MS" pitchFamily="66" charset="0"/>
              </a:rPr>
              <a:t> → 2 Fe</a:t>
            </a:r>
            <a:r>
              <a:rPr lang="en-US" altLang="en-US" sz="1200" baseline="-25000" dirty="0">
                <a:latin typeface="Comic Sans MS" pitchFamily="66" charset="0"/>
              </a:rPr>
              <a:t>2</a:t>
            </a:r>
            <a:r>
              <a:rPr lang="en-US" altLang="en-US" sz="1200" dirty="0">
                <a:latin typeface="Comic Sans MS" pitchFamily="66" charset="0"/>
              </a:rPr>
              <a:t>O</a:t>
            </a:r>
            <a:r>
              <a:rPr lang="en-US" altLang="en-US" sz="1200" baseline="-25000" dirty="0">
                <a:latin typeface="Comic Sans MS" pitchFamily="66" charset="0"/>
              </a:rPr>
              <a:t>3</a:t>
            </a:r>
            <a:r>
              <a:rPr lang="en-US" altLang="en-US" sz="1200" dirty="0">
                <a:latin typeface="Comic Sans MS" pitchFamily="66" charset="0"/>
              </a:rPr>
              <a:t> (iron rusting) </a:t>
            </a:r>
          </a:p>
          <a:p>
            <a:pPr eaLnBrk="1" hangingPunct="1">
              <a:spcBef>
                <a:spcPct val="50000"/>
              </a:spcBef>
            </a:pPr>
            <a:endParaRPr lang="en-US" altLang="en-US" sz="1200" dirty="0">
              <a:latin typeface="Comic Sans MS" pitchFamily="66" charset="0"/>
            </a:endParaRPr>
          </a:p>
          <a:p>
            <a:pPr eaLnBrk="1" hangingPunct="1"/>
            <a:r>
              <a:rPr lang="en-US" altLang="en-US" sz="2000" b="1" dirty="0" smtClean="0">
                <a:solidFill>
                  <a:schemeClr val="tx1">
                    <a:lumMod val="65000"/>
                    <a:lumOff val="35000"/>
                  </a:schemeClr>
                </a:solidFill>
                <a:latin typeface="Comic Sans MS" pitchFamily="66" charset="0"/>
              </a:rPr>
              <a:t>Decomposition</a:t>
            </a:r>
            <a:r>
              <a:rPr lang="en-US" altLang="en-US" b="1" dirty="0" smtClean="0">
                <a:latin typeface="Comic Sans MS" pitchFamily="66" charset="0"/>
              </a:rPr>
              <a:t> </a:t>
            </a:r>
            <a:r>
              <a:rPr lang="en-US" altLang="en-US" b="1" dirty="0">
                <a:latin typeface="Comic Sans MS" pitchFamily="66" charset="0"/>
              </a:rPr>
              <a:t>Reaction </a:t>
            </a:r>
            <a:r>
              <a:rPr lang="en-US" altLang="en-US" sz="1400" dirty="0" smtClean="0">
                <a:latin typeface="Comic Sans MS" pitchFamily="66" charset="0"/>
              </a:rPr>
              <a:t>(a.k.a. Catabolic </a:t>
            </a:r>
            <a:r>
              <a:rPr lang="en-US" altLang="en-US" sz="1400" dirty="0">
                <a:latin typeface="Comic Sans MS" pitchFamily="66" charset="0"/>
              </a:rPr>
              <a:t>Reaction)</a:t>
            </a:r>
            <a:endParaRPr lang="en-US" altLang="en-US" sz="1400" b="1" dirty="0">
              <a:latin typeface="Comic Sans MS" pitchFamily="66" charset="0"/>
            </a:endParaRPr>
          </a:p>
          <a:p>
            <a:pPr eaLnBrk="1" hangingPunct="1"/>
            <a:endParaRPr lang="en-US" altLang="en-US" sz="1000" dirty="0">
              <a:latin typeface="Comic Sans MS" pitchFamily="66" charset="0"/>
            </a:endParaRPr>
          </a:p>
          <a:p>
            <a:pPr eaLnBrk="1" hangingPunct="1"/>
            <a:r>
              <a:rPr lang="en-US" altLang="en-US" sz="1400" dirty="0">
                <a:latin typeface="Comic Sans MS" pitchFamily="66" charset="0"/>
              </a:rPr>
              <a:t>The opposite of a composition reaction. A compound is broken down.</a:t>
            </a:r>
          </a:p>
          <a:p>
            <a:pPr eaLnBrk="1" hangingPunct="1"/>
            <a:endParaRPr lang="en-US" altLang="en-US" sz="1400" dirty="0">
              <a:latin typeface="Comic Sans MS" pitchFamily="66" charset="0"/>
            </a:endParaRPr>
          </a:p>
          <a:p>
            <a:pPr eaLnBrk="1" hangingPunct="1"/>
            <a:r>
              <a:rPr lang="en-US" altLang="en-US" sz="1400" dirty="0">
                <a:latin typeface="Comic Sans MS" pitchFamily="66" charset="0"/>
              </a:rPr>
              <a:t>The generalized reaction formula for chemical decomposition is:</a:t>
            </a:r>
          </a:p>
          <a:p>
            <a:pPr eaLnBrk="1" hangingPunct="1"/>
            <a:r>
              <a:rPr lang="en-US" altLang="en-US" sz="1400" b="1" dirty="0">
                <a:latin typeface="Comic Sans MS" pitchFamily="66" charset="0"/>
              </a:rPr>
              <a:t>AB → A + B </a:t>
            </a:r>
          </a:p>
          <a:p>
            <a:pPr eaLnBrk="1" hangingPunct="1"/>
            <a:endParaRPr lang="en-US" altLang="en-US" sz="1000" dirty="0">
              <a:latin typeface="Comic Sans MS" pitchFamily="66" charset="0"/>
            </a:endParaRPr>
          </a:p>
          <a:p>
            <a:pPr eaLnBrk="1" hangingPunct="1">
              <a:spcBef>
                <a:spcPct val="50000"/>
              </a:spcBef>
            </a:pPr>
            <a:r>
              <a:rPr lang="en-US" altLang="en-US" sz="2000" b="1" dirty="0" smtClean="0">
                <a:solidFill>
                  <a:schemeClr val="tx1">
                    <a:lumMod val="65000"/>
                    <a:lumOff val="35000"/>
                  </a:schemeClr>
                </a:solidFill>
                <a:latin typeface="Comic Sans MS" pitchFamily="66" charset="0"/>
              </a:rPr>
              <a:t>Exchange</a:t>
            </a:r>
            <a:r>
              <a:rPr lang="en-US" altLang="en-US" sz="1600" b="1" dirty="0" smtClean="0">
                <a:latin typeface="Comic Sans MS" pitchFamily="66" charset="0"/>
              </a:rPr>
              <a:t> </a:t>
            </a:r>
            <a:r>
              <a:rPr lang="en-US" altLang="en-US" b="1" dirty="0" smtClean="0">
                <a:latin typeface="Comic Sans MS" pitchFamily="66" charset="0"/>
              </a:rPr>
              <a:t>Reaction</a:t>
            </a:r>
            <a:r>
              <a:rPr lang="en-US" altLang="en-US" sz="1400" b="1" dirty="0" smtClean="0">
                <a:latin typeface="Comic Sans MS" pitchFamily="66" charset="0"/>
              </a:rPr>
              <a:t> </a:t>
            </a:r>
            <a:r>
              <a:rPr lang="en-US" altLang="en-US" sz="1400" dirty="0" smtClean="0">
                <a:latin typeface="Comic Sans MS" pitchFamily="66" charset="0"/>
              </a:rPr>
              <a:t>(a.k.a. Transfer or Replacement Reaction</a:t>
            </a:r>
            <a:r>
              <a:rPr lang="en-US" altLang="en-US" sz="1400" dirty="0">
                <a:latin typeface="Comic Sans MS" pitchFamily="66" charset="0"/>
              </a:rPr>
              <a:t>)</a:t>
            </a:r>
          </a:p>
          <a:p>
            <a:pPr eaLnBrk="1" hangingPunct="1">
              <a:spcBef>
                <a:spcPct val="50000"/>
              </a:spcBef>
            </a:pPr>
            <a:r>
              <a:rPr lang="en-US" altLang="en-US" sz="1400" dirty="0">
                <a:latin typeface="Comic Sans MS" pitchFamily="66" charset="0"/>
              </a:rPr>
              <a:t>Atoms are moved from one molecule to another</a:t>
            </a:r>
            <a:r>
              <a:rPr lang="en-US" altLang="en-US" sz="1200" dirty="0">
                <a:latin typeface="Comic Sans MS" pitchFamily="66" charset="0"/>
              </a:rPr>
              <a:t>.</a:t>
            </a:r>
          </a:p>
          <a:p>
            <a:pPr eaLnBrk="1" hangingPunct="1">
              <a:spcBef>
                <a:spcPct val="50000"/>
              </a:spcBef>
            </a:pPr>
            <a:r>
              <a:rPr lang="en-US" altLang="en-US" sz="1400" b="1" dirty="0">
                <a:latin typeface="Comic Sans MS" pitchFamily="66" charset="0"/>
              </a:rPr>
              <a:t>A + BC → AB + C</a:t>
            </a:r>
          </a:p>
        </p:txBody>
      </p:sp>
      <p:pic>
        <p:nvPicPr>
          <p:cNvPr id="29701" name="Picture 14" descr="Chemical_decomposition"/>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72200" y="4876800"/>
            <a:ext cx="259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Rectangle 16"/>
          <p:cNvSpPr>
            <a:spLocks noChangeArrowheads="1"/>
          </p:cNvSpPr>
          <p:nvPr/>
        </p:nvSpPr>
        <p:spPr bwMode="auto">
          <a:xfrm>
            <a:off x="0" y="6613525"/>
            <a:ext cx="4956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5"/>
              </a:rPr>
              <a:t>Animation decomposition reaction</a:t>
            </a:r>
            <a:r>
              <a:rPr lang="en-US" altLang="en-US" sz="1000">
                <a:latin typeface="Comic Sans MS" pitchFamily="66" charset="0"/>
              </a:rPr>
              <a:t>, Armando-Martin; </a:t>
            </a:r>
            <a:r>
              <a:rPr lang="en-US" altLang="en-US" sz="1000">
                <a:latin typeface="Comic Sans MS" pitchFamily="66" charset="0"/>
                <a:hlinkClick r:id="rId6"/>
              </a:rPr>
              <a:t>Rust</a:t>
            </a:r>
            <a:r>
              <a:rPr lang="en-US" altLang="en-US" sz="1000">
                <a:latin typeface="Comic Sans MS" pitchFamily="66" charset="0"/>
              </a:rPr>
              <a:t>, Later Keiwos</a:t>
            </a:r>
          </a:p>
        </p:txBody>
      </p:sp>
      <p:sp>
        <p:nvSpPr>
          <p:cNvPr id="29703" name="Text Box 5"/>
          <p:cNvSpPr txBox="1">
            <a:spLocks noChangeArrowheads="1"/>
          </p:cNvSpPr>
          <p:nvPr/>
        </p:nvSpPr>
        <p:spPr bwMode="auto">
          <a:xfrm>
            <a:off x="4956175" y="6613525"/>
            <a:ext cx="4187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64">
                                            <p:txEl>
                                              <p:pRg st="0" end="0"/>
                                            </p:txEl>
                                          </p:spTgt>
                                        </p:tgtEl>
                                        <p:attrNameLst>
                                          <p:attrName>style.visibility</p:attrName>
                                        </p:attrNameLst>
                                      </p:cBhvr>
                                      <p:to>
                                        <p:strVal val="visible"/>
                                      </p:to>
                                    </p:set>
                                    <p:animEffect transition="in" filter="dissolve">
                                      <p:cBhvr>
                                        <p:cTn id="7" dur="500"/>
                                        <p:tgtEl>
                                          <p:spTgt spid="19456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4564">
                                            <p:txEl>
                                              <p:pRg st="1" end="1"/>
                                            </p:txEl>
                                          </p:spTgt>
                                        </p:tgtEl>
                                        <p:attrNameLst>
                                          <p:attrName>style.visibility</p:attrName>
                                        </p:attrNameLst>
                                      </p:cBhvr>
                                      <p:to>
                                        <p:strVal val="visible"/>
                                      </p:to>
                                    </p:set>
                                    <p:animEffect transition="in" filter="dissolve">
                                      <p:cBhvr>
                                        <p:cTn id="10" dur="500"/>
                                        <p:tgtEl>
                                          <p:spTgt spid="19456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4564">
                                            <p:txEl>
                                              <p:pRg st="2" end="2"/>
                                            </p:txEl>
                                          </p:spTgt>
                                        </p:tgtEl>
                                        <p:attrNameLst>
                                          <p:attrName>style.visibility</p:attrName>
                                        </p:attrNameLst>
                                      </p:cBhvr>
                                      <p:to>
                                        <p:strVal val="visible"/>
                                      </p:to>
                                    </p:set>
                                    <p:animEffect transition="in" filter="dissolve">
                                      <p:cBhvr>
                                        <p:cTn id="13" dur="500"/>
                                        <p:tgtEl>
                                          <p:spTgt spid="19456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94564">
                                            <p:txEl>
                                              <p:pRg st="4" end="4"/>
                                            </p:txEl>
                                          </p:spTgt>
                                        </p:tgtEl>
                                        <p:attrNameLst>
                                          <p:attrName>style.visibility</p:attrName>
                                        </p:attrNameLst>
                                      </p:cBhvr>
                                      <p:to>
                                        <p:strVal val="visible"/>
                                      </p:to>
                                    </p:set>
                                    <p:animEffect transition="in" filter="dissolve">
                                      <p:cBhvr>
                                        <p:cTn id="16" dur="500"/>
                                        <p:tgtEl>
                                          <p:spTgt spid="19456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94564">
                                            <p:txEl>
                                              <p:pRg st="5" end="5"/>
                                            </p:txEl>
                                          </p:spTgt>
                                        </p:tgtEl>
                                        <p:attrNameLst>
                                          <p:attrName>style.visibility</p:attrName>
                                        </p:attrNameLst>
                                      </p:cBhvr>
                                      <p:to>
                                        <p:strVal val="visible"/>
                                      </p:to>
                                    </p:set>
                                    <p:animEffect transition="in" filter="dissolve">
                                      <p:cBhvr>
                                        <p:cTn id="19" dur="500"/>
                                        <p:tgtEl>
                                          <p:spTgt spid="19456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94564">
                                            <p:txEl>
                                              <p:pRg st="7" end="7"/>
                                            </p:txEl>
                                          </p:spTgt>
                                        </p:tgtEl>
                                        <p:attrNameLst>
                                          <p:attrName>style.visibility</p:attrName>
                                        </p:attrNameLst>
                                      </p:cBhvr>
                                      <p:to>
                                        <p:strVal val="visible"/>
                                      </p:to>
                                    </p:set>
                                    <p:animEffect transition="in" filter="dissolve">
                                      <p:cBhvr>
                                        <p:cTn id="22" dur="500"/>
                                        <p:tgtEl>
                                          <p:spTgt spid="194564">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94564">
                                            <p:txEl>
                                              <p:pRg st="8" end="8"/>
                                            </p:txEl>
                                          </p:spTgt>
                                        </p:tgtEl>
                                        <p:attrNameLst>
                                          <p:attrName>style.visibility</p:attrName>
                                        </p:attrNameLst>
                                      </p:cBhvr>
                                      <p:to>
                                        <p:strVal val="visible"/>
                                      </p:to>
                                    </p:set>
                                    <p:animEffect transition="in" filter="dissolve">
                                      <p:cBhvr>
                                        <p:cTn id="25" dur="500"/>
                                        <p:tgtEl>
                                          <p:spTgt spid="194564">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94564">
                                            <p:txEl>
                                              <p:pRg st="9" end="9"/>
                                            </p:txEl>
                                          </p:spTgt>
                                        </p:tgtEl>
                                        <p:attrNameLst>
                                          <p:attrName>style.visibility</p:attrName>
                                        </p:attrNameLst>
                                      </p:cBhvr>
                                      <p:to>
                                        <p:strVal val="visible"/>
                                      </p:to>
                                    </p:set>
                                    <p:animEffect transition="in" filter="dissolve">
                                      <p:cBhvr>
                                        <p:cTn id="28" dur="500"/>
                                        <p:tgtEl>
                                          <p:spTgt spid="194564">
                                            <p:txEl>
                                              <p:pRg st="9" end="9"/>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94564">
                                            <p:txEl>
                                              <p:pRg st="11" end="11"/>
                                            </p:txEl>
                                          </p:spTgt>
                                        </p:tgtEl>
                                        <p:attrNameLst>
                                          <p:attrName>style.visibility</p:attrName>
                                        </p:attrNameLst>
                                      </p:cBhvr>
                                      <p:to>
                                        <p:strVal val="visible"/>
                                      </p:to>
                                    </p:set>
                                    <p:animEffect transition="in" filter="dissolve">
                                      <p:cBhvr>
                                        <p:cTn id="33" dur="500"/>
                                        <p:tgtEl>
                                          <p:spTgt spid="194564">
                                            <p:txEl>
                                              <p:pRg st="11" end="1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94564">
                                            <p:txEl>
                                              <p:pRg st="13" end="13"/>
                                            </p:txEl>
                                          </p:spTgt>
                                        </p:tgtEl>
                                        <p:attrNameLst>
                                          <p:attrName>style.visibility</p:attrName>
                                        </p:attrNameLst>
                                      </p:cBhvr>
                                      <p:to>
                                        <p:strVal val="visible"/>
                                      </p:to>
                                    </p:set>
                                    <p:animEffect transition="in" filter="dissolve">
                                      <p:cBhvr>
                                        <p:cTn id="36" dur="500"/>
                                        <p:tgtEl>
                                          <p:spTgt spid="194564">
                                            <p:txEl>
                                              <p:pRg st="13" end="1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94564">
                                            <p:txEl>
                                              <p:pRg st="15" end="15"/>
                                            </p:txEl>
                                          </p:spTgt>
                                        </p:tgtEl>
                                        <p:attrNameLst>
                                          <p:attrName>style.visibility</p:attrName>
                                        </p:attrNameLst>
                                      </p:cBhvr>
                                      <p:to>
                                        <p:strVal val="visible"/>
                                      </p:to>
                                    </p:set>
                                    <p:animEffect transition="in" filter="dissolve">
                                      <p:cBhvr>
                                        <p:cTn id="39" dur="500"/>
                                        <p:tgtEl>
                                          <p:spTgt spid="194564">
                                            <p:txEl>
                                              <p:pRg st="15" end="1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94564">
                                            <p:txEl>
                                              <p:pRg st="16" end="16"/>
                                            </p:txEl>
                                          </p:spTgt>
                                        </p:tgtEl>
                                        <p:attrNameLst>
                                          <p:attrName>style.visibility</p:attrName>
                                        </p:attrNameLst>
                                      </p:cBhvr>
                                      <p:to>
                                        <p:strVal val="visible"/>
                                      </p:to>
                                    </p:set>
                                    <p:animEffect transition="in" filter="dissolve">
                                      <p:cBhvr>
                                        <p:cTn id="42" dur="500"/>
                                        <p:tgtEl>
                                          <p:spTgt spid="194564">
                                            <p:txEl>
                                              <p:pRg st="16" end="1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94564">
                                            <p:txEl>
                                              <p:pRg st="18" end="18"/>
                                            </p:txEl>
                                          </p:spTgt>
                                        </p:tgtEl>
                                        <p:attrNameLst>
                                          <p:attrName>style.visibility</p:attrName>
                                        </p:attrNameLst>
                                      </p:cBhvr>
                                      <p:to>
                                        <p:strVal val="visible"/>
                                      </p:to>
                                    </p:set>
                                    <p:animEffect transition="in" filter="dissolve">
                                      <p:cBhvr>
                                        <p:cTn id="47" dur="500"/>
                                        <p:tgtEl>
                                          <p:spTgt spid="194564">
                                            <p:txEl>
                                              <p:pRg st="18" end="18"/>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94564">
                                            <p:txEl>
                                              <p:pRg st="19" end="19"/>
                                            </p:txEl>
                                          </p:spTgt>
                                        </p:tgtEl>
                                        <p:attrNameLst>
                                          <p:attrName>style.visibility</p:attrName>
                                        </p:attrNameLst>
                                      </p:cBhvr>
                                      <p:to>
                                        <p:strVal val="visible"/>
                                      </p:to>
                                    </p:set>
                                    <p:animEffect transition="in" filter="dissolve">
                                      <p:cBhvr>
                                        <p:cTn id="50" dur="500"/>
                                        <p:tgtEl>
                                          <p:spTgt spid="194564">
                                            <p:txEl>
                                              <p:pRg st="19" end="19"/>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94564">
                                            <p:txEl>
                                              <p:pRg st="20" end="20"/>
                                            </p:txEl>
                                          </p:spTgt>
                                        </p:tgtEl>
                                        <p:attrNameLst>
                                          <p:attrName>style.visibility</p:attrName>
                                        </p:attrNameLst>
                                      </p:cBhvr>
                                      <p:to>
                                        <p:strVal val="visible"/>
                                      </p:to>
                                    </p:set>
                                    <p:animEffect transition="in" filter="dissolve">
                                      <p:cBhvr>
                                        <p:cTn id="53" dur="500"/>
                                        <p:tgtEl>
                                          <p:spTgt spid="19456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1125" y="76200"/>
            <a:ext cx="8739188" cy="762000"/>
          </a:xfrm>
        </p:spPr>
        <p:txBody>
          <a:bodyPr/>
          <a:lstStyle/>
          <a:p>
            <a:pPr eaLnBrk="1" hangingPunct="1"/>
            <a:r>
              <a:rPr lang="en-US" sz="3200" b="1" smtClean="0">
                <a:solidFill>
                  <a:srgbClr val="3366FF"/>
                </a:solidFill>
                <a:latin typeface="Comic Sans MS" pitchFamily="66" charset="0"/>
              </a:rPr>
              <a:t>Elements, Atoms, Molecules &amp; Compounds</a:t>
            </a:r>
          </a:p>
        </p:txBody>
      </p:sp>
      <p:sp>
        <p:nvSpPr>
          <p:cNvPr id="279555" name="Rectangle 3"/>
          <p:cNvSpPr>
            <a:spLocks noGrp="1" noChangeArrowheads="1"/>
          </p:cNvSpPr>
          <p:nvPr>
            <p:ph type="body" sz="half" idx="1"/>
          </p:nvPr>
        </p:nvSpPr>
        <p:spPr>
          <a:xfrm>
            <a:off x="228600" y="914400"/>
            <a:ext cx="6300788" cy="5394325"/>
          </a:xfrm>
        </p:spPr>
        <p:txBody>
          <a:bodyPr/>
          <a:lstStyle/>
          <a:p>
            <a:pPr eaLnBrk="1" hangingPunct="1">
              <a:lnSpc>
                <a:spcPct val="80000"/>
              </a:lnSpc>
              <a:defRPr/>
            </a:pPr>
            <a:r>
              <a:rPr lang="en-US" sz="2400" b="1" dirty="0" smtClean="0">
                <a:solidFill>
                  <a:schemeClr val="tx1">
                    <a:lumMod val="50000"/>
                    <a:lumOff val="50000"/>
                  </a:schemeClr>
                </a:solidFill>
                <a:latin typeface="Comic Sans MS" pitchFamily="66" charset="0"/>
              </a:rPr>
              <a:t>Element</a:t>
            </a:r>
            <a:r>
              <a:rPr lang="en-US" sz="2000" b="1" dirty="0" smtClean="0">
                <a:solidFill>
                  <a:schemeClr val="tx1">
                    <a:lumMod val="50000"/>
                    <a:lumOff val="50000"/>
                  </a:schemeClr>
                </a:solidFill>
                <a:latin typeface="Comic Sans MS" pitchFamily="66" charset="0"/>
              </a:rPr>
              <a:t>s</a:t>
            </a:r>
            <a:r>
              <a:rPr lang="en-US" sz="1800" dirty="0" smtClean="0">
                <a:latin typeface="Comic Sans MS" pitchFamily="66" charset="0"/>
              </a:rPr>
              <a:t> </a:t>
            </a:r>
            <a:r>
              <a:rPr lang="en-US" sz="1800" dirty="0">
                <a:latin typeface="Comic Sans MS" pitchFamily="66" charset="0"/>
              </a:rPr>
              <a:t> </a:t>
            </a:r>
            <a:r>
              <a:rPr lang="en-US" sz="1800" b="1" dirty="0">
                <a:latin typeface="Comic Sans MS" pitchFamily="66" charset="0"/>
                <a:cs typeface="Arial" charset="0"/>
              </a:rPr>
              <a:t>→</a:t>
            </a:r>
            <a:r>
              <a:rPr lang="en-US" sz="1800" dirty="0">
                <a:latin typeface="Comic Sans MS" pitchFamily="66" charset="0"/>
              </a:rPr>
              <a:t> </a:t>
            </a:r>
            <a:r>
              <a:rPr lang="en-US" sz="1800" b="1" dirty="0" smtClean="0">
                <a:latin typeface="Comic Sans MS" pitchFamily="66" charset="0"/>
                <a:cs typeface="Arial" charset="0"/>
              </a:rPr>
              <a:t> </a:t>
            </a:r>
            <a:r>
              <a:rPr lang="en-US" sz="1600" dirty="0" smtClean="0">
                <a:latin typeface="Comic Sans MS" pitchFamily="66" charset="0"/>
              </a:rPr>
              <a:t>Substances that can’t be broken </a:t>
            </a:r>
          </a:p>
          <a:p>
            <a:pPr marL="0" indent="0"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    down any further. </a:t>
            </a:r>
            <a:endParaRPr lang="en-US" sz="1200" b="1" i="1" dirty="0" smtClean="0">
              <a:latin typeface="Comic Sans MS" pitchFamily="66" charset="0"/>
            </a:endParaRPr>
          </a:p>
          <a:p>
            <a:pPr eaLnBrk="1" hangingPunct="1">
              <a:lnSpc>
                <a:spcPct val="80000"/>
              </a:lnSpc>
              <a:buFontTx/>
              <a:buNone/>
              <a:defRPr/>
            </a:pPr>
            <a:r>
              <a:rPr lang="en-US" sz="1200" i="1" dirty="0" smtClean="0">
                <a:latin typeface="Comic Sans MS" pitchFamily="66" charset="0"/>
              </a:rPr>
              <a:t>     </a:t>
            </a:r>
            <a:endParaRPr lang="en-US" sz="1600" dirty="0" smtClean="0">
              <a:latin typeface="Comic Sans MS" pitchFamily="66" charset="0"/>
            </a:endParaRPr>
          </a:p>
          <a:p>
            <a:pPr eaLnBrk="1" hangingPunct="1">
              <a:lnSpc>
                <a:spcPct val="80000"/>
              </a:lnSpc>
              <a:defRPr/>
            </a:pPr>
            <a:r>
              <a:rPr lang="en-US" sz="2400" b="1" dirty="0" smtClean="0">
                <a:solidFill>
                  <a:schemeClr val="tx1">
                    <a:lumMod val="50000"/>
                    <a:lumOff val="50000"/>
                  </a:schemeClr>
                </a:solidFill>
                <a:latin typeface="Comic Sans MS" pitchFamily="66" charset="0"/>
              </a:rPr>
              <a:t>Atom</a:t>
            </a:r>
            <a:r>
              <a:rPr lang="en-US" sz="2000" dirty="0" smtClean="0">
                <a:solidFill>
                  <a:schemeClr val="bg2">
                    <a:lumMod val="75000"/>
                  </a:schemeClr>
                </a:solidFill>
                <a:latin typeface="Comic Sans MS" pitchFamily="66" charset="0"/>
              </a:rPr>
              <a:t> </a:t>
            </a:r>
            <a:r>
              <a:rPr lang="en-US" sz="1800" b="1" dirty="0" smtClean="0">
                <a:latin typeface="Comic Sans MS" pitchFamily="66" charset="0"/>
                <a:cs typeface="Arial" charset="0"/>
              </a:rPr>
              <a:t>→</a:t>
            </a:r>
            <a:r>
              <a:rPr lang="en-US" sz="1800" dirty="0" smtClean="0">
                <a:latin typeface="Comic Sans MS" pitchFamily="66" charset="0"/>
              </a:rPr>
              <a:t> The smallest unit of an element.</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dirty="0" smtClean="0">
                <a:latin typeface="Comic Sans MS" pitchFamily="66" charset="0"/>
              </a:rPr>
              <a:t>Two or more atoms joined together chemically:</a:t>
            </a:r>
          </a:p>
          <a:p>
            <a:pPr marL="0" indent="0" eaLnBrk="1" hangingPunct="1">
              <a:lnSpc>
                <a:spcPct val="80000"/>
              </a:lnSpc>
              <a:buFontTx/>
              <a:buNone/>
              <a:defRPr/>
            </a:pPr>
            <a:r>
              <a:rPr lang="en-US" sz="1800" i="1" dirty="0">
                <a:latin typeface="Comic Sans MS" pitchFamily="66" charset="0"/>
              </a:rPr>
              <a:t> </a:t>
            </a:r>
            <a:r>
              <a:rPr lang="en-US" sz="1800" i="1" dirty="0" smtClean="0">
                <a:latin typeface="Comic Sans MS" pitchFamily="66" charset="0"/>
              </a:rPr>
              <a:t>     </a:t>
            </a:r>
            <a:r>
              <a:rPr lang="en-US" sz="2400" b="1" dirty="0" smtClean="0">
                <a:solidFill>
                  <a:schemeClr val="tx1">
                    <a:lumMod val="50000"/>
                    <a:lumOff val="50000"/>
                  </a:schemeClr>
                </a:solidFill>
                <a:latin typeface="Comic Sans MS" pitchFamily="66" charset="0"/>
              </a:rPr>
              <a:t>Molecule</a:t>
            </a:r>
          </a:p>
          <a:p>
            <a:pPr eaLnBrk="1" hangingPunct="1">
              <a:lnSpc>
                <a:spcPct val="80000"/>
              </a:lnSpc>
              <a:defRPr/>
            </a:pPr>
            <a:endParaRPr lang="en-US" sz="1600" i="1" dirty="0" smtClean="0">
              <a:latin typeface="Comic Sans MS" pitchFamily="66" charset="0"/>
            </a:endParaRPr>
          </a:p>
          <a:p>
            <a:pPr eaLnBrk="1" hangingPunct="1">
              <a:lnSpc>
                <a:spcPct val="80000"/>
              </a:lnSpc>
              <a:defRPr/>
            </a:pPr>
            <a:r>
              <a:rPr lang="en-US" sz="1800" dirty="0" smtClean="0">
                <a:latin typeface="Comic Sans MS" pitchFamily="66" charset="0"/>
              </a:rPr>
              <a:t>Molecule containing at least two different elements:</a:t>
            </a:r>
          </a:p>
          <a:p>
            <a:pPr marL="0" indent="0" eaLnBrk="1" hangingPunct="1">
              <a:lnSpc>
                <a:spcPct val="80000"/>
              </a:lnSpc>
              <a:buFontTx/>
              <a:buNone/>
              <a:defRPr/>
            </a:pPr>
            <a:r>
              <a:rPr lang="en-US" sz="2400" dirty="0" smtClean="0">
                <a:latin typeface="Comic Sans MS" pitchFamily="66" charset="0"/>
              </a:rPr>
              <a:t>    </a:t>
            </a:r>
            <a:r>
              <a:rPr lang="en-US" sz="2400" b="1" dirty="0" smtClean="0">
                <a:solidFill>
                  <a:schemeClr val="tx1">
                    <a:lumMod val="50000"/>
                    <a:lumOff val="50000"/>
                  </a:schemeClr>
                </a:solidFill>
                <a:latin typeface="Comic Sans MS" pitchFamily="66" charset="0"/>
              </a:rPr>
              <a:t>Compound</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defRPr/>
            </a:pPr>
            <a:r>
              <a:rPr lang="en-US" sz="1600" b="1" i="1" dirty="0" smtClean="0">
                <a:latin typeface="Comic Sans MS" pitchFamily="66" charset="0"/>
              </a:rPr>
              <a:t>Examples of molecules:</a:t>
            </a:r>
            <a:r>
              <a:rPr lang="en-US" sz="1600" b="1" dirty="0" smtClean="0">
                <a:latin typeface="Comic Sans MS" pitchFamily="66" charset="0"/>
              </a:rPr>
              <a:t> </a:t>
            </a:r>
            <a:r>
              <a:rPr lang="en-US" sz="1600" dirty="0" smtClean="0">
                <a:latin typeface="Comic Sans MS" pitchFamily="66" charset="0"/>
              </a:rPr>
              <a:t>Carbon dioxide </a:t>
            </a:r>
            <a:r>
              <a:rPr lang="en-US" sz="1100" dirty="0" smtClean="0">
                <a:latin typeface="Comic Sans MS" pitchFamily="66" charset="0"/>
              </a:rPr>
              <a:t>(CO</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and methane </a:t>
            </a:r>
            <a:r>
              <a:rPr lang="en-US" sz="1100" dirty="0" smtClean="0">
                <a:latin typeface="Comic Sans MS" pitchFamily="66" charset="0"/>
              </a:rPr>
              <a:t>(CH</a:t>
            </a:r>
            <a:r>
              <a:rPr lang="en-US" sz="1100" baseline="-25000" dirty="0" smtClean="0">
                <a:latin typeface="Comic Sans MS" pitchFamily="66" charset="0"/>
              </a:rPr>
              <a:t>4</a:t>
            </a:r>
            <a:r>
              <a:rPr lang="en-US" sz="1100" dirty="0" smtClean="0">
                <a:latin typeface="Comic Sans MS" pitchFamily="66" charset="0"/>
              </a:rPr>
              <a:t>) , </a:t>
            </a:r>
            <a:r>
              <a:rPr lang="en-US" sz="1600" dirty="0" smtClean="0">
                <a:latin typeface="Comic Sans MS" pitchFamily="66" charset="0"/>
              </a:rPr>
              <a:t>molecular hydrogen </a:t>
            </a:r>
            <a:r>
              <a:rPr lang="en-US" sz="1100" dirty="0" smtClean="0">
                <a:latin typeface="Comic Sans MS" pitchFamily="66" charset="0"/>
              </a:rPr>
              <a:t>(H</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molecular oxygen </a:t>
            </a:r>
            <a:r>
              <a:rPr lang="en-US" sz="1100" dirty="0" smtClean="0">
                <a:latin typeface="Comic Sans MS" pitchFamily="66" charset="0"/>
              </a:rPr>
              <a:t>(O</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and molecular nitrogen (</a:t>
            </a:r>
            <a:r>
              <a:rPr lang="en-US" sz="1100" dirty="0" smtClean="0">
                <a:latin typeface="Comic Sans MS" pitchFamily="66" charset="0"/>
              </a:rPr>
              <a:t>N</a:t>
            </a:r>
            <a:r>
              <a:rPr lang="en-US" sz="1100" baseline="-25000" dirty="0" smtClean="0">
                <a:latin typeface="Comic Sans MS" pitchFamily="66" charset="0"/>
              </a:rPr>
              <a:t>2</a:t>
            </a:r>
            <a:r>
              <a:rPr 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b="1" i="1" dirty="0" smtClean="0">
                <a:latin typeface="Comic Sans MS" pitchFamily="66" charset="0"/>
              </a:rPr>
              <a:t>Examples of compounds</a:t>
            </a:r>
            <a:r>
              <a:rPr lang="en-US" sz="1600" b="1" dirty="0" smtClean="0">
                <a:latin typeface="Comic Sans MS" pitchFamily="66" charset="0"/>
              </a:rPr>
              <a:t>:</a:t>
            </a:r>
            <a:r>
              <a:rPr lang="en-US" sz="1600" dirty="0" smtClean="0">
                <a:latin typeface="Comic Sans MS" pitchFamily="66" charset="0"/>
              </a:rPr>
              <a:t> Only molecules containing two or more elements, such as carbon dioxide </a:t>
            </a:r>
            <a:r>
              <a:rPr lang="en-US" sz="1100" dirty="0" smtClean="0">
                <a:latin typeface="Comic Sans MS" pitchFamily="66" charset="0"/>
              </a:rPr>
              <a:t>(CO</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and methane </a:t>
            </a:r>
            <a:r>
              <a:rPr lang="en-US" sz="1100" dirty="0" smtClean="0">
                <a:latin typeface="Comic Sans MS" pitchFamily="66" charset="0"/>
              </a:rPr>
              <a:t>(CH</a:t>
            </a:r>
            <a:r>
              <a:rPr lang="en-US" sz="1100" baseline="-25000" dirty="0" smtClean="0">
                <a:latin typeface="Comic Sans MS" pitchFamily="66" charset="0"/>
              </a:rPr>
              <a:t>4</a:t>
            </a:r>
            <a:r>
              <a:rPr lang="en-US" sz="1100" dirty="0" smtClean="0">
                <a:latin typeface="Comic Sans MS" pitchFamily="66" charset="0"/>
              </a:rPr>
              <a:t>).</a:t>
            </a:r>
          </a:p>
          <a:p>
            <a:pPr eaLnBrk="1" hangingPunct="1">
              <a:lnSpc>
                <a:spcPct val="80000"/>
              </a:lnSpc>
              <a:defRPr/>
            </a:pPr>
            <a:endParaRPr lang="en-US" sz="1600" dirty="0">
              <a:latin typeface="Comic Sans MS" pitchFamily="66" charset="0"/>
            </a:endParaRPr>
          </a:p>
          <a:p>
            <a:pPr eaLnBrk="1" hangingPunct="1">
              <a:lnSpc>
                <a:spcPct val="80000"/>
              </a:lnSpc>
              <a:defRPr/>
            </a:pPr>
            <a:r>
              <a:rPr lang="en-US" sz="1600" b="1" i="1" dirty="0">
                <a:solidFill>
                  <a:srgbClr val="FF0000"/>
                </a:solidFill>
                <a:latin typeface="Comic Sans MS" pitchFamily="66" charset="0"/>
              </a:rPr>
              <a:t>Q: </a:t>
            </a:r>
            <a:r>
              <a:rPr lang="en-US" sz="1600" b="1" i="1" dirty="0">
                <a:latin typeface="Comic Sans MS" pitchFamily="66" charset="0"/>
              </a:rPr>
              <a:t>Explain why all compounds are molecules but not all molecules are compounds.</a:t>
            </a:r>
          </a:p>
          <a:p>
            <a:pPr marL="0" indent="0" eaLnBrk="1" hangingPunct="1">
              <a:lnSpc>
                <a:spcPct val="80000"/>
              </a:lnSpc>
              <a:buNone/>
              <a:defRPr/>
            </a:pPr>
            <a:r>
              <a:rPr lang="en-US" sz="1600" dirty="0" smtClean="0">
                <a:latin typeface="Comic Sans MS" pitchFamily="66" charset="0"/>
              </a:rPr>
              <a:t> </a:t>
            </a:r>
          </a:p>
        </p:txBody>
      </p:sp>
      <p:pic>
        <p:nvPicPr>
          <p:cNvPr id="4100" name="Picture 4" descr="water-molecu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1800" y="3886200"/>
            <a:ext cx="2133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5"/>
          <p:cNvSpPr txBox="1">
            <a:spLocks noChangeArrowheads="1"/>
          </p:cNvSpPr>
          <p:nvPr/>
        </p:nvSpPr>
        <p:spPr bwMode="auto">
          <a:xfrm>
            <a:off x="0" y="6613525"/>
            <a:ext cx="4114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Periodic Table of Elements</a:t>
            </a:r>
            <a:r>
              <a:rPr lang="en-US" sz="1000">
                <a:latin typeface="Comic Sans MS" pitchFamily="66" charset="0"/>
              </a:rPr>
              <a:t>, NASA; </a:t>
            </a:r>
            <a:r>
              <a:rPr lang="en-US" sz="1000">
                <a:latin typeface="Comic Sans MS" pitchFamily="66" charset="0"/>
                <a:hlinkClick r:id="rId5"/>
              </a:rPr>
              <a:t>Water Molecule</a:t>
            </a:r>
            <a:r>
              <a:rPr lang="en-US" sz="1000">
                <a:latin typeface="Comic Sans MS" pitchFamily="66" charset="0"/>
              </a:rPr>
              <a:t>, Wiki</a:t>
            </a:r>
          </a:p>
        </p:txBody>
      </p:sp>
      <p:pic>
        <p:nvPicPr>
          <p:cNvPr id="4103" name="Picture 4" descr="periodic-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388" y="1066800"/>
            <a:ext cx="2309812"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4343400" y="6623571"/>
            <a:ext cx="4852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7"/>
              </a:rPr>
              <a:t>Virtual Cell Biology Classroom</a:t>
            </a:r>
            <a:r>
              <a:rPr lang="en-US" altLang="en-US" sz="1000" dirty="0">
                <a:latin typeface="Comic Sans MS" pitchFamily="66" charset="0"/>
              </a:rPr>
              <a:t> on </a:t>
            </a:r>
            <a:r>
              <a:rPr lang="en-US" altLang="en-US" sz="1000" dirty="0">
                <a:latin typeface="Comic Sans MS" pitchFamily="66" charset="0"/>
                <a:hlinkClick r:id="rId8"/>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370832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9555">
                                            <p:txEl>
                                              <p:pRg st="11" end="11"/>
                                            </p:txEl>
                                          </p:spTgt>
                                        </p:tgtEl>
                                        <p:attrNameLst>
                                          <p:attrName>style.visibility</p:attrName>
                                        </p:attrNameLst>
                                      </p:cBhvr>
                                      <p:to>
                                        <p:strVal val="visible"/>
                                      </p:to>
                                    </p:set>
                                    <p:anim calcmode="lin" valueType="num">
                                      <p:cBhvr additive="base">
                                        <p:cTn id="7" dur="500" fill="hold"/>
                                        <p:tgtEl>
                                          <p:spTgt spid="279555">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9555">
                                            <p:txEl>
                                              <p:pRg st="13" end="13"/>
                                            </p:txEl>
                                          </p:spTgt>
                                        </p:tgtEl>
                                        <p:attrNameLst>
                                          <p:attrName>style.visibility</p:attrName>
                                        </p:attrNameLst>
                                      </p:cBhvr>
                                      <p:to>
                                        <p:strVal val="visible"/>
                                      </p:to>
                                    </p:set>
                                    <p:anim calcmode="lin" valueType="num">
                                      <p:cBhvr additive="base">
                                        <p:cTn id="13" dur="500" fill="hold"/>
                                        <p:tgtEl>
                                          <p:spTgt spid="279555">
                                            <p:txEl>
                                              <p:pRg st="13"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955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9555">
                                            <p:txEl>
                                              <p:pRg st="16" end="16"/>
                                            </p:txEl>
                                          </p:spTgt>
                                        </p:tgtEl>
                                        <p:attrNameLst>
                                          <p:attrName>style.visibility</p:attrName>
                                        </p:attrNameLst>
                                      </p:cBhvr>
                                      <p:to>
                                        <p:strVal val="visible"/>
                                      </p:to>
                                    </p:set>
                                    <p:anim calcmode="lin" valueType="num">
                                      <p:cBhvr additive="base">
                                        <p:cTn id="19" dur="500" fill="hold"/>
                                        <p:tgtEl>
                                          <p:spTgt spid="279555">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955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9555">
                                            <p:txEl>
                                              <p:pRg st="15" end="15"/>
                                            </p:txEl>
                                          </p:spTgt>
                                        </p:tgtEl>
                                        <p:attrNameLst>
                                          <p:attrName>style.visibility</p:attrName>
                                        </p:attrNameLst>
                                      </p:cBhvr>
                                      <p:to>
                                        <p:strVal val="visible"/>
                                      </p:to>
                                    </p:set>
                                    <p:anim calcmode="lin" valueType="num">
                                      <p:cBhvr additive="base">
                                        <p:cTn id="25" dur="500" fill="hold"/>
                                        <p:tgtEl>
                                          <p:spTgt spid="279555">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955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hydration hydroly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620713"/>
            <a:ext cx="8686800" cy="622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3"/>
          <p:cNvSpPr txBox="1">
            <a:spLocks noChangeArrowheads="1"/>
          </p:cNvSpPr>
          <p:nvPr/>
        </p:nvSpPr>
        <p:spPr bwMode="auto">
          <a:xfrm>
            <a:off x="846138" y="1905000"/>
            <a:ext cx="3954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smtClean="0">
                <a:solidFill>
                  <a:schemeClr val="tx1">
                    <a:lumMod val="65000"/>
                    <a:lumOff val="35000"/>
                  </a:schemeClr>
                </a:solidFill>
                <a:latin typeface="Comic Sans MS" pitchFamily="66" charset="0"/>
              </a:rPr>
              <a:t>What type is the top reaction?</a:t>
            </a:r>
            <a:endParaRPr lang="en-US" altLang="en-US" b="1" dirty="0">
              <a:solidFill>
                <a:schemeClr val="tx1">
                  <a:lumMod val="65000"/>
                  <a:lumOff val="35000"/>
                </a:schemeClr>
              </a:solidFill>
              <a:latin typeface="Comic Sans MS" pitchFamily="66" charset="0"/>
            </a:endParaRPr>
          </a:p>
        </p:txBody>
      </p:sp>
      <p:sp>
        <p:nvSpPr>
          <p:cNvPr id="30725" name="Rectangle 8"/>
          <p:cNvSpPr>
            <a:spLocks noGrp="1" noChangeArrowheads="1"/>
          </p:cNvSpPr>
          <p:nvPr>
            <p:ph type="title"/>
          </p:nvPr>
        </p:nvSpPr>
        <p:spPr>
          <a:xfrm>
            <a:off x="228600" y="304800"/>
            <a:ext cx="8763000" cy="1249363"/>
          </a:xfrm>
          <a:noFill/>
        </p:spPr>
        <p:txBody>
          <a:bodyPr/>
          <a:lstStyle/>
          <a:p>
            <a:pPr eaLnBrk="1" hangingPunct="1"/>
            <a:r>
              <a:rPr lang="en-US" altLang="en-US" sz="2400" b="1" dirty="0" smtClean="0">
                <a:solidFill>
                  <a:srgbClr val="FF0000"/>
                </a:solidFill>
                <a:latin typeface="Comic Sans MS" pitchFamily="66" charset="0"/>
              </a:rPr>
              <a:t>Q</a:t>
            </a:r>
            <a:r>
              <a:rPr lang="en-US" altLang="en-US" sz="2400" b="1" dirty="0" smtClean="0">
                <a:solidFill>
                  <a:schemeClr val="tx1"/>
                </a:solidFill>
                <a:latin typeface="Comic Sans MS" pitchFamily="66" charset="0"/>
              </a:rPr>
              <a:t>:</a:t>
            </a:r>
            <a:r>
              <a:rPr lang="en-US" altLang="en-US" sz="2400" dirty="0" smtClean="0">
                <a:solidFill>
                  <a:srgbClr val="FF0000"/>
                </a:solidFill>
                <a:latin typeface="Comic Sans MS" pitchFamily="66" charset="0"/>
              </a:rPr>
              <a:t> </a:t>
            </a:r>
            <a:r>
              <a:rPr lang="en-US" altLang="en-US" sz="2000" dirty="0" smtClean="0">
                <a:solidFill>
                  <a:schemeClr val="tx1"/>
                </a:solidFill>
                <a:latin typeface="Comic Sans MS" pitchFamily="66" charset="0"/>
              </a:rPr>
              <a:t>Based on the reaction types we just discussed, how would you categorize the reactions below?</a:t>
            </a:r>
          </a:p>
        </p:txBody>
      </p:sp>
      <p:sp>
        <p:nvSpPr>
          <p:cNvPr id="30726" name="Rectangle 9"/>
          <p:cNvSpPr>
            <a:spLocks noChangeArrowheads="1"/>
          </p:cNvSpPr>
          <p:nvPr/>
        </p:nvSpPr>
        <p:spPr bwMode="auto">
          <a:xfrm>
            <a:off x="2027238" y="3581400"/>
            <a:ext cx="10668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27"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2" name="Rectangle 1"/>
          <p:cNvSpPr/>
          <p:nvPr/>
        </p:nvSpPr>
        <p:spPr>
          <a:xfrm>
            <a:off x="762000" y="3581400"/>
            <a:ext cx="152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2364" y="4928016"/>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846138" y="5311301"/>
            <a:ext cx="5173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smtClean="0">
                <a:solidFill>
                  <a:schemeClr val="tx1">
                    <a:lumMod val="65000"/>
                    <a:lumOff val="35000"/>
                  </a:schemeClr>
                </a:solidFill>
                <a:latin typeface="Comic Sans MS" pitchFamily="66" charset="0"/>
              </a:rPr>
              <a:t>What type is the bottom reaction?</a:t>
            </a:r>
            <a:endParaRPr lang="en-US" altLang="en-US" b="1" dirty="0">
              <a:solidFill>
                <a:schemeClr val="tx1">
                  <a:lumMod val="65000"/>
                  <a:lumOff val="35000"/>
                </a:schemeClr>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sz="half" idx="1"/>
          </p:nvPr>
        </p:nvSpPr>
        <p:spPr>
          <a:xfrm>
            <a:off x="533400" y="1143000"/>
            <a:ext cx="4038600" cy="4525963"/>
          </a:xfrm>
        </p:spPr>
        <p:txBody>
          <a:bodyPr/>
          <a:lstStyle/>
          <a:p>
            <a:pPr eaLnBrk="1" hangingPunct="1">
              <a:buFontTx/>
              <a:buNone/>
            </a:pPr>
            <a:endParaRPr lang="en-US" altLang="en-US" dirty="0" smtClean="0"/>
          </a:p>
          <a:p>
            <a:pPr algn="ctr" eaLnBrk="1" hangingPunct="1">
              <a:buFontTx/>
              <a:buNone/>
            </a:pPr>
            <a:r>
              <a:rPr lang="en-US" altLang="en-US" sz="4800" b="1" dirty="0" smtClean="0">
                <a:latin typeface="Comic Sans MS" pitchFamily="66" charset="0"/>
              </a:rPr>
              <a:t>Mixtures,</a:t>
            </a:r>
          </a:p>
          <a:p>
            <a:pPr algn="ctr" eaLnBrk="1" hangingPunct="1">
              <a:buFontTx/>
              <a:buNone/>
            </a:pPr>
            <a:r>
              <a:rPr lang="en-US" altLang="en-US" sz="4800" b="1" dirty="0" smtClean="0">
                <a:latin typeface="Comic Sans MS" pitchFamily="66" charset="0"/>
              </a:rPr>
              <a:t> Compounds  </a:t>
            </a:r>
          </a:p>
          <a:p>
            <a:pPr algn="ctr" eaLnBrk="1" hangingPunct="1">
              <a:buFontTx/>
              <a:buNone/>
            </a:pPr>
            <a:r>
              <a:rPr lang="en-US" altLang="en-US" sz="4800" b="1" dirty="0" smtClean="0">
                <a:latin typeface="Comic Sans MS" pitchFamily="66" charset="0"/>
              </a:rPr>
              <a:t>&amp; </a:t>
            </a:r>
          </a:p>
          <a:p>
            <a:pPr algn="ctr" eaLnBrk="1" hangingPunct="1">
              <a:buFontTx/>
              <a:buNone/>
            </a:pPr>
            <a:r>
              <a:rPr lang="en-US" altLang="en-US" sz="4800" b="1" dirty="0" smtClean="0">
                <a:latin typeface="Comic Sans MS" pitchFamily="66" charset="0"/>
              </a:rPr>
              <a:t>Solutions</a:t>
            </a:r>
          </a:p>
        </p:txBody>
      </p:sp>
      <p:pic>
        <p:nvPicPr>
          <p:cNvPr id="31747" name="Picture 5" descr="flasks">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15000" y="2514600"/>
            <a:ext cx="2408238" cy="2486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304800"/>
            <a:ext cx="5410200" cy="685800"/>
          </a:xfrm>
        </p:spPr>
        <p:txBody>
          <a:bodyPr/>
          <a:lstStyle/>
          <a:p>
            <a:pPr algn="l" eaLnBrk="1" hangingPunct="1"/>
            <a:r>
              <a:rPr lang="en-US" altLang="en-US" sz="3600" b="1" dirty="0" smtClean="0">
                <a:solidFill>
                  <a:srgbClr val="33CC33"/>
                </a:solidFill>
                <a:latin typeface="Comic Sans MS" pitchFamily="66" charset="0"/>
              </a:rPr>
              <a:t>Mixtures &amp; Compounds</a:t>
            </a:r>
          </a:p>
        </p:txBody>
      </p:sp>
      <p:sp>
        <p:nvSpPr>
          <p:cNvPr id="32771" name="Rectangle 3"/>
          <p:cNvSpPr>
            <a:spLocks noGrp="1" noChangeArrowheads="1"/>
          </p:cNvSpPr>
          <p:nvPr>
            <p:ph type="body" sz="half" idx="1"/>
          </p:nvPr>
        </p:nvSpPr>
        <p:spPr>
          <a:xfrm>
            <a:off x="457200" y="1066800"/>
            <a:ext cx="5943600" cy="5410200"/>
          </a:xfrm>
        </p:spPr>
        <p:txBody>
          <a:bodyPr/>
          <a:lstStyle/>
          <a:p>
            <a:pPr eaLnBrk="1" hangingPunct="1">
              <a:lnSpc>
                <a:spcPct val="80000"/>
              </a:lnSpc>
              <a:buFontTx/>
              <a:buNone/>
            </a:pPr>
            <a:r>
              <a:rPr lang="en-US" altLang="en-US" sz="2000" b="1" dirty="0" smtClean="0">
                <a:solidFill>
                  <a:schemeClr val="tx1">
                    <a:lumMod val="50000"/>
                    <a:lumOff val="50000"/>
                  </a:schemeClr>
                </a:solidFill>
                <a:latin typeface="Comic Sans MS" pitchFamily="66" charset="0"/>
              </a:rPr>
              <a:t>mixture</a:t>
            </a:r>
            <a:r>
              <a:rPr lang="en-US" altLang="en-US" sz="14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 </a:t>
            </a:r>
            <a:r>
              <a:rPr lang="en-US" altLang="en-US" sz="1600" b="1" dirty="0" smtClean="0">
                <a:latin typeface="Comic Sans MS" pitchFamily="66" charset="0"/>
              </a:rPr>
              <a:t>Physical</a:t>
            </a:r>
            <a:r>
              <a:rPr lang="en-US" altLang="en-US" sz="1600" dirty="0" smtClean="0">
                <a:latin typeface="Comic Sans MS" pitchFamily="66" charset="0"/>
              </a:rPr>
              <a:t> combination of two or more pure substances</a:t>
            </a:r>
            <a:r>
              <a:rPr lang="en-US" altLang="en-US" sz="1400" dirty="0" smtClean="0">
                <a:latin typeface="Comic Sans MS" pitchFamily="66" charset="0"/>
              </a:rPr>
              <a:t>.</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2000" b="1" dirty="0">
                <a:solidFill>
                  <a:schemeClr val="tx1">
                    <a:lumMod val="50000"/>
                    <a:lumOff val="50000"/>
                  </a:schemeClr>
                </a:solidFill>
                <a:latin typeface="Comic Sans MS" pitchFamily="66" charset="0"/>
              </a:rPr>
              <a:t>c</a:t>
            </a:r>
            <a:r>
              <a:rPr lang="en-US" altLang="en-US" sz="2000" b="1" dirty="0" smtClean="0">
                <a:solidFill>
                  <a:schemeClr val="tx1">
                    <a:lumMod val="50000"/>
                    <a:lumOff val="50000"/>
                  </a:schemeClr>
                </a:solidFill>
                <a:latin typeface="Comic Sans MS" pitchFamily="66" charset="0"/>
              </a:rPr>
              <a:t>ompound</a:t>
            </a:r>
            <a:r>
              <a:rPr lang="en-US" altLang="en-US" sz="1600" dirty="0" smtClean="0">
                <a:latin typeface="Comic Sans MS" pitchFamily="66" charset="0"/>
              </a:rPr>
              <a:t> </a:t>
            </a:r>
            <a:r>
              <a:rPr lang="en-US" altLang="en-US" sz="1400" dirty="0" smtClean="0">
                <a:latin typeface="Comic Sans MS" pitchFamily="66" charset="0"/>
              </a:rPr>
              <a:t>= </a:t>
            </a:r>
            <a:r>
              <a:rPr lang="en-US" altLang="en-US" sz="1600" b="1" dirty="0" smtClean="0">
                <a:latin typeface="Comic Sans MS" pitchFamily="66" charset="0"/>
              </a:rPr>
              <a:t>Chemical</a:t>
            </a:r>
            <a:r>
              <a:rPr lang="en-US" altLang="en-US" sz="1600" dirty="0" smtClean="0">
                <a:latin typeface="Comic Sans MS" pitchFamily="66" charset="0"/>
              </a:rPr>
              <a:t> combination of two or more pure substances in a fixed, definite proportion. </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endParaRPr lang="en-US" altLang="en-US" sz="1600" b="1" dirty="0" smtClean="0">
              <a:latin typeface="Comic Sans MS" pitchFamily="66" charset="0"/>
            </a:endParaRPr>
          </a:p>
          <a:p>
            <a:pPr eaLnBrk="1" hangingPunct="1">
              <a:lnSpc>
                <a:spcPct val="80000"/>
              </a:lnSpc>
              <a:buFontTx/>
              <a:buNone/>
            </a:pPr>
            <a:r>
              <a:rPr lang="en-US" altLang="en-US" sz="2000" b="1" dirty="0" smtClean="0">
                <a:latin typeface="Comic Sans MS" pitchFamily="66" charset="0"/>
              </a:rPr>
              <a:t>Example:</a:t>
            </a:r>
          </a:p>
          <a:p>
            <a:pPr eaLnBrk="1" hangingPunct="1">
              <a:lnSpc>
                <a:spcPct val="80000"/>
              </a:lnSpc>
              <a:buFontTx/>
              <a:buNone/>
            </a:pPr>
            <a:endParaRPr lang="en-US" altLang="en-US" sz="10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Mixture</a:t>
            </a:r>
            <a:r>
              <a:rPr lang="en-US" altLang="en-US" sz="1600" dirty="0" smtClean="0">
                <a:latin typeface="Comic Sans MS" pitchFamily="66" charset="0"/>
              </a:rPr>
              <a:t> - Iron &amp; Sulfur</a:t>
            </a:r>
            <a:endParaRPr lang="en-US" altLang="en-US" sz="1600" i="1"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Iron filings may be mixed with powdered sulfur in any proportion.</a:t>
            </a:r>
          </a:p>
          <a:p>
            <a:pPr eaLnBrk="1" hangingPunct="1">
              <a:lnSpc>
                <a:spcPct val="80000"/>
              </a:lnSpc>
              <a:buFontTx/>
              <a:buNone/>
            </a:pPr>
            <a:r>
              <a:rPr lang="en-US" altLang="en-US" sz="1400" dirty="0" smtClean="0">
                <a:latin typeface="Comic Sans MS" pitchFamily="66" charset="0"/>
              </a:rPr>
              <a:t>The two components are easily separated by means of a magnet,</a:t>
            </a:r>
          </a:p>
          <a:p>
            <a:pPr eaLnBrk="1" hangingPunct="1">
              <a:lnSpc>
                <a:spcPct val="80000"/>
              </a:lnSpc>
              <a:buFontTx/>
              <a:buNone/>
            </a:pPr>
            <a:r>
              <a:rPr lang="en-US" altLang="en-US" sz="1400" dirty="0" smtClean="0">
                <a:latin typeface="Comic Sans MS" pitchFamily="66" charset="0"/>
              </a:rPr>
              <a:t>The magnet will draw out the iron from the mixture. </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 The components of a mixture usually can be separated by physical means such as distillation, evaporation, etc.</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Compound</a:t>
            </a:r>
            <a:r>
              <a:rPr lang="en-US" altLang="en-US" sz="1400" dirty="0" smtClean="0">
                <a:latin typeface="Comic Sans MS" pitchFamily="66" charset="0"/>
              </a:rPr>
              <a:t> – Iron sulfide (Pyrite or Fools Gold)</a:t>
            </a:r>
            <a:endParaRPr lang="en-US" altLang="en-US" sz="1400" i="1"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However, if:</a:t>
            </a:r>
          </a:p>
          <a:p>
            <a:pPr eaLnBrk="1" hangingPunct="1">
              <a:lnSpc>
                <a:spcPct val="80000"/>
              </a:lnSpc>
              <a:buFontTx/>
              <a:buNone/>
            </a:pPr>
            <a:r>
              <a:rPr lang="en-US" altLang="en-US" sz="1400" dirty="0" smtClean="0">
                <a:latin typeface="Comic Sans MS" pitchFamily="66" charset="0"/>
              </a:rPr>
              <a:t>a.	seven parts iron filings or powder are mixed with four parts powdered sulfur</a:t>
            </a:r>
          </a:p>
          <a:p>
            <a:pPr eaLnBrk="1" hangingPunct="1">
              <a:lnSpc>
                <a:spcPct val="80000"/>
              </a:lnSpc>
              <a:buFontTx/>
              <a:buAutoNum type="alphaLcPeriod" startAt="2"/>
            </a:pPr>
            <a:r>
              <a:rPr lang="en-US" altLang="en-US" sz="1400" dirty="0" smtClean="0">
                <a:latin typeface="Comic Sans MS" pitchFamily="66" charset="0"/>
              </a:rPr>
              <a:t>mixture is heated to a red glow</a:t>
            </a:r>
          </a:p>
          <a:p>
            <a:pPr eaLnBrk="1" hangingPunct="1">
              <a:lnSpc>
                <a:spcPct val="80000"/>
              </a:lnSpc>
              <a:buFontTx/>
              <a:buAutoNum type="alphaLcPeriod" startAt="2"/>
            </a:pPr>
            <a:r>
              <a:rPr lang="en-US" altLang="en-US" sz="1400" dirty="0" smtClean="0">
                <a:latin typeface="Comic Sans MS" pitchFamily="66" charset="0"/>
              </a:rPr>
              <a:t>iron and sulfur form a compound - iron sulfide; chemically combined, not readily separated. </a:t>
            </a:r>
          </a:p>
          <a:p>
            <a:pPr eaLnBrk="1" hangingPunct="1">
              <a:lnSpc>
                <a:spcPct val="80000"/>
              </a:lnSpc>
            </a:pPr>
            <a:endParaRPr lang="en-US" altLang="en-US" sz="1400" dirty="0" smtClean="0">
              <a:latin typeface="Comic Sans MS" pitchFamily="66" charset="0"/>
            </a:endParaRPr>
          </a:p>
        </p:txBody>
      </p:sp>
      <p:pic>
        <p:nvPicPr>
          <p:cNvPr id="32772" name="Picture 6" descr="mix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5600" y="228600"/>
            <a:ext cx="20193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773" name="Picture 9" descr="magnet_with_nails"/>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52400" y="76200"/>
            <a:ext cx="609600" cy="690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12" descr="2004-0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495800"/>
            <a:ext cx="1990725" cy="17303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775"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8" name="TextBox 7"/>
          <p:cNvSpPr txBox="1"/>
          <p:nvPr/>
        </p:nvSpPr>
        <p:spPr>
          <a:xfrm>
            <a:off x="6934200" y="2590800"/>
            <a:ext cx="1676400" cy="1200329"/>
          </a:xfrm>
          <a:prstGeom prst="rect">
            <a:avLst/>
          </a:prstGeom>
          <a:noFill/>
          <a:ln w="41275">
            <a:solidFill>
              <a:schemeClr val="tx1"/>
            </a:solidFill>
          </a:ln>
        </p:spPr>
        <p:txBody>
          <a:bodyPr wrap="square" rtlCol="0">
            <a:spAutoFit/>
          </a:bodyPr>
          <a:lstStyle/>
          <a:p>
            <a:pPr algn="ctr"/>
            <a:r>
              <a:rPr lang="en-US" b="1" dirty="0" smtClean="0">
                <a:solidFill>
                  <a:srgbClr val="FF3300"/>
                </a:solidFill>
                <a:latin typeface="Comic Sans MS"/>
                <a:cs typeface="Comic Sans MS"/>
              </a:rPr>
              <a:t>Watch Video:</a:t>
            </a:r>
          </a:p>
          <a:p>
            <a:pPr algn="ctr"/>
            <a:r>
              <a:rPr lang="en-US" dirty="0" smtClean="0">
                <a:latin typeface="Comic Sans MS"/>
                <a:cs typeface="Comic Sans MS"/>
                <a:hlinkClick r:id="rId9"/>
              </a:rPr>
              <a:t>Mixture </a:t>
            </a:r>
            <a:r>
              <a:rPr lang="en-US" dirty="0" err="1" smtClean="0">
                <a:latin typeface="Comic Sans MS"/>
                <a:cs typeface="Comic Sans MS"/>
                <a:hlinkClick r:id="rId9"/>
              </a:rPr>
              <a:t>vs</a:t>
            </a:r>
            <a:r>
              <a:rPr lang="en-US" dirty="0" smtClean="0">
                <a:latin typeface="Comic Sans MS"/>
                <a:cs typeface="Comic Sans MS"/>
                <a:hlinkClick r:id="rId9"/>
              </a:rPr>
              <a:t> Compound</a:t>
            </a:r>
            <a:endParaRPr lang="en-US"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639763"/>
          </a:xfrm>
        </p:spPr>
        <p:txBody>
          <a:bodyPr/>
          <a:lstStyle/>
          <a:p>
            <a:pPr eaLnBrk="1" hangingPunct="1"/>
            <a:r>
              <a:rPr lang="en-US" altLang="en-US" sz="4000" b="1" dirty="0" smtClean="0">
                <a:solidFill>
                  <a:srgbClr val="FF0000"/>
                </a:solidFill>
                <a:latin typeface="Comic Sans MS" pitchFamily="66" charset="0"/>
              </a:rPr>
              <a:t>Solutions</a:t>
            </a:r>
          </a:p>
        </p:txBody>
      </p:sp>
      <p:sp>
        <p:nvSpPr>
          <p:cNvPr id="33795" name="Text Box 3"/>
          <p:cNvSpPr txBox="1">
            <a:spLocks noChangeArrowheads="1"/>
          </p:cNvSpPr>
          <p:nvPr/>
        </p:nvSpPr>
        <p:spPr bwMode="auto">
          <a:xfrm>
            <a:off x="304800" y="838200"/>
            <a:ext cx="8458200" cy="22775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a:latin typeface="Comic Sans MS" pitchFamily="66" charset="0"/>
              </a:rPr>
              <a:t>Solutions</a:t>
            </a:r>
            <a:r>
              <a:rPr lang="en-US" altLang="en-US" sz="2000" dirty="0">
                <a:latin typeface="Comic Sans MS" pitchFamily="66" charset="0"/>
              </a:rPr>
              <a:t> are mixtures in which one substance is dissolved in another.</a:t>
            </a:r>
          </a:p>
          <a:p>
            <a:pPr eaLnBrk="1" hangingPunct="1">
              <a:spcBef>
                <a:spcPct val="50000"/>
              </a:spcBef>
            </a:pPr>
            <a:r>
              <a:rPr lang="en-US" altLang="en-US" sz="2000" b="1" dirty="0">
                <a:latin typeface="Comic Sans MS" pitchFamily="66" charset="0"/>
              </a:rPr>
              <a:t>Solutions</a:t>
            </a:r>
            <a:r>
              <a:rPr lang="en-US" altLang="en-US" sz="2000" dirty="0">
                <a:latin typeface="Comic Sans MS" pitchFamily="66" charset="0"/>
              </a:rPr>
              <a:t> have two parts:  </a:t>
            </a:r>
            <a:r>
              <a:rPr lang="en-US" altLang="en-US" sz="2000" b="1" dirty="0">
                <a:solidFill>
                  <a:schemeClr val="tx1">
                    <a:lumMod val="50000"/>
                    <a:lumOff val="50000"/>
                  </a:schemeClr>
                </a:solidFill>
                <a:latin typeface="Comic Sans MS" pitchFamily="66" charset="0"/>
              </a:rPr>
              <a:t>solute</a:t>
            </a:r>
            <a:r>
              <a:rPr lang="en-US" altLang="en-US" sz="2000" dirty="0">
                <a:latin typeface="Comic Sans MS" pitchFamily="66" charset="0"/>
              </a:rPr>
              <a:t> and </a:t>
            </a:r>
            <a:r>
              <a:rPr lang="en-US" altLang="en-US" sz="2000" b="1" dirty="0">
                <a:solidFill>
                  <a:schemeClr val="tx1">
                    <a:lumMod val="50000"/>
                    <a:lumOff val="50000"/>
                  </a:schemeClr>
                </a:solidFill>
                <a:latin typeface="Comic Sans MS" pitchFamily="66" charset="0"/>
              </a:rPr>
              <a:t>solvent</a:t>
            </a:r>
            <a:r>
              <a:rPr lang="en-US" altLang="en-US" sz="2000" b="1" dirty="0">
                <a:latin typeface="Comic Sans MS" pitchFamily="66" charset="0"/>
              </a:rPr>
              <a:t/>
            </a:r>
            <a:br>
              <a:rPr lang="en-US" altLang="en-US" sz="2000" b="1" dirty="0">
                <a:latin typeface="Comic Sans MS" pitchFamily="66" charset="0"/>
              </a:rPr>
            </a:br>
            <a:endParaRPr lang="en-US" altLang="en-US" sz="800" dirty="0">
              <a:latin typeface="Comic Sans MS" pitchFamily="66" charset="0"/>
            </a:endParaRPr>
          </a:p>
          <a:p>
            <a:pPr eaLnBrk="1" hangingPunct="1">
              <a:spcBef>
                <a:spcPct val="50000"/>
              </a:spcBef>
            </a:pPr>
            <a:r>
              <a:rPr lang="en-US" altLang="en-US" sz="2000" b="1" dirty="0">
                <a:solidFill>
                  <a:srgbClr val="FF0000"/>
                </a:solidFill>
                <a:latin typeface="Comic Sans MS" pitchFamily="66" charset="0"/>
              </a:rPr>
              <a:t>Q</a:t>
            </a:r>
            <a:r>
              <a:rPr lang="en-US" altLang="en-US" sz="2000" b="1" dirty="0">
                <a:latin typeface="Comic Sans MS" pitchFamily="66" charset="0"/>
              </a:rPr>
              <a:t>:</a:t>
            </a:r>
            <a:r>
              <a:rPr lang="en-US" altLang="en-US" sz="2000" dirty="0">
                <a:latin typeface="Comic Sans MS" pitchFamily="66" charset="0"/>
              </a:rPr>
              <a:t> </a:t>
            </a:r>
            <a:r>
              <a:rPr lang="en-US" altLang="en-US" dirty="0">
                <a:latin typeface="Comic Sans MS" pitchFamily="66" charset="0"/>
              </a:rPr>
              <a:t>Which is the substance that is dissolved</a:t>
            </a:r>
            <a:r>
              <a:rPr lang="en-US" altLang="en-US" dirty="0" smtClean="0">
                <a:latin typeface="Comic Sans MS" pitchFamily="66" charset="0"/>
              </a:rPr>
              <a:t>?</a:t>
            </a:r>
            <a:endParaRPr lang="en-US" altLang="en-US" sz="900" i="1" dirty="0">
              <a:latin typeface="Comic Sans MS" pitchFamily="66" charset="0"/>
            </a:endParaRPr>
          </a:p>
          <a:p>
            <a:pPr eaLnBrk="1" hangingPunct="1">
              <a:spcBef>
                <a:spcPct val="50000"/>
              </a:spcBef>
            </a:pPr>
            <a:r>
              <a:rPr lang="en-US" altLang="en-US" dirty="0">
                <a:latin typeface="Comic Sans MS" pitchFamily="66" charset="0"/>
              </a:rPr>
              <a:t>So the substance that does the dissolving is called the</a:t>
            </a:r>
            <a:r>
              <a:rPr lang="en-US" altLang="en-US" sz="2400" b="1" dirty="0">
                <a:solidFill>
                  <a:srgbClr val="FF0000"/>
                </a:solidFill>
                <a:latin typeface="Comic Sans MS" pitchFamily="66" charset="0"/>
              </a:rPr>
              <a:t> ?</a:t>
            </a:r>
            <a:r>
              <a:rPr lang="en-US" altLang="en-US" b="1" dirty="0" smtClean="0">
                <a:latin typeface="Comic Sans MS" pitchFamily="66" charset="0"/>
              </a:rPr>
              <a:t>.</a:t>
            </a:r>
            <a:endParaRPr lang="en-US" altLang="en-US" sz="1400" b="1" dirty="0">
              <a:latin typeface="Comic Sans MS" pitchFamily="66" charset="0"/>
            </a:endParaRPr>
          </a:p>
          <a:p>
            <a:pPr eaLnBrk="1" hangingPunct="1">
              <a:spcBef>
                <a:spcPct val="50000"/>
              </a:spcBef>
            </a:pPr>
            <a:r>
              <a:rPr lang="en-US" altLang="en-US" sz="1200" i="1" dirty="0">
                <a:latin typeface="Comic Sans MS" pitchFamily="66" charset="0"/>
              </a:rPr>
              <a:t>(Remember water, the ‘universal solvent’?)</a:t>
            </a:r>
          </a:p>
        </p:txBody>
      </p:sp>
      <p:sp>
        <p:nvSpPr>
          <p:cNvPr id="31771" name="Text Box 27"/>
          <p:cNvSpPr txBox="1">
            <a:spLocks noChangeArrowheads="1"/>
          </p:cNvSpPr>
          <p:nvPr/>
        </p:nvSpPr>
        <p:spPr bwMode="auto">
          <a:xfrm>
            <a:off x="304800" y="3428999"/>
            <a:ext cx="8839200" cy="23006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smtClean="0">
                <a:solidFill>
                  <a:schemeClr val="tx1">
                    <a:lumMod val="50000"/>
                    <a:lumOff val="50000"/>
                  </a:schemeClr>
                </a:solidFill>
                <a:latin typeface="Comic Sans MS" pitchFamily="66" charset="0"/>
              </a:rPr>
              <a:t>Solubility:</a:t>
            </a:r>
            <a:r>
              <a:rPr lang="en-US" altLang="en-US" sz="1600" b="1" dirty="0" smtClean="0">
                <a:latin typeface="Comic Sans MS" pitchFamily="66" charset="0"/>
              </a:rPr>
              <a:t> </a:t>
            </a:r>
            <a:r>
              <a:rPr lang="en-US" altLang="en-US" dirty="0">
                <a:latin typeface="Comic Sans MS" pitchFamily="66" charset="0"/>
              </a:rPr>
              <a:t>A measure of how much of a given substance will dissolve in a liquid</a:t>
            </a:r>
            <a:r>
              <a:rPr lang="en-US" altLang="en-US" dirty="0" smtClean="0">
                <a:latin typeface="Comic Sans MS" pitchFamily="66" charset="0"/>
              </a:rPr>
              <a:t>.</a:t>
            </a:r>
          </a:p>
          <a:p>
            <a:pPr eaLnBrk="1" hangingPunct="1">
              <a:spcBef>
                <a:spcPct val="50000"/>
              </a:spcBef>
            </a:pPr>
            <a:r>
              <a:rPr lang="en-US" altLang="en-US" sz="700" dirty="0" smtClean="0">
                <a:latin typeface="Comic Sans MS" pitchFamily="66" charset="0"/>
              </a:rPr>
              <a:t>                              </a:t>
            </a:r>
          </a:p>
          <a:p>
            <a:pPr eaLnBrk="1" hangingPunct="1">
              <a:spcBef>
                <a:spcPct val="50000"/>
              </a:spcBef>
            </a:pPr>
            <a:r>
              <a:rPr lang="en-US" altLang="en-US" sz="1600" dirty="0" smtClean="0">
                <a:latin typeface="Comic Sans MS" pitchFamily="66" charset="0"/>
              </a:rPr>
              <a:t>                               A </a:t>
            </a:r>
            <a:r>
              <a:rPr lang="en-US" altLang="en-US" sz="1600" dirty="0">
                <a:latin typeface="Comic Sans MS" pitchFamily="66" charset="0"/>
              </a:rPr>
              <a:t>substance that does not dissolve in water is </a:t>
            </a:r>
            <a:r>
              <a:rPr lang="en-US" altLang="en-US" sz="1600" b="1" dirty="0" smtClean="0">
                <a:latin typeface="Comic Sans MS" pitchFamily="66" charset="0"/>
              </a:rPr>
              <a:t> insoluble</a:t>
            </a:r>
            <a:r>
              <a:rPr lang="en-US" altLang="en-US" sz="1600" dirty="0">
                <a:latin typeface="Comic Sans MS" pitchFamily="66" charset="0"/>
              </a:rPr>
              <a:t>.</a:t>
            </a:r>
          </a:p>
          <a:p>
            <a:pPr eaLnBrk="1" hangingPunct="1">
              <a:spcBef>
                <a:spcPct val="50000"/>
              </a:spcBef>
            </a:pPr>
            <a:r>
              <a:rPr lang="en-US" altLang="en-US" dirty="0">
                <a:latin typeface="Comic Sans MS" pitchFamily="66" charset="0"/>
              </a:rPr>
              <a:t>		</a:t>
            </a:r>
            <a:r>
              <a:rPr lang="en-US" altLang="en-US" dirty="0" smtClean="0">
                <a:latin typeface="Comic Sans MS" pitchFamily="66" charset="0"/>
              </a:rPr>
              <a:t>   </a:t>
            </a:r>
            <a:r>
              <a:rPr lang="en-US" altLang="en-US" sz="1400" b="1" i="1" dirty="0" smtClean="0">
                <a:latin typeface="Comic Sans MS" pitchFamily="66" charset="0"/>
              </a:rPr>
              <a:t>Example</a:t>
            </a:r>
            <a:r>
              <a:rPr lang="en-US" altLang="en-US" sz="1400" b="1" i="1" dirty="0">
                <a:latin typeface="Comic Sans MS" pitchFamily="66" charset="0"/>
              </a:rPr>
              <a:t>:</a:t>
            </a:r>
            <a:r>
              <a:rPr lang="en-US" altLang="en-US" i="1" dirty="0">
                <a:latin typeface="Comic Sans MS" pitchFamily="66" charset="0"/>
              </a:rPr>
              <a:t> </a:t>
            </a:r>
            <a:r>
              <a:rPr lang="en-US" altLang="en-US" sz="1400" i="1" dirty="0">
                <a:latin typeface="Comic Sans MS" pitchFamily="66" charset="0"/>
              </a:rPr>
              <a:t>Oil is insoluble in water.</a:t>
            </a:r>
            <a:r>
              <a:rPr lang="en-US" altLang="en-US" dirty="0">
                <a:latin typeface="Comic Sans MS" pitchFamily="66" charset="0"/>
              </a:rPr>
              <a:t> </a:t>
            </a:r>
            <a:br>
              <a:rPr lang="en-US" altLang="en-US" dirty="0">
                <a:latin typeface="Comic Sans MS" pitchFamily="66" charset="0"/>
              </a:rPr>
            </a:br>
            <a:endParaRPr lang="en-US" altLang="en-US" sz="800" dirty="0">
              <a:latin typeface="Comic Sans MS" pitchFamily="66" charset="0"/>
            </a:endParaRPr>
          </a:p>
          <a:p>
            <a:pPr eaLnBrk="1" hangingPunct="1">
              <a:spcBef>
                <a:spcPct val="50000"/>
              </a:spcBef>
            </a:pPr>
            <a:r>
              <a:rPr lang="en-US" altLang="en-US" dirty="0">
                <a:latin typeface="Comic Sans MS" pitchFamily="66" charset="0"/>
              </a:rPr>
              <a:t>		</a:t>
            </a:r>
            <a:r>
              <a:rPr lang="en-US" altLang="en-US" sz="1600" dirty="0">
                <a:latin typeface="Comic Sans MS" pitchFamily="66" charset="0"/>
              </a:rPr>
              <a:t>A substance that does dissolve in water  </a:t>
            </a:r>
            <a:r>
              <a:rPr lang="en-US" altLang="en-US" sz="1600" dirty="0" smtClean="0">
                <a:latin typeface="Comic Sans MS" pitchFamily="66" charset="0"/>
              </a:rPr>
              <a:t>is </a:t>
            </a:r>
            <a:r>
              <a:rPr lang="en-US" altLang="en-US" sz="1600" dirty="0">
                <a:latin typeface="Comic Sans MS" pitchFamily="66" charset="0"/>
              </a:rPr>
              <a:t>called </a:t>
            </a:r>
            <a:r>
              <a:rPr lang="en-US" altLang="en-US" sz="1600" b="1" dirty="0">
                <a:latin typeface="Comic Sans MS" pitchFamily="66" charset="0"/>
              </a:rPr>
              <a:t>soluble</a:t>
            </a:r>
            <a:r>
              <a:rPr lang="en-US" altLang="en-US" sz="1600" dirty="0">
                <a:latin typeface="Comic Sans MS" pitchFamily="66" charset="0"/>
              </a:rPr>
              <a:t>.</a:t>
            </a:r>
          </a:p>
          <a:p>
            <a:pPr eaLnBrk="1" hangingPunct="1">
              <a:spcBef>
                <a:spcPct val="50000"/>
              </a:spcBef>
            </a:pPr>
            <a:r>
              <a:rPr lang="en-US" altLang="en-US" dirty="0">
                <a:latin typeface="Comic Sans MS" pitchFamily="66" charset="0"/>
              </a:rPr>
              <a:t>		</a:t>
            </a:r>
            <a:r>
              <a:rPr lang="en-US" altLang="en-US" dirty="0" smtClean="0">
                <a:latin typeface="Comic Sans MS" pitchFamily="66" charset="0"/>
              </a:rPr>
              <a:t>   </a:t>
            </a:r>
            <a:r>
              <a:rPr lang="en-US" altLang="en-US" sz="1400" b="1" i="1" dirty="0" smtClean="0">
                <a:latin typeface="Comic Sans MS" pitchFamily="66" charset="0"/>
              </a:rPr>
              <a:t>Example</a:t>
            </a:r>
            <a:r>
              <a:rPr lang="en-US" altLang="en-US" sz="1400" b="1" i="1" dirty="0">
                <a:latin typeface="Comic Sans MS" pitchFamily="66" charset="0"/>
              </a:rPr>
              <a:t>: </a:t>
            </a:r>
            <a:r>
              <a:rPr lang="en-US" altLang="en-US" sz="1400" i="1" dirty="0">
                <a:latin typeface="Comic Sans MS" pitchFamily="66" charset="0"/>
              </a:rPr>
              <a:t>Sugar is soluble in water.</a:t>
            </a:r>
            <a:endParaRPr lang="en-US" altLang="en-US" sz="1400" dirty="0">
              <a:latin typeface="Comic Sans MS" pitchFamily="66" charset="0"/>
            </a:endParaRPr>
          </a:p>
        </p:txBody>
      </p:sp>
      <p:pic>
        <p:nvPicPr>
          <p:cNvPr id="33797" name="Picture 30" descr="96157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4114800"/>
            <a:ext cx="1404079" cy="2063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3798" name="Picture 33" descr="Khb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524000"/>
            <a:ext cx="15352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6"/>
              </a:rPr>
              <a:t>Virtual Cell Biology Classroom</a:t>
            </a:r>
            <a:r>
              <a:rPr lang="en-US" altLang="en-US" sz="1000">
                <a:latin typeface="Comic Sans MS" pitchFamily="66" charset="0"/>
              </a:rPr>
              <a:t> on </a:t>
            </a:r>
            <a:r>
              <a:rPr lang="en-US" altLang="en-US" sz="1000">
                <a:latin typeface="Comic Sans MS" pitchFamily="66" charset="0"/>
                <a:hlinkClick r:id="rId7"/>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half" idx="1"/>
          </p:nvPr>
        </p:nvSpPr>
        <p:spPr>
          <a:xfrm>
            <a:off x="152400" y="0"/>
            <a:ext cx="5334000" cy="6858000"/>
          </a:xfrm>
        </p:spPr>
        <p:txBody>
          <a:bodyPr/>
          <a:lstStyle/>
          <a:p>
            <a:pPr algn="ctr" eaLnBrk="1" hangingPunct="1">
              <a:buFontTx/>
              <a:buNone/>
            </a:pPr>
            <a:r>
              <a:rPr lang="en-US" altLang="en-US" sz="4800" b="1" dirty="0" smtClean="0">
                <a:solidFill>
                  <a:srgbClr val="33CC33"/>
                </a:solidFill>
                <a:latin typeface="Comic Sans MS" pitchFamily="66" charset="0"/>
              </a:rPr>
              <a:t> </a:t>
            </a:r>
            <a:r>
              <a:rPr lang="en-US" altLang="en-US" sz="4000" b="1" dirty="0" smtClean="0">
                <a:solidFill>
                  <a:srgbClr val="33CC33"/>
                </a:solidFill>
                <a:latin typeface="Comic Sans MS" pitchFamily="66" charset="0"/>
              </a:rPr>
              <a:t>Confused?</a:t>
            </a:r>
            <a:endParaRPr lang="en-US" altLang="en-US" sz="4000" b="1" dirty="0" smtClean="0">
              <a:latin typeface="Comic Sans MS" pitchFamily="66" charset="0"/>
            </a:endParaRPr>
          </a:p>
          <a:p>
            <a:pPr algn="ctr" eaLnBrk="1" hangingPunct="1">
              <a:buFontTx/>
              <a:buNone/>
            </a:pPr>
            <a:r>
              <a:rPr lang="en-US" altLang="en-US" sz="2000" dirty="0" smtClean="0">
                <a:latin typeface="Comic Sans MS" pitchFamily="66" charset="0"/>
              </a:rPr>
              <a:t>    Here are some links to fun resources that further explain Chemistry:</a:t>
            </a:r>
          </a:p>
          <a:p>
            <a:pPr algn="ctr" eaLnBrk="1" hangingPunct="1">
              <a:buFontTx/>
              <a:buNone/>
            </a:pPr>
            <a:endParaRPr lang="en-US" altLang="en-US" sz="1200" dirty="0" smtClean="0">
              <a:latin typeface="Comic Sans MS" pitchFamily="66" charset="0"/>
            </a:endParaRPr>
          </a:p>
          <a:p>
            <a:pPr eaLnBrk="1" hangingPunct="1"/>
            <a:r>
              <a:rPr lang="en-US" altLang="en-US" sz="1600" dirty="0" smtClean="0">
                <a:latin typeface="Comic Sans MS" pitchFamily="66" charset="0"/>
                <a:hlinkClick r:id="rId3"/>
              </a:rPr>
              <a:t>Inorganic Chemistry Main Page</a:t>
            </a:r>
            <a:r>
              <a:rPr lang="en-US" altLang="en-US" sz="1200" dirty="0" smtClean="0">
                <a:latin typeface="Comic Sans MS" pitchFamily="66" charset="0"/>
                <a:hlinkClick r:id="rId3"/>
              </a:rPr>
              <a:t> </a:t>
            </a:r>
            <a:r>
              <a:rPr lang="en-US" altLang="en-US" sz="1200" dirty="0" smtClean="0">
                <a:latin typeface="Comic Sans MS" pitchFamily="66" charset="0"/>
              </a:rPr>
              <a:t>on the Virtual Cell Biology Classroom of</a:t>
            </a:r>
            <a:r>
              <a:rPr lang="en-US" altLang="en-US" sz="1000" dirty="0" smtClean="0">
                <a:latin typeface="Comic Sans MS" pitchFamily="66" charset="0"/>
              </a:rPr>
              <a:t> </a:t>
            </a:r>
            <a:r>
              <a:rPr lang="en-US" altLang="en-US" sz="1200" dirty="0" smtClean="0">
                <a:latin typeface="Comic Sans MS" pitchFamily="66" charset="0"/>
                <a:hlinkClick r:id="rId4"/>
              </a:rPr>
              <a:t>Science Prof Online</a:t>
            </a:r>
            <a:r>
              <a:rPr lang="en-US" altLang="en-US" sz="1600" dirty="0" smtClean="0">
                <a:latin typeface="Comic Sans MS" pitchFamily="66" charset="0"/>
              </a:rPr>
              <a:t>.</a:t>
            </a:r>
            <a:r>
              <a:rPr lang="en-US" altLang="en-US" sz="1000" dirty="0" smtClean="0">
                <a:latin typeface="Comic Sans MS" pitchFamily="66" charset="0"/>
              </a:rPr>
              <a:t> </a:t>
            </a:r>
          </a:p>
          <a:p>
            <a:pPr eaLnBrk="1" hangingPunct="1"/>
            <a:r>
              <a:rPr lang="en-US" altLang="en-US" sz="1600" dirty="0" smtClean="0">
                <a:latin typeface="Comic Sans MS" pitchFamily="66" charset="0"/>
                <a:hlinkClick r:id="rId5"/>
              </a:rPr>
              <a:t>“What Kind of Bonds Are These?”</a:t>
            </a:r>
            <a:r>
              <a:rPr lang="en-US" altLang="en-US" sz="1200" dirty="0" smtClean="0">
                <a:latin typeface="Comic Sans MS" pitchFamily="66" charset="0"/>
              </a:rPr>
              <a:t> song and slide show by Mark </a:t>
            </a:r>
            <a:r>
              <a:rPr lang="en-US" altLang="en-US" sz="1200" dirty="0" err="1" smtClean="0">
                <a:latin typeface="Comic Sans MS" pitchFamily="66" charset="0"/>
              </a:rPr>
              <a:t>Rosengarten</a:t>
            </a:r>
            <a:r>
              <a:rPr lang="en-US" altLang="en-US" sz="1200" dirty="0" smtClean="0">
                <a:latin typeface="Comic Sans MS" pitchFamily="66" charset="0"/>
              </a:rPr>
              <a:t>.</a:t>
            </a:r>
            <a:endParaRPr lang="en-US" altLang="en-US" sz="1000" dirty="0" smtClean="0">
              <a:latin typeface="Comic Sans MS" pitchFamily="66" charset="0"/>
            </a:endParaRPr>
          </a:p>
          <a:p>
            <a:pPr eaLnBrk="1" hangingPunct="1"/>
            <a:r>
              <a:rPr lang="en-US" altLang="en-US" sz="1600" dirty="0" smtClean="0">
                <a:latin typeface="Comic Sans MS" pitchFamily="66" charset="0"/>
                <a:hlinkClick r:id="rId6"/>
              </a:rPr>
              <a:t>Chemical Bond Formation</a:t>
            </a:r>
            <a:r>
              <a:rPr lang="en-US" altLang="en-US" sz="1000" dirty="0" smtClean="0">
                <a:latin typeface="Comic Sans MS" pitchFamily="66" charset="0"/>
              </a:rPr>
              <a:t>  </a:t>
            </a:r>
            <a:r>
              <a:rPr lang="en-US" altLang="en-US" sz="1200" dirty="0" smtClean="0">
                <a:latin typeface="Comic Sans MS" pitchFamily="66" charset="0"/>
              </a:rPr>
              <a:t>animated science tutorial.</a:t>
            </a:r>
            <a:endParaRPr lang="en-US" altLang="en-US" sz="1000" dirty="0" smtClean="0">
              <a:latin typeface="Comic Sans MS" pitchFamily="66" charset="0"/>
            </a:endParaRPr>
          </a:p>
          <a:p>
            <a:pPr eaLnBrk="1" hangingPunct="1"/>
            <a:r>
              <a:rPr lang="en-US" altLang="en-US" sz="1600" dirty="0" smtClean="0">
                <a:latin typeface="Comic Sans MS" pitchFamily="66" charset="0"/>
              </a:rPr>
              <a:t>“</a:t>
            </a:r>
            <a:r>
              <a:rPr lang="en-US" altLang="en-US" sz="1600" dirty="0" smtClean="0">
                <a:latin typeface="Comic Sans MS" pitchFamily="66" charset="0"/>
                <a:hlinkClick r:id="rId7"/>
              </a:rPr>
              <a:t>Meet the Elements</a:t>
            </a:r>
            <a:r>
              <a:rPr lang="en-US" altLang="en-US" sz="1600" dirty="0" smtClean="0">
                <a:latin typeface="Comic Sans MS" pitchFamily="66" charset="0"/>
              </a:rPr>
              <a:t>”</a:t>
            </a:r>
            <a:r>
              <a:rPr lang="en-US" altLang="en-US" sz="1200" dirty="0" smtClean="0">
                <a:latin typeface="Comic Sans MS" pitchFamily="66" charset="0"/>
              </a:rPr>
              <a:t> music video by They Might Be Giants.</a:t>
            </a:r>
            <a:endParaRPr lang="en-US" altLang="en-US" sz="900" dirty="0" smtClean="0">
              <a:latin typeface="Comic Sans MS" pitchFamily="66" charset="0"/>
            </a:endParaRPr>
          </a:p>
          <a:p>
            <a:pPr eaLnBrk="1" hangingPunct="1"/>
            <a:r>
              <a:rPr lang="en-US" altLang="en-US" sz="1600" dirty="0" smtClean="0">
                <a:latin typeface="Comic Sans MS" pitchFamily="66" charset="0"/>
                <a:hlinkClick r:id="rId8"/>
              </a:rPr>
              <a:t>Redox Reactions</a:t>
            </a:r>
            <a:r>
              <a:rPr lang="en-US" altLang="en-US" sz="1200" dirty="0" smtClean="0">
                <a:latin typeface="Comic Sans MS" pitchFamily="66" charset="0"/>
              </a:rPr>
              <a:t> video lecture</a:t>
            </a:r>
            <a:r>
              <a:rPr lang="en-US" altLang="en-US" sz="1600" dirty="0" smtClean="0">
                <a:latin typeface="Comic Sans MS" pitchFamily="66" charset="0"/>
              </a:rPr>
              <a:t> </a:t>
            </a:r>
            <a:r>
              <a:rPr lang="en-US" altLang="en-US" sz="1200" dirty="0" smtClean="0">
                <a:latin typeface="Comic Sans MS" pitchFamily="66" charset="0"/>
              </a:rPr>
              <a:t>by </a:t>
            </a:r>
            <a:r>
              <a:rPr lang="en-US" altLang="en-US" sz="1200" dirty="0" err="1" smtClean="0">
                <a:latin typeface="Comic Sans MS" pitchFamily="66" charset="0"/>
              </a:rPr>
              <a:t>Kahnacademy</a:t>
            </a:r>
            <a:r>
              <a:rPr lang="en-US" altLang="en-US" sz="1200" dirty="0" smtClean="0">
                <a:latin typeface="Comic Sans MS" pitchFamily="66" charset="0"/>
              </a:rPr>
              <a:t>.</a:t>
            </a:r>
            <a:endParaRPr lang="en-US" altLang="en-US" sz="1000" dirty="0" smtClean="0">
              <a:latin typeface="Comic Sans MS" pitchFamily="66" charset="0"/>
            </a:endParaRPr>
          </a:p>
          <a:p>
            <a:pPr eaLnBrk="1" hangingPunct="1"/>
            <a:r>
              <a:rPr lang="en-US" altLang="en-US" sz="1600" dirty="0" smtClean="0">
                <a:latin typeface="Comic Sans MS" pitchFamily="66" charset="0"/>
                <a:hlinkClick r:id="rId9"/>
              </a:rPr>
              <a:t>Chem4Kids</a:t>
            </a:r>
            <a:r>
              <a:rPr lang="en-US" altLang="en-US" sz="1200" dirty="0" smtClean="0">
                <a:latin typeface="Comic Sans MS" pitchFamily="66" charset="0"/>
              </a:rPr>
              <a:t> website by Rader.</a:t>
            </a:r>
            <a:endParaRPr lang="en-US" altLang="en-US" sz="1000" dirty="0" smtClean="0">
              <a:latin typeface="Comic Sans MS" pitchFamily="66" charset="0"/>
            </a:endParaRPr>
          </a:p>
          <a:p>
            <a:pPr eaLnBrk="1" hangingPunct="1"/>
            <a:r>
              <a:rPr lang="en-US" altLang="en-US" sz="1600" dirty="0" smtClean="0">
                <a:latin typeface="Comic Sans MS" pitchFamily="66" charset="0"/>
                <a:hlinkClick r:id="rId10"/>
              </a:rPr>
              <a:t>Neutron Dance</a:t>
            </a:r>
            <a:r>
              <a:rPr lang="en-US" altLang="en-US" sz="1200" dirty="0" smtClean="0">
                <a:latin typeface="Comic Sans MS" pitchFamily="66" charset="0"/>
              </a:rPr>
              <a:t>  …a so-bad-its-good ’80s music video by The Pointer Sisters</a:t>
            </a:r>
          </a:p>
          <a:p>
            <a:pPr eaLnBrk="1" hangingPunct="1"/>
            <a:r>
              <a:rPr lang="en-US" altLang="en-US" sz="1600" dirty="0">
                <a:latin typeface="Comic Sans MS" pitchFamily="66" charset="0"/>
                <a:hlinkClick r:id="rId11"/>
              </a:rPr>
              <a:t>Acids &amp; Bases Are Everywhere</a:t>
            </a:r>
            <a:r>
              <a:rPr lang="en-US" altLang="en-US" sz="1200" dirty="0">
                <a:latin typeface="Comic Sans MS" pitchFamily="66" charset="0"/>
                <a:hlinkClick r:id="rId11"/>
              </a:rPr>
              <a:t> </a:t>
            </a:r>
            <a:r>
              <a:rPr lang="en-US" altLang="en-US" sz="1200" dirty="0">
                <a:latin typeface="Comic Sans MS" pitchFamily="66" charset="0"/>
              </a:rPr>
              <a:t>from Chem4Kids website by Rader</a:t>
            </a:r>
            <a:r>
              <a:rPr lang="en-US" altLang="en-US" sz="1200" dirty="0" smtClean="0">
                <a:latin typeface="Comic Sans MS" pitchFamily="66" charset="0"/>
              </a:rPr>
              <a:t>.</a:t>
            </a:r>
            <a:endParaRPr lang="en-US" altLang="en-US" sz="1200" dirty="0">
              <a:latin typeface="Comic Sans MS" pitchFamily="66" charset="0"/>
            </a:endParaRPr>
          </a:p>
          <a:p>
            <a:pPr eaLnBrk="1" hangingPunct="1"/>
            <a:r>
              <a:rPr lang="en-US" altLang="en-US" sz="1600" dirty="0">
                <a:latin typeface="Comic Sans MS" pitchFamily="66" charset="0"/>
                <a:hlinkClick r:id="rId12"/>
              </a:rPr>
              <a:t>Acid &amp; Bases, an Introduction</a:t>
            </a:r>
            <a:r>
              <a:rPr lang="en-US" altLang="en-US" sz="1600" dirty="0">
                <a:latin typeface="Comic Sans MS" pitchFamily="66" charset="0"/>
              </a:rPr>
              <a:t> </a:t>
            </a:r>
            <a:r>
              <a:rPr lang="en-US" altLang="en-US" sz="1200" dirty="0">
                <a:latin typeface="Comic Sans MS" pitchFamily="66" charset="0"/>
              </a:rPr>
              <a:t>by Vision </a:t>
            </a:r>
            <a:r>
              <a:rPr lang="en-US" altLang="en-US" sz="1200" dirty="0" smtClean="0">
                <a:latin typeface="Comic Sans MS" pitchFamily="66" charset="0"/>
              </a:rPr>
              <a:t>Learning</a:t>
            </a:r>
            <a:endParaRPr lang="en-US" altLang="en-US" sz="1200" dirty="0">
              <a:latin typeface="Comic Sans MS" pitchFamily="66" charset="0"/>
            </a:endParaRPr>
          </a:p>
          <a:p>
            <a:pPr eaLnBrk="1" hangingPunct="1"/>
            <a:r>
              <a:rPr lang="en-US" altLang="en-US" sz="1600" dirty="0">
                <a:latin typeface="Comic Sans MS" pitchFamily="66" charset="0"/>
                <a:hlinkClick r:id="rId13"/>
              </a:rPr>
              <a:t>Acids, Bases &amp; You</a:t>
            </a:r>
            <a:r>
              <a:rPr lang="en-US" altLang="en-US" sz="1600" dirty="0">
                <a:latin typeface="Comic Sans MS" pitchFamily="66" charset="0"/>
              </a:rPr>
              <a:t>, </a:t>
            </a:r>
            <a:r>
              <a:rPr lang="en-US" altLang="en-US" sz="1200" dirty="0">
                <a:latin typeface="Comic Sans MS" pitchFamily="66" charset="0"/>
              </a:rPr>
              <a:t>and in-depth YouTube video</a:t>
            </a:r>
            <a:r>
              <a:rPr lang="en-US" altLang="en-US" sz="1200" dirty="0" smtClean="0">
                <a:latin typeface="Comic Sans MS" pitchFamily="66" charset="0"/>
              </a:rPr>
              <a:t>.</a:t>
            </a:r>
            <a:endParaRPr lang="en-US" altLang="en-US" sz="1200" dirty="0">
              <a:latin typeface="Comic Sans MS" pitchFamily="66" charset="0"/>
            </a:endParaRPr>
          </a:p>
          <a:p>
            <a:pPr eaLnBrk="1" hangingPunct="1"/>
            <a:r>
              <a:rPr lang="en-US" altLang="en-US" sz="1600" dirty="0">
                <a:latin typeface="Comic Sans MS" pitchFamily="66" charset="0"/>
                <a:hlinkClick r:id="rId14"/>
              </a:rPr>
              <a:t>Buffer System</a:t>
            </a:r>
            <a:r>
              <a:rPr lang="en-US" altLang="en-US" sz="1600" dirty="0">
                <a:latin typeface="Comic Sans MS" pitchFamily="66" charset="0"/>
              </a:rPr>
              <a:t> </a:t>
            </a:r>
            <a:r>
              <a:rPr lang="en-US" altLang="en-US" sz="1200" dirty="0">
                <a:latin typeface="Comic Sans MS" pitchFamily="66" charset="0"/>
              </a:rPr>
              <a:t>YouTube video</a:t>
            </a:r>
            <a:r>
              <a:rPr lang="en-US" altLang="en-US" sz="1200" dirty="0" smtClean="0">
                <a:latin typeface="Comic Sans MS" pitchFamily="66" charset="0"/>
              </a:rPr>
              <a:t>.</a:t>
            </a:r>
            <a:endParaRPr lang="en-US" altLang="en-US" sz="1200" dirty="0">
              <a:latin typeface="Comic Sans MS" pitchFamily="66" charset="0"/>
            </a:endParaRPr>
          </a:p>
          <a:p>
            <a:pPr eaLnBrk="1" hangingPunct="1"/>
            <a:r>
              <a:rPr lang="en-US" sz="1600" dirty="0">
                <a:latin typeface="Comic Sans MS"/>
                <a:cs typeface="Comic Sans MS"/>
                <a:hlinkClick r:id="rId15"/>
              </a:rPr>
              <a:t>Bicarbonate Buffer System &amp; pH imbalances</a:t>
            </a:r>
            <a:r>
              <a:rPr lang="en-US" sz="1600" dirty="0">
                <a:latin typeface="Comic Sans MS"/>
                <a:cs typeface="Comic Sans MS"/>
              </a:rPr>
              <a:t> </a:t>
            </a:r>
            <a:r>
              <a:rPr lang="en-US" sz="1200" dirty="0">
                <a:latin typeface="Comic Sans MS"/>
                <a:cs typeface="Comic Sans MS"/>
              </a:rPr>
              <a:t>YouTube video.</a:t>
            </a:r>
          </a:p>
          <a:p>
            <a:pPr eaLnBrk="1" hangingPunct="1"/>
            <a:endParaRPr lang="en-US" altLang="en-US" sz="1000" dirty="0" smtClean="0">
              <a:latin typeface="Comic Sans MS" pitchFamily="66" charset="0"/>
            </a:endParaRPr>
          </a:p>
          <a:p>
            <a:pPr algn="ctr" eaLnBrk="1" hangingPunct="1">
              <a:buFontTx/>
              <a:buNone/>
            </a:pPr>
            <a:r>
              <a:rPr lang="en-US" altLang="en-US" sz="1200" dirty="0" smtClean="0">
                <a:latin typeface="Comic Sans MS" pitchFamily="66" charset="0"/>
              </a:rPr>
              <a:t>    (You must be in PPT slideshow view to click on links.)</a:t>
            </a:r>
          </a:p>
        </p:txBody>
      </p:sp>
      <p:pic>
        <p:nvPicPr>
          <p:cNvPr id="34819" name="Picture 4"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8600" y="152400"/>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5"/>
          <p:cNvSpPr>
            <a:spLocks noChangeArrowheads="1" noChangeShapeType="1" noTextEdit="1"/>
          </p:cNvSpPr>
          <p:nvPr/>
        </p:nvSpPr>
        <p:spPr bwMode="auto">
          <a:xfrm rot="2259937">
            <a:off x="5715000" y="1143000"/>
            <a:ext cx="3429000" cy="1447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pic>
        <p:nvPicPr>
          <p:cNvPr id="34821" name="Picture 8" descr="Daniel_Radcliffe,_November_2010"/>
          <p:cNvPicPr>
            <a:picLocks noGrp="1" noChangeAspect="1" noChangeArrowheads="1"/>
          </p:cNvPicPr>
          <p:nvPr>
            <p:ph sz="half" idx="2"/>
          </p:nvPr>
        </p:nvPicPr>
        <p:blipFill>
          <a:blip r:embed="rId17">
            <a:extLst>
              <a:ext uri="{28A0092B-C50C-407E-A947-70E740481C1C}">
                <a14:useLocalDpi xmlns:a14="http://schemas.microsoft.com/office/drawing/2010/main" val="0"/>
              </a:ext>
            </a:extLst>
          </a:blip>
          <a:srcRect/>
          <a:stretch>
            <a:fillRect/>
          </a:stretch>
        </p:blipFill>
        <p:spPr>
          <a:xfrm>
            <a:off x="6562725" y="4038600"/>
            <a:ext cx="2297113" cy="244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AutoShape 11"/>
          <p:cNvSpPr>
            <a:spLocks noChangeArrowheads="1"/>
          </p:cNvSpPr>
          <p:nvPr/>
        </p:nvSpPr>
        <p:spPr bwMode="auto">
          <a:xfrm>
            <a:off x="5410200" y="2895600"/>
            <a:ext cx="1905000" cy="1447800"/>
          </a:xfrm>
          <a:prstGeom prst="wedgeEllipseCallout">
            <a:avLst>
              <a:gd name="adj1" fmla="val 22833"/>
              <a:gd name="adj2" fmla="val 7181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a:latin typeface="Comic Sans MS" pitchFamily="66" charset="0"/>
              </a:rPr>
              <a:t>Want to see me sing the </a:t>
            </a:r>
            <a:r>
              <a:rPr lang="en-US" altLang="en-US" sz="1600">
                <a:latin typeface="Comic Sans MS" pitchFamily="66" charset="0"/>
                <a:hlinkClick r:id="rId18"/>
              </a:rPr>
              <a:t>Element Song</a:t>
            </a:r>
            <a:r>
              <a:rPr lang="en-US" altLang="en-US" sz="1600">
                <a:latin typeface="Comic Sans MS" pitchFamily="66" charset="0"/>
              </a:rPr>
              <a:t>?</a:t>
            </a:r>
          </a:p>
        </p:txBody>
      </p:sp>
      <p:sp>
        <p:nvSpPr>
          <p:cNvPr id="34823" name="Text Box 12"/>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 </a:t>
            </a:r>
            <a:r>
              <a:rPr lang="en-US" altLang="en-US" sz="1000">
                <a:latin typeface="Comic Sans MS" pitchFamily="66" charset="0"/>
                <a:hlinkClick r:id="rId19"/>
              </a:rPr>
              <a:t>Daniel Radcliff</a:t>
            </a:r>
            <a:r>
              <a:rPr lang="en-US" altLang="en-US" sz="1000">
                <a:latin typeface="Comic Sans MS" pitchFamily="66" charset="0"/>
              </a:rPr>
              <a:t> by Joella Marano</a:t>
            </a:r>
          </a:p>
        </p:txBody>
      </p:sp>
      <p:sp>
        <p:nvSpPr>
          <p:cNvPr id="34824"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20"/>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solidFill>
                  <a:srgbClr val="000000"/>
                </a:solidFill>
                <a:latin typeface="Comic Sans MS" pitchFamily="66" charset="0"/>
              </a:rPr>
              <a:t>You can access the VCBC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pic>
        <p:nvPicPr>
          <p:cNvPr id="36869"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6"/>
              </a:rPr>
              <a:t>Blinded With Science</a:t>
            </a:r>
            <a:r>
              <a:rPr lang="en-US" altLang="en-US" sz="1000">
                <a:latin typeface="Comic Sans MS" pitchFamily="66" charset="0"/>
              </a:rPr>
              <a:t> album, Thomas Dolby; </a:t>
            </a:r>
            <a:r>
              <a:rPr lang="en-US" altLang="en-US" sz="1000">
                <a:latin typeface="Comic Sans MS" pitchFamily="66" charset="0"/>
                <a:hlinkClick r:id="rId7"/>
              </a:rPr>
              <a:t>Endomembrane system</a:t>
            </a:r>
            <a:r>
              <a:rPr lang="en-US" altLang="en-US" sz="1000">
                <a:latin typeface="Comic Sans MS" pitchFamily="66" charset="0"/>
              </a:rPr>
              <a:t>, Mariana Ruiz, Wiki</a:t>
            </a:r>
          </a:p>
        </p:txBody>
      </p:sp>
      <p:pic>
        <p:nvPicPr>
          <p:cNvPr id="36871"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pPr algn="l" eaLnBrk="1" hangingPunct="1"/>
            <a:r>
              <a:rPr lang="en-US" sz="3200" b="1" smtClean="0">
                <a:solidFill>
                  <a:srgbClr val="3366FF"/>
                </a:solidFill>
                <a:latin typeface="Comic Sans MS" pitchFamily="66" charset="0"/>
              </a:rPr>
              <a:t>Chemical Shorthand</a:t>
            </a:r>
            <a:endParaRPr lang="en-US" sz="2400" b="1" smtClean="0">
              <a:solidFill>
                <a:srgbClr val="3366FF"/>
              </a:solidFill>
              <a:latin typeface="Comic Sans MS" pitchFamily="66" charset="0"/>
            </a:endParaRPr>
          </a:p>
        </p:txBody>
      </p:sp>
      <p:sp>
        <p:nvSpPr>
          <p:cNvPr id="281603" name="Rectangle 3"/>
          <p:cNvSpPr>
            <a:spLocks noGrp="1" noChangeArrowheads="1"/>
          </p:cNvSpPr>
          <p:nvPr>
            <p:ph type="body" sz="half" idx="1"/>
          </p:nvPr>
        </p:nvSpPr>
        <p:spPr>
          <a:xfrm>
            <a:off x="457200" y="1371600"/>
            <a:ext cx="8153400" cy="5105400"/>
          </a:xfrm>
        </p:spPr>
        <p:txBody>
          <a:bodyPr/>
          <a:lstStyle/>
          <a:p>
            <a:pPr eaLnBrk="1" hangingPunct="1">
              <a:lnSpc>
                <a:spcPct val="80000"/>
              </a:lnSpc>
              <a:buFontTx/>
              <a:buNone/>
              <a:defRPr/>
            </a:pPr>
            <a:r>
              <a:rPr lang="en-US" sz="1800" b="1" dirty="0" smtClean="0">
                <a:latin typeface="Comic Sans MS" pitchFamily="66" charset="0"/>
              </a:rPr>
              <a:t>Chemical</a:t>
            </a:r>
            <a:r>
              <a:rPr lang="en-US" sz="1600" b="1" dirty="0" smtClean="0">
                <a:latin typeface="Comic Sans MS" pitchFamily="66" charset="0"/>
              </a:rPr>
              <a:t> </a:t>
            </a:r>
            <a:r>
              <a:rPr lang="en-US" sz="2400" b="1" dirty="0" smtClean="0">
                <a:solidFill>
                  <a:schemeClr val="tx1">
                    <a:lumMod val="50000"/>
                    <a:lumOff val="50000"/>
                  </a:schemeClr>
                </a:solidFill>
                <a:latin typeface="Comic Sans MS" pitchFamily="66" charset="0"/>
              </a:rPr>
              <a:t>Symbol</a:t>
            </a:r>
          </a:p>
          <a:p>
            <a:pPr eaLnBrk="1" hangingPunct="1">
              <a:lnSpc>
                <a:spcPct val="80000"/>
              </a:lnSpc>
              <a:buFontTx/>
              <a:buChar char="-"/>
              <a:defRPr/>
            </a:pPr>
            <a:r>
              <a:rPr lang="en-US" sz="1400" dirty="0" smtClean="0">
                <a:latin typeface="Comic Sans MS" pitchFamily="66" charset="0"/>
              </a:rPr>
              <a:t>Begins with </a:t>
            </a:r>
            <a:r>
              <a:rPr lang="en-US" sz="1400" b="1" dirty="0" smtClean="0">
                <a:latin typeface="Comic Sans MS" pitchFamily="66" charset="0"/>
              </a:rPr>
              <a:t>one or two letters</a:t>
            </a:r>
            <a:r>
              <a:rPr lang="en-US" sz="1400" dirty="0" smtClean="0">
                <a:latin typeface="Comic Sans MS" pitchFamily="66" charset="0"/>
              </a:rPr>
              <a:t> based on </a:t>
            </a:r>
          </a:p>
          <a:p>
            <a:pPr eaLnBrk="1" hangingPunct="1">
              <a:lnSpc>
                <a:spcPct val="80000"/>
              </a:lnSpc>
              <a:buFontTx/>
              <a:buNone/>
              <a:defRPr/>
            </a:pPr>
            <a:r>
              <a:rPr lang="en-US" sz="1400" dirty="0" smtClean="0">
                <a:latin typeface="Comic Sans MS" pitchFamily="66" charset="0"/>
              </a:rPr>
              <a:t>	elements name.</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b="1" i="1" dirty="0" smtClean="0">
                <a:latin typeface="Comic Sans MS" pitchFamily="66" charset="0"/>
              </a:rPr>
              <a:t>Q:</a:t>
            </a:r>
            <a:r>
              <a:rPr lang="en-US" sz="1400" i="1" dirty="0" smtClean="0">
                <a:latin typeface="Comic Sans MS" pitchFamily="66" charset="0"/>
              </a:rPr>
              <a:t> What if there is more than one element that </a:t>
            </a:r>
          </a:p>
          <a:p>
            <a:pPr eaLnBrk="1" hangingPunct="1">
              <a:lnSpc>
                <a:spcPct val="80000"/>
              </a:lnSpc>
              <a:buFontTx/>
              <a:buNone/>
              <a:defRPr/>
            </a:pPr>
            <a:r>
              <a:rPr lang="en-US" sz="1400" i="1" dirty="0" smtClean="0">
                <a:latin typeface="Comic Sans MS" pitchFamily="66" charset="0"/>
              </a:rPr>
              <a:t>	starts with the same letter? </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Example: Carbon (C), Calcium (</a:t>
            </a:r>
            <a:r>
              <a:rPr lang="en-US" sz="1400" dirty="0" err="1" smtClean="0">
                <a:latin typeface="Comic Sans MS" pitchFamily="66" charset="0"/>
              </a:rPr>
              <a:t>Ca</a:t>
            </a:r>
            <a:r>
              <a:rPr lang="en-US" sz="1400" dirty="0" smtClean="0">
                <a:latin typeface="Comic Sans MS" pitchFamily="66" charset="0"/>
              </a:rPr>
              <a:t>), Chlorine (</a:t>
            </a:r>
            <a:r>
              <a:rPr lang="en-US" sz="1400" dirty="0" err="1" smtClean="0">
                <a:latin typeface="Comic Sans MS" pitchFamily="66" charset="0"/>
              </a:rPr>
              <a:t>Cl</a:t>
            </a:r>
            <a:r>
              <a:rPr lang="en-US" sz="1400" dirty="0" smtClean="0">
                <a:latin typeface="Comic Sans MS" pitchFamily="66" charset="0"/>
              </a:rPr>
              <a:t>)</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800" b="1" dirty="0" smtClean="0">
                <a:latin typeface="Comic Sans MS" pitchFamily="66" charset="0"/>
              </a:rPr>
              <a:t>Chemical</a:t>
            </a:r>
            <a:r>
              <a:rPr lang="en-US" sz="1400" b="1" dirty="0" smtClean="0">
                <a:latin typeface="Comic Sans MS" pitchFamily="66" charset="0"/>
              </a:rPr>
              <a:t> </a:t>
            </a:r>
            <a:r>
              <a:rPr lang="en-US" sz="2400" b="1" dirty="0" smtClean="0">
                <a:solidFill>
                  <a:schemeClr val="tx1">
                    <a:lumMod val="50000"/>
                    <a:lumOff val="50000"/>
                  </a:schemeClr>
                </a:solidFill>
                <a:latin typeface="Comic Sans MS" pitchFamily="66" charset="0"/>
              </a:rPr>
              <a:t>Formula</a:t>
            </a:r>
          </a:p>
          <a:p>
            <a:pPr eaLnBrk="1" hangingPunct="1">
              <a:lnSpc>
                <a:spcPct val="80000"/>
              </a:lnSpc>
              <a:buFontTx/>
              <a:buChar char="-"/>
              <a:defRPr/>
            </a:pPr>
            <a:r>
              <a:rPr lang="en-US" sz="1400" dirty="0" smtClean="0">
                <a:latin typeface="Comic Sans MS" pitchFamily="66" charset="0"/>
              </a:rPr>
              <a:t>“Shorthand” for a compound.</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Contains chemical symbols of the elements that make up the molecule.</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Numerical subscripts represent number of atoms of each element in molecule.</a:t>
            </a:r>
          </a:p>
          <a:p>
            <a:pPr eaLnBrk="1" hangingPunct="1">
              <a:lnSpc>
                <a:spcPct val="80000"/>
              </a:lnSpc>
              <a:buFontTx/>
              <a:buNone/>
              <a:defRPr/>
            </a:pPr>
            <a:r>
              <a:rPr lang="en-US" sz="1400" dirty="0" smtClean="0">
                <a:latin typeface="Comic Sans MS" pitchFamily="66" charset="0"/>
              </a:rPr>
              <a:t>	</a:t>
            </a:r>
            <a:r>
              <a:rPr lang="en-US" sz="1400" i="1" dirty="0" smtClean="0">
                <a:latin typeface="Comic Sans MS" pitchFamily="66" charset="0"/>
              </a:rPr>
              <a:t>Example: </a:t>
            </a:r>
            <a:r>
              <a:rPr lang="en-US" sz="1000" i="1" dirty="0" smtClean="0">
                <a:latin typeface="Comic Sans MS" pitchFamily="66" charset="0"/>
              </a:rPr>
              <a:t>H</a:t>
            </a:r>
            <a:r>
              <a:rPr lang="en-US" sz="1000" i="1" baseline="-25000" dirty="0" smtClean="0">
                <a:latin typeface="Comic Sans MS" pitchFamily="66" charset="0"/>
              </a:rPr>
              <a:t>2</a:t>
            </a:r>
            <a:r>
              <a:rPr lang="en-US" sz="1000" i="1" dirty="0" smtClean="0">
                <a:latin typeface="Comic Sans MS" pitchFamily="66" charset="0"/>
              </a:rPr>
              <a:t>0</a:t>
            </a:r>
            <a:r>
              <a:rPr lang="en-US" sz="1400" i="1" dirty="0" smtClean="0">
                <a:latin typeface="Comic Sans MS" pitchFamily="66" charset="0"/>
              </a:rPr>
              <a:t> = water; has two hydrogen atoms and one oxygen.</a:t>
            </a:r>
            <a:endParaRPr lang="en-US" sz="1800" dirty="0" smtClean="0">
              <a:latin typeface="Comic Sans MS" pitchFamily="66" charset="0"/>
            </a:endParaRPr>
          </a:p>
          <a:p>
            <a:pPr eaLnBrk="1" hangingPunct="1">
              <a:lnSpc>
                <a:spcPct val="80000"/>
              </a:lnSpc>
              <a:buFontTx/>
              <a:buNone/>
              <a:defRPr/>
            </a:pPr>
            <a:endParaRPr lang="en-US" sz="18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More than one molecule of same type…the group of letters is preceded by number. </a:t>
            </a:r>
          </a:p>
          <a:p>
            <a:pPr eaLnBrk="1" hangingPunct="1">
              <a:lnSpc>
                <a:spcPct val="80000"/>
              </a:lnSpc>
              <a:buFontTx/>
              <a:buNone/>
              <a:defRPr/>
            </a:pPr>
            <a:r>
              <a:rPr lang="en-US" sz="1400" i="1" dirty="0" smtClean="0">
                <a:latin typeface="Comic Sans MS" pitchFamily="66" charset="0"/>
              </a:rPr>
              <a:t>	Example </a:t>
            </a:r>
            <a:r>
              <a:rPr lang="en-US" sz="1000" i="1" dirty="0" smtClean="0">
                <a:latin typeface="Comic Sans MS" pitchFamily="66" charset="0"/>
              </a:rPr>
              <a:t>2H</a:t>
            </a:r>
            <a:r>
              <a:rPr lang="en-US" sz="1000" i="1" baseline="-25000" dirty="0" smtClean="0">
                <a:latin typeface="Comic Sans MS" pitchFamily="66" charset="0"/>
              </a:rPr>
              <a:t>2</a:t>
            </a:r>
            <a:r>
              <a:rPr lang="en-US" sz="1000" i="1" dirty="0" smtClean="0">
                <a:latin typeface="Comic Sans MS" pitchFamily="66" charset="0"/>
              </a:rPr>
              <a:t>0 </a:t>
            </a:r>
            <a:r>
              <a:rPr lang="en-US" sz="1400" i="1" dirty="0" smtClean="0">
                <a:latin typeface="Comic Sans MS" pitchFamily="66" charset="0"/>
              </a:rPr>
              <a:t>= two water molecules.</a:t>
            </a:r>
          </a:p>
          <a:p>
            <a:pPr eaLnBrk="1" hangingPunct="1">
              <a:lnSpc>
                <a:spcPct val="80000"/>
              </a:lnSpc>
              <a:buFontTx/>
              <a:buChar char="-"/>
              <a:defRPr/>
            </a:pPr>
            <a:endParaRPr lang="en-US" sz="1800" dirty="0" smtClean="0">
              <a:latin typeface="Comic Sans MS" pitchFamily="66" charset="0"/>
            </a:endParaRPr>
          </a:p>
        </p:txBody>
      </p:sp>
      <p:pic>
        <p:nvPicPr>
          <p:cNvPr id="5124" name="Picture 4" descr="periodic-tab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228600"/>
            <a:ext cx="34290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0" y="6600825"/>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Periodic Table of Elements</a:t>
            </a:r>
            <a:r>
              <a:rPr lang="en-US" sz="1000">
                <a:latin typeface="Comic Sans MS" pitchFamily="66" charset="0"/>
              </a:rPr>
              <a:t>, NASA </a:t>
            </a:r>
          </a:p>
        </p:txBody>
      </p:sp>
      <p:sp>
        <p:nvSpPr>
          <p:cNvPr id="5126" name="Text Box 7"/>
          <p:cNvSpPr txBox="1">
            <a:spLocks noChangeArrowheads="1"/>
          </p:cNvSpPr>
          <p:nvPr/>
        </p:nvSpPr>
        <p:spPr bwMode="auto">
          <a:xfrm>
            <a:off x="5486400" y="3581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latin typeface="Comic Sans MS" pitchFamily="66" charset="0"/>
              </a:rPr>
              <a:t>Follow this link to see Daniel Radcliff </a:t>
            </a:r>
            <a:r>
              <a:rPr lang="en-US" sz="1200">
                <a:latin typeface="Comic Sans MS" pitchFamily="66" charset="0"/>
              </a:rPr>
              <a:t>(Harry Potter)</a:t>
            </a:r>
            <a:r>
              <a:rPr lang="en-US" sz="1200" b="1">
                <a:latin typeface="Comic Sans MS" pitchFamily="66" charset="0"/>
              </a:rPr>
              <a:t> sing “</a:t>
            </a:r>
            <a:r>
              <a:rPr lang="en-US" sz="1200" b="1">
                <a:latin typeface="Comic Sans MS" pitchFamily="66" charset="0"/>
                <a:hlinkClick r:id="rId5"/>
              </a:rPr>
              <a:t>The Element Song</a:t>
            </a:r>
            <a:r>
              <a:rPr lang="en-US" sz="1200" b="1">
                <a:latin typeface="Comic Sans MS" pitchFamily="66" charset="0"/>
              </a:rPr>
              <a:t>”.</a:t>
            </a:r>
          </a:p>
        </p:txBody>
      </p:sp>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487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3">
                                            <p:txEl>
                                              <p:pRg st="11" end="11"/>
                                            </p:txEl>
                                          </p:spTgt>
                                        </p:tgtEl>
                                        <p:attrNameLst>
                                          <p:attrName>style.visibility</p:attrName>
                                        </p:attrNameLst>
                                      </p:cBhvr>
                                      <p:to>
                                        <p:strVal val="visible"/>
                                      </p:to>
                                    </p:set>
                                    <p:anim calcmode="lin" valueType="num">
                                      <p:cBhvr additive="base">
                                        <p:cTn id="7" dur="500" fill="hold"/>
                                        <p:tgtEl>
                                          <p:spTgt spid="28160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1603">
                                            <p:txEl>
                                              <p:pRg st="12" end="12"/>
                                            </p:txEl>
                                          </p:spTgt>
                                        </p:tgtEl>
                                        <p:attrNameLst>
                                          <p:attrName>style.visibility</p:attrName>
                                        </p:attrNameLst>
                                      </p:cBhvr>
                                      <p:to>
                                        <p:strVal val="visible"/>
                                      </p:to>
                                    </p:set>
                                    <p:anim calcmode="lin" valueType="num">
                                      <p:cBhvr additive="base">
                                        <p:cTn id="11" dur="500" fill="hold"/>
                                        <p:tgtEl>
                                          <p:spTgt spid="28160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160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1603">
                                            <p:txEl>
                                              <p:pRg st="14" end="14"/>
                                            </p:txEl>
                                          </p:spTgt>
                                        </p:tgtEl>
                                        <p:attrNameLst>
                                          <p:attrName>style.visibility</p:attrName>
                                        </p:attrNameLst>
                                      </p:cBhvr>
                                      <p:to>
                                        <p:strVal val="visible"/>
                                      </p:to>
                                    </p:set>
                                    <p:anim calcmode="lin" valueType="num">
                                      <p:cBhvr additive="base">
                                        <p:cTn id="15" dur="500" fill="hold"/>
                                        <p:tgtEl>
                                          <p:spTgt spid="281603">
                                            <p:txEl>
                                              <p:pRg st="14" end="1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1603">
                                            <p:txEl>
                                              <p:pRg st="14" end="1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1603">
                                            <p:txEl>
                                              <p:pRg st="16" end="16"/>
                                            </p:txEl>
                                          </p:spTgt>
                                        </p:tgtEl>
                                        <p:attrNameLst>
                                          <p:attrName>style.visibility</p:attrName>
                                        </p:attrNameLst>
                                      </p:cBhvr>
                                      <p:to>
                                        <p:strVal val="visible"/>
                                      </p:to>
                                    </p:set>
                                    <p:anim calcmode="lin" valueType="num">
                                      <p:cBhvr additive="base">
                                        <p:cTn id="19" dur="500" fill="hold"/>
                                        <p:tgtEl>
                                          <p:spTgt spid="281603">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1603">
                                            <p:txEl>
                                              <p:pRg st="16" end="1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1603">
                                            <p:txEl>
                                              <p:pRg st="17" end="17"/>
                                            </p:txEl>
                                          </p:spTgt>
                                        </p:tgtEl>
                                        <p:attrNameLst>
                                          <p:attrName>style.visibility</p:attrName>
                                        </p:attrNameLst>
                                      </p:cBhvr>
                                      <p:to>
                                        <p:strVal val="visible"/>
                                      </p:to>
                                    </p:set>
                                    <p:anim calcmode="lin" valueType="num">
                                      <p:cBhvr additive="base">
                                        <p:cTn id="23" dur="500" fill="hold"/>
                                        <p:tgtEl>
                                          <p:spTgt spid="281603">
                                            <p:txEl>
                                              <p:pRg st="17" end="1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1603">
                                            <p:txEl>
                                              <p:pRg st="17" end="1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1603">
                                            <p:txEl>
                                              <p:pRg st="19" end="19"/>
                                            </p:txEl>
                                          </p:spTgt>
                                        </p:tgtEl>
                                        <p:attrNameLst>
                                          <p:attrName>style.visibility</p:attrName>
                                        </p:attrNameLst>
                                      </p:cBhvr>
                                      <p:to>
                                        <p:strVal val="visible"/>
                                      </p:to>
                                    </p:set>
                                    <p:anim calcmode="lin" valueType="num">
                                      <p:cBhvr additive="base">
                                        <p:cTn id="27" dur="500" fill="hold"/>
                                        <p:tgtEl>
                                          <p:spTgt spid="281603">
                                            <p:txEl>
                                              <p:pRg st="19" end="1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1603">
                                            <p:txEl>
                                              <p:pRg st="19" end="1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1603">
                                            <p:txEl>
                                              <p:pRg st="20" end="20"/>
                                            </p:txEl>
                                          </p:spTgt>
                                        </p:tgtEl>
                                        <p:attrNameLst>
                                          <p:attrName>style.visibility</p:attrName>
                                        </p:attrNameLst>
                                      </p:cBhvr>
                                      <p:to>
                                        <p:strVal val="visible"/>
                                      </p:to>
                                    </p:set>
                                    <p:anim calcmode="lin" valueType="num">
                                      <p:cBhvr additive="base">
                                        <p:cTn id="31" dur="500" fill="hold"/>
                                        <p:tgtEl>
                                          <p:spTgt spid="281603">
                                            <p:txEl>
                                              <p:pRg st="20" end="2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160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 y="98425"/>
            <a:ext cx="8229600" cy="411163"/>
          </a:xfrm>
        </p:spPr>
        <p:txBody>
          <a:bodyPr/>
          <a:lstStyle/>
          <a:p>
            <a:pPr algn="l" eaLnBrk="1" hangingPunct="1"/>
            <a:r>
              <a:rPr lang="en-US" sz="2800" b="1" smtClean="0">
                <a:solidFill>
                  <a:srgbClr val="3366FF"/>
                </a:solidFill>
                <a:latin typeface="Comic Sans MS" pitchFamily="66" charset="0"/>
              </a:rPr>
              <a:t>The Structure of an Atom</a:t>
            </a:r>
          </a:p>
        </p:txBody>
      </p:sp>
      <p:sp>
        <p:nvSpPr>
          <p:cNvPr id="6147" name="Rectangle 3"/>
          <p:cNvSpPr>
            <a:spLocks noGrp="1" noChangeArrowheads="1"/>
          </p:cNvSpPr>
          <p:nvPr>
            <p:ph type="body" sz="half" idx="1"/>
          </p:nvPr>
        </p:nvSpPr>
        <p:spPr>
          <a:xfrm>
            <a:off x="228600" y="762000"/>
            <a:ext cx="6553200" cy="5257800"/>
          </a:xfrm>
        </p:spPr>
        <p:txBody>
          <a:bodyPr/>
          <a:lstStyle/>
          <a:p>
            <a:pPr eaLnBrk="1" hangingPunct="1">
              <a:lnSpc>
                <a:spcPct val="80000"/>
              </a:lnSpc>
              <a:buFontTx/>
              <a:buNone/>
              <a:defRPr/>
            </a:pPr>
            <a:r>
              <a:rPr lang="en-US" sz="1600" dirty="0" smtClean="0">
                <a:latin typeface="Comic Sans MS" pitchFamily="66" charset="0"/>
              </a:rPr>
              <a:t>Atoms are the basis for everything in the universe. </a:t>
            </a:r>
          </a:p>
          <a:p>
            <a:pPr eaLnBrk="1" hangingPunct="1">
              <a:lnSpc>
                <a:spcPct val="80000"/>
              </a:lnSpc>
              <a:buFontTx/>
              <a:buNone/>
              <a:defRPr/>
            </a:pPr>
            <a:endParaRPr lang="en-US" sz="1600" b="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What are the three basic parts of an atom?</a:t>
            </a:r>
          </a:p>
          <a:p>
            <a:pPr eaLnBrk="1" hangingPunct="1">
              <a:lnSpc>
                <a:spcPct val="80000"/>
              </a:lnSpc>
              <a:buFontTx/>
              <a:buNone/>
              <a:defRPr/>
            </a:pPr>
            <a:endParaRPr lang="en-US" sz="1600" b="1" i="1"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a:t>
            </a:r>
            <a:r>
              <a:rPr lang="en-US" sz="2000" b="1" dirty="0" smtClean="0">
                <a:solidFill>
                  <a:srgbClr val="FF0000"/>
                </a:solidFill>
                <a:latin typeface="Comic Sans MS" pitchFamily="66" charset="0"/>
                <a:cs typeface="Arial" pitchFamily="34" charset="0"/>
              </a:rPr>
              <a:t>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 negative charge</a:t>
            </a: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 "+" positive charge</a:t>
            </a: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a:t>
            </a:r>
            <a:r>
              <a:rPr lang="en-US" sz="2000" b="1" dirty="0" smtClean="0">
                <a:solidFill>
                  <a:srgbClr val="FF0000"/>
                </a:solidFill>
                <a:latin typeface="Comic Sans MS" pitchFamily="66" charset="0"/>
                <a:cs typeface="Arial" pitchFamily="34" charset="0"/>
              </a:rPr>
              <a:t>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neutral </a:t>
            </a:r>
            <a:r>
              <a:rPr lang="en-US" sz="1400" dirty="0" smtClean="0">
                <a:latin typeface="Comic Sans MS" pitchFamily="66" charset="0"/>
              </a:rPr>
              <a:t>(a charge of zero)</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The thing that makes each element unique is the number of protons, since the number of neutrons and electrons can vary.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2000" b="1" dirty="0" smtClean="0">
                <a:solidFill>
                  <a:schemeClr val="tx1">
                    <a:lumMod val="50000"/>
                    <a:lumOff val="50000"/>
                  </a:schemeClr>
                </a:solidFill>
                <a:latin typeface="Comic Sans MS" pitchFamily="66" charset="0"/>
              </a:rPr>
              <a:t>Protons</a:t>
            </a:r>
            <a:r>
              <a:rPr lang="en-US" sz="1600" dirty="0" smtClean="0">
                <a:latin typeface="Comic Sans MS" pitchFamily="66" charset="0"/>
              </a:rPr>
              <a:t> and </a:t>
            </a:r>
            <a:r>
              <a:rPr lang="en-US" sz="2000" b="1" dirty="0" smtClean="0">
                <a:solidFill>
                  <a:schemeClr val="tx1">
                    <a:lumMod val="50000"/>
                    <a:lumOff val="50000"/>
                  </a:schemeClr>
                </a:solidFill>
                <a:latin typeface="Comic Sans MS" pitchFamily="66" charset="0"/>
              </a:rPr>
              <a:t>neutrons</a:t>
            </a:r>
            <a:r>
              <a:rPr lang="en-US" sz="1600" dirty="0" smtClean="0">
                <a:latin typeface="Comic Sans MS" pitchFamily="66" charset="0"/>
              </a:rPr>
              <a:t> always in the center of atom </a:t>
            </a:r>
            <a:r>
              <a:rPr lang="en-US" sz="1400" dirty="0" smtClean="0">
                <a:latin typeface="Comic Sans MS" pitchFamily="66" charset="0"/>
              </a:rPr>
              <a:t>(the nucleus). </a:t>
            </a:r>
            <a:endParaRPr lang="en-US" sz="16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2000" b="1" dirty="0" smtClean="0">
                <a:solidFill>
                  <a:schemeClr val="tx1">
                    <a:lumMod val="50000"/>
                    <a:lumOff val="50000"/>
                  </a:schemeClr>
                </a:solidFill>
                <a:latin typeface="Comic Sans MS" pitchFamily="66" charset="0"/>
              </a:rPr>
              <a:t>Electrons</a:t>
            </a:r>
            <a:r>
              <a:rPr lang="en-US" sz="1600" b="1" dirty="0" smtClean="0">
                <a:latin typeface="Comic Sans MS" pitchFamily="66" charset="0"/>
              </a:rPr>
              <a:t> </a:t>
            </a:r>
            <a:r>
              <a:rPr lang="en-US" sz="1600" dirty="0" smtClean="0">
                <a:latin typeface="Comic Sans MS" pitchFamily="66" charset="0"/>
              </a:rPr>
              <a:t>are found whizzing around nucleus in areas </a:t>
            </a:r>
            <a:r>
              <a:rPr lang="en-US" sz="1600" dirty="0" smtClean="0">
                <a:latin typeface="Comic Sans MS" pitchFamily="66" charset="0"/>
              </a:rPr>
              <a:t>called electron shells. </a:t>
            </a:r>
            <a:endParaRPr lang="en-US" sz="1600" dirty="0" smtClean="0">
              <a:latin typeface="Comic Sans MS" pitchFamily="66" charset="0"/>
            </a:endParaRPr>
          </a:p>
          <a:p>
            <a:pPr eaLnBrk="1" hangingPunct="1">
              <a:lnSpc>
                <a:spcPct val="80000"/>
              </a:lnSpc>
              <a:buFontTx/>
              <a:buNone/>
              <a:defRPr/>
            </a:pPr>
            <a:endParaRPr lang="en-US" sz="1600" i="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If there is an equal number of electrons and protons in an atom, what is it’s charge?</a:t>
            </a:r>
            <a:endParaRPr lang="en-US" sz="1400" b="1" i="1" dirty="0" smtClean="0">
              <a:latin typeface="Comic Sans MS" pitchFamily="66" charset="0"/>
            </a:endParaRPr>
          </a:p>
        </p:txBody>
      </p:sp>
      <p:pic>
        <p:nvPicPr>
          <p:cNvPr id="6148" name="Picture 4" descr="Structure of an atom with neutrons and protens in the nucleus and electrons in orbit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04038" y="1143000"/>
            <a:ext cx="1804987" cy="146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descr="Protons carry a positive charge, neutrons carry a neutral charge, and electrons carry a negative charg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96100" y="2819400"/>
            <a:ext cx="1828800" cy="111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6"/>
          <p:cNvSpPr txBox="1">
            <a:spLocks noChangeArrowheads="1"/>
          </p:cNvSpPr>
          <p:nvPr/>
        </p:nvSpPr>
        <p:spPr bwMode="auto">
          <a:xfrm>
            <a:off x="990600" y="6019800"/>
            <a:ext cx="647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50000"/>
              </a:spcBef>
            </a:pPr>
            <a:r>
              <a:rPr lang="en-US" sz="1200" b="1">
                <a:solidFill>
                  <a:srgbClr val="0000CC"/>
                </a:solidFill>
                <a:latin typeface="Comic Sans MS" pitchFamily="66" charset="0"/>
              </a:rPr>
              <a:t>NERDY SCIENCE JOKE:</a:t>
            </a:r>
            <a:r>
              <a:rPr lang="en-US" sz="1200" b="1" i="1">
                <a:solidFill>
                  <a:srgbClr val="3333CC"/>
                </a:solidFill>
                <a:latin typeface="Comic Sans MS" pitchFamily="66" charset="0"/>
              </a:rPr>
              <a:t> </a:t>
            </a:r>
            <a:r>
              <a:rPr lang="en-US" sz="1200">
                <a:solidFill>
                  <a:srgbClr val="3333CC"/>
                </a:solidFill>
                <a:latin typeface="Comic Sans MS" pitchFamily="66" charset="0"/>
              </a:rPr>
              <a:t>A neutron walks into a bar and  asks “How much for a drink?” </a:t>
            </a:r>
          </a:p>
          <a:p>
            <a:pPr algn="ctr" eaLnBrk="1" hangingPunct="1">
              <a:lnSpc>
                <a:spcPct val="80000"/>
              </a:lnSpc>
              <a:spcBef>
                <a:spcPct val="50000"/>
              </a:spcBef>
            </a:pPr>
            <a:r>
              <a:rPr lang="en-US" sz="1200" b="1" i="1">
                <a:solidFill>
                  <a:srgbClr val="3333CC"/>
                </a:solidFill>
                <a:latin typeface="Comic Sans MS" pitchFamily="66" charset="0"/>
              </a:rPr>
              <a:t>Q: </a:t>
            </a:r>
            <a:r>
              <a:rPr lang="en-US" sz="1200" i="1">
                <a:solidFill>
                  <a:srgbClr val="3333CC"/>
                </a:solidFill>
                <a:latin typeface="Comic Sans MS" pitchFamily="66" charset="0"/>
              </a:rPr>
              <a:t>What does the bartender tell him? </a:t>
            </a:r>
            <a:endParaRPr lang="en-US" sz="1200">
              <a:solidFill>
                <a:srgbClr val="3333CC"/>
              </a:solidFill>
              <a:latin typeface="Comic Sans MS" pitchFamily="66" charset="0"/>
            </a:endParaRPr>
          </a:p>
        </p:txBody>
      </p:sp>
      <p:pic>
        <p:nvPicPr>
          <p:cNvPr id="6151" name="Picture 7" descr="c-atom_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191000"/>
            <a:ext cx="1981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0" y="6492875"/>
            <a:ext cx="2971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Images: Structure of Atom, </a:t>
            </a:r>
            <a:r>
              <a:rPr lang="en-US" sz="1000" dirty="0">
                <a:latin typeface="Comic Sans MS" pitchFamily="66" charset="0"/>
                <a:hlinkClick r:id="rId6"/>
              </a:rPr>
              <a:t>Chem4Kids</a:t>
            </a:r>
            <a:r>
              <a:rPr lang="en-US" sz="1000" dirty="0">
                <a:latin typeface="Comic Sans MS" pitchFamily="66" charset="0"/>
              </a:rPr>
              <a:t> Website; Carbon, </a:t>
            </a:r>
            <a:r>
              <a:rPr lang="en-US" sz="1000" dirty="0">
                <a:latin typeface="Comic Sans MS" pitchFamily="66" charset="0"/>
                <a:hlinkClick r:id="rId7"/>
              </a:rPr>
              <a:t>Universe Today </a:t>
            </a:r>
            <a:r>
              <a:rPr lang="en-US" sz="1000" dirty="0">
                <a:latin typeface="Comic Sans MS" pitchFamily="66" charset="0"/>
              </a:rPr>
              <a:t>Website</a:t>
            </a:r>
          </a:p>
        </p:txBody>
      </p:sp>
      <p:sp>
        <p:nvSpPr>
          <p:cNvPr id="6154" name="TextBox 1"/>
          <p:cNvSpPr txBox="1">
            <a:spLocks noChangeArrowheads="1"/>
          </p:cNvSpPr>
          <p:nvPr/>
        </p:nvSpPr>
        <p:spPr bwMode="auto">
          <a:xfrm>
            <a:off x="6781800" y="3048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rgbClr val="FF0000"/>
                </a:solidFill>
                <a:latin typeface="Comic Sans MS" pitchFamily="66" charset="0"/>
              </a:rPr>
              <a:t>Here are some examples:</a:t>
            </a:r>
          </a:p>
        </p:txBody>
      </p:sp>
      <p:sp>
        <p:nvSpPr>
          <p:cNvPr id="11"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8"/>
              </a:rPr>
              <a:t>Virtual Cell Biology Classroom</a:t>
            </a:r>
            <a:r>
              <a:rPr lang="en-US" altLang="en-US" sz="1000" dirty="0">
                <a:latin typeface="Comic Sans MS" pitchFamily="66" charset="0"/>
              </a:rPr>
              <a:t>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492828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par>
                                <p:cTn id="10" presetID="53" presetClass="entr" presetSubtype="16" fill="hold" nodeType="with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ppt_w</p:attrName>
                                        </p:attrNameLst>
                                      </p:cBhvr>
                                      <p:tavLst>
                                        <p:tav tm="0">
                                          <p:val>
                                            <p:fltVal val="0"/>
                                          </p:val>
                                        </p:tav>
                                        <p:tav tm="100000">
                                          <p:val>
                                            <p:strVal val="#ppt_w"/>
                                          </p:val>
                                        </p:tav>
                                      </p:tavLst>
                                    </p:anim>
                                    <p:anim calcmode="lin" valueType="num">
                                      <p:cBhvr>
                                        <p:cTn id="13" dur="500" fill="hold"/>
                                        <p:tgtEl>
                                          <p:spTgt spid="6149"/>
                                        </p:tgtEl>
                                        <p:attrNameLst>
                                          <p:attrName>ppt_h</p:attrName>
                                        </p:attrNameLst>
                                      </p:cBhvr>
                                      <p:tavLst>
                                        <p:tav tm="0">
                                          <p:val>
                                            <p:fltVal val="0"/>
                                          </p:val>
                                        </p:tav>
                                        <p:tav tm="100000">
                                          <p:val>
                                            <p:strVal val="#ppt_h"/>
                                          </p:val>
                                        </p:tav>
                                      </p:tavLst>
                                    </p:anim>
                                    <p:animEffect transition="in" filter="fade">
                                      <p:cBhvr>
                                        <p:cTn id="14" dur="500"/>
                                        <p:tgtEl>
                                          <p:spTgt spid="6149"/>
                                        </p:tgtEl>
                                      </p:cBhvr>
                                    </p:animEffect>
                                  </p:childTnLst>
                                </p:cTn>
                              </p:par>
                              <p:par>
                                <p:cTn id="15" presetID="53" presetClass="entr" presetSubtype="16" fill="hold" nodeType="withEffect">
                                  <p:stCondLst>
                                    <p:cond delay="0"/>
                                  </p:stCondLst>
                                  <p:childTnLst>
                                    <p:set>
                                      <p:cBhvr>
                                        <p:cTn id="16" dur="1" fill="hold">
                                          <p:stCondLst>
                                            <p:cond delay="0"/>
                                          </p:stCondLst>
                                        </p:cTn>
                                        <p:tgtEl>
                                          <p:spTgt spid="6151"/>
                                        </p:tgtEl>
                                        <p:attrNameLst>
                                          <p:attrName>style.visibility</p:attrName>
                                        </p:attrNameLst>
                                      </p:cBhvr>
                                      <p:to>
                                        <p:strVal val="visible"/>
                                      </p:to>
                                    </p:set>
                                    <p:anim calcmode="lin" valueType="num">
                                      <p:cBhvr>
                                        <p:cTn id="17" dur="500" fill="hold"/>
                                        <p:tgtEl>
                                          <p:spTgt spid="6151"/>
                                        </p:tgtEl>
                                        <p:attrNameLst>
                                          <p:attrName>ppt_w</p:attrName>
                                        </p:attrNameLst>
                                      </p:cBhvr>
                                      <p:tavLst>
                                        <p:tav tm="0">
                                          <p:val>
                                            <p:fltVal val="0"/>
                                          </p:val>
                                        </p:tav>
                                        <p:tav tm="100000">
                                          <p:val>
                                            <p:strVal val="#ppt_w"/>
                                          </p:val>
                                        </p:tav>
                                      </p:tavLst>
                                    </p:anim>
                                    <p:anim calcmode="lin" valueType="num">
                                      <p:cBhvr>
                                        <p:cTn id="18" dur="500" fill="hold"/>
                                        <p:tgtEl>
                                          <p:spTgt spid="6151"/>
                                        </p:tgtEl>
                                        <p:attrNameLst>
                                          <p:attrName>ppt_h</p:attrName>
                                        </p:attrNameLst>
                                      </p:cBhvr>
                                      <p:tavLst>
                                        <p:tav tm="0">
                                          <p:val>
                                            <p:fltVal val="0"/>
                                          </p:val>
                                        </p:tav>
                                        <p:tav tm="100000">
                                          <p:val>
                                            <p:strVal val="#ppt_h"/>
                                          </p:val>
                                        </p:tav>
                                      </p:tavLst>
                                    </p:anim>
                                    <p:animEffect transition="in" filter="fade">
                                      <p:cBhvr>
                                        <p:cTn id="1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1012" y="228600"/>
            <a:ext cx="8229600" cy="487363"/>
          </a:xfrm>
        </p:spPr>
        <p:txBody>
          <a:bodyPr/>
          <a:lstStyle/>
          <a:p>
            <a:pPr eaLnBrk="1" hangingPunct="1"/>
            <a:r>
              <a:rPr lang="en-US" sz="3200" b="1" dirty="0" smtClean="0">
                <a:solidFill>
                  <a:srgbClr val="3366FF"/>
                </a:solidFill>
                <a:latin typeface="Comic Sans MS" pitchFamily="66" charset="0"/>
              </a:rPr>
              <a:t>Chemical Bonding and Electron Valences</a:t>
            </a:r>
          </a:p>
        </p:txBody>
      </p:sp>
      <p:pic>
        <p:nvPicPr>
          <p:cNvPr id="7171"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905000"/>
            <a:ext cx="30861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60338" y="914400"/>
            <a:ext cx="5630862"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500" dirty="0">
                <a:latin typeface="Comic Sans MS" pitchFamily="66" charset="0"/>
                <a:cs typeface="+mn-cs"/>
              </a:rPr>
              <a:t>The electrons </a:t>
            </a:r>
            <a:r>
              <a:rPr lang="en-US" sz="1500" dirty="0" smtClean="0">
                <a:latin typeface="Comic Sans MS" pitchFamily="66" charset="0"/>
              </a:rPr>
              <a:t>of</a:t>
            </a:r>
            <a:r>
              <a:rPr lang="en-US" sz="1500" dirty="0" smtClean="0">
                <a:latin typeface="Comic Sans MS" pitchFamily="66" charset="0"/>
                <a:cs typeface="+mn-cs"/>
              </a:rPr>
              <a:t> </a:t>
            </a:r>
            <a:r>
              <a:rPr lang="en-US" sz="1500" dirty="0">
                <a:latin typeface="Comic Sans MS" pitchFamily="66" charset="0"/>
                <a:cs typeface="+mn-cs"/>
              </a:rPr>
              <a:t>an atom </a:t>
            </a:r>
            <a:r>
              <a:rPr lang="en-US" sz="1500" dirty="0" smtClean="0">
                <a:latin typeface="Comic Sans MS" pitchFamily="66" charset="0"/>
              </a:rPr>
              <a:t>can be</a:t>
            </a:r>
            <a:r>
              <a:rPr lang="en-US" sz="1500" dirty="0" smtClean="0">
                <a:latin typeface="Comic Sans MS" pitchFamily="66" charset="0"/>
                <a:cs typeface="+mn-cs"/>
              </a:rPr>
              <a:t> </a:t>
            </a:r>
            <a:r>
              <a:rPr lang="en-US" sz="1500" dirty="0">
                <a:latin typeface="Comic Sans MS" pitchFamily="66" charset="0"/>
                <a:cs typeface="+mn-cs"/>
              </a:rPr>
              <a:t>located </a:t>
            </a:r>
            <a:r>
              <a:rPr lang="en-US" sz="1500" dirty="0" smtClean="0">
                <a:latin typeface="Comic Sans MS" pitchFamily="66" charset="0"/>
                <a:cs typeface="+mn-cs"/>
              </a:rPr>
              <a:t>in different shells, which are at </a:t>
            </a:r>
            <a:r>
              <a:rPr lang="en-US" sz="1500" dirty="0">
                <a:latin typeface="Comic Sans MS" pitchFamily="66" charset="0"/>
                <a:cs typeface="+mn-cs"/>
              </a:rPr>
              <a:t>different </a:t>
            </a:r>
            <a:r>
              <a:rPr lang="en-US" sz="2000" b="1" dirty="0">
                <a:solidFill>
                  <a:schemeClr val="tx1">
                    <a:lumMod val="50000"/>
                    <a:lumOff val="50000"/>
                  </a:schemeClr>
                </a:solidFill>
                <a:latin typeface="Comic Sans MS" pitchFamily="66" charset="0"/>
                <a:cs typeface="+mn-cs"/>
              </a:rPr>
              <a:t>energy levels</a:t>
            </a:r>
            <a:r>
              <a:rPr lang="en-US" dirty="0">
                <a:solidFill>
                  <a:schemeClr val="bg2">
                    <a:lumMod val="75000"/>
                  </a:schemeClr>
                </a:solidFill>
                <a:latin typeface="Comic Sans MS" pitchFamily="66" charset="0"/>
                <a:cs typeface="+mn-cs"/>
              </a:rPr>
              <a:t>. </a:t>
            </a:r>
          </a:p>
          <a:p>
            <a:pPr eaLnBrk="0" hangingPunct="0">
              <a:defRPr/>
            </a:pPr>
            <a:endParaRPr lang="en-US" sz="1200" dirty="0">
              <a:latin typeface="Comic Sans MS" pitchFamily="66" charset="0"/>
              <a:cs typeface="+mn-cs"/>
            </a:endParaRPr>
          </a:p>
          <a:p>
            <a:pPr eaLnBrk="0" hangingPunct="0">
              <a:defRPr/>
            </a:pPr>
            <a:r>
              <a:rPr lang="en-US" sz="1500" dirty="0">
                <a:latin typeface="Comic Sans MS" pitchFamily="66" charset="0"/>
                <a:cs typeface="+mn-cs"/>
              </a:rPr>
              <a:t>Electrons in the highest energy level are called </a:t>
            </a:r>
            <a:r>
              <a:rPr lang="en-US" sz="2000" b="1" dirty="0">
                <a:solidFill>
                  <a:schemeClr val="tx1">
                    <a:lumMod val="50000"/>
                    <a:lumOff val="50000"/>
                  </a:schemeClr>
                </a:solidFill>
                <a:latin typeface="Comic Sans MS" pitchFamily="66" charset="0"/>
                <a:cs typeface="+mn-cs"/>
              </a:rPr>
              <a:t>valence electrons</a:t>
            </a:r>
            <a:r>
              <a:rPr lang="en-US" b="1" dirty="0">
                <a:solidFill>
                  <a:schemeClr val="bg2">
                    <a:lumMod val="75000"/>
                  </a:schemeClr>
                </a:solidFill>
                <a:latin typeface="Comic Sans MS" pitchFamily="66" charset="0"/>
                <a:cs typeface="+mn-cs"/>
              </a:rPr>
              <a:t>.</a:t>
            </a:r>
            <a:endParaRPr lang="en-US" sz="1500" b="1" dirty="0">
              <a:solidFill>
                <a:schemeClr val="bg2">
                  <a:lumMod val="75000"/>
                </a:schemeClr>
              </a:solidFill>
              <a:latin typeface="Comic Sans MS" pitchFamily="66" charset="0"/>
              <a:cs typeface="+mn-cs"/>
            </a:endParaRPr>
          </a:p>
          <a:p>
            <a:pPr eaLnBrk="0" hangingPunct="0">
              <a:defRPr/>
            </a:pPr>
            <a:endParaRPr lang="en-US" sz="1500" b="1" dirty="0">
              <a:latin typeface="Comic Sans MS" pitchFamily="66" charset="0"/>
              <a:cs typeface="+mn-cs"/>
            </a:endParaRPr>
          </a:p>
          <a:p>
            <a:pPr eaLnBrk="0" hangingPunct="0">
              <a:defRPr/>
            </a:pPr>
            <a:r>
              <a:rPr lang="en-US" sz="1500" dirty="0">
                <a:latin typeface="Comic Sans MS" pitchFamily="66" charset="0"/>
                <a:cs typeface="+mn-cs"/>
              </a:rPr>
              <a:t>Number of valence electrons governs an atom’s bonding behavior. </a:t>
            </a:r>
          </a:p>
          <a:p>
            <a:pPr eaLnBrk="0" hangingPunct="0">
              <a:defRPr/>
            </a:pPr>
            <a:endParaRPr lang="en-US" sz="1500" dirty="0">
              <a:latin typeface="Comic Sans MS" pitchFamily="66" charset="0"/>
              <a:cs typeface="+mn-cs"/>
            </a:endParaRPr>
          </a:p>
          <a:p>
            <a:pPr eaLnBrk="0" hangingPunct="0">
              <a:defRPr/>
            </a:pPr>
            <a:r>
              <a:rPr lang="en-US" b="1" i="1" dirty="0">
                <a:solidFill>
                  <a:srgbClr val="FF0000"/>
                </a:solidFill>
                <a:latin typeface="Comic Sans MS" pitchFamily="66" charset="0"/>
                <a:cs typeface="+mn-cs"/>
              </a:rPr>
              <a:t>Q: </a:t>
            </a:r>
            <a:r>
              <a:rPr lang="en-US" sz="1500" b="1" i="1" dirty="0">
                <a:latin typeface="Comic Sans MS" pitchFamily="66" charset="0"/>
                <a:cs typeface="+mn-cs"/>
              </a:rPr>
              <a:t>What is the </a:t>
            </a:r>
            <a:r>
              <a:rPr lang="en-US" sz="1500" b="1" i="1" u="sng" dirty="0">
                <a:latin typeface="Comic Sans MS" pitchFamily="66" charset="0"/>
                <a:cs typeface="+mn-cs"/>
              </a:rPr>
              <a:t>max number</a:t>
            </a:r>
            <a:r>
              <a:rPr lang="en-US" sz="1500" b="1" i="1" dirty="0">
                <a:latin typeface="Comic Sans MS" pitchFamily="66" charset="0"/>
                <a:cs typeface="+mn-cs"/>
              </a:rPr>
              <a:t> of valence electrons for a full valence shell? </a:t>
            </a:r>
          </a:p>
          <a:p>
            <a:pPr eaLnBrk="0" hangingPunct="0">
              <a:defRPr/>
            </a:pPr>
            <a:endParaRPr lang="en-US" sz="1500" i="1" dirty="0">
              <a:latin typeface="Comic Sans MS" pitchFamily="66" charset="0"/>
              <a:cs typeface="+mn-cs"/>
            </a:endParaRPr>
          </a:p>
          <a:p>
            <a:pPr eaLnBrk="0" hangingPunct="0">
              <a:defRPr/>
            </a:pPr>
            <a:r>
              <a:rPr lang="en-US" sz="1500" dirty="0">
                <a:latin typeface="Comic Sans MS" pitchFamily="66" charset="0"/>
                <a:cs typeface="+mn-cs"/>
              </a:rPr>
              <a:t>Atoms are much more stable, or less reactive, with a full valence shell. </a:t>
            </a:r>
          </a:p>
          <a:p>
            <a:pPr eaLnBrk="0" hangingPunct="0">
              <a:defRPr/>
            </a:pPr>
            <a:endParaRPr lang="en-US" sz="1500" dirty="0">
              <a:latin typeface="Comic Sans MS" pitchFamily="66" charset="0"/>
              <a:cs typeface="+mn-cs"/>
            </a:endParaRPr>
          </a:p>
          <a:p>
            <a:pPr eaLnBrk="0" hangingPunct="0">
              <a:defRPr/>
            </a:pPr>
            <a:r>
              <a:rPr lang="en-US" sz="1500" dirty="0">
                <a:latin typeface="Comic Sans MS" pitchFamily="66" charset="0"/>
                <a:cs typeface="+mn-cs"/>
              </a:rPr>
              <a:t>By moving electrons, the two atoms become linked. This is known as </a:t>
            </a:r>
            <a:r>
              <a:rPr lang="en-US" sz="2000" b="1" dirty="0">
                <a:solidFill>
                  <a:schemeClr val="tx1">
                    <a:lumMod val="50000"/>
                    <a:lumOff val="50000"/>
                  </a:schemeClr>
                </a:solidFill>
                <a:latin typeface="Comic Sans MS" pitchFamily="66" charset="0"/>
                <a:cs typeface="+mn-cs"/>
              </a:rPr>
              <a:t>chemical bonding</a:t>
            </a:r>
            <a:r>
              <a:rPr lang="en-US" sz="1500" dirty="0">
                <a:latin typeface="Comic Sans MS" pitchFamily="66" charset="0"/>
                <a:cs typeface="+mn-cs"/>
              </a:rPr>
              <a:t>. </a:t>
            </a:r>
          </a:p>
          <a:p>
            <a:pPr eaLnBrk="0" hangingPunct="0">
              <a:defRPr/>
            </a:pPr>
            <a:endParaRPr lang="en-US" sz="1500" dirty="0">
              <a:latin typeface="Comic Sans MS" pitchFamily="66" charset="0"/>
              <a:cs typeface="+mn-cs"/>
            </a:endParaRPr>
          </a:p>
          <a:p>
            <a:pPr eaLnBrk="0" hangingPunct="0">
              <a:defRPr/>
            </a:pPr>
            <a:r>
              <a:rPr lang="en-US" sz="1500" dirty="0">
                <a:latin typeface="Comic Sans MS" pitchFamily="66" charset="0"/>
                <a:cs typeface="+mn-cs"/>
              </a:rPr>
              <a:t>This stability can be achieved one of two ways: </a:t>
            </a:r>
          </a:p>
          <a:p>
            <a:pPr eaLnBrk="0" hangingPunct="0">
              <a:defRPr/>
            </a:pPr>
            <a:endParaRPr lang="en-US" sz="800" dirty="0">
              <a:latin typeface="Comic Sans MS" pitchFamily="66" charset="0"/>
              <a:cs typeface="+mn-cs"/>
            </a:endParaRPr>
          </a:p>
          <a:p>
            <a:pPr eaLnBrk="0" hangingPunct="0">
              <a:defRPr/>
            </a:pPr>
            <a:r>
              <a:rPr lang="en-US" sz="1500" dirty="0">
                <a:latin typeface="Comic Sans MS" pitchFamily="66" charset="0"/>
                <a:cs typeface="+mn-cs"/>
              </a:rPr>
              <a:t>	-</a:t>
            </a:r>
            <a:r>
              <a:rPr lang="en-US" dirty="0">
                <a:solidFill>
                  <a:schemeClr val="bg2">
                    <a:lumMod val="75000"/>
                  </a:schemeClr>
                </a:solidFill>
                <a:latin typeface="Comic Sans MS" pitchFamily="66" charset="0"/>
                <a:cs typeface="+mn-cs"/>
              </a:rPr>
              <a:t> </a:t>
            </a:r>
            <a:r>
              <a:rPr lang="en-US" sz="2000" b="1" dirty="0">
                <a:solidFill>
                  <a:schemeClr val="bg2">
                    <a:lumMod val="75000"/>
                  </a:schemeClr>
                </a:solidFill>
                <a:latin typeface="Comic Sans MS" pitchFamily="66" charset="0"/>
                <a:cs typeface="+mn-cs"/>
              </a:rPr>
              <a:t>Ionic</a:t>
            </a:r>
            <a:r>
              <a:rPr lang="en-US" sz="2000" dirty="0">
                <a:solidFill>
                  <a:schemeClr val="bg2">
                    <a:lumMod val="75000"/>
                  </a:schemeClr>
                </a:solidFill>
                <a:latin typeface="Comic Sans MS" pitchFamily="66" charset="0"/>
                <a:cs typeface="+mn-cs"/>
              </a:rPr>
              <a:t> </a:t>
            </a:r>
            <a:r>
              <a:rPr lang="en-US" sz="1500" dirty="0">
                <a:latin typeface="Comic Sans MS" pitchFamily="66" charset="0"/>
                <a:cs typeface="+mn-cs"/>
              </a:rPr>
              <a:t>bond</a:t>
            </a:r>
          </a:p>
          <a:p>
            <a:pPr eaLnBrk="0" hangingPunct="0">
              <a:defRPr/>
            </a:pPr>
            <a:r>
              <a:rPr lang="en-US" sz="1500" dirty="0">
                <a:latin typeface="Comic Sans MS" pitchFamily="66" charset="0"/>
                <a:cs typeface="+mn-cs"/>
              </a:rPr>
              <a:t>	- </a:t>
            </a:r>
            <a:r>
              <a:rPr lang="en-US" sz="2000" b="1" dirty="0">
                <a:solidFill>
                  <a:schemeClr val="bg2">
                    <a:lumMod val="75000"/>
                  </a:schemeClr>
                </a:solidFill>
                <a:latin typeface="Comic Sans MS" pitchFamily="66" charset="0"/>
                <a:cs typeface="+mn-cs"/>
              </a:rPr>
              <a:t>Covalent</a:t>
            </a:r>
            <a:r>
              <a:rPr lang="en-US" sz="1500" dirty="0">
                <a:latin typeface="Comic Sans MS" pitchFamily="66" charset="0"/>
                <a:cs typeface="+mn-cs"/>
              </a:rPr>
              <a:t> bond</a:t>
            </a:r>
          </a:p>
        </p:txBody>
      </p:sp>
      <p:sp>
        <p:nvSpPr>
          <p:cNvPr id="7173"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Carbon, </a:t>
            </a:r>
            <a:r>
              <a:rPr lang="en-US" sz="1000">
                <a:latin typeface="Comic Sans MS" pitchFamily="66" charset="0"/>
                <a:hlinkClick r:id="rId4"/>
              </a:rPr>
              <a:t>Universe Today </a:t>
            </a:r>
            <a:r>
              <a:rPr lang="en-US" sz="1000">
                <a:latin typeface="Comic Sans MS" pitchFamily="66" charset="0"/>
              </a:rPr>
              <a:t>Website</a:t>
            </a:r>
          </a:p>
        </p:txBody>
      </p:sp>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643184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276600" cy="53228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endParaRPr lang="en-US" sz="2800" b="1" dirty="0" smtClean="0">
              <a:latin typeface="Comic Sans MS" pitchFamily="66" charset="0"/>
            </a:endParaRPr>
          </a:p>
          <a:p>
            <a:pPr algn="l" eaLnBrk="1" hangingPunct="1">
              <a:lnSpc>
                <a:spcPct val="80000"/>
              </a:lnSpc>
              <a:defRPr/>
            </a:pPr>
            <a:r>
              <a:rPr lang="en-US" sz="2800" b="1" dirty="0" smtClean="0">
                <a:latin typeface="Comic Sans MS" pitchFamily="66" charset="0"/>
              </a:rPr>
              <a:t>1. </a:t>
            </a:r>
            <a:r>
              <a:rPr lang="en-US" sz="3600" b="1" dirty="0" smtClean="0">
                <a:latin typeface="Comic Sans MS" pitchFamily="66" charset="0"/>
              </a:rPr>
              <a:t>Ionic</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2. </a:t>
            </a:r>
            <a:r>
              <a:rPr lang="en-US" sz="2400" b="1" dirty="0" smtClean="0">
                <a:solidFill>
                  <a:schemeClr val="tx1">
                    <a:lumMod val="50000"/>
                    <a:lumOff val="50000"/>
                  </a:schemeClr>
                </a:solidFill>
                <a:latin typeface="Comic Sans MS" pitchFamily="66" charset="0"/>
              </a:rPr>
              <a:t>Covalent</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3. </a:t>
            </a:r>
            <a:r>
              <a:rPr lang="en-US" sz="24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000" b="1" dirty="0" smtClean="0">
              <a:solidFill>
                <a:schemeClr val="bg2">
                  <a:lumMod val="75000"/>
                </a:schemeClr>
              </a:solidFill>
              <a:latin typeface="Comic Sans MS" pitchFamily="66" charset="0"/>
            </a:endParaRPr>
          </a:p>
          <a:p>
            <a:pPr algn="l" eaLnBrk="1" hangingPunct="1">
              <a:lnSpc>
                <a:spcPct val="80000"/>
              </a:lnSpc>
              <a:defRPr/>
            </a:pPr>
            <a:endParaRPr lang="en-US" sz="2000" b="1" dirty="0">
              <a:solidFill>
                <a:schemeClr val="bg2">
                  <a:lumMod val="75000"/>
                </a:schemeClr>
              </a:solidFill>
              <a:latin typeface="Comic Sans MS" pitchFamily="66" charset="0"/>
            </a:endParaRPr>
          </a:p>
          <a:p>
            <a:pPr eaLnBrk="1" hangingPunct="1">
              <a:lnSpc>
                <a:spcPct val="80000"/>
              </a:lnSpc>
              <a:defRPr/>
            </a:pPr>
            <a:endParaRPr lang="en-US" sz="1600" b="1" i="1" dirty="0" smtClean="0">
              <a:latin typeface="Comic Sans MS" pitchFamily="66" charset="0"/>
            </a:endParaRPr>
          </a:p>
          <a:p>
            <a:pPr eaLnBrk="1" hangingPunct="1">
              <a:lnSpc>
                <a:spcPct val="80000"/>
              </a:lnSpc>
              <a:defRPr/>
            </a:pPr>
            <a:r>
              <a:rPr lang="en-US" sz="1600" b="1" i="1" dirty="0" smtClean="0">
                <a:latin typeface="Comic Sans MS" pitchFamily="66" charset="0"/>
              </a:rPr>
              <a:t> </a:t>
            </a:r>
          </a:p>
        </p:txBody>
      </p:sp>
      <p:pic>
        <p:nvPicPr>
          <p:cNvPr id="8195"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8197"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02366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411163"/>
          </a:xfrm>
        </p:spPr>
        <p:txBody>
          <a:bodyPr/>
          <a:lstStyle/>
          <a:p>
            <a:pPr eaLnBrk="1" hangingPunct="1">
              <a:defRPr/>
            </a:pPr>
            <a:r>
              <a:rPr lang="en-US" sz="3600" b="1" dirty="0" smtClean="0">
                <a:solidFill>
                  <a:schemeClr val="tx1">
                    <a:lumMod val="50000"/>
                    <a:lumOff val="50000"/>
                  </a:schemeClr>
                </a:solidFill>
                <a:latin typeface="Comic Sans MS" pitchFamily="66" charset="0"/>
              </a:rPr>
              <a:t>Ionic</a:t>
            </a:r>
            <a:r>
              <a:rPr lang="en-US" sz="2800" b="1" dirty="0" smtClean="0">
                <a:solidFill>
                  <a:schemeClr val="tx1">
                    <a:lumMod val="50000"/>
                    <a:lumOff val="50000"/>
                  </a:schemeClr>
                </a:solidFill>
                <a:latin typeface="Comic Sans MS" pitchFamily="66" charset="0"/>
              </a:rPr>
              <a:t> </a:t>
            </a:r>
            <a:r>
              <a:rPr lang="en-US" sz="36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9219" name="Rectangle 3"/>
          <p:cNvSpPr>
            <a:spLocks noGrp="1" noChangeArrowheads="1"/>
          </p:cNvSpPr>
          <p:nvPr>
            <p:ph type="body" sz="half" idx="1"/>
          </p:nvPr>
        </p:nvSpPr>
        <p:spPr>
          <a:xfrm>
            <a:off x="457200" y="762000"/>
            <a:ext cx="8077200" cy="5287963"/>
          </a:xfrm>
        </p:spPr>
        <p:txBody>
          <a:bodyPr/>
          <a:lstStyle/>
          <a:p>
            <a:pPr eaLnBrk="1" hangingPunct="1">
              <a:buFontTx/>
              <a:buNone/>
            </a:pPr>
            <a:r>
              <a:rPr lang="en-US" sz="1400" smtClean="0">
                <a:latin typeface="Comic Sans MS" pitchFamily="66" charset="0"/>
                <a:cs typeface="Arial" pitchFamily="34" charset="0"/>
              </a:rPr>
              <a:t>Involves transfer of electrons between two atoms.</a:t>
            </a:r>
          </a:p>
          <a:p>
            <a:pPr eaLnBrk="1" hangingPunct="1">
              <a:buFontTx/>
              <a:buNone/>
            </a:pPr>
            <a:r>
              <a:rPr lang="en-US" sz="1400" smtClean="0">
                <a:latin typeface="Comic Sans MS" pitchFamily="66" charset="0"/>
                <a:cs typeface="Arial" pitchFamily="34" charset="0"/>
              </a:rPr>
              <a:t>	</a:t>
            </a:r>
          </a:p>
          <a:p>
            <a:pPr eaLnBrk="1" hangingPunct="1">
              <a:buFontTx/>
              <a:buNone/>
            </a:pPr>
            <a:endParaRPr lang="en-US" sz="1200" smtClean="0">
              <a:latin typeface="Comic Sans MS" pitchFamily="66" charset="0"/>
              <a:cs typeface="Arial" pitchFamily="34" charset="0"/>
            </a:endParaRPr>
          </a:p>
          <a:p>
            <a:pPr eaLnBrk="1" hangingPunct="1">
              <a:buFontTx/>
              <a:buNone/>
            </a:pPr>
            <a:endParaRPr lang="en-US" sz="1200" i="1" smtClean="0"/>
          </a:p>
          <a:p>
            <a:pPr eaLnBrk="1" hangingPunct="1">
              <a:buFontTx/>
              <a:buNone/>
            </a:pPr>
            <a:endParaRPr lang="en-US" sz="1800" i="1" smtClean="0"/>
          </a:p>
          <a:p>
            <a:pPr eaLnBrk="1" hangingPunct="1">
              <a:buFontTx/>
              <a:buNone/>
            </a:pPr>
            <a:endParaRPr lang="en-US" sz="1800" i="1" smtClean="0"/>
          </a:p>
          <a:p>
            <a:pPr eaLnBrk="1" hangingPunct="1">
              <a:buFontTx/>
              <a:buNone/>
            </a:pPr>
            <a:endParaRPr lang="en-US" sz="2000" i="1" smtClean="0">
              <a:cs typeface="Arial" pitchFamily="34" charset="0"/>
            </a:endParaRPr>
          </a:p>
          <a:p>
            <a:pPr eaLnBrk="1" hangingPunct="1"/>
            <a:endParaRPr lang="en-US" sz="1800" i="1" smtClean="0"/>
          </a:p>
          <a:p>
            <a:pPr eaLnBrk="1" hangingPunct="1"/>
            <a:endParaRPr lang="en-US" sz="1800" b="1" smtClean="0"/>
          </a:p>
        </p:txBody>
      </p:sp>
      <p:sp>
        <p:nvSpPr>
          <p:cNvPr id="9220" name="Text Box 4"/>
          <p:cNvSpPr txBox="1">
            <a:spLocks noChangeArrowheads="1"/>
          </p:cNvSpPr>
          <p:nvPr/>
        </p:nvSpPr>
        <p:spPr bwMode="auto">
          <a:xfrm>
            <a:off x="3048000" y="1233488"/>
            <a:ext cx="3124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inorganic compounds.</a:t>
            </a:r>
          </a:p>
        </p:txBody>
      </p:sp>
      <p:pic>
        <p:nvPicPr>
          <p:cNvPr id="9221" name="Picture 5" descr="na-c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7700" y="1522413"/>
            <a:ext cx="769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Sodium Chloride</a:t>
            </a:r>
            <a:r>
              <a:rPr lang="en-US" sz="1000">
                <a:latin typeface="Comic Sans MS" pitchFamily="66" charset="0"/>
              </a:rPr>
              <a:t>, University of Winnepeg</a:t>
            </a:r>
          </a:p>
        </p:txBody>
      </p:sp>
      <p:sp>
        <p:nvSpPr>
          <p:cNvPr id="9223" name="Rectangle 7"/>
          <p:cNvSpPr>
            <a:spLocks noChangeArrowheads="1"/>
          </p:cNvSpPr>
          <p:nvPr/>
        </p:nvSpPr>
        <p:spPr bwMode="auto">
          <a:xfrm>
            <a:off x="304800" y="50292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en-US" sz="2000" b="1">
                <a:solidFill>
                  <a:srgbClr val="3366FF"/>
                </a:solidFill>
                <a:latin typeface="Comic Sans MS" pitchFamily="66" charset="0"/>
              </a:rPr>
              <a:t>Ion</a:t>
            </a:r>
            <a:r>
              <a:rPr lang="en-US" sz="1600" b="1">
                <a:latin typeface="Comic Sans MS" pitchFamily="66" charset="0"/>
              </a:rPr>
              <a:t> </a:t>
            </a:r>
            <a:r>
              <a:rPr lang="en-US" sz="1600">
                <a:latin typeface="Comic Sans MS" pitchFamily="66" charset="0"/>
              </a:rPr>
              <a:t>= an atom or group of atoms which have lost or gained one or more electrons, making them negatively or positively charged.</a:t>
            </a:r>
          </a:p>
          <a:p>
            <a:pPr marL="342900" indent="-342900">
              <a:lnSpc>
                <a:spcPct val="90000"/>
              </a:lnSpc>
              <a:spcBef>
                <a:spcPct val="20000"/>
              </a:spcBef>
            </a:pPr>
            <a:endParaRPr lang="en-US" sz="1100" b="1" i="1">
              <a:latin typeface="Comic Sans MS" pitchFamily="66" charset="0"/>
            </a:endParaRP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positively charged ions (+) called?</a:t>
            </a: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negatively charged ions (-) called? </a:t>
            </a:r>
            <a:endParaRPr lang="en-US" sz="1600" b="1" i="1"/>
          </a:p>
        </p:txBody>
      </p:sp>
      <p:sp>
        <p:nvSpPr>
          <p:cNvPr id="9"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88187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altLang="en-US" sz="2800" b="1" smtClean="0">
                <a:solidFill>
                  <a:srgbClr val="CC6600"/>
                </a:solidFill>
                <a:latin typeface="Comic Sans MS" pitchFamily="66" charset="0"/>
              </a:rPr>
              <a:t>Reactions Involving Ions</a:t>
            </a:r>
            <a:endParaRPr lang="en-US" altLang="en-US" sz="2000" i="1" smtClean="0">
              <a:latin typeface="Comic Sans MS" pitchFamily="66" charset="0"/>
            </a:endParaRPr>
          </a:p>
        </p:txBody>
      </p:sp>
      <p:sp>
        <p:nvSpPr>
          <p:cNvPr id="19459" name="Rectangle 3"/>
          <p:cNvSpPr>
            <a:spLocks noGrp="1" noChangeArrowheads="1"/>
          </p:cNvSpPr>
          <p:nvPr>
            <p:ph type="body" sz="half" idx="1"/>
          </p:nvPr>
        </p:nvSpPr>
        <p:spPr>
          <a:xfrm>
            <a:off x="228600" y="1447800"/>
            <a:ext cx="3810000" cy="5410200"/>
          </a:xfrm>
        </p:spPr>
        <p:txBody>
          <a:bodyPr/>
          <a:lstStyle/>
          <a:p>
            <a:pPr eaLnBrk="1" hangingPunct="1">
              <a:buFontTx/>
              <a:buNone/>
            </a:pPr>
            <a:r>
              <a:rPr lang="en-US" altLang="en-US" sz="2400" i="1" dirty="0" smtClean="0">
                <a:latin typeface="Comic Sans MS" pitchFamily="66" charset="0"/>
              </a:rPr>
              <a:t>Remember… </a:t>
            </a:r>
            <a:r>
              <a:rPr lang="en-US" altLang="en-US" sz="2400" b="1" dirty="0" smtClean="0">
                <a:solidFill>
                  <a:schemeClr val="bg2"/>
                </a:solidFill>
                <a:latin typeface="Comic Sans MS" pitchFamily="66" charset="0"/>
              </a:rPr>
              <a:t>ion</a:t>
            </a:r>
            <a:r>
              <a:rPr lang="en-US" altLang="en-US" sz="2400" b="1" dirty="0" smtClean="0">
                <a:latin typeface="Comic Sans MS" pitchFamily="66" charset="0"/>
              </a:rPr>
              <a:t> </a:t>
            </a:r>
            <a:r>
              <a:rPr lang="en-US" altLang="en-US" sz="2400" dirty="0" smtClean="0">
                <a:latin typeface="Comic Sans MS" pitchFamily="66" charset="0"/>
              </a:rPr>
              <a:t>= an atom which has lost or gained one or more electrons, so it’s negatively or positively charged.</a:t>
            </a:r>
          </a:p>
          <a:p>
            <a:pPr eaLnBrk="1" hangingPunct="1"/>
            <a:endParaRPr lang="en-US" altLang="en-US" sz="2400" dirty="0" smtClean="0">
              <a:latin typeface="Comic Sans MS" pitchFamily="66" charset="0"/>
            </a:endParaRPr>
          </a:p>
          <a:p>
            <a:pPr eaLnBrk="1" hangingPunct="1">
              <a:buFontTx/>
              <a:buNone/>
            </a:pPr>
            <a:r>
              <a:rPr lang="en-US" altLang="en-US" sz="2400" b="1" dirty="0" smtClean="0">
                <a:latin typeface="Comic Sans MS" pitchFamily="66" charset="0"/>
              </a:rPr>
              <a:t>The Principle of </a:t>
            </a:r>
          </a:p>
          <a:p>
            <a:pPr eaLnBrk="1" hangingPunct="1">
              <a:buFontTx/>
              <a:buNone/>
            </a:pPr>
            <a:r>
              <a:rPr lang="en-US" altLang="en-US" sz="2400" b="1" dirty="0">
                <a:solidFill>
                  <a:schemeClr val="tx1">
                    <a:lumMod val="65000"/>
                    <a:lumOff val="35000"/>
                  </a:schemeClr>
                </a:solidFill>
                <a:latin typeface="Comic Sans MS" pitchFamily="66" charset="0"/>
              </a:rPr>
              <a:t> </a:t>
            </a:r>
            <a:r>
              <a:rPr lang="en-US" altLang="en-US" sz="2400" b="1" dirty="0" smtClean="0">
                <a:solidFill>
                  <a:schemeClr val="tx1">
                    <a:lumMod val="65000"/>
                    <a:lumOff val="35000"/>
                  </a:schemeClr>
                </a:solidFill>
                <a:latin typeface="Comic Sans MS" pitchFamily="66" charset="0"/>
              </a:rPr>
              <a:t>  ion exchange</a:t>
            </a:r>
          </a:p>
          <a:p>
            <a:pPr eaLnBrk="1" hangingPunct="1">
              <a:buFontTx/>
              <a:buNone/>
            </a:pPr>
            <a:r>
              <a:rPr lang="en-US" altLang="en-US" sz="2400" dirty="0" smtClean="0">
                <a:latin typeface="Comic Sans MS" pitchFamily="66" charset="0"/>
              </a:rPr>
              <a:t>    is a common water softening method.</a:t>
            </a:r>
          </a:p>
          <a:p>
            <a:pPr eaLnBrk="1" hangingPunct="1"/>
            <a:endParaRPr lang="en-US" altLang="en-US" sz="2400" dirty="0" smtClean="0">
              <a:latin typeface="Comic Sans MS" pitchFamily="66" charset="0"/>
            </a:endParaRPr>
          </a:p>
          <a:p>
            <a:pPr eaLnBrk="1" hangingPunct="1"/>
            <a:endParaRPr lang="en-US" altLang="en-US" sz="2800" dirty="0" smtClean="0"/>
          </a:p>
          <a:p>
            <a:pPr eaLnBrk="1" hangingPunct="1"/>
            <a:endParaRPr lang="en-US" altLang="en-US" sz="2800" dirty="0" smtClean="0"/>
          </a:p>
        </p:txBody>
      </p:sp>
      <p:pic>
        <p:nvPicPr>
          <p:cNvPr id="19460" name="Picture 5" descr="ion-exchan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447800"/>
            <a:ext cx="4800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18405</TotalTime>
  <Words>2934</Words>
  <Application>Microsoft Macintosh PowerPoint</Application>
  <PresentationFormat>On-screen Show (4:3)</PresentationFormat>
  <Paragraphs>535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Elements, Atoms, Molecules &amp; Compounds</vt:lpstr>
      <vt:lpstr>Chemical Shorthand</vt:lpstr>
      <vt:lpstr>The Structure of an Atom</vt:lpstr>
      <vt:lpstr>Chemical Bonding and Electron Valences</vt:lpstr>
      <vt:lpstr>PowerPoint Presentation</vt:lpstr>
      <vt:lpstr>Ionic Bonds</vt:lpstr>
      <vt:lpstr>Reactions Involving Ions</vt:lpstr>
      <vt:lpstr>Lets use a Branganalogy to help us Understand the Concept of Ion Exchange… </vt:lpstr>
      <vt:lpstr>Ions: Acids &amp; Bases</vt:lpstr>
      <vt:lpstr>  </vt:lpstr>
      <vt:lpstr>  </vt:lpstr>
      <vt:lpstr>PowerPoint Presentation</vt:lpstr>
      <vt:lpstr>PowerPoint Presentation</vt:lpstr>
      <vt:lpstr>Ions &amp; Bases</vt:lpstr>
      <vt:lpstr>Ions &amp; Salts</vt:lpstr>
      <vt:lpstr>PowerPoint Presentation</vt:lpstr>
      <vt:lpstr>REVIEW!</vt:lpstr>
      <vt:lpstr>PowerPoint Presentation</vt:lpstr>
      <vt:lpstr>Covalent Bonds</vt:lpstr>
      <vt:lpstr>Oxidation - Reduction Reaction</vt:lpstr>
      <vt:lpstr>Oil Rig</vt:lpstr>
      <vt:lpstr>PowerPoint Presentation</vt:lpstr>
      <vt:lpstr>Hydrogen Bonds</vt:lpstr>
      <vt:lpstr>REVIEW!</vt:lpstr>
      <vt:lpstr>What Is an Isotope?</vt:lpstr>
      <vt:lpstr>Isotopes &amp; Radioactivity</vt:lpstr>
      <vt:lpstr>Synthesis, Decomposition &amp; Exchange Reactions </vt:lpstr>
      <vt:lpstr>Q: Based on the reaction types we just discussed, how would you categorize the reactions below?</vt:lpstr>
      <vt:lpstr>PowerPoint Presentation</vt:lpstr>
      <vt:lpstr>Mixtures &amp; Compounds</vt:lpstr>
      <vt:lpstr>Solutions</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Inorganic Chemistry Lecture PowerPoint</dc:title>
  <dc:creator>Tami Port</dc:creator>
  <cp:keywords>inorganic chemistry lecture powerpoint, inorganic chemistry lecture, chemistry ppt</cp:keywords>
  <cp:lastModifiedBy>Voicemail</cp:lastModifiedBy>
  <cp:revision>232</cp:revision>
  <dcterms:created xsi:type="dcterms:W3CDTF">2007-05-12T18:17:30Z</dcterms:created>
  <dcterms:modified xsi:type="dcterms:W3CDTF">2015-01-22T17:14:36Z</dcterms:modified>
  <cp:category>Chemistry Lecture PowerPoint</cp:category>
</cp:coreProperties>
</file>