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37" r:id="rId2"/>
    <p:sldId id="261" r:id="rId3"/>
    <p:sldId id="338" r:id="rId4"/>
    <p:sldId id="366" r:id="rId5"/>
    <p:sldId id="340" r:id="rId6"/>
    <p:sldId id="364" r:id="rId7"/>
    <p:sldId id="341" r:id="rId8"/>
    <p:sldId id="342" r:id="rId9"/>
    <p:sldId id="343" r:id="rId10"/>
    <p:sldId id="344" r:id="rId11"/>
    <p:sldId id="345" r:id="rId12"/>
    <p:sldId id="346" r:id="rId13"/>
    <p:sldId id="365" r:id="rId14"/>
    <p:sldId id="349" r:id="rId15"/>
    <p:sldId id="350" r:id="rId16"/>
    <p:sldId id="351" r:id="rId17"/>
    <p:sldId id="353" r:id="rId18"/>
    <p:sldId id="348" r:id="rId19"/>
    <p:sldId id="354" r:id="rId20"/>
    <p:sldId id="355" r:id="rId21"/>
    <p:sldId id="363" r:id="rId22"/>
    <p:sldId id="347" r:id="rId23"/>
    <p:sldId id="356" r:id="rId24"/>
    <p:sldId id="357" r:id="rId25"/>
    <p:sldId id="358" r:id="rId26"/>
    <p:sldId id="359" r:id="rId27"/>
    <p:sldId id="362" r:id="rId28"/>
    <p:sldId id="367" r:id="rId29"/>
    <p:sldId id="379" r:id="rId30"/>
    <p:sldId id="380" r:id="rId31"/>
    <p:sldId id="381" r:id="rId32"/>
    <p:sldId id="382" r:id="rId33"/>
    <p:sldId id="383" r:id="rId34"/>
    <p:sldId id="384" r:id="rId35"/>
    <p:sldId id="385" r:id="rId36"/>
    <p:sldId id="386" r:id="rId37"/>
    <p:sldId id="387" r:id="rId38"/>
    <p:sldId id="388" r:id="rId39"/>
    <p:sldId id="377" r:id="rId40"/>
    <p:sldId id="389" r:id="rId41"/>
    <p:sldId id="328" r:id="rId42"/>
    <p:sldId id="378" r:id="rId43"/>
    <p:sldId id="335" r:id="rId44"/>
  </p:sldIdLst>
  <p:sldSz cx="9144000" cy="6858000" type="screen4x3"/>
  <p:notesSz cx="6858000" cy="9144000"/>
  <p:defaultTextStyle>
    <a:defPPr>
      <a:defRPr lang="en-US"/>
    </a:defPPr>
    <a:lvl1pPr algn="l" rtl="0" fontAlgn="base">
      <a:spcBef>
        <a:spcPct val="0"/>
      </a:spcBef>
      <a:spcAft>
        <a:spcPct val="0"/>
      </a:spcAft>
      <a:defRPr sz="1600" b="1" kern="1200">
        <a:solidFill>
          <a:schemeClr val="tx1"/>
        </a:solidFill>
        <a:latin typeface="Arial" charset="0"/>
        <a:ea typeface="+mn-ea"/>
        <a:cs typeface="+mn-cs"/>
      </a:defRPr>
    </a:lvl1pPr>
    <a:lvl2pPr marL="457200" algn="l" rtl="0" fontAlgn="base">
      <a:spcBef>
        <a:spcPct val="0"/>
      </a:spcBef>
      <a:spcAft>
        <a:spcPct val="0"/>
      </a:spcAft>
      <a:defRPr sz="1600" b="1" kern="1200">
        <a:solidFill>
          <a:schemeClr val="tx1"/>
        </a:solidFill>
        <a:latin typeface="Arial" charset="0"/>
        <a:ea typeface="+mn-ea"/>
        <a:cs typeface="+mn-cs"/>
      </a:defRPr>
    </a:lvl2pPr>
    <a:lvl3pPr marL="914400" algn="l" rtl="0" fontAlgn="base">
      <a:spcBef>
        <a:spcPct val="0"/>
      </a:spcBef>
      <a:spcAft>
        <a:spcPct val="0"/>
      </a:spcAft>
      <a:defRPr sz="1600" b="1" kern="1200">
        <a:solidFill>
          <a:schemeClr val="tx1"/>
        </a:solidFill>
        <a:latin typeface="Arial" charset="0"/>
        <a:ea typeface="+mn-ea"/>
        <a:cs typeface="+mn-cs"/>
      </a:defRPr>
    </a:lvl3pPr>
    <a:lvl4pPr marL="1371600" algn="l" rtl="0" fontAlgn="base">
      <a:spcBef>
        <a:spcPct val="0"/>
      </a:spcBef>
      <a:spcAft>
        <a:spcPct val="0"/>
      </a:spcAft>
      <a:defRPr sz="1600" b="1" kern="1200">
        <a:solidFill>
          <a:schemeClr val="tx1"/>
        </a:solidFill>
        <a:latin typeface="Arial" charset="0"/>
        <a:ea typeface="+mn-ea"/>
        <a:cs typeface="+mn-cs"/>
      </a:defRPr>
    </a:lvl4pPr>
    <a:lvl5pPr marL="1828800" algn="l" rtl="0" fontAlgn="base">
      <a:spcBef>
        <a:spcPct val="0"/>
      </a:spcBef>
      <a:spcAft>
        <a:spcPct val="0"/>
      </a:spcAft>
      <a:defRPr sz="1600" b="1" kern="1200">
        <a:solidFill>
          <a:schemeClr val="tx1"/>
        </a:solidFill>
        <a:latin typeface="Arial" charset="0"/>
        <a:ea typeface="+mn-ea"/>
        <a:cs typeface="+mn-cs"/>
      </a:defRPr>
    </a:lvl5pPr>
    <a:lvl6pPr marL="2286000" algn="l" defTabSz="914400" rtl="0" eaLnBrk="1" latinLnBrk="0" hangingPunct="1">
      <a:defRPr sz="1600" b="1" kern="1200">
        <a:solidFill>
          <a:schemeClr val="tx1"/>
        </a:solidFill>
        <a:latin typeface="Arial" charset="0"/>
        <a:ea typeface="+mn-ea"/>
        <a:cs typeface="+mn-cs"/>
      </a:defRPr>
    </a:lvl6pPr>
    <a:lvl7pPr marL="2743200" algn="l" defTabSz="914400" rtl="0" eaLnBrk="1" latinLnBrk="0" hangingPunct="1">
      <a:defRPr sz="1600" b="1" kern="1200">
        <a:solidFill>
          <a:schemeClr val="tx1"/>
        </a:solidFill>
        <a:latin typeface="Arial" charset="0"/>
        <a:ea typeface="+mn-ea"/>
        <a:cs typeface="+mn-cs"/>
      </a:defRPr>
    </a:lvl7pPr>
    <a:lvl8pPr marL="3200400" algn="l" defTabSz="914400" rtl="0" eaLnBrk="1" latinLnBrk="0" hangingPunct="1">
      <a:defRPr sz="1600" b="1" kern="1200">
        <a:solidFill>
          <a:schemeClr val="tx1"/>
        </a:solidFill>
        <a:latin typeface="Arial" charset="0"/>
        <a:ea typeface="+mn-ea"/>
        <a:cs typeface="+mn-cs"/>
      </a:defRPr>
    </a:lvl8pPr>
    <a:lvl9pPr marL="3657600" algn="l" defTabSz="914400" rtl="0" eaLnBrk="1" latinLnBrk="0" hangingPunct="1">
      <a:defRPr sz="1600" b="1"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64F00"/>
    <a:srgbClr val="020294"/>
    <a:srgbClr val="6600FF"/>
    <a:srgbClr val="FF0000"/>
    <a:srgbClr val="FF6600"/>
    <a:srgbClr val="FFFFCC"/>
    <a:srgbClr val="99CCFF"/>
    <a:srgbClr val="6699FF"/>
    <a:srgbClr val="99FFCC"/>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7" d="100"/>
          <a:sy n="97" d="100"/>
        </p:scale>
        <p:origin x="-1192" y="-96"/>
      </p:cViewPr>
      <p:guideLst>
        <p:guide orient="horz" pos="2160"/>
        <p:guide pos="2880"/>
      </p:guideLst>
    </p:cSldViewPr>
  </p:slideViewPr>
  <p:notesTextViewPr>
    <p:cViewPr>
      <p:scale>
        <a:sx n="100" d="100"/>
        <a:sy n="100" d="100"/>
      </p:scale>
      <p:origin x="0" y="0"/>
    </p:cViewPr>
  </p:notesTextViewPr>
  <p:notesViewPr>
    <p:cSldViewPr>
      <p:cViewPr varScale="1">
        <p:scale>
          <a:sx n="60" d="100"/>
          <a:sy n="60" d="100"/>
        </p:scale>
        <p:origin x="-186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lvl1pPr>
          </a:lstStyle>
          <a:p>
            <a:pPr>
              <a:defRPr/>
            </a:pPr>
            <a:endParaRPr lang="en-US"/>
          </a:p>
        </p:txBody>
      </p:sp>
      <p:sp>
        <p:nvSpPr>
          <p:cNvPr id="317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lvl1pPr>
          </a:lstStyle>
          <a:p>
            <a:pPr>
              <a:defRPr/>
            </a:pPr>
            <a:fld id="{4E9C3AEB-8182-4BE0-ACB6-BA202D804FF9}" type="slidenum">
              <a:rPr lang="en-US"/>
              <a:pPr>
                <a:defRPr/>
              </a:pPr>
              <a:t>‹#›</a:t>
            </a:fld>
            <a:endParaRPr lang="en-US"/>
          </a:p>
        </p:txBody>
      </p:sp>
    </p:spTree>
    <p:extLst>
      <p:ext uri="{BB962C8B-B14F-4D97-AF65-F5344CB8AC3E}">
        <p14:creationId xmlns:p14="http://schemas.microsoft.com/office/powerpoint/2010/main" val="34003034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fld id="{61F2B1A8-91C8-4CAC-B9CD-4C2D2E98278C}" type="slidenum">
              <a:rPr lang="en-US" altLang="en-US" sz="1200" b="0" smtClean="0">
                <a:cs typeface="Arial" charset="0"/>
              </a:rPr>
              <a:pPr eaLnBrk="1" hangingPunct="1"/>
              <a:t>1</a:t>
            </a:fld>
            <a:endParaRPr lang="en-US" altLang="en-US" sz="1200" b="0" smtClean="0">
              <a:cs typeface="Arial"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r>
              <a:rPr lang="en-US" altLang="en-US" smtClean="0"/>
              <a:t>Welcome to Science Prof Online PowerPoint Resources!</a:t>
            </a:r>
          </a:p>
          <a:p>
            <a:pPr eaLnBrk="1" hangingPunct="1"/>
            <a:r>
              <a:rPr lang="en-US" altLang="en-US" smtClean="0"/>
              <a:t>This PowerPoint Presentation comes from the Virtual Cell Biology Classroom of Science Prof Online, and, as such, is licensed under Creative Commons Attribution-ShareAlike 3.0.; meaning you can download, share and alter any of this presentation, but you can’t sell it or repackage and sell any part of it. Please credit Science Prof Online as the source of this presentation.  Please abide by credited image copyrights.  Thank you for using this resource.</a:t>
            </a:r>
          </a:p>
        </p:txBody>
      </p:sp>
    </p:spTree>
    <p:extLst>
      <p:ext uri="{BB962C8B-B14F-4D97-AF65-F5344CB8AC3E}">
        <p14:creationId xmlns:p14="http://schemas.microsoft.com/office/powerpoint/2010/main" val="27255335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defTabSz="914707" eaLnBrk="0" hangingPunct="0">
              <a:defRPr>
                <a:solidFill>
                  <a:schemeClr val="tx1"/>
                </a:solidFill>
                <a:latin typeface="Arial" charset="0"/>
              </a:defRPr>
            </a:lvl1pPr>
            <a:lvl2pPr marL="723113" indent="-278120" defTabSz="914707" eaLnBrk="0" hangingPunct="0">
              <a:defRPr>
                <a:solidFill>
                  <a:schemeClr val="tx1"/>
                </a:solidFill>
                <a:latin typeface="Arial" charset="0"/>
              </a:defRPr>
            </a:lvl2pPr>
            <a:lvl3pPr marL="1112482" indent="-222496" defTabSz="914707" eaLnBrk="0" hangingPunct="0">
              <a:defRPr>
                <a:solidFill>
                  <a:schemeClr val="tx1"/>
                </a:solidFill>
                <a:latin typeface="Arial" charset="0"/>
              </a:defRPr>
            </a:lvl3pPr>
            <a:lvl4pPr marL="1557475" indent="-222496" defTabSz="914707" eaLnBrk="0" hangingPunct="0">
              <a:defRPr>
                <a:solidFill>
                  <a:schemeClr val="tx1"/>
                </a:solidFill>
                <a:latin typeface="Arial" charset="0"/>
              </a:defRPr>
            </a:lvl4pPr>
            <a:lvl5pPr marL="2002467" indent="-222496" defTabSz="914707" eaLnBrk="0" hangingPunct="0">
              <a:defRPr>
                <a:solidFill>
                  <a:schemeClr val="tx1"/>
                </a:solidFill>
                <a:latin typeface="Arial" charset="0"/>
              </a:defRPr>
            </a:lvl5pPr>
            <a:lvl6pPr marL="2447460" indent="-222496" defTabSz="914707" eaLnBrk="0" fontAlgn="base" hangingPunct="0">
              <a:spcBef>
                <a:spcPct val="0"/>
              </a:spcBef>
              <a:spcAft>
                <a:spcPct val="0"/>
              </a:spcAft>
              <a:defRPr>
                <a:solidFill>
                  <a:schemeClr val="tx1"/>
                </a:solidFill>
                <a:latin typeface="Arial" charset="0"/>
              </a:defRPr>
            </a:lvl6pPr>
            <a:lvl7pPr marL="2892453" indent="-222496" defTabSz="914707" eaLnBrk="0" fontAlgn="base" hangingPunct="0">
              <a:spcBef>
                <a:spcPct val="0"/>
              </a:spcBef>
              <a:spcAft>
                <a:spcPct val="0"/>
              </a:spcAft>
              <a:defRPr>
                <a:solidFill>
                  <a:schemeClr val="tx1"/>
                </a:solidFill>
                <a:latin typeface="Arial" charset="0"/>
              </a:defRPr>
            </a:lvl7pPr>
            <a:lvl8pPr marL="3337446" indent="-222496" defTabSz="914707" eaLnBrk="0" fontAlgn="base" hangingPunct="0">
              <a:spcBef>
                <a:spcPct val="0"/>
              </a:spcBef>
              <a:spcAft>
                <a:spcPct val="0"/>
              </a:spcAft>
              <a:defRPr>
                <a:solidFill>
                  <a:schemeClr val="tx1"/>
                </a:solidFill>
                <a:latin typeface="Arial" charset="0"/>
              </a:defRPr>
            </a:lvl8pPr>
            <a:lvl9pPr marL="3782438" indent="-222496" defTabSz="914707" eaLnBrk="0" fontAlgn="base" hangingPunct="0">
              <a:spcBef>
                <a:spcPct val="0"/>
              </a:spcBef>
              <a:spcAft>
                <a:spcPct val="0"/>
              </a:spcAft>
              <a:defRPr>
                <a:solidFill>
                  <a:schemeClr val="tx1"/>
                </a:solidFill>
                <a:latin typeface="Arial" charset="0"/>
              </a:defRPr>
            </a:lvl9pPr>
          </a:lstStyle>
          <a:p>
            <a:pPr eaLnBrk="1" hangingPunct="1"/>
            <a:fld id="{AA7A4779-37C3-4002-A003-0CF56913A132}" type="slidenum">
              <a:rPr lang="en-US" smtClean="0"/>
              <a:pPr eaLnBrk="1" hangingPunct="1"/>
              <a:t>10</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26595743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defTabSz="914707" eaLnBrk="0" hangingPunct="0">
              <a:defRPr>
                <a:solidFill>
                  <a:schemeClr val="tx1"/>
                </a:solidFill>
                <a:latin typeface="Arial" charset="0"/>
              </a:defRPr>
            </a:lvl1pPr>
            <a:lvl2pPr marL="723113" indent="-278120" defTabSz="914707" eaLnBrk="0" hangingPunct="0">
              <a:defRPr>
                <a:solidFill>
                  <a:schemeClr val="tx1"/>
                </a:solidFill>
                <a:latin typeface="Arial" charset="0"/>
              </a:defRPr>
            </a:lvl2pPr>
            <a:lvl3pPr marL="1112482" indent="-222496" defTabSz="914707" eaLnBrk="0" hangingPunct="0">
              <a:defRPr>
                <a:solidFill>
                  <a:schemeClr val="tx1"/>
                </a:solidFill>
                <a:latin typeface="Arial" charset="0"/>
              </a:defRPr>
            </a:lvl3pPr>
            <a:lvl4pPr marL="1557475" indent="-222496" defTabSz="914707" eaLnBrk="0" hangingPunct="0">
              <a:defRPr>
                <a:solidFill>
                  <a:schemeClr val="tx1"/>
                </a:solidFill>
                <a:latin typeface="Arial" charset="0"/>
              </a:defRPr>
            </a:lvl4pPr>
            <a:lvl5pPr marL="2002467" indent="-222496" defTabSz="914707" eaLnBrk="0" hangingPunct="0">
              <a:defRPr>
                <a:solidFill>
                  <a:schemeClr val="tx1"/>
                </a:solidFill>
                <a:latin typeface="Arial" charset="0"/>
              </a:defRPr>
            </a:lvl5pPr>
            <a:lvl6pPr marL="2447460" indent="-222496" defTabSz="914707" eaLnBrk="0" fontAlgn="base" hangingPunct="0">
              <a:spcBef>
                <a:spcPct val="0"/>
              </a:spcBef>
              <a:spcAft>
                <a:spcPct val="0"/>
              </a:spcAft>
              <a:defRPr>
                <a:solidFill>
                  <a:schemeClr val="tx1"/>
                </a:solidFill>
                <a:latin typeface="Arial" charset="0"/>
              </a:defRPr>
            </a:lvl6pPr>
            <a:lvl7pPr marL="2892453" indent="-222496" defTabSz="914707" eaLnBrk="0" fontAlgn="base" hangingPunct="0">
              <a:spcBef>
                <a:spcPct val="0"/>
              </a:spcBef>
              <a:spcAft>
                <a:spcPct val="0"/>
              </a:spcAft>
              <a:defRPr>
                <a:solidFill>
                  <a:schemeClr val="tx1"/>
                </a:solidFill>
                <a:latin typeface="Arial" charset="0"/>
              </a:defRPr>
            </a:lvl7pPr>
            <a:lvl8pPr marL="3337446" indent="-222496" defTabSz="914707" eaLnBrk="0" fontAlgn="base" hangingPunct="0">
              <a:spcBef>
                <a:spcPct val="0"/>
              </a:spcBef>
              <a:spcAft>
                <a:spcPct val="0"/>
              </a:spcAft>
              <a:defRPr>
                <a:solidFill>
                  <a:schemeClr val="tx1"/>
                </a:solidFill>
                <a:latin typeface="Arial" charset="0"/>
              </a:defRPr>
            </a:lvl8pPr>
            <a:lvl9pPr marL="3782438" indent="-222496" defTabSz="914707" eaLnBrk="0" fontAlgn="base" hangingPunct="0">
              <a:spcBef>
                <a:spcPct val="0"/>
              </a:spcBef>
              <a:spcAft>
                <a:spcPct val="0"/>
              </a:spcAft>
              <a:defRPr>
                <a:solidFill>
                  <a:schemeClr val="tx1"/>
                </a:solidFill>
                <a:latin typeface="Arial" charset="0"/>
              </a:defRPr>
            </a:lvl9pPr>
          </a:lstStyle>
          <a:p>
            <a:pPr eaLnBrk="1" hangingPunct="1"/>
            <a:fld id="{D5FC6458-4BC7-4D9F-B6B5-E3BDE53ECC46}" type="slidenum">
              <a:rPr lang="en-US" smtClean="0"/>
              <a:pPr eaLnBrk="1" hangingPunct="1"/>
              <a:t>11</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r>
              <a:rPr lang="en-US" sz="1400" dirty="0"/>
              <a:t>Some materials can move across the membrane, others cannot.</a:t>
            </a:r>
          </a:p>
        </p:txBody>
      </p:sp>
    </p:spTree>
    <p:extLst>
      <p:ext uri="{BB962C8B-B14F-4D97-AF65-F5344CB8AC3E}">
        <p14:creationId xmlns:p14="http://schemas.microsoft.com/office/powerpoint/2010/main" val="42726265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B754AE1-414E-4227-AD44-056F0740CAB8}" type="slidenum">
              <a:rPr lang="en-US" altLang="en-US" smtClean="0"/>
              <a:pPr eaLnBrk="1" hangingPunct="1"/>
              <a:t>12</a:t>
            </a:fld>
            <a:endParaRPr lang="en-US" altLang="en-US"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r>
              <a:rPr lang="en-US" altLang="en-US" smtClean="0"/>
              <a:t>A: Water</a:t>
            </a:r>
          </a:p>
          <a:p>
            <a:pPr eaLnBrk="1" hangingPunct="1"/>
            <a:endParaRPr lang="en-US" altLang="en-US" smtClean="0"/>
          </a:p>
        </p:txBody>
      </p:sp>
    </p:spTree>
    <p:extLst>
      <p:ext uri="{BB962C8B-B14F-4D97-AF65-F5344CB8AC3E}">
        <p14:creationId xmlns:p14="http://schemas.microsoft.com/office/powerpoint/2010/main" val="3728402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defTabSz="914707" eaLnBrk="0" hangingPunct="0">
              <a:defRPr>
                <a:solidFill>
                  <a:schemeClr val="tx1"/>
                </a:solidFill>
                <a:latin typeface="Arial" charset="0"/>
              </a:defRPr>
            </a:lvl1pPr>
            <a:lvl2pPr marL="723113" indent="-278120" defTabSz="914707" eaLnBrk="0" hangingPunct="0">
              <a:defRPr>
                <a:solidFill>
                  <a:schemeClr val="tx1"/>
                </a:solidFill>
                <a:latin typeface="Arial" charset="0"/>
              </a:defRPr>
            </a:lvl2pPr>
            <a:lvl3pPr marL="1112482" indent="-222496" defTabSz="914707" eaLnBrk="0" hangingPunct="0">
              <a:defRPr>
                <a:solidFill>
                  <a:schemeClr val="tx1"/>
                </a:solidFill>
                <a:latin typeface="Arial" charset="0"/>
              </a:defRPr>
            </a:lvl3pPr>
            <a:lvl4pPr marL="1557475" indent="-222496" defTabSz="914707" eaLnBrk="0" hangingPunct="0">
              <a:defRPr>
                <a:solidFill>
                  <a:schemeClr val="tx1"/>
                </a:solidFill>
                <a:latin typeface="Arial" charset="0"/>
              </a:defRPr>
            </a:lvl4pPr>
            <a:lvl5pPr marL="2002467" indent="-222496" defTabSz="914707" eaLnBrk="0" hangingPunct="0">
              <a:defRPr>
                <a:solidFill>
                  <a:schemeClr val="tx1"/>
                </a:solidFill>
                <a:latin typeface="Arial" charset="0"/>
              </a:defRPr>
            </a:lvl5pPr>
            <a:lvl6pPr marL="2447460" indent="-222496" defTabSz="914707" eaLnBrk="0" fontAlgn="base" hangingPunct="0">
              <a:spcBef>
                <a:spcPct val="0"/>
              </a:spcBef>
              <a:spcAft>
                <a:spcPct val="0"/>
              </a:spcAft>
              <a:defRPr>
                <a:solidFill>
                  <a:schemeClr val="tx1"/>
                </a:solidFill>
                <a:latin typeface="Arial" charset="0"/>
              </a:defRPr>
            </a:lvl6pPr>
            <a:lvl7pPr marL="2892453" indent="-222496" defTabSz="914707" eaLnBrk="0" fontAlgn="base" hangingPunct="0">
              <a:spcBef>
                <a:spcPct val="0"/>
              </a:spcBef>
              <a:spcAft>
                <a:spcPct val="0"/>
              </a:spcAft>
              <a:defRPr>
                <a:solidFill>
                  <a:schemeClr val="tx1"/>
                </a:solidFill>
                <a:latin typeface="Arial" charset="0"/>
              </a:defRPr>
            </a:lvl7pPr>
            <a:lvl8pPr marL="3337446" indent="-222496" defTabSz="914707" eaLnBrk="0" fontAlgn="base" hangingPunct="0">
              <a:spcBef>
                <a:spcPct val="0"/>
              </a:spcBef>
              <a:spcAft>
                <a:spcPct val="0"/>
              </a:spcAft>
              <a:defRPr>
                <a:solidFill>
                  <a:schemeClr val="tx1"/>
                </a:solidFill>
                <a:latin typeface="Arial" charset="0"/>
              </a:defRPr>
            </a:lvl8pPr>
            <a:lvl9pPr marL="3782438" indent="-222496" defTabSz="914707" eaLnBrk="0" fontAlgn="base" hangingPunct="0">
              <a:spcBef>
                <a:spcPct val="0"/>
              </a:spcBef>
              <a:spcAft>
                <a:spcPct val="0"/>
              </a:spcAft>
              <a:defRPr>
                <a:solidFill>
                  <a:schemeClr val="tx1"/>
                </a:solidFill>
                <a:latin typeface="Arial" charset="0"/>
              </a:defRPr>
            </a:lvl9pPr>
          </a:lstStyle>
          <a:p>
            <a:pPr eaLnBrk="1" hangingPunct="1"/>
            <a:fld id="{627DCFB4-AE51-4B42-B784-630B72E0936D}" type="slidenum">
              <a:rPr lang="en-US" smtClean="0"/>
              <a:pPr eaLnBrk="1" hangingPunct="1"/>
              <a:t>13</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10483030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defTabSz="914707" eaLnBrk="0" hangingPunct="0">
              <a:defRPr>
                <a:solidFill>
                  <a:schemeClr val="tx1"/>
                </a:solidFill>
                <a:latin typeface="Arial" charset="0"/>
              </a:defRPr>
            </a:lvl1pPr>
            <a:lvl2pPr marL="723113" indent="-278120" defTabSz="914707" eaLnBrk="0" hangingPunct="0">
              <a:defRPr>
                <a:solidFill>
                  <a:schemeClr val="tx1"/>
                </a:solidFill>
                <a:latin typeface="Arial" charset="0"/>
              </a:defRPr>
            </a:lvl2pPr>
            <a:lvl3pPr marL="1112482" indent="-222496" defTabSz="914707" eaLnBrk="0" hangingPunct="0">
              <a:defRPr>
                <a:solidFill>
                  <a:schemeClr val="tx1"/>
                </a:solidFill>
                <a:latin typeface="Arial" charset="0"/>
              </a:defRPr>
            </a:lvl3pPr>
            <a:lvl4pPr marL="1557475" indent="-222496" defTabSz="914707" eaLnBrk="0" hangingPunct="0">
              <a:defRPr>
                <a:solidFill>
                  <a:schemeClr val="tx1"/>
                </a:solidFill>
                <a:latin typeface="Arial" charset="0"/>
              </a:defRPr>
            </a:lvl4pPr>
            <a:lvl5pPr marL="2002467" indent="-222496" defTabSz="914707" eaLnBrk="0" hangingPunct="0">
              <a:defRPr>
                <a:solidFill>
                  <a:schemeClr val="tx1"/>
                </a:solidFill>
                <a:latin typeface="Arial" charset="0"/>
              </a:defRPr>
            </a:lvl5pPr>
            <a:lvl6pPr marL="2447460" indent="-222496" defTabSz="914707" eaLnBrk="0" fontAlgn="base" hangingPunct="0">
              <a:spcBef>
                <a:spcPct val="0"/>
              </a:spcBef>
              <a:spcAft>
                <a:spcPct val="0"/>
              </a:spcAft>
              <a:defRPr>
                <a:solidFill>
                  <a:schemeClr val="tx1"/>
                </a:solidFill>
                <a:latin typeface="Arial" charset="0"/>
              </a:defRPr>
            </a:lvl6pPr>
            <a:lvl7pPr marL="2892453" indent="-222496" defTabSz="914707" eaLnBrk="0" fontAlgn="base" hangingPunct="0">
              <a:spcBef>
                <a:spcPct val="0"/>
              </a:spcBef>
              <a:spcAft>
                <a:spcPct val="0"/>
              </a:spcAft>
              <a:defRPr>
                <a:solidFill>
                  <a:schemeClr val="tx1"/>
                </a:solidFill>
                <a:latin typeface="Arial" charset="0"/>
              </a:defRPr>
            </a:lvl7pPr>
            <a:lvl8pPr marL="3337446" indent="-222496" defTabSz="914707" eaLnBrk="0" fontAlgn="base" hangingPunct="0">
              <a:spcBef>
                <a:spcPct val="0"/>
              </a:spcBef>
              <a:spcAft>
                <a:spcPct val="0"/>
              </a:spcAft>
              <a:defRPr>
                <a:solidFill>
                  <a:schemeClr val="tx1"/>
                </a:solidFill>
                <a:latin typeface="Arial" charset="0"/>
              </a:defRPr>
            </a:lvl8pPr>
            <a:lvl9pPr marL="3782438" indent="-222496" defTabSz="914707" eaLnBrk="0" fontAlgn="base" hangingPunct="0">
              <a:spcBef>
                <a:spcPct val="0"/>
              </a:spcBef>
              <a:spcAft>
                <a:spcPct val="0"/>
              </a:spcAft>
              <a:defRPr>
                <a:solidFill>
                  <a:schemeClr val="tx1"/>
                </a:solidFill>
                <a:latin typeface="Arial" charset="0"/>
              </a:defRPr>
            </a:lvl9pPr>
          </a:lstStyle>
          <a:p>
            <a:pPr eaLnBrk="1" hangingPunct="1"/>
            <a:fld id="{D0DD5173-4EB1-41A3-ADFF-AF566350C8FD}" type="slidenum">
              <a:rPr lang="en-US" smtClean="0"/>
              <a:pPr eaLnBrk="1" hangingPunct="1"/>
              <a:t>14</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41704957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p:txBody>
          <a:bodyPr/>
          <a:lstStyle>
            <a:lvl1pPr defTabSz="913328" eaLnBrk="0" hangingPunct="0">
              <a:defRPr sz="2000">
                <a:solidFill>
                  <a:schemeClr val="tx1"/>
                </a:solidFill>
                <a:latin typeface="Arial" charset="0"/>
              </a:defRPr>
            </a:lvl1pPr>
            <a:lvl2pPr marL="745963" indent="-286909" defTabSz="913328" eaLnBrk="0" hangingPunct="0">
              <a:defRPr sz="2000">
                <a:solidFill>
                  <a:schemeClr val="tx1"/>
                </a:solidFill>
                <a:latin typeface="Arial" charset="0"/>
              </a:defRPr>
            </a:lvl2pPr>
            <a:lvl3pPr marL="1147637" indent="-229527" defTabSz="913328" eaLnBrk="0" hangingPunct="0">
              <a:defRPr sz="2000">
                <a:solidFill>
                  <a:schemeClr val="tx1"/>
                </a:solidFill>
                <a:latin typeface="Arial" charset="0"/>
              </a:defRPr>
            </a:lvl3pPr>
            <a:lvl4pPr marL="1606691" indent="-229527" defTabSz="913328" eaLnBrk="0" hangingPunct="0">
              <a:defRPr sz="2000">
                <a:solidFill>
                  <a:schemeClr val="tx1"/>
                </a:solidFill>
                <a:latin typeface="Arial" charset="0"/>
              </a:defRPr>
            </a:lvl4pPr>
            <a:lvl5pPr marL="2065746" indent="-229527" defTabSz="913328" eaLnBrk="0" hangingPunct="0">
              <a:defRPr sz="2000">
                <a:solidFill>
                  <a:schemeClr val="tx1"/>
                </a:solidFill>
                <a:latin typeface="Arial" charset="0"/>
              </a:defRPr>
            </a:lvl5pPr>
            <a:lvl6pPr marL="2524800" indent="-229527" defTabSz="913328" eaLnBrk="0" fontAlgn="base" hangingPunct="0">
              <a:spcBef>
                <a:spcPct val="0"/>
              </a:spcBef>
              <a:spcAft>
                <a:spcPct val="0"/>
              </a:spcAft>
              <a:defRPr sz="2000">
                <a:solidFill>
                  <a:schemeClr val="tx1"/>
                </a:solidFill>
                <a:latin typeface="Arial" charset="0"/>
              </a:defRPr>
            </a:lvl6pPr>
            <a:lvl7pPr marL="2983855" indent="-229527" defTabSz="913328" eaLnBrk="0" fontAlgn="base" hangingPunct="0">
              <a:spcBef>
                <a:spcPct val="0"/>
              </a:spcBef>
              <a:spcAft>
                <a:spcPct val="0"/>
              </a:spcAft>
              <a:defRPr sz="2000">
                <a:solidFill>
                  <a:schemeClr val="tx1"/>
                </a:solidFill>
                <a:latin typeface="Arial" charset="0"/>
              </a:defRPr>
            </a:lvl7pPr>
            <a:lvl8pPr marL="3442909" indent="-229527" defTabSz="913328" eaLnBrk="0" fontAlgn="base" hangingPunct="0">
              <a:spcBef>
                <a:spcPct val="0"/>
              </a:spcBef>
              <a:spcAft>
                <a:spcPct val="0"/>
              </a:spcAft>
              <a:defRPr sz="2000">
                <a:solidFill>
                  <a:schemeClr val="tx1"/>
                </a:solidFill>
                <a:latin typeface="Arial" charset="0"/>
              </a:defRPr>
            </a:lvl8pPr>
            <a:lvl9pPr marL="3901964" indent="-229527" defTabSz="913328" eaLnBrk="0" fontAlgn="base" hangingPunct="0">
              <a:spcBef>
                <a:spcPct val="0"/>
              </a:spcBef>
              <a:spcAft>
                <a:spcPct val="0"/>
              </a:spcAft>
              <a:defRPr sz="2000">
                <a:solidFill>
                  <a:schemeClr val="tx1"/>
                </a:solidFill>
                <a:latin typeface="Arial" charset="0"/>
              </a:defRPr>
            </a:lvl9pPr>
          </a:lstStyle>
          <a:p>
            <a:pPr eaLnBrk="1" hangingPunct="1">
              <a:defRPr/>
            </a:pPr>
            <a:fld id="{381889B2-5E60-4061-A5E7-9A9D02DBDA4D}" type="slidenum">
              <a:rPr lang="en-US" sz="1200"/>
              <a:pPr eaLnBrk="1" hangingPunct="1">
                <a:defRPr/>
              </a:pPr>
              <a:t>15</a:t>
            </a:fld>
            <a:endParaRPr lang="en-US" sz="120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9433634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defTabSz="914707" eaLnBrk="0" hangingPunct="0">
              <a:defRPr>
                <a:solidFill>
                  <a:schemeClr val="tx1"/>
                </a:solidFill>
                <a:latin typeface="Arial" charset="0"/>
              </a:defRPr>
            </a:lvl1pPr>
            <a:lvl2pPr marL="723113" indent="-278120" defTabSz="914707" eaLnBrk="0" hangingPunct="0">
              <a:defRPr>
                <a:solidFill>
                  <a:schemeClr val="tx1"/>
                </a:solidFill>
                <a:latin typeface="Arial" charset="0"/>
              </a:defRPr>
            </a:lvl2pPr>
            <a:lvl3pPr marL="1112482" indent="-222496" defTabSz="914707" eaLnBrk="0" hangingPunct="0">
              <a:defRPr>
                <a:solidFill>
                  <a:schemeClr val="tx1"/>
                </a:solidFill>
                <a:latin typeface="Arial" charset="0"/>
              </a:defRPr>
            </a:lvl3pPr>
            <a:lvl4pPr marL="1557475" indent="-222496" defTabSz="914707" eaLnBrk="0" hangingPunct="0">
              <a:defRPr>
                <a:solidFill>
                  <a:schemeClr val="tx1"/>
                </a:solidFill>
                <a:latin typeface="Arial" charset="0"/>
              </a:defRPr>
            </a:lvl4pPr>
            <a:lvl5pPr marL="2002467" indent="-222496" defTabSz="914707" eaLnBrk="0" hangingPunct="0">
              <a:defRPr>
                <a:solidFill>
                  <a:schemeClr val="tx1"/>
                </a:solidFill>
                <a:latin typeface="Arial" charset="0"/>
              </a:defRPr>
            </a:lvl5pPr>
            <a:lvl6pPr marL="2447460" indent="-222496" defTabSz="914707" eaLnBrk="0" fontAlgn="base" hangingPunct="0">
              <a:spcBef>
                <a:spcPct val="0"/>
              </a:spcBef>
              <a:spcAft>
                <a:spcPct val="0"/>
              </a:spcAft>
              <a:defRPr>
                <a:solidFill>
                  <a:schemeClr val="tx1"/>
                </a:solidFill>
                <a:latin typeface="Arial" charset="0"/>
              </a:defRPr>
            </a:lvl6pPr>
            <a:lvl7pPr marL="2892453" indent="-222496" defTabSz="914707" eaLnBrk="0" fontAlgn="base" hangingPunct="0">
              <a:spcBef>
                <a:spcPct val="0"/>
              </a:spcBef>
              <a:spcAft>
                <a:spcPct val="0"/>
              </a:spcAft>
              <a:defRPr>
                <a:solidFill>
                  <a:schemeClr val="tx1"/>
                </a:solidFill>
                <a:latin typeface="Arial" charset="0"/>
              </a:defRPr>
            </a:lvl7pPr>
            <a:lvl8pPr marL="3337446" indent="-222496" defTabSz="914707" eaLnBrk="0" fontAlgn="base" hangingPunct="0">
              <a:spcBef>
                <a:spcPct val="0"/>
              </a:spcBef>
              <a:spcAft>
                <a:spcPct val="0"/>
              </a:spcAft>
              <a:defRPr>
                <a:solidFill>
                  <a:schemeClr val="tx1"/>
                </a:solidFill>
                <a:latin typeface="Arial" charset="0"/>
              </a:defRPr>
            </a:lvl8pPr>
            <a:lvl9pPr marL="3782438" indent="-222496" defTabSz="914707" eaLnBrk="0" fontAlgn="base" hangingPunct="0">
              <a:spcBef>
                <a:spcPct val="0"/>
              </a:spcBef>
              <a:spcAft>
                <a:spcPct val="0"/>
              </a:spcAft>
              <a:defRPr>
                <a:solidFill>
                  <a:schemeClr val="tx1"/>
                </a:solidFill>
                <a:latin typeface="Arial" charset="0"/>
              </a:defRPr>
            </a:lvl9pPr>
          </a:lstStyle>
          <a:p>
            <a:pPr eaLnBrk="1" hangingPunct="1"/>
            <a:fld id="{434B2CF5-26F9-4B33-B17E-FEDB8537C440}" type="slidenum">
              <a:rPr lang="en-US" smtClean="0"/>
              <a:pPr eaLnBrk="1" hangingPunct="1"/>
              <a:t>16</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xfrm>
            <a:off x="686108" y="4344098"/>
            <a:ext cx="5485785" cy="4418515"/>
          </a:xfrm>
          <a:noFill/>
        </p:spPr>
        <p:txBody>
          <a:bodyPr/>
          <a:lstStyle/>
          <a:p>
            <a:pPr eaLnBrk="1" hangingPunct="1"/>
            <a:r>
              <a:rPr lang="en-US" sz="1400" b="1"/>
              <a:t>Gram-positive</a:t>
            </a:r>
          </a:p>
          <a:p>
            <a:pPr eaLnBrk="1" hangingPunct="1"/>
            <a:r>
              <a:rPr lang="en-US" smtClean="0"/>
              <a:t>Peptidoglycan makes up as much as 90% of the thick, compact cell wall.</a:t>
            </a:r>
          </a:p>
          <a:p>
            <a:pPr eaLnBrk="1" hangingPunct="1"/>
            <a:endParaRPr lang="en-US" smtClean="0"/>
          </a:p>
          <a:p>
            <a:pPr eaLnBrk="1" hangingPunct="1"/>
            <a:r>
              <a:rPr lang="en-US" sz="1400" b="1"/>
              <a:t>Gram-negative</a:t>
            </a:r>
          </a:p>
          <a:p>
            <a:pPr eaLnBrk="1" hangingPunct="1"/>
            <a:r>
              <a:rPr lang="en-US" smtClean="0"/>
              <a:t>More chemically complex and thinner.</a:t>
            </a:r>
          </a:p>
          <a:p>
            <a:pPr eaLnBrk="1" hangingPunct="1"/>
            <a:endParaRPr lang="en-US" sz="400"/>
          </a:p>
          <a:p>
            <a:pPr eaLnBrk="1" hangingPunct="1"/>
            <a:r>
              <a:rPr lang="en-US" smtClean="0"/>
              <a:t>Peptidoglycan only 5 – 20% of the cell wall.</a:t>
            </a:r>
          </a:p>
          <a:p>
            <a:pPr eaLnBrk="1" hangingPunct="1"/>
            <a:endParaRPr lang="en-US" sz="400"/>
          </a:p>
          <a:p>
            <a:pPr eaLnBrk="1" hangingPunct="1"/>
            <a:r>
              <a:rPr lang="en-US" smtClean="0"/>
              <a:t>Peptidoglycan not outermost layer, between the plasma membrane and the outer membrane.</a:t>
            </a:r>
          </a:p>
          <a:p>
            <a:pPr eaLnBrk="1" hangingPunct="1"/>
            <a:endParaRPr lang="en-US" sz="400"/>
          </a:p>
          <a:p>
            <a:pPr eaLnBrk="1" hangingPunct="1"/>
            <a:endParaRPr lang="en-US" sz="400"/>
          </a:p>
          <a:p>
            <a:pPr eaLnBrk="1" hangingPunct="1"/>
            <a:r>
              <a:rPr lang="en-US" smtClean="0"/>
              <a:t>Outer membrane is similar to the plasma membrane, but is less permeable and composed of lipopolysaccharides (LPS).</a:t>
            </a:r>
          </a:p>
          <a:p>
            <a:pPr eaLnBrk="1" hangingPunct="1"/>
            <a:endParaRPr lang="en-US" sz="400"/>
          </a:p>
          <a:p>
            <a:pPr eaLnBrk="1" hangingPunct="1"/>
            <a:r>
              <a:rPr lang="en-US" smtClean="0"/>
              <a:t>LPS is a harmful substance classified as an endotoxin,</a:t>
            </a:r>
          </a:p>
          <a:p>
            <a:pPr eaLnBrk="1" hangingPunct="1"/>
            <a:endParaRPr lang="en-US" sz="400"/>
          </a:p>
          <a:p>
            <a:pPr eaLnBrk="1" hangingPunct="1"/>
            <a:r>
              <a:rPr lang="en-US" smtClean="0"/>
              <a:t>The space between the cell wall and the plasma membrane is called the </a:t>
            </a:r>
            <a:r>
              <a:rPr lang="en-US" b="1" smtClean="0"/>
              <a:t>periplasm</a:t>
            </a:r>
            <a:r>
              <a:rPr lang="en-US" smtClean="0"/>
              <a:t>.</a:t>
            </a:r>
          </a:p>
          <a:p>
            <a:pPr eaLnBrk="1" hangingPunct="1"/>
            <a:endParaRPr lang="en-US" smtClean="0"/>
          </a:p>
        </p:txBody>
      </p:sp>
    </p:spTree>
    <p:extLst>
      <p:ext uri="{BB962C8B-B14F-4D97-AF65-F5344CB8AC3E}">
        <p14:creationId xmlns:p14="http://schemas.microsoft.com/office/powerpoint/2010/main" val="19448167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defTabSz="914707" eaLnBrk="0" hangingPunct="0">
              <a:defRPr>
                <a:solidFill>
                  <a:schemeClr val="tx1"/>
                </a:solidFill>
                <a:latin typeface="Arial" charset="0"/>
              </a:defRPr>
            </a:lvl1pPr>
            <a:lvl2pPr marL="723113" indent="-278120" defTabSz="914707" eaLnBrk="0" hangingPunct="0">
              <a:defRPr>
                <a:solidFill>
                  <a:schemeClr val="tx1"/>
                </a:solidFill>
                <a:latin typeface="Arial" charset="0"/>
              </a:defRPr>
            </a:lvl2pPr>
            <a:lvl3pPr marL="1112482" indent="-222496" defTabSz="914707" eaLnBrk="0" hangingPunct="0">
              <a:defRPr>
                <a:solidFill>
                  <a:schemeClr val="tx1"/>
                </a:solidFill>
                <a:latin typeface="Arial" charset="0"/>
              </a:defRPr>
            </a:lvl3pPr>
            <a:lvl4pPr marL="1557475" indent="-222496" defTabSz="914707" eaLnBrk="0" hangingPunct="0">
              <a:defRPr>
                <a:solidFill>
                  <a:schemeClr val="tx1"/>
                </a:solidFill>
                <a:latin typeface="Arial" charset="0"/>
              </a:defRPr>
            </a:lvl4pPr>
            <a:lvl5pPr marL="2002467" indent="-222496" defTabSz="914707" eaLnBrk="0" hangingPunct="0">
              <a:defRPr>
                <a:solidFill>
                  <a:schemeClr val="tx1"/>
                </a:solidFill>
                <a:latin typeface="Arial" charset="0"/>
              </a:defRPr>
            </a:lvl5pPr>
            <a:lvl6pPr marL="2447460" indent="-222496" defTabSz="914707" eaLnBrk="0" fontAlgn="base" hangingPunct="0">
              <a:spcBef>
                <a:spcPct val="0"/>
              </a:spcBef>
              <a:spcAft>
                <a:spcPct val="0"/>
              </a:spcAft>
              <a:defRPr>
                <a:solidFill>
                  <a:schemeClr val="tx1"/>
                </a:solidFill>
                <a:latin typeface="Arial" charset="0"/>
              </a:defRPr>
            </a:lvl6pPr>
            <a:lvl7pPr marL="2892453" indent="-222496" defTabSz="914707" eaLnBrk="0" fontAlgn="base" hangingPunct="0">
              <a:spcBef>
                <a:spcPct val="0"/>
              </a:spcBef>
              <a:spcAft>
                <a:spcPct val="0"/>
              </a:spcAft>
              <a:defRPr>
                <a:solidFill>
                  <a:schemeClr val="tx1"/>
                </a:solidFill>
                <a:latin typeface="Arial" charset="0"/>
              </a:defRPr>
            </a:lvl7pPr>
            <a:lvl8pPr marL="3337446" indent="-222496" defTabSz="914707" eaLnBrk="0" fontAlgn="base" hangingPunct="0">
              <a:spcBef>
                <a:spcPct val="0"/>
              </a:spcBef>
              <a:spcAft>
                <a:spcPct val="0"/>
              </a:spcAft>
              <a:defRPr>
                <a:solidFill>
                  <a:schemeClr val="tx1"/>
                </a:solidFill>
                <a:latin typeface="Arial" charset="0"/>
              </a:defRPr>
            </a:lvl8pPr>
            <a:lvl9pPr marL="3782438" indent="-222496" defTabSz="914707" eaLnBrk="0" fontAlgn="base" hangingPunct="0">
              <a:spcBef>
                <a:spcPct val="0"/>
              </a:spcBef>
              <a:spcAft>
                <a:spcPct val="0"/>
              </a:spcAft>
              <a:defRPr>
                <a:solidFill>
                  <a:schemeClr val="tx1"/>
                </a:solidFill>
                <a:latin typeface="Arial" charset="0"/>
              </a:defRPr>
            </a:lvl9pPr>
          </a:lstStyle>
          <a:p>
            <a:pPr eaLnBrk="1" hangingPunct="1"/>
            <a:fld id="{24029180-4D94-4B96-BDA3-51563CD98099}" type="slidenum">
              <a:rPr lang="en-US" smtClean="0"/>
              <a:pPr eaLnBrk="1" hangingPunct="1"/>
              <a:t>17</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xfrm>
            <a:off x="686107" y="4344098"/>
            <a:ext cx="5790380" cy="4342548"/>
          </a:xfrm>
          <a:noFill/>
        </p:spPr>
        <p:txBody>
          <a:bodyPr/>
          <a:lstStyle/>
          <a:p>
            <a:pPr eaLnBrk="1" hangingPunct="1"/>
            <a:r>
              <a:rPr lang="en-US" sz="1400" dirty="0"/>
              <a:t>Gram-negative bacteria: fewer </a:t>
            </a:r>
            <a:r>
              <a:rPr lang="en-US" sz="1400" dirty="0" err="1"/>
              <a:t>interpeptide</a:t>
            </a:r>
            <a:r>
              <a:rPr lang="en-US" sz="1400" dirty="0"/>
              <a:t> bridges but have an outer membrane made of lipopolysaccharides (LPS), part of that molecule, Lipid-A, is a toxin.</a:t>
            </a:r>
          </a:p>
          <a:p>
            <a:pPr eaLnBrk="1" hangingPunct="1"/>
            <a:endParaRPr lang="en-US" sz="1400" dirty="0"/>
          </a:p>
          <a:p>
            <a:pPr eaLnBrk="1" hangingPunct="1"/>
            <a:r>
              <a:rPr lang="en-US" sz="1400" dirty="0" err="1"/>
              <a:t>Penicillins</a:t>
            </a:r>
            <a:r>
              <a:rPr lang="en-US" sz="1400" dirty="0"/>
              <a:t> and </a:t>
            </a:r>
            <a:r>
              <a:rPr lang="en-US" sz="1400" dirty="0" err="1"/>
              <a:t>cephalosporins</a:t>
            </a:r>
            <a:r>
              <a:rPr lang="en-US" sz="1400" dirty="0"/>
              <a:t> interfere with linking of </a:t>
            </a:r>
            <a:r>
              <a:rPr lang="en-US" sz="1400" dirty="0" err="1"/>
              <a:t>interpeptides</a:t>
            </a:r>
            <a:r>
              <a:rPr lang="en-US" sz="1400" dirty="0"/>
              <a:t>, but can’t easily get to in gram- bacteria.</a:t>
            </a:r>
          </a:p>
          <a:p>
            <a:pPr eaLnBrk="1" hangingPunct="1"/>
            <a:endParaRPr lang="en-US" sz="1400" dirty="0"/>
          </a:p>
          <a:p>
            <a:pPr eaLnBrk="1" hangingPunct="1"/>
            <a:r>
              <a:rPr lang="en-US" sz="1400" dirty="0"/>
              <a:t>Cell walls without enough of these intact cross-links are structurally weak, and disintegrate when cells divide. This is how </a:t>
            </a:r>
            <a:r>
              <a:rPr lang="en-US" sz="1400" dirty="0" err="1"/>
              <a:t>penicillins</a:t>
            </a:r>
            <a:r>
              <a:rPr lang="en-US" sz="1400" dirty="0"/>
              <a:t> and </a:t>
            </a:r>
            <a:r>
              <a:rPr lang="en-US" sz="1400" dirty="0" err="1"/>
              <a:t>cephalosporins</a:t>
            </a:r>
            <a:r>
              <a:rPr lang="en-US" sz="1400" dirty="0"/>
              <a:t> work.</a:t>
            </a:r>
          </a:p>
          <a:p>
            <a:pPr eaLnBrk="1" hangingPunct="1"/>
            <a:endParaRPr lang="en-US" sz="1400" dirty="0"/>
          </a:p>
          <a:p>
            <a:pPr eaLnBrk="1" hangingPunct="1"/>
            <a:r>
              <a:rPr lang="en-US" sz="1400" dirty="0"/>
              <a:t>Since the eukaryotic cells of humans do not have cell walls, our cells are not damaged by these drugs. </a:t>
            </a:r>
          </a:p>
          <a:p>
            <a:pPr eaLnBrk="1" hangingPunct="1"/>
            <a:endParaRPr lang="en-US" sz="1400" dirty="0"/>
          </a:p>
          <a:p>
            <a:pPr eaLnBrk="1" hangingPunct="1"/>
            <a:r>
              <a:rPr lang="en-US" sz="1400" dirty="0"/>
              <a:t>Microorganisms that do not contain peptidoglycan are not susceptible to these drugs.</a:t>
            </a:r>
          </a:p>
          <a:p>
            <a:pPr eaLnBrk="1" hangingPunct="1"/>
            <a:endParaRPr lang="en-US" sz="1400" dirty="0"/>
          </a:p>
        </p:txBody>
      </p:sp>
    </p:spTree>
    <p:extLst>
      <p:ext uri="{BB962C8B-B14F-4D97-AF65-F5344CB8AC3E}">
        <p14:creationId xmlns:p14="http://schemas.microsoft.com/office/powerpoint/2010/main" val="10719339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defTabSz="914707" eaLnBrk="0" hangingPunct="0">
              <a:defRPr>
                <a:solidFill>
                  <a:schemeClr val="tx1"/>
                </a:solidFill>
                <a:latin typeface="Arial" charset="0"/>
              </a:defRPr>
            </a:lvl1pPr>
            <a:lvl2pPr marL="723113" indent="-278120" defTabSz="914707" eaLnBrk="0" hangingPunct="0">
              <a:defRPr>
                <a:solidFill>
                  <a:schemeClr val="tx1"/>
                </a:solidFill>
                <a:latin typeface="Arial" charset="0"/>
              </a:defRPr>
            </a:lvl2pPr>
            <a:lvl3pPr marL="1112482" indent="-222496" defTabSz="914707" eaLnBrk="0" hangingPunct="0">
              <a:defRPr>
                <a:solidFill>
                  <a:schemeClr val="tx1"/>
                </a:solidFill>
                <a:latin typeface="Arial" charset="0"/>
              </a:defRPr>
            </a:lvl3pPr>
            <a:lvl4pPr marL="1557475" indent="-222496" defTabSz="914707" eaLnBrk="0" hangingPunct="0">
              <a:defRPr>
                <a:solidFill>
                  <a:schemeClr val="tx1"/>
                </a:solidFill>
                <a:latin typeface="Arial" charset="0"/>
              </a:defRPr>
            </a:lvl4pPr>
            <a:lvl5pPr marL="2002467" indent="-222496" defTabSz="914707" eaLnBrk="0" hangingPunct="0">
              <a:defRPr>
                <a:solidFill>
                  <a:schemeClr val="tx1"/>
                </a:solidFill>
                <a:latin typeface="Arial" charset="0"/>
              </a:defRPr>
            </a:lvl5pPr>
            <a:lvl6pPr marL="2447460" indent="-222496" defTabSz="914707" eaLnBrk="0" fontAlgn="base" hangingPunct="0">
              <a:spcBef>
                <a:spcPct val="0"/>
              </a:spcBef>
              <a:spcAft>
                <a:spcPct val="0"/>
              </a:spcAft>
              <a:defRPr>
                <a:solidFill>
                  <a:schemeClr val="tx1"/>
                </a:solidFill>
                <a:latin typeface="Arial" charset="0"/>
              </a:defRPr>
            </a:lvl6pPr>
            <a:lvl7pPr marL="2892453" indent="-222496" defTabSz="914707" eaLnBrk="0" fontAlgn="base" hangingPunct="0">
              <a:spcBef>
                <a:spcPct val="0"/>
              </a:spcBef>
              <a:spcAft>
                <a:spcPct val="0"/>
              </a:spcAft>
              <a:defRPr>
                <a:solidFill>
                  <a:schemeClr val="tx1"/>
                </a:solidFill>
                <a:latin typeface="Arial" charset="0"/>
              </a:defRPr>
            </a:lvl7pPr>
            <a:lvl8pPr marL="3337446" indent="-222496" defTabSz="914707" eaLnBrk="0" fontAlgn="base" hangingPunct="0">
              <a:spcBef>
                <a:spcPct val="0"/>
              </a:spcBef>
              <a:spcAft>
                <a:spcPct val="0"/>
              </a:spcAft>
              <a:defRPr>
                <a:solidFill>
                  <a:schemeClr val="tx1"/>
                </a:solidFill>
                <a:latin typeface="Arial" charset="0"/>
              </a:defRPr>
            </a:lvl8pPr>
            <a:lvl9pPr marL="3782438" indent="-222496" defTabSz="914707" eaLnBrk="0" fontAlgn="base" hangingPunct="0">
              <a:spcBef>
                <a:spcPct val="0"/>
              </a:spcBef>
              <a:spcAft>
                <a:spcPct val="0"/>
              </a:spcAft>
              <a:defRPr>
                <a:solidFill>
                  <a:schemeClr val="tx1"/>
                </a:solidFill>
                <a:latin typeface="Arial" charset="0"/>
              </a:defRPr>
            </a:lvl9pPr>
          </a:lstStyle>
          <a:p>
            <a:pPr eaLnBrk="1" hangingPunct="1"/>
            <a:fld id="{8CAF9204-69B6-40FD-BD17-37502DA97A48}" type="slidenum">
              <a:rPr lang="en-US" smtClean="0"/>
              <a:pPr eaLnBrk="1" hangingPunct="1"/>
              <a:t>18</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30772854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defTabSz="914707" eaLnBrk="0" hangingPunct="0">
              <a:defRPr>
                <a:solidFill>
                  <a:schemeClr val="tx1"/>
                </a:solidFill>
                <a:latin typeface="Arial" charset="0"/>
              </a:defRPr>
            </a:lvl1pPr>
            <a:lvl2pPr marL="723113" indent="-278120" defTabSz="914707" eaLnBrk="0" hangingPunct="0">
              <a:defRPr>
                <a:solidFill>
                  <a:schemeClr val="tx1"/>
                </a:solidFill>
                <a:latin typeface="Arial" charset="0"/>
              </a:defRPr>
            </a:lvl2pPr>
            <a:lvl3pPr marL="1112482" indent="-222496" defTabSz="914707" eaLnBrk="0" hangingPunct="0">
              <a:defRPr>
                <a:solidFill>
                  <a:schemeClr val="tx1"/>
                </a:solidFill>
                <a:latin typeface="Arial" charset="0"/>
              </a:defRPr>
            </a:lvl3pPr>
            <a:lvl4pPr marL="1557475" indent="-222496" defTabSz="914707" eaLnBrk="0" hangingPunct="0">
              <a:defRPr>
                <a:solidFill>
                  <a:schemeClr val="tx1"/>
                </a:solidFill>
                <a:latin typeface="Arial" charset="0"/>
              </a:defRPr>
            </a:lvl4pPr>
            <a:lvl5pPr marL="2002467" indent="-222496" defTabSz="914707" eaLnBrk="0" hangingPunct="0">
              <a:defRPr>
                <a:solidFill>
                  <a:schemeClr val="tx1"/>
                </a:solidFill>
                <a:latin typeface="Arial" charset="0"/>
              </a:defRPr>
            </a:lvl5pPr>
            <a:lvl6pPr marL="2447460" indent="-222496" defTabSz="914707" eaLnBrk="0" fontAlgn="base" hangingPunct="0">
              <a:spcBef>
                <a:spcPct val="0"/>
              </a:spcBef>
              <a:spcAft>
                <a:spcPct val="0"/>
              </a:spcAft>
              <a:defRPr>
                <a:solidFill>
                  <a:schemeClr val="tx1"/>
                </a:solidFill>
                <a:latin typeface="Arial" charset="0"/>
              </a:defRPr>
            </a:lvl6pPr>
            <a:lvl7pPr marL="2892453" indent="-222496" defTabSz="914707" eaLnBrk="0" fontAlgn="base" hangingPunct="0">
              <a:spcBef>
                <a:spcPct val="0"/>
              </a:spcBef>
              <a:spcAft>
                <a:spcPct val="0"/>
              </a:spcAft>
              <a:defRPr>
                <a:solidFill>
                  <a:schemeClr val="tx1"/>
                </a:solidFill>
                <a:latin typeface="Arial" charset="0"/>
              </a:defRPr>
            </a:lvl7pPr>
            <a:lvl8pPr marL="3337446" indent="-222496" defTabSz="914707" eaLnBrk="0" fontAlgn="base" hangingPunct="0">
              <a:spcBef>
                <a:spcPct val="0"/>
              </a:spcBef>
              <a:spcAft>
                <a:spcPct val="0"/>
              </a:spcAft>
              <a:defRPr>
                <a:solidFill>
                  <a:schemeClr val="tx1"/>
                </a:solidFill>
                <a:latin typeface="Arial" charset="0"/>
              </a:defRPr>
            </a:lvl8pPr>
            <a:lvl9pPr marL="3782438" indent="-222496" defTabSz="914707" eaLnBrk="0" fontAlgn="base" hangingPunct="0">
              <a:spcBef>
                <a:spcPct val="0"/>
              </a:spcBef>
              <a:spcAft>
                <a:spcPct val="0"/>
              </a:spcAft>
              <a:defRPr>
                <a:solidFill>
                  <a:schemeClr val="tx1"/>
                </a:solidFill>
                <a:latin typeface="Arial" charset="0"/>
              </a:defRPr>
            </a:lvl9pPr>
          </a:lstStyle>
          <a:p>
            <a:pPr eaLnBrk="1" hangingPunct="1"/>
            <a:fld id="{EF126E42-757B-4864-A98A-1D6657A25994}" type="slidenum">
              <a:rPr lang="en-US" smtClean="0"/>
              <a:pPr eaLnBrk="1" hangingPunct="1"/>
              <a:t>19</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1134352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fld id="{815921D4-8D2C-4E00-AE09-37540670710D}" type="slidenum">
              <a:rPr lang="en-US" altLang="en-US" sz="1200" b="0" smtClean="0"/>
              <a:pPr eaLnBrk="1" hangingPunct="1"/>
              <a:t>2</a:t>
            </a:fld>
            <a:endParaRPr lang="en-US" altLang="en-US" sz="1200" b="0"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7961718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defTabSz="914707" eaLnBrk="0" hangingPunct="0">
              <a:defRPr>
                <a:solidFill>
                  <a:schemeClr val="tx1"/>
                </a:solidFill>
                <a:latin typeface="Arial" charset="0"/>
              </a:defRPr>
            </a:lvl1pPr>
            <a:lvl2pPr marL="723113" indent="-278120" defTabSz="914707" eaLnBrk="0" hangingPunct="0">
              <a:defRPr>
                <a:solidFill>
                  <a:schemeClr val="tx1"/>
                </a:solidFill>
                <a:latin typeface="Arial" charset="0"/>
              </a:defRPr>
            </a:lvl2pPr>
            <a:lvl3pPr marL="1112482" indent="-222496" defTabSz="914707" eaLnBrk="0" hangingPunct="0">
              <a:defRPr>
                <a:solidFill>
                  <a:schemeClr val="tx1"/>
                </a:solidFill>
                <a:latin typeface="Arial" charset="0"/>
              </a:defRPr>
            </a:lvl3pPr>
            <a:lvl4pPr marL="1557475" indent="-222496" defTabSz="914707" eaLnBrk="0" hangingPunct="0">
              <a:defRPr>
                <a:solidFill>
                  <a:schemeClr val="tx1"/>
                </a:solidFill>
                <a:latin typeface="Arial" charset="0"/>
              </a:defRPr>
            </a:lvl4pPr>
            <a:lvl5pPr marL="2002467" indent="-222496" defTabSz="914707" eaLnBrk="0" hangingPunct="0">
              <a:defRPr>
                <a:solidFill>
                  <a:schemeClr val="tx1"/>
                </a:solidFill>
                <a:latin typeface="Arial" charset="0"/>
              </a:defRPr>
            </a:lvl5pPr>
            <a:lvl6pPr marL="2447460" indent="-222496" defTabSz="914707" eaLnBrk="0" fontAlgn="base" hangingPunct="0">
              <a:spcBef>
                <a:spcPct val="0"/>
              </a:spcBef>
              <a:spcAft>
                <a:spcPct val="0"/>
              </a:spcAft>
              <a:defRPr>
                <a:solidFill>
                  <a:schemeClr val="tx1"/>
                </a:solidFill>
                <a:latin typeface="Arial" charset="0"/>
              </a:defRPr>
            </a:lvl6pPr>
            <a:lvl7pPr marL="2892453" indent="-222496" defTabSz="914707" eaLnBrk="0" fontAlgn="base" hangingPunct="0">
              <a:spcBef>
                <a:spcPct val="0"/>
              </a:spcBef>
              <a:spcAft>
                <a:spcPct val="0"/>
              </a:spcAft>
              <a:defRPr>
                <a:solidFill>
                  <a:schemeClr val="tx1"/>
                </a:solidFill>
                <a:latin typeface="Arial" charset="0"/>
              </a:defRPr>
            </a:lvl7pPr>
            <a:lvl8pPr marL="3337446" indent="-222496" defTabSz="914707" eaLnBrk="0" fontAlgn="base" hangingPunct="0">
              <a:spcBef>
                <a:spcPct val="0"/>
              </a:spcBef>
              <a:spcAft>
                <a:spcPct val="0"/>
              </a:spcAft>
              <a:defRPr>
                <a:solidFill>
                  <a:schemeClr val="tx1"/>
                </a:solidFill>
                <a:latin typeface="Arial" charset="0"/>
              </a:defRPr>
            </a:lvl8pPr>
            <a:lvl9pPr marL="3782438" indent="-222496" defTabSz="914707" eaLnBrk="0" fontAlgn="base" hangingPunct="0">
              <a:spcBef>
                <a:spcPct val="0"/>
              </a:spcBef>
              <a:spcAft>
                <a:spcPct val="0"/>
              </a:spcAft>
              <a:defRPr>
                <a:solidFill>
                  <a:schemeClr val="tx1"/>
                </a:solidFill>
                <a:latin typeface="Arial" charset="0"/>
              </a:defRPr>
            </a:lvl9pPr>
          </a:lstStyle>
          <a:p>
            <a:pPr eaLnBrk="1" hangingPunct="1"/>
            <a:fld id="{554D8415-2724-4985-98CD-45EAFB24FDC5}" type="slidenum">
              <a:rPr lang="en-US" smtClean="0"/>
              <a:pPr eaLnBrk="1" hangingPunct="1"/>
              <a:t>20</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21162418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defTabSz="914707" eaLnBrk="0" hangingPunct="0">
              <a:defRPr b="1">
                <a:solidFill>
                  <a:schemeClr val="tx1"/>
                </a:solidFill>
                <a:latin typeface="Arial" charset="0"/>
              </a:defRPr>
            </a:lvl1pPr>
            <a:lvl2pPr marL="723113" indent="-278120" defTabSz="914707" eaLnBrk="0" hangingPunct="0">
              <a:defRPr b="1">
                <a:solidFill>
                  <a:schemeClr val="tx1"/>
                </a:solidFill>
                <a:latin typeface="Arial" charset="0"/>
              </a:defRPr>
            </a:lvl2pPr>
            <a:lvl3pPr marL="1112482" indent="-222496" defTabSz="914707" eaLnBrk="0" hangingPunct="0">
              <a:defRPr b="1">
                <a:solidFill>
                  <a:schemeClr val="tx1"/>
                </a:solidFill>
                <a:latin typeface="Arial" charset="0"/>
              </a:defRPr>
            </a:lvl3pPr>
            <a:lvl4pPr marL="1557475" indent="-222496" defTabSz="914707" eaLnBrk="0" hangingPunct="0">
              <a:defRPr b="1">
                <a:solidFill>
                  <a:schemeClr val="tx1"/>
                </a:solidFill>
                <a:latin typeface="Arial" charset="0"/>
              </a:defRPr>
            </a:lvl4pPr>
            <a:lvl5pPr marL="2002467" indent="-222496" defTabSz="914707" eaLnBrk="0" hangingPunct="0">
              <a:defRPr b="1">
                <a:solidFill>
                  <a:schemeClr val="tx1"/>
                </a:solidFill>
                <a:latin typeface="Arial" charset="0"/>
              </a:defRPr>
            </a:lvl5pPr>
            <a:lvl6pPr marL="2447460" indent="-222496" algn="ctr" defTabSz="914707" eaLnBrk="0" fontAlgn="base" hangingPunct="0">
              <a:spcBef>
                <a:spcPct val="0"/>
              </a:spcBef>
              <a:spcAft>
                <a:spcPct val="0"/>
              </a:spcAft>
              <a:defRPr b="1">
                <a:solidFill>
                  <a:schemeClr val="tx1"/>
                </a:solidFill>
                <a:latin typeface="Arial" charset="0"/>
              </a:defRPr>
            </a:lvl6pPr>
            <a:lvl7pPr marL="2892453" indent="-222496" algn="ctr" defTabSz="914707" eaLnBrk="0" fontAlgn="base" hangingPunct="0">
              <a:spcBef>
                <a:spcPct val="0"/>
              </a:spcBef>
              <a:spcAft>
                <a:spcPct val="0"/>
              </a:spcAft>
              <a:defRPr b="1">
                <a:solidFill>
                  <a:schemeClr val="tx1"/>
                </a:solidFill>
                <a:latin typeface="Arial" charset="0"/>
              </a:defRPr>
            </a:lvl7pPr>
            <a:lvl8pPr marL="3337446" indent="-222496" algn="ctr" defTabSz="914707" eaLnBrk="0" fontAlgn="base" hangingPunct="0">
              <a:spcBef>
                <a:spcPct val="0"/>
              </a:spcBef>
              <a:spcAft>
                <a:spcPct val="0"/>
              </a:spcAft>
              <a:defRPr b="1">
                <a:solidFill>
                  <a:schemeClr val="tx1"/>
                </a:solidFill>
                <a:latin typeface="Arial" charset="0"/>
              </a:defRPr>
            </a:lvl8pPr>
            <a:lvl9pPr marL="3782438" indent="-222496" algn="ctr" defTabSz="914707" eaLnBrk="0" fontAlgn="base" hangingPunct="0">
              <a:spcBef>
                <a:spcPct val="0"/>
              </a:spcBef>
              <a:spcAft>
                <a:spcPct val="0"/>
              </a:spcAft>
              <a:defRPr b="1">
                <a:solidFill>
                  <a:schemeClr val="tx1"/>
                </a:solidFill>
                <a:latin typeface="Arial" charset="0"/>
              </a:defRPr>
            </a:lvl9pPr>
          </a:lstStyle>
          <a:p>
            <a:pPr eaLnBrk="1" hangingPunct="1"/>
            <a:fld id="{874F9FCE-EE5D-4230-86FB-9F8D76FBF4E9}" type="slidenum">
              <a:rPr lang="en-US" b="0" smtClean="0"/>
              <a:pPr eaLnBrk="1" hangingPunct="1"/>
              <a:t>21</a:t>
            </a:fld>
            <a:endParaRPr lang="en-US" b="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endParaRPr lang="en-US" dirty="0" smtClean="0"/>
          </a:p>
          <a:p>
            <a:pPr eaLnBrk="1" hangingPunct="1"/>
            <a:r>
              <a:rPr lang="en-US" dirty="0" smtClean="0"/>
              <a:t>Produce endospores</a:t>
            </a:r>
          </a:p>
          <a:p>
            <a:pPr eaLnBrk="1" hangingPunct="1"/>
            <a:endParaRPr lang="en-US" dirty="0" smtClean="0"/>
          </a:p>
          <a:p>
            <a:pPr eaLnBrk="1" hangingPunct="1"/>
            <a:r>
              <a:rPr lang="en-US" dirty="0" smtClean="0"/>
              <a:t>Produce toxins</a:t>
            </a:r>
            <a:r>
              <a:rPr lang="en-US" i="1" dirty="0" smtClean="0"/>
              <a:t> </a:t>
            </a:r>
          </a:p>
        </p:txBody>
      </p:sp>
    </p:spTree>
    <p:extLst>
      <p:ext uri="{BB962C8B-B14F-4D97-AF65-F5344CB8AC3E}">
        <p14:creationId xmlns:p14="http://schemas.microsoft.com/office/powerpoint/2010/main" val="3834242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defTabSz="916253" eaLnBrk="0" hangingPunct="0">
              <a:defRPr>
                <a:solidFill>
                  <a:schemeClr val="tx1"/>
                </a:solidFill>
                <a:latin typeface="Arial" charset="0"/>
              </a:defRPr>
            </a:lvl1pPr>
            <a:lvl2pPr marL="723113" indent="-278120" defTabSz="916253" eaLnBrk="0" hangingPunct="0">
              <a:defRPr>
                <a:solidFill>
                  <a:schemeClr val="tx1"/>
                </a:solidFill>
                <a:latin typeface="Arial" charset="0"/>
              </a:defRPr>
            </a:lvl2pPr>
            <a:lvl3pPr marL="1112482" indent="-222496" defTabSz="916253" eaLnBrk="0" hangingPunct="0">
              <a:defRPr>
                <a:solidFill>
                  <a:schemeClr val="tx1"/>
                </a:solidFill>
                <a:latin typeface="Arial" charset="0"/>
              </a:defRPr>
            </a:lvl3pPr>
            <a:lvl4pPr marL="1557475" indent="-222496" defTabSz="916253" eaLnBrk="0" hangingPunct="0">
              <a:defRPr>
                <a:solidFill>
                  <a:schemeClr val="tx1"/>
                </a:solidFill>
                <a:latin typeface="Arial" charset="0"/>
              </a:defRPr>
            </a:lvl4pPr>
            <a:lvl5pPr marL="2002467" indent="-222496" defTabSz="916253" eaLnBrk="0" hangingPunct="0">
              <a:defRPr>
                <a:solidFill>
                  <a:schemeClr val="tx1"/>
                </a:solidFill>
                <a:latin typeface="Arial" charset="0"/>
              </a:defRPr>
            </a:lvl5pPr>
            <a:lvl6pPr marL="2447460" indent="-222496" defTabSz="916253" eaLnBrk="0" fontAlgn="base" hangingPunct="0">
              <a:spcBef>
                <a:spcPct val="0"/>
              </a:spcBef>
              <a:spcAft>
                <a:spcPct val="0"/>
              </a:spcAft>
              <a:defRPr>
                <a:solidFill>
                  <a:schemeClr val="tx1"/>
                </a:solidFill>
                <a:latin typeface="Arial" charset="0"/>
              </a:defRPr>
            </a:lvl6pPr>
            <a:lvl7pPr marL="2892453" indent="-222496" defTabSz="916253" eaLnBrk="0" fontAlgn="base" hangingPunct="0">
              <a:spcBef>
                <a:spcPct val="0"/>
              </a:spcBef>
              <a:spcAft>
                <a:spcPct val="0"/>
              </a:spcAft>
              <a:defRPr>
                <a:solidFill>
                  <a:schemeClr val="tx1"/>
                </a:solidFill>
                <a:latin typeface="Arial" charset="0"/>
              </a:defRPr>
            </a:lvl7pPr>
            <a:lvl8pPr marL="3337446" indent="-222496" defTabSz="916253" eaLnBrk="0" fontAlgn="base" hangingPunct="0">
              <a:spcBef>
                <a:spcPct val="0"/>
              </a:spcBef>
              <a:spcAft>
                <a:spcPct val="0"/>
              </a:spcAft>
              <a:defRPr>
                <a:solidFill>
                  <a:schemeClr val="tx1"/>
                </a:solidFill>
                <a:latin typeface="Arial" charset="0"/>
              </a:defRPr>
            </a:lvl8pPr>
            <a:lvl9pPr marL="3782438" indent="-222496" defTabSz="916253" eaLnBrk="0" fontAlgn="base" hangingPunct="0">
              <a:spcBef>
                <a:spcPct val="0"/>
              </a:spcBef>
              <a:spcAft>
                <a:spcPct val="0"/>
              </a:spcAft>
              <a:defRPr>
                <a:solidFill>
                  <a:schemeClr val="tx1"/>
                </a:solidFill>
                <a:latin typeface="Arial" charset="0"/>
              </a:defRPr>
            </a:lvl9pPr>
          </a:lstStyle>
          <a:p>
            <a:pPr eaLnBrk="1" hangingPunct="1"/>
            <a:fld id="{152E6AF7-7BEA-4A32-99C5-D880CCFDE02A}" type="slidenum">
              <a:rPr lang="en-US" altLang="en-US" smtClean="0"/>
              <a:pPr eaLnBrk="1" hangingPunct="1"/>
              <a:t>22</a:t>
            </a:fld>
            <a:endParaRPr lang="en-US" alt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7876979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defTabSz="914707" eaLnBrk="0" hangingPunct="0">
              <a:defRPr>
                <a:solidFill>
                  <a:schemeClr val="tx1"/>
                </a:solidFill>
                <a:latin typeface="Arial" charset="0"/>
              </a:defRPr>
            </a:lvl1pPr>
            <a:lvl2pPr marL="723113" indent="-278120" defTabSz="914707" eaLnBrk="0" hangingPunct="0">
              <a:defRPr>
                <a:solidFill>
                  <a:schemeClr val="tx1"/>
                </a:solidFill>
                <a:latin typeface="Arial" charset="0"/>
              </a:defRPr>
            </a:lvl2pPr>
            <a:lvl3pPr marL="1112482" indent="-222496" defTabSz="914707" eaLnBrk="0" hangingPunct="0">
              <a:defRPr>
                <a:solidFill>
                  <a:schemeClr val="tx1"/>
                </a:solidFill>
                <a:latin typeface="Arial" charset="0"/>
              </a:defRPr>
            </a:lvl3pPr>
            <a:lvl4pPr marL="1557475" indent="-222496" defTabSz="914707" eaLnBrk="0" hangingPunct="0">
              <a:defRPr>
                <a:solidFill>
                  <a:schemeClr val="tx1"/>
                </a:solidFill>
                <a:latin typeface="Arial" charset="0"/>
              </a:defRPr>
            </a:lvl4pPr>
            <a:lvl5pPr marL="2002467" indent="-222496" defTabSz="914707" eaLnBrk="0" hangingPunct="0">
              <a:defRPr>
                <a:solidFill>
                  <a:schemeClr val="tx1"/>
                </a:solidFill>
                <a:latin typeface="Arial" charset="0"/>
              </a:defRPr>
            </a:lvl5pPr>
            <a:lvl6pPr marL="2447460" indent="-222496" defTabSz="914707" eaLnBrk="0" fontAlgn="base" hangingPunct="0">
              <a:spcBef>
                <a:spcPct val="0"/>
              </a:spcBef>
              <a:spcAft>
                <a:spcPct val="0"/>
              </a:spcAft>
              <a:defRPr>
                <a:solidFill>
                  <a:schemeClr val="tx1"/>
                </a:solidFill>
                <a:latin typeface="Arial" charset="0"/>
              </a:defRPr>
            </a:lvl6pPr>
            <a:lvl7pPr marL="2892453" indent="-222496" defTabSz="914707" eaLnBrk="0" fontAlgn="base" hangingPunct="0">
              <a:spcBef>
                <a:spcPct val="0"/>
              </a:spcBef>
              <a:spcAft>
                <a:spcPct val="0"/>
              </a:spcAft>
              <a:defRPr>
                <a:solidFill>
                  <a:schemeClr val="tx1"/>
                </a:solidFill>
                <a:latin typeface="Arial" charset="0"/>
              </a:defRPr>
            </a:lvl7pPr>
            <a:lvl8pPr marL="3337446" indent="-222496" defTabSz="914707" eaLnBrk="0" fontAlgn="base" hangingPunct="0">
              <a:spcBef>
                <a:spcPct val="0"/>
              </a:spcBef>
              <a:spcAft>
                <a:spcPct val="0"/>
              </a:spcAft>
              <a:defRPr>
                <a:solidFill>
                  <a:schemeClr val="tx1"/>
                </a:solidFill>
                <a:latin typeface="Arial" charset="0"/>
              </a:defRPr>
            </a:lvl8pPr>
            <a:lvl9pPr marL="3782438" indent="-222496" defTabSz="914707" eaLnBrk="0" fontAlgn="base" hangingPunct="0">
              <a:spcBef>
                <a:spcPct val="0"/>
              </a:spcBef>
              <a:spcAft>
                <a:spcPct val="0"/>
              </a:spcAft>
              <a:defRPr>
                <a:solidFill>
                  <a:schemeClr val="tx1"/>
                </a:solidFill>
                <a:latin typeface="Arial" charset="0"/>
              </a:defRPr>
            </a:lvl9pPr>
          </a:lstStyle>
          <a:p>
            <a:pPr eaLnBrk="1" hangingPunct="1"/>
            <a:fld id="{A67106BA-8F85-4548-A72F-414F0CFC9B7B}" type="slidenum">
              <a:rPr lang="en-US" smtClean="0"/>
              <a:pPr eaLnBrk="1" hangingPunct="1"/>
              <a:t>23</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21057260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defTabSz="914707" eaLnBrk="0" hangingPunct="0">
              <a:defRPr>
                <a:solidFill>
                  <a:schemeClr val="tx1"/>
                </a:solidFill>
                <a:latin typeface="Arial" charset="0"/>
              </a:defRPr>
            </a:lvl1pPr>
            <a:lvl2pPr marL="723113" indent="-278120" defTabSz="914707" eaLnBrk="0" hangingPunct="0">
              <a:defRPr>
                <a:solidFill>
                  <a:schemeClr val="tx1"/>
                </a:solidFill>
                <a:latin typeface="Arial" charset="0"/>
              </a:defRPr>
            </a:lvl2pPr>
            <a:lvl3pPr marL="1112482" indent="-222496" defTabSz="914707" eaLnBrk="0" hangingPunct="0">
              <a:defRPr>
                <a:solidFill>
                  <a:schemeClr val="tx1"/>
                </a:solidFill>
                <a:latin typeface="Arial" charset="0"/>
              </a:defRPr>
            </a:lvl3pPr>
            <a:lvl4pPr marL="1557475" indent="-222496" defTabSz="914707" eaLnBrk="0" hangingPunct="0">
              <a:defRPr>
                <a:solidFill>
                  <a:schemeClr val="tx1"/>
                </a:solidFill>
                <a:latin typeface="Arial" charset="0"/>
              </a:defRPr>
            </a:lvl4pPr>
            <a:lvl5pPr marL="2002467" indent="-222496" defTabSz="914707" eaLnBrk="0" hangingPunct="0">
              <a:defRPr>
                <a:solidFill>
                  <a:schemeClr val="tx1"/>
                </a:solidFill>
                <a:latin typeface="Arial" charset="0"/>
              </a:defRPr>
            </a:lvl5pPr>
            <a:lvl6pPr marL="2447460" indent="-222496" defTabSz="914707" eaLnBrk="0" fontAlgn="base" hangingPunct="0">
              <a:spcBef>
                <a:spcPct val="0"/>
              </a:spcBef>
              <a:spcAft>
                <a:spcPct val="0"/>
              </a:spcAft>
              <a:defRPr>
                <a:solidFill>
                  <a:schemeClr val="tx1"/>
                </a:solidFill>
                <a:latin typeface="Arial" charset="0"/>
              </a:defRPr>
            </a:lvl6pPr>
            <a:lvl7pPr marL="2892453" indent="-222496" defTabSz="914707" eaLnBrk="0" fontAlgn="base" hangingPunct="0">
              <a:spcBef>
                <a:spcPct val="0"/>
              </a:spcBef>
              <a:spcAft>
                <a:spcPct val="0"/>
              </a:spcAft>
              <a:defRPr>
                <a:solidFill>
                  <a:schemeClr val="tx1"/>
                </a:solidFill>
                <a:latin typeface="Arial" charset="0"/>
              </a:defRPr>
            </a:lvl7pPr>
            <a:lvl8pPr marL="3337446" indent="-222496" defTabSz="914707" eaLnBrk="0" fontAlgn="base" hangingPunct="0">
              <a:spcBef>
                <a:spcPct val="0"/>
              </a:spcBef>
              <a:spcAft>
                <a:spcPct val="0"/>
              </a:spcAft>
              <a:defRPr>
                <a:solidFill>
                  <a:schemeClr val="tx1"/>
                </a:solidFill>
                <a:latin typeface="Arial" charset="0"/>
              </a:defRPr>
            </a:lvl8pPr>
            <a:lvl9pPr marL="3782438" indent="-222496" defTabSz="914707" eaLnBrk="0" fontAlgn="base" hangingPunct="0">
              <a:spcBef>
                <a:spcPct val="0"/>
              </a:spcBef>
              <a:spcAft>
                <a:spcPct val="0"/>
              </a:spcAft>
              <a:defRPr>
                <a:solidFill>
                  <a:schemeClr val="tx1"/>
                </a:solidFill>
                <a:latin typeface="Arial" charset="0"/>
              </a:defRPr>
            </a:lvl9pPr>
          </a:lstStyle>
          <a:p>
            <a:pPr eaLnBrk="1" hangingPunct="1"/>
            <a:fld id="{8279EC7F-276D-4A76-84D3-4533C2DA1965}" type="slidenum">
              <a:rPr lang="en-US" smtClean="0"/>
              <a:pPr eaLnBrk="1" hangingPunct="1"/>
              <a:t>24</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eaLnBrk="1" hangingPunct="1"/>
            <a:r>
              <a:rPr lang="en-US" smtClean="0"/>
              <a:t>Fimbria</a:t>
            </a:r>
          </a:p>
          <a:p>
            <a:pPr eaLnBrk="1" hangingPunct="1"/>
            <a:endParaRPr lang="en-US" smtClean="0"/>
          </a:p>
          <a:p>
            <a:pPr eaLnBrk="1" hangingPunct="1"/>
            <a:r>
              <a:rPr lang="en-US" smtClean="0"/>
              <a:t>Pili</a:t>
            </a:r>
          </a:p>
        </p:txBody>
      </p:sp>
    </p:spTree>
    <p:extLst>
      <p:ext uri="{BB962C8B-B14F-4D97-AF65-F5344CB8AC3E}">
        <p14:creationId xmlns:p14="http://schemas.microsoft.com/office/powerpoint/2010/main" val="34776606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defTabSz="914707" eaLnBrk="0" hangingPunct="0">
              <a:defRPr>
                <a:solidFill>
                  <a:schemeClr val="tx1"/>
                </a:solidFill>
                <a:latin typeface="Arial" charset="0"/>
              </a:defRPr>
            </a:lvl1pPr>
            <a:lvl2pPr marL="723113" indent="-278120" defTabSz="914707" eaLnBrk="0" hangingPunct="0">
              <a:defRPr>
                <a:solidFill>
                  <a:schemeClr val="tx1"/>
                </a:solidFill>
                <a:latin typeface="Arial" charset="0"/>
              </a:defRPr>
            </a:lvl2pPr>
            <a:lvl3pPr marL="1112482" indent="-222496" defTabSz="914707" eaLnBrk="0" hangingPunct="0">
              <a:defRPr>
                <a:solidFill>
                  <a:schemeClr val="tx1"/>
                </a:solidFill>
                <a:latin typeface="Arial" charset="0"/>
              </a:defRPr>
            </a:lvl3pPr>
            <a:lvl4pPr marL="1557475" indent="-222496" defTabSz="914707" eaLnBrk="0" hangingPunct="0">
              <a:defRPr>
                <a:solidFill>
                  <a:schemeClr val="tx1"/>
                </a:solidFill>
                <a:latin typeface="Arial" charset="0"/>
              </a:defRPr>
            </a:lvl4pPr>
            <a:lvl5pPr marL="2002467" indent="-222496" defTabSz="914707" eaLnBrk="0" hangingPunct="0">
              <a:defRPr>
                <a:solidFill>
                  <a:schemeClr val="tx1"/>
                </a:solidFill>
                <a:latin typeface="Arial" charset="0"/>
              </a:defRPr>
            </a:lvl5pPr>
            <a:lvl6pPr marL="2447460" indent="-222496" defTabSz="914707" eaLnBrk="0" fontAlgn="base" hangingPunct="0">
              <a:spcBef>
                <a:spcPct val="0"/>
              </a:spcBef>
              <a:spcAft>
                <a:spcPct val="0"/>
              </a:spcAft>
              <a:defRPr>
                <a:solidFill>
                  <a:schemeClr val="tx1"/>
                </a:solidFill>
                <a:latin typeface="Arial" charset="0"/>
              </a:defRPr>
            </a:lvl6pPr>
            <a:lvl7pPr marL="2892453" indent="-222496" defTabSz="914707" eaLnBrk="0" fontAlgn="base" hangingPunct="0">
              <a:spcBef>
                <a:spcPct val="0"/>
              </a:spcBef>
              <a:spcAft>
                <a:spcPct val="0"/>
              </a:spcAft>
              <a:defRPr>
                <a:solidFill>
                  <a:schemeClr val="tx1"/>
                </a:solidFill>
                <a:latin typeface="Arial" charset="0"/>
              </a:defRPr>
            </a:lvl7pPr>
            <a:lvl8pPr marL="3337446" indent="-222496" defTabSz="914707" eaLnBrk="0" fontAlgn="base" hangingPunct="0">
              <a:spcBef>
                <a:spcPct val="0"/>
              </a:spcBef>
              <a:spcAft>
                <a:spcPct val="0"/>
              </a:spcAft>
              <a:defRPr>
                <a:solidFill>
                  <a:schemeClr val="tx1"/>
                </a:solidFill>
                <a:latin typeface="Arial" charset="0"/>
              </a:defRPr>
            </a:lvl8pPr>
            <a:lvl9pPr marL="3782438" indent="-222496" defTabSz="914707" eaLnBrk="0" fontAlgn="base" hangingPunct="0">
              <a:spcBef>
                <a:spcPct val="0"/>
              </a:spcBef>
              <a:spcAft>
                <a:spcPct val="0"/>
              </a:spcAft>
              <a:defRPr>
                <a:solidFill>
                  <a:schemeClr val="tx1"/>
                </a:solidFill>
                <a:latin typeface="Arial" charset="0"/>
              </a:defRPr>
            </a:lvl9pPr>
          </a:lstStyle>
          <a:p>
            <a:pPr eaLnBrk="1" hangingPunct="1"/>
            <a:fld id="{3285D0D3-60C4-4F9C-9166-3331E52E2A32}" type="slidenum">
              <a:rPr lang="en-US" smtClean="0"/>
              <a:pPr eaLnBrk="1" hangingPunct="1"/>
              <a:t>25</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39389890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defTabSz="914707" eaLnBrk="0" hangingPunct="0">
              <a:defRPr>
                <a:solidFill>
                  <a:schemeClr val="tx1"/>
                </a:solidFill>
                <a:latin typeface="Arial" charset="0"/>
              </a:defRPr>
            </a:lvl1pPr>
            <a:lvl2pPr marL="723113" indent="-278120" defTabSz="914707" eaLnBrk="0" hangingPunct="0">
              <a:defRPr>
                <a:solidFill>
                  <a:schemeClr val="tx1"/>
                </a:solidFill>
                <a:latin typeface="Arial" charset="0"/>
              </a:defRPr>
            </a:lvl2pPr>
            <a:lvl3pPr marL="1112482" indent="-222496" defTabSz="914707" eaLnBrk="0" hangingPunct="0">
              <a:defRPr>
                <a:solidFill>
                  <a:schemeClr val="tx1"/>
                </a:solidFill>
                <a:latin typeface="Arial" charset="0"/>
              </a:defRPr>
            </a:lvl3pPr>
            <a:lvl4pPr marL="1557475" indent="-222496" defTabSz="914707" eaLnBrk="0" hangingPunct="0">
              <a:defRPr>
                <a:solidFill>
                  <a:schemeClr val="tx1"/>
                </a:solidFill>
                <a:latin typeface="Arial" charset="0"/>
              </a:defRPr>
            </a:lvl4pPr>
            <a:lvl5pPr marL="2002467" indent="-222496" defTabSz="914707" eaLnBrk="0" hangingPunct="0">
              <a:defRPr>
                <a:solidFill>
                  <a:schemeClr val="tx1"/>
                </a:solidFill>
                <a:latin typeface="Arial" charset="0"/>
              </a:defRPr>
            </a:lvl5pPr>
            <a:lvl6pPr marL="2447460" indent="-222496" defTabSz="914707" eaLnBrk="0" fontAlgn="base" hangingPunct="0">
              <a:spcBef>
                <a:spcPct val="0"/>
              </a:spcBef>
              <a:spcAft>
                <a:spcPct val="0"/>
              </a:spcAft>
              <a:defRPr>
                <a:solidFill>
                  <a:schemeClr val="tx1"/>
                </a:solidFill>
                <a:latin typeface="Arial" charset="0"/>
              </a:defRPr>
            </a:lvl6pPr>
            <a:lvl7pPr marL="2892453" indent="-222496" defTabSz="914707" eaLnBrk="0" fontAlgn="base" hangingPunct="0">
              <a:spcBef>
                <a:spcPct val="0"/>
              </a:spcBef>
              <a:spcAft>
                <a:spcPct val="0"/>
              </a:spcAft>
              <a:defRPr>
                <a:solidFill>
                  <a:schemeClr val="tx1"/>
                </a:solidFill>
                <a:latin typeface="Arial" charset="0"/>
              </a:defRPr>
            </a:lvl7pPr>
            <a:lvl8pPr marL="3337446" indent="-222496" defTabSz="914707" eaLnBrk="0" fontAlgn="base" hangingPunct="0">
              <a:spcBef>
                <a:spcPct val="0"/>
              </a:spcBef>
              <a:spcAft>
                <a:spcPct val="0"/>
              </a:spcAft>
              <a:defRPr>
                <a:solidFill>
                  <a:schemeClr val="tx1"/>
                </a:solidFill>
                <a:latin typeface="Arial" charset="0"/>
              </a:defRPr>
            </a:lvl8pPr>
            <a:lvl9pPr marL="3782438" indent="-222496" defTabSz="914707" eaLnBrk="0" fontAlgn="base" hangingPunct="0">
              <a:spcBef>
                <a:spcPct val="0"/>
              </a:spcBef>
              <a:spcAft>
                <a:spcPct val="0"/>
              </a:spcAft>
              <a:defRPr>
                <a:solidFill>
                  <a:schemeClr val="tx1"/>
                </a:solidFill>
                <a:latin typeface="Arial" charset="0"/>
              </a:defRPr>
            </a:lvl9pPr>
          </a:lstStyle>
          <a:p>
            <a:pPr eaLnBrk="1" hangingPunct="1"/>
            <a:fld id="{5FC55F97-E419-4F34-A28A-69DF49E79C2A}" type="slidenum">
              <a:rPr lang="en-US" smtClean="0"/>
              <a:pPr eaLnBrk="1" hangingPunct="1"/>
              <a:t>26</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r>
              <a:rPr lang="en-US" smtClean="0"/>
              <a:t>Bacillus</a:t>
            </a:r>
          </a:p>
          <a:p>
            <a:pPr eaLnBrk="1" hangingPunct="1"/>
            <a:endParaRPr lang="en-US" smtClean="0"/>
          </a:p>
          <a:p>
            <a:pPr eaLnBrk="1" hangingPunct="1"/>
            <a:r>
              <a:rPr lang="en-US" smtClean="0"/>
              <a:t>Coccus</a:t>
            </a:r>
          </a:p>
          <a:p>
            <a:pPr eaLnBrk="1" hangingPunct="1"/>
            <a:endParaRPr lang="en-US" smtClean="0"/>
          </a:p>
          <a:p>
            <a:pPr eaLnBrk="1" hangingPunct="1"/>
            <a:r>
              <a:rPr lang="en-US" smtClean="0"/>
              <a:t>Spirillum</a:t>
            </a:r>
          </a:p>
          <a:p>
            <a:pPr eaLnBrk="1" hangingPunct="1"/>
            <a:endParaRPr lang="en-US" smtClean="0"/>
          </a:p>
          <a:p>
            <a:pPr eaLnBrk="1" hangingPunct="1"/>
            <a:r>
              <a:rPr lang="en-US" smtClean="0"/>
              <a:t>Spirochete</a:t>
            </a:r>
          </a:p>
        </p:txBody>
      </p:sp>
    </p:spTree>
    <p:extLst>
      <p:ext uri="{BB962C8B-B14F-4D97-AF65-F5344CB8AC3E}">
        <p14:creationId xmlns:p14="http://schemas.microsoft.com/office/powerpoint/2010/main" val="27586821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p:spPr>
        <p:txBody>
          <a:bodyPr/>
          <a:lstStyle/>
          <a:p>
            <a:endParaRPr lang="en-US" smtClean="0">
              <a:latin typeface="Arial" pitchFamily="34" charset="0"/>
            </a:endParaRPr>
          </a:p>
        </p:txBody>
      </p:sp>
      <p:sp>
        <p:nvSpPr>
          <p:cNvPr id="72708" name="Slide Number Placeholder 3"/>
          <p:cNvSpPr>
            <a:spLocks noGrp="1"/>
          </p:cNvSpPr>
          <p:nvPr>
            <p:ph type="sldNum" sz="quarter" idx="5"/>
          </p:nvPr>
        </p:nvSpPr>
        <p:spPr>
          <a:noFill/>
        </p:spPr>
        <p:txBody>
          <a:bodyPr/>
          <a:lstStyle>
            <a:lvl1pPr eaLnBrk="0" hangingPunct="0">
              <a:defRPr>
                <a:solidFill>
                  <a:schemeClr val="tx1"/>
                </a:solidFill>
                <a:latin typeface="Arial" pitchFamily="34" charset="0"/>
              </a:defRPr>
            </a:lvl1pPr>
            <a:lvl2pPr marL="745963" indent="-286909" eaLnBrk="0" hangingPunct="0">
              <a:defRPr>
                <a:solidFill>
                  <a:schemeClr val="tx1"/>
                </a:solidFill>
                <a:latin typeface="Arial" pitchFamily="34" charset="0"/>
              </a:defRPr>
            </a:lvl2pPr>
            <a:lvl3pPr marL="1147637" indent="-229527" eaLnBrk="0" hangingPunct="0">
              <a:defRPr>
                <a:solidFill>
                  <a:schemeClr val="tx1"/>
                </a:solidFill>
                <a:latin typeface="Arial" pitchFamily="34" charset="0"/>
              </a:defRPr>
            </a:lvl3pPr>
            <a:lvl4pPr marL="1606691" indent="-229527" eaLnBrk="0" hangingPunct="0">
              <a:defRPr>
                <a:solidFill>
                  <a:schemeClr val="tx1"/>
                </a:solidFill>
                <a:latin typeface="Arial" pitchFamily="34" charset="0"/>
              </a:defRPr>
            </a:lvl4pPr>
            <a:lvl5pPr marL="2065746" indent="-229527" eaLnBrk="0" hangingPunct="0">
              <a:defRPr>
                <a:solidFill>
                  <a:schemeClr val="tx1"/>
                </a:solidFill>
                <a:latin typeface="Arial" pitchFamily="34" charset="0"/>
              </a:defRPr>
            </a:lvl5pPr>
            <a:lvl6pPr marL="2524800" indent="-229527" eaLnBrk="0" fontAlgn="base" hangingPunct="0">
              <a:spcBef>
                <a:spcPct val="0"/>
              </a:spcBef>
              <a:spcAft>
                <a:spcPct val="0"/>
              </a:spcAft>
              <a:defRPr>
                <a:solidFill>
                  <a:schemeClr val="tx1"/>
                </a:solidFill>
                <a:latin typeface="Arial" pitchFamily="34" charset="0"/>
              </a:defRPr>
            </a:lvl6pPr>
            <a:lvl7pPr marL="2983855" indent="-229527" eaLnBrk="0" fontAlgn="base" hangingPunct="0">
              <a:spcBef>
                <a:spcPct val="0"/>
              </a:spcBef>
              <a:spcAft>
                <a:spcPct val="0"/>
              </a:spcAft>
              <a:defRPr>
                <a:solidFill>
                  <a:schemeClr val="tx1"/>
                </a:solidFill>
                <a:latin typeface="Arial" pitchFamily="34" charset="0"/>
              </a:defRPr>
            </a:lvl7pPr>
            <a:lvl8pPr marL="3442909" indent="-229527" eaLnBrk="0" fontAlgn="base" hangingPunct="0">
              <a:spcBef>
                <a:spcPct val="0"/>
              </a:spcBef>
              <a:spcAft>
                <a:spcPct val="0"/>
              </a:spcAft>
              <a:defRPr>
                <a:solidFill>
                  <a:schemeClr val="tx1"/>
                </a:solidFill>
                <a:latin typeface="Arial" pitchFamily="34" charset="0"/>
              </a:defRPr>
            </a:lvl8pPr>
            <a:lvl9pPr marL="3901964" indent="-229527" eaLnBrk="0" fontAlgn="base" hangingPunct="0">
              <a:spcBef>
                <a:spcPct val="0"/>
              </a:spcBef>
              <a:spcAft>
                <a:spcPct val="0"/>
              </a:spcAft>
              <a:defRPr>
                <a:solidFill>
                  <a:schemeClr val="tx1"/>
                </a:solidFill>
                <a:latin typeface="Arial" pitchFamily="34" charset="0"/>
              </a:defRPr>
            </a:lvl9pPr>
          </a:lstStyle>
          <a:p>
            <a:pPr eaLnBrk="1" hangingPunct="1"/>
            <a:fld id="{AD277318-1D32-4B00-9839-3B5CD5736C85}" type="slidenum">
              <a:rPr lang="en-US" smtClean="0"/>
              <a:pPr eaLnBrk="1" hangingPunct="1"/>
              <a:t>27</a:t>
            </a:fld>
            <a:endParaRPr lang="en-US" smtClean="0"/>
          </a:p>
        </p:txBody>
      </p:sp>
    </p:spTree>
    <p:extLst>
      <p:ext uri="{BB962C8B-B14F-4D97-AF65-F5344CB8AC3E}">
        <p14:creationId xmlns:p14="http://schemas.microsoft.com/office/powerpoint/2010/main" val="42219418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defTabSz="914707" eaLnBrk="0" hangingPunct="0">
              <a:defRPr i="1">
                <a:solidFill>
                  <a:schemeClr val="tx1"/>
                </a:solidFill>
                <a:latin typeface="Arial" charset="0"/>
              </a:defRPr>
            </a:lvl1pPr>
            <a:lvl2pPr marL="723113" indent="-278120" defTabSz="914707" eaLnBrk="0" hangingPunct="0">
              <a:defRPr i="1">
                <a:solidFill>
                  <a:schemeClr val="tx1"/>
                </a:solidFill>
                <a:latin typeface="Arial" charset="0"/>
              </a:defRPr>
            </a:lvl2pPr>
            <a:lvl3pPr marL="1112482" indent="-222496" defTabSz="914707" eaLnBrk="0" hangingPunct="0">
              <a:defRPr i="1">
                <a:solidFill>
                  <a:schemeClr val="tx1"/>
                </a:solidFill>
                <a:latin typeface="Arial" charset="0"/>
              </a:defRPr>
            </a:lvl3pPr>
            <a:lvl4pPr marL="1557475" indent="-222496" defTabSz="914707" eaLnBrk="0" hangingPunct="0">
              <a:defRPr i="1">
                <a:solidFill>
                  <a:schemeClr val="tx1"/>
                </a:solidFill>
                <a:latin typeface="Arial" charset="0"/>
              </a:defRPr>
            </a:lvl4pPr>
            <a:lvl5pPr marL="2002467" indent="-222496" defTabSz="914707" eaLnBrk="0" hangingPunct="0">
              <a:defRPr i="1">
                <a:solidFill>
                  <a:schemeClr val="tx1"/>
                </a:solidFill>
                <a:latin typeface="Arial" charset="0"/>
              </a:defRPr>
            </a:lvl5pPr>
            <a:lvl6pPr marL="2447460" indent="-222496" defTabSz="914707" eaLnBrk="0" fontAlgn="base" hangingPunct="0">
              <a:spcBef>
                <a:spcPct val="0"/>
              </a:spcBef>
              <a:spcAft>
                <a:spcPct val="0"/>
              </a:spcAft>
              <a:defRPr i="1">
                <a:solidFill>
                  <a:schemeClr val="tx1"/>
                </a:solidFill>
                <a:latin typeface="Arial" charset="0"/>
              </a:defRPr>
            </a:lvl6pPr>
            <a:lvl7pPr marL="2892453" indent="-222496" defTabSz="914707" eaLnBrk="0" fontAlgn="base" hangingPunct="0">
              <a:spcBef>
                <a:spcPct val="0"/>
              </a:spcBef>
              <a:spcAft>
                <a:spcPct val="0"/>
              </a:spcAft>
              <a:defRPr i="1">
                <a:solidFill>
                  <a:schemeClr val="tx1"/>
                </a:solidFill>
                <a:latin typeface="Arial" charset="0"/>
              </a:defRPr>
            </a:lvl7pPr>
            <a:lvl8pPr marL="3337446" indent="-222496" defTabSz="914707" eaLnBrk="0" fontAlgn="base" hangingPunct="0">
              <a:spcBef>
                <a:spcPct val="0"/>
              </a:spcBef>
              <a:spcAft>
                <a:spcPct val="0"/>
              </a:spcAft>
              <a:defRPr i="1">
                <a:solidFill>
                  <a:schemeClr val="tx1"/>
                </a:solidFill>
                <a:latin typeface="Arial" charset="0"/>
              </a:defRPr>
            </a:lvl8pPr>
            <a:lvl9pPr marL="3782438" indent="-222496" defTabSz="914707" eaLnBrk="0" fontAlgn="base" hangingPunct="0">
              <a:spcBef>
                <a:spcPct val="0"/>
              </a:spcBef>
              <a:spcAft>
                <a:spcPct val="0"/>
              </a:spcAft>
              <a:defRPr i="1">
                <a:solidFill>
                  <a:schemeClr val="tx1"/>
                </a:solidFill>
                <a:latin typeface="Arial" charset="0"/>
              </a:defRPr>
            </a:lvl9pPr>
          </a:lstStyle>
          <a:p>
            <a:pPr eaLnBrk="1" hangingPunct="1"/>
            <a:fld id="{F66A9F2E-DA26-427B-A726-C7A4417EA0E6}" type="slidenum">
              <a:rPr lang="en-US" i="0" smtClean="0"/>
              <a:pPr eaLnBrk="1" hangingPunct="1"/>
              <a:t>28</a:t>
            </a:fld>
            <a:endParaRPr lang="en-US" i="0" smtClean="0"/>
          </a:p>
        </p:txBody>
      </p:sp>
      <p:sp>
        <p:nvSpPr>
          <p:cNvPr id="23555" name="Rectangle 7"/>
          <p:cNvSpPr txBox="1">
            <a:spLocks noGrp="1" noChangeArrowheads="1"/>
          </p:cNvSpPr>
          <p:nvPr/>
        </p:nvSpPr>
        <p:spPr bwMode="auto">
          <a:xfrm>
            <a:off x="3884354" y="8685095"/>
            <a:ext cx="2972108" cy="457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11" tIns="45906" rIns="91811" bIns="45906" anchor="b"/>
          <a:lstStyle>
            <a:lvl1pPr defTabSz="942975" eaLnBrk="0" hangingPunct="0">
              <a:defRPr i="1">
                <a:solidFill>
                  <a:schemeClr val="tx1"/>
                </a:solidFill>
                <a:latin typeface="Arial" charset="0"/>
              </a:defRPr>
            </a:lvl1pPr>
            <a:lvl2pPr marL="742950" indent="-285750" defTabSz="942975" eaLnBrk="0" hangingPunct="0">
              <a:defRPr i="1">
                <a:solidFill>
                  <a:schemeClr val="tx1"/>
                </a:solidFill>
                <a:latin typeface="Arial" charset="0"/>
              </a:defRPr>
            </a:lvl2pPr>
            <a:lvl3pPr marL="1143000" indent="-228600" defTabSz="942975" eaLnBrk="0" hangingPunct="0">
              <a:defRPr i="1">
                <a:solidFill>
                  <a:schemeClr val="tx1"/>
                </a:solidFill>
                <a:latin typeface="Arial" charset="0"/>
              </a:defRPr>
            </a:lvl3pPr>
            <a:lvl4pPr marL="1600200" indent="-228600" defTabSz="942975" eaLnBrk="0" hangingPunct="0">
              <a:defRPr i="1">
                <a:solidFill>
                  <a:schemeClr val="tx1"/>
                </a:solidFill>
                <a:latin typeface="Arial" charset="0"/>
              </a:defRPr>
            </a:lvl4pPr>
            <a:lvl5pPr marL="2057400" indent="-228600" defTabSz="942975" eaLnBrk="0" hangingPunct="0">
              <a:defRPr i="1">
                <a:solidFill>
                  <a:schemeClr val="tx1"/>
                </a:solidFill>
                <a:latin typeface="Arial" charset="0"/>
              </a:defRPr>
            </a:lvl5pPr>
            <a:lvl6pPr marL="2514600" indent="-228600" defTabSz="942975" eaLnBrk="0" fontAlgn="base" hangingPunct="0">
              <a:spcBef>
                <a:spcPct val="0"/>
              </a:spcBef>
              <a:spcAft>
                <a:spcPct val="0"/>
              </a:spcAft>
              <a:defRPr i="1">
                <a:solidFill>
                  <a:schemeClr val="tx1"/>
                </a:solidFill>
                <a:latin typeface="Arial" charset="0"/>
              </a:defRPr>
            </a:lvl6pPr>
            <a:lvl7pPr marL="2971800" indent="-228600" defTabSz="942975" eaLnBrk="0" fontAlgn="base" hangingPunct="0">
              <a:spcBef>
                <a:spcPct val="0"/>
              </a:spcBef>
              <a:spcAft>
                <a:spcPct val="0"/>
              </a:spcAft>
              <a:defRPr i="1">
                <a:solidFill>
                  <a:schemeClr val="tx1"/>
                </a:solidFill>
                <a:latin typeface="Arial" charset="0"/>
              </a:defRPr>
            </a:lvl7pPr>
            <a:lvl8pPr marL="3429000" indent="-228600" defTabSz="942975" eaLnBrk="0" fontAlgn="base" hangingPunct="0">
              <a:spcBef>
                <a:spcPct val="0"/>
              </a:spcBef>
              <a:spcAft>
                <a:spcPct val="0"/>
              </a:spcAft>
              <a:defRPr i="1">
                <a:solidFill>
                  <a:schemeClr val="tx1"/>
                </a:solidFill>
                <a:latin typeface="Arial" charset="0"/>
              </a:defRPr>
            </a:lvl8pPr>
            <a:lvl9pPr marL="3886200" indent="-228600" defTabSz="942975" eaLnBrk="0" fontAlgn="base" hangingPunct="0">
              <a:spcBef>
                <a:spcPct val="0"/>
              </a:spcBef>
              <a:spcAft>
                <a:spcPct val="0"/>
              </a:spcAft>
              <a:defRPr i="1">
                <a:solidFill>
                  <a:schemeClr val="tx1"/>
                </a:solidFill>
                <a:latin typeface="Arial" charset="0"/>
              </a:defRPr>
            </a:lvl9pPr>
          </a:lstStyle>
          <a:p>
            <a:pPr algn="r" eaLnBrk="1" hangingPunct="1"/>
            <a:fld id="{96432090-5105-4BE5-B016-2F5CB4307F69}" type="slidenum">
              <a:rPr lang="en-US" sz="1200" i="0"/>
              <a:pPr algn="r" eaLnBrk="1" hangingPunct="1"/>
              <a:t>28</a:t>
            </a:fld>
            <a:endParaRPr lang="en-US" sz="1200" i="0"/>
          </a:p>
        </p:txBody>
      </p:sp>
      <p:sp>
        <p:nvSpPr>
          <p:cNvPr id="23556" name="Rectangle 2"/>
          <p:cNvSpPr>
            <a:spLocks noGrp="1" noRot="1" noChangeAspect="1" noChangeArrowheads="1" noTextEdit="1"/>
          </p:cNvSpPr>
          <p:nvPr>
            <p:ph type="sldImg"/>
          </p:nvPr>
        </p:nvSpPr>
        <p:spPr>
          <a:xfrm>
            <a:off x="1144588" y="687388"/>
            <a:ext cx="4568825" cy="3427412"/>
          </a:xfrm>
          <a:ln/>
        </p:spPr>
      </p:sp>
      <p:sp>
        <p:nvSpPr>
          <p:cNvPr id="23557" name="Rectangle 3"/>
          <p:cNvSpPr>
            <a:spLocks noGrp="1" noChangeArrowheads="1"/>
          </p:cNvSpPr>
          <p:nvPr>
            <p:ph type="body" idx="1"/>
          </p:nvPr>
        </p:nvSpPr>
        <p:spPr>
          <a:xfrm>
            <a:off x="686108" y="4342548"/>
            <a:ext cx="5485785" cy="4114645"/>
          </a:xfrm>
          <a:noFill/>
        </p:spPr>
        <p:txBody>
          <a:bodyPr lIns="91811" tIns="45906" rIns="91811" bIns="45906"/>
          <a:lstStyle/>
          <a:p>
            <a:pPr eaLnBrk="1" hangingPunct="1"/>
            <a:endParaRPr lang="en-US" smtClean="0"/>
          </a:p>
        </p:txBody>
      </p:sp>
    </p:spTree>
    <p:extLst>
      <p:ext uri="{BB962C8B-B14F-4D97-AF65-F5344CB8AC3E}">
        <p14:creationId xmlns:p14="http://schemas.microsoft.com/office/powerpoint/2010/main" val="4207331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defTabSz="914707" eaLnBrk="0" hangingPunct="0">
              <a:defRPr i="1">
                <a:solidFill>
                  <a:schemeClr val="tx1"/>
                </a:solidFill>
                <a:latin typeface="Arial" charset="0"/>
              </a:defRPr>
            </a:lvl1pPr>
            <a:lvl2pPr marL="723113" indent="-278120" defTabSz="914707" eaLnBrk="0" hangingPunct="0">
              <a:defRPr i="1">
                <a:solidFill>
                  <a:schemeClr val="tx1"/>
                </a:solidFill>
                <a:latin typeface="Arial" charset="0"/>
              </a:defRPr>
            </a:lvl2pPr>
            <a:lvl3pPr marL="1112482" indent="-222496" defTabSz="914707" eaLnBrk="0" hangingPunct="0">
              <a:defRPr i="1">
                <a:solidFill>
                  <a:schemeClr val="tx1"/>
                </a:solidFill>
                <a:latin typeface="Arial" charset="0"/>
              </a:defRPr>
            </a:lvl3pPr>
            <a:lvl4pPr marL="1557475" indent="-222496" defTabSz="914707" eaLnBrk="0" hangingPunct="0">
              <a:defRPr i="1">
                <a:solidFill>
                  <a:schemeClr val="tx1"/>
                </a:solidFill>
                <a:latin typeface="Arial" charset="0"/>
              </a:defRPr>
            </a:lvl4pPr>
            <a:lvl5pPr marL="2002467" indent="-222496" defTabSz="914707" eaLnBrk="0" hangingPunct="0">
              <a:defRPr i="1">
                <a:solidFill>
                  <a:schemeClr val="tx1"/>
                </a:solidFill>
                <a:latin typeface="Arial" charset="0"/>
              </a:defRPr>
            </a:lvl5pPr>
            <a:lvl6pPr marL="2447460" indent="-222496" defTabSz="914707" eaLnBrk="0" fontAlgn="base" hangingPunct="0">
              <a:spcBef>
                <a:spcPct val="0"/>
              </a:spcBef>
              <a:spcAft>
                <a:spcPct val="0"/>
              </a:spcAft>
              <a:defRPr i="1">
                <a:solidFill>
                  <a:schemeClr val="tx1"/>
                </a:solidFill>
                <a:latin typeface="Arial" charset="0"/>
              </a:defRPr>
            </a:lvl6pPr>
            <a:lvl7pPr marL="2892453" indent="-222496" defTabSz="914707" eaLnBrk="0" fontAlgn="base" hangingPunct="0">
              <a:spcBef>
                <a:spcPct val="0"/>
              </a:spcBef>
              <a:spcAft>
                <a:spcPct val="0"/>
              </a:spcAft>
              <a:defRPr i="1">
                <a:solidFill>
                  <a:schemeClr val="tx1"/>
                </a:solidFill>
                <a:latin typeface="Arial" charset="0"/>
              </a:defRPr>
            </a:lvl7pPr>
            <a:lvl8pPr marL="3337446" indent="-222496" defTabSz="914707" eaLnBrk="0" fontAlgn="base" hangingPunct="0">
              <a:spcBef>
                <a:spcPct val="0"/>
              </a:spcBef>
              <a:spcAft>
                <a:spcPct val="0"/>
              </a:spcAft>
              <a:defRPr i="1">
                <a:solidFill>
                  <a:schemeClr val="tx1"/>
                </a:solidFill>
                <a:latin typeface="Arial" charset="0"/>
              </a:defRPr>
            </a:lvl8pPr>
            <a:lvl9pPr marL="3782438" indent="-222496" defTabSz="914707" eaLnBrk="0" fontAlgn="base" hangingPunct="0">
              <a:spcBef>
                <a:spcPct val="0"/>
              </a:spcBef>
              <a:spcAft>
                <a:spcPct val="0"/>
              </a:spcAft>
              <a:defRPr i="1">
                <a:solidFill>
                  <a:schemeClr val="tx1"/>
                </a:solidFill>
                <a:latin typeface="Arial" charset="0"/>
              </a:defRPr>
            </a:lvl9pPr>
          </a:lstStyle>
          <a:p>
            <a:pPr eaLnBrk="1" hangingPunct="1"/>
            <a:fld id="{F66A9F2E-DA26-427B-A726-C7A4417EA0E6}" type="slidenum">
              <a:rPr lang="en-US" i="0" smtClean="0"/>
              <a:pPr eaLnBrk="1" hangingPunct="1"/>
              <a:t>29</a:t>
            </a:fld>
            <a:endParaRPr lang="en-US" i="0" smtClean="0"/>
          </a:p>
        </p:txBody>
      </p:sp>
      <p:sp>
        <p:nvSpPr>
          <p:cNvPr id="23555" name="Rectangle 7"/>
          <p:cNvSpPr txBox="1">
            <a:spLocks noGrp="1" noChangeArrowheads="1"/>
          </p:cNvSpPr>
          <p:nvPr/>
        </p:nvSpPr>
        <p:spPr bwMode="auto">
          <a:xfrm>
            <a:off x="3884354" y="8685095"/>
            <a:ext cx="2972108" cy="457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11" tIns="45906" rIns="91811" bIns="45906" anchor="b"/>
          <a:lstStyle>
            <a:lvl1pPr defTabSz="942975" eaLnBrk="0" hangingPunct="0">
              <a:defRPr i="1">
                <a:solidFill>
                  <a:schemeClr val="tx1"/>
                </a:solidFill>
                <a:latin typeface="Arial" charset="0"/>
              </a:defRPr>
            </a:lvl1pPr>
            <a:lvl2pPr marL="742950" indent="-285750" defTabSz="942975" eaLnBrk="0" hangingPunct="0">
              <a:defRPr i="1">
                <a:solidFill>
                  <a:schemeClr val="tx1"/>
                </a:solidFill>
                <a:latin typeface="Arial" charset="0"/>
              </a:defRPr>
            </a:lvl2pPr>
            <a:lvl3pPr marL="1143000" indent="-228600" defTabSz="942975" eaLnBrk="0" hangingPunct="0">
              <a:defRPr i="1">
                <a:solidFill>
                  <a:schemeClr val="tx1"/>
                </a:solidFill>
                <a:latin typeface="Arial" charset="0"/>
              </a:defRPr>
            </a:lvl3pPr>
            <a:lvl4pPr marL="1600200" indent="-228600" defTabSz="942975" eaLnBrk="0" hangingPunct="0">
              <a:defRPr i="1">
                <a:solidFill>
                  <a:schemeClr val="tx1"/>
                </a:solidFill>
                <a:latin typeface="Arial" charset="0"/>
              </a:defRPr>
            </a:lvl4pPr>
            <a:lvl5pPr marL="2057400" indent="-228600" defTabSz="942975" eaLnBrk="0" hangingPunct="0">
              <a:defRPr i="1">
                <a:solidFill>
                  <a:schemeClr val="tx1"/>
                </a:solidFill>
                <a:latin typeface="Arial" charset="0"/>
              </a:defRPr>
            </a:lvl5pPr>
            <a:lvl6pPr marL="2514600" indent="-228600" defTabSz="942975" eaLnBrk="0" fontAlgn="base" hangingPunct="0">
              <a:spcBef>
                <a:spcPct val="0"/>
              </a:spcBef>
              <a:spcAft>
                <a:spcPct val="0"/>
              </a:spcAft>
              <a:defRPr i="1">
                <a:solidFill>
                  <a:schemeClr val="tx1"/>
                </a:solidFill>
                <a:latin typeface="Arial" charset="0"/>
              </a:defRPr>
            </a:lvl6pPr>
            <a:lvl7pPr marL="2971800" indent="-228600" defTabSz="942975" eaLnBrk="0" fontAlgn="base" hangingPunct="0">
              <a:spcBef>
                <a:spcPct val="0"/>
              </a:spcBef>
              <a:spcAft>
                <a:spcPct val="0"/>
              </a:spcAft>
              <a:defRPr i="1">
                <a:solidFill>
                  <a:schemeClr val="tx1"/>
                </a:solidFill>
                <a:latin typeface="Arial" charset="0"/>
              </a:defRPr>
            </a:lvl7pPr>
            <a:lvl8pPr marL="3429000" indent="-228600" defTabSz="942975" eaLnBrk="0" fontAlgn="base" hangingPunct="0">
              <a:spcBef>
                <a:spcPct val="0"/>
              </a:spcBef>
              <a:spcAft>
                <a:spcPct val="0"/>
              </a:spcAft>
              <a:defRPr i="1">
                <a:solidFill>
                  <a:schemeClr val="tx1"/>
                </a:solidFill>
                <a:latin typeface="Arial" charset="0"/>
              </a:defRPr>
            </a:lvl8pPr>
            <a:lvl9pPr marL="3886200" indent="-228600" defTabSz="942975" eaLnBrk="0" fontAlgn="base" hangingPunct="0">
              <a:spcBef>
                <a:spcPct val="0"/>
              </a:spcBef>
              <a:spcAft>
                <a:spcPct val="0"/>
              </a:spcAft>
              <a:defRPr i="1">
                <a:solidFill>
                  <a:schemeClr val="tx1"/>
                </a:solidFill>
                <a:latin typeface="Arial" charset="0"/>
              </a:defRPr>
            </a:lvl9pPr>
          </a:lstStyle>
          <a:p>
            <a:pPr algn="r" eaLnBrk="1" hangingPunct="1"/>
            <a:fld id="{96432090-5105-4BE5-B016-2F5CB4307F69}" type="slidenum">
              <a:rPr lang="en-US" sz="1200" i="0"/>
              <a:pPr algn="r" eaLnBrk="1" hangingPunct="1"/>
              <a:t>29</a:t>
            </a:fld>
            <a:endParaRPr lang="en-US" sz="1200" i="0"/>
          </a:p>
        </p:txBody>
      </p:sp>
      <p:sp>
        <p:nvSpPr>
          <p:cNvPr id="23556" name="Rectangle 2"/>
          <p:cNvSpPr>
            <a:spLocks noGrp="1" noRot="1" noChangeAspect="1" noChangeArrowheads="1" noTextEdit="1"/>
          </p:cNvSpPr>
          <p:nvPr>
            <p:ph type="sldImg"/>
          </p:nvPr>
        </p:nvSpPr>
        <p:spPr>
          <a:xfrm>
            <a:off x="1144588" y="687388"/>
            <a:ext cx="4568825" cy="3427412"/>
          </a:xfrm>
          <a:ln/>
        </p:spPr>
      </p:sp>
      <p:sp>
        <p:nvSpPr>
          <p:cNvPr id="23557" name="Rectangle 3"/>
          <p:cNvSpPr>
            <a:spLocks noGrp="1" noChangeArrowheads="1"/>
          </p:cNvSpPr>
          <p:nvPr>
            <p:ph type="body" idx="1"/>
          </p:nvPr>
        </p:nvSpPr>
        <p:spPr>
          <a:xfrm>
            <a:off x="686108" y="4342548"/>
            <a:ext cx="5485785" cy="4114645"/>
          </a:xfrm>
          <a:noFill/>
        </p:spPr>
        <p:txBody>
          <a:bodyPr lIns="91811" tIns="45906" rIns="91811" bIns="45906"/>
          <a:lstStyle/>
          <a:p>
            <a:pPr eaLnBrk="1" hangingPunct="1"/>
            <a:endParaRPr lang="en-US" smtClean="0"/>
          </a:p>
        </p:txBody>
      </p:sp>
    </p:spTree>
    <p:extLst>
      <p:ext uri="{BB962C8B-B14F-4D97-AF65-F5344CB8AC3E}">
        <p14:creationId xmlns:p14="http://schemas.microsoft.com/office/powerpoint/2010/main" val="420733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defTabSz="914707" eaLnBrk="0" hangingPunct="0">
              <a:defRPr>
                <a:solidFill>
                  <a:schemeClr val="tx1"/>
                </a:solidFill>
                <a:latin typeface="Arial" charset="0"/>
              </a:defRPr>
            </a:lvl1pPr>
            <a:lvl2pPr marL="723113" indent="-278120" defTabSz="914707" eaLnBrk="0" hangingPunct="0">
              <a:defRPr>
                <a:solidFill>
                  <a:schemeClr val="tx1"/>
                </a:solidFill>
                <a:latin typeface="Arial" charset="0"/>
              </a:defRPr>
            </a:lvl2pPr>
            <a:lvl3pPr marL="1112482" indent="-222496" defTabSz="914707" eaLnBrk="0" hangingPunct="0">
              <a:defRPr>
                <a:solidFill>
                  <a:schemeClr val="tx1"/>
                </a:solidFill>
                <a:latin typeface="Arial" charset="0"/>
              </a:defRPr>
            </a:lvl3pPr>
            <a:lvl4pPr marL="1557475" indent="-222496" defTabSz="914707" eaLnBrk="0" hangingPunct="0">
              <a:defRPr>
                <a:solidFill>
                  <a:schemeClr val="tx1"/>
                </a:solidFill>
                <a:latin typeface="Arial" charset="0"/>
              </a:defRPr>
            </a:lvl4pPr>
            <a:lvl5pPr marL="2002467" indent="-222496" defTabSz="914707" eaLnBrk="0" hangingPunct="0">
              <a:defRPr>
                <a:solidFill>
                  <a:schemeClr val="tx1"/>
                </a:solidFill>
                <a:latin typeface="Arial" charset="0"/>
              </a:defRPr>
            </a:lvl5pPr>
            <a:lvl6pPr marL="2447460" indent="-222496" defTabSz="914707" eaLnBrk="0" fontAlgn="base" hangingPunct="0">
              <a:spcBef>
                <a:spcPct val="0"/>
              </a:spcBef>
              <a:spcAft>
                <a:spcPct val="0"/>
              </a:spcAft>
              <a:defRPr>
                <a:solidFill>
                  <a:schemeClr val="tx1"/>
                </a:solidFill>
                <a:latin typeface="Arial" charset="0"/>
              </a:defRPr>
            </a:lvl6pPr>
            <a:lvl7pPr marL="2892453" indent="-222496" defTabSz="914707" eaLnBrk="0" fontAlgn="base" hangingPunct="0">
              <a:spcBef>
                <a:spcPct val="0"/>
              </a:spcBef>
              <a:spcAft>
                <a:spcPct val="0"/>
              </a:spcAft>
              <a:defRPr>
                <a:solidFill>
                  <a:schemeClr val="tx1"/>
                </a:solidFill>
                <a:latin typeface="Arial" charset="0"/>
              </a:defRPr>
            </a:lvl7pPr>
            <a:lvl8pPr marL="3337446" indent="-222496" defTabSz="914707" eaLnBrk="0" fontAlgn="base" hangingPunct="0">
              <a:spcBef>
                <a:spcPct val="0"/>
              </a:spcBef>
              <a:spcAft>
                <a:spcPct val="0"/>
              </a:spcAft>
              <a:defRPr>
                <a:solidFill>
                  <a:schemeClr val="tx1"/>
                </a:solidFill>
                <a:latin typeface="Arial" charset="0"/>
              </a:defRPr>
            </a:lvl8pPr>
            <a:lvl9pPr marL="3782438" indent="-222496" defTabSz="914707" eaLnBrk="0" fontAlgn="base" hangingPunct="0">
              <a:spcBef>
                <a:spcPct val="0"/>
              </a:spcBef>
              <a:spcAft>
                <a:spcPct val="0"/>
              </a:spcAft>
              <a:defRPr>
                <a:solidFill>
                  <a:schemeClr val="tx1"/>
                </a:solidFill>
                <a:latin typeface="Arial" charset="0"/>
              </a:defRPr>
            </a:lvl9pPr>
          </a:lstStyle>
          <a:p>
            <a:pPr eaLnBrk="1" hangingPunct="1"/>
            <a:fld id="{30B22EA7-06A4-47A4-BF1E-156813761D86}" type="slidenum">
              <a:rPr lang="en-US" smtClean="0"/>
              <a:pPr eaLnBrk="1" hangingPunct="1"/>
              <a:t>3</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5906828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14707" eaLnBrk="0" hangingPunct="0">
              <a:defRPr i="1">
                <a:solidFill>
                  <a:schemeClr val="tx1"/>
                </a:solidFill>
                <a:latin typeface="Arial" charset="0"/>
              </a:defRPr>
            </a:lvl1pPr>
            <a:lvl2pPr marL="723113" indent="-278120" defTabSz="914707" eaLnBrk="0" hangingPunct="0">
              <a:defRPr i="1">
                <a:solidFill>
                  <a:schemeClr val="tx1"/>
                </a:solidFill>
                <a:latin typeface="Arial" charset="0"/>
              </a:defRPr>
            </a:lvl2pPr>
            <a:lvl3pPr marL="1112482" indent="-222496" defTabSz="914707" eaLnBrk="0" hangingPunct="0">
              <a:defRPr i="1">
                <a:solidFill>
                  <a:schemeClr val="tx1"/>
                </a:solidFill>
                <a:latin typeface="Arial" charset="0"/>
              </a:defRPr>
            </a:lvl3pPr>
            <a:lvl4pPr marL="1557475" indent="-222496" defTabSz="914707" eaLnBrk="0" hangingPunct="0">
              <a:defRPr i="1">
                <a:solidFill>
                  <a:schemeClr val="tx1"/>
                </a:solidFill>
                <a:latin typeface="Arial" charset="0"/>
              </a:defRPr>
            </a:lvl4pPr>
            <a:lvl5pPr marL="2002467" indent="-222496" defTabSz="914707" eaLnBrk="0" hangingPunct="0">
              <a:defRPr i="1">
                <a:solidFill>
                  <a:schemeClr val="tx1"/>
                </a:solidFill>
                <a:latin typeface="Arial" charset="0"/>
              </a:defRPr>
            </a:lvl5pPr>
            <a:lvl6pPr marL="2447460" indent="-222496" defTabSz="914707" eaLnBrk="0" fontAlgn="base" hangingPunct="0">
              <a:spcBef>
                <a:spcPct val="0"/>
              </a:spcBef>
              <a:spcAft>
                <a:spcPct val="0"/>
              </a:spcAft>
              <a:defRPr i="1">
                <a:solidFill>
                  <a:schemeClr val="tx1"/>
                </a:solidFill>
                <a:latin typeface="Arial" charset="0"/>
              </a:defRPr>
            </a:lvl6pPr>
            <a:lvl7pPr marL="2892453" indent="-222496" defTabSz="914707" eaLnBrk="0" fontAlgn="base" hangingPunct="0">
              <a:spcBef>
                <a:spcPct val="0"/>
              </a:spcBef>
              <a:spcAft>
                <a:spcPct val="0"/>
              </a:spcAft>
              <a:defRPr i="1">
                <a:solidFill>
                  <a:schemeClr val="tx1"/>
                </a:solidFill>
                <a:latin typeface="Arial" charset="0"/>
              </a:defRPr>
            </a:lvl7pPr>
            <a:lvl8pPr marL="3337446" indent="-222496" defTabSz="914707" eaLnBrk="0" fontAlgn="base" hangingPunct="0">
              <a:spcBef>
                <a:spcPct val="0"/>
              </a:spcBef>
              <a:spcAft>
                <a:spcPct val="0"/>
              </a:spcAft>
              <a:defRPr i="1">
                <a:solidFill>
                  <a:schemeClr val="tx1"/>
                </a:solidFill>
                <a:latin typeface="Arial" charset="0"/>
              </a:defRPr>
            </a:lvl8pPr>
            <a:lvl9pPr marL="3782438" indent="-222496" defTabSz="914707" eaLnBrk="0" fontAlgn="base" hangingPunct="0">
              <a:spcBef>
                <a:spcPct val="0"/>
              </a:spcBef>
              <a:spcAft>
                <a:spcPct val="0"/>
              </a:spcAft>
              <a:defRPr i="1">
                <a:solidFill>
                  <a:schemeClr val="tx1"/>
                </a:solidFill>
                <a:latin typeface="Arial" charset="0"/>
              </a:defRPr>
            </a:lvl9pPr>
          </a:lstStyle>
          <a:p>
            <a:pPr eaLnBrk="1" hangingPunct="1"/>
            <a:fld id="{BEAF5329-1C02-467A-A5B7-CCB08ED4FDB0}" type="slidenum">
              <a:rPr lang="en-US" i="0" smtClean="0"/>
              <a:pPr eaLnBrk="1" hangingPunct="1"/>
              <a:t>30</a:t>
            </a:fld>
            <a:endParaRPr lang="en-US" i="0" smtClean="0"/>
          </a:p>
        </p:txBody>
      </p:sp>
      <p:sp>
        <p:nvSpPr>
          <p:cNvPr id="25603" name="Rectangle 2"/>
          <p:cNvSpPr>
            <a:spLocks noGrp="1" noRot="1" noChangeAspect="1" noChangeArrowheads="1" noTextEdit="1"/>
          </p:cNvSpPr>
          <p:nvPr>
            <p:ph type="sldImg"/>
          </p:nvPr>
        </p:nvSpPr>
        <p:spPr>
          <a:xfrm>
            <a:off x="1143000" y="684213"/>
            <a:ext cx="4573588" cy="3432175"/>
          </a:xfrm>
          <a:ln/>
        </p:spPr>
      </p:sp>
      <p:sp>
        <p:nvSpPr>
          <p:cNvPr id="25604" name="Rectangle 3"/>
          <p:cNvSpPr>
            <a:spLocks noGrp="1" noChangeArrowheads="1"/>
          </p:cNvSpPr>
          <p:nvPr>
            <p:ph type="body" idx="1"/>
          </p:nvPr>
        </p:nvSpPr>
        <p:spPr>
          <a:xfrm>
            <a:off x="912247" y="4342548"/>
            <a:ext cx="5033507" cy="4117746"/>
          </a:xfrm>
          <a:noFill/>
        </p:spPr>
        <p:txBody>
          <a:bodyPr/>
          <a:lstStyle/>
          <a:p>
            <a:pPr eaLnBrk="1" hangingPunct="1"/>
            <a:endParaRPr lang="en-US" dirty="0" smtClean="0"/>
          </a:p>
        </p:txBody>
      </p:sp>
    </p:spTree>
    <p:extLst>
      <p:ext uri="{BB962C8B-B14F-4D97-AF65-F5344CB8AC3E}">
        <p14:creationId xmlns:p14="http://schemas.microsoft.com/office/powerpoint/2010/main" val="36938869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14549" eaLnBrk="0" hangingPunct="0">
              <a:defRPr i="1">
                <a:solidFill>
                  <a:schemeClr val="tx1"/>
                </a:solidFill>
                <a:latin typeface="Arial" charset="0"/>
              </a:defRPr>
            </a:lvl1pPr>
            <a:lvl2pPr marL="722988" indent="-278073" defTabSz="914549" eaLnBrk="0" hangingPunct="0">
              <a:defRPr i="1">
                <a:solidFill>
                  <a:schemeClr val="tx1"/>
                </a:solidFill>
                <a:latin typeface="Arial" charset="0"/>
              </a:defRPr>
            </a:lvl2pPr>
            <a:lvl3pPr marL="1112289" indent="-222457" defTabSz="914549" eaLnBrk="0" hangingPunct="0">
              <a:defRPr i="1">
                <a:solidFill>
                  <a:schemeClr val="tx1"/>
                </a:solidFill>
                <a:latin typeface="Arial" charset="0"/>
              </a:defRPr>
            </a:lvl3pPr>
            <a:lvl4pPr marL="1557205" indent="-222457" defTabSz="914549" eaLnBrk="0" hangingPunct="0">
              <a:defRPr i="1">
                <a:solidFill>
                  <a:schemeClr val="tx1"/>
                </a:solidFill>
                <a:latin typeface="Arial" charset="0"/>
              </a:defRPr>
            </a:lvl4pPr>
            <a:lvl5pPr marL="2002120" indent="-222457" defTabSz="914549" eaLnBrk="0" hangingPunct="0">
              <a:defRPr i="1">
                <a:solidFill>
                  <a:schemeClr val="tx1"/>
                </a:solidFill>
                <a:latin typeface="Arial" charset="0"/>
              </a:defRPr>
            </a:lvl5pPr>
            <a:lvl6pPr marL="2447036" indent="-222457" defTabSz="914549" eaLnBrk="0" fontAlgn="base" hangingPunct="0">
              <a:spcBef>
                <a:spcPct val="0"/>
              </a:spcBef>
              <a:spcAft>
                <a:spcPct val="0"/>
              </a:spcAft>
              <a:defRPr i="1">
                <a:solidFill>
                  <a:schemeClr val="tx1"/>
                </a:solidFill>
                <a:latin typeface="Arial" charset="0"/>
              </a:defRPr>
            </a:lvl6pPr>
            <a:lvl7pPr marL="2891953" indent="-222457" defTabSz="914549" eaLnBrk="0" fontAlgn="base" hangingPunct="0">
              <a:spcBef>
                <a:spcPct val="0"/>
              </a:spcBef>
              <a:spcAft>
                <a:spcPct val="0"/>
              </a:spcAft>
              <a:defRPr i="1">
                <a:solidFill>
                  <a:schemeClr val="tx1"/>
                </a:solidFill>
                <a:latin typeface="Arial" charset="0"/>
              </a:defRPr>
            </a:lvl7pPr>
            <a:lvl8pPr marL="3336868" indent="-222457" defTabSz="914549" eaLnBrk="0" fontAlgn="base" hangingPunct="0">
              <a:spcBef>
                <a:spcPct val="0"/>
              </a:spcBef>
              <a:spcAft>
                <a:spcPct val="0"/>
              </a:spcAft>
              <a:defRPr i="1">
                <a:solidFill>
                  <a:schemeClr val="tx1"/>
                </a:solidFill>
                <a:latin typeface="Arial" charset="0"/>
              </a:defRPr>
            </a:lvl8pPr>
            <a:lvl9pPr marL="3781783" indent="-222457" defTabSz="914549" eaLnBrk="0" fontAlgn="base" hangingPunct="0">
              <a:spcBef>
                <a:spcPct val="0"/>
              </a:spcBef>
              <a:spcAft>
                <a:spcPct val="0"/>
              </a:spcAft>
              <a:defRPr i="1">
                <a:solidFill>
                  <a:schemeClr val="tx1"/>
                </a:solidFill>
                <a:latin typeface="Arial" charset="0"/>
              </a:defRPr>
            </a:lvl9pPr>
          </a:lstStyle>
          <a:p>
            <a:pPr eaLnBrk="1" hangingPunct="1"/>
            <a:fld id="{A5C51ED8-ADDF-467C-A5E6-F408B44685D4}" type="slidenum">
              <a:rPr lang="en-US" i="0" smtClean="0"/>
              <a:pPr eaLnBrk="1" hangingPunct="1"/>
              <a:t>31</a:t>
            </a:fld>
            <a:endParaRPr lang="en-US" i="0" smtClean="0"/>
          </a:p>
        </p:txBody>
      </p:sp>
      <p:sp>
        <p:nvSpPr>
          <p:cNvPr id="26627" name="Rectangle 7"/>
          <p:cNvSpPr txBox="1">
            <a:spLocks noGrp="1" noChangeArrowheads="1"/>
          </p:cNvSpPr>
          <p:nvPr/>
        </p:nvSpPr>
        <p:spPr bwMode="auto">
          <a:xfrm>
            <a:off x="3884354" y="8685096"/>
            <a:ext cx="2972108" cy="457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96" tIns="45897" rIns="91796" bIns="45897" anchor="b"/>
          <a:lstStyle>
            <a:lvl1pPr defTabSz="942975" eaLnBrk="0" hangingPunct="0">
              <a:defRPr i="1">
                <a:solidFill>
                  <a:schemeClr val="tx1"/>
                </a:solidFill>
                <a:latin typeface="Arial" charset="0"/>
              </a:defRPr>
            </a:lvl1pPr>
            <a:lvl2pPr marL="742950" indent="-285750" defTabSz="942975" eaLnBrk="0" hangingPunct="0">
              <a:defRPr i="1">
                <a:solidFill>
                  <a:schemeClr val="tx1"/>
                </a:solidFill>
                <a:latin typeface="Arial" charset="0"/>
              </a:defRPr>
            </a:lvl2pPr>
            <a:lvl3pPr marL="1143000" indent="-228600" defTabSz="942975" eaLnBrk="0" hangingPunct="0">
              <a:defRPr i="1">
                <a:solidFill>
                  <a:schemeClr val="tx1"/>
                </a:solidFill>
                <a:latin typeface="Arial" charset="0"/>
              </a:defRPr>
            </a:lvl3pPr>
            <a:lvl4pPr marL="1600200" indent="-228600" defTabSz="942975" eaLnBrk="0" hangingPunct="0">
              <a:defRPr i="1">
                <a:solidFill>
                  <a:schemeClr val="tx1"/>
                </a:solidFill>
                <a:latin typeface="Arial" charset="0"/>
              </a:defRPr>
            </a:lvl4pPr>
            <a:lvl5pPr marL="2057400" indent="-228600" defTabSz="942975" eaLnBrk="0" hangingPunct="0">
              <a:defRPr i="1">
                <a:solidFill>
                  <a:schemeClr val="tx1"/>
                </a:solidFill>
                <a:latin typeface="Arial" charset="0"/>
              </a:defRPr>
            </a:lvl5pPr>
            <a:lvl6pPr marL="2514600" indent="-228600" defTabSz="942975" eaLnBrk="0" fontAlgn="base" hangingPunct="0">
              <a:spcBef>
                <a:spcPct val="0"/>
              </a:spcBef>
              <a:spcAft>
                <a:spcPct val="0"/>
              </a:spcAft>
              <a:defRPr i="1">
                <a:solidFill>
                  <a:schemeClr val="tx1"/>
                </a:solidFill>
                <a:latin typeface="Arial" charset="0"/>
              </a:defRPr>
            </a:lvl6pPr>
            <a:lvl7pPr marL="2971800" indent="-228600" defTabSz="942975" eaLnBrk="0" fontAlgn="base" hangingPunct="0">
              <a:spcBef>
                <a:spcPct val="0"/>
              </a:spcBef>
              <a:spcAft>
                <a:spcPct val="0"/>
              </a:spcAft>
              <a:defRPr i="1">
                <a:solidFill>
                  <a:schemeClr val="tx1"/>
                </a:solidFill>
                <a:latin typeface="Arial" charset="0"/>
              </a:defRPr>
            </a:lvl7pPr>
            <a:lvl8pPr marL="3429000" indent="-228600" defTabSz="942975" eaLnBrk="0" fontAlgn="base" hangingPunct="0">
              <a:spcBef>
                <a:spcPct val="0"/>
              </a:spcBef>
              <a:spcAft>
                <a:spcPct val="0"/>
              </a:spcAft>
              <a:defRPr i="1">
                <a:solidFill>
                  <a:schemeClr val="tx1"/>
                </a:solidFill>
                <a:latin typeface="Arial" charset="0"/>
              </a:defRPr>
            </a:lvl8pPr>
            <a:lvl9pPr marL="3886200" indent="-228600" defTabSz="942975" eaLnBrk="0" fontAlgn="base" hangingPunct="0">
              <a:spcBef>
                <a:spcPct val="0"/>
              </a:spcBef>
              <a:spcAft>
                <a:spcPct val="0"/>
              </a:spcAft>
              <a:defRPr i="1">
                <a:solidFill>
                  <a:schemeClr val="tx1"/>
                </a:solidFill>
                <a:latin typeface="Arial" charset="0"/>
              </a:defRPr>
            </a:lvl9pPr>
          </a:lstStyle>
          <a:p>
            <a:pPr algn="r" eaLnBrk="1" hangingPunct="1"/>
            <a:fld id="{29A89024-8A8E-4773-950D-D7FEFADECD33}" type="slidenum">
              <a:rPr lang="en-US" sz="1200" i="0"/>
              <a:pPr algn="r" eaLnBrk="1" hangingPunct="1"/>
              <a:t>31</a:t>
            </a:fld>
            <a:endParaRPr lang="en-US" sz="1200" i="0"/>
          </a:p>
        </p:txBody>
      </p:sp>
      <p:sp>
        <p:nvSpPr>
          <p:cNvPr id="26628" name="Rectangle 2"/>
          <p:cNvSpPr>
            <a:spLocks noGrp="1" noRot="1" noChangeAspect="1" noChangeArrowheads="1" noTextEdit="1"/>
          </p:cNvSpPr>
          <p:nvPr>
            <p:ph type="sldImg"/>
          </p:nvPr>
        </p:nvSpPr>
        <p:spPr>
          <a:xfrm>
            <a:off x="1144588" y="687388"/>
            <a:ext cx="4568825" cy="3427412"/>
          </a:xfrm>
          <a:ln/>
        </p:spPr>
      </p:sp>
      <p:sp>
        <p:nvSpPr>
          <p:cNvPr id="26629" name="Rectangle 3"/>
          <p:cNvSpPr>
            <a:spLocks noGrp="1" noChangeArrowheads="1"/>
          </p:cNvSpPr>
          <p:nvPr>
            <p:ph type="body" idx="1"/>
          </p:nvPr>
        </p:nvSpPr>
        <p:spPr>
          <a:xfrm>
            <a:off x="686109" y="4342548"/>
            <a:ext cx="5485785" cy="4114645"/>
          </a:xfrm>
          <a:noFill/>
        </p:spPr>
        <p:txBody>
          <a:bodyPr lIns="91796" tIns="45897" rIns="91796" bIns="45897"/>
          <a:lstStyle/>
          <a:p>
            <a:pPr eaLnBrk="1" hangingPunct="1"/>
            <a:endParaRPr lang="en-US" dirty="0" smtClean="0"/>
          </a:p>
        </p:txBody>
      </p:sp>
    </p:spTree>
    <p:extLst>
      <p:ext uri="{BB962C8B-B14F-4D97-AF65-F5344CB8AC3E}">
        <p14:creationId xmlns:p14="http://schemas.microsoft.com/office/powerpoint/2010/main" val="6608563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defTabSz="914549" eaLnBrk="0" hangingPunct="0">
              <a:defRPr i="1">
                <a:solidFill>
                  <a:schemeClr val="tx1"/>
                </a:solidFill>
                <a:latin typeface="Arial" charset="0"/>
              </a:defRPr>
            </a:lvl1pPr>
            <a:lvl2pPr marL="722988" indent="-278073" defTabSz="914549" eaLnBrk="0" hangingPunct="0">
              <a:defRPr i="1">
                <a:solidFill>
                  <a:schemeClr val="tx1"/>
                </a:solidFill>
                <a:latin typeface="Arial" charset="0"/>
              </a:defRPr>
            </a:lvl2pPr>
            <a:lvl3pPr marL="1112289" indent="-222457" defTabSz="914549" eaLnBrk="0" hangingPunct="0">
              <a:defRPr i="1">
                <a:solidFill>
                  <a:schemeClr val="tx1"/>
                </a:solidFill>
                <a:latin typeface="Arial" charset="0"/>
              </a:defRPr>
            </a:lvl3pPr>
            <a:lvl4pPr marL="1557205" indent="-222457" defTabSz="914549" eaLnBrk="0" hangingPunct="0">
              <a:defRPr i="1">
                <a:solidFill>
                  <a:schemeClr val="tx1"/>
                </a:solidFill>
                <a:latin typeface="Arial" charset="0"/>
              </a:defRPr>
            </a:lvl4pPr>
            <a:lvl5pPr marL="2002120" indent="-222457" defTabSz="914549" eaLnBrk="0" hangingPunct="0">
              <a:defRPr i="1">
                <a:solidFill>
                  <a:schemeClr val="tx1"/>
                </a:solidFill>
                <a:latin typeface="Arial" charset="0"/>
              </a:defRPr>
            </a:lvl5pPr>
            <a:lvl6pPr marL="2447036" indent="-222457" defTabSz="914549" eaLnBrk="0" fontAlgn="base" hangingPunct="0">
              <a:spcBef>
                <a:spcPct val="0"/>
              </a:spcBef>
              <a:spcAft>
                <a:spcPct val="0"/>
              </a:spcAft>
              <a:defRPr i="1">
                <a:solidFill>
                  <a:schemeClr val="tx1"/>
                </a:solidFill>
                <a:latin typeface="Arial" charset="0"/>
              </a:defRPr>
            </a:lvl6pPr>
            <a:lvl7pPr marL="2891953" indent="-222457" defTabSz="914549" eaLnBrk="0" fontAlgn="base" hangingPunct="0">
              <a:spcBef>
                <a:spcPct val="0"/>
              </a:spcBef>
              <a:spcAft>
                <a:spcPct val="0"/>
              </a:spcAft>
              <a:defRPr i="1">
                <a:solidFill>
                  <a:schemeClr val="tx1"/>
                </a:solidFill>
                <a:latin typeface="Arial" charset="0"/>
              </a:defRPr>
            </a:lvl7pPr>
            <a:lvl8pPr marL="3336868" indent="-222457" defTabSz="914549" eaLnBrk="0" fontAlgn="base" hangingPunct="0">
              <a:spcBef>
                <a:spcPct val="0"/>
              </a:spcBef>
              <a:spcAft>
                <a:spcPct val="0"/>
              </a:spcAft>
              <a:defRPr i="1">
                <a:solidFill>
                  <a:schemeClr val="tx1"/>
                </a:solidFill>
                <a:latin typeface="Arial" charset="0"/>
              </a:defRPr>
            </a:lvl8pPr>
            <a:lvl9pPr marL="3781783" indent="-222457" defTabSz="914549" eaLnBrk="0" fontAlgn="base" hangingPunct="0">
              <a:spcBef>
                <a:spcPct val="0"/>
              </a:spcBef>
              <a:spcAft>
                <a:spcPct val="0"/>
              </a:spcAft>
              <a:defRPr i="1">
                <a:solidFill>
                  <a:schemeClr val="tx1"/>
                </a:solidFill>
                <a:latin typeface="Arial" charset="0"/>
              </a:defRPr>
            </a:lvl9pPr>
          </a:lstStyle>
          <a:p>
            <a:pPr eaLnBrk="1" hangingPunct="1"/>
            <a:fld id="{7E4AD5ED-6027-4E8F-9AC0-C1414914C9AA}" type="slidenum">
              <a:rPr lang="en-US" i="0" smtClean="0"/>
              <a:pPr eaLnBrk="1" hangingPunct="1"/>
              <a:t>32</a:t>
            </a:fld>
            <a:endParaRPr lang="en-US" i="0" smtClean="0"/>
          </a:p>
        </p:txBody>
      </p:sp>
      <p:sp>
        <p:nvSpPr>
          <p:cNvPr id="27651" name="Rectangle 2"/>
          <p:cNvSpPr>
            <a:spLocks noGrp="1" noRot="1" noChangeAspect="1" noChangeArrowheads="1" noTextEdit="1"/>
          </p:cNvSpPr>
          <p:nvPr>
            <p:ph type="sldImg"/>
          </p:nvPr>
        </p:nvSpPr>
        <p:spPr>
          <a:xfrm>
            <a:off x="1147763" y="687388"/>
            <a:ext cx="4567237" cy="3427412"/>
          </a:xfrm>
          <a:ln/>
        </p:spPr>
      </p:sp>
      <p:sp>
        <p:nvSpPr>
          <p:cNvPr id="27652"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36889890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defTabSz="914549" eaLnBrk="0" hangingPunct="0">
              <a:defRPr i="1">
                <a:solidFill>
                  <a:schemeClr val="tx1"/>
                </a:solidFill>
                <a:latin typeface="Arial" charset="0"/>
              </a:defRPr>
            </a:lvl1pPr>
            <a:lvl2pPr marL="722988" indent="-278073" defTabSz="914549" eaLnBrk="0" hangingPunct="0">
              <a:defRPr i="1">
                <a:solidFill>
                  <a:schemeClr val="tx1"/>
                </a:solidFill>
                <a:latin typeface="Arial" charset="0"/>
              </a:defRPr>
            </a:lvl2pPr>
            <a:lvl3pPr marL="1112289" indent="-222457" defTabSz="914549" eaLnBrk="0" hangingPunct="0">
              <a:defRPr i="1">
                <a:solidFill>
                  <a:schemeClr val="tx1"/>
                </a:solidFill>
                <a:latin typeface="Arial" charset="0"/>
              </a:defRPr>
            </a:lvl3pPr>
            <a:lvl4pPr marL="1557205" indent="-222457" defTabSz="914549" eaLnBrk="0" hangingPunct="0">
              <a:defRPr i="1">
                <a:solidFill>
                  <a:schemeClr val="tx1"/>
                </a:solidFill>
                <a:latin typeface="Arial" charset="0"/>
              </a:defRPr>
            </a:lvl4pPr>
            <a:lvl5pPr marL="2002120" indent="-222457" defTabSz="914549" eaLnBrk="0" hangingPunct="0">
              <a:defRPr i="1">
                <a:solidFill>
                  <a:schemeClr val="tx1"/>
                </a:solidFill>
                <a:latin typeface="Arial" charset="0"/>
              </a:defRPr>
            </a:lvl5pPr>
            <a:lvl6pPr marL="2447036" indent="-222457" defTabSz="914549" eaLnBrk="0" fontAlgn="base" hangingPunct="0">
              <a:spcBef>
                <a:spcPct val="0"/>
              </a:spcBef>
              <a:spcAft>
                <a:spcPct val="0"/>
              </a:spcAft>
              <a:defRPr i="1">
                <a:solidFill>
                  <a:schemeClr val="tx1"/>
                </a:solidFill>
                <a:latin typeface="Arial" charset="0"/>
              </a:defRPr>
            </a:lvl6pPr>
            <a:lvl7pPr marL="2891953" indent="-222457" defTabSz="914549" eaLnBrk="0" fontAlgn="base" hangingPunct="0">
              <a:spcBef>
                <a:spcPct val="0"/>
              </a:spcBef>
              <a:spcAft>
                <a:spcPct val="0"/>
              </a:spcAft>
              <a:defRPr i="1">
                <a:solidFill>
                  <a:schemeClr val="tx1"/>
                </a:solidFill>
                <a:latin typeface="Arial" charset="0"/>
              </a:defRPr>
            </a:lvl7pPr>
            <a:lvl8pPr marL="3336868" indent="-222457" defTabSz="914549" eaLnBrk="0" fontAlgn="base" hangingPunct="0">
              <a:spcBef>
                <a:spcPct val="0"/>
              </a:spcBef>
              <a:spcAft>
                <a:spcPct val="0"/>
              </a:spcAft>
              <a:defRPr i="1">
                <a:solidFill>
                  <a:schemeClr val="tx1"/>
                </a:solidFill>
                <a:latin typeface="Arial" charset="0"/>
              </a:defRPr>
            </a:lvl8pPr>
            <a:lvl9pPr marL="3781783" indent="-222457" defTabSz="914549" eaLnBrk="0" fontAlgn="base" hangingPunct="0">
              <a:spcBef>
                <a:spcPct val="0"/>
              </a:spcBef>
              <a:spcAft>
                <a:spcPct val="0"/>
              </a:spcAft>
              <a:defRPr i="1">
                <a:solidFill>
                  <a:schemeClr val="tx1"/>
                </a:solidFill>
                <a:latin typeface="Arial" charset="0"/>
              </a:defRPr>
            </a:lvl9pPr>
          </a:lstStyle>
          <a:p>
            <a:pPr eaLnBrk="1" hangingPunct="1"/>
            <a:fld id="{4FC7FFCB-51BD-406B-9F7D-282B9F79C1AF}" type="slidenum">
              <a:rPr lang="en-US" i="0" smtClean="0"/>
              <a:pPr eaLnBrk="1" hangingPunct="1"/>
              <a:t>33</a:t>
            </a:fld>
            <a:endParaRPr lang="en-US" i="0" smtClean="0"/>
          </a:p>
        </p:txBody>
      </p:sp>
      <p:sp>
        <p:nvSpPr>
          <p:cNvPr id="28675" name="Rectangle 7"/>
          <p:cNvSpPr txBox="1">
            <a:spLocks noGrp="1" noChangeArrowheads="1"/>
          </p:cNvSpPr>
          <p:nvPr/>
        </p:nvSpPr>
        <p:spPr bwMode="auto">
          <a:xfrm>
            <a:off x="3884354" y="8685096"/>
            <a:ext cx="2972108" cy="457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96" tIns="45897" rIns="91796" bIns="45897" anchor="b"/>
          <a:lstStyle>
            <a:lvl1pPr defTabSz="942975" eaLnBrk="0" hangingPunct="0">
              <a:defRPr i="1">
                <a:solidFill>
                  <a:schemeClr val="tx1"/>
                </a:solidFill>
                <a:latin typeface="Arial" charset="0"/>
              </a:defRPr>
            </a:lvl1pPr>
            <a:lvl2pPr marL="742950" indent="-285750" defTabSz="942975" eaLnBrk="0" hangingPunct="0">
              <a:defRPr i="1">
                <a:solidFill>
                  <a:schemeClr val="tx1"/>
                </a:solidFill>
                <a:latin typeface="Arial" charset="0"/>
              </a:defRPr>
            </a:lvl2pPr>
            <a:lvl3pPr marL="1143000" indent="-228600" defTabSz="942975" eaLnBrk="0" hangingPunct="0">
              <a:defRPr i="1">
                <a:solidFill>
                  <a:schemeClr val="tx1"/>
                </a:solidFill>
                <a:latin typeface="Arial" charset="0"/>
              </a:defRPr>
            </a:lvl3pPr>
            <a:lvl4pPr marL="1600200" indent="-228600" defTabSz="942975" eaLnBrk="0" hangingPunct="0">
              <a:defRPr i="1">
                <a:solidFill>
                  <a:schemeClr val="tx1"/>
                </a:solidFill>
                <a:latin typeface="Arial" charset="0"/>
              </a:defRPr>
            </a:lvl4pPr>
            <a:lvl5pPr marL="2057400" indent="-228600" defTabSz="942975" eaLnBrk="0" hangingPunct="0">
              <a:defRPr i="1">
                <a:solidFill>
                  <a:schemeClr val="tx1"/>
                </a:solidFill>
                <a:latin typeface="Arial" charset="0"/>
              </a:defRPr>
            </a:lvl5pPr>
            <a:lvl6pPr marL="2514600" indent="-228600" defTabSz="942975" eaLnBrk="0" fontAlgn="base" hangingPunct="0">
              <a:spcBef>
                <a:spcPct val="0"/>
              </a:spcBef>
              <a:spcAft>
                <a:spcPct val="0"/>
              </a:spcAft>
              <a:defRPr i="1">
                <a:solidFill>
                  <a:schemeClr val="tx1"/>
                </a:solidFill>
                <a:latin typeface="Arial" charset="0"/>
              </a:defRPr>
            </a:lvl6pPr>
            <a:lvl7pPr marL="2971800" indent="-228600" defTabSz="942975" eaLnBrk="0" fontAlgn="base" hangingPunct="0">
              <a:spcBef>
                <a:spcPct val="0"/>
              </a:spcBef>
              <a:spcAft>
                <a:spcPct val="0"/>
              </a:spcAft>
              <a:defRPr i="1">
                <a:solidFill>
                  <a:schemeClr val="tx1"/>
                </a:solidFill>
                <a:latin typeface="Arial" charset="0"/>
              </a:defRPr>
            </a:lvl7pPr>
            <a:lvl8pPr marL="3429000" indent="-228600" defTabSz="942975" eaLnBrk="0" fontAlgn="base" hangingPunct="0">
              <a:spcBef>
                <a:spcPct val="0"/>
              </a:spcBef>
              <a:spcAft>
                <a:spcPct val="0"/>
              </a:spcAft>
              <a:defRPr i="1">
                <a:solidFill>
                  <a:schemeClr val="tx1"/>
                </a:solidFill>
                <a:latin typeface="Arial" charset="0"/>
              </a:defRPr>
            </a:lvl8pPr>
            <a:lvl9pPr marL="3886200" indent="-228600" defTabSz="942975" eaLnBrk="0" fontAlgn="base" hangingPunct="0">
              <a:spcBef>
                <a:spcPct val="0"/>
              </a:spcBef>
              <a:spcAft>
                <a:spcPct val="0"/>
              </a:spcAft>
              <a:defRPr i="1">
                <a:solidFill>
                  <a:schemeClr val="tx1"/>
                </a:solidFill>
                <a:latin typeface="Arial" charset="0"/>
              </a:defRPr>
            </a:lvl9pPr>
          </a:lstStyle>
          <a:p>
            <a:pPr algn="r" eaLnBrk="1" hangingPunct="1"/>
            <a:fld id="{B74F4050-F6EC-4F5F-80FB-BA2B3A518D4A}" type="slidenum">
              <a:rPr lang="en-US" sz="1200" i="0"/>
              <a:pPr algn="r" eaLnBrk="1" hangingPunct="1"/>
              <a:t>33</a:t>
            </a:fld>
            <a:endParaRPr lang="en-US" sz="1200" i="0"/>
          </a:p>
        </p:txBody>
      </p:sp>
      <p:sp>
        <p:nvSpPr>
          <p:cNvPr id="28676" name="Rectangle 2"/>
          <p:cNvSpPr>
            <a:spLocks noGrp="1" noRot="1" noChangeAspect="1" noChangeArrowheads="1" noTextEdit="1"/>
          </p:cNvSpPr>
          <p:nvPr>
            <p:ph type="sldImg"/>
          </p:nvPr>
        </p:nvSpPr>
        <p:spPr>
          <a:xfrm>
            <a:off x="1146175" y="687388"/>
            <a:ext cx="4568825" cy="3427412"/>
          </a:xfrm>
          <a:ln/>
        </p:spPr>
      </p:sp>
      <p:sp>
        <p:nvSpPr>
          <p:cNvPr id="28677" name="Rectangle 3"/>
          <p:cNvSpPr>
            <a:spLocks noGrp="1" noChangeArrowheads="1"/>
          </p:cNvSpPr>
          <p:nvPr>
            <p:ph type="body" idx="1"/>
          </p:nvPr>
        </p:nvSpPr>
        <p:spPr>
          <a:xfrm>
            <a:off x="686109" y="4342548"/>
            <a:ext cx="5485785" cy="4114645"/>
          </a:xfrm>
          <a:noFill/>
        </p:spPr>
        <p:txBody>
          <a:bodyPr lIns="91796" tIns="45897" rIns="91796" bIns="45897"/>
          <a:lstStyle/>
          <a:p>
            <a:pPr eaLnBrk="1" hangingPunct="1"/>
            <a:endParaRPr lang="en-US" dirty="0" smtClean="0"/>
          </a:p>
        </p:txBody>
      </p:sp>
    </p:spTree>
    <p:extLst>
      <p:ext uri="{BB962C8B-B14F-4D97-AF65-F5344CB8AC3E}">
        <p14:creationId xmlns:p14="http://schemas.microsoft.com/office/powerpoint/2010/main" val="32671963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defTabSz="914707" eaLnBrk="0" hangingPunct="0">
              <a:defRPr i="1">
                <a:solidFill>
                  <a:schemeClr val="tx1"/>
                </a:solidFill>
                <a:latin typeface="Arial" charset="0"/>
              </a:defRPr>
            </a:lvl1pPr>
            <a:lvl2pPr marL="723113" indent="-278120" defTabSz="914707" eaLnBrk="0" hangingPunct="0">
              <a:defRPr i="1">
                <a:solidFill>
                  <a:schemeClr val="tx1"/>
                </a:solidFill>
                <a:latin typeface="Arial" charset="0"/>
              </a:defRPr>
            </a:lvl2pPr>
            <a:lvl3pPr marL="1112482" indent="-222496" defTabSz="914707" eaLnBrk="0" hangingPunct="0">
              <a:defRPr i="1">
                <a:solidFill>
                  <a:schemeClr val="tx1"/>
                </a:solidFill>
                <a:latin typeface="Arial" charset="0"/>
              </a:defRPr>
            </a:lvl3pPr>
            <a:lvl4pPr marL="1557475" indent="-222496" defTabSz="914707" eaLnBrk="0" hangingPunct="0">
              <a:defRPr i="1">
                <a:solidFill>
                  <a:schemeClr val="tx1"/>
                </a:solidFill>
                <a:latin typeface="Arial" charset="0"/>
              </a:defRPr>
            </a:lvl4pPr>
            <a:lvl5pPr marL="2002467" indent="-222496" defTabSz="914707" eaLnBrk="0" hangingPunct="0">
              <a:defRPr i="1">
                <a:solidFill>
                  <a:schemeClr val="tx1"/>
                </a:solidFill>
                <a:latin typeface="Arial" charset="0"/>
              </a:defRPr>
            </a:lvl5pPr>
            <a:lvl6pPr marL="2447460" indent="-222496" defTabSz="914707" eaLnBrk="0" fontAlgn="base" hangingPunct="0">
              <a:spcBef>
                <a:spcPct val="0"/>
              </a:spcBef>
              <a:spcAft>
                <a:spcPct val="0"/>
              </a:spcAft>
              <a:defRPr i="1">
                <a:solidFill>
                  <a:schemeClr val="tx1"/>
                </a:solidFill>
                <a:latin typeface="Arial" charset="0"/>
              </a:defRPr>
            </a:lvl6pPr>
            <a:lvl7pPr marL="2892453" indent="-222496" defTabSz="914707" eaLnBrk="0" fontAlgn="base" hangingPunct="0">
              <a:spcBef>
                <a:spcPct val="0"/>
              </a:spcBef>
              <a:spcAft>
                <a:spcPct val="0"/>
              </a:spcAft>
              <a:defRPr i="1">
                <a:solidFill>
                  <a:schemeClr val="tx1"/>
                </a:solidFill>
                <a:latin typeface="Arial" charset="0"/>
              </a:defRPr>
            </a:lvl7pPr>
            <a:lvl8pPr marL="3337446" indent="-222496" defTabSz="914707" eaLnBrk="0" fontAlgn="base" hangingPunct="0">
              <a:spcBef>
                <a:spcPct val="0"/>
              </a:spcBef>
              <a:spcAft>
                <a:spcPct val="0"/>
              </a:spcAft>
              <a:defRPr i="1">
                <a:solidFill>
                  <a:schemeClr val="tx1"/>
                </a:solidFill>
                <a:latin typeface="Arial" charset="0"/>
              </a:defRPr>
            </a:lvl8pPr>
            <a:lvl9pPr marL="3782438" indent="-222496" defTabSz="914707" eaLnBrk="0" fontAlgn="base" hangingPunct="0">
              <a:spcBef>
                <a:spcPct val="0"/>
              </a:spcBef>
              <a:spcAft>
                <a:spcPct val="0"/>
              </a:spcAft>
              <a:defRPr i="1">
                <a:solidFill>
                  <a:schemeClr val="tx1"/>
                </a:solidFill>
                <a:latin typeface="Arial" charset="0"/>
              </a:defRPr>
            </a:lvl9pPr>
          </a:lstStyle>
          <a:p>
            <a:pPr eaLnBrk="1" hangingPunct="1"/>
            <a:fld id="{256D222F-B32E-4EDC-9E38-B48C2B0CF03C}" type="slidenum">
              <a:rPr lang="en-US" i="0" smtClean="0"/>
              <a:pPr eaLnBrk="1" hangingPunct="1"/>
              <a:t>34</a:t>
            </a:fld>
            <a:endParaRPr lang="en-US" i="0" smtClean="0"/>
          </a:p>
        </p:txBody>
      </p:sp>
      <p:sp>
        <p:nvSpPr>
          <p:cNvPr id="29699" name="Rectangle 7"/>
          <p:cNvSpPr txBox="1">
            <a:spLocks noGrp="1" noChangeArrowheads="1"/>
          </p:cNvSpPr>
          <p:nvPr/>
        </p:nvSpPr>
        <p:spPr bwMode="auto">
          <a:xfrm>
            <a:off x="3884354" y="8685095"/>
            <a:ext cx="2972108" cy="457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11" tIns="45906" rIns="91811" bIns="45906" anchor="b"/>
          <a:lstStyle>
            <a:lvl1pPr defTabSz="942975" eaLnBrk="0" hangingPunct="0">
              <a:defRPr i="1">
                <a:solidFill>
                  <a:schemeClr val="tx1"/>
                </a:solidFill>
                <a:latin typeface="Arial" charset="0"/>
              </a:defRPr>
            </a:lvl1pPr>
            <a:lvl2pPr marL="742950" indent="-285750" defTabSz="942975" eaLnBrk="0" hangingPunct="0">
              <a:defRPr i="1">
                <a:solidFill>
                  <a:schemeClr val="tx1"/>
                </a:solidFill>
                <a:latin typeface="Arial" charset="0"/>
              </a:defRPr>
            </a:lvl2pPr>
            <a:lvl3pPr marL="1143000" indent="-228600" defTabSz="942975" eaLnBrk="0" hangingPunct="0">
              <a:defRPr i="1">
                <a:solidFill>
                  <a:schemeClr val="tx1"/>
                </a:solidFill>
                <a:latin typeface="Arial" charset="0"/>
              </a:defRPr>
            </a:lvl3pPr>
            <a:lvl4pPr marL="1600200" indent="-228600" defTabSz="942975" eaLnBrk="0" hangingPunct="0">
              <a:defRPr i="1">
                <a:solidFill>
                  <a:schemeClr val="tx1"/>
                </a:solidFill>
                <a:latin typeface="Arial" charset="0"/>
              </a:defRPr>
            </a:lvl4pPr>
            <a:lvl5pPr marL="2057400" indent="-228600" defTabSz="942975" eaLnBrk="0" hangingPunct="0">
              <a:defRPr i="1">
                <a:solidFill>
                  <a:schemeClr val="tx1"/>
                </a:solidFill>
                <a:latin typeface="Arial" charset="0"/>
              </a:defRPr>
            </a:lvl5pPr>
            <a:lvl6pPr marL="2514600" indent="-228600" defTabSz="942975" eaLnBrk="0" fontAlgn="base" hangingPunct="0">
              <a:spcBef>
                <a:spcPct val="0"/>
              </a:spcBef>
              <a:spcAft>
                <a:spcPct val="0"/>
              </a:spcAft>
              <a:defRPr i="1">
                <a:solidFill>
                  <a:schemeClr val="tx1"/>
                </a:solidFill>
                <a:latin typeface="Arial" charset="0"/>
              </a:defRPr>
            </a:lvl6pPr>
            <a:lvl7pPr marL="2971800" indent="-228600" defTabSz="942975" eaLnBrk="0" fontAlgn="base" hangingPunct="0">
              <a:spcBef>
                <a:spcPct val="0"/>
              </a:spcBef>
              <a:spcAft>
                <a:spcPct val="0"/>
              </a:spcAft>
              <a:defRPr i="1">
                <a:solidFill>
                  <a:schemeClr val="tx1"/>
                </a:solidFill>
                <a:latin typeface="Arial" charset="0"/>
              </a:defRPr>
            </a:lvl7pPr>
            <a:lvl8pPr marL="3429000" indent="-228600" defTabSz="942975" eaLnBrk="0" fontAlgn="base" hangingPunct="0">
              <a:spcBef>
                <a:spcPct val="0"/>
              </a:spcBef>
              <a:spcAft>
                <a:spcPct val="0"/>
              </a:spcAft>
              <a:defRPr i="1">
                <a:solidFill>
                  <a:schemeClr val="tx1"/>
                </a:solidFill>
                <a:latin typeface="Arial" charset="0"/>
              </a:defRPr>
            </a:lvl8pPr>
            <a:lvl9pPr marL="3886200" indent="-228600" defTabSz="942975" eaLnBrk="0" fontAlgn="base" hangingPunct="0">
              <a:spcBef>
                <a:spcPct val="0"/>
              </a:spcBef>
              <a:spcAft>
                <a:spcPct val="0"/>
              </a:spcAft>
              <a:defRPr i="1">
                <a:solidFill>
                  <a:schemeClr val="tx1"/>
                </a:solidFill>
                <a:latin typeface="Arial" charset="0"/>
              </a:defRPr>
            </a:lvl9pPr>
          </a:lstStyle>
          <a:p>
            <a:pPr algn="r" eaLnBrk="1" hangingPunct="1"/>
            <a:fld id="{043C70BF-89D5-4AD7-B395-0FF0F12D20C8}" type="slidenum">
              <a:rPr lang="en-US" sz="1200" i="0"/>
              <a:pPr algn="r" eaLnBrk="1" hangingPunct="1"/>
              <a:t>34</a:t>
            </a:fld>
            <a:endParaRPr lang="en-US" sz="1200" i="0"/>
          </a:p>
        </p:txBody>
      </p:sp>
      <p:sp>
        <p:nvSpPr>
          <p:cNvPr id="29700" name="Rectangle 2"/>
          <p:cNvSpPr>
            <a:spLocks noGrp="1" noRot="1" noChangeAspect="1" noChangeArrowheads="1" noTextEdit="1"/>
          </p:cNvSpPr>
          <p:nvPr>
            <p:ph type="sldImg"/>
          </p:nvPr>
        </p:nvSpPr>
        <p:spPr>
          <a:xfrm>
            <a:off x="1144588" y="687388"/>
            <a:ext cx="4568825" cy="3427412"/>
          </a:xfrm>
          <a:ln/>
        </p:spPr>
      </p:sp>
      <p:sp>
        <p:nvSpPr>
          <p:cNvPr id="29701" name="Rectangle 3"/>
          <p:cNvSpPr>
            <a:spLocks noGrp="1" noChangeArrowheads="1"/>
          </p:cNvSpPr>
          <p:nvPr>
            <p:ph type="body" idx="1"/>
          </p:nvPr>
        </p:nvSpPr>
        <p:spPr>
          <a:xfrm>
            <a:off x="686108" y="4342548"/>
            <a:ext cx="5485785" cy="4114645"/>
          </a:xfrm>
          <a:noFill/>
        </p:spPr>
        <p:txBody>
          <a:bodyPr lIns="91811" tIns="45906" rIns="91811" bIns="45906"/>
          <a:lstStyle/>
          <a:p>
            <a:pPr eaLnBrk="1" hangingPunct="1"/>
            <a:r>
              <a:rPr lang="en-US" dirty="0" smtClean="0"/>
              <a:t>Q 1: Make proteins from instructions originally encoded in DNA instructions.</a:t>
            </a:r>
          </a:p>
          <a:p>
            <a:pPr eaLnBrk="1" hangingPunct="1"/>
            <a:endParaRPr lang="en-US" dirty="0" smtClean="0"/>
          </a:p>
          <a:p>
            <a:pPr eaLnBrk="1" hangingPunct="1"/>
            <a:r>
              <a:rPr lang="en-US" dirty="0" smtClean="0"/>
              <a:t>Q 2: </a:t>
            </a:r>
            <a:r>
              <a:rPr lang="en-US" dirty="0" err="1" smtClean="0"/>
              <a:t>rRNA</a:t>
            </a:r>
            <a:r>
              <a:rPr lang="en-US" dirty="0" smtClean="0"/>
              <a:t> and proteins</a:t>
            </a:r>
          </a:p>
          <a:p>
            <a:pPr eaLnBrk="1" hangingPunct="1"/>
            <a:endParaRPr lang="en-US" dirty="0" smtClean="0"/>
          </a:p>
          <a:p>
            <a:pPr eaLnBrk="1" hangingPunct="1"/>
            <a:r>
              <a:rPr lang="en-US" dirty="0" smtClean="0"/>
              <a:t>Q3:  Both</a:t>
            </a:r>
          </a:p>
          <a:p>
            <a:pPr eaLnBrk="1" hangingPunct="1"/>
            <a:endParaRPr lang="en-US" dirty="0" smtClean="0"/>
          </a:p>
        </p:txBody>
      </p:sp>
    </p:spTree>
    <p:extLst>
      <p:ext uri="{BB962C8B-B14F-4D97-AF65-F5344CB8AC3E}">
        <p14:creationId xmlns:p14="http://schemas.microsoft.com/office/powerpoint/2010/main" val="3400340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defTabSz="914707" eaLnBrk="0" hangingPunct="0">
              <a:defRPr i="1">
                <a:solidFill>
                  <a:schemeClr val="tx1"/>
                </a:solidFill>
                <a:latin typeface="Arial" charset="0"/>
              </a:defRPr>
            </a:lvl1pPr>
            <a:lvl2pPr marL="723113" indent="-278120" defTabSz="914707" eaLnBrk="0" hangingPunct="0">
              <a:defRPr i="1">
                <a:solidFill>
                  <a:schemeClr val="tx1"/>
                </a:solidFill>
                <a:latin typeface="Arial" charset="0"/>
              </a:defRPr>
            </a:lvl2pPr>
            <a:lvl3pPr marL="1112482" indent="-222496" defTabSz="914707" eaLnBrk="0" hangingPunct="0">
              <a:defRPr i="1">
                <a:solidFill>
                  <a:schemeClr val="tx1"/>
                </a:solidFill>
                <a:latin typeface="Arial" charset="0"/>
              </a:defRPr>
            </a:lvl3pPr>
            <a:lvl4pPr marL="1557475" indent="-222496" defTabSz="914707" eaLnBrk="0" hangingPunct="0">
              <a:defRPr i="1">
                <a:solidFill>
                  <a:schemeClr val="tx1"/>
                </a:solidFill>
                <a:latin typeface="Arial" charset="0"/>
              </a:defRPr>
            </a:lvl4pPr>
            <a:lvl5pPr marL="2002467" indent="-222496" defTabSz="914707" eaLnBrk="0" hangingPunct="0">
              <a:defRPr i="1">
                <a:solidFill>
                  <a:schemeClr val="tx1"/>
                </a:solidFill>
                <a:latin typeface="Arial" charset="0"/>
              </a:defRPr>
            </a:lvl5pPr>
            <a:lvl6pPr marL="2447460" indent="-222496" defTabSz="914707" eaLnBrk="0" fontAlgn="base" hangingPunct="0">
              <a:spcBef>
                <a:spcPct val="0"/>
              </a:spcBef>
              <a:spcAft>
                <a:spcPct val="0"/>
              </a:spcAft>
              <a:defRPr i="1">
                <a:solidFill>
                  <a:schemeClr val="tx1"/>
                </a:solidFill>
                <a:latin typeface="Arial" charset="0"/>
              </a:defRPr>
            </a:lvl6pPr>
            <a:lvl7pPr marL="2892453" indent="-222496" defTabSz="914707" eaLnBrk="0" fontAlgn="base" hangingPunct="0">
              <a:spcBef>
                <a:spcPct val="0"/>
              </a:spcBef>
              <a:spcAft>
                <a:spcPct val="0"/>
              </a:spcAft>
              <a:defRPr i="1">
                <a:solidFill>
                  <a:schemeClr val="tx1"/>
                </a:solidFill>
                <a:latin typeface="Arial" charset="0"/>
              </a:defRPr>
            </a:lvl7pPr>
            <a:lvl8pPr marL="3337446" indent="-222496" defTabSz="914707" eaLnBrk="0" fontAlgn="base" hangingPunct="0">
              <a:spcBef>
                <a:spcPct val="0"/>
              </a:spcBef>
              <a:spcAft>
                <a:spcPct val="0"/>
              </a:spcAft>
              <a:defRPr i="1">
                <a:solidFill>
                  <a:schemeClr val="tx1"/>
                </a:solidFill>
                <a:latin typeface="Arial" charset="0"/>
              </a:defRPr>
            </a:lvl8pPr>
            <a:lvl9pPr marL="3782438" indent="-222496" defTabSz="914707" eaLnBrk="0" fontAlgn="base" hangingPunct="0">
              <a:spcBef>
                <a:spcPct val="0"/>
              </a:spcBef>
              <a:spcAft>
                <a:spcPct val="0"/>
              </a:spcAft>
              <a:defRPr i="1">
                <a:solidFill>
                  <a:schemeClr val="tx1"/>
                </a:solidFill>
                <a:latin typeface="Arial" charset="0"/>
              </a:defRPr>
            </a:lvl9pPr>
          </a:lstStyle>
          <a:p>
            <a:pPr eaLnBrk="1" hangingPunct="1"/>
            <a:fld id="{0891BC9C-8A82-4B5D-9196-533632E263F6}" type="slidenum">
              <a:rPr lang="en-US" i="0" smtClean="0"/>
              <a:pPr eaLnBrk="1" hangingPunct="1"/>
              <a:t>35</a:t>
            </a:fld>
            <a:endParaRPr lang="en-US" i="0" smtClean="0"/>
          </a:p>
        </p:txBody>
      </p:sp>
      <p:sp>
        <p:nvSpPr>
          <p:cNvPr id="30723" name="Rectangle 7"/>
          <p:cNvSpPr txBox="1">
            <a:spLocks noGrp="1" noChangeArrowheads="1"/>
          </p:cNvSpPr>
          <p:nvPr/>
        </p:nvSpPr>
        <p:spPr bwMode="auto">
          <a:xfrm>
            <a:off x="3884354" y="8685095"/>
            <a:ext cx="2972108" cy="457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11" tIns="45906" rIns="91811" bIns="45906" anchor="b"/>
          <a:lstStyle>
            <a:lvl1pPr defTabSz="942975" eaLnBrk="0" hangingPunct="0">
              <a:defRPr i="1">
                <a:solidFill>
                  <a:schemeClr val="tx1"/>
                </a:solidFill>
                <a:latin typeface="Arial" charset="0"/>
              </a:defRPr>
            </a:lvl1pPr>
            <a:lvl2pPr marL="742950" indent="-285750" defTabSz="942975" eaLnBrk="0" hangingPunct="0">
              <a:defRPr i="1">
                <a:solidFill>
                  <a:schemeClr val="tx1"/>
                </a:solidFill>
                <a:latin typeface="Arial" charset="0"/>
              </a:defRPr>
            </a:lvl2pPr>
            <a:lvl3pPr marL="1143000" indent="-228600" defTabSz="942975" eaLnBrk="0" hangingPunct="0">
              <a:defRPr i="1">
                <a:solidFill>
                  <a:schemeClr val="tx1"/>
                </a:solidFill>
                <a:latin typeface="Arial" charset="0"/>
              </a:defRPr>
            </a:lvl3pPr>
            <a:lvl4pPr marL="1600200" indent="-228600" defTabSz="942975" eaLnBrk="0" hangingPunct="0">
              <a:defRPr i="1">
                <a:solidFill>
                  <a:schemeClr val="tx1"/>
                </a:solidFill>
                <a:latin typeface="Arial" charset="0"/>
              </a:defRPr>
            </a:lvl4pPr>
            <a:lvl5pPr marL="2057400" indent="-228600" defTabSz="942975" eaLnBrk="0" hangingPunct="0">
              <a:defRPr i="1">
                <a:solidFill>
                  <a:schemeClr val="tx1"/>
                </a:solidFill>
                <a:latin typeface="Arial" charset="0"/>
              </a:defRPr>
            </a:lvl5pPr>
            <a:lvl6pPr marL="2514600" indent="-228600" defTabSz="942975" eaLnBrk="0" fontAlgn="base" hangingPunct="0">
              <a:spcBef>
                <a:spcPct val="0"/>
              </a:spcBef>
              <a:spcAft>
                <a:spcPct val="0"/>
              </a:spcAft>
              <a:defRPr i="1">
                <a:solidFill>
                  <a:schemeClr val="tx1"/>
                </a:solidFill>
                <a:latin typeface="Arial" charset="0"/>
              </a:defRPr>
            </a:lvl6pPr>
            <a:lvl7pPr marL="2971800" indent="-228600" defTabSz="942975" eaLnBrk="0" fontAlgn="base" hangingPunct="0">
              <a:spcBef>
                <a:spcPct val="0"/>
              </a:spcBef>
              <a:spcAft>
                <a:spcPct val="0"/>
              </a:spcAft>
              <a:defRPr i="1">
                <a:solidFill>
                  <a:schemeClr val="tx1"/>
                </a:solidFill>
                <a:latin typeface="Arial" charset="0"/>
              </a:defRPr>
            </a:lvl7pPr>
            <a:lvl8pPr marL="3429000" indent="-228600" defTabSz="942975" eaLnBrk="0" fontAlgn="base" hangingPunct="0">
              <a:spcBef>
                <a:spcPct val="0"/>
              </a:spcBef>
              <a:spcAft>
                <a:spcPct val="0"/>
              </a:spcAft>
              <a:defRPr i="1">
                <a:solidFill>
                  <a:schemeClr val="tx1"/>
                </a:solidFill>
                <a:latin typeface="Arial" charset="0"/>
              </a:defRPr>
            </a:lvl8pPr>
            <a:lvl9pPr marL="3886200" indent="-228600" defTabSz="942975" eaLnBrk="0" fontAlgn="base" hangingPunct="0">
              <a:spcBef>
                <a:spcPct val="0"/>
              </a:spcBef>
              <a:spcAft>
                <a:spcPct val="0"/>
              </a:spcAft>
              <a:defRPr i="1">
                <a:solidFill>
                  <a:schemeClr val="tx1"/>
                </a:solidFill>
                <a:latin typeface="Arial" charset="0"/>
              </a:defRPr>
            </a:lvl9pPr>
          </a:lstStyle>
          <a:p>
            <a:pPr algn="r" eaLnBrk="1" hangingPunct="1"/>
            <a:fld id="{95D28B33-B6D6-4D14-B6EC-2DA8D39160C1}" type="slidenum">
              <a:rPr lang="en-US" sz="1200" i="0"/>
              <a:pPr algn="r" eaLnBrk="1" hangingPunct="1"/>
              <a:t>35</a:t>
            </a:fld>
            <a:endParaRPr lang="en-US" sz="1200" i="0"/>
          </a:p>
        </p:txBody>
      </p:sp>
      <p:sp>
        <p:nvSpPr>
          <p:cNvPr id="30724" name="Rectangle 2"/>
          <p:cNvSpPr>
            <a:spLocks noGrp="1" noRot="1" noChangeAspect="1" noChangeArrowheads="1" noTextEdit="1"/>
          </p:cNvSpPr>
          <p:nvPr>
            <p:ph type="sldImg"/>
          </p:nvPr>
        </p:nvSpPr>
        <p:spPr>
          <a:xfrm>
            <a:off x="1144588" y="687388"/>
            <a:ext cx="4568825" cy="3427412"/>
          </a:xfrm>
          <a:ln/>
        </p:spPr>
      </p:sp>
      <p:sp>
        <p:nvSpPr>
          <p:cNvPr id="30725" name="Rectangle 3"/>
          <p:cNvSpPr>
            <a:spLocks noGrp="1" noChangeArrowheads="1"/>
          </p:cNvSpPr>
          <p:nvPr>
            <p:ph type="body" idx="1"/>
          </p:nvPr>
        </p:nvSpPr>
        <p:spPr>
          <a:xfrm>
            <a:off x="913785" y="4342548"/>
            <a:ext cx="5030431" cy="4114645"/>
          </a:xfrm>
          <a:noFill/>
        </p:spPr>
        <p:txBody>
          <a:bodyPr lIns="91811" tIns="45906" rIns="91811" bIns="45906"/>
          <a:lstStyle/>
          <a:p>
            <a:pPr eaLnBrk="1" hangingPunct="1"/>
            <a:endParaRPr lang="en-US" smtClean="0"/>
          </a:p>
        </p:txBody>
      </p:sp>
    </p:spTree>
    <p:extLst>
      <p:ext uri="{BB962C8B-B14F-4D97-AF65-F5344CB8AC3E}">
        <p14:creationId xmlns:p14="http://schemas.microsoft.com/office/powerpoint/2010/main" val="32845651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defTabSz="914707" eaLnBrk="0" hangingPunct="0">
              <a:defRPr i="1">
                <a:solidFill>
                  <a:schemeClr val="tx1"/>
                </a:solidFill>
                <a:latin typeface="Arial" charset="0"/>
              </a:defRPr>
            </a:lvl1pPr>
            <a:lvl2pPr marL="723113" indent="-278120" defTabSz="914707" eaLnBrk="0" hangingPunct="0">
              <a:defRPr i="1">
                <a:solidFill>
                  <a:schemeClr val="tx1"/>
                </a:solidFill>
                <a:latin typeface="Arial" charset="0"/>
              </a:defRPr>
            </a:lvl2pPr>
            <a:lvl3pPr marL="1112482" indent="-222496" defTabSz="914707" eaLnBrk="0" hangingPunct="0">
              <a:defRPr i="1">
                <a:solidFill>
                  <a:schemeClr val="tx1"/>
                </a:solidFill>
                <a:latin typeface="Arial" charset="0"/>
              </a:defRPr>
            </a:lvl3pPr>
            <a:lvl4pPr marL="1557475" indent="-222496" defTabSz="914707" eaLnBrk="0" hangingPunct="0">
              <a:defRPr i="1">
                <a:solidFill>
                  <a:schemeClr val="tx1"/>
                </a:solidFill>
                <a:latin typeface="Arial" charset="0"/>
              </a:defRPr>
            </a:lvl4pPr>
            <a:lvl5pPr marL="2002467" indent="-222496" defTabSz="914707" eaLnBrk="0" hangingPunct="0">
              <a:defRPr i="1">
                <a:solidFill>
                  <a:schemeClr val="tx1"/>
                </a:solidFill>
                <a:latin typeface="Arial" charset="0"/>
              </a:defRPr>
            </a:lvl5pPr>
            <a:lvl6pPr marL="2447460" indent="-222496" defTabSz="914707" eaLnBrk="0" fontAlgn="base" hangingPunct="0">
              <a:spcBef>
                <a:spcPct val="0"/>
              </a:spcBef>
              <a:spcAft>
                <a:spcPct val="0"/>
              </a:spcAft>
              <a:defRPr i="1">
                <a:solidFill>
                  <a:schemeClr val="tx1"/>
                </a:solidFill>
                <a:latin typeface="Arial" charset="0"/>
              </a:defRPr>
            </a:lvl6pPr>
            <a:lvl7pPr marL="2892453" indent="-222496" defTabSz="914707" eaLnBrk="0" fontAlgn="base" hangingPunct="0">
              <a:spcBef>
                <a:spcPct val="0"/>
              </a:spcBef>
              <a:spcAft>
                <a:spcPct val="0"/>
              </a:spcAft>
              <a:defRPr i="1">
                <a:solidFill>
                  <a:schemeClr val="tx1"/>
                </a:solidFill>
                <a:latin typeface="Arial" charset="0"/>
              </a:defRPr>
            </a:lvl7pPr>
            <a:lvl8pPr marL="3337446" indent="-222496" defTabSz="914707" eaLnBrk="0" fontAlgn="base" hangingPunct="0">
              <a:spcBef>
                <a:spcPct val="0"/>
              </a:spcBef>
              <a:spcAft>
                <a:spcPct val="0"/>
              </a:spcAft>
              <a:defRPr i="1">
                <a:solidFill>
                  <a:schemeClr val="tx1"/>
                </a:solidFill>
                <a:latin typeface="Arial" charset="0"/>
              </a:defRPr>
            </a:lvl8pPr>
            <a:lvl9pPr marL="3782438" indent="-222496" defTabSz="914707" eaLnBrk="0" fontAlgn="base" hangingPunct="0">
              <a:spcBef>
                <a:spcPct val="0"/>
              </a:spcBef>
              <a:spcAft>
                <a:spcPct val="0"/>
              </a:spcAft>
              <a:defRPr i="1">
                <a:solidFill>
                  <a:schemeClr val="tx1"/>
                </a:solidFill>
                <a:latin typeface="Arial" charset="0"/>
              </a:defRPr>
            </a:lvl9pPr>
          </a:lstStyle>
          <a:p>
            <a:pPr eaLnBrk="1" hangingPunct="1"/>
            <a:fld id="{7E9BC203-362C-4562-8511-FAC1FD617396}" type="slidenum">
              <a:rPr lang="en-US" i="0" smtClean="0"/>
              <a:pPr eaLnBrk="1" hangingPunct="1"/>
              <a:t>36</a:t>
            </a:fld>
            <a:endParaRPr lang="en-US" i="0" smtClean="0"/>
          </a:p>
        </p:txBody>
      </p:sp>
      <p:sp>
        <p:nvSpPr>
          <p:cNvPr id="31747" name="Rectangle 7"/>
          <p:cNvSpPr txBox="1">
            <a:spLocks noGrp="1" noChangeArrowheads="1"/>
          </p:cNvSpPr>
          <p:nvPr/>
        </p:nvSpPr>
        <p:spPr bwMode="auto">
          <a:xfrm>
            <a:off x="3884354" y="8685095"/>
            <a:ext cx="2972108" cy="457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11" tIns="45906" rIns="91811" bIns="45906" anchor="b"/>
          <a:lstStyle>
            <a:lvl1pPr defTabSz="942975" eaLnBrk="0" hangingPunct="0">
              <a:defRPr i="1">
                <a:solidFill>
                  <a:schemeClr val="tx1"/>
                </a:solidFill>
                <a:latin typeface="Arial" charset="0"/>
              </a:defRPr>
            </a:lvl1pPr>
            <a:lvl2pPr marL="742950" indent="-285750" defTabSz="942975" eaLnBrk="0" hangingPunct="0">
              <a:defRPr i="1">
                <a:solidFill>
                  <a:schemeClr val="tx1"/>
                </a:solidFill>
                <a:latin typeface="Arial" charset="0"/>
              </a:defRPr>
            </a:lvl2pPr>
            <a:lvl3pPr marL="1143000" indent="-228600" defTabSz="942975" eaLnBrk="0" hangingPunct="0">
              <a:defRPr i="1">
                <a:solidFill>
                  <a:schemeClr val="tx1"/>
                </a:solidFill>
                <a:latin typeface="Arial" charset="0"/>
              </a:defRPr>
            </a:lvl3pPr>
            <a:lvl4pPr marL="1600200" indent="-228600" defTabSz="942975" eaLnBrk="0" hangingPunct="0">
              <a:defRPr i="1">
                <a:solidFill>
                  <a:schemeClr val="tx1"/>
                </a:solidFill>
                <a:latin typeface="Arial" charset="0"/>
              </a:defRPr>
            </a:lvl4pPr>
            <a:lvl5pPr marL="2057400" indent="-228600" defTabSz="942975" eaLnBrk="0" hangingPunct="0">
              <a:defRPr i="1">
                <a:solidFill>
                  <a:schemeClr val="tx1"/>
                </a:solidFill>
                <a:latin typeface="Arial" charset="0"/>
              </a:defRPr>
            </a:lvl5pPr>
            <a:lvl6pPr marL="2514600" indent="-228600" defTabSz="942975" eaLnBrk="0" fontAlgn="base" hangingPunct="0">
              <a:spcBef>
                <a:spcPct val="0"/>
              </a:spcBef>
              <a:spcAft>
                <a:spcPct val="0"/>
              </a:spcAft>
              <a:defRPr i="1">
                <a:solidFill>
                  <a:schemeClr val="tx1"/>
                </a:solidFill>
                <a:latin typeface="Arial" charset="0"/>
              </a:defRPr>
            </a:lvl6pPr>
            <a:lvl7pPr marL="2971800" indent="-228600" defTabSz="942975" eaLnBrk="0" fontAlgn="base" hangingPunct="0">
              <a:spcBef>
                <a:spcPct val="0"/>
              </a:spcBef>
              <a:spcAft>
                <a:spcPct val="0"/>
              </a:spcAft>
              <a:defRPr i="1">
                <a:solidFill>
                  <a:schemeClr val="tx1"/>
                </a:solidFill>
                <a:latin typeface="Arial" charset="0"/>
              </a:defRPr>
            </a:lvl7pPr>
            <a:lvl8pPr marL="3429000" indent="-228600" defTabSz="942975" eaLnBrk="0" fontAlgn="base" hangingPunct="0">
              <a:spcBef>
                <a:spcPct val="0"/>
              </a:spcBef>
              <a:spcAft>
                <a:spcPct val="0"/>
              </a:spcAft>
              <a:defRPr i="1">
                <a:solidFill>
                  <a:schemeClr val="tx1"/>
                </a:solidFill>
                <a:latin typeface="Arial" charset="0"/>
              </a:defRPr>
            </a:lvl8pPr>
            <a:lvl9pPr marL="3886200" indent="-228600" defTabSz="942975" eaLnBrk="0" fontAlgn="base" hangingPunct="0">
              <a:spcBef>
                <a:spcPct val="0"/>
              </a:spcBef>
              <a:spcAft>
                <a:spcPct val="0"/>
              </a:spcAft>
              <a:defRPr i="1">
                <a:solidFill>
                  <a:schemeClr val="tx1"/>
                </a:solidFill>
                <a:latin typeface="Arial" charset="0"/>
              </a:defRPr>
            </a:lvl9pPr>
          </a:lstStyle>
          <a:p>
            <a:pPr algn="r" eaLnBrk="1" hangingPunct="1"/>
            <a:fld id="{4CEBB6D9-AA14-4805-B939-9F076B340A99}" type="slidenum">
              <a:rPr lang="en-US" sz="1200" i="0"/>
              <a:pPr algn="r" eaLnBrk="1" hangingPunct="1"/>
              <a:t>36</a:t>
            </a:fld>
            <a:endParaRPr lang="en-US" sz="1200" i="0"/>
          </a:p>
        </p:txBody>
      </p:sp>
      <p:sp>
        <p:nvSpPr>
          <p:cNvPr id="31748" name="Rectangle 2"/>
          <p:cNvSpPr>
            <a:spLocks noGrp="1" noRot="1" noChangeAspect="1" noChangeArrowheads="1" noTextEdit="1"/>
          </p:cNvSpPr>
          <p:nvPr>
            <p:ph type="sldImg"/>
          </p:nvPr>
        </p:nvSpPr>
        <p:spPr>
          <a:xfrm>
            <a:off x="1144588" y="687388"/>
            <a:ext cx="4568825" cy="3427412"/>
          </a:xfrm>
          <a:ln/>
        </p:spPr>
      </p:sp>
      <p:sp>
        <p:nvSpPr>
          <p:cNvPr id="31749" name="Rectangle 3"/>
          <p:cNvSpPr>
            <a:spLocks noGrp="1" noChangeArrowheads="1"/>
          </p:cNvSpPr>
          <p:nvPr>
            <p:ph type="body" idx="1"/>
          </p:nvPr>
        </p:nvSpPr>
        <p:spPr>
          <a:xfrm>
            <a:off x="913785" y="4342548"/>
            <a:ext cx="5030431" cy="4114645"/>
          </a:xfrm>
          <a:noFill/>
        </p:spPr>
        <p:txBody>
          <a:bodyPr lIns="91811" tIns="45906" rIns="91811" bIns="45906"/>
          <a:lstStyle/>
          <a:p>
            <a:pPr eaLnBrk="1" hangingPunct="1"/>
            <a:endParaRPr lang="en-US" dirty="0" smtClean="0"/>
          </a:p>
        </p:txBody>
      </p:sp>
    </p:spTree>
    <p:extLst>
      <p:ext uri="{BB962C8B-B14F-4D97-AF65-F5344CB8AC3E}">
        <p14:creationId xmlns:p14="http://schemas.microsoft.com/office/powerpoint/2010/main" val="40847020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defTabSz="914707" eaLnBrk="0" hangingPunct="0">
              <a:defRPr i="1">
                <a:solidFill>
                  <a:schemeClr val="tx1"/>
                </a:solidFill>
                <a:latin typeface="Arial" charset="0"/>
              </a:defRPr>
            </a:lvl1pPr>
            <a:lvl2pPr marL="723113" indent="-278120" defTabSz="914707" eaLnBrk="0" hangingPunct="0">
              <a:defRPr i="1">
                <a:solidFill>
                  <a:schemeClr val="tx1"/>
                </a:solidFill>
                <a:latin typeface="Arial" charset="0"/>
              </a:defRPr>
            </a:lvl2pPr>
            <a:lvl3pPr marL="1112482" indent="-222496" defTabSz="914707" eaLnBrk="0" hangingPunct="0">
              <a:defRPr i="1">
                <a:solidFill>
                  <a:schemeClr val="tx1"/>
                </a:solidFill>
                <a:latin typeface="Arial" charset="0"/>
              </a:defRPr>
            </a:lvl3pPr>
            <a:lvl4pPr marL="1557475" indent="-222496" defTabSz="914707" eaLnBrk="0" hangingPunct="0">
              <a:defRPr i="1">
                <a:solidFill>
                  <a:schemeClr val="tx1"/>
                </a:solidFill>
                <a:latin typeface="Arial" charset="0"/>
              </a:defRPr>
            </a:lvl4pPr>
            <a:lvl5pPr marL="2002467" indent="-222496" defTabSz="914707" eaLnBrk="0" hangingPunct="0">
              <a:defRPr i="1">
                <a:solidFill>
                  <a:schemeClr val="tx1"/>
                </a:solidFill>
                <a:latin typeface="Arial" charset="0"/>
              </a:defRPr>
            </a:lvl5pPr>
            <a:lvl6pPr marL="2447460" indent="-222496" defTabSz="914707" eaLnBrk="0" fontAlgn="base" hangingPunct="0">
              <a:spcBef>
                <a:spcPct val="0"/>
              </a:spcBef>
              <a:spcAft>
                <a:spcPct val="0"/>
              </a:spcAft>
              <a:defRPr i="1">
                <a:solidFill>
                  <a:schemeClr val="tx1"/>
                </a:solidFill>
                <a:latin typeface="Arial" charset="0"/>
              </a:defRPr>
            </a:lvl6pPr>
            <a:lvl7pPr marL="2892453" indent="-222496" defTabSz="914707" eaLnBrk="0" fontAlgn="base" hangingPunct="0">
              <a:spcBef>
                <a:spcPct val="0"/>
              </a:spcBef>
              <a:spcAft>
                <a:spcPct val="0"/>
              </a:spcAft>
              <a:defRPr i="1">
                <a:solidFill>
                  <a:schemeClr val="tx1"/>
                </a:solidFill>
                <a:latin typeface="Arial" charset="0"/>
              </a:defRPr>
            </a:lvl7pPr>
            <a:lvl8pPr marL="3337446" indent="-222496" defTabSz="914707" eaLnBrk="0" fontAlgn="base" hangingPunct="0">
              <a:spcBef>
                <a:spcPct val="0"/>
              </a:spcBef>
              <a:spcAft>
                <a:spcPct val="0"/>
              </a:spcAft>
              <a:defRPr i="1">
                <a:solidFill>
                  <a:schemeClr val="tx1"/>
                </a:solidFill>
                <a:latin typeface="Arial" charset="0"/>
              </a:defRPr>
            </a:lvl8pPr>
            <a:lvl9pPr marL="3782438" indent="-222496" defTabSz="914707" eaLnBrk="0" fontAlgn="base" hangingPunct="0">
              <a:spcBef>
                <a:spcPct val="0"/>
              </a:spcBef>
              <a:spcAft>
                <a:spcPct val="0"/>
              </a:spcAft>
              <a:defRPr i="1">
                <a:solidFill>
                  <a:schemeClr val="tx1"/>
                </a:solidFill>
                <a:latin typeface="Arial" charset="0"/>
              </a:defRPr>
            </a:lvl9pPr>
          </a:lstStyle>
          <a:p>
            <a:pPr eaLnBrk="1" hangingPunct="1"/>
            <a:fld id="{3FDEB4D9-8307-48B0-ACCA-6302D342B710}" type="slidenum">
              <a:rPr lang="en-US" i="0" smtClean="0"/>
              <a:pPr eaLnBrk="1" hangingPunct="1"/>
              <a:t>37</a:t>
            </a:fld>
            <a:endParaRPr lang="en-US" i="0" smtClean="0"/>
          </a:p>
        </p:txBody>
      </p:sp>
      <p:sp>
        <p:nvSpPr>
          <p:cNvPr id="33795" name="Rectangle 2"/>
          <p:cNvSpPr>
            <a:spLocks noGrp="1" noRot="1" noChangeAspect="1" noChangeArrowheads="1" noTextEdit="1"/>
          </p:cNvSpPr>
          <p:nvPr>
            <p:ph type="sldImg"/>
          </p:nvPr>
        </p:nvSpPr>
        <p:spPr>
          <a:xfrm>
            <a:off x="1144588" y="687388"/>
            <a:ext cx="4568825" cy="3427412"/>
          </a:xfrm>
          <a:ln/>
        </p:spPr>
      </p:sp>
      <p:sp>
        <p:nvSpPr>
          <p:cNvPr id="33796" name="Rectangle 3"/>
          <p:cNvSpPr>
            <a:spLocks noGrp="1" noChangeArrowheads="1"/>
          </p:cNvSpPr>
          <p:nvPr>
            <p:ph type="body" idx="1"/>
          </p:nvPr>
        </p:nvSpPr>
        <p:spPr>
          <a:xfrm>
            <a:off x="686108" y="4342548"/>
            <a:ext cx="5485785" cy="4114645"/>
          </a:xfrm>
          <a:noFill/>
        </p:spPr>
        <p:txBody>
          <a:bodyPr/>
          <a:lstStyle/>
          <a:p>
            <a:pPr eaLnBrk="1" hangingPunct="1"/>
            <a:endParaRPr lang="en-US" smtClean="0"/>
          </a:p>
        </p:txBody>
      </p:sp>
    </p:spTree>
    <p:extLst>
      <p:ext uri="{BB962C8B-B14F-4D97-AF65-F5344CB8AC3E}">
        <p14:creationId xmlns:p14="http://schemas.microsoft.com/office/powerpoint/2010/main" val="30319694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defTabSz="914707" eaLnBrk="0" hangingPunct="0">
              <a:defRPr i="1">
                <a:solidFill>
                  <a:schemeClr val="tx1"/>
                </a:solidFill>
                <a:latin typeface="Arial" charset="0"/>
              </a:defRPr>
            </a:lvl1pPr>
            <a:lvl2pPr marL="723113" indent="-278120" defTabSz="914707" eaLnBrk="0" hangingPunct="0">
              <a:defRPr i="1">
                <a:solidFill>
                  <a:schemeClr val="tx1"/>
                </a:solidFill>
                <a:latin typeface="Arial" charset="0"/>
              </a:defRPr>
            </a:lvl2pPr>
            <a:lvl3pPr marL="1112482" indent="-222496" defTabSz="914707" eaLnBrk="0" hangingPunct="0">
              <a:defRPr i="1">
                <a:solidFill>
                  <a:schemeClr val="tx1"/>
                </a:solidFill>
                <a:latin typeface="Arial" charset="0"/>
              </a:defRPr>
            </a:lvl3pPr>
            <a:lvl4pPr marL="1557475" indent="-222496" defTabSz="914707" eaLnBrk="0" hangingPunct="0">
              <a:defRPr i="1">
                <a:solidFill>
                  <a:schemeClr val="tx1"/>
                </a:solidFill>
                <a:latin typeface="Arial" charset="0"/>
              </a:defRPr>
            </a:lvl4pPr>
            <a:lvl5pPr marL="2002467" indent="-222496" defTabSz="914707" eaLnBrk="0" hangingPunct="0">
              <a:defRPr i="1">
                <a:solidFill>
                  <a:schemeClr val="tx1"/>
                </a:solidFill>
                <a:latin typeface="Arial" charset="0"/>
              </a:defRPr>
            </a:lvl5pPr>
            <a:lvl6pPr marL="2447460" indent="-222496" defTabSz="914707" eaLnBrk="0" fontAlgn="base" hangingPunct="0">
              <a:spcBef>
                <a:spcPct val="0"/>
              </a:spcBef>
              <a:spcAft>
                <a:spcPct val="0"/>
              </a:spcAft>
              <a:defRPr i="1">
                <a:solidFill>
                  <a:schemeClr val="tx1"/>
                </a:solidFill>
                <a:latin typeface="Arial" charset="0"/>
              </a:defRPr>
            </a:lvl6pPr>
            <a:lvl7pPr marL="2892453" indent="-222496" defTabSz="914707" eaLnBrk="0" fontAlgn="base" hangingPunct="0">
              <a:spcBef>
                <a:spcPct val="0"/>
              </a:spcBef>
              <a:spcAft>
                <a:spcPct val="0"/>
              </a:spcAft>
              <a:defRPr i="1">
                <a:solidFill>
                  <a:schemeClr val="tx1"/>
                </a:solidFill>
                <a:latin typeface="Arial" charset="0"/>
              </a:defRPr>
            </a:lvl7pPr>
            <a:lvl8pPr marL="3337446" indent="-222496" defTabSz="914707" eaLnBrk="0" fontAlgn="base" hangingPunct="0">
              <a:spcBef>
                <a:spcPct val="0"/>
              </a:spcBef>
              <a:spcAft>
                <a:spcPct val="0"/>
              </a:spcAft>
              <a:defRPr i="1">
                <a:solidFill>
                  <a:schemeClr val="tx1"/>
                </a:solidFill>
                <a:latin typeface="Arial" charset="0"/>
              </a:defRPr>
            </a:lvl8pPr>
            <a:lvl9pPr marL="3782438" indent="-222496" defTabSz="914707" eaLnBrk="0" fontAlgn="base" hangingPunct="0">
              <a:spcBef>
                <a:spcPct val="0"/>
              </a:spcBef>
              <a:spcAft>
                <a:spcPct val="0"/>
              </a:spcAft>
              <a:defRPr i="1">
                <a:solidFill>
                  <a:schemeClr val="tx1"/>
                </a:solidFill>
                <a:latin typeface="Arial" charset="0"/>
              </a:defRPr>
            </a:lvl9pPr>
          </a:lstStyle>
          <a:p>
            <a:pPr eaLnBrk="1" hangingPunct="1"/>
            <a:fld id="{78C190F6-5CAB-464D-B978-17FD2D90E6FF}" type="slidenum">
              <a:rPr lang="en-US" i="0" smtClean="0"/>
              <a:pPr eaLnBrk="1" hangingPunct="1"/>
              <a:t>38</a:t>
            </a:fld>
            <a:endParaRPr lang="en-US" i="0" smtClean="0"/>
          </a:p>
        </p:txBody>
      </p:sp>
      <p:sp>
        <p:nvSpPr>
          <p:cNvPr id="33795" name="Rectangle 7"/>
          <p:cNvSpPr txBox="1">
            <a:spLocks noGrp="1" noChangeArrowheads="1"/>
          </p:cNvSpPr>
          <p:nvPr/>
        </p:nvSpPr>
        <p:spPr bwMode="auto">
          <a:xfrm>
            <a:off x="3884354" y="8685095"/>
            <a:ext cx="2972108" cy="457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11" tIns="45906" rIns="91811" bIns="45906" anchor="b"/>
          <a:lstStyle>
            <a:lvl1pPr defTabSz="942975" eaLnBrk="0" hangingPunct="0">
              <a:defRPr i="1">
                <a:solidFill>
                  <a:schemeClr val="tx1"/>
                </a:solidFill>
                <a:latin typeface="Arial" charset="0"/>
              </a:defRPr>
            </a:lvl1pPr>
            <a:lvl2pPr marL="742950" indent="-285750" defTabSz="942975" eaLnBrk="0" hangingPunct="0">
              <a:defRPr i="1">
                <a:solidFill>
                  <a:schemeClr val="tx1"/>
                </a:solidFill>
                <a:latin typeface="Arial" charset="0"/>
              </a:defRPr>
            </a:lvl2pPr>
            <a:lvl3pPr marL="1143000" indent="-228600" defTabSz="942975" eaLnBrk="0" hangingPunct="0">
              <a:defRPr i="1">
                <a:solidFill>
                  <a:schemeClr val="tx1"/>
                </a:solidFill>
                <a:latin typeface="Arial" charset="0"/>
              </a:defRPr>
            </a:lvl3pPr>
            <a:lvl4pPr marL="1600200" indent="-228600" defTabSz="942975" eaLnBrk="0" hangingPunct="0">
              <a:defRPr i="1">
                <a:solidFill>
                  <a:schemeClr val="tx1"/>
                </a:solidFill>
                <a:latin typeface="Arial" charset="0"/>
              </a:defRPr>
            </a:lvl4pPr>
            <a:lvl5pPr marL="2057400" indent="-228600" defTabSz="942975" eaLnBrk="0" hangingPunct="0">
              <a:defRPr i="1">
                <a:solidFill>
                  <a:schemeClr val="tx1"/>
                </a:solidFill>
                <a:latin typeface="Arial" charset="0"/>
              </a:defRPr>
            </a:lvl5pPr>
            <a:lvl6pPr marL="2514600" indent="-228600" defTabSz="942975" eaLnBrk="0" fontAlgn="base" hangingPunct="0">
              <a:spcBef>
                <a:spcPct val="0"/>
              </a:spcBef>
              <a:spcAft>
                <a:spcPct val="0"/>
              </a:spcAft>
              <a:defRPr i="1">
                <a:solidFill>
                  <a:schemeClr val="tx1"/>
                </a:solidFill>
                <a:latin typeface="Arial" charset="0"/>
              </a:defRPr>
            </a:lvl6pPr>
            <a:lvl7pPr marL="2971800" indent="-228600" defTabSz="942975" eaLnBrk="0" fontAlgn="base" hangingPunct="0">
              <a:spcBef>
                <a:spcPct val="0"/>
              </a:spcBef>
              <a:spcAft>
                <a:spcPct val="0"/>
              </a:spcAft>
              <a:defRPr i="1">
                <a:solidFill>
                  <a:schemeClr val="tx1"/>
                </a:solidFill>
                <a:latin typeface="Arial" charset="0"/>
              </a:defRPr>
            </a:lvl7pPr>
            <a:lvl8pPr marL="3429000" indent="-228600" defTabSz="942975" eaLnBrk="0" fontAlgn="base" hangingPunct="0">
              <a:spcBef>
                <a:spcPct val="0"/>
              </a:spcBef>
              <a:spcAft>
                <a:spcPct val="0"/>
              </a:spcAft>
              <a:defRPr i="1">
                <a:solidFill>
                  <a:schemeClr val="tx1"/>
                </a:solidFill>
                <a:latin typeface="Arial" charset="0"/>
              </a:defRPr>
            </a:lvl8pPr>
            <a:lvl9pPr marL="3886200" indent="-228600" defTabSz="942975" eaLnBrk="0" fontAlgn="base" hangingPunct="0">
              <a:spcBef>
                <a:spcPct val="0"/>
              </a:spcBef>
              <a:spcAft>
                <a:spcPct val="0"/>
              </a:spcAft>
              <a:defRPr i="1">
                <a:solidFill>
                  <a:schemeClr val="tx1"/>
                </a:solidFill>
                <a:latin typeface="Arial" charset="0"/>
              </a:defRPr>
            </a:lvl9pPr>
          </a:lstStyle>
          <a:p>
            <a:pPr algn="r" eaLnBrk="1" hangingPunct="1"/>
            <a:fld id="{D67CA69F-D69A-4A9D-B1BF-611892A73B9E}" type="slidenum">
              <a:rPr lang="en-US" sz="1200" i="0"/>
              <a:pPr algn="r" eaLnBrk="1" hangingPunct="1"/>
              <a:t>38</a:t>
            </a:fld>
            <a:endParaRPr lang="en-US" sz="1200" i="0"/>
          </a:p>
        </p:txBody>
      </p:sp>
      <p:sp>
        <p:nvSpPr>
          <p:cNvPr id="33796" name="Rectangle 2"/>
          <p:cNvSpPr>
            <a:spLocks noGrp="1" noRot="1" noChangeAspect="1" noChangeArrowheads="1" noTextEdit="1"/>
          </p:cNvSpPr>
          <p:nvPr>
            <p:ph type="sldImg"/>
          </p:nvPr>
        </p:nvSpPr>
        <p:spPr>
          <a:xfrm>
            <a:off x="1144588" y="687388"/>
            <a:ext cx="4568825" cy="3427412"/>
          </a:xfrm>
          <a:ln/>
        </p:spPr>
      </p:sp>
      <p:sp>
        <p:nvSpPr>
          <p:cNvPr id="33797" name="Rectangle 3"/>
          <p:cNvSpPr>
            <a:spLocks noGrp="1" noChangeArrowheads="1"/>
          </p:cNvSpPr>
          <p:nvPr>
            <p:ph type="body" idx="1"/>
          </p:nvPr>
        </p:nvSpPr>
        <p:spPr>
          <a:xfrm>
            <a:off x="913785" y="4342548"/>
            <a:ext cx="5030431" cy="4114645"/>
          </a:xfrm>
          <a:noFill/>
        </p:spPr>
        <p:txBody>
          <a:bodyPr lIns="91811" tIns="45906" rIns="91811" bIns="45906"/>
          <a:lstStyle/>
          <a:p>
            <a:pPr eaLnBrk="1" hangingPunct="1"/>
            <a:r>
              <a:rPr lang="en-US" smtClean="0"/>
              <a:t>Mitochondria</a:t>
            </a:r>
          </a:p>
          <a:p>
            <a:pPr eaLnBrk="1" hangingPunct="1"/>
            <a:endParaRPr lang="en-US" smtClean="0"/>
          </a:p>
          <a:p>
            <a:pPr eaLnBrk="1" hangingPunct="1"/>
            <a:r>
              <a:rPr lang="en-US" smtClean="0"/>
              <a:t>Chloroplast</a:t>
            </a:r>
          </a:p>
        </p:txBody>
      </p:sp>
    </p:spTree>
    <p:extLst>
      <p:ext uri="{BB962C8B-B14F-4D97-AF65-F5344CB8AC3E}">
        <p14:creationId xmlns:p14="http://schemas.microsoft.com/office/powerpoint/2010/main" val="9984982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p:spPr>
        <p:txBody>
          <a:bodyPr/>
          <a:lstStyle/>
          <a:p>
            <a:endParaRPr lang="en-US" smtClean="0">
              <a:latin typeface="Arial" pitchFamily="34" charset="0"/>
            </a:endParaRPr>
          </a:p>
        </p:txBody>
      </p:sp>
      <p:sp>
        <p:nvSpPr>
          <p:cNvPr id="72708" name="Slide Number Placeholder 3"/>
          <p:cNvSpPr>
            <a:spLocks noGrp="1"/>
          </p:cNvSpPr>
          <p:nvPr>
            <p:ph type="sldNum" sz="quarter" idx="5"/>
          </p:nvPr>
        </p:nvSpPr>
        <p:spPr>
          <a:noFill/>
        </p:spPr>
        <p:txBody>
          <a:bodyPr/>
          <a:lstStyle>
            <a:lvl1pPr eaLnBrk="0" hangingPunct="0">
              <a:defRPr>
                <a:solidFill>
                  <a:schemeClr val="tx1"/>
                </a:solidFill>
                <a:latin typeface="Arial" pitchFamily="34" charset="0"/>
              </a:defRPr>
            </a:lvl1pPr>
            <a:lvl2pPr marL="745963" indent="-286909" eaLnBrk="0" hangingPunct="0">
              <a:defRPr>
                <a:solidFill>
                  <a:schemeClr val="tx1"/>
                </a:solidFill>
                <a:latin typeface="Arial" pitchFamily="34" charset="0"/>
              </a:defRPr>
            </a:lvl2pPr>
            <a:lvl3pPr marL="1147637" indent="-229527" eaLnBrk="0" hangingPunct="0">
              <a:defRPr>
                <a:solidFill>
                  <a:schemeClr val="tx1"/>
                </a:solidFill>
                <a:latin typeface="Arial" pitchFamily="34" charset="0"/>
              </a:defRPr>
            </a:lvl3pPr>
            <a:lvl4pPr marL="1606691" indent="-229527" eaLnBrk="0" hangingPunct="0">
              <a:defRPr>
                <a:solidFill>
                  <a:schemeClr val="tx1"/>
                </a:solidFill>
                <a:latin typeface="Arial" pitchFamily="34" charset="0"/>
              </a:defRPr>
            </a:lvl4pPr>
            <a:lvl5pPr marL="2065746" indent="-229527" eaLnBrk="0" hangingPunct="0">
              <a:defRPr>
                <a:solidFill>
                  <a:schemeClr val="tx1"/>
                </a:solidFill>
                <a:latin typeface="Arial" pitchFamily="34" charset="0"/>
              </a:defRPr>
            </a:lvl5pPr>
            <a:lvl6pPr marL="2524800" indent="-229527" eaLnBrk="0" fontAlgn="base" hangingPunct="0">
              <a:spcBef>
                <a:spcPct val="0"/>
              </a:spcBef>
              <a:spcAft>
                <a:spcPct val="0"/>
              </a:spcAft>
              <a:defRPr>
                <a:solidFill>
                  <a:schemeClr val="tx1"/>
                </a:solidFill>
                <a:latin typeface="Arial" pitchFamily="34" charset="0"/>
              </a:defRPr>
            </a:lvl6pPr>
            <a:lvl7pPr marL="2983855" indent="-229527" eaLnBrk="0" fontAlgn="base" hangingPunct="0">
              <a:spcBef>
                <a:spcPct val="0"/>
              </a:spcBef>
              <a:spcAft>
                <a:spcPct val="0"/>
              </a:spcAft>
              <a:defRPr>
                <a:solidFill>
                  <a:schemeClr val="tx1"/>
                </a:solidFill>
                <a:latin typeface="Arial" pitchFamily="34" charset="0"/>
              </a:defRPr>
            </a:lvl7pPr>
            <a:lvl8pPr marL="3442909" indent="-229527" eaLnBrk="0" fontAlgn="base" hangingPunct="0">
              <a:spcBef>
                <a:spcPct val="0"/>
              </a:spcBef>
              <a:spcAft>
                <a:spcPct val="0"/>
              </a:spcAft>
              <a:defRPr>
                <a:solidFill>
                  <a:schemeClr val="tx1"/>
                </a:solidFill>
                <a:latin typeface="Arial" pitchFamily="34" charset="0"/>
              </a:defRPr>
            </a:lvl8pPr>
            <a:lvl9pPr marL="3901964" indent="-229527" eaLnBrk="0" fontAlgn="base" hangingPunct="0">
              <a:spcBef>
                <a:spcPct val="0"/>
              </a:spcBef>
              <a:spcAft>
                <a:spcPct val="0"/>
              </a:spcAft>
              <a:defRPr>
                <a:solidFill>
                  <a:schemeClr val="tx1"/>
                </a:solidFill>
                <a:latin typeface="Arial" pitchFamily="34" charset="0"/>
              </a:defRPr>
            </a:lvl9pPr>
          </a:lstStyle>
          <a:p>
            <a:pPr eaLnBrk="1" hangingPunct="1"/>
            <a:fld id="{AD277318-1D32-4B00-9839-3B5CD5736C85}" type="slidenum">
              <a:rPr lang="en-US" smtClean="0"/>
              <a:pPr eaLnBrk="1" hangingPunct="1"/>
              <a:t>39</a:t>
            </a:fld>
            <a:endParaRPr lang="en-US" smtClean="0"/>
          </a:p>
        </p:txBody>
      </p:sp>
    </p:spTree>
    <p:extLst>
      <p:ext uri="{BB962C8B-B14F-4D97-AF65-F5344CB8AC3E}">
        <p14:creationId xmlns:p14="http://schemas.microsoft.com/office/powerpoint/2010/main" val="728082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defTabSz="914707" eaLnBrk="0" hangingPunct="0">
              <a:defRPr>
                <a:solidFill>
                  <a:schemeClr val="tx1"/>
                </a:solidFill>
                <a:latin typeface="Arial" charset="0"/>
              </a:defRPr>
            </a:lvl1pPr>
            <a:lvl2pPr marL="723113" indent="-278120" defTabSz="914707" eaLnBrk="0" hangingPunct="0">
              <a:defRPr>
                <a:solidFill>
                  <a:schemeClr val="tx1"/>
                </a:solidFill>
                <a:latin typeface="Arial" charset="0"/>
              </a:defRPr>
            </a:lvl2pPr>
            <a:lvl3pPr marL="1112482" indent="-222496" defTabSz="914707" eaLnBrk="0" hangingPunct="0">
              <a:defRPr>
                <a:solidFill>
                  <a:schemeClr val="tx1"/>
                </a:solidFill>
                <a:latin typeface="Arial" charset="0"/>
              </a:defRPr>
            </a:lvl3pPr>
            <a:lvl4pPr marL="1557475" indent="-222496" defTabSz="914707" eaLnBrk="0" hangingPunct="0">
              <a:defRPr>
                <a:solidFill>
                  <a:schemeClr val="tx1"/>
                </a:solidFill>
                <a:latin typeface="Arial" charset="0"/>
              </a:defRPr>
            </a:lvl4pPr>
            <a:lvl5pPr marL="2002467" indent="-222496" defTabSz="914707" eaLnBrk="0" hangingPunct="0">
              <a:defRPr>
                <a:solidFill>
                  <a:schemeClr val="tx1"/>
                </a:solidFill>
                <a:latin typeface="Arial" charset="0"/>
              </a:defRPr>
            </a:lvl5pPr>
            <a:lvl6pPr marL="2447460" indent="-222496" defTabSz="914707" eaLnBrk="0" fontAlgn="base" hangingPunct="0">
              <a:spcBef>
                <a:spcPct val="0"/>
              </a:spcBef>
              <a:spcAft>
                <a:spcPct val="0"/>
              </a:spcAft>
              <a:defRPr>
                <a:solidFill>
                  <a:schemeClr val="tx1"/>
                </a:solidFill>
                <a:latin typeface="Arial" charset="0"/>
              </a:defRPr>
            </a:lvl6pPr>
            <a:lvl7pPr marL="2892453" indent="-222496" defTabSz="914707" eaLnBrk="0" fontAlgn="base" hangingPunct="0">
              <a:spcBef>
                <a:spcPct val="0"/>
              </a:spcBef>
              <a:spcAft>
                <a:spcPct val="0"/>
              </a:spcAft>
              <a:defRPr>
                <a:solidFill>
                  <a:schemeClr val="tx1"/>
                </a:solidFill>
                <a:latin typeface="Arial" charset="0"/>
              </a:defRPr>
            </a:lvl7pPr>
            <a:lvl8pPr marL="3337446" indent="-222496" defTabSz="914707" eaLnBrk="0" fontAlgn="base" hangingPunct="0">
              <a:spcBef>
                <a:spcPct val="0"/>
              </a:spcBef>
              <a:spcAft>
                <a:spcPct val="0"/>
              </a:spcAft>
              <a:defRPr>
                <a:solidFill>
                  <a:schemeClr val="tx1"/>
                </a:solidFill>
                <a:latin typeface="Arial" charset="0"/>
              </a:defRPr>
            </a:lvl8pPr>
            <a:lvl9pPr marL="3782438" indent="-222496" defTabSz="914707" eaLnBrk="0" fontAlgn="base" hangingPunct="0">
              <a:spcBef>
                <a:spcPct val="0"/>
              </a:spcBef>
              <a:spcAft>
                <a:spcPct val="0"/>
              </a:spcAft>
              <a:defRPr>
                <a:solidFill>
                  <a:schemeClr val="tx1"/>
                </a:solidFill>
                <a:latin typeface="Arial" charset="0"/>
              </a:defRPr>
            </a:lvl9pPr>
          </a:lstStyle>
          <a:p>
            <a:pPr eaLnBrk="1" hangingPunct="1"/>
            <a:fld id="{6D155E27-071C-4057-AD2B-19FC514E97EB}" type="slidenum">
              <a:rPr lang="en-US" smtClean="0"/>
              <a:pPr eaLnBrk="1" hangingPunct="1"/>
              <a:t>4</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24674521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4B8E166A-8AB4-49C3-81FD-D30FCFDA9F6D}" type="slidenum">
              <a:rPr lang="en-US" altLang="en-US" b="0" smtClean="0"/>
              <a:pPr eaLnBrk="1" hangingPunct="1"/>
              <a:t>40</a:t>
            </a:fld>
            <a:endParaRPr lang="en-US" altLang="en-US" b="0"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fld id="{AF771852-DC74-49CE-9B7D-C86893C38F15}" type="slidenum">
              <a:rPr lang="en-US" altLang="en-US" sz="1200" b="0" smtClean="0"/>
              <a:pPr eaLnBrk="1" hangingPunct="1"/>
              <a:t>41</a:t>
            </a:fld>
            <a:endParaRPr lang="en-US" altLang="en-US" sz="1200" b="0" smtClean="0"/>
          </a:p>
        </p:txBody>
      </p:sp>
      <p:sp>
        <p:nvSpPr>
          <p:cNvPr id="59395" name="Rectangle 2"/>
          <p:cNvSpPr>
            <a:spLocks noGrp="1" noRot="1" noChangeAspect="1" noChangeArrowheads="1" noTextEdit="1"/>
          </p:cNvSpPr>
          <p:nvPr>
            <p:ph type="sldImg"/>
          </p:nvPr>
        </p:nvSpPr>
        <p:spPr>
          <a:xfrm>
            <a:off x="1146175" y="685800"/>
            <a:ext cx="4572000" cy="3429000"/>
          </a:xfrm>
          <a:ln/>
        </p:spPr>
      </p:sp>
      <p:sp>
        <p:nvSpPr>
          <p:cNvPr id="5939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4937900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14707" eaLnBrk="0" hangingPunct="0">
              <a:defRPr i="1">
                <a:solidFill>
                  <a:schemeClr val="tx1"/>
                </a:solidFill>
                <a:latin typeface="Arial" charset="0"/>
              </a:defRPr>
            </a:lvl1pPr>
            <a:lvl2pPr marL="723113" indent="-278120" defTabSz="914707" eaLnBrk="0" hangingPunct="0">
              <a:defRPr i="1">
                <a:solidFill>
                  <a:schemeClr val="tx1"/>
                </a:solidFill>
                <a:latin typeface="Arial" charset="0"/>
              </a:defRPr>
            </a:lvl2pPr>
            <a:lvl3pPr marL="1112482" indent="-222496" defTabSz="914707" eaLnBrk="0" hangingPunct="0">
              <a:defRPr i="1">
                <a:solidFill>
                  <a:schemeClr val="tx1"/>
                </a:solidFill>
                <a:latin typeface="Arial" charset="0"/>
              </a:defRPr>
            </a:lvl3pPr>
            <a:lvl4pPr marL="1557475" indent="-222496" defTabSz="914707" eaLnBrk="0" hangingPunct="0">
              <a:defRPr i="1">
                <a:solidFill>
                  <a:schemeClr val="tx1"/>
                </a:solidFill>
                <a:latin typeface="Arial" charset="0"/>
              </a:defRPr>
            </a:lvl4pPr>
            <a:lvl5pPr marL="2002467" indent="-222496" defTabSz="914707" eaLnBrk="0" hangingPunct="0">
              <a:defRPr i="1">
                <a:solidFill>
                  <a:schemeClr val="tx1"/>
                </a:solidFill>
                <a:latin typeface="Arial" charset="0"/>
              </a:defRPr>
            </a:lvl5pPr>
            <a:lvl6pPr marL="2447460" indent="-222496" defTabSz="914707" eaLnBrk="0" fontAlgn="base" hangingPunct="0">
              <a:spcBef>
                <a:spcPct val="0"/>
              </a:spcBef>
              <a:spcAft>
                <a:spcPct val="0"/>
              </a:spcAft>
              <a:defRPr i="1">
                <a:solidFill>
                  <a:schemeClr val="tx1"/>
                </a:solidFill>
                <a:latin typeface="Arial" charset="0"/>
              </a:defRPr>
            </a:lvl6pPr>
            <a:lvl7pPr marL="2892453" indent="-222496" defTabSz="914707" eaLnBrk="0" fontAlgn="base" hangingPunct="0">
              <a:spcBef>
                <a:spcPct val="0"/>
              </a:spcBef>
              <a:spcAft>
                <a:spcPct val="0"/>
              </a:spcAft>
              <a:defRPr i="1">
                <a:solidFill>
                  <a:schemeClr val="tx1"/>
                </a:solidFill>
                <a:latin typeface="Arial" charset="0"/>
              </a:defRPr>
            </a:lvl7pPr>
            <a:lvl8pPr marL="3337446" indent="-222496" defTabSz="914707" eaLnBrk="0" fontAlgn="base" hangingPunct="0">
              <a:spcBef>
                <a:spcPct val="0"/>
              </a:spcBef>
              <a:spcAft>
                <a:spcPct val="0"/>
              </a:spcAft>
              <a:defRPr i="1">
                <a:solidFill>
                  <a:schemeClr val="tx1"/>
                </a:solidFill>
                <a:latin typeface="Arial" charset="0"/>
              </a:defRPr>
            </a:lvl8pPr>
            <a:lvl9pPr marL="3782438" indent="-222496" defTabSz="914707" eaLnBrk="0" fontAlgn="base" hangingPunct="0">
              <a:spcBef>
                <a:spcPct val="0"/>
              </a:spcBef>
              <a:spcAft>
                <a:spcPct val="0"/>
              </a:spcAft>
              <a:defRPr i="1">
                <a:solidFill>
                  <a:schemeClr val="tx1"/>
                </a:solidFill>
                <a:latin typeface="Arial" charset="0"/>
              </a:defRPr>
            </a:lvl9pPr>
          </a:lstStyle>
          <a:p>
            <a:pPr eaLnBrk="1" hangingPunct="1"/>
            <a:fld id="{63F1474D-5F9E-447C-9345-FDC819D7E204}" type="slidenum">
              <a:rPr lang="en-US" i="0" smtClean="0"/>
              <a:pPr eaLnBrk="1" hangingPunct="1"/>
              <a:t>42</a:t>
            </a:fld>
            <a:endParaRPr lang="en-US" i="0" smtClean="0"/>
          </a:p>
        </p:txBody>
      </p:sp>
      <p:sp>
        <p:nvSpPr>
          <p:cNvPr id="34819" name="Rectangle 2"/>
          <p:cNvSpPr>
            <a:spLocks noGrp="1" noRot="1" noChangeAspect="1" noChangeArrowheads="1" noTextEdit="1"/>
          </p:cNvSpPr>
          <p:nvPr>
            <p:ph type="sldImg"/>
          </p:nvPr>
        </p:nvSpPr>
        <p:spPr>
          <a:xfrm>
            <a:off x="1147763" y="687388"/>
            <a:ext cx="4568825" cy="3427412"/>
          </a:xfrm>
          <a:ln/>
        </p:spPr>
      </p:sp>
      <p:sp>
        <p:nvSpPr>
          <p:cNvPr id="34820" name="Rectangle 3"/>
          <p:cNvSpPr>
            <a:spLocks noGrp="1" noChangeArrowheads="1"/>
          </p:cNvSpPr>
          <p:nvPr>
            <p:ph type="body" idx="1"/>
          </p:nvPr>
        </p:nvSpPr>
        <p:spPr>
          <a:xfrm>
            <a:off x="686108" y="4342548"/>
            <a:ext cx="5485785" cy="4114645"/>
          </a:xfrm>
          <a:noFill/>
        </p:spPr>
        <p:txBody>
          <a:bodyPr/>
          <a:lstStyle/>
          <a:p>
            <a:pPr eaLnBrk="1" hangingPunct="1"/>
            <a:endParaRPr lang="en-US" smtClean="0"/>
          </a:p>
        </p:txBody>
      </p:sp>
    </p:spTree>
    <p:extLst>
      <p:ext uri="{BB962C8B-B14F-4D97-AF65-F5344CB8AC3E}">
        <p14:creationId xmlns:p14="http://schemas.microsoft.com/office/powerpoint/2010/main" val="14439028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fld id="{D48F1F8D-B48E-4859-9239-DD074D59BC54}" type="slidenum">
              <a:rPr lang="en-US" altLang="en-US" sz="1200" b="0" smtClean="0"/>
              <a:pPr eaLnBrk="1" hangingPunct="1"/>
              <a:t>43</a:t>
            </a:fld>
            <a:endParaRPr lang="en-US" altLang="en-US" sz="1200" b="0" smtClean="0"/>
          </a:p>
        </p:txBody>
      </p:sp>
      <p:sp>
        <p:nvSpPr>
          <p:cNvPr id="61443" name="Rectangle 2"/>
          <p:cNvSpPr>
            <a:spLocks noGrp="1" noRot="1" noChangeAspect="1" noChangeArrowheads="1" noTextEdit="1"/>
          </p:cNvSpPr>
          <p:nvPr>
            <p:ph type="sldImg"/>
          </p:nvPr>
        </p:nvSpPr>
        <p:spPr>
          <a:xfrm>
            <a:off x="1143000" y="685800"/>
            <a:ext cx="4573588" cy="3430588"/>
          </a:xfrm>
          <a:ln/>
        </p:spPr>
      </p:sp>
      <p:sp>
        <p:nvSpPr>
          <p:cNvPr id="6144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7973826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defTabSz="914707" eaLnBrk="0" hangingPunct="0">
              <a:defRPr>
                <a:solidFill>
                  <a:schemeClr val="tx1"/>
                </a:solidFill>
                <a:latin typeface="Arial" charset="0"/>
              </a:defRPr>
            </a:lvl1pPr>
            <a:lvl2pPr marL="723113" indent="-278120" defTabSz="914707" eaLnBrk="0" hangingPunct="0">
              <a:defRPr>
                <a:solidFill>
                  <a:schemeClr val="tx1"/>
                </a:solidFill>
                <a:latin typeface="Arial" charset="0"/>
              </a:defRPr>
            </a:lvl2pPr>
            <a:lvl3pPr marL="1112482" indent="-222496" defTabSz="914707" eaLnBrk="0" hangingPunct="0">
              <a:defRPr>
                <a:solidFill>
                  <a:schemeClr val="tx1"/>
                </a:solidFill>
                <a:latin typeface="Arial" charset="0"/>
              </a:defRPr>
            </a:lvl3pPr>
            <a:lvl4pPr marL="1557475" indent="-222496" defTabSz="914707" eaLnBrk="0" hangingPunct="0">
              <a:defRPr>
                <a:solidFill>
                  <a:schemeClr val="tx1"/>
                </a:solidFill>
                <a:latin typeface="Arial" charset="0"/>
              </a:defRPr>
            </a:lvl4pPr>
            <a:lvl5pPr marL="2002467" indent="-222496" defTabSz="914707" eaLnBrk="0" hangingPunct="0">
              <a:defRPr>
                <a:solidFill>
                  <a:schemeClr val="tx1"/>
                </a:solidFill>
                <a:latin typeface="Arial" charset="0"/>
              </a:defRPr>
            </a:lvl5pPr>
            <a:lvl6pPr marL="2447460" indent="-222496" defTabSz="914707" eaLnBrk="0" fontAlgn="base" hangingPunct="0">
              <a:spcBef>
                <a:spcPct val="0"/>
              </a:spcBef>
              <a:spcAft>
                <a:spcPct val="0"/>
              </a:spcAft>
              <a:defRPr>
                <a:solidFill>
                  <a:schemeClr val="tx1"/>
                </a:solidFill>
                <a:latin typeface="Arial" charset="0"/>
              </a:defRPr>
            </a:lvl6pPr>
            <a:lvl7pPr marL="2892453" indent="-222496" defTabSz="914707" eaLnBrk="0" fontAlgn="base" hangingPunct="0">
              <a:spcBef>
                <a:spcPct val="0"/>
              </a:spcBef>
              <a:spcAft>
                <a:spcPct val="0"/>
              </a:spcAft>
              <a:defRPr>
                <a:solidFill>
                  <a:schemeClr val="tx1"/>
                </a:solidFill>
                <a:latin typeface="Arial" charset="0"/>
              </a:defRPr>
            </a:lvl7pPr>
            <a:lvl8pPr marL="3337446" indent="-222496" defTabSz="914707" eaLnBrk="0" fontAlgn="base" hangingPunct="0">
              <a:spcBef>
                <a:spcPct val="0"/>
              </a:spcBef>
              <a:spcAft>
                <a:spcPct val="0"/>
              </a:spcAft>
              <a:defRPr>
                <a:solidFill>
                  <a:schemeClr val="tx1"/>
                </a:solidFill>
                <a:latin typeface="Arial" charset="0"/>
              </a:defRPr>
            </a:lvl8pPr>
            <a:lvl9pPr marL="3782438" indent="-222496" defTabSz="914707" eaLnBrk="0" fontAlgn="base" hangingPunct="0">
              <a:spcBef>
                <a:spcPct val="0"/>
              </a:spcBef>
              <a:spcAft>
                <a:spcPct val="0"/>
              </a:spcAft>
              <a:defRPr>
                <a:solidFill>
                  <a:schemeClr val="tx1"/>
                </a:solidFill>
                <a:latin typeface="Arial" charset="0"/>
              </a:defRPr>
            </a:lvl9pPr>
          </a:lstStyle>
          <a:p>
            <a:pPr eaLnBrk="1" hangingPunct="1"/>
            <a:fld id="{0C227F47-FBEB-4B81-B27F-F3B361F6F04A}" type="slidenum">
              <a:rPr lang="en-US" smtClean="0"/>
              <a:pPr eaLnBrk="1" hangingPunct="1"/>
              <a:t>5</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lnSpc>
                <a:spcPct val="90000"/>
              </a:lnSpc>
            </a:pPr>
            <a:r>
              <a:rPr lang="en-US" sz="1400" b="1" dirty="0"/>
              <a:t>Prokaryotes …</a:t>
            </a:r>
          </a:p>
          <a:p>
            <a:pPr eaLnBrk="1" hangingPunct="1">
              <a:lnSpc>
                <a:spcPct val="90000"/>
              </a:lnSpc>
              <a:buFontTx/>
              <a:buChar char="-"/>
            </a:pPr>
            <a:endParaRPr lang="en-US" sz="1400" dirty="0"/>
          </a:p>
          <a:p>
            <a:pPr eaLnBrk="1" hangingPunct="1">
              <a:lnSpc>
                <a:spcPct val="90000"/>
              </a:lnSpc>
              <a:buFontTx/>
              <a:buChar char="-"/>
            </a:pPr>
            <a:r>
              <a:rPr lang="en-US" sz="1400" dirty="0"/>
              <a:t> Reproduce by means of binary fission. </a:t>
            </a:r>
          </a:p>
          <a:p>
            <a:pPr eaLnBrk="1" hangingPunct="1">
              <a:lnSpc>
                <a:spcPct val="90000"/>
              </a:lnSpc>
            </a:pPr>
            <a:endParaRPr lang="en-US" sz="1400" dirty="0"/>
          </a:p>
          <a:p>
            <a:pPr eaLnBrk="1" hangingPunct="1">
              <a:lnSpc>
                <a:spcPct val="90000"/>
              </a:lnSpc>
              <a:buFontTx/>
              <a:buChar char="-"/>
            </a:pPr>
            <a:r>
              <a:rPr lang="en-US" sz="1400" dirty="0"/>
              <a:t> Do not have a cell nucleus or any other organelles with membranes. Plasma membrane their only membrane.</a:t>
            </a:r>
          </a:p>
          <a:p>
            <a:pPr eaLnBrk="1" hangingPunct="1">
              <a:lnSpc>
                <a:spcPct val="90000"/>
              </a:lnSpc>
              <a:buFontTx/>
              <a:buChar char="-"/>
            </a:pPr>
            <a:endParaRPr lang="en-US" sz="1400" dirty="0"/>
          </a:p>
          <a:p>
            <a:pPr eaLnBrk="1" hangingPunct="1">
              <a:lnSpc>
                <a:spcPct val="90000"/>
              </a:lnSpc>
              <a:buFontTx/>
              <a:buChar char="-"/>
            </a:pPr>
            <a:r>
              <a:rPr lang="en-US" sz="1400" dirty="0"/>
              <a:t> DNA travels openly around the cell. </a:t>
            </a:r>
          </a:p>
          <a:p>
            <a:pPr eaLnBrk="1" hangingPunct="1">
              <a:lnSpc>
                <a:spcPct val="90000"/>
              </a:lnSpc>
            </a:pPr>
            <a:r>
              <a:rPr lang="en-US" sz="1400" dirty="0"/>
              <a:t>	         </a:t>
            </a:r>
          </a:p>
          <a:p>
            <a:pPr eaLnBrk="1" hangingPunct="1">
              <a:lnSpc>
                <a:spcPct val="90000"/>
              </a:lnSpc>
              <a:buFontTx/>
              <a:buChar char="-"/>
            </a:pPr>
            <a:r>
              <a:rPr lang="en-US" sz="1400" dirty="0"/>
              <a:t>All bacteria are prokaryotes. </a:t>
            </a:r>
          </a:p>
          <a:p>
            <a:pPr eaLnBrk="1" hangingPunct="1">
              <a:lnSpc>
                <a:spcPct val="90000"/>
              </a:lnSpc>
              <a:buFontTx/>
              <a:buChar char="-"/>
            </a:pPr>
            <a:endParaRPr lang="en-US" sz="1400" dirty="0"/>
          </a:p>
          <a:p>
            <a:pPr eaLnBrk="1" hangingPunct="1">
              <a:lnSpc>
                <a:spcPct val="90000"/>
              </a:lnSpc>
              <a:buFontTx/>
              <a:buChar char="-"/>
            </a:pPr>
            <a:endParaRPr lang="en-US" sz="1400" dirty="0"/>
          </a:p>
        </p:txBody>
      </p:sp>
    </p:spTree>
    <p:extLst>
      <p:ext uri="{BB962C8B-B14F-4D97-AF65-F5344CB8AC3E}">
        <p14:creationId xmlns:p14="http://schemas.microsoft.com/office/powerpoint/2010/main" val="1690842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9933207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defTabSz="914707" eaLnBrk="0" hangingPunct="0">
              <a:defRPr>
                <a:solidFill>
                  <a:schemeClr val="tx1"/>
                </a:solidFill>
                <a:latin typeface="Arial" charset="0"/>
              </a:defRPr>
            </a:lvl1pPr>
            <a:lvl2pPr marL="723113" indent="-278120" defTabSz="914707" eaLnBrk="0" hangingPunct="0">
              <a:defRPr>
                <a:solidFill>
                  <a:schemeClr val="tx1"/>
                </a:solidFill>
                <a:latin typeface="Arial" charset="0"/>
              </a:defRPr>
            </a:lvl2pPr>
            <a:lvl3pPr marL="1112482" indent="-222496" defTabSz="914707" eaLnBrk="0" hangingPunct="0">
              <a:defRPr>
                <a:solidFill>
                  <a:schemeClr val="tx1"/>
                </a:solidFill>
                <a:latin typeface="Arial" charset="0"/>
              </a:defRPr>
            </a:lvl3pPr>
            <a:lvl4pPr marL="1557475" indent="-222496" defTabSz="914707" eaLnBrk="0" hangingPunct="0">
              <a:defRPr>
                <a:solidFill>
                  <a:schemeClr val="tx1"/>
                </a:solidFill>
                <a:latin typeface="Arial" charset="0"/>
              </a:defRPr>
            </a:lvl4pPr>
            <a:lvl5pPr marL="2002467" indent="-222496" defTabSz="914707" eaLnBrk="0" hangingPunct="0">
              <a:defRPr>
                <a:solidFill>
                  <a:schemeClr val="tx1"/>
                </a:solidFill>
                <a:latin typeface="Arial" charset="0"/>
              </a:defRPr>
            </a:lvl5pPr>
            <a:lvl6pPr marL="2447460" indent="-222496" defTabSz="914707" eaLnBrk="0" fontAlgn="base" hangingPunct="0">
              <a:spcBef>
                <a:spcPct val="0"/>
              </a:spcBef>
              <a:spcAft>
                <a:spcPct val="0"/>
              </a:spcAft>
              <a:defRPr>
                <a:solidFill>
                  <a:schemeClr val="tx1"/>
                </a:solidFill>
                <a:latin typeface="Arial" charset="0"/>
              </a:defRPr>
            </a:lvl6pPr>
            <a:lvl7pPr marL="2892453" indent="-222496" defTabSz="914707" eaLnBrk="0" fontAlgn="base" hangingPunct="0">
              <a:spcBef>
                <a:spcPct val="0"/>
              </a:spcBef>
              <a:spcAft>
                <a:spcPct val="0"/>
              </a:spcAft>
              <a:defRPr>
                <a:solidFill>
                  <a:schemeClr val="tx1"/>
                </a:solidFill>
                <a:latin typeface="Arial" charset="0"/>
              </a:defRPr>
            </a:lvl7pPr>
            <a:lvl8pPr marL="3337446" indent="-222496" defTabSz="914707" eaLnBrk="0" fontAlgn="base" hangingPunct="0">
              <a:spcBef>
                <a:spcPct val="0"/>
              </a:spcBef>
              <a:spcAft>
                <a:spcPct val="0"/>
              </a:spcAft>
              <a:defRPr>
                <a:solidFill>
                  <a:schemeClr val="tx1"/>
                </a:solidFill>
                <a:latin typeface="Arial" charset="0"/>
              </a:defRPr>
            </a:lvl8pPr>
            <a:lvl9pPr marL="3782438" indent="-222496" defTabSz="914707" eaLnBrk="0" fontAlgn="base" hangingPunct="0">
              <a:spcBef>
                <a:spcPct val="0"/>
              </a:spcBef>
              <a:spcAft>
                <a:spcPct val="0"/>
              </a:spcAft>
              <a:defRPr>
                <a:solidFill>
                  <a:schemeClr val="tx1"/>
                </a:solidFill>
                <a:latin typeface="Arial" charset="0"/>
              </a:defRPr>
            </a:lvl9pPr>
          </a:lstStyle>
          <a:p>
            <a:pPr eaLnBrk="1" hangingPunct="1"/>
            <a:fld id="{7F849F75-18DA-4A2D-8679-170795B6778A}" type="slidenum">
              <a:rPr lang="en-US" smtClean="0"/>
              <a:pPr eaLnBrk="1" hangingPunct="1"/>
              <a:t>7</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3761048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defTabSz="914707" eaLnBrk="0" hangingPunct="0">
              <a:defRPr>
                <a:solidFill>
                  <a:schemeClr val="tx1"/>
                </a:solidFill>
                <a:latin typeface="Arial" charset="0"/>
              </a:defRPr>
            </a:lvl1pPr>
            <a:lvl2pPr marL="723113" indent="-278120" defTabSz="914707" eaLnBrk="0" hangingPunct="0">
              <a:defRPr>
                <a:solidFill>
                  <a:schemeClr val="tx1"/>
                </a:solidFill>
                <a:latin typeface="Arial" charset="0"/>
              </a:defRPr>
            </a:lvl2pPr>
            <a:lvl3pPr marL="1112482" indent="-222496" defTabSz="914707" eaLnBrk="0" hangingPunct="0">
              <a:defRPr>
                <a:solidFill>
                  <a:schemeClr val="tx1"/>
                </a:solidFill>
                <a:latin typeface="Arial" charset="0"/>
              </a:defRPr>
            </a:lvl3pPr>
            <a:lvl4pPr marL="1557475" indent="-222496" defTabSz="914707" eaLnBrk="0" hangingPunct="0">
              <a:defRPr>
                <a:solidFill>
                  <a:schemeClr val="tx1"/>
                </a:solidFill>
                <a:latin typeface="Arial" charset="0"/>
              </a:defRPr>
            </a:lvl4pPr>
            <a:lvl5pPr marL="2002467" indent="-222496" defTabSz="914707" eaLnBrk="0" hangingPunct="0">
              <a:defRPr>
                <a:solidFill>
                  <a:schemeClr val="tx1"/>
                </a:solidFill>
                <a:latin typeface="Arial" charset="0"/>
              </a:defRPr>
            </a:lvl5pPr>
            <a:lvl6pPr marL="2447460" indent="-222496" defTabSz="914707" eaLnBrk="0" fontAlgn="base" hangingPunct="0">
              <a:spcBef>
                <a:spcPct val="0"/>
              </a:spcBef>
              <a:spcAft>
                <a:spcPct val="0"/>
              </a:spcAft>
              <a:defRPr>
                <a:solidFill>
                  <a:schemeClr val="tx1"/>
                </a:solidFill>
                <a:latin typeface="Arial" charset="0"/>
              </a:defRPr>
            </a:lvl6pPr>
            <a:lvl7pPr marL="2892453" indent="-222496" defTabSz="914707" eaLnBrk="0" fontAlgn="base" hangingPunct="0">
              <a:spcBef>
                <a:spcPct val="0"/>
              </a:spcBef>
              <a:spcAft>
                <a:spcPct val="0"/>
              </a:spcAft>
              <a:defRPr>
                <a:solidFill>
                  <a:schemeClr val="tx1"/>
                </a:solidFill>
                <a:latin typeface="Arial" charset="0"/>
              </a:defRPr>
            </a:lvl7pPr>
            <a:lvl8pPr marL="3337446" indent="-222496" defTabSz="914707" eaLnBrk="0" fontAlgn="base" hangingPunct="0">
              <a:spcBef>
                <a:spcPct val="0"/>
              </a:spcBef>
              <a:spcAft>
                <a:spcPct val="0"/>
              </a:spcAft>
              <a:defRPr>
                <a:solidFill>
                  <a:schemeClr val="tx1"/>
                </a:solidFill>
                <a:latin typeface="Arial" charset="0"/>
              </a:defRPr>
            </a:lvl8pPr>
            <a:lvl9pPr marL="3782438" indent="-222496" defTabSz="914707" eaLnBrk="0" fontAlgn="base" hangingPunct="0">
              <a:spcBef>
                <a:spcPct val="0"/>
              </a:spcBef>
              <a:spcAft>
                <a:spcPct val="0"/>
              </a:spcAft>
              <a:defRPr>
                <a:solidFill>
                  <a:schemeClr val="tx1"/>
                </a:solidFill>
                <a:latin typeface="Arial" charset="0"/>
              </a:defRPr>
            </a:lvl9pPr>
          </a:lstStyle>
          <a:p>
            <a:pPr eaLnBrk="1" hangingPunct="1"/>
            <a:fld id="{0F521421-3B80-43D9-AD5C-20AF6B2BAEB3}" type="slidenum">
              <a:rPr lang="en-US" smtClean="0"/>
              <a:pPr eaLnBrk="1" hangingPunct="1"/>
              <a:t>8</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39484181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defTabSz="914707" eaLnBrk="0" hangingPunct="0">
              <a:defRPr>
                <a:solidFill>
                  <a:schemeClr val="tx1"/>
                </a:solidFill>
                <a:latin typeface="Arial" charset="0"/>
              </a:defRPr>
            </a:lvl1pPr>
            <a:lvl2pPr marL="723113" indent="-278120" defTabSz="914707" eaLnBrk="0" hangingPunct="0">
              <a:defRPr>
                <a:solidFill>
                  <a:schemeClr val="tx1"/>
                </a:solidFill>
                <a:latin typeface="Arial" charset="0"/>
              </a:defRPr>
            </a:lvl2pPr>
            <a:lvl3pPr marL="1112482" indent="-222496" defTabSz="914707" eaLnBrk="0" hangingPunct="0">
              <a:defRPr>
                <a:solidFill>
                  <a:schemeClr val="tx1"/>
                </a:solidFill>
                <a:latin typeface="Arial" charset="0"/>
              </a:defRPr>
            </a:lvl3pPr>
            <a:lvl4pPr marL="1557475" indent="-222496" defTabSz="914707" eaLnBrk="0" hangingPunct="0">
              <a:defRPr>
                <a:solidFill>
                  <a:schemeClr val="tx1"/>
                </a:solidFill>
                <a:latin typeface="Arial" charset="0"/>
              </a:defRPr>
            </a:lvl4pPr>
            <a:lvl5pPr marL="2002467" indent="-222496" defTabSz="914707" eaLnBrk="0" hangingPunct="0">
              <a:defRPr>
                <a:solidFill>
                  <a:schemeClr val="tx1"/>
                </a:solidFill>
                <a:latin typeface="Arial" charset="0"/>
              </a:defRPr>
            </a:lvl5pPr>
            <a:lvl6pPr marL="2447460" indent="-222496" defTabSz="914707" eaLnBrk="0" fontAlgn="base" hangingPunct="0">
              <a:spcBef>
                <a:spcPct val="0"/>
              </a:spcBef>
              <a:spcAft>
                <a:spcPct val="0"/>
              </a:spcAft>
              <a:defRPr>
                <a:solidFill>
                  <a:schemeClr val="tx1"/>
                </a:solidFill>
                <a:latin typeface="Arial" charset="0"/>
              </a:defRPr>
            </a:lvl6pPr>
            <a:lvl7pPr marL="2892453" indent="-222496" defTabSz="914707" eaLnBrk="0" fontAlgn="base" hangingPunct="0">
              <a:spcBef>
                <a:spcPct val="0"/>
              </a:spcBef>
              <a:spcAft>
                <a:spcPct val="0"/>
              </a:spcAft>
              <a:defRPr>
                <a:solidFill>
                  <a:schemeClr val="tx1"/>
                </a:solidFill>
                <a:latin typeface="Arial" charset="0"/>
              </a:defRPr>
            </a:lvl7pPr>
            <a:lvl8pPr marL="3337446" indent="-222496" defTabSz="914707" eaLnBrk="0" fontAlgn="base" hangingPunct="0">
              <a:spcBef>
                <a:spcPct val="0"/>
              </a:spcBef>
              <a:spcAft>
                <a:spcPct val="0"/>
              </a:spcAft>
              <a:defRPr>
                <a:solidFill>
                  <a:schemeClr val="tx1"/>
                </a:solidFill>
                <a:latin typeface="Arial" charset="0"/>
              </a:defRPr>
            </a:lvl8pPr>
            <a:lvl9pPr marL="3782438" indent="-222496" defTabSz="914707" eaLnBrk="0" fontAlgn="base" hangingPunct="0">
              <a:spcBef>
                <a:spcPct val="0"/>
              </a:spcBef>
              <a:spcAft>
                <a:spcPct val="0"/>
              </a:spcAft>
              <a:defRPr>
                <a:solidFill>
                  <a:schemeClr val="tx1"/>
                </a:solidFill>
                <a:latin typeface="Arial" charset="0"/>
              </a:defRPr>
            </a:lvl9pPr>
          </a:lstStyle>
          <a:p>
            <a:pPr eaLnBrk="1" hangingPunct="1"/>
            <a:fld id="{BC1CD29B-6B00-4BF3-99F7-974B6AF143C1}" type="slidenum">
              <a:rPr lang="en-US" smtClean="0"/>
              <a:pPr eaLnBrk="1" hangingPunct="1"/>
              <a:t>9</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831716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66E094-D46D-45D1-8F8D-3DC15ACB5CF1}" type="slidenum">
              <a:rPr lang="en-US"/>
              <a:pPr>
                <a:defRPr/>
              </a:pPr>
              <a:t>‹#›</a:t>
            </a:fld>
            <a:endParaRPr lang="en-US"/>
          </a:p>
        </p:txBody>
      </p:sp>
    </p:spTree>
    <p:extLst>
      <p:ext uri="{BB962C8B-B14F-4D97-AF65-F5344CB8AC3E}">
        <p14:creationId xmlns:p14="http://schemas.microsoft.com/office/powerpoint/2010/main" val="1643096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7F7AD9B-88EB-4A2A-B16C-756D0900FAEB}" type="slidenum">
              <a:rPr lang="en-US"/>
              <a:pPr>
                <a:defRPr/>
              </a:pPr>
              <a:t>‹#›</a:t>
            </a:fld>
            <a:endParaRPr lang="en-US"/>
          </a:p>
        </p:txBody>
      </p:sp>
    </p:spTree>
    <p:extLst>
      <p:ext uri="{BB962C8B-B14F-4D97-AF65-F5344CB8AC3E}">
        <p14:creationId xmlns:p14="http://schemas.microsoft.com/office/powerpoint/2010/main" val="1132614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579501-F237-4482-B05C-2E93D552CF19}" type="slidenum">
              <a:rPr lang="en-US"/>
              <a:pPr>
                <a:defRPr/>
              </a:pPr>
              <a:t>‹#›</a:t>
            </a:fld>
            <a:endParaRPr lang="en-US"/>
          </a:p>
        </p:txBody>
      </p:sp>
    </p:spTree>
    <p:extLst>
      <p:ext uri="{BB962C8B-B14F-4D97-AF65-F5344CB8AC3E}">
        <p14:creationId xmlns:p14="http://schemas.microsoft.com/office/powerpoint/2010/main" val="13930597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5406868E-60A1-4B70-8E42-BC0622EC9EB6}" type="slidenum">
              <a:rPr lang="en-US"/>
              <a:pPr>
                <a:defRPr/>
              </a:pPr>
              <a:t>‹#›</a:t>
            </a:fld>
            <a:endParaRPr lang="en-US"/>
          </a:p>
        </p:txBody>
      </p:sp>
    </p:spTree>
    <p:extLst>
      <p:ext uri="{BB962C8B-B14F-4D97-AF65-F5344CB8AC3E}">
        <p14:creationId xmlns:p14="http://schemas.microsoft.com/office/powerpoint/2010/main" val="33053767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87DEFCB-6D1D-4759-8CAF-72077B778DE2}" type="slidenum">
              <a:rPr lang="en-US"/>
              <a:pPr>
                <a:defRPr/>
              </a:pPr>
              <a:t>‹#›</a:t>
            </a:fld>
            <a:endParaRPr lang="en-US"/>
          </a:p>
        </p:txBody>
      </p:sp>
    </p:spTree>
    <p:extLst>
      <p:ext uri="{BB962C8B-B14F-4D97-AF65-F5344CB8AC3E}">
        <p14:creationId xmlns:p14="http://schemas.microsoft.com/office/powerpoint/2010/main" val="22616723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51DFD76-DFB8-426C-9090-D486CDD482E4}" type="slidenum">
              <a:rPr lang="en-US"/>
              <a:pPr>
                <a:defRPr/>
              </a:pPr>
              <a:t>‹#›</a:t>
            </a:fld>
            <a:endParaRPr lang="en-US"/>
          </a:p>
        </p:txBody>
      </p:sp>
    </p:spTree>
    <p:extLst>
      <p:ext uri="{BB962C8B-B14F-4D97-AF65-F5344CB8AC3E}">
        <p14:creationId xmlns:p14="http://schemas.microsoft.com/office/powerpoint/2010/main" val="21263382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6A33D35F-B79C-404A-9EF5-FBABDE274A57}" type="slidenum">
              <a:rPr lang="en-US"/>
              <a:pPr>
                <a:defRPr/>
              </a:pPr>
              <a:t>‹#›</a:t>
            </a:fld>
            <a:endParaRPr lang="en-US"/>
          </a:p>
        </p:txBody>
      </p:sp>
    </p:spTree>
    <p:extLst>
      <p:ext uri="{BB962C8B-B14F-4D97-AF65-F5344CB8AC3E}">
        <p14:creationId xmlns:p14="http://schemas.microsoft.com/office/powerpoint/2010/main" val="38219341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E2C9A535-08E2-4845-B24E-C592F315445E}" type="slidenum">
              <a:rPr lang="en-US"/>
              <a:pPr>
                <a:defRPr/>
              </a:pPr>
              <a:t>‹#›</a:t>
            </a:fld>
            <a:endParaRPr lang="en-US"/>
          </a:p>
        </p:txBody>
      </p:sp>
    </p:spTree>
    <p:extLst>
      <p:ext uri="{BB962C8B-B14F-4D97-AF65-F5344CB8AC3E}">
        <p14:creationId xmlns:p14="http://schemas.microsoft.com/office/powerpoint/2010/main" val="301661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6378986-3985-4434-8D25-A831D9576C60}" type="slidenum">
              <a:rPr lang="en-US"/>
              <a:pPr>
                <a:defRPr/>
              </a:pPr>
              <a:t>‹#›</a:t>
            </a:fld>
            <a:endParaRPr lang="en-US"/>
          </a:p>
        </p:txBody>
      </p:sp>
    </p:spTree>
    <p:extLst>
      <p:ext uri="{BB962C8B-B14F-4D97-AF65-F5344CB8AC3E}">
        <p14:creationId xmlns:p14="http://schemas.microsoft.com/office/powerpoint/2010/main" val="1274659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599A5D9-8B6E-4DCB-BBC3-9A473D652EFB}" type="slidenum">
              <a:rPr lang="en-US"/>
              <a:pPr>
                <a:defRPr/>
              </a:pPr>
              <a:t>‹#›</a:t>
            </a:fld>
            <a:endParaRPr lang="en-US"/>
          </a:p>
        </p:txBody>
      </p:sp>
    </p:spTree>
    <p:extLst>
      <p:ext uri="{BB962C8B-B14F-4D97-AF65-F5344CB8AC3E}">
        <p14:creationId xmlns:p14="http://schemas.microsoft.com/office/powerpoint/2010/main" val="210404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94AAF63-DC7F-4469-9B74-A4A225F8524A}" type="slidenum">
              <a:rPr lang="en-US"/>
              <a:pPr>
                <a:defRPr/>
              </a:pPr>
              <a:t>‹#›</a:t>
            </a:fld>
            <a:endParaRPr lang="en-US"/>
          </a:p>
        </p:txBody>
      </p:sp>
    </p:spTree>
    <p:extLst>
      <p:ext uri="{BB962C8B-B14F-4D97-AF65-F5344CB8AC3E}">
        <p14:creationId xmlns:p14="http://schemas.microsoft.com/office/powerpoint/2010/main" val="428615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0DFAF24-7C5A-4D4F-B6D1-EE846D32D877}" type="slidenum">
              <a:rPr lang="en-US"/>
              <a:pPr>
                <a:defRPr/>
              </a:pPr>
              <a:t>‹#›</a:t>
            </a:fld>
            <a:endParaRPr lang="en-US"/>
          </a:p>
        </p:txBody>
      </p:sp>
    </p:spTree>
    <p:extLst>
      <p:ext uri="{BB962C8B-B14F-4D97-AF65-F5344CB8AC3E}">
        <p14:creationId xmlns:p14="http://schemas.microsoft.com/office/powerpoint/2010/main" val="737984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0850497-50F4-4827-9283-04D5AD108236}" type="slidenum">
              <a:rPr lang="en-US"/>
              <a:pPr>
                <a:defRPr/>
              </a:pPr>
              <a:t>‹#›</a:t>
            </a:fld>
            <a:endParaRPr lang="en-US"/>
          </a:p>
        </p:txBody>
      </p:sp>
    </p:spTree>
    <p:extLst>
      <p:ext uri="{BB962C8B-B14F-4D97-AF65-F5344CB8AC3E}">
        <p14:creationId xmlns:p14="http://schemas.microsoft.com/office/powerpoint/2010/main" val="3456193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A1D3098-E92E-4CF4-82B4-CDD8CDB475A6}" type="slidenum">
              <a:rPr lang="en-US"/>
              <a:pPr>
                <a:defRPr/>
              </a:pPr>
              <a:t>‹#›</a:t>
            </a:fld>
            <a:endParaRPr lang="en-US"/>
          </a:p>
        </p:txBody>
      </p:sp>
    </p:spTree>
    <p:extLst>
      <p:ext uri="{BB962C8B-B14F-4D97-AF65-F5344CB8AC3E}">
        <p14:creationId xmlns:p14="http://schemas.microsoft.com/office/powerpoint/2010/main" val="2905185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89F38A6-6F27-447A-A684-00585040453A}" type="slidenum">
              <a:rPr lang="en-US"/>
              <a:pPr>
                <a:defRPr/>
              </a:pPr>
              <a:t>‹#›</a:t>
            </a:fld>
            <a:endParaRPr lang="en-US"/>
          </a:p>
        </p:txBody>
      </p:sp>
    </p:spTree>
    <p:extLst>
      <p:ext uri="{BB962C8B-B14F-4D97-AF65-F5344CB8AC3E}">
        <p14:creationId xmlns:p14="http://schemas.microsoft.com/office/powerpoint/2010/main" val="3610552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18E57F-15F3-4185-9DEB-CD4EF89CD269}" type="slidenum">
              <a:rPr lang="en-US"/>
              <a:pPr>
                <a:defRPr/>
              </a:pPr>
              <a:t>‹#›</a:t>
            </a:fld>
            <a:endParaRPr lang="en-US"/>
          </a:p>
        </p:txBody>
      </p:sp>
    </p:spTree>
    <p:extLst>
      <p:ext uri="{BB962C8B-B14F-4D97-AF65-F5344CB8AC3E}">
        <p14:creationId xmlns:p14="http://schemas.microsoft.com/office/powerpoint/2010/main" val="425457431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vl1pPr>
          </a:lstStyle>
          <a:p>
            <a:pPr>
              <a:defRPr/>
            </a:pPr>
            <a:fld id="{C6EAF631-9CAA-4FC7-B816-D4F63BB6EE4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hyperlink" Target="http://www.scienceprofonline.org/" TargetMode="External"/><Relationship Id="rId5" Type="http://schemas.openxmlformats.org/officeDocument/2006/relationships/hyperlink" Target="http://creativecommons.org/licenses/by-sa/3.0/" TargetMode="External"/><Relationship Id="rId6" Type="http://schemas.openxmlformats.org/officeDocument/2006/relationships/hyperlink" Target="mailto:alicia@scienceprofonline.com" TargetMode="External"/><Relationship Id="rId7" Type="http://schemas.openxmlformats.org/officeDocument/2006/relationships/hyperlink" Target="http://www.scienceprofonline.com/" TargetMode="External"/><Relationship Id="rId8" Type="http://schemas.openxmlformats.org/officeDocument/2006/relationships/hyperlink" Target="mailto:info@scienceprofonline.com" TargetMode="External"/><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en.wikipedia.org/wiki/File:Translation.gif" TargetMode="External"/><Relationship Id="rId4" Type="http://schemas.openxmlformats.org/officeDocument/2006/relationships/hyperlink" Target="http://en.wikipedia.org/wiki/File:Ribosome_shape.png" TargetMode="External"/><Relationship Id="rId5" Type="http://schemas.openxmlformats.org/officeDocument/2006/relationships/image" Target="../media/image16.jpeg"/><Relationship Id="rId6" Type="http://schemas.openxmlformats.org/officeDocument/2006/relationships/image" Target="../media/image17.png"/><Relationship Id="rId7" Type="http://schemas.openxmlformats.org/officeDocument/2006/relationships/hyperlink" Target="http://www.scienceprofonline.com/" TargetMode="External"/><Relationship Id="rId1" Type="http://schemas.openxmlformats.org/officeDocument/2006/relationships/slideLayout" Target="../slideLayouts/slideLayout1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hyperlink" Target="http://www.scienceprofonline.org/chemistry/what-are-proteins-amino-acids-peptide-bonds.html" TargetMode="External"/><Relationship Id="rId4" Type="http://schemas.openxmlformats.org/officeDocument/2006/relationships/hyperlink" Target="http://en.wikipedia.org/wiki/File:Cell_membrane_detailed_diagram_4.svg" TargetMode="External"/><Relationship Id="rId5" Type="http://schemas.openxmlformats.org/officeDocument/2006/relationships/image" Target="../media/image18.jpeg"/><Relationship Id="rId6" Type="http://schemas.openxmlformats.org/officeDocument/2006/relationships/hyperlink" Target="http://www.scienceprofonline.com/" TargetMode="External"/><Relationship Id="rId1" Type="http://schemas.openxmlformats.org/officeDocument/2006/relationships/slideLayout" Target="../slideLayouts/slideLayout1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hyperlink" Target="http://www.scienceprofonline.org/chemistry/what-are-proteins-amino-acids-peptide-bonds.html" TargetMode="External"/><Relationship Id="rId4" Type="http://schemas.openxmlformats.org/officeDocument/2006/relationships/hyperlink" Target="http://people.eku.edu/ritchisong/301notes1.htm" TargetMode="External"/><Relationship Id="rId5" Type="http://schemas.openxmlformats.org/officeDocument/2006/relationships/image" Target="../media/image19.gif"/><Relationship Id="rId6"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hyperlink" Target="http://www.scienceprofonline.com/chemistry/diffusion-osmosis-tonicity-effect-osmotic-pressure-on-cells.html" TargetMode="External"/><Relationship Id="rId4" Type="http://schemas.openxmlformats.org/officeDocument/2006/relationships/image" Target="../media/image20.png"/><Relationship Id="rId5" Type="http://schemas.openxmlformats.org/officeDocument/2006/relationships/hyperlink" Target="http://people.eku.edu/ritchisong/301notes1.htm" TargetMode="External"/><Relationship Id="rId6" Type="http://schemas.openxmlformats.org/officeDocument/2006/relationships/hyperlink" Target="http://en.wikipedia.org/wiki/File:Osmotic_pressure_on_blood_cells_diagram.svg" TargetMode="External"/><Relationship Id="rId7" Type="http://schemas.openxmlformats.org/officeDocument/2006/relationships/hyperlink" Target="http://highered.mcgraw-hill.com/sites/0072495855/student_view0/chapter2/animation__how_osmosis_works.html" TargetMode="External"/><Relationship Id="rId8" Type="http://schemas.openxmlformats.org/officeDocument/2006/relationships/hyperlink" Target="http://www.scienceprofonline.com/vcbc/diffusion-osmosis-main.html" TargetMode="External"/><Relationship Id="rId9" Type="http://schemas.openxmlformats.org/officeDocument/2006/relationships/hyperlink" Target="http://www.scienceprofonline.com/virtual-cell-main.html" TargetMode="External"/><Relationship Id="rId10"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hyperlink" Target="http://www.scienceprofonline.org/microbiology/gram-positive-bacteria-cell-wall.html" TargetMode="External"/><Relationship Id="rId4" Type="http://schemas.openxmlformats.org/officeDocument/2006/relationships/hyperlink" Target="http://www.scienceprofonline.org/microbiology/gram-negative-bacteria-cell-wall.html" TargetMode="External"/><Relationship Id="rId5" Type="http://schemas.openxmlformats.org/officeDocument/2006/relationships/hyperlink" Target="http://www.scienceprofonline.org/microbiology/gram-stain-test-for-gram-positive-gram-negative-bacteria-id.html" TargetMode="External"/><Relationship Id="rId6" Type="http://schemas.openxmlformats.org/officeDocument/2006/relationships/hyperlink" Target="http://en.wikipedia.org/wiki/File:Pseudomonas_aeruginosa_Gram.jpghttp:/en.wikipedia.org/wiki/File:Pseudomonas_aeruginosa_Gram.jpg" TargetMode="External"/><Relationship Id="rId7" Type="http://schemas.openxmlformats.org/officeDocument/2006/relationships/image" Target="../media/image21.jpeg"/><Relationship Id="rId8" Type="http://schemas.openxmlformats.org/officeDocument/2006/relationships/image" Target="../media/image22.jpeg"/><Relationship Id="rId9" Type="http://schemas.openxmlformats.org/officeDocument/2006/relationships/hyperlink" Target="http://www.scienceprofonline.com/microbiology/bacterial-cell-wall-structure-gram-positive-negative.html" TargetMode="External"/><Relationship Id="rId10" Type="http://schemas.openxmlformats.org/officeDocument/2006/relationships/hyperlink" Target="http://www.scienceprofonline.com/" TargetMode="External"/><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hyperlink" Target="http://en.wikipedia.org/wiki/File:Mureine.svg" TargetMode="External"/><Relationship Id="rId4" Type="http://schemas.openxmlformats.org/officeDocument/2006/relationships/image" Target="../media/image23.jpeg"/><Relationship Id="rId5" Type="http://schemas.openxmlformats.org/officeDocument/2006/relationships/hyperlink" Target="http://www.scienceprofonline.com/" TargetMode="External"/><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hyperlink" Target="http://www.scienceprofonline.com/" TargetMode="External"/><Relationship Id="rId1" Type="http://schemas.openxmlformats.org/officeDocument/2006/relationships/slideLayout" Target="../slideLayouts/slideLayout1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hyperlink" Target="http://www.scienceprofonline.com/microbiology/bacterial-cell-wall-structure-gram-positive-negative.html" TargetMode="External"/><Relationship Id="rId4" Type="http://schemas.openxmlformats.org/officeDocument/2006/relationships/image" Target="../media/image26.jpeg"/><Relationship Id="rId5" Type="http://schemas.openxmlformats.org/officeDocument/2006/relationships/image" Target="../media/image27.jpeg"/><Relationship Id="rId6" Type="http://schemas.openxmlformats.org/officeDocument/2006/relationships/image" Target="../media/image28.png"/><Relationship Id="rId7" Type="http://schemas.openxmlformats.org/officeDocument/2006/relationships/image" Target="../media/image29.jpeg"/><Relationship Id="rId8" Type="http://schemas.openxmlformats.org/officeDocument/2006/relationships/hyperlink" Target="http://en.wikipedia.org/wiki/File:LPS.svg" TargetMode="External"/><Relationship Id="rId9" Type="http://schemas.openxmlformats.org/officeDocument/2006/relationships/hyperlink" Target="http://en.wikipedia.org/wiki/File:Gram_negative_cell_wall.svg" TargetMode="External"/><Relationship Id="rId10" Type="http://schemas.openxmlformats.org/officeDocument/2006/relationships/hyperlink" Target="http://www.scienceprofonline.com/" TargetMode="External"/><Relationship Id="rId1" Type="http://schemas.openxmlformats.org/officeDocument/2006/relationships/slideLayout" Target="../slideLayouts/slideLayout1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1.jpeg"/><Relationship Id="rId5" Type="http://schemas.openxmlformats.org/officeDocument/2006/relationships/hyperlink" Target="http://www.britannica.com/EBchecked/topic/48203/bacteria/39338/Capsules-and-slime-layers" TargetMode="External"/><Relationship Id="rId6" Type="http://schemas.openxmlformats.org/officeDocument/2006/relationships/hyperlink" Target="http://en.wikipedia.org/wiki/File:Amanda_Fran%C3%A7ozo_At_The_Runner_Sports_Fragment.jpg" TargetMode="External"/><Relationship Id="rId7" Type="http://schemas.openxmlformats.org/officeDocument/2006/relationships/image" Target="../media/image32.jpg"/><Relationship Id="rId8" Type="http://schemas.openxmlformats.org/officeDocument/2006/relationships/image" Target="../media/image33.jpeg"/><Relationship Id="rId9"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jpeg"/><Relationship Id="rId5" Type="http://schemas.openxmlformats.org/officeDocument/2006/relationships/image" Target="../media/image36.jpeg"/><Relationship Id="rId6" Type="http://schemas.openxmlformats.org/officeDocument/2006/relationships/hyperlink" Target="http://en.wikipedia.org/wiki/File:Average_prokaryote_cell-_en.svg" TargetMode="External"/><Relationship Id="rId7"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hyperlink" Target="https://en.wikipedia.org/wiki/File:Animal_cell_structure_en.svg" TargetMode="External"/><Relationship Id="rId4" Type="http://schemas.openxmlformats.org/officeDocument/2006/relationships/hyperlink" Target="http://en.wikipedia.org/wiki/File:Average_prokaryote_cell-_en.svg" TargetMode="External"/><Relationship Id="rId5" Type="http://schemas.openxmlformats.org/officeDocument/2006/relationships/hyperlink" Target="https://commons.wikimedia.org/wiki/File:Plant_cell_structure_no_text-2.svg" TargetMode="External"/><Relationship Id="rId6" Type="http://schemas.openxmlformats.org/officeDocument/2006/relationships/hyperlink" Target="http://www.scienceprofonline.org/vcbc/prokaryotic-cells-main.html" TargetMode="External"/><Relationship Id="rId7" Type="http://schemas.openxmlformats.org/officeDocument/2006/relationships/hyperlink" Target="http://www.scienceprofonline.com/" TargetMode="External"/><Relationship Id="rId8" Type="http://schemas.openxmlformats.org/officeDocument/2006/relationships/image" Target="../media/image2.jpg"/><Relationship Id="rId9" Type="http://schemas.openxmlformats.org/officeDocument/2006/relationships/image" Target="../media/image3.jpg"/><Relationship Id="rId10"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hyperlink" Target="http://www.scienceprofonline.com/microbiology/what-is-a-bacterial-endospore.html" TargetMode="External"/><Relationship Id="rId4" Type="http://schemas.openxmlformats.org/officeDocument/2006/relationships/hyperlink" Target="http://highered.mcgraw-hill.com/sites/0072556781/student_view0/chapter3/animation_quiz_1.html" TargetMode="External"/><Relationship Id="rId5" Type="http://schemas.openxmlformats.org/officeDocument/2006/relationships/hyperlink" Target="http://phil.cdc.gov/" TargetMode="External"/><Relationship Id="rId6" Type="http://schemas.openxmlformats.org/officeDocument/2006/relationships/image" Target="../media/image37.jpeg"/><Relationship Id="rId7" Type="http://schemas.openxmlformats.org/officeDocument/2006/relationships/image" Target="../media/image38.png"/><Relationship Id="rId8"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1" Type="http://schemas.openxmlformats.org/officeDocument/2006/relationships/image" Target="../media/image42.jpeg"/><Relationship Id="rId12"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hyperlink" Target="http://www.scienceprofonline.com/microbiology/bacterial-pathogens-genus-clostridium.html" TargetMode="External"/><Relationship Id="rId4" Type="http://schemas.openxmlformats.org/officeDocument/2006/relationships/hyperlink" Target="http://www.scienceprofonline.com/microbiology/what-is-a-bacterial-endospore.html" TargetMode="External"/><Relationship Id="rId5" Type="http://schemas.openxmlformats.org/officeDocument/2006/relationships/hyperlink" Target="http://en.wikipedia.org/wiki/File:Opisthotonus_in_a_patient_suffering_from_tetanus_-_Painting_by_Sir_Charles_Bell_-_1809.jpg" TargetMode="External"/><Relationship Id="rId6" Type="http://schemas.openxmlformats.org/officeDocument/2006/relationships/hyperlink" Target="http://phil.cdc.gov/" TargetMode="External"/><Relationship Id="rId7" Type="http://schemas.openxmlformats.org/officeDocument/2006/relationships/hyperlink" Target="http://en.wikipedia.org/wiki/File:AUTOAMPUTATE1.JPG" TargetMode="External"/><Relationship Id="rId8" Type="http://schemas.openxmlformats.org/officeDocument/2006/relationships/image" Target="../media/image39.png"/><Relationship Id="rId9" Type="http://schemas.openxmlformats.org/officeDocument/2006/relationships/image" Target="../media/image40.jpeg"/><Relationship Id="rId10" Type="http://schemas.openxmlformats.org/officeDocument/2006/relationships/image" Target="../media/image41.png"/></Relationships>
</file>

<file path=ppt/slides/_rels/slide22.xml.rels><?xml version="1.0" encoding="UTF-8" standalone="yes"?>
<Relationships xmlns="http://schemas.openxmlformats.org/package/2006/relationships"><Relationship Id="rId11" Type="http://schemas.openxmlformats.org/officeDocument/2006/relationships/image" Target="../media/image44.png"/><Relationship Id="rId12" Type="http://schemas.openxmlformats.org/officeDocument/2006/relationships/image" Target="../media/image45.png"/><Relationship Id="rId13" Type="http://schemas.openxmlformats.org/officeDocument/2006/relationships/image" Target="../media/image46.png"/><Relationship Id="rId14" Type="http://schemas.openxmlformats.org/officeDocument/2006/relationships/image" Target="../media/image32.jpg"/><Relationship Id="rId15" Type="http://schemas.openxmlformats.org/officeDocument/2006/relationships/image" Target="../media/image33.jpeg"/><Relationship Id="rId16" Type="http://schemas.openxmlformats.org/officeDocument/2006/relationships/hyperlink" Target="http://www.scienceprofonline.com/" TargetMode="External"/><Relationship Id="rId1" Type="http://schemas.openxmlformats.org/officeDocument/2006/relationships/slideLayout" Target="../slideLayouts/slideLayout14.xml"/><Relationship Id="rId2" Type="http://schemas.openxmlformats.org/officeDocument/2006/relationships/notesSlide" Target="../notesSlides/notesSlide22.xml"/><Relationship Id="rId3" Type="http://schemas.openxmlformats.org/officeDocument/2006/relationships/hyperlink" Target="http://www.scienceprofonline.com/microbiology/bacterial-cell-wall-structure-gram-positive-negative.html" TargetMode="External"/><Relationship Id="rId4" Type="http://schemas.openxmlformats.org/officeDocument/2006/relationships/hyperlink" Target="http://www.scienceprofonline.com/cell-biology/plant-cell-parts-functions-diagrams.html" TargetMode="External"/><Relationship Id="rId5" Type="http://schemas.openxmlformats.org/officeDocument/2006/relationships/hyperlink" Target="http://upload.wikimedia.org/wikipedia/commons/f/fc/Water_droplet_blue_bg05.jpg" TargetMode="External"/><Relationship Id="rId6" Type="http://schemas.openxmlformats.org/officeDocument/2006/relationships/image" Target="../media/image43.jpeg"/><Relationship Id="rId7" Type="http://schemas.openxmlformats.org/officeDocument/2006/relationships/hyperlink" Target="http://en.wikipedia.org/wiki/File:Water_droplet_blue_bg05.jpg" TargetMode="External"/><Relationship Id="rId8" Type="http://schemas.openxmlformats.org/officeDocument/2006/relationships/hyperlink" Target="http://en.wikipedia.org/wiki/File:Amanda_Fran%C3%A7ozo_At_The_Runner_Sports_Fragment.jpg" TargetMode="External"/><Relationship Id="rId9" Type="http://schemas.openxmlformats.org/officeDocument/2006/relationships/hyperlink" Target="http://en.wikipedia.org/wiki/File:Rhoeo_Discolor_epidermis.jpg" TargetMode="External"/><Relationship Id="rId10" Type="http://schemas.openxmlformats.org/officeDocument/2006/relationships/hyperlink" Target="http://en.wikipedia.org/wiki/File:Rhoeo_Discolor_-_Plasmolysis.jpg"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scienceprofonline.com/cell-biology/prokaryotic-cell-parts-functions-diagrams.html" TargetMode="External"/><Relationship Id="rId4" Type="http://schemas.openxmlformats.org/officeDocument/2006/relationships/hyperlink" Target="http://www.scienceprofonline.org/chemistry/what-are-proteins-amino-acids-peptide-bonds.html" TargetMode="External"/><Relationship Id="rId5" Type="http://schemas.openxmlformats.org/officeDocument/2006/relationships/image" Target="../media/image47.png"/><Relationship Id="rId6" Type="http://schemas.openxmlformats.org/officeDocument/2006/relationships/image" Target="../media/image48.jpeg"/><Relationship Id="rId7" Type="http://schemas.openxmlformats.org/officeDocument/2006/relationships/hyperlink" Target="http://en.wikipedia.org/wiki/File:EMpylori.jpg" TargetMode="External"/><Relationship Id="rId8"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hyperlink" Target="http://www.scienceprofonline.org/microbiology/gram-negative-bacteria-cell-wall.html" TargetMode="External"/><Relationship Id="rId4" Type="http://schemas.openxmlformats.org/officeDocument/2006/relationships/hyperlink" Target="http://www.scienceprofonline.org/microbiology/gram-positive-bacteria-cell-wall.html" TargetMode="External"/><Relationship Id="rId5" Type="http://schemas.openxmlformats.org/officeDocument/2006/relationships/hyperlink" Target="http://www.scienceprofonline.org/microbiology/bacterial-genetics-plasmid-dna-conjugation-gene-transfer.html" TargetMode="External"/><Relationship Id="rId6" Type="http://schemas.openxmlformats.org/officeDocument/2006/relationships/image" Target="../media/image49.png"/><Relationship Id="rId7" Type="http://schemas.openxmlformats.org/officeDocument/2006/relationships/hyperlink" Target="http://en.wikipedia.org/wiki/File:E._coli_fimbriae.png" TargetMode="External"/><Relationship Id="rId8" Type="http://schemas.openxmlformats.org/officeDocument/2006/relationships/hyperlink" Target="http://en.wikipedia.org/wiki/File:Conjugation.svg" TargetMode="External"/><Relationship Id="rId9" Type="http://schemas.openxmlformats.org/officeDocument/2006/relationships/image" Target="../media/image50.jpeg"/><Relationship Id="rId10"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51.jpeg"/><Relationship Id="rId4" Type="http://schemas.openxmlformats.org/officeDocument/2006/relationships/hyperlink" Target="http://www.textbookofbacteriology.net/neisseria.html" TargetMode="External"/><Relationship Id="rId5" Type="http://schemas.openxmlformats.org/officeDocument/2006/relationships/hyperlink" Target="http://phil.cdc.gov/phil/home.asp" TargetMode="External"/><Relationship Id="rId6" Type="http://schemas.openxmlformats.org/officeDocument/2006/relationships/hyperlink" Target="http://www.scienceprofonline.com/microbiology/what-are-bacterial-fimbriae.html" TargetMode="External"/><Relationship Id="rId7" Type="http://schemas.openxmlformats.org/officeDocument/2006/relationships/hyperlink" Target="http://www.scienceprofonline.org/chemistry/what-are-proteins-amino-acids-peptide-bonds.html" TargetMode="External"/><Relationship Id="rId8" Type="http://schemas.openxmlformats.org/officeDocument/2006/relationships/image" Target="../media/image52.png"/><Relationship Id="rId9"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53.png"/><Relationship Id="rId4"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hyperlink" Target="http://www.cellsalive.com/cells/bactcell.htm" TargetMode="External"/><Relationship Id="rId4" Type="http://schemas.openxmlformats.org/officeDocument/2006/relationships/image" Target="../media/image6.jpeg"/><Relationship Id="rId5" Type="http://schemas.openxmlformats.org/officeDocument/2006/relationships/hyperlink" Target="http://en.wikipedia.org/wiki/File:Average_prokaryote_cell-_en.svg" TargetMode="External"/><Relationship Id="rId6"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hyperlink" Target="http://www.scienceprofonline.com/cell-biology/prokaryotic-cell-parts-functions-diagrams.html" TargetMode="External"/><Relationship Id="rId4" Type="http://schemas.openxmlformats.org/officeDocument/2006/relationships/image" Target="../media/image54.jpeg"/><Relationship Id="rId5" Type="http://schemas.openxmlformats.org/officeDocument/2006/relationships/hyperlink" Target="http://en.wikipedia.org/wiki/File:Animal_cell_structure_en.svg" TargetMode="External"/><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hyperlink" Target="http://www.scienceprofonline.com/cell-biology/prokaryotic-cell-parts-functions-diagrams.html" TargetMode="External"/><Relationship Id="rId4" Type="http://schemas.openxmlformats.org/officeDocument/2006/relationships/image" Target="../media/image54.jpeg"/><Relationship Id="rId5" Type="http://schemas.openxmlformats.org/officeDocument/2006/relationships/hyperlink" Target="http://en.wikipedia.org/wiki/File:Animal_cell_structure_en.svg" TargetMode="External"/><Relationship Id="rId6" Type="http://schemas.openxmlformats.org/officeDocument/2006/relationships/hyperlink" Target="http://www.scienceprofonline.com/" TargetMode="External"/><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hyperlink" Target="http://www.scienceprofonline.com/cell-biology/eukaryotic-cell-parts-functions-diagrams.html" TargetMode="External"/><Relationship Id="rId5" Type="http://schemas.openxmlformats.org/officeDocument/2006/relationships/hyperlink" Target="http://www.scienceprofonline.com/cell-biology/prokaryotic-cell-parts-functions-diagrams.html" TargetMode="External"/><Relationship Id="rId6" Type="http://schemas.openxmlformats.org/officeDocument/2006/relationships/image" Target="../media/image6.jpeg"/><Relationship Id="rId7" Type="http://schemas.openxmlformats.org/officeDocument/2006/relationships/hyperlink" Target="http://en.wikipedia.org/wiki/File:Average_prokaryote_cell-_en.svg" TargetMode="External"/><Relationship Id="rId8" Type="http://schemas.openxmlformats.org/officeDocument/2006/relationships/hyperlink" Target="http://en.wikipedia.org/wiki/File:Animal_cell_structure_en.svg" TargetMode="External"/><Relationship Id="rId9" Type="http://schemas.openxmlformats.org/officeDocument/2006/relationships/hyperlink" Target="http://www.scienceprofonline.com/" TargetMode="External"/><Relationship Id="rId10" Type="http://schemas.openxmlformats.org/officeDocument/2006/relationships/hyperlink" Target="https://www.youtube.com/watch?v=gFuEo2ccTPA" TargetMode="External"/><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hyperlink" Target="http://www.scienceprofonline.org/genetics/genetic-replication-copying-dna.html" TargetMode="External"/><Relationship Id="rId4" Type="http://schemas.openxmlformats.org/officeDocument/2006/relationships/hyperlink" Target="http://www.scienceprofonline.com/genetics/what-is-dna-deoxyribonucleic-acid.html" TargetMode="External"/><Relationship Id="rId5" Type="http://schemas.openxmlformats.org/officeDocument/2006/relationships/image" Target="../media/image55.jpeg"/><Relationship Id="rId6" Type="http://schemas.openxmlformats.org/officeDocument/2006/relationships/hyperlink" Target="http://www.scienceprofonline.com/" TargetMode="External"/><Relationship Id="rId1" Type="http://schemas.openxmlformats.org/officeDocument/2006/relationships/slideLayout" Target="../slideLayouts/slideLayout1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hyperlink" Target="http://www.scienceprofonline.com/chemistry/what-is-an-enzyme-catalyst-catalytic-proteins.html" TargetMode="External"/><Relationship Id="rId4" Type="http://schemas.openxmlformats.org/officeDocument/2006/relationships/image" Target="../media/image54.jpeg"/><Relationship Id="rId5" Type="http://schemas.openxmlformats.org/officeDocument/2006/relationships/hyperlink" Target="http://en.wikipedia.org/wiki/File:Animal_cell_structure_en.svg" TargetMode="External"/><Relationship Id="rId6" Type="http://schemas.openxmlformats.org/officeDocument/2006/relationships/hyperlink" Target="http://www.scienceprofonline.com/" TargetMode="External"/><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hyperlink" Target="http://www.scienceprofonline.org/genetics/types-cell-division-binary-fission-mitosis-meiosis.html" TargetMode="External"/><Relationship Id="rId4" Type="http://schemas.openxmlformats.org/officeDocument/2006/relationships/image" Target="../media/image56.jpeg"/><Relationship Id="rId5" Type="http://schemas.openxmlformats.org/officeDocument/2006/relationships/hyperlink" Target="http://en.wikipedia.org/wiki/File:FluorescentCells.jpg" TargetMode="External"/><Relationship Id="rId6"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1" Type="http://schemas.openxmlformats.org/officeDocument/2006/relationships/image" Target="../media/image58.jpeg"/><Relationship Id="rId12" Type="http://schemas.openxmlformats.org/officeDocument/2006/relationships/image" Target="../media/image59.jpeg"/><Relationship Id="rId13" Type="http://schemas.openxmlformats.org/officeDocument/2006/relationships/image" Target="../media/image60.jpeg"/><Relationship Id="rId14" Type="http://schemas.openxmlformats.org/officeDocument/2006/relationships/hyperlink" Target="http://www.scienceprofonline.com/" TargetMode="External"/><Relationship Id="rId1" Type="http://schemas.openxmlformats.org/officeDocument/2006/relationships/slideLayout" Target="../slideLayouts/slideLayout7.xml"/><Relationship Id="rId2" Type="http://schemas.openxmlformats.org/officeDocument/2006/relationships/notesSlide" Target="../notesSlides/notesSlide33.xml"/><Relationship Id="rId3" Type="http://schemas.openxmlformats.org/officeDocument/2006/relationships/hyperlink" Target="http://www.scienceprofonline.com/cell-biology/eukaryotic-cell-parts-functions-diagrams.html" TargetMode="External"/><Relationship Id="rId4" Type="http://schemas.openxmlformats.org/officeDocument/2006/relationships/hyperlink" Target="http://www.scienceprofonline.com/cell-biology/prokaryotic-cell-parts-functions-diagrams.html" TargetMode="External"/><Relationship Id="rId5" Type="http://schemas.openxmlformats.org/officeDocument/2006/relationships/hyperlink" Target="http://www.scienceprofonline.com/microbiology/what-are-bacterial-fimbriae.html" TargetMode="External"/><Relationship Id="rId6" Type="http://schemas.openxmlformats.org/officeDocument/2006/relationships/hyperlink" Target="http://en.wikipedia.org/wiki/File:Bronchiolar_epithelium_3_-_SEM.jpg" TargetMode="External"/><Relationship Id="rId7" Type="http://schemas.openxmlformats.org/officeDocument/2006/relationships/hyperlink" Target="http://en.wikipedia.org/wiki/File:Eukaryotic_cilium_diagram_en.svg" TargetMode="External"/><Relationship Id="rId8" Type="http://schemas.openxmlformats.org/officeDocument/2006/relationships/hyperlink" Target="http://en.wikipedia.org/wiki/File:Flagellum_base_diagram_en.svg" TargetMode="External"/><Relationship Id="rId9" Type="http://schemas.openxmlformats.org/officeDocument/2006/relationships/hyperlink" Target="http://en.wikipedia.org/wiki/File:Sperm-egg.jpg" TargetMode="External"/><Relationship Id="rId10" Type="http://schemas.openxmlformats.org/officeDocument/2006/relationships/image" Target="../media/image57.jpeg"/></Relationships>
</file>

<file path=ppt/slides/_rels/slide34.xml.rels><?xml version="1.0" encoding="UTF-8" standalone="yes"?>
<Relationships xmlns="http://schemas.openxmlformats.org/package/2006/relationships"><Relationship Id="rId3" Type="http://schemas.openxmlformats.org/officeDocument/2006/relationships/image" Target="../media/image61.jpeg"/><Relationship Id="rId4" Type="http://schemas.openxmlformats.org/officeDocument/2006/relationships/hyperlink" Target="http://en.wikipedia.org/wiki/File:Translation.gif" TargetMode="External"/><Relationship Id="rId5" Type="http://schemas.openxmlformats.org/officeDocument/2006/relationships/hyperlink" Target="http://en.wikipedia.org/wiki/File:Ribosome_shape.png" TargetMode="External"/><Relationship Id="rId6" Type="http://schemas.openxmlformats.org/officeDocument/2006/relationships/image" Target="../media/image17.png"/><Relationship Id="rId7" Type="http://schemas.openxmlformats.org/officeDocument/2006/relationships/hyperlink" Target="http://www.scienceprofonline.com/" TargetMode="External"/><Relationship Id="rId1" Type="http://schemas.openxmlformats.org/officeDocument/2006/relationships/slideLayout" Target="../slideLayouts/slideLayout7.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hyperlink" Target="http://www.scienceprofonline.com/cell-biology/eukaryotic-cell-parts-functions-diagrams.html" TargetMode="External"/><Relationship Id="rId4" Type="http://schemas.openxmlformats.org/officeDocument/2006/relationships/image" Target="../media/image54.jpeg"/><Relationship Id="rId5" Type="http://schemas.openxmlformats.org/officeDocument/2006/relationships/hyperlink" Target="http://en.wikipedia.org/wiki/File:Animal_cell_structure_en.svg" TargetMode="External"/><Relationship Id="rId6" Type="http://schemas.openxmlformats.org/officeDocument/2006/relationships/hyperlink" Target="http://www.scienceprofonline.com/" TargetMode="External"/><Relationship Id="rId1" Type="http://schemas.openxmlformats.org/officeDocument/2006/relationships/slideLayout" Target="../slideLayouts/slideLayout7.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hyperlink" Target="http://www.scienceprofonline.com/cell-biology/eukaryotic-cell-parts-functions-diagrams.html" TargetMode="External"/><Relationship Id="rId4" Type="http://schemas.openxmlformats.org/officeDocument/2006/relationships/hyperlink" Target="http://www.scienceprofonline.com/cell-biology/endomembrane-system-eukaryotic-cell.html" TargetMode="External"/><Relationship Id="rId5" Type="http://schemas.openxmlformats.org/officeDocument/2006/relationships/hyperlink" Target="http://upload.wikimedia.org/wikipedia/commons/0/00/Endomembrane_system_diagram.svg" TargetMode="External"/><Relationship Id="rId6" Type="http://schemas.openxmlformats.org/officeDocument/2006/relationships/image" Target="../media/image62.png"/><Relationship Id="rId7" Type="http://schemas.openxmlformats.org/officeDocument/2006/relationships/hyperlink" Target="http://en.wikipedia.org/wiki/File:Endomembrane_system_diagram_en.svg" TargetMode="External"/><Relationship Id="rId8" Type="http://schemas.openxmlformats.org/officeDocument/2006/relationships/hyperlink" Target="http://www.scienceprofonline.com/" TargetMode="External"/><Relationship Id="rId1" Type="http://schemas.openxmlformats.org/officeDocument/2006/relationships/slideLayout" Target="../slideLayouts/slideLayout7.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hyperlink" Target="http://bcs.whfreeman.com/thelifewire/content/chp04/0402002.html" TargetMode="External"/><Relationship Id="rId4" Type="http://schemas.openxmlformats.org/officeDocument/2006/relationships/image" Target="../media/image63.jpeg"/><Relationship Id="rId5" Type="http://schemas.openxmlformats.org/officeDocument/2006/relationships/hyperlink" Target="http://en.wikipedia.org/wiki/File:Cell_nucleus.jpg" TargetMode="External"/><Relationship Id="rId6" Type="http://schemas.openxmlformats.org/officeDocument/2006/relationships/hyperlink" Target="http://www.scienceprofonline.com/" TargetMode="External"/><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hyperlink" Target="http://www.scienceprofonline.com/chemistry/what-is-nucleotide-adenosine-triphosphate-atp.html" TargetMode="External"/><Relationship Id="rId4" Type="http://schemas.openxmlformats.org/officeDocument/2006/relationships/image" Target="../media/image64.jpeg"/><Relationship Id="rId5" Type="http://schemas.openxmlformats.org/officeDocument/2006/relationships/hyperlink" Target="http://en.wikipedia.org/wiki/File:Animal_mitochondrion_diagram_en_(edit).svg" TargetMode="External"/><Relationship Id="rId6" Type="http://schemas.openxmlformats.org/officeDocument/2006/relationships/hyperlink" Target="http://en.wikipedia.org/wiki/File:Chloroplast_diagram.svg" TargetMode="External"/><Relationship Id="rId7" Type="http://schemas.openxmlformats.org/officeDocument/2006/relationships/image" Target="../media/image65.jpeg"/><Relationship Id="rId8" Type="http://schemas.openxmlformats.org/officeDocument/2006/relationships/hyperlink" Target="http://www.scienceprofonline.com/" TargetMode="External"/><Relationship Id="rId1" Type="http://schemas.openxmlformats.org/officeDocument/2006/relationships/slideLayout" Target="../slideLayouts/slideLayout7.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3" Type="http://schemas.openxmlformats.org/officeDocument/2006/relationships/hyperlink" Target="http://www.scienceprofonline.com/virtual-micro-main.html" TargetMode="External"/><Relationship Id="rId4" Type="http://schemas.openxmlformats.org/officeDocument/2006/relationships/hyperlink" Target="http://www.scienceprofonline.com/" TargetMode="External"/><Relationship Id="rId5" Type="http://schemas.openxmlformats.org/officeDocument/2006/relationships/hyperlink" Target="http://en.wikipedia.org/wiki/File:Average_prokaryote_cell-_en.svg" TargetMode="External"/><Relationship Id="rId6" Type="http://schemas.openxmlformats.org/officeDocument/2006/relationships/image" Target="../media/image54.jpeg"/><Relationship Id="rId7" Type="http://schemas.openxmlformats.org/officeDocument/2006/relationships/hyperlink" Target="https://www.youtube.com/watch?v=cj8dDTHGJBY" TargetMode="External"/><Relationship Id="rId8" Type="http://schemas.openxmlformats.org/officeDocument/2006/relationships/hyperlink" Target="http://www.cellsalive.com/cells/cell_model.htm" TargetMode="External"/><Relationship Id="rId9" Type="http://schemas.openxmlformats.org/officeDocument/2006/relationships/hyperlink" Target="http://www.scienceprofonline.com/cell-biology/animal-cell-parts-functions-diagrams.html" TargetMode="External"/><Relationship Id="rId1" Type="http://schemas.openxmlformats.org/officeDocument/2006/relationships/slideLayout" Target="../slideLayouts/slideLayout1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hyperlink" Target="http://en.wikipedia.org/wiki/Image:Relative_scale.svg" TargetMode="External"/><Relationship Id="rId5" Type="http://schemas.openxmlformats.org/officeDocument/2006/relationships/image" Target="../media/image8.png"/><Relationship Id="rId6" Type="http://schemas.openxmlformats.org/officeDocument/2006/relationships/hyperlink" Target="http://www.cellsalive.com/howbig.htm" TargetMode="External"/><Relationship Id="rId7" Type="http://schemas.openxmlformats.org/officeDocument/2006/relationships/hyperlink" Target="http://www.scienceprofonline.com/" TargetMode="External"/><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hyperlink" Target="http://www.scienceprofonline.com/cell-biology/plant-cell-parts-functions-diagrams.html" TargetMode="External"/><Relationship Id="rId4" Type="http://schemas.openxmlformats.org/officeDocument/2006/relationships/image" Target="../media/image66.png"/><Relationship Id="rId5" Type="http://schemas.openxmlformats.org/officeDocument/2006/relationships/hyperlink" Target="http://commons.wikimedia.org/wiki/File:Plant_cell_structure_no_text-2.svg" TargetMode="External"/><Relationship Id="rId6" Type="http://schemas.openxmlformats.org/officeDocument/2006/relationships/hyperlink" Target="http://www.scienceprofonline.com/" TargetMode="External"/><Relationship Id="rId7" Type="http://schemas.openxmlformats.org/officeDocument/2006/relationships/hyperlink" Target="https://www.youtube.com/watch?v=9UvlqAVCoqY" TargetMode="External"/><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1" Type="http://schemas.openxmlformats.org/officeDocument/2006/relationships/hyperlink" Target="http://www.youtube.com/watch?v=QqdAxikAv0o" TargetMode="External"/><Relationship Id="rId12" Type="http://schemas.openxmlformats.org/officeDocument/2006/relationships/hyperlink" Target="http://bcs.whfreeman.com/thelifewire/content/chp27/27020.html" TargetMode="External"/><Relationship Id="rId13" Type="http://schemas.openxmlformats.org/officeDocument/2006/relationships/hyperlink" Target="http://www.biology4kids.com/files/cell_main.html" TargetMode="External"/><Relationship Id="rId14" Type="http://schemas.openxmlformats.org/officeDocument/2006/relationships/hyperlink" Target="http://www.youtube.com/watch?v=2IlHgbOWj4o" TargetMode="External"/><Relationship Id="rId15" Type="http://schemas.openxmlformats.org/officeDocument/2006/relationships/image" Target="../media/image67.wmf"/><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hyperlink" Target="http://www.scienceprofonline.com/vmc/prokaryotic-cell-main.html" TargetMode="External"/><Relationship Id="rId4" Type="http://schemas.openxmlformats.org/officeDocument/2006/relationships/hyperlink" Target="http://www.scienceprofonline.com/" TargetMode="External"/><Relationship Id="rId5" Type="http://schemas.openxmlformats.org/officeDocument/2006/relationships/hyperlink" Target="http://www.scienceprofonline.com/cell-biology/prokaryotic-cell-parts-functions-diagrams.html" TargetMode="External"/><Relationship Id="rId6" Type="http://schemas.openxmlformats.org/officeDocument/2006/relationships/hyperlink" Target="http://www.scienceprofonline.com/cell-biology/prokaryotic-and-eukaryotic-two-types-of-biological-cells.html" TargetMode="External"/><Relationship Id="rId7" Type="http://schemas.openxmlformats.org/officeDocument/2006/relationships/hyperlink" Target="http://www.cellsalive.com/cells/bactcell.htm" TargetMode="External"/><Relationship Id="rId8" Type="http://schemas.openxmlformats.org/officeDocument/2006/relationships/hyperlink" Target="http://www.cellsalive.com/" TargetMode="External"/><Relationship Id="rId9" Type="http://schemas.openxmlformats.org/officeDocument/2006/relationships/hyperlink" Target="http://www.cellsalive.com/howbig.htm" TargetMode="External"/><Relationship Id="rId10" Type="http://schemas.openxmlformats.org/officeDocument/2006/relationships/hyperlink" Target="http://www.wiley.com/college/boyer/0470003790/animations/cell_structure/cell_structure.htm" TargetMode="External"/></Relationships>
</file>

<file path=ppt/slides/_rels/slide42.xml.rels><?xml version="1.0" encoding="UTF-8" standalone="yes"?>
<Relationships xmlns="http://schemas.openxmlformats.org/package/2006/relationships"><Relationship Id="rId11" Type="http://schemas.openxmlformats.org/officeDocument/2006/relationships/hyperlink" Target="http://bcs.whfreeman.com/thelifewire/content/chp04/0402002.html" TargetMode="External"/><Relationship Id="rId12" Type="http://schemas.openxmlformats.org/officeDocument/2006/relationships/hyperlink" Target="http://faculty.uma.edu/sbaker/nucleus_endo.html" TargetMode="External"/><Relationship Id="rId13" Type="http://schemas.openxmlformats.org/officeDocument/2006/relationships/hyperlink" Target="http://www.science-groove.org/SSA/Contest01/cellsong.html" TargetMode="External"/><Relationship Id="rId14" Type="http://schemas.openxmlformats.org/officeDocument/2006/relationships/hyperlink" Target="http://en.wikipedia.org/wiki/File:Cell_nucleus.jpg" TargetMode="External"/><Relationship Id="rId15" Type="http://schemas.openxmlformats.org/officeDocument/2006/relationships/hyperlink" Target="http://bcs.whfreeman.com/thelifewire/content/chp27/27020.html" TargetMode="External"/><Relationship Id="rId16" Type="http://schemas.openxmlformats.org/officeDocument/2006/relationships/hyperlink" Target="http://www.biology4kids.com/files/cell_main.html" TargetMode="External"/><Relationship Id="rId17" Type="http://schemas.openxmlformats.org/officeDocument/2006/relationships/image" Target="../media/image67.wmf"/><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hyperlink" Target="http://www.scienceprofonline.com/vmc/eukaryotic-cell-main.html" TargetMode="External"/><Relationship Id="rId4" Type="http://schemas.openxmlformats.org/officeDocument/2006/relationships/hyperlink" Target="http://www.scienceprofonline.com/" TargetMode="External"/><Relationship Id="rId5" Type="http://schemas.openxmlformats.org/officeDocument/2006/relationships/hyperlink" Target="http://www.youtube.com/watch?v=ZK6YP1Smbxk" TargetMode="External"/><Relationship Id="rId6" Type="http://schemas.openxmlformats.org/officeDocument/2006/relationships/hyperlink" Target="http://www.scienceprofonline.com/cell-biology/prokaryotic-and-eukaryotic-two-types-of-biological-cells.html" TargetMode="External"/><Relationship Id="rId7" Type="http://schemas.openxmlformats.org/officeDocument/2006/relationships/hyperlink" Target="http://www.scienceprofonline.com/cell-biology/eukaryotic-cell-parts-functions-diagrams.html" TargetMode="External"/><Relationship Id="rId8" Type="http://schemas.openxmlformats.org/officeDocument/2006/relationships/hyperlink" Target="http://www.wiley.com/college/boyer/0470003790/animations/cell_structure/cell_structure.htm" TargetMode="External"/><Relationship Id="rId9" Type="http://schemas.openxmlformats.org/officeDocument/2006/relationships/hyperlink" Target="http://www.cellsalive.com/cells/3dcell.htm" TargetMode="External"/><Relationship Id="rId10" Type="http://schemas.openxmlformats.org/officeDocument/2006/relationships/hyperlink" Target="http://bcs.whfreeman.com/thelifewire/content/chp04/0402001.html"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www.scienceprofonline.org/virtual-cell-main.html" TargetMode="External"/><Relationship Id="rId4" Type="http://schemas.openxmlformats.org/officeDocument/2006/relationships/hyperlink" Target="http://www.scienceprofonline.com/" TargetMode="External"/><Relationship Id="rId5" Type="http://schemas.openxmlformats.org/officeDocument/2006/relationships/image" Target="../media/image68.jpeg"/><Relationship Id="rId6" Type="http://schemas.openxmlformats.org/officeDocument/2006/relationships/hyperlink" Target="http://www.youtube.com/watch?v=2IlHgbOWj4o" TargetMode="External"/><Relationship Id="rId7" Type="http://schemas.openxmlformats.org/officeDocument/2006/relationships/hyperlink" Target="http://en.wikipedia.org/wiki/File:Endomembrane_system_diagram_en.svg" TargetMode="External"/><Relationship Id="rId8" Type="http://schemas.openxmlformats.org/officeDocument/2006/relationships/image" Target="../media/image69.jpeg"/><Relationship Id="rId1" Type="http://schemas.openxmlformats.org/officeDocument/2006/relationships/slideLayout" Target="../slideLayouts/slideLayout1.xml"/><Relationship Id="rId2" Type="http://schemas.openxmlformats.org/officeDocument/2006/relationships/notesSlide" Target="../notesSlides/notesSlide43.xml"/></Relationships>
</file>

<file path=ppt/slides/_rels/slide5.xml.rels><?xml version="1.0" encoding="UTF-8" standalone="yes"?>
<Relationships xmlns="http://schemas.openxmlformats.org/package/2006/relationships"><Relationship Id="rId3" Type="http://schemas.openxmlformats.org/officeDocument/2006/relationships/hyperlink" Target="http://www.scienceprofonline.com/cell-biology/prokaryotic-cell-parts-functions-diagrams.html" TargetMode="External"/><Relationship Id="rId4" Type="http://schemas.openxmlformats.org/officeDocument/2006/relationships/image" Target="../media/image9.png"/><Relationship Id="rId5" Type="http://schemas.openxmlformats.org/officeDocument/2006/relationships/image" Target="../media/image6.jpeg"/><Relationship Id="rId6" Type="http://schemas.openxmlformats.org/officeDocument/2006/relationships/hyperlink" Target="http://en.wikipedia.org/wiki/File:Average_prokaryote_cell-_en.svg" TargetMode="External"/><Relationship Id="rId7" Type="http://schemas.openxmlformats.org/officeDocument/2006/relationships/hyperlink" Target="http://en.wikipedia.org/wiki/File:Binary_fission.svg" TargetMode="External"/><Relationship Id="rId8" Type="http://schemas.openxmlformats.org/officeDocument/2006/relationships/hyperlink" Target="http://www.classzone.com/books/hs/ca/sc/bio_07/animated_biology/bio_ch05_0149_ab_fission.html" TargetMode="External"/><Relationship Id="rId9" Type="http://schemas.openxmlformats.org/officeDocument/2006/relationships/hyperlink" Target="http://highered.mcgraw-hill.com/olcweb/cgi/pluginpop.cgi?it=swf::500::500::/sites/dl/free/0073375225/594358/BinaryFission.swf::BinaryFission" TargetMode="External"/><Relationship Id="rId10"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hyperlink" Target="http://en.wikipedia.org/wiki/File:Phylogenetic_tree.svg" TargetMode="External"/><Relationship Id="rId5" Type="http://schemas.openxmlformats.org/officeDocument/2006/relationships/hyperlink" Target="http://www.scienceprofonline.com/cell-biology/prokaryotic-cell-parts-functions-diagrams.html" TargetMode="External"/><Relationship Id="rId6" Type="http://schemas.openxmlformats.org/officeDocument/2006/relationships/hyperlink" Target="http://www.scienceprofonline.com/cell-biology/eukaryotic-cell-parts-functions-diagrams.html" TargetMode="External"/><Relationship Id="rId7" Type="http://schemas.openxmlformats.org/officeDocument/2006/relationships/hyperlink" Target="http://www.scienceprofonline.com/" TargetMode="Externa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hyperlink" Target="http://www.scienceprofonline.com/genetics/what-is-dna-deoxyribonucleic-acid.html" TargetMode="External"/><Relationship Id="rId4" Type="http://schemas.openxmlformats.org/officeDocument/2006/relationships/hyperlink" Target="http://www.scienceprofonline.org/microbiology/bacterial-genetics-plasmid-dna-conjugation-gene-transfer.html" TargetMode="External"/><Relationship Id="rId5" Type="http://schemas.openxmlformats.org/officeDocument/2006/relationships/image" Target="../media/image11.jpeg"/><Relationship Id="rId6" Type="http://schemas.openxmlformats.org/officeDocument/2006/relationships/image" Target="../media/image12.jpeg"/><Relationship Id="rId7" Type="http://schemas.openxmlformats.org/officeDocument/2006/relationships/hyperlink" Target="http://en.wikipedia.org/wiki/File:Average_prokaryote_cell-_en.svg" TargetMode="External"/><Relationship Id="rId8" Type="http://schemas.openxmlformats.org/officeDocument/2006/relationships/hyperlink" Target="http://en.wikipedia.org/wiki/File:Conjugation.svg" TargetMode="External"/><Relationship Id="rId9"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hyperlink" Target="http://www.scienceprofonline.com/chemistry/what-is-an-enzyme-catalyst-catalytic-proteins.html" TargetMode="External"/><Relationship Id="rId4" Type="http://schemas.openxmlformats.org/officeDocument/2006/relationships/hyperlink" Target="http://www.scienceprofonline.org/genetics/genetic-replication-copying-dna.html" TargetMode="External"/><Relationship Id="rId5" Type="http://schemas.openxmlformats.org/officeDocument/2006/relationships/image" Target="../media/image13.png"/><Relationship Id="rId6" Type="http://schemas.openxmlformats.org/officeDocument/2006/relationships/image" Target="../media/image6.jpeg"/><Relationship Id="rId7" Type="http://schemas.openxmlformats.org/officeDocument/2006/relationships/hyperlink" Target="http://en.wikipedia.org/wiki/File:Average_prokaryote_cell-_en.svg" TargetMode="External"/><Relationship Id="rId8"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hyperlink" Target="http://www.scienceprofonline.com/cell-biology/what-is-cell-biology-cellular-story-of-human-body.html" TargetMode="External"/><Relationship Id="rId4" Type="http://schemas.openxmlformats.org/officeDocument/2006/relationships/hyperlink" Target="http://www.scienceprofonline.com/cell-biology/prokaryotic-cell-parts-functions-diagrams.html" TargetMode="External"/><Relationship Id="rId5" Type="http://schemas.openxmlformats.org/officeDocument/2006/relationships/hyperlink" Target="http://www.scienceprofonline.com/cell-biology/eukaryotic-cell-parts-functions-diagrams.html" TargetMode="External"/><Relationship Id="rId6" Type="http://schemas.openxmlformats.org/officeDocument/2006/relationships/hyperlink" Target="http://commons.wikimedia.org/wiki/File:Average_prokaryote_cell-_unlabled.svg" TargetMode="External"/><Relationship Id="rId7" Type="http://schemas.openxmlformats.org/officeDocument/2006/relationships/image" Target="../media/image14.jpeg"/><Relationship Id="rId8" Type="http://schemas.openxmlformats.org/officeDocument/2006/relationships/image" Target="../media/image15.jpeg"/><Relationship Id="rId9"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ScienceProfOnline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75" y="152400"/>
            <a:ext cx="23050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ChangeArrowheads="1"/>
          </p:cNvSpPr>
          <p:nvPr/>
        </p:nvSpPr>
        <p:spPr bwMode="auto">
          <a:xfrm>
            <a:off x="2743200" y="228600"/>
            <a:ext cx="6234113" cy="1295400"/>
          </a:xfrm>
          <a:prstGeom prst="rect">
            <a:avLst/>
          </a:prstGeom>
          <a:noFill/>
          <a:ln w="76200" cmpd="tri">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ctr" eaLnBrk="1" hangingPunct="1"/>
            <a:r>
              <a:rPr lang="en-US" altLang="en-US" sz="2800" dirty="0">
                <a:solidFill>
                  <a:schemeClr val="tx2"/>
                </a:solidFill>
                <a:latin typeface="Comic Sans MS" pitchFamily="66" charset="0"/>
              </a:rPr>
              <a:t>About </a:t>
            </a:r>
            <a:r>
              <a:rPr lang="en-US" altLang="en-US" sz="2800" dirty="0">
                <a:solidFill>
                  <a:schemeClr val="tx2"/>
                </a:solidFill>
                <a:latin typeface="Comic Sans MS" pitchFamily="66" charset="0"/>
                <a:hlinkClick r:id="rId4"/>
              </a:rPr>
              <a:t>Science Prof Online</a:t>
            </a:r>
            <a:r>
              <a:rPr lang="en-US" altLang="en-US" sz="2800" dirty="0">
                <a:solidFill>
                  <a:schemeClr val="tx2"/>
                </a:solidFill>
                <a:latin typeface="Comic Sans MS" pitchFamily="66" charset="0"/>
              </a:rPr>
              <a:t> </a:t>
            </a:r>
          </a:p>
          <a:p>
            <a:pPr algn="ctr" eaLnBrk="1" hangingPunct="1"/>
            <a:r>
              <a:rPr lang="en-US" altLang="en-US" sz="2800" dirty="0">
                <a:solidFill>
                  <a:schemeClr val="tx2"/>
                </a:solidFill>
                <a:latin typeface="Comic Sans MS" pitchFamily="66" charset="0"/>
              </a:rPr>
              <a:t>PowerPoint Resources</a:t>
            </a:r>
          </a:p>
        </p:txBody>
      </p:sp>
      <p:sp>
        <p:nvSpPr>
          <p:cNvPr id="2052" name="Rectangle 3"/>
          <p:cNvSpPr>
            <a:spLocks noChangeArrowheads="1"/>
          </p:cNvSpPr>
          <p:nvPr/>
        </p:nvSpPr>
        <p:spPr bwMode="auto">
          <a:xfrm>
            <a:off x="107950" y="1744663"/>
            <a:ext cx="9036050" cy="3581400"/>
          </a:xfrm>
          <a:prstGeom prst="rect">
            <a:avLst/>
          </a:prstGeom>
          <a:noFill/>
          <a:ln w="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lnSpc>
                <a:spcPct val="80000"/>
              </a:lnSpc>
              <a:spcBef>
                <a:spcPct val="20000"/>
              </a:spcBef>
              <a:buFontTx/>
              <a:buChar char="•"/>
            </a:pPr>
            <a:r>
              <a:rPr lang="en-US" altLang="en-US" sz="1400" dirty="0">
                <a:latin typeface="Comic Sans MS" pitchFamily="66" charset="0"/>
              </a:rPr>
              <a:t> </a:t>
            </a:r>
            <a:r>
              <a:rPr lang="en-US" altLang="en-US" sz="1200" b="0" dirty="0">
                <a:latin typeface="Comic Sans MS" pitchFamily="66" charset="0"/>
              </a:rPr>
              <a:t>Science Prof Online (SPO) is a free science education website that provides fully-developed Virtual Science Classrooms,  science-related </a:t>
            </a:r>
            <a:r>
              <a:rPr lang="en-US" altLang="en-US" sz="1200" b="0" dirty="0" err="1">
                <a:latin typeface="Comic Sans MS" pitchFamily="66" charset="0"/>
              </a:rPr>
              <a:t>PowerPoints</a:t>
            </a:r>
            <a:r>
              <a:rPr lang="en-US" altLang="en-US" sz="1200" b="0">
                <a:latin typeface="Comic Sans MS" pitchFamily="66" charset="0"/>
              </a:rPr>
              <a:t>, articles and images. The site is designed to be a helpful resource for students, educators, and anyone interested in learning about science. </a:t>
            </a:r>
          </a:p>
          <a:p>
            <a:pPr eaLnBrk="1" hangingPunct="1">
              <a:lnSpc>
                <a:spcPct val="80000"/>
              </a:lnSpc>
              <a:spcBef>
                <a:spcPct val="20000"/>
              </a:spcBef>
              <a:buFontTx/>
              <a:buChar char="•"/>
            </a:pPr>
            <a:endParaRPr lang="en-US" altLang="en-US" sz="1200" b="0">
              <a:latin typeface="Comic Sans MS" pitchFamily="66" charset="0"/>
            </a:endParaRPr>
          </a:p>
          <a:p>
            <a:pPr eaLnBrk="1" hangingPunct="1">
              <a:lnSpc>
                <a:spcPct val="80000"/>
              </a:lnSpc>
              <a:spcBef>
                <a:spcPct val="20000"/>
              </a:spcBef>
              <a:buFontTx/>
              <a:buChar char="•"/>
            </a:pPr>
            <a:r>
              <a:rPr lang="en-US" altLang="en-US" sz="1200" b="0">
                <a:latin typeface="Comic Sans MS" pitchFamily="66" charset="0"/>
              </a:rPr>
              <a:t> The SPO Virtual Classrooms offer many educational resources, including practice test questions, review questions, lecture PowerPoints, video tutorials, sample assignments and course syllabi. New materials are continually being developed, so check back frequently, or follow us on Facebook (Science Prof Online) or Twitter (ScienceProfSPO) for updates.</a:t>
            </a:r>
          </a:p>
          <a:p>
            <a:pPr eaLnBrk="1" hangingPunct="1">
              <a:lnSpc>
                <a:spcPct val="80000"/>
              </a:lnSpc>
              <a:spcBef>
                <a:spcPct val="20000"/>
              </a:spcBef>
              <a:buFontTx/>
              <a:buChar char="•"/>
            </a:pPr>
            <a:endParaRPr lang="en-US" altLang="en-US" sz="1200" b="0">
              <a:latin typeface="Comic Sans MS" pitchFamily="66" charset="0"/>
            </a:endParaRPr>
          </a:p>
          <a:p>
            <a:pPr eaLnBrk="1" hangingPunct="1">
              <a:lnSpc>
                <a:spcPct val="80000"/>
              </a:lnSpc>
              <a:spcBef>
                <a:spcPct val="20000"/>
              </a:spcBef>
              <a:buFontTx/>
              <a:buChar char="•"/>
            </a:pPr>
            <a:r>
              <a:rPr lang="en-US" altLang="en-US" sz="1200" b="0">
                <a:latin typeface="Comic Sans MS" pitchFamily="66" charset="0"/>
              </a:rPr>
              <a:t> Many SPO PowerPoints are available in a variety of formats, such as fully editable PowerPoint files, as well as uneditable versions in smaller file sizes, such as PowerPoint Shows and Portable Document Format (.pdf), for ease of printing.</a:t>
            </a:r>
          </a:p>
          <a:p>
            <a:pPr eaLnBrk="1" hangingPunct="1">
              <a:lnSpc>
                <a:spcPct val="80000"/>
              </a:lnSpc>
              <a:spcBef>
                <a:spcPct val="20000"/>
              </a:spcBef>
              <a:buFontTx/>
              <a:buChar char="•"/>
            </a:pPr>
            <a:endParaRPr lang="en-US" altLang="en-US" sz="1200" b="0">
              <a:latin typeface="Comic Sans MS" pitchFamily="66" charset="0"/>
            </a:endParaRPr>
          </a:p>
          <a:p>
            <a:pPr eaLnBrk="1" hangingPunct="1">
              <a:lnSpc>
                <a:spcPct val="80000"/>
              </a:lnSpc>
              <a:spcBef>
                <a:spcPct val="20000"/>
              </a:spcBef>
              <a:buFontTx/>
              <a:buChar char="•"/>
            </a:pPr>
            <a:r>
              <a:rPr lang="en-US" altLang="en-US" sz="1200" b="0">
                <a:latin typeface="Comic Sans MS" pitchFamily="66" charset="0"/>
              </a:rPr>
              <a:t> Images used on this resource, and on the SPO website are, wherever possible, credited and linked to their source. Any words underlined and appearing in blue are links that can be clicked on for more information. PowerPoints must be viewed in </a:t>
            </a:r>
            <a:r>
              <a:rPr lang="en-US" altLang="en-US" sz="1200" b="0" i="1">
                <a:latin typeface="Comic Sans MS" pitchFamily="66" charset="0"/>
              </a:rPr>
              <a:t>slide show mode </a:t>
            </a:r>
            <a:r>
              <a:rPr lang="en-US" altLang="en-US" sz="1200" b="0">
                <a:latin typeface="Comic Sans MS" pitchFamily="66" charset="0"/>
              </a:rPr>
              <a:t>to use the hyperlinks directly.</a:t>
            </a:r>
          </a:p>
          <a:p>
            <a:pPr eaLnBrk="1" hangingPunct="1">
              <a:lnSpc>
                <a:spcPct val="80000"/>
              </a:lnSpc>
              <a:spcBef>
                <a:spcPct val="20000"/>
              </a:spcBef>
            </a:pPr>
            <a:endParaRPr lang="en-US" altLang="en-US" sz="1200" b="0">
              <a:latin typeface="Comic Sans MS" pitchFamily="66" charset="0"/>
            </a:endParaRPr>
          </a:p>
          <a:p>
            <a:pPr eaLnBrk="1" hangingPunct="1">
              <a:lnSpc>
                <a:spcPct val="80000"/>
              </a:lnSpc>
              <a:spcBef>
                <a:spcPct val="20000"/>
              </a:spcBef>
              <a:buFontTx/>
              <a:buChar char="•"/>
            </a:pPr>
            <a:r>
              <a:rPr lang="en-US" altLang="en-US" sz="1200" b="0">
                <a:latin typeface="Comic Sans MS" pitchFamily="66" charset="0"/>
              </a:rPr>
              <a:t> Several helpful links to fun and interactive learning tools are included throughout the PPT and on the Smart Links slide, near the end of each presentation. You must be in </a:t>
            </a:r>
            <a:r>
              <a:rPr lang="en-US" altLang="en-US" sz="1200" b="0" i="1">
                <a:latin typeface="Comic Sans MS" pitchFamily="66" charset="0"/>
              </a:rPr>
              <a:t>slide show mode </a:t>
            </a:r>
            <a:r>
              <a:rPr lang="en-US" altLang="en-US" sz="1200" b="0">
                <a:latin typeface="Comic Sans MS" pitchFamily="66" charset="0"/>
              </a:rPr>
              <a:t>to utilize hyperlinks and animations.</a:t>
            </a:r>
          </a:p>
          <a:p>
            <a:pPr eaLnBrk="1" hangingPunct="1">
              <a:lnSpc>
                <a:spcPct val="80000"/>
              </a:lnSpc>
              <a:spcBef>
                <a:spcPct val="20000"/>
              </a:spcBef>
            </a:pPr>
            <a:r>
              <a:rPr lang="en-US" altLang="en-US" sz="1200" b="0">
                <a:latin typeface="Comic Sans MS" pitchFamily="66" charset="0"/>
              </a:rPr>
              <a:t>	</a:t>
            </a:r>
          </a:p>
          <a:p>
            <a:pPr eaLnBrk="1" hangingPunct="1">
              <a:lnSpc>
                <a:spcPct val="80000"/>
              </a:lnSpc>
              <a:spcBef>
                <a:spcPct val="20000"/>
              </a:spcBef>
              <a:buFontTx/>
              <a:buChar char="•"/>
            </a:pPr>
            <a:r>
              <a:rPr lang="en-US" altLang="en-US" sz="1200" b="0">
                <a:latin typeface="Comic Sans MS" pitchFamily="66" charset="0"/>
              </a:rPr>
              <a:t>This digital resource is licensed under Creative Commons </a:t>
            </a:r>
            <a:r>
              <a:rPr lang="en-US" altLang="en-US" sz="1100" b="0">
                <a:latin typeface="Comic Sans MS" pitchFamily="66" charset="0"/>
              </a:rPr>
              <a:t>Attribution-ShareAlike 3.0:</a:t>
            </a:r>
          </a:p>
          <a:p>
            <a:pPr eaLnBrk="1" hangingPunct="1">
              <a:lnSpc>
                <a:spcPct val="80000"/>
              </a:lnSpc>
              <a:spcBef>
                <a:spcPct val="20000"/>
              </a:spcBef>
            </a:pPr>
            <a:r>
              <a:rPr lang="en-US" altLang="en-US" sz="1100" b="0">
                <a:latin typeface="Comic Sans MS" pitchFamily="66" charset="0"/>
              </a:rPr>
              <a:t>  </a:t>
            </a:r>
            <a:r>
              <a:rPr lang="en-US" altLang="en-US" sz="1100" b="0">
                <a:latin typeface="Comic Sans MS" pitchFamily="66" charset="0"/>
                <a:hlinkClick r:id="rId5"/>
              </a:rPr>
              <a:t>http://creativecommons.org/licenses/by-sa/3.0/</a:t>
            </a:r>
            <a:r>
              <a:rPr lang="en-US" altLang="en-US" sz="1100" b="0">
                <a:latin typeface="Comic Sans MS" pitchFamily="66" charset="0"/>
              </a:rPr>
              <a:t>	                 </a:t>
            </a:r>
            <a:endParaRPr lang="en-US" altLang="en-US" sz="1200" b="0">
              <a:latin typeface="Comic Sans MS" pitchFamily="66" charset="0"/>
            </a:endParaRPr>
          </a:p>
        </p:txBody>
      </p:sp>
      <p:sp>
        <p:nvSpPr>
          <p:cNvPr id="2053" name="Text Box 5"/>
          <p:cNvSpPr txBox="1">
            <a:spLocks noChangeArrowheads="1"/>
          </p:cNvSpPr>
          <p:nvPr/>
        </p:nvSpPr>
        <p:spPr bwMode="auto">
          <a:xfrm>
            <a:off x="107950" y="5334000"/>
            <a:ext cx="2667000"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lnSpc>
                <a:spcPct val="80000"/>
              </a:lnSpc>
              <a:spcBef>
                <a:spcPct val="20000"/>
              </a:spcBef>
            </a:pPr>
            <a:r>
              <a:rPr lang="en-US" altLang="en-US" sz="1200" b="0">
                <a:latin typeface="Comic Sans MS" pitchFamily="66" charset="0"/>
                <a:cs typeface="Arial" charset="0"/>
              </a:rPr>
              <a:t>Alicia Cepaitis, MS</a:t>
            </a:r>
          </a:p>
          <a:p>
            <a:pPr eaLnBrk="1" hangingPunct="1">
              <a:lnSpc>
                <a:spcPct val="80000"/>
              </a:lnSpc>
              <a:spcBef>
                <a:spcPct val="20000"/>
              </a:spcBef>
            </a:pPr>
            <a:r>
              <a:rPr lang="en-US" altLang="en-US" sz="1200" b="0">
                <a:latin typeface="Comic Sans MS" pitchFamily="66" charset="0"/>
                <a:cs typeface="Arial" charset="0"/>
              </a:rPr>
              <a:t>Chief Creative Nerd</a:t>
            </a:r>
          </a:p>
          <a:p>
            <a:pPr eaLnBrk="1" hangingPunct="1">
              <a:lnSpc>
                <a:spcPct val="80000"/>
              </a:lnSpc>
              <a:spcBef>
                <a:spcPct val="20000"/>
              </a:spcBef>
            </a:pPr>
            <a:r>
              <a:rPr lang="en-US" altLang="en-US" sz="1200" b="0">
                <a:latin typeface="Comic Sans MS" pitchFamily="66" charset="0"/>
                <a:cs typeface="Arial" charset="0"/>
              </a:rPr>
              <a:t>Science Prof Online</a:t>
            </a:r>
          </a:p>
          <a:p>
            <a:pPr eaLnBrk="1" hangingPunct="1">
              <a:lnSpc>
                <a:spcPct val="80000"/>
              </a:lnSpc>
              <a:spcBef>
                <a:spcPct val="20000"/>
              </a:spcBef>
            </a:pPr>
            <a:r>
              <a:rPr lang="en-US" altLang="en-US" sz="1200" b="0">
                <a:latin typeface="Comic Sans MS" pitchFamily="66" charset="0"/>
                <a:cs typeface="Arial" charset="0"/>
              </a:rPr>
              <a:t>Online Education Resources, LLC</a:t>
            </a:r>
          </a:p>
          <a:p>
            <a:pPr eaLnBrk="1" hangingPunct="1">
              <a:lnSpc>
                <a:spcPct val="80000"/>
              </a:lnSpc>
              <a:spcBef>
                <a:spcPct val="20000"/>
              </a:spcBef>
            </a:pPr>
            <a:r>
              <a:rPr lang="en-US" altLang="en-US" sz="1200" b="0">
                <a:latin typeface="Comic Sans MS" pitchFamily="66" charset="0"/>
                <a:cs typeface="Arial" charset="0"/>
                <a:hlinkClick r:id="rId6"/>
              </a:rPr>
              <a:t>alicia@scienceprofonline.com</a:t>
            </a:r>
            <a:endParaRPr lang="en-US" altLang="en-US" sz="1200" b="0">
              <a:latin typeface="Comic Sans MS" pitchFamily="66" charset="0"/>
              <a:cs typeface="Arial" charset="0"/>
            </a:endParaRPr>
          </a:p>
        </p:txBody>
      </p:sp>
      <p:sp>
        <p:nvSpPr>
          <p:cNvPr id="2054" name="Rectangle 6"/>
          <p:cNvSpPr>
            <a:spLocks noChangeArrowheads="1"/>
          </p:cNvSpPr>
          <p:nvPr/>
        </p:nvSpPr>
        <p:spPr bwMode="auto">
          <a:xfrm>
            <a:off x="0" y="6613525"/>
            <a:ext cx="408372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r>
              <a:rPr lang="en-US" altLang="en-US" sz="1000" dirty="0">
                <a:latin typeface="Comic Sans MS" pitchFamily="66" charset="0"/>
              </a:rPr>
              <a:t>From the </a:t>
            </a:r>
            <a:r>
              <a:rPr lang="en-US" altLang="en-US" sz="1000" b="0" dirty="0">
                <a:latin typeface="Comic Sans MS" pitchFamily="66" charset="0"/>
              </a:rPr>
              <a:t>Virtual</a:t>
            </a:r>
            <a:r>
              <a:rPr lang="en-US" altLang="en-US" sz="1000" dirty="0">
                <a:latin typeface="Comic Sans MS" pitchFamily="66" charset="0"/>
              </a:rPr>
              <a:t> </a:t>
            </a:r>
            <a:r>
              <a:rPr lang="en-US" altLang="en-US" sz="1000" dirty="0" smtClean="0">
                <a:latin typeface="Comic Sans MS" pitchFamily="66" charset="0"/>
              </a:rPr>
              <a:t>Biology </a:t>
            </a:r>
            <a:r>
              <a:rPr lang="en-US" altLang="en-US" sz="1000" dirty="0">
                <a:latin typeface="Comic Sans MS" pitchFamily="66" charset="0"/>
              </a:rPr>
              <a:t>Classroom on </a:t>
            </a:r>
            <a:r>
              <a:rPr lang="en-US" altLang="en-US" sz="1000" dirty="0">
                <a:latin typeface="Comic Sans MS" pitchFamily="66" charset="0"/>
                <a:hlinkClick r:id="rId7"/>
              </a:rPr>
              <a:t>ScienceProfOnline.com</a:t>
            </a:r>
            <a:endParaRPr lang="en-US" altLang="en-US" sz="1000" dirty="0">
              <a:latin typeface="Comic Sans MS" pitchFamily="66" charset="0"/>
            </a:endParaRPr>
          </a:p>
        </p:txBody>
      </p:sp>
      <p:sp>
        <p:nvSpPr>
          <p:cNvPr id="2055" name="Text Box 14"/>
          <p:cNvSpPr txBox="1">
            <a:spLocks noChangeArrowheads="1"/>
          </p:cNvSpPr>
          <p:nvPr/>
        </p:nvSpPr>
        <p:spPr bwMode="auto">
          <a:xfrm>
            <a:off x="5930900" y="6619875"/>
            <a:ext cx="3241675"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r" eaLnBrk="1" hangingPunct="1"/>
            <a:r>
              <a:rPr lang="en-US" altLang="en-US" sz="1000">
                <a:latin typeface="Comic Sans MS" pitchFamily="66" charset="0"/>
                <a:cs typeface="Arial" charset="0"/>
              </a:rPr>
              <a:t>Image: </a:t>
            </a:r>
            <a:r>
              <a:rPr lang="en-US" altLang="en-US" sz="1000" b="0">
                <a:latin typeface="Comic Sans MS" pitchFamily="66" charset="0"/>
                <a:cs typeface="Arial" charset="0"/>
              </a:rPr>
              <a:t>Compound</a:t>
            </a:r>
            <a:r>
              <a:rPr lang="en-US" altLang="en-US" sz="1000">
                <a:latin typeface="Comic Sans MS" pitchFamily="66" charset="0"/>
                <a:cs typeface="Arial" charset="0"/>
              </a:rPr>
              <a:t> microscope objectives, T. Port</a:t>
            </a:r>
          </a:p>
        </p:txBody>
      </p:sp>
      <p:sp>
        <p:nvSpPr>
          <p:cNvPr id="2056" name="Text Box 8"/>
          <p:cNvSpPr txBox="1">
            <a:spLocks noChangeArrowheads="1"/>
          </p:cNvSpPr>
          <p:nvPr/>
        </p:nvSpPr>
        <p:spPr bwMode="auto">
          <a:xfrm>
            <a:off x="5930900" y="5326063"/>
            <a:ext cx="2667000" cy="116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lnSpc>
                <a:spcPct val="80000"/>
              </a:lnSpc>
              <a:spcBef>
                <a:spcPct val="20000"/>
              </a:spcBef>
            </a:pPr>
            <a:r>
              <a:rPr lang="en-US" altLang="en-US" sz="1200" b="0">
                <a:latin typeface="Comic Sans MS" pitchFamily="66" charset="0"/>
                <a:cs typeface="Arial" charset="0"/>
              </a:rPr>
              <a:t>Tami Port, MS</a:t>
            </a:r>
          </a:p>
          <a:p>
            <a:pPr eaLnBrk="1" hangingPunct="1">
              <a:lnSpc>
                <a:spcPct val="80000"/>
              </a:lnSpc>
              <a:spcBef>
                <a:spcPct val="20000"/>
              </a:spcBef>
            </a:pPr>
            <a:r>
              <a:rPr lang="en-US" altLang="en-US" sz="1200" b="0">
                <a:latin typeface="Comic Sans MS" pitchFamily="66" charset="0"/>
                <a:cs typeface="Arial" charset="0"/>
              </a:rPr>
              <a:t>Creator of Science Prof Online</a:t>
            </a:r>
          </a:p>
          <a:p>
            <a:pPr eaLnBrk="1" hangingPunct="1">
              <a:lnSpc>
                <a:spcPct val="80000"/>
              </a:lnSpc>
              <a:spcBef>
                <a:spcPct val="20000"/>
              </a:spcBef>
            </a:pPr>
            <a:r>
              <a:rPr lang="en-US" altLang="en-US" sz="1200" b="0">
                <a:latin typeface="Comic Sans MS" pitchFamily="66" charset="0"/>
                <a:cs typeface="Arial" charset="0"/>
              </a:rPr>
              <a:t>Chief Executive Nerd</a:t>
            </a:r>
          </a:p>
          <a:p>
            <a:pPr eaLnBrk="1" hangingPunct="1">
              <a:lnSpc>
                <a:spcPct val="80000"/>
              </a:lnSpc>
              <a:spcBef>
                <a:spcPct val="20000"/>
              </a:spcBef>
            </a:pPr>
            <a:r>
              <a:rPr lang="en-US" altLang="en-US" sz="1200" b="0">
                <a:latin typeface="Comic Sans MS" pitchFamily="66" charset="0"/>
                <a:cs typeface="Arial" charset="0"/>
              </a:rPr>
              <a:t>Science Prof Online</a:t>
            </a:r>
          </a:p>
          <a:p>
            <a:pPr eaLnBrk="1" hangingPunct="1">
              <a:lnSpc>
                <a:spcPct val="80000"/>
              </a:lnSpc>
              <a:spcBef>
                <a:spcPct val="20000"/>
              </a:spcBef>
            </a:pPr>
            <a:r>
              <a:rPr lang="en-US" altLang="en-US" sz="1200" b="0">
                <a:latin typeface="Comic Sans MS" pitchFamily="66" charset="0"/>
                <a:cs typeface="Arial" charset="0"/>
              </a:rPr>
              <a:t>Online Education Resources, LLC</a:t>
            </a:r>
          </a:p>
          <a:p>
            <a:pPr eaLnBrk="1" hangingPunct="1">
              <a:lnSpc>
                <a:spcPct val="80000"/>
              </a:lnSpc>
              <a:spcBef>
                <a:spcPct val="20000"/>
              </a:spcBef>
            </a:pPr>
            <a:r>
              <a:rPr lang="en-US" altLang="en-US" sz="1200" b="0">
                <a:latin typeface="Comic Sans MS" pitchFamily="66" charset="0"/>
                <a:cs typeface="Arial" charset="0"/>
                <a:hlinkClick r:id="rId8"/>
              </a:rPr>
              <a:t>info@scienceprofonline.com</a:t>
            </a:r>
            <a:endParaRPr lang="en-US" altLang="en-US" sz="1200" b="0">
              <a:latin typeface="Comic Sans MS" pitchFamily="66"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152400"/>
            <a:ext cx="8229600" cy="639762"/>
          </a:xfrm>
        </p:spPr>
        <p:txBody>
          <a:bodyPr/>
          <a:lstStyle/>
          <a:p>
            <a:pPr algn="l" eaLnBrk="1" hangingPunct="1"/>
            <a:r>
              <a:rPr lang="en-US" sz="3600" b="1" dirty="0" smtClean="0">
                <a:latin typeface="Comic Sans MS" pitchFamily="66" charset="0"/>
              </a:rPr>
              <a:t>Prokaryotes</a:t>
            </a:r>
            <a:r>
              <a:rPr lang="en-US" sz="4800" dirty="0" smtClean="0"/>
              <a:t> </a:t>
            </a:r>
          </a:p>
        </p:txBody>
      </p:sp>
      <p:sp>
        <p:nvSpPr>
          <p:cNvPr id="10243" name="Rectangle 3"/>
          <p:cNvSpPr>
            <a:spLocks noGrp="1" noChangeArrowheads="1"/>
          </p:cNvSpPr>
          <p:nvPr>
            <p:ph type="body" sz="half" idx="1"/>
          </p:nvPr>
        </p:nvSpPr>
        <p:spPr>
          <a:xfrm>
            <a:off x="457200" y="1165081"/>
            <a:ext cx="3886201" cy="5334000"/>
          </a:xfrm>
        </p:spPr>
        <p:txBody>
          <a:bodyPr/>
          <a:lstStyle/>
          <a:p>
            <a:pPr eaLnBrk="1" hangingPunct="1">
              <a:buFontTx/>
              <a:buNone/>
            </a:pPr>
            <a:r>
              <a:rPr lang="en-US" sz="2400" b="1" dirty="0" smtClean="0">
                <a:solidFill>
                  <a:schemeClr val="tx1">
                    <a:lumMod val="50000"/>
                    <a:lumOff val="50000"/>
                  </a:schemeClr>
                </a:solidFill>
                <a:latin typeface="Comic Sans MS" pitchFamily="66" charset="0"/>
              </a:rPr>
              <a:t>Ribosomes</a:t>
            </a:r>
          </a:p>
          <a:p>
            <a:pPr eaLnBrk="1" hangingPunct="1">
              <a:buFontTx/>
              <a:buNone/>
            </a:pPr>
            <a:endParaRPr lang="en-US" sz="1000" dirty="0" smtClean="0">
              <a:latin typeface="Comic Sans MS" pitchFamily="66" charset="0"/>
            </a:endParaRPr>
          </a:p>
          <a:p>
            <a:pPr eaLnBrk="1" hangingPunct="1">
              <a:buFont typeface="Wingdings" pitchFamily="2" charset="2"/>
              <a:buChar char="Ø"/>
            </a:pPr>
            <a:r>
              <a:rPr lang="en-US" sz="1600" dirty="0" smtClean="0">
                <a:latin typeface="Comic Sans MS" pitchFamily="66" charset="0"/>
              </a:rPr>
              <a:t>Found within cytoplasm or attached to plasma membrane.</a:t>
            </a:r>
          </a:p>
          <a:p>
            <a:pPr marL="0" indent="0" eaLnBrk="1" hangingPunct="1">
              <a:buNone/>
            </a:pPr>
            <a:endParaRPr lang="en-US" sz="1000" dirty="0" smtClean="0">
              <a:latin typeface="Comic Sans MS" pitchFamily="66" charset="0"/>
            </a:endParaRPr>
          </a:p>
          <a:p>
            <a:pPr eaLnBrk="1" hangingPunct="1">
              <a:buFont typeface="Wingdings" pitchFamily="2" charset="2"/>
              <a:buChar char="Ø"/>
            </a:pPr>
            <a:r>
              <a:rPr lang="en-US" sz="1600" dirty="0" smtClean="0">
                <a:latin typeface="Comic Sans MS" pitchFamily="66" charset="0"/>
              </a:rPr>
              <a:t>Made of protein &amp; </a:t>
            </a:r>
            <a:r>
              <a:rPr lang="en-US" sz="1600" dirty="0" err="1" smtClean="0">
                <a:latin typeface="Comic Sans MS" pitchFamily="66" charset="0"/>
              </a:rPr>
              <a:t>rRNA</a:t>
            </a:r>
            <a:r>
              <a:rPr lang="en-US" sz="1600" dirty="0" smtClean="0">
                <a:latin typeface="Comic Sans MS" pitchFamily="66" charset="0"/>
              </a:rPr>
              <a:t>.</a:t>
            </a:r>
          </a:p>
          <a:p>
            <a:pPr eaLnBrk="1" hangingPunct="1">
              <a:buFont typeface="Wingdings" pitchFamily="2" charset="2"/>
              <a:buChar char="Ø"/>
            </a:pPr>
            <a:endParaRPr lang="en-US" sz="1000" dirty="0" smtClean="0">
              <a:latin typeface="Comic Sans MS" pitchFamily="66" charset="0"/>
            </a:endParaRPr>
          </a:p>
          <a:p>
            <a:pPr eaLnBrk="1" hangingPunct="1">
              <a:buFont typeface="Wingdings" pitchFamily="2" charset="2"/>
              <a:buChar char="Ø"/>
            </a:pPr>
            <a:r>
              <a:rPr lang="en-US" sz="1600" dirty="0" smtClean="0">
                <a:latin typeface="Comic Sans MS" pitchFamily="66" charset="0"/>
              </a:rPr>
              <a:t>Composed of two subunits.</a:t>
            </a:r>
          </a:p>
          <a:p>
            <a:pPr marL="0" indent="0" eaLnBrk="1" hangingPunct="1">
              <a:buNone/>
            </a:pPr>
            <a:endParaRPr lang="en-US" sz="1000" dirty="0" smtClean="0">
              <a:latin typeface="Comic Sans MS" pitchFamily="66" charset="0"/>
            </a:endParaRPr>
          </a:p>
          <a:p>
            <a:pPr eaLnBrk="1" hangingPunct="1">
              <a:buFont typeface="Wingdings" pitchFamily="2" charset="2"/>
              <a:buChar char="Ø"/>
            </a:pPr>
            <a:r>
              <a:rPr lang="en-US" sz="1600" dirty="0" smtClean="0">
                <a:latin typeface="Comic Sans MS" pitchFamily="66" charset="0"/>
              </a:rPr>
              <a:t>Cell may contain thousands </a:t>
            </a:r>
            <a:r>
              <a:rPr lang="en-US" sz="1800" dirty="0" smtClean="0">
                <a:latin typeface="Comic Sans MS" pitchFamily="66" charset="0"/>
              </a:rPr>
              <a:t>.</a:t>
            </a:r>
          </a:p>
          <a:p>
            <a:pPr eaLnBrk="1" hangingPunct="1">
              <a:buFont typeface="Wingdings" pitchFamily="2" charset="2"/>
              <a:buChar char="Ø"/>
            </a:pPr>
            <a:endParaRPr lang="en-US" sz="1000" dirty="0" smtClean="0">
              <a:latin typeface="Comic Sans MS" pitchFamily="66" charset="0"/>
            </a:endParaRPr>
          </a:p>
          <a:p>
            <a:pPr eaLnBrk="1" hangingPunct="1">
              <a:buFont typeface="Wingdings" pitchFamily="2" charset="2"/>
              <a:buChar char="Ø"/>
            </a:pPr>
            <a:r>
              <a:rPr lang="en-US" sz="2000" b="1" i="1" dirty="0" smtClean="0">
                <a:solidFill>
                  <a:srgbClr val="FF0000"/>
                </a:solidFill>
                <a:latin typeface="Comic Sans MS" pitchFamily="66" charset="0"/>
              </a:rPr>
              <a:t>Q</a:t>
            </a:r>
            <a:r>
              <a:rPr lang="en-US" sz="1600" b="1" i="1" dirty="0" smtClean="0">
                <a:latin typeface="Comic Sans MS" pitchFamily="66" charset="0"/>
              </a:rPr>
              <a:t>:</a:t>
            </a:r>
            <a:r>
              <a:rPr lang="en-US" sz="1600" i="1" dirty="0" smtClean="0">
                <a:latin typeface="Comic Sans MS" pitchFamily="66" charset="0"/>
              </a:rPr>
              <a:t> </a:t>
            </a:r>
            <a:r>
              <a:rPr lang="en-US" sz="1600" b="1" i="1" dirty="0" smtClean="0">
                <a:latin typeface="Comic Sans MS" pitchFamily="66" charset="0"/>
              </a:rPr>
              <a:t>What do ribosomes do?</a:t>
            </a:r>
          </a:p>
          <a:p>
            <a:pPr eaLnBrk="1" hangingPunct="1">
              <a:buFont typeface="Wingdings" pitchFamily="2" charset="2"/>
              <a:buChar char="Ø"/>
            </a:pPr>
            <a:endParaRPr lang="en-US" sz="1000" b="1" i="1" dirty="0">
              <a:latin typeface="Comic Sans MS" pitchFamily="66" charset="0"/>
            </a:endParaRPr>
          </a:p>
          <a:p>
            <a:pPr eaLnBrk="1" hangingPunct="1">
              <a:buFont typeface="Wingdings" pitchFamily="2" charset="2"/>
              <a:buChar char="Ø"/>
            </a:pPr>
            <a:r>
              <a:rPr lang="en-US" sz="1800" b="1" i="1" dirty="0" smtClean="0">
                <a:solidFill>
                  <a:srgbClr val="FF0000"/>
                </a:solidFill>
                <a:latin typeface="Comic Sans MS" pitchFamily="66" charset="0"/>
              </a:rPr>
              <a:t>Q</a:t>
            </a:r>
            <a:r>
              <a:rPr lang="en-US" sz="1600" b="1" i="1" dirty="0" smtClean="0">
                <a:latin typeface="Comic Sans MS" pitchFamily="66" charset="0"/>
              </a:rPr>
              <a:t>: What’s the relationship between the </a:t>
            </a:r>
            <a:r>
              <a:rPr lang="en-US" sz="1600" b="1" i="1" dirty="0" smtClean="0">
                <a:solidFill>
                  <a:schemeClr val="tx1">
                    <a:lumMod val="65000"/>
                    <a:lumOff val="35000"/>
                  </a:schemeClr>
                </a:solidFill>
                <a:latin typeface="Comic Sans MS" pitchFamily="66" charset="0"/>
              </a:rPr>
              <a:t>job that the ribosomes do </a:t>
            </a:r>
            <a:r>
              <a:rPr lang="en-US" sz="1600" b="1" i="1" dirty="0" smtClean="0">
                <a:latin typeface="Comic Sans MS" pitchFamily="66" charset="0"/>
              </a:rPr>
              <a:t>and the </a:t>
            </a:r>
            <a:r>
              <a:rPr lang="en-US" sz="1600" b="1" i="1" dirty="0" smtClean="0">
                <a:solidFill>
                  <a:schemeClr val="tx1">
                    <a:lumMod val="65000"/>
                    <a:lumOff val="35000"/>
                  </a:schemeClr>
                </a:solidFill>
                <a:latin typeface="Comic Sans MS" pitchFamily="66" charset="0"/>
              </a:rPr>
              <a:t>genetic instructions </a:t>
            </a:r>
            <a:r>
              <a:rPr lang="en-US" sz="1600" b="1" i="1" dirty="0" smtClean="0">
                <a:latin typeface="Comic Sans MS" pitchFamily="66" charset="0"/>
              </a:rPr>
              <a:t>(nucleic acids) of the cell?</a:t>
            </a:r>
            <a:endParaRPr lang="en-US" sz="2400" b="1" i="1" dirty="0" smtClean="0"/>
          </a:p>
        </p:txBody>
      </p:sp>
      <p:sp>
        <p:nvSpPr>
          <p:cNvPr id="10244" name="Text Box 4"/>
          <p:cNvSpPr txBox="1">
            <a:spLocks noChangeArrowheads="1"/>
          </p:cNvSpPr>
          <p:nvPr/>
        </p:nvSpPr>
        <p:spPr bwMode="auto">
          <a:xfrm>
            <a:off x="6096000" y="6519863"/>
            <a:ext cx="3048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80000"/>
              </a:lnSpc>
              <a:spcBef>
                <a:spcPct val="50000"/>
              </a:spcBef>
            </a:pPr>
            <a:r>
              <a:rPr lang="en-US" sz="1000" b="0" dirty="0">
                <a:latin typeface="Comic Sans MS" pitchFamily="66" charset="0"/>
              </a:rPr>
              <a:t>Animation: </a:t>
            </a:r>
            <a:r>
              <a:rPr lang="en-US" sz="1000" b="0" dirty="0">
                <a:latin typeface="Comic Sans MS" pitchFamily="66" charset="0"/>
                <a:hlinkClick r:id="rId3"/>
              </a:rPr>
              <a:t>Ribosome translating protein</a:t>
            </a:r>
            <a:r>
              <a:rPr lang="en-US" sz="1000" b="0" dirty="0" smtClean="0">
                <a:latin typeface="Comic Sans MS" pitchFamily="66" charset="0"/>
              </a:rPr>
              <a:t>,; </a:t>
            </a:r>
            <a:r>
              <a:rPr lang="en-US" sz="1000" b="0" dirty="0" err="1" smtClean="0">
                <a:latin typeface="Comic Sans MS" pitchFamily="66" charset="0"/>
              </a:rPr>
              <a:t>Xvazquez</a:t>
            </a:r>
            <a:r>
              <a:rPr lang="en-US" sz="1000" b="0" dirty="0">
                <a:latin typeface="Comic Sans MS" pitchFamily="66" charset="0"/>
              </a:rPr>
              <a:t>; </a:t>
            </a:r>
            <a:r>
              <a:rPr lang="en-US" sz="1000" b="0" dirty="0">
                <a:latin typeface="Comic Sans MS" pitchFamily="66" charset="0"/>
                <a:hlinkClick r:id="rId4"/>
              </a:rPr>
              <a:t>Ribosome Structure</a:t>
            </a:r>
            <a:r>
              <a:rPr lang="en-US" sz="1000" b="0" dirty="0">
                <a:latin typeface="Comic Sans MS" pitchFamily="66" charset="0"/>
              </a:rPr>
              <a:t>, </a:t>
            </a:r>
            <a:r>
              <a:rPr lang="en-US" sz="1000" b="0" dirty="0" err="1">
                <a:latin typeface="Comic Sans MS" pitchFamily="66" charset="0"/>
              </a:rPr>
              <a:t>Vossman</a:t>
            </a:r>
            <a:r>
              <a:rPr lang="en-US" sz="1000" b="0" dirty="0">
                <a:latin typeface="Comic Sans MS" pitchFamily="66" charset="0"/>
              </a:rPr>
              <a:t> </a:t>
            </a:r>
          </a:p>
        </p:txBody>
      </p:sp>
      <p:pic>
        <p:nvPicPr>
          <p:cNvPr id="10245" name="Picture 6" descr="Ribosome_shape-Vossman_Wiki"/>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a:xfrm>
            <a:off x="4800600" y="381000"/>
            <a:ext cx="4038600" cy="160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47"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2133600"/>
            <a:ext cx="2971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8" name="TextBox 8"/>
          <p:cNvSpPr txBox="1">
            <a:spLocks noChangeArrowheads="1"/>
          </p:cNvSpPr>
          <p:nvPr/>
        </p:nvSpPr>
        <p:spPr bwMode="auto">
          <a:xfrm>
            <a:off x="5943600" y="2486025"/>
            <a:ext cx="23622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dirty="0">
                <a:latin typeface="Comic Sans MS" pitchFamily="66" charset="0"/>
                <a:hlinkClick r:id="rId3"/>
              </a:rPr>
              <a:t>Click here</a:t>
            </a:r>
            <a:r>
              <a:rPr lang="en-US" b="1" dirty="0">
                <a:latin typeface="Comic Sans MS" pitchFamily="66" charset="0"/>
              </a:rPr>
              <a:t> </a:t>
            </a:r>
            <a:r>
              <a:rPr lang="en-US" dirty="0">
                <a:latin typeface="Comic Sans MS" pitchFamily="66" charset="0"/>
              </a:rPr>
              <a:t>for animation of ribosome building a protein.</a:t>
            </a:r>
          </a:p>
          <a:p>
            <a:pPr algn="ctr" eaLnBrk="1" hangingPunct="1"/>
            <a:endParaRPr lang="en-US" dirty="0"/>
          </a:p>
        </p:txBody>
      </p:sp>
      <p:sp>
        <p:nvSpPr>
          <p:cNvPr id="10" name="Text Box 5"/>
          <p:cNvSpPr txBox="1">
            <a:spLocks noChangeArrowheads="1"/>
          </p:cNvSpPr>
          <p:nvPr/>
        </p:nvSpPr>
        <p:spPr bwMode="auto">
          <a:xfrm>
            <a:off x="0" y="6613525"/>
            <a:ext cx="480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000" b="0" dirty="0">
                <a:latin typeface="Comic Sans MS" pitchFamily="66" charset="0"/>
              </a:rPr>
              <a:t>From the  Virtual </a:t>
            </a:r>
            <a:r>
              <a:rPr lang="en-US" altLang="en-US" sz="1000" b="0" dirty="0" smtClean="0">
                <a:latin typeface="Comic Sans MS" pitchFamily="66" charset="0"/>
              </a:rPr>
              <a:t>Biology </a:t>
            </a:r>
            <a:r>
              <a:rPr lang="en-US" altLang="en-US" sz="1000" b="0" dirty="0">
                <a:latin typeface="Comic Sans MS" pitchFamily="66" charset="0"/>
              </a:rPr>
              <a:t>Classroom on </a:t>
            </a:r>
            <a:r>
              <a:rPr lang="en-US" altLang="en-US" sz="1000" b="0" dirty="0">
                <a:latin typeface="Comic Sans MS" pitchFamily="66" charset="0"/>
                <a:hlinkClick r:id="rId7"/>
              </a:rPr>
              <a:t>ScienceProfOnline.com</a:t>
            </a:r>
            <a:endParaRPr lang="en-US" altLang="en-US" sz="1000" b="0" dirty="0">
              <a:latin typeface="Comic Sans MS" pitchFamily="66" charset="0"/>
            </a:endParaRPr>
          </a:p>
        </p:txBody>
      </p:sp>
    </p:spTree>
    <p:extLst>
      <p:ext uri="{BB962C8B-B14F-4D97-AF65-F5344CB8AC3E}">
        <p14:creationId xmlns:p14="http://schemas.microsoft.com/office/powerpoint/2010/main" val="292970205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body" sz="half" idx="3"/>
          </p:nvPr>
        </p:nvSpPr>
        <p:spPr>
          <a:xfrm>
            <a:off x="228600" y="1600200"/>
            <a:ext cx="3886200" cy="4373563"/>
          </a:xfrm>
        </p:spPr>
        <p:txBody>
          <a:bodyPr/>
          <a:lstStyle/>
          <a:p>
            <a:pPr eaLnBrk="1" hangingPunct="1">
              <a:lnSpc>
                <a:spcPct val="90000"/>
              </a:lnSpc>
              <a:buFont typeface="Wingdings" pitchFamily="2" charset="2"/>
              <a:buChar char="Ø"/>
            </a:pPr>
            <a:r>
              <a:rPr lang="en-US" sz="1800" dirty="0" smtClean="0">
                <a:latin typeface="Comic Sans MS" pitchFamily="66" charset="0"/>
              </a:rPr>
              <a:t>Separates the cell from its environment.</a:t>
            </a:r>
          </a:p>
          <a:p>
            <a:pPr eaLnBrk="1" hangingPunct="1">
              <a:lnSpc>
                <a:spcPct val="90000"/>
              </a:lnSpc>
              <a:buFont typeface="Wingdings" pitchFamily="2" charset="2"/>
              <a:buChar char="Ø"/>
            </a:pPr>
            <a:endParaRPr lang="en-US" sz="1800" dirty="0" smtClean="0">
              <a:latin typeface="Comic Sans MS" pitchFamily="66" charset="0"/>
            </a:endParaRPr>
          </a:p>
          <a:p>
            <a:pPr eaLnBrk="1" hangingPunct="1">
              <a:lnSpc>
                <a:spcPct val="90000"/>
              </a:lnSpc>
              <a:buFont typeface="Wingdings" pitchFamily="2" charset="2"/>
              <a:buChar char="Ø"/>
            </a:pPr>
            <a:r>
              <a:rPr lang="en-US" sz="1800" dirty="0" smtClean="0">
                <a:latin typeface="Comic Sans MS" pitchFamily="66" charset="0"/>
              </a:rPr>
              <a:t>Phospholipid molecules oriented so that </a:t>
            </a:r>
            <a:r>
              <a:rPr lang="en-US" sz="1800" b="1" dirty="0" smtClean="0">
                <a:solidFill>
                  <a:srgbClr val="FF0000"/>
                </a:solidFill>
                <a:latin typeface="Comic Sans MS" pitchFamily="66" charset="0"/>
              </a:rPr>
              <a:t>hydrophilic </a:t>
            </a:r>
            <a:r>
              <a:rPr lang="en-US" sz="2000" b="1" dirty="0" smtClean="0">
                <a:latin typeface="Comic Sans MS" pitchFamily="66" charset="0"/>
              </a:rPr>
              <a:t>water-loving</a:t>
            </a:r>
            <a:r>
              <a:rPr lang="en-US" sz="1800" dirty="0" smtClean="0">
                <a:latin typeface="Comic Sans MS" pitchFamily="66" charset="0"/>
              </a:rPr>
              <a:t> heads directed outward and </a:t>
            </a:r>
            <a:r>
              <a:rPr lang="en-US" sz="1800" b="1" dirty="0" smtClean="0">
                <a:solidFill>
                  <a:srgbClr val="FFC000"/>
                </a:solidFill>
                <a:latin typeface="Comic Sans MS" pitchFamily="66" charset="0"/>
              </a:rPr>
              <a:t>hydrophobic</a:t>
            </a:r>
            <a:r>
              <a:rPr lang="en-US" sz="1800" b="1" dirty="0" smtClean="0">
                <a:latin typeface="Comic Sans MS" pitchFamily="66" charset="0"/>
              </a:rPr>
              <a:t> water-hating</a:t>
            </a:r>
            <a:r>
              <a:rPr lang="en-US" sz="1800" dirty="0" smtClean="0">
                <a:latin typeface="Comic Sans MS" pitchFamily="66" charset="0"/>
              </a:rPr>
              <a:t> tails directed inward.</a:t>
            </a:r>
          </a:p>
          <a:p>
            <a:pPr eaLnBrk="1" hangingPunct="1">
              <a:lnSpc>
                <a:spcPct val="90000"/>
              </a:lnSpc>
              <a:buFont typeface="Wingdings" pitchFamily="2" charset="2"/>
              <a:buChar char="Ø"/>
            </a:pPr>
            <a:endParaRPr lang="en-US" sz="1800" dirty="0" smtClean="0">
              <a:latin typeface="Comic Sans MS" pitchFamily="66" charset="0"/>
            </a:endParaRPr>
          </a:p>
          <a:p>
            <a:pPr eaLnBrk="1" hangingPunct="1">
              <a:lnSpc>
                <a:spcPct val="90000"/>
              </a:lnSpc>
              <a:buFont typeface="Wingdings" pitchFamily="2" charset="2"/>
              <a:buChar char="Ø"/>
            </a:pPr>
            <a:r>
              <a:rPr lang="en-US" sz="1800" dirty="0" smtClean="0">
                <a:latin typeface="Comic Sans MS" pitchFamily="66" charset="0"/>
                <a:hlinkClick r:id="rId3"/>
              </a:rPr>
              <a:t>Proteins</a:t>
            </a:r>
            <a:r>
              <a:rPr lang="en-US" sz="1800" dirty="0" smtClean="0">
                <a:latin typeface="Comic Sans MS" pitchFamily="66" charset="0"/>
              </a:rPr>
              <a:t> embedded in two layers of lipids (lipid bilayer).</a:t>
            </a:r>
          </a:p>
          <a:p>
            <a:pPr eaLnBrk="1" hangingPunct="1">
              <a:lnSpc>
                <a:spcPct val="90000"/>
              </a:lnSpc>
              <a:buFont typeface="Wingdings" pitchFamily="2" charset="2"/>
              <a:buChar char="Ø"/>
            </a:pPr>
            <a:endParaRPr lang="en-US" sz="1800" dirty="0" smtClean="0">
              <a:latin typeface="Comic Sans MS" pitchFamily="66" charset="0"/>
            </a:endParaRPr>
          </a:p>
          <a:p>
            <a:pPr eaLnBrk="1" hangingPunct="1">
              <a:lnSpc>
                <a:spcPct val="90000"/>
              </a:lnSpc>
              <a:buFont typeface="Wingdings" pitchFamily="2" charset="2"/>
              <a:buChar char="Ø"/>
            </a:pPr>
            <a:r>
              <a:rPr lang="en-US" sz="1800" dirty="0" smtClean="0">
                <a:latin typeface="Comic Sans MS" pitchFamily="66" charset="0"/>
              </a:rPr>
              <a:t>Membrane is </a:t>
            </a:r>
            <a:r>
              <a:rPr lang="en-US" sz="1800" b="1" dirty="0" smtClean="0">
                <a:latin typeface="Comic Sans MS" pitchFamily="66" charset="0"/>
              </a:rPr>
              <a:t>semi-permeable</a:t>
            </a:r>
            <a:r>
              <a:rPr lang="en-US" sz="1800" dirty="0" smtClean="0">
                <a:latin typeface="Comic Sans MS" pitchFamily="66" charset="0"/>
              </a:rPr>
              <a:t>. </a:t>
            </a:r>
            <a:r>
              <a:rPr lang="en-US" sz="2000" b="1" i="1" dirty="0" smtClean="0">
                <a:solidFill>
                  <a:srgbClr val="FF0000"/>
                </a:solidFill>
                <a:latin typeface="Comic Sans MS" pitchFamily="66" charset="0"/>
              </a:rPr>
              <a:t>Q</a:t>
            </a:r>
            <a:r>
              <a:rPr lang="en-US" sz="1800" b="1" i="1" dirty="0" smtClean="0">
                <a:latin typeface="Comic Sans MS" pitchFamily="66" charset="0"/>
              </a:rPr>
              <a:t>:</a:t>
            </a:r>
            <a:r>
              <a:rPr lang="en-US" sz="1800" i="1" dirty="0" smtClean="0">
                <a:latin typeface="Comic Sans MS" pitchFamily="66" charset="0"/>
              </a:rPr>
              <a:t> What does that mean?</a:t>
            </a:r>
            <a:endParaRPr lang="en-US" sz="2000" i="1" dirty="0" smtClean="0">
              <a:latin typeface="Comic Sans MS" pitchFamily="66" charset="0"/>
            </a:endParaRPr>
          </a:p>
          <a:p>
            <a:pPr eaLnBrk="1" hangingPunct="1">
              <a:lnSpc>
                <a:spcPct val="90000"/>
              </a:lnSpc>
            </a:pPr>
            <a:endParaRPr lang="en-US" sz="2000" i="1" dirty="0" smtClean="0"/>
          </a:p>
        </p:txBody>
      </p:sp>
      <p:sp>
        <p:nvSpPr>
          <p:cNvPr id="11267" name="Text Box 3"/>
          <p:cNvSpPr txBox="1">
            <a:spLocks noChangeArrowheads="1"/>
          </p:cNvSpPr>
          <p:nvPr/>
        </p:nvSpPr>
        <p:spPr bwMode="auto">
          <a:xfrm>
            <a:off x="5715000" y="6629400"/>
            <a:ext cx="34290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b="0" dirty="0">
                <a:latin typeface="Comic Sans MS" pitchFamily="66" charset="0"/>
              </a:rPr>
              <a:t>Image: </a:t>
            </a:r>
            <a:r>
              <a:rPr lang="en-US" sz="1000" b="0" dirty="0">
                <a:latin typeface="Comic Sans MS" pitchFamily="66" charset="0"/>
                <a:hlinkClick r:id="rId4"/>
              </a:rPr>
              <a:t>Cell Membrane</a:t>
            </a:r>
            <a:r>
              <a:rPr lang="en-US" sz="1000" b="0" dirty="0">
                <a:latin typeface="Comic Sans MS" pitchFamily="66" charset="0"/>
              </a:rPr>
              <a:t> diagram, </a:t>
            </a:r>
            <a:r>
              <a:rPr lang="en-US" sz="1000" b="0" dirty="0" err="1">
                <a:latin typeface="Comic Sans MS" pitchFamily="66" charset="0"/>
              </a:rPr>
              <a:t>Dhatfield</a:t>
            </a:r>
            <a:r>
              <a:rPr lang="en-US" sz="1000" b="0" dirty="0">
                <a:latin typeface="Comic Sans MS" pitchFamily="66" charset="0"/>
              </a:rPr>
              <a:t> </a:t>
            </a:r>
          </a:p>
        </p:txBody>
      </p:sp>
      <p:pic>
        <p:nvPicPr>
          <p:cNvPr id="11268" name="Picture 5" descr="Cell_membrane_detailed_diagramMRuiz"/>
          <p:cNvPicPr>
            <a:picLocks noGrp="1" noChangeAspect="1" noChangeArrowheads="1"/>
          </p:cNvPicPr>
          <p:nvPr>
            <p:ph sz="quarter" idx="2"/>
          </p:nvPr>
        </p:nvPicPr>
        <p:blipFill>
          <a:blip r:embed="rId5">
            <a:extLst>
              <a:ext uri="{28A0092B-C50C-407E-A947-70E740481C1C}">
                <a14:useLocalDpi xmlns:a14="http://schemas.microsoft.com/office/drawing/2010/main" val="0"/>
              </a:ext>
            </a:extLst>
          </a:blip>
          <a:srcRect/>
          <a:stretch>
            <a:fillRect/>
          </a:stretch>
        </p:blipFill>
        <p:spPr>
          <a:xfrm>
            <a:off x="4267200" y="0"/>
            <a:ext cx="4648200" cy="6324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69" name="Rectangle 7"/>
          <p:cNvSpPr>
            <a:spLocks noGrp="1" noChangeArrowheads="1"/>
          </p:cNvSpPr>
          <p:nvPr>
            <p:ph type="title"/>
          </p:nvPr>
        </p:nvSpPr>
        <p:spPr>
          <a:xfrm>
            <a:off x="228600" y="152400"/>
            <a:ext cx="4495800" cy="1249363"/>
          </a:xfrm>
          <a:noFill/>
        </p:spPr>
        <p:txBody>
          <a:bodyPr/>
          <a:lstStyle/>
          <a:p>
            <a:pPr algn="l" eaLnBrk="1" hangingPunct="1"/>
            <a:r>
              <a:rPr lang="en-US" sz="2800" b="1" smtClean="0">
                <a:latin typeface="Comic Sans MS" pitchFamily="66" charset="0"/>
              </a:rPr>
              <a:t>Prokaryotes </a:t>
            </a:r>
            <a:r>
              <a:rPr lang="en-US" sz="2400" smtClean="0">
                <a:latin typeface="Comic Sans MS" pitchFamily="66" charset="0"/>
              </a:rPr>
              <a:t/>
            </a:r>
            <a:br>
              <a:rPr lang="en-US" sz="2400" smtClean="0">
                <a:latin typeface="Comic Sans MS" pitchFamily="66" charset="0"/>
              </a:rPr>
            </a:br>
            <a:r>
              <a:rPr lang="en-US" sz="800" smtClean="0">
                <a:latin typeface="Comic Sans MS" pitchFamily="66" charset="0"/>
              </a:rPr>
              <a:t/>
            </a:r>
            <a:br>
              <a:rPr lang="en-US" sz="800" smtClean="0">
                <a:latin typeface="Comic Sans MS" pitchFamily="66" charset="0"/>
              </a:rPr>
            </a:br>
            <a:r>
              <a:rPr lang="en-US" sz="2800" b="1" smtClean="0">
                <a:solidFill>
                  <a:srgbClr val="F91E07"/>
                </a:solidFill>
                <a:latin typeface="Comic Sans MS" pitchFamily="66" charset="0"/>
              </a:rPr>
              <a:t>Plasma Membrane</a:t>
            </a:r>
          </a:p>
        </p:txBody>
      </p:sp>
      <p:sp>
        <p:nvSpPr>
          <p:cNvPr id="8" name="Text Box 5"/>
          <p:cNvSpPr txBox="1">
            <a:spLocks noChangeArrowheads="1"/>
          </p:cNvSpPr>
          <p:nvPr/>
        </p:nvSpPr>
        <p:spPr bwMode="auto">
          <a:xfrm>
            <a:off x="0" y="6613525"/>
            <a:ext cx="480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000" b="0" dirty="0">
                <a:latin typeface="Comic Sans MS" pitchFamily="66" charset="0"/>
              </a:rPr>
              <a:t>From the  Virtual </a:t>
            </a:r>
            <a:r>
              <a:rPr lang="en-US" altLang="en-US" sz="1000" b="0" dirty="0" smtClean="0">
                <a:latin typeface="Comic Sans MS" pitchFamily="66" charset="0"/>
              </a:rPr>
              <a:t>Biology </a:t>
            </a:r>
            <a:r>
              <a:rPr lang="en-US" altLang="en-US" sz="1000" b="0" dirty="0">
                <a:latin typeface="Comic Sans MS" pitchFamily="66" charset="0"/>
              </a:rPr>
              <a:t>Classroom on </a:t>
            </a:r>
            <a:r>
              <a:rPr lang="en-US" altLang="en-US" sz="1000" b="0" dirty="0">
                <a:latin typeface="Comic Sans MS" pitchFamily="66" charset="0"/>
                <a:hlinkClick r:id="rId6"/>
              </a:rPr>
              <a:t>ScienceProfOnline.com</a:t>
            </a:r>
            <a:endParaRPr lang="en-US" altLang="en-US" sz="1000" b="0" dirty="0">
              <a:latin typeface="Comic Sans MS" pitchFamily="66" charset="0"/>
            </a:endParaRPr>
          </a:p>
        </p:txBody>
      </p:sp>
    </p:spTree>
    <p:extLst>
      <p:ext uri="{BB962C8B-B14F-4D97-AF65-F5344CB8AC3E}">
        <p14:creationId xmlns:p14="http://schemas.microsoft.com/office/powerpoint/2010/main" val="911786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28600" y="304800"/>
            <a:ext cx="8229600" cy="487363"/>
          </a:xfrm>
          <a:noFill/>
        </p:spPr>
        <p:txBody>
          <a:bodyPr/>
          <a:lstStyle/>
          <a:p>
            <a:pPr algn="l" eaLnBrk="1" hangingPunct="1"/>
            <a:r>
              <a:rPr lang="en-US" altLang="en-US" sz="3600" b="1" smtClean="0">
                <a:solidFill>
                  <a:schemeClr val="accent2"/>
                </a:solidFill>
                <a:latin typeface="Comic Sans MS" pitchFamily="66" charset="0"/>
              </a:rPr>
              <a:t>Passive Transport - </a:t>
            </a:r>
            <a:r>
              <a:rPr lang="en-US" altLang="en-US" sz="3600" b="1" smtClean="0">
                <a:solidFill>
                  <a:schemeClr val="accent2"/>
                </a:solidFill>
                <a:latin typeface="Comic Sans MS" pitchFamily="66" charset="0"/>
                <a:hlinkClick r:id="rId3"/>
              </a:rPr>
              <a:t>Osmosis</a:t>
            </a:r>
            <a:endParaRPr lang="en-US" altLang="en-US" sz="3600" b="1" smtClean="0">
              <a:solidFill>
                <a:schemeClr val="accent2"/>
              </a:solidFill>
              <a:latin typeface="Comic Sans MS" pitchFamily="66" charset="0"/>
            </a:endParaRPr>
          </a:p>
        </p:txBody>
      </p:sp>
      <p:sp>
        <p:nvSpPr>
          <p:cNvPr id="7171" name="Rectangle 3"/>
          <p:cNvSpPr>
            <a:spLocks noGrp="1" noChangeArrowheads="1"/>
          </p:cNvSpPr>
          <p:nvPr>
            <p:ph type="body" sz="half" idx="1"/>
          </p:nvPr>
        </p:nvSpPr>
        <p:spPr>
          <a:xfrm>
            <a:off x="381000" y="1219200"/>
            <a:ext cx="3810000" cy="5181600"/>
          </a:xfrm>
        </p:spPr>
        <p:txBody>
          <a:bodyPr/>
          <a:lstStyle/>
          <a:p>
            <a:pPr eaLnBrk="1" hangingPunct="1">
              <a:buFontTx/>
              <a:buNone/>
            </a:pPr>
            <a:r>
              <a:rPr lang="en-US" altLang="en-US" sz="2400" b="1" dirty="0" smtClean="0">
                <a:solidFill>
                  <a:srgbClr val="FF0000"/>
                </a:solidFill>
                <a:latin typeface="Comic Sans MS" pitchFamily="66" charset="0"/>
              </a:rPr>
              <a:t>Q</a:t>
            </a:r>
            <a:r>
              <a:rPr lang="en-US" altLang="en-US" sz="1800" b="1" dirty="0" smtClean="0">
                <a:latin typeface="Comic Sans MS" pitchFamily="66" charset="0"/>
              </a:rPr>
              <a:t>:</a:t>
            </a:r>
            <a:r>
              <a:rPr lang="en-US" altLang="en-US" sz="1800" dirty="0" smtClean="0">
                <a:latin typeface="Comic Sans MS" pitchFamily="66" charset="0"/>
              </a:rPr>
              <a:t> Diffusion of </a:t>
            </a:r>
            <a:r>
              <a:rPr lang="en-US" altLang="en-US" sz="1800" b="1" dirty="0" smtClean="0">
                <a:latin typeface="Comic Sans MS" pitchFamily="66" charset="0"/>
              </a:rPr>
              <a:t>what </a:t>
            </a:r>
            <a:r>
              <a:rPr lang="en-US" altLang="en-US" sz="1800" dirty="0" smtClean="0">
                <a:latin typeface="Comic Sans MS" pitchFamily="66" charset="0"/>
              </a:rPr>
              <a:t>across the plasma membrane?</a:t>
            </a:r>
          </a:p>
          <a:p>
            <a:pPr eaLnBrk="1" hangingPunct="1">
              <a:buFontTx/>
              <a:buNone/>
            </a:pPr>
            <a:endParaRPr lang="en-US" altLang="en-US" i="1" dirty="0" smtClean="0">
              <a:latin typeface="Comic Sans MS" pitchFamily="66" charset="0"/>
            </a:endParaRPr>
          </a:p>
          <a:p>
            <a:pPr eaLnBrk="1" hangingPunct="1">
              <a:buFontTx/>
              <a:buNone/>
            </a:pPr>
            <a:r>
              <a:rPr lang="en-US" altLang="en-US" sz="1800" dirty="0" smtClean="0">
                <a:latin typeface="Comic Sans MS" pitchFamily="66" charset="0"/>
              </a:rPr>
              <a:t>Environment surrounding cells may contain amounts of dissolved substances (solutes) that are…</a:t>
            </a:r>
          </a:p>
          <a:p>
            <a:pPr eaLnBrk="1" hangingPunct="1">
              <a:buFontTx/>
              <a:buNone/>
            </a:pPr>
            <a:r>
              <a:rPr lang="en-US" altLang="en-US" sz="1800" dirty="0" smtClean="0">
                <a:latin typeface="Comic Sans MS" pitchFamily="66" charset="0"/>
              </a:rPr>
              <a:t>	</a:t>
            </a:r>
          </a:p>
          <a:p>
            <a:pPr eaLnBrk="1" hangingPunct="1">
              <a:buFontTx/>
              <a:buNone/>
            </a:pPr>
            <a:r>
              <a:rPr lang="en-US" altLang="en-US" sz="1800" i="1" dirty="0" smtClean="0">
                <a:latin typeface="Comic Sans MS" pitchFamily="66" charset="0"/>
              </a:rPr>
              <a:t>	- </a:t>
            </a:r>
            <a:r>
              <a:rPr lang="en-US" altLang="en-US" sz="1600" i="1" dirty="0" smtClean="0">
                <a:latin typeface="Comic Sans MS" pitchFamily="66" charset="0"/>
              </a:rPr>
              <a:t>equal to</a:t>
            </a:r>
          </a:p>
          <a:p>
            <a:pPr eaLnBrk="1" hangingPunct="1">
              <a:buFontTx/>
              <a:buNone/>
            </a:pPr>
            <a:r>
              <a:rPr lang="en-US" altLang="en-US" sz="1600" i="1" dirty="0" smtClean="0">
                <a:latin typeface="Comic Sans MS" pitchFamily="66" charset="0"/>
              </a:rPr>
              <a:t>	- less than</a:t>
            </a:r>
          </a:p>
          <a:p>
            <a:pPr eaLnBrk="1" hangingPunct="1">
              <a:buFontTx/>
              <a:buNone/>
            </a:pPr>
            <a:r>
              <a:rPr lang="en-US" altLang="en-US" sz="1600" i="1" dirty="0" smtClean="0">
                <a:latin typeface="Comic Sans MS" pitchFamily="66" charset="0"/>
              </a:rPr>
              <a:t>	- greater than</a:t>
            </a:r>
            <a:r>
              <a:rPr lang="en-US" altLang="en-US" sz="1600" dirty="0" smtClean="0">
                <a:latin typeface="Comic Sans MS" pitchFamily="66" charset="0"/>
              </a:rPr>
              <a:t> </a:t>
            </a:r>
          </a:p>
          <a:p>
            <a:pPr eaLnBrk="1" hangingPunct="1">
              <a:buFontTx/>
              <a:buNone/>
            </a:pPr>
            <a:endParaRPr lang="en-US" altLang="en-US" sz="1600" dirty="0" smtClean="0">
              <a:latin typeface="Comic Sans MS" pitchFamily="66" charset="0"/>
            </a:endParaRPr>
          </a:p>
          <a:p>
            <a:pPr eaLnBrk="1" hangingPunct="1">
              <a:buFontTx/>
              <a:buNone/>
            </a:pPr>
            <a:r>
              <a:rPr lang="en-US" altLang="en-US" sz="1800" dirty="0" smtClean="0">
                <a:latin typeface="Comic Sans MS" pitchFamily="66" charset="0"/>
              </a:rPr>
              <a:t>	…those found with in the cell. </a:t>
            </a:r>
          </a:p>
          <a:p>
            <a:pPr eaLnBrk="1" hangingPunct="1">
              <a:buFontTx/>
              <a:buNone/>
            </a:pPr>
            <a:endParaRPr lang="en-US" altLang="en-US" sz="1800" dirty="0">
              <a:latin typeface="Comic Sans MS" pitchFamily="66" charset="0"/>
            </a:endParaRPr>
          </a:p>
        </p:txBody>
      </p:sp>
      <p:sp>
        <p:nvSpPr>
          <p:cNvPr id="7172" name="Text Box 4"/>
          <p:cNvSpPr txBox="1">
            <a:spLocks noChangeArrowheads="1"/>
          </p:cNvSpPr>
          <p:nvPr/>
        </p:nvSpPr>
        <p:spPr bwMode="auto">
          <a:xfrm>
            <a:off x="5638800" y="6629400"/>
            <a:ext cx="3505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altLang="en-US" sz="1000" b="0">
                <a:latin typeface="Comic Sans MS" pitchFamily="66" charset="0"/>
              </a:rPr>
              <a:t>Images: </a:t>
            </a:r>
            <a:r>
              <a:rPr lang="en-US" altLang="en-US" sz="1000" b="0">
                <a:latin typeface="Comic Sans MS" pitchFamily="66" charset="0"/>
                <a:hlinkClick r:id="rId4"/>
              </a:rPr>
              <a:t>Osmosis animation</a:t>
            </a:r>
            <a:endParaRPr lang="en-US" altLang="en-US" sz="1000" b="0">
              <a:latin typeface="Comic Sans MS" pitchFamily="66" charset="0"/>
            </a:endParaRPr>
          </a:p>
        </p:txBody>
      </p:sp>
      <p:pic>
        <p:nvPicPr>
          <p:cNvPr id="7173" name="Picture 5" descr="Osmosis"/>
          <p:cNvPicPr>
            <a:picLocks noGrp="1" noChangeAspect="1" noChangeArrowheads="1" noCrop="1"/>
          </p:cNvPicPr>
          <p:nvPr>
            <p:ph sz="quarter" idx="2"/>
          </p:nvPr>
        </p:nvPicPr>
        <p:blipFill>
          <a:blip r:embed="rId5">
            <a:extLst>
              <a:ext uri="{28A0092B-C50C-407E-A947-70E740481C1C}">
                <a14:useLocalDpi xmlns:a14="http://schemas.microsoft.com/office/drawing/2010/main" val="0"/>
              </a:ext>
            </a:extLst>
          </a:blip>
          <a:srcRect/>
          <a:stretch>
            <a:fillRect/>
          </a:stretch>
        </p:blipFill>
        <p:spPr>
          <a:xfrm>
            <a:off x="4419600" y="1143000"/>
            <a:ext cx="4572000" cy="28622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4" name="Rectangle 7"/>
          <p:cNvSpPr>
            <a:spLocks noChangeArrowheads="1"/>
          </p:cNvSpPr>
          <p:nvPr/>
        </p:nvSpPr>
        <p:spPr bwMode="auto">
          <a:xfrm>
            <a:off x="4724400" y="4114800"/>
            <a:ext cx="4038600" cy="2286000"/>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7175" name="Oval 8"/>
          <p:cNvSpPr>
            <a:spLocks noChangeArrowheads="1"/>
          </p:cNvSpPr>
          <p:nvPr/>
        </p:nvSpPr>
        <p:spPr bwMode="auto">
          <a:xfrm>
            <a:off x="5943600" y="4419600"/>
            <a:ext cx="2667000" cy="1828800"/>
          </a:xfrm>
          <a:prstGeom prst="ellipse">
            <a:avLst/>
          </a:prstGeom>
          <a:solidFill>
            <a:srgbClr val="99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7176" name="Text Box 9"/>
          <p:cNvSpPr txBox="1">
            <a:spLocks noChangeArrowheads="1"/>
          </p:cNvSpPr>
          <p:nvPr/>
        </p:nvSpPr>
        <p:spPr bwMode="auto">
          <a:xfrm>
            <a:off x="6934200" y="4953000"/>
            <a:ext cx="762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1600" b="1"/>
              <a:t>CELL</a:t>
            </a:r>
          </a:p>
        </p:txBody>
      </p:sp>
      <p:sp>
        <p:nvSpPr>
          <p:cNvPr id="7177" name="Line 10"/>
          <p:cNvSpPr>
            <a:spLocks noChangeShapeType="1"/>
          </p:cNvSpPr>
          <p:nvPr/>
        </p:nvSpPr>
        <p:spPr bwMode="auto">
          <a:xfrm>
            <a:off x="5638800" y="4800600"/>
            <a:ext cx="3810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8" name="Text Box 11"/>
          <p:cNvSpPr txBox="1">
            <a:spLocks noChangeArrowheads="1"/>
          </p:cNvSpPr>
          <p:nvPr/>
        </p:nvSpPr>
        <p:spPr bwMode="auto">
          <a:xfrm>
            <a:off x="4953000" y="4419600"/>
            <a:ext cx="838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1000" b="1"/>
              <a:t>Plasma membrane</a:t>
            </a:r>
          </a:p>
        </p:txBody>
      </p:sp>
      <p:sp>
        <p:nvSpPr>
          <p:cNvPr id="7179" name="Text Box 12"/>
          <p:cNvSpPr txBox="1">
            <a:spLocks noChangeArrowheads="1"/>
          </p:cNvSpPr>
          <p:nvPr/>
        </p:nvSpPr>
        <p:spPr bwMode="auto">
          <a:xfrm>
            <a:off x="4724400" y="5486400"/>
            <a:ext cx="1143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1000" b="1"/>
              <a:t>Liquid environment outside the cell.</a:t>
            </a:r>
          </a:p>
        </p:txBody>
      </p:sp>
      <p:sp>
        <p:nvSpPr>
          <p:cNvPr id="7180" name="Text Box 13"/>
          <p:cNvSpPr txBox="1">
            <a:spLocks noChangeArrowheads="1"/>
          </p:cNvSpPr>
          <p:nvPr/>
        </p:nvSpPr>
        <p:spPr bwMode="auto">
          <a:xfrm>
            <a:off x="6705600" y="5410200"/>
            <a:ext cx="1143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1000" b="1"/>
              <a:t>Liquid environment inside the cell.</a:t>
            </a:r>
          </a:p>
        </p:txBody>
      </p:sp>
      <p:sp>
        <p:nvSpPr>
          <p:cNvPr id="14" name="Text Box 5"/>
          <p:cNvSpPr txBox="1">
            <a:spLocks noChangeArrowheads="1"/>
          </p:cNvSpPr>
          <p:nvPr/>
        </p:nvSpPr>
        <p:spPr bwMode="auto">
          <a:xfrm>
            <a:off x="0" y="6613525"/>
            <a:ext cx="480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000" b="0" dirty="0">
                <a:latin typeface="Comic Sans MS" pitchFamily="66" charset="0"/>
              </a:rPr>
              <a:t>From the  Virtual </a:t>
            </a:r>
            <a:r>
              <a:rPr lang="en-US" altLang="en-US" sz="1000" b="0" dirty="0" smtClean="0">
                <a:latin typeface="Comic Sans MS" pitchFamily="66" charset="0"/>
              </a:rPr>
              <a:t>Biology </a:t>
            </a:r>
            <a:r>
              <a:rPr lang="en-US" altLang="en-US" sz="1000" b="0" dirty="0">
                <a:latin typeface="Comic Sans MS" pitchFamily="66" charset="0"/>
              </a:rPr>
              <a:t>Classroom on </a:t>
            </a:r>
            <a:r>
              <a:rPr lang="en-US" altLang="en-US" sz="1000" b="0" dirty="0">
                <a:latin typeface="Comic Sans MS" pitchFamily="66" charset="0"/>
                <a:hlinkClick r:id="rId6"/>
              </a:rPr>
              <a:t>ScienceProfOnline.com</a:t>
            </a:r>
            <a:endParaRPr lang="en-US" altLang="en-US" sz="1000" b="0" dirty="0">
              <a:latin typeface="Comic Sans MS" pitchFamily="66" charset="0"/>
            </a:endParaRPr>
          </a:p>
        </p:txBody>
      </p:sp>
    </p:spTree>
    <p:extLst>
      <p:ext uri="{BB962C8B-B14F-4D97-AF65-F5344CB8AC3E}">
        <p14:creationId xmlns:p14="http://schemas.microsoft.com/office/powerpoint/2010/main" val="101341232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p:cNvSpPr>
            <a:spLocks noGrp="1" noChangeArrowheads="1"/>
          </p:cNvSpPr>
          <p:nvPr>
            <p:ph type="body" sz="half" idx="1"/>
          </p:nvPr>
        </p:nvSpPr>
        <p:spPr>
          <a:xfrm>
            <a:off x="381000" y="990600"/>
            <a:ext cx="4876800" cy="3505200"/>
          </a:xfrm>
        </p:spPr>
        <p:txBody>
          <a:bodyPr/>
          <a:lstStyle/>
          <a:p>
            <a:pPr eaLnBrk="1" hangingPunct="1">
              <a:lnSpc>
                <a:spcPct val="90000"/>
              </a:lnSpc>
              <a:buFontTx/>
              <a:buNone/>
              <a:defRPr/>
            </a:pPr>
            <a:endParaRPr lang="en-US" sz="1600" dirty="0" smtClean="0">
              <a:latin typeface="Comic Sans MS" pitchFamily="66" charset="0"/>
            </a:endParaRPr>
          </a:p>
          <a:p>
            <a:pPr eaLnBrk="1" hangingPunct="1">
              <a:lnSpc>
                <a:spcPct val="90000"/>
              </a:lnSpc>
              <a:buFontTx/>
              <a:buNone/>
              <a:defRPr/>
            </a:pPr>
            <a:r>
              <a:rPr lang="en-US" sz="2400" b="1" dirty="0" smtClean="0">
                <a:latin typeface="Comic Sans MS" pitchFamily="66" charset="0"/>
              </a:rPr>
              <a:t>Tonicity </a:t>
            </a:r>
            <a:r>
              <a:rPr lang="en-US" sz="2400" dirty="0" smtClean="0">
                <a:latin typeface="Comic Sans MS" pitchFamily="66" charset="0"/>
              </a:rPr>
              <a:t>and </a:t>
            </a:r>
            <a:r>
              <a:rPr lang="en-US" sz="2400" dirty="0" smtClean="0">
                <a:latin typeface="Comic Sans MS" pitchFamily="66" charset="0"/>
                <a:hlinkClick r:id="rId3"/>
              </a:rPr>
              <a:t>Osmosis</a:t>
            </a:r>
            <a:endParaRPr lang="en-US" sz="2400" dirty="0" smtClean="0">
              <a:latin typeface="Comic Sans MS" pitchFamily="66" charset="0"/>
            </a:endParaRPr>
          </a:p>
          <a:p>
            <a:pPr eaLnBrk="1" hangingPunct="1">
              <a:lnSpc>
                <a:spcPct val="90000"/>
              </a:lnSpc>
              <a:buFontTx/>
              <a:buNone/>
              <a:defRPr/>
            </a:pPr>
            <a:endParaRPr lang="en-US" sz="2400" i="1" dirty="0" smtClean="0">
              <a:latin typeface="Comic Sans MS" pitchFamily="66" charset="0"/>
            </a:endParaRPr>
          </a:p>
          <a:p>
            <a:pPr eaLnBrk="1" hangingPunct="1">
              <a:lnSpc>
                <a:spcPct val="90000"/>
              </a:lnSpc>
              <a:buFont typeface="Wingdings" pitchFamily="2" charset="2"/>
              <a:buChar char="Ø"/>
              <a:defRPr/>
            </a:pPr>
            <a:r>
              <a:rPr lang="en-US" sz="2000" b="1" dirty="0" smtClean="0">
                <a:solidFill>
                  <a:schemeClr val="tx1">
                    <a:lumMod val="50000"/>
                    <a:lumOff val="50000"/>
                  </a:schemeClr>
                </a:solidFill>
                <a:latin typeface="Comic Sans MS" pitchFamily="66" charset="0"/>
              </a:rPr>
              <a:t>isotonic</a:t>
            </a:r>
            <a:r>
              <a:rPr lang="en-US" sz="1600" dirty="0" smtClean="0">
                <a:latin typeface="Comic Sans MS" pitchFamily="66" charset="0"/>
              </a:rPr>
              <a:t>: equal concentration of a solute 	              </a:t>
            </a:r>
          </a:p>
          <a:p>
            <a:pPr marL="0" indent="0" eaLnBrk="1" hangingPunct="1">
              <a:lnSpc>
                <a:spcPct val="90000"/>
              </a:lnSpc>
              <a:buNone/>
              <a:defRPr/>
            </a:pPr>
            <a:r>
              <a:rPr lang="en-US" sz="1600" dirty="0">
                <a:latin typeface="Comic Sans MS" pitchFamily="66" charset="0"/>
              </a:rPr>
              <a:t> </a:t>
            </a:r>
            <a:r>
              <a:rPr lang="en-US" sz="1600" dirty="0" smtClean="0">
                <a:latin typeface="Comic Sans MS" pitchFamily="66" charset="0"/>
              </a:rPr>
              <a:t>                      inside and outside of cell.</a:t>
            </a:r>
          </a:p>
          <a:p>
            <a:pPr eaLnBrk="1" hangingPunct="1">
              <a:lnSpc>
                <a:spcPct val="90000"/>
              </a:lnSpc>
              <a:buFont typeface="Wingdings" pitchFamily="2" charset="2"/>
              <a:buChar char="Ø"/>
              <a:defRPr/>
            </a:pPr>
            <a:endParaRPr lang="en-US" sz="1600" dirty="0" smtClean="0">
              <a:latin typeface="Comic Sans MS" pitchFamily="66" charset="0"/>
            </a:endParaRPr>
          </a:p>
          <a:p>
            <a:pPr eaLnBrk="1" hangingPunct="1">
              <a:lnSpc>
                <a:spcPct val="90000"/>
              </a:lnSpc>
              <a:buFont typeface="Wingdings" pitchFamily="2" charset="2"/>
              <a:buChar char="Ø"/>
              <a:defRPr/>
            </a:pPr>
            <a:endParaRPr lang="en-US" sz="1000" u="sng" dirty="0" smtClean="0">
              <a:latin typeface="Comic Sans MS" pitchFamily="66" charset="0"/>
            </a:endParaRPr>
          </a:p>
          <a:p>
            <a:pPr eaLnBrk="1" hangingPunct="1">
              <a:lnSpc>
                <a:spcPct val="90000"/>
              </a:lnSpc>
              <a:buFont typeface="Wingdings" pitchFamily="2" charset="2"/>
              <a:buChar char="Ø"/>
              <a:defRPr/>
            </a:pPr>
            <a:r>
              <a:rPr lang="en-US" sz="2000" b="1" dirty="0" smtClean="0">
                <a:solidFill>
                  <a:schemeClr val="tx1">
                    <a:lumMod val="50000"/>
                    <a:lumOff val="50000"/>
                  </a:schemeClr>
                </a:solidFill>
                <a:latin typeface="Comic Sans MS" pitchFamily="66" charset="0"/>
              </a:rPr>
              <a:t>hypertonic</a:t>
            </a:r>
            <a:r>
              <a:rPr lang="en-US" sz="1600" dirty="0" smtClean="0">
                <a:latin typeface="Comic Sans MS" pitchFamily="66" charset="0"/>
              </a:rPr>
              <a:t>: a higher concentration of 		              solute.</a:t>
            </a:r>
          </a:p>
          <a:p>
            <a:pPr marL="0" indent="0" eaLnBrk="1" hangingPunct="1">
              <a:lnSpc>
                <a:spcPct val="90000"/>
              </a:lnSpc>
              <a:buFontTx/>
              <a:buNone/>
              <a:defRPr/>
            </a:pPr>
            <a:r>
              <a:rPr lang="en-US" sz="1000" dirty="0" smtClean="0">
                <a:latin typeface="Comic Sans MS" pitchFamily="66" charset="0"/>
              </a:rPr>
              <a:t>	</a:t>
            </a:r>
            <a:endParaRPr lang="en-US" sz="1800" dirty="0" smtClean="0">
              <a:latin typeface="Comic Sans MS" pitchFamily="66" charset="0"/>
            </a:endParaRPr>
          </a:p>
          <a:p>
            <a:pPr marL="0" indent="0" eaLnBrk="1" hangingPunct="1">
              <a:lnSpc>
                <a:spcPct val="90000"/>
              </a:lnSpc>
              <a:buFontTx/>
              <a:buNone/>
              <a:defRPr/>
            </a:pPr>
            <a:endParaRPr lang="en-US" sz="1000" dirty="0" smtClean="0">
              <a:latin typeface="Comic Sans MS" pitchFamily="66" charset="0"/>
            </a:endParaRPr>
          </a:p>
          <a:p>
            <a:pPr eaLnBrk="1" hangingPunct="1">
              <a:lnSpc>
                <a:spcPct val="90000"/>
              </a:lnSpc>
              <a:buFont typeface="Wingdings" pitchFamily="2" charset="2"/>
              <a:buChar char="Ø"/>
              <a:defRPr/>
            </a:pPr>
            <a:r>
              <a:rPr lang="en-US" sz="2000" b="1" dirty="0" smtClean="0">
                <a:solidFill>
                  <a:schemeClr val="tx1">
                    <a:lumMod val="50000"/>
                    <a:lumOff val="50000"/>
                  </a:schemeClr>
                </a:solidFill>
                <a:latin typeface="Comic Sans MS" pitchFamily="66" charset="0"/>
              </a:rPr>
              <a:t>hypotonic</a:t>
            </a:r>
            <a:r>
              <a:rPr lang="en-US" sz="1600" dirty="0" smtClean="0">
                <a:latin typeface="Comic Sans MS" pitchFamily="66" charset="0"/>
              </a:rPr>
              <a:t>: a lower concentration of 	               	           solute.</a:t>
            </a:r>
            <a:endParaRPr lang="en-US" sz="2000" dirty="0" smtClean="0">
              <a:latin typeface="Comic Sans MS" pitchFamily="66" charset="0"/>
            </a:endParaRPr>
          </a:p>
        </p:txBody>
      </p:sp>
      <p:pic>
        <p:nvPicPr>
          <p:cNvPr id="13316" name="Picture 4" descr="OsmosisBlood1"/>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5435019" y="990600"/>
            <a:ext cx="3286125" cy="3100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7" name="Text Box 5"/>
          <p:cNvSpPr txBox="1">
            <a:spLocks noChangeArrowheads="1"/>
          </p:cNvSpPr>
          <p:nvPr/>
        </p:nvSpPr>
        <p:spPr bwMode="auto">
          <a:xfrm>
            <a:off x="5638800" y="6629400"/>
            <a:ext cx="3505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a:latin typeface="Comic Sans MS" pitchFamily="66" charset="0"/>
              </a:rPr>
              <a:t>Images: </a:t>
            </a:r>
            <a:r>
              <a:rPr lang="en-US" sz="1000">
                <a:latin typeface="Comic Sans MS" pitchFamily="66" charset="0"/>
                <a:hlinkClick r:id="rId5"/>
              </a:rPr>
              <a:t>Osmosis animation</a:t>
            </a:r>
            <a:r>
              <a:rPr lang="en-US" sz="1000">
                <a:latin typeface="Comic Sans MS" pitchFamily="66" charset="0"/>
              </a:rPr>
              <a:t>; </a:t>
            </a:r>
            <a:r>
              <a:rPr lang="en-US" sz="1000">
                <a:latin typeface="Comic Sans MS" pitchFamily="66" charset="0"/>
                <a:hlinkClick r:id="rId6"/>
              </a:rPr>
              <a:t>Osmosis with RBCs</a:t>
            </a:r>
            <a:r>
              <a:rPr lang="en-US" sz="1000">
                <a:latin typeface="Comic Sans MS" pitchFamily="66" charset="0"/>
              </a:rPr>
              <a:t>, M. Ruiz</a:t>
            </a:r>
          </a:p>
        </p:txBody>
      </p:sp>
      <p:sp>
        <p:nvSpPr>
          <p:cNvPr id="13318" name="Text Box 7"/>
          <p:cNvSpPr txBox="1">
            <a:spLocks noChangeArrowheads="1"/>
          </p:cNvSpPr>
          <p:nvPr/>
        </p:nvSpPr>
        <p:spPr bwMode="auto">
          <a:xfrm>
            <a:off x="762000" y="4876800"/>
            <a:ext cx="3733800"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20000"/>
              </a:spcBef>
            </a:pPr>
            <a:r>
              <a:rPr lang="en-US" sz="2400" b="1">
                <a:solidFill>
                  <a:srgbClr val="FF0000"/>
                </a:solidFill>
                <a:latin typeface="Comic Sans MS" pitchFamily="66" charset="0"/>
              </a:rPr>
              <a:t>Water will always move toward a hypertonic environment!!</a:t>
            </a:r>
            <a:endParaRPr lang="en-US" sz="2400">
              <a:latin typeface="Comic Sans MS" pitchFamily="66" charset="0"/>
            </a:endParaRPr>
          </a:p>
          <a:p>
            <a:pPr eaLnBrk="1" hangingPunct="1">
              <a:spcBef>
                <a:spcPct val="50000"/>
              </a:spcBef>
            </a:pPr>
            <a:endParaRPr lang="en-US" sz="1600"/>
          </a:p>
        </p:txBody>
      </p:sp>
      <p:sp>
        <p:nvSpPr>
          <p:cNvPr id="2" name="TextBox 1"/>
          <p:cNvSpPr txBox="1"/>
          <p:nvPr/>
        </p:nvSpPr>
        <p:spPr>
          <a:xfrm>
            <a:off x="5520744" y="4343400"/>
            <a:ext cx="3200400" cy="1954381"/>
          </a:xfrm>
          <a:prstGeom prst="rect">
            <a:avLst/>
          </a:prstGeom>
          <a:noFill/>
          <a:ln>
            <a:solidFill>
              <a:schemeClr val="accent1">
                <a:lumMod val="75000"/>
              </a:schemeClr>
            </a:solidFill>
          </a:ln>
          <a:effectLst>
            <a:glow rad="101600">
              <a:schemeClr val="accent2">
                <a:satMod val="175000"/>
                <a:alpha val="40000"/>
              </a:schemeClr>
            </a:glow>
          </a:effectLst>
        </p:spPr>
        <p:txBody>
          <a:bodyPr>
            <a:spAutoFit/>
          </a:bodyPr>
          <a:lstStyle/>
          <a:p>
            <a:pPr algn="ctr">
              <a:defRPr/>
            </a:pPr>
            <a:endParaRPr lang="en-US" sz="1050" b="1" dirty="0" smtClean="0">
              <a:solidFill>
                <a:srgbClr val="FF0000"/>
              </a:solidFill>
              <a:latin typeface="Comic Sans MS" pitchFamily="66" charset="0"/>
            </a:endParaRPr>
          </a:p>
          <a:p>
            <a:pPr algn="ctr">
              <a:defRPr/>
            </a:pPr>
            <a:r>
              <a:rPr lang="en-US" sz="1600" b="1" dirty="0" smtClean="0">
                <a:solidFill>
                  <a:srgbClr val="FF0000"/>
                </a:solidFill>
                <a:latin typeface="Comic Sans MS" pitchFamily="66" charset="0"/>
              </a:rPr>
              <a:t>REVIEW!</a:t>
            </a:r>
          </a:p>
          <a:p>
            <a:pPr algn="ctr">
              <a:defRPr/>
            </a:pPr>
            <a:endParaRPr lang="en-US" sz="1050" b="1" dirty="0">
              <a:solidFill>
                <a:srgbClr val="FF0000"/>
              </a:solidFill>
              <a:latin typeface="Comic Sans MS" pitchFamily="66" charset="0"/>
            </a:endParaRPr>
          </a:p>
          <a:p>
            <a:pPr marL="171450" indent="-171450" algn="ctr">
              <a:buFont typeface="Arial" pitchFamily="34" charset="0"/>
              <a:buChar char="•"/>
              <a:defRPr/>
            </a:pPr>
            <a:r>
              <a:rPr lang="en-US" sz="1200" b="1" dirty="0">
                <a:latin typeface="Comic Sans MS" pitchFamily="66" charset="0"/>
                <a:hlinkClick r:id="rId7"/>
              </a:rPr>
              <a:t>How Osmosis Works</a:t>
            </a:r>
            <a:r>
              <a:rPr lang="en-US" sz="1200" dirty="0">
                <a:latin typeface="Comic Sans MS" pitchFamily="66" charset="0"/>
              </a:rPr>
              <a:t> animation</a:t>
            </a:r>
          </a:p>
          <a:p>
            <a:pPr marL="171450" indent="-171450" algn="ctr">
              <a:buFont typeface="Arial" pitchFamily="34" charset="0"/>
              <a:buChar char="•"/>
              <a:defRPr/>
            </a:pPr>
            <a:endParaRPr lang="en-US" sz="1200" b="1" dirty="0" smtClean="0">
              <a:latin typeface="Comic Sans MS" pitchFamily="66" charset="0"/>
              <a:hlinkClick r:id=""/>
            </a:endParaRPr>
          </a:p>
          <a:p>
            <a:pPr marL="171450" indent="-171450" algn="ctr">
              <a:buFont typeface="Arial" pitchFamily="34" charset="0"/>
              <a:buChar char="•"/>
              <a:defRPr/>
            </a:pPr>
            <a:r>
              <a:rPr lang="en-US" sz="1200" b="1" dirty="0" smtClean="0">
                <a:latin typeface="Comic Sans MS" pitchFamily="66" charset="0"/>
                <a:hlinkClick r:id=""/>
              </a:rPr>
              <a:t>Diffusion</a:t>
            </a:r>
            <a:r>
              <a:rPr lang="en-US" sz="1200" b="1" dirty="0">
                <a:latin typeface="Comic Sans MS" pitchFamily="66" charset="0"/>
                <a:hlinkClick r:id="rId8"/>
              </a:rPr>
              <a:t>, Osmosis &amp; Active Transport</a:t>
            </a:r>
            <a:r>
              <a:rPr lang="en-US" sz="1200" dirty="0">
                <a:latin typeface="Comic Sans MS" pitchFamily="66" charset="0"/>
                <a:hlinkClick r:id="rId8"/>
              </a:rPr>
              <a:t> </a:t>
            </a:r>
            <a:r>
              <a:rPr lang="en-US" sz="1200" dirty="0">
                <a:latin typeface="Comic Sans MS" pitchFamily="66" charset="0"/>
              </a:rPr>
              <a:t>Lecture Main Page of the </a:t>
            </a:r>
          </a:p>
          <a:p>
            <a:pPr algn="ctr">
              <a:defRPr/>
            </a:pPr>
            <a:r>
              <a:rPr lang="en-US" sz="1200" dirty="0">
                <a:latin typeface="Comic Sans MS" pitchFamily="66" charset="0"/>
                <a:hlinkClick r:id="rId9"/>
              </a:rPr>
              <a:t>Virtual Cell Biology Classroom</a:t>
            </a:r>
            <a:r>
              <a:rPr lang="en-US" sz="1200" dirty="0">
                <a:latin typeface="Comic Sans MS" pitchFamily="66" charset="0"/>
              </a:rPr>
              <a:t> on the </a:t>
            </a:r>
          </a:p>
          <a:p>
            <a:pPr algn="ctr">
              <a:defRPr/>
            </a:pPr>
            <a:r>
              <a:rPr lang="en-US" sz="1200" dirty="0">
                <a:latin typeface="Comic Sans MS" pitchFamily="66" charset="0"/>
              </a:rPr>
              <a:t>Science Prof Online</a:t>
            </a:r>
            <a:r>
              <a:rPr lang="en-US" sz="1200" dirty="0">
                <a:latin typeface="Comic Sans MS" pitchFamily="66" charset="0"/>
                <a:hlinkClick r:id="rId10"/>
              </a:rPr>
              <a:t> </a:t>
            </a:r>
            <a:r>
              <a:rPr lang="en-US" sz="1200" dirty="0">
                <a:latin typeface="Comic Sans MS" pitchFamily="66" charset="0"/>
              </a:rPr>
              <a:t>website </a:t>
            </a:r>
            <a:endParaRPr lang="en-US" sz="1200" dirty="0" smtClean="0">
              <a:latin typeface="Comic Sans MS" pitchFamily="66" charset="0"/>
            </a:endParaRPr>
          </a:p>
          <a:p>
            <a:pPr algn="ctr">
              <a:defRPr/>
            </a:pPr>
            <a:endParaRPr lang="en-US" sz="1200" dirty="0">
              <a:latin typeface="Comic Sans MS" pitchFamily="66" charset="0"/>
            </a:endParaRPr>
          </a:p>
        </p:txBody>
      </p:sp>
      <p:sp>
        <p:nvSpPr>
          <p:cNvPr id="10" name="Rectangle 9"/>
          <p:cNvSpPr>
            <a:spLocks noGrp="1" noChangeArrowheads="1"/>
          </p:cNvSpPr>
          <p:nvPr>
            <p:ph type="title"/>
          </p:nvPr>
        </p:nvSpPr>
        <p:spPr>
          <a:xfrm>
            <a:off x="457200" y="152400"/>
            <a:ext cx="8229600" cy="868362"/>
          </a:xfrm>
          <a:noFill/>
        </p:spPr>
        <p:txBody>
          <a:bodyPr/>
          <a:lstStyle/>
          <a:p>
            <a:pPr algn="l" eaLnBrk="1" hangingPunct="1"/>
            <a:r>
              <a:rPr lang="en-US" altLang="en-US" sz="3600" b="1" dirty="0" smtClean="0">
                <a:solidFill>
                  <a:schemeClr val="accent2"/>
                </a:solidFill>
                <a:latin typeface="Comic Sans MS" pitchFamily="66" charset="0"/>
              </a:rPr>
              <a:t>Passive Transport - Osmosis</a:t>
            </a:r>
          </a:p>
        </p:txBody>
      </p:sp>
      <p:sp>
        <p:nvSpPr>
          <p:cNvPr id="9" name="Text Box 5"/>
          <p:cNvSpPr txBox="1">
            <a:spLocks noChangeArrowheads="1"/>
          </p:cNvSpPr>
          <p:nvPr/>
        </p:nvSpPr>
        <p:spPr bwMode="auto">
          <a:xfrm>
            <a:off x="0" y="6613525"/>
            <a:ext cx="480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000" b="0" dirty="0">
                <a:latin typeface="Comic Sans MS" pitchFamily="66" charset="0"/>
              </a:rPr>
              <a:t>From the  Virtual </a:t>
            </a:r>
            <a:r>
              <a:rPr lang="en-US" altLang="en-US" sz="1000" b="0" dirty="0" smtClean="0">
                <a:latin typeface="Comic Sans MS" pitchFamily="66" charset="0"/>
              </a:rPr>
              <a:t>Biology </a:t>
            </a:r>
            <a:r>
              <a:rPr lang="en-US" altLang="en-US" sz="1000" b="0" dirty="0">
                <a:latin typeface="Comic Sans MS" pitchFamily="66" charset="0"/>
              </a:rPr>
              <a:t>Classroom on </a:t>
            </a:r>
            <a:r>
              <a:rPr lang="en-US" altLang="en-US" sz="1000" b="0" dirty="0">
                <a:latin typeface="Comic Sans MS" pitchFamily="66" charset="0"/>
                <a:hlinkClick r:id="rId10"/>
              </a:rPr>
              <a:t>ScienceProfOnline.com</a:t>
            </a:r>
            <a:endParaRPr lang="en-US" altLang="en-US" sz="1000" b="0" dirty="0">
              <a:latin typeface="Comic Sans MS" pitchFamily="66" charset="0"/>
            </a:endParaRPr>
          </a:p>
        </p:txBody>
      </p:sp>
    </p:spTree>
    <p:extLst>
      <p:ext uri="{BB962C8B-B14F-4D97-AF65-F5344CB8AC3E}">
        <p14:creationId xmlns:p14="http://schemas.microsoft.com/office/powerpoint/2010/main" val="362809835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381000" y="1219200"/>
            <a:ext cx="8458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altLang="en-US" b="0" dirty="0">
                <a:latin typeface="Comic Sans MS" pitchFamily="66" charset="0"/>
              </a:rPr>
              <a:t>From  the peptidoglycan inwards all bacteria are very similar.  Going further out, the bacterial world divides into two major classes </a:t>
            </a:r>
            <a:r>
              <a:rPr lang="en-US" altLang="en-US" sz="1400" b="0" dirty="0">
                <a:latin typeface="Comic Sans MS" pitchFamily="66" charset="0"/>
              </a:rPr>
              <a:t>(plus a couple of odd types)</a:t>
            </a:r>
            <a:r>
              <a:rPr lang="en-US" altLang="en-US" b="0" dirty="0">
                <a:latin typeface="Comic Sans MS" pitchFamily="66" charset="0"/>
              </a:rPr>
              <a:t>.  These are:</a:t>
            </a:r>
          </a:p>
        </p:txBody>
      </p:sp>
      <p:sp>
        <p:nvSpPr>
          <p:cNvPr id="15363" name="Text Box 3"/>
          <p:cNvSpPr txBox="1">
            <a:spLocks noChangeArrowheads="1"/>
          </p:cNvSpPr>
          <p:nvPr/>
        </p:nvSpPr>
        <p:spPr bwMode="auto">
          <a:xfrm>
            <a:off x="838200" y="2438400"/>
            <a:ext cx="7696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2000" dirty="0">
                <a:latin typeface="Comic Sans MS" pitchFamily="66" charset="0"/>
              </a:rPr>
              <a:t> </a:t>
            </a:r>
            <a:r>
              <a:rPr lang="en-US" altLang="en-US" sz="2000" dirty="0" smtClean="0">
                <a:latin typeface="Comic Sans MS" pitchFamily="66" charset="0"/>
              </a:rPr>
              <a:t>       </a:t>
            </a:r>
            <a:r>
              <a:rPr lang="en-US" altLang="en-US" sz="2000" b="1" dirty="0" smtClean="0">
                <a:solidFill>
                  <a:srgbClr val="9900CC"/>
                </a:solidFill>
                <a:latin typeface="Comic Sans MS" pitchFamily="66" charset="0"/>
                <a:hlinkClick r:id="rId3"/>
              </a:rPr>
              <a:t>Gram-positive</a:t>
            </a:r>
            <a:r>
              <a:rPr lang="en-US" altLang="en-US" sz="2000" b="1" dirty="0" smtClean="0">
                <a:latin typeface="Comic Sans MS" pitchFamily="66" charset="0"/>
              </a:rPr>
              <a:t>        </a:t>
            </a:r>
            <a:r>
              <a:rPr lang="en-US" altLang="en-US" sz="2000" b="1" dirty="0" smtClean="0">
                <a:solidFill>
                  <a:srgbClr val="FF33CC"/>
                </a:solidFill>
                <a:latin typeface="Comic Sans MS" pitchFamily="66" charset="0"/>
              </a:rPr>
              <a:t>               </a:t>
            </a:r>
            <a:r>
              <a:rPr lang="en-US" altLang="en-US" sz="2000" b="1" dirty="0" smtClean="0">
                <a:solidFill>
                  <a:srgbClr val="FF33CC"/>
                </a:solidFill>
                <a:latin typeface="Comic Sans MS" pitchFamily="66" charset="0"/>
                <a:hlinkClick r:id="rId4"/>
              </a:rPr>
              <a:t>Gram-negative</a:t>
            </a:r>
            <a:endParaRPr lang="en-US" altLang="en-US" sz="2000" b="1" dirty="0">
              <a:solidFill>
                <a:srgbClr val="FF33CC"/>
              </a:solidFill>
              <a:latin typeface="Comic Sans MS" pitchFamily="66" charset="0"/>
            </a:endParaRPr>
          </a:p>
        </p:txBody>
      </p:sp>
      <p:sp>
        <p:nvSpPr>
          <p:cNvPr id="15365" name="Text Box 5"/>
          <p:cNvSpPr txBox="1">
            <a:spLocks noChangeArrowheads="1"/>
          </p:cNvSpPr>
          <p:nvPr/>
        </p:nvSpPr>
        <p:spPr bwMode="auto">
          <a:xfrm>
            <a:off x="5728855" y="6596646"/>
            <a:ext cx="34194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b="0" dirty="0" smtClean="0">
                <a:latin typeface="Comic Sans MS" pitchFamily="66" charset="0"/>
              </a:rPr>
              <a:t>Images: </a:t>
            </a:r>
            <a:r>
              <a:rPr lang="en-US" sz="1000" b="0" dirty="0">
                <a:latin typeface="Comic Sans MS" pitchFamily="66" charset="0"/>
              </a:rPr>
              <a:t>Staph, </a:t>
            </a:r>
            <a:r>
              <a:rPr lang="en-US" sz="1000" b="0" dirty="0">
                <a:latin typeface="Comic Sans MS" pitchFamily="66" charset="0"/>
                <a:hlinkClick r:id="rId5"/>
              </a:rPr>
              <a:t>Gram Stain</a:t>
            </a:r>
            <a:r>
              <a:rPr lang="en-US" sz="1000" b="0" dirty="0" smtClean="0">
                <a:latin typeface="Comic Sans MS" pitchFamily="66" charset="0"/>
              </a:rPr>
              <a:t>, </a:t>
            </a:r>
            <a:r>
              <a:rPr lang="en-US" sz="1000" b="0" dirty="0">
                <a:latin typeface="Comic Sans MS" pitchFamily="66" charset="0"/>
              </a:rPr>
              <a:t>T. Port; </a:t>
            </a:r>
            <a:r>
              <a:rPr lang="en-US" sz="1000" b="0" dirty="0">
                <a:latin typeface="Comic Sans MS" pitchFamily="66" charset="0"/>
                <a:hlinkClick r:id="rId6"/>
              </a:rPr>
              <a:t>E coli</a:t>
            </a:r>
            <a:r>
              <a:rPr lang="en-US" sz="1000" b="0" dirty="0">
                <a:latin typeface="Comic Sans MS" pitchFamily="66" charset="0"/>
              </a:rPr>
              <a:t>, Y </a:t>
            </a:r>
            <a:r>
              <a:rPr lang="en-US" sz="1000" b="0" dirty="0" err="1">
                <a:latin typeface="Comic Sans MS" pitchFamily="66" charset="0"/>
              </a:rPr>
              <a:t>tambe</a:t>
            </a:r>
            <a:endParaRPr lang="en-US" sz="1000" b="0" dirty="0">
              <a:latin typeface="Comic Sans MS" pitchFamily="66" charset="0"/>
            </a:endParaRPr>
          </a:p>
        </p:txBody>
      </p:sp>
      <p:pic>
        <p:nvPicPr>
          <p:cNvPr id="15366" name="Picture 6" descr="microbiology-staph-gram-1000x"/>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 y="2971800"/>
            <a:ext cx="3733800" cy="308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7" descr="Pseudomonas_aeruginosa_Gram_ tamb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95800" y="2971800"/>
            <a:ext cx="403860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6"/>
          <p:cNvSpPr>
            <a:spLocks noChangeArrowheads="1"/>
          </p:cNvSpPr>
          <p:nvPr/>
        </p:nvSpPr>
        <p:spPr bwMode="auto">
          <a:xfrm>
            <a:off x="2299855" y="346364"/>
            <a:ext cx="472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r>
              <a:rPr lang="en-US" altLang="en-US" sz="3200" b="0" dirty="0">
                <a:solidFill>
                  <a:schemeClr val="tx2"/>
                </a:solidFill>
                <a:latin typeface="Comic Sans MS" pitchFamily="66" charset="0"/>
              </a:rPr>
              <a:t>Prokaryotes - </a:t>
            </a:r>
            <a:r>
              <a:rPr lang="en-US" altLang="en-US" sz="3200" dirty="0">
                <a:solidFill>
                  <a:schemeClr val="tx2"/>
                </a:solidFill>
                <a:latin typeface="Comic Sans MS" pitchFamily="66" charset="0"/>
                <a:hlinkClick r:id="rId9"/>
              </a:rPr>
              <a:t>Cell Wall</a:t>
            </a:r>
            <a:endParaRPr lang="en-US" altLang="en-US" sz="3200" dirty="0">
              <a:solidFill>
                <a:schemeClr val="tx2"/>
              </a:solidFill>
              <a:latin typeface="Comic Sans MS" pitchFamily="66" charset="0"/>
            </a:endParaRPr>
          </a:p>
        </p:txBody>
      </p:sp>
      <p:sp>
        <p:nvSpPr>
          <p:cNvPr id="11" name="Text Box 5"/>
          <p:cNvSpPr txBox="1">
            <a:spLocks noChangeArrowheads="1"/>
          </p:cNvSpPr>
          <p:nvPr/>
        </p:nvSpPr>
        <p:spPr bwMode="auto">
          <a:xfrm>
            <a:off x="0" y="6613525"/>
            <a:ext cx="480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000" b="0" dirty="0">
                <a:latin typeface="Comic Sans MS" pitchFamily="66" charset="0"/>
              </a:rPr>
              <a:t>From the  Virtual </a:t>
            </a:r>
            <a:r>
              <a:rPr lang="en-US" altLang="en-US" sz="1000" b="0" dirty="0" smtClean="0">
                <a:latin typeface="Comic Sans MS" pitchFamily="66" charset="0"/>
              </a:rPr>
              <a:t>Biology </a:t>
            </a:r>
            <a:r>
              <a:rPr lang="en-US" altLang="en-US" sz="1000" b="0" dirty="0">
                <a:latin typeface="Comic Sans MS" pitchFamily="66" charset="0"/>
              </a:rPr>
              <a:t>Classroom on </a:t>
            </a:r>
            <a:r>
              <a:rPr lang="en-US" altLang="en-US" sz="1000" b="0" dirty="0">
                <a:latin typeface="Comic Sans MS" pitchFamily="66" charset="0"/>
                <a:hlinkClick r:id="rId10"/>
              </a:rPr>
              <a:t>ScienceProfOnline.com</a:t>
            </a:r>
            <a:endParaRPr lang="en-US" altLang="en-US" sz="1000" b="0" dirty="0">
              <a:latin typeface="Comic Sans MS" pitchFamily="66" charset="0"/>
            </a:endParaRPr>
          </a:p>
        </p:txBody>
      </p:sp>
    </p:spTree>
    <p:extLst>
      <p:ext uri="{BB962C8B-B14F-4D97-AF65-F5344CB8AC3E}">
        <p14:creationId xmlns:p14="http://schemas.microsoft.com/office/powerpoint/2010/main" val="428662877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descr="Shingle"/>
          <p:cNvSpPr>
            <a:spLocks noChangeArrowheads="1"/>
          </p:cNvSpPr>
          <p:nvPr/>
        </p:nvSpPr>
        <p:spPr bwMode="auto">
          <a:xfrm>
            <a:off x="2312988" y="2889250"/>
            <a:ext cx="5867400" cy="3657600"/>
          </a:xfrm>
          <a:prstGeom prst="roundRect">
            <a:avLst>
              <a:gd name="adj" fmla="val 50000"/>
            </a:avLst>
          </a:prstGeom>
          <a:pattFill prst="shingle">
            <a:fgClr>
              <a:schemeClr val="accent2"/>
            </a:fgClr>
            <a:bgClr>
              <a:srgbClr val="FFFFFF"/>
            </a:bgClr>
          </a:pattFill>
          <a:ln>
            <a:noFill/>
          </a:ln>
          <a:effectLst/>
          <a:extLst>
            <a:ext uri="{91240B29-F687-4f45-9708-019B960494DF}">
              <a14:hiddenLine xmlns:a14="http://schemas.microsoft.com/office/drawing/2010/main" w="57150">
                <a:solidFill>
                  <a:srgbClr val="CC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2400">
              <a:latin typeface="Times" charset="0"/>
            </a:endParaRPr>
          </a:p>
        </p:txBody>
      </p:sp>
      <p:sp>
        <p:nvSpPr>
          <p:cNvPr id="5123" name="AutoShape 3" descr="Small confetti"/>
          <p:cNvSpPr>
            <a:spLocks noChangeArrowheads="1"/>
          </p:cNvSpPr>
          <p:nvPr/>
        </p:nvSpPr>
        <p:spPr bwMode="auto">
          <a:xfrm>
            <a:off x="2617788" y="3270250"/>
            <a:ext cx="5181600" cy="2971800"/>
          </a:xfrm>
          <a:prstGeom prst="roundRect">
            <a:avLst>
              <a:gd name="adj" fmla="val 50000"/>
            </a:avLst>
          </a:prstGeom>
          <a:pattFill prst="smConfetti">
            <a:fgClr>
              <a:srgbClr val="CC0000"/>
            </a:fgClr>
            <a:bgClr>
              <a:schemeClr val="bg1"/>
            </a:bgClr>
          </a:pattFill>
          <a:ln w="57150">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4" name="Oval 4"/>
          <p:cNvSpPr>
            <a:spLocks noChangeArrowheads="1"/>
          </p:cNvSpPr>
          <p:nvPr/>
        </p:nvSpPr>
        <p:spPr bwMode="auto">
          <a:xfrm>
            <a:off x="4267200" y="3124200"/>
            <a:ext cx="152400" cy="304800"/>
          </a:xfrm>
          <a:prstGeom prst="ellipse">
            <a:avLst/>
          </a:prstGeom>
          <a:solidFill>
            <a:srgbClr val="FF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5" name="Oval 5"/>
          <p:cNvSpPr>
            <a:spLocks noChangeArrowheads="1"/>
          </p:cNvSpPr>
          <p:nvPr/>
        </p:nvSpPr>
        <p:spPr bwMode="auto">
          <a:xfrm>
            <a:off x="5562600" y="6096000"/>
            <a:ext cx="152400" cy="304800"/>
          </a:xfrm>
          <a:prstGeom prst="ellipse">
            <a:avLst/>
          </a:prstGeom>
          <a:solidFill>
            <a:srgbClr val="FF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6" name="Oval 6"/>
          <p:cNvSpPr>
            <a:spLocks noChangeArrowheads="1"/>
          </p:cNvSpPr>
          <p:nvPr/>
        </p:nvSpPr>
        <p:spPr bwMode="auto">
          <a:xfrm>
            <a:off x="3352800" y="6096000"/>
            <a:ext cx="152400" cy="304800"/>
          </a:xfrm>
          <a:prstGeom prst="ellipse">
            <a:avLst/>
          </a:prstGeom>
          <a:solidFill>
            <a:srgbClr val="FF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7" name="Oval 7"/>
          <p:cNvSpPr>
            <a:spLocks noChangeArrowheads="1"/>
          </p:cNvSpPr>
          <p:nvPr/>
        </p:nvSpPr>
        <p:spPr bwMode="auto">
          <a:xfrm>
            <a:off x="3429000" y="6019800"/>
            <a:ext cx="304800" cy="22860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8" name="Oval 8"/>
          <p:cNvSpPr>
            <a:spLocks noChangeArrowheads="1"/>
          </p:cNvSpPr>
          <p:nvPr/>
        </p:nvSpPr>
        <p:spPr bwMode="auto">
          <a:xfrm>
            <a:off x="5334000" y="6019800"/>
            <a:ext cx="304800" cy="22860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9" name="Oval 9"/>
          <p:cNvSpPr>
            <a:spLocks noChangeArrowheads="1"/>
          </p:cNvSpPr>
          <p:nvPr/>
        </p:nvSpPr>
        <p:spPr bwMode="auto">
          <a:xfrm>
            <a:off x="4343400" y="3276600"/>
            <a:ext cx="304800" cy="22860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0" name="Freeform 10"/>
          <p:cNvSpPr>
            <a:spLocks/>
          </p:cNvSpPr>
          <p:nvPr/>
        </p:nvSpPr>
        <p:spPr bwMode="auto">
          <a:xfrm>
            <a:off x="2693988" y="3429000"/>
            <a:ext cx="457200" cy="381000"/>
          </a:xfrm>
          <a:custGeom>
            <a:avLst/>
            <a:gdLst>
              <a:gd name="T0" fmla="*/ 2147483647 w 600"/>
              <a:gd name="T1" fmla="*/ 0 h 624"/>
              <a:gd name="T2" fmla="*/ 2147483647 w 600"/>
              <a:gd name="T3" fmla="*/ 2147483647 h 624"/>
              <a:gd name="T4" fmla="*/ 2147483647 w 600"/>
              <a:gd name="T5" fmla="*/ 2147483647 h 624"/>
              <a:gd name="T6" fmla="*/ 2147483647 w 600"/>
              <a:gd name="T7" fmla="*/ 2147483647 h 624"/>
              <a:gd name="T8" fmla="*/ 2147483647 w 600"/>
              <a:gd name="T9" fmla="*/ 2147483647 h 6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0" h="624">
                <a:moveTo>
                  <a:pt x="192" y="0"/>
                </a:moveTo>
                <a:cubicBezTo>
                  <a:pt x="396" y="140"/>
                  <a:pt x="600" y="280"/>
                  <a:pt x="576" y="336"/>
                </a:cubicBezTo>
                <a:cubicBezTo>
                  <a:pt x="552" y="392"/>
                  <a:pt x="96" y="296"/>
                  <a:pt x="48" y="336"/>
                </a:cubicBezTo>
                <a:cubicBezTo>
                  <a:pt x="0" y="376"/>
                  <a:pt x="223" y="527"/>
                  <a:pt x="288" y="576"/>
                </a:cubicBezTo>
                <a:cubicBezTo>
                  <a:pt x="352" y="624"/>
                  <a:pt x="392" y="624"/>
                  <a:pt x="432" y="624"/>
                </a:cubicBez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1" name="Freeform 11"/>
          <p:cNvSpPr>
            <a:spLocks/>
          </p:cNvSpPr>
          <p:nvPr/>
        </p:nvSpPr>
        <p:spPr bwMode="auto">
          <a:xfrm>
            <a:off x="6884988" y="5638800"/>
            <a:ext cx="457200" cy="381000"/>
          </a:xfrm>
          <a:custGeom>
            <a:avLst/>
            <a:gdLst>
              <a:gd name="T0" fmla="*/ 2147483647 w 600"/>
              <a:gd name="T1" fmla="*/ 0 h 624"/>
              <a:gd name="T2" fmla="*/ 2147483647 w 600"/>
              <a:gd name="T3" fmla="*/ 2147483647 h 624"/>
              <a:gd name="T4" fmla="*/ 2147483647 w 600"/>
              <a:gd name="T5" fmla="*/ 2147483647 h 624"/>
              <a:gd name="T6" fmla="*/ 2147483647 w 600"/>
              <a:gd name="T7" fmla="*/ 2147483647 h 624"/>
              <a:gd name="T8" fmla="*/ 2147483647 w 600"/>
              <a:gd name="T9" fmla="*/ 2147483647 h 6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0" h="624">
                <a:moveTo>
                  <a:pt x="192" y="0"/>
                </a:moveTo>
                <a:cubicBezTo>
                  <a:pt x="396" y="140"/>
                  <a:pt x="600" y="280"/>
                  <a:pt x="576" y="336"/>
                </a:cubicBezTo>
                <a:cubicBezTo>
                  <a:pt x="552" y="392"/>
                  <a:pt x="96" y="296"/>
                  <a:pt x="48" y="336"/>
                </a:cubicBezTo>
                <a:cubicBezTo>
                  <a:pt x="0" y="376"/>
                  <a:pt x="223" y="527"/>
                  <a:pt x="288" y="576"/>
                </a:cubicBezTo>
                <a:cubicBezTo>
                  <a:pt x="352" y="624"/>
                  <a:pt x="392" y="624"/>
                  <a:pt x="432" y="624"/>
                </a:cubicBez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2" name="Freeform 12"/>
          <p:cNvSpPr>
            <a:spLocks/>
          </p:cNvSpPr>
          <p:nvPr/>
        </p:nvSpPr>
        <p:spPr bwMode="auto">
          <a:xfrm>
            <a:off x="3303588" y="4014788"/>
            <a:ext cx="1365250" cy="1346200"/>
          </a:xfrm>
          <a:custGeom>
            <a:avLst/>
            <a:gdLst>
              <a:gd name="T0" fmla="*/ 2147483647 w 860"/>
              <a:gd name="T1" fmla="*/ 2147483647 h 848"/>
              <a:gd name="T2" fmla="*/ 2147483647 w 860"/>
              <a:gd name="T3" fmla="*/ 2147483647 h 848"/>
              <a:gd name="T4" fmla="*/ 2147483647 w 860"/>
              <a:gd name="T5" fmla="*/ 2147483647 h 848"/>
              <a:gd name="T6" fmla="*/ 2147483647 w 860"/>
              <a:gd name="T7" fmla="*/ 2147483647 h 848"/>
              <a:gd name="T8" fmla="*/ 2147483647 w 860"/>
              <a:gd name="T9" fmla="*/ 2147483647 h 848"/>
              <a:gd name="T10" fmla="*/ 2147483647 w 860"/>
              <a:gd name="T11" fmla="*/ 2147483647 h 848"/>
              <a:gd name="T12" fmla="*/ 2147483647 w 860"/>
              <a:gd name="T13" fmla="*/ 2147483647 h 848"/>
              <a:gd name="T14" fmla="*/ 2147483647 w 860"/>
              <a:gd name="T15" fmla="*/ 2147483647 h 848"/>
              <a:gd name="T16" fmla="*/ 2147483647 w 860"/>
              <a:gd name="T17" fmla="*/ 2147483647 h 848"/>
              <a:gd name="T18" fmla="*/ 2147483647 w 860"/>
              <a:gd name="T19" fmla="*/ 2147483647 h 848"/>
              <a:gd name="T20" fmla="*/ 2147483647 w 860"/>
              <a:gd name="T21" fmla="*/ 2147483647 h 848"/>
              <a:gd name="T22" fmla="*/ 2147483647 w 860"/>
              <a:gd name="T23" fmla="*/ 2147483647 h 848"/>
              <a:gd name="T24" fmla="*/ 2147483647 w 860"/>
              <a:gd name="T25" fmla="*/ 2147483647 h 848"/>
              <a:gd name="T26" fmla="*/ 2147483647 w 860"/>
              <a:gd name="T27" fmla="*/ 2147483647 h 848"/>
              <a:gd name="T28" fmla="*/ 2147483647 w 860"/>
              <a:gd name="T29" fmla="*/ 2147483647 h 848"/>
              <a:gd name="T30" fmla="*/ 2147483647 w 860"/>
              <a:gd name="T31" fmla="*/ 2147483647 h 848"/>
              <a:gd name="T32" fmla="*/ 2147483647 w 860"/>
              <a:gd name="T33" fmla="*/ 2147483647 h 848"/>
              <a:gd name="T34" fmla="*/ 2147483647 w 860"/>
              <a:gd name="T35" fmla="*/ 2147483647 h 848"/>
              <a:gd name="T36" fmla="*/ 2147483647 w 860"/>
              <a:gd name="T37" fmla="*/ 2147483647 h 848"/>
              <a:gd name="T38" fmla="*/ 2147483647 w 860"/>
              <a:gd name="T39" fmla="*/ 2147483647 h 848"/>
              <a:gd name="T40" fmla="*/ 2147483647 w 860"/>
              <a:gd name="T41" fmla="*/ 2147483647 h 848"/>
              <a:gd name="T42" fmla="*/ 2147483647 w 860"/>
              <a:gd name="T43" fmla="*/ 2147483647 h 848"/>
              <a:gd name="T44" fmla="*/ 2147483647 w 860"/>
              <a:gd name="T45" fmla="*/ 2147483647 h 848"/>
              <a:gd name="T46" fmla="*/ 2147483647 w 860"/>
              <a:gd name="T47" fmla="*/ 2147483647 h 848"/>
              <a:gd name="T48" fmla="*/ 2147483647 w 860"/>
              <a:gd name="T49" fmla="*/ 2147483647 h 848"/>
              <a:gd name="T50" fmla="*/ 2147483647 w 860"/>
              <a:gd name="T51" fmla="*/ 2147483647 h 848"/>
              <a:gd name="T52" fmla="*/ 2147483647 w 860"/>
              <a:gd name="T53" fmla="*/ 2147483647 h 848"/>
              <a:gd name="T54" fmla="*/ 2147483647 w 860"/>
              <a:gd name="T55" fmla="*/ 2147483647 h 848"/>
              <a:gd name="T56" fmla="*/ 2147483647 w 860"/>
              <a:gd name="T57" fmla="*/ 2147483647 h 848"/>
              <a:gd name="T58" fmla="*/ 2147483647 w 860"/>
              <a:gd name="T59" fmla="*/ 2147483647 h 848"/>
              <a:gd name="T60" fmla="*/ 2147483647 w 860"/>
              <a:gd name="T61" fmla="*/ 2147483647 h 848"/>
              <a:gd name="T62" fmla="*/ 2147483647 w 860"/>
              <a:gd name="T63" fmla="*/ 2147483647 h 848"/>
              <a:gd name="T64" fmla="*/ 2147483647 w 860"/>
              <a:gd name="T65" fmla="*/ 2147483647 h 848"/>
              <a:gd name="T66" fmla="*/ 2147483647 w 860"/>
              <a:gd name="T67" fmla="*/ 2147483647 h 848"/>
              <a:gd name="T68" fmla="*/ 2147483647 w 860"/>
              <a:gd name="T69" fmla="*/ 2147483647 h 848"/>
              <a:gd name="T70" fmla="*/ 2147483647 w 860"/>
              <a:gd name="T71" fmla="*/ 2147483647 h 848"/>
              <a:gd name="T72" fmla="*/ 2147483647 w 860"/>
              <a:gd name="T73" fmla="*/ 2147483647 h 848"/>
              <a:gd name="T74" fmla="*/ 2147483647 w 860"/>
              <a:gd name="T75" fmla="*/ 2147483647 h 848"/>
              <a:gd name="T76" fmla="*/ 2147483647 w 860"/>
              <a:gd name="T77" fmla="*/ 2147483647 h 84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60" h="848">
                <a:moveTo>
                  <a:pt x="247" y="242"/>
                </a:moveTo>
                <a:cubicBezTo>
                  <a:pt x="284" y="154"/>
                  <a:pt x="293" y="120"/>
                  <a:pt x="381" y="77"/>
                </a:cubicBezTo>
                <a:cubicBezTo>
                  <a:pt x="489" y="185"/>
                  <a:pt x="461" y="273"/>
                  <a:pt x="426" y="406"/>
                </a:cubicBezTo>
                <a:cubicBezTo>
                  <a:pt x="410" y="523"/>
                  <a:pt x="404" y="574"/>
                  <a:pt x="478" y="661"/>
                </a:cubicBezTo>
                <a:cubicBezTo>
                  <a:pt x="505" y="648"/>
                  <a:pt x="538" y="643"/>
                  <a:pt x="561" y="623"/>
                </a:cubicBezTo>
                <a:cubicBezTo>
                  <a:pt x="638" y="551"/>
                  <a:pt x="486" y="543"/>
                  <a:pt x="471" y="541"/>
                </a:cubicBezTo>
                <a:cubicBezTo>
                  <a:pt x="412" y="557"/>
                  <a:pt x="242" y="619"/>
                  <a:pt x="172" y="593"/>
                </a:cubicBezTo>
                <a:cubicBezTo>
                  <a:pt x="146" y="583"/>
                  <a:pt x="146" y="543"/>
                  <a:pt x="134" y="519"/>
                </a:cubicBezTo>
                <a:cubicBezTo>
                  <a:pt x="151" y="491"/>
                  <a:pt x="160" y="455"/>
                  <a:pt x="187" y="436"/>
                </a:cubicBezTo>
                <a:cubicBezTo>
                  <a:pt x="279" y="366"/>
                  <a:pt x="309" y="383"/>
                  <a:pt x="404" y="392"/>
                </a:cubicBezTo>
                <a:cubicBezTo>
                  <a:pt x="515" y="427"/>
                  <a:pt x="535" y="445"/>
                  <a:pt x="628" y="399"/>
                </a:cubicBezTo>
                <a:cubicBezTo>
                  <a:pt x="643" y="379"/>
                  <a:pt x="674" y="363"/>
                  <a:pt x="673" y="339"/>
                </a:cubicBezTo>
                <a:cubicBezTo>
                  <a:pt x="667" y="259"/>
                  <a:pt x="593" y="269"/>
                  <a:pt x="546" y="264"/>
                </a:cubicBezTo>
                <a:cubicBezTo>
                  <a:pt x="451" y="311"/>
                  <a:pt x="387" y="375"/>
                  <a:pt x="299" y="436"/>
                </a:cubicBezTo>
                <a:cubicBezTo>
                  <a:pt x="281" y="431"/>
                  <a:pt x="254" y="437"/>
                  <a:pt x="247" y="421"/>
                </a:cubicBezTo>
                <a:cubicBezTo>
                  <a:pt x="213" y="351"/>
                  <a:pt x="218" y="215"/>
                  <a:pt x="247" y="145"/>
                </a:cubicBezTo>
                <a:cubicBezTo>
                  <a:pt x="271" y="82"/>
                  <a:pt x="320" y="87"/>
                  <a:pt x="374" y="77"/>
                </a:cubicBezTo>
                <a:cubicBezTo>
                  <a:pt x="406" y="82"/>
                  <a:pt x="507" y="99"/>
                  <a:pt x="516" y="115"/>
                </a:cubicBezTo>
                <a:cubicBezTo>
                  <a:pt x="567" y="205"/>
                  <a:pt x="541" y="331"/>
                  <a:pt x="605" y="414"/>
                </a:cubicBezTo>
                <a:cubicBezTo>
                  <a:pt x="630" y="446"/>
                  <a:pt x="655" y="478"/>
                  <a:pt x="680" y="511"/>
                </a:cubicBezTo>
                <a:cubicBezTo>
                  <a:pt x="834" y="499"/>
                  <a:pt x="792" y="500"/>
                  <a:pt x="860" y="332"/>
                </a:cubicBezTo>
                <a:cubicBezTo>
                  <a:pt x="830" y="282"/>
                  <a:pt x="818" y="215"/>
                  <a:pt x="770" y="182"/>
                </a:cubicBezTo>
                <a:cubicBezTo>
                  <a:pt x="598" y="63"/>
                  <a:pt x="460" y="237"/>
                  <a:pt x="321" y="294"/>
                </a:cubicBezTo>
                <a:cubicBezTo>
                  <a:pt x="271" y="314"/>
                  <a:pt x="216" y="319"/>
                  <a:pt x="164" y="332"/>
                </a:cubicBezTo>
                <a:cubicBezTo>
                  <a:pt x="134" y="307"/>
                  <a:pt x="93" y="291"/>
                  <a:pt x="75" y="257"/>
                </a:cubicBezTo>
                <a:cubicBezTo>
                  <a:pt x="0" y="115"/>
                  <a:pt x="21" y="96"/>
                  <a:pt x="97" y="10"/>
                </a:cubicBezTo>
                <a:cubicBezTo>
                  <a:pt x="195" y="15"/>
                  <a:pt x="273" y="0"/>
                  <a:pt x="351" y="77"/>
                </a:cubicBezTo>
                <a:cubicBezTo>
                  <a:pt x="374" y="99"/>
                  <a:pt x="376" y="137"/>
                  <a:pt x="389" y="167"/>
                </a:cubicBezTo>
                <a:cubicBezTo>
                  <a:pt x="361" y="314"/>
                  <a:pt x="322" y="459"/>
                  <a:pt x="306" y="608"/>
                </a:cubicBezTo>
                <a:cubicBezTo>
                  <a:pt x="299" y="667"/>
                  <a:pt x="290" y="736"/>
                  <a:pt x="321" y="788"/>
                </a:cubicBezTo>
                <a:cubicBezTo>
                  <a:pt x="344" y="828"/>
                  <a:pt x="405" y="828"/>
                  <a:pt x="448" y="848"/>
                </a:cubicBezTo>
                <a:cubicBezTo>
                  <a:pt x="619" y="765"/>
                  <a:pt x="591" y="810"/>
                  <a:pt x="635" y="646"/>
                </a:cubicBezTo>
                <a:cubicBezTo>
                  <a:pt x="502" y="562"/>
                  <a:pt x="646" y="637"/>
                  <a:pt x="381" y="616"/>
                </a:cubicBezTo>
                <a:cubicBezTo>
                  <a:pt x="320" y="611"/>
                  <a:pt x="261" y="590"/>
                  <a:pt x="202" y="578"/>
                </a:cubicBezTo>
                <a:cubicBezTo>
                  <a:pt x="75" y="491"/>
                  <a:pt x="50" y="508"/>
                  <a:pt x="37" y="369"/>
                </a:cubicBezTo>
                <a:cubicBezTo>
                  <a:pt x="57" y="346"/>
                  <a:pt x="71" y="318"/>
                  <a:pt x="97" y="302"/>
                </a:cubicBezTo>
                <a:cubicBezTo>
                  <a:pt x="128" y="282"/>
                  <a:pt x="166" y="274"/>
                  <a:pt x="202" y="264"/>
                </a:cubicBezTo>
                <a:cubicBezTo>
                  <a:pt x="216" y="259"/>
                  <a:pt x="233" y="263"/>
                  <a:pt x="247" y="257"/>
                </a:cubicBezTo>
                <a:cubicBezTo>
                  <a:pt x="251" y="254"/>
                  <a:pt x="247" y="247"/>
                  <a:pt x="247" y="242"/>
                </a:cubicBezTo>
                <a:close/>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3" name="Freeform 13"/>
          <p:cNvSpPr>
            <a:spLocks/>
          </p:cNvSpPr>
          <p:nvPr/>
        </p:nvSpPr>
        <p:spPr bwMode="auto">
          <a:xfrm>
            <a:off x="6124575" y="4376738"/>
            <a:ext cx="463550" cy="401637"/>
          </a:xfrm>
          <a:custGeom>
            <a:avLst/>
            <a:gdLst>
              <a:gd name="T0" fmla="*/ 2147483647 w 292"/>
              <a:gd name="T1" fmla="*/ 2147483647 h 253"/>
              <a:gd name="T2" fmla="*/ 2147483647 w 292"/>
              <a:gd name="T3" fmla="*/ 2147483647 h 253"/>
              <a:gd name="T4" fmla="*/ 2147483647 w 292"/>
              <a:gd name="T5" fmla="*/ 2147483647 h 253"/>
              <a:gd name="T6" fmla="*/ 2147483647 w 292"/>
              <a:gd name="T7" fmla="*/ 2147483647 h 253"/>
              <a:gd name="T8" fmla="*/ 2147483647 w 292"/>
              <a:gd name="T9" fmla="*/ 2147483647 h 253"/>
              <a:gd name="T10" fmla="*/ 2147483647 w 292"/>
              <a:gd name="T11" fmla="*/ 2147483647 h 253"/>
              <a:gd name="T12" fmla="*/ 2147483647 w 292"/>
              <a:gd name="T13" fmla="*/ 2147483647 h 253"/>
              <a:gd name="T14" fmla="*/ 2147483647 w 292"/>
              <a:gd name="T15" fmla="*/ 2147483647 h 253"/>
              <a:gd name="T16" fmla="*/ 2147483647 w 292"/>
              <a:gd name="T17" fmla="*/ 2147483647 h 253"/>
              <a:gd name="T18" fmla="*/ 2147483647 w 292"/>
              <a:gd name="T19" fmla="*/ 2147483647 h 253"/>
              <a:gd name="T20" fmla="*/ 2147483647 w 292"/>
              <a:gd name="T21" fmla="*/ 2147483647 h 253"/>
              <a:gd name="T22" fmla="*/ 2147483647 w 292"/>
              <a:gd name="T23" fmla="*/ 2147483647 h 253"/>
              <a:gd name="T24" fmla="*/ 2147483647 w 292"/>
              <a:gd name="T25" fmla="*/ 2147483647 h 2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2" h="253">
                <a:moveTo>
                  <a:pt x="114" y="111"/>
                </a:moveTo>
                <a:cubicBezTo>
                  <a:pt x="104" y="123"/>
                  <a:pt x="98" y="141"/>
                  <a:pt x="85" y="149"/>
                </a:cubicBezTo>
                <a:cubicBezTo>
                  <a:pt x="0" y="195"/>
                  <a:pt x="25" y="106"/>
                  <a:pt x="62" y="81"/>
                </a:cubicBezTo>
                <a:cubicBezTo>
                  <a:pt x="115" y="95"/>
                  <a:pt x="124" y="139"/>
                  <a:pt x="167" y="171"/>
                </a:cubicBezTo>
                <a:cubicBezTo>
                  <a:pt x="249" y="152"/>
                  <a:pt x="287" y="144"/>
                  <a:pt x="256" y="51"/>
                </a:cubicBezTo>
                <a:cubicBezTo>
                  <a:pt x="226" y="53"/>
                  <a:pt x="191" y="42"/>
                  <a:pt x="167" y="59"/>
                </a:cubicBezTo>
                <a:cubicBezTo>
                  <a:pt x="130" y="82"/>
                  <a:pt x="120" y="181"/>
                  <a:pt x="114" y="216"/>
                </a:cubicBezTo>
                <a:cubicBezTo>
                  <a:pt x="69" y="185"/>
                  <a:pt x="84" y="116"/>
                  <a:pt x="77" y="66"/>
                </a:cubicBezTo>
                <a:cubicBezTo>
                  <a:pt x="86" y="40"/>
                  <a:pt x="92" y="0"/>
                  <a:pt x="137" y="74"/>
                </a:cubicBezTo>
                <a:cubicBezTo>
                  <a:pt x="148" y="93"/>
                  <a:pt x="139" y="118"/>
                  <a:pt x="144" y="141"/>
                </a:cubicBezTo>
                <a:cubicBezTo>
                  <a:pt x="153" y="192"/>
                  <a:pt x="175" y="218"/>
                  <a:pt x="212" y="253"/>
                </a:cubicBezTo>
                <a:cubicBezTo>
                  <a:pt x="250" y="214"/>
                  <a:pt x="292" y="155"/>
                  <a:pt x="212" y="126"/>
                </a:cubicBezTo>
                <a:cubicBezTo>
                  <a:pt x="142" y="136"/>
                  <a:pt x="174" y="142"/>
                  <a:pt x="114" y="111"/>
                </a:cubicBezTo>
                <a:close/>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198" name="Text Box 14"/>
          <p:cNvSpPr txBox="1">
            <a:spLocks noChangeArrowheads="1"/>
          </p:cNvSpPr>
          <p:nvPr/>
        </p:nvSpPr>
        <p:spPr bwMode="auto">
          <a:xfrm>
            <a:off x="152400" y="787400"/>
            <a:ext cx="5791200"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85750" indent="-285750" eaLnBrk="0" hangingPunct="0">
              <a:buFont typeface="Wingdings" pitchFamily="2" charset="2"/>
              <a:buChar char="Ø"/>
              <a:defRPr/>
            </a:pPr>
            <a:r>
              <a:rPr lang="en-US" sz="1800" b="1" dirty="0">
                <a:solidFill>
                  <a:schemeClr val="bg2"/>
                </a:solidFill>
                <a:latin typeface="Comic Sans MS" pitchFamily="66" charset="0"/>
                <a:cs typeface="+mn-cs"/>
              </a:rPr>
              <a:t>Peptidoglycan</a:t>
            </a:r>
            <a:r>
              <a:rPr lang="en-US" sz="1600" b="1" dirty="0">
                <a:solidFill>
                  <a:schemeClr val="bg2"/>
                </a:solidFill>
                <a:latin typeface="Comic Sans MS" pitchFamily="66" charset="0"/>
                <a:cs typeface="+mn-cs"/>
              </a:rPr>
              <a:t> </a:t>
            </a:r>
            <a:r>
              <a:rPr lang="en-US" sz="1400" b="0" dirty="0">
                <a:latin typeface="Comic Sans MS" pitchFamily="66" charset="0"/>
                <a:cs typeface="+mn-cs"/>
              </a:rPr>
              <a:t>is a huge polymer of interlocking chains of alternating monomers. </a:t>
            </a:r>
          </a:p>
          <a:p>
            <a:pPr marL="285750" indent="-285750" eaLnBrk="0" hangingPunct="0">
              <a:buFont typeface="Wingdings" pitchFamily="2" charset="2"/>
              <a:buChar char="Ø"/>
              <a:defRPr/>
            </a:pPr>
            <a:endParaRPr lang="en-US" sz="1400" b="0" dirty="0">
              <a:latin typeface="Comic Sans MS" pitchFamily="66" charset="0"/>
              <a:cs typeface="+mn-cs"/>
            </a:endParaRPr>
          </a:p>
          <a:p>
            <a:pPr marL="285750" indent="-285750" eaLnBrk="0" hangingPunct="0">
              <a:buFont typeface="Wingdings" pitchFamily="2" charset="2"/>
              <a:buChar char="Ø"/>
              <a:defRPr/>
            </a:pPr>
            <a:r>
              <a:rPr lang="en-US" sz="1400" b="0" dirty="0">
                <a:latin typeface="Comic Sans MS" pitchFamily="66" charset="0"/>
                <a:cs typeface="+mn-cs"/>
              </a:rPr>
              <a:t>Provides rigid support while freely permeable to solutes.</a:t>
            </a:r>
          </a:p>
          <a:p>
            <a:pPr marL="171450" indent="-171450" eaLnBrk="0" hangingPunct="0">
              <a:buFont typeface="Wingdings" pitchFamily="2" charset="2"/>
              <a:buChar char="Ø"/>
              <a:defRPr/>
            </a:pPr>
            <a:endParaRPr lang="en-US" sz="800" b="0" dirty="0">
              <a:latin typeface="Comic Sans MS" pitchFamily="66" charset="0"/>
              <a:cs typeface="+mn-cs"/>
            </a:endParaRPr>
          </a:p>
          <a:p>
            <a:pPr marL="171450" indent="-171450" eaLnBrk="0" hangingPunct="0">
              <a:buFont typeface="Wingdings" pitchFamily="2" charset="2"/>
              <a:buChar char="Ø"/>
              <a:defRPr/>
            </a:pPr>
            <a:endParaRPr lang="en-US" sz="800" b="0" dirty="0">
              <a:latin typeface="Comic Sans MS" pitchFamily="66" charset="0"/>
              <a:cs typeface="+mn-cs"/>
            </a:endParaRPr>
          </a:p>
          <a:p>
            <a:pPr marL="285750" indent="-285750">
              <a:buFont typeface="Wingdings" pitchFamily="2" charset="2"/>
              <a:buChar char="Ø"/>
              <a:defRPr/>
            </a:pPr>
            <a:r>
              <a:rPr lang="en-US" sz="1400" b="0" dirty="0">
                <a:latin typeface="Comic Sans MS" pitchFamily="66" charset="0"/>
                <a:cs typeface="+mn-cs"/>
              </a:rPr>
              <a:t>Backbone of peptidoglycan molecule composed of two amino sugar derivatives of glucose. The “glycan” part of peptidoglycan:</a:t>
            </a:r>
          </a:p>
          <a:p>
            <a:pPr lvl="1">
              <a:defRPr/>
            </a:pPr>
            <a:r>
              <a:rPr lang="en-US" sz="1200" b="0" dirty="0">
                <a:latin typeface="Comic Sans MS" pitchFamily="66" charset="0"/>
                <a:cs typeface="+mn-cs"/>
              </a:rPr>
              <a:t>- N-</a:t>
            </a:r>
            <a:r>
              <a:rPr lang="en-US" sz="1200" b="0" dirty="0" err="1">
                <a:latin typeface="Comic Sans MS" pitchFamily="66" charset="0"/>
                <a:cs typeface="+mn-cs"/>
              </a:rPr>
              <a:t>acetylglucosamine</a:t>
            </a:r>
            <a:r>
              <a:rPr lang="en-US" sz="1200" b="0" dirty="0">
                <a:latin typeface="Comic Sans MS" pitchFamily="66" charset="0"/>
                <a:cs typeface="+mn-cs"/>
              </a:rPr>
              <a:t> (NAG)</a:t>
            </a:r>
          </a:p>
          <a:p>
            <a:pPr lvl="1">
              <a:defRPr/>
            </a:pPr>
            <a:r>
              <a:rPr lang="en-US" sz="1200" b="0" dirty="0">
                <a:latin typeface="Comic Sans MS" pitchFamily="66" charset="0"/>
                <a:cs typeface="+mn-cs"/>
              </a:rPr>
              <a:t>- N-</a:t>
            </a:r>
            <a:r>
              <a:rPr lang="en-US" sz="1200" b="0" dirty="0" err="1">
                <a:latin typeface="Comic Sans MS" pitchFamily="66" charset="0"/>
                <a:cs typeface="+mn-cs"/>
              </a:rPr>
              <a:t>acetlymuramic</a:t>
            </a:r>
            <a:r>
              <a:rPr lang="en-US" sz="1200" b="0" dirty="0">
                <a:latin typeface="Comic Sans MS" pitchFamily="66" charset="0"/>
                <a:cs typeface="+mn-cs"/>
              </a:rPr>
              <a:t> acid  (NAM)</a:t>
            </a:r>
          </a:p>
          <a:p>
            <a:pPr marL="171450" indent="-171450">
              <a:buFont typeface="Wingdings" pitchFamily="2" charset="2"/>
              <a:buChar char="Ø"/>
              <a:defRPr/>
            </a:pPr>
            <a:endParaRPr lang="en-US" sz="1200" b="0" dirty="0">
              <a:latin typeface="Comic Sans MS" pitchFamily="66" charset="0"/>
              <a:cs typeface="+mn-cs"/>
            </a:endParaRPr>
          </a:p>
          <a:p>
            <a:pPr marL="285750" indent="-285750">
              <a:buFont typeface="Wingdings" pitchFamily="2" charset="2"/>
              <a:buChar char="Ø"/>
              <a:defRPr/>
            </a:pPr>
            <a:r>
              <a:rPr lang="en-US" sz="1400" b="0" dirty="0">
                <a:latin typeface="Comic Sans MS" pitchFamily="66" charset="0"/>
                <a:cs typeface="+mn-cs"/>
              </a:rPr>
              <a:t>NAG / NAM strands are </a:t>
            </a:r>
          </a:p>
          <a:p>
            <a:pPr>
              <a:defRPr/>
            </a:pPr>
            <a:r>
              <a:rPr lang="en-US" sz="1400" b="0" dirty="0">
                <a:latin typeface="Comic Sans MS" pitchFamily="66" charset="0"/>
                <a:cs typeface="+mn-cs"/>
              </a:rPr>
              <a:t>     connected by interlocking </a:t>
            </a:r>
          </a:p>
          <a:p>
            <a:pPr>
              <a:defRPr/>
            </a:pPr>
            <a:r>
              <a:rPr lang="en-US" sz="1400" b="0" dirty="0">
                <a:latin typeface="Comic Sans MS" pitchFamily="66" charset="0"/>
                <a:cs typeface="+mn-cs"/>
              </a:rPr>
              <a:t>     peptide bridges. </a:t>
            </a:r>
          </a:p>
          <a:p>
            <a:pPr>
              <a:defRPr/>
            </a:pPr>
            <a:r>
              <a:rPr lang="en-US" sz="1400" b="0" dirty="0">
                <a:latin typeface="Comic Sans MS" pitchFamily="66" charset="0"/>
                <a:cs typeface="+mn-cs"/>
              </a:rPr>
              <a:t>     The “</a:t>
            </a:r>
            <a:r>
              <a:rPr lang="en-US" sz="1400" b="0" dirty="0" err="1">
                <a:latin typeface="Comic Sans MS" pitchFamily="66" charset="0"/>
                <a:cs typeface="+mn-cs"/>
              </a:rPr>
              <a:t>peptid</a:t>
            </a:r>
            <a:r>
              <a:rPr lang="en-US" sz="1400" b="0" dirty="0">
                <a:latin typeface="Comic Sans MS" pitchFamily="66" charset="0"/>
                <a:cs typeface="+mn-cs"/>
              </a:rPr>
              <a:t>” part</a:t>
            </a:r>
          </a:p>
          <a:p>
            <a:pPr>
              <a:defRPr/>
            </a:pPr>
            <a:r>
              <a:rPr lang="en-US" sz="1400" b="0" dirty="0">
                <a:latin typeface="Comic Sans MS" pitchFamily="66" charset="0"/>
                <a:cs typeface="+mn-cs"/>
              </a:rPr>
              <a:t>     of peptidoglycan.</a:t>
            </a:r>
          </a:p>
        </p:txBody>
      </p:sp>
      <p:sp>
        <p:nvSpPr>
          <p:cNvPr id="5135" name="Text Box 15"/>
          <p:cNvSpPr txBox="1">
            <a:spLocks noChangeArrowheads="1"/>
          </p:cNvSpPr>
          <p:nvPr/>
        </p:nvSpPr>
        <p:spPr bwMode="auto">
          <a:xfrm>
            <a:off x="228600" y="152400"/>
            <a:ext cx="6858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pPr>
            <a:r>
              <a:rPr lang="en-US" sz="2800" b="1">
                <a:solidFill>
                  <a:schemeClr val="tx2"/>
                </a:solidFill>
                <a:latin typeface="Comic Sans MS" pitchFamily="66" charset="0"/>
              </a:rPr>
              <a:t>Bacterial Cell Wall</a:t>
            </a:r>
          </a:p>
        </p:txBody>
      </p:sp>
      <p:sp>
        <p:nvSpPr>
          <p:cNvPr id="5136" name="Text Box 16"/>
          <p:cNvSpPr txBox="1">
            <a:spLocks noChangeArrowheads="1"/>
          </p:cNvSpPr>
          <p:nvPr/>
        </p:nvSpPr>
        <p:spPr bwMode="auto">
          <a:xfrm>
            <a:off x="6324600" y="6457950"/>
            <a:ext cx="28194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r" eaLnBrk="1" hangingPunct="1">
              <a:spcBef>
                <a:spcPct val="50000"/>
              </a:spcBef>
            </a:pPr>
            <a:r>
              <a:rPr lang="en-US" sz="1000" b="0" dirty="0">
                <a:latin typeface="Comic Sans MS" pitchFamily="66" charset="0"/>
              </a:rPr>
              <a:t>Image: </a:t>
            </a:r>
            <a:r>
              <a:rPr lang="en-US" sz="1000" b="0" dirty="0">
                <a:latin typeface="Comic Sans MS" pitchFamily="66" charset="0"/>
                <a:hlinkClick r:id="rId3"/>
              </a:rPr>
              <a:t>Bonding structure peptidoglycan</a:t>
            </a:r>
            <a:r>
              <a:rPr lang="en-US" sz="1000" b="0" dirty="0">
                <a:latin typeface="Comic Sans MS" pitchFamily="66" charset="0"/>
              </a:rPr>
              <a:t>, </a:t>
            </a:r>
            <a:r>
              <a:rPr lang="en-US" sz="1000" b="0" dirty="0" err="1">
                <a:latin typeface="Comic Sans MS" pitchFamily="66" charset="0"/>
              </a:rPr>
              <a:t>Mouagip</a:t>
            </a:r>
            <a:r>
              <a:rPr lang="en-US" sz="1000" b="0" i="1" dirty="0">
                <a:latin typeface="Comic Sans MS" pitchFamily="66" charset="0"/>
              </a:rPr>
              <a:t>; </a:t>
            </a:r>
            <a:r>
              <a:rPr lang="en-US" sz="1000" b="0" dirty="0">
                <a:latin typeface="Comic Sans MS" pitchFamily="66" charset="0"/>
              </a:rPr>
              <a:t>Other Image Source Unknown</a:t>
            </a:r>
          </a:p>
        </p:txBody>
      </p:sp>
      <p:pic>
        <p:nvPicPr>
          <p:cNvPr id="5137" name="Picture 17" descr="PeptidoglycanStruct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4575" y="152400"/>
            <a:ext cx="2857500" cy="253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Box 5"/>
          <p:cNvSpPr txBox="1">
            <a:spLocks noChangeArrowheads="1"/>
          </p:cNvSpPr>
          <p:nvPr/>
        </p:nvSpPr>
        <p:spPr bwMode="auto">
          <a:xfrm>
            <a:off x="0" y="6613525"/>
            <a:ext cx="480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000" b="0" dirty="0">
                <a:latin typeface="Comic Sans MS" pitchFamily="66" charset="0"/>
              </a:rPr>
              <a:t>From the  Virtual </a:t>
            </a:r>
            <a:r>
              <a:rPr lang="en-US" altLang="en-US" sz="1000" b="0" dirty="0" smtClean="0">
                <a:latin typeface="Comic Sans MS" pitchFamily="66" charset="0"/>
              </a:rPr>
              <a:t>Biology </a:t>
            </a:r>
            <a:r>
              <a:rPr lang="en-US" altLang="en-US" sz="1000" b="0" dirty="0">
                <a:latin typeface="Comic Sans MS" pitchFamily="66" charset="0"/>
              </a:rPr>
              <a:t>Classroom on </a:t>
            </a:r>
            <a:r>
              <a:rPr lang="en-US" altLang="en-US" sz="1000" b="0" dirty="0">
                <a:latin typeface="Comic Sans MS" pitchFamily="66" charset="0"/>
                <a:hlinkClick r:id="rId5"/>
              </a:rPr>
              <a:t>ScienceProfOnline.com</a:t>
            </a:r>
            <a:endParaRPr lang="en-US" altLang="en-US" sz="1000" b="0" dirty="0">
              <a:latin typeface="Comic Sans MS" pitchFamily="66" charset="0"/>
            </a:endParaRPr>
          </a:p>
        </p:txBody>
      </p:sp>
    </p:spTree>
    <p:extLst>
      <p:ext uri="{BB962C8B-B14F-4D97-AF65-F5344CB8AC3E}">
        <p14:creationId xmlns:p14="http://schemas.microsoft.com/office/powerpoint/2010/main" val="212019093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533400" y="228600"/>
            <a:ext cx="8229600" cy="838200"/>
          </a:xfrm>
        </p:spPr>
        <p:txBody>
          <a:bodyPr/>
          <a:lstStyle/>
          <a:p>
            <a:pPr eaLnBrk="1" hangingPunct="1"/>
            <a:r>
              <a:rPr lang="en-US" sz="3200" smtClean="0">
                <a:latin typeface="Comic Sans MS" pitchFamily="66" charset="0"/>
              </a:rPr>
              <a:t>Prokaryotes - </a:t>
            </a:r>
            <a:r>
              <a:rPr lang="en-US" sz="3200" b="1" smtClean="0">
                <a:latin typeface="Comic Sans MS" pitchFamily="66" charset="0"/>
              </a:rPr>
              <a:t>Cell Wall</a:t>
            </a:r>
            <a:r>
              <a:rPr lang="en-US" sz="2400" b="1" smtClean="0">
                <a:latin typeface="Comic Sans MS" pitchFamily="66" charset="0"/>
              </a:rPr>
              <a:t/>
            </a:r>
            <a:br>
              <a:rPr lang="en-US" sz="2400" b="1" smtClean="0">
                <a:latin typeface="Comic Sans MS" pitchFamily="66" charset="0"/>
              </a:rPr>
            </a:br>
            <a:r>
              <a:rPr lang="en-US" sz="2400" b="1" smtClean="0">
                <a:latin typeface="Comic Sans MS" pitchFamily="66" charset="0"/>
              </a:rPr>
              <a:t> </a:t>
            </a:r>
            <a:r>
              <a:rPr lang="en-US" sz="1800" smtClean="0">
                <a:solidFill>
                  <a:srgbClr val="990099"/>
                </a:solidFill>
                <a:latin typeface="Comic Sans MS" pitchFamily="66" charset="0"/>
              </a:rPr>
              <a:t>Gram-Positive</a:t>
            </a:r>
            <a:r>
              <a:rPr lang="en-US" sz="1800" smtClean="0">
                <a:latin typeface="Comic Sans MS" pitchFamily="66" charset="0"/>
              </a:rPr>
              <a:t> </a:t>
            </a:r>
            <a:r>
              <a:rPr lang="en-US" sz="1600" smtClean="0">
                <a:latin typeface="Comic Sans MS" pitchFamily="66" charset="0"/>
              </a:rPr>
              <a:t>&amp;</a:t>
            </a:r>
            <a:r>
              <a:rPr lang="en-US" sz="1800" smtClean="0">
                <a:latin typeface="Comic Sans MS" pitchFamily="66" charset="0"/>
              </a:rPr>
              <a:t> </a:t>
            </a:r>
            <a:r>
              <a:rPr lang="en-US" sz="1800" smtClean="0">
                <a:solidFill>
                  <a:srgbClr val="FF33CC"/>
                </a:solidFill>
                <a:latin typeface="Comic Sans MS" pitchFamily="66" charset="0"/>
              </a:rPr>
              <a:t>Gram-Negative</a:t>
            </a:r>
            <a:endParaRPr lang="en-US" sz="2400" smtClean="0">
              <a:solidFill>
                <a:srgbClr val="FF33CC"/>
              </a:solidFill>
              <a:latin typeface="Comic Sans MS" pitchFamily="66" charset="0"/>
            </a:endParaRPr>
          </a:p>
        </p:txBody>
      </p:sp>
      <p:pic>
        <p:nvPicPr>
          <p:cNvPr id="17411" name="Picture 3" descr="gramp gramn cell walls"/>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304800" y="1295400"/>
            <a:ext cx="4114800" cy="5173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412" name="Picture 4"/>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4800600" y="1219200"/>
            <a:ext cx="3886200" cy="4800600"/>
          </a:xfrm>
          <a:noFill/>
        </p:spPr>
      </p:pic>
      <p:sp>
        <p:nvSpPr>
          <p:cNvPr id="17413" name="Text Box 5"/>
          <p:cNvSpPr txBox="1">
            <a:spLocks noChangeArrowheads="1"/>
          </p:cNvSpPr>
          <p:nvPr/>
        </p:nvSpPr>
        <p:spPr bwMode="auto">
          <a:xfrm>
            <a:off x="6400800" y="6629400"/>
            <a:ext cx="2743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b="0">
                <a:latin typeface="Comic Sans MS" pitchFamily="66" charset="0"/>
              </a:rPr>
              <a:t>Images: Sources Unknown</a:t>
            </a:r>
          </a:p>
        </p:txBody>
      </p:sp>
      <p:sp>
        <p:nvSpPr>
          <p:cNvPr id="8" name="Text Box 5"/>
          <p:cNvSpPr txBox="1">
            <a:spLocks noChangeArrowheads="1"/>
          </p:cNvSpPr>
          <p:nvPr/>
        </p:nvSpPr>
        <p:spPr bwMode="auto">
          <a:xfrm>
            <a:off x="0" y="6613525"/>
            <a:ext cx="480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000" b="0" dirty="0">
                <a:latin typeface="Comic Sans MS" pitchFamily="66" charset="0"/>
              </a:rPr>
              <a:t>From the  Virtual </a:t>
            </a:r>
            <a:r>
              <a:rPr lang="en-US" altLang="en-US" sz="1000" b="0" dirty="0" smtClean="0">
                <a:latin typeface="Comic Sans MS" pitchFamily="66" charset="0"/>
              </a:rPr>
              <a:t>Biology </a:t>
            </a:r>
            <a:r>
              <a:rPr lang="en-US" altLang="en-US" sz="1000" b="0" dirty="0">
                <a:latin typeface="Comic Sans MS" pitchFamily="66" charset="0"/>
              </a:rPr>
              <a:t>Classroom on </a:t>
            </a:r>
            <a:r>
              <a:rPr lang="en-US" altLang="en-US" sz="1000" b="0" dirty="0">
                <a:latin typeface="Comic Sans MS" pitchFamily="66" charset="0"/>
                <a:hlinkClick r:id="rId5"/>
              </a:rPr>
              <a:t>ScienceProfOnline.com</a:t>
            </a:r>
            <a:endParaRPr lang="en-US" altLang="en-US" sz="1000" b="0" dirty="0">
              <a:latin typeface="Comic Sans MS" pitchFamily="66" charset="0"/>
            </a:endParaRPr>
          </a:p>
        </p:txBody>
      </p:sp>
    </p:spTree>
    <p:extLst>
      <p:ext uri="{BB962C8B-B14F-4D97-AF65-F5344CB8AC3E}">
        <p14:creationId xmlns:p14="http://schemas.microsoft.com/office/powerpoint/2010/main" val="216138855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286000" y="226147"/>
            <a:ext cx="6629400" cy="1020762"/>
          </a:xfrm>
        </p:spPr>
        <p:txBody>
          <a:bodyPr/>
          <a:lstStyle/>
          <a:p>
            <a:pPr algn="r" eaLnBrk="1" hangingPunct="1"/>
            <a:r>
              <a:rPr lang="en-US" sz="2400" b="1" dirty="0" smtClean="0">
                <a:solidFill>
                  <a:srgbClr val="FF0000"/>
                </a:solidFill>
                <a:latin typeface="Comic Sans MS" pitchFamily="66" charset="0"/>
              </a:rPr>
              <a:t>Q</a:t>
            </a:r>
            <a:r>
              <a:rPr lang="en-US" sz="2000" b="1" dirty="0" smtClean="0">
                <a:latin typeface="Comic Sans MS" pitchFamily="66" charset="0"/>
              </a:rPr>
              <a:t>: </a:t>
            </a:r>
            <a:r>
              <a:rPr lang="en-US" sz="2000" dirty="0" smtClean="0">
                <a:latin typeface="Comic Sans MS" pitchFamily="66" charset="0"/>
              </a:rPr>
              <a:t>Why are these differences in </a:t>
            </a:r>
            <a:r>
              <a:rPr lang="en-US" sz="2000" dirty="0" smtClean="0">
                <a:latin typeface="Comic Sans MS" pitchFamily="66" charset="0"/>
                <a:hlinkClick r:id="rId3"/>
              </a:rPr>
              <a:t>bacterial cell wall structure</a:t>
            </a:r>
            <a:r>
              <a:rPr lang="en-US" sz="2000" dirty="0" smtClean="0">
                <a:latin typeface="Comic Sans MS" pitchFamily="66" charset="0"/>
              </a:rPr>
              <a:t> so important?</a:t>
            </a:r>
          </a:p>
        </p:txBody>
      </p:sp>
      <p:pic>
        <p:nvPicPr>
          <p:cNvPr id="19459" name="Picture 3" descr="simple gramp gramn cell wall"/>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3505200" y="1371600"/>
            <a:ext cx="4953000" cy="2185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460" name="Picture 4" descr="antibiotic-pills-copyright1"/>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280988" y="152400"/>
            <a:ext cx="2005012" cy="1524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8"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7679" y="2218425"/>
            <a:ext cx="2567921" cy="3913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Gram-negative_cellwall_schematic"/>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86200" y="3445542"/>
            <a:ext cx="4487862" cy="29412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 name="Text Box 4"/>
          <p:cNvSpPr txBox="1">
            <a:spLocks noChangeArrowheads="1"/>
          </p:cNvSpPr>
          <p:nvPr/>
        </p:nvSpPr>
        <p:spPr bwMode="auto">
          <a:xfrm>
            <a:off x="4592782" y="6465828"/>
            <a:ext cx="4572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b="0" dirty="0">
                <a:latin typeface="Comic Sans MS" pitchFamily="66" charset="0"/>
              </a:rPr>
              <a:t>Image: </a:t>
            </a:r>
            <a:r>
              <a:rPr lang="en-US" sz="1000" b="0" dirty="0" smtClean="0">
                <a:latin typeface="Comic Sans MS" pitchFamily="66" charset="0"/>
                <a:hlinkClick r:id="rId8"/>
              </a:rPr>
              <a:t>Lipopolysaccharide</a:t>
            </a:r>
            <a:r>
              <a:rPr lang="en-US" sz="1000" b="0" dirty="0" smtClean="0">
                <a:latin typeface="Comic Sans MS" pitchFamily="66" charset="0"/>
              </a:rPr>
              <a:t>, Wiki; Gram+ and Gram- cell wall diagram, source unknown; ; </a:t>
            </a:r>
            <a:r>
              <a:rPr lang="en-US" sz="1000" b="0" dirty="0">
                <a:latin typeface="Comic Sans MS" pitchFamily="66" charset="0"/>
                <a:hlinkClick r:id="rId9"/>
              </a:rPr>
              <a:t>Gram-negative cell wall schematic</a:t>
            </a:r>
            <a:r>
              <a:rPr lang="en-US" sz="1000" b="0" dirty="0">
                <a:latin typeface="Comic Sans MS" pitchFamily="66" charset="0"/>
              </a:rPr>
              <a:t>, Jeff Dahl</a:t>
            </a:r>
          </a:p>
        </p:txBody>
      </p:sp>
      <p:sp>
        <p:nvSpPr>
          <p:cNvPr id="12" name="Text Box 5"/>
          <p:cNvSpPr txBox="1">
            <a:spLocks noChangeArrowheads="1"/>
          </p:cNvSpPr>
          <p:nvPr/>
        </p:nvSpPr>
        <p:spPr bwMode="auto">
          <a:xfrm>
            <a:off x="0" y="6613525"/>
            <a:ext cx="480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000" b="0" dirty="0">
                <a:latin typeface="Comic Sans MS" pitchFamily="66" charset="0"/>
              </a:rPr>
              <a:t>From the  Virtual </a:t>
            </a:r>
            <a:r>
              <a:rPr lang="en-US" altLang="en-US" sz="1000" b="0" dirty="0" smtClean="0">
                <a:latin typeface="Comic Sans MS" pitchFamily="66" charset="0"/>
              </a:rPr>
              <a:t>Biology </a:t>
            </a:r>
            <a:r>
              <a:rPr lang="en-US" altLang="en-US" sz="1000" b="0" dirty="0">
                <a:latin typeface="Comic Sans MS" pitchFamily="66" charset="0"/>
              </a:rPr>
              <a:t>Classroom on </a:t>
            </a:r>
            <a:r>
              <a:rPr lang="en-US" altLang="en-US" sz="1000" b="0" dirty="0">
                <a:latin typeface="Comic Sans MS" pitchFamily="66" charset="0"/>
                <a:hlinkClick r:id="rId10"/>
              </a:rPr>
              <a:t>ScienceProfOnline.com</a:t>
            </a:r>
            <a:endParaRPr lang="en-US" altLang="en-US" sz="1000" b="0" dirty="0">
              <a:latin typeface="Comic Sans MS" pitchFamily="66" charset="0"/>
            </a:endParaRPr>
          </a:p>
        </p:txBody>
      </p:sp>
    </p:spTree>
    <p:extLst>
      <p:ext uri="{BB962C8B-B14F-4D97-AF65-F5344CB8AC3E}">
        <p14:creationId xmlns:p14="http://schemas.microsoft.com/office/powerpoint/2010/main" val="348590518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397000" y="228600"/>
            <a:ext cx="5105400" cy="685800"/>
          </a:xfrm>
        </p:spPr>
        <p:txBody>
          <a:bodyPr/>
          <a:lstStyle/>
          <a:p>
            <a:pPr algn="l" eaLnBrk="1" hangingPunct="1"/>
            <a:r>
              <a:rPr lang="en-US" sz="3200" dirty="0" smtClean="0">
                <a:latin typeface="Comic Sans MS" pitchFamily="66" charset="0"/>
              </a:rPr>
              <a:t>Prokaryotes - </a:t>
            </a:r>
            <a:r>
              <a:rPr lang="en-US" sz="3200" b="1" dirty="0" err="1" smtClean="0">
                <a:solidFill>
                  <a:srgbClr val="FF0066"/>
                </a:solidFill>
                <a:latin typeface="Comic Sans MS" pitchFamily="66" charset="0"/>
              </a:rPr>
              <a:t>Glycocalyx</a:t>
            </a:r>
            <a:r>
              <a:rPr lang="en-US" sz="4800" dirty="0" smtClean="0">
                <a:solidFill>
                  <a:srgbClr val="FF0066"/>
                </a:solidFill>
              </a:rPr>
              <a:t> </a:t>
            </a:r>
          </a:p>
        </p:txBody>
      </p:sp>
      <p:sp>
        <p:nvSpPr>
          <p:cNvPr id="20483" name="Rectangle 3"/>
          <p:cNvSpPr>
            <a:spLocks noGrp="1" noChangeArrowheads="1"/>
          </p:cNvSpPr>
          <p:nvPr>
            <p:ph type="body" sz="half" idx="1"/>
          </p:nvPr>
        </p:nvSpPr>
        <p:spPr>
          <a:xfrm>
            <a:off x="219364" y="1306224"/>
            <a:ext cx="5105400" cy="5349875"/>
          </a:xfrm>
        </p:spPr>
        <p:txBody>
          <a:bodyPr/>
          <a:lstStyle/>
          <a:p>
            <a:pPr marL="533400" indent="-533400" eaLnBrk="1" hangingPunct="1">
              <a:lnSpc>
                <a:spcPct val="80000"/>
              </a:lnSpc>
              <a:buFontTx/>
              <a:buNone/>
            </a:pPr>
            <a:r>
              <a:rPr lang="en-US" sz="1800" dirty="0" smtClean="0">
                <a:latin typeface="Comic Sans MS" pitchFamily="66" charset="0"/>
              </a:rPr>
              <a:t>Some bacteria have an additional layer outside of the cell wall called the </a:t>
            </a:r>
            <a:r>
              <a:rPr lang="en-US" sz="1800" b="1" dirty="0" err="1" smtClean="0">
                <a:latin typeface="Comic Sans MS" pitchFamily="66" charset="0"/>
              </a:rPr>
              <a:t>glycocalyx</a:t>
            </a:r>
            <a:r>
              <a:rPr lang="en-US" sz="1800" dirty="0" smtClean="0">
                <a:latin typeface="Comic Sans MS" pitchFamily="66" charset="0"/>
              </a:rPr>
              <a:t>.</a:t>
            </a:r>
          </a:p>
          <a:p>
            <a:pPr marL="533400" indent="-533400" eaLnBrk="1" hangingPunct="1">
              <a:lnSpc>
                <a:spcPct val="80000"/>
              </a:lnSpc>
              <a:buFontTx/>
              <a:buNone/>
            </a:pPr>
            <a:endParaRPr lang="en-US" sz="1050" dirty="0" smtClean="0">
              <a:latin typeface="Comic Sans MS" pitchFamily="66" charset="0"/>
            </a:endParaRPr>
          </a:p>
          <a:p>
            <a:pPr marL="533400" indent="-533400" eaLnBrk="1" hangingPunct="1">
              <a:lnSpc>
                <a:spcPct val="80000"/>
              </a:lnSpc>
              <a:buFontTx/>
              <a:buNone/>
            </a:pPr>
            <a:r>
              <a:rPr lang="en-US" sz="1800" dirty="0" smtClean="0">
                <a:latin typeface="Comic Sans MS" pitchFamily="66" charset="0"/>
              </a:rPr>
              <a:t>This additional layer can come in one of two forms:</a:t>
            </a:r>
          </a:p>
          <a:p>
            <a:pPr marL="533400" indent="-533400" eaLnBrk="1" hangingPunct="1">
              <a:lnSpc>
                <a:spcPct val="80000"/>
              </a:lnSpc>
              <a:buFontTx/>
              <a:buNone/>
            </a:pPr>
            <a:endParaRPr lang="en-US" sz="1000" dirty="0" smtClean="0">
              <a:latin typeface="Comic Sans MS" pitchFamily="66" charset="0"/>
            </a:endParaRPr>
          </a:p>
          <a:p>
            <a:pPr marL="0" indent="0" eaLnBrk="1" hangingPunct="1">
              <a:lnSpc>
                <a:spcPct val="80000"/>
              </a:lnSpc>
              <a:buNone/>
            </a:pPr>
            <a:r>
              <a:rPr lang="en-US" sz="1800" b="1" dirty="0" smtClean="0">
                <a:latin typeface="Comic Sans MS" pitchFamily="66" charset="0"/>
              </a:rPr>
              <a:t>1. </a:t>
            </a:r>
            <a:r>
              <a:rPr lang="en-US" sz="2400" b="1" dirty="0" smtClean="0">
                <a:solidFill>
                  <a:schemeClr val="tx1">
                    <a:lumMod val="50000"/>
                    <a:lumOff val="50000"/>
                  </a:schemeClr>
                </a:solidFill>
                <a:latin typeface="Comic Sans MS" pitchFamily="66" charset="0"/>
              </a:rPr>
              <a:t>Slime Layer</a:t>
            </a:r>
          </a:p>
          <a:p>
            <a:pPr marL="0" indent="0" eaLnBrk="1" hangingPunct="1">
              <a:lnSpc>
                <a:spcPct val="80000"/>
              </a:lnSpc>
              <a:buNone/>
            </a:pPr>
            <a:endParaRPr lang="en-US" sz="1050" b="1" dirty="0" smtClean="0">
              <a:solidFill>
                <a:schemeClr val="tx1">
                  <a:lumMod val="50000"/>
                  <a:lumOff val="50000"/>
                </a:schemeClr>
              </a:solidFill>
              <a:latin typeface="Comic Sans MS" pitchFamily="66" charset="0"/>
            </a:endParaRPr>
          </a:p>
          <a:p>
            <a:pPr marL="914400" lvl="1" indent="-457200" eaLnBrk="1" hangingPunct="1">
              <a:lnSpc>
                <a:spcPct val="80000"/>
              </a:lnSpc>
              <a:buFontTx/>
              <a:buNone/>
            </a:pPr>
            <a:r>
              <a:rPr lang="en-US" sz="1400" b="1" dirty="0" smtClean="0">
                <a:latin typeface="Comic Sans MS" pitchFamily="66" charset="0"/>
              </a:rPr>
              <a:t>- </a:t>
            </a:r>
            <a:r>
              <a:rPr lang="en-US" sz="1600" dirty="0" smtClean="0">
                <a:latin typeface="Comic Sans MS" pitchFamily="66" charset="0"/>
              </a:rPr>
              <a:t>Glycoproteins loosely associated with the cell wall.</a:t>
            </a:r>
          </a:p>
          <a:p>
            <a:pPr marL="533400" indent="-533400" eaLnBrk="1" hangingPunct="1">
              <a:lnSpc>
                <a:spcPct val="80000"/>
              </a:lnSpc>
            </a:pPr>
            <a:endParaRPr lang="en-US" sz="1000" dirty="0" smtClean="0">
              <a:latin typeface="Comic Sans MS" pitchFamily="66" charset="0"/>
            </a:endParaRPr>
          </a:p>
          <a:p>
            <a:pPr marL="533400" indent="-533400" eaLnBrk="1" hangingPunct="1">
              <a:lnSpc>
                <a:spcPct val="80000"/>
              </a:lnSpc>
              <a:buFontTx/>
              <a:buNone/>
            </a:pPr>
            <a:r>
              <a:rPr lang="en-US" sz="1600" dirty="0" smtClean="0">
                <a:latin typeface="Comic Sans MS" pitchFamily="66" charset="0"/>
              </a:rPr>
              <a:t>	- Slime layer causes bacteria to adhere to solid surfaces and helps prevent the cell from drying out.</a:t>
            </a:r>
          </a:p>
          <a:p>
            <a:pPr marL="533400" indent="-533400" eaLnBrk="1" hangingPunct="1">
              <a:lnSpc>
                <a:spcPct val="80000"/>
              </a:lnSpc>
            </a:pPr>
            <a:endParaRPr lang="en-US" sz="900" dirty="0" smtClean="0">
              <a:latin typeface="Comic Sans MS" pitchFamily="66" charset="0"/>
            </a:endParaRPr>
          </a:p>
          <a:p>
            <a:pPr marL="533400" indent="-533400" eaLnBrk="1" hangingPunct="1">
              <a:lnSpc>
                <a:spcPct val="80000"/>
              </a:lnSpc>
              <a:buFontTx/>
              <a:buNone/>
            </a:pPr>
            <a:r>
              <a:rPr lang="en-US" sz="1600" i="1" dirty="0" smtClean="0">
                <a:solidFill>
                  <a:schemeClr val="folHlink"/>
                </a:solidFill>
                <a:latin typeface="Comic Sans MS" pitchFamily="66" charset="0"/>
              </a:rPr>
              <a:t>	- Streptococcus</a:t>
            </a:r>
          </a:p>
          <a:p>
            <a:pPr marL="533400" indent="-533400" eaLnBrk="1" hangingPunct="1">
              <a:lnSpc>
                <a:spcPct val="80000"/>
              </a:lnSpc>
              <a:buFontTx/>
              <a:buNone/>
            </a:pPr>
            <a:r>
              <a:rPr lang="en-US" sz="1600" dirty="0" smtClean="0">
                <a:latin typeface="Comic Sans MS" pitchFamily="66" charset="0"/>
              </a:rPr>
              <a:t>	</a:t>
            </a:r>
            <a:r>
              <a:rPr lang="en-US" sz="1400" dirty="0" smtClean="0">
                <a:latin typeface="Comic Sans MS" pitchFamily="66" charset="0"/>
              </a:rPr>
              <a:t>The slime layer of </a:t>
            </a:r>
            <a:r>
              <a:rPr lang="en-US" sz="1400" b="1" dirty="0" smtClean="0">
                <a:solidFill>
                  <a:srgbClr val="990099"/>
                </a:solidFill>
                <a:latin typeface="Comic Sans MS" pitchFamily="66" charset="0"/>
              </a:rPr>
              <a:t>Gram+</a:t>
            </a:r>
            <a:r>
              <a:rPr lang="en-US" sz="1400" dirty="0" smtClean="0">
                <a:latin typeface="Comic Sans MS" pitchFamily="66" charset="0"/>
              </a:rPr>
              <a:t> </a:t>
            </a:r>
            <a:r>
              <a:rPr lang="en-US" sz="1400" i="1" dirty="0" smtClean="0">
                <a:latin typeface="Comic Sans MS" pitchFamily="66" charset="0"/>
              </a:rPr>
              <a:t>Streptococcus </a:t>
            </a:r>
            <a:r>
              <a:rPr lang="en-US" sz="1400" i="1" dirty="0" err="1" smtClean="0">
                <a:latin typeface="Comic Sans MS" pitchFamily="66" charset="0"/>
              </a:rPr>
              <a:t>mutans</a:t>
            </a:r>
            <a:r>
              <a:rPr lang="en-US" sz="1400" i="1" dirty="0" smtClean="0">
                <a:latin typeface="Comic Sans MS" pitchFamily="66" charset="0"/>
              </a:rPr>
              <a:t> </a:t>
            </a:r>
            <a:r>
              <a:rPr lang="en-US" sz="1400" dirty="0" smtClean="0">
                <a:latin typeface="Comic Sans MS" pitchFamily="66" charset="0"/>
              </a:rPr>
              <a:t>allows it to accumulate on tooth enamel (yuck mouth and one of the causes of cavities). </a:t>
            </a:r>
          </a:p>
          <a:p>
            <a:pPr marL="533400" indent="-533400" eaLnBrk="1" hangingPunct="1">
              <a:lnSpc>
                <a:spcPct val="80000"/>
              </a:lnSpc>
              <a:buFontTx/>
              <a:buNone/>
            </a:pPr>
            <a:endParaRPr lang="en-US" sz="1400" dirty="0" smtClean="0">
              <a:latin typeface="Comic Sans MS" pitchFamily="66" charset="0"/>
            </a:endParaRPr>
          </a:p>
          <a:p>
            <a:pPr marL="533400" indent="-533400" eaLnBrk="1" hangingPunct="1">
              <a:lnSpc>
                <a:spcPct val="80000"/>
              </a:lnSpc>
              <a:buFontTx/>
              <a:buNone/>
            </a:pPr>
            <a:r>
              <a:rPr lang="en-US" sz="1400" dirty="0" smtClean="0">
                <a:latin typeface="Comic Sans MS" pitchFamily="66" charset="0"/>
              </a:rPr>
              <a:t>	Other bacteria in the mouth become trapped in the slime and form a biofilm &amp; eventually a buildup of plaque.</a:t>
            </a:r>
          </a:p>
          <a:p>
            <a:pPr marL="533400" indent="-533400" eaLnBrk="1" hangingPunct="1">
              <a:lnSpc>
                <a:spcPct val="80000"/>
              </a:lnSpc>
              <a:buFontTx/>
              <a:buNone/>
            </a:pPr>
            <a:endParaRPr lang="en-US" sz="1200" dirty="0" smtClean="0">
              <a:latin typeface="Comic Sans MS" pitchFamily="66" charset="0"/>
            </a:endParaRPr>
          </a:p>
          <a:p>
            <a:pPr marL="533400" indent="-533400" eaLnBrk="1" hangingPunct="1">
              <a:lnSpc>
                <a:spcPct val="80000"/>
              </a:lnSpc>
              <a:buFontTx/>
              <a:buNone/>
            </a:pPr>
            <a:r>
              <a:rPr lang="en-US" sz="1600" i="1" dirty="0" smtClean="0">
                <a:latin typeface="Comic Sans MS" pitchFamily="66" charset="0"/>
              </a:rPr>
              <a:t>	</a:t>
            </a:r>
            <a:endParaRPr lang="en-US" sz="1200" b="1" i="1" dirty="0" smtClean="0">
              <a:latin typeface="Comic Sans MS" pitchFamily="66" charset="0"/>
            </a:endParaRPr>
          </a:p>
          <a:p>
            <a:pPr marL="533400" indent="-533400" eaLnBrk="1" hangingPunct="1">
              <a:lnSpc>
                <a:spcPct val="80000"/>
              </a:lnSpc>
              <a:buFontTx/>
              <a:buNone/>
            </a:pPr>
            <a:r>
              <a:rPr lang="en-US" sz="1400" dirty="0" smtClean="0"/>
              <a:t>	</a:t>
            </a:r>
            <a:endParaRPr lang="en-US" sz="1200" dirty="0" smtClean="0"/>
          </a:p>
          <a:p>
            <a:pPr marL="533400" indent="-533400" eaLnBrk="1" hangingPunct="1">
              <a:lnSpc>
                <a:spcPct val="80000"/>
              </a:lnSpc>
              <a:buFontTx/>
              <a:buNone/>
            </a:pPr>
            <a:endParaRPr lang="en-US" sz="600" dirty="0" smtClean="0"/>
          </a:p>
        </p:txBody>
      </p:sp>
      <p:pic>
        <p:nvPicPr>
          <p:cNvPr id="20484" name="Picture 4" descr="Biofilm-J"/>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770417" y="3886200"/>
            <a:ext cx="3018753" cy="22024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0485" name="Picture 5" descr="image?id=58703&amp;rendTypeId=4"/>
          <p:cNvPicPr>
            <a:picLocks noGrp="1" noChangeAspect="1" noChangeArrowheads="1"/>
          </p:cNvPicPr>
          <p:nvPr>
            <p:ph sz="quarter" idx="3"/>
          </p:nvPr>
        </p:nvPicPr>
        <p:blipFill>
          <a:blip r:embed="rId4" cstate="print">
            <a:extLst>
              <a:ext uri="{28A0092B-C50C-407E-A947-70E740481C1C}">
                <a14:useLocalDpi xmlns:a14="http://schemas.microsoft.com/office/drawing/2010/main" val="0"/>
              </a:ext>
            </a:extLst>
          </a:blip>
          <a:srcRect/>
          <a:stretch>
            <a:fillRect/>
          </a:stretch>
        </p:blipFill>
        <p:spPr>
          <a:xfrm>
            <a:off x="152400" y="76200"/>
            <a:ext cx="1143000" cy="1067259"/>
          </a:xfrm>
          <a:prstGeom prst="ellipse">
            <a:avLst/>
          </a:prstGeom>
          <a:ln w="9525">
            <a:solidFill>
              <a:srgbClr val="000000"/>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0486" name="Text Box 6"/>
          <p:cNvSpPr txBox="1">
            <a:spLocks noChangeArrowheads="1"/>
          </p:cNvSpPr>
          <p:nvPr/>
        </p:nvSpPr>
        <p:spPr bwMode="auto">
          <a:xfrm>
            <a:off x="5334000" y="6492875"/>
            <a:ext cx="3810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b="0" dirty="0">
                <a:latin typeface="Comic Sans MS" pitchFamily="66" charset="0"/>
              </a:rPr>
              <a:t>Images: </a:t>
            </a:r>
            <a:r>
              <a:rPr lang="en-US" sz="1000" b="0" dirty="0">
                <a:latin typeface="Comic Sans MS" pitchFamily="66" charset="0"/>
                <a:hlinkClick r:id="rId5"/>
              </a:rPr>
              <a:t>Slime layer</a:t>
            </a:r>
            <a:r>
              <a:rPr lang="en-US" sz="1000" b="0" dirty="0">
                <a:latin typeface="Comic Sans MS" pitchFamily="66" charset="0"/>
              </a:rPr>
              <a:t>, Encyclopedia Britannica; Biofilm, PHIL # </a:t>
            </a:r>
            <a:r>
              <a:rPr lang="en-US" sz="1000" b="0" dirty="0" smtClean="0">
                <a:latin typeface="Comic Sans MS" pitchFamily="66" charset="0"/>
              </a:rPr>
              <a:t>11706; </a:t>
            </a:r>
            <a:r>
              <a:rPr lang="en-US" altLang="en-US" sz="1000" b="0" dirty="0">
                <a:latin typeface="Comic Sans MS" pitchFamily="66" charset="0"/>
                <a:hlinkClick r:id="rId6"/>
              </a:rPr>
              <a:t>Sweat </a:t>
            </a:r>
            <a:r>
              <a:rPr lang="en-US" altLang="en-US" sz="1000" b="0" dirty="0">
                <a:latin typeface="Comic Sans MS" pitchFamily="66" charset="0"/>
              </a:rPr>
              <a:t>on </a:t>
            </a:r>
            <a:r>
              <a:rPr lang="en-US" altLang="en-US" sz="1000" b="0" dirty="0" smtClean="0">
                <a:latin typeface="Comic Sans MS" pitchFamily="66" charset="0"/>
              </a:rPr>
              <a:t>face; </a:t>
            </a:r>
            <a:r>
              <a:rPr lang="en-US" altLang="en-US" sz="1000" b="0" i="1" dirty="0">
                <a:latin typeface="Comic Sans MS" pitchFamily="66" charset="0"/>
              </a:rPr>
              <a:t>Staphylococcus</a:t>
            </a:r>
            <a:r>
              <a:rPr lang="en-US" altLang="en-US" sz="1000" b="0" dirty="0">
                <a:latin typeface="Comic Sans MS" pitchFamily="66" charset="0"/>
              </a:rPr>
              <a:t>, T. </a:t>
            </a:r>
            <a:r>
              <a:rPr lang="en-US" altLang="en-US" sz="1000" b="0" dirty="0" smtClean="0">
                <a:latin typeface="Comic Sans MS" pitchFamily="66" charset="0"/>
              </a:rPr>
              <a:t>Port</a:t>
            </a:r>
            <a:endParaRPr lang="en-US" sz="1000" b="0" dirty="0">
              <a:latin typeface="Comic Sans MS" pitchFamily="66" charset="0"/>
            </a:endParaRPr>
          </a:p>
        </p:txBody>
      </p:sp>
      <p:pic>
        <p:nvPicPr>
          <p:cNvPr id="13" name="Content Placeholder 2"/>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5770417" y="1160318"/>
            <a:ext cx="3018753" cy="23448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995562" y="152400"/>
            <a:ext cx="1943389" cy="2057400"/>
          </a:xfrm>
          <a:prstGeom prst="ellipse">
            <a:avLst/>
          </a:prstGeom>
          <a:ln w="952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Text Box 5"/>
          <p:cNvSpPr txBox="1">
            <a:spLocks noChangeArrowheads="1"/>
          </p:cNvSpPr>
          <p:nvPr/>
        </p:nvSpPr>
        <p:spPr bwMode="auto">
          <a:xfrm>
            <a:off x="0" y="6613525"/>
            <a:ext cx="480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000" b="0" dirty="0">
                <a:latin typeface="Comic Sans MS" pitchFamily="66" charset="0"/>
              </a:rPr>
              <a:t>From the  Virtual </a:t>
            </a:r>
            <a:r>
              <a:rPr lang="en-US" altLang="en-US" sz="1000" b="0" dirty="0" smtClean="0">
                <a:latin typeface="Comic Sans MS" pitchFamily="66" charset="0"/>
              </a:rPr>
              <a:t>Biology </a:t>
            </a:r>
            <a:r>
              <a:rPr lang="en-US" altLang="en-US" sz="1000" b="0" dirty="0">
                <a:latin typeface="Comic Sans MS" pitchFamily="66" charset="0"/>
              </a:rPr>
              <a:t>Classroom on </a:t>
            </a:r>
            <a:r>
              <a:rPr lang="en-US" altLang="en-US" sz="1000" b="0" dirty="0">
                <a:latin typeface="Comic Sans MS" pitchFamily="66" charset="0"/>
                <a:hlinkClick r:id="rId9"/>
              </a:rPr>
              <a:t>ScienceProfOnline.com</a:t>
            </a:r>
            <a:endParaRPr lang="en-US" altLang="en-US" sz="1000" b="0" dirty="0">
              <a:latin typeface="Comic Sans MS" pitchFamily="66" charset="0"/>
            </a:endParaRPr>
          </a:p>
        </p:txBody>
      </p:sp>
    </p:spTree>
    <p:extLst>
      <p:ext uri="{BB962C8B-B14F-4D97-AF65-F5344CB8AC3E}">
        <p14:creationId xmlns:p14="http://schemas.microsoft.com/office/powerpoint/2010/main" val="413316767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81000" y="0"/>
            <a:ext cx="8153400" cy="609600"/>
          </a:xfrm>
        </p:spPr>
        <p:txBody>
          <a:bodyPr/>
          <a:lstStyle/>
          <a:p>
            <a:pPr algn="l" eaLnBrk="1" hangingPunct="1"/>
            <a:r>
              <a:rPr lang="en-US" sz="2800" smtClean="0">
                <a:latin typeface="Comic Sans MS" pitchFamily="66" charset="0"/>
              </a:rPr>
              <a:t>Prokaryotes - </a:t>
            </a:r>
            <a:r>
              <a:rPr lang="en-US" sz="2800" b="1" smtClean="0">
                <a:solidFill>
                  <a:srgbClr val="FF0066"/>
                </a:solidFill>
                <a:latin typeface="Comic Sans MS" pitchFamily="66" charset="0"/>
              </a:rPr>
              <a:t>Glycocalyx</a:t>
            </a:r>
            <a:r>
              <a:rPr lang="en-US" smtClean="0"/>
              <a:t> </a:t>
            </a:r>
          </a:p>
        </p:txBody>
      </p:sp>
      <p:sp>
        <p:nvSpPr>
          <p:cNvPr id="21507" name="Rectangle 3"/>
          <p:cNvSpPr>
            <a:spLocks noGrp="1" noChangeArrowheads="1"/>
          </p:cNvSpPr>
          <p:nvPr>
            <p:ph type="body" sz="half" idx="1"/>
          </p:nvPr>
        </p:nvSpPr>
        <p:spPr>
          <a:xfrm>
            <a:off x="457200" y="838200"/>
            <a:ext cx="4114800" cy="3352800"/>
          </a:xfrm>
          <a:noFill/>
        </p:spPr>
        <p:txBody>
          <a:bodyPr/>
          <a:lstStyle/>
          <a:p>
            <a:pPr eaLnBrk="1" hangingPunct="1">
              <a:lnSpc>
                <a:spcPct val="80000"/>
              </a:lnSpc>
              <a:buFontTx/>
              <a:buNone/>
            </a:pPr>
            <a:r>
              <a:rPr lang="en-US" sz="1800" b="1" dirty="0" smtClean="0">
                <a:latin typeface="Comic Sans MS" pitchFamily="66" charset="0"/>
              </a:rPr>
              <a:t>2</a:t>
            </a:r>
            <a:r>
              <a:rPr lang="en-US" sz="1800" dirty="0" smtClean="0">
                <a:latin typeface="Comic Sans MS" pitchFamily="66" charset="0"/>
              </a:rPr>
              <a:t>. </a:t>
            </a:r>
            <a:r>
              <a:rPr lang="en-US" sz="2400" b="1" dirty="0" smtClean="0">
                <a:solidFill>
                  <a:schemeClr val="tx1">
                    <a:lumMod val="50000"/>
                    <a:lumOff val="50000"/>
                  </a:schemeClr>
                </a:solidFill>
                <a:latin typeface="Comic Sans MS" pitchFamily="66" charset="0"/>
              </a:rPr>
              <a:t>Capsule</a:t>
            </a:r>
            <a:endParaRPr lang="en-US" sz="2400" dirty="0" smtClean="0">
              <a:solidFill>
                <a:schemeClr val="tx1">
                  <a:lumMod val="50000"/>
                  <a:lumOff val="50000"/>
                </a:schemeClr>
              </a:solidFill>
              <a:latin typeface="Comic Sans MS" pitchFamily="66" charset="0"/>
            </a:endParaRPr>
          </a:p>
          <a:p>
            <a:pPr eaLnBrk="1" hangingPunct="1">
              <a:lnSpc>
                <a:spcPct val="80000"/>
              </a:lnSpc>
              <a:buFontTx/>
              <a:buNone/>
            </a:pPr>
            <a:endParaRPr lang="en-US" sz="1800" dirty="0" smtClean="0">
              <a:latin typeface="Comic Sans MS" pitchFamily="66" charset="0"/>
            </a:endParaRPr>
          </a:p>
          <a:p>
            <a:pPr eaLnBrk="1" hangingPunct="1">
              <a:lnSpc>
                <a:spcPct val="80000"/>
              </a:lnSpc>
            </a:pPr>
            <a:r>
              <a:rPr lang="en-US" sz="1600" dirty="0" smtClean="0">
                <a:latin typeface="Comic Sans MS" pitchFamily="66" charset="0"/>
              </a:rPr>
              <a:t>Polysaccharides firmly attached to the cell wall.</a:t>
            </a:r>
          </a:p>
          <a:p>
            <a:pPr eaLnBrk="1" hangingPunct="1">
              <a:lnSpc>
                <a:spcPct val="80000"/>
              </a:lnSpc>
            </a:pPr>
            <a:endParaRPr lang="en-US" sz="1000" dirty="0" smtClean="0">
              <a:latin typeface="Comic Sans MS" pitchFamily="66" charset="0"/>
            </a:endParaRPr>
          </a:p>
          <a:p>
            <a:pPr eaLnBrk="1" hangingPunct="1">
              <a:lnSpc>
                <a:spcPct val="80000"/>
              </a:lnSpc>
            </a:pPr>
            <a:r>
              <a:rPr lang="en-US" sz="1600" dirty="0" smtClean="0">
                <a:latin typeface="Comic Sans MS" pitchFamily="66" charset="0"/>
              </a:rPr>
              <a:t>Capsules adhere to solid surfaces and to nutrients in the environment.</a:t>
            </a:r>
          </a:p>
          <a:p>
            <a:pPr eaLnBrk="1" hangingPunct="1">
              <a:lnSpc>
                <a:spcPct val="80000"/>
              </a:lnSpc>
            </a:pPr>
            <a:endParaRPr lang="en-US" sz="900" dirty="0" smtClean="0">
              <a:latin typeface="Comic Sans MS" pitchFamily="66" charset="0"/>
            </a:endParaRPr>
          </a:p>
          <a:p>
            <a:pPr eaLnBrk="1" hangingPunct="1">
              <a:lnSpc>
                <a:spcPct val="80000"/>
              </a:lnSpc>
            </a:pPr>
            <a:r>
              <a:rPr lang="en-US" sz="1600" dirty="0" smtClean="0">
                <a:latin typeface="Comic Sans MS" pitchFamily="66" charset="0"/>
              </a:rPr>
              <a:t>Adhesive power of capsules is a major factor in the initiation of some bacterial diseases. </a:t>
            </a:r>
          </a:p>
          <a:p>
            <a:pPr eaLnBrk="1" hangingPunct="1">
              <a:lnSpc>
                <a:spcPct val="80000"/>
              </a:lnSpc>
            </a:pPr>
            <a:endParaRPr lang="en-US" sz="1600" dirty="0" smtClean="0">
              <a:latin typeface="Comic Sans MS" pitchFamily="66" charset="0"/>
            </a:endParaRPr>
          </a:p>
          <a:p>
            <a:pPr eaLnBrk="1" hangingPunct="1">
              <a:lnSpc>
                <a:spcPct val="80000"/>
              </a:lnSpc>
            </a:pPr>
            <a:r>
              <a:rPr lang="en-US" sz="1600" dirty="0" smtClean="0">
                <a:latin typeface="Comic Sans MS" pitchFamily="66" charset="0"/>
              </a:rPr>
              <a:t>Capsule also protect bacteria from being phagocytized by cells of the hosts immune system.</a:t>
            </a:r>
          </a:p>
          <a:p>
            <a:pPr eaLnBrk="1" hangingPunct="1">
              <a:lnSpc>
                <a:spcPct val="80000"/>
              </a:lnSpc>
              <a:buFontTx/>
              <a:buNone/>
            </a:pPr>
            <a:endParaRPr lang="en-US" sz="900" dirty="0" smtClean="0">
              <a:latin typeface="Comic Sans MS" pitchFamily="66" charset="0"/>
            </a:endParaRPr>
          </a:p>
        </p:txBody>
      </p:sp>
      <p:pic>
        <p:nvPicPr>
          <p:cNvPr id="21508" name="Picture 4"/>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609600" y="4495800"/>
            <a:ext cx="3962400" cy="1884363"/>
          </a:xfrm>
        </p:spPr>
      </p:pic>
      <p:pic>
        <p:nvPicPr>
          <p:cNvPr id="2150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381000"/>
            <a:ext cx="3443288"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10" name="Picture 6" descr="Prokaryote_cell_Ruiz"/>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5322888" y="3200400"/>
            <a:ext cx="3363912" cy="3124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511" name="Text Box 7"/>
          <p:cNvSpPr txBox="1">
            <a:spLocks noChangeArrowheads="1"/>
          </p:cNvSpPr>
          <p:nvPr/>
        </p:nvSpPr>
        <p:spPr bwMode="auto">
          <a:xfrm>
            <a:off x="4495800" y="6613525"/>
            <a:ext cx="4648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b="0" dirty="0">
                <a:latin typeface="Comic Sans MS" pitchFamily="66" charset="0"/>
              </a:rPr>
              <a:t>Image: </a:t>
            </a:r>
            <a:r>
              <a:rPr lang="en-US" sz="1000" b="0" dirty="0">
                <a:latin typeface="Comic Sans MS" pitchFamily="66" charset="0"/>
                <a:hlinkClick r:id="rId6"/>
              </a:rPr>
              <a:t>Prokaryotic Cell Diagram</a:t>
            </a:r>
            <a:r>
              <a:rPr lang="en-US" sz="1000" b="0" dirty="0">
                <a:latin typeface="Comic Sans MS" pitchFamily="66" charset="0"/>
              </a:rPr>
              <a:t>: M. Ruiz, Other Images Unknown Source</a:t>
            </a:r>
          </a:p>
        </p:txBody>
      </p:sp>
      <p:sp>
        <p:nvSpPr>
          <p:cNvPr id="9" name="Text Box 5"/>
          <p:cNvSpPr txBox="1">
            <a:spLocks noChangeArrowheads="1"/>
          </p:cNvSpPr>
          <p:nvPr/>
        </p:nvSpPr>
        <p:spPr bwMode="auto">
          <a:xfrm>
            <a:off x="0" y="6613525"/>
            <a:ext cx="480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000" b="0" dirty="0">
                <a:latin typeface="Comic Sans MS" pitchFamily="66" charset="0"/>
              </a:rPr>
              <a:t>From the  Virtual </a:t>
            </a:r>
            <a:r>
              <a:rPr lang="en-US" altLang="en-US" sz="1000" b="0" dirty="0" smtClean="0">
                <a:latin typeface="Comic Sans MS" pitchFamily="66" charset="0"/>
              </a:rPr>
              <a:t>Biology </a:t>
            </a:r>
            <a:r>
              <a:rPr lang="en-US" altLang="en-US" sz="1000" b="0" dirty="0">
                <a:latin typeface="Comic Sans MS" pitchFamily="66" charset="0"/>
              </a:rPr>
              <a:t>Classroom on </a:t>
            </a:r>
            <a:r>
              <a:rPr lang="en-US" altLang="en-US" sz="1000" b="0" dirty="0">
                <a:latin typeface="Comic Sans MS" pitchFamily="66" charset="0"/>
                <a:hlinkClick r:id="rId7"/>
              </a:rPr>
              <a:t>ScienceProfOnline.com</a:t>
            </a:r>
            <a:endParaRPr lang="en-US" altLang="en-US" sz="1000" b="0" dirty="0">
              <a:latin typeface="Comic Sans MS" pitchFamily="66" charset="0"/>
            </a:endParaRPr>
          </a:p>
        </p:txBody>
      </p:sp>
    </p:spTree>
    <p:extLst>
      <p:ext uri="{BB962C8B-B14F-4D97-AF65-F5344CB8AC3E}">
        <p14:creationId xmlns:p14="http://schemas.microsoft.com/office/powerpoint/2010/main" val="126774870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609600" y="3505200"/>
            <a:ext cx="4038600" cy="2743200"/>
          </a:xfrm>
        </p:spPr>
        <p:txBody>
          <a:bodyPr/>
          <a:lstStyle/>
          <a:p>
            <a:pPr algn="l" eaLnBrk="1" hangingPunct="1"/>
            <a:r>
              <a:rPr lang="en-US" altLang="en-US" sz="4000" b="1" dirty="0" smtClean="0">
                <a:latin typeface="Comic Sans MS" pitchFamily="66" charset="0"/>
              </a:rPr>
              <a:t>Biological Cell </a:t>
            </a:r>
          </a:p>
          <a:p>
            <a:pPr algn="l" eaLnBrk="1" hangingPunct="1"/>
            <a:r>
              <a:rPr lang="en-US" altLang="en-US" sz="4000" b="1" dirty="0" smtClean="0">
                <a:latin typeface="Comic Sans MS" pitchFamily="66" charset="0"/>
              </a:rPr>
              <a:t>Structure </a:t>
            </a:r>
          </a:p>
          <a:p>
            <a:pPr algn="l" eaLnBrk="1" hangingPunct="1"/>
            <a:r>
              <a:rPr lang="en-US" altLang="en-US" sz="4000" b="1" dirty="0" smtClean="0">
                <a:latin typeface="Comic Sans MS" pitchFamily="66" charset="0"/>
              </a:rPr>
              <a:t>&amp; Function</a:t>
            </a:r>
          </a:p>
          <a:p>
            <a:pPr algn="l" eaLnBrk="1" hangingPunct="1"/>
            <a:r>
              <a:rPr lang="en-US" altLang="en-US" sz="2400" dirty="0" smtClean="0">
                <a:latin typeface="Comic Sans MS" pitchFamily="66" charset="0"/>
              </a:rPr>
              <a:t>	</a:t>
            </a:r>
          </a:p>
        </p:txBody>
      </p:sp>
      <p:sp>
        <p:nvSpPr>
          <p:cNvPr id="3075" name="Text Box 5"/>
          <p:cNvSpPr txBox="1">
            <a:spLocks noChangeArrowheads="1"/>
          </p:cNvSpPr>
          <p:nvPr/>
        </p:nvSpPr>
        <p:spPr bwMode="auto">
          <a:xfrm>
            <a:off x="5506015" y="6611779"/>
            <a:ext cx="363798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r" eaLnBrk="1" hangingPunct="1">
              <a:spcBef>
                <a:spcPct val="50000"/>
              </a:spcBef>
            </a:pPr>
            <a:r>
              <a:rPr lang="en-US" altLang="en-US" sz="1000" b="0" dirty="0" smtClean="0">
                <a:latin typeface="Comic Sans MS" pitchFamily="66" charset="0"/>
              </a:rPr>
              <a:t>Images: </a:t>
            </a:r>
            <a:r>
              <a:rPr lang="en-US" altLang="en-US" sz="1000" b="0" dirty="0" smtClean="0">
                <a:latin typeface="Comic Sans MS" pitchFamily="66" charset="0"/>
                <a:hlinkClick r:id="rId3"/>
              </a:rPr>
              <a:t>Animal Cell</a:t>
            </a:r>
            <a:r>
              <a:rPr lang="en-US" altLang="en-US" sz="1000" b="0" dirty="0" smtClean="0">
                <a:latin typeface="Comic Sans MS" pitchFamily="66" charset="0"/>
              </a:rPr>
              <a:t>, </a:t>
            </a:r>
            <a:r>
              <a:rPr lang="en-US" altLang="en-US" sz="1000" b="0" dirty="0" smtClean="0">
                <a:latin typeface="Comic Sans MS" pitchFamily="66" charset="0"/>
                <a:hlinkClick r:id="rId4"/>
              </a:rPr>
              <a:t>Prokaryotic Cell</a:t>
            </a:r>
            <a:r>
              <a:rPr lang="en-US" altLang="en-US" sz="1000" b="0" dirty="0" smtClean="0">
                <a:latin typeface="Comic Sans MS" pitchFamily="66" charset="0"/>
              </a:rPr>
              <a:t>, </a:t>
            </a:r>
            <a:r>
              <a:rPr lang="en-US" altLang="en-US" sz="1000" b="0" dirty="0" smtClean="0">
                <a:latin typeface="Comic Sans MS" pitchFamily="66" charset="0"/>
                <a:hlinkClick r:id="rId5"/>
              </a:rPr>
              <a:t>Plant Cell</a:t>
            </a:r>
            <a:r>
              <a:rPr lang="en-US" altLang="en-US" sz="1000" b="0" dirty="0" smtClean="0">
                <a:latin typeface="Comic Sans MS" pitchFamily="66" charset="0"/>
              </a:rPr>
              <a:t>: </a:t>
            </a:r>
            <a:r>
              <a:rPr lang="en-US" altLang="en-US" sz="1000" b="0" dirty="0">
                <a:latin typeface="Comic Sans MS" pitchFamily="66" charset="0"/>
              </a:rPr>
              <a:t>M. </a:t>
            </a:r>
            <a:r>
              <a:rPr lang="en-US" altLang="en-US" sz="1000" b="0" dirty="0" smtClean="0">
                <a:latin typeface="Comic Sans MS" pitchFamily="66" charset="0"/>
              </a:rPr>
              <a:t>Ruiz</a:t>
            </a:r>
            <a:endParaRPr lang="en-US" altLang="en-US" sz="1000" b="0" dirty="0">
              <a:latin typeface="Comic Sans MS" pitchFamily="66" charset="0"/>
            </a:endParaRPr>
          </a:p>
        </p:txBody>
      </p:sp>
      <p:sp>
        <p:nvSpPr>
          <p:cNvPr id="3077" name="Text Box 5"/>
          <p:cNvSpPr txBox="1">
            <a:spLocks noChangeArrowheads="1"/>
          </p:cNvSpPr>
          <p:nvPr/>
        </p:nvSpPr>
        <p:spPr bwMode="auto">
          <a:xfrm>
            <a:off x="0" y="6457950"/>
            <a:ext cx="33528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000" b="0" dirty="0">
                <a:latin typeface="Comic Sans MS" pitchFamily="66" charset="0"/>
              </a:rPr>
              <a:t>For additional resources on this lecture topic, see the </a:t>
            </a:r>
            <a:r>
              <a:rPr lang="en-US" altLang="en-US" sz="1000" b="0" dirty="0" smtClean="0">
                <a:latin typeface="Comic Sans MS" pitchFamily="66" charset="0"/>
              </a:rPr>
              <a:t>Biological</a:t>
            </a:r>
            <a:r>
              <a:rPr lang="en-US" altLang="en-US" sz="1000" b="0" dirty="0" smtClean="0">
                <a:latin typeface="Comic Sans MS" pitchFamily="66" charset="0"/>
                <a:hlinkClick r:id="rId6"/>
              </a:rPr>
              <a:t> </a:t>
            </a:r>
            <a:r>
              <a:rPr lang="en-US" altLang="en-US" sz="1000" b="0" dirty="0">
                <a:latin typeface="Comic Sans MS" pitchFamily="66" charset="0"/>
              </a:rPr>
              <a:t>Cell Main Page on </a:t>
            </a:r>
            <a:r>
              <a:rPr lang="en-US" altLang="en-US" sz="1000" b="0" dirty="0">
                <a:latin typeface="Comic Sans MS" pitchFamily="66" charset="0"/>
                <a:hlinkClick r:id="rId7"/>
              </a:rPr>
              <a:t>SPO</a:t>
            </a:r>
            <a:r>
              <a:rPr lang="en-US" altLang="en-US" sz="1000" dirty="0">
                <a:latin typeface="Comic Sans MS" pitchFamily="66" charset="0"/>
              </a:rPr>
              <a:t>.</a:t>
            </a:r>
          </a:p>
        </p:txBody>
      </p:sp>
      <p:pic>
        <p:nvPicPr>
          <p:cNvPr id="2" name="Picture 1" descr="Animal_cell_structure_no_text_MRuiz.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48200" y="152400"/>
            <a:ext cx="4137371" cy="3022600"/>
          </a:xfrm>
          <a:prstGeom prst="rect">
            <a:avLst/>
          </a:prstGeom>
        </p:spPr>
      </p:pic>
      <p:pic>
        <p:nvPicPr>
          <p:cNvPr id="3" name="Picture 2" descr="Prokaryotic-Cell-Unlabeled-MRuiz.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9600" y="152400"/>
            <a:ext cx="3746500" cy="3048771"/>
          </a:xfrm>
          <a:prstGeom prst="rect">
            <a:avLst/>
          </a:prstGeom>
        </p:spPr>
      </p:pic>
      <p:pic>
        <p:nvPicPr>
          <p:cNvPr id="8" name="Picture 26" descr="Plant_cell_structure_no_text_MRuiz"/>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00600" y="2971800"/>
            <a:ext cx="3581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676400" y="217995"/>
            <a:ext cx="4727575" cy="685800"/>
          </a:xfrm>
        </p:spPr>
        <p:txBody>
          <a:bodyPr/>
          <a:lstStyle/>
          <a:p>
            <a:pPr algn="l" eaLnBrk="1" hangingPunct="1"/>
            <a:r>
              <a:rPr lang="en-US" sz="2800" dirty="0" smtClean="0">
                <a:latin typeface="Comic Sans MS" pitchFamily="66" charset="0"/>
              </a:rPr>
              <a:t>Prokaryotes - </a:t>
            </a:r>
            <a:r>
              <a:rPr lang="en-US" sz="2800" b="1" dirty="0" smtClean="0">
                <a:solidFill>
                  <a:srgbClr val="00CC66"/>
                </a:solidFill>
                <a:latin typeface="Comic Sans MS" pitchFamily="66" charset="0"/>
              </a:rPr>
              <a:t>Endospores</a:t>
            </a:r>
            <a:endParaRPr lang="en-US" sz="4800" b="1" dirty="0" smtClean="0">
              <a:solidFill>
                <a:srgbClr val="00CC66"/>
              </a:solidFill>
            </a:endParaRPr>
          </a:p>
        </p:txBody>
      </p:sp>
      <p:sp>
        <p:nvSpPr>
          <p:cNvPr id="22531" name="Rectangle 3"/>
          <p:cNvSpPr>
            <a:spLocks noGrp="1" noChangeArrowheads="1"/>
          </p:cNvSpPr>
          <p:nvPr>
            <p:ph type="body" sz="half" idx="1"/>
          </p:nvPr>
        </p:nvSpPr>
        <p:spPr>
          <a:xfrm>
            <a:off x="306387" y="1391453"/>
            <a:ext cx="3884613" cy="4856947"/>
          </a:xfrm>
        </p:spPr>
        <p:txBody>
          <a:bodyPr/>
          <a:lstStyle/>
          <a:p>
            <a:pPr eaLnBrk="1" hangingPunct="1">
              <a:lnSpc>
                <a:spcPct val="90000"/>
              </a:lnSpc>
              <a:buFont typeface="Wingdings" pitchFamily="2" charset="2"/>
              <a:buChar char="Ø"/>
            </a:pPr>
            <a:r>
              <a:rPr lang="en-US" sz="1600" dirty="0" smtClean="0">
                <a:latin typeface="Comic Sans MS" pitchFamily="66" charset="0"/>
              </a:rPr>
              <a:t>Dormant, tough, non-reproductive structure produced by small number of bacteria. </a:t>
            </a:r>
          </a:p>
          <a:p>
            <a:pPr marL="0" indent="0" eaLnBrk="1" hangingPunct="1">
              <a:lnSpc>
                <a:spcPct val="90000"/>
              </a:lnSpc>
              <a:buNone/>
            </a:pPr>
            <a:endParaRPr lang="en-US" sz="1600" i="1" dirty="0" smtClean="0">
              <a:latin typeface="Comic Sans MS" pitchFamily="66" charset="0"/>
            </a:endParaRPr>
          </a:p>
          <a:p>
            <a:pPr eaLnBrk="1" hangingPunct="1">
              <a:lnSpc>
                <a:spcPct val="90000"/>
              </a:lnSpc>
              <a:buFont typeface="Wingdings" pitchFamily="2" charset="2"/>
              <a:buChar char="Ø"/>
            </a:pPr>
            <a:r>
              <a:rPr lang="en-US" sz="1600" dirty="0" smtClean="0">
                <a:latin typeface="Comic Sans MS" pitchFamily="66" charset="0"/>
              </a:rPr>
              <a:t>Resistant to radiation, desiccation, lysozyme, temperature, starvation, and chemical disinfectants.</a:t>
            </a:r>
          </a:p>
          <a:p>
            <a:pPr marL="0" indent="0" eaLnBrk="1" hangingPunct="1">
              <a:lnSpc>
                <a:spcPct val="90000"/>
              </a:lnSpc>
              <a:buNone/>
            </a:pPr>
            <a:endParaRPr lang="en-US" sz="1600" dirty="0" smtClean="0">
              <a:latin typeface="Comic Sans MS" pitchFamily="66" charset="0"/>
            </a:endParaRPr>
          </a:p>
          <a:p>
            <a:pPr eaLnBrk="1" hangingPunct="1">
              <a:lnSpc>
                <a:spcPct val="90000"/>
              </a:lnSpc>
              <a:buFont typeface="Wingdings" pitchFamily="2" charset="2"/>
              <a:buChar char="Ø"/>
            </a:pPr>
            <a:r>
              <a:rPr lang="en-US" sz="1600" dirty="0" smtClean="0">
                <a:latin typeface="Comic Sans MS" pitchFamily="66" charset="0"/>
                <a:hlinkClick r:id="rId3"/>
              </a:rPr>
              <a:t>Endospores</a:t>
            </a:r>
            <a:r>
              <a:rPr lang="en-US" sz="1600" dirty="0" smtClean="0">
                <a:latin typeface="Comic Sans MS" pitchFamily="66" charset="0"/>
              </a:rPr>
              <a:t> are commonly found in soil and water, where they may survive for very long periods of time.</a:t>
            </a:r>
          </a:p>
          <a:p>
            <a:pPr eaLnBrk="1" hangingPunct="1">
              <a:lnSpc>
                <a:spcPct val="90000"/>
              </a:lnSpc>
              <a:buFont typeface="Wingdings" pitchFamily="2" charset="2"/>
              <a:buChar char="Ø"/>
            </a:pPr>
            <a:endParaRPr lang="en-US" sz="1600" dirty="0">
              <a:latin typeface="Comic Sans MS" pitchFamily="66" charset="0"/>
            </a:endParaRPr>
          </a:p>
          <a:p>
            <a:pPr eaLnBrk="1" hangingPunct="1">
              <a:lnSpc>
                <a:spcPct val="90000"/>
              </a:lnSpc>
              <a:buFont typeface="Wingdings" pitchFamily="2" charset="2"/>
              <a:buChar char="Ø"/>
            </a:pPr>
            <a:r>
              <a:rPr lang="en-US" sz="1800" b="1" dirty="0" smtClean="0">
                <a:solidFill>
                  <a:srgbClr val="FF0000"/>
                </a:solidFill>
                <a:latin typeface="Comic Sans MS" pitchFamily="66" charset="0"/>
              </a:rPr>
              <a:t>Q</a:t>
            </a:r>
            <a:r>
              <a:rPr lang="en-US" sz="1600" b="1" dirty="0" smtClean="0">
                <a:latin typeface="Comic Sans MS" pitchFamily="66" charset="0"/>
              </a:rPr>
              <a:t>: How and why do endospores form? </a:t>
            </a:r>
            <a:r>
              <a:rPr lang="en-US" sz="1600" dirty="0" smtClean="0">
                <a:latin typeface="Comic Sans MS" pitchFamily="66" charset="0"/>
              </a:rPr>
              <a:t>Watch the animated lesson “</a:t>
            </a:r>
            <a:r>
              <a:rPr lang="en-US" sz="1600" b="1" dirty="0" smtClean="0">
                <a:latin typeface="Comic Sans MS" pitchFamily="66" charset="0"/>
                <a:hlinkClick r:id="rId4"/>
              </a:rPr>
              <a:t>Bacterial Spore Formation</a:t>
            </a:r>
            <a:r>
              <a:rPr lang="en-US" sz="1600" dirty="0" smtClean="0">
                <a:latin typeface="Comic Sans MS" pitchFamily="66" charset="0"/>
              </a:rPr>
              <a:t>” to find out.  </a:t>
            </a:r>
            <a:r>
              <a:rPr lang="en-US" sz="1400" dirty="0" smtClean="0">
                <a:latin typeface="Comic Sans MS" pitchFamily="66" charset="0"/>
              </a:rPr>
              <a:t>Link also provides quiz questions to test your understanding of the material.</a:t>
            </a:r>
          </a:p>
          <a:p>
            <a:pPr marL="0" indent="0" eaLnBrk="1" hangingPunct="1">
              <a:lnSpc>
                <a:spcPct val="90000"/>
              </a:lnSpc>
              <a:buNone/>
            </a:pPr>
            <a:endParaRPr lang="en-US" sz="1600" b="1" i="1" dirty="0">
              <a:latin typeface="Comic Sans MS" pitchFamily="66" charset="0"/>
            </a:endParaRPr>
          </a:p>
        </p:txBody>
      </p:sp>
      <p:sp>
        <p:nvSpPr>
          <p:cNvPr id="22532" name="Text Box 5"/>
          <p:cNvSpPr txBox="1">
            <a:spLocks noChangeArrowheads="1"/>
          </p:cNvSpPr>
          <p:nvPr/>
        </p:nvSpPr>
        <p:spPr bwMode="auto">
          <a:xfrm>
            <a:off x="5846618" y="6423755"/>
            <a:ext cx="327977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b="0" dirty="0">
                <a:latin typeface="Comic Sans MS" pitchFamily="66" charset="0"/>
              </a:rPr>
              <a:t>Image: </a:t>
            </a:r>
            <a:r>
              <a:rPr lang="en-US" sz="1000" b="0" i="1" dirty="0">
                <a:latin typeface="Comic Sans MS" pitchFamily="66" charset="0"/>
              </a:rPr>
              <a:t>Bacillus </a:t>
            </a:r>
            <a:r>
              <a:rPr lang="en-US" sz="1000" b="0" i="1" dirty="0" err="1">
                <a:latin typeface="Comic Sans MS" pitchFamily="66" charset="0"/>
              </a:rPr>
              <a:t>subtilis</a:t>
            </a:r>
            <a:r>
              <a:rPr lang="en-US" sz="1000" b="0" dirty="0">
                <a:latin typeface="Comic Sans MS" pitchFamily="66" charset="0"/>
              </a:rPr>
              <a:t>, SPO Science Image </a:t>
            </a:r>
            <a:r>
              <a:rPr lang="en-US" sz="1000" b="0" dirty="0" smtClean="0">
                <a:latin typeface="Comic Sans MS" pitchFamily="66" charset="0"/>
              </a:rPr>
              <a:t>Library; </a:t>
            </a:r>
            <a:r>
              <a:rPr lang="en-US" altLang="en-US" sz="1000" b="0" dirty="0">
                <a:latin typeface="Comic Sans MS" pitchFamily="66" charset="0"/>
              </a:rPr>
              <a:t>, Clostridium </a:t>
            </a:r>
            <a:r>
              <a:rPr lang="en-US" altLang="en-US" sz="1000" b="0" dirty="0" err="1">
                <a:latin typeface="Comic Sans MS" pitchFamily="66" charset="0"/>
              </a:rPr>
              <a:t>botulinum</a:t>
            </a:r>
            <a:r>
              <a:rPr lang="en-US" altLang="en-US" sz="1000" b="0" dirty="0">
                <a:latin typeface="Comic Sans MS" pitchFamily="66" charset="0"/>
              </a:rPr>
              <a:t>, </a:t>
            </a:r>
            <a:r>
              <a:rPr lang="en-US" altLang="en-US" sz="1000" b="0" dirty="0">
                <a:latin typeface="Comic Sans MS" pitchFamily="66" charset="0"/>
                <a:hlinkClick r:id="rId5"/>
              </a:rPr>
              <a:t>PHIL</a:t>
            </a:r>
            <a:r>
              <a:rPr lang="en-US" altLang="en-US" sz="1000" b="0" dirty="0">
                <a:latin typeface="Comic Sans MS" pitchFamily="66" charset="0"/>
              </a:rPr>
              <a:t> #</a:t>
            </a:r>
            <a:r>
              <a:rPr lang="en-US" altLang="en-US" sz="1000" b="0" dirty="0" smtClean="0">
                <a:latin typeface="Comic Sans MS" pitchFamily="66" charset="0"/>
              </a:rPr>
              <a:t>2107</a:t>
            </a:r>
            <a:endParaRPr lang="en-US" altLang="en-US" sz="1000" b="0" dirty="0">
              <a:latin typeface="Comic Sans MS" pitchFamily="66" charset="0"/>
            </a:endParaRPr>
          </a:p>
        </p:txBody>
      </p:sp>
      <p:pic>
        <p:nvPicPr>
          <p:cNvPr id="22533" name="Picture 6" descr="Endospore-stain-Bacillus-Port"/>
          <p:cNvPicPr>
            <a:picLocks noGrp="1" noChangeAspect="1" noChangeArrowheads="1"/>
          </p:cNvPicPr>
          <p:nvPr>
            <p:ph sz="quarter" idx="2"/>
          </p:nvPr>
        </p:nvPicPr>
        <p:blipFill>
          <a:blip r:embed="rId6">
            <a:extLst>
              <a:ext uri="{28A0092B-C50C-407E-A947-70E740481C1C}">
                <a14:useLocalDpi xmlns:a14="http://schemas.microsoft.com/office/drawing/2010/main" val="0"/>
              </a:ext>
            </a:extLst>
          </a:blip>
          <a:srcRect/>
          <a:stretch>
            <a:fillRect/>
          </a:stretch>
        </p:blipFill>
        <p:spPr>
          <a:xfrm>
            <a:off x="4724400" y="2209800"/>
            <a:ext cx="4079875" cy="3768725"/>
          </a:xfrm>
          <a:prstGeom prst="ellipse">
            <a:avLst/>
          </a:prstGeom>
          <a:ln w="9525">
            <a:solidFill>
              <a:srgbClr val="000000"/>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2536" name="Text Box 5"/>
          <p:cNvSpPr txBox="1">
            <a:spLocks noChangeArrowheads="1"/>
          </p:cNvSpPr>
          <p:nvPr/>
        </p:nvSpPr>
        <p:spPr bwMode="auto">
          <a:xfrm>
            <a:off x="5410200" y="914400"/>
            <a:ext cx="296465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400" b="0" dirty="0">
                <a:latin typeface="Comic Sans MS" pitchFamily="66" charset="0"/>
              </a:rPr>
              <a:t>An endospore stained bacterial smear of </a:t>
            </a:r>
            <a:r>
              <a:rPr lang="en-US" sz="1400" b="0" i="1" dirty="0">
                <a:latin typeface="Comic Sans MS" pitchFamily="66" charset="0"/>
              </a:rPr>
              <a:t>Bacillus </a:t>
            </a:r>
            <a:r>
              <a:rPr lang="en-US" sz="1400" b="0" i="1" dirty="0" err="1">
                <a:latin typeface="Comic Sans MS" pitchFamily="66" charset="0"/>
              </a:rPr>
              <a:t>subtilis</a:t>
            </a:r>
            <a:r>
              <a:rPr lang="en-US" sz="1400" b="0" dirty="0">
                <a:latin typeface="Comic Sans MS" pitchFamily="66" charset="0"/>
              </a:rPr>
              <a:t>  showing </a:t>
            </a:r>
            <a:r>
              <a:rPr lang="en-US" sz="1400" b="0" dirty="0">
                <a:solidFill>
                  <a:srgbClr val="00B050"/>
                </a:solidFill>
                <a:latin typeface="Comic Sans MS" pitchFamily="66" charset="0"/>
              </a:rPr>
              <a:t>endospores</a:t>
            </a:r>
            <a:r>
              <a:rPr lang="en-US" sz="1400" b="0" dirty="0">
                <a:latin typeface="Comic Sans MS" pitchFamily="66" charset="0"/>
              </a:rPr>
              <a:t> as green and </a:t>
            </a:r>
            <a:r>
              <a:rPr lang="en-US" sz="1400" b="0" dirty="0">
                <a:solidFill>
                  <a:srgbClr val="FF0000"/>
                </a:solidFill>
                <a:latin typeface="Comic Sans MS" pitchFamily="66" charset="0"/>
              </a:rPr>
              <a:t>vegetative cells</a:t>
            </a:r>
            <a:r>
              <a:rPr lang="en-US" sz="1400" b="0" dirty="0">
                <a:latin typeface="Comic Sans MS" pitchFamily="66" charset="0"/>
              </a:rPr>
              <a:t> as red.</a:t>
            </a:r>
          </a:p>
        </p:txBody>
      </p:sp>
      <p:pic>
        <p:nvPicPr>
          <p:cNvPr id="10" name="Picture 18" descr="ClostridiumBotulinum"/>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1"/>
            <a:ext cx="1447800" cy="112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5"/>
          <p:cNvSpPr txBox="1">
            <a:spLocks noChangeArrowheads="1"/>
          </p:cNvSpPr>
          <p:nvPr/>
        </p:nvSpPr>
        <p:spPr bwMode="auto">
          <a:xfrm>
            <a:off x="0" y="6613525"/>
            <a:ext cx="480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000" b="0" dirty="0">
                <a:latin typeface="Comic Sans MS" pitchFamily="66" charset="0"/>
              </a:rPr>
              <a:t>From the  Virtual </a:t>
            </a:r>
            <a:r>
              <a:rPr lang="en-US" altLang="en-US" sz="1000" b="0" dirty="0" smtClean="0">
                <a:latin typeface="Comic Sans MS" pitchFamily="66" charset="0"/>
              </a:rPr>
              <a:t>Biology </a:t>
            </a:r>
            <a:r>
              <a:rPr lang="en-US" altLang="en-US" sz="1000" b="0" dirty="0">
                <a:latin typeface="Comic Sans MS" pitchFamily="66" charset="0"/>
              </a:rPr>
              <a:t>Classroom on </a:t>
            </a:r>
            <a:r>
              <a:rPr lang="en-US" altLang="en-US" sz="1000" b="0" dirty="0">
                <a:latin typeface="Comic Sans MS" pitchFamily="66" charset="0"/>
                <a:hlinkClick r:id="rId8"/>
              </a:rPr>
              <a:t>ScienceProfOnline.com</a:t>
            </a:r>
            <a:endParaRPr lang="en-US" altLang="en-US" sz="1000" b="0" dirty="0">
              <a:latin typeface="Comic Sans MS" pitchFamily="66" charset="0"/>
            </a:endParaRPr>
          </a:p>
        </p:txBody>
      </p:sp>
    </p:spTree>
    <p:extLst>
      <p:ext uri="{BB962C8B-B14F-4D97-AF65-F5344CB8AC3E}">
        <p14:creationId xmlns:p14="http://schemas.microsoft.com/office/powerpoint/2010/main" val="130096940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52400" y="152400"/>
            <a:ext cx="8534400" cy="609600"/>
          </a:xfrm>
        </p:spPr>
        <p:txBody>
          <a:bodyPr/>
          <a:lstStyle/>
          <a:p>
            <a:pPr algn="l" eaLnBrk="1" hangingPunct="1"/>
            <a:r>
              <a:rPr lang="en-US" sz="2800" b="1" dirty="0" smtClean="0">
                <a:solidFill>
                  <a:schemeClr val="folHlink"/>
                </a:solidFill>
                <a:latin typeface="Comic Sans MS" pitchFamily="66" charset="0"/>
              </a:rPr>
              <a:t>Bacterial Genus</a:t>
            </a:r>
            <a:r>
              <a:rPr lang="en-US" sz="4000" dirty="0" smtClean="0"/>
              <a:t> </a:t>
            </a:r>
            <a:r>
              <a:rPr lang="en-US" sz="2800" b="1" dirty="0" smtClean="0">
                <a:latin typeface="Comic Sans MS" pitchFamily="66" charset="0"/>
              </a:rPr>
              <a:t>:</a:t>
            </a:r>
            <a:r>
              <a:rPr lang="en-US" sz="4000" dirty="0" smtClean="0"/>
              <a:t> </a:t>
            </a:r>
            <a:r>
              <a:rPr lang="en-US" sz="2800" b="1" i="1" dirty="0" smtClean="0">
                <a:solidFill>
                  <a:schemeClr val="tx1">
                    <a:lumMod val="65000"/>
                    <a:lumOff val="35000"/>
                  </a:schemeClr>
                </a:solidFill>
                <a:latin typeface="Comic Sans MS" pitchFamily="66" charset="0"/>
                <a:hlinkClick r:id="rId3"/>
              </a:rPr>
              <a:t>Clostridium</a:t>
            </a:r>
            <a:endParaRPr lang="en-US" sz="2800" b="1" i="1" dirty="0" smtClean="0">
              <a:solidFill>
                <a:schemeClr val="tx1">
                  <a:lumMod val="65000"/>
                  <a:lumOff val="35000"/>
                </a:schemeClr>
              </a:solidFill>
              <a:latin typeface="Comic Sans MS" pitchFamily="66" charset="0"/>
            </a:endParaRPr>
          </a:p>
        </p:txBody>
      </p:sp>
      <p:sp>
        <p:nvSpPr>
          <p:cNvPr id="11267" name="Rectangle 3"/>
          <p:cNvSpPr>
            <a:spLocks noGrp="1" noChangeArrowheads="1"/>
          </p:cNvSpPr>
          <p:nvPr>
            <p:ph type="body" sz="half" idx="1"/>
          </p:nvPr>
        </p:nvSpPr>
        <p:spPr>
          <a:xfrm>
            <a:off x="228600" y="990600"/>
            <a:ext cx="5181600" cy="5867400"/>
          </a:xfrm>
        </p:spPr>
        <p:txBody>
          <a:bodyPr/>
          <a:lstStyle/>
          <a:p>
            <a:pPr eaLnBrk="1" hangingPunct="1">
              <a:lnSpc>
                <a:spcPct val="80000"/>
              </a:lnSpc>
              <a:buFontTx/>
              <a:buNone/>
            </a:pPr>
            <a:r>
              <a:rPr lang="en-US" sz="1600" b="1" dirty="0" smtClean="0">
                <a:solidFill>
                  <a:srgbClr val="800080"/>
                </a:solidFill>
                <a:latin typeface="Comic Sans MS" pitchFamily="66" charset="0"/>
              </a:rPr>
              <a:t>GRAM-POSITIVE</a:t>
            </a:r>
          </a:p>
          <a:p>
            <a:pPr eaLnBrk="1" hangingPunct="1">
              <a:lnSpc>
                <a:spcPct val="80000"/>
              </a:lnSpc>
              <a:buFontTx/>
              <a:buNone/>
            </a:pPr>
            <a:r>
              <a:rPr lang="en-US" sz="1400" b="1" dirty="0" smtClean="0">
                <a:solidFill>
                  <a:schemeClr val="folHlink"/>
                </a:solidFill>
                <a:latin typeface="Comic Sans MS" pitchFamily="66" charset="0"/>
              </a:rPr>
              <a:t>Obligate anaerobes</a:t>
            </a:r>
          </a:p>
          <a:p>
            <a:pPr eaLnBrk="1" hangingPunct="1">
              <a:lnSpc>
                <a:spcPct val="80000"/>
              </a:lnSpc>
              <a:buFontTx/>
              <a:buNone/>
            </a:pPr>
            <a:r>
              <a:rPr lang="en-US" sz="1400" dirty="0" smtClean="0">
                <a:latin typeface="Comic Sans MS" pitchFamily="66" charset="0"/>
              </a:rPr>
              <a:t>bacillus-shaped</a:t>
            </a:r>
          </a:p>
          <a:p>
            <a:pPr eaLnBrk="1" hangingPunct="1">
              <a:lnSpc>
                <a:spcPct val="80000"/>
              </a:lnSpc>
              <a:buFontTx/>
              <a:buNone/>
            </a:pPr>
            <a:r>
              <a:rPr lang="en-US" sz="1400" dirty="0" smtClean="0">
                <a:latin typeface="Comic Sans MS" pitchFamily="66" charset="0"/>
              </a:rPr>
              <a:t>endospore producer</a:t>
            </a:r>
          </a:p>
          <a:p>
            <a:pPr eaLnBrk="1" hangingPunct="1">
              <a:lnSpc>
                <a:spcPct val="80000"/>
              </a:lnSpc>
              <a:spcBef>
                <a:spcPct val="0"/>
              </a:spcBef>
              <a:buFontTx/>
              <a:buNone/>
            </a:pPr>
            <a:r>
              <a:rPr lang="en-US" sz="1400" dirty="0" smtClean="0">
                <a:solidFill>
                  <a:srgbClr val="9900CC"/>
                </a:solidFill>
                <a:latin typeface="Comic Sans MS" pitchFamily="66" charset="0"/>
              </a:rPr>
              <a:t>	</a:t>
            </a:r>
            <a:r>
              <a:rPr lang="en-US" sz="1200" dirty="0" smtClean="0">
                <a:solidFill>
                  <a:srgbClr val="9900CC"/>
                </a:solidFill>
                <a:latin typeface="Comic Sans MS" pitchFamily="66" charset="0"/>
              </a:rPr>
              <a:t>		</a:t>
            </a:r>
            <a:r>
              <a:rPr lang="en-US" sz="1200" b="1" dirty="0" smtClean="0">
                <a:solidFill>
                  <a:srgbClr val="9900CC"/>
                </a:solidFill>
                <a:latin typeface="Comic Sans MS" pitchFamily="66" charset="0"/>
              </a:rPr>
              <a:t>	</a:t>
            </a:r>
            <a:endParaRPr lang="en-US" sz="1400" dirty="0" smtClean="0"/>
          </a:p>
          <a:p>
            <a:pPr eaLnBrk="1" hangingPunct="1">
              <a:lnSpc>
                <a:spcPct val="80000"/>
              </a:lnSpc>
              <a:buFont typeface="Wingdings" pitchFamily="2" charset="2"/>
              <a:buChar char="Ø"/>
            </a:pPr>
            <a:r>
              <a:rPr lang="en-US" sz="1400" dirty="0" smtClean="0">
                <a:latin typeface="Comic Sans MS" pitchFamily="66" charset="0"/>
              </a:rPr>
              <a:t>The members of this genus have a couple of bacterial “superpowers” that make them particularly tough pathogens. </a:t>
            </a:r>
          </a:p>
          <a:p>
            <a:pPr marL="0" indent="0" eaLnBrk="1" hangingPunct="1">
              <a:lnSpc>
                <a:spcPct val="80000"/>
              </a:lnSpc>
              <a:buNone/>
            </a:pPr>
            <a:endParaRPr lang="en-US" sz="1200" i="1" dirty="0" smtClean="0">
              <a:latin typeface="Comic Sans MS" pitchFamily="66" charset="0"/>
            </a:endParaRPr>
          </a:p>
          <a:p>
            <a:pPr eaLnBrk="1" hangingPunct="1">
              <a:lnSpc>
                <a:spcPct val="80000"/>
              </a:lnSpc>
              <a:buFont typeface="Wingdings" pitchFamily="2" charset="2"/>
              <a:buChar char="Ø"/>
            </a:pPr>
            <a:r>
              <a:rPr lang="en-US" sz="1400" dirty="0" smtClean="0">
                <a:latin typeface="Comic Sans MS" pitchFamily="66" charset="0"/>
              </a:rPr>
              <a:t>All have a strictly </a:t>
            </a:r>
            <a:r>
              <a:rPr lang="en-US" sz="1400" b="1" dirty="0" smtClean="0">
                <a:solidFill>
                  <a:schemeClr val="folHlink"/>
                </a:solidFill>
                <a:latin typeface="Comic Sans MS" pitchFamily="66" charset="0"/>
              </a:rPr>
              <a:t>fermentative </a:t>
            </a:r>
            <a:r>
              <a:rPr lang="en-US" sz="1400" dirty="0" smtClean="0">
                <a:latin typeface="Comic Sans MS" pitchFamily="66" charset="0"/>
              </a:rPr>
              <a:t>mode of metabolism (Don’t’ use oxygen). </a:t>
            </a:r>
          </a:p>
          <a:p>
            <a:pPr eaLnBrk="1" hangingPunct="1">
              <a:lnSpc>
                <a:spcPct val="80000"/>
              </a:lnSpc>
              <a:buFont typeface="Wingdings" pitchFamily="2" charset="2"/>
              <a:buChar char="Ø"/>
            </a:pPr>
            <a:endParaRPr lang="en-US" sz="1200" dirty="0" smtClean="0">
              <a:latin typeface="Comic Sans MS" pitchFamily="66" charset="0"/>
            </a:endParaRPr>
          </a:p>
          <a:p>
            <a:pPr eaLnBrk="1" hangingPunct="1">
              <a:lnSpc>
                <a:spcPct val="80000"/>
              </a:lnSpc>
              <a:buFont typeface="Wingdings" pitchFamily="2" charset="2"/>
              <a:buChar char="Ø"/>
            </a:pPr>
            <a:r>
              <a:rPr lang="en-US" sz="1400" dirty="0" smtClean="0">
                <a:latin typeface="Comic Sans MS" pitchFamily="66" charset="0"/>
              </a:rPr>
              <a:t>Vegetative cells are </a:t>
            </a:r>
            <a:r>
              <a:rPr lang="en-US" sz="1400" b="1" dirty="0" smtClean="0">
                <a:solidFill>
                  <a:schemeClr val="folHlink"/>
                </a:solidFill>
                <a:latin typeface="Comic Sans MS" pitchFamily="66" charset="0"/>
              </a:rPr>
              <a:t>obligate anaerobes</a:t>
            </a:r>
            <a:r>
              <a:rPr lang="en-US" sz="1400" dirty="0" smtClean="0">
                <a:latin typeface="Comic Sans MS" pitchFamily="66" charset="0"/>
              </a:rPr>
              <a:t> killed by exposure to O2, but their </a:t>
            </a:r>
            <a:r>
              <a:rPr lang="en-US" sz="1400" dirty="0" smtClean="0">
                <a:latin typeface="Comic Sans MS" pitchFamily="66" charset="0"/>
                <a:hlinkClick r:id="rId4"/>
              </a:rPr>
              <a:t>endospores</a:t>
            </a:r>
            <a:r>
              <a:rPr lang="en-US" sz="1400" dirty="0" smtClean="0">
                <a:latin typeface="Comic Sans MS" pitchFamily="66" charset="0"/>
              </a:rPr>
              <a:t> are able to survive long periods of exposure to air. </a:t>
            </a:r>
          </a:p>
          <a:p>
            <a:pPr eaLnBrk="1" hangingPunct="1">
              <a:lnSpc>
                <a:spcPct val="80000"/>
              </a:lnSpc>
              <a:buFont typeface="Wingdings" pitchFamily="2" charset="2"/>
              <a:buChar char="Ø"/>
            </a:pPr>
            <a:endParaRPr lang="en-US" sz="1200" dirty="0" smtClean="0">
              <a:latin typeface="Comic Sans MS" pitchFamily="66" charset="0"/>
            </a:endParaRPr>
          </a:p>
          <a:p>
            <a:pPr eaLnBrk="1" hangingPunct="1">
              <a:lnSpc>
                <a:spcPct val="80000"/>
              </a:lnSpc>
              <a:buFont typeface="Wingdings" pitchFamily="2" charset="2"/>
              <a:buChar char="Ø"/>
            </a:pPr>
            <a:r>
              <a:rPr lang="en-US" sz="1400" dirty="0" smtClean="0">
                <a:latin typeface="Comic Sans MS" pitchFamily="66" charset="0"/>
              </a:rPr>
              <a:t>Known to produce a variety of toxins, some of which are fatal. </a:t>
            </a:r>
          </a:p>
          <a:p>
            <a:pPr eaLnBrk="1" hangingPunct="1">
              <a:lnSpc>
                <a:spcPct val="80000"/>
              </a:lnSpc>
              <a:buFontTx/>
              <a:buNone/>
            </a:pPr>
            <a:endParaRPr lang="en-US" sz="600" dirty="0" smtClean="0">
              <a:latin typeface="Comic Sans MS" pitchFamily="66" charset="0"/>
            </a:endParaRPr>
          </a:p>
          <a:p>
            <a:pPr eaLnBrk="1" hangingPunct="1">
              <a:lnSpc>
                <a:spcPct val="80000"/>
              </a:lnSpc>
              <a:buFontTx/>
              <a:buNone/>
            </a:pPr>
            <a:r>
              <a:rPr lang="en-US" sz="1800" dirty="0" smtClean="0">
                <a:latin typeface="Comic Sans MS" pitchFamily="66" charset="0"/>
              </a:rPr>
              <a:t>	</a:t>
            </a:r>
            <a:r>
              <a:rPr lang="en-US" sz="1200" dirty="0" smtClean="0">
                <a:latin typeface="Comic Sans MS" pitchFamily="66" charset="0"/>
              </a:rPr>
              <a:t> - </a:t>
            </a:r>
            <a:r>
              <a:rPr lang="en-US" sz="1200" i="1" dirty="0" smtClean="0">
                <a:latin typeface="Comic Sans MS" pitchFamily="66" charset="0"/>
              </a:rPr>
              <a:t>Clostridium </a:t>
            </a:r>
            <a:r>
              <a:rPr lang="en-US" sz="1200" i="1" dirty="0" err="1" smtClean="0">
                <a:latin typeface="Comic Sans MS" pitchFamily="66" charset="0"/>
              </a:rPr>
              <a:t>tetani</a:t>
            </a:r>
            <a:r>
              <a:rPr lang="en-US" sz="1200" dirty="0" smtClean="0">
                <a:latin typeface="Comic Sans MS" pitchFamily="66" charset="0"/>
              </a:rPr>
              <a:t> = agent of tetanus</a:t>
            </a:r>
          </a:p>
          <a:p>
            <a:pPr eaLnBrk="1" hangingPunct="1">
              <a:lnSpc>
                <a:spcPct val="80000"/>
              </a:lnSpc>
              <a:buFontTx/>
              <a:buNone/>
            </a:pPr>
            <a:r>
              <a:rPr lang="en-US" sz="1200" i="1" dirty="0" smtClean="0">
                <a:latin typeface="Comic Sans MS" pitchFamily="66" charset="0"/>
              </a:rPr>
              <a:t>	</a:t>
            </a:r>
            <a:endParaRPr lang="en-US" sz="800" i="1" dirty="0" smtClean="0">
              <a:latin typeface="Comic Sans MS" pitchFamily="66" charset="0"/>
            </a:endParaRPr>
          </a:p>
          <a:p>
            <a:pPr eaLnBrk="1" hangingPunct="1">
              <a:lnSpc>
                <a:spcPct val="80000"/>
              </a:lnSpc>
              <a:buFontTx/>
              <a:buNone/>
            </a:pPr>
            <a:r>
              <a:rPr lang="en-US" sz="1200" i="1" dirty="0" smtClean="0">
                <a:latin typeface="Comic Sans MS" pitchFamily="66" charset="0"/>
              </a:rPr>
              <a:t>	</a:t>
            </a:r>
            <a:r>
              <a:rPr lang="en-US" sz="1200" dirty="0" smtClean="0">
                <a:latin typeface="Comic Sans MS" pitchFamily="66" charset="0"/>
              </a:rPr>
              <a:t> - </a:t>
            </a:r>
            <a:r>
              <a:rPr lang="en-US" sz="1200" i="1" dirty="0" smtClean="0">
                <a:latin typeface="Comic Sans MS" pitchFamily="66" charset="0"/>
              </a:rPr>
              <a:t>C. </a:t>
            </a:r>
            <a:r>
              <a:rPr lang="en-US" sz="1200" i="1" dirty="0" err="1" smtClean="0">
                <a:latin typeface="Comic Sans MS" pitchFamily="66" charset="0"/>
              </a:rPr>
              <a:t>botulinum</a:t>
            </a:r>
            <a:r>
              <a:rPr lang="en-US" sz="1200" dirty="0" smtClean="0">
                <a:latin typeface="Comic Sans MS" pitchFamily="66" charset="0"/>
              </a:rPr>
              <a:t> = agent of botulism</a:t>
            </a:r>
          </a:p>
          <a:p>
            <a:pPr eaLnBrk="1" hangingPunct="1">
              <a:lnSpc>
                <a:spcPct val="80000"/>
              </a:lnSpc>
              <a:buFontTx/>
              <a:buNone/>
            </a:pPr>
            <a:r>
              <a:rPr lang="en-US" sz="1200" i="1" dirty="0" smtClean="0">
                <a:latin typeface="Comic Sans MS" pitchFamily="66" charset="0"/>
              </a:rPr>
              <a:t>	</a:t>
            </a:r>
            <a:r>
              <a:rPr lang="en-US" sz="500" i="1" dirty="0" smtClean="0">
                <a:latin typeface="Comic Sans MS" pitchFamily="66" charset="0"/>
              </a:rPr>
              <a:t>	</a:t>
            </a:r>
          </a:p>
          <a:p>
            <a:pPr eaLnBrk="1" hangingPunct="1">
              <a:lnSpc>
                <a:spcPct val="80000"/>
              </a:lnSpc>
              <a:buFontTx/>
              <a:buNone/>
            </a:pPr>
            <a:r>
              <a:rPr lang="en-US" sz="1200" i="1" dirty="0" smtClean="0">
                <a:latin typeface="Comic Sans MS" pitchFamily="66" charset="0"/>
              </a:rPr>
              <a:t>	</a:t>
            </a:r>
            <a:r>
              <a:rPr lang="en-US" sz="1200" dirty="0" smtClean="0">
                <a:latin typeface="Comic Sans MS" pitchFamily="66" charset="0"/>
              </a:rPr>
              <a:t> - </a:t>
            </a:r>
            <a:r>
              <a:rPr lang="en-US" sz="1200" i="1" dirty="0" smtClean="0">
                <a:latin typeface="Comic Sans MS" pitchFamily="66" charset="0"/>
              </a:rPr>
              <a:t>C. </a:t>
            </a:r>
            <a:r>
              <a:rPr lang="en-US" sz="1200" i="1" dirty="0" err="1" smtClean="0">
                <a:latin typeface="Comic Sans MS" pitchFamily="66" charset="0"/>
              </a:rPr>
              <a:t>perfringens</a:t>
            </a:r>
            <a:r>
              <a:rPr lang="en-US" sz="1200" dirty="0" smtClean="0">
                <a:latin typeface="Comic Sans MS" pitchFamily="66" charset="0"/>
              </a:rPr>
              <a:t> = one of the agents of gas gangrene</a:t>
            </a:r>
          </a:p>
          <a:p>
            <a:pPr eaLnBrk="1" hangingPunct="1">
              <a:lnSpc>
                <a:spcPct val="80000"/>
              </a:lnSpc>
              <a:buFontTx/>
              <a:buNone/>
            </a:pPr>
            <a:r>
              <a:rPr lang="en-US" sz="1200" dirty="0" smtClean="0">
                <a:latin typeface="Comic Sans MS" pitchFamily="66" charset="0"/>
              </a:rPr>
              <a:t>	</a:t>
            </a:r>
          </a:p>
          <a:p>
            <a:pPr eaLnBrk="1" hangingPunct="1">
              <a:lnSpc>
                <a:spcPct val="80000"/>
              </a:lnSpc>
              <a:buFontTx/>
              <a:buNone/>
            </a:pPr>
            <a:r>
              <a:rPr lang="en-US" sz="1200" i="1" dirty="0" smtClean="0">
                <a:latin typeface="Comic Sans MS" pitchFamily="66" charset="0"/>
              </a:rPr>
              <a:t>	</a:t>
            </a:r>
            <a:r>
              <a:rPr lang="en-US" sz="1200" dirty="0" smtClean="0">
                <a:latin typeface="Comic Sans MS" pitchFamily="66" charset="0"/>
              </a:rPr>
              <a:t> - </a:t>
            </a:r>
            <a:r>
              <a:rPr lang="en-US" sz="1200" i="1" dirty="0" smtClean="0">
                <a:latin typeface="Comic Sans MS" pitchFamily="66" charset="0"/>
              </a:rPr>
              <a:t>C. </a:t>
            </a:r>
            <a:r>
              <a:rPr lang="en-US" sz="1200" i="1" dirty="0" err="1" smtClean="0">
                <a:latin typeface="Comic Sans MS" pitchFamily="66" charset="0"/>
              </a:rPr>
              <a:t>difficile</a:t>
            </a:r>
            <a:r>
              <a:rPr lang="en-US" sz="1200" dirty="0" smtClean="0">
                <a:latin typeface="Comic Sans MS" pitchFamily="66" charset="0"/>
              </a:rPr>
              <a:t> = part of natural intestinal flora, but resistant strains can proliferate and cause</a:t>
            </a:r>
            <a:r>
              <a:rPr lang="en-US" sz="1400" dirty="0" smtClean="0">
                <a:latin typeface="Comic Sans MS" pitchFamily="66" charset="0"/>
              </a:rPr>
              <a:t> </a:t>
            </a:r>
            <a:r>
              <a:rPr lang="en-US" sz="1200" dirty="0" smtClean="0">
                <a:latin typeface="Comic Sans MS" pitchFamily="66" charset="0"/>
              </a:rPr>
              <a:t>pseudomembranous colitis.</a:t>
            </a:r>
            <a:endParaRPr lang="en-US" sz="4000" dirty="0" smtClean="0">
              <a:latin typeface="Comic Sans MS" pitchFamily="66" charset="0"/>
            </a:endParaRPr>
          </a:p>
        </p:txBody>
      </p:sp>
      <p:sp>
        <p:nvSpPr>
          <p:cNvPr id="11268" name="Text Box 4"/>
          <p:cNvSpPr txBox="1">
            <a:spLocks noChangeArrowheads="1"/>
          </p:cNvSpPr>
          <p:nvPr/>
        </p:nvSpPr>
        <p:spPr bwMode="auto">
          <a:xfrm>
            <a:off x="0" y="6461125"/>
            <a:ext cx="3581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eaLnBrk="1" hangingPunct="1">
              <a:spcBef>
                <a:spcPct val="50000"/>
              </a:spcBef>
            </a:pPr>
            <a:r>
              <a:rPr lang="en-US" sz="1000" b="0">
                <a:latin typeface="Comic Sans MS" pitchFamily="66" charset="0"/>
              </a:rPr>
              <a:t>Images: </a:t>
            </a:r>
            <a:r>
              <a:rPr lang="en-US" sz="1000" b="0">
                <a:latin typeface="Comic Sans MS" pitchFamily="66" charset="0"/>
                <a:hlinkClick r:id="rId5"/>
              </a:rPr>
              <a:t>Man with Tetanus</a:t>
            </a:r>
            <a:r>
              <a:rPr lang="en-US" sz="1000" b="0">
                <a:latin typeface="Comic Sans MS" pitchFamily="66" charset="0"/>
              </a:rPr>
              <a:t>, Sir Charles Bell; Clostridium botulinum, </a:t>
            </a:r>
            <a:r>
              <a:rPr lang="en-US" sz="1000" b="0">
                <a:latin typeface="Comic Sans MS" pitchFamily="66" charset="0"/>
                <a:hlinkClick r:id="rId6"/>
              </a:rPr>
              <a:t>PHIL</a:t>
            </a:r>
            <a:r>
              <a:rPr lang="en-US" sz="1000" b="0">
                <a:latin typeface="Comic Sans MS" pitchFamily="66" charset="0"/>
              </a:rPr>
              <a:t> #2107; </a:t>
            </a:r>
            <a:r>
              <a:rPr lang="en-US" sz="1000" b="0">
                <a:latin typeface="Comic Sans MS" pitchFamily="66" charset="0"/>
                <a:hlinkClick r:id="rId7"/>
              </a:rPr>
              <a:t>Wet Gangrene</a:t>
            </a:r>
            <a:r>
              <a:rPr lang="en-US" sz="1000" b="0">
                <a:latin typeface="Comic Sans MS" pitchFamily="66" charset="0"/>
              </a:rPr>
              <a:t>, Wiki</a:t>
            </a:r>
          </a:p>
        </p:txBody>
      </p:sp>
      <p:pic>
        <p:nvPicPr>
          <p:cNvPr id="11269" name="Picture 5" descr="ClostridiumBotulinum"/>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81800" y="2152650"/>
            <a:ext cx="2362200"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6" descr="TetanusCBell1809"/>
          <p:cNvPicPr>
            <a:picLocks noGrp="1" noChangeAspect="1" noChangeArrowheads="1"/>
          </p:cNvPicPr>
          <p:nvPr>
            <p:ph sz="quarter" idx="2"/>
          </p:nvPr>
        </p:nvPicPr>
        <p:blipFill>
          <a:blip r:embed="rId9" cstate="email">
            <a:extLst>
              <a:ext uri="{28A0092B-C50C-407E-A947-70E740481C1C}">
                <a14:useLocalDpi xmlns:a14="http://schemas.microsoft.com/office/drawing/2010/main" val="0"/>
              </a:ext>
            </a:extLst>
          </a:blip>
          <a:srcRect/>
          <a:stretch>
            <a:fillRect/>
          </a:stretch>
        </p:blipFill>
        <p:spPr>
          <a:xfrm>
            <a:off x="6596063" y="293688"/>
            <a:ext cx="2255837" cy="1938337"/>
          </a:xfrm>
          <a:ln w="228600" cap="sq" cmpd="thickThin">
            <a:solidFill>
              <a:srgbClr val="000000"/>
            </a:solidFill>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1271"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81600" y="1295400"/>
            <a:ext cx="1071563"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2" name="Picture 8" descr="Wet-gangren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67400" y="3733800"/>
            <a:ext cx="30480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3" name="Rounded Rectangle 2"/>
          <p:cNvSpPr>
            <a:spLocks noChangeArrowheads="1"/>
          </p:cNvSpPr>
          <p:nvPr/>
        </p:nvSpPr>
        <p:spPr bwMode="auto">
          <a:xfrm>
            <a:off x="2819400" y="990600"/>
            <a:ext cx="533400" cy="152400"/>
          </a:xfrm>
          <a:prstGeom prst="roundRect">
            <a:avLst>
              <a:gd name="adj" fmla="val 16667"/>
            </a:avLst>
          </a:prstGeom>
          <a:solidFill>
            <a:srgbClr val="9900CC"/>
          </a:solidFill>
          <a:ln w="9525" algn="ctr">
            <a:solidFill>
              <a:schemeClr val="tx1"/>
            </a:solidFill>
            <a:round/>
            <a:headEnd/>
            <a:tailEnd/>
          </a:ln>
        </p:spPr>
        <p:txBody>
          <a:bodyPr/>
          <a:lstStyle/>
          <a:p>
            <a:endParaRPr lang="en-US"/>
          </a:p>
        </p:txBody>
      </p:sp>
      <p:sp>
        <p:nvSpPr>
          <p:cNvPr id="11274" name="Rounded Rectangle 3"/>
          <p:cNvSpPr>
            <a:spLocks noChangeArrowheads="1"/>
          </p:cNvSpPr>
          <p:nvPr/>
        </p:nvSpPr>
        <p:spPr bwMode="auto">
          <a:xfrm rot="212774">
            <a:off x="3421063" y="1263650"/>
            <a:ext cx="615950" cy="184150"/>
          </a:xfrm>
          <a:prstGeom prst="roundRect">
            <a:avLst>
              <a:gd name="adj" fmla="val 16667"/>
            </a:avLst>
          </a:prstGeom>
          <a:solidFill>
            <a:srgbClr val="9900CC"/>
          </a:solidFill>
          <a:ln w="9525" algn="ctr">
            <a:solidFill>
              <a:schemeClr val="tx1"/>
            </a:solidFill>
            <a:round/>
            <a:headEnd/>
            <a:tailEnd/>
          </a:ln>
        </p:spPr>
        <p:txBody>
          <a:bodyPr/>
          <a:lstStyle/>
          <a:p>
            <a:endParaRPr lang="en-US"/>
          </a:p>
        </p:txBody>
      </p:sp>
      <p:sp>
        <p:nvSpPr>
          <p:cNvPr id="11275" name="Oval 4"/>
          <p:cNvSpPr>
            <a:spLocks noChangeArrowheads="1"/>
          </p:cNvSpPr>
          <p:nvPr/>
        </p:nvSpPr>
        <p:spPr bwMode="auto">
          <a:xfrm>
            <a:off x="3763963" y="1333500"/>
            <a:ext cx="241300" cy="76200"/>
          </a:xfrm>
          <a:prstGeom prst="ellipse">
            <a:avLst/>
          </a:prstGeom>
          <a:solidFill>
            <a:schemeClr val="bg1"/>
          </a:solidFill>
          <a:ln w="9525" algn="ctr">
            <a:solidFill>
              <a:schemeClr val="tx1"/>
            </a:solidFill>
            <a:round/>
            <a:headEnd/>
            <a:tailEnd/>
          </a:ln>
        </p:spPr>
        <p:txBody>
          <a:bodyPr/>
          <a:lstStyle/>
          <a:p>
            <a:endParaRPr lang="en-US"/>
          </a:p>
        </p:txBody>
      </p:sp>
      <p:sp>
        <p:nvSpPr>
          <p:cNvPr id="11276" name="Oval 14"/>
          <p:cNvSpPr>
            <a:spLocks noChangeArrowheads="1"/>
          </p:cNvSpPr>
          <p:nvPr/>
        </p:nvSpPr>
        <p:spPr bwMode="auto">
          <a:xfrm>
            <a:off x="2844800" y="1028700"/>
            <a:ext cx="241300" cy="76200"/>
          </a:xfrm>
          <a:prstGeom prst="ellipse">
            <a:avLst/>
          </a:prstGeom>
          <a:solidFill>
            <a:schemeClr val="bg1"/>
          </a:solidFill>
          <a:ln w="9525" algn="ctr">
            <a:solidFill>
              <a:schemeClr val="tx1"/>
            </a:solidFill>
            <a:round/>
            <a:headEnd/>
            <a:tailEnd/>
          </a:ln>
        </p:spPr>
        <p:txBody>
          <a:bodyPr/>
          <a:lstStyle/>
          <a:p>
            <a:endParaRPr lang="en-US"/>
          </a:p>
        </p:txBody>
      </p:sp>
      <p:sp>
        <p:nvSpPr>
          <p:cNvPr id="11277" name="Rounded Rectangle 15"/>
          <p:cNvSpPr>
            <a:spLocks noChangeArrowheads="1"/>
          </p:cNvSpPr>
          <p:nvPr/>
        </p:nvSpPr>
        <p:spPr bwMode="auto">
          <a:xfrm rot="3315687">
            <a:off x="4325937" y="1179513"/>
            <a:ext cx="614363" cy="166688"/>
          </a:xfrm>
          <a:prstGeom prst="roundRect">
            <a:avLst>
              <a:gd name="adj" fmla="val 16667"/>
            </a:avLst>
          </a:prstGeom>
          <a:solidFill>
            <a:srgbClr val="9900CC"/>
          </a:solidFill>
          <a:ln w="9525" algn="ctr">
            <a:solidFill>
              <a:schemeClr val="tx1"/>
            </a:solidFill>
            <a:round/>
            <a:headEnd/>
            <a:tailEnd/>
          </a:ln>
        </p:spPr>
        <p:txBody>
          <a:bodyPr/>
          <a:lstStyle/>
          <a:p>
            <a:endParaRPr lang="en-US"/>
          </a:p>
        </p:txBody>
      </p:sp>
      <p:sp>
        <p:nvSpPr>
          <p:cNvPr id="11278" name="Oval 14"/>
          <p:cNvSpPr>
            <a:spLocks noChangeArrowheads="1"/>
          </p:cNvSpPr>
          <p:nvPr/>
        </p:nvSpPr>
        <p:spPr bwMode="auto">
          <a:xfrm>
            <a:off x="2955925" y="1295400"/>
            <a:ext cx="241300" cy="76200"/>
          </a:xfrm>
          <a:prstGeom prst="ellipse">
            <a:avLst/>
          </a:prstGeom>
          <a:solidFill>
            <a:schemeClr val="bg1"/>
          </a:solidFill>
          <a:ln w="9525" algn="ctr">
            <a:solidFill>
              <a:schemeClr val="tx1"/>
            </a:solidFill>
            <a:round/>
            <a:headEnd/>
            <a:tailEnd/>
          </a:ln>
        </p:spPr>
        <p:txBody>
          <a:bodyPr/>
          <a:lstStyle/>
          <a:p>
            <a:endParaRPr lang="en-US"/>
          </a:p>
        </p:txBody>
      </p:sp>
      <p:sp>
        <p:nvSpPr>
          <p:cNvPr id="16" name="Text Box 5"/>
          <p:cNvSpPr txBox="1">
            <a:spLocks noChangeArrowheads="1"/>
          </p:cNvSpPr>
          <p:nvPr/>
        </p:nvSpPr>
        <p:spPr bwMode="auto">
          <a:xfrm>
            <a:off x="4495800" y="6613525"/>
            <a:ext cx="4648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r" eaLnBrk="1" hangingPunct="1">
              <a:spcBef>
                <a:spcPct val="50000"/>
              </a:spcBef>
            </a:pPr>
            <a:r>
              <a:rPr lang="en-US" altLang="en-US" sz="1000" b="0" dirty="0">
                <a:latin typeface="Comic Sans MS" pitchFamily="66" charset="0"/>
              </a:rPr>
              <a:t>From the  </a:t>
            </a:r>
            <a:r>
              <a:rPr lang="en-US" altLang="en-US" sz="1000" b="0" dirty="0" smtClean="0">
                <a:latin typeface="Comic Sans MS" pitchFamily="66" charset="0"/>
              </a:rPr>
              <a:t>Virtuall </a:t>
            </a:r>
            <a:r>
              <a:rPr lang="en-US" altLang="en-US" sz="1000" b="0" dirty="0">
                <a:latin typeface="Comic Sans MS" pitchFamily="66" charset="0"/>
              </a:rPr>
              <a:t>Biology Classroom on </a:t>
            </a:r>
            <a:r>
              <a:rPr lang="en-US" altLang="en-US" sz="1000" b="0" dirty="0">
                <a:latin typeface="Comic Sans MS" pitchFamily="66" charset="0"/>
                <a:hlinkClick r:id="rId12"/>
              </a:rPr>
              <a:t>ScienceProfOnline.com</a:t>
            </a:r>
            <a:endParaRPr lang="en-US" altLang="en-US" sz="1000" b="0" dirty="0">
              <a:latin typeface="Comic Sans MS" pitchFamily="66" charset="0"/>
            </a:endParaRPr>
          </a:p>
        </p:txBody>
      </p:sp>
    </p:spTree>
    <p:extLst>
      <p:ext uri="{BB962C8B-B14F-4D97-AF65-F5344CB8AC3E}">
        <p14:creationId xmlns:p14="http://schemas.microsoft.com/office/powerpoint/2010/main" val="171164046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body" sz="half" idx="1"/>
          </p:nvPr>
        </p:nvSpPr>
        <p:spPr>
          <a:xfrm>
            <a:off x="304799" y="1564618"/>
            <a:ext cx="5632437" cy="4990326"/>
          </a:xfrm>
        </p:spPr>
        <p:txBody>
          <a:bodyPr/>
          <a:lstStyle/>
          <a:p>
            <a:pPr marL="0" indent="0" eaLnBrk="1" hangingPunct="1">
              <a:lnSpc>
                <a:spcPct val="80000"/>
              </a:lnSpc>
              <a:buNone/>
              <a:defRPr/>
            </a:pPr>
            <a:r>
              <a:rPr lang="en-US" altLang="en-US" sz="1800" b="1" dirty="0" smtClean="0">
                <a:solidFill>
                  <a:srgbClr val="FF0000"/>
                </a:solidFill>
                <a:latin typeface="Comic Sans MS" pitchFamily="66" charset="0"/>
              </a:rPr>
              <a:t>Q</a:t>
            </a:r>
            <a:r>
              <a:rPr lang="en-US" altLang="en-US" sz="1600" b="1" dirty="0">
                <a:latin typeface="Comic Sans MS" pitchFamily="66" charset="0"/>
              </a:rPr>
              <a:t>: What is the impact of osmotic pressure on cells?  </a:t>
            </a:r>
            <a:endParaRPr lang="en-US" altLang="en-US" sz="2400" b="1" dirty="0">
              <a:solidFill>
                <a:srgbClr val="FF0000"/>
              </a:solidFill>
              <a:latin typeface="Comic Sans MS" pitchFamily="66" charset="0"/>
            </a:endParaRPr>
          </a:p>
          <a:p>
            <a:pPr marL="0" indent="0" eaLnBrk="1" hangingPunct="1">
              <a:lnSpc>
                <a:spcPct val="80000"/>
              </a:lnSpc>
              <a:buNone/>
              <a:defRPr/>
            </a:pPr>
            <a:endParaRPr lang="en-US" sz="1000" dirty="0" smtClean="0">
              <a:latin typeface="Comic Sans MS" pitchFamily="66" charset="0"/>
            </a:endParaRPr>
          </a:p>
          <a:p>
            <a:pPr marL="225425" indent="-225425" eaLnBrk="1" hangingPunct="1">
              <a:lnSpc>
                <a:spcPct val="80000"/>
              </a:lnSpc>
              <a:defRPr/>
            </a:pPr>
            <a:r>
              <a:rPr lang="en-US" sz="1600" dirty="0" smtClean="0">
                <a:latin typeface="Comic Sans MS" pitchFamily="66" charset="0"/>
              </a:rPr>
              <a:t>H</a:t>
            </a:r>
            <a:r>
              <a:rPr lang="en-US" sz="1600" baseline="-25000" dirty="0" smtClean="0">
                <a:latin typeface="Comic Sans MS" pitchFamily="66" charset="0"/>
              </a:rPr>
              <a:t>2</a:t>
            </a:r>
            <a:r>
              <a:rPr lang="en-US" sz="1600" dirty="0" smtClean="0">
                <a:latin typeface="Comic Sans MS" pitchFamily="66" charset="0"/>
              </a:rPr>
              <a:t>O important reactant in many metabolic reactions.</a:t>
            </a:r>
          </a:p>
          <a:p>
            <a:pPr marL="0" indent="0" eaLnBrk="1" hangingPunct="1">
              <a:lnSpc>
                <a:spcPct val="80000"/>
              </a:lnSpc>
              <a:buFontTx/>
              <a:buNone/>
              <a:defRPr/>
            </a:pPr>
            <a:endParaRPr lang="en-US" sz="1000" dirty="0" smtClean="0">
              <a:latin typeface="Comic Sans MS" pitchFamily="66" charset="0"/>
            </a:endParaRPr>
          </a:p>
          <a:p>
            <a:pPr marL="225425" indent="-225425" eaLnBrk="1" hangingPunct="1">
              <a:lnSpc>
                <a:spcPct val="80000"/>
              </a:lnSpc>
              <a:defRPr/>
            </a:pPr>
            <a:r>
              <a:rPr lang="en-US" sz="1600" dirty="0" smtClean="0">
                <a:latin typeface="Comic Sans MS" pitchFamily="66" charset="0"/>
              </a:rPr>
              <a:t>Most cells die in absence of water.</a:t>
            </a:r>
          </a:p>
          <a:p>
            <a:pPr marL="0" indent="0" eaLnBrk="1" hangingPunct="1">
              <a:lnSpc>
                <a:spcPct val="80000"/>
              </a:lnSpc>
              <a:buNone/>
              <a:defRPr/>
            </a:pPr>
            <a:endParaRPr lang="en-US" sz="1600" i="1" dirty="0">
              <a:latin typeface="Comic Sans MS" pitchFamily="66" charset="0"/>
            </a:endParaRPr>
          </a:p>
          <a:p>
            <a:pPr marL="225425" indent="-225425" eaLnBrk="1" hangingPunct="1">
              <a:lnSpc>
                <a:spcPct val="80000"/>
              </a:lnSpc>
              <a:defRPr/>
            </a:pPr>
            <a:r>
              <a:rPr lang="en-US" sz="1600" dirty="0" smtClean="0">
                <a:latin typeface="Comic Sans MS" pitchFamily="66" charset="0"/>
                <a:hlinkClick r:id="rId3"/>
              </a:rPr>
              <a:t>Cell walls of bacteria</a:t>
            </a:r>
            <a:r>
              <a:rPr lang="en-US" sz="1600" dirty="0" smtClean="0">
                <a:latin typeface="Comic Sans MS" pitchFamily="66" charset="0"/>
              </a:rPr>
              <a:t>  and </a:t>
            </a:r>
            <a:r>
              <a:rPr lang="en-US" sz="1600" dirty="0" smtClean="0">
                <a:latin typeface="Comic Sans MS" pitchFamily="66" charset="0"/>
                <a:hlinkClick r:id="rId4"/>
              </a:rPr>
              <a:t>plants</a:t>
            </a:r>
            <a:r>
              <a:rPr lang="en-US" sz="1600" dirty="0" smtClean="0">
                <a:latin typeface="Comic Sans MS" pitchFamily="66" charset="0"/>
              </a:rPr>
              <a:t> prevent them from exploding in a </a:t>
            </a:r>
            <a:r>
              <a:rPr lang="en-US" sz="1600" b="1" dirty="0" smtClean="0">
                <a:latin typeface="Comic Sans MS" pitchFamily="66" charset="0"/>
              </a:rPr>
              <a:t>hypotonic </a:t>
            </a:r>
            <a:r>
              <a:rPr lang="en-US" sz="1600" dirty="0" smtClean="0">
                <a:latin typeface="Comic Sans MS" pitchFamily="66" charset="0"/>
              </a:rPr>
              <a:t>environment, but most bacteria are vulnerable in </a:t>
            </a:r>
            <a:r>
              <a:rPr lang="en-US" sz="1600" b="1" dirty="0" smtClean="0">
                <a:latin typeface="Comic Sans MS" pitchFamily="66" charset="0"/>
              </a:rPr>
              <a:t>hypertonic </a:t>
            </a:r>
            <a:r>
              <a:rPr lang="en-US" sz="1600" dirty="0" smtClean="0">
                <a:latin typeface="Comic Sans MS" pitchFamily="66" charset="0"/>
              </a:rPr>
              <a:t>environments.</a:t>
            </a:r>
          </a:p>
          <a:p>
            <a:pPr marL="0" indent="0" eaLnBrk="1" hangingPunct="1">
              <a:spcBef>
                <a:spcPct val="50000"/>
              </a:spcBef>
              <a:buNone/>
              <a:defRPr/>
            </a:pPr>
            <a:endParaRPr lang="en-US" sz="700" i="1" dirty="0" smtClean="0">
              <a:latin typeface="Comic Sans MS" pitchFamily="66" charset="0"/>
            </a:endParaRPr>
          </a:p>
          <a:p>
            <a:pPr eaLnBrk="1" hangingPunct="1">
              <a:spcBef>
                <a:spcPct val="50000"/>
              </a:spcBef>
              <a:defRPr/>
            </a:pPr>
            <a:r>
              <a:rPr lang="en-US" sz="1600" dirty="0" smtClean="0">
                <a:latin typeface="Comic Sans MS" pitchFamily="66" charset="0"/>
              </a:rPr>
              <a:t>Many </a:t>
            </a:r>
            <a:r>
              <a:rPr lang="en-US" sz="1600" dirty="0">
                <a:latin typeface="Comic Sans MS" pitchFamily="66" charset="0"/>
              </a:rPr>
              <a:t>bacteria can be </a:t>
            </a:r>
            <a:r>
              <a:rPr lang="en-US" sz="1600" dirty="0" err="1">
                <a:latin typeface="Comic Sans MS" pitchFamily="66" charset="0"/>
              </a:rPr>
              <a:t>plasmolyzed</a:t>
            </a:r>
            <a:r>
              <a:rPr lang="en-US" sz="1600" dirty="0">
                <a:latin typeface="Comic Sans MS" pitchFamily="66" charset="0"/>
              </a:rPr>
              <a:t> by high concentrations of solutes</a:t>
            </a:r>
            <a:r>
              <a:rPr lang="en-US" sz="1600" dirty="0" smtClean="0">
                <a:latin typeface="Comic Sans MS" pitchFamily="66" charset="0"/>
              </a:rPr>
              <a:t>.</a:t>
            </a:r>
            <a:endParaRPr lang="en-US" sz="1000" dirty="0" smtClean="0">
              <a:latin typeface="Comic Sans MS" pitchFamily="66" charset="0"/>
            </a:endParaRPr>
          </a:p>
          <a:p>
            <a:pPr eaLnBrk="1" hangingPunct="1">
              <a:spcBef>
                <a:spcPct val="50000"/>
              </a:spcBef>
              <a:defRPr/>
            </a:pPr>
            <a:r>
              <a:rPr lang="en-US" sz="1600" dirty="0" smtClean="0">
                <a:latin typeface="Comic Sans MS" pitchFamily="66" charset="0"/>
              </a:rPr>
              <a:t>You salty perspiration protects you from bacteria that cannot handle the high sodium chloride concentration.</a:t>
            </a:r>
            <a:endParaRPr lang="en-US" sz="500" dirty="0">
              <a:latin typeface="Comic Sans MS" pitchFamily="66" charset="0"/>
            </a:endParaRPr>
          </a:p>
          <a:p>
            <a:pPr eaLnBrk="1" hangingPunct="1">
              <a:spcBef>
                <a:spcPct val="50000"/>
              </a:spcBef>
              <a:defRPr/>
            </a:pPr>
            <a:r>
              <a:rPr lang="en-US" sz="1600" dirty="0">
                <a:latin typeface="Comic Sans MS" pitchFamily="66" charset="0"/>
              </a:rPr>
              <a:t>W</a:t>
            </a:r>
            <a:r>
              <a:rPr lang="en-US" sz="1600" dirty="0" smtClean="0">
                <a:latin typeface="Comic Sans MS" pitchFamily="66" charset="0"/>
              </a:rPr>
              <a:t>ater </a:t>
            </a:r>
            <a:r>
              <a:rPr lang="en-US" sz="1600" dirty="0">
                <a:latin typeface="Comic Sans MS" pitchFamily="66" charset="0"/>
              </a:rPr>
              <a:t>moves out of the bacterium and it dies of ‘</a:t>
            </a:r>
            <a:r>
              <a:rPr lang="en-US" sz="1600" dirty="0" err="1">
                <a:latin typeface="Comic Sans MS" pitchFamily="66" charset="0"/>
              </a:rPr>
              <a:t>hyperosmostic</a:t>
            </a:r>
            <a:r>
              <a:rPr lang="en-US" sz="1600" dirty="0">
                <a:latin typeface="Comic Sans MS" pitchFamily="66" charset="0"/>
              </a:rPr>
              <a:t> shock’ (desiccation).</a:t>
            </a:r>
          </a:p>
          <a:p>
            <a:pPr marL="0" indent="0" eaLnBrk="1" hangingPunct="1">
              <a:lnSpc>
                <a:spcPct val="80000"/>
              </a:lnSpc>
              <a:buNone/>
              <a:defRPr/>
            </a:pPr>
            <a:endParaRPr lang="en-US" sz="1400" i="1" dirty="0">
              <a:latin typeface="Comic Sans MS" pitchFamily="66" charset="0"/>
            </a:endParaRPr>
          </a:p>
          <a:p>
            <a:pPr marL="0" indent="0" eaLnBrk="1" hangingPunct="1">
              <a:lnSpc>
                <a:spcPct val="80000"/>
              </a:lnSpc>
              <a:buNone/>
              <a:defRPr/>
            </a:pPr>
            <a:r>
              <a:rPr lang="en-US" sz="1800" b="1" dirty="0" smtClean="0">
                <a:solidFill>
                  <a:srgbClr val="FF0000"/>
                </a:solidFill>
                <a:latin typeface="Comic Sans MS" pitchFamily="66" charset="0"/>
              </a:rPr>
              <a:t>Q</a:t>
            </a:r>
            <a:r>
              <a:rPr lang="en-US" sz="1600" dirty="0" smtClean="0">
                <a:latin typeface="Comic Sans MS" pitchFamily="66" charset="0"/>
              </a:rPr>
              <a:t>: </a:t>
            </a:r>
            <a:r>
              <a:rPr lang="en-US" sz="1600" b="1" dirty="0" smtClean="0">
                <a:latin typeface="Comic Sans MS" pitchFamily="66" charset="0"/>
              </a:rPr>
              <a:t>What </a:t>
            </a:r>
            <a:r>
              <a:rPr lang="en-US" sz="1600" b="1" dirty="0">
                <a:latin typeface="Comic Sans MS" pitchFamily="66" charset="0"/>
              </a:rPr>
              <a:t>protects cells in a </a:t>
            </a:r>
            <a:r>
              <a:rPr lang="en-US" sz="1600" b="1" i="1" dirty="0">
                <a:latin typeface="Comic Sans MS" pitchFamily="66" charset="0"/>
              </a:rPr>
              <a:t>hypertonic</a:t>
            </a:r>
            <a:r>
              <a:rPr lang="en-US" sz="1600" b="1" dirty="0">
                <a:latin typeface="Comic Sans MS" pitchFamily="66" charset="0"/>
              </a:rPr>
              <a:t> environment?</a:t>
            </a:r>
            <a:endParaRPr lang="en-US" sz="2000" b="1" dirty="0">
              <a:latin typeface="Comic Sans MS" pitchFamily="66" charset="0"/>
            </a:endParaRPr>
          </a:p>
          <a:p>
            <a:pPr marL="0" indent="0" eaLnBrk="1" hangingPunct="1">
              <a:lnSpc>
                <a:spcPct val="80000"/>
              </a:lnSpc>
              <a:buNone/>
              <a:defRPr/>
            </a:pPr>
            <a:endParaRPr lang="en-US" sz="1800" dirty="0" smtClean="0">
              <a:latin typeface="Comic Sans MS" pitchFamily="66" charset="0"/>
            </a:endParaRPr>
          </a:p>
        </p:txBody>
      </p:sp>
      <p:pic>
        <p:nvPicPr>
          <p:cNvPr id="38917" name="Picture 5" descr="Image:Water droplet blue bg05.jpg">
            <a:hlinkClick r:id="rId5"/>
          </p:cNvPr>
          <p:cNvPicPr>
            <a:picLocks noGrp="1" noChangeAspect="1" noChangeArrowheads="1"/>
          </p:cNvPicPr>
          <p:nvPr>
            <p:ph sz="half" idx="2"/>
          </p:nvPr>
        </p:nvPicPr>
        <p:blipFill>
          <a:blip r:embed="rId6" cstate="email">
            <a:extLst>
              <a:ext uri="{28A0092B-C50C-407E-A947-70E740481C1C}">
                <a14:useLocalDpi xmlns:a14="http://schemas.microsoft.com/office/drawing/2010/main"/>
              </a:ext>
            </a:extLst>
          </a:blip>
          <a:srcRect/>
          <a:stretch>
            <a:fillRect/>
          </a:stretch>
        </p:blipFill>
        <p:spPr>
          <a:xfrm>
            <a:off x="27708" y="84384"/>
            <a:ext cx="1267691" cy="1192061"/>
          </a:xfrm>
          <a:prstGeom prst="ellipse">
            <a:avLst/>
          </a:prstGeom>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Text Box 36"/>
          <p:cNvSpPr txBox="1">
            <a:spLocks noChangeArrowheads="1"/>
          </p:cNvSpPr>
          <p:nvPr/>
        </p:nvSpPr>
        <p:spPr bwMode="auto">
          <a:xfrm>
            <a:off x="-23813" y="6496906"/>
            <a:ext cx="497681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000" b="0" dirty="0">
                <a:latin typeface="Comic Sans MS" pitchFamily="66" charset="0"/>
              </a:rPr>
              <a:t>Images: </a:t>
            </a:r>
            <a:r>
              <a:rPr lang="en-US" altLang="en-US" sz="1000" b="0" dirty="0">
                <a:latin typeface="Comic Sans MS" pitchFamily="66" charset="0"/>
                <a:hlinkClick r:id="rId7"/>
              </a:rPr>
              <a:t>Water </a:t>
            </a:r>
            <a:r>
              <a:rPr lang="en-US" altLang="en-US" sz="1000" b="0" dirty="0" smtClean="0">
                <a:latin typeface="Comic Sans MS" pitchFamily="66" charset="0"/>
                <a:hlinkClick r:id="rId7"/>
              </a:rPr>
              <a:t>drop</a:t>
            </a:r>
            <a:r>
              <a:rPr lang="en-US" altLang="en-US" sz="1000" b="0" dirty="0" smtClean="0">
                <a:latin typeface="Comic Sans MS" pitchFamily="66" charset="0"/>
              </a:rPr>
              <a:t>; </a:t>
            </a:r>
            <a:r>
              <a:rPr lang="en-US" altLang="en-US" sz="1000" b="0" dirty="0" smtClean="0">
                <a:latin typeface="Comic Sans MS" pitchFamily="66" charset="0"/>
                <a:hlinkClick r:id="rId8"/>
              </a:rPr>
              <a:t>Sweat </a:t>
            </a:r>
            <a:r>
              <a:rPr lang="en-US" altLang="en-US" sz="1000" b="0" dirty="0" smtClean="0">
                <a:latin typeface="Comic Sans MS" pitchFamily="66" charset="0"/>
              </a:rPr>
              <a:t>on face of runner; </a:t>
            </a:r>
            <a:r>
              <a:rPr lang="en-US" altLang="en-US" sz="1000" b="0" i="1" dirty="0" smtClean="0">
                <a:latin typeface="Comic Sans MS" pitchFamily="66" charset="0"/>
              </a:rPr>
              <a:t>Staphylococcus</a:t>
            </a:r>
            <a:r>
              <a:rPr lang="en-US" altLang="en-US" sz="1000" b="0" dirty="0" smtClean="0">
                <a:latin typeface="Comic Sans MS" pitchFamily="66" charset="0"/>
              </a:rPr>
              <a:t>, T. Port; Cells</a:t>
            </a:r>
            <a:r>
              <a:rPr lang="en-US" altLang="en-US" sz="1000" b="0" dirty="0">
                <a:latin typeface="Comic Sans MS" pitchFamily="66" charset="0"/>
              </a:rPr>
              <a:t>, </a:t>
            </a:r>
            <a:r>
              <a:rPr lang="en-US" altLang="en-US" sz="1000" b="0" dirty="0">
                <a:latin typeface="Comic Sans MS" pitchFamily="66" charset="0"/>
                <a:hlinkClick r:id="rId9"/>
              </a:rPr>
              <a:t>full of water </a:t>
            </a:r>
            <a:r>
              <a:rPr lang="en-US" altLang="en-US" sz="1000" b="0" dirty="0">
                <a:latin typeface="Comic Sans MS" pitchFamily="66" charset="0"/>
              </a:rPr>
              <a:t>versus </a:t>
            </a:r>
            <a:r>
              <a:rPr lang="en-US" altLang="en-US" sz="1000" b="0" dirty="0" err="1">
                <a:latin typeface="Comic Sans MS" pitchFamily="66" charset="0"/>
                <a:hlinkClick r:id="rId10"/>
              </a:rPr>
              <a:t>plasmolyzed</a:t>
            </a:r>
            <a:r>
              <a:rPr lang="en-US" altLang="en-US" sz="1000" b="0" dirty="0">
                <a:latin typeface="Comic Sans MS" pitchFamily="66" charset="0"/>
              </a:rPr>
              <a:t>, </a:t>
            </a:r>
            <a:r>
              <a:rPr lang="en-US" altLang="en-US" sz="1000" b="0" dirty="0" err="1">
                <a:latin typeface="Comic Sans MS" pitchFamily="66" charset="0"/>
              </a:rPr>
              <a:t>Mnolf</a:t>
            </a:r>
            <a:r>
              <a:rPr lang="en-US" altLang="en-US" sz="1000" b="0" dirty="0">
                <a:latin typeface="Comic Sans MS" pitchFamily="66" charset="0"/>
              </a:rPr>
              <a:t>, Wiki</a:t>
            </a:r>
          </a:p>
        </p:txBody>
      </p:sp>
      <p:sp>
        <p:nvSpPr>
          <p:cNvPr id="22533" name="Rectangle 2"/>
          <p:cNvSpPr txBox="1">
            <a:spLocks noChangeArrowheads="1"/>
          </p:cNvSpPr>
          <p:nvPr/>
        </p:nvSpPr>
        <p:spPr bwMode="auto">
          <a:xfrm>
            <a:off x="1388918" y="237658"/>
            <a:ext cx="4707082" cy="981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450850" indent="-4508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dirty="0" smtClean="0">
                <a:solidFill>
                  <a:srgbClr val="020294"/>
                </a:solidFill>
                <a:latin typeface="Comic Sans MS" pitchFamily="66" charset="0"/>
              </a:rPr>
              <a:t>More About Cells &amp; Water</a:t>
            </a:r>
            <a:r>
              <a:rPr lang="en-US" altLang="en-US" sz="2400" dirty="0" smtClean="0">
                <a:latin typeface="Comic Sans MS" pitchFamily="66" charset="0"/>
              </a:rPr>
              <a:t>…</a:t>
            </a:r>
            <a:r>
              <a:rPr lang="en-US" altLang="en-US" sz="2400" b="1" dirty="0" smtClean="0">
                <a:latin typeface="Comic Sans MS" pitchFamily="66" charset="0"/>
              </a:rPr>
              <a:t> </a:t>
            </a:r>
          </a:p>
          <a:p>
            <a:pPr eaLnBrk="1" hangingPunct="1"/>
            <a:r>
              <a:rPr lang="en-US" altLang="en-US" sz="2800" b="1" dirty="0" smtClean="0">
                <a:latin typeface="Comic Sans MS" pitchFamily="66" charset="0"/>
              </a:rPr>
              <a:t>Osmotic </a:t>
            </a:r>
            <a:r>
              <a:rPr lang="en-US" altLang="en-US" sz="2800" b="1" dirty="0">
                <a:latin typeface="Comic Sans MS" pitchFamily="66" charset="0"/>
              </a:rPr>
              <a:t>Pressure</a:t>
            </a:r>
          </a:p>
        </p:txBody>
      </p:sp>
      <p:pic>
        <p:nvPicPr>
          <p:cNvPr id="9" name="Picture 6"/>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5937236" y="3429000"/>
            <a:ext cx="1590675" cy="1458119"/>
          </a:xfrm>
          <a:prstGeom prst="ellipse">
            <a:avLst/>
          </a:prstGeom>
          <a:noFill/>
          <a:ln w="952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10" name="Picture 8"/>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a:xfrm>
            <a:off x="7337579" y="3429000"/>
            <a:ext cx="1543044" cy="1423030"/>
          </a:xfrm>
          <a:prstGeom prst="ellipse">
            <a:avLst/>
          </a:prstGeom>
          <a:ln w="127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Picture 19"/>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rot="805087">
            <a:off x="7836048" y="5134995"/>
            <a:ext cx="925511" cy="11350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2537" name="Text Box 18"/>
          <p:cNvSpPr txBox="1">
            <a:spLocks noChangeArrowheads="1"/>
          </p:cNvSpPr>
          <p:nvPr/>
        </p:nvSpPr>
        <p:spPr bwMode="auto">
          <a:xfrm>
            <a:off x="5651406" y="5239293"/>
            <a:ext cx="197531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b="1" dirty="0">
                <a:solidFill>
                  <a:srgbClr val="FF0000"/>
                </a:solidFill>
                <a:latin typeface="Comic Sans MS" panose="030F0702030302020204" pitchFamily="66" charset="0"/>
              </a:rPr>
              <a:t>Q</a:t>
            </a:r>
            <a:r>
              <a:rPr lang="en-US" altLang="en-US" sz="1400" b="1" dirty="0">
                <a:latin typeface="Comic Sans MS" panose="030F0702030302020204" pitchFamily="66" charset="0"/>
              </a:rPr>
              <a:t>:</a:t>
            </a:r>
            <a:r>
              <a:rPr lang="en-US" altLang="en-US" sz="1400" b="1" dirty="0">
                <a:solidFill>
                  <a:srgbClr val="FF9900"/>
                </a:solidFill>
                <a:latin typeface="Comic Sans MS" panose="030F0702030302020204" pitchFamily="66" charset="0"/>
              </a:rPr>
              <a:t> </a:t>
            </a:r>
            <a:r>
              <a:rPr lang="en-US" altLang="en-US" sz="1400" dirty="0">
                <a:latin typeface="Comic Sans MS" panose="030F0702030302020204" pitchFamily="66" charset="0"/>
              </a:rPr>
              <a:t>Why can you keep honey on the cupboard for months, even years, without it spoiling?</a:t>
            </a:r>
          </a:p>
        </p:txBody>
      </p:sp>
      <p:pic>
        <p:nvPicPr>
          <p:cNvPr id="12" name="Content Placeholder 2"/>
          <p:cNvPicPr>
            <a:picLocks noChangeAspect="1"/>
          </p:cNvPicPr>
          <p:nvPr/>
        </p:nvPicPr>
        <p:blipFill>
          <a:blip r:embed="rId14">
            <a:extLst>
              <a:ext uri="{28A0092B-C50C-407E-A947-70E740481C1C}">
                <a14:useLocalDpi xmlns:a14="http://schemas.microsoft.com/office/drawing/2010/main"/>
              </a:ext>
            </a:extLst>
          </a:blip>
          <a:stretch>
            <a:fillRect/>
          </a:stretch>
        </p:blipFill>
        <p:spPr>
          <a:xfrm rot="747373">
            <a:off x="6089759" y="483217"/>
            <a:ext cx="2520016" cy="2390785"/>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7518946" y="237658"/>
            <a:ext cx="1371600" cy="1452067"/>
          </a:xfrm>
          <a:prstGeom prst="ellipse">
            <a:avLst/>
          </a:prstGeom>
          <a:ln w="952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4" name="Text Box 5"/>
          <p:cNvSpPr txBox="1">
            <a:spLocks noChangeArrowheads="1"/>
          </p:cNvSpPr>
          <p:nvPr/>
        </p:nvSpPr>
        <p:spPr bwMode="auto">
          <a:xfrm>
            <a:off x="4495800" y="6581001"/>
            <a:ext cx="4648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r" eaLnBrk="1" hangingPunct="1">
              <a:spcBef>
                <a:spcPct val="50000"/>
              </a:spcBef>
            </a:pPr>
            <a:r>
              <a:rPr lang="en-US" altLang="en-US" sz="1000" b="0" dirty="0">
                <a:latin typeface="Comic Sans MS" pitchFamily="66" charset="0"/>
              </a:rPr>
              <a:t>From the  </a:t>
            </a:r>
            <a:r>
              <a:rPr lang="en-US" altLang="en-US" sz="1000" b="0" dirty="0" smtClean="0">
                <a:latin typeface="Comic Sans MS" pitchFamily="66" charset="0"/>
              </a:rPr>
              <a:t>Virtual </a:t>
            </a:r>
            <a:r>
              <a:rPr lang="en-US" altLang="en-US" sz="1000" b="0" dirty="0">
                <a:latin typeface="Comic Sans MS" pitchFamily="66" charset="0"/>
              </a:rPr>
              <a:t>Biology Classroom on </a:t>
            </a:r>
            <a:r>
              <a:rPr lang="en-US" altLang="en-US" sz="1000" b="0" dirty="0">
                <a:latin typeface="Comic Sans MS" pitchFamily="66" charset="0"/>
                <a:hlinkClick r:id="rId16"/>
              </a:rPr>
              <a:t>ScienceProfOnline.com</a:t>
            </a:r>
            <a:endParaRPr lang="en-US" altLang="en-US" sz="1000" b="0" dirty="0">
              <a:latin typeface="Comic Sans MS" pitchFamily="66" charset="0"/>
            </a:endParaRPr>
          </a:p>
        </p:txBody>
      </p:sp>
    </p:spTree>
    <p:extLst>
      <p:ext uri="{BB962C8B-B14F-4D97-AF65-F5344CB8AC3E}">
        <p14:creationId xmlns:p14="http://schemas.microsoft.com/office/powerpoint/2010/main" val="321366180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04800" y="228600"/>
            <a:ext cx="7848600" cy="563563"/>
          </a:xfrm>
        </p:spPr>
        <p:txBody>
          <a:bodyPr/>
          <a:lstStyle/>
          <a:p>
            <a:pPr algn="l" eaLnBrk="1" hangingPunct="1"/>
            <a:r>
              <a:rPr lang="en-US" sz="2800" smtClean="0">
                <a:latin typeface="Comic Sans MS" pitchFamily="66" charset="0"/>
              </a:rPr>
              <a:t>Prokaryotes – </a:t>
            </a:r>
            <a:r>
              <a:rPr lang="en-US" sz="2800" b="1" smtClean="0">
                <a:solidFill>
                  <a:srgbClr val="0066FF"/>
                </a:solidFill>
                <a:latin typeface="Comic Sans MS" pitchFamily="66" charset="0"/>
              </a:rPr>
              <a:t>Surface Appendages</a:t>
            </a:r>
          </a:p>
        </p:txBody>
      </p:sp>
      <p:sp>
        <p:nvSpPr>
          <p:cNvPr id="113667" name="Rectangle 3"/>
          <p:cNvSpPr>
            <a:spLocks noGrp="1" noChangeArrowheads="1"/>
          </p:cNvSpPr>
          <p:nvPr>
            <p:ph type="body" sz="half" idx="1"/>
          </p:nvPr>
        </p:nvSpPr>
        <p:spPr>
          <a:xfrm>
            <a:off x="457200" y="1295400"/>
            <a:ext cx="4419600" cy="5105400"/>
          </a:xfrm>
        </p:spPr>
        <p:txBody>
          <a:bodyPr/>
          <a:lstStyle/>
          <a:p>
            <a:pPr eaLnBrk="1" hangingPunct="1">
              <a:lnSpc>
                <a:spcPct val="80000"/>
              </a:lnSpc>
              <a:buFont typeface="Wingdings" pitchFamily="2" charset="2"/>
              <a:buChar char="Ø"/>
              <a:defRPr/>
            </a:pPr>
            <a:r>
              <a:rPr lang="en-US" sz="1800" dirty="0" smtClean="0">
                <a:latin typeface="Comic Sans MS" pitchFamily="66" charset="0"/>
              </a:rPr>
              <a:t>Some </a:t>
            </a:r>
            <a:r>
              <a:rPr lang="en-US" sz="1800" dirty="0" smtClean="0">
                <a:latin typeface="Comic Sans MS" pitchFamily="66" charset="0"/>
                <a:hlinkClick r:id="rId3"/>
              </a:rPr>
              <a:t>prokaryotes</a:t>
            </a:r>
            <a:r>
              <a:rPr lang="en-US" sz="1800" dirty="0" smtClean="0">
                <a:latin typeface="Comic Sans MS" pitchFamily="66" charset="0"/>
              </a:rPr>
              <a:t> have distinct appendages that allow them to move about or adhere to solid surfaces. </a:t>
            </a:r>
          </a:p>
          <a:p>
            <a:pPr eaLnBrk="1" hangingPunct="1">
              <a:lnSpc>
                <a:spcPct val="80000"/>
              </a:lnSpc>
              <a:buFont typeface="Wingdings" pitchFamily="2" charset="2"/>
              <a:buChar char="Ø"/>
              <a:defRPr/>
            </a:pPr>
            <a:endParaRPr lang="en-US" sz="1800" dirty="0" smtClean="0">
              <a:latin typeface="Comic Sans MS" pitchFamily="66" charset="0"/>
            </a:endParaRPr>
          </a:p>
          <a:p>
            <a:pPr eaLnBrk="1" hangingPunct="1">
              <a:lnSpc>
                <a:spcPct val="80000"/>
              </a:lnSpc>
              <a:buFont typeface="Wingdings" pitchFamily="2" charset="2"/>
              <a:buChar char="Ø"/>
              <a:defRPr/>
            </a:pPr>
            <a:endParaRPr lang="en-US" sz="1800" dirty="0" smtClean="0">
              <a:latin typeface="Comic Sans MS" pitchFamily="66" charset="0"/>
            </a:endParaRPr>
          </a:p>
          <a:p>
            <a:pPr eaLnBrk="1" hangingPunct="1">
              <a:lnSpc>
                <a:spcPct val="80000"/>
              </a:lnSpc>
              <a:buFont typeface="Wingdings" pitchFamily="2" charset="2"/>
              <a:buChar char="Ø"/>
              <a:defRPr/>
            </a:pPr>
            <a:r>
              <a:rPr lang="en-US" sz="1800" dirty="0" smtClean="0">
                <a:latin typeface="Comic Sans MS" pitchFamily="66" charset="0"/>
              </a:rPr>
              <a:t>Consist of delicate stands of </a:t>
            </a:r>
            <a:r>
              <a:rPr lang="en-US" sz="1800" dirty="0" smtClean="0">
                <a:latin typeface="Comic Sans MS" pitchFamily="66" charset="0"/>
                <a:hlinkClick r:id="rId4"/>
              </a:rPr>
              <a:t>proteins</a:t>
            </a:r>
            <a:r>
              <a:rPr lang="en-US" sz="1800" dirty="0" smtClean="0">
                <a:latin typeface="Comic Sans MS" pitchFamily="66" charset="0"/>
              </a:rPr>
              <a:t>.</a:t>
            </a:r>
          </a:p>
          <a:p>
            <a:pPr eaLnBrk="1" hangingPunct="1">
              <a:lnSpc>
                <a:spcPct val="80000"/>
              </a:lnSpc>
              <a:buFont typeface="Wingdings" pitchFamily="2" charset="2"/>
              <a:buChar char="Ø"/>
              <a:defRPr/>
            </a:pPr>
            <a:endParaRPr lang="en-US" sz="1800" dirty="0" smtClean="0">
              <a:latin typeface="Comic Sans MS" pitchFamily="66" charset="0"/>
            </a:endParaRPr>
          </a:p>
          <a:p>
            <a:pPr eaLnBrk="1" hangingPunct="1">
              <a:lnSpc>
                <a:spcPct val="80000"/>
              </a:lnSpc>
              <a:buFont typeface="Wingdings" pitchFamily="2" charset="2"/>
              <a:buChar char="Ø"/>
              <a:defRPr/>
            </a:pPr>
            <a:endParaRPr lang="en-US" sz="1800" dirty="0" smtClean="0">
              <a:latin typeface="Comic Sans MS" pitchFamily="66" charset="0"/>
            </a:endParaRPr>
          </a:p>
          <a:p>
            <a:pPr eaLnBrk="1" hangingPunct="1">
              <a:lnSpc>
                <a:spcPct val="80000"/>
              </a:lnSpc>
              <a:buFont typeface="Wingdings" pitchFamily="2" charset="2"/>
              <a:buChar char="Ø"/>
              <a:defRPr/>
            </a:pPr>
            <a:r>
              <a:rPr lang="en-US" sz="2000" b="1" dirty="0" smtClean="0">
                <a:solidFill>
                  <a:schemeClr val="tx1">
                    <a:lumMod val="50000"/>
                    <a:lumOff val="50000"/>
                  </a:schemeClr>
                </a:solidFill>
                <a:latin typeface="Comic Sans MS" pitchFamily="66" charset="0"/>
              </a:rPr>
              <a:t>flagella</a:t>
            </a:r>
            <a:r>
              <a:rPr lang="en-US" sz="1800" b="1" dirty="0" smtClean="0">
                <a:latin typeface="Comic Sans MS" pitchFamily="66" charset="0"/>
              </a:rPr>
              <a:t>: </a:t>
            </a:r>
            <a:r>
              <a:rPr lang="en-US" sz="1800" dirty="0" smtClean="0">
                <a:latin typeface="Comic Sans MS" pitchFamily="66" charset="0"/>
              </a:rPr>
              <a:t>Long, thin extensions that allow some bacteria to move about freely in aqueous environments. </a:t>
            </a:r>
            <a:r>
              <a:rPr lang="en-US" sz="1200" dirty="0" smtClean="0">
                <a:latin typeface="Comic Sans MS" pitchFamily="66" charset="0"/>
              </a:rPr>
              <a:t>(singular: flagellum)</a:t>
            </a:r>
          </a:p>
          <a:p>
            <a:pPr marL="0" indent="0" eaLnBrk="1" hangingPunct="1">
              <a:lnSpc>
                <a:spcPct val="80000"/>
              </a:lnSpc>
              <a:buFontTx/>
              <a:buNone/>
              <a:defRPr/>
            </a:pPr>
            <a:r>
              <a:rPr lang="en-US" sz="1800" dirty="0" smtClean="0">
                <a:latin typeface="Comic Sans MS" pitchFamily="66" charset="0"/>
              </a:rPr>
              <a:t>	</a:t>
            </a:r>
          </a:p>
          <a:p>
            <a:pPr eaLnBrk="1" hangingPunct="1">
              <a:lnSpc>
                <a:spcPct val="80000"/>
              </a:lnSpc>
              <a:buFont typeface="Wingdings" pitchFamily="2" charset="2"/>
              <a:buChar char="Ø"/>
              <a:defRPr/>
            </a:pPr>
            <a:endParaRPr lang="en-US" sz="1000" dirty="0" smtClean="0">
              <a:latin typeface="Comic Sans MS" pitchFamily="66" charset="0"/>
            </a:endParaRPr>
          </a:p>
          <a:p>
            <a:pPr eaLnBrk="1" hangingPunct="1">
              <a:lnSpc>
                <a:spcPct val="80000"/>
              </a:lnSpc>
              <a:buFont typeface="Wingdings" pitchFamily="2" charset="2"/>
              <a:buChar char="Ø"/>
              <a:defRPr/>
            </a:pPr>
            <a:endParaRPr lang="en-US" sz="1600" dirty="0" smtClean="0">
              <a:latin typeface="Comic Sans MS" pitchFamily="66" charset="0"/>
            </a:endParaRPr>
          </a:p>
          <a:p>
            <a:pPr eaLnBrk="1" hangingPunct="1">
              <a:lnSpc>
                <a:spcPct val="80000"/>
              </a:lnSpc>
              <a:buFont typeface="Wingdings" pitchFamily="2" charset="2"/>
              <a:buChar char="Ø"/>
              <a:defRPr/>
            </a:pPr>
            <a:r>
              <a:rPr lang="en-US" sz="2000" b="1" dirty="0">
                <a:solidFill>
                  <a:schemeClr val="tx1">
                    <a:lumMod val="50000"/>
                    <a:lumOff val="50000"/>
                  </a:schemeClr>
                </a:solidFill>
                <a:latin typeface="Comic Sans MS" pitchFamily="66" charset="0"/>
              </a:rPr>
              <a:t>a</a:t>
            </a:r>
            <a:r>
              <a:rPr lang="en-US" sz="2000" b="1" dirty="0" smtClean="0">
                <a:solidFill>
                  <a:schemeClr val="tx1">
                    <a:lumMod val="50000"/>
                    <a:lumOff val="50000"/>
                  </a:schemeClr>
                </a:solidFill>
                <a:latin typeface="Comic Sans MS" pitchFamily="66" charset="0"/>
              </a:rPr>
              <a:t>xial filament </a:t>
            </a:r>
            <a:r>
              <a:rPr lang="en-US" sz="1600" b="1" dirty="0" smtClean="0">
                <a:latin typeface="Comic Sans MS" pitchFamily="66" charset="0"/>
              </a:rPr>
              <a:t>(</a:t>
            </a:r>
            <a:r>
              <a:rPr lang="en-US" sz="1600" b="1" dirty="0" err="1" smtClean="0">
                <a:latin typeface="Comic Sans MS" pitchFamily="66" charset="0"/>
              </a:rPr>
              <a:t>endoflagella</a:t>
            </a:r>
            <a:r>
              <a:rPr lang="en-US" sz="1600" b="1" dirty="0" smtClean="0">
                <a:latin typeface="Comic Sans MS" pitchFamily="66" charset="0"/>
              </a:rPr>
              <a:t>):</a:t>
            </a:r>
            <a:r>
              <a:rPr lang="en-US" sz="1800" b="1" dirty="0" smtClean="0">
                <a:latin typeface="Comic Sans MS" pitchFamily="66" charset="0"/>
              </a:rPr>
              <a:t> </a:t>
            </a:r>
            <a:r>
              <a:rPr lang="en-US" sz="1800" dirty="0" smtClean="0">
                <a:latin typeface="Comic Sans MS" pitchFamily="66" charset="0"/>
              </a:rPr>
              <a:t>Wind around bacteria, causing movement in waves.</a:t>
            </a:r>
          </a:p>
        </p:txBody>
      </p:sp>
      <p:pic>
        <p:nvPicPr>
          <p:cNvPr id="24580" name="Picture 4" descr="axial"/>
          <p:cNvPicPr>
            <a:picLocks noGrp="1" noChangeAspect="1" noChangeArrowheads="1"/>
          </p:cNvPicPr>
          <p:nvPr>
            <p:ph sz="quarter" idx="2"/>
          </p:nvPr>
        </p:nvPicPr>
        <p:blipFill>
          <a:blip r:embed="rId5">
            <a:extLst>
              <a:ext uri="{28A0092B-C50C-407E-A947-70E740481C1C}">
                <a14:useLocalDpi xmlns:a14="http://schemas.microsoft.com/office/drawing/2010/main" val="0"/>
              </a:ext>
            </a:extLst>
          </a:blip>
          <a:srcRect/>
          <a:stretch>
            <a:fillRect/>
          </a:stretch>
        </p:blipFill>
        <p:spPr>
          <a:xfrm>
            <a:off x="5638800" y="3983038"/>
            <a:ext cx="3048000" cy="2182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4581" name="Picture 6" descr="Hpylori-YTsutsum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1200" y="1171575"/>
            <a:ext cx="2819400" cy="260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Text Box 7"/>
          <p:cNvSpPr txBox="1">
            <a:spLocks noChangeArrowheads="1"/>
          </p:cNvSpPr>
          <p:nvPr/>
        </p:nvSpPr>
        <p:spPr bwMode="auto">
          <a:xfrm>
            <a:off x="4495800" y="6610350"/>
            <a:ext cx="46482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b="0" dirty="0">
                <a:latin typeface="Comic Sans MS" pitchFamily="66" charset="0"/>
              </a:rPr>
              <a:t>Images: </a:t>
            </a:r>
            <a:r>
              <a:rPr lang="en-US" sz="1000" b="0" i="1" dirty="0">
                <a:latin typeface="Comic Sans MS" pitchFamily="66" charset="0"/>
                <a:hlinkClick r:id="rId7"/>
              </a:rPr>
              <a:t>Helicobacter pylori</a:t>
            </a:r>
            <a:r>
              <a:rPr lang="en-US" sz="1000" b="0" i="1" dirty="0">
                <a:latin typeface="Comic Sans MS" pitchFamily="66" charset="0"/>
              </a:rPr>
              <a:t> </a:t>
            </a:r>
            <a:r>
              <a:rPr lang="en-US" sz="1000" b="0" dirty="0">
                <a:latin typeface="Comic Sans MS" pitchFamily="66" charset="0"/>
              </a:rPr>
              <a:t>; Axial filament, Source unknown </a:t>
            </a:r>
          </a:p>
        </p:txBody>
      </p:sp>
      <p:sp>
        <p:nvSpPr>
          <p:cNvPr id="9" name="Text Box 5"/>
          <p:cNvSpPr txBox="1">
            <a:spLocks noChangeArrowheads="1"/>
          </p:cNvSpPr>
          <p:nvPr/>
        </p:nvSpPr>
        <p:spPr bwMode="auto">
          <a:xfrm>
            <a:off x="0" y="6613525"/>
            <a:ext cx="480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000" b="0" dirty="0">
                <a:latin typeface="Comic Sans MS" pitchFamily="66" charset="0"/>
              </a:rPr>
              <a:t>From the  Virtual </a:t>
            </a:r>
            <a:r>
              <a:rPr lang="en-US" altLang="en-US" sz="1000" b="0" dirty="0" smtClean="0">
                <a:latin typeface="Comic Sans MS" pitchFamily="66" charset="0"/>
              </a:rPr>
              <a:t>Biology </a:t>
            </a:r>
            <a:r>
              <a:rPr lang="en-US" altLang="en-US" sz="1000" b="0" dirty="0">
                <a:latin typeface="Comic Sans MS" pitchFamily="66" charset="0"/>
              </a:rPr>
              <a:t>Classroom on </a:t>
            </a:r>
            <a:r>
              <a:rPr lang="en-US" altLang="en-US" sz="1000" b="0" dirty="0">
                <a:latin typeface="Comic Sans MS" pitchFamily="66" charset="0"/>
                <a:hlinkClick r:id="rId8"/>
              </a:rPr>
              <a:t>ScienceProfOnline.com</a:t>
            </a:r>
            <a:endParaRPr lang="en-US" altLang="en-US" sz="1000" b="0" dirty="0">
              <a:latin typeface="Comic Sans MS" pitchFamily="66" charset="0"/>
            </a:endParaRPr>
          </a:p>
        </p:txBody>
      </p:sp>
    </p:spTree>
    <p:extLst>
      <p:ext uri="{BB962C8B-B14F-4D97-AF65-F5344CB8AC3E}">
        <p14:creationId xmlns:p14="http://schemas.microsoft.com/office/powerpoint/2010/main" val="209349799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04800" y="228600"/>
            <a:ext cx="7848600" cy="563563"/>
          </a:xfrm>
        </p:spPr>
        <p:txBody>
          <a:bodyPr/>
          <a:lstStyle/>
          <a:p>
            <a:pPr algn="l" eaLnBrk="1" hangingPunct="1"/>
            <a:r>
              <a:rPr lang="en-US" sz="2800" smtClean="0">
                <a:latin typeface="Comic Sans MS" pitchFamily="66" charset="0"/>
              </a:rPr>
              <a:t>Prokaryotes – </a:t>
            </a:r>
            <a:r>
              <a:rPr lang="en-US" sz="2800" b="1" smtClean="0">
                <a:solidFill>
                  <a:srgbClr val="0066FF"/>
                </a:solidFill>
                <a:latin typeface="Comic Sans MS" pitchFamily="66" charset="0"/>
              </a:rPr>
              <a:t>Surface Appendages</a:t>
            </a:r>
          </a:p>
        </p:txBody>
      </p:sp>
      <p:sp>
        <p:nvSpPr>
          <p:cNvPr id="115715" name="Rectangle 3"/>
          <p:cNvSpPr>
            <a:spLocks noGrp="1" noChangeArrowheads="1"/>
          </p:cNvSpPr>
          <p:nvPr>
            <p:ph type="body" sz="half" idx="1"/>
          </p:nvPr>
        </p:nvSpPr>
        <p:spPr>
          <a:xfrm>
            <a:off x="304800" y="1219200"/>
            <a:ext cx="3886200" cy="5181600"/>
          </a:xfrm>
        </p:spPr>
        <p:txBody>
          <a:bodyPr/>
          <a:lstStyle/>
          <a:p>
            <a:pPr eaLnBrk="1" hangingPunct="1">
              <a:lnSpc>
                <a:spcPct val="80000"/>
              </a:lnSpc>
              <a:defRPr/>
            </a:pPr>
            <a:endParaRPr lang="en-US" sz="1600" dirty="0" smtClean="0">
              <a:latin typeface="Comic Sans MS" pitchFamily="66" charset="0"/>
            </a:endParaRPr>
          </a:p>
          <a:p>
            <a:pPr eaLnBrk="1" hangingPunct="1">
              <a:lnSpc>
                <a:spcPct val="80000"/>
              </a:lnSpc>
              <a:buFont typeface="Wingdings" pitchFamily="2" charset="2"/>
              <a:buChar char="Ø"/>
              <a:defRPr/>
            </a:pPr>
            <a:endParaRPr lang="en-US" sz="1600" dirty="0" smtClean="0">
              <a:latin typeface="Comic Sans MS" pitchFamily="66" charset="0"/>
            </a:endParaRPr>
          </a:p>
          <a:p>
            <a:pPr eaLnBrk="1" hangingPunct="1">
              <a:lnSpc>
                <a:spcPct val="80000"/>
              </a:lnSpc>
              <a:buFont typeface="Wingdings" pitchFamily="2" charset="2"/>
              <a:buChar char="Ø"/>
              <a:defRPr/>
            </a:pPr>
            <a:r>
              <a:rPr lang="en-US" sz="2000" b="1" dirty="0" smtClean="0">
                <a:solidFill>
                  <a:schemeClr val="tx1">
                    <a:lumMod val="50000"/>
                    <a:lumOff val="50000"/>
                  </a:schemeClr>
                </a:solidFill>
                <a:latin typeface="Comic Sans MS" pitchFamily="66" charset="0"/>
              </a:rPr>
              <a:t>fimbriae</a:t>
            </a:r>
            <a:r>
              <a:rPr lang="en-US" sz="1600" b="1" dirty="0" smtClean="0">
                <a:latin typeface="Comic Sans MS" pitchFamily="66" charset="0"/>
              </a:rPr>
              <a:t>: </a:t>
            </a:r>
            <a:r>
              <a:rPr lang="en-US" sz="1600" dirty="0" smtClean="0">
                <a:latin typeface="Comic Sans MS" pitchFamily="66" charset="0"/>
              </a:rPr>
              <a:t>Most </a:t>
            </a:r>
            <a:r>
              <a:rPr lang="en-US" sz="1600" dirty="0" smtClean="0">
                <a:latin typeface="Comic Sans MS" pitchFamily="66" charset="0"/>
                <a:hlinkClick r:id="rId3"/>
              </a:rPr>
              <a:t>Gram-negative</a:t>
            </a:r>
            <a:r>
              <a:rPr lang="en-US" sz="1600" dirty="0" smtClean="0">
                <a:latin typeface="Comic Sans MS" pitchFamily="66" charset="0"/>
              </a:rPr>
              <a:t> bacteria have these short, fine appendages surrounding the cell. </a:t>
            </a:r>
            <a:r>
              <a:rPr lang="en-US" sz="1600" dirty="0" smtClean="0">
                <a:latin typeface="Comic Sans MS" pitchFamily="66" charset="0"/>
                <a:hlinkClick r:id="rId4"/>
              </a:rPr>
              <a:t>Gram+ </a:t>
            </a:r>
            <a:r>
              <a:rPr lang="en-US" sz="1600" dirty="0" smtClean="0">
                <a:latin typeface="Comic Sans MS" pitchFamily="66" charset="0"/>
              </a:rPr>
              <a:t>bacteria don’t have.</a:t>
            </a:r>
          </a:p>
          <a:p>
            <a:pPr eaLnBrk="1" hangingPunct="1">
              <a:lnSpc>
                <a:spcPct val="80000"/>
              </a:lnSpc>
              <a:buFont typeface="Wingdings" pitchFamily="2" charset="2"/>
              <a:buChar char="Ø"/>
              <a:defRPr/>
            </a:pPr>
            <a:endParaRPr lang="en-US" sz="900" dirty="0" smtClean="0">
              <a:latin typeface="Comic Sans MS" pitchFamily="66" charset="0"/>
            </a:endParaRPr>
          </a:p>
          <a:p>
            <a:pPr marL="0" indent="0" eaLnBrk="1" hangingPunct="1">
              <a:lnSpc>
                <a:spcPct val="80000"/>
              </a:lnSpc>
              <a:buFontTx/>
              <a:buNone/>
              <a:defRPr/>
            </a:pPr>
            <a:r>
              <a:rPr lang="en-US" sz="1600" dirty="0" smtClean="0">
                <a:latin typeface="Comic Sans MS" pitchFamily="66" charset="0"/>
              </a:rPr>
              <a:t>      No role in motility. Help bacteria         </a:t>
            </a:r>
          </a:p>
          <a:p>
            <a:pPr marL="0" indent="0" eaLnBrk="1" hangingPunct="1">
              <a:lnSpc>
                <a:spcPct val="80000"/>
              </a:lnSpc>
              <a:buFontTx/>
              <a:buNone/>
              <a:defRPr/>
            </a:pPr>
            <a:r>
              <a:rPr lang="en-US" sz="1600" dirty="0" smtClean="0">
                <a:latin typeface="Comic Sans MS" pitchFamily="66" charset="0"/>
              </a:rPr>
              <a:t>      adhere to solid surfaces. Major </a:t>
            </a:r>
          </a:p>
          <a:p>
            <a:pPr marL="0" indent="0" eaLnBrk="1" hangingPunct="1">
              <a:lnSpc>
                <a:spcPct val="80000"/>
              </a:lnSpc>
              <a:buFontTx/>
              <a:buNone/>
              <a:defRPr/>
            </a:pPr>
            <a:r>
              <a:rPr lang="en-US" sz="1600" dirty="0" smtClean="0">
                <a:latin typeface="Comic Sans MS" pitchFamily="66" charset="0"/>
              </a:rPr>
              <a:t>      factor in virulence.</a:t>
            </a:r>
          </a:p>
          <a:p>
            <a:pPr marL="0" indent="0" eaLnBrk="1" hangingPunct="1">
              <a:lnSpc>
                <a:spcPct val="80000"/>
              </a:lnSpc>
              <a:buFontTx/>
              <a:buNone/>
              <a:defRPr/>
            </a:pPr>
            <a:r>
              <a:rPr lang="en-US" sz="1200" dirty="0">
                <a:latin typeface="Comic Sans MS" pitchFamily="66" charset="0"/>
              </a:rPr>
              <a:t> </a:t>
            </a:r>
            <a:r>
              <a:rPr lang="en-US" sz="1200" dirty="0" smtClean="0">
                <a:latin typeface="Comic Sans MS" pitchFamily="66" charset="0"/>
              </a:rPr>
              <a:t>       (singular: fimbria)</a:t>
            </a:r>
          </a:p>
          <a:p>
            <a:pPr eaLnBrk="1" hangingPunct="1">
              <a:lnSpc>
                <a:spcPct val="80000"/>
              </a:lnSpc>
              <a:buFont typeface="Wingdings" pitchFamily="2" charset="2"/>
              <a:buChar char="Ø"/>
              <a:defRPr/>
            </a:pPr>
            <a:endParaRPr lang="en-US" sz="1600" dirty="0" smtClean="0">
              <a:latin typeface="Comic Sans MS" pitchFamily="66" charset="0"/>
            </a:endParaRPr>
          </a:p>
          <a:p>
            <a:pPr eaLnBrk="1" hangingPunct="1">
              <a:lnSpc>
                <a:spcPct val="80000"/>
              </a:lnSpc>
              <a:buFont typeface="Wingdings" pitchFamily="2" charset="2"/>
              <a:buChar char="Ø"/>
              <a:defRPr/>
            </a:pPr>
            <a:endParaRPr lang="en-US" sz="1600" dirty="0" smtClean="0">
              <a:latin typeface="Comic Sans MS" pitchFamily="66" charset="0"/>
            </a:endParaRPr>
          </a:p>
          <a:p>
            <a:pPr eaLnBrk="1" hangingPunct="1">
              <a:lnSpc>
                <a:spcPct val="80000"/>
              </a:lnSpc>
              <a:buFont typeface="Wingdings" pitchFamily="2" charset="2"/>
              <a:buChar char="Ø"/>
              <a:defRPr/>
            </a:pPr>
            <a:endParaRPr lang="en-US" sz="1600" dirty="0" smtClean="0">
              <a:latin typeface="Comic Sans MS" pitchFamily="66" charset="0"/>
            </a:endParaRPr>
          </a:p>
          <a:p>
            <a:pPr eaLnBrk="1" hangingPunct="1">
              <a:lnSpc>
                <a:spcPct val="80000"/>
              </a:lnSpc>
              <a:buFont typeface="Wingdings" pitchFamily="2" charset="2"/>
              <a:buChar char="Ø"/>
              <a:defRPr/>
            </a:pPr>
            <a:r>
              <a:rPr lang="en-US" sz="2000" b="1" dirty="0" err="1" smtClean="0">
                <a:solidFill>
                  <a:schemeClr val="tx1">
                    <a:lumMod val="50000"/>
                    <a:lumOff val="50000"/>
                  </a:schemeClr>
                </a:solidFill>
                <a:latin typeface="Comic Sans MS" pitchFamily="66" charset="0"/>
              </a:rPr>
              <a:t>pili</a:t>
            </a:r>
            <a:r>
              <a:rPr lang="en-US" sz="1600" b="1" dirty="0" smtClean="0">
                <a:latin typeface="Comic Sans MS" pitchFamily="66" charset="0"/>
              </a:rPr>
              <a:t>: </a:t>
            </a:r>
            <a:r>
              <a:rPr lang="en-US" sz="1600" dirty="0" smtClean="0">
                <a:latin typeface="Comic Sans MS" pitchFamily="66" charset="0"/>
              </a:rPr>
              <a:t>Tubes that are longer than fimbriae, usually shorter than flagella. </a:t>
            </a:r>
          </a:p>
          <a:p>
            <a:pPr eaLnBrk="1" hangingPunct="1">
              <a:lnSpc>
                <a:spcPct val="80000"/>
              </a:lnSpc>
              <a:buFont typeface="Wingdings" pitchFamily="2" charset="2"/>
              <a:buChar char="Ø"/>
              <a:defRPr/>
            </a:pPr>
            <a:endParaRPr lang="en-US" sz="1600" dirty="0" smtClean="0">
              <a:latin typeface="Comic Sans MS" pitchFamily="66" charset="0"/>
            </a:endParaRPr>
          </a:p>
          <a:p>
            <a:pPr marL="0" indent="0" eaLnBrk="1" hangingPunct="1">
              <a:lnSpc>
                <a:spcPct val="80000"/>
              </a:lnSpc>
              <a:buFontTx/>
              <a:buNone/>
              <a:defRPr/>
            </a:pPr>
            <a:r>
              <a:rPr lang="en-US" sz="1600" dirty="0" smtClean="0">
                <a:latin typeface="Comic Sans MS" pitchFamily="66" charset="0"/>
              </a:rPr>
              <a:t>      Use for movement, like grappling   </a:t>
            </a:r>
          </a:p>
          <a:p>
            <a:pPr marL="0" indent="0" eaLnBrk="1" hangingPunct="1">
              <a:lnSpc>
                <a:spcPct val="80000"/>
              </a:lnSpc>
              <a:buFontTx/>
              <a:buNone/>
              <a:defRPr/>
            </a:pPr>
            <a:r>
              <a:rPr lang="en-US" sz="1600" dirty="0" smtClean="0">
                <a:latin typeface="Comic Sans MS" pitchFamily="66" charset="0"/>
              </a:rPr>
              <a:t>      hooks, and also use </a:t>
            </a:r>
            <a:r>
              <a:rPr lang="en-US" sz="1600" dirty="0" smtClean="0">
                <a:latin typeface="Comic Sans MS" pitchFamily="66" charset="0"/>
                <a:hlinkClick r:id="rId5"/>
              </a:rPr>
              <a:t>conjugation</a:t>
            </a:r>
            <a:r>
              <a:rPr lang="en-US" sz="1600" dirty="0" smtClean="0">
                <a:latin typeface="Comic Sans MS" pitchFamily="66" charset="0"/>
              </a:rPr>
              <a:t> </a:t>
            </a:r>
            <a:r>
              <a:rPr lang="en-US" sz="1600" dirty="0" err="1" smtClean="0">
                <a:latin typeface="Comic Sans MS" pitchFamily="66" charset="0"/>
              </a:rPr>
              <a:t>pili</a:t>
            </a:r>
            <a:r>
              <a:rPr lang="en-US" sz="1600" dirty="0" smtClean="0">
                <a:latin typeface="Comic Sans MS" pitchFamily="66" charset="0"/>
              </a:rPr>
              <a:t>    </a:t>
            </a:r>
          </a:p>
          <a:p>
            <a:pPr marL="0" indent="0" eaLnBrk="1" hangingPunct="1">
              <a:lnSpc>
                <a:spcPct val="80000"/>
              </a:lnSpc>
              <a:buFontTx/>
              <a:buNone/>
              <a:defRPr/>
            </a:pPr>
            <a:r>
              <a:rPr lang="en-US" sz="1600" dirty="0" smtClean="0">
                <a:latin typeface="Comic Sans MS" pitchFamily="66" charset="0"/>
              </a:rPr>
              <a:t>      to transfer plasmids. </a:t>
            </a:r>
            <a:r>
              <a:rPr lang="en-US" sz="1200" dirty="0">
                <a:latin typeface="Comic Sans MS" pitchFamily="66" charset="0"/>
              </a:rPr>
              <a:t>(singular = </a:t>
            </a:r>
            <a:r>
              <a:rPr lang="en-US" sz="1200" dirty="0" err="1">
                <a:latin typeface="Comic Sans MS" pitchFamily="66" charset="0"/>
              </a:rPr>
              <a:t>pilus</a:t>
            </a:r>
            <a:r>
              <a:rPr lang="en-US" sz="1200" dirty="0">
                <a:latin typeface="Comic Sans MS" pitchFamily="66" charset="0"/>
              </a:rPr>
              <a:t>) </a:t>
            </a:r>
            <a:endParaRPr lang="en-US" sz="1200" dirty="0" smtClean="0">
              <a:latin typeface="Comic Sans MS" pitchFamily="66" charset="0"/>
            </a:endParaRPr>
          </a:p>
          <a:p>
            <a:pPr eaLnBrk="1" hangingPunct="1">
              <a:lnSpc>
                <a:spcPct val="80000"/>
              </a:lnSpc>
              <a:buFontTx/>
              <a:buNone/>
              <a:defRPr/>
            </a:pPr>
            <a:endParaRPr lang="en-US" sz="1600" dirty="0" smtClean="0">
              <a:latin typeface="Comic Sans MS" pitchFamily="66" charset="0"/>
            </a:endParaRPr>
          </a:p>
        </p:txBody>
      </p:sp>
      <p:pic>
        <p:nvPicPr>
          <p:cNvPr id="25604" name="Picture 5" descr="EscherichiaColiFimbrae"/>
          <p:cNvPicPr>
            <a:picLocks noGrp="1" noChangeAspect="1" noChangeArrowheads="1"/>
          </p:cNvPicPr>
          <p:nvPr>
            <p:ph sz="quarter" idx="3"/>
          </p:nvPr>
        </p:nvPicPr>
        <p:blipFill>
          <a:blip r:embed="rId6">
            <a:extLst>
              <a:ext uri="{28A0092B-C50C-407E-A947-70E740481C1C}">
                <a14:useLocalDpi xmlns:a14="http://schemas.microsoft.com/office/drawing/2010/main" val="0"/>
              </a:ext>
            </a:extLst>
          </a:blip>
          <a:srcRect/>
          <a:stretch>
            <a:fillRect/>
          </a:stretch>
        </p:blipFill>
        <p:spPr>
          <a:xfrm>
            <a:off x="6781800" y="304800"/>
            <a:ext cx="2057400" cy="16049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5605" name="Text Box 7"/>
          <p:cNvSpPr txBox="1">
            <a:spLocks noChangeArrowheads="1"/>
          </p:cNvSpPr>
          <p:nvPr/>
        </p:nvSpPr>
        <p:spPr bwMode="auto">
          <a:xfrm>
            <a:off x="4495800" y="6611938"/>
            <a:ext cx="46482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b="0" dirty="0">
                <a:latin typeface="Comic Sans MS" pitchFamily="66" charset="0"/>
              </a:rPr>
              <a:t>Images: </a:t>
            </a:r>
            <a:r>
              <a:rPr lang="en-US" sz="1000" b="0" dirty="0">
                <a:latin typeface="Comic Sans MS" pitchFamily="66" charset="0"/>
                <a:hlinkClick r:id="rId7"/>
              </a:rPr>
              <a:t>E. coli fimbriae</a:t>
            </a:r>
            <a:r>
              <a:rPr lang="en-US" sz="1000" b="0" dirty="0">
                <a:latin typeface="Comic Sans MS" pitchFamily="66" charset="0"/>
              </a:rPr>
              <a:t>, Manu </a:t>
            </a:r>
            <a:r>
              <a:rPr lang="en-US" sz="1000" b="0" dirty="0" err="1">
                <a:latin typeface="Comic Sans MS" pitchFamily="66" charset="0"/>
              </a:rPr>
              <a:t>Forero</a:t>
            </a:r>
            <a:r>
              <a:rPr lang="en-US" sz="1000" b="0" dirty="0">
                <a:latin typeface="Comic Sans MS" pitchFamily="66" charset="0"/>
              </a:rPr>
              <a:t>; </a:t>
            </a:r>
            <a:r>
              <a:rPr lang="en-US" sz="1000" b="0" dirty="0">
                <a:latin typeface="Comic Sans MS" pitchFamily="66" charset="0"/>
                <a:hlinkClick r:id="rId8"/>
              </a:rPr>
              <a:t>Bacterial conjugation</a:t>
            </a:r>
            <a:r>
              <a:rPr lang="en-US" sz="1000" b="0" dirty="0">
                <a:latin typeface="Comic Sans MS" pitchFamily="66" charset="0"/>
              </a:rPr>
              <a:t>, Adenosine  </a:t>
            </a:r>
          </a:p>
        </p:txBody>
      </p:sp>
      <p:pic>
        <p:nvPicPr>
          <p:cNvPr id="25606" name="Picture 10" descr="ConjugationAdenosineWiki"/>
          <p:cNvPicPr>
            <a:picLocks noGrp="1" noChangeAspect="1" noChangeArrowheads="1"/>
          </p:cNvPicPr>
          <p:nvPr>
            <p:ph sz="quarter" idx="2"/>
          </p:nvPr>
        </p:nvPicPr>
        <p:blipFill>
          <a:blip r:embed="rId9">
            <a:extLst>
              <a:ext uri="{28A0092B-C50C-407E-A947-70E740481C1C}">
                <a14:useLocalDpi xmlns:a14="http://schemas.microsoft.com/office/drawing/2010/main" val="0"/>
              </a:ext>
            </a:extLst>
          </a:blip>
          <a:srcRect/>
          <a:stretch>
            <a:fillRect/>
          </a:stretch>
        </p:blipFill>
        <p:spPr>
          <a:xfrm>
            <a:off x="4724400" y="2362200"/>
            <a:ext cx="4230688" cy="403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Text Box 5"/>
          <p:cNvSpPr txBox="1">
            <a:spLocks noChangeArrowheads="1"/>
          </p:cNvSpPr>
          <p:nvPr/>
        </p:nvSpPr>
        <p:spPr bwMode="auto">
          <a:xfrm>
            <a:off x="0" y="6613525"/>
            <a:ext cx="480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000" b="0" dirty="0">
                <a:latin typeface="Comic Sans MS" pitchFamily="66" charset="0"/>
              </a:rPr>
              <a:t>From the  Virtual </a:t>
            </a:r>
            <a:r>
              <a:rPr lang="en-US" altLang="en-US" sz="1000" b="0" dirty="0" smtClean="0">
                <a:latin typeface="Comic Sans MS" pitchFamily="66" charset="0"/>
              </a:rPr>
              <a:t>Biology </a:t>
            </a:r>
            <a:r>
              <a:rPr lang="en-US" altLang="en-US" sz="1000" b="0" dirty="0">
                <a:latin typeface="Comic Sans MS" pitchFamily="66" charset="0"/>
              </a:rPr>
              <a:t>Classroom on </a:t>
            </a:r>
            <a:r>
              <a:rPr lang="en-US" altLang="en-US" sz="1000" b="0" dirty="0">
                <a:latin typeface="Comic Sans MS" pitchFamily="66" charset="0"/>
                <a:hlinkClick r:id="rId10"/>
              </a:rPr>
              <a:t>ScienceProfOnline.com</a:t>
            </a:r>
            <a:endParaRPr lang="en-US" altLang="en-US" sz="1000" b="0" dirty="0">
              <a:latin typeface="Comic Sans MS" pitchFamily="66" charset="0"/>
            </a:endParaRPr>
          </a:p>
        </p:txBody>
      </p:sp>
    </p:spTree>
    <p:extLst>
      <p:ext uri="{BB962C8B-B14F-4D97-AF65-F5344CB8AC3E}">
        <p14:creationId xmlns:p14="http://schemas.microsoft.com/office/powerpoint/2010/main" val="374770523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52400" y="152400"/>
            <a:ext cx="8229600" cy="563563"/>
          </a:xfrm>
        </p:spPr>
        <p:txBody>
          <a:bodyPr/>
          <a:lstStyle/>
          <a:p>
            <a:pPr algn="l" eaLnBrk="1" hangingPunct="1"/>
            <a:r>
              <a:rPr lang="en-US" sz="3200" dirty="0" smtClean="0">
                <a:latin typeface="Consolas"/>
                <a:cs typeface="Consolas"/>
              </a:rPr>
              <a:t>Meet the Microbe! </a:t>
            </a:r>
            <a:r>
              <a:rPr lang="en-US" sz="2400" i="1" dirty="0" smtClean="0">
                <a:solidFill>
                  <a:schemeClr val="folHlink"/>
                </a:solidFill>
                <a:latin typeface="Comic Sans MS" pitchFamily="66" charset="0"/>
              </a:rPr>
              <a:t>Neisseria </a:t>
            </a:r>
            <a:r>
              <a:rPr lang="en-US" sz="2400" dirty="0" smtClean="0">
                <a:solidFill>
                  <a:schemeClr val="folHlink"/>
                </a:solidFill>
                <a:latin typeface="Comic Sans MS" pitchFamily="66" charset="0"/>
              </a:rPr>
              <a:t>and its </a:t>
            </a:r>
            <a:r>
              <a:rPr lang="en-US" sz="2400" dirty="0" err="1" smtClean="0">
                <a:solidFill>
                  <a:schemeClr val="folHlink"/>
                </a:solidFill>
                <a:latin typeface="Comic Sans MS" pitchFamily="66" charset="0"/>
              </a:rPr>
              <a:t>Fimbiriae</a:t>
            </a:r>
            <a:endParaRPr lang="en-US" sz="6000" dirty="0" smtClean="0">
              <a:solidFill>
                <a:schemeClr val="folHlink"/>
              </a:solidFill>
              <a:latin typeface="Comic Sans MS" pitchFamily="66" charset="0"/>
            </a:endParaRPr>
          </a:p>
        </p:txBody>
      </p:sp>
      <p:pic>
        <p:nvPicPr>
          <p:cNvPr id="26629" name="Picture 5" descr="NeisseriaGonorrhoeaePHIL3798"/>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6418318" y="3733800"/>
            <a:ext cx="2420882" cy="24217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6630" name="Text Box 8"/>
          <p:cNvSpPr txBox="1">
            <a:spLocks noChangeArrowheads="1"/>
          </p:cNvSpPr>
          <p:nvPr/>
        </p:nvSpPr>
        <p:spPr bwMode="auto">
          <a:xfrm>
            <a:off x="5410200" y="6461125"/>
            <a:ext cx="37338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b="0" dirty="0">
                <a:latin typeface="Comic Sans MS" pitchFamily="66" charset="0"/>
              </a:rPr>
              <a:t>Image: </a:t>
            </a:r>
            <a:r>
              <a:rPr lang="en-US" sz="1000" b="0" i="1" dirty="0">
                <a:latin typeface="Comic Sans MS" pitchFamily="66" charset="0"/>
                <a:hlinkClick r:id="rId4"/>
              </a:rPr>
              <a:t>Neisseria</a:t>
            </a:r>
            <a:r>
              <a:rPr lang="en-US" sz="1000" b="0" i="1" dirty="0">
                <a:latin typeface="Comic Sans MS" pitchFamily="66" charset="0"/>
              </a:rPr>
              <a:t> </a:t>
            </a:r>
            <a:r>
              <a:rPr lang="en-US" sz="1000" b="0" dirty="0">
                <a:latin typeface="Comic Sans MS" pitchFamily="66" charset="0"/>
              </a:rPr>
              <a:t>photo</a:t>
            </a:r>
            <a:r>
              <a:rPr lang="en-US" sz="1000" b="0" i="1" dirty="0">
                <a:latin typeface="Comic Sans MS" pitchFamily="66" charset="0"/>
              </a:rPr>
              <a:t>,</a:t>
            </a:r>
            <a:r>
              <a:rPr lang="en-US" sz="1000" b="0" dirty="0">
                <a:latin typeface="Comic Sans MS" pitchFamily="66" charset="0"/>
              </a:rPr>
              <a:t> Textbook of Bacteriology, Gram stain of</a:t>
            </a:r>
            <a:r>
              <a:rPr lang="en-US" sz="1000" b="0" i="1" dirty="0">
                <a:latin typeface="Comic Sans MS" pitchFamily="66" charset="0"/>
              </a:rPr>
              <a:t> Neisseria </a:t>
            </a:r>
            <a:r>
              <a:rPr lang="en-US" sz="1000" b="0" i="1" dirty="0" err="1">
                <a:latin typeface="Comic Sans MS" pitchFamily="66" charset="0"/>
              </a:rPr>
              <a:t>gonorrhoeae</a:t>
            </a:r>
            <a:r>
              <a:rPr lang="en-US" sz="1000" b="0" i="1" dirty="0">
                <a:latin typeface="Comic Sans MS" pitchFamily="66" charset="0"/>
              </a:rPr>
              <a:t>, </a:t>
            </a:r>
            <a:r>
              <a:rPr lang="en-US" sz="1000" b="0" i="1" dirty="0" err="1">
                <a:latin typeface="Comic Sans MS" pitchFamily="66" charset="0"/>
              </a:rPr>
              <a:t>Souce</a:t>
            </a:r>
            <a:r>
              <a:rPr lang="en-US" sz="1000" b="0" i="1" dirty="0">
                <a:latin typeface="Comic Sans MS" pitchFamily="66" charset="0"/>
              </a:rPr>
              <a:t> </a:t>
            </a:r>
            <a:r>
              <a:rPr lang="en-US" sz="1000" b="0" i="1" dirty="0">
                <a:latin typeface="Comic Sans MS" pitchFamily="66" charset="0"/>
                <a:hlinkClick r:id="rId5"/>
              </a:rPr>
              <a:t>PHIL</a:t>
            </a:r>
            <a:r>
              <a:rPr lang="en-US" sz="1000" b="0" i="1" dirty="0">
                <a:latin typeface="Comic Sans MS" pitchFamily="66" charset="0"/>
              </a:rPr>
              <a:t> #3798</a:t>
            </a:r>
            <a:endParaRPr lang="en-US" sz="1000" b="0" dirty="0">
              <a:latin typeface="Comic Sans MS" pitchFamily="66" charset="0"/>
            </a:endParaRPr>
          </a:p>
        </p:txBody>
      </p:sp>
      <p:sp>
        <p:nvSpPr>
          <p:cNvPr id="11" name="Rectangle 3"/>
          <p:cNvSpPr txBox="1">
            <a:spLocks noChangeArrowheads="1"/>
          </p:cNvSpPr>
          <p:nvPr/>
        </p:nvSpPr>
        <p:spPr bwMode="auto">
          <a:xfrm>
            <a:off x="152400" y="998538"/>
            <a:ext cx="5943600" cy="5462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80000"/>
              </a:lnSpc>
            </a:pPr>
            <a:r>
              <a:rPr lang="en-US" sz="1600" kern="0" dirty="0" smtClean="0">
                <a:solidFill>
                  <a:srgbClr val="FF3399"/>
                </a:solidFill>
                <a:latin typeface="Comic Sans MS" pitchFamily="66" charset="0"/>
              </a:rPr>
              <a:t>Gram-</a:t>
            </a:r>
            <a:r>
              <a:rPr lang="en-US" sz="1400" b="0" kern="0" dirty="0" smtClean="0">
                <a:latin typeface="Comic Sans MS" pitchFamily="66" charset="0"/>
              </a:rPr>
              <a:t> </a:t>
            </a:r>
            <a:r>
              <a:rPr lang="en-US" sz="1400" b="0" kern="0" dirty="0" err="1" smtClean="0">
                <a:latin typeface="Comic Sans MS" pitchFamily="66" charset="0"/>
              </a:rPr>
              <a:t>diplococci</a:t>
            </a:r>
            <a:r>
              <a:rPr lang="en-US" sz="1400" b="0" kern="0" dirty="0" smtClean="0">
                <a:latin typeface="Comic Sans MS" pitchFamily="66" charset="0"/>
              </a:rPr>
              <a:t>, resemble coffee beans when viewed microscopically. </a:t>
            </a:r>
          </a:p>
          <a:p>
            <a:pPr eaLnBrk="1" hangingPunct="1">
              <a:lnSpc>
                <a:spcPct val="80000"/>
              </a:lnSpc>
            </a:pPr>
            <a:endParaRPr lang="en-US" sz="800" b="0" kern="0" dirty="0" smtClean="0">
              <a:latin typeface="Comic Sans MS" pitchFamily="66" charset="0"/>
            </a:endParaRPr>
          </a:p>
          <a:p>
            <a:pPr eaLnBrk="1" hangingPunct="1">
              <a:lnSpc>
                <a:spcPct val="80000"/>
              </a:lnSpc>
            </a:pPr>
            <a:r>
              <a:rPr lang="en-US" sz="1400" b="0" i="1" kern="0" dirty="0" smtClean="0">
                <a:latin typeface="Comic Sans MS" pitchFamily="66" charset="0"/>
              </a:rPr>
              <a:t>Neisseria </a:t>
            </a:r>
            <a:r>
              <a:rPr lang="en-US" sz="1400" b="0" i="1" kern="0" dirty="0" err="1" smtClean="0">
                <a:latin typeface="Comic Sans MS" pitchFamily="66" charset="0"/>
              </a:rPr>
              <a:t>gonorrhoeae</a:t>
            </a:r>
            <a:r>
              <a:rPr lang="en-US" sz="1400" b="0" kern="0" dirty="0" smtClean="0">
                <a:latin typeface="Comic Sans MS" pitchFamily="66" charset="0"/>
              </a:rPr>
              <a:t> causes sexually transmitted disease </a:t>
            </a:r>
            <a:r>
              <a:rPr lang="en-US" sz="1400" b="0" kern="0" dirty="0" err="1" smtClean="0">
                <a:latin typeface="Comic Sans MS" pitchFamily="66" charset="0"/>
              </a:rPr>
              <a:t>gonorrhoeae</a:t>
            </a:r>
            <a:r>
              <a:rPr lang="en-US" sz="1400" b="0" kern="0" dirty="0" smtClean="0">
                <a:latin typeface="Comic Sans MS" pitchFamily="66" charset="0"/>
              </a:rPr>
              <a:t>.</a:t>
            </a:r>
          </a:p>
          <a:p>
            <a:pPr eaLnBrk="1" hangingPunct="1">
              <a:lnSpc>
                <a:spcPct val="80000"/>
              </a:lnSpc>
            </a:pPr>
            <a:endParaRPr lang="en-US" sz="800" b="0" kern="0" dirty="0" smtClean="0">
              <a:latin typeface="Comic Sans MS" pitchFamily="66" charset="0"/>
            </a:endParaRPr>
          </a:p>
          <a:p>
            <a:pPr eaLnBrk="1" hangingPunct="1">
              <a:lnSpc>
                <a:spcPct val="80000"/>
              </a:lnSpc>
            </a:pPr>
            <a:r>
              <a:rPr lang="en-US" sz="1400" b="0" kern="0" dirty="0" smtClean="0">
                <a:latin typeface="Comic Sans MS" pitchFamily="66" charset="0"/>
              </a:rPr>
              <a:t>Antibiotics applied to the eyes of neonates as a preventive measure against </a:t>
            </a:r>
            <a:r>
              <a:rPr lang="en-US" sz="1400" b="0" kern="0" dirty="0" err="1" smtClean="0">
                <a:latin typeface="Comic Sans MS" pitchFamily="66" charset="0"/>
              </a:rPr>
              <a:t>gonorrhoea</a:t>
            </a:r>
            <a:r>
              <a:rPr lang="en-US" sz="1400" b="0" kern="0" dirty="0" smtClean="0">
                <a:latin typeface="Comic Sans MS" pitchFamily="66" charset="0"/>
              </a:rPr>
              <a:t>. </a:t>
            </a:r>
          </a:p>
          <a:p>
            <a:pPr eaLnBrk="1" hangingPunct="1">
              <a:lnSpc>
                <a:spcPct val="80000"/>
              </a:lnSpc>
            </a:pPr>
            <a:endParaRPr lang="en-US" sz="800" b="0" kern="0" dirty="0" smtClean="0">
              <a:latin typeface="Comic Sans MS" pitchFamily="66" charset="0"/>
            </a:endParaRPr>
          </a:p>
          <a:p>
            <a:pPr eaLnBrk="1" hangingPunct="1">
              <a:lnSpc>
                <a:spcPct val="80000"/>
              </a:lnSpc>
            </a:pPr>
            <a:r>
              <a:rPr lang="en-US" sz="1400" b="0" kern="0" dirty="0" smtClean="0">
                <a:latin typeface="Comic Sans MS" pitchFamily="66" charset="0"/>
              </a:rPr>
              <a:t>One of the most communicable disease in the U.S. </a:t>
            </a:r>
          </a:p>
          <a:p>
            <a:pPr eaLnBrk="1" hangingPunct="1">
              <a:lnSpc>
                <a:spcPct val="80000"/>
              </a:lnSpc>
            </a:pPr>
            <a:endParaRPr lang="en-US" sz="800" b="0" kern="0" dirty="0" smtClean="0">
              <a:latin typeface="Comic Sans MS" pitchFamily="66" charset="0"/>
            </a:endParaRPr>
          </a:p>
          <a:p>
            <a:pPr eaLnBrk="1" hangingPunct="1">
              <a:lnSpc>
                <a:spcPct val="80000"/>
              </a:lnSpc>
            </a:pPr>
            <a:r>
              <a:rPr lang="en-US" sz="1400" b="0" kern="0" dirty="0" smtClean="0">
                <a:latin typeface="Comic Sans MS" pitchFamily="66" charset="0"/>
              </a:rPr>
              <a:t>125 cases per 100,000. Teens 15-19 </a:t>
            </a:r>
            <a:r>
              <a:rPr lang="en-US" sz="1400" b="0" kern="0" dirty="0" err="1" smtClean="0">
                <a:latin typeface="Comic Sans MS" pitchFamily="66" charset="0"/>
              </a:rPr>
              <a:t>yo</a:t>
            </a:r>
            <a:r>
              <a:rPr lang="en-US" sz="1400" b="0" kern="0" dirty="0" smtClean="0">
                <a:latin typeface="Comic Sans MS" pitchFamily="66" charset="0"/>
              </a:rPr>
              <a:t> 634 cases per 100,000. Young adults 20-25 460 per 100,000.</a:t>
            </a:r>
          </a:p>
          <a:p>
            <a:pPr eaLnBrk="1" hangingPunct="1">
              <a:lnSpc>
                <a:spcPct val="80000"/>
              </a:lnSpc>
            </a:pPr>
            <a:endParaRPr lang="en-US" sz="800" b="0" kern="0" dirty="0" smtClean="0">
              <a:latin typeface="Comic Sans MS" pitchFamily="66" charset="0"/>
            </a:endParaRPr>
          </a:p>
          <a:p>
            <a:pPr eaLnBrk="1" hangingPunct="1">
              <a:lnSpc>
                <a:spcPct val="80000"/>
              </a:lnSpc>
            </a:pPr>
            <a:r>
              <a:rPr lang="en-US" sz="1400" b="0" i="1" kern="0" dirty="0" smtClean="0">
                <a:latin typeface="Comic Sans MS" pitchFamily="66" charset="0"/>
              </a:rPr>
              <a:t>N. </a:t>
            </a:r>
            <a:r>
              <a:rPr lang="en-US" sz="1400" b="0" i="1" kern="0" dirty="0" err="1" smtClean="0">
                <a:latin typeface="Comic Sans MS" pitchFamily="66" charset="0"/>
              </a:rPr>
              <a:t>meningitidis</a:t>
            </a:r>
            <a:r>
              <a:rPr lang="en-US" sz="1400" b="0" kern="0" dirty="0" smtClean="0">
                <a:latin typeface="Comic Sans MS" pitchFamily="66" charset="0"/>
              </a:rPr>
              <a:t> most common causes of bacterial meningitis in young adults.</a:t>
            </a:r>
          </a:p>
          <a:p>
            <a:pPr eaLnBrk="1" hangingPunct="1">
              <a:lnSpc>
                <a:spcPct val="80000"/>
              </a:lnSpc>
            </a:pPr>
            <a:endParaRPr lang="en-US" sz="1600" b="0" kern="0" dirty="0" smtClean="0">
              <a:solidFill>
                <a:schemeClr val="folHlink"/>
              </a:solidFill>
              <a:latin typeface="Comic Sans MS" pitchFamily="66" charset="0"/>
            </a:endParaRPr>
          </a:p>
          <a:p>
            <a:pPr eaLnBrk="1" hangingPunct="1">
              <a:lnSpc>
                <a:spcPct val="80000"/>
              </a:lnSpc>
              <a:buFontTx/>
              <a:buNone/>
            </a:pPr>
            <a:r>
              <a:rPr lang="en-US" sz="1800" kern="0" dirty="0" smtClean="0">
                <a:solidFill>
                  <a:srgbClr val="FF0000"/>
                </a:solidFill>
                <a:latin typeface="Comic Sans MS" pitchFamily="66" charset="0"/>
              </a:rPr>
              <a:t>Q</a:t>
            </a:r>
            <a:r>
              <a:rPr lang="en-US" sz="1600" kern="0" dirty="0" smtClean="0">
                <a:latin typeface="Comic Sans MS" pitchFamily="66" charset="0"/>
              </a:rPr>
              <a:t>: What makes </a:t>
            </a:r>
            <a:r>
              <a:rPr lang="en-US" sz="1600" u="sng" kern="0" dirty="0" smtClean="0">
                <a:latin typeface="Comic Sans MS" pitchFamily="66" charset="0"/>
              </a:rPr>
              <a:t>Neisseria</a:t>
            </a:r>
            <a:r>
              <a:rPr lang="en-US" sz="1600" kern="0" dirty="0" smtClean="0">
                <a:latin typeface="Comic Sans MS" pitchFamily="66" charset="0"/>
              </a:rPr>
              <a:t> so tough?</a:t>
            </a:r>
          </a:p>
          <a:p>
            <a:pPr eaLnBrk="1" hangingPunct="1">
              <a:lnSpc>
                <a:spcPct val="80000"/>
              </a:lnSpc>
            </a:pPr>
            <a:endParaRPr lang="en-US" sz="800" b="0" kern="0" dirty="0" smtClean="0">
              <a:solidFill>
                <a:schemeClr val="folHlink"/>
              </a:solidFill>
              <a:latin typeface="Comic Sans MS" pitchFamily="66" charset="0"/>
            </a:endParaRPr>
          </a:p>
          <a:p>
            <a:pPr eaLnBrk="1" hangingPunct="1">
              <a:lnSpc>
                <a:spcPct val="80000"/>
              </a:lnSpc>
            </a:pPr>
            <a:r>
              <a:rPr lang="en-US" sz="1600" b="0" kern="0" dirty="0" smtClean="0">
                <a:solidFill>
                  <a:schemeClr val="tx1">
                    <a:lumMod val="50000"/>
                    <a:lumOff val="50000"/>
                  </a:schemeClr>
                </a:solidFill>
                <a:latin typeface="Comic Sans MS" pitchFamily="66" charset="0"/>
              </a:rPr>
              <a:t>Lipopolysaccharide</a:t>
            </a:r>
            <a:r>
              <a:rPr lang="en-US" sz="1200" b="0" kern="0" dirty="0" smtClean="0">
                <a:latin typeface="Comic Sans MS" pitchFamily="66" charset="0"/>
              </a:rPr>
              <a:t> </a:t>
            </a:r>
            <a:r>
              <a:rPr lang="en-US" sz="1400" b="0" kern="0" dirty="0" smtClean="0">
                <a:latin typeface="Comic Sans MS" pitchFamily="66" charset="0"/>
              </a:rPr>
              <a:t>(LPS) of the cell wall of </a:t>
            </a:r>
            <a:r>
              <a:rPr lang="en-US" sz="1400" b="0" i="1" kern="0" dirty="0" smtClean="0">
                <a:latin typeface="Comic Sans MS" pitchFamily="66" charset="0"/>
              </a:rPr>
              <a:t>Neisseria</a:t>
            </a:r>
            <a:r>
              <a:rPr lang="en-US" sz="1400" b="0" kern="0" dirty="0" smtClean="0">
                <a:latin typeface="Comic Sans MS" pitchFamily="66" charset="0"/>
              </a:rPr>
              <a:t> acts as an endotoxin. </a:t>
            </a:r>
          </a:p>
          <a:p>
            <a:pPr eaLnBrk="1" hangingPunct="1">
              <a:lnSpc>
                <a:spcPct val="80000"/>
              </a:lnSpc>
            </a:pPr>
            <a:endParaRPr lang="en-US" sz="800" b="0" kern="0" dirty="0" smtClean="0">
              <a:latin typeface="Comic Sans MS" pitchFamily="66" charset="0"/>
            </a:endParaRPr>
          </a:p>
          <a:p>
            <a:pPr eaLnBrk="1" hangingPunct="1">
              <a:lnSpc>
                <a:spcPct val="80000"/>
              </a:lnSpc>
            </a:pPr>
            <a:r>
              <a:rPr lang="en-US" sz="1400" b="0" kern="0" dirty="0" smtClean="0">
                <a:latin typeface="Comic Sans MS" pitchFamily="66" charset="0"/>
              </a:rPr>
              <a:t>Polysaccharide </a:t>
            </a:r>
            <a:r>
              <a:rPr lang="en-US" sz="1800" b="0" kern="0" dirty="0" smtClean="0">
                <a:solidFill>
                  <a:schemeClr val="tx1">
                    <a:lumMod val="50000"/>
                    <a:lumOff val="50000"/>
                  </a:schemeClr>
                </a:solidFill>
                <a:latin typeface="Comic Sans MS" pitchFamily="66" charset="0"/>
              </a:rPr>
              <a:t>capsule</a:t>
            </a:r>
            <a:r>
              <a:rPr lang="en-US" sz="1400" b="0" kern="0" dirty="0" smtClean="0">
                <a:latin typeface="Comic Sans MS" pitchFamily="66" charset="0"/>
              </a:rPr>
              <a:t> prevents host phagocytosis and aids in evasion of the host immune response.</a:t>
            </a:r>
          </a:p>
          <a:p>
            <a:pPr eaLnBrk="1" hangingPunct="1">
              <a:lnSpc>
                <a:spcPct val="80000"/>
              </a:lnSpc>
            </a:pPr>
            <a:endParaRPr lang="en-US" sz="1200" b="0" kern="0" dirty="0" smtClean="0">
              <a:latin typeface="Comic Sans MS" pitchFamily="66" charset="0"/>
            </a:endParaRPr>
          </a:p>
          <a:p>
            <a:pPr eaLnBrk="1" hangingPunct="1">
              <a:lnSpc>
                <a:spcPct val="80000"/>
              </a:lnSpc>
            </a:pPr>
            <a:r>
              <a:rPr lang="en-US" sz="1400" b="0" kern="0" dirty="0" smtClean="0">
                <a:latin typeface="Comic Sans MS" pitchFamily="66" charset="0"/>
              </a:rPr>
              <a:t>Use</a:t>
            </a:r>
            <a:r>
              <a:rPr lang="en-US" sz="1200" b="0" kern="0" dirty="0" smtClean="0">
                <a:latin typeface="Comic Sans MS" pitchFamily="66" charset="0"/>
              </a:rPr>
              <a:t> </a:t>
            </a:r>
            <a:r>
              <a:rPr lang="en-US" sz="1600" b="0" kern="0" dirty="0" smtClean="0">
                <a:solidFill>
                  <a:schemeClr val="tx1">
                    <a:lumMod val="50000"/>
                    <a:lumOff val="50000"/>
                  </a:schemeClr>
                </a:solidFill>
                <a:latin typeface="Comic Sans MS" pitchFamily="66" charset="0"/>
              </a:rPr>
              <a:t>fimbriae</a:t>
            </a:r>
            <a:r>
              <a:rPr lang="en-US" sz="1200" b="0" kern="0" dirty="0" smtClean="0">
                <a:latin typeface="Comic Sans MS" pitchFamily="66" charset="0"/>
              </a:rPr>
              <a:t> </a:t>
            </a:r>
            <a:r>
              <a:rPr lang="en-US" sz="1400" b="0" kern="0" dirty="0" smtClean="0">
                <a:latin typeface="Comic Sans MS" pitchFamily="66" charset="0"/>
              </a:rPr>
              <a:t>to attach onto host cells; </a:t>
            </a:r>
            <a:r>
              <a:rPr lang="en-US" sz="1400" b="0" kern="0" dirty="0" err="1" smtClean="0">
                <a:latin typeface="Comic Sans MS" pitchFamily="66" charset="0"/>
              </a:rPr>
              <a:t>avirulent</a:t>
            </a:r>
            <a:r>
              <a:rPr lang="en-US" sz="1400" b="0" kern="0" dirty="0" smtClean="0">
                <a:latin typeface="Comic Sans MS" pitchFamily="66" charset="0"/>
              </a:rPr>
              <a:t> without. </a:t>
            </a:r>
            <a:r>
              <a:rPr lang="en-US" sz="1400" b="0" kern="0" dirty="0" smtClean="0">
                <a:latin typeface="Comic Sans MS" pitchFamily="66" charset="0"/>
                <a:hlinkClick r:id="rId6"/>
              </a:rPr>
              <a:t>Fimbriae</a:t>
            </a:r>
            <a:r>
              <a:rPr lang="en-US" sz="1400" b="0" kern="0" dirty="0" smtClean="0">
                <a:latin typeface="Comic Sans MS" pitchFamily="66" charset="0"/>
              </a:rPr>
              <a:t> have adhesion proteins (</a:t>
            </a:r>
            <a:r>
              <a:rPr lang="en-US" sz="1400" b="0" kern="0" dirty="0" err="1" smtClean="0">
                <a:latin typeface="Comic Sans MS" pitchFamily="66" charset="0"/>
              </a:rPr>
              <a:t>adhesins</a:t>
            </a:r>
            <a:r>
              <a:rPr lang="en-US" sz="1400" b="0" kern="0" dirty="0" smtClean="0">
                <a:latin typeface="Comic Sans MS" pitchFamily="66" charset="0"/>
              </a:rPr>
              <a:t>) on their tips that match, lock and key, with </a:t>
            </a:r>
            <a:r>
              <a:rPr lang="en-US" sz="1400" b="0" kern="0" dirty="0" smtClean="0">
                <a:latin typeface="Comic Sans MS" pitchFamily="66" charset="0"/>
                <a:hlinkClick r:id="rId7"/>
              </a:rPr>
              <a:t>proteins</a:t>
            </a:r>
            <a:r>
              <a:rPr lang="en-US" sz="1400" b="0" kern="0" dirty="0" smtClean="0">
                <a:latin typeface="Comic Sans MS" pitchFamily="66" charset="0"/>
              </a:rPr>
              <a:t> on host epithelial cell surface.</a:t>
            </a:r>
            <a:endParaRPr lang="en-US" sz="1200" b="0" kern="0" dirty="0" smtClean="0">
              <a:latin typeface="Comic Sans MS" pitchFamily="66" charset="0"/>
            </a:endParaRPr>
          </a:p>
        </p:txBody>
      </p:sp>
      <p:pic>
        <p:nvPicPr>
          <p:cNvPr id="12"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00800" y="990600"/>
            <a:ext cx="2438400" cy="2438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 Box 5"/>
          <p:cNvSpPr txBox="1">
            <a:spLocks noChangeArrowheads="1"/>
          </p:cNvSpPr>
          <p:nvPr/>
        </p:nvSpPr>
        <p:spPr bwMode="auto">
          <a:xfrm>
            <a:off x="0" y="6613525"/>
            <a:ext cx="480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000" b="0" dirty="0">
                <a:latin typeface="Comic Sans MS" pitchFamily="66" charset="0"/>
              </a:rPr>
              <a:t>From the  Virtual </a:t>
            </a:r>
            <a:r>
              <a:rPr lang="en-US" altLang="en-US" sz="1000" b="0" dirty="0" smtClean="0">
                <a:latin typeface="Comic Sans MS" pitchFamily="66" charset="0"/>
              </a:rPr>
              <a:t>Biology </a:t>
            </a:r>
            <a:r>
              <a:rPr lang="en-US" altLang="en-US" sz="1000" b="0" dirty="0">
                <a:latin typeface="Comic Sans MS" pitchFamily="66" charset="0"/>
              </a:rPr>
              <a:t>Classroom on </a:t>
            </a:r>
            <a:r>
              <a:rPr lang="en-US" altLang="en-US" sz="1000" b="0" dirty="0">
                <a:latin typeface="Comic Sans MS" pitchFamily="66" charset="0"/>
                <a:hlinkClick r:id="rId9"/>
              </a:rPr>
              <a:t>ScienceProfOnline.com</a:t>
            </a:r>
            <a:endParaRPr lang="en-US" altLang="en-US" sz="1000" b="0" dirty="0">
              <a:latin typeface="Comic Sans MS" pitchFamily="66" charset="0"/>
            </a:endParaRPr>
          </a:p>
        </p:txBody>
      </p:sp>
    </p:spTree>
    <p:extLst>
      <p:ext uri="{BB962C8B-B14F-4D97-AF65-F5344CB8AC3E}">
        <p14:creationId xmlns:p14="http://schemas.microsoft.com/office/powerpoint/2010/main" val="203012579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28600" y="228600"/>
            <a:ext cx="7315200" cy="334963"/>
          </a:xfrm>
        </p:spPr>
        <p:txBody>
          <a:bodyPr/>
          <a:lstStyle/>
          <a:p>
            <a:pPr algn="l" eaLnBrk="1" hangingPunct="1"/>
            <a:r>
              <a:rPr lang="en-US" sz="2800" b="1" smtClean="0">
                <a:solidFill>
                  <a:schemeClr val="folHlink"/>
                </a:solidFill>
                <a:latin typeface="Comic Sans MS" pitchFamily="66" charset="0"/>
              </a:rPr>
              <a:t>Prokaryotes</a:t>
            </a:r>
            <a:r>
              <a:rPr lang="en-US" sz="2800" b="1" smtClean="0">
                <a:latin typeface="Comic Sans MS" pitchFamily="66" charset="0"/>
              </a:rPr>
              <a:t> </a:t>
            </a:r>
            <a:r>
              <a:rPr lang="en-US" sz="2800" smtClean="0">
                <a:latin typeface="Comic Sans MS" pitchFamily="66" charset="0"/>
              </a:rPr>
              <a:t>– </a:t>
            </a:r>
            <a:r>
              <a:rPr lang="en-US" sz="2800" b="1" smtClean="0">
                <a:latin typeface="Comic Sans MS" pitchFamily="66" charset="0"/>
              </a:rPr>
              <a:t>Cell</a:t>
            </a:r>
            <a:r>
              <a:rPr lang="en-US" sz="2800" smtClean="0">
                <a:latin typeface="Comic Sans MS" pitchFamily="66" charset="0"/>
              </a:rPr>
              <a:t> </a:t>
            </a:r>
            <a:r>
              <a:rPr lang="en-US" sz="2800" b="1" smtClean="0">
                <a:latin typeface="Comic Sans MS" pitchFamily="66" charset="0"/>
              </a:rPr>
              <a:t>Shapes</a:t>
            </a:r>
          </a:p>
        </p:txBody>
      </p:sp>
      <p:sp>
        <p:nvSpPr>
          <p:cNvPr id="27651" name="Rectangle 3"/>
          <p:cNvSpPr>
            <a:spLocks noGrp="1" noChangeArrowheads="1"/>
          </p:cNvSpPr>
          <p:nvPr>
            <p:ph type="body" sz="half" idx="1"/>
          </p:nvPr>
        </p:nvSpPr>
        <p:spPr>
          <a:xfrm>
            <a:off x="228600" y="838200"/>
            <a:ext cx="4953000" cy="5105400"/>
          </a:xfrm>
        </p:spPr>
        <p:txBody>
          <a:bodyPr/>
          <a:lstStyle/>
          <a:p>
            <a:pPr eaLnBrk="1" hangingPunct="1">
              <a:lnSpc>
                <a:spcPct val="80000"/>
              </a:lnSpc>
              <a:buFontTx/>
              <a:buNone/>
            </a:pPr>
            <a:endParaRPr lang="en-US" sz="1200" dirty="0" smtClean="0">
              <a:latin typeface="Comic Sans MS" pitchFamily="66" charset="0"/>
            </a:endParaRPr>
          </a:p>
          <a:p>
            <a:pPr eaLnBrk="1" hangingPunct="1">
              <a:lnSpc>
                <a:spcPct val="80000"/>
              </a:lnSpc>
              <a:buFontTx/>
              <a:buNone/>
            </a:pPr>
            <a:r>
              <a:rPr lang="en-US" sz="1800" b="1" dirty="0" smtClean="0">
                <a:latin typeface="Comic Sans MS" pitchFamily="66" charset="0"/>
              </a:rPr>
              <a:t>Most bacteria are classifies according to shape:</a:t>
            </a:r>
          </a:p>
          <a:p>
            <a:pPr eaLnBrk="1" hangingPunct="1">
              <a:lnSpc>
                <a:spcPct val="80000"/>
              </a:lnSpc>
              <a:buFontTx/>
              <a:buNone/>
            </a:pPr>
            <a:r>
              <a:rPr lang="en-US" sz="2400" dirty="0" smtClean="0">
                <a:latin typeface="Comic Sans MS" pitchFamily="66" charset="0"/>
              </a:rPr>
              <a:t>	</a:t>
            </a:r>
          </a:p>
          <a:p>
            <a:pPr eaLnBrk="1" hangingPunct="1">
              <a:lnSpc>
                <a:spcPct val="80000"/>
              </a:lnSpc>
              <a:buFontTx/>
              <a:buNone/>
            </a:pPr>
            <a:r>
              <a:rPr lang="en-US" sz="2400" dirty="0" smtClean="0">
                <a:latin typeface="Comic Sans MS" pitchFamily="66" charset="0"/>
              </a:rPr>
              <a:t>	1. </a:t>
            </a:r>
            <a:r>
              <a:rPr lang="en-US" sz="2800" b="1" dirty="0" smtClean="0">
                <a:solidFill>
                  <a:schemeClr val="tx1">
                    <a:lumMod val="50000"/>
                    <a:lumOff val="50000"/>
                  </a:schemeClr>
                </a:solidFill>
                <a:latin typeface="Comic Sans MS" pitchFamily="66" charset="0"/>
              </a:rPr>
              <a:t>bacillus</a:t>
            </a:r>
            <a:r>
              <a:rPr lang="en-US" sz="2400" dirty="0" smtClean="0">
                <a:latin typeface="Comic Sans MS" pitchFamily="66" charset="0"/>
              </a:rPr>
              <a:t> </a:t>
            </a:r>
            <a:r>
              <a:rPr lang="en-US" sz="1800" i="1" dirty="0" smtClean="0">
                <a:latin typeface="Comic Sans MS" pitchFamily="66" charset="0"/>
              </a:rPr>
              <a:t>(pl. bacilli)</a:t>
            </a:r>
            <a:r>
              <a:rPr lang="en-US" sz="1800" dirty="0" smtClean="0">
                <a:latin typeface="Comic Sans MS" pitchFamily="66" charset="0"/>
              </a:rPr>
              <a:t> = rod-shaped</a:t>
            </a:r>
          </a:p>
          <a:p>
            <a:pPr eaLnBrk="1" hangingPunct="1">
              <a:lnSpc>
                <a:spcPct val="80000"/>
              </a:lnSpc>
              <a:buFontTx/>
              <a:buNone/>
            </a:pPr>
            <a:endParaRPr lang="en-US" sz="1800" dirty="0" smtClean="0">
              <a:latin typeface="Comic Sans MS" pitchFamily="66" charset="0"/>
            </a:endParaRPr>
          </a:p>
          <a:p>
            <a:pPr eaLnBrk="1" hangingPunct="1">
              <a:lnSpc>
                <a:spcPct val="80000"/>
              </a:lnSpc>
              <a:buFontTx/>
              <a:buNone/>
            </a:pPr>
            <a:r>
              <a:rPr lang="en-US" sz="2400" dirty="0" smtClean="0">
                <a:latin typeface="Comic Sans MS" pitchFamily="66" charset="0"/>
              </a:rPr>
              <a:t>	2. </a:t>
            </a:r>
            <a:r>
              <a:rPr lang="en-US" sz="2800" b="1" dirty="0" err="1" smtClean="0">
                <a:solidFill>
                  <a:schemeClr val="tx1">
                    <a:lumMod val="50000"/>
                    <a:lumOff val="50000"/>
                  </a:schemeClr>
                </a:solidFill>
                <a:latin typeface="Comic Sans MS" pitchFamily="66" charset="0"/>
              </a:rPr>
              <a:t>coccus</a:t>
            </a:r>
            <a:r>
              <a:rPr lang="en-US" sz="2800" b="1" dirty="0" smtClean="0">
                <a:solidFill>
                  <a:schemeClr val="tx1">
                    <a:lumMod val="50000"/>
                    <a:lumOff val="50000"/>
                  </a:schemeClr>
                </a:solidFill>
                <a:latin typeface="Comic Sans MS" pitchFamily="66" charset="0"/>
              </a:rPr>
              <a:t> </a:t>
            </a:r>
            <a:r>
              <a:rPr lang="en-US" sz="1800" i="1" dirty="0" smtClean="0">
                <a:latin typeface="Comic Sans MS" pitchFamily="66" charset="0"/>
              </a:rPr>
              <a:t>(pl. </a:t>
            </a:r>
            <a:r>
              <a:rPr lang="en-US" sz="1800" i="1" dirty="0" err="1" smtClean="0">
                <a:latin typeface="Comic Sans MS" pitchFamily="66" charset="0"/>
              </a:rPr>
              <a:t>cocci</a:t>
            </a:r>
            <a:r>
              <a:rPr lang="en-US" sz="1800" i="1" dirty="0" smtClean="0">
                <a:latin typeface="Comic Sans MS" pitchFamily="66" charset="0"/>
              </a:rPr>
              <a:t> … </a:t>
            </a:r>
            <a:r>
              <a:rPr lang="en-US" sz="1600" i="1" dirty="0" smtClean="0">
                <a:latin typeface="Comic Sans MS" pitchFamily="66" charset="0"/>
              </a:rPr>
              <a:t>sounds like cox-eye</a:t>
            </a:r>
            <a:r>
              <a:rPr lang="en-US" sz="1800" i="1" dirty="0" smtClean="0">
                <a:latin typeface="Comic Sans MS" pitchFamily="66" charset="0"/>
              </a:rPr>
              <a:t>)</a:t>
            </a:r>
            <a:r>
              <a:rPr lang="en-US" sz="1800" dirty="0" smtClean="0">
                <a:latin typeface="Comic Sans MS" pitchFamily="66" charset="0"/>
              </a:rPr>
              <a:t> = spherical</a:t>
            </a:r>
          </a:p>
          <a:p>
            <a:pPr eaLnBrk="1" hangingPunct="1">
              <a:lnSpc>
                <a:spcPct val="80000"/>
              </a:lnSpc>
              <a:buFontTx/>
              <a:buNone/>
            </a:pPr>
            <a:endParaRPr lang="en-US" sz="1800" dirty="0" smtClean="0">
              <a:latin typeface="Comic Sans MS" pitchFamily="66" charset="0"/>
            </a:endParaRPr>
          </a:p>
          <a:p>
            <a:pPr eaLnBrk="1" hangingPunct="1">
              <a:lnSpc>
                <a:spcPct val="80000"/>
              </a:lnSpc>
              <a:buFontTx/>
              <a:buNone/>
            </a:pPr>
            <a:r>
              <a:rPr lang="en-US" sz="2400" dirty="0" smtClean="0">
                <a:latin typeface="Comic Sans MS" pitchFamily="66" charset="0"/>
              </a:rPr>
              <a:t>	3. spiral </a:t>
            </a:r>
            <a:r>
              <a:rPr lang="en-US" sz="2400" dirty="0">
                <a:latin typeface="Comic Sans MS" pitchFamily="66" charset="0"/>
              </a:rPr>
              <a:t>s</a:t>
            </a:r>
            <a:r>
              <a:rPr lang="en-US" sz="2400" dirty="0" smtClean="0">
                <a:latin typeface="Comic Sans MS" pitchFamily="66" charset="0"/>
              </a:rPr>
              <a:t>haped</a:t>
            </a:r>
          </a:p>
          <a:p>
            <a:pPr eaLnBrk="1" hangingPunct="1">
              <a:lnSpc>
                <a:spcPct val="80000"/>
              </a:lnSpc>
              <a:buFontTx/>
              <a:buNone/>
            </a:pPr>
            <a:endParaRPr lang="en-US" sz="600" dirty="0" smtClean="0">
              <a:latin typeface="Comic Sans MS" pitchFamily="66" charset="0"/>
            </a:endParaRPr>
          </a:p>
          <a:p>
            <a:pPr eaLnBrk="1" hangingPunct="1">
              <a:lnSpc>
                <a:spcPct val="80000"/>
              </a:lnSpc>
              <a:buFontTx/>
              <a:buNone/>
            </a:pPr>
            <a:r>
              <a:rPr lang="en-US" sz="1600" dirty="0" smtClean="0">
                <a:latin typeface="Comic Sans MS" pitchFamily="66" charset="0"/>
              </a:rPr>
              <a:t>		a. </a:t>
            </a:r>
            <a:r>
              <a:rPr lang="en-US" sz="1800" b="1" dirty="0" err="1" smtClean="0">
                <a:solidFill>
                  <a:schemeClr val="tx1">
                    <a:lumMod val="50000"/>
                    <a:lumOff val="50000"/>
                  </a:schemeClr>
                </a:solidFill>
                <a:latin typeface="Comic Sans MS" pitchFamily="66" charset="0"/>
              </a:rPr>
              <a:t>spirillum</a:t>
            </a:r>
            <a:r>
              <a:rPr lang="en-US" sz="1800" b="1" dirty="0" smtClean="0">
                <a:solidFill>
                  <a:schemeClr val="tx1">
                    <a:lumMod val="50000"/>
                    <a:lumOff val="50000"/>
                  </a:schemeClr>
                </a:solidFill>
                <a:latin typeface="Comic Sans MS" pitchFamily="66" charset="0"/>
              </a:rPr>
              <a:t> </a:t>
            </a:r>
            <a:r>
              <a:rPr lang="en-US" sz="1600" i="1" dirty="0" smtClean="0">
                <a:latin typeface="Comic Sans MS" pitchFamily="66" charset="0"/>
              </a:rPr>
              <a:t>(pl. </a:t>
            </a:r>
            <a:r>
              <a:rPr lang="en-US" sz="1600" i="1" dirty="0" err="1" smtClean="0">
                <a:latin typeface="Comic Sans MS" pitchFamily="66" charset="0"/>
              </a:rPr>
              <a:t>spirilla</a:t>
            </a:r>
            <a:r>
              <a:rPr lang="en-US" sz="1600" i="1" dirty="0" smtClean="0">
                <a:latin typeface="Comic Sans MS" pitchFamily="66" charset="0"/>
              </a:rPr>
              <a:t>) </a:t>
            </a:r>
            <a:r>
              <a:rPr lang="en-US" sz="1600" dirty="0" smtClean="0">
                <a:latin typeface="Comic Sans MS" pitchFamily="66" charset="0"/>
              </a:rPr>
              <a:t>= spiral with rigid cell wall, 	flagella</a:t>
            </a:r>
          </a:p>
          <a:p>
            <a:pPr eaLnBrk="1" hangingPunct="1">
              <a:lnSpc>
                <a:spcPct val="80000"/>
              </a:lnSpc>
              <a:buFontTx/>
              <a:buNone/>
            </a:pPr>
            <a:endParaRPr lang="en-US" sz="1600" dirty="0" smtClean="0">
              <a:latin typeface="Comic Sans MS" pitchFamily="66" charset="0"/>
            </a:endParaRPr>
          </a:p>
          <a:p>
            <a:pPr eaLnBrk="1" hangingPunct="1">
              <a:lnSpc>
                <a:spcPct val="80000"/>
              </a:lnSpc>
              <a:buFontTx/>
              <a:buNone/>
            </a:pPr>
            <a:r>
              <a:rPr lang="en-US" sz="1600" dirty="0" smtClean="0">
                <a:latin typeface="Comic Sans MS" pitchFamily="66" charset="0"/>
              </a:rPr>
              <a:t>		b. </a:t>
            </a:r>
            <a:r>
              <a:rPr lang="en-US" sz="1800" b="1" dirty="0" smtClean="0">
                <a:solidFill>
                  <a:schemeClr val="tx1">
                    <a:lumMod val="50000"/>
                    <a:lumOff val="50000"/>
                  </a:schemeClr>
                </a:solidFill>
                <a:latin typeface="Comic Sans MS" pitchFamily="66" charset="0"/>
              </a:rPr>
              <a:t>spirochete</a:t>
            </a:r>
            <a:r>
              <a:rPr lang="en-US" sz="1600" dirty="0" smtClean="0">
                <a:latin typeface="Comic Sans MS" pitchFamily="66" charset="0"/>
              </a:rPr>
              <a:t> </a:t>
            </a:r>
            <a:r>
              <a:rPr lang="en-US" sz="1600" i="1" dirty="0" smtClean="0">
                <a:latin typeface="Comic Sans MS" pitchFamily="66" charset="0"/>
              </a:rPr>
              <a:t>(pl. spirochetes)</a:t>
            </a:r>
            <a:r>
              <a:rPr lang="en-US" sz="1600" dirty="0" smtClean="0">
                <a:latin typeface="Comic Sans MS" pitchFamily="66" charset="0"/>
              </a:rPr>
              <a:t> = spiral with 	flexible cell wall, axial filament</a:t>
            </a:r>
            <a:endParaRPr lang="en-US" sz="1600" i="1" dirty="0" smtClean="0">
              <a:latin typeface="Comic Sans MS" pitchFamily="66" charset="0"/>
            </a:endParaRPr>
          </a:p>
          <a:p>
            <a:pPr eaLnBrk="1" hangingPunct="1">
              <a:lnSpc>
                <a:spcPct val="80000"/>
              </a:lnSpc>
              <a:buFontTx/>
              <a:buNone/>
            </a:pPr>
            <a:endParaRPr lang="en-US" sz="1200" i="1" dirty="0" smtClean="0">
              <a:latin typeface="Comic Sans MS" pitchFamily="66" charset="0"/>
            </a:endParaRPr>
          </a:p>
          <a:p>
            <a:pPr eaLnBrk="1" hangingPunct="1">
              <a:lnSpc>
                <a:spcPct val="80000"/>
              </a:lnSpc>
              <a:buFontTx/>
              <a:buNone/>
            </a:pPr>
            <a:endParaRPr lang="en-US" sz="1200" i="1" dirty="0" smtClean="0">
              <a:latin typeface="Comic Sans MS" pitchFamily="66" charset="0"/>
            </a:endParaRPr>
          </a:p>
          <a:p>
            <a:pPr eaLnBrk="1" hangingPunct="1">
              <a:lnSpc>
                <a:spcPct val="80000"/>
              </a:lnSpc>
              <a:buFontTx/>
              <a:buNone/>
            </a:pPr>
            <a:endParaRPr lang="en-US" sz="1400" dirty="0" smtClean="0">
              <a:latin typeface="Comic Sans MS" pitchFamily="66" charset="0"/>
            </a:endParaRPr>
          </a:p>
        </p:txBody>
      </p:sp>
      <p:sp>
        <p:nvSpPr>
          <p:cNvPr id="27655" name="Text Box 7"/>
          <p:cNvSpPr txBox="1">
            <a:spLocks noChangeArrowheads="1"/>
          </p:cNvSpPr>
          <p:nvPr/>
        </p:nvSpPr>
        <p:spPr bwMode="auto">
          <a:xfrm>
            <a:off x="6019800" y="6611779"/>
            <a:ext cx="31242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b="0" dirty="0">
                <a:latin typeface="Comic Sans MS" pitchFamily="66" charset="0"/>
              </a:rPr>
              <a:t>Images: Basic bacterial shapes, Mariana </a:t>
            </a:r>
            <a:r>
              <a:rPr lang="en-US" sz="1000" b="0" dirty="0" smtClean="0">
                <a:latin typeface="Comic Sans MS" pitchFamily="66" charset="0"/>
              </a:rPr>
              <a:t>Ruiz.</a:t>
            </a:r>
            <a:endParaRPr lang="en-US" sz="1000" b="0" dirty="0">
              <a:latin typeface="Comic Sans MS" pitchFamily="66" charset="0"/>
            </a:endParaRPr>
          </a:p>
        </p:txBody>
      </p:sp>
      <p:pic>
        <p:nvPicPr>
          <p:cNvPr id="27656" name="Picture 8" descr="377px-BacteriaMorphologicFormsMRui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990600"/>
            <a:ext cx="3530918"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5"/>
          <p:cNvSpPr txBox="1">
            <a:spLocks noChangeArrowheads="1"/>
          </p:cNvSpPr>
          <p:nvPr/>
        </p:nvSpPr>
        <p:spPr bwMode="auto">
          <a:xfrm>
            <a:off x="0" y="6613525"/>
            <a:ext cx="480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000" b="0" dirty="0">
                <a:latin typeface="Comic Sans MS" pitchFamily="66" charset="0"/>
              </a:rPr>
              <a:t>From the  Virtual </a:t>
            </a:r>
            <a:r>
              <a:rPr lang="en-US" altLang="en-US" sz="1000" b="0" dirty="0" smtClean="0">
                <a:latin typeface="Comic Sans MS" pitchFamily="66" charset="0"/>
              </a:rPr>
              <a:t>Biology </a:t>
            </a:r>
            <a:r>
              <a:rPr lang="en-US" altLang="en-US" sz="1000" b="0" dirty="0">
                <a:latin typeface="Comic Sans MS" pitchFamily="66" charset="0"/>
              </a:rPr>
              <a:t>Classroom on </a:t>
            </a:r>
            <a:r>
              <a:rPr lang="en-US" altLang="en-US" sz="1000" b="0" dirty="0">
                <a:latin typeface="Comic Sans MS" pitchFamily="66" charset="0"/>
                <a:hlinkClick r:id="rId4"/>
              </a:rPr>
              <a:t>ScienceProfOnline.com</a:t>
            </a:r>
            <a:endParaRPr lang="en-US" altLang="en-US" sz="1000" b="0" dirty="0">
              <a:latin typeface="Comic Sans MS" pitchFamily="66" charset="0"/>
            </a:endParaRPr>
          </a:p>
        </p:txBody>
      </p:sp>
    </p:spTree>
    <p:extLst>
      <p:ext uri="{BB962C8B-B14F-4D97-AF65-F5344CB8AC3E}">
        <p14:creationId xmlns:p14="http://schemas.microsoft.com/office/powerpoint/2010/main" val="321905277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2787650" y="204788"/>
            <a:ext cx="3729038" cy="1158875"/>
          </a:xfrm>
        </p:spPr>
        <p:txBody>
          <a:bodyPr/>
          <a:lstStyle/>
          <a:p>
            <a:r>
              <a:rPr lang="en-US" b="1" smtClean="0">
                <a:solidFill>
                  <a:srgbClr val="FF0000"/>
                </a:solidFill>
                <a:latin typeface="Comic Sans MS" pitchFamily="66" charset="0"/>
              </a:rPr>
              <a:t>REVIEW!</a:t>
            </a:r>
          </a:p>
        </p:txBody>
      </p:sp>
      <p:sp>
        <p:nvSpPr>
          <p:cNvPr id="6" name="TextBox 5"/>
          <p:cNvSpPr txBox="1"/>
          <p:nvPr/>
        </p:nvSpPr>
        <p:spPr>
          <a:xfrm>
            <a:off x="381000" y="1371600"/>
            <a:ext cx="8381999" cy="1292662"/>
          </a:xfrm>
          <a:prstGeom prst="rect">
            <a:avLst/>
          </a:prstGeom>
          <a:noFill/>
        </p:spPr>
        <p:txBody>
          <a:bodyPr wrap="square">
            <a:spAutoFit/>
          </a:bodyPr>
          <a:lstStyle/>
          <a:p>
            <a:pPr algn="ctr">
              <a:defRPr/>
            </a:pPr>
            <a:r>
              <a:rPr lang="en-US" sz="2800" dirty="0" smtClean="0">
                <a:latin typeface="Comic Sans MS" pitchFamily="66" charset="0"/>
              </a:rPr>
              <a:t>Here’s an excellent interactive lesson </a:t>
            </a:r>
            <a:r>
              <a:rPr lang="en-US" sz="2800" dirty="0">
                <a:latin typeface="Comic Sans MS" pitchFamily="66" charset="0"/>
              </a:rPr>
              <a:t>on </a:t>
            </a:r>
          </a:p>
          <a:p>
            <a:pPr algn="ctr">
              <a:defRPr/>
            </a:pPr>
            <a:r>
              <a:rPr lang="en-US" sz="3200" b="1" dirty="0" smtClean="0">
                <a:solidFill>
                  <a:schemeClr val="tx1">
                    <a:lumMod val="50000"/>
                    <a:lumOff val="50000"/>
                  </a:schemeClr>
                </a:solidFill>
                <a:latin typeface="Comic Sans MS" pitchFamily="66" charset="0"/>
                <a:cs typeface="+mn-cs"/>
                <a:hlinkClick r:id="rId3"/>
              </a:rPr>
              <a:t>Prokaryote Cell Structure</a:t>
            </a:r>
            <a:endParaRPr lang="en-US" sz="3200" b="1" dirty="0">
              <a:solidFill>
                <a:schemeClr val="tx1">
                  <a:lumMod val="50000"/>
                  <a:lumOff val="50000"/>
                </a:schemeClr>
              </a:solidFill>
              <a:latin typeface="Comic Sans MS" pitchFamily="66" charset="0"/>
              <a:cs typeface="+mn-cs"/>
            </a:endParaRPr>
          </a:p>
          <a:p>
            <a:pPr algn="ctr">
              <a:defRPr/>
            </a:pPr>
            <a:endParaRPr lang="en-US" sz="1800" dirty="0">
              <a:latin typeface="Arial" charset="0"/>
              <a:cs typeface="+mn-cs"/>
            </a:endParaRPr>
          </a:p>
        </p:txBody>
      </p:sp>
      <p:pic>
        <p:nvPicPr>
          <p:cNvPr id="13" name="Picture 6" descr="Prokaryote_cell_Ruiz"/>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1981200" y="2787372"/>
            <a:ext cx="5029200" cy="328257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 name="Text Box 7"/>
          <p:cNvSpPr txBox="1">
            <a:spLocks noChangeArrowheads="1"/>
          </p:cNvSpPr>
          <p:nvPr/>
        </p:nvSpPr>
        <p:spPr bwMode="auto">
          <a:xfrm>
            <a:off x="6324600" y="6611938"/>
            <a:ext cx="279169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b="0" dirty="0">
                <a:latin typeface="Comic Sans MS" pitchFamily="66" charset="0"/>
              </a:rPr>
              <a:t>Images: </a:t>
            </a:r>
            <a:r>
              <a:rPr lang="en-US" sz="1000" b="0" dirty="0">
                <a:latin typeface="Comic Sans MS" pitchFamily="66" charset="0"/>
                <a:hlinkClick r:id="rId5"/>
              </a:rPr>
              <a:t>Prokaryotic cell diagram</a:t>
            </a:r>
            <a:r>
              <a:rPr lang="en-US" sz="1000" b="0" dirty="0">
                <a:latin typeface="Comic Sans MS" pitchFamily="66" charset="0"/>
              </a:rPr>
              <a:t>, M. </a:t>
            </a:r>
            <a:r>
              <a:rPr lang="en-US" sz="1000" b="0" dirty="0" smtClean="0">
                <a:latin typeface="Comic Sans MS" pitchFamily="66" charset="0"/>
              </a:rPr>
              <a:t>Ruiz</a:t>
            </a:r>
            <a:endParaRPr lang="en-US" sz="1000" b="0" dirty="0">
              <a:latin typeface="Comic Sans MS" pitchFamily="66" charset="0"/>
            </a:endParaRPr>
          </a:p>
        </p:txBody>
      </p:sp>
      <p:sp>
        <p:nvSpPr>
          <p:cNvPr id="8" name="Text Box 5"/>
          <p:cNvSpPr txBox="1">
            <a:spLocks noChangeArrowheads="1"/>
          </p:cNvSpPr>
          <p:nvPr/>
        </p:nvSpPr>
        <p:spPr bwMode="auto">
          <a:xfrm>
            <a:off x="0" y="6613525"/>
            <a:ext cx="480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000" b="0" dirty="0">
                <a:latin typeface="Comic Sans MS" pitchFamily="66" charset="0"/>
              </a:rPr>
              <a:t>From the  Virtual </a:t>
            </a:r>
            <a:r>
              <a:rPr lang="en-US" altLang="en-US" sz="1000" b="0" dirty="0" smtClean="0">
                <a:latin typeface="Comic Sans MS" pitchFamily="66" charset="0"/>
              </a:rPr>
              <a:t>Biology </a:t>
            </a:r>
            <a:r>
              <a:rPr lang="en-US" altLang="en-US" sz="1000" b="0" dirty="0">
                <a:latin typeface="Comic Sans MS" pitchFamily="66" charset="0"/>
              </a:rPr>
              <a:t>Classroom on </a:t>
            </a:r>
            <a:r>
              <a:rPr lang="en-US" altLang="en-US" sz="1000" b="0" dirty="0">
                <a:latin typeface="Comic Sans MS" pitchFamily="66" charset="0"/>
                <a:hlinkClick r:id="rId6"/>
              </a:rPr>
              <a:t>ScienceProfOnline.com</a:t>
            </a:r>
            <a:endParaRPr lang="en-US" altLang="en-US" sz="1000" b="0" dirty="0">
              <a:latin typeface="Comic Sans MS" pitchFamily="66" charset="0"/>
            </a:endParaRPr>
          </a:p>
        </p:txBody>
      </p:sp>
    </p:spTree>
    <p:extLst>
      <p:ext uri="{BB962C8B-B14F-4D97-AF65-F5344CB8AC3E}">
        <p14:creationId xmlns:p14="http://schemas.microsoft.com/office/powerpoint/2010/main" val="246048258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457200" y="274638"/>
            <a:ext cx="8229600" cy="944562"/>
          </a:xfrm>
        </p:spPr>
        <p:txBody>
          <a:bodyPr/>
          <a:lstStyle/>
          <a:p>
            <a:pPr eaLnBrk="1" hangingPunct="1"/>
            <a:r>
              <a:rPr lang="en-US" sz="4000" b="1" smtClean="0">
                <a:solidFill>
                  <a:srgbClr val="CC0000"/>
                </a:solidFill>
                <a:latin typeface="Comic Sans MS" pitchFamily="66" charset="0"/>
              </a:rPr>
              <a:t>Eukaryotic Cells</a:t>
            </a:r>
          </a:p>
        </p:txBody>
      </p:sp>
      <p:sp>
        <p:nvSpPr>
          <p:cNvPr id="5123" name="Rectangle 3"/>
          <p:cNvSpPr>
            <a:spLocks noGrp="1" noChangeArrowheads="1"/>
          </p:cNvSpPr>
          <p:nvPr>
            <p:ph type="body" sz="half" idx="4294967295"/>
          </p:nvPr>
        </p:nvSpPr>
        <p:spPr>
          <a:xfrm>
            <a:off x="4953000" y="1371600"/>
            <a:ext cx="4191000" cy="4754563"/>
          </a:xfrm>
        </p:spPr>
        <p:txBody>
          <a:bodyPr/>
          <a:lstStyle/>
          <a:p>
            <a:pPr eaLnBrk="1" hangingPunct="1">
              <a:lnSpc>
                <a:spcPct val="90000"/>
              </a:lnSpc>
              <a:buFontTx/>
              <a:buNone/>
            </a:pPr>
            <a:endParaRPr lang="en-US" sz="2000" dirty="0" smtClean="0"/>
          </a:p>
          <a:p>
            <a:pPr eaLnBrk="1" hangingPunct="1">
              <a:lnSpc>
                <a:spcPct val="90000"/>
              </a:lnSpc>
              <a:buFont typeface="Wingdings" pitchFamily="2" charset="2"/>
              <a:buChar char="Ø"/>
            </a:pPr>
            <a:r>
              <a:rPr lang="en-US" sz="2000" dirty="0" err="1" smtClean="0">
                <a:latin typeface="Comic Sans MS" pitchFamily="66" charset="0"/>
              </a:rPr>
              <a:t>Eu</a:t>
            </a:r>
            <a:r>
              <a:rPr lang="en-US" sz="2000" dirty="0" smtClean="0">
                <a:latin typeface="Comic Sans MS" pitchFamily="66" charset="0"/>
              </a:rPr>
              <a:t> =“true”, </a:t>
            </a:r>
            <a:r>
              <a:rPr lang="en-US" sz="2000" dirty="0" err="1" smtClean="0">
                <a:latin typeface="Comic Sans MS" pitchFamily="66" charset="0"/>
              </a:rPr>
              <a:t>karyon</a:t>
            </a:r>
            <a:r>
              <a:rPr lang="en-US" sz="2000" dirty="0" smtClean="0">
                <a:latin typeface="Comic Sans MS" pitchFamily="66" charset="0"/>
              </a:rPr>
              <a:t>=“nucleus”</a:t>
            </a:r>
          </a:p>
          <a:p>
            <a:pPr eaLnBrk="1" hangingPunct="1">
              <a:lnSpc>
                <a:spcPct val="90000"/>
              </a:lnSpc>
              <a:buFont typeface="Wingdings" pitchFamily="2" charset="2"/>
              <a:buChar char="Ø"/>
            </a:pPr>
            <a:endParaRPr lang="en-US" sz="2000" dirty="0" smtClean="0">
              <a:latin typeface="Comic Sans MS" pitchFamily="66" charset="0"/>
            </a:endParaRPr>
          </a:p>
          <a:p>
            <a:pPr eaLnBrk="1" hangingPunct="1">
              <a:lnSpc>
                <a:spcPct val="90000"/>
              </a:lnSpc>
              <a:buFont typeface="Wingdings" pitchFamily="2" charset="2"/>
              <a:buChar char="Ø"/>
            </a:pPr>
            <a:r>
              <a:rPr lang="en-US" sz="2000" dirty="0" smtClean="0">
                <a:latin typeface="Comic Sans MS" pitchFamily="66" charset="0"/>
              </a:rPr>
              <a:t>Genetic material contained in a nuclear membrane.</a:t>
            </a:r>
          </a:p>
          <a:p>
            <a:pPr eaLnBrk="1" hangingPunct="1">
              <a:lnSpc>
                <a:spcPct val="90000"/>
              </a:lnSpc>
              <a:buFont typeface="Wingdings" pitchFamily="2" charset="2"/>
              <a:buChar char="Ø"/>
            </a:pPr>
            <a:endParaRPr lang="en-US" sz="2000" dirty="0" smtClean="0">
              <a:latin typeface="Comic Sans MS" pitchFamily="66" charset="0"/>
            </a:endParaRPr>
          </a:p>
          <a:p>
            <a:pPr eaLnBrk="1" hangingPunct="1">
              <a:lnSpc>
                <a:spcPct val="90000"/>
              </a:lnSpc>
              <a:buFont typeface="Wingdings" pitchFamily="2" charset="2"/>
              <a:buChar char="Ø"/>
            </a:pPr>
            <a:r>
              <a:rPr lang="en-US" sz="2000" dirty="0" smtClean="0">
                <a:latin typeface="Comic Sans MS" pitchFamily="66" charset="0"/>
              </a:rPr>
              <a:t>Membrane bound organelles.</a:t>
            </a:r>
          </a:p>
          <a:p>
            <a:pPr eaLnBrk="1" hangingPunct="1">
              <a:lnSpc>
                <a:spcPct val="90000"/>
              </a:lnSpc>
              <a:buFont typeface="Wingdings" pitchFamily="2" charset="2"/>
              <a:buChar char="Ø"/>
            </a:pPr>
            <a:endParaRPr lang="en-US" sz="2000" dirty="0" smtClean="0">
              <a:latin typeface="Comic Sans MS" pitchFamily="66" charset="0"/>
            </a:endParaRPr>
          </a:p>
          <a:p>
            <a:pPr eaLnBrk="1" hangingPunct="1">
              <a:lnSpc>
                <a:spcPct val="90000"/>
              </a:lnSpc>
              <a:buFont typeface="Wingdings" pitchFamily="2" charset="2"/>
              <a:buChar char="Ø"/>
            </a:pPr>
            <a:r>
              <a:rPr lang="en-US" sz="2000" dirty="0" smtClean="0">
                <a:latin typeface="Comic Sans MS" pitchFamily="66" charset="0"/>
              </a:rPr>
              <a:t>Include animal, plant, fungi, algae cells as well as other microscopic eukaryotes.</a:t>
            </a:r>
          </a:p>
          <a:p>
            <a:pPr eaLnBrk="1" hangingPunct="1">
              <a:lnSpc>
                <a:spcPct val="90000"/>
              </a:lnSpc>
              <a:buFont typeface="Wingdings" pitchFamily="2" charset="2"/>
              <a:buChar char="Ø"/>
            </a:pPr>
            <a:endParaRPr lang="en-US" sz="2000" dirty="0" smtClean="0">
              <a:latin typeface="Comic Sans MS" pitchFamily="66" charset="0"/>
            </a:endParaRPr>
          </a:p>
          <a:p>
            <a:pPr eaLnBrk="1" hangingPunct="1">
              <a:lnSpc>
                <a:spcPct val="90000"/>
              </a:lnSpc>
              <a:buFont typeface="Wingdings" pitchFamily="2" charset="2"/>
              <a:buChar char="Ø"/>
            </a:pPr>
            <a:r>
              <a:rPr lang="en-US" sz="2000" dirty="0" smtClean="0">
                <a:latin typeface="Comic Sans MS" pitchFamily="66" charset="0"/>
              </a:rPr>
              <a:t>Evolved from </a:t>
            </a:r>
            <a:r>
              <a:rPr lang="en-US" sz="2000" b="1" dirty="0" smtClean="0">
                <a:latin typeface="Comic Sans MS" pitchFamily="66" charset="0"/>
                <a:hlinkClick r:id="rId3"/>
              </a:rPr>
              <a:t>prokaryotic cells</a:t>
            </a:r>
            <a:r>
              <a:rPr lang="en-US" sz="2000" b="1" dirty="0" smtClean="0">
                <a:latin typeface="Comic Sans MS" pitchFamily="66" charset="0"/>
              </a:rPr>
              <a:t>.</a:t>
            </a:r>
          </a:p>
          <a:p>
            <a:pPr eaLnBrk="1" hangingPunct="1">
              <a:lnSpc>
                <a:spcPct val="90000"/>
              </a:lnSpc>
            </a:pPr>
            <a:endParaRPr lang="en-US" sz="2000" dirty="0" smtClean="0">
              <a:latin typeface="Comic Sans MS" pitchFamily="66" charset="0"/>
            </a:endParaRPr>
          </a:p>
          <a:p>
            <a:pPr eaLnBrk="1" hangingPunct="1">
              <a:lnSpc>
                <a:spcPct val="90000"/>
              </a:lnSpc>
              <a:buFontTx/>
              <a:buNone/>
            </a:pPr>
            <a:endParaRPr lang="en-US" sz="2000" dirty="0" smtClean="0">
              <a:latin typeface="Comic Sans MS" pitchFamily="66" charset="0"/>
            </a:endParaRPr>
          </a:p>
        </p:txBody>
      </p:sp>
      <p:pic>
        <p:nvPicPr>
          <p:cNvPr id="5124" name="Picture 4" descr="EukaryoteAnimalCell"/>
          <p:cNvPicPr>
            <a:picLocks noGrp="1" noChangeAspect="1" noChangeArrowheads="1"/>
          </p:cNvPicPr>
          <p:nvPr>
            <p:ph sz="half" idx="4294967295"/>
          </p:nvPr>
        </p:nvPicPr>
        <p:blipFill>
          <a:blip r:embed="rId4">
            <a:extLst>
              <a:ext uri="{28A0092B-C50C-407E-A947-70E740481C1C}">
                <a14:useLocalDpi xmlns:a14="http://schemas.microsoft.com/office/drawing/2010/main" val="0"/>
              </a:ext>
            </a:extLst>
          </a:blip>
          <a:srcRect/>
          <a:stretch>
            <a:fillRect/>
          </a:stretch>
        </p:blipFill>
        <p:spPr>
          <a:xfrm>
            <a:off x="228600" y="1828800"/>
            <a:ext cx="4800600" cy="4076700"/>
          </a:xfrm>
          <a:noFill/>
        </p:spPr>
      </p:pic>
      <p:sp>
        <p:nvSpPr>
          <p:cNvPr id="5125" name="Text Box 5"/>
          <p:cNvSpPr txBox="1">
            <a:spLocks noChangeArrowheads="1"/>
          </p:cNvSpPr>
          <p:nvPr/>
        </p:nvSpPr>
        <p:spPr bwMode="auto">
          <a:xfrm>
            <a:off x="6477000" y="6613525"/>
            <a:ext cx="2667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algn="r" eaLnBrk="1" hangingPunct="1">
              <a:spcBef>
                <a:spcPct val="50000"/>
              </a:spcBef>
            </a:pPr>
            <a:r>
              <a:rPr lang="en-US" sz="1000" i="0">
                <a:latin typeface="Comic Sans MS" pitchFamily="66" charset="0"/>
              </a:rPr>
              <a:t>Image: </a:t>
            </a:r>
            <a:r>
              <a:rPr lang="en-US" sz="1000" i="0">
                <a:latin typeface="Comic Sans MS" pitchFamily="66" charset="0"/>
                <a:hlinkClick r:id="rId5"/>
              </a:rPr>
              <a:t>Eukaryotic Cell Diagram</a:t>
            </a:r>
            <a:r>
              <a:rPr lang="en-US" sz="1000" i="0">
                <a:latin typeface="Comic Sans MS" pitchFamily="66" charset="0"/>
              </a:rPr>
              <a:t>, M. Ruiz</a:t>
            </a:r>
          </a:p>
        </p:txBody>
      </p:sp>
    </p:spTree>
    <p:extLst>
      <p:ext uri="{BB962C8B-B14F-4D97-AF65-F5344CB8AC3E}">
        <p14:creationId xmlns:p14="http://schemas.microsoft.com/office/powerpoint/2010/main" val="20957695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457200" y="274638"/>
            <a:ext cx="8229600" cy="944562"/>
          </a:xfrm>
        </p:spPr>
        <p:txBody>
          <a:bodyPr/>
          <a:lstStyle/>
          <a:p>
            <a:pPr eaLnBrk="1" hangingPunct="1"/>
            <a:r>
              <a:rPr lang="en-US" sz="4000" b="1" smtClean="0">
                <a:solidFill>
                  <a:srgbClr val="CC0000"/>
                </a:solidFill>
                <a:latin typeface="Comic Sans MS" pitchFamily="66" charset="0"/>
              </a:rPr>
              <a:t>Eukaryotic Cells</a:t>
            </a:r>
          </a:p>
        </p:txBody>
      </p:sp>
      <p:sp>
        <p:nvSpPr>
          <p:cNvPr id="5123" name="Rectangle 3"/>
          <p:cNvSpPr>
            <a:spLocks noGrp="1" noChangeArrowheads="1"/>
          </p:cNvSpPr>
          <p:nvPr>
            <p:ph type="body" sz="half" idx="4294967295"/>
          </p:nvPr>
        </p:nvSpPr>
        <p:spPr>
          <a:xfrm>
            <a:off x="4953000" y="1371600"/>
            <a:ext cx="4191000" cy="4754563"/>
          </a:xfrm>
        </p:spPr>
        <p:txBody>
          <a:bodyPr/>
          <a:lstStyle/>
          <a:p>
            <a:pPr eaLnBrk="1" hangingPunct="1">
              <a:lnSpc>
                <a:spcPct val="90000"/>
              </a:lnSpc>
              <a:buFontTx/>
              <a:buNone/>
            </a:pPr>
            <a:endParaRPr lang="en-US" sz="2000" dirty="0" smtClean="0"/>
          </a:p>
          <a:p>
            <a:pPr eaLnBrk="1" hangingPunct="1">
              <a:lnSpc>
                <a:spcPct val="90000"/>
              </a:lnSpc>
              <a:buFont typeface="Wingdings" pitchFamily="2" charset="2"/>
              <a:buChar char="Ø"/>
            </a:pPr>
            <a:r>
              <a:rPr lang="en-US" sz="2000" dirty="0" err="1" smtClean="0">
                <a:latin typeface="Comic Sans MS" pitchFamily="66" charset="0"/>
              </a:rPr>
              <a:t>Eu</a:t>
            </a:r>
            <a:r>
              <a:rPr lang="en-US" sz="2000" dirty="0" smtClean="0">
                <a:latin typeface="Comic Sans MS" pitchFamily="66" charset="0"/>
              </a:rPr>
              <a:t> =“true”, </a:t>
            </a:r>
            <a:r>
              <a:rPr lang="en-US" sz="2000" dirty="0" err="1" smtClean="0">
                <a:latin typeface="Comic Sans MS" pitchFamily="66" charset="0"/>
              </a:rPr>
              <a:t>karyon</a:t>
            </a:r>
            <a:r>
              <a:rPr lang="en-US" sz="2000" dirty="0" smtClean="0">
                <a:latin typeface="Comic Sans MS" pitchFamily="66" charset="0"/>
              </a:rPr>
              <a:t>=“nucleus”</a:t>
            </a:r>
          </a:p>
          <a:p>
            <a:pPr eaLnBrk="1" hangingPunct="1">
              <a:lnSpc>
                <a:spcPct val="90000"/>
              </a:lnSpc>
              <a:buFont typeface="Wingdings" pitchFamily="2" charset="2"/>
              <a:buChar char="Ø"/>
            </a:pPr>
            <a:endParaRPr lang="en-US" sz="2000" dirty="0" smtClean="0">
              <a:latin typeface="Comic Sans MS" pitchFamily="66" charset="0"/>
            </a:endParaRPr>
          </a:p>
          <a:p>
            <a:pPr eaLnBrk="1" hangingPunct="1">
              <a:lnSpc>
                <a:spcPct val="90000"/>
              </a:lnSpc>
              <a:buFont typeface="Wingdings" pitchFamily="2" charset="2"/>
              <a:buChar char="Ø"/>
            </a:pPr>
            <a:r>
              <a:rPr lang="en-US" sz="2000" dirty="0" smtClean="0">
                <a:latin typeface="Comic Sans MS" pitchFamily="66" charset="0"/>
              </a:rPr>
              <a:t>Genetic material contained in a nuclear membrane.</a:t>
            </a:r>
          </a:p>
          <a:p>
            <a:pPr eaLnBrk="1" hangingPunct="1">
              <a:lnSpc>
                <a:spcPct val="90000"/>
              </a:lnSpc>
              <a:buFont typeface="Wingdings" pitchFamily="2" charset="2"/>
              <a:buChar char="Ø"/>
            </a:pPr>
            <a:endParaRPr lang="en-US" sz="2000" dirty="0" smtClean="0">
              <a:latin typeface="Comic Sans MS" pitchFamily="66" charset="0"/>
            </a:endParaRPr>
          </a:p>
          <a:p>
            <a:pPr eaLnBrk="1" hangingPunct="1">
              <a:lnSpc>
                <a:spcPct val="90000"/>
              </a:lnSpc>
              <a:buFont typeface="Wingdings" pitchFamily="2" charset="2"/>
              <a:buChar char="Ø"/>
            </a:pPr>
            <a:r>
              <a:rPr lang="en-US" sz="2000" dirty="0" smtClean="0">
                <a:latin typeface="Comic Sans MS" pitchFamily="66" charset="0"/>
              </a:rPr>
              <a:t>Membrane bound organelles.</a:t>
            </a:r>
          </a:p>
          <a:p>
            <a:pPr eaLnBrk="1" hangingPunct="1">
              <a:lnSpc>
                <a:spcPct val="90000"/>
              </a:lnSpc>
              <a:buFont typeface="Wingdings" pitchFamily="2" charset="2"/>
              <a:buChar char="Ø"/>
            </a:pPr>
            <a:endParaRPr lang="en-US" sz="2000" dirty="0" smtClean="0">
              <a:latin typeface="Comic Sans MS" pitchFamily="66" charset="0"/>
            </a:endParaRPr>
          </a:p>
          <a:p>
            <a:pPr eaLnBrk="1" hangingPunct="1">
              <a:lnSpc>
                <a:spcPct val="90000"/>
              </a:lnSpc>
              <a:buFont typeface="Wingdings" pitchFamily="2" charset="2"/>
              <a:buChar char="Ø"/>
            </a:pPr>
            <a:r>
              <a:rPr lang="en-US" sz="2000" dirty="0" smtClean="0">
                <a:latin typeface="Comic Sans MS" pitchFamily="66" charset="0"/>
              </a:rPr>
              <a:t>Include animal, plant, fungi, algae cells as well as other microscopic eukaryotes.</a:t>
            </a:r>
          </a:p>
          <a:p>
            <a:pPr eaLnBrk="1" hangingPunct="1">
              <a:lnSpc>
                <a:spcPct val="90000"/>
              </a:lnSpc>
              <a:buFont typeface="Wingdings" pitchFamily="2" charset="2"/>
              <a:buChar char="Ø"/>
            </a:pPr>
            <a:endParaRPr lang="en-US" sz="2000" dirty="0" smtClean="0">
              <a:latin typeface="Comic Sans MS" pitchFamily="66" charset="0"/>
            </a:endParaRPr>
          </a:p>
          <a:p>
            <a:pPr eaLnBrk="1" hangingPunct="1">
              <a:lnSpc>
                <a:spcPct val="90000"/>
              </a:lnSpc>
              <a:buFont typeface="Wingdings" pitchFamily="2" charset="2"/>
              <a:buChar char="Ø"/>
            </a:pPr>
            <a:r>
              <a:rPr lang="en-US" sz="2000" dirty="0" smtClean="0">
                <a:latin typeface="Comic Sans MS" pitchFamily="66" charset="0"/>
              </a:rPr>
              <a:t>Evolved from </a:t>
            </a:r>
            <a:r>
              <a:rPr lang="en-US" sz="2000" b="1" dirty="0" smtClean="0">
                <a:latin typeface="Comic Sans MS" pitchFamily="66" charset="0"/>
                <a:hlinkClick r:id="rId3"/>
              </a:rPr>
              <a:t>prokaryotic cells</a:t>
            </a:r>
            <a:r>
              <a:rPr lang="en-US" sz="2000" b="1" dirty="0" smtClean="0">
                <a:latin typeface="Comic Sans MS" pitchFamily="66" charset="0"/>
              </a:rPr>
              <a:t>.</a:t>
            </a:r>
          </a:p>
          <a:p>
            <a:pPr eaLnBrk="1" hangingPunct="1">
              <a:lnSpc>
                <a:spcPct val="90000"/>
              </a:lnSpc>
            </a:pPr>
            <a:endParaRPr lang="en-US" sz="2000" dirty="0" smtClean="0">
              <a:latin typeface="Comic Sans MS" pitchFamily="66" charset="0"/>
            </a:endParaRPr>
          </a:p>
          <a:p>
            <a:pPr eaLnBrk="1" hangingPunct="1">
              <a:lnSpc>
                <a:spcPct val="90000"/>
              </a:lnSpc>
              <a:buFontTx/>
              <a:buNone/>
            </a:pPr>
            <a:endParaRPr lang="en-US" sz="2000" dirty="0" smtClean="0">
              <a:latin typeface="Comic Sans MS" pitchFamily="66" charset="0"/>
            </a:endParaRPr>
          </a:p>
        </p:txBody>
      </p:sp>
      <p:pic>
        <p:nvPicPr>
          <p:cNvPr id="5124" name="Picture 4" descr="EukaryoteAnimalCell"/>
          <p:cNvPicPr>
            <a:picLocks noGrp="1" noChangeAspect="1" noChangeArrowheads="1"/>
          </p:cNvPicPr>
          <p:nvPr>
            <p:ph sz="half" idx="4294967295"/>
          </p:nvPr>
        </p:nvPicPr>
        <p:blipFill>
          <a:blip r:embed="rId4">
            <a:extLst>
              <a:ext uri="{28A0092B-C50C-407E-A947-70E740481C1C}">
                <a14:useLocalDpi xmlns:a14="http://schemas.microsoft.com/office/drawing/2010/main" val="0"/>
              </a:ext>
            </a:extLst>
          </a:blip>
          <a:srcRect/>
          <a:stretch>
            <a:fillRect/>
          </a:stretch>
        </p:blipFill>
        <p:spPr>
          <a:xfrm>
            <a:off x="228600" y="1828800"/>
            <a:ext cx="4800600" cy="4076700"/>
          </a:xfrm>
          <a:noFill/>
        </p:spPr>
      </p:pic>
      <p:sp>
        <p:nvSpPr>
          <p:cNvPr id="5125" name="Text Box 5"/>
          <p:cNvSpPr txBox="1">
            <a:spLocks noChangeArrowheads="1"/>
          </p:cNvSpPr>
          <p:nvPr/>
        </p:nvSpPr>
        <p:spPr bwMode="auto">
          <a:xfrm>
            <a:off x="6477000" y="6613525"/>
            <a:ext cx="2667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algn="r" eaLnBrk="1" hangingPunct="1">
              <a:spcBef>
                <a:spcPct val="50000"/>
              </a:spcBef>
            </a:pPr>
            <a:r>
              <a:rPr lang="en-US" sz="1000" i="0">
                <a:latin typeface="Comic Sans MS" pitchFamily="66" charset="0"/>
              </a:rPr>
              <a:t>Image: </a:t>
            </a:r>
            <a:r>
              <a:rPr lang="en-US" sz="1000" i="0">
                <a:latin typeface="Comic Sans MS" pitchFamily="66" charset="0"/>
                <a:hlinkClick r:id="rId5"/>
              </a:rPr>
              <a:t>Eukaryotic Cell Diagram</a:t>
            </a:r>
            <a:r>
              <a:rPr lang="en-US" sz="1000" i="0">
                <a:latin typeface="Comic Sans MS" pitchFamily="66" charset="0"/>
              </a:rPr>
              <a:t>, M. Ruiz</a:t>
            </a:r>
          </a:p>
        </p:txBody>
      </p:sp>
      <p:sp>
        <p:nvSpPr>
          <p:cNvPr id="5126" name="Text Box 6"/>
          <p:cNvSpPr txBox="1">
            <a:spLocks noChangeArrowheads="1"/>
          </p:cNvSpPr>
          <p:nvPr/>
        </p:nvSpPr>
        <p:spPr bwMode="auto">
          <a:xfrm>
            <a:off x="0" y="6613525"/>
            <a:ext cx="4724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spcBef>
                <a:spcPct val="50000"/>
              </a:spcBef>
            </a:pPr>
            <a:r>
              <a:rPr lang="en-US" sz="1000" i="0" dirty="0">
                <a:latin typeface="Comic Sans MS" pitchFamily="66" charset="0"/>
              </a:rPr>
              <a:t>From the  Virtual B</a:t>
            </a:r>
            <a:r>
              <a:rPr lang="en-US" sz="1000" i="0" dirty="0" smtClean="0">
                <a:latin typeface="Comic Sans MS" pitchFamily="66" charset="0"/>
              </a:rPr>
              <a:t>ology </a:t>
            </a:r>
            <a:r>
              <a:rPr lang="en-US" sz="1000" i="0" dirty="0">
                <a:latin typeface="Comic Sans MS" pitchFamily="66" charset="0"/>
              </a:rPr>
              <a:t>Classroom on </a:t>
            </a:r>
            <a:r>
              <a:rPr lang="en-US" sz="1000" i="0" dirty="0">
                <a:latin typeface="Comic Sans MS" pitchFamily="66" charset="0"/>
                <a:hlinkClick r:id="rId6"/>
              </a:rPr>
              <a:t>ScienceProfOnline.com</a:t>
            </a:r>
            <a:endParaRPr lang="en-US" sz="1000" i="0" dirty="0">
              <a:latin typeface="Comic Sans MS" pitchFamily="66" charset="0"/>
            </a:endParaRPr>
          </a:p>
        </p:txBody>
      </p:sp>
    </p:spTree>
    <p:extLst>
      <p:ext uri="{BB962C8B-B14F-4D97-AF65-F5344CB8AC3E}">
        <p14:creationId xmlns:p14="http://schemas.microsoft.com/office/powerpoint/2010/main" val="20957695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74638"/>
            <a:ext cx="8229600" cy="563562"/>
          </a:xfrm>
        </p:spPr>
        <p:txBody>
          <a:bodyPr/>
          <a:lstStyle/>
          <a:p>
            <a:pPr eaLnBrk="1" hangingPunct="1"/>
            <a:r>
              <a:rPr lang="en-US" sz="3200" b="1" smtClean="0">
                <a:latin typeface="Comic Sans MS" pitchFamily="66" charset="0"/>
              </a:rPr>
              <a:t>Two Basic Types of Cells</a:t>
            </a:r>
          </a:p>
        </p:txBody>
      </p:sp>
      <p:pic>
        <p:nvPicPr>
          <p:cNvPr id="4099" name="Picture 3" descr="EukaryoteAnimalCe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066800"/>
            <a:ext cx="46482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 Box 4"/>
          <p:cNvSpPr txBox="1">
            <a:spLocks noChangeArrowheads="1"/>
          </p:cNvSpPr>
          <p:nvPr/>
        </p:nvSpPr>
        <p:spPr bwMode="auto">
          <a:xfrm>
            <a:off x="5791200" y="5105400"/>
            <a:ext cx="3124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dirty="0" smtClean="0">
                <a:latin typeface="Comic Sans MS" pitchFamily="66" charset="0"/>
                <a:hlinkClick r:id="rId4"/>
              </a:rPr>
              <a:t>Eukaryotic Cell</a:t>
            </a:r>
            <a:endParaRPr lang="en-US" sz="2400" b="1" dirty="0">
              <a:latin typeface="Comic Sans MS" pitchFamily="66" charset="0"/>
            </a:endParaRPr>
          </a:p>
        </p:txBody>
      </p:sp>
      <p:sp>
        <p:nvSpPr>
          <p:cNvPr id="4101" name="Text Box 5"/>
          <p:cNvSpPr txBox="1">
            <a:spLocks noChangeArrowheads="1"/>
          </p:cNvSpPr>
          <p:nvPr/>
        </p:nvSpPr>
        <p:spPr bwMode="auto">
          <a:xfrm>
            <a:off x="304800" y="5181600"/>
            <a:ext cx="2819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dirty="0" smtClean="0">
                <a:latin typeface="Comic Sans MS" pitchFamily="66" charset="0"/>
                <a:hlinkClick r:id="rId5"/>
              </a:rPr>
              <a:t>Prokaryotic Cell</a:t>
            </a:r>
            <a:endParaRPr lang="en-US" sz="2400" b="1" dirty="0">
              <a:latin typeface="Comic Sans MS" pitchFamily="66" charset="0"/>
            </a:endParaRPr>
          </a:p>
        </p:txBody>
      </p:sp>
      <p:pic>
        <p:nvPicPr>
          <p:cNvPr id="4102" name="Picture 6" descr="Prokaryote_cell_Ruiz"/>
          <p:cNvPicPr>
            <a:picLocks noGrp="1" noChangeAspect="1" noChangeArrowheads="1"/>
          </p:cNvPicPr>
          <p:nvPr>
            <p:ph sz="quarter" idx="2"/>
          </p:nvPr>
        </p:nvPicPr>
        <p:blipFill>
          <a:blip r:embed="rId6">
            <a:extLst>
              <a:ext uri="{28A0092B-C50C-407E-A947-70E740481C1C}">
                <a14:useLocalDpi xmlns:a14="http://schemas.microsoft.com/office/drawing/2010/main" val="0"/>
              </a:ext>
            </a:extLst>
          </a:blip>
          <a:srcRect/>
          <a:stretch>
            <a:fillRect/>
          </a:stretch>
        </p:blipFill>
        <p:spPr>
          <a:xfrm>
            <a:off x="228600" y="990600"/>
            <a:ext cx="4267200" cy="3886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03" name="Text Box 7"/>
          <p:cNvSpPr txBox="1">
            <a:spLocks noChangeArrowheads="1"/>
          </p:cNvSpPr>
          <p:nvPr/>
        </p:nvSpPr>
        <p:spPr bwMode="auto">
          <a:xfrm>
            <a:off x="6491288" y="6461125"/>
            <a:ext cx="2667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b="0" dirty="0" smtClean="0">
                <a:latin typeface="Comic Sans MS" pitchFamily="66" charset="0"/>
              </a:rPr>
              <a:t>Images: </a:t>
            </a:r>
            <a:r>
              <a:rPr lang="en-US" sz="1000" b="0" dirty="0">
                <a:latin typeface="Comic Sans MS" pitchFamily="66" charset="0"/>
                <a:hlinkClick r:id="rId7"/>
              </a:rPr>
              <a:t>Prokaryotic cell diagram</a:t>
            </a:r>
            <a:r>
              <a:rPr lang="en-US" sz="1000" b="0" dirty="0">
                <a:latin typeface="Comic Sans MS" pitchFamily="66" charset="0"/>
              </a:rPr>
              <a:t> &amp; </a:t>
            </a:r>
            <a:r>
              <a:rPr lang="en-US" sz="1000" b="0" dirty="0">
                <a:latin typeface="Comic Sans MS" pitchFamily="66" charset="0"/>
                <a:hlinkClick r:id="rId8"/>
              </a:rPr>
              <a:t>Eukaryotic cell diagram</a:t>
            </a:r>
            <a:r>
              <a:rPr lang="en-US" sz="1000" b="0" dirty="0">
                <a:latin typeface="Comic Sans MS" pitchFamily="66" charset="0"/>
              </a:rPr>
              <a:t>, M. Ruiz</a:t>
            </a:r>
          </a:p>
        </p:txBody>
      </p:sp>
      <p:sp>
        <p:nvSpPr>
          <p:cNvPr id="9" name="Text Box 5"/>
          <p:cNvSpPr txBox="1">
            <a:spLocks noChangeArrowheads="1"/>
          </p:cNvSpPr>
          <p:nvPr/>
        </p:nvSpPr>
        <p:spPr bwMode="auto">
          <a:xfrm>
            <a:off x="0" y="6613525"/>
            <a:ext cx="480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000" b="0" dirty="0">
                <a:latin typeface="Comic Sans MS" pitchFamily="66" charset="0"/>
              </a:rPr>
              <a:t>From the  Virtual </a:t>
            </a:r>
            <a:r>
              <a:rPr lang="en-US" altLang="en-US" sz="1000" b="0" dirty="0" smtClean="0">
                <a:latin typeface="Comic Sans MS" pitchFamily="66" charset="0"/>
              </a:rPr>
              <a:t>Biology </a:t>
            </a:r>
            <a:r>
              <a:rPr lang="en-US" altLang="en-US" sz="1000" b="0" dirty="0">
                <a:latin typeface="Comic Sans MS" pitchFamily="66" charset="0"/>
              </a:rPr>
              <a:t>Classroom on </a:t>
            </a:r>
            <a:r>
              <a:rPr lang="en-US" altLang="en-US" sz="1000" b="0" dirty="0">
                <a:latin typeface="Comic Sans MS" pitchFamily="66" charset="0"/>
                <a:hlinkClick r:id="rId9"/>
              </a:rPr>
              <a:t>ScienceProfOnline.com</a:t>
            </a:r>
            <a:endParaRPr lang="en-US" altLang="en-US" sz="1000" b="0" dirty="0">
              <a:latin typeface="Comic Sans MS" pitchFamily="66" charset="0"/>
            </a:endParaRPr>
          </a:p>
        </p:txBody>
      </p:sp>
      <p:sp>
        <p:nvSpPr>
          <p:cNvPr id="10" name="Rectangle 3"/>
          <p:cNvSpPr txBox="1">
            <a:spLocks noChangeArrowheads="1"/>
          </p:cNvSpPr>
          <p:nvPr/>
        </p:nvSpPr>
        <p:spPr bwMode="auto">
          <a:xfrm>
            <a:off x="3505200" y="4876800"/>
            <a:ext cx="20574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eaLnBrk="1" hangingPunct="1">
              <a:buNone/>
            </a:pPr>
            <a:r>
              <a:rPr lang="en-US" altLang="en-US" sz="1800" b="1" dirty="0" smtClean="0">
                <a:solidFill>
                  <a:srgbClr val="FF0000"/>
                </a:solidFill>
                <a:latin typeface="Comic Sans MS" pitchFamily="66" charset="0"/>
              </a:rPr>
              <a:t>WATCH THIS</a:t>
            </a:r>
            <a:r>
              <a:rPr lang="en-US" altLang="en-US" sz="1600" b="1" dirty="0" smtClean="0">
                <a:solidFill>
                  <a:srgbClr val="FF0000"/>
                </a:solidFill>
                <a:latin typeface="Comic Sans MS" pitchFamily="66" charset="0"/>
              </a:rPr>
              <a:t>!</a:t>
            </a:r>
            <a:endParaRPr lang="en-US" altLang="en-US" sz="1600" b="1" dirty="0" smtClean="0">
              <a:latin typeface="Comic Sans MS" pitchFamily="66" charset="0"/>
            </a:endParaRPr>
          </a:p>
          <a:p>
            <a:pPr marL="0" indent="0" algn="ctr" eaLnBrk="1" hangingPunct="1">
              <a:buNone/>
            </a:pPr>
            <a:endParaRPr lang="en-US" altLang="en-US" sz="300" b="0" dirty="0" smtClean="0">
              <a:latin typeface="Comic Sans MS" pitchFamily="66" charset="0"/>
              <a:hlinkClick r:id="rId10"/>
            </a:endParaRPr>
          </a:p>
          <a:p>
            <a:pPr marL="0" indent="0" algn="ctr" eaLnBrk="1" hangingPunct="1">
              <a:buNone/>
            </a:pPr>
            <a:r>
              <a:rPr lang="en-US" altLang="en-US" sz="1800" b="0" dirty="0" smtClean="0">
                <a:latin typeface="Comic Sans MS" pitchFamily="66" charset="0"/>
                <a:hlinkClick r:id="rId10"/>
              </a:rPr>
              <a:t>Introduction</a:t>
            </a:r>
          </a:p>
          <a:p>
            <a:pPr marL="0" indent="0" algn="ctr" eaLnBrk="1" hangingPunct="1">
              <a:buNone/>
            </a:pPr>
            <a:r>
              <a:rPr lang="en-US" altLang="en-US" sz="1800" b="0" dirty="0" smtClean="0">
                <a:latin typeface="Comic Sans MS" pitchFamily="66" charset="0"/>
                <a:hlinkClick r:id="rId10"/>
              </a:rPr>
              <a:t>to Cells Video</a:t>
            </a:r>
            <a:r>
              <a:rPr lang="en-US" altLang="en-US" sz="1800" b="0" dirty="0" smtClean="0">
                <a:latin typeface="Comic Sans MS" pitchFamily="66" charset="0"/>
              </a:rPr>
              <a:t> </a:t>
            </a:r>
            <a:r>
              <a:rPr lang="en-US" altLang="en-US" sz="2400" dirty="0" smtClean="0">
                <a:latin typeface="Comic Sans MS" pitchFamily="66" charset="0"/>
              </a:rPr>
              <a:t>	</a:t>
            </a:r>
          </a:p>
        </p:txBody>
      </p:sp>
    </p:spTree>
    <p:extLst>
      <p:ext uri="{BB962C8B-B14F-4D97-AF65-F5344CB8AC3E}">
        <p14:creationId xmlns:p14="http://schemas.microsoft.com/office/powerpoint/2010/main" val="197645702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04800" y="381000"/>
            <a:ext cx="8229600" cy="392113"/>
          </a:xfrm>
        </p:spPr>
        <p:txBody>
          <a:bodyPr/>
          <a:lstStyle/>
          <a:p>
            <a:pPr algn="l" eaLnBrk="1" hangingPunct="1"/>
            <a:r>
              <a:rPr lang="en-US" sz="3600" b="1" dirty="0" smtClean="0">
                <a:solidFill>
                  <a:srgbClr val="CC0000"/>
                </a:solidFill>
                <a:latin typeface="Comic Sans MS" pitchFamily="66" charset="0"/>
              </a:rPr>
              <a:t>Eukaryotic </a:t>
            </a:r>
            <a:r>
              <a:rPr lang="en-US" sz="4000" b="1" dirty="0" smtClean="0">
                <a:solidFill>
                  <a:schemeClr val="tx1">
                    <a:lumMod val="65000"/>
                    <a:lumOff val="35000"/>
                  </a:schemeClr>
                </a:solidFill>
                <a:latin typeface="Comic Sans MS" pitchFamily="66" charset="0"/>
              </a:rPr>
              <a:t>Genomes</a:t>
            </a:r>
          </a:p>
        </p:txBody>
      </p:sp>
      <p:sp>
        <p:nvSpPr>
          <p:cNvPr id="7171" name="Rectangle 3"/>
          <p:cNvSpPr>
            <a:spLocks noGrp="1" noChangeArrowheads="1"/>
          </p:cNvSpPr>
          <p:nvPr>
            <p:ph type="body" sz="half" idx="1"/>
          </p:nvPr>
        </p:nvSpPr>
        <p:spPr>
          <a:xfrm>
            <a:off x="457200" y="1371601"/>
            <a:ext cx="4572000" cy="5029200"/>
          </a:xfrm>
        </p:spPr>
        <p:txBody>
          <a:bodyPr/>
          <a:lstStyle/>
          <a:p>
            <a:pPr eaLnBrk="1" hangingPunct="1">
              <a:lnSpc>
                <a:spcPct val="80000"/>
              </a:lnSpc>
              <a:buFont typeface="Wingdings" pitchFamily="2" charset="2"/>
              <a:buChar char="Ø"/>
            </a:pPr>
            <a:r>
              <a:rPr lang="en-US" sz="1800" dirty="0" smtClean="0">
                <a:latin typeface="Comic Sans MS" pitchFamily="66" charset="0"/>
              </a:rPr>
              <a:t>Like prokaryotes, and all living things, their genome is made of  DNA.                                                            </a:t>
            </a:r>
          </a:p>
          <a:p>
            <a:pPr eaLnBrk="1" hangingPunct="1">
              <a:lnSpc>
                <a:spcPct val="80000"/>
              </a:lnSpc>
              <a:buFont typeface="Wingdings" pitchFamily="2" charset="2"/>
              <a:buChar char="Ø"/>
            </a:pPr>
            <a:endParaRPr lang="en-US" sz="2000" dirty="0" smtClean="0">
              <a:latin typeface="Comic Sans MS" pitchFamily="66" charset="0"/>
            </a:endParaRPr>
          </a:p>
          <a:p>
            <a:pPr eaLnBrk="1" hangingPunct="1">
              <a:lnSpc>
                <a:spcPct val="80000"/>
              </a:lnSpc>
              <a:buFont typeface="Wingdings" pitchFamily="2" charset="2"/>
              <a:buChar char="Ø"/>
            </a:pPr>
            <a:r>
              <a:rPr lang="en-US" sz="1800" dirty="0" smtClean="0">
                <a:latin typeface="Comic Sans MS" pitchFamily="66" charset="0"/>
              </a:rPr>
              <a:t>May include several to many linear chromosomes within a membrane-bound nucleus. </a:t>
            </a:r>
          </a:p>
          <a:p>
            <a:pPr eaLnBrk="1" hangingPunct="1">
              <a:lnSpc>
                <a:spcPct val="80000"/>
              </a:lnSpc>
              <a:buFont typeface="Wingdings" pitchFamily="2" charset="2"/>
              <a:buChar char="Ø"/>
            </a:pPr>
            <a:endParaRPr lang="en-US" sz="2000" dirty="0" smtClean="0">
              <a:latin typeface="Comic Sans MS" pitchFamily="66" charset="0"/>
            </a:endParaRPr>
          </a:p>
          <a:p>
            <a:pPr eaLnBrk="1" hangingPunct="1">
              <a:lnSpc>
                <a:spcPct val="80000"/>
              </a:lnSpc>
              <a:buFont typeface="Wingdings" pitchFamily="2" charset="2"/>
              <a:buChar char="Ø"/>
            </a:pPr>
            <a:r>
              <a:rPr lang="en-US" sz="2000" b="1" dirty="0" smtClean="0">
                <a:solidFill>
                  <a:srgbClr val="FF0000"/>
                </a:solidFill>
                <a:latin typeface="Comic Sans MS" pitchFamily="66" charset="0"/>
              </a:rPr>
              <a:t>Q</a:t>
            </a:r>
            <a:r>
              <a:rPr lang="en-US" sz="1800" b="1" dirty="0" smtClean="0">
                <a:latin typeface="Comic Sans MS" pitchFamily="66" charset="0"/>
              </a:rPr>
              <a:t>:</a:t>
            </a:r>
            <a:r>
              <a:rPr lang="en-US" sz="1800" dirty="0" smtClean="0">
                <a:latin typeface="Comic Sans MS" pitchFamily="66" charset="0"/>
              </a:rPr>
              <a:t> </a:t>
            </a:r>
            <a:r>
              <a:rPr lang="en-US" sz="1800" b="1" dirty="0" smtClean="0">
                <a:latin typeface="Comic Sans MS" pitchFamily="66" charset="0"/>
              </a:rPr>
              <a:t>How many chromosomes do humans have?</a:t>
            </a:r>
          </a:p>
          <a:p>
            <a:pPr eaLnBrk="1" hangingPunct="1">
              <a:lnSpc>
                <a:spcPct val="80000"/>
              </a:lnSpc>
              <a:buFont typeface="Wingdings" pitchFamily="2" charset="2"/>
              <a:buChar char="Ø"/>
            </a:pPr>
            <a:endParaRPr lang="en-US" sz="2000" dirty="0" smtClean="0">
              <a:latin typeface="Comic Sans MS" pitchFamily="66" charset="0"/>
            </a:endParaRPr>
          </a:p>
          <a:p>
            <a:pPr eaLnBrk="1" hangingPunct="1">
              <a:lnSpc>
                <a:spcPct val="80000"/>
              </a:lnSpc>
              <a:buFont typeface="Wingdings" pitchFamily="2" charset="2"/>
              <a:buChar char="Ø"/>
            </a:pPr>
            <a:r>
              <a:rPr lang="en-US" sz="1800" dirty="0" smtClean="0">
                <a:latin typeface="Comic Sans MS" pitchFamily="66" charset="0"/>
                <a:hlinkClick r:id="rId3"/>
              </a:rPr>
              <a:t>Replication</a:t>
            </a:r>
            <a:r>
              <a:rPr lang="en-US" sz="2000" dirty="0" smtClean="0">
                <a:latin typeface="Comic Sans MS" pitchFamily="66" charset="0"/>
              </a:rPr>
              <a:t> </a:t>
            </a:r>
            <a:r>
              <a:rPr lang="en-US" sz="1600" dirty="0" smtClean="0">
                <a:latin typeface="Comic Sans MS" pitchFamily="66" charset="0"/>
              </a:rPr>
              <a:t>(duplication of DNA prior to cell division)</a:t>
            </a:r>
            <a:r>
              <a:rPr lang="en-US" sz="2000" dirty="0" smtClean="0">
                <a:latin typeface="Comic Sans MS" pitchFamily="66" charset="0"/>
              </a:rPr>
              <a:t> occurs in all living things</a:t>
            </a:r>
            <a:r>
              <a:rPr lang="en-US" sz="1600" dirty="0" smtClean="0">
                <a:latin typeface="Comic Sans MS" pitchFamily="66" charset="0"/>
              </a:rPr>
              <a:t>.</a:t>
            </a:r>
          </a:p>
          <a:p>
            <a:pPr eaLnBrk="1" hangingPunct="1">
              <a:lnSpc>
                <a:spcPct val="80000"/>
              </a:lnSpc>
              <a:buFont typeface="Wingdings" pitchFamily="2" charset="2"/>
              <a:buChar char="Ø"/>
            </a:pPr>
            <a:endParaRPr lang="en-US" sz="2000" dirty="0" smtClean="0">
              <a:latin typeface="Comic Sans MS" pitchFamily="66" charset="0"/>
            </a:endParaRPr>
          </a:p>
          <a:p>
            <a:pPr eaLnBrk="1" hangingPunct="1">
              <a:lnSpc>
                <a:spcPct val="80000"/>
              </a:lnSpc>
              <a:buFont typeface="Wingdings" pitchFamily="2" charset="2"/>
              <a:buChar char="Ø"/>
            </a:pPr>
            <a:r>
              <a:rPr lang="en-US" sz="1800" dirty="0" smtClean="0">
                <a:latin typeface="Comic Sans MS" pitchFamily="66" charset="0"/>
              </a:rPr>
              <a:t>Two locations of eukaryotic </a:t>
            </a:r>
            <a:r>
              <a:rPr lang="en-US" sz="1800" dirty="0" smtClean="0">
                <a:latin typeface="Comic Sans MS" pitchFamily="66" charset="0"/>
                <a:hlinkClick r:id="rId4"/>
              </a:rPr>
              <a:t>DNA</a:t>
            </a:r>
            <a:endParaRPr lang="en-US" sz="1800" dirty="0" smtClean="0">
              <a:latin typeface="Comic Sans MS" pitchFamily="66" charset="0"/>
            </a:endParaRPr>
          </a:p>
          <a:p>
            <a:pPr marL="685800" lvl="1" indent="-228600" eaLnBrk="1" hangingPunct="1">
              <a:lnSpc>
                <a:spcPct val="80000"/>
              </a:lnSpc>
            </a:pPr>
            <a:r>
              <a:rPr lang="en-US" sz="1600" dirty="0" smtClean="0">
                <a:latin typeface="Comic Sans MS" pitchFamily="66" charset="0"/>
              </a:rPr>
              <a:t>Nuclear DNA</a:t>
            </a:r>
          </a:p>
          <a:p>
            <a:pPr marL="685800" lvl="1" indent="-228600" eaLnBrk="1" hangingPunct="1">
              <a:lnSpc>
                <a:spcPct val="80000"/>
              </a:lnSpc>
            </a:pPr>
            <a:r>
              <a:rPr lang="en-US" sz="1600" dirty="0" err="1" smtClean="0">
                <a:latin typeface="Comic Sans MS" pitchFamily="66" charset="0"/>
              </a:rPr>
              <a:t>Extranuclear</a:t>
            </a:r>
            <a:r>
              <a:rPr lang="en-US" sz="1600" dirty="0" smtClean="0">
                <a:latin typeface="Comic Sans MS" pitchFamily="66" charset="0"/>
              </a:rPr>
              <a:t> DNA</a:t>
            </a:r>
            <a:r>
              <a:rPr lang="en-US" sz="1800" dirty="0" smtClean="0">
                <a:latin typeface="Comic Sans MS" pitchFamily="66" charset="0"/>
              </a:rPr>
              <a:t> </a:t>
            </a:r>
          </a:p>
        </p:txBody>
      </p:sp>
      <p:sp>
        <p:nvSpPr>
          <p:cNvPr id="7172" name="Text Box 4"/>
          <p:cNvSpPr txBox="1">
            <a:spLocks noChangeArrowheads="1"/>
          </p:cNvSpPr>
          <p:nvPr/>
        </p:nvSpPr>
        <p:spPr bwMode="auto">
          <a:xfrm>
            <a:off x="0" y="6613525"/>
            <a:ext cx="3733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spcBef>
                <a:spcPct val="50000"/>
              </a:spcBef>
            </a:pPr>
            <a:r>
              <a:rPr lang="en-US" sz="1000" b="0" i="0" dirty="0">
                <a:latin typeface="Comic Sans MS" pitchFamily="66" charset="0"/>
              </a:rPr>
              <a:t>Image: Spectral karyotype, Jane </a:t>
            </a:r>
            <a:r>
              <a:rPr lang="en-US" sz="1000" b="0" i="0" dirty="0" err="1">
                <a:latin typeface="Comic Sans MS" pitchFamily="66" charset="0"/>
              </a:rPr>
              <a:t>Ades</a:t>
            </a:r>
            <a:r>
              <a:rPr lang="en-US" sz="1000" b="0" i="0" dirty="0">
                <a:latin typeface="Comic Sans MS" pitchFamily="66" charset="0"/>
              </a:rPr>
              <a:t>, NHGRI</a:t>
            </a:r>
          </a:p>
        </p:txBody>
      </p:sp>
      <p:pic>
        <p:nvPicPr>
          <p:cNvPr id="7173" name="Picture 5" descr="Spectral karyotype"/>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a:xfrm>
            <a:off x="5105400" y="0"/>
            <a:ext cx="4038600"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4" name="Text Box 6"/>
          <p:cNvSpPr txBox="1">
            <a:spLocks noChangeArrowheads="1"/>
          </p:cNvSpPr>
          <p:nvPr/>
        </p:nvSpPr>
        <p:spPr bwMode="auto">
          <a:xfrm>
            <a:off x="4419600" y="6634163"/>
            <a:ext cx="4724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algn="r" eaLnBrk="1" hangingPunct="1">
              <a:spcBef>
                <a:spcPct val="50000"/>
              </a:spcBef>
            </a:pPr>
            <a:r>
              <a:rPr lang="en-US" sz="1000" b="0" i="0" dirty="0">
                <a:latin typeface="Comic Sans MS" pitchFamily="66" charset="0"/>
              </a:rPr>
              <a:t>From the  Virtual B</a:t>
            </a:r>
            <a:r>
              <a:rPr lang="en-US" sz="1000" b="0" i="0" dirty="0" smtClean="0">
                <a:latin typeface="Comic Sans MS" pitchFamily="66" charset="0"/>
              </a:rPr>
              <a:t>iology </a:t>
            </a:r>
            <a:r>
              <a:rPr lang="en-US" sz="1000" b="0" i="0" dirty="0">
                <a:latin typeface="Comic Sans MS" pitchFamily="66" charset="0"/>
              </a:rPr>
              <a:t>Classroom on </a:t>
            </a:r>
            <a:r>
              <a:rPr lang="en-US" sz="1000" b="0" i="0" dirty="0">
                <a:latin typeface="Comic Sans MS" pitchFamily="66" charset="0"/>
                <a:hlinkClick r:id="rId6"/>
              </a:rPr>
              <a:t>ScienceProfOnline.com</a:t>
            </a:r>
            <a:endParaRPr lang="en-US" sz="1000" b="0" i="0" dirty="0">
              <a:latin typeface="Comic Sans MS" pitchFamily="66" charset="0"/>
            </a:endParaRPr>
          </a:p>
        </p:txBody>
      </p:sp>
    </p:spTree>
    <p:extLst>
      <p:ext uri="{BB962C8B-B14F-4D97-AF65-F5344CB8AC3E}">
        <p14:creationId xmlns:p14="http://schemas.microsoft.com/office/powerpoint/2010/main" val="388489220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381000" y="152400"/>
            <a:ext cx="2971800" cy="792163"/>
          </a:xfrm>
        </p:spPr>
        <p:txBody>
          <a:bodyPr/>
          <a:lstStyle/>
          <a:p>
            <a:pPr algn="l" eaLnBrk="1" hangingPunct="1"/>
            <a:r>
              <a:rPr lang="en-US" sz="3600" b="1" dirty="0" smtClean="0">
                <a:solidFill>
                  <a:srgbClr val="CC0000"/>
                </a:solidFill>
                <a:latin typeface="Comic Sans MS" pitchFamily="66" charset="0"/>
              </a:rPr>
              <a:t>Cytoplasm</a:t>
            </a:r>
          </a:p>
        </p:txBody>
      </p:sp>
      <p:sp>
        <p:nvSpPr>
          <p:cNvPr id="8195" name="Rectangle 3"/>
          <p:cNvSpPr>
            <a:spLocks noGrp="1" noChangeArrowheads="1"/>
          </p:cNvSpPr>
          <p:nvPr>
            <p:ph type="body" sz="half" idx="4294967295"/>
          </p:nvPr>
        </p:nvSpPr>
        <p:spPr>
          <a:xfrm>
            <a:off x="381000" y="1143000"/>
            <a:ext cx="4114800" cy="5181600"/>
          </a:xfrm>
        </p:spPr>
        <p:txBody>
          <a:bodyPr/>
          <a:lstStyle/>
          <a:p>
            <a:pPr eaLnBrk="1" hangingPunct="1">
              <a:lnSpc>
                <a:spcPct val="80000"/>
              </a:lnSpc>
              <a:buFontTx/>
              <a:buNone/>
              <a:defRPr/>
            </a:pPr>
            <a:r>
              <a:rPr lang="en-US" sz="1800" b="1" u="sng" dirty="0" smtClean="0">
                <a:latin typeface="Comic Sans MS" pitchFamily="66" charset="0"/>
              </a:rPr>
              <a:t>Nicknames:</a:t>
            </a:r>
            <a:r>
              <a:rPr lang="en-US" sz="1800" dirty="0" smtClean="0">
                <a:latin typeface="Comic Sans MS" pitchFamily="66" charset="0"/>
              </a:rPr>
              <a:t> </a:t>
            </a:r>
            <a:r>
              <a:rPr lang="en-US" sz="1600" dirty="0">
                <a:latin typeface="Comic Sans MS" pitchFamily="66" charset="0"/>
              </a:rPr>
              <a:t>The </a:t>
            </a:r>
            <a:r>
              <a:rPr lang="en-US" sz="1600" dirty="0" smtClean="0">
                <a:latin typeface="Comic Sans MS" pitchFamily="66" charset="0"/>
              </a:rPr>
              <a:t>Matrix, </a:t>
            </a:r>
          </a:p>
          <a:p>
            <a:pPr eaLnBrk="1" hangingPunct="1">
              <a:lnSpc>
                <a:spcPct val="80000"/>
              </a:lnSpc>
              <a:buFontTx/>
              <a:buNone/>
              <a:defRPr/>
            </a:pPr>
            <a:r>
              <a:rPr lang="en-US" sz="1600" dirty="0" smtClean="0">
                <a:latin typeface="Comic Sans MS" pitchFamily="66" charset="0"/>
              </a:rPr>
              <a:t>                      Molecular Chowder</a:t>
            </a:r>
            <a:endParaRPr lang="en-US" sz="1600" dirty="0">
              <a:latin typeface="Comic Sans MS" pitchFamily="66" charset="0"/>
            </a:endParaRPr>
          </a:p>
          <a:p>
            <a:pPr eaLnBrk="1" hangingPunct="1">
              <a:lnSpc>
                <a:spcPct val="80000"/>
              </a:lnSpc>
              <a:buFontTx/>
              <a:buNone/>
              <a:defRPr/>
            </a:pPr>
            <a:endParaRPr lang="en-US" sz="1800" dirty="0">
              <a:latin typeface="Comic Sans MS" pitchFamily="66" charset="0"/>
            </a:endParaRPr>
          </a:p>
          <a:p>
            <a:pPr eaLnBrk="1" hangingPunct="1">
              <a:lnSpc>
                <a:spcPct val="80000"/>
              </a:lnSpc>
              <a:buFont typeface="Wingdings" pitchFamily="2" charset="2"/>
              <a:buChar char="Ø"/>
              <a:defRPr/>
            </a:pPr>
            <a:r>
              <a:rPr lang="en-US" sz="1600" dirty="0" smtClean="0">
                <a:latin typeface="Comic Sans MS" pitchFamily="66" charset="0"/>
              </a:rPr>
              <a:t>Fills the space between the plasma membrane and the nuclear membrane</a:t>
            </a:r>
          </a:p>
          <a:p>
            <a:pPr eaLnBrk="1" hangingPunct="1">
              <a:lnSpc>
                <a:spcPct val="80000"/>
              </a:lnSpc>
              <a:buFont typeface="Wingdings" pitchFamily="2" charset="2"/>
              <a:buChar char="Ø"/>
              <a:defRPr/>
            </a:pPr>
            <a:endParaRPr lang="en-US" sz="1600" dirty="0" smtClean="0">
              <a:latin typeface="Comic Sans MS" pitchFamily="66" charset="0"/>
            </a:endParaRPr>
          </a:p>
          <a:p>
            <a:pPr eaLnBrk="1" hangingPunct="1">
              <a:lnSpc>
                <a:spcPct val="80000"/>
              </a:lnSpc>
              <a:buFont typeface="Wingdings" pitchFamily="2" charset="2"/>
              <a:buChar char="Ø"/>
              <a:defRPr/>
            </a:pPr>
            <a:r>
              <a:rPr lang="en-US" sz="1600" dirty="0" smtClean="0">
                <a:latin typeface="Comic Sans MS" pitchFamily="66" charset="0"/>
              </a:rPr>
              <a:t>A water-like substance that fills cells. </a:t>
            </a:r>
          </a:p>
          <a:p>
            <a:pPr eaLnBrk="1" hangingPunct="1">
              <a:lnSpc>
                <a:spcPct val="80000"/>
              </a:lnSpc>
              <a:buFont typeface="Wingdings" pitchFamily="2" charset="2"/>
              <a:buChar char="Ø"/>
              <a:defRPr/>
            </a:pPr>
            <a:endParaRPr lang="en-US" sz="1600" dirty="0" smtClean="0">
              <a:latin typeface="Comic Sans MS" pitchFamily="66" charset="0"/>
            </a:endParaRPr>
          </a:p>
          <a:p>
            <a:pPr eaLnBrk="1" hangingPunct="1">
              <a:lnSpc>
                <a:spcPct val="80000"/>
              </a:lnSpc>
              <a:buFont typeface="Wingdings" pitchFamily="2" charset="2"/>
              <a:buChar char="Ø"/>
              <a:defRPr/>
            </a:pPr>
            <a:r>
              <a:rPr lang="en-US" sz="1600" dirty="0" smtClean="0">
                <a:latin typeface="Comic Sans MS" pitchFamily="66" charset="0"/>
              </a:rPr>
              <a:t>Consists of </a:t>
            </a:r>
            <a:r>
              <a:rPr lang="en-US" sz="1800" b="1" dirty="0" smtClean="0">
                <a:solidFill>
                  <a:schemeClr val="tx1">
                    <a:lumMod val="65000"/>
                    <a:lumOff val="35000"/>
                  </a:schemeClr>
                </a:solidFill>
                <a:latin typeface="Comic Sans MS" pitchFamily="66" charset="0"/>
              </a:rPr>
              <a:t>cytosol</a:t>
            </a:r>
            <a:r>
              <a:rPr lang="en-US" sz="1600" dirty="0" smtClean="0">
                <a:latin typeface="Comic Sans MS" pitchFamily="66" charset="0"/>
              </a:rPr>
              <a:t> and </a:t>
            </a:r>
            <a:r>
              <a:rPr lang="en-US" sz="1800" b="1" dirty="0" smtClean="0">
                <a:solidFill>
                  <a:schemeClr val="tx1">
                    <a:lumMod val="65000"/>
                    <a:lumOff val="35000"/>
                  </a:schemeClr>
                </a:solidFill>
                <a:latin typeface="Comic Sans MS" pitchFamily="66" charset="0"/>
              </a:rPr>
              <a:t>cellular organelles</a:t>
            </a:r>
            <a:r>
              <a:rPr lang="en-US" sz="1800" dirty="0" smtClean="0">
                <a:solidFill>
                  <a:schemeClr val="tx1">
                    <a:lumMod val="65000"/>
                    <a:lumOff val="35000"/>
                  </a:schemeClr>
                </a:solidFill>
                <a:latin typeface="Comic Sans MS" pitchFamily="66" charset="0"/>
              </a:rPr>
              <a:t> </a:t>
            </a:r>
            <a:r>
              <a:rPr lang="en-US" sz="1600" dirty="0" smtClean="0">
                <a:latin typeface="Comic Sans MS" pitchFamily="66" charset="0"/>
              </a:rPr>
              <a:t>except for the cell nucleus. </a:t>
            </a:r>
          </a:p>
          <a:p>
            <a:pPr eaLnBrk="1" hangingPunct="1">
              <a:lnSpc>
                <a:spcPct val="80000"/>
              </a:lnSpc>
              <a:buFont typeface="Wingdings" pitchFamily="2" charset="2"/>
              <a:buChar char="Ø"/>
              <a:defRPr/>
            </a:pPr>
            <a:endParaRPr lang="en-US" sz="1600" dirty="0" smtClean="0">
              <a:latin typeface="Comic Sans MS" pitchFamily="66" charset="0"/>
            </a:endParaRPr>
          </a:p>
          <a:p>
            <a:pPr eaLnBrk="1" hangingPunct="1">
              <a:lnSpc>
                <a:spcPct val="80000"/>
              </a:lnSpc>
              <a:buFont typeface="Wingdings" pitchFamily="2" charset="2"/>
              <a:buChar char="Ø"/>
              <a:defRPr/>
            </a:pPr>
            <a:r>
              <a:rPr lang="en-US" sz="1600" b="1" dirty="0" smtClean="0">
                <a:latin typeface="Comic Sans MS" pitchFamily="66" charset="0"/>
              </a:rPr>
              <a:t>cytosol</a:t>
            </a:r>
            <a:r>
              <a:rPr lang="en-US" sz="1600" dirty="0" smtClean="0">
                <a:latin typeface="Comic Sans MS" pitchFamily="66" charset="0"/>
              </a:rPr>
              <a:t> is made up of water, salts, organic molecules and many </a:t>
            </a:r>
            <a:r>
              <a:rPr lang="en-US" sz="1600" dirty="0" smtClean="0">
                <a:latin typeface="Comic Sans MS" pitchFamily="66" charset="0"/>
                <a:hlinkClick r:id="rId3"/>
              </a:rPr>
              <a:t>enzymes</a:t>
            </a:r>
            <a:r>
              <a:rPr lang="en-US" sz="1600" dirty="0" smtClean="0">
                <a:latin typeface="Comic Sans MS" pitchFamily="66" charset="0"/>
              </a:rPr>
              <a:t> that catalyze reactions.</a:t>
            </a:r>
            <a:r>
              <a:rPr lang="en-US" sz="1600" dirty="0" smtClean="0"/>
              <a:t> </a:t>
            </a:r>
          </a:p>
          <a:p>
            <a:pPr eaLnBrk="1" hangingPunct="1">
              <a:lnSpc>
                <a:spcPct val="80000"/>
              </a:lnSpc>
              <a:buFont typeface="Wingdings" pitchFamily="2" charset="2"/>
              <a:buChar char="Ø"/>
              <a:defRPr/>
            </a:pPr>
            <a:endParaRPr lang="en-US" sz="1800" dirty="0" smtClean="0"/>
          </a:p>
          <a:p>
            <a:pPr marL="0" indent="0" eaLnBrk="1" hangingPunct="1">
              <a:lnSpc>
                <a:spcPct val="80000"/>
              </a:lnSpc>
              <a:buNone/>
              <a:defRPr/>
            </a:pPr>
            <a:r>
              <a:rPr lang="en-US" sz="1800" b="1" dirty="0" smtClean="0">
                <a:solidFill>
                  <a:srgbClr val="FF0000"/>
                </a:solidFill>
                <a:latin typeface="Comic Sans MS" pitchFamily="66" charset="0"/>
              </a:rPr>
              <a:t>Q</a:t>
            </a:r>
            <a:r>
              <a:rPr lang="en-US" sz="1600" b="1" dirty="0" smtClean="0">
                <a:latin typeface="Comic Sans MS" pitchFamily="66" charset="0"/>
              </a:rPr>
              <a:t>:</a:t>
            </a:r>
            <a:r>
              <a:rPr lang="en-US" sz="1600" b="1" dirty="0" smtClean="0">
                <a:solidFill>
                  <a:srgbClr val="3333CC"/>
                </a:solidFill>
                <a:latin typeface="Comic Sans MS" pitchFamily="66" charset="0"/>
              </a:rPr>
              <a:t> </a:t>
            </a:r>
            <a:r>
              <a:rPr lang="en-US" sz="1600" b="1" dirty="0" smtClean="0">
                <a:latin typeface="Comic Sans MS" pitchFamily="66" charset="0"/>
              </a:rPr>
              <a:t>Eukaryotes? Prokaryotes? Both?</a:t>
            </a:r>
            <a:endParaRPr lang="en-US" sz="1800" b="1" dirty="0" smtClean="0"/>
          </a:p>
          <a:p>
            <a:pPr eaLnBrk="1" hangingPunct="1">
              <a:lnSpc>
                <a:spcPct val="80000"/>
              </a:lnSpc>
              <a:defRPr/>
            </a:pPr>
            <a:endParaRPr lang="en-US" sz="2000" dirty="0" smtClean="0"/>
          </a:p>
        </p:txBody>
      </p:sp>
      <p:pic>
        <p:nvPicPr>
          <p:cNvPr id="8196" name="Picture 4" descr="EukaryoteAnimalCell"/>
          <p:cNvPicPr>
            <a:picLocks noGrp="1" noChangeAspect="1" noChangeArrowheads="1"/>
          </p:cNvPicPr>
          <p:nvPr>
            <p:ph sz="half" idx="4294967295"/>
          </p:nvPr>
        </p:nvPicPr>
        <p:blipFill>
          <a:blip r:embed="rId4">
            <a:extLst>
              <a:ext uri="{28A0092B-C50C-407E-A947-70E740481C1C}">
                <a14:useLocalDpi xmlns:a14="http://schemas.microsoft.com/office/drawing/2010/main" val="0"/>
              </a:ext>
            </a:extLst>
          </a:blip>
          <a:srcRect/>
          <a:stretch>
            <a:fillRect/>
          </a:stretch>
        </p:blipFill>
        <p:spPr>
          <a:xfrm>
            <a:off x="4591050" y="762000"/>
            <a:ext cx="4400550" cy="5486400"/>
          </a:xfrm>
          <a:noFill/>
        </p:spPr>
      </p:pic>
      <p:sp>
        <p:nvSpPr>
          <p:cNvPr id="8197" name="Text Box 5"/>
          <p:cNvSpPr txBox="1">
            <a:spLocks noChangeArrowheads="1"/>
          </p:cNvSpPr>
          <p:nvPr/>
        </p:nvSpPr>
        <p:spPr bwMode="auto">
          <a:xfrm>
            <a:off x="6172200" y="6613525"/>
            <a:ext cx="2971800" cy="249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algn="r" eaLnBrk="1" hangingPunct="1">
              <a:spcBef>
                <a:spcPct val="50000"/>
              </a:spcBef>
            </a:pPr>
            <a:r>
              <a:rPr lang="en-US" sz="1000" b="0" i="0" dirty="0">
                <a:latin typeface="Comic Sans MS" pitchFamily="66" charset="0"/>
              </a:rPr>
              <a:t>Image: </a:t>
            </a:r>
            <a:r>
              <a:rPr lang="en-US" sz="1000" b="0" i="0" dirty="0">
                <a:latin typeface="Comic Sans MS" pitchFamily="66" charset="0"/>
                <a:hlinkClick r:id="rId5"/>
              </a:rPr>
              <a:t>Eukaryotic Cell Diagram</a:t>
            </a:r>
            <a:r>
              <a:rPr lang="en-US" sz="1000" b="0" i="0" dirty="0">
                <a:latin typeface="Comic Sans MS" pitchFamily="66" charset="0"/>
              </a:rPr>
              <a:t>, M. Ruiz</a:t>
            </a:r>
          </a:p>
        </p:txBody>
      </p:sp>
      <p:sp>
        <p:nvSpPr>
          <p:cNvPr id="7" name="Text Box 6"/>
          <p:cNvSpPr txBox="1">
            <a:spLocks noChangeArrowheads="1"/>
          </p:cNvSpPr>
          <p:nvPr/>
        </p:nvSpPr>
        <p:spPr bwMode="auto">
          <a:xfrm>
            <a:off x="0" y="6613525"/>
            <a:ext cx="4724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spcBef>
                <a:spcPct val="50000"/>
              </a:spcBef>
            </a:pPr>
            <a:r>
              <a:rPr lang="en-US" sz="1000" b="0" i="0" dirty="0">
                <a:latin typeface="Comic Sans MS" pitchFamily="66" charset="0"/>
              </a:rPr>
              <a:t>From the  Virtual B</a:t>
            </a:r>
            <a:r>
              <a:rPr lang="en-US" sz="1000" b="0" i="0" dirty="0" smtClean="0">
                <a:latin typeface="Comic Sans MS" pitchFamily="66" charset="0"/>
              </a:rPr>
              <a:t>ology </a:t>
            </a:r>
            <a:r>
              <a:rPr lang="en-US" sz="1000" b="0" i="0" dirty="0">
                <a:latin typeface="Comic Sans MS" pitchFamily="66" charset="0"/>
              </a:rPr>
              <a:t>Classroom on </a:t>
            </a:r>
            <a:r>
              <a:rPr lang="en-US" sz="1000" b="0" i="0" dirty="0">
                <a:latin typeface="Comic Sans MS" pitchFamily="66" charset="0"/>
                <a:hlinkClick r:id="rId6"/>
              </a:rPr>
              <a:t>ScienceProfOnline.com</a:t>
            </a:r>
            <a:endParaRPr lang="en-US" sz="1000" b="0" i="0" dirty="0">
              <a:latin typeface="Comic Sans MS" pitchFamily="66" charset="0"/>
            </a:endParaRPr>
          </a:p>
        </p:txBody>
      </p:sp>
    </p:spTree>
    <p:extLst>
      <p:ext uri="{BB962C8B-B14F-4D97-AF65-F5344CB8AC3E}">
        <p14:creationId xmlns:p14="http://schemas.microsoft.com/office/powerpoint/2010/main" val="151449378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28600" y="304800"/>
            <a:ext cx="3505200" cy="715963"/>
          </a:xfrm>
          <a:noFill/>
        </p:spPr>
        <p:txBody>
          <a:bodyPr/>
          <a:lstStyle/>
          <a:p>
            <a:pPr algn="l" eaLnBrk="1" hangingPunct="1"/>
            <a:r>
              <a:rPr lang="en-US" sz="3600" b="1" dirty="0" smtClean="0">
                <a:solidFill>
                  <a:srgbClr val="CC0000"/>
                </a:solidFill>
                <a:latin typeface="Comic Sans MS" pitchFamily="66" charset="0"/>
              </a:rPr>
              <a:t>Cytoskeleton</a:t>
            </a:r>
          </a:p>
        </p:txBody>
      </p:sp>
      <p:sp>
        <p:nvSpPr>
          <p:cNvPr id="9219" name="Rectangle 3"/>
          <p:cNvSpPr>
            <a:spLocks noGrp="1" noChangeArrowheads="1"/>
          </p:cNvSpPr>
          <p:nvPr>
            <p:ph type="body" sz="half" idx="1"/>
          </p:nvPr>
        </p:nvSpPr>
        <p:spPr>
          <a:xfrm>
            <a:off x="228600" y="1447800"/>
            <a:ext cx="3886200" cy="5029200"/>
          </a:xfrm>
        </p:spPr>
        <p:txBody>
          <a:bodyPr/>
          <a:lstStyle/>
          <a:p>
            <a:pPr eaLnBrk="1" hangingPunct="1">
              <a:lnSpc>
                <a:spcPct val="80000"/>
              </a:lnSpc>
              <a:buFontTx/>
              <a:buNone/>
            </a:pPr>
            <a:r>
              <a:rPr lang="en-US" sz="2000" b="1" u="sng" dirty="0" smtClean="0">
                <a:latin typeface="Comic Sans MS" pitchFamily="66" charset="0"/>
              </a:rPr>
              <a:t>Nicknames:</a:t>
            </a:r>
            <a:r>
              <a:rPr lang="en-US" sz="2000" dirty="0" smtClean="0">
                <a:latin typeface="Comic Sans MS" pitchFamily="66" charset="0"/>
              </a:rPr>
              <a:t> </a:t>
            </a:r>
            <a:r>
              <a:rPr lang="en-US" sz="1800" dirty="0" smtClean="0">
                <a:latin typeface="Comic Sans MS" pitchFamily="66" charset="0"/>
              </a:rPr>
              <a:t>Scaffolding,</a:t>
            </a:r>
          </a:p>
          <a:p>
            <a:pPr eaLnBrk="1" hangingPunct="1">
              <a:lnSpc>
                <a:spcPct val="80000"/>
              </a:lnSpc>
              <a:buFontTx/>
              <a:buNone/>
            </a:pPr>
            <a:r>
              <a:rPr lang="en-US" sz="1800" dirty="0">
                <a:latin typeface="Comic Sans MS" pitchFamily="66" charset="0"/>
              </a:rPr>
              <a:t> </a:t>
            </a:r>
            <a:r>
              <a:rPr lang="en-US" sz="1800" dirty="0" smtClean="0">
                <a:latin typeface="Comic Sans MS" pitchFamily="66" charset="0"/>
              </a:rPr>
              <a:t>                     Highways</a:t>
            </a:r>
          </a:p>
          <a:p>
            <a:pPr eaLnBrk="1" hangingPunct="1">
              <a:lnSpc>
                <a:spcPct val="80000"/>
              </a:lnSpc>
              <a:buFontTx/>
              <a:buNone/>
            </a:pPr>
            <a:endParaRPr lang="en-US" sz="1800" dirty="0" smtClean="0">
              <a:latin typeface="Comic Sans MS" pitchFamily="66" charset="0"/>
            </a:endParaRPr>
          </a:p>
          <a:p>
            <a:pPr eaLnBrk="1" hangingPunct="1">
              <a:lnSpc>
                <a:spcPct val="80000"/>
              </a:lnSpc>
              <a:buFontTx/>
              <a:buNone/>
            </a:pPr>
            <a:r>
              <a:rPr lang="en-US" sz="1400" dirty="0" smtClean="0">
                <a:latin typeface="Comic Sans MS" pitchFamily="66" charset="0"/>
              </a:rPr>
              <a:t> </a:t>
            </a:r>
          </a:p>
          <a:p>
            <a:pPr eaLnBrk="1" hangingPunct="1">
              <a:lnSpc>
                <a:spcPct val="80000"/>
              </a:lnSpc>
            </a:pPr>
            <a:r>
              <a:rPr lang="en-US" sz="1600" dirty="0" smtClean="0">
                <a:latin typeface="Comic Sans MS" pitchFamily="66" charset="0"/>
              </a:rPr>
              <a:t>Maintains cell shape.</a:t>
            </a:r>
          </a:p>
          <a:p>
            <a:pPr eaLnBrk="1" hangingPunct="1">
              <a:lnSpc>
                <a:spcPct val="80000"/>
              </a:lnSpc>
            </a:pPr>
            <a:endParaRPr lang="en-US" sz="1000" dirty="0" smtClean="0">
              <a:latin typeface="Comic Sans MS" pitchFamily="66" charset="0"/>
            </a:endParaRPr>
          </a:p>
          <a:p>
            <a:pPr eaLnBrk="1" hangingPunct="1">
              <a:lnSpc>
                <a:spcPct val="80000"/>
              </a:lnSpc>
            </a:pPr>
            <a:r>
              <a:rPr lang="en-US" sz="1600" dirty="0" smtClean="0">
                <a:latin typeface="Comic Sans MS" pitchFamily="66" charset="0"/>
              </a:rPr>
              <a:t>Protects the cell.</a:t>
            </a:r>
          </a:p>
          <a:p>
            <a:pPr eaLnBrk="1" hangingPunct="1">
              <a:lnSpc>
                <a:spcPct val="80000"/>
              </a:lnSpc>
            </a:pPr>
            <a:endParaRPr lang="en-US" sz="800" dirty="0" smtClean="0">
              <a:latin typeface="Comic Sans MS" pitchFamily="66" charset="0"/>
            </a:endParaRPr>
          </a:p>
          <a:p>
            <a:pPr eaLnBrk="1" hangingPunct="1">
              <a:lnSpc>
                <a:spcPct val="80000"/>
              </a:lnSpc>
            </a:pPr>
            <a:r>
              <a:rPr lang="en-US" sz="1600" dirty="0" smtClean="0">
                <a:latin typeface="Comic Sans MS" pitchFamily="66" charset="0"/>
              </a:rPr>
              <a:t>Enables some cell movement </a:t>
            </a:r>
            <a:r>
              <a:rPr lang="en-US" sz="1400" dirty="0" smtClean="0">
                <a:latin typeface="Comic Sans MS" pitchFamily="66" charset="0"/>
              </a:rPr>
              <a:t>(using structures such as flagella and cilia).</a:t>
            </a:r>
          </a:p>
          <a:p>
            <a:pPr eaLnBrk="1" hangingPunct="1">
              <a:lnSpc>
                <a:spcPct val="80000"/>
              </a:lnSpc>
            </a:pPr>
            <a:endParaRPr lang="en-US" sz="700" dirty="0" smtClean="0">
              <a:latin typeface="Comic Sans MS" pitchFamily="66" charset="0"/>
            </a:endParaRPr>
          </a:p>
          <a:p>
            <a:pPr eaLnBrk="1" hangingPunct="1">
              <a:lnSpc>
                <a:spcPct val="80000"/>
              </a:lnSpc>
            </a:pPr>
            <a:endParaRPr lang="en-US" sz="800" dirty="0" smtClean="0">
              <a:latin typeface="Comic Sans MS" pitchFamily="66" charset="0"/>
            </a:endParaRPr>
          </a:p>
          <a:p>
            <a:pPr eaLnBrk="1" hangingPunct="1">
              <a:lnSpc>
                <a:spcPct val="80000"/>
              </a:lnSpc>
            </a:pPr>
            <a:r>
              <a:rPr lang="en-US" sz="1600" dirty="0" smtClean="0">
                <a:latin typeface="Comic Sans MS" pitchFamily="66" charset="0"/>
              </a:rPr>
              <a:t>Plays important roles in intra-cellular transport </a:t>
            </a:r>
            <a:r>
              <a:rPr lang="en-US" sz="1400" dirty="0" smtClean="0">
                <a:latin typeface="Comic Sans MS" pitchFamily="66" charset="0"/>
              </a:rPr>
              <a:t>(the movement of vesicles and organelles).</a:t>
            </a:r>
          </a:p>
          <a:p>
            <a:pPr eaLnBrk="1" hangingPunct="1">
              <a:lnSpc>
                <a:spcPct val="80000"/>
              </a:lnSpc>
            </a:pPr>
            <a:endParaRPr lang="en-US" sz="800" i="1" dirty="0" smtClean="0">
              <a:latin typeface="Comic Sans MS" pitchFamily="66" charset="0"/>
            </a:endParaRPr>
          </a:p>
          <a:p>
            <a:pPr eaLnBrk="1" hangingPunct="1">
              <a:lnSpc>
                <a:spcPct val="80000"/>
              </a:lnSpc>
            </a:pPr>
            <a:endParaRPr lang="en-US" sz="800" i="1" dirty="0" smtClean="0">
              <a:latin typeface="Comic Sans MS" pitchFamily="66" charset="0"/>
            </a:endParaRPr>
          </a:p>
          <a:p>
            <a:pPr eaLnBrk="1" hangingPunct="1">
              <a:lnSpc>
                <a:spcPct val="80000"/>
              </a:lnSpc>
            </a:pPr>
            <a:r>
              <a:rPr lang="en-US" sz="1600" dirty="0" smtClean="0">
                <a:latin typeface="Comic Sans MS" pitchFamily="66" charset="0"/>
              </a:rPr>
              <a:t>Plays important role in </a:t>
            </a:r>
            <a:r>
              <a:rPr lang="en-US" sz="1600" dirty="0" smtClean="0">
                <a:latin typeface="Comic Sans MS" pitchFamily="66" charset="0"/>
                <a:hlinkClick r:id="rId3"/>
              </a:rPr>
              <a:t>cell division</a:t>
            </a:r>
            <a:r>
              <a:rPr lang="en-US" sz="1600" dirty="0" smtClean="0">
                <a:latin typeface="Comic Sans MS" pitchFamily="66" charset="0"/>
              </a:rPr>
              <a:t>.</a:t>
            </a:r>
          </a:p>
          <a:p>
            <a:pPr eaLnBrk="1" hangingPunct="1">
              <a:lnSpc>
                <a:spcPct val="80000"/>
              </a:lnSpc>
            </a:pPr>
            <a:endParaRPr lang="en-US" sz="1600" dirty="0" smtClean="0">
              <a:latin typeface="Comic Sans MS" pitchFamily="66" charset="0"/>
            </a:endParaRPr>
          </a:p>
          <a:p>
            <a:pPr eaLnBrk="1" hangingPunct="1">
              <a:lnSpc>
                <a:spcPct val="80000"/>
              </a:lnSpc>
              <a:spcBef>
                <a:spcPct val="0"/>
              </a:spcBef>
              <a:buFontTx/>
              <a:buNone/>
            </a:pPr>
            <a:endParaRPr lang="en-US" sz="1600" b="1" dirty="0" smtClean="0">
              <a:solidFill>
                <a:srgbClr val="3333CC"/>
              </a:solidFill>
              <a:latin typeface="Comic Sans MS" pitchFamily="66" charset="0"/>
            </a:endParaRPr>
          </a:p>
          <a:p>
            <a:pPr eaLnBrk="1" hangingPunct="1">
              <a:lnSpc>
                <a:spcPct val="80000"/>
              </a:lnSpc>
              <a:spcBef>
                <a:spcPct val="0"/>
              </a:spcBef>
              <a:buFontTx/>
              <a:buNone/>
            </a:pPr>
            <a:r>
              <a:rPr lang="en-US" sz="1800" b="1" dirty="0" smtClean="0">
                <a:solidFill>
                  <a:srgbClr val="FF0000"/>
                </a:solidFill>
                <a:latin typeface="Comic Sans MS" pitchFamily="66" charset="0"/>
              </a:rPr>
              <a:t>Q</a:t>
            </a:r>
            <a:r>
              <a:rPr lang="en-US" sz="1600" b="1" dirty="0" smtClean="0">
                <a:latin typeface="Comic Sans MS" pitchFamily="66" charset="0"/>
              </a:rPr>
              <a:t>:</a:t>
            </a:r>
            <a:r>
              <a:rPr lang="en-US" sz="1600" b="1" dirty="0" smtClean="0">
                <a:solidFill>
                  <a:srgbClr val="3333CC"/>
                </a:solidFill>
                <a:latin typeface="Comic Sans MS" pitchFamily="66" charset="0"/>
              </a:rPr>
              <a:t> </a:t>
            </a:r>
            <a:r>
              <a:rPr lang="en-US" sz="1600" b="1" dirty="0" smtClean="0">
                <a:latin typeface="Comic Sans MS" pitchFamily="66" charset="0"/>
              </a:rPr>
              <a:t>Eukaryotes? Prokaryotes? Both?</a:t>
            </a:r>
          </a:p>
        </p:txBody>
      </p:sp>
      <p:pic>
        <p:nvPicPr>
          <p:cNvPr id="9220" name="Picture 6" descr="FluorescentCells"/>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4572000" y="762000"/>
            <a:ext cx="4167188"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21" name="Text Box 5"/>
          <p:cNvSpPr txBox="1">
            <a:spLocks noChangeArrowheads="1"/>
          </p:cNvSpPr>
          <p:nvPr/>
        </p:nvSpPr>
        <p:spPr bwMode="auto">
          <a:xfrm>
            <a:off x="0" y="6697663"/>
            <a:ext cx="3886200" cy="18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lnSpc>
                <a:spcPct val="50000"/>
              </a:lnSpc>
            </a:pPr>
            <a:r>
              <a:rPr lang="en-US" sz="1000" b="0" i="0" dirty="0">
                <a:latin typeface="Comic Sans MS" pitchFamily="66" charset="0"/>
              </a:rPr>
              <a:t>Images: </a:t>
            </a:r>
            <a:r>
              <a:rPr lang="en-US" sz="1000" b="0" i="0" dirty="0">
                <a:latin typeface="Comic Sans MS" pitchFamily="66" charset="0"/>
                <a:hlinkClick r:id="rId5"/>
              </a:rPr>
              <a:t>Fluoresced Eukaryotic Cell</a:t>
            </a:r>
            <a:r>
              <a:rPr lang="en-US" sz="1000" b="0" i="0" dirty="0">
                <a:latin typeface="Comic Sans MS" pitchFamily="66" charset="0"/>
              </a:rPr>
              <a:t>, NIH.</a:t>
            </a:r>
          </a:p>
        </p:txBody>
      </p:sp>
      <p:sp>
        <p:nvSpPr>
          <p:cNvPr id="9222" name="Text Box 6"/>
          <p:cNvSpPr txBox="1">
            <a:spLocks noChangeArrowheads="1"/>
          </p:cNvSpPr>
          <p:nvPr/>
        </p:nvSpPr>
        <p:spPr bwMode="auto">
          <a:xfrm>
            <a:off x="4419600" y="6613525"/>
            <a:ext cx="4724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algn="r" eaLnBrk="1" hangingPunct="1">
              <a:spcBef>
                <a:spcPct val="50000"/>
              </a:spcBef>
            </a:pPr>
            <a:r>
              <a:rPr lang="en-US" sz="1000" b="0" i="0" dirty="0">
                <a:latin typeface="Comic Sans MS" pitchFamily="66" charset="0"/>
              </a:rPr>
              <a:t>From the  Virtual </a:t>
            </a:r>
            <a:r>
              <a:rPr lang="en-US" sz="1000" b="0" i="0" dirty="0" smtClean="0">
                <a:latin typeface="Comic Sans MS" pitchFamily="66" charset="0"/>
              </a:rPr>
              <a:t>B</a:t>
            </a:r>
            <a:r>
              <a:rPr lang="en-US" sz="1000" b="0" i="0" dirty="0">
                <a:latin typeface="Comic Sans MS" pitchFamily="66" charset="0"/>
              </a:rPr>
              <a:t>i</a:t>
            </a:r>
            <a:r>
              <a:rPr lang="en-US" sz="1000" b="0" i="0" dirty="0" smtClean="0">
                <a:latin typeface="Comic Sans MS" pitchFamily="66" charset="0"/>
              </a:rPr>
              <a:t>ology </a:t>
            </a:r>
            <a:r>
              <a:rPr lang="en-US" sz="1000" b="0" i="0" dirty="0">
                <a:latin typeface="Comic Sans MS" pitchFamily="66" charset="0"/>
              </a:rPr>
              <a:t>Classroom on </a:t>
            </a:r>
            <a:r>
              <a:rPr lang="en-US" sz="1000" b="0" i="0" dirty="0">
                <a:latin typeface="Comic Sans MS" pitchFamily="66" charset="0"/>
                <a:hlinkClick r:id="rId6"/>
              </a:rPr>
              <a:t>ScienceProfOnline.com</a:t>
            </a:r>
            <a:endParaRPr lang="en-US" sz="1000" b="0" i="0" dirty="0">
              <a:latin typeface="Comic Sans MS" pitchFamily="66" charset="0"/>
            </a:endParaRPr>
          </a:p>
        </p:txBody>
      </p:sp>
    </p:spTree>
    <p:extLst>
      <p:ext uri="{BB962C8B-B14F-4D97-AF65-F5344CB8AC3E}">
        <p14:creationId xmlns:p14="http://schemas.microsoft.com/office/powerpoint/2010/main" val="121060898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228600" y="152400"/>
            <a:ext cx="7620000" cy="639763"/>
          </a:xfrm>
        </p:spPr>
        <p:txBody>
          <a:bodyPr/>
          <a:lstStyle/>
          <a:p>
            <a:pPr algn="l" eaLnBrk="1" hangingPunct="1"/>
            <a:r>
              <a:rPr lang="en-US" sz="3600" b="1" dirty="0" smtClean="0">
                <a:solidFill>
                  <a:srgbClr val="CC0000"/>
                </a:solidFill>
                <a:latin typeface="Comic Sans MS" pitchFamily="66" charset="0"/>
              </a:rPr>
              <a:t>Cilia </a:t>
            </a:r>
            <a:r>
              <a:rPr lang="en-US" sz="2800" b="1" dirty="0" smtClean="0">
                <a:solidFill>
                  <a:srgbClr val="CC0000"/>
                </a:solidFill>
                <a:latin typeface="Comic Sans MS" pitchFamily="66" charset="0"/>
              </a:rPr>
              <a:t>&amp;</a:t>
            </a:r>
            <a:r>
              <a:rPr lang="en-US" sz="3600" b="1" dirty="0" smtClean="0">
                <a:solidFill>
                  <a:srgbClr val="CC0000"/>
                </a:solidFill>
                <a:latin typeface="Comic Sans MS" pitchFamily="66" charset="0"/>
              </a:rPr>
              <a:t> Flagella</a:t>
            </a:r>
          </a:p>
        </p:txBody>
      </p:sp>
      <p:sp>
        <p:nvSpPr>
          <p:cNvPr id="10243" name="Rectangle 3"/>
          <p:cNvSpPr>
            <a:spLocks noGrp="1" noChangeArrowheads="1"/>
          </p:cNvSpPr>
          <p:nvPr>
            <p:ph type="body" sz="half" idx="4294967295"/>
          </p:nvPr>
        </p:nvSpPr>
        <p:spPr>
          <a:xfrm>
            <a:off x="6629400" y="533400"/>
            <a:ext cx="2514600" cy="5791200"/>
          </a:xfrm>
        </p:spPr>
        <p:txBody>
          <a:bodyPr/>
          <a:lstStyle/>
          <a:p>
            <a:pPr eaLnBrk="1" hangingPunct="1">
              <a:lnSpc>
                <a:spcPct val="80000"/>
              </a:lnSpc>
              <a:buFontTx/>
              <a:buNone/>
            </a:pPr>
            <a:r>
              <a:rPr lang="en-US" sz="1400" dirty="0" smtClean="0">
                <a:latin typeface="Comic Sans MS" pitchFamily="66" charset="0"/>
                <a:cs typeface="Arial" charset="0"/>
              </a:rPr>
              <a:t>• </a:t>
            </a:r>
            <a:r>
              <a:rPr lang="en-US" sz="1400" dirty="0" smtClean="0">
                <a:latin typeface="Comic Sans MS" pitchFamily="66" charset="0"/>
              </a:rPr>
              <a:t>External appendages from cell membrane. </a:t>
            </a:r>
          </a:p>
          <a:p>
            <a:pPr eaLnBrk="1" hangingPunct="1">
              <a:lnSpc>
                <a:spcPct val="80000"/>
              </a:lnSpc>
              <a:buFontTx/>
              <a:buNone/>
            </a:pPr>
            <a:endParaRPr lang="en-US" sz="1400" dirty="0" smtClean="0">
              <a:latin typeface="Comic Sans MS" pitchFamily="66" charset="0"/>
            </a:endParaRPr>
          </a:p>
          <a:p>
            <a:pPr eaLnBrk="1" hangingPunct="1">
              <a:lnSpc>
                <a:spcPct val="80000"/>
              </a:lnSpc>
              <a:buFontTx/>
              <a:buNone/>
            </a:pPr>
            <a:r>
              <a:rPr lang="en-US" sz="1400" dirty="0" smtClean="0">
                <a:latin typeface="Comic Sans MS" pitchFamily="66" charset="0"/>
                <a:cs typeface="Arial" charset="0"/>
              </a:rPr>
              <a:t>•</a:t>
            </a:r>
            <a:r>
              <a:rPr lang="en-US" sz="1400" dirty="0" smtClean="0">
                <a:latin typeface="Comic Sans MS" pitchFamily="66" charset="0"/>
              </a:rPr>
              <a:t> Aid in locomotion of the cell or movement of materials near cell.</a:t>
            </a:r>
          </a:p>
          <a:p>
            <a:pPr eaLnBrk="1" hangingPunct="1">
              <a:lnSpc>
                <a:spcPct val="80000"/>
              </a:lnSpc>
              <a:buFontTx/>
              <a:buNone/>
            </a:pPr>
            <a:endParaRPr lang="en-US" sz="1400" dirty="0" smtClean="0">
              <a:latin typeface="Comic Sans MS" pitchFamily="66" charset="0"/>
            </a:endParaRPr>
          </a:p>
          <a:p>
            <a:pPr eaLnBrk="1" hangingPunct="1">
              <a:lnSpc>
                <a:spcPct val="80000"/>
              </a:lnSpc>
              <a:buFontTx/>
              <a:buNone/>
            </a:pPr>
            <a:r>
              <a:rPr lang="en-US" sz="1400" dirty="0" smtClean="0">
                <a:latin typeface="Comic Sans MS" pitchFamily="66" charset="0"/>
                <a:cs typeface="Arial" charset="0"/>
              </a:rPr>
              <a:t>•</a:t>
            </a:r>
            <a:r>
              <a:rPr lang="en-US" sz="1400" dirty="0" smtClean="0">
                <a:latin typeface="Comic Sans MS" pitchFamily="66" charset="0"/>
              </a:rPr>
              <a:t> Motility &gt; coordinated sliding movements of microtubules.</a:t>
            </a:r>
          </a:p>
          <a:p>
            <a:pPr eaLnBrk="1" hangingPunct="1">
              <a:lnSpc>
                <a:spcPct val="80000"/>
              </a:lnSpc>
              <a:buFontTx/>
              <a:buNone/>
            </a:pPr>
            <a:endParaRPr lang="en-US" sz="1400" dirty="0" smtClean="0">
              <a:latin typeface="Comic Sans MS" pitchFamily="66" charset="0"/>
            </a:endParaRPr>
          </a:p>
          <a:p>
            <a:pPr eaLnBrk="1" hangingPunct="1">
              <a:lnSpc>
                <a:spcPct val="80000"/>
              </a:lnSpc>
              <a:buFontTx/>
              <a:buNone/>
            </a:pPr>
            <a:r>
              <a:rPr lang="en-US" sz="1400" dirty="0" smtClean="0">
                <a:latin typeface="Comic Sans MS" pitchFamily="66" charset="0"/>
                <a:cs typeface="Arial" charset="0"/>
              </a:rPr>
              <a:t>• Both Prokaryotes &amp; Eukaryotes can have external appendages, but are constructed differently.</a:t>
            </a:r>
          </a:p>
          <a:p>
            <a:pPr eaLnBrk="1" hangingPunct="1">
              <a:lnSpc>
                <a:spcPct val="80000"/>
              </a:lnSpc>
              <a:buFontTx/>
              <a:buNone/>
            </a:pPr>
            <a:endParaRPr lang="en-US" sz="1400" dirty="0" smtClean="0">
              <a:latin typeface="Comic Sans MS" pitchFamily="66" charset="0"/>
              <a:cs typeface="Arial" charset="0"/>
            </a:endParaRPr>
          </a:p>
          <a:p>
            <a:pPr eaLnBrk="1" hangingPunct="1">
              <a:lnSpc>
                <a:spcPct val="80000"/>
              </a:lnSpc>
              <a:buFontTx/>
              <a:buNone/>
            </a:pPr>
            <a:r>
              <a:rPr lang="en-US" sz="1400" dirty="0" smtClean="0">
                <a:latin typeface="Comic Sans MS" pitchFamily="66" charset="0"/>
                <a:cs typeface="Arial" charset="0"/>
              </a:rPr>
              <a:t>• </a:t>
            </a:r>
            <a:r>
              <a:rPr lang="en-US" sz="1400" b="1" dirty="0" smtClean="0">
                <a:latin typeface="Comic Sans MS" pitchFamily="66" charset="0"/>
                <a:cs typeface="Arial" charset="0"/>
                <a:hlinkClick r:id="rId3"/>
              </a:rPr>
              <a:t>Eukaryotes</a:t>
            </a:r>
            <a:r>
              <a:rPr lang="en-US" sz="1400" b="1" dirty="0" smtClean="0">
                <a:latin typeface="Comic Sans MS" pitchFamily="66" charset="0"/>
                <a:cs typeface="Arial" charset="0"/>
              </a:rPr>
              <a:t> </a:t>
            </a:r>
            <a:r>
              <a:rPr lang="en-US" sz="1400" dirty="0" smtClean="0">
                <a:latin typeface="Comic Sans MS" pitchFamily="66" charset="0"/>
                <a:cs typeface="Arial" charset="0"/>
              </a:rPr>
              <a:t>may have flagella or cilia (components of cytoskeleton covered with plasma membrane).</a:t>
            </a:r>
          </a:p>
          <a:p>
            <a:pPr eaLnBrk="1" hangingPunct="1">
              <a:lnSpc>
                <a:spcPct val="80000"/>
              </a:lnSpc>
              <a:buFontTx/>
              <a:buNone/>
            </a:pPr>
            <a:endParaRPr lang="en-US" sz="1400" dirty="0" smtClean="0">
              <a:latin typeface="Comic Sans MS" pitchFamily="66" charset="0"/>
              <a:cs typeface="Arial" charset="0"/>
            </a:endParaRPr>
          </a:p>
          <a:p>
            <a:pPr eaLnBrk="1" hangingPunct="1">
              <a:lnSpc>
                <a:spcPct val="80000"/>
              </a:lnSpc>
              <a:buFontTx/>
              <a:buNone/>
            </a:pPr>
            <a:r>
              <a:rPr lang="en-US" sz="1400" dirty="0" smtClean="0">
                <a:latin typeface="Comic Sans MS" pitchFamily="66" charset="0"/>
                <a:cs typeface="Arial" charset="0"/>
              </a:rPr>
              <a:t>• </a:t>
            </a:r>
            <a:r>
              <a:rPr lang="en-US" sz="1400" b="1" dirty="0" smtClean="0">
                <a:latin typeface="Comic Sans MS" pitchFamily="66" charset="0"/>
                <a:cs typeface="Arial" charset="0"/>
                <a:hlinkClick r:id="rId4"/>
              </a:rPr>
              <a:t>Prokaryotes</a:t>
            </a:r>
            <a:r>
              <a:rPr lang="en-US" sz="1400" dirty="0" smtClean="0">
                <a:solidFill>
                  <a:schemeClr val="hlink"/>
                </a:solidFill>
                <a:latin typeface="Comic Sans MS" pitchFamily="66" charset="0"/>
                <a:cs typeface="Arial" charset="0"/>
              </a:rPr>
              <a:t> </a:t>
            </a:r>
            <a:r>
              <a:rPr lang="en-US" sz="1400" dirty="0" smtClean="0">
                <a:latin typeface="Comic Sans MS" pitchFamily="66" charset="0"/>
                <a:cs typeface="Arial" charset="0"/>
              </a:rPr>
              <a:t>may have flagella, </a:t>
            </a:r>
            <a:r>
              <a:rPr lang="en-US" sz="1400" dirty="0" err="1" smtClean="0">
                <a:latin typeface="Comic Sans MS" pitchFamily="66" charset="0"/>
                <a:cs typeface="Arial" charset="0"/>
              </a:rPr>
              <a:t>endoflagella</a:t>
            </a:r>
            <a:r>
              <a:rPr lang="en-US" sz="1400" dirty="0" smtClean="0">
                <a:latin typeface="Comic Sans MS" pitchFamily="66" charset="0"/>
                <a:cs typeface="Arial" charset="0"/>
              </a:rPr>
              <a:t>, </a:t>
            </a:r>
            <a:r>
              <a:rPr lang="en-US" sz="1400" dirty="0" err="1" smtClean="0">
                <a:latin typeface="Comic Sans MS" pitchFamily="66" charset="0"/>
                <a:cs typeface="Arial" charset="0"/>
                <a:hlinkClick r:id="rId5"/>
              </a:rPr>
              <a:t>fimbiae</a:t>
            </a:r>
            <a:r>
              <a:rPr lang="en-US" sz="1400" dirty="0" smtClean="0">
                <a:latin typeface="Comic Sans MS" pitchFamily="66" charset="0"/>
                <a:cs typeface="Arial" charset="0"/>
              </a:rPr>
              <a:t> or </a:t>
            </a:r>
            <a:r>
              <a:rPr lang="en-US" sz="1400" dirty="0" err="1" smtClean="0">
                <a:latin typeface="Comic Sans MS" pitchFamily="66" charset="0"/>
                <a:cs typeface="Arial" charset="0"/>
              </a:rPr>
              <a:t>pili</a:t>
            </a:r>
            <a:r>
              <a:rPr lang="en-US" sz="1400" dirty="0" smtClean="0">
                <a:latin typeface="Comic Sans MS" pitchFamily="66" charset="0"/>
                <a:cs typeface="Arial" charset="0"/>
              </a:rPr>
              <a:t> (composed of </a:t>
            </a:r>
            <a:r>
              <a:rPr lang="en-US" sz="1400" dirty="0" err="1" smtClean="0">
                <a:latin typeface="Comic Sans MS" pitchFamily="66" charset="0"/>
                <a:cs typeface="Arial" charset="0"/>
              </a:rPr>
              <a:t>protenaceous</a:t>
            </a:r>
            <a:r>
              <a:rPr lang="en-US" sz="1400" dirty="0" smtClean="0">
                <a:latin typeface="Comic Sans MS" pitchFamily="66" charset="0"/>
                <a:cs typeface="Arial" charset="0"/>
              </a:rPr>
              <a:t> molecules and not covered with plasma membrane).</a:t>
            </a:r>
            <a:endParaRPr lang="en-US" sz="1800" dirty="0" smtClean="0">
              <a:latin typeface="Comic Sans MS" pitchFamily="66" charset="0"/>
            </a:endParaRPr>
          </a:p>
        </p:txBody>
      </p:sp>
      <p:sp>
        <p:nvSpPr>
          <p:cNvPr id="10244" name="Text Box 4"/>
          <p:cNvSpPr txBox="1">
            <a:spLocks noChangeArrowheads="1"/>
          </p:cNvSpPr>
          <p:nvPr/>
        </p:nvSpPr>
        <p:spPr bwMode="auto">
          <a:xfrm>
            <a:off x="0" y="6492875"/>
            <a:ext cx="4267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spcBef>
                <a:spcPct val="50000"/>
              </a:spcBef>
            </a:pPr>
            <a:r>
              <a:rPr lang="en-US" sz="1000" b="0" i="0" dirty="0">
                <a:latin typeface="Comic Sans MS" pitchFamily="66" charset="0"/>
              </a:rPr>
              <a:t>Images: </a:t>
            </a:r>
            <a:r>
              <a:rPr lang="en-US" sz="1000" b="0" i="0" dirty="0">
                <a:latin typeface="Comic Sans MS" pitchFamily="66" charset="0"/>
                <a:hlinkClick r:id="rId6"/>
              </a:rPr>
              <a:t>Cilia of the lung trachea </a:t>
            </a:r>
            <a:r>
              <a:rPr lang="en-US" sz="1000" b="0" i="0" dirty="0" err="1">
                <a:latin typeface="Comic Sans MS" pitchFamily="66" charset="0"/>
                <a:hlinkClick r:id="rId6"/>
              </a:rPr>
              <a:t>epithilium</a:t>
            </a:r>
            <a:r>
              <a:rPr lang="en-US" sz="1000" b="0" i="0" dirty="0">
                <a:latin typeface="Comic Sans MS" pitchFamily="66" charset="0"/>
              </a:rPr>
              <a:t>, Charles </a:t>
            </a:r>
            <a:r>
              <a:rPr lang="en-US" sz="1000" b="0" i="0" dirty="0" err="1">
                <a:latin typeface="Comic Sans MS" pitchFamily="66" charset="0"/>
              </a:rPr>
              <a:t>Daghlian</a:t>
            </a:r>
            <a:r>
              <a:rPr lang="en-US" sz="1000" b="0" i="0" dirty="0">
                <a:latin typeface="Comic Sans MS" pitchFamily="66" charset="0"/>
              </a:rPr>
              <a:t>, </a:t>
            </a:r>
            <a:r>
              <a:rPr lang="en-US" sz="1000" b="0" i="0" dirty="0" err="1">
                <a:latin typeface="Comic Sans MS" pitchFamily="66" charset="0"/>
                <a:hlinkClick r:id="rId7"/>
              </a:rPr>
              <a:t>Cilum</a:t>
            </a:r>
            <a:r>
              <a:rPr lang="en-US" sz="1000" b="0" i="0" dirty="0">
                <a:latin typeface="Comic Sans MS" pitchFamily="66" charset="0"/>
                <a:hlinkClick r:id="rId7"/>
              </a:rPr>
              <a:t> Diagram</a:t>
            </a:r>
            <a:r>
              <a:rPr lang="en-US" sz="1000" b="0" i="0" dirty="0">
                <a:latin typeface="Comic Sans MS" pitchFamily="66" charset="0"/>
              </a:rPr>
              <a:t> &amp; </a:t>
            </a:r>
            <a:r>
              <a:rPr lang="en-US" sz="1000" b="0" i="0" dirty="0">
                <a:latin typeface="Comic Sans MS" pitchFamily="66" charset="0"/>
                <a:hlinkClick r:id="rId8"/>
              </a:rPr>
              <a:t>Flagellum Diagram</a:t>
            </a:r>
            <a:r>
              <a:rPr lang="en-US" sz="1000" b="0" i="0" dirty="0">
                <a:latin typeface="Comic Sans MS" pitchFamily="66" charset="0"/>
              </a:rPr>
              <a:t>, M. Ruiz; </a:t>
            </a:r>
            <a:r>
              <a:rPr lang="en-US" sz="1000" b="0" i="0" dirty="0">
                <a:latin typeface="Comic Sans MS" pitchFamily="66" charset="0"/>
                <a:hlinkClick r:id="rId9"/>
              </a:rPr>
              <a:t>Sperm &amp; Egg, </a:t>
            </a:r>
            <a:r>
              <a:rPr lang="en-US" sz="1000" b="0" i="0" dirty="0">
                <a:latin typeface="Comic Sans MS" pitchFamily="66" charset="0"/>
              </a:rPr>
              <a:t>Wiki</a:t>
            </a:r>
          </a:p>
        </p:txBody>
      </p:sp>
      <p:pic>
        <p:nvPicPr>
          <p:cNvPr id="10245" name="Picture 5" descr="Cilia-CharlesDaghlian"/>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28600" y="1143000"/>
            <a:ext cx="185896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7" descr="SpermEg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8600" y="4191000"/>
            <a:ext cx="2286000"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7" descr="Eukaryotic_cilium_diagram-MRuiz"/>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28800" y="1066800"/>
            <a:ext cx="42672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8" descr="Flagellum_euk_diagram"/>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52600" y="3886200"/>
            <a:ext cx="4724400" cy="247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9" name="Text Box 6"/>
          <p:cNvSpPr txBox="1">
            <a:spLocks noChangeArrowheads="1"/>
          </p:cNvSpPr>
          <p:nvPr/>
        </p:nvSpPr>
        <p:spPr bwMode="auto">
          <a:xfrm>
            <a:off x="4433888" y="6605588"/>
            <a:ext cx="4724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algn="r" eaLnBrk="1" hangingPunct="1">
              <a:spcBef>
                <a:spcPct val="50000"/>
              </a:spcBef>
            </a:pPr>
            <a:r>
              <a:rPr lang="en-US" sz="1000" b="0" i="0" dirty="0">
                <a:latin typeface="Comic Sans MS" pitchFamily="66" charset="0"/>
              </a:rPr>
              <a:t>From the  Virtual B</a:t>
            </a:r>
            <a:r>
              <a:rPr lang="en-US" sz="1000" b="0" i="0" dirty="0" smtClean="0">
                <a:latin typeface="Comic Sans MS" pitchFamily="66" charset="0"/>
              </a:rPr>
              <a:t>iology </a:t>
            </a:r>
            <a:r>
              <a:rPr lang="en-US" sz="1000" b="0" i="0" dirty="0">
                <a:latin typeface="Comic Sans MS" pitchFamily="66" charset="0"/>
              </a:rPr>
              <a:t>Classroom on </a:t>
            </a:r>
            <a:r>
              <a:rPr lang="en-US" sz="1000" b="0" i="0" dirty="0">
                <a:latin typeface="Comic Sans MS" pitchFamily="66" charset="0"/>
                <a:hlinkClick r:id="rId14"/>
              </a:rPr>
              <a:t>ScienceProfOnline.com</a:t>
            </a:r>
            <a:endParaRPr lang="en-US" sz="1000" b="0" i="0" dirty="0">
              <a:latin typeface="Comic Sans MS" pitchFamily="66" charset="0"/>
            </a:endParaRPr>
          </a:p>
        </p:txBody>
      </p:sp>
    </p:spTree>
    <p:extLst>
      <p:ext uri="{BB962C8B-B14F-4D97-AF65-F5344CB8AC3E}">
        <p14:creationId xmlns:p14="http://schemas.microsoft.com/office/powerpoint/2010/main" val="167258151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4"/>
          <p:cNvSpPr>
            <a:spLocks noGrp="1" noChangeArrowheads="1"/>
          </p:cNvSpPr>
          <p:nvPr>
            <p:ph type="body" sz="half" idx="4294967295"/>
          </p:nvPr>
        </p:nvSpPr>
        <p:spPr>
          <a:xfrm>
            <a:off x="4953000" y="2286000"/>
            <a:ext cx="3962400" cy="3840163"/>
          </a:xfrm>
        </p:spPr>
        <p:txBody>
          <a:bodyPr/>
          <a:lstStyle/>
          <a:p>
            <a:pPr eaLnBrk="1" hangingPunct="1">
              <a:lnSpc>
                <a:spcPct val="90000"/>
              </a:lnSpc>
              <a:spcBef>
                <a:spcPct val="0"/>
              </a:spcBef>
              <a:buFont typeface="Wingdings" pitchFamily="2" charset="2"/>
              <a:buChar char="Ø"/>
            </a:pPr>
            <a:r>
              <a:rPr lang="en-US" sz="1800" b="1" dirty="0" smtClean="0">
                <a:solidFill>
                  <a:srgbClr val="FF0000"/>
                </a:solidFill>
                <a:latin typeface="Comic Sans MS" pitchFamily="66" charset="0"/>
              </a:rPr>
              <a:t>Q</a:t>
            </a:r>
            <a:r>
              <a:rPr lang="en-US" sz="1800" b="1" dirty="0" smtClean="0">
                <a:latin typeface="Comic Sans MS" pitchFamily="66" charset="0"/>
              </a:rPr>
              <a:t>: What do ribosomes do?</a:t>
            </a:r>
          </a:p>
          <a:p>
            <a:pPr eaLnBrk="1" hangingPunct="1">
              <a:lnSpc>
                <a:spcPct val="90000"/>
              </a:lnSpc>
              <a:spcBef>
                <a:spcPct val="0"/>
              </a:spcBef>
              <a:buFont typeface="Wingdings" pitchFamily="2" charset="2"/>
              <a:buChar char="Ø"/>
            </a:pPr>
            <a:endParaRPr lang="en-US" sz="1800" i="1" dirty="0" smtClean="0">
              <a:latin typeface="Comic Sans MS" pitchFamily="66" charset="0"/>
            </a:endParaRPr>
          </a:p>
          <a:p>
            <a:pPr eaLnBrk="1" hangingPunct="1">
              <a:lnSpc>
                <a:spcPct val="90000"/>
              </a:lnSpc>
              <a:spcBef>
                <a:spcPct val="0"/>
              </a:spcBef>
              <a:buFont typeface="Wingdings" pitchFamily="2" charset="2"/>
              <a:buChar char="Ø"/>
            </a:pPr>
            <a:endParaRPr lang="en-US" sz="1800" b="1" dirty="0" smtClean="0">
              <a:latin typeface="Comic Sans MS" pitchFamily="66" charset="0"/>
            </a:endParaRPr>
          </a:p>
          <a:p>
            <a:pPr eaLnBrk="1" hangingPunct="1">
              <a:lnSpc>
                <a:spcPct val="90000"/>
              </a:lnSpc>
              <a:spcBef>
                <a:spcPct val="0"/>
              </a:spcBef>
              <a:buFont typeface="Wingdings" pitchFamily="2" charset="2"/>
              <a:buChar char="Ø"/>
            </a:pPr>
            <a:r>
              <a:rPr lang="en-US" sz="1800" b="1" dirty="0" smtClean="0">
                <a:solidFill>
                  <a:srgbClr val="FF0000"/>
                </a:solidFill>
                <a:latin typeface="Comic Sans MS" pitchFamily="66" charset="0"/>
              </a:rPr>
              <a:t>Q</a:t>
            </a:r>
            <a:r>
              <a:rPr lang="en-US" sz="1800" b="1" dirty="0" smtClean="0">
                <a:latin typeface="Comic Sans MS" pitchFamily="66" charset="0"/>
              </a:rPr>
              <a:t>: What are they made of?</a:t>
            </a:r>
          </a:p>
          <a:p>
            <a:pPr eaLnBrk="1" hangingPunct="1">
              <a:lnSpc>
                <a:spcPct val="90000"/>
              </a:lnSpc>
              <a:buFont typeface="Wingdings" pitchFamily="2" charset="2"/>
              <a:buChar char="Ø"/>
            </a:pPr>
            <a:endParaRPr lang="en-US" sz="1800" i="1" dirty="0" smtClean="0">
              <a:latin typeface="Comic Sans MS" pitchFamily="66" charset="0"/>
            </a:endParaRPr>
          </a:p>
          <a:p>
            <a:pPr eaLnBrk="1" hangingPunct="1">
              <a:lnSpc>
                <a:spcPct val="90000"/>
              </a:lnSpc>
              <a:buFont typeface="Wingdings" pitchFamily="2" charset="2"/>
              <a:buChar char="Ø"/>
            </a:pPr>
            <a:endParaRPr lang="en-US" sz="1800" i="1" dirty="0" smtClean="0">
              <a:latin typeface="Comic Sans MS" pitchFamily="66" charset="0"/>
            </a:endParaRPr>
          </a:p>
          <a:p>
            <a:pPr eaLnBrk="1" hangingPunct="1">
              <a:lnSpc>
                <a:spcPct val="90000"/>
              </a:lnSpc>
              <a:spcBef>
                <a:spcPct val="0"/>
              </a:spcBef>
              <a:buFont typeface="Wingdings" pitchFamily="2" charset="2"/>
              <a:buChar char="Ø"/>
            </a:pPr>
            <a:r>
              <a:rPr lang="en-US" sz="1800" dirty="0" smtClean="0">
                <a:latin typeface="Comic Sans MS" pitchFamily="66" charset="0"/>
              </a:rPr>
              <a:t>Can be found alone in the cytoplasm, in groups called </a:t>
            </a:r>
            <a:r>
              <a:rPr lang="en-US" sz="1800" b="1" dirty="0" smtClean="0">
                <a:latin typeface="Comic Sans MS" pitchFamily="66" charset="0"/>
              </a:rPr>
              <a:t>polyribosomes,</a:t>
            </a:r>
            <a:r>
              <a:rPr lang="en-US" sz="1800" dirty="0" smtClean="0">
                <a:latin typeface="Comic Sans MS" pitchFamily="66" charset="0"/>
              </a:rPr>
              <a:t> or attached to the </a:t>
            </a:r>
            <a:r>
              <a:rPr lang="en-US" sz="1800" dirty="0" smtClean="0">
                <a:solidFill>
                  <a:schemeClr val="tx2"/>
                </a:solidFill>
                <a:latin typeface="Comic Sans MS" pitchFamily="66" charset="0"/>
              </a:rPr>
              <a:t>endoplasmic reticulum.</a:t>
            </a:r>
          </a:p>
          <a:p>
            <a:pPr eaLnBrk="1" hangingPunct="1">
              <a:lnSpc>
                <a:spcPct val="90000"/>
              </a:lnSpc>
              <a:spcBef>
                <a:spcPct val="0"/>
              </a:spcBef>
              <a:buFont typeface="Wingdings" pitchFamily="2" charset="2"/>
              <a:buChar char="Ø"/>
            </a:pPr>
            <a:endParaRPr lang="en-US" sz="1800" dirty="0" smtClean="0">
              <a:solidFill>
                <a:schemeClr val="tx2"/>
              </a:solidFill>
              <a:latin typeface="Comic Sans MS" pitchFamily="66" charset="0"/>
            </a:endParaRPr>
          </a:p>
          <a:p>
            <a:pPr eaLnBrk="1" hangingPunct="1">
              <a:lnSpc>
                <a:spcPct val="90000"/>
              </a:lnSpc>
              <a:spcBef>
                <a:spcPct val="0"/>
              </a:spcBef>
              <a:buFont typeface="Wingdings" pitchFamily="2" charset="2"/>
              <a:buChar char="Ø"/>
            </a:pPr>
            <a:endParaRPr lang="en-US" sz="1800" b="1" dirty="0" smtClean="0">
              <a:solidFill>
                <a:schemeClr val="tx2"/>
              </a:solidFill>
              <a:latin typeface="Comic Sans MS" pitchFamily="66" charset="0"/>
            </a:endParaRPr>
          </a:p>
          <a:p>
            <a:pPr eaLnBrk="1" hangingPunct="1">
              <a:lnSpc>
                <a:spcPct val="90000"/>
              </a:lnSpc>
              <a:spcBef>
                <a:spcPct val="0"/>
              </a:spcBef>
              <a:buFont typeface="Wingdings" pitchFamily="2" charset="2"/>
              <a:buChar char="Ø"/>
            </a:pPr>
            <a:r>
              <a:rPr lang="en-US" sz="1800" b="1" dirty="0" smtClean="0">
                <a:solidFill>
                  <a:srgbClr val="FF0000"/>
                </a:solidFill>
                <a:latin typeface="Comic Sans MS" pitchFamily="66" charset="0"/>
              </a:rPr>
              <a:t>Q</a:t>
            </a:r>
            <a:r>
              <a:rPr lang="en-US" sz="1800" b="1" dirty="0" smtClean="0">
                <a:latin typeface="Comic Sans MS" pitchFamily="66" charset="0"/>
              </a:rPr>
              <a:t>:</a:t>
            </a:r>
            <a:r>
              <a:rPr lang="en-US" sz="1800" b="1" dirty="0" smtClean="0">
                <a:solidFill>
                  <a:srgbClr val="3333CC"/>
                </a:solidFill>
                <a:latin typeface="Comic Sans MS" pitchFamily="66" charset="0"/>
              </a:rPr>
              <a:t> </a:t>
            </a:r>
            <a:r>
              <a:rPr lang="en-US" sz="1800" b="1" dirty="0" smtClean="0">
                <a:latin typeface="Comic Sans MS" pitchFamily="66" charset="0"/>
              </a:rPr>
              <a:t>Eukaryotes? Prokaryotes? Both?</a:t>
            </a:r>
          </a:p>
          <a:p>
            <a:pPr eaLnBrk="1" hangingPunct="1">
              <a:lnSpc>
                <a:spcPct val="90000"/>
              </a:lnSpc>
              <a:spcBef>
                <a:spcPct val="0"/>
              </a:spcBef>
            </a:pPr>
            <a:endParaRPr lang="en-US" sz="2000" dirty="0" smtClean="0">
              <a:latin typeface="Comic Sans MS" pitchFamily="66" charset="0"/>
            </a:endParaRPr>
          </a:p>
        </p:txBody>
      </p:sp>
      <p:pic>
        <p:nvPicPr>
          <p:cNvPr id="11268" name="Picture 5" descr="Ribosome_shape-Vossman_Wik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228600"/>
            <a:ext cx="366553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 Box 6"/>
          <p:cNvSpPr txBox="1">
            <a:spLocks noChangeArrowheads="1"/>
          </p:cNvSpPr>
          <p:nvPr/>
        </p:nvSpPr>
        <p:spPr bwMode="auto">
          <a:xfrm>
            <a:off x="6046788" y="6457950"/>
            <a:ext cx="31242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algn="r" eaLnBrk="1" hangingPunct="1">
              <a:spcBef>
                <a:spcPct val="50000"/>
              </a:spcBef>
            </a:pPr>
            <a:r>
              <a:rPr lang="en-US" sz="1000" b="0" i="0">
                <a:latin typeface="Comic Sans MS" pitchFamily="66" charset="0"/>
              </a:rPr>
              <a:t>Images: </a:t>
            </a:r>
            <a:r>
              <a:rPr lang="en-US" sz="1000" b="0" i="0">
                <a:latin typeface="Comic Sans MS" pitchFamily="66" charset="0"/>
                <a:hlinkClick r:id="rId4"/>
              </a:rPr>
              <a:t>Ribosome translating protein</a:t>
            </a:r>
            <a:r>
              <a:rPr lang="en-US" sz="1000" b="0" i="0">
                <a:latin typeface="Comic Sans MS" pitchFamily="66" charset="0"/>
              </a:rPr>
              <a:t>, animation, Xvazquez; </a:t>
            </a:r>
            <a:r>
              <a:rPr lang="en-US" sz="1000" b="0" i="0">
                <a:latin typeface="Comic Sans MS" pitchFamily="66" charset="0"/>
                <a:hlinkClick r:id="rId5"/>
              </a:rPr>
              <a:t>Ribosome Structure</a:t>
            </a:r>
            <a:r>
              <a:rPr lang="en-US" sz="1000" b="0" i="0">
                <a:latin typeface="Comic Sans MS" pitchFamily="66" charset="0"/>
              </a:rPr>
              <a:t>, Vossman </a:t>
            </a:r>
          </a:p>
        </p:txBody>
      </p:sp>
      <p:pic>
        <p:nvPicPr>
          <p:cNvPr id="11271"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19100" y="457200"/>
            <a:ext cx="38862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TextBox 8"/>
          <p:cNvSpPr txBox="1">
            <a:spLocks noChangeArrowheads="1"/>
          </p:cNvSpPr>
          <p:nvPr/>
        </p:nvSpPr>
        <p:spPr bwMode="auto">
          <a:xfrm>
            <a:off x="1295400" y="1599962"/>
            <a:ext cx="2362200"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algn="ctr" eaLnBrk="1" hangingPunct="1"/>
            <a:r>
              <a:rPr lang="en-US" sz="2000" b="1" i="0" dirty="0">
                <a:latin typeface="Comic Sans MS" pitchFamily="66" charset="0"/>
                <a:hlinkClick r:id="rId4"/>
              </a:rPr>
              <a:t>Click here</a:t>
            </a:r>
            <a:r>
              <a:rPr lang="en-US" sz="2000" i="0" dirty="0">
                <a:latin typeface="Comic Sans MS" pitchFamily="66" charset="0"/>
              </a:rPr>
              <a:t> for animation of ribosome building a protein.</a:t>
            </a:r>
          </a:p>
          <a:p>
            <a:pPr algn="ctr" eaLnBrk="1" hangingPunct="1"/>
            <a:endParaRPr lang="en-US" dirty="0"/>
          </a:p>
        </p:txBody>
      </p:sp>
      <p:sp>
        <p:nvSpPr>
          <p:cNvPr id="9" name="Rectangle 2"/>
          <p:cNvSpPr txBox="1">
            <a:spLocks noChangeArrowheads="1"/>
          </p:cNvSpPr>
          <p:nvPr/>
        </p:nvSpPr>
        <p:spPr bwMode="auto">
          <a:xfrm>
            <a:off x="381000" y="228600"/>
            <a:ext cx="3810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en-US" sz="3200" b="1" i="0" kern="0" smtClean="0">
                <a:solidFill>
                  <a:srgbClr val="CC0000"/>
                </a:solidFill>
                <a:latin typeface="Comic Sans MS" pitchFamily="66" charset="0"/>
              </a:rPr>
              <a:t>Ribosomes</a:t>
            </a:r>
            <a:endParaRPr lang="en-US" sz="3200" b="1" i="0" kern="0" dirty="0" smtClean="0">
              <a:solidFill>
                <a:srgbClr val="CC0000"/>
              </a:solidFill>
              <a:latin typeface="Comic Sans MS" pitchFamily="66" charset="0"/>
            </a:endParaRPr>
          </a:p>
        </p:txBody>
      </p:sp>
      <p:sp>
        <p:nvSpPr>
          <p:cNvPr id="10" name="Text Box 6"/>
          <p:cNvSpPr txBox="1">
            <a:spLocks noChangeArrowheads="1"/>
          </p:cNvSpPr>
          <p:nvPr/>
        </p:nvSpPr>
        <p:spPr bwMode="auto">
          <a:xfrm>
            <a:off x="0" y="6613525"/>
            <a:ext cx="4724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spcBef>
                <a:spcPct val="50000"/>
              </a:spcBef>
            </a:pPr>
            <a:r>
              <a:rPr lang="en-US" sz="1000" b="0" i="0" dirty="0">
                <a:latin typeface="Comic Sans MS" pitchFamily="66" charset="0"/>
              </a:rPr>
              <a:t>From the  Virtual B</a:t>
            </a:r>
            <a:r>
              <a:rPr lang="en-US" sz="1000" b="0" i="0" dirty="0" smtClean="0">
                <a:latin typeface="Comic Sans MS" pitchFamily="66" charset="0"/>
              </a:rPr>
              <a:t>ology </a:t>
            </a:r>
            <a:r>
              <a:rPr lang="en-US" sz="1000" b="0" i="0" dirty="0">
                <a:latin typeface="Comic Sans MS" pitchFamily="66" charset="0"/>
              </a:rPr>
              <a:t>Classroom on </a:t>
            </a:r>
            <a:r>
              <a:rPr lang="en-US" sz="1000" b="0" i="0" dirty="0">
                <a:latin typeface="Comic Sans MS" pitchFamily="66" charset="0"/>
                <a:hlinkClick r:id="rId7"/>
              </a:rPr>
              <a:t>ScienceProfOnline.com</a:t>
            </a:r>
            <a:endParaRPr lang="en-US" sz="1000" b="0" i="0" dirty="0">
              <a:latin typeface="Comic Sans MS" pitchFamily="66" charset="0"/>
            </a:endParaRPr>
          </a:p>
        </p:txBody>
      </p:sp>
    </p:spTree>
    <p:extLst>
      <p:ext uri="{BB962C8B-B14F-4D97-AF65-F5344CB8AC3E}">
        <p14:creationId xmlns:p14="http://schemas.microsoft.com/office/powerpoint/2010/main" val="396474688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3"/>
          <p:cNvSpPr txBox="1">
            <a:spLocks noChangeArrowheads="1"/>
          </p:cNvSpPr>
          <p:nvPr/>
        </p:nvSpPr>
        <p:spPr bwMode="auto">
          <a:xfrm>
            <a:off x="1431925" y="188913"/>
            <a:ext cx="53498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endParaRPr lang="en-US" i="0"/>
          </a:p>
        </p:txBody>
      </p:sp>
      <p:sp>
        <p:nvSpPr>
          <p:cNvPr id="12291" name="Text Box 4"/>
          <p:cNvSpPr txBox="1">
            <a:spLocks noChangeArrowheads="1"/>
          </p:cNvSpPr>
          <p:nvPr/>
        </p:nvSpPr>
        <p:spPr bwMode="auto">
          <a:xfrm>
            <a:off x="238125" y="188913"/>
            <a:ext cx="7543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spcBef>
                <a:spcPct val="50000"/>
              </a:spcBef>
            </a:pPr>
            <a:r>
              <a:rPr lang="en-US" sz="3200" b="1" i="0" dirty="0">
                <a:solidFill>
                  <a:schemeClr val="folHlink"/>
                </a:solidFill>
                <a:latin typeface="Comic Sans MS" pitchFamily="66" charset="0"/>
              </a:rPr>
              <a:t>Membrane-bound Organelles</a:t>
            </a:r>
          </a:p>
        </p:txBody>
      </p:sp>
      <p:sp>
        <p:nvSpPr>
          <p:cNvPr id="12292" name="Text Box 6"/>
          <p:cNvSpPr txBox="1">
            <a:spLocks noChangeArrowheads="1"/>
          </p:cNvSpPr>
          <p:nvPr/>
        </p:nvSpPr>
        <p:spPr bwMode="auto">
          <a:xfrm>
            <a:off x="319087" y="1295400"/>
            <a:ext cx="3124200"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marL="285750" indent="-285750" eaLnBrk="1" hangingPunct="1">
              <a:buFont typeface="Wingdings" pitchFamily="2" charset="2"/>
              <a:buChar char="Ø"/>
              <a:defRPr/>
            </a:pPr>
            <a:r>
              <a:rPr lang="en-US" sz="2000" i="0" dirty="0" smtClean="0">
                <a:latin typeface="Comic Sans MS" pitchFamily="66" charset="0"/>
              </a:rPr>
              <a:t> </a:t>
            </a:r>
            <a:r>
              <a:rPr lang="en-US" sz="2000" i="0" dirty="0" smtClean="0">
                <a:latin typeface="Comic Sans MS" pitchFamily="66" charset="0"/>
                <a:hlinkClick r:id="rId3"/>
              </a:rPr>
              <a:t>Eukaryotic cells</a:t>
            </a:r>
            <a:r>
              <a:rPr lang="en-US" sz="2000" i="0" dirty="0" smtClean="0">
                <a:latin typeface="Comic Sans MS" pitchFamily="66" charset="0"/>
              </a:rPr>
              <a:t> have many </a:t>
            </a:r>
            <a:r>
              <a:rPr lang="en-US" sz="2000" b="1" i="0" dirty="0" smtClean="0">
                <a:latin typeface="Comic Sans MS" pitchFamily="66" charset="0"/>
              </a:rPr>
              <a:t>organelles.</a:t>
            </a:r>
          </a:p>
          <a:p>
            <a:pPr marL="285750" indent="-285750" eaLnBrk="1" hangingPunct="1">
              <a:buFont typeface="Wingdings" pitchFamily="2" charset="2"/>
              <a:buChar char="Ø"/>
              <a:defRPr/>
            </a:pPr>
            <a:endParaRPr lang="en-US" sz="2000" i="0" dirty="0" smtClean="0">
              <a:latin typeface="Comic Sans MS" pitchFamily="66" charset="0"/>
            </a:endParaRPr>
          </a:p>
          <a:p>
            <a:pPr marL="285750" indent="-285750" eaLnBrk="1" hangingPunct="1">
              <a:buFont typeface="Wingdings" pitchFamily="2" charset="2"/>
              <a:buChar char="Ø"/>
              <a:defRPr/>
            </a:pPr>
            <a:endParaRPr lang="en-US" sz="2000" i="0" dirty="0" smtClean="0">
              <a:latin typeface="Comic Sans MS" pitchFamily="66" charset="0"/>
            </a:endParaRPr>
          </a:p>
          <a:p>
            <a:pPr marL="285750" indent="-285750" eaLnBrk="1" hangingPunct="1">
              <a:buFont typeface="Wingdings" pitchFamily="2" charset="2"/>
              <a:buChar char="Ø"/>
              <a:defRPr/>
            </a:pPr>
            <a:r>
              <a:rPr lang="en-US" sz="2000" i="0" dirty="0" smtClean="0">
                <a:latin typeface="Comic Sans MS" pitchFamily="66" charset="0"/>
              </a:rPr>
              <a:t> Prokaryotes only have ribosomes, which are not bound by a membrane.</a:t>
            </a:r>
            <a:endParaRPr lang="en-US" sz="2400" i="0" dirty="0" smtClean="0">
              <a:latin typeface="Comic Sans MS" pitchFamily="66" charset="0"/>
            </a:endParaRPr>
          </a:p>
          <a:p>
            <a:pPr marL="342900" indent="-342900" eaLnBrk="1" hangingPunct="1">
              <a:buFont typeface="Wingdings" pitchFamily="2" charset="2"/>
              <a:buChar char="Ø"/>
              <a:defRPr/>
            </a:pPr>
            <a:endParaRPr lang="en-US" sz="2400" i="0" dirty="0" smtClean="0">
              <a:latin typeface="Comic Sans MS" pitchFamily="66" charset="0"/>
            </a:endParaRPr>
          </a:p>
          <a:p>
            <a:pPr marL="342900" indent="-342900" eaLnBrk="1" hangingPunct="1">
              <a:buFont typeface="Wingdings" pitchFamily="2" charset="2"/>
              <a:buChar char="Ø"/>
              <a:defRPr/>
            </a:pPr>
            <a:endParaRPr lang="en-US" sz="2400" i="0" dirty="0" smtClean="0">
              <a:latin typeface="Comic Sans MS" pitchFamily="66" charset="0"/>
            </a:endParaRPr>
          </a:p>
          <a:p>
            <a:pPr marL="285750" indent="-285750" eaLnBrk="1" hangingPunct="1">
              <a:buFont typeface="Wingdings" pitchFamily="2" charset="2"/>
              <a:buChar char="Ø"/>
              <a:defRPr/>
            </a:pPr>
            <a:r>
              <a:rPr lang="en-US" sz="2000" i="0" dirty="0" smtClean="0">
                <a:latin typeface="Comic Sans MS" pitchFamily="66" charset="0"/>
              </a:rPr>
              <a:t> Membrane-bound eukaryotic organelles </a:t>
            </a:r>
            <a:r>
              <a:rPr lang="en-US" sz="2000" b="1" i="0" dirty="0" smtClean="0">
                <a:latin typeface="Comic Sans MS" pitchFamily="66" charset="0"/>
              </a:rPr>
              <a:t>organize</a:t>
            </a:r>
            <a:r>
              <a:rPr lang="en-US" sz="2000" i="0" dirty="0" smtClean="0">
                <a:latin typeface="Comic Sans MS" pitchFamily="66" charset="0"/>
              </a:rPr>
              <a:t> functions within the cell.</a:t>
            </a:r>
          </a:p>
          <a:p>
            <a:pPr eaLnBrk="1" hangingPunct="1">
              <a:buFontTx/>
              <a:buChar char="•"/>
              <a:defRPr/>
            </a:pPr>
            <a:endParaRPr lang="en-US" sz="2400" i="0" dirty="0" smtClean="0">
              <a:latin typeface="Comic Sans MS" pitchFamily="66" charset="0"/>
            </a:endParaRPr>
          </a:p>
          <a:p>
            <a:pPr eaLnBrk="1" hangingPunct="1">
              <a:spcBef>
                <a:spcPct val="50000"/>
              </a:spcBef>
              <a:defRPr/>
            </a:pPr>
            <a:endParaRPr lang="en-US" sz="2000" i="0" dirty="0" smtClean="0">
              <a:latin typeface="Comic Sans MS" pitchFamily="66" charset="0"/>
            </a:endParaRPr>
          </a:p>
        </p:txBody>
      </p:sp>
      <p:pic>
        <p:nvPicPr>
          <p:cNvPr id="12293" name="Picture 8" descr="EukaryoteAnimalCe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4600" y="1295400"/>
            <a:ext cx="513715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Text Box 6"/>
          <p:cNvSpPr txBox="1">
            <a:spLocks noChangeArrowheads="1"/>
          </p:cNvSpPr>
          <p:nvPr/>
        </p:nvSpPr>
        <p:spPr bwMode="auto">
          <a:xfrm>
            <a:off x="6477000" y="6613525"/>
            <a:ext cx="2667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algn="r" eaLnBrk="1" hangingPunct="1">
              <a:spcBef>
                <a:spcPct val="50000"/>
              </a:spcBef>
            </a:pPr>
            <a:r>
              <a:rPr lang="en-US" sz="1000" b="0" i="0" dirty="0">
                <a:latin typeface="Comic Sans MS" pitchFamily="66" charset="0"/>
              </a:rPr>
              <a:t>Image: </a:t>
            </a:r>
            <a:r>
              <a:rPr lang="en-US" sz="1000" b="0" i="0" dirty="0">
                <a:latin typeface="Comic Sans MS" pitchFamily="66" charset="0"/>
                <a:hlinkClick r:id="rId5"/>
              </a:rPr>
              <a:t>Eukaryotic Cell Diagram</a:t>
            </a:r>
            <a:r>
              <a:rPr lang="en-US" sz="1000" b="0" i="0" dirty="0">
                <a:latin typeface="Comic Sans MS" pitchFamily="66" charset="0"/>
              </a:rPr>
              <a:t>, M. Ruiz</a:t>
            </a:r>
          </a:p>
        </p:txBody>
      </p:sp>
      <p:sp>
        <p:nvSpPr>
          <p:cNvPr id="8" name="Text Box 6"/>
          <p:cNvSpPr txBox="1">
            <a:spLocks noChangeArrowheads="1"/>
          </p:cNvSpPr>
          <p:nvPr/>
        </p:nvSpPr>
        <p:spPr bwMode="auto">
          <a:xfrm>
            <a:off x="0" y="6613525"/>
            <a:ext cx="4724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spcBef>
                <a:spcPct val="50000"/>
              </a:spcBef>
            </a:pPr>
            <a:r>
              <a:rPr lang="en-US" sz="1000" b="0" i="0" dirty="0">
                <a:latin typeface="Comic Sans MS" pitchFamily="66" charset="0"/>
              </a:rPr>
              <a:t>From the  Virtual B</a:t>
            </a:r>
            <a:r>
              <a:rPr lang="en-US" sz="1000" b="0" i="0" dirty="0" smtClean="0">
                <a:latin typeface="Comic Sans MS" pitchFamily="66" charset="0"/>
              </a:rPr>
              <a:t>ology </a:t>
            </a:r>
            <a:r>
              <a:rPr lang="en-US" sz="1000" b="0" i="0" dirty="0">
                <a:latin typeface="Comic Sans MS" pitchFamily="66" charset="0"/>
              </a:rPr>
              <a:t>Classroom on </a:t>
            </a:r>
            <a:r>
              <a:rPr lang="en-US" sz="1000" b="0" i="0" dirty="0">
                <a:latin typeface="Comic Sans MS" pitchFamily="66" charset="0"/>
                <a:hlinkClick r:id="rId6"/>
              </a:rPr>
              <a:t>ScienceProfOnline.com</a:t>
            </a:r>
            <a:endParaRPr lang="en-US" sz="1000" b="0" i="0" dirty="0">
              <a:latin typeface="Comic Sans MS" pitchFamily="66" charset="0"/>
            </a:endParaRPr>
          </a:p>
        </p:txBody>
      </p:sp>
    </p:spTree>
    <p:extLst>
      <p:ext uri="{BB962C8B-B14F-4D97-AF65-F5344CB8AC3E}">
        <p14:creationId xmlns:p14="http://schemas.microsoft.com/office/powerpoint/2010/main" val="4154027271"/>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357186" y="304799"/>
            <a:ext cx="8482013" cy="276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600" i="0" dirty="0">
                <a:latin typeface="Comic Sans MS" pitchFamily="66" charset="0"/>
              </a:rPr>
              <a:t>System of internal membranes within </a:t>
            </a:r>
            <a:r>
              <a:rPr lang="en-US" b="1" i="0" dirty="0">
                <a:latin typeface="Comic Sans MS" pitchFamily="66" charset="0"/>
                <a:hlinkClick r:id="rId3"/>
              </a:rPr>
              <a:t>eukaryotic cells</a:t>
            </a:r>
            <a:r>
              <a:rPr lang="en-US" i="0" dirty="0">
                <a:latin typeface="Comic Sans MS" pitchFamily="66" charset="0"/>
              </a:rPr>
              <a:t> </a:t>
            </a:r>
            <a:r>
              <a:rPr lang="en-US" sz="1600" i="0" dirty="0">
                <a:latin typeface="Comic Sans MS" pitchFamily="66" charset="0"/>
              </a:rPr>
              <a:t>that divide the cell into compartments, or organelles. </a:t>
            </a:r>
          </a:p>
          <a:p>
            <a:endParaRPr lang="en-US" sz="1600" i="0" dirty="0">
              <a:latin typeface="Comic Sans MS" pitchFamily="66" charset="0"/>
            </a:endParaRPr>
          </a:p>
          <a:p>
            <a:r>
              <a:rPr lang="en-US" sz="1600" i="0" dirty="0">
                <a:latin typeface="Comic Sans MS" pitchFamily="66" charset="0"/>
              </a:rPr>
              <a:t>Transport system, for moving molecules, into, out of, and through interior of cell, as well as interactive surfaces for lipid and protein synthesis. </a:t>
            </a:r>
          </a:p>
          <a:p>
            <a:endParaRPr lang="en-US" sz="1600" i="0" dirty="0">
              <a:latin typeface="Comic Sans MS" pitchFamily="66" charset="0"/>
            </a:endParaRPr>
          </a:p>
          <a:p>
            <a:r>
              <a:rPr lang="en-US" sz="1600" i="0" dirty="0">
                <a:latin typeface="Comic Sans MS" pitchFamily="66" charset="0"/>
              </a:rPr>
              <a:t>Membranes of the </a:t>
            </a:r>
            <a:r>
              <a:rPr lang="en-US" b="1" i="0" dirty="0">
                <a:latin typeface="Comic Sans MS" pitchFamily="66" charset="0"/>
                <a:hlinkClick r:id="rId4"/>
              </a:rPr>
              <a:t>endomembrane system</a:t>
            </a:r>
            <a:r>
              <a:rPr lang="en-US" b="1" i="0" dirty="0">
                <a:latin typeface="Comic Sans MS" pitchFamily="66" charset="0"/>
              </a:rPr>
              <a:t> </a:t>
            </a:r>
            <a:r>
              <a:rPr lang="en-US" sz="1600" i="0" dirty="0">
                <a:latin typeface="Comic Sans MS" pitchFamily="66" charset="0"/>
              </a:rPr>
              <a:t>are made of a lipid bilayer, with proteins.</a:t>
            </a:r>
          </a:p>
          <a:p>
            <a:endParaRPr lang="en-US" i="0" dirty="0">
              <a:latin typeface="Comic Sans MS" pitchFamily="66" charset="0"/>
            </a:endParaRPr>
          </a:p>
          <a:p>
            <a:r>
              <a:rPr lang="en-US" sz="2000" i="0" dirty="0">
                <a:latin typeface="Comic Sans MS" pitchFamily="66" charset="0"/>
              </a:rPr>
              <a:t>The </a:t>
            </a:r>
            <a:r>
              <a:rPr lang="en-US" sz="2000" b="1" i="0" dirty="0">
                <a:solidFill>
                  <a:schemeClr val="folHlink"/>
                </a:solidFill>
                <a:latin typeface="Comic Sans MS" pitchFamily="66" charset="0"/>
              </a:rPr>
              <a:t>Endomembrane System</a:t>
            </a:r>
            <a:r>
              <a:rPr lang="en-US" sz="2000" i="0" dirty="0">
                <a:solidFill>
                  <a:schemeClr val="folHlink"/>
                </a:solidFill>
                <a:latin typeface="Comic Sans MS" pitchFamily="66" charset="0"/>
              </a:rPr>
              <a:t> </a:t>
            </a:r>
          </a:p>
          <a:p>
            <a:r>
              <a:rPr lang="en-US" sz="2000" i="0" dirty="0">
                <a:latin typeface="Comic Sans MS" pitchFamily="66" charset="0"/>
              </a:rPr>
              <a:t>consists of:</a:t>
            </a:r>
          </a:p>
        </p:txBody>
      </p:sp>
      <p:sp>
        <p:nvSpPr>
          <p:cNvPr id="13315" name="Rectangle 3"/>
          <p:cNvSpPr>
            <a:spLocks noChangeArrowheads="1"/>
          </p:cNvSpPr>
          <p:nvPr/>
        </p:nvSpPr>
        <p:spPr bwMode="auto">
          <a:xfrm>
            <a:off x="204787" y="3276600"/>
            <a:ext cx="4267200" cy="298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i="0" dirty="0" smtClean="0">
                <a:latin typeface="Comic Sans MS" pitchFamily="66" charset="0"/>
              </a:rPr>
              <a:t>1.  </a:t>
            </a:r>
            <a:r>
              <a:rPr lang="en-US" sz="2000" b="1" i="0" dirty="0" smtClean="0">
                <a:solidFill>
                  <a:schemeClr val="tx1">
                    <a:lumMod val="50000"/>
                    <a:lumOff val="50000"/>
                  </a:schemeClr>
                </a:solidFill>
                <a:latin typeface="Comic Sans MS" pitchFamily="66" charset="0"/>
              </a:rPr>
              <a:t>nucleus</a:t>
            </a:r>
            <a:endParaRPr lang="en-US" sz="800" i="0" dirty="0">
              <a:latin typeface="Comic Sans MS" pitchFamily="66" charset="0"/>
            </a:endParaRPr>
          </a:p>
          <a:p>
            <a:pPr marL="342900" indent="-342900"/>
            <a:r>
              <a:rPr lang="en-US" i="0" dirty="0">
                <a:latin typeface="Comic Sans MS" pitchFamily="66" charset="0"/>
              </a:rPr>
              <a:t>2. </a:t>
            </a:r>
            <a:r>
              <a:rPr lang="en-US" sz="2000" b="1" i="0" dirty="0">
                <a:solidFill>
                  <a:schemeClr val="tx1">
                    <a:lumMod val="50000"/>
                    <a:lumOff val="50000"/>
                  </a:schemeClr>
                </a:solidFill>
                <a:latin typeface="Comic Sans MS" pitchFamily="66" charset="0"/>
              </a:rPr>
              <a:t>e</a:t>
            </a:r>
            <a:r>
              <a:rPr lang="en-US" sz="2000" b="1" i="0" dirty="0" smtClean="0">
                <a:solidFill>
                  <a:schemeClr val="tx1">
                    <a:lumMod val="50000"/>
                    <a:lumOff val="50000"/>
                  </a:schemeClr>
                </a:solidFill>
                <a:latin typeface="Comic Sans MS" pitchFamily="66" charset="0"/>
              </a:rPr>
              <a:t>ndoplasmic reticulum</a:t>
            </a:r>
            <a:endParaRPr lang="en-US" sz="2000" b="1" i="0" dirty="0">
              <a:solidFill>
                <a:schemeClr val="tx1">
                  <a:lumMod val="50000"/>
                  <a:lumOff val="50000"/>
                </a:schemeClr>
              </a:solidFill>
              <a:latin typeface="Comic Sans MS" pitchFamily="66" charset="0"/>
            </a:endParaRPr>
          </a:p>
          <a:p>
            <a:pPr marL="342900" indent="-342900"/>
            <a:endParaRPr lang="en-US" sz="800" i="0" dirty="0">
              <a:latin typeface="Comic Sans MS" pitchFamily="66" charset="0"/>
            </a:endParaRPr>
          </a:p>
          <a:p>
            <a:pPr marL="342900" indent="-342900"/>
            <a:r>
              <a:rPr lang="en-US" i="0" dirty="0">
                <a:latin typeface="Comic Sans MS" pitchFamily="66" charset="0"/>
              </a:rPr>
              <a:t>3. </a:t>
            </a:r>
            <a:r>
              <a:rPr lang="en-US" sz="2000" b="1" i="0" dirty="0" smtClean="0">
                <a:solidFill>
                  <a:schemeClr val="tx1">
                    <a:lumMod val="50000"/>
                    <a:lumOff val="50000"/>
                  </a:schemeClr>
                </a:solidFill>
                <a:latin typeface="Comic Sans MS" pitchFamily="66" charset="0"/>
              </a:rPr>
              <a:t>Golgi apparatus</a:t>
            </a:r>
            <a:endParaRPr lang="en-US" sz="2000" b="1" i="0" dirty="0">
              <a:solidFill>
                <a:schemeClr val="tx1">
                  <a:lumMod val="50000"/>
                  <a:lumOff val="50000"/>
                </a:schemeClr>
              </a:solidFill>
              <a:latin typeface="Comic Sans MS" pitchFamily="66" charset="0"/>
            </a:endParaRPr>
          </a:p>
          <a:p>
            <a:pPr marL="342900" indent="-342900"/>
            <a:endParaRPr lang="en-US" sz="800" i="0" dirty="0">
              <a:latin typeface="Comic Sans MS" pitchFamily="66" charset="0"/>
            </a:endParaRPr>
          </a:p>
          <a:p>
            <a:pPr marL="342900" indent="-342900"/>
            <a:r>
              <a:rPr lang="en-US" i="0" dirty="0">
                <a:latin typeface="Comic Sans MS" pitchFamily="66" charset="0"/>
              </a:rPr>
              <a:t>4. </a:t>
            </a:r>
            <a:r>
              <a:rPr lang="en-US" sz="2000" b="1" i="0" dirty="0" smtClean="0">
                <a:solidFill>
                  <a:schemeClr val="tx1">
                    <a:lumMod val="50000"/>
                    <a:lumOff val="50000"/>
                  </a:schemeClr>
                </a:solidFill>
                <a:latin typeface="Comic Sans MS" pitchFamily="66" charset="0"/>
              </a:rPr>
              <a:t>vesicles</a:t>
            </a:r>
            <a:endParaRPr lang="en-US" sz="2000" b="1" i="0" dirty="0">
              <a:solidFill>
                <a:schemeClr val="tx1">
                  <a:lumMod val="50000"/>
                  <a:lumOff val="50000"/>
                </a:schemeClr>
              </a:solidFill>
              <a:latin typeface="Comic Sans MS" pitchFamily="66" charset="0"/>
            </a:endParaRPr>
          </a:p>
          <a:p>
            <a:pPr marL="342900" indent="-342900"/>
            <a:endParaRPr lang="en-US" sz="800" i="0" dirty="0">
              <a:latin typeface="Comic Sans MS" pitchFamily="66" charset="0"/>
            </a:endParaRPr>
          </a:p>
          <a:p>
            <a:pPr marL="342900" indent="-342900"/>
            <a:r>
              <a:rPr lang="en-US" b="0" i="0" dirty="0">
                <a:latin typeface="Comic Sans MS" pitchFamily="66" charset="0"/>
              </a:rPr>
              <a:t>5. </a:t>
            </a:r>
            <a:r>
              <a:rPr lang="en-US" sz="2000" b="0" i="0" dirty="0" smtClean="0">
                <a:solidFill>
                  <a:schemeClr val="tx1">
                    <a:lumMod val="50000"/>
                    <a:lumOff val="50000"/>
                  </a:schemeClr>
                </a:solidFill>
                <a:latin typeface="Comic Sans MS" pitchFamily="66" charset="0"/>
              </a:rPr>
              <a:t>lysosomes</a:t>
            </a:r>
            <a:endParaRPr lang="en-US" sz="2000" b="0" i="0" dirty="0">
              <a:solidFill>
                <a:schemeClr val="tx1">
                  <a:lumMod val="50000"/>
                  <a:lumOff val="50000"/>
                </a:schemeClr>
              </a:solidFill>
              <a:latin typeface="Comic Sans MS" pitchFamily="66" charset="0"/>
            </a:endParaRPr>
          </a:p>
          <a:p>
            <a:pPr marL="342900" indent="-342900"/>
            <a:endParaRPr lang="en-US" sz="800" b="0" i="0" dirty="0">
              <a:latin typeface="Comic Sans MS" pitchFamily="66" charset="0"/>
            </a:endParaRPr>
          </a:p>
          <a:p>
            <a:pPr marL="342900" indent="-342900"/>
            <a:r>
              <a:rPr lang="en-US" b="0" i="0" dirty="0" smtClean="0">
                <a:latin typeface="Comic Sans MS" pitchFamily="66" charset="0"/>
              </a:rPr>
              <a:t>6</a:t>
            </a:r>
            <a:r>
              <a:rPr lang="en-US" sz="2000" b="0" i="0" dirty="0" smtClean="0">
                <a:latin typeface="Comic Sans MS" pitchFamily="66" charset="0"/>
              </a:rPr>
              <a:t>… </a:t>
            </a:r>
            <a:r>
              <a:rPr lang="en-US" sz="2000" b="1" i="0" dirty="0" smtClean="0">
                <a:solidFill>
                  <a:srgbClr val="FF0000"/>
                </a:solidFill>
                <a:latin typeface="Comic Sans MS" pitchFamily="66" charset="0"/>
              </a:rPr>
              <a:t>Q</a:t>
            </a:r>
            <a:r>
              <a:rPr lang="en-US" b="1" i="0" dirty="0" smtClean="0">
                <a:latin typeface="Comic Sans MS" pitchFamily="66" charset="0"/>
              </a:rPr>
              <a:t>: What other membranous part of the cell should also be included in this list?</a:t>
            </a:r>
            <a:endParaRPr lang="en-US" b="1" i="0" dirty="0">
              <a:latin typeface="Comic Sans MS" pitchFamily="66" charset="0"/>
            </a:endParaRPr>
          </a:p>
        </p:txBody>
      </p:sp>
      <p:pic>
        <p:nvPicPr>
          <p:cNvPr id="13316" name="Picture 4" descr="Image:Endomembrane system diagram.svg">
            <a:hlinkClick r:id="rId5"/>
          </p:cNvPr>
          <p:cNvPicPr>
            <a:picLocks noGrp="1" noChangeAspect="1" noChangeArrowheads="1"/>
          </p:cNvPicPr>
          <p:nvPr>
            <p:ph idx="4294967295"/>
          </p:nvPr>
        </p:nvPicPr>
        <p:blipFill>
          <a:blip r:embed="rId6">
            <a:extLst>
              <a:ext uri="{28A0092B-C50C-407E-A947-70E740481C1C}">
                <a14:useLocalDpi xmlns:a14="http://schemas.microsoft.com/office/drawing/2010/main" val="0"/>
              </a:ext>
            </a:extLst>
          </a:blip>
          <a:srcRect/>
          <a:stretch>
            <a:fillRect/>
          </a:stretch>
        </p:blipFill>
        <p:spPr>
          <a:xfrm>
            <a:off x="4267200" y="2286000"/>
            <a:ext cx="4876800" cy="4133850"/>
          </a:xfrm>
        </p:spPr>
      </p:pic>
      <p:sp>
        <p:nvSpPr>
          <p:cNvPr id="13317" name="Text Box 5"/>
          <p:cNvSpPr txBox="1">
            <a:spLocks noChangeArrowheads="1"/>
          </p:cNvSpPr>
          <p:nvPr/>
        </p:nvSpPr>
        <p:spPr bwMode="auto">
          <a:xfrm>
            <a:off x="5867400" y="6613525"/>
            <a:ext cx="32766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algn="r" eaLnBrk="1" hangingPunct="1">
              <a:spcBef>
                <a:spcPct val="50000"/>
              </a:spcBef>
            </a:pPr>
            <a:r>
              <a:rPr lang="en-US" sz="1000" b="0" i="0" dirty="0">
                <a:latin typeface="Comic Sans MS" pitchFamily="66" charset="0"/>
              </a:rPr>
              <a:t>Image: </a:t>
            </a:r>
            <a:r>
              <a:rPr lang="en-US" sz="1000" b="0" i="0" dirty="0">
                <a:latin typeface="Comic Sans MS" pitchFamily="66" charset="0"/>
                <a:hlinkClick r:id="rId7"/>
              </a:rPr>
              <a:t>Endomembrane system</a:t>
            </a:r>
            <a:r>
              <a:rPr lang="en-US" sz="1000" b="0" i="0" dirty="0">
                <a:latin typeface="Comic Sans MS" pitchFamily="66" charset="0"/>
              </a:rPr>
              <a:t> diagram, M. Ruiz</a:t>
            </a:r>
          </a:p>
        </p:txBody>
      </p:sp>
      <p:sp>
        <p:nvSpPr>
          <p:cNvPr id="7" name="Text Box 6"/>
          <p:cNvSpPr txBox="1">
            <a:spLocks noChangeArrowheads="1"/>
          </p:cNvSpPr>
          <p:nvPr/>
        </p:nvSpPr>
        <p:spPr bwMode="auto">
          <a:xfrm>
            <a:off x="0" y="6613525"/>
            <a:ext cx="4724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spcBef>
                <a:spcPct val="50000"/>
              </a:spcBef>
            </a:pPr>
            <a:r>
              <a:rPr lang="en-US" sz="1000" b="0" i="0" dirty="0">
                <a:latin typeface="Comic Sans MS" pitchFamily="66" charset="0"/>
              </a:rPr>
              <a:t>From the  Virtual B</a:t>
            </a:r>
            <a:r>
              <a:rPr lang="en-US" sz="1000" b="0" i="0" dirty="0" smtClean="0">
                <a:latin typeface="Comic Sans MS" pitchFamily="66" charset="0"/>
              </a:rPr>
              <a:t>ology </a:t>
            </a:r>
            <a:r>
              <a:rPr lang="en-US" sz="1000" b="0" i="0" dirty="0">
                <a:latin typeface="Comic Sans MS" pitchFamily="66" charset="0"/>
              </a:rPr>
              <a:t>Classroom on </a:t>
            </a:r>
            <a:r>
              <a:rPr lang="en-US" sz="1000" b="0" i="0" dirty="0">
                <a:latin typeface="Comic Sans MS" pitchFamily="66" charset="0"/>
                <a:hlinkClick r:id="rId8"/>
              </a:rPr>
              <a:t>ScienceProfOnline.com</a:t>
            </a:r>
            <a:endParaRPr lang="en-US" sz="1000" b="0" i="0" dirty="0">
              <a:latin typeface="Comic Sans MS" pitchFamily="66" charset="0"/>
            </a:endParaRPr>
          </a:p>
        </p:txBody>
      </p:sp>
    </p:spTree>
    <p:extLst>
      <p:ext uri="{BB962C8B-B14F-4D97-AF65-F5344CB8AC3E}">
        <p14:creationId xmlns:p14="http://schemas.microsoft.com/office/powerpoint/2010/main" val="2402670025"/>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457200" y="2133600"/>
            <a:ext cx="23622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2400" i="0" dirty="0">
                <a:latin typeface="Comic Sans MS" pitchFamily="66" charset="0"/>
              </a:rPr>
              <a:t>Let’s watch an animation </a:t>
            </a:r>
            <a:endParaRPr lang="en-US" sz="2400" i="0" dirty="0" smtClean="0">
              <a:latin typeface="Comic Sans MS" pitchFamily="66" charset="0"/>
            </a:endParaRPr>
          </a:p>
          <a:p>
            <a:pPr algn="ctr"/>
            <a:r>
              <a:rPr lang="en-US" sz="2400" i="0" dirty="0" smtClean="0">
                <a:latin typeface="Comic Sans MS" pitchFamily="66" charset="0"/>
              </a:rPr>
              <a:t>on </a:t>
            </a:r>
            <a:r>
              <a:rPr lang="en-US" sz="2400" i="0" dirty="0">
                <a:latin typeface="Comic Sans MS" pitchFamily="66" charset="0"/>
              </a:rPr>
              <a:t>the eukaryotic </a:t>
            </a:r>
            <a:r>
              <a:rPr lang="en-US" sz="2400" i="0" dirty="0">
                <a:latin typeface="Comic Sans MS" pitchFamily="66" charset="0"/>
                <a:hlinkClick r:id="rId3"/>
              </a:rPr>
              <a:t>Endomembrane System</a:t>
            </a:r>
            <a:r>
              <a:rPr lang="en-US" sz="2400" i="0" dirty="0">
                <a:latin typeface="Comic Sans MS" pitchFamily="66" charset="0"/>
              </a:rPr>
              <a:t>.</a:t>
            </a:r>
            <a:r>
              <a:rPr lang="en-US" sz="2400" b="1" i="0" dirty="0">
                <a:solidFill>
                  <a:srgbClr val="FF6600"/>
                </a:solidFill>
                <a:latin typeface="Comic Sans MS" pitchFamily="66" charset="0"/>
              </a:rPr>
              <a:t> </a:t>
            </a:r>
          </a:p>
        </p:txBody>
      </p:sp>
      <p:pic>
        <p:nvPicPr>
          <p:cNvPr id="6147" name="Picture 3" descr="Endocytosis-Exocytosis- Nicolle-Rager-Full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1219200"/>
            <a:ext cx="4953000" cy="4953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6148" name="Text Box 4"/>
          <p:cNvSpPr txBox="1">
            <a:spLocks noChangeArrowheads="1"/>
          </p:cNvSpPr>
          <p:nvPr/>
        </p:nvSpPr>
        <p:spPr bwMode="auto">
          <a:xfrm>
            <a:off x="0" y="6613525"/>
            <a:ext cx="39624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spcBef>
                <a:spcPct val="50000"/>
              </a:spcBef>
            </a:pPr>
            <a:r>
              <a:rPr lang="en-US" sz="1000" b="0" i="0">
                <a:latin typeface="Comic Sans MS" pitchFamily="66" charset="0"/>
              </a:rPr>
              <a:t>Image: </a:t>
            </a:r>
            <a:r>
              <a:rPr lang="en-US" sz="1000" b="0" i="0">
                <a:latin typeface="Comic Sans MS" pitchFamily="66" charset="0"/>
                <a:hlinkClick r:id="rId5"/>
              </a:rPr>
              <a:t>Endocytosis / Exocytosis</a:t>
            </a:r>
            <a:r>
              <a:rPr lang="en-US" sz="1000" b="0" i="0">
                <a:latin typeface="Comic Sans MS" pitchFamily="66" charset="0"/>
              </a:rPr>
              <a:t>, Nicolle Rager Fuller, NSF</a:t>
            </a:r>
          </a:p>
        </p:txBody>
      </p:sp>
      <p:sp>
        <p:nvSpPr>
          <p:cNvPr id="6149" name="Text Box 6"/>
          <p:cNvSpPr txBox="1">
            <a:spLocks noChangeArrowheads="1"/>
          </p:cNvSpPr>
          <p:nvPr/>
        </p:nvSpPr>
        <p:spPr bwMode="auto">
          <a:xfrm>
            <a:off x="304800" y="304800"/>
            <a:ext cx="6858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spcBef>
                <a:spcPct val="50000"/>
              </a:spcBef>
            </a:pPr>
            <a:r>
              <a:rPr lang="en-US" sz="3600" b="1" i="0" dirty="0">
                <a:solidFill>
                  <a:schemeClr val="accent6">
                    <a:lumMod val="60000"/>
                    <a:lumOff val="40000"/>
                  </a:schemeClr>
                </a:solidFill>
                <a:latin typeface="Comic Sans MS" pitchFamily="66" charset="0"/>
              </a:rPr>
              <a:t>Endomembrane System</a:t>
            </a:r>
          </a:p>
        </p:txBody>
      </p:sp>
      <p:sp>
        <p:nvSpPr>
          <p:cNvPr id="6150" name="Text Box 6"/>
          <p:cNvSpPr txBox="1">
            <a:spLocks noChangeArrowheads="1"/>
          </p:cNvSpPr>
          <p:nvPr/>
        </p:nvSpPr>
        <p:spPr bwMode="auto">
          <a:xfrm>
            <a:off x="4386263" y="6613525"/>
            <a:ext cx="4724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algn="r" eaLnBrk="1" hangingPunct="1">
              <a:spcBef>
                <a:spcPct val="50000"/>
              </a:spcBef>
            </a:pPr>
            <a:r>
              <a:rPr lang="en-US" sz="1000" b="0" i="0" dirty="0">
                <a:latin typeface="Comic Sans MS" pitchFamily="66" charset="0"/>
              </a:rPr>
              <a:t>From the  Virtual B</a:t>
            </a:r>
            <a:r>
              <a:rPr lang="en-US" sz="1000" b="0" i="0" dirty="0" smtClean="0">
                <a:latin typeface="Comic Sans MS" pitchFamily="66" charset="0"/>
              </a:rPr>
              <a:t>iology </a:t>
            </a:r>
            <a:r>
              <a:rPr lang="en-US" sz="1000" b="0" i="0" dirty="0">
                <a:latin typeface="Comic Sans MS" pitchFamily="66" charset="0"/>
              </a:rPr>
              <a:t>Classroom on </a:t>
            </a:r>
            <a:r>
              <a:rPr lang="en-US" sz="1000" b="0" i="0" dirty="0">
                <a:latin typeface="Comic Sans MS" pitchFamily="66" charset="0"/>
                <a:hlinkClick r:id="rId6"/>
              </a:rPr>
              <a:t>ScienceProfOnline.com</a:t>
            </a:r>
            <a:endParaRPr lang="en-US" sz="1000" b="0" i="0" dirty="0">
              <a:latin typeface="Comic Sans MS" pitchFamily="66" charset="0"/>
            </a:endParaRPr>
          </a:p>
        </p:txBody>
      </p:sp>
    </p:spTree>
    <p:extLst>
      <p:ext uri="{BB962C8B-B14F-4D97-AF65-F5344CB8AC3E}">
        <p14:creationId xmlns:p14="http://schemas.microsoft.com/office/powerpoint/2010/main" val="3147202582"/>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228600" y="304800"/>
            <a:ext cx="56435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i="0">
                <a:solidFill>
                  <a:schemeClr val="folHlink"/>
                </a:solidFill>
                <a:latin typeface="Comic Sans MS" pitchFamily="66" charset="0"/>
              </a:rPr>
              <a:t>Organelles</a:t>
            </a:r>
            <a:r>
              <a:rPr lang="en-US" sz="3200" b="1" i="0">
                <a:solidFill>
                  <a:schemeClr val="tx2"/>
                </a:solidFill>
                <a:latin typeface="Comic Sans MS" pitchFamily="66" charset="0"/>
              </a:rPr>
              <a:t>: Energy-Related</a:t>
            </a:r>
          </a:p>
        </p:txBody>
      </p:sp>
      <p:sp>
        <p:nvSpPr>
          <p:cNvPr id="15363" name="Rectangle 3"/>
          <p:cNvSpPr>
            <a:spLocks noChangeArrowheads="1"/>
          </p:cNvSpPr>
          <p:nvPr/>
        </p:nvSpPr>
        <p:spPr bwMode="auto">
          <a:xfrm>
            <a:off x="228600" y="1262063"/>
            <a:ext cx="3352800" cy="503060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i="0" dirty="0" smtClean="0">
                <a:solidFill>
                  <a:schemeClr val="tx1">
                    <a:lumMod val="65000"/>
                    <a:lumOff val="35000"/>
                  </a:schemeClr>
                </a:solidFill>
                <a:latin typeface="Comic Sans MS" pitchFamily="66" charset="0"/>
              </a:rPr>
              <a:t>Mitochondria </a:t>
            </a:r>
            <a:endParaRPr lang="en-US" sz="2400" b="1" i="0" dirty="0">
              <a:solidFill>
                <a:schemeClr val="tx1">
                  <a:lumMod val="65000"/>
                  <a:lumOff val="35000"/>
                </a:schemeClr>
              </a:solidFill>
              <a:latin typeface="Comic Sans MS" pitchFamily="66" charset="0"/>
            </a:endParaRPr>
          </a:p>
          <a:p>
            <a:pPr>
              <a:defRPr/>
            </a:pPr>
            <a:endParaRPr lang="en-US" sz="1000" i="0" dirty="0">
              <a:latin typeface="Comic Sans MS" pitchFamily="66" charset="0"/>
            </a:endParaRPr>
          </a:p>
          <a:p>
            <a:pPr>
              <a:defRPr/>
            </a:pPr>
            <a:r>
              <a:rPr lang="en-US" sz="2000" b="1" i="0" dirty="0">
                <a:latin typeface="Comic Sans MS" pitchFamily="66" charset="0"/>
              </a:rPr>
              <a:t>&amp;</a:t>
            </a:r>
            <a:r>
              <a:rPr lang="en-US" sz="2000" i="0" dirty="0">
                <a:latin typeface="Comic Sans MS" pitchFamily="66" charset="0"/>
              </a:rPr>
              <a:t> </a:t>
            </a:r>
            <a:endParaRPr lang="en-US" sz="2000" i="0" dirty="0" smtClean="0">
              <a:latin typeface="Comic Sans MS" pitchFamily="66" charset="0"/>
            </a:endParaRPr>
          </a:p>
          <a:p>
            <a:pPr>
              <a:defRPr/>
            </a:pPr>
            <a:endParaRPr lang="en-US" sz="1050" i="0" dirty="0">
              <a:latin typeface="Comic Sans MS" pitchFamily="66" charset="0"/>
            </a:endParaRPr>
          </a:p>
          <a:p>
            <a:pPr>
              <a:defRPr/>
            </a:pPr>
            <a:r>
              <a:rPr lang="en-US" sz="2400" b="1" i="0" dirty="0" smtClean="0">
                <a:solidFill>
                  <a:schemeClr val="tx1">
                    <a:lumMod val="65000"/>
                    <a:lumOff val="35000"/>
                  </a:schemeClr>
                </a:solidFill>
                <a:latin typeface="Comic Sans MS" pitchFamily="66" charset="0"/>
              </a:rPr>
              <a:t>Chloroplast</a:t>
            </a:r>
            <a:endParaRPr lang="en-US" sz="2400" b="1" i="0" dirty="0">
              <a:solidFill>
                <a:schemeClr val="tx1">
                  <a:lumMod val="65000"/>
                  <a:lumOff val="35000"/>
                </a:schemeClr>
              </a:solidFill>
              <a:latin typeface="Comic Sans MS" pitchFamily="66" charset="0"/>
            </a:endParaRPr>
          </a:p>
          <a:p>
            <a:pPr>
              <a:defRPr/>
            </a:pPr>
            <a:endParaRPr lang="en-US" sz="2000" i="0" dirty="0">
              <a:latin typeface="Comic Sans MS" pitchFamily="66" charset="0"/>
            </a:endParaRPr>
          </a:p>
          <a:p>
            <a:pPr marL="285750" indent="-285750">
              <a:buFont typeface="Arial" pitchFamily="34" charset="0"/>
              <a:buChar char="•"/>
              <a:defRPr/>
            </a:pPr>
            <a:r>
              <a:rPr lang="en-US" i="0" dirty="0">
                <a:latin typeface="Comic Sans MS" pitchFamily="66" charset="0"/>
              </a:rPr>
              <a:t>Both organelles house energy in the form of </a:t>
            </a:r>
            <a:r>
              <a:rPr lang="en-US" i="0" dirty="0">
                <a:latin typeface="Comic Sans MS" pitchFamily="66" charset="0"/>
                <a:hlinkClick r:id="rId3"/>
              </a:rPr>
              <a:t>ATP</a:t>
            </a:r>
            <a:r>
              <a:rPr lang="en-US" i="0" dirty="0">
                <a:latin typeface="Comic Sans MS" pitchFamily="66" charset="0"/>
              </a:rPr>
              <a:t>.</a:t>
            </a:r>
          </a:p>
          <a:p>
            <a:pPr marL="285750" indent="-285750">
              <a:buFont typeface="Arial" pitchFamily="34" charset="0"/>
              <a:buChar char="•"/>
              <a:defRPr/>
            </a:pPr>
            <a:endParaRPr lang="en-US" i="0" dirty="0">
              <a:latin typeface="Comic Sans MS" pitchFamily="66" charset="0"/>
            </a:endParaRPr>
          </a:p>
          <a:p>
            <a:pPr marL="285750" indent="-285750">
              <a:buFont typeface="Arial" pitchFamily="34" charset="0"/>
              <a:buChar char="•"/>
              <a:defRPr/>
            </a:pPr>
            <a:r>
              <a:rPr lang="en-US" i="0" dirty="0" smtClean="0">
                <a:latin typeface="Comic Sans MS" pitchFamily="66" charset="0"/>
              </a:rPr>
              <a:t>Both </a:t>
            </a:r>
            <a:r>
              <a:rPr lang="en-US" i="0" dirty="0">
                <a:latin typeface="Comic Sans MS" pitchFamily="66" charset="0"/>
              </a:rPr>
              <a:t>ancestrally were independent cells that formed a symbiotic relationship with other cells.</a:t>
            </a:r>
          </a:p>
          <a:p>
            <a:pPr marL="285750" indent="-285750">
              <a:buFont typeface="Arial" pitchFamily="34" charset="0"/>
              <a:buChar char="•"/>
              <a:defRPr/>
            </a:pPr>
            <a:endParaRPr lang="en-US" i="0" dirty="0">
              <a:latin typeface="Comic Sans MS" pitchFamily="66" charset="0"/>
            </a:endParaRPr>
          </a:p>
          <a:p>
            <a:pPr marL="285750" indent="-285750">
              <a:lnSpc>
                <a:spcPct val="80000"/>
              </a:lnSpc>
              <a:spcBef>
                <a:spcPct val="20000"/>
              </a:spcBef>
              <a:buFont typeface="Arial" pitchFamily="34" charset="0"/>
              <a:buChar char="•"/>
              <a:defRPr/>
            </a:pPr>
            <a:r>
              <a:rPr lang="en-US" sz="2000" b="1" i="0" dirty="0">
                <a:solidFill>
                  <a:srgbClr val="FF0000"/>
                </a:solidFill>
                <a:latin typeface="Comic Sans MS" pitchFamily="66" charset="0"/>
              </a:rPr>
              <a:t>Q</a:t>
            </a:r>
            <a:r>
              <a:rPr lang="en-US" b="1" i="0" dirty="0">
                <a:latin typeface="Comic Sans MS" pitchFamily="66" charset="0"/>
              </a:rPr>
              <a:t>:</a:t>
            </a:r>
            <a:r>
              <a:rPr lang="en-US" b="1" i="0" dirty="0">
                <a:solidFill>
                  <a:srgbClr val="3333CC"/>
                </a:solidFill>
                <a:latin typeface="Comic Sans MS" pitchFamily="66" charset="0"/>
              </a:rPr>
              <a:t> </a:t>
            </a:r>
            <a:r>
              <a:rPr lang="en-US" b="1" i="0" dirty="0">
                <a:latin typeface="Comic Sans MS" pitchFamily="66" charset="0"/>
              </a:rPr>
              <a:t>Eukaryotes? Prokaryotes? Both?</a:t>
            </a:r>
          </a:p>
          <a:p>
            <a:pPr>
              <a:defRPr/>
            </a:pPr>
            <a:endParaRPr lang="en-US" sz="1600" i="0" dirty="0">
              <a:latin typeface="Comic Sans MS" pitchFamily="66" charset="0"/>
            </a:endParaRPr>
          </a:p>
        </p:txBody>
      </p:sp>
      <p:sp>
        <p:nvSpPr>
          <p:cNvPr id="15364" name="Text Box 6"/>
          <p:cNvSpPr txBox="1">
            <a:spLocks noChangeArrowheads="1"/>
          </p:cNvSpPr>
          <p:nvPr/>
        </p:nvSpPr>
        <p:spPr bwMode="auto">
          <a:xfrm>
            <a:off x="3733800" y="1600200"/>
            <a:ext cx="15240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spcBef>
                <a:spcPct val="50000"/>
              </a:spcBef>
            </a:pPr>
            <a:r>
              <a:rPr lang="en-US" dirty="0">
                <a:solidFill>
                  <a:schemeClr val="accent2"/>
                </a:solidFill>
              </a:rPr>
              <a:t>Found in nearly all eukaryotes</a:t>
            </a:r>
          </a:p>
        </p:txBody>
      </p:sp>
      <p:sp>
        <p:nvSpPr>
          <p:cNvPr id="15365" name="Text Box 7"/>
          <p:cNvSpPr txBox="1">
            <a:spLocks noChangeArrowheads="1"/>
          </p:cNvSpPr>
          <p:nvPr/>
        </p:nvSpPr>
        <p:spPr bwMode="auto">
          <a:xfrm>
            <a:off x="3814762" y="4357687"/>
            <a:ext cx="12192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spcBef>
                <a:spcPct val="50000"/>
              </a:spcBef>
            </a:pPr>
            <a:r>
              <a:rPr lang="en-US" dirty="0">
                <a:solidFill>
                  <a:srgbClr val="006600"/>
                </a:solidFill>
              </a:rPr>
              <a:t>Found in plants &amp; algae &amp; some microbes</a:t>
            </a:r>
          </a:p>
        </p:txBody>
      </p:sp>
      <p:sp>
        <p:nvSpPr>
          <p:cNvPr id="15366" name="Line 8"/>
          <p:cNvSpPr>
            <a:spLocks noChangeShapeType="1"/>
          </p:cNvSpPr>
          <p:nvPr/>
        </p:nvSpPr>
        <p:spPr bwMode="auto">
          <a:xfrm>
            <a:off x="4876800" y="2057400"/>
            <a:ext cx="381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67" name="Line 9"/>
          <p:cNvSpPr>
            <a:spLocks noChangeShapeType="1"/>
          </p:cNvSpPr>
          <p:nvPr/>
        </p:nvSpPr>
        <p:spPr bwMode="auto">
          <a:xfrm>
            <a:off x="4805362" y="5195887"/>
            <a:ext cx="457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15368" name="Picture 14" descr="Chloroplast"/>
          <p:cNvPicPr>
            <a:picLocks noGrp="1" noChangeAspect="1" noChangeArrowheads="1"/>
          </p:cNvPicPr>
          <p:nvPr>
            <p:ph sz="half" idx="4294967295"/>
          </p:nvPr>
        </p:nvPicPr>
        <p:blipFill>
          <a:blip r:embed="rId4">
            <a:extLst>
              <a:ext uri="{28A0092B-C50C-407E-A947-70E740481C1C}">
                <a14:useLocalDpi xmlns:a14="http://schemas.microsoft.com/office/drawing/2010/main" val="0"/>
              </a:ext>
            </a:extLst>
          </a:blip>
          <a:srcRect/>
          <a:stretch>
            <a:fillRect/>
          </a:stretch>
        </p:blipFill>
        <p:spPr>
          <a:xfrm>
            <a:off x="5334000" y="3833813"/>
            <a:ext cx="3505200" cy="2490787"/>
          </a:xfrm>
          <a:noFill/>
        </p:spPr>
      </p:pic>
      <p:sp>
        <p:nvSpPr>
          <p:cNvPr id="15369" name="Text Box 15"/>
          <p:cNvSpPr txBox="1">
            <a:spLocks noChangeArrowheads="1"/>
          </p:cNvSpPr>
          <p:nvPr/>
        </p:nvSpPr>
        <p:spPr bwMode="auto">
          <a:xfrm>
            <a:off x="5715000" y="6457950"/>
            <a:ext cx="3429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algn="r" eaLnBrk="1" hangingPunct="1">
              <a:spcBef>
                <a:spcPct val="50000"/>
              </a:spcBef>
            </a:pPr>
            <a:r>
              <a:rPr lang="en-US" sz="1000" b="0" i="0" dirty="0">
                <a:latin typeface="Comic Sans MS" pitchFamily="66" charset="0"/>
              </a:rPr>
              <a:t>Images: </a:t>
            </a:r>
            <a:r>
              <a:rPr lang="en-US" sz="1000" b="0" i="0" dirty="0">
                <a:latin typeface="Comic Sans MS" pitchFamily="66" charset="0"/>
                <a:hlinkClick r:id="rId5"/>
              </a:rPr>
              <a:t>Mitochondrion diagram </a:t>
            </a:r>
            <a:r>
              <a:rPr lang="en-US" sz="1000" b="0" i="0" dirty="0">
                <a:latin typeface="Comic Sans MS" pitchFamily="66" charset="0"/>
              </a:rPr>
              <a:t>M. Ruiz; </a:t>
            </a:r>
            <a:r>
              <a:rPr lang="en-US" sz="1000" b="0" i="0" dirty="0">
                <a:latin typeface="Comic Sans MS" pitchFamily="66" charset="0"/>
                <a:hlinkClick r:id="rId6"/>
              </a:rPr>
              <a:t>Chloroplast diagram</a:t>
            </a:r>
            <a:r>
              <a:rPr lang="en-US" sz="1000" b="0" i="0" dirty="0">
                <a:latin typeface="Comic Sans MS" pitchFamily="66" charset="0"/>
              </a:rPr>
              <a:t>, Wiki</a:t>
            </a:r>
          </a:p>
        </p:txBody>
      </p:sp>
      <p:pic>
        <p:nvPicPr>
          <p:cNvPr id="15371" name="Picture 12" descr="C:\Users\Tami\Desktop\Picture10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43525" y="1171575"/>
            <a:ext cx="3592513" cy="234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6"/>
          <p:cNvSpPr txBox="1">
            <a:spLocks noChangeArrowheads="1"/>
          </p:cNvSpPr>
          <p:nvPr/>
        </p:nvSpPr>
        <p:spPr bwMode="auto">
          <a:xfrm>
            <a:off x="0" y="6613525"/>
            <a:ext cx="4724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spcBef>
                <a:spcPct val="50000"/>
              </a:spcBef>
            </a:pPr>
            <a:r>
              <a:rPr lang="en-US" sz="1000" b="0" i="0" dirty="0">
                <a:latin typeface="Comic Sans MS" pitchFamily="66" charset="0"/>
              </a:rPr>
              <a:t>From the  Virtual B</a:t>
            </a:r>
            <a:r>
              <a:rPr lang="en-US" sz="1000" b="0" i="0" dirty="0" smtClean="0">
                <a:latin typeface="Comic Sans MS" pitchFamily="66" charset="0"/>
              </a:rPr>
              <a:t>ology </a:t>
            </a:r>
            <a:r>
              <a:rPr lang="en-US" sz="1000" b="0" i="0" dirty="0">
                <a:latin typeface="Comic Sans MS" pitchFamily="66" charset="0"/>
              </a:rPr>
              <a:t>Classroom on </a:t>
            </a:r>
            <a:r>
              <a:rPr lang="en-US" sz="1000" b="0" i="0" dirty="0">
                <a:latin typeface="Comic Sans MS" pitchFamily="66" charset="0"/>
                <a:hlinkClick r:id="rId8"/>
              </a:rPr>
              <a:t>ScienceProfOnline.com</a:t>
            </a:r>
            <a:endParaRPr lang="en-US" sz="1000" b="0" i="0" dirty="0">
              <a:latin typeface="Comic Sans MS" pitchFamily="66" charset="0"/>
            </a:endParaRPr>
          </a:p>
        </p:txBody>
      </p:sp>
    </p:spTree>
    <p:extLst>
      <p:ext uri="{BB962C8B-B14F-4D97-AF65-F5344CB8AC3E}">
        <p14:creationId xmlns:p14="http://schemas.microsoft.com/office/powerpoint/2010/main" val="2448935278"/>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19050" y="6611938"/>
            <a:ext cx="385786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0" i="0" dirty="0">
                <a:latin typeface="Comic Sans MS" pitchFamily="66" charset="0"/>
              </a:rPr>
              <a:t>From the </a:t>
            </a:r>
            <a:r>
              <a:rPr lang="en-US" sz="1000" b="0" i="0" dirty="0">
                <a:latin typeface="Comic Sans MS" pitchFamily="66" charset="0"/>
                <a:hlinkClick r:id="rId3"/>
              </a:rPr>
              <a:t>Virtual </a:t>
            </a:r>
            <a:r>
              <a:rPr lang="en-US" sz="1000" b="0" dirty="0">
                <a:latin typeface="Comic Sans MS" pitchFamily="66" charset="0"/>
                <a:hlinkClick r:id="rId3"/>
              </a:rPr>
              <a:t>B</a:t>
            </a:r>
            <a:r>
              <a:rPr lang="en-US" sz="1000" b="0" i="0" dirty="0" smtClean="0">
                <a:latin typeface="Comic Sans MS" pitchFamily="66" charset="0"/>
                <a:hlinkClick r:id="rId3"/>
              </a:rPr>
              <a:t>iology </a:t>
            </a:r>
            <a:r>
              <a:rPr lang="en-US" sz="1000" b="0" i="0" dirty="0">
                <a:latin typeface="Comic Sans MS" pitchFamily="66" charset="0"/>
                <a:hlinkClick r:id="rId3"/>
              </a:rPr>
              <a:t>Classroom </a:t>
            </a:r>
            <a:r>
              <a:rPr lang="en-US" sz="1000" b="0" i="0" dirty="0">
                <a:latin typeface="Comic Sans MS" pitchFamily="66" charset="0"/>
              </a:rPr>
              <a:t>on </a:t>
            </a:r>
            <a:r>
              <a:rPr lang="en-US" sz="1000" b="0" i="0" dirty="0">
                <a:latin typeface="Comic Sans MS" pitchFamily="66" charset="0"/>
                <a:hlinkClick r:id="rId4"/>
              </a:rPr>
              <a:t>ScienceProfOnline.com</a:t>
            </a:r>
            <a:endParaRPr lang="en-US" sz="1000" b="0" i="0" dirty="0">
              <a:latin typeface="Comic Sans MS" pitchFamily="66" charset="0"/>
            </a:endParaRPr>
          </a:p>
        </p:txBody>
      </p:sp>
      <p:sp>
        <p:nvSpPr>
          <p:cNvPr id="14" name="Text Box 7"/>
          <p:cNvSpPr txBox="1">
            <a:spLocks noChangeArrowheads="1"/>
          </p:cNvSpPr>
          <p:nvPr/>
        </p:nvSpPr>
        <p:spPr bwMode="auto">
          <a:xfrm>
            <a:off x="6324600" y="6611938"/>
            <a:ext cx="279169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b="0" i="0" dirty="0">
                <a:latin typeface="Comic Sans MS" pitchFamily="66" charset="0"/>
              </a:rPr>
              <a:t>Images: </a:t>
            </a:r>
            <a:r>
              <a:rPr lang="en-US" sz="1000" b="0" i="0" dirty="0">
                <a:latin typeface="Comic Sans MS" pitchFamily="66" charset="0"/>
                <a:hlinkClick r:id="rId5"/>
              </a:rPr>
              <a:t>Prokaryotic cell diagram</a:t>
            </a:r>
            <a:r>
              <a:rPr lang="en-US" sz="1000" b="0" i="0" dirty="0">
                <a:latin typeface="Comic Sans MS" pitchFamily="66" charset="0"/>
              </a:rPr>
              <a:t>, M. </a:t>
            </a:r>
            <a:r>
              <a:rPr lang="en-US" sz="1000" b="0" i="0" dirty="0" smtClean="0">
                <a:latin typeface="Comic Sans MS" pitchFamily="66" charset="0"/>
              </a:rPr>
              <a:t>Ruiz</a:t>
            </a:r>
            <a:endParaRPr lang="en-US" sz="1000" b="0" i="0" dirty="0">
              <a:latin typeface="Comic Sans MS" pitchFamily="66" charset="0"/>
            </a:endParaRPr>
          </a:p>
        </p:txBody>
      </p:sp>
      <p:pic>
        <p:nvPicPr>
          <p:cNvPr id="8" name="Picture 8" descr="EukaryoteAnimalCel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1219200"/>
            <a:ext cx="7620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6248400" y="381000"/>
            <a:ext cx="2667000" cy="1361911"/>
          </a:xfrm>
          <a:prstGeom prst="rect">
            <a:avLst/>
          </a:prstGeom>
          <a:noFill/>
        </p:spPr>
        <p:txBody>
          <a:bodyPr wrap="square">
            <a:spAutoFit/>
          </a:bodyPr>
          <a:lstStyle/>
          <a:p>
            <a:pPr algn="r">
              <a:defRPr/>
            </a:pPr>
            <a:r>
              <a:rPr lang="en-US" sz="1800" dirty="0" smtClean="0">
                <a:solidFill>
                  <a:srgbClr val="C64F00"/>
                </a:solidFill>
                <a:latin typeface="Comic Sans MS" pitchFamily="66" charset="0"/>
              </a:rPr>
              <a:t>VIDEO</a:t>
            </a:r>
            <a:r>
              <a:rPr lang="en-US" sz="1800" dirty="0" smtClean="0">
                <a:latin typeface="Comic Sans MS" pitchFamily="66" charset="0"/>
              </a:rPr>
              <a:t>:</a:t>
            </a:r>
            <a:r>
              <a:rPr lang="en-US" sz="1800" i="0" dirty="0" smtClean="0">
                <a:latin typeface="Comic Sans MS" pitchFamily="66" charset="0"/>
              </a:rPr>
              <a:t> </a:t>
            </a:r>
            <a:endParaRPr lang="en-US" sz="1800" i="0" dirty="0">
              <a:latin typeface="Comic Sans MS" pitchFamily="66" charset="0"/>
            </a:endParaRPr>
          </a:p>
          <a:p>
            <a:pPr algn="r">
              <a:defRPr/>
            </a:pPr>
            <a:r>
              <a:rPr lang="en-US" sz="1800" b="1" i="0" dirty="0" err="1" smtClean="0">
                <a:latin typeface="Comic Sans MS" pitchFamily="66" charset="0"/>
                <a:hlinkClick r:id="rId7"/>
              </a:rPr>
              <a:t>Eukary</a:t>
            </a:r>
            <a:r>
              <a:rPr lang="en-US" sz="1800" dirty="0" err="1" smtClean="0">
                <a:latin typeface="Comic Sans MS" pitchFamily="66" charset="0"/>
                <a:hlinkClick r:id="rId7"/>
              </a:rPr>
              <a:t>opolis</a:t>
            </a:r>
            <a:r>
              <a:rPr lang="en-US" sz="1800" dirty="0" smtClean="0">
                <a:latin typeface="Comic Sans MS" pitchFamily="66" charset="0"/>
                <a:hlinkClick r:id="rId7"/>
              </a:rPr>
              <a:t>: The City of Animal Cells</a:t>
            </a:r>
            <a:endParaRPr lang="en-US" sz="1800" dirty="0" smtClean="0">
              <a:latin typeface="Comic Sans MS" pitchFamily="66" charset="0"/>
            </a:endParaRPr>
          </a:p>
          <a:p>
            <a:pPr algn="r">
              <a:defRPr/>
            </a:pPr>
            <a:r>
              <a:rPr lang="en-US" sz="1800" dirty="0" smtClean="0">
                <a:solidFill>
                  <a:schemeClr val="tx1">
                    <a:lumMod val="50000"/>
                    <a:lumOff val="50000"/>
                  </a:schemeClr>
                </a:solidFill>
                <a:latin typeface="Comic Sans MS" pitchFamily="66" charset="0"/>
              </a:rPr>
              <a:t> </a:t>
            </a:r>
            <a:r>
              <a:rPr lang="en-US" sz="1400" b="0" dirty="0" smtClean="0">
                <a:solidFill>
                  <a:schemeClr val="tx1">
                    <a:lumMod val="50000"/>
                    <a:lumOff val="50000"/>
                  </a:schemeClr>
                </a:solidFill>
                <a:latin typeface="Comic Sans MS" pitchFamily="66" charset="0"/>
              </a:rPr>
              <a:t>from Crash Course Biology</a:t>
            </a:r>
            <a:endParaRPr lang="en-US" sz="1400" b="0" i="0" dirty="0">
              <a:solidFill>
                <a:schemeClr val="tx1">
                  <a:lumMod val="50000"/>
                  <a:lumOff val="50000"/>
                </a:schemeClr>
              </a:solidFill>
              <a:latin typeface="Comic Sans MS" pitchFamily="66" charset="0"/>
            </a:endParaRPr>
          </a:p>
          <a:p>
            <a:pPr algn="r">
              <a:defRPr/>
            </a:pPr>
            <a:endParaRPr lang="en-US" sz="1050" b="0" dirty="0"/>
          </a:p>
        </p:txBody>
      </p:sp>
      <p:sp>
        <p:nvSpPr>
          <p:cNvPr id="10" name="TextBox 9"/>
          <p:cNvSpPr txBox="1"/>
          <p:nvPr/>
        </p:nvSpPr>
        <p:spPr>
          <a:xfrm>
            <a:off x="6477000" y="1981200"/>
            <a:ext cx="2438400" cy="1261884"/>
          </a:xfrm>
          <a:prstGeom prst="rect">
            <a:avLst/>
          </a:prstGeom>
          <a:noFill/>
        </p:spPr>
        <p:txBody>
          <a:bodyPr wrap="square">
            <a:spAutoFit/>
          </a:bodyPr>
          <a:lstStyle/>
          <a:p>
            <a:pPr algn="r">
              <a:defRPr/>
            </a:pPr>
            <a:r>
              <a:rPr lang="en-US" dirty="0" smtClean="0">
                <a:solidFill>
                  <a:srgbClr val="FF6600"/>
                </a:solidFill>
                <a:latin typeface="Comic Sans MS" pitchFamily="66" charset="0"/>
              </a:rPr>
              <a:t>INTERACTIVE ANIMATION</a:t>
            </a:r>
            <a:r>
              <a:rPr lang="en-US" sz="1400" dirty="0">
                <a:latin typeface="Comic Sans MS" pitchFamily="66" charset="0"/>
              </a:rPr>
              <a:t>:</a:t>
            </a:r>
            <a:r>
              <a:rPr lang="en-US" sz="1400" i="0" dirty="0" smtClean="0">
                <a:latin typeface="Comic Sans MS" pitchFamily="66" charset="0"/>
              </a:rPr>
              <a:t> </a:t>
            </a:r>
            <a:endParaRPr lang="en-US" sz="1400" i="0" dirty="0">
              <a:latin typeface="Comic Sans MS" pitchFamily="66" charset="0"/>
            </a:endParaRPr>
          </a:p>
          <a:p>
            <a:pPr algn="r">
              <a:defRPr/>
            </a:pPr>
            <a:r>
              <a:rPr lang="en-US" b="1" i="0" dirty="0" smtClean="0">
                <a:solidFill>
                  <a:schemeClr val="tx1">
                    <a:lumMod val="50000"/>
                    <a:lumOff val="50000"/>
                  </a:schemeClr>
                </a:solidFill>
                <a:latin typeface="Comic Sans MS" pitchFamily="66" charset="0"/>
                <a:hlinkClick r:id="rId8"/>
              </a:rPr>
              <a:t>Eukaryotic Cell </a:t>
            </a:r>
            <a:r>
              <a:rPr lang="en-US" b="1" i="0" dirty="0" smtClean="0">
                <a:solidFill>
                  <a:schemeClr val="tx1">
                    <a:lumMod val="50000"/>
                    <a:lumOff val="50000"/>
                  </a:schemeClr>
                </a:solidFill>
                <a:latin typeface="Comic Sans MS" pitchFamily="66" charset="0"/>
                <a:hlinkClick r:id="rId8"/>
              </a:rPr>
              <a:t>Structure</a:t>
            </a:r>
            <a:endParaRPr lang="en-US" b="1" i="0" dirty="0">
              <a:solidFill>
                <a:schemeClr val="tx1">
                  <a:lumMod val="50000"/>
                  <a:lumOff val="50000"/>
                </a:schemeClr>
              </a:solidFill>
              <a:latin typeface="Comic Sans MS" pitchFamily="66" charset="0"/>
            </a:endParaRPr>
          </a:p>
          <a:p>
            <a:pPr algn="r">
              <a:defRPr/>
            </a:pPr>
            <a:endParaRPr lang="en-US" sz="1200" dirty="0">
              <a:latin typeface="Arial" charset="0"/>
              <a:cs typeface="+mn-cs"/>
            </a:endParaRPr>
          </a:p>
        </p:txBody>
      </p:sp>
      <p:sp>
        <p:nvSpPr>
          <p:cNvPr id="11" name="Rectangle 2"/>
          <p:cNvSpPr>
            <a:spLocks noGrp="1" noChangeArrowheads="1"/>
          </p:cNvSpPr>
          <p:nvPr>
            <p:ph type="title"/>
          </p:nvPr>
        </p:nvSpPr>
        <p:spPr>
          <a:xfrm>
            <a:off x="457200" y="152400"/>
            <a:ext cx="5715000" cy="639763"/>
          </a:xfrm>
        </p:spPr>
        <p:txBody>
          <a:bodyPr/>
          <a:lstStyle/>
          <a:p>
            <a:pPr algn="l" eaLnBrk="1" hangingPunct="1"/>
            <a:r>
              <a:rPr lang="en-US" altLang="en-US" sz="4000" b="1" dirty="0" smtClean="0">
                <a:latin typeface="Comic Sans MS" pitchFamily="66" charset="0"/>
                <a:hlinkClick r:id="rId9"/>
              </a:rPr>
              <a:t>Animal </a:t>
            </a:r>
            <a:r>
              <a:rPr lang="en-US" altLang="en-US" sz="4000" b="1" dirty="0" smtClean="0">
                <a:latin typeface="Comic Sans MS" pitchFamily="66" charset="0"/>
                <a:hlinkClick r:id="rId9"/>
              </a:rPr>
              <a:t>Cell</a:t>
            </a:r>
            <a:r>
              <a:rPr lang="en-US" altLang="en-US" sz="4000" b="1" dirty="0" smtClean="0">
                <a:latin typeface="Comic Sans MS" pitchFamily="66" charset="0"/>
              </a:rPr>
              <a:t> </a:t>
            </a:r>
            <a:r>
              <a:rPr lang="en-US" altLang="en-US" sz="2800" i="1" dirty="0" smtClean="0">
                <a:latin typeface="Comic Sans MS" pitchFamily="66" charset="0"/>
              </a:rPr>
              <a:t>(Eukaryote)</a:t>
            </a:r>
          </a:p>
        </p:txBody>
      </p:sp>
    </p:spTree>
    <p:extLst>
      <p:ext uri="{BB962C8B-B14F-4D97-AF65-F5344CB8AC3E}">
        <p14:creationId xmlns:p14="http://schemas.microsoft.com/office/powerpoint/2010/main" val="136551326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74638"/>
            <a:ext cx="8229600" cy="411162"/>
          </a:xfrm>
        </p:spPr>
        <p:txBody>
          <a:bodyPr/>
          <a:lstStyle/>
          <a:p>
            <a:pPr eaLnBrk="1" hangingPunct="1"/>
            <a:r>
              <a:rPr lang="en-US" sz="3200" b="1" dirty="0" smtClean="0">
                <a:solidFill>
                  <a:srgbClr val="0070C0"/>
                </a:solidFill>
                <a:latin typeface="Comic Sans MS" pitchFamily="66" charset="0"/>
              </a:rPr>
              <a:t>Size of Living Things</a:t>
            </a:r>
          </a:p>
        </p:txBody>
      </p:sp>
      <p:pic>
        <p:nvPicPr>
          <p:cNvPr id="5123" name="Picture 3" descr="03_01"/>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685800" y="990600"/>
            <a:ext cx="7924800" cy="3581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4" name="Picture 4" descr="The range of sizes shown by prokaryotes, relative to those of other organisms and biomolecules">
            <a:hlinkClick r:id="rId4" tooltip="The range of sizes shown by prokaryotes, relative to those of other organisms and biomolecules"/>
          </p:cNvPr>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a:xfrm>
            <a:off x="609600" y="4343400"/>
            <a:ext cx="2362200" cy="177958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5" name="Text Box 5"/>
          <p:cNvSpPr txBox="1">
            <a:spLocks noChangeArrowheads="1"/>
          </p:cNvSpPr>
          <p:nvPr/>
        </p:nvSpPr>
        <p:spPr bwMode="auto">
          <a:xfrm>
            <a:off x="3429000" y="4876800"/>
            <a:ext cx="51816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pt-BR" sz="1200" dirty="0">
                <a:latin typeface="Comic Sans MS" pitchFamily="66" charset="0"/>
              </a:rPr>
              <a:t>1 m = 100 cm = 1,000mm = 1,000,000 </a:t>
            </a:r>
            <a:r>
              <a:rPr lang="en-US" sz="1200" dirty="0">
                <a:latin typeface="Comic Sans MS" pitchFamily="66" charset="0"/>
              </a:rPr>
              <a:t>µ</a:t>
            </a:r>
            <a:r>
              <a:rPr lang="pt-BR" sz="1200" dirty="0">
                <a:latin typeface="Comic Sans MS" pitchFamily="66" charset="0"/>
              </a:rPr>
              <a:t>m = 1,000,000,000nm</a:t>
            </a:r>
          </a:p>
          <a:p>
            <a:pPr eaLnBrk="1" hangingPunct="1">
              <a:spcBef>
                <a:spcPct val="50000"/>
              </a:spcBef>
            </a:pPr>
            <a:r>
              <a:rPr lang="pt-BR" sz="1200" dirty="0">
                <a:latin typeface="Comic Sans MS" pitchFamily="66" charset="0"/>
              </a:rPr>
              <a:t>1mm = 1000 </a:t>
            </a:r>
            <a:r>
              <a:rPr lang="en-US" sz="1200" dirty="0">
                <a:latin typeface="Comic Sans MS" pitchFamily="66" charset="0"/>
              </a:rPr>
              <a:t>µ</a:t>
            </a:r>
            <a:r>
              <a:rPr lang="pt-BR" sz="1200" dirty="0">
                <a:latin typeface="Comic Sans MS" pitchFamily="66" charset="0"/>
              </a:rPr>
              <a:t>m = 1000000nm</a:t>
            </a:r>
          </a:p>
          <a:p>
            <a:pPr eaLnBrk="1" hangingPunct="1">
              <a:spcBef>
                <a:spcPct val="50000"/>
              </a:spcBef>
            </a:pPr>
            <a:r>
              <a:rPr lang="pt-BR" sz="1200" dirty="0">
                <a:latin typeface="Comic Sans MS" pitchFamily="66" charset="0"/>
              </a:rPr>
              <a:t>1 </a:t>
            </a:r>
            <a:r>
              <a:rPr lang="en-US" sz="1200" dirty="0">
                <a:latin typeface="Comic Sans MS" pitchFamily="66" charset="0"/>
              </a:rPr>
              <a:t>µ</a:t>
            </a:r>
            <a:r>
              <a:rPr lang="pt-BR" sz="1200" dirty="0">
                <a:latin typeface="Comic Sans MS" pitchFamily="66" charset="0"/>
              </a:rPr>
              <a:t>m = 1000nm</a:t>
            </a:r>
          </a:p>
          <a:p>
            <a:pPr eaLnBrk="1" hangingPunct="1">
              <a:spcBef>
                <a:spcPct val="50000"/>
              </a:spcBef>
            </a:pPr>
            <a:endParaRPr lang="pt-BR" sz="1200" dirty="0">
              <a:latin typeface="Comic Sans MS" pitchFamily="66" charset="0"/>
            </a:endParaRPr>
          </a:p>
          <a:p>
            <a:pPr eaLnBrk="1" hangingPunct="1">
              <a:spcBef>
                <a:spcPct val="50000"/>
              </a:spcBef>
            </a:pPr>
            <a:endParaRPr lang="en-US" sz="2000" i="1" dirty="0"/>
          </a:p>
        </p:txBody>
      </p:sp>
      <p:sp>
        <p:nvSpPr>
          <p:cNvPr id="5126" name="Text Box 6"/>
          <p:cNvSpPr txBox="1">
            <a:spLocks noChangeArrowheads="1"/>
          </p:cNvSpPr>
          <p:nvPr/>
        </p:nvSpPr>
        <p:spPr bwMode="auto">
          <a:xfrm>
            <a:off x="5181600" y="5715000"/>
            <a:ext cx="3581400" cy="830997"/>
          </a:xfrm>
          <a:prstGeom prst="rect">
            <a:avLst/>
          </a:prstGeom>
          <a:noFill/>
          <a:ln w="571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600" dirty="0">
                <a:latin typeface="Comic Sans MS" pitchFamily="66" charset="0"/>
              </a:rPr>
              <a:t>Click link for an interactive </a:t>
            </a:r>
            <a:r>
              <a:rPr lang="en-US" sz="1600" b="1" dirty="0" smtClean="0">
                <a:latin typeface="Comic Sans MS" pitchFamily="66" charset="0"/>
                <a:hlinkClick r:id="rId6"/>
              </a:rPr>
              <a:t>Size </a:t>
            </a:r>
            <a:r>
              <a:rPr lang="en-US" sz="1600" b="1" dirty="0">
                <a:latin typeface="Comic Sans MS" pitchFamily="66" charset="0"/>
                <a:hlinkClick r:id="rId6"/>
              </a:rPr>
              <a:t>of Microscopic Things</a:t>
            </a:r>
            <a:r>
              <a:rPr lang="en-US" sz="1600" dirty="0">
                <a:latin typeface="Comic Sans MS" pitchFamily="66" charset="0"/>
                <a:hlinkClick r:id="rId6"/>
              </a:rPr>
              <a:t>” </a:t>
            </a:r>
            <a:r>
              <a:rPr lang="en-US" sz="1600" dirty="0">
                <a:latin typeface="Comic Sans MS" pitchFamily="66" charset="0"/>
              </a:rPr>
              <a:t>animation on  Cells Alive. </a:t>
            </a:r>
          </a:p>
        </p:txBody>
      </p:sp>
      <p:sp>
        <p:nvSpPr>
          <p:cNvPr id="5127" name="Text Box 5"/>
          <p:cNvSpPr txBox="1">
            <a:spLocks noChangeArrowheads="1"/>
          </p:cNvSpPr>
          <p:nvPr/>
        </p:nvSpPr>
        <p:spPr bwMode="auto">
          <a:xfrm>
            <a:off x="0" y="6621463"/>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b="0" dirty="0">
                <a:latin typeface="Comic Sans MS" pitchFamily="66" charset="0"/>
              </a:rPr>
              <a:t>From the  Virtual </a:t>
            </a:r>
            <a:r>
              <a:rPr lang="en-US" sz="1000" b="0" dirty="0" smtClean="0">
                <a:latin typeface="Comic Sans MS" pitchFamily="66" charset="0"/>
              </a:rPr>
              <a:t>Biology </a:t>
            </a:r>
            <a:r>
              <a:rPr lang="en-US" sz="1000" b="0" dirty="0">
                <a:latin typeface="Comic Sans MS" pitchFamily="66" charset="0"/>
              </a:rPr>
              <a:t>Classroom on </a:t>
            </a:r>
            <a:r>
              <a:rPr lang="en-US" sz="1000" b="0" dirty="0">
                <a:latin typeface="Comic Sans MS" pitchFamily="66" charset="0"/>
                <a:hlinkClick r:id="rId7"/>
              </a:rPr>
              <a:t>ScienceProfOnline.com</a:t>
            </a:r>
            <a:endParaRPr lang="en-US" sz="1000" b="0" dirty="0">
              <a:latin typeface="Comic Sans MS" pitchFamily="66" charset="0"/>
            </a:endParaRPr>
          </a:p>
        </p:txBody>
      </p:sp>
    </p:spTree>
    <p:extLst>
      <p:ext uri="{BB962C8B-B14F-4D97-AF65-F5344CB8AC3E}">
        <p14:creationId xmlns:p14="http://schemas.microsoft.com/office/powerpoint/2010/main" val="3256930464"/>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152400"/>
            <a:ext cx="5867400" cy="639763"/>
          </a:xfrm>
        </p:spPr>
        <p:txBody>
          <a:bodyPr/>
          <a:lstStyle/>
          <a:p>
            <a:pPr algn="l" eaLnBrk="1" hangingPunct="1"/>
            <a:r>
              <a:rPr lang="en-US" altLang="en-US" sz="4000" b="1" dirty="0" smtClean="0">
                <a:latin typeface="Comic Sans MS" pitchFamily="66" charset="0"/>
                <a:hlinkClick r:id="rId3"/>
              </a:rPr>
              <a:t>Plant Cell</a:t>
            </a:r>
            <a:r>
              <a:rPr lang="en-US" altLang="en-US" sz="4000" b="1" dirty="0" smtClean="0">
                <a:latin typeface="Comic Sans MS" pitchFamily="66" charset="0"/>
              </a:rPr>
              <a:t> </a:t>
            </a:r>
            <a:r>
              <a:rPr lang="en-US" altLang="en-US" sz="2800" i="1" dirty="0" smtClean="0">
                <a:latin typeface="Comic Sans MS" pitchFamily="66" charset="0"/>
              </a:rPr>
              <a:t>(Eukaryote)</a:t>
            </a:r>
          </a:p>
        </p:txBody>
      </p:sp>
      <p:pic>
        <p:nvPicPr>
          <p:cNvPr id="30723" name="Picture 4" descr="PlantCell Diagram"/>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228600" y="1143000"/>
            <a:ext cx="8382000" cy="5475288"/>
          </a:xfrm>
          <a:noFill/>
        </p:spPr>
      </p:pic>
      <p:sp>
        <p:nvSpPr>
          <p:cNvPr id="30724" name="Text Box 6"/>
          <p:cNvSpPr txBox="1">
            <a:spLocks noChangeArrowheads="1"/>
          </p:cNvSpPr>
          <p:nvPr/>
        </p:nvSpPr>
        <p:spPr bwMode="auto">
          <a:xfrm>
            <a:off x="6172200" y="6629400"/>
            <a:ext cx="29718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spcBef>
                <a:spcPct val="50000"/>
              </a:spcBef>
            </a:pPr>
            <a:r>
              <a:rPr lang="en-US" altLang="en-US" sz="1000" b="0">
                <a:latin typeface="Comic Sans MS" pitchFamily="66" charset="0"/>
              </a:rPr>
              <a:t>Image: </a:t>
            </a:r>
            <a:r>
              <a:rPr lang="en-US" altLang="en-US" sz="1000" b="0">
                <a:latin typeface="Comic Sans MS" pitchFamily="66" charset="0"/>
                <a:hlinkClick r:id="rId5"/>
              </a:rPr>
              <a:t>Plant cell diagram</a:t>
            </a:r>
            <a:r>
              <a:rPr lang="en-US" altLang="en-US" sz="1000" b="0">
                <a:latin typeface="Comic Sans MS" pitchFamily="66" charset="0"/>
              </a:rPr>
              <a:t>, M. Ruiz</a:t>
            </a:r>
          </a:p>
        </p:txBody>
      </p:sp>
      <p:sp>
        <p:nvSpPr>
          <p:cNvPr id="30725" name="Text Box 5"/>
          <p:cNvSpPr txBox="1">
            <a:spLocks noChangeArrowheads="1"/>
          </p:cNvSpPr>
          <p:nvPr/>
        </p:nvSpPr>
        <p:spPr bwMode="auto">
          <a:xfrm>
            <a:off x="-15875" y="6611938"/>
            <a:ext cx="43434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altLang="en-US" sz="1000" b="0" dirty="0">
                <a:latin typeface="Comic Sans MS" pitchFamily="66" charset="0"/>
              </a:rPr>
              <a:t>From the  Virtual </a:t>
            </a:r>
            <a:r>
              <a:rPr lang="en-US" altLang="en-US" sz="1000" b="0" dirty="0" smtClean="0">
                <a:latin typeface="Comic Sans MS" pitchFamily="66" charset="0"/>
              </a:rPr>
              <a:t>Biology </a:t>
            </a:r>
            <a:r>
              <a:rPr lang="en-US" altLang="en-US" sz="1000" b="0" dirty="0">
                <a:latin typeface="Comic Sans MS" pitchFamily="66" charset="0"/>
              </a:rPr>
              <a:t>Classroom on </a:t>
            </a:r>
            <a:r>
              <a:rPr lang="en-US" altLang="en-US" sz="1000" b="0" dirty="0">
                <a:latin typeface="Comic Sans MS" pitchFamily="66" charset="0"/>
                <a:hlinkClick r:id="rId6"/>
              </a:rPr>
              <a:t>ScienceProfOnline.com</a:t>
            </a:r>
            <a:endParaRPr lang="en-US" altLang="en-US" sz="1000" b="0" dirty="0">
              <a:latin typeface="Comic Sans MS" pitchFamily="66" charset="0"/>
            </a:endParaRPr>
          </a:p>
        </p:txBody>
      </p:sp>
      <p:sp>
        <p:nvSpPr>
          <p:cNvPr id="6" name="TextBox 5"/>
          <p:cNvSpPr txBox="1"/>
          <p:nvPr/>
        </p:nvSpPr>
        <p:spPr>
          <a:xfrm>
            <a:off x="5562600" y="228600"/>
            <a:ext cx="3352800" cy="984885"/>
          </a:xfrm>
          <a:prstGeom prst="rect">
            <a:avLst/>
          </a:prstGeom>
          <a:noFill/>
        </p:spPr>
        <p:txBody>
          <a:bodyPr wrap="square">
            <a:spAutoFit/>
          </a:bodyPr>
          <a:lstStyle/>
          <a:p>
            <a:pPr algn="ctr">
              <a:defRPr/>
            </a:pPr>
            <a:r>
              <a:rPr lang="en-US" dirty="0" smtClean="0">
                <a:solidFill>
                  <a:srgbClr val="C64F00"/>
                </a:solidFill>
                <a:latin typeface="Comic Sans MS" pitchFamily="66" charset="0"/>
              </a:rPr>
              <a:t>VIDEO</a:t>
            </a:r>
            <a:r>
              <a:rPr lang="en-US" dirty="0" smtClean="0">
                <a:latin typeface="Comic Sans MS" pitchFamily="66" charset="0"/>
              </a:rPr>
              <a:t>:</a:t>
            </a:r>
            <a:r>
              <a:rPr lang="en-US" i="0" dirty="0" smtClean="0">
                <a:latin typeface="Comic Sans MS" pitchFamily="66" charset="0"/>
              </a:rPr>
              <a:t> </a:t>
            </a:r>
            <a:endParaRPr lang="en-US" i="0" dirty="0">
              <a:latin typeface="Comic Sans MS" pitchFamily="66" charset="0"/>
            </a:endParaRPr>
          </a:p>
          <a:p>
            <a:pPr algn="ctr">
              <a:defRPr/>
            </a:pPr>
            <a:r>
              <a:rPr lang="en-US" b="1" i="0" dirty="0" smtClean="0">
                <a:latin typeface="Comic Sans MS" pitchFamily="66" charset="0"/>
                <a:hlinkClick r:id="rId7"/>
              </a:rPr>
              <a:t>Plant </a:t>
            </a:r>
            <a:r>
              <a:rPr lang="en-US" dirty="0" smtClean="0">
                <a:latin typeface="Comic Sans MS" pitchFamily="66" charset="0"/>
                <a:hlinkClick r:id="rId7"/>
              </a:rPr>
              <a:t>Cells</a:t>
            </a:r>
            <a:endParaRPr lang="en-US" dirty="0" smtClean="0">
              <a:latin typeface="Comic Sans MS" pitchFamily="66" charset="0"/>
            </a:endParaRPr>
          </a:p>
          <a:p>
            <a:pPr algn="ctr">
              <a:defRPr/>
            </a:pPr>
            <a:r>
              <a:rPr lang="en-US" dirty="0" smtClean="0">
                <a:latin typeface="Comic Sans MS" pitchFamily="66" charset="0"/>
              </a:rPr>
              <a:t> </a:t>
            </a:r>
            <a:r>
              <a:rPr lang="en-US" sz="1200" b="0" dirty="0" smtClean="0">
                <a:latin typeface="Comic Sans MS" pitchFamily="66" charset="0"/>
              </a:rPr>
              <a:t>from Crash Course Biology</a:t>
            </a:r>
            <a:endParaRPr lang="en-US" sz="1200" b="0" i="0" dirty="0">
              <a:latin typeface="Comic Sans MS" pitchFamily="66" charset="0"/>
            </a:endParaRPr>
          </a:p>
          <a:p>
            <a:pPr algn="ctr">
              <a:defRPr/>
            </a:pPr>
            <a:endParaRPr lang="en-US" sz="1000" b="0" dirty="0"/>
          </a:p>
        </p:txBody>
      </p:sp>
    </p:spTree>
    <p:extLst>
      <p:ext uri="{BB962C8B-B14F-4D97-AF65-F5344CB8AC3E}">
        <p14:creationId xmlns:p14="http://schemas.microsoft.com/office/powerpoint/2010/main" val="4163973064"/>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idx="1"/>
          </p:nvPr>
        </p:nvSpPr>
        <p:spPr>
          <a:xfrm>
            <a:off x="0" y="0"/>
            <a:ext cx="5867400" cy="6553200"/>
          </a:xfrm>
        </p:spPr>
        <p:txBody>
          <a:bodyPr/>
          <a:lstStyle/>
          <a:p>
            <a:pPr algn="ctr" eaLnBrk="1" hangingPunct="1">
              <a:buFontTx/>
              <a:buNone/>
              <a:defRPr/>
            </a:pPr>
            <a:r>
              <a:rPr lang="en-US" sz="5400" b="1" dirty="0" smtClean="0">
                <a:solidFill>
                  <a:srgbClr val="33CC33"/>
                </a:solidFill>
                <a:latin typeface="Comic Sans MS" pitchFamily="66" charset="0"/>
              </a:rPr>
              <a:t> </a:t>
            </a:r>
            <a:r>
              <a:rPr lang="en-US" sz="4400" b="1" dirty="0" smtClean="0">
                <a:solidFill>
                  <a:srgbClr val="33CC33"/>
                </a:solidFill>
                <a:latin typeface="Comic Sans MS" pitchFamily="66" charset="0"/>
              </a:rPr>
              <a:t>Confused?</a:t>
            </a:r>
            <a:endParaRPr lang="en-US" b="1" dirty="0" smtClean="0">
              <a:latin typeface="Comic Sans MS" pitchFamily="66" charset="0"/>
            </a:endParaRPr>
          </a:p>
          <a:p>
            <a:pPr algn="ctr" eaLnBrk="1" hangingPunct="1">
              <a:buFontTx/>
              <a:buNone/>
              <a:defRPr/>
            </a:pPr>
            <a:r>
              <a:rPr lang="en-US" sz="1800" dirty="0" smtClean="0">
                <a:latin typeface="Comic Sans MS" pitchFamily="66" charset="0"/>
              </a:rPr>
              <a:t>    Here are some links to fun resources that further explain </a:t>
            </a:r>
            <a:r>
              <a:rPr lang="en-US" sz="2000" b="1" dirty="0" smtClean="0">
                <a:latin typeface="Comic Sans MS" pitchFamily="66" charset="0"/>
              </a:rPr>
              <a:t>Prokaryotic Cell Biology</a:t>
            </a:r>
            <a:r>
              <a:rPr lang="en-US" sz="1800" dirty="0" smtClean="0">
                <a:latin typeface="Comic Sans MS" pitchFamily="66" charset="0"/>
              </a:rPr>
              <a:t>:</a:t>
            </a:r>
          </a:p>
          <a:p>
            <a:pPr algn="ctr" eaLnBrk="1" hangingPunct="1">
              <a:buFontTx/>
              <a:buNone/>
              <a:defRPr/>
            </a:pPr>
            <a:endParaRPr lang="en-US" sz="1200" dirty="0" smtClean="0">
              <a:latin typeface="Comic Sans MS" pitchFamily="66" charset="0"/>
            </a:endParaRPr>
          </a:p>
          <a:p>
            <a:pPr eaLnBrk="1" hangingPunct="1">
              <a:defRPr/>
            </a:pPr>
            <a:r>
              <a:rPr lang="en-US" sz="1800" dirty="0" smtClean="0">
                <a:latin typeface="Comic Sans MS" pitchFamily="66" charset="0"/>
                <a:hlinkClick r:id="rId3"/>
              </a:rPr>
              <a:t>Prokaryotic Cells</a:t>
            </a:r>
            <a:r>
              <a:rPr lang="en-US" sz="1800" dirty="0" smtClean="0">
                <a:latin typeface="Comic Sans MS" pitchFamily="66" charset="0"/>
              </a:rPr>
              <a:t> Main Page</a:t>
            </a:r>
            <a:r>
              <a:rPr lang="en-US" sz="1400" dirty="0" smtClean="0">
                <a:latin typeface="Comic Sans MS" pitchFamily="66" charset="0"/>
              </a:rPr>
              <a:t> </a:t>
            </a:r>
            <a:r>
              <a:rPr lang="en-US" sz="1200" dirty="0" smtClean="0">
                <a:latin typeface="Comic Sans MS" pitchFamily="66" charset="0"/>
              </a:rPr>
              <a:t>on the Virtual Cell Biology Classroom of </a:t>
            </a:r>
            <a:r>
              <a:rPr lang="en-US" sz="1200" dirty="0" smtClean="0">
                <a:latin typeface="Comic Sans MS" pitchFamily="66" charset="0"/>
                <a:hlinkClick r:id="rId4"/>
              </a:rPr>
              <a:t>Science Prof Online</a:t>
            </a:r>
            <a:r>
              <a:rPr lang="en-US" sz="1800" dirty="0" smtClean="0">
                <a:latin typeface="Comic Sans MS" pitchFamily="66" charset="0"/>
              </a:rPr>
              <a:t> </a:t>
            </a:r>
            <a:r>
              <a:rPr lang="en-US" sz="1200" dirty="0" smtClean="0">
                <a:latin typeface="Comic Sans MS" pitchFamily="66" charset="0"/>
              </a:rPr>
              <a:t>website</a:t>
            </a:r>
            <a:r>
              <a:rPr lang="en-US" sz="1800" dirty="0" smtClean="0">
                <a:latin typeface="Comic Sans MS" pitchFamily="66" charset="0"/>
              </a:rPr>
              <a:t>.</a:t>
            </a:r>
            <a:r>
              <a:rPr lang="en-US" sz="1200" dirty="0" smtClean="0">
                <a:latin typeface="Comic Sans MS" pitchFamily="66" charset="0"/>
              </a:rPr>
              <a:t> </a:t>
            </a:r>
          </a:p>
          <a:p>
            <a:pPr eaLnBrk="1" hangingPunct="1">
              <a:defRPr/>
            </a:pPr>
            <a:r>
              <a:rPr lang="en-US" sz="1800" dirty="0" smtClean="0">
                <a:latin typeface="Comic Sans MS" pitchFamily="66" charset="0"/>
                <a:hlinkClick r:id="rId5"/>
              </a:rPr>
              <a:t>Prokaryotic Cell</a:t>
            </a:r>
            <a:r>
              <a:rPr lang="en-US" sz="1800" dirty="0" smtClean="0">
                <a:latin typeface="Comic Sans MS" pitchFamily="66" charset="0"/>
              </a:rPr>
              <a:t>: </a:t>
            </a:r>
            <a:r>
              <a:rPr lang="en-US" sz="1600" dirty="0" smtClean="0">
                <a:latin typeface="Comic Sans MS" pitchFamily="66" charset="0"/>
              </a:rPr>
              <a:t>Structures, Functions &amp; Diagrams,</a:t>
            </a:r>
            <a:r>
              <a:rPr lang="en-US" sz="1200" dirty="0" smtClean="0">
                <a:latin typeface="Comic Sans MS" pitchFamily="66" charset="0"/>
              </a:rPr>
              <a:t>  an article from SPO</a:t>
            </a:r>
            <a:r>
              <a:rPr lang="en-US" sz="1800" dirty="0" smtClean="0">
                <a:latin typeface="Comic Sans MS" pitchFamily="66" charset="0"/>
              </a:rPr>
              <a:t>.</a:t>
            </a:r>
          </a:p>
          <a:p>
            <a:pPr eaLnBrk="1" hangingPunct="1">
              <a:defRPr/>
            </a:pPr>
            <a:r>
              <a:rPr lang="en-US" sz="1800" dirty="0" smtClean="0">
                <a:latin typeface="Comic Sans MS" pitchFamily="66" charset="0"/>
                <a:hlinkClick r:id="rId6"/>
              </a:rPr>
              <a:t>Prokaryotic &amp; Eukaryotic</a:t>
            </a:r>
            <a:r>
              <a:rPr lang="en-US" sz="1800" dirty="0" smtClean="0">
                <a:latin typeface="Comic Sans MS" pitchFamily="66" charset="0"/>
              </a:rPr>
              <a:t>: </a:t>
            </a:r>
            <a:r>
              <a:rPr lang="en-US" sz="1600" dirty="0" smtClean="0">
                <a:latin typeface="Comic Sans MS" pitchFamily="66" charset="0"/>
              </a:rPr>
              <a:t>Two Types of Biological Cells, </a:t>
            </a:r>
            <a:r>
              <a:rPr lang="en-US" sz="1050" dirty="0" smtClean="0">
                <a:latin typeface="Comic Sans MS" pitchFamily="66" charset="0"/>
              </a:rPr>
              <a:t>an article from SPO.</a:t>
            </a:r>
          </a:p>
          <a:p>
            <a:pPr eaLnBrk="1" hangingPunct="1">
              <a:defRPr/>
            </a:pPr>
            <a:r>
              <a:rPr lang="en-US" sz="1800" dirty="0" smtClean="0">
                <a:latin typeface="Comic Sans MS" pitchFamily="66" charset="0"/>
                <a:hlinkClick r:id="rId7"/>
              </a:rPr>
              <a:t>Prokaryotic Cell </a:t>
            </a:r>
            <a:r>
              <a:rPr lang="en-US" sz="1200" dirty="0" smtClean="0">
                <a:latin typeface="Comic Sans MS" pitchFamily="66" charset="0"/>
              </a:rPr>
              <a:t>interactive diagram from </a:t>
            </a:r>
            <a:r>
              <a:rPr lang="en-US" sz="1200" dirty="0" smtClean="0">
                <a:latin typeface="Comic Sans MS" pitchFamily="66" charset="0"/>
                <a:hlinkClick r:id="rId8"/>
              </a:rPr>
              <a:t>Cells Alive </a:t>
            </a:r>
            <a:r>
              <a:rPr lang="en-US" sz="1200" dirty="0" smtClean="0">
                <a:latin typeface="Comic Sans MS" pitchFamily="66" charset="0"/>
              </a:rPr>
              <a:t>website</a:t>
            </a:r>
            <a:r>
              <a:rPr lang="en-US" sz="800" dirty="0" smtClean="0">
                <a:latin typeface="Comic Sans MS" pitchFamily="66" charset="0"/>
              </a:rPr>
              <a:t>.</a:t>
            </a:r>
          </a:p>
          <a:p>
            <a:pPr eaLnBrk="1" hangingPunct="1">
              <a:defRPr/>
            </a:pPr>
            <a:r>
              <a:rPr lang="en-US" sz="1800" dirty="0" smtClean="0">
                <a:latin typeface="Comic Sans MS" pitchFamily="66" charset="0"/>
              </a:rPr>
              <a:t>“</a:t>
            </a:r>
            <a:r>
              <a:rPr lang="en-US" sz="1800" dirty="0" smtClean="0">
                <a:latin typeface="Comic Sans MS" pitchFamily="66" charset="0"/>
                <a:hlinkClick r:id="rId9"/>
              </a:rPr>
              <a:t>How big is a…”</a:t>
            </a:r>
            <a:r>
              <a:rPr lang="en-US" sz="1800" dirty="0" smtClean="0">
                <a:latin typeface="Comic Sans MS" pitchFamily="66" charset="0"/>
              </a:rPr>
              <a:t> </a:t>
            </a:r>
            <a:r>
              <a:rPr lang="en-US" sz="1200" dirty="0" smtClean="0">
                <a:latin typeface="Comic Sans MS" pitchFamily="66" charset="0"/>
              </a:rPr>
              <a:t>interactive diagram from </a:t>
            </a:r>
            <a:r>
              <a:rPr lang="en-US" sz="1200" dirty="0" smtClean="0">
                <a:latin typeface="Comic Sans MS" pitchFamily="66" charset="0"/>
                <a:hlinkClick r:id="rId8"/>
              </a:rPr>
              <a:t>Cells Alive </a:t>
            </a:r>
            <a:r>
              <a:rPr lang="en-US" sz="1200" dirty="0" smtClean="0">
                <a:latin typeface="Comic Sans MS" pitchFamily="66" charset="0"/>
              </a:rPr>
              <a:t>website</a:t>
            </a:r>
            <a:r>
              <a:rPr lang="en-US" sz="800" dirty="0" smtClean="0">
                <a:latin typeface="Comic Sans MS" pitchFamily="66" charset="0"/>
              </a:rPr>
              <a:t>.</a:t>
            </a:r>
          </a:p>
          <a:p>
            <a:pPr eaLnBrk="1" hangingPunct="1">
              <a:defRPr/>
            </a:pPr>
            <a:r>
              <a:rPr lang="en-US" sz="1800" dirty="0" smtClean="0">
                <a:latin typeface="Comic Sans MS" pitchFamily="66" charset="0"/>
                <a:hlinkClick r:id="rId10"/>
              </a:rPr>
              <a:t>Cell Structure</a:t>
            </a:r>
            <a:r>
              <a:rPr lang="en-US" sz="1200" dirty="0" smtClean="0">
                <a:latin typeface="Comic Sans MS" pitchFamily="66" charset="0"/>
              </a:rPr>
              <a:t> tutorials and quizzes from Interactive Concepts in Biochemistry.</a:t>
            </a:r>
          </a:p>
          <a:p>
            <a:pPr eaLnBrk="1" hangingPunct="1">
              <a:defRPr/>
            </a:pPr>
            <a:r>
              <a:rPr lang="en-US" sz="1800" dirty="0" smtClean="0">
                <a:latin typeface="Comic Sans MS" pitchFamily="66" charset="0"/>
              </a:rPr>
              <a:t>“</a:t>
            </a:r>
            <a:r>
              <a:rPr lang="en-US" sz="1800" dirty="0" smtClean="0">
                <a:latin typeface="Comic Sans MS" pitchFamily="66" charset="0"/>
                <a:hlinkClick r:id="rId11"/>
              </a:rPr>
              <a:t>Germs</a:t>
            </a:r>
            <a:r>
              <a:rPr lang="en-US" sz="1800" dirty="0" smtClean="0">
                <a:latin typeface="Comic Sans MS" pitchFamily="66" charset="0"/>
              </a:rPr>
              <a:t>”.</a:t>
            </a:r>
            <a:r>
              <a:rPr lang="en-US" sz="1200" dirty="0" smtClean="0">
                <a:latin typeface="Comic Sans MS" pitchFamily="66" charset="0"/>
              </a:rPr>
              <a:t> Music by Weird Al </a:t>
            </a:r>
            <a:r>
              <a:rPr lang="en-US" sz="1200" dirty="0" err="1" smtClean="0">
                <a:latin typeface="Comic Sans MS" pitchFamily="66" charset="0"/>
              </a:rPr>
              <a:t>Yankovic</a:t>
            </a:r>
            <a:r>
              <a:rPr lang="en-US" sz="1200" dirty="0" smtClean="0">
                <a:latin typeface="Comic Sans MS" pitchFamily="66" charset="0"/>
              </a:rPr>
              <a:t>. Video by </a:t>
            </a:r>
            <a:r>
              <a:rPr lang="en-US" sz="1200" dirty="0" err="1" smtClean="0">
                <a:latin typeface="Comic Sans MS" pitchFamily="66" charset="0"/>
              </a:rPr>
              <a:t>RevLucio</a:t>
            </a:r>
            <a:r>
              <a:rPr lang="en-US" sz="1200" dirty="0" smtClean="0">
                <a:latin typeface="Comic Sans MS" pitchFamily="66" charset="0"/>
              </a:rPr>
              <a:t>.</a:t>
            </a:r>
          </a:p>
          <a:p>
            <a:pPr eaLnBrk="1" hangingPunct="1">
              <a:defRPr/>
            </a:pPr>
            <a:r>
              <a:rPr lang="en-US" sz="1800" dirty="0" smtClean="0">
                <a:latin typeface="Comic Sans MS" pitchFamily="66" charset="0"/>
                <a:hlinkClick r:id="rId12"/>
              </a:rPr>
              <a:t>Evolution of the Three Domains</a:t>
            </a:r>
            <a:r>
              <a:rPr lang="en-US" sz="1200" dirty="0" smtClean="0">
                <a:latin typeface="Comic Sans MS" pitchFamily="66" charset="0"/>
              </a:rPr>
              <a:t> Animated Science Tutorial.</a:t>
            </a:r>
          </a:p>
          <a:p>
            <a:pPr eaLnBrk="1" hangingPunct="1">
              <a:defRPr/>
            </a:pPr>
            <a:r>
              <a:rPr lang="en-US" sz="1800" dirty="0" smtClean="0">
                <a:latin typeface="Comic Sans MS" pitchFamily="66" charset="0"/>
              </a:rPr>
              <a:t>Biology4Kids – </a:t>
            </a:r>
            <a:r>
              <a:rPr lang="en-US" sz="1800" dirty="0" smtClean="0">
                <a:latin typeface="Comic Sans MS" pitchFamily="66" charset="0"/>
                <a:hlinkClick r:id="rId13"/>
              </a:rPr>
              <a:t>Cell Biology Main Page</a:t>
            </a:r>
            <a:r>
              <a:rPr lang="en-US" sz="1200" dirty="0" smtClean="0">
                <a:latin typeface="Comic Sans MS" pitchFamily="66" charset="0"/>
              </a:rPr>
              <a:t>   by </a:t>
            </a:r>
            <a:r>
              <a:rPr lang="en-US" sz="1200" dirty="0" err="1" smtClean="0">
                <a:latin typeface="Comic Sans MS" pitchFamily="66" charset="0"/>
              </a:rPr>
              <a:t>Raders</a:t>
            </a:r>
            <a:r>
              <a:rPr lang="en-US" sz="1200" dirty="0" smtClean="0">
                <a:latin typeface="Comic Sans MS" pitchFamily="66" charset="0"/>
              </a:rPr>
              <a:t>.</a:t>
            </a:r>
          </a:p>
          <a:p>
            <a:pPr eaLnBrk="1" hangingPunct="1">
              <a:defRPr/>
            </a:pPr>
            <a:r>
              <a:rPr lang="en-US" sz="1800" dirty="0" smtClean="0">
                <a:latin typeface="Comic Sans MS" pitchFamily="66" charset="0"/>
                <a:hlinkClick r:id="rId14"/>
              </a:rPr>
              <a:t>“She Blinded Me With Science”</a:t>
            </a:r>
            <a:r>
              <a:rPr lang="en-US" sz="1800" dirty="0" smtClean="0">
                <a:latin typeface="Comic Sans MS" pitchFamily="66" charset="0"/>
              </a:rPr>
              <a:t> </a:t>
            </a:r>
            <a:r>
              <a:rPr lang="en-US" sz="1200" dirty="0" smtClean="0">
                <a:latin typeface="Comic Sans MS" pitchFamily="66" charset="0"/>
              </a:rPr>
              <a:t>music video Thomas Dolby.</a:t>
            </a:r>
            <a:r>
              <a:rPr lang="en-US" sz="1000" dirty="0" smtClean="0">
                <a:latin typeface="Comic Sans MS" pitchFamily="66" charset="0"/>
              </a:rPr>
              <a:t> </a:t>
            </a:r>
          </a:p>
          <a:p>
            <a:pPr eaLnBrk="1" hangingPunct="1">
              <a:defRPr/>
            </a:pPr>
            <a:endParaRPr lang="en-US" sz="1000" dirty="0" smtClean="0">
              <a:latin typeface="Comic Sans MS" pitchFamily="66" charset="0"/>
            </a:endParaRPr>
          </a:p>
          <a:p>
            <a:pPr eaLnBrk="1" hangingPunct="1">
              <a:defRPr/>
            </a:pPr>
            <a:endParaRPr lang="en-US" sz="1000" dirty="0" smtClean="0">
              <a:latin typeface="Comic Sans MS" pitchFamily="66" charset="0"/>
            </a:endParaRPr>
          </a:p>
          <a:p>
            <a:pPr algn="ctr" eaLnBrk="1" hangingPunct="1">
              <a:buFontTx/>
              <a:buNone/>
              <a:defRPr/>
            </a:pPr>
            <a:r>
              <a:rPr lang="en-US" sz="1200" dirty="0" smtClean="0">
                <a:latin typeface="Comic Sans MS" pitchFamily="66" charset="0"/>
              </a:rPr>
              <a:t>    (You must be in PPT slideshow view to click on links.)</a:t>
            </a:r>
          </a:p>
        </p:txBody>
      </p:sp>
      <p:pic>
        <p:nvPicPr>
          <p:cNvPr id="28675" name="Picture 4" descr="MC900229685[1]"/>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943600" y="2895600"/>
            <a:ext cx="2743200"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WordArt 5"/>
          <p:cNvSpPr>
            <a:spLocks noChangeArrowheads="1" noChangeShapeType="1" noTextEdit="1"/>
          </p:cNvSpPr>
          <p:nvPr/>
        </p:nvSpPr>
        <p:spPr bwMode="auto">
          <a:xfrm>
            <a:off x="6019800" y="1371600"/>
            <a:ext cx="2743200" cy="1066800"/>
          </a:xfrm>
          <a:prstGeom prst="rect">
            <a:avLst/>
          </a:prstGeom>
        </p:spPr>
        <p:txBody>
          <a:bodyPr wrap="none" fromWordArt="1">
            <a:prstTxWarp prst="textPlain">
              <a:avLst>
                <a:gd name="adj" fmla="val 50000"/>
              </a:avLst>
            </a:prstTxWarp>
          </a:bodyPr>
          <a:lstStyle/>
          <a:p>
            <a:pPr algn="ctr"/>
            <a:r>
              <a:rPr lang="en-US" kern="10">
                <a:ln w="9525">
                  <a:solidFill>
                    <a:srgbClr val="000000"/>
                  </a:solidFill>
                  <a:round/>
                  <a:headEnd/>
                  <a:tailEnd/>
                </a:ln>
                <a:solidFill>
                  <a:srgbClr val="FFFFFF"/>
                </a:solidFill>
                <a:latin typeface="Comic Sans MS"/>
              </a:rPr>
              <a:t>Smart Links</a:t>
            </a:r>
          </a:p>
        </p:txBody>
      </p:sp>
      <p:sp>
        <p:nvSpPr>
          <p:cNvPr id="28677" name="Text Box 5"/>
          <p:cNvSpPr txBox="1">
            <a:spLocks noChangeArrowheads="1"/>
          </p:cNvSpPr>
          <p:nvPr/>
        </p:nvSpPr>
        <p:spPr bwMode="auto">
          <a:xfrm>
            <a:off x="4495800" y="6613525"/>
            <a:ext cx="4648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r" eaLnBrk="1" hangingPunct="1">
              <a:spcBef>
                <a:spcPct val="50000"/>
              </a:spcBef>
            </a:pPr>
            <a:r>
              <a:rPr lang="en-US" altLang="en-US" sz="1000" b="0" dirty="0">
                <a:latin typeface="Comic Sans MS" pitchFamily="66" charset="0"/>
              </a:rPr>
              <a:t>From the  Virtual </a:t>
            </a:r>
            <a:r>
              <a:rPr lang="en-US" altLang="en-US" sz="1000" b="0" dirty="0" smtClean="0">
                <a:latin typeface="Comic Sans MS" pitchFamily="66" charset="0"/>
              </a:rPr>
              <a:t>Biology </a:t>
            </a:r>
            <a:r>
              <a:rPr lang="en-US" altLang="en-US" sz="1000" b="0" dirty="0">
                <a:latin typeface="Comic Sans MS" pitchFamily="66" charset="0"/>
              </a:rPr>
              <a:t>Classroom on </a:t>
            </a:r>
            <a:r>
              <a:rPr lang="en-US" altLang="en-US" sz="1000" b="0" dirty="0">
                <a:latin typeface="Comic Sans MS" pitchFamily="66" charset="0"/>
                <a:hlinkClick r:id="rId4"/>
              </a:rPr>
              <a:t>ScienceProfOnline.com</a:t>
            </a:r>
            <a:endParaRPr lang="en-US" altLang="en-US" sz="1000" b="0" dirty="0">
              <a:latin typeface="Comic Sans MS"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idx="1"/>
          </p:nvPr>
        </p:nvSpPr>
        <p:spPr>
          <a:xfrm>
            <a:off x="152400" y="107950"/>
            <a:ext cx="6400800" cy="6613525"/>
          </a:xfrm>
        </p:spPr>
        <p:txBody>
          <a:bodyPr/>
          <a:lstStyle/>
          <a:p>
            <a:pPr algn="ctr" eaLnBrk="1" hangingPunct="1">
              <a:buFontTx/>
              <a:buNone/>
              <a:defRPr/>
            </a:pPr>
            <a:r>
              <a:rPr lang="en-US" sz="5400" b="1" dirty="0" smtClean="0">
                <a:solidFill>
                  <a:srgbClr val="33CC33"/>
                </a:solidFill>
                <a:latin typeface="Comic Sans MS" pitchFamily="66" charset="0"/>
              </a:rPr>
              <a:t> </a:t>
            </a:r>
            <a:r>
              <a:rPr lang="en-US" sz="4400" b="1" dirty="0" smtClean="0">
                <a:solidFill>
                  <a:srgbClr val="33CC33"/>
                </a:solidFill>
                <a:latin typeface="Comic Sans MS" pitchFamily="66" charset="0"/>
              </a:rPr>
              <a:t>Confused?</a:t>
            </a:r>
            <a:endParaRPr lang="en-US" b="1" dirty="0" smtClean="0">
              <a:latin typeface="Comic Sans MS" pitchFamily="66" charset="0"/>
            </a:endParaRPr>
          </a:p>
          <a:p>
            <a:pPr algn="ctr" eaLnBrk="1" hangingPunct="1">
              <a:buFontTx/>
              <a:buNone/>
              <a:defRPr/>
            </a:pPr>
            <a:r>
              <a:rPr lang="en-US" sz="1800" dirty="0" smtClean="0">
                <a:latin typeface="Comic Sans MS" pitchFamily="66" charset="0"/>
              </a:rPr>
              <a:t>    Here are some links to fun resources that further explain </a:t>
            </a:r>
            <a:r>
              <a:rPr lang="en-US" sz="2000" b="1" dirty="0" smtClean="0">
                <a:latin typeface="Comic Sans MS" pitchFamily="66" charset="0"/>
              </a:rPr>
              <a:t>Eukaryotic Cell Biology</a:t>
            </a:r>
            <a:r>
              <a:rPr lang="en-US" sz="1800" dirty="0" smtClean="0">
                <a:latin typeface="Comic Sans MS" pitchFamily="66" charset="0"/>
              </a:rPr>
              <a:t>:</a:t>
            </a:r>
          </a:p>
          <a:p>
            <a:pPr marL="0" indent="0" eaLnBrk="1" hangingPunct="1">
              <a:buFontTx/>
              <a:buNone/>
              <a:defRPr/>
            </a:pPr>
            <a:endParaRPr lang="en-US" sz="800" dirty="0" smtClean="0">
              <a:latin typeface="Comic Sans MS" pitchFamily="66" charset="0"/>
            </a:endParaRPr>
          </a:p>
          <a:p>
            <a:pPr eaLnBrk="1" hangingPunct="1">
              <a:defRPr/>
            </a:pPr>
            <a:r>
              <a:rPr lang="en-US" sz="1600" dirty="0" smtClean="0">
                <a:latin typeface="Comic Sans MS" pitchFamily="66" charset="0"/>
                <a:hlinkClick r:id="rId3"/>
              </a:rPr>
              <a:t>Cell Structure: Eukaryotes</a:t>
            </a:r>
            <a:r>
              <a:rPr lang="en-US" sz="1600" dirty="0" smtClean="0">
                <a:latin typeface="Comic Sans MS" pitchFamily="66" charset="0"/>
              </a:rPr>
              <a:t> Main Page</a:t>
            </a:r>
            <a:r>
              <a:rPr lang="en-US" sz="1200" dirty="0" smtClean="0">
                <a:latin typeface="Comic Sans MS" pitchFamily="66" charset="0"/>
              </a:rPr>
              <a:t> </a:t>
            </a:r>
            <a:r>
              <a:rPr lang="en-US" sz="1000" dirty="0" smtClean="0">
                <a:latin typeface="Comic Sans MS" pitchFamily="66" charset="0"/>
              </a:rPr>
              <a:t>on the Virtual Cell Biology Classroom of </a:t>
            </a:r>
            <a:r>
              <a:rPr lang="en-US" sz="1200" dirty="0" smtClean="0">
                <a:latin typeface="Comic Sans MS" pitchFamily="66" charset="0"/>
                <a:hlinkClick r:id="rId4"/>
              </a:rPr>
              <a:t>Science Prof Online</a:t>
            </a:r>
            <a:r>
              <a:rPr lang="en-US" sz="1600" dirty="0" smtClean="0">
                <a:latin typeface="Comic Sans MS" pitchFamily="66" charset="0"/>
              </a:rPr>
              <a:t>.</a:t>
            </a:r>
            <a:r>
              <a:rPr lang="en-US" sz="1400" dirty="0" smtClean="0">
                <a:latin typeface="Comic Sans MS" pitchFamily="66" charset="0"/>
              </a:rPr>
              <a:t> </a:t>
            </a:r>
            <a:endParaRPr lang="en-US" sz="2000" dirty="0" smtClean="0">
              <a:latin typeface="Comic Sans MS" pitchFamily="66" charset="0"/>
            </a:endParaRPr>
          </a:p>
          <a:p>
            <a:pPr eaLnBrk="1" hangingPunct="1">
              <a:defRPr/>
            </a:pPr>
            <a:r>
              <a:rPr lang="en-US" sz="1600" dirty="0" smtClean="0">
                <a:latin typeface="Comic Sans MS" pitchFamily="66" charset="0"/>
              </a:rPr>
              <a:t>“</a:t>
            </a:r>
            <a:r>
              <a:rPr lang="en-US" sz="1600" dirty="0" smtClean="0">
                <a:latin typeface="Comic Sans MS" pitchFamily="66" charset="0"/>
                <a:hlinkClick r:id="rId5"/>
              </a:rPr>
              <a:t>Cells</a:t>
            </a:r>
            <a:r>
              <a:rPr lang="en-US" sz="1600" dirty="0" smtClean="0">
                <a:latin typeface="Comic Sans MS" pitchFamily="66" charset="0"/>
              </a:rPr>
              <a:t>”</a:t>
            </a:r>
            <a:r>
              <a:rPr lang="en-US" sz="1000" dirty="0" smtClean="0">
                <a:latin typeface="Comic Sans MS" pitchFamily="66" charset="0"/>
              </a:rPr>
              <a:t> music video by They Might Be Giants.</a:t>
            </a:r>
          </a:p>
          <a:p>
            <a:pPr eaLnBrk="1" hangingPunct="1">
              <a:defRPr/>
            </a:pPr>
            <a:r>
              <a:rPr lang="en-US" sz="1600" dirty="0">
                <a:latin typeface="Comic Sans MS" pitchFamily="66" charset="0"/>
                <a:hlinkClick r:id="rId6"/>
              </a:rPr>
              <a:t>Prokaryotic &amp; Eukaryotic</a:t>
            </a:r>
            <a:r>
              <a:rPr lang="en-US" sz="1600" dirty="0">
                <a:latin typeface="Comic Sans MS" pitchFamily="66" charset="0"/>
              </a:rPr>
              <a:t>: Two Types of Biological </a:t>
            </a:r>
            <a:r>
              <a:rPr lang="en-US" sz="1600" dirty="0" smtClean="0">
                <a:latin typeface="Comic Sans MS" pitchFamily="66" charset="0"/>
              </a:rPr>
              <a:t>Cells</a:t>
            </a:r>
            <a:r>
              <a:rPr lang="en-US" sz="1000" dirty="0" smtClean="0">
                <a:latin typeface="Comic Sans MS" pitchFamily="66" charset="0"/>
              </a:rPr>
              <a:t>, an article from SPO.</a:t>
            </a:r>
          </a:p>
          <a:p>
            <a:pPr eaLnBrk="1" hangingPunct="1">
              <a:defRPr/>
            </a:pPr>
            <a:r>
              <a:rPr lang="en-US" sz="1600" dirty="0" smtClean="0">
                <a:latin typeface="Comic Sans MS" pitchFamily="66" charset="0"/>
                <a:hlinkClick r:id="rId7"/>
              </a:rPr>
              <a:t>Eukaryotic Cell</a:t>
            </a:r>
            <a:r>
              <a:rPr lang="en-US" sz="1600" dirty="0" smtClean="0">
                <a:latin typeface="Comic Sans MS" pitchFamily="66" charset="0"/>
              </a:rPr>
              <a:t>: Structures, Functions &amp; Diagrams</a:t>
            </a:r>
            <a:r>
              <a:rPr lang="en-US" sz="1000" dirty="0" smtClean="0">
                <a:latin typeface="Comic Sans MS" pitchFamily="66" charset="0"/>
              </a:rPr>
              <a:t> article from SPO.</a:t>
            </a:r>
          </a:p>
          <a:p>
            <a:pPr eaLnBrk="1" hangingPunct="1">
              <a:defRPr/>
            </a:pPr>
            <a:r>
              <a:rPr lang="en-US" sz="1600" dirty="0" smtClean="0">
                <a:latin typeface="Comic Sans MS" pitchFamily="66" charset="0"/>
                <a:hlinkClick r:id="rId8"/>
              </a:rPr>
              <a:t>Cell Structure</a:t>
            </a:r>
            <a:r>
              <a:rPr lang="en-US" sz="1100" dirty="0" smtClean="0">
                <a:latin typeface="Comic Sans MS" pitchFamily="66" charset="0"/>
              </a:rPr>
              <a:t> tutorials and quizzes from Interactive Concepts in Biochemistry.</a:t>
            </a:r>
          </a:p>
          <a:p>
            <a:pPr eaLnBrk="1" hangingPunct="1">
              <a:defRPr/>
            </a:pPr>
            <a:r>
              <a:rPr lang="en-US" sz="1600" dirty="0" smtClean="0">
                <a:latin typeface="Comic Sans MS" pitchFamily="66" charset="0"/>
                <a:hlinkClick r:id="rId9"/>
              </a:rPr>
              <a:t>Cells Alive</a:t>
            </a:r>
            <a:r>
              <a:rPr lang="en-US" sz="1000" dirty="0" smtClean="0">
                <a:latin typeface="Comic Sans MS" pitchFamily="66" charset="0"/>
              </a:rPr>
              <a:t> interactive website.</a:t>
            </a:r>
          </a:p>
          <a:p>
            <a:pPr eaLnBrk="1" hangingPunct="1">
              <a:defRPr/>
            </a:pPr>
            <a:r>
              <a:rPr lang="en-US" sz="1600" dirty="0" smtClean="0">
                <a:latin typeface="Comic Sans MS" pitchFamily="66" charset="0"/>
                <a:hlinkClick r:id="rId10"/>
              </a:rPr>
              <a:t>Eukaryotic Cell Tour</a:t>
            </a:r>
            <a:r>
              <a:rPr lang="en-US" sz="1000" dirty="0" smtClean="0">
                <a:latin typeface="Comic Sans MS" pitchFamily="66" charset="0"/>
              </a:rPr>
              <a:t> an Animated Science Tutorial.</a:t>
            </a:r>
          </a:p>
          <a:p>
            <a:pPr eaLnBrk="1" hangingPunct="1">
              <a:defRPr/>
            </a:pPr>
            <a:r>
              <a:rPr lang="en-US" sz="1600" dirty="0" smtClean="0">
                <a:latin typeface="Comic Sans MS" pitchFamily="66" charset="0"/>
                <a:hlinkClick r:id="rId11"/>
              </a:rPr>
              <a:t>Endoplasmic Reticulum &amp; Golgi Apparatus</a:t>
            </a:r>
            <a:r>
              <a:rPr lang="en-US" sz="800" dirty="0" smtClean="0">
                <a:latin typeface="Comic Sans MS" pitchFamily="66" charset="0"/>
              </a:rPr>
              <a:t> </a:t>
            </a:r>
            <a:r>
              <a:rPr lang="en-US" sz="1000" dirty="0" smtClean="0">
                <a:latin typeface="Comic Sans MS" pitchFamily="66" charset="0"/>
              </a:rPr>
              <a:t>animation and quiz. </a:t>
            </a:r>
          </a:p>
          <a:p>
            <a:pPr eaLnBrk="1" hangingPunct="1">
              <a:defRPr/>
            </a:pPr>
            <a:r>
              <a:rPr lang="en-US" sz="1600" dirty="0" smtClean="0">
                <a:latin typeface="Comic Sans MS" pitchFamily="66" charset="0"/>
                <a:hlinkClick r:id="rId12"/>
              </a:rPr>
              <a:t>Endomembrane System</a:t>
            </a:r>
            <a:r>
              <a:rPr lang="en-US" sz="1600" dirty="0" smtClean="0">
                <a:latin typeface="Comic Sans MS" pitchFamily="66" charset="0"/>
              </a:rPr>
              <a:t> </a:t>
            </a:r>
            <a:r>
              <a:rPr lang="en-US" sz="1100" dirty="0" smtClean="0">
                <a:latin typeface="Comic Sans MS" pitchFamily="66" charset="0"/>
              </a:rPr>
              <a:t>animation and quiz.</a:t>
            </a:r>
            <a:endParaRPr lang="en-US" sz="900" dirty="0" smtClean="0">
              <a:latin typeface="Comic Sans MS" pitchFamily="66" charset="0"/>
            </a:endParaRPr>
          </a:p>
          <a:p>
            <a:pPr eaLnBrk="1" hangingPunct="1">
              <a:defRPr/>
            </a:pPr>
            <a:r>
              <a:rPr lang="en-US" sz="1600" dirty="0" smtClean="0">
                <a:latin typeface="Comic Sans MS" pitchFamily="66" charset="0"/>
              </a:rPr>
              <a:t>“</a:t>
            </a:r>
            <a:r>
              <a:rPr lang="en-US" sz="1600" dirty="0" smtClean="0">
                <a:latin typeface="Comic Sans MS" pitchFamily="66" charset="0"/>
                <a:hlinkClick r:id="rId13"/>
              </a:rPr>
              <a:t>The Cell Song</a:t>
            </a:r>
            <a:r>
              <a:rPr lang="en-US" sz="1600" dirty="0" smtClean="0">
                <a:latin typeface="Comic Sans MS" pitchFamily="66" charset="0"/>
              </a:rPr>
              <a:t>”</a:t>
            </a:r>
            <a:r>
              <a:rPr lang="en-US" sz="1000" dirty="0" smtClean="0">
                <a:latin typeface="Comic Sans MS" pitchFamily="66" charset="0"/>
              </a:rPr>
              <a:t> lyrics by The Cell Squad, Freedom Middle School, Nashville, TN.</a:t>
            </a:r>
          </a:p>
          <a:p>
            <a:pPr eaLnBrk="1" hangingPunct="1">
              <a:defRPr/>
            </a:pPr>
            <a:r>
              <a:rPr lang="en-US" sz="1600" dirty="0" smtClean="0">
                <a:latin typeface="Comic Sans MS" pitchFamily="66" charset="0"/>
                <a:hlinkClick r:id="rId14"/>
              </a:rPr>
              <a:t>Endocytosis / Exocytosis</a:t>
            </a:r>
            <a:r>
              <a:rPr lang="en-US" sz="1000" dirty="0" smtClean="0">
                <a:latin typeface="Comic Sans MS" pitchFamily="66" charset="0"/>
              </a:rPr>
              <a:t> animation from McGraw Hill.</a:t>
            </a:r>
          </a:p>
          <a:p>
            <a:pPr eaLnBrk="1" hangingPunct="1">
              <a:defRPr/>
            </a:pPr>
            <a:r>
              <a:rPr lang="en-US" sz="1600" dirty="0" smtClean="0">
                <a:latin typeface="Comic Sans MS" pitchFamily="66" charset="0"/>
                <a:hlinkClick r:id="rId15"/>
              </a:rPr>
              <a:t>Evolution of the Three Domains</a:t>
            </a:r>
            <a:r>
              <a:rPr lang="en-US" sz="1000" dirty="0" smtClean="0">
                <a:latin typeface="Comic Sans MS" pitchFamily="66" charset="0"/>
              </a:rPr>
              <a:t> Animated Science Tutorial.</a:t>
            </a:r>
          </a:p>
          <a:p>
            <a:pPr eaLnBrk="1" hangingPunct="1">
              <a:defRPr/>
            </a:pPr>
            <a:r>
              <a:rPr lang="en-US" sz="1600" dirty="0" smtClean="0">
                <a:latin typeface="Comic Sans MS" pitchFamily="66" charset="0"/>
              </a:rPr>
              <a:t>Biology4Kids – </a:t>
            </a:r>
            <a:r>
              <a:rPr lang="en-US" sz="1600" dirty="0" smtClean="0">
                <a:latin typeface="Comic Sans MS" pitchFamily="66" charset="0"/>
                <a:hlinkClick r:id="rId16"/>
              </a:rPr>
              <a:t>Cell Biology Main Page</a:t>
            </a:r>
            <a:r>
              <a:rPr lang="en-US" sz="1000" dirty="0" smtClean="0">
                <a:latin typeface="Comic Sans MS" pitchFamily="66" charset="0"/>
              </a:rPr>
              <a:t>   by </a:t>
            </a:r>
            <a:r>
              <a:rPr lang="en-US" sz="1000" dirty="0" err="1" smtClean="0">
                <a:latin typeface="Comic Sans MS" pitchFamily="66" charset="0"/>
              </a:rPr>
              <a:t>Raders</a:t>
            </a:r>
            <a:r>
              <a:rPr lang="en-US" sz="1000" dirty="0" smtClean="0">
                <a:latin typeface="Comic Sans MS" pitchFamily="66" charset="0"/>
              </a:rPr>
              <a:t>.</a:t>
            </a:r>
          </a:p>
          <a:p>
            <a:pPr eaLnBrk="1" hangingPunct="1">
              <a:buFontTx/>
              <a:buNone/>
              <a:defRPr/>
            </a:pPr>
            <a:endParaRPr lang="en-US" sz="900" dirty="0" smtClean="0">
              <a:latin typeface="Comic Sans MS" pitchFamily="66" charset="0"/>
            </a:endParaRPr>
          </a:p>
          <a:p>
            <a:pPr eaLnBrk="1" hangingPunct="1">
              <a:defRPr/>
            </a:pPr>
            <a:endParaRPr lang="en-US" sz="900" dirty="0" smtClean="0">
              <a:latin typeface="Comic Sans MS" pitchFamily="66" charset="0"/>
            </a:endParaRPr>
          </a:p>
          <a:p>
            <a:pPr algn="ctr" eaLnBrk="1" hangingPunct="1">
              <a:buFontTx/>
              <a:buNone/>
              <a:defRPr/>
            </a:pPr>
            <a:r>
              <a:rPr lang="en-US" sz="1000" dirty="0" smtClean="0">
                <a:latin typeface="Comic Sans MS" pitchFamily="66" charset="0"/>
              </a:rPr>
              <a:t>    (You must be in PPT slideshow view to click on links.)</a:t>
            </a:r>
          </a:p>
        </p:txBody>
      </p:sp>
      <p:pic>
        <p:nvPicPr>
          <p:cNvPr id="16387" name="Picture 3" descr="MC900229685[1]"/>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620000" y="228600"/>
            <a:ext cx="1295400" cy="129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WordArt 4"/>
          <p:cNvSpPr>
            <a:spLocks noChangeArrowheads="1" noChangeShapeType="1" noTextEdit="1"/>
          </p:cNvSpPr>
          <p:nvPr/>
        </p:nvSpPr>
        <p:spPr bwMode="auto">
          <a:xfrm rot="2508593">
            <a:off x="6313488" y="1404938"/>
            <a:ext cx="2406650" cy="655637"/>
          </a:xfrm>
          <a:prstGeom prst="rect">
            <a:avLst/>
          </a:prstGeom>
        </p:spPr>
        <p:txBody>
          <a:bodyPr wrap="none" fromWordArt="1">
            <a:prstTxWarp prst="textPlain">
              <a:avLst>
                <a:gd name="adj" fmla="val 50000"/>
              </a:avLst>
            </a:prstTxWarp>
          </a:bodyPr>
          <a:lstStyle/>
          <a:p>
            <a:pPr algn="ctr"/>
            <a:r>
              <a:rPr lang="en-US" sz="1600" b="1" kern="10" dirty="0">
                <a:ln w="9525">
                  <a:solidFill>
                    <a:srgbClr val="000000"/>
                  </a:solidFill>
                  <a:round/>
                  <a:headEnd/>
                  <a:tailEnd/>
                </a:ln>
                <a:solidFill>
                  <a:srgbClr val="FFFFFF"/>
                </a:solidFill>
                <a:latin typeface="Comic Sans MS"/>
              </a:rPr>
              <a:t>Smart Links</a:t>
            </a:r>
          </a:p>
        </p:txBody>
      </p:sp>
      <p:sp>
        <p:nvSpPr>
          <p:cNvPr id="16389" name="Text Box 6"/>
          <p:cNvSpPr txBox="1">
            <a:spLocks noChangeArrowheads="1"/>
          </p:cNvSpPr>
          <p:nvPr/>
        </p:nvSpPr>
        <p:spPr bwMode="auto">
          <a:xfrm>
            <a:off x="4419600" y="6613525"/>
            <a:ext cx="4724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algn="r" eaLnBrk="1" hangingPunct="1">
              <a:spcBef>
                <a:spcPct val="50000"/>
              </a:spcBef>
            </a:pPr>
            <a:r>
              <a:rPr lang="en-US" sz="1000" b="0" i="0" dirty="0">
                <a:latin typeface="Comic Sans MS" pitchFamily="66" charset="0"/>
              </a:rPr>
              <a:t>From the  Virtual B</a:t>
            </a:r>
            <a:r>
              <a:rPr lang="en-US" sz="1000" b="0" i="0" dirty="0" smtClean="0">
                <a:latin typeface="Comic Sans MS" pitchFamily="66" charset="0"/>
              </a:rPr>
              <a:t>iology </a:t>
            </a:r>
            <a:r>
              <a:rPr lang="en-US" sz="1000" b="0" i="0" dirty="0">
                <a:latin typeface="Comic Sans MS" pitchFamily="66" charset="0"/>
              </a:rPr>
              <a:t>Classroom on </a:t>
            </a:r>
            <a:r>
              <a:rPr lang="en-US" sz="1000" b="0" i="0" dirty="0">
                <a:latin typeface="Comic Sans MS" pitchFamily="66" charset="0"/>
                <a:hlinkClick r:id="rId4"/>
              </a:rPr>
              <a:t>ScienceProfOnline.com</a:t>
            </a:r>
            <a:endParaRPr lang="en-US" sz="1000" b="0" i="0" dirty="0">
              <a:latin typeface="Comic Sans MS" pitchFamily="66" charset="0"/>
            </a:endParaRPr>
          </a:p>
        </p:txBody>
      </p:sp>
    </p:spTree>
    <p:extLst>
      <p:ext uri="{BB962C8B-B14F-4D97-AF65-F5344CB8AC3E}">
        <p14:creationId xmlns:p14="http://schemas.microsoft.com/office/powerpoint/2010/main" val="4070867832"/>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ctrTitle"/>
          </p:nvPr>
        </p:nvSpPr>
        <p:spPr>
          <a:xfrm>
            <a:off x="304800" y="381000"/>
            <a:ext cx="8534400" cy="3886200"/>
          </a:xfrm>
        </p:spPr>
        <p:txBody>
          <a:bodyPr/>
          <a:lstStyle/>
          <a:p>
            <a:pPr algn="r" eaLnBrk="1" hangingPunct="1"/>
            <a:r>
              <a:rPr lang="en-US" altLang="en-US" sz="2400" dirty="0" smtClean="0">
                <a:solidFill>
                  <a:schemeClr val="tx1"/>
                </a:solidFill>
                <a:latin typeface="Comic Sans MS" pitchFamily="66" charset="0"/>
              </a:rPr>
              <a:t>Are you feeling blinded by science</a:t>
            </a:r>
            <a:r>
              <a:rPr lang="en-US" altLang="en-US" sz="2000" dirty="0" smtClean="0">
                <a:solidFill>
                  <a:schemeClr val="tx1"/>
                </a:solidFill>
                <a:latin typeface="Comic Sans MS" pitchFamily="66" charset="0"/>
              </a:rPr>
              <a:t>?</a:t>
            </a:r>
            <a:r>
              <a:rPr lang="en-US" altLang="en-US" sz="2400" i="1" dirty="0" smtClean="0">
                <a:solidFill>
                  <a:srgbClr val="0033CC"/>
                </a:solidFill>
                <a:latin typeface="Comic Sans MS" pitchFamily="66" charset="0"/>
              </a:rPr>
              <a:t/>
            </a:r>
            <a:br>
              <a:rPr lang="en-US" altLang="en-US" sz="2400" i="1" dirty="0" smtClean="0">
                <a:solidFill>
                  <a:srgbClr val="0033CC"/>
                </a:solidFill>
                <a:latin typeface="Comic Sans MS" pitchFamily="66" charset="0"/>
              </a:rPr>
            </a:br>
            <a:r>
              <a:rPr lang="en-US" altLang="en-US" sz="2000" i="1" dirty="0" smtClean="0">
                <a:solidFill>
                  <a:srgbClr val="FF0000"/>
                </a:solidFill>
              </a:rPr>
              <a:t/>
            </a:r>
            <a:br>
              <a:rPr lang="en-US" altLang="en-US" sz="2000" i="1" dirty="0" smtClean="0">
                <a:solidFill>
                  <a:srgbClr val="FF0000"/>
                </a:solidFill>
              </a:rPr>
            </a:br>
            <a:r>
              <a:rPr lang="en-US" altLang="en-US" sz="2400" i="1" dirty="0" smtClean="0">
                <a:solidFill>
                  <a:srgbClr val="B2B2B2"/>
                </a:solidFill>
                <a:latin typeface="Comic Sans MS" pitchFamily="66" charset="0"/>
              </a:rPr>
              <a:t>Do yourself a favor. Use the…</a:t>
            </a:r>
            <a:r>
              <a:rPr lang="en-US" altLang="en-US" sz="2800" i="1" dirty="0" smtClean="0">
                <a:latin typeface="Comic Sans MS" pitchFamily="66" charset="0"/>
              </a:rPr>
              <a:t> </a:t>
            </a:r>
            <a:r>
              <a:rPr lang="en-US" altLang="en-US" sz="2000" i="1" dirty="0" smtClean="0">
                <a:latin typeface="Comic Sans MS" pitchFamily="66" charset="0"/>
              </a:rPr>
              <a:t/>
            </a:r>
            <a:br>
              <a:rPr lang="en-US" altLang="en-US" sz="2000" i="1" dirty="0" smtClean="0">
                <a:latin typeface="Comic Sans MS" pitchFamily="66" charset="0"/>
              </a:rPr>
            </a:br>
            <a:r>
              <a:rPr lang="en-US" altLang="en-US" sz="2400" dirty="0" smtClean="0">
                <a:latin typeface="Comic Sans MS" pitchFamily="66" charset="0"/>
              </a:rPr>
              <a:t/>
            </a:r>
            <a:br>
              <a:rPr lang="en-US" altLang="en-US" sz="2400" dirty="0" smtClean="0">
                <a:latin typeface="Comic Sans MS" pitchFamily="66" charset="0"/>
              </a:rPr>
            </a:br>
            <a:r>
              <a:rPr lang="en-US" altLang="en-US" sz="3200" dirty="0" smtClean="0">
                <a:latin typeface="Comic Sans MS" pitchFamily="66" charset="0"/>
              </a:rPr>
              <a:t>              </a:t>
            </a:r>
            <a:r>
              <a:rPr lang="en-US" altLang="en-US" sz="4000" b="1" dirty="0" smtClean="0">
                <a:solidFill>
                  <a:srgbClr val="6666FF"/>
                </a:solidFill>
                <a:latin typeface="Comic Sans MS" pitchFamily="66" charset="0"/>
              </a:rPr>
              <a:t>Virtual Biology                        Classroom </a:t>
            </a:r>
            <a:r>
              <a:rPr lang="en-US" altLang="en-US" sz="2400" i="1" dirty="0" smtClean="0">
                <a:solidFill>
                  <a:srgbClr val="6666FF"/>
                </a:solidFill>
                <a:latin typeface="Comic Sans MS" pitchFamily="66" charset="0"/>
              </a:rPr>
              <a:t>(</a:t>
            </a:r>
            <a:r>
              <a:rPr lang="en-US" altLang="en-US" sz="2400" i="1" dirty="0" smtClean="0">
                <a:solidFill>
                  <a:srgbClr val="6666FF"/>
                </a:solidFill>
                <a:latin typeface="Comic Sans MS" pitchFamily="66" charset="0"/>
                <a:hlinkClick r:id="rId3"/>
              </a:rPr>
              <a:t>VCBC</a:t>
            </a:r>
            <a:r>
              <a:rPr lang="en-US" altLang="en-US" sz="2400" i="1" dirty="0" smtClean="0">
                <a:solidFill>
                  <a:srgbClr val="6666FF"/>
                </a:solidFill>
                <a:latin typeface="Comic Sans MS" pitchFamily="66" charset="0"/>
              </a:rPr>
              <a:t>)</a:t>
            </a:r>
            <a:r>
              <a:rPr lang="en-US" altLang="en-US" sz="2000" i="1" dirty="0" smtClean="0">
                <a:solidFill>
                  <a:srgbClr val="6666FF"/>
                </a:solidFill>
                <a:latin typeface="Comic Sans MS" pitchFamily="66" charset="0"/>
              </a:rPr>
              <a:t>  </a:t>
            </a:r>
            <a:r>
              <a:rPr lang="en-US" altLang="en-US" sz="4000" b="1" dirty="0" smtClean="0">
                <a:solidFill>
                  <a:srgbClr val="6666FF"/>
                </a:solidFill>
                <a:latin typeface="Comic Sans MS" pitchFamily="66" charset="0"/>
              </a:rPr>
              <a:t>!</a:t>
            </a:r>
            <a:r>
              <a:rPr lang="en-US" altLang="en-US" sz="4000" b="1" dirty="0" smtClean="0">
                <a:solidFill>
                  <a:srgbClr val="6666FF"/>
                </a:solidFill>
              </a:rPr>
              <a:t/>
            </a:r>
            <a:br>
              <a:rPr lang="en-US" altLang="en-US" sz="4000" b="1" dirty="0" smtClean="0">
                <a:solidFill>
                  <a:srgbClr val="6666FF"/>
                </a:solidFill>
              </a:rPr>
            </a:br>
            <a:r>
              <a:rPr lang="en-US" altLang="en-US" sz="4000" b="1" dirty="0" smtClean="0">
                <a:solidFill>
                  <a:srgbClr val="6666FF"/>
                </a:solidFill>
              </a:rPr>
              <a:t/>
            </a:r>
            <a:br>
              <a:rPr lang="en-US" altLang="en-US" sz="4000" b="1" dirty="0" smtClean="0">
                <a:solidFill>
                  <a:srgbClr val="6666FF"/>
                </a:solidFill>
              </a:rPr>
            </a:br>
            <a:r>
              <a:rPr lang="en-US" altLang="en-US" sz="2400" dirty="0" smtClean="0">
                <a:latin typeface="Comic Sans MS" pitchFamily="66" charset="0"/>
              </a:rPr>
              <a:t>The VBC is full of resources to help you succeed, including:</a:t>
            </a:r>
          </a:p>
        </p:txBody>
      </p:sp>
      <p:sp>
        <p:nvSpPr>
          <p:cNvPr id="30723" name="Rectangle 3"/>
          <p:cNvSpPr>
            <a:spLocks noGrp="1" noChangeArrowheads="1"/>
          </p:cNvSpPr>
          <p:nvPr>
            <p:ph type="subTitle" idx="1"/>
          </p:nvPr>
        </p:nvSpPr>
        <p:spPr>
          <a:xfrm>
            <a:off x="2438400" y="4343400"/>
            <a:ext cx="6172200" cy="1600200"/>
          </a:xfrm>
        </p:spPr>
        <p:txBody>
          <a:bodyPr/>
          <a:lstStyle/>
          <a:p>
            <a:pPr marL="609600" indent="-609600" algn="l" eaLnBrk="1" hangingPunct="1">
              <a:buFontTx/>
              <a:buChar char="•"/>
            </a:pPr>
            <a:r>
              <a:rPr lang="en-US" altLang="en-US" sz="1600" smtClean="0">
                <a:latin typeface="Comic Sans MS" pitchFamily="66" charset="0"/>
              </a:rPr>
              <a:t>practice test questions</a:t>
            </a:r>
          </a:p>
          <a:p>
            <a:pPr marL="609600" indent="-609600" algn="l" eaLnBrk="1" hangingPunct="1">
              <a:buFontTx/>
              <a:buChar char="•"/>
            </a:pPr>
            <a:r>
              <a:rPr lang="en-US" altLang="en-US" sz="1600" smtClean="0">
                <a:latin typeface="Comic Sans MS" pitchFamily="66" charset="0"/>
              </a:rPr>
              <a:t>review questions</a:t>
            </a:r>
          </a:p>
          <a:p>
            <a:pPr marL="609600" indent="-609600" algn="l" eaLnBrk="1" hangingPunct="1">
              <a:buFontTx/>
              <a:buChar char="•"/>
            </a:pPr>
            <a:r>
              <a:rPr lang="en-US" altLang="en-US" sz="1600" smtClean="0">
                <a:latin typeface="Comic Sans MS" pitchFamily="66" charset="0"/>
              </a:rPr>
              <a:t>study guides and learning objectives</a:t>
            </a:r>
          </a:p>
          <a:p>
            <a:pPr marL="609600" indent="-609600" algn="l" eaLnBrk="1" hangingPunct="1">
              <a:buFontTx/>
              <a:buChar char="•"/>
            </a:pPr>
            <a:r>
              <a:rPr lang="en-US" altLang="en-US" sz="1600" smtClean="0">
                <a:latin typeface="Comic Sans MS" pitchFamily="66" charset="0"/>
              </a:rPr>
              <a:t>PowerPoints on other topics</a:t>
            </a:r>
          </a:p>
        </p:txBody>
      </p:sp>
      <p:sp>
        <p:nvSpPr>
          <p:cNvPr id="30724" name="Text Box 4"/>
          <p:cNvSpPr txBox="1">
            <a:spLocks noChangeArrowheads="1"/>
          </p:cNvSpPr>
          <p:nvPr/>
        </p:nvSpPr>
        <p:spPr bwMode="auto">
          <a:xfrm>
            <a:off x="0" y="5900738"/>
            <a:ext cx="88392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ctr" eaLnBrk="1" hangingPunct="1">
              <a:spcBef>
                <a:spcPct val="50000"/>
              </a:spcBef>
            </a:pPr>
            <a:r>
              <a:rPr lang="en-US" altLang="en-US" b="0">
                <a:solidFill>
                  <a:srgbClr val="000000"/>
                </a:solidFill>
                <a:latin typeface="Comic Sans MS" pitchFamily="66" charset="0"/>
              </a:rPr>
              <a:t>You can access the VCBC by going to the Science Prof Online website </a:t>
            </a:r>
            <a:r>
              <a:rPr lang="en-US" altLang="en-US">
                <a:solidFill>
                  <a:srgbClr val="000000"/>
                </a:solidFill>
                <a:latin typeface="Comic Sans MS" pitchFamily="66" charset="0"/>
                <a:hlinkClick r:id="rId4"/>
              </a:rPr>
              <a:t>www.ScienceProfOnline.com</a:t>
            </a:r>
            <a:endParaRPr lang="en-US" altLang="en-US">
              <a:solidFill>
                <a:srgbClr val="000000"/>
              </a:solidFill>
              <a:latin typeface="Comic Sans MS" pitchFamily="66" charset="0"/>
            </a:endParaRPr>
          </a:p>
        </p:txBody>
      </p:sp>
      <p:pic>
        <p:nvPicPr>
          <p:cNvPr id="30725" name="Picture 5" descr="EndomembraneSystemMarinanRuiz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 y="4343400"/>
            <a:ext cx="14478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Rectangle 6"/>
          <p:cNvSpPr>
            <a:spLocks noChangeArrowheads="1"/>
          </p:cNvSpPr>
          <p:nvPr/>
        </p:nvSpPr>
        <p:spPr bwMode="auto">
          <a:xfrm>
            <a:off x="2209800" y="6611938"/>
            <a:ext cx="69342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r" eaLnBrk="1" hangingPunct="1">
              <a:spcBef>
                <a:spcPct val="50000"/>
              </a:spcBef>
            </a:pPr>
            <a:r>
              <a:rPr lang="en-US" altLang="en-US" sz="1000" b="0">
                <a:latin typeface="Comic Sans MS" pitchFamily="66" charset="0"/>
              </a:rPr>
              <a:t>Images: </a:t>
            </a:r>
            <a:r>
              <a:rPr lang="en-US" altLang="en-US" sz="1000" b="0">
                <a:latin typeface="Comic Sans MS" pitchFamily="66" charset="0"/>
                <a:hlinkClick r:id="rId6"/>
              </a:rPr>
              <a:t>Blinded With Science</a:t>
            </a:r>
            <a:r>
              <a:rPr lang="en-US" altLang="en-US" sz="1000" b="0">
                <a:latin typeface="Comic Sans MS" pitchFamily="66" charset="0"/>
              </a:rPr>
              <a:t> album, Thomas Dolby; </a:t>
            </a:r>
            <a:r>
              <a:rPr lang="en-US" altLang="en-US" sz="1000" b="0">
                <a:latin typeface="Comic Sans MS" pitchFamily="66" charset="0"/>
                <a:hlinkClick r:id="rId7"/>
              </a:rPr>
              <a:t>Endomembrane system</a:t>
            </a:r>
            <a:r>
              <a:rPr lang="en-US" altLang="en-US" sz="1000" b="0">
                <a:latin typeface="Comic Sans MS" pitchFamily="66" charset="0"/>
              </a:rPr>
              <a:t>, Mariana Ruiz, Wiki</a:t>
            </a:r>
          </a:p>
        </p:txBody>
      </p:sp>
      <p:pic>
        <p:nvPicPr>
          <p:cNvPr id="30727" name="Picture 7" descr="Thomas_Dolby-Blinded_By_Scienc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381000"/>
            <a:ext cx="2819400" cy="269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152400"/>
            <a:ext cx="7924800" cy="868363"/>
          </a:xfrm>
        </p:spPr>
        <p:txBody>
          <a:bodyPr/>
          <a:lstStyle/>
          <a:p>
            <a:pPr algn="l" eaLnBrk="1" hangingPunct="1"/>
            <a:r>
              <a:rPr lang="en-US" sz="4000" b="1" dirty="0" smtClean="0">
                <a:latin typeface="Comic Sans MS" pitchFamily="66" charset="0"/>
              </a:rPr>
              <a:t>Prokaryotes</a:t>
            </a:r>
            <a:r>
              <a:rPr lang="en-US" sz="3600" b="1" dirty="0" smtClean="0"/>
              <a:t> </a:t>
            </a:r>
          </a:p>
        </p:txBody>
      </p:sp>
      <p:sp>
        <p:nvSpPr>
          <p:cNvPr id="6147" name="Rectangle 3"/>
          <p:cNvSpPr>
            <a:spLocks noGrp="1" noChangeArrowheads="1"/>
          </p:cNvSpPr>
          <p:nvPr>
            <p:ph type="body" sz="half" idx="1"/>
          </p:nvPr>
        </p:nvSpPr>
        <p:spPr>
          <a:xfrm>
            <a:off x="228600" y="1143000"/>
            <a:ext cx="5486400" cy="5029200"/>
          </a:xfrm>
        </p:spPr>
        <p:txBody>
          <a:bodyPr/>
          <a:lstStyle/>
          <a:p>
            <a:pPr eaLnBrk="1" hangingPunct="1">
              <a:buFontTx/>
              <a:buNone/>
            </a:pPr>
            <a:r>
              <a:rPr lang="en-US" sz="2000" i="1" dirty="0" smtClean="0">
                <a:latin typeface="Comic Sans MS" pitchFamily="66" charset="0"/>
              </a:rPr>
              <a:t>Tell me about </a:t>
            </a:r>
            <a:r>
              <a:rPr lang="en-US" sz="2000" i="1" dirty="0" smtClean="0">
                <a:latin typeface="Comic Sans MS" pitchFamily="66" charset="0"/>
                <a:hlinkClick r:id="rId3"/>
              </a:rPr>
              <a:t>Prokaryotes</a:t>
            </a:r>
            <a:r>
              <a:rPr lang="en-US" sz="2000" dirty="0" smtClean="0">
                <a:latin typeface="Comic Sans MS" pitchFamily="66" charset="0"/>
              </a:rPr>
              <a:t>…</a:t>
            </a:r>
            <a:endParaRPr lang="en-US" sz="2400" b="1" dirty="0" smtClean="0">
              <a:latin typeface="Comic Sans MS" pitchFamily="66" charset="0"/>
            </a:endParaRPr>
          </a:p>
          <a:p>
            <a:pPr eaLnBrk="1" hangingPunct="1">
              <a:buFontTx/>
              <a:buNone/>
            </a:pPr>
            <a:endParaRPr lang="en-US" sz="2400" b="1" dirty="0" smtClean="0">
              <a:latin typeface="Comic Sans MS" pitchFamily="66" charset="0"/>
            </a:endParaRPr>
          </a:p>
        </p:txBody>
      </p:sp>
      <p:pic>
        <p:nvPicPr>
          <p:cNvPr id="6148" name="Picture 4" descr="BinaryFission"/>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5791200" y="675620"/>
            <a:ext cx="3057525" cy="2667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9" name="Text Box 5"/>
          <p:cNvSpPr txBox="1">
            <a:spLocks noChangeArrowheads="1"/>
          </p:cNvSpPr>
          <p:nvPr/>
        </p:nvSpPr>
        <p:spPr bwMode="auto">
          <a:xfrm>
            <a:off x="5791200" y="152400"/>
            <a:ext cx="3048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800" b="1" dirty="0" smtClean="0">
                <a:solidFill>
                  <a:srgbClr val="1E9231"/>
                </a:solidFill>
                <a:latin typeface="Comic Sans MS" pitchFamily="66" charset="0"/>
              </a:rPr>
              <a:t>Binary Fission</a:t>
            </a:r>
            <a:endParaRPr lang="en-US" sz="2800" b="1" dirty="0">
              <a:solidFill>
                <a:srgbClr val="1E9231"/>
              </a:solidFill>
              <a:latin typeface="Comic Sans MS" pitchFamily="66" charset="0"/>
            </a:endParaRPr>
          </a:p>
        </p:txBody>
      </p:sp>
      <p:pic>
        <p:nvPicPr>
          <p:cNvPr id="6150" name="Picture 6" descr="Prokaryote_cell_Ruiz"/>
          <p:cNvPicPr>
            <a:picLocks noGrp="1" noChangeAspect="1" noChangeArrowheads="1"/>
          </p:cNvPicPr>
          <p:nvPr>
            <p:ph sz="quarter" idx="2"/>
          </p:nvPr>
        </p:nvPicPr>
        <p:blipFill>
          <a:blip r:embed="rId5">
            <a:extLst>
              <a:ext uri="{28A0092B-C50C-407E-A947-70E740481C1C}">
                <a14:useLocalDpi xmlns:a14="http://schemas.microsoft.com/office/drawing/2010/main" val="0"/>
              </a:ext>
            </a:extLst>
          </a:blip>
          <a:srcRect/>
          <a:stretch>
            <a:fillRect/>
          </a:stretch>
        </p:blipFill>
        <p:spPr>
          <a:xfrm>
            <a:off x="304800" y="1752600"/>
            <a:ext cx="5029200" cy="44195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51" name="Text Box 7"/>
          <p:cNvSpPr txBox="1">
            <a:spLocks noChangeArrowheads="1"/>
          </p:cNvSpPr>
          <p:nvPr/>
        </p:nvSpPr>
        <p:spPr bwMode="auto">
          <a:xfrm>
            <a:off x="6629400" y="6461125"/>
            <a:ext cx="2514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b="0" dirty="0">
                <a:latin typeface="Comic Sans MS" pitchFamily="66" charset="0"/>
              </a:rPr>
              <a:t>Images: </a:t>
            </a:r>
            <a:r>
              <a:rPr lang="en-US" sz="1000" b="0" dirty="0">
                <a:latin typeface="Comic Sans MS" pitchFamily="66" charset="0"/>
                <a:hlinkClick r:id="rId6"/>
              </a:rPr>
              <a:t>Prokaryotic cell diagram</a:t>
            </a:r>
            <a:r>
              <a:rPr lang="en-US" sz="1000" b="0" dirty="0">
                <a:latin typeface="Comic Sans MS" pitchFamily="66" charset="0"/>
              </a:rPr>
              <a:t>, M. Ruiz, </a:t>
            </a:r>
            <a:r>
              <a:rPr lang="en-US" sz="1000" b="0" dirty="0">
                <a:latin typeface="Comic Sans MS" pitchFamily="66" charset="0"/>
                <a:hlinkClick r:id="rId7"/>
              </a:rPr>
              <a:t>Binary fission</a:t>
            </a:r>
            <a:r>
              <a:rPr lang="en-US" sz="1000" b="0" dirty="0">
                <a:latin typeface="Comic Sans MS" pitchFamily="66" charset="0"/>
              </a:rPr>
              <a:t>, JW Schmidt</a:t>
            </a:r>
          </a:p>
        </p:txBody>
      </p:sp>
      <p:sp>
        <p:nvSpPr>
          <p:cNvPr id="2" name="TextBox 1"/>
          <p:cNvSpPr txBox="1"/>
          <p:nvPr/>
        </p:nvSpPr>
        <p:spPr>
          <a:xfrm>
            <a:off x="6096000" y="3657600"/>
            <a:ext cx="2743200" cy="2616101"/>
          </a:xfrm>
          <a:prstGeom prst="rect">
            <a:avLst/>
          </a:prstGeom>
          <a:noFill/>
          <a:ln w="63500" cmpd="thickThin">
            <a:solidFill>
              <a:schemeClr val="tx1">
                <a:lumMod val="65000"/>
                <a:lumOff val="35000"/>
              </a:schemeClr>
            </a:solidFill>
            <a:miter lim="800000"/>
          </a:ln>
          <a:effectLst>
            <a:outerShdw sx="1000" sy="1000" algn="ctr" rotWithShape="0">
              <a:schemeClr val="bg1"/>
            </a:outerShdw>
          </a:effectLst>
        </p:spPr>
        <p:txBody>
          <a:bodyPr wrap="square" rtlCol="0">
            <a:spAutoFit/>
          </a:bodyPr>
          <a:lstStyle/>
          <a:p>
            <a:pPr algn="ctr"/>
            <a:endParaRPr lang="en-US" sz="800" b="1" dirty="0" smtClean="0">
              <a:solidFill>
                <a:srgbClr val="FF0000"/>
              </a:solidFill>
              <a:latin typeface="Comic Sans MS" pitchFamily="66" charset="0"/>
            </a:endParaRPr>
          </a:p>
          <a:p>
            <a:pPr algn="ctr"/>
            <a:r>
              <a:rPr lang="en-US" sz="1600" b="1" dirty="0" smtClean="0">
                <a:solidFill>
                  <a:srgbClr val="FF0000"/>
                </a:solidFill>
                <a:latin typeface="Comic Sans MS" pitchFamily="66" charset="0"/>
              </a:rPr>
              <a:t>Check out these quick  animated lessons on </a:t>
            </a:r>
          </a:p>
          <a:p>
            <a:pPr algn="ctr"/>
            <a:r>
              <a:rPr lang="en-US" sz="1600" b="1" dirty="0" smtClean="0">
                <a:solidFill>
                  <a:srgbClr val="FF0000"/>
                </a:solidFill>
                <a:latin typeface="Comic Sans MS" pitchFamily="66" charset="0"/>
              </a:rPr>
              <a:t>binary fission: </a:t>
            </a:r>
          </a:p>
          <a:p>
            <a:pPr algn="ctr"/>
            <a:r>
              <a:rPr lang="en-US" sz="1050" dirty="0" smtClean="0">
                <a:latin typeface="Comic Sans MS" pitchFamily="66" charset="0"/>
              </a:rPr>
              <a:t>(Please watch both, as each provides different and useful information.)</a:t>
            </a:r>
            <a:endParaRPr lang="en-US" sz="1400" dirty="0" smtClean="0">
              <a:latin typeface="Comic Sans MS" pitchFamily="66" charset="0"/>
            </a:endParaRPr>
          </a:p>
          <a:p>
            <a:pPr algn="ctr"/>
            <a:endParaRPr lang="en-US" sz="1400" dirty="0">
              <a:latin typeface="Comic Sans MS" pitchFamily="66" charset="0"/>
            </a:endParaRPr>
          </a:p>
          <a:p>
            <a:pPr algn="ctr"/>
            <a:r>
              <a:rPr lang="en-US" sz="1600" dirty="0" smtClean="0">
                <a:latin typeface="Comic Sans MS" pitchFamily="66" charset="0"/>
                <a:hlinkClick r:id="rId8"/>
              </a:rPr>
              <a:t>Binary Fission Animation </a:t>
            </a:r>
            <a:endParaRPr lang="en-US" sz="1600" dirty="0" smtClean="0">
              <a:latin typeface="Comic Sans MS" pitchFamily="66" charset="0"/>
            </a:endParaRPr>
          </a:p>
          <a:p>
            <a:pPr algn="ctr"/>
            <a:r>
              <a:rPr lang="en-US" sz="1100" dirty="0" smtClean="0">
                <a:latin typeface="Comic Sans MS" pitchFamily="66" charset="0"/>
              </a:rPr>
              <a:t>from </a:t>
            </a:r>
            <a:r>
              <a:rPr lang="en-US" sz="1100" dirty="0" err="1" smtClean="0">
                <a:latin typeface="Comic Sans MS" pitchFamily="66" charset="0"/>
              </a:rPr>
              <a:t>ClassZone</a:t>
            </a:r>
            <a:endParaRPr lang="en-US" sz="1100" dirty="0" smtClean="0">
              <a:latin typeface="Comic Sans MS" pitchFamily="66" charset="0"/>
            </a:endParaRPr>
          </a:p>
          <a:p>
            <a:pPr algn="ctr"/>
            <a:endParaRPr lang="en-US" sz="1100" dirty="0">
              <a:latin typeface="Comic Sans MS" pitchFamily="66" charset="0"/>
            </a:endParaRPr>
          </a:p>
          <a:p>
            <a:pPr algn="ctr"/>
            <a:r>
              <a:rPr lang="en-US" sz="1600" dirty="0" smtClean="0">
                <a:latin typeface="Comic Sans MS" pitchFamily="66" charset="0"/>
                <a:hlinkClick r:id="rId9"/>
              </a:rPr>
              <a:t>Binary Fission Animation</a:t>
            </a:r>
            <a:endParaRPr lang="en-US" sz="1600" dirty="0" smtClean="0">
              <a:latin typeface="Comic Sans MS" pitchFamily="66" charset="0"/>
            </a:endParaRPr>
          </a:p>
          <a:p>
            <a:pPr algn="ctr"/>
            <a:r>
              <a:rPr lang="en-US" sz="1100" dirty="0" smtClean="0">
                <a:latin typeface="Comic Sans MS" pitchFamily="66" charset="0"/>
              </a:rPr>
              <a:t>From McGraw-Hill</a:t>
            </a:r>
            <a:endParaRPr lang="en-US" sz="1100" dirty="0">
              <a:latin typeface="Comic Sans MS" pitchFamily="66" charset="0"/>
            </a:endParaRPr>
          </a:p>
          <a:p>
            <a:pPr algn="ctr"/>
            <a:endParaRPr lang="en-US" sz="800" dirty="0" smtClean="0"/>
          </a:p>
        </p:txBody>
      </p:sp>
      <p:sp>
        <p:nvSpPr>
          <p:cNvPr id="11" name="Text Box 5"/>
          <p:cNvSpPr txBox="1">
            <a:spLocks noChangeArrowheads="1"/>
          </p:cNvSpPr>
          <p:nvPr/>
        </p:nvSpPr>
        <p:spPr bwMode="auto">
          <a:xfrm>
            <a:off x="0" y="6613525"/>
            <a:ext cx="480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000" b="0" dirty="0">
                <a:latin typeface="Comic Sans MS" pitchFamily="66" charset="0"/>
              </a:rPr>
              <a:t>From the  Virtual </a:t>
            </a:r>
            <a:r>
              <a:rPr lang="en-US" altLang="en-US" sz="1000" b="0" dirty="0" smtClean="0">
                <a:latin typeface="Comic Sans MS" pitchFamily="66" charset="0"/>
              </a:rPr>
              <a:t>Biology </a:t>
            </a:r>
            <a:r>
              <a:rPr lang="en-US" altLang="en-US" sz="1000" b="0" dirty="0">
                <a:latin typeface="Comic Sans MS" pitchFamily="66" charset="0"/>
              </a:rPr>
              <a:t>Classroom on </a:t>
            </a:r>
            <a:r>
              <a:rPr lang="en-US" altLang="en-US" sz="1000" b="0" dirty="0">
                <a:latin typeface="Comic Sans MS" pitchFamily="66" charset="0"/>
                <a:hlinkClick r:id="rId10"/>
              </a:rPr>
              <a:t>ScienceProfOnline.com</a:t>
            </a:r>
            <a:endParaRPr lang="en-US" altLang="en-US" sz="1000" b="0" dirty="0">
              <a:latin typeface="Comic Sans MS" pitchFamily="66" charset="0"/>
            </a:endParaRPr>
          </a:p>
        </p:txBody>
      </p:sp>
    </p:spTree>
    <p:extLst>
      <p:ext uri="{BB962C8B-B14F-4D97-AF65-F5344CB8AC3E}">
        <p14:creationId xmlns:p14="http://schemas.microsoft.com/office/powerpoint/2010/main" val="222935478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PhylogeneticTreeNASA_EricGaba"/>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33400" y="533400"/>
            <a:ext cx="8153400" cy="57912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3" name="Text Box 3"/>
          <p:cNvSpPr txBox="1">
            <a:spLocks noChangeArrowheads="1"/>
          </p:cNvSpPr>
          <p:nvPr/>
        </p:nvSpPr>
        <p:spPr bwMode="auto">
          <a:xfrm>
            <a:off x="4724400" y="6613525"/>
            <a:ext cx="4419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spcBef>
                <a:spcPct val="50000"/>
              </a:spcBef>
            </a:pPr>
            <a:r>
              <a:rPr lang="en-US" altLang="en-US" sz="1000" b="0">
                <a:latin typeface="Comic Sans MS" pitchFamily="66" charset="0"/>
              </a:rPr>
              <a:t>Image: </a:t>
            </a:r>
            <a:r>
              <a:rPr lang="en-US" altLang="en-US" sz="1000" b="0">
                <a:latin typeface="Comic Sans MS" pitchFamily="66" charset="0"/>
                <a:hlinkClick r:id="rId4"/>
              </a:rPr>
              <a:t>Phylogenetic Tree</a:t>
            </a:r>
            <a:r>
              <a:rPr lang="en-US" altLang="en-US" sz="1000" b="0">
                <a:latin typeface="Comic Sans MS" pitchFamily="66" charset="0"/>
              </a:rPr>
              <a:t>, Eric Gaba, NASA Astrobiology Institute</a:t>
            </a:r>
            <a:r>
              <a:rPr lang="en-US" altLang="en-US" sz="1000" b="0" i="1"/>
              <a:t>.</a:t>
            </a:r>
          </a:p>
        </p:txBody>
      </p:sp>
      <p:sp>
        <p:nvSpPr>
          <p:cNvPr id="5125" name="Text Box 16"/>
          <p:cNvSpPr txBox="1">
            <a:spLocks noChangeArrowheads="1"/>
          </p:cNvSpPr>
          <p:nvPr/>
        </p:nvSpPr>
        <p:spPr bwMode="auto">
          <a:xfrm>
            <a:off x="2919412" y="1167984"/>
            <a:ext cx="142398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US" altLang="en-US" sz="1600" dirty="0">
                <a:latin typeface="Comic Sans MS" pitchFamily="66" charset="0"/>
                <a:hlinkClick r:id="rId5"/>
              </a:rPr>
              <a:t>Prokaryotes</a:t>
            </a:r>
            <a:endParaRPr lang="en-US" altLang="en-US" sz="1600" dirty="0">
              <a:latin typeface="Comic Sans MS" pitchFamily="66" charset="0"/>
            </a:endParaRPr>
          </a:p>
        </p:txBody>
      </p:sp>
      <p:sp>
        <p:nvSpPr>
          <p:cNvPr id="5126" name="Text Box 17"/>
          <p:cNvSpPr txBox="1">
            <a:spLocks noChangeArrowheads="1"/>
          </p:cNvSpPr>
          <p:nvPr/>
        </p:nvSpPr>
        <p:spPr bwMode="auto">
          <a:xfrm>
            <a:off x="7429500" y="1198563"/>
            <a:ext cx="12954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US" altLang="en-US" sz="1600" dirty="0">
                <a:latin typeface="Comic Sans MS" pitchFamily="66" charset="0"/>
                <a:hlinkClick r:id="rId6"/>
              </a:rPr>
              <a:t>Eukaryotes</a:t>
            </a:r>
            <a:endParaRPr lang="en-US" altLang="en-US" sz="1600" dirty="0">
              <a:latin typeface="Comic Sans MS" pitchFamily="66" charset="0"/>
            </a:endParaRPr>
          </a:p>
        </p:txBody>
      </p:sp>
      <p:sp>
        <p:nvSpPr>
          <p:cNvPr id="5127" name="Line 18"/>
          <p:cNvSpPr>
            <a:spLocks noChangeShapeType="1"/>
          </p:cNvSpPr>
          <p:nvPr/>
        </p:nvSpPr>
        <p:spPr bwMode="auto">
          <a:xfrm>
            <a:off x="4295064" y="1438275"/>
            <a:ext cx="381000" cy="22701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8" name="Line 19"/>
          <p:cNvSpPr>
            <a:spLocks noChangeShapeType="1"/>
          </p:cNvSpPr>
          <p:nvPr/>
        </p:nvSpPr>
        <p:spPr bwMode="auto">
          <a:xfrm flipH="1">
            <a:off x="2633663" y="1481138"/>
            <a:ext cx="285750" cy="1905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9" name="Line 20"/>
          <p:cNvSpPr>
            <a:spLocks noChangeShapeType="1"/>
          </p:cNvSpPr>
          <p:nvPr/>
        </p:nvSpPr>
        <p:spPr bwMode="auto">
          <a:xfrm flipH="1">
            <a:off x="7116170" y="1456531"/>
            <a:ext cx="304800" cy="1905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Text Box 5"/>
          <p:cNvSpPr txBox="1">
            <a:spLocks noChangeArrowheads="1"/>
          </p:cNvSpPr>
          <p:nvPr/>
        </p:nvSpPr>
        <p:spPr bwMode="auto">
          <a:xfrm>
            <a:off x="0" y="6613525"/>
            <a:ext cx="480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000" b="0" dirty="0">
                <a:latin typeface="Comic Sans MS" pitchFamily="66" charset="0"/>
              </a:rPr>
              <a:t>From the  Virtual </a:t>
            </a:r>
            <a:r>
              <a:rPr lang="en-US" altLang="en-US" sz="1000" b="0" dirty="0" smtClean="0">
                <a:latin typeface="Comic Sans MS" pitchFamily="66" charset="0"/>
              </a:rPr>
              <a:t>Biology </a:t>
            </a:r>
            <a:r>
              <a:rPr lang="en-US" altLang="en-US" sz="1000" b="0" dirty="0">
                <a:latin typeface="Comic Sans MS" pitchFamily="66" charset="0"/>
              </a:rPr>
              <a:t>Classroom on </a:t>
            </a:r>
            <a:r>
              <a:rPr lang="en-US" altLang="en-US" sz="1000" b="0" dirty="0">
                <a:latin typeface="Comic Sans MS" pitchFamily="66" charset="0"/>
                <a:hlinkClick r:id="rId7"/>
              </a:rPr>
              <a:t>ScienceProfOnline.com</a:t>
            </a:r>
            <a:endParaRPr lang="en-US" altLang="en-US" sz="1000" b="0" dirty="0">
              <a:latin typeface="Comic Sans MS" pitchFamily="66" charset="0"/>
            </a:endParaRPr>
          </a:p>
        </p:txBody>
      </p:sp>
    </p:spTree>
    <p:extLst>
      <p:ext uri="{BB962C8B-B14F-4D97-AF65-F5344CB8AC3E}">
        <p14:creationId xmlns:p14="http://schemas.microsoft.com/office/powerpoint/2010/main" val="355521319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228600"/>
            <a:ext cx="7543800" cy="563563"/>
          </a:xfrm>
        </p:spPr>
        <p:txBody>
          <a:bodyPr/>
          <a:lstStyle/>
          <a:p>
            <a:pPr algn="l" eaLnBrk="1" hangingPunct="1"/>
            <a:r>
              <a:rPr lang="en-US" sz="2800" b="1" smtClean="0"/>
              <a:t>  </a:t>
            </a:r>
            <a:r>
              <a:rPr lang="en-US" sz="3200" b="1" smtClean="0">
                <a:latin typeface="Comic Sans MS" pitchFamily="66" charset="0"/>
              </a:rPr>
              <a:t>Prokaryote Genetics</a:t>
            </a:r>
          </a:p>
        </p:txBody>
      </p:sp>
      <p:sp>
        <p:nvSpPr>
          <p:cNvPr id="7171" name="Rectangle 3"/>
          <p:cNvSpPr>
            <a:spLocks noGrp="1" noChangeArrowheads="1"/>
          </p:cNvSpPr>
          <p:nvPr>
            <p:ph type="body" sz="half" idx="1"/>
          </p:nvPr>
        </p:nvSpPr>
        <p:spPr>
          <a:xfrm>
            <a:off x="152400" y="1219200"/>
            <a:ext cx="4800600" cy="5638800"/>
          </a:xfrm>
        </p:spPr>
        <p:txBody>
          <a:bodyPr/>
          <a:lstStyle/>
          <a:p>
            <a:pPr eaLnBrk="1" hangingPunct="1">
              <a:lnSpc>
                <a:spcPct val="80000"/>
              </a:lnSpc>
              <a:buFontTx/>
              <a:buNone/>
            </a:pPr>
            <a:r>
              <a:rPr lang="en-US" sz="2400" b="1" dirty="0" smtClean="0">
                <a:solidFill>
                  <a:schemeClr val="tx1">
                    <a:lumMod val="50000"/>
                    <a:lumOff val="50000"/>
                  </a:schemeClr>
                </a:solidFill>
                <a:latin typeface="Comic Sans MS" pitchFamily="66" charset="0"/>
              </a:rPr>
              <a:t>Nucleoid</a:t>
            </a:r>
          </a:p>
          <a:p>
            <a:pPr eaLnBrk="1" hangingPunct="1">
              <a:lnSpc>
                <a:spcPct val="80000"/>
              </a:lnSpc>
            </a:pPr>
            <a:endParaRPr lang="en-US" sz="1400" b="1" dirty="0" smtClean="0">
              <a:latin typeface="Comic Sans MS" pitchFamily="66" charset="0"/>
            </a:endParaRPr>
          </a:p>
          <a:p>
            <a:pPr eaLnBrk="1" hangingPunct="1">
              <a:lnSpc>
                <a:spcPct val="80000"/>
              </a:lnSpc>
              <a:spcBef>
                <a:spcPct val="0"/>
              </a:spcBef>
            </a:pPr>
            <a:r>
              <a:rPr lang="en-US" sz="1400" dirty="0" smtClean="0">
                <a:latin typeface="Comic Sans MS" pitchFamily="66" charset="0"/>
              </a:rPr>
              <a:t>Region of cytoplasm where prokaryote’s </a:t>
            </a:r>
            <a:r>
              <a:rPr lang="en-US" sz="1400" b="1" dirty="0" smtClean="0">
                <a:latin typeface="Comic Sans MS" pitchFamily="66" charset="0"/>
              </a:rPr>
              <a:t>genome </a:t>
            </a:r>
            <a:r>
              <a:rPr lang="en-US" sz="1400" dirty="0" smtClean="0">
                <a:latin typeface="Comic Sans MS" pitchFamily="66" charset="0"/>
              </a:rPr>
              <a:t>(</a:t>
            </a:r>
            <a:r>
              <a:rPr lang="en-US" sz="1400" dirty="0" smtClean="0">
                <a:latin typeface="Comic Sans MS" pitchFamily="66" charset="0"/>
                <a:hlinkClick r:id="rId3"/>
              </a:rPr>
              <a:t>DNA</a:t>
            </a:r>
            <a:r>
              <a:rPr lang="en-US" sz="1400" dirty="0" smtClean="0">
                <a:latin typeface="Comic Sans MS" pitchFamily="66" charset="0"/>
              </a:rPr>
              <a:t>) is located. </a:t>
            </a:r>
          </a:p>
          <a:p>
            <a:pPr eaLnBrk="1" hangingPunct="1">
              <a:lnSpc>
                <a:spcPct val="80000"/>
              </a:lnSpc>
              <a:spcBef>
                <a:spcPct val="0"/>
              </a:spcBef>
            </a:pPr>
            <a:endParaRPr lang="en-US" sz="1000" dirty="0" smtClean="0">
              <a:latin typeface="Comic Sans MS" pitchFamily="66" charset="0"/>
            </a:endParaRPr>
          </a:p>
          <a:p>
            <a:pPr eaLnBrk="1" hangingPunct="1">
              <a:lnSpc>
                <a:spcPct val="80000"/>
              </a:lnSpc>
              <a:spcBef>
                <a:spcPct val="0"/>
              </a:spcBef>
            </a:pPr>
            <a:r>
              <a:rPr lang="en-US" sz="1400" dirty="0" smtClean="0">
                <a:latin typeface="Comic Sans MS" pitchFamily="66" charset="0"/>
              </a:rPr>
              <a:t>Usually a  singular, circular chromosome. </a:t>
            </a:r>
          </a:p>
          <a:p>
            <a:pPr eaLnBrk="1" hangingPunct="1">
              <a:lnSpc>
                <a:spcPct val="80000"/>
              </a:lnSpc>
              <a:spcBef>
                <a:spcPct val="0"/>
              </a:spcBef>
              <a:buFontTx/>
              <a:buNone/>
            </a:pPr>
            <a:endParaRPr lang="en-US" sz="1400" dirty="0" smtClean="0">
              <a:latin typeface="Comic Sans MS" pitchFamily="66" charset="0"/>
            </a:endParaRPr>
          </a:p>
          <a:p>
            <a:pPr eaLnBrk="1" hangingPunct="1">
              <a:lnSpc>
                <a:spcPct val="80000"/>
              </a:lnSpc>
              <a:buFontTx/>
              <a:buNone/>
            </a:pPr>
            <a:endParaRPr lang="en-US" sz="1400" dirty="0" smtClean="0">
              <a:latin typeface="Comic Sans MS" pitchFamily="66" charset="0"/>
            </a:endParaRPr>
          </a:p>
          <a:p>
            <a:pPr eaLnBrk="1" hangingPunct="1">
              <a:lnSpc>
                <a:spcPct val="80000"/>
              </a:lnSpc>
              <a:buFontTx/>
              <a:buNone/>
            </a:pPr>
            <a:endParaRPr lang="en-US" sz="1400" dirty="0" smtClean="0">
              <a:latin typeface="Comic Sans MS" pitchFamily="66" charset="0"/>
            </a:endParaRPr>
          </a:p>
          <a:p>
            <a:pPr eaLnBrk="1" hangingPunct="1">
              <a:lnSpc>
                <a:spcPct val="80000"/>
              </a:lnSpc>
              <a:buFontTx/>
              <a:buNone/>
            </a:pPr>
            <a:r>
              <a:rPr lang="en-US" sz="2400" b="1" dirty="0" smtClean="0">
                <a:solidFill>
                  <a:schemeClr val="tx1">
                    <a:lumMod val="50000"/>
                    <a:lumOff val="50000"/>
                  </a:schemeClr>
                </a:solidFill>
                <a:latin typeface="Comic Sans MS" pitchFamily="66" charset="0"/>
              </a:rPr>
              <a:t>Plasmid</a:t>
            </a:r>
          </a:p>
          <a:p>
            <a:pPr eaLnBrk="1" hangingPunct="1">
              <a:lnSpc>
                <a:spcPct val="80000"/>
              </a:lnSpc>
              <a:buFontTx/>
              <a:buNone/>
            </a:pPr>
            <a:endParaRPr lang="en-US" sz="1800" b="1" dirty="0" smtClean="0">
              <a:latin typeface="Comic Sans MS" pitchFamily="66" charset="0"/>
            </a:endParaRPr>
          </a:p>
          <a:p>
            <a:pPr eaLnBrk="1" hangingPunct="1">
              <a:lnSpc>
                <a:spcPct val="80000"/>
              </a:lnSpc>
            </a:pPr>
            <a:r>
              <a:rPr lang="en-US" sz="1400" dirty="0" smtClean="0">
                <a:latin typeface="Comic Sans MS" pitchFamily="66" charset="0"/>
              </a:rPr>
              <a:t>Small extra piece of chromosome/genetic material.</a:t>
            </a:r>
          </a:p>
          <a:p>
            <a:pPr eaLnBrk="1" hangingPunct="1">
              <a:lnSpc>
                <a:spcPct val="80000"/>
              </a:lnSpc>
            </a:pPr>
            <a:endParaRPr lang="en-US" sz="700" dirty="0" smtClean="0">
              <a:latin typeface="Comic Sans MS" pitchFamily="66" charset="0"/>
            </a:endParaRPr>
          </a:p>
          <a:p>
            <a:pPr eaLnBrk="1" hangingPunct="1">
              <a:lnSpc>
                <a:spcPct val="80000"/>
              </a:lnSpc>
            </a:pPr>
            <a:r>
              <a:rPr lang="en-US" sz="1400" dirty="0" smtClean="0">
                <a:latin typeface="Comic Sans MS" pitchFamily="66" charset="0"/>
              </a:rPr>
              <a:t>5 - 100 genes</a:t>
            </a:r>
          </a:p>
          <a:p>
            <a:pPr eaLnBrk="1" hangingPunct="1">
              <a:lnSpc>
                <a:spcPct val="80000"/>
              </a:lnSpc>
            </a:pPr>
            <a:endParaRPr lang="en-US" sz="700" dirty="0" smtClean="0">
              <a:latin typeface="Comic Sans MS" pitchFamily="66" charset="0"/>
            </a:endParaRPr>
          </a:p>
          <a:p>
            <a:pPr eaLnBrk="1" hangingPunct="1">
              <a:lnSpc>
                <a:spcPct val="80000"/>
              </a:lnSpc>
            </a:pPr>
            <a:r>
              <a:rPr lang="en-US" sz="1400" dirty="0" smtClean="0">
                <a:latin typeface="Comic Sans MS" pitchFamily="66" charset="0"/>
              </a:rPr>
              <a:t>Not critical to everyday functions.</a:t>
            </a:r>
          </a:p>
          <a:p>
            <a:pPr eaLnBrk="1" hangingPunct="1">
              <a:lnSpc>
                <a:spcPct val="80000"/>
              </a:lnSpc>
            </a:pPr>
            <a:endParaRPr lang="en-US" sz="700" dirty="0" smtClean="0">
              <a:latin typeface="Comic Sans MS" pitchFamily="66" charset="0"/>
            </a:endParaRPr>
          </a:p>
          <a:p>
            <a:pPr eaLnBrk="1" hangingPunct="1">
              <a:lnSpc>
                <a:spcPct val="80000"/>
              </a:lnSpc>
            </a:pPr>
            <a:r>
              <a:rPr lang="en-US" sz="1400" dirty="0" smtClean="0">
                <a:latin typeface="Comic Sans MS" pitchFamily="66" charset="0"/>
              </a:rPr>
              <a:t>Can provide genetic information to promote:</a:t>
            </a:r>
          </a:p>
          <a:p>
            <a:pPr eaLnBrk="1" hangingPunct="1">
              <a:lnSpc>
                <a:spcPct val="80000"/>
              </a:lnSpc>
              <a:buFontTx/>
              <a:buNone/>
            </a:pPr>
            <a:endParaRPr lang="en-US" sz="700" dirty="0" smtClean="0">
              <a:latin typeface="Comic Sans MS" pitchFamily="66" charset="0"/>
            </a:endParaRPr>
          </a:p>
          <a:p>
            <a:pPr eaLnBrk="1" hangingPunct="1">
              <a:lnSpc>
                <a:spcPct val="80000"/>
              </a:lnSpc>
              <a:buFontTx/>
              <a:buNone/>
            </a:pPr>
            <a:r>
              <a:rPr lang="en-US" sz="1400" dirty="0" smtClean="0">
                <a:latin typeface="Comic Sans MS" pitchFamily="66" charset="0"/>
              </a:rPr>
              <a:t>		- </a:t>
            </a:r>
            <a:r>
              <a:rPr lang="en-US" sz="1200" dirty="0" smtClean="0">
                <a:latin typeface="Comic Sans MS" pitchFamily="66" charset="0"/>
              </a:rPr>
              <a:t>Antibiotic resistance</a:t>
            </a:r>
          </a:p>
          <a:p>
            <a:pPr eaLnBrk="1" hangingPunct="1">
              <a:lnSpc>
                <a:spcPct val="80000"/>
              </a:lnSpc>
              <a:buFontTx/>
              <a:buNone/>
            </a:pPr>
            <a:endParaRPr lang="en-US" sz="700" dirty="0" smtClean="0">
              <a:latin typeface="Comic Sans MS" pitchFamily="66" charset="0"/>
            </a:endParaRPr>
          </a:p>
          <a:p>
            <a:pPr eaLnBrk="1" hangingPunct="1">
              <a:lnSpc>
                <a:spcPct val="80000"/>
              </a:lnSpc>
              <a:buFontTx/>
              <a:buNone/>
            </a:pPr>
            <a:r>
              <a:rPr lang="en-US" sz="1200" dirty="0" smtClean="0">
                <a:latin typeface="Comic Sans MS" pitchFamily="66" charset="0"/>
              </a:rPr>
              <a:t>		- Virulence factors</a:t>
            </a:r>
            <a:r>
              <a:rPr lang="en-US" sz="1400" dirty="0" smtClean="0">
                <a:latin typeface="Comic Sans MS" pitchFamily="66" charset="0"/>
              </a:rPr>
              <a:t> </a:t>
            </a:r>
          </a:p>
          <a:p>
            <a:pPr eaLnBrk="1" hangingPunct="1">
              <a:lnSpc>
                <a:spcPct val="80000"/>
              </a:lnSpc>
              <a:buFontTx/>
              <a:buNone/>
            </a:pPr>
            <a:r>
              <a:rPr lang="en-US" sz="1400" dirty="0" smtClean="0">
                <a:latin typeface="Comic Sans MS" pitchFamily="66" charset="0"/>
              </a:rPr>
              <a:t>		</a:t>
            </a:r>
            <a:r>
              <a:rPr lang="en-US" sz="1000" i="1" dirty="0" smtClean="0">
                <a:latin typeface="Comic Sans MS" pitchFamily="66" charset="0"/>
              </a:rPr>
              <a:t>(molecules produced by pathogen that specifically influence 	host's function to allow the pathogen to thrive)</a:t>
            </a:r>
          </a:p>
          <a:p>
            <a:pPr eaLnBrk="1" hangingPunct="1">
              <a:lnSpc>
                <a:spcPct val="80000"/>
              </a:lnSpc>
              <a:buFontTx/>
              <a:buNone/>
            </a:pPr>
            <a:endParaRPr lang="en-US" sz="700" i="1" dirty="0" smtClean="0">
              <a:latin typeface="Comic Sans MS" pitchFamily="66" charset="0"/>
            </a:endParaRPr>
          </a:p>
          <a:p>
            <a:pPr eaLnBrk="1" hangingPunct="1">
              <a:lnSpc>
                <a:spcPct val="80000"/>
              </a:lnSpc>
              <a:buFontTx/>
              <a:buNone/>
            </a:pPr>
            <a:r>
              <a:rPr lang="en-US" sz="1400" dirty="0" smtClean="0">
                <a:latin typeface="Comic Sans MS" pitchFamily="66" charset="0"/>
              </a:rPr>
              <a:t>  		- </a:t>
            </a:r>
            <a:r>
              <a:rPr lang="en-US" sz="1200" dirty="0" smtClean="0">
                <a:latin typeface="Comic Sans MS" pitchFamily="66" charset="0"/>
              </a:rPr>
              <a:t>Promote </a:t>
            </a:r>
            <a:r>
              <a:rPr lang="en-US" sz="1200" b="1" dirty="0" smtClean="0">
                <a:latin typeface="Comic Sans MS" pitchFamily="66" charset="0"/>
                <a:hlinkClick r:id="rId4"/>
              </a:rPr>
              <a:t>conjugation</a:t>
            </a:r>
            <a:r>
              <a:rPr lang="en-US" sz="1200" b="1" dirty="0" smtClean="0">
                <a:latin typeface="Comic Sans MS" pitchFamily="66" charset="0"/>
              </a:rPr>
              <a:t> </a:t>
            </a:r>
          </a:p>
          <a:p>
            <a:pPr eaLnBrk="1" hangingPunct="1">
              <a:lnSpc>
                <a:spcPct val="80000"/>
              </a:lnSpc>
              <a:buFontTx/>
              <a:buNone/>
            </a:pPr>
            <a:r>
              <a:rPr lang="en-US" sz="1200" i="1" dirty="0" smtClean="0">
                <a:latin typeface="Comic Sans MS" pitchFamily="66" charset="0"/>
              </a:rPr>
              <a:t>		</a:t>
            </a:r>
            <a:r>
              <a:rPr lang="en-US" sz="1000" i="1" dirty="0" smtClean="0">
                <a:latin typeface="Comic Sans MS" pitchFamily="66" charset="0"/>
              </a:rPr>
              <a:t>(transfer of genetic material between bacteria through cell-	to-cell contact)</a:t>
            </a:r>
          </a:p>
          <a:p>
            <a:pPr eaLnBrk="1" hangingPunct="1">
              <a:lnSpc>
                <a:spcPct val="80000"/>
              </a:lnSpc>
              <a:buFontTx/>
              <a:buNone/>
            </a:pPr>
            <a:endParaRPr lang="en-US" sz="1000" i="1" dirty="0" smtClean="0">
              <a:latin typeface="Comic Sans MS" pitchFamily="66" charset="0"/>
            </a:endParaRPr>
          </a:p>
          <a:p>
            <a:pPr eaLnBrk="1" hangingPunct="1">
              <a:lnSpc>
                <a:spcPct val="80000"/>
              </a:lnSpc>
              <a:buFontTx/>
              <a:buNone/>
            </a:pPr>
            <a:endParaRPr lang="en-US" sz="1200" dirty="0" smtClean="0"/>
          </a:p>
        </p:txBody>
      </p:sp>
      <p:pic>
        <p:nvPicPr>
          <p:cNvPr id="7172" name="Picture 4" descr="Prokaryote_cell_Ruiz"/>
          <p:cNvPicPr>
            <a:picLocks noGrp="1" noChangeAspect="1" noChangeArrowheads="1"/>
          </p:cNvPicPr>
          <p:nvPr>
            <p:ph sz="quarter" idx="2"/>
          </p:nvPr>
        </p:nvPicPr>
        <p:blipFill>
          <a:blip r:embed="rId5">
            <a:extLst>
              <a:ext uri="{28A0092B-C50C-407E-A947-70E740481C1C}">
                <a14:useLocalDpi xmlns:a14="http://schemas.microsoft.com/office/drawing/2010/main" val="0"/>
              </a:ext>
            </a:extLst>
          </a:blip>
          <a:srcRect/>
          <a:stretch>
            <a:fillRect/>
          </a:stretch>
        </p:blipFill>
        <p:spPr>
          <a:xfrm>
            <a:off x="5562600" y="0"/>
            <a:ext cx="3276600" cy="2514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73" name="Picture 5" descr="Conjugation"/>
          <p:cNvPicPr>
            <a:picLocks noGrp="1" noChangeAspect="1" noChangeArrowheads="1"/>
          </p:cNvPicPr>
          <p:nvPr>
            <p:ph sz="quarter" idx="3"/>
          </p:nvPr>
        </p:nvPicPr>
        <p:blipFill>
          <a:blip r:embed="rId6">
            <a:extLst>
              <a:ext uri="{28A0092B-C50C-407E-A947-70E740481C1C}">
                <a14:useLocalDpi xmlns:a14="http://schemas.microsoft.com/office/drawing/2010/main" val="0"/>
              </a:ext>
            </a:extLst>
          </a:blip>
          <a:srcRect/>
          <a:stretch>
            <a:fillRect/>
          </a:stretch>
        </p:blipFill>
        <p:spPr>
          <a:xfrm>
            <a:off x="5203825" y="2806700"/>
            <a:ext cx="3711575" cy="3517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4" name="Text Box 6"/>
          <p:cNvSpPr txBox="1">
            <a:spLocks noChangeArrowheads="1"/>
          </p:cNvSpPr>
          <p:nvPr/>
        </p:nvSpPr>
        <p:spPr bwMode="auto">
          <a:xfrm>
            <a:off x="6477000" y="6461125"/>
            <a:ext cx="2667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b="0" dirty="0">
                <a:latin typeface="Comic Sans MS" pitchFamily="66" charset="0"/>
              </a:rPr>
              <a:t>Image: </a:t>
            </a:r>
            <a:r>
              <a:rPr lang="en-US" sz="1000" b="0" dirty="0">
                <a:latin typeface="Comic Sans MS" pitchFamily="66" charset="0"/>
                <a:hlinkClick r:id="rId7"/>
              </a:rPr>
              <a:t>Prokaryotic Cell Diagram</a:t>
            </a:r>
            <a:r>
              <a:rPr lang="en-US" sz="1000" b="0" dirty="0">
                <a:latin typeface="Comic Sans MS" pitchFamily="66" charset="0"/>
              </a:rPr>
              <a:t>: M. Ruiz, </a:t>
            </a:r>
            <a:r>
              <a:rPr lang="en-US" sz="1000" b="0" dirty="0">
                <a:latin typeface="Comic Sans MS" pitchFamily="66" charset="0"/>
                <a:hlinkClick r:id="rId8"/>
              </a:rPr>
              <a:t>Bacterial conjugation</a:t>
            </a:r>
            <a:r>
              <a:rPr lang="en-US" sz="1000" b="0" dirty="0">
                <a:latin typeface="Comic Sans MS" pitchFamily="66" charset="0"/>
              </a:rPr>
              <a:t>, Adenosine</a:t>
            </a:r>
          </a:p>
        </p:txBody>
      </p:sp>
      <p:sp>
        <p:nvSpPr>
          <p:cNvPr id="9" name="Text Box 5"/>
          <p:cNvSpPr txBox="1">
            <a:spLocks noChangeArrowheads="1"/>
          </p:cNvSpPr>
          <p:nvPr/>
        </p:nvSpPr>
        <p:spPr bwMode="auto">
          <a:xfrm>
            <a:off x="0" y="6613525"/>
            <a:ext cx="480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000" b="0" dirty="0">
                <a:latin typeface="Comic Sans MS" pitchFamily="66" charset="0"/>
              </a:rPr>
              <a:t>From the  Virtual </a:t>
            </a:r>
            <a:r>
              <a:rPr lang="en-US" altLang="en-US" sz="1000" b="0" dirty="0" smtClean="0">
                <a:latin typeface="Comic Sans MS" pitchFamily="66" charset="0"/>
              </a:rPr>
              <a:t>Biology </a:t>
            </a:r>
            <a:r>
              <a:rPr lang="en-US" altLang="en-US" sz="1000" b="0" dirty="0">
                <a:latin typeface="Comic Sans MS" pitchFamily="66" charset="0"/>
              </a:rPr>
              <a:t>Classroom on </a:t>
            </a:r>
            <a:r>
              <a:rPr lang="en-US" altLang="en-US" sz="1000" b="0" dirty="0">
                <a:latin typeface="Comic Sans MS" pitchFamily="66" charset="0"/>
                <a:hlinkClick r:id="rId9"/>
              </a:rPr>
              <a:t>ScienceProfOnline.com</a:t>
            </a:r>
            <a:endParaRPr lang="en-US" altLang="en-US" sz="1000" b="0" dirty="0">
              <a:latin typeface="Comic Sans MS" pitchFamily="66" charset="0"/>
            </a:endParaRPr>
          </a:p>
        </p:txBody>
      </p:sp>
    </p:spTree>
    <p:extLst>
      <p:ext uri="{BB962C8B-B14F-4D97-AF65-F5344CB8AC3E}">
        <p14:creationId xmlns:p14="http://schemas.microsoft.com/office/powerpoint/2010/main" val="131895345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04800" y="228600"/>
            <a:ext cx="7772400" cy="609600"/>
          </a:xfrm>
        </p:spPr>
        <p:txBody>
          <a:bodyPr/>
          <a:lstStyle/>
          <a:p>
            <a:pPr algn="l" eaLnBrk="1" hangingPunct="1"/>
            <a:r>
              <a:rPr lang="en-US" sz="3600" b="1" smtClean="0">
                <a:latin typeface="Comic Sans MS" pitchFamily="66" charset="0"/>
              </a:rPr>
              <a:t>Prokaryotes</a:t>
            </a:r>
            <a:r>
              <a:rPr lang="en-US" smtClean="0"/>
              <a:t> </a:t>
            </a:r>
          </a:p>
        </p:txBody>
      </p:sp>
      <p:sp>
        <p:nvSpPr>
          <p:cNvPr id="8195" name="Rectangle 3"/>
          <p:cNvSpPr>
            <a:spLocks noGrp="1" noChangeArrowheads="1"/>
          </p:cNvSpPr>
          <p:nvPr>
            <p:ph type="body" sz="half" idx="1"/>
          </p:nvPr>
        </p:nvSpPr>
        <p:spPr>
          <a:xfrm>
            <a:off x="228600" y="1170709"/>
            <a:ext cx="3962400" cy="5334000"/>
          </a:xfrm>
        </p:spPr>
        <p:txBody>
          <a:bodyPr/>
          <a:lstStyle/>
          <a:p>
            <a:pPr eaLnBrk="1" hangingPunct="1">
              <a:lnSpc>
                <a:spcPct val="80000"/>
              </a:lnSpc>
              <a:buFontTx/>
              <a:buNone/>
            </a:pPr>
            <a:r>
              <a:rPr lang="en-US" sz="2400" b="1" dirty="0" smtClean="0">
                <a:solidFill>
                  <a:schemeClr val="tx1">
                    <a:lumMod val="50000"/>
                    <a:lumOff val="50000"/>
                  </a:schemeClr>
                </a:solidFill>
                <a:latin typeface="Comic Sans MS" pitchFamily="66" charset="0"/>
              </a:rPr>
              <a:t>Cytoplasm</a:t>
            </a:r>
          </a:p>
          <a:p>
            <a:pPr eaLnBrk="1" hangingPunct="1">
              <a:lnSpc>
                <a:spcPct val="80000"/>
              </a:lnSpc>
              <a:buFontTx/>
              <a:buNone/>
            </a:pPr>
            <a:endParaRPr lang="en-US" sz="1600" b="1" dirty="0" smtClean="0">
              <a:latin typeface="Comic Sans MS" pitchFamily="66" charset="0"/>
            </a:endParaRPr>
          </a:p>
          <a:p>
            <a:pPr eaLnBrk="1" hangingPunct="1">
              <a:lnSpc>
                <a:spcPct val="80000"/>
              </a:lnSpc>
            </a:pPr>
            <a:r>
              <a:rPr lang="en-US" sz="1600" dirty="0" smtClean="0">
                <a:latin typeface="Comic Sans MS" pitchFamily="66" charset="0"/>
              </a:rPr>
              <a:t>Also known as proto-</a:t>
            </a:r>
            <a:r>
              <a:rPr lang="en-US" sz="1600" dirty="0" err="1" smtClean="0">
                <a:latin typeface="Comic Sans MS" pitchFamily="66" charset="0"/>
              </a:rPr>
              <a:t>plasm</a:t>
            </a:r>
            <a:r>
              <a:rPr lang="en-US" sz="1600" dirty="0" smtClean="0">
                <a:latin typeface="Comic Sans MS" pitchFamily="66" charset="0"/>
              </a:rPr>
              <a:t>.</a:t>
            </a:r>
          </a:p>
          <a:p>
            <a:pPr eaLnBrk="1" hangingPunct="1">
              <a:lnSpc>
                <a:spcPct val="80000"/>
              </a:lnSpc>
            </a:pPr>
            <a:endParaRPr lang="en-US" sz="800" dirty="0" smtClean="0">
              <a:latin typeface="Comic Sans MS" pitchFamily="66" charset="0"/>
            </a:endParaRPr>
          </a:p>
          <a:p>
            <a:pPr eaLnBrk="1" hangingPunct="1">
              <a:lnSpc>
                <a:spcPct val="80000"/>
              </a:lnSpc>
            </a:pPr>
            <a:r>
              <a:rPr lang="en-US" sz="1600" dirty="0" smtClean="0">
                <a:latin typeface="Comic Sans MS" pitchFamily="66" charset="0"/>
              </a:rPr>
              <a:t>Gel-like matrix of water, </a:t>
            </a:r>
            <a:r>
              <a:rPr lang="en-US" sz="1600" dirty="0" smtClean="0">
                <a:latin typeface="Comic Sans MS" pitchFamily="66" charset="0"/>
                <a:hlinkClick r:id="rId3"/>
              </a:rPr>
              <a:t>enzymes</a:t>
            </a:r>
            <a:r>
              <a:rPr lang="en-US" sz="1600" dirty="0" smtClean="0">
                <a:latin typeface="Comic Sans MS" pitchFamily="66" charset="0"/>
              </a:rPr>
              <a:t>, nutrients, wastes, and gases and </a:t>
            </a:r>
          </a:p>
          <a:p>
            <a:pPr eaLnBrk="1" hangingPunct="1">
              <a:lnSpc>
                <a:spcPct val="80000"/>
              </a:lnSpc>
              <a:buFontTx/>
              <a:buNone/>
            </a:pPr>
            <a:r>
              <a:rPr lang="en-US" sz="1600" dirty="0" smtClean="0">
                <a:latin typeface="Comic Sans MS" pitchFamily="66" charset="0"/>
              </a:rPr>
              <a:t>	contains cell structures.</a:t>
            </a:r>
          </a:p>
          <a:p>
            <a:pPr eaLnBrk="1" hangingPunct="1">
              <a:lnSpc>
                <a:spcPct val="80000"/>
              </a:lnSpc>
            </a:pPr>
            <a:endParaRPr lang="en-US" sz="800" dirty="0" smtClean="0">
              <a:latin typeface="Comic Sans MS" pitchFamily="66" charset="0"/>
            </a:endParaRPr>
          </a:p>
          <a:p>
            <a:pPr eaLnBrk="1" hangingPunct="1">
              <a:lnSpc>
                <a:spcPct val="80000"/>
              </a:lnSpc>
            </a:pPr>
            <a:endParaRPr lang="en-US" sz="1600" dirty="0" smtClean="0">
              <a:latin typeface="Comic Sans MS" pitchFamily="66" charset="0"/>
            </a:endParaRPr>
          </a:p>
          <a:p>
            <a:pPr eaLnBrk="1" hangingPunct="1">
              <a:lnSpc>
                <a:spcPct val="80000"/>
              </a:lnSpc>
            </a:pPr>
            <a:r>
              <a:rPr lang="en-US" sz="1600" dirty="0" smtClean="0">
                <a:latin typeface="Comic Sans MS" pitchFamily="66" charset="0"/>
              </a:rPr>
              <a:t>Location of growth, metabolism, and </a:t>
            </a:r>
            <a:r>
              <a:rPr lang="en-US" sz="1600" dirty="0" smtClean="0">
                <a:latin typeface="Comic Sans MS" pitchFamily="66" charset="0"/>
                <a:hlinkClick r:id="rId4"/>
              </a:rPr>
              <a:t>replication</a:t>
            </a:r>
            <a:r>
              <a:rPr lang="en-US" sz="1600" dirty="0" smtClean="0">
                <a:latin typeface="Comic Sans MS" pitchFamily="66" charset="0"/>
              </a:rPr>
              <a:t>. </a:t>
            </a:r>
          </a:p>
          <a:p>
            <a:pPr eaLnBrk="1" hangingPunct="1">
              <a:lnSpc>
                <a:spcPct val="80000"/>
              </a:lnSpc>
              <a:buFontTx/>
              <a:buNone/>
            </a:pPr>
            <a:endParaRPr lang="en-US" sz="1600" dirty="0" smtClean="0"/>
          </a:p>
          <a:p>
            <a:pPr eaLnBrk="1" hangingPunct="1">
              <a:lnSpc>
                <a:spcPct val="80000"/>
              </a:lnSpc>
              <a:buFontTx/>
              <a:buNone/>
            </a:pPr>
            <a:endParaRPr lang="en-US" sz="1600" dirty="0" smtClean="0">
              <a:latin typeface="Comic Sans MS" pitchFamily="66" charset="0"/>
            </a:endParaRPr>
          </a:p>
          <a:p>
            <a:pPr eaLnBrk="1" hangingPunct="1">
              <a:lnSpc>
                <a:spcPct val="80000"/>
              </a:lnSpc>
              <a:buFontTx/>
              <a:buNone/>
            </a:pPr>
            <a:r>
              <a:rPr lang="en-US" sz="2400" b="1" dirty="0" smtClean="0">
                <a:solidFill>
                  <a:schemeClr val="tx1">
                    <a:lumMod val="50000"/>
                    <a:lumOff val="50000"/>
                  </a:schemeClr>
                </a:solidFill>
                <a:latin typeface="Comic Sans MS" pitchFamily="66" charset="0"/>
              </a:rPr>
              <a:t>Granules</a:t>
            </a:r>
          </a:p>
          <a:p>
            <a:pPr eaLnBrk="1" hangingPunct="1">
              <a:lnSpc>
                <a:spcPct val="80000"/>
              </a:lnSpc>
              <a:buFontTx/>
              <a:buNone/>
            </a:pPr>
            <a:endParaRPr lang="en-US" sz="1600" b="1" dirty="0" smtClean="0">
              <a:latin typeface="Comic Sans MS" pitchFamily="66" charset="0"/>
            </a:endParaRPr>
          </a:p>
          <a:p>
            <a:pPr eaLnBrk="1" hangingPunct="1">
              <a:lnSpc>
                <a:spcPct val="80000"/>
              </a:lnSpc>
            </a:pPr>
            <a:r>
              <a:rPr lang="en-US" sz="1600" dirty="0" smtClean="0">
                <a:latin typeface="Comic Sans MS" pitchFamily="66" charset="0"/>
              </a:rPr>
              <a:t>Bacteria’s way of storing nutrients.</a:t>
            </a:r>
          </a:p>
          <a:p>
            <a:pPr eaLnBrk="1" hangingPunct="1">
              <a:lnSpc>
                <a:spcPct val="80000"/>
              </a:lnSpc>
            </a:pPr>
            <a:endParaRPr lang="en-US" sz="1600" dirty="0" smtClean="0">
              <a:latin typeface="Comic Sans MS" pitchFamily="66" charset="0"/>
            </a:endParaRPr>
          </a:p>
          <a:p>
            <a:pPr eaLnBrk="1" hangingPunct="1">
              <a:lnSpc>
                <a:spcPct val="80000"/>
              </a:lnSpc>
            </a:pPr>
            <a:endParaRPr lang="en-US" sz="800" dirty="0" smtClean="0">
              <a:latin typeface="Comic Sans MS" pitchFamily="66" charset="0"/>
            </a:endParaRPr>
          </a:p>
          <a:p>
            <a:pPr eaLnBrk="1" hangingPunct="1">
              <a:lnSpc>
                <a:spcPct val="80000"/>
              </a:lnSpc>
            </a:pPr>
            <a:r>
              <a:rPr lang="en-US" sz="1600" dirty="0" smtClean="0">
                <a:latin typeface="Comic Sans MS" pitchFamily="66" charset="0"/>
              </a:rPr>
              <a:t>Staining of some granules aids in identification.</a:t>
            </a:r>
            <a:endParaRPr lang="en-US" sz="1600" dirty="0" smtClean="0"/>
          </a:p>
        </p:txBody>
      </p:sp>
      <p:pic>
        <p:nvPicPr>
          <p:cNvPr id="8196" name="Picture 4" descr="UnknownMicrobe.gif (32607 bytes)"/>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4572000" y="4648200"/>
            <a:ext cx="4057650" cy="1573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197" name="Picture 5" descr="Prokaryote_cell_Ruiz"/>
          <p:cNvPicPr>
            <a:picLocks noGrp="1" noChangeAspect="1" noChangeArrowheads="1"/>
          </p:cNvPicPr>
          <p:nvPr>
            <p:ph sz="quarter" idx="2"/>
          </p:nvPr>
        </p:nvPicPr>
        <p:blipFill>
          <a:blip r:embed="rId6">
            <a:extLst>
              <a:ext uri="{28A0092B-C50C-407E-A947-70E740481C1C}">
                <a14:useLocalDpi xmlns:a14="http://schemas.microsoft.com/office/drawing/2010/main" val="0"/>
              </a:ext>
            </a:extLst>
          </a:blip>
          <a:srcRect/>
          <a:stretch>
            <a:fillRect/>
          </a:stretch>
        </p:blipFill>
        <p:spPr>
          <a:xfrm>
            <a:off x="4191000" y="228600"/>
            <a:ext cx="4743450" cy="39989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8" name="Text Box 6"/>
          <p:cNvSpPr txBox="1">
            <a:spLocks noChangeArrowheads="1"/>
          </p:cNvSpPr>
          <p:nvPr/>
        </p:nvSpPr>
        <p:spPr bwMode="auto">
          <a:xfrm>
            <a:off x="0" y="6477000"/>
            <a:ext cx="2438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b="0" dirty="0">
                <a:latin typeface="Comic Sans MS" pitchFamily="66" charset="0"/>
              </a:rPr>
              <a:t>Image: </a:t>
            </a:r>
            <a:r>
              <a:rPr lang="en-US" sz="1000" b="0" dirty="0">
                <a:latin typeface="Comic Sans MS" pitchFamily="66" charset="0"/>
                <a:hlinkClick r:id="rId7"/>
              </a:rPr>
              <a:t>Prokaryotic cell diagram</a:t>
            </a:r>
            <a:r>
              <a:rPr lang="en-US" sz="1000" b="0" dirty="0">
                <a:latin typeface="Comic Sans MS" pitchFamily="66" charset="0"/>
              </a:rPr>
              <a:t>: M. Ruiz, Granules, Source Unknown</a:t>
            </a:r>
          </a:p>
        </p:txBody>
      </p:sp>
      <p:sp>
        <p:nvSpPr>
          <p:cNvPr id="8" name="Text Box 5"/>
          <p:cNvSpPr txBox="1">
            <a:spLocks noChangeArrowheads="1"/>
          </p:cNvSpPr>
          <p:nvPr/>
        </p:nvSpPr>
        <p:spPr bwMode="auto">
          <a:xfrm>
            <a:off x="4343400" y="6613525"/>
            <a:ext cx="480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r" eaLnBrk="1" hangingPunct="1">
              <a:spcBef>
                <a:spcPct val="50000"/>
              </a:spcBef>
            </a:pPr>
            <a:r>
              <a:rPr lang="en-US" altLang="en-US" sz="1000" b="0" dirty="0">
                <a:latin typeface="Comic Sans MS" pitchFamily="66" charset="0"/>
              </a:rPr>
              <a:t>From the  Virtual </a:t>
            </a:r>
            <a:r>
              <a:rPr lang="en-US" altLang="en-US" sz="1000" b="0" dirty="0" smtClean="0">
                <a:latin typeface="Comic Sans MS" pitchFamily="66" charset="0"/>
              </a:rPr>
              <a:t>Biology </a:t>
            </a:r>
            <a:r>
              <a:rPr lang="en-US" altLang="en-US" sz="1000" b="0" dirty="0">
                <a:latin typeface="Comic Sans MS" pitchFamily="66" charset="0"/>
              </a:rPr>
              <a:t>Classroom on </a:t>
            </a:r>
            <a:r>
              <a:rPr lang="en-US" altLang="en-US" sz="1000" b="0" dirty="0">
                <a:latin typeface="Comic Sans MS" pitchFamily="66" charset="0"/>
                <a:hlinkClick r:id="rId8"/>
              </a:rPr>
              <a:t>ScienceProfOnline.com</a:t>
            </a:r>
            <a:endParaRPr lang="en-US" altLang="en-US" sz="1000" b="0" dirty="0">
              <a:latin typeface="Comic Sans MS" pitchFamily="66" charset="0"/>
            </a:endParaRPr>
          </a:p>
        </p:txBody>
      </p:sp>
    </p:spTree>
    <p:extLst>
      <p:ext uri="{BB962C8B-B14F-4D97-AF65-F5344CB8AC3E}">
        <p14:creationId xmlns:p14="http://schemas.microsoft.com/office/powerpoint/2010/main" val="282097361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74638"/>
            <a:ext cx="8229600" cy="639762"/>
          </a:xfrm>
        </p:spPr>
        <p:txBody>
          <a:bodyPr/>
          <a:lstStyle/>
          <a:p>
            <a:pPr algn="l" eaLnBrk="1" hangingPunct="1"/>
            <a:r>
              <a:rPr lang="en-US" sz="3600" b="1" smtClean="0">
                <a:latin typeface="Comic Sans MS" pitchFamily="66" charset="0"/>
              </a:rPr>
              <a:t>Prokaryotes</a:t>
            </a:r>
            <a:r>
              <a:rPr lang="en-US" sz="5400" smtClean="0"/>
              <a:t> </a:t>
            </a:r>
          </a:p>
        </p:txBody>
      </p:sp>
      <p:sp>
        <p:nvSpPr>
          <p:cNvPr id="9219" name="Rectangle 3"/>
          <p:cNvSpPr>
            <a:spLocks noGrp="1" noChangeArrowheads="1"/>
          </p:cNvSpPr>
          <p:nvPr>
            <p:ph type="body" sz="half" idx="1"/>
          </p:nvPr>
        </p:nvSpPr>
        <p:spPr>
          <a:xfrm>
            <a:off x="457200" y="1470818"/>
            <a:ext cx="3505200" cy="4525963"/>
          </a:xfrm>
        </p:spPr>
        <p:txBody>
          <a:bodyPr/>
          <a:lstStyle/>
          <a:p>
            <a:pPr eaLnBrk="1" hangingPunct="1">
              <a:lnSpc>
                <a:spcPct val="80000"/>
              </a:lnSpc>
              <a:buFontTx/>
              <a:buNone/>
            </a:pPr>
            <a:endParaRPr lang="en-US" sz="1100" dirty="0" smtClean="0">
              <a:solidFill>
                <a:schemeClr val="tx1">
                  <a:lumMod val="50000"/>
                  <a:lumOff val="50000"/>
                </a:schemeClr>
              </a:solidFill>
            </a:endParaRPr>
          </a:p>
          <a:p>
            <a:pPr eaLnBrk="1" hangingPunct="1">
              <a:lnSpc>
                <a:spcPct val="80000"/>
              </a:lnSpc>
              <a:buFontTx/>
              <a:buNone/>
            </a:pPr>
            <a:r>
              <a:rPr lang="en-US" sz="2400" b="1" dirty="0" smtClean="0">
                <a:solidFill>
                  <a:schemeClr val="tx1">
                    <a:lumMod val="50000"/>
                    <a:lumOff val="50000"/>
                  </a:schemeClr>
                </a:solidFill>
                <a:latin typeface="Comic Sans MS" pitchFamily="66" charset="0"/>
              </a:rPr>
              <a:t>Cytoskeleton</a:t>
            </a:r>
          </a:p>
          <a:p>
            <a:pPr marL="0" indent="0" eaLnBrk="1" hangingPunct="1">
              <a:lnSpc>
                <a:spcPct val="80000"/>
              </a:lnSpc>
              <a:buNone/>
            </a:pPr>
            <a:endParaRPr lang="en-US" sz="1800" b="1" dirty="0" smtClean="0">
              <a:latin typeface="Comic Sans MS" pitchFamily="66" charset="0"/>
            </a:endParaRPr>
          </a:p>
          <a:p>
            <a:pPr eaLnBrk="1" hangingPunct="1">
              <a:lnSpc>
                <a:spcPct val="80000"/>
              </a:lnSpc>
              <a:buFont typeface="Wingdings" pitchFamily="2" charset="2"/>
              <a:buChar char="Ø"/>
            </a:pPr>
            <a:r>
              <a:rPr lang="en-US" sz="1800" dirty="0" smtClean="0">
                <a:latin typeface="Comic Sans MS" pitchFamily="66" charset="0"/>
              </a:rPr>
              <a:t>Cellular "scaffolding" or "skeleton" within the cytoplasm. </a:t>
            </a:r>
          </a:p>
          <a:p>
            <a:pPr eaLnBrk="1" hangingPunct="1">
              <a:lnSpc>
                <a:spcPct val="80000"/>
              </a:lnSpc>
              <a:buFont typeface="Wingdings" pitchFamily="2" charset="2"/>
              <a:buChar char="Ø"/>
            </a:pPr>
            <a:endParaRPr lang="en-US" sz="1800" dirty="0" smtClean="0">
              <a:latin typeface="Comic Sans MS" pitchFamily="66" charset="0"/>
            </a:endParaRPr>
          </a:p>
          <a:p>
            <a:pPr eaLnBrk="1" hangingPunct="1">
              <a:lnSpc>
                <a:spcPct val="80000"/>
              </a:lnSpc>
              <a:buFont typeface="Wingdings" pitchFamily="2" charset="2"/>
              <a:buChar char="Ø"/>
            </a:pPr>
            <a:r>
              <a:rPr lang="en-US" sz="1800" dirty="0" smtClean="0">
                <a:latin typeface="Comic Sans MS" pitchFamily="66" charset="0"/>
              </a:rPr>
              <a:t>Major advance in prokaryotic </a:t>
            </a:r>
            <a:r>
              <a:rPr lang="en-US" sz="1800" dirty="0" smtClean="0">
                <a:latin typeface="Comic Sans MS" pitchFamily="66" charset="0"/>
                <a:hlinkClick r:id="rId3"/>
              </a:rPr>
              <a:t>cell biology</a:t>
            </a:r>
            <a:r>
              <a:rPr lang="en-US" sz="1800" dirty="0" smtClean="0">
                <a:latin typeface="Comic Sans MS" pitchFamily="66" charset="0"/>
              </a:rPr>
              <a:t> in the last decade has been discovery of the </a:t>
            </a:r>
            <a:r>
              <a:rPr lang="en-US" sz="1800" dirty="0" smtClean="0">
                <a:latin typeface="Comic Sans MS" pitchFamily="66" charset="0"/>
                <a:hlinkClick r:id="rId4"/>
              </a:rPr>
              <a:t>prokaryotic</a:t>
            </a:r>
            <a:r>
              <a:rPr lang="en-US" sz="1800" dirty="0" smtClean="0">
                <a:latin typeface="Comic Sans MS" pitchFamily="66" charset="0"/>
              </a:rPr>
              <a:t> cytoskeleton.</a:t>
            </a:r>
          </a:p>
          <a:p>
            <a:pPr eaLnBrk="1" hangingPunct="1">
              <a:lnSpc>
                <a:spcPct val="80000"/>
              </a:lnSpc>
              <a:buFont typeface="Wingdings" pitchFamily="2" charset="2"/>
              <a:buChar char="Ø"/>
            </a:pPr>
            <a:endParaRPr lang="en-US" sz="1800" dirty="0" smtClean="0">
              <a:latin typeface="Comic Sans MS" pitchFamily="66" charset="0"/>
            </a:endParaRPr>
          </a:p>
          <a:p>
            <a:pPr eaLnBrk="1" hangingPunct="1">
              <a:lnSpc>
                <a:spcPct val="80000"/>
              </a:lnSpc>
              <a:buFont typeface="Wingdings" pitchFamily="2" charset="2"/>
              <a:buChar char="Ø"/>
            </a:pPr>
            <a:r>
              <a:rPr lang="en-US" sz="1800" dirty="0" smtClean="0">
                <a:latin typeface="Comic Sans MS" pitchFamily="66" charset="0"/>
              </a:rPr>
              <a:t>Up until recently, thought to be a feature only of </a:t>
            </a:r>
            <a:r>
              <a:rPr lang="en-US" sz="1800" dirty="0" smtClean="0">
                <a:latin typeface="Comic Sans MS" pitchFamily="66" charset="0"/>
                <a:hlinkClick r:id="rId5"/>
              </a:rPr>
              <a:t>eukaryotic</a:t>
            </a:r>
            <a:r>
              <a:rPr lang="en-US" sz="1800" dirty="0" smtClean="0">
                <a:latin typeface="Comic Sans MS" pitchFamily="66" charset="0"/>
              </a:rPr>
              <a:t> cells.</a:t>
            </a:r>
            <a:endParaRPr lang="en-US" sz="900" dirty="0" smtClean="0"/>
          </a:p>
          <a:p>
            <a:pPr eaLnBrk="1" hangingPunct="1">
              <a:lnSpc>
                <a:spcPct val="80000"/>
              </a:lnSpc>
              <a:buFontTx/>
              <a:buNone/>
            </a:pPr>
            <a:endParaRPr lang="en-US" sz="1000" dirty="0" smtClean="0"/>
          </a:p>
        </p:txBody>
      </p:sp>
      <p:sp>
        <p:nvSpPr>
          <p:cNvPr id="9220" name="Text Box 4"/>
          <p:cNvSpPr txBox="1">
            <a:spLocks noChangeArrowheads="1"/>
          </p:cNvSpPr>
          <p:nvPr/>
        </p:nvSpPr>
        <p:spPr bwMode="auto">
          <a:xfrm>
            <a:off x="6477000" y="6613525"/>
            <a:ext cx="2667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a:latin typeface="Comic Sans MS" pitchFamily="66" charset="0"/>
              </a:rPr>
              <a:t>Image: </a:t>
            </a:r>
            <a:r>
              <a:rPr lang="en-US" sz="1000">
                <a:latin typeface="Comic Sans MS" pitchFamily="66" charset="0"/>
                <a:hlinkClick r:id="rId6"/>
              </a:rPr>
              <a:t>Prokaryotic Cell</a:t>
            </a:r>
            <a:r>
              <a:rPr lang="en-US" sz="1000">
                <a:latin typeface="Comic Sans MS" pitchFamily="66" charset="0"/>
              </a:rPr>
              <a:t>: M. Ruiz</a:t>
            </a:r>
          </a:p>
        </p:txBody>
      </p:sp>
      <p:pic>
        <p:nvPicPr>
          <p:cNvPr id="9221" name="Picture 5" descr="Prokaryote_cell_unlabeled_Ruiz"/>
          <p:cNvPicPr>
            <a:picLocks noGrp="1" noChangeAspect="1" noChangeArrowheads="1"/>
          </p:cNvPicPr>
          <p:nvPr>
            <p:ph sz="quarter" idx="3"/>
          </p:nvPr>
        </p:nvPicPr>
        <p:blipFill>
          <a:blip r:embed="rId7">
            <a:extLst>
              <a:ext uri="{28A0092B-C50C-407E-A947-70E740481C1C}">
                <a14:useLocalDpi xmlns:a14="http://schemas.microsoft.com/office/drawing/2010/main" val="0"/>
              </a:ext>
            </a:extLst>
          </a:blip>
          <a:srcRect/>
          <a:stretch>
            <a:fillRect/>
          </a:stretch>
        </p:blipFill>
        <p:spPr>
          <a:xfrm>
            <a:off x="4038600" y="1371600"/>
            <a:ext cx="4811713" cy="4602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22" name="Picture 6" descr="scaffolding"/>
          <p:cNvPicPr>
            <a:picLocks noGrp="1" noChangeAspect="1" noChangeArrowheads="1"/>
          </p:cNvPicPr>
          <p:nvPr>
            <p:ph sz="quarter" idx="2"/>
          </p:nvPr>
        </p:nvPicPr>
        <p:blipFill>
          <a:blip r:embed="rId8">
            <a:extLst>
              <a:ext uri="{28A0092B-C50C-407E-A947-70E740481C1C}">
                <a14:useLocalDpi xmlns:a14="http://schemas.microsoft.com/office/drawing/2010/main" val="0"/>
              </a:ext>
            </a:extLst>
          </a:blip>
          <a:srcRect/>
          <a:stretch>
            <a:fillRect/>
          </a:stretch>
        </p:blipFill>
        <p:spPr>
          <a:xfrm>
            <a:off x="3733800" y="381000"/>
            <a:ext cx="2743200" cy="2090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23" name="Line 7"/>
          <p:cNvSpPr>
            <a:spLocks noChangeShapeType="1"/>
          </p:cNvSpPr>
          <p:nvPr/>
        </p:nvSpPr>
        <p:spPr bwMode="auto">
          <a:xfrm flipH="1">
            <a:off x="4800600" y="3124200"/>
            <a:ext cx="2133600" cy="1371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4" name="Line 8"/>
          <p:cNvSpPr>
            <a:spLocks noChangeShapeType="1"/>
          </p:cNvSpPr>
          <p:nvPr/>
        </p:nvSpPr>
        <p:spPr bwMode="auto">
          <a:xfrm flipH="1">
            <a:off x="4876800" y="3429000"/>
            <a:ext cx="236220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5" name="Line 9"/>
          <p:cNvSpPr>
            <a:spLocks noChangeShapeType="1"/>
          </p:cNvSpPr>
          <p:nvPr/>
        </p:nvSpPr>
        <p:spPr bwMode="auto">
          <a:xfrm flipH="1">
            <a:off x="5257800" y="3886200"/>
            <a:ext cx="1981200" cy="1295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6" name="Line 10"/>
          <p:cNvSpPr>
            <a:spLocks noChangeShapeType="1"/>
          </p:cNvSpPr>
          <p:nvPr/>
        </p:nvSpPr>
        <p:spPr bwMode="auto">
          <a:xfrm flipH="1">
            <a:off x="4876800" y="3048000"/>
            <a:ext cx="1676400" cy="990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7" name="Line 11"/>
          <p:cNvSpPr>
            <a:spLocks noChangeShapeType="1"/>
          </p:cNvSpPr>
          <p:nvPr/>
        </p:nvSpPr>
        <p:spPr bwMode="auto">
          <a:xfrm>
            <a:off x="6324600" y="3048000"/>
            <a:ext cx="304800" cy="1447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8" name="Line 12"/>
          <p:cNvSpPr>
            <a:spLocks noChangeShapeType="1"/>
          </p:cNvSpPr>
          <p:nvPr/>
        </p:nvSpPr>
        <p:spPr bwMode="auto">
          <a:xfrm>
            <a:off x="6096000" y="3200400"/>
            <a:ext cx="0" cy="1676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9" name="Line 13"/>
          <p:cNvSpPr>
            <a:spLocks noChangeShapeType="1"/>
          </p:cNvSpPr>
          <p:nvPr/>
        </p:nvSpPr>
        <p:spPr bwMode="auto">
          <a:xfrm>
            <a:off x="5562600" y="3505200"/>
            <a:ext cx="76200" cy="1676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30" name="Line 14"/>
          <p:cNvSpPr>
            <a:spLocks noChangeShapeType="1"/>
          </p:cNvSpPr>
          <p:nvPr/>
        </p:nvSpPr>
        <p:spPr bwMode="auto">
          <a:xfrm>
            <a:off x="5181600" y="3733800"/>
            <a:ext cx="0" cy="1447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31" name="Line 15"/>
          <p:cNvSpPr>
            <a:spLocks noChangeShapeType="1"/>
          </p:cNvSpPr>
          <p:nvPr/>
        </p:nvSpPr>
        <p:spPr bwMode="auto">
          <a:xfrm>
            <a:off x="6781800" y="3048000"/>
            <a:ext cx="304800" cy="1066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32" name="Line 16"/>
          <p:cNvSpPr>
            <a:spLocks noChangeShapeType="1"/>
          </p:cNvSpPr>
          <p:nvPr/>
        </p:nvSpPr>
        <p:spPr bwMode="auto">
          <a:xfrm flipH="1">
            <a:off x="4800600" y="3733800"/>
            <a:ext cx="243840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Text Box 5"/>
          <p:cNvSpPr txBox="1">
            <a:spLocks noChangeArrowheads="1"/>
          </p:cNvSpPr>
          <p:nvPr/>
        </p:nvSpPr>
        <p:spPr bwMode="auto">
          <a:xfrm>
            <a:off x="0" y="6613525"/>
            <a:ext cx="480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000" b="0" dirty="0">
                <a:latin typeface="Comic Sans MS" pitchFamily="66" charset="0"/>
              </a:rPr>
              <a:t>From the  Virtual </a:t>
            </a:r>
            <a:r>
              <a:rPr lang="en-US" altLang="en-US" sz="1000" b="0" dirty="0" smtClean="0">
                <a:latin typeface="Comic Sans MS" pitchFamily="66" charset="0"/>
              </a:rPr>
              <a:t>Biology </a:t>
            </a:r>
            <a:r>
              <a:rPr lang="en-US" altLang="en-US" sz="1000" b="0" dirty="0">
                <a:latin typeface="Comic Sans MS" pitchFamily="66" charset="0"/>
              </a:rPr>
              <a:t>Classroom on </a:t>
            </a:r>
            <a:r>
              <a:rPr lang="en-US" altLang="en-US" sz="1000" b="0" dirty="0">
                <a:latin typeface="Comic Sans MS" pitchFamily="66" charset="0"/>
                <a:hlinkClick r:id="rId9"/>
              </a:rPr>
              <a:t>ScienceProfOnline.com</a:t>
            </a:r>
            <a:endParaRPr lang="en-US" altLang="en-US" sz="1000" b="0" dirty="0">
              <a:latin typeface="Comic Sans MS" pitchFamily="66" charset="0"/>
            </a:endParaRPr>
          </a:p>
        </p:txBody>
      </p:sp>
    </p:spTree>
    <p:extLst>
      <p:ext uri="{BB962C8B-B14F-4D97-AF65-F5344CB8AC3E}">
        <p14:creationId xmlns:p14="http://schemas.microsoft.com/office/powerpoint/2010/main" val="413238122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24380</TotalTime>
  <Words>3878</Words>
  <Application>Microsoft Macintosh PowerPoint</Application>
  <PresentationFormat>On-screen Show (4:3)</PresentationFormat>
  <Paragraphs>704</Paragraphs>
  <Slides>43</Slides>
  <Notes>43</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Default Design</vt:lpstr>
      <vt:lpstr>PowerPoint Presentation</vt:lpstr>
      <vt:lpstr>PowerPoint Presentation</vt:lpstr>
      <vt:lpstr>Two Basic Types of Cells</vt:lpstr>
      <vt:lpstr>Size of Living Things</vt:lpstr>
      <vt:lpstr>Prokaryotes </vt:lpstr>
      <vt:lpstr>PowerPoint Presentation</vt:lpstr>
      <vt:lpstr>  Prokaryote Genetics</vt:lpstr>
      <vt:lpstr>Prokaryotes </vt:lpstr>
      <vt:lpstr>Prokaryotes </vt:lpstr>
      <vt:lpstr>Prokaryotes </vt:lpstr>
      <vt:lpstr>Prokaryotes   Plasma Membrane</vt:lpstr>
      <vt:lpstr>Passive Transport - Osmosis</vt:lpstr>
      <vt:lpstr>Passive Transport - Osmosis</vt:lpstr>
      <vt:lpstr>PowerPoint Presentation</vt:lpstr>
      <vt:lpstr>PowerPoint Presentation</vt:lpstr>
      <vt:lpstr>Prokaryotes - Cell Wall  Gram-Positive &amp; Gram-Negative</vt:lpstr>
      <vt:lpstr>Q: Why are these differences in bacterial cell wall structure so important?</vt:lpstr>
      <vt:lpstr>Prokaryotes - Glycocalyx </vt:lpstr>
      <vt:lpstr>Prokaryotes - Glycocalyx </vt:lpstr>
      <vt:lpstr>Prokaryotes - Endospores</vt:lpstr>
      <vt:lpstr>Bacterial Genus : Clostridium</vt:lpstr>
      <vt:lpstr>PowerPoint Presentation</vt:lpstr>
      <vt:lpstr>Prokaryotes – Surface Appendages</vt:lpstr>
      <vt:lpstr>Prokaryotes – Surface Appendages</vt:lpstr>
      <vt:lpstr>Meet the Microbe! Neisseria and its Fimbiriae</vt:lpstr>
      <vt:lpstr>Prokaryotes – Cell Shapes</vt:lpstr>
      <vt:lpstr>REVIEW!</vt:lpstr>
      <vt:lpstr>Eukaryotic Cells</vt:lpstr>
      <vt:lpstr>Eukaryotic Cells</vt:lpstr>
      <vt:lpstr>Eukaryotic Genomes</vt:lpstr>
      <vt:lpstr>Cytoplasm</vt:lpstr>
      <vt:lpstr>Cytoskeleton</vt:lpstr>
      <vt:lpstr>Cilia &amp; Flagella</vt:lpstr>
      <vt:lpstr>PowerPoint Presentation</vt:lpstr>
      <vt:lpstr>PowerPoint Presentation</vt:lpstr>
      <vt:lpstr>PowerPoint Presentation</vt:lpstr>
      <vt:lpstr>PowerPoint Presentation</vt:lpstr>
      <vt:lpstr>PowerPoint Presentation</vt:lpstr>
      <vt:lpstr>Animal Cell (Eukaryote)</vt:lpstr>
      <vt:lpstr>Plant Cell (Eukaryote)</vt:lpstr>
      <vt:lpstr>PowerPoint Presentation</vt:lpstr>
      <vt:lpstr>PowerPoint Presentation</vt:lpstr>
      <vt:lpstr>Are you feeling blinded by science?  Do yourself a favor. Use the…                 Virtual Biology                        Classroom (VCBC)  !  The VBC is full of resources to help you succeed, including:</vt:lpstr>
    </vt:vector>
  </TitlesOfParts>
  <Manager/>
  <Company>Online Education Resources, LLC</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Biological Cell Lecture PowerPoint</dc:title>
  <dc:subject/>
  <dc:creator>Tami Port, MS</dc:creator>
  <cp:keywords>biological cell lecture, eukaryotic cell ppt,prokaryotic cell lecture powerpoint, prokaryotic cell lecture, free cell biology powerpoint, prokaryotic cell lecture ppt</cp:keywords>
  <dc:description>Lecture Power point on Biological Cell STructure &amp; Function, includes links to videos and animations that help explain the material.</dc:description>
  <cp:lastModifiedBy>Voicemail</cp:lastModifiedBy>
  <cp:revision>298</cp:revision>
  <dcterms:created xsi:type="dcterms:W3CDTF">2007-09-10T15:59:12Z</dcterms:created>
  <dcterms:modified xsi:type="dcterms:W3CDTF">2015-12-06T17:02:55Z</dcterms:modified>
  <cp:category>Biology Lecture Powerpoint</cp:category>
</cp:coreProperties>
</file>