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49" r:id="rId2"/>
    <p:sldId id="264" r:id="rId3"/>
    <p:sldId id="381" r:id="rId4"/>
    <p:sldId id="414" r:id="rId5"/>
    <p:sldId id="401" r:id="rId6"/>
    <p:sldId id="402" r:id="rId7"/>
    <p:sldId id="406" r:id="rId8"/>
    <p:sldId id="424" r:id="rId9"/>
    <p:sldId id="407" r:id="rId10"/>
    <p:sldId id="413" r:id="rId11"/>
    <p:sldId id="419" r:id="rId12"/>
    <p:sldId id="420" r:id="rId13"/>
    <p:sldId id="382" r:id="rId14"/>
    <p:sldId id="405" r:id="rId15"/>
    <p:sldId id="421" r:id="rId16"/>
    <p:sldId id="417" r:id="rId17"/>
    <p:sldId id="422" r:id="rId18"/>
    <p:sldId id="418" r:id="rId19"/>
    <p:sldId id="404" r:id="rId20"/>
    <p:sldId id="423" r:id="rId21"/>
    <p:sldId id="409" r:id="rId22"/>
    <p:sldId id="411" r:id="rId23"/>
    <p:sldId id="412" r:id="rId24"/>
    <p:sldId id="386"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clrMru>
    <a:srgbClr val="BB2862"/>
    <a:srgbClr val="BB3A67"/>
    <a:srgbClr val="811F67"/>
    <a:srgbClr val="86206C"/>
    <a:srgbClr val="BB2E94"/>
    <a:srgbClr val="000065"/>
    <a:srgbClr val="BE7100"/>
    <a:srgbClr val="00CE00"/>
    <a:srgbClr val="856338"/>
    <a:srgbClr val="7D5E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36" y="-112"/>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8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93B5F5-66F0-804F-B424-A9804547F52B}" type="datetimeFigureOut">
              <a:rPr lang="en-US" smtClean="0"/>
              <a:t>12/6/15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C933C9-9D0C-AD4C-B4F9-AF083DEC019A}" type="slidenum">
              <a:rPr lang="en-US" smtClean="0"/>
              <a:t>‹#›</a:t>
            </a:fld>
            <a:endParaRPr lang="en-US"/>
          </a:p>
        </p:txBody>
      </p:sp>
    </p:spTree>
    <p:extLst>
      <p:ext uri="{BB962C8B-B14F-4D97-AF65-F5344CB8AC3E}">
        <p14:creationId xmlns:p14="http://schemas.microsoft.com/office/powerpoint/2010/main" val="4267462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785D528-2805-CF45-8035-EBA58040E722}" type="slidenum">
              <a:rPr lang="en-US"/>
              <a:pPr>
                <a:defRPr/>
              </a:pPr>
              <a:t>‹#›</a:t>
            </a:fld>
            <a:endParaRPr lang="en-US"/>
          </a:p>
        </p:txBody>
      </p:sp>
    </p:spTree>
    <p:extLst>
      <p:ext uri="{BB962C8B-B14F-4D97-AF65-F5344CB8AC3E}">
        <p14:creationId xmlns:p14="http://schemas.microsoft.com/office/powerpoint/2010/main" val="646728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EA7BCD4-DA3A-9547-915D-6CE3E172F92B}" type="slidenum">
              <a:rPr lang="en-US" smtClean="0">
                <a:cs typeface="Arial" charset="0"/>
              </a:rPr>
              <a:pPr eaLnBrk="1" hangingPunct="1">
                <a:defRPr/>
              </a:pPr>
              <a:t>1</a:t>
            </a:fld>
            <a:endParaRPr lang="en-US" smtClean="0">
              <a:cs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Welcome to Science Prof Online PowerPoint Resources!</a:t>
            </a:r>
          </a:p>
          <a:p>
            <a:pPr eaLnBrk="1" hangingPunct="1">
              <a:defRPr/>
            </a:pPr>
            <a:r>
              <a:rPr lang="en-US">
                <a:cs typeface="+mn-cs"/>
              </a:rPr>
              <a:t>This PowerPoint Presentation comes from the Virtual Cell Biology Classroom of Science Prof Online, and, as such, is licensed under Creative Commons Attribution-ShareAlike 3.0.; meaning you can download, share and alter any of this presentation, but you can</a:t>
            </a:r>
            <a:r>
              <a:rPr lang="ja-JP" altLang="en-US">
                <a:cs typeface="+mn-cs"/>
              </a:rPr>
              <a:t>’</a:t>
            </a:r>
            <a:r>
              <a:rPr lang="en-US">
                <a:cs typeface="+mn-cs"/>
              </a:rPr>
              <a:t>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64471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A4510413-31B1-4E4D-AAD1-AAF228C902A9}" type="slidenum">
              <a:rPr lang="en-US" smtClean="0"/>
              <a:pPr eaLnBrk="1" hangingPunct="1">
                <a:defRPr/>
              </a:pPr>
              <a:t>2</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extLst>
      <p:ext uri="{BB962C8B-B14F-4D97-AF65-F5344CB8AC3E}">
        <p14:creationId xmlns:p14="http://schemas.microsoft.com/office/powerpoint/2010/main" val="1124890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A4510413-31B1-4E4D-AAD1-AAF228C902A9}" type="slidenum">
              <a:rPr lang="en-US" smtClean="0"/>
              <a:pPr eaLnBrk="1" hangingPunct="1">
                <a:defRPr/>
              </a:pPr>
              <a:t>8</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r>
              <a:rPr lang="en-US" dirty="0" smtClean="0">
                <a:cs typeface="+mn-cs"/>
              </a:rPr>
              <a:t>Next slide:</a:t>
            </a:r>
            <a:r>
              <a:rPr lang="en-US" baseline="0" dirty="0" smtClean="0">
                <a:cs typeface="+mn-cs"/>
              </a:rPr>
              <a:t> time 55:42</a:t>
            </a:r>
          </a:p>
          <a:p>
            <a:pPr eaLnBrk="1" hangingPunct="1">
              <a:defRPr/>
            </a:pPr>
            <a:endParaRPr lang="en-US" baseline="0" dirty="0" smtClean="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cs typeface="+mn-cs"/>
              </a:rPr>
              <a:t>The entire “Update: New Normal?” podcast episode is excellent. However, this PowerPoint, and the assignment that goes along with it ( http://</a:t>
            </a:r>
            <a:r>
              <a:rPr lang="en-US" baseline="0" dirty="0" err="1" smtClean="0">
                <a:cs typeface="+mn-cs"/>
              </a:rPr>
              <a:t>www.scienceprofonline.com</a:t>
            </a:r>
            <a:r>
              <a:rPr lang="en-US" baseline="0" dirty="0" smtClean="0">
                <a:cs typeface="+mn-cs"/>
              </a:rPr>
              <a:t>/</a:t>
            </a:r>
            <a:r>
              <a:rPr lang="en-US" baseline="0" dirty="0" err="1" smtClean="0">
                <a:cs typeface="+mn-cs"/>
              </a:rPr>
              <a:t>vbc</a:t>
            </a:r>
            <a:r>
              <a:rPr lang="en-US" baseline="0" dirty="0" smtClean="0">
                <a:cs typeface="+mn-cs"/>
              </a:rPr>
              <a:t>/vbc-100-docs/Russian-Fox-Artificial-Selection-</a:t>
            </a:r>
            <a:r>
              <a:rPr lang="en-US" baseline="0" dirty="0" err="1" smtClean="0">
                <a:cs typeface="+mn-cs"/>
              </a:rPr>
              <a:t>Rabiolab.pdf</a:t>
            </a:r>
            <a:r>
              <a:rPr lang="en-US" baseline="0" dirty="0" smtClean="0">
                <a:cs typeface="+mn-cs"/>
              </a:rPr>
              <a:t> ), only pertain to the end portion of the episode, starting at time: 55:20. For each slide in this presentation, the best time to advance to the next slide is written in the notes section.</a:t>
            </a:r>
            <a:endParaRPr lang="en-US" dirty="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19343" eaLnBrk="0" hangingPunct="0">
              <a:defRPr>
                <a:solidFill>
                  <a:schemeClr val="tx1"/>
                </a:solidFill>
                <a:latin typeface="Arial" charset="0"/>
              </a:defRPr>
            </a:lvl1pPr>
            <a:lvl2pPr marL="723113" indent="-278120" defTabSz="919343" eaLnBrk="0" hangingPunct="0">
              <a:defRPr>
                <a:solidFill>
                  <a:schemeClr val="tx1"/>
                </a:solidFill>
                <a:latin typeface="Arial" charset="0"/>
              </a:defRPr>
            </a:lvl2pPr>
            <a:lvl3pPr marL="1112482" indent="-222496" defTabSz="919343" eaLnBrk="0" hangingPunct="0">
              <a:defRPr>
                <a:solidFill>
                  <a:schemeClr val="tx1"/>
                </a:solidFill>
                <a:latin typeface="Arial" charset="0"/>
              </a:defRPr>
            </a:lvl3pPr>
            <a:lvl4pPr marL="1557475" indent="-222496" defTabSz="919343" eaLnBrk="0" hangingPunct="0">
              <a:defRPr>
                <a:solidFill>
                  <a:schemeClr val="tx1"/>
                </a:solidFill>
                <a:latin typeface="Arial" charset="0"/>
              </a:defRPr>
            </a:lvl4pPr>
            <a:lvl5pPr marL="2002467" indent="-222496" defTabSz="919343" eaLnBrk="0" hangingPunct="0">
              <a:defRPr>
                <a:solidFill>
                  <a:schemeClr val="tx1"/>
                </a:solidFill>
                <a:latin typeface="Arial" charset="0"/>
              </a:defRPr>
            </a:lvl5pPr>
            <a:lvl6pPr marL="2447460" indent="-222496" defTabSz="919343" eaLnBrk="0" fontAlgn="base" hangingPunct="0">
              <a:spcBef>
                <a:spcPct val="0"/>
              </a:spcBef>
              <a:spcAft>
                <a:spcPct val="0"/>
              </a:spcAft>
              <a:defRPr>
                <a:solidFill>
                  <a:schemeClr val="tx1"/>
                </a:solidFill>
                <a:latin typeface="Arial" charset="0"/>
              </a:defRPr>
            </a:lvl6pPr>
            <a:lvl7pPr marL="2892453" indent="-222496" defTabSz="919343" eaLnBrk="0" fontAlgn="base" hangingPunct="0">
              <a:spcBef>
                <a:spcPct val="0"/>
              </a:spcBef>
              <a:spcAft>
                <a:spcPct val="0"/>
              </a:spcAft>
              <a:defRPr>
                <a:solidFill>
                  <a:schemeClr val="tx1"/>
                </a:solidFill>
                <a:latin typeface="Arial" charset="0"/>
              </a:defRPr>
            </a:lvl7pPr>
            <a:lvl8pPr marL="3337446" indent="-222496" defTabSz="919343" eaLnBrk="0" fontAlgn="base" hangingPunct="0">
              <a:spcBef>
                <a:spcPct val="0"/>
              </a:spcBef>
              <a:spcAft>
                <a:spcPct val="0"/>
              </a:spcAft>
              <a:defRPr>
                <a:solidFill>
                  <a:schemeClr val="tx1"/>
                </a:solidFill>
                <a:latin typeface="Arial" charset="0"/>
              </a:defRPr>
            </a:lvl8pPr>
            <a:lvl9pPr marL="3782438" indent="-222496" defTabSz="919343" eaLnBrk="0" fontAlgn="base" hangingPunct="0">
              <a:spcBef>
                <a:spcPct val="0"/>
              </a:spcBef>
              <a:spcAft>
                <a:spcPct val="0"/>
              </a:spcAft>
              <a:defRPr>
                <a:solidFill>
                  <a:schemeClr val="tx1"/>
                </a:solidFill>
                <a:latin typeface="Arial" charset="0"/>
              </a:defRPr>
            </a:lvl9pPr>
          </a:lstStyle>
          <a:p>
            <a:pPr eaLnBrk="1" hangingPunct="1"/>
            <a:fld id="{0DF63621-7CFD-4C6D-8DAF-E4C2B8D1145A}" type="slidenum">
              <a:rPr lang="en-US" smtClean="0"/>
              <a:pPr eaLnBrk="1" hangingPunct="1"/>
              <a:t>11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182159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19343" eaLnBrk="0" hangingPunct="0">
              <a:defRPr>
                <a:solidFill>
                  <a:schemeClr val="tx1"/>
                </a:solidFill>
                <a:latin typeface="Arial" charset="0"/>
              </a:defRPr>
            </a:lvl1pPr>
            <a:lvl2pPr marL="723113" indent="-278120" defTabSz="919343" eaLnBrk="0" hangingPunct="0">
              <a:defRPr>
                <a:solidFill>
                  <a:schemeClr val="tx1"/>
                </a:solidFill>
                <a:latin typeface="Arial" charset="0"/>
              </a:defRPr>
            </a:lvl2pPr>
            <a:lvl3pPr marL="1112482" indent="-222496" defTabSz="919343" eaLnBrk="0" hangingPunct="0">
              <a:defRPr>
                <a:solidFill>
                  <a:schemeClr val="tx1"/>
                </a:solidFill>
                <a:latin typeface="Arial" charset="0"/>
              </a:defRPr>
            </a:lvl3pPr>
            <a:lvl4pPr marL="1557475" indent="-222496" defTabSz="919343" eaLnBrk="0" hangingPunct="0">
              <a:defRPr>
                <a:solidFill>
                  <a:schemeClr val="tx1"/>
                </a:solidFill>
                <a:latin typeface="Arial" charset="0"/>
              </a:defRPr>
            </a:lvl4pPr>
            <a:lvl5pPr marL="2002467" indent="-222496" defTabSz="919343" eaLnBrk="0" hangingPunct="0">
              <a:defRPr>
                <a:solidFill>
                  <a:schemeClr val="tx1"/>
                </a:solidFill>
                <a:latin typeface="Arial" charset="0"/>
              </a:defRPr>
            </a:lvl5pPr>
            <a:lvl6pPr marL="2447460" indent="-222496" defTabSz="919343" eaLnBrk="0" fontAlgn="base" hangingPunct="0">
              <a:spcBef>
                <a:spcPct val="0"/>
              </a:spcBef>
              <a:spcAft>
                <a:spcPct val="0"/>
              </a:spcAft>
              <a:defRPr>
                <a:solidFill>
                  <a:schemeClr val="tx1"/>
                </a:solidFill>
                <a:latin typeface="Arial" charset="0"/>
              </a:defRPr>
            </a:lvl6pPr>
            <a:lvl7pPr marL="2892453" indent="-222496" defTabSz="919343" eaLnBrk="0" fontAlgn="base" hangingPunct="0">
              <a:spcBef>
                <a:spcPct val="0"/>
              </a:spcBef>
              <a:spcAft>
                <a:spcPct val="0"/>
              </a:spcAft>
              <a:defRPr>
                <a:solidFill>
                  <a:schemeClr val="tx1"/>
                </a:solidFill>
                <a:latin typeface="Arial" charset="0"/>
              </a:defRPr>
            </a:lvl7pPr>
            <a:lvl8pPr marL="3337446" indent="-222496" defTabSz="919343" eaLnBrk="0" fontAlgn="base" hangingPunct="0">
              <a:spcBef>
                <a:spcPct val="0"/>
              </a:spcBef>
              <a:spcAft>
                <a:spcPct val="0"/>
              </a:spcAft>
              <a:defRPr>
                <a:solidFill>
                  <a:schemeClr val="tx1"/>
                </a:solidFill>
                <a:latin typeface="Arial" charset="0"/>
              </a:defRPr>
            </a:lvl8pPr>
            <a:lvl9pPr marL="3782438" indent="-222496" defTabSz="919343" eaLnBrk="0" fontAlgn="base" hangingPunct="0">
              <a:spcBef>
                <a:spcPct val="0"/>
              </a:spcBef>
              <a:spcAft>
                <a:spcPct val="0"/>
              </a:spcAft>
              <a:defRPr>
                <a:solidFill>
                  <a:schemeClr val="tx1"/>
                </a:solidFill>
                <a:latin typeface="Arial" charset="0"/>
              </a:defRPr>
            </a:lvl9pPr>
          </a:lstStyle>
          <a:p>
            <a:pPr eaLnBrk="1" hangingPunct="1"/>
            <a:fld id="{0DF63621-7CFD-4C6D-8DAF-E4C2B8D1145A}" type="slidenum">
              <a:rPr lang="en-US" smtClean="0"/>
              <a:pPr eaLnBrk="1" hangingPunct="1"/>
              <a:t>12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18215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CA1CA9-D004-874B-B52B-99566D0DF634}" type="slidenum">
              <a:rPr lang="en-US"/>
              <a:pPr>
                <a:defRPr/>
              </a:pPr>
              <a:t>‹#›</a:t>
            </a:fld>
            <a:endParaRPr lang="en-US"/>
          </a:p>
        </p:txBody>
      </p:sp>
    </p:spTree>
    <p:extLst>
      <p:ext uri="{BB962C8B-B14F-4D97-AF65-F5344CB8AC3E}">
        <p14:creationId xmlns:p14="http://schemas.microsoft.com/office/powerpoint/2010/main" val="59361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824E30-7FFB-ED49-BDB9-B93613F7A0B9}" type="slidenum">
              <a:rPr lang="en-US"/>
              <a:pPr>
                <a:defRPr/>
              </a:pPr>
              <a:t>‹#›</a:t>
            </a:fld>
            <a:endParaRPr lang="en-US"/>
          </a:p>
        </p:txBody>
      </p:sp>
    </p:spTree>
    <p:extLst>
      <p:ext uri="{BB962C8B-B14F-4D97-AF65-F5344CB8AC3E}">
        <p14:creationId xmlns:p14="http://schemas.microsoft.com/office/powerpoint/2010/main" val="3505522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EFC554-DD4B-004D-9FC3-F58894CD4269}" type="slidenum">
              <a:rPr lang="en-US"/>
              <a:pPr>
                <a:defRPr/>
              </a:pPr>
              <a:t>‹#›</a:t>
            </a:fld>
            <a:endParaRPr lang="en-US"/>
          </a:p>
        </p:txBody>
      </p:sp>
    </p:spTree>
    <p:extLst>
      <p:ext uri="{BB962C8B-B14F-4D97-AF65-F5344CB8AC3E}">
        <p14:creationId xmlns:p14="http://schemas.microsoft.com/office/powerpoint/2010/main" val="1906097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ACBC10-F402-C744-8704-3A3206F7A463}" type="slidenum">
              <a:rPr lang="en-US"/>
              <a:pPr>
                <a:defRPr/>
              </a:pPr>
              <a:t>‹#›</a:t>
            </a:fld>
            <a:endParaRPr lang="en-US"/>
          </a:p>
        </p:txBody>
      </p:sp>
    </p:spTree>
    <p:extLst>
      <p:ext uri="{BB962C8B-B14F-4D97-AF65-F5344CB8AC3E}">
        <p14:creationId xmlns:p14="http://schemas.microsoft.com/office/powerpoint/2010/main" val="762533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1BA940A-DB85-FF4A-B2BD-24A8F99EF017}" type="slidenum">
              <a:rPr lang="en-US"/>
              <a:pPr>
                <a:defRPr/>
              </a:pPr>
              <a:t>‹#›</a:t>
            </a:fld>
            <a:endParaRPr lang="en-US"/>
          </a:p>
        </p:txBody>
      </p:sp>
    </p:spTree>
    <p:extLst>
      <p:ext uri="{BB962C8B-B14F-4D97-AF65-F5344CB8AC3E}">
        <p14:creationId xmlns:p14="http://schemas.microsoft.com/office/powerpoint/2010/main" val="340477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E32ECD-0B54-1148-BAB5-0D0EBDB3CC5D}" type="slidenum">
              <a:rPr lang="en-US"/>
              <a:pPr>
                <a:defRPr/>
              </a:pPr>
              <a:t>‹#›</a:t>
            </a:fld>
            <a:endParaRPr lang="en-US"/>
          </a:p>
        </p:txBody>
      </p:sp>
    </p:spTree>
    <p:extLst>
      <p:ext uri="{BB962C8B-B14F-4D97-AF65-F5344CB8AC3E}">
        <p14:creationId xmlns:p14="http://schemas.microsoft.com/office/powerpoint/2010/main" val="182326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C98DED-D775-0A48-88FB-DAF5041E3A72}" type="slidenum">
              <a:rPr lang="en-US"/>
              <a:pPr>
                <a:defRPr/>
              </a:pPr>
              <a:t>‹#›</a:t>
            </a:fld>
            <a:endParaRPr lang="en-US"/>
          </a:p>
        </p:txBody>
      </p:sp>
    </p:spTree>
    <p:extLst>
      <p:ext uri="{BB962C8B-B14F-4D97-AF65-F5344CB8AC3E}">
        <p14:creationId xmlns:p14="http://schemas.microsoft.com/office/powerpoint/2010/main" val="193122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0EC796-AF74-1040-83EE-918E6857772A}" type="slidenum">
              <a:rPr lang="en-US"/>
              <a:pPr>
                <a:defRPr/>
              </a:pPr>
              <a:t>‹#›</a:t>
            </a:fld>
            <a:endParaRPr lang="en-US"/>
          </a:p>
        </p:txBody>
      </p:sp>
    </p:spTree>
    <p:extLst>
      <p:ext uri="{BB962C8B-B14F-4D97-AF65-F5344CB8AC3E}">
        <p14:creationId xmlns:p14="http://schemas.microsoft.com/office/powerpoint/2010/main" val="1376662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545B55-7B13-1C4B-8565-C833728AA6FD}" type="slidenum">
              <a:rPr lang="en-US"/>
              <a:pPr>
                <a:defRPr/>
              </a:pPr>
              <a:t>‹#›</a:t>
            </a:fld>
            <a:endParaRPr lang="en-US"/>
          </a:p>
        </p:txBody>
      </p:sp>
    </p:spTree>
    <p:extLst>
      <p:ext uri="{BB962C8B-B14F-4D97-AF65-F5344CB8AC3E}">
        <p14:creationId xmlns:p14="http://schemas.microsoft.com/office/powerpoint/2010/main" val="180596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25B7CF-76C5-3940-B105-44A6EA55D291}" type="slidenum">
              <a:rPr lang="en-US"/>
              <a:pPr>
                <a:defRPr/>
              </a:pPr>
              <a:t>‹#›</a:t>
            </a:fld>
            <a:endParaRPr lang="en-US"/>
          </a:p>
        </p:txBody>
      </p:sp>
    </p:spTree>
    <p:extLst>
      <p:ext uri="{BB962C8B-B14F-4D97-AF65-F5344CB8AC3E}">
        <p14:creationId xmlns:p14="http://schemas.microsoft.com/office/powerpoint/2010/main" val="16255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A9F729-7021-2748-97E7-5EB1466E2B5D}" type="slidenum">
              <a:rPr lang="en-US"/>
              <a:pPr>
                <a:defRPr/>
              </a:pPr>
              <a:t>‹#›</a:t>
            </a:fld>
            <a:endParaRPr lang="en-US"/>
          </a:p>
        </p:txBody>
      </p:sp>
    </p:spTree>
    <p:extLst>
      <p:ext uri="{BB962C8B-B14F-4D97-AF65-F5344CB8AC3E}">
        <p14:creationId xmlns:p14="http://schemas.microsoft.com/office/powerpoint/2010/main" val="331739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F6F28D-5786-3E46-BD42-C5C32D95440A}" type="slidenum">
              <a:rPr lang="en-US"/>
              <a:pPr>
                <a:defRPr/>
              </a:pPr>
              <a:t>‹#›</a:t>
            </a:fld>
            <a:endParaRPr lang="en-US"/>
          </a:p>
        </p:txBody>
      </p:sp>
    </p:spTree>
    <p:extLst>
      <p:ext uri="{BB962C8B-B14F-4D97-AF65-F5344CB8AC3E}">
        <p14:creationId xmlns:p14="http://schemas.microsoft.com/office/powerpoint/2010/main" val="145096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91AC11-7051-3A40-98E2-C1A3425C37A2}" type="slidenum">
              <a:rPr lang="en-US"/>
              <a:pPr>
                <a:defRPr/>
              </a:pPr>
              <a:t>‹#›</a:t>
            </a:fld>
            <a:endParaRPr lang="en-US"/>
          </a:p>
        </p:txBody>
      </p:sp>
    </p:spTree>
    <p:extLst>
      <p:ext uri="{BB962C8B-B14F-4D97-AF65-F5344CB8AC3E}">
        <p14:creationId xmlns:p14="http://schemas.microsoft.com/office/powerpoint/2010/main" val="210314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C544C9-70C6-174B-9F40-53021E7FC155}" type="slidenum">
              <a:rPr lang="en-US"/>
              <a:pPr>
                <a:defRPr/>
              </a:pPr>
              <a:t>‹#›</a:t>
            </a:fld>
            <a:endParaRPr lang="en-US"/>
          </a:p>
        </p:txBody>
      </p:sp>
    </p:spTree>
    <p:extLst>
      <p:ext uri="{BB962C8B-B14F-4D97-AF65-F5344CB8AC3E}">
        <p14:creationId xmlns:p14="http://schemas.microsoft.com/office/powerpoint/2010/main" val="27528348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442F78DF-6A36-6A43-9686-E9BCAAA449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 TargetMode="External"/><Relationship Id="rId8"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hyperlink" Target="https://commons.wikimedia.org/wiki/File:Antibiotic_resistance.svg" TargetMode="External"/><Relationship Id="rId1" Type="http://schemas.openxmlformats.org/officeDocument/2006/relationships/slideLayout" Target="../slideLayouts/slideLayout2.xml"/><Relationship Id="rId2" Type="http://schemas.openxmlformats.org/officeDocument/2006/relationships/hyperlink" Target="http://www.scienceprofonline.com/" TargetMode="External"/></Relationships>
</file>

<file path=ppt/slides/_rels/slide11.xml.rels><?xml version="1.0" encoding="UTF-8" standalone="yes"?>
<Relationships xmlns="http://schemas.openxmlformats.org/package/2006/relationships"><Relationship Id="rId11" Type="http://schemas.openxmlformats.org/officeDocument/2006/relationships/image" Target="../media/image28.jpeg"/><Relationship Id="rId12" Type="http://schemas.openxmlformats.org/officeDocument/2006/relationships/image" Target="../media/image29.jpeg"/><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www.scienceprofonline.com/microbiology/mode-of-action-of-penicillin-antibiotic.html" TargetMode="External"/><Relationship Id="rId4" Type="http://schemas.openxmlformats.org/officeDocument/2006/relationships/hyperlink" Target="http://phil.cdc.gov/phil/home.asp" TargetMode="External"/><Relationship Id="rId5" Type="http://schemas.openxmlformats.org/officeDocument/2006/relationships/hyperlink" Target="http://en.wikipedia.org/wiki/File:Staphylococcus_aureus_(AB_Test).jpg" TargetMode="External"/><Relationship Id="rId6" Type="http://schemas.openxmlformats.org/officeDocument/2006/relationships/hyperlink" Target="http://en.wikipedia.org/wiki/File:PenicillinPSAedit.jpg" TargetMode="External"/><Relationship Id="rId7" Type="http://schemas.openxmlformats.org/officeDocument/2006/relationships/image" Target="../media/image26.jpeg"/><Relationship Id="rId8" Type="http://schemas.openxmlformats.org/officeDocument/2006/relationships/image" Target="../media/image27.jpe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6" Type="http://schemas.openxmlformats.org/officeDocument/2006/relationships/image" Target="../media/image30.jpeg"/><Relationship Id="rId7" Type="http://schemas.openxmlformats.org/officeDocument/2006/relationships/hyperlink" Target="http://www.radiolab.org/story/best-medicine/" TargetMode="Externa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hyperlink" Target="https://commons.wikimedia.org/wiki/File:Simplified_tree.png" TargetMode="External"/><Relationship Id="rId5" Type="http://schemas.openxmlformats.org/officeDocument/2006/relationships/hyperlink" Target="https://www.youtube.com/watch?v=P3GagfbA2vo" TargetMode="External"/><Relationship Id="rId1" Type="http://schemas.openxmlformats.org/officeDocument/2006/relationships/slideLayout" Target="../slideLayouts/slideLayout2.xml"/><Relationship Id="rId2" Type="http://schemas.openxmlformats.org/officeDocument/2006/relationships/hyperlink" Target="http://www.scienceprofonline.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gif"/><Relationship Id="rId4" Type="http://schemas.openxmlformats.org/officeDocument/2006/relationships/hyperlink" Target="http://evolution.berkeley.edu" TargetMode="External"/><Relationship Id="rId1" Type="http://schemas.openxmlformats.org/officeDocument/2006/relationships/slideLayout" Target="../slideLayouts/slideLayout2.xml"/><Relationship Id="rId2" Type="http://schemas.openxmlformats.org/officeDocument/2006/relationships/hyperlink" Target="http://www.scienceprofonline.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gif"/><Relationship Id="rId4" Type="http://schemas.openxmlformats.org/officeDocument/2006/relationships/hyperlink" Target="https://en.wikipedia.org/wiki/File:Wheat.gif" TargetMode="External"/><Relationship Id="rId1" Type="http://schemas.openxmlformats.org/officeDocument/2006/relationships/slideLayout" Target="../slideLayouts/slideLayout2.xml"/><Relationship Id="rId2" Type="http://schemas.openxmlformats.org/officeDocument/2006/relationships/hyperlink" Target="http://www.scienceprofonline.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hyperlink" Target="https://commons.wikimedia.org/wiki/File:Lichte_en_zwarte_versie_berkenspanner.jpg" TargetMode="External"/><Relationship Id="rId1" Type="http://schemas.openxmlformats.org/officeDocument/2006/relationships/slideLayout" Target="../slideLayouts/slideLayout2.xml"/><Relationship Id="rId2" Type="http://schemas.openxmlformats.org/officeDocument/2006/relationships/hyperlink" Target="http://www.scienceprofonline.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hyperlink" Target="https://commons.wikimedia.org/wiki/File:Lichte_en_zwarte_versie_berkenspanner.jpg" TargetMode="External"/><Relationship Id="rId1" Type="http://schemas.openxmlformats.org/officeDocument/2006/relationships/slideLayout" Target="../slideLayouts/slideLayout2.xml"/><Relationship Id="rId2" Type="http://schemas.openxmlformats.org/officeDocument/2006/relationships/hyperlink" Target="http://www.scienceprofonline.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QdfGCscTMak" TargetMode="External"/><Relationship Id="rId3"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hyperlink" Target="https://commons.wikimedia.org/wiki/File:Maultier_grau.jpg" TargetMode="External"/><Relationship Id="rId5" Type="http://schemas.openxmlformats.org/officeDocument/2006/relationships/hyperlink" Target="https://commons.wikimedia.org/wiki/File:Ligertrainer.jpg" TargetMode="External"/><Relationship Id="rId6"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hyperlink" Target="http://www.scienceprofonline.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Phylogenetic_tree" TargetMode="External"/><Relationship Id="rId4" Type="http://schemas.openxmlformats.org/officeDocument/2006/relationships/hyperlink" Target="https://commons.wikimedia.org/wiki/File:Darwin's_finches_by_Gould.jpg" TargetMode="External"/><Relationship Id="rId5" Type="http://schemas.openxmlformats.org/officeDocument/2006/relationships/hyperlink" Target="https://commons.wikimedia.org/wiki/File:Charles_Darwin_1880.jpg" TargetMode="External"/><Relationship Id="rId6" Type="http://schemas.openxmlformats.org/officeDocument/2006/relationships/hyperlink" Target="http://www.scienceprofonline.com/" TargetMode="External"/><Relationship Id="rId7" Type="http://schemas.openxmlformats.org/officeDocument/2006/relationships/image" Target="../media/image2.jpg"/><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ki/File:Skeleton_and_restoration_model_of_Neanderthal_La_Ferrassie_1.jpg" TargetMode="External"/><Relationship Id="rId4" Type="http://schemas.openxmlformats.org/officeDocument/2006/relationships/hyperlink" Target="https://commons.wikimedia.org/wiki/File:Homo_neanderthalensis_adult_male_-_head_model_-_Smithsonian_Museum_of_Natural_History_-_2012-05-17.jpg" TargetMode="External"/><Relationship Id="rId5" Type="http://schemas.openxmlformats.org/officeDocument/2006/relationships/image" Target="../media/image39.jpeg"/><Relationship Id="rId6"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hyperlink" Target="http://www.scienceprofonline.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png"/><Relationship Id="rId3" Type="http://schemas.openxmlformats.org/officeDocument/2006/relationships/hyperlink" Target="http://www.scienceprofonline.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scienceprofonline.com/" TargetMode="External"/><Relationship Id="rId3"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jpg"/><Relationship Id="rId5" Type="http://schemas.openxmlformats.org/officeDocument/2006/relationships/image" Target="../media/image43.jpg"/><Relationship Id="rId6" Type="http://schemas.openxmlformats.org/officeDocument/2006/relationships/hyperlink" Target="https://commons.wikimedia.org/wiki/File:Biston.betularia.7200.jpg" TargetMode="External"/><Relationship Id="rId7" Type="http://schemas.openxmlformats.org/officeDocument/2006/relationships/hyperlink" Target="https://commons.wikimedia.org/wiki/File:Biston.betularia.f.carbonaria.7209.jpg" TargetMode="External"/><Relationship Id="rId1" Type="http://schemas.openxmlformats.org/officeDocument/2006/relationships/slideLayout" Target="../slideLayouts/slideLayout12.xml"/><Relationship Id="rId2" Type="http://schemas.openxmlformats.org/officeDocument/2006/relationships/hyperlink" Target="http://www.scienceprofonline.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www.scienceprofonline.com/" TargetMode="External"/><Relationship Id="rId5" Type="http://schemas.openxmlformats.org/officeDocument/2006/relationships/hyperlink" Target="http://www.radiolab.org/story/91893-darwinvaganza/" TargetMode="External"/><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Wedgwood.jpg" TargetMode="External"/><Relationship Id="rId4" Type="http://schemas.openxmlformats.org/officeDocument/2006/relationships/hyperlink" Target="https://commons.wikimedia.org/wiki/File:Annie_Darwin.jpg" TargetMode="External"/><Relationship Id="rId5" Type="http://schemas.openxmlformats.org/officeDocument/2006/relationships/hyperlink" Target="http://www.scienceprofonline.com/" TargetMode="External"/><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hyperlink" Target="https://commons.wikimedia.org/wiki/File:Darwins.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g"/><Relationship Id="rId5" Type="http://schemas.openxmlformats.org/officeDocument/2006/relationships/hyperlink" Target="http://www.scienceprofonline.com/" TargetMode="External"/><Relationship Id="rId6" Type="http://schemas.openxmlformats.org/officeDocument/2006/relationships/hyperlink" Target="https://commons.wikimedia.org/wiki/File:Jean-baptiste_lamarck2.jpg" TargetMode="External"/><Relationship Id="rId1" Type="http://schemas.openxmlformats.org/officeDocument/2006/relationships/slideLayout" Target="../slideLayouts/slideLayout13.xml"/><Relationship Id="rId2" Type="http://schemas.openxmlformats.org/officeDocument/2006/relationships/hyperlink" Target="http://www.radiolab.org/story/251876-inheritan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s://commons.wikimedia.org/wiki/File:Howlsnow.jpg" TargetMode="External"/><Relationship Id="rId5" Type="http://schemas.openxmlformats.org/officeDocument/2006/relationships/hyperlink" Target="https://commons.wikimedia.org/wiki/File:Char-Ma%E2%80%99s_The_Chosen_One.jpg" TargetMode="External"/><Relationship Id="rId6" Type="http://schemas.openxmlformats.org/officeDocument/2006/relationships/hyperlink" Target="https://commons.wikimedia.org/wiki/File:Beagle_portrait_Camry.jpg" TargetMode="External"/><Relationship Id="rId7" Type="http://schemas.openxmlformats.org/officeDocument/2006/relationships/hyperlink" Target="https://commons.wikimedia.org/wiki/File:Siberian_Husky_blue_eyes_Flickr.jpg" TargetMode="External"/><Relationship Id="rId8" Type="http://schemas.openxmlformats.org/officeDocument/2006/relationships/hyperlink" Target="http://www.scienceprofonline.com/" TargetMode="External"/><Relationship Id="rId9" Type="http://schemas.openxmlformats.org/officeDocument/2006/relationships/image" Target="../media/image17.jpeg"/><Relationship Id="rId10" Type="http://schemas.openxmlformats.org/officeDocument/2006/relationships/image" Target="../media/image18.jpeg"/><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hyperlink" Target="http://www.radiolab.org/story/91696-new-nice/" TargetMode="External"/><Relationship Id="rId5" Type="http://schemas.openxmlformats.org/officeDocument/2006/relationships/image" Target="../media/image19.jp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Louis-Michel_van_Loo_Princess_Ekaterina_Dmitrievna_Golitsyna.jpg" TargetMode="External"/><Relationship Id="rId4" Type="http://schemas.openxmlformats.org/officeDocument/2006/relationships/hyperlink" Target="https://commons.wikimedia.org/wiki/File:Chou_Fang_003.jpg" TargetMode="External"/><Relationship Id="rId5" Type="http://schemas.openxmlformats.org/officeDocument/2006/relationships/hyperlink" Target="http://www.wikiwand.com/en/Lap_dog" TargetMode="External"/><Relationship Id="rId6" Type="http://schemas.openxmlformats.org/officeDocument/2006/relationships/image" Target="../media/image20.png"/><Relationship Id="rId7" Type="http://schemas.microsoft.com/office/2007/relationships/hdphoto" Target="../media/hdphoto1.wdp"/><Relationship Id="rId8" Type="http://schemas.openxmlformats.org/officeDocument/2006/relationships/image" Target="../media/image21.jpeg"/><Relationship Id="rId9" Type="http://schemas.openxmlformats.org/officeDocument/2006/relationships/image" Target="../media/image22.jpeg"/><Relationship Id="rId10" Type="http://schemas.openxmlformats.org/officeDocument/2006/relationships/image" Target="../media/image23.jpeg"/><Relationship Id="rId11"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hyperlink" Target="http://www.scienceprofonlin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ScienceProfOnline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2800" b="1">
                <a:solidFill>
                  <a:schemeClr val="tx2"/>
                </a:solidFill>
                <a:latin typeface="Comic Sans MS" charset="0"/>
                <a:cs typeface="+mn-cs"/>
              </a:rPr>
              <a:t>About </a:t>
            </a:r>
            <a:r>
              <a:rPr lang="en-US" sz="2800" b="1">
                <a:solidFill>
                  <a:schemeClr val="tx2"/>
                </a:solidFill>
                <a:latin typeface="Comic Sans MS" charset="0"/>
                <a:cs typeface="+mn-cs"/>
                <a:hlinkClick r:id="rId4"/>
              </a:rPr>
              <a:t>Science Prof Online</a:t>
            </a:r>
            <a:r>
              <a:rPr lang="en-US" sz="2800" b="1">
                <a:solidFill>
                  <a:schemeClr val="tx2"/>
                </a:solidFill>
                <a:latin typeface="Comic Sans MS" charset="0"/>
                <a:cs typeface="+mn-cs"/>
              </a:rPr>
              <a:t> </a:t>
            </a:r>
          </a:p>
          <a:p>
            <a:pPr algn="ctr">
              <a:defRPr/>
            </a:pPr>
            <a:r>
              <a:rPr lang="en-US" sz="2800" b="1">
                <a:solidFill>
                  <a:schemeClr val="tx2"/>
                </a:solidFill>
                <a:latin typeface="Comic Sans MS" charset="0"/>
                <a:cs typeface="+mn-cs"/>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80000"/>
              </a:lnSpc>
              <a:spcBef>
                <a:spcPct val="20000"/>
              </a:spcBef>
              <a:buFontTx/>
              <a:buChar char="•"/>
              <a:defRPr/>
            </a:pPr>
            <a:r>
              <a:rPr lang="en-US" sz="1400">
                <a:latin typeface="Comic Sans MS" charset="0"/>
                <a:cs typeface="+mn-cs"/>
              </a:rPr>
              <a:t> </a:t>
            </a:r>
            <a:r>
              <a:rPr lang="en-US" sz="1200">
                <a:latin typeface="Comic Sans MS" charset="0"/>
                <a:cs typeface="+mn-cs"/>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a:lnSpc>
                <a:spcPct val="80000"/>
              </a:lnSpc>
              <a:spcBef>
                <a:spcPct val="20000"/>
              </a:spcBef>
              <a:buFontTx/>
              <a:buChar char="•"/>
              <a:defRPr/>
            </a:pPr>
            <a:endParaRPr lang="en-US" sz="1200">
              <a:latin typeface="Comic Sans MS" charset="0"/>
              <a:cs typeface="+mn-cs"/>
            </a:endParaRPr>
          </a:p>
          <a:p>
            <a:pPr>
              <a:lnSpc>
                <a:spcPct val="80000"/>
              </a:lnSpc>
              <a:spcBef>
                <a:spcPct val="20000"/>
              </a:spcBef>
              <a:buFontTx/>
              <a:buChar char="•"/>
              <a:defRPr/>
            </a:pPr>
            <a:r>
              <a:rPr lang="en-US" sz="1200">
                <a:latin typeface="Comic Sans MS" charset="0"/>
                <a:cs typeface="+mn-cs"/>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a:lnSpc>
                <a:spcPct val="80000"/>
              </a:lnSpc>
              <a:spcBef>
                <a:spcPct val="20000"/>
              </a:spcBef>
              <a:buFontTx/>
              <a:buChar char="•"/>
              <a:defRPr/>
            </a:pPr>
            <a:endParaRPr lang="en-US" sz="1200">
              <a:latin typeface="Comic Sans MS" charset="0"/>
              <a:cs typeface="+mn-cs"/>
            </a:endParaRPr>
          </a:p>
          <a:p>
            <a:pPr>
              <a:lnSpc>
                <a:spcPct val="80000"/>
              </a:lnSpc>
              <a:spcBef>
                <a:spcPct val="20000"/>
              </a:spcBef>
              <a:buFontTx/>
              <a:buChar char="•"/>
              <a:defRPr/>
            </a:pPr>
            <a:r>
              <a:rPr lang="en-US" sz="1200">
                <a:latin typeface="Comic Sans MS" charset="0"/>
                <a:cs typeface="+mn-cs"/>
              </a:rPr>
              <a:t> Many SPO PowerPoints are available in a variety of formats, such as fully editable PowerPoint files, as well as uneditable versions in smaller file sizes, such as PowerPoint Shows and Portable Document Format (.pdf), for ease of printing.</a:t>
            </a:r>
          </a:p>
          <a:p>
            <a:pPr>
              <a:lnSpc>
                <a:spcPct val="80000"/>
              </a:lnSpc>
              <a:spcBef>
                <a:spcPct val="20000"/>
              </a:spcBef>
              <a:buFontTx/>
              <a:buChar char="•"/>
              <a:defRPr/>
            </a:pPr>
            <a:endParaRPr lang="en-US" sz="1200">
              <a:latin typeface="Comic Sans MS" charset="0"/>
              <a:cs typeface="+mn-cs"/>
            </a:endParaRPr>
          </a:p>
          <a:p>
            <a:pPr>
              <a:lnSpc>
                <a:spcPct val="80000"/>
              </a:lnSpc>
              <a:spcBef>
                <a:spcPct val="20000"/>
              </a:spcBef>
              <a:buFontTx/>
              <a:buChar char="•"/>
              <a:defRPr/>
            </a:pPr>
            <a:r>
              <a:rPr lang="en-US" sz="1200">
                <a:latin typeface="Comic Sans MS" charset="0"/>
                <a:cs typeface="+mn-cs"/>
              </a:rPr>
              <a:t> Images used on this resource, and on the SPO website are, wherever possible, credited and linked to their source. Any words underlined and appearing in blue are links that can be clicked on for more information. PowerPoints must be viewed in </a:t>
            </a:r>
            <a:r>
              <a:rPr lang="en-US" sz="1200" i="1">
                <a:latin typeface="Comic Sans MS" charset="0"/>
                <a:cs typeface="+mn-cs"/>
              </a:rPr>
              <a:t>slide show mode </a:t>
            </a:r>
            <a:r>
              <a:rPr lang="en-US" sz="1200">
                <a:latin typeface="Comic Sans MS" charset="0"/>
                <a:cs typeface="+mn-cs"/>
              </a:rPr>
              <a:t>to use the hyperlinks directly.</a:t>
            </a:r>
          </a:p>
          <a:p>
            <a:pPr>
              <a:lnSpc>
                <a:spcPct val="80000"/>
              </a:lnSpc>
              <a:spcBef>
                <a:spcPct val="20000"/>
              </a:spcBef>
              <a:defRPr/>
            </a:pPr>
            <a:endParaRPr lang="en-US" sz="1200">
              <a:latin typeface="Comic Sans MS" charset="0"/>
              <a:cs typeface="+mn-cs"/>
            </a:endParaRPr>
          </a:p>
          <a:p>
            <a:pPr>
              <a:lnSpc>
                <a:spcPct val="80000"/>
              </a:lnSpc>
              <a:spcBef>
                <a:spcPct val="20000"/>
              </a:spcBef>
              <a:buFontTx/>
              <a:buChar char="•"/>
              <a:defRPr/>
            </a:pPr>
            <a:r>
              <a:rPr lang="en-US" sz="1200">
                <a:latin typeface="Comic Sans MS" charset="0"/>
                <a:cs typeface="+mn-cs"/>
              </a:rPr>
              <a:t> Several helpful links to fun and interactive learning tools are included throughout the PPT and on the Smart Links slide, near the end of each presentation. You must be in </a:t>
            </a:r>
            <a:r>
              <a:rPr lang="en-US" sz="1200" i="1">
                <a:latin typeface="Comic Sans MS" charset="0"/>
                <a:cs typeface="+mn-cs"/>
              </a:rPr>
              <a:t>slide show mode </a:t>
            </a:r>
            <a:r>
              <a:rPr lang="en-US" sz="1200">
                <a:latin typeface="Comic Sans MS" charset="0"/>
                <a:cs typeface="+mn-cs"/>
              </a:rPr>
              <a:t>to utilize hyperlinks and animations.</a:t>
            </a:r>
          </a:p>
          <a:p>
            <a:pPr>
              <a:lnSpc>
                <a:spcPct val="80000"/>
              </a:lnSpc>
              <a:spcBef>
                <a:spcPct val="20000"/>
              </a:spcBef>
              <a:defRPr/>
            </a:pPr>
            <a:r>
              <a:rPr lang="en-US" sz="1200">
                <a:latin typeface="Comic Sans MS" charset="0"/>
                <a:cs typeface="+mn-cs"/>
              </a:rPr>
              <a:t>	</a:t>
            </a:r>
          </a:p>
          <a:p>
            <a:pPr>
              <a:lnSpc>
                <a:spcPct val="80000"/>
              </a:lnSpc>
              <a:spcBef>
                <a:spcPct val="20000"/>
              </a:spcBef>
              <a:buFontTx/>
              <a:buChar char="•"/>
              <a:defRPr/>
            </a:pPr>
            <a:r>
              <a:rPr lang="en-US" sz="1200">
                <a:latin typeface="Comic Sans MS" charset="0"/>
                <a:cs typeface="+mn-cs"/>
              </a:rPr>
              <a:t>This digital resource is licensed under Creative Commons </a:t>
            </a:r>
            <a:r>
              <a:rPr lang="en-US" sz="1100">
                <a:latin typeface="Comic Sans MS" charset="0"/>
                <a:cs typeface="+mn-cs"/>
              </a:rPr>
              <a:t>Attribution-ShareAlike 3.0:</a:t>
            </a:r>
          </a:p>
          <a:p>
            <a:pPr>
              <a:lnSpc>
                <a:spcPct val="80000"/>
              </a:lnSpc>
              <a:spcBef>
                <a:spcPct val="20000"/>
              </a:spcBef>
              <a:defRPr/>
            </a:pPr>
            <a:r>
              <a:rPr lang="en-US" sz="1100">
                <a:latin typeface="Comic Sans MS" charset="0"/>
                <a:cs typeface="+mn-cs"/>
              </a:rPr>
              <a:t>  </a:t>
            </a:r>
            <a:r>
              <a:rPr lang="en-US" sz="1100">
                <a:latin typeface="Comic Sans MS" charset="0"/>
                <a:cs typeface="+mn-cs"/>
                <a:hlinkClick r:id="rId5"/>
              </a:rPr>
              <a:t>http://creativecommons.org/licenses/by-sa/3.0/</a:t>
            </a:r>
            <a:r>
              <a:rPr lang="en-US" sz="1100">
                <a:latin typeface="Comic Sans MS" charset="0"/>
                <a:cs typeface="+mn-cs"/>
              </a:rPr>
              <a:t>	                 </a:t>
            </a:r>
            <a:endParaRPr lang="en-US" sz="1200">
              <a:latin typeface="Comic Sans MS" charset="0"/>
              <a:cs typeface="+mn-cs"/>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spcBef>
                <a:spcPct val="20000"/>
              </a:spcBef>
              <a:defRPr/>
            </a:pPr>
            <a:r>
              <a:rPr lang="en-US" sz="1200" smtClean="0">
                <a:latin typeface="Comic Sans MS" charset="0"/>
                <a:cs typeface="Arial" charset="0"/>
              </a:rPr>
              <a:t>Alicia Cepaitis, MS</a:t>
            </a:r>
          </a:p>
          <a:p>
            <a:pPr eaLnBrk="1" hangingPunct="1">
              <a:lnSpc>
                <a:spcPct val="80000"/>
              </a:lnSpc>
              <a:spcBef>
                <a:spcPct val="20000"/>
              </a:spcBef>
              <a:defRPr/>
            </a:pPr>
            <a:r>
              <a:rPr lang="en-US" sz="1200" smtClean="0">
                <a:latin typeface="Comic Sans MS" charset="0"/>
                <a:cs typeface="Arial" charset="0"/>
              </a:rPr>
              <a:t>Chief Creative Nerd</a:t>
            </a:r>
          </a:p>
          <a:p>
            <a:pPr eaLnBrk="1" hangingPunct="1">
              <a:lnSpc>
                <a:spcPct val="80000"/>
              </a:lnSpc>
              <a:spcBef>
                <a:spcPct val="20000"/>
              </a:spcBef>
              <a:defRPr/>
            </a:pPr>
            <a:r>
              <a:rPr lang="en-US" sz="1200" smtClean="0">
                <a:latin typeface="Comic Sans MS" charset="0"/>
                <a:cs typeface="Arial" charset="0"/>
              </a:rPr>
              <a:t>Science Prof Online</a:t>
            </a:r>
          </a:p>
          <a:p>
            <a:pPr eaLnBrk="1" hangingPunct="1">
              <a:lnSpc>
                <a:spcPct val="80000"/>
              </a:lnSpc>
              <a:spcBef>
                <a:spcPct val="20000"/>
              </a:spcBef>
              <a:defRPr/>
            </a:pPr>
            <a:r>
              <a:rPr lang="en-US" sz="1200" smtClean="0">
                <a:latin typeface="Comic Sans MS" charset="0"/>
                <a:cs typeface="Arial" charset="0"/>
              </a:rPr>
              <a:t>Online Education Resources, LLC</a:t>
            </a:r>
          </a:p>
          <a:p>
            <a:pPr eaLnBrk="1" hangingPunct="1">
              <a:lnSpc>
                <a:spcPct val="80000"/>
              </a:lnSpc>
              <a:spcBef>
                <a:spcPct val="20000"/>
              </a:spcBef>
              <a:defRPr/>
            </a:pPr>
            <a:r>
              <a:rPr lang="en-US" sz="1200" smtClean="0">
                <a:latin typeface="Comic Sans MS" charset="0"/>
                <a:cs typeface="Arial" charset="0"/>
                <a:hlinkClick r:id="rId6"/>
              </a:rPr>
              <a:t>alicia@scienceprofonline.com</a:t>
            </a:r>
            <a:endParaRPr lang="en-US" sz="1200" smtClean="0">
              <a:latin typeface="Comic Sans MS" charset="0"/>
              <a:cs typeface="Arial" charset="0"/>
            </a:endParaRPr>
          </a:p>
        </p:txBody>
      </p:sp>
      <p:sp>
        <p:nvSpPr>
          <p:cNvPr id="2054"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7"/>
              </a:rPr>
              <a:t>ScienceProfOnline.com</a:t>
            </a:r>
            <a:endParaRPr lang="en-US" sz="1000" dirty="0">
              <a:latin typeface="Comic Sans MS" charset="0"/>
              <a:cs typeface="+mn-cs"/>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smtClean="0">
                <a:latin typeface="Comic Sans MS" charset="0"/>
                <a:cs typeface="Arial"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spcBef>
                <a:spcPct val="20000"/>
              </a:spcBef>
              <a:defRPr/>
            </a:pPr>
            <a:r>
              <a:rPr lang="en-US" sz="1200" smtClean="0">
                <a:latin typeface="Comic Sans MS" charset="0"/>
                <a:cs typeface="Arial" charset="0"/>
              </a:rPr>
              <a:t>Tami Port, MS</a:t>
            </a:r>
          </a:p>
          <a:p>
            <a:pPr eaLnBrk="1" hangingPunct="1">
              <a:lnSpc>
                <a:spcPct val="80000"/>
              </a:lnSpc>
              <a:spcBef>
                <a:spcPct val="20000"/>
              </a:spcBef>
              <a:defRPr/>
            </a:pPr>
            <a:r>
              <a:rPr lang="en-US" sz="1200" smtClean="0">
                <a:latin typeface="Comic Sans MS" charset="0"/>
                <a:cs typeface="Arial" charset="0"/>
              </a:rPr>
              <a:t>Creator of Science Prof Online</a:t>
            </a:r>
          </a:p>
          <a:p>
            <a:pPr eaLnBrk="1" hangingPunct="1">
              <a:lnSpc>
                <a:spcPct val="80000"/>
              </a:lnSpc>
              <a:spcBef>
                <a:spcPct val="20000"/>
              </a:spcBef>
              <a:defRPr/>
            </a:pPr>
            <a:r>
              <a:rPr lang="en-US" sz="1200" smtClean="0">
                <a:latin typeface="Comic Sans MS" charset="0"/>
                <a:cs typeface="Arial" charset="0"/>
              </a:rPr>
              <a:t>Chief Executive Nerd</a:t>
            </a:r>
          </a:p>
          <a:p>
            <a:pPr eaLnBrk="1" hangingPunct="1">
              <a:lnSpc>
                <a:spcPct val="80000"/>
              </a:lnSpc>
              <a:spcBef>
                <a:spcPct val="20000"/>
              </a:spcBef>
              <a:defRPr/>
            </a:pPr>
            <a:r>
              <a:rPr lang="en-US" sz="1200" smtClean="0">
                <a:latin typeface="Comic Sans MS" charset="0"/>
                <a:cs typeface="Arial" charset="0"/>
              </a:rPr>
              <a:t>Science Prof Online</a:t>
            </a:r>
          </a:p>
          <a:p>
            <a:pPr eaLnBrk="1" hangingPunct="1">
              <a:lnSpc>
                <a:spcPct val="80000"/>
              </a:lnSpc>
              <a:spcBef>
                <a:spcPct val="20000"/>
              </a:spcBef>
              <a:defRPr/>
            </a:pPr>
            <a:r>
              <a:rPr lang="en-US" sz="1200" smtClean="0">
                <a:latin typeface="Comic Sans MS" charset="0"/>
                <a:cs typeface="Arial" charset="0"/>
              </a:rPr>
              <a:t>Online Education Resources, LLC</a:t>
            </a:r>
          </a:p>
          <a:p>
            <a:pPr eaLnBrk="1" hangingPunct="1">
              <a:lnSpc>
                <a:spcPct val="80000"/>
              </a:lnSpc>
              <a:spcBef>
                <a:spcPct val="20000"/>
              </a:spcBef>
              <a:defRPr/>
            </a:pPr>
            <a:r>
              <a:rPr lang="en-US" sz="1200" smtClean="0">
                <a:latin typeface="Comic Sans MS" charset="0"/>
                <a:cs typeface="Arial" charset="0"/>
                <a:hlinkClick r:id="rId8"/>
              </a:rPr>
              <a:t>info@scienceprofonline.com</a:t>
            </a:r>
            <a:endParaRPr lang="en-US" sz="1200" smtClean="0">
              <a:latin typeface="Comic Sans MS"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457200" y="3048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6"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2"/>
              </a:rPr>
              <a:t>ScienceProfOnline.com</a:t>
            </a:r>
            <a:endParaRPr lang="en-US" sz="1000" dirty="0">
              <a:latin typeface="Comic Sans MS" charset="0"/>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95400"/>
            <a:ext cx="4267200" cy="4953000"/>
          </a:xfrm>
          <a:prstGeom prst="rect">
            <a:avLst/>
          </a:prstGeom>
        </p:spPr>
      </p:pic>
      <p:sp>
        <p:nvSpPr>
          <p:cNvPr id="8" name="Text Box 14"/>
          <p:cNvSpPr txBox="1">
            <a:spLocks noChangeArrowheads="1"/>
          </p:cNvSpPr>
          <p:nvPr/>
        </p:nvSpPr>
        <p:spPr bwMode="auto">
          <a:xfrm>
            <a:off x="5741621" y="6611779"/>
            <a:ext cx="340237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dirty="0" smtClean="0">
                <a:latin typeface="Comic Sans MS" charset="0"/>
                <a:cs typeface="+mn-cs"/>
              </a:rPr>
              <a:t>Image</a:t>
            </a:r>
            <a:r>
              <a:rPr lang="en-US" sz="1000" dirty="0" smtClean="0">
                <a:latin typeface="Comic Sans MS"/>
                <a:cs typeface="Comic Sans MS"/>
              </a:rPr>
              <a:t>: </a:t>
            </a:r>
            <a:r>
              <a:rPr lang="en-US" sz="1000" dirty="0" smtClean="0">
                <a:latin typeface="Comic Sans MS"/>
                <a:cs typeface="Comic Sans MS"/>
                <a:hlinkClick r:id="rId4"/>
              </a:rPr>
              <a:t>Antibiotic resistance</a:t>
            </a:r>
            <a:r>
              <a:rPr lang="en-US" sz="1000" dirty="0" smtClean="0">
                <a:latin typeface="Comic Sans MS"/>
                <a:cs typeface="Comic Sans MS"/>
              </a:rPr>
              <a:t>, Wiki</a:t>
            </a:r>
          </a:p>
        </p:txBody>
      </p:sp>
      <p:sp>
        <p:nvSpPr>
          <p:cNvPr id="2" name="TextBox 1"/>
          <p:cNvSpPr txBox="1"/>
          <p:nvPr/>
        </p:nvSpPr>
        <p:spPr>
          <a:xfrm>
            <a:off x="5638800" y="1295400"/>
            <a:ext cx="2743200" cy="4708981"/>
          </a:xfrm>
          <a:prstGeom prst="rect">
            <a:avLst/>
          </a:prstGeom>
          <a:noFill/>
        </p:spPr>
        <p:txBody>
          <a:bodyPr wrap="square" rtlCol="0">
            <a:spAutoFit/>
          </a:bodyPr>
          <a:lstStyle/>
          <a:p>
            <a:pPr algn="ctr"/>
            <a:r>
              <a:rPr lang="en-US" sz="2000" dirty="0">
                <a:latin typeface="Comic Sans MS"/>
                <a:cs typeface="Comic Sans MS"/>
              </a:rPr>
              <a:t>Resistance to antibiotics is </a:t>
            </a:r>
            <a:r>
              <a:rPr lang="en-US" sz="2000" dirty="0" smtClean="0">
                <a:latin typeface="Comic Sans MS"/>
                <a:cs typeface="Comic Sans MS"/>
              </a:rPr>
              <a:t>increases </a:t>
            </a:r>
            <a:r>
              <a:rPr lang="en-US" sz="2000" dirty="0">
                <a:latin typeface="Comic Sans MS"/>
                <a:cs typeface="Comic Sans MS"/>
              </a:rPr>
              <a:t>though the survival of individuals that are immune to the effects of the </a:t>
            </a:r>
            <a:r>
              <a:rPr lang="en-US" sz="2000" dirty="0" smtClean="0">
                <a:latin typeface="Comic Sans MS"/>
                <a:cs typeface="Comic Sans MS"/>
              </a:rPr>
              <a:t>antibiotic. </a:t>
            </a:r>
            <a:endParaRPr lang="en-US" sz="2000" dirty="0">
              <a:latin typeface="Comic Sans MS"/>
              <a:cs typeface="Comic Sans MS"/>
            </a:endParaRPr>
          </a:p>
          <a:p>
            <a:pPr algn="ctr"/>
            <a:endParaRPr lang="en-US" sz="2000" dirty="0" smtClean="0">
              <a:latin typeface="Comic Sans MS"/>
              <a:cs typeface="Comic Sans MS"/>
            </a:endParaRPr>
          </a:p>
          <a:p>
            <a:pPr algn="ctr"/>
            <a:r>
              <a:rPr lang="en-US" sz="2000" dirty="0" smtClean="0">
                <a:latin typeface="Comic Sans MS"/>
                <a:cs typeface="Comic Sans MS"/>
              </a:rPr>
              <a:t>Offspring of those antibiotic resistant bacteria inherit </a:t>
            </a:r>
            <a:r>
              <a:rPr lang="en-US" sz="2000" dirty="0">
                <a:latin typeface="Comic Sans MS"/>
                <a:cs typeface="Comic Sans MS"/>
              </a:rPr>
              <a:t>the resistance, creating a new population of resistant bacteria</a:t>
            </a:r>
            <a:r>
              <a:rPr lang="en-US" sz="2000" dirty="0" smtClean="0">
                <a:latin typeface="Comic Sans MS"/>
                <a:cs typeface="Comic Sans MS"/>
              </a:rPr>
              <a:t>.</a:t>
            </a:r>
          </a:p>
          <a:p>
            <a:pPr algn="ctr"/>
            <a:endParaRPr lang="en-US" sz="2000" dirty="0">
              <a:latin typeface="Comic Sans MS"/>
              <a:cs typeface="Comic Sans MS"/>
            </a:endParaRPr>
          </a:p>
        </p:txBody>
      </p:sp>
      <p:sp>
        <p:nvSpPr>
          <p:cNvPr id="4" name="TextBox 3"/>
          <p:cNvSpPr txBox="1"/>
          <p:nvPr/>
        </p:nvSpPr>
        <p:spPr>
          <a:xfrm>
            <a:off x="609600" y="381000"/>
            <a:ext cx="8077200" cy="584776"/>
          </a:xfrm>
          <a:prstGeom prst="rect">
            <a:avLst/>
          </a:prstGeom>
          <a:noFill/>
        </p:spPr>
        <p:txBody>
          <a:bodyPr wrap="square" rtlCol="0">
            <a:spAutoFit/>
          </a:bodyPr>
          <a:lstStyle/>
          <a:p>
            <a:pPr algn="ctr"/>
            <a:r>
              <a:rPr lang="en-US" sz="3200" b="1" dirty="0" smtClean="0">
                <a:solidFill>
                  <a:srgbClr val="FF0000"/>
                </a:solidFill>
                <a:latin typeface="Comic Sans MS"/>
                <a:cs typeface="Comic Sans MS"/>
              </a:rPr>
              <a:t>Antibiotic Resistance in Bacteria</a:t>
            </a:r>
            <a:endParaRPr lang="en-US" sz="3200" b="1" dirty="0">
              <a:solidFill>
                <a:srgbClr val="FF0000"/>
              </a:solidFill>
              <a:latin typeface="Comic Sans MS"/>
              <a:cs typeface="Comic Sans MS"/>
            </a:endParaRPr>
          </a:p>
        </p:txBody>
      </p:sp>
    </p:spTree>
    <p:extLst>
      <p:ext uri="{BB962C8B-B14F-4D97-AF65-F5344CB8AC3E}">
        <p14:creationId xmlns:p14="http://schemas.microsoft.com/office/powerpoint/2010/main" val="218578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152400"/>
            <a:ext cx="6705600" cy="1143000"/>
          </a:xfrm>
        </p:spPr>
        <p:txBody>
          <a:bodyPr/>
          <a:lstStyle/>
          <a:p>
            <a:pPr algn="l" eaLnBrk="1" hangingPunct="1"/>
            <a:r>
              <a:rPr lang="en-US" sz="2800" b="1" dirty="0" smtClean="0">
                <a:solidFill>
                  <a:schemeClr val="accent2"/>
                </a:solidFill>
                <a:latin typeface="Comic Sans MS" pitchFamily="66" charset="0"/>
              </a:rPr>
              <a:t>Discovery of Antimicrobial Agents</a:t>
            </a:r>
            <a:r>
              <a:rPr lang="en-US" sz="2400" b="1" dirty="0" smtClean="0">
                <a:latin typeface="Comic Sans MS" pitchFamily="66" charset="0"/>
              </a:rPr>
              <a:t/>
            </a:r>
            <a:br>
              <a:rPr lang="en-US" sz="2400" b="1" dirty="0" smtClean="0">
                <a:latin typeface="Comic Sans MS" pitchFamily="66" charset="0"/>
              </a:rPr>
            </a:br>
            <a:r>
              <a:rPr lang="en-US" sz="1200" b="1" dirty="0" smtClean="0">
                <a:latin typeface="Comic Sans MS" pitchFamily="66" charset="0"/>
              </a:rPr>
              <a:t/>
            </a:r>
            <a:br>
              <a:rPr lang="en-US" sz="1200" b="1" dirty="0" smtClean="0">
                <a:latin typeface="Comic Sans MS" pitchFamily="66" charset="0"/>
              </a:rPr>
            </a:br>
            <a:r>
              <a:rPr lang="en-US" sz="3200" b="1" dirty="0" smtClean="0">
                <a:solidFill>
                  <a:schemeClr val="tx1">
                    <a:lumMod val="50000"/>
                    <a:lumOff val="50000"/>
                  </a:schemeClr>
                </a:solidFill>
                <a:latin typeface="Comic Sans MS" pitchFamily="66" charset="0"/>
                <a:hlinkClick r:id="rId3"/>
              </a:rPr>
              <a:t>Penicillin</a:t>
            </a:r>
            <a:endParaRPr lang="en-US" sz="3200" b="1" dirty="0" smtClean="0">
              <a:solidFill>
                <a:schemeClr val="tx1">
                  <a:lumMod val="50000"/>
                  <a:lumOff val="50000"/>
                </a:schemeClr>
              </a:solidFill>
              <a:latin typeface="Comic Sans MS" pitchFamily="66" charset="0"/>
            </a:endParaRPr>
          </a:p>
        </p:txBody>
      </p:sp>
      <p:sp>
        <p:nvSpPr>
          <p:cNvPr id="25604" name="Text Box 5"/>
          <p:cNvSpPr txBox="1">
            <a:spLocks noChangeArrowheads="1"/>
          </p:cNvSpPr>
          <p:nvPr/>
        </p:nvSpPr>
        <p:spPr bwMode="auto">
          <a:xfrm>
            <a:off x="5257800" y="6150114"/>
            <a:ext cx="3886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Images: </a:t>
            </a:r>
            <a:r>
              <a:rPr lang="en-US" sz="1000" i="1" dirty="0" err="1">
                <a:latin typeface="Comic Sans MS" pitchFamily="66" charset="0"/>
              </a:rPr>
              <a:t>Penicillium</a:t>
            </a:r>
            <a:r>
              <a:rPr lang="en-US" sz="1000" dirty="0">
                <a:latin typeface="Comic Sans MS" pitchFamily="66" charset="0"/>
              </a:rPr>
              <a:t> mold,  </a:t>
            </a:r>
            <a:r>
              <a:rPr lang="en-US" sz="1000" dirty="0">
                <a:latin typeface="Comic Sans MS" pitchFamily="66" charset="0"/>
                <a:hlinkClick r:id="rId4"/>
              </a:rPr>
              <a:t>PHIL</a:t>
            </a:r>
            <a:r>
              <a:rPr lang="en-US" sz="1000" dirty="0">
                <a:latin typeface="Comic Sans MS" pitchFamily="66" charset="0"/>
              </a:rPr>
              <a:t> #8396; </a:t>
            </a:r>
            <a:r>
              <a:rPr lang="en-US" sz="1000" i="1" dirty="0">
                <a:latin typeface="Comic Sans MS" pitchFamily="66" charset="0"/>
                <a:hlinkClick r:id="rId5"/>
              </a:rPr>
              <a:t>Staphylococcus aureus</a:t>
            </a:r>
            <a:r>
              <a:rPr lang="en-US" sz="1000" dirty="0">
                <a:latin typeface="Comic Sans MS" pitchFamily="66" charset="0"/>
                <a:hlinkClick r:id="rId5"/>
              </a:rPr>
              <a:t> on antibiotic test plate</a:t>
            </a:r>
            <a:r>
              <a:rPr lang="en-US" sz="1000" dirty="0">
                <a:latin typeface="Comic Sans MS" pitchFamily="66" charset="0"/>
              </a:rPr>
              <a:t>, PHIL #2641; </a:t>
            </a:r>
            <a:r>
              <a:rPr lang="en-US" sz="1000" dirty="0">
                <a:latin typeface="Comic Sans MS" pitchFamily="66" charset="0"/>
                <a:hlinkClick r:id="rId6"/>
              </a:rPr>
              <a:t>Poster attached to a mailbox offering advice to World War II servicemen</a:t>
            </a:r>
            <a:r>
              <a:rPr lang="en-US" sz="1000" dirty="0">
                <a:latin typeface="Comic Sans MS" pitchFamily="66" charset="0"/>
              </a:rPr>
              <a:t>, 1944, NIH </a:t>
            </a:r>
          </a:p>
        </p:txBody>
      </p:sp>
      <p:pic>
        <p:nvPicPr>
          <p:cNvPr id="25605" name="Picture 8" descr="PenicillinMailboxPSAedit"/>
          <p:cNvPicPr>
            <a:picLocks noGrp="1" noChangeAspect="1" noChangeArrowheads="1"/>
          </p:cNvPicPr>
          <p:nvPr>
            <p:ph sz="quarter" idx="3"/>
          </p:nvPr>
        </p:nvPicPr>
        <p:blipFill>
          <a:blip r:embed="rId7" cstate="email">
            <a:extLst>
              <a:ext uri="{28A0092B-C50C-407E-A947-70E740481C1C}">
                <a14:useLocalDpi xmlns:a14="http://schemas.microsoft.com/office/drawing/2010/main" val="0"/>
              </a:ext>
            </a:extLst>
          </a:blip>
          <a:srcRect/>
          <a:stretch>
            <a:fillRect/>
          </a:stretch>
        </p:blipFill>
        <p:spPr>
          <a:xfrm>
            <a:off x="4876801" y="3030539"/>
            <a:ext cx="3886200" cy="2913061"/>
          </a:xfrm>
          <a:prstGeom prst="rect">
            <a:avLst/>
          </a:prstGeom>
          <a:ln>
            <a:noFill/>
          </a:ln>
          <a:effectLst>
            <a:outerShdw blurRad="190500" algn="tl" rotWithShape="0">
              <a:srgbClr val="000000">
                <a:alpha val="70000"/>
              </a:srgbClr>
            </a:outerShdw>
          </a:effectLst>
          <a:extLst/>
        </p:spPr>
      </p:pic>
      <p:pic>
        <p:nvPicPr>
          <p:cNvPr id="25607" name="Picture 12" descr="PenicilliumCDCPHIL8396"/>
          <p:cNvPicPr>
            <a:picLocks noGrp="1" noChangeAspect="1" noChangeArrowheads="1"/>
          </p:cNvPicPr>
          <p:nvPr>
            <p:ph sz="quarter" idx="2"/>
          </p:nvPr>
        </p:nvPicPr>
        <p:blipFill>
          <a:blip r:embed="rId8">
            <a:alphaModFix amt="26000"/>
            <a:extLst>
              <a:ext uri="{28A0092B-C50C-407E-A947-70E740481C1C}">
                <a14:useLocalDpi xmlns:a14="http://schemas.microsoft.com/office/drawing/2010/main" val="0"/>
              </a:ext>
            </a:extLst>
          </a:blip>
          <a:srcRect/>
          <a:stretch>
            <a:fillRect/>
          </a:stretch>
        </p:blipFill>
        <p:spPr>
          <a:xfrm>
            <a:off x="228600" y="685800"/>
            <a:ext cx="3962400"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8" name="Text Box 5"/>
          <p:cNvSpPr txBox="1">
            <a:spLocks noChangeArrowheads="1"/>
          </p:cNvSpPr>
          <p:nvPr/>
        </p:nvSpPr>
        <p:spPr bwMode="auto">
          <a:xfrm>
            <a:off x="0" y="6621463"/>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9"/>
              </a:rPr>
              <a:t>Virtual Microbiology Classroom</a:t>
            </a:r>
            <a:r>
              <a:rPr lang="en-US" sz="1000">
                <a:latin typeface="Comic Sans MS" pitchFamily="66" charset="0"/>
              </a:rPr>
              <a:t> on </a:t>
            </a:r>
            <a:r>
              <a:rPr lang="en-US" sz="1000">
                <a:latin typeface="Comic Sans MS" pitchFamily="66" charset="0"/>
                <a:hlinkClick r:id="rId10"/>
              </a:rPr>
              <a:t>ScienceProfOnline.com</a:t>
            </a:r>
            <a:endParaRPr lang="en-US" sz="1000">
              <a:latin typeface="Comic Sans MS" pitchFamily="66" charset="0"/>
            </a:endParaRPr>
          </a:p>
        </p:txBody>
      </p:sp>
      <p:sp>
        <p:nvSpPr>
          <p:cNvPr id="10" name="Rectangle 3"/>
          <p:cNvSpPr>
            <a:spLocks noGrp="1" noChangeArrowheads="1"/>
          </p:cNvSpPr>
          <p:nvPr>
            <p:ph type="body" sz="half" idx="1"/>
          </p:nvPr>
        </p:nvSpPr>
        <p:spPr>
          <a:xfrm>
            <a:off x="381000" y="1752600"/>
            <a:ext cx="3886200" cy="4648200"/>
          </a:xfrm>
        </p:spPr>
        <p:txBody>
          <a:bodyPr/>
          <a:lstStyle/>
          <a:p>
            <a:pPr eaLnBrk="1" hangingPunct="1">
              <a:lnSpc>
                <a:spcPct val="90000"/>
              </a:lnSpc>
              <a:buFont typeface="Wingdings" pitchFamily="2" charset="2"/>
              <a:buChar char="Ø"/>
            </a:pPr>
            <a:r>
              <a:rPr lang="en-US" sz="1800" b="1" dirty="0" smtClean="0">
                <a:solidFill>
                  <a:schemeClr val="tx1">
                    <a:lumMod val="50000"/>
                    <a:lumOff val="50000"/>
                  </a:schemeClr>
                </a:solidFill>
                <a:latin typeface="Comic Sans MS" pitchFamily="66" charset="0"/>
              </a:rPr>
              <a:t>Alexander Fleming </a:t>
            </a:r>
            <a:r>
              <a:rPr lang="en-US" sz="1050" dirty="0" smtClean="0">
                <a:latin typeface="Comic Sans MS" pitchFamily="66" charset="0"/>
              </a:rPr>
              <a:t>(1881 – 1955),</a:t>
            </a:r>
            <a:r>
              <a:rPr lang="en-US" sz="1600" b="1" dirty="0" smtClean="0">
                <a:latin typeface="Comic Sans MS" pitchFamily="66" charset="0"/>
              </a:rPr>
              <a:t>    </a:t>
            </a:r>
            <a:r>
              <a:rPr lang="en-US" sz="1600" dirty="0" smtClean="0">
                <a:latin typeface="Comic Sans MS" pitchFamily="66" charset="0"/>
              </a:rPr>
              <a:t>a Scottish biologist and pharmacologist, observed bacterial staphylococci colonies disappearing on plates contaminated with mold.</a:t>
            </a:r>
          </a:p>
          <a:p>
            <a:pPr marL="0" indent="0" eaLnBrk="1" hangingPunct="1">
              <a:lnSpc>
                <a:spcPct val="90000"/>
              </a:lnSpc>
              <a:buNone/>
            </a:pPr>
            <a:endParaRPr lang="en-US" sz="2000"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rPr>
              <a:t>Fleming extracted the compound from the mold responsible for destruction of the bacterial colonies.</a:t>
            </a:r>
          </a:p>
          <a:p>
            <a:pPr marL="0" indent="0" eaLnBrk="1" hangingPunct="1">
              <a:lnSpc>
                <a:spcPct val="90000"/>
              </a:lnSpc>
              <a:buNone/>
            </a:pPr>
            <a:endParaRPr lang="en-US" sz="2000"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rPr>
              <a:t>The product of the mold was named penicillin, after the </a:t>
            </a:r>
            <a:r>
              <a:rPr lang="en-US" sz="1600" i="1" dirty="0" err="1" smtClean="0">
                <a:latin typeface="Comic Sans MS" pitchFamily="66" charset="0"/>
              </a:rPr>
              <a:t>Penicillium</a:t>
            </a:r>
            <a:r>
              <a:rPr lang="en-US" sz="1600" dirty="0" smtClean="0">
                <a:latin typeface="Comic Sans MS" pitchFamily="66" charset="0"/>
              </a:rPr>
              <a:t> mold from which it was derived.</a:t>
            </a:r>
          </a:p>
          <a:p>
            <a:pPr marL="0" indent="0" eaLnBrk="1" hangingPunct="1">
              <a:lnSpc>
                <a:spcPct val="90000"/>
              </a:lnSpc>
              <a:buNone/>
            </a:pPr>
            <a:endParaRPr lang="en-US" sz="2000"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rPr>
              <a:t>Nobel Prize in Physiology of Medicine in 1945.</a:t>
            </a:r>
          </a:p>
          <a:p>
            <a:pPr eaLnBrk="1" hangingPunct="1">
              <a:lnSpc>
                <a:spcPct val="90000"/>
              </a:lnSpc>
              <a:buFont typeface="Wingdings" pitchFamily="2" charset="2"/>
              <a:buChar char="Ø"/>
            </a:pPr>
            <a:endParaRPr lang="en-US" sz="1600" dirty="0">
              <a:latin typeface="Comic Sans MS" pitchFamily="66" charset="0"/>
            </a:endParaRPr>
          </a:p>
          <a:p>
            <a:pPr marL="0" indent="0" eaLnBrk="1" hangingPunct="1">
              <a:lnSpc>
                <a:spcPct val="90000"/>
              </a:lnSpc>
              <a:buNone/>
            </a:pPr>
            <a:endParaRPr lang="en-US" sz="1600" dirty="0">
              <a:latin typeface="Comic Sans MS" pitchFamily="66" charset="0"/>
            </a:endParaRP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80000"/>
              </a:lnSpc>
              <a:buFont typeface="Wingdings" pitchFamily="2" charset="2"/>
              <a:buChar char="Ø"/>
            </a:pPr>
            <a:endParaRPr lang="en-US" sz="1400" dirty="0" smtClean="0">
              <a:latin typeface="Comic Sans MS" pitchFamily="66" charset="0"/>
            </a:endParaRPr>
          </a:p>
        </p:txBody>
      </p:sp>
      <p:pic>
        <p:nvPicPr>
          <p:cNvPr id="3" name="Picture 2" descr="image3.jp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553200" y="381000"/>
            <a:ext cx="22098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0" descr="Staphylococcus_aureus_(AB_Test)"/>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495800" y="990600"/>
            <a:ext cx="2286000" cy="2240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7825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152400"/>
            <a:ext cx="6705600" cy="1143000"/>
          </a:xfrm>
        </p:spPr>
        <p:txBody>
          <a:bodyPr/>
          <a:lstStyle/>
          <a:p>
            <a:pPr algn="l" eaLnBrk="1" hangingPunct="1"/>
            <a:r>
              <a:rPr lang="en-US" sz="2800" b="1" dirty="0" smtClean="0">
                <a:solidFill>
                  <a:srgbClr val="376092"/>
                </a:solidFill>
                <a:latin typeface="Comic Sans MS" pitchFamily="66" charset="0"/>
              </a:rPr>
              <a:t>Discovery of Antimicrobial Agents</a:t>
            </a:r>
            <a:r>
              <a:rPr lang="en-US" sz="2400" b="1" dirty="0" smtClean="0">
                <a:latin typeface="Comic Sans MS" pitchFamily="66" charset="0"/>
              </a:rPr>
              <a:t/>
            </a:r>
            <a:br>
              <a:rPr lang="en-US" sz="2400" b="1" dirty="0" smtClean="0">
                <a:latin typeface="Comic Sans MS" pitchFamily="66" charset="0"/>
              </a:rPr>
            </a:br>
            <a:r>
              <a:rPr lang="en-US" sz="1200" b="1" dirty="0" smtClean="0">
                <a:latin typeface="Comic Sans MS" pitchFamily="66" charset="0"/>
              </a:rPr>
              <a:t/>
            </a:r>
            <a:br>
              <a:rPr lang="en-US" sz="1200" b="1" dirty="0" smtClean="0">
                <a:latin typeface="Comic Sans MS" pitchFamily="66" charset="0"/>
              </a:rPr>
            </a:br>
            <a:r>
              <a:rPr lang="en-US" sz="2400" b="1" dirty="0" smtClean="0">
                <a:solidFill>
                  <a:srgbClr val="FF0000"/>
                </a:solidFill>
                <a:latin typeface="Comic Sans MS" pitchFamily="66" charset="0"/>
              </a:rPr>
              <a:t>Antibiotic resistance</a:t>
            </a:r>
          </a:p>
        </p:txBody>
      </p:sp>
      <p:pic>
        <p:nvPicPr>
          <p:cNvPr id="25607" name="Picture 12" descr="PenicilliumCDCPHIL8396"/>
          <p:cNvPicPr>
            <a:picLocks noGrp="1" noChangeAspect="1" noChangeArrowheads="1"/>
          </p:cNvPicPr>
          <p:nvPr>
            <p:ph sz="quarter" idx="2"/>
          </p:nvPr>
        </p:nvPicPr>
        <p:blipFill>
          <a:blip r:embed="rId3">
            <a:alphaModFix amt="23000"/>
            <a:extLst>
              <a:ext uri="{28A0092B-C50C-407E-A947-70E740481C1C}">
                <a14:useLocalDpi xmlns:a14="http://schemas.microsoft.com/office/drawing/2010/main" val="0"/>
              </a:ext>
            </a:extLst>
          </a:blip>
          <a:srcRect/>
          <a:stretch>
            <a:fillRect/>
          </a:stretch>
        </p:blipFill>
        <p:spPr>
          <a:xfrm>
            <a:off x="152400" y="762000"/>
            <a:ext cx="50292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8" name="Text Box 5"/>
          <p:cNvSpPr txBox="1">
            <a:spLocks noChangeArrowheads="1"/>
          </p:cNvSpPr>
          <p:nvPr/>
        </p:nvSpPr>
        <p:spPr bwMode="auto">
          <a:xfrm>
            <a:off x="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Comic Sans MS" pitchFamily="66" charset="0"/>
              </a:rPr>
              <a:t>From the  </a:t>
            </a:r>
            <a:r>
              <a:rPr lang="en-US" sz="1000" dirty="0">
                <a:latin typeface="Comic Sans MS" pitchFamily="66" charset="0"/>
                <a:hlinkClick r:id="rId4"/>
              </a:rPr>
              <a:t>Virtual Microbiology Classroom</a:t>
            </a:r>
            <a:r>
              <a:rPr lang="en-US" sz="1000" dirty="0">
                <a:latin typeface="Comic Sans MS" pitchFamily="66" charset="0"/>
              </a:rPr>
              <a:t> on </a:t>
            </a:r>
            <a:r>
              <a:rPr lang="en-US" sz="1000" dirty="0">
                <a:latin typeface="Comic Sans MS" pitchFamily="66" charset="0"/>
                <a:hlinkClick r:id="rId5"/>
              </a:rPr>
              <a:t>ScienceProfOnline.com</a:t>
            </a:r>
            <a:endParaRPr lang="en-US" sz="1000" dirty="0">
              <a:latin typeface="Comic Sans MS" pitchFamily="66" charset="0"/>
            </a:endParaRPr>
          </a:p>
        </p:txBody>
      </p:sp>
      <p:sp>
        <p:nvSpPr>
          <p:cNvPr id="10" name="Rectangle 3"/>
          <p:cNvSpPr>
            <a:spLocks noGrp="1" noChangeArrowheads="1"/>
          </p:cNvSpPr>
          <p:nvPr>
            <p:ph type="body" sz="half" idx="1"/>
          </p:nvPr>
        </p:nvSpPr>
        <p:spPr>
          <a:xfrm>
            <a:off x="228600" y="1447800"/>
            <a:ext cx="4876800" cy="5257800"/>
          </a:xfrm>
        </p:spPr>
        <p:txBody>
          <a:bodyPr/>
          <a:lstStyle/>
          <a:p>
            <a:pPr eaLnBrk="1" hangingPunct="1">
              <a:lnSpc>
                <a:spcPct val="90000"/>
              </a:lnSpc>
              <a:buFont typeface="Wingdings" charset="2"/>
              <a:buChar char="Ø"/>
            </a:pPr>
            <a:r>
              <a:rPr lang="en-US" sz="1400" dirty="0" smtClean="0">
                <a:latin typeface="Comic Sans MS" pitchFamily="66" charset="0"/>
              </a:rPr>
              <a:t>In 1944, height of WWII, Alexander Fleming was featured on the cover of Time magazine, with the subtitle: </a:t>
            </a:r>
            <a:endParaRPr lang="en-US" sz="1400" i="1" dirty="0" smtClean="0">
              <a:latin typeface="Comic Sans MS" pitchFamily="66" charset="0"/>
            </a:endParaRPr>
          </a:p>
          <a:p>
            <a:pPr marL="0" indent="0" eaLnBrk="1" hangingPunct="1">
              <a:lnSpc>
                <a:spcPct val="90000"/>
              </a:lnSpc>
              <a:buNone/>
            </a:pPr>
            <a:endParaRPr lang="en-US" sz="1400" i="1" dirty="0" smtClean="0">
              <a:latin typeface="Comic Sans MS" pitchFamily="66" charset="0"/>
            </a:endParaRPr>
          </a:p>
          <a:p>
            <a:pPr marL="0" indent="0" algn="ctr" eaLnBrk="1" hangingPunct="1">
              <a:lnSpc>
                <a:spcPct val="90000"/>
              </a:lnSpc>
              <a:buNone/>
            </a:pPr>
            <a:r>
              <a:rPr lang="en-US" sz="1600" b="1" i="1" dirty="0" smtClean="0">
                <a:latin typeface="Comic Sans MS" pitchFamily="66" charset="0"/>
              </a:rPr>
              <a:t>“His penicillin will save more lives </a:t>
            </a:r>
          </a:p>
          <a:p>
            <a:pPr marL="0" indent="0" algn="ctr" eaLnBrk="1" hangingPunct="1">
              <a:lnSpc>
                <a:spcPct val="90000"/>
              </a:lnSpc>
              <a:buNone/>
            </a:pPr>
            <a:r>
              <a:rPr lang="en-US" sz="1600" b="1" i="1" dirty="0">
                <a:latin typeface="Comic Sans MS" pitchFamily="66" charset="0"/>
              </a:rPr>
              <a:t>t</a:t>
            </a:r>
            <a:r>
              <a:rPr lang="en-US" sz="1600" b="1" i="1" dirty="0" smtClean="0">
                <a:latin typeface="Comic Sans MS" pitchFamily="66" charset="0"/>
              </a:rPr>
              <a:t>han war can spend.”</a:t>
            </a:r>
          </a:p>
          <a:p>
            <a:pPr marL="0" indent="0" eaLnBrk="1" hangingPunct="1">
              <a:lnSpc>
                <a:spcPct val="90000"/>
              </a:lnSpc>
              <a:buNone/>
            </a:pPr>
            <a:endParaRPr lang="en-US" sz="1000" dirty="0" smtClean="0">
              <a:latin typeface="Comic Sans MS" pitchFamily="66" charset="0"/>
            </a:endParaRPr>
          </a:p>
          <a:p>
            <a:pPr marL="0" indent="0" eaLnBrk="1" hangingPunct="1">
              <a:lnSpc>
                <a:spcPct val="90000"/>
              </a:lnSpc>
              <a:buNone/>
            </a:pPr>
            <a:endParaRPr lang="en-US" sz="1000" dirty="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About the same time that Fleming’s face appears on Time magazine, a Stanford researcher publishes that he has found 5 different strains of </a:t>
            </a:r>
            <a:r>
              <a:rPr lang="en-US" sz="1400" i="1" dirty="0" smtClean="0">
                <a:latin typeface="Comic Sans MS" pitchFamily="66" charset="0"/>
              </a:rPr>
              <a:t>Staph</a:t>
            </a:r>
            <a:r>
              <a:rPr lang="en-US" sz="1400" dirty="0" smtClean="0">
                <a:latin typeface="Comic Sans MS" pitchFamily="66" charset="0"/>
              </a:rPr>
              <a:t> that do not respond to penicillin</a:t>
            </a:r>
            <a:r>
              <a:rPr lang="is-IS" sz="1400" dirty="0" smtClean="0">
                <a:latin typeface="Comic Sans MS" pitchFamily="66" charset="0"/>
              </a:rPr>
              <a:t>…The first sign that the </a:t>
            </a:r>
            <a:r>
              <a:rPr lang="is-IS" sz="1400" i="1" dirty="0" smtClean="0">
                <a:latin typeface="Comic Sans MS" pitchFamily="66" charset="0"/>
              </a:rPr>
              <a:t>Staph</a:t>
            </a:r>
            <a:r>
              <a:rPr lang="is-IS" sz="1400" dirty="0" smtClean="0">
                <a:latin typeface="Comic Sans MS" pitchFamily="66" charset="0"/>
              </a:rPr>
              <a:t> population has responded to penicillin, by developing resistance. </a:t>
            </a:r>
          </a:p>
          <a:p>
            <a:pPr marL="0" indent="0" eaLnBrk="1" hangingPunct="1">
              <a:lnSpc>
                <a:spcPct val="90000"/>
              </a:lnSpc>
              <a:buNone/>
            </a:pPr>
            <a:endParaRPr lang="is-IS" sz="1000" dirty="0">
              <a:latin typeface="Comic Sans MS" pitchFamily="66" charset="0"/>
            </a:endParaRPr>
          </a:p>
          <a:p>
            <a:pPr eaLnBrk="1" hangingPunct="1">
              <a:lnSpc>
                <a:spcPct val="90000"/>
              </a:lnSpc>
              <a:buFont typeface="Wingdings" pitchFamily="2" charset="2"/>
              <a:buChar char="Ø"/>
            </a:pPr>
            <a:r>
              <a:rPr lang="is-IS" sz="1400" dirty="0" smtClean="0">
                <a:latin typeface="Comic Sans MS" pitchFamily="66" charset="0"/>
              </a:rPr>
              <a:t>This began the “arms race” of development of new antibiotics in response to antibiotic resistance. A few examples: </a:t>
            </a:r>
          </a:p>
          <a:p>
            <a:pPr marL="0" indent="0" eaLnBrk="1" hangingPunct="1">
              <a:lnSpc>
                <a:spcPct val="90000"/>
              </a:lnSpc>
              <a:buNone/>
            </a:pPr>
            <a:endParaRPr lang="is-IS" sz="500" dirty="0">
              <a:latin typeface="Comic Sans MS" pitchFamily="66" charset="0"/>
            </a:endParaRPr>
          </a:p>
          <a:p>
            <a:pPr lvl="1" eaLnBrk="1" hangingPunct="1">
              <a:lnSpc>
                <a:spcPct val="90000"/>
              </a:lnSpc>
              <a:buFont typeface="Arial"/>
              <a:buChar char="•"/>
            </a:pPr>
            <a:r>
              <a:rPr lang="en-US" sz="1000" dirty="0" smtClean="0">
                <a:latin typeface="Comic Sans MS" pitchFamily="66" charset="0"/>
              </a:rPr>
              <a:t>S</a:t>
            </a:r>
            <a:r>
              <a:rPr lang="is-IS" sz="1000" dirty="0" smtClean="0">
                <a:latin typeface="Comic Sans MS" pitchFamily="66" charset="0"/>
              </a:rPr>
              <a:t>treptomycin 1943 (resistance 1948)</a:t>
            </a:r>
            <a:endParaRPr lang="is-IS" sz="1000" dirty="0">
              <a:latin typeface="Comic Sans MS" pitchFamily="66" charset="0"/>
            </a:endParaRPr>
          </a:p>
          <a:p>
            <a:pPr lvl="1" eaLnBrk="1" hangingPunct="1">
              <a:lnSpc>
                <a:spcPct val="90000"/>
              </a:lnSpc>
              <a:buFont typeface="Arial"/>
              <a:buChar char="•"/>
            </a:pPr>
            <a:r>
              <a:rPr lang="is-IS" sz="1000" dirty="0">
                <a:latin typeface="Comic Sans MS" pitchFamily="66" charset="0"/>
              </a:rPr>
              <a:t>M</a:t>
            </a:r>
            <a:r>
              <a:rPr lang="is-IS" sz="1000" dirty="0" smtClean="0">
                <a:latin typeface="Comic Sans MS" pitchFamily="66" charset="0"/>
              </a:rPr>
              <a:t>ethicillin  1960  (resistance 1961)</a:t>
            </a:r>
          </a:p>
          <a:p>
            <a:pPr lvl="1" eaLnBrk="1" hangingPunct="1">
              <a:lnSpc>
                <a:spcPct val="90000"/>
              </a:lnSpc>
              <a:buFont typeface="Arial"/>
              <a:buChar char="•"/>
            </a:pPr>
            <a:r>
              <a:rPr lang="is-IS" sz="1000" dirty="0" smtClean="0">
                <a:latin typeface="Comic Sans MS" pitchFamily="66" charset="0"/>
              </a:rPr>
              <a:t>Clindamycin 1969 (resistance 1970)</a:t>
            </a:r>
          </a:p>
          <a:p>
            <a:pPr lvl="1" eaLnBrk="1" hangingPunct="1">
              <a:lnSpc>
                <a:spcPct val="90000"/>
              </a:lnSpc>
              <a:buFont typeface="Arial"/>
              <a:buChar char="•"/>
            </a:pPr>
            <a:r>
              <a:rPr lang="is-IS" sz="1000" dirty="0" smtClean="0">
                <a:latin typeface="Comic Sans MS" pitchFamily="66" charset="0"/>
              </a:rPr>
              <a:t>Ampicillin 1961 (resistance 1973)</a:t>
            </a:r>
          </a:p>
          <a:p>
            <a:pPr lvl="1" eaLnBrk="1" hangingPunct="1">
              <a:lnSpc>
                <a:spcPct val="90000"/>
              </a:lnSpc>
              <a:buFont typeface="Arial"/>
              <a:buChar char="•"/>
            </a:pPr>
            <a:r>
              <a:rPr lang="is-IS" sz="1000" dirty="0" smtClean="0">
                <a:latin typeface="Comic Sans MS" pitchFamily="66" charset="0"/>
              </a:rPr>
              <a:t>Carbenicillin 1964 (resistance 1970)</a:t>
            </a:r>
          </a:p>
          <a:p>
            <a:pPr lvl="1" eaLnBrk="1" hangingPunct="1">
              <a:lnSpc>
                <a:spcPct val="90000"/>
              </a:lnSpc>
              <a:buFont typeface="Arial"/>
              <a:buChar char="•"/>
            </a:pPr>
            <a:r>
              <a:rPr lang="is-IS" sz="1000" dirty="0" smtClean="0">
                <a:latin typeface="Comic Sans MS" pitchFamily="66" charset="0"/>
              </a:rPr>
              <a:t>Piperacillin 1980 (resistance 1981)</a:t>
            </a:r>
          </a:p>
          <a:p>
            <a:pPr lvl="1" eaLnBrk="1" hangingPunct="1">
              <a:lnSpc>
                <a:spcPct val="90000"/>
              </a:lnSpc>
              <a:buFont typeface="Arial"/>
              <a:buChar char="•"/>
            </a:pPr>
            <a:r>
              <a:rPr lang="is-IS" sz="1000" dirty="0" smtClean="0">
                <a:latin typeface="Comic Sans MS" pitchFamily="66" charset="0"/>
              </a:rPr>
              <a:t>Linezolid 2000 (resistance 2002)</a:t>
            </a:r>
          </a:p>
          <a:p>
            <a:pPr lvl="1" eaLnBrk="1" hangingPunct="1">
              <a:lnSpc>
                <a:spcPct val="90000"/>
              </a:lnSpc>
              <a:buFont typeface="Arial"/>
              <a:buChar char="•"/>
            </a:pPr>
            <a:endParaRPr lang="is-IS" sz="1000" dirty="0">
              <a:latin typeface="Comic Sans MS" pitchFamily="66" charset="0"/>
            </a:endParaRPr>
          </a:p>
          <a:p>
            <a:pPr lvl="1" eaLnBrk="1" hangingPunct="1">
              <a:lnSpc>
                <a:spcPct val="90000"/>
              </a:lnSpc>
              <a:buFont typeface="Arial"/>
              <a:buChar char="•"/>
            </a:pPr>
            <a:endParaRPr lang="is-IS" sz="1000" dirty="0" smtClean="0">
              <a:latin typeface="Comic Sans MS" pitchFamily="66" charset="0"/>
            </a:endParaRPr>
          </a:p>
          <a:p>
            <a:pPr lvl="1" eaLnBrk="1" hangingPunct="1">
              <a:lnSpc>
                <a:spcPct val="90000"/>
              </a:lnSpc>
              <a:buFont typeface="Arial"/>
              <a:buChar char="•"/>
            </a:pPr>
            <a:endParaRPr lang="is-IS" sz="1000" dirty="0" smtClean="0">
              <a:latin typeface="Comic Sans MS" pitchFamily="66" charset="0"/>
            </a:endParaRPr>
          </a:p>
          <a:p>
            <a:pPr marL="457200" lvl="1" indent="0" eaLnBrk="1" hangingPunct="1">
              <a:lnSpc>
                <a:spcPct val="90000"/>
              </a:lnSpc>
              <a:buNone/>
            </a:pPr>
            <a:endParaRPr lang="is-IS" sz="1000" dirty="0">
              <a:latin typeface="Comic Sans MS" pitchFamily="66" charset="0"/>
            </a:endParaRPr>
          </a:p>
          <a:p>
            <a:pPr lvl="1" eaLnBrk="1" hangingPunct="1">
              <a:lnSpc>
                <a:spcPct val="90000"/>
              </a:lnSpc>
              <a:buFont typeface="Arial"/>
              <a:buChar char="•"/>
            </a:pPr>
            <a:endParaRPr lang="is-IS" sz="1000" dirty="0" smtClean="0">
              <a:latin typeface="Comic Sans MS" pitchFamily="66" charset="0"/>
            </a:endParaRPr>
          </a:p>
          <a:p>
            <a:pPr lvl="1" eaLnBrk="1" hangingPunct="1">
              <a:lnSpc>
                <a:spcPct val="90000"/>
              </a:lnSpc>
              <a:buFont typeface="Arial"/>
              <a:buChar char="•"/>
            </a:pPr>
            <a:endParaRPr lang="is-IS" sz="1000" dirty="0" smtClean="0">
              <a:latin typeface="Comic Sans MS" pitchFamily="66" charset="0"/>
            </a:endParaRPr>
          </a:p>
          <a:p>
            <a:pPr lvl="1" eaLnBrk="1" hangingPunct="1">
              <a:lnSpc>
                <a:spcPct val="90000"/>
              </a:lnSpc>
              <a:buFont typeface="Wingdings" pitchFamily="2" charset="2"/>
              <a:buChar char="Ø"/>
            </a:pPr>
            <a:endParaRPr lang="is-IS" sz="1000" dirty="0" smtClean="0">
              <a:latin typeface="Comic Sans MS" pitchFamily="66" charset="0"/>
            </a:endParaRPr>
          </a:p>
          <a:p>
            <a:pPr eaLnBrk="1" hangingPunct="1">
              <a:lnSpc>
                <a:spcPct val="90000"/>
              </a:lnSpc>
              <a:buFont typeface="Wingdings" pitchFamily="2" charset="2"/>
              <a:buChar char="Ø"/>
            </a:pPr>
            <a:endParaRPr lang="is-IS" sz="1600" dirty="0">
              <a:latin typeface="Comic Sans MS" pitchFamily="66" charset="0"/>
            </a:endParaRP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90000"/>
              </a:lnSpc>
              <a:buFont typeface="Wingdings" pitchFamily="2" charset="2"/>
              <a:buChar char="Ø"/>
            </a:pPr>
            <a:endParaRPr lang="en-US" sz="1600" dirty="0">
              <a:latin typeface="Comic Sans MS" pitchFamily="66" charset="0"/>
            </a:endParaRP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80000"/>
              </a:lnSpc>
              <a:buFont typeface="Wingdings" pitchFamily="2" charset="2"/>
              <a:buChar char="Ø"/>
            </a:pPr>
            <a:endParaRPr lang="en-US" sz="1400" dirty="0" smtClean="0">
              <a:latin typeface="Comic Sans MS" pitchFamily="66" charset="0"/>
            </a:endParaRPr>
          </a:p>
        </p:txBody>
      </p:sp>
      <p:pic>
        <p:nvPicPr>
          <p:cNvPr id="4" name="Picture 3" descr="image4.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410200" y="914400"/>
            <a:ext cx="3441724" cy="4953000"/>
          </a:xfrm>
          <a:prstGeom prst="rect">
            <a:avLst/>
          </a:prstGeom>
        </p:spPr>
      </p:pic>
      <p:sp>
        <p:nvSpPr>
          <p:cNvPr id="6" name="TextBox 5"/>
          <p:cNvSpPr txBox="1"/>
          <p:nvPr/>
        </p:nvSpPr>
        <p:spPr>
          <a:xfrm>
            <a:off x="5715000" y="6019800"/>
            <a:ext cx="3048000" cy="738664"/>
          </a:xfrm>
          <a:prstGeom prst="rect">
            <a:avLst/>
          </a:prstGeom>
          <a:noFill/>
        </p:spPr>
        <p:txBody>
          <a:bodyPr wrap="square" rtlCol="0">
            <a:spAutoFit/>
          </a:bodyPr>
          <a:lstStyle/>
          <a:p>
            <a:pPr algn="ctr"/>
            <a:r>
              <a:rPr lang="en-US" sz="1400" dirty="0" smtClean="0">
                <a:latin typeface="Comic Sans MS"/>
                <a:cs typeface="Comic Sans MS"/>
              </a:rPr>
              <a:t>Listen to </a:t>
            </a:r>
            <a:r>
              <a:rPr lang="en-US" sz="1400" dirty="0" err="1" smtClean="0">
                <a:latin typeface="Comic Sans MS"/>
                <a:cs typeface="Comic Sans MS"/>
              </a:rPr>
              <a:t>Radiolab</a:t>
            </a:r>
            <a:r>
              <a:rPr lang="en-US" sz="1400" dirty="0">
                <a:latin typeface="Comic Sans MS"/>
                <a:cs typeface="Comic Sans MS"/>
              </a:rPr>
              <a:t> </a:t>
            </a:r>
            <a:r>
              <a:rPr lang="en-US" sz="1400" dirty="0" smtClean="0">
                <a:latin typeface="Comic Sans MS"/>
                <a:cs typeface="Comic Sans MS"/>
              </a:rPr>
              <a:t>episode </a:t>
            </a:r>
          </a:p>
          <a:p>
            <a:pPr algn="ctr"/>
            <a:r>
              <a:rPr lang="en-US" sz="1400" dirty="0" smtClean="0">
                <a:latin typeface="Comic Sans MS"/>
                <a:cs typeface="Comic Sans MS"/>
              </a:rPr>
              <a:t>“</a:t>
            </a:r>
            <a:r>
              <a:rPr lang="en-US" sz="1400" dirty="0" smtClean="0">
                <a:latin typeface="Comic Sans MS"/>
                <a:cs typeface="Comic Sans MS"/>
                <a:hlinkClick r:id="rId7"/>
              </a:rPr>
              <a:t>Staph Retreat</a:t>
            </a:r>
            <a:r>
              <a:rPr lang="en-US" sz="1400" dirty="0" smtClean="0">
                <a:latin typeface="Comic Sans MS"/>
                <a:cs typeface="Comic Sans MS"/>
              </a:rPr>
              <a:t>”.</a:t>
            </a:r>
          </a:p>
          <a:p>
            <a:pPr algn="ctr"/>
            <a:endParaRPr lang="en-US" sz="1400" dirty="0">
              <a:latin typeface="Comic Sans MS"/>
              <a:cs typeface="Comic Sans MS"/>
            </a:endParaRPr>
          </a:p>
        </p:txBody>
      </p:sp>
    </p:spTree>
    <p:extLst>
      <p:ext uri="{BB962C8B-B14F-4D97-AF65-F5344CB8AC3E}">
        <p14:creationId xmlns:p14="http://schemas.microsoft.com/office/powerpoint/2010/main" val="15102683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81000" y="1066800"/>
            <a:ext cx="3581400" cy="5181600"/>
          </a:xfrm>
        </p:spPr>
        <p:txBody>
          <a:bodyPr/>
          <a:lstStyle/>
          <a:p>
            <a:pPr indent="0">
              <a:lnSpc>
                <a:spcPct val="80000"/>
              </a:lnSpc>
              <a:buFontTx/>
              <a:buNone/>
            </a:pPr>
            <a:r>
              <a:rPr lang="en-US" sz="1800" dirty="0">
                <a:latin typeface="Comic Sans MS"/>
                <a:cs typeface="Comic Sans MS"/>
              </a:rPr>
              <a:t>Biological evolution </a:t>
            </a:r>
            <a:r>
              <a:rPr lang="en-US" sz="1800" dirty="0">
                <a:latin typeface="Comic Sans MS"/>
                <a:cs typeface="Comic Sans MS"/>
              </a:rPr>
              <a:t>=</a:t>
            </a:r>
            <a:r>
              <a:rPr lang="en-US" sz="1800" dirty="0" smtClean="0">
                <a:latin typeface="Comic Sans MS"/>
                <a:cs typeface="Comic Sans MS"/>
              </a:rPr>
              <a:t> </a:t>
            </a:r>
            <a:r>
              <a:rPr lang="en-US" sz="1800" dirty="0">
                <a:latin typeface="Comic Sans MS"/>
                <a:cs typeface="Comic Sans MS"/>
              </a:rPr>
              <a:t>change </a:t>
            </a:r>
            <a:r>
              <a:rPr lang="en-US" sz="1800" dirty="0" smtClean="0">
                <a:latin typeface="Comic Sans MS"/>
                <a:cs typeface="Comic Sans MS"/>
              </a:rPr>
              <a:t>in </a:t>
            </a:r>
            <a:r>
              <a:rPr lang="en-US" sz="1800" dirty="0">
                <a:latin typeface="Comic Sans MS"/>
                <a:cs typeface="Comic Sans MS"/>
              </a:rPr>
              <a:t>heritable traits of a population over successive generations; descent with modification. </a:t>
            </a:r>
            <a:endParaRPr lang="en-US" sz="1800" dirty="0" smtClean="0">
              <a:latin typeface="Comic Sans MS"/>
              <a:cs typeface="Comic Sans MS"/>
            </a:endParaRPr>
          </a:p>
          <a:p>
            <a:pPr indent="0">
              <a:lnSpc>
                <a:spcPct val="80000"/>
              </a:lnSpc>
              <a:buFontTx/>
              <a:buNone/>
            </a:pPr>
            <a:endParaRPr lang="en-US" sz="1800" dirty="0">
              <a:latin typeface="Comic Sans MS"/>
              <a:cs typeface="Comic Sans MS"/>
            </a:endParaRPr>
          </a:p>
          <a:p>
            <a:pPr indent="0">
              <a:lnSpc>
                <a:spcPct val="80000"/>
              </a:lnSpc>
              <a:buFontTx/>
              <a:buNone/>
            </a:pPr>
            <a:r>
              <a:rPr lang="en-US" sz="1800" dirty="0" smtClean="0">
                <a:latin typeface="Comic Sans MS"/>
                <a:cs typeface="Comic Sans MS"/>
              </a:rPr>
              <a:t>Today’s </a:t>
            </a:r>
            <a:r>
              <a:rPr lang="en-US" sz="1800" dirty="0">
                <a:latin typeface="Comic Sans MS"/>
                <a:cs typeface="Comic Sans MS"/>
              </a:rPr>
              <a:t>species are related to each other through common decent </a:t>
            </a:r>
            <a:r>
              <a:rPr lang="en-US" sz="1600" dirty="0">
                <a:latin typeface="Comic Sans MS"/>
                <a:cs typeface="Comic Sans MS"/>
              </a:rPr>
              <a:t>(ancestors that they share) </a:t>
            </a:r>
            <a:r>
              <a:rPr lang="en-US" sz="1800" dirty="0">
                <a:latin typeface="Comic Sans MS"/>
                <a:cs typeface="Comic Sans MS"/>
              </a:rPr>
              <a:t>and are products of evolution over billions of years. </a:t>
            </a:r>
          </a:p>
          <a:p>
            <a:pPr indent="0">
              <a:lnSpc>
                <a:spcPct val="80000"/>
              </a:lnSpc>
              <a:buFontTx/>
              <a:buNone/>
            </a:pPr>
            <a:r>
              <a:rPr lang="en-US" sz="1800" dirty="0">
                <a:latin typeface="Comic Sans MS"/>
                <a:cs typeface="Comic Sans MS"/>
              </a:rPr>
              <a:t>​</a:t>
            </a:r>
          </a:p>
          <a:p>
            <a:pPr indent="0">
              <a:lnSpc>
                <a:spcPct val="80000"/>
              </a:lnSpc>
              <a:buFontTx/>
              <a:buNone/>
            </a:pPr>
            <a:r>
              <a:rPr lang="en-US" sz="1800" dirty="0">
                <a:latin typeface="Comic Sans MS"/>
                <a:cs typeface="Comic Sans MS"/>
              </a:rPr>
              <a:t>Over very large stretches of time, evolutionary processes explain the origin of new species, occasionally the elimination of existing species and ultimately the vast diversity life on our planet.</a:t>
            </a:r>
            <a:r>
              <a:rPr lang="en-US" sz="2000" dirty="0">
                <a:latin typeface="Comic Sans MS"/>
                <a:cs typeface="Comic Sans MS"/>
              </a:rPr>
              <a:t>	</a:t>
            </a:r>
            <a:endParaRPr lang="en-US" sz="2000" dirty="0" smtClean="0">
              <a:latin typeface="Comic Sans MS"/>
              <a:cs typeface="Comic Sans MS"/>
            </a:endParaRPr>
          </a:p>
          <a:p>
            <a:pPr indent="0">
              <a:lnSpc>
                <a:spcPct val="80000"/>
              </a:lnSpc>
              <a:buFontTx/>
              <a:buNone/>
            </a:pPr>
            <a:endParaRPr lang="en-US" sz="2000" dirty="0" smtClean="0">
              <a:latin typeface="Comic Sans MS"/>
              <a:cs typeface="Comic Sans MS"/>
            </a:endParaRPr>
          </a:p>
          <a:p>
            <a:pPr marL="457200" lvl="1" indent="0">
              <a:lnSpc>
                <a:spcPct val="80000"/>
              </a:lnSpc>
              <a:buNone/>
            </a:pPr>
            <a:endParaRPr lang="en-US" sz="1400" dirty="0">
              <a:latin typeface="Comic Sans MS"/>
              <a:cs typeface="Comic Sans MS"/>
            </a:endParaRPr>
          </a:p>
        </p:txBody>
      </p:sp>
      <p:sp>
        <p:nvSpPr>
          <p:cNvPr id="8196" name="Text Box 4"/>
          <p:cNvSpPr txBox="1">
            <a:spLocks noChangeArrowheads="1"/>
          </p:cNvSpPr>
          <p:nvPr/>
        </p:nvSpPr>
        <p:spPr bwMode="auto">
          <a:xfrm>
            <a:off x="457200" y="3048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8197" name="Text Box 5"/>
          <p:cNvSpPr txBox="1">
            <a:spLocks noChangeArrowheads="1"/>
          </p:cNvSpPr>
          <p:nvPr/>
        </p:nvSpPr>
        <p:spPr bwMode="auto">
          <a:xfrm>
            <a:off x="152400" y="152400"/>
            <a:ext cx="883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600" b="1" dirty="0" smtClean="0">
                <a:solidFill>
                  <a:srgbClr val="008000"/>
                </a:solidFill>
                <a:latin typeface="Comic Sans MS"/>
                <a:cs typeface="Comic Sans MS"/>
              </a:rPr>
              <a:t>What Is Evolution?</a:t>
            </a:r>
            <a:endParaRPr lang="en-US" sz="3600" b="1" dirty="0">
              <a:solidFill>
                <a:srgbClr val="008000"/>
              </a:solidFill>
              <a:latin typeface="Comic Sans MS"/>
              <a:cs typeface="Comic Sans MS"/>
            </a:endParaRPr>
          </a:p>
        </p:txBody>
      </p:sp>
      <p:sp>
        <p:nvSpPr>
          <p:cNvPr id="6"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2"/>
              </a:rPr>
              <a:t>ScienceProfOnline.com</a:t>
            </a:r>
            <a:endParaRPr lang="en-US" sz="1000" dirty="0">
              <a:latin typeface="Comic Sans MS" charset="0"/>
              <a:cs typeface="+mn-cs"/>
            </a:endParaRPr>
          </a:p>
        </p:txBody>
      </p:sp>
      <p:pic>
        <p:nvPicPr>
          <p:cNvPr id="3" name="Picture 2" descr="Simplified_tre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95800" y="1066800"/>
            <a:ext cx="4107818" cy="3657600"/>
          </a:xfrm>
          <a:prstGeom prst="rect">
            <a:avLst/>
          </a:prstGeom>
        </p:spPr>
      </p:pic>
      <p:sp>
        <p:nvSpPr>
          <p:cNvPr id="8" name="Text Box 10"/>
          <p:cNvSpPr txBox="1">
            <a:spLocks noChangeArrowheads="1"/>
          </p:cNvSpPr>
          <p:nvPr/>
        </p:nvSpPr>
        <p:spPr bwMode="auto">
          <a:xfrm>
            <a:off x="5791200" y="6611779"/>
            <a:ext cx="3352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000" dirty="0" smtClean="0">
                <a:latin typeface="Comic Sans MS" pitchFamily="66" charset="0"/>
              </a:rPr>
              <a:t>Image: </a:t>
            </a:r>
            <a:r>
              <a:rPr lang="en-US" sz="1000" dirty="0" smtClean="0">
                <a:latin typeface="Comic Sans MS" pitchFamily="66" charset="0"/>
                <a:hlinkClick r:id="rId4"/>
              </a:rPr>
              <a:t>Simplified phylogenetic tree of life</a:t>
            </a:r>
            <a:r>
              <a:rPr lang="en-US" sz="1000" dirty="0" smtClean="0">
                <a:latin typeface="Comic Sans MS" pitchFamily="66" charset="0"/>
              </a:rPr>
              <a:t>.</a:t>
            </a:r>
          </a:p>
        </p:txBody>
      </p:sp>
      <p:sp>
        <p:nvSpPr>
          <p:cNvPr id="9" name="TextBox 8"/>
          <p:cNvSpPr txBox="1"/>
          <p:nvPr/>
        </p:nvSpPr>
        <p:spPr>
          <a:xfrm>
            <a:off x="4572000" y="5029200"/>
            <a:ext cx="3962400" cy="1077218"/>
          </a:xfrm>
          <a:prstGeom prst="rect">
            <a:avLst/>
          </a:prstGeom>
          <a:noFill/>
        </p:spPr>
        <p:txBody>
          <a:bodyPr wrap="square">
            <a:spAutoFit/>
          </a:bodyPr>
          <a:lstStyle/>
          <a:p>
            <a:pPr algn="ctr">
              <a:defRPr/>
            </a:pPr>
            <a:r>
              <a:rPr lang="en-US" dirty="0" smtClean="0">
                <a:solidFill>
                  <a:srgbClr val="C64F00"/>
                </a:solidFill>
                <a:latin typeface="Comic Sans MS" pitchFamily="66" charset="0"/>
              </a:rPr>
              <a:t>VIDEO</a:t>
            </a:r>
            <a:r>
              <a:rPr lang="en-US" dirty="0" smtClean="0">
                <a:latin typeface="Comic Sans MS" pitchFamily="66" charset="0"/>
              </a:rPr>
              <a:t>:</a:t>
            </a:r>
            <a:r>
              <a:rPr lang="en-US" i="0" dirty="0" smtClean="0">
                <a:latin typeface="Comic Sans MS" pitchFamily="66" charset="0"/>
              </a:rPr>
              <a:t> </a:t>
            </a:r>
            <a:endParaRPr lang="en-US" i="0" dirty="0">
              <a:latin typeface="Comic Sans MS" pitchFamily="66" charset="0"/>
            </a:endParaRPr>
          </a:p>
          <a:p>
            <a:pPr algn="ctr">
              <a:defRPr/>
            </a:pPr>
            <a:r>
              <a:rPr lang="en-US" b="1" i="0" dirty="0" smtClean="0">
                <a:latin typeface="Comic Sans MS" pitchFamily="66" charset="0"/>
                <a:hlinkClick r:id="rId5"/>
              </a:rPr>
              <a:t>Evolution: It’s a Thing</a:t>
            </a:r>
            <a:endParaRPr lang="en-US" dirty="0" smtClean="0">
              <a:latin typeface="Comic Sans MS" pitchFamily="66" charset="0"/>
            </a:endParaRPr>
          </a:p>
          <a:p>
            <a:pPr algn="ctr">
              <a:defRPr/>
            </a:pPr>
            <a:r>
              <a:rPr lang="en-US" dirty="0" smtClean="0">
                <a:latin typeface="Comic Sans MS" pitchFamily="66" charset="0"/>
              </a:rPr>
              <a:t> </a:t>
            </a:r>
            <a:r>
              <a:rPr lang="en-US" sz="1200" b="0" dirty="0" smtClean="0">
                <a:latin typeface="Comic Sans MS" pitchFamily="66" charset="0"/>
              </a:rPr>
              <a:t>from Crash Course Biology</a:t>
            </a:r>
            <a:endParaRPr lang="en-US" sz="1200" b="0" i="0" dirty="0">
              <a:latin typeface="Comic Sans MS" pitchFamily="66" charset="0"/>
            </a:endParaRPr>
          </a:p>
          <a:p>
            <a:pPr algn="ctr">
              <a:defRPr/>
            </a:pPr>
            <a:endParaRPr lang="en-US" sz="1000" b="0" dirty="0"/>
          </a:p>
        </p:txBody>
      </p:sp>
    </p:spTree>
    <p:extLst>
      <p:ext uri="{BB962C8B-B14F-4D97-AF65-F5344CB8AC3E}">
        <p14:creationId xmlns:p14="http://schemas.microsoft.com/office/powerpoint/2010/main" val="14548581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28600" y="990600"/>
            <a:ext cx="3276600" cy="5334000"/>
          </a:xfrm>
        </p:spPr>
        <p:txBody>
          <a:bodyPr/>
          <a:lstStyle/>
          <a:p>
            <a:pPr marL="0" indent="0" algn="ctr">
              <a:lnSpc>
                <a:spcPct val="80000"/>
              </a:lnSpc>
              <a:buNone/>
            </a:pPr>
            <a:r>
              <a:rPr lang="en-US" sz="2000" dirty="0" smtClean="0">
                <a:latin typeface="Comic Sans MS"/>
                <a:cs typeface="Comic Sans MS"/>
              </a:rPr>
              <a:t>Natural </a:t>
            </a:r>
            <a:r>
              <a:rPr lang="en-US" sz="2000" dirty="0">
                <a:latin typeface="Comic Sans MS"/>
                <a:cs typeface="Comic Sans MS"/>
              </a:rPr>
              <a:t>selection is </a:t>
            </a:r>
            <a:r>
              <a:rPr lang="en-US" sz="2000" dirty="0" smtClean="0">
                <a:latin typeface="Comic Sans MS"/>
                <a:cs typeface="Comic Sans MS"/>
              </a:rPr>
              <a:t>what drives evolution.</a:t>
            </a:r>
          </a:p>
          <a:p>
            <a:pPr marL="0" indent="0" algn="ctr">
              <a:lnSpc>
                <a:spcPct val="80000"/>
              </a:lnSpc>
              <a:buNone/>
            </a:pPr>
            <a:endParaRPr lang="en-US" sz="1000" dirty="0">
              <a:latin typeface="Comic Sans MS"/>
              <a:cs typeface="Comic Sans MS"/>
            </a:endParaRPr>
          </a:p>
          <a:p>
            <a:pPr marL="0" indent="0" algn="ctr">
              <a:lnSpc>
                <a:spcPct val="80000"/>
              </a:lnSpc>
              <a:buNone/>
            </a:pPr>
            <a:r>
              <a:rPr lang="en-US" sz="2000" dirty="0" smtClean="0">
                <a:latin typeface="Comic Sans MS"/>
                <a:cs typeface="Comic Sans MS"/>
              </a:rPr>
              <a:t>It’s the </a:t>
            </a:r>
            <a:r>
              <a:rPr lang="en-US" sz="2000" dirty="0">
                <a:latin typeface="Comic Sans MS"/>
                <a:cs typeface="Comic Sans MS"/>
              </a:rPr>
              <a:t>process in nature by which the </a:t>
            </a:r>
            <a:r>
              <a:rPr lang="en-US" sz="2000" dirty="0" smtClean="0">
                <a:latin typeface="Comic Sans MS"/>
                <a:cs typeface="Comic Sans MS"/>
              </a:rPr>
              <a:t>organisms </a:t>
            </a:r>
            <a:r>
              <a:rPr lang="en-US" sz="2000" dirty="0">
                <a:latin typeface="Comic Sans MS"/>
                <a:cs typeface="Comic Sans MS"/>
              </a:rPr>
              <a:t>best adapted to their environment survive and are better able to transmit their genetic characteristics to the next generation</a:t>
            </a:r>
            <a:r>
              <a:rPr lang="en-US" sz="2000" dirty="0" smtClean="0">
                <a:latin typeface="Comic Sans MS"/>
                <a:cs typeface="Comic Sans MS"/>
              </a:rPr>
              <a:t>.</a:t>
            </a:r>
          </a:p>
          <a:p>
            <a:pPr marL="0" indent="0" algn="ctr">
              <a:lnSpc>
                <a:spcPct val="80000"/>
              </a:lnSpc>
              <a:buNone/>
            </a:pPr>
            <a:endParaRPr lang="en-US" sz="1000" dirty="0">
              <a:latin typeface="Comic Sans MS"/>
              <a:cs typeface="Comic Sans MS"/>
            </a:endParaRPr>
          </a:p>
          <a:p>
            <a:pPr marL="0" indent="0" algn="ctr">
              <a:lnSpc>
                <a:spcPct val="80000"/>
              </a:lnSpc>
              <a:buNone/>
            </a:pPr>
            <a:r>
              <a:rPr lang="en-US" sz="2000" dirty="0" smtClean="0">
                <a:latin typeface="Comic Sans MS"/>
                <a:cs typeface="Comic Sans MS"/>
              </a:rPr>
              <a:t> </a:t>
            </a:r>
            <a:r>
              <a:rPr lang="en-US" sz="2000" dirty="0">
                <a:latin typeface="Comic Sans MS"/>
                <a:cs typeface="Comic Sans MS"/>
              </a:rPr>
              <a:t>Individuals not as well adapted to </a:t>
            </a:r>
            <a:r>
              <a:rPr lang="en-US" sz="2000" dirty="0" smtClean="0">
                <a:latin typeface="Comic Sans MS"/>
                <a:cs typeface="Comic Sans MS"/>
              </a:rPr>
              <a:t>their </a:t>
            </a:r>
            <a:r>
              <a:rPr lang="en-US" sz="2000" dirty="0">
                <a:latin typeface="Comic Sans MS"/>
                <a:cs typeface="Comic Sans MS"/>
              </a:rPr>
              <a:t>environment tend to be </a:t>
            </a:r>
            <a:r>
              <a:rPr lang="en-US" sz="2000" dirty="0" smtClean="0">
                <a:latin typeface="Comic Sans MS"/>
                <a:cs typeface="Comic Sans MS"/>
              </a:rPr>
              <a:t>eliminated. </a:t>
            </a:r>
          </a:p>
          <a:p>
            <a:pPr marL="0" indent="0" algn="ctr">
              <a:lnSpc>
                <a:spcPct val="80000"/>
              </a:lnSpc>
              <a:buNone/>
            </a:pPr>
            <a:endParaRPr lang="en-US" sz="2000" dirty="0" smtClean="0">
              <a:latin typeface="Comic Sans MS"/>
              <a:cs typeface="Comic Sans MS"/>
            </a:endParaRPr>
          </a:p>
          <a:p>
            <a:pPr marL="0" indent="0" algn="ctr">
              <a:lnSpc>
                <a:spcPct val="80000"/>
              </a:lnSpc>
              <a:buNone/>
            </a:pPr>
            <a:r>
              <a:rPr lang="en-US" sz="1800" b="1" dirty="0" smtClean="0">
                <a:solidFill>
                  <a:srgbClr val="008000"/>
                </a:solidFill>
                <a:latin typeface="Comic Sans MS"/>
                <a:cs typeface="Comic Sans MS"/>
              </a:rPr>
              <a:t>Natural </a:t>
            </a:r>
            <a:r>
              <a:rPr lang="en-US" sz="1800" b="1" dirty="0">
                <a:solidFill>
                  <a:srgbClr val="008000"/>
                </a:solidFill>
                <a:latin typeface="Comic Sans MS"/>
                <a:cs typeface="Comic Sans MS"/>
              </a:rPr>
              <a:t>Selection is the </a:t>
            </a:r>
            <a:r>
              <a:rPr lang="en-US" sz="1800" i="1" dirty="0">
                <a:solidFill>
                  <a:srgbClr val="008000"/>
                </a:solidFill>
                <a:latin typeface="Comic Sans MS"/>
                <a:cs typeface="Comic Sans MS"/>
              </a:rPr>
              <a:t>Process</a:t>
            </a:r>
            <a:r>
              <a:rPr lang="en-US" sz="1800" b="1" i="1" dirty="0">
                <a:solidFill>
                  <a:srgbClr val="008000"/>
                </a:solidFill>
                <a:latin typeface="Comic Sans MS"/>
                <a:cs typeface="Comic Sans MS"/>
              </a:rPr>
              <a:t> </a:t>
            </a:r>
          </a:p>
          <a:p>
            <a:pPr marL="0" indent="0" algn="ctr">
              <a:lnSpc>
                <a:spcPct val="80000"/>
              </a:lnSpc>
              <a:buNone/>
            </a:pPr>
            <a:r>
              <a:rPr lang="en-US" sz="1800" b="1" dirty="0" smtClean="0">
                <a:solidFill>
                  <a:srgbClr val="008000"/>
                </a:solidFill>
                <a:latin typeface="Comic Sans MS"/>
                <a:cs typeface="Comic Sans MS"/>
              </a:rPr>
              <a:t>Evolution </a:t>
            </a:r>
            <a:r>
              <a:rPr lang="en-US" sz="1800" b="1" dirty="0">
                <a:solidFill>
                  <a:srgbClr val="008000"/>
                </a:solidFill>
                <a:latin typeface="Comic Sans MS"/>
                <a:cs typeface="Comic Sans MS"/>
              </a:rPr>
              <a:t>is the </a:t>
            </a:r>
            <a:endParaRPr lang="en-US" sz="1800" b="1" dirty="0" smtClean="0">
              <a:solidFill>
                <a:srgbClr val="008000"/>
              </a:solidFill>
              <a:latin typeface="Comic Sans MS"/>
              <a:cs typeface="Comic Sans MS"/>
            </a:endParaRPr>
          </a:p>
          <a:p>
            <a:pPr marL="0" indent="0" algn="ctr">
              <a:lnSpc>
                <a:spcPct val="80000"/>
              </a:lnSpc>
              <a:buNone/>
            </a:pPr>
            <a:r>
              <a:rPr lang="en-US" sz="1800" i="1" dirty="0" smtClean="0">
                <a:solidFill>
                  <a:srgbClr val="008000"/>
                </a:solidFill>
                <a:latin typeface="Comic Sans MS"/>
                <a:cs typeface="Comic Sans MS"/>
              </a:rPr>
              <a:t>Outcome</a:t>
            </a:r>
            <a:endParaRPr lang="en-US" sz="1800" dirty="0">
              <a:solidFill>
                <a:srgbClr val="008000"/>
              </a:solidFill>
              <a:latin typeface="Comic Sans MS"/>
              <a:cs typeface="Comic Sans MS"/>
            </a:endParaRPr>
          </a:p>
          <a:p>
            <a:pPr lvl="1">
              <a:lnSpc>
                <a:spcPct val="80000"/>
              </a:lnSpc>
            </a:pPr>
            <a:endParaRPr lang="en-US" sz="2400" dirty="0"/>
          </a:p>
        </p:txBody>
      </p:sp>
      <p:sp>
        <p:nvSpPr>
          <p:cNvPr id="8196" name="Text Box 4"/>
          <p:cNvSpPr txBox="1">
            <a:spLocks noChangeArrowheads="1"/>
          </p:cNvSpPr>
          <p:nvPr/>
        </p:nvSpPr>
        <p:spPr bwMode="auto">
          <a:xfrm>
            <a:off x="457200" y="3048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8197" name="Text Box 5"/>
          <p:cNvSpPr txBox="1">
            <a:spLocks noChangeArrowheads="1"/>
          </p:cNvSpPr>
          <p:nvPr/>
        </p:nvSpPr>
        <p:spPr bwMode="auto">
          <a:xfrm>
            <a:off x="0" y="152400"/>
            <a:ext cx="883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600" b="1" dirty="0" smtClean="0">
                <a:solidFill>
                  <a:srgbClr val="FF9900"/>
                </a:solidFill>
                <a:latin typeface="Comic Sans MS"/>
                <a:cs typeface="Comic Sans MS"/>
              </a:rPr>
              <a:t>What Is Natural Selection?</a:t>
            </a:r>
            <a:endParaRPr lang="en-US" sz="3600" b="1" dirty="0">
              <a:solidFill>
                <a:srgbClr val="FF9900"/>
              </a:solidFill>
              <a:latin typeface="Comic Sans MS"/>
              <a:cs typeface="Comic Sans MS"/>
            </a:endParaRPr>
          </a:p>
        </p:txBody>
      </p:sp>
      <p:sp>
        <p:nvSpPr>
          <p:cNvPr id="5"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2"/>
              </a:rPr>
              <a:t>ScienceProfOnline.com</a:t>
            </a:r>
            <a:endParaRPr lang="en-US" sz="1000" dirty="0">
              <a:latin typeface="Comic Sans MS" charset="0"/>
              <a:cs typeface="+mn-cs"/>
            </a:endParaRPr>
          </a:p>
        </p:txBody>
      </p:sp>
      <p:pic>
        <p:nvPicPr>
          <p:cNvPr id="7" name="Picture 6" descr="52571_evo_resources_resource_image_380_original.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914400"/>
            <a:ext cx="4419600" cy="5317332"/>
          </a:xfrm>
          <a:prstGeom prst="rect">
            <a:avLst/>
          </a:prstGeom>
        </p:spPr>
      </p:pic>
      <p:sp>
        <p:nvSpPr>
          <p:cNvPr id="8" name="Text Box 14"/>
          <p:cNvSpPr txBox="1">
            <a:spLocks noChangeArrowheads="1"/>
          </p:cNvSpPr>
          <p:nvPr/>
        </p:nvSpPr>
        <p:spPr bwMode="auto">
          <a:xfrm>
            <a:off x="5714999" y="6457890"/>
            <a:ext cx="34023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dirty="0" smtClean="0">
                <a:latin typeface="Comic Sans MS" charset="0"/>
                <a:cs typeface="+mn-cs"/>
              </a:rPr>
              <a:t>Image</a:t>
            </a:r>
            <a:r>
              <a:rPr lang="en-US" sz="1000" dirty="0" smtClean="0">
                <a:latin typeface="Comic Sans MS"/>
                <a:cs typeface="Comic Sans MS"/>
              </a:rPr>
              <a:t>: </a:t>
            </a:r>
            <a:r>
              <a:rPr lang="en-US" sz="1000" dirty="0">
                <a:latin typeface="Comic Sans MS"/>
                <a:cs typeface="Comic Sans MS"/>
              </a:rPr>
              <a:t>University of California Museum of Paleontology's </a:t>
            </a:r>
            <a:r>
              <a:rPr lang="en-US" sz="1000" dirty="0">
                <a:latin typeface="Comic Sans MS"/>
                <a:cs typeface="Comic Sans MS"/>
                <a:hlinkClick r:id="rId4"/>
              </a:rPr>
              <a:t>Understanding </a:t>
            </a:r>
            <a:r>
              <a:rPr lang="en-US" sz="1000" dirty="0" smtClean="0">
                <a:latin typeface="Comic Sans MS"/>
                <a:cs typeface="Comic Sans MS"/>
                <a:hlinkClick r:id="rId4"/>
              </a:rPr>
              <a:t>Evolution</a:t>
            </a:r>
            <a:r>
              <a:rPr lang="en-US" sz="1000" dirty="0" smtClean="0">
                <a:latin typeface="Comic Sans MS"/>
                <a:cs typeface="Comic Sans MS"/>
              </a:rPr>
              <a:t>.</a:t>
            </a:r>
          </a:p>
        </p:txBody>
      </p:sp>
    </p:spTree>
    <p:extLst>
      <p:ext uri="{BB962C8B-B14F-4D97-AF65-F5344CB8AC3E}">
        <p14:creationId xmlns:p14="http://schemas.microsoft.com/office/powerpoint/2010/main" val="420084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28600" y="990600"/>
            <a:ext cx="8686800" cy="609600"/>
          </a:xfrm>
        </p:spPr>
        <p:txBody>
          <a:bodyPr/>
          <a:lstStyle/>
          <a:p>
            <a:pPr indent="0">
              <a:lnSpc>
                <a:spcPct val="80000"/>
              </a:lnSpc>
              <a:buFontTx/>
              <a:buNone/>
            </a:pPr>
            <a:r>
              <a:rPr lang="en-US" sz="2000" dirty="0" smtClean="0">
                <a:latin typeface="Comic Sans MS"/>
                <a:cs typeface="Comic Sans MS"/>
              </a:rPr>
              <a:t>1. </a:t>
            </a:r>
            <a:r>
              <a:rPr lang="en-US" sz="2000" dirty="0">
                <a:latin typeface="Comic Sans MS"/>
                <a:cs typeface="Comic Sans MS"/>
              </a:rPr>
              <a:t>​</a:t>
            </a:r>
            <a:r>
              <a:rPr lang="en-US" sz="2000" u="sng" dirty="0" smtClean="0">
                <a:latin typeface="Comic Sans MS"/>
                <a:cs typeface="Comic Sans MS"/>
              </a:rPr>
              <a:t>Population size</a:t>
            </a:r>
            <a:r>
              <a:rPr lang="en-US" sz="2000" dirty="0" smtClean="0">
                <a:latin typeface="Comic Sans MS"/>
                <a:cs typeface="Comic Sans MS"/>
              </a:rPr>
              <a:t> is </a:t>
            </a:r>
            <a:r>
              <a:rPr lang="en-US" sz="2000" dirty="0">
                <a:latin typeface="Comic Sans MS"/>
                <a:cs typeface="Comic Sans MS"/>
              </a:rPr>
              <a:t>limited by the environment. </a:t>
            </a:r>
          </a:p>
        </p:txBody>
      </p:sp>
      <p:sp>
        <p:nvSpPr>
          <p:cNvPr id="8196" name="Text Box 4"/>
          <p:cNvSpPr txBox="1">
            <a:spLocks noChangeArrowheads="1"/>
          </p:cNvSpPr>
          <p:nvPr/>
        </p:nvSpPr>
        <p:spPr bwMode="auto">
          <a:xfrm>
            <a:off x="457200" y="3048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8197" name="Text Box 5"/>
          <p:cNvSpPr txBox="1">
            <a:spLocks noChangeArrowheads="1"/>
          </p:cNvSpPr>
          <p:nvPr/>
        </p:nvSpPr>
        <p:spPr bwMode="auto">
          <a:xfrm>
            <a:off x="152400" y="152400"/>
            <a:ext cx="883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800" b="1" dirty="0" smtClean="0">
                <a:solidFill>
                  <a:srgbClr val="008000"/>
                </a:solidFill>
                <a:latin typeface="Comic Sans MS"/>
                <a:cs typeface="Comic Sans MS"/>
              </a:rPr>
              <a:t>Key Concepts of Evolution by Natural Selection</a:t>
            </a:r>
            <a:endParaRPr lang="en-US" sz="2800" b="1" dirty="0">
              <a:solidFill>
                <a:srgbClr val="008000"/>
              </a:solidFill>
              <a:latin typeface="Comic Sans MS"/>
              <a:cs typeface="Comic Sans MS"/>
            </a:endParaRPr>
          </a:p>
        </p:txBody>
      </p:sp>
      <p:sp>
        <p:nvSpPr>
          <p:cNvPr id="5"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2"/>
              </a:rPr>
              <a:t>ScienceProfOnline.com</a:t>
            </a:r>
            <a:endParaRPr lang="en-US" sz="1000" dirty="0">
              <a:latin typeface="Comic Sans MS" charset="0"/>
              <a:cs typeface="+mn-cs"/>
            </a:endParaRPr>
          </a:p>
        </p:txBody>
      </p:sp>
      <p:sp>
        <p:nvSpPr>
          <p:cNvPr id="7" name="Rectangle 3"/>
          <p:cNvSpPr txBox="1">
            <a:spLocks noChangeArrowheads="1"/>
          </p:cNvSpPr>
          <p:nvPr/>
        </p:nvSpPr>
        <p:spPr bwMode="auto">
          <a:xfrm>
            <a:off x="152400" y="1752600"/>
            <a:ext cx="487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0">
              <a:lnSpc>
                <a:spcPct val="80000"/>
              </a:lnSpc>
              <a:buNone/>
            </a:pPr>
            <a:r>
              <a:rPr lang="en-US" sz="2000" dirty="0" smtClean="0">
                <a:latin typeface="Comic Sans MS"/>
                <a:cs typeface="Comic Sans MS"/>
              </a:rPr>
              <a:t>2. </a:t>
            </a:r>
            <a:r>
              <a:rPr lang="en-US" sz="2000" u="sng" dirty="0" smtClean="0">
                <a:latin typeface="Comic Sans MS"/>
                <a:cs typeface="Comic Sans MS"/>
              </a:rPr>
              <a:t>Genetic Diversity</a:t>
            </a:r>
            <a:r>
              <a:rPr lang="en-US" sz="2000" dirty="0" smtClean="0">
                <a:latin typeface="Comic Sans MS"/>
                <a:cs typeface="Comic Sans MS"/>
              </a:rPr>
              <a:t>: </a:t>
            </a:r>
          </a:p>
          <a:p>
            <a:pPr marL="685800">
              <a:lnSpc>
                <a:spcPct val="80000"/>
              </a:lnSpc>
            </a:pPr>
            <a:r>
              <a:rPr lang="en-US" sz="1800" dirty="0" smtClean="0">
                <a:latin typeface="Comic Sans MS"/>
                <a:cs typeface="Comic Sans MS"/>
              </a:rPr>
              <a:t>Populations of individuals are genetically diverse. </a:t>
            </a:r>
          </a:p>
          <a:p>
            <a:pPr marL="685800">
              <a:lnSpc>
                <a:spcPct val="80000"/>
              </a:lnSpc>
            </a:pPr>
            <a:r>
              <a:rPr lang="en-US" sz="1800" dirty="0" smtClean="0">
                <a:latin typeface="Comic Sans MS"/>
                <a:cs typeface="Comic Sans MS"/>
              </a:rPr>
              <a:t>Even members of the same species have characteristics that very from one individual to the next. </a:t>
            </a:r>
          </a:p>
          <a:p>
            <a:pPr marL="685800">
              <a:lnSpc>
                <a:spcPct val="80000"/>
              </a:lnSpc>
            </a:pPr>
            <a:r>
              <a:rPr lang="en-US" sz="1800" dirty="0" smtClean="0">
                <a:latin typeface="Comic Sans MS"/>
                <a:cs typeface="Comic Sans MS"/>
              </a:rPr>
              <a:t>Many of those differences can be inherited.</a:t>
            </a:r>
          </a:p>
          <a:p>
            <a:pPr indent="0">
              <a:lnSpc>
                <a:spcPct val="80000"/>
              </a:lnSpc>
              <a:buFontTx/>
              <a:buNone/>
            </a:pPr>
            <a:r>
              <a:rPr lang="en-US" sz="1800" dirty="0" smtClean="0">
                <a:latin typeface="Comic Sans MS"/>
                <a:cs typeface="Comic Sans MS"/>
              </a:rPr>
              <a:t>​</a:t>
            </a:r>
          </a:p>
          <a:p>
            <a:pPr indent="0">
              <a:lnSpc>
                <a:spcPct val="80000"/>
              </a:lnSpc>
              <a:buFontTx/>
              <a:buNone/>
            </a:pPr>
            <a:endParaRPr lang="en-US" sz="1800" dirty="0" smtClean="0">
              <a:latin typeface="Comic Sans MS"/>
              <a:cs typeface="Comic Sans MS"/>
            </a:endParaRPr>
          </a:p>
          <a:p>
            <a:pPr indent="0">
              <a:lnSpc>
                <a:spcPct val="80000"/>
              </a:lnSpc>
              <a:buFontTx/>
              <a:buNone/>
            </a:pPr>
            <a:r>
              <a:rPr lang="en-US" sz="2000" dirty="0" smtClean="0">
                <a:latin typeface="Comic Sans MS"/>
                <a:cs typeface="Comic Sans MS"/>
              </a:rPr>
              <a:t>3. </a:t>
            </a:r>
            <a:r>
              <a:rPr lang="en-US" sz="2000" u="sng" dirty="0" smtClean="0">
                <a:latin typeface="Comic Sans MS"/>
                <a:cs typeface="Comic Sans MS"/>
              </a:rPr>
              <a:t>Environment</a:t>
            </a:r>
            <a:r>
              <a:rPr lang="en-US" sz="2000" dirty="0" smtClean="0">
                <a:latin typeface="Comic Sans MS"/>
                <a:cs typeface="Comic Sans MS"/>
              </a:rPr>
              <a:t> is the combined </a:t>
            </a:r>
          </a:p>
          <a:p>
            <a:pPr indent="0">
              <a:lnSpc>
                <a:spcPct val="80000"/>
              </a:lnSpc>
              <a:buFontTx/>
              <a:buNone/>
            </a:pPr>
            <a:r>
              <a:rPr lang="en-US" sz="2000" dirty="0">
                <a:latin typeface="Comic Sans MS"/>
                <a:cs typeface="Comic Sans MS"/>
              </a:rPr>
              <a:t> </a:t>
            </a:r>
            <a:r>
              <a:rPr lang="en-US" sz="2000" dirty="0" smtClean="0">
                <a:latin typeface="Comic Sans MS"/>
                <a:cs typeface="Comic Sans MS"/>
              </a:rPr>
              <a:t>   influences of both </a:t>
            </a:r>
            <a:r>
              <a:rPr lang="en-US" sz="2000" i="1" dirty="0" smtClean="0">
                <a:latin typeface="Comic Sans MS"/>
                <a:cs typeface="Comic Sans MS"/>
              </a:rPr>
              <a:t>physical</a:t>
            </a:r>
            <a:r>
              <a:rPr lang="en-US" sz="2000" dirty="0" smtClean="0">
                <a:latin typeface="Comic Sans MS"/>
                <a:cs typeface="Comic Sans MS"/>
              </a:rPr>
              <a:t> and </a:t>
            </a:r>
          </a:p>
          <a:p>
            <a:pPr indent="0">
              <a:lnSpc>
                <a:spcPct val="80000"/>
              </a:lnSpc>
              <a:buFontTx/>
              <a:buNone/>
            </a:pPr>
            <a:r>
              <a:rPr lang="en-US" sz="2000" dirty="0">
                <a:latin typeface="Comic Sans MS"/>
                <a:cs typeface="Comic Sans MS"/>
              </a:rPr>
              <a:t> </a:t>
            </a:r>
            <a:r>
              <a:rPr lang="en-US" sz="2000" dirty="0" smtClean="0">
                <a:latin typeface="Comic Sans MS"/>
                <a:cs typeface="Comic Sans MS"/>
              </a:rPr>
              <a:t>   and </a:t>
            </a:r>
            <a:r>
              <a:rPr lang="en-US" sz="2000" i="1" dirty="0" smtClean="0">
                <a:latin typeface="Comic Sans MS"/>
                <a:cs typeface="Comic Sans MS"/>
              </a:rPr>
              <a:t>biological</a:t>
            </a:r>
            <a:r>
              <a:rPr lang="en-US" sz="2000" dirty="0" smtClean="0">
                <a:latin typeface="Comic Sans MS"/>
                <a:cs typeface="Comic Sans MS"/>
              </a:rPr>
              <a:t> limiting factors. </a:t>
            </a:r>
          </a:p>
          <a:p>
            <a:pPr marL="685800">
              <a:lnSpc>
                <a:spcPct val="80000"/>
              </a:lnSpc>
            </a:pPr>
            <a:r>
              <a:rPr lang="en-US" sz="1800" i="1" dirty="0" smtClean="0">
                <a:latin typeface="Comic Sans MS"/>
                <a:cs typeface="Comic Sans MS"/>
              </a:rPr>
              <a:t>Biological limiting factors </a:t>
            </a:r>
            <a:r>
              <a:rPr lang="en-US" sz="1800" dirty="0" smtClean="0">
                <a:latin typeface="Comic Sans MS"/>
                <a:cs typeface="Comic Sans MS"/>
              </a:rPr>
              <a:t>include disease, competition, predation. </a:t>
            </a:r>
          </a:p>
          <a:p>
            <a:pPr marL="685800">
              <a:lnSpc>
                <a:spcPct val="80000"/>
              </a:lnSpc>
            </a:pPr>
            <a:r>
              <a:rPr lang="en-US" sz="1800" i="1" dirty="0" smtClean="0">
                <a:latin typeface="Comic Sans MS"/>
                <a:cs typeface="Comic Sans MS"/>
              </a:rPr>
              <a:t>Physical limiting factors </a:t>
            </a:r>
            <a:r>
              <a:rPr lang="en-US" sz="1800" dirty="0" smtClean="0">
                <a:latin typeface="Comic Sans MS"/>
                <a:cs typeface="Comic Sans MS"/>
              </a:rPr>
              <a:t>are abiotic, like drought, fire, flood. </a:t>
            </a:r>
          </a:p>
          <a:p>
            <a:pPr indent="0">
              <a:lnSpc>
                <a:spcPct val="80000"/>
              </a:lnSpc>
              <a:buFontTx/>
              <a:buNone/>
            </a:pPr>
            <a:endParaRPr lang="en-US" sz="1000" dirty="0">
              <a:latin typeface="Comic Sans MS"/>
              <a:cs typeface="Comic Sans MS"/>
            </a:endParaRPr>
          </a:p>
        </p:txBody>
      </p:sp>
      <p:pic>
        <p:nvPicPr>
          <p:cNvPr id="3" name="Picture 2" descr="Whea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752600"/>
            <a:ext cx="3411747" cy="4191000"/>
          </a:xfrm>
          <a:prstGeom prst="rect">
            <a:avLst/>
          </a:prstGeom>
        </p:spPr>
      </p:pic>
      <p:sp>
        <p:nvSpPr>
          <p:cNvPr id="9" name="Text Box 14"/>
          <p:cNvSpPr txBox="1">
            <a:spLocks noChangeArrowheads="1"/>
          </p:cNvSpPr>
          <p:nvPr/>
        </p:nvSpPr>
        <p:spPr bwMode="auto">
          <a:xfrm>
            <a:off x="5741621" y="6599079"/>
            <a:ext cx="340237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dirty="0" smtClean="0">
                <a:latin typeface="Comic Sans MS" charset="0"/>
                <a:cs typeface="+mn-cs"/>
              </a:rPr>
              <a:t>Image</a:t>
            </a:r>
            <a:r>
              <a:rPr lang="en-US" sz="1000" dirty="0" smtClean="0">
                <a:latin typeface="Comic Sans MS"/>
                <a:cs typeface="Comic Sans MS"/>
              </a:rPr>
              <a:t>: </a:t>
            </a:r>
            <a:r>
              <a:rPr lang="en-US" sz="1000" dirty="0" smtClean="0">
                <a:latin typeface="Comic Sans MS"/>
                <a:cs typeface="Comic Sans MS"/>
                <a:hlinkClick r:id="rId4"/>
              </a:rPr>
              <a:t>Genetic Diversity in Wheat</a:t>
            </a:r>
            <a:r>
              <a:rPr lang="en-US" sz="1000" dirty="0" smtClean="0">
                <a:latin typeface="Comic Sans MS"/>
                <a:cs typeface="Comic Sans MS"/>
              </a:rPr>
              <a:t>, Wiki.</a:t>
            </a:r>
          </a:p>
        </p:txBody>
      </p:sp>
    </p:spTree>
    <p:extLst>
      <p:ext uri="{BB962C8B-B14F-4D97-AF65-F5344CB8AC3E}">
        <p14:creationId xmlns:p14="http://schemas.microsoft.com/office/powerpoint/2010/main" val="5270638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914400"/>
            <a:ext cx="4876800" cy="5486400"/>
          </a:xfrm>
        </p:spPr>
        <p:txBody>
          <a:bodyPr/>
          <a:lstStyle/>
          <a:p>
            <a:pPr indent="0">
              <a:lnSpc>
                <a:spcPct val="80000"/>
              </a:lnSpc>
              <a:buNone/>
            </a:pPr>
            <a:endParaRPr lang="en-US" sz="1000" dirty="0">
              <a:latin typeface="Comic Sans MS"/>
              <a:cs typeface="Comic Sans MS"/>
            </a:endParaRPr>
          </a:p>
          <a:p>
            <a:pPr indent="0">
              <a:lnSpc>
                <a:spcPct val="80000"/>
              </a:lnSpc>
              <a:buFontTx/>
              <a:buNone/>
            </a:pPr>
            <a:r>
              <a:rPr lang="en-US" sz="2000" dirty="0" smtClean="0">
                <a:latin typeface="Comic Sans MS"/>
                <a:cs typeface="Comic Sans MS"/>
              </a:rPr>
              <a:t>4. </a:t>
            </a:r>
            <a:r>
              <a:rPr lang="en-US" sz="2000" u="sng" dirty="0" smtClean="0">
                <a:latin typeface="Comic Sans MS"/>
                <a:cs typeface="Comic Sans MS"/>
              </a:rPr>
              <a:t>Relative </a:t>
            </a:r>
            <a:r>
              <a:rPr lang="en-US" sz="2000" u="sng" dirty="0">
                <a:latin typeface="Comic Sans MS"/>
                <a:cs typeface="Comic Sans MS"/>
              </a:rPr>
              <a:t>Fitness</a:t>
            </a:r>
            <a:r>
              <a:rPr lang="en-US" sz="2000" dirty="0" smtClean="0">
                <a:latin typeface="Comic Sans MS"/>
                <a:cs typeface="Comic Sans MS"/>
              </a:rPr>
              <a:t>: </a:t>
            </a:r>
          </a:p>
          <a:p>
            <a:pPr indent="0">
              <a:lnSpc>
                <a:spcPct val="80000"/>
              </a:lnSpc>
              <a:buFontTx/>
              <a:buNone/>
            </a:pPr>
            <a:endParaRPr lang="en-US" sz="1000" dirty="0" smtClean="0">
              <a:latin typeface="Comic Sans MS"/>
              <a:cs typeface="Comic Sans MS"/>
            </a:endParaRPr>
          </a:p>
          <a:p>
            <a:pPr marL="628650" indent="-285750">
              <a:lnSpc>
                <a:spcPct val="80000"/>
              </a:lnSpc>
            </a:pPr>
            <a:r>
              <a:rPr lang="en-US" sz="1800" dirty="0" smtClean="0">
                <a:latin typeface="Comic Sans MS"/>
                <a:cs typeface="Comic Sans MS"/>
              </a:rPr>
              <a:t>In </a:t>
            </a:r>
            <a:r>
              <a:rPr lang="en-US" sz="1800" dirty="0">
                <a:latin typeface="Comic Sans MS"/>
                <a:cs typeface="Comic Sans MS"/>
              </a:rPr>
              <a:t>any given environment, some individuals have </a:t>
            </a:r>
            <a:r>
              <a:rPr lang="en-US" sz="1800" dirty="0" smtClean="0">
                <a:latin typeface="Comic Sans MS"/>
                <a:cs typeface="Comic Sans MS"/>
              </a:rPr>
              <a:t>traits </a:t>
            </a:r>
            <a:r>
              <a:rPr lang="en-US" sz="1800" dirty="0">
                <a:latin typeface="Comic Sans MS"/>
                <a:cs typeface="Comic Sans MS"/>
              </a:rPr>
              <a:t>that put them at an </a:t>
            </a:r>
            <a:r>
              <a:rPr lang="en-US" sz="1800" i="1" dirty="0">
                <a:latin typeface="Comic Sans MS"/>
                <a:cs typeface="Comic Sans MS"/>
              </a:rPr>
              <a:t>advantage</a:t>
            </a:r>
            <a:r>
              <a:rPr lang="en-US" sz="1800" dirty="0">
                <a:latin typeface="Comic Sans MS"/>
                <a:cs typeface="Comic Sans MS"/>
              </a:rPr>
              <a:t> over individuals who do not possess those </a:t>
            </a:r>
            <a:r>
              <a:rPr lang="en-US" sz="1800" dirty="0" smtClean="0">
                <a:latin typeface="Comic Sans MS"/>
                <a:cs typeface="Comic Sans MS"/>
              </a:rPr>
              <a:t>traits.</a:t>
            </a:r>
            <a:endParaRPr lang="en-US" sz="1800" dirty="0">
              <a:latin typeface="Comic Sans MS"/>
              <a:cs typeface="Comic Sans MS"/>
            </a:endParaRPr>
          </a:p>
          <a:p>
            <a:pPr indent="0">
              <a:lnSpc>
                <a:spcPct val="80000"/>
              </a:lnSpc>
              <a:buFontTx/>
              <a:buNone/>
            </a:pPr>
            <a:r>
              <a:rPr lang="en-US" sz="1000" dirty="0">
                <a:latin typeface="Comic Sans MS"/>
                <a:cs typeface="Comic Sans MS"/>
              </a:rPr>
              <a:t>​</a:t>
            </a:r>
            <a:endParaRPr lang="en-US" sz="1000" b="1" dirty="0">
              <a:latin typeface="Comic Sans MS"/>
              <a:cs typeface="Comic Sans MS"/>
            </a:endParaRPr>
          </a:p>
          <a:p>
            <a:pPr marL="628650" indent="-285750">
              <a:lnSpc>
                <a:spcPct val="80000"/>
              </a:lnSpc>
            </a:pPr>
            <a:r>
              <a:rPr lang="en-US" sz="1800" dirty="0">
                <a:latin typeface="Comic Sans MS"/>
                <a:cs typeface="Comic Sans MS"/>
              </a:rPr>
              <a:t>When  environmental factors </a:t>
            </a:r>
            <a:r>
              <a:rPr lang="en-US" sz="1800" dirty="0">
                <a:solidFill>
                  <a:srgbClr val="FF0000"/>
                </a:solidFill>
                <a:latin typeface="Comic Sans MS"/>
                <a:cs typeface="Comic Sans MS"/>
              </a:rPr>
              <a:t>decrease</a:t>
            </a:r>
            <a:r>
              <a:rPr lang="en-US" sz="1800" dirty="0">
                <a:latin typeface="Comic Sans MS"/>
                <a:cs typeface="Comic Sans MS"/>
              </a:rPr>
              <a:t> an individuals </a:t>
            </a:r>
            <a:r>
              <a:rPr lang="en-US" sz="1800" i="1" dirty="0">
                <a:latin typeface="Comic Sans MS"/>
                <a:cs typeface="Comic Sans MS"/>
              </a:rPr>
              <a:t>reproductive success</a:t>
            </a:r>
            <a:r>
              <a:rPr lang="en-US" sz="1800" dirty="0">
                <a:latin typeface="Comic Sans MS"/>
                <a:cs typeface="Comic Sans MS"/>
              </a:rPr>
              <a:t>, the organism is </a:t>
            </a:r>
            <a:r>
              <a:rPr lang="ja-JP" altLang="en-US" sz="1800" i="1" dirty="0">
                <a:latin typeface="Comic Sans MS"/>
                <a:cs typeface="Comic Sans MS"/>
              </a:rPr>
              <a:t>“</a:t>
            </a:r>
            <a:r>
              <a:rPr lang="en-US" sz="1800" i="1" dirty="0">
                <a:latin typeface="Comic Sans MS"/>
                <a:cs typeface="Comic Sans MS"/>
              </a:rPr>
              <a:t>selected against</a:t>
            </a:r>
            <a:r>
              <a:rPr lang="ja-JP" altLang="en-US" sz="1800" i="1" dirty="0">
                <a:latin typeface="Comic Sans MS"/>
                <a:cs typeface="Comic Sans MS"/>
              </a:rPr>
              <a:t>”</a:t>
            </a:r>
            <a:r>
              <a:rPr lang="en-US" sz="1800" dirty="0">
                <a:latin typeface="Comic Sans MS"/>
                <a:cs typeface="Comic Sans MS"/>
              </a:rPr>
              <a:t> by nature. </a:t>
            </a:r>
            <a:r>
              <a:rPr lang="en-US" sz="1800" dirty="0" smtClean="0">
                <a:latin typeface="Comic Sans MS"/>
                <a:cs typeface="Comic Sans MS"/>
              </a:rPr>
              <a:t> </a:t>
            </a:r>
          </a:p>
          <a:p>
            <a:pPr marL="1028700" lvl="1" algn="ctr">
              <a:lnSpc>
                <a:spcPct val="80000"/>
              </a:lnSpc>
            </a:pPr>
            <a:r>
              <a:rPr lang="en-US" sz="1400" dirty="0" smtClean="0">
                <a:solidFill>
                  <a:schemeClr val="tx2">
                    <a:lumMod val="65000"/>
                    <a:lumOff val="35000"/>
                  </a:schemeClr>
                </a:solidFill>
                <a:latin typeface="Comic Sans MS"/>
                <a:cs typeface="Comic Sans MS"/>
              </a:rPr>
              <a:t>Genes </a:t>
            </a:r>
            <a:r>
              <a:rPr lang="en-US" sz="1400" dirty="0">
                <a:solidFill>
                  <a:schemeClr val="tx2">
                    <a:lumMod val="65000"/>
                    <a:lumOff val="35000"/>
                  </a:schemeClr>
                </a:solidFill>
                <a:latin typeface="Comic Sans MS"/>
                <a:cs typeface="Comic Sans MS"/>
              </a:rPr>
              <a:t>of these individuals will be reduced or eliminated from the gene pool. These individuals are less adapted to their environment, </a:t>
            </a:r>
            <a:r>
              <a:rPr lang="en-US" sz="1400" i="1" dirty="0">
                <a:solidFill>
                  <a:schemeClr val="tx2">
                    <a:lumMod val="65000"/>
                    <a:lumOff val="35000"/>
                  </a:schemeClr>
                </a:solidFill>
                <a:latin typeface="Comic Sans MS"/>
                <a:cs typeface="Comic Sans MS"/>
              </a:rPr>
              <a:t>less fit</a:t>
            </a:r>
            <a:r>
              <a:rPr lang="en-US" sz="1400" dirty="0">
                <a:solidFill>
                  <a:schemeClr val="tx2">
                    <a:lumMod val="65000"/>
                    <a:lumOff val="35000"/>
                  </a:schemeClr>
                </a:solidFill>
                <a:latin typeface="Comic Sans MS"/>
                <a:cs typeface="Comic Sans MS"/>
              </a:rPr>
              <a:t>.</a:t>
            </a:r>
          </a:p>
          <a:p>
            <a:pPr indent="0">
              <a:lnSpc>
                <a:spcPct val="80000"/>
              </a:lnSpc>
              <a:buFontTx/>
              <a:buNone/>
            </a:pPr>
            <a:endParaRPr lang="en-US" sz="1000" dirty="0">
              <a:latin typeface="Comic Sans MS"/>
              <a:cs typeface="Comic Sans MS"/>
            </a:endParaRPr>
          </a:p>
          <a:p>
            <a:pPr marL="628650" indent="-285750">
              <a:lnSpc>
                <a:spcPct val="80000"/>
              </a:lnSpc>
            </a:pPr>
            <a:r>
              <a:rPr lang="en-US" sz="1800" dirty="0">
                <a:latin typeface="Comic Sans MS"/>
                <a:cs typeface="Comic Sans MS"/>
              </a:rPr>
              <a:t>When environmental factors </a:t>
            </a:r>
            <a:r>
              <a:rPr lang="en-US" sz="1800" dirty="0">
                <a:solidFill>
                  <a:srgbClr val="008000"/>
                </a:solidFill>
                <a:latin typeface="Comic Sans MS"/>
                <a:cs typeface="Comic Sans MS"/>
              </a:rPr>
              <a:t>increase</a:t>
            </a:r>
            <a:r>
              <a:rPr lang="en-US" sz="1800" dirty="0">
                <a:latin typeface="Comic Sans MS"/>
                <a:cs typeface="Comic Sans MS"/>
              </a:rPr>
              <a:t> an individuals reproductive success, the organism is </a:t>
            </a:r>
            <a:r>
              <a:rPr lang="ja-JP" altLang="en-US" sz="1800" i="1" dirty="0">
                <a:latin typeface="Comic Sans MS"/>
                <a:cs typeface="Comic Sans MS"/>
              </a:rPr>
              <a:t>“</a:t>
            </a:r>
            <a:r>
              <a:rPr lang="en-US" sz="1800" i="1" dirty="0">
                <a:latin typeface="Comic Sans MS"/>
                <a:cs typeface="Comic Sans MS"/>
              </a:rPr>
              <a:t>selected for</a:t>
            </a:r>
            <a:r>
              <a:rPr lang="ja-JP" altLang="en-US" sz="1800" i="1" dirty="0">
                <a:latin typeface="Comic Sans MS"/>
                <a:cs typeface="Comic Sans MS"/>
              </a:rPr>
              <a:t>”</a:t>
            </a:r>
            <a:r>
              <a:rPr lang="en-US" sz="1800" dirty="0">
                <a:latin typeface="Comic Sans MS"/>
                <a:cs typeface="Comic Sans MS"/>
              </a:rPr>
              <a:t> by nature. </a:t>
            </a:r>
            <a:endParaRPr lang="en-US" sz="1800" dirty="0" smtClean="0">
              <a:latin typeface="Comic Sans MS"/>
              <a:cs typeface="Comic Sans MS"/>
            </a:endParaRPr>
          </a:p>
          <a:p>
            <a:pPr marL="1028700" lvl="1" algn="ctr">
              <a:lnSpc>
                <a:spcPct val="80000"/>
              </a:lnSpc>
            </a:pPr>
            <a:r>
              <a:rPr lang="en-US" sz="1400" dirty="0" smtClean="0">
                <a:solidFill>
                  <a:srgbClr val="595959"/>
                </a:solidFill>
                <a:latin typeface="Comic Sans MS"/>
                <a:cs typeface="Comic Sans MS"/>
              </a:rPr>
              <a:t>Genes </a:t>
            </a:r>
            <a:r>
              <a:rPr lang="en-US" sz="1400" dirty="0">
                <a:solidFill>
                  <a:srgbClr val="595959"/>
                </a:solidFill>
                <a:latin typeface="Comic Sans MS"/>
                <a:cs typeface="Comic Sans MS"/>
              </a:rPr>
              <a:t>of these individuals will increase in frequency in the gene pool. These individuals are more adapted to their environment, more fit.</a:t>
            </a:r>
          </a:p>
          <a:p>
            <a:pPr indent="0">
              <a:lnSpc>
                <a:spcPct val="80000"/>
              </a:lnSpc>
              <a:buFontTx/>
              <a:buNone/>
            </a:pPr>
            <a:endParaRPr lang="en-US" sz="1800" dirty="0">
              <a:latin typeface="Comic Sans MS"/>
              <a:cs typeface="Comic Sans MS"/>
            </a:endParaRPr>
          </a:p>
          <a:p>
            <a:pPr indent="0">
              <a:lnSpc>
                <a:spcPct val="80000"/>
              </a:lnSpc>
              <a:buFontTx/>
              <a:buNone/>
            </a:pPr>
            <a:endParaRPr lang="en-US" sz="1800" dirty="0">
              <a:latin typeface="Comic Sans MS"/>
              <a:cs typeface="Comic Sans MS"/>
            </a:endParaRPr>
          </a:p>
        </p:txBody>
      </p:sp>
      <p:sp>
        <p:nvSpPr>
          <p:cNvPr id="8196" name="Text Box 4"/>
          <p:cNvSpPr txBox="1">
            <a:spLocks noChangeArrowheads="1"/>
          </p:cNvSpPr>
          <p:nvPr/>
        </p:nvSpPr>
        <p:spPr bwMode="auto">
          <a:xfrm>
            <a:off x="457200" y="3048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8197" name="Text Box 5"/>
          <p:cNvSpPr txBox="1">
            <a:spLocks noChangeArrowheads="1"/>
          </p:cNvSpPr>
          <p:nvPr/>
        </p:nvSpPr>
        <p:spPr bwMode="auto">
          <a:xfrm>
            <a:off x="0" y="1524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800" b="1" dirty="0" smtClean="0">
                <a:solidFill>
                  <a:srgbClr val="008000"/>
                </a:solidFill>
                <a:latin typeface="Comic Sans MS"/>
                <a:cs typeface="Comic Sans MS"/>
              </a:rPr>
              <a:t>Key Concepts of Evolution by Natural Selection</a:t>
            </a:r>
            <a:endParaRPr lang="en-US" sz="2800" b="1" dirty="0">
              <a:solidFill>
                <a:srgbClr val="008000"/>
              </a:solidFill>
              <a:latin typeface="Comic Sans MS"/>
              <a:cs typeface="Comic Sans MS"/>
            </a:endParaRPr>
          </a:p>
        </p:txBody>
      </p:sp>
      <p:sp>
        <p:nvSpPr>
          <p:cNvPr id="5"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2"/>
              </a:rPr>
              <a:t>ScienceProfOnline.com</a:t>
            </a:r>
            <a:endParaRPr lang="en-US" sz="1000" dirty="0">
              <a:latin typeface="Comic Sans MS" charset="0"/>
              <a:cs typeface="+mn-cs"/>
            </a:endParaRPr>
          </a:p>
        </p:txBody>
      </p:sp>
      <p:pic>
        <p:nvPicPr>
          <p:cNvPr id="2" name="Picture 1" descr="peppered-moth.jpg"/>
          <p:cNvPicPr>
            <a:picLocks noChangeAspect="1"/>
          </p:cNvPicPr>
          <p:nvPr/>
        </p:nvPicPr>
        <p:blipFill rotWithShape="1">
          <a:blip r:embed="rId3" cstate="email">
            <a:extLst>
              <a:ext uri="{28A0092B-C50C-407E-A947-70E740481C1C}">
                <a14:useLocalDpi xmlns:a14="http://schemas.microsoft.com/office/drawing/2010/main" val="0"/>
              </a:ext>
            </a:extLst>
          </a:blip>
          <a:srcRect t="-3054" b="-3194"/>
          <a:stretch/>
        </p:blipFill>
        <p:spPr>
          <a:xfrm>
            <a:off x="5257800" y="1066800"/>
            <a:ext cx="350520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Box 14"/>
          <p:cNvSpPr txBox="1">
            <a:spLocks noChangeArrowheads="1"/>
          </p:cNvSpPr>
          <p:nvPr/>
        </p:nvSpPr>
        <p:spPr bwMode="auto">
          <a:xfrm>
            <a:off x="5741621" y="6599079"/>
            <a:ext cx="340237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dirty="0" smtClean="0">
                <a:latin typeface="Comic Sans MS" charset="0"/>
                <a:cs typeface="+mn-cs"/>
              </a:rPr>
              <a:t>Image</a:t>
            </a:r>
            <a:r>
              <a:rPr lang="en-US" sz="1000" dirty="0" smtClean="0">
                <a:latin typeface="Comic Sans MS"/>
                <a:cs typeface="Comic Sans MS"/>
              </a:rPr>
              <a:t>: </a:t>
            </a:r>
            <a:r>
              <a:rPr lang="en-US" sz="1000" dirty="0" smtClean="0">
                <a:latin typeface="Comic Sans MS"/>
                <a:cs typeface="Comic Sans MS"/>
                <a:hlinkClick r:id="rId4"/>
              </a:rPr>
              <a:t>Peppered Moth on tree trunk</a:t>
            </a:r>
            <a:r>
              <a:rPr lang="en-US" sz="1000" dirty="0" smtClean="0">
                <a:latin typeface="Comic Sans MS"/>
                <a:cs typeface="Comic Sans MS"/>
              </a:rPr>
              <a:t>, Wiki.</a:t>
            </a:r>
          </a:p>
        </p:txBody>
      </p:sp>
      <p:sp>
        <p:nvSpPr>
          <p:cNvPr id="3" name="TextBox 2"/>
          <p:cNvSpPr txBox="1"/>
          <p:nvPr/>
        </p:nvSpPr>
        <p:spPr>
          <a:xfrm>
            <a:off x="5334000" y="5334000"/>
            <a:ext cx="3429000" cy="1200329"/>
          </a:xfrm>
          <a:prstGeom prst="rect">
            <a:avLst/>
          </a:prstGeom>
          <a:noFill/>
        </p:spPr>
        <p:txBody>
          <a:bodyPr wrap="square" rtlCol="0">
            <a:spAutoFit/>
          </a:bodyPr>
          <a:lstStyle/>
          <a:p>
            <a:pPr algn="ctr"/>
            <a:r>
              <a:rPr lang="en-US" dirty="0">
                <a:solidFill>
                  <a:srgbClr val="FF0000"/>
                </a:solidFill>
                <a:latin typeface="Comic Sans MS"/>
                <a:cs typeface="Comic Sans MS"/>
              </a:rPr>
              <a:t>Q: </a:t>
            </a:r>
            <a:r>
              <a:rPr lang="en-US" dirty="0">
                <a:solidFill>
                  <a:schemeClr val="tx2">
                    <a:lumMod val="75000"/>
                    <a:lumOff val="25000"/>
                  </a:schemeClr>
                </a:solidFill>
                <a:latin typeface="Comic Sans MS"/>
                <a:cs typeface="Comic Sans MS"/>
              </a:rPr>
              <a:t>What does “fitness” mean in the context of natural selection?</a:t>
            </a:r>
          </a:p>
          <a:p>
            <a:endParaRPr lang="en-US" dirty="0"/>
          </a:p>
        </p:txBody>
      </p:sp>
    </p:spTree>
    <p:extLst>
      <p:ext uri="{BB962C8B-B14F-4D97-AF65-F5344CB8AC3E}">
        <p14:creationId xmlns:p14="http://schemas.microsoft.com/office/powerpoint/2010/main" val="10653160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914400"/>
            <a:ext cx="4724400" cy="5486400"/>
          </a:xfrm>
        </p:spPr>
        <p:txBody>
          <a:bodyPr/>
          <a:lstStyle/>
          <a:p>
            <a:pPr indent="0">
              <a:lnSpc>
                <a:spcPct val="80000"/>
              </a:lnSpc>
              <a:buNone/>
            </a:pPr>
            <a:endParaRPr lang="en-US" sz="1000" dirty="0">
              <a:latin typeface="Comic Sans MS"/>
              <a:cs typeface="Comic Sans MS"/>
            </a:endParaRPr>
          </a:p>
          <a:p>
            <a:pPr indent="0">
              <a:lnSpc>
                <a:spcPct val="80000"/>
              </a:lnSpc>
              <a:buFontTx/>
              <a:buNone/>
            </a:pPr>
            <a:r>
              <a:rPr lang="en-US" sz="2000" dirty="0" smtClean="0">
                <a:latin typeface="Comic Sans MS"/>
                <a:cs typeface="Comic Sans MS"/>
              </a:rPr>
              <a:t>4. </a:t>
            </a:r>
            <a:r>
              <a:rPr lang="en-US" sz="2000" u="sng" dirty="0" smtClean="0">
                <a:latin typeface="Comic Sans MS"/>
                <a:cs typeface="Comic Sans MS"/>
              </a:rPr>
              <a:t>Relative </a:t>
            </a:r>
            <a:r>
              <a:rPr lang="en-US" sz="2000" u="sng" dirty="0">
                <a:latin typeface="Comic Sans MS"/>
                <a:cs typeface="Comic Sans MS"/>
              </a:rPr>
              <a:t>Fitness</a:t>
            </a:r>
            <a:r>
              <a:rPr lang="en-US" sz="2000" dirty="0" smtClean="0">
                <a:latin typeface="Comic Sans MS"/>
                <a:cs typeface="Comic Sans MS"/>
              </a:rPr>
              <a:t>: </a:t>
            </a:r>
          </a:p>
          <a:p>
            <a:pPr indent="0">
              <a:lnSpc>
                <a:spcPct val="80000"/>
              </a:lnSpc>
              <a:buFontTx/>
              <a:buNone/>
            </a:pPr>
            <a:endParaRPr lang="en-US" sz="1000" dirty="0" smtClean="0">
              <a:latin typeface="Comic Sans MS"/>
              <a:cs typeface="Comic Sans MS"/>
            </a:endParaRPr>
          </a:p>
          <a:p>
            <a:pPr marL="628650" indent="-285750">
              <a:lnSpc>
                <a:spcPct val="80000"/>
              </a:lnSpc>
            </a:pPr>
            <a:r>
              <a:rPr lang="en-US" sz="1800" dirty="0" smtClean="0">
                <a:latin typeface="Comic Sans MS"/>
                <a:cs typeface="Comic Sans MS"/>
              </a:rPr>
              <a:t>In </a:t>
            </a:r>
            <a:r>
              <a:rPr lang="en-US" sz="1800" dirty="0">
                <a:latin typeface="Comic Sans MS"/>
                <a:cs typeface="Comic Sans MS"/>
              </a:rPr>
              <a:t>any given environment, some individuals have characteristics that put them at an advantage over individuals who do not possess those characteristics.</a:t>
            </a:r>
          </a:p>
          <a:p>
            <a:pPr indent="0">
              <a:lnSpc>
                <a:spcPct val="80000"/>
              </a:lnSpc>
              <a:buFontTx/>
              <a:buNone/>
            </a:pPr>
            <a:r>
              <a:rPr lang="en-US" sz="2000" dirty="0">
                <a:latin typeface="Comic Sans MS"/>
                <a:cs typeface="Comic Sans MS"/>
              </a:rPr>
              <a:t>​</a:t>
            </a:r>
          </a:p>
          <a:p>
            <a:pPr indent="0">
              <a:lnSpc>
                <a:spcPct val="80000"/>
              </a:lnSpc>
              <a:buFontTx/>
              <a:buNone/>
            </a:pPr>
            <a:r>
              <a:rPr lang="en-US" sz="2000" dirty="0" smtClean="0">
                <a:latin typeface="Comic Sans MS"/>
                <a:cs typeface="Comic Sans MS"/>
              </a:rPr>
              <a:t>5. </a:t>
            </a:r>
            <a:r>
              <a:rPr lang="en-US" sz="2000" u="sng" dirty="0" smtClean="0">
                <a:latin typeface="Comic Sans MS"/>
                <a:cs typeface="Comic Sans MS"/>
              </a:rPr>
              <a:t>Population </a:t>
            </a:r>
            <a:r>
              <a:rPr lang="en-US" sz="2000" u="sng" dirty="0">
                <a:latin typeface="Comic Sans MS"/>
                <a:cs typeface="Comic Sans MS"/>
              </a:rPr>
              <a:t>Shift</a:t>
            </a:r>
            <a:r>
              <a:rPr lang="en-US" sz="2000" dirty="0">
                <a:latin typeface="Comic Sans MS"/>
                <a:cs typeface="Comic Sans MS"/>
              </a:rPr>
              <a:t>: </a:t>
            </a:r>
            <a:endParaRPr lang="en-US" sz="2000" dirty="0" smtClean="0">
              <a:latin typeface="Comic Sans MS"/>
              <a:cs typeface="Comic Sans MS"/>
            </a:endParaRPr>
          </a:p>
          <a:p>
            <a:pPr indent="0">
              <a:lnSpc>
                <a:spcPct val="80000"/>
              </a:lnSpc>
              <a:buFontTx/>
              <a:buNone/>
            </a:pPr>
            <a:endParaRPr lang="en-US" sz="1000" dirty="0" smtClean="0">
              <a:latin typeface="Comic Sans MS"/>
              <a:cs typeface="Comic Sans MS"/>
            </a:endParaRPr>
          </a:p>
          <a:p>
            <a:pPr marL="685800">
              <a:lnSpc>
                <a:spcPct val="80000"/>
              </a:lnSpc>
            </a:pPr>
            <a:r>
              <a:rPr lang="en-US" sz="1800" dirty="0" smtClean="0">
                <a:latin typeface="Comic Sans MS"/>
                <a:cs typeface="Comic Sans MS"/>
              </a:rPr>
              <a:t>In </a:t>
            </a:r>
            <a:r>
              <a:rPr lang="en-US" sz="1800" dirty="0">
                <a:latin typeface="Comic Sans MS"/>
                <a:cs typeface="Comic Sans MS"/>
              </a:rPr>
              <a:t>any given environment</a:t>
            </a:r>
            <a:r>
              <a:rPr lang="en-US" sz="1800" dirty="0" smtClean="0">
                <a:latin typeface="Comic Sans MS"/>
                <a:cs typeface="Comic Sans MS"/>
              </a:rPr>
              <a:t>, </a:t>
            </a:r>
            <a:r>
              <a:rPr lang="en-US" sz="1800" dirty="0">
                <a:latin typeface="Comic Sans MS"/>
                <a:cs typeface="Comic Sans MS"/>
              </a:rPr>
              <a:t>individuals who have advantageous characteristics will generally be healthier, live longer, and leave more offspring than individuals who do not </a:t>
            </a:r>
            <a:r>
              <a:rPr lang="en-US" sz="1800" dirty="0" smtClean="0">
                <a:latin typeface="Comic Sans MS"/>
                <a:cs typeface="Comic Sans MS"/>
              </a:rPr>
              <a:t>have </a:t>
            </a:r>
            <a:r>
              <a:rPr lang="en-US" sz="1800" dirty="0">
                <a:latin typeface="Comic Sans MS"/>
                <a:cs typeface="Comic Sans MS"/>
              </a:rPr>
              <a:t>those useful traits. </a:t>
            </a:r>
            <a:endParaRPr lang="en-US" sz="1800" dirty="0" smtClean="0">
              <a:latin typeface="Comic Sans MS"/>
              <a:cs typeface="Comic Sans MS"/>
            </a:endParaRPr>
          </a:p>
          <a:p>
            <a:pPr marL="685800">
              <a:lnSpc>
                <a:spcPct val="80000"/>
              </a:lnSpc>
            </a:pPr>
            <a:r>
              <a:rPr lang="en-US" sz="1800" dirty="0" smtClean="0">
                <a:latin typeface="Comic Sans MS"/>
                <a:cs typeface="Comic Sans MS"/>
              </a:rPr>
              <a:t>The </a:t>
            </a:r>
            <a:r>
              <a:rPr lang="en-US" sz="1800" dirty="0">
                <a:latin typeface="Comic Sans MS"/>
                <a:cs typeface="Comic Sans MS"/>
              </a:rPr>
              <a:t>population will, over time, contain more and more individuals with the advantageous traits, and fewer individuals who do not possess them.</a:t>
            </a:r>
          </a:p>
        </p:txBody>
      </p:sp>
      <p:sp>
        <p:nvSpPr>
          <p:cNvPr id="8196" name="Text Box 4"/>
          <p:cNvSpPr txBox="1">
            <a:spLocks noChangeArrowheads="1"/>
          </p:cNvSpPr>
          <p:nvPr/>
        </p:nvSpPr>
        <p:spPr bwMode="auto">
          <a:xfrm>
            <a:off x="457200" y="3048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8197" name="Text Box 5"/>
          <p:cNvSpPr txBox="1">
            <a:spLocks noChangeArrowheads="1"/>
          </p:cNvSpPr>
          <p:nvPr/>
        </p:nvSpPr>
        <p:spPr bwMode="auto">
          <a:xfrm>
            <a:off x="0" y="1524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800" b="1" dirty="0" smtClean="0">
                <a:solidFill>
                  <a:srgbClr val="008000"/>
                </a:solidFill>
                <a:latin typeface="Comic Sans MS"/>
                <a:cs typeface="Comic Sans MS"/>
              </a:rPr>
              <a:t>Key Concepts of Evolution by Natural Selection</a:t>
            </a:r>
            <a:endParaRPr lang="en-US" sz="2800" b="1" dirty="0">
              <a:solidFill>
                <a:srgbClr val="008000"/>
              </a:solidFill>
              <a:latin typeface="Comic Sans MS"/>
              <a:cs typeface="Comic Sans MS"/>
            </a:endParaRPr>
          </a:p>
        </p:txBody>
      </p:sp>
      <p:sp>
        <p:nvSpPr>
          <p:cNvPr id="5"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2"/>
              </a:rPr>
              <a:t>ScienceProfOnline.com</a:t>
            </a:r>
            <a:endParaRPr lang="en-US" sz="1000" dirty="0">
              <a:latin typeface="Comic Sans MS" charset="0"/>
              <a:cs typeface="+mn-cs"/>
            </a:endParaRPr>
          </a:p>
        </p:txBody>
      </p:sp>
      <p:pic>
        <p:nvPicPr>
          <p:cNvPr id="2" name="Picture 1" descr="peppered-moth.jpg"/>
          <p:cNvPicPr>
            <a:picLocks noChangeAspect="1"/>
          </p:cNvPicPr>
          <p:nvPr/>
        </p:nvPicPr>
        <p:blipFill rotWithShape="1">
          <a:blip r:embed="rId3" cstate="email">
            <a:extLst>
              <a:ext uri="{28A0092B-C50C-407E-A947-70E740481C1C}">
                <a14:useLocalDpi xmlns:a14="http://schemas.microsoft.com/office/drawing/2010/main" val="0"/>
              </a:ext>
            </a:extLst>
          </a:blip>
          <a:srcRect t="-3054" b="-3194"/>
          <a:stretch/>
        </p:blipFill>
        <p:spPr>
          <a:xfrm>
            <a:off x="4876800" y="1066800"/>
            <a:ext cx="3886200"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Box 14"/>
          <p:cNvSpPr txBox="1">
            <a:spLocks noChangeArrowheads="1"/>
          </p:cNvSpPr>
          <p:nvPr/>
        </p:nvSpPr>
        <p:spPr bwMode="auto">
          <a:xfrm>
            <a:off x="5741621" y="6599079"/>
            <a:ext cx="340237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dirty="0" smtClean="0">
                <a:latin typeface="Comic Sans MS" charset="0"/>
                <a:cs typeface="+mn-cs"/>
              </a:rPr>
              <a:t>Image</a:t>
            </a:r>
            <a:r>
              <a:rPr lang="en-US" sz="1000" dirty="0" smtClean="0">
                <a:latin typeface="Comic Sans MS"/>
                <a:cs typeface="Comic Sans MS"/>
              </a:rPr>
              <a:t>: </a:t>
            </a:r>
            <a:r>
              <a:rPr lang="en-US" sz="1000" dirty="0" smtClean="0">
                <a:latin typeface="Comic Sans MS"/>
                <a:cs typeface="Comic Sans MS"/>
                <a:hlinkClick r:id="rId4"/>
              </a:rPr>
              <a:t>Peppered Moth on tree trunk</a:t>
            </a:r>
            <a:r>
              <a:rPr lang="en-US" sz="1000" dirty="0" smtClean="0">
                <a:latin typeface="Comic Sans MS"/>
                <a:cs typeface="Comic Sans MS"/>
              </a:rPr>
              <a:t>, Wiki.</a:t>
            </a:r>
          </a:p>
        </p:txBody>
      </p:sp>
    </p:spTree>
    <p:extLst>
      <p:ext uri="{BB962C8B-B14F-4D97-AF65-F5344CB8AC3E}">
        <p14:creationId xmlns:p14="http://schemas.microsoft.com/office/powerpoint/2010/main" val="58612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868362"/>
          </a:xfrm>
        </p:spPr>
        <p:txBody>
          <a:bodyPr/>
          <a:lstStyle/>
          <a:p>
            <a:r>
              <a:rPr lang="en-US" b="1" dirty="0" smtClean="0">
                <a:solidFill>
                  <a:srgbClr val="BB2E94"/>
                </a:solidFill>
                <a:latin typeface="Comic Sans MS"/>
                <a:cs typeface="Comic Sans MS"/>
              </a:rPr>
              <a:t>Evolution of Mimicry</a:t>
            </a:r>
            <a:endParaRPr lang="en-US" b="1" dirty="0">
              <a:solidFill>
                <a:srgbClr val="BB2E94"/>
              </a:solidFill>
              <a:latin typeface="Comic Sans MS"/>
              <a:cs typeface="Comic Sans MS"/>
            </a:endParaRPr>
          </a:p>
        </p:txBody>
      </p:sp>
      <p:sp>
        <p:nvSpPr>
          <p:cNvPr id="3" name="Content Placeholder 2"/>
          <p:cNvSpPr>
            <a:spLocks noGrp="1"/>
          </p:cNvSpPr>
          <p:nvPr>
            <p:ph idx="1"/>
          </p:nvPr>
        </p:nvSpPr>
        <p:spPr>
          <a:xfrm>
            <a:off x="457200" y="1295400"/>
            <a:ext cx="4038600" cy="5181600"/>
          </a:xfrm>
        </p:spPr>
        <p:txBody>
          <a:bodyPr/>
          <a:lstStyle/>
          <a:p>
            <a:pPr marL="0" indent="0" algn="ctr">
              <a:buNone/>
            </a:pPr>
            <a:r>
              <a:rPr lang="en-US" sz="2400" dirty="0" smtClean="0">
                <a:latin typeface="Comic Sans MS"/>
                <a:cs typeface="Comic Sans MS"/>
              </a:rPr>
              <a:t>Check out </a:t>
            </a:r>
            <a:r>
              <a:rPr lang="en-US" sz="2400" dirty="0" err="1" smtClean="0">
                <a:latin typeface="Comic Sans MS"/>
                <a:cs typeface="Comic Sans MS"/>
              </a:rPr>
              <a:t>this</a:t>
            </a:r>
            <a:r>
              <a:rPr lang="en-US" sz="2400" dirty="0" err="1" smtClean="0">
                <a:latin typeface="Comic Sans MS"/>
                <a:cs typeface="Comic Sans MS"/>
                <a:hlinkClick r:id="rId2"/>
              </a:rPr>
              <a:t>Video</a:t>
            </a:r>
            <a:r>
              <a:rPr lang="en-US" sz="2400" dirty="0" smtClean="0">
                <a:latin typeface="Comic Sans MS"/>
                <a:cs typeface="Comic Sans MS"/>
                <a:hlinkClick r:id="rId2"/>
              </a:rPr>
              <a:t> of the Orchid Mantis</a:t>
            </a:r>
            <a:r>
              <a:rPr lang="en-US" sz="2400" dirty="0">
                <a:latin typeface="Comic Sans MS"/>
                <a:cs typeface="Comic Sans MS"/>
              </a:rPr>
              <a:t>!</a:t>
            </a:r>
            <a:endParaRPr lang="en-US" sz="2400" dirty="0" smtClean="0">
              <a:latin typeface="Comic Sans MS"/>
              <a:cs typeface="Comic Sans MS"/>
            </a:endParaRPr>
          </a:p>
          <a:p>
            <a:pPr marL="0" indent="0">
              <a:buNone/>
            </a:pPr>
            <a:endParaRPr lang="en-US" sz="2400" dirty="0">
              <a:latin typeface="Comic Sans MS"/>
              <a:cs typeface="Comic Sans MS"/>
            </a:endParaRPr>
          </a:p>
          <a:p>
            <a:pPr marL="0" indent="0" algn="ctr">
              <a:buNone/>
            </a:pPr>
            <a:r>
              <a:rPr lang="en-US" sz="2400" dirty="0">
                <a:latin typeface="Comic Sans MS"/>
                <a:cs typeface="Comic Sans MS"/>
              </a:rPr>
              <a:t>H</a:t>
            </a:r>
            <a:r>
              <a:rPr lang="en-US" sz="2400" dirty="0" smtClean="0">
                <a:latin typeface="Comic Sans MS"/>
                <a:cs typeface="Comic Sans MS"/>
              </a:rPr>
              <a:t>ow does its appearance helps it catch prey and avoid predators?</a:t>
            </a:r>
          </a:p>
          <a:p>
            <a:pPr marL="0" indent="0" algn="ctr">
              <a:buNone/>
            </a:pPr>
            <a:endParaRPr lang="en-US" sz="2400" dirty="0">
              <a:latin typeface="Comic Sans MS"/>
              <a:cs typeface="Comic Sans MS"/>
            </a:endParaRPr>
          </a:p>
          <a:p>
            <a:pPr marL="0" indent="0" algn="ctr">
              <a:buNone/>
            </a:pPr>
            <a:r>
              <a:rPr lang="en-US" sz="2400" dirty="0" smtClean="0">
                <a:latin typeface="Comic Sans MS"/>
                <a:cs typeface="Comic Sans MS"/>
              </a:rPr>
              <a:t>Consider how, over time, a population of preying mantis’ could be “shaped” by natural selection to look like a flower.</a:t>
            </a:r>
            <a:endParaRPr lang="en-US" sz="2400" dirty="0">
              <a:latin typeface="Comic Sans MS"/>
              <a:cs typeface="Comic Sans MS"/>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76800" y="1524000"/>
            <a:ext cx="3657599" cy="4648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 Box 14"/>
          <p:cNvSpPr txBox="1">
            <a:spLocks noChangeArrowheads="1"/>
          </p:cNvSpPr>
          <p:nvPr/>
        </p:nvSpPr>
        <p:spPr bwMode="auto">
          <a:xfrm>
            <a:off x="5741621" y="6599079"/>
            <a:ext cx="340237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dirty="0" smtClean="0">
                <a:latin typeface="Comic Sans MS" charset="0"/>
                <a:cs typeface="+mn-cs"/>
              </a:rPr>
              <a:t>Image</a:t>
            </a:r>
            <a:r>
              <a:rPr lang="en-US" sz="1000" dirty="0" smtClean="0">
                <a:latin typeface="Comic Sans MS"/>
                <a:cs typeface="Comic Sans MS"/>
              </a:rPr>
              <a:t>: Orchid Mantis on orchid flower, Wiki.</a:t>
            </a:r>
          </a:p>
        </p:txBody>
      </p:sp>
    </p:spTree>
    <p:extLst>
      <p:ext uri="{BB962C8B-B14F-4D97-AF65-F5344CB8AC3E}">
        <p14:creationId xmlns:p14="http://schemas.microsoft.com/office/powerpoint/2010/main" val="208458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52400" y="228600"/>
            <a:ext cx="8763000" cy="533400"/>
          </a:xfrm>
        </p:spPr>
        <p:txBody>
          <a:bodyPr/>
          <a:lstStyle/>
          <a:p>
            <a:pPr indent="0" algn="ctr">
              <a:lnSpc>
                <a:spcPct val="80000"/>
              </a:lnSpc>
              <a:buFontTx/>
              <a:buNone/>
            </a:pPr>
            <a:r>
              <a:rPr lang="en-US" sz="2800" b="1" dirty="0" smtClean="0">
                <a:solidFill>
                  <a:srgbClr val="7D5E35"/>
                </a:solidFill>
                <a:latin typeface="Comic Sans MS"/>
                <a:cs typeface="Comic Sans MS"/>
              </a:rPr>
              <a:t>The Power </a:t>
            </a:r>
            <a:r>
              <a:rPr lang="en-US" sz="2800" b="1" dirty="0">
                <a:solidFill>
                  <a:srgbClr val="7D5E35"/>
                </a:solidFill>
                <a:latin typeface="Comic Sans MS"/>
                <a:cs typeface="Comic Sans MS"/>
              </a:rPr>
              <a:t>of Natural Selection Over </a:t>
            </a:r>
            <a:r>
              <a:rPr lang="en-US" sz="2800" b="1" dirty="0" smtClean="0">
                <a:solidFill>
                  <a:srgbClr val="7D5E35"/>
                </a:solidFill>
                <a:latin typeface="Comic Sans MS"/>
                <a:cs typeface="Comic Sans MS"/>
              </a:rPr>
              <a:t>Time </a:t>
            </a:r>
            <a:endParaRPr lang="en-US" sz="2000" dirty="0">
              <a:solidFill>
                <a:srgbClr val="7D5E35"/>
              </a:solidFill>
              <a:latin typeface="Comic Sans MS"/>
              <a:cs typeface="Comic Sans MS"/>
            </a:endParaRPr>
          </a:p>
          <a:p>
            <a:pPr indent="0" algn="ctr">
              <a:lnSpc>
                <a:spcPct val="80000"/>
              </a:lnSpc>
              <a:buFontTx/>
              <a:buNone/>
            </a:pPr>
            <a:r>
              <a:rPr lang="en-US" sz="1800" dirty="0">
                <a:latin typeface="Comic Sans MS"/>
                <a:cs typeface="Comic Sans MS"/>
              </a:rPr>
              <a:t>​</a:t>
            </a:r>
          </a:p>
          <a:p>
            <a:pPr indent="0" algn="ctr">
              <a:lnSpc>
                <a:spcPct val="80000"/>
              </a:lnSpc>
              <a:buFontTx/>
              <a:buNone/>
            </a:pPr>
            <a:endParaRPr lang="en-US" sz="1800" dirty="0">
              <a:latin typeface="Comic Sans MS"/>
              <a:cs typeface="Comic Sans MS"/>
            </a:endParaRPr>
          </a:p>
          <a:p>
            <a:pPr algn="ctr">
              <a:lnSpc>
                <a:spcPct val="80000"/>
              </a:lnSpc>
            </a:pPr>
            <a:endParaRPr lang="en-US" sz="800" dirty="0"/>
          </a:p>
        </p:txBody>
      </p:sp>
      <p:sp>
        <p:nvSpPr>
          <p:cNvPr id="3"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2"/>
              </a:rPr>
              <a:t>ScienceProfOnline.com</a:t>
            </a:r>
            <a:endParaRPr lang="en-US" sz="1000" dirty="0">
              <a:latin typeface="Comic Sans MS" charset="0"/>
              <a:cs typeface="+mn-cs"/>
            </a:endParaRPr>
          </a:p>
        </p:txBody>
      </p:sp>
      <p:sp>
        <p:nvSpPr>
          <p:cNvPr id="4" name="Rectangle 3"/>
          <p:cNvSpPr txBox="1">
            <a:spLocks noChangeArrowheads="1"/>
          </p:cNvSpPr>
          <p:nvPr/>
        </p:nvSpPr>
        <p:spPr bwMode="auto">
          <a:xfrm>
            <a:off x="228600" y="1066800"/>
            <a:ext cx="3505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buFontTx/>
              <a:buNone/>
            </a:pPr>
            <a:r>
              <a:rPr lang="en-US" sz="2000" b="1" dirty="0" smtClean="0">
                <a:latin typeface="Comic Sans MS"/>
                <a:cs typeface="Comic Sans MS"/>
              </a:rPr>
              <a:t>	</a:t>
            </a:r>
            <a:r>
              <a:rPr lang="en-US" sz="2400" b="1" dirty="0" smtClean="0">
                <a:latin typeface="Comic Sans MS"/>
                <a:cs typeface="Comic Sans MS"/>
              </a:rPr>
              <a:t>Reproductive Isolation</a:t>
            </a:r>
          </a:p>
          <a:p>
            <a:pPr>
              <a:lnSpc>
                <a:spcPct val="80000"/>
              </a:lnSpc>
              <a:buFontTx/>
              <a:buNone/>
            </a:pPr>
            <a:endParaRPr lang="en-US" sz="1050" b="1" dirty="0" smtClean="0">
              <a:latin typeface="Comic Sans MS"/>
              <a:cs typeface="Comic Sans MS"/>
            </a:endParaRPr>
          </a:p>
          <a:p>
            <a:pPr indent="0">
              <a:lnSpc>
                <a:spcPct val="80000"/>
              </a:lnSpc>
              <a:buFontTx/>
              <a:buNone/>
            </a:pPr>
            <a:r>
              <a:rPr lang="en-US" sz="2000" dirty="0" smtClean="0">
                <a:latin typeface="Comic Sans MS"/>
                <a:cs typeface="Comic Sans MS"/>
              </a:rPr>
              <a:t>Over time, natural selection can make sub-populations within a species genetically different enough so that they are no longer able to reproduce with each other, creating separate species (reproductive isolation). </a:t>
            </a:r>
          </a:p>
          <a:p>
            <a:pPr indent="0">
              <a:lnSpc>
                <a:spcPct val="80000"/>
              </a:lnSpc>
              <a:buFontTx/>
              <a:buNone/>
            </a:pPr>
            <a:endParaRPr lang="en-US" sz="2000" dirty="0" smtClean="0">
              <a:latin typeface="Comic Sans MS"/>
              <a:cs typeface="Comic Sans MS"/>
            </a:endParaRPr>
          </a:p>
          <a:p>
            <a:pPr indent="0">
              <a:lnSpc>
                <a:spcPct val="80000"/>
              </a:lnSpc>
              <a:buFontTx/>
              <a:buNone/>
            </a:pPr>
            <a:r>
              <a:rPr lang="en-US" sz="2000" dirty="0" smtClean="0">
                <a:latin typeface="Comic Sans MS"/>
                <a:cs typeface="Comic Sans MS"/>
              </a:rPr>
              <a:t>Sexually </a:t>
            </a:r>
            <a:r>
              <a:rPr lang="en-US" sz="2000" dirty="0">
                <a:latin typeface="Comic Sans MS"/>
                <a:cs typeface="Comic Sans MS"/>
              </a:rPr>
              <a:t>reproducing organisms are only considered to be of the same species if they can mate and produce fertile offspring together.</a:t>
            </a:r>
          </a:p>
          <a:p>
            <a:pPr indent="0">
              <a:lnSpc>
                <a:spcPct val="80000"/>
              </a:lnSpc>
              <a:buFontTx/>
              <a:buNone/>
            </a:pPr>
            <a:r>
              <a:rPr lang="en-US" sz="2000" dirty="0" smtClean="0">
                <a:latin typeface="Comic Sans MS"/>
                <a:cs typeface="Comic Sans MS"/>
              </a:rPr>
              <a:t> </a:t>
            </a:r>
          </a:p>
          <a:p>
            <a:pPr indent="0">
              <a:lnSpc>
                <a:spcPct val="80000"/>
              </a:lnSpc>
              <a:buFontTx/>
              <a:buNone/>
            </a:pPr>
            <a:r>
              <a:rPr lang="en-US" sz="2000" dirty="0" smtClean="0">
                <a:latin typeface="Comic Sans MS"/>
                <a:cs typeface="Comic Sans MS"/>
              </a:rPr>
              <a:t>​</a:t>
            </a:r>
          </a:p>
          <a:p>
            <a:pPr indent="0">
              <a:lnSpc>
                <a:spcPct val="80000"/>
              </a:lnSpc>
              <a:buFontTx/>
              <a:buNone/>
            </a:pPr>
            <a:endParaRPr lang="en-US" sz="2000" dirty="0" smtClean="0">
              <a:latin typeface="Comic Sans MS"/>
              <a:cs typeface="Comic Sans MS"/>
            </a:endParaRPr>
          </a:p>
          <a:p>
            <a:pPr>
              <a:lnSpc>
                <a:spcPct val="80000"/>
              </a:lnSpc>
            </a:pPr>
            <a:endParaRPr lang="en-US" sz="900" dirty="0"/>
          </a:p>
        </p:txBody>
      </p:sp>
      <p:pic>
        <p:nvPicPr>
          <p:cNvPr id="2" name="Picture 1" descr="Maultier_gra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914400"/>
            <a:ext cx="3505200" cy="2845009"/>
          </a:xfrm>
          <a:prstGeom prst="rect">
            <a:avLst/>
          </a:prstGeom>
        </p:spPr>
      </p:pic>
      <p:sp>
        <p:nvSpPr>
          <p:cNvPr id="6" name="Text Box 14"/>
          <p:cNvSpPr txBox="1">
            <a:spLocks noChangeArrowheads="1"/>
          </p:cNvSpPr>
          <p:nvPr/>
        </p:nvSpPr>
        <p:spPr bwMode="auto">
          <a:xfrm>
            <a:off x="5741621" y="6599079"/>
            <a:ext cx="340237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dirty="0" smtClean="0">
                <a:latin typeface="Comic Sans MS" charset="0"/>
                <a:cs typeface="+mn-cs"/>
              </a:rPr>
              <a:t>Image</a:t>
            </a:r>
            <a:r>
              <a:rPr lang="en-US" sz="1000" dirty="0" smtClean="0">
                <a:latin typeface="Comic Sans MS"/>
                <a:cs typeface="Comic Sans MS"/>
              </a:rPr>
              <a:t>: </a:t>
            </a:r>
            <a:r>
              <a:rPr lang="en-US" sz="1000" dirty="0" smtClean="0">
                <a:latin typeface="Comic Sans MS"/>
                <a:cs typeface="Comic Sans MS"/>
                <a:hlinkClick r:id="rId4"/>
              </a:rPr>
              <a:t>Mule</a:t>
            </a:r>
            <a:r>
              <a:rPr lang="en-US" sz="1000" dirty="0" smtClean="0">
                <a:latin typeface="Comic Sans MS"/>
                <a:cs typeface="Comic Sans MS"/>
              </a:rPr>
              <a:t>, Wiki; </a:t>
            </a:r>
            <a:r>
              <a:rPr lang="en-US" sz="1000" dirty="0" smtClean="0">
                <a:latin typeface="Comic Sans MS"/>
                <a:cs typeface="Comic Sans MS"/>
                <a:hlinkClick r:id="rId5"/>
              </a:rPr>
              <a:t>Liger and trainer</a:t>
            </a:r>
            <a:r>
              <a:rPr lang="en-US" sz="1000" dirty="0" smtClean="0">
                <a:latin typeface="Comic Sans MS"/>
                <a:cs typeface="Comic Sans MS"/>
              </a:rPr>
              <a:t>, Wiki.</a:t>
            </a:r>
          </a:p>
        </p:txBody>
      </p:sp>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629400" y="3962400"/>
            <a:ext cx="2209800" cy="2286000"/>
          </a:xfrm>
          <a:prstGeom prst="rect">
            <a:avLst/>
          </a:prstGeom>
        </p:spPr>
      </p:pic>
      <p:sp>
        <p:nvSpPr>
          <p:cNvPr id="7" name="TextBox 6"/>
          <p:cNvSpPr txBox="1"/>
          <p:nvPr/>
        </p:nvSpPr>
        <p:spPr>
          <a:xfrm>
            <a:off x="7543800" y="1066800"/>
            <a:ext cx="1447800" cy="2462213"/>
          </a:xfrm>
          <a:prstGeom prst="rect">
            <a:avLst/>
          </a:prstGeom>
          <a:noFill/>
        </p:spPr>
        <p:txBody>
          <a:bodyPr wrap="square" rtlCol="0">
            <a:spAutoFit/>
          </a:bodyPr>
          <a:lstStyle/>
          <a:p>
            <a:pPr algn="ctr"/>
            <a:r>
              <a:rPr lang="en-US" sz="1400" dirty="0">
                <a:latin typeface="Comic Sans MS"/>
                <a:cs typeface="Comic Sans MS"/>
              </a:rPr>
              <a:t>Mules are sterile hybrids of horses and donkeys, two separate species with interspecific (between species) sterility</a:t>
            </a:r>
            <a:r>
              <a:rPr lang="en-US" sz="1400" dirty="0" smtClean="0">
                <a:latin typeface="Comic Sans MS"/>
                <a:cs typeface="Comic Sans MS"/>
              </a:rPr>
              <a:t>.</a:t>
            </a:r>
          </a:p>
          <a:p>
            <a:pPr algn="ctr"/>
            <a:endParaRPr lang="en-US" sz="1400" dirty="0">
              <a:latin typeface="Comic Sans MS"/>
              <a:cs typeface="Comic Sans MS"/>
            </a:endParaRPr>
          </a:p>
        </p:txBody>
      </p:sp>
      <p:sp>
        <p:nvSpPr>
          <p:cNvPr id="9" name="TextBox 8"/>
          <p:cNvSpPr txBox="1"/>
          <p:nvPr/>
        </p:nvSpPr>
        <p:spPr>
          <a:xfrm>
            <a:off x="3810000" y="4114800"/>
            <a:ext cx="2743200" cy="2492990"/>
          </a:xfrm>
          <a:prstGeom prst="rect">
            <a:avLst/>
          </a:prstGeom>
          <a:noFill/>
        </p:spPr>
        <p:txBody>
          <a:bodyPr wrap="square" rtlCol="0">
            <a:spAutoFit/>
          </a:bodyPr>
          <a:lstStyle/>
          <a:p>
            <a:pPr algn="ctr"/>
            <a:r>
              <a:rPr lang="en-US" sz="1200" dirty="0">
                <a:latin typeface="Comic Sans MS"/>
                <a:cs typeface="Comic Sans MS"/>
              </a:rPr>
              <a:t>The liger is a </a:t>
            </a:r>
            <a:r>
              <a:rPr lang="en-US" sz="1200" dirty="0" smtClean="0">
                <a:latin typeface="Comic Sans MS"/>
                <a:cs typeface="Comic Sans MS"/>
              </a:rPr>
              <a:t>hybrid </a:t>
            </a:r>
            <a:r>
              <a:rPr lang="en-US" sz="1200" dirty="0">
                <a:latin typeface="Comic Sans MS"/>
                <a:cs typeface="Comic Sans MS"/>
              </a:rPr>
              <a:t>between a male lion </a:t>
            </a:r>
            <a:r>
              <a:rPr lang="en-US" sz="1200" dirty="0" smtClean="0">
                <a:latin typeface="Comic Sans MS"/>
                <a:cs typeface="Comic Sans MS"/>
              </a:rPr>
              <a:t>and </a:t>
            </a:r>
            <a:r>
              <a:rPr lang="en-US" sz="1200" dirty="0">
                <a:latin typeface="Comic Sans MS"/>
                <a:cs typeface="Comic Sans MS"/>
              </a:rPr>
              <a:t>a female tiger </a:t>
            </a:r>
            <a:r>
              <a:rPr lang="en-US" sz="1200" dirty="0" smtClean="0">
                <a:latin typeface="Comic Sans MS"/>
                <a:cs typeface="Comic Sans MS"/>
              </a:rPr>
              <a:t>Ligers </a:t>
            </a:r>
            <a:r>
              <a:rPr lang="en-US" sz="1200" dirty="0">
                <a:latin typeface="Comic Sans MS"/>
                <a:cs typeface="Comic Sans MS"/>
              </a:rPr>
              <a:t>exist only in </a:t>
            </a:r>
            <a:r>
              <a:rPr lang="en-US" sz="1200" dirty="0" smtClean="0">
                <a:latin typeface="Comic Sans MS"/>
                <a:cs typeface="Comic Sans MS"/>
              </a:rPr>
              <a:t>captivity </a:t>
            </a:r>
            <a:r>
              <a:rPr lang="en-US" sz="1200" dirty="0">
                <a:latin typeface="Comic Sans MS"/>
                <a:cs typeface="Comic Sans MS"/>
              </a:rPr>
              <a:t>because the habitats of </a:t>
            </a:r>
            <a:r>
              <a:rPr lang="en-US" sz="1200" dirty="0" smtClean="0">
                <a:latin typeface="Comic Sans MS"/>
                <a:cs typeface="Comic Sans MS"/>
              </a:rPr>
              <a:t>lions and tigers do </a:t>
            </a:r>
            <a:r>
              <a:rPr lang="en-US" sz="1200" dirty="0">
                <a:latin typeface="Comic Sans MS"/>
                <a:cs typeface="Comic Sans MS"/>
              </a:rPr>
              <a:t>not overlap in the wild.  Ligers typically grow larger than either parent species.</a:t>
            </a:r>
          </a:p>
          <a:p>
            <a:pPr algn="ctr"/>
            <a:endParaRPr lang="en-US" sz="1200" dirty="0">
              <a:latin typeface="Comic Sans MS"/>
              <a:cs typeface="Comic Sans MS"/>
            </a:endParaRPr>
          </a:p>
          <a:p>
            <a:pPr algn="ctr"/>
            <a:r>
              <a:rPr lang="en-US" sz="1200" dirty="0">
                <a:latin typeface="Comic Sans MS"/>
                <a:cs typeface="Comic Sans MS"/>
              </a:rPr>
              <a:t>Most ligers suffer from embryonic fatality or premature death</a:t>
            </a:r>
            <a:r>
              <a:rPr lang="en-US" sz="1200" dirty="0" smtClean="0">
                <a:latin typeface="Comic Sans MS"/>
                <a:cs typeface="Comic Sans MS"/>
              </a:rPr>
              <a:t>, </a:t>
            </a:r>
            <a:r>
              <a:rPr lang="en-US" sz="1200" dirty="0">
                <a:latin typeface="Comic Sans MS"/>
                <a:cs typeface="Comic Sans MS"/>
              </a:rPr>
              <a:t>and those that survive are often </a:t>
            </a:r>
            <a:r>
              <a:rPr lang="en-US" sz="1200" dirty="0" smtClean="0">
                <a:latin typeface="Comic Sans MS"/>
                <a:cs typeface="Comic Sans MS"/>
              </a:rPr>
              <a:t>sterile.</a:t>
            </a:r>
            <a:endParaRPr lang="en-US" sz="1200" dirty="0">
              <a:latin typeface="Comic Sans MS"/>
              <a:cs typeface="Comic Sans MS"/>
            </a:endParaRPr>
          </a:p>
          <a:p>
            <a:pPr algn="ctr"/>
            <a:endParaRPr lang="en-US" sz="1200" dirty="0">
              <a:latin typeface="Comic Sans MS"/>
              <a:cs typeface="Comic Sans MS"/>
            </a:endParaRPr>
          </a:p>
        </p:txBody>
      </p:sp>
    </p:spTree>
    <p:extLst>
      <p:ext uri="{BB962C8B-B14F-4D97-AF65-F5344CB8AC3E}">
        <p14:creationId xmlns:p14="http://schemas.microsoft.com/office/powerpoint/2010/main" val="2024855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sz="half" idx="1"/>
          </p:nvPr>
        </p:nvSpPr>
        <p:spPr>
          <a:xfrm>
            <a:off x="4800600" y="381000"/>
            <a:ext cx="4038600" cy="2819400"/>
          </a:xfrm>
        </p:spPr>
        <p:txBody>
          <a:bodyPr/>
          <a:lstStyle/>
          <a:p>
            <a:pPr marL="0" algn="r" eaLnBrk="1" hangingPunct="1">
              <a:lnSpc>
                <a:spcPct val="80000"/>
              </a:lnSpc>
              <a:buFontTx/>
              <a:buNone/>
              <a:defRPr/>
            </a:pPr>
            <a:r>
              <a:rPr lang="en-US" sz="4400" b="1" dirty="0" smtClean="0">
                <a:solidFill>
                  <a:srgbClr val="856338"/>
                </a:solidFill>
                <a:latin typeface="Comic Sans MS" charset="0"/>
                <a:cs typeface="+mn-cs"/>
              </a:rPr>
              <a:t>Evolution by Means of Natural Selection</a:t>
            </a:r>
          </a:p>
          <a:p>
            <a:pPr algn="r" eaLnBrk="1" hangingPunct="1">
              <a:lnSpc>
                <a:spcPct val="80000"/>
              </a:lnSpc>
              <a:buFontTx/>
              <a:buNone/>
              <a:defRPr/>
            </a:pPr>
            <a:endParaRPr lang="en-US" sz="1800" dirty="0">
              <a:latin typeface="Arial" charset="0"/>
              <a:cs typeface="+mn-cs"/>
            </a:endParaRPr>
          </a:p>
          <a:p>
            <a:pPr algn="r" eaLnBrk="1" hangingPunct="1">
              <a:lnSpc>
                <a:spcPct val="80000"/>
              </a:lnSpc>
              <a:buFontTx/>
              <a:buNone/>
              <a:defRPr/>
            </a:pPr>
            <a:endParaRPr lang="en-US" sz="1800" dirty="0">
              <a:latin typeface="Arial" charset="0"/>
              <a:cs typeface="+mn-cs"/>
            </a:endParaRPr>
          </a:p>
        </p:txBody>
      </p:sp>
      <p:sp>
        <p:nvSpPr>
          <p:cNvPr id="3075" name="Text Box 14"/>
          <p:cNvSpPr txBox="1">
            <a:spLocks noChangeArrowheads="1"/>
          </p:cNvSpPr>
          <p:nvPr/>
        </p:nvSpPr>
        <p:spPr bwMode="auto">
          <a:xfrm>
            <a:off x="6248399" y="6457890"/>
            <a:ext cx="28689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dirty="0" smtClean="0">
                <a:latin typeface="Comic Sans MS" charset="0"/>
                <a:cs typeface="+mn-cs"/>
              </a:rPr>
              <a:t>Images: </a:t>
            </a:r>
            <a:r>
              <a:rPr lang="en-US" sz="1000" dirty="0" smtClean="0">
                <a:latin typeface="Comic Sans MS" charset="0"/>
                <a:cs typeface="+mn-cs"/>
                <a:hlinkClick r:id="rId3"/>
              </a:rPr>
              <a:t>Phylogenetic Tree</a:t>
            </a:r>
            <a:r>
              <a:rPr lang="en-US" sz="1000" dirty="0" smtClean="0">
                <a:latin typeface="Comic Sans MS" charset="0"/>
                <a:cs typeface="+mn-cs"/>
              </a:rPr>
              <a:t>;  </a:t>
            </a:r>
            <a:r>
              <a:rPr lang="en-US" sz="1000" dirty="0" smtClean="0">
                <a:latin typeface="Comic Sans MS" charset="0"/>
                <a:cs typeface="+mn-cs"/>
                <a:hlinkClick r:id="rId4"/>
              </a:rPr>
              <a:t>Darwin’ finches</a:t>
            </a:r>
            <a:r>
              <a:rPr lang="en-US" sz="1000" dirty="0" smtClean="0">
                <a:latin typeface="Comic Sans MS" charset="0"/>
                <a:cs typeface="+mn-cs"/>
              </a:rPr>
              <a:t>, </a:t>
            </a:r>
            <a:r>
              <a:rPr lang="en-US" sz="1000" dirty="0" smtClean="0">
                <a:latin typeface="Comic Sans MS" charset="0"/>
                <a:cs typeface="+mn-cs"/>
                <a:hlinkClick r:id="rId5"/>
              </a:rPr>
              <a:t>Charles Darwin 1880</a:t>
            </a:r>
            <a:r>
              <a:rPr lang="en-US" sz="1000" dirty="0" smtClean="0">
                <a:latin typeface="Comic Sans MS" charset="0"/>
                <a:cs typeface="+mn-cs"/>
              </a:rPr>
              <a:t>, Wiki </a:t>
            </a:r>
          </a:p>
        </p:txBody>
      </p:sp>
      <p:sp>
        <p:nvSpPr>
          <p:cNvPr id="6"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6"/>
              </a:rPr>
              <a:t>ScienceProfOnline.com</a:t>
            </a:r>
            <a:endParaRPr lang="en-US" sz="1000" dirty="0">
              <a:latin typeface="Comic Sans MS" charset="0"/>
              <a:cs typeface="+mn-cs"/>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3505200"/>
            <a:ext cx="8153400" cy="2895600"/>
          </a:xfrm>
          <a:prstGeom prst="rect">
            <a:avLst/>
          </a:prstGeom>
        </p:spPr>
      </p:pic>
      <p:pic>
        <p:nvPicPr>
          <p:cNvPr id="5" name="Picture 4" descr="795px-Darwin's_finches_by_Gould.jp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590800" y="380999"/>
            <a:ext cx="2743200" cy="2750279"/>
          </a:xfrm>
          <a:prstGeom prst="rect">
            <a:avLst/>
          </a:prstGeom>
        </p:spPr>
      </p:pic>
      <p:pic>
        <p:nvPicPr>
          <p:cNvPr id="7" name="Picture 6" descr="Charles_Darwin_1880.jp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28600" y="304800"/>
            <a:ext cx="2209800" cy="2667000"/>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52400" y="304800"/>
            <a:ext cx="4343400" cy="773723"/>
          </a:xfrm>
        </p:spPr>
        <p:txBody>
          <a:bodyPr/>
          <a:lstStyle/>
          <a:p>
            <a:pPr algn="r">
              <a:lnSpc>
                <a:spcPct val="80000"/>
              </a:lnSpc>
              <a:buFontTx/>
              <a:buNone/>
            </a:pPr>
            <a:r>
              <a:rPr lang="en-US" sz="3600" b="1" dirty="0">
                <a:solidFill>
                  <a:srgbClr val="7D5E35"/>
                </a:solidFill>
                <a:latin typeface="Comic Sans MS"/>
                <a:cs typeface="Comic Sans MS"/>
              </a:rPr>
              <a:t>The Selfish </a:t>
            </a:r>
            <a:r>
              <a:rPr lang="en-US" sz="3600" b="1" dirty="0" smtClean="0">
                <a:solidFill>
                  <a:srgbClr val="7D5E35"/>
                </a:solidFill>
                <a:latin typeface="Comic Sans MS"/>
                <a:cs typeface="Comic Sans MS"/>
              </a:rPr>
              <a:t>Gene </a:t>
            </a:r>
            <a:endParaRPr lang="en-US" sz="3600" b="1" dirty="0">
              <a:solidFill>
                <a:srgbClr val="7D5E35"/>
              </a:solidFill>
              <a:latin typeface="Comic Sans MS"/>
              <a:cs typeface="Comic Sans MS"/>
            </a:endParaRPr>
          </a:p>
          <a:p>
            <a:pPr indent="0" algn="ctr">
              <a:lnSpc>
                <a:spcPct val="80000"/>
              </a:lnSpc>
              <a:buFontTx/>
              <a:buNone/>
            </a:pPr>
            <a:r>
              <a:rPr lang="en-US" sz="1800" dirty="0">
                <a:solidFill>
                  <a:srgbClr val="7D5E35"/>
                </a:solidFill>
                <a:latin typeface="Comic Sans MS"/>
                <a:cs typeface="Comic Sans MS"/>
              </a:rPr>
              <a:t>​</a:t>
            </a:r>
          </a:p>
          <a:p>
            <a:pPr indent="0" algn="ctr">
              <a:lnSpc>
                <a:spcPct val="80000"/>
              </a:lnSpc>
              <a:buFontTx/>
              <a:buNone/>
            </a:pPr>
            <a:endParaRPr lang="en-US" sz="1800" dirty="0">
              <a:solidFill>
                <a:srgbClr val="7D5E35"/>
              </a:solidFill>
              <a:latin typeface="Comic Sans MS"/>
              <a:cs typeface="Comic Sans MS"/>
            </a:endParaRPr>
          </a:p>
          <a:p>
            <a:pPr algn="ctr">
              <a:lnSpc>
                <a:spcPct val="80000"/>
              </a:lnSpc>
            </a:pPr>
            <a:endParaRPr lang="en-US" sz="800" dirty="0">
              <a:solidFill>
                <a:srgbClr val="7D5E35"/>
              </a:solidFill>
            </a:endParaRPr>
          </a:p>
        </p:txBody>
      </p:sp>
      <p:sp>
        <p:nvSpPr>
          <p:cNvPr id="3"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2"/>
              </a:rPr>
              <a:t>ScienceProfOnline.com</a:t>
            </a:r>
            <a:endParaRPr lang="en-US" sz="1000" dirty="0">
              <a:latin typeface="Comic Sans MS" charset="0"/>
              <a:cs typeface="+mn-cs"/>
            </a:endParaRPr>
          </a:p>
        </p:txBody>
      </p:sp>
      <p:sp>
        <p:nvSpPr>
          <p:cNvPr id="4" name="Rectangle 3"/>
          <p:cNvSpPr txBox="1">
            <a:spLocks noChangeArrowheads="1"/>
          </p:cNvSpPr>
          <p:nvPr/>
        </p:nvSpPr>
        <p:spPr bwMode="auto">
          <a:xfrm>
            <a:off x="533400" y="1143000"/>
            <a:ext cx="3733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lnSpc>
                <a:spcPct val="80000"/>
              </a:lnSpc>
              <a:buFontTx/>
              <a:buNone/>
            </a:pPr>
            <a:r>
              <a:rPr lang="en-US" sz="2000" i="1" dirty="0" smtClean="0">
                <a:solidFill>
                  <a:srgbClr val="FF0000"/>
                </a:solidFill>
                <a:latin typeface="Comic Sans MS"/>
                <a:cs typeface="Comic Sans MS"/>
              </a:rPr>
              <a:t>Whoever </a:t>
            </a:r>
            <a:r>
              <a:rPr lang="en-US" sz="2000" i="1" dirty="0">
                <a:solidFill>
                  <a:srgbClr val="FF0000"/>
                </a:solidFill>
                <a:latin typeface="Comic Sans MS"/>
                <a:cs typeface="Comic Sans MS"/>
              </a:rPr>
              <a:t>Passes on the Most </a:t>
            </a:r>
            <a:r>
              <a:rPr lang="en-US" sz="2000" i="1" dirty="0" smtClean="0">
                <a:solidFill>
                  <a:srgbClr val="FF0000"/>
                </a:solidFill>
                <a:latin typeface="Comic Sans MS"/>
                <a:cs typeface="Comic Sans MS"/>
              </a:rPr>
              <a:t>Genes </a:t>
            </a:r>
            <a:r>
              <a:rPr lang="en-US" sz="2000" i="1" dirty="0">
                <a:solidFill>
                  <a:srgbClr val="FF0000"/>
                </a:solidFill>
                <a:latin typeface="Comic Sans MS"/>
                <a:cs typeface="Comic Sans MS"/>
              </a:rPr>
              <a:t>Wins</a:t>
            </a:r>
            <a:r>
              <a:rPr lang="en-US" sz="2000" i="1" dirty="0" smtClean="0">
                <a:solidFill>
                  <a:srgbClr val="FF0000"/>
                </a:solidFill>
                <a:latin typeface="Comic Sans MS"/>
                <a:cs typeface="Comic Sans MS"/>
              </a:rPr>
              <a:t>!</a:t>
            </a:r>
          </a:p>
          <a:p>
            <a:pPr algn="ctr">
              <a:lnSpc>
                <a:spcPct val="80000"/>
              </a:lnSpc>
              <a:buFontTx/>
              <a:buNone/>
            </a:pPr>
            <a:endParaRPr lang="en-US" sz="1050" i="1" dirty="0">
              <a:latin typeface="Comic Sans MS"/>
              <a:cs typeface="Comic Sans MS"/>
            </a:endParaRPr>
          </a:p>
          <a:p>
            <a:pPr marL="0" algn="ctr">
              <a:lnSpc>
                <a:spcPct val="80000"/>
              </a:lnSpc>
              <a:buFontTx/>
              <a:buNone/>
            </a:pPr>
            <a:r>
              <a:rPr lang="en-US" sz="1800" dirty="0">
                <a:latin typeface="Comic Sans MS"/>
                <a:cs typeface="Comic Sans MS"/>
              </a:rPr>
              <a:t>The organisms </a:t>
            </a:r>
            <a:r>
              <a:rPr lang="en-US" sz="1800" dirty="0" smtClean="0">
                <a:latin typeface="Comic Sans MS"/>
                <a:cs typeface="Comic Sans MS"/>
              </a:rPr>
              <a:t>that </a:t>
            </a:r>
            <a:r>
              <a:rPr lang="en-US" sz="1800" dirty="0">
                <a:latin typeface="Comic Sans MS"/>
                <a:cs typeface="Comic Sans MS"/>
              </a:rPr>
              <a:t>live long enough to produce </a:t>
            </a:r>
            <a:r>
              <a:rPr lang="en-US" sz="1800" dirty="0" smtClean="0">
                <a:latin typeface="Comic Sans MS"/>
                <a:cs typeface="Comic Sans MS"/>
              </a:rPr>
              <a:t>more reproductive </a:t>
            </a:r>
            <a:r>
              <a:rPr lang="en-US" sz="1800" dirty="0">
                <a:latin typeface="Comic Sans MS"/>
                <a:cs typeface="Comic Sans MS"/>
              </a:rPr>
              <a:t>offspring "win", since they will be represented in higher numbers of the next generation. </a:t>
            </a:r>
          </a:p>
          <a:p>
            <a:pPr marL="0" algn="ctr">
              <a:lnSpc>
                <a:spcPct val="80000"/>
              </a:lnSpc>
              <a:buFontTx/>
              <a:buNone/>
            </a:pPr>
            <a:endParaRPr lang="en-US" sz="1800" dirty="0">
              <a:latin typeface="Comic Sans MS"/>
              <a:cs typeface="Comic Sans MS"/>
            </a:endParaRPr>
          </a:p>
          <a:p>
            <a:pPr marL="0" algn="ctr">
              <a:lnSpc>
                <a:spcPct val="80000"/>
              </a:lnSpc>
              <a:buFontTx/>
              <a:buNone/>
            </a:pPr>
            <a:r>
              <a:rPr lang="en-US" sz="1800" dirty="0">
                <a:latin typeface="Comic Sans MS"/>
                <a:cs typeface="Comic Sans MS"/>
              </a:rPr>
              <a:t>Individuals that can locate, harvest and utilize the resources from their environment the most efficiently, while minimizing the influence of limiting environmental factors acting upon them, will be the most successful in continuing their genes to the next generation.</a:t>
            </a:r>
            <a:r>
              <a:rPr lang="en-US" sz="1800" dirty="0" smtClean="0">
                <a:latin typeface="Comic Sans MS"/>
                <a:cs typeface="Comic Sans MS"/>
              </a:rPr>
              <a:t> </a:t>
            </a:r>
          </a:p>
          <a:p>
            <a:pPr marL="0" indent="0">
              <a:lnSpc>
                <a:spcPct val="80000"/>
              </a:lnSpc>
              <a:buFontTx/>
              <a:buNone/>
            </a:pPr>
            <a:r>
              <a:rPr lang="en-US" sz="1800" dirty="0" smtClean="0">
                <a:latin typeface="Comic Sans MS"/>
                <a:cs typeface="Comic Sans MS"/>
              </a:rPr>
              <a:t>​</a:t>
            </a:r>
          </a:p>
          <a:p>
            <a:pPr marL="0" indent="0">
              <a:lnSpc>
                <a:spcPct val="80000"/>
              </a:lnSpc>
              <a:buFontTx/>
              <a:buNone/>
            </a:pPr>
            <a:endParaRPr lang="en-US" sz="1800" dirty="0" smtClean="0">
              <a:latin typeface="Comic Sans MS"/>
              <a:cs typeface="Comic Sans MS"/>
            </a:endParaRPr>
          </a:p>
          <a:p>
            <a:pPr>
              <a:lnSpc>
                <a:spcPct val="80000"/>
              </a:lnSpc>
            </a:pPr>
            <a:endParaRPr lang="en-US" sz="800" dirty="0"/>
          </a:p>
        </p:txBody>
      </p:sp>
      <p:sp>
        <p:nvSpPr>
          <p:cNvPr id="6" name="Text Box 14"/>
          <p:cNvSpPr txBox="1">
            <a:spLocks noChangeArrowheads="1"/>
          </p:cNvSpPr>
          <p:nvPr/>
        </p:nvSpPr>
        <p:spPr bwMode="auto">
          <a:xfrm>
            <a:off x="5067301" y="6459478"/>
            <a:ext cx="4076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dirty="0" smtClean="0">
                <a:latin typeface="Comic Sans MS" charset="0"/>
                <a:cs typeface="+mn-cs"/>
              </a:rPr>
              <a:t>Images</a:t>
            </a:r>
            <a:r>
              <a:rPr lang="en-US" sz="1000" dirty="0" smtClean="0">
                <a:latin typeface="Comic Sans MS"/>
                <a:cs typeface="Comic Sans MS"/>
              </a:rPr>
              <a:t>: </a:t>
            </a:r>
            <a:r>
              <a:rPr lang="en-US" sz="1000" dirty="0" smtClean="0">
                <a:latin typeface="Comic Sans MS"/>
                <a:cs typeface="Comic Sans MS"/>
                <a:hlinkClick r:id="rId3"/>
              </a:rPr>
              <a:t>Skeleton &amp;and restoration model of Neanderthal</a:t>
            </a:r>
            <a:r>
              <a:rPr lang="en-US" sz="1000" dirty="0" smtClean="0">
                <a:latin typeface="Comic Sans MS"/>
                <a:cs typeface="Comic Sans MS"/>
              </a:rPr>
              <a:t>, Wiki; </a:t>
            </a:r>
            <a:r>
              <a:rPr lang="en-US" sz="1000" dirty="0" smtClean="0">
                <a:latin typeface="Comic Sans MS"/>
                <a:cs typeface="Comic Sans MS"/>
                <a:hlinkClick r:id="rId4"/>
              </a:rPr>
              <a:t>Head and Shoulders Model of Male Neanderthal</a:t>
            </a:r>
            <a:r>
              <a:rPr lang="en-US" sz="1000" dirty="0" smtClean="0">
                <a:latin typeface="Comic Sans MS"/>
                <a:cs typeface="Comic Sans MS"/>
              </a:rPr>
              <a:t>, Wiki.</a:t>
            </a:r>
          </a:p>
        </p:txBody>
      </p:sp>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67301" y="305251"/>
            <a:ext cx="36576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648200" y="3657600"/>
            <a:ext cx="1991877"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6781801" y="4318612"/>
            <a:ext cx="1943100" cy="1785104"/>
          </a:xfrm>
          <a:prstGeom prst="rect">
            <a:avLst/>
          </a:prstGeom>
          <a:noFill/>
        </p:spPr>
        <p:txBody>
          <a:bodyPr wrap="square" rtlCol="0">
            <a:spAutoFit/>
          </a:bodyPr>
          <a:lstStyle/>
          <a:p>
            <a:pPr algn="ctr"/>
            <a:r>
              <a:rPr lang="en-US" sz="1000" dirty="0">
                <a:latin typeface="Comic Sans MS" panose="030F0702030302020204" pitchFamily="66" charset="0"/>
              </a:rPr>
              <a:t>The Neanderthal was a species of human in the genus </a:t>
            </a:r>
            <a:r>
              <a:rPr lang="en-US" sz="1000" i="1" dirty="0">
                <a:latin typeface="Comic Sans MS" panose="030F0702030302020204" pitchFamily="66" charset="0"/>
              </a:rPr>
              <a:t>Homo</a:t>
            </a:r>
            <a:r>
              <a:rPr lang="en-US" sz="1000" dirty="0">
                <a:latin typeface="Comic Sans MS" panose="030F0702030302020204" pitchFamily="66" charset="0"/>
              </a:rPr>
              <a:t>, closely related to modern </a:t>
            </a:r>
            <a:r>
              <a:rPr lang="en-US" sz="1000" dirty="0" smtClean="0">
                <a:latin typeface="Comic Sans MS" panose="030F0702030302020204" pitchFamily="66" charset="0"/>
              </a:rPr>
              <a:t>humans. </a:t>
            </a:r>
            <a:r>
              <a:rPr lang="en-US" sz="1000" dirty="0">
                <a:latin typeface="Comic Sans MS" panose="030F0702030302020204" pitchFamily="66" charset="0"/>
              </a:rPr>
              <a:t>Neanderthals became extinct between 41,000 and 39,000 years ago. This coincides with the start of a very cold period in </a:t>
            </a:r>
            <a:r>
              <a:rPr lang="en-US" sz="1000" dirty="0" smtClean="0">
                <a:latin typeface="Comic Sans MS" panose="030F0702030302020204" pitchFamily="66" charset="0"/>
              </a:rPr>
              <a:t>Europe, </a:t>
            </a:r>
            <a:r>
              <a:rPr lang="en-US" sz="1000" dirty="0">
                <a:latin typeface="Comic Sans MS" panose="030F0702030302020204" pitchFamily="66" charset="0"/>
              </a:rPr>
              <a:t>about 5,000 years after </a:t>
            </a:r>
            <a:r>
              <a:rPr lang="en-US" sz="1000" i="1" dirty="0">
                <a:latin typeface="Comic Sans MS" panose="030F0702030302020204" pitchFamily="66" charset="0"/>
              </a:rPr>
              <a:t>Homo sapiens </a:t>
            </a:r>
            <a:r>
              <a:rPr lang="en-US" sz="1000" dirty="0">
                <a:latin typeface="Comic Sans MS" panose="030F0702030302020204" pitchFamily="66" charset="0"/>
              </a:rPr>
              <a:t>reached the </a:t>
            </a:r>
            <a:r>
              <a:rPr lang="en-US" sz="1000" dirty="0" smtClean="0">
                <a:latin typeface="Comic Sans MS" panose="030F0702030302020204" pitchFamily="66" charset="0"/>
              </a:rPr>
              <a:t>continent.</a:t>
            </a:r>
            <a:endParaRPr lang="en-US" sz="1000" dirty="0">
              <a:latin typeface="Comic Sans MS" panose="030F0702030302020204" pitchFamily="66" charset="0"/>
            </a:endParaRPr>
          </a:p>
        </p:txBody>
      </p:sp>
    </p:spTree>
    <p:extLst>
      <p:ext uri="{BB962C8B-B14F-4D97-AF65-F5344CB8AC3E}">
        <p14:creationId xmlns:p14="http://schemas.microsoft.com/office/powerpoint/2010/main" val="3330630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a:off x="381000" y="457200"/>
            <a:ext cx="4343400" cy="5867400"/>
          </a:xfrm>
        </p:spPr>
        <p:txBody>
          <a:bodyPr/>
          <a:lstStyle/>
          <a:p>
            <a:pPr algn="ctr">
              <a:lnSpc>
                <a:spcPct val="80000"/>
              </a:lnSpc>
              <a:buFontTx/>
              <a:buNone/>
            </a:pPr>
            <a:r>
              <a:rPr lang="en-US" sz="1800" b="1" i="1" dirty="0" smtClean="0">
                <a:latin typeface="Comic Sans MS"/>
                <a:cs typeface="Comic Sans MS"/>
              </a:rPr>
              <a:t>Classic Example of Natural Selection</a:t>
            </a:r>
            <a:r>
              <a:rPr lang="en-US" sz="1800" b="1" dirty="0" smtClean="0">
                <a:latin typeface="Comic Sans MS"/>
                <a:cs typeface="Comic Sans MS"/>
              </a:rPr>
              <a:t> </a:t>
            </a:r>
            <a:endParaRPr lang="en-US" sz="1800" b="1" dirty="0">
              <a:latin typeface="Comic Sans MS"/>
              <a:cs typeface="Comic Sans MS"/>
            </a:endParaRPr>
          </a:p>
          <a:p>
            <a:pPr algn="ctr">
              <a:lnSpc>
                <a:spcPct val="80000"/>
              </a:lnSpc>
              <a:buFontTx/>
              <a:buNone/>
            </a:pPr>
            <a:r>
              <a:rPr lang="en-US" b="1" dirty="0" smtClean="0">
                <a:solidFill>
                  <a:schemeClr val="tx2">
                    <a:lumMod val="50000"/>
                    <a:lumOff val="50000"/>
                  </a:schemeClr>
                </a:solidFill>
                <a:latin typeface="Comic Sans MS"/>
                <a:cs typeface="Comic Sans MS"/>
              </a:rPr>
              <a:t>The Peppered Moth</a:t>
            </a:r>
          </a:p>
          <a:p>
            <a:pPr>
              <a:lnSpc>
                <a:spcPct val="80000"/>
              </a:lnSpc>
              <a:buFontTx/>
              <a:buNone/>
            </a:pPr>
            <a:endParaRPr lang="en-US" sz="2800" b="1" dirty="0" smtClean="0">
              <a:latin typeface="Comic Sans MS"/>
              <a:cs typeface="Comic Sans MS"/>
            </a:endParaRPr>
          </a:p>
          <a:p>
            <a:pPr>
              <a:lnSpc>
                <a:spcPct val="80000"/>
              </a:lnSpc>
              <a:buFontTx/>
              <a:buNone/>
            </a:pPr>
            <a:r>
              <a:rPr lang="en-US" sz="2400" dirty="0" smtClean="0">
                <a:latin typeface="Comic Sans MS"/>
                <a:cs typeface="Comic Sans MS"/>
              </a:rPr>
              <a:t> </a:t>
            </a:r>
            <a:r>
              <a:rPr lang="en-US" sz="2400" dirty="0">
                <a:latin typeface="Comic Sans MS"/>
                <a:cs typeface="Comic Sans MS"/>
              </a:rPr>
              <a:t> 	</a:t>
            </a:r>
            <a:r>
              <a:rPr lang="en-US" sz="2400" b="1" i="1" dirty="0" smtClean="0">
                <a:latin typeface="Comic Sans MS"/>
                <a:cs typeface="Comic Sans MS"/>
              </a:rPr>
              <a:t>England, before the industrial revolution</a:t>
            </a:r>
          </a:p>
          <a:p>
            <a:pPr>
              <a:lnSpc>
                <a:spcPct val="80000"/>
              </a:lnSpc>
              <a:buFontTx/>
              <a:buNone/>
            </a:pPr>
            <a:r>
              <a:rPr lang="en-US" sz="2400" b="1" i="1" dirty="0">
                <a:latin typeface="Comic Sans MS"/>
                <a:cs typeface="Comic Sans MS"/>
              </a:rPr>
              <a:t> </a:t>
            </a:r>
            <a:r>
              <a:rPr lang="en-US" sz="2400" b="1" i="1" dirty="0" smtClean="0">
                <a:latin typeface="Comic Sans MS"/>
                <a:cs typeface="Comic Sans MS"/>
              </a:rPr>
              <a:t>       </a:t>
            </a:r>
            <a:r>
              <a:rPr lang="en-US" sz="1600" i="1" dirty="0" smtClean="0">
                <a:latin typeface="Comic Sans MS"/>
                <a:cs typeface="Comic Sans MS"/>
              </a:rPr>
              <a:t>(before ~ 1760)</a:t>
            </a:r>
            <a:endParaRPr lang="en-US" sz="1600" dirty="0" smtClean="0">
              <a:latin typeface="Comic Sans MS"/>
              <a:cs typeface="Comic Sans MS"/>
            </a:endParaRPr>
          </a:p>
          <a:p>
            <a:pPr>
              <a:lnSpc>
                <a:spcPct val="80000"/>
              </a:lnSpc>
              <a:buFontTx/>
              <a:buNone/>
            </a:pPr>
            <a:endParaRPr lang="en-US" sz="2000" dirty="0">
              <a:latin typeface="Comic Sans MS"/>
              <a:cs typeface="Comic Sans MS"/>
            </a:endParaRPr>
          </a:p>
          <a:p>
            <a:pPr>
              <a:lnSpc>
                <a:spcPct val="80000"/>
              </a:lnSpc>
              <a:buFontTx/>
              <a:buNone/>
            </a:pPr>
            <a:r>
              <a:rPr lang="en-US" sz="2000" dirty="0" smtClean="0">
                <a:latin typeface="Comic Sans MS"/>
                <a:cs typeface="Comic Sans MS"/>
              </a:rPr>
              <a:t>	Most peppered moths were </a:t>
            </a:r>
            <a:r>
              <a:rPr lang="en-US" sz="2000" dirty="0">
                <a:latin typeface="Comic Sans MS"/>
                <a:cs typeface="Comic Sans MS"/>
              </a:rPr>
              <a:t>light grey in color, closely matching the lichen-covered trees in their environment. </a:t>
            </a:r>
            <a:endParaRPr lang="en-US" sz="2000" dirty="0" smtClean="0">
              <a:latin typeface="Comic Sans MS"/>
              <a:cs typeface="Comic Sans MS"/>
            </a:endParaRPr>
          </a:p>
          <a:p>
            <a:pPr>
              <a:lnSpc>
                <a:spcPct val="80000"/>
              </a:lnSpc>
              <a:buFontTx/>
              <a:buNone/>
            </a:pPr>
            <a:endParaRPr lang="en-US" sz="2000" dirty="0">
              <a:latin typeface="Comic Sans MS"/>
              <a:cs typeface="Comic Sans MS"/>
            </a:endParaRPr>
          </a:p>
          <a:p>
            <a:pPr>
              <a:lnSpc>
                <a:spcPct val="80000"/>
              </a:lnSpc>
              <a:buFontTx/>
              <a:buNone/>
            </a:pPr>
            <a:r>
              <a:rPr lang="en-US" sz="2000" dirty="0">
                <a:latin typeface="Comic Sans MS"/>
                <a:cs typeface="Comic Sans MS"/>
              </a:rPr>
              <a:t>	Genetic variation in the moth population resulted in some very dark colored moths, but when these dark moths landed on lichen-covered tress, they were easy targets for predators.  </a:t>
            </a:r>
          </a:p>
          <a:p>
            <a:pPr>
              <a:lnSpc>
                <a:spcPct val="80000"/>
              </a:lnSpc>
              <a:buFontTx/>
              <a:buNone/>
            </a:pPr>
            <a:r>
              <a:rPr lang="en-US" sz="2000" dirty="0">
                <a:latin typeface="Comic Sans MS"/>
                <a:cs typeface="Comic Sans MS"/>
              </a:rPr>
              <a:t>	</a:t>
            </a:r>
            <a:endParaRPr lang="en-US" sz="800" dirty="0"/>
          </a:p>
        </p:txBody>
      </p:sp>
      <p:pic>
        <p:nvPicPr>
          <p:cNvPr id="9220" name="Picture 4" descr="drawing of dark and light colored peppered moths on a tree with dark colored bark and a tree with light bar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0200" y="609600"/>
            <a:ext cx="3137887" cy="556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3"/>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4168771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a:off x="381000" y="609600"/>
            <a:ext cx="4953000" cy="5867400"/>
          </a:xfrm>
        </p:spPr>
        <p:txBody>
          <a:bodyPr/>
          <a:lstStyle/>
          <a:p>
            <a:pPr algn="ctr">
              <a:lnSpc>
                <a:spcPct val="80000"/>
              </a:lnSpc>
              <a:buFontTx/>
              <a:buNone/>
            </a:pPr>
            <a:r>
              <a:rPr lang="en-US" b="1" dirty="0" smtClean="0">
                <a:solidFill>
                  <a:schemeClr val="tx2">
                    <a:lumMod val="50000"/>
                    <a:lumOff val="50000"/>
                  </a:schemeClr>
                </a:solidFill>
                <a:latin typeface="Comic Sans MS"/>
                <a:cs typeface="Comic Sans MS"/>
              </a:rPr>
              <a:t>The </a:t>
            </a:r>
            <a:r>
              <a:rPr lang="en-US" b="1" dirty="0">
                <a:solidFill>
                  <a:schemeClr val="tx2">
                    <a:lumMod val="50000"/>
                    <a:lumOff val="50000"/>
                  </a:schemeClr>
                </a:solidFill>
                <a:latin typeface="Comic Sans MS"/>
                <a:cs typeface="Comic Sans MS"/>
              </a:rPr>
              <a:t>Peppered Moth</a:t>
            </a:r>
          </a:p>
          <a:p>
            <a:pPr>
              <a:lnSpc>
                <a:spcPct val="80000"/>
              </a:lnSpc>
              <a:buFontTx/>
              <a:buNone/>
            </a:pPr>
            <a:endParaRPr lang="en-US" sz="1600" b="1" dirty="0">
              <a:latin typeface="Comic Sans MS"/>
              <a:cs typeface="Comic Sans MS"/>
            </a:endParaRPr>
          </a:p>
          <a:p>
            <a:pPr>
              <a:lnSpc>
                <a:spcPct val="80000"/>
              </a:lnSpc>
              <a:buFontTx/>
              <a:buNone/>
            </a:pPr>
            <a:r>
              <a:rPr lang="en-US" sz="2800" dirty="0">
                <a:latin typeface="Comic Sans MS"/>
                <a:cs typeface="Comic Sans MS"/>
              </a:rPr>
              <a:t>  	</a:t>
            </a:r>
            <a:r>
              <a:rPr lang="en-US" sz="2800" dirty="0" smtClean="0">
                <a:latin typeface="Comic Sans MS"/>
                <a:cs typeface="Comic Sans MS"/>
              </a:rPr>
              <a:t>     </a:t>
            </a:r>
            <a:r>
              <a:rPr lang="en-US" sz="2400" b="1" i="1" dirty="0" smtClean="0">
                <a:latin typeface="Comic Sans MS"/>
                <a:cs typeface="Comic Sans MS"/>
              </a:rPr>
              <a:t>Industrial revolution</a:t>
            </a:r>
          </a:p>
          <a:p>
            <a:pPr>
              <a:lnSpc>
                <a:spcPct val="80000"/>
              </a:lnSpc>
              <a:buNone/>
            </a:pPr>
            <a:r>
              <a:rPr lang="en-US" sz="2400" i="1" dirty="0" smtClean="0">
                <a:latin typeface="Comic Sans MS"/>
                <a:cs typeface="Comic Sans MS"/>
              </a:rPr>
              <a:t>                </a:t>
            </a:r>
            <a:r>
              <a:rPr lang="en-US" sz="1800" i="1" dirty="0" smtClean="0">
                <a:latin typeface="Comic Sans MS"/>
                <a:cs typeface="Comic Sans MS"/>
              </a:rPr>
              <a:t> </a:t>
            </a:r>
            <a:r>
              <a:rPr lang="en-US" sz="1600" i="1" dirty="0" smtClean="0">
                <a:latin typeface="Comic Sans MS"/>
                <a:cs typeface="Comic Sans MS"/>
              </a:rPr>
              <a:t>  (after ~ 1760)</a:t>
            </a:r>
            <a:r>
              <a:rPr lang="en-US" sz="1600" b="1" i="1" dirty="0" smtClean="0">
                <a:latin typeface="Comic Sans MS"/>
                <a:cs typeface="Comic Sans MS"/>
              </a:rPr>
              <a:t> </a:t>
            </a:r>
            <a:endParaRPr lang="en-US" sz="1600" dirty="0" smtClean="0">
              <a:latin typeface="Comic Sans MS"/>
              <a:cs typeface="Comic Sans MS"/>
            </a:endParaRPr>
          </a:p>
          <a:p>
            <a:pPr>
              <a:lnSpc>
                <a:spcPct val="80000"/>
              </a:lnSpc>
              <a:buFontTx/>
              <a:buNone/>
            </a:pPr>
            <a:endParaRPr lang="en-US" sz="1100" dirty="0">
              <a:latin typeface="Comic Sans MS"/>
              <a:cs typeface="Comic Sans MS"/>
            </a:endParaRPr>
          </a:p>
          <a:p>
            <a:pPr>
              <a:lnSpc>
                <a:spcPct val="80000"/>
              </a:lnSpc>
              <a:buFontTx/>
              <a:buNone/>
            </a:pPr>
            <a:r>
              <a:rPr lang="en-US" sz="2000" dirty="0" smtClean="0">
                <a:latin typeface="Comic Sans MS"/>
                <a:cs typeface="Comic Sans MS"/>
              </a:rPr>
              <a:t>	Pollution </a:t>
            </a:r>
            <a:r>
              <a:rPr lang="en-US" sz="2000" dirty="0">
                <a:latin typeface="Comic Sans MS"/>
                <a:cs typeface="Comic Sans MS"/>
              </a:rPr>
              <a:t>killed the </a:t>
            </a:r>
            <a:r>
              <a:rPr lang="en-US" sz="2000" dirty="0" smtClean="0">
                <a:latin typeface="Comic Sans MS"/>
                <a:cs typeface="Comic Sans MS"/>
              </a:rPr>
              <a:t>lichens </a:t>
            </a:r>
            <a:r>
              <a:rPr lang="en-US" sz="2000" dirty="0">
                <a:latin typeface="Comic Sans MS"/>
                <a:cs typeface="Comic Sans MS"/>
              </a:rPr>
              <a:t>on trees and darkened the bark. </a:t>
            </a:r>
            <a:endParaRPr lang="en-US" sz="2000" dirty="0" smtClean="0">
              <a:latin typeface="Comic Sans MS"/>
              <a:cs typeface="Comic Sans MS"/>
            </a:endParaRPr>
          </a:p>
          <a:p>
            <a:pPr>
              <a:lnSpc>
                <a:spcPct val="80000"/>
              </a:lnSpc>
              <a:buFontTx/>
              <a:buNone/>
            </a:pPr>
            <a:endParaRPr lang="en-US" sz="1400" dirty="0">
              <a:latin typeface="Comic Sans MS"/>
              <a:cs typeface="Comic Sans MS"/>
            </a:endParaRPr>
          </a:p>
          <a:p>
            <a:pPr>
              <a:lnSpc>
                <a:spcPct val="80000"/>
              </a:lnSpc>
              <a:buFontTx/>
              <a:buNone/>
            </a:pPr>
            <a:r>
              <a:rPr lang="en-US" sz="2000" dirty="0" smtClean="0">
                <a:latin typeface="Comic Sans MS"/>
                <a:cs typeface="Comic Sans MS"/>
              </a:rPr>
              <a:t>	When </a:t>
            </a:r>
            <a:r>
              <a:rPr lang="en-US" sz="2000" dirty="0">
                <a:latin typeface="Comic Sans MS"/>
                <a:cs typeface="Comic Sans MS"/>
              </a:rPr>
              <a:t>moths landed on these trees, the dark colored ones were harder for predators to spot and they more often </a:t>
            </a:r>
            <a:r>
              <a:rPr lang="en-US" sz="2000" dirty="0" smtClean="0">
                <a:latin typeface="Comic Sans MS"/>
                <a:cs typeface="Comic Sans MS"/>
              </a:rPr>
              <a:t>survived and reproduced.</a:t>
            </a:r>
            <a:r>
              <a:rPr lang="en-US" sz="2000" dirty="0">
                <a:latin typeface="Comic Sans MS"/>
                <a:cs typeface="Comic Sans MS"/>
              </a:rPr>
              <a:t> </a:t>
            </a:r>
            <a:endParaRPr lang="en-US" sz="2000" dirty="0" smtClean="0">
              <a:latin typeface="Comic Sans MS"/>
              <a:cs typeface="Comic Sans MS"/>
            </a:endParaRPr>
          </a:p>
          <a:p>
            <a:pPr>
              <a:lnSpc>
                <a:spcPct val="80000"/>
              </a:lnSpc>
              <a:buFontTx/>
              <a:buNone/>
            </a:pPr>
            <a:r>
              <a:rPr lang="en-US" sz="1200" dirty="0" smtClean="0">
                <a:latin typeface="Comic Sans MS"/>
                <a:cs typeface="Comic Sans MS"/>
              </a:rPr>
              <a:t> </a:t>
            </a:r>
            <a:endParaRPr lang="en-US" sz="1200" dirty="0">
              <a:latin typeface="Comic Sans MS"/>
              <a:cs typeface="Comic Sans MS"/>
            </a:endParaRPr>
          </a:p>
          <a:p>
            <a:pPr>
              <a:lnSpc>
                <a:spcPct val="80000"/>
              </a:lnSpc>
              <a:buFontTx/>
              <a:buNone/>
            </a:pPr>
            <a:r>
              <a:rPr lang="en-US" sz="2000" dirty="0">
                <a:latin typeface="Comic Sans MS"/>
                <a:cs typeface="Comic Sans MS"/>
              </a:rPr>
              <a:t>	Over generations, the environment continued to favor darker moths, and they progressively became more common.  </a:t>
            </a:r>
            <a:endParaRPr lang="en-US" sz="2000" dirty="0" smtClean="0">
              <a:latin typeface="Comic Sans MS"/>
              <a:cs typeface="Comic Sans MS"/>
            </a:endParaRPr>
          </a:p>
          <a:p>
            <a:pPr>
              <a:lnSpc>
                <a:spcPct val="80000"/>
              </a:lnSpc>
              <a:buFontTx/>
              <a:buNone/>
            </a:pPr>
            <a:endParaRPr lang="en-US" sz="1400" dirty="0">
              <a:latin typeface="Comic Sans MS"/>
              <a:cs typeface="Comic Sans MS"/>
            </a:endParaRPr>
          </a:p>
          <a:p>
            <a:pPr>
              <a:lnSpc>
                <a:spcPct val="80000"/>
              </a:lnSpc>
              <a:buFontTx/>
              <a:buNone/>
            </a:pPr>
            <a:r>
              <a:rPr lang="en-US" sz="2000" dirty="0" smtClean="0">
                <a:latin typeface="Comic Sans MS"/>
                <a:cs typeface="Comic Sans MS"/>
              </a:rPr>
              <a:t>	By </a:t>
            </a:r>
            <a:r>
              <a:rPr lang="en-US" sz="2000" dirty="0">
                <a:latin typeface="Comic Sans MS"/>
                <a:cs typeface="Comic Sans MS"/>
              </a:rPr>
              <a:t>the late 19</a:t>
            </a:r>
            <a:r>
              <a:rPr lang="en-US" sz="2000" baseline="30000" dirty="0">
                <a:latin typeface="Comic Sans MS"/>
                <a:cs typeface="Comic Sans MS"/>
              </a:rPr>
              <a:t>th</a:t>
            </a:r>
            <a:r>
              <a:rPr lang="en-US" sz="2000" dirty="0">
                <a:latin typeface="Comic Sans MS"/>
                <a:cs typeface="Comic Sans MS"/>
              </a:rPr>
              <a:t> century, 98% of the moths near cities were black. </a:t>
            </a:r>
            <a:r>
              <a:rPr lang="en-US" sz="1800" dirty="0">
                <a:latin typeface="Comic Sans MS"/>
                <a:cs typeface="Comic Sans MS"/>
              </a:rPr>
              <a:t>  </a:t>
            </a:r>
            <a:endParaRPr lang="en-US" sz="1800" dirty="0" smtClean="0">
              <a:latin typeface="Comic Sans MS"/>
              <a:cs typeface="Comic Sans MS"/>
            </a:endParaRPr>
          </a:p>
          <a:p>
            <a:pPr>
              <a:lnSpc>
                <a:spcPct val="80000"/>
              </a:lnSpc>
              <a:buFontTx/>
              <a:buNone/>
            </a:pPr>
            <a:endParaRPr lang="en-US" sz="1800" dirty="0" smtClean="0">
              <a:latin typeface="Comic Sans MS"/>
              <a:cs typeface="Comic Sans MS"/>
            </a:endParaRPr>
          </a:p>
          <a:p>
            <a:pPr>
              <a:lnSpc>
                <a:spcPct val="80000"/>
              </a:lnSpc>
              <a:buFontTx/>
              <a:buNone/>
            </a:pPr>
            <a:endParaRPr lang="en-US" sz="1800" dirty="0">
              <a:latin typeface="Comic Sans MS"/>
              <a:cs typeface="Comic Sans MS"/>
            </a:endParaRPr>
          </a:p>
          <a:p>
            <a:pPr>
              <a:lnSpc>
                <a:spcPct val="80000"/>
              </a:lnSpc>
              <a:buFontTx/>
              <a:buNone/>
            </a:pPr>
            <a:r>
              <a:rPr lang="en-US" sz="2000" dirty="0">
                <a:latin typeface="Comic Sans MS"/>
                <a:cs typeface="Comic Sans MS"/>
              </a:rPr>
              <a:t>	</a:t>
            </a:r>
            <a:endParaRPr lang="en-US" sz="800" dirty="0"/>
          </a:p>
        </p:txBody>
      </p:sp>
      <p:sp>
        <p:nvSpPr>
          <p:cNvPr id="4"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2"/>
              </a:rPr>
              <a:t>ScienceProfOnline.com</a:t>
            </a:r>
            <a:endParaRPr lang="en-US" sz="1000" dirty="0">
              <a:latin typeface="Comic Sans MS" charset="0"/>
              <a:cs typeface="+mn-cs"/>
            </a:endParaRPr>
          </a:p>
        </p:txBody>
      </p:sp>
      <p:pic>
        <p:nvPicPr>
          <p:cNvPr id="6" name="Picture 4" descr="drawing of dark and light colored peppered moths on a tree with dark colored bark and a tree with light b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609600"/>
            <a:ext cx="3137887"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1569889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a:off x="304800" y="457200"/>
            <a:ext cx="4724400" cy="3657600"/>
          </a:xfrm>
        </p:spPr>
        <p:txBody>
          <a:bodyPr/>
          <a:lstStyle/>
          <a:p>
            <a:pPr>
              <a:lnSpc>
                <a:spcPct val="80000"/>
              </a:lnSpc>
              <a:buFontTx/>
              <a:buNone/>
            </a:pPr>
            <a:r>
              <a:rPr lang="en-US" sz="900" b="1" dirty="0" smtClean="0">
                <a:latin typeface="Comic Sans MS"/>
                <a:cs typeface="Comic Sans MS"/>
              </a:rPr>
              <a:t> </a:t>
            </a:r>
            <a:endParaRPr lang="en-US" sz="900" b="1" dirty="0">
              <a:latin typeface="Comic Sans MS"/>
              <a:cs typeface="Comic Sans MS"/>
            </a:endParaRPr>
          </a:p>
          <a:p>
            <a:pPr algn="ctr">
              <a:lnSpc>
                <a:spcPct val="80000"/>
              </a:lnSpc>
              <a:buFontTx/>
              <a:buNone/>
            </a:pPr>
            <a:r>
              <a:rPr lang="en-US" b="1" dirty="0">
                <a:solidFill>
                  <a:schemeClr val="tx2">
                    <a:lumMod val="50000"/>
                    <a:lumOff val="50000"/>
                  </a:schemeClr>
                </a:solidFill>
                <a:latin typeface="Comic Sans MS"/>
                <a:cs typeface="Comic Sans MS"/>
              </a:rPr>
              <a:t>The Peppered Moth</a:t>
            </a:r>
          </a:p>
          <a:p>
            <a:pPr algn="ctr">
              <a:lnSpc>
                <a:spcPct val="80000"/>
              </a:lnSpc>
              <a:buFontTx/>
              <a:buNone/>
            </a:pPr>
            <a:endParaRPr lang="en-US" sz="1100" dirty="0" smtClean="0">
              <a:latin typeface="Comic Sans MS"/>
              <a:cs typeface="Comic Sans MS"/>
            </a:endParaRPr>
          </a:p>
          <a:p>
            <a:pPr algn="ctr">
              <a:lnSpc>
                <a:spcPct val="80000"/>
              </a:lnSpc>
              <a:buFontTx/>
              <a:buNone/>
            </a:pPr>
            <a:r>
              <a:rPr lang="en-US" sz="2400" b="1" i="1" dirty="0" smtClean="0">
                <a:latin typeface="Comic Sans MS"/>
                <a:cs typeface="Comic Sans MS"/>
              </a:rPr>
              <a:t>More recently</a:t>
            </a:r>
          </a:p>
          <a:p>
            <a:pPr>
              <a:lnSpc>
                <a:spcPct val="80000"/>
              </a:lnSpc>
              <a:buFontTx/>
              <a:buNone/>
            </a:pPr>
            <a:endParaRPr lang="en-US" sz="1100" b="1" i="1" dirty="0">
              <a:latin typeface="Comic Sans MS"/>
              <a:cs typeface="Comic Sans MS"/>
            </a:endParaRPr>
          </a:p>
          <a:p>
            <a:pPr>
              <a:lnSpc>
                <a:spcPct val="80000"/>
              </a:lnSpc>
              <a:buFontTx/>
              <a:buNone/>
            </a:pPr>
            <a:r>
              <a:rPr lang="en-US" sz="2000" b="1" i="1" dirty="0" smtClean="0">
                <a:latin typeface="Comic Sans MS"/>
                <a:cs typeface="Comic Sans MS"/>
              </a:rPr>
              <a:t>	</a:t>
            </a:r>
            <a:r>
              <a:rPr lang="en-US" sz="2000" dirty="0" smtClean="0">
                <a:latin typeface="Comic Sans MS"/>
                <a:cs typeface="Comic Sans MS"/>
              </a:rPr>
              <a:t>Modern air </a:t>
            </a:r>
            <a:r>
              <a:rPr lang="en-US" sz="2000" dirty="0">
                <a:latin typeface="Comic Sans MS"/>
                <a:cs typeface="Comic Sans MS"/>
              </a:rPr>
              <a:t>pollution controls have reduced the air pollution, and the </a:t>
            </a:r>
            <a:r>
              <a:rPr lang="en-US" sz="2000" dirty="0" smtClean="0">
                <a:latin typeface="Comic Sans MS"/>
                <a:cs typeface="Comic Sans MS"/>
              </a:rPr>
              <a:t>lichens have </a:t>
            </a:r>
            <a:r>
              <a:rPr lang="en-US" sz="2000" dirty="0">
                <a:latin typeface="Comic Sans MS"/>
                <a:cs typeface="Comic Sans MS"/>
              </a:rPr>
              <a:t>grown back, making trees lighter in color.  </a:t>
            </a:r>
            <a:endParaRPr lang="en-US" sz="2000" dirty="0" smtClean="0">
              <a:latin typeface="Comic Sans MS"/>
              <a:cs typeface="Comic Sans MS"/>
            </a:endParaRPr>
          </a:p>
          <a:p>
            <a:pPr>
              <a:lnSpc>
                <a:spcPct val="80000"/>
              </a:lnSpc>
              <a:buFontTx/>
              <a:buNone/>
            </a:pPr>
            <a:endParaRPr lang="en-US" sz="1100" dirty="0">
              <a:latin typeface="Comic Sans MS"/>
              <a:cs typeface="Comic Sans MS"/>
            </a:endParaRPr>
          </a:p>
          <a:p>
            <a:pPr>
              <a:lnSpc>
                <a:spcPct val="80000"/>
              </a:lnSpc>
              <a:buFontTx/>
              <a:buNone/>
            </a:pPr>
            <a:r>
              <a:rPr lang="en-US" sz="2000" dirty="0" smtClean="0">
                <a:latin typeface="Comic Sans MS"/>
                <a:cs typeface="Comic Sans MS"/>
              </a:rPr>
              <a:t>	Again, </a:t>
            </a:r>
            <a:r>
              <a:rPr lang="en-US" sz="2000" dirty="0">
                <a:latin typeface="Comic Sans MS"/>
                <a:cs typeface="Comic Sans MS"/>
              </a:rPr>
              <a:t>natural selection favors lighter moth varieties so they have become the most common.   </a:t>
            </a:r>
          </a:p>
          <a:p>
            <a:pPr>
              <a:lnSpc>
                <a:spcPct val="80000"/>
              </a:lnSpc>
              <a:buFontTx/>
              <a:buNone/>
            </a:pPr>
            <a:endParaRPr lang="en-US" sz="2000" dirty="0"/>
          </a:p>
          <a:p>
            <a:pPr>
              <a:lnSpc>
                <a:spcPct val="80000"/>
              </a:lnSpc>
              <a:buFontTx/>
              <a:buNone/>
            </a:pPr>
            <a:endParaRPr lang="en-US" sz="1600" dirty="0"/>
          </a:p>
          <a:p>
            <a:pPr>
              <a:lnSpc>
                <a:spcPct val="80000"/>
              </a:lnSpc>
            </a:pPr>
            <a:endParaRPr lang="en-US" sz="800" dirty="0"/>
          </a:p>
          <a:p>
            <a:pPr>
              <a:lnSpc>
                <a:spcPct val="80000"/>
              </a:lnSpc>
              <a:buFontTx/>
              <a:buNone/>
            </a:pPr>
            <a:r>
              <a:rPr lang="en-US" sz="2000" dirty="0">
                <a:latin typeface="Comic Sans MS"/>
                <a:cs typeface="Comic Sans MS"/>
              </a:rPr>
              <a:t>	</a:t>
            </a:r>
            <a:endParaRPr lang="en-US" sz="800" dirty="0"/>
          </a:p>
        </p:txBody>
      </p:sp>
      <p:sp>
        <p:nvSpPr>
          <p:cNvPr id="4"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2"/>
              </a:rPr>
              <a:t>ScienceProfOnline.com</a:t>
            </a:r>
            <a:endParaRPr lang="en-US" sz="1000" dirty="0">
              <a:latin typeface="Comic Sans MS" charset="0"/>
              <a:cs typeface="+mn-cs"/>
            </a:endParaRPr>
          </a:p>
        </p:txBody>
      </p:sp>
      <p:pic>
        <p:nvPicPr>
          <p:cNvPr id="7" name="Picture 4" descr="drawing of dark and light colored peppered moths on a tree with dark colored bark and a tree with light b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04800"/>
            <a:ext cx="3671287"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 uri="{FAA26D3D-D897-4be2-8F04-BA451C77F1D7}">
              <ma14:placeholderFlag xmlns:ma14="http://schemas.microsoft.com/office/mac/drawingml/2011/main" val="1"/>
            </a:ext>
          </a:extLst>
        </p:spPr>
      </p:pic>
      <p:pic>
        <p:nvPicPr>
          <p:cNvPr id="2" name="Picture 1" descr="800px-Biston.betularia.720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114800"/>
            <a:ext cx="2393069" cy="2057400"/>
          </a:xfrm>
          <a:prstGeom prst="rect">
            <a:avLst/>
          </a:prstGeom>
        </p:spPr>
      </p:pic>
      <p:pic>
        <p:nvPicPr>
          <p:cNvPr id="3" name="Picture 2" descr="Biston.betularia.f.carbonaria.7209.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200" y="4114800"/>
            <a:ext cx="2287430" cy="2057400"/>
          </a:xfrm>
          <a:prstGeom prst="rect">
            <a:avLst/>
          </a:prstGeom>
        </p:spPr>
      </p:pic>
      <p:sp>
        <p:nvSpPr>
          <p:cNvPr id="8" name="Text Box 14"/>
          <p:cNvSpPr txBox="1">
            <a:spLocks noChangeArrowheads="1"/>
          </p:cNvSpPr>
          <p:nvPr/>
        </p:nvSpPr>
        <p:spPr bwMode="auto">
          <a:xfrm>
            <a:off x="5105400" y="6304002"/>
            <a:ext cx="4038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dirty="0" smtClean="0">
                <a:latin typeface="Comic Sans MS" charset="0"/>
                <a:cs typeface="+mn-cs"/>
              </a:rPr>
              <a:t>Images</a:t>
            </a:r>
            <a:r>
              <a:rPr lang="en-US" sz="1000" dirty="0" smtClean="0">
                <a:latin typeface="Comic Sans MS"/>
                <a:cs typeface="Comic Sans MS"/>
              </a:rPr>
              <a:t>: </a:t>
            </a:r>
            <a:r>
              <a:rPr lang="en-US" sz="1000" i="1" dirty="0" err="1">
                <a:latin typeface="Comic Sans MS"/>
                <a:cs typeface="Comic Sans MS"/>
                <a:hlinkClick r:id="rId6"/>
              </a:rPr>
              <a:t>Biston</a:t>
            </a:r>
            <a:r>
              <a:rPr lang="en-US" sz="1000" i="1" dirty="0">
                <a:latin typeface="Comic Sans MS"/>
                <a:cs typeface="Comic Sans MS"/>
                <a:hlinkClick r:id="rId6"/>
              </a:rPr>
              <a:t> </a:t>
            </a:r>
            <a:r>
              <a:rPr lang="en-US" sz="1000" i="1" dirty="0" err="1">
                <a:latin typeface="Comic Sans MS"/>
                <a:cs typeface="Comic Sans MS"/>
                <a:hlinkClick r:id="rId6"/>
              </a:rPr>
              <a:t>betularia</a:t>
            </a:r>
            <a:r>
              <a:rPr lang="en-US" sz="1000" i="1" dirty="0">
                <a:latin typeface="Comic Sans MS"/>
                <a:cs typeface="Comic Sans MS"/>
                <a:hlinkClick r:id="rId6"/>
              </a:rPr>
              <a:t> </a:t>
            </a:r>
            <a:r>
              <a:rPr lang="en-US" sz="1000" i="1" dirty="0" err="1">
                <a:latin typeface="Comic Sans MS"/>
                <a:cs typeface="Comic Sans MS"/>
                <a:hlinkClick r:id="rId6"/>
              </a:rPr>
              <a:t>betularia</a:t>
            </a:r>
            <a:r>
              <a:rPr lang="en-US" sz="1000" i="1" dirty="0">
                <a:latin typeface="Comic Sans MS"/>
                <a:cs typeface="Comic Sans MS"/>
                <a:hlinkClick r:id="rId6"/>
              </a:rPr>
              <a:t> </a:t>
            </a:r>
            <a:r>
              <a:rPr lang="en-US" sz="1000" i="1" dirty="0" err="1" smtClean="0">
                <a:latin typeface="Comic Sans MS"/>
                <a:cs typeface="Comic Sans MS"/>
                <a:hlinkClick r:id="rId6"/>
              </a:rPr>
              <a:t>typica</a:t>
            </a:r>
            <a:r>
              <a:rPr lang="en-US" sz="1000" dirty="0">
                <a:latin typeface="Comic Sans MS"/>
                <a:cs typeface="Comic Sans MS"/>
              </a:rPr>
              <a:t>, the white-bodied peppered moth</a:t>
            </a:r>
            <a:r>
              <a:rPr lang="en-US" sz="1000" dirty="0" smtClean="0">
                <a:latin typeface="Comic Sans MS"/>
                <a:cs typeface="Comic Sans MS"/>
              </a:rPr>
              <a:t>. </a:t>
            </a:r>
            <a:r>
              <a:rPr lang="en-US" sz="1000" dirty="0">
                <a:latin typeface="Comic Sans MS"/>
                <a:cs typeface="Comic Sans MS"/>
              </a:rPr>
              <a:t>&amp; </a:t>
            </a:r>
            <a:r>
              <a:rPr lang="en-US" sz="1000" i="1" dirty="0" smtClean="0">
                <a:latin typeface="Comic Sans MS"/>
                <a:cs typeface="Comic Sans MS"/>
                <a:hlinkClick r:id="rId7"/>
              </a:rPr>
              <a:t>B. </a:t>
            </a:r>
            <a:r>
              <a:rPr lang="en-US" sz="1000" i="1" dirty="0" err="1">
                <a:latin typeface="Comic Sans MS"/>
                <a:cs typeface="Comic Sans MS"/>
                <a:hlinkClick r:id="rId7"/>
              </a:rPr>
              <a:t>betularia</a:t>
            </a:r>
            <a:r>
              <a:rPr lang="en-US" sz="1000" i="1" dirty="0">
                <a:latin typeface="Comic Sans MS"/>
                <a:cs typeface="Comic Sans MS"/>
                <a:hlinkClick r:id="rId7"/>
              </a:rPr>
              <a:t> </a:t>
            </a:r>
            <a:r>
              <a:rPr lang="en-US" sz="1000" i="1" dirty="0" err="1">
                <a:latin typeface="Comic Sans MS"/>
                <a:cs typeface="Comic Sans MS"/>
                <a:hlinkClick r:id="rId7"/>
              </a:rPr>
              <a:t>betularia</a:t>
            </a:r>
            <a:r>
              <a:rPr lang="en-US" sz="1000" i="1" dirty="0">
                <a:latin typeface="Comic Sans MS"/>
                <a:cs typeface="Comic Sans MS"/>
                <a:hlinkClick r:id="rId7"/>
              </a:rPr>
              <a:t> </a:t>
            </a:r>
            <a:r>
              <a:rPr lang="en-US" sz="1000" i="1" dirty="0" err="1" smtClean="0">
                <a:latin typeface="Comic Sans MS"/>
                <a:cs typeface="Comic Sans MS"/>
                <a:hlinkClick r:id="rId7"/>
              </a:rPr>
              <a:t>carbonaria</a:t>
            </a:r>
            <a:r>
              <a:rPr lang="en-US" sz="1000" dirty="0">
                <a:latin typeface="Comic Sans MS"/>
                <a:cs typeface="Comic Sans MS"/>
              </a:rPr>
              <a:t>, the black-bodied peppered </a:t>
            </a:r>
            <a:r>
              <a:rPr lang="en-US" sz="1000" dirty="0" smtClean="0">
                <a:latin typeface="Comic Sans MS"/>
                <a:cs typeface="Comic Sans MS"/>
              </a:rPr>
              <a:t>moth, Wiki.</a:t>
            </a:r>
          </a:p>
        </p:txBody>
      </p:sp>
    </p:spTree>
    <p:extLst>
      <p:ext uri="{BB962C8B-B14F-4D97-AF65-F5344CB8AC3E}">
        <p14:creationId xmlns:p14="http://schemas.microsoft.com/office/powerpoint/2010/main" val="3603397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2400"/>
            <a:ext cx="8229600" cy="914400"/>
          </a:xfrm>
        </p:spPr>
        <p:txBody>
          <a:bodyPr/>
          <a:lstStyle/>
          <a:p>
            <a:r>
              <a:rPr lang="en-US" dirty="0">
                <a:latin typeface="Comic Sans MS"/>
                <a:cs typeface="Comic Sans MS"/>
              </a:rPr>
              <a:t>Lab </a:t>
            </a:r>
            <a:r>
              <a:rPr lang="en-US" dirty="0" smtClean="0">
                <a:latin typeface="Comic Sans MS"/>
                <a:cs typeface="Comic Sans MS"/>
              </a:rPr>
              <a:t>Activity</a:t>
            </a:r>
            <a:endParaRPr lang="en-US" dirty="0">
              <a:latin typeface="Comic Sans MS"/>
              <a:cs typeface="Comic Sans MS"/>
            </a:endParaRPr>
          </a:p>
        </p:txBody>
      </p:sp>
      <p:sp>
        <p:nvSpPr>
          <p:cNvPr id="14339" name="Rectangle 3"/>
          <p:cNvSpPr>
            <a:spLocks noGrp="1" noChangeArrowheads="1"/>
          </p:cNvSpPr>
          <p:nvPr>
            <p:ph type="body" sz="half" idx="1"/>
          </p:nvPr>
        </p:nvSpPr>
        <p:spPr>
          <a:xfrm>
            <a:off x="685800" y="2438400"/>
            <a:ext cx="8153400" cy="4114800"/>
          </a:xfrm>
        </p:spPr>
        <p:txBody>
          <a:bodyPr/>
          <a:lstStyle/>
          <a:p>
            <a:pPr>
              <a:lnSpc>
                <a:spcPct val="80000"/>
              </a:lnSpc>
            </a:pPr>
            <a:r>
              <a:rPr lang="en-US" sz="1800" dirty="0" smtClean="0">
                <a:latin typeface="Comic Sans MS"/>
                <a:cs typeface="Comic Sans MS"/>
              </a:rPr>
              <a:t>In </a:t>
            </a:r>
            <a:r>
              <a:rPr lang="en-US" sz="1800" dirty="0">
                <a:latin typeface="Comic Sans MS"/>
                <a:cs typeface="Comic Sans MS"/>
              </a:rPr>
              <a:t>today</a:t>
            </a:r>
            <a:r>
              <a:rPr lang="ja-JP" altLang="en-US" sz="1800" dirty="0">
                <a:latin typeface="Comic Sans MS"/>
                <a:cs typeface="Comic Sans MS"/>
              </a:rPr>
              <a:t>’</a:t>
            </a:r>
            <a:r>
              <a:rPr lang="en-US" sz="1800" dirty="0">
                <a:latin typeface="Comic Sans MS"/>
                <a:cs typeface="Comic Sans MS"/>
              </a:rPr>
              <a:t>s exercise, you will be asked to assume the role of a bird that is facing competition for food </a:t>
            </a:r>
            <a:r>
              <a:rPr lang="en-US" sz="1800" dirty="0" smtClean="0">
                <a:latin typeface="Comic Sans MS"/>
                <a:cs typeface="Comic Sans MS"/>
              </a:rPr>
              <a:t>your own </a:t>
            </a:r>
            <a:r>
              <a:rPr lang="en-US" sz="1800" b="1" dirty="0" smtClean="0">
                <a:latin typeface="Comic Sans MS"/>
                <a:cs typeface="Comic Sans MS"/>
              </a:rPr>
              <a:t>conspecifics</a:t>
            </a:r>
            <a:r>
              <a:rPr lang="en-US" sz="1800" dirty="0" smtClean="0">
                <a:latin typeface="Comic Sans MS"/>
                <a:cs typeface="Comic Sans MS"/>
              </a:rPr>
              <a:t> </a:t>
            </a:r>
            <a:r>
              <a:rPr lang="en-US" sz="1800" dirty="0">
                <a:latin typeface="Comic Sans MS"/>
                <a:cs typeface="Comic Sans MS"/>
              </a:rPr>
              <a:t>(members of your own species). </a:t>
            </a:r>
          </a:p>
          <a:p>
            <a:pPr>
              <a:lnSpc>
                <a:spcPct val="80000"/>
              </a:lnSpc>
              <a:buFontTx/>
              <a:buNone/>
            </a:pPr>
            <a:r>
              <a:rPr lang="en-US" sz="1800" dirty="0">
                <a:latin typeface="Comic Sans MS"/>
                <a:cs typeface="Comic Sans MS"/>
              </a:rPr>
              <a:t> </a:t>
            </a:r>
          </a:p>
          <a:p>
            <a:pPr>
              <a:lnSpc>
                <a:spcPct val="80000"/>
              </a:lnSpc>
            </a:pPr>
            <a:r>
              <a:rPr lang="en-US" sz="1800" dirty="0">
                <a:latin typeface="Comic Sans MS"/>
                <a:cs typeface="Comic Sans MS"/>
              </a:rPr>
              <a:t>Other </a:t>
            </a:r>
            <a:r>
              <a:rPr lang="en-US" sz="1800" dirty="0" smtClean="0">
                <a:latin typeface="Comic Sans MS"/>
                <a:cs typeface="Comic Sans MS"/>
              </a:rPr>
              <a:t>students </a:t>
            </a:r>
            <a:r>
              <a:rPr lang="en-US" sz="1800" dirty="0">
                <a:latin typeface="Comic Sans MS"/>
                <a:cs typeface="Comic Sans MS"/>
              </a:rPr>
              <a:t>will take on the role of your competitors. </a:t>
            </a:r>
          </a:p>
          <a:p>
            <a:pPr>
              <a:lnSpc>
                <a:spcPct val="80000"/>
              </a:lnSpc>
              <a:buFontTx/>
              <a:buNone/>
            </a:pPr>
            <a:r>
              <a:rPr lang="en-US" sz="1800" dirty="0">
                <a:latin typeface="Comic Sans MS"/>
                <a:cs typeface="Comic Sans MS"/>
              </a:rPr>
              <a:t>  </a:t>
            </a:r>
          </a:p>
          <a:p>
            <a:pPr>
              <a:lnSpc>
                <a:spcPct val="80000"/>
              </a:lnSpc>
            </a:pPr>
            <a:r>
              <a:rPr lang="en-US" sz="1800" dirty="0">
                <a:latin typeface="Comic Sans MS"/>
                <a:cs typeface="Comic Sans MS"/>
              </a:rPr>
              <a:t>Each </a:t>
            </a:r>
            <a:r>
              <a:rPr lang="ja-JP" altLang="en-US" sz="1800" dirty="0">
                <a:latin typeface="Comic Sans MS"/>
                <a:cs typeface="Comic Sans MS"/>
              </a:rPr>
              <a:t>“</a:t>
            </a:r>
            <a:r>
              <a:rPr lang="en-US" sz="1800" dirty="0">
                <a:latin typeface="Comic Sans MS"/>
                <a:cs typeface="Comic Sans MS"/>
              </a:rPr>
              <a:t>bird</a:t>
            </a:r>
            <a:r>
              <a:rPr lang="ja-JP" altLang="en-US" sz="1800" dirty="0">
                <a:latin typeface="Comic Sans MS"/>
                <a:cs typeface="Comic Sans MS"/>
              </a:rPr>
              <a:t>”</a:t>
            </a:r>
            <a:r>
              <a:rPr lang="en-US" sz="1800" dirty="0">
                <a:latin typeface="Comic Sans MS"/>
                <a:cs typeface="Comic Sans MS"/>
              </a:rPr>
              <a:t> in the competition will be asked to collect seeds from the environment using </a:t>
            </a:r>
            <a:r>
              <a:rPr lang="en-US" sz="1800" dirty="0" smtClean="0">
                <a:latin typeface="Comic Sans MS"/>
                <a:cs typeface="Comic Sans MS"/>
              </a:rPr>
              <a:t>the </a:t>
            </a:r>
            <a:r>
              <a:rPr lang="ja-JP" altLang="en-US" sz="1800" dirty="0">
                <a:latin typeface="Comic Sans MS"/>
                <a:cs typeface="Comic Sans MS"/>
              </a:rPr>
              <a:t>“</a:t>
            </a:r>
            <a:r>
              <a:rPr lang="en-US" sz="1800" dirty="0" smtClean="0">
                <a:latin typeface="Comic Sans MS"/>
                <a:cs typeface="Comic Sans MS"/>
              </a:rPr>
              <a:t>beak</a:t>
            </a:r>
            <a:r>
              <a:rPr lang="ja-JP" altLang="en-US" sz="1800" dirty="0" smtClean="0">
                <a:latin typeface="Comic Sans MS"/>
                <a:cs typeface="Comic Sans MS"/>
              </a:rPr>
              <a:t>”</a:t>
            </a:r>
            <a:r>
              <a:rPr lang="en-US" sz="1800" dirty="0" smtClean="0">
                <a:latin typeface="Comic Sans MS"/>
                <a:cs typeface="Comic Sans MS"/>
              </a:rPr>
              <a:t> </a:t>
            </a:r>
            <a:r>
              <a:rPr lang="en-US" sz="1800" dirty="0">
                <a:latin typeface="Comic Sans MS"/>
                <a:cs typeface="Comic Sans MS"/>
              </a:rPr>
              <a:t>supplied. </a:t>
            </a:r>
          </a:p>
          <a:p>
            <a:pPr>
              <a:lnSpc>
                <a:spcPct val="80000"/>
              </a:lnSpc>
              <a:buFontTx/>
              <a:buNone/>
            </a:pPr>
            <a:endParaRPr lang="en-US" sz="1800" dirty="0">
              <a:latin typeface="Comic Sans MS"/>
              <a:cs typeface="Comic Sans MS"/>
            </a:endParaRPr>
          </a:p>
          <a:p>
            <a:pPr>
              <a:lnSpc>
                <a:spcPct val="80000"/>
              </a:lnSpc>
            </a:pPr>
            <a:r>
              <a:rPr lang="en-US" sz="1800" dirty="0" smtClean="0">
                <a:latin typeface="Comic Sans MS"/>
                <a:cs typeface="Comic Sans MS"/>
              </a:rPr>
              <a:t>The </a:t>
            </a:r>
            <a:r>
              <a:rPr lang="en-US" sz="1800" dirty="0">
                <a:latin typeface="Comic Sans MS"/>
                <a:cs typeface="Comic Sans MS"/>
              </a:rPr>
              <a:t>number of seeds collected over the allotted time will determine your success.  </a:t>
            </a:r>
          </a:p>
          <a:p>
            <a:pPr>
              <a:lnSpc>
                <a:spcPct val="80000"/>
              </a:lnSpc>
              <a:buFontTx/>
              <a:buNone/>
            </a:pPr>
            <a:endParaRPr lang="en-US" sz="1800" dirty="0">
              <a:latin typeface="Comic Sans MS"/>
              <a:cs typeface="Comic Sans MS"/>
            </a:endParaRPr>
          </a:p>
          <a:p>
            <a:pPr>
              <a:lnSpc>
                <a:spcPct val="80000"/>
              </a:lnSpc>
            </a:pPr>
            <a:r>
              <a:rPr lang="en-US" sz="1800" dirty="0">
                <a:latin typeface="Comic Sans MS"/>
                <a:cs typeface="Comic Sans MS"/>
              </a:rPr>
              <a:t>Those </a:t>
            </a:r>
            <a:r>
              <a:rPr lang="ja-JP" altLang="en-US" sz="1800" dirty="0">
                <a:latin typeface="Comic Sans MS"/>
                <a:cs typeface="Comic Sans MS"/>
              </a:rPr>
              <a:t>“</a:t>
            </a:r>
            <a:r>
              <a:rPr lang="en-US" sz="1800" dirty="0">
                <a:latin typeface="Comic Sans MS"/>
                <a:cs typeface="Comic Sans MS"/>
              </a:rPr>
              <a:t>birds</a:t>
            </a:r>
            <a:r>
              <a:rPr lang="ja-JP" altLang="en-US" sz="1800" dirty="0">
                <a:latin typeface="Comic Sans MS"/>
                <a:cs typeface="Comic Sans MS"/>
              </a:rPr>
              <a:t>”</a:t>
            </a:r>
            <a:r>
              <a:rPr lang="en-US" sz="1800" dirty="0">
                <a:latin typeface="Comic Sans MS"/>
                <a:cs typeface="Comic Sans MS"/>
              </a:rPr>
              <a:t> that retrieve the most seeds will be </a:t>
            </a:r>
            <a:r>
              <a:rPr lang="en-US" sz="1800" dirty="0" smtClean="0">
                <a:latin typeface="Comic Sans MS"/>
                <a:cs typeface="Comic Sans MS"/>
              </a:rPr>
              <a:t>considered </a:t>
            </a:r>
            <a:r>
              <a:rPr lang="en-US" sz="1800" dirty="0">
                <a:latin typeface="Comic Sans MS"/>
                <a:cs typeface="Comic Sans MS"/>
              </a:rPr>
              <a:t>more fit for their environment than their competitors and therefore most likely </a:t>
            </a:r>
            <a:r>
              <a:rPr lang="en-US" sz="1800" dirty="0" smtClean="0">
                <a:latin typeface="Comic Sans MS"/>
                <a:cs typeface="Comic Sans MS"/>
              </a:rPr>
              <a:t>to pass on their genes.</a:t>
            </a:r>
          </a:p>
        </p:txBody>
      </p:sp>
      <p:pic>
        <p:nvPicPr>
          <p:cNvPr id="14340" name="Picture 4" descr="drawings showing heads of four of the Darwin finch species highlighting the differences in their beak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0" y="1219200"/>
            <a:ext cx="6172200" cy="99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015823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0" y="609600"/>
            <a:ext cx="4572000" cy="1371600"/>
          </a:xfrm>
        </p:spPr>
        <p:txBody>
          <a:bodyPr/>
          <a:lstStyle/>
          <a:p>
            <a:r>
              <a:rPr lang="en-US" sz="3600" b="1" dirty="0">
                <a:solidFill>
                  <a:srgbClr val="856338"/>
                </a:solidFill>
                <a:latin typeface="Comic Sans MS"/>
                <a:cs typeface="Comic Sans MS"/>
              </a:rPr>
              <a:t>Evolution by Means of Natural Selection</a:t>
            </a:r>
          </a:p>
        </p:txBody>
      </p:sp>
      <p:sp>
        <p:nvSpPr>
          <p:cNvPr id="5123" name="Rectangle 3"/>
          <p:cNvSpPr>
            <a:spLocks noGrp="1" noChangeArrowheads="1"/>
          </p:cNvSpPr>
          <p:nvPr>
            <p:ph type="body" sz="half" idx="1"/>
          </p:nvPr>
        </p:nvSpPr>
        <p:spPr>
          <a:xfrm>
            <a:off x="457200" y="2819400"/>
            <a:ext cx="8229600" cy="3200400"/>
          </a:xfrm>
        </p:spPr>
        <p:txBody>
          <a:bodyPr/>
          <a:lstStyle/>
          <a:p>
            <a:pPr>
              <a:lnSpc>
                <a:spcPct val="90000"/>
              </a:lnSpc>
            </a:pPr>
            <a:r>
              <a:rPr lang="en-US" sz="2000" dirty="0">
                <a:latin typeface="Comic Sans MS"/>
                <a:cs typeface="Comic Sans MS"/>
              </a:rPr>
              <a:t>In 1858, Charles Darwin and Alfred Wallace released a joint scientific paper which introduced the concept of evolution by means of natural selection. </a:t>
            </a:r>
            <a:endParaRPr lang="en-US" sz="2000" dirty="0" smtClean="0">
              <a:latin typeface="Comic Sans MS"/>
              <a:cs typeface="Comic Sans MS"/>
            </a:endParaRPr>
          </a:p>
          <a:p>
            <a:pPr marL="0" indent="0">
              <a:lnSpc>
                <a:spcPct val="90000"/>
              </a:lnSpc>
              <a:buNone/>
            </a:pPr>
            <a:endParaRPr lang="en-US" sz="1200" dirty="0">
              <a:latin typeface="Comic Sans MS"/>
              <a:cs typeface="Comic Sans MS"/>
            </a:endParaRPr>
          </a:p>
          <a:p>
            <a:pPr>
              <a:lnSpc>
                <a:spcPct val="90000"/>
              </a:lnSpc>
            </a:pPr>
            <a:r>
              <a:rPr lang="en-US" sz="2000" dirty="0" smtClean="0">
                <a:latin typeface="Comic Sans MS"/>
                <a:cs typeface="Comic Sans MS"/>
              </a:rPr>
              <a:t>This </a:t>
            </a:r>
            <a:r>
              <a:rPr lang="en-US" sz="2000" dirty="0">
                <a:latin typeface="Comic Sans MS"/>
                <a:cs typeface="Comic Sans MS"/>
              </a:rPr>
              <a:t>paper, along with Darwin</a:t>
            </a:r>
            <a:r>
              <a:rPr lang="ja-JP" altLang="en-US" sz="2000" dirty="0">
                <a:latin typeface="Comic Sans MS"/>
                <a:cs typeface="Comic Sans MS"/>
              </a:rPr>
              <a:t>’</a:t>
            </a:r>
            <a:r>
              <a:rPr lang="en-US" sz="2000" dirty="0">
                <a:latin typeface="Comic Sans MS"/>
                <a:cs typeface="Comic Sans MS"/>
              </a:rPr>
              <a:t>s subsequent publication, </a:t>
            </a:r>
            <a:r>
              <a:rPr lang="en-US" sz="2000" i="1" dirty="0">
                <a:latin typeface="Comic Sans MS"/>
                <a:cs typeface="Comic Sans MS"/>
              </a:rPr>
              <a:t>The Origin of </a:t>
            </a:r>
            <a:r>
              <a:rPr lang="en-US" sz="2000" i="1" dirty="0" smtClean="0">
                <a:latin typeface="Comic Sans MS"/>
                <a:cs typeface="Comic Sans MS"/>
              </a:rPr>
              <a:t>Species</a:t>
            </a:r>
            <a:r>
              <a:rPr lang="en-US" sz="2000" dirty="0" smtClean="0">
                <a:latin typeface="Comic Sans MS"/>
                <a:cs typeface="Comic Sans MS"/>
              </a:rPr>
              <a:t>, </a:t>
            </a:r>
            <a:r>
              <a:rPr lang="en-US" sz="2000" dirty="0">
                <a:latin typeface="Comic Sans MS"/>
                <a:cs typeface="Comic Sans MS"/>
              </a:rPr>
              <a:t>changed the way science and society explained events in our natural world. </a:t>
            </a:r>
          </a:p>
          <a:p>
            <a:pPr marL="0" indent="0">
              <a:lnSpc>
                <a:spcPct val="90000"/>
              </a:lnSpc>
              <a:buNone/>
            </a:pPr>
            <a:endParaRPr lang="en-US" sz="1200" dirty="0">
              <a:latin typeface="Comic Sans MS"/>
              <a:cs typeface="Comic Sans MS"/>
            </a:endParaRPr>
          </a:p>
          <a:p>
            <a:pPr>
              <a:lnSpc>
                <a:spcPct val="90000"/>
              </a:lnSpc>
            </a:pPr>
            <a:r>
              <a:rPr lang="en-US" sz="2000" dirty="0">
                <a:latin typeface="Comic Sans MS"/>
                <a:cs typeface="Comic Sans MS"/>
              </a:rPr>
              <a:t>They were the first to </a:t>
            </a:r>
            <a:r>
              <a:rPr lang="en-US" sz="2000" dirty="0" smtClean="0">
                <a:latin typeface="Comic Sans MS"/>
                <a:cs typeface="Comic Sans MS"/>
              </a:rPr>
              <a:t>describe </a:t>
            </a:r>
            <a:r>
              <a:rPr lang="en-US" sz="2000" i="1" dirty="0" smtClean="0">
                <a:latin typeface="Comic Sans MS"/>
                <a:cs typeface="Comic Sans MS"/>
              </a:rPr>
              <a:t>how</a:t>
            </a:r>
            <a:r>
              <a:rPr lang="en-US" sz="2000" dirty="0" smtClean="0">
                <a:latin typeface="Comic Sans MS"/>
                <a:cs typeface="Comic Sans MS"/>
              </a:rPr>
              <a:t> </a:t>
            </a:r>
            <a:r>
              <a:rPr lang="en-US" sz="1800" dirty="0" smtClean="0">
                <a:latin typeface="Comic Sans MS"/>
                <a:cs typeface="Comic Sans MS"/>
              </a:rPr>
              <a:t>(the </a:t>
            </a:r>
            <a:r>
              <a:rPr lang="en-US" sz="1800" dirty="0">
                <a:latin typeface="Comic Sans MS"/>
                <a:cs typeface="Comic Sans MS"/>
              </a:rPr>
              <a:t>mechanism by </a:t>
            </a:r>
            <a:r>
              <a:rPr lang="en-US" sz="1800" dirty="0" smtClean="0">
                <a:latin typeface="Comic Sans MS"/>
                <a:cs typeface="Comic Sans MS"/>
              </a:rPr>
              <a:t>which) </a:t>
            </a:r>
            <a:r>
              <a:rPr lang="en-US" sz="2000" dirty="0">
                <a:latin typeface="Comic Sans MS"/>
                <a:cs typeface="Comic Sans MS"/>
              </a:rPr>
              <a:t>new forms and species could arise or evolve – </a:t>
            </a:r>
            <a:r>
              <a:rPr lang="en-US" sz="2000" b="1" dirty="0">
                <a:latin typeface="Comic Sans MS"/>
                <a:cs typeface="Comic Sans MS"/>
              </a:rPr>
              <a:t>natural selection</a:t>
            </a:r>
            <a:r>
              <a:rPr lang="en-US" sz="2000" dirty="0">
                <a:latin typeface="Comic Sans MS"/>
                <a:cs typeface="Comic Sans MS"/>
              </a:rPr>
              <a:t>.</a:t>
            </a:r>
          </a:p>
        </p:txBody>
      </p:sp>
      <p:pic>
        <p:nvPicPr>
          <p:cNvPr id="5125" name="Picture 5" descr="photoportrait of Alfred Russel Wallace in 1848, age 25"/>
          <p:cNvPicPr>
            <a:picLocks noGrp="1" noChangeAspect="1" noChangeArrowheads="1"/>
          </p:cNvPicPr>
          <p:nvPr>
            <p:ph sz="quarter" idx="2"/>
          </p:nvPr>
        </p:nvPicPr>
        <p:blipFill>
          <a:blip r:embed="rId2" cstate="email">
            <a:grayscl/>
            <a:extLst>
              <a:ext uri="{28A0092B-C50C-407E-A947-70E740481C1C}">
                <a14:useLocalDpi xmlns:a14="http://schemas.microsoft.com/office/drawing/2010/main" val="0"/>
              </a:ext>
            </a:extLst>
          </a:blip>
          <a:srcRect/>
          <a:stretch>
            <a:fillRect/>
          </a:stretch>
        </p:blipFill>
        <p:spPr>
          <a:xfrm>
            <a:off x="304800" y="304800"/>
            <a:ext cx="1752600"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8" name="Picture 8" descr="photo of Charles Darwin in late middle ag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010400" y="228599"/>
            <a:ext cx="1854200" cy="19812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1" y="6470673"/>
            <a:ext cx="2362200" cy="40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4"/>
              </a:rPr>
              <a:t>ScienceProfOnline.com</a:t>
            </a:r>
            <a:endParaRPr lang="en-US" sz="1000" dirty="0">
              <a:latin typeface="Comic Sans MS" charset="0"/>
              <a:cs typeface="+mn-cs"/>
            </a:endParaRPr>
          </a:p>
        </p:txBody>
      </p:sp>
      <p:sp>
        <p:nvSpPr>
          <p:cNvPr id="7" name="TextBox 6"/>
          <p:cNvSpPr txBox="1"/>
          <p:nvPr/>
        </p:nvSpPr>
        <p:spPr>
          <a:xfrm>
            <a:off x="3733800" y="5943600"/>
            <a:ext cx="5029200" cy="615553"/>
          </a:xfrm>
          <a:prstGeom prst="rect">
            <a:avLst/>
          </a:prstGeom>
          <a:noFill/>
          <a:ln>
            <a:noFill/>
          </a:ln>
        </p:spPr>
        <p:txBody>
          <a:bodyPr wrap="square" rtlCol="0">
            <a:spAutoFit/>
          </a:bodyPr>
          <a:lstStyle/>
          <a:p>
            <a:pPr algn="ctr"/>
            <a:r>
              <a:rPr lang="en-US" sz="2000" dirty="0" err="1" smtClean="0">
                <a:latin typeface="Comic Sans MS"/>
                <a:cs typeface="Comic Sans MS"/>
              </a:rPr>
              <a:t>Radiolab</a:t>
            </a:r>
            <a:r>
              <a:rPr lang="en-US" sz="2000" dirty="0" smtClean="0">
                <a:latin typeface="Comic Sans MS"/>
                <a:cs typeface="Comic Sans MS"/>
              </a:rPr>
              <a:t> </a:t>
            </a:r>
            <a:r>
              <a:rPr lang="en-US" sz="2000" dirty="0" smtClean="0">
                <a:latin typeface="Comic Sans MS"/>
                <a:cs typeface="Comic Sans MS"/>
                <a:hlinkClick r:id="rId5"/>
              </a:rPr>
              <a:t>Darwinvaganza</a:t>
            </a:r>
            <a:r>
              <a:rPr lang="en-US" sz="2000" dirty="0" smtClean="0">
                <a:latin typeface="Comic Sans MS"/>
                <a:cs typeface="Comic Sans MS"/>
              </a:rPr>
              <a:t>!</a:t>
            </a:r>
          </a:p>
          <a:p>
            <a:pPr algn="ctr"/>
            <a:r>
              <a:rPr lang="en-US" sz="1400" dirty="0">
                <a:latin typeface="Comic Sans MS"/>
                <a:cs typeface="Comic Sans MS"/>
              </a:rPr>
              <a:t>http://www.radiolab.org/story/91893-</a:t>
            </a:r>
            <a:r>
              <a:rPr lang="en-US" sz="1400" dirty="0" smtClean="0">
                <a:latin typeface="Comic Sans MS"/>
                <a:cs typeface="Comic Sans MS"/>
              </a:rPr>
              <a:t>darwinvaganza</a:t>
            </a:r>
            <a:endParaRPr lang="en-US" dirty="0" smtClean="0">
              <a:latin typeface="Comic Sans MS"/>
              <a:cs typeface="Comic Sans MS"/>
            </a:endParaRPr>
          </a:p>
        </p:txBody>
      </p:sp>
    </p:spTree>
    <p:extLst>
      <p:ext uri="{BB962C8B-B14F-4D97-AF65-F5344CB8AC3E}">
        <p14:creationId xmlns:p14="http://schemas.microsoft.com/office/powerpoint/2010/main" val="2100528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wnloa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85800"/>
            <a:ext cx="7696200" cy="5542106"/>
          </a:xfrm>
          <a:prstGeom prst="rect">
            <a:avLst/>
          </a:prstGeom>
        </p:spPr>
      </p:pic>
      <p:pic>
        <p:nvPicPr>
          <p:cNvPr id="7" name="Picture 6" descr="421px-Charles_Darwin_18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15000" y="838200"/>
            <a:ext cx="2483263" cy="2667000"/>
          </a:xfrm>
          <a:prstGeom prst="ellipse">
            <a:avLst/>
          </a:prstGeom>
          <a:ln>
            <a:noFill/>
          </a:ln>
          <a:effectLst>
            <a:softEdge rad="112500"/>
          </a:effectLst>
        </p:spPr>
      </p:pic>
      <p:pic>
        <p:nvPicPr>
          <p:cNvPr id="8" name="Picture 7" descr="The-young-Charles-Darwin-008.jpg"/>
          <p:cNvPicPr>
            <a:picLocks noChangeAspect="1"/>
          </p:cNvPicPr>
          <p:nvPr/>
        </p:nvPicPr>
        <p:blipFill rotWithShape="1">
          <a:blip r:embed="rId4" cstate="email">
            <a:extLst>
              <a:ext uri="{28A0092B-C50C-407E-A947-70E740481C1C}">
                <a14:useLocalDpi xmlns:a14="http://schemas.microsoft.com/office/drawing/2010/main" val="0"/>
              </a:ext>
            </a:extLst>
          </a:blip>
          <a:srcRect l="18763" t="799" r="15767" b="-799"/>
          <a:stretch/>
        </p:blipFill>
        <p:spPr>
          <a:xfrm>
            <a:off x="5715000" y="3581400"/>
            <a:ext cx="2438400" cy="2535621"/>
          </a:xfrm>
          <a:prstGeom prst="ellipse">
            <a:avLst/>
          </a:prstGeom>
          <a:ln>
            <a:noFill/>
          </a:ln>
          <a:effectLst>
            <a:softEdge rad="112500"/>
          </a:effectLst>
        </p:spPr>
      </p:pic>
    </p:spTree>
    <p:extLst>
      <p:ext uri="{BB962C8B-B14F-4D97-AF65-F5344CB8AC3E}">
        <p14:creationId xmlns:p14="http://schemas.microsoft.com/office/powerpoint/2010/main" val="2668711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5410200"/>
            <a:ext cx="6248400" cy="1015663"/>
          </a:xfrm>
          <a:prstGeom prst="rect">
            <a:avLst/>
          </a:prstGeom>
          <a:noFill/>
        </p:spPr>
        <p:txBody>
          <a:bodyPr wrap="square" rtlCol="0">
            <a:spAutoFit/>
          </a:bodyPr>
          <a:lstStyle/>
          <a:p>
            <a:pPr algn="ctr"/>
            <a:r>
              <a:rPr lang="en-US" i="1" dirty="0" smtClean="0">
                <a:solidFill>
                  <a:srgbClr val="856338"/>
                </a:solidFill>
                <a:latin typeface="Comic Sans MS"/>
                <a:cs typeface="Comic Sans MS"/>
              </a:rPr>
              <a:t>Wedding Portrait of Charles &amp; Emma Darwin 1840</a:t>
            </a:r>
          </a:p>
          <a:p>
            <a:pPr algn="ctr"/>
            <a:r>
              <a:rPr lang="en-US" sz="1400" i="1" dirty="0" smtClean="0">
                <a:solidFill>
                  <a:schemeClr val="tx1">
                    <a:lumMod val="65000"/>
                    <a:lumOff val="35000"/>
                  </a:schemeClr>
                </a:solidFill>
                <a:latin typeface="Comic Sans MS"/>
                <a:cs typeface="Comic Sans MS"/>
              </a:rPr>
              <a:t>In this portrait, he is 30 years old and she is 31.</a:t>
            </a:r>
          </a:p>
          <a:p>
            <a:pPr algn="ctr"/>
            <a:r>
              <a:rPr lang="en-US" sz="1400" i="1" dirty="0" smtClean="0">
                <a:solidFill>
                  <a:schemeClr val="tx1">
                    <a:lumMod val="65000"/>
                    <a:lumOff val="35000"/>
                  </a:schemeClr>
                </a:solidFill>
                <a:latin typeface="Comic Sans MS"/>
                <a:cs typeface="Comic Sans MS"/>
              </a:rPr>
              <a:t>They produced 10 children, 3 of which died in childhood.</a:t>
            </a:r>
          </a:p>
          <a:p>
            <a:pPr algn="ctr"/>
            <a:endParaRPr lang="en-US" sz="1400" i="1" dirty="0">
              <a:solidFill>
                <a:schemeClr val="tx1">
                  <a:lumMod val="65000"/>
                  <a:lumOff val="35000"/>
                </a:schemeClr>
              </a:solidFill>
              <a:latin typeface="Comic Sans MS"/>
              <a:cs typeface="Comic Sans MS"/>
            </a:endParaRPr>
          </a:p>
        </p:txBody>
      </p:sp>
      <p:sp>
        <p:nvSpPr>
          <p:cNvPr id="10" name="Text Box 14"/>
          <p:cNvSpPr txBox="1">
            <a:spLocks noChangeArrowheads="1"/>
          </p:cNvSpPr>
          <p:nvPr/>
        </p:nvSpPr>
        <p:spPr bwMode="auto">
          <a:xfrm>
            <a:off x="5740182" y="6457889"/>
            <a:ext cx="3403818" cy="40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dirty="0" smtClean="0">
                <a:latin typeface="Comic Sans MS" charset="0"/>
                <a:cs typeface="+mn-cs"/>
              </a:rPr>
              <a:t>Images: </a:t>
            </a:r>
            <a:r>
              <a:rPr lang="en-US" sz="1000" dirty="0" smtClean="0">
                <a:latin typeface="Comic Sans MS" charset="0"/>
                <a:cs typeface="+mn-cs"/>
                <a:hlinkClick r:id="rId2"/>
              </a:rPr>
              <a:t>Portraits of Charles &amp; Emma Darwin</a:t>
            </a:r>
            <a:r>
              <a:rPr lang="en-US" sz="1000" dirty="0" smtClean="0">
                <a:latin typeface="Comic Sans MS" charset="0"/>
                <a:cs typeface="+mn-cs"/>
              </a:rPr>
              <a:t>, Wiki; </a:t>
            </a:r>
            <a:r>
              <a:rPr lang="en-US" sz="1000" dirty="0" smtClean="0">
                <a:latin typeface="Comic Sans MS" charset="0"/>
                <a:cs typeface="+mn-cs"/>
                <a:hlinkClick r:id="rId3"/>
              </a:rPr>
              <a:t>Wedgewood plate</a:t>
            </a:r>
            <a:r>
              <a:rPr lang="en-US" sz="1000" dirty="0" smtClean="0">
                <a:latin typeface="Comic Sans MS" charset="0"/>
                <a:cs typeface="+mn-cs"/>
              </a:rPr>
              <a:t>; Wiki; </a:t>
            </a:r>
            <a:r>
              <a:rPr lang="en-US" sz="1000" dirty="0" smtClean="0">
                <a:latin typeface="Comic Sans MS" charset="0"/>
                <a:cs typeface="+mn-cs"/>
                <a:hlinkClick r:id="rId4"/>
              </a:rPr>
              <a:t>Annie Darwin</a:t>
            </a:r>
            <a:r>
              <a:rPr lang="en-US" sz="1000" dirty="0" smtClean="0">
                <a:latin typeface="Comic Sans MS" charset="0"/>
                <a:cs typeface="+mn-cs"/>
              </a:rPr>
              <a:t>, Wiki</a:t>
            </a:r>
          </a:p>
        </p:txBody>
      </p:sp>
      <p:sp>
        <p:nvSpPr>
          <p:cNvPr id="12" name="TextBox 11"/>
          <p:cNvSpPr txBox="1"/>
          <p:nvPr/>
        </p:nvSpPr>
        <p:spPr>
          <a:xfrm>
            <a:off x="7086600" y="3276600"/>
            <a:ext cx="1752600" cy="861774"/>
          </a:xfrm>
          <a:prstGeom prst="rect">
            <a:avLst/>
          </a:prstGeom>
          <a:noFill/>
        </p:spPr>
        <p:txBody>
          <a:bodyPr wrap="square" rtlCol="0">
            <a:spAutoFit/>
          </a:bodyPr>
          <a:lstStyle/>
          <a:p>
            <a:pPr algn="ctr"/>
            <a:r>
              <a:rPr lang="en-US" sz="1400" dirty="0" smtClean="0">
                <a:latin typeface="Comic Sans MS"/>
                <a:cs typeface="Comic Sans MS"/>
              </a:rPr>
              <a:t>Annie Darwin</a:t>
            </a:r>
          </a:p>
          <a:p>
            <a:pPr algn="ctr"/>
            <a:r>
              <a:rPr lang="en-US" sz="1400" dirty="0" smtClean="0">
                <a:latin typeface="Comic Sans MS"/>
                <a:cs typeface="Comic Sans MS"/>
              </a:rPr>
              <a:t>1841 – 51 </a:t>
            </a:r>
          </a:p>
          <a:p>
            <a:pPr algn="ctr"/>
            <a:r>
              <a:rPr lang="en-US" sz="1100" dirty="0" smtClean="0">
                <a:latin typeface="Comic Sans MS"/>
                <a:cs typeface="Comic Sans MS"/>
              </a:rPr>
              <a:t>(portrait taken in 1849)</a:t>
            </a:r>
          </a:p>
          <a:p>
            <a:pPr algn="ctr"/>
            <a:endParaRPr lang="en-US" sz="1100" dirty="0">
              <a:latin typeface="Comic Sans MS"/>
              <a:cs typeface="Comic Sans MS"/>
            </a:endParaRPr>
          </a:p>
        </p:txBody>
      </p:sp>
      <p:sp>
        <p:nvSpPr>
          <p:cNvPr id="13"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5"/>
              </a:rPr>
              <a:t>ScienceProfOnline.com</a:t>
            </a:r>
            <a:endParaRPr lang="en-US" sz="1000" dirty="0">
              <a:latin typeface="Comic Sans MS" charset="0"/>
              <a:cs typeface="+mn-cs"/>
            </a:endParaRPr>
          </a:p>
        </p:txBody>
      </p:sp>
      <p:pic>
        <p:nvPicPr>
          <p:cNvPr id="14" name="Picture 13" descr="1840 Charles and Emma Darwin wedding portraits © English Heritage.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04800" y="304800"/>
            <a:ext cx="6858000" cy="5105399"/>
          </a:xfrm>
          <a:prstGeom prst="rect">
            <a:avLst/>
          </a:prstGeom>
        </p:spPr>
      </p:pic>
      <p:pic>
        <p:nvPicPr>
          <p:cNvPr id="15" name="Picture 14" descr="485px-Annie_Darwin.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400800" y="457200"/>
            <a:ext cx="2514600" cy="2828041"/>
          </a:xfrm>
          <a:prstGeom prst="ellipse">
            <a:avLst/>
          </a:prstGeom>
          <a:ln>
            <a:noFill/>
          </a:ln>
          <a:effectLst>
            <a:softEdge rad="112500"/>
          </a:effectLst>
        </p:spPr>
      </p:pic>
      <p:pic>
        <p:nvPicPr>
          <p:cNvPr id="16" name="Picture 15" descr="630px-Wedgwood.jp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477000" y="4191000"/>
            <a:ext cx="2335094" cy="2102134"/>
          </a:xfrm>
          <a:prstGeom prst="ellipse">
            <a:avLst/>
          </a:prstGeom>
          <a:ln>
            <a:noFill/>
          </a:ln>
          <a:effectLst>
            <a:softEdge rad="112500"/>
          </a:effectLst>
        </p:spPr>
      </p:pic>
    </p:spTree>
    <p:extLst>
      <p:ext uri="{BB962C8B-B14F-4D97-AF65-F5344CB8AC3E}">
        <p14:creationId xmlns:p14="http://schemas.microsoft.com/office/powerpoint/2010/main" val="3580440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5486400" cy="1371600"/>
          </a:xfrm>
        </p:spPr>
        <p:txBody>
          <a:bodyPr/>
          <a:lstStyle/>
          <a:p>
            <a:pPr algn="l"/>
            <a:r>
              <a:rPr lang="en-US" sz="3600" b="1" dirty="0" smtClean="0">
                <a:solidFill>
                  <a:srgbClr val="7F7F7F"/>
                </a:solidFill>
                <a:latin typeface="Comic Sans MS"/>
                <a:cs typeface="Comic Sans MS"/>
              </a:rPr>
              <a:t>Befo</a:t>
            </a:r>
            <a:r>
              <a:rPr lang="en-US" sz="3600" b="1" dirty="0" smtClean="0">
                <a:solidFill>
                  <a:schemeClr val="tx2">
                    <a:lumMod val="50000"/>
                    <a:lumOff val="50000"/>
                  </a:schemeClr>
                </a:solidFill>
                <a:latin typeface="Comic Sans MS"/>
                <a:cs typeface="Comic Sans MS"/>
              </a:rPr>
              <a:t>re the Theory of Natural Selection</a:t>
            </a:r>
            <a:endParaRPr lang="en-US" sz="3600" b="1" dirty="0">
              <a:solidFill>
                <a:schemeClr val="tx2">
                  <a:lumMod val="50000"/>
                  <a:lumOff val="50000"/>
                </a:schemeClr>
              </a:solidFill>
              <a:latin typeface="Comic Sans MS"/>
              <a:cs typeface="Comic Sans MS"/>
            </a:endParaRPr>
          </a:p>
        </p:txBody>
      </p:sp>
      <p:sp>
        <p:nvSpPr>
          <p:cNvPr id="5123" name="Rectangle 3"/>
          <p:cNvSpPr>
            <a:spLocks noGrp="1" noChangeArrowheads="1"/>
          </p:cNvSpPr>
          <p:nvPr>
            <p:ph type="body" sz="half" idx="1"/>
          </p:nvPr>
        </p:nvSpPr>
        <p:spPr>
          <a:xfrm>
            <a:off x="381000" y="1676400"/>
            <a:ext cx="5181600" cy="4724400"/>
          </a:xfrm>
        </p:spPr>
        <p:txBody>
          <a:bodyPr/>
          <a:lstStyle/>
          <a:p>
            <a:pPr>
              <a:lnSpc>
                <a:spcPct val="90000"/>
              </a:lnSpc>
            </a:pPr>
            <a:r>
              <a:rPr lang="en-US" sz="2000" b="1" dirty="0" smtClean="0">
                <a:solidFill>
                  <a:srgbClr val="008000"/>
                </a:solidFill>
                <a:latin typeface="Comic Sans MS"/>
                <a:cs typeface="Comic Sans MS"/>
              </a:rPr>
              <a:t>Evolution</a:t>
            </a:r>
            <a:r>
              <a:rPr lang="en-US" sz="2000" dirty="0" smtClean="0">
                <a:latin typeface="Comic Sans MS"/>
                <a:cs typeface="Comic Sans MS"/>
              </a:rPr>
              <a:t> = Change in living things over generations.</a:t>
            </a:r>
          </a:p>
          <a:p>
            <a:pPr>
              <a:lnSpc>
                <a:spcPct val="90000"/>
              </a:lnSpc>
            </a:pPr>
            <a:endParaRPr lang="en-US" sz="2000" dirty="0">
              <a:latin typeface="Comic Sans MS"/>
              <a:cs typeface="Comic Sans MS"/>
            </a:endParaRPr>
          </a:p>
          <a:p>
            <a:pPr>
              <a:lnSpc>
                <a:spcPct val="90000"/>
              </a:lnSpc>
            </a:pPr>
            <a:r>
              <a:rPr lang="en-US" sz="2000" dirty="0" smtClean="0">
                <a:latin typeface="Comic Sans MS"/>
                <a:cs typeface="Comic Sans MS"/>
              </a:rPr>
              <a:t>Long before Darwin &amp; Wallace, scientists noted that evolutionary change appeared to happen.</a:t>
            </a:r>
          </a:p>
          <a:p>
            <a:pPr>
              <a:lnSpc>
                <a:spcPct val="90000"/>
              </a:lnSpc>
            </a:pPr>
            <a:endParaRPr lang="en-US" sz="2000" dirty="0">
              <a:latin typeface="Comic Sans MS"/>
              <a:cs typeface="Comic Sans MS"/>
            </a:endParaRPr>
          </a:p>
          <a:p>
            <a:pPr>
              <a:lnSpc>
                <a:spcPct val="90000"/>
              </a:lnSpc>
            </a:pPr>
            <a:r>
              <a:rPr lang="en-US" sz="2000" i="1" dirty="0" smtClean="0">
                <a:solidFill>
                  <a:srgbClr val="FF0000"/>
                </a:solidFill>
                <a:latin typeface="Comic Sans MS"/>
                <a:cs typeface="Comic Sans MS"/>
              </a:rPr>
              <a:t>The question was: </a:t>
            </a:r>
            <a:r>
              <a:rPr lang="en-US" sz="2000" dirty="0" smtClean="0">
                <a:latin typeface="Comic Sans MS"/>
                <a:cs typeface="Comic Sans MS"/>
              </a:rPr>
              <a:t>HOW </a:t>
            </a:r>
            <a:r>
              <a:rPr lang="en-US" sz="2000" dirty="0">
                <a:latin typeface="Comic Sans MS"/>
                <a:cs typeface="Comic Sans MS"/>
              </a:rPr>
              <a:t>d</a:t>
            </a:r>
            <a:r>
              <a:rPr lang="en-US" sz="2000" dirty="0" smtClean="0">
                <a:latin typeface="Comic Sans MS"/>
                <a:cs typeface="Comic Sans MS"/>
              </a:rPr>
              <a:t>o species evolve? What is driving the change?</a:t>
            </a:r>
          </a:p>
          <a:p>
            <a:pPr marL="0" indent="0">
              <a:lnSpc>
                <a:spcPct val="90000"/>
              </a:lnSpc>
              <a:buNone/>
            </a:pPr>
            <a:endParaRPr lang="en-US" sz="2000" dirty="0">
              <a:latin typeface="Comic Sans MS"/>
              <a:cs typeface="Comic Sans MS"/>
            </a:endParaRPr>
          </a:p>
          <a:p>
            <a:pPr>
              <a:lnSpc>
                <a:spcPct val="90000"/>
              </a:lnSpc>
            </a:pPr>
            <a:r>
              <a:rPr lang="en-US" sz="2000" dirty="0" smtClean="0">
                <a:latin typeface="Comic Sans MS"/>
                <a:cs typeface="Comic Sans MS"/>
              </a:rPr>
              <a:t>In the </a:t>
            </a:r>
            <a:r>
              <a:rPr lang="en-US" sz="2000" dirty="0" err="1">
                <a:latin typeface="Comic Sans MS"/>
                <a:cs typeface="Comic Sans MS"/>
              </a:rPr>
              <a:t>R</a:t>
            </a:r>
            <a:r>
              <a:rPr lang="en-US" sz="2000" dirty="0" err="1" smtClean="0">
                <a:latin typeface="Comic Sans MS"/>
                <a:cs typeface="Comic Sans MS"/>
              </a:rPr>
              <a:t>adiolab</a:t>
            </a:r>
            <a:r>
              <a:rPr lang="en-US" sz="2000" dirty="0" smtClean="0">
                <a:latin typeface="Comic Sans MS"/>
                <a:cs typeface="Comic Sans MS"/>
              </a:rPr>
              <a:t> episode “</a:t>
            </a:r>
            <a:r>
              <a:rPr lang="en-US" sz="2000" dirty="0" smtClean="0">
                <a:latin typeface="Comic Sans MS"/>
                <a:cs typeface="Comic Sans MS"/>
                <a:hlinkClick r:id="rId2"/>
              </a:rPr>
              <a:t>Inheritance</a:t>
            </a:r>
            <a:r>
              <a:rPr lang="en-US" sz="2000" dirty="0" smtClean="0">
                <a:latin typeface="Comic Sans MS"/>
                <a:cs typeface="Comic Sans MS"/>
              </a:rPr>
              <a:t>,” we learned what Jean-Baptiste Lamarck and Paul </a:t>
            </a:r>
            <a:r>
              <a:rPr lang="en-US" sz="2000" dirty="0" err="1" smtClean="0">
                <a:latin typeface="Comic Sans MS"/>
                <a:cs typeface="Comic Sans MS"/>
              </a:rPr>
              <a:t>Kammerer</a:t>
            </a:r>
            <a:r>
              <a:rPr lang="en-US" sz="2000" dirty="0" smtClean="0">
                <a:latin typeface="Comic Sans MS"/>
                <a:cs typeface="Comic Sans MS"/>
              </a:rPr>
              <a:t> thought was driving evolutionary change</a:t>
            </a:r>
            <a:r>
              <a:rPr lang="is-IS" sz="2000" dirty="0" smtClean="0">
                <a:latin typeface="Comic Sans MS"/>
                <a:cs typeface="Comic Sans MS"/>
              </a:rPr>
              <a:t>….</a:t>
            </a:r>
          </a:p>
          <a:p>
            <a:pPr marL="0" indent="0">
              <a:lnSpc>
                <a:spcPct val="90000"/>
              </a:lnSpc>
              <a:buNone/>
            </a:pPr>
            <a:r>
              <a:rPr lang="is-IS" sz="2000" i="1" dirty="0">
                <a:solidFill>
                  <a:schemeClr val="accent4">
                    <a:lumMod val="50000"/>
                    <a:lumOff val="50000"/>
                  </a:schemeClr>
                </a:solidFill>
                <a:latin typeface="Comic Sans MS"/>
                <a:cs typeface="Comic Sans MS"/>
              </a:rPr>
              <a:t> </a:t>
            </a:r>
            <a:r>
              <a:rPr lang="is-IS" sz="2000" i="1" dirty="0" smtClean="0">
                <a:solidFill>
                  <a:schemeClr val="accent4">
                    <a:lumMod val="50000"/>
                    <a:lumOff val="50000"/>
                  </a:schemeClr>
                </a:solidFill>
                <a:latin typeface="Comic Sans MS"/>
                <a:cs typeface="Comic Sans MS"/>
              </a:rPr>
              <a:t>             Let’s review the story.</a:t>
            </a:r>
            <a:endParaRPr lang="en-US" sz="2000" i="1" dirty="0">
              <a:solidFill>
                <a:schemeClr val="accent4">
                  <a:lumMod val="50000"/>
                  <a:lumOff val="50000"/>
                </a:schemeClr>
              </a:solidFill>
              <a:latin typeface="Comic Sans MS"/>
              <a:cs typeface="Comic Sans MS"/>
            </a:endParaRPr>
          </a:p>
        </p:txBody>
      </p:sp>
      <p:pic>
        <p:nvPicPr>
          <p:cNvPr id="5128" name="Picture 8"/>
          <p:cNvPicPr>
            <a:picLocks noGrp="1" noChangeAspect="1" noChangeArrowheads="1"/>
          </p:cNvPicPr>
          <p:nvPr>
            <p:ph sz="quarter" idx="3"/>
          </p:nvPr>
        </p:nvPicPr>
        <p:blipFill>
          <a:blip r:embed="rId3" cstate="email">
            <a:extLst>
              <a:ext uri="{28A0092B-C50C-407E-A947-70E740481C1C}">
                <a14:useLocalDpi xmlns:a14="http://schemas.microsoft.com/office/drawing/2010/main" val="0"/>
              </a:ext>
            </a:extLst>
          </a:blip>
          <a:stretch>
            <a:fillRect/>
          </a:stretch>
        </p:blipFill>
        <p:spPr>
          <a:xfrm>
            <a:off x="6172200" y="228600"/>
            <a:ext cx="2756171" cy="304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 name="Picture 8"/>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6248400" y="3429000"/>
            <a:ext cx="2667000" cy="2833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8"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5"/>
              </a:rPr>
              <a:t>ScienceProfOnline.com</a:t>
            </a:r>
            <a:endParaRPr lang="en-US" sz="1000" dirty="0">
              <a:latin typeface="Comic Sans MS" charset="0"/>
              <a:cs typeface="+mn-cs"/>
            </a:endParaRPr>
          </a:p>
        </p:txBody>
      </p:sp>
      <p:sp>
        <p:nvSpPr>
          <p:cNvPr id="9" name="Text Box 14"/>
          <p:cNvSpPr txBox="1">
            <a:spLocks noChangeArrowheads="1"/>
          </p:cNvSpPr>
          <p:nvPr/>
        </p:nvSpPr>
        <p:spPr bwMode="auto">
          <a:xfrm>
            <a:off x="5791200" y="6457889"/>
            <a:ext cx="3352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dirty="0">
                <a:latin typeface="Comic Sans MS" charset="0"/>
                <a:cs typeface="+mn-cs"/>
              </a:rPr>
              <a:t>Images: </a:t>
            </a:r>
            <a:r>
              <a:rPr lang="en-US" sz="1000" dirty="0">
                <a:latin typeface="Comic Sans MS" charset="0"/>
                <a:cs typeface="+mn-cs"/>
                <a:hlinkClick r:id="rId6"/>
              </a:rPr>
              <a:t>Portrait de Jean-Baptiste </a:t>
            </a:r>
            <a:r>
              <a:rPr lang="en-US" sz="1000" dirty="0" smtClean="0">
                <a:latin typeface="Comic Sans MS" charset="0"/>
                <a:cs typeface="+mn-cs"/>
                <a:hlinkClick r:id="rId6"/>
              </a:rPr>
              <a:t>Lamarck </a:t>
            </a:r>
            <a:r>
              <a:rPr lang="en-US" sz="1000" dirty="0" smtClean="0">
                <a:latin typeface="Comic Sans MS" charset="0"/>
                <a:cs typeface="+mn-cs"/>
              </a:rPr>
              <a:t> (1744-1829), Wiki; Paul </a:t>
            </a:r>
            <a:r>
              <a:rPr lang="en-US" sz="1000" dirty="0" err="1" smtClean="0">
                <a:latin typeface="Comic Sans MS" charset="0"/>
                <a:cs typeface="+mn-cs"/>
              </a:rPr>
              <a:t>Kammerer</a:t>
            </a:r>
            <a:r>
              <a:rPr lang="en-US" sz="1000" dirty="0" smtClean="0">
                <a:latin typeface="Comic Sans MS" charset="0"/>
                <a:cs typeface="+mn-cs"/>
              </a:rPr>
              <a:t> (1880-1926). </a:t>
            </a:r>
          </a:p>
        </p:txBody>
      </p:sp>
    </p:spTree>
    <p:extLst>
      <p:ext uri="{BB962C8B-B14F-4D97-AF65-F5344CB8AC3E}">
        <p14:creationId xmlns:p14="http://schemas.microsoft.com/office/powerpoint/2010/main" val="18713715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257800" cy="1524000"/>
          </a:xfrm>
        </p:spPr>
        <p:txBody>
          <a:bodyPr/>
          <a:lstStyle/>
          <a:p>
            <a:r>
              <a:rPr lang="en-US" sz="3600" b="1" dirty="0" smtClean="0">
                <a:solidFill>
                  <a:srgbClr val="000065"/>
                </a:solidFill>
                <a:latin typeface="Comic Sans MS"/>
                <a:cs typeface="Comic Sans MS"/>
              </a:rPr>
              <a:t>Evolution &amp; </a:t>
            </a:r>
            <a:br>
              <a:rPr lang="en-US" sz="3600" b="1" dirty="0" smtClean="0">
                <a:solidFill>
                  <a:srgbClr val="000065"/>
                </a:solidFill>
                <a:latin typeface="Comic Sans MS"/>
                <a:cs typeface="Comic Sans MS"/>
              </a:rPr>
            </a:br>
            <a:r>
              <a:rPr lang="en-US" sz="3600" b="1" dirty="0" smtClean="0">
                <a:solidFill>
                  <a:srgbClr val="000065"/>
                </a:solidFill>
                <a:latin typeface="Comic Sans MS"/>
                <a:cs typeface="Comic Sans MS"/>
              </a:rPr>
              <a:t>Artificial Selection</a:t>
            </a:r>
            <a:endParaRPr lang="en-US" sz="3600" b="1" dirty="0">
              <a:solidFill>
                <a:srgbClr val="000065"/>
              </a:solidFill>
              <a:latin typeface="Comic Sans MS"/>
              <a:cs typeface="Comic Sans MS"/>
            </a:endParaRPr>
          </a:p>
        </p:txBody>
      </p:sp>
      <p:pic>
        <p:nvPicPr>
          <p:cNvPr id="8" name="Picture 7" descr="607px-Howlsnow.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 y="1752600"/>
            <a:ext cx="3581400" cy="3886200"/>
          </a:xfrm>
          <a:prstGeom prst="rect">
            <a:avLst/>
          </a:prstGeom>
          <a:ln>
            <a:noFill/>
          </a:ln>
          <a:effectLst>
            <a:softEdge rad="112500"/>
          </a:effectLst>
        </p:spPr>
      </p:pic>
      <p:pic>
        <p:nvPicPr>
          <p:cNvPr id="13" name="Picture 12"/>
          <p:cNvPicPr>
            <a:picLocks noChangeAspect="1"/>
          </p:cNvPicPr>
          <p:nvPr/>
        </p:nvPicPr>
        <p:blipFill rotWithShape="1">
          <a:blip r:embed="rId3" cstate="email">
            <a:extLst>
              <a:ext uri="{28A0092B-C50C-407E-A947-70E740481C1C}">
                <a14:useLocalDpi xmlns:a14="http://schemas.microsoft.com/office/drawing/2010/main" val="0"/>
              </a:ext>
            </a:extLst>
          </a:blip>
          <a:srcRect r="9422"/>
          <a:stretch/>
        </p:blipFill>
        <p:spPr>
          <a:xfrm>
            <a:off x="6324600" y="381000"/>
            <a:ext cx="2438400"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685800" y="5791200"/>
            <a:ext cx="3200400" cy="369332"/>
          </a:xfrm>
          <a:prstGeom prst="rect">
            <a:avLst/>
          </a:prstGeom>
          <a:noFill/>
        </p:spPr>
        <p:txBody>
          <a:bodyPr wrap="square" rtlCol="0">
            <a:spAutoFit/>
          </a:bodyPr>
          <a:lstStyle/>
          <a:p>
            <a:pPr algn="ctr"/>
            <a:r>
              <a:rPr lang="en-US" i="1" dirty="0" err="1" smtClean="0">
                <a:latin typeface="Comic Sans MS"/>
                <a:cs typeface="Comic Sans MS"/>
              </a:rPr>
              <a:t>Canis</a:t>
            </a:r>
            <a:r>
              <a:rPr lang="en-US" i="1" dirty="0" smtClean="0">
                <a:latin typeface="Comic Sans MS"/>
                <a:cs typeface="Comic Sans MS"/>
              </a:rPr>
              <a:t> lupus  </a:t>
            </a:r>
            <a:r>
              <a:rPr lang="en-US" dirty="0" smtClean="0">
                <a:latin typeface="Comic Sans MS"/>
                <a:cs typeface="Comic Sans MS"/>
              </a:rPr>
              <a:t>- Gray Wolf</a:t>
            </a:r>
            <a:endParaRPr lang="en-US" dirty="0">
              <a:latin typeface="Comic Sans MS"/>
              <a:cs typeface="Comic Sans MS"/>
            </a:endParaRPr>
          </a:p>
        </p:txBody>
      </p:sp>
      <p:sp>
        <p:nvSpPr>
          <p:cNvPr id="16" name="TextBox 15"/>
          <p:cNvSpPr txBox="1"/>
          <p:nvPr/>
        </p:nvSpPr>
        <p:spPr>
          <a:xfrm>
            <a:off x="4800600" y="5029200"/>
            <a:ext cx="1295400" cy="954107"/>
          </a:xfrm>
          <a:prstGeom prst="rect">
            <a:avLst/>
          </a:prstGeom>
          <a:noFill/>
        </p:spPr>
        <p:txBody>
          <a:bodyPr wrap="square" rtlCol="0">
            <a:spAutoFit/>
          </a:bodyPr>
          <a:lstStyle/>
          <a:p>
            <a:pPr algn="ctr"/>
            <a:r>
              <a:rPr lang="en-US" sz="1400" i="1" dirty="0" err="1" smtClean="0">
                <a:latin typeface="Comic Sans MS"/>
                <a:cs typeface="Comic Sans MS"/>
              </a:rPr>
              <a:t>Canis</a:t>
            </a:r>
            <a:r>
              <a:rPr lang="en-US" sz="1400" i="1" dirty="0" smtClean="0">
                <a:latin typeface="Comic Sans MS"/>
                <a:cs typeface="Comic Sans MS"/>
              </a:rPr>
              <a:t> lupus </a:t>
            </a:r>
            <a:r>
              <a:rPr lang="en-US" sz="1400" i="1" dirty="0" err="1" smtClean="0">
                <a:latin typeface="Comic Sans MS"/>
                <a:cs typeface="Comic Sans MS"/>
              </a:rPr>
              <a:t>familiaris</a:t>
            </a:r>
            <a:r>
              <a:rPr lang="en-US" sz="1400" i="1" dirty="0" smtClean="0">
                <a:latin typeface="Comic Sans MS"/>
                <a:cs typeface="Comic Sans MS"/>
              </a:rPr>
              <a:t> </a:t>
            </a:r>
          </a:p>
          <a:p>
            <a:pPr algn="ctr"/>
            <a:r>
              <a:rPr lang="en-US" sz="1400" dirty="0" smtClean="0">
                <a:latin typeface="Comic Sans MS"/>
                <a:cs typeface="Comic Sans MS"/>
              </a:rPr>
              <a:t>– </a:t>
            </a:r>
            <a:endParaRPr lang="en-US" sz="1400" dirty="0">
              <a:latin typeface="Comic Sans MS"/>
              <a:cs typeface="Comic Sans MS"/>
            </a:endParaRPr>
          </a:p>
          <a:p>
            <a:pPr algn="ctr"/>
            <a:r>
              <a:rPr lang="en-US" sz="1400" dirty="0" smtClean="0">
                <a:latin typeface="Comic Sans MS"/>
                <a:cs typeface="Comic Sans MS"/>
              </a:rPr>
              <a:t>Domestic dog</a:t>
            </a:r>
            <a:endParaRPr lang="en-US" sz="1400" dirty="0">
              <a:latin typeface="Comic Sans MS"/>
              <a:cs typeface="Comic Sans MS"/>
            </a:endParaRPr>
          </a:p>
        </p:txBody>
      </p:sp>
      <p:sp>
        <p:nvSpPr>
          <p:cNvPr id="17" name="Text Box 10"/>
          <p:cNvSpPr txBox="1">
            <a:spLocks noChangeArrowheads="1"/>
          </p:cNvSpPr>
          <p:nvPr/>
        </p:nvSpPr>
        <p:spPr bwMode="auto">
          <a:xfrm>
            <a:off x="19104" y="6457890"/>
            <a:ext cx="3352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dirty="0">
                <a:latin typeface="Comic Sans MS" pitchFamily="66" charset="0"/>
              </a:rPr>
              <a:t>Images: </a:t>
            </a:r>
            <a:r>
              <a:rPr lang="en-US" sz="1000" dirty="0" smtClean="0">
                <a:latin typeface="Comic Sans MS" pitchFamily="66" charset="0"/>
                <a:hlinkClick r:id="rId4"/>
              </a:rPr>
              <a:t>Gray wolf</a:t>
            </a:r>
            <a:r>
              <a:rPr lang="en-US" sz="1000" dirty="0" smtClean="0">
                <a:latin typeface="Comic Sans MS" pitchFamily="66" charset="0"/>
              </a:rPr>
              <a:t>, Shepherd,  </a:t>
            </a:r>
            <a:r>
              <a:rPr lang="en-US" sz="1000" dirty="0" smtClean="0">
                <a:latin typeface="Comic Sans MS" pitchFamily="66" charset="0"/>
                <a:hlinkClick r:id="rId5"/>
              </a:rPr>
              <a:t>Belgian Tervuren</a:t>
            </a:r>
            <a:r>
              <a:rPr lang="en-US" sz="1000" dirty="0" smtClean="0">
                <a:latin typeface="Comic Sans MS" pitchFamily="66" charset="0"/>
              </a:rPr>
              <a:t> , Wiki; </a:t>
            </a:r>
            <a:r>
              <a:rPr lang="en-US" sz="1000" dirty="0" smtClean="0">
                <a:latin typeface="Comic Sans MS" pitchFamily="66" charset="0"/>
                <a:hlinkClick r:id="rId6"/>
              </a:rPr>
              <a:t>Beagle</a:t>
            </a:r>
            <a:r>
              <a:rPr lang="en-US" sz="1000" dirty="0" smtClean="0">
                <a:latin typeface="Comic Sans MS" pitchFamily="66" charset="0"/>
              </a:rPr>
              <a:t>, </a:t>
            </a:r>
            <a:r>
              <a:rPr lang="en-US" sz="1000" dirty="0" smtClean="0">
                <a:latin typeface="Comic Sans MS" pitchFamily="66" charset="0"/>
                <a:hlinkClick r:id="rId7"/>
              </a:rPr>
              <a:t>Siberian Husky</a:t>
            </a:r>
            <a:r>
              <a:rPr lang="en-US" sz="1000" dirty="0" smtClean="0">
                <a:latin typeface="Comic Sans MS" pitchFamily="66" charset="0"/>
              </a:rPr>
              <a:t>, Wiki</a:t>
            </a:r>
          </a:p>
        </p:txBody>
      </p:sp>
      <p:sp>
        <p:nvSpPr>
          <p:cNvPr id="18"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000" dirty="0">
                <a:latin typeface="Comic Sans MS" pitchFamily="66" charset="0"/>
              </a:rPr>
              <a:t>From the  Virtual B</a:t>
            </a:r>
            <a:r>
              <a:rPr lang="en-US" sz="1000" dirty="0" smtClean="0">
                <a:latin typeface="Comic Sans MS" pitchFamily="66" charset="0"/>
              </a:rPr>
              <a:t>iology </a:t>
            </a:r>
            <a:r>
              <a:rPr lang="en-US" sz="1000" dirty="0">
                <a:latin typeface="Comic Sans MS" pitchFamily="66" charset="0"/>
              </a:rPr>
              <a:t>Classroom on </a:t>
            </a:r>
            <a:r>
              <a:rPr lang="en-US" sz="1000" dirty="0">
                <a:latin typeface="Comic Sans MS" pitchFamily="66" charset="0"/>
                <a:hlinkClick r:id="rId8"/>
              </a:rPr>
              <a:t>ScienceProfOnline.com</a:t>
            </a:r>
            <a:endParaRPr lang="en-US" sz="1000" dirty="0">
              <a:latin typeface="Comic Sans MS" pitchFamily="66" charset="0"/>
            </a:endParaRPr>
          </a:p>
        </p:txBody>
      </p:sp>
      <p:pic>
        <p:nvPicPr>
          <p:cNvPr id="15" name="Picture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343400" y="2438400"/>
            <a:ext cx="2854714"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705600" y="4038600"/>
            <a:ext cx="2110571" cy="2202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67710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sz="half" idx="1"/>
          </p:nvPr>
        </p:nvSpPr>
        <p:spPr>
          <a:xfrm>
            <a:off x="304800" y="609600"/>
            <a:ext cx="3581400" cy="3200400"/>
          </a:xfrm>
        </p:spPr>
        <p:txBody>
          <a:bodyPr/>
          <a:lstStyle/>
          <a:p>
            <a:pPr marL="0" algn="ctr" eaLnBrk="1" hangingPunct="1">
              <a:lnSpc>
                <a:spcPct val="80000"/>
              </a:lnSpc>
              <a:buFontTx/>
              <a:buNone/>
              <a:defRPr/>
            </a:pPr>
            <a:r>
              <a:rPr lang="en-US" sz="2400" b="1" dirty="0" smtClean="0">
                <a:solidFill>
                  <a:srgbClr val="595959"/>
                </a:solidFill>
                <a:latin typeface="Verdana"/>
                <a:cs typeface="Verdana"/>
              </a:rPr>
              <a:t>RADIO</a:t>
            </a:r>
            <a:r>
              <a:rPr lang="en-US" sz="2400" b="1" dirty="0" smtClean="0">
                <a:solidFill>
                  <a:srgbClr val="FF6600"/>
                </a:solidFill>
                <a:latin typeface="Verdana"/>
                <a:cs typeface="Verdana"/>
              </a:rPr>
              <a:t>LAB</a:t>
            </a:r>
          </a:p>
          <a:p>
            <a:pPr marL="0" algn="r" eaLnBrk="1" hangingPunct="1">
              <a:lnSpc>
                <a:spcPct val="80000"/>
              </a:lnSpc>
              <a:buFontTx/>
              <a:buNone/>
              <a:defRPr/>
            </a:pPr>
            <a:endParaRPr lang="en-US" sz="400" b="1" dirty="0" smtClean="0">
              <a:solidFill>
                <a:srgbClr val="FF6600"/>
              </a:solidFill>
              <a:latin typeface="Comic Sans MS" charset="0"/>
              <a:cs typeface="+mn-cs"/>
            </a:endParaRPr>
          </a:p>
          <a:p>
            <a:pPr marL="0" algn="ctr" eaLnBrk="1" hangingPunct="1">
              <a:lnSpc>
                <a:spcPct val="80000"/>
              </a:lnSpc>
              <a:buFontTx/>
              <a:buNone/>
              <a:defRPr/>
            </a:pPr>
            <a:endParaRPr lang="en-US" sz="1050" b="1" dirty="0" smtClean="0">
              <a:solidFill>
                <a:schemeClr val="tx1">
                  <a:lumMod val="65000"/>
                  <a:lumOff val="35000"/>
                </a:schemeClr>
              </a:solidFill>
              <a:latin typeface="Comic Sans MS" charset="0"/>
              <a:cs typeface="+mn-cs"/>
            </a:endParaRPr>
          </a:p>
          <a:p>
            <a:pPr marL="0" algn="ctr" eaLnBrk="1" hangingPunct="1">
              <a:lnSpc>
                <a:spcPct val="80000"/>
              </a:lnSpc>
              <a:buFontTx/>
              <a:buNone/>
              <a:defRPr/>
            </a:pPr>
            <a:endParaRPr lang="en-US" sz="1050" b="1" dirty="0" smtClean="0">
              <a:solidFill>
                <a:schemeClr val="tx1">
                  <a:lumMod val="65000"/>
                  <a:lumOff val="35000"/>
                </a:schemeClr>
              </a:solidFill>
              <a:latin typeface="Comic Sans MS" charset="0"/>
              <a:cs typeface="+mn-cs"/>
            </a:endParaRPr>
          </a:p>
          <a:p>
            <a:pPr marL="0" algn="ctr" eaLnBrk="1" hangingPunct="1">
              <a:lnSpc>
                <a:spcPct val="80000"/>
              </a:lnSpc>
              <a:buFontTx/>
              <a:buNone/>
              <a:defRPr/>
            </a:pPr>
            <a:endParaRPr lang="en-US" sz="1050" b="1" dirty="0" smtClean="0">
              <a:solidFill>
                <a:schemeClr val="tx1">
                  <a:lumMod val="65000"/>
                  <a:lumOff val="35000"/>
                </a:schemeClr>
              </a:solidFill>
              <a:latin typeface="Comic Sans MS" charset="0"/>
              <a:cs typeface="+mn-cs"/>
            </a:endParaRPr>
          </a:p>
          <a:p>
            <a:pPr marL="0" indent="0" algn="ctr" eaLnBrk="1" hangingPunct="1">
              <a:spcBef>
                <a:spcPts val="0"/>
              </a:spcBef>
              <a:buFontTx/>
              <a:buNone/>
              <a:defRPr/>
            </a:pPr>
            <a:r>
              <a:rPr lang="en-US" sz="4800" b="1" i="1" dirty="0" smtClean="0">
                <a:solidFill>
                  <a:schemeClr val="tx1">
                    <a:lumMod val="65000"/>
                    <a:lumOff val="35000"/>
                  </a:schemeClr>
                </a:solidFill>
                <a:latin typeface="Harrington"/>
                <a:cs typeface="Harrington"/>
              </a:rPr>
              <a:t>“</a:t>
            </a:r>
            <a:r>
              <a:rPr lang="en-US" sz="4800" b="1" i="1" dirty="0" smtClean="0">
                <a:solidFill>
                  <a:schemeClr val="bg1">
                    <a:lumMod val="65000"/>
                  </a:schemeClr>
                </a:solidFill>
                <a:latin typeface="Harrington"/>
                <a:cs typeface="Harrington"/>
              </a:rPr>
              <a:t>The Taming of the Fox</a:t>
            </a:r>
            <a:r>
              <a:rPr lang="en-US" sz="4800" b="1" i="1" dirty="0" smtClean="0">
                <a:solidFill>
                  <a:schemeClr val="tx1">
                    <a:lumMod val="65000"/>
                    <a:lumOff val="35000"/>
                  </a:schemeClr>
                </a:solidFill>
                <a:latin typeface="Harrington"/>
                <a:cs typeface="Harrington"/>
              </a:rPr>
              <a:t>”</a:t>
            </a:r>
            <a:r>
              <a:rPr lang="en-US" sz="4000" b="1" i="1" dirty="0" smtClean="0">
                <a:solidFill>
                  <a:schemeClr val="tx1">
                    <a:lumMod val="65000"/>
                    <a:lumOff val="35000"/>
                  </a:schemeClr>
                </a:solidFill>
                <a:latin typeface="Harrington"/>
                <a:cs typeface="Harrington"/>
              </a:rPr>
              <a:t> </a:t>
            </a:r>
          </a:p>
          <a:p>
            <a:pPr marL="0" indent="0" algn="ctr" eaLnBrk="1" hangingPunct="1">
              <a:buFontTx/>
              <a:buNone/>
              <a:defRPr/>
            </a:pPr>
            <a:endParaRPr lang="en-US" sz="1000" dirty="0" smtClean="0">
              <a:solidFill>
                <a:schemeClr val="bg1">
                  <a:lumMod val="50000"/>
                </a:schemeClr>
              </a:solidFill>
              <a:latin typeface="Comic Sans MS" charset="0"/>
              <a:cs typeface="+mn-cs"/>
            </a:endParaRPr>
          </a:p>
          <a:p>
            <a:pPr marL="0" indent="0" algn="ctr" eaLnBrk="1" hangingPunct="1">
              <a:buFontTx/>
              <a:buNone/>
              <a:defRPr/>
            </a:pPr>
            <a:r>
              <a:rPr lang="is-IS" sz="1800" i="1" dirty="0" smtClean="0">
                <a:latin typeface="Comic Sans MS" charset="0"/>
                <a:cs typeface="+mn-cs"/>
              </a:rPr>
              <a:t>… </a:t>
            </a:r>
            <a:r>
              <a:rPr lang="en-US" sz="1800" i="1" dirty="0" smtClean="0">
                <a:latin typeface="Comic Sans MS" charset="0"/>
                <a:cs typeface="+mn-cs"/>
              </a:rPr>
              <a:t>and the entire Human Race.</a:t>
            </a:r>
          </a:p>
          <a:p>
            <a:pPr marL="0" indent="0" algn="ctr" eaLnBrk="1" hangingPunct="1">
              <a:buFontTx/>
              <a:buNone/>
              <a:defRPr/>
            </a:pPr>
            <a:endParaRPr lang="en-US" sz="1800" i="1" dirty="0" smtClean="0">
              <a:latin typeface="Comic Sans MS" charset="0"/>
              <a:cs typeface="+mn-cs"/>
            </a:endParaRPr>
          </a:p>
          <a:p>
            <a:pPr indent="0" algn="ctr" eaLnBrk="1" hangingPunct="1">
              <a:lnSpc>
                <a:spcPct val="80000"/>
              </a:lnSpc>
              <a:buFontTx/>
              <a:buNone/>
              <a:defRPr/>
            </a:pPr>
            <a:endParaRPr lang="en-US" sz="1050" dirty="0">
              <a:solidFill>
                <a:schemeClr val="bg1">
                  <a:lumMod val="50000"/>
                </a:schemeClr>
              </a:solidFill>
              <a:latin typeface="Arial" charset="0"/>
              <a:cs typeface="+mn-cs"/>
            </a:endParaRPr>
          </a:p>
        </p:txBody>
      </p:sp>
      <p:sp>
        <p:nvSpPr>
          <p:cNvPr id="6"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3"/>
              </a:rPr>
              <a:t>ScienceProfOnline.com</a:t>
            </a:r>
            <a:endParaRPr lang="en-US" sz="1000" dirty="0">
              <a:latin typeface="Comic Sans MS" charset="0"/>
              <a:cs typeface="+mn-cs"/>
            </a:endParaRPr>
          </a:p>
        </p:txBody>
      </p:sp>
      <p:sp>
        <p:nvSpPr>
          <p:cNvPr id="2" name="TextBox 1"/>
          <p:cNvSpPr txBox="1"/>
          <p:nvPr/>
        </p:nvSpPr>
        <p:spPr>
          <a:xfrm>
            <a:off x="457200" y="4114800"/>
            <a:ext cx="3048000" cy="1261884"/>
          </a:xfrm>
          <a:prstGeom prst="rect">
            <a:avLst/>
          </a:prstGeom>
          <a:noFill/>
        </p:spPr>
        <p:txBody>
          <a:bodyPr wrap="square" rtlCol="0">
            <a:spAutoFit/>
          </a:bodyPr>
          <a:lstStyle/>
          <a:p>
            <a:pPr algn="ctr"/>
            <a:r>
              <a:rPr lang="en-US" dirty="0" smtClean="0">
                <a:latin typeface="Comic Sans MS"/>
                <a:cs typeface="Comic Sans MS"/>
              </a:rPr>
              <a:t> Podcast Episode</a:t>
            </a:r>
            <a:r>
              <a:rPr lang="en-US" dirty="0" smtClean="0">
                <a:latin typeface="Comic Sans MS"/>
                <a:cs typeface="Comic Sans MS"/>
              </a:rPr>
              <a:t>:</a:t>
            </a:r>
            <a:r>
              <a:rPr lang="en-US" sz="2400" dirty="0" smtClean="0">
                <a:latin typeface="Comic Sans MS"/>
                <a:cs typeface="Comic Sans MS"/>
              </a:rPr>
              <a:t> </a:t>
            </a:r>
            <a:endParaRPr lang="en-US" sz="2400" dirty="0" smtClean="0">
              <a:latin typeface="Comic Sans MS"/>
              <a:cs typeface="Comic Sans MS"/>
            </a:endParaRPr>
          </a:p>
          <a:p>
            <a:pPr algn="ctr"/>
            <a:r>
              <a:rPr lang="en-US" sz="2400" dirty="0" smtClean="0">
                <a:latin typeface="Comic Sans MS"/>
                <a:cs typeface="Comic Sans MS"/>
                <a:hlinkClick r:id="rId4"/>
              </a:rPr>
              <a:t>New </a:t>
            </a:r>
            <a:r>
              <a:rPr lang="en-US" sz="2400" dirty="0" smtClean="0">
                <a:latin typeface="Comic Sans MS"/>
                <a:cs typeface="Comic Sans MS"/>
                <a:hlinkClick r:id="rId4"/>
              </a:rPr>
              <a:t>Nice</a:t>
            </a:r>
            <a:endParaRPr lang="en-US" sz="2400" dirty="0" smtClean="0">
              <a:latin typeface="Comic Sans MS"/>
              <a:cs typeface="Comic Sans MS"/>
            </a:endParaRPr>
          </a:p>
          <a:p>
            <a:pPr algn="ctr"/>
            <a:endParaRPr lang="en-US" sz="1200" dirty="0" smtClean="0">
              <a:latin typeface="Comic Sans MS"/>
              <a:cs typeface="Comic Sans MS"/>
            </a:endParaRPr>
          </a:p>
          <a:p>
            <a:pPr algn="ctr"/>
            <a:endParaRPr lang="en-US" sz="1600" dirty="0" smtClean="0">
              <a:latin typeface="Comic Sans MS"/>
              <a:cs typeface="Comic Sans MS"/>
            </a:endParaRPr>
          </a:p>
        </p:txBody>
      </p:sp>
      <p:sp>
        <p:nvSpPr>
          <p:cNvPr id="4" name="TextBox 3"/>
          <p:cNvSpPr txBox="1"/>
          <p:nvPr/>
        </p:nvSpPr>
        <p:spPr>
          <a:xfrm>
            <a:off x="1371600" y="6019800"/>
            <a:ext cx="6553200" cy="523220"/>
          </a:xfrm>
          <a:prstGeom prst="rect">
            <a:avLst/>
          </a:prstGeom>
          <a:noFill/>
        </p:spPr>
        <p:txBody>
          <a:bodyPr wrap="square" rtlCol="0">
            <a:spAutoFit/>
          </a:bodyPr>
          <a:lstStyle/>
          <a:p>
            <a:pPr algn="ctr"/>
            <a:r>
              <a:rPr lang="en-US" sz="1400" dirty="0">
                <a:latin typeface="Comic Sans MS"/>
                <a:cs typeface="Comic Sans MS"/>
                <a:hlinkClick r:id="rId4"/>
              </a:rPr>
              <a:t>http://www.radiolab.org/story/91696-new-nice</a:t>
            </a:r>
            <a:r>
              <a:rPr lang="en-US" sz="1400" dirty="0" smtClean="0">
                <a:latin typeface="Comic Sans MS"/>
                <a:cs typeface="Comic Sans MS"/>
                <a:hlinkClick r:id="rId4"/>
              </a:rPr>
              <a:t>/</a:t>
            </a:r>
            <a:endParaRPr lang="en-US" sz="1400" dirty="0" smtClean="0">
              <a:latin typeface="Comic Sans MS"/>
              <a:cs typeface="Comic Sans MS"/>
            </a:endParaRPr>
          </a:p>
          <a:p>
            <a:pPr algn="ctr"/>
            <a:endParaRPr lang="en-US" sz="1400" dirty="0">
              <a:latin typeface="Comic Sans MS"/>
              <a:cs typeface="Comic Sans MS"/>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685800"/>
            <a:ext cx="4419599" cy="476249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4983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6324600" y="228600"/>
            <a:ext cx="2590800" cy="3581400"/>
          </a:xfrm>
        </p:spPr>
        <p:txBody>
          <a:bodyPr/>
          <a:lstStyle/>
          <a:p>
            <a:pPr marL="0" indent="0" algn="ctr">
              <a:lnSpc>
                <a:spcPct val="80000"/>
              </a:lnSpc>
              <a:buNone/>
            </a:pPr>
            <a:r>
              <a:rPr lang="en-US" sz="1400" dirty="0" smtClean="0">
                <a:latin typeface="Comic Sans MS"/>
                <a:cs typeface="Comic Sans MS"/>
              </a:rPr>
              <a:t>Lapdogs </a:t>
            </a:r>
            <a:r>
              <a:rPr lang="en-US" sz="1400" dirty="0">
                <a:latin typeface="Comic Sans MS"/>
                <a:cs typeface="Comic Sans MS"/>
              </a:rPr>
              <a:t>are not a specific breed, </a:t>
            </a:r>
            <a:r>
              <a:rPr lang="en-US" sz="1400" dirty="0" smtClean="0">
                <a:latin typeface="Comic Sans MS"/>
                <a:cs typeface="Comic Sans MS"/>
              </a:rPr>
              <a:t>but </a:t>
            </a:r>
            <a:r>
              <a:rPr lang="en-US" sz="1400" dirty="0">
                <a:latin typeface="Comic Sans MS"/>
                <a:cs typeface="Comic Sans MS"/>
              </a:rPr>
              <a:t>a </a:t>
            </a:r>
            <a:r>
              <a:rPr lang="en-US" sz="1400" dirty="0" smtClean="0">
                <a:latin typeface="Comic Sans MS"/>
                <a:cs typeface="Comic Sans MS"/>
              </a:rPr>
              <a:t>general </a:t>
            </a:r>
            <a:r>
              <a:rPr lang="en-US" sz="1400" dirty="0">
                <a:latin typeface="Comic Sans MS"/>
                <a:cs typeface="Comic Sans MS"/>
              </a:rPr>
              <a:t>type of dog </a:t>
            </a:r>
            <a:r>
              <a:rPr lang="en-US" sz="1400" dirty="0" smtClean="0">
                <a:latin typeface="Comic Sans MS"/>
                <a:cs typeface="Comic Sans MS"/>
              </a:rPr>
              <a:t>with a small </a:t>
            </a:r>
            <a:r>
              <a:rPr lang="en-US" sz="1400" dirty="0">
                <a:latin typeface="Comic Sans MS"/>
                <a:cs typeface="Comic Sans MS"/>
              </a:rPr>
              <a:t>size and friendly disposition.</a:t>
            </a:r>
          </a:p>
          <a:p>
            <a:pPr marL="0" indent="0" algn="ctr">
              <a:lnSpc>
                <a:spcPct val="80000"/>
              </a:lnSpc>
              <a:buNone/>
            </a:pPr>
            <a:endParaRPr lang="en-US" sz="1000" dirty="0">
              <a:latin typeface="Comic Sans MS"/>
              <a:cs typeface="Comic Sans MS"/>
            </a:endParaRPr>
          </a:p>
          <a:p>
            <a:pPr marL="0" indent="0" algn="ctr">
              <a:lnSpc>
                <a:spcPct val="80000"/>
              </a:lnSpc>
              <a:buNone/>
            </a:pPr>
            <a:r>
              <a:rPr lang="en-US" sz="1400" dirty="0">
                <a:latin typeface="Comic Sans MS"/>
                <a:cs typeface="Comic Sans MS"/>
              </a:rPr>
              <a:t>Historically </a:t>
            </a:r>
            <a:r>
              <a:rPr lang="en-US" sz="1400" dirty="0" smtClean="0">
                <a:latin typeface="Comic Sans MS"/>
                <a:cs typeface="Comic Sans MS"/>
              </a:rPr>
              <a:t>kept by </a:t>
            </a:r>
            <a:r>
              <a:rPr lang="en-US" sz="1400" dirty="0">
                <a:latin typeface="Comic Sans MS"/>
                <a:cs typeface="Comic Sans MS"/>
              </a:rPr>
              <a:t>individuals with leisure </a:t>
            </a:r>
            <a:r>
              <a:rPr lang="en-US" sz="1400" dirty="0" smtClean="0">
                <a:latin typeface="Comic Sans MS"/>
                <a:cs typeface="Comic Sans MS"/>
              </a:rPr>
              <a:t>time. </a:t>
            </a:r>
          </a:p>
          <a:p>
            <a:pPr marL="0" indent="0" algn="ctr">
              <a:lnSpc>
                <a:spcPct val="80000"/>
              </a:lnSpc>
              <a:buNone/>
            </a:pPr>
            <a:endParaRPr lang="en-US" sz="1000" dirty="0">
              <a:latin typeface="Comic Sans MS"/>
              <a:cs typeface="Comic Sans MS"/>
            </a:endParaRPr>
          </a:p>
          <a:p>
            <a:pPr marL="0" indent="0" algn="ctr">
              <a:lnSpc>
                <a:spcPct val="80000"/>
              </a:lnSpc>
              <a:buNone/>
            </a:pPr>
            <a:r>
              <a:rPr lang="en-US" sz="1400" dirty="0" smtClean="0">
                <a:latin typeface="Comic Sans MS"/>
                <a:cs typeface="Comic Sans MS"/>
              </a:rPr>
              <a:t>A sweet-tempered </a:t>
            </a:r>
            <a:r>
              <a:rPr lang="en-US" sz="1400" dirty="0">
                <a:latin typeface="Comic Sans MS"/>
                <a:cs typeface="Comic Sans MS"/>
              </a:rPr>
              <a:t>companion animals with no working function.</a:t>
            </a:r>
          </a:p>
          <a:p>
            <a:pPr marL="0" indent="0" algn="ctr">
              <a:lnSpc>
                <a:spcPct val="80000"/>
              </a:lnSpc>
              <a:buNone/>
            </a:pPr>
            <a:endParaRPr lang="en-US" sz="1000" dirty="0">
              <a:latin typeface="Comic Sans MS"/>
              <a:cs typeface="Comic Sans MS"/>
            </a:endParaRPr>
          </a:p>
          <a:p>
            <a:pPr marL="0" indent="0" algn="ctr">
              <a:lnSpc>
                <a:spcPct val="80000"/>
              </a:lnSpc>
              <a:buNone/>
            </a:pPr>
            <a:r>
              <a:rPr lang="en-US" sz="1400" dirty="0">
                <a:latin typeface="Comic Sans MS"/>
                <a:cs typeface="Comic Sans MS"/>
              </a:rPr>
              <a:t>Many lapdogs are bred to retain puppy-like traits (</a:t>
            </a:r>
            <a:r>
              <a:rPr lang="en-US" sz="1400" i="1" dirty="0" err="1">
                <a:solidFill>
                  <a:schemeClr val="bg2"/>
                </a:solidFill>
                <a:latin typeface="Comic Sans MS"/>
                <a:cs typeface="Comic Sans MS"/>
              </a:rPr>
              <a:t>neoteny</a:t>
            </a:r>
            <a:r>
              <a:rPr lang="en-US" sz="1400" dirty="0" smtClean="0">
                <a:latin typeface="Comic Sans MS"/>
                <a:cs typeface="Comic Sans MS"/>
              </a:rPr>
              <a:t>). They resemble human </a:t>
            </a:r>
            <a:r>
              <a:rPr lang="en-US" sz="1400" dirty="0">
                <a:latin typeface="Comic Sans MS"/>
                <a:cs typeface="Comic Sans MS"/>
              </a:rPr>
              <a:t>babies: </a:t>
            </a:r>
            <a:r>
              <a:rPr lang="en-US" sz="1400" dirty="0" smtClean="0">
                <a:latin typeface="Comic Sans MS"/>
                <a:cs typeface="Comic Sans MS"/>
              </a:rPr>
              <a:t>small, </a:t>
            </a:r>
            <a:r>
              <a:rPr lang="en-US" sz="1400" dirty="0">
                <a:latin typeface="Comic Sans MS"/>
                <a:cs typeface="Comic Sans MS"/>
              </a:rPr>
              <a:t>high forehead, short </a:t>
            </a:r>
            <a:r>
              <a:rPr lang="en-US" sz="1400" dirty="0" smtClean="0">
                <a:latin typeface="Comic Sans MS"/>
                <a:cs typeface="Comic Sans MS"/>
              </a:rPr>
              <a:t>muzzle, </a:t>
            </a:r>
            <a:r>
              <a:rPr lang="en-US" sz="1400" dirty="0">
                <a:latin typeface="Comic Sans MS"/>
                <a:cs typeface="Comic Sans MS"/>
              </a:rPr>
              <a:t>large eyes</a:t>
            </a:r>
            <a:r>
              <a:rPr lang="en-US" sz="1400" dirty="0" smtClean="0">
                <a:latin typeface="Comic Sans MS"/>
                <a:cs typeface="Comic Sans MS"/>
              </a:rPr>
              <a:t>.</a:t>
            </a:r>
          </a:p>
          <a:p>
            <a:pPr marL="0" indent="0" algn="ctr">
              <a:lnSpc>
                <a:spcPct val="80000"/>
              </a:lnSpc>
              <a:buNone/>
            </a:pPr>
            <a:endParaRPr lang="en-US" sz="1400" dirty="0" smtClean="0">
              <a:latin typeface="Comic Sans MS"/>
              <a:cs typeface="Comic Sans MS"/>
            </a:endParaRPr>
          </a:p>
          <a:p>
            <a:pPr lvl="1">
              <a:lnSpc>
                <a:spcPct val="80000"/>
              </a:lnSpc>
            </a:pPr>
            <a:endParaRPr lang="en-US" sz="1600" dirty="0"/>
          </a:p>
        </p:txBody>
      </p:sp>
      <p:sp>
        <p:nvSpPr>
          <p:cNvPr id="6"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2"/>
              </a:rPr>
              <a:t>ScienceProfOnline.com</a:t>
            </a:r>
            <a:endParaRPr lang="en-US" sz="1000" dirty="0">
              <a:latin typeface="Comic Sans MS" charset="0"/>
              <a:cs typeface="+mn-cs"/>
            </a:endParaRPr>
          </a:p>
        </p:txBody>
      </p:sp>
      <p:sp>
        <p:nvSpPr>
          <p:cNvPr id="7" name="Text Box 14"/>
          <p:cNvSpPr txBox="1">
            <a:spLocks noChangeArrowheads="1"/>
          </p:cNvSpPr>
          <p:nvPr/>
        </p:nvSpPr>
        <p:spPr bwMode="auto">
          <a:xfrm>
            <a:off x="3505200" y="4457343"/>
            <a:ext cx="22098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1000" i="1" dirty="0" smtClean="0">
                <a:latin typeface="Comic Sans MS"/>
                <a:cs typeface="Comic Sans MS"/>
              </a:rPr>
              <a:t>Images: </a:t>
            </a:r>
          </a:p>
          <a:p>
            <a:pPr algn="ctr" eaLnBrk="1" hangingPunct="1">
              <a:defRPr/>
            </a:pPr>
            <a:r>
              <a:rPr lang="en-US" sz="1000" dirty="0" smtClean="0">
                <a:latin typeface="Comic Sans MS"/>
                <a:cs typeface="Comic Sans MS"/>
              </a:rPr>
              <a:t>Portrait </a:t>
            </a:r>
            <a:r>
              <a:rPr lang="en-US" sz="1000" dirty="0">
                <a:latin typeface="Comic Sans MS"/>
                <a:cs typeface="Comic Sans MS"/>
              </a:rPr>
              <a:t>of </a:t>
            </a:r>
            <a:r>
              <a:rPr lang="en-US" sz="1000" dirty="0">
                <a:latin typeface="Comic Sans MS"/>
                <a:cs typeface="Comic Sans MS"/>
                <a:hlinkClick r:id="rId3"/>
              </a:rPr>
              <a:t>Princess </a:t>
            </a:r>
            <a:r>
              <a:rPr lang="en-US" sz="1000" dirty="0" smtClean="0">
                <a:latin typeface="Comic Sans MS"/>
                <a:cs typeface="Comic Sans MS"/>
                <a:hlinkClick r:id="rId3"/>
              </a:rPr>
              <a:t>Ekaterina Golitsyna</a:t>
            </a:r>
            <a:endParaRPr lang="en-US" sz="1000" dirty="0" smtClean="0">
              <a:latin typeface="Comic Sans MS"/>
              <a:cs typeface="Comic Sans MS"/>
            </a:endParaRPr>
          </a:p>
          <a:p>
            <a:pPr algn="ctr" eaLnBrk="1" hangingPunct="1">
              <a:defRPr/>
            </a:pPr>
            <a:r>
              <a:rPr lang="en-US" sz="900" i="1" dirty="0">
                <a:latin typeface="Comic Sans MS"/>
                <a:cs typeface="Comic Sans MS"/>
              </a:rPr>
              <a:t> (1720</a:t>
            </a:r>
            <a:r>
              <a:rPr lang="en-US" sz="900" i="1" dirty="0" smtClean="0">
                <a:latin typeface="Comic Sans MS"/>
                <a:cs typeface="Comic Sans MS"/>
              </a:rPr>
              <a:t>–1761)</a:t>
            </a:r>
            <a:r>
              <a:rPr lang="en-US" sz="1000" dirty="0" smtClean="0">
                <a:latin typeface="Comic Sans MS"/>
                <a:cs typeface="Comic Sans MS"/>
              </a:rPr>
              <a:t>, Wiki; </a:t>
            </a:r>
          </a:p>
          <a:p>
            <a:pPr algn="ctr" eaLnBrk="1" hangingPunct="1">
              <a:defRPr/>
            </a:pPr>
            <a:r>
              <a:rPr lang="en-US" sz="1000" dirty="0">
                <a:latin typeface="Comic Sans MS"/>
                <a:cs typeface="Comic Sans MS"/>
              </a:rPr>
              <a:t> </a:t>
            </a:r>
            <a:r>
              <a:rPr lang="en-US" sz="1000" i="1" dirty="0">
                <a:latin typeface="Comic Sans MS"/>
                <a:cs typeface="Comic Sans MS"/>
                <a:hlinkClick r:id="rId4"/>
              </a:rPr>
              <a:t>Beauties Wearing </a:t>
            </a:r>
            <a:r>
              <a:rPr lang="en-US" sz="1000" i="1" dirty="0" smtClean="0">
                <a:latin typeface="Comic Sans MS"/>
                <a:cs typeface="Comic Sans MS"/>
                <a:hlinkClick r:id="rId4"/>
              </a:rPr>
              <a:t>Flowers</a:t>
            </a:r>
            <a:r>
              <a:rPr lang="en-US" sz="1000" dirty="0" smtClean="0">
                <a:latin typeface="Comic Sans MS"/>
                <a:cs typeface="Comic Sans MS"/>
              </a:rPr>
              <a:t>, </a:t>
            </a:r>
          </a:p>
          <a:p>
            <a:pPr algn="ctr" eaLnBrk="1" hangingPunct="1">
              <a:defRPr/>
            </a:pPr>
            <a:r>
              <a:rPr lang="en-US" sz="1000" dirty="0" smtClean="0">
                <a:latin typeface="Comic Sans MS"/>
                <a:cs typeface="Comic Sans MS"/>
              </a:rPr>
              <a:t>8th century China,</a:t>
            </a:r>
            <a:r>
              <a:rPr lang="en-US" sz="1000" dirty="0">
                <a:latin typeface="Comic Sans MS"/>
                <a:cs typeface="Comic Sans MS"/>
              </a:rPr>
              <a:t> </a:t>
            </a:r>
            <a:endParaRPr lang="en-US" sz="1000" dirty="0" smtClean="0">
              <a:latin typeface="Comic Sans MS"/>
              <a:cs typeface="Comic Sans MS"/>
            </a:endParaRPr>
          </a:p>
          <a:p>
            <a:pPr algn="ctr" eaLnBrk="1" hangingPunct="1">
              <a:defRPr/>
            </a:pPr>
            <a:r>
              <a:rPr lang="en-US" sz="1000" dirty="0" smtClean="0">
                <a:latin typeface="Comic Sans MS"/>
                <a:cs typeface="Comic Sans MS"/>
              </a:rPr>
              <a:t>Tang Dynasty;</a:t>
            </a:r>
          </a:p>
          <a:p>
            <a:pPr algn="ctr" eaLnBrk="1" hangingPunct="1">
              <a:defRPr/>
            </a:pPr>
            <a:r>
              <a:rPr lang="en-US" sz="1000" dirty="0" smtClean="0">
                <a:latin typeface="Comic Sans MS"/>
                <a:cs typeface="Comic Sans MS"/>
                <a:hlinkClick r:id="rId5"/>
              </a:rPr>
              <a:t> Portrait of three lap dogs</a:t>
            </a:r>
            <a:r>
              <a:rPr lang="en-US" sz="1000" dirty="0" smtClean="0">
                <a:latin typeface="Comic Sans MS"/>
                <a:cs typeface="Comic Sans MS"/>
              </a:rPr>
              <a:t>, </a:t>
            </a:r>
            <a:r>
              <a:rPr lang="en-US" sz="1000" dirty="0" err="1" smtClean="0">
                <a:latin typeface="Comic Sans MS"/>
                <a:cs typeface="Comic Sans MS"/>
              </a:rPr>
              <a:t>Wikiwand</a:t>
            </a:r>
            <a:r>
              <a:rPr lang="en-US" sz="1000" dirty="0" smtClean="0">
                <a:latin typeface="Comic Sans MS"/>
                <a:cs typeface="Comic Sans MS"/>
              </a:rPr>
              <a:t>; Sick little girl being comforted by lap dog Lulu, T. Port</a:t>
            </a:r>
          </a:p>
          <a:p>
            <a:pPr algn="ctr" eaLnBrk="1" hangingPunct="1">
              <a:defRPr/>
            </a:pPr>
            <a:r>
              <a:rPr lang="en-US" sz="1000" dirty="0" smtClean="0">
                <a:latin typeface="Comic Sans MS"/>
                <a:cs typeface="Comic Sans MS"/>
              </a:rPr>
              <a:t> </a:t>
            </a:r>
          </a:p>
        </p:txBody>
      </p:sp>
      <p:sp>
        <p:nvSpPr>
          <p:cNvPr id="5" name="TextBox 4"/>
          <p:cNvSpPr txBox="1"/>
          <p:nvPr/>
        </p:nvSpPr>
        <p:spPr>
          <a:xfrm>
            <a:off x="3276600" y="152400"/>
            <a:ext cx="3048000" cy="923330"/>
          </a:xfrm>
          <a:prstGeom prst="rect">
            <a:avLst/>
          </a:prstGeom>
          <a:noFill/>
        </p:spPr>
        <p:txBody>
          <a:bodyPr wrap="square" rtlCol="0">
            <a:spAutoFit/>
          </a:bodyPr>
          <a:lstStyle/>
          <a:p>
            <a:pPr algn="ctr"/>
            <a:r>
              <a:rPr lang="en-US" sz="4400" b="1" dirty="0" smtClean="0">
                <a:ln>
                  <a:solidFill>
                    <a:srgbClr val="811F67"/>
                  </a:solidFill>
                </a:ln>
                <a:solidFill>
                  <a:srgbClr val="BB2862"/>
                </a:solidFill>
                <a:latin typeface="Brush Script MT Italic"/>
                <a:cs typeface="Brush Script MT Italic"/>
              </a:rPr>
              <a:t>Lap </a:t>
            </a:r>
            <a:r>
              <a:rPr lang="en-US" sz="5400" b="1" dirty="0" smtClean="0">
                <a:ln>
                  <a:solidFill>
                    <a:srgbClr val="811F67"/>
                  </a:solidFill>
                </a:ln>
                <a:solidFill>
                  <a:srgbClr val="BB2862"/>
                </a:solidFill>
                <a:latin typeface="Brush Script MT Italic"/>
                <a:cs typeface="Brush Script MT Italic"/>
              </a:rPr>
              <a:t>Dogs</a:t>
            </a:r>
            <a:endParaRPr lang="en-US" sz="4400" b="1" dirty="0">
              <a:ln>
                <a:solidFill>
                  <a:srgbClr val="811F67"/>
                </a:solidFill>
              </a:ln>
              <a:solidFill>
                <a:srgbClr val="BB2862"/>
              </a:solidFill>
              <a:latin typeface="Brush Script MT Italic"/>
              <a:cs typeface="Brush Script MT Italic"/>
            </a:endParaRPr>
          </a:p>
        </p:txBody>
      </p:sp>
      <p:pic>
        <p:nvPicPr>
          <p:cNvPr id="9" name="Picture 8" descr="IMG_3161.jpg"/>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9000" contrast="30000"/>
                    </a14:imgEffect>
                  </a14:imgLayer>
                </a14:imgProps>
              </a:ext>
              <a:ext uri="{28A0092B-C50C-407E-A947-70E740481C1C}">
                <a14:useLocalDpi xmlns:a14="http://schemas.microsoft.com/office/drawing/2010/main" val="0"/>
              </a:ext>
            </a:extLst>
          </a:blip>
          <a:srcRect l="9104" t="4286" r="28963" b="16769"/>
          <a:stretch/>
        </p:blipFill>
        <p:spPr>
          <a:xfrm>
            <a:off x="6019800" y="3886200"/>
            <a:ext cx="2819400"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Wegener01.jpeg"/>
          <p:cNvPicPr>
            <a:picLocks noChangeAspect="1"/>
          </p:cNvPicPr>
          <p:nvPr/>
        </p:nvPicPr>
        <p:blipFill rotWithShape="1">
          <a:blip r:embed="rId8" cstate="email">
            <a:extLst>
              <a:ext uri="{28A0092B-C50C-407E-A947-70E740481C1C}">
                <a14:useLocalDpi xmlns:a14="http://schemas.microsoft.com/office/drawing/2010/main" val="0"/>
              </a:ext>
            </a:extLst>
          </a:blip>
          <a:srcRect t="14201"/>
          <a:stretch/>
        </p:blipFill>
        <p:spPr>
          <a:xfrm>
            <a:off x="304800" y="3962400"/>
            <a:ext cx="3200400" cy="2438400"/>
          </a:xfrm>
          <a:prstGeom prst="rect">
            <a:avLst/>
          </a:prstGeom>
          <a:ln>
            <a:noFill/>
          </a:ln>
          <a:effectLst>
            <a:softEdge rad="112500"/>
          </a:effectLst>
        </p:spPr>
      </p:pic>
      <p:pic>
        <p:nvPicPr>
          <p:cNvPr id="13" name="Picture 12" descr="Chou_Fang_003.jp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200400" y="1450246"/>
            <a:ext cx="2910394" cy="2816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Louis-Michel_van_Loo_Princess_Ekaterina_Dmitrievna_Golitsyna.jp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81000" y="228600"/>
            <a:ext cx="2971800" cy="3581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descr="IMG_0887.jp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181601" y="3200400"/>
            <a:ext cx="1676400" cy="1606949"/>
          </a:xfrm>
          <a:prstGeom prst="ellipse">
            <a:avLst/>
          </a:prstGeom>
          <a:ln>
            <a:noFill/>
          </a:ln>
          <a:effectLst>
            <a:softEdge rad="112500"/>
          </a:effectLst>
        </p:spPr>
      </p:pic>
    </p:spTree>
    <p:extLst>
      <p:ext uri="{BB962C8B-B14F-4D97-AF65-F5344CB8AC3E}">
        <p14:creationId xmlns:p14="http://schemas.microsoft.com/office/powerpoint/2010/main" val="219283079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25594</TotalTime>
  <Words>2179</Words>
  <Application>Microsoft Macintosh PowerPoint</Application>
  <PresentationFormat>On-screen Show (4:3)</PresentationFormat>
  <Paragraphs>301</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PowerPoint Presentation</vt:lpstr>
      <vt:lpstr>PowerPoint Presentation</vt:lpstr>
      <vt:lpstr>Evolution by Means of Natural Selection</vt:lpstr>
      <vt:lpstr>PowerPoint Presentation</vt:lpstr>
      <vt:lpstr>PowerPoint Presentation</vt:lpstr>
      <vt:lpstr>Before the Theory of Natural Selection</vt:lpstr>
      <vt:lpstr>Evolution &amp;  Artificial Selection</vt:lpstr>
      <vt:lpstr>PowerPoint Presentation</vt:lpstr>
      <vt:lpstr>PowerPoint Presentation</vt:lpstr>
      <vt:lpstr>PowerPoint Presentation</vt:lpstr>
      <vt:lpstr>Discovery of Antimicrobial Agents  Penicillin</vt:lpstr>
      <vt:lpstr>Discovery of Antimicrobial Agents  Antibiotic resistance</vt:lpstr>
      <vt:lpstr>PowerPoint Presentation</vt:lpstr>
      <vt:lpstr>PowerPoint Presentation</vt:lpstr>
      <vt:lpstr>PowerPoint Presentation</vt:lpstr>
      <vt:lpstr>PowerPoint Presentation</vt:lpstr>
      <vt:lpstr>PowerPoint Presentation</vt:lpstr>
      <vt:lpstr>Evolution of Mimicry</vt:lpstr>
      <vt:lpstr>PowerPoint Presentation</vt:lpstr>
      <vt:lpstr>PowerPoint Presentation</vt:lpstr>
      <vt:lpstr>PowerPoint Presentation</vt:lpstr>
      <vt:lpstr>PowerPoint Presentation</vt:lpstr>
      <vt:lpstr>PowerPoint Presentation</vt:lpstr>
      <vt:lpstr>Lab Activity</vt:lpstr>
    </vt:vector>
  </TitlesOfParts>
  <Manager/>
  <Company>Online Education Resources,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Biology Lecture PowerPoint</dc:title>
  <dc:subject/>
  <dc:creator>Tami Port</dc:creator>
  <cp:keywords>introduction to biology, biology lecture power point, intro to biology ppt</cp:keywords>
  <dc:description/>
  <cp:lastModifiedBy>Voicemail</cp:lastModifiedBy>
  <cp:revision>295</cp:revision>
  <cp:lastPrinted>2015-10-31T03:16:10Z</cp:lastPrinted>
  <dcterms:created xsi:type="dcterms:W3CDTF">2007-05-11T14:48:37Z</dcterms:created>
  <dcterms:modified xsi:type="dcterms:W3CDTF">2015-12-06T17:04:20Z</dcterms:modified>
  <cp:category>Biology Lecture PowerPoint</cp:category>
</cp:coreProperties>
</file>