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0"/>
  </p:notesMasterIdLst>
  <p:sldIdLst>
    <p:sldId id="387" r:id="rId2"/>
    <p:sldId id="404" r:id="rId3"/>
    <p:sldId id="342" r:id="rId4"/>
    <p:sldId id="322" r:id="rId5"/>
    <p:sldId id="409" r:id="rId6"/>
    <p:sldId id="405" r:id="rId7"/>
    <p:sldId id="406" r:id="rId8"/>
    <p:sldId id="407" r:id="rId9"/>
    <p:sldId id="408" r:id="rId10"/>
    <p:sldId id="402" r:id="rId11"/>
    <p:sldId id="403" r:id="rId12"/>
    <p:sldId id="332" r:id="rId13"/>
    <p:sldId id="375" r:id="rId14"/>
    <p:sldId id="388" r:id="rId15"/>
    <p:sldId id="389" r:id="rId16"/>
    <p:sldId id="334" r:id="rId17"/>
    <p:sldId id="390" r:id="rId18"/>
    <p:sldId id="400" r:id="rId19"/>
    <p:sldId id="391" r:id="rId20"/>
    <p:sldId id="392" r:id="rId21"/>
    <p:sldId id="393" r:id="rId22"/>
    <p:sldId id="395" r:id="rId23"/>
    <p:sldId id="396" r:id="rId24"/>
    <p:sldId id="397" r:id="rId25"/>
    <p:sldId id="410" r:id="rId26"/>
    <p:sldId id="398" r:id="rId27"/>
    <p:sldId id="411" r:id="rId28"/>
    <p:sldId id="399" r:id="rId29"/>
    <p:sldId id="412" r:id="rId30"/>
    <p:sldId id="413" r:id="rId31"/>
    <p:sldId id="414" r:id="rId32"/>
    <p:sldId id="415" r:id="rId33"/>
    <p:sldId id="416" r:id="rId34"/>
    <p:sldId id="417" r:id="rId35"/>
    <p:sldId id="418" r:id="rId36"/>
    <p:sldId id="401" r:id="rId37"/>
    <p:sldId id="378" r:id="rId38"/>
    <p:sldId id="386" r:id="rId39"/>
  </p:sldIdLst>
  <p:sldSz cx="9144000" cy="6858000" type="screen4x3"/>
  <p:notesSz cx="6858000" cy="90773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CCFF"/>
    <a:srgbClr val="CC0000"/>
    <a:srgbClr val="FF0066"/>
    <a:srgbClr val="669900"/>
    <a:srgbClr val="008000"/>
    <a:srgbClr val="00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p:cViewPr varScale="1">
        <p:scale>
          <a:sx n="92" d="100"/>
          <a:sy n="92" d="100"/>
        </p:scale>
        <p:origin x="-1416" y="-104"/>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84"/>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A8831A1-AAD1-41EA-BEC4-30F08FC019A4}" type="slidenum">
              <a:rPr lang="en-US"/>
              <a:pPr>
                <a:defRPr/>
              </a:pPr>
              <a:t>‹#›</a:t>
            </a:fld>
            <a:endParaRPr lang="en-US"/>
          </a:p>
        </p:txBody>
      </p:sp>
    </p:spTree>
    <p:extLst>
      <p:ext uri="{BB962C8B-B14F-4D97-AF65-F5344CB8AC3E}">
        <p14:creationId xmlns:p14="http://schemas.microsoft.com/office/powerpoint/2010/main" val="654921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image" Target="../media/image28.png"/></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977AA81-C722-45E1-AEBE-6F55414D0C14}" type="slidenum">
              <a:rPr lang="en-US" altLang="en-US" smtClean="0">
                <a:cs typeface="Arial" charset="0"/>
              </a:rPr>
              <a:pPr eaLnBrk="1" hangingPunct="1">
                <a:spcBef>
                  <a:spcPct val="0"/>
                </a:spcBef>
              </a:pPr>
              <a:t>1</a:t>
            </a:fld>
            <a:endParaRPr lang="en-US" altLang="en-US" smtClean="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C6AC52F-6DD1-434B-A037-F9C88ABE394A}" type="slidenum">
              <a:rPr lang="en-US" altLang="en-US" smtClean="0"/>
              <a:pPr eaLnBrk="1" hangingPunct="1">
                <a:spcBef>
                  <a:spcPct val="0"/>
                </a:spcBef>
              </a:pPr>
              <a:t>15</a:t>
            </a:fld>
            <a:endParaRPr lang="en-US" altLang="en-US" smtClean="0"/>
          </a:p>
        </p:txBody>
      </p:sp>
      <p:sp>
        <p:nvSpPr>
          <p:cNvPr id="35843" name="Rectangle 2"/>
          <p:cNvSpPr>
            <a:spLocks noGrp="1" noRot="1" noChangeAspect="1" noChangeArrowheads="1" noTextEdit="1"/>
          </p:cNvSpPr>
          <p:nvPr>
            <p:ph type="sldImg"/>
          </p:nvPr>
        </p:nvSpPr>
        <p:spPr>
          <a:xfrm>
            <a:off x="1162050" y="681038"/>
            <a:ext cx="4538663" cy="3403600"/>
          </a:xfrm>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64443A-0E00-4698-8A2A-DF90EAFB6D66}" type="slidenum">
              <a:rPr lang="en-US" altLang="en-US" smtClean="0"/>
              <a:pPr eaLnBrk="1" hangingPunct="1">
                <a:spcBef>
                  <a:spcPct val="0"/>
                </a:spcBef>
              </a:pPr>
              <a:t>16</a:t>
            </a:fld>
            <a:endParaRPr lang="en-US" altLang="en-US" smtClean="0"/>
          </a:p>
        </p:txBody>
      </p:sp>
      <p:sp>
        <p:nvSpPr>
          <p:cNvPr id="36867" name="Rectangle 2"/>
          <p:cNvSpPr>
            <a:spLocks noGrp="1" noRot="1" noChangeAspect="1" noChangeArrowheads="1" noTextEdit="1"/>
          </p:cNvSpPr>
          <p:nvPr>
            <p:ph type="sldImg"/>
          </p:nvPr>
        </p:nvSpPr>
        <p:spPr>
          <a:xfrm>
            <a:off x="1162050" y="681038"/>
            <a:ext cx="4538663" cy="3403600"/>
          </a:xfrm>
          <a:ln/>
        </p:spPr>
      </p:sp>
      <p:pic>
        <p:nvPicPr>
          <p:cNvPr id="36868" name="Picture 4" descr="Image:Protein-structure.pn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90600" y="4311650"/>
            <a:ext cx="4876800" cy="408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CDF172-0EC6-43DA-91B9-EEAD1BE76521}" type="slidenum">
              <a:rPr lang="en-US" altLang="en-US" smtClean="0"/>
              <a:pPr eaLnBrk="1" hangingPunct="1">
                <a:spcBef>
                  <a:spcPct val="0"/>
                </a:spcBef>
              </a:pPr>
              <a:t>17</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986618A-A924-4828-9ACA-74DD59245FE4}" type="slidenum">
              <a:rPr lang="en-US" altLang="en-US" smtClean="0"/>
              <a:pPr eaLnBrk="1" hangingPunct="1">
                <a:spcBef>
                  <a:spcPct val="0"/>
                </a:spcBef>
              </a:pPr>
              <a:t>18</a:t>
            </a:fld>
            <a:endParaRPr lang="en-US" altLang="en-US" smtClean="0"/>
          </a:p>
        </p:txBody>
      </p:sp>
      <p:sp>
        <p:nvSpPr>
          <p:cNvPr id="38915" name="Rectangle 2"/>
          <p:cNvSpPr>
            <a:spLocks noGrp="1" noRot="1" noChangeAspect="1" noChangeArrowheads="1" noTextEdit="1"/>
          </p:cNvSpPr>
          <p:nvPr>
            <p:ph type="sldImg"/>
          </p:nvPr>
        </p:nvSpPr>
        <p:spPr>
          <a:xfrm>
            <a:off x="1162050" y="681038"/>
            <a:ext cx="4538663" cy="3403600"/>
          </a:xfrm>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87394D-371B-43CD-A240-F9580EE4D954}" type="slidenum">
              <a:rPr lang="en-US" altLang="en-US" smtClean="0"/>
              <a:pPr eaLnBrk="1" hangingPunct="1">
                <a:spcBef>
                  <a:spcPct val="0"/>
                </a:spcBef>
              </a:pPr>
              <a:t>19</a:t>
            </a:fld>
            <a:endParaRPr lang="en-US" altLang="en-US" smtClean="0"/>
          </a:p>
        </p:txBody>
      </p:sp>
      <p:sp>
        <p:nvSpPr>
          <p:cNvPr id="39939" name="Rectangle 2"/>
          <p:cNvSpPr>
            <a:spLocks noGrp="1" noRot="1" noChangeAspect="1" noChangeArrowheads="1" noTextEdit="1"/>
          </p:cNvSpPr>
          <p:nvPr>
            <p:ph type="sldImg"/>
          </p:nvPr>
        </p:nvSpPr>
        <p:spPr>
          <a:xfrm>
            <a:off x="1163638" y="681038"/>
            <a:ext cx="4538662" cy="3403600"/>
          </a:xfrm>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1B007E-27FE-4963-BB58-CC562FB6DF3B}" type="slidenum">
              <a:rPr lang="en-US" altLang="en-US" smtClean="0"/>
              <a:pPr eaLnBrk="1" hangingPunct="1">
                <a:spcBef>
                  <a:spcPct val="0"/>
                </a:spcBef>
              </a:pPr>
              <a:t>20</a:t>
            </a:fld>
            <a:endParaRPr lang="en-US" altLang="en-US" smtClean="0"/>
          </a:p>
        </p:txBody>
      </p:sp>
      <p:sp>
        <p:nvSpPr>
          <p:cNvPr id="40963" name="Rectangle 2"/>
          <p:cNvSpPr>
            <a:spLocks noGrp="1" noRot="1" noChangeAspect="1" noChangeArrowheads="1" noTextEdit="1"/>
          </p:cNvSpPr>
          <p:nvPr>
            <p:ph type="sldImg"/>
          </p:nvPr>
        </p:nvSpPr>
        <p:spPr>
          <a:xfrm>
            <a:off x="1163638" y="681038"/>
            <a:ext cx="4538662" cy="3403600"/>
          </a:xfrm>
          <a:ln/>
        </p:spPr>
      </p:sp>
      <p:sp>
        <p:nvSpPr>
          <p:cNvPr id="40964" name="Rectangle 3"/>
          <p:cNvSpPr>
            <a:spLocks noGrp="1" noChangeArrowheads="1"/>
          </p:cNvSpPr>
          <p:nvPr>
            <p:ph type="body" idx="1"/>
          </p:nvPr>
        </p:nvSpPr>
        <p:spPr>
          <a:noFill/>
        </p:spPr>
        <p:txBody>
          <a:bodyPr/>
          <a:lstStyle/>
          <a:p>
            <a:pPr eaLnBrk="1" hangingPunct="1"/>
            <a:endParaRPr lang="en-US" altLang="en-US" smtClean="0"/>
          </a:p>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3AC803A-0AB0-4B9B-87B3-5E890514683D}" type="slidenum">
              <a:rPr lang="en-US" altLang="en-US" smtClean="0"/>
              <a:pPr eaLnBrk="1" hangingPunct="1">
                <a:spcBef>
                  <a:spcPct val="0"/>
                </a:spcBef>
              </a:pPr>
              <a:t>21</a:t>
            </a:fld>
            <a:endParaRPr lang="en-US" altLang="en-US" smtClean="0"/>
          </a:p>
        </p:txBody>
      </p:sp>
      <p:sp>
        <p:nvSpPr>
          <p:cNvPr id="41987" name="Rectangle 2"/>
          <p:cNvSpPr>
            <a:spLocks noGrp="1" noRot="1" noChangeAspect="1" noChangeArrowheads="1" noTextEdit="1"/>
          </p:cNvSpPr>
          <p:nvPr>
            <p:ph type="sldImg"/>
          </p:nvPr>
        </p:nvSpPr>
        <p:spPr>
          <a:xfrm>
            <a:off x="1165225" y="681038"/>
            <a:ext cx="4538663" cy="3403600"/>
          </a:xfrm>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8E20AB-51AD-4556-AEA7-9A359AE40BD4}" type="slidenum">
              <a:rPr lang="en-US" altLang="en-US" smtClean="0"/>
              <a:pPr eaLnBrk="1" hangingPunct="1">
                <a:spcBef>
                  <a:spcPct val="0"/>
                </a:spcBef>
              </a:pPr>
              <a:t>22</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A: Nucleotide</a:t>
            </a:r>
          </a:p>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E82F82-765D-4F85-B4B4-175CD9C9D9F0}" type="slidenum">
              <a:rPr lang="en-US" altLang="en-US" smtClean="0"/>
              <a:pPr eaLnBrk="1" hangingPunct="1">
                <a:spcBef>
                  <a:spcPct val="0"/>
                </a:spcBef>
              </a:pPr>
              <a:t>23</a:t>
            </a:fld>
            <a:endParaRPr lang="en-US" altLang="en-US" smtClean="0"/>
          </a:p>
        </p:txBody>
      </p:sp>
      <p:sp>
        <p:nvSpPr>
          <p:cNvPr id="45059" name="Rectangle 2"/>
          <p:cNvSpPr>
            <a:spLocks noGrp="1" noRot="1" noChangeAspect="1" noChangeArrowheads="1" noTextEdit="1"/>
          </p:cNvSpPr>
          <p:nvPr>
            <p:ph type="sldImg"/>
          </p:nvPr>
        </p:nvSpPr>
        <p:spPr>
          <a:xfrm>
            <a:off x="1162050" y="681038"/>
            <a:ext cx="4538663" cy="3403600"/>
          </a:xfrm>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84A4DE-049C-4191-8669-C3430857DFBE}" type="slidenum">
              <a:rPr lang="en-US" altLang="en-US" smtClean="0"/>
              <a:pPr eaLnBrk="1" hangingPunct="1">
                <a:spcBef>
                  <a:spcPct val="0"/>
                </a:spcBef>
              </a:pPr>
              <a:t>24</a:t>
            </a:fld>
            <a:endParaRPr lang="en-US" altLang="en-US" smtClean="0"/>
          </a:p>
        </p:txBody>
      </p:sp>
      <p:sp>
        <p:nvSpPr>
          <p:cNvPr id="46083" name="Rectangle 2"/>
          <p:cNvSpPr>
            <a:spLocks noGrp="1" noRot="1" noChangeAspect="1" noChangeArrowheads="1" noTextEdit="1"/>
          </p:cNvSpPr>
          <p:nvPr>
            <p:ph type="sldImg"/>
          </p:nvPr>
        </p:nvSpPr>
        <p:spPr>
          <a:xfrm>
            <a:off x="1162050" y="681038"/>
            <a:ext cx="4538663" cy="3403600"/>
          </a:xfrm>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DC02C6-A613-434D-A6CA-B9EC892780F1}" type="slidenum">
              <a:rPr lang="en-US" altLang="en-US" smtClean="0"/>
              <a:pPr eaLnBrk="1" hangingPunct="1">
                <a:spcBef>
                  <a:spcPct val="0"/>
                </a:spcBef>
              </a:pPr>
              <a:t>2</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86DB4FCD-AF1E-FB4A-AA8B-132910C6BD4B}" type="slidenum">
              <a:rPr lang="en-US" b="0"/>
              <a:pPr eaLnBrk="1" hangingPunct="1"/>
              <a:t>25</a:t>
            </a:fld>
            <a:endParaRPr lang="en-US" b="0"/>
          </a:p>
        </p:txBody>
      </p:sp>
      <p:sp>
        <p:nvSpPr>
          <p:cNvPr id="59395" name="Rectangle 2"/>
          <p:cNvSpPr>
            <a:spLocks noGrp="1" noRot="1" noChangeAspect="1" noChangeArrowheads="1" noTextEdit="1"/>
          </p:cNvSpPr>
          <p:nvPr>
            <p:ph type="sldImg"/>
          </p:nvPr>
        </p:nvSpPr>
        <p:spPr>
          <a:xfrm>
            <a:off x="1162050" y="681038"/>
            <a:ext cx="4537075" cy="3403600"/>
          </a:xfrm>
          <a:ln/>
        </p:spPr>
      </p:sp>
      <p:sp>
        <p:nvSpPr>
          <p:cNvPr id="593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Essential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5471F84-F105-4471-BBC1-E38A6BD8C814}" type="slidenum">
              <a:rPr lang="en-US" altLang="en-US" smtClean="0"/>
              <a:pPr eaLnBrk="1" hangingPunct="1">
                <a:spcBef>
                  <a:spcPct val="0"/>
                </a:spcBef>
              </a:pPr>
              <a:t>26</a:t>
            </a:fld>
            <a:endParaRPr lang="en-US" altLang="en-US" smtClean="0"/>
          </a:p>
        </p:txBody>
      </p:sp>
      <p:sp>
        <p:nvSpPr>
          <p:cNvPr id="47107" name="Rectangle 2"/>
          <p:cNvSpPr>
            <a:spLocks noGrp="1" noRot="1" noChangeAspect="1" noChangeArrowheads="1" noTextEdit="1"/>
          </p:cNvSpPr>
          <p:nvPr>
            <p:ph type="sldImg"/>
          </p:nvPr>
        </p:nvSpPr>
        <p:spPr>
          <a:xfrm>
            <a:off x="1162050" y="681038"/>
            <a:ext cx="4538663" cy="3403600"/>
          </a:xfrm>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587B46AA-83E7-2A4C-9088-3B074034427E}" type="slidenum">
              <a:rPr lang="en-US" b="0"/>
              <a:pPr eaLnBrk="1" hangingPunct="1"/>
              <a:t>27</a:t>
            </a:fld>
            <a:endParaRPr lang="en-US" b="0"/>
          </a:p>
        </p:txBody>
      </p:sp>
      <p:sp>
        <p:nvSpPr>
          <p:cNvPr id="61443" name="Rectangle 2"/>
          <p:cNvSpPr>
            <a:spLocks noGrp="1" noRot="1" noChangeAspect="1" noChangeArrowheads="1" noTextEdit="1"/>
          </p:cNvSpPr>
          <p:nvPr>
            <p:ph type="sldImg"/>
          </p:nvPr>
        </p:nvSpPr>
        <p:spPr>
          <a:xfrm>
            <a:off x="1163638" y="681038"/>
            <a:ext cx="4537075" cy="3403600"/>
          </a:xfrm>
          <a:ln/>
        </p:spPr>
      </p:sp>
      <p:sp>
        <p:nvSpPr>
          <p:cNvPr id="614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Lecithin (less-a-thin)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9C1107A-93E6-436D-B59E-0A98E21D883A}" type="slidenum">
              <a:rPr lang="en-US" altLang="en-US" smtClean="0"/>
              <a:pPr eaLnBrk="1" hangingPunct="1">
                <a:spcBef>
                  <a:spcPct val="0"/>
                </a:spcBef>
              </a:pPr>
              <a:t>28</a:t>
            </a:fld>
            <a:endParaRPr lang="en-US" altLang="en-US" smtClean="0"/>
          </a:p>
        </p:txBody>
      </p:sp>
      <p:sp>
        <p:nvSpPr>
          <p:cNvPr id="48131" name="Rectangle 2"/>
          <p:cNvSpPr>
            <a:spLocks noGrp="1" noRot="1" noChangeAspect="1" noChangeArrowheads="1" noTextEdit="1"/>
          </p:cNvSpPr>
          <p:nvPr>
            <p:ph type="sldImg"/>
          </p:nvPr>
        </p:nvSpPr>
        <p:spPr>
          <a:xfrm>
            <a:off x="1162050" y="681038"/>
            <a:ext cx="4538663" cy="3403600"/>
          </a:xfrm>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B11716A6-9689-334F-A176-12BE501BC69D}" type="slidenum">
              <a:rPr lang="en-US" b="0"/>
              <a:pPr eaLnBrk="1" hangingPunct="1"/>
              <a:t>29</a:t>
            </a:fld>
            <a:endParaRPr lang="en-US" b="0"/>
          </a:p>
        </p:txBody>
      </p:sp>
      <p:sp>
        <p:nvSpPr>
          <p:cNvPr id="65539" name="Rectangle 2"/>
          <p:cNvSpPr>
            <a:spLocks noGrp="1" noRot="1" noChangeAspect="1" noChangeArrowheads="1" noTextEdit="1"/>
          </p:cNvSpPr>
          <p:nvPr>
            <p:ph type="sldImg"/>
          </p:nvPr>
        </p:nvSpPr>
        <p:spPr>
          <a:xfrm>
            <a:off x="1162050" y="681038"/>
            <a:ext cx="4537075" cy="3403600"/>
          </a:xfrm>
          <a:ln/>
        </p:spPr>
      </p:sp>
      <p:sp>
        <p:nvSpPr>
          <p:cNvPr id="655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Organic molecules</a:t>
            </a:r>
          </a:p>
          <a:p>
            <a:pPr eaLnBrk="1" hangingPunct="1"/>
            <a:endParaRPr lang="en-US"/>
          </a:p>
          <a:p>
            <a:pPr eaLnBrk="1" hangingPunct="1"/>
            <a:r>
              <a:rPr lang="en-US"/>
              <a:t>enzymes</a:t>
            </a:r>
          </a:p>
          <a:p>
            <a:pPr eaLnBrk="1" hangingPunct="1"/>
            <a:endParaRPr lang="en-US"/>
          </a:p>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35B2134D-AB51-7D40-85F0-FFBA108C22C7}" type="slidenum">
              <a:rPr lang="en-US" b="0"/>
              <a:pPr eaLnBrk="1" hangingPunct="1"/>
              <a:t>30</a:t>
            </a:fld>
            <a:endParaRPr lang="en-US" b="0"/>
          </a:p>
        </p:txBody>
      </p:sp>
      <p:sp>
        <p:nvSpPr>
          <p:cNvPr id="66563" name="Rectangle 2"/>
          <p:cNvSpPr>
            <a:spLocks noGrp="1" noRot="1" noChangeAspect="1" noChangeArrowheads="1" noTextEdit="1"/>
          </p:cNvSpPr>
          <p:nvPr>
            <p:ph type="sldImg"/>
          </p:nvPr>
        </p:nvSpPr>
        <p:spPr>
          <a:xfrm>
            <a:off x="1162050" y="681038"/>
            <a:ext cx="4537075" cy="3403600"/>
          </a:xfrm>
          <a:ln/>
        </p:spPr>
      </p:sp>
      <p:sp>
        <p:nvSpPr>
          <p:cNvPr id="665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1C4AF220-96F0-6542-BBA1-59F2C1FA1915}" type="slidenum">
              <a:rPr lang="en-US" b="0"/>
              <a:pPr eaLnBrk="1" hangingPunct="1"/>
              <a:t>31</a:t>
            </a:fld>
            <a:endParaRPr lang="en-US" b="0"/>
          </a:p>
        </p:txBody>
      </p:sp>
      <p:sp>
        <p:nvSpPr>
          <p:cNvPr id="67587" name="Rectangle 2"/>
          <p:cNvSpPr>
            <a:spLocks noGrp="1" noRot="1" noChangeAspect="1" noChangeArrowheads="1" noTextEdit="1"/>
          </p:cNvSpPr>
          <p:nvPr>
            <p:ph type="sldImg"/>
          </p:nvPr>
        </p:nvSpPr>
        <p:spPr>
          <a:xfrm>
            <a:off x="1162050" y="681038"/>
            <a:ext cx="4537075" cy="3403600"/>
          </a:xfrm>
          <a:ln/>
        </p:spPr>
      </p:sp>
      <p:sp>
        <p:nvSpPr>
          <p:cNvPr id="6758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elements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406B2C2F-F585-8F4E-B251-ED5691B0719B}" type="slidenum">
              <a:rPr lang="en-US" b="0"/>
              <a:pPr eaLnBrk="1" hangingPunct="1"/>
              <a:t>32</a:t>
            </a:fld>
            <a:endParaRPr lang="en-US" b="0"/>
          </a:p>
        </p:txBody>
      </p:sp>
      <p:sp>
        <p:nvSpPr>
          <p:cNvPr id="68611" name="Rectangle 2"/>
          <p:cNvSpPr>
            <a:spLocks noGrp="1" noRot="1" noChangeAspect="1" noChangeArrowheads="1" noTextEdit="1"/>
          </p:cNvSpPr>
          <p:nvPr>
            <p:ph type="sldImg"/>
          </p:nvPr>
        </p:nvSpPr>
        <p:spPr>
          <a:xfrm>
            <a:off x="1162050" y="681038"/>
            <a:ext cx="4537075" cy="3403600"/>
          </a:xfrm>
          <a:ln/>
        </p:spPr>
      </p:sp>
      <p:sp>
        <p:nvSpPr>
          <p:cNvPr id="6861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energy</a:t>
            </a:r>
          </a:p>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D550FF3A-A017-034A-BD15-DF6FB85249A8}" type="slidenum">
              <a:rPr lang="en-US" b="0"/>
              <a:pPr eaLnBrk="1" hangingPunct="1"/>
              <a:t>33</a:t>
            </a:fld>
            <a:endParaRPr lang="en-US" b="0"/>
          </a:p>
        </p:txBody>
      </p:sp>
      <p:sp>
        <p:nvSpPr>
          <p:cNvPr id="69635" name="Rectangle 2"/>
          <p:cNvSpPr>
            <a:spLocks noGrp="1" noRot="1" noChangeAspect="1" noChangeArrowheads="1" noTextEdit="1"/>
          </p:cNvSpPr>
          <p:nvPr>
            <p:ph type="sldImg"/>
          </p:nvPr>
        </p:nvSpPr>
        <p:spPr>
          <a:xfrm>
            <a:off x="1162050" y="681038"/>
            <a:ext cx="4537075" cy="3403600"/>
          </a:xfrm>
          <a:ln/>
        </p:spPr>
      </p:sp>
      <p:sp>
        <p:nvSpPr>
          <p:cNvPr id="6963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2C288490-09BA-A040-8019-486E7E09073E}" type="slidenum">
              <a:rPr lang="en-US" b="0"/>
              <a:pPr eaLnBrk="1" hangingPunct="1"/>
              <a:t>34</a:t>
            </a:fld>
            <a:endParaRPr lang="en-US" b="0"/>
          </a:p>
        </p:txBody>
      </p:sp>
      <p:sp>
        <p:nvSpPr>
          <p:cNvPr id="63491" name="Rectangle 2"/>
          <p:cNvSpPr>
            <a:spLocks noGrp="1" noRot="1" noChangeAspect="1" noChangeArrowheads="1" noTextEdit="1"/>
          </p:cNvSpPr>
          <p:nvPr>
            <p:ph type="sldImg"/>
          </p:nvPr>
        </p:nvSpPr>
        <p:spPr>
          <a:xfrm>
            <a:off x="1162050" y="681038"/>
            <a:ext cx="4537075" cy="3403600"/>
          </a:xfrm>
          <a:ln/>
        </p:spPr>
      </p:sp>
      <p:sp>
        <p:nvSpPr>
          <p:cNvPr id="634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Comic Sans MS" charset="0"/>
              </a:rPr>
              <a:t>Calorie = the amount of energy needed to raise one kilogram of water one degree Celsius.</a:t>
            </a:r>
          </a:p>
          <a:p>
            <a:pPr eaLnBrk="1" hangingPunct="1"/>
            <a:endParaRPr lang="en-US">
              <a:latin typeface="Comic Sans MS" charset="0"/>
            </a:endParaRPr>
          </a:p>
          <a:p>
            <a:pPr eaLnBrk="1" hangingPunct="1"/>
            <a:r>
              <a:rPr lang="en-US">
                <a:latin typeface="Comic Sans MS" charset="0"/>
              </a:rPr>
              <a:t>4</a:t>
            </a:r>
          </a:p>
          <a:p>
            <a:pPr eaLnBrk="1" hangingPunct="1"/>
            <a:endParaRPr lang="en-US">
              <a:latin typeface="Comic Sans MS" charset="0"/>
            </a:endParaRPr>
          </a:p>
          <a:p>
            <a:pPr eaLnBrk="1" hangingPunct="1"/>
            <a:r>
              <a:rPr lang="en-US">
                <a:latin typeface="Comic Sans MS" charset="0"/>
              </a:rPr>
              <a:t>2</a:t>
            </a:r>
          </a:p>
          <a:p>
            <a:pPr eaLnBrk="1" hangingPunct="1"/>
            <a:endParaRPr lang="en-US"/>
          </a:p>
          <a:p>
            <a:pPr eaLnBrk="1" hangingPunct="1"/>
            <a:r>
              <a:rPr lang="en-US"/>
              <a:t>4</a:t>
            </a:r>
          </a:p>
          <a:p>
            <a:pPr eaLnBrk="1" hangingPunct="1"/>
            <a:endParaRPr lang="en-US"/>
          </a:p>
          <a:p>
            <a:pPr eaLnBrk="1" hangingPunct="1"/>
            <a:r>
              <a:rPr lang="en-US"/>
              <a:t>9</a:t>
            </a:r>
          </a:p>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E663F6-FA41-4B49-BBDF-46C8FFF29BD8}" type="slidenum">
              <a:rPr lang="en-US" altLang="en-US" smtClean="0"/>
              <a:pPr eaLnBrk="1" hangingPunct="1">
                <a:spcBef>
                  <a:spcPct val="0"/>
                </a:spcBef>
              </a:pPr>
              <a:t>3</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C2D76932-90B2-3240-A655-44BACE3A1F76}" type="slidenum">
              <a:rPr lang="en-US" b="0"/>
              <a:pPr eaLnBrk="1" hangingPunct="1"/>
              <a:t>35</a:t>
            </a:fld>
            <a:endParaRPr 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9A860AF-FA36-454A-A1F8-2BCD8C4642DD}" type="slidenum">
              <a:rPr lang="en-US" altLang="en-US" smtClean="0"/>
              <a:pPr eaLnBrk="1" hangingPunct="1">
                <a:spcBef>
                  <a:spcPct val="0"/>
                </a:spcBef>
              </a:pPr>
              <a:t>37</a:t>
            </a:fld>
            <a:endParaRPr lang="en-US" altLang="en-US" smtClean="0"/>
          </a:p>
        </p:txBody>
      </p:sp>
      <p:sp>
        <p:nvSpPr>
          <p:cNvPr id="49155" name="Rectangle 2"/>
          <p:cNvSpPr>
            <a:spLocks noGrp="1" noRot="1" noChangeAspect="1" noChangeArrowheads="1" noTextEdit="1"/>
          </p:cNvSpPr>
          <p:nvPr>
            <p:ph type="sldImg"/>
          </p:nvPr>
        </p:nvSpPr>
        <p:spPr>
          <a:xfrm>
            <a:off x="1162050" y="681038"/>
            <a:ext cx="4538663" cy="3403600"/>
          </a:xfrm>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91307C-ECE4-493B-8597-5CCC8426CB57}" type="slidenum">
              <a:rPr lang="en-US" altLang="en-US" smtClean="0"/>
              <a:pPr eaLnBrk="1" hangingPunct="1">
                <a:spcBef>
                  <a:spcPct val="0"/>
                </a:spcBef>
              </a:pPr>
              <a:t>38</a:t>
            </a:fld>
            <a:endParaRPr lang="en-US" altLang="en-US" smtClean="0"/>
          </a:p>
        </p:txBody>
      </p:sp>
      <p:sp>
        <p:nvSpPr>
          <p:cNvPr id="50179" name="Rectangle 2"/>
          <p:cNvSpPr>
            <a:spLocks noGrp="1" noRot="1" noChangeAspect="1" noChangeArrowheads="1" noTextEdit="1"/>
          </p:cNvSpPr>
          <p:nvPr>
            <p:ph type="sldImg"/>
          </p:nvPr>
        </p:nvSpPr>
        <p:spPr>
          <a:xfrm>
            <a:off x="1158875" y="681038"/>
            <a:ext cx="4540250" cy="3405187"/>
          </a:xfrm>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BF207C-6612-46E1-B84C-AF3370C03E6C}" type="slidenum">
              <a:rPr lang="en-US" altLang="en-US" smtClean="0"/>
              <a:pPr eaLnBrk="1" hangingPunct="1">
                <a:spcBef>
                  <a:spcPct val="0"/>
                </a:spcBef>
              </a:pPr>
              <a:t>4</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4</a:t>
            </a:r>
          </a:p>
          <a:p>
            <a:pPr eaLnBrk="1" hangingPunct="1"/>
            <a:endParaRPr lang="en-US" altLang="en-US" smtClean="0"/>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54F7E7-4ADA-4D06-A34B-DCCD1B3C0ACB}" type="slidenum">
              <a:rPr lang="en-US" altLang="en-US" smtClean="0"/>
              <a:pPr eaLnBrk="1" hangingPunct="1"/>
              <a:t>9</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C132C6-55C6-497A-934F-6320EBD828D9}" type="slidenum">
              <a:rPr lang="en-US" altLang="en-US" smtClean="0"/>
              <a:pPr eaLnBrk="1" hangingPunct="1">
                <a:spcBef>
                  <a:spcPct val="0"/>
                </a:spcBef>
              </a:pPr>
              <a:t>10</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9F4F26-3D32-46C6-9417-EA0A16585C7C}" type="slidenum">
              <a:rPr lang="en-US" altLang="en-US" smtClean="0"/>
              <a:pPr eaLnBrk="1" hangingPunct="1">
                <a:spcBef>
                  <a:spcPct val="0"/>
                </a:spcBef>
              </a:pPr>
              <a:t>12</a:t>
            </a:fld>
            <a:endParaRPr lang="en-US" altLang="en-US" smtClean="0"/>
          </a:p>
        </p:txBody>
      </p:sp>
      <p:sp>
        <p:nvSpPr>
          <p:cNvPr id="32771" name="Rectangle 2"/>
          <p:cNvSpPr>
            <a:spLocks noGrp="1" noRot="1" noChangeAspect="1" noChangeArrowheads="1" noTextEdit="1"/>
          </p:cNvSpPr>
          <p:nvPr>
            <p:ph type="sldImg"/>
          </p:nvPr>
        </p:nvSpPr>
        <p:spPr>
          <a:xfrm>
            <a:off x="1162050" y="681038"/>
            <a:ext cx="4538663" cy="3403600"/>
          </a:xfrm>
          <a:ln/>
        </p:spPr>
      </p:sp>
      <p:sp>
        <p:nvSpPr>
          <p:cNvPr id="32772" name="Rectangle 3"/>
          <p:cNvSpPr>
            <a:spLocks noGrp="1" noChangeArrowheads="1"/>
          </p:cNvSpPr>
          <p:nvPr>
            <p:ph type="body" idx="1"/>
          </p:nvPr>
        </p:nvSpPr>
        <p:spPr>
          <a:noFill/>
        </p:spPr>
        <p:txBody>
          <a:bodyPr/>
          <a:lstStyle/>
          <a:p>
            <a:pPr eaLnBrk="1" hangingPunct="1"/>
            <a:endParaRPr lang="en-US" altLang="en-US" smtClean="0"/>
          </a:p>
          <a:p>
            <a:pPr eaLnBrk="1" hangingPunct="1"/>
            <a:r>
              <a:rPr lang="en-US" altLang="en-US" smtClean="0"/>
              <a:t>Saccharide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7BB1CF-9F64-4946-BB31-1404FA0FE027}" type="slidenum">
              <a:rPr lang="en-US" altLang="en-US" smtClean="0"/>
              <a:pPr eaLnBrk="1" hangingPunct="1">
                <a:spcBef>
                  <a:spcPct val="0"/>
                </a:spcBef>
              </a:pPr>
              <a:t>13</a:t>
            </a:fld>
            <a:endParaRPr lang="en-US" altLang="en-US" smtClean="0"/>
          </a:p>
        </p:txBody>
      </p:sp>
      <p:sp>
        <p:nvSpPr>
          <p:cNvPr id="33795" name="Rectangle 2"/>
          <p:cNvSpPr>
            <a:spLocks noGrp="1" noRot="1" noChangeAspect="1" noChangeArrowheads="1" noTextEdit="1"/>
          </p:cNvSpPr>
          <p:nvPr>
            <p:ph type="sldImg"/>
          </p:nvPr>
        </p:nvSpPr>
        <p:spPr>
          <a:xfrm>
            <a:off x="1163638" y="681038"/>
            <a:ext cx="4538662" cy="3403600"/>
          </a:xfrm>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ED52C49-8FDB-4C30-9C30-3848764B52E3}" type="slidenum">
              <a:rPr lang="en-US" altLang="en-US" smtClean="0"/>
              <a:pPr eaLnBrk="1" hangingPunct="1">
                <a:spcBef>
                  <a:spcPct val="0"/>
                </a:spcBef>
              </a:pPr>
              <a:t>14</a:t>
            </a:fld>
            <a:endParaRPr lang="en-US" altLang="en-US" smtClean="0"/>
          </a:p>
        </p:txBody>
      </p:sp>
      <p:sp>
        <p:nvSpPr>
          <p:cNvPr id="34819" name="Rectangle 2"/>
          <p:cNvSpPr>
            <a:spLocks noGrp="1" noRot="1" noChangeAspect="1" noChangeArrowheads="1" noTextEdit="1"/>
          </p:cNvSpPr>
          <p:nvPr>
            <p:ph type="sldImg"/>
          </p:nvPr>
        </p:nvSpPr>
        <p:spPr>
          <a:xfrm>
            <a:off x="1162050" y="681038"/>
            <a:ext cx="4538663" cy="3403600"/>
          </a:xfrm>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05A4C-F16F-45B0-A405-46367044AFB3}" type="slidenum">
              <a:rPr lang="en-US"/>
              <a:pPr>
                <a:defRPr/>
              </a:pPr>
              <a:t>‹#›</a:t>
            </a:fld>
            <a:endParaRPr lang="en-US"/>
          </a:p>
        </p:txBody>
      </p:sp>
    </p:spTree>
    <p:extLst>
      <p:ext uri="{BB962C8B-B14F-4D97-AF65-F5344CB8AC3E}">
        <p14:creationId xmlns:p14="http://schemas.microsoft.com/office/powerpoint/2010/main" val="348720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FB8171-C6A8-4950-9E43-72F890A11998}" type="slidenum">
              <a:rPr lang="en-US"/>
              <a:pPr>
                <a:defRPr/>
              </a:pPr>
              <a:t>‹#›</a:t>
            </a:fld>
            <a:endParaRPr lang="en-US"/>
          </a:p>
        </p:txBody>
      </p:sp>
    </p:spTree>
    <p:extLst>
      <p:ext uri="{BB962C8B-B14F-4D97-AF65-F5344CB8AC3E}">
        <p14:creationId xmlns:p14="http://schemas.microsoft.com/office/powerpoint/2010/main" val="45702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FAE661-FD93-44E6-A513-C5AA202FC604}" type="slidenum">
              <a:rPr lang="en-US"/>
              <a:pPr>
                <a:defRPr/>
              </a:pPr>
              <a:t>‹#›</a:t>
            </a:fld>
            <a:endParaRPr lang="en-US"/>
          </a:p>
        </p:txBody>
      </p:sp>
    </p:spTree>
    <p:extLst>
      <p:ext uri="{BB962C8B-B14F-4D97-AF65-F5344CB8AC3E}">
        <p14:creationId xmlns:p14="http://schemas.microsoft.com/office/powerpoint/2010/main" val="29019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D9E98D-E7BC-41D1-AA25-A8515AFC1860}" type="slidenum">
              <a:rPr lang="en-US"/>
              <a:pPr>
                <a:defRPr/>
              </a:pPr>
              <a:t>‹#›</a:t>
            </a:fld>
            <a:endParaRPr lang="en-US"/>
          </a:p>
        </p:txBody>
      </p:sp>
    </p:spTree>
    <p:extLst>
      <p:ext uri="{BB962C8B-B14F-4D97-AF65-F5344CB8AC3E}">
        <p14:creationId xmlns:p14="http://schemas.microsoft.com/office/powerpoint/2010/main" val="3892168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31939F0-1D2D-4472-AF63-A29924491E12}" type="slidenum">
              <a:rPr lang="en-US"/>
              <a:pPr>
                <a:defRPr/>
              </a:pPr>
              <a:t>‹#›</a:t>
            </a:fld>
            <a:endParaRPr lang="en-US"/>
          </a:p>
        </p:txBody>
      </p:sp>
    </p:spTree>
    <p:extLst>
      <p:ext uri="{BB962C8B-B14F-4D97-AF65-F5344CB8AC3E}">
        <p14:creationId xmlns:p14="http://schemas.microsoft.com/office/powerpoint/2010/main" val="941420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D99FE-D75F-447E-8306-826789984F2E}" type="slidenum">
              <a:rPr lang="en-US"/>
              <a:pPr>
                <a:defRPr/>
              </a:pPr>
              <a:t>‹#›</a:t>
            </a:fld>
            <a:endParaRPr lang="en-US"/>
          </a:p>
        </p:txBody>
      </p:sp>
    </p:spTree>
    <p:extLst>
      <p:ext uri="{BB962C8B-B14F-4D97-AF65-F5344CB8AC3E}">
        <p14:creationId xmlns:p14="http://schemas.microsoft.com/office/powerpoint/2010/main" val="1519272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B522304-F1A8-467F-9C0F-8376A21A7050}" type="slidenum">
              <a:rPr lang="en-US"/>
              <a:pPr>
                <a:defRPr/>
              </a:pPr>
              <a:t>‹#›</a:t>
            </a:fld>
            <a:endParaRPr lang="en-US"/>
          </a:p>
        </p:txBody>
      </p:sp>
    </p:spTree>
    <p:extLst>
      <p:ext uri="{BB962C8B-B14F-4D97-AF65-F5344CB8AC3E}">
        <p14:creationId xmlns:p14="http://schemas.microsoft.com/office/powerpoint/2010/main" val="961191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FC205D2-C761-EE48-806F-FB456F64204A}" type="slidenum">
              <a:rPr lang="en-US"/>
              <a:pPr/>
              <a:t>‹#›</a:t>
            </a:fld>
            <a:endParaRPr lang="en-US"/>
          </a:p>
        </p:txBody>
      </p:sp>
    </p:spTree>
    <p:extLst>
      <p:ext uri="{BB962C8B-B14F-4D97-AF65-F5344CB8AC3E}">
        <p14:creationId xmlns:p14="http://schemas.microsoft.com/office/powerpoint/2010/main" val="371571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F54B8A-DC6E-4CFE-B159-91B58E8162FB}" type="slidenum">
              <a:rPr lang="en-US"/>
              <a:pPr>
                <a:defRPr/>
              </a:pPr>
              <a:t>‹#›</a:t>
            </a:fld>
            <a:endParaRPr lang="en-US"/>
          </a:p>
        </p:txBody>
      </p:sp>
    </p:spTree>
    <p:extLst>
      <p:ext uri="{BB962C8B-B14F-4D97-AF65-F5344CB8AC3E}">
        <p14:creationId xmlns:p14="http://schemas.microsoft.com/office/powerpoint/2010/main" val="221413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31070-9250-4EC5-BED2-4251F13231BD}" type="slidenum">
              <a:rPr lang="en-US"/>
              <a:pPr>
                <a:defRPr/>
              </a:pPr>
              <a:t>‹#›</a:t>
            </a:fld>
            <a:endParaRPr lang="en-US"/>
          </a:p>
        </p:txBody>
      </p:sp>
    </p:spTree>
    <p:extLst>
      <p:ext uri="{BB962C8B-B14F-4D97-AF65-F5344CB8AC3E}">
        <p14:creationId xmlns:p14="http://schemas.microsoft.com/office/powerpoint/2010/main" val="330352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2025E8-A199-4E20-BD6B-DC2AC8CA8E19}" type="slidenum">
              <a:rPr lang="en-US"/>
              <a:pPr>
                <a:defRPr/>
              </a:pPr>
              <a:t>‹#›</a:t>
            </a:fld>
            <a:endParaRPr lang="en-US"/>
          </a:p>
        </p:txBody>
      </p:sp>
    </p:spTree>
    <p:extLst>
      <p:ext uri="{BB962C8B-B14F-4D97-AF65-F5344CB8AC3E}">
        <p14:creationId xmlns:p14="http://schemas.microsoft.com/office/powerpoint/2010/main" val="385333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8984CE-6576-4E5F-AE13-9D1117AB9E90}" type="slidenum">
              <a:rPr lang="en-US"/>
              <a:pPr>
                <a:defRPr/>
              </a:pPr>
              <a:t>‹#›</a:t>
            </a:fld>
            <a:endParaRPr lang="en-US"/>
          </a:p>
        </p:txBody>
      </p:sp>
    </p:spTree>
    <p:extLst>
      <p:ext uri="{BB962C8B-B14F-4D97-AF65-F5344CB8AC3E}">
        <p14:creationId xmlns:p14="http://schemas.microsoft.com/office/powerpoint/2010/main" val="100601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A16F70-2789-4CB8-B9A4-662158E1D222}" type="slidenum">
              <a:rPr lang="en-US"/>
              <a:pPr>
                <a:defRPr/>
              </a:pPr>
              <a:t>‹#›</a:t>
            </a:fld>
            <a:endParaRPr lang="en-US"/>
          </a:p>
        </p:txBody>
      </p:sp>
    </p:spTree>
    <p:extLst>
      <p:ext uri="{BB962C8B-B14F-4D97-AF65-F5344CB8AC3E}">
        <p14:creationId xmlns:p14="http://schemas.microsoft.com/office/powerpoint/2010/main" val="145475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C955BA-9DA7-4DE3-A629-D89890838187}" type="slidenum">
              <a:rPr lang="en-US"/>
              <a:pPr>
                <a:defRPr/>
              </a:pPr>
              <a:t>‹#›</a:t>
            </a:fld>
            <a:endParaRPr lang="en-US"/>
          </a:p>
        </p:txBody>
      </p:sp>
    </p:spTree>
    <p:extLst>
      <p:ext uri="{BB962C8B-B14F-4D97-AF65-F5344CB8AC3E}">
        <p14:creationId xmlns:p14="http://schemas.microsoft.com/office/powerpoint/2010/main" val="118747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C5099D-BC67-4941-A6DA-A5AA0D3E6B80}" type="slidenum">
              <a:rPr lang="en-US"/>
              <a:pPr>
                <a:defRPr/>
              </a:pPr>
              <a:t>‹#›</a:t>
            </a:fld>
            <a:endParaRPr lang="en-US"/>
          </a:p>
        </p:txBody>
      </p:sp>
    </p:spTree>
    <p:extLst>
      <p:ext uri="{BB962C8B-B14F-4D97-AF65-F5344CB8AC3E}">
        <p14:creationId xmlns:p14="http://schemas.microsoft.com/office/powerpoint/2010/main" val="423130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76B07-7CEA-4183-8354-A96C7D34A3B1}" type="slidenum">
              <a:rPr lang="en-US"/>
              <a:pPr>
                <a:defRPr/>
              </a:pPr>
              <a:t>‹#›</a:t>
            </a:fld>
            <a:endParaRPr lang="en-US"/>
          </a:p>
        </p:txBody>
      </p:sp>
    </p:spTree>
    <p:extLst>
      <p:ext uri="{BB962C8B-B14F-4D97-AF65-F5344CB8AC3E}">
        <p14:creationId xmlns:p14="http://schemas.microsoft.com/office/powerpoint/2010/main" val="8393230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35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635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635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9786CF6-A521-4EF9-BB85-13FBDC8DE1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org/chemistry/what-is-organic-chemistry-carbohydrates-proteins-lipids-nucleic-acids.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Nutrition%23mediaviewer/File:Nutrition_label.gif"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s://www.youtube.com/watch?v=H8WJ2KENlK0" TargetMode="External"/><Relationship Id="rId1" Type="http://schemas.openxmlformats.org/officeDocument/2006/relationships/slideLayout" Target="../slideLayouts/slideLayout14.xml"/><Relationship Id="rId2" Type="http://schemas.openxmlformats.org/officeDocument/2006/relationships/image" Target="../media/image16.gif"/></Relationships>
</file>

<file path=ppt/slides/_rels/slide12.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image" Target="../media/image19.jp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www.scienceprofonline.org/chemistry/organic-chemistry-what-is-a-carbohydrate.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www.scienceprofonline.org/chemistry/what-are-proteins-amino-acids-peptide-bonds.html" TargetMode="External"/><Relationship Id="rId7" Type="http://schemas.openxmlformats.org/officeDocument/2006/relationships/image" Target="../media/image17.jpeg"/><Relationship Id="rId8" Type="http://schemas.openxmlformats.org/officeDocument/2006/relationships/hyperlink" Target="http://commons.wikimedia.org/wiki/File:Giraffe's_tongue.jpg" TargetMode="External"/><Relationship Id="rId9" Type="http://schemas.openxmlformats.org/officeDocument/2006/relationships/hyperlink" Target="http://en.wikipedia.org/wiki/File:Sucrose_3Dprojection.png" TargetMode="External"/><Relationship Id="rId10"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com/chemistry/what-are-proteins-amino-acids-peptide-bonds.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image" Target="../media/image24.pn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image" Target="../media/image24.png"/><Relationship Id="rId5" Type="http://schemas.openxmlformats.org/officeDocument/2006/relationships/hyperlink" Target="http://en.wikipedia.org/wiki/File:Protein-primary-structure.png" TargetMode="External"/><Relationship Id="rId6" Type="http://schemas.openxmlformats.org/officeDocument/2006/relationships/image" Target="../media/image25.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Main_protein_structure_levels_en.svg" TargetMode="External"/><Relationship Id="rId4" Type="http://schemas.openxmlformats.org/officeDocument/2006/relationships/image" Target="../media/image26.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27.jpg"/><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hyperlink" Target="http://www.scienceprofonline.com/virtual-cell-main.html" TargetMode="External"/><Relationship Id="rId14"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www.scienceprofonline.org/chemistry/what-is-organic-chemistry-carbohydrates-proteins-lipids-nucleic-acids.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hyperlink" Target="http://www.scienceprofonline.com/chemistry/what-is-an-enzyme-catalyst-catalytic-proteins.html" TargetMode="External"/><Relationship Id="rId6" Type="http://schemas.openxmlformats.org/officeDocument/2006/relationships/image" Target="../media/image29.jpeg"/><Relationship Id="rId7" Type="http://schemas.openxmlformats.org/officeDocument/2006/relationships/hyperlink" Target="http://en.wikipedia.org/wiki/File:Cell_membrane_detailed_diagram_4.svg" TargetMode="External"/><Relationship Id="rId8" Type="http://schemas.openxmlformats.org/officeDocument/2006/relationships/hyperlink" Target="http://en.wikipedia.org/wiki/File:Ion_channel.png" TargetMode="External"/><Relationship Id="rId9" Type="http://schemas.openxmlformats.org/officeDocument/2006/relationships/hyperlink" Target="http://en.wikipedia.org/wiki/File:Antibody.svg" TargetMode="External"/><Relationship Id="rId10"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Image:Fried_egg,_sunny_side_up.jpg" TargetMode="External"/><Relationship Id="rId4" Type="http://schemas.openxmlformats.org/officeDocument/2006/relationships/image" Target="../media/image33.jpeg"/><Relationship Id="rId5" Type="http://schemas.openxmlformats.org/officeDocument/2006/relationships/hyperlink" Target="http://www.scienceprofonline.com/chemistry/what-are-proteins-amino-acids-peptide-bonds.html" TargetMode="External"/><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upload.wikimedia.org/wikipedia/en/b/b9/Nucleotides.png" TargetMode="External"/><Relationship Id="rId5" Type="http://schemas.openxmlformats.org/officeDocument/2006/relationships/image" Target="../media/image36.png"/><Relationship Id="rId6" Type="http://schemas.openxmlformats.org/officeDocument/2006/relationships/hyperlink" Target="http://en.wikipedia.org/wiki/File:Nucleotides_1.sv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en.wikipedia.org/wiki/File:Floris_Claesz._van_Dyck_001.jp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image" Target="../media/image37.pn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www.scienceprofonline.com/science-image-libr/sci-image-libr-genetics.html" TargetMode="External"/><Relationship Id="rId5" Type="http://schemas.openxmlformats.org/officeDocument/2006/relationships/hyperlink" Target="http://www.biologycorner.com/bio1/DNA.html" TargetMode="External"/><Relationship Id="rId6" Type="http://schemas.openxmlformats.org/officeDocument/2006/relationships/image" Target="../media/image38.jpeg"/><Relationship Id="rId7" Type="http://schemas.openxmlformats.org/officeDocument/2006/relationships/image" Target="../media/image39.jp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en.wikipedia.org/wiki/File:Adenosintriphosphat_protoniert.svg" TargetMode="External"/><Relationship Id="rId5" Type="http://schemas.openxmlformats.org/officeDocument/2006/relationships/hyperlink" Target="http://www.brooklyn.cuny.edu/bc/ahp/LAD/C7/C7_atp.html" TargetMode="External"/><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1" Type="http://schemas.openxmlformats.org/officeDocument/2006/relationships/image" Target="../media/image45.jpeg"/><Relationship Id="rId12" Type="http://schemas.openxmlformats.org/officeDocument/2006/relationships/hyperlink" Target="http://www.scienceprofonline.com/virtual-cell-main.html" TargetMode="External"/><Relationship Id="rId13"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www.scienceprofonline.com/chemistry/what-is-a-lipid-organic-chemistry-fats-phospholipids-waxes-steroids.html" TargetMode="External"/><Relationship Id="rId4" Type="http://schemas.openxmlformats.org/officeDocument/2006/relationships/hyperlink" Target="http://en.wikipedia.org/wiki/File:Cholesterol-3d.png" TargetMode="External"/><Relationship Id="rId5" Type="http://schemas.openxmlformats.org/officeDocument/2006/relationships/hyperlink" Target="http://en.wikipedia.org/wiki/File:Phospholipid_structure.svg" TargetMode="External"/><Relationship Id="rId6" Type="http://schemas.openxmlformats.org/officeDocument/2006/relationships/hyperlink" Target="http://en.wikipedia.org/wiki/File:Beeswax_foundation.jpg" TargetMode="External"/><Relationship Id="rId7" Type="http://schemas.openxmlformats.org/officeDocument/2006/relationships/hyperlink" Target="http://www.historyforkids.org/scienceforkids/biology/cells/doing/lipids.htm" TargetMode="External"/><Relationship Id="rId8" Type="http://schemas.openxmlformats.org/officeDocument/2006/relationships/image" Target="../media/image42.jpeg"/><Relationship Id="rId9" Type="http://schemas.openxmlformats.org/officeDocument/2006/relationships/image" Target="../media/image43.jpeg"/><Relationship Id="rId10"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5" Type="http://schemas.openxmlformats.org/officeDocument/2006/relationships/hyperlink" Target="http://www.historyforkids.org/scienceforkids/biology/cells/doing/lipids.htm"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profonline.com/chemistry/what-is-a-lipid-organic-chemistry-fats-phospholipids-waxes-steroids.html" TargetMode="External"/><Relationship Id="rId4" Type="http://schemas.openxmlformats.org/officeDocument/2006/relationships/image" Target="../media/image48.jpeg"/><Relationship Id="rId5" Type="http://schemas.openxmlformats.org/officeDocument/2006/relationships/image" Target="../media/image49.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File:Cell_membrane_detailed_diagram_4.svg" TargetMode="External"/><Relationship Id="rId4" Type="http://schemas.openxmlformats.org/officeDocument/2006/relationships/image" Target="../media/image50.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File:Edamame_by_Zesmerelda_in_Chicago.jpg" TargetMode="External"/><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hyperlink" Target="http://en.wikipedia.org/wiki/File:Lavalampe.jpg" TargetMode="External"/><Relationship Id="rId5" Type="http://schemas.openxmlformats.org/officeDocument/2006/relationships/hyperlink" Target="http://en.wikipedia.org/wiki/File:Cholesterol-3d.png" TargetMode="External"/><Relationship Id="rId6" Type="http://schemas.openxmlformats.org/officeDocument/2006/relationships/hyperlink" Target="http://www.cytochemistry.net/cell-biology/membrane_intro.htm" TargetMode="External"/><Relationship Id="rId7" Type="http://schemas.openxmlformats.org/officeDocument/2006/relationships/image" Target="../media/image54.jpeg"/><Relationship Id="rId8" Type="http://schemas.openxmlformats.org/officeDocument/2006/relationships/image" Target="../media/image55.jpeg"/><Relationship Id="rId9" Type="http://schemas.openxmlformats.org/officeDocument/2006/relationships/image" Target="../media/image56.jpeg"/><Relationship Id="rId10" Type="http://schemas.openxmlformats.org/officeDocument/2006/relationships/hyperlink" Target="http://www.scienceprofonline.com/virtual-cell-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jpeg"/><Relationship Id="rId5" Type="http://schemas.openxmlformats.org/officeDocument/2006/relationships/hyperlink" Target="http://en.wikipedia.org/wiki/File:B_vitamin_supplement_tablets.jp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org/chemistry/what-is-organic-chemistry-carbohydrates-proteins-lipids-nucleic-acids.html" TargetMode="External"/><Relationship Id="rId4" Type="http://schemas.openxmlformats.org/officeDocument/2006/relationships/image" Target="../media/image3.png"/><Relationship Id="rId5" Type="http://schemas.openxmlformats.org/officeDocument/2006/relationships/hyperlink" Target="http://en.wikipedia.org/wiki/File:Covalent.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hyperlink" Target="https://www.youtube.com/watch?v=QnQe0xW_JY4"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image" Target="../media/image59.jpeg"/><Relationship Id="rId5" Type="http://schemas.openxmlformats.org/officeDocument/2006/relationships/hyperlink" Target="http://ods.od.nih.gov/factsheets/VitaminB12/" TargetMode="External"/><Relationship Id="rId6" Type="http://schemas.openxmlformats.org/officeDocument/2006/relationships/hyperlink" Target="http://en.wikipedia.org/wiki/File:Cobalamin.pn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hyperlink" Target="http://wiki.pingry.org/u/chemistry/index.php/Periodic_Table" TargetMode="External"/><Relationship Id="rId4" Type="http://schemas.openxmlformats.org/officeDocument/2006/relationships/image" Target="../media/image60.pn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www.scienceprofonline.com/chemistry/what-is-an-enzyme-catalyst-catalytic-proteins.html" TargetMode="External"/><Relationship Id="rId5" Type="http://schemas.openxmlformats.org/officeDocument/2006/relationships/hyperlink" Target="http://www.scienceprofonline.com/chemistry/nucleotides-nucleic-acids-atp-rna-dna.html" TargetMode="External"/><Relationship Id="rId6" Type="http://schemas.openxmlformats.org/officeDocument/2006/relationships/image" Target="../media/image61.jpeg"/><Relationship Id="rId7" Type="http://schemas.openxmlformats.org/officeDocument/2006/relationships/image" Target="../media/image62.jpeg"/><Relationship Id="rId8" Type="http://schemas.openxmlformats.org/officeDocument/2006/relationships/hyperlink" Target="http://en.wikipedia.org/wiki/File:Magnesium_crystals.jpg" TargetMode="External"/><Relationship Id="rId9" Type="http://schemas.openxmlformats.org/officeDocument/2006/relationships/hyperlink" Target="http://en.wikipedia.org/wiki/File:FoodSourcesOfMagnesium.jpg" TargetMode="External"/><Relationship Id="rId10" Type="http://schemas.openxmlformats.org/officeDocument/2006/relationships/hyperlink" Target="http://www.scienceprofonline.com/virtual-cell-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5" Type="http://schemas.openxmlformats.org/officeDocument/2006/relationships/image" Target="../media/image67.jpeg"/><Relationship Id="rId6" Type="http://schemas.openxmlformats.org/officeDocument/2006/relationships/hyperlink" Target="http://en.wikipedia.org/wiki/File:Edamame_by_Zesmerelda_in_Chicago.jpg" TargetMode="External"/><Relationship Id="rId7" Type="http://schemas.openxmlformats.org/officeDocument/2006/relationships/image" Target="../media/image68.jpeg"/><Relationship Id="rId8" Type="http://schemas.openxmlformats.org/officeDocument/2006/relationships/image" Target="../media/image69.jpeg"/><Relationship Id="rId9" Type="http://schemas.openxmlformats.org/officeDocument/2006/relationships/image" Target="../media/image70.jpeg"/><Relationship Id="rId10" Type="http://schemas.openxmlformats.org/officeDocument/2006/relationships/hyperlink" Target="http://www.scienceprofonline.com/virtual-cell-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4.png"/><Relationship Id="rId5" Type="http://schemas.openxmlformats.org/officeDocument/2006/relationships/image" Target="../media/image71.jpeg"/><Relationship Id="rId6" Type="http://schemas.openxmlformats.org/officeDocument/2006/relationships/image" Target="../media/image54.jpeg"/><Relationship Id="rId7" Type="http://schemas.openxmlformats.org/officeDocument/2006/relationships/hyperlink" Target="http://en.wikipedia.org/wiki/File:Cholesterol-3d.png" TargetMode="External"/><Relationship Id="rId8" Type="http://schemas.openxmlformats.org/officeDocument/2006/relationships/hyperlink" Target="whyfiles.org%5C034clone%5Cdna.html" TargetMode="External"/><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hyperlink" Target="http://bcs.whfreeman.com/thelifewire/content/chp03/0302002.html" TargetMode="External"/></Relationships>
</file>

<file path=ppt/slides/_rels/slide37.xml.rels><?xml version="1.0" encoding="UTF-8" standalone="yes"?>
<Relationships xmlns="http://schemas.openxmlformats.org/package/2006/relationships"><Relationship Id="rId11" Type="http://schemas.openxmlformats.org/officeDocument/2006/relationships/hyperlink" Target="http://www.chem4kids.com/" TargetMode="External"/><Relationship Id="rId12" Type="http://schemas.openxmlformats.org/officeDocument/2006/relationships/hyperlink" Target="http://www.youtube.com/watch?v=WVE90vGS9ps" TargetMode="External"/><Relationship Id="rId13" Type="http://schemas.openxmlformats.org/officeDocument/2006/relationships/hyperlink" Target="http://www.youtube.com/watch?v=c0QKUWg6f1I&amp;feature=related" TargetMode="External"/><Relationship Id="rId14" Type="http://schemas.openxmlformats.org/officeDocument/2006/relationships/image" Target="../media/image72.wmf"/><Relationship Id="rId15"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scienceprofonline.com/vcbc/organic-chemistry-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oNBzyM6TcK8" TargetMode="External"/><Relationship Id="rId6" Type="http://schemas.openxmlformats.org/officeDocument/2006/relationships/hyperlink" Target="http://bcs.whfreeman.com/thelifewire/content/chp03/0302002.html" TargetMode="External"/><Relationship Id="rId7" Type="http://schemas.openxmlformats.org/officeDocument/2006/relationships/hyperlink" Target="https://sitebuilder.homestead.com/~site/builder/stage.jsp?pageId=x6368656d69737472792f6e75636c656f74696465732d6e75636c6569632d61636964732d6174702d726e612d646e612e787066" TargetMode="External"/><Relationship Id="rId8" Type="http://schemas.openxmlformats.org/officeDocument/2006/relationships/hyperlink" Target="http://www.youtube.com/watch?v=K5aEgt6i7UA&amp;NR=1" TargetMode="External"/><Relationship Id="rId9" Type="http://schemas.openxmlformats.org/officeDocument/2006/relationships/hyperlink" Target="http://www.youtube.com/watch?v=yp60-oVxrT4&amp;playnext=1&amp;list=PL4DD2980D09E7988A" TargetMode="External"/><Relationship Id="rId10" Type="http://schemas.openxmlformats.org/officeDocument/2006/relationships/hyperlink" Target="http://www.youtube.com/watch?v=JywK_5bT8z0&amp;feature=list_related&amp;playnext=1&amp;list=AVGxdCwVVULXfP5VoAIPKiC5Tz1WpKcNHk"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73.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74.jpe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hyperlink" Target="http://www.universetoday.com/56637/atom-model/"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en.wikipedia.org/wiki/File:Digestive_system_diagram_edit.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www.youtube.com/watch?v=IxNpXO8gGFM&amp;NR=1" TargetMode="External"/></Relationships>
</file>

<file path=ppt/slides/_rels/slide7.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hyperlink" Target="http://www.scienceprofonline.com/virtual-cell-main.html" TargetMode="External"/><Relationship Id="rId13"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en.wikipedia.org/wiki/File:Glycogen_spacefilling_model.jpg" TargetMode="External"/><Relationship Id="rId3" Type="http://schemas.openxmlformats.org/officeDocument/2006/relationships/hyperlink" Target="http://commons.wikimedia.org/wiki/File:Glycogen_structure.svg" TargetMode="External"/><Relationship Id="rId4" Type="http://schemas.openxmlformats.org/officeDocument/2006/relationships/hyperlink" Target="http://commons.wikimedia.org/wiki/File:Glucose_structure.svg" TargetMode="External"/><Relationship Id="rId5" Type="http://schemas.openxmlformats.org/officeDocument/2006/relationships/hyperlink" Target="http://commons.wikimedia.org/wiki/File:ProteinStructure.jpg" TargetMode="External"/><Relationship Id="rId6" Type="http://schemas.openxmlformats.org/officeDocument/2006/relationships/hyperlink" Target="http://commons.wikimedia.org/wiki/File:Protein_primary_structure.svg" TargetMode="External"/><Relationship Id="rId7" Type="http://schemas.openxmlformats.org/officeDocument/2006/relationships/image" Target="../media/image9.jp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Glycogen_structure.svg" TargetMode="External"/><Relationship Id="rId4" Type="http://schemas.openxmlformats.org/officeDocument/2006/relationships/hyperlink" Target="http://commons.wikimedia.org/wiki/File:Glucose_structure.svg" TargetMode="External"/><Relationship Id="rId5" Type="http://schemas.openxmlformats.org/officeDocument/2006/relationships/hyperlink" Target="http://commons.wikimedia.org/wiki/File:Glucose_metabolism.svg" TargetMode="External"/><Relationship Id="rId6" Type="http://schemas.openxmlformats.org/officeDocument/2006/relationships/image" Target="../media/image10.png"/><Relationship Id="rId7" Type="http://schemas.openxmlformats.org/officeDocument/2006/relationships/image" Target="../media/image12.jp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hyperlink" Target="http://www.scienceprofonline.com/virtual-cell-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en.wikipedia.org/wiki/File:Glycogen_spacefilling_model.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a:solidFill>
                  <a:schemeClr val="tx2"/>
                </a:solidFill>
                <a:latin typeface="Comic Sans MS" pitchFamily="66" charset="0"/>
              </a:rPr>
              <a:t>About </a:t>
            </a:r>
            <a:r>
              <a:rPr lang="en-US" altLang="en-US" sz="2800" b="1">
                <a:solidFill>
                  <a:schemeClr val="tx2"/>
                </a:solidFill>
                <a:latin typeface="Comic Sans MS" pitchFamily="66" charset="0"/>
                <a:hlinkClick r:id="rId4"/>
              </a:rPr>
              <a:t>Science Prof Online</a:t>
            </a:r>
            <a:r>
              <a:rPr lang="en-US" altLang="en-US" sz="2800" b="1">
                <a:solidFill>
                  <a:schemeClr val="tx2"/>
                </a:solidFill>
                <a:latin typeface="Comic Sans MS" pitchFamily="66" charset="0"/>
              </a:rPr>
              <a:t> </a:t>
            </a:r>
          </a:p>
          <a:p>
            <a:pPr algn="ctr" eaLnBrk="1" hangingPunct="1">
              <a:spcBef>
                <a:spcPct val="0"/>
              </a:spcBef>
              <a:buFontTx/>
              <a:buNone/>
            </a:pPr>
            <a:r>
              <a:rPr lang="en-US" alt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r>
              <a:rPr lang="en-US" altLang="en-US" sz="1400">
                <a:latin typeface="Comic Sans MS" pitchFamily="66" charset="0"/>
              </a:rPr>
              <a:t> </a:t>
            </a:r>
            <a:r>
              <a:rPr lang="en-US" altLang="en-US" sz="120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pPr>
            <a:endParaRPr lang="en-US" altLang="en-US" sz="1200">
              <a:latin typeface="Comic Sans MS" pitchFamily="66" charset="0"/>
            </a:endParaRPr>
          </a:p>
          <a:p>
            <a:pPr eaLnBrk="1" hangingPunct="1">
              <a:lnSpc>
                <a:spcPct val="80000"/>
              </a:lnSpc>
            </a:pPr>
            <a:r>
              <a:rPr lang="en-US" altLang="en-US" sz="120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pPr>
            <a:endParaRPr lang="en-US" altLang="en-US" sz="1200">
              <a:latin typeface="Comic Sans MS" pitchFamily="66" charset="0"/>
            </a:endParaRPr>
          </a:p>
          <a:p>
            <a:pPr eaLnBrk="1" hangingPunct="1">
              <a:lnSpc>
                <a:spcPct val="80000"/>
              </a:lnSpc>
            </a:pPr>
            <a:r>
              <a:rPr lang="en-US" altLang="en-US" sz="120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pPr>
            <a:endParaRPr lang="en-US" altLang="en-US" sz="1200">
              <a:latin typeface="Comic Sans MS" pitchFamily="66" charset="0"/>
            </a:endParaRPr>
          </a:p>
          <a:p>
            <a:pPr eaLnBrk="1" hangingPunct="1">
              <a:lnSpc>
                <a:spcPct val="80000"/>
              </a:lnSpc>
            </a:pPr>
            <a:r>
              <a:rPr lang="en-US" altLang="en-US" sz="120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i="1">
                <a:latin typeface="Comic Sans MS" pitchFamily="66" charset="0"/>
              </a:rPr>
              <a:t>slide show mode </a:t>
            </a:r>
            <a:r>
              <a:rPr lang="en-US" altLang="en-US" sz="1200">
                <a:latin typeface="Comic Sans MS" pitchFamily="66" charset="0"/>
              </a:rPr>
              <a:t>to use the hyperlinks directly.</a:t>
            </a:r>
          </a:p>
          <a:p>
            <a:pPr eaLnBrk="1" hangingPunct="1">
              <a:lnSpc>
                <a:spcPct val="80000"/>
              </a:lnSpc>
              <a:buFontTx/>
              <a:buNone/>
            </a:pPr>
            <a:endParaRPr lang="en-US" altLang="en-US" sz="1200">
              <a:latin typeface="Comic Sans MS" pitchFamily="66" charset="0"/>
            </a:endParaRPr>
          </a:p>
          <a:p>
            <a:pPr eaLnBrk="1" hangingPunct="1">
              <a:lnSpc>
                <a:spcPct val="80000"/>
              </a:lnSpc>
            </a:pPr>
            <a:r>
              <a:rPr lang="en-US" altLang="en-US" sz="1200">
                <a:latin typeface="Comic Sans MS" pitchFamily="66" charset="0"/>
              </a:rPr>
              <a:t> Several helpful links to fun and interactive learning tools are included throughout the PPT and on the Smart Links slide, near the end of each presentation. You must be in </a:t>
            </a:r>
            <a:r>
              <a:rPr lang="en-US" altLang="en-US" sz="1200" i="1">
                <a:latin typeface="Comic Sans MS" pitchFamily="66" charset="0"/>
              </a:rPr>
              <a:t>slide show mode </a:t>
            </a:r>
            <a:r>
              <a:rPr lang="en-US" altLang="en-US" sz="1200">
                <a:latin typeface="Comic Sans MS" pitchFamily="66" charset="0"/>
              </a:rPr>
              <a:t>to utilize hyperlinks and animations.</a:t>
            </a:r>
          </a:p>
          <a:p>
            <a:pPr eaLnBrk="1" hangingPunct="1">
              <a:lnSpc>
                <a:spcPct val="80000"/>
              </a:lnSpc>
              <a:buFontTx/>
              <a:buNone/>
            </a:pPr>
            <a:r>
              <a:rPr lang="en-US" altLang="en-US" sz="1200">
                <a:latin typeface="Comic Sans MS" pitchFamily="66" charset="0"/>
              </a:rPr>
              <a:t>	</a:t>
            </a:r>
          </a:p>
          <a:p>
            <a:pPr eaLnBrk="1" hangingPunct="1">
              <a:lnSpc>
                <a:spcPct val="80000"/>
              </a:lnSpc>
            </a:pPr>
            <a:r>
              <a:rPr lang="en-US" altLang="en-US" sz="1200">
                <a:latin typeface="Comic Sans MS" pitchFamily="66" charset="0"/>
              </a:rPr>
              <a:t>This digital resource is licensed under Creative Commons </a:t>
            </a:r>
            <a:r>
              <a:rPr lang="en-US" altLang="en-US" sz="1100">
                <a:latin typeface="Comic Sans MS" pitchFamily="66" charset="0"/>
              </a:rPr>
              <a:t>Attribution-ShareAlike 3.0:</a:t>
            </a:r>
          </a:p>
          <a:p>
            <a:pPr eaLnBrk="1" hangingPunct="1">
              <a:lnSpc>
                <a:spcPct val="80000"/>
              </a:lnSpc>
              <a:buFontTx/>
              <a:buNone/>
            </a:pPr>
            <a:r>
              <a:rPr lang="en-US" altLang="en-US" sz="1100">
                <a:latin typeface="Comic Sans MS" pitchFamily="66" charset="0"/>
              </a:rPr>
              <a:t>  </a:t>
            </a:r>
            <a:r>
              <a:rPr lang="en-US" altLang="en-US" sz="1100">
                <a:latin typeface="Comic Sans MS" pitchFamily="66" charset="0"/>
                <a:hlinkClick r:id="rId5"/>
              </a:rPr>
              <a:t>http://creativecommons.org/licenses/by-sa/3.0/</a:t>
            </a:r>
            <a:r>
              <a:rPr lang="en-US" altLang="en-US" sz="1100">
                <a:latin typeface="Comic Sans MS" pitchFamily="66" charset="0"/>
              </a:rPr>
              <a:t>	                 </a:t>
            </a:r>
            <a:endParaRPr lang="en-US" altLang="en-US" sz="120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200">
                <a:latin typeface="Comic Sans MS" pitchFamily="66" charset="0"/>
                <a:cs typeface="Arial" charset="0"/>
              </a:rPr>
              <a:t>Alicia Cepaitis, MS</a:t>
            </a:r>
          </a:p>
          <a:p>
            <a:pPr eaLnBrk="1" hangingPunct="1">
              <a:lnSpc>
                <a:spcPct val="80000"/>
              </a:lnSpc>
              <a:buFontTx/>
              <a:buNone/>
            </a:pPr>
            <a:r>
              <a:rPr lang="en-US" altLang="en-US" sz="1200">
                <a:latin typeface="Comic Sans MS" pitchFamily="66" charset="0"/>
                <a:cs typeface="Arial" charset="0"/>
              </a:rPr>
              <a:t>Chief Creative Nerd</a:t>
            </a:r>
          </a:p>
          <a:p>
            <a:pPr eaLnBrk="1" hangingPunct="1">
              <a:lnSpc>
                <a:spcPct val="80000"/>
              </a:lnSpc>
              <a:buFontTx/>
              <a:buNone/>
            </a:pPr>
            <a:r>
              <a:rPr lang="en-US" altLang="en-US" sz="1200">
                <a:latin typeface="Comic Sans MS" pitchFamily="66" charset="0"/>
                <a:cs typeface="Arial" charset="0"/>
              </a:rPr>
              <a:t>Science Prof Online</a:t>
            </a:r>
          </a:p>
          <a:p>
            <a:pPr eaLnBrk="1" hangingPunct="1">
              <a:lnSpc>
                <a:spcPct val="80000"/>
              </a:lnSpc>
              <a:buFontTx/>
              <a:buNone/>
            </a:pPr>
            <a:r>
              <a:rPr lang="en-US" altLang="en-US" sz="1200">
                <a:latin typeface="Comic Sans MS" pitchFamily="66" charset="0"/>
                <a:cs typeface="Arial" charset="0"/>
              </a:rPr>
              <a:t>Online Education Resources, LLC</a:t>
            </a:r>
          </a:p>
          <a:p>
            <a:pPr eaLnBrk="1" hangingPunct="1">
              <a:lnSpc>
                <a:spcPct val="80000"/>
              </a:lnSpc>
              <a:buFontTx/>
              <a:buNone/>
            </a:pPr>
            <a:r>
              <a:rPr lang="en-US" altLang="en-US" sz="1200">
                <a:latin typeface="Comic Sans MS" pitchFamily="66" charset="0"/>
                <a:cs typeface="Arial" charset="0"/>
                <a:hlinkClick r:id="rId6"/>
              </a:rPr>
              <a:t>alicia@scienceprofonline.com</a:t>
            </a:r>
            <a:endParaRPr lang="en-US" altLang="en-US" sz="1200">
              <a:latin typeface="Comic Sans MS" pitchFamily="66" charset="0"/>
              <a:cs typeface="Arial"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200">
                <a:latin typeface="Comic Sans MS" pitchFamily="66" charset="0"/>
                <a:cs typeface="Arial" charset="0"/>
              </a:rPr>
              <a:t>Tami Port, MS</a:t>
            </a:r>
          </a:p>
          <a:p>
            <a:pPr eaLnBrk="1" hangingPunct="1">
              <a:lnSpc>
                <a:spcPct val="80000"/>
              </a:lnSpc>
              <a:buFontTx/>
              <a:buNone/>
            </a:pPr>
            <a:r>
              <a:rPr lang="en-US" altLang="en-US" sz="1200">
                <a:latin typeface="Comic Sans MS" pitchFamily="66" charset="0"/>
                <a:cs typeface="Arial" charset="0"/>
              </a:rPr>
              <a:t>Creator of Science Prof Online</a:t>
            </a:r>
          </a:p>
          <a:p>
            <a:pPr eaLnBrk="1" hangingPunct="1">
              <a:lnSpc>
                <a:spcPct val="80000"/>
              </a:lnSpc>
              <a:buFontTx/>
              <a:buNone/>
            </a:pPr>
            <a:r>
              <a:rPr lang="en-US" altLang="en-US" sz="1200">
                <a:latin typeface="Comic Sans MS" pitchFamily="66" charset="0"/>
                <a:cs typeface="Arial" charset="0"/>
              </a:rPr>
              <a:t>Chief Executive Nerd</a:t>
            </a:r>
          </a:p>
          <a:p>
            <a:pPr eaLnBrk="1" hangingPunct="1">
              <a:lnSpc>
                <a:spcPct val="80000"/>
              </a:lnSpc>
              <a:buFontTx/>
              <a:buNone/>
            </a:pPr>
            <a:r>
              <a:rPr lang="en-US" altLang="en-US" sz="1200">
                <a:latin typeface="Comic Sans MS" pitchFamily="66" charset="0"/>
                <a:cs typeface="Arial" charset="0"/>
              </a:rPr>
              <a:t>Science Prof Online</a:t>
            </a:r>
          </a:p>
          <a:p>
            <a:pPr eaLnBrk="1" hangingPunct="1">
              <a:lnSpc>
                <a:spcPct val="80000"/>
              </a:lnSpc>
              <a:buFontTx/>
              <a:buNone/>
            </a:pPr>
            <a:r>
              <a:rPr lang="en-US" altLang="en-US" sz="1200">
                <a:latin typeface="Comic Sans MS" pitchFamily="66" charset="0"/>
                <a:cs typeface="Arial" charset="0"/>
              </a:rPr>
              <a:t>Online Education Resources, LLC</a:t>
            </a:r>
          </a:p>
          <a:p>
            <a:pPr eaLnBrk="1" hangingPunct="1">
              <a:lnSpc>
                <a:spcPct val="80000"/>
              </a:lnSpc>
              <a:buFontTx/>
              <a:buNone/>
            </a:pPr>
            <a:r>
              <a:rPr lang="en-US" altLang="en-US" sz="1200">
                <a:latin typeface="Comic Sans MS" pitchFamily="66" charset="0"/>
                <a:cs typeface="Arial" charset="0"/>
                <a:hlinkClick r:id="rId9"/>
              </a:rPr>
              <a:t>info@scienceprofonline.com</a:t>
            </a:r>
            <a:endParaRPr lang="en-US" altLang="en-US" sz="1200">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8"/>
          <p:cNvSpPr>
            <a:spLocks noGrp="1" noChangeArrowheads="1"/>
          </p:cNvSpPr>
          <p:nvPr>
            <p:ph type="title"/>
          </p:nvPr>
        </p:nvSpPr>
        <p:spPr/>
        <p:txBody>
          <a:bodyPr/>
          <a:lstStyle/>
          <a:p>
            <a:pPr eaLnBrk="1" hangingPunct="1"/>
            <a:r>
              <a:rPr lang="en-US" altLang="en-US" sz="3200" b="1" smtClean="0">
                <a:solidFill>
                  <a:srgbClr val="008000"/>
                </a:solidFill>
                <a:latin typeface="Comic Sans MS" pitchFamily="66" charset="0"/>
              </a:rPr>
              <a:t>Study Table of </a:t>
            </a:r>
            <a:r>
              <a:rPr lang="en-US" altLang="en-US" sz="3200" b="1" smtClean="0">
                <a:solidFill>
                  <a:srgbClr val="008000"/>
                </a:solidFill>
                <a:latin typeface="Comic Sans MS" pitchFamily="66" charset="0"/>
                <a:hlinkClick r:id="rId3"/>
              </a:rPr>
              <a:t>Organic Macromolecules</a:t>
            </a:r>
            <a:r>
              <a:rPr lang="en-US" altLang="en-US" sz="3200" b="1" smtClean="0">
                <a:solidFill>
                  <a:srgbClr val="008000"/>
                </a:solidFill>
                <a:latin typeface="Comic Sans MS" pitchFamily="66" charset="0"/>
              </a:rPr>
              <a:t/>
            </a:r>
            <a:br>
              <a:rPr lang="en-US" altLang="en-US" sz="3200" b="1" smtClean="0">
                <a:solidFill>
                  <a:srgbClr val="008000"/>
                </a:solidFill>
                <a:latin typeface="Comic Sans MS" pitchFamily="66" charset="0"/>
              </a:rPr>
            </a:br>
            <a:r>
              <a:rPr lang="en-US" altLang="en-US" sz="1600" b="1" smtClean="0">
                <a:solidFill>
                  <a:srgbClr val="008000"/>
                </a:solidFill>
                <a:latin typeface="Comic Sans MS" pitchFamily="66" charset="0"/>
              </a:rPr>
              <a:t/>
            </a:r>
            <a:br>
              <a:rPr lang="en-US" altLang="en-US" sz="1600" b="1" smtClean="0">
                <a:solidFill>
                  <a:srgbClr val="008000"/>
                </a:solidFill>
                <a:latin typeface="Comic Sans MS" pitchFamily="66" charset="0"/>
              </a:rPr>
            </a:br>
            <a:r>
              <a:rPr lang="en-US" altLang="en-US" sz="1200" smtClean="0">
                <a:solidFill>
                  <a:schemeClr val="tx1"/>
                </a:solidFill>
                <a:latin typeface="Comic Sans MS" pitchFamily="66" charset="0"/>
              </a:rPr>
              <a:t>(We will fill this in as we go through the rest of the lecture.)</a:t>
            </a:r>
            <a:endParaRPr lang="en-US" altLang="en-US" sz="3200" smtClean="0">
              <a:solidFill>
                <a:srgbClr val="008000"/>
              </a:solidFill>
              <a:latin typeface="Comic Sans MS" pitchFamily="66" charset="0"/>
            </a:endParaRPr>
          </a:p>
        </p:txBody>
      </p:sp>
      <p:graphicFrame>
        <p:nvGraphicFramePr>
          <p:cNvPr id="425008" name="Group 48"/>
          <p:cNvGraphicFramePr>
            <a:graphicFrameLocks noGrp="1"/>
          </p:cNvGraphicFramePr>
          <p:nvPr>
            <p:ph idx="1"/>
            <p:extLst>
              <p:ext uri="{D42A27DB-BD31-4B8C-83A1-F6EECF244321}">
                <p14:modId xmlns:p14="http://schemas.microsoft.com/office/powerpoint/2010/main" val="2420984831"/>
              </p:ext>
            </p:extLst>
          </p:nvPr>
        </p:nvGraphicFramePr>
        <p:xfrm>
          <a:off x="457200" y="1600200"/>
          <a:ext cx="8229599" cy="4688396"/>
        </p:xfrm>
        <a:graphic>
          <a:graphicData uri="http://schemas.openxmlformats.org/drawingml/2006/table">
            <a:tbl>
              <a:tblPr/>
              <a:tblGrid>
                <a:gridCol w="1610139"/>
                <a:gridCol w="1550504"/>
                <a:gridCol w="1789043"/>
                <a:gridCol w="1789043"/>
                <a:gridCol w="1490870"/>
              </a:tblGrid>
              <a:tr h="1005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Macromolecule</a:t>
                      </a:r>
                      <a:r>
                        <a:rPr kumimoji="0" lang="en-US" sz="1600" b="0" i="0" u="none" strike="noStrike" cap="none" normalizeH="0" baseline="0" dirty="0" smtClean="0">
                          <a:ln>
                            <a:noFill/>
                          </a:ln>
                          <a:solidFill>
                            <a:schemeClr val="tx1"/>
                          </a:solidFill>
                          <a:effectLst/>
                          <a:latin typeface="Comic Sans MS" pitchFamily="66" charset="0"/>
                        </a:rPr>
                        <a:t> </a:t>
                      </a:r>
                      <a:r>
                        <a:rPr kumimoji="0" lang="en-US" sz="1200" b="0" i="0" u="none" strike="noStrike" cap="none" normalizeH="0" baseline="0" dirty="0" smtClean="0">
                          <a:ln>
                            <a:noFill/>
                          </a:ln>
                          <a:solidFill>
                            <a:schemeClr val="tx1"/>
                          </a:solidFill>
                          <a:effectLst/>
                          <a:latin typeface="Comic Sans MS" pitchFamily="66" charset="0"/>
                        </a:rPr>
                        <a:t>(polymer)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Made of what type of monomer?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Is there another name for this polymer?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What are the main elements in this macromolecule?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Examples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3.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4"/>
              </a:rPr>
              <a:t>Virtual Cell Biology Classroom</a:t>
            </a:r>
            <a:r>
              <a:rPr lang="en-US" altLang="en-US" sz="1000" dirty="0">
                <a:latin typeface="Comic Sans MS" pitchFamily="66" charset="0"/>
              </a:rPr>
              <a:t>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4904493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304800"/>
            <a:ext cx="944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400" b="1" dirty="0">
                <a:latin typeface="Comic Sans MS"/>
                <a:cs typeface="Comic Sans MS"/>
              </a:rPr>
              <a:t>3 of the 4 macromolecules commonly occur on Nutrition </a:t>
            </a:r>
            <a:r>
              <a:rPr lang="en-US" sz="2400" b="1" dirty="0" smtClean="0">
                <a:latin typeface="Comic Sans MS"/>
                <a:cs typeface="Comic Sans MS"/>
              </a:rPr>
              <a:t>Labels</a:t>
            </a:r>
            <a:r>
              <a:rPr lang="en-US" sz="2400" b="1" dirty="0">
                <a:latin typeface="Comic Sans MS"/>
                <a:cs typeface="Comic Sans MS"/>
              </a:rPr>
              <a:t>, </a:t>
            </a:r>
            <a:r>
              <a:rPr lang="en-US" sz="2400" b="1" dirty="0" smtClean="0">
                <a:latin typeface="Comic Sans MS"/>
                <a:cs typeface="Comic Sans MS"/>
              </a:rPr>
              <a:t>and are </a:t>
            </a:r>
            <a:r>
              <a:rPr lang="en-US" sz="2400" b="1" dirty="0">
                <a:latin typeface="Comic Sans MS"/>
                <a:cs typeface="Comic Sans MS"/>
              </a:rPr>
              <a:t>the major components in our </a:t>
            </a:r>
            <a:r>
              <a:rPr lang="en-US" sz="2400" b="1" dirty="0" smtClean="0">
                <a:latin typeface="Comic Sans MS"/>
                <a:cs typeface="Comic Sans MS"/>
              </a:rPr>
              <a:t>diet.</a:t>
            </a:r>
            <a:endParaRPr lang="en-US" sz="2400" b="1" dirty="0">
              <a:latin typeface="Comic Sans MS"/>
              <a:cs typeface="Comic Sans MS"/>
            </a:endParaRPr>
          </a:p>
        </p:txBody>
      </p:sp>
      <p:pic>
        <p:nvPicPr>
          <p:cNvPr id="6" name="Picture 5" descr="Nutrition_labe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71600"/>
            <a:ext cx="5257800" cy="4495800"/>
          </a:xfrm>
          <a:prstGeom prst="rect">
            <a:avLst/>
          </a:prstGeom>
        </p:spPr>
      </p:pic>
      <p:sp>
        <p:nvSpPr>
          <p:cNvPr id="7" name="Text Box 29"/>
          <p:cNvSpPr txBox="1">
            <a:spLocks noChangeArrowheads="1"/>
          </p:cNvSpPr>
          <p:nvPr/>
        </p:nvSpPr>
        <p:spPr bwMode="auto">
          <a:xfrm>
            <a:off x="640080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dirty="0">
                <a:latin typeface="Comic Sans MS" pitchFamily="66" charset="0"/>
              </a:rPr>
              <a:t>Images: </a:t>
            </a:r>
            <a:r>
              <a:rPr lang="en-US" altLang="en-US" sz="1000" dirty="0" smtClean="0">
                <a:latin typeface="Comic Sans MS" pitchFamily="66" charset="0"/>
                <a:hlinkClick r:id="rId3"/>
              </a:rPr>
              <a:t>Nutrition Label</a:t>
            </a:r>
            <a:r>
              <a:rPr lang="en-US" altLang="en-US" sz="1000" dirty="0" smtClean="0">
                <a:latin typeface="Comic Sans MS" pitchFamily="66" charset="0"/>
              </a:rPr>
              <a:t>, Wiki</a:t>
            </a:r>
            <a:endParaRPr lang="en-US" altLang="en-US" sz="1000" dirty="0">
              <a:latin typeface="Comic Sans MS" pitchFamily="66" charset="0"/>
            </a:endParaRPr>
          </a:p>
        </p:txBody>
      </p:sp>
      <p:sp>
        <p:nvSpPr>
          <p:cNvPr id="8"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4"/>
              </a:rPr>
              <a:t>Virtual Cell Biology Classroom</a:t>
            </a:r>
            <a:r>
              <a:rPr lang="en-US" altLang="en-US" sz="1000" dirty="0">
                <a:latin typeface="Comic Sans MS" pitchFamily="66" charset="0"/>
              </a:rPr>
              <a:t>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
        <p:nvSpPr>
          <p:cNvPr id="9" name="TextBox 8"/>
          <p:cNvSpPr txBox="1"/>
          <p:nvPr/>
        </p:nvSpPr>
        <p:spPr>
          <a:xfrm>
            <a:off x="1066800" y="6172200"/>
            <a:ext cx="6934200" cy="338554"/>
          </a:xfrm>
          <a:prstGeom prst="rect">
            <a:avLst/>
          </a:prstGeom>
          <a:noFill/>
        </p:spPr>
        <p:txBody>
          <a:bodyPr wrap="square" rtlCol="0">
            <a:spAutoFit/>
          </a:bodyPr>
          <a:lstStyle/>
          <a:p>
            <a:pPr algn="ctr"/>
            <a:r>
              <a:rPr lang="en-US" sz="1600" b="1" dirty="0" smtClean="0">
                <a:solidFill>
                  <a:srgbClr val="FF3300"/>
                </a:solidFill>
                <a:latin typeface="Comic Sans MS"/>
                <a:cs typeface="Comic Sans MS"/>
              </a:rPr>
              <a:t>Q</a:t>
            </a:r>
            <a:r>
              <a:rPr lang="en-US" sz="1600" dirty="0" smtClean="0">
                <a:latin typeface="Comic Sans MS"/>
                <a:cs typeface="Comic Sans MS"/>
              </a:rPr>
              <a:t>: Which organic macromolecule is not a common part of our diet? </a:t>
            </a:r>
            <a:endParaRPr lang="en-US" sz="1600" dirty="0">
              <a:latin typeface="Comic Sans MS"/>
              <a:cs typeface="Comic Sans MS"/>
            </a:endParaRPr>
          </a:p>
        </p:txBody>
      </p:sp>
      <p:sp>
        <p:nvSpPr>
          <p:cNvPr id="10" name="TextBox 9"/>
          <p:cNvSpPr txBox="1"/>
          <p:nvPr/>
        </p:nvSpPr>
        <p:spPr>
          <a:xfrm>
            <a:off x="6705600" y="2743200"/>
            <a:ext cx="2133600" cy="1492716"/>
          </a:xfrm>
          <a:prstGeom prst="rect">
            <a:avLst/>
          </a:prstGeom>
          <a:noFill/>
          <a:ln>
            <a:solidFill>
              <a:schemeClr val="tx1"/>
            </a:solidFill>
          </a:ln>
        </p:spPr>
        <p:txBody>
          <a:bodyPr wrap="square" rtlCol="0">
            <a:spAutoFit/>
          </a:bodyPr>
          <a:lstStyle/>
          <a:p>
            <a:pPr algn="ctr"/>
            <a:endParaRPr lang="en-US" sz="1400" dirty="0" smtClean="0">
              <a:latin typeface="Comic Sans MS"/>
              <a:cs typeface="Comic Sans MS"/>
            </a:endParaRPr>
          </a:p>
          <a:p>
            <a:pPr algn="ctr"/>
            <a:r>
              <a:rPr lang="en-US" sz="1600" b="1" dirty="0" smtClean="0">
                <a:latin typeface="Comic Sans MS"/>
                <a:cs typeface="Comic Sans MS"/>
              </a:rPr>
              <a:t>Video: </a:t>
            </a:r>
          </a:p>
          <a:p>
            <a:pPr algn="ctr"/>
            <a:r>
              <a:rPr lang="en-US" sz="1400" b="0" dirty="0" smtClean="0">
                <a:latin typeface="Comic Sans MS"/>
                <a:cs typeface="Comic Sans MS"/>
                <a:hlinkClick r:id="rId6"/>
              </a:rPr>
              <a:t>Biological Molecules  You Are What You Eat</a:t>
            </a:r>
            <a:endParaRPr lang="en-US" sz="1400" b="0" dirty="0" smtClean="0">
              <a:latin typeface="Comic Sans MS"/>
              <a:cs typeface="Comic Sans MS"/>
            </a:endParaRPr>
          </a:p>
          <a:p>
            <a:pPr algn="ctr"/>
            <a:r>
              <a:rPr lang="en-US" sz="1100" b="0" dirty="0" smtClean="0">
                <a:latin typeface="Comic Sans MS"/>
                <a:cs typeface="Comic Sans MS"/>
              </a:rPr>
              <a:t>from Crash </a:t>
            </a:r>
            <a:r>
              <a:rPr lang="en-US" sz="1100" b="0" dirty="0">
                <a:latin typeface="Comic Sans MS"/>
                <a:cs typeface="Comic Sans MS"/>
              </a:rPr>
              <a:t>Course </a:t>
            </a:r>
            <a:r>
              <a:rPr lang="en-US" sz="1100" b="0" dirty="0" smtClean="0">
                <a:latin typeface="Comic Sans MS"/>
                <a:cs typeface="Comic Sans MS"/>
              </a:rPr>
              <a:t>Biology</a:t>
            </a:r>
          </a:p>
          <a:p>
            <a:pPr algn="ctr"/>
            <a:endParaRPr lang="en-US" sz="1100" b="0" dirty="0" smtClean="0">
              <a:latin typeface="Comic Sans MS"/>
              <a:cs typeface="Comic Sans MS"/>
            </a:endParaRPr>
          </a:p>
          <a:p>
            <a:pPr algn="ctr"/>
            <a:r>
              <a:rPr lang="en-US" sz="1100" b="0" dirty="0" smtClean="0">
                <a:latin typeface="Comic Sans MS"/>
                <a:cs typeface="Comic Sans MS"/>
              </a:rPr>
              <a:t> </a:t>
            </a:r>
            <a:endParaRPr lang="en-US" sz="1400" b="0" dirty="0">
              <a:latin typeface="Comic Sans MS"/>
              <a:cs typeface="Comic Sans MS"/>
            </a:endParaRPr>
          </a:p>
        </p:txBody>
      </p:sp>
    </p:spTree>
    <p:extLst>
      <p:ext uri="{BB962C8B-B14F-4D97-AF65-F5344CB8AC3E}">
        <p14:creationId xmlns:p14="http://schemas.microsoft.com/office/powerpoint/2010/main" val="102484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4876800" cy="1143000"/>
          </a:xfrm>
        </p:spPr>
        <p:txBody>
          <a:bodyPr/>
          <a:lstStyle/>
          <a:p>
            <a:pPr algn="l" eaLnBrk="1" hangingPunct="1"/>
            <a:r>
              <a:rPr lang="en-US" altLang="en-US" sz="2400" b="1" dirty="0" smtClean="0"/>
              <a:t/>
            </a:r>
            <a:br>
              <a:rPr lang="en-US" altLang="en-US" sz="2400" b="1" dirty="0" smtClean="0"/>
            </a:br>
            <a:r>
              <a:rPr lang="en-US" altLang="en-US" sz="3500" b="1" dirty="0" smtClean="0">
                <a:solidFill>
                  <a:srgbClr val="0070C0"/>
                </a:solidFill>
                <a:latin typeface="Comic Sans MS" pitchFamily="66" charset="0"/>
              </a:rPr>
              <a:t>Organic Molecules</a:t>
            </a:r>
            <a:r>
              <a:rPr lang="en-US" altLang="en-US" sz="1300" b="1" dirty="0" smtClean="0">
                <a:solidFill>
                  <a:srgbClr val="0070C0"/>
                </a:solidFill>
                <a:latin typeface="Comic Sans MS" pitchFamily="66" charset="0"/>
              </a:rPr>
              <a:t> </a:t>
            </a:r>
            <a:r>
              <a:rPr lang="en-US" altLang="en-US" sz="3200" dirty="0" smtClean="0">
                <a:solidFill>
                  <a:srgbClr val="0070C0"/>
                </a:solidFill>
                <a:latin typeface="Comic Sans MS" pitchFamily="66" charset="0"/>
              </a:rPr>
              <a:t> </a:t>
            </a:r>
            <a:br>
              <a:rPr lang="en-US" altLang="en-US" sz="3200" dirty="0" smtClean="0">
                <a:solidFill>
                  <a:srgbClr val="0070C0"/>
                </a:solidFill>
                <a:latin typeface="Comic Sans MS" pitchFamily="66" charset="0"/>
              </a:rPr>
            </a:br>
            <a:r>
              <a:rPr lang="en-US" altLang="en-US" sz="3200" dirty="0" smtClean="0">
                <a:solidFill>
                  <a:srgbClr val="0070C0"/>
                </a:solidFill>
                <a:latin typeface="Comic Sans MS" pitchFamily="66" charset="0"/>
                <a:hlinkClick r:id="rId3"/>
              </a:rPr>
              <a:t>Carbohydrates</a:t>
            </a:r>
            <a:r>
              <a:rPr lang="en-US" altLang="en-US" sz="2400" dirty="0" smtClean="0">
                <a:solidFill>
                  <a:srgbClr val="0070C0"/>
                </a:solidFill>
              </a:rPr>
              <a:t> </a:t>
            </a:r>
            <a:r>
              <a:rPr lang="en-US" altLang="en-US" sz="2400" dirty="0" smtClean="0"/>
              <a:t/>
            </a:r>
            <a:br>
              <a:rPr lang="en-US" altLang="en-US" sz="2400" dirty="0" smtClean="0"/>
            </a:br>
            <a:r>
              <a:rPr lang="en-US" altLang="en-US" sz="2000" dirty="0" smtClean="0"/>
              <a:t/>
            </a:r>
            <a:br>
              <a:rPr lang="en-US" altLang="en-US" sz="2000" dirty="0" smtClean="0"/>
            </a:br>
            <a:endParaRPr lang="en-US" altLang="en-US" sz="2000" dirty="0" smtClean="0"/>
          </a:p>
        </p:txBody>
      </p:sp>
      <p:sp>
        <p:nvSpPr>
          <p:cNvPr id="7171" name="Rectangle 3"/>
          <p:cNvSpPr>
            <a:spLocks noGrp="1" noChangeArrowheads="1"/>
          </p:cNvSpPr>
          <p:nvPr>
            <p:ph type="body" sz="half" idx="1"/>
          </p:nvPr>
        </p:nvSpPr>
        <p:spPr>
          <a:xfrm>
            <a:off x="457200" y="1600200"/>
            <a:ext cx="4419600" cy="4648200"/>
          </a:xfrm>
        </p:spPr>
        <p:txBody>
          <a:bodyPr/>
          <a:lstStyle/>
          <a:p>
            <a:pPr eaLnBrk="1" hangingPunct="1">
              <a:lnSpc>
                <a:spcPct val="90000"/>
              </a:lnSpc>
              <a:buFontTx/>
              <a:buNone/>
              <a:defRPr/>
            </a:pPr>
            <a:r>
              <a:rPr lang="en-US" altLang="en-US" sz="1800" dirty="0" smtClean="0">
                <a:latin typeface="Comic Sans MS" pitchFamily="66" charset="0"/>
                <a:cs typeface="Arial" charset="0"/>
              </a:rPr>
              <a:t>• “</a:t>
            </a:r>
            <a:r>
              <a:rPr lang="en-US" altLang="en-US" sz="2400" b="1" dirty="0" smtClean="0">
                <a:solidFill>
                  <a:schemeClr val="tx1">
                    <a:lumMod val="50000"/>
                    <a:lumOff val="50000"/>
                  </a:schemeClr>
                </a:solidFill>
                <a:latin typeface="Comic Sans MS" pitchFamily="66" charset="0"/>
              </a:rPr>
              <a:t>carbon</a:t>
            </a:r>
            <a:r>
              <a:rPr lang="en-US" altLang="en-US" sz="2000" dirty="0" smtClean="0">
                <a:latin typeface="Comic Sans MS" pitchFamily="66" charset="0"/>
              </a:rPr>
              <a:t>” </a:t>
            </a:r>
            <a:r>
              <a:rPr lang="en-US" altLang="en-US" sz="1800" dirty="0" smtClean="0">
                <a:latin typeface="Comic Sans MS" pitchFamily="66" charset="0"/>
              </a:rPr>
              <a:t>- hydrates”</a:t>
            </a:r>
          </a:p>
          <a:p>
            <a:pPr eaLnBrk="1" hangingPunct="1">
              <a:lnSpc>
                <a:spcPct val="90000"/>
              </a:lnSpc>
              <a:buFontTx/>
              <a:buNone/>
              <a:defRPr/>
            </a:pPr>
            <a:endParaRPr lang="en-US" altLang="en-US" sz="1800" dirty="0" smtClean="0">
              <a:latin typeface="Comic Sans MS" pitchFamily="66" charset="0"/>
            </a:endParaRPr>
          </a:p>
          <a:p>
            <a:pPr eaLnBrk="1" hangingPunct="1">
              <a:lnSpc>
                <a:spcPct val="90000"/>
              </a:lnSpc>
              <a:buFontTx/>
              <a:buNone/>
              <a:defRPr/>
            </a:pPr>
            <a:r>
              <a:rPr lang="en-US" altLang="en-US" sz="1800" dirty="0" smtClean="0">
                <a:latin typeface="Comic Sans MS" pitchFamily="66" charset="0"/>
                <a:cs typeface="Arial" charset="0"/>
              </a:rPr>
              <a:t>• </a:t>
            </a:r>
            <a:r>
              <a:rPr lang="en-US" altLang="en-US" sz="1800" dirty="0" smtClean="0">
                <a:latin typeface="Comic Sans MS" pitchFamily="66" charset="0"/>
              </a:rPr>
              <a:t>One carbon molecule to one water molecule </a:t>
            </a:r>
            <a:r>
              <a:rPr lang="en-US" altLang="en-US" sz="2000" b="1" dirty="0" smtClean="0">
                <a:solidFill>
                  <a:schemeClr val="tx1">
                    <a:lumMod val="50000"/>
                    <a:lumOff val="50000"/>
                  </a:schemeClr>
                </a:solidFill>
                <a:latin typeface="Comic Sans MS" panose="030F0702030302020204" pitchFamily="66" charset="0"/>
              </a:rPr>
              <a:t>(CH</a:t>
            </a:r>
            <a:r>
              <a:rPr lang="en-US" altLang="en-US" sz="2000" b="1" baseline="-25000" dirty="0" smtClean="0">
                <a:solidFill>
                  <a:schemeClr val="tx1">
                    <a:lumMod val="50000"/>
                    <a:lumOff val="50000"/>
                  </a:schemeClr>
                </a:solidFill>
                <a:latin typeface="Comic Sans MS" panose="030F0702030302020204" pitchFamily="66" charset="0"/>
              </a:rPr>
              <a:t>2</a:t>
            </a:r>
            <a:r>
              <a:rPr lang="en-US" altLang="en-US" sz="2000" b="1" dirty="0" smtClean="0">
                <a:solidFill>
                  <a:schemeClr val="tx1">
                    <a:lumMod val="50000"/>
                    <a:lumOff val="50000"/>
                  </a:schemeClr>
                </a:solidFill>
                <a:latin typeface="Comic Sans MS" panose="030F0702030302020204" pitchFamily="66" charset="0"/>
              </a:rPr>
              <a:t>0)</a:t>
            </a:r>
            <a:r>
              <a:rPr lang="en-US" altLang="en-US" sz="1600" b="1" dirty="0" smtClean="0">
                <a:solidFill>
                  <a:schemeClr val="tx1">
                    <a:lumMod val="50000"/>
                    <a:lumOff val="50000"/>
                  </a:schemeClr>
                </a:solidFill>
                <a:latin typeface="Comic Sans MS" pitchFamily="66" charset="0"/>
              </a:rPr>
              <a:t>n</a:t>
            </a:r>
            <a:r>
              <a:rPr lang="en-US" altLang="en-US" sz="1400" dirty="0" smtClean="0">
                <a:latin typeface="Comic Sans MS" pitchFamily="66" charset="0"/>
              </a:rPr>
              <a:t>.</a:t>
            </a:r>
          </a:p>
          <a:p>
            <a:pPr eaLnBrk="1" hangingPunct="1">
              <a:lnSpc>
                <a:spcPct val="90000"/>
              </a:lnSpc>
              <a:buFontTx/>
              <a:buNone/>
              <a:defRPr/>
            </a:pPr>
            <a:endParaRPr lang="en-US" altLang="en-US" sz="1200" dirty="0" smtClean="0">
              <a:latin typeface="Comic Sans MS" pitchFamily="66" charset="0"/>
            </a:endParaRPr>
          </a:p>
          <a:p>
            <a:pPr eaLnBrk="1" hangingPunct="1">
              <a:lnSpc>
                <a:spcPct val="90000"/>
              </a:lnSpc>
              <a:buFontTx/>
              <a:buNone/>
              <a:defRPr/>
            </a:pPr>
            <a:r>
              <a:rPr lang="en-US" altLang="en-US" sz="1800" dirty="0" smtClean="0">
                <a:latin typeface="Comic Sans MS" pitchFamily="66" charset="0"/>
                <a:cs typeface="Arial" charset="0"/>
              </a:rPr>
              <a:t>• </a:t>
            </a:r>
            <a:r>
              <a:rPr lang="en-US" altLang="en-US" sz="2000" b="1" dirty="0" smtClean="0">
                <a:solidFill>
                  <a:schemeClr val="tx1">
                    <a:lumMod val="50000"/>
                    <a:lumOff val="50000"/>
                  </a:schemeClr>
                </a:solidFill>
                <a:latin typeface="Comic Sans MS" pitchFamily="66" charset="0"/>
              </a:rPr>
              <a:t>saccharide</a:t>
            </a:r>
            <a:r>
              <a:rPr lang="en-US" altLang="en-US" sz="1800" dirty="0" smtClean="0">
                <a:latin typeface="Comic Sans MS" pitchFamily="66" charset="0"/>
              </a:rPr>
              <a:t> is a synonym for </a:t>
            </a:r>
            <a:r>
              <a:rPr lang="en-US" altLang="en-US" sz="1800" dirty="0" smtClean="0">
                <a:latin typeface="Comic Sans MS" pitchFamily="66" charset="0"/>
                <a:hlinkClick r:id="rId3"/>
              </a:rPr>
              <a:t>carbohydrate</a:t>
            </a:r>
            <a:r>
              <a:rPr lang="en-US" altLang="en-US" sz="1800" dirty="0" smtClean="0">
                <a:latin typeface="Comic Sans MS" pitchFamily="66" charset="0"/>
              </a:rPr>
              <a:t>. </a:t>
            </a:r>
          </a:p>
          <a:p>
            <a:pPr eaLnBrk="1" hangingPunct="1">
              <a:lnSpc>
                <a:spcPct val="90000"/>
              </a:lnSpc>
              <a:buFontTx/>
              <a:buNone/>
              <a:defRPr/>
            </a:pPr>
            <a:endParaRPr lang="en-US" altLang="en-US" sz="1200" dirty="0" smtClean="0">
              <a:latin typeface="Comic Sans MS" pitchFamily="66" charset="0"/>
            </a:endParaRPr>
          </a:p>
          <a:p>
            <a:pPr eaLnBrk="1" hangingPunct="1">
              <a:lnSpc>
                <a:spcPct val="90000"/>
              </a:lnSpc>
              <a:buFontTx/>
              <a:buNone/>
              <a:defRPr/>
            </a:pPr>
            <a:r>
              <a:rPr lang="en-US" altLang="en-US" sz="1800" dirty="0" smtClean="0">
                <a:latin typeface="Comic Sans MS" pitchFamily="66" charset="0"/>
                <a:cs typeface="Arial" charset="0"/>
              </a:rPr>
              <a:t>• </a:t>
            </a:r>
            <a:r>
              <a:rPr lang="en-US" altLang="en-US" sz="1800" dirty="0" smtClean="0">
                <a:latin typeface="Comic Sans MS" pitchFamily="66" charset="0"/>
              </a:rPr>
              <a:t>The prefixes on the word “saccharide” relates to the size of the molecule </a:t>
            </a:r>
            <a:r>
              <a:rPr lang="en-US" altLang="en-US" sz="1600" dirty="0" smtClean="0">
                <a:latin typeface="Comic Sans MS" pitchFamily="66" charset="0"/>
              </a:rPr>
              <a:t>(mono-, di-, tri- poly-)</a:t>
            </a:r>
            <a:r>
              <a:rPr lang="en-US" altLang="en-US" sz="1800" dirty="0" smtClean="0">
                <a:latin typeface="Comic Sans MS" pitchFamily="66" charset="0"/>
              </a:rPr>
              <a:t>.</a:t>
            </a:r>
            <a:endParaRPr lang="en-US" altLang="en-US" sz="1800" b="1" dirty="0" smtClean="0">
              <a:latin typeface="Comic Sans MS" pitchFamily="66" charset="0"/>
            </a:endParaRPr>
          </a:p>
          <a:p>
            <a:pPr eaLnBrk="1" hangingPunct="1">
              <a:lnSpc>
                <a:spcPct val="90000"/>
              </a:lnSpc>
              <a:buFontTx/>
              <a:buNone/>
              <a:defRPr/>
            </a:pPr>
            <a:endParaRPr lang="en-US" altLang="en-US" sz="2800" b="1" dirty="0" smtClean="0">
              <a:latin typeface="Comic Sans MS" pitchFamily="66" charset="0"/>
            </a:endParaRPr>
          </a:p>
          <a:p>
            <a:pPr eaLnBrk="1" hangingPunct="1">
              <a:lnSpc>
                <a:spcPct val="90000"/>
              </a:lnSpc>
              <a:defRPr/>
            </a:pPr>
            <a:endParaRPr lang="en-US" altLang="en-US" dirty="0" smtClean="0"/>
          </a:p>
        </p:txBody>
      </p:sp>
      <p:sp>
        <p:nvSpPr>
          <p:cNvPr id="7175"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
        <p:nvSpPr>
          <p:cNvPr id="14" name="Text Box 6"/>
          <p:cNvSpPr txBox="1">
            <a:spLocks noChangeArrowheads="1"/>
          </p:cNvSpPr>
          <p:nvPr/>
        </p:nvSpPr>
        <p:spPr bwMode="auto">
          <a:xfrm>
            <a:off x="7239000" y="3505200"/>
            <a:ext cx="16764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600" b="1" dirty="0" smtClean="0">
                <a:solidFill>
                  <a:srgbClr val="D1CA2E"/>
                </a:solidFill>
                <a:latin typeface="Chalkduster"/>
                <a:cs typeface="Chalkduster"/>
              </a:rPr>
              <a:t>BOOGERS!</a:t>
            </a:r>
          </a:p>
          <a:p>
            <a:pPr algn="ctr" eaLnBrk="1" hangingPunct="1">
              <a:spcBef>
                <a:spcPct val="50000"/>
              </a:spcBef>
              <a:buFontTx/>
              <a:buNone/>
            </a:pPr>
            <a:r>
              <a:rPr lang="en-US" altLang="en-US" sz="1200" dirty="0" smtClean="0"/>
              <a:t>You </a:t>
            </a:r>
            <a:r>
              <a:rPr lang="en-US" altLang="en-US" sz="1200" dirty="0"/>
              <a:t>probably know that </a:t>
            </a:r>
            <a:r>
              <a:rPr lang="en-US" altLang="en-US" sz="1200" dirty="0" smtClean="0"/>
              <a:t>jelly beans are full </a:t>
            </a:r>
            <a:r>
              <a:rPr lang="en-US" altLang="en-US" sz="1200" dirty="0"/>
              <a:t>of refined sugars…carbs. You may not know that boogers contain carbs as well. Boogers are dried-up mucus and dirty nose debris. Mucus is made mostly out of sugars and </a:t>
            </a:r>
            <a:r>
              <a:rPr lang="en-US" altLang="en-US" sz="1200" dirty="0">
                <a:hlinkClick r:id="rId6"/>
              </a:rPr>
              <a:t>protein</a:t>
            </a:r>
            <a:r>
              <a:rPr lang="en-US" altLang="en-US" sz="1200" dirty="0"/>
              <a:t>. </a:t>
            </a:r>
          </a:p>
          <a:p>
            <a:pPr algn="ctr" eaLnBrk="1" hangingPunct="1">
              <a:spcBef>
                <a:spcPct val="50000"/>
              </a:spcBef>
              <a:buFontTx/>
              <a:buNone/>
            </a:pPr>
            <a:endParaRPr lang="en-US" altLang="en-US" sz="1200" dirty="0" smtClean="0"/>
          </a:p>
        </p:txBody>
      </p:sp>
      <p:pic>
        <p:nvPicPr>
          <p:cNvPr id="15" name="Picture 19" descr="Sucrose"/>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1524000" y="4876800"/>
            <a:ext cx="5105400" cy="140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 Box 20"/>
          <p:cNvSpPr txBox="1">
            <a:spLocks noChangeArrowheads="1"/>
          </p:cNvSpPr>
          <p:nvPr/>
        </p:nvSpPr>
        <p:spPr bwMode="auto">
          <a:xfrm>
            <a:off x="5486400" y="6457890"/>
            <a:ext cx="365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dirty="0" smtClean="0">
                <a:latin typeface="Comic Sans MS" pitchFamily="66" charset="0"/>
              </a:rPr>
              <a:t>Images:  Jelly beans, T. Port; </a:t>
            </a:r>
            <a:r>
              <a:rPr lang="en-US" altLang="en-US" sz="1000" dirty="0" smtClean="0">
                <a:latin typeface="Comic Sans MS" pitchFamily="66" charset="0"/>
                <a:hlinkClick r:id="rId8"/>
              </a:rPr>
              <a:t>Giraffe picking nose with tongue</a:t>
            </a:r>
            <a:r>
              <a:rPr lang="en-US" altLang="en-US" sz="1000" dirty="0" smtClean="0">
                <a:latin typeface="Comic Sans MS" pitchFamily="66" charset="0"/>
              </a:rPr>
              <a:t>, </a:t>
            </a:r>
            <a:r>
              <a:rPr lang="en-US" altLang="en-US" sz="1000" dirty="0" smtClean="0">
                <a:latin typeface="Comic Sans MS" pitchFamily="66" charset="0"/>
                <a:hlinkClick r:id="rId9"/>
              </a:rPr>
              <a:t>Sucrose moleculee</a:t>
            </a:r>
            <a:r>
              <a:rPr lang="en-US" altLang="en-US" sz="1000" dirty="0" smtClean="0">
                <a:latin typeface="Comic Sans MS" pitchFamily="66" charset="0"/>
              </a:rPr>
              <a:t> </a:t>
            </a:r>
            <a:r>
              <a:rPr lang="en-US" altLang="en-US" sz="1000" dirty="0">
                <a:latin typeface="Comic Sans MS" pitchFamily="66" charset="0"/>
              </a:rPr>
              <a:t>Wiki</a:t>
            </a:r>
          </a:p>
        </p:txBody>
      </p:sp>
      <p:pic>
        <p:nvPicPr>
          <p:cNvPr id="17" name="Picture 16"/>
          <p:cNvPicPr>
            <a:picLocks noChangeAspect="1"/>
          </p:cNvPicPr>
          <p:nvPr/>
        </p:nvPicPr>
        <p:blipFill>
          <a:blip r:embed="rId10">
            <a:extLst>
              <a:ext uri="{BEBA8EAE-BF5A-486C-A8C5-ECC9F3942E4B}">
                <a14:imgProps xmlns:a14="http://schemas.microsoft.com/office/drawing/2010/main">
                  <a14:imgLayer r:embed="rId11">
                    <a14:imgEffect>
                      <a14:sharpenSoften amount="91000"/>
                    </a14:imgEffect>
                    <a14:imgEffect>
                      <a14:brightnessContrast bright="30000" contrast="26000"/>
                    </a14:imgEffect>
                  </a14:imgLayer>
                </a14:imgProps>
              </a:ext>
              <a:ext uri="{28A0092B-C50C-407E-A947-70E740481C1C}">
                <a14:useLocalDpi xmlns:a14="http://schemas.microsoft.com/office/drawing/2010/main" val="0"/>
              </a:ext>
            </a:extLst>
          </a:blip>
          <a:stretch>
            <a:fillRect/>
          </a:stretch>
        </p:blipFill>
        <p:spPr>
          <a:xfrm>
            <a:off x="5842000" y="304800"/>
            <a:ext cx="3073400" cy="2305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Giraffe's_tongue.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43400" y="1447800"/>
            <a:ext cx="3276600" cy="32766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15962"/>
          </a:xfrm>
        </p:spPr>
        <p:txBody>
          <a:bodyPr/>
          <a:lstStyle/>
          <a:p>
            <a:pPr eaLnBrk="1" hangingPunct="1"/>
            <a:r>
              <a:rPr lang="en-US" altLang="en-US" sz="2400" b="1" smtClean="0"/>
              <a:t/>
            </a:r>
            <a:br>
              <a:rPr lang="en-US" altLang="en-US" sz="2400" b="1" smtClean="0"/>
            </a:br>
            <a:r>
              <a:rPr lang="en-US" altLang="en-US" sz="3500" b="1" smtClean="0">
                <a:solidFill>
                  <a:srgbClr val="0070C0"/>
                </a:solidFill>
                <a:latin typeface="Comic Sans MS" pitchFamily="66" charset="0"/>
              </a:rPr>
              <a:t>Organic Molecules</a:t>
            </a:r>
            <a:r>
              <a:rPr lang="en-US" altLang="en-US" sz="1300" b="1" smtClean="0">
                <a:solidFill>
                  <a:srgbClr val="0070C0"/>
                </a:solidFill>
                <a:latin typeface="Comic Sans MS" pitchFamily="66" charset="0"/>
              </a:rPr>
              <a:t> </a:t>
            </a:r>
            <a:r>
              <a:rPr lang="en-US" altLang="en-US" sz="3200" smtClean="0">
                <a:solidFill>
                  <a:srgbClr val="0070C0"/>
                </a:solidFill>
                <a:latin typeface="Comic Sans MS" pitchFamily="66" charset="0"/>
              </a:rPr>
              <a:t>- Carbohydrates</a:t>
            </a:r>
            <a:r>
              <a:rPr lang="en-US" altLang="en-US" sz="2400" smtClean="0">
                <a:solidFill>
                  <a:srgbClr val="0070C0"/>
                </a:solidFill>
              </a:rPr>
              <a:t> </a:t>
            </a:r>
            <a:r>
              <a:rPr lang="en-US" altLang="en-US" sz="2400" smtClean="0">
                <a:solidFill>
                  <a:schemeClr val="hlink"/>
                </a:solidFill>
              </a:rPr>
              <a:t/>
            </a:r>
            <a:br>
              <a:rPr lang="en-US" altLang="en-US" sz="2400" smtClean="0">
                <a:solidFill>
                  <a:schemeClr val="hlink"/>
                </a:solidFill>
              </a:rPr>
            </a:br>
            <a:r>
              <a:rPr lang="en-US" altLang="en-US" sz="2000" smtClean="0">
                <a:solidFill>
                  <a:schemeClr val="hlink"/>
                </a:solidFill>
              </a:rPr>
              <a:t/>
            </a:r>
            <a:br>
              <a:rPr lang="en-US" altLang="en-US" sz="2000" smtClean="0">
                <a:solidFill>
                  <a:schemeClr val="hlink"/>
                </a:solidFill>
              </a:rPr>
            </a:br>
            <a:endParaRPr lang="en-US" altLang="en-US" sz="2000" smtClean="0">
              <a:solidFill>
                <a:schemeClr val="hlink"/>
              </a:solidFill>
            </a:endParaRPr>
          </a:p>
        </p:txBody>
      </p:sp>
      <p:sp>
        <p:nvSpPr>
          <p:cNvPr id="399363" name="Rectangle 3"/>
          <p:cNvSpPr>
            <a:spLocks noGrp="1" noChangeArrowheads="1"/>
          </p:cNvSpPr>
          <p:nvPr>
            <p:ph type="body" sz="half" idx="1"/>
          </p:nvPr>
        </p:nvSpPr>
        <p:spPr>
          <a:xfrm>
            <a:off x="228600" y="933450"/>
            <a:ext cx="5868988" cy="5486400"/>
          </a:xfrm>
        </p:spPr>
        <p:txBody>
          <a:bodyPr/>
          <a:lstStyle/>
          <a:p>
            <a:pPr eaLnBrk="1" hangingPunct="1">
              <a:lnSpc>
                <a:spcPct val="90000"/>
              </a:lnSpc>
              <a:defRPr/>
            </a:pPr>
            <a:endParaRPr lang="en-US" altLang="en-US" sz="1800" b="1" dirty="0" smtClean="0"/>
          </a:p>
          <a:p>
            <a:pPr eaLnBrk="1" hangingPunct="1">
              <a:lnSpc>
                <a:spcPct val="90000"/>
              </a:lnSpc>
              <a:buFontTx/>
              <a:buNone/>
              <a:defRPr/>
            </a:pPr>
            <a:r>
              <a:rPr lang="en-US" altLang="en-US" sz="1800" b="1" dirty="0" err="1" smtClean="0">
                <a:latin typeface="Comic Sans MS" pitchFamily="66" charset="0"/>
              </a:rPr>
              <a:t>Monosaccharides</a:t>
            </a:r>
            <a:r>
              <a:rPr lang="en-US" altLang="en-US" sz="1800" dirty="0" smtClean="0">
                <a:latin typeface="Comic Sans MS" pitchFamily="66" charset="0"/>
              </a:rPr>
              <a:t> </a:t>
            </a:r>
          </a:p>
          <a:p>
            <a:pPr eaLnBrk="1" hangingPunct="1">
              <a:lnSpc>
                <a:spcPct val="90000"/>
              </a:lnSpc>
              <a:buClr>
                <a:schemeClr val="tx1"/>
              </a:buClr>
              <a:defRPr/>
            </a:pPr>
            <a:r>
              <a:rPr lang="en-US" altLang="en-US" sz="1600" b="1" dirty="0" smtClean="0">
                <a:solidFill>
                  <a:schemeClr val="tx1">
                    <a:lumMod val="65000"/>
                    <a:lumOff val="35000"/>
                  </a:schemeClr>
                </a:solidFill>
                <a:latin typeface="Comic Sans MS" pitchFamily="66" charset="0"/>
              </a:rPr>
              <a:t>single</a:t>
            </a:r>
            <a:r>
              <a:rPr lang="en-US" altLang="en-US" sz="1600" b="1" dirty="0" smtClean="0">
                <a:solidFill>
                  <a:schemeClr val="tx1">
                    <a:lumMod val="50000"/>
                    <a:lumOff val="50000"/>
                  </a:schemeClr>
                </a:solidFill>
                <a:latin typeface="Comic Sans MS" pitchFamily="66" charset="0"/>
              </a:rPr>
              <a:t> </a:t>
            </a:r>
            <a:r>
              <a:rPr lang="en-US" altLang="en-US" sz="1400" dirty="0" smtClean="0">
                <a:latin typeface="Comic Sans MS" pitchFamily="66" charset="0"/>
              </a:rPr>
              <a:t>sugars </a:t>
            </a:r>
            <a:r>
              <a:rPr lang="en-US" altLang="en-US" sz="1100" dirty="0" smtClean="0">
                <a:latin typeface="Comic Sans MS" pitchFamily="66" charset="0"/>
              </a:rPr>
              <a:t>(one molecule)</a:t>
            </a:r>
          </a:p>
          <a:p>
            <a:pPr eaLnBrk="1" hangingPunct="1">
              <a:lnSpc>
                <a:spcPct val="90000"/>
              </a:lnSpc>
              <a:defRPr/>
            </a:pPr>
            <a:r>
              <a:rPr lang="en-US" altLang="en-US" sz="1400" dirty="0" smtClean="0">
                <a:latin typeface="Comic Sans MS" pitchFamily="66" charset="0"/>
              </a:rPr>
              <a:t>simplest</a:t>
            </a:r>
          </a:p>
          <a:p>
            <a:pPr eaLnBrk="1" hangingPunct="1">
              <a:lnSpc>
                <a:spcPct val="90000"/>
              </a:lnSpc>
              <a:defRPr/>
            </a:pPr>
            <a:r>
              <a:rPr lang="en-US" altLang="en-US" sz="1400" dirty="0" smtClean="0">
                <a:latin typeface="Comic Sans MS" pitchFamily="66" charset="0"/>
              </a:rPr>
              <a:t>*</a:t>
            </a:r>
            <a:r>
              <a:rPr lang="en-US" altLang="en-US" sz="1400" i="1" dirty="0" smtClean="0">
                <a:latin typeface="Comic Sans MS" pitchFamily="66" charset="0"/>
              </a:rPr>
              <a:t>glucose</a:t>
            </a:r>
            <a:r>
              <a:rPr lang="en-US" altLang="en-US" sz="1400" dirty="0" smtClean="0">
                <a:latin typeface="Comic Sans MS" pitchFamily="66" charset="0"/>
              </a:rPr>
              <a:t>, fructose</a:t>
            </a:r>
          </a:p>
          <a:p>
            <a:pPr eaLnBrk="1" hangingPunct="1">
              <a:lnSpc>
                <a:spcPct val="90000"/>
              </a:lnSpc>
              <a:defRPr/>
            </a:pPr>
            <a:endParaRPr lang="en-US" altLang="en-US" sz="1400" dirty="0" smtClean="0">
              <a:latin typeface="Comic Sans MS" pitchFamily="66" charset="0"/>
            </a:endParaRPr>
          </a:p>
          <a:p>
            <a:pPr eaLnBrk="1" hangingPunct="1">
              <a:lnSpc>
                <a:spcPct val="90000"/>
              </a:lnSpc>
              <a:buFontTx/>
              <a:buNone/>
              <a:defRPr/>
            </a:pPr>
            <a:endParaRPr lang="en-US" altLang="en-US" sz="1400" dirty="0" smtClean="0">
              <a:latin typeface="Comic Sans MS" pitchFamily="66" charset="0"/>
            </a:endParaRPr>
          </a:p>
          <a:p>
            <a:pPr eaLnBrk="1" hangingPunct="1">
              <a:lnSpc>
                <a:spcPct val="90000"/>
              </a:lnSpc>
              <a:buFontTx/>
              <a:buNone/>
              <a:defRPr/>
            </a:pPr>
            <a:r>
              <a:rPr lang="en-US" altLang="en-US" sz="1800" b="1" dirty="0" smtClean="0">
                <a:latin typeface="Comic Sans MS" pitchFamily="66" charset="0"/>
              </a:rPr>
              <a:t>Disaccharides</a:t>
            </a:r>
            <a:r>
              <a:rPr lang="en-US" altLang="en-US" sz="1800" dirty="0" smtClean="0">
                <a:latin typeface="Comic Sans MS" pitchFamily="66" charset="0"/>
              </a:rPr>
              <a:t> </a:t>
            </a:r>
          </a:p>
          <a:p>
            <a:pPr eaLnBrk="1" hangingPunct="1">
              <a:lnSpc>
                <a:spcPct val="90000"/>
              </a:lnSpc>
              <a:buClr>
                <a:schemeClr val="tx1"/>
              </a:buClr>
              <a:defRPr/>
            </a:pPr>
            <a:r>
              <a:rPr lang="en-US" altLang="en-US" sz="1600" b="1" dirty="0" smtClean="0">
                <a:solidFill>
                  <a:schemeClr val="tx1">
                    <a:lumMod val="65000"/>
                    <a:lumOff val="35000"/>
                  </a:schemeClr>
                </a:solidFill>
                <a:latin typeface="Comic Sans MS" pitchFamily="66" charset="0"/>
              </a:rPr>
              <a:t>double</a:t>
            </a:r>
            <a:r>
              <a:rPr lang="en-US" altLang="en-US" sz="1600" b="1" dirty="0" smtClean="0">
                <a:solidFill>
                  <a:schemeClr val="tx1">
                    <a:lumMod val="50000"/>
                    <a:lumOff val="50000"/>
                  </a:schemeClr>
                </a:solidFill>
                <a:latin typeface="Comic Sans MS" pitchFamily="66" charset="0"/>
              </a:rPr>
              <a:t> </a:t>
            </a:r>
            <a:r>
              <a:rPr lang="en-US" altLang="en-US" sz="1400" dirty="0" smtClean="0">
                <a:latin typeface="Comic Sans MS" pitchFamily="66" charset="0"/>
              </a:rPr>
              <a:t>sugars</a:t>
            </a:r>
          </a:p>
          <a:p>
            <a:pPr eaLnBrk="1" hangingPunct="1">
              <a:lnSpc>
                <a:spcPct val="90000"/>
              </a:lnSpc>
              <a:defRPr/>
            </a:pPr>
            <a:r>
              <a:rPr lang="en-US" altLang="en-US" sz="1400" dirty="0" smtClean="0">
                <a:latin typeface="Comic Sans MS" pitchFamily="66" charset="0"/>
              </a:rPr>
              <a:t>combination of two </a:t>
            </a:r>
            <a:r>
              <a:rPr lang="en-US" altLang="en-US" sz="1400" dirty="0" err="1" smtClean="0">
                <a:latin typeface="Comic Sans MS" pitchFamily="66" charset="0"/>
              </a:rPr>
              <a:t>monosaccharides</a:t>
            </a:r>
            <a:endParaRPr lang="en-US" altLang="en-US" sz="1400" dirty="0" smtClean="0">
              <a:latin typeface="Comic Sans MS" pitchFamily="66" charset="0"/>
            </a:endParaRPr>
          </a:p>
          <a:p>
            <a:pPr eaLnBrk="1" hangingPunct="1">
              <a:lnSpc>
                <a:spcPct val="90000"/>
              </a:lnSpc>
              <a:defRPr/>
            </a:pPr>
            <a:r>
              <a:rPr lang="en-US" altLang="en-US" sz="1400" dirty="0" smtClean="0">
                <a:latin typeface="Comic Sans MS" pitchFamily="66" charset="0"/>
              </a:rPr>
              <a:t>* </a:t>
            </a:r>
            <a:r>
              <a:rPr lang="en-US" altLang="en-US" sz="1400" b="1" dirty="0" smtClean="0">
                <a:solidFill>
                  <a:schemeClr val="tx1">
                    <a:lumMod val="50000"/>
                    <a:lumOff val="50000"/>
                  </a:schemeClr>
                </a:solidFill>
                <a:latin typeface="Comic Sans MS" pitchFamily="66" charset="0"/>
              </a:rPr>
              <a:t>sucrose</a:t>
            </a:r>
            <a:r>
              <a:rPr lang="en-US" altLang="en-US" sz="1400" dirty="0" smtClean="0">
                <a:latin typeface="Comic Sans MS" pitchFamily="66" charset="0"/>
              </a:rPr>
              <a:t> = glucose + fructose</a:t>
            </a:r>
          </a:p>
          <a:p>
            <a:pPr eaLnBrk="1" hangingPunct="1">
              <a:lnSpc>
                <a:spcPct val="90000"/>
              </a:lnSpc>
              <a:defRPr/>
            </a:pPr>
            <a:r>
              <a:rPr lang="en-US" altLang="en-US" sz="1400" dirty="0" smtClean="0">
                <a:latin typeface="Comic Sans MS" pitchFamily="66" charset="0"/>
              </a:rPr>
              <a:t>* </a:t>
            </a:r>
            <a:r>
              <a:rPr lang="en-US" altLang="en-US" sz="1400" b="1" dirty="0" smtClean="0">
                <a:solidFill>
                  <a:schemeClr val="tx1">
                    <a:lumMod val="50000"/>
                    <a:lumOff val="50000"/>
                  </a:schemeClr>
                </a:solidFill>
                <a:latin typeface="Comic Sans MS" pitchFamily="66" charset="0"/>
              </a:rPr>
              <a:t>lactose</a:t>
            </a:r>
            <a:r>
              <a:rPr lang="en-US" altLang="en-US" sz="1400" dirty="0" smtClean="0">
                <a:latin typeface="Comic Sans MS" pitchFamily="66" charset="0"/>
              </a:rPr>
              <a:t> = glucose + </a:t>
            </a:r>
            <a:r>
              <a:rPr lang="en-US" altLang="en-US" sz="1400" dirty="0" err="1" smtClean="0">
                <a:latin typeface="Comic Sans MS" pitchFamily="66" charset="0"/>
              </a:rPr>
              <a:t>galactose</a:t>
            </a:r>
            <a:endParaRPr lang="en-US" altLang="en-US" sz="1400" dirty="0" smtClean="0">
              <a:latin typeface="Comic Sans MS" pitchFamily="66" charset="0"/>
            </a:endParaRPr>
          </a:p>
          <a:p>
            <a:pPr eaLnBrk="1" hangingPunct="1">
              <a:lnSpc>
                <a:spcPct val="90000"/>
              </a:lnSpc>
              <a:defRPr/>
            </a:pPr>
            <a:endParaRPr lang="en-US" altLang="en-US" sz="1400" dirty="0" smtClean="0">
              <a:latin typeface="Comic Sans MS" pitchFamily="66" charset="0"/>
            </a:endParaRPr>
          </a:p>
          <a:p>
            <a:pPr eaLnBrk="1" hangingPunct="1">
              <a:lnSpc>
                <a:spcPct val="90000"/>
              </a:lnSpc>
              <a:buFontTx/>
              <a:buNone/>
              <a:defRPr/>
            </a:pPr>
            <a:endParaRPr lang="en-US" altLang="en-US" sz="900" b="1" dirty="0" smtClean="0">
              <a:latin typeface="Comic Sans MS" pitchFamily="66" charset="0"/>
            </a:endParaRPr>
          </a:p>
          <a:p>
            <a:pPr eaLnBrk="1" hangingPunct="1">
              <a:lnSpc>
                <a:spcPct val="90000"/>
              </a:lnSpc>
              <a:buFontTx/>
              <a:buNone/>
              <a:defRPr/>
            </a:pPr>
            <a:r>
              <a:rPr lang="en-US" altLang="en-US" sz="1400" b="1" dirty="0" smtClean="0">
                <a:latin typeface="Comic Sans MS" pitchFamily="66" charset="0"/>
              </a:rPr>
              <a:t>Polysaccharides</a:t>
            </a:r>
            <a:r>
              <a:rPr lang="en-US" altLang="en-US" sz="1400" dirty="0" smtClean="0">
                <a:latin typeface="Comic Sans MS" pitchFamily="66" charset="0"/>
              </a:rPr>
              <a:t> </a:t>
            </a:r>
          </a:p>
          <a:p>
            <a:pPr eaLnBrk="1" hangingPunct="1">
              <a:lnSpc>
                <a:spcPct val="90000"/>
              </a:lnSpc>
              <a:buClr>
                <a:schemeClr val="tx1"/>
              </a:buClr>
              <a:defRPr/>
            </a:pPr>
            <a:r>
              <a:rPr lang="en-US" altLang="en-US" sz="1400" dirty="0">
                <a:latin typeface="Comic Sans MS" pitchFamily="66" charset="0"/>
              </a:rPr>
              <a:t>m</a:t>
            </a:r>
            <a:r>
              <a:rPr lang="en-US" altLang="en-US" sz="1400" dirty="0" smtClean="0">
                <a:latin typeface="Comic Sans MS" pitchFamily="66" charset="0"/>
              </a:rPr>
              <a:t>acromolecules;</a:t>
            </a:r>
            <a:r>
              <a:rPr lang="en-US" altLang="en-US" sz="1400" i="1" dirty="0" smtClean="0">
                <a:latin typeface="Comic Sans MS" pitchFamily="66" charset="0"/>
              </a:rPr>
              <a:t> </a:t>
            </a:r>
            <a:r>
              <a:rPr lang="en-US" altLang="en-US" sz="1800" b="1" dirty="0" smtClean="0">
                <a:solidFill>
                  <a:schemeClr val="tx1">
                    <a:lumMod val="65000"/>
                    <a:lumOff val="35000"/>
                  </a:schemeClr>
                </a:solidFill>
                <a:latin typeface="Comic Sans MS" pitchFamily="66" charset="0"/>
              </a:rPr>
              <a:t>polymers</a:t>
            </a:r>
            <a:r>
              <a:rPr lang="en-US" altLang="en-US" sz="1600" b="1" dirty="0" smtClean="0">
                <a:solidFill>
                  <a:schemeClr val="tx1">
                    <a:lumMod val="65000"/>
                    <a:lumOff val="35000"/>
                  </a:schemeClr>
                </a:solidFill>
                <a:latin typeface="Comic Sans MS" pitchFamily="66" charset="0"/>
              </a:rPr>
              <a:t> </a:t>
            </a:r>
            <a:r>
              <a:rPr lang="en-US" altLang="en-US" sz="1400" dirty="0" smtClean="0">
                <a:latin typeface="Comic Sans MS" pitchFamily="66" charset="0"/>
              </a:rPr>
              <a:t>composed of several sugar</a:t>
            </a:r>
            <a:r>
              <a:rPr lang="en-US" altLang="en-US" sz="1400" dirty="0">
                <a:latin typeface="Comic Sans MS" pitchFamily="66" charset="0"/>
              </a:rPr>
              <a:t>s</a:t>
            </a:r>
            <a:endParaRPr lang="en-US" altLang="en-US" sz="1400" dirty="0" smtClean="0">
              <a:latin typeface="Comic Sans MS" pitchFamily="66" charset="0"/>
            </a:endParaRPr>
          </a:p>
          <a:p>
            <a:pPr eaLnBrk="1" hangingPunct="1">
              <a:lnSpc>
                <a:spcPct val="90000"/>
              </a:lnSpc>
              <a:defRPr/>
            </a:pPr>
            <a:r>
              <a:rPr lang="en-US" altLang="en-US" sz="1400" dirty="0">
                <a:latin typeface="Comic Sans MS" pitchFamily="66" charset="0"/>
              </a:rPr>
              <a:t>c</a:t>
            </a:r>
            <a:r>
              <a:rPr lang="en-US" altLang="en-US" sz="1400" dirty="0" smtClean="0">
                <a:latin typeface="Comic Sans MS" pitchFamily="66" charset="0"/>
              </a:rPr>
              <a:t>an be same monomer (many of same monosaccharide) or mixture of monomers</a:t>
            </a:r>
          </a:p>
          <a:p>
            <a:pPr eaLnBrk="1" hangingPunct="1">
              <a:lnSpc>
                <a:spcPct val="90000"/>
              </a:lnSpc>
              <a:defRPr/>
            </a:pPr>
            <a:r>
              <a:rPr lang="en-US" altLang="en-US" sz="1600" b="1" dirty="0">
                <a:solidFill>
                  <a:schemeClr val="tx1">
                    <a:lumMod val="65000"/>
                    <a:lumOff val="35000"/>
                  </a:schemeClr>
                </a:solidFill>
                <a:latin typeface="Comic Sans MS" pitchFamily="66" charset="0"/>
              </a:rPr>
              <a:t>f</a:t>
            </a:r>
            <a:r>
              <a:rPr lang="en-US" altLang="en-US" sz="1600" b="1" dirty="0" smtClean="0">
                <a:solidFill>
                  <a:schemeClr val="tx1">
                    <a:lumMod val="65000"/>
                    <a:lumOff val="35000"/>
                  </a:schemeClr>
                </a:solidFill>
                <a:latin typeface="Comic Sans MS" pitchFamily="66" charset="0"/>
              </a:rPr>
              <a:t>ood storage </a:t>
            </a:r>
            <a:r>
              <a:rPr lang="en-US" altLang="en-US" sz="1400" dirty="0" smtClean="0">
                <a:latin typeface="Comic Sans MS" pitchFamily="66" charset="0"/>
              </a:rPr>
              <a:t>carbohydrates: </a:t>
            </a:r>
            <a:r>
              <a:rPr lang="en-US" altLang="en-US" sz="1400" b="1" i="1" dirty="0" smtClean="0">
                <a:latin typeface="Comic Sans MS" pitchFamily="66" charset="0"/>
              </a:rPr>
              <a:t>glycogen</a:t>
            </a:r>
            <a:r>
              <a:rPr lang="en-US" altLang="en-US" sz="1400" dirty="0" smtClean="0">
                <a:latin typeface="Comic Sans MS" pitchFamily="66" charset="0"/>
              </a:rPr>
              <a:t> </a:t>
            </a:r>
            <a:r>
              <a:rPr lang="en-US" altLang="en-US" sz="1100" dirty="0" smtClean="0">
                <a:latin typeface="Comic Sans MS" pitchFamily="66" charset="0"/>
              </a:rPr>
              <a:t>(animals) </a:t>
            </a:r>
            <a:r>
              <a:rPr lang="en-US" altLang="en-US" sz="1400" b="1" i="1" dirty="0" smtClean="0">
                <a:latin typeface="Comic Sans MS" pitchFamily="66" charset="0"/>
              </a:rPr>
              <a:t>starch</a:t>
            </a:r>
            <a:r>
              <a:rPr lang="en-US" altLang="en-US" sz="1400" dirty="0" smtClean="0">
                <a:latin typeface="Comic Sans MS" pitchFamily="66" charset="0"/>
              </a:rPr>
              <a:t> </a:t>
            </a:r>
            <a:r>
              <a:rPr lang="en-US" altLang="en-US" sz="1100" dirty="0" smtClean="0">
                <a:latin typeface="Comic Sans MS" pitchFamily="66" charset="0"/>
              </a:rPr>
              <a:t>(plants)</a:t>
            </a:r>
            <a:endParaRPr lang="en-US" altLang="en-US" sz="1100" b="1" i="1" dirty="0" smtClean="0">
              <a:latin typeface="Comic Sans MS" pitchFamily="66" charset="0"/>
            </a:endParaRPr>
          </a:p>
          <a:p>
            <a:pPr eaLnBrk="1" hangingPunct="1">
              <a:lnSpc>
                <a:spcPct val="90000"/>
              </a:lnSpc>
              <a:defRPr/>
            </a:pPr>
            <a:r>
              <a:rPr lang="en-US" altLang="en-US" sz="1600" b="1" dirty="0" smtClean="0">
                <a:solidFill>
                  <a:schemeClr val="tx1">
                    <a:lumMod val="65000"/>
                    <a:lumOff val="35000"/>
                  </a:schemeClr>
                </a:solidFill>
                <a:latin typeface="Comic Sans MS" pitchFamily="66" charset="0"/>
              </a:rPr>
              <a:t>structural </a:t>
            </a:r>
            <a:r>
              <a:rPr lang="en-US" altLang="en-US" sz="1400" dirty="0" smtClean="0">
                <a:latin typeface="Comic Sans MS" pitchFamily="66" charset="0"/>
              </a:rPr>
              <a:t>carbs: </a:t>
            </a:r>
            <a:r>
              <a:rPr lang="en-US" altLang="en-US" sz="1400" b="1" i="1" dirty="0" smtClean="0">
                <a:latin typeface="Comic Sans MS" pitchFamily="66" charset="0"/>
              </a:rPr>
              <a:t>chitin</a:t>
            </a:r>
            <a:r>
              <a:rPr lang="en-US" altLang="en-US" sz="1400" dirty="0" smtClean="0">
                <a:latin typeface="Comic Sans MS" pitchFamily="66" charset="0"/>
              </a:rPr>
              <a:t> </a:t>
            </a:r>
            <a:r>
              <a:rPr lang="en-US" altLang="en-US" sz="1100" dirty="0" smtClean="0">
                <a:latin typeface="Comic Sans MS" pitchFamily="66" charset="0"/>
              </a:rPr>
              <a:t>(animals), </a:t>
            </a:r>
            <a:r>
              <a:rPr lang="en-US" altLang="en-US" sz="1400" b="1" i="1" dirty="0" smtClean="0">
                <a:latin typeface="Comic Sans MS" pitchFamily="66" charset="0"/>
              </a:rPr>
              <a:t>cellulose</a:t>
            </a:r>
            <a:r>
              <a:rPr lang="en-US" altLang="en-US" sz="1400" dirty="0" smtClean="0">
                <a:latin typeface="Comic Sans MS" pitchFamily="66" charset="0"/>
              </a:rPr>
              <a:t> </a:t>
            </a:r>
            <a:r>
              <a:rPr lang="en-US" altLang="en-US" sz="1100" dirty="0" smtClean="0">
                <a:latin typeface="Comic Sans MS" pitchFamily="66" charset="0"/>
              </a:rPr>
              <a:t>(plants)</a:t>
            </a:r>
          </a:p>
        </p:txBody>
      </p:sp>
      <p:pic>
        <p:nvPicPr>
          <p:cNvPr id="8196" name="Picture 9" descr="Glucos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62400" y="1254125"/>
            <a:ext cx="1304925"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15" descr="Sucros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46788" y="873125"/>
            <a:ext cx="2027237"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16" descr="Starch-amylo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550" y="2438400"/>
            <a:ext cx="3200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17"/>
          <p:cNvSpPr txBox="1">
            <a:spLocks noChangeArrowheads="1"/>
          </p:cNvSpPr>
          <p:nvPr/>
        </p:nvSpPr>
        <p:spPr bwMode="auto">
          <a:xfrm>
            <a:off x="449580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6"/>
              </a:rPr>
              <a:t>Virtual Cell Biology Classroom</a:t>
            </a:r>
            <a:r>
              <a:rPr lang="en-US" altLang="en-US" sz="1000">
                <a:latin typeface="Comic Sans MS" pitchFamily="66" charset="0"/>
              </a:rPr>
              <a:t> on </a:t>
            </a:r>
            <a:r>
              <a:rPr lang="en-US" altLang="en-US" sz="1000">
                <a:latin typeface="Comic Sans MS" pitchFamily="66" charset="0"/>
                <a:hlinkClick r:id="rId7"/>
              </a:rPr>
              <a:t>ScienceProfOnline.com</a:t>
            </a:r>
            <a:endParaRPr lang="en-US" altLang="en-US" sz="1000">
              <a:latin typeface="Comic Sans MS" pitchFamily="66" charset="0"/>
            </a:endParaRPr>
          </a:p>
        </p:txBody>
      </p: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26160" y="4191000"/>
            <a:ext cx="2516797" cy="1990726"/>
          </a:xfrm>
          <a:prstGeom prst="rect">
            <a:avLst/>
          </a:prstGeom>
          <a:ln w="88900" cap="sq" cmpd="thickThin">
            <a:solidFill>
              <a:srgbClr val="000000"/>
            </a:solidFill>
            <a:prstDash val="solid"/>
            <a:miter lim="800000"/>
          </a:ln>
          <a:effectLst>
            <a:innerShdw blurRad="76200">
              <a:srgbClr val="000000"/>
            </a:innerShdw>
          </a:effectLst>
        </p:spPr>
      </p:pic>
      <p:sp>
        <p:nvSpPr>
          <p:cNvPr id="8201" name="Text Box 5"/>
          <p:cNvSpPr txBox="1">
            <a:spLocks noChangeArrowheads="1"/>
          </p:cNvSpPr>
          <p:nvPr/>
        </p:nvSpPr>
        <p:spPr bwMode="auto">
          <a:xfrm>
            <a:off x="0" y="6613525"/>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6"/>
              </a:rPr>
              <a:t>Virtual Cell Biology Classroom</a:t>
            </a:r>
            <a:r>
              <a:rPr lang="en-US" altLang="en-US" sz="1000">
                <a:latin typeface="Comic Sans MS" pitchFamily="66" charset="0"/>
              </a:rPr>
              <a:t> on </a:t>
            </a:r>
            <a:r>
              <a:rPr lang="en-US" altLang="en-US" sz="1000">
                <a:latin typeface="Comic Sans MS" pitchFamily="66" charset="0"/>
                <a:hlinkClick r:id="rId7"/>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363">
                                            <p:txEl>
                                              <p:pRg st="7" end="7"/>
                                            </p:txEl>
                                          </p:spTgt>
                                        </p:tgtEl>
                                        <p:attrNameLst>
                                          <p:attrName>style.visibility</p:attrName>
                                        </p:attrNameLst>
                                      </p:cBhvr>
                                      <p:to>
                                        <p:strVal val="visible"/>
                                      </p:to>
                                    </p:set>
                                    <p:animEffect transition="in" filter="dissolve">
                                      <p:cBhvr>
                                        <p:cTn id="7" dur="500"/>
                                        <p:tgtEl>
                                          <p:spTgt spid="399363">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99363">
                                            <p:txEl>
                                              <p:pRg st="8" end="8"/>
                                            </p:txEl>
                                          </p:spTgt>
                                        </p:tgtEl>
                                        <p:attrNameLst>
                                          <p:attrName>style.visibility</p:attrName>
                                        </p:attrNameLst>
                                      </p:cBhvr>
                                      <p:to>
                                        <p:strVal val="visible"/>
                                      </p:to>
                                    </p:set>
                                    <p:animEffect transition="in" filter="dissolve">
                                      <p:cBhvr>
                                        <p:cTn id="10" dur="500"/>
                                        <p:tgtEl>
                                          <p:spTgt spid="399363">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99363">
                                            <p:txEl>
                                              <p:pRg st="9" end="9"/>
                                            </p:txEl>
                                          </p:spTgt>
                                        </p:tgtEl>
                                        <p:attrNameLst>
                                          <p:attrName>style.visibility</p:attrName>
                                        </p:attrNameLst>
                                      </p:cBhvr>
                                      <p:to>
                                        <p:strVal val="visible"/>
                                      </p:to>
                                    </p:set>
                                    <p:animEffect transition="in" filter="dissolve">
                                      <p:cBhvr>
                                        <p:cTn id="13" dur="500"/>
                                        <p:tgtEl>
                                          <p:spTgt spid="399363">
                                            <p:txEl>
                                              <p:pRg st="9" end="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99363">
                                            <p:txEl>
                                              <p:pRg st="10" end="10"/>
                                            </p:txEl>
                                          </p:spTgt>
                                        </p:tgtEl>
                                        <p:attrNameLst>
                                          <p:attrName>style.visibility</p:attrName>
                                        </p:attrNameLst>
                                      </p:cBhvr>
                                      <p:to>
                                        <p:strVal val="visible"/>
                                      </p:to>
                                    </p:set>
                                    <p:animEffect transition="in" filter="dissolve">
                                      <p:cBhvr>
                                        <p:cTn id="16" dur="500"/>
                                        <p:tgtEl>
                                          <p:spTgt spid="399363">
                                            <p:txEl>
                                              <p:pRg st="10" end="1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99363">
                                            <p:txEl>
                                              <p:pRg st="11" end="11"/>
                                            </p:txEl>
                                          </p:spTgt>
                                        </p:tgtEl>
                                        <p:attrNameLst>
                                          <p:attrName>style.visibility</p:attrName>
                                        </p:attrNameLst>
                                      </p:cBhvr>
                                      <p:to>
                                        <p:strVal val="visible"/>
                                      </p:to>
                                    </p:set>
                                    <p:animEffect transition="in" filter="dissolve">
                                      <p:cBhvr>
                                        <p:cTn id="19" dur="500"/>
                                        <p:tgtEl>
                                          <p:spTgt spid="399363">
                                            <p:txEl>
                                              <p:pRg st="11" end="1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99363">
                                            <p:txEl>
                                              <p:pRg st="14" end="14"/>
                                            </p:txEl>
                                          </p:spTgt>
                                        </p:tgtEl>
                                        <p:attrNameLst>
                                          <p:attrName>style.visibility</p:attrName>
                                        </p:attrNameLst>
                                      </p:cBhvr>
                                      <p:to>
                                        <p:strVal val="visible"/>
                                      </p:to>
                                    </p:set>
                                    <p:animEffect transition="in" filter="dissolve">
                                      <p:cBhvr>
                                        <p:cTn id="24" dur="500"/>
                                        <p:tgtEl>
                                          <p:spTgt spid="399363">
                                            <p:txEl>
                                              <p:pRg st="14" end="1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99363">
                                            <p:txEl>
                                              <p:pRg st="15" end="15"/>
                                            </p:txEl>
                                          </p:spTgt>
                                        </p:tgtEl>
                                        <p:attrNameLst>
                                          <p:attrName>style.visibility</p:attrName>
                                        </p:attrNameLst>
                                      </p:cBhvr>
                                      <p:to>
                                        <p:strVal val="visible"/>
                                      </p:to>
                                    </p:set>
                                    <p:animEffect transition="in" filter="dissolve">
                                      <p:cBhvr>
                                        <p:cTn id="27" dur="500"/>
                                        <p:tgtEl>
                                          <p:spTgt spid="399363">
                                            <p:txEl>
                                              <p:pRg st="15" end="1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99363">
                                            <p:txEl>
                                              <p:pRg st="16" end="16"/>
                                            </p:txEl>
                                          </p:spTgt>
                                        </p:tgtEl>
                                        <p:attrNameLst>
                                          <p:attrName>style.visibility</p:attrName>
                                        </p:attrNameLst>
                                      </p:cBhvr>
                                      <p:to>
                                        <p:strVal val="visible"/>
                                      </p:to>
                                    </p:set>
                                    <p:animEffect transition="in" filter="dissolve">
                                      <p:cBhvr>
                                        <p:cTn id="30" dur="500"/>
                                        <p:tgtEl>
                                          <p:spTgt spid="399363">
                                            <p:txEl>
                                              <p:pRg st="16" end="1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99363">
                                            <p:txEl>
                                              <p:pRg st="17" end="17"/>
                                            </p:txEl>
                                          </p:spTgt>
                                        </p:tgtEl>
                                        <p:attrNameLst>
                                          <p:attrName>style.visibility</p:attrName>
                                        </p:attrNameLst>
                                      </p:cBhvr>
                                      <p:to>
                                        <p:strVal val="visible"/>
                                      </p:to>
                                    </p:set>
                                    <p:animEffect transition="in" filter="dissolve">
                                      <p:cBhvr>
                                        <p:cTn id="33" dur="500"/>
                                        <p:tgtEl>
                                          <p:spTgt spid="399363">
                                            <p:txEl>
                                              <p:pRg st="17" end="1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99363">
                                            <p:txEl>
                                              <p:pRg st="18" end="18"/>
                                            </p:txEl>
                                          </p:spTgt>
                                        </p:tgtEl>
                                        <p:attrNameLst>
                                          <p:attrName>style.visibility</p:attrName>
                                        </p:attrNameLst>
                                      </p:cBhvr>
                                      <p:to>
                                        <p:strVal val="visible"/>
                                      </p:to>
                                    </p:set>
                                    <p:animEffect transition="in" filter="dissolve">
                                      <p:cBhvr>
                                        <p:cTn id="36" dur="500"/>
                                        <p:tgtEl>
                                          <p:spTgt spid="39936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63562"/>
          </a:xfrm>
        </p:spPr>
        <p:txBody>
          <a:bodyPr/>
          <a:lstStyle/>
          <a:p>
            <a:pPr eaLnBrk="1" hangingPunct="1"/>
            <a:r>
              <a:rPr lang="en-US" altLang="en-US" sz="3200" smtClean="0">
                <a:solidFill>
                  <a:srgbClr val="FF0000"/>
                </a:solidFill>
                <a:latin typeface="Comic Sans MS" pitchFamily="66" charset="0"/>
              </a:rPr>
              <a:t>Organic Molecules -</a:t>
            </a:r>
            <a:r>
              <a:rPr lang="en-US" altLang="en-US" sz="3200" b="1" smtClean="0">
                <a:solidFill>
                  <a:srgbClr val="FF0000"/>
                </a:solidFill>
                <a:latin typeface="Comic Sans MS" pitchFamily="66" charset="0"/>
              </a:rPr>
              <a:t> </a:t>
            </a:r>
            <a:r>
              <a:rPr lang="en-US" altLang="en-US" sz="3200" b="1" smtClean="0">
                <a:solidFill>
                  <a:srgbClr val="FF0000"/>
                </a:solidFill>
                <a:latin typeface="Comic Sans MS" pitchFamily="66" charset="0"/>
                <a:hlinkClick r:id="rId3"/>
              </a:rPr>
              <a:t>Proteins</a:t>
            </a:r>
            <a:endParaRPr lang="en-US" altLang="en-US" sz="3200" b="1" smtClean="0">
              <a:solidFill>
                <a:srgbClr val="FF0000"/>
              </a:solidFill>
              <a:latin typeface="Comic Sans MS" pitchFamily="66" charset="0"/>
            </a:endParaRPr>
          </a:p>
        </p:txBody>
      </p:sp>
      <p:sp>
        <p:nvSpPr>
          <p:cNvPr id="29699" name="Rectangle 3"/>
          <p:cNvSpPr>
            <a:spLocks noGrp="1" noChangeArrowheads="1"/>
          </p:cNvSpPr>
          <p:nvPr>
            <p:ph type="body" sz="half" idx="1"/>
          </p:nvPr>
        </p:nvSpPr>
        <p:spPr>
          <a:xfrm>
            <a:off x="228600" y="990600"/>
            <a:ext cx="4662488" cy="5867400"/>
          </a:xfrm>
        </p:spPr>
        <p:txBody>
          <a:bodyPr/>
          <a:lstStyle/>
          <a:p>
            <a:pPr eaLnBrk="1" hangingPunct="1">
              <a:buFontTx/>
              <a:buNone/>
              <a:defRPr/>
            </a:pPr>
            <a:r>
              <a:rPr lang="en-US" sz="1600" b="1" dirty="0" smtClean="0">
                <a:latin typeface="Comic Sans MS" pitchFamily="66" charset="0"/>
              </a:rPr>
              <a:t>Proteins</a:t>
            </a:r>
            <a:r>
              <a:rPr lang="en-US" sz="1600" dirty="0" smtClean="0">
                <a:latin typeface="Comic Sans MS" pitchFamily="66" charset="0"/>
              </a:rPr>
              <a:t> are macromolecules,  </a:t>
            </a:r>
            <a:r>
              <a:rPr lang="en-US" sz="1600" b="1" dirty="0" smtClean="0">
                <a:latin typeface="Comic Sans MS" pitchFamily="66" charset="0"/>
              </a:rPr>
              <a:t>polymers</a:t>
            </a:r>
            <a:r>
              <a:rPr lang="en-US" sz="1600" dirty="0" smtClean="0">
                <a:latin typeface="Comic Sans MS" pitchFamily="66" charset="0"/>
              </a:rPr>
              <a:t> composed of monomers called…</a:t>
            </a:r>
          </a:p>
          <a:p>
            <a:pPr eaLnBrk="1" hangingPunct="1">
              <a:buFontTx/>
              <a:buNone/>
              <a:defRPr/>
            </a:pPr>
            <a:endParaRPr lang="en-US" sz="1600" dirty="0" smtClean="0">
              <a:latin typeface="Comic Sans MS" pitchFamily="66" charset="0"/>
            </a:endParaRPr>
          </a:p>
          <a:p>
            <a:pPr eaLnBrk="1" hangingPunct="1">
              <a:buFontTx/>
              <a:buNone/>
              <a:defRPr/>
            </a:pPr>
            <a:r>
              <a:rPr lang="en-US" sz="2000" b="1" dirty="0" smtClean="0">
                <a:solidFill>
                  <a:schemeClr val="tx1">
                    <a:lumMod val="50000"/>
                    <a:lumOff val="50000"/>
                  </a:schemeClr>
                </a:solidFill>
                <a:latin typeface="Comic Sans MS" pitchFamily="66" charset="0"/>
              </a:rPr>
              <a:t>Amino acids </a:t>
            </a:r>
            <a:r>
              <a:rPr lang="en-US" sz="1600" dirty="0" smtClean="0">
                <a:latin typeface="Comic Sans MS" pitchFamily="66" charset="0"/>
              </a:rPr>
              <a:t>contain a:</a:t>
            </a:r>
          </a:p>
          <a:p>
            <a:pPr eaLnBrk="1" hangingPunct="1">
              <a:buFontTx/>
              <a:buNone/>
              <a:defRPr/>
            </a:pPr>
            <a:r>
              <a:rPr lang="en-US" sz="1600" dirty="0" smtClean="0">
                <a:latin typeface="Comic Sans MS" pitchFamily="66" charset="0"/>
              </a:rPr>
              <a:t>	1. base amino group ( </a:t>
            </a:r>
            <a:r>
              <a:rPr lang="en-US" sz="1600" dirty="0" smtClean="0">
                <a:solidFill>
                  <a:srgbClr val="0000FF"/>
                </a:solidFill>
                <a:latin typeface="Comic Sans MS" pitchFamily="66" charset="0"/>
              </a:rPr>
              <a:t>-NH</a:t>
            </a:r>
            <a:r>
              <a:rPr lang="en-US" sz="1600" baseline="-25000" dirty="0" smtClean="0">
                <a:solidFill>
                  <a:srgbClr val="0000FF"/>
                </a:solidFill>
                <a:latin typeface="Comic Sans MS" pitchFamily="66" charset="0"/>
              </a:rPr>
              <a:t>2</a:t>
            </a:r>
            <a:r>
              <a:rPr lang="en-US" sz="1600" dirty="0" smtClean="0">
                <a:solidFill>
                  <a:schemeClr val="hlink"/>
                </a:solidFill>
                <a:latin typeface="Comic Sans MS" pitchFamily="66" charset="0"/>
              </a:rPr>
              <a:t>)</a:t>
            </a:r>
          </a:p>
          <a:p>
            <a:pPr eaLnBrk="1" hangingPunct="1">
              <a:buFontTx/>
              <a:buNone/>
              <a:defRPr/>
            </a:pPr>
            <a:r>
              <a:rPr lang="en-US" sz="1600" dirty="0" smtClean="0">
                <a:latin typeface="Comic Sans MS" pitchFamily="66" charset="0"/>
              </a:rPr>
              <a:t>	2. acidic carboxyl group ( </a:t>
            </a:r>
            <a:r>
              <a:rPr lang="en-US" sz="1600" dirty="0" smtClean="0">
                <a:solidFill>
                  <a:srgbClr val="FF0000"/>
                </a:solidFill>
                <a:latin typeface="Comic Sans MS" pitchFamily="66" charset="0"/>
              </a:rPr>
              <a:t>-COOH</a:t>
            </a:r>
            <a:r>
              <a:rPr lang="en-US" sz="1600" dirty="0" smtClean="0">
                <a:latin typeface="Comic Sans MS" pitchFamily="66" charset="0"/>
              </a:rPr>
              <a:t>)</a:t>
            </a:r>
          </a:p>
          <a:p>
            <a:pPr eaLnBrk="1" hangingPunct="1">
              <a:buFontTx/>
              <a:buNone/>
              <a:defRPr/>
            </a:pPr>
            <a:r>
              <a:rPr lang="en-US" sz="1600" dirty="0" smtClean="0">
                <a:latin typeface="Comic Sans MS" pitchFamily="66" charset="0"/>
              </a:rPr>
              <a:t>	3. hydrogen atom</a:t>
            </a:r>
          </a:p>
          <a:p>
            <a:pPr eaLnBrk="1" hangingPunct="1">
              <a:buFontTx/>
              <a:buNone/>
              <a:defRPr/>
            </a:pPr>
            <a:endParaRPr lang="en-US" sz="1600" dirty="0" smtClean="0">
              <a:latin typeface="Comic Sans MS" pitchFamily="66" charset="0"/>
            </a:endParaRPr>
          </a:p>
          <a:p>
            <a:pPr eaLnBrk="1" hangingPunct="1">
              <a:buFontTx/>
              <a:buNone/>
              <a:defRPr/>
            </a:pPr>
            <a:r>
              <a:rPr lang="en-US" sz="1600" dirty="0" smtClean="0">
                <a:latin typeface="Comic Sans MS" pitchFamily="66" charset="0"/>
              </a:rPr>
              <a:t>	…all attached to same carbon atom (the α –carbon…alpha carbon).</a:t>
            </a:r>
          </a:p>
          <a:p>
            <a:pPr eaLnBrk="1" hangingPunct="1">
              <a:buFontTx/>
              <a:buNone/>
              <a:defRPr/>
            </a:pPr>
            <a:endParaRPr lang="en-US" sz="1600" dirty="0" smtClean="0">
              <a:latin typeface="Comic Sans MS" pitchFamily="66" charset="0"/>
            </a:endParaRPr>
          </a:p>
          <a:p>
            <a:pPr eaLnBrk="1" hangingPunct="1">
              <a:buFontTx/>
              <a:buNone/>
              <a:defRPr/>
            </a:pPr>
            <a:r>
              <a:rPr lang="en-US" sz="1600" dirty="0" smtClean="0">
                <a:latin typeface="Comic Sans MS" pitchFamily="66" charset="0"/>
              </a:rPr>
              <a:t>4. Fourth bond attaches α-carbon to a side group (--R) that varies among different amino acids.</a:t>
            </a:r>
          </a:p>
          <a:p>
            <a:pPr eaLnBrk="1" hangingPunct="1">
              <a:buFontTx/>
              <a:buNone/>
              <a:defRPr/>
            </a:pPr>
            <a:endParaRPr lang="en-US" sz="1600" dirty="0" smtClean="0">
              <a:latin typeface="Comic Sans MS" pitchFamily="66" charset="0"/>
            </a:endParaRPr>
          </a:p>
          <a:p>
            <a:pPr eaLnBrk="1" hangingPunct="1">
              <a:buFontTx/>
              <a:buNone/>
              <a:defRPr/>
            </a:pPr>
            <a:r>
              <a:rPr lang="en-US" sz="1600" dirty="0" smtClean="0">
                <a:latin typeface="Comic Sans MS" pitchFamily="66" charset="0"/>
              </a:rPr>
              <a:t>Side groups important … affects the way a </a:t>
            </a:r>
            <a:r>
              <a:rPr lang="en-US" sz="1600" dirty="0" smtClean="0">
                <a:latin typeface="Comic Sans MS" pitchFamily="66" charset="0"/>
                <a:hlinkClick r:id="rId4"/>
              </a:rPr>
              <a:t>proteins</a:t>
            </a:r>
            <a:r>
              <a:rPr lang="en-US" sz="1600" dirty="0" smtClean="0">
                <a:latin typeface="Comic Sans MS" pitchFamily="66" charset="0"/>
              </a:rPr>
              <a:t> amino acids interact with one another, and how a protein interacts with other molecules.</a:t>
            </a:r>
          </a:p>
          <a:p>
            <a:pPr eaLnBrk="1" hangingPunct="1">
              <a:buFontTx/>
              <a:buNone/>
              <a:defRPr/>
            </a:pPr>
            <a:endParaRPr lang="en-US" sz="1600" dirty="0">
              <a:latin typeface="Comic Sans MS" pitchFamily="66" charset="0"/>
            </a:endParaRPr>
          </a:p>
        </p:txBody>
      </p:sp>
      <p:pic>
        <p:nvPicPr>
          <p:cNvPr id="9220" name="Picture 4" descr="pept"/>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562600" y="990600"/>
            <a:ext cx="3267075" cy="313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5486400" y="4419600"/>
            <a:ext cx="3657600" cy="1970088"/>
          </a:xfrm>
          <a:prstGeom prst="rect">
            <a:avLst/>
          </a:prstGeom>
          <a:noFill/>
        </p:spPr>
        <p:txBody>
          <a:bodyPr>
            <a:spAutoFit/>
          </a:bodyPr>
          <a:lstStyle/>
          <a:p>
            <a:pPr>
              <a:defRPr/>
            </a:pPr>
            <a:r>
              <a:rPr lang="en-US" sz="2000" b="1" dirty="0">
                <a:solidFill>
                  <a:schemeClr val="tx1">
                    <a:lumMod val="50000"/>
                    <a:lumOff val="50000"/>
                  </a:schemeClr>
                </a:solidFill>
                <a:latin typeface="Comic Sans MS" pitchFamily="66" charset="0"/>
              </a:rPr>
              <a:t>Essential amino acids: </a:t>
            </a:r>
            <a:r>
              <a:rPr lang="en-US" dirty="0">
                <a:latin typeface="Comic Sans MS" pitchFamily="66" charset="0"/>
              </a:rPr>
              <a:t>Cannot be synthesized by the body. They must be ingested in the diet. </a:t>
            </a:r>
          </a:p>
          <a:p>
            <a:pPr algn="ctr">
              <a:defRPr/>
            </a:pPr>
            <a:r>
              <a:rPr lang="en-US" sz="1200" dirty="0">
                <a:latin typeface="Comic Sans MS" pitchFamily="66" charset="0"/>
              </a:rPr>
              <a:t>Arginine * </a:t>
            </a:r>
            <a:r>
              <a:rPr lang="en-US" sz="1200" dirty="0" err="1">
                <a:latin typeface="Comic Sans MS" pitchFamily="66" charset="0"/>
              </a:rPr>
              <a:t>Histidine</a:t>
            </a:r>
            <a:r>
              <a:rPr lang="en-US" sz="1200" dirty="0">
                <a:latin typeface="Comic Sans MS" pitchFamily="66" charset="0"/>
              </a:rPr>
              <a:t> * Methionine* Threonine * </a:t>
            </a:r>
            <a:r>
              <a:rPr lang="en-US" sz="1200" dirty="0" err="1">
                <a:latin typeface="Comic Sans MS" pitchFamily="66" charset="0"/>
              </a:rPr>
              <a:t>Valine</a:t>
            </a:r>
            <a:r>
              <a:rPr lang="en-US" sz="1200" dirty="0">
                <a:latin typeface="Comic Sans MS" pitchFamily="66" charset="0"/>
              </a:rPr>
              <a:t> * Isoleucine * Lysine * Phenylalanine * </a:t>
            </a:r>
            <a:br>
              <a:rPr lang="en-US" sz="1200" dirty="0">
                <a:latin typeface="Comic Sans MS" pitchFamily="66" charset="0"/>
              </a:rPr>
            </a:br>
            <a:r>
              <a:rPr lang="en-US" sz="1200" dirty="0">
                <a:latin typeface="Comic Sans MS" pitchFamily="66" charset="0"/>
              </a:rPr>
              <a:t>Tryptophan * </a:t>
            </a:r>
            <a:r>
              <a:rPr lang="en-US" sz="1200" dirty="0" err="1">
                <a:latin typeface="Comic Sans MS" pitchFamily="66" charset="0"/>
              </a:rPr>
              <a:t>Leucine</a:t>
            </a:r>
            <a:r>
              <a:rPr lang="en-US" sz="1200" dirty="0">
                <a:latin typeface="Comic Sans MS" pitchFamily="66" charset="0"/>
              </a:rPr>
              <a:t> </a:t>
            </a:r>
          </a:p>
          <a:p>
            <a:pPr>
              <a:defRPr/>
            </a:pPr>
            <a:endParaRPr lang="en-US" sz="1200" dirty="0">
              <a:latin typeface="Comic Sans MS" pitchFamily="66" charset="0"/>
            </a:endParaRPr>
          </a:p>
        </p:txBody>
      </p:sp>
      <p:sp>
        <p:nvSpPr>
          <p:cNvPr id="9222" name="Text Box 17"/>
          <p:cNvSpPr txBox="1">
            <a:spLocks noChangeArrowheads="1"/>
          </p:cNvSpPr>
          <p:nvPr/>
        </p:nvSpPr>
        <p:spPr bwMode="auto">
          <a:xfrm>
            <a:off x="449580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6"/>
              </a:rPr>
              <a:t>Virtual Cell Biology Classroom</a:t>
            </a:r>
            <a:r>
              <a:rPr lang="en-US" altLang="en-US" sz="1000">
                <a:latin typeface="Comic Sans MS" pitchFamily="66" charset="0"/>
              </a:rPr>
              <a:t> on </a:t>
            </a:r>
            <a:r>
              <a:rPr lang="en-US" altLang="en-US" sz="1000">
                <a:latin typeface="Comic Sans MS" pitchFamily="66" charset="0"/>
                <a:hlinkClick r:id="rId7"/>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304800"/>
            <a:ext cx="8001000" cy="792163"/>
          </a:xfrm>
        </p:spPr>
        <p:txBody>
          <a:bodyPr/>
          <a:lstStyle/>
          <a:p>
            <a:pPr algn="l" eaLnBrk="1" hangingPunct="1"/>
            <a:r>
              <a:rPr lang="en-US" altLang="en-US" sz="2800" smtClean="0">
                <a:solidFill>
                  <a:srgbClr val="FF0000"/>
                </a:solidFill>
                <a:latin typeface="Comic Sans MS" pitchFamily="66" charset="0"/>
              </a:rPr>
              <a:t>Organic Molecules </a:t>
            </a:r>
            <a:r>
              <a:rPr lang="en-US" altLang="en-US" sz="3200" smtClean="0">
                <a:solidFill>
                  <a:srgbClr val="FF0000"/>
                </a:solidFill>
                <a:latin typeface="Comic Sans MS" pitchFamily="66" charset="0"/>
              </a:rPr>
              <a:t>– </a:t>
            </a:r>
            <a:r>
              <a:rPr lang="en-US" altLang="en-US" sz="3200" b="1" smtClean="0">
                <a:solidFill>
                  <a:srgbClr val="FF0000"/>
                </a:solidFill>
                <a:latin typeface="Comic Sans MS" pitchFamily="66" charset="0"/>
              </a:rPr>
              <a:t>Proteins</a:t>
            </a:r>
          </a:p>
        </p:txBody>
      </p:sp>
      <p:sp>
        <p:nvSpPr>
          <p:cNvPr id="31747" name="Rectangle 3"/>
          <p:cNvSpPr>
            <a:spLocks noGrp="1" noChangeArrowheads="1"/>
          </p:cNvSpPr>
          <p:nvPr>
            <p:ph type="body" sz="half" idx="1"/>
          </p:nvPr>
        </p:nvSpPr>
        <p:spPr>
          <a:xfrm>
            <a:off x="381000" y="1371600"/>
            <a:ext cx="4038600" cy="4525963"/>
          </a:xfrm>
        </p:spPr>
        <p:txBody>
          <a:bodyPr/>
          <a:lstStyle/>
          <a:p>
            <a:pPr eaLnBrk="1" hangingPunct="1">
              <a:lnSpc>
                <a:spcPct val="80000"/>
              </a:lnSpc>
              <a:buFontTx/>
              <a:buNone/>
              <a:defRPr/>
            </a:pPr>
            <a:endParaRPr lang="en-US" sz="2800" b="1" dirty="0" smtClean="0"/>
          </a:p>
          <a:p>
            <a:pPr eaLnBrk="1" hangingPunct="1">
              <a:lnSpc>
                <a:spcPct val="80000"/>
              </a:lnSpc>
              <a:buFontTx/>
              <a:buNone/>
              <a:defRPr/>
            </a:pPr>
            <a:r>
              <a:rPr lang="en-US" sz="2800" b="1" dirty="0" smtClean="0">
                <a:solidFill>
                  <a:schemeClr val="tx1">
                    <a:lumMod val="50000"/>
                    <a:lumOff val="50000"/>
                  </a:schemeClr>
                </a:solidFill>
                <a:latin typeface="Comic Sans MS" pitchFamily="66" charset="0"/>
              </a:rPr>
              <a:t>Peptide Bonds</a:t>
            </a: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r>
              <a:rPr lang="en-US" sz="2000" dirty="0" smtClean="0">
                <a:latin typeface="Comic Sans MS" pitchFamily="66" charset="0"/>
              </a:rPr>
              <a:t>Link amino acids together in chains, like the beads on a necklace. </a:t>
            </a:r>
          </a:p>
          <a:p>
            <a:pPr eaLnBrk="1" hangingPunct="1">
              <a:lnSpc>
                <a:spcPct val="80000"/>
              </a:lnSpc>
              <a:buFontTx/>
              <a:buNone/>
              <a:defRPr/>
            </a:pPr>
            <a:endParaRPr lang="en-US" sz="1200" i="1" dirty="0" smtClean="0">
              <a:latin typeface="Comic Sans MS" pitchFamily="66" charset="0"/>
            </a:endParaRPr>
          </a:p>
          <a:p>
            <a:pPr eaLnBrk="1" hangingPunct="1">
              <a:lnSpc>
                <a:spcPct val="80000"/>
              </a:lnSpc>
              <a:buFontTx/>
              <a:buNone/>
              <a:defRPr/>
            </a:pPr>
            <a:endParaRPr lang="en-US" sz="1200" i="1" dirty="0" smtClean="0">
              <a:latin typeface="Comic Sans MS" pitchFamily="66" charset="0"/>
            </a:endParaRPr>
          </a:p>
          <a:p>
            <a:pPr eaLnBrk="1" hangingPunct="1">
              <a:lnSpc>
                <a:spcPct val="80000"/>
              </a:lnSpc>
              <a:buFontTx/>
              <a:buNone/>
              <a:defRPr/>
            </a:pPr>
            <a:r>
              <a:rPr lang="en-US" sz="2000" dirty="0" smtClean="0">
                <a:latin typeface="Comic Sans MS" pitchFamily="66" charset="0"/>
              </a:rPr>
              <a:t>A </a:t>
            </a:r>
            <a:r>
              <a:rPr lang="en-US" sz="2000" b="1" dirty="0" smtClean="0">
                <a:latin typeface="Comic Sans MS" pitchFamily="66" charset="0"/>
              </a:rPr>
              <a:t>dipeptide </a:t>
            </a:r>
            <a:r>
              <a:rPr lang="en-US" sz="2000" dirty="0" smtClean="0">
                <a:latin typeface="Comic Sans MS" pitchFamily="66" charset="0"/>
              </a:rPr>
              <a:t>is 2 </a:t>
            </a:r>
            <a:r>
              <a:rPr lang="en-US" sz="2000" dirty="0" smtClean="0">
                <a:latin typeface="Comic Sans MS" pitchFamily="66" charset="0"/>
                <a:hlinkClick r:id="rId3"/>
              </a:rPr>
              <a:t>amino acids</a:t>
            </a:r>
            <a:r>
              <a:rPr lang="en-US" sz="2000" dirty="0" smtClean="0">
                <a:latin typeface="Comic Sans MS" pitchFamily="66" charset="0"/>
              </a:rPr>
              <a:t> linked together. </a:t>
            </a: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r>
              <a:rPr lang="en-US" sz="2000" dirty="0" smtClean="0">
                <a:latin typeface="Comic Sans MS" pitchFamily="66" charset="0"/>
              </a:rPr>
              <a:t>A </a:t>
            </a:r>
            <a:r>
              <a:rPr lang="en-US" sz="2000" b="1" dirty="0" smtClean="0">
                <a:latin typeface="Comic Sans MS" pitchFamily="66" charset="0"/>
              </a:rPr>
              <a:t>polypeptide,</a:t>
            </a:r>
            <a:r>
              <a:rPr lang="en-US" sz="2000" dirty="0" smtClean="0">
                <a:latin typeface="Comic Sans MS" pitchFamily="66" charset="0"/>
              </a:rPr>
              <a:t> more than two.</a:t>
            </a:r>
          </a:p>
          <a:p>
            <a:pPr eaLnBrk="1" hangingPunct="1">
              <a:lnSpc>
                <a:spcPct val="80000"/>
              </a:lnSpc>
              <a:buFontTx/>
              <a:buNone/>
              <a:defRPr/>
            </a:pPr>
            <a:endParaRPr lang="en-US" sz="2000" dirty="0" smtClean="0">
              <a:latin typeface="Comic Sans MS" pitchFamily="66" charset="0"/>
            </a:endParaRPr>
          </a:p>
        </p:txBody>
      </p:sp>
      <p:pic>
        <p:nvPicPr>
          <p:cNvPr id="10244" name="Picture 13" descr="pep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943600" y="152400"/>
            <a:ext cx="2886075"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Text Box 10"/>
          <p:cNvSpPr txBox="1">
            <a:spLocks noChangeArrowheads="1"/>
          </p:cNvSpPr>
          <p:nvPr/>
        </p:nvSpPr>
        <p:spPr bwMode="auto">
          <a:xfrm>
            <a:off x="594360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5"/>
              </a:rPr>
              <a:t>Protein Primary Structure</a:t>
            </a:r>
            <a:r>
              <a:rPr lang="en-US" altLang="en-US" sz="1000">
                <a:latin typeface="Comic Sans MS" pitchFamily="66" charset="0"/>
                <a:cs typeface="Arial" charset="0"/>
              </a:rPr>
              <a:t>, Wiki</a:t>
            </a:r>
          </a:p>
        </p:txBody>
      </p:sp>
      <p:pic>
        <p:nvPicPr>
          <p:cNvPr id="10246" name="Picture 14" descr="Protein-primary-structure"/>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876800" y="3124200"/>
            <a:ext cx="3879850" cy="338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7" name="Text Box 17"/>
          <p:cNvSpPr txBox="1">
            <a:spLocks noChangeArrowheads="1"/>
          </p:cNvSpPr>
          <p:nvPr/>
        </p:nvSpPr>
        <p:spPr bwMode="auto">
          <a:xfrm>
            <a:off x="-26988" y="6613525"/>
            <a:ext cx="46482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33400"/>
            <a:ext cx="2667000" cy="1828800"/>
          </a:xfrm>
        </p:spPr>
        <p:txBody>
          <a:bodyPr/>
          <a:lstStyle/>
          <a:p>
            <a:pPr algn="l" eaLnBrk="1" hangingPunct="1"/>
            <a:r>
              <a:rPr lang="en-US" altLang="en-US" sz="3600" b="1" dirty="0" smtClean="0">
                <a:solidFill>
                  <a:srgbClr val="669900"/>
                </a:solidFill>
                <a:latin typeface="Comic Sans MS" pitchFamily="66" charset="0"/>
              </a:rPr>
              <a:t>Levels of Protein Structure</a:t>
            </a:r>
          </a:p>
        </p:txBody>
      </p:sp>
      <p:sp>
        <p:nvSpPr>
          <p:cNvPr id="11267" name="Text Box 9"/>
          <p:cNvSpPr txBox="1">
            <a:spLocks noChangeArrowheads="1"/>
          </p:cNvSpPr>
          <p:nvPr/>
        </p:nvSpPr>
        <p:spPr bwMode="auto">
          <a:xfrm>
            <a:off x="6096000" y="6629400"/>
            <a:ext cx="3048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Image: </a:t>
            </a:r>
            <a:r>
              <a:rPr lang="en-US" altLang="en-US" sz="1000">
                <a:latin typeface="Comic Sans MS" pitchFamily="66" charset="0"/>
                <a:hlinkClick r:id="rId3"/>
              </a:rPr>
              <a:t>Levels of protein structure</a:t>
            </a:r>
            <a:r>
              <a:rPr lang="en-US" altLang="en-US" sz="1000">
                <a:latin typeface="Comic Sans MS" pitchFamily="66" charset="0"/>
              </a:rPr>
              <a:t>, M Ruiz</a:t>
            </a:r>
            <a:endParaRPr lang="en-US" altLang="en-US" sz="2000">
              <a:latin typeface="Comic Sans MS" pitchFamily="66" charset="0"/>
            </a:endParaRPr>
          </a:p>
        </p:txBody>
      </p:sp>
      <p:pic>
        <p:nvPicPr>
          <p:cNvPr id="11268" name="Picture 15" descr="Protein-structure-levels-MRuiz"/>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733800" y="228600"/>
            <a:ext cx="5186363"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3129765"/>
            <a:ext cx="2755127" cy="2432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8229600" cy="685800"/>
          </a:xfrm>
        </p:spPr>
        <p:txBody>
          <a:bodyPr/>
          <a:lstStyle/>
          <a:p>
            <a:pPr algn="l" eaLnBrk="1" hangingPunct="1"/>
            <a:r>
              <a:rPr lang="en-US" altLang="en-US" sz="3400" smtClean="0">
                <a:solidFill>
                  <a:srgbClr val="FF0000"/>
                </a:solidFill>
                <a:latin typeface="Comic Sans MS" pitchFamily="66" charset="0"/>
              </a:rPr>
              <a:t>Organic Molecules -</a:t>
            </a:r>
            <a:r>
              <a:rPr lang="en-US" altLang="en-US" sz="3400" b="1" smtClean="0">
                <a:solidFill>
                  <a:srgbClr val="FF0000"/>
                </a:solidFill>
                <a:latin typeface="Comic Sans MS" pitchFamily="66" charset="0"/>
              </a:rPr>
              <a:t> Proteins</a:t>
            </a:r>
          </a:p>
        </p:txBody>
      </p:sp>
      <p:sp>
        <p:nvSpPr>
          <p:cNvPr id="165891" name="Rectangle 3"/>
          <p:cNvSpPr>
            <a:spLocks noGrp="1" noChangeArrowheads="1"/>
          </p:cNvSpPr>
          <p:nvPr>
            <p:ph type="body" sz="half" idx="1"/>
          </p:nvPr>
        </p:nvSpPr>
        <p:spPr>
          <a:xfrm>
            <a:off x="152400" y="838200"/>
            <a:ext cx="6553200" cy="6019800"/>
          </a:xfrm>
        </p:spPr>
        <p:txBody>
          <a:bodyPr/>
          <a:lstStyle/>
          <a:p>
            <a:pPr eaLnBrk="1" hangingPunct="1">
              <a:lnSpc>
                <a:spcPct val="80000"/>
              </a:lnSpc>
              <a:buFontTx/>
              <a:buNone/>
              <a:defRPr/>
            </a:pPr>
            <a:r>
              <a:rPr lang="en-US" sz="1400" dirty="0" smtClean="0">
                <a:latin typeface="Comic Sans MS" pitchFamily="66" charset="0"/>
                <a:cs typeface="Arial" pitchFamily="34" charset="0"/>
              </a:rPr>
              <a:t>Complex </a:t>
            </a:r>
            <a:r>
              <a:rPr lang="en-US" sz="1400" dirty="0" smtClean="0">
                <a:latin typeface="Comic Sans MS" pitchFamily="66" charset="0"/>
                <a:cs typeface="Arial" pitchFamily="34" charset="0"/>
                <a:hlinkClick r:id="rId3"/>
              </a:rPr>
              <a:t>organic macromolecules </a:t>
            </a:r>
            <a:r>
              <a:rPr lang="en-US" sz="1400" dirty="0" smtClean="0">
                <a:latin typeface="Comic Sans MS" pitchFamily="66" charset="0"/>
                <a:cs typeface="Arial" pitchFamily="34" charset="0"/>
              </a:rPr>
              <a:t>fundamental to living cells.</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Composed of one or more chains of amino acids. </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i="1" dirty="0" smtClean="0">
                <a:latin typeface="Comic Sans MS" pitchFamily="66" charset="0"/>
                <a:cs typeface="Arial" pitchFamily="34" charset="0"/>
                <a:hlinkClick r:id="rId4"/>
              </a:rPr>
              <a:t>Proteins</a:t>
            </a:r>
            <a:r>
              <a:rPr lang="en-US" sz="1400" i="1" dirty="0" smtClean="0">
                <a:latin typeface="Comic Sans MS" pitchFamily="66" charset="0"/>
                <a:cs typeface="Arial" pitchFamily="34" charset="0"/>
              </a:rPr>
              <a:t> perform many functions in cells, including:</a:t>
            </a:r>
          </a:p>
          <a:p>
            <a:pPr eaLnBrk="1" hangingPunct="1">
              <a:lnSpc>
                <a:spcPct val="80000"/>
              </a:lnSpc>
              <a:buFontTx/>
              <a:buNone/>
              <a:defRPr/>
            </a:pPr>
            <a:endParaRPr lang="en-US" sz="1400" i="1"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1. </a:t>
            </a:r>
            <a:r>
              <a:rPr lang="en-US" sz="1800" b="1" dirty="0" smtClean="0">
                <a:solidFill>
                  <a:schemeClr val="tx1">
                    <a:lumMod val="50000"/>
                    <a:lumOff val="50000"/>
                  </a:schemeClr>
                </a:solidFill>
                <a:latin typeface="Comic Sans MS" pitchFamily="66" charset="0"/>
                <a:cs typeface="Arial" pitchFamily="34" charset="0"/>
              </a:rPr>
              <a:t>Structural</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 Components in cell walls, membranes, </a:t>
            </a:r>
          </a:p>
          <a:p>
            <a:pPr eaLnBrk="1" hangingPunct="1">
              <a:lnSpc>
                <a:spcPct val="80000"/>
              </a:lnSpc>
              <a:buFontTx/>
              <a:buNone/>
              <a:defRPr/>
            </a:pPr>
            <a:r>
              <a:rPr lang="en-US" sz="1400" dirty="0" smtClean="0">
                <a:latin typeface="Comic Sans MS" pitchFamily="66" charset="0"/>
                <a:cs typeface="Arial" pitchFamily="34" charset="0"/>
              </a:rPr>
              <a:t>	and within cells themselves.</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2. </a:t>
            </a:r>
            <a:r>
              <a:rPr lang="en-US" sz="1800" b="1" dirty="0" smtClean="0">
                <a:solidFill>
                  <a:schemeClr val="tx1">
                    <a:lumMod val="50000"/>
                    <a:lumOff val="50000"/>
                  </a:schemeClr>
                </a:solidFill>
                <a:latin typeface="Comic Sans MS" pitchFamily="66" charset="0"/>
                <a:cs typeface="Arial" pitchFamily="34" charset="0"/>
              </a:rPr>
              <a:t>Enzymes</a:t>
            </a:r>
          </a:p>
          <a:p>
            <a:pPr eaLnBrk="1" hangingPunct="1">
              <a:lnSpc>
                <a:spcPct val="80000"/>
              </a:lnSpc>
              <a:buFontTx/>
              <a:buNone/>
              <a:defRPr/>
            </a:pPr>
            <a:r>
              <a:rPr lang="en-US" sz="1400" dirty="0" smtClean="0">
                <a:latin typeface="Comic Sans MS" pitchFamily="66" charset="0"/>
                <a:cs typeface="Arial" pitchFamily="34" charset="0"/>
              </a:rPr>
              <a:t>	• Chemicals that speed up a chemical reaction. </a:t>
            </a:r>
          </a:p>
          <a:p>
            <a:pPr eaLnBrk="1" hangingPunct="1">
              <a:lnSpc>
                <a:spcPct val="80000"/>
              </a:lnSpc>
              <a:buFontTx/>
              <a:buNone/>
              <a:defRPr/>
            </a:pPr>
            <a:r>
              <a:rPr lang="en-US" sz="1400" dirty="0" smtClean="0">
                <a:latin typeface="Comic Sans MS" pitchFamily="66" charset="0"/>
                <a:cs typeface="Arial" pitchFamily="34" charset="0"/>
              </a:rPr>
              <a:t>	• The catalysts in cells are called </a:t>
            </a:r>
            <a:r>
              <a:rPr lang="en-US" sz="1400" dirty="0" smtClean="0">
                <a:latin typeface="Comic Sans MS" pitchFamily="66" charset="0"/>
                <a:cs typeface="Arial" pitchFamily="34" charset="0"/>
                <a:hlinkClick r:id="rId5"/>
              </a:rPr>
              <a:t>enzymes</a:t>
            </a:r>
            <a:r>
              <a:rPr lang="en-US" sz="1400" dirty="0" smtClean="0">
                <a:latin typeface="Comic Sans MS" pitchFamily="66" charset="0"/>
                <a:cs typeface="Arial" pitchFamily="34" charset="0"/>
              </a:rPr>
              <a:t>.</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3. </a:t>
            </a:r>
            <a:r>
              <a:rPr lang="en-US" sz="1800" b="1" dirty="0" smtClean="0">
                <a:solidFill>
                  <a:schemeClr val="tx1">
                    <a:lumMod val="50000"/>
                    <a:lumOff val="50000"/>
                  </a:schemeClr>
                </a:solidFill>
                <a:latin typeface="Comic Sans MS" pitchFamily="66" charset="0"/>
                <a:cs typeface="Arial" pitchFamily="34" charset="0"/>
              </a:rPr>
              <a:t>Regulation</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 Some regulate cell function by stimulating or hindering either the action of other proteins or the expression of genes.</a:t>
            </a:r>
          </a:p>
          <a:p>
            <a:pPr eaLnBrk="1" hangingPunct="1">
              <a:lnSpc>
                <a:spcPct val="80000"/>
              </a:lnSpc>
              <a:buFontTx/>
              <a:buNone/>
              <a:defRPr/>
            </a:pPr>
            <a:endParaRPr lang="en-US" sz="1400" dirty="0" smtClean="0">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4. </a:t>
            </a:r>
            <a:r>
              <a:rPr lang="en-US" sz="1800" b="1" dirty="0" smtClean="0">
                <a:solidFill>
                  <a:schemeClr val="tx1">
                    <a:lumMod val="50000"/>
                    <a:lumOff val="50000"/>
                  </a:schemeClr>
                </a:solidFill>
                <a:latin typeface="Comic Sans MS" pitchFamily="66" charset="0"/>
                <a:cs typeface="Arial" pitchFamily="34" charset="0"/>
              </a:rPr>
              <a:t>Transportation</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 Some act as channels and “pumps” that move substances into or out of cells. </a:t>
            </a:r>
          </a:p>
          <a:p>
            <a:pPr eaLnBrk="1" hangingPunct="1">
              <a:lnSpc>
                <a:spcPct val="80000"/>
              </a:lnSpc>
              <a:buFontTx/>
              <a:buNone/>
              <a:defRPr/>
            </a:pPr>
            <a:r>
              <a:rPr lang="en-US" sz="1400" dirty="0" smtClean="0">
                <a:latin typeface="Comic Sans MS" pitchFamily="66" charset="0"/>
                <a:cs typeface="Arial" pitchFamily="34" charset="0"/>
              </a:rPr>
              <a:t>	</a:t>
            </a:r>
          </a:p>
          <a:p>
            <a:pPr eaLnBrk="1" hangingPunct="1">
              <a:lnSpc>
                <a:spcPct val="80000"/>
              </a:lnSpc>
              <a:buFontTx/>
              <a:buNone/>
              <a:defRPr/>
            </a:pPr>
            <a:r>
              <a:rPr lang="en-US" sz="1400" dirty="0" smtClean="0">
                <a:latin typeface="Comic Sans MS" pitchFamily="66" charset="0"/>
                <a:cs typeface="Arial" pitchFamily="34" charset="0"/>
              </a:rPr>
              <a:t>	5. </a:t>
            </a:r>
            <a:r>
              <a:rPr lang="en-US" sz="1800" b="1" dirty="0" smtClean="0">
                <a:solidFill>
                  <a:schemeClr val="tx1">
                    <a:lumMod val="50000"/>
                    <a:lumOff val="50000"/>
                  </a:schemeClr>
                </a:solidFill>
                <a:latin typeface="Comic Sans MS" pitchFamily="66" charset="0"/>
                <a:cs typeface="Arial" pitchFamily="34" charset="0"/>
              </a:rPr>
              <a:t>Defense</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defRPr/>
            </a:pPr>
            <a:r>
              <a:rPr lang="en-US" sz="1400" dirty="0" smtClean="0">
                <a:latin typeface="Comic Sans MS" pitchFamily="66" charset="0"/>
                <a:cs typeface="Arial" pitchFamily="34" charset="0"/>
              </a:rPr>
              <a:t>	 • Antibodies = proteins that defend your body against microorganisms</a:t>
            </a:r>
          </a:p>
          <a:p>
            <a:pPr eaLnBrk="1" hangingPunct="1">
              <a:lnSpc>
                <a:spcPct val="80000"/>
              </a:lnSpc>
              <a:buFontTx/>
              <a:buNone/>
              <a:defRPr/>
            </a:pPr>
            <a:r>
              <a:rPr lang="en-US" sz="1400" dirty="0" smtClean="0">
                <a:latin typeface="Comic Sans MS" pitchFamily="66" charset="0"/>
                <a:cs typeface="Arial" pitchFamily="34" charset="0"/>
              </a:rPr>
              <a:t>	 • Some bacteria produce proteins (</a:t>
            </a:r>
            <a:r>
              <a:rPr lang="en-US" sz="1400" dirty="0" err="1" smtClean="0">
                <a:latin typeface="Comic Sans MS" pitchFamily="66" charset="0"/>
                <a:cs typeface="Arial" pitchFamily="34" charset="0"/>
              </a:rPr>
              <a:t>bacteriocins</a:t>
            </a:r>
            <a:r>
              <a:rPr lang="en-US" sz="1400" dirty="0" smtClean="0">
                <a:latin typeface="Comic Sans MS" pitchFamily="66" charset="0"/>
                <a:cs typeface="Arial" pitchFamily="34" charset="0"/>
              </a:rPr>
              <a:t>) that kill other bacteria</a:t>
            </a:r>
            <a:r>
              <a:rPr lang="en-US" sz="1000" dirty="0" smtClean="0">
                <a:latin typeface="Comic Sans MS" pitchFamily="66" charset="0"/>
                <a:cs typeface="Arial" pitchFamily="34" charset="0"/>
              </a:rPr>
              <a:t>. </a:t>
            </a:r>
          </a:p>
          <a:p>
            <a:pPr eaLnBrk="1" hangingPunct="1">
              <a:lnSpc>
                <a:spcPct val="80000"/>
              </a:lnSpc>
              <a:buFontTx/>
              <a:buNone/>
              <a:defRPr/>
            </a:pPr>
            <a:endParaRPr lang="en-US" sz="1000" dirty="0" smtClean="0">
              <a:latin typeface="Comic Sans MS" pitchFamily="66" charset="0"/>
              <a:cs typeface="Arial" pitchFamily="34" charset="0"/>
            </a:endParaRPr>
          </a:p>
          <a:p>
            <a:pPr eaLnBrk="1" hangingPunct="1">
              <a:lnSpc>
                <a:spcPct val="80000"/>
              </a:lnSpc>
              <a:buFontTx/>
              <a:buNone/>
              <a:defRPr/>
            </a:pPr>
            <a:r>
              <a:rPr lang="en-US" sz="1400" dirty="0" smtClean="0">
                <a:cs typeface="Arial" pitchFamily="34" charset="0"/>
              </a:rPr>
              <a:t>		</a:t>
            </a:r>
          </a:p>
          <a:p>
            <a:pPr eaLnBrk="1" hangingPunct="1">
              <a:lnSpc>
                <a:spcPct val="80000"/>
              </a:lnSpc>
              <a:buFontTx/>
              <a:buNone/>
              <a:defRPr/>
            </a:pPr>
            <a:endParaRPr lang="en-US" sz="1400" dirty="0" smtClean="0">
              <a:cs typeface="Arial" pitchFamily="34" charset="0"/>
            </a:endParaRPr>
          </a:p>
        </p:txBody>
      </p:sp>
      <p:pic>
        <p:nvPicPr>
          <p:cNvPr id="12292" name="Picture 4" descr="enzyme"/>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7924800" y="304800"/>
            <a:ext cx="990600" cy="63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7"/>
          <p:cNvSpPr txBox="1">
            <a:spLocks noChangeArrowheads="1"/>
          </p:cNvSpPr>
          <p:nvPr/>
        </p:nvSpPr>
        <p:spPr bwMode="auto">
          <a:xfrm>
            <a:off x="0" y="6635750"/>
            <a:ext cx="4495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cs typeface="Arial" charset="0"/>
              </a:rPr>
              <a:t>Images : </a:t>
            </a:r>
            <a:r>
              <a:rPr lang="en-US" altLang="en-US" sz="1000">
                <a:latin typeface="Comic Sans MS" pitchFamily="66" charset="0"/>
                <a:cs typeface="Arial" charset="0"/>
                <a:hlinkClick r:id="rId7"/>
              </a:rPr>
              <a:t>Cell Membrane</a:t>
            </a:r>
            <a:r>
              <a:rPr lang="en-US" altLang="en-US" sz="1000">
                <a:latin typeface="Comic Sans MS" pitchFamily="66" charset="0"/>
                <a:cs typeface="Arial" charset="0"/>
              </a:rPr>
              <a:t>, Wiki; </a:t>
            </a:r>
            <a:r>
              <a:rPr lang="en-US" altLang="en-US" sz="1000">
                <a:latin typeface="Comic Sans MS" pitchFamily="66" charset="0"/>
                <a:cs typeface="Arial" charset="0"/>
                <a:hlinkClick r:id="rId8"/>
              </a:rPr>
              <a:t>Channel Protein</a:t>
            </a:r>
            <a:r>
              <a:rPr lang="en-US" altLang="en-US" sz="1000">
                <a:latin typeface="Comic Sans MS" pitchFamily="66" charset="0"/>
                <a:cs typeface="Arial" charset="0"/>
              </a:rPr>
              <a:t>,  Wiki</a:t>
            </a:r>
            <a:r>
              <a:rPr lang="en-US" altLang="en-US" sz="1000" b="1">
                <a:latin typeface="Comic Sans MS" pitchFamily="66" charset="0"/>
                <a:cs typeface="Arial" charset="0"/>
              </a:rPr>
              <a:t>; </a:t>
            </a:r>
            <a:r>
              <a:rPr lang="en-US" altLang="en-US" sz="1000" b="1">
                <a:latin typeface="Comic Sans MS" pitchFamily="66" charset="0"/>
                <a:cs typeface="Arial" charset="0"/>
                <a:hlinkClick r:id="rId9"/>
              </a:rPr>
              <a:t>Antibody</a:t>
            </a:r>
            <a:r>
              <a:rPr lang="en-US" altLang="en-US" sz="1000" b="1">
                <a:latin typeface="Comic Sans MS" pitchFamily="66" charset="0"/>
                <a:cs typeface="Arial" charset="0"/>
              </a:rPr>
              <a:t>, Wiki</a:t>
            </a:r>
          </a:p>
        </p:txBody>
      </p:sp>
      <p:pic>
        <p:nvPicPr>
          <p:cNvPr id="12294" name="Picture 13" descr="Antibod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4572000"/>
            <a:ext cx="1765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5" descr="Channel-protein"/>
          <p:cNvPicPr>
            <a:picLocks noGrp="1" noChangeAspect="1" noChangeArrowheads="1"/>
          </p:cNvPicPr>
          <p:nvPr>
            <p:ph sz="quarter" idx="3"/>
          </p:nvPr>
        </p:nvPicPr>
        <p:blipFill>
          <a:blip r:embed="rId11">
            <a:extLst>
              <a:ext uri="{28A0092B-C50C-407E-A947-70E740481C1C}">
                <a14:useLocalDpi xmlns:a14="http://schemas.microsoft.com/office/drawing/2010/main" val="0"/>
              </a:ext>
            </a:extLst>
          </a:blip>
          <a:srcRect/>
          <a:stretch>
            <a:fillRect/>
          </a:stretch>
        </p:blipFill>
        <p:spPr>
          <a:xfrm>
            <a:off x="7239000" y="2743200"/>
            <a:ext cx="1752600" cy="164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6" name="Picture 16" descr="Cell_membra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1143000"/>
            <a:ext cx="39624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5"/>
          <p:cNvSpPr txBox="1">
            <a:spLocks noChangeArrowheads="1"/>
          </p:cNvSpPr>
          <p:nvPr/>
        </p:nvSpPr>
        <p:spPr bwMode="auto">
          <a:xfrm>
            <a:off x="464820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13"/>
              </a:rPr>
              <a:t>Virtual Cell Biology Classroom</a:t>
            </a:r>
            <a:r>
              <a:rPr lang="en-US" altLang="en-US" sz="1000">
                <a:latin typeface="Comic Sans MS" pitchFamily="66" charset="0"/>
              </a:rPr>
              <a:t> on </a:t>
            </a:r>
            <a:r>
              <a:rPr lang="en-US" altLang="en-US" sz="1000">
                <a:latin typeface="Comic Sans MS" pitchFamily="66" charset="0"/>
                <a:hlinkClick r:id="rId14"/>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5891">
                                            <p:txEl>
                                              <p:pRg st="6" end="6"/>
                                            </p:txEl>
                                          </p:spTgt>
                                        </p:tgtEl>
                                        <p:attrNameLst>
                                          <p:attrName>style.visibility</p:attrName>
                                        </p:attrNameLst>
                                      </p:cBhvr>
                                      <p:to>
                                        <p:strVal val="visible"/>
                                      </p:to>
                                    </p:set>
                                    <p:anim calcmode="lin" valueType="num">
                                      <p:cBhvr additive="base">
                                        <p:cTn id="7" dur="500" fill="hold"/>
                                        <p:tgtEl>
                                          <p:spTgt spid="165891">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1">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5891">
                                            <p:txEl>
                                              <p:pRg st="7" end="7"/>
                                            </p:txEl>
                                          </p:spTgt>
                                        </p:tgtEl>
                                        <p:attrNameLst>
                                          <p:attrName>style.visibility</p:attrName>
                                        </p:attrNameLst>
                                      </p:cBhvr>
                                      <p:to>
                                        <p:strVal val="visible"/>
                                      </p:to>
                                    </p:set>
                                    <p:anim calcmode="lin" valueType="num">
                                      <p:cBhvr additive="base">
                                        <p:cTn id="11" dur="500" fill="hold"/>
                                        <p:tgtEl>
                                          <p:spTgt spid="165891">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5891">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5891">
                                            <p:txEl>
                                              <p:pRg st="8" end="8"/>
                                            </p:txEl>
                                          </p:spTgt>
                                        </p:tgtEl>
                                        <p:attrNameLst>
                                          <p:attrName>style.visibility</p:attrName>
                                        </p:attrNameLst>
                                      </p:cBhvr>
                                      <p:to>
                                        <p:strVal val="visible"/>
                                      </p:to>
                                    </p:set>
                                    <p:anim calcmode="lin" valueType="num">
                                      <p:cBhvr additive="base">
                                        <p:cTn id="15" dur="500" fill="hold"/>
                                        <p:tgtEl>
                                          <p:spTgt spid="165891">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58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65891">
                                            <p:txEl>
                                              <p:pRg st="10" end="10"/>
                                            </p:txEl>
                                          </p:spTgt>
                                        </p:tgtEl>
                                        <p:attrNameLst>
                                          <p:attrName>style.visibility</p:attrName>
                                        </p:attrNameLst>
                                      </p:cBhvr>
                                      <p:to>
                                        <p:strVal val="visible"/>
                                      </p:to>
                                    </p:set>
                                    <p:anim calcmode="lin" valueType="num">
                                      <p:cBhvr additive="base">
                                        <p:cTn id="21" dur="500" fill="hold"/>
                                        <p:tgtEl>
                                          <p:spTgt spid="165891">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5891">
                                            <p:txEl>
                                              <p:pRg st="10" end="1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5891">
                                            <p:txEl>
                                              <p:pRg st="11" end="11"/>
                                            </p:txEl>
                                          </p:spTgt>
                                        </p:tgtEl>
                                        <p:attrNameLst>
                                          <p:attrName>style.visibility</p:attrName>
                                        </p:attrNameLst>
                                      </p:cBhvr>
                                      <p:to>
                                        <p:strVal val="visible"/>
                                      </p:to>
                                    </p:set>
                                    <p:anim calcmode="lin" valueType="num">
                                      <p:cBhvr additive="base">
                                        <p:cTn id="25" dur="500" fill="hold"/>
                                        <p:tgtEl>
                                          <p:spTgt spid="165891">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5891">
                                            <p:txEl>
                                              <p:pRg st="11" end="1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5891">
                                            <p:txEl>
                                              <p:pRg st="12" end="12"/>
                                            </p:txEl>
                                          </p:spTgt>
                                        </p:tgtEl>
                                        <p:attrNameLst>
                                          <p:attrName>style.visibility</p:attrName>
                                        </p:attrNameLst>
                                      </p:cBhvr>
                                      <p:to>
                                        <p:strVal val="visible"/>
                                      </p:to>
                                    </p:set>
                                    <p:anim calcmode="lin" valueType="num">
                                      <p:cBhvr additive="base">
                                        <p:cTn id="29" dur="500" fill="hold"/>
                                        <p:tgtEl>
                                          <p:spTgt spid="165891">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589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65891">
                                            <p:txEl>
                                              <p:pRg st="14" end="14"/>
                                            </p:txEl>
                                          </p:spTgt>
                                        </p:tgtEl>
                                        <p:attrNameLst>
                                          <p:attrName>style.visibility</p:attrName>
                                        </p:attrNameLst>
                                      </p:cBhvr>
                                      <p:to>
                                        <p:strVal val="visible"/>
                                      </p:to>
                                    </p:set>
                                    <p:anim calcmode="lin" valueType="num">
                                      <p:cBhvr additive="base">
                                        <p:cTn id="35" dur="500" fill="hold"/>
                                        <p:tgtEl>
                                          <p:spTgt spid="165891">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5891">
                                            <p:txEl>
                                              <p:pRg st="14" end="1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5891">
                                            <p:txEl>
                                              <p:pRg st="15" end="15"/>
                                            </p:txEl>
                                          </p:spTgt>
                                        </p:tgtEl>
                                        <p:attrNameLst>
                                          <p:attrName>style.visibility</p:attrName>
                                        </p:attrNameLst>
                                      </p:cBhvr>
                                      <p:to>
                                        <p:strVal val="visible"/>
                                      </p:to>
                                    </p:set>
                                    <p:anim calcmode="lin" valueType="num">
                                      <p:cBhvr additive="base">
                                        <p:cTn id="39" dur="500" fill="hold"/>
                                        <p:tgtEl>
                                          <p:spTgt spid="165891">
                                            <p:txEl>
                                              <p:pRg st="15" end="1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5891">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65891">
                                            <p:txEl>
                                              <p:pRg st="17" end="17"/>
                                            </p:txEl>
                                          </p:spTgt>
                                        </p:tgtEl>
                                        <p:attrNameLst>
                                          <p:attrName>style.visibility</p:attrName>
                                        </p:attrNameLst>
                                      </p:cBhvr>
                                      <p:to>
                                        <p:strVal val="visible"/>
                                      </p:to>
                                    </p:set>
                                    <p:anim calcmode="lin" valueType="num">
                                      <p:cBhvr additive="base">
                                        <p:cTn id="45" dur="500" fill="hold"/>
                                        <p:tgtEl>
                                          <p:spTgt spid="165891">
                                            <p:txEl>
                                              <p:pRg st="17" end="1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5891">
                                            <p:txEl>
                                              <p:pRg st="17" end="1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5891">
                                            <p:txEl>
                                              <p:pRg st="18" end="18"/>
                                            </p:txEl>
                                          </p:spTgt>
                                        </p:tgtEl>
                                        <p:attrNameLst>
                                          <p:attrName>style.visibility</p:attrName>
                                        </p:attrNameLst>
                                      </p:cBhvr>
                                      <p:to>
                                        <p:strVal val="visible"/>
                                      </p:to>
                                    </p:set>
                                    <p:anim calcmode="lin" valueType="num">
                                      <p:cBhvr additive="base">
                                        <p:cTn id="49" dur="500" fill="hold"/>
                                        <p:tgtEl>
                                          <p:spTgt spid="165891">
                                            <p:txEl>
                                              <p:pRg st="18" end="1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5891">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65891">
                                            <p:txEl>
                                              <p:pRg st="20" end="20"/>
                                            </p:txEl>
                                          </p:spTgt>
                                        </p:tgtEl>
                                        <p:attrNameLst>
                                          <p:attrName>style.visibility</p:attrName>
                                        </p:attrNameLst>
                                      </p:cBhvr>
                                      <p:to>
                                        <p:strVal val="visible"/>
                                      </p:to>
                                    </p:set>
                                    <p:anim calcmode="lin" valueType="num">
                                      <p:cBhvr additive="base">
                                        <p:cTn id="55" dur="500" fill="hold"/>
                                        <p:tgtEl>
                                          <p:spTgt spid="165891">
                                            <p:txEl>
                                              <p:pRg st="20" end="2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5891">
                                            <p:txEl>
                                              <p:pRg st="20" end="2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5891">
                                            <p:txEl>
                                              <p:pRg st="21" end="21"/>
                                            </p:txEl>
                                          </p:spTgt>
                                        </p:tgtEl>
                                        <p:attrNameLst>
                                          <p:attrName>style.visibility</p:attrName>
                                        </p:attrNameLst>
                                      </p:cBhvr>
                                      <p:to>
                                        <p:strVal val="visible"/>
                                      </p:to>
                                    </p:set>
                                    <p:anim calcmode="lin" valueType="num">
                                      <p:cBhvr additive="base">
                                        <p:cTn id="59" dur="500" fill="hold"/>
                                        <p:tgtEl>
                                          <p:spTgt spid="165891">
                                            <p:txEl>
                                              <p:pRg st="21" end="2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5891">
                                            <p:txEl>
                                              <p:pRg st="21" end="2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65891">
                                            <p:txEl>
                                              <p:pRg st="22" end="22"/>
                                            </p:txEl>
                                          </p:spTgt>
                                        </p:tgtEl>
                                        <p:attrNameLst>
                                          <p:attrName>style.visibility</p:attrName>
                                        </p:attrNameLst>
                                      </p:cBhvr>
                                      <p:to>
                                        <p:strVal val="visible"/>
                                      </p:to>
                                    </p:set>
                                    <p:anim calcmode="lin" valueType="num">
                                      <p:cBhvr additive="base">
                                        <p:cTn id="63" dur="500" fill="hold"/>
                                        <p:tgtEl>
                                          <p:spTgt spid="165891">
                                            <p:txEl>
                                              <p:pRg st="22" end="2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65891">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52800" y="274638"/>
            <a:ext cx="5638800" cy="1143000"/>
          </a:xfrm>
        </p:spPr>
        <p:txBody>
          <a:bodyPr/>
          <a:lstStyle/>
          <a:p>
            <a:pPr algn="r" eaLnBrk="1" hangingPunct="1">
              <a:defRPr/>
            </a:pPr>
            <a:r>
              <a:rPr lang="en-US" sz="2800" dirty="0" smtClean="0">
                <a:solidFill>
                  <a:srgbClr val="FF0000"/>
                </a:solidFill>
              </a:rPr>
              <a:t>       </a:t>
            </a:r>
            <a:r>
              <a:rPr lang="en-US" sz="2800" b="1" dirty="0" smtClean="0">
                <a:solidFill>
                  <a:srgbClr val="FF0000"/>
                </a:solidFill>
                <a:latin typeface="Comic Sans MS" pitchFamily="66" charset="0"/>
              </a:rPr>
              <a:t>Q</a:t>
            </a:r>
            <a:r>
              <a:rPr lang="en-US" sz="2800" b="1" dirty="0" smtClean="0">
                <a:solidFill>
                  <a:schemeClr val="tx1">
                    <a:lumMod val="50000"/>
                    <a:lumOff val="50000"/>
                  </a:schemeClr>
                </a:solidFill>
                <a:latin typeface="Comic Sans MS" pitchFamily="66" charset="0"/>
              </a:rPr>
              <a:t>: How do you sabotage</a:t>
            </a:r>
            <a:br>
              <a:rPr lang="en-US" sz="2800" b="1" dirty="0" smtClean="0">
                <a:solidFill>
                  <a:schemeClr val="tx1">
                    <a:lumMod val="50000"/>
                    <a:lumOff val="50000"/>
                  </a:schemeClr>
                </a:solidFill>
                <a:latin typeface="Comic Sans MS" pitchFamily="66" charset="0"/>
              </a:rPr>
            </a:br>
            <a:r>
              <a:rPr lang="en-US" sz="2800" b="1" dirty="0" smtClean="0">
                <a:solidFill>
                  <a:schemeClr val="tx1">
                    <a:lumMod val="50000"/>
                    <a:lumOff val="50000"/>
                  </a:schemeClr>
                </a:solidFill>
                <a:latin typeface="Comic Sans MS" pitchFamily="66" charset="0"/>
              </a:rPr>
              <a:t>a protein?</a:t>
            </a:r>
          </a:p>
        </p:txBody>
      </p:sp>
      <p:pic>
        <p:nvPicPr>
          <p:cNvPr id="378885" name="Picture 5" descr="Irreversible egg protein denaturation and loss of solubility, caused by the high temperature (while cooking it)">
            <a:hlinkClick r:id="rId3" tooltip="Irreversible egg protein denaturation and loss of solubility, caused by the high temperature (while cooking i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248400" y="1905000"/>
            <a:ext cx="2209800" cy="1914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886" name="Text Box 6"/>
          <p:cNvSpPr txBox="1">
            <a:spLocks noChangeArrowheads="1"/>
          </p:cNvSpPr>
          <p:nvPr/>
        </p:nvSpPr>
        <p:spPr bwMode="auto">
          <a:xfrm>
            <a:off x="6324600" y="4267200"/>
            <a:ext cx="2133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600">
                <a:latin typeface="Comic Sans MS" pitchFamily="66" charset="0"/>
                <a:cs typeface="Arial" charset="0"/>
              </a:rPr>
              <a:t>Irreversible egg protein denaturation caused by high temperature (while cooking it).</a:t>
            </a:r>
          </a:p>
        </p:txBody>
      </p:sp>
      <p:sp>
        <p:nvSpPr>
          <p:cNvPr id="13317" name="Text Box 7"/>
          <p:cNvSpPr txBox="1">
            <a:spLocks noChangeArrowheads="1"/>
          </p:cNvSpPr>
          <p:nvPr/>
        </p:nvSpPr>
        <p:spPr bwMode="auto">
          <a:xfrm>
            <a:off x="457200" y="3276600"/>
            <a:ext cx="47244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Comic Sans MS" pitchFamily="66" charset="0"/>
              <a:cs typeface="Arial" charset="0"/>
            </a:endParaRPr>
          </a:p>
          <a:p>
            <a:pPr eaLnBrk="1" hangingPunct="1">
              <a:spcBef>
                <a:spcPct val="0"/>
              </a:spcBef>
              <a:buFontTx/>
              <a:buNone/>
            </a:pPr>
            <a:r>
              <a:rPr lang="en-US" altLang="en-US" sz="2000">
                <a:latin typeface="Comic Sans MS" pitchFamily="66" charset="0"/>
                <a:cs typeface="Arial" charset="0"/>
              </a:rPr>
              <a:t>• Alteration of a </a:t>
            </a:r>
            <a:r>
              <a:rPr lang="en-US" altLang="en-US" sz="2000">
                <a:latin typeface="Comic Sans MS" pitchFamily="66" charset="0"/>
                <a:cs typeface="Arial" charset="0"/>
                <a:hlinkClick r:id="rId5"/>
              </a:rPr>
              <a:t>protein</a:t>
            </a:r>
            <a:r>
              <a:rPr lang="en-US" altLang="en-US" sz="2000">
                <a:latin typeface="Comic Sans MS" pitchFamily="66" charset="0"/>
                <a:cs typeface="Arial" charset="0"/>
              </a:rPr>
              <a:t> shape through some form of external stress </a:t>
            </a:r>
          </a:p>
          <a:p>
            <a:pPr eaLnBrk="1" hangingPunct="1">
              <a:spcBef>
                <a:spcPct val="0"/>
              </a:spcBef>
              <a:buFontTx/>
              <a:buNone/>
            </a:pPr>
            <a:endParaRPr lang="en-US" altLang="en-US" sz="2000">
              <a:latin typeface="Comic Sans MS" pitchFamily="66" charset="0"/>
              <a:cs typeface="Arial" charset="0"/>
            </a:endParaRPr>
          </a:p>
          <a:p>
            <a:pPr eaLnBrk="1" hangingPunct="1">
              <a:spcBef>
                <a:spcPct val="0"/>
              </a:spcBef>
              <a:buFontTx/>
              <a:buNone/>
            </a:pPr>
            <a:r>
              <a:rPr lang="en-US" altLang="en-US" sz="1600">
                <a:latin typeface="Comic Sans MS" pitchFamily="66" charset="0"/>
                <a:cs typeface="Arial" charset="0"/>
              </a:rPr>
              <a:t>• </a:t>
            </a:r>
            <a:r>
              <a:rPr lang="en-US" altLang="en-US" sz="2000">
                <a:latin typeface="Comic Sans MS" pitchFamily="66" charset="0"/>
                <a:cs typeface="Arial" charset="0"/>
              </a:rPr>
              <a:t>Example, by applying heat, acidic or alkaline environment</a:t>
            </a:r>
          </a:p>
          <a:p>
            <a:pPr eaLnBrk="1" hangingPunct="1">
              <a:spcBef>
                <a:spcPct val="0"/>
              </a:spcBef>
              <a:buFontTx/>
              <a:buNone/>
            </a:pPr>
            <a:endParaRPr lang="en-US" altLang="en-US" sz="2000">
              <a:latin typeface="Comic Sans MS" pitchFamily="66" charset="0"/>
              <a:cs typeface="Arial" charset="0"/>
            </a:endParaRPr>
          </a:p>
          <a:p>
            <a:pPr eaLnBrk="1" hangingPunct="1">
              <a:spcBef>
                <a:spcPct val="0"/>
              </a:spcBef>
              <a:buFontTx/>
              <a:buNone/>
            </a:pPr>
            <a:r>
              <a:rPr lang="en-US" altLang="en-US" sz="1600">
                <a:latin typeface="Comic Sans MS" pitchFamily="66" charset="0"/>
                <a:cs typeface="Arial" charset="0"/>
              </a:rPr>
              <a:t>• </a:t>
            </a:r>
            <a:r>
              <a:rPr lang="en-US" altLang="en-US" sz="2000">
                <a:latin typeface="Comic Sans MS" pitchFamily="66" charset="0"/>
                <a:cs typeface="Arial" charset="0"/>
              </a:rPr>
              <a:t>Denatured protein can’t carry out its cellular function .</a:t>
            </a:r>
          </a:p>
        </p:txBody>
      </p:sp>
      <p:pic>
        <p:nvPicPr>
          <p:cNvPr id="13318" name="Picture 9" descr="C:\Users\Tami\Desktop\Picture8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73050"/>
            <a:ext cx="41529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8" descr="enzy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905000"/>
            <a:ext cx="95250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0" name="Text Box 17"/>
          <p:cNvSpPr txBox="1">
            <a:spLocks noChangeArrowheads="1"/>
          </p:cNvSpPr>
          <p:nvPr/>
        </p:nvSpPr>
        <p:spPr bwMode="auto">
          <a:xfrm>
            <a:off x="449580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8"/>
              </a:rPr>
              <a:t>Virtual Cell Biology Classroom</a:t>
            </a:r>
            <a:r>
              <a:rPr lang="en-US" altLang="en-US" sz="1000">
                <a:latin typeface="Comic Sans MS" pitchFamily="66" charset="0"/>
              </a:rPr>
              <a:t> on </a:t>
            </a:r>
            <a:r>
              <a:rPr lang="en-US" altLang="en-US" sz="1000">
                <a:latin typeface="Comic Sans MS" pitchFamily="66" charset="0"/>
                <a:hlinkClick r:id="rId9"/>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886"/>
                                        </p:tgtEl>
                                        <p:attrNameLst>
                                          <p:attrName>style.visibility</p:attrName>
                                        </p:attrNameLst>
                                      </p:cBhvr>
                                      <p:to>
                                        <p:strVal val="visible"/>
                                      </p:to>
                                    </p:set>
                                    <p:anim calcmode="lin" valueType="num">
                                      <p:cBhvr additive="base">
                                        <p:cTn id="7" dur="500" fill="hold"/>
                                        <p:tgtEl>
                                          <p:spTgt spid="378886"/>
                                        </p:tgtEl>
                                        <p:attrNameLst>
                                          <p:attrName>ppt_x</p:attrName>
                                        </p:attrNameLst>
                                      </p:cBhvr>
                                      <p:tavLst>
                                        <p:tav tm="0">
                                          <p:val>
                                            <p:strVal val="#ppt_x"/>
                                          </p:val>
                                        </p:tav>
                                        <p:tav tm="100000">
                                          <p:val>
                                            <p:strVal val="#ppt_x"/>
                                          </p:val>
                                        </p:tav>
                                      </p:tavLst>
                                    </p:anim>
                                    <p:anim calcmode="lin" valueType="num">
                                      <p:cBhvr additive="base">
                                        <p:cTn id="8" dur="500" fill="hold"/>
                                        <p:tgtEl>
                                          <p:spTgt spid="37888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8885"/>
                                        </p:tgtEl>
                                        <p:attrNameLst>
                                          <p:attrName>style.visibility</p:attrName>
                                        </p:attrNameLst>
                                      </p:cBhvr>
                                      <p:to>
                                        <p:strVal val="visible"/>
                                      </p:to>
                                    </p:set>
                                    <p:anim calcmode="lin" valueType="num">
                                      <p:cBhvr additive="base">
                                        <p:cTn id="11" dur="500" fill="hold"/>
                                        <p:tgtEl>
                                          <p:spTgt spid="378885"/>
                                        </p:tgtEl>
                                        <p:attrNameLst>
                                          <p:attrName>ppt_x</p:attrName>
                                        </p:attrNameLst>
                                      </p:cBhvr>
                                      <p:tavLst>
                                        <p:tav tm="0">
                                          <p:val>
                                            <p:strVal val="#ppt_x"/>
                                          </p:val>
                                        </p:tav>
                                        <p:tav tm="100000">
                                          <p:val>
                                            <p:strVal val="#ppt_x"/>
                                          </p:val>
                                        </p:tav>
                                      </p:tavLst>
                                    </p:anim>
                                    <p:anim calcmode="lin" valueType="num">
                                      <p:cBhvr additive="base">
                                        <p:cTn id="12" dur="500" fill="hold"/>
                                        <p:tgtEl>
                                          <p:spTgt spid="3788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
            <a:ext cx="7934325" cy="542925"/>
          </a:xfrm>
        </p:spPr>
        <p:txBody>
          <a:bodyPr/>
          <a:lstStyle/>
          <a:p>
            <a:pPr eaLnBrk="1" hangingPunct="1"/>
            <a:r>
              <a:rPr lang="en-US" altLang="en-US" sz="2800" smtClean="0">
                <a:solidFill>
                  <a:srgbClr val="0033CC"/>
                </a:solidFill>
                <a:latin typeface="Comic Sans MS" pitchFamily="66" charset="0"/>
              </a:rPr>
              <a:t>Organic Molecules –</a:t>
            </a:r>
            <a:r>
              <a:rPr lang="en-US" altLang="en-US" sz="2800" b="1" smtClean="0">
                <a:solidFill>
                  <a:srgbClr val="0033CC"/>
                </a:solidFill>
                <a:latin typeface="Comic Sans MS" pitchFamily="66" charset="0"/>
              </a:rPr>
              <a:t> Nucleic Acids</a:t>
            </a:r>
          </a:p>
        </p:txBody>
      </p:sp>
      <p:sp>
        <p:nvSpPr>
          <p:cNvPr id="35843" name="Rectangle 3"/>
          <p:cNvSpPr>
            <a:spLocks noGrp="1" noChangeArrowheads="1"/>
          </p:cNvSpPr>
          <p:nvPr>
            <p:ph type="body" sz="half" idx="1"/>
          </p:nvPr>
        </p:nvSpPr>
        <p:spPr>
          <a:xfrm>
            <a:off x="152400" y="838200"/>
            <a:ext cx="8839200" cy="6019800"/>
          </a:xfrm>
        </p:spPr>
        <p:txBody>
          <a:bodyPr/>
          <a:lstStyle/>
          <a:p>
            <a:pPr eaLnBrk="1" hangingPunct="1">
              <a:buFontTx/>
              <a:buNone/>
              <a:defRPr/>
            </a:pPr>
            <a:r>
              <a:rPr lang="en-US" sz="1500" dirty="0" smtClean="0">
                <a:latin typeface="Comic Sans MS" pitchFamily="66" charset="0"/>
                <a:hlinkClick r:id="rId3"/>
              </a:rPr>
              <a:t>Nucleic acids</a:t>
            </a:r>
            <a:r>
              <a:rPr lang="en-US" sz="1500" dirty="0" smtClean="0">
                <a:latin typeface="Comic Sans MS" pitchFamily="66" charset="0"/>
              </a:rPr>
              <a:t> </a:t>
            </a:r>
            <a:r>
              <a:rPr lang="en-US" sz="1200" dirty="0" smtClean="0">
                <a:latin typeface="Comic Sans MS" pitchFamily="66" charset="0"/>
              </a:rPr>
              <a:t>(both RNA and DNA) </a:t>
            </a:r>
            <a:r>
              <a:rPr lang="en-US" sz="1500" dirty="0" smtClean="0">
                <a:latin typeface="Comic Sans MS" pitchFamily="66" charset="0"/>
              </a:rPr>
              <a:t>are macromolecules; polymers made up of monomers called </a:t>
            </a:r>
            <a:r>
              <a:rPr lang="en-US" sz="1800" b="1" dirty="0" smtClean="0">
                <a:solidFill>
                  <a:schemeClr val="tx1">
                    <a:lumMod val="50000"/>
                    <a:lumOff val="50000"/>
                  </a:schemeClr>
                </a:solidFill>
                <a:latin typeface="Comic Sans MS" pitchFamily="66" charset="0"/>
              </a:rPr>
              <a:t>nucleotides</a:t>
            </a:r>
            <a:r>
              <a:rPr lang="en-US" sz="1500" b="1" dirty="0" smtClean="0">
                <a:latin typeface="Comic Sans MS" pitchFamily="66" charset="0"/>
              </a:rPr>
              <a:t>.</a:t>
            </a:r>
          </a:p>
          <a:p>
            <a:pPr eaLnBrk="1" hangingPunct="1">
              <a:buFontTx/>
              <a:buNone/>
              <a:defRPr/>
            </a:pPr>
            <a:endParaRPr lang="en-US" sz="1200" dirty="0" smtClean="0">
              <a:latin typeface="Comic Sans MS" pitchFamily="66" charset="0"/>
            </a:endParaRPr>
          </a:p>
          <a:p>
            <a:pPr eaLnBrk="1" hangingPunct="1">
              <a:buFontTx/>
              <a:buNone/>
              <a:defRPr/>
            </a:pPr>
            <a:r>
              <a:rPr lang="en-US" sz="1500" dirty="0" smtClean="0">
                <a:latin typeface="Comic Sans MS" pitchFamily="66" charset="0"/>
              </a:rPr>
              <a:t>Nucleic acids </a:t>
            </a:r>
            <a:r>
              <a:rPr lang="en-US" sz="1500" b="1" dirty="0" smtClean="0">
                <a:latin typeface="Comic Sans MS" pitchFamily="66" charset="0"/>
              </a:rPr>
              <a:t>deoxy</a:t>
            </a:r>
            <a:r>
              <a:rPr lang="en-US" sz="1500" b="1" dirty="0" smtClean="0">
                <a:solidFill>
                  <a:srgbClr val="FFC000"/>
                </a:solidFill>
                <a:latin typeface="Comic Sans MS" pitchFamily="66" charset="0"/>
              </a:rPr>
              <a:t>ribo</a:t>
            </a:r>
            <a:r>
              <a:rPr lang="en-US" sz="1500" b="1" dirty="0" smtClean="0">
                <a:latin typeface="Comic Sans MS" pitchFamily="66" charset="0"/>
              </a:rPr>
              <a:t>nucleic acid</a:t>
            </a:r>
            <a:r>
              <a:rPr lang="en-US" sz="1500" dirty="0" smtClean="0">
                <a:latin typeface="Comic Sans MS" pitchFamily="66" charset="0"/>
              </a:rPr>
              <a:t> </a:t>
            </a:r>
            <a:r>
              <a:rPr lang="en-US" sz="1200" dirty="0" smtClean="0">
                <a:latin typeface="Comic Sans MS" pitchFamily="66" charset="0"/>
              </a:rPr>
              <a:t>(DNA) </a:t>
            </a:r>
            <a:r>
              <a:rPr lang="en-US" sz="1500" dirty="0" smtClean="0">
                <a:latin typeface="Comic Sans MS" pitchFamily="66" charset="0"/>
              </a:rPr>
              <a:t>and </a:t>
            </a:r>
            <a:r>
              <a:rPr lang="en-US" sz="1500" b="1" dirty="0" smtClean="0">
                <a:solidFill>
                  <a:srgbClr val="FFC000"/>
                </a:solidFill>
                <a:latin typeface="Comic Sans MS" pitchFamily="66" charset="0"/>
              </a:rPr>
              <a:t>ribo</a:t>
            </a:r>
            <a:r>
              <a:rPr lang="en-US" sz="1500" b="1" dirty="0" smtClean="0">
                <a:latin typeface="Comic Sans MS" pitchFamily="66" charset="0"/>
              </a:rPr>
              <a:t>nucleic acid</a:t>
            </a:r>
            <a:r>
              <a:rPr lang="en-US" sz="1500" dirty="0" smtClean="0">
                <a:latin typeface="Comic Sans MS" pitchFamily="66" charset="0"/>
              </a:rPr>
              <a:t> </a:t>
            </a:r>
            <a:r>
              <a:rPr lang="en-US" sz="1200" dirty="0" smtClean="0">
                <a:latin typeface="Comic Sans MS" pitchFamily="66" charset="0"/>
              </a:rPr>
              <a:t>(RNA) </a:t>
            </a:r>
            <a:r>
              <a:rPr lang="en-US" sz="1500" dirty="0" smtClean="0">
                <a:latin typeface="Comic Sans MS" pitchFamily="66" charset="0"/>
              </a:rPr>
              <a:t>= genetic material of cells.</a:t>
            </a:r>
          </a:p>
          <a:p>
            <a:pPr eaLnBrk="1" hangingPunct="1">
              <a:buFontTx/>
              <a:buNone/>
              <a:defRPr/>
            </a:pPr>
            <a:endParaRPr lang="en-US" sz="800" dirty="0" smtClean="0">
              <a:latin typeface="Comic Sans MS" pitchFamily="66" charset="0"/>
            </a:endParaRPr>
          </a:p>
          <a:p>
            <a:pPr eaLnBrk="1" hangingPunct="1">
              <a:buFontTx/>
              <a:buNone/>
              <a:defRPr/>
            </a:pPr>
            <a:r>
              <a:rPr lang="en-US" sz="1500" dirty="0" smtClean="0">
                <a:latin typeface="Comic Sans MS" pitchFamily="66" charset="0"/>
              </a:rPr>
              <a:t>Names derived from type of </a:t>
            </a:r>
            <a:r>
              <a:rPr lang="en-US" sz="1500" b="1" dirty="0" smtClean="0">
                <a:latin typeface="Comic Sans MS" pitchFamily="66" charset="0"/>
              </a:rPr>
              <a:t>sugar</a:t>
            </a:r>
            <a:r>
              <a:rPr lang="en-US" sz="1500" dirty="0" smtClean="0">
                <a:latin typeface="Comic Sans MS" pitchFamily="66" charset="0"/>
              </a:rPr>
              <a:t> contained within molecules = </a:t>
            </a:r>
            <a:r>
              <a:rPr lang="en-US" sz="1500" b="1" dirty="0" smtClean="0">
                <a:latin typeface="Comic Sans MS" pitchFamily="66" charset="0"/>
              </a:rPr>
              <a:t>ribose</a:t>
            </a:r>
          </a:p>
          <a:p>
            <a:pPr eaLnBrk="1" hangingPunct="1">
              <a:buFontTx/>
              <a:buNone/>
              <a:defRPr/>
            </a:pPr>
            <a:endParaRPr lang="en-US" sz="800" dirty="0" smtClean="0">
              <a:latin typeface="Comic Sans MS" pitchFamily="66" charset="0"/>
            </a:endParaRPr>
          </a:p>
          <a:p>
            <a:pPr eaLnBrk="1" hangingPunct="1">
              <a:buFontTx/>
              <a:buNone/>
              <a:defRPr/>
            </a:pPr>
            <a:r>
              <a:rPr lang="en-US" sz="1500" b="1" dirty="0" smtClean="0">
                <a:latin typeface="Comic Sans MS" pitchFamily="66" charset="0"/>
              </a:rPr>
              <a:t>Nucleotides</a:t>
            </a:r>
            <a:endParaRPr lang="en-US" sz="800" b="1" dirty="0" smtClean="0">
              <a:latin typeface="Comic Sans MS" pitchFamily="66" charset="0"/>
            </a:endParaRPr>
          </a:p>
          <a:p>
            <a:pPr eaLnBrk="1" hangingPunct="1">
              <a:buFontTx/>
              <a:buNone/>
              <a:defRPr/>
            </a:pPr>
            <a:r>
              <a:rPr lang="en-US" sz="1500" dirty="0" smtClean="0">
                <a:latin typeface="Comic Sans MS" pitchFamily="66" charset="0"/>
              </a:rPr>
              <a:t>Each monomer of nucleic acid is a </a:t>
            </a:r>
            <a:r>
              <a:rPr lang="en-US" sz="1500" b="1" dirty="0" smtClean="0">
                <a:latin typeface="Comic Sans MS" pitchFamily="66" charset="0"/>
              </a:rPr>
              <a:t>nucleotide</a:t>
            </a:r>
            <a:r>
              <a:rPr lang="en-US" sz="1500" dirty="0" smtClean="0">
                <a:latin typeface="Comic Sans MS" pitchFamily="66" charset="0"/>
              </a:rPr>
              <a:t> and consists of 3 portions: </a:t>
            </a:r>
          </a:p>
          <a:p>
            <a:pPr eaLnBrk="1" hangingPunct="1">
              <a:buFontTx/>
              <a:buNone/>
              <a:defRPr/>
            </a:pPr>
            <a:r>
              <a:rPr lang="en-US" sz="1500" dirty="0" smtClean="0">
                <a:latin typeface="Comic Sans MS" pitchFamily="66" charset="0"/>
              </a:rPr>
              <a:t>	</a:t>
            </a:r>
            <a:r>
              <a:rPr lang="en-US" sz="1200" dirty="0" smtClean="0">
                <a:latin typeface="Comic Sans MS" pitchFamily="66" charset="0"/>
              </a:rPr>
              <a:t>- a </a:t>
            </a:r>
            <a:r>
              <a:rPr lang="en-US" sz="1600" b="1" dirty="0" smtClean="0">
                <a:solidFill>
                  <a:srgbClr val="FF9900"/>
                </a:solidFill>
                <a:latin typeface="Comic Sans MS" pitchFamily="66" charset="0"/>
              </a:rPr>
              <a:t>sugar</a:t>
            </a:r>
          </a:p>
          <a:p>
            <a:pPr eaLnBrk="1" hangingPunct="1">
              <a:buFontTx/>
              <a:buNone/>
              <a:defRPr/>
            </a:pPr>
            <a:r>
              <a:rPr lang="en-US" sz="1200" dirty="0" smtClean="0">
                <a:latin typeface="Comic Sans MS" pitchFamily="66" charset="0"/>
              </a:rPr>
              <a:t>	- one or more </a:t>
            </a:r>
            <a:r>
              <a:rPr lang="en-US" sz="1600" b="1" dirty="0" smtClean="0">
                <a:solidFill>
                  <a:srgbClr val="FF0000"/>
                </a:solidFill>
                <a:latin typeface="Comic Sans MS" pitchFamily="66" charset="0"/>
              </a:rPr>
              <a:t>phosphate</a:t>
            </a:r>
          </a:p>
          <a:p>
            <a:pPr eaLnBrk="1" hangingPunct="1">
              <a:buFontTx/>
              <a:buNone/>
              <a:defRPr/>
            </a:pPr>
            <a:r>
              <a:rPr lang="en-US" sz="1200" dirty="0" smtClean="0">
                <a:latin typeface="Comic Sans MS" pitchFamily="66" charset="0"/>
              </a:rPr>
              <a:t>	- one of five cyclic </a:t>
            </a:r>
            <a:r>
              <a:rPr lang="en-US" sz="1600" b="1" dirty="0" smtClean="0">
                <a:solidFill>
                  <a:srgbClr val="0000FF"/>
                </a:solidFill>
                <a:latin typeface="Comic Sans MS" pitchFamily="66" charset="0"/>
              </a:rPr>
              <a:t>nitrogenous bases</a:t>
            </a:r>
            <a:endParaRPr lang="en-US" sz="1600" b="1" dirty="0" smtClean="0">
              <a:latin typeface="Comic Sans MS" pitchFamily="66" charset="0"/>
            </a:endParaRPr>
          </a:p>
          <a:p>
            <a:pPr eaLnBrk="1" hangingPunct="1">
              <a:buFontTx/>
              <a:buNone/>
              <a:defRPr/>
            </a:pPr>
            <a:r>
              <a:rPr lang="en-US" sz="1200" dirty="0" smtClean="0">
                <a:latin typeface="Comic Sans MS" pitchFamily="66" charset="0"/>
              </a:rPr>
              <a:t>		+adenine, guanine (double-ringed purines) </a:t>
            </a:r>
          </a:p>
          <a:p>
            <a:pPr eaLnBrk="1" hangingPunct="1">
              <a:buFontTx/>
              <a:buNone/>
              <a:defRPr/>
            </a:pPr>
            <a:r>
              <a:rPr lang="en-US" sz="1200" dirty="0" smtClean="0">
                <a:latin typeface="Comic Sans MS" pitchFamily="66" charset="0"/>
              </a:rPr>
              <a:t>		+ cytosine, thiamine or uracil (single-ringed </a:t>
            </a:r>
            <a:r>
              <a:rPr lang="en-US" sz="1200" dirty="0" err="1" smtClean="0">
                <a:latin typeface="Comic Sans MS" pitchFamily="66" charset="0"/>
              </a:rPr>
              <a:t>pyrimidines</a:t>
            </a:r>
            <a:r>
              <a:rPr lang="en-US" sz="1200" dirty="0" smtClean="0">
                <a:latin typeface="Comic Sans MS" pitchFamily="66" charset="0"/>
              </a:rPr>
              <a:t>)</a:t>
            </a:r>
          </a:p>
        </p:txBody>
      </p:sp>
      <p:pic>
        <p:nvPicPr>
          <p:cNvPr id="14340" name="Picture 4" descr="Image:Nucleotides.png">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228600" y="4419600"/>
            <a:ext cx="8153400" cy="213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2"/>
          <p:cNvSpPr txBox="1">
            <a:spLocks noChangeArrowheads="1"/>
          </p:cNvSpPr>
          <p:nvPr/>
        </p:nvSpPr>
        <p:spPr bwMode="auto">
          <a:xfrm>
            <a:off x="586740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6"/>
              </a:rPr>
              <a:t>Nucleotide Structure</a:t>
            </a:r>
            <a:r>
              <a:rPr lang="en-US" altLang="en-US" sz="1000">
                <a:latin typeface="Comic Sans MS" pitchFamily="66" charset="0"/>
                <a:cs typeface="Arial" charset="0"/>
              </a:rPr>
              <a:t>, Wikipedia</a:t>
            </a:r>
          </a:p>
        </p:txBody>
      </p:sp>
      <p:sp>
        <p:nvSpPr>
          <p:cNvPr id="14342"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1600200"/>
            <a:ext cx="3733800" cy="3200400"/>
          </a:xfrm>
        </p:spPr>
        <p:txBody>
          <a:bodyPr/>
          <a:lstStyle/>
          <a:p>
            <a:pPr algn="l" eaLnBrk="1" hangingPunct="1"/>
            <a:r>
              <a:rPr lang="en-US" altLang="en-US" sz="3600" b="1" dirty="0" smtClean="0">
                <a:solidFill>
                  <a:srgbClr val="664D2A"/>
                </a:solidFill>
                <a:latin typeface="Comic Sans MS" pitchFamily="66" charset="0"/>
              </a:rPr>
              <a:t>Organic Chemistry,</a:t>
            </a:r>
            <a:br>
              <a:rPr lang="en-US" altLang="en-US" sz="3600" b="1" dirty="0" smtClean="0">
                <a:solidFill>
                  <a:srgbClr val="664D2A"/>
                </a:solidFill>
                <a:latin typeface="Comic Sans MS" pitchFamily="66" charset="0"/>
              </a:rPr>
            </a:br>
            <a:r>
              <a:rPr lang="en-US" altLang="en-US" sz="3600" b="1" dirty="0" smtClean="0">
                <a:solidFill>
                  <a:srgbClr val="664D2A"/>
                </a:solidFill>
                <a:latin typeface="Comic Sans MS" pitchFamily="66" charset="0"/>
              </a:rPr>
              <a:t>Macromolecules</a:t>
            </a:r>
            <a:r>
              <a:rPr lang="en-US" altLang="en-US" sz="3600" b="1" dirty="0">
                <a:solidFill>
                  <a:srgbClr val="664D2A"/>
                </a:solidFill>
              </a:rPr>
              <a:t/>
            </a:r>
            <a:br>
              <a:rPr lang="en-US" altLang="en-US" sz="3600" b="1" dirty="0">
                <a:solidFill>
                  <a:srgbClr val="664D2A"/>
                </a:solidFill>
              </a:rPr>
            </a:br>
            <a:r>
              <a:rPr lang="en-US" altLang="en-US" sz="3600" b="1" dirty="0" smtClean="0">
                <a:solidFill>
                  <a:srgbClr val="664D2A"/>
                </a:solidFill>
                <a:latin typeface="Comic Sans MS"/>
                <a:cs typeface="Comic Sans MS"/>
              </a:rPr>
              <a:t>&amp; </a:t>
            </a:r>
            <a:br>
              <a:rPr lang="en-US" altLang="en-US" sz="3600" b="1" dirty="0" smtClean="0">
                <a:solidFill>
                  <a:srgbClr val="664D2A"/>
                </a:solidFill>
                <a:latin typeface="Comic Sans MS"/>
                <a:cs typeface="Comic Sans MS"/>
              </a:rPr>
            </a:br>
            <a:r>
              <a:rPr lang="en-US" altLang="en-US" sz="3600" b="1" dirty="0" smtClean="0">
                <a:solidFill>
                  <a:srgbClr val="664D2A"/>
                </a:solidFill>
                <a:latin typeface="Comic Sans MS"/>
                <a:cs typeface="Comic Sans MS"/>
              </a:rPr>
              <a:t>Nutrition</a:t>
            </a:r>
          </a:p>
        </p:txBody>
      </p:sp>
      <p:sp>
        <p:nvSpPr>
          <p:cNvPr id="3076" name="Picture 16" descr="DNA_orbit_animated"/>
          <p:cNvSpPr>
            <a:spLocks noChangeAspect="1" noChangeArrowheads="1"/>
          </p:cNvSpPr>
          <p:nvPr/>
        </p:nvSpPr>
        <p:spPr bwMode="auto">
          <a:xfrm>
            <a:off x="5791200" y="914400"/>
            <a:ext cx="276225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3" name="Picture 7" descr="Food-StillebenFloris_van_Dy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600200"/>
            <a:ext cx="3854116" cy="33528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4" name="Text Box 10"/>
          <p:cNvSpPr txBox="1">
            <a:spLocks noChangeArrowheads="1"/>
          </p:cNvSpPr>
          <p:nvPr/>
        </p:nvSpPr>
        <p:spPr bwMode="auto">
          <a:xfrm>
            <a:off x="4592129" y="6611937"/>
            <a:ext cx="45656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en-US" sz="1000" b="0" dirty="0">
                <a:latin typeface="Comic Sans MS" charset="0"/>
              </a:rPr>
              <a:t>Image: </a:t>
            </a:r>
            <a:r>
              <a:rPr lang="en-US" sz="1000" b="0" dirty="0">
                <a:latin typeface="Comic Sans MS" charset="0"/>
                <a:hlinkClick r:id="rId4"/>
              </a:rPr>
              <a:t>Stilleben</a:t>
            </a:r>
            <a:r>
              <a:rPr lang="en-US" sz="1000" b="0" dirty="0">
                <a:latin typeface="Comic Sans MS" charset="0"/>
              </a:rPr>
              <a:t>, painting dated 1613, oil on canvas, by </a:t>
            </a:r>
            <a:r>
              <a:rPr lang="en-US" sz="1000" b="0" dirty="0" err="1">
                <a:latin typeface="Comic Sans MS" charset="0"/>
              </a:rPr>
              <a:t>Floris</a:t>
            </a:r>
            <a:r>
              <a:rPr lang="en-US" sz="1000" b="0" dirty="0">
                <a:latin typeface="Comic Sans MS" charset="0"/>
              </a:rPr>
              <a:t> van </a:t>
            </a:r>
            <a:r>
              <a:rPr lang="en-US" sz="1000" b="0" dirty="0" err="1">
                <a:latin typeface="Comic Sans MS" charset="0"/>
              </a:rPr>
              <a:t>Dyck</a:t>
            </a:r>
            <a:r>
              <a:rPr lang="en-US" sz="1000" dirty="0">
                <a:latin typeface="Comic Sans MS" charset="0"/>
              </a:rPr>
              <a:t> </a:t>
            </a:r>
          </a:p>
        </p:txBody>
      </p:sp>
      <p:sp>
        <p:nvSpPr>
          <p:cNvPr id="7" name="Rectangle 6"/>
          <p:cNvSpPr>
            <a:spLocks noChangeArrowheads="1"/>
          </p:cNvSpPr>
          <p:nvPr/>
        </p:nvSpPr>
        <p:spPr bwMode="auto">
          <a:xfrm>
            <a:off x="0" y="6611937"/>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79266889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563563"/>
          </a:xfrm>
        </p:spPr>
        <p:txBody>
          <a:bodyPr/>
          <a:lstStyle/>
          <a:p>
            <a:pPr eaLnBrk="1" hangingPunct="1"/>
            <a:r>
              <a:rPr lang="en-US" altLang="en-US" sz="3200" smtClean="0">
                <a:solidFill>
                  <a:srgbClr val="0033CC"/>
                </a:solidFill>
                <a:latin typeface="Comic Sans MS" pitchFamily="66" charset="0"/>
              </a:rPr>
              <a:t>Organic Molecules –</a:t>
            </a:r>
            <a:r>
              <a:rPr lang="en-US" altLang="en-US" sz="3200" b="1" smtClean="0">
                <a:solidFill>
                  <a:srgbClr val="0033CC"/>
                </a:solidFill>
                <a:latin typeface="Comic Sans MS" pitchFamily="66" charset="0"/>
              </a:rPr>
              <a:t> Nucleic Acids</a:t>
            </a:r>
          </a:p>
        </p:txBody>
      </p:sp>
      <p:sp>
        <p:nvSpPr>
          <p:cNvPr id="15363" name="Rectangle 3"/>
          <p:cNvSpPr>
            <a:spLocks noGrp="1" noChangeArrowheads="1"/>
          </p:cNvSpPr>
          <p:nvPr>
            <p:ph type="body" sz="half" idx="1"/>
          </p:nvPr>
        </p:nvSpPr>
        <p:spPr>
          <a:xfrm>
            <a:off x="228600" y="1295400"/>
            <a:ext cx="4800600" cy="5029200"/>
          </a:xfrm>
        </p:spPr>
        <p:txBody>
          <a:bodyPr/>
          <a:lstStyle/>
          <a:p>
            <a:pPr eaLnBrk="1" hangingPunct="1">
              <a:lnSpc>
                <a:spcPct val="80000"/>
              </a:lnSpc>
              <a:buFontTx/>
              <a:buNone/>
            </a:pPr>
            <a:r>
              <a:rPr lang="en-US" altLang="en-US" sz="2800" b="1" smtClean="0">
                <a:latin typeface="Comic Sans MS" pitchFamily="66" charset="0"/>
              </a:rPr>
              <a:t>Nucleic Acid Structure</a:t>
            </a:r>
          </a:p>
          <a:p>
            <a:pPr eaLnBrk="1" hangingPunct="1">
              <a:lnSpc>
                <a:spcPct val="80000"/>
              </a:lnSpc>
              <a:buFontTx/>
              <a:buNone/>
            </a:pPr>
            <a:endParaRPr lang="en-US" altLang="en-US" sz="2400" smtClean="0">
              <a:latin typeface="Comic Sans MS" pitchFamily="66" charset="0"/>
            </a:endParaRPr>
          </a:p>
          <a:p>
            <a:pPr eaLnBrk="1" hangingPunct="1">
              <a:lnSpc>
                <a:spcPct val="80000"/>
              </a:lnSpc>
              <a:buFontTx/>
              <a:buNone/>
            </a:pPr>
            <a:endParaRPr lang="en-US" altLang="en-US" sz="2400" smtClean="0">
              <a:latin typeface="Comic Sans MS" pitchFamily="66" charset="0"/>
            </a:endParaRPr>
          </a:p>
          <a:p>
            <a:pPr eaLnBrk="1" hangingPunct="1">
              <a:lnSpc>
                <a:spcPct val="80000"/>
              </a:lnSpc>
              <a:buFontTx/>
              <a:buNone/>
            </a:pPr>
            <a:r>
              <a:rPr lang="en-US" altLang="en-US" sz="2400" smtClean="0">
                <a:latin typeface="Comic Sans MS" pitchFamily="66" charset="0"/>
                <a:hlinkClick r:id="rId3"/>
              </a:rPr>
              <a:t>Nucleotides</a:t>
            </a:r>
            <a:r>
              <a:rPr lang="en-US" altLang="en-US" sz="2400" smtClean="0">
                <a:latin typeface="Comic Sans MS" pitchFamily="66" charset="0"/>
              </a:rPr>
              <a:t> linked by covalent bonds between </a:t>
            </a:r>
            <a:r>
              <a:rPr lang="en-US" altLang="en-US" sz="2800" b="1" smtClean="0">
                <a:solidFill>
                  <a:srgbClr val="669900"/>
                </a:solidFill>
                <a:latin typeface="Comic Sans MS" pitchFamily="66" charset="0"/>
              </a:rPr>
              <a:t>sugar </a:t>
            </a:r>
            <a:r>
              <a:rPr lang="en-US" altLang="en-US" sz="2400" smtClean="0">
                <a:latin typeface="Comic Sans MS" pitchFamily="66" charset="0"/>
              </a:rPr>
              <a:t>of one nucleotide and </a:t>
            </a:r>
            <a:r>
              <a:rPr lang="en-US" altLang="en-US" sz="2800" b="1" smtClean="0">
                <a:solidFill>
                  <a:srgbClr val="FF3300"/>
                </a:solidFill>
                <a:latin typeface="Comic Sans MS" pitchFamily="66" charset="0"/>
              </a:rPr>
              <a:t>phosphate</a:t>
            </a:r>
            <a:r>
              <a:rPr lang="en-US" altLang="en-US" sz="2400" smtClean="0">
                <a:solidFill>
                  <a:srgbClr val="009900"/>
                </a:solidFill>
                <a:latin typeface="Comic Sans MS" pitchFamily="66" charset="0"/>
              </a:rPr>
              <a:t> </a:t>
            </a:r>
            <a:r>
              <a:rPr lang="en-US" altLang="en-US" sz="2400" smtClean="0">
                <a:latin typeface="Comic Sans MS" pitchFamily="66" charset="0"/>
              </a:rPr>
              <a:t>of next </a:t>
            </a:r>
            <a:r>
              <a:rPr lang="en-US" altLang="en-US" sz="1600" i="1" smtClean="0">
                <a:latin typeface="Comic Sans MS" pitchFamily="66" charset="0"/>
              </a:rPr>
              <a:t>(sugar-phosphate backbone)</a:t>
            </a:r>
            <a:r>
              <a:rPr lang="en-US" altLang="en-US" sz="2000" i="1" smtClean="0">
                <a:latin typeface="Comic Sans MS" pitchFamily="66" charset="0"/>
              </a:rPr>
              <a:t>.</a:t>
            </a:r>
            <a:endParaRPr lang="en-US" altLang="en-US" sz="2400" i="1" smtClean="0">
              <a:latin typeface="Comic Sans MS" pitchFamily="66" charset="0"/>
            </a:endParaRPr>
          </a:p>
          <a:p>
            <a:pPr eaLnBrk="1" hangingPunct="1">
              <a:lnSpc>
                <a:spcPct val="80000"/>
              </a:lnSpc>
              <a:buFontTx/>
              <a:buNone/>
            </a:pPr>
            <a:endParaRPr lang="en-US" altLang="en-US" sz="2400" i="1" smtClean="0">
              <a:latin typeface="Comic Sans MS" pitchFamily="66" charset="0"/>
            </a:endParaRPr>
          </a:p>
          <a:p>
            <a:pPr eaLnBrk="1" hangingPunct="1">
              <a:lnSpc>
                <a:spcPct val="80000"/>
              </a:lnSpc>
              <a:buFontTx/>
              <a:buNone/>
            </a:pPr>
            <a:endParaRPr lang="en-US" altLang="en-US" sz="2400" smtClean="0">
              <a:latin typeface="Comic Sans MS" pitchFamily="66" charset="0"/>
            </a:endParaRPr>
          </a:p>
          <a:p>
            <a:pPr eaLnBrk="1" hangingPunct="1">
              <a:lnSpc>
                <a:spcPct val="80000"/>
              </a:lnSpc>
              <a:buFontTx/>
              <a:buNone/>
            </a:pPr>
            <a:endParaRPr lang="en-US" altLang="en-US" sz="2400" smtClean="0">
              <a:latin typeface="Comic Sans MS" pitchFamily="66" charset="0"/>
            </a:endParaRPr>
          </a:p>
          <a:p>
            <a:pPr eaLnBrk="1" hangingPunct="1">
              <a:lnSpc>
                <a:spcPct val="80000"/>
              </a:lnSpc>
              <a:buFontTx/>
              <a:buNone/>
            </a:pPr>
            <a:r>
              <a:rPr lang="en-US" altLang="en-US" sz="2400" smtClean="0">
                <a:latin typeface="Comic Sans MS" pitchFamily="66" charset="0"/>
              </a:rPr>
              <a:t>Nitrogenous </a:t>
            </a:r>
            <a:r>
              <a:rPr lang="en-US" altLang="en-US" sz="2800" b="1" smtClean="0">
                <a:solidFill>
                  <a:srgbClr val="0000FF"/>
                </a:solidFill>
                <a:latin typeface="Comic Sans MS" pitchFamily="66" charset="0"/>
              </a:rPr>
              <a:t>bases</a:t>
            </a:r>
            <a:r>
              <a:rPr lang="en-US" altLang="en-US" sz="2400" smtClean="0">
                <a:latin typeface="Comic Sans MS" pitchFamily="66" charset="0"/>
              </a:rPr>
              <a:t> extend from it like teeth of a comb.</a:t>
            </a:r>
          </a:p>
        </p:txBody>
      </p:sp>
      <p:pic>
        <p:nvPicPr>
          <p:cNvPr id="15364" name="Picture 5" descr="NucleicAci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81600" y="1066800"/>
            <a:ext cx="3368675" cy="566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8229600" cy="457200"/>
          </a:xfrm>
        </p:spPr>
        <p:txBody>
          <a:bodyPr/>
          <a:lstStyle/>
          <a:p>
            <a:pPr algn="l" eaLnBrk="1" hangingPunct="1"/>
            <a:r>
              <a:rPr lang="en-US" altLang="en-US" sz="3200" smtClean="0">
                <a:solidFill>
                  <a:srgbClr val="0033CC"/>
                </a:solidFill>
                <a:latin typeface="Comic Sans MS" pitchFamily="66" charset="0"/>
              </a:rPr>
              <a:t>Nucleic Acids</a:t>
            </a:r>
            <a:r>
              <a:rPr lang="en-US" altLang="en-US" sz="3200" b="1" smtClean="0">
                <a:solidFill>
                  <a:srgbClr val="0033CC"/>
                </a:solidFill>
                <a:latin typeface="Comic Sans MS" pitchFamily="66" charset="0"/>
              </a:rPr>
              <a:t> - DNA</a:t>
            </a:r>
          </a:p>
        </p:txBody>
      </p:sp>
      <p:sp>
        <p:nvSpPr>
          <p:cNvPr id="37891" name="Rectangle 3"/>
          <p:cNvSpPr>
            <a:spLocks noGrp="1" noChangeArrowheads="1"/>
          </p:cNvSpPr>
          <p:nvPr>
            <p:ph type="body" sz="half" idx="1"/>
          </p:nvPr>
        </p:nvSpPr>
        <p:spPr>
          <a:xfrm>
            <a:off x="228600" y="914400"/>
            <a:ext cx="5486400" cy="5715000"/>
          </a:xfrm>
        </p:spPr>
        <p:txBody>
          <a:bodyPr/>
          <a:lstStyle/>
          <a:p>
            <a:pPr eaLnBrk="1" hangingPunct="1">
              <a:lnSpc>
                <a:spcPct val="80000"/>
              </a:lnSpc>
              <a:buFontTx/>
              <a:buNone/>
              <a:defRPr/>
            </a:pPr>
            <a:r>
              <a:rPr lang="en-US" sz="1800" b="1" dirty="0" smtClean="0">
                <a:latin typeface="Comic Sans MS" pitchFamily="66" charset="0"/>
                <a:hlinkClick r:id="rId3"/>
              </a:rPr>
              <a:t>DNA</a:t>
            </a:r>
            <a:r>
              <a:rPr lang="en-US" sz="1600" dirty="0" smtClean="0">
                <a:latin typeface="Comic Sans MS" pitchFamily="66" charset="0"/>
              </a:rPr>
              <a:t> is a double stranded molecule, analogous to a ladder.</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600" dirty="0" smtClean="0">
                <a:latin typeface="Comic Sans MS" pitchFamily="66" charset="0"/>
              </a:rPr>
              <a:t>The “ladder” = </a:t>
            </a:r>
          </a:p>
          <a:p>
            <a:pPr eaLnBrk="1" hangingPunct="1">
              <a:lnSpc>
                <a:spcPct val="80000"/>
              </a:lnSpc>
              <a:buFontTx/>
              <a:buNone/>
              <a:defRPr/>
            </a:pPr>
            <a:r>
              <a:rPr lang="en-US" sz="1600" dirty="0" smtClean="0">
                <a:latin typeface="Comic Sans MS" pitchFamily="66" charset="0"/>
              </a:rPr>
              <a:t>	 </a:t>
            </a:r>
            <a:r>
              <a:rPr lang="en-US" sz="1600" dirty="0" smtClean="0">
                <a:latin typeface="Comic Sans MS" pitchFamily="66" charset="0"/>
                <a:cs typeface="Arial" pitchFamily="34" charset="0"/>
              </a:rPr>
              <a:t>•</a:t>
            </a:r>
            <a:r>
              <a:rPr lang="en-US" sz="1600" dirty="0" smtClean="0">
                <a:latin typeface="Comic Sans MS" pitchFamily="66" charset="0"/>
              </a:rPr>
              <a:t> two </a:t>
            </a:r>
            <a:r>
              <a:rPr lang="en-US" sz="1600" dirty="0" err="1" smtClean="0">
                <a:latin typeface="Comic Sans MS" pitchFamily="66" charset="0"/>
              </a:rPr>
              <a:t>deoxyribose</a:t>
            </a:r>
            <a:r>
              <a:rPr lang="en-US" sz="1600" dirty="0" smtClean="0">
                <a:latin typeface="Comic Sans MS" pitchFamily="66" charset="0"/>
              </a:rPr>
              <a:t>-phosphate chains form the “</a:t>
            </a:r>
            <a:r>
              <a:rPr lang="en-US" sz="1600" b="1" dirty="0" smtClean="0">
                <a:latin typeface="Comic Sans MS" pitchFamily="66" charset="0"/>
              </a:rPr>
              <a:t>side rails</a:t>
            </a:r>
            <a:r>
              <a:rPr lang="en-US" sz="1600" dirty="0" smtClean="0">
                <a:latin typeface="Comic Sans MS" pitchFamily="66" charset="0"/>
              </a:rPr>
              <a:t>”</a:t>
            </a:r>
            <a:endParaRPr lang="en-US" sz="1600" b="1" dirty="0" smtClean="0">
              <a:latin typeface="Comic Sans MS" pitchFamily="66" charset="0"/>
            </a:endParaRPr>
          </a:p>
          <a:p>
            <a:pPr eaLnBrk="1" hangingPunct="1">
              <a:lnSpc>
                <a:spcPct val="80000"/>
              </a:lnSpc>
              <a:buFontTx/>
              <a:buNone/>
              <a:defRPr/>
            </a:pPr>
            <a:r>
              <a:rPr lang="en-US" sz="1600" dirty="0" smtClean="0">
                <a:latin typeface="Comic Sans MS" pitchFamily="66" charset="0"/>
              </a:rPr>
              <a:t>	 </a:t>
            </a:r>
            <a:r>
              <a:rPr lang="en-US" sz="1600" dirty="0" smtClean="0">
                <a:latin typeface="Comic Sans MS" pitchFamily="66" charset="0"/>
                <a:cs typeface="Arial" pitchFamily="34" charset="0"/>
              </a:rPr>
              <a:t>•</a:t>
            </a:r>
            <a:r>
              <a:rPr lang="en-US" sz="1600" dirty="0" smtClean="0">
                <a:latin typeface="Comic Sans MS" pitchFamily="66" charset="0"/>
              </a:rPr>
              <a:t> base pairs, linked by hydrogen bonds, form the “</a:t>
            </a:r>
            <a:r>
              <a:rPr lang="en-US" sz="1600" b="1" dirty="0" smtClean="0">
                <a:latin typeface="Comic Sans MS" pitchFamily="66" charset="0"/>
              </a:rPr>
              <a:t>rungs”</a:t>
            </a:r>
            <a:r>
              <a:rPr lang="en-US" sz="1600" dirty="0" smtClean="0">
                <a:latin typeface="Comic Sans MS" pitchFamily="66" charset="0"/>
              </a:rPr>
              <a:t>.</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800" b="1" dirty="0" smtClean="0">
                <a:solidFill>
                  <a:schemeClr val="tx1">
                    <a:lumMod val="65000"/>
                    <a:lumOff val="35000"/>
                  </a:schemeClr>
                </a:solidFill>
                <a:latin typeface="Comic Sans MS" pitchFamily="66" charset="0"/>
              </a:rPr>
              <a:t>Purine Bases</a:t>
            </a:r>
            <a:r>
              <a:rPr lang="en-US" sz="1800" dirty="0" smtClean="0">
                <a:solidFill>
                  <a:schemeClr val="tx1">
                    <a:lumMod val="65000"/>
                    <a:lumOff val="35000"/>
                  </a:schemeClr>
                </a:solidFill>
                <a:latin typeface="Comic Sans MS" pitchFamily="66" charset="0"/>
              </a:rPr>
              <a:t> </a:t>
            </a:r>
            <a:r>
              <a:rPr lang="en-US" sz="1400" dirty="0" smtClean="0">
                <a:latin typeface="Comic Sans MS" pitchFamily="66" charset="0"/>
              </a:rPr>
              <a:t>(double ring)</a:t>
            </a:r>
          </a:p>
          <a:p>
            <a:pPr eaLnBrk="1" hangingPunct="1">
              <a:lnSpc>
                <a:spcPct val="80000"/>
              </a:lnSpc>
              <a:buFontTx/>
              <a:buNone/>
              <a:defRPr/>
            </a:pPr>
            <a:r>
              <a:rPr lang="en-US" sz="1600" dirty="0" smtClean="0">
                <a:latin typeface="Comic Sans MS" pitchFamily="66" charset="0"/>
              </a:rPr>
              <a:t>Adenine &amp; Guanine</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800" b="1" dirty="0" smtClean="0">
                <a:solidFill>
                  <a:schemeClr val="tx1">
                    <a:lumMod val="65000"/>
                    <a:lumOff val="35000"/>
                  </a:schemeClr>
                </a:solidFill>
                <a:latin typeface="Comic Sans MS" pitchFamily="66" charset="0"/>
              </a:rPr>
              <a:t>Pyrimidine Bases</a:t>
            </a:r>
            <a:r>
              <a:rPr lang="en-US" sz="1800" dirty="0" smtClean="0">
                <a:solidFill>
                  <a:schemeClr val="tx1">
                    <a:lumMod val="65000"/>
                    <a:lumOff val="35000"/>
                  </a:schemeClr>
                </a:solidFill>
                <a:latin typeface="Comic Sans MS" pitchFamily="66" charset="0"/>
              </a:rPr>
              <a:t> </a:t>
            </a:r>
            <a:r>
              <a:rPr lang="en-US" sz="1400" dirty="0" smtClean="0">
                <a:latin typeface="Comic Sans MS" pitchFamily="66" charset="0"/>
              </a:rPr>
              <a:t>(single ring)</a:t>
            </a:r>
            <a:endParaRPr lang="en-US" sz="1600" dirty="0" smtClean="0">
              <a:latin typeface="Comic Sans MS" pitchFamily="66" charset="0"/>
            </a:endParaRPr>
          </a:p>
          <a:p>
            <a:pPr eaLnBrk="1" hangingPunct="1">
              <a:lnSpc>
                <a:spcPct val="80000"/>
              </a:lnSpc>
              <a:buFontTx/>
              <a:buNone/>
              <a:defRPr/>
            </a:pPr>
            <a:r>
              <a:rPr lang="en-US" sz="1600" dirty="0" smtClean="0">
                <a:latin typeface="Comic Sans MS" pitchFamily="66" charset="0"/>
              </a:rPr>
              <a:t>Cytosine &amp; Thymine</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600" b="1" dirty="0" smtClean="0">
                <a:latin typeface="Comic Sans MS" pitchFamily="66" charset="0"/>
              </a:rPr>
              <a:t>Base Pairs</a:t>
            </a:r>
            <a:r>
              <a:rPr lang="en-US" sz="1600" dirty="0" smtClean="0">
                <a:latin typeface="Comic Sans MS" pitchFamily="66" charset="0"/>
              </a:rPr>
              <a:t> </a:t>
            </a:r>
            <a:r>
              <a:rPr lang="en-US" sz="1600" i="1" dirty="0" smtClean="0">
                <a:latin typeface="Comic Sans MS" pitchFamily="66" charset="0"/>
              </a:rPr>
              <a:t>(purine always pairs with pyrimidine):</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600" dirty="0" smtClean="0">
                <a:latin typeface="Comic Sans MS" pitchFamily="66" charset="0"/>
              </a:rPr>
              <a:t>Adenine + Thymine</a:t>
            </a:r>
          </a:p>
          <a:p>
            <a:pPr eaLnBrk="1" hangingPunct="1">
              <a:lnSpc>
                <a:spcPct val="80000"/>
              </a:lnSpc>
              <a:buFontTx/>
              <a:buNone/>
              <a:defRPr/>
            </a:pPr>
            <a:r>
              <a:rPr lang="en-US" sz="1600" dirty="0" smtClean="0">
                <a:latin typeface="Comic Sans MS" pitchFamily="66" charset="0"/>
              </a:rPr>
              <a:t>Cytosine + Guanine</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800" b="1" dirty="0" smtClean="0">
                <a:solidFill>
                  <a:schemeClr val="tx1">
                    <a:lumMod val="50000"/>
                    <a:lumOff val="50000"/>
                  </a:schemeClr>
                </a:solidFill>
                <a:latin typeface="Comic Sans MS" pitchFamily="66" charset="0"/>
              </a:rPr>
              <a:t>Hydrogen bonds </a:t>
            </a:r>
            <a:r>
              <a:rPr lang="en-US" sz="1600" b="1" dirty="0" smtClean="0">
                <a:latin typeface="Comic Sans MS" pitchFamily="66" charset="0"/>
              </a:rPr>
              <a:t>attract the bases</a:t>
            </a:r>
            <a:r>
              <a:rPr lang="en-US" sz="1600" dirty="0" smtClean="0">
                <a:latin typeface="Comic Sans MS" pitchFamily="66" charset="0"/>
              </a:rPr>
              <a:t> from one strand to the bases on the other strand and also </a:t>
            </a:r>
            <a:r>
              <a:rPr lang="en-US" sz="1600" b="1" dirty="0" smtClean="0">
                <a:latin typeface="Comic Sans MS" pitchFamily="66" charset="0"/>
              </a:rPr>
              <a:t>twist the phosphate-sugar backbones</a:t>
            </a:r>
            <a:r>
              <a:rPr lang="en-US" sz="1600" dirty="0" smtClean="0">
                <a:latin typeface="Comic Sans MS" pitchFamily="66" charset="0"/>
              </a:rPr>
              <a:t> into a helix. </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endParaRPr lang="en-US" sz="1200" dirty="0" smtClean="0"/>
          </a:p>
          <a:p>
            <a:pPr eaLnBrk="1" hangingPunct="1">
              <a:lnSpc>
                <a:spcPct val="80000"/>
              </a:lnSpc>
              <a:buFontTx/>
              <a:buNone/>
              <a:defRPr/>
            </a:pPr>
            <a:endParaRPr lang="en-US" sz="1200" dirty="0" smtClean="0"/>
          </a:p>
        </p:txBody>
      </p:sp>
      <p:sp>
        <p:nvSpPr>
          <p:cNvPr id="16388" name="Text Box 5"/>
          <p:cNvSpPr txBox="1">
            <a:spLocks noChangeArrowheads="1"/>
          </p:cNvSpPr>
          <p:nvPr/>
        </p:nvSpPr>
        <p:spPr bwMode="auto">
          <a:xfrm>
            <a:off x="5867400" y="6462713"/>
            <a:ext cx="3276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Images: </a:t>
            </a:r>
            <a:r>
              <a:rPr lang="en-US" altLang="en-US" sz="1000">
                <a:latin typeface="Comic Sans MS" pitchFamily="66" charset="0"/>
                <a:cs typeface="Arial" charset="0"/>
                <a:hlinkClick r:id="rId4"/>
              </a:rPr>
              <a:t>Model of DNA Molecule</a:t>
            </a:r>
            <a:r>
              <a:rPr lang="en-US" altLang="en-US" sz="1000">
                <a:latin typeface="Comic Sans MS" pitchFamily="66" charset="0"/>
                <a:cs typeface="Arial" charset="0"/>
              </a:rPr>
              <a:t>, Field Museum, Chicago, T. Port </a:t>
            </a:r>
            <a:r>
              <a:rPr lang="en-US" altLang="en-US" sz="1000">
                <a:latin typeface="Comic Sans MS" pitchFamily="66" charset="0"/>
                <a:cs typeface="Arial" charset="0"/>
                <a:hlinkClick r:id="rId5"/>
              </a:rPr>
              <a:t>DNA</a:t>
            </a:r>
            <a:r>
              <a:rPr lang="en-US" altLang="en-US" sz="1000">
                <a:latin typeface="Comic Sans MS" pitchFamily="66" charset="0"/>
                <a:cs typeface="Arial" charset="0"/>
              </a:rPr>
              <a:t>, Biology Corner Website</a:t>
            </a:r>
          </a:p>
        </p:txBody>
      </p:sp>
      <p:sp>
        <p:nvSpPr>
          <p:cNvPr id="16389" name="Text Box 8"/>
          <p:cNvSpPr txBox="1">
            <a:spLocks noChangeArrowheads="1"/>
          </p:cNvSpPr>
          <p:nvPr/>
        </p:nvSpPr>
        <p:spPr bwMode="auto">
          <a:xfrm>
            <a:off x="2362200" y="5029200"/>
            <a:ext cx="2895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b="1">
                <a:solidFill>
                  <a:srgbClr val="FF0000"/>
                </a:solidFill>
                <a:latin typeface="Comic Sans MS" pitchFamily="66" charset="0"/>
                <a:cs typeface="Arial" charset="0"/>
              </a:rPr>
              <a:t>Q</a:t>
            </a:r>
            <a:r>
              <a:rPr lang="en-US" altLang="en-US" sz="1400" b="1">
                <a:latin typeface="Comic Sans MS" pitchFamily="66" charset="0"/>
                <a:cs typeface="Arial" charset="0"/>
              </a:rPr>
              <a:t>:</a:t>
            </a:r>
            <a:r>
              <a:rPr lang="en-US" altLang="en-US" sz="1400">
                <a:latin typeface="Comic Sans MS" pitchFamily="66" charset="0"/>
                <a:cs typeface="Arial" charset="0"/>
              </a:rPr>
              <a:t> How do I remember this?</a:t>
            </a:r>
          </a:p>
        </p:txBody>
      </p:sp>
      <p:pic>
        <p:nvPicPr>
          <p:cNvPr id="16390" name="Picture 8" descr="C:\Users\Tami\Desktop\Picture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640013"/>
            <a:ext cx="30226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398" y="152400"/>
            <a:ext cx="3023393" cy="2267545"/>
          </a:xfrm>
          <a:prstGeom prst="rect">
            <a:avLst/>
          </a:prstGeom>
          <a:ln>
            <a:noFill/>
          </a:ln>
          <a:effectLst>
            <a:softEdge rad="112500"/>
          </a:effectLst>
        </p:spPr>
      </p:pic>
      <p:sp>
        <p:nvSpPr>
          <p:cNvPr id="16392"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8"/>
              </a:rPr>
              <a:t>Virtual Cell Biology Classroom</a:t>
            </a:r>
            <a:r>
              <a:rPr lang="en-US" altLang="en-US" sz="1000">
                <a:latin typeface="Comic Sans MS" pitchFamily="66" charset="0"/>
              </a:rPr>
              <a:t> on </a:t>
            </a:r>
            <a:r>
              <a:rPr lang="en-US" altLang="en-US" sz="1000">
                <a:latin typeface="Comic Sans MS" pitchFamily="66" charset="0"/>
                <a:hlinkClick r:id="rId9"/>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193675"/>
            <a:ext cx="8229600" cy="639763"/>
          </a:xfrm>
        </p:spPr>
        <p:txBody>
          <a:bodyPr/>
          <a:lstStyle/>
          <a:p>
            <a:pPr eaLnBrk="1" hangingPunct="1"/>
            <a:r>
              <a:rPr lang="en-US" altLang="en-US" sz="3600" b="1" smtClean="0">
                <a:solidFill>
                  <a:srgbClr val="0033CC"/>
                </a:solidFill>
                <a:latin typeface="Comic Sans MS" pitchFamily="66" charset="0"/>
              </a:rPr>
              <a:t>ATP</a:t>
            </a:r>
            <a:r>
              <a:rPr lang="en-US" altLang="en-US" b="1" smtClean="0">
                <a:latin typeface="Comic Sans MS" pitchFamily="66" charset="0"/>
              </a:rPr>
              <a:t> </a:t>
            </a:r>
            <a:r>
              <a:rPr lang="en-US" altLang="en-US" sz="2800" b="1" smtClean="0">
                <a:solidFill>
                  <a:srgbClr val="0033CC"/>
                </a:solidFill>
                <a:latin typeface="Comic Sans MS" pitchFamily="66" charset="0"/>
              </a:rPr>
              <a:t>Production and Energy Storage</a:t>
            </a:r>
          </a:p>
        </p:txBody>
      </p:sp>
      <p:sp>
        <p:nvSpPr>
          <p:cNvPr id="39939" name="Rectangle 3"/>
          <p:cNvSpPr>
            <a:spLocks noGrp="1" noChangeArrowheads="1"/>
          </p:cNvSpPr>
          <p:nvPr>
            <p:ph type="body" sz="half" idx="1"/>
          </p:nvPr>
        </p:nvSpPr>
        <p:spPr>
          <a:xfrm>
            <a:off x="152400" y="1371600"/>
            <a:ext cx="5257800" cy="5105400"/>
          </a:xfrm>
        </p:spPr>
        <p:txBody>
          <a:bodyPr/>
          <a:lstStyle/>
          <a:p>
            <a:pPr marL="225425" indent="-225425" eaLnBrk="1" hangingPunct="1">
              <a:lnSpc>
                <a:spcPct val="80000"/>
              </a:lnSpc>
              <a:defRPr/>
            </a:pPr>
            <a:endParaRPr lang="en-US" sz="1600" b="1" i="1" dirty="0" smtClean="0">
              <a:latin typeface="Comic Sans MS" pitchFamily="66" charset="0"/>
            </a:endParaRPr>
          </a:p>
          <a:p>
            <a:pPr marL="225425" indent="-225425" eaLnBrk="1" hangingPunct="1">
              <a:lnSpc>
                <a:spcPct val="80000"/>
              </a:lnSpc>
              <a:defRPr/>
            </a:pPr>
            <a:r>
              <a:rPr lang="en-US" sz="1800" b="1" dirty="0" smtClean="0">
                <a:solidFill>
                  <a:srgbClr val="FF0000"/>
                </a:solidFill>
                <a:latin typeface="Comic Sans MS" pitchFamily="66" charset="0"/>
              </a:rPr>
              <a:t>Q</a:t>
            </a:r>
            <a:r>
              <a:rPr lang="en-US" sz="1600" b="1" dirty="0" smtClean="0">
                <a:solidFill>
                  <a:srgbClr val="FF0000"/>
                </a:solidFill>
                <a:latin typeface="Comic Sans MS" pitchFamily="66" charset="0"/>
              </a:rPr>
              <a:t>: </a:t>
            </a:r>
            <a:r>
              <a:rPr lang="en-US" sz="1600" b="1" dirty="0" smtClean="0">
                <a:latin typeface="Comic Sans MS" pitchFamily="66" charset="0"/>
              </a:rPr>
              <a:t>This molecule has a sugar, a base and three phosphate groups. What kind of monomer is it?</a:t>
            </a:r>
          </a:p>
          <a:p>
            <a:pPr marL="225425" indent="-225425" eaLnBrk="1" hangingPunct="1">
              <a:lnSpc>
                <a:spcPct val="80000"/>
              </a:lnSpc>
              <a:defRPr/>
            </a:pPr>
            <a:endParaRPr lang="en-US" sz="1600" dirty="0" smtClean="0">
              <a:latin typeface="Comic Sans MS" pitchFamily="66" charset="0"/>
            </a:endParaRPr>
          </a:p>
          <a:p>
            <a:pPr marL="225425" indent="-225425" eaLnBrk="1" hangingPunct="1">
              <a:lnSpc>
                <a:spcPct val="80000"/>
              </a:lnSpc>
              <a:defRPr/>
            </a:pPr>
            <a:r>
              <a:rPr lang="en-US" sz="1600" b="1" dirty="0" smtClean="0">
                <a:latin typeface="Comic Sans MS" pitchFamily="66" charset="0"/>
                <a:hlinkClick r:id="rId3"/>
              </a:rPr>
              <a:t>Adenosine 5'-triphosphate</a:t>
            </a:r>
            <a:r>
              <a:rPr lang="en-US" sz="1600" b="1" dirty="0" smtClean="0">
                <a:latin typeface="Comic Sans MS" pitchFamily="66" charset="0"/>
              </a:rPr>
              <a:t> </a:t>
            </a:r>
          </a:p>
          <a:p>
            <a:pPr marL="225425" indent="-225425" eaLnBrk="1" hangingPunct="1">
              <a:lnSpc>
                <a:spcPct val="80000"/>
              </a:lnSpc>
              <a:defRPr/>
            </a:pPr>
            <a:endParaRPr lang="en-US" sz="16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Multifunctional "molecular currency" of intracellular energy transfer. </a:t>
            </a:r>
          </a:p>
          <a:p>
            <a:pPr marL="225425" indent="-225425" eaLnBrk="1" hangingPunct="1">
              <a:lnSpc>
                <a:spcPct val="80000"/>
              </a:lnSpc>
              <a:defRPr/>
            </a:pPr>
            <a:endParaRPr lang="en-US" sz="16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Organisms release energy from nutrients; can be concentrated and stored in </a:t>
            </a:r>
            <a:r>
              <a:rPr lang="en-US" sz="1600" dirty="0" smtClean="0">
                <a:solidFill>
                  <a:srgbClr val="FF3300"/>
                </a:solidFill>
                <a:latin typeface="Comic Sans MS" pitchFamily="66" charset="0"/>
              </a:rPr>
              <a:t>high-energy phosphate bonds</a:t>
            </a:r>
            <a:r>
              <a:rPr lang="en-US" sz="1600" dirty="0" smtClean="0">
                <a:latin typeface="Comic Sans MS" pitchFamily="66" charset="0"/>
              </a:rPr>
              <a:t> of ATP.</a:t>
            </a:r>
          </a:p>
          <a:p>
            <a:pPr marL="225425" indent="-225425" eaLnBrk="1" hangingPunct="1">
              <a:lnSpc>
                <a:spcPct val="80000"/>
              </a:lnSpc>
              <a:buFontTx/>
              <a:buNone/>
              <a:defRPr/>
            </a:pPr>
            <a:endParaRPr lang="en-US" sz="16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 Transports chemical energy within cells for metabolism. </a:t>
            </a:r>
          </a:p>
          <a:p>
            <a:pPr marL="225425" indent="-225425" eaLnBrk="1" hangingPunct="1">
              <a:lnSpc>
                <a:spcPct val="80000"/>
              </a:lnSpc>
              <a:defRPr/>
            </a:pPr>
            <a:endParaRPr lang="en-US" sz="16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Produced as energy source during </a:t>
            </a:r>
            <a:r>
              <a:rPr lang="en-US" sz="1800" b="1" dirty="0" smtClean="0">
                <a:solidFill>
                  <a:schemeClr val="tx1">
                    <a:lumMod val="50000"/>
                    <a:lumOff val="50000"/>
                  </a:schemeClr>
                </a:solidFill>
                <a:latin typeface="Comic Sans MS" pitchFamily="66" charset="0"/>
              </a:rPr>
              <a:t>photosynthesis</a:t>
            </a:r>
            <a:r>
              <a:rPr lang="en-US" sz="1600" dirty="0" smtClean="0">
                <a:latin typeface="Comic Sans MS" pitchFamily="66" charset="0"/>
              </a:rPr>
              <a:t> and </a:t>
            </a:r>
            <a:r>
              <a:rPr lang="en-US" sz="1800" b="1" dirty="0" smtClean="0">
                <a:solidFill>
                  <a:schemeClr val="tx1">
                    <a:lumMod val="50000"/>
                    <a:lumOff val="50000"/>
                  </a:schemeClr>
                </a:solidFill>
                <a:latin typeface="Comic Sans MS" pitchFamily="66" charset="0"/>
              </a:rPr>
              <a:t>cellular respiration</a:t>
            </a:r>
            <a:r>
              <a:rPr lang="en-US" sz="1600" dirty="0" smtClean="0">
                <a:latin typeface="Comic Sans MS" pitchFamily="66" charset="0"/>
              </a:rPr>
              <a:t>.</a:t>
            </a:r>
          </a:p>
          <a:p>
            <a:pPr marL="225425" indent="-225425" eaLnBrk="1" hangingPunct="1">
              <a:lnSpc>
                <a:spcPct val="80000"/>
              </a:lnSpc>
              <a:defRPr/>
            </a:pPr>
            <a:endParaRPr lang="en-US" sz="16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Consumed by many enzymes and a multitude of cellular processes </a:t>
            </a:r>
            <a:endParaRPr lang="en-US" sz="1800" dirty="0" smtClean="0">
              <a:latin typeface="Comic Sans MS" pitchFamily="66" charset="0"/>
            </a:endParaRPr>
          </a:p>
          <a:p>
            <a:pPr marL="684213" lvl="1" indent="-227013" eaLnBrk="1" hangingPunct="1">
              <a:lnSpc>
                <a:spcPct val="80000"/>
              </a:lnSpc>
              <a:buFontTx/>
              <a:buNone/>
              <a:defRPr/>
            </a:pPr>
            <a:endParaRPr lang="en-US" sz="1600" dirty="0" smtClean="0">
              <a:latin typeface="Comic Sans MS" pitchFamily="66" charset="0"/>
            </a:endParaRPr>
          </a:p>
        </p:txBody>
      </p:sp>
      <p:sp>
        <p:nvSpPr>
          <p:cNvPr id="18436" name="Picture 6" descr="ATP"/>
          <p:cNvSpPr>
            <a:spLocks noChangeAspect="1" noChangeArrowheads="1"/>
          </p:cNvSpPr>
          <p:nvPr/>
        </p:nvSpPr>
        <p:spPr bwMode="auto">
          <a:xfrm>
            <a:off x="1143000" y="0"/>
            <a:ext cx="1508125"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37" name="Text Box 8"/>
          <p:cNvSpPr txBox="1">
            <a:spLocks noChangeArrowheads="1"/>
          </p:cNvSpPr>
          <p:nvPr/>
        </p:nvSpPr>
        <p:spPr bwMode="auto">
          <a:xfrm>
            <a:off x="5410200" y="6611938"/>
            <a:ext cx="3733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4"/>
              </a:rPr>
              <a:t>ATP Molecule</a:t>
            </a:r>
            <a:r>
              <a:rPr lang="en-US" altLang="en-US" sz="1000">
                <a:latin typeface="Comic Sans MS" pitchFamily="66" charset="0"/>
                <a:cs typeface="Arial" charset="0"/>
              </a:rPr>
              <a:t>, NEUROtiker;  </a:t>
            </a:r>
            <a:r>
              <a:rPr lang="en-US" altLang="en-US" sz="1000">
                <a:latin typeface="Comic Sans MS" pitchFamily="66" charset="0"/>
                <a:cs typeface="Arial" charset="0"/>
                <a:hlinkClick r:id="rId5"/>
              </a:rPr>
              <a:t>ATP-ADP Cycle</a:t>
            </a:r>
            <a:r>
              <a:rPr lang="en-US" altLang="en-US" sz="1000">
                <a:latin typeface="Comic Sans MS" pitchFamily="66" charset="0"/>
                <a:cs typeface="Arial" charset="0"/>
              </a:rPr>
              <a:t>, CUNY </a:t>
            </a:r>
          </a:p>
        </p:txBody>
      </p:sp>
      <p:pic>
        <p:nvPicPr>
          <p:cNvPr id="18438" name="Content Placeholder 2"/>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573713" y="1295400"/>
            <a:ext cx="3352800" cy="1992313"/>
          </a:xfrm>
        </p:spPr>
      </p:pic>
      <p:pic>
        <p:nvPicPr>
          <p:cNvPr id="18439" name="Picture 9" descr="C:\Users\Tami\Desktop\Picture8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2975" y="3581400"/>
            <a:ext cx="29035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8"/>
              </a:rPr>
              <a:t>Virtual Cell Biology Classroom</a:t>
            </a:r>
            <a:r>
              <a:rPr lang="en-US" altLang="en-US" sz="1000">
                <a:latin typeface="Comic Sans MS" pitchFamily="66" charset="0"/>
              </a:rPr>
              <a:t> on </a:t>
            </a:r>
            <a:r>
              <a:rPr lang="en-US" altLang="en-US" sz="1000">
                <a:latin typeface="Comic Sans MS" pitchFamily="66" charset="0"/>
                <a:hlinkClick r:id="rId9"/>
              </a:rPr>
              <a:t>ScienceProfOnline.com</a:t>
            </a:r>
            <a:endParaRPr lang="en-US" alt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81000"/>
            <a:ext cx="8153400" cy="868363"/>
          </a:xfrm>
        </p:spPr>
        <p:txBody>
          <a:bodyPr/>
          <a:lstStyle/>
          <a:p>
            <a:pPr eaLnBrk="1" hangingPunct="1"/>
            <a:r>
              <a:rPr lang="en-US" altLang="en-US" sz="2400" b="1" dirty="0" smtClean="0"/>
              <a:t/>
            </a:r>
            <a:br>
              <a:rPr lang="en-US" altLang="en-US" sz="2400" b="1" dirty="0" smtClean="0"/>
            </a:br>
            <a:r>
              <a:rPr lang="en-US" altLang="en-US" sz="3200" dirty="0" smtClean="0">
                <a:solidFill>
                  <a:schemeClr val="folHlink"/>
                </a:solidFill>
                <a:latin typeface="Comic Sans MS" pitchFamily="66" charset="0"/>
              </a:rPr>
              <a:t>Organic Molecules –</a:t>
            </a:r>
            <a:r>
              <a:rPr lang="en-US" altLang="en-US" sz="3200" b="1" dirty="0" smtClean="0">
                <a:solidFill>
                  <a:schemeClr val="folHlink"/>
                </a:solidFill>
                <a:latin typeface="Comic Sans MS" pitchFamily="66" charset="0"/>
              </a:rPr>
              <a:t> </a:t>
            </a:r>
            <a:r>
              <a:rPr lang="en-US" altLang="en-US" sz="3200" b="1" dirty="0" smtClean="0">
                <a:solidFill>
                  <a:schemeClr val="folHlink"/>
                </a:solidFill>
                <a:latin typeface="Comic Sans MS" pitchFamily="66" charset="0"/>
                <a:hlinkClick r:id="rId3"/>
              </a:rPr>
              <a:t>Lipids</a:t>
            </a:r>
            <a:r>
              <a:rPr lang="en-US" altLang="en-US" sz="2800" b="1" dirty="0" smtClean="0">
                <a:latin typeface="Comic Sans MS" pitchFamily="66" charset="0"/>
              </a:rPr>
              <a:t> </a:t>
            </a:r>
            <a:br>
              <a:rPr lang="en-US" altLang="en-US" sz="2800" b="1" dirty="0" smtClean="0">
                <a:latin typeface="Comic Sans MS" pitchFamily="66" charset="0"/>
              </a:rPr>
            </a:br>
            <a:r>
              <a:rPr lang="en-US" altLang="en-US" sz="1800" i="1" dirty="0" smtClean="0">
                <a:latin typeface="Comic Sans MS" pitchFamily="66" charset="0"/>
              </a:rPr>
              <a:t>(</a:t>
            </a:r>
            <a:r>
              <a:rPr lang="en-US" altLang="en-US" sz="1800" i="1" dirty="0" smtClean="0">
                <a:solidFill>
                  <a:schemeClr val="tx1"/>
                </a:solidFill>
                <a:latin typeface="Comic Sans MS" pitchFamily="66" charset="0"/>
              </a:rPr>
              <a:t>Fats</a:t>
            </a:r>
            <a:r>
              <a:rPr lang="en-US" altLang="en-US" sz="1800" i="1" dirty="0" smtClean="0">
                <a:latin typeface="Comic Sans MS" pitchFamily="66" charset="0"/>
              </a:rPr>
              <a:t>, Phospholipids, Waxes &amp; Steroids)</a:t>
            </a:r>
            <a:r>
              <a:rPr lang="en-US" altLang="en-US" dirty="0" smtClean="0">
                <a:latin typeface="Comic Sans MS" pitchFamily="66" charset="0"/>
              </a:rPr>
              <a:t/>
            </a:r>
            <a:br>
              <a:rPr lang="en-US" altLang="en-US" dirty="0" smtClean="0">
                <a:latin typeface="Comic Sans MS" pitchFamily="66" charset="0"/>
              </a:rPr>
            </a:br>
            <a:endParaRPr lang="en-US" altLang="en-US" sz="4800" dirty="0" smtClean="0">
              <a:latin typeface="Comic Sans MS" pitchFamily="66" charset="0"/>
            </a:endParaRPr>
          </a:p>
        </p:txBody>
      </p:sp>
      <p:sp>
        <p:nvSpPr>
          <p:cNvPr id="19459" name="Rectangle 3"/>
          <p:cNvSpPr>
            <a:spLocks noGrp="1" noChangeArrowheads="1"/>
          </p:cNvSpPr>
          <p:nvPr>
            <p:ph type="body" sz="half" idx="1"/>
          </p:nvPr>
        </p:nvSpPr>
        <p:spPr>
          <a:xfrm>
            <a:off x="152400" y="1371600"/>
            <a:ext cx="8839200" cy="2286000"/>
          </a:xfrm>
        </p:spPr>
        <p:txBody>
          <a:bodyPr/>
          <a:lstStyle/>
          <a:p>
            <a:pPr marL="533400" indent="-533400" eaLnBrk="1" hangingPunct="1">
              <a:buFontTx/>
              <a:buNone/>
            </a:pPr>
            <a:r>
              <a:rPr lang="en-US" altLang="en-US" sz="1800" dirty="0" smtClean="0">
                <a:latin typeface="Comic Sans MS" pitchFamily="66" charset="0"/>
              </a:rPr>
              <a:t>Hydrophobic macromolecules…insoluble in water.</a:t>
            </a:r>
          </a:p>
          <a:p>
            <a:pPr marL="533400" indent="-533400" eaLnBrk="1" hangingPunct="1">
              <a:buFontTx/>
              <a:buNone/>
            </a:pPr>
            <a:endParaRPr lang="en-US" altLang="en-US" sz="1800" dirty="0" smtClean="0">
              <a:latin typeface="Comic Sans MS" pitchFamily="66" charset="0"/>
            </a:endParaRPr>
          </a:p>
          <a:p>
            <a:pPr marL="533400" indent="-533400" eaLnBrk="1" hangingPunct="1">
              <a:buFontTx/>
              <a:buNone/>
            </a:pPr>
            <a:r>
              <a:rPr lang="en-US" altLang="en-US" sz="1800" dirty="0" smtClean="0">
                <a:latin typeface="Comic Sans MS" pitchFamily="66" charset="0"/>
              </a:rPr>
              <a:t>Not attracted to water because …</a:t>
            </a:r>
          </a:p>
          <a:p>
            <a:pPr marL="533400" indent="-533400" eaLnBrk="1" hangingPunct="1">
              <a:buFontTx/>
              <a:buNone/>
            </a:pPr>
            <a:endParaRPr lang="en-US" altLang="en-US" sz="1800" dirty="0" smtClean="0">
              <a:latin typeface="Comic Sans MS" pitchFamily="66" charset="0"/>
            </a:endParaRPr>
          </a:p>
          <a:p>
            <a:pPr marL="533400" indent="-533400" eaLnBrk="1" hangingPunct="1">
              <a:buFontTx/>
              <a:buNone/>
            </a:pPr>
            <a:r>
              <a:rPr lang="en-US" altLang="en-US" sz="1800" i="1" dirty="0" smtClean="0">
                <a:latin typeface="Comic Sans MS" pitchFamily="66" charset="0"/>
              </a:rPr>
              <a:t>non-polar covalent bonds linking carbon &amp; hydrogen </a:t>
            </a:r>
            <a:r>
              <a:rPr lang="en-US" altLang="en-US" sz="1800" dirty="0" smtClean="0">
                <a:latin typeface="Comic Sans MS" pitchFamily="66" charset="0"/>
              </a:rPr>
              <a:t>aren’t attracted to the </a:t>
            </a:r>
            <a:r>
              <a:rPr lang="en-US" altLang="en-US" sz="1800" i="1" dirty="0" smtClean="0">
                <a:latin typeface="Comic Sans MS" pitchFamily="66" charset="0"/>
              </a:rPr>
              <a:t>polar bonds of water</a:t>
            </a:r>
            <a:r>
              <a:rPr lang="en-US" altLang="en-US" sz="1800" dirty="0" smtClean="0">
                <a:latin typeface="Comic Sans MS" pitchFamily="66" charset="0"/>
              </a:rPr>
              <a:t>.</a:t>
            </a:r>
          </a:p>
          <a:p>
            <a:pPr marL="533400" indent="-533400" eaLnBrk="1" hangingPunct="1">
              <a:buFontTx/>
              <a:buNone/>
            </a:pPr>
            <a:endParaRPr lang="en-US" altLang="en-US" sz="1800" dirty="0" smtClean="0">
              <a:latin typeface="Comic Sans MS" pitchFamily="66" charset="0"/>
            </a:endParaRPr>
          </a:p>
          <a:p>
            <a:pPr marL="533400" indent="-533400" eaLnBrk="1" hangingPunct="1">
              <a:buFontTx/>
              <a:buNone/>
            </a:pPr>
            <a:endParaRPr lang="en-US" altLang="en-US" sz="2800" dirty="0" smtClean="0">
              <a:latin typeface="Comic Sans MS" pitchFamily="66" charset="0"/>
            </a:endParaRPr>
          </a:p>
          <a:p>
            <a:pPr marL="533400" indent="-533400" eaLnBrk="1" hangingPunct="1">
              <a:buFontTx/>
              <a:buNone/>
            </a:pPr>
            <a:endParaRPr lang="en-US" altLang="en-US" sz="2800" dirty="0" smtClean="0">
              <a:latin typeface="Comic Sans MS" pitchFamily="66" charset="0"/>
            </a:endParaRPr>
          </a:p>
          <a:p>
            <a:pPr marL="533400" indent="-533400" eaLnBrk="1" hangingPunct="1">
              <a:buFontTx/>
              <a:buNone/>
            </a:pPr>
            <a:endParaRPr lang="en-US" altLang="en-US" sz="2800" dirty="0" smtClean="0"/>
          </a:p>
          <a:p>
            <a:pPr marL="533400" indent="-533400" eaLnBrk="1" hangingPunct="1">
              <a:buFontTx/>
              <a:buNone/>
            </a:pPr>
            <a:r>
              <a:rPr lang="en-US" altLang="en-US" sz="2800" dirty="0" smtClean="0"/>
              <a:t> </a:t>
            </a:r>
          </a:p>
          <a:p>
            <a:pPr marL="533400" indent="-533400" eaLnBrk="1" hangingPunct="1">
              <a:buFontTx/>
              <a:buNone/>
            </a:pPr>
            <a:endParaRPr lang="en-US" altLang="en-US" sz="2800" dirty="0" smtClean="0"/>
          </a:p>
        </p:txBody>
      </p:sp>
      <p:sp>
        <p:nvSpPr>
          <p:cNvPr id="19460" name="Text Box 20"/>
          <p:cNvSpPr txBox="1">
            <a:spLocks noChangeArrowheads="1"/>
          </p:cNvSpPr>
          <p:nvPr/>
        </p:nvSpPr>
        <p:spPr bwMode="auto">
          <a:xfrm>
            <a:off x="5334000" y="6492875"/>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Images: </a:t>
            </a:r>
            <a:r>
              <a:rPr lang="en-US" altLang="en-US" sz="1000">
                <a:latin typeface="Comic Sans MS" pitchFamily="66" charset="0"/>
                <a:cs typeface="Arial" charset="0"/>
                <a:hlinkClick r:id="rId4"/>
              </a:rPr>
              <a:t>Cholesterol</a:t>
            </a:r>
            <a:r>
              <a:rPr lang="en-US" altLang="en-US" sz="1000">
                <a:latin typeface="Comic Sans MS" pitchFamily="66" charset="0"/>
                <a:cs typeface="Arial" charset="0"/>
              </a:rPr>
              <a:t>, Wiki; </a:t>
            </a:r>
            <a:r>
              <a:rPr lang="en-US" altLang="en-US" sz="1000">
                <a:latin typeface="Comic Sans MS" pitchFamily="66" charset="0"/>
                <a:cs typeface="Arial" charset="0"/>
                <a:hlinkClick r:id="rId5"/>
              </a:rPr>
              <a:t>Phospholipid Structure</a:t>
            </a:r>
            <a:r>
              <a:rPr lang="en-US" altLang="en-US" sz="1000">
                <a:latin typeface="Comic Sans MS" pitchFamily="66" charset="0"/>
                <a:cs typeface="Arial" charset="0"/>
              </a:rPr>
              <a:t>, Bryan  Derksen. Wiki </a:t>
            </a:r>
            <a:r>
              <a:rPr lang="en-US" altLang="en-US" sz="1000">
                <a:latin typeface="Comic Sans MS" pitchFamily="66" charset="0"/>
                <a:cs typeface="Arial" charset="0"/>
                <a:hlinkClick r:id="rId6"/>
              </a:rPr>
              <a:t>Honeycomb</a:t>
            </a:r>
            <a:r>
              <a:rPr lang="en-US" altLang="en-US" sz="1000">
                <a:latin typeface="Comic Sans MS" pitchFamily="66" charset="0"/>
                <a:cs typeface="Arial" charset="0"/>
              </a:rPr>
              <a:t>, Wikii; </a:t>
            </a:r>
            <a:r>
              <a:rPr lang="en-US" altLang="en-US" sz="1000">
                <a:latin typeface="Comic Sans MS" pitchFamily="66" charset="0"/>
                <a:cs typeface="Arial" charset="0"/>
                <a:hlinkClick r:id="rId7"/>
              </a:rPr>
              <a:t>Oil &amp; Water</a:t>
            </a:r>
            <a:r>
              <a:rPr lang="en-US" altLang="en-US" sz="1000">
                <a:latin typeface="Comic Sans MS" pitchFamily="66" charset="0"/>
                <a:cs typeface="Arial" charset="0"/>
              </a:rPr>
              <a:t>, Kidipede </a:t>
            </a:r>
          </a:p>
        </p:txBody>
      </p:sp>
      <p:pic>
        <p:nvPicPr>
          <p:cNvPr id="19461" name="Picture 25" descr="Phospholipid_structure"/>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4648200" y="3733800"/>
            <a:ext cx="1563688"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28" descr="Beeswax_foundation"/>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2057400" y="3733800"/>
            <a:ext cx="23622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3" name="Picture 29" descr="Cholesterol-3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733800"/>
            <a:ext cx="15811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0" descr="oil-wa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3733800"/>
            <a:ext cx="23907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12"/>
              </a:rPr>
              <a:t>Virtual Cell Biology Classroom</a:t>
            </a:r>
            <a:r>
              <a:rPr lang="en-US" altLang="en-US" sz="1000">
                <a:latin typeface="Comic Sans MS" pitchFamily="66" charset="0"/>
              </a:rPr>
              <a:t> on </a:t>
            </a:r>
            <a:r>
              <a:rPr lang="en-US" altLang="en-US" sz="1000">
                <a:latin typeface="Comic Sans MS" pitchFamily="66" charset="0"/>
                <a:hlinkClick r:id="rId13"/>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81000"/>
            <a:ext cx="8153400" cy="838200"/>
          </a:xfrm>
        </p:spPr>
        <p:txBody>
          <a:bodyPr/>
          <a:lstStyle/>
          <a:p>
            <a:pPr algn="l" eaLnBrk="1" hangingPunct="1"/>
            <a:r>
              <a:rPr lang="en-US" altLang="en-US" sz="3200" smtClean="0">
                <a:solidFill>
                  <a:schemeClr val="folHlink"/>
                </a:solidFill>
                <a:latin typeface="Comic Sans MS" pitchFamily="66" charset="0"/>
              </a:rPr>
              <a:t>Organic Molecules –</a:t>
            </a:r>
            <a:r>
              <a:rPr lang="en-US" altLang="en-US" sz="3200" b="1" smtClean="0">
                <a:solidFill>
                  <a:schemeClr val="folHlink"/>
                </a:solidFill>
                <a:latin typeface="Comic Sans MS" pitchFamily="66" charset="0"/>
              </a:rPr>
              <a:t> Lipids</a:t>
            </a:r>
            <a:r>
              <a:rPr lang="en-US" altLang="en-US" sz="2800" b="1" smtClean="0">
                <a:latin typeface="Comic Sans MS" pitchFamily="66" charset="0"/>
              </a:rPr>
              <a:t> </a:t>
            </a:r>
            <a:br>
              <a:rPr lang="en-US" altLang="en-US" sz="2800" b="1" smtClean="0">
                <a:latin typeface="Comic Sans MS" pitchFamily="66" charset="0"/>
              </a:rPr>
            </a:br>
            <a:r>
              <a:rPr lang="en-US" altLang="en-US" sz="2000" i="1" smtClean="0">
                <a:latin typeface="Comic Sans MS" pitchFamily="66" charset="0"/>
              </a:rPr>
              <a:t>(</a:t>
            </a:r>
            <a:r>
              <a:rPr lang="en-US" altLang="en-US" sz="2000" b="1" i="1" smtClean="0">
                <a:solidFill>
                  <a:schemeClr val="tx1"/>
                </a:solidFill>
                <a:latin typeface="Comic Sans MS" pitchFamily="66" charset="0"/>
              </a:rPr>
              <a:t>Fats</a:t>
            </a:r>
            <a:r>
              <a:rPr lang="en-US" altLang="en-US" sz="2000" i="1" smtClean="0">
                <a:latin typeface="Comic Sans MS" pitchFamily="66" charset="0"/>
              </a:rPr>
              <a:t>, Phospholipids, Waxes &amp; Steroids)</a:t>
            </a:r>
            <a:endParaRPr lang="en-US" altLang="en-US" sz="4800" smtClean="0"/>
          </a:p>
        </p:txBody>
      </p:sp>
      <p:sp>
        <p:nvSpPr>
          <p:cNvPr id="41987" name="Rectangle 3"/>
          <p:cNvSpPr>
            <a:spLocks noGrp="1" noChangeArrowheads="1"/>
          </p:cNvSpPr>
          <p:nvPr>
            <p:ph type="body" sz="half" idx="1"/>
          </p:nvPr>
        </p:nvSpPr>
        <p:spPr>
          <a:xfrm>
            <a:off x="152400" y="1828800"/>
            <a:ext cx="4419600" cy="4572000"/>
          </a:xfrm>
        </p:spPr>
        <p:txBody>
          <a:bodyPr/>
          <a:lstStyle/>
          <a:p>
            <a:pPr marL="533400" indent="-533400" eaLnBrk="1" hangingPunct="1">
              <a:buFontTx/>
              <a:buNone/>
              <a:defRPr/>
            </a:pPr>
            <a:r>
              <a:rPr lang="en-US" sz="2800" b="1" dirty="0" smtClean="0">
                <a:latin typeface="Comic Sans MS" pitchFamily="66" charset="0"/>
              </a:rPr>
              <a:t>Fats </a:t>
            </a:r>
            <a:r>
              <a:rPr lang="en-US" sz="2800" dirty="0" smtClean="0">
                <a:latin typeface="Comic Sans MS" pitchFamily="66" charset="0"/>
              </a:rPr>
              <a:t>	</a:t>
            </a:r>
          </a:p>
          <a:p>
            <a:pPr marL="533400" indent="-533400" eaLnBrk="1" hangingPunct="1">
              <a:buFontTx/>
              <a:buNone/>
              <a:defRPr/>
            </a:pPr>
            <a:r>
              <a:rPr lang="en-US" sz="2400" dirty="0" smtClean="0">
                <a:latin typeface="Comic Sans MS" pitchFamily="66" charset="0"/>
              </a:rPr>
              <a:t>	Fats and oils are made from two kinds of molecules:</a:t>
            </a:r>
          </a:p>
          <a:p>
            <a:pPr marL="533400" indent="-533400" eaLnBrk="1" hangingPunct="1">
              <a:buFontTx/>
              <a:buNone/>
              <a:defRPr/>
            </a:pPr>
            <a:r>
              <a:rPr lang="en-US" sz="2400" dirty="0" smtClean="0">
                <a:latin typeface="Comic Sans MS" pitchFamily="66" charset="0"/>
              </a:rPr>
              <a:t>	</a:t>
            </a:r>
            <a:r>
              <a:rPr lang="en-US" dirty="0" smtClean="0">
                <a:latin typeface="Comic Sans MS" pitchFamily="66" charset="0"/>
              </a:rPr>
              <a:t> </a:t>
            </a:r>
            <a:r>
              <a:rPr lang="en-US" sz="2000" dirty="0" smtClean="0">
                <a:latin typeface="Comic Sans MS" pitchFamily="66" charset="0"/>
                <a:cs typeface="Arial" pitchFamily="34" charset="0"/>
              </a:rPr>
              <a:t>•</a:t>
            </a:r>
            <a:r>
              <a:rPr lang="en-US" dirty="0" smtClean="0">
                <a:latin typeface="Comic Sans MS" pitchFamily="66" charset="0"/>
              </a:rPr>
              <a:t> </a:t>
            </a:r>
            <a:r>
              <a:rPr lang="en-US" sz="2800" b="1" dirty="0" smtClean="0">
                <a:solidFill>
                  <a:schemeClr val="tx1">
                    <a:lumMod val="50000"/>
                    <a:lumOff val="50000"/>
                  </a:schemeClr>
                </a:solidFill>
                <a:latin typeface="Comic Sans MS" pitchFamily="66" charset="0"/>
              </a:rPr>
              <a:t>glycerol</a:t>
            </a:r>
          </a:p>
          <a:p>
            <a:pPr marL="533400" indent="-533400" eaLnBrk="1" hangingPunct="1">
              <a:buFontTx/>
              <a:buNone/>
              <a:defRPr/>
            </a:pPr>
            <a:r>
              <a:rPr lang="en-US" sz="2000" i="1" dirty="0" smtClean="0">
                <a:latin typeface="Comic Sans MS" pitchFamily="66" charset="0"/>
              </a:rPr>
              <a:t>	   (a type of alcohol) </a:t>
            </a:r>
          </a:p>
          <a:p>
            <a:pPr marL="533400" indent="-533400" eaLnBrk="1" hangingPunct="1">
              <a:buFontTx/>
              <a:buNone/>
              <a:defRPr/>
            </a:pPr>
            <a:r>
              <a:rPr lang="en-US" sz="2400" dirty="0" smtClean="0">
                <a:latin typeface="Comic Sans MS" pitchFamily="66" charset="0"/>
              </a:rPr>
              <a:t>	</a:t>
            </a:r>
          </a:p>
          <a:p>
            <a:pPr marL="533400" indent="-533400" eaLnBrk="1" hangingPunct="1">
              <a:buFontTx/>
              <a:buNone/>
              <a:defRPr/>
            </a:pPr>
            <a:r>
              <a:rPr lang="en-US" sz="2400" dirty="0" smtClean="0">
                <a:latin typeface="Comic Sans MS" pitchFamily="66" charset="0"/>
              </a:rPr>
              <a:t>	</a:t>
            </a:r>
            <a:r>
              <a:rPr lang="en-US" dirty="0" smtClean="0">
                <a:latin typeface="Comic Sans MS" pitchFamily="66" charset="0"/>
              </a:rPr>
              <a:t> </a:t>
            </a:r>
            <a:r>
              <a:rPr lang="en-US" sz="2000" dirty="0" smtClean="0">
                <a:latin typeface="Comic Sans MS" pitchFamily="66" charset="0"/>
                <a:cs typeface="Arial" pitchFamily="34" charset="0"/>
              </a:rPr>
              <a:t>•</a:t>
            </a:r>
            <a:r>
              <a:rPr lang="en-US" dirty="0" smtClean="0">
                <a:latin typeface="Comic Sans MS" pitchFamily="66" charset="0"/>
              </a:rPr>
              <a:t> </a:t>
            </a:r>
            <a:r>
              <a:rPr lang="en-US" sz="2800" b="1" dirty="0" smtClean="0">
                <a:solidFill>
                  <a:schemeClr val="tx1">
                    <a:lumMod val="50000"/>
                    <a:lumOff val="50000"/>
                  </a:schemeClr>
                </a:solidFill>
                <a:latin typeface="Comic Sans MS" pitchFamily="66" charset="0"/>
              </a:rPr>
              <a:t>fatty acids</a:t>
            </a:r>
            <a:endParaRPr lang="en-US" sz="2400" b="1" i="1" dirty="0" smtClean="0">
              <a:solidFill>
                <a:schemeClr val="tx1">
                  <a:lumMod val="50000"/>
                  <a:lumOff val="50000"/>
                </a:schemeClr>
              </a:solidFill>
              <a:latin typeface="Comic Sans MS" pitchFamily="66" charset="0"/>
            </a:endParaRPr>
          </a:p>
          <a:p>
            <a:pPr marL="533400" indent="-533400" eaLnBrk="1" hangingPunct="1">
              <a:buFontTx/>
              <a:buNone/>
              <a:defRPr/>
            </a:pPr>
            <a:r>
              <a:rPr lang="en-US" sz="2000" i="1" dirty="0" smtClean="0">
                <a:latin typeface="Comic Sans MS" pitchFamily="66" charset="0"/>
              </a:rPr>
              <a:t>	   (triglycerides)</a:t>
            </a:r>
            <a:r>
              <a:rPr lang="en-US" sz="2800" dirty="0" smtClean="0">
                <a:latin typeface="Comic Sans MS" pitchFamily="66" charset="0"/>
              </a:rPr>
              <a:t> </a:t>
            </a:r>
          </a:p>
          <a:p>
            <a:pPr marL="533400" indent="-533400" eaLnBrk="1" hangingPunct="1">
              <a:buFontTx/>
              <a:buNone/>
              <a:defRPr/>
            </a:pPr>
            <a:r>
              <a:rPr lang="en-US" sz="2800" dirty="0" smtClean="0"/>
              <a:t> </a:t>
            </a:r>
          </a:p>
          <a:p>
            <a:pPr marL="533400" indent="-533400" eaLnBrk="1" hangingPunct="1">
              <a:buFontTx/>
              <a:buNone/>
              <a:defRPr/>
            </a:pPr>
            <a:endParaRPr lang="en-US" sz="2800" dirty="0" smtClean="0"/>
          </a:p>
        </p:txBody>
      </p:sp>
      <p:pic>
        <p:nvPicPr>
          <p:cNvPr id="20484" name="Picture 4" descr="fat"/>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29200" y="2514600"/>
            <a:ext cx="3581400" cy="355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9" descr="oil-wate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086600" y="152400"/>
            <a:ext cx="1754188" cy="1620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Text Box 10"/>
          <p:cNvSpPr txBox="1">
            <a:spLocks noChangeArrowheads="1"/>
          </p:cNvSpPr>
          <p:nvPr/>
        </p:nvSpPr>
        <p:spPr bwMode="auto">
          <a:xfrm>
            <a:off x="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cs typeface="Arial" charset="0"/>
              </a:rPr>
              <a:t>Images: </a:t>
            </a:r>
            <a:r>
              <a:rPr lang="en-US" altLang="en-US" sz="1000">
                <a:latin typeface="Comic Sans MS" pitchFamily="66" charset="0"/>
                <a:cs typeface="Arial" charset="0"/>
                <a:hlinkClick r:id="rId5"/>
              </a:rPr>
              <a:t>Oil &amp; Water</a:t>
            </a:r>
            <a:r>
              <a:rPr lang="en-US" altLang="en-US" sz="1000">
                <a:latin typeface="Comic Sans MS" pitchFamily="66" charset="0"/>
                <a:cs typeface="Arial" charset="0"/>
              </a:rPr>
              <a:t>, Kidipede </a:t>
            </a:r>
          </a:p>
        </p:txBody>
      </p:sp>
      <p:sp>
        <p:nvSpPr>
          <p:cNvPr id="20487" name="Text Box 5"/>
          <p:cNvSpPr txBox="1">
            <a:spLocks noChangeArrowheads="1"/>
          </p:cNvSpPr>
          <p:nvPr/>
        </p:nvSpPr>
        <p:spPr bwMode="auto">
          <a:xfrm>
            <a:off x="464820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6"/>
              </a:rPr>
              <a:t>Virtual Cell Biology Classroom</a:t>
            </a:r>
            <a:r>
              <a:rPr lang="en-US" altLang="en-US" sz="1000">
                <a:latin typeface="Comic Sans MS" pitchFamily="66" charset="0"/>
              </a:rPr>
              <a:t> on </a:t>
            </a:r>
            <a:r>
              <a:rPr lang="en-US" altLang="en-US" sz="1000">
                <a:latin typeface="Comic Sans MS" pitchFamily="66" charset="0"/>
                <a:hlinkClick r:id="rId7"/>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92162"/>
          </a:xfrm>
        </p:spPr>
        <p:txBody>
          <a:bodyPr/>
          <a:lstStyle/>
          <a:p>
            <a:pPr algn="l" eaLnBrk="1" hangingPunct="1"/>
            <a:r>
              <a:rPr lang="en-US" sz="3200" b="1">
                <a:solidFill>
                  <a:schemeClr val="folHlink"/>
                </a:solidFill>
                <a:latin typeface="Comic Sans MS" charset="0"/>
              </a:rPr>
              <a:t>Lipids</a:t>
            </a:r>
            <a:r>
              <a:rPr lang="en-US" sz="3200" b="1">
                <a:solidFill>
                  <a:schemeClr val="hlink"/>
                </a:solidFill>
                <a:latin typeface="Comic Sans MS" charset="0"/>
              </a:rPr>
              <a:t> </a:t>
            </a:r>
            <a:r>
              <a:rPr lang="en-US" sz="2800">
                <a:solidFill>
                  <a:schemeClr val="tx1"/>
                </a:solidFill>
                <a:latin typeface="Comic Sans MS" charset="0"/>
              </a:rPr>
              <a:t>– Dietary Fats</a:t>
            </a:r>
          </a:p>
        </p:txBody>
      </p:sp>
      <p:sp>
        <p:nvSpPr>
          <p:cNvPr id="22531" name="Rectangle 3"/>
          <p:cNvSpPr>
            <a:spLocks noGrp="1" noChangeArrowheads="1"/>
          </p:cNvSpPr>
          <p:nvPr>
            <p:ph type="body" sz="half" idx="1"/>
          </p:nvPr>
        </p:nvSpPr>
        <p:spPr>
          <a:xfrm>
            <a:off x="228600" y="1219200"/>
            <a:ext cx="6629400" cy="5257800"/>
          </a:xfrm>
        </p:spPr>
        <p:txBody>
          <a:bodyPr/>
          <a:lstStyle/>
          <a:p>
            <a:pPr eaLnBrk="1" hangingPunct="1">
              <a:lnSpc>
                <a:spcPct val="80000"/>
              </a:lnSpc>
            </a:pPr>
            <a:r>
              <a:rPr lang="en-US" sz="1600">
                <a:latin typeface="Comic Sans MS" charset="0"/>
              </a:rPr>
              <a:t>We typically refer to them all as </a:t>
            </a:r>
            <a:r>
              <a:rPr lang="ja-JP" altLang="en-US" sz="1600">
                <a:latin typeface="Comic Sans MS" charset="0"/>
              </a:rPr>
              <a:t>“</a:t>
            </a:r>
            <a:r>
              <a:rPr lang="en-US" sz="1600">
                <a:latin typeface="Comic Sans MS" charset="0"/>
              </a:rPr>
              <a:t>Fats</a:t>
            </a:r>
            <a:r>
              <a:rPr lang="ja-JP" altLang="en-US" sz="1600">
                <a:latin typeface="Comic Sans MS" charset="0"/>
              </a:rPr>
              <a:t>”</a:t>
            </a:r>
            <a:r>
              <a:rPr lang="en-US" sz="1600">
                <a:latin typeface="Comic Sans MS" charset="0"/>
              </a:rPr>
              <a:t>, but remember, fats are only one of several molecules known as </a:t>
            </a:r>
            <a:r>
              <a:rPr lang="en-US" sz="1600">
                <a:latin typeface="Comic Sans MS" charset="0"/>
                <a:hlinkClick r:id="rId3"/>
              </a:rPr>
              <a:t>lipids</a:t>
            </a:r>
            <a:r>
              <a:rPr lang="en-US" sz="1600">
                <a:latin typeface="Comic Sans MS" charset="0"/>
              </a:rPr>
              <a:t>. </a:t>
            </a:r>
          </a:p>
          <a:p>
            <a:pPr eaLnBrk="1" hangingPunct="1">
              <a:lnSpc>
                <a:spcPct val="80000"/>
              </a:lnSpc>
            </a:pPr>
            <a:endParaRPr lang="en-US" sz="1600">
              <a:latin typeface="Comic Sans MS" charset="0"/>
            </a:endParaRPr>
          </a:p>
          <a:p>
            <a:pPr eaLnBrk="1" hangingPunct="1">
              <a:lnSpc>
                <a:spcPct val="80000"/>
              </a:lnSpc>
            </a:pPr>
            <a:endParaRPr lang="en-US" sz="1600">
              <a:latin typeface="Comic Sans MS" charset="0"/>
            </a:endParaRPr>
          </a:p>
          <a:p>
            <a:pPr eaLnBrk="1" hangingPunct="1">
              <a:lnSpc>
                <a:spcPct val="80000"/>
              </a:lnSpc>
            </a:pPr>
            <a:r>
              <a:rPr lang="en-US" sz="1600">
                <a:latin typeface="Comic Sans MS" charset="0"/>
              </a:rPr>
              <a:t>Phospholipids, steroids and true fats play an important role in human nutrition, should get no more than 30% of calories from fats., and the type of fat consumed is very important!</a:t>
            </a:r>
          </a:p>
          <a:p>
            <a:pPr eaLnBrk="1" hangingPunct="1">
              <a:lnSpc>
                <a:spcPct val="80000"/>
              </a:lnSpc>
            </a:pPr>
            <a:endParaRPr lang="en-US" sz="1600">
              <a:latin typeface="Comic Sans MS" charset="0"/>
            </a:endParaRPr>
          </a:p>
          <a:p>
            <a:pPr eaLnBrk="1" hangingPunct="1">
              <a:lnSpc>
                <a:spcPct val="80000"/>
              </a:lnSpc>
              <a:buFontTx/>
              <a:buNone/>
            </a:pPr>
            <a:endParaRPr lang="en-US" sz="1600">
              <a:latin typeface="Comic Sans MS" charset="0"/>
            </a:endParaRPr>
          </a:p>
          <a:p>
            <a:pPr eaLnBrk="1" hangingPunct="1">
              <a:lnSpc>
                <a:spcPct val="80000"/>
              </a:lnSpc>
            </a:pPr>
            <a:r>
              <a:rPr lang="en-US" sz="1600">
                <a:latin typeface="Comic Sans MS" charset="0"/>
              </a:rPr>
              <a:t>_____________ fatty acids (EFAs) are fats that the body can</a:t>
            </a:r>
            <a:r>
              <a:rPr lang="ja-JP" altLang="en-US" sz="1600">
                <a:latin typeface="Comic Sans MS" charset="0"/>
              </a:rPr>
              <a:t>’</a:t>
            </a:r>
            <a:r>
              <a:rPr lang="en-US" sz="1600">
                <a:latin typeface="Comic Sans MS" charset="0"/>
              </a:rPr>
              <a:t>t make, but needs to take in from outside sources. </a:t>
            </a:r>
          </a:p>
          <a:p>
            <a:pPr eaLnBrk="1" hangingPunct="1">
              <a:lnSpc>
                <a:spcPct val="80000"/>
              </a:lnSpc>
            </a:pPr>
            <a:endParaRPr lang="en-US" sz="1600">
              <a:latin typeface="Comic Sans MS" charset="0"/>
            </a:endParaRPr>
          </a:p>
          <a:p>
            <a:pPr eaLnBrk="1" hangingPunct="1">
              <a:lnSpc>
                <a:spcPct val="80000"/>
              </a:lnSpc>
            </a:pPr>
            <a:endParaRPr lang="en-US" sz="1600">
              <a:latin typeface="Comic Sans MS" charset="0"/>
            </a:endParaRPr>
          </a:p>
          <a:p>
            <a:pPr eaLnBrk="1" hangingPunct="1">
              <a:lnSpc>
                <a:spcPct val="80000"/>
              </a:lnSpc>
            </a:pPr>
            <a:r>
              <a:rPr lang="en-US" sz="1600">
                <a:latin typeface="Comic Sans MS" charset="0"/>
              </a:rPr>
              <a:t>There are two families of EFAs: omega-3 and omega-6. Fats from each of these families are essential, as the body can convert one omega-3 to another omega-3, for example, but cannot create an omega-3 from scratch. </a:t>
            </a:r>
          </a:p>
          <a:p>
            <a:pPr eaLnBrk="1" hangingPunct="1">
              <a:lnSpc>
                <a:spcPct val="80000"/>
              </a:lnSpc>
            </a:pPr>
            <a:endParaRPr lang="en-US" sz="1600">
              <a:latin typeface="Comic Sans MS" charset="0"/>
            </a:endParaRPr>
          </a:p>
          <a:p>
            <a:pPr eaLnBrk="1" hangingPunct="1">
              <a:lnSpc>
                <a:spcPct val="80000"/>
              </a:lnSpc>
            </a:pPr>
            <a:endParaRPr lang="en-US" sz="1600">
              <a:latin typeface="Comic Sans MS" charset="0"/>
            </a:endParaRPr>
          </a:p>
          <a:p>
            <a:pPr eaLnBrk="1" hangingPunct="1">
              <a:lnSpc>
                <a:spcPct val="80000"/>
              </a:lnSpc>
            </a:pPr>
            <a:r>
              <a:rPr lang="en-US" sz="1600">
                <a:latin typeface="Comic Sans MS" charset="0"/>
              </a:rPr>
              <a:t>When the EFAs were discovered in 1923, they were designated Vitamin F. In 1930, further research showed that the two EFAs are better classified with the fats than with the vitamins.</a:t>
            </a:r>
          </a:p>
          <a:p>
            <a:pPr eaLnBrk="1" hangingPunct="1">
              <a:lnSpc>
                <a:spcPct val="80000"/>
              </a:lnSpc>
            </a:pPr>
            <a:endParaRPr lang="en-US" sz="1600">
              <a:latin typeface="Comic Sans MS" charset="0"/>
            </a:endParaRPr>
          </a:p>
          <a:p>
            <a:pPr eaLnBrk="1" hangingPunct="1">
              <a:lnSpc>
                <a:spcPct val="80000"/>
              </a:lnSpc>
              <a:buFontTx/>
              <a:buNone/>
            </a:pPr>
            <a:endParaRPr lang="en-US" sz="1600">
              <a:latin typeface="Arial" charset="0"/>
            </a:endParaRPr>
          </a:p>
        </p:txBody>
      </p:sp>
      <p:pic>
        <p:nvPicPr>
          <p:cNvPr id="22532" name="Picture 4" descr="Olive%20Oil%20Ja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197725" y="3124200"/>
            <a:ext cx="1946275"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5" descr="avoca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975" y="914400"/>
            <a:ext cx="21050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AutoShape 6"/>
          <p:cNvSpPr>
            <a:spLocks noChangeArrowheads="1"/>
          </p:cNvSpPr>
          <p:nvPr/>
        </p:nvSpPr>
        <p:spPr bwMode="auto">
          <a:xfrm>
            <a:off x="6934200" y="5257800"/>
            <a:ext cx="1219200" cy="1371600"/>
          </a:xfrm>
          <a:prstGeom prst="wedgeRoundRectCallout">
            <a:avLst>
              <a:gd name="adj1" fmla="val 40884"/>
              <a:gd name="adj2" fmla="val -69792"/>
              <a:gd name="adj3" fmla="val 16667"/>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sz="1400">
                <a:solidFill>
                  <a:schemeClr val="bg1"/>
                </a:solidFill>
              </a:rPr>
              <a:t>Olive oil has both omega 3 and omega 6 EFAs</a:t>
            </a:r>
          </a:p>
        </p:txBody>
      </p:sp>
      <p:sp>
        <p:nvSpPr>
          <p:cNvPr id="9"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2964457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066800"/>
          </a:xfrm>
        </p:spPr>
        <p:txBody>
          <a:bodyPr/>
          <a:lstStyle/>
          <a:p>
            <a:pPr eaLnBrk="1" hangingPunct="1"/>
            <a:r>
              <a:rPr lang="en-US" altLang="en-US" sz="3200" smtClean="0">
                <a:solidFill>
                  <a:schemeClr val="folHlink"/>
                </a:solidFill>
                <a:latin typeface="Comic Sans MS" pitchFamily="66" charset="0"/>
              </a:rPr>
              <a:t>Organic Molecules –</a:t>
            </a:r>
            <a:r>
              <a:rPr lang="en-US" altLang="en-US" sz="3200" b="1" smtClean="0">
                <a:solidFill>
                  <a:schemeClr val="folHlink"/>
                </a:solidFill>
                <a:latin typeface="Comic Sans MS" pitchFamily="66" charset="0"/>
              </a:rPr>
              <a:t> Lipids</a:t>
            </a:r>
            <a:r>
              <a:rPr lang="en-US" altLang="en-US" sz="3200" b="1" smtClean="0">
                <a:latin typeface="Comic Sans MS" pitchFamily="66" charset="0"/>
              </a:rPr>
              <a:t> </a:t>
            </a:r>
            <a:br>
              <a:rPr lang="en-US" altLang="en-US" sz="3200" b="1" smtClean="0">
                <a:latin typeface="Comic Sans MS" pitchFamily="66" charset="0"/>
              </a:rPr>
            </a:br>
            <a:r>
              <a:rPr lang="en-US" altLang="en-US" sz="2000" i="1" smtClean="0">
                <a:latin typeface="Comic Sans MS" pitchFamily="66" charset="0"/>
              </a:rPr>
              <a:t>(Fats, </a:t>
            </a:r>
            <a:r>
              <a:rPr lang="en-US" altLang="en-US" sz="2000" b="1" i="1" smtClean="0">
                <a:solidFill>
                  <a:schemeClr val="tx1"/>
                </a:solidFill>
                <a:latin typeface="Comic Sans MS" pitchFamily="66" charset="0"/>
              </a:rPr>
              <a:t>Phospholipids</a:t>
            </a:r>
            <a:r>
              <a:rPr lang="en-US" altLang="en-US" sz="2000" i="1" smtClean="0">
                <a:latin typeface="Comic Sans MS" pitchFamily="66" charset="0"/>
              </a:rPr>
              <a:t>, Waxes &amp; Steroids)</a:t>
            </a:r>
            <a:endParaRPr lang="en-US" altLang="en-US" sz="2000" smtClean="0">
              <a:latin typeface="Comic Sans MS" pitchFamily="66" charset="0"/>
            </a:endParaRPr>
          </a:p>
        </p:txBody>
      </p:sp>
      <p:sp>
        <p:nvSpPr>
          <p:cNvPr id="43011" name="Rectangle 3"/>
          <p:cNvSpPr>
            <a:spLocks noGrp="1" noChangeArrowheads="1"/>
          </p:cNvSpPr>
          <p:nvPr>
            <p:ph type="body" sz="half" idx="1"/>
          </p:nvPr>
        </p:nvSpPr>
        <p:spPr>
          <a:xfrm>
            <a:off x="152400" y="1295400"/>
            <a:ext cx="3962400" cy="4953000"/>
          </a:xfrm>
        </p:spPr>
        <p:txBody>
          <a:bodyPr/>
          <a:lstStyle/>
          <a:p>
            <a:pPr marL="609600" indent="-609600" eaLnBrk="1" hangingPunct="1">
              <a:lnSpc>
                <a:spcPct val="80000"/>
              </a:lnSpc>
              <a:buFontTx/>
              <a:buNone/>
              <a:defRPr/>
            </a:pPr>
            <a:r>
              <a:rPr lang="en-US" sz="1600" dirty="0" smtClean="0"/>
              <a:t> </a:t>
            </a:r>
            <a:r>
              <a:rPr lang="en-US" sz="2400" b="1" dirty="0" smtClean="0">
                <a:latin typeface="Comic Sans MS" pitchFamily="66" charset="0"/>
              </a:rPr>
              <a:t>Phospholipids</a:t>
            </a:r>
          </a:p>
          <a:p>
            <a:pPr marL="609600" indent="-609600" eaLnBrk="1" hangingPunct="1">
              <a:lnSpc>
                <a:spcPct val="80000"/>
              </a:lnSpc>
              <a:buFontTx/>
              <a:buNone/>
              <a:defRPr/>
            </a:pPr>
            <a:endParaRPr lang="en-US" sz="1400" dirty="0" smtClean="0">
              <a:latin typeface="Comic Sans MS" pitchFamily="66" charset="0"/>
            </a:endParaRPr>
          </a:p>
          <a:p>
            <a:pPr marL="609600" indent="-609600" eaLnBrk="1" hangingPunct="1">
              <a:lnSpc>
                <a:spcPct val="80000"/>
              </a:lnSpc>
              <a:buFontTx/>
              <a:buNone/>
              <a:defRPr/>
            </a:pPr>
            <a:r>
              <a:rPr lang="en-US" sz="1800" dirty="0" smtClean="0">
                <a:latin typeface="Comic Sans MS" pitchFamily="66" charset="0"/>
                <a:cs typeface="Arial" pitchFamily="34" charset="0"/>
              </a:rPr>
              <a:t>•</a:t>
            </a:r>
            <a:r>
              <a:rPr lang="en-US" sz="2000" dirty="0" smtClean="0">
                <a:latin typeface="Comic Sans MS" pitchFamily="66" charset="0"/>
              </a:rPr>
              <a:t> </a:t>
            </a:r>
            <a:r>
              <a:rPr lang="en-US" sz="1600" dirty="0" smtClean="0">
                <a:latin typeface="Comic Sans MS" pitchFamily="66" charset="0"/>
              </a:rPr>
              <a:t>	Phospholipids are a major component of all cell membranes.</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defRPr/>
            </a:pPr>
            <a:r>
              <a:rPr lang="en-US" sz="1600" dirty="0" smtClean="0">
                <a:latin typeface="Comic Sans MS" pitchFamily="66" charset="0"/>
              </a:rPr>
              <a:t>Most phospholipids contain a </a:t>
            </a:r>
            <a:r>
              <a:rPr lang="en-US" sz="1600" dirty="0" err="1" smtClean="0">
                <a:latin typeface="Comic Sans MS" pitchFamily="66" charset="0"/>
              </a:rPr>
              <a:t>diglyceride</a:t>
            </a:r>
            <a:r>
              <a:rPr lang="en-US" sz="1600" dirty="0" smtClean="0">
                <a:latin typeface="Comic Sans MS" pitchFamily="66" charset="0"/>
              </a:rPr>
              <a:t> as the tail, and a phosphate group for head.</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defRPr/>
            </a:pPr>
            <a:r>
              <a:rPr lang="en-US" sz="1600" dirty="0" smtClean="0">
                <a:latin typeface="Comic Sans MS" pitchFamily="66" charset="0"/>
              </a:rPr>
              <a:t>Hydrocarbon tails are </a:t>
            </a:r>
            <a:r>
              <a:rPr lang="en-US" sz="1800" b="1" dirty="0" smtClean="0">
                <a:solidFill>
                  <a:srgbClr val="FF0000"/>
                </a:solidFill>
                <a:latin typeface="Comic Sans MS" pitchFamily="66" charset="0"/>
              </a:rPr>
              <a:t>hydrophobic</a:t>
            </a:r>
            <a:r>
              <a:rPr lang="en-US" sz="1600" dirty="0" smtClean="0">
                <a:latin typeface="Comic Sans MS" pitchFamily="66" charset="0"/>
              </a:rPr>
              <a:t>, but phosphate heads are </a:t>
            </a:r>
            <a:r>
              <a:rPr lang="en-US" sz="1800" b="1" dirty="0" smtClean="0">
                <a:solidFill>
                  <a:srgbClr val="0000FF"/>
                </a:solidFill>
                <a:latin typeface="Comic Sans MS" pitchFamily="66" charset="0"/>
              </a:rPr>
              <a:t>hydrophilic</a:t>
            </a:r>
            <a:r>
              <a:rPr lang="en-US" sz="1600" dirty="0" smtClean="0">
                <a:latin typeface="Comic Sans MS" pitchFamily="66" charset="0"/>
              </a:rPr>
              <a:t>. </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buFontTx/>
              <a:buNone/>
              <a:defRPr/>
            </a:pPr>
            <a:r>
              <a:rPr lang="en-US" sz="1400" dirty="0" smtClean="0">
                <a:latin typeface="Comic Sans MS" pitchFamily="66" charset="0"/>
                <a:cs typeface="Arial" pitchFamily="34" charset="0"/>
              </a:rPr>
              <a:t>•</a:t>
            </a:r>
            <a:r>
              <a:rPr lang="en-US" sz="1600" dirty="0" smtClean="0">
                <a:latin typeface="Comic Sans MS" pitchFamily="66" charset="0"/>
              </a:rPr>
              <a:t> 	So phospholipids are soluble in both water and oil.</a:t>
            </a:r>
          </a:p>
          <a:p>
            <a:pPr marL="609600" indent="-609600" eaLnBrk="1" hangingPunct="1">
              <a:lnSpc>
                <a:spcPct val="80000"/>
              </a:lnSpc>
              <a:buFontTx/>
              <a:buNone/>
              <a:defRPr/>
            </a:pPr>
            <a:endParaRPr lang="en-US" sz="1000" dirty="0" smtClean="0">
              <a:latin typeface="Comic Sans MS" pitchFamily="66" charset="0"/>
            </a:endParaRPr>
          </a:p>
          <a:p>
            <a:pPr marL="609600" indent="-609600" eaLnBrk="1" hangingPunct="1">
              <a:lnSpc>
                <a:spcPct val="80000"/>
              </a:lnSpc>
              <a:buFontTx/>
              <a:buNone/>
              <a:defRPr/>
            </a:pPr>
            <a:r>
              <a:rPr lang="en-US" sz="1600" dirty="0" smtClean="0">
                <a:latin typeface="Comic Sans MS" pitchFamily="66" charset="0"/>
              </a:rPr>
              <a:t> </a:t>
            </a:r>
            <a:r>
              <a:rPr lang="en-US" sz="1400" dirty="0" smtClean="0">
                <a:latin typeface="Comic Sans MS" pitchFamily="66" charset="0"/>
                <a:cs typeface="Arial" pitchFamily="34" charset="0"/>
              </a:rPr>
              <a:t>•</a:t>
            </a:r>
            <a:r>
              <a:rPr lang="en-US" sz="1600" dirty="0" smtClean="0">
                <a:latin typeface="Comic Sans MS" pitchFamily="66" charset="0"/>
              </a:rPr>
              <a:t> 	Tails from both layers facing inward and the heads facing outward = </a:t>
            </a:r>
            <a:r>
              <a:rPr lang="en-US" sz="1800" b="1" dirty="0" smtClean="0">
                <a:solidFill>
                  <a:schemeClr val="tx1">
                    <a:lumMod val="50000"/>
                    <a:lumOff val="50000"/>
                  </a:schemeClr>
                </a:solidFill>
                <a:latin typeface="Comic Sans MS" pitchFamily="66" charset="0"/>
              </a:rPr>
              <a:t>phospholipid bilayer</a:t>
            </a:r>
            <a:r>
              <a:rPr lang="en-US" sz="1600" dirty="0" smtClean="0">
                <a:latin typeface="Comic Sans MS" pitchFamily="66" charset="0"/>
              </a:rPr>
              <a:t>.</a:t>
            </a:r>
          </a:p>
          <a:p>
            <a:pPr marL="609600" indent="-609600" eaLnBrk="1" hangingPunct="1">
              <a:lnSpc>
                <a:spcPct val="80000"/>
              </a:lnSpc>
              <a:buFontTx/>
              <a:buNone/>
              <a:defRPr/>
            </a:pPr>
            <a:endParaRPr lang="en-US" sz="1600" dirty="0" smtClean="0">
              <a:latin typeface="Comic Sans MS" pitchFamily="66" charset="0"/>
            </a:endParaRPr>
          </a:p>
        </p:txBody>
      </p:sp>
      <p:sp>
        <p:nvSpPr>
          <p:cNvPr id="21508" name="Text Box 19"/>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3"/>
              </a:rPr>
              <a:t>Cell Membrane</a:t>
            </a:r>
            <a:r>
              <a:rPr lang="en-US" altLang="en-US" sz="1000">
                <a:latin typeface="Comic Sans MS" pitchFamily="66" charset="0"/>
                <a:cs typeface="Arial" charset="0"/>
              </a:rPr>
              <a:t>, Wiki; </a:t>
            </a:r>
          </a:p>
        </p:txBody>
      </p:sp>
      <p:pic>
        <p:nvPicPr>
          <p:cNvPr id="21509" name="Picture 24" descr="Cell_membrane_phospholipid"/>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038600" y="1143000"/>
            <a:ext cx="5105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0"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304800"/>
            <a:ext cx="8229600" cy="792163"/>
          </a:xfrm>
        </p:spPr>
        <p:txBody>
          <a:bodyPr/>
          <a:lstStyle/>
          <a:p>
            <a:pPr algn="l" eaLnBrk="1" hangingPunct="1"/>
            <a:r>
              <a:rPr lang="en-US" sz="3200" b="1">
                <a:solidFill>
                  <a:schemeClr val="folHlink"/>
                </a:solidFill>
                <a:latin typeface="Comic Sans MS" charset="0"/>
              </a:rPr>
              <a:t>Phospholipids</a:t>
            </a:r>
            <a:r>
              <a:rPr lang="en-US" sz="2800">
                <a:latin typeface="Comic Sans MS" charset="0"/>
              </a:rPr>
              <a:t> - </a:t>
            </a:r>
            <a:r>
              <a:rPr lang="en-US" sz="2400">
                <a:latin typeface="Comic Sans MS" charset="0"/>
              </a:rPr>
              <a:t>Dietary</a:t>
            </a:r>
            <a:endParaRPr lang="en-US" sz="1600">
              <a:latin typeface="Comic Sans MS" charset="0"/>
            </a:endParaRPr>
          </a:p>
        </p:txBody>
      </p:sp>
      <p:sp>
        <p:nvSpPr>
          <p:cNvPr id="24579" name="Rectangle 3"/>
          <p:cNvSpPr>
            <a:spLocks noGrp="1" noChangeArrowheads="1"/>
          </p:cNvSpPr>
          <p:nvPr>
            <p:ph type="body" sz="half" idx="1"/>
          </p:nvPr>
        </p:nvSpPr>
        <p:spPr>
          <a:xfrm>
            <a:off x="228600" y="1447800"/>
            <a:ext cx="4191000" cy="4953000"/>
          </a:xfrm>
        </p:spPr>
        <p:txBody>
          <a:bodyPr/>
          <a:lstStyle/>
          <a:p>
            <a:pPr marL="609600" indent="-609600" eaLnBrk="1" hangingPunct="1">
              <a:lnSpc>
                <a:spcPct val="80000"/>
              </a:lnSpc>
              <a:buFontTx/>
              <a:buNone/>
            </a:pPr>
            <a:r>
              <a:rPr lang="en-US" sz="1800" dirty="0">
                <a:latin typeface="Comic Sans MS" charset="0"/>
                <a:cs typeface="Arial" charset="0"/>
              </a:rPr>
              <a:t>•</a:t>
            </a:r>
            <a:r>
              <a:rPr lang="en-US" sz="2000" dirty="0">
                <a:latin typeface="Comic Sans MS" charset="0"/>
              </a:rPr>
              <a:t> </a:t>
            </a:r>
            <a:r>
              <a:rPr lang="en-US" sz="1600" dirty="0">
                <a:latin typeface="Comic Sans MS" charset="0"/>
              </a:rPr>
              <a:t>	</a:t>
            </a:r>
            <a:r>
              <a:rPr lang="en-US" sz="1600" dirty="0" smtClean="0">
                <a:latin typeface="Comic Sans MS" charset="0"/>
              </a:rPr>
              <a:t>Because they are polar </a:t>
            </a:r>
            <a:r>
              <a:rPr lang="en-US" sz="1400" i="1" dirty="0" smtClean="0">
                <a:latin typeface="Comic Sans MS" charset="0"/>
              </a:rPr>
              <a:t>(</a:t>
            </a:r>
            <a:r>
              <a:rPr lang="en-US" sz="1400" i="1" dirty="0" err="1" smtClean="0">
                <a:latin typeface="Comic Sans MS" charset="0"/>
              </a:rPr>
              <a:t>hyprophobic</a:t>
            </a:r>
            <a:r>
              <a:rPr lang="en-US" sz="1400" i="1" dirty="0" smtClean="0">
                <a:latin typeface="Comic Sans MS" charset="0"/>
              </a:rPr>
              <a:t> and hydrophilic parts) </a:t>
            </a:r>
            <a:r>
              <a:rPr lang="en-US" sz="1600" dirty="0" smtClean="0">
                <a:latin typeface="Comic Sans MS" charset="0"/>
              </a:rPr>
              <a:t>phospholipids </a:t>
            </a:r>
            <a:r>
              <a:rPr lang="en-US" sz="1600" dirty="0">
                <a:latin typeface="Comic Sans MS" charset="0"/>
              </a:rPr>
              <a:t>can act as an emulsifier in foods, enabling oils to dissolve in water. </a:t>
            </a:r>
          </a:p>
          <a:p>
            <a:pPr marL="609600" indent="-609600" eaLnBrk="1" hangingPunct="1">
              <a:lnSpc>
                <a:spcPct val="80000"/>
              </a:lnSpc>
              <a:buFontTx/>
              <a:buNone/>
            </a:pPr>
            <a:endParaRPr lang="en-US" sz="1600" dirty="0">
              <a:latin typeface="Comic Sans MS" charset="0"/>
            </a:endParaRPr>
          </a:p>
          <a:p>
            <a:pPr marL="609600" indent="-609600" eaLnBrk="1" hangingPunct="1">
              <a:lnSpc>
                <a:spcPct val="80000"/>
              </a:lnSpc>
            </a:pPr>
            <a:r>
              <a:rPr lang="en-US" sz="1600" dirty="0">
                <a:latin typeface="Comic Sans MS" charset="0"/>
              </a:rPr>
              <a:t> _______, which is made of </a:t>
            </a:r>
            <a:r>
              <a:rPr lang="en-US" sz="1600" dirty="0" err="1">
                <a:latin typeface="Comic Sans MS" charset="0"/>
              </a:rPr>
              <a:t>phospoholipid</a:t>
            </a:r>
            <a:r>
              <a:rPr lang="en-US" sz="1600" dirty="0">
                <a:latin typeface="Comic Sans MS" charset="0"/>
              </a:rPr>
              <a:t>, is used in cooking sprays and as a food emulsifier. </a:t>
            </a:r>
          </a:p>
          <a:p>
            <a:pPr marL="609600" indent="-609600" eaLnBrk="1" hangingPunct="1">
              <a:lnSpc>
                <a:spcPct val="80000"/>
              </a:lnSpc>
            </a:pPr>
            <a:endParaRPr lang="en-US" sz="1600" dirty="0">
              <a:latin typeface="Comic Sans MS" charset="0"/>
            </a:endParaRPr>
          </a:p>
          <a:p>
            <a:pPr marL="609600" indent="-609600" eaLnBrk="1" hangingPunct="1">
              <a:lnSpc>
                <a:spcPct val="80000"/>
              </a:lnSpc>
              <a:buFontTx/>
              <a:buNone/>
            </a:pPr>
            <a:r>
              <a:rPr lang="en-US" sz="1600" dirty="0">
                <a:latin typeface="Comic Sans MS" charset="0"/>
              </a:rPr>
              <a:t>	For example, lecithin keeps the cocoa and cocoa butter in a candy bar from separating. </a:t>
            </a:r>
          </a:p>
          <a:p>
            <a:pPr marL="609600" indent="-609600" eaLnBrk="1" hangingPunct="1">
              <a:lnSpc>
                <a:spcPct val="80000"/>
              </a:lnSpc>
              <a:buFontTx/>
              <a:buNone/>
            </a:pPr>
            <a:endParaRPr lang="en-US" sz="1600" dirty="0">
              <a:latin typeface="Comic Sans MS" charset="0"/>
            </a:endParaRPr>
          </a:p>
          <a:p>
            <a:pPr marL="609600" indent="-609600" eaLnBrk="1" hangingPunct="1">
              <a:lnSpc>
                <a:spcPct val="80000"/>
              </a:lnSpc>
              <a:buFontTx/>
              <a:buNone/>
            </a:pPr>
            <a:r>
              <a:rPr lang="en-US" sz="1600" dirty="0">
                <a:latin typeface="Comic Sans MS" charset="0"/>
              </a:rPr>
              <a:t>	Originally discovered in egg yolk, and today commercially extracted from soybeans, but widely present in animal and plant tissues. </a:t>
            </a:r>
          </a:p>
          <a:p>
            <a:pPr marL="609600" indent="-609600" eaLnBrk="1" hangingPunct="1">
              <a:lnSpc>
                <a:spcPct val="80000"/>
              </a:lnSpc>
              <a:buFontTx/>
              <a:buNone/>
            </a:pPr>
            <a:endParaRPr lang="en-US" sz="1600" dirty="0">
              <a:latin typeface="Comic Sans MS" charset="0"/>
            </a:endParaRPr>
          </a:p>
          <a:p>
            <a:pPr marL="609600" indent="-609600" eaLnBrk="1" hangingPunct="1">
              <a:lnSpc>
                <a:spcPct val="80000"/>
              </a:lnSpc>
            </a:pPr>
            <a:r>
              <a:rPr lang="en-US" sz="1600" dirty="0">
                <a:latin typeface="Comic Sans MS" charset="0"/>
              </a:rPr>
              <a:t>Remember, if we are eating cells, we are eating phospholipids. </a:t>
            </a:r>
          </a:p>
          <a:p>
            <a:pPr marL="609600" indent="-609600" eaLnBrk="1" hangingPunct="1">
              <a:lnSpc>
                <a:spcPct val="80000"/>
              </a:lnSpc>
            </a:pPr>
            <a:endParaRPr lang="en-US" sz="1600" dirty="0">
              <a:latin typeface="Comic Sans MS" charset="0"/>
            </a:endParaRPr>
          </a:p>
        </p:txBody>
      </p:sp>
      <p:sp>
        <p:nvSpPr>
          <p:cNvPr id="24580" name="Text Box 4"/>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en-US" sz="1000" b="0">
                <a:latin typeface="Comic Sans MS" charset="0"/>
              </a:rPr>
              <a:t>Image: </a:t>
            </a:r>
            <a:r>
              <a:rPr lang="en-US" sz="1000" b="0">
                <a:latin typeface="Comic Sans MS" charset="0"/>
                <a:hlinkClick r:id="rId3"/>
              </a:rPr>
              <a:t>Edamame</a:t>
            </a:r>
            <a:r>
              <a:rPr lang="en-US" sz="1000" b="0">
                <a:latin typeface="Comic Sans MS" charset="0"/>
              </a:rPr>
              <a:t>, Tammy Green</a:t>
            </a:r>
          </a:p>
        </p:txBody>
      </p:sp>
      <p:pic>
        <p:nvPicPr>
          <p:cNvPr id="24581" name="Picture 10" descr="Edamame_by_Zesmerelda_Tammy-Gree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00600" y="3657600"/>
            <a:ext cx="4044950"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Text Box 12"/>
          <p:cNvSpPr txBox="1">
            <a:spLocks noChangeArrowheads="1"/>
          </p:cNvSpPr>
          <p:nvPr/>
        </p:nvSpPr>
        <p:spPr bwMode="auto">
          <a:xfrm>
            <a:off x="4724400" y="5867400"/>
            <a:ext cx="4419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1200" b="0">
                <a:latin typeface="Comic Sans MS" charset="0"/>
              </a:rPr>
              <a:t>Steamed and salted, edamame (soybeans) is yummilicious; as addictive as potato chips, but much healthier! Protein, carbs and healthy fats all in one food item.</a:t>
            </a:r>
          </a:p>
        </p:txBody>
      </p:sp>
      <p:pic>
        <p:nvPicPr>
          <p:cNvPr id="24584" name="Picture 9" descr="C:\Users\Tami\Desktop\Picture9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28600"/>
            <a:ext cx="402113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8741202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15962"/>
          </a:xfrm>
        </p:spPr>
        <p:txBody>
          <a:bodyPr/>
          <a:lstStyle/>
          <a:p>
            <a:pPr algn="l" eaLnBrk="1" hangingPunct="1"/>
            <a:r>
              <a:rPr lang="en-US" altLang="en-US" sz="3200" smtClean="0">
                <a:solidFill>
                  <a:schemeClr val="folHlink"/>
                </a:solidFill>
                <a:latin typeface="Comic Sans MS" pitchFamily="66" charset="0"/>
              </a:rPr>
              <a:t>Organic Molecules –</a:t>
            </a:r>
            <a:r>
              <a:rPr lang="en-US" altLang="en-US" sz="3200" b="1" smtClean="0">
                <a:solidFill>
                  <a:schemeClr val="folHlink"/>
                </a:solidFill>
                <a:latin typeface="Comic Sans MS" pitchFamily="66" charset="0"/>
              </a:rPr>
              <a:t> Lipids</a:t>
            </a:r>
            <a:r>
              <a:rPr lang="en-US" altLang="en-US" sz="3200" b="1" smtClean="0">
                <a:latin typeface="Comic Sans MS" pitchFamily="66" charset="0"/>
              </a:rPr>
              <a:t> </a:t>
            </a:r>
            <a:br>
              <a:rPr lang="en-US" altLang="en-US" sz="3200" b="1" smtClean="0">
                <a:latin typeface="Comic Sans MS" pitchFamily="66" charset="0"/>
              </a:rPr>
            </a:br>
            <a:r>
              <a:rPr lang="en-US" altLang="en-US" sz="2000" i="1" smtClean="0">
                <a:latin typeface="Comic Sans MS" pitchFamily="66" charset="0"/>
              </a:rPr>
              <a:t>(Fats, Phospholipids, </a:t>
            </a:r>
            <a:r>
              <a:rPr lang="en-US" altLang="en-US" sz="2000" b="1" i="1" smtClean="0">
                <a:solidFill>
                  <a:schemeClr val="tx1"/>
                </a:solidFill>
                <a:latin typeface="Comic Sans MS" pitchFamily="66" charset="0"/>
              </a:rPr>
              <a:t>Waxes &amp; Steroids</a:t>
            </a:r>
            <a:r>
              <a:rPr lang="en-US" altLang="en-US" sz="2000" i="1" smtClean="0">
                <a:latin typeface="Comic Sans MS" pitchFamily="66" charset="0"/>
              </a:rPr>
              <a:t>)</a:t>
            </a:r>
            <a:endParaRPr lang="en-US" altLang="en-US" sz="2000" smtClean="0">
              <a:latin typeface="Comic Sans MS" pitchFamily="66" charset="0"/>
            </a:endParaRPr>
          </a:p>
        </p:txBody>
      </p:sp>
      <p:sp>
        <p:nvSpPr>
          <p:cNvPr id="44035" name="Rectangle 3"/>
          <p:cNvSpPr>
            <a:spLocks noGrp="1" noChangeArrowheads="1"/>
          </p:cNvSpPr>
          <p:nvPr>
            <p:ph type="body" sz="half" idx="1"/>
          </p:nvPr>
        </p:nvSpPr>
        <p:spPr>
          <a:xfrm>
            <a:off x="304800" y="1600200"/>
            <a:ext cx="4038600" cy="5257800"/>
          </a:xfrm>
        </p:spPr>
        <p:txBody>
          <a:bodyPr/>
          <a:lstStyle/>
          <a:p>
            <a:pPr marL="609600" indent="-609600" eaLnBrk="1" hangingPunct="1">
              <a:lnSpc>
                <a:spcPct val="80000"/>
              </a:lnSpc>
              <a:buFontTx/>
              <a:buNone/>
              <a:defRPr/>
            </a:pPr>
            <a:r>
              <a:rPr lang="en-US" sz="2000" b="1" dirty="0" smtClean="0">
                <a:solidFill>
                  <a:schemeClr val="tx1">
                    <a:lumMod val="50000"/>
                    <a:lumOff val="50000"/>
                  </a:schemeClr>
                </a:solidFill>
                <a:latin typeface="Comic Sans MS" pitchFamily="66" charset="0"/>
              </a:rPr>
              <a:t>Waxes</a:t>
            </a:r>
          </a:p>
          <a:p>
            <a:pPr marL="609600" indent="-609600" eaLnBrk="1" hangingPunct="1">
              <a:lnSpc>
                <a:spcPct val="80000"/>
              </a:lnSpc>
              <a:buFontTx/>
              <a:buNone/>
              <a:defRPr/>
            </a:pPr>
            <a:endParaRPr lang="en-US" sz="1800" b="1" dirty="0" smtClean="0">
              <a:latin typeface="Comic Sans MS" pitchFamily="66" charset="0"/>
            </a:endParaRPr>
          </a:p>
          <a:p>
            <a:pPr marL="609600" indent="-609600" eaLnBrk="1" hangingPunct="1">
              <a:lnSpc>
                <a:spcPct val="80000"/>
              </a:lnSpc>
              <a:buFontTx/>
              <a:buNone/>
              <a:defRPr/>
            </a:pPr>
            <a:r>
              <a:rPr lang="en-US" sz="1800" dirty="0" smtClean="0">
                <a:latin typeface="Comic Sans MS" pitchFamily="66" charset="0"/>
                <a:cs typeface="Arial" pitchFamily="34" charset="0"/>
              </a:rPr>
              <a:t>•</a:t>
            </a:r>
            <a:r>
              <a:rPr lang="en-US" sz="1800" dirty="0" smtClean="0">
                <a:latin typeface="Comic Sans MS" pitchFamily="66" charset="0"/>
              </a:rPr>
              <a:t> </a:t>
            </a:r>
            <a:r>
              <a:rPr lang="en-US" sz="1600" dirty="0" smtClean="0">
                <a:latin typeface="Comic Sans MS" pitchFamily="66" charset="0"/>
              </a:rPr>
              <a:t>	Do not have a hydrophilic head: so completely water insoluble.</a:t>
            </a:r>
          </a:p>
          <a:p>
            <a:pPr marL="609600" indent="-609600" eaLnBrk="1" hangingPunct="1">
              <a:lnSpc>
                <a:spcPct val="80000"/>
              </a:lnSpc>
              <a:buFontTx/>
              <a:buNone/>
              <a:defRPr/>
            </a:pPr>
            <a:endParaRPr lang="en-US" sz="1600" b="1" dirty="0" smtClean="0">
              <a:latin typeface="Comic Sans MS" pitchFamily="66" charset="0"/>
            </a:endParaRPr>
          </a:p>
          <a:p>
            <a:pPr marL="609600" indent="-609600" eaLnBrk="1" hangingPunct="1">
              <a:lnSpc>
                <a:spcPct val="80000"/>
              </a:lnSpc>
              <a:buFontTx/>
              <a:buNone/>
              <a:defRPr/>
            </a:pPr>
            <a:endParaRPr lang="en-US" sz="1600" b="1" dirty="0" smtClean="0">
              <a:latin typeface="Comic Sans MS" pitchFamily="66" charset="0"/>
            </a:endParaRPr>
          </a:p>
          <a:p>
            <a:pPr marL="609600" indent="-609600" eaLnBrk="1" hangingPunct="1">
              <a:lnSpc>
                <a:spcPct val="80000"/>
              </a:lnSpc>
              <a:buFontTx/>
              <a:buNone/>
              <a:defRPr/>
            </a:pPr>
            <a:r>
              <a:rPr lang="en-US" sz="2000" b="1" dirty="0" smtClean="0">
                <a:solidFill>
                  <a:schemeClr val="tx1">
                    <a:lumMod val="50000"/>
                    <a:lumOff val="50000"/>
                  </a:schemeClr>
                </a:solidFill>
                <a:latin typeface="Comic Sans MS" pitchFamily="66" charset="0"/>
              </a:rPr>
              <a:t>Steroids</a:t>
            </a:r>
          </a:p>
          <a:p>
            <a:pPr marL="609600" indent="-609600" eaLnBrk="1" hangingPunct="1">
              <a:lnSpc>
                <a:spcPct val="80000"/>
              </a:lnSpc>
              <a:buFontTx/>
              <a:buNone/>
              <a:defRPr/>
            </a:pPr>
            <a:endParaRPr lang="en-US" sz="1800" b="1" dirty="0" smtClean="0">
              <a:latin typeface="Comic Sans MS" pitchFamily="66" charset="0"/>
            </a:endParaRPr>
          </a:p>
          <a:p>
            <a:pPr marL="609600" indent="-609600" eaLnBrk="1" hangingPunct="1">
              <a:lnSpc>
                <a:spcPct val="80000"/>
              </a:lnSpc>
              <a:buFontTx/>
              <a:buNone/>
              <a:defRPr/>
            </a:pPr>
            <a:r>
              <a:rPr lang="en-US" sz="1800" dirty="0" smtClean="0">
                <a:latin typeface="Comic Sans MS" pitchFamily="66" charset="0"/>
                <a:cs typeface="Arial" pitchFamily="34" charset="0"/>
              </a:rPr>
              <a:t>•</a:t>
            </a:r>
            <a:r>
              <a:rPr lang="en-US" sz="1800" dirty="0" smtClean="0">
                <a:latin typeface="Comic Sans MS" pitchFamily="66" charset="0"/>
              </a:rPr>
              <a:t> 	</a:t>
            </a:r>
            <a:r>
              <a:rPr lang="en-US" sz="1600" dirty="0" smtClean="0">
                <a:latin typeface="Comic Sans MS" pitchFamily="66" charset="0"/>
              </a:rPr>
              <a:t>The central core of a cholesterol molecule (4 fused rings) is shared by all steroids.</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buFontTx/>
              <a:buNone/>
              <a:defRPr/>
            </a:pPr>
            <a:r>
              <a:rPr lang="en-US" sz="1600" dirty="0" smtClean="0">
                <a:latin typeface="Comic Sans MS" pitchFamily="66" charset="0"/>
                <a:cs typeface="Arial" pitchFamily="34" charset="0"/>
              </a:rPr>
              <a:t>•	</a:t>
            </a:r>
            <a:r>
              <a:rPr lang="en-US" sz="1600" dirty="0" smtClean="0">
                <a:latin typeface="Comic Sans MS" pitchFamily="66" charset="0"/>
              </a:rPr>
              <a:t>Cholesterol is precursor to our </a:t>
            </a:r>
            <a:r>
              <a:rPr lang="en-US" sz="1800" b="1" dirty="0" smtClean="0">
                <a:solidFill>
                  <a:schemeClr val="tx1">
                    <a:lumMod val="50000"/>
                    <a:lumOff val="50000"/>
                  </a:schemeClr>
                </a:solidFill>
                <a:latin typeface="Comic Sans MS" pitchFamily="66" charset="0"/>
              </a:rPr>
              <a:t>sex</a:t>
            </a:r>
            <a:r>
              <a:rPr lang="en-US" sz="1600" dirty="0" smtClean="0">
                <a:latin typeface="Comic Sans MS" pitchFamily="66" charset="0"/>
              </a:rPr>
              <a:t> hormones and Vitamin </a:t>
            </a:r>
            <a:r>
              <a:rPr lang="en-US" sz="1800" b="1" dirty="0" smtClean="0">
                <a:solidFill>
                  <a:schemeClr val="tx1">
                    <a:lumMod val="50000"/>
                    <a:lumOff val="50000"/>
                  </a:schemeClr>
                </a:solidFill>
                <a:latin typeface="Comic Sans MS" pitchFamily="66" charset="0"/>
              </a:rPr>
              <a:t>D</a:t>
            </a:r>
            <a:r>
              <a:rPr lang="en-US" sz="1600" dirty="0" smtClean="0">
                <a:latin typeface="Comic Sans MS" pitchFamily="66" charset="0"/>
              </a:rPr>
              <a:t>. </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buFontTx/>
              <a:buNone/>
              <a:defRPr/>
            </a:pPr>
            <a:r>
              <a:rPr lang="en-US" sz="1600" dirty="0" smtClean="0">
                <a:latin typeface="Comic Sans MS" pitchFamily="66" charset="0"/>
                <a:cs typeface="Arial" pitchFamily="34" charset="0"/>
              </a:rPr>
              <a:t>•</a:t>
            </a:r>
            <a:r>
              <a:rPr lang="en-US" sz="1600" dirty="0" smtClean="0">
                <a:latin typeface="Comic Sans MS" pitchFamily="66" charset="0"/>
              </a:rPr>
              <a:t> 	Our cell membranes contain cholesterol (in between the phospholipids) to help keep membrane “fluid” even when exposed to cooler temperatures.</a:t>
            </a:r>
            <a:endParaRPr lang="en-US" sz="1600" dirty="0" smtClean="0"/>
          </a:p>
        </p:txBody>
      </p:sp>
      <p:pic>
        <p:nvPicPr>
          <p:cNvPr id="22532" name="Picture 6" descr="formul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895600" y="1371600"/>
            <a:ext cx="4038600" cy="528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Text Box 13"/>
          <p:cNvSpPr txBox="1">
            <a:spLocks noChangeArrowheads="1"/>
          </p:cNvSpPr>
          <p:nvPr/>
        </p:nvSpPr>
        <p:spPr bwMode="auto">
          <a:xfrm>
            <a:off x="5562600" y="6492875"/>
            <a:ext cx="358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4"/>
              </a:rPr>
              <a:t>Lava Lamp</a:t>
            </a:r>
            <a:r>
              <a:rPr lang="en-US" altLang="en-US" sz="1000">
                <a:latin typeface="Comic Sans MS" pitchFamily="66" charset="0"/>
                <a:cs typeface="Arial" charset="0"/>
              </a:rPr>
              <a:t>, Wiki; </a:t>
            </a:r>
            <a:r>
              <a:rPr lang="en-US" altLang="en-US" sz="1000">
                <a:latin typeface="Comic Sans MS" pitchFamily="66" charset="0"/>
                <a:cs typeface="Arial" charset="0"/>
                <a:hlinkClick r:id="rId5"/>
              </a:rPr>
              <a:t>Cholesterol molecule</a:t>
            </a:r>
            <a:r>
              <a:rPr lang="en-US" altLang="en-US" sz="1000">
                <a:latin typeface="Comic Sans MS" pitchFamily="66" charset="0"/>
                <a:cs typeface="Arial" charset="0"/>
              </a:rPr>
              <a:t>, Wiki; </a:t>
            </a:r>
            <a:r>
              <a:rPr lang="en-US" altLang="en-US" sz="1000">
                <a:latin typeface="Comic Sans MS" pitchFamily="66" charset="0"/>
                <a:cs typeface="Arial" charset="0"/>
                <a:hlinkClick r:id="rId6"/>
              </a:rPr>
              <a:t>Phospholipids &amp; Cholesterol</a:t>
            </a:r>
            <a:r>
              <a:rPr lang="en-US" altLang="en-US" sz="1000">
                <a:latin typeface="Comic Sans MS" pitchFamily="66" charset="0"/>
                <a:cs typeface="Arial" charset="0"/>
              </a:rPr>
              <a:t>, Cytochemistry.net</a:t>
            </a:r>
          </a:p>
        </p:txBody>
      </p:sp>
      <p:pic>
        <p:nvPicPr>
          <p:cNvPr id="22534" name="Picture 15" descr="Cholesterol-3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438400"/>
            <a:ext cx="2209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7" descr="LipidBylayerCholesterol"/>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6324600" y="3581400"/>
            <a:ext cx="22098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18" descr="Lava-l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6650" y="228600"/>
            <a:ext cx="11350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10"/>
              </a:rPr>
              <a:t>Virtual Cell Biology Classroom</a:t>
            </a:r>
            <a:r>
              <a:rPr lang="en-US" altLang="en-US" sz="1000">
                <a:latin typeface="Comic Sans MS" pitchFamily="66" charset="0"/>
              </a:rPr>
              <a:t> on </a:t>
            </a:r>
            <a:r>
              <a:rPr lang="en-US" altLang="en-US" sz="1000">
                <a:latin typeface="Comic Sans MS" pitchFamily="66" charset="0"/>
                <a:hlinkClick r:id="rId11"/>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868362"/>
          </a:xfrm>
        </p:spPr>
        <p:txBody>
          <a:bodyPr/>
          <a:lstStyle/>
          <a:p>
            <a:pPr algn="l" eaLnBrk="1" hangingPunct="1"/>
            <a:r>
              <a:rPr lang="en-US" sz="3600" b="1">
                <a:solidFill>
                  <a:srgbClr val="9933FF"/>
                </a:solidFill>
                <a:latin typeface="Comic Sans MS" charset="0"/>
              </a:rPr>
              <a:t>VITAMINS </a:t>
            </a:r>
            <a:r>
              <a:rPr lang="en-US" sz="3600" b="1">
                <a:solidFill>
                  <a:schemeClr val="tx1"/>
                </a:solidFill>
                <a:latin typeface="Comic Sans MS" charset="0"/>
              </a:rPr>
              <a:t>-</a:t>
            </a:r>
            <a:r>
              <a:rPr lang="en-US" sz="3600" b="1">
                <a:solidFill>
                  <a:srgbClr val="9933FF"/>
                </a:solidFill>
                <a:latin typeface="Comic Sans MS" charset="0"/>
              </a:rPr>
              <a:t> </a:t>
            </a:r>
            <a:r>
              <a:rPr lang="en-US" sz="2800">
                <a:solidFill>
                  <a:schemeClr val="tx1"/>
                </a:solidFill>
                <a:latin typeface="Comic Sans MS" charset="0"/>
              </a:rPr>
              <a:t>Micronurteints</a:t>
            </a:r>
          </a:p>
        </p:txBody>
      </p:sp>
      <p:sp>
        <p:nvSpPr>
          <p:cNvPr id="28675" name="Rectangle 3"/>
          <p:cNvSpPr>
            <a:spLocks noGrp="1" noChangeArrowheads="1"/>
          </p:cNvSpPr>
          <p:nvPr>
            <p:ph type="body" sz="half" idx="1"/>
          </p:nvPr>
        </p:nvSpPr>
        <p:spPr>
          <a:xfrm>
            <a:off x="304800" y="1219200"/>
            <a:ext cx="6019800" cy="4525963"/>
          </a:xfrm>
        </p:spPr>
        <p:txBody>
          <a:bodyPr/>
          <a:lstStyle/>
          <a:p>
            <a:pPr eaLnBrk="1" hangingPunct="1">
              <a:lnSpc>
                <a:spcPct val="80000"/>
              </a:lnSpc>
            </a:pPr>
            <a:r>
              <a:rPr lang="en-US" sz="1800" dirty="0" smtClean="0">
                <a:latin typeface="Comic Sans MS" charset="0"/>
              </a:rPr>
              <a:t>_________   __________ </a:t>
            </a:r>
            <a:r>
              <a:rPr lang="en-US" sz="1800" dirty="0">
                <a:latin typeface="Comic Sans MS" charset="0"/>
              </a:rPr>
              <a:t>usually not produced by the body, but essential in minute amounts for metabolism.</a:t>
            </a:r>
          </a:p>
          <a:p>
            <a:pPr eaLnBrk="1" hangingPunct="1">
              <a:lnSpc>
                <a:spcPct val="80000"/>
              </a:lnSpc>
              <a:buFontTx/>
              <a:buNone/>
            </a:pPr>
            <a:endParaRPr lang="en-US" sz="1800" dirty="0">
              <a:latin typeface="Comic Sans MS" charset="0"/>
            </a:endParaRPr>
          </a:p>
          <a:p>
            <a:pPr eaLnBrk="1" hangingPunct="1">
              <a:lnSpc>
                <a:spcPct val="80000"/>
              </a:lnSpc>
            </a:pPr>
            <a:endParaRPr lang="en-US" sz="1800" dirty="0">
              <a:latin typeface="Comic Sans MS" charset="0"/>
            </a:endParaRPr>
          </a:p>
          <a:p>
            <a:pPr eaLnBrk="1" hangingPunct="1">
              <a:lnSpc>
                <a:spcPct val="80000"/>
              </a:lnSpc>
            </a:pPr>
            <a:r>
              <a:rPr lang="en-US" sz="1800" dirty="0">
                <a:latin typeface="Comic Sans MS" charset="0"/>
              </a:rPr>
              <a:t>Do not serve as a source of energy, but some help facilitate many metabolic reactions as _____________.</a:t>
            </a:r>
          </a:p>
          <a:p>
            <a:pPr eaLnBrk="1" hangingPunct="1">
              <a:lnSpc>
                <a:spcPct val="80000"/>
              </a:lnSpc>
            </a:pPr>
            <a:endParaRPr lang="en-US" sz="1800" dirty="0">
              <a:latin typeface="Comic Sans MS" charset="0"/>
            </a:endParaRPr>
          </a:p>
          <a:p>
            <a:pPr eaLnBrk="1" hangingPunct="1">
              <a:lnSpc>
                <a:spcPct val="80000"/>
              </a:lnSpc>
            </a:pPr>
            <a:r>
              <a:rPr lang="en-US" sz="1800" i="1" dirty="0">
                <a:latin typeface="Comic Sans MS" charset="0"/>
              </a:rPr>
              <a:t>Example</a:t>
            </a:r>
            <a:r>
              <a:rPr lang="en-US" sz="1800" dirty="0">
                <a:latin typeface="Comic Sans MS" charset="0"/>
              </a:rPr>
              <a:t>: B vitamins </a:t>
            </a:r>
          </a:p>
          <a:p>
            <a:pPr eaLnBrk="1" hangingPunct="1">
              <a:lnSpc>
                <a:spcPct val="80000"/>
              </a:lnSpc>
              <a:buFontTx/>
              <a:buNone/>
            </a:pPr>
            <a:r>
              <a:rPr lang="en-US" sz="1800" dirty="0">
                <a:latin typeface="Comic Sans MS" charset="0"/>
              </a:rPr>
              <a:t>	</a:t>
            </a:r>
            <a:r>
              <a:rPr lang="en-US" sz="1400" dirty="0">
                <a:latin typeface="Comic Sans MS" charset="0"/>
              </a:rPr>
              <a:t>- Eight water-soluble vitamins that play important roles in cell metabolism.</a:t>
            </a:r>
          </a:p>
          <a:p>
            <a:pPr eaLnBrk="1" hangingPunct="1">
              <a:lnSpc>
                <a:spcPct val="80000"/>
              </a:lnSpc>
              <a:buFontTx/>
              <a:buNone/>
            </a:pPr>
            <a:endParaRPr lang="en-US" sz="1400" dirty="0">
              <a:latin typeface="Comic Sans MS" charset="0"/>
            </a:endParaRPr>
          </a:p>
          <a:p>
            <a:pPr eaLnBrk="1" hangingPunct="1">
              <a:lnSpc>
                <a:spcPct val="80000"/>
              </a:lnSpc>
              <a:buFontTx/>
              <a:buNone/>
            </a:pPr>
            <a:r>
              <a:rPr lang="en-US" sz="1400" dirty="0">
                <a:latin typeface="Comic Sans MS" charset="0"/>
              </a:rPr>
              <a:t>	-Once thought to be a single vitamin, referred to as Vitamin B (much like how people refer to Vitamin C or Vitamin D). </a:t>
            </a:r>
          </a:p>
          <a:p>
            <a:pPr eaLnBrk="1" hangingPunct="1">
              <a:lnSpc>
                <a:spcPct val="80000"/>
              </a:lnSpc>
              <a:buFontTx/>
              <a:buNone/>
            </a:pPr>
            <a:endParaRPr lang="en-US" sz="1400" dirty="0">
              <a:latin typeface="Comic Sans MS" charset="0"/>
            </a:endParaRPr>
          </a:p>
          <a:p>
            <a:pPr eaLnBrk="1" hangingPunct="1">
              <a:lnSpc>
                <a:spcPct val="80000"/>
              </a:lnSpc>
              <a:buFontTx/>
              <a:buNone/>
            </a:pPr>
            <a:r>
              <a:rPr lang="en-US" sz="1400" dirty="0">
                <a:latin typeface="Comic Sans MS" charset="0"/>
              </a:rPr>
              <a:t>	- Later research showed that they are chemically distinct vitamins that often coexist in the same foods. </a:t>
            </a:r>
          </a:p>
          <a:p>
            <a:pPr eaLnBrk="1" hangingPunct="1">
              <a:lnSpc>
                <a:spcPct val="80000"/>
              </a:lnSpc>
              <a:buFontTx/>
              <a:buNone/>
            </a:pPr>
            <a:endParaRPr lang="en-US" sz="1400" dirty="0">
              <a:latin typeface="Comic Sans MS" charset="0"/>
            </a:endParaRPr>
          </a:p>
          <a:p>
            <a:pPr eaLnBrk="1" hangingPunct="1">
              <a:lnSpc>
                <a:spcPct val="80000"/>
              </a:lnSpc>
              <a:buFontTx/>
              <a:buNone/>
            </a:pPr>
            <a:r>
              <a:rPr lang="en-US" sz="1400" dirty="0">
                <a:latin typeface="Comic Sans MS" charset="0"/>
              </a:rPr>
              <a:t>	- Supplements containing all eight B vitamins are generally referred to as a vitamin B complex. Individual B vitamin supplements are referred to by the specific name of each vitamin (e.g. B1, B2, B3).</a:t>
            </a:r>
            <a:endParaRPr lang="en-US" sz="1800" dirty="0">
              <a:latin typeface="Arial" charset="0"/>
            </a:endParaRPr>
          </a:p>
        </p:txBody>
      </p:sp>
      <p:pic>
        <p:nvPicPr>
          <p:cNvPr id="28676" name="Picture 6" descr="MC900286855[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53200" y="228600"/>
            <a:ext cx="2360613"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12" descr="B_vitamin_supplement_tablets-Ragesoss"/>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6781800" y="3810000"/>
            <a:ext cx="193040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8678" name="Text Box 14"/>
          <p:cNvSpPr txBox="1">
            <a:spLocks noChangeArrowheads="1"/>
          </p:cNvSpPr>
          <p:nvPr/>
        </p:nvSpPr>
        <p:spPr bwMode="auto">
          <a:xfrm>
            <a:off x="6629400" y="6613525"/>
            <a:ext cx="2514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en-US" sz="1000" b="0">
                <a:latin typeface="Comic Sans MS" charset="0"/>
              </a:rPr>
              <a:t>Images: </a:t>
            </a:r>
            <a:r>
              <a:rPr lang="en-US" sz="1000" b="0">
                <a:latin typeface="Comic Sans MS" charset="0"/>
                <a:hlinkClick r:id="rId5"/>
              </a:rPr>
              <a:t>B vitamin caplets</a:t>
            </a:r>
            <a:r>
              <a:rPr lang="en-US" sz="1000" b="0">
                <a:latin typeface="Comic Sans MS" charset="0"/>
              </a:rPr>
              <a:t>, Ragesoss</a:t>
            </a:r>
          </a:p>
        </p:txBody>
      </p:sp>
      <p:sp>
        <p:nvSpPr>
          <p:cNvPr id="9"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6904986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3200" b="1" smtClean="0">
                <a:latin typeface="Comic Sans MS" pitchFamily="66" charset="0"/>
              </a:rPr>
              <a:t>Inorganic vs Organic Molecules</a:t>
            </a:r>
          </a:p>
        </p:txBody>
      </p:sp>
      <p:sp>
        <p:nvSpPr>
          <p:cNvPr id="4099" name="Rectangle 3"/>
          <p:cNvSpPr>
            <a:spLocks noGrp="1" noChangeArrowheads="1"/>
          </p:cNvSpPr>
          <p:nvPr>
            <p:ph type="body" sz="half" idx="1"/>
          </p:nvPr>
        </p:nvSpPr>
        <p:spPr/>
        <p:txBody>
          <a:bodyPr/>
          <a:lstStyle/>
          <a:p>
            <a:pPr eaLnBrk="1" hangingPunct="1"/>
            <a:r>
              <a:rPr lang="en-US" altLang="en-US" sz="2000" b="1" smtClean="0">
                <a:latin typeface="Comic Sans MS" pitchFamily="66" charset="0"/>
              </a:rPr>
              <a:t>Inorganic Molecules </a:t>
            </a:r>
            <a:r>
              <a:rPr lang="en-US" altLang="en-US" sz="2000" smtClean="0">
                <a:latin typeface="Comic Sans MS" pitchFamily="66" charset="0"/>
              </a:rPr>
              <a:t>&gt; Molecules that </a:t>
            </a:r>
            <a:r>
              <a:rPr lang="en-US" altLang="en-US" sz="2000" i="1" smtClean="0">
                <a:latin typeface="Comic Sans MS" pitchFamily="66" charset="0"/>
              </a:rPr>
              <a:t>don’t</a:t>
            </a:r>
            <a:r>
              <a:rPr lang="en-US" altLang="en-US" sz="2000" b="1" smtClean="0">
                <a:latin typeface="Comic Sans MS" pitchFamily="66" charset="0"/>
              </a:rPr>
              <a:t> </a:t>
            </a:r>
            <a:r>
              <a:rPr lang="en-US" altLang="en-US" sz="2000" smtClean="0">
                <a:latin typeface="Comic Sans MS" pitchFamily="66" charset="0"/>
              </a:rPr>
              <a:t>have Carbon Hydrogen </a:t>
            </a:r>
            <a:r>
              <a:rPr lang="en-US" altLang="en-US" sz="1600" smtClean="0">
                <a:latin typeface="Comic Sans MS" pitchFamily="66" charset="0"/>
              </a:rPr>
              <a:t>(C-H) </a:t>
            </a:r>
            <a:r>
              <a:rPr lang="en-US" altLang="en-US" sz="2000" smtClean="0">
                <a:latin typeface="Comic Sans MS" pitchFamily="66" charset="0"/>
              </a:rPr>
              <a:t>bonds.</a:t>
            </a:r>
            <a:endParaRPr lang="en-US" altLang="en-US" sz="1000" smtClean="0">
              <a:latin typeface="Comic Sans MS" pitchFamily="66" charset="0"/>
            </a:endParaRPr>
          </a:p>
          <a:p>
            <a:pPr eaLnBrk="1" hangingPunct="1">
              <a:buFontTx/>
              <a:buNone/>
            </a:pPr>
            <a:endParaRPr lang="en-US" altLang="en-US" sz="2000" smtClean="0">
              <a:latin typeface="Comic Sans MS" pitchFamily="66" charset="0"/>
            </a:endParaRPr>
          </a:p>
          <a:p>
            <a:pPr eaLnBrk="1" hangingPunct="1"/>
            <a:r>
              <a:rPr lang="en-US" altLang="en-US" sz="2000" smtClean="0">
                <a:latin typeface="Comic Sans MS" pitchFamily="66" charset="0"/>
              </a:rPr>
              <a:t>The major </a:t>
            </a:r>
            <a:r>
              <a:rPr lang="en-US" altLang="en-US" sz="2000" smtClean="0">
                <a:solidFill>
                  <a:srgbClr val="0066FF"/>
                </a:solidFill>
                <a:latin typeface="Comic Sans MS" pitchFamily="66" charset="0"/>
                <a:hlinkClick r:id="rId3"/>
              </a:rPr>
              <a:t>organic macromolecules</a:t>
            </a:r>
            <a:r>
              <a:rPr lang="en-US" altLang="en-US" sz="2000" smtClean="0">
                <a:latin typeface="Comic Sans MS" pitchFamily="66" charset="0"/>
              </a:rPr>
              <a:t> </a:t>
            </a:r>
            <a:r>
              <a:rPr lang="en-US" altLang="en-US" sz="1400" smtClean="0">
                <a:latin typeface="Comic Sans MS" pitchFamily="66" charset="0"/>
              </a:rPr>
              <a:t>(big molecules with carbon-hydrogen bonds)</a:t>
            </a:r>
            <a:r>
              <a:rPr lang="en-US" altLang="en-US" sz="1600" smtClean="0">
                <a:latin typeface="Comic Sans MS" pitchFamily="66" charset="0"/>
              </a:rPr>
              <a:t> </a:t>
            </a:r>
            <a:r>
              <a:rPr lang="en-US" altLang="en-US" sz="2000" smtClean="0">
                <a:latin typeface="Comic Sans MS" pitchFamily="66" charset="0"/>
              </a:rPr>
              <a:t>found in living things are:</a:t>
            </a:r>
            <a:r>
              <a:rPr lang="en-US" altLang="en-US" sz="2400" smtClean="0">
                <a:latin typeface="Comic Sans MS" pitchFamily="66" charset="0"/>
              </a:rPr>
              <a:t> </a:t>
            </a:r>
          </a:p>
          <a:p>
            <a:pPr eaLnBrk="1" hangingPunct="1"/>
            <a:endParaRPr lang="en-US" altLang="en-US" sz="800" smtClean="0">
              <a:latin typeface="Comic Sans MS" pitchFamily="66" charset="0"/>
            </a:endParaRPr>
          </a:p>
          <a:p>
            <a:pPr eaLnBrk="1" hangingPunct="1">
              <a:buFontTx/>
              <a:buNone/>
            </a:pPr>
            <a:r>
              <a:rPr lang="en-US" altLang="en-US" sz="2000" smtClean="0">
                <a:latin typeface="Comic Sans MS" pitchFamily="66" charset="0"/>
              </a:rPr>
              <a:t>1. </a:t>
            </a:r>
            <a:r>
              <a:rPr lang="en-US" altLang="en-US" sz="2000" b="1" smtClean="0">
                <a:solidFill>
                  <a:schemeClr val="bg2"/>
                </a:solidFill>
                <a:latin typeface="Comic Sans MS" pitchFamily="66" charset="0"/>
              </a:rPr>
              <a:t>carbohydrates</a:t>
            </a:r>
          </a:p>
          <a:p>
            <a:pPr eaLnBrk="1" hangingPunct="1">
              <a:buFontTx/>
              <a:buNone/>
            </a:pPr>
            <a:r>
              <a:rPr lang="en-US" altLang="en-US" sz="2000" smtClean="0">
                <a:latin typeface="Comic Sans MS" pitchFamily="66" charset="0"/>
              </a:rPr>
              <a:t>2. </a:t>
            </a:r>
            <a:r>
              <a:rPr lang="en-US" altLang="en-US" sz="2000" b="1" smtClean="0">
                <a:solidFill>
                  <a:schemeClr val="bg2"/>
                </a:solidFill>
                <a:latin typeface="Comic Sans MS" pitchFamily="66" charset="0"/>
              </a:rPr>
              <a:t>proteins</a:t>
            </a:r>
          </a:p>
          <a:p>
            <a:pPr eaLnBrk="1" hangingPunct="1">
              <a:buFontTx/>
              <a:buNone/>
            </a:pPr>
            <a:r>
              <a:rPr lang="en-US" altLang="en-US" sz="2000" smtClean="0">
                <a:latin typeface="Comic Sans MS" pitchFamily="66" charset="0"/>
              </a:rPr>
              <a:t>3. </a:t>
            </a:r>
            <a:r>
              <a:rPr lang="en-US" altLang="en-US" sz="2000" b="1" smtClean="0">
                <a:solidFill>
                  <a:schemeClr val="bg2"/>
                </a:solidFill>
                <a:latin typeface="Comic Sans MS" pitchFamily="66" charset="0"/>
              </a:rPr>
              <a:t>nucleic acids</a:t>
            </a:r>
          </a:p>
          <a:p>
            <a:pPr eaLnBrk="1" hangingPunct="1">
              <a:buFontTx/>
              <a:buNone/>
            </a:pPr>
            <a:r>
              <a:rPr lang="en-US" altLang="en-US" sz="2000" smtClean="0">
                <a:latin typeface="Comic Sans MS" pitchFamily="66" charset="0"/>
              </a:rPr>
              <a:t>4. </a:t>
            </a:r>
            <a:r>
              <a:rPr lang="en-US" altLang="en-US" sz="2000" b="1" smtClean="0">
                <a:solidFill>
                  <a:schemeClr val="bg2"/>
                </a:solidFill>
                <a:latin typeface="Comic Sans MS" pitchFamily="66" charset="0"/>
              </a:rPr>
              <a:t>lipids</a:t>
            </a:r>
            <a:endParaRPr lang="en-US" altLang="en-US" sz="900" b="1" smtClean="0">
              <a:solidFill>
                <a:schemeClr val="bg2"/>
              </a:solidFill>
            </a:endParaRPr>
          </a:p>
        </p:txBody>
      </p:sp>
      <p:sp>
        <p:nvSpPr>
          <p:cNvPr id="4100" name="Text Box 4"/>
          <p:cNvSpPr txBox="1">
            <a:spLocks noChangeArrowheads="1"/>
          </p:cNvSpPr>
          <p:nvPr/>
        </p:nvSpPr>
        <p:spPr bwMode="auto">
          <a:xfrm>
            <a:off x="7696200" y="228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b="1">
                <a:latin typeface="Curlz MT" pitchFamily="82" charset="0"/>
              </a:rPr>
              <a:t>?</a:t>
            </a:r>
          </a:p>
        </p:txBody>
      </p:sp>
      <p:sp>
        <p:nvSpPr>
          <p:cNvPr id="4101" name="Text Box 5"/>
          <p:cNvSpPr txBox="1">
            <a:spLocks noChangeArrowheads="1"/>
          </p:cNvSpPr>
          <p:nvPr/>
        </p:nvSpPr>
        <p:spPr bwMode="auto">
          <a:xfrm>
            <a:off x="838200" y="3048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b="1">
                <a:latin typeface="Curlz MT" pitchFamily="82" charset="0"/>
              </a:rPr>
              <a:t>?</a:t>
            </a:r>
          </a:p>
        </p:txBody>
      </p:sp>
      <p:pic>
        <p:nvPicPr>
          <p:cNvPr id="4102" name="Picture 6" descr="Methane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57800" y="1600200"/>
            <a:ext cx="3446463"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Rectangle 11"/>
          <p:cNvSpPr>
            <a:spLocks noChangeArrowheads="1"/>
          </p:cNvSpPr>
          <p:nvPr/>
        </p:nvSpPr>
        <p:spPr bwMode="auto">
          <a:xfrm>
            <a:off x="5999163" y="6611938"/>
            <a:ext cx="314483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Image: </a:t>
            </a:r>
            <a:r>
              <a:rPr lang="en-US" altLang="en-US" sz="1000">
                <a:latin typeface="Comic Sans MS" pitchFamily="66" charset="0"/>
                <a:hlinkClick r:id="rId5"/>
              </a:rPr>
              <a:t>Methane Covalent Bonds</a:t>
            </a:r>
            <a:r>
              <a:rPr lang="en-US" altLang="en-US" sz="1000">
                <a:latin typeface="Comic Sans MS" pitchFamily="66" charset="0"/>
              </a:rPr>
              <a:t>, Dynablast, Wiki </a:t>
            </a:r>
          </a:p>
        </p:txBody>
      </p:sp>
      <p:sp>
        <p:nvSpPr>
          <p:cNvPr id="4104"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6"/>
              </a:rPr>
              <a:t>Virtual Cell Biology Classroom</a:t>
            </a:r>
            <a:r>
              <a:rPr lang="en-US" altLang="en-US" sz="1000">
                <a:latin typeface="Comic Sans MS" pitchFamily="66" charset="0"/>
              </a:rPr>
              <a:t> on </a:t>
            </a:r>
            <a:r>
              <a:rPr lang="en-US" altLang="en-US" sz="1000">
                <a:latin typeface="Comic Sans MS" pitchFamily="66" charset="0"/>
                <a:hlinkClick r:id="rId7"/>
              </a:rPr>
              <a:t>ScienceProfOnline.com</a:t>
            </a:r>
            <a:endParaRPr lang="en-US" altLang="en-US" sz="1000">
              <a:latin typeface="Comic Sans MS" pitchFamily="66" charset="0"/>
            </a:endParaRPr>
          </a:p>
        </p:txBody>
      </p:sp>
      <p:sp>
        <p:nvSpPr>
          <p:cNvPr id="9" name="TextBox 8"/>
          <p:cNvSpPr txBox="1"/>
          <p:nvPr/>
        </p:nvSpPr>
        <p:spPr>
          <a:xfrm>
            <a:off x="5486400" y="5105400"/>
            <a:ext cx="2895600" cy="1246495"/>
          </a:xfrm>
          <a:prstGeom prst="rect">
            <a:avLst/>
          </a:prstGeom>
          <a:noFill/>
          <a:ln>
            <a:solidFill>
              <a:schemeClr val="tx1"/>
            </a:solidFill>
          </a:ln>
        </p:spPr>
        <p:txBody>
          <a:bodyPr wrap="square" rtlCol="0">
            <a:spAutoFit/>
          </a:bodyPr>
          <a:lstStyle/>
          <a:p>
            <a:pPr algn="ctr"/>
            <a:endParaRPr lang="en-US" sz="1400" dirty="0" smtClean="0">
              <a:latin typeface="Comic Sans MS"/>
              <a:cs typeface="Comic Sans MS"/>
            </a:endParaRPr>
          </a:p>
          <a:p>
            <a:pPr algn="ctr"/>
            <a:r>
              <a:rPr lang="en-US" sz="1400" dirty="0" smtClean="0">
                <a:latin typeface="Comic Sans MS"/>
                <a:cs typeface="Comic Sans MS"/>
              </a:rPr>
              <a:t>Video: </a:t>
            </a:r>
          </a:p>
          <a:p>
            <a:pPr algn="ctr"/>
            <a:r>
              <a:rPr lang="en-US" sz="1400" b="0" dirty="0" smtClean="0">
                <a:latin typeface="Comic Sans MS"/>
                <a:cs typeface="Comic Sans MS"/>
                <a:hlinkClick r:id="rId8"/>
              </a:rPr>
              <a:t>That’s Why Carbon Is a Tramp</a:t>
            </a:r>
            <a:endParaRPr lang="en-US" sz="1400" b="0" dirty="0" smtClean="0">
              <a:latin typeface="Comic Sans MS"/>
              <a:cs typeface="Comic Sans MS"/>
            </a:endParaRPr>
          </a:p>
          <a:p>
            <a:pPr algn="ctr"/>
            <a:r>
              <a:rPr lang="en-US" sz="1100" b="0" dirty="0" smtClean="0">
                <a:latin typeface="Comic Sans MS"/>
                <a:cs typeface="Comic Sans MS"/>
              </a:rPr>
              <a:t>from Crash </a:t>
            </a:r>
            <a:r>
              <a:rPr lang="en-US" sz="1100" b="0" dirty="0">
                <a:latin typeface="Comic Sans MS"/>
                <a:cs typeface="Comic Sans MS"/>
              </a:rPr>
              <a:t>Course </a:t>
            </a:r>
            <a:r>
              <a:rPr lang="en-US" sz="1100" b="0" dirty="0" smtClean="0">
                <a:latin typeface="Comic Sans MS"/>
                <a:cs typeface="Comic Sans MS"/>
              </a:rPr>
              <a:t>Biology</a:t>
            </a:r>
          </a:p>
          <a:p>
            <a:pPr algn="ctr"/>
            <a:endParaRPr lang="en-US" sz="1100" b="0" dirty="0" smtClean="0">
              <a:latin typeface="Comic Sans MS"/>
              <a:cs typeface="Comic Sans MS"/>
            </a:endParaRPr>
          </a:p>
          <a:p>
            <a:pPr algn="ctr"/>
            <a:r>
              <a:rPr lang="en-US" sz="1100" b="0" dirty="0" smtClean="0">
                <a:latin typeface="Comic Sans MS"/>
                <a:cs typeface="Comic Sans MS"/>
              </a:rPr>
              <a:t> </a:t>
            </a:r>
            <a:endParaRPr lang="en-US" sz="1400" b="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152400"/>
            <a:ext cx="8229600" cy="563563"/>
          </a:xfrm>
        </p:spPr>
        <p:txBody>
          <a:bodyPr/>
          <a:lstStyle/>
          <a:p>
            <a:pPr algn="l" eaLnBrk="1" hangingPunct="1"/>
            <a:r>
              <a:rPr lang="en-US" sz="3200" b="1">
                <a:solidFill>
                  <a:srgbClr val="9933FF"/>
                </a:solidFill>
                <a:latin typeface="Comic Sans MS" charset="0"/>
              </a:rPr>
              <a:t>VITAMIN - B</a:t>
            </a:r>
            <a:r>
              <a:rPr lang="en-US" sz="3200" b="1" baseline="-25000">
                <a:solidFill>
                  <a:srgbClr val="9933FF"/>
                </a:solidFill>
                <a:latin typeface="Comic Sans MS" charset="0"/>
              </a:rPr>
              <a:t>12</a:t>
            </a:r>
          </a:p>
        </p:txBody>
      </p:sp>
      <p:sp>
        <p:nvSpPr>
          <p:cNvPr id="29699" name="Rectangle 3"/>
          <p:cNvSpPr>
            <a:spLocks noGrp="1" noChangeArrowheads="1"/>
          </p:cNvSpPr>
          <p:nvPr>
            <p:ph type="body" sz="half" idx="1"/>
          </p:nvPr>
        </p:nvSpPr>
        <p:spPr>
          <a:xfrm>
            <a:off x="152400" y="914400"/>
            <a:ext cx="6400800" cy="5486400"/>
          </a:xfrm>
        </p:spPr>
        <p:txBody>
          <a:bodyPr/>
          <a:lstStyle/>
          <a:p>
            <a:pPr eaLnBrk="1" hangingPunct="1">
              <a:lnSpc>
                <a:spcPct val="80000"/>
              </a:lnSpc>
            </a:pPr>
            <a:r>
              <a:rPr lang="en-US" sz="1600">
                <a:latin typeface="Comic Sans MS" charset="0"/>
              </a:rPr>
              <a:t>Largest and most complex of all the vitamins.</a:t>
            </a:r>
          </a:p>
          <a:p>
            <a:pPr eaLnBrk="1" hangingPunct="1">
              <a:lnSpc>
                <a:spcPct val="80000"/>
              </a:lnSpc>
            </a:pPr>
            <a:endParaRPr lang="en-US" sz="1400">
              <a:latin typeface="Comic Sans MS" charset="0"/>
            </a:endParaRPr>
          </a:p>
          <a:p>
            <a:pPr eaLnBrk="1" hangingPunct="1"/>
            <a:r>
              <a:rPr lang="en-US" sz="1600" b="1">
                <a:latin typeface="Comic Sans MS" charset="0"/>
              </a:rPr>
              <a:t>Sources of B</a:t>
            </a:r>
            <a:r>
              <a:rPr lang="en-US" sz="1600" b="1" baseline="-25000">
                <a:latin typeface="Comic Sans MS" charset="0"/>
              </a:rPr>
              <a:t>12</a:t>
            </a:r>
            <a:r>
              <a:rPr lang="en-US" sz="1600" b="1">
                <a:latin typeface="Comic Sans MS" charset="0"/>
              </a:rPr>
              <a:t>:</a:t>
            </a:r>
            <a:r>
              <a:rPr lang="en-US" sz="1600">
                <a:latin typeface="Comic Sans MS" charset="0"/>
              </a:rPr>
              <a:t> Only bacteria can synthesize. Present in animal products such as meat, poultry, fish (including shellfish), and to a lesser extent, dairy. Vegans need to take supplements.</a:t>
            </a:r>
            <a:endParaRPr lang="en-US" sz="1400">
              <a:latin typeface="Arial" charset="0"/>
            </a:endParaRPr>
          </a:p>
          <a:p>
            <a:pPr eaLnBrk="1" hangingPunct="1">
              <a:lnSpc>
                <a:spcPct val="80000"/>
              </a:lnSpc>
            </a:pPr>
            <a:endParaRPr lang="en-US" sz="1200">
              <a:latin typeface="Comic Sans MS" charset="0"/>
            </a:endParaRPr>
          </a:p>
          <a:p>
            <a:pPr eaLnBrk="1" hangingPunct="1"/>
            <a:r>
              <a:rPr lang="en-US" sz="1600">
                <a:latin typeface="Comic Sans MS" charset="0"/>
              </a:rPr>
              <a:t>Involved in many aspects of our health. Required for proper red blood cell formation, neurological function, and </a:t>
            </a:r>
            <a:r>
              <a:rPr lang="en-US" sz="1600">
                <a:latin typeface="Comic Sans MS" charset="0"/>
                <a:hlinkClick r:id="rId3"/>
              </a:rPr>
              <a:t>DNA</a:t>
            </a:r>
            <a:r>
              <a:rPr lang="en-US" sz="1600">
                <a:latin typeface="Comic Sans MS" charset="0"/>
              </a:rPr>
              <a:t> synthesis.</a:t>
            </a:r>
          </a:p>
          <a:p>
            <a:pPr eaLnBrk="1" hangingPunct="1">
              <a:lnSpc>
                <a:spcPct val="80000"/>
              </a:lnSpc>
              <a:buFontTx/>
              <a:buNone/>
            </a:pPr>
            <a:r>
              <a:rPr lang="en-US" sz="1400" i="1">
                <a:latin typeface="Comic Sans MS" charset="0"/>
              </a:rPr>
              <a:t>	</a:t>
            </a:r>
            <a:r>
              <a:rPr lang="en-US" sz="1200" i="1">
                <a:latin typeface="Comic Sans MS" charset="0"/>
              </a:rPr>
              <a:t>	</a:t>
            </a:r>
            <a:endParaRPr lang="en-US" sz="1400">
              <a:latin typeface="Comic Sans MS" charset="0"/>
            </a:endParaRPr>
          </a:p>
          <a:p>
            <a:pPr eaLnBrk="1" hangingPunct="1">
              <a:lnSpc>
                <a:spcPct val="80000"/>
              </a:lnSpc>
            </a:pPr>
            <a:r>
              <a:rPr lang="en-US" sz="1600">
                <a:latin typeface="Comic Sans MS" charset="0"/>
              </a:rPr>
              <a:t>10-15% of people are believed to be deficient in this vitamin. </a:t>
            </a:r>
          </a:p>
          <a:p>
            <a:pPr eaLnBrk="1" hangingPunct="1">
              <a:lnSpc>
                <a:spcPct val="80000"/>
              </a:lnSpc>
            </a:pPr>
            <a:endParaRPr lang="en-US" sz="1200" i="1">
              <a:latin typeface="Comic Sans MS" charset="0"/>
            </a:endParaRPr>
          </a:p>
          <a:p>
            <a:pPr eaLnBrk="1" hangingPunct="1">
              <a:lnSpc>
                <a:spcPct val="80000"/>
              </a:lnSpc>
            </a:pPr>
            <a:r>
              <a:rPr lang="en-US" sz="1800" b="1">
                <a:latin typeface="Comic Sans MS" charset="0"/>
              </a:rPr>
              <a:t>B</a:t>
            </a:r>
            <a:r>
              <a:rPr lang="en-US" sz="1800" b="1" baseline="-25000">
                <a:latin typeface="Comic Sans MS" charset="0"/>
              </a:rPr>
              <a:t>12</a:t>
            </a:r>
            <a:r>
              <a:rPr lang="en-US" sz="2000" b="1">
                <a:latin typeface="Comic Sans MS" charset="0"/>
              </a:rPr>
              <a:t> </a:t>
            </a:r>
            <a:r>
              <a:rPr lang="en-US" sz="1800" b="1">
                <a:latin typeface="Comic Sans MS" charset="0"/>
              </a:rPr>
              <a:t>and Depression</a:t>
            </a:r>
          </a:p>
          <a:p>
            <a:pPr eaLnBrk="1" hangingPunct="1">
              <a:lnSpc>
                <a:spcPct val="80000"/>
              </a:lnSpc>
              <a:buFontTx/>
              <a:buNone/>
            </a:pPr>
            <a:r>
              <a:rPr lang="en-US" sz="1600">
                <a:latin typeface="Comic Sans MS" charset="0"/>
              </a:rPr>
              <a:t>	</a:t>
            </a:r>
            <a:r>
              <a:rPr lang="en-US" sz="1400">
                <a:latin typeface="Comic Sans MS" charset="0"/>
              </a:rPr>
              <a:t>Observational studies have found as many as 30% of patients hospitalized for depression to be deficient in vitamin B</a:t>
            </a:r>
            <a:r>
              <a:rPr lang="en-US" sz="1400" baseline="-25000">
                <a:latin typeface="Comic Sans MS" charset="0"/>
              </a:rPr>
              <a:t>12</a:t>
            </a:r>
            <a:r>
              <a:rPr lang="en-US" sz="1400">
                <a:latin typeface="Comic Sans MS" charset="0"/>
              </a:rPr>
              <a:t>. </a:t>
            </a:r>
          </a:p>
          <a:p>
            <a:pPr eaLnBrk="1" hangingPunct="1">
              <a:lnSpc>
                <a:spcPct val="80000"/>
              </a:lnSpc>
            </a:pPr>
            <a:endParaRPr lang="en-US" sz="1400">
              <a:latin typeface="Comic Sans MS" charset="0"/>
            </a:endParaRPr>
          </a:p>
          <a:p>
            <a:pPr eaLnBrk="1" hangingPunct="1">
              <a:lnSpc>
                <a:spcPct val="80000"/>
              </a:lnSpc>
              <a:buFontTx/>
              <a:buNone/>
            </a:pPr>
            <a:r>
              <a:rPr lang="en-US" sz="1400">
                <a:latin typeface="Comic Sans MS" charset="0"/>
              </a:rPr>
              <a:t>	A recent cross-sectional study of 700 community-living, physically disabled women over the age of 65 found that vitamin B</a:t>
            </a:r>
            <a:r>
              <a:rPr lang="en-US" sz="1400" baseline="-25000">
                <a:latin typeface="Comic Sans MS" charset="0"/>
              </a:rPr>
              <a:t>12</a:t>
            </a:r>
            <a:r>
              <a:rPr lang="en-US" sz="1400">
                <a:latin typeface="Comic Sans MS" charset="0"/>
              </a:rPr>
              <a:t> deficient women were twice as likely to be severely depressed as non-deficient women. </a:t>
            </a:r>
          </a:p>
          <a:p>
            <a:pPr eaLnBrk="1" hangingPunct="1">
              <a:lnSpc>
                <a:spcPct val="80000"/>
              </a:lnSpc>
            </a:pPr>
            <a:endParaRPr lang="en-US" sz="1400">
              <a:latin typeface="Comic Sans MS" charset="0"/>
            </a:endParaRPr>
          </a:p>
          <a:p>
            <a:pPr eaLnBrk="1" hangingPunct="1">
              <a:lnSpc>
                <a:spcPct val="80000"/>
              </a:lnSpc>
              <a:buFontTx/>
              <a:buNone/>
            </a:pPr>
            <a:r>
              <a:rPr lang="en-US" sz="1400">
                <a:latin typeface="Comic Sans MS" charset="0"/>
              </a:rPr>
              <a:t>	The reasons for the relationship between vitamin B</a:t>
            </a:r>
            <a:r>
              <a:rPr lang="en-US" sz="1400" baseline="-25000">
                <a:latin typeface="Comic Sans MS" charset="0"/>
              </a:rPr>
              <a:t>12</a:t>
            </a:r>
            <a:r>
              <a:rPr lang="en-US" sz="1400">
                <a:latin typeface="Comic Sans MS" charset="0"/>
              </a:rPr>
              <a:t> deficiency and depression are not clear. </a:t>
            </a:r>
          </a:p>
          <a:p>
            <a:pPr eaLnBrk="1" hangingPunct="1">
              <a:lnSpc>
                <a:spcPct val="80000"/>
              </a:lnSpc>
            </a:pPr>
            <a:endParaRPr lang="en-US" sz="1400">
              <a:latin typeface="Comic Sans MS" charset="0"/>
            </a:endParaRPr>
          </a:p>
          <a:p>
            <a:pPr eaLnBrk="1" hangingPunct="1">
              <a:lnSpc>
                <a:spcPct val="80000"/>
              </a:lnSpc>
              <a:buFontTx/>
              <a:buNone/>
            </a:pPr>
            <a:r>
              <a:rPr lang="en-US" sz="1400">
                <a:latin typeface="Comic Sans MS" charset="0"/>
              </a:rPr>
              <a:t>	</a:t>
            </a:r>
          </a:p>
        </p:txBody>
      </p:sp>
      <p:pic>
        <p:nvPicPr>
          <p:cNvPr id="29700" name="Picture 7" descr="B1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705600" y="457200"/>
            <a:ext cx="224155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Rectangle 9"/>
          <p:cNvSpPr>
            <a:spLocks noChangeArrowheads="1"/>
          </p:cNvSpPr>
          <p:nvPr/>
        </p:nvSpPr>
        <p:spPr bwMode="auto">
          <a:xfrm>
            <a:off x="6248400" y="5181600"/>
            <a:ext cx="2743200" cy="1219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2" name="Text Box 10"/>
          <p:cNvSpPr txBox="1">
            <a:spLocks noChangeArrowheads="1"/>
          </p:cNvSpPr>
          <p:nvPr/>
        </p:nvSpPr>
        <p:spPr bwMode="auto">
          <a:xfrm>
            <a:off x="6629400" y="5181600"/>
            <a:ext cx="228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r>
              <a:rPr lang="en-US" sz="1200" b="0">
                <a:latin typeface="Comic Sans MS" charset="0"/>
              </a:rPr>
              <a:t>Learn more about </a:t>
            </a:r>
            <a:r>
              <a:rPr lang="en-US" sz="1200" b="0">
                <a:latin typeface="Comic Sans MS" charset="0"/>
                <a:hlinkClick r:id="rId5"/>
              </a:rPr>
              <a:t>Vitamin B12</a:t>
            </a:r>
            <a:r>
              <a:rPr lang="en-US" sz="1200" b="0">
                <a:latin typeface="Comic Sans MS" charset="0"/>
              </a:rPr>
              <a:t> from the website of the Office of Dietary Supplements, National Institutes of Health</a:t>
            </a:r>
            <a:r>
              <a:rPr lang="en-US" sz="1600"/>
              <a:t>.</a:t>
            </a:r>
          </a:p>
        </p:txBody>
      </p:sp>
      <p:sp>
        <p:nvSpPr>
          <p:cNvPr id="29703" name="Text Box 12"/>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en-US" sz="1000" b="0">
                <a:latin typeface="Comic Sans MS" charset="0"/>
              </a:rPr>
              <a:t>Image: Molecular structure of </a:t>
            </a:r>
            <a:r>
              <a:rPr lang="en-US" sz="1000" b="0">
                <a:latin typeface="Comic Sans MS" charset="0"/>
                <a:hlinkClick r:id="rId6"/>
              </a:rPr>
              <a:t>Vitamin B12</a:t>
            </a:r>
            <a:r>
              <a:rPr lang="en-US" sz="1000" b="0">
                <a:latin typeface="Comic Sans MS" charset="0"/>
              </a:rPr>
              <a:t>, Wiki</a:t>
            </a:r>
          </a:p>
        </p:txBody>
      </p:sp>
      <p:sp>
        <p:nvSpPr>
          <p:cNvPr id="10"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7"/>
              </a:rPr>
              <a:t>Virtual Cell Biology Classroom</a:t>
            </a:r>
            <a:r>
              <a:rPr lang="en-US" altLang="en-US" sz="1000" dirty="0">
                <a:latin typeface="Comic Sans MS" pitchFamily="66" charset="0"/>
              </a:rPr>
              <a:t> on </a:t>
            </a:r>
            <a:r>
              <a:rPr lang="en-US" altLang="en-US" sz="1000" dirty="0">
                <a:latin typeface="Comic Sans MS" pitchFamily="66" charset="0"/>
                <a:hlinkClick r:id="rId8"/>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8775471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685800"/>
          </a:xfrm>
        </p:spPr>
        <p:txBody>
          <a:bodyPr/>
          <a:lstStyle/>
          <a:p>
            <a:pPr algn="l" eaLnBrk="1" hangingPunct="1"/>
            <a:r>
              <a:rPr lang="en-US" sz="3600" b="1">
                <a:solidFill>
                  <a:srgbClr val="FF3399"/>
                </a:solidFill>
                <a:latin typeface="Comic Sans MS" charset="0"/>
              </a:rPr>
              <a:t>DIETARY MINERALS</a:t>
            </a:r>
          </a:p>
        </p:txBody>
      </p:sp>
      <p:sp>
        <p:nvSpPr>
          <p:cNvPr id="30723" name="Rectangle 3"/>
          <p:cNvSpPr>
            <a:spLocks noGrp="1" noChangeArrowheads="1"/>
          </p:cNvSpPr>
          <p:nvPr>
            <p:ph type="body" sz="half" idx="1"/>
          </p:nvPr>
        </p:nvSpPr>
        <p:spPr>
          <a:xfrm>
            <a:off x="381000" y="1295400"/>
            <a:ext cx="4648200" cy="2514600"/>
          </a:xfrm>
        </p:spPr>
        <p:txBody>
          <a:bodyPr/>
          <a:lstStyle/>
          <a:p>
            <a:pPr eaLnBrk="1" hangingPunct="1">
              <a:lnSpc>
                <a:spcPct val="80000"/>
              </a:lnSpc>
            </a:pPr>
            <a:r>
              <a:rPr lang="en-US" sz="1800" dirty="0">
                <a:latin typeface="Comic Sans MS" charset="0"/>
              </a:rPr>
              <a:t>All minerals are ________________ </a:t>
            </a:r>
          </a:p>
          <a:p>
            <a:pPr eaLnBrk="1" hangingPunct="1">
              <a:lnSpc>
                <a:spcPct val="80000"/>
              </a:lnSpc>
              <a:buFontTx/>
              <a:buNone/>
            </a:pPr>
            <a:r>
              <a:rPr lang="en-US" sz="1800" dirty="0">
                <a:latin typeface="Comic Sans MS" charset="0"/>
              </a:rPr>
              <a:t>	found throughout nature.</a:t>
            </a:r>
          </a:p>
          <a:p>
            <a:pPr eaLnBrk="1" hangingPunct="1">
              <a:lnSpc>
                <a:spcPct val="80000"/>
              </a:lnSpc>
            </a:pPr>
            <a:endParaRPr lang="en-US" sz="1800" dirty="0">
              <a:latin typeface="Comic Sans MS" charset="0"/>
            </a:endParaRPr>
          </a:p>
          <a:p>
            <a:pPr eaLnBrk="1" hangingPunct="1">
              <a:lnSpc>
                <a:spcPct val="80000"/>
              </a:lnSpc>
            </a:pPr>
            <a:r>
              <a:rPr lang="en-US" sz="1800" dirty="0">
                <a:latin typeface="Comic Sans MS" charset="0"/>
              </a:rPr>
              <a:t>Cannot be synthesized by the body.</a:t>
            </a:r>
          </a:p>
          <a:p>
            <a:pPr eaLnBrk="1" hangingPunct="1">
              <a:lnSpc>
                <a:spcPct val="80000"/>
              </a:lnSpc>
            </a:pPr>
            <a:endParaRPr lang="en-US" sz="1800" dirty="0">
              <a:latin typeface="Comic Sans MS" charset="0"/>
            </a:endParaRPr>
          </a:p>
          <a:p>
            <a:pPr eaLnBrk="1" hangingPunct="1">
              <a:lnSpc>
                <a:spcPct val="80000"/>
              </a:lnSpc>
            </a:pPr>
            <a:r>
              <a:rPr lang="en-US" sz="1800" dirty="0">
                <a:latin typeface="Comic Sans MS" charset="0"/>
              </a:rPr>
              <a:t>Because they are elements, they cannot </a:t>
            </a:r>
            <a:r>
              <a:rPr lang="en-US" sz="1800" dirty="0" smtClean="0">
                <a:latin typeface="Comic Sans MS" charset="0"/>
              </a:rPr>
              <a:t>be </a:t>
            </a:r>
            <a:r>
              <a:rPr lang="en-US" sz="1800" dirty="0">
                <a:latin typeface="Comic Sans MS" charset="0"/>
              </a:rPr>
              <a:t>broken down or changed by </a:t>
            </a:r>
            <a:r>
              <a:rPr lang="en-US" sz="1800" dirty="0" smtClean="0">
                <a:latin typeface="Comic Sans MS" charset="0"/>
              </a:rPr>
              <a:t>  </a:t>
            </a:r>
          </a:p>
          <a:p>
            <a:pPr marL="0" indent="0" eaLnBrk="1" hangingPunct="1">
              <a:lnSpc>
                <a:spcPct val="80000"/>
              </a:lnSpc>
              <a:buNone/>
            </a:pPr>
            <a:r>
              <a:rPr lang="en-US" sz="1800" dirty="0">
                <a:latin typeface="Comic Sans MS" charset="0"/>
              </a:rPr>
              <a:t> </a:t>
            </a:r>
            <a:r>
              <a:rPr lang="en-US" sz="1800" dirty="0" smtClean="0">
                <a:latin typeface="Comic Sans MS" charset="0"/>
              </a:rPr>
              <a:t>    metabolism.</a:t>
            </a:r>
            <a:endParaRPr lang="en-US" sz="1800" dirty="0">
              <a:latin typeface="Comic Sans MS" charset="0"/>
            </a:endParaRPr>
          </a:p>
        </p:txBody>
      </p:sp>
      <p:sp>
        <p:nvSpPr>
          <p:cNvPr id="8" name="Text Box 13"/>
          <p:cNvSpPr txBox="1">
            <a:spLocks noChangeArrowheads="1"/>
          </p:cNvSpPr>
          <p:nvPr/>
        </p:nvSpPr>
        <p:spPr bwMode="auto">
          <a:xfrm>
            <a:off x="6172200" y="6611779"/>
            <a:ext cx="2971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Image: </a:t>
            </a:r>
            <a:r>
              <a:rPr lang="en-US" altLang="en-US" sz="1000" dirty="0" smtClean="0">
                <a:latin typeface="Comic Sans MS" pitchFamily="66" charset="0"/>
                <a:hlinkClick r:id="rId3"/>
              </a:rPr>
              <a:t>Periodic Table of Elements</a:t>
            </a:r>
            <a:endParaRPr lang="en-US" altLang="en-US" sz="1000" dirty="0">
              <a:latin typeface="Comic Sans MS" pitchFamily="66" charset="0"/>
            </a:endParaRPr>
          </a:p>
        </p:txBody>
      </p:sp>
      <p:pic>
        <p:nvPicPr>
          <p:cNvPr id="9" name="Picture 8" descr="Periodic_Tab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0"/>
            <a:ext cx="3200400" cy="3962400"/>
          </a:xfrm>
          <a:prstGeom prst="rect">
            <a:avLst/>
          </a:prstGeom>
        </p:spPr>
      </p:pic>
      <p:sp>
        <p:nvSpPr>
          <p:cNvPr id="10" name="Rectangle 3"/>
          <p:cNvSpPr txBox="1">
            <a:spLocks noChangeArrowheads="1"/>
          </p:cNvSpPr>
          <p:nvPr/>
        </p:nvSpPr>
        <p:spPr bwMode="auto">
          <a:xfrm>
            <a:off x="228600" y="3657600"/>
            <a:ext cx="8382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endParaRPr lang="en-US" sz="1800" dirty="0" smtClean="0">
              <a:latin typeface="Comic Sans MS" charset="0"/>
            </a:endParaRPr>
          </a:p>
          <a:p>
            <a:pPr eaLnBrk="1" hangingPunct="1">
              <a:lnSpc>
                <a:spcPct val="80000"/>
              </a:lnSpc>
            </a:pPr>
            <a:r>
              <a:rPr lang="en-US" sz="1800" dirty="0" smtClean="0">
                <a:latin typeface="Comic Sans MS" charset="0"/>
              </a:rPr>
              <a:t>Important in many metabolic reactions of the cell.</a:t>
            </a:r>
          </a:p>
          <a:p>
            <a:pPr eaLnBrk="1" hangingPunct="1">
              <a:lnSpc>
                <a:spcPct val="80000"/>
              </a:lnSpc>
            </a:pPr>
            <a:endParaRPr lang="en-US" sz="1800" dirty="0" smtClean="0">
              <a:latin typeface="Comic Sans MS" charset="0"/>
            </a:endParaRPr>
          </a:p>
          <a:p>
            <a:pPr eaLnBrk="1" hangingPunct="1">
              <a:lnSpc>
                <a:spcPct val="80000"/>
              </a:lnSpc>
            </a:pPr>
            <a:r>
              <a:rPr lang="en-US" sz="1800" dirty="0" smtClean="0">
                <a:latin typeface="Comic Sans MS" charset="0"/>
              </a:rPr>
              <a:t>A balanced diet can normally meet all the body's chemical element requirements. </a:t>
            </a:r>
          </a:p>
          <a:p>
            <a:pPr eaLnBrk="1" hangingPunct="1">
              <a:lnSpc>
                <a:spcPct val="80000"/>
              </a:lnSpc>
            </a:pPr>
            <a:endParaRPr lang="en-US" sz="1800" dirty="0" smtClean="0">
              <a:latin typeface="Comic Sans MS" charset="0"/>
            </a:endParaRPr>
          </a:p>
          <a:p>
            <a:pPr eaLnBrk="1" hangingPunct="1">
              <a:lnSpc>
                <a:spcPct val="80000"/>
              </a:lnSpc>
            </a:pPr>
            <a:r>
              <a:rPr lang="en-US" sz="1800" dirty="0" smtClean="0">
                <a:latin typeface="Comic Sans MS" charset="0"/>
              </a:rPr>
              <a:t>Supplements may be required when requirements are not adequately met by the diet </a:t>
            </a:r>
            <a:r>
              <a:rPr lang="en-US" sz="1200" i="1" dirty="0" smtClean="0">
                <a:latin typeface="Comic Sans MS" charset="0"/>
              </a:rPr>
              <a:t>(for example, vegans should supplement calcium, which is found mainly in dairy products),</a:t>
            </a:r>
            <a:r>
              <a:rPr lang="en-US" sz="1800" dirty="0" smtClean="0">
                <a:latin typeface="Comic Sans MS" charset="0"/>
              </a:rPr>
              <a:t> or when deficiencies arise from pathology or injury.</a:t>
            </a:r>
            <a:endParaRPr lang="en-US" sz="1800" dirty="0">
              <a:latin typeface="Comic Sans MS" charset="0"/>
            </a:endParaRPr>
          </a:p>
        </p:txBody>
      </p:sp>
      <p:sp>
        <p:nvSpPr>
          <p:cNvPr id="11"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8377331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563562"/>
          </a:xfrm>
          <a:noFill/>
        </p:spPr>
        <p:txBody>
          <a:bodyPr/>
          <a:lstStyle/>
          <a:p>
            <a:pPr algn="l" eaLnBrk="1" hangingPunct="1"/>
            <a:r>
              <a:rPr lang="en-US" sz="3200" b="1">
                <a:solidFill>
                  <a:srgbClr val="FF3399"/>
                </a:solidFill>
                <a:latin typeface="Comic Sans MS" charset="0"/>
              </a:rPr>
              <a:t>MINERALS - Magnesium</a:t>
            </a:r>
          </a:p>
        </p:txBody>
      </p:sp>
      <p:sp>
        <p:nvSpPr>
          <p:cNvPr id="31747" name="Rectangle 3"/>
          <p:cNvSpPr>
            <a:spLocks noGrp="1" noChangeArrowheads="1"/>
          </p:cNvSpPr>
          <p:nvPr>
            <p:ph type="body" sz="half" idx="1"/>
          </p:nvPr>
        </p:nvSpPr>
        <p:spPr>
          <a:xfrm>
            <a:off x="228600" y="1066800"/>
            <a:ext cx="5943600" cy="5562600"/>
          </a:xfrm>
        </p:spPr>
        <p:txBody>
          <a:bodyPr/>
          <a:lstStyle/>
          <a:p>
            <a:pPr eaLnBrk="1" hangingPunct="1">
              <a:lnSpc>
                <a:spcPct val="80000"/>
              </a:lnSpc>
            </a:pPr>
            <a:r>
              <a:rPr lang="en-US" sz="1600" dirty="0">
                <a:latin typeface="Comic Sans MS" charset="0"/>
              </a:rPr>
              <a:t>Magnesium plays an important role in the </a:t>
            </a:r>
            <a:r>
              <a:rPr lang="en-US" sz="1600" b="1" dirty="0">
                <a:latin typeface="Comic Sans MS" charset="0"/>
              </a:rPr>
              <a:t>production </a:t>
            </a:r>
            <a:r>
              <a:rPr lang="en-US" sz="1600" dirty="0">
                <a:latin typeface="Comic Sans MS" charset="0"/>
              </a:rPr>
              <a:t>and </a:t>
            </a:r>
            <a:r>
              <a:rPr lang="en-US" sz="1600" b="1" dirty="0">
                <a:latin typeface="Comic Sans MS" charset="0"/>
              </a:rPr>
              <a:t>transport of _________</a:t>
            </a:r>
            <a:r>
              <a:rPr lang="en-US" sz="1600" dirty="0">
                <a:latin typeface="Comic Sans MS" charset="0"/>
              </a:rPr>
              <a:t>. </a:t>
            </a:r>
          </a:p>
          <a:p>
            <a:pPr eaLnBrk="1" hangingPunct="1">
              <a:lnSpc>
                <a:spcPct val="80000"/>
              </a:lnSpc>
            </a:pPr>
            <a:endParaRPr lang="en-US" sz="1600" dirty="0">
              <a:latin typeface="Comic Sans MS" charset="0"/>
            </a:endParaRPr>
          </a:p>
          <a:p>
            <a:pPr eaLnBrk="1" hangingPunct="1">
              <a:lnSpc>
                <a:spcPct val="80000"/>
              </a:lnSpc>
            </a:pPr>
            <a:r>
              <a:rPr lang="en-US" sz="1600" dirty="0">
                <a:latin typeface="Comic Sans MS" charset="0"/>
              </a:rPr>
              <a:t>It is also important for the </a:t>
            </a:r>
            <a:r>
              <a:rPr lang="en-US" sz="1600" b="1" dirty="0">
                <a:latin typeface="Comic Sans MS" charset="0"/>
              </a:rPr>
              <a:t>contraction </a:t>
            </a:r>
            <a:r>
              <a:rPr lang="en-US" sz="1600" dirty="0">
                <a:latin typeface="Comic Sans MS" charset="0"/>
              </a:rPr>
              <a:t>and</a:t>
            </a:r>
            <a:r>
              <a:rPr lang="en-US" sz="1600" b="1" dirty="0">
                <a:latin typeface="Comic Sans MS" charset="0"/>
              </a:rPr>
              <a:t> relaxation of muscles</a:t>
            </a:r>
            <a:r>
              <a:rPr lang="en-US" sz="1600" dirty="0">
                <a:latin typeface="Comic Sans MS" charset="0"/>
              </a:rPr>
              <a:t>. </a:t>
            </a:r>
          </a:p>
          <a:p>
            <a:pPr eaLnBrk="1" hangingPunct="1">
              <a:lnSpc>
                <a:spcPct val="80000"/>
              </a:lnSpc>
            </a:pPr>
            <a:endParaRPr lang="en-US" sz="1600" dirty="0">
              <a:latin typeface="Comic Sans MS" charset="0"/>
            </a:endParaRPr>
          </a:p>
          <a:p>
            <a:pPr eaLnBrk="1" hangingPunct="1">
              <a:lnSpc>
                <a:spcPct val="80000"/>
              </a:lnSpc>
            </a:pPr>
            <a:r>
              <a:rPr lang="en-US" sz="1600" dirty="0">
                <a:latin typeface="Comic Sans MS" charset="0"/>
              </a:rPr>
              <a:t>Magnesium is involved in the </a:t>
            </a:r>
            <a:r>
              <a:rPr lang="en-US" sz="1600" b="1" dirty="0">
                <a:latin typeface="Comic Sans MS" charset="0"/>
              </a:rPr>
              <a:t>synthesis of </a:t>
            </a:r>
            <a:r>
              <a:rPr lang="en-US" sz="1600" b="1" dirty="0">
                <a:latin typeface="Comic Sans MS" charset="0"/>
                <a:hlinkClick r:id="rId3"/>
              </a:rPr>
              <a:t>protein</a:t>
            </a:r>
            <a:r>
              <a:rPr lang="en-US" sz="1600" dirty="0">
                <a:latin typeface="Comic Sans MS" charset="0"/>
              </a:rPr>
              <a:t>, and it </a:t>
            </a:r>
            <a:r>
              <a:rPr lang="en-US" sz="1600" b="1" dirty="0">
                <a:latin typeface="Comic Sans MS" charset="0"/>
              </a:rPr>
              <a:t>assists certain </a:t>
            </a:r>
            <a:r>
              <a:rPr lang="en-US" sz="1600" b="1" dirty="0">
                <a:latin typeface="Comic Sans MS" charset="0"/>
                <a:hlinkClick r:id="rId4"/>
              </a:rPr>
              <a:t>enzymes</a:t>
            </a:r>
            <a:r>
              <a:rPr lang="en-US" sz="1600" dirty="0">
                <a:latin typeface="Comic Sans MS" charset="0"/>
              </a:rPr>
              <a:t> in the body.</a:t>
            </a:r>
          </a:p>
          <a:p>
            <a:pPr eaLnBrk="1" hangingPunct="1">
              <a:lnSpc>
                <a:spcPct val="80000"/>
              </a:lnSpc>
            </a:pPr>
            <a:endParaRPr lang="en-US" sz="1600" dirty="0">
              <a:latin typeface="Comic Sans MS" charset="0"/>
            </a:endParaRPr>
          </a:p>
          <a:p>
            <a:pPr eaLnBrk="1" hangingPunct="1"/>
            <a:r>
              <a:rPr lang="en-US" sz="1600" dirty="0">
                <a:latin typeface="Comic Sans MS" charset="0"/>
              </a:rPr>
              <a:t>Over 300 enzymes require magnesium ions for their catalytic action, including all enzymes using or synthesizing ATP, or those that use other nucleotides to synthesize </a:t>
            </a:r>
            <a:r>
              <a:rPr lang="en-US" sz="1600" dirty="0">
                <a:latin typeface="Comic Sans MS" charset="0"/>
                <a:hlinkClick r:id="rId5"/>
              </a:rPr>
              <a:t>DNA and RNA</a:t>
            </a:r>
            <a:r>
              <a:rPr lang="en-US" sz="1600" dirty="0">
                <a:latin typeface="Comic Sans MS" charset="0"/>
              </a:rPr>
              <a:t>. </a:t>
            </a:r>
          </a:p>
          <a:p>
            <a:pPr eaLnBrk="1" hangingPunct="1">
              <a:lnSpc>
                <a:spcPct val="80000"/>
              </a:lnSpc>
            </a:pPr>
            <a:endParaRPr lang="en-US" sz="1600" dirty="0">
              <a:latin typeface="Comic Sans MS" charset="0"/>
            </a:endParaRPr>
          </a:p>
          <a:p>
            <a:pPr eaLnBrk="1" hangingPunct="1"/>
            <a:r>
              <a:rPr lang="en-US" sz="1600" dirty="0">
                <a:latin typeface="Comic Sans MS" charset="0"/>
              </a:rPr>
              <a:t>Human magnesium deficiency is common, with only approximately 32% of the United States meeting the RDA.</a:t>
            </a:r>
          </a:p>
          <a:p>
            <a:pPr eaLnBrk="1" hangingPunct="1"/>
            <a:endParaRPr lang="en-US" sz="1600" dirty="0">
              <a:latin typeface="Comic Sans MS" charset="0"/>
            </a:endParaRPr>
          </a:p>
          <a:p>
            <a:pPr eaLnBrk="1" hangingPunct="1"/>
            <a:r>
              <a:rPr lang="en-US" sz="1600" dirty="0">
                <a:latin typeface="Comic Sans MS" charset="0"/>
              </a:rPr>
              <a:t>Low levels of magnesium in the body have been associated with development of illnesses such as asthma, diabetes, and osteoporosis.</a:t>
            </a:r>
          </a:p>
          <a:p>
            <a:pPr eaLnBrk="1" hangingPunct="1">
              <a:lnSpc>
                <a:spcPct val="80000"/>
              </a:lnSpc>
            </a:pPr>
            <a:endParaRPr lang="en-US" sz="1800" dirty="0">
              <a:latin typeface="Arial" charset="0"/>
            </a:endParaRPr>
          </a:p>
        </p:txBody>
      </p:sp>
      <p:pic>
        <p:nvPicPr>
          <p:cNvPr id="31748" name="Picture 9" descr="FoodSourcesOfMagnesium"/>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6477000" y="2819400"/>
            <a:ext cx="2486025" cy="334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10" descr="Magnesium_crystals-Warut Roonguthai"/>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6477000" y="358775"/>
            <a:ext cx="2451100" cy="200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Text Box 11"/>
          <p:cNvSpPr txBox="1">
            <a:spLocks noChangeArrowheads="1"/>
          </p:cNvSpPr>
          <p:nvPr/>
        </p:nvSpPr>
        <p:spPr bwMode="auto">
          <a:xfrm>
            <a:off x="6705600" y="381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a:t>Mg</a:t>
            </a:r>
          </a:p>
        </p:txBody>
      </p:sp>
      <p:sp>
        <p:nvSpPr>
          <p:cNvPr id="31751" name="Text Box 12"/>
          <p:cNvSpPr txBox="1">
            <a:spLocks noChangeArrowheads="1"/>
          </p:cNvSpPr>
          <p:nvPr/>
        </p:nvSpPr>
        <p:spPr bwMode="auto">
          <a:xfrm>
            <a:off x="8305800" y="381000"/>
            <a:ext cx="609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1600"/>
              <a:t>12</a:t>
            </a:r>
          </a:p>
          <a:p>
            <a:pPr algn="ctr" eaLnBrk="1" hangingPunct="1">
              <a:spcBef>
                <a:spcPct val="50000"/>
              </a:spcBef>
            </a:pPr>
            <a:r>
              <a:rPr lang="en-US" sz="800"/>
              <a:t>24.305</a:t>
            </a:r>
          </a:p>
        </p:txBody>
      </p:sp>
      <p:sp>
        <p:nvSpPr>
          <p:cNvPr id="31752" name="Text Box 13"/>
          <p:cNvSpPr txBox="1">
            <a:spLocks noChangeArrowheads="1"/>
          </p:cNvSpPr>
          <p:nvPr/>
        </p:nvSpPr>
        <p:spPr bwMode="auto">
          <a:xfrm>
            <a:off x="6705600" y="2057400"/>
            <a:ext cx="220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1600"/>
              <a:t>Magnesium</a:t>
            </a:r>
          </a:p>
        </p:txBody>
      </p:sp>
      <p:sp>
        <p:nvSpPr>
          <p:cNvPr id="31753" name="Text Box 14"/>
          <p:cNvSpPr txBox="1">
            <a:spLocks noChangeArrowheads="1"/>
          </p:cNvSpPr>
          <p:nvPr/>
        </p:nvSpPr>
        <p:spPr bwMode="auto">
          <a:xfrm>
            <a:off x="5943600" y="6492875"/>
            <a:ext cx="3200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en-US" sz="1000" b="0">
                <a:latin typeface="Comic Sans MS" charset="0"/>
              </a:rPr>
              <a:t>Images: </a:t>
            </a:r>
            <a:r>
              <a:rPr lang="en-US" sz="1000" b="0">
                <a:latin typeface="Comic Sans MS" charset="0"/>
                <a:hlinkClick r:id="rId8"/>
              </a:rPr>
              <a:t>Magnesium crystals</a:t>
            </a:r>
            <a:r>
              <a:rPr lang="en-US" sz="1000" b="0">
                <a:latin typeface="Comic Sans MS" charset="0"/>
              </a:rPr>
              <a:t>, Warut Roonguthai; </a:t>
            </a:r>
            <a:r>
              <a:rPr lang="en-US" sz="1000" b="0">
                <a:latin typeface="Comic Sans MS" charset="0"/>
                <a:hlinkClick r:id="rId9"/>
              </a:rPr>
              <a:t>Food sources of Magnesium</a:t>
            </a:r>
            <a:r>
              <a:rPr lang="en-US" sz="1000" b="0">
                <a:latin typeface="Comic Sans MS" charset="0"/>
              </a:rPr>
              <a:t>, Peggy Greb</a:t>
            </a:r>
          </a:p>
        </p:txBody>
      </p:sp>
      <p:sp>
        <p:nvSpPr>
          <p:cNvPr id="12"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10"/>
              </a:rPr>
              <a:t>Virtual Cell Biology Classroom</a:t>
            </a:r>
            <a:r>
              <a:rPr lang="en-US" altLang="en-US" sz="1000" dirty="0">
                <a:latin typeface="Comic Sans MS" pitchFamily="66" charset="0"/>
              </a:rPr>
              <a:t> on </a:t>
            </a:r>
            <a:r>
              <a:rPr lang="en-US" altLang="en-US" sz="1000" dirty="0">
                <a:latin typeface="Comic Sans MS" pitchFamily="66" charset="0"/>
                <a:hlinkClick r:id="rId11"/>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1518453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8229600" cy="715963"/>
          </a:xfrm>
        </p:spPr>
        <p:txBody>
          <a:bodyPr/>
          <a:lstStyle/>
          <a:p>
            <a:pPr eaLnBrk="1" hangingPunct="1"/>
            <a:r>
              <a:rPr lang="en-US" sz="4000" b="1">
                <a:solidFill>
                  <a:schemeClr val="accent2"/>
                </a:solidFill>
                <a:latin typeface="Comic Sans MS" charset="0"/>
              </a:rPr>
              <a:t>WATER</a:t>
            </a:r>
          </a:p>
        </p:txBody>
      </p:sp>
      <p:sp>
        <p:nvSpPr>
          <p:cNvPr id="32771" name="Rectangle 3"/>
          <p:cNvSpPr>
            <a:spLocks noGrp="1" noChangeArrowheads="1"/>
          </p:cNvSpPr>
          <p:nvPr>
            <p:ph type="body" sz="half" idx="1"/>
          </p:nvPr>
        </p:nvSpPr>
        <p:spPr>
          <a:xfrm>
            <a:off x="228600" y="1219200"/>
            <a:ext cx="8229600" cy="5181600"/>
          </a:xfrm>
        </p:spPr>
        <p:txBody>
          <a:bodyPr/>
          <a:lstStyle/>
          <a:p>
            <a:pPr eaLnBrk="1" hangingPunct="1">
              <a:lnSpc>
                <a:spcPct val="80000"/>
              </a:lnSpc>
            </a:pPr>
            <a:r>
              <a:rPr lang="en-US" sz="1400" dirty="0">
                <a:latin typeface="Comic Sans MS" charset="0"/>
              </a:rPr>
              <a:t>All chemical reactions of living things take place in water. </a:t>
            </a:r>
          </a:p>
          <a:p>
            <a:pPr eaLnBrk="1" hangingPunct="1">
              <a:lnSpc>
                <a:spcPct val="80000"/>
              </a:lnSpc>
            </a:pPr>
            <a:endParaRPr lang="en-US" sz="1400" dirty="0">
              <a:latin typeface="Comic Sans MS" charset="0"/>
            </a:endParaRPr>
          </a:p>
          <a:p>
            <a:pPr eaLnBrk="1" hangingPunct="1">
              <a:lnSpc>
                <a:spcPct val="80000"/>
              </a:lnSpc>
            </a:pPr>
            <a:r>
              <a:rPr lang="en-US" sz="1400" dirty="0">
                <a:latin typeface="Comic Sans MS" charset="0"/>
              </a:rPr>
              <a:t>Many types of metabolic wastes can only be eliminated from body when dissolved in water. </a:t>
            </a:r>
          </a:p>
          <a:p>
            <a:pPr eaLnBrk="1" hangingPunct="1">
              <a:lnSpc>
                <a:spcPct val="80000"/>
              </a:lnSpc>
              <a:buFontTx/>
              <a:buNone/>
            </a:pPr>
            <a:endParaRPr lang="en-US" sz="1400" dirty="0">
              <a:latin typeface="Comic Sans MS" charset="0"/>
            </a:endParaRPr>
          </a:p>
          <a:p>
            <a:pPr eaLnBrk="1" hangingPunct="1">
              <a:lnSpc>
                <a:spcPct val="80000"/>
              </a:lnSpc>
            </a:pPr>
            <a:r>
              <a:rPr lang="en-US" sz="1400" dirty="0">
                <a:latin typeface="Comic Sans MS" charset="0"/>
              </a:rPr>
              <a:t>The </a:t>
            </a:r>
            <a:r>
              <a:rPr lang="en-US" sz="1400" b="1" i="1" dirty="0">
                <a:latin typeface="Comic Sans MS" charset="0"/>
              </a:rPr>
              <a:t>catalysis</a:t>
            </a:r>
            <a:r>
              <a:rPr lang="en-US" sz="1400" dirty="0">
                <a:latin typeface="Comic Sans MS" charset="0"/>
              </a:rPr>
              <a:t> of materials requires water. </a:t>
            </a:r>
          </a:p>
          <a:p>
            <a:pPr eaLnBrk="1" hangingPunct="1">
              <a:lnSpc>
                <a:spcPct val="80000"/>
              </a:lnSpc>
            </a:pPr>
            <a:endParaRPr lang="en-US" sz="1400" i="1" dirty="0">
              <a:solidFill>
                <a:srgbClr val="FF0000"/>
              </a:solidFill>
              <a:latin typeface="Comic Sans MS" charset="0"/>
            </a:endParaRPr>
          </a:p>
          <a:p>
            <a:pPr eaLnBrk="1" hangingPunct="1">
              <a:lnSpc>
                <a:spcPct val="80000"/>
              </a:lnSpc>
            </a:pPr>
            <a:r>
              <a:rPr lang="en-US" sz="1400" dirty="0">
                <a:latin typeface="Comic Sans MS" charset="0"/>
              </a:rPr>
              <a:t>You may be able to survive weeks without </a:t>
            </a:r>
          </a:p>
          <a:p>
            <a:pPr eaLnBrk="1" hangingPunct="1">
              <a:lnSpc>
                <a:spcPct val="80000"/>
              </a:lnSpc>
              <a:buFontTx/>
              <a:buNone/>
            </a:pPr>
            <a:r>
              <a:rPr lang="en-US" sz="1400" dirty="0">
                <a:latin typeface="Comic Sans MS" charset="0"/>
              </a:rPr>
              <a:t>	food, but </a:t>
            </a:r>
            <a:r>
              <a:rPr lang="en-US" sz="1400" dirty="0" err="1">
                <a:latin typeface="Comic Sans MS" charset="0"/>
              </a:rPr>
              <a:t>wouldn</a:t>
            </a:r>
            <a:r>
              <a:rPr lang="ja-JP" altLang="en-US" sz="1400" dirty="0">
                <a:latin typeface="Comic Sans MS" charset="0"/>
              </a:rPr>
              <a:t>’</a:t>
            </a:r>
            <a:r>
              <a:rPr lang="en-US" sz="1400" dirty="0">
                <a:latin typeface="Comic Sans MS" charset="0"/>
              </a:rPr>
              <a:t>t last more than a few days </a:t>
            </a:r>
          </a:p>
          <a:p>
            <a:pPr eaLnBrk="1" hangingPunct="1">
              <a:lnSpc>
                <a:spcPct val="80000"/>
              </a:lnSpc>
              <a:buFontTx/>
              <a:buNone/>
            </a:pPr>
            <a:r>
              <a:rPr lang="en-US" sz="1400" dirty="0">
                <a:latin typeface="Comic Sans MS" charset="0"/>
              </a:rPr>
              <a:t>	without water.</a:t>
            </a:r>
          </a:p>
          <a:p>
            <a:pPr eaLnBrk="1" hangingPunct="1">
              <a:lnSpc>
                <a:spcPct val="80000"/>
              </a:lnSpc>
            </a:pPr>
            <a:endParaRPr lang="en-US" sz="1400" dirty="0">
              <a:latin typeface="Comic Sans MS" charset="0"/>
            </a:endParaRPr>
          </a:p>
          <a:p>
            <a:pPr eaLnBrk="1" hangingPunct="1">
              <a:lnSpc>
                <a:spcPct val="80000"/>
              </a:lnSpc>
            </a:pPr>
            <a:r>
              <a:rPr lang="en-US" sz="1400" dirty="0">
                <a:latin typeface="Comic Sans MS" charset="0"/>
              </a:rPr>
              <a:t>Human body ~ 65% water (even dense tissue </a:t>
            </a:r>
          </a:p>
          <a:p>
            <a:pPr eaLnBrk="1" hangingPunct="1">
              <a:lnSpc>
                <a:spcPct val="80000"/>
              </a:lnSpc>
              <a:buFontTx/>
              <a:buNone/>
            </a:pPr>
            <a:r>
              <a:rPr lang="en-US" sz="1400" dirty="0">
                <a:latin typeface="Comic Sans MS" charset="0"/>
              </a:rPr>
              <a:t>	like bone is 33% water).</a:t>
            </a:r>
          </a:p>
          <a:p>
            <a:pPr eaLnBrk="1" hangingPunct="1">
              <a:lnSpc>
                <a:spcPct val="80000"/>
              </a:lnSpc>
            </a:pPr>
            <a:endParaRPr lang="en-US" sz="1400" dirty="0">
              <a:latin typeface="Comic Sans MS" charset="0"/>
            </a:endParaRPr>
          </a:p>
          <a:p>
            <a:pPr eaLnBrk="1" hangingPunct="1">
              <a:lnSpc>
                <a:spcPct val="80000"/>
              </a:lnSpc>
            </a:pPr>
            <a:r>
              <a:rPr lang="en-US" sz="1400" dirty="0">
                <a:latin typeface="Comic Sans MS" charset="0"/>
              </a:rPr>
              <a:t>Food provides ~ 20% of total water intake. </a:t>
            </a:r>
          </a:p>
          <a:p>
            <a:pPr eaLnBrk="1" hangingPunct="1">
              <a:lnSpc>
                <a:spcPct val="80000"/>
              </a:lnSpc>
              <a:buFontTx/>
              <a:buNone/>
            </a:pPr>
            <a:r>
              <a:rPr lang="en-US" sz="1400" dirty="0">
                <a:latin typeface="Comic Sans MS" charset="0"/>
              </a:rPr>
              <a:t>	Remaining 80% from water and other beverages.</a:t>
            </a:r>
          </a:p>
          <a:p>
            <a:pPr eaLnBrk="1" hangingPunct="1">
              <a:lnSpc>
                <a:spcPct val="80000"/>
              </a:lnSpc>
            </a:pPr>
            <a:endParaRPr lang="en-US" sz="1400" dirty="0">
              <a:latin typeface="Comic Sans MS" charset="0"/>
            </a:endParaRPr>
          </a:p>
          <a:p>
            <a:pPr eaLnBrk="1" hangingPunct="1">
              <a:lnSpc>
                <a:spcPct val="80000"/>
              </a:lnSpc>
            </a:pPr>
            <a:r>
              <a:rPr lang="en-US" sz="1400" dirty="0">
                <a:latin typeface="Comic Sans MS" charset="0"/>
              </a:rPr>
              <a:t>Institute of Medicine advises men consume </a:t>
            </a:r>
          </a:p>
          <a:p>
            <a:pPr eaLnBrk="1" hangingPunct="1">
              <a:lnSpc>
                <a:spcPct val="80000"/>
              </a:lnSpc>
              <a:buFontTx/>
              <a:buNone/>
            </a:pPr>
            <a:r>
              <a:rPr lang="en-US" sz="1400" dirty="0">
                <a:latin typeface="Comic Sans MS" charset="0"/>
              </a:rPr>
              <a:t>	roughly 3.0 liters (~ 13 cups) total beverages </a:t>
            </a:r>
          </a:p>
          <a:p>
            <a:pPr eaLnBrk="1" hangingPunct="1">
              <a:lnSpc>
                <a:spcPct val="80000"/>
              </a:lnSpc>
              <a:buFontTx/>
              <a:buNone/>
            </a:pPr>
            <a:r>
              <a:rPr lang="en-US" sz="1400" dirty="0">
                <a:latin typeface="Comic Sans MS" charset="0"/>
              </a:rPr>
              <a:t>	daily &amp; women consume 2.2 liters (~ 9 cups). </a:t>
            </a:r>
          </a:p>
          <a:p>
            <a:pPr eaLnBrk="1" hangingPunct="1">
              <a:lnSpc>
                <a:spcPct val="80000"/>
              </a:lnSpc>
              <a:buFontTx/>
              <a:buNone/>
            </a:pPr>
            <a:endParaRPr lang="en-US" sz="1400" dirty="0">
              <a:latin typeface="Comic Sans MS" charset="0"/>
            </a:endParaRPr>
          </a:p>
          <a:p>
            <a:pPr eaLnBrk="1" hangingPunct="1">
              <a:lnSpc>
                <a:spcPct val="80000"/>
              </a:lnSpc>
            </a:pPr>
            <a:r>
              <a:rPr lang="en-US" sz="1400" b="1" i="1" dirty="0">
                <a:solidFill>
                  <a:srgbClr val="FF3300"/>
                </a:solidFill>
                <a:latin typeface="Comic Sans MS" charset="0"/>
              </a:rPr>
              <a:t>Q</a:t>
            </a:r>
            <a:r>
              <a:rPr lang="en-US" sz="1400" b="1" i="1" dirty="0">
                <a:latin typeface="Comic Sans MS" charset="0"/>
              </a:rPr>
              <a:t>:</a:t>
            </a:r>
            <a:r>
              <a:rPr lang="en-US" sz="1400" i="1" dirty="0">
                <a:latin typeface="Comic Sans MS" charset="0"/>
              </a:rPr>
              <a:t> What are some reactions that we have </a:t>
            </a:r>
          </a:p>
          <a:p>
            <a:pPr eaLnBrk="1" hangingPunct="1">
              <a:lnSpc>
                <a:spcPct val="80000"/>
              </a:lnSpc>
              <a:buFontTx/>
              <a:buNone/>
            </a:pPr>
            <a:r>
              <a:rPr lang="en-US" sz="1400" i="1" dirty="0">
                <a:latin typeface="Comic Sans MS" charset="0"/>
              </a:rPr>
              <a:t>	discussed in class that involve water?</a:t>
            </a:r>
            <a:endParaRPr lang="en-US" sz="1400" dirty="0">
              <a:latin typeface="Comic Sans MS" charset="0"/>
            </a:endParaRPr>
          </a:p>
        </p:txBody>
      </p:sp>
      <p:pic>
        <p:nvPicPr>
          <p:cNvPr id="32772" name="Picture 8" descr="MP90040515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65738" y="2209800"/>
            <a:ext cx="33020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4"/>
              </a:rPr>
              <a:t>Virtual Cell Biology Classroom</a:t>
            </a:r>
            <a:r>
              <a:rPr lang="en-US" altLang="en-US" sz="1000" dirty="0">
                <a:latin typeface="Comic Sans MS" pitchFamily="66" charset="0"/>
              </a:rPr>
              <a:t>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41741929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92162"/>
          </a:xfrm>
        </p:spPr>
        <p:txBody>
          <a:bodyPr/>
          <a:lstStyle/>
          <a:p>
            <a:pPr algn="l" eaLnBrk="1" hangingPunct="1"/>
            <a:r>
              <a:rPr lang="en-US" sz="3200" b="1">
                <a:solidFill>
                  <a:schemeClr val="hlink"/>
                </a:solidFill>
                <a:latin typeface="Comic Sans MS" charset="0"/>
              </a:rPr>
              <a:t>Calories </a:t>
            </a:r>
            <a:r>
              <a:rPr lang="en-US" sz="2000">
                <a:solidFill>
                  <a:schemeClr val="tx1"/>
                </a:solidFill>
                <a:latin typeface="Comic Sans MS" charset="0"/>
              </a:rPr>
              <a:t>(really Kilocalories)</a:t>
            </a:r>
            <a:endParaRPr lang="en-US" sz="1800">
              <a:solidFill>
                <a:schemeClr val="tx1"/>
              </a:solidFill>
              <a:latin typeface="Comic Sans MS" charset="0"/>
            </a:endParaRPr>
          </a:p>
        </p:txBody>
      </p:sp>
      <p:sp>
        <p:nvSpPr>
          <p:cNvPr id="26627" name="Rectangle 3"/>
          <p:cNvSpPr>
            <a:spLocks noGrp="1" noChangeArrowheads="1"/>
          </p:cNvSpPr>
          <p:nvPr>
            <p:ph type="body" sz="half" idx="1"/>
          </p:nvPr>
        </p:nvSpPr>
        <p:spPr>
          <a:xfrm>
            <a:off x="457200" y="1143000"/>
            <a:ext cx="5181600" cy="4983163"/>
          </a:xfrm>
        </p:spPr>
        <p:txBody>
          <a:bodyPr/>
          <a:lstStyle/>
          <a:p>
            <a:pPr eaLnBrk="1" hangingPunct="1">
              <a:lnSpc>
                <a:spcPct val="90000"/>
              </a:lnSpc>
              <a:buFontTx/>
              <a:buNone/>
            </a:pPr>
            <a:r>
              <a:rPr lang="en-US" sz="2400" b="1" i="1">
                <a:latin typeface="Comic Sans MS" charset="0"/>
              </a:rPr>
              <a:t>Q:</a:t>
            </a:r>
            <a:r>
              <a:rPr lang="en-US" sz="2400" i="1">
                <a:latin typeface="Comic Sans MS" charset="0"/>
              </a:rPr>
              <a:t> What is a calorie?</a:t>
            </a:r>
          </a:p>
          <a:p>
            <a:pPr eaLnBrk="1" hangingPunct="1">
              <a:lnSpc>
                <a:spcPct val="90000"/>
              </a:lnSpc>
            </a:pPr>
            <a:endParaRPr lang="en-US" sz="2400" i="1">
              <a:latin typeface="Comic Sans MS" charset="0"/>
            </a:endParaRPr>
          </a:p>
          <a:p>
            <a:pPr eaLnBrk="1" hangingPunct="1">
              <a:lnSpc>
                <a:spcPct val="90000"/>
              </a:lnSpc>
              <a:buFontTx/>
              <a:buNone/>
            </a:pPr>
            <a:r>
              <a:rPr lang="en-US" sz="2400" b="1">
                <a:latin typeface="Comic Sans MS" charset="0"/>
              </a:rPr>
              <a:t>Carbohydrates</a:t>
            </a:r>
            <a:r>
              <a:rPr lang="en-US" sz="2400">
                <a:latin typeface="Comic Sans MS" charset="0"/>
              </a:rPr>
              <a:t> have ____ calories per gram.</a:t>
            </a:r>
          </a:p>
          <a:p>
            <a:pPr eaLnBrk="1" hangingPunct="1">
              <a:lnSpc>
                <a:spcPct val="90000"/>
              </a:lnSpc>
              <a:buFontTx/>
              <a:buNone/>
            </a:pPr>
            <a:endParaRPr lang="en-US" sz="2400">
              <a:latin typeface="Comic Sans MS" charset="0"/>
            </a:endParaRPr>
          </a:p>
          <a:p>
            <a:pPr eaLnBrk="1" hangingPunct="1">
              <a:lnSpc>
                <a:spcPct val="90000"/>
              </a:lnSpc>
              <a:buFontTx/>
              <a:buNone/>
            </a:pPr>
            <a:r>
              <a:rPr lang="en-US" sz="2400" b="1">
                <a:latin typeface="Comic Sans MS" charset="0"/>
              </a:rPr>
              <a:t>Fiber</a:t>
            </a:r>
            <a:r>
              <a:rPr lang="en-US" sz="2400">
                <a:latin typeface="Comic Sans MS" charset="0"/>
              </a:rPr>
              <a:t>, a type of less-digestible carb has ____ calories per gram. </a:t>
            </a:r>
          </a:p>
          <a:p>
            <a:pPr eaLnBrk="1" hangingPunct="1">
              <a:lnSpc>
                <a:spcPct val="90000"/>
              </a:lnSpc>
              <a:buFontTx/>
              <a:buNone/>
            </a:pPr>
            <a:endParaRPr lang="en-US" sz="2400">
              <a:latin typeface="Comic Sans MS" charset="0"/>
            </a:endParaRPr>
          </a:p>
          <a:p>
            <a:pPr eaLnBrk="1" hangingPunct="1">
              <a:lnSpc>
                <a:spcPct val="90000"/>
              </a:lnSpc>
              <a:buFontTx/>
              <a:buNone/>
            </a:pPr>
            <a:r>
              <a:rPr lang="en-US" sz="2400" b="1">
                <a:latin typeface="Comic Sans MS" charset="0"/>
              </a:rPr>
              <a:t>Proteins</a:t>
            </a:r>
            <a:r>
              <a:rPr lang="en-US" sz="2400">
                <a:latin typeface="Comic Sans MS" charset="0"/>
              </a:rPr>
              <a:t> have _____ calories per gram. </a:t>
            </a:r>
          </a:p>
          <a:p>
            <a:pPr eaLnBrk="1" hangingPunct="1">
              <a:lnSpc>
                <a:spcPct val="90000"/>
              </a:lnSpc>
              <a:buFontTx/>
              <a:buNone/>
            </a:pPr>
            <a:endParaRPr lang="en-US" sz="2400">
              <a:latin typeface="Comic Sans MS" charset="0"/>
            </a:endParaRPr>
          </a:p>
          <a:p>
            <a:pPr eaLnBrk="1" hangingPunct="1">
              <a:lnSpc>
                <a:spcPct val="90000"/>
              </a:lnSpc>
              <a:buFontTx/>
              <a:buNone/>
            </a:pPr>
            <a:r>
              <a:rPr lang="en-US" sz="2400" b="1">
                <a:latin typeface="Comic Sans MS" charset="0"/>
              </a:rPr>
              <a:t>Fats</a:t>
            </a:r>
            <a:r>
              <a:rPr lang="en-US" sz="2400">
                <a:latin typeface="Comic Sans MS" charset="0"/>
              </a:rPr>
              <a:t> have  ___ calories per gram.</a:t>
            </a:r>
            <a:endParaRPr lang="en-US" sz="2000">
              <a:latin typeface="Comic Sans MS" charset="0"/>
            </a:endParaRPr>
          </a:p>
        </p:txBody>
      </p:sp>
      <p:pic>
        <p:nvPicPr>
          <p:cNvPr id="26628"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3600" y="1600200"/>
            <a:ext cx="2971800" cy="3595688"/>
          </a:xfrm>
          <a:noFill/>
        </p:spPr>
      </p:pic>
      <p:sp>
        <p:nvSpPr>
          <p:cNvPr id="7"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4"/>
              </a:rPr>
              <a:t>Virtual Cell Biology Classroom</a:t>
            </a:r>
            <a:r>
              <a:rPr lang="en-US" altLang="en-US" sz="1000" dirty="0">
                <a:latin typeface="Comic Sans MS" pitchFamily="66" charset="0"/>
              </a:rPr>
              <a:t>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95998553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sz="quarter"/>
          </p:nvPr>
        </p:nvSpPr>
        <p:spPr>
          <a:xfrm>
            <a:off x="457200" y="274638"/>
            <a:ext cx="8229600" cy="944562"/>
          </a:xfrm>
        </p:spPr>
        <p:txBody>
          <a:bodyPr/>
          <a:lstStyle/>
          <a:p>
            <a:pPr eaLnBrk="1" hangingPunct="1"/>
            <a:r>
              <a:rPr lang="en-US" sz="4000">
                <a:solidFill>
                  <a:srgbClr val="008000"/>
                </a:solidFill>
                <a:latin typeface="Comic Sans MS" charset="0"/>
              </a:rPr>
              <a:t>Confused about what to eat?</a:t>
            </a:r>
          </a:p>
        </p:txBody>
      </p:sp>
      <p:pic>
        <p:nvPicPr>
          <p:cNvPr id="33795" name="Picture 4" descr="Banana-TPort"/>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400800" y="3962400"/>
            <a:ext cx="2459038" cy="2414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Picture 6" descr="jif-peanutbutte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943600" y="1447800"/>
            <a:ext cx="2143125" cy="2143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8" descr="Dinner-knife"/>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924800" y="1447800"/>
            <a:ext cx="9906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8" name="Text Box 10"/>
          <p:cNvSpPr txBox="1">
            <a:spLocks noChangeArrowheads="1"/>
          </p:cNvSpPr>
          <p:nvPr/>
        </p:nvSpPr>
        <p:spPr bwMode="auto">
          <a:xfrm>
            <a:off x="762000" y="1447800"/>
            <a:ext cx="4357688"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buFontTx/>
              <a:buChar char="•"/>
            </a:pPr>
            <a:r>
              <a:rPr lang="en-US" b="0">
                <a:latin typeface="Comic Sans MS" charset="0"/>
              </a:rPr>
              <a:t> Eat more fresh food!</a:t>
            </a:r>
          </a:p>
          <a:p>
            <a:pPr eaLnBrk="1" hangingPunct="1">
              <a:buFontTx/>
              <a:buChar char="•"/>
            </a:pPr>
            <a:endParaRPr lang="en-US" b="0">
              <a:latin typeface="Comic Sans MS" charset="0"/>
            </a:endParaRPr>
          </a:p>
          <a:p>
            <a:pPr eaLnBrk="1" hangingPunct="1">
              <a:buFontTx/>
              <a:buChar char="•"/>
            </a:pPr>
            <a:r>
              <a:rPr lang="en-US" b="0">
                <a:latin typeface="Comic Sans MS" charset="0"/>
              </a:rPr>
              <a:t> Eat local food when you can!</a:t>
            </a:r>
          </a:p>
          <a:p>
            <a:pPr eaLnBrk="1" hangingPunct="1">
              <a:buFontTx/>
              <a:buChar char="•"/>
            </a:pPr>
            <a:endParaRPr lang="en-US" b="0">
              <a:latin typeface="Comic Sans MS" charset="0"/>
            </a:endParaRPr>
          </a:p>
          <a:p>
            <a:pPr eaLnBrk="1" hangingPunct="1">
              <a:buFontTx/>
              <a:buChar char="•"/>
            </a:pPr>
            <a:r>
              <a:rPr lang="en-US" b="0">
                <a:latin typeface="Comic Sans MS" charset="0"/>
              </a:rPr>
              <a:t> Complex carbs, balanced </a:t>
            </a:r>
          </a:p>
          <a:p>
            <a:pPr eaLnBrk="1" hangingPunct="1"/>
            <a:r>
              <a:rPr lang="en-US" b="0">
                <a:latin typeface="Comic Sans MS" charset="0"/>
              </a:rPr>
              <a:t> wit protein and healthy fats.</a:t>
            </a:r>
          </a:p>
          <a:p>
            <a:pPr eaLnBrk="1" hangingPunct="1"/>
            <a:endParaRPr lang="en-US" b="0">
              <a:latin typeface="Comic Sans MS" charset="0"/>
            </a:endParaRPr>
          </a:p>
          <a:p>
            <a:pPr eaLnBrk="1" hangingPunct="1">
              <a:buFontTx/>
              <a:buChar char="•"/>
            </a:pPr>
            <a:r>
              <a:rPr lang="en-US" b="0">
                <a:latin typeface="Comic Sans MS" charset="0"/>
              </a:rPr>
              <a:t> Reduce animal fats and refined sugar.</a:t>
            </a:r>
          </a:p>
        </p:txBody>
      </p:sp>
      <p:sp>
        <p:nvSpPr>
          <p:cNvPr id="33799" name="Text Box 11"/>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en-US" sz="1000" b="0">
                <a:latin typeface="Comic Sans MS" charset="0"/>
              </a:rPr>
              <a:t>Image: </a:t>
            </a:r>
            <a:r>
              <a:rPr lang="en-US" sz="1000" b="0">
                <a:latin typeface="Comic Sans MS" charset="0"/>
                <a:hlinkClick r:id="rId6"/>
              </a:rPr>
              <a:t>Edamame</a:t>
            </a:r>
            <a:r>
              <a:rPr lang="en-US" sz="1000" b="0">
                <a:latin typeface="Comic Sans MS" charset="0"/>
              </a:rPr>
              <a:t>, Tammy Green</a:t>
            </a:r>
          </a:p>
        </p:txBody>
      </p:sp>
      <p:pic>
        <p:nvPicPr>
          <p:cNvPr id="33800" name="Picture 12" descr="Edamame_by_Zesmerelda_Tammy-G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3962400"/>
            <a:ext cx="2438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3" descr="Olive%20Oil%20Jar"/>
          <p:cNvPicPr>
            <a:picLocks noGrp="1" noChangeAspect="1" noChangeArrowheads="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533400" y="3962400"/>
            <a:ext cx="24384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802" name="Picture 15" descr="avocad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1828800"/>
            <a:ext cx="1206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10"/>
              </a:rPr>
              <a:t>Virtual Cell Biology Classroom</a:t>
            </a:r>
            <a:r>
              <a:rPr lang="en-US" altLang="en-US" sz="1000" dirty="0">
                <a:latin typeface="Comic Sans MS" pitchFamily="66" charset="0"/>
              </a:rPr>
              <a:t> on </a:t>
            </a:r>
            <a:r>
              <a:rPr lang="en-US" altLang="en-US" sz="1000" dirty="0">
                <a:latin typeface="Comic Sans MS" pitchFamily="66" charset="0"/>
                <a:hlinkClick r:id="rId11"/>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439450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914650" y="473075"/>
            <a:ext cx="3729038" cy="1158875"/>
          </a:xfrm>
        </p:spPr>
        <p:txBody>
          <a:bodyPr/>
          <a:lstStyle/>
          <a:p>
            <a:r>
              <a:rPr lang="en-US" altLang="en-US" b="1" smtClean="0">
                <a:solidFill>
                  <a:srgbClr val="FF0000"/>
                </a:solidFill>
                <a:latin typeface="Comic Sans MS" pitchFamily="66" charset="0"/>
              </a:rPr>
              <a:t>REVIEW!</a:t>
            </a:r>
          </a:p>
        </p:txBody>
      </p:sp>
      <p:sp>
        <p:nvSpPr>
          <p:cNvPr id="6" name="TextBox 5"/>
          <p:cNvSpPr txBox="1"/>
          <p:nvPr/>
        </p:nvSpPr>
        <p:spPr>
          <a:xfrm>
            <a:off x="1490663" y="1752600"/>
            <a:ext cx="6172200" cy="1692275"/>
          </a:xfrm>
          <a:prstGeom prst="rect">
            <a:avLst/>
          </a:prstGeom>
          <a:noFill/>
        </p:spPr>
        <p:txBody>
          <a:bodyPr>
            <a:spAutoFit/>
          </a:bodyPr>
          <a:lstStyle/>
          <a:p>
            <a:pPr algn="ctr">
              <a:defRPr/>
            </a:pPr>
            <a:r>
              <a:rPr lang="en-US" sz="3200" dirty="0">
                <a:latin typeface="Comic Sans MS" pitchFamily="66" charset="0"/>
              </a:rPr>
              <a:t>Animated</a:t>
            </a:r>
            <a:r>
              <a:rPr lang="en-US" sz="3200" b="1" dirty="0">
                <a:latin typeface="Comic Sans MS" pitchFamily="66" charset="0"/>
              </a:rPr>
              <a:t> </a:t>
            </a:r>
            <a:r>
              <a:rPr lang="en-US" sz="3200" dirty="0">
                <a:latin typeface="Comic Sans MS" pitchFamily="66" charset="0"/>
              </a:rPr>
              <a:t>lessons on </a:t>
            </a:r>
          </a:p>
          <a:p>
            <a:pPr algn="ctr">
              <a:defRPr/>
            </a:pPr>
            <a:r>
              <a:rPr lang="en-US" sz="3600" b="1" dirty="0">
                <a:solidFill>
                  <a:schemeClr val="tx1">
                    <a:lumMod val="50000"/>
                    <a:lumOff val="50000"/>
                  </a:schemeClr>
                </a:solidFill>
                <a:latin typeface="Comic Sans MS" pitchFamily="66" charset="0"/>
                <a:hlinkClick r:id="rId2"/>
              </a:rPr>
              <a:t>Organic Macromolecules</a:t>
            </a:r>
            <a:endParaRPr lang="en-US" sz="3600" b="1" dirty="0">
              <a:solidFill>
                <a:schemeClr val="tx1">
                  <a:lumMod val="50000"/>
                  <a:lumOff val="50000"/>
                </a:schemeClr>
              </a:solidFill>
              <a:latin typeface="Comic Sans MS" pitchFamily="66" charset="0"/>
            </a:endParaRPr>
          </a:p>
          <a:p>
            <a:pPr algn="ctr">
              <a:defRPr/>
            </a:pPr>
            <a:endParaRPr lang="en-US" sz="3600" dirty="0"/>
          </a:p>
        </p:txBody>
      </p:sp>
      <p:pic>
        <p:nvPicPr>
          <p:cNvPr id="23556" name="Picture 16" descr="Starch-amy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81664">
            <a:off x="6284119" y="886619"/>
            <a:ext cx="2908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pep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508125" y="3581400"/>
            <a:ext cx="2778125"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8" name="Picture 5" descr="C:\Users\Tami\Desktop\Picture8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581400"/>
            <a:ext cx="3078163"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5" descr="Cholesterol-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34255">
            <a:off x="282575" y="415925"/>
            <a:ext cx="241458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20"/>
          <p:cNvSpPr txBox="1">
            <a:spLocks noChangeArrowheads="1"/>
          </p:cNvSpPr>
          <p:nvPr/>
        </p:nvSpPr>
        <p:spPr bwMode="auto">
          <a:xfrm>
            <a:off x="5334000" y="6492875"/>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Images: </a:t>
            </a:r>
            <a:r>
              <a:rPr lang="en-US" altLang="en-US" sz="1000">
                <a:latin typeface="Comic Sans MS" pitchFamily="66" charset="0"/>
                <a:cs typeface="Arial" charset="0"/>
                <a:hlinkClick r:id="rId7"/>
              </a:rPr>
              <a:t>Cholesterol</a:t>
            </a:r>
            <a:r>
              <a:rPr lang="en-US" altLang="en-US" sz="1000">
                <a:latin typeface="Comic Sans MS" pitchFamily="66" charset="0"/>
                <a:cs typeface="Arial" charset="0"/>
              </a:rPr>
              <a:t>, Wiki; Chilesterol; Amino Acids &amp; Peptide Bonds; </a:t>
            </a:r>
            <a:r>
              <a:rPr lang="en-US" altLang="en-US" sz="1000">
                <a:latin typeface="Comic Sans MS" pitchFamily="66" charset="0"/>
                <a:cs typeface="Arial" charset="0"/>
                <a:hlinkClick r:id="rId8" action="ppaction://hlinkfile"/>
              </a:rPr>
              <a:t>DNA Molecule</a:t>
            </a:r>
            <a:r>
              <a:rPr lang="en-US" altLang="en-US" sz="1000">
                <a:latin typeface="Comic Sans MS" pitchFamily="66" charset="0"/>
                <a:cs typeface="Arial" charset="0"/>
              </a:rPr>
              <a:t>, National Science Foundation</a:t>
            </a:r>
          </a:p>
        </p:txBody>
      </p:sp>
      <p:sp>
        <p:nvSpPr>
          <p:cNvPr id="23561"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9"/>
              </a:rPr>
              <a:t>Virtual Cell Biology Classroom</a:t>
            </a:r>
            <a:r>
              <a:rPr lang="en-US" altLang="en-US" sz="1000">
                <a:latin typeface="Comic Sans MS" pitchFamily="66" charset="0"/>
              </a:rPr>
              <a:t> on </a:t>
            </a:r>
            <a:r>
              <a:rPr lang="en-US" altLang="en-US" sz="1000">
                <a:latin typeface="Comic Sans MS" pitchFamily="66" charset="0"/>
                <a:hlinkClick r:id="rId10"/>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52400" y="0"/>
            <a:ext cx="4876800" cy="6858000"/>
          </a:xfrm>
        </p:spPr>
        <p:txBody>
          <a:bodyPr/>
          <a:lstStyle/>
          <a:p>
            <a:pPr algn="ctr" eaLnBrk="1" hangingPunct="1">
              <a:buFontTx/>
              <a:buNone/>
            </a:pPr>
            <a:r>
              <a:rPr lang="en-US" altLang="en-US" sz="5400" b="1" smtClean="0">
                <a:solidFill>
                  <a:srgbClr val="33CC33"/>
                </a:solidFill>
                <a:latin typeface="Comic Sans MS" pitchFamily="66" charset="0"/>
              </a:rPr>
              <a:t> </a:t>
            </a:r>
            <a:r>
              <a:rPr lang="en-US" altLang="en-US" sz="4800" b="1" smtClean="0">
                <a:solidFill>
                  <a:srgbClr val="33CC33"/>
                </a:solidFill>
                <a:latin typeface="Comic Sans MS" pitchFamily="66" charset="0"/>
              </a:rPr>
              <a:t>Confused?</a:t>
            </a:r>
            <a:endParaRPr lang="en-US" altLang="en-US" sz="3600" b="1" smtClean="0">
              <a:latin typeface="Comic Sans MS" pitchFamily="66" charset="0"/>
            </a:endParaRPr>
          </a:p>
          <a:p>
            <a:pPr algn="ctr" eaLnBrk="1" hangingPunct="1">
              <a:buFontTx/>
              <a:buNone/>
            </a:pPr>
            <a:r>
              <a:rPr lang="en-US" altLang="en-US" sz="2000" smtClean="0">
                <a:latin typeface="Comic Sans MS" pitchFamily="66" charset="0"/>
              </a:rPr>
              <a:t>    Here are some links to fun resources that further explain Chemistry:</a:t>
            </a:r>
          </a:p>
          <a:p>
            <a:pPr algn="ctr" eaLnBrk="1" hangingPunct="1">
              <a:buFontTx/>
              <a:buNone/>
            </a:pPr>
            <a:endParaRPr lang="en-US" altLang="en-US" sz="1000" smtClean="0">
              <a:latin typeface="Comic Sans MS" pitchFamily="66" charset="0"/>
            </a:endParaRPr>
          </a:p>
          <a:p>
            <a:pPr eaLnBrk="1" hangingPunct="1"/>
            <a:r>
              <a:rPr lang="en-US" altLang="en-US" sz="1600" smtClean="0">
                <a:latin typeface="Comic Sans MS" pitchFamily="66" charset="0"/>
                <a:hlinkClick r:id="rId3"/>
              </a:rPr>
              <a:t>Organic Chemistry Main Page</a:t>
            </a:r>
            <a:r>
              <a:rPr lang="en-US" altLang="en-US" sz="1200" smtClean="0">
                <a:latin typeface="Comic Sans MS" pitchFamily="66" charset="0"/>
                <a:hlinkClick r:id="rId3"/>
              </a:rPr>
              <a:t> </a:t>
            </a:r>
            <a:r>
              <a:rPr lang="en-US" altLang="en-US" sz="1200" smtClean="0">
                <a:latin typeface="Comic Sans MS" pitchFamily="66" charset="0"/>
              </a:rPr>
              <a:t>on the Virtual Cell Biology Classroom of </a:t>
            </a:r>
            <a:r>
              <a:rPr lang="en-US" altLang="en-US" sz="1200" smtClean="0">
                <a:latin typeface="Comic Sans MS" pitchFamily="66" charset="0"/>
                <a:hlinkClick r:id="rId4"/>
              </a:rPr>
              <a:t>Science Prof Online</a:t>
            </a:r>
            <a:r>
              <a:rPr lang="en-US" altLang="en-US" sz="1800" smtClean="0">
                <a:latin typeface="Comic Sans MS" pitchFamily="66" charset="0"/>
              </a:rPr>
              <a:t>. </a:t>
            </a:r>
            <a:endParaRPr lang="en-US" altLang="en-US" sz="800" smtClean="0">
              <a:latin typeface="Comic Sans MS" pitchFamily="66" charset="0"/>
            </a:endParaRPr>
          </a:p>
          <a:p>
            <a:pPr eaLnBrk="1" hangingPunct="1"/>
            <a:r>
              <a:rPr lang="en-US" altLang="en-US" sz="1600" smtClean="0">
                <a:latin typeface="Comic Sans MS" pitchFamily="66" charset="0"/>
                <a:hlinkClick r:id="rId5"/>
              </a:rPr>
              <a:t>“What Kind of Bonds Are These?”</a:t>
            </a:r>
            <a:r>
              <a:rPr lang="en-US" altLang="en-US" sz="1200" smtClean="0">
                <a:latin typeface="Comic Sans MS" pitchFamily="66" charset="0"/>
              </a:rPr>
              <a:t> song and slide show by Mark Rosengarten</a:t>
            </a:r>
            <a:endParaRPr lang="en-US" altLang="en-US" sz="800" smtClean="0">
              <a:latin typeface="Comic Sans MS" pitchFamily="66" charset="0"/>
            </a:endParaRPr>
          </a:p>
          <a:p>
            <a:pPr eaLnBrk="1" hangingPunct="1"/>
            <a:r>
              <a:rPr lang="en-US" altLang="en-US" sz="1600" smtClean="0">
                <a:latin typeface="Comic Sans MS" pitchFamily="66" charset="0"/>
                <a:hlinkClick r:id="rId6"/>
              </a:rPr>
              <a:t>Macromolecules</a:t>
            </a:r>
            <a:r>
              <a:rPr lang="en-US" altLang="en-US" sz="1100" smtClean="0">
                <a:latin typeface="Comic Sans MS" pitchFamily="66" charset="0"/>
              </a:rPr>
              <a:t> </a:t>
            </a:r>
            <a:r>
              <a:rPr lang="en-US" altLang="en-US" sz="1200" smtClean="0">
                <a:latin typeface="Comic Sans MS" pitchFamily="66" charset="0"/>
              </a:rPr>
              <a:t>interactive science tutorial.</a:t>
            </a:r>
          </a:p>
          <a:p>
            <a:r>
              <a:rPr lang="en-US" altLang="en-US" sz="1600" smtClean="0">
                <a:latin typeface="Comic Sans MS" pitchFamily="66" charset="0"/>
                <a:hlinkClick r:id="rId7"/>
              </a:rPr>
              <a:t>DNA Structure Cell Biology Animation</a:t>
            </a:r>
            <a:r>
              <a:rPr lang="en-US" altLang="en-US" sz="1600" smtClean="0">
                <a:latin typeface="Comic Sans MS" pitchFamily="66" charset="0"/>
              </a:rPr>
              <a:t> </a:t>
            </a:r>
            <a:r>
              <a:rPr lang="en-US" altLang="en-US" sz="1200" smtClean="0">
                <a:latin typeface="Comic Sans MS" pitchFamily="66" charset="0"/>
              </a:rPr>
              <a:t>from John Kyrk.</a:t>
            </a:r>
            <a:endParaRPr lang="en-US" altLang="en-US" sz="1100" smtClean="0">
              <a:latin typeface="Comic Sans MS" pitchFamily="66" charset="0"/>
            </a:endParaRPr>
          </a:p>
          <a:p>
            <a:r>
              <a:rPr lang="en-US" altLang="en-US" sz="1600" smtClean="0">
                <a:latin typeface="Comic Sans MS" pitchFamily="66" charset="0"/>
                <a:hlinkClick r:id="rId7"/>
              </a:rPr>
              <a:t>Build a DNA Molecule</a:t>
            </a:r>
            <a:r>
              <a:rPr lang="en-US" altLang="en-US" sz="1600" smtClean="0">
                <a:latin typeface="Comic Sans MS" pitchFamily="66" charset="0"/>
              </a:rPr>
              <a:t> </a:t>
            </a:r>
            <a:r>
              <a:rPr lang="en-US" altLang="en-US" sz="1200" smtClean="0">
                <a:latin typeface="Comic Sans MS" pitchFamily="66" charset="0"/>
              </a:rPr>
              <a:t>from University of Utah.</a:t>
            </a:r>
            <a:endParaRPr lang="en-US" altLang="en-US" sz="1600" smtClean="0">
              <a:latin typeface="Comic Sans MS" pitchFamily="66" charset="0"/>
            </a:endParaRPr>
          </a:p>
          <a:p>
            <a:pPr eaLnBrk="1" hangingPunct="1"/>
            <a:r>
              <a:rPr lang="en-US" altLang="en-US" sz="1600" smtClean="0">
                <a:latin typeface="Comic Sans MS" pitchFamily="66" charset="0"/>
                <a:hlinkClick r:id="rId8"/>
              </a:rPr>
              <a:t>“Chemistry”</a:t>
            </a:r>
            <a:r>
              <a:rPr lang="en-US" altLang="en-US" sz="1100" smtClean="0">
                <a:latin typeface="Comic Sans MS" pitchFamily="66" charset="0"/>
              </a:rPr>
              <a:t> </a:t>
            </a:r>
            <a:r>
              <a:rPr lang="en-US" altLang="en-US" sz="1200" smtClean="0">
                <a:latin typeface="Comic Sans MS" pitchFamily="66" charset="0"/>
              </a:rPr>
              <a:t>a song by Kimya Dawson.</a:t>
            </a:r>
            <a:endParaRPr lang="en-US" altLang="en-US" sz="800" smtClean="0">
              <a:latin typeface="Comic Sans MS" pitchFamily="66" charset="0"/>
            </a:endParaRPr>
          </a:p>
          <a:p>
            <a:pPr eaLnBrk="1" hangingPunct="1"/>
            <a:r>
              <a:rPr lang="en-US" altLang="en-US" sz="1600" smtClean="0">
                <a:latin typeface="Comic Sans MS" pitchFamily="66" charset="0"/>
                <a:hlinkClick r:id="rId9"/>
              </a:rPr>
              <a:t>Redox Reactions</a:t>
            </a:r>
            <a:r>
              <a:rPr lang="en-US" altLang="en-US" sz="1600" smtClean="0">
                <a:latin typeface="Comic Sans MS" pitchFamily="66" charset="0"/>
              </a:rPr>
              <a:t> </a:t>
            </a:r>
            <a:r>
              <a:rPr lang="en-US" altLang="en-US" sz="1200" smtClean="0">
                <a:latin typeface="Comic Sans MS" pitchFamily="66" charset="0"/>
              </a:rPr>
              <a:t>video lecture by Kahnacademy</a:t>
            </a:r>
            <a:endParaRPr lang="en-US" altLang="en-US" sz="800" smtClean="0">
              <a:latin typeface="Comic Sans MS" pitchFamily="66" charset="0"/>
            </a:endParaRPr>
          </a:p>
          <a:p>
            <a:pPr eaLnBrk="1" hangingPunct="1"/>
            <a:r>
              <a:rPr lang="en-US" altLang="en-US" sz="1600" smtClean="0">
                <a:latin typeface="Comic Sans MS" pitchFamily="66" charset="0"/>
                <a:hlinkClick r:id="rId10"/>
              </a:rPr>
              <a:t>“Sugar, Sugar” </a:t>
            </a:r>
            <a:r>
              <a:rPr lang="en-US" altLang="en-US" sz="1200" smtClean="0">
                <a:latin typeface="Comic Sans MS" pitchFamily="66" charset="0"/>
              </a:rPr>
              <a:t>song by The Archies.</a:t>
            </a:r>
          </a:p>
          <a:p>
            <a:pPr eaLnBrk="1" hangingPunct="1"/>
            <a:r>
              <a:rPr lang="en-US" altLang="en-US" sz="1600" smtClean="0">
                <a:latin typeface="Comic Sans MS" pitchFamily="66" charset="0"/>
                <a:hlinkClick r:id="rId11"/>
              </a:rPr>
              <a:t>Chem4Kids</a:t>
            </a:r>
            <a:r>
              <a:rPr lang="en-US" altLang="en-US" sz="1200" smtClean="0">
                <a:latin typeface="Comic Sans MS" pitchFamily="66" charset="0"/>
              </a:rPr>
              <a:t> website</a:t>
            </a:r>
            <a:r>
              <a:rPr lang="en-US" altLang="en-US" sz="1400" smtClean="0">
                <a:latin typeface="Comic Sans MS" pitchFamily="66" charset="0"/>
              </a:rPr>
              <a:t> </a:t>
            </a:r>
            <a:r>
              <a:rPr lang="en-US" altLang="en-US" sz="1200" smtClean="0">
                <a:latin typeface="Comic Sans MS" pitchFamily="66" charset="0"/>
              </a:rPr>
              <a:t>by Rader.</a:t>
            </a:r>
            <a:endParaRPr lang="en-US" altLang="en-US" sz="800" smtClean="0">
              <a:latin typeface="Comic Sans MS" pitchFamily="66" charset="0"/>
            </a:endParaRPr>
          </a:p>
          <a:p>
            <a:pPr eaLnBrk="1" hangingPunct="1"/>
            <a:r>
              <a:rPr lang="en-US" altLang="en-US" sz="1600" smtClean="0">
                <a:latin typeface="Comic Sans MS" pitchFamily="66" charset="0"/>
              </a:rPr>
              <a:t>“</a:t>
            </a:r>
            <a:r>
              <a:rPr lang="en-US" altLang="en-US" sz="1600" smtClean="0">
                <a:latin typeface="Comic Sans MS" pitchFamily="66" charset="0"/>
                <a:hlinkClick r:id="rId12"/>
              </a:rPr>
              <a:t>Better Living Through Chemistry</a:t>
            </a:r>
            <a:r>
              <a:rPr lang="en-US" altLang="en-US" sz="1600" smtClean="0">
                <a:latin typeface="Comic Sans MS" pitchFamily="66" charset="0"/>
              </a:rPr>
              <a:t>” </a:t>
            </a:r>
            <a:r>
              <a:rPr lang="en-US" altLang="en-US" sz="1200" smtClean="0">
                <a:latin typeface="Comic Sans MS" pitchFamily="66" charset="0"/>
              </a:rPr>
              <a:t>a song by Queens of the Stone Age.</a:t>
            </a:r>
            <a:endParaRPr lang="en-US" altLang="en-US" sz="800" smtClean="0">
              <a:latin typeface="Comic Sans MS" pitchFamily="66" charset="0"/>
            </a:endParaRPr>
          </a:p>
          <a:p>
            <a:pPr eaLnBrk="1" hangingPunct="1"/>
            <a:r>
              <a:rPr lang="en-US" altLang="en-US" sz="1600" smtClean="0">
                <a:latin typeface="Comic Sans MS" pitchFamily="66" charset="0"/>
                <a:hlinkClick r:id="rId13"/>
              </a:rPr>
              <a:t>“Chemistry”</a:t>
            </a:r>
            <a:r>
              <a:rPr lang="en-US" altLang="en-US" sz="1100" smtClean="0">
                <a:latin typeface="Comic Sans MS" pitchFamily="66" charset="0"/>
              </a:rPr>
              <a:t> </a:t>
            </a:r>
            <a:r>
              <a:rPr lang="en-US" altLang="en-US" sz="1200" smtClean="0">
                <a:latin typeface="Comic Sans MS" pitchFamily="66" charset="0"/>
              </a:rPr>
              <a:t>a song by Rush.</a:t>
            </a:r>
          </a:p>
          <a:p>
            <a:pPr eaLnBrk="1" hangingPunct="1"/>
            <a:endParaRPr lang="en-US" altLang="en-US" sz="1200" smtClean="0">
              <a:latin typeface="Comic Sans MS" pitchFamily="66" charset="0"/>
            </a:endParaRPr>
          </a:p>
          <a:p>
            <a:pPr eaLnBrk="1" hangingPunct="1"/>
            <a:endParaRPr lang="en-US" altLang="en-US" sz="800" smtClean="0">
              <a:latin typeface="Comic Sans MS" pitchFamily="66" charset="0"/>
            </a:endParaRPr>
          </a:p>
          <a:p>
            <a:pPr eaLnBrk="1" hangingPunct="1">
              <a:buFontTx/>
              <a:buNone/>
            </a:pPr>
            <a:r>
              <a:rPr lang="en-US" altLang="en-US" sz="1200" smtClean="0">
                <a:latin typeface="Comic Sans MS" pitchFamily="66" charset="0"/>
              </a:rPr>
              <a:t>    	(You must be in PPT slideshow view to click on links.)</a:t>
            </a:r>
          </a:p>
        </p:txBody>
      </p:sp>
      <p:pic>
        <p:nvPicPr>
          <p:cNvPr id="24579" name="Picture 4" descr="MC90022968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76850" y="2646363"/>
            <a:ext cx="31242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WordArt 5"/>
          <p:cNvSpPr>
            <a:spLocks noChangeArrowheads="1" noChangeShapeType="1" noTextEdit="1"/>
          </p:cNvSpPr>
          <p:nvPr/>
        </p:nvSpPr>
        <p:spPr bwMode="auto">
          <a:xfrm>
            <a:off x="5486400" y="762000"/>
            <a:ext cx="2743200" cy="10668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rPr>
              <a:t>Smart Links</a:t>
            </a:r>
          </a:p>
        </p:txBody>
      </p:sp>
      <p:sp>
        <p:nvSpPr>
          <p:cNvPr id="24581" name="Text Box 5"/>
          <p:cNvSpPr txBox="1">
            <a:spLocks noChangeArrowheads="1"/>
          </p:cNvSpPr>
          <p:nvPr/>
        </p:nvSpPr>
        <p:spPr bwMode="auto">
          <a:xfrm>
            <a:off x="4613275"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From the  </a:t>
            </a:r>
            <a:r>
              <a:rPr lang="en-US" altLang="en-US" sz="1000">
                <a:latin typeface="Comic Sans MS" pitchFamily="66" charset="0"/>
                <a:hlinkClick r:id="rId15"/>
              </a:rPr>
              <a:t>Virtual Cell 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304800" y="381000"/>
            <a:ext cx="8534400" cy="3886200"/>
          </a:xfrm>
        </p:spPr>
        <p:txBody>
          <a:bodyPr/>
          <a:lstStyle/>
          <a:p>
            <a:pPr algn="r" eaLnBrk="1" hangingPunct="1"/>
            <a:r>
              <a:rPr lang="en-US" altLang="en-US" sz="2400" smtClean="0">
                <a:solidFill>
                  <a:schemeClr val="tx1"/>
                </a:solidFill>
                <a:latin typeface="Comic Sans MS" pitchFamily="66" charset="0"/>
              </a:rPr>
              <a:t>Are you feeling blinded by science</a:t>
            </a:r>
            <a:r>
              <a:rPr lang="en-US" altLang="en-US" sz="2000" smtClean="0">
                <a:solidFill>
                  <a:schemeClr val="tx1"/>
                </a:solidFill>
                <a:latin typeface="Comic Sans MS" pitchFamily="66" charset="0"/>
              </a:rPr>
              <a:t>?</a:t>
            </a:r>
            <a:r>
              <a:rPr lang="en-US" altLang="en-US" sz="2400" i="1" smtClean="0">
                <a:solidFill>
                  <a:srgbClr val="0033CC"/>
                </a:solidFill>
                <a:latin typeface="Comic Sans MS" pitchFamily="66" charset="0"/>
              </a:rPr>
              <a:t/>
            </a:r>
            <a:br>
              <a:rPr lang="en-US" altLang="en-US" sz="2400" i="1" smtClean="0">
                <a:solidFill>
                  <a:srgbClr val="0033CC"/>
                </a:solidFill>
                <a:latin typeface="Comic Sans MS" pitchFamily="66" charset="0"/>
              </a:rPr>
            </a:br>
            <a:r>
              <a:rPr lang="en-US" altLang="en-US" sz="2000" i="1" smtClean="0">
                <a:solidFill>
                  <a:srgbClr val="FF0000"/>
                </a:solidFill>
              </a:rPr>
              <a:t/>
            </a:r>
            <a:br>
              <a:rPr lang="en-US" altLang="en-US" sz="2000" i="1" smtClean="0">
                <a:solidFill>
                  <a:srgbClr val="FF0000"/>
                </a:solidFill>
              </a:rPr>
            </a:br>
            <a:r>
              <a:rPr lang="en-US" altLang="en-US" sz="2400" i="1" smtClean="0">
                <a:solidFill>
                  <a:srgbClr val="B2B2B2"/>
                </a:solidFill>
                <a:latin typeface="Comic Sans MS" pitchFamily="66" charset="0"/>
              </a:rPr>
              <a:t>Do yourself a favor. Use the…</a:t>
            </a:r>
            <a:r>
              <a:rPr lang="en-US" altLang="en-US" sz="2800" i="1" smtClean="0">
                <a:latin typeface="Comic Sans MS" pitchFamily="66" charset="0"/>
              </a:rPr>
              <a:t> </a:t>
            </a:r>
            <a:r>
              <a:rPr lang="en-US" altLang="en-US" sz="2000" i="1" smtClean="0">
                <a:latin typeface="Comic Sans MS" pitchFamily="66" charset="0"/>
              </a:rPr>
              <a:t/>
            </a:r>
            <a:br>
              <a:rPr lang="en-US" altLang="en-US" sz="2000" i="1" smtClean="0">
                <a:latin typeface="Comic Sans MS" pitchFamily="66" charset="0"/>
              </a:rPr>
            </a:br>
            <a:r>
              <a:rPr lang="en-US" altLang="en-US" sz="2400" smtClean="0">
                <a:latin typeface="Comic Sans MS" pitchFamily="66" charset="0"/>
              </a:rPr>
              <a:t/>
            </a:r>
            <a:br>
              <a:rPr lang="en-US" altLang="en-US" sz="2400" smtClean="0">
                <a:latin typeface="Comic Sans MS" pitchFamily="66" charset="0"/>
              </a:rPr>
            </a:br>
            <a:r>
              <a:rPr lang="en-US" altLang="en-US" sz="3200" smtClean="0">
                <a:latin typeface="Comic Sans MS" pitchFamily="66" charset="0"/>
              </a:rPr>
              <a:t>              </a:t>
            </a:r>
            <a:r>
              <a:rPr lang="en-US" altLang="en-US" sz="4000" b="1" smtClean="0">
                <a:solidFill>
                  <a:srgbClr val="6666FF"/>
                </a:solidFill>
                <a:latin typeface="Comic Sans MS" pitchFamily="66" charset="0"/>
              </a:rPr>
              <a:t>Virtual Cell Biology                        Classroom </a:t>
            </a:r>
            <a:r>
              <a:rPr lang="en-US" altLang="en-US" sz="2400" i="1" smtClean="0">
                <a:solidFill>
                  <a:srgbClr val="6666FF"/>
                </a:solidFill>
                <a:latin typeface="Comic Sans MS" pitchFamily="66" charset="0"/>
              </a:rPr>
              <a:t>(</a:t>
            </a:r>
            <a:r>
              <a:rPr lang="en-US" altLang="en-US" sz="2400" i="1" smtClean="0">
                <a:solidFill>
                  <a:srgbClr val="6666FF"/>
                </a:solidFill>
                <a:latin typeface="Comic Sans MS" pitchFamily="66" charset="0"/>
                <a:hlinkClick r:id="rId3"/>
              </a:rPr>
              <a:t>VCBC</a:t>
            </a:r>
            <a:r>
              <a:rPr lang="en-US" altLang="en-US" sz="2400" i="1" smtClean="0">
                <a:solidFill>
                  <a:srgbClr val="6666FF"/>
                </a:solidFill>
                <a:latin typeface="Comic Sans MS" pitchFamily="66" charset="0"/>
              </a:rPr>
              <a:t>)</a:t>
            </a:r>
            <a:r>
              <a:rPr lang="en-US" altLang="en-US" sz="2000" i="1" smtClean="0">
                <a:solidFill>
                  <a:srgbClr val="6666FF"/>
                </a:solidFill>
                <a:latin typeface="Comic Sans MS" pitchFamily="66" charset="0"/>
              </a:rPr>
              <a:t>  </a:t>
            </a:r>
            <a:r>
              <a:rPr lang="en-US" altLang="en-US" sz="4000" b="1" smtClean="0">
                <a:solidFill>
                  <a:srgbClr val="6666FF"/>
                </a:solidFill>
                <a:latin typeface="Comic Sans MS" pitchFamily="66" charset="0"/>
              </a:rPr>
              <a:t>!</a:t>
            </a:r>
            <a:r>
              <a:rPr lang="en-US" altLang="en-US" sz="4000" b="1" smtClean="0">
                <a:solidFill>
                  <a:srgbClr val="6666FF"/>
                </a:solidFill>
              </a:rPr>
              <a:t/>
            </a:r>
            <a:br>
              <a:rPr lang="en-US" altLang="en-US" sz="4000" b="1" smtClean="0">
                <a:solidFill>
                  <a:srgbClr val="6666FF"/>
                </a:solidFill>
              </a:rPr>
            </a:br>
            <a:r>
              <a:rPr lang="en-US" altLang="en-US" sz="2400" b="1" smtClean="0"/>
              <a:t/>
            </a:r>
            <a:br>
              <a:rPr lang="en-US" altLang="en-US" sz="2400" b="1" smtClean="0"/>
            </a:br>
            <a:r>
              <a:rPr lang="en-US" altLang="en-US" sz="2400" smtClean="0">
                <a:latin typeface="Comic Sans MS" pitchFamily="66" charset="0"/>
              </a:rPr>
              <a:t>The VCBC is full of resources to help you succeed, including:</a:t>
            </a:r>
          </a:p>
        </p:txBody>
      </p:sp>
      <p:sp>
        <p:nvSpPr>
          <p:cNvPr id="25603"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altLang="en-US" sz="1600" smtClean="0">
                <a:latin typeface="Comic Sans MS" pitchFamily="66" charset="0"/>
              </a:rPr>
              <a:t>practice test questions</a:t>
            </a:r>
          </a:p>
          <a:p>
            <a:pPr marL="609600" indent="-609600" algn="l" eaLnBrk="1" hangingPunct="1">
              <a:buFontTx/>
              <a:buChar char="•"/>
            </a:pPr>
            <a:r>
              <a:rPr lang="en-US" altLang="en-US" sz="1600" smtClean="0">
                <a:latin typeface="Comic Sans MS" pitchFamily="66" charset="0"/>
              </a:rPr>
              <a:t>review questions</a:t>
            </a:r>
          </a:p>
          <a:p>
            <a:pPr marL="609600" indent="-609600" algn="l" eaLnBrk="1" hangingPunct="1">
              <a:buFontTx/>
              <a:buChar char="•"/>
            </a:pPr>
            <a:r>
              <a:rPr lang="en-US" altLang="en-US" sz="1600" smtClean="0">
                <a:latin typeface="Comic Sans MS" pitchFamily="66" charset="0"/>
              </a:rPr>
              <a:t>study guides and learning objectives</a:t>
            </a:r>
          </a:p>
          <a:p>
            <a:pPr marL="609600" indent="-609600" algn="l" eaLnBrk="1" hangingPunct="1">
              <a:buFontTx/>
              <a:buChar char="•"/>
            </a:pPr>
            <a:r>
              <a:rPr lang="en-US" altLang="en-US" sz="1600" smtClean="0">
                <a:latin typeface="Comic Sans MS" pitchFamily="66" charset="0"/>
              </a:rPr>
              <a:t>PowerPoints on other topics</a:t>
            </a:r>
          </a:p>
        </p:txBody>
      </p:sp>
      <p:sp>
        <p:nvSpPr>
          <p:cNvPr id="25604"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600">
                <a:solidFill>
                  <a:srgbClr val="000000"/>
                </a:solidFill>
                <a:latin typeface="Comic Sans MS" pitchFamily="66" charset="0"/>
              </a:rPr>
              <a:t>You can access the VCBC by going to the Science Prof Online website </a:t>
            </a:r>
            <a:r>
              <a:rPr lang="en-US" altLang="en-US" sz="1600" b="1">
                <a:solidFill>
                  <a:srgbClr val="000000"/>
                </a:solidFill>
                <a:latin typeface="Comic Sans MS" pitchFamily="66" charset="0"/>
                <a:hlinkClick r:id="rId4"/>
              </a:rPr>
              <a:t>www.ScienceProfOnline.com</a:t>
            </a:r>
            <a:endParaRPr lang="en-US" altLang="en-US" sz="1600" b="1">
              <a:solidFill>
                <a:srgbClr val="000000"/>
              </a:solidFill>
              <a:latin typeface="Comic Sans MS" pitchFamily="66" charset="0"/>
            </a:endParaRPr>
          </a:p>
        </p:txBody>
      </p:sp>
      <p:pic>
        <p:nvPicPr>
          <p:cNvPr id="25605" name="Picture 5" descr="EndomembraneSystemMarinanRui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Images: </a:t>
            </a:r>
            <a:r>
              <a:rPr lang="en-US" altLang="en-US" sz="1000">
                <a:latin typeface="Comic Sans MS" pitchFamily="66" charset="0"/>
                <a:hlinkClick r:id="rId6"/>
              </a:rPr>
              <a:t>Blinded With Science</a:t>
            </a:r>
            <a:r>
              <a:rPr lang="en-US" altLang="en-US" sz="1000">
                <a:latin typeface="Comic Sans MS" pitchFamily="66" charset="0"/>
              </a:rPr>
              <a:t> album, Thomas Dolby; </a:t>
            </a:r>
            <a:r>
              <a:rPr lang="en-US" altLang="en-US" sz="1000">
                <a:latin typeface="Comic Sans MS" pitchFamily="66" charset="0"/>
                <a:hlinkClick r:id="rId7"/>
              </a:rPr>
              <a:t>Endomembrane system</a:t>
            </a:r>
            <a:r>
              <a:rPr lang="en-US" altLang="en-US" sz="1000">
                <a:latin typeface="Comic Sans MS" pitchFamily="66" charset="0"/>
              </a:rPr>
              <a:t>, Mariana Ruiz, Wiki</a:t>
            </a:r>
          </a:p>
        </p:txBody>
      </p:sp>
      <p:pic>
        <p:nvPicPr>
          <p:cNvPr id="25607"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73162"/>
          </a:xfrm>
        </p:spPr>
        <p:txBody>
          <a:bodyPr/>
          <a:lstStyle/>
          <a:p>
            <a:pPr algn="l" eaLnBrk="1" hangingPunct="1"/>
            <a:r>
              <a:rPr lang="en-US" altLang="en-US" sz="4000" b="1" smtClean="0">
                <a:solidFill>
                  <a:srgbClr val="FF0000"/>
                </a:solidFill>
                <a:latin typeface="Comic Sans MS" pitchFamily="66" charset="0"/>
              </a:rPr>
              <a:t>Carbon</a:t>
            </a:r>
            <a:r>
              <a:rPr lang="en-US" altLang="en-US" b="1" smtClean="0">
                <a:solidFill>
                  <a:srgbClr val="FF0000"/>
                </a:solidFill>
                <a:latin typeface="Comic Sans MS" pitchFamily="66" charset="0"/>
              </a:rPr>
              <a:t/>
            </a:r>
            <a:br>
              <a:rPr lang="en-US" altLang="en-US" b="1" smtClean="0">
                <a:solidFill>
                  <a:srgbClr val="FF0000"/>
                </a:solidFill>
                <a:latin typeface="Comic Sans MS" pitchFamily="66" charset="0"/>
              </a:rPr>
            </a:br>
            <a:r>
              <a:rPr lang="en-US" altLang="en-US" sz="2800" b="1" smtClean="0">
                <a:solidFill>
                  <a:srgbClr val="0070C0"/>
                </a:solidFill>
                <a:latin typeface="Comic Sans MS" pitchFamily="66" charset="0"/>
              </a:rPr>
              <a:t>Little Atom, Big Deal</a:t>
            </a:r>
          </a:p>
        </p:txBody>
      </p:sp>
      <p:sp>
        <p:nvSpPr>
          <p:cNvPr id="5123" name="Rectangle 3"/>
          <p:cNvSpPr>
            <a:spLocks noGrp="1" noChangeArrowheads="1"/>
          </p:cNvSpPr>
          <p:nvPr>
            <p:ph type="body" sz="half" idx="1"/>
          </p:nvPr>
        </p:nvSpPr>
        <p:spPr>
          <a:xfrm>
            <a:off x="457200" y="1638300"/>
            <a:ext cx="5334000" cy="4953000"/>
          </a:xfrm>
        </p:spPr>
        <p:txBody>
          <a:bodyPr/>
          <a:lstStyle/>
          <a:p>
            <a:pPr eaLnBrk="1" hangingPunct="1">
              <a:lnSpc>
                <a:spcPct val="90000"/>
              </a:lnSpc>
              <a:buFontTx/>
              <a:buNone/>
            </a:pPr>
            <a:r>
              <a:rPr lang="en-US" altLang="en-US" sz="1800" dirty="0" smtClean="0">
                <a:latin typeface="Comic Sans MS" pitchFamily="66" charset="0"/>
              </a:rPr>
              <a:t>The chemical basis of life.  Abundant in all known  life forms.</a:t>
            </a:r>
          </a:p>
          <a:p>
            <a:pPr eaLnBrk="1" hangingPunct="1">
              <a:lnSpc>
                <a:spcPct val="90000"/>
              </a:lnSpc>
              <a:buFontTx/>
              <a:buNone/>
            </a:pPr>
            <a:endParaRPr lang="en-US" altLang="en-US" sz="1600" dirty="0" smtClean="0">
              <a:latin typeface="Comic Sans MS" pitchFamily="66" charset="0"/>
            </a:endParaRPr>
          </a:p>
          <a:p>
            <a:pPr eaLnBrk="1" hangingPunct="1">
              <a:lnSpc>
                <a:spcPct val="90000"/>
              </a:lnSpc>
              <a:buFontTx/>
              <a:buNone/>
            </a:pPr>
            <a:r>
              <a:rPr lang="en-US" altLang="en-US" sz="1800" dirty="0" smtClean="0">
                <a:latin typeface="Comic Sans MS" pitchFamily="66" charset="0"/>
              </a:rPr>
              <a:t>Essential to complex organic macromolecules, because each carbon atom can form  </a:t>
            </a:r>
            <a:r>
              <a:rPr lang="en-US" altLang="en-US" sz="1800" b="1" dirty="0" smtClean="0">
                <a:solidFill>
                  <a:srgbClr val="FF0000"/>
                </a:solidFill>
                <a:latin typeface="Comic Sans MS" pitchFamily="66" charset="0"/>
              </a:rPr>
              <a:t>___ </a:t>
            </a:r>
            <a:r>
              <a:rPr lang="en-US" altLang="en-US" sz="1800" dirty="0" smtClean="0">
                <a:latin typeface="Comic Sans MS" pitchFamily="66" charset="0"/>
              </a:rPr>
              <a:t>bonds </a:t>
            </a:r>
            <a:r>
              <a:rPr lang="en-US" altLang="en-US" sz="1400" dirty="0" smtClean="0">
                <a:latin typeface="Comic Sans MS" pitchFamily="66" charset="0"/>
              </a:rPr>
              <a:t>(usually involving hydrogen , oxygen  and/or nitrogen).</a:t>
            </a:r>
          </a:p>
          <a:p>
            <a:pPr eaLnBrk="1" hangingPunct="1">
              <a:lnSpc>
                <a:spcPct val="90000"/>
              </a:lnSpc>
              <a:buFontTx/>
              <a:buNone/>
            </a:pPr>
            <a:endParaRPr lang="en-US" altLang="en-US" sz="1800" i="1" dirty="0" smtClean="0">
              <a:latin typeface="Comic Sans MS" pitchFamily="66" charset="0"/>
            </a:endParaRPr>
          </a:p>
          <a:p>
            <a:pPr eaLnBrk="1" hangingPunct="1">
              <a:lnSpc>
                <a:spcPct val="90000"/>
              </a:lnSpc>
              <a:buFontTx/>
              <a:buNone/>
            </a:pPr>
            <a:r>
              <a:rPr lang="en-US" altLang="en-US" sz="2000" dirty="0" smtClean="0">
                <a:latin typeface="Comic Sans MS" pitchFamily="66" charset="0"/>
              </a:rPr>
              <a:t>Able to form polymers </a:t>
            </a:r>
            <a:r>
              <a:rPr lang="en-US" altLang="en-US" sz="1400" dirty="0" smtClean="0">
                <a:latin typeface="Comic Sans MS" pitchFamily="66" charset="0"/>
              </a:rPr>
              <a:t>(big organic molecules). </a:t>
            </a:r>
            <a:endParaRPr lang="en-US" altLang="en-US" sz="1600" dirty="0" smtClean="0">
              <a:latin typeface="Comic Sans MS" pitchFamily="66" charset="0"/>
            </a:endParaRPr>
          </a:p>
          <a:p>
            <a:pPr eaLnBrk="1" hangingPunct="1">
              <a:lnSpc>
                <a:spcPct val="90000"/>
              </a:lnSpc>
            </a:pPr>
            <a:r>
              <a:rPr lang="en-US" altLang="en-US" sz="1600" dirty="0" smtClean="0">
                <a:latin typeface="Comic Sans MS" pitchFamily="66" charset="0"/>
              </a:rPr>
              <a:t>The atoms can bond with each other to form long chains.</a:t>
            </a:r>
          </a:p>
          <a:p>
            <a:pPr eaLnBrk="1" hangingPunct="1">
              <a:lnSpc>
                <a:spcPct val="90000"/>
              </a:lnSpc>
            </a:pPr>
            <a:endParaRPr lang="en-US" altLang="en-US" sz="1200" dirty="0" smtClean="0">
              <a:latin typeface="Comic Sans MS" pitchFamily="66" charset="0"/>
            </a:endParaRPr>
          </a:p>
          <a:p>
            <a:pPr eaLnBrk="1" hangingPunct="1">
              <a:lnSpc>
                <a:spcPct val="90000"/>
              </a:lnSpc>
            </a:pPr>
            <a:r>
              <a:rPr lang="en-US" altLang="en-US" sz="1600" dirty="0" smtClean="0">
                <a:latin typeface="Comic Sans MS" pitchFamily="66" charset="0"/>
              </a:rPr>
              <a:t>Sometimes the ends of these chains join together to form a ring.</a:t>
            </a:r>
          </a:p>
          <a:p>
            <a:pPr eaLnBrk="1" hangingPunct="1">
              <a:lnSpc>
                <a:spcPct val="90000"/>
              </a:lnSpc>
              <a:buFontTx/>
              <a:buNone/>
            </a:pPr>
            <a:endParaRPr lang="en-US" altLang="en-US" sz="1800" i="1" dirty="0" smtClean="0">
              <a:latin typeface="Comic Sans MS" pitchFamily="66" charset="0"/>
            </a:endParaRPr>
          </a:p>
          <a:p>
            <a:pPr eaLnBrk="1" hangingPunct="1">
              <a:lnSpc>
                <a:spcPct val="90000"/>
              </a:lnSpc>
              <a:buFontTx/>
              <a:buNone/>
            </a:pPr>
            <a:r>
              <a:rPr lang="en-US" altLang="en-US" sz="1800" dirty="0" smtClean="0">
                <a:latin typeface="Comic Sans MS" pitchFamily="66" charset="0"/>
              </a:rPr>
              <a:t>Double bonds form when atoms share two pairs electrons </a:t>
            </a:r>
            <a:r>
              <a:rPr lang="en-US" altLang="en-US" sz="1400" dirty="0" smtClean="0">
                <a:latin typeface="Comic Sans MS" pitchFamily="66" charset="0"/>
              </a:rPr>
              <a:t>(two covalent bonds).</a:t>
            </a:r>
            <a:r>
              <a:rPr lang="en-US" altLang="en-US" sz="1800" dirty="0" smtClean="0">
                <a:latin typeface="Comic Sans MS" pitchFamily="66" charset="0"/>
              </a:rPr>
              <a:t> Triple bonds = 3 shared pair of electrons. </a:t>
            </a:r>
            <a:endParaRPr lang="en-US" altLang="en-US" sz="2000" dirty="0" smtClean="0">
              <a:latin typeface="Comic Sans MS" pitchFamily="66" charset="0"/>
            </a:endParaRPr>
          </a:p>
        </p:txBody>
      </p:sp>
      <p:pic>
        <p:nvPicPr>
          <p:cNvPr id="5124" name="Picture 11" descr="c-atom_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152400"/>
            <a:ext cx="2627313"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24" descr="benz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114800"/>
            <a:ext cx="20478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6" descr="pict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90800"/>
            <a:ext cx="25431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29"/>
          <p:cNvSpPr txBox="1">
            <a:spLocks noChangeArrowheads="1"/>
          </p:cNvSpPr>
          <p:nvPr/>
        </p:nvSpPr>
        <p:spPr bwMode="auto">
          <a:xfrm>
            <a:off x="640080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Images: Carbon, </a:t>
            </a:r>
            <a:r>
              <a:rPr lang="en-US" altLang="en-US" sz="1000">
                <a:latin typeface="Comic Sans MS" pitchFamily="66" charset="0"/>
                <a:hlinkClick r:id="rId6"/>
              </a:rPr>
              <a:t>Universe Today </a:t>
            </a:r>
            <a:r>
              <a:rPr lang="en-US" altLang="en-US" sz="1000">
                <a:latin typeface="Comic Sans MS" pitchFamily="66" charset="0"/>
              </a:rPr>
              <a:t>Website</a:t>
            </a:r>
          </a:p>
        </p:txBody>
      </p:sp>
      <p:sp>
        <p:nvSpPr>
          <p:cNvPr id="5128"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7"/>
              </a:rPr>
              <a:t>Virtual Cell Biology Classroom</a:t>
            </a:r>
            <a:r>
              <a:rPr lang="en-US" altLang="en-US" sz="1000" dirty="0">
                <a:latin typeface="Comic Sans MS" pitchFamily="66" charset="0"/>
              </a:rPr>
              <a:t> on </a:t>
            </a:r>
            <a:r>
              <a:rPr lang="en-US" altLang="en-US" sz="1000" dirty="0">
                <a:latin typeface="Comic Sans MS" pitchFamily="66" charset="0"/>
                <a:hlinkClick r:id="rId8"/>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228600" y="304800"/>
            <a:ext cx="8686800" cy="762000"/>
          </a:xfrm>
        </p:spPr>
        <p:txBody>
          <a:bodyPr/>
          <a:lstStyle/>
          <a:p>
            <a:pPr eaLnBrk="1" hangingPunct="1">
              <a:defRPr/>
            </a:pPr>
            <a:r>
              <a:rPr lang="en-US" sz="3600" b="1" dirty="0" smtClean="0">
                <a:solidFill>
                  <a:srgbClr val="5B9F00"/>
                </a:solidFill>
                <a:latin typeface="Comic Sans MS"/>
                <a:cs typeface="Comic Sans MS"/>
              </a:rPr>
              <a:t>The Chemistry of Food </a:t>
            </a:r>
            <a:r>
              <a:rPr lang="en-US" sz="3200" b="1" dirty="0" smtClean="0">
                <a:solidFill>
                  <a:srgbClr val="FF6600"/>
                </a:solidFill>
                <a:latin typeface="Comic Sans MS"/>
                <a:cs typeface="Comic Sans MS"/>
                <a:sym typeface="Wingdings"/>
              </a:rPr>
              <a:t></a:t>
            </a:r>
            <a:r>
              <a:rPr lang="en-US" sz="3200" b="1" dirty="0" smtClean="0">
                <a:solidFill>
                  <a:srgbClr val="5B9F00"/>
                </a:solidFill>
                <a:latin typeface="Comic Sans MS"/>
                <a:cs typeface="Comic Sans MS"/>
                <a:sym typeface="Wingdings"/>
              </a:rPr>
              <a:t> </a:t>
            </a:r>
            <a:r>
              <a:rPr lang="en-US" sz="2800" baseline="30000" dirty="0" smtClean="0">
                <a:solidFill>
                  <a:srgbClr val="5B9F00"/>
                </a:solidFill>
                <a:latin typeface="Comic Sans MS"/>
                <a:cs typeface="Comic Sans MS"/>
                <a:sym typeface="Wingdings"/>
              </a:rPr>
              <a:t>(yummy!)</a:t>
            </a:r>
            <a:endParaRPr lang="en-US" sz="3600" baseline="30000" dirty="0">
              <a:solidFill>
                <a:srgbClr val="008000"/>
              </a:solidFill>
              <a:latin typeface="Comic Sans MS"/>
              <a:cs typeface="Comic Sans MS"/>
            </a:endParaRPr>
          </a:p>
        </p:txBody>
      </p:sp>
      <p:sp>
        <p:nvSpPr>
          <p:cNvPr id="6" name="Rectangle 3"/>
          <p:cNvSpPr>
            <a:spLocks noGrp="1" noChangeArrowheads="1"/>
          </p:cNvSpPr>
          <p:nvPr>
            <p:ph type="body" sz="half" idx="4294967295"/>
          </p:nvPr>
        </p:nvSpPr>
        <p:spPr>
          <a:xfrm>
            <a:off x="304800" y="1371600"/>
            <a:ext cx="3733800" cy="4876800"/>
          </a:xfrm>
        </p:spPr>
        <p:txBody>
          <a:bodyPr/>
          <a:lstStyle/>
          <a:p>
            <a:pPr eaLnBrk="1" hangingPunct="1"/>
            <a:r>
              <a:rPr lang="en-US" sz="1800" dirty="0" smtClean="0">
                <a:effectLst>
                  <a:outerShdw blurRad="38100" dist="38100" dir="2700000" algn="tl">
                    <a:srgbClr val="FFFFFF"/>
                  </a:outerShdw>
                </a:effectLst>
                <a:latin typeface="Comic Sans MS"/>
                <a:cs typeface="Comic Sans MS"/>
              </a:rPr>
              <a:t>Three of the four types of major macromolecules we recognize as part of our diet: </a:t>
            </a:r>
            <a:r>
              <a:rPr lang="en-US" sz="1800" b="1" dirty="0" smtClean="0">
                <a:effectLst>
                  <a:outerShdw blurRad="38100" dist="38100" dir="2700000" algn="tl">
                    <a:srgbClr val="FFFFFF"/>
                  </a:outerShdw>
                </a:effectLst>
                <a:latin typeface="Comic Sans MS"/>
                <a:cs typeface="Comic Sans MS"/>
              </a:rPr>
              <a:t>Carbs, protein &amp; lipids </a:t>
            </a:r>
            <a:r>
              <a:rPr lang="en-US" sz="1800" dirty="0" smtClean="0">
                <a:effectLst>
                  <a:outerShdw blurRad="38100" dist="38100" dir="2700000" algn="tl">
                    <a:srgbClr val="FFFFFF"/>
                  </a:outerShdw>
                </a:effectLst>
                <a:latin typeface="Comic Sans MS"/>
                <a:cs typeface="Comic Sans MS"/>
              </a:rPr>
              <a:t>(fats).</a:t>
            </a:r>
          </a:p>
          <a:p>
            <a:pPr marL="0" indent="0" eaLnBrk="1" hangingPunct="1">
              <a:buNone/>
            </a:pPr>
            <a:endParaRPr lang="en-US" sz="600" dirty="0" smtClean="0">
              <a:effectLst>
                <a:outerShdw blurRad="38100" dist="38100" dir="2700000" algn="tl">
                  <a:srgbClr val="FFFFFF"/>
                </a:outerShdw>
              </a:effectLst>
              <a:latin typeface="Comic Sans MS"/>
              <a:cs typeface="Comic Sans MS"/>
            </a:endParaRPr>
          </a:p>
          <a:p>
            <a:pPr eaLnBrk="1" hangingPunct="1"/>
            <a:r>
              <a:rPr lang="en-US" sz="1800" dirty="0" smtClean="0">
                <a:effectLst>
                  <a:outerShdw blurRad="38100" dist="38100" dir="2700000" algn="tl">
                    <a:srgbClr val="FFFFFF"/>
                  </a:outerShdw>
                </a:effectLst>
                <a:latin typeface="Comic Sans MS"/>
                <a:cs typeface="Comic Sans MS"/>
              </a:rPr>
              <a:t>Provide</a:t>
            </a:r>
            <a:r>
              <a:rPr lang="en-US" sz="1800" b="1" dirty="0" smtClean="0">
                <a:effectLst>
                  <a:outerShdw blurRad="38100" dist="38100" dir="2700000" algn="tl">
                    <a:srgbClr val="FFFFFF"/>
                  </a:outerShdw>
                </a:effectLst>
                <a:latin typeface="Comic Sans MS"/>
                <a:cs typeface="Comic Sans MS"/>
              </a:rPr>
              <a:t> energy</a:t>
            </a:r>
            <a:r>
              <a:rPr lang="en-US" sz="1800" dirty="0" smtClean="0">
                <a:effectLst>
                  <a:outerShdw blurRad="38100" dist="38100" dir="2700000" algn="tl">
                    <a:srgbClr val="FFFFFF"/>
                  </a:outerShdw>
                </a:effectLst>
                <a:latin typeface="Comic Sans MS"/>
                <a:cs typeface="Comic Sans MS"/>
              </a:rPr>
              <a:t> </a:t>
            </a:r>
            <a:r>
              <a:rPr lang="en-US" sz="1800" dirty="0">
                <a:effectLst>
                  <a:outerShdw blurRad="38100" dist="38100" dir="2700000" algn="tl">
                    <a:srgbClr val="FFFFFF"/>
                  </a:outerShdw>
                </a:effectLst>
                <a:latin typeface="Comic Sans MS"/>
                <a:cs typeface="Comic Sans MS"/>
              </a:rPr>
              <a:t>to fuel body</a:t>
            </a:r>
            <a:r>
              <a:rPr lang="ja-JP" altLang="en-US" sz="1800" dirty="0">
                <a:effectLst>
                  <a:outerShdw blurRad="38100" dist="38100" dir="2700000" algn="tl">
                    <a:srgbClr val="FFFFFF"/>
                  </a:outerShdw>
                </a:effectLst>
                <a:latin typeface="Comic Sans MS"/>
                <a:cs typeface="Comic Sans MS"/>
              </a:rPr>
              <a:t>’</a:t>
            </a:r>
            <a:r>
              <a:rPr lang="en-US" sz="1800" dirty="0">
                <a:effectLst>
                  <a:outerShdw blurRad="38100" dist="38100" dir="2700000" algn="tl">
                    <a:srgbClr val="FFFFFF"/>
                  </a:outerShdw>
                </a:effectLst>
                <a:latin typeface="Comic Sans MS"/>
                <a:cs typeface="Comic Sans MS"/>
              </a:rPr>
              <a:t>s </a:t>
            </a:r>
            <a:r>
              <a:rPr lang="en-US" sz="1800" dirty="0" smtClean="0">
                <a:effectLst>
                  <a:outerShdw blurRad="38100" dist="38100" dir="2700000" algn="tl">
                    <a:srgbClr val="FFFFFF"/>
                  </a:outerShdw>
                </a:effectLst>
                <a:latin typeface="Comic Sans MS"/>
                <a:cs typeface="Comic Sans MS"/>
              </a:rPr>
              <a:t>activities.</a:t>
            </a:r>
          </a:p>
          <a:p>
            <a:pPr eaLnBrk="1" hangingPunct="1"/>
            <a:endParaRPr lang="en-US" sz="700" dirty="0">
              <a:effectLst>
                <a:outerShdw blurRad="38100" dist="38100" dir="2700000" algn="tl">
                  <a:srgbClr val="FFFFFF"/>
                </a:outerShdw>
              </a:effectLst>
              <a:latin typeface="Comic Sans MS"/>
              <a:cs typeface="Comic Sans MS"/>
            </a:endParaRPr>
          </a:p>
          <a:p>
            <a:pPr eaLnBrk="1" hangingPunct="1"/>
            <a:r>
              <a:rPr lang="en-US" sz="1800" dirty="0" smtClean="0">
                <a:effectLst>
                  <a:outerShdw blurRad="38100" dist="38100" dir="2700000" algn="tl">
                    <a:srgbClr val="FFFFFF"/>
                  </a:outerShdw>
                </a:effectLst>
                <a:latin typeface="Comic Sans MS"/>
                <a:cs typeface="Comic Sans MS"/>
              </a:rPr>
              <a:t>And </a:t>
            </a:r>
            <a:r>
              <a:rPr lang="en-US" sz="1800" b="1" dirty="0" smtClean="0">
                <a:effectLst>
                  <a:outerShdw blurRad="38100" dist="38100" dir="2700000" algn="tl">
                    <a:srgbClr val="FFFFFF"/>
                  </a:outerShdw>
                </a:effectLst>
                <a:latin typeface="Comic Sans MS"/>
                <a:cs typeface="Comic Sans MS"/>
              </a:rPr>
              <a:t>raw </a:t>
            </a:r>
            <a:r>
              <a:rPr lang="en-US" sz="1800" b="1" dirty="0">
                <a:effectLst>
                  <a:outerShdw blurRad="38100" dist="38100" dir="2700000" algn="tl">
                    <a:srgbClr val="FFFFFF"/>
                  </a:outerShdw>
                </a:effectLst>
                <a:latin typeface="Comic Sans MS"/>
                <a:cs typeface="Comic Sans MS"/>
              </a:rPr>
              <a:t>materials</a:t>
            </a:r>
            <a:r>
              <a:rPr lang="en-US" sz="1800" dirty="0">
                <a:effectLst>
                  <a:outerShdw blurRad="38100" dist="38100" dir="2700000" algn="tl">
                    <a:srgbClr val="FFFFFF"/>
                  </a:outerShdw>
                </a:effectLst>
                <a:latin typeface="Comic Sans MS"/>
                <a:cs typeface="Comic Sans MS"/>
              </a:rPr>
              <a:t> to build body</a:t>
            </a:r>
            <a:r>
              <a:rPr lang="ja-JP" altLang="en-US" sz="1800" dirty="0">
                <a:effectLst>
                  <a:outerShdw blurRad="38100" dist="38100" dir="2700000" algn="tl">
                    <a:srgbClr val="FFFFFF"/>
                  </a:outerShdw>
                </a:effectLst>
                <a:latin typeface="Comic Sans MS"/>
                <a:cs typeface="Comic Sans MS"/>
              </a:rPr>
              <a:t>’</a:t>
            </a:r>
            <a:r>
              <a:rPr lang="en-US" sz="1800" dirty="0">
                <a:effectLst>
                  <a:outerShdw blurRad="38100" dist="38100" dir="2700000" algn="tl">
                    <a:srgbClr val="FFFFFF"/>
                  </a:outerShdw>
                </a:effectLst>
                <a:latin typeface="Comic Sans MS"/>
                <a:cs typeface="Comic Sans MS"/>
              </a:rPr>
              <a:t>s own </a:t>
            </a:r>
            <a:r>
              <a:rPr lang="en-US" sz="1800" dirty="0" smtClean="0">
                <a:effectLst>
                  <a:outerShdw blurRad="38100" dist="38100" dir="2700000" algn="tl">
                    <a:srgbClr val="FFFFFF"/>
                  </a:outerShdw>
                </a:effectLst>
                <a:latin typeface="Comic Sans MS"/>
                <a:cs typeface="Comic Sans MS"/>
              </a:rPr>
              <a:t>molecules.</a:t>
            </a:r>
          </a:p>
          <a:p>
            <a:pPr marL="0" indent="0" eaLnBrk="1" hangingPunct="1">
              <a:buNone/>
            </a:pPr>
            <a:endParaRPr lang="en-US" sz="700" dirty="0">
              <a:effectLst>
                <a:outerShdw blurRad="38100" dist="38100" dir="2700000" algn="tl">
                  <a:srgbClr val="FFFFFF"/>
                </a:outerShdw>
              </a:effectLst>
              <a:latin typeface="Comic Sans MS"/>
              <a:cs typeface="Comic Sans MS"/>
            </a:endParaRPr>
          </a:p>
          <a:p>
            <a:pPr eaLnBrk="1" hangingPunct="1"/>
            <a:r>
              <a:rPr lang="en-US" sz="1800" dirty="0" smtClean="0">
                <a:effectLst>
                  <a:outerShdw blurRad="38100" dist="38100" dir="2700000" algn="tl">
                    <a:srgbClr val="FFFFFF"/>
                  </a:outerShdw>
                </a:effectLst>
                <a:latin typeface="Comic Sans MS"/>
                <a:cs typeface="Comic Sans MS"/>
              </a:rPr>
              <a:t>Our diet must also include </a:t>
            </a:r>
            <a:r>
              <a:rPr lang="en-US" sz="1800" b="1" dirty="0" smtClean="0">
                <a:effectLst>
                  <a:outerShdw blurRad="38100" dist="38100" dir="2700000" algn="tl">
                    <a:srgbClr val="FFFFFF"/>
                  </a:outerShdw>
                </a:effectLst>
                <a:latin typeface="Comic Sans MS"/>
                <a:cs typeface="Comic Sans MS"/>
              </a:rPr>
              <a:t>essential </a:t>
            </a:r>
            <a:r>
              <a:rPr lang="en-US" sz="1800" b="1" dirty="0">
                <a:effectLst>
                  <a:outerShdw blurRad="38100" dist="38100" dir="2700000" algn="tl">
                    <a:srgbClr val="FFFFFF"/>
                  </a:outerShdw>
                </a:effectLst>
                <a:latin typeface="Comic Sans MS"/>
                <a:cs typeface="Comic Sans MS"/>
              </a:rPr>
              <a:t>nutrients</a:t>
            </a:r>
            <a:r>
              <a:rPr lang="en-US" sz="1800" dirty="0">
                <a:effectLst>
                  <a:outerShdw blurRad="38100" dist="38100" dir="2700000" algn="tl">
                    <a:srgbClr val="FFFFFF"/>
                  </a:outerShdw>
                </a:effectLst>
                <a:latin typeface="Comic Sans MS"/>
                <a:cs typeface="Comic Sans MS"/>
              </a:rPr>
              <a:t> that our bodies cannot manufacture but are needed for biological </a:t>
            </a:r>
            <a:r>
              <a:rPr lang="en-US" sz="1800" dirty="0" smtClean="0">
                <a:effectLst>
                  <a:outerShdw blurRad="38100" dist="38100" dir="2700000" algn="tl">
                    <a:srgbClr val="FFFFFF"/>
                  </a:outerShdw>
                </a:effectLst>
                <a:latin typeface="Comic Sans MS"/>
                <a:cs typeface="Comic Sans MS"/>
              </a:rPr>
              <a:t>function, such as</a:t>
            </a:r>
            <a:r>
              <a:rPr lang="en-US" sz="1600" dirty="0" smtClean="0">
                <a:effectLst>
                  <a:outerShdw blurRad="38100" dist="38100" dir="2700000" algn="tl">
                    <a:srgbClr val="FFFFFF"/>
                  </a:outerShdw>
                </a:effectLst>
                <a:latin typeface="Comic Sans MS"/>
                <a:cs typeface="Comic Sans MS"/>
              </a:rPr>
              <a:t> </a:t>
            </a:r>
            <a:r>
              <a:rPr lang="en-US" sz="1800" dirty="0" smtClean="0">
                <a:effectLst>
                  <a:outerShdw blurRad="38100" dist="38100" dir="2700000" algn="tl">
                    <a:srgbClr val="FFFFFF"/>
                  </a:outerShdw>
                </a:effectLst>
                <a:latin typeface="Comic Sans MS"/>
                <a:cs typeface="Comic Sans MS"/>
              </a:rPr>
              <a:t>vitamins </a:t>
            </a:r>
            <a:r>
              <a:rPr lang="en-US" sz="1800" dirty="0">
                <a:effectLst>
                  <a:outerShdw blurRad="38100" dist="38100" dir="2700000" algn="tl">
                    <a:srgbClr val="FFFFFF"/>
                  </a:outerShdw>
                </a:effectLst>
                <a:latin typeface="Comic Sans MS"/>
                <a:cs typeface="Comic Sans MS"/>
              </a:rPr>
              <a:t>and </a:t>
            </a:r>
            <a:r>
              <a:rPr lang="en-US" sz="1800" dirty="0" smtClean="0">
                <a:effectLst>
                  <a:outerShdw blurRad="38100" dist="38100" dir="2700000" algn="tl">
                    <a:srgbClr val="FFFFFF"/>
                  </a:outerShdw>
                </a:effectLst>
                <a:latin typeface="Comic Sans MS"/>
                <a:cs typeface="Comic Sans MS"/>
              </a:rPr>
              <a:t>minerals.</a:t>
            </a:r>
            <a:endParaRPr lang="en-US" sz="1800" dirty="0">
              <a:effectLst>
                <a:outerShdw blurRad="38100" dist="38100" dir="2700000" algn="tl">
                  <a:srgbClr val="FFFFFF"/>
                </a:outerShdw>
              </a:effectLst>
              <a:latin typeface="Comic Sans MS"/>
              <a:cs typeface="Comic Sans MS"/>
            </a:endParaRPr>
          </a:p>
        </p:txBody>
      </p:sp>
      <p:sp>
        <p:nvSpPr>
          <p:cNvPr id="7" name="Text Box 10"/>
          <p:cNvSpPr txBox="1">
            <a:spLocks noChangeArrowheads="1"/>
          </p:cNvSpPr>
          <p:nvPr/>
        </p:nvSpPr>
        <p:spPr bwMode="auto">
          <a:xfrm>
            <a:off x="4592129" y="6611937"/>
            <a:ext cx="45656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en-US" sz="1000" b="0" dirty="0">
                <a:latin typeface="Comic Sans MS" charset="0"/>
              </a:rPr>
              <a:t>Image: </a:t>
            </a:r>
            <a:r>
              <a:rPr lang="en-US" sz="1000" b="0" dirty="0" smtClean="0">
                <a:latin typeface="Comic Sans MS" charset="0"/>
              </a:rPr>
              <a:t>Leo after pouring baby food on his head </a:t>
            </a:r>
            <a:r>
              <a:rPr lang="en-US" sz="1000" b="0" dirty="0" smtClean="0">
                <a:latin typeface="Comic Sans MS" charset="0"/>
                <a:sym typeface="Wingdings"/>
              </a:rPr>
              <a:t></a:t>
            </a:r>
            <a:r>
              <a:rPr lang="en-US" sz="1000" b="0" dirty="0" smtClean="0">
                <a:latin typeface="Comic Sans MS" charset="0"/>
              </a:rPr>
              <a:t>, T. Port</a:t>
            </a:r>
            <a:endParaRPr lang="en-US" sz="1000" dirty="0">
              <a:latin typeface="Comic Sans MS" charset="0"/>
            </a:endParaRPr>
          </a:p>
        </p:txBody>
      </p:sp>
      <p:pic>
        <p:nvPicPr>
          <p:cNvPr id="3" name="Picture 2" descr="MessyLeo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600200"/>
            <a:ext cx="4268263" cy="43847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3"/>
              </a:rPr>
              <a:t>Virtual Cell Biology Classroom</a:t>
            </a:r>
            <a:r>
              <a:rPr lang="en-US" altLang="en-US" sz="1000" dirty="0">
                <a:latin typeface="Comic Sans MS" pitchFamily="66" charset="0"/>
              </a:rPr>
              <a:t> on </a:t>
            </a:r>
            <a:r>
              <a:rPr lang="en-US" altLang="en-US" sz="1000" dirty="0">
                <a:latin typeface="Comic Sans MS" pitchFamily="66" charset="0"/>
                <a:hlinkClick r:id="rId4"/>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112543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457200" y="274638"/>
            <a:ext cx="8229600" cy="792162"/>
          </a:xfrm>
        </p:spPr>
        <p:txBody>
          <a:bodyPr/>
          <a:lstStyle/>
          <a:p>
            <a:pPr eaLnBrk="1" hangingPunct="1">
              <a:defRPr/>
            </a:pPr>
            <a:r>
              <a:rPr lang="en-US" sz="4800" b="1" dirty="0">
                <a:latin typeface="Comic Sans MS"/>
                <a:ea typeface="+mj-ea"/>
                <a:cs typeface="Comic Sans MS"/>
              </a:rPr>
              <a:t>Digestion</a:t>
            </a:r>
            <a:endParaRPr lang="en-US" sz="4800" dirty="0">
              <a:latin typeface="Comic Sans MS"/>
              <a:ea typeface="+mj-ea"/>
              <a:cs typeface="Comic Sans MS"/>
            </a:endParaRPr>
          </a:p>
        </p:txBody>
      </p:sp>
      <p:sp>
        <p:nvSpPr>
          <p:cNvPr id="6" name="Rectangle 3"/>
          <p:cNvSpPr>
            <a:spLocks noGrp="1" noChangeArrowheads="1"/>
          </p:cNvSpPr>
          <p:nvPr>
            <p:ph type="body" sz="half" idx="4294967295"/>
          </p:nvPr>
        </p:nvSpPr>
        <p:spPr>
          <a:xfrm>
            <a:off x="5029200" y="1600200"/>
            <a:ext cx="3581400" cy="4114800"/>
          </a:xfrm>
        </p:spPr>
        <p:txBody>
          <a:bodyPr/>
          <a:lstStyle/>
          <a:p>
            <a:pPr eaLnBrk="1" hangingPunct="1"/>
            <a:r>
              <a:rPr lang="en-US" sz="2400" b="1" dirty="0">
                <a:latin typeface="Comic Sans MS"/>
                <a:cs typeface="Comic Sans MS"/>
              </a:rPr>
              <a:t>Compartmentalized breakdown of foods</a:t>
            </a:r>
          </a:p>
          <a:p>
            <a:pPr lvl="1" eaLnBrk="1" hangingPunct="1"/>
            <a:r>
              <a:rPr lang="en-US" sz="2000" dirty="0">
                <a:latin typeface="Comic Sans MS"/>
                <a:cs typeface="Comic Sans MS"/>
              </a:rPr>
              <a:t>Enzymes</a:t>
            </a:r>
          </a:p>
          <a:p>
            <a:pPr lvl="1" eaLnBrk="1" hangingPunct="1"/>
            <a:r>
              <a:rPr lang="en-US" sz="2000" dirty="0">
                <a:latin typeface="Comic Sans MS"/>
                <a:cs typeface="Comic Sans MS"/>
              </a:rPr>
              <a:t>Stomach </a:t>
            </a:r>
            <a:r>
              <a:rPr lang="en-US" sz="2000" dirty="0" smtClean="0">
                <a:latin typeface="Comic Sans MS"/>
                <a:cs typeface="Comic Sans MS"/>
              </a:rPr>
              <a:t>acid</a:t>
            </a:r>
          </a:p>
          <a:p>
            <a:pPr marL="457200" lvl="1" indent="0" eaLnBrk="1" hangingPunct="1">
              <a:buNone/>
            </a:pPr>
            <a:endParaRPr lang="en-US" sz="2000" dirty="0">
              <a:latin typeface="Comic Sans MS"/>
              <a:cs typeface="Comic Sans MS"/>
            </a:endParaRPr>
          </a:p>
          <a:p>
            <a:pPr eaLnBrk="1" hangingPunct="1"/>
            <a:r>
              <a:rPr lang="en-US" sz="2400" b="1" dirty="0">
                <a:latin typeface="Comic Sans MS"/>
                <a:cs typeface="Comic Sans MS"/>
              </a:rPr>
              <a:t>Smaller units are absorbed and carried by the bloodstream</a:t>
            </a:r>
          </a:p>
        </p:txBody>
      </p:sp>
      <p:sp>
        <p:nvSpPr>
          <p:cNvPr id="7" name="Rectangle 5"/>
          <p:cNvSpPr>
            <a:spLocks noChangeArrowheads="1"/>
          </p:cNvSpPr>
          <p:nvPr/>
        </p:nvSpPr>
        <p:spPr bwMode="auto">
          <a:xfrm>
            <a:off x="381000" y="6019800"/>
            <a:ext cx="815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sz="2000" b="1" dirty="0" smtClean="0">
                <a:latin typeface="Comic Sans MS"/>
                <a:cs typeface="Comic Sans MS"/>
              </a:rPr>
              <a:t>Video: </a:t>
            </a:r>
            <a:r>
              <a:rPr lang="en-US" sz="2000" b="1" dirty="0" smtClean="0">
                <a:latin typeface="Comic Sans MS"/>
                <a:cs typeface="Comic Sans MS"/>
                <a:hlinkClick r:id="rId2"/>
              </a:rPr>
              <a:t>Digestion </a:t>
            </a:r>
            <a:r>
              <a:rPr lang="en-US" sz="2000" b="1" dirty="0">
                <a:latin typeface="Comic Sans MS"/>
                <a:cs typeface="Comic Sans MS"/>
                <a:hlinkClick r:id="rId2"/>
              </a:rPr>
              <a:t>of Molecules Animation</a:t>
            </a:r>
            <a:endParaRPr lang="en-US" sz="2000" b="1" dirty="0">
              <a:latin typeface="Comic Sans MS"/>
              <a:cs typeface="Comic Sans MS"/>
            </a:endParaRPr>
          </a:p>
        </p:txBody>
      </p:sp>
      <p:pic>
        <p:nvPicPr>
          <p:cNvPr id="8" name="Picture 7" descr="Digestive_system_diagram_edit.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19200"/>
            <a:ext cx="4191000" cy="4648200"/>
          </a:xfrm>
          <a:prstGeom prst="rect">
            <a:avLst/>
          </a:prstGeom>
        </p:spPr>
      </p:pic>
      <p:sp>
        <p:nvSpPr>
          <p:cNvPr id="10" name="Text Box 14"/>
          <p:cNvSpPr txBox="1">
            <a:spLocks noChangeArrowheads="1"/>
          </p:cNvSpPr>
          <p:nvPr/>
        </p:nvSpPr>
        <p:spPr bwMode="auto">
          <a:xfrm>
            <a:off x="6632162" y="6611779"/>
            <a:ext cx="25118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Comic Sans MS" charset="0"/>
                <a:cs typeface="+mn-cs"/>
              </a:rPr>
              <a:t>Image: </a:t>
            </a:r>
            <a:r>
              <a:rPr lang="en-US" sz="1000" dirty="0" smtClean="0">
                <a:latin typeface="Comic Sans MS" charset="0"/>
                <a:hlinkClick r:id="rId4"/>
              </a:rPr>
              <a:t>Digestive system diagram</a:t>
            </a:r>
            <a:r>
              <a:rPr lang="en-US" sz="1000" dirty="0" smtClean="0">
                <a:latin typeface="Comic Sans MS" charset="0"/>
              </a:rPr>
              <a:t>, Wiki</a:t>
            </a:r>
            <a:endParaRPr lang="en-US" sz="1000" dirty="0" smtClean="0">
              <a:latin typeface="Comic Sans MS" charset="0"/>
              <a:cs typeface="+mn-cs"/>
            </a:endParaRPr>
          </a:p>
        </p:txBody>
      </p:sp>
      <p:sp>
        <p:nvSpPr>
          <p:cNvPr id="9"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1966585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020762"/>
          </a:xfrm>
        </p:spPr>
        <p:txBody>
          <a:bodyPr/>
          <a:lstStyle/>
          <a:p>
            <a:r>
              <a:rPr lang="en-US" sz="3600" b="1" dirty="0" smtClean="0">
                <a:latin typeface="Comic Sans MS"/>
                <a:cs typeface="Comic Sans MS"/>
              </a:rPr>
              <a:t>Polymers</a:t>
            </a:r>
            <a:br>
              <a:rPr lang="en-US" sz="3600" b="1" dirty="0" smtClean="0">
                <a:latin typeface="Comic Sans MS"/>
                <a:cs typeface="Comic Sans MS"/>
              </a:rPr>
            </a:br>
            <a:r>
              <a:rPr lang="en-US" sz="1000" b="1" dirty="0" smtClean="0">
                <a:latin typeface="Comic Sans MS"/>
                <a:cs typeface="Comic Sans MS"/>
              </a:rPr>
              <a:t/>
            </a:r>
            <a:br>
              <a:rPr lang="en-US" sz="1000" b="1" dirty="0" smtClean="0">
                <a:latin typeface="Comic Sans MS"/>
                <a:cs typeface="Comic Sans MS"/>
              </a:rPr>
            </a:br>
            <a:r>
              <a:rPr lang="en-US" sz="2000" dirty="0" smtClean="0">
                <a:latin typeface="Comic Sans MS"/>
                <a:cs typeface="Comic Sans MS"/>
              </a:rPr>
              <a:t>Big molecules that are made of many similar units (monomers). </a:t>
            </a:r>
            <a:endParaRPr lang="en-US" sz="2800" dirty="0">
              <a:latin typeface="Comic Sans MS"/>
              <a:cs typeface="Comic Sans MS"/>
            </a:endParaRPr>
          </a:p>
        </p:txBody>
      </p:sp>
      <p:sp>
        <p:nvSpPr>
          <p:cNvPr id="5" name="Text Box 14"/>
          <p:cNvSpPr txBox="1">
            <a:spLocks noChangeArrowheads="1"/>
          </p:cNvSpPr>
          <p:nvPr/>
        </p:nvSpPr>
        <p:spPr bwMode="auto">
          <a:xfrm>
            <a:off x="5257800" y="6331729"/>
            <a:ext cx="388468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smtClean="0">
                <a:latin typeface="Comic Sans MS" charset="0"/>
                <a:cs typeface="+mn-cs"/>
              </a:rPr>
              <a:t>Images: </a:t>
            </a:r>
            <a:r>
              <a:rPr lang="en-US" sz="1000" dirty="0" smtClean="0">
                <a:latin typeface="Comic Sans MS" charset="0"/>
                <a:cs typeface="+mn-cs"/>
                <a:hlinkClick r:id="rId2"/>
              </a:rPr>
              <a:t>Part of a Glycogen Molecule</a:t>
            </a:r>
            <a:r>
              <a:rPr lang="en-US" sz="1000" dirty="0" smtClean="0">
                <a:latin typeface="Comic Sans MS" charset="0"/>
                <a:cs typeface="+mn-cs"/>
              </a:rPr>
              <a:t>, Wiki; </a:t>
            </a:r>
            <a:r>
              <a:rPr lang="en-US" sz="1000" dirty="0" smtClean="0">
                <a:latin typeface="Comic Sans MS" charset="0"/>
                <a:hlinkClick r:id="rId3"/>
              </a:rPr>
              <a:t>Glycogen diagram</a:t>
            </a:r>
            <a:r>
              <a:rPr lang="en-US" sz="1000" dirty="0" smtClean="0">
                <a:latin typeface="Comic Sans MS" charset="0"/>
              </a:rPr>
              <a:t>, Wiki; </a:t>
            </a:r>
            <a:r>
              <a:rPr lang="en-US" sz="1000" dirty="0" smtClean="0">
                <a:latin typeface="Comic Sans MS" charset="0"/>
                <a:hlinkClick r:id="rId4"/>
              </a:rPr>
              <a:t>Glucose chemical structure</a:t>
            </a:r>
            <a:r>
              <a:rPr lang="en-US" sz="1000" dirty="0" smtClean="0">
                <a:latin typeface="Comic Sans MS" charset="0"/>
              </a:rPr>
              <a:t>, Wiki;  </a:t>
            </a:r>
            <a:r>
              <a:rPr lang="en-US" sz="1000" dirty="0" smtClean="0">
                <a:latin typeface="Comic Sans MS" charset="0"/>
                <a:hlinkClick r:id="rId5"/>
              </a:rPr>
              <a:t>Protein Molecule</a:t>
            </a:r>
            <a:r>
              <a:rPr lang="en-US" sz="1000" dirty="0" smtClean="0">
                <a:latin typeface="Comic Sans MS" charset="0"/>
              </a:rPr>
              <a:t>, Wiki; </a:t>
            </a:r>
            <a:r>
              <a:rPr lang="en-US" sz="1000" dirty="0" smtClean="0">
                <a:latin typeface="Comic Sans MS" charset="0"/>
                <a:hlinkClick r:id="rId6"/>
              </a:rPr>
              <a:t>Primary structure of protein</a:t>
            </a:r>
            <a:r>
              <a:rPr lang="en-US" sz="1000" dirty="0" smtClean="0">
                <a:latin typeface="Comic Sans MS" charset="0"/>
              </a:rPr>
              <a:t>, Wiki</a:t>
            </a:r>
            <a:endParaRPr lang="en-US" sz="1000" dirty="0" smtClean="0">
              <a:latin typeface="Comic Sans MS" charset="0"/>
              <a:cs typeface="+mn-cs"/>
            </a:endParaRPr>
          </a:p>
        </p:txBody>
      </p:sp>
      <p:pic>
        <p:nvPicPr>
          <p:cNvPr id="3" name="Picture 2" descr="ProteinStructur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6400" y="1524000"/>
            <a:ext cx="32004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Glucose_structure.sv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0" y="5023449"/>
            <a:ext cx="1450910" cy="1341408"/>
          </a:xfrm>
          <a:prstGeom prst="rect">
            <a:avLst/>
          </a:prstGeom>
        </p:spPr>
      </p:pic>
      <p:pic>
        <p:nvPicPr>
          <p:cNvPr id="8" name="Picture 7" descr="Protein_primary_structure.sv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4000" y="4038600"/>
            <a:ext cx="3238500" cy="1985121"/>
          </a:xfrm>
          <a:prstGeom prst="rect">
            <a:avLst/>
          </a:prstGeom>
        </p:spPr>
      </p:pic>
      <p:pic>
        <p:nvPicPr>
          <p:cNvPr id="9" name="Picture 8" descr="Glycogen_spacefilling_model.jpg"/>
          <p:cNvPicPr>
            <a:picLocks noChangeAspect="1"/>
          </p:cNvPicPr>
          <p:nvPr/>
        </p:nvPicPr>
        <p:blipFill rotWithShape="1">
          <a:blip r:embed="rId10">
            <a:extLst>
              <a:ext uri="{28A0092B-C50C-407E-A947-70E740481C1C}">
                <a14:useLocalDpi xmlns:a14="http://schemas.microsoft.com/office/drawing/2010/main" val="0"/>
              </a:ext>
            </a:extLst>
          </a:blip>
          <a:srcRect t="21869" b="26044"/>
          <a:stretch/>
        </p:blipFill>
        <p:spPr>
          <a:xfrm rot="5400000">
            <a:off x="-897223" y="3107021"/>
            <a:ext cx="4114802" cy="1405959"/>
          </a:xfrm>
          <a:prstGeom prst="rect">
            <a:avLst/>
          </a:prstGeom>
        </p:spPr>
      </p:pic>
      <p:pic>
        <p:nvPicPr>
          <p:cNvPr id="10" name="Picture 9" descr="Glycogen_structure.svg.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19200" y="1600200"/>
            <a:ext cx="3469072" cy="3429000"/>
          </a:xfrm>
          <a:prstGeom prst="rect">
            <a:avLst/>
          </a:prstGeom>
        </p:spPr>
      </p:pic>
      <p:sp>
        <p:nvSpPr>
          <p:cNvPr id="11"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12"/>
              </a:rPr>
              <a:t>Virtual Cell Biology Classroom</a:t>
            </a:r>
            <a:r>
              <a:rPr lang="en-US" altLang="en-US" sz="1000" dirty="0">
                <a:latin typeface="Comic Sans MS" pitchFamily="66" charset="0"/>
              </a:rPr>
              <a:t> on </a:t>
            </a:r>
            <a:r>
              <a:rPr lang="en-US" altLang="en-US" sz="1000" dirty="0">
                <a:latin typeface="Comic Sans MS" pitchFamily="66" charset="0"/>
                <a:hlinkClick r:id="rId13"/>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7074501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25"/>
            <a:ext cx="8305800" cy="1371600"/>
          </a:xfrm>
        </p:spPr>
        <p:txBody>
          <a:bodyPr/>
          <a:lstStyle/>
          <a:p>
            <a:r>
              <a:rPr lang="en-US" sz="3600" b="1" dirty="0" smtClean="0">
                <a:solidFill>
                  <a:srgbClr val="FF3300"/>
                </a:solidFill>
                <a:latin typeface="Comic Sans MS"/>
                <a:cs typeface="Comic Sans MS"/>
              </a:rPr>
              <a:t>Glycogen</a:t>
            </a:r>
            <a:br>
              <a:rPr lang="en-US" sz="3600" b="1" dirty="0" smtClean="0">
                <a:solidFill>
                  <a:srgbClr val="FF3300"/>
                </a:solidFill>
                <a:latin typeface="Comic Sans MS"/>
                <a:cs typeface="Comic Sans MS"/>
              </a:rPr>
            </a:br>
            <a:r>
              <a:rPr lang="en-US" sz="1050" b="1" dirty="0" smtClean="0">
                <a:latin typeface="Comic Sans MS"/>
                <a:cs typeface="Comic Sans MS"/>
              </a:rPr>
              <a:t/>
            </a:r>
            <a:br>
              <a:rPr lang="en-US" sz="1050" b="1" dirty="0" smtClean="0">
                <a:latin typeface="Comic Sans MS"/>
                <a:cs typeface="Comic Sans MS"/>
              </a:rPr>
            </a:br>
            <a:r>
              <a:rPr lang="en-US" sz="2000" dirty="0" smtClean="0">
                <a:latin typeface="Comic Sans MS"/>
                <a:cs typeface="Comic Sans MS"/>
              </a:rPr>
              <a:t>Carbohydrate polymer that we use to store sugar energy.</a:t>
            </a:r>
            <a:endParaRPr lang="en-US" sz="2800" dirty="0">
              <a:latin typeface="Comic Sans MS"/>
              <a:cs typeface="Comic Sans MS"/>
            </a:endParaRPr>
          </a:p>
        </p:txBody>
      </p:sp>
      <p:sp>
        <p:nvSpPr>
          <p:cNvPr id="8" name="Text Box 14"/>
          <p:cNvSpPr txBox="1">
            <a:spLocks noChangeArrowheads="1"/>
          </p:cNvSpPr>
          <p:nvPr/>
        </p:nvSpPr>
        <p:spPr bwMode="auto">
          <a:xfrm>
            <a:off x="4770423" y="6457890"/>
            <a:ext cx="43735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smtClean="0">
                <a:latin typeface="Comic Sans MS" charset="0"/>
                <a:cs typeface="+mn-cs"/>
              </a:rPr>
              <a:t>Images: </a:t>
            </a:r>
            <a:r>
              <a:rPr lang="en-US" sz="1000" dirty="0" smtClean="0">
                <a:latin typeface="Comic Sans MS" charset="0"/>
                <a:cs typeface="+mn-cs"/>
                <a:hlinkClick r:id="rId2"/>
              </a:rPr>
              <a:t>Part of a Glycogen Molecule</a:t>
            </a:r>
            <a:r>
              <a:rPr lang="en-US" sz="1000" dirty="0" smtClean="0">
                <a:latin typeface="Comic Sans MS" charset="0"/>
                <a:cs typeface="+mn-cs"/>
              </a:rPr>
              <a:t>, Wiki; </a:t>
            </a:r>
            <a:r>
              <a:rPr lang="en-US" sz="1000" dirty="0" smtClean="0">
                <a:latin typeface="Comic Sans MS" charset="0"/>
                <a:hlinkClick r:id="rId3"/>
              </a:rPr>
              <a:t>Glycogen diagram</a:t>
            </a:r>
            <a:r>
              <a:rPr lang="en-US" sz="1000" dirty="0" smtClean="0">
                <a:latin typeface="Comic Sans MS" charset="0"/>
              </a:rPr>
              <a:t>, Wiki; </a:t>
            </a:r>
            <a:r>
              <a:rPr lang="en-US" sz="1000" dirty="0" smtClean="0">
                <a:latin typeface="Comic Sans MS" charset="0"/>
                <a:hlinkClick r:id="rId4"/>
              </a:rPr>
              <a:t>Glucose chemical structure</a:t>
            </a:r>
            <a:r>
              <a:rPr lang="en-US" sz="1000" dirty="0" smtClean="0">
                <a:latin typeface="Comic Sans MS" charset="0"/>
              </a:rPr>
              <a:t>, Wiki;  </a:t>
            </a:r>
            <a:r>
              <a:rPr lang="en-US" sz="1000" dirty="0" smtClean="0">
                <a:latin typeface="Comic Sans MS" charset="0"/>
                <a:hlinkClick r:id="rId5"/>
              </a:rPr>
              <a:t>Glucose metabolism</a:t>
            </a:r>
            <a:r>
              <a:rPr lang="en-US" sz="1000" dirty="0" smtClean="0">
                <a:latin typeface="Comic Sans MS" charset="0"/>
              </a:rPr>
              <a:t>, Wiki</a:t>
            </a:r>
            <a:endParaRPr lang="en-US" sz="1000" dirty="0" smtClean="0">
              <a:latin typeface="Comic Sans MS" charset="0"/>
              <a:cs typeface="+mn-cs"/>
            </a:endParaRPr>
          </a:p>
        </p:txBody>
      </p:sp>
      <p:pic>
        <p:nvPicPr>
          <p:cNvPr id="9" name="Picture 8" descr="Glucose_structure.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400" y="5029200"/>
            <a:ext cx="1450910" cy="1341408"/>
          </a:xfrm>
          <a:prstGeom prst="rect">
            <a:avLst/>
          </a:prstGeom>
        </p:spPr>
      </p:pic>
      <p:pic>
        <p:nvPicPr>
          <p:cNvPr id="10" name="Picture 9" descr="Glycogen_spacefilling_model.jpg"/>
          <p:cNvPicPr>
            <a:picLocks noChangeAspect="1"/>
          </p:cNvPicPr>
          <p:nvPr/>
        </p:nvPicPr>
        <p:blipFill rotWithShape="1">
          <a:blip r:embed="rId7">
            <a:extLst>
              <a:ext uri="{28A0092B-C50C-407E-A947-70E740481C1C}">
                <a14:useLocalDpi xmlns:a14="http://schemas.microsoft.com/office/drawing/2010/main" val="0"/>
              </a:ext>
            </a:extLst>
          </a:blip>
          <a:srcRect t="21869" b="26044"/>
          <a:stretch/>
        </p:blipFill>
        <p:spPr>
          <a:xfrm rot="5400000">
            <a:off x="-897223" y="3107021"/>
            <a:ext cx="4114802" cy="1405959"/>
          </a:xfrm>
          <a:prstGeom prst="rect">
            <a:avLst/>
          </a:prstGeom>
        </p:spPr>
      </p:pic>
      <p:pic>
        <p:nvPicPr>
          <p:cNvPr id="11" name="Picture 10" descr="Glycogen_structure.sv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0" y="1600200"/>
            <a:ext cx="3314891" cy="3276600"/>
          </a:xfrm>
          <a:prstGeom prst="rect">
            <a:avLst/>
          </a:prstGeom>
        </p:spPr>
      </p:pic>
      <p:pic>
        <p:nvPicPr>
          <p:cNvPr id="12" name="Picture 11" descr="Glucose_metabolism.sv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1524000"/>
            <a:ext cx="3718560" cy="3505200"/>
          </a:xfrm>
          <a:prstGeom prst="rect">
            <a:avLst/>
          </a:prstGeom>
        </p:spPr>
      </p:pic>
      <p:sp>
        <p:nvSpPr>
          <p:cNvPr id="3" name="TextBox 2"/>
          <p:cNvSpPr txBox="1"/>
          <p:nvPr/>
        </p:nvSpPr>
        <p:spPr>
          <a:xfrm>
            <a:off x="4038600" y="5257800"/>
            <a:ext cx="4724400" cy="1083374"/>
          </a:xfrm>
          <a:prstGeom prst="rect">
            <a:avLst/>
          </a:prstGeom>
          <a:noFill/>
        </p:spPr>
        <p:txBody>
          <a:bodyPr wrap="square" rtlCol="0">
            <a:spAutoFit/>
          </a:bodyPr>
          <a:lstStyle/>
          <a:p>
            <a:pPr marL="171450" algn="ctr">
              <a:lnSpc>
                <a:spcPct val="90000"/>
              </a:lnSpc>
              <a:buClr>
                <a:srgbClr val="339933"/>
              </a:buClr>
            </a:pPr>
            <a:r>
              <a:rPr lang="en-US" sz="1400" dirty="0" smtClean="0">
                <a:latin typeface="Comic Sans MS"/>
                <a:cs typeface="Comic Sans MS"/>
              </a:rPr>
              <a:t>- Subunits </a:t>
            </a:r>
            <a:r>
              <a:rPr lang="en-US" sz="1400" dirty="0">
                <a:latin typeface="Comic Sans MS"/>
                <a:cs typeface="Comic Sans MS"/>
              </a:rPr>
              <a:t>are </a:t>
            </a:r>
            <a:r>
              <a:rPr lang="en-US" sz="1400" dirty="0" smtClean="0">
                <a:latin typeface="Comic Sans MS"/>
                <a:cs typeface="Comic Sans MS"/>
              </a:rPr>
              <a:t>glucose </a:t>
            </a:r>
            <a:r>
              <a:rPr lang="en-US" sz="1400" dirty="0" err="1" smtClean="0">
                <a:latin typeface="Comic Sans MS"/>
                <a:cs typeface="Comic Sans MS"/>
              </a:rPr>
              <a:t>monosaccharides</a:t>
            </a:r>
            <a:endParaRPr lang="en-US" sz="1400" dirty="0" smtClean="0">
              <a:latin typeface="Comic Sans MS"/>
              <a:cs typeface="Comic Sans MS"/>
            </a:endParaRPr>
          </a:p>
          <a:p>
            <a:pPr marL="171450" algn="ctr">
              <a:lnSpc>
                <a:spcPct val="90000"/>
              </a:lnSpc>
              <a:buClr>
                <a:srgbClr val="339933"/>
              </a:buClr>
            </a:pPr>
            <a:endParaRPr lang="en-US" sz="1400" dirty="0">
              <a:latin typeface="Comic Sans MS"/>
              <a:cs typeface="Comic Sans MS"/>
            </a:endParaRPr>
          </a:p>
          <a:p>
            <a:pPr marL="171450" algn="ctr">
              <a:lnSpc>
                <a:spcPct val="90000"/>
              </a:lnSpc>
              <a:buClr>
                <a:srgbClr val="339933"/>
              </a:buClr>
            </a:pPr>
            <a:r>
              <a:rPr lang="en-US" sz="1400" dirty="0" smtClean="0">
                <a:latin typeface="Comic Sans MS"/>
                <a:cs typeface="Comic Sans MS"/>
              </a:rPr>
              <a:t>- Humans </a:t>
            </a:r>
            <a:r>
              <a:rPr lang="en-US" sz="1400" dirty="0">
                <a:latin typeface="Comic Sans MS"/>
                <a:cs typeface="Comic Sans MS"/>
              </a:rPr>
              <a:t>and other vertebrates store glucose as glycogen in the liver and muscles </a:t>
            </a:r>
          </a:p>
          <a:p>
            <a:pPr marL="285750" indent="-285750">
              <a:buFontTx/>
              <a:buChar char="-"/>
            </a:pPr>
            <a:endParaRPr lang="en-US" sz="1400" dirty="0"/>
          </a:p>
        </p:txBody>
      </p:sp>
      <p:sp>
        <p:nvSpPr>
          <p:cNvPr id="13"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a:latin typeface="Comic Sans MS" pitchFamily="66" charset="0"/>
              </a:rPr>
              <a:t>From the  </a:t>
            </a:r>
            <a:r>
              <a:rPr lang="en-US" altLang="en-US" sz="1000" dirty="0">
                <a:latin typeface="Comic Sans MS" pitchFamily="66" charset="0"/>
                <a:hlinkClick r:id="rId10"/>
              </a:rPr>
              <a:t>Virtual Cell Biology Classroom</a:t>
            </a:r>
            <a:r>
              <a:rPr lang="en-US" altLang="en-US" sz="1000" dirty="0">
                <a:latin typeface="Comic Sans MS" pitchFamily="66" charset="0"/>
              </a:rPr>
              <a:t> on </a:t>
            </a:r>
            <a:r>
              <a:rPr lang="en-US" altLang="en-US" sz="1000" dirty="0">
                <a:latin typeface="Comic Sans MS" pitchFamily="66" charset="0"/>
                <a:hlinkClick r:id="rId11"/>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8604366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ehydration hydrolys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914400"/>
            <a:ext cx="86868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Box 10"/>
          <p:cNvSpPr txBox="1"/>
          <p:nvPr/>
        </p:nvSpPr>
        <p:spPr>
          <a:xfrm>
            <a:off x="1981200" y="1219200"/>
            <a:ext cx="5334000" cy="1692771"/>
          </a:xfrm>
          <a:prstGeom prst="rect">
            <a:avLst/>
          </a:prstGeom>
          <a:noFill/>
        </p:spPr>
        <p:txBody>
          <a:bodyPr wrap="square" rtlCol="0">
            <a:spAutoFit/>
          </a:bodyPr>
          <a:lstStyle/>
          <a:p>
            <a:pPr algn="ctr"/>
            <a:r>
              <a:rPr lang="en-US" sz="1600" b="1" dirty="0">
                <a:latin typeface="Comic Sans MS"/>
                <a:cs typeface="Comic Sans MS"/>
              </a:rPr>
              <a:t>Dehydration reaction: </a:t>
            </a:r>
            <a:r>
              <a:rPr lang="en-US" sz="1600" dirty="0" smtClean="0">
                <a:latin typeface="Comic Sans MS"/>
                <a:cs typeface="Comic Sans MS"/>
              </a:rPr>
              <a:t>Building the polymer. </a:t>
            </a:r>
          </a:p>
          <a:p>
            <a:pPr algn="ctr"/>
            <a:r>
              <a:rPr lang="en-US" sz="1400" dirty="0" smtClean="0">
                <a:latin typeface="Comic Sans MS"/>
                <a:cs typeface="Comic Sans MS"/>
              </a:rPr>
              <a:t>	     - Polymer = long chain of subunits called monomers.</a:t>
            </a:r>
          </a:p>
          <a:p>
            <a:r>
              <a:rPr lang="en-US" sz="1400" dirty="0" smtClean="0">
                <a:latin typeface="Comic Sans MS"/>
                <a:cs typeface="Comic Sans MS"/>
              </a:rPr>
              <a:t>	- Reconnect </a:t>
            </a:r>
            <a:r>
              <a:rPr lang="en-US" sz="1400" dirty="0">
                <a:latin typeface="Comic Sans MS"/>
                <a:cs typeface="Comic Sans MS"/>
              </a:rPr>
              <a:t>monomers by covalent bonds </a:t>
            </a:r>
          </a:p>
          <a:p>
            <a:r>
              <a:rPr lang="en-US" sz="1400" dirty="0" smtClean="0">
                <a:latin typeface="Comic Sans MS"/>
                <a:cs typeface="Comic Sans MS"/>
              </a:rPr>
              <a:t>    	- a.k.a. </a:t>
            </a:r>
            <a:r>
              <a:rPr lang="en-US" sz="1400" dirty="0">
                <a:latin typeface="Comic Sans MS"/>
                <a:cs typeface="Comic Sans MS"/>
              </a:rPr>
              <a:t>Condensation </a:t>
            </a:r>
            <a:r>
              <a:rPr lang="en-US" sz="1400" dirty="0" smtClean="0">
                <a:latin typeface="Comic Sans MS"/>
                <a:cs typeface="Comic Sans MS"/>
              </a:rPr>
              <a:t>reaction</a:t>
            </a:r>
            <a:endParaRPr lang="en-US" sz="1400" dirty="0">
              <a:latin typeface="Comic Sans MS"/>
              <a:cs typeface="Comic Sans MS"/>
            </a:endParaRPr>
          </a:p>
          <a:p>
            <a:r>
              <a:rPr lang="en-US" sz="1400" dirty="0" smtClean="0">
                <a:latin typeface="Comic Sans MS"/>
                <a:cs typeface="Comic Sans MS"/>
              </a:rPr>
              <a:t>	- Energy </a:t>
            </a:r>
            <a:r>
              <a:rPr lang="en-US" sz="1400" dirty="0">
                <a:latin typeface="Comic Sans MS"/>
                <a:cs typeface="Comic Sans MS"/>
              </a:rPr>
              <a:t>input </a:t>
            </a:r>
            <a:r>
              <a:rPr lang="en-US" sz="1400" dirty="0" smtClean="0">
                <a:latin typeface="Comic Sans MS"/>
                <a:cs typeface="Comic Sans MS"/>
              </a:rPr>
              <a:t>required.</a:t>
            </a:r>
            <a:endParaRPr lang="en-US" sz="1400" dirty="0">
              <a:latin typeface="Comic Sans MS"/>
              <a:cs typeface="Comic Sans MS"/>
            </a:endParaRPr>
          </a:p>
          <a:p>
            <a:r>
              <a:rPr lang="en-US" sz="1400" dirty="0">
                <a:latin typeface="Comic Sans MS"/>
                <a:cs typeface="Comic Sans MS"/>
              </a:rPr>
              <a:t>	</a:t>
            </a:r>
            <a:r>
              <a:rPr lang="en-US" sz="1400" dirty="0" smtClean="0">
                <a:latin typeface="Comic Sans MS"/>
                <a:cs typeface="Comic Sans MS"/>
              </a:rPr>
              <a:t>- Aided by enzymes</a:t>
            </a:r>
            <a:r>
              <a:rPr lang="en-US" sz="1400" dirty="0">
                <a:latin typeface="Comic Sans MS"/>
                <a:cs typeface="Comic Sans MS"/>
              </a:rPr>
              <a:t>. </a:t>
            </a:r>
          </a:p>
          <a:p>
            <a:pPr algn="ctr"/>
            <a:r>
              <a:rPr lang="en-US" dirty="0"/>
              <a:t> </a:t>
            </a:r>
          </a:p>
        </p:txBody>
      </p:sp>
      <p:sp>
        <p:nvSpPr>
          <p:cNvPr id="7" name="TextBox 6"/>
          <p:cNvSpPr txBox="1"/>
          <p:nvPr/>
        </p:nvSpPr>
        <p:spPr>
          <a:xfrm>
            <a:off x="533400" y="6324600"/>
            <a:ext cx="3733800" cy="381000"/>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2286000" y="5410200"/>
            <a:ext cx="4648200" cy="984885"/>
          </a:xfrm>
          <a:prstGeom prst="rect">
            <a:avLst/>
          </a:prstGeom>
          <a:noFill/>
        </p:spPr>
        <p:txBody>
          <a:bodyPr wrap="square" rtlCol="0">
            <a:spAutoFit/>
          </a:bodyPr>
          <a:lstStyle/>
          <a:p>
            <a:pPr algn="ctr"/>
            <a:r>
              <a:rPr lang="en-US" sz="1600" b="1" dirty="0">
                <a:latin typeface="Comic Sans MS"/>
                <a:cs typeface="Comic Sans MS"/>
              </a:rPr>
              <a:t>Hydrolysis</a:t>
            </a:r>
            <a:r>
              <a:rPr lang="en-US" sz="1600" dirty="0">
                <a:latin typeface="Comic Sans MS"/>
                <a:cs typeface="Comic Sans MS"/>
              </a:rPr>
              <a:t>: </a:t>
            </a:r>
            <a:r>
              <a:rPr lang="en-US" sz="1600" dirty="0" smtClean="0">
                <a:latin typeface="Comic Sans MS"/>
                <a:cs typeface="Comic Sans MS"/>
              </a:rPr>
              <a:t>Breaking </a:t>
            </a:r>
            <a:r>
              <a:rPr lang="en-US" sz="1600" dirty="0">
                <a:latin typeface="Comic Sans MS"/>
                <a:cs typeface="Comic Sans MS"/>
              </a:rPr>
              <a:t>the </a:t>
            </a:r>
            <a:r>
              <a:rPr lang="en-US" sz="1600" dirty="0" smtClean="0">
                <a:latin typeface="Comic Sans MS"/>
                <a:cs typeface="Comic Sans MS"/>
              </a:rPr>
              <a:t>polymer. </a:t>
            </a:r>
            <a:endParaRPr lang="en-US" sz="1600" dirty="0">
              <a:latin typeface="Comic Sans MS"/>
              <a:cs typeface="Comic Sans MS"/>
            </a:endParaRPr>
          </a:p>
          <a:p>
            <a:r>
              <a:rPr lang="en-US" sz="1400" dirty="0">
                <a:latin typeface="Comic Sans MS"/>
                <a:cs typeface="Comic Sans MS"/>
              </a:rPr>
              <a:t>	</a:t>
            </a:r>
            <a:r>
              <a:rPr lang="en-US" sz="1400" dirty="0" smtClean="0">
                <a:latin typeface="Comic Sans MS"/>
                <a:cs typeface="Comic Sans MS"/>
              </a:rPr>
              <a:t>  - </a:t>
            </a:r>
            <a:r>
              <a:rPr lang="en-US" sz="1400" dirty="0">
                <a:latin typeface="Comic Sans MS"/>
                <a:cs typeface="Comic Sans MS"/>
              </a:rPr>
              <a:t>Covalent bond is broken between </a:t>
            </a:r>
            <a:r>
              <a:rPr lang="en-US" sz="1400" dirty="0" smtClean="0">
                <a:latin typeface="Comic Sans MS"/>
                <a:cs typeface="Comic Sans MS"/>
              </a:rPr>
              <a:t>subunits. 	 </a:t>
            </a:r>
            <a:r>
              <a:rPr lang="en-US" sz="1400" dirty="0">
                <a:latin typeface="Comic Sans MS"/>
                <a:cs typeface="Comic Sans MS"/>
              </a:rPr>
              <a:t> </a:t>
            </a:r>
            <a:r>
              <a:rPr lang="en-US" sz="1400" dirty="0" smtClean="0">
                <a:latin typeface="Comic Sans MS"/>
                <a:cs typeface="Comic Sans MS"/>
              </a:rPr>
              <a:t>- Releases energy</a:t>
            </a:r>
          </a:p>
          <a:p>
            <a:r>
              <a:rPr lang="en-US" sz="1400" dirty="0">
                <a:latin typeface="Comic Sans MS"/>
                <a:cs typeface="Comic Sans MS"/>
              </a:rPr>
              <a:t>	</a:t>
            </a:r>
            <a:r>
              <a:rPr lang="en-US" sz="1400" dirty="0" smtClean="0">
                <a:latin typeface="Comic Sans MS"/>
                <a:cs typeface="Comic Sans MS"/>
              </a:rPr>
              <a:t>  - Aided by enzymes</a:t>
            </a:r>
            <a:endParaRPr lang="en-US" sz="1400" dirty="0">
              <a:latin typeface="Comic Sans MS"/>
              <a:cs typeface="Comic Sans MS"/>
            </a:endParaRPr>
          </a:p>
        </p:txBody>
      </p:sp>
      <p:sp>
        <p:nvSpPr>
          <p:cNvPr id="2" name="TextBox 1"/>
          <p:cNvSpPr txBox="1"/>
          <p:nvPr/>
        </p:nvSpPr>
        <p:spPr>
          <a:xfrm>
            <a:off x="762000" y="152400"/>
            <a:ext cx="7696200" cy="830997"/>
          </a:xfrm>
          <a:prstGeom prst="rect">
            <a:avLst/>
          </a:prstGeom>
          <a:noFill/>
        </p:spPr>
        <p:txBody>
          <a:bodyPr wrap="square" rtlCol="0">
            <a:spAutoFit/>
          </a:bodyPr>
          <a:lstStyle/>
          <a:p>
            <a:pPr algn="ctr"/>
            <a:r>
              <a:rPr lang="en-US" sz="2400" b="1" dirty="0" smtClean="0">
                <a:latin typeface="Comic Sans MS"/>
                <a:cs typeface="Comic Sans MS"/>
              </a:rPr>
              <a:t>Polymers Can be Built and Broken </a:t>
            </a:r>
            <a:r>
              <a:rPr lang="en-US" sz="2400" b="1" dirty="0">
                <a:latin typeface="Comic Sans MS"/>
                <a:cs typeface="Comic Sans MS"/>
              </a:rPr>
              <a:t>D</a:t>
            </a:r>
            <a:r>
              <a:rPr lang="en-US" sz="2400" b="1" dirty="0" smtClean="0">
                <a:latin typeface="Comic Sans MS"/>
                <a:cs typeface="Comic Sans MS"/>
              </a:rPr>
              <a:t>own Through </a:t>
            </a:r>
          </a:p>
          <a:p>
            <a:pPr algn="ctr"/>
            <a:r>
              <a:rPr lang="en-US" sz="2400" b="1" dirty="0" smtClean="0">
                <a:latin typeface="Comic Sans MS"/>
                <a:cs typeface="Comic Sans MS"/>
              </a:rPr>
              <a:t>Dehydration and Hydrolysis Reactions</a:t>
            </a:r>
            <a:endParaRPr lang="en-US" sz="2400" b="1" dirty="0">
              <a:latin typeface="Comic Sans MS"/>
              <a:cs typeface="Comic Sans MS"/>
            </a:endParaRPr>
          </a:p>
        </p:txBody>
      </p:sp>
    </p:spTree>
    <p:extLst>
      <p:ext uri="{BB962C8B-B14F-4D97-AF65-F5344CB8AC3E}">
        <p14:creationId xmlns:p14="http://schemas.microsoft.com/office/powerpoint/2010/main" val="23434540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40067</TotalTime>
  <Words>2944</Words>
  <Application>Microsoft Macintosh PowerPoint</Application>
  <PresentationFormat>On-screen Show (4:3)</PresentationFormat>
  <Paragraphs>581</Paragraphs>
  <Slides>38</Slides>
  <Notes>32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PowerPoint Presentation</vt:lpstr>
      <vt:lpstr>Organic Chemistry, Macromolecules &amp;  Nutrition</vt:lpstr>
      <vt:lpstr>Inorganic vs Organic Molecules</vt:lpstr>
      <vt:lpstr>Carbon Little Atom, Big Deal</vt:lpstr>
      <vt:lpstr>The Chemistry of Food  (yummy!)</vt:lpstr>
      <vt:lpstr>Digestion</vt:lpstr>
      <vt:lpstr>Polymers  Big molecules that are made of many similar units (monomers). </vt:lpstr>
      <vt:lpstr>Glycogen  Carbohydrate polymer that we use to store sugar energy.</vt:lpstr>
      <vt:lpstr>PowerPoint Presentation</vt:lpstr>
      <vt:lpstr>Study Table of Organic Macromolecules  (We will fill this in as we go through the rest of the lecture.)</vt:lpstr>
      <vt:lpstr>PowerPoint Presentation</vt:lpstr>
      <vt:lpstr> Organic Molecules   Carbohydrates   </vt:lpstr>
      <vt:lpstr> Organic Molecules - Carbohydrates   </vt:lpstr>
      <vt:lpstr>Organic Molecules - Proteins</vt:lpstr>
      <vt:lpstr>Organic Molecules – Proteins</vt:lpstr>
      <vt:lpstr>Levels of Protein Structure</vt:lpstr>
      <vt:lpstr>Organic Molecules - Proteins</vt:lpstr>
      <vt:lpstr>       Q: How do you sabotage a protein?</vt:lpstr>
      <vt:lpstr>Organic Molecules – Nucleic Acids</vt:lpstr>
      <vt:lpstr>Organic Molecules – Nucleic Acids</vt:lpstr>
      <vt:lpstr>Nucleic Acids - DNA</vt:lpstr>
      <vt:lpstr>ATP Production and Energy Storage</vt:lpstr>
      <vt:lpstr> Organic Molecules – Lipids  (Fats, Phospholipids, Waxes &amp; Steroids) </vt:lpstr>
      <vt:lpstr>Organic Molecules – Lipids  (Fats, Phospholipids, Waxes &amp; Steroids)</vt:lpstr>
      <vt:lpstr>Lipids – Dietary Fats</vt:lpstr>
      <vt:lpstr>Organic Molecules – Lipids  (Fats, Phospholipids, Waxes &amp; Steroids)</vt:lpstr>
      <vt:lpstr>Phospholipids - Dietary</vt:lpstr>
      <vt:lpstr>Organic Molecules – Lipids  (Fats, Phospholipids, Waxes &amp; Steroids)</vt:lpstr>
      <vt:lpstr>VITAMINS - Micronurteints</vt:lpstr>
      <vt:lpstr>VITAMIN - B12</vt:lpstr>
      <vt:lpstr>DIETARY MINERALS</vt:lpstr>
      <vt:lpstr>MINERALS - Magnesium</vt:lpstr>
      <vt:lpstr>WATER</vt:lpstr>
      <vt:lpstr>Calories (really Kilocalories)</vt:lpstr>
      <vt:lpstr>Confused about what to eat?</vt:lpstr>
      <vt:lpstr>REVIEW!</vt:lpstr>
      <vt:lpstr>PowerPoint Presentation</vt:lpstr>
      <vt:lpstr>Are you feeling blinded by science?  Do yourself a favor. Use the…                 Virtual Cell Biology                        Classroom (VCBC)  !  The VCBC is full of resources to help you succeed, including:</vt:lpstr>
    </vt:vector>
  </TitlesOfParts>
  <Company>Online Education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creator>Tami Port</dc:creator>
  <cp:lastModifiedBy>Voicemail</cp:lastModifiedBy>
  <cp:revision>310</cp:revision>
  <dcterms:created xsi:type="dcterms:W3CDTF">2007-04-07T14:05:56Z</dcterms:created>
  <dcterms:modified xsi:type="dcterms:W3CDTF">2015-03-19T18:04:41Z</dcterms:modified>
</cp:coreProperties>
</file>