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22"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4" r:id="rId21"/>
    <p:sldId id="452" r:id="rId22"/>
    <p:sldId id="429" r:id="rId23"/>
    <p:sldId id="430" r:id="rId24"/>
    <p:sldId id="453" r:id="rId25"/>
    <p:sldId id="420" r:id="rId26"/>
  </p:sldIdLst>
  <p:sldSz cx="9144000" cy="6858000" type="screen4x3"/>
  <p:notesSz cx="6858000" cy="9077325"/>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AC8300"/>
    <a:srgbClr val="FF3300"/>
    <a:srgbClr val="333399"/>
    <a:srgbClr val="009900"/>
    <a:srgbClr val="666633"/>
    <a:srgbClr val="66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94434" autoAdjust="0"/>
  </p:normalViewPr>
  <p:slideViewPr>
    <p:cSldViewPr>
      <p:cViewPr varScale="1">
        <p:scale>
          <a:sx n="100" d="100"/>
          <a:sy n="100" d="100"/>
        </p:scale>
        <p:origin x="-10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484" y="-84"/>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73763"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73764" name="Rectangle 4"/>
          <p:cNvSpPr>
            <a:spLocks noGrp="1" noChangeArrowheads="1"/>
          </p:cNvSpPr>
          <p:nvPr>
            <p:ph type="ftr" sz="quarter" idx="2"/>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73765" name="Rectangle 5"/>
          <p:cNvSpPr>
            <a:spLocks noGrp="1" noChangeArrowheads="1"/>
          </p:cNvSpPr>
          <p:nvPr>
            <p:ph type="sldNum" sz="quarter" idx="3"/>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95CB443-1779-4C47-9591-3309B7BC68FE}" type="slidenum">
              <a:rPr lang="en-US"/>
              <a:pPr>
                <a:defRPr/>
              </a:pPr>
              <a:t>‹#›</a:t>
            </a:fld>
            <a:endParaRPr lang="en-US"/>
          </a:p>
        </p:txBody>
      </p:sp>
    </p:spTree>
    <p:extLst>
      <p:ext uri="{BB962C8B-B14F-4D97-AF65-F5344CB8AC3E}">
        <p14:creationId xmlns:p14="http://schemas.microsoft.com/office/powerpoint/2010/main" val="363032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EE6BFB5-270E-415C-B306-7DDAFE2CFB40}" type="slidenum">
              <a:rPr lang="en-US"/>
              <a:pPr>
                <a:defRPr/>
              </a:pPr>
              <a:t>‹#›</a:t>
            </a:fld>
            <a:endParaRPr lang="en-US"/>
          </a:p>
        </p:txBody>
      </p:sp>
    </p:spTree>
    <p:extLst>
      <p:ext uri="{BB962C8B-B14F-4D97-AF65-F5344CB8AC3E}">
        <p14:creationId xmlns:p14="http://schemas.microsoft.com/office/powerpoint/2010/main" val="2596481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3170411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139719FE-B62F-F340-B39C-9B2524F4CBCE}" type="slidenum">
              <a:rPr lang="en-US" sz="1200"/>
              <a:pPr eaLnBrk="1" hangingPunct="1">
                <a:defRPr/>
              </a:pPr>
              <a:t>10</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9F0542D3-0F99-D34E-9512-C8D5F53D2BF3}" type="slidenum">
              <a:rPr lang="en-US" sz="1200"/>
              <a:pPr eaLnBrk="1" hangingPunct="1">
                <a:defRPr/>
              </a:pPr>
              <a:t>11</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DBF5D751-CEA3-3E47-AEBC-102E318FE5E7}" type="slidenum">
              <a:rPr lang="en-US" sz="1200"/>
              <a:pPr eaLnBrk="1" hangingPunct="1">
                <a:defRPr/>
              </a:pPr>
              <a:t>12</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0DA435DD-5B10-6843-812B-59A02F20BBF5}" type="slidenum">
              <a:rPr lang="en-US" sz="1200"/>
              <a:pPr eaLnBrk="1" hangingPunct="1">
                <a:defRPr/>
              </a:pPr>
              <a:t>13</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96536FBD-141A-7A46-8C56-FBC6446B440B}" type="slidenum">
              <a:rPr lang="en-US" sz="1200"/>
              <a:pPr eaLnBrk="1" hangingPunct="1">
                <a:defRPr/>
              </a:pPr>
              <a:t>14</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01E262D4-E962-CE43-BA63-74E2F743791B}" type="slidenum">
              <a:rPr lang="en-US" sz="1200"/>
              <a:pPr eaLnBrk="1" hangingPunct="1">
                <a:defRPr/>
              </a:pPr>
              <a:t>15</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46F854F7-9555-124A-9035-324B955C9D8B}" type="slidenum">
              <a:rPr lang="en-US" sz="1200"/>
              <a:pPr eaLnBrk="1" hangingPunct="1">
                <a:defRPr/>
              </a:pPr>
              <a:t>16</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C2CA6FD6-509D-E44C-B819-E3174738DE85}" type="slidenum">
              <a:rPr lang="en-US" sz="1200"/>
              <a:pPr eaLnBrk="1" hangingPunct="1">
                <a:defRPr/>
              </a:pPr>
              <a:t>17</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DB0A364A-04F4-5D4E-9BDA-BB3A16DD9E54}" type="slidenum">
              <a:rPr lang="en-US" sz="1200"/>
              <a:pPr eaLnBrk="1" hangingPunct="1">
                <a:defRPr/>
              </a:pPr>
              <a:t>18</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85207C39-8B19-3141-AF4B-FCD2B17900C2}" type="slidenum">
              <a:rPr lang="en-US" sz="1200"/>
              <a:pPr eaLnBrk="1" hangingPunct="1">
                <a:defRPr/>
              </a:pPr>
              <a:t>19</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3BE00256-5850-EA43-80F7-A473C63B1923}" type="slidenum">
              <a:rPr lang="en-US" sz="1200"/>
              <a:pPr eaLnBrk="1" hangingPunct="1">
                <a:defRPr/>
              </a:pPr>
              <a:t>2</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0854" eaLnBrk="0" hangingPunct="0">
              <a:defRPr>
                <a:solidFill>
                  <a:schemeClr val="tx1"/>
                </a:solidFill>
                <a:latin typeface="Arial" charset="0"/>
              </a:defRPr>
            </a:lvl1pPr>
            <a:lvl2pPr marL="720067" indent="-276949" defTabSz="910854" eaLnBrk="0" hangingPunct="0">
              <a:defRPr>
                <a:solidFill>
                  <a:schemeClr val="tx1"/>
                </a:solidFill>
                <a:latin typeface="Arial" charset="0"/>
              </a:defRPr>
            </a:lvl2pPr>
            <a:lvl3pPr marL="1107796" indent="-221559" defTabSz="910854" eaLnBrk="0" hangingPunct="0">
              <a:defRPr>
                <a:solidFill>
                  <a:schemeClr val="tx1"/>
                </a:solidFill>
                <a:latin typeface="Arial" charset="0"/>
              </a:defRPr>
            </a:lvl3pPr>
            <a:lvl4pPr marL="1550914" indent="-221559" defTabSz="910854" eaLnBrk="0" hangingPunct="0">
              <a:defRPr>
                <a:solidFill>
                  <a:schemeClr val="tx1"/>
                </a:solidFill>
                <a:latin typeface="Arial" charset="0"/>
              </a:defRPr>
            </a:lvl4pPr>
            <a:lvl5pPr marL="1994032" indent="-221559" defTabSz="910854" eaLnBrk="0" hangingPunct="0">
              <a:defRPr>
                <a:solidFill>
                  <a:schemeClr val="tx1"/>
                </a:solidFill>
                <a:latin typeface="Arial" charset="0"/>
              </a:defRPr>
            </a:lvl5pPr>
            <a:lvl6pPr marL="2437150" indent="-221559" defTabSz="910854" eaLnBrk="0" fontAlgn="base" hangingPunct="0">
              <a:spcBef>
                <a:spcPct val="0"/>
              </a:spcBef>
              <a:spcAft>
                <a:spcPct val="0"/>
              </a:spcAft>
              <a:defRPr>
                <a:solidFill>
                  <a:schemeClr val="tx1"/>
                </a:solidFill>
                <a:latin typeface="Arial" charset="0"/>
              </a:defRPr>
            </a:lvl6pPr>
            <a:lvl7pPr marL="2880269" indent="-221559" defTabSz="910854" eaLnBrk="0" fontAlgn="base" hangingPunct="0">
              <a:spcBef>
                <a:spcPct val="0"/>
              </a:spcBef>
              <a:spcAft>
                <a:spcPct val="0"/>
              </a:spcAft>
              <a:defRPr>
                <a:solidFill>
                  <a:schemeClr val="tx1"/>
                </a:solidFill>
                <a:latin typeface="Arial" charset="0"/>
              </a:defRPr>
            </a:lvl7pPr>
            <a:lvl8pPr marL="3323387" indent="-221559" defTabSz="910854" eaLnBrk="0" fontAlgn="base" hangingPunct="0">
              <a:spcBef>
                <a:spcPct val="0"/>
              </a:spcBef>
              <a:spcAft>
                <a:spcPct val="0"/>
              </a:spcAft>
              <a:defRPr>
                <a:solidFill>
                  <a:schemeClr val="tx1"/>
                </a:solidFill>
                <a:latin typeface="Arial" charset="0"/>
              </a:defRPr>
            </a:lvl8pPr>
            <a:lvl9pPr marL="3766505" indent="-221559" defTabSz="910854" eaLnBrk="0" fontAlgn="base" hangingPunct="0">
              <a:spcBef>
                <a:spcPct val="0"/>
              </a:spcBef>
              <a:spcAft>
                <a:spcPct val="0"/>
              </a:spcAft>
              <a:defRPr>
                <a:solidFill>
                  <a:schemeClr val="tx1"/>
                </a:solidFill>
                <a:latin typeface="Arial" charset="0"/>
              </a:defRPr>
            </a:lvl9pPr>
          </a:lstStyle>
          <a:p>
            <a:pPr eaLnBrk="1" hangingPunct="1"/>
            <a:fld id="{0FFD5602-4AE1-4F51-902E-E475ED23DE0C}" type="slidenum">
              <a:rPr lang="en-US" smtClean="0"/>
              <a:pPr eaLnBrk="1" hangingPunct="1"/>
              <a:t>20</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71087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86826E72-D574-7640-90C9-D27063624917}" type="slidenum">
              <a:rPr lang="en-US" sz="1200"/>
              <a:pPr eaLnBrk="1" hangingPunct="1">
                <a:defRPr/>
              </a:pPr>
              <a:t>21</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r>
              <a:rPr lang="en-US">
                <a:cs typeface="+mn-cs"/>
              </a:rPr>
              <a:t>Hospital acquired infection.</a:t>
            </a:r>
          </a:p>
          <a:p>
            <a:pPr eaLnBrk="1" hangingPunct="1">
              <a:spcBef>
                <a:spcPct val="0"/>
              </a:spcBef>
              <a:defRPr/>
            </a:pPr>
            <a:endParaRPr lang="en-US">
              <a:cs typeface="+mn-cs"/>
            </a:endParaRPr>
          </a:p>
          <a:p>
            <a:pPr eaLnBrk="1" hangingPunct="1">
              <a:spcBef>
                <a:spcPct val="0"/>
              </a:spcBef>
              <a:defRPr/>
            </a:pPr>
            <a:r>
              <a:rPr lang="en-US">
                <a:cs typeface="+mn-cs"/>
              </a:rPr>
              <a:t>While rates have stayed the same for the last 20 years because of shorter inpatient stays the rate of infections per 1,000 patient days has increased 36%.</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22</a:t>
            </a:fld>
            <a:endParaRPr lang="en-US" smtClean="0"/>
          </a:p>
        </p:txBody>
      </p:sp>
    </p:spTree>
    <p:extLst>
      <p:ext uri="{BB962C8B-B14F-4D97-AF65-F5344CB8AC3E}">
        <p14:creationId xmlns:p14="http://schemas.microsoft.com/office/powerpoint/2010/main" val="3988722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7B1A1B17-F180-014B-ABE3-5BC9B02B8063}" type="slidenum">
              <a:rPr lang="en-US" sz="1200"/>
              <a:pPr eaLnBrk="1" hangingPunct="1">
                <a:defRPr/>
              </a:pPr>
              <a:t>24</a:t>
            </a:fld>
            <a:endParaRPr lang="en-US" sz="1200"/>
          </a:p>
        </p:txBody>
      </p:sp>
      <p:sp>
        <p:nvSpPr>
          <p:cNvPr id="48131" name="Rectangle 2"/>
          <p:cNvSpPr>
            <a:spLocks noGrp="1" noRot="1" noChangeAspect="1" noChangeArrowheads="1" noTextEdit="1"/>
          </p:cNvSpPr>
          <p:nvPr>
            <p:ph type="sldImg"/>
          </p:nvPr>
        </p:nvSpPr>
        <p:spPr>
          <a:xfrm>
            <a:off x="1162050" y="681038"/>
            <a:ext cx="4538663" cy="3403600"/>
          </a:xfrm>
          <a:ln/>
        </p:spPr>
      </p:sp>
      <p:sp>
        <p:nvSpPr>
          <p:cNvPr id="481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9E1F533D-F50F-43C8-BC49-CBA5FB0213FA}" type="slidenum">
              <a:rPr lang="en-US" sz="1200" smtClean="0"/>
              <a:pPr eaLnBrk="1" hangingPunct="1"/>
              <a:t>25</a:t>
            </a:fld>
            <a:endParaRPr lang="en-US" sz="1200" smtClean="0"/>
          </a:p>
        </p:txBody>
      </p:sp>
      <p:sp>
        <p:nvSpPr>
          <p:cNvPr id="49155" name="Rectangle 2"/>
          <p:cNvSpPr>
            <a:spLocks noGrp="1" noRot="1" noChangeAspect="1" noChangeArrowheads="1" noTextEdit="1"/>
          </p:cNvSpPr>
          <p:nvPr>
            <p:ph type="sldImg"/>
          </p:nvPr>
        </p:nvSpPr>
        <p:spPr>
          <a:xfrm>
            <a:off x="1158875" y="681038"/>
            <a:ext cx="4540250" cy="3405187"/>
          </a:xfrm>
          <a:ln/>
        </p:spPr>
      </p:sp>
      <p:sp>
        <p:nvSpPr>
          <p:cNvPr id="4915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12097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11DDDE5D-9DD9-6245-BE20-9D31692AF753}" type="slidenum">
              <a:rPr lang="en-US" sz="1200"/>
              <a:pPr eaLnBrk="1" hangingPunct="1">
                <a:defRPr/>
              </a:pPr>
              <a:t>3</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253481CC-5AA8-624F-A733-FA02F2798187}" type="slidenum">
              <a:rPr lang="en-US" sz="1200"/>
              <a:pPr eaLnBrk="1" hangingPunct="1">
                <a:defRPr/>
              </a:pPr>
              <a:t>4</a:t>
            </a:fld>
            <a:endParaRPr lang="en-US" sz="1200"/>
          </a:p>
        </p:txBody>
      </p:sp>
      <p:sp>
        <p:nvSpPr>
          <p:cNvPr id="29699" name="Rectangle 2"/>
          <p:cNvSpPr>
            <a:spLocks noGrp="1" noRot="1" noChangeAspect="1" noChangeArrowheads="1" noTextEdit="1"/>
          </p:cNvSpPr>
          <p:nvPr>
            <p:ph type="sldImg"/>
          </p:nvPr>
        </p:nvSpPr>
        <p:spPr>
          <a:xfrm>
            <a:off x="1160463" y="681038"/>
            <a:ext cx="4537075" cy="3403600"/>
          </a:xfrm>
          <a:ln/>
        </p:spPr>
      </p:sp>
      <p:sp>
        <p:nvSpPr>
          <p:cNvPr id="297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710099C8-938A-B841-892D-5808D7BEC095}" type="slidenum">
              <a:rPr lang="en-US" sz="1200"/>
              <a:pPr eaLnBrk="1" hangingPunct="1">
                <a:defRPr/>
              </a:pPr>
              <a:t>5</a:t>
            </a:fld>
            <a:endParaRPr lang="en-US" sz="1200"/>
          </a:p>
        </p:txBody>
      </p:sp>
      <p:sp>
        <p:nvSpPr>
          <p:cNvPr id="30723" name="Rectangle 2"/>
          <p:cNvSpPr>
            <a:spLocks noGrp="1" noRot="1" noChangeAspect="1" noChangeArrowheads="1" noTextEdit="1"/>
          </p:cNvSpPr>
          <p:nvPr>
            <p:ph type="sldImg"/>
          </p:nvPr>
        </p:nvSpPr>
        <p:spPr>
          <a:xfrm>
            <a:off x="1160463" y="681038"/>
            <a:ext cx="4537075" cy="3403600"/>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4F45213E-2668-6E4B-B663-DF2686173F8A}" type="slidenum">
              <a:rPr lang="en-US" sz="1200"/>
              <a:pPr eaLnBrk="1" hangingPunct="1">
                <a:defRPr/>
              </a:pPr>
              <a:t>6</a:t>
            </a:fld>
            <a:endParaRPr lang="en-US" sz="1200"/>
          </a:p>
        </p:txBody>
      </p:sp>
      <p:sp>
        <p:nvSpPr>
          <p:cNvPr id="31747" name="Rectangle 2"/>
          <p:cNvSpPr>
            <a:spLocks noGrp="1" noRot="1" noChangeAspect="1" noChangeArrowheads="1" noTextEdit="1"/>
          </p:cNvSpPr>
          <p:nvPr>
            <p:ph type="sldImg"/>
          </p:nvPr>
        </p:nvSpPr>
        <p:spPr>
          <a:xfrm>
            <a:off x="1163638" y="681038"/>
            <a:ext cx="4537075" cy="3403600"/>
          </a:xfrm>
          <a:ln/>
        </p:spPr>
      </p:sp>
      <p:sp>
        <p:nvSpPr>
          <p:cNvPr id="317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B9793973-05CC-E747-A8A6-0415F82D456A}" type="slidenum">
              <a:rPr lang="en-US" sz="1200"/>
              <a:pPr eaLnBrk="1" hangingPunct="1">
                <a:defRPr/>
              </a:pPr>
              <a:t>7</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Comic Sans MS" charset="0"/>
                <a:cs typeface="+mn-cs"/>
              </a:rPr>
              <a:t>Main locations of normal flora:</a:t>
            </a:r>
          </a:p>
          <a:p>
            <a:pPr eaLnBrk="1" hangingPunct="1">
              <a:defRPr/>
            </a:pPr>
            <a:r>
              <a:rPr lang="en-US">
                <a:latin typeface="Comic Sans MS" charset="0"/>
                <a:cs typeface="+mn-cs"/>
              </a:rPr>
              <a:t>Skin (epidermis and mucous membranes), especially the moist areas, such as the groin and between the toes.</a:t>
            </a:r>
          </a:p>
          <a:p>
            <a:pPr eaLnBrk="1" hangingPunct="1">
              <a:defRPr/>
            </a:pPr>
            <a:r>
              <a:rPr lang="en-US">
                <a:latin typeface="Comic Sans MS" charset="0"/>
                <a:cs typeface="+mn-cs"/>
              </a:rPr>
              <a:t>Respiratory tract, particularly the nose.</a:t>
            </a:r>
          </a:p>
          <a:p>
            <a:pPr eaLnBrk="1" hangingPunct="1">
              <a:defRPr/>
            </a:pPr>
            <a:r>
              <a:rPr lang="en-US">
                <a:latin typeface="Comic Sans MS" charset="0"/>
                <a:cs typeface="+mn-cs"/>
              </a:rPr>
              <a:t>Urinary tract.</a:t>
            </a:r>
          </a:p>
          <a:p>
            <a:pPr eaLnBrk="1" hangingPunct="1">
              <a:defRPr/>
            </a:pPr>
            <a:r>
              <a:rPr lang="en-US">
                <a:latin typeface="Comic Sans MS" charset="0"/>
                <a:cs typeface="+mn-cs"/>
              </a:rPr>
              <a:t>The digestive tract, i.e. the mouth, the terminal ileum and the colon.</a:t>
            </a:r>
          </a:p>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cs typeface="+mn-cs"/>
              </a:rPr>
              <a:t>Simbiotic describes an intimate relationship between two organisms.  There are three types of symbiotic relationships:</a:t>
            </a:r>
          </a:p>
          <a:p>
            <a:pPr>
              <a:defRPr/>
            </a:pPr>
            <a:r>
              <a:rPr lang="en-US">
                <a:cs typeface="+mn-cs"/>
              </a:rPr>
              <a:t>	mutualism: both benefit</a:t>
            </a:r>
          </a:p>
          <a:p>
            <a:pPr>
              <a:defRPr/>
            </a:pPr>
            <a:r>
              <a:rPr lang="en-US">
                <a:cs typeface="+mn-cs"/>
              </a:rPr>
              <a:t>	e.g. some normal flora</a:t>
            </a:r>
          </a:p>
          <a:p>
            <a:pPr>
              <a:defRPr/>
            </a:pPr>
            <a:r>
              <a:rPr lang="en-US">
                <a:cs typeface="+mn-cs"/>
              </a:rPr>
              <a:t>	Commensalism:  one benefits and the other receives no benefit, but is not harmed</a:t>
            </a:r>
          </a:p>
          <a:p>
            <a:pPr>
              <a:defRPr/>
            </a:pPr>
            <a:r>
              <a:rPr lang="en-US">
                <a:cs typeface="+mn-cs"/>
              </a:rPr>
              <a:t>Some normal flora</a:t>
            </a:r>
          </a:p>
          <a:p>
            <a:pPr>
              <a:defRPr/>
            </a:pPr>
            <a:r>
              <a:rPr lang="en-US">
                <a:cs typeface="+mn-cs"/>
              </a:rPr>
              <a:t>	Parasitism:  one benefits and the other is harmed</a:t>
            </a:r>
          </a:p>
        </p:txBody>
      </p:sp>
      <p:sp>
        <p:nvSpPr>
          <p:cNvPr id="348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CB5B8A68-CDDC-9E4D-9E8F-0652F6ED70D8}" type="slidenum">
              <a:rPr lang="en-US" sz="1200"/>
              <a:pPr eaLnBrk="1" hangingPunct="1">
                <a:defRPr/>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cs typeface="+mn-cs"/>
            </a:endParaRPr>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66758C1E-F558-5349-A1A5-25CA5A28DFFE}" type="slidenum">
              <a:rPr lang="en-US" sz="1200"/>
              <a:pPr eaLnBrk="1" hangingPunct="1">
                <a:defRPr/>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DB748A-5AA9-4D3E-A068-DDFA93C4E4FF}" type="slidenum">
              <a:rPr lang="en-US"/>
              <a:pPr>
                <a:defRPr/>
              </a:pPr>
              <a:t>‹#›</a:t>
            </a:fld>
            <a:endParaRPr lang="en-US"/>
          </a:p>
        </p:txBody>
      </p:sp>
    </p:spTree>
    <p:extLst>
      <p:ext uri="{BB962C8B-B14F-4D97-AF65-F5344CB8AC3E}">
        <p14:creationId xmlns:p14="http://schemas.microsoft.com/office/powerpoint/2010/main" val="301474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C0AAD-10FC-4C90-A97B-01AD6690E597}" type="slidenum">
              <a:rPr lang="en-US"/>
              <a:pPr>
                <a:defRPr/>
              </a:pPr>
              <a:t>‹#›</a:t>
            </a:fld>
            <a:endParaRPr lang="en-US"/>
          </a:p>
        </p:txBody>
      </p:sp>
    </p:spTree>
    <p:extLst>
      <p:ext uri="{BB962C8B-B14F-4D97-AF65-F5344CB8AC3E}">
        <p14:creationId xmlns:p14="http://schemas.microsoft.com/office/powerpoint/2010/main" val="374723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895E2-D499-4170-B353-88D75CFAFF8A}" type="slidenum">
              <a:rPr lang="en-US"/>
              <a:pPr>
                <a:defRPr/>
              </a:pPr>
              <a:t>‹#›</a:t>
            </a:fld>
            <a:endParaRPr lang="en-US"/>
          </a:p>
        </p:txBody>
      </p:sp>
    </p:spTree>
    <p:extLst>
      <p:ext uri="{BB962C8B-B14F-4D97-AF65-F5344CB8AC3E}">
        <p14:creationId xmlns:p14="http://schemas.microsoft.com/office/powerpoint/2010/main" val="3071232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555557A-0831-40A7-BDCE-895B0B162835}" type="slidenum">
              <a:rPr lang="en-US"/>
              <a:pPr>
                <a:defRPr/>
              </a:pPr>
              <a:t>‹#›</a:t>
            </a:fld>
            <a:endParaRPr lang="en-US"/>
          </a:p>
        </p:txBody>
      </p:sp>
    </p:spTree>
    <p:extLst>
      <p:ext uri="{BB962C8B-B14F-4D97-AF65-F5344CB8AC3E}">
        <p14:creationId xmlns:p14="http://schemas.microsoft.com/office/powerpoint/2010/main" val="893855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33E149-AAE1-413B-B09D-FDBA09D5C408}" type="slidenum">
              <a:rPr lang="en-US"/>
              <a:pPr>
                <a:defRPr/>
              </a:pPr>
              <a:t>‹#›</a:t>
            </a:fld>
            <a:endParaRPr lang="en-US"/>
          </a:p>
        </p:txBody>
      </p:sp>
    </p:spTree>
    <p:extLst>
      <p:ext uri="{BB962C8B-B14F-4D97-AF65-F5344CB8AC3E}">
        <p14:creationId xmlns:p14="http://schemas.microsoft.com/office/powerpoint/2010/main" val="2312223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291E723-74C6-443B-839C-E1DD5A71DD93}" type="slidenum">
              <a:rPr lang="en-US"/>
              <a:pPr>
                <a:defRPr/>
              </a:pPr>
              <a:t>‹#›</a:t>
            </a:fld>
            <a:endParaRPr lang="en-US"/>
          </a:p>
        </p:txBody>
      </p:sp>
    </p:spTree>
    <p:extLst>
      <p:ext uri="{BB962C8B-B14F-4D97-AF65-F5344CB8AC3E}">
        <p14:creationId xmlns:p14="http://schemas.microsoft.com/office/powerpoint/2010/main" val="304515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9942C3-4DC5-4D0D-80DE-F42B3E9CD559}" type="slidenum">
              <a:rPr lang="en-US"/>
              <a:pPr>
                <a:defRPr/>
              </a:pPr>
              <a:t>‹#›</a:t>
            </a:fld>
            <a:endParaRPr lang="en-US"/>
          </a:p>
        </p:txBody>
      </p:sp>
    </p:spTree>
    <p:extLst>
      <p:ext uri="{BB962C8B-B14F-4D97-AF65-F5344CB8AC3E}">
        <p14:creationId xmlns:p14="http://schemas.microsoft.com/office/powerpoint/2010/main" val="247196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B4AA4-ACFA-442F-8A1D-90EAFA61EA94}" type="slidenum">
              <a:rPr lang="en-US"/>
              <a:pPr>
                <a:defRPr/>
              </a:pPr>
              <a:t>‹#›</a:t>
            </a:fld>
            <a:endParaRPr lang="en-US"/>
          </a:p>
        </p:txBody>
      </p:sp>
    </p:spTree>
    <p:extLst>
      <p:ext uri="{BB962C8B-B14F-4D97-AF65-F5344CB8AC3E}">
        <p14:creationId xmlns:p14="http://schemas.microsoft.com/office/powerpoint/2010/main" val="258511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A962B6-DEAD-424F-9625-0F5125A14A94}" type="slidenum">
              <a:rPr lang="en-US"/>
              <a:pPr>
                <a:defRPr/>
              </a:pPr>
              <a:t>‹#›</a:t>
            </a:fld>
            <a:endParaRPr lang="en-US"/>
          </a:p>
        </p:txBody>
      </p:sp>
    </p:spTree>
    <p:extLst>
      <p:ext uri="{BB962C8B-B14F-4D97-AF65-F5344CB8AC3E}">
        <p14:creationId xmlns:p14="http://schemas.microsoft.com/office/powerpoint/2010/main" val="417914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FD7A64-C71F-4182-B924-90388AB73401}" type="slidenum">
              <a:rPr lang="en-US"/>
              <a:pPr>
                <a:defRPr/>
              </a:pPr>
              <a:t>‹#›</a:t>
            </a:fld>
            <a:endParaRPr lang="en-US"/>
          </a:p>
        </p:txBody>
      </p:sp>
    </p:spTree>
    <p:extLst>
      <p:ext uri="{BB962C8B-B14F-4D97-AF65-F5344CB8AC3E}">
        <p14:creationId xmlns:p14="http://schemas.microsoft.com/office/powerpoint/2010/main" val="82490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5F2CB6-04EA-49A0-BAE7-8BA8D611B4A4}" type="slidenum">
              <a:rPr lang="en-US"/>
              <a:pPr>
                <a:defRPr/>
              </a:pPr>
              <a:t>‹#›</a:t>
            </a:fld>
            <a:endParaRPr lang="en-US"/>
          </a:p>
        </p:txBody>
      </p:sp>
    </p:spTree>
    <p:extLst>
      <p:ext uri="{BB962C8B-B14F-4D97-AF65-F5344CB8AC3E}">
        <p14:creationId xmlns:p14="http://schemas.microsoft.com/office/powerpoint/2010/main" val="279899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1C88F1-29A8-4008-8C89-94E1EA0A1ED4}" type="slidenum">
              <a:rPr lang="en-US"/>
              <a:pPr>
                <a:defRPr/>
              </a:pPr>
              <a:t>‹#›</a:t>
            </a:fld>
            <a:endParaRPr lang="en-US"/>
          </a:p>
        </p:txBody>
      </p:sp>
    </p:spTree>
    <p:extLst>
      <p:ext uri="{BB962C8B-B14F-4D97-AF65-F5344CB8AC3E}">
        <p14:creationId xmlns:p14="http://schemas.microsoft.com/office/powerpoint/2010/main" val="100044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6BC6E9-988B-4E9F-9A93-FAF4DCFD4022}" type="slidenum">
              <a:rPr lang="en-US"/>
              <a:pPr>
                <a:defRPr/>
              </a:pPr>
              <a:t>‹#›</a:t>
            </a:fld>
            <a:endParaRPr lang="en-US"/>
          </a:p>
        </p:txBody>
      </p:sp>
    </p:spTree>
    <p:extLst>
      <p:ext uri="{BB962C8B-B14F-4D97-AF65-F5344CB8AC3E}">
        <p14:creationId xmlns:p14="http://schemas.microsoft.com/office/powerpoint/2010/main" val="28719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AA3A6C-23F7-4A4C-8137-027B02857E2A}" type="slidenum">
              <a:rPr lang="en-US"/>
              <a:pPr>
                <a:defRPr/>
              </a:pPr>
              <a:t>‹#›</a:t>
            </a:fld>
            <a:endParaRPr lang="en-US"/>
          </a:p>
        </p:txBody>
      </p:sp>
    </p:spTree>
    <p:extLst>
      <p:ext uri="{BB962C8B-B14F-4D97-AF65-F5344CB8AC3E}">
        <p14:creationId xmlns:p14="http://schemas.microsoft.com/office/powerpoint/2010/main" val="426591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AFBADB7-A13E-49BE-9B15-206EFD67AC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com/virtual-micro-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com/virtual-micro-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Yersinia_pestis_fluorescent.jpeg" TargetMode="External"/><Relationship Id="rId4" Type="http://schemas.openxmlformats.org/officeDocument/2006/relationships/hyperlink" Target="http://en.wikipedia.org/wiki/File:Smallpox01.jpg" TargetMode="External"/><Relationship Id="rId5" Type="http://schemas.openxmlformats.org/officeDocument/2006/relationships/hyperlink" Target="http://en.wikipedia.org/wiki/File:Doktorschnabel_430px.jpg" TargetMode="External"/><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n.wikipedia.org/wiki/File:Holbein-death.png" TargetMode="External"/><Relationship Id="rId5" Type="http://schemas.openxmlformats.org/officeDocument/2006/relationships/hyperlink" Target="http://en.wikipedia.org/wiki/File:Kostnice_Sedlec.JPG" TargetMode="External"/><Relationship Id="rId6" Type="http://schemas.openxmlformats.org/officeDocument/2006/relationships/hyperlink" Target="https://www.youtube.com/watch?v=kllZsaNGtVg" TargetMode="External"/><Relationship Id="rId7" Type="http://schemas.openxmlformats.org/officeDocument/2006/relationships/image" Target="../media/image18.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23.jpeg"/><Relationship Id="rId13" Type="http://schemas.openxmlformats.org/officeDocument/2006/relationships/hyperlink" Target="http://www.scienceprofonline.com/virtual-micro-main.html" TargetMode="External"/><Relationship Id="rId14"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en.wikipedia.org/wiki/File:World_distribution_of_plague_1998.PNG" TargetMode="External"/><Relationship Id="rId4" Type="http://schemas.openxmlformats.org/officeDocument/2006/relationships/hyperlink" Target="http://en.wikipedia.org/wiki/File:Veg_waste_Hyd_Market.jpg" TargetMode="External"/><Relationship Id="rId5" Type="http://schemas.openxmlformats.org/officeDocument/2006/relationships/hyperlink" Target="http://en.wikipedia.org/wiki/File:Rattus_norvegicus_1.jpg" TargetMode="External"/><Relationship Id="rId6" Type="http://schemas.openxmlformats.org/officeDocument/2006/relationships/hyperlink" Target="http://commons.wikimedia.org/wiki/File:Flea_Scanning_Electron_Micrograph_False_Color.jpg" TargetMode="External"/><Relationship Id="rId7" Type="http://schemas.openxmlformats.org/officeDocument/2006/relationships/hyperlink" Target="http://en.wikipedia.org/wiki/File:Yersinia_pestis_fluorescent.jpeg" TargetMode="External"/><Relationship Id="rId8" Type="http://schemas.openxmlformats.org/officeDocument/2006/relationships/image" Target="../media/image19.jpeg"/><Relationship Id="rId9" Type="http://schemas.openxmlformats.org/officeDocument/2006/relationships/image" Target="../media/image20.png"/><Relationship Id="rId10"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http://video.nationalgeographic.com/video/science/health-human-body-sci/health/smallpox-sci/" TargetMode="External"/><Relationship Id="rId4" Type="http://schemas.openxmlformats.org/officeDocument/2006/relationships/hyperlink" Target="http://en.wikipedia.org/wiki/File:Child_with_Smallpox_Bangladesh.jpg" TargetMode="External"/><Relationship Id="rId5" Type="http://schemas.openxmlformats.org/officeDocument/2006/relationships/hyperlink" Target="http://en.wikipedia.org/wiki/File:EM_smallpox,_grown_via_tissue,_isolate_by_centrifuge.jpg" TargetMode="External"/><Relationship Id="rId6" Type="http://schemas.openxmlformats.org/officeDocument/2006/relationships/hyperlink" Target="http://en.wikipedia.org/wiki/File:Smallpox_versus_chickenpox_english_plain.svg" TargetMode="External"/><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hyperlink" Target="http://www.scienceprofonline.com/virtual-micro-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video.nationalgeographic.com/video/news/history-archaeology-news/swine-flu-overview-vin/" TargetMode="External"/><Relationship Id="rId4" Type="http://schemas.openxmlformats.org/officeDocument/2006/relationships/hyperlink" Target="http://en.wikipedia.org/wiki/File:EM_of_influenza_virus.jpg" TargetMode="External"/><Relationship Id="rId5" Type="http://schemas.openxmlformats.org/officeDocument/2006/relationships/hyperlink" Target="http://en.wikipedia.org/wiki/File:Symptoms_of_influenza.svg" TargetMode="External"/><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32.jpeg"/><Relationship Id="rId12" Type="http://schemas.openxmlformats.org/officeDocument/2006/relationships/image" Target="../media/image33.jpg"/><Relationship Id="rId13" Type="http://schemas.openxmlformats.org/officeDocument/2006/relationships/hyperlink" Target="http://www.radiolab.org/story/169879-patient-zero/" TargetMode="External"/><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0.jpeg"/><Relationship Id="rId4" Type="http://schemas.openxmlformats.org/officeDocument/2006/relationships/hyperlink" Target="http://www.scienceprofonline.org/microbiology/what-is-a-virus.html" TargetMode="External"/><Relationship Id="rId5" Type="http://schemas.openxmlformats.org/officeDocument/2006/relationships/hyperlink" Target="http://www.sciencedaily.com/releases/2013/01/130110121024.htm" TargetMode="External"/><Relationship Id="rId6" Type="http://schemas.openxmlformats.org/officeDocument/2006/relationships/hyperlink" Target="http://en.wikipedia.org/wiki/File:HIV-budding-Color.jpg" TargetMode="External"/><Relationship Id="rId7" Type="http://schemas.openxmlformats.org/officeDocument/2006/relationships/hyperlink" Target="http://en.wikipedia.org/wiki/File:Symptoms_of_AIDS.png" TargetMode="External"/><Relationship Id="rId8" Type="http://schemas.openxmlformats.org/officeDocument/2006/relationships/image" Target="../media/image31.pn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phil.cdc.gov/phil/home.asp" TargetMode="External"/><Relationship Id="rId4" Type="http://schemas.openxmlformats.org/officeDocument/2006/relationships/hyperlink" Target="http://en.wikipedia.org/wiki/File:HBV_prevalence_2005.pn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7" Type="http://schemas.openxmlformats.org/officeDocument/2006/relationships/image" Target="../media/image34.png"/><Relationship Id="rId8" Type="http://schemas.openxmlformats.org/officeDocument/2006/relationships/hyperlink" Target="http://www.youtube.com/watch?v=Q9L7ZQPc8EA" TargetMode="External"/><Relationship Id="rId9" Type="http://schemas.openxmlformats.org/officeDocument/2006/relationships/image" Target="../media/image35.jp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profonline.org/microbiology/what-is-a-virus.html" TargetMode="External"/><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hyperlink" Target="http://en.wikipedia.org/wiki/File:Sars-corona.png"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knowyourmeme.com/memes/ermahgerd"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Ebola_virus_disease%23mediaviewer/File:Symptoms_of_ebola.png" TargetMode="External"/><Relationship Id="rId4" Type="http://schemas.openxmlformats.org/officeDocument/2006/relationships/hyperlink" Target="http://www.scienceprofonline.org/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38.png"/><Relationship Id="rId7" Type="http://schemas.openxmlformats.org/officeDocument/2006/relationships/image" Target="../media/image39.jp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40.jpeg"/><Relationship Id="rId5" Type="http://schemas.openxmlformats.org/officeDocument/2006/relationships/hyperlink" Target="http://www.cdc.gov/HAI/organisms/organisms.html" TargetMode="External"/><Relationship Id="rId6" Type="http://schemas.openxmlformats.org/officeDocument/2006/relationships/hyperlink" Target="http://www.health.gov/hai/prevent_hai.asp" TargetMode="External"/><Relationship Id="rId7" Type="http://schemas.openxmlformats.org/officeDocument/2006/relationships/hyperlink" Target="http://phil.cdc.gov/phil/home.asp"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0" Type="http://schemas.openxmlformats.org/officeDocument/2006/relationships/image" Target="../media/image41.jp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dc.gov/CDCTV/handstogether/"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42.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s>
</file>

<file path=ppt/slides/_rels/slide24.xml.rels><?xml version="1.0" encoding="UTF-8" standalone="yes"?>
<Relationships xmlns="http://schemas.openxmlformats.org/package/2006/relationships"><Relationship Id="rId11" Type="http://schemas.openxmlformats.org/officeDocument/2006/relationships/hyperlink" Target="http://www.atsu.edu/faculty/chamberlain/Website/studio.htm" TargetMode="External"/><Relationship Id="rId12" Type="http://schemas.openxmlformats.org/officeDocument/2006/relationships/hyperlink" Target="http://www.giantmicrobes.com/us/products/typhoidfever.html" TargetMode="External"/><Relationship Id="rId13" Type="http://schemas.openxmlformats.org/officeDocument/2006/relationships/image" Target="../media/image44.wmf"/><Relationship Id="rId14" Type="http://schemas.openxmlformats.org/officeDocument/2006/relationships/hyperlink" Target="http://www.scienceprofonline.com/virtual-micro-main.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scienceprofonline.com/vmc/intro-micro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www.addictinggames.com/strategy-games/pandemic2.jsp" TargetMode="External"/><Relationship Id="rId6" Type="http://schemas.openxmlformats.org/officeDocument/2006/relationships/hyperlink" Target="http://www.sonypictures.com/homevideo/quarantine/" TargetMode="External"/><Relationship Id="rId7" Type="http://schemas.openxmlformats.org/officeDocument/2006/relationships/hyperlink" Target="http://www.imdb.com/title/tt1598778/" TargetMode="External"/><Relationship Id="rId8" Type="http://schemas.openxmlformats.org/officeDocument/2006/relationships/hyperlink" Target="http://webadventures.rice.edu/stu/Games/MedMyst-Reloaded/_401/Game-Overview.html" TargetMode="External"/><Relationship Id="rId9" Type="http://schemas.openxmlformats.org/officeDocument/2006/relationships/hyperlink" Target="http://www.cehs.siu.edu/fix/medmicro/normal.htm" TargetMode="External"/><Relationship Id="rId10" Type="http://schemas.openxmlformats.org/officeDocument/2006/relationships/hyperlink" Target="http://www.youtube.com/watch?v=y2DK3UO4_UQ&amp;feature=relate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org/virtual-micro-main.html" TargetMode="External"/><Relationship Id="rId4" Type="http://schemas.openxmlformats.org/officeDocument/2006/relationships/hyperlink" Target="http://www.scienceprofonline.com/" TargetMode="External"/><Relationship Id="rId5" Type="http://schemas.openxmlformats.org/officeDocument/2006/relationships/hyperlink" Target="http://www.giantmicrobes.com/us/products/hiv.html" TargetMode="External"/><Relationship Id="rId6" Type="http://schemas.openxmlformats.org/officeDocument/2006/relationships/hyperlink" Target="http://commons.wikimedia.org/wiki/File:Average_prokaryote_cell-_unlabled.svg" TargetMode="External"/><Relationship Id="rId7" Type="http://schemas.openxmlformats.org/officeDocument/2006/relationships/image" Target="../media/image45.jpeg"/><Relationship Id="rId8" Type="http://schemas.openxmlformats.org/officeDocument/2006/relationships/image" Target="../media/image46.png"/><Relationship Id="rId9"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youtube.com/watch?v=CtnEwvUWDo0"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hyperlink" Target="http://www.giantmicrobes.com/us/products/chlamydia.html" TargetMode="External"/><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7"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org/microbiology/what-are-normal-flora-resident-transient-opportunistic.html" TargetMode="External"/><Relationship Id="rId4" Type="http://schemas.openxmlformats.org/officeDocument/2006/relationships/hyperlink" Target="http://www.textbookofbacteriology.net/normalflora.html" TargetMode="External"/><Relationship Id="rId5" Type="http://schemas.openxmlformats.org/officeDocument/2006/relationships/image" Target="../media/image10.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1.jp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7" Type="http://schemas.openxmlformats.org/officeDocument/2006/relationships/image" Target="../media/image12.jpeg"/><Relationship Id="rId1" Type="http://schemas.openxmlformats.org/officeDocument/2006/relationships/tags" Target="../tags/tag1.x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3.jpg"/><Relationship Id="rId5" Type="http://schemas.openxmlformats.org/officeDocument/2006/relationships/hyperlink" Target="http://www.scienceprofonline.com/microbiology/blood-agar-bacterial-growth-medium-BAP.html" TargetMode="External"/><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tags" Target="../tags/tag2.x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FontTx/>
              <a:buChar char="•"/>
            </a:pPr>
            <a:r>
              <a:rPr lang="en-US" sz="1400" dirty="0">
                <a:latin typeface="Comic Sans MS" pitchFamily="66" charset="0"/>
              </a:rPr>
              <a:t> </a:t>
            </a:r>
            <a:r>
              <a:rPr lang="en-US" sz="120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dirty="0" err="1">
                <a:latin typeface="Comic Sans MS" pitchFamily="66" charset="0"/>
              </a:rPr>
              <a:t>ScienceProfSPO</a:t>
            </a:r>
            <a:r>
              <a:rPr lang="en-US" sz="1200" dirty="0">
                <a:latin typeface="Comic Sans MS" pitchFamily="66" charset="0"/>
              </a:rPr>
              <a:t>) for updates.</a:t>
            </a: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Many SPO PowerPoints are available in a variety of formats, such as fully editable PowerPoint </a:t>
            </a:r>
            <a:r>
              <a:rPr lang="en-US" sz="1200" dirty="0" smtClean="0">
                <a:latin typeface="Comic Sans MS" pitchFamily="66" charset="0"/>
              </a:rPr>
              <a:t>files (.</a:t>
            </a:r>
            <a:r>
              <a:rPr lang="en-US" sz="1200" dirty="0" err="1" smtClean="0">
                <a:latin typeface="Comic Sans MS" pitchFamily="66" charset="0"/>
              </a:rPr>
              <a:t>ppt</a:t>
            </a:r>
            <a:r>
              <a:rPr lang="en-US" sz="1200" dirty="0" smtClean="0">
                <a:latin typeface="Comic Sans MS" pitchFamily="66" charset="0"/>
              </a:rPr>
              <a:t>), </a:t>
            </a:r>
            <a:r>
              <a:rPr lang="en-US" sz="1200" dirty="0">
                <a:latin typeface="Comic Sans MS" pitchFamily="66" charset="0"/>
              </a:rPr>
              <a:t>as well as </a:t>
            </a:r>
            <a:r>
              <a:rPr lang="en-US" sz="1200" dirty="0" err="1">
                <a:latin typeface="Comic Sans MS" pitchFamily="66" charset="0"/>
              </a:rPr>
              <a:t>uneditable</a:t>
            </a:r>
            <a:r>
              <a:rPr lang="en-US" sz="1200" dirty="0">
                <a:latin typeface="Comic Sans MS" pitchFamily="66" charset="0"/>
              </a:rPr>
              <a:t> versions in smaller file sizes, such as PowerPoint </a:t>
            </a:r>
            <a:r>
              <a:rPr lang="en-US" sz="1200" dirty="0" smtClean="0">
                <a:latin typeface="Comic Sans MS" pitchFamily="66" charset="0"/>
              </a:rPr>
              <a:t>Shows (.</a:t>
            </a:r>
            <a:r>
              <a:rPr lang="en-US" sz="1200" dirty="0" err="1" smtClean="0">
                <a:latin typeface="Comic Sans MS" pitchFamily="66" charset="0"/>
              </a:rPr>
              <a:t>pps</a:t>
            </a:r>
            <a:r>
              <a:rPr lang="en-US" sz="1200" dirty="0" smtClean="0">
                <a:latin typeface="Comic Sans MS" pitchFamily="66" charset="0"/>
              </a:rPr>
              <a:t>)  </a:t>
            </a:r>
            <a:r>
              <a:rPr lang="en-US" sz="1200" dirty="0">
                <a:latin typeface="Comic Sans MS" pitchFamily="66" charset="0"/>
              </a:rPr>
              <a:t>and Portable Document Format (.pdf), for ease of printing</a:t>
            </a:r>
            <a:r>
              <a:rPr lang="en-US" sz="120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dirty="0" err="1" smtClean="0">
                <a:latin typeface="Comic Sans MS" pitchFamily="66" charset="0"/>
              </a:rPr>
              <a:t>jokerman</a:t>
            </a:r>
            <a:r>
              <a:rPr lang="en-US" sz="1200" dirty="0" smtClean="0">
                <a:latin typeface="Comic Sans MS" pitchFamily="66" charset="0"/>
              </a:rPr>
              <a:t> font </a:t>
            </a:r>
            <a:r>
              <a:rPr lang="en-US" sz="1200" dirty="0" err="1" smtClean="0">
                <a:latin typeface="Comic Sans MS" pitchFamily="66" charset="0"/>
              </a:rPr>
              <a:t>microsoft</a:t>
            </a:r>
            <a:r>
              <a:rPr lang="en-US" sz="1200" dirty="0" smtClean="0">
                <a:latin typeface="Comic Sans MS" pitchFamily="66" charset="0"/>
              </a:rPr>
              <a:t>”.</a:t>
            </a:r>
            <a:endParaRPr lang="en-US" sz="1200" dirty="0">
              <a:latin typeface="Comic Sans MS" pitchFamily="66" charset="0"/>
            </a:endParaRP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dirty="0" smtClean="0">
                <a:latin typeface="Comic Sans MS" pitchFamily="66" charset="0"/>
              </a:rPr>
              <a:t>PPT files </a:t>
            </a:r>
            <a:r>
              <a:rPr lang="en-US" sz="1200" dirty="0">
                <a:latin typeface="Comic Sans MS" pitchFamily="66" charset="0"/>
              </a:rPr>
              <a:t>must be viewed in </a:t>
            </a:r>
            <a:r>
              <a:rPr lang="en-US" sz="1200" i="1" dirty="0">
                <a:latin typeface="Comic Sans MS" pitchFamily="66" charset="0"/>
              </a:rPr>
              <a:t>slide show mode </a:t>
            </a:r>
            <a:r>
              <a:rPr lang="en-US" sz="1200" dirty="0">
                <a:latin typeface="Comic Sans MS" pitchFamily="66" charset="0"/>
              </a:rPr>
              <a:t>to use the hyperlinks directly.</a:t>
            </a:r>
          </a:p>
          <a:p>
            <a:pPr>
              <a:lnSpc>
                <a:spcPct val="80000"/>
              </a:lnSpc>
              <a:spcBef>
                <a:spcPct val="20000"/>
              </a:spcBef>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Several helpful links to fun and interactive learning tools are included throughout the PPT and on the Smart Links slide, near the end of each presentation. You must be in </a:t>
            </a:r>
            <a:r>
              <a:rPr lang="en-US" sz="1200" i="1" dirty="0">
                <a:latin typeface="Comic Sans MS" pitchFamily="66" charset="0"/>
              </a:rPr>
              <a:t>slide show mode </a:t>
            </a:r>
            <a:r>
              <a:rPr lang="en-US" sz="1200" dirty="0">
                <a:latin typeface="Comic Sans MS" pitchFamily="66" charset="0"/>
              </a:rPr>
              <a:t>to utilize hyperlinks and animations.</a:t>
            </a:r>
          </a:p>
          <a:p>
            <a:pPr>
              <a:lnSpc>
                <a:spcPct val="80000"/>
              </a:lnSpc>
              <a:spcBef>
                <a:spcPct val="20000"/>
              </a:spcBef>
            </a:pPr>
            <a:r>
              <a:rPr lang="en-US" sz="1200" dirty="0">
                <a:latin typeface="Comic Sans MS" pitchFamily="66" charset="0"/>
              </a:rPr>
              <a:t>	</a:t>
            </a:r>
          </a:p>
          <a:p>
            <a:pPr>
              <a:lnSpc>
                <a:spcPct val="80000"/>
              </a:lnSpc>
              <a:spcBef>
                <a:spcPct val="20000"/>
              </a:spcBef>
              <a:buFontTx/>
              <a:buChar char="•"/>
            </a:pPr>
            <a:r>
              <a:rPr lang="en-US" sz="1200" dirty="0">
                <a:latin typeface="Comic Sans MS" pitchFamily="66" charset="0"/>
              </a:rPr>
              <a:t>This digital resource is licensed under Creative Commons </a:t>
            </a:r>
            <a:r>
              <a:rPr lang="en-US" sz="1100" dirty="0">
                <a:latin typeface="Comic Sans MS" pitchFamily="66" charset="0"/>
              </a:rPr>
              <a:t>Attribution-</a:t>
            </a:r>
            <a:r>
              <a:rPr lang="en-US" sz="1100" dirty="0" err="1">
                <a:latin typeface="Comic Sans MS" pitchFamily="66" charset="0"/>
              </a:rPr>
              <a:t>ShareAlike</a:t>
            </a:r>
            <a:r>
              <a:rPr lang="en-US" sz="1100" dirty="0">
                <a:latin typeface="Comic Sans MS" pitchFamily="66" charset="0"/>
              </a:rPr>
              <a:t> 3.0:</a:t>
            </a:r>
          </a:p>
          <a:p>
            <a:pPr>
              <a:lnSpc>
                <a:spcPct val="80000"/>
              </a:lnSpc>
              <a:spcBef>
                <a:spcPct val="20000"/>
              </a:spcBef>
            </a:pPr>
            <a:r>
              <a:rPr lang="en-US" sz="1100" dirty="0">
                <a:latin typeface="Comic Sans MS" pitchFamily="66" charset="0"/>
              </a:rPr>
              <a:t>  </a:t>
            </a:r>
            <a:r>
              <a:rPr lang="en-US" sz="1100" dirty="0">
                <a:latin typeface="Comic Sans MS" pitchFamily="66" charset="0"/>
                <a:hlinkClick r:id="rId5"/>
              </a:rPr>
              <a:t>http://creativecommons.org/licenses/by-sa/3.0/</a:t>
            </a:r>
            <a:r>
              <a:rPr lang="en-US" sz="1100" dirty="0">
                <a:latin typeface="Comic Sans MS" pitchFamily="66" charset="0"/>
              </a:rPr>
              <a:t>	                 </a:t>
            </a:r>
            <a:endParaRPr lang="en-US" sz="120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dirty="0">
                <a:latin typeface="Comic Sans MS" pitchFamily="66" charset="0"/>
                <a:cs typeface="Arial" pitchFamily="34" charset="0"/>
              </a:rPr>
              <a:t>Alicia </a:t>
            </a:r>
            <a:r>
              <a:rPr lang="en-US" sz="1200" dirty="0" err="1">
                <a:latin typeface="Comic Sans MS" pitchFamily="66" charset="0"/>
                <a:cs typeface="Arial" pitchFamily="34" charset="0"/>
              </a:rPr>
              <a:t>Cepaitis</a:t>
            </a:r>
            <a:r>
              <a:rPr lang="en-US" sz="1200" dirty="0">
                <a:latin typeface="Comic Sans MS" pitchFamily="66" charset="0"/>
                <a:cs typeface="Arial" pitchFamily="34" charset="0"/>
              </a:rPr>
              <a:t>, MS</a:t>
            </a:r>
          </a:p>
          <a:p>
            <a:pPr eaLnBrk="1" hangingPunct="1">
              <a:lnSpc>
                <a:spcPct val="80000"/>
              </a:lnSpc>
              <a:spcBef>
                <a:spcPct val="20000"/>
              </a:spcBef>
            </a:pPr>
            <a:r>
              <a:rPr lang="en-US" sz="1200" dirty="0">
                <a:latin typeface="Comic Sans MS" pitchFamily="66" charset="0"/>
                <a:cs typeface="Arial" pitchFamily="34" charset="0"/>
              </a:rPr>
              <a:t>Chief Creative Nerd</a:t>
            </a:r>
          </a:p>
          <a:p>
            <a:pPr eaLnBrk="1" hangingPunct="1">
              <a:lnSpc>
                <a:spcPct val="80000"/>
              </a:lnSpc>
              <a:spcBef>
                <a:spcPct val="20000"/>
              </a:spcBef>
            </a:pPr>
            <a:r>
              <a:rPr lang="en-US" sz="1200" dirty="0">
                <a:latin typeface="Comic Sans MS" pitchFamily="66" charset="0"/>
                <a:cs typeface="Arial" pitchFamily="34" charset="0"/>
              </a:rPr>
              <a:t>Science Prof Online</a:t>
            </a:r>
          </a:p>
          <a:p>
            <a:pPr eaLnBrk="1" hangingPunct="1">
              <a:lnSpc>
                <a:spcPct val="80000"/>
              </a:lnSpc>
              <a:spcBef>
                <a:spcPct val="20000"/>
              </a:spcBef>
            </a:pPr>
            <a:r>
              <a:rPr lang="en-US" sz="1200" dirty="0">
                <a:latin typeface="Comic Sans MS" pitchFamily="66" charset="0"/>
                <a:cs typeface="Arial" pitchFamily="34" charset="0"/>
              </a:rPr>
              <a:t>Online Education Resources, LLC</a:t>
            </a:r>
          </a:p>
          <a:p>
            <a:pPr eaLnBrk="1" hangingPunct="1">
              <a:lnSpc>
                <a:spcPct val="80000"/>
              </a:lnSpc>
              <a:spcBef>
                <a:spcPct val="20000"/>
              </a:spcBef>
            </a:pPr>
            <a:r>
              <a:rPr lang="en-US" sz="1200" dirty="0">
                <a:latin typeface="Comic Sans MS" pitchFamily="66" charset="0"/>
                <a:cs typeface="Arial" pitchFamily="34" charset="0"/>
                <a:hlinkClick r:id="rId6"/>
              </a:rPr>
              <a:t>alicia@scienceprofonline.com</a:t>
            </a:r>
            <a:endParaRPr lang="en-US" sz="1200" dirty="0">
              <a:latin typeface="Comic Sans MS" pitchFamily="66" charset="0"/>
              <a:cs typeface="Arial" pitchFamily="34" charset="0"/>
            </a:endParaRPr>
          </a:p>
        </p:txBody>
      </p:sp>
      <p:sp>
        <p:nvSpPr>
          <p:cNvPr id="2054"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a:latin typeface="Comic Sans MS" pitchFamily="66" charset="0"/>
                <a:cs typeface="Arial" pitchFamily="34" charset="0"/>
              </a:rPr>
              <a:t>Image: Compound microscope objectives,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dirty="0">
                <a:latin typeface="Comic Sans MS" pitchFamily="66" charset="0"/>
                <a:cs typeface="Arial" pitchFamily="34" charset="0"/>
              </a:rPr>
              <a:t>Tami Port, MS</a:t>
            </a:r>
          </a:p>
          <a:p>
            <a:pPr eaLnBrk="1" hangingPunct="1">
              <a:lnSpc>
                <a:spcPct val="80000"/>
              </a:lnSpc>
              <a:spcBef>
                <a:spcPct val="20000"/>
              </a:spcBef>
            </a:pPr>
            <a:r>
              <a:rPr lang="en-US" sz="1200" dirty="0">
                <a:latin typeface="Comic Sans MS" pitchFamily="66" charset="0"/>
                <a:cs typeface="Arial" pitchFamily="34" charset="0"/>
              </a:rPr>
              <a:t>Creator of Science Prof Online</a:t>
            </a:r>
          </a:p>
          <a:p>
            <a:pPr eaLnBrk="1" hangingPunct="1">
              <a:lnSpc>
                <a:spcPct val="80000"/>
              </a:lnSpc>
              <a:spcBef>
                <a:spcPct val="20000"/>
              </a:spcBef>
            </a:pPr>
            <a:r>
              <a:rPr lang="en-US" sz="1200" dirty="0">
                <a:latin typeface="Comic Sans MS" pitchFamily="66" charset="0"/>
                <a:cs typeface="Arial" pitchFamily="34" charset="0"/>
              </a:rPr>
              <a:t>Chief Executive Nerd</a:t>
            </a:r>
          </a:p>
          <a:p>
            <a:pPr eaLnBrk="1" hangingPunct="1">
              <a:lnSpc>
                <a:spcPct val="80000"/>
              </a:lnSpc>
              <a:spcBef>
                <a:spcPct val="20000"/>
              </a:spcBef>
            </a:pPr>
            <a:r>
              <a:rPr lang="en-US" sz="1200" dirty="0">
                <a:latin typeface="Comic Sans MS" pitchFamily="66" charset="0"/>
                <a:cs typeface="Arial" pitchFamily="34" charset="0"/>
              </a:rPr>
              <a:t>Science Prof Online</a:t>
            </a:r>
          </a:p>
          <a:p>
            <a:pPr eaLnBrk="1" hangingPunct="1">
              <a:lnSpc>
                <a:spcPct val="80000"/>
              </a:lnSpc>
              <a:spcBef>
                <a:spcPct val="20000"/>
              </a:spcBef>
            </a:pPr>
            <a:r>
              <a:rPr lang="en-US" sz="1200" dirty="0">
                <a:latin typeface="Comic Sans MS" pitchFamily="66" charset="0"/>
                <a:cs typeface="Arial" pitchFamily="34" charset="0"/>
              </a:rPr>
              <a:t>Online Education Resources, LLC</a:t>
            </a:r>
          </a:p>
          <a:p>
            <a:pPr eaLnBrk="1" hangingPunct="1">
              <a:lnSpc>
                <a:spcPct val="80000"/>
              </a:lnSpc>
              <a:spcBef>
                <a:spcPct val="20000"/>
              </a:spcBef>
            </a:pPr>
            <a:r>
              <a:rPr lang="en-US" sz="1200" dirty="0">
                <a:latin typeface="Comic Sans MS" pitchFamily="66" charset="0"/>
                <a:cs typeface="Arial" pitchFamily="34" charset="0"/>
                <a:hlinkClick r:id="rId9"/>
              </a:rPr>
              <a:t>info@scienceprofonline.com</a:t>
            </a:r>
            <a:endParaRPr lang="en-US" sz="1200" dirty="0">
              <a:latin typeface="Comic Sans MS" pitchFamily="66"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782762"/>
          </a:xfrm>
        </p:spPr>
        <p:txBody>
          <a:bodyPr/>
          <a:lstStyle/>
          <a:p>
            <a:pPr eaLnBrk="1" hangingPunct="1">
              <a:defRPr/>
            </a:pPr>
            <a:r>
              <a:rPr lang="en-US" b="1" i="1">
                <a:solidFill>
                  <a:srgbClr val="FF0000"/>
                </a:solidFill>
                <a:latin typeface="Comic Sans MS" charset="0"/>
                <a:cs typeface="+mj-cs"/>
              </a:rPr>
              <a:t>Q</a:t>
            </a:r>
            <a:r>
              <a:rPr lang="en-US" b="1" i="1">
                <a:latin typeface="Comic Sans MS" charset="0"/>
                <a:cs typeface="+mj-cs"/>
              </a:rPr>
              <a:t>: Why are you in </a:t>
            </a:r>
            <a:br>
              <a:rPr lang="en-US" b="1" i="1">
                <a:latin typeface="Comic Sans MS" charset="0"/>
                <a:cs typeface="+mj-cs"/>
              </a:rPr>
            </a:br>
            <a:r>
              <a:rPr lang="en-US" b="1" i="1">
                <a:latin typeface="Comic Sans MS" charset="0"/>
                <a:cs typeface="+mj-cs"/>
              </a:rPr>
              <a:t>this class?</a:t>
            </a:r>
          </a:p>
        </p:txBody>
      </p:sp>
      <p:sp>
        <p:nvSpPr>
          <p:cNvPr id="412675" name="Rectangle 3"/>
          <p:cNvSpPr>
            <a:spLocks noGrp="1" noChangeArrowheads="1"/>
          </p:cNvSpPr>
          <p:nvPr>
            <p:ph type="body" idx="1"/>
          </p:nvPr>
        </p:nvSpPr>
        <p:spPr/>
        <p:txBody>
          <a:bodyPr/>
          <a:lstStyle/>
          <a:p>
            <a:pPr algn="ctr" eaLnBrk="1" hangingPunct="1">
              <a:buFontTx/>
              <a:buNone/>
              <a:defRPr/>
            </a:pPr>
            <a:endParaRPr lang="en-US" sz="2800" i="1">
              <a:latin typeface="Arial" charset="0"/>
              <a:cs typeface="+mn-cs"/>
            </a:endParaRPr>
          </a:p>
          <a:p>
            <a:pPr algn="ctr" eaLnBrk="1" hangingPunct="1">
              <a:buFontTx/>
              <a:buNone/>
              <a:defRPr/>
            </a:pPr>
            <a:endParaRPr lang="en-US" sz="2800">
              <a:latin typeface="Arial" charset="0"/>
              <a:cs typeface="+mn-cs"/>
            </a:endParaRPr>
          </a:p>
          <a:p>
            <a:pPr algn="ctr" eaLnBrk="1" hangingPunct="1">
              <a:buFontTx/>
              <a:buNone/>
              <a:defRPr/>
            </a:pPr>
            <a:r>
              <a:rPr lang="ja-JP" altLang="en-US" sz="2800">
                <a:latin typeface="Comic Sans MS" charset="0"/>
                <a:cs typeface="+mn-cs"/>
              </a:rPr>
              <a:t>“</a:t>
            </a:r>
            <a:r>
              <a:rPr lang="en-US" sz="2800">
                <a:latin typeface="Comic Sans MS" charset="0"/>
                <a:cs typeface="+mn-cs"/>
              </a:rPr>
              <a:t>Because it is a requirement to get into my program of study.</a:t>
            </a:r>
            <a:r>
              <a:rPr lang="ja-JP" altLang="en-US" sz="2800">
                <a:latin typeface="Comic Sans MS" charset="0"/>
                <a:cs typeface="+mn-cs"/>
              </a:rPr>
              <a:t>”</a:t>
            </a:r>
            <a:endParaRPr lang="en-US" sz="2800">
              <a:latin typeface="Comic Sans MS" charset="0"/>
              <a:cs typeface="+mn-cs"/>
            </a:endParaRPr>
          </a:p>
          <a:p>
            <a:pPr eaLnBrk="1" hangingPunct="1">
              <a:buFontTx/>
              <a:buNone/>
              <a:defRPr/>
            </a:pPr>
            <a:endParaRPr lang="en-US" sz="2800" i="1">
              <a:latin typeface="Comic Sans MS" charset="0"/>
              <a:cs typeface="+mn-cs"/>
            </a:endParaRPr>
          </a:p>
          <a:p>
            <a:pPr eaLnBrk="1" hangingPunct="1">
              <a:buFontTx/>
              <a:buNone/>
              <a:defRPr/>
            </a:pPr>
            <a:endParaRPr lang="en-US" sz="2800" i="1">
              <a:latin typeface="Comic Sans MS" charset="0"/>
              <a:cs typeface="+mn-cs"/>
            </a:endParaRPr>
          </a:p>
          <a:p>
            <a:pPr algn="ctr" eaLnBrk="1" hangingPunct="1">
              <a:buFontTx/>
              <a:buNone/>
              <a:defRPr/>
            </a:pPr>
            <a:r>
              <a:rPr lang="en-US" sz="4000" b="1">
                <a:solidFill>
                  <a:srgbClr val="92D050"/>
                </a:solidFill>
                <a:latin typeface="Comic Sans MS" charset="0"/>
                <a:cs typeface="+mn-cs"/>
              </a:rPr>
              <a:t>Why else?</a:t>
            </a:r>
          </a:p>
          <a:p>
            <a:pPr eaLnBrk="1" hangingPunct="1">
              <a:buFontTx/>
              <a:buNone/>
              <a:defRPr/>
            </a:pPr>
            <a:endParaRPr lang="en-US" i="1">
              <a:solidFill>
                <a:schemeClr val="hlink"/>
              </a:solidFill>
              <a:latin typeface="Comic Sans MS" charset="0"/>
              <a:cs typeface="+mn-cs"/>
            </a:endParaRPr>
          </a:p>
        </p:txBody>
      </p:sp>
      <p:sp>
        <p:nvSpPr>
          <p:cNvPr id="12292"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From the  </a:t>
            </a:r>
            <a:r>
              <a:rPr lang="en-US" sz="1000">
                <a:latin typeface="Comic Sans MS" charset="0"/>
                <a:cs typeface="+mn-cs"/>
                <a:hlinkClick r:id="rId3"/>
              </a:rPr>
              <a:t>Virtual Microbiology Classroom</a:t>
            </a:r>
            <a:r>
              <a:rPr lang="en-US" sz="1000">
                <a:latin typeface="Comic Sans MS" charset="0"/>
                <a:cs typeface="+mn-cs"/>
              </a:rPr>
              <a:t> on </a:t>
            </a:r>
            <a:r>
              <a:rPr lang="en-US" sz="1000">
                <a:latin typeface="Comic Sans MS" charset="0"/>
                <a:cs typeface="+mn-cs"/>
                <a:hlinkClick r:id="rId4"/>
              </a:rPr>
              <a:t>ScienceProfOnline.com</a:t>
            </a:r>
            <a:endParaRPr lang="en-US" sz="1000">
              <a:latin typeface="Comic Sans MS" charset="0"/>
              <a:cs typeface="+mn-cs"/>
            </a:endParaRPr>
          </a:p>
        </p:txBody>
      </p:sp>
    </p:spTree>
    <p:extLst>
      <p:ext uri="{BB962C8B-B14F-4D97-AF65-F5344CB8AC3E}">
        <p14:creationId xmlns:p14="http://schemas.microsoft.com/office/powerpoint/2010/main" val="2691514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animEffect transition="in" filter="dissolve">
                                      <p:cBhvr>
                                        <p:cTn id="7" dur="500"/>
                                        <p:tgtEl>
                                          <p:spTgt spid="41267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12675">
                                            <p:txEl>
                                              <p:pRg st="5" end="5"/>
                                            </p:txEl>
                                          </p:spTgt>
                                        </p:tgtEl>
                                        <p:attrNameLst>
                                          <p:attrName>style.visibility</p:attrName>
                                        </p:attrNameLst>
                                      </p:cBhvr>
                                      <p:to>
                                        <p:strVal val="visible"/>
                                      </p:to>
                                    </p:set>
                                    <p:anim calcmode="lin" valueType="num">
                                      <p:cBhvr additive="base">
                                        <p:cTn id="12" dur="500" fill="hold"/>
                                        <p:tgtEl>
                                          <p:spTgt spid="412675">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126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92162"/>
          </a:xfrm>
        </p:spPr>
        <p:txBody>
          <a:bodyPr/>
          <a:lstStyle/>
          <a:p>
            <a:pPr eaLnBrk="1" hangingPunct="1">
              <a:defRPr/>
            </a:pPr>
            <a:r>
              <a:rPr lang="en-US" sz="4000" b="1" dirty="0">
                <a:solidFill>
                  <a:schemeClr val="folHlink"/>
                </a:solidFill>
                <a:latin typeface="Comic Sans MS"/>
                <a:cs typeface="Comic Sans MS"/>
              </a:rPr>
              <a:t>Impact </a:t>
            </a:r>
            <a:r>
              <a:rPr lang="en-US" sz="4000" b="1" i="1" dirty="0">
                <a:solidFill>
                  <a:schemeClr val="folHlink"/>
                </a:solidFill>
                <a:latin typeface="Comic Sans MS"/>
                <a:cs typeface="Comic Sans MS"/>
              </a:rPr>
              <a:t>of</a:t>
            </a:r>
            <a:r>
              <a:rPr lang="en-US" sz="4000" b="1" dirty="0">
                <a:solidFill>
                  <a:schemeClr val="folHlink"/>
                </a:solidFill>
                <a:latin typeface="Comic Sans MS"/>
                <a:cs typeface="Comic Sans MS"/>
              </a:rPr>
              <a:t> Infectious Disease</a:t>
            </a:r>
          </a:p>
        </p:txBody>
      </p:sp>
      <p:sp>
        <p:nvSpPr>
          <p:cNvPr id="13315" name="Rectangle 3"/>
          <p:cNvSpPr>
            <a:spLocks noGrp="1" noChangeArrowheads="1"/>
          </p:cNvSpPr>
          <p:nvPr>
            <p:ph type="body" idx="1"/>
          </p:nvPr>
        </p:nvSpPr>
        <p:spPr>
          <a:xfrm>
            <a:off x="457200" y="1676400"/>
            <a:ext cx="8305800" cy="4495800"/>
          </a:xfrm>
        </p:spPr>
        <p:txBody>
          <a:bodyPr/>
          <a:lstStyle/>
          <a:p>
            <a:pPr eaLnBrk="1" hangingPunct="1">
              <a:buFontTx/>
              <a:buNone/>
              <a:defRPr/>
            </a:pPr>
            <a:r>
              <a:rPr lang="en-US" b="1" dirty="0">
                <a:latin typeface="Comic Sans MS" charset="0"/>
                <a:cs typeface="+mn-cs"/>
              </a:rPr>
              <a:t>Average life span:</a:t>
            </a:r>
            <a:r>
              <a:rPr lang="en-US" dirty="0">
                <a:latin typeface="Comic Sans MS" charset="0"/>
                <a:cs typeface="+mn-cs"/>
              </a:rPr>
              <a:t> </a:t>
            </a:r>
          </a:p>
          <a:p>
            <a:pPr eaLnBrk="1" hangingPunct="1">
              <a:buFontTx/>
              <a:buNone/>
              <a:defRPr/>
            </a:pPr>
            <a:r>
              <a:rPr lang="en-US" sz="2800" dirty="0">
                <a:latin typeface="Comic Sans MS" charset="0"/>
                <a:cs typeface="+mn-cs"/>
              </a:rPr>
              <a:t>	- Bronze age 26 </a:t>
            </a:r>
            <a:r>
              <a:rPr lang="en-US" sz="2800" dirty="0" err="1">
                <a:latin typeface="Comic Sans MS" charset="0"/>
                <a:cs typeface="+mn-cs"/>
              </a:rPr>
              <a:t>yrs</a:t>
            </a:r>
            <a:endParaRPr lang="en-US" sz="2800" dirty="0">
              <a:latin typeface="Comic Sans MS" charset="0"/>
              <a:cs typeface="+mn-cs"/>
            </a:endParaRPr>
          </a:p>
          <a:p>
            <a:pPr eaLnBrk="1" hangingPunct="1">
              <a:buFontTx/>
              <a:buNone/>
              <a:defRPr/>
            </a:pPr>
            <a:r>
              <a:rPr lang="en-US" sz="2800" dirty="0">
                <a:latin typeface="Comic Sans MS" charset="0"/>
                <a:cs typeface="+mn-cs"/>
              </a:rPr>
              <a:t>	- Medieval Europe </a:t>
            </a:r>
            <a:r>
              <a:rPr lang="en-US" sz="1400" dirty="0">
                <a:latin typeface="Comic Sans MS" charset="0"/>
                <a:cs typeface="+mn-cs"/>
              </a:rPr>
              <a:t>(400 – 1500 ad)</a:t>
            </a:r>
            <a:r>
              <a:rPr lang="en-US" sz="2800" dirty="0">
                <a:latin typeface="Comic Sans MS" charset="0"/>
                <a:cs typeface="+mn-cs"/>
              </a:rPr>
              <a:t> 30 </a:t>
            </a:r>
            <a:r>
              <a:rPr lang="en-US" sz="2800" dirty="0" err="1">
                <a:latin typeface="Comic Sans MS" charset="0"/>
                <a:cs typeface="+mn-cs"/>
              </a:rPr>
              <a:t>yrs</a:t>
            </a:r>
            <a:endParaRPr lang="en-US" sz="2800" dirty="0">
              <a:latin typeface="Comic Sans MS" charset="0"/>
              <a:cs typeface="+mn-cs"/>
            </a:endParaRPr>
          </a:p>
          <a:p>
            <a:pPr eaLnBrk="1" hangingPunct="1">
              <a:buFontTx/>
              <a:buNone/>
              <a:defRPr/>
            </a:pPr>
            <a:r>
              <a:rPr lang="en-US" sz="2800" dirty="0">
                <a:latin typeface="Comic Sans MS" charset="0"/>
                <a:cs typeface="+mn-cs"/>
              </a:rPr>
              <a:t>	- Early 20</a:t>
            </a:r>
            <a:r>
              <a:rPr lang="en-US" sz="2800" baseline="30000" dirty="0">
                <a:latin typeface="Comic Sans MS" charset="0"/>
                <a:cs typeface="+mn-cs"/>
              </a:rPr>
              <a:t>th</a:t>
            </a:r>
            <a:r>
              <a:rPr lang="en-US" sz="2800" dirty="0">
                <a:latin typeface="Comic Sans MS" charset="0"/>
                <a:cs typeface="+mn-cs"/>
              </a:rPr>
              <a:t> century 50 – 64 </a:t>
            </a:r>
            <a:r>
              <a:rPr lang="en-US" sz="2800" dirty="0" err="1">
                <a:latin typeface="Comic Sans MS" charset="0"/>
                <a:cs typeface="+mn-cs"/>
              </a:rPr>
              <a:t>yrs</a:t>
            </a:r>
            <a:endParaRPr lang="en-US" sz="2800" dirty="0">
              <a:latin typeface="Comic Sans MS" charset="0"/>
              <a:cs typeface="+mn-cs"/>
            </a:endParaRPr>
          </a:p>
          <a:p>
            <a:pPr eaLnBrk="1" hangingPunct="1">
              <a:buFontTx/>
              <a:buNone/>
              <a:defRPr/>
            </a:pPr>
            <a:r>
              <a:rPr lang="en-US" sz="2800" dirty="0">
                <a:latin typeface="Comic Sans MS" charset="0"/>
                <a:cs typeface="+mn-cs"/>
              </a:rPr>
              <a:t>	- Now world average </a:t>
            </a:r>
            <a:r>
              <a:rPr lang="en-US" sz="2800" dirty="0" smtClean="0">
                <a:latin typeface="Comic Sans MS" charset="0"/>
                <a:cs typeface="+mn-cs"/>
              </a:rPr>
              <a:t>71 </a:t>
            </a:r>
            <a:r>
              <a:rPr lang="en-US" sz="2800" dirty="0">
                <a:latin typeface="Comic Sans MS" charset="0"/>
                <a:cs typeface="+mn-cs"/>
              </a:rPr>
              <a:t>years </a:t>
            </a:r>
            <a:r>
              <a:rPr lang="en-US" sz="1400" dirty="0">
                <a:latin typeface="Comic Sans MS" charset="0"/>
                <a:cs typeface="+mn-cs"/>
              </a:rPr>
              <a:t>(USA., </a:t>
            </a:r>
            <a:r>
              <a:rPr lang="en-US" sz="1400" dirty="0" smtClean="0">
                <a:latin typeface="Comic Sans MS" charset="0"/>
                <a:cs typeface="+mn-cs"/>
              </a:rPr>
              <a:t>78.7)</a:t>
            </a:r>
            <a:endParaRPr lang="en-US" sz="1400" dirty="0">
              <a:latin typeface="Comic Sans MS" charset="0"/>
              <a:cs typeface="+mn-cs"/>
            </a:endParaRPr>
          </a:p>
          <a:p>
            <a:pPr eaLnBrk="1" hangingPunct="1">
              <a:buFontTx/>
              <a:buNone/>
              <a:defRPr/>
            </a:pPr>
            <a:endParaRPr lang="en-US" sz="1400" dirty="0">
              <a:latin typeface="Comic Sans MS" charset="0"/>
              <a:cs typeface="+mn-cs"/>
            </a:endParaRPr>
          </a:p>
          <a:p>
            <a:pPr eaLnBrk="1" hangingPunct="1">
              <a:buFontTx/>
              <a:buNone/>
              <a:defRPr/>
            </a:pPr>
            <a:endParaRPr lang="en-US" sz="2000" dirty="0">
              <a:latin typeface="Comic Sans MS" charset="0"/>
              <a:cs typeface="+mn-cs"/>
            </a:endParaRPr>
          </a:p>
          <a:p>
            <a:pPr eaLnBrk="1" hangingPunct="1">
              <a:buFontTx/>
              <a:buNone/>
              <a:defRPr/>
            </a:pPr>
            <a:endParaRPr lang="en-US" sz="2000" dirty="0">
              <a:latin typeface="Comic Sans MS" charset="0"/>
              <a:cs typeface="+mn-cs"/>
            </a:endParaRPr>
          </a:p>
          <a:p>
            <a:pPr algn="ctr" eaLnBrk="1" hangingPunct="1">
              <a:buFontTx/>
              <a:buNone/>
              <a:defRPr/>
            </a:pPr>
            <a:r>
              <a:rPr lang="en-US" sz="3600" b="1" i="1" dirty="0">
                <a:solidFill>
                  <a:srgbClr val="FF0000"/>
                </a:solidFill>
                <a:latin typeface="Comic Sans MS" charset="0"/>
                <a:cs typeface="+mn-cs"/>
              </a:rPr>
              <a:t>Q</a:t>
            </a:r>
            <a:r>
              <a:rPr lang="en-US" sz="3600" b="1" i="1" dirty="0">
                <a:latin typeface="Comic Sans MS" charset="0"/>
                <a:cs typeface="+mn-cs"/>
              </a:rPr>
              <a:t>:</a:t>
            </a:r>
            <a:r>
              <a:rPr lang="en-US" sz="3600" i="1" dirty="0">
                <a:latin typeface="Comic Sans MS" charset="0"/>
                <a:cs typeface="+mn-cs"/>
              </a:rPr>
              <a:t> Why?</a:t>
            </a:r>
          </a:p>
        </p:txBody>
      </p:sp>
      <p:sp>
        <p:nvSpPr>
          <p:cNvPr id="13316"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3"/>
              </a:rPr>
              <a:t>Virtual Microbiology Classroom</a:t>
            </a:r>
            <a:r>
              <a:rPr lang="en-US" sz="1000">
                <a:latin typeface="Comic Sans MS" charset="0"/>
                <a:cs typeface="+mn-cs"/>
              </a:rPr>
              <a:t> on </a:t>
            </a:r>
            <a:r>
              <a:rPr lang="en-US" sz="1000">
                <a:latin typeface="Comic Sans MS" charset="0"/>
                <a:cs typeface="+mn-cs"/>
                <a:hlinkClick r:id="rId4"/>
              </a:rPr>
              <a:t>ScienceProfOnline.com</a:t>
            </a:r>
            <a:endParaRPr lang="en-US" sz="1000">
              <a:latin typeface="Comic Sans MS" charset="0"/>
              <a:cs typeface="+mn-cs"/>
            </a:endParaRPr>
          </a:p>
        </p:txBody>
      </p:sp>
    </p:spTree>
    <p:extLst>
      <p:ext uri="{BB962C8B-B14F-4D97-AF65-F5344CB8AC3E}">
        <p14:creationId xmlns:p14="http://schemas.microsoft.com/office/powerpoint/2010/main" val="7363862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6400800" cy="715962"/>
          </a:xfrm>
        </p:spPr>
        <p:txBody>
          <a:bodyPr/>
          <a:lstStyle/>
          <a:p>
            <a:pPr algn="l" eaLnBrk="1" hangingPunct="1">
              <a:defRPr/>
            </a:pPr>
            <a:r>
              <a:rPr lang="en-US" sz="3200" b="1" dirty="0">
                <a:solidFill>
                  <a:schemeClr val="folHlink"/>
                </a:solidFill>
                <a:latin typeface="Comic Sans MS"/>
                <a:cs typeface="Comic Sans MS"/>
              </a:rPr>
              <a:t>Impact </a:t>
            </a:r>
            <a:r>
              <a:rPr lang="en-US" sz="3200" b="1" i="1" dirty="0">
                <a:solidFill>
                  <a:schemeClr val="folHlink"/>
                </a:solidFill>
                <a:latin typeface="Comic Sans MS"/>
                <a:cs typeface="Comic Sans MS"/>
              </a:rPr>
              <a:t>of</a:t>
            </a:r>
            <a:r>
              <a:rPr lang="en-US" sz="3200" b="1" dirty="0">
                <a:solidFill>
                  <a:schemeClr val="folHlink"/>
                </a:solidFill>
                <a:latin typeface="Comic Sans MS"/>
                <a:cs typeface="Comic Sans MS"/>
              </a:rPr>
              <a:t> Infectious Disease</a:t>
            </a:r>
          </a:p>
        </p:txBody>
      </p:sp>
      <p:sp>
        <p:nvSpPr>
          <p:cNvPr id="15363" name="Rectangle 3"/>
          <p:cNvSpPr>
            <a:spLocks noGrp="1" noChangeArrowheads="1"/>
          </p:cNvSpPr>
          <p:nvPr>
            <p:ph type="body" sz="half" idx="1"/>
          </p:nvPr>
        </p:nvSpPr>
        <p:spPr>
          <a:xfrm>
            <a:off x="5562600" y="1828800"/>
            <a:ext cx="3581400" cy="4479925"/>
          </a:xfrm>
        </p:spPr>
        <p:txBody>
          <a:bodyPr/>
          <a:lstStyle/>
          <a:p>
            <a:pPr eaLnBrk="1" hangingPunct="1">
              <a:buFontTx/>
              <a:buNone/>
              <a:defRPr/>
            </a:pPr>
            <a:r>
              <a:rPr lang="en-US" b="1">
                <a:solidFill>
                  <a:srgbClr val="7F7F7F"/>
                </a:solidFill>
                <a:latin typeface="Comic Sans MS" charset="0"/>
                <a:cs typeface="+mn-cs"/>
              </a:rPr>
              <a:t>Bubonic Plague </a:t>
            </a:r>
          </a:p>
          <a:p>
            <a:pPr eaLnBrk="1" hangingPunct="1">
              <a:buFontTx/>
              <a:buNone/>
              <a:defRPr/>
            </a:pPr>
            <a:endParaRPr lang="en-US" sz="1000" b="1">
              <a:latin typeface="Comic Sans MS" charset="0"/>
              <a:cs typeface="+mn-cs"/>
            </a:endParaRPr>
          </a:p>
          <a:p>
            <a:pPr eaLnBrk="1" hangingPunct="1">
              <a:defRPr/>
            </a:pPr>
            <a:r>
              <a:rPr lang="en-US" sz="1600">
                <a:latin typeface="Comic Sans MS" charset="0"/>
                <a:cs typeface="+mn-cs"/>
              </a:rPr>
              <a:t>a.k.a. Black Plague &amp; Black Death</a:t>
            </a:r>
          </a:p>
          <a:p>
            <a:pPr eaLnBrk="1" hangingPunct="1">
              <a:defRPr/>
            </a:pPr>
            <a:endParaRPr lang="en-US" sz="900">
              <a:latin typeface="Comic Sans MS" charset="0"/>
              <a:cs typeface="+mn-cs"/>
            </a:endParaRPr>
          </a:p>
          <a:p>
            <a:pPr eaLnBrk="1" hangingPunct="1">
              <a:defRPr/>
            </a:pPr>
            <a:r>
              <a:rPr lang="en-US" sz="1600">
                <a:latin typeface="Comic Sans MS" charset="0"/>
                <a:cs typeface="+mn-cs"/>
              </a:rPr>
              <a:t>Caused by bacteria </a:t>
            </a:r>
            <a:r>
              <a:rPr lang="en-US" sz="1600" i="1">
                <a:latin typeface="Comic Sans MS" charset="0"/>
                <a:cs typeface="+mn-cs"/>
              </a:rPr>
              <a:t>Yersenia pestis.</a:t>
            </a:r>
          </a:p>
          <a:p>
            <a:pPr eaLnBrk="1" hangingPunct="1">
              <a:defRPr/>
            </a:pPr>
            <a:endParaRPr lang="en-US" sz="700" i="1">
              <a:latin typeface="Comic Sans MS" charset="0"/>
              <a:cs typeface="+mn-cs"/>
            </a:endParaRPr>
          </a:p>
          <a:p>
            <a:pPr eaLnBrk="1" hangingPunct="1">
              <a:defRPr/>
            </a:pPr>
            <a:r>
              <a:rPr lang="en-US" sz="1600">
                <a:latin typeface="Comic Sans MS" charset="0"/>
                <a:cs typeface="+mn-cs"/>
              </a:rPr>
              <a:t>Several pandemics of plague have occurred throughout history.</a:t>
            </a:r>
          </a:p>
          <a:p>
            <a:pPr eaLnBrk="1" hangingPunct="1">
              <a:buFontTx/>
              <a:buNone/>
              <a:defRPr/>
            </a:pPr>
            <a:endParaRPr lang="en-US" sz="700">
              <a:latin typeface="Comic Sans MS" charset="0"/>
              <a:cs typeface="+mn-cs"/>
            </a:endParaRPr>
          </a:p>
          <a:p>
            <a:pPr eaLnBrk="1" hangingPunct="1">
              <a:defRPr/>
            </a:pPr>
            <a:r>
              <a:rPr lang="en-US" sz="1600">
                <a:latin typeface="Comic Sans MS" charset="0"/>
                <a:cs typeface="+mn-cs"/>
              </a:rPr>
              <a:t>50 million deaths between years 1346 – 50</a:t>
            </a:r>
            <a:r>
              <a:rPr lang="en-US" sz="1800">
                <a:latin typeface="Comic Sans MS" charset="0"/>
                <a:cs typeface="+mn-cs"/>
              </a:rPr>
              <a:t>.</a:t>
            </a:r>
            <a:endParaRPr lang="en-US" sz="1400">
              <a:latin typeface="Comic Sans MS" charset="0"/>
              <a:cs typeface="+mn-cs"/>
            </a:endParaRPr>
          </a:p>
          <a:p>
            <a:pPr eaLnBrk="1" hangingPunct="1">
              <a:defRPr/>
            </a:pPr>
            <a:endParaRPr lang="en-US" sz="700">
              <a:latin typeface="Comic Sans MS" charset="0"/>
              <a:cs typeface="+mn-cs"/>
            </a:endParaRPr>
          </a:p>
          <a:p>
            <a:pPr eaLnBrk="1" hangingPunct="1">
              <a:defRPr/>
            </a:pPr>
            <a:r>
              <a:rPr lang="en-US" sz="1600">
                <a:latin typeface="Comic Sans MS" charset="0"/>
                <a:cs typeface="+mn-cs"/>
              </a:rPr>
              <a:t>Nearly 1/2 of Europe perished in this plague</a:t>
            </a:r>
            <a:r>
              <a:rPr lang="en-US" sz="1800">
                <a:latin typeface="Comic Sans MS" charset="0"/>
                <a:cs typeface="+mn-cs"/>
              </a:rPr>
              <a:t> </a:t>
            </a:r>
          </a:p>
          <a:p>
            <a:pPr lvl="1" eaLnBrk="1" hangingPunct="1">
              <a:buFontTx/>
              <a:buNone/>
              <a:defRPr/>
            </a:pPr>
            <a:endParaRPr lang="en-US" sz="1600">
              <a:latin typeface="Comic Sans MS" charset="0"/>
            </a:endParaRPr>
          </a:p>
        </p:txBody>
      </p:sp>
      <p:sp>
        <p:nvSpPr>
          <p:cNvPr id="14340" name="Text Box 6"/>
          <p:cNvSpPr txBox="1">
            <a:spLocks noChangeArrowheads="1"/>
          </p:cNvSpPr>
          <p:nvPr/>
        </p:nvSpPr>
        <p:spPr bwMode="auto">
          <a:xfrm>
            <a:off x="5334000" y="6308725"/>
            <a:ext cx="3810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dirty="0">
                <a:latin typeface="Comic Sans MS" charset="0"/>
                <a:cs typeface="+mn-cs"/>
              </a:rPr>
              <a:t>Images: </a:t>
            </a:r>
            <a:r>
              <a:rPr lang="en-US" sz="1000" i="1" dirty="0">
                <a:latin typeface="Comic Sans MS" charset="0"/>
                <a:cs typeface="+mn-cs"/>
                <a:hlinkClick r:id="rId3"/>
              </a:rPr>
              <a:t>Yersenia pestis</a:t>
            </a:r>
            <a:r>
              <a:rPr lang="en-US" sz="1000" dirty="0">
                <a:latin typeface="Comic Sans MS" charset="0"/>
                <a:cs typeface="+mn-cs"/>
              </a:rPr>
              <a:t>, CDC; </a:t>
            </a:r>
            <a:r>
              <a:rPr lang="en-US" sz="1000" dirty="0">
                <a:latin typeface="Comic Sans MS" charset="0"/>
                <a:cs typeface="+mn-cs"/>
                <a:hlinkClick r:id="rId4"/>
              </a:rPr>
              <a:t>Black Death illustration</a:t>
            </a:r>
            <a:r>
              <a:rPr lang="en-US" sz="1000" dirty="0">
                <a:latin typeface="Comic Sans MS" charset="0"/>
                <a:cs typeface="+mn-cs"/>
              </a:rPr>
              <a:t>, </a:t>
            </a:r>
            <a:r>
              <a:rPr lang="en-US" sz="1000" dirty="0" err="1">
                <a:latin typeface="Comic Sans MS" charset="0"/>
                <a:cs typeface="+mn-cs"/>
              </a:rPr>
              <a:t>Toggenburg</a:t>
            </a:r>
            <a:r>
              <a:rPr lang="en-US" sz="1000" dirty="0">
                <a:latin typeface="Comic Sans MS" charset="0"/>
                <a:cs typeface="+mn-cs"/>
              </a:rPr>
              <a:t> Bible (1411);  </a:t>
            </a:r>
            <a:r>
              <a:rPr lang="en-US" sz="1000" dirty="0">
                <a:latin typeface="Comic Sans MS" charset="0"/>
                <a:cs typeface="+mn-cs"/>
                <a:hlinkClick r:id="rId5"/>
              </a:rPr>
              <a:t>Black Plague Physician Attire</a:t>
            </a:r>
            <a:r>
              <a:rPr lang="en-US" sz="1000" dirty="0">
                <a:latin typeface="Comic Sans MS" charset="0"/>
                <a:cs typeface="+mn-cs"/>
              </a:rPr>
              <a:t>, History of Medicine, Paul </a:t>
            </a:r>
            <a:r>
              <a:rPr lang="en-US" sz="1000" dirty="0" err="1">
                <a:latin typeface="Comic Sans MS" charset="0"/>
                <a:cs typeface="+mn-cs"/>
              </a:rPr>
              <a:t>Furst</a:t>
            </a:r>
            <a:endParaRPr lang="en-US" sz="1000" dirty="0">
              <a:latin typeface="Comic Sans MS" charset="0"/>
              <a:cs typeface="+mn-cs"/>
            </a:endParaRPr>
          </a:p>
        </p:txBody>
      </p:sp>
      <p:pic>
        <p:nvPicPr>
          <p:cNvPr id="13317" name="Picture 26" descr="Ypestis"/>
          <p:cNvPicPr>
            <a:picLocks noGrp="1" noChangeAspect="1" noChangeArrowheads="1"/>
          </p:cNvPicPr>
          <p:nvPr>
            <p:ph sz="quarter" idx="2"/>
          </p:nvPr>
        </p:nvPicPr>
        <p:blipFill>
          <a:blip r:embed="rId6" cstate="email">
            <a:extLst>
              <a:ext uri="{28A0092B-C50C-407E-A947-70E740481C1C}">
                <a14:useLocalDpi xmlns:a14="http://schemas.microsoft.com/office/drawing/2010/main"/>
              </a:ext>
            </a:extLst>
          </a:blip>
          <a:srcRect/>
          <a:stretch>
            <a:fillRect/>
          </a:stretch>
        </p:blipFill>
        <p:spPr>
          <a:xfrm>
            <a:off x="7239000" y="228600"/>
            <a:ext cx="1524000" cy="139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342" name="Text Box 27"/>
          <p:cNvSpPr txBox="1">
            <a:spLocks noChangeArrowheads="1"/>
          </p:cNvSpPr>
          <p:nvPr/>
        </p:nvSpPr>
        <p:spPr bwMode="auto">
          <a:xfrm>
            <a:off x="2743200" y="4953000"/>
            <a:ext cx="1981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defRPr/>
            </a:pPr>
            <a:r>
              <a:rPr lang="en-US" sz="1200">
                <a:cs typeface="+mn-cs"/>
              </a:rPr>
              <a:t>Doctor beak from Roman engraving, 1656 Physician attire for protection from the Bubonic plague </a:t>
            </a:r>
            <a:r>
              <a:rPr lang="en-US" sz="1000">
                <a:cs typeface="+mn-cs"/>
              </a:rPr>
              <a:t>(a.k.a Black death).</a:t>
            </a:r>
            <a:r>
              <a:rPr lang="en-US" sz="1200">
                <a:cs typeface="+mn-cs"/>
              </a:rPr>
              <a:t> </a:t>
            </a:r>
          </a:p>
        </p:txBody>
      </p:sp>
      <p:pic>
        <p:nvPicPr>
          <p:cNvPr id="2" name="Picture 28" descr="BlackDeath-illust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403350"/>
            <a:ext cx="4876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0"/>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946150" y="4114800"/>
            <a:ext cx="1704975" cy="2057400"/>
          </a:xfrm>
        </p:spPr>
      </p:pic>
      <p:sp>
        <p:nvSpPr>
          <p:cNvPr id="14345"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From the  </a:t>
            </a:r>
            <a:r>
              <a:rPr lang="en-US" sz="1000">
                <a:latin typeface="Comic Sans MS" charset="0"/>
                <a:cs typeface="+mn-cs"/>
                <a:hlinkClick r:id="rId9"/>
              </a:rPr>
              <a:t>Virtual Microbiology Classroom</a:t>
            </a:r>
            <a:r>
              <a:rPr lang="en-US" sz="1000">
                <a:latin typeface="Comic Sans MS" charset="0"/>
                <a:cs typeface="+mn-cs"/>
              </a:rPr>
              <a:t> on </a:t>
            </a:r>
            <a:r>
              <a:rPr lang="en-US" sz="1000">
                <a:latin typeface="Comic Sans MS" charset="0"/>
                <a:cs typeface="+mn-cs"/>
                <a:hlinkClick r:id="rId10"/>
              </a:rPr>
              <a:t>ScienceProfOnline.com</a:t>
            </a:r>
            <a:endParaRPr lang="en-US" sz="1000">
              <a:latin typeface="Comic Sans MS" charset="0"/>
              <a:cs typeface="+mn-cs"/>
            </a:endParaRPr>
          </a:p>
        </p:txBody>
      </p:sp>
    </p:spTree>
    <p:extLst>
      <p:ext uri="{BB962C8B-B14F-4D97-AF65-F5344CB8AC3E}">
        <p14:creationId xmlns:p14="http://schemas.microsoft.com/office/powerpoint/2010/main" val="23134097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7" descr="Sedlec-Ossuar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95800" y="1524000"/>
            <a:ext cx="426085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18"/>
          <p:cNvSpPr txBox="1">
            <a:spLocks noChangeArrowheads="1"/>
          </p:cNvSpPr>
          <p:nvPr/>
        </p:nvSpPr>
        <p:spPr bwMode="auto">
          <a:xfrm>
            <a:off x="5562600" y="6461125"/>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Images: From the </a:t>
            </a:r>
            <a:r>
              <a:rPr lang="en-US" sz="1000">
                <a:latin typeface="Comic Sans MS" charset="0"/>
                <a:cs typeface="+mn-cs"/>
                <a:hlinkClick r:id="rId4"/>
              </a:rPr>
              <a:t>Dance of Death </a:t>
            </a:r>
            <a:r>
              <a:rPr lang="en-US" sz="1000">
                <a:latin typeface="Comic Sans MS" charset="0"/>
                <a:cs typeface="+mn-cs"/>
              </a:rPr>
              <a:t>by Michael Wolgemut (1493) </a:t>
            </a:r>
            <a:r>
              <a:rPr lang="en-US" sz="1000">
                <a:latin typeface="Comic Sans MS" charset="0"/>
                <a:cs typeface="+mn-cs"/>
                <a:hlinkClick r:id="rId5"/>
              </a:rPr>
              <a:t>Sedlec Ossuary</a:t>
            </a:r>
            <a:r>
              <a:rPr lang="en-US" sz="1000">
                <a:latin typeface="Comic Sans MS" charset="0"/>
                <a:cs typeface="+mn-cs"/>
              </a:rPr>
              <a:t>, Czech Republic by Marcin Szala)</a:t>
            </a:r>
          </a:p>
        </p:txBody>
      </p:sp>
      <p:sp>
        <p:nvSpPr>
          <p:cNvPr id="15364" name="Rectangle 20"/>
          <p:cNvSpPr>
            <a:spLocks noChangeArrowheads="1"/>
          </p:cNvSpPr>
          <p:nvPr/>
        </p:nvSpPr>
        <p:spPr bwMode="auto">
          <a:xfrm>
            <a:off x="3962400" y="228600"/>
            <a:ext cx="487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200" b="1" dirty="0">
                <a:solidFill>
                  <a:schemeClr val="folHlink"/>
                </a:solidFill>
                <a:latin typeface="Comic Sans MS" charset="0"/>
                <a:cs typeface="+mn-cs"/>
              </a:rPr>
              <a:t>   </a:t>
            </a:r>
            <a:r>
              <a:rPr lang="en-US" sz="3200" b="1" dirty="0">
                <a:solidFill>
                  <a:schemeClr val="folHlink"/>
                </a:solidFill>
                <a:latin typeface="Comic Sans MS"/>
                <a:cs typeface="Comic Sans MS"/>
              </a:rPr>
              <a:t>Impact </a:t>
            </a:r>
            <a:r>
              <a:rPr lang="en-US" sz="3200" b="1" i="1" dirty="0">
                <a:solidFill>
                  <a:schemeClr val="folHlink"/>
                </a:solidFill>
                <a:latin typeface="Comic Sans MS"/>
                <a:cs typeface="Comic Sans MS"/>
              </a:rPr>
              <a:t>of</a:t>
            </a:r>
            <a:r>
              <a:rPr lang="en-US" sz="3200" b="1" dirty="0">
                <a:solidFill>
                  <a:schemeClr val="folHlink"/>
                </a:solidFill>
                <a:latin typeface="Comic Sans MS"/>
                <a:cs typeface="Comic Sans MS"/>
              </a:rPr>
              <a:t> </a:t>
            </a:r>
            <a:br>
              <a:rPr lang="en-US" sz="3200" b="1" dirty="0">
                <a:solidFill>
                  <a:schemeClr val="folHlink"/>
                </a:solidFill>
                <a:latin typeface="Comic Sans MS"/>
                <a:cs typeface="Comic Sans MS"/>
              </a:rPr>
            </a:br>
            <a:r>
              <a:rPr lang="en-US" sz="3200" b="1" dirty="0">
                <a:solidFill>
                  <a:schemeClr val="folHlink"/>
                </a:solidFill>
                <a:latin typeface="Comic Sans MS"/>
                <a:cs typeface="Comic Sans MS"/>
              </a:rPr>
              <a:t>Infectious Disease</a:t>
            </a:r>
          </a:p>
        </p:txBody>
      </p:sp>
      <p:sp>
        <p:nvSpPr>
          <p:cNvPr id="15365" name="Text Box 21"/>
          <p:cNvSpPr txBox="1">
            <a:spLocks noChangeArrowheads="1"/>
          </p:cNvSpPr>
          <p:nvPr/>
        </p:nvSpPr>
        <p:spPr bwMode="auto">
          <a:xfrm>
            <a:off x="457200" y="3200400"/>
            <a:ext cx="3581400" cy="303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400" dirty="0">
                <a:solidFill>
                  <a:schemeClr val="tx2"/>
                </a:solidFill>
                <a:latin typeface="Comic Sans MS" charset="0"/>
                <a:cs typeface="+mn-cs"/>
              </a:rPr>
              <a:t>• The </a:t>
            </a:r>
            <a:r>
              <a:rPr lang="en-US" sz="1400" dirty="0" err="1">
                <a:solidFill>
                  <a:schemeClr val="tx2"/>
                </a:solidFill>
                <a:latin typeface="Comic Sans MS" charset="0"/>
                <a:cs typeface="+mn-cs"/>
              </a:rPr>
              <a:t>Sedlec</a:t>
            </a:r>
            <a:r>
              <a:rPr lang="en-US" sz="1400" dirty="0">
                <a:solidFill>
                  <a:schemeClr val="tx2"/>
                </a:solidFill>
                <a:latin typeface="Comic Sans MS" charset="0"/>
                <a:cs typeface="+mn-cs"/>
              </a:rPr>
              <a:t> Ossuary, small Roman Catholic chapel, located in the Czech Republic. </a:t>
            </a:r>
          </a:p>
          <a:p>
            <a:pPr eaLnBrk="1" hangingPunct="1">
              <a:spcBef>
                <a:spcPct val="50000"/>
              </a:spcBef>
              <a:defRPr/>
            </a:pPr>
            <a:endParaRPr lang="en-US" sz="600" dirty="0">
              <a:solidFill>
                <a:schemeClr val="tx2"/>
              </a:solidFill>
              <a:latin typeface="Comic Sans MS" charset="0"/>
              <a:cs typeface="+mn-cs"/>
            </a:endParaRPr>
          </a:p>
          <a:p>
            <a:pPr eaLnBrk="1" hangingPunct="1">
              <a:spcBef>
                <a:spcPct val="50000"/>
              </a:spcBef>
              <a:defRPr/>
            </a:pPr>
            <a:r>
              <a:rPr lang="en-US" sz="1400" dirty="0">
                <a:solidFill>
                  <a:schemeClr val="tx2"/>
                </a:solidFill>
                <a:latin typeface="Comic Sans MS" charset="0"/>
                <a:cs typeface="+mn-cs"/>
              </a:rPr>
              <a:t> •</a:t>
            </a:r>
            <a:r>
              <a:rPr lang="en-US" sz="1400" dirty="0">
                <a:latin typeface="Comic Sans MS" charset="0"/>
                <a:cs typeface="+mn-cs"/>
              </a:rPr>
              <a:t> </a:t>
            </a:r>
            <a:r>
              <a:rPr lang="en-US" sz="1400" dirty="0">
                <a:solidFill>
                  <a:schemeClr val="tx2"/>
                </a:solidFill>
                <a:latin typeface="Comic Sans MS" charset="0"/>
                <a:cs typeface="+mn-cs"/>
              </a:rPr>
              <a:t>Contains ~ 40,000-70,000 human skeletons which have been artistically arranged to form decorations and furnishings for the chapel</a:t>
            </a:r>
            <a:r>
              <a:rPr lang="en-US" sz="1400" dirty="0" smtClean="0">
                <a:solidFill>
                  <a:schemeClr val="tx2"/>
                </a:solidFill>
                <a:latin typeface="Comic Sans MS" charset="0"/>
                <a:cs typeface="+mn-cs"/>
              </a:rPr>
              <a:t>.</a:t>
            </a:r>
            <a:endParaRPr lang="en-US" sz="1400" dirty="0">
              <a:solidFill>
                <a:schemeClr val="tx2"/>
              </a:solidFill>
              <a:latin typeface="Comic Sans MS" charset="0"/>
              <a:cs typeface="+mn-cs"/>
            </a:endParaRPr>
          </a:p>
          <a:p>
            <a:pPr eaLnBrk="1" hangingPunct="1">
              <a:spcBef>
                <a:spcPct val="50000"/>
              </a:spcBef>
              <a:defRPr/>
            </a:pPr>
            <a:r>
              <a:rPr lang="en-US" sz="1400" dirty="0">
                <a:solidFill>
                  <a:schemeClr val="tx2"/>
                </a:solidFill>
                <a:latin typeface="Comic Sans MS" charset="0"/>
                <a:cs typeface="+mn-cs"/>
              </a:rPr>
              <a:t> •</a:t>
            </a:r>
            <a:r>
              <a:rPr lang="en-US" sz="1400" dirty="0">
                <a:latin typeface="Comic Sans MS" charset="0"/>
                <a:cs typeface="+mn-cs"/>
              </a:rPr>
              <a:t> </a:t>
            </a:r>
            <a:r>
              <a:rPr lang="en-US" sz="1400" dirty="0">
                <a:solidFill>
                  <a:schemeClr val="tx2"/>
                </a:solidFill>
                <a:latin typeface="Comic Sans MS" charset="0"/>
                <a:cs typeface="+mn-cs"/>
              </a:rPr>
              <a:t>Many of these bones were from </a:t>
            </a:r>
            <a:r>
              <a:rPr lang="en-US" sz="1400" b="1" dirty="0">
                <a:solidFill>
                  <a:schemeClr val="tx2"/>
                </a:solidFill>
                <a:latin typeface="Comic Sans MS" charset="0"/>
                <a:cs typeface="+mn-cs"/>
              </a:rPr>
              <a:t>bubonic plague</a:t>
            </a:r>
            <a:r>
              <a:rPr lang="en-US" sz="1400" dirty="0">
                <a:solidFill>
                  <a:schemeClr val="tx2"/>
                </a:solidFill>
                <a:latin typeface="Comic Sans MS" charset="0"/>
                <a:cs typeface="+mn-cs"/>
              </a:rPr>
              <a:t> victims</a:t>
            </a:r>
            <a:r>
              <a:rPr lang="en-US" sz="1400" dirty="0" smtClean="0">
                <a:solidFill>
                  <a:schemeClr val="tx2"/>
                </a:solidFill>
                <a:latin typeface="Comic Sans MS" charset="0"/>
                <a:cs typeface="+mn-cs"/>
              </a:rPr>
              <a:t>.</a:t>
            </a:r>
          </a:p>
          <a:p>
            <a:pPr eaLnBrk="1" hangingPunct="1">
              <a:spcBef>
                <a:spcPct val="50000"/>
              </a:spcBef>
              <a:defRPr/>
            </a:pPr>
            <a:endParaRPr lang="en-US" sz="500" dirty="0">
              <a:solidFill>
                <a:schemeClr val="tx2"/>
              </a:solidFill>
              <a:latin typeface="Comic Sans MS" charset="0"/>
            </a:endParaRPr>
          </a:p>
          <a:p>
            <a:pPr eaLnBrk="1" hangingPunct="1">
              <a:spcBef>
                <a:spcPct val="50000"/>
              </a:spcBef>
              <a:defRPr/>
            </a:pPr>
            <a:r>
              <a:rPr lang="en-US" sz="1400" dirty="0">
                <a:solidFill>
                  <a:schemeClr val="tx2"/>
                </a:solidFill>
                <a:latin typeface="Comic Sans MS" charset="0"/>
              </a:rPr>
              <a:t> •</a:t>
            </a:r>
            <a:r>
              <a:rPr lang="en-US" sz="1400" dirty="0">
                <a:latin typeface="Comic Sans MS" charset="0"/>
              </a:rPr>
              <a:t> </a:t>
            </a:r>
            <a:r>
              <a:rPr lang="en-US" sz="1400" dirty="0" smtClean="0">
                <a:solidFill>
                  <a:schemeClr val="tx2"/>
                </a:solidFill>
                <a:latin typeface="Comic Sans MS" charset="0"/>
              </a:rPr>
              <a:t>“</a:t>
            </a:r>
            <a:r>
              <a:rPr lang="en-US" sz="1400" dirty="0" smtClean="0">
                <a:solidFill>
                  <a:schemeClr val="tx2"/>
                </a:solidFill>
                <a:latin typeface="Comic Sans MS" charset="0"/>
                <a:hlinkClick r:id="rId6"/>
              </a:rPr>
              <a:t>Bring out your dead</a:t>
            </a:r>
            <a:r>
              <a:rPr lang="en-US" sz="1400" dirty="0" smtClean="0">
                <a:solidFill>
                  <a:schemeClr val="tx2"/>
                </a:solidFill>
                <a:latin typeface="Comic Sans MS" charset="0"/>
              </a:rPr>
              <a:t>!” plague scene</a:t>
            </a:r>
            <a:r>
              <a:rPr lang="en-US" sz="1400" dirty="0" smtClean="0">
                <a:solidFill>
                  <a:schemeClr val="tx2"/>
                </a:solidFill>
                <a:latin typeface="Comic Sans MS" charset="0"/>
                <a:cs typeface="+mn-cs"/>
              </a:rPr>
              <a:t> from Monty Python &amp; Holy Grail.</a:t>
            </a:r>
            <a:endParaRPr lang="en-US" sz="1400" dirty="0">
              <a:solidFill>
                <a:schemeClr val="tx2"/>
              </a:solidFill>
              <a:latin typeface="Comic Sans MS" charset="0"/>
              <a:cs typeface="+mn-cs"/>
            </a:endParaRPr>
          </a:p>
        </p:txBody>
      </p:sp>
      <p:pic>
        <p:nvPicPr>
          <p:cNvPr id="2" name="Picture 22" descr="Black-death-Holbein"/>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457200" y="457200"/>
            <a:ext cx="3200400" cy="249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7"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From the  </a:t>
            </a:r>
            <a:r>
              <a:rPr lang="en-US" sz="1000">
                <a:latin typeface="Comic Sans MS" charset="0"/>
                <a:cs typeface="+mn-cs"/>
                <a:hlinkClick r:id="rId8"/>
              </a:rPr>
              <a:t>Virtual Microbiology Classroom</a:t>
            </a:r>
            <a:r>
              <a:rPr lang="en-US" sz="1000">
                <a:latin typeface="Comic Sans MS" charset="0"/>
                <a:cs typeface="+mn-cs"/>
              </a:rPr>
              <a:t> on </a:t>
            </a:r>
            <a:r>
              <a:rPr lang="en-US" sz="1000">
                <a:latin typeface="Comic Sans MS" charset="0"/>
                <a:cs typeface="+mn-cs"/>
                <a:hlinkClick r:id="rId9"/>
              </a:rPr>
              <a:t>ScienceProfOnline.com</a:t>
            </a:r>
            <a:endParaRPr lang="en-US" sz="1000">
              <a:latin typeface="Comic Sans MS" charset="0"/>
              <a:cs typeface="+mn-cs"/>
            </a:endParaRPr>
          </a:p>
        </p:txBody>
      </p:sp>
    </p:spTree>
    <p:extLst>
      <p:ext uri="{BB962C8B-B14F-4D97-AF65-F5344CB8AC3E}">
        <p14:creationId xmlns:p14="http://schemas.microsoft.com/office/powerpoint/2010/main" val="601936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457200" y="1752600"/>
            <a:ext cx="3505200" cy="685800"/>
          </a:xfrm>
        </p:spPr>
        <p:txBody>
          <a:bodyPr/>
          <a:lstStyle/>
          <a:p>
            <a:pPr eaLnBrk="1" hangingPunct="1">
              <a:buFontTx/>
              <a:buNone/>
              <a:defRPr/>
            </a:pPr>
            <a:r>
              <a:rPr lang="en-US" sz="3600" b="1" dirty="0" smtClean="0">
                <a:solidFill>
                  <a:schemeClr val="tx1">
                    <a:lumMod val="50000"/>
                    <a:lumOff val="50000"/>
                  </a:schemeClr>
                </a:solidFill>
                <a:latin typeface="Comic Sans MS" pitchFamily="66" charset="0"/>
                <a:ea typeface="+mn-ea"/>
                <a:cs typeface="+mn-cs"/>
              </a:rPr>
              <a:t>Bubonic Plague</a:t>
            </a:r>
            <a:r>
              <a:rPr lang="en-US" sz="2800" b="1" dirty="0" smtClean="0">
                <a:solidFill>
                  <a:schemeClr val="tx1">
                    <a:lumMod val="50000"/>
                    <a:lumOff val="50000"/>
                  </a:schemeClr>
                </a:solidFill>
                <a:latin typeface="Comic Sans MS" pitchFamily="66" charset="0"/>
                <a:ea typeface="+mn-ea"/>
                <a:cs typeface="+mn-cs"/>
              </a:rPr>
              <a:t> </a:t>
            </a:r>
            <a:endParaRPr lang="en-US" sz="2000" dirty="0" smtClean="0">
              <a:solidFill>
                <a:schemeClr val="tx1">
                  <a:lumMod val="50000"/>
                  <a:lumOff val="50000"/>
                </a:schemeClr>
              </a:solidFill>
              <a:latin typeface="Comic Sans MS" pitchFamily="66" charset="0"/>
              <a:ea typeface="+mn-ea"/>
              <a:cs typeface="+mn-cs"/>
            </a:endParaRPr>
          </a:p>
        </p:txBody>
      </p:sp>
      <p:sp>
        <p:nvSpPr>
          <p:cNvPr id="16388" name="Text Box 4"/>
          <p:cNvSpPr txBox="1">
            <a:spLocks noChangeArrowheads="1"/>
          </p:cNvSpPr>
          <p:nvPr/>
        </p:nvSpPr>
        <p:spPr bwMode="auto">
          <a:xfrm>
            <a:off x="0" y="6156325"/>
            <a:ext cx="3505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dirty="0">
                <a:latin typeface="Comic Sans MS" charset="0"/>
                <a:cs typeface="+mn-cs"/>
              </a:rPr>
              <a:t>Images: </a:t>
            </a:r>
            <a:r>
              <a:rPr lang="en-US" sz="1000" dirty="0">
                <a:latin typeface="Comic Sans MS" charset="0"/>
                <a:cs typeface="+mn-cs"/>
                <a:hlinkClick r:id="rId3"/>
              </a:rPr>
              <a:t>Worldwide distribution of plague 1998</a:t>
            </a:r>
            <a:r>
              <a:rPr lang="en-US" sz="1000" dirty="0">
                <a:latin typeface="Comic Sans MS" charset="0"/>
                <a:cs typeface="+mn-cs"/>
              </a:rPr>
              <a:t>, CDC; </a:t>
            </a:r>
            <a:r>
              <a:rPr lang="en-US" sz="1000" dirty="0">
                <a:latin typeface="Comic Sans MS" charset="0"/>
                <a:cs typeface="+mn-cs"/>
                <a:hlinkClick r:id="rId4"/>
              </a:rPr>
              <a:t>Waste in open market</a:t>
            </a:r>
            <a:r>
              <a:rPr lang="en-US" sz="1000" dirty="0">
                <a:latin typeface="Comic Sans MS" charset="0"/>
                <a:cs typeface="+mn-cs"/>
              </a:rPr>
              <a:t>, </a:t>
            </a:r>
            <a:r>
              <a:rPr lang="en-US" sz="1000" dirty="0" err="1">
                <a:latin typeface="Comic Sans MS" charset="0"/>
                <a:cs typeface="+mn-cs"/>
              </a:rPr>
              <a:t>frabood</a:t>
            </a:r>
            <a:r>
              <a:rPr lang="en-US" sz="1000" dirty="0">
                <a:latin typeface="Comic Sans MS" charset="0"/>
                <a:cs typeface="+mn-cs"/>
              </a:rPr>
              <a:t>; </a:t>
            </a:r>
            <a:r>
              <a:rPr lang="en-US" sz="1000" dirty="0">
                <a:latin typeface="Comic Sans MS" charset="0"/>
                <a:cs typeface="+mn-cs"/>
                <a:hlinkClick r:id="rId5"/>
              </a:rPr>
              <a:t>Brown rat</a:t>
            </a:r>
            <a:r>
              <a:rPr lang="en-US" sz="1000" dirty="0">
                <a:latin typeface="Comic Sans MS" charset="0"/>
                <a:cs typeface="+mn-cs"/>
              </a:rPr>
              <a:t>, National Park Service; </a:t>
            </a:r>
            <a:r>
              <a:rPr lang="en-US" sz="1000" dirty="0">
                <a:latin typeface="Comic Sans MS" charset="0"/>
                <a:cs typeface="+mn-cs"/>
                <a:hlinkClick r:id="rId6"/>
              </a:rPr>
              <a:t>Scanning electron micrograph of flea</a:t>
            </a:r>
            <a:r>
              <a:rPr lang="en-US" sz="1000" dirty="0">
                <a:latin typeface="Comic Sans MS" charset="0"/>
                <a:cs typeface="+mn-cs"/>
              </a:rPr>
              <a:t>, CDC; </a:t>
            </a:r>
            <a:r>
              <a:rPr lang="en-US" sz="1000" i="1" dirty="0">
                <a:latin typeface="Comic Sans MS" charset="0"/>
                <a:cs typeface="+mn-cs"/>
                <a:hlinkClick r:id="rId7"/>
              </a:rPr>
              <a:t>Yersenia pestis</a:t>
            </a:r>
            <a:r>
              <a:rPr lang="en-US" sz="1000" dirty="0">
                <a:latin typeface="Comic Sans MS" charset="0"/>
                <a:cs typeface="+mn-cs"/>
              </a:rPr>
              <a:t>, CDC</a:t>
            </a:r>
          </a:p>
        </p:txBody>
      </p:sp>
      <p:pic>
        <p:nvPicPr>
          <p:cNvPr id="16387" name="Picture 5" descr="Ypestis"/>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3962400" y="4724400"/>
            <a:ext cx="16764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1" descr="Plague_World_Distribution1998"/>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5257800" y="304800"/>
            <a:ext cx="38862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12" descr="Rattus_norvegicus-Brown-R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2743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5" descr="Refuse-wast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2895600"/>
            <a:ext cx="28956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Line 16"/>
          <p:cNvSpPr>
            <a:spLocks noChangeShapeType="1"/>
          </p:cNvSpPr>
          <p:nvPr/>
        </p:nvSpPr>
        <p:spPr bwMode="auto">
          <a:xfrm flipH="1" flipV="1">
            <a:off x="5791200" y="3048000"/>
            <a:ext cx="53340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394" name="Line 17"/>
          <p:cNvSpPr>
            <a:spLocks noChangeShapeType="1"/>
          </p:cNvSpPr>
          <p:nvPr/>
        </p:nvSpPr>
        <p:spPr bwMode="auto">
          <a:xfrm flipV="1">
            <a:off x="5791200" y="5867400"/>
            <a:ext cx="609600" cy="288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395" name="Line 19"/>
          <p:cNvSpPr>
            <a:spLocks noChangeShapeType="1"/>
          </p:cNvSpPr>
          <p:nvPr/>
        </p:nvSpPr>
        <p:spPr bwMode="auto">
          <a:xfrm flipH="1">
            <a:off x="3200400" y="2819400"/>
            <a:ext cx="5334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3" name="Picture 21" descr="Flea-Scanning_Electron_Micrograph_of_a_"/>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3352800"/>
            <a:ext cx="2047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13"/>
              </a:rPr>
              <a:t>Virtual Microbiology Classroom</a:t>
            </a:r>
            <a:r>
              <a:rPr lang="en-US" sz="1000">
                <a:latin typeface="Comic Sans MS" charset="0"/>
                <a:cs typeface="+mn-cs"/>
              </a:rPr>
              <a:t> on </a:t>
            </a:r>
            <a:r>
              <a:rPr lang="en-US" sz="1000">
                <a:latin typeface="Comic Sans MS" charset="0"/>
                <a:cs typeface="+mn-cs"/>
                <a:hlinkClick r:id="rId14"/>
              </a:rPr>
              <a:t>ScienceProfOnline.com</a:t>
            </a:r>
            <a:endParaRPr lang="en-US" sz="1000">
              <a:latin typeface="Comic Sans MS" charset="0"/>
              <a:cs typeface="+mn-cs"/>
            </a:endParaRPr>
          </a:p>
        </p:txBody>
      </p:sp>
      <p:sp>
        <p:nvSpPr>
          <p:cNvPr id="15" name="Rectangle 20"/>
          <p:cNvSpPr>
            <a:spLocks noChangeArrowheads="1"/>
          </p:cNvSpPr>
          <p:nvPr/>
        </p:nvSpPr>
        <p:spPr bwMode="auto">
          <a:xfrm>
            <a:off x="533400" y="304800"/>
            <a:ext cx="487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200" b="1" dirty="0">
                <a:solidFill>
                  <a:schemeClr val="folHlink"/>
                </a:solidFill>
                <a:latin typeface="Comic Sans MS" charset="0"/>
                <a:cs typeface="+mn-cs"/>
              </a:rPr>
              <a:t>   </a:t>
            </a:r>
            <a:r>
              <a:rPr lang="en-US" sz="3200" b="1" dirty="0">
                <a:solidFill>
                  <a:schemeClr val="folHlink"/>
                </a:solidFill>
                <a:latin typeface="Comic Sans MS"/>
                <a:cs typeface="Comic Sans MS"/>
              </a:rPr>
              <a:t>Impact </a:t>
            </a:r>
            <a:r>
              <a:rPr lang="en-US" sz="3200" b="1" i="1" dirty="0">
                <a:solidFill>
                  <a:schemeClr val="folHlink"/>
                </a:solidFill>
                <a:latin typeface="Comic Sans MS"/>
                <a:cs typeface="Comic Sans MS"/>
              </a:rPr>
              <a:t>of</a:t>
            </a:r>
            <a:r>
              <a:rPr lang="en-US" sz="3200" b="1" dirty="0">
                <a:solidFill>
                  <a:schemeClr val="folHlink"/>
                </a:solidFill>
                <a:latin typeface="Comic Sans MS"/>
                <a:cs typeface="Comic Sans MS"/>
              </a:rPr>
              <a:t> </a:t>
            </a:r>
            <a:br>
              <a:rPr lang="en-US" sz="3200" b="1" dirty="0">
                <a:solidFill>
                  <a:schemeClr val="folHlink"/>
                </a:solidFill>
                <a:latin typeface="Comic Sans MS"/>
                <a:cs typeface="Comic Sans MS"/>
              </a:rPr>
            </a:br>
            <a:r>
              <a:rPr lang="en-US" sz="3200" b="1" dirty="0">
                <a:solidFill>
                  <a:schemeClr val="folHlink"/>
                </a:solidFill>
                <a:latin typeface="Comic Sans MS"/>
                <a:cs typeface="Comic Sans MS"/>
              </a:rPr>
              <a:t>Infectious Disease</a:t>
            </a:r>
          </a:p>
        </p:txBody>
      </p:sp>
    </p:spTree>
    <p:extLst>
      <p:ext uri="{BB962C8B-B14F-4D97-AF65-F5344CB8AC3E}">
        <p14:creationId xmlns:p14="http://schemas.microsoft.com/office/powerpoint/2010/main" val="14849397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304800" y="1143000"/>
            <a:ext cx="5257800" cy="5257800"/>
          </a:xfrm>
        </p:spPr>
        <p:txBody>
          <a:bodyPr/>
          <a:lstStyle/>
          <a:p>
            <a:pPr eaLnBrk="1" hangingPunct="1">
              <a:lnSpc>
                <a:spcPct val="90000"/>
              </a:lnSpc>
              <a:buFontTx/>
              <a:buNone/>
              <a:defRPr/>
            </a:pPr>
            <a:r>
              <a:rPr lang="en-US" b="1" dirty="0" smtClean="0">
                <a:latin typeface="Comic Sans MS" pitchFamily="66" charset="0"/>
                <a:ea typeface="+mn-ea"/>
                <a:cs typeface="+mn-cs"/>
              </a:rPr>
              <a:t>          </a:t>
            </a:r>
            <a:r>
              <a:rPr lang="en-US" sz="3600" b="1" dirty="0" smtClean="0">
                <a:solidFill>
                  <a:schemeClr val="tx1">
                    <a:lumMod val="50000"/>
                    <a:lumOff val="50000"/>
                  </a:schemeClr>
                </a:solidFill>
                <a:latin typeface="Comic Sans MS" pitchFamily="66" charset="0"/>
                <a:ea typeface="+mn-ea"/>
                <a:cs typeface="+mn-cs"/>
              </a:rPr>
              <a:t>Smallpox</a:t>
            </a:r>
          </a:p>
          <a:p>
            <a:pPr eaLnBrk="1" hangingPunct="1">
              <a:lnSpc>
                <a:spcPct val="90000"/>
              </a:lnSpc>
              <a:buFont typeface="Wingdings" pitchFamily="2" charset="2"/>
              <a:buChar char="Ø"/>
              <a:defRPr/>
            </a:pPr>
            <a:endParaRPr lang="en-US" sz="1400" b="1" dirty="0" smtClean="0">
              <a:latin typeface="Comic Sans MS" pitchFamily="66" charset="0"/>
              <a:ea typeface="+mn-ea"/>
              <a:cs typeface="+mn-cs"/>
            </a:endParaRPr>
          </a:p>
          <a:p>
            <a:pPr lvl="1" eaLnBrk="1" hangingPunct="1">
              <a:lnSpc>
                <a:spcPct val="90000"/>
              </a:lnSpc>
              <a:buFont typeface="Wingdings" pitchFamily="2" charset="2"/>
              <a:buChar char="Ø"/>
              <a:defRPr/>
            </a:pPr>
            <a:r>
              <a:rPr lang="en-US" sz="1400" dirty="0" smtClean="0">
                <a:latin typeface="Comic Sans MS" pitchFamily="66" charset="0"/>
              </a:rPr>
              <a:t>Caused two airborne virus variants, </a:t>
            </a:r>
            <a:r>
              <a:rPr lang="en-US" sz="1400" i="1" dirty="0" err="1" smtClean="0">
                <a:latin typeface="Comic Sans MS" pitchFamily="66" charset="0"/>
              </a:rPr>
              <a:t>Variola</a:t>
            </a:r>
            <a:r>
              <a:rPr lang="en-US" sz="1400" i="1" dirty="0" smtClean="0">
                <a:latin typeface="Comic Sans MS" pitchFamily="66" charset="0"/>
              </a:rPr>
              <a:t> major</a:t>
            </a:r>
            <a:r>
              <a:rPr lang="en-US" sz="1400" dirty="0" smtClean="0">
                <a:latin typeface="Comic Sans MS" pitchFamily="66" charset="0"/>
              </a:rPr>
              <a:t> and </a:t>
            </a:r>
            <a:r>
              <a:rPr lang="en-US" sz="1400" i="1" dirty="0" err="1" smtClean="0">
                <a:latin typeface="Comic Sans MS" pitchFamily="66" charset="0"/>
              </a:rPr>
              <a:t>Variola</a:t>
            </a:r>
            <a:r>
              <a:rPr lang="en-US" sz="1400" i="1" dirty="0" smtClean="0">
                <a:latin typeface="Comic Sans MS" pitchFamily="66" charset="0"/>
              </a:rPr>
              <a:t> minor</a:t>
            </a:r>
            <a:r>
              <a:rPr lang="en-US" sz="1400" dirty="0" smtClean="0">
                <a:latin typeface="Comic Sans MS" pitchFamily="66" charset="0"/>
              </a:rPr>
              <a:t>.</a:t>
            </a:r>
          </a:p>
          <a:p>
            <a:pPr lvl="1" eaLnBrk="1" hangingPunct="1">
              <a:lnSpc>
                <a:spcPct val="90000"/>
              </a:lnSpc>
              <a:buFont typeface="Wingdings" pitchFamily="2" charset="2"/>
              <a:buChar char="Ø"/>
              <a:defRPr/>
            </a:pPr>
            <a:endParaRPr lang="en-US" sz="1400" dirty="0" smtClean="0">
              <a:latin typeface="Comic Sans MS" pitchFamily="66" charset="0"/>
            </a:endParaRPr>
          </a:p>
          <a:p>
            <a:pPr lvl="1" eaLnBrk="1" hangingPunct="1">
              <a:lnSpc>
                <a:spcPct val="90000"/>
              </a:lnSpc>
              <a:buFont typeface="Wingdings" pitchFamily="2" charset="2"/>
              <a:buChar char="Ø"/>
              <a:defRPr/>
            </a:pPr>
            <a:r>
              <a:rPr lang="en-US" sz="1400" dirty="0" smtClean="0">
                <a:latin typeface="Comic Sans MS" pitchFamily="66" charset="0"/>
              </a:rPr>
              <a:t>Deadly disease that, in survivors, can cause disfigurement and blindness.</a:t>
            </a:r>
          </a:p>
          <a:p>
            <a:pPr lvl="1" eaLnBrk="1" hangingPunct="1">
              <a:lnSpc>
                <a:spcPct val="90000"/>
              </a:lnSpc>
              <a:buFont typeface="Wingdings" pitchFamily="2" charset="2"/>
              <a:buChar char="Ø"/>
              <a:defRPr/>
            </a:pPr>
            <a:endParaRPr lang="en-US" sz="1400" dirty="0">
              <a:latin typeface="Comic Sans MS" pitchFamily="66" charset="0"/>
            </a:endParaRPr>
          </a:p>
          <a:p>
            <a:pPr lvl="1" eaLnBrk="1" hangingPunct="1">
              <a:lnSpc>
                <a:spcPct val="90000"/>
              </a:lnSpc>
              <a:buFont typeface="Wingdings" pitchFamily="2" charset="2"/>
              <a:buChar char="Ø"/>
              <a:defRPr/>
            </a:pPr>
            <a:r>
              <a:rPr lang="en-US" sz="1400" dirty="0">
                <a:latin typeface="Comic Sans MS" pitchFamily="66" charset="0"/>
              </a:rPr>
              <a:t>K</a:t>
            </a:r>
            <a:r>
              <a:rPr lang="en-US" sz="1400" dirty="0" smtClean="0">
                <a:latin typeface="Comic Sans MS" pitchFamily="66" charset="0"/>
              </a:rPr>
              <a:t>illed </a:t>
            </a:r>
            <a:r>
              <a:rPr lang="en-US" sz="1400" dirty="0">
                <a:latin typeface="Comic Sans MS" pitchFamily="66" charset="0"/>
              </a:rPr>
              <a:t>Queen Mary II of England, Emperor Joseph I of Austria, King Luis </a:t>
            </a:r>
            <a:r>
              <a:rPr lang="en-US" sz="1400" dirty="0" smtClean="0">
                <a:latin typeface="Comic Sans MS" pitchFamily="66" charset="0"/>
              </a:rPr>
              <a:t>I of </a:t>
            </a:r>
            <a:r>
              <a:rPr lang="en-US" sz="1400" dirty="0">
                <a:latin typeface="Comic Sans MS" pitchFamily="66" charset="0"/>
              </a:rPr>
              <a:t>Spain, Tsar Peter II </a:t>
            </a:r>
            <a:r>
              <a:rPr lang="en-US" sz="1400" dirty="0" smtClean="0">
                <a:latin typeface="Comic Sans MS" pitchFamily="66" charset="0"/>
              </a:rPr>
              <a:t>and </a:t>
            </a:r>
            <a:r>
              <a:rPr lang="en-US" sz="1400" dirty="0">
                <a:latin typeface="Comic Sans MS" pitchFamily="66" charset="0"/>
              </a:rPr>
              <a:t>King </a:t>
            </a:r>
            <a:r>
              <a:rPr lang="en-US" sz="1400" dirty="0" smtClean="0">
                <a:latin typeface="Comic Sans MS" pitchFamily="66" charset="0"/>
              </a:rPr>
              <a:t>Louis XV </a:t>
            </a:r>
            <a:r>
              <a:rPr lang="en-US" sz="1400" dirty="0">
                <a:latin typeface="Comic Sans MS" pitchFamily="66" charset="0"/>
              </a:rPr>
              <a:t>of France.</a:t>
            </a:r>
            <a:endParaRPr lang="en-US" sz="1400" dirty="0" smtClean="0">
              <a:latin typeface="Comic Sans MS" pitchFamily="66" charset="0"/>
            </a:endParaRPr>
          </a:p>
          <a:p>
            <a:pPr lvl="1" eaLnBrk="1" hangingPunct="1">
              <a:lnSpc>
                <a:spcPct val="90000"/>
              </a:lnSpc>
              <a:buFont typeface="Wingdings" pitchFamily="2" charset="2"/>
              <a:buChar char="Ø"/>
              <a:defRPr/>
            </a:pPr>
            <a:endParaRPr lang="en-US" sz="1400" dirty="0" smtClean="0">
              <a:latin typeface="Comic Sans MS" pitchFamily="66" charset="0"/>
            </a:endParaRPr>
          </a:p>
          <a:p>
            <a:pPr lvl="1" eaLnBrk="1" hangingPunct="1">
              <a:lnSpc>
                <a:spcPct val="90000"/>
              </a:lnSpc>
              <a:buFont typeface="Wingdings" pitchFamily="2" charset="2"/>
              <a:buChar char="Ø"/>
              <a:defRPr/>
            </a:pPr>
            <a:r>
              <a:rPr lang="en-US" sz="1400" dirty="0" err="1" smtClean="0">
                <a:latin typeface="Comic Sans MS" pitchFamily="66" charset="0"/>
              </a:rPr>
              <a:t>Approx</a:t>
            </a:r>
            <a:r>
              <a:rPr lang="en-US" sz="1400" dirty="0" smtClean="0">
                <a:latin typeface="Comic Sans MS" pitchFamily="66" charset="0"/>
              </a:rPr>
              <a:t> 300 million deaths worldwide just in the 20</a:t>
            </a:r>
            <a:r>
              <a:rPr lang="en-US" sz="1400" baseline="30000" dirty="0" smtClean="0">
                <a:latin typeface="Comic Sans MS" pitchFamily="66" charset="0"/>
              </a:rPr>
              <a:t>th</a:t>
            </a:r>
            <a:r>
              <a:rPr lang="en-US" sz="1400" dirty="0" smtClean="0">
                <a:latin typeface="Comic Sans MS" pitchFamily="66" charset="0"/>
              </a:rPr>
              <a:t> century.</a:t>
            </a:r>
          </a:p>
          <a:p>
            <a:pPr lvl="1" eaLnBrk="1" hangingPunct="1">
              <a:lnSpc>
                <a:spcPct val="90000"/>
              </a:lnSpc>
              <a:buFont typeface="Wingdings" pitchFamily="2" charset="2"/>
              <a:buChar char="Ø"/>
              <a:defRPr/>
            </a:pPr>
            <a:endParaRPr lang="en-US" sz="1400" dirty="0" smtClean="0">
              <a:latin typeface="Comic Sans MS" pitchFamily="66" charset="0"/>
            </a:endParaRPr>
          </a:p>
          <a:p>
            <a:pPr lvl="1" eaLnBrk="1" hangingPunct="1">
              <a:lnSpc>
                <a:spcPct val="90000"/>
              </a:lnSpc>
              <a:buFont typeface="Wingdings" pitchFamily="2" charset="2"/>
              <a:buChar char="Ø"/>
              <a:defRPr/>
            </a:pPr>
            <a:r>
              <a:rPr lang="en-US" sz="1400" dirty="0" smtClean="0">
                <a:latin typeface="Comic Sans MS" pitchFamily="66" charset="0"/>
              </a:rPr>
              <a:t>Eradicated in 1980 though widespread vaccination. </a:t>
            </a:r>
          </a:p>
          <a:p>
            <a:pPr lvl="1" eaLnBrk="1" hangingPunct="1">
              <a:lnSpc>
                <a:spcPct val="90000"/>
              </a:lnSpc>
              <a:buFont typeface="Wingdings" pitchFamily="2" charset="2"/>
              <a:buChar char="Ø"/>
              <a:defRPr/>
            </a:pPr>
            <a:endParaRPr lang="en-US" sz="1400" dirty="0" smtClean="0">
              <a:latin typeface="Comic Sans MS" pitchFamily="66" charset="0"/>
            </a:endParaRPr>
          </a:p>
          <a:p>
            <a:pPr lvl="1" eaLnBrk="1" hangingPunct="1">
              <a:lnSpc>
                <a:spcPct val="90000"/>
              </a:lnSpc>
              <a:buFont typeface="Wingdings" pitchFamily="2" charset="2"/>
              <a:buChar char="Ø"/>
              <a:defRPr/>
            </a:pPr>
            <a:r>
              <a:rPr lang="en-US" sz="1400" dirty="0" smtClean="0">
                <a:latin typeface="Comic Sans MS" pitchFamily="66" charset="0"/>
              </a:rPr>
              <a:t>Now still possible weapon of bioterrorism.</a:t>
            </a:r>
          </a:p>
          <a:p>
            <a:pPr lvl="1" eaLnBrk="1" hangingPunct="1">
              <a:lnSpc>
                <a:spcPct val="90000"/>
              </a:lnSpc>
              <a:buFont typeface="Wingdings" pitchFamily="2" charset="2"/>
              <a:buChar char="Ø"/>
              <a:defRPr/>
            </a:pPr>
            <a:endParaRPr lang="en-US" sz="1400" dirty="0">
              <a:latin typeface="Comic Sans MS" pitchFamily="66" charset="0"/>
            </a:endParaRPr>
          </a:p>
          <a:p>
            <a:pPr lvl="1" eaLnBrk="1" hangingPunct="1">
              <a:lnSpc>
                <a:spcPct val="90000"/>
              </a:lnSpc>
              <a:buFont typeface="Wingdings" pitchFamily="2" charset="2"/>
              <a:buChar char="Ø"/>
              <a:defRPr/>
            </a:pPr>
            <a:r>
              <a:rPr lang="en-US" sz="1400" dirty="0" smtClean="0">
                <a:latin typeface="Comic Sans MS" pitchFamily="66" charset="0"/>
              </a:rPr>
              <a:t>Watch this short National </a:t>
            </a:r>
            <a:br>
              <a:rPr lang="en-US" sz="1400" dirty="0" smtClean="0">
                <a:latin typeface="Comic Sans MS" pitchFamily="66" charset="0"/>
              </a:rPr>
            </a:br>
            <a:r>
              <a:rPr lang="en-US" sz="1400" dirty="0" smtClean="0">
                <a:latin typeface="Comic Sans MS" pitchFamily="66" charset="0"/>
              </a:rPr>
              <a:t>Geographic </a:t>
            </a:r>
            <a:r>
              <a:rPr lang="en-US" sz="1400" b="1" dirty="0" smtClean="0">
                <a:latin typeface="Comic Sans MS" pitchFamily="66" charset="0"/>
                <a:hlinkClick r:id="rId3"/>
              </a:rPr>
              <a:t>video on Smallpox</a:t>
            </a:r>
            <a:r>
              <a:rPr lang="en-US" sz="1400" dirty="0" smtClean="0">
                <a:latin typeface="Comic Sans MS" pitchFamily="66" charset="0"/>
              </a:rPr>
              <a:t>.</a:t>
            </a:r>
          </a:p>
        </p:txBody>
      </p:sp>
      <p:sp>
        <p:nvSpPr>
          <p:cNvPr id="17412" name="Text Box 6"/>
          <p:cNvSpPr txBox="1">
            <a:spLocks noChangeArrowheads="1"/>
          </p:cNvSpPr>
          <p:nvPr/>
        </p:nvSpPr>
        <p:spPr bwMode="auto">
          <a:xfrm>
            <a:off x="0" y="6461125"/>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Images:</a:t>
            </a:r>
            <a:r>
              <a:rPr lang="en-US" sz="1000" i="1">
                <a:latin typeface="Comic Sans MS" charset="0"/>
                <a:cs typeface="+mn-cs"/>
              </a:rPr>
              <a:t> </a:t>
            </a:r>
            <a:r>
              <a:rPr lang="en-US" sz="1000">
                <a:latin typeface="Comic Sans MS" charset="0"/>
                <a:cs typeface="+mn-cs"/>
                <a:hlinkClick r:id="rId4"/>
              </a:rPr>
              <a:t>Girl with smallpox, </a:t>
            </a:r>
            <a:r>
              <a:rPr lang="en-US" sz="1000">
                <a:latin typeface="Comic Sans MS" charset="0"/>
                <a:cs typeface="+mn-cs"/>
              </a:rPr>
              <a:t>James Hicks, CDC; </a:t>
            </a:r>
            <a:r>
              <a:rPr lang="en-US" sz="1000">
                <a:latin typeface="Comic Sans MS" charset="0"/>
                <a:cs typeface="+mn-cs"/>
                <a:hlinkClick r:id="rId5"/>
              </a:rPr>
              <a:t>Electron micrograph of smallpox virus</a:t>
            </a:r>
            <a:r>
              <a:rPr lang="en-US" sz="1000">
                <a:latin typeface="Comic Sans MS" charset="0"/>
                <a:cs typeface="+mn-cs"/>
              </a:rPr>
              <a:t>, Magnus Manske; </a:t>
            </a:r>
            <a:r>
              <a:rPr lang="en-US" sz="1000">
                <a:latin typeface="Comic Sans MS" charset="0"/>
                <a:cs typeface="+mn-cs"/>
                <a:hlinkClick r:id="rId6"/>
              </a:rPr>
              <a:t>Smallpox vs. Chickenpox</a:t>
            </a:r>
            <a:endParaRPr lang="en-US" sz="1000">
              <a:latin typeface="Comic Sans MS" charset="0"/>
              <a:cs typeface="+mn-cs"/>
            </a:endParaRPr>
          </a:p>
        </p:txBody>
      </p:sp>
      <p:pic>
        <p:nvPicPr>
          <p:cNvPr id="17413" name="Picture 14" descr="smallpoxvirus"/>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304800" y="228600"/>
            <a:ext cx="1371600" cy="1447800"/>
          </a:xfrm>
          <a:prstGeom prst="ellipse">
            <a:avLst/>
          </a:prstGeom>
          <a:ln w="25400">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17" descr="Smallpox_Bangladesh"/>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6096000" y="1066800"/>
            <a:ext cx="23622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18" descr="Smallpox_versus_chickenpo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038600"/>
            <a:ext cx="2386013"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5"/>
          <p:cNvSpPr txBox="1">
            <a:spLocks noChangeArrowheads="1"/>
          </p:cNvSpPr>
          <p:nvPr/>
        </p:nvSpPr>
        <p:spPr bwMode="auto">
          <a:xfrm>
            <a:off x="3810000" y="66008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10"/>
              </a:rPr>
              <a:t>Virtual Microbiology Classroom</a:t>
            </a:r>
            <a:r>
              <a:rPr lang="en-US" sz="1000">
                <a:latin typeface="Comic Sans MS" charset="0"/>
                <a:cs typeface="+mn-cs"/>
              </a:rPr>
              <a:t> on </a:t>
            </a:r>
            <a:r>
              <a:rPr lang="en-US" sz="1000">
                <a:latin typeface="Comic Sans MS" charset="0"/>
                <a:cs typeface="+mn-cs"/>
                <a:hlinkClick r:id="rId11"/>
              </a:rPr>
              <a:t>ScienceProfOnline.com</a:t>
            </a:r>
            <a:endParaRPr lang="en-US" sz="1000">
              <a:latin typeface="Comic Sans MS" charset="0"/>
              <a:cs typeface="+mn-cs"/>
            </a:endParaRPr>
          </a:p>
        </p:txBody>
      </p:sp>
      <p:sp>
        <p:nvSpPr>
          <p:cNvPr id="10" name="Rectangle 2"/>
          <p:cNvSpPr>
            <a:spLocks noGrp="1" noChangeArrowheads="1"/>
          </p:cNvSpPr>
          <p:nvPr>
            <p:ph type="title"/>
          </p:nvPr>
        </p:nvSpPr>
        <p:spPr>
          <a:xfrm>
            <a:off x="1828800" y="152400"/>
            <a:ext cx="7010400" cy="792163"/>
          </a:xfrm>
        </p:spPr>
        <p:txBody>
          <a:bodyPr/>
          <a:lstStyle/>
          <a:p>
            <a:pPr algn="r" eaLnBrk="1" hangingPunct="1">
              <a:defRPr/>
            </a:pPr>
            <a:r>
              <a:rPr lang="en-US" sz="3600" b="1" dirty="0">
                <a:solidFill>
                  <a:schemeClr val="folHlink"/>
                </a:solidFill>
                <a:latin typeface="Comic Sans MS"/>
                <a:cs typeface="Comic Sans MS"/>
              </a:rPr>
              <a:t>Impact </a:t>
            </a:r>
            <a:r>
              <a:rPr lang="en-US" sz="3600" b="1" i="1" dirty="0">
                <a:solidFill>
                  <a:schemeClr val="folHlink"/>
                </a:solidFill>
                <a:latin typeface="Comic Sans MS"/>
                <a:cs typeface="Comic Sans MS"/>
              </a:rPr>
              <a:t>of</a:t>
            </a:r>
            <a:r>
              <a:rPr lang="en-US" sz="3600" b="1" dirty="0">
                <a:solidFill>
                  <a:schemeClr val="folHlink"/>
                </a:solidFill>
                <a:latin typeface="Comic Sans MS"/>
                <a:cs typeface="Comic Sans MS"/>
              </a:rPr>
              <a:t> Infectious Disease</a:t>
            </a:r>
          </a:p>
        </p:txBody>
      </p:sp>
    </p:spTree>
    <p:extLst>
      <p:ext uri="{BB962C8B-B14F-4D97-AF65-F5344CB8AC3E}">
        <p14:creationId xmlns:p14="http://schemas.microsoft.com/office/powerpoint/2010/main" val="39120719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27636" y="1295400"/>
            <a:ext cx="5334000" cy="4648200"/>
          </a:xfrm>
        </p:spPr>
        <p:txBody>
          <a:bodyPr/>
          <a:lstStyle/>
          <a:p>
            <a:pPr eaLnBrk="1" hangingPunct="1">
              <a:lnSpc>
                <a:spcPct val="80000"/>
              </a:lnSpc>
              <a:buFontTx/>
              <a:buNone/>
              <a:defRPr/>
            </a:pPr>
            <a:r>
              <a:rPr lang="en-US" sz="2800" b="1" dirty="0">
                <a:latin typeface="Comic Sans MS" charset="0"/>
                <a:cs typeface="+mn-cs"/>
              </a:rPr>
              <a:t>             </a:t>
            </a:r>
            <a:r>
              <a:rPr lang="en-US" sz="3600" b="1" dirty="0">
                <a:solidFill>
                  <a:srgbClr val="7F7F7F"/>
                </a:solidFill>
                <a:latin typeface="Comic Sans MS" charset="0"/>
                <a:cs typeface="+mn-cs"/>
              </a:rPr>
              <a:t>Influenza</a:t>
            </a:r>
            <a:r>
              <a:rPr lang="en-US" sz="2800" dirty="0">
                <a:latin typeface="Comic Sans MS" charset="0"/>
                <a:cs typeface="+mn-cs"/>
              </a:rPr>
              <a:t> </a:t>
            </a:r>
          </a:p>
          <a:p>
            <a:pPr eaLnBrk="1" hangingPunct="1">
              <a:lnSpc>
                <a:spcPct val="80000"/>
              </a:lnSpc>
              <a:buFontTx/>
              <a:buNone/>
              <a:defRPr/>
            </a:pPr>
            <a:endParaRPr lang="en-US" sz="1800" dirty="0">
              <a:latin typeface="Comic Sans MS" charset="0"/>
              <a:cs typeface="+mn-cs"/>
            </a:endParaRPr>
          </a:p>
          <a:p>
            <a:pPr eaLnBrk="1" hangingPunct="1">
              <a:lnSpc>
                <a:spcPct val="80000"/>
              </a:lnSpc>
              <a:buFontTx/>
              <a:buNone/>
              <a:defRPr/>
            </a:pPr>
            <a:endParaRPr lang="en-US" sz="900" dirty="0">
              <a:latin typeface="Comic Sans MS" charset="0"/>
              <a:cs typeface="+mn-cs"/>
            </a:endParaRPr>
          </a:p>
          <a:p>
            <a:pPr lvl="1" eaLnBrk="1" hangingPunct="1">
              <a:lnSpc>
                <a:spcPct val="80000"/>
              </a:lnSpc>
              <a:buFont typeface="Wingdings" charset="0"/>
              <a:buChar char="Ø"/>
              <a:defRPr/>
            </a:pPr>
            <a:r>
              <a:rPr lang="en-US" sz="1800" dirty="0">
                <a:latin typeface="Comic Sans MS" charset="0"/>
              </a:rPr>
              <a:t>Infectious disease caused by RNA viruses in the family </a:t>
            </a:r>
            <a:r>
              <a:rPr lang="en-US" sz="1800" dirty="0" err="1">
                <a:latin typeface="Comic Sans MS" charset="0"/>
              </a:rPr>
              <a:t>Orthomyxoviridae</a:t>
            </a:r>
            <a:r>
              <a:rPr lang="en-US" sz="1800" dirty="0">
                <a:latin typeface="Comic Sans MS" charset="0"/>
              </a:rPr>
              <a:t>.</a:t>
            </a:r>
          </a:p>
          <a:p>
            <a:pPr lvl="1" eaLnBrk="1" hangingPunct="1">
              <a:lnSpc>
                <a:spcPct val="80000"/>
              </a:lnSpc>
              <a:buFont typeface="Wingdings" charset="0"/>
              <a:buChar char="Ø"/>
              <a:defRPr/>
            </a:pPr>
            <a:endParaRPr lang="en-US" sz="1800" dirty="0">
              <a:latin typeface="Comic Sans MS" charset="0"/>
            </a:endParaRPr>
          </a:p>
          <a:p>
            <a:pPr lvl="1" eaLnBrk="1" hangingPunct="1">
              <a:lnSpc>
                <a:spcPct val="80000"/>
              </a:lnSpc>
              <a:buFont typeface="Wingdings" charset="0"/>
              <a:buChar char="Ø"/>
              <a:defRPr/>
            </a:pPr>
            <a:r>
              <a:rPr lang="en-US" sz="1800" dirty="0">
                <a:latin typeface="Comic Sans MS" charset="0"/>
              </a:rPr>
              <a:t>Spanish flu pandemic 1918; more than 50 million deaths.</a:t>
            </a:r>
          </a:p>
          <a:p>
            <a:pPr lvl="1" eaLnBrk="1" hangingPunct="1">
              <a:lnSpc>
                <a:spcPct val="80000"/>
              </a:lnSpc>
              <a:buFont typeface="Wingdings" charset="0"/>
              <a:buChar char="Ø"/>
              <a:defRPr/>
            </a:pPr>
            <a:endParaRPr lang="en-US" sz="1800" dirty="0">
              <a:latin typeface="Comic Sans MS" charset="0"/>
            </a:endParaRPr>
          </a:p>
          <a:p>
            <a:pPr lvl="1" eaLnBrk="1" hangingPunct="1">
              <a:lnSpc>
                <a:spcPct val="80000"/>
              </a:lnSpc>
              <a:buFont typeface="Wingdings" charset="0"/>
              <a:buChar char="Ø"/>
              <a:defRPr/>
            </a:pPr>
            <a:r>
              <a:rPr lang="en-US" sz="1800" dirty="0">
                <a:latin typeface="Comic Sans MS" charset="0"/>
              </a:rPr>
              <a:t>In the U.S. seasonal flu kills thousands of  people every year </a:t>
            </a:r>
            <a:r>
              <a:rPr lang="en-US" sz="1000" dirty="0">
                <a:latin typeface="Comic Sans MS" charset="0"/>
              </a:rPr>
              <a:t>(mainly very young and old).</a:t>
            </a:r>
          </a:p>
          <a:p>
            <a:pPr lvl="1" eaLnBrk="1" hangingPunct="1">
              <a:lnSpc>
                <a:spcPct val="80000"/>
              </a:lnSpc>
              <a:buFontTx/>
              <a:buNone/>
              <a:defRPr/>
            </a:pPr>
            <a:endParaRPr lang="en-US" sz="1800" dirty="0">
              <a:latin typeface="Comic Sans MS" charset="0"/>
            </a:endParaRPr>
          </a:p>
          <a:p>
            <a:pPr lvl="1" eaLnBrk="1" hangingPunct="1">
              <a:lnSpc>
                <a:spcPct val="80000"/>
              </a:lnSpc>
              <a:buFont typeface="Wingdings" charset="0"/>
              <a:buChar char="Ø"/>
              <a:defRPr/>
            </a:pPr>
            <a:r>
              <a:rPr lang="en-US" sz="2000" b="1" i="1" dirty="0">
                <a:solidFill>
                  <a:srgbClr val="FF0000"/>
                </a:solidFill>
                <a:latin typeface="Comic Sans MS" charset="0"/>
              </a:rPr>
              <a:t>Q</a:t>
            </a:r>
            <a:r>
              <a:rPr lang="en-US" sz="1800" b="1" i="1" dirty="0">
                <a:latin typeface="Comic Sans MS" charset="0"/>
              </a:rPr>
              <a:t>:</a:t>
            </a:r>
            <a:r>
              <a:rPr lang="en-US" sz="1800" i="1" dirty="0">
                <a:latin typeface="Comic Sans MS" charset="0"/>
              </a:rPr>
              <a:t> How is pandemic influenza different from seasonal flu?</a:t>
            </a:r>
          </a:p>
          <a:p>
            <a:pPr lvl="1" eaLnBrk="1" hangingPunct="1">
              <a:lnSpc>
                <a:spcPct val="80000"/>
              </a:lnSpc>
              <a:buFont typeface="Wingdings" charset="0"/>
              <a:buChar char="Ø"/>
              <a:defRPr/>
            </a:pPr>
            <a:endParaRPr lang="en-US" sz="1800" i="1" dirty="0">
              <a:latin typeface="Comic Sans MS" charset="0"/>
            </a:endParaRPr>
          </a:p>
          <a:p>
            <a:pPr lvl="1" eaLnBrk="1" hangingPunct="1">
              <a:lnSpc>
                <a:spcPct val="80000"/>
              </a:lnSpc>
              <a:buFont typeface="Wingdings" charset="0"/>
              <a:buChar char="Ø"/>
              <a:defRPr/>
            </a:pPr>
            <a:r>
              <a:rPr lang="en-US" sz="1800" dirty="0">
                <a:latin typeface="Comic Sans MS" charset="0"/>
              </a:rPr>
              <a:t>Watch this short National Geographic video </a:t>
            </a:r>
            <a:r>
              <a:rPr lang="ja-JP" altLang="en-US" sz="1800" dirty="0">
                <a:latin typeface="Comic Sans MS" charset="0"/>
              </a:rPr>
              <a:t>“</a:t>
            </a:r>
            <a:r>
              <a:rPr lang="en-US" sz="1800" b="1" dirty="0">
                <a:latin typeface="Comic Sans MS" charset="0"/>
                <a:hlinkClick r:id="rId3"/>
              </a:rPr>
              <a:t>How Flu Viruses Attack</a:t>
            </a:r>
            <a:r>
              <a:rPr lang="ja-JP" altLang="en-US" sz="1800" dirty="0">
                <a:latin typeface="Comic Sans MS" charset="0"/>
              </a:rPr>
              <a:t>”</a:t>
            </a:r>
            <a:r>
              <a:rPr lang="en-US" sz="1800" dirty="0">
                <a:latin typeface="Comic Sans MS" charset="0"/>
              </a:rPr>
              <a:t>.</a:t>
            </a:r>
          </a:p>
          <a:p>
            <a:pPr lvl="1" eaLnBrk="1" hangingPunct="1">
              <a:lnSpc>
                <a:spcPct val="80000"/>
              </a:lnSpc>
              <a:buFontTx/>
              <a:buNone/>
              <a:defRPr/>
            </a:pPr>
            <a:endParaRPr lang="en-US" sz="1600" dirty="0">
              <a:latin typeface="Comic Sans MS" charset="0"/>
            </a:endParaRPr>
          </a:p>
          <a:p>
            <a:pPr lvl="1" eaLnBrk="1" hangingPunct="1">
              <a:lnSpc>
                <a:spcPct val="80000"/>
              </a:lnSpc>
              <a:defRPr/>
            </a:pPr>
            <a:endParaRPr lang="en-US" sz="1800" dirty="0">
              <a:latin typeface="Comic Sans MS" charset="0"/>
            </a:endParaRPr>
          </a:p>
        </p:txBody>
      </p:sp>
      <p:sp>
        <p:nvSpPr>
          <p:cNvPr id="18436" name="Text Box 6"/>
          <p:cNvSpPr txBox="1">
            <a:spLocks noChangeArrowheads="1"/>
          </p:cNvSpPr>
          <p:nvPr/>
        </p:nvSpPr>
        <p:spPr bwMode="auto">
          <a:xfrm>
            <a:off x="0" y="6308725"/>
            <a:ext cx="3962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Images: </a:t>
            </a:r>
            <a:r>
              <a:rPr lang="en-US" sz="1000">
                <a:latin typeface="Comic Sans MS" charset="0"/>
                <a:cs typeface="+mn-cs"/>
                <a:hlinkClick r:id="rId4"/>
              </a:rPr>
              <a:t>Influenza virus</a:t>
            </a:r>
            <a:r>
              <a:rPr lang="en-US" sz="1000">
                <a:latin typeface="Comic Sans MS" charset="0"/>
                <a:cs typeface="+mn-cs"/>
              </a:rPr>
              <a:t>, Cynthia Goldsmith; Walter Reed Hospital Spanish Flu Ward,  by Harris &amp; Ewing via Library of Congress; </a:t>
            </a:r>
            <a:r>
              <a:rPr lang="en-US" sz="1000">
                <a:latin typeface="Comic Sans MS" charset="0"/>
                <a:cs typeface="+mn-cs"/>
                <a:hlinkClick r:id="rId5"/>
              </a:rPr>
              <a:t>Symptoms of influenza</a:t>
            </a:r>
            <a:r>
              <a:rPr lang="en-US" sz="1000">
                <a:latin typeface="Comic Sans MS" charset="0"/>
                <a:cs typeface="+mn-cs"/>
              </a:rPr>
              <a:t>, Mikael Häggström</a:t>
            </a:r>
          </a:p>
        </p:txBody>
      </p:sp>
      <p:pic>
        <p:nvPicPr>
          <p:cNvPr id="18435" name="Picture 17" descr="Influenza-sympto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810000"/>
            <a:ext cx="29718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9" descr="influenza_virus"/>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304800" y="228600"/>
            <a:ext cx="16764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21" descr="SpanishFluWardWalterReed"/>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5562600" y="1143000"/>
            <a:ext cx="3163888" cy="242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0"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9"/>
              </a:rPr>
              <a:t>Virtual Microbiology Classroom</a:t>
            </a:r>
            <a:r>
              <a:rPr lang="en-US" sz="1000">
                <a:latin typeface="Comic Sans MS" charset="0"/>
                <a:cs typeface="+mn-cs"/>
              </a:rPr>
              <a:t> on </a:t>
            </a:r>
            <a:r>
              <a:rPr lang="en-US" sz="1000">
                <a:latin typeface="Comic Sans MS" charset="0"/>
                <a:cs typeface="+mn-cs"/>
                <a:hlinkClick r:id="rId10"/>
              </a:rPr>
              <a:t>ScienceProfOnline.com</a:t>
            </a:r>
            <a:endParaRPr lang="en-US" sz="1000">
              <a:latin typeface="Comic Sans MS" charset="0"/>
              <a:cs typeface="+mn-cs"/>
            </a:endParaRPr>
          </a:p>
        </p:txBody>
      </p:sp>
      <p:sp>
        <p:nvSpPr>
          <p:cNvPr id="9" name="Rectangle 2"/>
          <p:cNvSpPr txBox="1">
            <a:spLocks noChangeArrowheads="1"/>
          </p:cNvSpPr>
          <p:nvPr/>
        </p:nvSpPr>
        <p:spPr bwMode="auto">
          <a:xfrm>
            <a:off x="2122488" y="152400"/>
            <a:ext cx="70104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eaLnBrk="1" hangingPunct="1">
              <a:defRPr/>
            </a:pPr>
            <a:r>
              <a:rPr lang="en-US" sz="3600" b="1" dirty="0" smtClean="0">
                <a:solidFill>
                  <a:schemeClr val="folHlink"/>
                </a:solidFill>
                <a:latin typeface="Comic Sans MS"/>
                <a:cs typeface="Comic Sans MS"/>
              </a:rPr>
              <a:t>Impact </a:t>
            </a:r>
            <a:r>
              <a:rPr lang="en-US" sz="3600" b="1" i="1" dirty="0" smtClean="0">
                <a:solidFill>
                  <a:schemeClr val="folHlink"/>
                </a:solidFill>
                <a:latin typeface="Comic Sans MS"/>
                <a:cs typeface="Comic Sans MS"/>
              </a:rPr>
              <a:t>of</a:t>
            </a:r>
            <a:r>
              <a:rPr lang="en-US" sz="3600" b="1" dirty="0" smtClean="0">
                <a:solidFill>
                  <a:schemeClr val="folHlink"/>
                </a:solidFill>
                <a:latin typeface="Comic Sans MS"/>
                <a:cs typeface="Comic Sans MS"/>
              </a:rPr>
              <a:t> Infectious Disease</a:t>
            </a:r>
            <a:endParaRPr lang="en-US" sz="3600" b="1" dirty="0">
              <a:solidFill>
                <a:schemeClr val="folHlink"/>
              </a:solidFill>
              <a:latin typeface="Comic Sans MS"/>
              <a:cs typeface="Comic Sans MS"/>
            </a:endParaRPr>
          </a:p>
        </p:txBody>
      </p:sp>
    </p:spTree>
    <p:extLst>
      <p:ext uri="{BB962C8B-B14F-4D97-AF65-F5344CB8AC3E}">
        <p14:creationId xmlns:p14="http://schemas.microsoft.com/office/powerpoint/2010/main" val="29410900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descr="MainSymptomsAids"/>
          <p:cNvPicPr>
            <a:picLocks noGrp="1" noChangeAspect="1" noChangeArrowheads="1"/>
          </p:cNvPicPr>
          <p:nvPr>
            <p:ph sz="half" idx="3"/>
          </p:nvPr>
        </p:nvPicPr>
        <p:blipFill>
          <a:blip r:embed="rId3">
            <a:extLst>
              <a:ext uri="{28A0092B-C50C-407E-A947-70E740481C1C}">
                <a14:useLocalDpi xmlns:a14="http://schemas.microsoft.com/office/drawing/2010/main" val="0"/>
              </a:ext>
            </a:extLst>
          </a:blip>
          <a:srcRect/>
          <a:stretch>
            <a:fillRect/>
          </a:stretch>
        </p:blipFill>
        <p:spPr>
          <a:xfrm>
            <a:off x="4800600" y="3276600"/>
            <a:ext cx="3044633"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Rectangle 3"/>
          <p:cNvSpPr>
            <a:spLocks noGrp="1" noChangeArrowheads="1"/>
          </p:cNvSpPr>
          <p:nvPr>
            <p:ph type="body" sz="half" idx="4294967295"/>
          </p:nvPr>
        </p:nvSpPr>
        <p:spPr>
          <a:xfrm>
            <a:off x="9236" y="1143000"/>
            <a:ext cx="4791364" cy="5257800"/>
          </a:xfrm>
        </p:spPr>
        <p:txBody>
          <a:bodyPr/>
          <a:lstStyle/>
          <a:p>
            <a:pPr eaLnBrk="1" hangingPunct="1">
              <a:lnSpc>
                <a:spcPct val="80000"/>
              </a:lnSpc>
              <a:buFontTx/>
              <a:buNone/>
              <a:defRPr/>
            </a:pPr>
            <a:r>
              <a:rPr lang="en-US" sz="1800" b="1" dirty="0">
                <a:latin typeface="Comic Sans MS" charset="0"/>
                <a:cs typeface="+mn-cs"/>
              </a:rPr>
              <a:t>                           </a:t>
            </a:r>
            <a:r>
              <a:rPr lang="en-US" sz="3600" b="1" dirty="0">
                <a:solidFill>
                  <a:srgbClr val="7F7F7F"/>
                </a:solidFill>
                <a:latin typeface="Comic Sans MS" charset="0"/>
                <a:cs typeface="+mn-cs"/>
              </a:rPr>
              <a:t>AIDS</a:t>
            </a:r>
          </a:p>
          <a:p>
            <a:pPr eaLnBrk="1" hangingPunct="1">
              <a:lnSpc>
                <a:spcPct val="80000"/>
              </a:lnSpc>
              <a:buFontTx/>
              <a:buNone/>
              <a:defRPr/>
            </a:pPr>
            <a:endParaRPr lang="en-US" sz="2800" dirty="0">
              <a:latin typeface="Comic Sans MS" charset="0"/>
              <a:cs typeface="+mn-cs"/>
            </a:endParaRPr>
          </a:p>
          <a:p>
            <a:pPr marL="457200" lvl="1" indent="0" eaLnBrk="1" hangingPunct="1">
              <a:lnSpc>
                <a:spcPct val="80000"/>
              </a:lnSpc>
              <a:buNone/>
              <a:defRPr/>
            </a:pPr>
            <a:r>
              <a:rPr lang="en-US" sz="1600" dirty="0" smtClean="0">
                <a:latin typeface="Comic Sans MS" charset="0"/>
              </a:rPr>
              <a:t>- Acquired </a:t>
            </a:r>
            <a:r>
              <a:rPr lang="en-US" sz="1600" dirty="0">
                <a:latin typeface="Comic Sans MS" charset="0"/>
              </a:rPr>
              <a:t>immune deficiency syndrome </a:t>
            </a:r>
            <a:r>
              <a:rPr lang="en-US" sz="1000" dirty="0">
                <a:latin typeface="Comic Sans MS" charset="0"/>
              </a:rPr>
              <a:t>(AIDS).</a:t>
            </a:r>
          </a:p>
          <a:p>
            <a:pPr marL="457200" lvl="1" indent="0" eaLnBrk="1" hangingPunct="1">
              <a:lnSpc>
                <a:spcPct val="80000"/>
              </a:lnSpc>
              <a:buNone/>
              <a:defRPr/>
            </a:pPr>
            <a:endParaRPr lang="en-US" sz="800" dirty="0">
              <a:latin typeface="Comic Sans MS" charset="0"/>
            </a:endParaRPr>
          </a:p>
          <a:p>
            <a:pPr marL="457200" lvl="1" indent="0" eaLnBrk="1" hangingPunct="1">
              <a:lnSpc>
                <a:spcPct val="80000"/>
              </a:lnSpc>
              <a:buNone/>
              <a:defRPr/>
            </a:pPr>
            <a:r>
              <a:rPr lang="en-US" sz="1600" dirty="0" smtClean="0">
                <a:latin typeface="Comic Sans MS" charset="0"/>
              </a:rPr>
              <a:t>- Caused </a:t>
            </a:r>
            <a:r>
              <a:rPr lang="en-US" sz="1600" dirty="0">
                <a:latin typeface="Comic Sans MS" charset="0"/>
              </a:rPr>
              <a:t>by HIV </a:t>
            </a:r>
            <a:r>
              <a:rPr lang="en-US" sz="1000" dirty="0">
                <a:latin typeface="Comic Sans MS" charset="0"/>
              </a:rPr>
              <a:t>(human immunodeficiency)</a:t>
            </a:r>
            <a:r>
              <a:rPr lang="en-US" sz="1600" dirty="0">
                <a:latin typeface="Comic Sans MS" charset="0"/>
              </a:rPr>
              <a:t> </a:t>
            </a:r>
            <a:r>
              <a:rPr lang="en-US" sz="1600" dirty="0">
                <a:latin typeface="Comic Sans MS" charset="0"/>
                <a:hlinkClick r:id="rId4"/>
              </a:rPr>
              <a:t>virus</a:t>
            </a:r>
            <a:r>
              <a:rPr lang="en-US" sz="1600" dirty="0">
                <a:latin typeface="Comic Sans MS" charset="0"/>
              </a:rPr>
              <a:t>, a retrovirus that infects T-cells of the immune system.</a:t>
            </a:r>
          </a:p>
          <a:p>
            <a:pPr marL="457200" lvl="1" indent="0" eaLnBrk="1" hangingPunct="1">
              <a:lnSpc>
                <a:spcPct val="80000"/>
              </a:lnSpc>
              <a:buNone/>
              <a:defRPr/>
            </a:pPr>
            <a:endParaRPr lang="en-US" sz="800" dirty="0" smtClean="0">
              <a:latin typeface="Comic Sans MS" charset="0"/>
            </a:endParaRPr>
          </a:p>
          <a:p>
            <a:pPr marL="457200" lvl="1" indent="0" eaLnBrk="1" hangingPunct="1">
              <a:lnSpc>
                <a:spcPct val="80000"/>
              </a:lnSpc>
              <a:buNone/>
              <a:defRPr/>
            </a:pPr>
            <a:r>
              <a:rPr lang="en-US" sz="1600" dirty="0" smtClean="0">
                <a:latin typeface="Comic Sans MS" charset="0"/>
              </a:rPr>
              <a:t>- AIDS fatalities typically die of opportunistic infections and tumors. </a:t>
            </a:r>
          </a:p>
          <a:p>
            <a:pPr marL="457200" lvl="1" indent="0" eaLnBrk="1" hangingPunct="1">
              <a:lnSpc>
                <a:spcPct val="80000"/>
              </a:lnSpc>
              <a:buNone/>
              <a:defRPr/>
            </a:pPr>
            <a:endParaRPr lang="en-US" sz="800" dirty="0">
              <a:latin typeface="Comic Sans MS" charset="0"/>
            </a:endParaRPr>
          </a:p>
          <a:p>
            <a:pPr marL="457200" lvl="1" indent="0" eaLnBrk="1" hangingPunct="1">
              <a:lnSpc>
                <a:spcPct val="80000"/>
              </a:lnSpc>
              <a:buNone/>
              <a:defRPr/>
            </a:pPr>
            <a:r>
              <a:rPr lang="en-US" sz="1600" dirty="0" smtClean="0">
                <a:latin typeface="Comic Sans MS" charset="0"/>
              </a:rPr>
              <a:t>- More </a:t>
            </a:r>
            <a:r>
              <a:rPr lang="en-US" sz="1600" dirty="0">
                <a:latin typeface="Comic Sans MS" charset="0"/>
              </a:rPr>
              <a:t>than </a:t>
            </a:r>
            <a:r>
              <a:rPr lang="en-US" sz="1600" dirty="0" smtClean="0">
                <a:latin typeface="Comic Sans MS" charset="0"/>
              </a:rPr>
              <a:t>39 </a:t>
            </a:r>
            <a:r>
              <a:rPr lang="en-US" sz="1600" dirty="0">
                <a:latin typeface="Comic Sans MS" charset="0"/>
              </a:rPr>
              <a:t>million people have died </a:t>
            </a:r>
            <a:r>
              <a:rPr lang="en-US" sz="1600" dirty="0" smtClean="0">
                <a:latin typeface="Comic Sans MS" charset="0"/>
              </a:rPr>
              <a:t>from HIV </a:t>
            </a:r>
            <a:r>
              <a:rPr lang="en-US" sz="1600" dirty="0">
                <a:latin typeface="Comic Sans MS" charset="0"/>
              </a:rPr>
              <a:t>since it was recognized in 1981.</a:t>
            </a:r>
          </a:p>
          <a:p>
            <a:pPr marL="457200" lvl="1" indent="0" eaLnBrk="1" hangingPunct="1">
              <a:lnSpc>
                <a:spcPct val="80000"/>
              </a:lnSpc>
              <a:buNone/>
              <a:defRPr/>
            </a:pPr>
            <a:endParaRPr lang="en-US" sz="800" dirty="0">
              <a:latin typeface="Comic Sans MS" charset="0"/>
            </a:endParaRPr>
          </a:p>
          <a:p>
            <a:pPr marL="457200" lvl="1" indent="0" eaLnBrk="1" hangingPunct="1">
              <a:lnSpc>
                <a:spcPct val="80000"/>
              </a:lnSpc>
              <a:buNone/>
              <a:defRPr/>
            </a:pPr>
            <a:r>
              <a:rPr lang="en-US" sz="1600" dirty="0" smtClean="0">
                <a:latin typeface="Comic Sans MS" charset="0"/>
              </a:rPr>
              <a:t>- With </a:t>
            </a:r>
            <a:r>
              <a:rPr lang="en-US" sz="1600" dirty="0">
                <a:latin typeface="Comic Sans MS" charset="0"/>
              </a:rPr>
              <a:t>anti-retroviral drug therapy, more, and more people are living with aids</a:t>
            </a:r>
            <a:r>
              <a:rPr lang="en-US" sz="1600" dirty="0" smtClean="0">
                <a:latin typeface="Comic Sans MS" charset="0"/>
              </a:rPr>
              <a:t>.</a:t>
            </a:r>
          </a:p>
          <a:p>
            <a:pPr marL="457200" lvl="1" indent="0" eaLnBrk="1" hangingPunct="1">
              <a:lnSpc>
                <a:spcPct val="80000"/>
              </a:lnSpc>
              <a:buNone/>
              <a:defRPr/>
            </a:pPr>
            <a:endParaRPr lang="en-US" sz="1000" dirty="0">
              <a:latin typeface="Comic Sans MS" charset="0"/>
            </a:endParaRPr>
          </a:p>
          <a:p>
            <a:pPr marL="457200" lvl="1" indent="0" eaLnBrk="1" hangingPunct="1">
              <a:lnSpc>
                <a:spcPct val="80000"/>
              </a:lnSpc>
              <a:buNone/>
              <a:defRPr/>
            </a:pPr>
            <a:r>
              <a:rPr lang="en-US" sz="1600" dirty="0" smtClean="0">
                <a:latin typeface="Comic Sans MS" charset="0"/>
              </a:rPr>
              <a:t>-</a:t>
            </a:r>
            <a:r>
              <a:rPr lang="en-US" sz="1600" dirty="0">
                <a:latin typeface="Comic Sans MS" charset="0"/>
              </a:rPr>
              <a:t> </a:t>
            </a:r>
            <a:r>
              <a:rPr lang="en-US" sz="1600" dirty="0" smtClean="0">
                <a:latin typeface="Comic Sans MS" charset="0"/>
              </a:rPr>
              <a:t>New </a:t>
            </a:r>
            <a:r>
              <a:rPr lang="en-US" sz="1600" dirty="0">
                <a:latin typeface="Comic Sans MS" charset="0"/>
              </a:rPr>
              <a:t>breakthroughs in anti-retroviral drugs can reduce contagiousness and transmission of HIV. </a:t>
            </a:r>
          </a:p>
          <a:p>
            <a:pPr marL="457200" lvl="1" indent="0" eaLnBrk="1" hangingPunct="1">
              <a:lnSpc>
                <a:spcPct val="80000"/>
              </a:lnSpc>
              <a:buNone/>
              <a:defRPr/>
            </a:pPr>
            <a:endParaRPr lang="en-US" sz="800" dirty="0">
              <a:latin typeface="Comic Sans MS" charset="0"/>
            </a:endParaRPr>
          </a:p>
          <a:p>
            <a:pPr lvl="1" eaLnBrk="1" hangingPunct="1">
              <a:lnSpc>
                <a:spcPct val="80000"/>
              </a:lnSpc>
              <a:buFontTx/>
              <a:buChar char="-"/>
              <a:defRPr/>
            </a:pPr>
            <a:r>
              <a:rPr lang="en-US" sz="1600" i="1" dirty="0" smtClean="0">
                <a:latin typeface="Comic Sans MS" charset="0"/>
              </a:rPr>
              <a:t>Recent </a:t>
            </a:r>
            <a:r>
              <a:rPr lang="en-US" sz="1600" i="1" dirty="0">
                <a:latin typeface="Comic Sans MS" charset="0"/>
              </a:rPr>
              <a:t>HIV </a:t>
            </a:r>
            <a:r>
              <a:rPr lang="en-US" sz="1600" i="1" dirty="0" err="1" smtClean="0">
                <a:latin typeface="Comic Sans MS" charset="0"/>
              </a:rPr>
              <a:t>News</a:t>
            </a:r>
            <a:r>
              <a:rPr lang="en-US" sz="1600" i="1" dirty="0" err="1">
                <a:latin typeface="Comic Sans MS" charset="0"/>
              </a:rPr>
              <a:t>:</a:t>
            </a:r>
            <a:r>
              <a:rPr lang="en-US" sz="1400" dirty="0" err="1" smtClean="0">
                <a:latin typeface="Comic Sans MS" charset="0"/>
                <a:hlinkClick r:id="rId5"/>
              </a:rPr>
              <a:t>“New</a:t>
            </a:r>
            <a:r>
              <a:rPr lang="en-US" sz="1400" dirty="0" smtClean="0">
                <a:latin typeface="Comic Sans MS" charset="0"/>
                <a:hlinkClick r:id="rId5"/>
              </a:rPr>
              <a:t> </a:t>
            </a:r>
            <a:r>
              <a:rPr lang="en-US" sz="1400" dirty="0">
                <a:latin typeface="Comic Sans MS" charset="0"/>
                <a:hlinkClick r:id="rId5"/>
              </a:rPr>
              <a:t>Insights into HIV Vaccines Will Improve Drug </a:t>
            </a:r>
            <a:r>
              <a:rPr lang="en-US" sz="1400" dirty="0" smtClean="0">
                <a:latin typeface="Comic Sans MS" charset="0"/>
                <a:hlinkClick r:id="rId5"/>
              </a:rPr>
              <a:t>Development</a:t>
            </a:r>
            <a:r>
              <a:rPr lang="en-US" sz="1400" dirty="0" smtClean="0">
                <a:latin typeface="Comic Sans MS" charset="0"/>
              </a:rPr>
              <a:t>”, </a:t>
            </a:r>
            <a:r>
              <a:rPr lang="en-US" sz="1400" dirty="0">
                <a:latin typeface="Comic Sans MS" charset="0"/>
              </a:rPr>
              <a:t>Science </a:t>
            </a:r>
            <a:r>
              <a:rPr lang="en-US" sz="1400" dirty="0" smtClean="0">
                <a:latin typeface="Comic Sans MS" charset="0"/>
              </a:rPr>
              <a:t>News </a:t>
            </a:r>
            <a:r>
              <a:rPr lang="en-US" sz="1400" dirty="0" smtClean="0">
                <a:latin typeface="Comic Sans MS" charset="0"/>
              </a:rPr>
              <a:t>2013</a:t>
            </a:r>
          </a:p>
          <a:p>
            <a:pPr marL="457200" lvl="1" indent="0" eaLnBrk="1" hangingPunct="1">
              <a:lnSpc>
                <a:spcPct val="80000"/>
              </a:lnSpc>
              <a:buNone/>
              <a:defRPr/>
            </a:pPr>
            <a:endParaRPr lang="en-US" sz="1400" dirty="0">
              <a:latin typeface="Comic Sans MS" charset="0"/>
            </a:endParaRPr>
          </a:p>
          <a:p>
            <a:pPr lvl="1" eaLnBrk="1" hangingPunct="1">
              <a:lnSpc>
                <a:spcPct val="80000"/>
              </a:lnSpc>
              <a:defRPr/>
            </a:pPr>
            <a:endParaRPr lang="en-US" sz="1400" dirty="0">
              <a:latin typeface="Comic Sans MS" charset="0"/>
            </a:endParaRPr>
          </a:p>
          <a:p>
            <a:pPr lvl="1" eaLnBrk="1" hangingPunct="1">
              <a:lnSpc>
                <a:spcPct val="80000"/>
              </a:lnSpc>
              <a:defRPr/>
            </a:pPr>
            <a:endParaRPr lang="en-US" sz="1800" dirty="0">
              <a:latin typeface="Comic Sans MS" charset="0"/>
            </a:endParaRPr>
          </a:p>
        </p:txBody>
      </p:sp>
      <p:sp>
        <p:nvSpPr>
          <p:cNvPr id="19462" name="Text Box 6"/>
          <p:cNvSpPr txBox="1">
            <a:spLocks noChangeArrowheads="1"/>
          </p:cNvSpPr>
          <p:nvPr/>
        </p:nvSpPr>
        <p:spPr bwMode="auto">
          <a:xfrm>
            <a:off x="5334000" y="6461125"/>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Images:  </a:t>
            </a:r>
            <a:r>
              <a:rPr lang="en-US" sz="1000">
                <a:latin typeface="Comic Sans MS" charset="0"/>
                <a:cs typeface="+mn-cs"/>
                <a:hlinkClick r:id="rId6"/>
              </a:rPr>
              <a:t>Aids viruses budding off a lymphocyte</a:t>
            </a:r>
            <a:r>
              <a:rPr lang="en-US" sz="1000">
                <a:latin typeface="Comic Sans MS" charset="0"/>
                <a:cs typeface="+mn-cs"/>
              </a:rPr>
              <a:t>, C. Goldsmith, CDC; </a:t>
            </a:r>
            <a:r>
              <a:rPr lang="en-US" sz="1000">
                <a:latin typeface="Comic Sans MS" charset="0"/>
                <a:cs typeface="+mn-cs"/>
                <a:hlinkClick r:id="rId7"/>
              </a:rPr>
              <a:t>Main symptoms of Aids</a:t>
            </a:r>
            <a:r>
              <a:rPr lang="en-US" sz="1000">
                <a:latin typeface="Comic Sans MS" charset="0"/>
                <a:cs typeface="+mn-cs"/>
              </a:rPr>
              <a:t>, Mikael Haggstrom</a:t>
            </a:r>
          </a:p>
        </p:txBody>
      </p:sp>
      <p:pic>
        <p:nvPicPr>
          <p:cNvPr id="19463" name="Picture 15"/>
          <p:cNvPicPr>
            <a:picLocks noGrp="1" noChangeAspect="1" noChangeArrowheads="1"/>
          </p:cNvPicPr>
          <p:nvPr>
            <p:ph sz="quarter" idx="1"/>
          </p:nvPr>
        </p:nvPicPr>
        <p:blipFill>
          <a:blip r:embed="rId8">
            <a:extLst>
              <a:ext uri="{28A0092B-C50C-407E-A947-70E740481C1C}">
                <a14:useLocalDpi xmlns:a14="http://schemas.microsoft.com/office/drawing/2010/main" val="0"/>
              </a:ext>
            </a:extLst>
          </a:blip>
          <a:srcRect/>
          <a:stretch>
            <a:fillRect/>
          </a:stretch>
        </p:blipFill>
        <p:spPr>
          <a:xfrm>
            <a:off x="4648200" y="914400"/>
            <a:ext cx="2895600" cy="2201334"/>
          </a:xfrm>
        </p:spPr>
      </p:pic>
      <p:sp>
        <p:nvSpPr>
          <p:cNvPr id="19464" name="Text Box 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dirty="0">
                <a:latin typeface="Comic Sans MS" charset="0"/>
                <a:cs typeface="+mn-cs"/>
              </a:rPr>
              <a:t>From the  </a:t>
            </a:r>
            <a:r>
              <a:rPr lang="en-US" sz="1000" dirty="0">
                <a:latin typeface="Comic Sans MS" charset="0"/>
                <a:cs typeface="+mn-cs"/>
                <a:hlinkClick r:id="rId9"/>
              </a:rPr>
              <a:t>Virtual Microbiology Classroom</a:t>
            </a:r>
            <a:r>
              <a:rPr lang="en-US" sz="1000" dirty="0">
                <a:latin typeface="Comic Sans MS" charset="0"/>
                <a:cs typeface="+mn-cs"/>
              </a:rPr>
              <a:t> on </a:t>
            </a:r>
            <a:r>
              <a:rPr lang="en-US" sz="1000" dirty="0">
                <a:latin typeface="Comic Sans MS" charset="0"/>
                <a:cs typeface="+mn-cs"/>
                <a:hlinkClick r:id="rId10"/>
              </a:rPr>
              <a:t>ScienceProfOnline.com</a:t>
            </a:r>
            <a:endParaRPr lang="en-US" sz="1000" dirty="0">
              <a:latin typeface="Comic Sans MS" charset="0"/>
              <a:cs typeface="+mn-cs"/>
            </a:endParaRPr>
          </a:p>
        </p:txBody>
      </p:sp>
      <p:sp>
        <p:nvSpPr>
          <p:cNvPr id="10" name="Rectangle 2"/>
          <p:cNvSpPr>
            <a:spLocks noGrp="1" noChangeArrowheads="1"/>
          </p:cNvSpPr>
          <p:nvPr>
            <p:ph type="title"/>
          </p:nvPr>
        </p:nvSpPr>
        <p:spPr>
          <a:xfrm>
            <a:off x="1676400" y="0"/>
            <a:ext cx="7010400" cy="792163"/>
          </a:xfrm>
        </p:spPr>
        <p:txBody>
          <a:bodyPr/>
          <a:lstStyle/>
          <a:p>
            <a:pPr algn="r" eaLnBrk="1" hangingPunct="1">
              <a:defRPr/>
            </a:pPr>
            <a:r>
              <a:rPr lang="en-US" sz="3200" b="1" dirty="0">
                <a:solidFill>
                  <a:schemeClr val="folHlink"/>
                </a:solidFill>
                <a:latin typeface="Comic Sans MS"/>
                <a:cs typeface="Comic Sans MS"/>
              </a:rPr>
              <a:t>Impact </a:t>
            </a:r>
            <a:r>
              <a:rPr lang="en-US" sz="3200" b="1" i="1" dirty="0">
                <a:solidFill>
                  <a:schemeClr val="folHlink"/>
                </a:solidFill>
                <a:latin typeface="Comic Sans MS"/>
                <a:cs typeface="Comic Sans MS"/>
              </a:rPr>
              <a:t>of</a:t>
            </a:r>
            <a:r>
              <a:rPr lang="en-US" sz="3200" b="1" dirty="0">
                <a:solidFill>
                  <a:schemeClr val="folHlink"/>
                </a:solidFill>
                <a:latin typeface="Comic Sans MS"/>
                <a:cs typeface="Comic Sans MS"/>
              </a:rPr>
              <a:t> Infectious Disease</a:t>
            </a:r>
          </a:p>
        </p:txBody>
      </p:sp>
      <p:pic>
        <p:nvPicPr>
          <p:cNvPr id="2" name="Picture 1" descr="download.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43800" y="990600"/>
            <a:ext cx="1371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HIV-virus-PHIL10000.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800" y="228600"/>
            <a:ext cx="2095501" cy="1676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7620000" y="3581400"/>
            <a:ext cx="1350818" cy="292387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endParaRPr lang="en-US" sz="1100" dirty="0" smtClean="0">
              <a:solidFill>
                <a:schemeClr val="tx1"/>
              </a:solidFill>
              <a:latin typeface="Comic Sans MS" pitchFamily="66" charset="0"/>
            </a:endParaRPr>
          </a:p>
          <a:p>
            <a:pPr algn="ctr">
              <a:defRPr/>
            </a:pPr>
            <a:r>
              <a:rPr lang="en-US" sz="1100" dirty="0" smtClean="0">
                <a:solidFill>
                  <a:schemeClr val="tx1"/>
                </a:solidFill>
                <a:latin typeface="Comic Sans MS" pitchFamily="66" charset="0"/>
              </a:rPr>
              <a:t>Everything comes from somewhere…</a:t>
            </a:r>
          </a:p>
          <a:p>
            <a:pPr algn="ctr">
              <a:defRPr/>
            </a:pPr>
            <a:r>
              <a:rPr lang="en-US" sz="1200" b="1" i="1" dirty="0" smtClean="0">
                <a:solidFill>
                  <a:srgbClr val="AE0000"/>
                </a:solidFill>
                <a:latin typeface="Comic Sans MS" pitchFamily="66" charset="0"/>
              </a:rPr>
              <a:t>Where did HIV come from?</a:t>
            </a:r>
          </a:p>
          <a:p>
            <a:pPr algn="ctr">
              <a:defRPr/>
            </a:pPr>
            <a:r>
              <a:rPr lang="en-US" sz="1200" b="1" dirty="0" smtClean="0">
                <a:latin typeface="Comic Sans MS" pitchFamily="66" charset="0"/>
              </a:rPr>
              <a:t>This semester we will listen to the </a:t>
            </a:r>
          </a:p>
          <a:p>
            <a:pPr algn="ctr">
              <a:defRPr/>
            </a:pPr>
            <a:r>
              <a:rPr lang="en-US" sz="1200" b="1" dirty="0" smtClean="0">
                <a:latin typeface="Comic Sans MS" pitchFamily="66" charset="0"/>
              </a:rPr>
              <a:t>RADIOLAB podcast  </a:t>
            </a:r>
          </a:p>
          <a:p>
            <a:pPr algn="ctr">
              <a:defRPr/>
            </a:pPr>
            <a:r>
              <a:rPr lang="en-US" sz="1200" b="1" dirty="0" smtClean="0">
                <a:latin typeface="Comic Sans MS" pitchFamily="66" charset="0"/>
              </a:rPr>
              <a:t>“</a:t>
            </a:r>
            <a:r>
              <a:rPr lang="en-US" sz="1200" b="1" dirty="0" smtClean="0">
                <a:latin typeface="Comic Sans MS" pitchFamily="66" charset="0"/>
                <a:hlinkClick r:id="rId13"/>
              </a:rPr>
              <a:t>Patient 0</a:t>
            </a:r>
            <a:r>
              <a:rPr lang="en-US" sz="1200" b="1" dirty="0" smtClean="0">
                <a:solidFill>
                  <a:srgbClr val="000000"/>
                </a:solidFill>
                <a:latin typeface="Comic Sans MS" pitchFamily="66" charset="0"/>
              </a:rPr>
              <a:t>” to find out.</a:t>
            </a:r>
            <a:endParaRPr lang="en-US" sz="1050" dirty="0">
              <a:solidFill>
                <a:srgbClr val="000000"/>
              </a:solidFill>
              <a:latin typeface="Comic Sans MS" pitchFamily="66" charset="0"/>
            </a:endParaRPr>
          </a:p>
          <a:p>
            <a:pPr algn="ctr">
              <a:defRPr/>
            </a:pPr>
            <a:endParaRPr lang="en-US" dirty="0" smtClean="0">
              <a:latin typeface="Comic Sans MS" pitchFamily="66" charset="0"/>
            </a:endParaRPr>
          </a:p>
          <a:p>
            <a:pPr algn="ctr">
              <a:defRPr/>
            </a:pPr>
            <a:endParaRPr lang="en-US" dirty="0" smtClean="0">
              <a:latin typeface="Comic Sans MS" pitchFamily="66" charset="0"/>
            </a:endParaRPr>
          </a:p>
        </p:txBody>
      </p:sp>
    </p:spTree>
    <p:extLst>
      <p:ext uri="{BB962C8B-B14F-4D97-AF65-F5344CB8AC3E}">
        <p14:creationId xmlns:p14="http://schemas.microsoft.com/office/powerpoint/2010/main" val="12729427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type="body" sz="half" idx="4294967295"/>
          </p:nvPr>
        </p:nvSpPr>
        <p:spPr>
          <a:xfrm>
            <a:off x="152400" y="990600"/>
            <a:ext cx="4343400" cy="3276600"/>
          </a:xfrm>
        </p:spPr>
        <p:txBody>
          <a:bodyPr/>
          <a:lstStyle/>
          <a:p>
            <a:pPr eaLnBrk="1" hangingPunct="1">
              <a:lnSpc>
                <a:spcPct val="80000"/>
              </a:lnSpc>
              <a:buFontTx/>
              <a:buNone/>
              <a:defRPr/>
            </a:pPr>
            <a:r>
              <a:rPr lang="en-US" sz="1800" b="1">
                <a:latin typeface="Comic Sans MS" charset="0"/>
                <a:cs typeface="+mn-cs"/>
              </a:rPr>
              <a:t>                           </a:t>
            </a:r>
            <a:r>
              <a:rPr lang="en-US" sz="3600" b="1">
                <a:solidFill>
                  <a:srgbClr val="7F7F7F"/>
                </a:solidFill>
                <a:latin typeface="Comic Sans MS" charset="0"/>
                <a:cs typeface="+mn-cs"/>
              </a:rPr>
              <a:t>HBV</a:t>
            </a:r>
          </a:p>
          <a:p>
            <a:pPr eaLnBrk="1" hangingPunct="1">
              <a:lnSpc>
                <a:spcPct val="80000"/>
              </a:lnSpc>
              <a:buFontTx/>
              <a:buNone/>
              <a:defRPr/>
            </a:pPr>
            <a:endParaRPr lang="en-US" sz="2800">
              <a:latin typeface="Comic Sans MS" charset="0"/>
              <a:cs typeface="+mn-cs"/>
            </a:endParaRPr>
          </a:p>
          <a:p>
            <a:pPr lvl="1" eaLnBrk="1" hangingPunct="1">
              <a:lnSpc>
                <a:spcPct val="80000"/>
              </a:lnSpc>
              <a:buFont typeface="Wingdings" charset="0"/>
              <a:buChar char="Ø"/>
              <a:defRPr/>
            </a:pPr>
            <a:r>
              <a:rPr lang="en-US" sz="1800" b="1">
                <a:solidFill>
                  <a:srgbClr val="7F7F7F"/>
                </a:solidFill>
                <a:latin typeface="Comic Sans MS" charset="0"/>
              </a:rPr>
              <a:t>Hepatitis B </a:t>
            </a:r>
            <a:r>
              <a:rPr lang="en-US" sz="1600">
                <a:latin typeface="Comic Sans MS" charset="0"/>
              </a:rPr>
              <a:t>= infectious inflammatory illness of the liver caused by hepatitis B virus (HBV).</a:t>
            </a:r>
          </a:p>
          <a:p>
            <a:pPr lvl="1" eaLnBrk="1" hangingPunct="1">
              <a:lnSpc>
                <a:spcPct val="80000"/>
              </a:lnSpc>
              <a:buFont typeface="Wingdings" charset="0"/>
              <a:buChar char="Ø"/>
              <a:defRPr/>
            </a:pPr>
            <a:endParaRPr lang="en-US" sz="1000">
              <a:latin typeface="Comic Sans MS" charset="0"/>
            </a:endParaRPr>
          </a:p>
          <a:p>
            <a:pPr lvl="1" eaLnBrk="1" hangingPunct="1">
              <a:lnSpc>
                <a:spcPct val="80000"/>
              </a:lnSpc>
              <a:buFont typeface="Wingdings" charset="0"/>
              <a:buChar char="Ø"/>
              <a:defRPr/>
            </a:pPr>
            <a:r>
              <a:rPr lang="en-US" sz="1600">
                <a:latin typeface="Comic Sans MS" charset="0"/>
              </a:rPr>
              <a:t>Virus transmitted by exposure to infectious blood or body fluids.</a:t>
            </a:r>
          </a:p>
          <a:p>
            <a:pPr lvl="1" eaLnBrk="1" hangingPunct="1">
              <a:lnSpc>
                <a:spcPct val="80000"/>
              </a:lnSpc>
              <a:buFont typeface="Wingdings" charset="0"/>
              <a:buChar char="Ø"/>
              <a:defRPr/>
            </a:pPr>
            <a:endParaRPr lang="en-US" sz="1000">
              <a:latin typeface="Comic Sans MS" charset="0"/>
            </a:endParaRPr>
          </a:p>
          <a:p>
            <a:pPr lvl="1" eaLnBrk="1" hangingPunct="1">
              <a:lnSpc>
                <a:spcPct val="80000"/>
              </a:lnSpc>
              <a:buFont typeface="Wingdings" charset="0"/>
              <a:buChar char="Ø"/>
              <a:defRPr/>
            </a:pPr>
            <a:r>
              <a:rPr lang="en-US" sz="1600">
                <a:latin typeface="Comic Sans MS" charset="0"/>
              </a:rPr>
              <a:t>Risk of HBV transmission from carrier 10 – 35%. Health care workers high risk group.</a:t>
            </a:r>
          </a:p>
          <a:p>
            <a:pPr lvl="1" eaLnBrk="1" hangingPunct="1">
              <a:lnSpc>
                <a:spcPct val="80000"/>
              </a:lnSpc>
              <a:buFont typeface="Wingdings" charset="0"/>
              <a:buChar char="Ø"/>
              <a:defRPr/>
            </a:pPr>
            <a:endParaRPr lang="en-US" sz="1600">
              <a:latin typeface="Comic Sans MS" charset="0"/>
            </a:endParaRPr>
          </a:p>
          <a:p>
            <a:pPr lvl="1" eaLnBrk="1" hangingPunct="1">
              <a:lnSpc>
                <a:spcPct val="80000"/>
              </a:lnSpc>
              <a:buFontTx/>
              <a:buNone/>
              <a:defRPr/>
            </a:pPr>
            <a:endParaRPr lang="en-US" sz="1800">
              <a:latin typeface="Comic Sans MS" charset="0"/>
            </a:endParaRPr>
          </a:p>
        </p:txBody>
      </p:sp>
      <p:sp>
        <p:nvSpPr>
          <p:cNvPr id="20484" name="Text Box 6"/>
          <p:cNvSpPr txBox="1">
            <a:spLocks noChangeArrowheads="1"/>
          </p:cNvSpPr>
          <p:nvPr/>
        </p:nvSpPr>
        <p:spPr bwMode="auto">
          <a:xfrm>
            <a:off x="0" y="6621463"/>
            <a:ext cx="38100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Images HBV virions, </a:t>
            </a:r>
            <a:r>
              <a:rPr lang="en-US" sz="1000">
                <a:latin typeface="Comic Sans MS" charset="0"/>
                <a:cs typeface="+mn-cs"/>
                <a:hlinkClick r:id="rId3"/>
              </a:rPr>
              <a:t>PHIL</a:t>
            </a:r>
            <a:r>
              <a:rPr lang="en-US" sz="1000">
                <a:latin typeface="Comic Sans MS" charset="0"/>
                <a:cs typeface="+mn-cs"/>
              </a:rPr>
              <a:t> #5631;  </a:t>
            </a:r>
            <a:r>
              <a:rPr lang="en-US" sz="1000">
                <a:latin typeface="Comic Sans MS" charset="0"/>
                <a:cs typeface="+mn-cs"/>
                <a:hlinkClick r:id="rId4"/>
              </a:rPr>
              <a:t>HBV prevalence 2005</a:t>
            </a:r>
            <a:r>
              <a:rPr lang="en-US" sz="1000">
                <a:latin typeface="Comic Sans MS" charset="0"/>
                <a:cs typeface="+mn-cs"/>
              </a:rPr>
              <a:t>, </a:t>
            </a:r>
          </a:p>
        </p:txBody>
      </p:sp>
      <p:sp>
        <p:nvSpPr>
          <p:cNvPr id="20485" name="Text Box 5"/>
          <p:cNvSpPr txBox="1">
            <a:spLocks noChangeArrowheads="1"/>
          </p:cNvSpPr>
          <p:nvPr/>
        </p:nvSpPr>
        <p:spPr bwMode="auto">
          <a:xfrm>
            <a:off x="381000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5"/>
              </a:rPr>
              <a:t>Virtual Microbiology Classroom</a:t>
            </a:r>
            <a:r>
              <a:rPr lang="en-US" sz="1000">
                <a:latin typeface="Comic Sans MS" charset="0"/>
                <a:cs typeface="+mn-cs"/>
              </a:rPr>
              <a:t> on </a:t>
            </a:r>
            <a:r>
              <a:rPr lang="en-US" sz="1000">
                <a:latin typeface="Comic Sans MS" charset="0"/>
                <a:cs typeface="+mn-cs"/>
                <a:hlinkClick r:id="rId6"/>
              </a:rPr>
              <a:t>ScienceProfOnline.com</a:t>
            </a:r>
            <a:endParaRPr lang="en-US" sz="1000">
              <a:latin typeface="Comic Sans MS" charset="0"/>
              <a:cs typeface="+mn-cs"/>
            </a:endParaRPr>
          </a:p>
        </p:txBody>
      </p:sp>
      <p:pic>
        <p:nvPicPr>
          <p:cNvPr id="2"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1825" y="1023938"/>
            <a:ext cx="442436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3"/>
          <p:cNvSpPr txBox="1">
            <a:spLocks noChangeArrowheads="1"/>
          </p:cNvSpPr>
          <p:nvPr/>
        </p:nvSpPr>
        <p:spPr bwMode="auto">
          <a:xfrm>
            <a:off x="171450" y="4214813"/>
            <a:ext cx="88868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lvl="1" eaLnBrk="1" hangingPunct="1">
              <a:lnSpc>
                <a:spcPct val="80000"/>
              </a:lnSpc>
              <a:spcBef>
                <a:spcPct val="20000"/>
              </a:spcBef>
              <a:buFont typeface="Wingdings" charset="0"/>
              <a:buChar char="Ø"/>
              <a:defRPr/>
            </a:pPr>
            <a:r>
              <a:rPr lang="en-US">
                <a:latin typeface="Comic Sans MS" charset="0"/>
                <a:cs typeface="+mn-cs"/>
              </a:rPr>
              <a:t>The hepatitis B virus is 50 to 100 times more infectious than HIV.</a:t>
            </a:r>
          </a:p>
          <a:p>
            <a:pPr lvl="1" eaLnBrk="1" hangingPunct="1">
              <a:lnSpc>
                <a:spcPct val="80000"/>
              </a:lnSpc>
              <a:spcBef>
                <a:spcPct val="20000"/>
              </a:spcBef>
              <a:buFont typeface="Wingdings" charset="0"/>
              <a:buChar char="Ø"/>
              <a:defRPr/>
            </a:pPr>
            <a:endParaRPr lang="en-US" sz="1000">
              <a:latin typeface="Comic Sans MS" charset="0"/>
              <a:cs typeface="+mn-cs"/>
            </a:endParaRPr>
          </a:p>
          <a:p>
            <a:pPr lvl="1" eaLnBrk="1" hangingPunct="1">
              <a:lnSpc>
                <a:spcPct val="80000"/>
              </a:lnSpc>
              <a:spcBef>
                <a:spcPct val="20000"/>
              </a:spcBef>
              <a:buFont typeface="Wingdings" charset="0"/>
              <a:buChar char="Ø"/>
              <a:defRPr/>
            </a:pPr>
            <a:r>
              <a:rPr lang="en-US">
                <a:latin typeface="Comic Sans MS" charset="0"/>
                <a:cs typeface="+mn-cs"/>
              </a:rPr>
              <a:t>HBV infection may be either acute (self-limiting) or chronic (long-standing). Persons with self-limiting infection clear the infection spontaneously within weeks to months.</a:t>
            </a:r>
          </a:p>
          <a:p>
            <a:pPr lvl="1" eaLnBrk="1" hangingPunct="1">
              <a:lnSpc>
                <a:spcPct val="80000"/>
              </a:lnSpc>
              <a:spcBef>
                <a:spcPct val="20000"/>
              </a:spcBef>
              <a:buFont typeface="Wingdings" charset="0"/>
              <a:buChar char="Ø"/>
              <a:defRPr/>
            </a:pPr>
            <a:endParaRPr lang="en-US" sz="1000">
              <a:latin typeface="Comic Sans MS" charset="0"/>
              <a:cs typeface="+mn-cs"/>
            </a:endParaRPr>
          </a:p>
          <a:p>
            <a:pPr lvl="1" eaLnBrk="1" hangingPunct="1">
              <a:lnSpc>
                <a:spcPct val="80000"/>
              </a:lnSpc>
              <a:spcBef>
                <a:spcPct val="20000"/>
              </a:spcBef>
              <a:buFont typeface="Wingdings" charset="0"/>
              <a:buChar char="Ø"/>
              <a:defRPr/>
            </a:pPr>
            <a:r>
              <a:rPr lang="en-US">
                <a:latin typeface="Comic Sans MS" charset="0"/>
                <a:cs typeface="+mn-cs"/>
              </a:rPr>
              <a:t>Watch this video on </a:t>
            </a:r>
            <a:r>
              <a:rPr lang="en-US" b="1">
                <a:latin typeface="Comic Sans MS" charset="0"/>
                <a:cs typeface="+mn-cs"/>
                <a:hlinkClick r:id="rId8"/>
              </a:rPr>
              <a:t>Hepatitis A &amp; B</a:t>
            </a:r>
            <a:r>
              <a:rPr lang="en-US">
                <a:latin typeface="Comic Sans MS" charset="0"/>
                <a:cs typeface="+mn-cs"/>
              </a:rPr>
              <a:t> and how they can damage the liver.</a:t>
            </a:r>
          </a:p>
          <a:p>
            <a:pPr lvl="1" eaLnBrk="1" hangingPunct="1">
              <a:lnSpc>
                <a:spcPct val="80000"/>
              </a:lnSpc>
              <a:spcBef>
                <a:spcPct val="20000"/>
              </a:spcBef>
              <a:buFont typeface="Wingdings" charset="0"/>
              <a:buChar char="Ø"/>
              <a:defRPr/>
            </a:pPr>
            <a:endParaRPr lang="en-US" sz="1000">
              <a:latin typeface="Comic Sans MS" charset="0"/>
              <a:cs typeface="+mn-cs"/>
            </a:endParaRPr>
          </a:p>
          <a:p>
            <a:pPr lvl="1" eaLnBrk="1" hangingPunct="1">
              <a:lnSpc>
                <a:spcPct val="80000"/>
              </a:lnSpc>
              <a:spcBef>
                <a:spcPct val="20000"/>
              </a:spcBef>
              <a:buFont typeface="Wingdings" charset="0"/>
              <a:buChar char="Ø"/>
              <a:defRPr/>
            </a:pPr>
            <a:r>
              <a:rPr lang="en-US">
                <a:latin typeface="Comic Sans MS" charset="0"/>
                <a:cs typeface="+mn-cs"/>
              </a:rPr>
              <a:t>Get vaccinated!</a:t>
            </a:r>
            <a:endParaRPr lang="en-US" sz="1400">
              <a:latin typeface="Comic Sans MS" charset="0"/>
              <a:cs typeface="+mn-cs"/>
            </a:endParaRPr>
          </a:p>
          <a:p>
            <a:pPr lvl="1" eaLnBrk="1" hangingPunct="1">
              <a:lnSpc>
                <a:spcPct val="80000"/>
              </a:lnSpc>
              <a:spcBef>
                <a:spcPct val="20000"/>
              </a:spcBef>
              <a:buFontTx/>
              <a:buChar char="–"/>
              <a:defRPr/>
            </a:pPr>
            <a:endParaRPr lang="en-US" sz="1800">
              <a:latin typeface="Comic Sans MS" charset="0"/>
              <a:cs typeface="+mn-cs"/>
            </a:endParaRP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228600"/>
            <a:ext cx="1828800" cy="1535923"/>
          </a:xfrm>
          <a:prstGeom prst="ellipse">
            <a:avLst/>
          </a:prstGeom>
          <a:ln>
            <a:noFill/>
          </a:ln>
          <a:effectLst>
            <a:softEdge rad="112500"/>
          </a:effectLst>
        </p:spPr>
      </p:pic>
      <p:sp>
        <p:nvSpPr>
          <p:cNvPr id="10" name="Rectangle 2"/>
          <p:cNvSpPr>
            <a:spLocks noGrp="1" noChangeArrowheads="1"/>
          </p:cNvSpPr>
          <p:nvPr>
            <p:ph type="title"/>
          </p:nvPr>
        </p:nvSpPr>
        <p:spPr>
          <a:xfrm>
            <a:off x="1828800" y="152400"/>
            <a:ext cx="7010400" cy="792163"/>
          </a:xfrm>
        </p:spPr>
        <p:txBody>
          <a:bodyPr/>
          <a:lstStyle/>
          <a:p>
            <a:pPr algn="r" eaLnBrk="1" hangingPunct="1">
              <a:defRPr/>
            </a:pPr>
            <a:r>
              <a:rPr lang="en-US" sz="3600" b="1" dirty="0">
                <a:solidFill>
                  <a:schemeClr val="folHlink"/>
                </a:solidFill>
                <a:latin typeface="Comic Sans MS"/>
                <a:cs typeface="Comic Sans MS"/>
              </a:rPr>
              <a:t>Impact </a:t>
            </a:r>
            <a:r>
              <a:rPr lang="en-US" sz="3600" b="1" i="1" dirty="0">
                <a:solidFill>
                  <a:schemeClr val="folHlink"/>
                </a:solidFill>
                <a:latin typeface="Comic Sans MS"/>
                <a:cs typeface="Comic Sans MS"/>
              </a:rPr>
              <a:t>of</a:t>
            </a:r>
            <a:r>
              <a:rPr lang="en-US" sz="3600" b="1" dirty="0">
                <a:solidFill>
                  <a:schemeClr val="folHlink"/>
                </a:solidFill>
                <a:latin typeface="Comic Sans MS"/>
                <a:cs typeface="Comic Sans MS"/>
              </a:rPr>
              <a:t> Infectious Disease</a:t>
            </a:r>
          </a:p>
        </p:txBody>
      </p:sp>
    </p:spTree>
    <p:extLst>
      <p:ext uri="{BB962C8B-B14F-4D97-AF65-F5344CB8AC3E}">
        <p14:creationId xmlns:p14="http://schemas.microsoft.com/office/powerpoint/2010/main" val="8463021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0" y="1371600"/>
            <a:ext cx="4419600" cy="5105400"/>
          </a:xfrm>
        </p:spPr>
        <p:txBody>
          <a:bodyPr/>
          <a:lstStyle/>
          <a:p>
            <a:pPr eaLnBrk="1" hangingPunct="1">
              <a:lnSpc>
                <a:spcPct val="80000"/>
              </a:lnSpc>
              <a:buFontTx/>
              <a:buNone/>
              <a:defRPr/>
            </a:pPr>
            <a:r>
              <a:rPr lang="en-US" sz="2000" b="1" dirty="0" smtClean="0">
                <a:latin typeface="Comic Sans MS" pitchFamily="66" charset="0"/>
                <a:ea typeface="+mn-ea"/>
                <a:cs typeface="+mn-cs"/>
              </a:rPr>
              <a:t>                      </a:t>
            </a:r>
            <a:r>
              <a:rPr lang="en-US" sz="3600" b="1" dirty="0" smtClean="0">
                <a:solidFill>
                  <a:schemeClr val="tx1">
                    <a:lumMod val="50000"/>
                    <a:lumOff val="50000"/>
                  </a:schemeClr>
                </a:solidFill>
                <a:latin typeface="Comic Sans MS" pitchFamily="66" charset="0"/>
                <a:ea typeface="+mn-ea"/>
                <a:cs typeface="+mn-cs"/>
              </a:rPr>
              <a:t>SARS</a:t>
            </a:r>
          </a:p>
          <a:p>
            <a:pPr eaLnBrk="1" hangingPunct="1">
              <a:lnSpc>
                <a:spcPct val="80000"/>
              </a:lnSpc>
              <a:buFontTx/>
              <a:buNone/>
              <a:defRPr/>
            </a:pPr>
            <a:endParaRPr lang="en-US" sz="2400" b="1" dirty="0" smtClean="0">
              <a:latin typeface="Comic Sans MS" pitchFamily="66" charset="0"/>
              <a:ea typeface="+mn-ea"/>
              <a:cs typeface="+mn-cs"/>
            </a:endParaRPr>
          </a:p>
          <a:p>
            <a:pPr eaLnBrk="1" hangingPunct="1">
              <a:lnSpc>
                <a:spcPct val="80000"/>
              </a:lnSpc>
              <a:buFontTx/>
              <a:buNone/>
              <a:defRPr/>
            </a:pPr>
            <a:endParaRPr lang="en-US" sz="1200" b="1" dirty="0" smtClean="0">
              <a:latin typeface="Comic Sans MS" pitchFamily="66" charset="0"/>
              <a:ea typeface="+mn-ea"/>
              <a:cs typeface="+mn-cs"/>
            </a:endParaRPr>
          </a:p>
          <a:p>
            <a:pPr eaLnBrk="1" hangingPunct="1">
              <a:lnSpc>
                <a:spcPct val="80000"/>
              </a:lnSpc>
              <a:buFontTx/>
              <a:buNone/>
              <a:defRPr/>
            </a:pPr>
            <a:endParaRPr lang="en-US" sz="1200" b="1" dirty="0" smtClean="0">
              <a:latin typeface="Comic Sans MS" pitchFamily="66" charset="0"/>
              <a:ea typeface="+mn-ea"/>
              <a:cs typeface="+mn-cs"/>
            </a:endParaRPr>
          </a:p>
          <a:p>
            <a:pPr lvl="1" eaLnBrk="1" hangingPunct="1">
              <a:lnSpc>
                <a:spcPct val="80000"/>
              </a:lnSpc>
              <a:buFont typeface="Wingdings" pitchFamily="2" charset="2"/>
              <a:buChar char="Ø"/>
              <a:defRPr/>
            </a:pPr>
            <a:r>
              <a:rPr lang="en-US" sz="2000" b="1" dirty="0" smtClean="0">
                <a:solidFill>
                  <a:schemeClr val="tx1">
                    <a:lumMod val="50000"/>
                    <a:lumOff val="50000"/>
                  </a:schemeClr>
                </a:solidFill>
                <a:latin typeface="Comic Sans MS" pitchFamily="66" charset="0"/>
              </a:rPr>
              <a:t>Severe acute respiratory syndrome</a:t>
            </a:r>
            <a:r>
              <a:rPr lang="en-US" sz="1800" dirty="0" smtClean="0">
                <a:latin typeface="Comic Sans MS" pitchFamily="66" charset="0"/>
              </a:rPr>
              <a:t> </a:t>
            </a:r>
            <a:r>
              <a:rPr lang="en-US" sz="1600" dirty="0" smtClean="0">
                <a:latin typeface="Comic Sans MS" pitchFamily="66" charset="0"/>
              </a:rPr>
              <a:t>caused by the SARS coronavirus, an enveloped RNA </a:t>
            </a:r>
            <a:r>
              <a:rPr lang="en-US" sz="1600" dirty="0" smtClean="0">
                <a:latin typeface="Comic Sans MS" pitchFamily="66" charset="0"/>
                <a:hlinkClick r:id="rId3"/>
              </a:rPr>
              <a:t>virus</a:t>
            </a:r>
            <a:r>
              <a:rPr lang="en-US" sz="1600" dirty="0" smtClean="0">
                <a:latin typeface="Comic Sans MS" pitchFamily="66" charset="0"/>
              </a:rPr>
              <a:t>. </a:t>
            </a:r>
          </a:p>
          <a:p>
            <a:pPr lvl="1" eaLnBrk="1" hangingPunct="1">
              <a:lnSpc>
                <a:spcPct val="80000"/>
              </a:lnSpc>
              <a:buFont typeface="Wingdings" pitchFamily="2" charset="2"/>
              <a:buChar char="Ø"/>
              <a:defRPr/>
            </a:pPr>
            <a:endParaRPr lang="en-US" sz="1600" dirty="0" smtClean="0">
              <a:latin typeface="Comic Sans MS" pitchFamily="66" charset="0"/>
            </a:endParaRPr>
          </a:p>
          <a:p>
            <a:pPr lvl="1" eaLnBrk="1" hangingPunct="1">
              <a:lnSpc>
                <a:spcPct val="80000"/>
              </a:lnSpc>
              <a:buFont typeface="Wingdings" pitchFamily="2" charset="2"/>
              <a:buChar char="Ø"/>
              <a:defRPr/>
            </a:pPr>
            <a:r>
              <a:rPr lang="en-US" sz="1600" dirty="0" smtClean="0">
                <a:latin typeface="Comic Sans MS" pitchFamily="66" charset="0"/>
              </a:rPr>
              <a:t>One near pandemic to date, with 8,096 known infected cases and 774 deaths (fatality rate of 9.6%). </a:t>
            </a:r>
          </a:p>
          <a:p>
            <a:pPr lvl="1" eaLnBrk="1" hangingPunct="1">
              <a:lnSpc>
                <a:spcPct val="80000"/>
              </a:lnSpc>
              <a:buFont typeface="Wingdings" pitchFamily="2" charset="2"/>
              <a:buChar char="Ø"/>
              <a:defRPr/>
            </a:pPr>
            <a:endParaRPr lang="en-US" sz="1600" dirty="0" smtClean="0">
              <a:latin typeface="Comic Sans MS" pitchFamily="66" charset="0"/>
            </a:endParaRPr>
          </a:p>
          <a:p>
            <a:pPr lvl="1" eaLnBrk="1" hangingPunct="1">
              <a:lnSpc>
                <a:spcPct val="80000"/>
              </a:lnSpc>
              <a:buFont typeface="Wingdings" pitchFamily="2" charset="2"/>
              <a:buChar char="Ø"/>
              <a:defRPr/>
            </a:pPr>
            <a:r>
              <a:rPr lang="en-US" sz="1600" dirty="0" smtClean="0">
                <a:latin typeface="Comic Sans MS" pitchFamily="66" charset="0"/>
              </a:rPr>
              <a:t>Within a matter of weeks in early 2003, SARS spread from a province of China to infect individuals in 37 countries.</a:t>
            </a:r>
          </a:p>
          <a:p>
            <a:pPr lvl="1" eaLnBrk="1" hangingPunct="1">
              <a:lnSpc>
                <a:spcPct val="80000"/>
              </a:lnSpc>
              <a:buFont typeface="Wingdings" pitchFamily="2" charset="2"/>
              <a:buChar char="Ø"/>
              <a:defRPr/>
            </a:pPr>
            <a:endParaRPr lang="en-US" sz="1600" dirty="0" smtClean="0">
              <a:latin typeface="Comic Sans MS" pitchFamily="66" charset="0"/>
            </a:endParaRPr>
          </a:p>
          <a:p>
            <a:pPr lvl="1" eaLnBrk="1" hangingPunct="1">
              <a:lnSpc>
                <a:spcPct val="80000"/>
              </a:lnSpc>
              <a:buFont typeface="Wingdings" pitchFamily="2" charset="2"/>
              <a:buChar char="Ø"/>
              <a:defRPr/>
            </a:pPr>
            <a:r>
              <a:rPr lang="en-US" sz="1600" dirty="0" smtClean="0">
                <a:solidFill>
                  <a:srgbClr val="333399"/>
                </a:solidFill>
                <a:latin typeface="Comic Sans MS" pitchFamily="66" charset="0"/>
              </a:rPr>
              <a:t>Majority of those who became sick were household contacts and </a:t>
            </a:r>
            <a:r>
              <a:rPr lang="en-US" sz="1600" b="1" dirty="0" smtClean="0">
                <a:solidFill>
                  <a:srgbClr val="333399"/>
                </a:solidFill>
                <a:latin typeface="Comic Sans MS" pitchFamily="66" charset="0"/>
              </a:rPr>
              <a:t>health care workers</a:t>
            </a:r>
            <a:r>
              <a:rPr lang="en-US" sz="1600" dirty="0" smtClean="0">
                <a:solidFill>
                  <a:srgbClr val="333399"/>
                </a:solidFill>
                <a:latin typeface="Comic Sans MS" pitchFamily="66" charset="0"/>
              </a:rPr>
              <a:t>.</a:t>
            </a:r>
            <a:endParaRPr lang="en-US" sz="1600" dirty="0" smtClean="0">
              <a:latin typeface="Comic Sans MS" pitchFamily="66" charset="0"/>
            </a:endParaRPr>
          </a:p>
          <a:p>
            <a:pPr lvl="1" eaLnBrk="1" hangingPunct="1">
              <a:lnSpc>
                <a:spcPct val="80000"/>
              </a:lnSpc>
              <a:defRPr/>
            </a:pPr>
            <a:endParaRPr lang="en-US" sz="1600" dirty="0" smtClean="0">
              <a:latin typeface="Comic Sans MS" pitchFamily="66" charset="0"/>
            </a:endParaRPr>
          </a:p>
        </p:txBody>
      </p:sp>
      <p:pic>
        <p:nvPicPr>
          <p:cNvPr id="21506" name="Picture 8" descr="SARSWorldMap"/>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72000" y="1219200"/>
            <a:ext cx="4351338"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9" descr="Sars-corona"/>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04800" y="228600"/>
            <a:ext cx="1771650" cy="1676400"/>
          </a:xfrm>
          <a:prstGeom prst="ellipse">
            <a:avLst/>
          </a:prstGeom>
          <a:ln w="25400">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1510" name="Text Box 11"/>
          <p:cNvSpPr txBox="1">
            <a:spLocks noChangeArrowheads="1"/>
          </p:cNvSpPr>
          <p:nvPr/>
        </p:nvSpPr>
        <p:spPr bwMode="auto">
          <a:xfrm>
            <a:off x="0" y="6613525"/>
            <a:ext cx="3810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Images:  </a:t>
            </a:r>
            <a:r>
              <a:rPr lang="en-US" sz="1000">
                <a:latin typeface="Comic Sans MS" charset="0"/>
                <a:cs typeface="+mn-cs"/>
                <a:hlinkClick r:id="rId6"/>
              </a:rPr>
              <a:t>Sars coronavirus</a:t>
            </a:r>
            <a:r>
              <a:rPr lang="en-US" sz="1000">
                <a:latin typeface="Comic Sans MS" charset="0"/>
                <a:cs typeface="+mn-cs"/>
              </a:rPr>
              <a:t>, CDC</a:t>
            </a:r>
          </a:p>
        </p:txBody>
      </p:sp>
      <p:sp>
        <p:nvSpPr>
          <p:cNvPr id="21511" name="Text Box 5"/>
          <p:cNvSpPr txBox="1">
            <a:spLocks noChangeArrowheads="1"/>
          </p:cNvSpPr>
          <p:nvPr/>
        </p:nvSpPr>
        <p:spPr bwMode="auto">
          <a:xfrm>
            <a:off x="3825875" y="660241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7"/>
              </a:rPr>
              <a:t>Virtual Microbiology Classroom</a:t>
            </a:r>
            <a:r>
              <a:rPr lang="en-US" sz="1000">
                <a:latin typeface="Comic Sans MS" charset="0"/>
                <a:cs typeface="+mn-cs"/>
              </a:rPr>
              <a:t> on </a:t>
            </a:r>
            <a:r>
              <a:rPr lang="en-US" sz="1000">
                <a:latin typeface="Comic Sans MS" charset="0"/>
                <a:cs typeface="+mn-cs"/>
                <a:hlinkClick r:id="rId8"/>
              </a:rPr>
              <a:t>ScienceProfOnline.com</a:t>
            </a:r>
            <a:endParaRPr lang="en-US" sz="1000">
              <a:latin typeface="Comic Sans MS" charset="0"/>
              <a:cs typeface="+mn-cs"/>
            </a:endParaRPr>
          </a:p>
        </p:txBody>
      </p:sp>
      <p:sp>
        <p:nvSpPr>
          <p:cNvPr id="9" name="Rectangle 2"/>
          <p:cNvSpPr>
            <a:spLocks noGrp="1" noChangeArrowheads="1"/>
          </p:cNvSpPr>
          <p:nvPr>
            <p:ph type="title"/>
          </p:nvPr>
        </p:nvSpPr>
        <p:spPr>
          <a:xfrm>
            <a:off x="1828800" y="152400"/>
            <a:ext cx="7010400" cy="792163"/>
          </a:xfrm>
        </p:spPr>
        <p:txBody>
          <a:bodyPr/>
          <a:lstStyle/>
          <a:p>
            <a:pPr algn="r" eaLnBrk="1" hangingPunct="1">
              <a:defRPr/>
            </a:pPr>
            <a:r>
              <a:rPr lang="en-US" sz="3600" b="1" dirty="0">
                <a:solidFill>
                  <a:schemeClr val="folHlink"/>
                </a:solidFill>
                <a:latin typeface="Comic Sans MS"/>
                <a:cs typeface="Comic Sans MS"/>
              </a:rPr>
              <a:t>Impact </a:t>
            </a:r>
            <a:r>
              <a:rPr lang="en-US" sz="3600" b="1" i="1" dirty="0">
                <a:solidFill>
                  <a:schemeClr val="folHlink"/>
                </a:solidFill>
                <a:latin typeface="Comic Sans MS"/>
                <a:cs typeface="Comic Sans MS"/>
              </a:rPr>
              <a:t>of</a:t>
            </a:r>
            <a:r>
              <a:rPr lang="en-US" sz="3600" b="1" dirty="0">
                <a:solidFill>
                  <a:schemeClr val="folHlink"/>
                </a:solidFill>
                <a:latin typeface="Comic Sans MS"/>
                <a:cs typeface="Comic Sans MS"/>
              </a:rPr>
              <a:t> Infectious Disease</a:t>
            </a:r>
          </a:p>
        </p:txBody>
      </p:sp>
    </p:spTree>
    <p:extLst>
      <p:ext uri="{BB962C8B-B14F-4D97-AF65-F5344CB8AC3E}">
        <p14:creationId xmlns:p14="http://schemas.microsoft.com/office/powerpoint/2010/main" val="4829142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subTitle" idx="1"/>
          </p:nvPr>
        </p:nvSpPr>
        <p:spPr>
          <a:xfrm>
            <a:off x="304800" y="2133600"/>
            <a:ext cx="4038600" cy="2209800"/>
          </a:xfrm>
        </p:spPr>
        <p:txBody>
          <a:bodyPr/>
          <a:lstStyle/>
          <a:p>
            <a:pPr eaLnBrk="1" hangingPunct="1">
              <a:defRPr/>
            </a:pPr>
            <a:r>
              <a:rPr lang="en-US" sz="4000" b="1" dirty="0">
                <a:solidFill>
                  <a:srgbClr val="AC1C7F"/>
                </a:solidFill>
                <a:latin typeface="Comic Sans MS"/>
                <a:cs typeface="Comic Sans MS"/>
              </a:rPr>
              <a:t>Introduction </a:t>
            </a:r>
          </a:p>
          <a:p>
            <a:pPr eaLnBrk="1" hangingPunct="1">
              <a:defRPr/>
            </a:pPr>
            <a:r>
              <a:rPr lang="en-US" sz="4000" b="1" dirty="0">
                <a:solidFill>
                  <a:srgbClr val="AC1C7F"/>
                </a:solidFill>
                <a:latin typeface="Comic Sans MS"/>
                <a:cs typeface="Comic Sans MS"/>
              </a:rPr>
              <a:t>to </a:t>
            </a:r>
          </a:p>
          <a:p>
            <a:pPr eaLnBrk="1" hangingPunct="1">
              <a:defRPr/>
            </a:pPr>
            <a:r>
              <a:rPr lang="en-US" sz="4000" b="1" dirty="0">
                <a:solidFill>
                  <a:srgbClr val="AC1C7F"/>
                </a:solidFill>
                <a:latin typeface="Comic Sans MS"/>
                <a:cs typeface="Comic Sans MS"/>
              </a:rPr>
              <a:t>Microbiology</a:t>
            </a:r>
          </a:p>
        </p:txBody>
      </p:sp>
      <p:sp>
        <p:nvSpPr>
          <p:cNvPr id="3075" name="Text Box 11"/>
          <p:cNvSpPr txBox="1">
            <a:spLocks noChangeArrowheads="1"/>
          </p:cNvSpPr>
          <p:nvPr/>
        </p:nvSpPr>
        <p:spPr bwMode="auto">
          <a:xfrm>
            <a:off x="5638800" y="6465888"/>
            <a:ext cx="3505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cs typeface="+mn-cs"/>
              </a:rPr>
              <a:t>Image: Ermahgerd Microbiology!, variation by T. Port.  </a:t>
            </a:r>
            <a:r>
              <a:rPr lang="en-US" sz="1000">
                <a:cs typeface="+mn-cs"/>
                <a:hlinkClick r:id="rId3"/>
              </a:rPr>
              <a:t>Click here</a:t>
            </a:r>
            <a:r>
              <a:rPr lang="en-US" sz="1000">
                <a:cs typeface="+mn-cs"/>
              </a:rPr>
              <a:t> for info on the history of the Ermahgerd meme.</a:t>
            </a:r>
          </a:p>
        </p:txBody>
      </p:sp>
      <p:sp>
        <p:nvSpPr>
          <p:cNvPr id="3076"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From the  </a:t>
            </a:r>
            <a:r>
              <a:rPr lang="en-US" sz="1000">
                <a:latin typeface="Comic Sans MS" charset="0"/>
                <a:cs typeface="+mn-cs"/>
                <a:hlinkClick r:id="rId4"/>
              </a:rPr>
              <a:t>Virtual Microbiology Classroom</a:t>
            </a:r>
            <a:r>
              <a:rPr lang="en-US" sz="1000">
                <a:latin typeface="Comic Sans MS" charset="0"/>
                <a:cs typeface="+mn-cs"/>
              </a:rPr>
              <a:t> on </a:t>
            </a:r>
            <a:r>
              <a:rPr lang="en-US" sz="1000">
                <a:latin typeface="Comic Sans MS" charset="0"/>
                <a:cs typeface="+mn-cs"/>
                <a:hlinkClick r:id="rId5"/>
              </a:rPr>
              <a:t>ScienceProfOnline.com</a:t>
            </a:r>
            <a:endParaRPr lang="en-US" sz="1000">
              <a:latin typeface="Comic Sans MS" charset="0"/>
              <a:cs typeface="+mn-cs"/>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1973" y="1314412"/>
            <a:ext cx="3733800" cy="3543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ounded Rectangular Callout 3"/>
          <p:cNvSpPr/>
          <p:nvPr/>
        </p:nvSpPr>
        <p:spPr>
          <a:xfrm>
            <a:off x="3810000" y="914400"/>
            <a:ext cx="2057400" cy="1219200"/>
          </a:xfrm>
          <a:prstGeom prst="wedgeRoundRectCallout">
            <a:avLst>
              <a:gd name="adj1" fmla="val 37349"/>
              <a:gd name="adj2" fmla="val 7648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Hi! I’m </a:t>
            </a:r>
            <a:r>
              <a:rPr lang="en-US" i="1" dirty="0" smtClean="0"/>
              <a:t>E. coli </a:t>
            </a:r>
            <a:r>
              <a:rPr lang="en-US" dirty="0" smtClean="0">
                <a:sym typeface="Wingdings"/>
              </a:rPr>
              <a:t></a:t>
            </a:r>
            <a:endParaRPr lang="en-US" dirty="0"/>
          </a:p>
        </p:txBody>
      </p:sp>
    </p:spTree>
    <p:extLst>
      <p:ext uri="{BB962C8B-B14F-4D97-AF65-F5344CB8AC3E}">
        <p14:creationId xmlns:p14="http://schemas.microsoft.com/office/powerpoint/2010/main" val="37905166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152400" y="1905000"/>
            <a:ext cx="5410200" cy="4572000"/>
          </a:xfrm>
        </p:spPr>
        <p:txBody>
          <a:bodyPr/>
          <a:lstStyle/>
          <a:p>
            <a:pPr eaLnBrk="1" hangingPunct="1">
              <a:lnSpc>
                <a:spcPct val="80000"/>
              </a:lnSpc>
              <a:buFont typeface="Wingdings" charset="2"/>
              <a:buChar char="Ø"/>
              <a:defRPr/>
            </a:pPr>
            <a:r>
              <a:rPr lang="en-US" sz="1200" dirty="0" smtClean="0">
                <a:latin typeface="Comic Sans MS" pitchFamily="66" charset="0"/>
              </a:rPr>
              <a:t>Ebola viruses, and their relative </a:t>
            </a:r>
            <a:r>
              <a:rPr lang="en-US" sz="1200" dirty="0" err="1" smtClean="0">
                <a:latin typeface="Comic Sans MS" pitchFamily="66" charset="0"/>
              </a:rPr>
              <a:t>Marbug</a:t>
            </a:r>
            <a:r>
              <a:rPr lang="en-US" sz="1200" dirty="0" smtClean="0">
                <a:latin typeface="Comic Sans MS" pitchFamily="66" charset="0"/>
              </a:rPr>
              <a:t> viruses cause severe </a:t>
            </a:r>
            <a:r>
              <a:rPr lang="en-US" sz="1200" dirty="0">
                <a:latin typeface="Comic Sans MS" pitchFamily="66" charset="0"/>
              </a:rPr>
              <a:t>and often fatal hemorrhagic fever in humans and other </a:t>
            </a:r>
            <a:r>
              <a:rPr lang="en-US" sz="1200" dirty="0" smtClean="0">
                <a:latin typeface="Comic Sans MS" pitchFamily="66" charset="0"/>
              </a:rPr>
              <a:t>mammals.</a:t>
            </a:r>
          </a:p>
          <a:p>
            <a:pPr eaLnBrk="1" hangingPunct="1">
              <a:lnSpc>
                <a:spcPct val="80000"/>
              </a:lnSpc>
              <a:buFont typeface="Wingdings" charset="2"/>
              <a:buChar char="Ø"/>
              <a:defRPr/>
            </a:pPr>
            <a:endParaRPr lang="en-US" sz="1000" dirty="0">
              <a:latin typeface="Comic Sans MS" pitchFamily="66" charset="0"/>
            </a:endParaRPr>
          </a:p>
          <a:p>
            <a:pPr eaLnBrk="1" hangingPunct="1">
              <a:lnSpc>
                <a:spcPct val="80000"/>
              </a:lnSpc>
              <a:buFont typeface="Wingdings" charset="2"/>
              <a:buChar char="Ø"/>
              <a:defRPr/>
            </a:pPr>
            <a:r>
              <a:rPr lang="en-US" sz="1200" dirty="0" smtClean="0">
                <a:latin typeface="Comic Sans MS" pitchFamily="66" charset="0"/>
              </a:rPr>
              <a:t>EVD first </a:t>
            </a:r>
            <a:r>
              <a:rPr lang="en-US" sz="1200" dirty="0">
                <a:latin typeface="Comic Sans MS" pitchFamily="66" charset="0"/>
              </a:rPr>
              <a:t>appeared in 1976 in 2 simultaneous </a:t>
            </a:r>
            <a:r>
              <a:rPr lang="en-US" sz="1200" dirty="0" smtClean="0">
                <a:latin typeface="Comic Sans MS" pitchFamily="66" charset="0"/>
              </a:rPr>
              <a:t>African outbreaks</a:t>
            </a:r>
            <a:r>
              <a:rPr lang="en-US" sz="1200" dirty="0">
                <a:latin typeface="Comic Sans MS" pitchFamily="66" charset="0"/>
              </a:rPr>
              <a:t>, one in </a:t>
            </a:r>
            <a:r>
              <a:rPr lang="en-US" sz="1200" dirty="0" smtClean="0">
                <a:latin typeface="Comic Sans MS" pitchFamily="66" charset="0"/>
              </a:rPr>
              <a:t>Sudan</a:t>
            </a:r>
            <a:r>
              <a:rPr lang="en-US" sz="1200" dirty="0">
                <a:latin typeface="Comic Sans MS" pitchFamily="66" charset="0"/>
              </a:rPr>
              <a:t>, and the other in </a:t>
            </a:r>
            <a:r>
              <a:rPr lang="en-US" sz="1200" dirty="0" smtClean="0">
                <a:latin typeface="Comic Sans MS" pitchFamily="66" charset="0"/>
              </a:rPr>
              <a:t>Democratic </a:t>
            </a:r>
            <a:r>
              <a:rPr lang="en-US" sz="1200" dirty="0">
                <a:latin typeface="Comic Sans MS" pitchFamily="66" charset="0"/>
              </a:rPr>
              <a:t>Republic of Congo.</a:t>
            </a:r>
            <a:endParaRPr lang="en-US" sz="1200" dirty="0" smtClean="0">
              <a:latin typeface="Comic Sans MS" pitchFamily="66" charset="0"/>
            </a:endParaRPr>
          </a:p>
          <a:p>
            <a:pPr eaLnBrk="1" hangingPunct="1">
              <a:lnSpc>
                <a:spcPct val="80000"/>
              </a:lnSpc>
              <a:buFont typeface="Wingdings" charset="2"/>
              <a:buChar char="Ø"/>
              <a:defRPr/>
            </a:pPr>
            <a:endParaRPr lang="en-US" sz="1000" dirty="0">
              <a:latin typeface="Comic Sans MS" pitchFamily="66" charset="0"/>
            </a:endParaRPr>
          </a:p>
          <a:p>
            <a:pPr eaLnBrk="1" hangingPunct="1">
              <a:lnSpc>
                <a:spcPct val="80000"/>
              </a:lnSpc>
              <a:buFont typeface="Wingdings" charset="2"/>
              <a:buChar char="Ø"/>
              <a:defRPr/>
            </a:pPr>
            <a:r>
              <a:rPr lang="en-US" sz="1200" dirty="0">
                <a:latin typeface="Comic Sans MS" pitchFamily="66" charset="0"/>
              </a:rPr>
              <a:t>The 2014 Ebola epidemic is the largest in history, affecting multiple countries in West Africa, </a:t>
            </a:r>
            <a:r>
              <a:rPr lang="en-US" sz="1200" dirty="0" smtClean="0">
                <a:latin typeface="Comic Sans MS" pitchFamily="66" charset="0"/>
              </a:rPr>
              <a:t>causing more than 8,000 deaths.</a:t>
            </a:r>
            <a:endParaRPr lang="en-US" sz="1200" dirty="0">
              <a:latin typeface="Comic Sans MS" pitchFamily="66" charset="0"/>
            </a:endParaRPr>
          </a:p>
          <a:p>
            <a:pPr marL="0" indent="0" eaLnBrk="1" hangingPunct="1">
              <a:lnSpc>
                <a:spcPct val="80000"/>
              </a:lnSpc>
              <a:buNone/>
              <a:defRPr/>
            </a:pPr>
            <a:endParaRPr lang="en-US" sz="800" dirty="0" smtClean="0">
              <a:latin typeface="Comic Sans MS" pitchFamily="66" charset="0"/>
            </a:endParaRPr>
          </a:p>
          <a:p>
            <a:pPr marL="0" indent="0" eaLnBrk="1" hangingPunct="1">
              <a:lnSpc>
                <a:spcPct val="80000"/>
              </a:lnSpc>
              <a:buNone/>
              <a:defRPr/>
            </a:pPr>
            <a:r>
              <a:rPr lang="en-US" sz="1800" b="1" dirty="0" smtClean="0">
                <a:latin typeface="Comic Sans MS" pitchFamily="66" charset="0"/>
              </a:rPr>
              <a:t>Transmission</a:t>
            </a:r>
            <a:endParaRPr lang="en-US" sz="1800" b="1" dirty="0">
              <a:latin typeface="Comic Sans MS" pitchFamily="66" charset="0"/>
            </a:endParaRPr>
          </a:p>
          <a:p>
            <a:pPr eaLnBrk="1" hangingPunct="1">
              <a:lnSpc>
                <a:spcPct val="80000"/>
              </a:lnSpc>
              <a:buFont typeface="Wingdings" pitchFamily="2" charset="2"/>
              <a:buChar char="Ø"/>
              <a:defRPr/>
            </a:pPr>
            <a:r>
              <a:rPr lang="en-US" sz="1200" dirty="0" smtClean="0">
                <a:latin typeface="Comic Sans MS" pitchFamily="66" charset="0"/>
              </a:rPr>
              <a:t>Transmitted </a:t>
            </a:r>
            <a:r>
              <a:rPr lang="en-US" sz="1200" dirty="0">
                <a:latin typeface="Comic Sans MS" pitchFamily="66" charset="0"/>
              </a:rPr>
              <a:t>from wild animals and spreads in the human population through human-to-</a:t>
            </a:r>
            <a:r>
              <a:rPr lang="en-US" sz="1200" dirty="0" smtClean="0">
                <a:latin typeface="Comic Sans MS" pitchFamily="66" charset="0"/>
              </a:rPr>
              <a:t>human transmission.</a:t>
            </a:r>
          </a:p>
          <a:p>
            <a:pPr marL="0" indent="0" eaLnBrk="1" hangingPunct="1">
              <a:lnSpc>
                <a:spcPct val="80000"/>
              </a:lnSpc>
              <a:buNone/>
              <a:defRPr/>
            </a:pPr>
            <a:endParaRPr lang="en-US" sz="1000" dirty="0">
              <a:latin typeface="Comic Sans MS" pitchFamily="66" charset="0"/>
            </a:endParaRPr>
          </a:p>
          <a:p>
            <a:pPr eaLnBrk="1" hangingPunct="1">
              <a:lnSpc>
                <a:spcPct val="80000"/>
              </a:lnSpc>
              <a:buFont typeface="Wingdings" pitchFamily="2" charset="2"/>
              <a:buChar char="Ø"/>
              <a:defRPr/>
            </a:pPr>
            <a:r>
              <a:rPr lang="en-US" sz="1200" dirty="0">
                <a:latin typeface="Comic Sans MS" pitchFamily="66" charset="0"/>
              </a:rPr>
              <a:t>S</a:t>
            </a:r>
            <a:r>
              <a:rPr lang="en-US" sz="1200" dirty="0" smtClean="0">
                <a:latin typeface="Comic Sans MS" pitchFamily="66" charset="0"/>
              </a:rPr>
              <a:t>preads </a:t>
            </a:r>
            <a:r>
              <a:rPr lang="en-US" sz="1200" dirty="0">
                <a:latin typeface="Comic Sans MS" pitchFamily="66" charset="0"/>
              </a:rPr>
              <a:t>through direct contact with bodily fluids of infected people and animals, as well as from contaminated surfaces.</a:t>
            </a:r>
          </a:p>
          <a:p>
            <a:pPr eaLnBrk="1" hangingPunct="1">
              <a:lnSpc>
                <a:spcPct val="80000"/>
              </a:lnSpc>
              <a:buFont typeface="Wingdings" pitchFamily="2" charset="2"/>
              <a:buChar char="Ø"/>
              <a:defRPr/>
            </a:pPr>
            <a:endParaRPr lang="en-US" sz="1200" dirty="0">
              <a:latin typeface="Comic Sans MS" pitchFamily="66" charset="0"/>
            </a:endParaRPr>
          </a:p>
          <a:p>
            <a:pPr eaLnBrk="1" hangingPunct="1">
              <a:lnSpc>
                <a:spcPct val="80000"/>
              </a:lnSpc>
              <a:buFont typeface="Wingdings" pitchFamily="2" charset="2"/>
              <a:buChar char="Ø"/>
              <a:defRPr/>
            </a:pPr>
            <a:r>
              <a:rPr lang="en-US" sz="1200" dirty="0">
                <a:latin typeface="Comic Sans MS" pitchFamily="66" charset="0"/>
              </a:rPr>
              <a:t>Health-care </a:t>
            </a:r>
            <a:r>
              <a:rPr lang="en-US" sz="1200" dirty="0" smtClean="0">
                <a:latin typeface="Comic Sans MS" pitchFamily="66" charset="0"/>
              </a:rPr>
              <a:t>workers </a:t>
            </a:r>
            <a:r>
              <a:rPr lang="en-US" sz="1200" dirty="0">
                <a:latin typeface="Comic Sans MS" pitchFamily="66" charset="0"/>
              </a:rPr>
              <a:t>frequently </a:t>
            </a:r>
            <a:r>
              <a:rPr lang="en-US" sz="1200" dirty="0" smtClean="0">
                <a:latin typeface="Comic Sans MS" pitchFamily="66" charset="0"/>
              </a:rPr>
              <a:t>infected when </a:t>
            </a:r>
            <a:r>
              <a:rPr lang="en-US" sz="1200" dirty="0">
                <a:latin typeface="Comic Sans MS" pitchFamily="66" charset="0"/>
              </a:rPr>
              <a:t>infection control </a:t>
            </a:r>
            <a:r>
              <a:rPr lang="en-US" sz="1200" dirty="0" smtClean="0">
                <a:latin typeface="Comic Sans MS" pitchFamily="66" charset="0"/>
              </a:rPr>
              <a:t>precautions </a:t>
            </a:r>
            <a:r>
              <a:rPr lang="en-US" sz="1200" dirty="0">
                <a:latin typeface="Comic Sans MS" pitchFamily="66" charset="0"/>
              </a:rPr>
              <a:t>not strictly practiced.</a:t>
            </a:r>
          </a:p>
          <a:p>
            <a:pPr eaLnBrk="1" hangingPunct="1">
              <a:lnSpc>
                <a:spcPct val="80000"/>
              </a:lnSpc>
              <a:buFont typeface="Wingdings" pitchFamily="2" charset="2"/>
              <a:buChar char="Ø"/>
              <a:defRPr/>
            </a:pPr>
            <a:endParaRPr lang="en-US" sz="1200" dirty="0">
              <a:latin typeface="Comic Sans MS" pitchFamily="66" charset="0"/>
            </a:endParaRPr>
          </a:p>
          <a:p>
            <a:pPr eaLnBrk="1" hangingPunct="1">
              <a:lnSpc>
                <a:spcPct val="80000"/>
              </a:lnSpc>
              <a:buFont typeface="Wingdings" pitchFamily="2" charset="2"/>
              <a:buChar char="Ø"/>
              <a:defRPr/>
            </a:pPr>
            <a:r>
              <a:rPr lang="en-US" sz="1200" dirty="0">
                <a:latin typeface="Comic Sans MS" pitchFamily="66" charset="0"/>
              </a:rPr>
              <a:t>Burial ceremonies </a:t>
            </a:r>
            <a:r>
              <a:rPr lang="en-US" sz="1200" dirty="0" smtClean="0">
                <a:latin typeface="Comic Sans MS" pitchFamily="66" charset="0"/>
              </a:rPr>
              <a:t>where mourners </a:t>
            </a:r>
            <a:r>
              <a:rPr lang="en-US" sz="1200" dirty="0">
                <a:latin typeface="Comic Sans MS" pitchFamily="66" charset="0"/>
              </a:rPr>
              <a:t>have direct contact </a:t>
            </a:r>
            <a:r>
              <a:rPr lang="en-US" sz="1200" dirty="0" smtClean="0">
                <a:latin typeface="Comic Sans MS" pitchFamily="66" charset="0"/>
              </a:rPr>
              <a:t>with </a:t>
            </a:r>
            <a:r>
              <a:rPr lang="en-US" sz="1200" dirty="0">
                <a:latin typeface="Comic Sans MS" pitchFamily="66" charset="0"/>
              </a:rPr>
              <a:t>body </a:t>
            </a:r>
            <a:r>
              <a:rPr lang="en-US" sz="1200" dirty="0" smtClean="0">
                <a:latin typeface="Comic Sans MS" pitchFamily="66" charset="0"/>
              </a:rPr>
              <a:t>of deceased Ebola victim can </a:t>
            </a:r>
            <a:r>
              <a:rPr lang="en-US" sz="1200" dirty="0">
                <a:latin typeface="Comic Sans MS" pitchFamily="66" charset="0"/>
              </a:rPr>
              <a:t>also play a role </a:t>
            </a:r>
            <a:r>
              <a:rPr lang="en-US" sz="1200" dirty="0" smtClean="0">
                <a:latin typeface="Comic Sans MS" pitchFamily="66" charset="0"/>
              </a:rPr>
              <a:t>in transmission.</a:t>
            </a:r>
            <a:endParaRPr lang="en-US" sz="1200" dirty="0">
              <a:latin typeface="Comic Sans MS" pitchFamily="66" charset="0"/>
            </a:endParaRPr>
          </a:p>
          <a:p>
            <a:pPr eaLnBrk="1" hangingPunct="1">
              <a:lnSpc>
                <a:spcPct val="80000"/>
              </a:lnSpc>
              <a:buFont typeface="Wingdings" pitchFamily="2" charset="2"/>
              <a:buChar char="Ø"/>
              <a:defRPr/>
            </a:pPr>
            <a:endParaRPr lang="en-US" sz="1200" dirty="0">
              <a:latin typeface="Comic Sans MS" pitchFamily="66" charset="0"/>
            </a:endParaRPr>
          </a:p>
          <a:p>
            <a:pPr eaLnBrk="1" hangingPunct="1">
              <a:lnSpc>
                <a:spcPct val="80000"/>
              </a:lnSpc>
              <a:buFont typeface="Wingdings" pitchFamily="2" charset="2"/>
              <a:buChar char="Ø"/>
              <a:defRPr/>
            </a:pPr>
            <a:r>
              <a:rPr lang="en-US" sz="1200" dirty="0">
                <a:latin typeface="Comic Sans MS" pitchFamily="66" charset="0"/>
              </a:rPr>
              <a:t>People remain infectious as </a:t>
            </a:r>
            <a:r>
              <a:rPr lang="en-US" sz="1200" dirty="0" smtClean="0">
                <a:latin typeface="Comic Sans MS" pitchFamily="66" charset="0"/>
              </a:rPr>
              <a:t>long </a:t>
            </a:r>
            <a:r>
              <a:rPr lang="en-US" sz="1200" dirty="0">
                <a:latin typeface="Comic Sans MS" pitchFamily="66" charset="0"/>
              </a:rPr>
              <a:t>as </a:t>
            </a:r>
            <a:r>
              <a:rPr lang="en-US" sz="1200" dirty="0" smtClean="0">
                <a:latin typeface="Comic Sans MS" pitchFamily="66" charset="0"/>
              </a:rPr>
              <a:t>their </a:t>
            </a:r>
            <a:r>
              <a:rPr lang="en-US" sz="1200" dirty="0">
                <a:latin typeface="Comic Sans MS" pitchFamily="66" charset="0"/>
              </a:rPr>
              <a:t>body </a:t>
            </a:r>
            <a:r>
              <a:rPr lang="en-US" sz="1200" dirty="0" smtClean="0">
                <a:latin typeface="Comic Sans MS" pitchFamily="66" charset="0"/>
              </a:rPr>
              <a:t>fluids contain </a:t>
            </a:r>
            <a:r>
              <a:rPr lang="en-US" sz="1200" dirty="0">
                <a:latin typeface="Comic Sans MS" pitchFamily="66" charset="0"/>
              </a:rPr>
              <a:t>the virus. </a:t>
            </a:r>
            <a:r>
              <a:rPr lang="en-US" sz="1200" dirty="0" smtClean="0">
                <a:latin typeface="Comic Sans MS" pitchFamily="66" charset="0"/>
              </a:rPr>
              <a:t>Recovered males can transmit through </a:t>
            </a:r>
            <a:r>
              <a:rPr lang="en-US" sz="1200" dirty="0">
                <a:latin typeface="Comic Sans MS" pitchFamily="66" charset="0"/>
              </a:rPr>
              <a:t>semen for up to 7 weeks after </a:t>
            </a:r>
            <a:r>
              <a:rPr lang="en-US" sz="1200" dirty="0" smtClean="0">
                <a:latin typeface="Comic Sans MS" pitchFamily="66" charset="0"/>
              </a:rPr>
              <a:t>recovery.</a:t>
            </a:r>
            <a:endParaRPr lang="en-US" sz="1200" dirty="0">
              <a:latin typeface="Comic Sans MS" pitchFamily="66" charset="0"/>
            </a:endParaRPr>
          </a:p>
          <a:p>
            <a:pPr marL="0" indent="0" eaLnBrk="1" hangingPunct="1">
              <a:lnSpc>
                <a:spcPct val="80000"/>
              </a:lnSpc>
              <a:buNone/>
              <a:defRPr/>
            </a:pPr>
            <a:endParaRPr lang="en-US" sz="1000" dirty="0">
              <a:latin typeface="Comic Sans MS" pitchFamily="66" charset="0"/>
            </a:endParaRPr>
          </a:p>
        </p:txBody>
      </p:sp>
      <p:sp>
        <p:nvSpPr>
          <p:cNvPr id="5123" name="Text Box 16"/>
          <p:cNvSpPr txBox="1">
            <a:spLocks noChangeArrowheads="1"/>
          </p:cNvSpPr>
          <p:nvPr/>
        </p:nvSpPr>
        <p:spPr bwMode="auto">
          <a:xfrm>
            <a:off x="228600" y="152400"/>
            <a:ext cx="82296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666699"/>
                </a:solidFill>
                <a:latin typeface="Comic Sans MS"/>
                <a:cs typeface="Comic Sans MS"/>
              </a:rPr>
              <a:t>Disease</a:t>
            </a:r>
            <a:r>
              <a:rPr lang="en-US" sz="2800" b="1" dirty="0">
                <a:solidFill>
                  <a:srgbClr val="666699"/>
                </a:solidFill>
                <a:latin typeface="Comic Sans MS"/>
                <a:cs typeface="Comic Sans MS"/>
              </a:rPr>
              <a:t> </a:t>
            </a:r>
            <a:r>
              <a:rPr lang="en-US" sz="2800" b="1" dirty="0" smtClean="0">
                <a:solidFill>
                  <a:srgbClr val="666699"/>
                </a:solidFill>
                <a:latin typeface="Curlz MT" pitchFamily="82" charset="0"/>
              </a:rPr>
              <a:t>Please</a:t>
            </a:r>
            <a:r>
              <a:rPr lang="en-US" sz="1600" b="1" dirty="0">
                <a:latin typeface="Comic Sans MS" pitchFamily="66" charset="0"/>
              </a:rPr>
              <a:t>:</a:t>
            </a:r>
            <a:r>
              <a:rPr lang="en-US" b="1" dirty="0">
                <a:latin typeface="Comic Sans MS" pitchFamily="66" charset="0"/>
              </a:rPr>
              <a:t> </a:t>
            </a:r>
            <a:endParaRPr lang="en-US" b="1" dirty="0" smtClean="0">
              <a:latin typeface="Comic Sans MS" pitchFamily="66" charset="0"/>
            </a:endParaRPr>
          </a:p>
          <a:p>
            <a:pPr eaLnBrk="1" hangingPunct="1"/>
            <a:r>
              <a:rPr lang="en-US" sz="2800" b="1" dirty="0" smtClean="0">
                <a:solidFill>
                  <a:srgbClr val="FF0000"/>
                </a:solidFill>
                <a:latin typeface="Comic Sans MS" pitchFamily="66" charset="0"/>
              </a:rPr>
              <a:t>Ebola Virus Disease </a:t>
            </a:r>
          </a:p>
          <a:p>
            <a:pPr eaLnBrk="1" hangingPunct="1"/>
            <a:r>
              <a:rPr lang="en-US" sz="1400" b="1" dirty="0" smtClean="0">
                <a:solidFill>
                  <a:srgbClr val="FF0000"/>
                </a:solidFill>
                <a:latin typeface="Comic Sans MS" pitchFamily="66" charset="0"/>
              </a:rPr>
              <a:t> </a:t>
            </a:r>
            <a:r>
              <a:rPr lang="en-US" sz="1400" dirty="0" smtClean="0">
                <a:latin typeface="Comic Sans MS" pitchFamily="66" charset="0"/>
              </a:rPr>
              <a:t>(a.k.a. Ebola Hemorrhagic Fever)</a:t>
            </a:r>
            <a:endParaRPr lang="en-US" sz="200" dirty="0" smtClean="0">
              <a:latin typeface="Comic Sans MS" pitchFamily="66" charset="0"/>
            </a:endParaRPr>
          </a:p>
          <a:p>
            <a:pPr eaLnBrk="1" hangingPunct="1">
              <a:spcBef>
                <a:spcPct val="50000"/>
              </a:spcBef>
            </a:pPr>
            <a:r>
              <a:rPr lang="en-US" sz="1400" dirty="0" smtClean="0">
                <a:latin typeface="Comic Sans MS" pitchFamily="66" charset="0"/>
              </a:rPr>
              <a:t>Caused by</a:t>
            </a:r>
            <a:r>
              <a:rPr lang="en-US" sz="1600" b="1" dirty="0" smtClean="0">
                <a:latin typeface="Comic Sans MS" pitchFamily="66" charset="0"/>
              </a:rPr>
              <a:t> </a:t>
            </a:r>
            <a:r>
              <a:rPr lang="en-US" sz="1600" b="1" dirty="0" err="1">
                <a:latin typeface="Comic Sans MS" pitchFamily="66" charset="0"/>
              </a:rPr>
              <a:t>ssRNA</a:t>
            </a:r>
            <a:r>
              <a:rPr lang="en-US" sz="1400" b="1" dirty="0">
                <a:latin typeface="Comic Sans MS" pitchFamily="66" charset="0"/>
              </a:rPr>
              <a:t> </a:t>
            </a:r>
            <a:r>
              <a:rPr lang="en-US" sz="1400" dirty="0">
                <a:latin typeface="Comic Sans MS" pitchFamily="66" charset="0"/>
              </a:rPr>
              <a:t>animal </a:t>
            </a:r>
            <a:r>
              <a:rPr lang="en-US" sz="1400" dirty="0" smtClean="0">
                <a:latin typeface="Comic Sans MS" pitchFamily="66" charset="0"/>
              </a:rPr>
              <a:t>viruses, a </a:t>
            </a:r>
            <a:r>
              <a:rPr lang="en-US" sz="1400" dirty="0" err="1" smtClean="0">
                <a:latin typeface="Comic Sans MS" pitchFamily="66" charset="0"/>
              </a:rPr>
              <a:t>filovirus</a:t>
            </a:r>
            <a:endParaRPr lang="en-US" sz="1600" dirty="0">
              <a:latin typeface="Comic Sans MS" pitchFamily="66" charset="0"/>
            </a:endParaRPr>
          </a:p>
        </p:txBody>
      </p:sp>
      <p:sp>
        <p:nvSpPr>
          <p:cNvPr id="5124" name="Text Box 6"/>
          <p:cNvSpPr txBox="1">
            <a:spLocks noChangeArrowheads="1"/>
          </p:cNvSpPr>
          <p:nvPr/>
        </p:nvSpPr>
        <p:spPr bwMode="auto">
          <a:xfrm>
            <a:off x="0" y="6611938"/>
            <a:ext cx="3581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Images: </a:t>
            </a:r>
            <a:r>
              <a:rPr lang="en-US" sz="1000" dirty="0" smtClean="0">
                <a:latin typeface="Comic Sans MS" pitchFamily="66" charset="0"/>
                <a:hlinkClick r:id="rId3"/>
              </a:rPr>
              <a:t>Ebola symptoms</a:t>
            </a:r>
            <a:r>
              <a:rPr lang="en-US" sz="1000" dirty="0" smtClean="0">
                <a:latin typeface="Comic Sans MS" pitchFamily="66" charset="0"/>
              </a:rPr>
              <a:t>, Wiki.</a:t>
            </a:r>
            <a:endParaRPr lang="en-US" sz="1000" dirty="0">
              <a:latin typeface="Comic Sans MS" pitchFamily="66" charset="0"/>
            </a:endParaRPr>
          </a:p>
        </p:txBody>
      </p:sp>
      <p:sp>
        <p:nvSpPr>
          <p:cNvPr id="5127"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14" name="Picture 13" descr="Symptoms_of_ebol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3581400"/>
            <a:ext cx="2858797" cy="2766259"/>
          </a:xfrm>
          <a:prstGeom prst="rect">
            <a:avLst/>
          </a:prstGeom>
        </p:spPr>
      </p:pic>
      <p:pic>
        <p:nvPicPr>
          <p:cNvPr id="15" name="Picture 14" descr="Ebola-phil-17775_lo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1676400"/>
            <a:ext cx="2449853" cy="1676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800600" y="152400"/>
            <a:ext cx="4114800" cy="1246495"/>
          </a:xfrm>
          <a:prstGeom prst="rect">
            <a:avLst/>
          </a:prstGeom>
          <a:noFill/>
        </p:spPr>
        <p:txBody>
          <a:bodyPr wrap="square" rtlCol="0">
            <a:spAutoFit/>
          </a:bodyPr>
          <a:lstStyle/>
          <a:p>
            <a:pPr algn="ctr"/>
            <a:r>
              <a:rPr lang="en-US" sz="1600" b="1" dirty="0">
                <a:solidFill>
                  <a:schemeClr val="bg1">
                    <a:lumMod val="50000"/>
                  </a:schemeClr>
                </a:solidFill>
                <a:latin typeface="Comic Sans MS" pitchFamily="66" charset="0"/>
              </a:rPr>
              <a:t>Where does the </a:t>
            </a:r>
            <a:r>
              <a:rPr lang="en-US" sz="1600" b="1" dirty="0" smtClean="0">
                <a:solidFill>
                  <a:schemeClr val="bg1">
                    <a:lumMod val="50000"/>
                  </a:schemeClr>
                </a:solidFill>
                <a:latin typeface="Comic Sans MS" pitchFamily="66" charset="0"/>
              </a:rPr>
              <a:t>Ebola </a:t>
            </a:r>
            <a:r>
              <a:rPr lang="en-US" sz="1600" b="1" dirty="0">
                <a:solidFill>
                  <a:schemeClr val="bg1">
                    <a:lumMod val="50000"/>
                  </a:schemeClr>
                </a:solidFill>
                <a:latin typeface="Comic Sans MS" pitchFamily="66" charset="0"/>
              </a:rPr>
              <a:t>virus hide? </a:t>
            </a:r>
            <a:endParaRPr lang="en-US" sz="1600" b="1" dirty="0" smtClean="0">
              <a:solidFill>
                <a:schemeClr val="bg1">
                  <a:lumMod val="50000"/>
                </a:schemeClr>
              </a:solidFill>
              <a:latin typeface="Comic Sans MS" pitchFamily="66" charset="0"/>
            </a:endParaRPr>
          </a:p>
          <a:p>
            <a:pPr algn="ctr"/>
            <a:endParaRPr lang="en-US" sz="300" dirty="0" smtClean="0">
              <a:latin typeface="Comic Sans MS" pitchFamily="66" charset="0"/>
            </a:endParaRPr>
          </a:p>
          <a:p>
            <a:pPr algn="ctr"/>
            <a:r>
              <a:rPr lang="en-US" sz="1400" dirty="0">
                <a:latin typeface="Comic Sans MS" pitchFamily="66" charset="0"/>
              </a:rPr>
              <a:t>M</a:t>
            </a:r>
            <a:r>
              <a:rPr lang="en-US" sz="1400" dirty="0" smtClean="0">
                <a:latin typeface="Comic Sans MS" pitchFamily="66" charset="0"/>
              </a:rPr>
              <a:t>ay </a:t>
            </a:r>
            <a:r>
              <a:rPr lang="en-US" sz="1400" dirty="0">
                <a:latin typeface="Comic Sans MS" pitchFamily="66" charset="0"/>
              </a:rPr>
              <a:t>be present in more animals than previously </a:t>
            </a:r>
            <a:r>
              <a:rPr lang="en-US" sz="1400" dirty="0" smtClean="0">
                <a:latin typeface="Comic Sans MS" pitchFamily="66" charset="0"/>
              </a:rPr>
              <a:t>thought, including chimpanzees</a:t>
            </a:r>
            <a:r>
              <a:rPr lang="en-US" sz="1400" dirty="0">
                <a:latin typeface="Comic Sans MS" pitchFamily="66" charset="0"/>
              </a:rPr>
              <a:t>, gorillas, fruit bats, monkeys, antelopes, porcupines, rodents, dogs, pigs and humans.</a:t>
            </a:r>
            <a:endParaRPr lang="en-US" dirty="0"/>
          </a:p>
        </p:txBody>
      </p:sp>
    </p:spTree>
    <p:extLst>
      <p:ext uri="{BB962C8B-B14F-4D97-AF65-F5344CB8AC3E}">
        <p14:creationId xmlns:p14="http://schemas.microsoft.com/office/powerpoint/2010/main" val="1899338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8813" y="80963"/>
            <a:ext cx="8104187" cy="66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595313" y="76200"/>
            <a:ext cx="8229600"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lnSpcReduction="10000"/>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lnSpc>
                <a:spcPct val="80000"/>
              </a:lnSpc>
              <a:defRPr/>
            </a:pPr>
            <a:r>
              <a:rPr lang="en-US" sz="2400" dirty="0">
                <a:solidFill>
                  <a:schemeClr val="tx2"/>
                </a:solidFill>
                <a:latin typeface="Jokerman" charset="0"/>
                <a:cs typeface="+mn-cs"/>
              </a:rPr>
              <a:t/>
            </a:r>
            <a:br>
              <a:rPr lang="en-US" sz="2400" dirty="0">
                <a:solidFill>
                  <a:schemeClr val="tx2"/>
                </a:solidFill>
                <a:latin typeface="Jokerman" charset="0"/>
                <a:cs typeface="+mn-cs"/>
              </a:rPr>
            </a:br>
            <a:r>
              <a:rPr lang="en-US" sz="4000" dirty="0">
                <a:solidFill>
                  <a:srgbClr val="00B050"/>
                </a:solidFill>
                <a:latin typeface="Comic Sans MS"/>
                <a:cs typeface="Comic Sans MS"/>
              </a:rPr>
              <a:t>What is a nosocomial infection? </a:t>
            </a:r>
            <a:r>
              <a:rPr lang="en-US" sz="2700" dirty="0">
                <a:solidFill>
                  <a:schemeClr val="tx2"/>
                </a:solidFill>
                <a:cs typeface="+mn-cs"/>
              </a:rPr>
              <a:t/>
            </a:r>
            <a:br>
              <a:rPr lang="en-US" sz="2700" dirty="0">
                <a:solidFill>
                  <a:schemeClr val="tx2"/>
                </a:solidFill>
                <a:cs typeface="+mn-cs"/>
              </a:rPr>
            </a:br>
            <a:endParaRPr lang="en-US" sz="2700" dirty="0">
              <a:solidFill>
                <a:schemeClr val="tx2"/>
              </a:solidFill>
              <a:cs typeface="+mn-cs"/>
            </a:endParaRPr>
          </a:p>
        </p:txBody>
      </p:sp>
      <p:sp>
        <p:nvSpPr>
          <p:cNvPr id="22532" name="Rectangle 3"/>
          <p:cNvSpPr txBox="1">
            <a:spLocks noChangeArrowheads="1"/>
          </p:cNvSpPr>
          <p:nvPr/>
        </p:nvSpPr>
        <p:spPr bwMode="auto">
          <a:xfrm>
            <a:off x="461963" y="1404938"/>
            <a:ext cx="4094162"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indent="0" eaLnBrk="1" hangingPunct="1">
              <a:spcBef>
                <a:spcPct val="20000"/>
              </a:spcBef>
              <a:defRPr/>
            </a:pPr>
            <a:r>
              <a:rPr lang="en-US" sz="1800" dirty="0" smtClean="0">
                <a:latin typeface="Comic Sans MS"/>
                <a:cs typeface="Comic Sans MS"/>
              </a:rPr>
              <a:t>There are many different types of </a:t>
            </a:r>
            <a:r>
              <a:rPr lang="en-US" sz="1800" dirty="0" smtClean="0">
                <a:latin typeface="Comic Sans MS"/>
                <a:cs typeface="Comic Sans MS"/>
                <a:hlinkClick r:id="rId5"/>
              </a:rPr>
              <a:t>microbes that cause HAIs</a:t>
            </a:r>
            <a:r>
              <a:rPr lang="en-US" sz="1800" dirty="0" smtClean="0">
                <a:latin typeface="Comic Sans MS"/>
                <a:cs typeface="Comic Sans MS"/>
              </a:rPr>
              <a:t>. Many are bacteria resistant to antibiotics.</a:t>
            </a:r>
          </a:p>
          <a:p>
            <a:pPr marL="0" indent="0" eaLnBrk="1" hangingPunct="1">
              <a:spcBef>
                <a:spcPct val="20000"/>
              </a:spcBef>
              <a:defRPr/>
            </a:pPr>
            <a:endParaRPr lang="en-US" sz="1800" dirty="0">
              <a:latin typeface="Comic Sans MS"/>
              <a:cs typeface="Comic Sans MS"/>
            </a:endParaRPr>
          </a:p>
          <a:p>
            <a:pPr marL="0" indent="0" eaLnBrk="1" hangingPunct="1">
              <a:spcBef>
                <a:spcPct val="20000"/>
              </a:spcBef>
              <a:defRPr/>
            </a:pPr>
            <a:r>
              <a:rPr lang="en-US" sz="1800" dirty="0">
                <a:latin typeface="Comic Sans MS"/>
                <a:cs typeface="Comic Sans MS"/>
              </a:rPr>
              <a:t>A majority </a:t>
            </a:r>
            <a:r>
              <a:rPr lang="en-US" sz="1800" dirty="0" smtClean="0">
                <a:latin typeface="Comic Sans MS"/>
                <a:cs typeface="Comic Sans MS"/>
              </a:rPr>
              <a:t>of </a:t>
            </a:r>
            <a:r>
              <a:rPr lang="en-US" sz="1800" dirty="0">
                <a:latin typeface="Comic Sans MS"/>
                <a:cs typeface="Comic Sans MS"/>
              </a:rPr>
              <a:t>HAIs include</a:t>
            </a:r>
            <a:r>
              <a:rPr lang="en-US" sz="1800" dirty="0" smtClean="0">
                <a:latin typeface="Comic Sans MS"/>
                <a:cs typeface="Comic Sans MS"/>
              </a:rPr>
              <a:t>:</a:t>
            </a:r>
            <a:endParaRPr lang="en-US" sz="1800" dirty="0">
              <a:latin typeface="Comic Sans MS"/>
              <a:cs typeface="Comic Sans MS"/>
            </a:endParaRPr>
          </a:p>
          <a:p>
            <a:pPr marL="285750" indent="-285750" eaLnBrk="1" hangingPunct="1">
              <a:spcBef>
                <a:spcPct val="20000"/>
              </a:spcBef>
              <a:buFont typeface="Arial"/>
              <a:buChar char="•"/>
              <a:defRPr/>
            </a:pPr>
            <a:r>
              <a:rPr lang="en-US" dirty="0">
                <a:latin typeface="Comic Sans MS"/>
                <a:cs typeface="Comic Sans MS"/>
              </a:rPr>
              <a:t>Urinary tract infections</a:t>
            </a:r>
          </a:p>
          <a:p>
            <a:pPr marL="285750" indent="-285750" eaLnBrk="1" hangingPunct="1">
              <a:spcBef>
                <a:spcPct val="20000"/>
              </a:spcBef>
              <a:buFont typeface="Arial"/>
              <a:buChar char="•"/>
              <a:defRPr/>
            </a:pPr>
            <a:r>
              <a:rPr lang="en-US" dirty="0">
                <a:latin typeface="Comic Sans MS"/>
                <a:cs typeface="Comic Sans MS"/>
              </a:rPr>
              <a:t>Surgical site infections</a:t>
            </a:r>
          </a:p>
          <a:p>
            <a:pPr marL="285750" indent="-285750" eaLnBrk="1" hangingPunct="1">
              <a:spcBef>
                <a:spcPct val="20000"/>
              </a:spcBef>
              <a:buFont typeface="Arial"/>
              <a:buChar char="•"/>
              <a:defRPr/>
            </a:pPr>
            <a:r>
              <a:rPr lang="en-US" dirty="0">
                <a:latin typeface="Comic Sans MS"/>
                <a:cs typeface="Comic Sans MS"/>
              </a:rPr>
              <a:t>Bloodstream infections</a:t>
            </a:r>
          </a:p>
          <a:p>
            <a:pPr marL="285750" indent="-285750" eaLnBrk="1" hangingPunct="1">
              <a:spcBef>
                <a:spcPct val="20000"/>
              </a:spcBef>
              <a:buFont typeface="Arial"/>
              <a:buChar char="•"/>
              <a:defRPr/>
            </a:pPr>
            <a:r>
              <a:rPr lang="en-US" dirty="0">
                <a:latin typeface="Comic Sans MS"/>
                <a:cs typeface="Comic Sans MS"/>
              </a:rPr>
              <a:t>Pneumonia </a:t>
            </a:r>
          </a:p>
        </p:txBody>
      </p:sp>
      <p:sp>
        <p:nvSpPr>
          <p:cNvPr id="2" name="Content Placeholder 2"/>
          <p:cNvSpPr txBox="1">
            <a:spLocks/>
          </p:cNvSpPr>
          <p:nvPr/>
        </p:nvSpPr>
        <p:spPr bwMode="auto">
          <a:xfrm>
            <a:off x="4800600" y="1371600"/>
            <a:ext cx="398938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20000"/>
              </a:spcBef>
            </a:pPr>
            <a:r>
              <a:rPr lang="en-US" sz="1800" dirty="0" smtClean="0">
                <a:latin typeface="Comic Sans MS" charset="0"/>
              </a:rPr>
              <a:t>2011 HAI Prevalence Survey found </a:t>
            </a:r>
            <a:r>
              <a:rPr lang="en-US" sz="1800" dirty="0">
                <a:latin typeface="Comic Sans MS" charset="0"/>
              </a:rPr>
              <a:t>that on any given day, about 1 in 25 hospital patients has at least one healthcare-associated infection</a:t>
            </a:r>
            <a:r>
              <a:rPr lang="en-US" sz="1800" dirty="0" smtClean="0">
                <a:latin typeface="Comic Sans MS" charset="0"/>
              </a:rPr>
              <a:t>.</a:t>
            </a:r>
          </a:p>
          <a:p>
            <a:pPr>
              <a:spcBef>
                <a:spcPct val="20000"/>
              </a:spcBef>
            </a:pPr>
            <a:endParaRPr lang="en-US" sz="1800" dirty="0" smtClean="0">
              <a:latin typeface="Comic Sans MS" charset="0"/>
            </a:endParaRPr>
          </a:p>
          <a:p>
            <a:pPr>
              <a:spcBef>
                <a:spcPct val="20000"/>
              </a:spcBef>
            </a:pPr>
            <a:r>
              <a:rPr lang="en-US" sz="1800" dirty="0" smtClean="0">
                <a:latin typeface="Comic Sans MS" charset="0"/>
              </a:rPr>
              <a:t>There </a:t>
            </a:r>
            <a:r>
              <a:rPr lang="en-US" sz="1800" dirty="0">
                <a:latin typeface="Comic Sans MS" charset="0"/>
              </a:rPr>
              <a:t>were an estimated 722,000 HAIs in U.S acute care hospitals in 2011. </a:t>
            </a:r>
            <a:endParaRPr lang="en-US" sz="1800" dirty="0" smtClean="0">
              <a:latin typeface="Comic Sans MS" charset="0"/>
            </a:endParaRPr>
          </a:p>
          <a:p>
            <a:pPr>
              <a:spcBef>
                <a:spcPct val="20000"/>
              </a:spcBef>
            </a:pPr>
            <a:endParaRPr lang="en-US" sz="1800" dirty="0" smtClean="0">
              <a:latin typeface="Comic Sans MS" charset="0"/>
            </a:endParaRPr>
          </a:p>
          <a:p>
            <a:pPr>
              <a:spcBef>
                <a:spcPct val="20000"/>
              </a:spcBef>
            </a:pPr>
            <a:r>
              <a:rPr lang="en-US" sz="1800" dirty="0" smtClean="0">
                <a:latin typeface="Comic Sans MS" charset="0"/>
              </a:rPr>
              <a:t>About </a:t>
            </a:r>
            <a:r>
              <a:rPr lang="en-US" sz="1800" dirty="0">
                <a:latin typeface="Comic Sans MS" charset="0"/>
              </a:rPr>
              <a:t>75,000 hospital patients with HAIs died during their hospitalizations. </a:t>
            </a:r>
            <a:endParaRPr lang="en-US" sz="1800" dirty="0" smtClean="0">
              <a:latin typeface="Comic Sans MS" charset="0"/>
            </a:endParaRPr>
          </a:p>
          <a:p>
            <a:pPr>
              <a:spcBef>
                <a:spcPct val="20000"/>
              </a:spcBef>
            </a:pPr>
            <a:endParaRPr lang="en-US" sz="1800" dirty="0">
              <a:latin typeface="Comic Sans MS" charset="0"/>
            </a:endParaRPr>
          </a:p>
          <a:p>
            <a:pPr>
              <a:spcBef>
                <a:spcPct val="20000"/>
              </a:spcBef>
            </a:pPr>
            <a:r>
              <a:rPr lang="en-US" sz="1800" dirty="0" smtClean="0">
                <a:latin typeface="Comic Sans MS" charset="0"/>
              </a:rPr>
              <a:t>Most of these </a:t>
            </a:r>
            <a:r>
              <a:rPr lang="en-US" sz="1800" dirty="0" smtClean="0">
                <a:latin typeface="Comic Sans MS" charset="0"/>
                <a:hlinkClick r:id="rId6"/>
              </a:rPr>
              <a:t>HAI infections are preventable</a:t>
            </a:r>
            <a:r>
              <a:rPr lang="en-US" sz="1800" dirty="0" smtClean="0">
                <a:latin typeface="Comic Sans MS" charset="0"/>
              </a:rPr>
              <a:t>.</a:t>
            </a:r>
          </a:p>
          <a:p>
            <a:pPr>
              <a:spcBef>
                <a:spcPct val="20000"/>
              </a:spcBef>
            </a:pPr>
            <a:r>
              <a:rPr lang="en-US" sz="1800" dirty="0" smtClean="0">
                <a:latin typeface="Comic Sans MS" charset="0"/>
              </a:rPr>
              <a:t>. </a:t>
            </a:r>
            <a:endParaRPr lang="en-US" sz="1800" dirty="0">
              <a:latin typeface="Comic Sans MS" charset="0"/>
            </a:endParaRPr>
          </a:p>
        </p:txBody>
      </p:sp>
      <p:sp>
        <p:nvSpPr>
          <p:cNvPr id="22534" name="Text Box 4"/>
          <p:cNvSpPr txBox="1">
            <a:spLocks noChangeArrowheads="1"/>
          </p:cNvSpPr>
          <p:nvPr/>
        </p:nvSpPr>
        <p:spPr bwMode="auto">
          <a:xfrm>
            <a:off x="0" y="6611779"/>
            <a:ext cx="45291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dirty="0" smtClean="0">
                <a:latin typeface="Comic Sans MS" charset="0"/>
                <a:cs typeface="+mn-cs"/>
              </a:rPr>
              <a:t>Images</a:t>
            </a:r>
            <a:r>
              <a:rPr lang="en-US" sz="1000" dirty="0">
                <a:latin typeface="Comic Sans MS" charset="0"/>
                <a:cs typeface="+mn-cs"/>
              </a:rPr>
              <a:t>: Surgeon </a:t>
            </a:r>
            <a:r>
              <a:rPr lang="en-US" sz="1000" dirty="0">
                <a:latin typeface="Comic Sans MS" charset="0"/>
                <a:cs typeface="+mn-cs"/>
                <a:hlinkClick r:id="rId7"/>
              </a:rPr>
              <a:t>PHIL</a:t>
            </a:r>
            <a:r>
              <a:rPr lang="en-US" sz="1000" dirty="0">
                <a:latin typeface="Comic Sans MS" charset="0"/>
                <a:cs typeface="+mn-cs"/>
              </a:rPr>
              <a:t> #13551, S</a:t>
            </a:r>
            <a:r>
              <a:rPr lang="en-US" sz="1000" i="1" dirty="0">
                <a:latin typeface="Comic Sans MS" charset="0"/>
                <a:cs typeface="+mn-cs"/>
              </a:rPr>
              <a:t>. </a:t>
            </a:r>
            <a:r>
              <a:rPr lang="en-US" sz="1000" i="1" dirty="0" err="1">
                <a:latin typeface="Comic Sans MS" charset="0"/>
                <a:cs typeface="+mn-cs"/>
              </a:rPr>
              <a:t>aureus</a:t>
            </a:r>
            <a:r>
              <a:rPr lang="en-US" sz="1000" i="1" dirty="0">
                <a:latin typeface="Comic Sans MS" charset="0"/>
                <a:cs typeface="+mn-cs"/>
              </a:rPr>
              <a:t>, </a:t>
            </a:r>
            <a:r>
              <a:rPr lang="en-US" sz="1000" dirty="0">
                <a:latin typeface="Comic Sans MS" charset="0"/>
                <a:cs typeface="+mn-cs"/>
              </a:rPr>
              <a:t>PHIL #10046</a:t>
            </a:r>
            <a:endParaRPr lang="en-US" sz="1000" dirty="0">
              <a:cs typeface="+mn-cs"/>
            </a:endParaRPr>
          </a:p>
        </p:txBody>
      </p:sp>
      <p:sp>
        <p:nvSpPr>
          <p:cNvPr id="22535" name="Text Box 5"/>
          <p:cNvSpPr txBox="1">
            <a:spLocks noChangeArrowheads="1"/>
          </p:cNvSpPr>
          <p:nvPr/>
        </p:nvSpPr>
        <p:spPr bwMode="auto">
          <a:xfrm>
            <a:off x="381000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8"/>
              </a:rPr>
              <a:t>Virtual Microbiology Classroom</a:t>
            </a:r>
            <a:r>
              <a:rPr lang="en-US" sz="1000">
                <a:latin typeface="Comic Sans MS" charset="0"/>
                <a:cs typeface="+mn-cs"/>
              </a:rPr>
              <a:t> on </a:t>
            </a:r>
            <a:r>
              <a:rPr lang="en-US" sz="1000">
                <a:latin typeface="Comic Sans MS" charset="0"/>
                <a:cs typeface="+mn-cs"/>
                <a:hlinkClick r:id="rId9"/>
              </a:rPr>
              <a:t>ScienceProfOnline.com</a:t>
            </a:r>
            <a:endParaRPr lang="en-US" sz="1000">
              <a:latin typeface="Comic Sans MS" charset="0"/>
              <a:cs typeface="+mn-cs"/>
            </a:endParaRP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8400" y="4343400"/>
            <a:ext cx="2111828" cy="1812318"/>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9890229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204788"/>
            <a:ext cx="8686800" cy="2614612"/>
          </a:xfrm>
        </p:spPr>
        <p:txBody>
          <a:bodyPr/>
          <a:lstStyle/>
          <a:p>
            <a:r>
              <a:rPr lang="en-US" b="1" i="1" dirty="0" smtClean="0">
                <a:solidFill>
                  <a:srgbClr val="FF0000"/>
                </a:solidFill>
                <a:latin typeface="Comic Sans MS" pitchFamily="66" charset="0"/>
              </a:rPr>
              <a:t>Q</a:t>
            </a:r>
            <a:r>
              <a:rPr lang="en-US" sz="3200" b="1" i="1" dirty="0" smtClean="0">
                <a:solidFill>
                  <a:schemeClr val="tx1"/>
                </a:solidFill>
                <a:latin typeface="Comic Sans MS" pitchFamily="66" charset="0"/>
              </a:rPr>
              <a:t>: What is the single most important thing that you can do to prevent the spread of infectious disease?</a:t>
            </a:r>
          </a:p>
        </p:txBody>
      </p:sp>
      <p:sp>
        <p:nvSpPr>
          <p:cNvPr id="6" name="TextBox 5"/>
          <p:cNvSpPr txBox="1"/>
          <p:nvPr/>
        </p:nvSpPr>
        <p:spPr>
          <a:xfrm>
            <a:off x="457200" y="3139973"/>
            <a:ext cx="4550229" cy="2739211"/>
          </a:xfrm>
          <a:prstGeom prst="rect">
            <a:avLst/>
          </a:prstGeom>
          <a:noFill/>
        </p:spPr>
        <p:txBody>
          <a:bodyPr wrap="square">
            <a:spAutoFit/>
          </a:bodyPr>
          <a:lstStyle/>
          <a:p>
            <a:pPr algn="ctr">
              <a:defRPr/>
            </a:pPr>
            <a:r>
              <a:rPr lang="en-US" sz="2800" dirty="0" smtClean="0">
                <a:latin typeface="Comic Sans MS" pitchFamily="66" charset="0"/>
                <a:cs typeface="+mn-cs"/>
              </a:rPr>
              <a:t>Find out by watching this CDC </a:t>
            </a:r>
            <a:r>
              <a:rPr lang="en-US" sz="1800" dirty="0" smtClean="0">
                <a:latin typeface="Comic Sans MS" pitchFamily="66" charset="0"/>
                <a:cs typeface="+mn-cs"/>
              </a:rPr>
              <a:t>(Centers for Disease Control) </a:t>
            </a:r>
            <a:r>
              <a:rPr lang="en-US" sz="2800" dirty="0" smtClean="0">
                <a:latin typeface="Comic Sans MS" pitchFamily="66" charset="0"/>
                <a:cs typeface="+mn-cs"/>
              </a:rPr>
              <a:t>video:</a:t>
            </a:r>
          </a:p>
          <a:p>
            <a:pPr algn="ctr">
              <a:defRPr/>
            </a:pPr>
            <a:r>
              <a:rPr lang="en-US" sz="2800" b="1" dirty="0" smtClean="0">
                <a:latin typeface="Comic Sans MS" pitchFamily="66" charset="0"/>
                <a:cs typeface="+mn-cs"/>
                <a:hlinkClick r:id="rId3"/>
              </a:rPr>
              <a:t>Put Your Hands Together</a:t>
            </a:r>
            <a:r>
              <a:rPr lang="en-US" sz="2800" dirty="0" smtClean="0">
                <a:latin typeface="Comic Sans MS" pitchFamily="66" charset="0"/>
                <a:cs typeface="+mn-cs"/>
              </a:rPr>
              <a:t>.</a:t>
            </a:r>
            <a:endParaRPr lang="en-US" sz="2800" dirty="0">
              <a:latin typeface="Comic Sans MS" pitchFamily="66" charset="0"/>
              <a:cs typeface="+mn-cs"/>
            </a:endParaRPr>
          </a:p>
          <a:p>
            <a:pPr algn="ctr">
              <a:defRPr/>
            </a:pPr>
            <a:endParaRPr lang="en-US" sz="3200" dirty="0">
              <a:latin typeface="Arial" charset="0"/>
              <a:cs typeface="+mn-cs"/>
            </a:endParaRPr>
          </a:p>
        </p:txBody>
      </p:sp>
      <p:sp>
        <p:nvSpPr>
          <p:cNvPr id="23557"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65538" name="Picture 2" descr="C:\Users\Tami\AppData\Local\Microsoft\Windows\Temporary Internet Files\Content.IE5\633DFC96\MP90044645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52897">
            <a:off x="5715000" y="3456214"/>
            <a:ext cx="2667000" cy="2667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8804842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434811"/>
          </a:xfrm>
        </p:spPr>
        <p:txBody>
          <a:bodyPr/>
          <a:lstStyle/>
          <a:p>
            <a:r>
              <a:rPr lang="en-US" sz="3200" b="1" dirty="0" smtClean="0">
                <a:solidFill>
                  <a:schemeClr val="tx1"/>
                </a:solidFill>
                <a:latin typeface="Comic Sans MS" pitchFamily="66" charset="0"/>
              </a:rPr>
              <a:t>What does </a:t>
            </a:r>
            <a:r>
              <a:rPr lang="en-US" sz="3200" b="1" dirty="0">
                <a:solidFill>
                  <a:schemeClr val="tx1"/>
                </a:solidFill>
                <a:latin typeface="Comic Sans MS" pitchFamily="66" charset="0"/>
              </a:rPr>
              <a:t>i</a:t>
            </a:r>
            <a:r>
              <a:rPr lang="en-US" sz="3200" b="1" dirty="0" smtClean="0">
                <a:solidFill>
                  <a:schemeClr val="tx1"/>
                </a:solidFill>
                <a:latin typeface="Comic Sans MS" pitchFamily="66" charset="0"/>
              </a:rPr>
              <a:t>t </a:t>
            </a:r>
            <a:r>
              <a:rPr lang="en-US" sz="3200" b="1" dirty="0">
                <a:solidFill>
                  <a:schemeClr val="tx1"/>
                </a:solidFill>
                <a:latin typeface="Comic Sans MS" pitchFamily="66" charset="0"/>
              </a:rPr>
              <a:t>t</a:t>
            </a:r>
            <a:r>
              <a:rPr lang="en-US" sz="3200" b="1" dirty="0" smtClean="0">
                <a:solidFill>
                  <a:schemeClr val="tx1"/>
                </a:solidFill>
                <a:latin typeface="Comic Sans MS" pitchFamily="66" charset="0"/>
              </a:rPr>
              <a:t>ake to be a</a:t>
            </a:r>
            <a:br>
              <a:rPr lang="en-US" sz="3200" b="1" dirty="0" smtClean="0">
                <a:solidFill>
                  <a:schemeClr val="tx1"/>
                </a:solidFill>
                <a:latin typeface="Comic Sans MS" pitchFamily="66" charset="0"/>
              </a:rPr>
            </a:br>
            <a:r>
              <a:rPr lang="en-US" sz="3200" b="1" dirty="0" smtClean="0">
                <a:solidFill>
                  <a:schemeClr val="tx1"/>
                </a:solidFill>
                <a:latin typeface="Comic Sans MS" pitchFamily="66" charset="0"/>
              </a:rPr>
              <a:t>butt-kicking, badass infectious </a:t>
            </a:r>
            <a:r>
              <a:rPr lang="en-US" sz="3200" b="1" dirty="0">
                <a:solidFill>
                  <a:schemeClr val="tx1"/>
                </a:solidFill>
                <a:latin typeface="Comic Sans MS" pitchFamily="66" charset="0"/>
              </a:rPr>
              <a:t>d</a:t>
            </a:r>
            <a:r>
              <a:rPr lang="en-US" sz="3200" b="1" dirty="0" smtClean="0">
                <a:solidFill>
                  <a:schemeClr val="tx1"/>
                </a:solidFill>
                <a:latin typeface="Comic Sans MS" pitchFamily="66" charset="0"/>
              </a:rPr>
              <a:t>isease?</a:t>
            </a:r>
            <a:endParaRPr lang="en-US" sz="3200" b="1" dirty="0">
              <a:solidFill>
                <a:schemeClr val="tx1"/>
              </a:solidFill>
              <a:latin typeface="Comic Sans MS" pitchFamily="66" charset="0"/>
            </a:endParaRPr>
          </a:p>
        </p:txBody>
      </p:sp>
      <p:sp>
        <p:nvSpPr>
          <p:cNvPr id="4" name="Content Placeholder 3"/>
          <p:cNvSpPr>
            <a:spLocks noGrp="1"/>
          </p:cNvSpPr>
          <p:nvPr>
            <p:ph sz="quarter" idx="2"/>
          </p:nvPr>
        </p:nvSpPr>
        <p:spPr>
          <a:xfrm>
            <a:off x="6019800" y="1828800"/>
            <a:ext cx="2286000" cy="4495800"/>
          </a:xfrm>
        </p:spPr>
        <p:txBody>
          <a:bodyPr/>
          <a:lstStyle/>
          <a:p>
            <a:pPr marL="0" indent="0" algn="r">
              <a:buNone/>
            </a:pPr>
            <a:r>
              <a:rPr lang="en-US" sz="2400" dirty="0" smtClean="0">
                <a:latin typeface="Comic Sans MS" pitchFamily="66" charset="0"/>
              </a:rPr>
              <a:t>One of the best ways to begin learning about infectious disease is to see </a:t>
            </a:r>
            <a:r>
              <a:rPr lang="en-US" sz="2400" dirty="0">
                <a:latin typeface="Comic Sans MS" pitchFamily="66" charset="0"/>
              </a:rPr>
              <a:t>the world from the perspective of </a:t>
            </a:r>
            <a:r>
              <a:rPr lang="en-US" sz="2400" dirty="0" smtClean="0">
                <a:latin typeface="Comic Sans MS" pitchFamily="66" charset="0"/>
              </a:rPr>
              <a:t>a </a:t>
            </a:r>
            <a:r>
              <a:rPr lang="en-US" sz="2400" dirty="0">
                <a:latin typeface="Comic Sans MS" pitchFamily="66" charset="0"/>
              </a:rPr>
              <a:t>pathogen!</a:t>
            </a:r>
            <a:endParaRPr lang="en-US" sz="2800" dirty="0">
              <a:latin typeface="Comic Sans MS" pitchFamily="66" charset="0"/>
            </a:endParaRPr>
          </a:p>
          <a:p>
            <a:pPr marL="0" indent="0">
              <a:buNone/>
            </a:pPr>
            <a:endParaRPr lang="en-US" sz="2800" dirty="0">
              <a:latin typeface="Comic Sans MS" pitchFamily="66" charset="0"/>
            </a:endParaRPr>
          </a:p>
        </p:txBody>
      </p:sp>
      <p:pic>
        <p:nvPicPr>
          <p:cNvPr id="1026" name="Picture 2" descr="Cover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39611"/>
            <a:ext cx="4038600" cy="34419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5334000"/>
            <a:ext cx="2971800" cy="1323439"/>
          </a:xfrm>
          <a:prstGeom prst="rect">
            <a:avLst/>
          </a:prstGeom>
          <a:noFill/>
        </p:spPr>
        <p:txBody>
          <a:bodyPr wrap="square" rtlCol="0">
            <a:spAutoFit/>
          </a:bodyPr>
          <a:lstStyle/>
          <a:p>
            <a:pPr algn="ctr"/>
            <a:r>
              <a:rPr lang="en-US" b="1" dirty="0" smtClean="0">
                <a:latin typeface="Comic Sans MS" pitchFamily="66" charset="0"/>
              </a:rPr>
              <a:t>Plague Inc</a:t>
            </a:r>
            <a:r>
              <a:rPr lang="en-US" dirty="0" smtClean="0">
                <a:latin typeface="Comic Sans MS" pitchFamily="66" charset="0"/>
              </a:rPr>
              <a:t>. is a  FREE game app where you get to be an infectious disease and figure out what it takes to succeed.</a:t>
            </a:r>
          </a:p>
          <a:p>
            <a:r>
              <a:rPr lang="en-US" dirty="0" smtClean="0">
                <a:latin typeface="Comic Sans MS" pitchFamily="66" charset="0"/>
              </a:rPr>
              <a:t> </a:t>
            </a:r>
            <a:endParaRPr lang="en-US" dirty="0">
              <a:latin typeface="Comic Sans MS" pitchFamily="66" charset="0"/>
            </a:endParaRPr>
          </a:p>
        </p:txBody>
      </p:sp>
    </p:spTree>
    <p:extLst>
      <p:ext uri="{BB962C8B-B14F-4D97-AF65-F5344CB8AC3E}">
        <p14:creationId xmlns:p14="http://schemas.microsoft.com/office/powerpoint/2010/main" val="1312895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152400" y="0"/>
            <a:ext cx="8001000" cy="6858000"/>
          </a:xfrm>
        </p:spPr>
        <p:txBody>
          <a:bodyPr/>
          <a:lstStyle/>
          <a:p>
            <a:pPr eaLnBrk="1" hangingPunct="1">
              <a:buFontTx/>
              <a:buNone/>
              <a:defRPr/>
            </a:pPr>
            <a:r>
              <a:rPr lang="en-US" sz="5400" b="1">
                <a:solidFill>
                  <a:srgbClr val="33CC33"/>
                </a:solidFill>
                <a:latin typeface="Comic Sans MS" charset="0"/>
                <a:cs typeface="+mn-cs"/>
              </a:rPr>
              <a:t> </a:t>
            </a:r>
            <a:r>
              <a:rPr lang="en-US" sz="4400" b="1">
                <a:solidFill>
                  <a:srgbClr val="33CC33"/>
                </a:solidFill>
                <a:latin typeface="Comic Sans MS" charset="0"/>
                <a:cs typeface="+mn-cs"/>
              </a:rPr>
              <a:t>Confused?</a:t>
            </a:r>
            <a:endParaRPr lang="en-US" b="1">
              <a:latin typeface="Comic Sans MS" charset="0"/>
              <a:cs typeface="+mn-cs"/>
            </a:endParaRPr>
          </a:p>
          <a:p>
            <a:pPr eaLnBrk="1" hangingPunct="1">
              <a:buFontTx/>
              <a:buNone/>
              <a:defRPr/>
            </a:pPr>
            <a:r>
              <a:rPr lang="en-US" sz="2400">
                <a:latin typeface="Comic Sans MS" charset="0"/>
                <a:cs typeface="+mn-cs"/>
              </a:rPr>
              <a:t>    </a:t>
            </a:r>
            <a:r>
              <a:rPr lang="en-US" sz="1800">
                <a:latin typeface="Comic Sans MS" charset="0"/>
                <a:cs typeface="+mn-cs"/>
              </a:rPr>
              <a:t>Here are links to fun resources that further explain </a:t>
            </a:r>
          </a:p>
          <a:p>
            <a:pPr eaLnBrk="1" hangingPunct="1">
              <a:buFontTx/>
              <a:buNone/>
              <a:defRPr/>
            </a:pPr>
            <a:r>
              <a:rPr lang="en-US" sz="1800">
                <a:latin typeface="Comic Sans MS" charset="0"/>
                <a:cs typeface="+mn-cs"/>
              </a:rPr>
              <a:t>     what we discussed in this lecture:</a:t>
            </a:r>
          </a:p>
          <a:p>
            <a:pPr algn="ctr" eaLnBrk="1" hangingPunct="1">
              <a:buFontTx/>
              <a:buNone/>
              <a:defRPr/>
            </a:pPr>
            <a:endParaRPr lang="en-US" sz="1000">
              <a:latin typeface="Comic Sans MS" charset="0"/>
              <a:cs typeface="+mn-cs"/>
            </a:endParaRPr>
          </a:p>
          <a:p>
            <a:pPr eaLnBrk="1" hangingPunct="1">
              <a:buFont typeface="Wingdings" charset="0"/>
              <a:buChar char="Ø"/>
              <a:defRPr/>
            </a:pPr>
            <a:r>
              <a:rPr lang="en-US" sz="1600">
                <a:latin typeface="Comic Sans MS" charset="0"/>
                <a:cs typeface="+mn-cs"/>
                <a:hlinkClick r:id="rId3"/>
              </a:rPr>
              <a:t>Intro to Microbiology</a:t>
            </a:r>
            <a:r>
              <a:rPr lang="en-US" sz="1600">
                <a:latin typeface="Comic Sans MS" charset="0"/>
                <a:cs typeface="+mn-cs"/>
              </a:rPr>
              <a:t> Main Page</a:t>
            </a:r>
            <a:r>
              <a:rPr lang="en-US" sz="1200">
                <a:latin typeface="Comic Sans MS" charset="0"/>
                <a:cs typeface="+mn-cs"/>
              </a:rPr>
              <a:t> on the Virtual Microbiology Classroom of</a:t>
            </a:r>
            <a:r>
              <a:rPr lang="en-US" sz="1000">
                <a:latin typeface="Comic Sans MS" charset="0"/>
                <a:cs typeface="+mn-cs"/>
              </a:rPr>
              <a:t> </a:t>
            </a:r>
            <a:r>
              <a:rPr lang="en-US" sz="1200">
                <a:latin typeface="Comic Sans MS" charset="0"/>
                <a:cs typeface="+mn-cs"/>
                <a:hlinkClick r:id="rId4"/>
              </a:rPr>
              <a:t>Science Prof Online</a:t>
            </a:r>
            <a:r>
              <a:rPr lang="en-US" sz="1400">
                <a:latin typeface="Comic Sans MS" charset="0"/>
                <a:cs typeface="+mn-cs"/>
              </a:rPr>
              <a:t>.</a:t>
            </a:r>
          </a:p>
          <a:p>
            <a:pPr eaLnBrk="1" hangingPunct="1">
              <a:buFontTx/>
              <a:buNone/>
              <a:defRPr/>
            </a:pPr>
            <a:endParaRPr lang="en-US" sz="800">
              <a:latin typeface="Comic Sans MS" charset="0"/>
              <a:cs typeface="+mn-cs"/>
            </a:endParaRPr>
          </a:p>
          <a:p>
            <a:pPr eaLnBrk="1" hangingPunct="1">
              <a:buFont typeface="Wingdings" charset="0"/>
              <a:buChar char="Ø"/>
              <a:defRPr/>
            </a:pPr>
            <a:r>
              <a:rPr lang="en-US" sz="1600">
                <a:latin typeface="Comic Sans MS" charset="0"/>
                <a:cs typeface="+mn-cs"/>
              </a:rPr>
              <a:t>Play </a:t>
            </a:r>
            <a:r>
              <a:rPr lang="en-US" sz="1600">
                <a:latin typeface="Comic Sans MS" charset="0"/>
                <a:cs typeface="+mn-cs"/>
                <a:hlinkClick r:id="rId5"/>
              </a:rPr>
              <a:t>Pandemic 2</a:t>
            </a:r>
            <a:r>
              <a:rPr lang="en-US" sz="1600">
                <a:latin typeface="Comic Sans MS" charset="0"/>
                <a:cs typeface="+mn-cs"/>
              </a:rPr>
              <a:t> </a:t>
            </a:r>
            <a:r>
              <a:rPr lang="en-US" sz="1200">
                <a:latin typeface="Comic Sans MS" charset="0"/>
                <a:cs typeface="+mn-cs"/>
              </a:rPr>
              <a:t>a video game of strategy, where you try to become a successful pandemic microbe and infect the world. My 14-year old, daughter and I recommend this one to you. </a:t>
            </a:r>
          </a:p>
          <a:p>
            <a:pPr eaLnBrk="1" hangingPunct="1">
              <a:buFontTx/>
              <a:buNone/>
              <a:defRPr/>
            </a:pPr>
            <a:endParaRPr lang="en-US" sz="800">
              <a:latin typeface="Comic Sans MS" charset="0"/>
              <a:cs typeface="+mn-cs"/>
            </a:endParaRPr>
          </a:p>
          <a:p>
            <a:pPr eaLnBrk="1" hangingPunct="1">
              <a:buFont typeface="Wingdings" charset="0"/>
              <a:buChar char="Ø"/>
              <a:defRPr/>
            </a:pPr>
            <a:r>
              <a:rPr lang="ja-JP" altLang="en-US" sz="1600">
                <a:latin typeface="Comic Sans MS" charset="0"/>
                <a:cs typeface="+mn-cs"/>
                <a:hlinkClick r:id="rId6"/>
              </a:rPr>
              <a:t>“</a:t>
            </a:r>
            <a:r>
              <a:rPr lang="en-US" sz="1600">
                <a:latin typeface="Comic Sans MS" charset="0"/>
                <a:cs typeface="+mn-cs"/>
                <a:hlinkClick r:id="rId6"/>
              </a:rPr>
              <a:t>Quarantine</a:t>
            </a:r>
            <a:r>
              <a:rPr lang="ja-JP" altLang="en-US" sz="1600">
                <a:latin typeface="Comic Sans MS" charset="0"/>
                <a:cs typeface="+mn-cs"/>
                <a:hlinkClick r:id="rId6"/>
              </a:rPr>
              <a:t>”</a:t>
            </a:r>
            <a:r>
              <a:rPr lang="en-US" sz="1200">
                <a:latin typeface="Comic Sans MS" charset="0"/>
                <a:cs typeface="+mn-cs"/>
              </a:rPr>
              <a:t> a scary movie about a new infectious disease.</a:t>
            </a:r>
          </a:p>
          <a:p>
            <a:pPr eaLnBrk="1" hangingPunct="1">
              <a:buFontTx/>
              <a:buNone/>
              <a:defRPr/>
            </a:pPr>
            <a:endParaRPr lang="en-US" sz="800">
              <a:latin typeface="Comic Sans MS" charset="0"/>
              <a:cs typeface="+mn-cs"/>
            </a:endParaRPr>
          </a:p>
          <a:p>
            <a:pPr eaLnBrk="1" hangingPunct="1">
              <a:buFont typeface="Wingdings" charset="0"/>
              <a:buChar char="Ø"/>
              <a:defRPr/>
            </a:pPr>
            <a:r>
              <a:rPr lang="ja-JP" altLang="en-US" sz="1600">
                <a:latin typeface="Comic Sans MS" charset="0"/>
                <a:cs typeface="+mn-cs"/>
                <a:hlinkClick r:id="rId7"/>
              </a:rPr>
              <a:t>“</a:t>
            </a:r>
            <a:r>
              <a:rPr lang="en-US" sz="1600">
                <a:latin typeface="Comic Sans MS" charset="0"/>
                <a:cs typeface="+mn-cs"/>
                <a:hlinkClick r:id="rId7"/>
              </a:rPr>
              <a:t>Contagion</a:t>
            </a:r>
            <a:r>
              <a:rPr lang="ja-JP" altLang="en-US" sz="1600">
                <a:latin typeface="Comic Sans MS" charset="0"/>
                <a:cs typeface="+mn-cs"/>
                <a:hlinkClick r:id="rId7"/>
              </a:rPr>
              <a:t>”</a:t>
            </a:r>
            <a:r>
              <a:rPr lang="en-US" sz="1600">
                <a:latin typeface="Comic Sans MS" charset="0"/>
                <a:cs typeface="+mn-cs"/>
              </a:rPr>
              <a:t> </a:t>
            </a:r>
            <a:r>
              <a:rPr lang="en-US" sz="1200">
                <a:latin typeface="Comic Sans MS" charset="0"/>
                <a:cs typeface="+mn-cs"/>
              </a:rPr>
              <a:t>great dramatic movie that realistically depicts what could happen in outbreak of a novel, virulent infectious disease.</a:t>
            </a:r>
            <a:endParaRPr lang="en-US" sz="1100">
              <a:latin typeface="Comic Sans MS" charset="0"/>
              <a:cs typeface="+mn-cs"/>
            </a:endParaRPr>
          </a:p>
          <a:p>
            <a:pPr eaLnBrk="1" hangingPunct="1">
              <a:buFontTx/>
              <a:buNone/>
              <a:defRPr/>
            </a:pPr>
            <a:endParaRPr lang="en-US" sz="800">
              <a:latin typeface="Comic Sans MS" charset="0"/>
              <a:cs typeface="+mn-cs"/>
            </a:endParaRPr>
          </a:p>
          <a:p>
            <a:pPr eaLnBrk="1" hangingPunct="1">
              <a:buFont typeface="Wingdings" charset="0"/>
              <a:buChar char="Ø"/>
              <a:defRPr/>
            </a:pPr>
            <a:r>
              <a:rPr lang="en-US" sz="1600">
                <a:latin typeface="Comic Sans MS" charset="0"/>
                <a:cs typeface="+mn-cs"/>
              </a:rPr>
              <a:t>Play </a:t>
            </a:r>
            <a:r>
              <a:rPr lang="en-US" sz="1600">
                <a:latin typeface="Comic Sans MS" charset="0"/>
                <a:cs typeface="+mn-cs"/>
                <a:hlinkClick r:id="rId8"/>
              </a:rPr>
              <a:t>Disease Defenders</a:t>
            </a:r>
            <a:r>
              <a:rPr lang="en-US" sz="1200">
                <a:latin typeface="Comic Sans MS" charset="0"/>
                <a:cs typeface="+mn-cs"/>
              </a:rPr>
              <a:t> educational video game, Rice University.</a:t>
            </a:r>
          </a:p>
          <a:p>
            <a:pPr eaLnBrk="1" hangingPunct="1">
              <a:buFont typeface="Wingdings" charset="0"/>
              <a:buChar char="Ø"/>
              <a:defRPr/>
            </a:pPr>
            <a:endParaRPr lang="en-US" sz="800">
              <a:latin typeface="Comic Sans MS" charset="0"/>
              <a:cs typeface="+mn-cs"/>
            </a:endParaRPr>
          </a:p>
          <a:p>
            <a:pPr eaLnBrk="1" hangingPunct="1">
              <a:buFont typeface="Wingdings" charset="0"/>
              <a:buChar char="Ø"/>
              <a:defRPr/>
            </a:pPr>
            <a:r>
              <a:rPr lang="en-US" sz="1600">
                <a:latin typeface="Comic Sans MS" charset="0"/>
                <a:cs typeface="+mn-cs"/>
                <a:hlinkClick r:id="rId9"/>
              </a:rPr>
              <a:t>Normal Flora</a:t>
            </a:r>
            <a:r>
              <a:rPr lang="en-US" sz="1600">
                <a:latin typeface="Comic Sans MS" charset="0"/>
                <a:cs typeface="+mn-cs"/>
              </a:rPr>
              <a:t> </a:t>
            </a:r>
            <a:r>
              <a:rPr lang="en-US" sz="1200">
                <a:latin typeface="Comic Sans MS" charset="0"/>
                <a:cs typeface="+mn-cs"/>
              </a:rPr>
              <a:t>webpage, by Douglas F. Fix. Interactive page where you can select an area of the body and learn which normal flora typically colonize that location.</a:t>
            </a:r>
          </a:p>
          <a:p>
            <a:pPr eaLnBrk="1" hangingPunct="1">
              <a:buFontTx/>
              <a:buNone/>
              <a:defRPr/>
            </a:pPr>
            <a:endParaRPr lang="en-US" sz="800">
              <a:latin typeface="Comic Sans MS" charset="0"/>
              <a:cs typeface="+mn-cs"/>
            </a:endParaRPr>
          </a:p>
          <a:p>
            <a:pPr eaLnBrk="1" hangingPunct="1">
              <a:buFont typeface="Wingdings" charset="0"/>
              <a:buChar char="Ø"/>
              <a:defRPr/>
            </a:pPr>
            <a:r>
              <a:rPr lang="ja-JP" altLang="en-US" sz="1600">
                <a:latin typeface="Comic Sans MS" charset="0"/>
                <a:cs typeface="+mn-cs"/>
              </a:rPr>
              <a:t>“</a:t>
            </a:r>
            <a:r>
              <a:rPr lang="en-US" sz="1600">
                <a:latin typeface="Comic Sans MS" charset="0"/>
                <a:cs typeface="+mn-cs"/>
                <a:hlinkClick r:id="rId10"/>
              </a:rPr>
              <a:t>Catch My Disease</a:t>
            </a:r>
            <a:r>
              <a:rPr lang="ja-JP" altLang="en-US" sz="1600">
                <a:latin typeface="Comic Sans MS" charset="0"/>
                <a:cs typeface="+mn-cs"/>
              </a:rPr>
              <a:t>”</a:t>
            </a:r>
            <a:r>
              <a:rPr lang="en-US" sz="1800">
                <a:latin typeface="Comic Sans MS" charset="0"/>
                <a:cs typeface="+mn-cs"/>
              </a:rPr>
              <a:t> </a:t>
            </a:r>
            <a:r>
              <a:rPr lang="en-US" sz="1200">
                <a:latin typeface="Comic Sans MS" charset="0"/>
                <a:cs typeface="+mn-cs"/>
              </a:rPr>
              <a:t>song by Ben Lee. </a:t>
            </a:r>
          </a:p>
          <a:p>
            <a:pPr eaLnBrk="1" hangingPunct="1">
              <a:buFont typeface="Wingdings" charset="0"/>
              <a:buChar char="Ø"/>
              <a:defRPr/>
            </a:pPr>
            <a:endParaRPr lang="en-US" sz="800">
              <a:latin typeface="Comic Sans MS" charset="0"/>
              <a:cs typeface="+mn-cs"/>
            </a:endParaRPr>
          </a:p>
          <a:p>
            <a:pPr eaLnBrk="1" hangingPunct="1">
              <a:buFont typeface="Wingdings" charset="0"/>
              <a:buChar char="Ø"/>
              <a:defRPr/>
            </a:pPr>
            <a:r>
              <a:rPr lang="en-US" sz="1600">
                <a:latin typeface="Comic Sans MS" charset="0"/>
                <a:cs typeface="+mn-cs"/>
                <a:hlinkClick r:id="rId11"/>
              </a:rPr>
              <a:t>Bacterial Pathogen Pronunciation Station</a:t>
            </a:r>
            <a:r>
              <a:rPr lang="en-US" sz="1200">
                <a:latin typeface="Comic Sans MS" charset="0"/>
                <a:cs typeface="+mn-cs"/>
              </a:rPr>
              <a:t>, a webpage with links to audio files containing the pronunciation of the bacterial names, created by Neal R. Chamberlain, Ph.D.</a:t>
            </a:r>
          </a:p>
          <a:p>
            <a:pPr eaLnBrk="1" hangingPunct="1">
              <a:buFontTx/>
              <a:buNone/>
              <a:defRPr/>
            </a:pPr>
            <a:endParaRPr lang="en-US" sz="800">
              <a:latin typeface="Comic Sans MS" charset="0"/>
              <a:cs typeface="+mn-cs"/>
            </a:endParaRPr>
          </a:p>
          <a:p>
            <a:pPr eaLnBrk="1" hangingPunct="1">
              <a:buFont typeface="Wingdings" charset="0"/>
              <a:buChar char="Ø"/>
              <a:defRPr/>
            </a:pPr>
            <a:r>
              <a:rPr lang="en-US" sz="1600">
                <a:latin typeface="Comic Sans MS" charset="0"/>
                <a:cs typeface="+mn-cs"/>
                <a:hlinkClick r:id="rId12"/>
              </a:rPr>
              <a:t>Giant Microbes</a:t>
            </a:r>
            <a:r>
              <a:rPr lang="en-US" sz="1200">
                <a:latin typeface="Comic Sans MS" charset="0"/>
                <a:cs typeface="+mn-cs"/>
              </a:rPr>
              <a:t>, a company that sells adorable stuffed microbes.</a:t>
            </a:r>
            <a:endParaRPr lang="en-US" sz="1000">
              <a:latin typeface="Comic Sans MS" charset="0"/>
              <a:cs typeface="+mn-cs"/>
            </a:endParaRPr>
          </a:p>
          <a:p>
            <a:pPr eaLnBrk="1" hangingPunct="1">
              <a:buFontTx/>
              <a:buNone/>
              <a:defRPr/>
            </a:pPr>
            <a:endParaRPr lang="en-US" sz="800">
              <a:latin typeface="Comic Sans MS" charset="0"/>
              <a:cs typeface="+mn-cs"/>
            </a:endParaRPr>
          </a:p>
          <a:p>
            <a:pPr eaLnBrk="1" hangingPunct="1">
              <a:buFontTx/>
              <a:buNone/>
              <a:defRPr/>
            </a:pPr>
            <a:r>
              <a:rPr lang="en-US" sz="1200" i="1">
                <a:latin typeface="Comic Sans MS" charset="0"/>
                <a:cs typeface="+mn-cs"/>
              </a:rPr>
              <a:t>	    (You must be in PPT slideshow view to click on links.)</a:t>
            </a:r>
          </a:p>
        </p:txBody>
      </p:sp>
      <p:pic>
        <p:nvPicPr>
          <p:cNvPr id="23554" name="Picture 3" descr="MC90022968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1000" y="152400"/>
            <a:ext cx="866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WordArt 4"/>
          <p:cNvSpPr>
            <a:spLocks noChangeArrowheads="1" noChangeShapeType="1" noTextEdit="1"/>
          </p:cNvSpPr>
          <p:nvPr/>
        </p:nvSpPr>
        <p:spPr bwMode="auto">
          <a:xfrm rot="2853883">
            <a:off x="6771481" y="1148557"/>
            <a:ext cx="2459037" cy="393700"/>
          </a:xfrm>
          <a:prstGeom prst="rect">
            <a:avLst/>
          </a:prstGeom>
        </p:spPr>
        <p:txBody>
          <a:bodyPr wrap="none" fromWordArt="1">
            <a:prstTxWarp prst="textPlain">
              <a:avLst>
                <a:gd name="adj" fmla="val 52065"/>
              </a:avLst>
            </a:prstTxWarp>
          </a:bodyPr>
          <a:lstStyle/>
          <a:p>
            <a:pPr algn="ctr"/>
            <a:r>
              <a:rPr lang="en-US" b="1" i="1" kern="10">
                <a:ln w="9525">
                  <a:solidFill>
                    <a:srgbClr val="000000"/>
                  </a:solidFill>
                  <a:round/>
                  <a:headEnd/>
                  <a:tailEnd/>
                </a:ln>
                <a:solidFill>
                  <a:srgbClr val="FFFFFF"/>
                </a:solidFill>
                <a:latin typeface="Comic Sans MS"/>
                <a:ea typeface="Comic Sans MS"/>
                <a:cs typeface="Comic Sans MS"/>
              </a:rPr>
              <a:t>Smart Links</a:t>
            </a:r>
          </a:p>
        </p:txBody>
      </p:sp>
      <p:sp>
        <p:nvSpPr>
          <p:cNvPr id="23557" name="Text Box 5"/>
          <p:cNvSpPr txBox="1">
            <a:spLocks noChangeArrowheads="1"/>
          </p:cNvSpPr>
          <p:nvPr/>
        </p:nvSpPr>
        <p:spPr bwMode="auto">
          <a:xfrm>
            <a:off x="381000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14"/>
              </a:rPr>
              <a:t>Virtual Microbiology Classroom</a:t>
            </a:r>
            <a:r>
              <a:rPr lang="en-US" sz="1000">
                <a:latin typeface="Comic Sans MS" charset="0"/>
                <a:cs typeface="+mn-cs"/>
              </a:rPr>
              <a:t> on </a:t>
            </a:r>
            <a:r>
              <a:rPr lang="en-US" sz="1000">
                <a:latin typeface="Comic Sans MS" charset="0"/>
                <a:cs typeface="+mn-cs"/>
                <a:hlinkClick r:id="rId4"/>
              </a:rPr>
              <a:t>ScienceProfOnline.com</a:t>
            </a:r>
            <a:endParaRPr lang="en-US" sz="1000">
              <a:latin typeface="Comic Sans MS" charset="0"/>
              <a:cs typeface="+mn-cs"/>
            </a:endParaRPr>
          </a:p>
        </p:txBody>
      </p:sp>
    </p:spTree>
    <p:extLst>
      <p:ext uri="{BB962C8B-B14F-4D97-AF65-F5344CB8AC3E}">
        <p14:creationId xmlns:p14="http://schemas.microsoft.com/office/powerpoint/2010/main" val="41874162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04800" y="381000"/>
            <a:ext cx="8534400" cy="4038600"/>
          </a:xfrm>
        </p:spPr>
        <p:txBody>
          <a:bodyPr/>
          <a:lstStyle/>
          <a:p>
            <a:pPr algn="r" eaLnBrk="1" hangingPunct="1"/>
            <a:r>
              <a:rPr lang="en-US" sz="2400" b="1" i="1" smtClean="0">
                <a:solidFill>
                  <a:srgbClr val="FF0000"/>
                </a:solidFill>
              </a:rPr>
              <a:t>         </a:t>
            </a:r>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a:t>
            </a:r>
            <a:r>
              <a:rPr lang="en-US" sz="2000" i="1" smtClean="0">
                <a:solidFill>
                  <a:schemeClr val="accent2"/>
                </a:solidFill>
                <a:latin typeface="Comic Sans MS" pitchFamily="66" charset="0"/>
                <a:hlinkClick r:id="rId3"/>
              </a:rPr>
              <a:t>VMC</a:t>
            </a:r>
            <a:r>
              <a:rPr lang="en-US" sz="2000" i="1" smtClean="0">
                <a:solidFill>
                  <a:schemeClr val="accent2"/>
                </a:solidFill>
                <a:latin typeface="Comic Sans MS" pitchFamily="66" charset="0"/>
              </a:rPr>
              <a:t>)</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sp>
        <p:nvSpPr>
          <p:cNvPr id="24579" name="Rectangle 3"/>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24580" name="Text Box 4"/>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spcBef>
                <a:spcPct val="50000"/>
              </a:spcBef>
            </a:pPr>
            <a:r>
              <a:rPr lang="en-US">
                <a:solidFill>
                  <a:srgbClr val="000000"/>
                </a:solidFill>
                <a:latin typeface="Comic Sans MS" pitchFamily="66" charset="0"/>
              </a:rPr>
              <a:t>You can access the VMC by going to the Science Prof Online website </a:t>
            </a:r>
            <a:r>
              <a:rPr lang="en-US" b="1">
                <a:solidFill>
                  <a:srgbClr val="000000"/>
                </a:solidFill>
                <a:latin typeface="Comic Sans MS" pitchFamily="66" charset="0"/>
                <a:hlinkClick r:id="rId4"/>
              </a:rPr>
              <a:t>www.ScienceProfOnline.com</a:t>
            </a:r>
            <a:endParaRPr lang="en-US" b="1">
              <a:solidFill>
                <a:srgbClr val="000000"/>
              </a:solidFill>
              <a:latin typeface="Comic Sans MS" pitchFamily="66" charset="0"/>
            </a:endParaRPr>
          </a:p>
        </p:txBody>
      </p:sp>
      <p:sp>
        <p:nvSpPr>
          <p:cNvPr id="24581" name="Rectangle 7"/>
          <p:cNvSpPr>
            <a:spLocks noChangeArrowheads="1"/>
          </p:cNvSpPr>
          <p:nvPr/>
        </p:nvSpPr>
        <p:spPr bwMode="auto">
          <a:xfrm>
            <a:off x="0" y="6613525"/>
            <a:ext cx="37766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000">
                <a:latin typeface="Comic Sans MS" pitchFamily="66" charset="0"/>
              </a:rPr>
              <a:t>Images: </a:t>
            </a:r>
            <a:r>
              <a:rPr lang="en-US" sz="1000">
                <a:latin typeface="Comic Sans MS" pitchFamily="66" charset="0"/>
                <a:hlinkClick r:id="rId5"/>
              </a:rPr>
              <a:t>HIV</a:t>
            </a:r>
            <a:r>
              <a:rPr lang="en-US" sz="1000">
                <a:latin typeface="Comic Sans MS" pitchFamily="66" charset="0"/>
              </a:rPr>
              <a:t>, Giant Microbes; </a:t>
            </a:r>
            <a:r>
              <a:rPr lang="en-US" sz="1000">
                <a:latin typeface="Comic Sans MS" pitchFamily="66" charset="0"/>
                <a:hlinkClick r:id="rId6"/>
              </a:rPr>
              <a:t>Prokaryotic cell</a:t>
            </a:r>
            <a:r>
              <a:rPr lang="en-US" sz="1000">
                <a:latin typeface="Comic Sans MS" pitchFamily="66" charset="0"/>
              </a:rPr>
              <a:t>, Mariana Ruiz</a:t>
            </a:r>
          </a:p>
        </p:txBody>
      </p:sp>
      <p:pic>
        <p:nvPicPr>
          <p:cNvPr id="24582" name="Picture 8" descr="Prokaryote_cell_unlabeled_Rui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18" descr="hiv"/>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81000"/>
            <a:ext cx="28194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57200"/>
            <a:ext cx="41767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9" name="Text Box 3"/>
          <p:cNvSpPr txBox="1">
            <a:spLocks noChangeArrowheads="1"/>
          </p:cNvSpPr>
          <p:nvPr/>
        </p:nvSpPr>
        <p:spPr bwMode="auto">
          <a:xfrm>
            <a:off x="7772400" y="6019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200">
                <a:cs typeface="+mn-cs"/>
              </a:rPr>
              <a:t>DVD 665</a:t>
            </a:r>
          </a:p>
        </p:txBody>
      </p:sp>
      <p:sp>
        <p:nvSpPr>
          <p:cNvPr id="4100" name="Rectangle 5"/>
          <p:cNvSpPr>
            <a:spLocks noGrp="1" noChangeArrowheads="1"/>
          </p:cNvSpPr>
          <p:nvPr>
            <p:ph type="subTitle" idx="1"/>
          </p:nvPr>
        </p:nvSpPr>
        <p:spPr>
          <a:xfrm>
            <a:off x="381000" y="1828800"/>
            <a:ext cx="3886200" cy="2667000"/>
          </a:xfrm>
        </p:spPr>
        <p:txBody>
          <a:bodyPr/>
          <a:lstStyle/>
          <a:p>
            <a:pPr eaLnBrk="1" hangingPunct="1">
              <a:defRPr/>
            </a:pPr>
            <a:r>
              <a:rPr lang="en-US" b="1" dirty="0">
                <a:solidFill>
                  <a:srgbClr val="996600"/>
                </a:solidFill>
                <a:latin typeface="Comic Sans MS" charset="0"/>
                <a:cs typeface="+mn-cs"/>
              </a:rPr>
              <a:t>Lets start the semester by </a:t>
            </a:r>
            <a:r>
              <a:rPr lang="en-US" b="1" dirty="0">
                <a:solidFill>
                  <a:srgbClr val="996600"/>
                </a:solidFill>
                <a:latin typeface="Comic Sans MS" charset="0"/>
                <a:cs typeface="+mn-cs"/>
                <a:hlinkClick r:id="rId4"/>
              </a:rPr>
              <a:t>learning how to properly cough and sneeze</a:t>
            </a:r>
            <a:r>
              <a:rPr lang="en-US" b="1" dirty="0">
                <a:solidFill>
                  <a:srgbClr val="996600"/>
                </a:solidFill>
                <a:latin typeface="Comic Sans MS" charset="0"/>
                <a:cs typeface="+mn-cs"/>
              </a:rPr>
              <a:t>!</a:t>
            </a:r>
            <a:endParaRPr lang="en-US" sz="3600" b="1" dirty="0">
              <a:solidFill>
                <a:srgbClr val="996600"/>
              </a:solidFill>
              <a:latin typeface="Jokerman" charset="0"/>
              <a:cs typeface="+mn-cs"/>
            </a:endParaRPr>
          </a:p>
        </p:txBody>
      </p:sp>
      <p:sp>
        <p:nvSpPr>
          <p:cNvPr id="4101"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From the  </a:t>
            </a:r>
            <a:r>
              <a:rPr lang="en-US" sz="1000">
                <a:latin typeface="Comic Sans MS" charset="0"/>
                <a:cs typeface="+mn-cs"/>
                <a:hlinkClick r:id="rId5"/>
              </a:rPr>
              <a:t>Virtual Microbiology Classroom</a:t>
            </a:r>
            <a:r>
              <a:rPr lang="en-US" sz="1000">
                <a:latin typeface="Comic Sans MS" charset="0"/>
                <a:cs typeface="+mn-cs"/>
              </a:rPr>
              <a:t> on </a:t>
            </a:r>
            <a:r>
              <a:rPr lang="en-US" sz="1000">
                <a:latin typeface="Comic Sans MS" charset="0"/>
                <a:cs typeface="+mn-cs"/>
                <a:hlinkClick r:id="rId6"/>
              </a:rPr>
              <a:t>ScienceProfOnline.com</a:t>
            </a:r>
            <a:endParaRPr lang="en-US" sz="1000">
              <a:latin typeface="Comic Sans MS" charset="0"/>
              <a:cs typeface="+mn-cs"/>
            </a:endParaRPr>
          </a:p>
        </p:txBody>
      </p:sp>
    </p:spTree>
    <p:extLst>
      <p:ext uri="{BB962C8B-B14F-4D97-AF65-F5344CB8AC3E}">
        <p14:creationId xmlns:p14="http://schemas.microsoft.com/office/powerpoint/2010/main" val="33837294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228600"/>
            <a:ext cx="7239000" cy="685800"/>
          </a:xfrm>
        </p:spPr>
        <p:txBody>
          <a:bodyPr/>
          <a:lstStyle/>
          <a:p>
            <a:pPr eaLnBrk="1" hangingPunct="1">
              <a:defRPr/>
            </a:pPr>
            <a:r>
              <a:rPr lang="en-US" sz="4000" b="1" dirty="0">
                <a:solidFill>
                  <a:srgbClr val="660066"/>
                </a:solidFill>
                <a:latin typeface="Comic Sans MS" charset="0"/>
                <a:cs typeface="+mj-cs"/>
              </a:rPr>
              <a:t>Microbiology</a:t>
            </a:r>
            <a:endParaRPr lang="en-US" sz="2800" b="1" i="1" dirty="0">
              <a:solidFill>
                <a:srgbClr val="660066"/>
              </a:solidFill>
              <a:latin typeface="Comic Sans MS" charset="0"/>
              <a:cs typeface="+mj-cs"/>
            </a:endParaRPr>
          </a:p>
        </p:txBody>
      </p:sp>
      <p:sp>
        <p:nvSpPr>
          <p:cNvPr id="379907" name="Rectangle 3"/>
          <p:cNvSpPr>
            <a:spLocks noGrp="1" noChangeArrowheads="1"/>
          </p:cNvSpPr>
          <p:nvPr>
            <p:ph type="subTitle" idx="1"/>
          </p:nvPr>
        </p:nvSpPr>
        <p:spPr>
          <a:xfrm>
            <a:off x="685800" y="1651000"/>
            <a:ext cx="8001000" cy="4826000"/>
          </a:xfrm>
        </p:spPr>
        <p:txBody>
          <a:bodyPr/>
          <a:lstStyle/>
          <a:p>
            <a:pPr algn="l" eaLnBrk="1" hangingPunct="1">
              <a:lnSpc>
                <a:spcPct val="80000"/>
              </a:lnSpc>
              <a:defRPr/>
            </a:pPr>
            <a:endParaRPr lang="en-US" sz="2800" dirty="0">
              <a:latin typeface="Comic Sans MS" charset="0"/>
              <a:cs typeface="Arial" charset="0"/>
            </a:endParaRPr>
          </a:p>
          <a:p>
            <a:pPr algn="l" eaLnBrk="1" hangingPunct="1">
              <a:lnSpc>
                <a:spcPct val="80000"/>
              </a:lnSpc>
              <a:buFont typeface="Wingdings" charset="0"/>
              <a:buChar char="Ø"/>
              <a:defRPr/>
            </a:pPr>
            <a:r>
              <a:rPr lang="en-US" sz="2400" dirty="0">
                <a:latin typeface="Comic Sans MS" charset="0"/>
                <a:cs typeface="Arial" charset="0"/>
              </a:rPr>
              <a:t> Check your course #  </a:t>
            </a:r>
            <a:r>
              <a:rPr lang="en-US" sz="2000" dirty="0">
                <a:latin typeface="Comic Sans MS" charset="0"/>
                <a:cs typeface="Arial" charset="0"/>
              </a:rPr>
              <a:t>(CRN) </a:t>
            </a:r>
            <a:r>
              <a:rPr lang="en-US" sz="2400" dirty="0">
                <a:latin typeface="Comic Sans MS" charset="0"/>
                <a:cs typeface="Arial" charset="0"/>
              </a:rPr>
              <a:t>to make sure that you </a:t>
            </a:r>
            <a:r>
              <a:rPr lang="en-US" sz="2400" dirty="0" smtClean="0">
                <a:latin typeface="Comic Sans MS" charset="0"/>
                <a:cs typeface="Arial" charset="0"/>
              </a:rPr>
              <a:t>  </a:t>
            </a:r>
          </a:p>
          <a:p>
            <a:pPr algn="l" eaLnBrk="1" hangingPunct="1">
              <a:lnSpc>
                <a:spcPct val="80000"/>
              </a:lnSpc>
              <a:defRPr/>
            </a:pPr>
            <a:r>
              <a:rPr lang="en-US" sz="2400" dirty="0">
                <a:latin typeface="Comic Sans MS" charset="0"/>
                <a:cs typeface="Arial" charset="0"/>
              </a:rPr>
              <a:t> </a:t>
            </a:r>
            <a:r>
              <a:rPr lang="en-US" sz="2400" dirty="0" smtClean="0">
                <a:latin typeface="Comic Sans MS" charset="0"/>
                <a:cs typeface="Arial" charset="0"/>
              </a:rPr>
              <a:t>   are </a:t>
            </a:r>
            <a:r>
              <a:rPr lang="en-US" sz="2400" dirty="0">
                <a:latin typeface="Comic Sans MS" charset="0"/>
                <a:cs typeface="Arial" charset="0"/>
              </a:rPr>
              <a:t>in the current course.</a:t>
            </a:r>
          </a:p>
          <a:p>
            <a:pPr algn="l" eaLnBrk="1" hangingPunct="1">
              <a:lnSpc>
                <a:spcPct val="80000"/>
              </a:lnSpc>
              <a:buFont typeface="Wingdings" charset="0"/>
              <a:buChar char="Ø"/>
              <a:defRPr/>
            </a:pPr>
            <a:endParaRPr lang="en-US" dirty="0">
              <a:latin typeface="Comic Sans MS" charset="0"/>
              <a:cs typeface="Arial" charset="0"/>
            </a:endParaRPr>
          </a:p>
          <a:p>
            <a:pPr algn="l" eaLnBrk="1" hangingPunct="1">
              <a:lnSpc>
                <a:spcPct val="80000"/>
              </a:lnSpc>
              <a:buFont typeface="Wingdings" charset="0"/>
              <a:buChar char="Ø"/>
              <a:defRPr/>
            </a:pPr>
            <a:r>
              <a:rPr lang="en-US" sz="2400" b="1" dirty="0">
                <a:solidFill>
                  <a:srgbClr val="669900"/>
                </a:solidFill>
                <a:latin typeface="Comic Sans MS" charset="0"/>
                <a:cs typeface="Arial" charset="0"/>
              </a:rPr>
              <a:t> Sign in every time you attend class.</a:t>
            </a:r>
          </a:p>
          <a:p>
            <a:pPr algn="l" eaLnBrk="1" hangingPunct="1">
              <a:lnSpc>
                <a:spcPct val="80000"/>
              </a:lnSpc>
              <a:buFont typeface="Wingdings" charset="0"/>
              <a:buChar char="Ø"/>
              <a:defRPr/>
            </a:pPr>
            <a:endParaRPr lang="en-US" b="1" dirty="0">
              <a:solidFill>
                <a:srgbClr val="669900"/>
              </a:solidFill>
              <a:latin typeface="Comic Sans MS" charset="0"/>
              <a:cs typeface="Arial" charset="0"/>
            </a:endParaRPr>
          </a:p>
          <a:p>
            <a:pPr algn="l" eaLnBrk="1" hangingPunct="1">
              <a:lnSpc>
                <a:spcPct val="80000"/>
              </a:lnSpc>
              <a:buFont typeface="Wingdings" charset="0"/>
              <a:buChar char="Ø"/>
              <a:defRPr/>
            </a:pPr>
            <a:r>
              <a:rPr lang="en-US" sz="2400" dirty="0">
                <a:latin typeface="Comic Sans MS" charset="0"/>
                <a:cs typeface="Arial" charset="0"/>
              </a:rPr>
              <a:t>Tami Port…Who</a:t>
            </a:r>
            <a:r>
              <a:rPr lang="ja-JP" altLang="en-US" sz="2400" dirty="0">
                <a:latin typeface="Comic Sans MS" charset="0"/>
                <a:cs typeface="Arial" charset="0"/>
              </a:rPr>
              <a:t>’</a:t>
            </a:r>
            <a:r>
              <a:rPr lang="en-US" sz="2400" dirty="0">
                <a:latin typeface="Comic Sans MS" charset="0"/>
                <a:cs typeface="Arial" charset="0"/>
              </a:rPr>
              <a:t>s she?</a:t>
            </a:r>
          </a:p>
          <a:p>
            <a:pPr algn="l" eaLnBrk="1" hangingPunct="1">
              <a:lnSpc>
                <a:spcPct val="80000"/>
              </a:lnSpc>
              <a:buFont typeface="Wingdings" charset="0"/>
              <a:buChar char="Ø"/>
              <a:defRPr/>
            </a:pPr>
            <a:endParaRPr lang="en-US" dirty="0">
              <a:latin typeface="Comic Sans MS" charset="0"/>
              <a:cs typeface="Arial" charset="0"/>
            </a:endParaRPr>
          </a:p>
          <a:p>
            <a:pPr algn="l" eaLnBrk="1" hangingPunct="1">
              <a:lnSpc>
                <a:spcPct val="80000"/>
              </a:lnSpc>
              <a:buFont typeface="Wingdings" charset="0"/>
              <a:buChar char="Ø"/>
              <a:defRPr/>
            </a:pPr>
            <a:r>
              <a:rPr lang="en-US" sz="2400" dirty="0">
                <a:latin typeface="Comic Sans MS" charset="0"/>
                <a:cs typeface="+mn-cs"/>
              </a:rPr>
              <a:t>Microbiology…What is it?</a:t>
            </a:r>
          </a:p>
          <a:p>
            <a:pPr algn="l" eaLnBrk="1" hangingPunct="1">
              <a:lnSpc>
                <a:spcPct val="80000"/>
              </a:lnSpc>
              <a:defRPr/>
            </a:pPr>
            <a:endParaRPr lang="en-US" sz="1100" dirty="0">
              <a:latin typeface="Times New Roman" charset="0"/>
              <a:cs typeface="Times New Roman" charset="0"/>
            </a:endParaRPr>
          </a:p>
          <a:p>
            <a:pPr marL="628650" lvl="1" indent="-171450" algn="l" eaLnBrk="1" hangingPunct="1">
              <a:lnSpc>
                <a:spcPct val="80000"/>
              </a:lnSpc>
              <a:buFont typeface="Arial" charset="0"/>
              <a:buChar char="•"/>
              <a:defRPr/>
            </a:pPr>
            <a:endParaRPr lang="en-US" sz="1400" dirty="0">
              <a:latin typeface="Comic Sans MS" charset="0"/>
              <a:cs typeface="Times New Roman" charset="0"/>
            </a:endParaRPr>
          </a:p>
        </p:txBody>
      </p:sp>
      <p:pic>
        <p:nvPicPr>
          <p:cNvPr id="5123" name="Picture 4" descr="microb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8153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From the  </a:t>
            </a:r>
            <a:r>
              <a:rPr lang="en-US" sz="1000">
                <a:latin typeface="Comic Sans MS" charset="0"/>
                <a:cs typeface="+mn-cs"/>
                <a:hlinkClick r:id="rId4"/>
              </a:rPr>
              <a:t>Virtual Microbiology Classroom</a:t>
            </a:r>
            <a:r>
              <a:rPr lang="en-US" sz="1000">
                <a:latin typeface="Comic Sans MS" charset="0"/>
                <a:cs typeface="+mn-cs"/>
              </a:rPr>
              <a:t> on </a:t>
            </a:r>
            <a:r>
              <a:rPr lang="en-US" sz="1000">
                <a:latin typeface="Comic Sans MS" charset="0"/>
                <a:cs typeface="+mn-cs"/>
                <a:hlinkClick r:id="rId5"/>
              </a:rPr>
              <a:t>ScienceProfOnline.com</a:t>
            </a:r>
            <a:endParaRPr lang="en-US" sz="1000">
              <a:latin typeface="Comic Sans MS" charset="0"/>
              <a:cs typeface="+mn-cs"/>
            </a:endParaRPr>
          </a:p>
        </p:txBody>
      </p:sp>
      <p:sp>
        <p:nvSpPr>
          <p:cNvPr id="7" name="Rectangle 4"/>
          <p:cNvSpPr>
            <a:spLocks noChangeArrowheads="1"/>
          </p:cNvSpPr>
          <p:nvPr/>
        </p:nvSpPr>
        <p:spPr bwMode="auto">
          <a:xfrm>
            <a:off x="6894090" y="6639488"/>
            <a:ext cx="22499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000" b="0" dirty="0" smtClean="0">
                <a:latin typeface="Comic Sans MS" pitchFamily="66" charset="0"/>
              </a:rPr>
              <a:t>Image:  </a:t>
            </a:r>
            <a:r>
              <a:rPr lang="en-US" sz="1000" b="0" i="1" dirty="0">
                <a:latin typeface="Comic Sans MS" pitchFamily="66" charset="0"/>
                <a:hlinkClick r:id="rId6"/>
              </a:rPr>
              <a:t>Chlamydia</a:t>
            </a:r>
            <a:r>
              <a:rPr lang="en-US" sz="1000" b="0" dirty="0">
                <a:latin typeface="Comic Sans MS" pitchFamily="66" charset="0"/>
              </a:rPr>
              <a:t>, Giant </a:t>
            </a:r>
            <a:r>
              <a:rPr lang="en-US" sz="1000" b="0" dirty="0" smtClean="0">
                <a:latin typeface="Comic Sans MS" pitchFamily="66" charset="0"/>
              </a:rPr>
              <a:t>Microbes</a:t>
            </a:r>
            <a:endParaRPr lang="en-US" sz="1000" b="0" dirty="0">
              <a:latin typeface="Comic Sans MS" pitchFamily="66" charset="0"/>
            </a:endParaRPr>
          </a:p>
        </p:txBody>
      </p:sp>
      <p:pic>
        <p:nvPicPr>
          <p:cNvPr id="8" name="Picture 9" descr="chlamy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810000"/>
            <a:ext cx="28194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0163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457200"/>
            <a:ext cx="8686800" cy="1676400"/>
          </a:xfrm>
        </p:spPr>
        <p:txBody>
          <a:bodyPr/>
          <a:lstStyle/>
          <a:p>
            <a:pPr algn="l" eaLnBrk="1" hangingPunct="1">
              <a:defRPr/>
            </a:pPr>
            <a:r>
              <a:rPr lang="en-US" sz="2800" b="1">
                <a:latin typeface="Comic Sans MS" charset="0"/>
                <a:cs typeface="+mj-cs"/>
              </a:rPr>
              <a:t>This </a:t>
            </a:r>
            <a:r>
              <a:rPr lang="en-US" sz="2800" b="1" i="1">
                <a:solidFill>
                  <a:srgbClr val="FF0000"/>
                </a:solidFill>
                <a:latin typeface="Comic Sans MS" charset="0"/>
                <a:cs typeface="+mj-cs"/>
              </a:rPr>
              <a:t>should not</a:t>
            </a:r>
            <a:r>
              <a:rPr lang="en-US" sz="2800" b="1">
                <a:latin typeface="Comic Sans MS" charset="0"/>
                <a:cs typeface="+mj-cs"/>
              </a:rPr>
              <a:t> </a:t>
            </a:r>
            <a:br>
              <a:rPr lang="en-US" sz="2800" b="1">
                <a:latin typeface="Comic Sans MS" charset="0"/>
                <a:cs typeface="+mj-cs"/>
              </a:rPr>
            </a:br>
            <a:r>
              <a:rPr lang="en-US" sz="2800" b="1">
                <a:latin typeface="Comic Sans MS" charset="0"/>
                <a:cs typeface="+mj-cs"/>
              </a:rPr>
              <a:t>be your first college</a:t>
            </a:r>
            <a:br>
              <a:rPr lang="en-US" sz="2800" b="1">
                <a:latin typeface="Comic Sans MS" charset="0"/>
                <a:cs typeface="+mj-cs"/>
              </a:rPr>
            </a:br>
            <a:r>
              <a:rPr lang="en-US" sz="2800" b="1">
                <a:latin typeface="Comic Sans MS" charset="0"/>
                <a:cs typeface="+mj-cs"/>
              </a:rPr>
              <a:t>biology course.</a:t>
            </a:r>
            <a:endParaRPr lang="en-US" sz="3200" b="1">
              <a:latin typeface="Comic Sans MS" charset="0"/>
              <a:cs typeface="+mj-cs"/>
            </a:endParaRPr>
          </a:p>
        </p:txBody>
      </p:sp>
      <p:sp>
        <p:nvSpPr>
          <p:cNvPr id="6147" name="Rectangle 3"/>
          <p:cNvSpPr>
            <a:spLocks noGrp="1" noChangeArrowheads="1"/>
          </p:cNvSpPr>
          <p:nvPr>
            <p:ph type="subTitle" idx="1"/>
          </p:nvPr>
        </p:nvSpPr>
        <p:spPr>
          <a:xfrm>
            <a:off x="381000" y="2667000"/>
            <a:ext cx="8534400" cy="3886200"/>
          </a:xfrm>
        </p:spPr>
        <p:txBody>
          <a:bodyPr/>
          <a:lstStyle/>
          <a:p>
            <a:pPr algn="l" eaLnBrk="1" hangingPunct="1">
              <a:lnSpc>
                <a:spcPct val="90000"/>
              </a:lnSpc>
              <a:defRPr/>
            </a:pPr>
            <a:r>
              <a:rPr lang="en-US" sz="2000">
                <a:latin typeface="Comic Sans MS" charset="0"/>
                <a:cs typeface="+mn-cs"/>
              </a:rPr>
              <a:t>Nearly every Health Science curriculum at this institution that requires Microbiology, either has:</a:t>
            </a:r>
          </a:p>
          <a:p>
            <a:pPr algn="l" eaLnBrk="1" hangingPunct="1">
              <a:lnSpc>
                <a:spcPct val="90000"/>
              </a:lnSpc>
              <a:defRPr/>
            </a:pPr>
            <a:endParaRPr lang="en-US" sz="800">
              <a:latin typeface="Comic Sans MS" charset="0"/>
              <a:cs typeface="+mn-cs"/>
            </a:endParaRPr>
          </a:p>
          <a:p>
            <a:pPr algn="l" eaLnBrk="1" hangingPunct="1">
              <a:lnSpc>
                <a:spcPct val="90000"/>
              </a:lnSpc>
              <a:defRPr/>
            </a:pPr>
            <a:r>
              <a:rPr lang="en-US" sz="2000">
                <a:latin typeface="Comic Sans MS" charset="0"/>
                <a:cs typeface="+mn-cs"/>
              </a:rPr>
              <a:t>	</a:t>
            </a:r>
            <a:r>
              <a:rPr lang="en-US" sz="1600">
                <a:latin typeface="Comic Sans MS" charset="0"/>
                <a:cs typeface="+mn-cs"/>
              </a:rPr>
              <a:t>1. Prerequisite of Cell Biology </a:t>
            </a:r>
            <a:r>
              <a:rPr lang="en-US" sz="1600" b="1" i="1">
                <a:latin typeface="Comic Sans MS" charset="0"/>
                <a:cs typeface="+mn-cs"/>
              </a:rPr>
              <a:t>or</a:t>
            </a:r>
            <a:endParaRPr lang="en-US" sz="1600">
              <a:latin typeface="Comic Sans MS" charset="0"/>
              <a:cs typeface="+mn-cs"/>
            </a:endParaRPr>
          </a:p>
          <a:p>
            <a:pPr algn="l" eaLnBrk="1" hangingPunct="1">
              <a:lnSpc>
                <a:spcPct val="90000"/>
              </a:lnSpc>
              <a:defRPr/>
            </a:pPr>
            <a:r>
              <a:rPr lang="en-US" sz="1600">
                <a:latin typeface="Comic Sans MS" charset="0"/>
                <a:cs typeface="+mn-cs"/>
              </a:rPr>
              <a:t>		</a:t>
            </a:r>
          </a:p>
          <a:p>
            <a:pPr algn="l" eaLnBrk="1" hangingPunct="1">
              <a:lnSpc>
                <a:spcPct val="90000"/>
              </a:lnSpc>
              <a:defRPr/>
            </a:pPr>
            <a:r>
              <a:rPr lang="en-US" sz="1600">
                <a:latin typeface="Comic Sans MS" charset="0"/>
                <a:cs typeface="+mn-cs"/>
              </a:rPr>
              <a:t>	2. 1 year of HS bio, chem &amp; algebra with grade =&gt; 2.0. </a:t>
            </a:r>
            <a:r>
              <a:rPr lang="en-US" sz="1600" b="1" i="1">
                <a:latin typeface="Comic Sans MS" charset="0"/>
                <a:cs typeface="+mn-cs"/>
              </a:rPr>
              <a:t>or</a:t>
            </a:r>
          </a:p>
          <a:p>
            <a:pPr algn="l" eaLnBrk="1" hangingPunct="1">
              <a:lnSpc>
                <a:spcPct val="90000"/>
              </a:lnSpc>
              <a:defRPr/>
            </a:pPr>
            <a:endParaRPr lang="en-US" sz="1600" b="1" i="1">
              <a:latin typeface="Comic Sans MS" charset="0"/>
              <a:cs typeface="+mn-cs"/>
            </a:endParaRPr>
          </a:p>
          <a:p>
            <a:pPr algn="l" eaLnBrk="1" hangingPunct="1">
              <a:lnSpc>
                <a:spcPct val="90000"/>
              </a:lnSpc>
              <a:defRPr/>
            </a:pPr>
            <a:r>
              <a:rPr lang="en-US" sz="1600">
                <a:latin typeface="Comic Sans MS" charset="0"/>
                <a:cs typeface="+mn-cs"/>
              </a:rPr>
              <a:t>	3. Completed college level intro biology, chem and algebra with grades =&gt; 2.0.</a:t>
            </a:r>
          </a:p>
          <a:p>
            <a:pPr algn="l" eaLnBrk="1" hangingPunct="1">
              <a:lnSpc>
                <a:spcPct val="90000"/>
              </a:lnSpc>
              <a:defRPr/>
            </a:pPr>
            <a:endParaRPr lang="en-US" sz="1600">
              <a:solidFill>
                <a:srgbClr val="008000"/>
              </a:solidFill>
              <a:latin typeface="Comic Sans MS" charset="0"/>
              <a:cs typeface="+mn-cs"/>
            </a:endParaRPr>
          </a:p>
          <a:p>
            <a:pPr algn="l" eaLnBrk="1" hangingPunct="1">
              <a:lnSpc>
                <a:spcPct val="90000"/>
              </a:lnSpc>
              <a:defRPr/>
            </a:pPr>
            <a:endParaRPr lang="en-US" sz="1600">
              <a:solidFill>
                <a:srgbClr val="008000"/>
              </a:solidFill>
              <a:latin typeface="Comic Sans MS" charset="0"/>
              <a:cs typeface="+mn-cs"/>
            </a:endParaRPr>
          </a:p>
          <a:p>
            <a:pPr eaLnBrk="1" hangingPunct="1">
              <a:lnSpc>
                <a:spcPct val="90000"/>
              </a:lnSpc>
              <a:defRPr/>
            </a:pPr>
            <a:r>
              <a:rPr lang="en-US" sz="2000">
                <a:solidFill>
                  <a:srgbClr val="669900"/>
                </a:solidFill>
                <a:latin typeface="Comic Sans MS" charset="0"/>
                <a:cs typeface="+mn-cs"/>
              </a:rPr>
              <a:t>What I might spend 2 slides on, an intro bio course might spend </a:t>
            </a:r>
          </a:p>
          <a:p>
            <a:pPr eaLnBrk="1" hangingPunct="1">
              <a:lnSpc>
                <a:spcPct val="90000"/>
              </a:lnSpc>
              <a:defRPr/>
            </a:pPr>
            <a:r>
              <a:rPr lang="en-US" sz="2000">
                <a:solidFill>
                  <a:srgbClr val="669900"/>
                </a:solidFill>
                <a:latin typeface="Comic Sans MS" charset="0"/>
                <a:cs typeface="+mn-cs"/>
              </a:rPr>
              <a:t>2-weeks on. See the potential problem here?</a:t>
            </a:r>
          </a:p>
          <a:p>
            <a:pPr eaLnBrk="1" hangingPunct="1">
              <a:lnSpc>
                <a:spcPct val="90000"/>
              </a:lnSpc>
              <a:defRPr/>
            </a:pPr>
            <a:endParaRPr lang="en-US" sz="2000">
              <a:solidFill>
                <a:srgbClr val="669900"/>
              </a:solidFill>
              <a:latin typeface="Comic Sans MS" charset="0"/>
              <a:cs typeface="+mn-cs"/>
            </a:endParaRPr>
          </a:p>
        </p:txBody>
      </p:sp>
      <p:pic>
        <p:nvPicPr>
          <p:cNvPr id="2" name="Picture 4" descr="MMj030346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51600" y="457200"/>
            <a:ext cx="22288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From the  </a:t>
            </a:r>
            <a:r>
              <a:rPr lang="en-US" sz="1000">
                <a:latin typeface="Comic Sans MS" charset="0"/>
                <a:cs typeface="+mn-cs"/>
                <a:hlinkClick r:id="rId4"/>
              </a:rPr>
              <a:t>Virtual Microbiology Classroom</a:t>
            </a:r>
            <a:r>
              <a:rPr lang="en-US" sz="1000">
                <a:latin typeface="Comic Sans MS" charset="0"/>
                <a:cs typeface="+mn-cs"/>
              </a:rPr>
              <a:t> on </a:t>
            </a:r>
            <a:r>
              <a:rPr lang="en-US" sz="1000">
                <a:latin typeface="Comic Sans MS" charset="0"/>
                <a:cs typeface="+mn-cs"/>
                <a:hlinkClick r:id="rId5"/>
              </a:rPr>
              <a:t>ScienceProfOnline.com</a:t>
            </a:r>
            <a:endParaRPr lang="en-US" sz="1000">
              <a:latin typeface="Comic Sans MS" charset="0"/>
              <a:cs typeface="+mn-cs"/>
            </a:endParaRPr>
          </a:p>
        </p:txBody>
      </p:sp>
    </p:spTree>
    <p:extLst>
      <p:ext uri="{BB962C8B-B14F-4D97-AF65-F5344CB8AC3E}">
        <p14:creationId xmlns:p14="http://schemas.microsoft.com/office/powerpoint/2010/main" val="5478806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4114800" cy="1143000"/>
          </a:xfrm>
        </p:spPr>
        <p:txBody>
          <a:bodyPr/>
          <a:lstStyle/>
          <a:p>
            <a:pPr eaLnBrk="1" hangingPunct="1">
              <a:defRPr/>
            </a:pPr>
            <a:r>
              <a:rPr lang="en-US" sz="6600" b="1" dirty="0">
                <a:latin typeface="Comic Sans MS"/>
                <a:cs typeface="Comic Sans MS"/>
              </a:rPr>
              <a:t>Courtesy</a:t>
            </a:r>
            <a:endParaRPr lang="en-US" sz="5400" dirty="0">
              <a:latin typeface="Comic Sans MS"/>
              <a:cs typeface="Comic Sans MS"/>
            </a:endParaRPr>
          </a:p>
        </p:txBody>
      </p:sp>
      <p:sp>
        <p:nvSpPr>
          <p:cNvPr id="7171" name="Rectangle 3"/>
          <p:cNvSpPr>
            <a:spLocks noGrp="1" noChangeArrowheads="1"/>
          </p:cNvSpPr>
          <p:nvPr>
            <p:ph type="body" sz="half" idx="1"/>
          </p:nvPr>
        </p:nvSpPr>
        <p:spPr>
          <a:xfrm>
            <a:off x="457200" y="1606550"/>
            <a:ext cx="3733800" cy="4583113"/>
          </a:xfrm>
        </p:spPr>
        <p:txBody>
          <a:bodyPr/>
          <a:lstStyle/>
          <a:p>
            <a:pPr eaLnBrk="1" hangingPunct="1">
              <a:buFont typeface="Wingdings" charset="0"/>
              <a:buChar char="Ø"/>
              <a:defRPr/>
            </a:pPr>
            <a:r>
              <a:rPr lang="en-US" sz="2000" dirty="0">
                <a:latin typeface="Comic Sans MS" charset="0"/>
                <a:cs typeface="+mn-cs"/>
              </a:rPr>
              <a:t>Be Respectful </a:t>
            </a:r>
          </a:p>
          <a:p>
            <a:pPr eaLnBrk="1" hangingPunct="1">
              <a:buFont typeface="Wingdings" charset="0"/>
              <a:buChar char="Ø"/>
              <a:defRPr/>
            </a:pPr>
            <a:endParaRPr lang="en-US" sz="2000" dirty="0">
              <a:latin typeface="Comic Sans MS" charset="0"/>
              <a:cs typeface="+mn-cs"/>
            </a:endParaRPr>
          </a:p>
          <a:p>
            <a:pPr eaLnBrk="1" hangingPunct="1">
              <a:buFont typeface="Wingdings" charset="0"/>
              <a:buChar char="Ø"/>
              <a:defRPr/>
            </a:pPr>
            <a:r>
              <a:rPr lang="en-US" sz="2000" dirty="0">
                <a:latin typeface="Comic Sans MS" charset="0"/>
                <a:cs typeface="+mn-cs"/>
              </a:rPr>
              <a:t>Be On Time</a:t>
            </a:r>
          </a:p>
          <a:p>
            <a:pPr eaLnBrk="1" hangingPunct="1">
              <a:buFontTx/>
              <a:buNone/>
              <a:defRPr/>
            </a:pPr>
            <a:r>
              <a:rPr lang="en-US" sz="1600" dirty="0">
                <a:latin typeface="Comic Sans MS" charset="0"/>
                <a:cs typeface="+mn-cs"/>
              </a:rPr>
              <a:t>(I reserve the right to close and lock the door 10 min after class or lab begins.)</a:t>
            </a:r>
            <a:endParaRPr lang="en-US" sz="600" dirty="0">
              <a:latin typeface="Comic Sans MS" charset="0"/>
              <a:cs typeface="+mn-cs"/>
            </a:endParaRPr>
          </a:p>
          <a:p>
            <a:pPr eaLnBrk="1" hangingPunct="1">
              <a:buFont typeface="Wingdings" charset="0"/>
              <a:buChar char="Ø"/>
              <a:defRPr/>
            </a:pPr>
            <a:endParaRPr lang="en-US" sz="2000" dirty="0">
              <a:latin typeface="Comic Sans MS" charset="0"/>
              <a:cs typeface="+mn-cs"/>
            </a:endParaRPr>
          </a:p>
          <a:p>
            <a:pPr eaLnBrk="1" hangingPunct="1">
              <a:buFont typeface="Wingdings" charset="0"/>
              <a:buChar char="Ø"/>
              <a:defRPr/>
            </a:pPr>
            <a:r>
              <a:rPr lang="en-US" sz="2000" dirty="0">
                <a:latin typeface="Comic Sans MS" charset="0"/>
                <a:cs typeface="+mn-cs"/>
              </a:rPr>
              <a:t>Pay Attention</a:t>
            </a:r>
          </a:p>
          <a:p>
            <a:pPr eaLnBrk="1" hangingPunct="1">
              <a:buFont typeface="Wingdings" charset="0"/>
              <a:buChar char="Ø"/>
              <a:defRPr/>
            </a:pPr>
            <a:endParaRPr lang="en-US" sz="2000" dirty="0">
              <a:latin typeface="Comic Sans MS" charset="0"/>
              <a:cs typeface="+mn-cs"/>
            </a:endParaRPr>
          </a:p>
          <a:p>
            <a:pPr eaLnBrk="1" hangingPunct="1">
              <a:buFont typeface="Wingdings" charset="0"/>
              <a:buChar char="Ø"/>
              <a:defRPr/>
            </a:pPr>
            <a:r>
              <a:rPr lang="en-US" sz="2000" dirty="0">
                <a:latin typeface="Comic Sans MS" charset="0"/>
                <a:cs typeface="+mn-cs"/>
              </a:rPr>
              <a:t>If you can</a:t>
            </a:r>
            <a:r>
              <a:rPr lang="ja-JP" altLang="en-US" sz="2000" dirty="0">
                <a:latin typeface="Comic Sans MS" charset="0"/>
                <a:cs typeface="+mn-cs"/>
              </a:rPr>
              <a:t>’</a:t>
            </a:r>
            <a:r>
              <a:rPr lang="en-US" sz="2000" dirty="0">
                <a:latin typeface="Comic Sans MS" charset="0"/>
                <a:cs typeface="+mn-cs"/>
              </a:rPr>
              <a:t>t pay attention, at least keep it to yourself … don</a:t>
            </a:r>
            <a:r>
              <a:rPr lang="ja-JP" altLang="en-US" sz="2000" dirty="0">
                <a:latin typeface="Comic Sans MS" charset="0"/>
                <a:cs typeface="+mn-cs"/>
              </a:rPr>
              <a:t>’</a:t>
            </a:r>
            <a:r>
              <a:rPr lang="en-US" sz="2000" dirty="0">
                <a:latin typeface="Comic Sans MS" charset="0"/>
                <a:cs typeface="+mn-cs"/>
              </a:rPr>
              <a:t>t disrupt others.</a:t>
            </a:r>
          </a:p>
          <a:p>
            <a:pPr eaLnBrk="1" hangingPunct="1">
              <a:buFont typeface="Wingdings" charset="0"/>
              <a:buChar char="Ø"/>
              <a:defRPr/>
            </a:pPr>
            <a:endParaRPr lang="en-US" sz="2000" dirty="0">
              <a:latin typeface="Comic Sans MS" charset="0"/>
              <a:cs typeface="+mn-cs"/>
            </a:endParaRPr>
          </a:p>
          <a:p>
            <a:pPr eaLnBrk="1" hangingPunct="1">
              <a:buFont typeface="Wingdings" charset="0"/>
              <a:buChar char="Ø"/>
              <a:defRPr/>
            </a:pPr>
            <a:r>
              <a:rPr lang="en-US" sz="2000" dirty="0">
                <a:latin typeface="Comic Sans MS" charset="0"/>
                <a:cs typeface="+mn-cs"/>
              </a:rPr>
              <a:t>Cell Phones </a:t>
            </a:r>
            <a:r>
              <a:rPr lang="en-US" sz="1600" i="1" dirty="0">
                <a:latin typeface="Comic Sans MS" charset="0"/>
                <a:cs typeface="+mn-cs"/>
              </a:rPr>
              <a:t>off/silenced</a:t>
            </a:r>
            <a:endParaRPr lang="en-US" sz="2400" dirty="0">
              <a:latin typeface="Comic Sans MS" charset="0"/>
              <a:cs typeface="+mn-cs"/>
            </a:endParaRPr>
          </a:p>
        </p:txBody>
      </p:sp>
      <p:pic>
        <p:nvPicPr>
          <p:cNvPr id="2" name="Picture 4" descr="grump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946900" y="4252913"/>
            <a:ext cx="1552575"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Line 5"/>
          <p:cNvSpPr>
            <a:spLocks noChangeShapeType="1"/>
          </p:cNvSpPr>
          <p:nvPr/>
        </p:nvSpPr>
        <p:spPr bwMode="auto">
          <a:xfrm>
            <a:off x="6934200" y="4419600"/>
            <a:ext cx="1828800" cy="1676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74" name="Line 6"/>
          <p:cNvSpPr>
            <a:spLocks noChangeShapeType="1"/>
          </p:cNvSpPr>
          <p:nvPr/>
        </p:nvSpPr>
        <p:spPr bwMode="auto">
          <a:xfrm flipV="1">
            <a:off x="6858000" y="4419600"/>
            <a:ext cx="1828800" cy="1600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3" name="Picture 7" descr="a11a3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685800"/>
            <a:ext cx="3109912"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AutoShape 10"/>
          <p:cNvSpPr>
            <a:spLocks noChangeArrowheads="1"/>
          </p:cNvSpPr>
          <p:nvPr/>
        </p:nvSpPr>
        <p:spPr bwMode="auto">
          <a:xfrm>
            <a:off x="5821363" y="141288"/>
            <a:ext cx="1447800" cy="620712"/>
          </a:xfrm>
          <a:prstGeom prst="wedgeEllipseCallout">
            <a:avLst>
              <a:gd name="adj1" fmla="val 54611"/>
              <a:gd name="adj2" fmla="val 9713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1800">
              <a:cs typeface="+mn-cs"/>
            </a:endParaRPr>
          </a:p>
        </p:txBody>
      </p:sp>
      <p:sp>
        <p:nvSpPr>
          <p:cNvPr id="7179" name="Text Box 11"/>
          <p:cNvSpPr txBox="1">
            <a:spLocks noChangeArrowheads="1"/>
          </p:cNvSpPr>
          <p:nvPr/>
        </p:nvSpPr>
        <p:spPr bwMode="auto">
          <a:xfrm>
            <a:off x="5943600" y="304800"/>
            <a:ext cx="1219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defRPr/>
            </a:pPr>
            <a:r>
              <a:rPr lang="en-US" sz="1400" b="1" i="1" dirty="0" smtClean="0">
                <a:latin typeface="Kristen ITC" charset="0"/>
                <a:cs typeface="+mn-cs"/>
              </a:rPr>
              <a:t>yawn</a:t>
            </a:r>
            <a:endParaRPr lang="en-US" sz="1400" b="1" i="1" dirty="0">
              <a:latin typeface="Kristen ITC" charset="0"/>
              <a:cs typeface="+mn-cs"/>
            </a:endParaRPr>
          </a:p>
        </p:txBody>
      </p:sp>
      <p:sp>
        <p:nvSpPr>
          <p:cNvPr id="7180"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From the  </a:t>
            </a:r>
            <a:r>
              <a:rPr lang="en-US" sz="1000">
                <a:latin typeface="Comic Sans MS" charset="0"/>
                <a:cs typeface="+mn-cs"/>
                <a:hlinkClick r:id="rId5"/>
              </a:rPr>
              <a:t>Virtual Microbiology Classroom</a:t>
            </a:r>
            <a:r>
              <a:rPr lang="en-US" sz="1000">
                <a:latin typeface="Comic Sans MS" charset="0"/>
                <a:cs typeface="+mn-cs"/>
              </a:rPr>
              <a:t> on </a:t>
            </a:r>
            <a:r>
              <a:rPr lang="en-US" sz="1000">
                <a:latin typeface="Comic Sans MS" charset="0"/>
                <a:cs typeface="+mn-cs"/>
                <a:hlinkClick r:id="rId6"/>
              </a:rPr>
              <a:t>ScienceProfOnline.com</a:t>
            </a:r>
            <a:endParaRPr lang="en-US" sz="1000">
              <a:latin typeface="Comic Sans MS" charset="0"/>
              <a:cs typeface="+mn-cs"/>
            </a:endParaRPr>
          </a:p>
        </p:txBody>
      </p:sp>
      <p:pic>
        <p:nvPicPr>
          <p:cNvPr id="4" name="Picture 1" descr="Sleepy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819400"/>
            <a:ext cx="3429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8"/>
          <p:cNvSpPr>
            <a:spLocks noChangeShapeType="1"/>
          </p:cNvSpPr>
          <p:nvPr/>
        </p:nvSpPr>
        <p:spPr bwMode="auto">
          <a:xfrm>
            <a:off x="4495800" y="2743200"/>
            <a:ext cx="243840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 name="Line 9"/>
          <p:cNvSpPr>
            <a:spLocks noChangeShapeType="1"/>
          </p:cNvSpPr>
          <p:nvPr/>
        </p:nvSpPr>
        <p:spPr bwMode="auto">
          <a:xfrm flipV="1">
            <a:off x="4495800" y="2743200"/>
            <a:ext cx="236220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7332145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229600" cy="639763"/>
          </a:xfrm>
        </p:spPr>
        <p:txBody>
          <a:bodyPr/>
          <a:lstStyle/>
          <a:p>
            <a:pPr algn="l" eaLnBrk="1" hangingPunct="1">
              <a:defRPr/>
            </a:pPr>
            <a:r>
              <a:rPr lang="en-US" sz="4000" b="1" dirty="0">
                <a:solidFill>
                  <a:srgbClr val="FF3300"/>
                </a:solidFill>
                <a:latin typeface="Comic Sans MS"/>
                <a:cs typeface="Comic Sans MS"/>
              </a:rPr>
              <a:t>Microbes </a:t>
            </a:r>
            <a:r>
              <a:rPr lang="en-US" sz="3200" b="1" dirty="0">
                <a:solidFill>
                  <a:srgbClr val="FF3300"/>
                </a:solidFill>
                <a:latin typeface="Comic Sans MS"/>
                <a:cs typeface="Comic Sans MS"/>
              </a:rPr>
              <a:t>&amp;</a:t>
            </a:r>
            <a:r>
              <a:rPr lang="en-US" sz="4000" b="1" dirty="0">
                <a:solidFill>
                  <a:srgbClr val="FF3300"/>
                </a:solidFill>
                <a:latin typeface="Comic Sans MS"/>
                <a:cs typeface="Comic Sans MS"/>
              </a:rPr>
              <a:t> You</a:t>
            </a:r>
          </a:p>
        </p:txBody>
      </p:sp>
      <p:sp>
        <p:nvSpPr>
          <p:cNvPr id="9219" name="Rectangle 3"/>
          <p:cNvSpPr>
            <a:spLocks noGrp="1" noChangeArrowheads="1"/>
          </p:cNvSpPr>
          <p:nvPr>
            <p:ph type="body" sz="half" idx="1"/>
          </p:nvPr>
        </p:nvSpPr>
        <p:spPr>
          <a:xfrm>
            <a:off x="457200" y="1676400"/>
            <a:ext cx="7543800" cy="3429000"/>
          </a:xfrm>
        </p:spPr>
        <p:txBody>
          <a:bodyPr/>
          <a:lstStyle/>
          <a:p>
            <a:pPr eaLnBrk="1" hangingPunct="1">
              <a:defRPr/>
            </a:pPr>
            <a:r>
              <a:rPr lang="en-US" sz="2400" b="1" dirty="0" smtClean="0">
                <a:solidFill>
                  <a:schemeClr val="tx1">
                    <a:lumMod val="50000"/>
                    <a:lumOff val="50000"/>
                  </a:schemeClr>
                </a:solidFill>
                <a:latin typeface="Comic Sans MS" pitchFamily="66" charset="0"/>
                <a:ea typeface="+mn-ea"/>
                <a:cs typeface="+mn-cs"/>
              </a:rPr>
              <a:t>Normal Flora</a:t>
            </a:r>
          </a:p>
          <a:p>
            <a:pPr eaLnBrk="1" hangingPunct="1">
              <a:buFontTx/>
              <a:buNone/>
              <a:defRPr/>
            </a:pPr>
            <a:endParaRPr lang="en-US" sz="600" dirty="0" smtClean="0">
              <a:solidFill>
                <a:schemeClr val="hlink"/>
              </a:solidFill>
              <a:latin typeface="Comic Sans MS" pitchFamily="66" charset="0"/>
              <a:ea typeface="+mn-ea"/>
              <a:cs typeface="+mn-cs"/>
            </a:endParaRPr>
          </a:p>
          <a:p>
            <a:pPr lvl="1" eaLnBrk="1" hangingPunct="1">
              <a:defRPr/>
            </a:pPr>
            <a:r>
              <a:rPr lang="en-US" sz="2000" b="1" i="1" dirty="0" smtClean="0">
                <a:solidFill>
                  <a:srgbClr val="FF0000"/>
                </a:solidFill>
                <a:latin typeface="Comic Sans MS" pitchFamily="66" charset="0"/>
              </a:rPr>
              <a:t>Q</a:t>
            </a:r>
            <a:r>
              <a:rPr lang="en-US" sz="1800" b="1" i="1" dirty="0" smtClean="0">
                <a:latin typeface="Comic Sans MS" pitchFamily="66" charset="0"/>
              </a:rPr>
              <a:t>:</a:t>
            </a:r>
            <a:r>
              <a:rPr lang="en-US" sz="1800" i="1" dirty="0" smtClean="0">
                <a:latin typeface="Comic Sans MS" pitchFamily="66" charset="0"/>
              </a:rPr>
              <a:t> Did you always have them?</a:t>
            </a:r>
          </a:p>
          <a:p>
            <a:pPr lvl="1" eaLnBrk="1" hangingPunct="1">
              <a:defRPr/>
            </a:pPr>
            <a:r>
              <a:rPr lang="en-US" sz="2000" b="1" i="1" dirty="0" smtClean="0">
                <a:solidFill>
                  <a:srgbClr val="FF0000"/>
                </a:solidFill>
                <a:latin typeface="Comic Sans MS" pitchFamily="66" charset="0"/>
              </a:rPr>
              <a:t>Q</a:t>
            </a:r>
            <a:r>
              <a:rPr lang="en-US" sz="1800" b="1" i="1" dirty="0" smtClean="0">
                <a:latin typeface="Comic Sans MS" pitchFamily="66" charset="0"/>
              </a:rPr>
              <a:t>:</a:t>
            </a:r>
            <a:r>
              <a:rPr lang="en-US" sz="1800" i="1" dirty="0" smtClean="0">
                <a:latin typeface="Comic Sans MS" pitchFamily="66" charset="0"/>
              </a:rPr>
              <a:t> Are they everywhere on your body?</a:t>
            </a:r>
          </a:p>
          <a:p>
            <a:pPr lvl="1" eaLnBrk="1" hangingPunct="1">
              <a:defRPr/>
            </a:pPr>
            <a:r>
              <a:rPr lang="en-US" sz="1800" b="1" i="1" dirty="0" smtClean="0">
                <a:solidFill>
                  <a:srgbClr val="FF0000"/>
                </a:solidFill>
                <a:latin typeface="Comic Sans MS" pitchFamily="66" charset="0"/>
              </a:rPr>
              <a:t>Q</a:t>
            </a:r>
            <a:r>
              <a:rPr lang="en-US" sz="1800" b="1" i="1" dirty="0" smtClean="0">
                <a:latin typeface="Comic Sans MS" pitchFamily="66" charset="0"/>
              </a:rPr>
              <a:t>:</a:t>
            </a:r>
            <a:r>
              <a:rPr lang="en-US" sz="1800" i="1" dirty="0" smtClean="0">
                <a:latin typeface="Comic Sans MS" pitchFamily="66" charset="0"/>
              </a:rPr>
              <a:t> Are </a:t>
            </a:r>
            <a:r>
              <a:rPr lang="en-US" sz="1800" i="1" dirty="0" smtClean="0">
                <a:latin typeface="Comic Sans MS" pitchFamily="66" charset="0"/>
                <a:hlinkClick r:id="rId3"/>
              </a:rPr>
              <a:t>normal flora </a:t>
            </a:r>
            <a:r>
              <a:rPr lang="en-US" sz="1800" i="1" dirty="0" smtClean="0">
                <a:latin typeface="Comic Sans MS" pitchFamily="66" charset="0"/>
              </a:rPr>
              <a:t>ever harmful?</a:t>
            </a:r>
          </a:p>
          <a:p>
            <a:pPr eaLnBrk="1" hangingPunct="1">
              <a:defRPr/>
            </a:pPr>
            <a:endParaRPr lang="en-US" sz="2400" i="1" dirty="0" smtClean="0">
              <a:latin typeface="Comic Sans MS" pitchFamily="66" charset="0"/>
              <a:ea typeface="+mn-ea"/>
              <a:cs typeface="+mn-cs"/>
            </a:endParaRPr>
          </a:p>
          <a:p>
            <a:pPr eaLnBrk="1" hangingPunct="1">
              <a:defRPr/>
            </a:pPr>
            <a:r>
              <a:rPr lang="en-US" sz="2400" b="1" dirty="0" smtClean="0">
                <a:solidFill>
                  <a:schemeClr val="tx1">
                    <a:lumMod val="50000"/>
                    <a:lumOff val="50000"/>
                  </a:schemeClr>
                </a:solidFill>
                <a:latin typeface="Comic Sans MS" pitchFamily="66" charset="0"/>
                <a:ea typeface="+mn-ea"/>
                <a:cs typeface="+mn-cs"/>
              </a:rPr>
              <a:t>Opportunistic Pathogens </a:t>
            </a:r>
            <a:r>
              <a:rPr lang="en-US" sz="1400" dirty="0" smtClean="0">
                <a:latin typeface="Comic Sans MS" pitchFamily="66" charset="0"/>
                <a:ea typeface="+mn-ea"/>
                <a:cs typeface="+mn-cs"/>
              </a:rPr>
              <a:t>(part-time bad guys)</a:t>
            </a:r>
          </a:p>
          <a:p>
            <a:pPr eaLnBrk="1" hangingPunct="1">
              <a:defRPr/>
            </a:pPr>
            <a:endParaRPr lang="en-US" sz="2400" i="1" dirty="0" smtClean="0">
              <a:latin typeface="Comic Sans MS" pitchFamily="66" charset="0"/>
              <a:ea typeface="+mn-ea"/>
              <a:cs typeface="+mn-cs"/>
            </a:endParaRPr>
          </a:p>
          <a:p>
            <a:pPr eaLnBrk="1" hangingPunct="1">
              <a:defRPr/>
            </a:pPr>
            <a:r>
              <a:rPr lang="en-US" sz="2400" b="1" dirty="0" smtClean="0">
                <a:solidFill>
                  <a:schemeClr val="tx1">
                    <a:lumMod val="50000"/>
                    <a:lumOff val="50000"/>
                  </a:schemeClr>
                </a:solidFill>
                <a:latin typeface="Comic Sans MS" pitchFamily="66" charset="0"/>
                <a:ea typeface="+mn-ea"/>
                <a:cs typeface="+mn-cs"/>
              </a:rPr>
              <a:t>Pathogens</a:t>
            </a:r>
            <a:r>
              <a:rPr lang="en-US" sz="2400" dirty="0" smtClean="0">
                <a:latin typeface="Comic Sans MS" pitchFamily="66" charset="0"/>
                <a:ea typeface="+mn-ea"/>
                <a:cs typeface="+mn-cs"/>
              </a:rPr>
              <a:t> </a:t>
            </a:r>
            <a:r>
              <a:rPr lang="en-US" sz="1400" dirty="0" smtClean="0">
                <a:latin typeface="Comic Sans MS" pitchFamily="66" charset="0"/>
                <a:ea typeface="+mn-ea"/>
                <a:cs typeface="+mn-cs"/>
              </a:rPr>
              <a:t>(full-time bad guys)</a:t>
            </a:r>
          </a:p>
        </p:txBody>
      </p:sp>
      <p:sp>
        <p:nvSpPr>
          <p:cNvPr id="9220" name="Text Box 4"/>
          <p:cNvSpPr txBox="1">
            <a:spLocks noChangeArrowheads="1"/>
          </p:cNvSpPr>
          <p:nvPr/>
        </p:nvSpPr>
        <p:spPr bwMode="auto">
          <a:xfrm>
            <a:off x="0" y="64611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Image and great micro info in </a:t>
            </a:r>
            <a:r>
              <a:rPr lang="en-US" sz="1000">
                <a:latin typeface="Comic Sans MS" charset="0"/>
                <a:cs typeface="+mn-cs"/>
                <a:hlinkClick r:id="rId4"/>
              </a:rPr>
              <a:t>Todar</a:t>
            </a:r>
            <a:r>
              <a:rPr lang="ja-JP" altLang="en-US" sz="1000">
                <a:latin typeface="Comic Sans MS" charset="0"/>
                <a:cs typeface="+mn-cs"/>
                <a:hlinkClick r:id="rId4"/>
              </a:rPr>
              <a:t>’</a:t>
            </a:r>
            <a:r>
              <a:rPr lang="en-US" sz="1000">
                <a:latin typeface="Comic Sans MS" charset="0"/>
                <a:cs typeface="+mn-cs"/>
                <a:hlinkClick r:id="rId4"/>
              </a:rPr>
              <a:t>s Textbook of Bacteriology</a:t>
            </a:r>
            <a:r>
              <a:rPr lang="en-US" sz="1000">
                <a:cs typeface="+mn-cs"/>
              </a:rPr>
              <a:t>.</a:t>
            </a:r>
          </a:p>
        </p:txBody>
      </p:sp>
      <p:pic>
        <p:nvPicPr>
          <p:cNvPr id="2" name="Picture 9" descr="CartoonMicrobes"/>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096000" y="381000"/>
            <a:ext cx="26543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5"/>
          <p:cNvSpPr txBox="1">
            <a:spLocks noChangeArrowheads="1"/>
          </p:cNvSpPr>
          <p:nvPr/>
        </p:nvSpPr>
        <p:spPr bwMode="auto">
          <a:xfrm>
            <a:off x="381000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6"/>
              </a:rPr>
              <a:t>Virtual Microbiology Classroom</a:t>
            </a:r>
            <a:r>
              <a:rPr lang="en-US" sz="1000">
                <a:latin typeface="Comic Sans MS" charset="0"/>
                <a:cs typeface="+mn-cs"/>
              </a:rPr>
              <a:t> on </a:t>
            </a:r>
            <a:r>
              <a:rPr lang="en-US" sz="1000">
                <a:latin typeface="Comic Sans MS" charset="0"/>
                <a:cs typeface="+mn-cs"/>
                <a:hlinkClick r:id="rId7"/>
              </a:rPr>
              <a:t>ScienceProfOnline.com</a:t>
            </a:r>
            <a:endParaRPr lang="en-US" sz="1000">
              <a:latin typeface="Comic Sans MS" charset="0"/>
              <a:cs typeface="+mn-cs"/>
            </a:endParaRPr>
          </a:p>
        </p:txBody>
      </p:sp>
    </p:spTree>
    <p:extLst>
      <p:ext uri="{BB962C8B-B14F-4D97-AF65-F5344CB8AC3E}">
        <p14:creationId xmlns:p14="http://schemas.microsoft.com/office/powerpoint/2010/main" val="21210027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a:defRPr/>
            </a:pPr>
            <a:r>
              <a:rPr lang="en-US" sz="3200" b="1" dirty="0">
                <a:solidFill>
                  <a:schemeClr val="tx1">
                    <a:lumMod val="65000"/>
                    <a:lumOff val="35000"/>
                  </a:schemeClr>
                </a:solidFill>
                <a:latin typeface="Comic Sans MS"/>
                <a:cs typeface="Comic Sans MS"/>
              </a:rPr>
              <a:t>Types of symbiotic </a:t>
            </a:r>
            <a:br>
              <a:rPr lang="en-US" sz="3200" b="1" dirty="0">
                <a:solidFill>
                  <a:schemeClr val="tx1">
                    <a:lumMod val="65000"/>
                    <a:lumOff val="35000"/>
                  </a:schemeClr>
                </a:solidFill>
                <a:latin typeface="Comic Sans MS"/>
                <a:cs typeface="Comic Sans MS"/>
              </a:rPr>
            </a:br>
            <a:r>
              <a:rPr lang="en-US" sz="3200" b="1" dirty="0">
                <a:solidFill>
                  <a:schemeClr val="tx1">
                    <a:lumMod val="65000"/>
                    <a:lumOff val="35000"/>
                  </a:schemeClr>
                </a:solidFill>
                <a:latin typeface="Comic Sans MS"/>
                <a:cs typeface="Comic Sans MS"/>
              </a:rPr>
              <a:t>microbe-host relationships</a:t>
            </a:r>
          </a:p>
        </p:txBody>
      </p:sp>
      <p:sp>
        <p:nvSpPr>
          <p:cNvPr id="11267" name="Content Placeholder 2"/>
          <p:cNvSpPr>
            <a:spLocks noGrp="1"/>
          </p:cNvSpPr>
          <p:nvPr>
            <p:ph sz="half" idx="1"/>
          </p:nvPr>
        </p:nvSpPr>
        <p:spPr>
          <a:xfrm>
            <a:off x="533400" y="2209800"/>
            <a:ext cx="5486400" cy="4221163"/>
          </a:xfrm>
        </p:spPr>
        <p:txBody>
          <a:bodyPr/>
          <a:lstStyle/>
          <a:p>
            <a:pPr marL="0" indent="0">
              <a:buFontTx/>
              <a:buNone/>
              <a:defRPr/>
            </a:pPr>
            <a:r>
              <a:rPr lang="en-US" sz="1600" b="1" dirty="0">
                <a:latin typeface="Comic Sans MS" charset="0"/>
                <a:cs typeface="+mn-cs"/>
              </a:rPr>
              <a:t>What are the benefits of normal flora?</a:t>
            </a:r>
          </a:p>
          <a:p>
            <a:pPr marL="0" indent="0">
              <a:buFontTx/>
              <a:buNone/>
              <a:defRPr/>
            </a:pPr>
            <a:endParaRPr lang="en-US" sz="1600" dirty="0">
              <a:latin typeface="Comic Sans MS" charset="0"/>
              <a:cs typeface="+mn-cs"/>
            </a:endParaRPr>
          </a:p>
          <a:p>
            <a:pPr marL="0" indent="0">
              <a:buFontTx/>
              <a:buNone/>
              <a:defRPr/>
            </a:pPr>
            <a:r>
              <a:rPr lang="en-US" sz="1600" b="1" dirty="0">
                <a:solidFill>
                  <a:srgbClr val="7030A0"/>
                </a:solidFill>
                <a:latin typeface="Comic Sans MS" charset="0"/>
                <a:cs typeface="+mn-cs"/>
              </a:rPr>
              <a:t>Benefit to the bacteria </a:t>
            </a:r>
            <a:r>
              <a:rPr lang="en-US" sz="1600" dirty="0">
                <a:latin typeface="Comic Sans MS" charset="0"/>
                <a:cs typeface="+mn-cs"/>
              </a:rPr>
              <a:t>= They have a place to eat, survive and multiply. </a:t>
            </a:r>
          </a:p>
          <a:p>
            <a:pPr marL="0" indent="0">
              <a:buFontTx/>
              <a:buNone/>
              <a:defRPr/>
            </a:pPr>
            <a:r>
              <a:rPr lang="en-US" sz="1600" dirty="0">
                <a:latin typeface="Comic Sans MS" charset="0"/>
                <a:cs typeface="+mn-cs"/>
              </a:rPr>
              <a:t> </a:t>
            </a:r>
          </a:p>
          <a:p>
            <a:pPr marL="0" indent="0">
              <a:buFontTx/>
              <a:buNone/>
              <a:defRPr/>
            </a:pPr>
            <a:r>
              <a:rPr lang="en-US" sz="1600" b="1" dirty="0">
                <a:solidFill>
                  <a:srgbClr val="7030A0"/>
                </a:solidFill>
                <a:latin typeface="Comic Sans MS" charset="0"/>
                <a:cs typeface="+mn-cs"/>
              </a:rPr>
              <a:t>Benefits to the human </a:t>
            </a:r>
            <a:r>
              <a:rPr lang="en-US" sz="1600" dirty="0">
                <a:latin typeface="Comic Sans MS" charset="0"/>
                <a:cs typeface="+mn-cs"/>
              </a:rPr>
              <a:t>=</a:t>
            </a:r>
          </a:p>
          <a:p>
            <a:pPr marL="0" indent="0">
              <a:defRPr/>
            </a:pPr>
            <a:r>
              <a:rPr lang="en-US" sz="1600" dirty="0" smtClean="0">
                <a:latin typeface="Comic Sans MS" charset="0"/>
                <a:cs typeface="+mn-cs"/>
              </a:rPr>
              <a:t> Bacteria </a:t>
            </a:r>
            <a:r>
              <a:rPr lang="en-US" sz="1600" dirty="0">
                <a:latin typeface="Comic Sans MS" charset="0"/>
                <a:cs typeface="+mn-cs"/>
              </a:rPr>
              <a:t>may produce vitamins (such as B and K), and break down food  that host cant normally digest.</a:t>
            </a:r>
          </a:p>
          <a:p>
            <a:pPr marL="0" indent="0">
              <a:defRPr/>
            </a:pPr>
            <a:endParaRPr lang="en-US" sz="1600" dirty="0">
              <a:latin typeface="Comic Sans MS" charset="0"/>
              <a:cs typeface="+mn-cs"/>
            </a:endParaRPr>
          </a:p>
          <a:p>
            <a:pPr marL="0" indent="0">
              <a:defRPr/>
            </a:pPr>
            <a:r>
              <a:rPr lang="en-US" sz="1600" dirty="0" smtClean="0">
                <a:latin typeface="Comic Sans MS" charset="0"/>
                <a:cs typeface="+mn-cs"/>
              </a:rPr>
              <a:t> Normal </a:t>
            </a:r>
            <a:r>
              <a:rPr lang="en-US" sz="1600" dirty="0">
                <a:latin typeface="Comic Sans MS" charset="0"/>
                <a:cs typeface="+mn-cs"/>
              </a:rPr>
              <a:t>flora protect host against infection by pathogenic organisms:</a:t>
            </a:r>
          </a:p>
          <a:p>
            <a:pPr marL="0" indent="0">
              <a:buFontTx/>
              <a:buNone/>
              <a:defRPr/>
            </a:pPr>
            <a:r>
              <a:rPr lang="en-US" sz="1600" dirty="0">
                <a:latin typeface="Comic Sans MS" charset="0"/>
                <a:cs typeface="+mn-cs"/>
              </a:rPr>
              <a:t>       - </a:t>
            </a:r>
            <a:r>
              <a:rPr lang="en-US" sz="1400" dirty="0">
                <a:latin typeface="Comic Sans MS" charset="0"/>
                <a:cs typeface="+mn-cs"/>
              </a:rPr>
              <a:t>take up space, so pathogen has nowhere to set up shop</a:t>
            </a:r>
          </a:p>
          <a:p>
            <a:pPr marL="0" indent="0">
              <a:buFontTx/>
              <a:buNone/>
              <a:defRPr/>
            </a:pPr>
            <a:r>
              <a:rPr lang="en-US" sz="1400" dirty="0">
                <a:latin typeface="Comic Sans MS" charset="0"/>
                <a:cs typeface="+mn-cs"/>
              </a:rPr>
              <a:t>        - may out-compete the invader for available nutrients</a:t>
            </a:r>
          </a:p>
          <a:p>
            <a:pPr marL="0" indent="0">
              <a:buFontTx/>
              <a:buNone/>
              <a:defRPr/>
            </a:pPr>
            <a:r>
              <a:rPr lang="en-US" sz="1400" dirty="0">
                <a:latin typeface="Comic Sans MS" charset="0"/>
                <a:cs typeface="+mn-cs"/>
              </a:rPr>
              <a:t>        - may produce anti-bacterial chemicals (</a:t>
            </a:r>
            <a:r>
              <a:rPr lang="en-US" sz="1400" dirty="0" err="1">
                <a:latin typeface="Comic Sans MS" charset="0"/>
                <a:cs typeface="+mn-cs"/>
              </a:rPr>
              <a:t>bacteriocins</a:t>
            </a:r>
            <a:r>
              <a:rPr lang="en-US" sz="1400" dirty="0" smtClean="0">
                <a:latin typeface="Comic Sans MS" charset="0"/>
                <a:cs typeface="+mn-cs"/>
              </a:rPr>
              <a:t>) </a:t>
            </a:r>
          </a:p>
          <a:p>
            <a:pPr marL="0" indent="0">
              <a:buNone/>
              <a:defRPr/>
            </a:pPr>
            <a:r>
              <a:rPr lang="en-US" sz="1400" dirty="0" smtClean="0">
                <a:latin typeface="Comic Sans MS" charset="0"/>
              </a:rPr>
              <a:t>        - long-term relationship with the human immune system</a:t>
            </a:r>
          </a:p>
          <a:p>
            <a:pPr>
              <a:buFontTx/>
              <a:buChar char="-"/>
              <a:defRPr/>
            </a:pPr>
            <a:endParaRPr lang="en-US" sz="1400" dirty="0">
              <a:latin typeface="Comic Sans MS" charset="0"/>
              <a:cs typeface="+mn-cs"/>
            </a:endParaRPr>
          </a:p>
          <a:p>
            <a:pPr marL="457200" lvl="1" indent="0">
              <a:buFontTx/>
              <a:buNone/>
              <a:defRPr/>
            </a:pPr>
            <a:endParaRPr lang="en-US" sz="1600" dirty="0">
              <a:latin typeface="Comic Sans MS" charset="0"/>
            </a:endParaRPr>
          </a:p>
          <a:p>
            <a:pPr marL="457200" lvl="1" indent="0">
              <a:buFontTx/>
              <a:buNone/>
              <a:defRPr/>
            </a:pPr>
            <a:endParaRPr lang="en-US" sz="1600" dirty="0">
              <a:latin typeface="Comic Sans MS" charset="0"/>
            </a:endParaRPr>
          </a:p>
          <a:p>
            <a:pPr marL="457200" lvl="1" indent="0">
              <a:buFontTx/>
              <a:buNone/>
              <a:defRPr/>
            </a:pPr>
            <a:endParaRPr lang="en-US" sz="1600" dirty="0">
              <a:latin typeface="Comic Sans MS" charset="0"/>
            </a:endParaRPr>
          </a:p>
          <a:p>
            <a:pPr marL="0" indent="0">
              <a:defRPr/>
            </a:pPr>
            <a:endParaRPr lang="en-US" sz="2400" dirty="0">
              <a:latin typeface="Comic Sans MS" charset="0"/>
              <a:cs typeface="+mn-cs"/>
            </a:endParaRPr>
          </a:p>
          <a:p>
            <a:pPr marL="0" indent="0">
              <a:buFontTx/>
              <a:buNone/>
              <a:defRPr/>
            </a:pPr>
            <a:endParaRPr lang="en-US" sz="2400" dirty="0">
              <a:latin typeface="Comic Sans MS" charset="0"/>
              <a:cs typeface="+mn-cs"/>
            </a:endParaRPr>
          </a:p>
        </p:txBody>
      </p:sp>
      <p:sp>
        <p:nvSpPr>
          <p:cNvPr id="10243" name="TextBox 2"/>
          <p:cNvSpPr txBox="1">
            <a:spLocks noChangeArrowheads="1"/>
          </p:cNvSpPr>
          <p:nvPr/>
        </p:nvSpPr>
        <p:spPr bwMode="auto">
          <a:xfrm>
            <a:off x="533400" y="1600200"/>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800" b="1">
                <a:solidFill>
                  <a:srgbClr val="7030A0"/>
                </a:solidFill>
                <a:latin typeface="Comic Sans MS" charset="0"/>
              </a:rPr>
              <a:t>Mutualism</a:t>
            </a:r>
            <a:r>
              <a:rPr lang="en-US" sz="2400">
                <a:latin typeface="Comic Sans MS" charset="0"/>
              </a:rPr>
              <a:t> * Commensalism * Parasitism</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325358"/>
            <a:ext cx="2267712" cy="19992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46" name="Text Box 4"/>
          <p:cNvSpPr txBox="1">
            <a:spLocks noChangeArrowheads="1"/>
          </p:cNvSpPr>
          <p:nvPr/>
        </p:nvSpPr>
        <p:spPr bwMode="auto">
          <a:xfrm>
            <a:off x="0" y="6638925"/>
            <a:ext cx="2667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Image: Arm plate of normal flora, T. Port</a:t>
            </a:r>
            <a:r>
              <a:rPr lang="en-US" sz="1000">
                <a:cs typeface="+mn-cs"/>
              </a:rPr>
              <a:t>.</a:t>
            </a:r>
          </a:p>
        </p:txBody>
      </p:sp>
      <p:sp>
        <p:nvSpPr>
          <p:cNvPr id="10247" name="Text Box 5"/>
          <p:cNvSpPr txBox="1">
            <a:spLocks noChangeArrowheads="1"/>
          </p:cNvSpPr>
          <p:nvPr/>
        </p:nvSpPr>
        <p:spPr bwMode="auto">
          <a:xfrm>
            <a:off x="381000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5"/>
              </a:rPr>
              <a:t>Virtual Microbiology Classroom</a:t>
            </a:r>
            <a:r>
              <a:rPr lang="en-US" sz="1000">
                <a:latin typeface="Comic Sans MS" charset="0"/>
                <a:cs typeface="+mn-cs"/>
              </a:rPr>
              <a:t> on </a:t>
            </a:r>
            <a:r>
              <a:rPr lang="en-US" sz="1000">
                <a:latin typeface="Comic Sans MS" charset="0"/>
                <a:cs typeface="+mn-cs"/>
                <a:hlinkClick r:id="rId6"/>
              </a:rPr>
              <a:t>ScienceProfOnline.com</a:t>
            </a:r>
            <a:endParaRPr lang="en-US" sz="1000">
              <a:latin typeface="Comic Sans MS" charset="0"/>
              <a:cs typeface="+mn-cs"/>
            </a:endParaRPr>
          </a:p>
        </p:txBody>
      </p:sp>
      <p:pic>
        <p:nvPicPr>
          <p:cNvPr id="2" name="Picture 1" descr="missing-microbes.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228600"/>
            <a:ext cx="200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2"/>
          <p:cNvSpPr txBox="1">
            <a:spLocks noChangeArrowheads="1"/>
          </p:cNvSpPr>
          <p:nvPr/>
        </p:nvSpPr>
        <p:spPr bwMode="auto">
          <a:xfrm>
            <a:off x="6629400" y="32004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200" b="1" dirty="0" smtClean="0">
                <a:solidFill>
                  <a:srgbClr val="FF0000"/>
                </a:solidFill>
                <a:latin typeface="Comic Sans MS"/>
                <a:cs typeface="Comic Sans MS"/>
              </a:rPr>
              <a:t>Q: </a:t>
            </a:r>
            <a:r>
              <a:rPr lang="en-US" sz="1200" dirty="0" smtClean="0">
                <a:latin typeface="Comic Sans MS"/>
                <a:cs typeface="Comic Sans MS"/>
              </a:rPr>
              <a:t>What </a:t>
            </a:r>
            <a:r>
              <a:rPr lang="en-US" sz="1200" dirty="0">
                <a:latin typeface="Comic Sans MS"/>
                <a:cs typeface="Comic Sans MS"/>
              </a:rPr>
              <a:t>is the “human </a:t>
            </a:r>
            <a:r>
              <a:rPr lang="en-US" sz="1200" dirty="0" err="1">
                <a:latin typeface="Comic Sans MS"/>
                <a:cs typeface="Comic Sans MS"/>
              </a:rPr>
              <a:t>microbiome</a:t>
            </a:r>
            <a:r>
              <a:rPr lang="en-US" sz="1200" dirty="0">
                <a:latin typeface="Comic Sans MS"/>
                <a:cs typeface="Comic Sans MS"/>
              </a:rPr>
              <a:t>”?</a:t>
            </a:r>
          </a:p>
        </p:txBody>
      </p:sp>
    </p:spTree>
    <p:custDataLst>
      <p:tags r:id="rId1"/>
    </p:custDataLst>
    <p:extLst>
      <p:ext uri="{BB962C8B-B14F-4D97-AF65-F5344CB8AC3E}">
        <p14:creationId xmlns:p14="http://schemas.microsoft.com/office/powerpoint/2010/main" val="904375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1143000"/>
          </a:xfrm>
        </p:spPr>
        <p:txBody>
          <a:bodyPr/>
          <a:lstStyle/>
          <a:p>
            <a:pPr>
              <a:defRPr/>
            </a:pPr>
            <a:r>
              <a:rPr lang="en-US" sz="3200" b="1" dirty="0">
                <a:latin typeface="Comic Sans MS"/>
                <a:cs typeface="Comic Sans MS"/>
              </a:rPr>
              <a:t>Types of symbiotic </a:t>
            </a:r>
            <a:br>
              <a:rPr lang="en-US" sz="3200" b="1" dirty="0">
                <a:latin typeface="Comic Sans MS"/>
                <a:cs typeface="Comic Sans MS"/>
              </a:rPr>
            </a:br>
            <a:r>
              <a:rPr lang="en-US" sz="3200" b="1" dirty="0">
                <a:latin typeface="Comic Sans MS"/>
                <a:cs typeface="Comic Sans MS"/>
              </a:rPr>
              <a:t>microbe-host relationships</a:t>
            </a:r>
          </a:p>
        </p:txBody>
      </p:sp>
      <p:sp>
        <p:nvSpPr>
          <p:cNvPr id="11267" name="Content Placeholder 2"/>
          <p:cNvSpPr>
            <a:spLocks noGrp="1"/>
          </p:cNvSpPr>
          <p:nvPr>
            <p:ph sz="half" idx="1"/>
          </p:nvPr>
        </p:nvSpPr>
        <p:spPr>
          <a:xfrm>
            <a:off x="533400" y="2514600"/>
            <a:ext cx="3962400" cy="1487488"/>
          </a:xfrm>
        </p:spPr>
        <p:txBody>
          <a:bodyPr/>
          <a:lstStyle/>
          <a:p>
            <a:pPr marL="0" indent="0">
              <a:buFontTx/>
              <a:buNone/>
              <a:defRPr/>
            </a:pPr>
            <a:r>
              <a:rPr lang="en-US" sz="1800" dirty="0">
                <a:latin typeface="Comic Sans MS" charset="0"/>
                <a:cs typeface="+mn-cs"/>
              </a:rPr>
              <a:t>- One partner in the relationship</a:t>
            </a:r>
          </a:p>
          <a:p>
            <a:pPr marL="0" indent="0">
              <a:buFontTx/>
              <a:buNone/>
              <a:defRPr/>
            </a:pPr>
            <a:r>
              <a:rPr lang="en-US" sz="1800" dirty="0">
                <a:latin typeface="Comic Sans MS" charset="0"/>
                <a:cs typeface="+mn-cs"/>
              </a:rPr>
              <a:t>   benefits.  The other neither</a:t>
            </a:r>
          </a:p>
          <a:p>
            <a:pPr marL="0" indent="0">
              <a:buFontTx/>
              <a:buNone/>
              <a:defRPr/>
            </a:pPr>
            <a:r>
              <a:rPr lang="en-US" sz="1800" dirty="0">
                <a:latin typeface="Comic Sans MS" charset="0"/>
                <a:cs typeface="+mn-cs"/>
              </a:rPr>
              <a:t>   benefits nor is harmed.</a:t>
            </a:r>
          </a:p>
          <a:p>
            <a:pPr marL="0" indent="0">
              <a:buFontTx/>
              <a:buNone/>
              <a:defRPr/>
            </a:pPr>
            <a:endParaRPr lang="en-US" sz="1800" dirty="0">
              <a:latin typeface="Comic Sans MS" charset="0"/>
              <a:cs typeface="+mn-cs"/>
            </a:endParaRPr>
          </a:p>
        </p:txBody>
      </p:sp>
      <p:sp>
        <p:nvSpPr>
          <p:cNvPr id="11268" name="Content Placeholder 4"/>
          <p:cNvSpPr>
            <a:spLocks noGrp="1"/>
          </p:cNvSpPr>
          <p:nvPr>
            <p:ph sz="half" idx="2"/>
          </p:nvPr>
        </p:nvSpPr>
        <p:spPr>
          <a:xfrm>
            <a:off x="5029200" y="2590800"/>
            <a:ext cx="3886200" cy="3879850"/>
          </a:xfrm>
        </p:spPr>
        <p:txBody>
          <a:bodyPr/>
          <a:lstStyle/>
          <a:p>
            <a:pPr lvl="1">
              <a:defRPr/>
            </a:pPr>
            <a:r>
              <a:rPr lang="en-US" sz="1800" dirty="0" smtClean="0">
                <a:latin typeface="Comic Sans MS" pitchFamily="66" charset="0"/>
              </a:rPr>
              <a:t>Pathogens that harm their host.</a:t>
            </a:r>
          </a:p>
          <a:p>
            <a:pPr lvl="1">
              <a:defRPr/>
            </a:pPr>
            <a:r>
              <a:rPr lang="en-US" sz="1800" dirty="0" smtClean="0">
                <a:latin typeface="Comic Sans MS" pitchFamily="66" charset="0"/>
              </a:rPr>
              <a:t>Cost to the host can vary from slight to fatal. </a:t>
            </a:r>
          </a:p>
          <a:p>
            <a:pPr lvl="1">
              <a:defRPr/>
            </a:pPr>
            <a:r>
              <a:rPr lang="en-US" sz="1800" dirty="0" smtClean="0">
                <a:latin typeface="Comic Sans MS" pitchFamily="66" charset="0"/>
              </a:rPr>
              <a:t>External parasites (</a:t>
            </a:r>
            <a:r>
              <a:rPr lang="en-US" sz="1800" dirty="0" err="1" smtClean="0">
                <a:latin typeface="Comic Sans MS" pitchFamily="66" charset="0"/>
              </a:rPr>
              <a:t>ectoparasite</a:t>
            </a:r>
            <a:r>
              <a:rPr lang="en-US" sz="1800" dirty="0" smtClean="0">
                <a:latin typeface="Comic Sans MS" pitchFamily="66" charset="0"/>
              </a:rPr>
              <a:t>) cause </a:t>
            </a:r>
            <a:r>
              <a:rPr lang="en-US" sz="1800" i="1" dirty="0" smtClean="0">
                <a:latin typeface="Comic Sans MS" pitchFamily="66" charset="0"/>
              </a:rPr>
              <a:t>infestation.</a:t>
            </a:r>
          </a:p>
          <a:p>
            <a:pPr lvl="1">
              <a:defRPr/>
            </a:pPr>
            <a:r>
              <a:rPr lang="en-US" sz="1800" dirty="0" smtClean="0">
                <a:latin typeface="Comic Sans MS" pitchFamily="66" charset="0"/>
              </a:rPr>
              <a:t>Internal parasites (</a:t>
            </a:r>
            <a:r>
              <a:rPr lang="en-US" sz="1800" dirty="0" err="1" smtClean="0">
                <a:latin typeface="Comic Sans MS" pitchFamily="66" charset="0"/>
              </a:rPr>
              <a:t>endoparasite</a:t>
            </a:r>
            <a:r>
              <a:rPr lang="en-US" sz="1800" dirty="0" smtClean="0">
                <a:latin typeface="Comic Sans MS" pitchFamily="66" charset="0"/>
              </a:rPr>
              <a:t>) cause </a:t>
            </a:r>
            <a:r>
              <a:rPr lang="en-US" sz="1800" i="1" dirty="0" smtClean="0">
                <a:latin typeface="Comic Sans MS" pitchFamily="66" charset="0"/>
              </a:rPr>
              <a:t>infection</a:t>
            </a:r>
            <a:r>
              <a:rPr lang="en-US" sz="1800" dirty="0" smtClean="0">
                <a:latin typeface="Comic Sans MS" pitchFamily="66" charset="0"/>
              </a:rPr>
              <a:t>.</a:t>
            </a:r>
          </a:p>
          <a:p>
            <a:pPr marL="457200" lvl="1" indent="0">
              <a:buFontTx/>
              <a:buNone/>
              <a:defRPr/>
            </a:pPr>
            <a:endParaRPr lang="en-US" sz="2000" dirty="0" smtClean="0">
              <a:latin typeface="Comic Sans MS" pitchFamily="66" charset="0"/>
            </a:endParaRPr>
          </a:p>
          <a:p>
            <a:pPr lvl="1">
              <a:defRPr/>
            </a:pPr>
            <a:endParaRPr lang="en-US" dirty="0" smtClean="0"/>
          </a:p>
          <a:p>
            <a:pPr lvl="1">
              <a:defRPr/>
            </a:pPr>
            <a:endParaRPr lang="en-US" dirty="0" smtClean="0"/>
          </a:p>
          <a:p>
            <a:pPr>
              <a:defRPr/>
            </a:pPr>
            <a:endParaRPr lang="en-US" dirty="0" smtClean="0">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3733800"/>
            <a:ext cx="2819400" cy="26696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269" name="TextBox 5"/>
          <p:cNvSpPr txBox="1">
            <a:spLocks noChangeArrowheads="1"/>
          </p:cNvSpPr>
          <p:nvPr/>
        </p:nvSpPr>
        <p:spPr bwMode="auto">
          <a:xfrm>
            <a:off x="669925" y="1354138"/>
            <a:ext cx="739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a:latin typeface="Comic Sans MS" charset="0"/>
              </a:rPr>
              <a:t>Mutualism * </a:t>
            </a:r>
            <a:r>
              <a:rPr lang="en-US" sz="2400" b="1">
                <a:solidFill>
                  <a:srgbClr val="7030A0"/>
                </a:solidFill>
                <a:latin typeface="Comic Sans MS" charset="0"/>
              </a:rPr>
              <a:t>Commensalism</a:t>
            </a:r>
            <a:r>
              <a:rPr lang="en-US" sz="2400">
                <a:latin typeface="Comic Sans MS" charset="0"/>
              </a:rPr>
              <a:t> * </a:t>
            </a:r>
            <a:r>
              <a:rPr lang="en-US" sz="2400" b="1">
                <a:solidFill>
                  <a:srgbClr val="7030A0"/>
                </a:solidFill>
                <a:latin typeface="Comic Sans MS" charset="0"/>
              </a:rPr>
              <a:t>Parasitism</a:t>
            </a:r>
          </a:p>
        </p:txBody>
      </p:sp>
      <p:cxnSp>
        <p:nvCxnSpPr>
          <p:cNvPr id="4" name="Straight Arrow Connector 3"/>
          <p:cNvCxnSpPr/>
          <p:nvPr/>
        </p:nvCxnSpPr>
        <p:spPr>
          <a:xfrm flipH="1">
            <a:off x="3581400" y="1816100"/>
            <a:ext cx="457200" cy="631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267450" y="1797050"/>
            <a:ext cx="419100" cy="65087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3" name="Text Box 4"/>
          <p:cNvSpPr txBox="1">
            <a:spLocks noChangeArrowheads="1"/>
          </p:cNvSpPr>
          <p:nvPr/>
        </p:nvSpPr>
        <p:spPr bwMode="auto">
          <a:xfrm>
            <a:off x="0" y="6457950"/>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a:latin typeface="Comic Sans MS" charset="0"/>
                <a:cs typeface="+mn-cs"/>
              </a:rPr>
              <a:t>Image: </a:t>
            </a:r>
            <a:r>
              <a:rPr lang="en-US" sz="1000">
                <a:latin typeface="Comic Sans MS" charset="0"/>
                <a:cs typeface="+mn-cs"/>
                <a:hlinkClick r:id="rId5"/>
              </a:rPr>
              <a:t>Blood Agar </a:t>
            </a:r>
            <a:r>
              <a:rPr lang="en-US" sz="1000">
                <a:latin typeface="Comic Sans MS" charset="0"/>
                <a:cs typeface="+mn-cs"/>
              </a:rPr>
              <a:t>showing Beta hemolysis from pathogen </a:t>
            </a:r>
            <a:r>
              <a:rPr lang="en-US" sz="1000" i="1">
                <a:latin typeface="Comic Sans MS" charset="0"/>
                <a:cs typeface="+mn-cs"/>
              </a:rPr>
              <a:t>Streptococcus pyogenes</a:t>
            </a:r>
            <a:r>
              <a:rPr lang="en-US" sz="1000">
                <a:latin typeface="Comic Sans MS" charset="0"/>
                <a:cs typeface="+mn-cs"/>
              </a:rPr>
              <a:t>, T. Port</a:t>
            </a:r>
            <a:r>
              <a:rPr lang="en-US" sz="1000">
                <a:cs typeface="+mn-cs"/>
              </a:rPr>
              <a:t>.</a:t>
            </a:r>
          </a:p>
        </p:txBody>
      </p:sp>
      <p:sp>
        <p:nvSpPr>
          <p:cNvPr id="11274" name="Text Box 5"/>
          <p:cNvSpPr txBox="1">
            <a:spLocks noChangeArrowheads="1"/>
          </p:cNvSpPr>
          <p:nvPr/>
        </p:nvSpPr>
        <p:spPr bwMode="auto">
          <a:xfrm>
            <a:off x="381000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a:latin typeface="Comic Sans MS" charset="0"/>
                <a:cs typeface="+mn-cs"/>
              </a:rPr>
              <a:t>From the  </a:t>
            </a:r>
            <a:r>
              <a:rPr lang="en-US" sz="1000">
                <a:latin typeface="Comic Sans MS" charset="0"/>
                <a:cs typeface="+mn-cs"/>
                <a:hlinkClick r:id="rId6"/>
              </a:rPr>
              <a:t>Virtual Microbiology Classroom</a:t>
            </a:r>
            <a:r>
              <a:rPr lang="en-US" sz="1000">
                <a:latin typeface="Comic Sans MS" charset="0"/>
                <a:cs typeface="+mn-cs"/>
              </a:rPr>
              <a:t> on </a:t>
            </a:r>
            <a:r>
              <a:rPr lang="en-US" sz="1000">
                <a:latin typeface="Comic Sans MS" charset="0"/>
                <a:cs typeface="+mn-cs"/>
                <a:hlinkClick r:id="rId7"/>
              </a:rPr>
              <a:t>ScienceProfOnline.com</a:t>
            </a:r>
            <a:endParaRPr lang="en-US" sz="1000">
              <a:latin typeface="Comic Sans MS" charset="0"/>
              <a:cs typeface="+mn-cs"/>
            </a:endParaRPr>
          </a:p>
        </p:txBody>
      </p:sp>
      <p:sp>
        <p:nvSpPr>
          <p:cNvPr id="3" name="TextBox 2"/>
          <p:cNvSpPr txBox="1">
            <a:spLocks noChangeArrowheads="1"/>
          </p:cNvSpPr>
          <p:nvPr/>
        </p:nvSpPr>
        <p:spPr bwMode="auto">
          <a:xfrm>
            <a:off x="381000" y="41910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i="1"/>
              <a:t>Streptococcus pyogenes</a:t>
            </a:r>
            <a:r>
              <a:rPr lang="en-US" sz="1400"/>
              <a:t>, a pathogen that can cause Strep throat, post-partum fever, pneumonia and necrotizing fasciitis.</a:t>
            </a:r>
          </a:p>
        </p:txBody>
      </p:sp>
    </p:spTree>
    <p:custDataLst>
      <p:tags r:id="rId1"/>
    </p:custDataLst>
    <p:extLst>
      <p:ext uri="{BB962C8B-B14F-4D97-AF65-F5344CB8AC3E}">
        <p14:creationId xmlns:p14="http://schemas.microsoft.com/office/powerpoint/2010/main" val="373604425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85362</TotalTime>
  <Words>2678</Words>
  <Application>Microsoft Macintosh PowerPoint</Application>
  <PresentationFormat>On-screen Show (4:3)</PresentationFormat>
  <Paragraphs>379</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PowerPoint Presentation</vt:lpstr>
      <vt:lpstr>PowerPoint Presentation</vt:lpstr>
      <vt:lpstr>Microbiology</vt:lpstr>
      <vt:lpstr>This should not  be your first college biology course.</vt:lpstr>
      <vt:lpstr>Courtesy</vt:lpstr>
      <vt:lpstr>Microbes &amp; You</vt:lpstr>
      <vt:lpstr>Types of symbiotic  microbe-host relationships</vt:lpstr>
      <vt:lpstr>Types of symbiotic  microbe-host relationships</vt:lpstr>
      <vt:lpstr>Q: Why are you in  this class?</vt:lpstr>
      <vt:lpstr>Impact of Infectious Disease</vt:lpstr>
      <vt:lpstr>Impact of Infectious Disease</vt:lpstr>
      <vt:lpstr>PowerPoint Presentation</vt:lpstr>
      <vt:lpstr>PowerPoint Presentation</vt:lpstr>
      <vt:lpstr>Impact of Infectious Disease</vt:lpstr>
      <vt:lpstr>PowerPoint Presentation</vt:lpstr>
      <vt:lpstr>Impact of Infectious Disease</vt:lpstr>
      <vt:lpstr>Impact of Infectious Disease</vt:lpstr>
      <vt:lpstr>Impact of Infectious Disease</vt:lpstr>
      <vt:lpstr>PowerPoint Presentation</vt:lpstr>
      <vt:lpstr>PowerPoint Presentation</vt:lpstr>
      <vt:lpstr>Q: What is the single most important thing that you can do to prevent the spread of infectious disease?</vt:lpstr>
      <vt:lpstr>What does it take to be a butt-kicking, badass infectious disease?</vt:lpstr>
      <vt:lpstr>PowerPoint Presentation</vt:lpstr>
      <vt:lpstr>         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Microbiology PowerPoint Lecture</dc:title>
  <dc:subject>introduction to microbiology</dc:subject>
  <dc:creator>Tami Port</dc:creator>
  <cp:keywords>microbiology lecture, free introduction to microbiology lecture,introduction to microbiology power point, science power point lecture</cp:keywords>
  <dc:description>PowerPoint of the introductory lecture of a college microbiology course.</dc:description>
  <cp:lastModifiedBy>Voicemail</cp:lastModifiedBy>
  <cp:revision>429</cp:revision>
  <dcterms:created xsi:type="dcterms:W3CDTF">2007-04-07T14:05:56Z</dcterms:created>
  <dcterms:modified xsi:type="dcterms:W3CDTF">2015-03-24T19:28:52Z</dcterms:modified>
  <cp:category>Microbiology PowerPoint Lecture</cp:category>
</cp:coreProperties>
</file>