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6" r:id="rId2"/>
    <p:sldId id="270" r:id="rId3"/>
    <p:sldId id="271" r:id="rId4"/>
    <p:sldId id="256" r:id="rId5"/>
    <p:sldId id="257" r:id="rId6"/>
    <p:sldId id="258" r:id="rId7"/>
    <p:sldId id="259" r:id="rId8"/>
    <p:sldId id="275" r:id="rId9"/>
    <p:sldId id="260" r:id="rId10"/>
    <p:sldId id="261" r:id="rId11"/>
    <p:sldId id="262" r:id="rId12"/>
    <p:sldId id="263" r:id="rId13"/>
    <p:sldId id="264" r:id="rId14"/>
    <p:sldId id="265" r:id="rId15"/>
    <p:sldId id="277" r:id="rId16"/>
    <p:sldId id="267" r:id="rId17"/>
    <p:sldId id="274"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186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564975C7-DAEF-4CFA-A795-29FA8BDDEE55}" type="slidenum">
              <a:rPr lang="en-US"/>
              <a:pPr>
                <a:defRPr/>
              </a:pPr>
              <a:t>‹#›</a:t>
            </a:fld>
            <a:endParaRPr lang="en-US"/>
          </a:p>
        </p:txBody>
      </p:sp>
    </p:spTree>
    <p:extLst>
      <p:ext uri="{BB962C8B-B14F-4D97-AF65-F5344CB8AC3E}">
        <p14:creationId xmlns:p14="http://schemas.microsoft.com/office/powerpoint/2010/main" val="4188016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4252D4-F998-427D-9C99-06FDC78F037A}" type="slidenum">
              <a:rPr lang="en-US" altLang="en-US" smtClean="0">
                <a:cs typeface="Arial" charset="0"/>
              </a:rPr>
              <a:pPr eaLnBrk="1" hangingPunct="1"/>
              <a:t>1</a:t>
            </a:fld>
            <a:endParaRPr lang="en-US" altLang="en-US" smtClean="0">
              <a:cs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r>
              <a:rPr lang="en-US" altLang="en-US" smtClean="0"/>
              <a:t>Welcome to Science Prof Online PowerPoint Resources!</a:t>
            </a:r>
          </a:p>
          <a:p>
            <a:pPr eaLnBrk="1" hangingPunct="1"/>
            <a:r>
              <a:rPr lang="en-US" altLang="en-US" smtClean="0"/>
              <a:t>This PowerPoint Presentation comes from the Virtual Cell Biology Classroom of Science Prof Online, and, as such, is licensed under Creative Commons Attribution-ShareAlike 3.0.; meaning you can download, share and alter any of this presentation, but you can’t sell it or repackage and sell any part of it. Please credit Science Prof Online as the source of this presentation.  Please abide by credited image copyrights.  Thank you for using this resource.</a:t>
            </a:r>
          </a:p>
        </p:txBody>
      </p:sp>
    </p:spTree>
    <p:extLst>
      <p:ext uri="{BB962C8B-B14F-4D97-AF65-F5344CB8AC3E}">
        <p14:creationId xmlns:p14="http://schemas.microsoft.com/office/powerpoint/2010/main" val="3364095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165F437-E5E6-4CE6-8898-6208E115DEE9}" type="slidenum">
              <a:rPr lang="en-US" altLang="en-US" smtClean="0"/>
              <a:pPr eaLnBrk="1" hangingPunct="1"/>
              <a:t>10</a:t>
            </a:fld>
            <a:endParaRPr lang="en-US" altLang="en-US" smtClean="0"/>
          </a:p>
        </p:txBody>
      </p:sp>
      <p:sp>
        <p:nvSpPr>
          <p:cNvPr id="30723" name="Rectangle 2"/>
          <p:cNvSpPr>
            <a:spLocks noGrp="1" noRot="1" noChangeAspect="1" noChangeArrowheads="1" noTextEdit="1"/>
          </p:cNvSpPr>
          <p:nvPr>
            <p:ph type="sldImg"/>
          </p:nvPr>
        </p:nvSpPr>
        <p:spPr>
          <a:xfrm>
            <a:off x="1144588" y="685800"/>
            <a:ext cx="4572000" cy="3429000"/>
          </a:xfrm>
          <a:ln/>
        </p:spPr>
      </p:sp>
      <p:sp>
        <p:nvSpPr>
          <p:cNvPr id="30724" name="Rectangle 3"/>
          <p:cNvSpPr>
            <a:spLocks noGrp="1" noChangeArrowheads="1"/>
          </p:cNvSpPr>
          <p:nvPr>
            <p:ph type="body" idx="1"/>
          </p:nvPr>
        </p:nvSpPr>
        <p:spPr>
          <a:noFill/>
        </p:spPr>
        <p:txBody>
          <a:bodyPr/>
          <a:lstStyle/>
          <a:p>
            <a:pPr eaLnBrk="1" hangingPunct="1"/>
            <a:endParaRPr lang="en-US" altLang="en-US" smtClean="0"/>
          </a:p>
          <a:p>
            <a:pPr eaLnBrk="1" hangingPunct="1"/>
            <a:endParaRPr lang="en-US" altLang="en-US" smtClean="0"/>
          </a:p>
        </p:txBody>
      </p:sp>
    </p:spTree>
    <p:extLst>
      <p:ext uri="{BB962C8B-B14F-4D97-AF65-F5344CB8AC3E}">
        <p14:creationId xmlns:p14="http://schemas.microsoft.com/office/powerpoint/2010/main" val="2763787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138D51B-6773-46E6-8FAE-401D56A2DC1F}" type="slidenum">
              <a:rPr lang="en-US" altLang="en-US" smtClean="0"/>
              <a:pPr eaLnBrk="1" hangingPunct="1"/>
              <a:t>11</a:t>
            </a:fld>
            <a:endParaRPr lang="en-US" altLang="en-US" smtClean="0"/>
          </a:p>
        </p:txBody>
      </p:sp>
      <p:sp>
        <p:nvSpPr>
          <p:cNvPr id="31747" name="Rectangle 2"/>
          <p:cNvSpPr>
            <a:spLocks noGrp="1" noRot="1" noChangeAspect="1" noChangeArrowheads="1" noTextEdit="1"/>
          </p:cNvSpPr>
          <p:nvPr>
            <p:ph type="sldImg"/>
          </p:nvPr>
        </p:nvSpPr>
        <p:spPr>
          <a:xfrm>
            <a:off x="1144588" y="685800"/>
            <a:ext cx="4572000" cy="3429000"/>
          </a:xfrm>
          <a:ln/>
        </p:spPr>
      </p:sp>
      <p:sp>
        <p:nvSpPr>
          <p:cNvPr id="317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3639995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E543A05-579F-4778-BB7E-BFC67C2BD43A}" type="slidenum">
              <a:rPr lang="en-US" altLang="en-US" smtClean="0"/>
              <a:pPr eaLnBrk="1" hangingPunct="1"/>
              <a:t>12</a:t>
            </a:fld>
            <a:endParaRPr lang="en-US" altLang="en-US" smtClean="0"/>
          </a:p>
        </p:txBody>
      </p:sp>
      <p:sp>
        <p:nvSpPr>
          <p:cNvPr id="32771" name="Rectangle 2"/>
          <p:cNvSpPr>
            <a:spLocks noGrp="1" noRot="1" noChangeAspect="1" noChangeArrowheads="1" noTextEdit="1"/>
          </p:cNvSpPr>
          <p:nvPr>
            <p:ph type="sldImg"/>
          </p:nvPr>
        </p:nvSpPr>
        <p:spPr>
          <a:xfrm>
            <a:off x="1144588" y="685800"/>
            <a:ext cx="4572000" cy="3429000"/>
          </a:xfrm>
          <a:ln/>
        </p:spPr>
      </p:sp>
      <p:sp>
        <p:nvSpPr>
          <p:cNvPr id="32772" name="Rectangle 3"/>
          <p:cNvSpPr>
            <a:spLocks noGrp="1" noChangeArrowheads="1"/>
          </p:cNvSpPr>
          <p:nvPr>
            <p:ph type="body" idx="1"/>
          </p:nvPr>
        </p:nvSpPr>
        <p:spPr>
          <a:noFill/>
        </p:spPr>
        <p:txBody>
          <a:bodyPr/>
          <a:lstStyle/>
          <a:p>
            <a:pPr eaLnBrk="1" hangingPunct="1"/>
            <a:r>
              <a:rPr lang="en-US" altLang="en-US" smtClean="0"/>
              <a:t>Acetyl-CoA</a:t>
            </a:r>
          </a:p>
          <a:p>
            <a:pPr eaLnBrk="1" hangingPunct="1"/>
            <a:endParaRPr lang="en-US" altLang="en-US" smtClean="0"/>
          </a:p>
          <a:p>
            <a:pPr eaLnBrk="1" hangingPunct="1"/>
            <a:r>
              <a:rPr lang="en-US" altLang="en-US" smtClean="0"/>
              <a:t>Kreb’s Cycle</a:t>
            </a:r>
          </a:p>
          <a:p>
            <a:pPr eaLnBrk="1" hangingPunct="1"/>
            <a:endParaRPr lang="en-US" altLang="en-US" smtClean="0"/>
          </a:p>
        </p:txBody>
      </p:sp>
    </p:spTree>
    <p:extLst>
      <p:ext uri="{BB962C8B-B14F-4D97-AF65-F5344CB8AC3E}">
        <p14:creationId xmlns:p14="http://schemas.microsoft.com/office/powerpoint/2010/main" val="500019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FB34212-1DEE-4D2F-BB45-65EAA5CA7631}" type="slidenum">
              <a:rPr lang="en-US" altLang="en-US" smtClean="0"/>
              <a:pPr eaLnBrk="1" hangingPunct="1"/>
              <a:t>13</a:t>
            </a:fld>
            <a:endParaRPr lang="en-US" altLang="en-US" smtClean="0"/>
          </a:p>
        </p:txBody>
      </p:sp>
      <p:sp>
        <p:nvSpPr>
          <p:cNvPr id="33795" name="Rectangle 2"/>
          <p:cNvSpPr>
            <a:spLocks noGrp="1" noRot="1" noChangeAspect="1" noChangeArrowheads="1" noTextEdit="1"/>
          </p:cNvSpPr>
          <p:nvPr>
            <p:ph type="sldImg"/>
          </p:nvPr>
        </p:nvSpPr>
        <p:spPr>
          <a:xfrm>
            <a:off x="1146175" y="685800"/>
            <a:ext cx="4572000" cy="3429000"/>
          </a:xfrm>
          <a:ln/>
        </p:spPr>
      </p:sp>
      <p:sp>
        <p:nvSpPr>
          <p:cNvPr id="33796" name="Rectangle 3"/>
          <p:cNvSpPr>
            <a:spLocks noGrp="1" noChangeArrowheads="1"/>
          </p:cNvSpPr>
          <p:nvPr>
            <p:ph type="body" idx="1"/>
          </p:nvPr>
        </p:nvSpPr>
        <p:spPr>
          <a:noFill/>
        </p:spPr>
        <p:txBody>
          <a:bodyPr/>
          <a:lstStyle/>
          <a:p>
            <a:pPr eaLnBrk="1" hangingPunct="1"/>
            <a:endParaRPr lang="en-US" altLang="en-US" baseline="-25000" smtClean="0"/>
          </a:p>
        </p:txBody>
      </p:sp>
    </p:spTree>
    <p:extLst>
      <p:ext uri="{BB962C8B-B14F-4D97-AF65-F5344CB8AC3E}">
        <p14:creationId xmlns:p14="http://schemas.microsoft.com/office/powerpoint/2010/main" val="5041933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A1ADB78-9C54-4212-9C21-6AAC755CDC84}" type="slidenum">
              <a:rPr lang="en-US" altLang="en-US" smtClean="0"/>
              <a:pPr eaLnBrk="1" hangingPunct="1"/>
              <a:t>14</a:t>
            </a:fld>
            <a:endParaRPr lang="en-US" altLang="en-US" smtClean="0"/>
          </a:p>
        </p:txBody>
      </p:sp>
      <p:sp>
        <p:nvSpPr>
          <p:cNvPr id="34819" name="Rectangle 2"/>
          <p:cNvSpPr>
            <a:spLocks noGrp="1" noRot="1" noChangeAspect="1" noChangeArrowheads="1" noTextEdit="1"/>
          </p:cNvSpPr>
          <p:nvPr>
            <p:ph type="sldImg"/>
          </p:nvPr>
        </p:nvSpPr>
        <p:spPr>
          <a:xfrm>
            <a:off x="1144588" y="685800"/>
            <a:ext cx="4572000" cy="3429000"/>
          </a:xfrm>
          <a:ln/>
        </p:spPr>
      </p:sp>
      <p:sp>
        <p:nvSpPr>
          <p:cNvPr id="348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6219115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30519A6-6DC4-4A6E-962A-AD78075B1FB1}" type="slidenum">
              <a:rPr lang="en-US" altLang="en-US" smtClean="0"/>
              <a:pPr eaLnBrk="1" hangingPunct="1"/>
              <a:t>15</a:t>
            </a:fld>
            <a:endParaRPr lang="en-US"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32700371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7DEBF94-2A62-4CD6-924B-D7C5C4FA5A58}" type="slidenum">
              <a:rPr lang="en-US" altLang="en-US" smtClean="0"/>
              <a:pPr eaLnBrk="1" hangingPunct="1"/>
              <a:t>16</a:t>
            </a:fld>
            <a:endParaRPr lang="en-US" altLang="en-US" smtClean="0"/>
          </a:p>
        </p:txBody>
      </p:sp>
      <p:sp>
        <p:nvSpPr>
          <p:cNvPr id="36867" name="Rectangle 2"/>
          <p:cNvSpPr>
            <a:spLocks noGrp="1" noRot="1" noChangeAspect="1" noChangeArrowheads="1" noTextEdit="1"/>
          </p:cNvSpPr>
          <p:nvPr>
            <p:ph type="sldImg"/>
          </p:nvPr>
        </p:nvSpPr>
        <p:spPr>
          <a:xfrm>
            <a:off x="1144588" y="685800"/>
            <a:ext cx="4572000" cy="3429000"/>
          </a:xfrm>
          <a:ln/>
        </p:spPr>
      </p:sp>
      <p:sp>
        <p:nvSpPr>
          <p:cNvPr id="3686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5576875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26DFADA-7278-4C18-B6B2-F7A08A87A4C9}" type="slidenum">
              <a:rPr lang="en-US" altLang="en-US" smtClean="0"/>
              <a:pPr eaLnBrk="1" hangingPunct="1"/>
              <a:t>17</a:t>
            </a:fld>
            <a:endParaRPr lang="en-US" altLang="en-US" smtClean="0"/>
          </a:p>
        </p:txBody>
      </p:sp>
      <p:sp>
        <p:nvSpPr>
          <p:cNvPr id="38915" name="Rectangle 2"/>
          <p:cNvSpPr>
            <a:spLocks noGrp="1" noRot="1" noChangeAspect="1" noChangeArrowheads="1" noTextEdit="1"/>
          </p:cNvSpPr>
          <p:nvPr>
            <p:ph type="sldImg"/>
          </p:nvPr>
        </p:nvSpPr>
        <p:spPr>
          <a:xfrm>
            <a:off x="1143000" y="685800"/>
            <a:ext cx="4573588" cy="3430588"/>
          </a:xfrm>
          <a:ln/>
        </p:spPr>
      </p:sp>
      <p:sp>
        <p:nvSpPr>
          <p:cNvPr id="3891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24057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B73317-531A-4DDB-9BE2-874D5BC76772}" type="slidenum">
              <a:rPr lang="en-US" altLang="en-US" smtClean="0"/>
              <a:pPr eaLnBrk="1" hangingPunct="1"/>
              <a:t>2</a:t>
            </a:fld>
            <a:endParaRPr lang="en-US" altLang="en-US" smtClean="0"/>
          </a:p>
        </p:txBody>
      </p:sp>
      <p:sp>
        <p:nvSpPr>
          <p:cNvPr id="22531" name="Rectangle 2"/>
          <p:cNvSpPr>
            <a:spLocks noGrp="1" noRot="1" noChangeAspect="1" noChangeArrowheads="1" noTextEdit="1"/>
          </p:cNvSpPr>
          <p:nvPr>
            <p:ph type="sldImg"/>
          </p:nvPr>
        </p:nvSpPr>
        <p:spPr>
          <a:xfrm>
            <a:off x="1144588" y="685800"/>
            <a:ext cx="4572000" cy="3429000"/>
          </a:xfrm>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6241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9C983A6-4DE2-4EB9-9ABD-84ABCDFA8D01}" type="slidenum">
              <a:rPr lang="en-US" altLang="en-US" smtClean="0"/>
              <a:pPr eaLnBrk="1" hangingPunct="1"/>
              <a:t>3</a:t>
            </a:fld>
            <a:endParaRPr lang="en-US" altLang="en-US" smtClean="0"/>
          </a:p>
        </p:txBody>
      </p:sp>
      <p:sp>
        <p:nvSpPr>
          <p:cNvPr id="23555" name="Rectangle 2"/>
          <p:cNvSpPr>
            <a:spLocks noGrp="1" noRot="1" noChangeAspect="1" noChangeArrowheads="1" noTextEdit="1"/>
          </p:cNvSpPr>
          <p:nvPr>
            <p:ph type="sldImg"/>
          </p:nvPr>
        </p:nvSpPr>
        <p:spPr>
          <a:xfrm>
            <a:off x="1144588" y="685800"/>
            <a:ext cx="4572000" cy="3429000"/>
          </a:xfrm>
          <a:ln/>
        </p:spPr>
      </p:sp>
      <p:sp>
        <p:nvSpPr>
          <p:cNvPr id="23556" name="Rectangle 3"/>
          <p:cNvSpPr>
            <a:spLocks noGrp="1" noChangeArrowheads="1"/>
          </p:cNvSpPr>
          <p:nvPr>
            <p:ph type="body" idx="1"/>
          </p:nvPr>
        </p:nvSpPr>
        <p:spPr>
          <a:noFill/>
        </p:spPr>
        <p:txBody>
          <a:bodyPr/>
          <a:lstStyle/>
          <a:p>
            <a:pPr eaLnBrk="1" hangingPunct="1"/>
            <a:r>
              <a:rPr lang="en-US" altLang="en-US" smtClean="0"/>
              <a:t>A: See next page</a:t>
            </a:r>
          </a:p>
        </p:txBody>
      </p:sp>
    </p:spTree>
    <p:extLst>
      <p:ext uri="{BB962C8B-B14F-4D97-AF65-F5344CB8AC3E}">
        <p14:creationId xmlns:p14="http://schemas.microsoft.com/office/powerpoint/2010/main" val="3134145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804F294-032C-4154-9814-A51A246794D4}" type="slidenum">
              <a:rPr lang="en-US" altLang="en-US" smtClean="0"/>
              <a:pPr eaLnBrk="1" hangingPunct="1"/>
              <a:t>4</a:t>
            </a:fld>
            <a:endParaRPr lang="en-US" altLang="en-US" smtClean="0"/>
          </a:p>
        </p:txBody>
      </p:sp>
      <p:sp>
        <p:nvSpPr>
          <p:cNvPr id="24579" name="Rectangle 2"/>
          <p:cNvSpPr>
            <a:spLocks noGrp="1" noRot="1" noChangeAspect="1" noChangeArrowheads="1" noTextEdit="1"/>
          </p:cNvSpPr>
          <p:nvPr>
            <p:ph type="sldImg"/>
          </p:nvPr>
        </p:nvSpPr>
        <p:spPr>
          <a:xfrm>
            <a:off x="1144588" y="685800"/>
            <a:ext cx="4572000" cy="3429000"/>
          </a:xfrm>
          <a:ln/>
        </p:spPr>
      </p:sp>
      <p:sp>
        <p:nvSpPr>
          <p:cNvPr id="2458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700020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D3554-CA2F-4981-8F78-5D6C918EB53A}" type="slidenum">
              <a:rPr lang="en-US" altLang="en-US" smtClean="0"/>
              <a:pPr eaLnBrk="1" hangingPunct="1"/>
              <a:t>5</a:t>
            </a:fld>
            <a:endParaRPr lang="en-US" altLang="en-US" smtClean="0"/>
          </a:p>
        </p:txBody>
      </p:sp>
      <p:sp>
        <p:nvSpPr>
          <p:cNvPr id="25603" name="Rectangle 2"/>
          <p:cNvSpPr>
            <a:spLocks noGrp="1" noRot="1" noChangeAspect="1" noChangeArrowheads="1" noTextEdit="1"/>
          </p:cNvSpPr>
          <p:nvPr>
            <p:ph type="sldImg"/>
          </p:nvPr>
        </p:nvSpPr>
        <p:spPr>
          <a:xfrm>
            <a:off x="1147763" y="685800"/>
            <a:ext cx="4572000" cy="3429000"/>
          </a:xfrm>
          <a:ln/>
        </p:spPr>
      </p:sp>
      <p:sp>
        <p:nvSpPr>
          <p:cNvPr id="2560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532471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25DA580-DF43-4B5E-AED1-16E9FB306753}" type="slidenum">
              <a:rPr lang="en-US" altLang="en-US" smtClean="0"/>
              <a:pPr eaLnBrk="1" hangingPunct="1"/>
              <a:t>6</a:t>
            </a:fld>
            <a:endParaRPr lang="en-US" altLang="en-US" smtClean="0"/>
          </a:p>
        </p:txBody>
      </p:sp>
      <p:sp>
        <p:nvSpPr>
          <p:cNvPr id="26627" name="Rectangle 2"/>
          <p:cNvSpPr>
            <a:spLocks noGrp="1" noRot="1" noChangeAspect="1" noChangeArrowheads="1" noTextEdit="1"/>
          </p:cNvSpPr>
          <p:nvPr>
            <p:ph type="sldImg"/>
          </p:nvPr>
        </p:nvSpPr>
        <p:spPr>
          <a:xfrm>
            <a:off x="1144588" y="685800"/>
            <a:ext cx="4572000" cy="3429000"/>
          </a:xfrm>
          <a:ln/>
        </p:spPr>
      </p:sp>
      <p:sp>
        <p:nvSpPr>
          <p:cNvPr id="2662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415446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71AA58B-3930-48AE-B984-60BBC3E634EB}" type="slidenum">
              <a:rPr lang="en-US" altLang="en-US" smtClean="0"/>
              <a:pPr eaLnBrk="1" hangingPunct="1"/>
              <a:t>7</a:t>
            </a:fld>
            <a:endParaRPr lang="en-US" altLang="en-US" smtClean="0"/>
          </a:p>
        </p:txBody>
      </p:sp>
      <p:sp>
        <p:nvSpPr>
          <p:cNvPr id="27651" name="Rectangle 2"/>
          <p:cNvSpPr>
            <a:spLocks noGrp="1" noRot="1" noChangeAspect="1" noChangeArrowheads="1" noTextEdit="1"/>
          </p:cNvSpPr>
          <p:nvPr>
            <p:ph type="sldImg"/>
          </p:nvPr>
        </p:nvSpPr>
        <p:spPr>
          <a:xfrm>
            <a:off x="1144588" y="685800"/>
            <a:ext cx="4572000" cy="3429000"/>
          </a:xfrm>
          <a:ln/>
        </p:spPr>
      </p:sp>
      <p:sp>
        <p:nvSpPr>
          <p:cNvPr id="2765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451665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9DA33AA-F172-4C83-8D38-DE2A541ECCBB}" type="slidenum">
              <a:rPr lang="en-US" altLang="en-US" smtClean="0"/>
              <a:pPr eaLnBrk="1" hangingPunct="1"/>
              <a:t>8</a:t>
            </a:fld>
            <a:endParaRPr lang="en-US" altLang="en-US" smtClean="0"/>
          </a:p>
        </p:txBody>
      </p:sp>
      <p:sp>
        <p:nvSpPr>
          <p:cNvPr id="28675" name="Rectangle 2"/>
          <p:cNvSpPr>
            <a:spLocks noGrp="1" noRot="1" noChangeAspect="1" noChangeArrowheads="1" noTextEdit="1"/>
          </p:cNvSpPr>
          <p:nvPr>
            <p:ph type="sldImg"/>
          </p:nvPr>
        </p:nvSpPr>
        <p:spPr>
          <a:xfrm>
            <a:off x="1146175" y="685800"/>
            <a:ext cx="4570413" cy="3429000"/>
          </a:xfrm>
          <a:ln/>
        </p:spPr>
      </p:sp>
      <p:sp>
        <p:nvSpPr>
          <p:cNvPr id="2867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825545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DD8209F-E4D0-4201-8F11-06D3E46A34B5}" type="slidenum">
              <a:rPr lang="en-US" altLang="en-US" smtClean="0"/>
              <a:pPr eaLnBrk="1" hangingPunct="1"/>
              <a:t>9</a:t>
            </a:fld>
            <a:endParaRPr lang="en-US" altLang="en-US" smtClean="0"/>
          </a:p>
        </p:txBody>
      </p:sp>
      <p:sp>
        <p:nvSpPr>
          <p:cNvPr id="29699" name="Rectangle 2"/>
          <p:cNvSpPr>
            <a:spLocks noGrp="1" noRot="1" noChangeAspect="1" noChangeArrowheads="1" noTextEdit="1"/>
          </p:cNvSpPr>
          <p:nvPr>
            <p:ph type="sldImg"/>
          </p:nvPr>
        </p:nvSpPr>
        <p:spPr>
          <a:xfrm>
            <a:off x="1144588" y="685800"/>
            <a:ext cx="4572000" cy="3429000"/>
          </a:xfrm>
          <a:ln/>
        </p:spPr>
      </p:sp>
      <p:sp>
        <p:nvSpPr>
          <p:cNvPr id="29700" name="Rectangle 3"/>
          <p:cNvSpPr>
            <a:spLocks noGrp="1" noChangeArrowheads="1"/>
          </p:cNvSpPr>
          <p:nvPr>
            <p:ph type="body" idx="1"/>
          </p:nvPr>
        </p:nvSpPr>
        <p:spPr>
          <a:noFill/>
        </p:spPr>
        <p:txBody>
          <a:bodyPr/>
          <a:lstStyle/>
          <a:p>
            <a:pPr eaLnBrk="1" hangingPunct="1"/>
            <a:endParaRPr lang="en-US" altLang="en-US" smtClean="0"/>
          </a:p>
          <a:p>
            <a:pPr eaLnBrk="1" hangingPunct="1"/>
            <a:endParaRPr lang="en-US" altLang="en-US" smtClean="0"/>
          </a:p>
        </p:txBody>
      </p:sp>
      <p:sp>
        <p:nvSpPr>
          <p:cNvPr id="29701" name="Text Box 4"/>
          <p:cNvSpPr txBox="1">
            <a:spLocks noChangeArrowheads="1"/>
          </p:cNvSpPr>
          <p:nvPr/>
        </p:nvSpPr>
        <p:spPr bwMode="auto">
          <a:xfrm>
            <a:off x="1143000" y="4572000"/>
            <a:ext cx="24384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200"/>
              <a:t>A: Glycerol &amp; Fatty Acids</a:t>
            </a:r>
          </a:p>
        </p:txBody>
      </p:sp>
    </p:spTree>
    <p:extLst>
      <p:ext uri="{BB962C8B-B14F-4D97-AF65-F5344CB8AC3E}">
        <p14:creationId xmlns:p14="http://schemas.microsoft.com/office/powerpoint/2010/main" val="86072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C8BC11-B973-4FE7-BA66-DFFBE2C88789}" type="slidenum">
              <a:rPr lang="en-US"/>
              <a:pPr>
                <a:defRPr/>
              </a:pPr>
              <a:t>‹#›</a:t>
            </a:fld>
            <a:endParaRPr lang="en-US"/>
          </a:p>
        </p:txBody>
      </p:sp>
    </p:spTree>
    <p:extLst>
      <p:ext uri="{BB962C8B-B14F-4D97-AF65-F5344CB8AC3E}">
        <p14:creationId xmlns:p14="http://schemas.microsoft.com/office/powerpoint/2010/main" val="1083164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A588FD-05FA-4E1E-9088-AF4A8AF4CD73}" type="slidenum">
              <a:rPr lang="en-US"/>
              <a:pPr>
                <a:defRPr/>
              </a:pPr>
              <a:t>‹#›</a:t>
            </a:fld>
            <a:endParaRPr lang="en-US"/>
          </a:p>
        </p:txBody>
      </p:sp>
    </p:spTree>
    <p:extLst>
      <p:ext uri="{BB962C8B-B14F-4D97-AF65-F5344CB8AC3E}">
        <p14:creationId xmlns:p14="http://schemas.microsoft.com/office/powerpoint/2010/main" val="517756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33165E-E551-4B86-8738-994687CDC292}" type="slidenum">
              <a:rPr lang="en-US"/>
              <a:pPr>
                <a:defRPr/>
              </a:pPr>
              <a:t>‹#›</a:t>
            </a:fld>
            <a:endParaRPr lang="en-US"/>
          </a:p>
        </p:txBody>
      </p:sp>
    </p:spTree>
    <p:extLst>
      <p:ext uri="{BB962C8B-B14F-4D97-AF65-F5344CB8AC3E}">
        <p14:creationId xmlns:p14="http://schemas.microsoft.com/office/powerpoint/2010/main" val="709801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A7AC1C73-9108-4FC7-AA7B-F7FA52609D9C}" type="slidenum">
              <a:rPr lang="en-US"/>
              <a:pPr>
                <a:defRPr/>
              </a:pPr>
              <a:t>‹#›</a:t>
            </a:fld>
            <a:endParaRPr lang="en-US"/>
          </a:p>
        </p:txBody>
      </p:sp>
    </p:spTree>
    <p:extLst>
      <p:ext uri="{BB962C8B-B14F-4D97-AF65-F5344CB8AC3E}">
        <p14:creationId xmlns:p14="http://schemas.microsoft.com/office/powerpoint/2010/main" val="1936620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F20AB4-602F-4A29-8DDF-417F295EBA11}" type="slidenum">
              <a:rPr lang="en-US"/>
              <a:pPr>
                <a:defRPr/>
              </a:pPr>
              <a:t>‹#›</a:t>
            </a:fld>
            <a:endParaRPr lang="en-US"/>
          </a:p>
        </p:txBody>
      </p:sp>
    </p:spTree>
    <p:extLst>
      <p:ext uri="{BB962C8B-B14F-4D97-AF65-F5344CB8AC3E}">
        <p14:creationId xmlns:p14="http://schemas.microsoft.com/office/powerpoint/2010/main" val="1975860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11A732-49A7-4A13-A3B3-532075164E49}" type="slidenum">
              <a:rPr lang="en-US"/>
              <a:pPr>
                <a:defRPr/>
              </a:pPr>
              <a:t>‹#›</a:t>
            </a:fld>
            <a:endParaRPr lang="en-US"/>
          </a:p>
        </p:txBody>
      </p:sp>
    </p:spTree>
    <p:extLst>
      <p:ext uri="{BB962C8B-B14F-4D97-AF65-F5344CB8AC3E}">
        <p14:creationId xmlns:p14="http://schemas.microsoft.com/office/powerpoint/2010/main" val="1603997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6B4588-EAA9-4E88-90A5-427DED2B056E}" type="slidenum">
              <a:rPr lang="en-US"/>
              <a:pPr>
                <a:defRPr/>
              </a:pPr>
              <a:t>‹#›</a:t>
            </a:fld>
            <a:endParaRPr lang="en-US"/>
          </a:p>
        </p:txBody>
      </p:sp>
    </p:spTree>
    <p:extLst>
      <p:ext uri="{BB962C8B-B14F-4D97-AF65-F5344CB8AC3E}">
        <p14:creationId xmlns:p14="http://schemas.microsoft.com/office/powerpoint/2010/main" val="874526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F32970E-8E0F-4304-892C-D716B1CFB54E}" type="slidenum">
              <a:rPr lang="en-US"/>
              <a:pPr>
                <a:defRPr/>
              </a:pPr>
              <a:t>‹#›</a:t>
            </a:fld>
            <a:endParaRPr lang="en-US"/>
          </a:p>
        </p:txBody>
      </p:sp>
    </p:spTree>
    <p:extLst>
      <p:ext uri="{BB962C8B-B14F-4D97-AF65-F5344CB8AC3E}">
        <p14:creationId xmlns:p14="http://schemas.microsoft.com/office/powerpoint/2010/main" val="425126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5F829B2-D30C-41D7-80A4-1F187875DEF4}" type="slidenum">
              <a:rPr lang="en-US"/>
              <a:pPr>
                <a:defRPr/>
              </a:pPr>
              <a:t>‹#›</a:t>
            </a:fld>
            <a:endParaRPr lang="en-US"/>
          </a:p>
        </p:txBody>
      </p:sp>
    </p:spTree>
    <p:extLst>
      <p:ext uri="{BB962C8B-B14F-4D97-AF65-F5344CB8AC3E}">
        <p14:creationId xmlns:p14="http://schemas.microsoft.com/office/powerpoint/2010/main" val="3957292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B2E335C-59B0-4501-95D6-883AC43BBFF7}" type="slidenum">
              <a:rPr lang="en-US"/>
              <a:pPr>
                <a:defRPr/>
              </a:pPr>
              <a:t>‹#›</a:t>
            </a:fld>
            <a:endParaRPr lang="en-US"/>
          </a:p>
        </p:txBody>
      </p:sp>
    </p:spTree>
    <p:extLst>
      <p:ext uri="{BB962C8B-B14F-4D97-AF65-F5344CB8AC3E}">
        <p14:creationId xmlns:p14="http://schemas.microsoft.com/office/powerpoint/2010/main" val="240234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6349D87-FEDA-4572-A63E-ED8CAF06AA59}" type="slidenum">
              <a:rPr lang="en-US"/>
              <a:pPr>
                <a:defRPr/>
              </a:pPr>
              <a:t>‹#›</a:t>
            </a:fld>
            <a:endParaRPr lang="en-US"/>
          </a:p>
        </p:txBody>
      </p:sp>
    </p:spTree>
    <p:extLst>
      <p:ext uri="{BB962C8B-B14F-4D97-AF65-F5344CB8AC3E}">
        <p14:creationId xmlns:p14="http://schemas.microsoft.com/office/powerpoint/2010/main" val="1232327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B32147-B1B8-4D7D-8C9A-43F1257C045A}" type="slidenum">
              <a:rPr lang="en-US"/>
              <a:pPr>
                <a:defRPr/>
              </a:pPr>
              <a:t>‹#›</a:t>
            </a:fld>
            <a:endParaRPr lang="en-US"/>
          </a:p>
        </p:txBody>
      </p:sp>
    </p:spTree>
    <p:extLst>
      <p:ext uri="{BB962C8B-B14F-4D97-AF65-F5344CB8AC3E}">
        <p14:creationId xmlns:p14="http://schemas.microsoft.com/office/powerpoint/2010/main" val="1269926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28B35AD-141A-4B04-B59B-43CD41ECA309}" type="slidenum">
              <a:rPr lang="en-US"/>
              <a:pPr>
                <a:defRPr/>
              </a:pPr>
              <a:t>‹#›</a:t>
            </a:fld>
            <a:endParaRPr lang="en-US"/>
          </a:p>
        </p:txBody>
      </p:sp>
    </p:spTree>
    <p:extLst>
      <p:ext uri="{BB962C8B-B14F-4D97-AF65-F5344CB8AC3E}">
        <p14:creationId xmlns:p14="http://schemas.microsoft.com/office/powerpoint/2010/main" val="3729634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B6EAF5DD-A615-4497-8E83-424BDF1E99A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scienceprofonline.com/" TargetMode="External"/><Relationship Id="rId3" Type="http://schemas.openxmlformats.org/officeDocument/2006/relationships/image" Target="../media/image1.jpeg"/><Relationship Id="rId7" Type="http://schemas.openxmlformats.org/officeDocument/2006/relationships/hyperlink" Target="http://www.scienceprofonline.com/virtual-cell-main.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alicia@scienceprofonline.com" TargetMode="External"/><Relationship Id="rId5" Type="http://schemas.openxmlformats.org/officeDocument/2006/relationships/hyperlink" Target="http://creativecommons.org/licenses/by-sa/3.0/" TargetMode="External"/><Relationship Id="rId4" Type="http://schemas.openxmlformats.org/officeDocument/2006/relationships/hyperlink" Target="http://www.scienceprofonline.org/" TargetMode="External"/><Relationship Id="rId9" Type="http://schemas.openxmlformats.org/officeDocument/2006/relationships/hyperlink" Target="mailto:info@scienceprofonline.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13.xml"/><Relationship Id="rId5" Type="http://schemas.openxmlformats.org/officeDocument/2006/relationships/hyperlink" Target="http://www.scienceprofonline.com/" TargetMode="External"/><Relationship Id="rId4" Type="http://schemas.openxmlformats.org/officeDocument/2006/relationships/hyperlink" Target="http://www.scienceprofonline.com/virtual-cell-mai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File:CellRespiration.sv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scienceprofonline.com/" TargetMode="External"/><Relationship Id="rId5" Type="http://schemas.openxmlformats.org/officeDocument/2006/relationships/hyperlink" Target="http://www.scienceprofonline.com/virtual-cell-main.html" TargetMode="Externa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openxmlformats.org/officeDocument/2006/relationships/hyperlink" Target="http://www.scienceprofonline.com/" TargetMode="External"/><Relationship Id="rId4" Type="http://schemas.openxmlformats.org/officeDocument/2006/relationships/hyperlink" Target="http://www.scienceprofonline.com/virtual-cell-main.htm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hyperlink" Target="http://www.scienceprofonline.com/" TargetMode="External"/><Relationship Id="rId5" Type="http://schemas.openxmlformats.org/officeDocument/2006/relationships/hyperlink" Target="http://www.scienceprofonline.com/virtual-cell-main.html" TargetMode="External"/><Relationship Id="rId4" Type="http://schemas.openxmlformats.org/officeDocument/2006/relationships/hyperlink" Target="http://en.wikipedia.org/wiki/File:CellRespiration.svg"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www.wiley.com/college/boyer/0470003790/animations/fatty_acid_metabolism/fatty_acid_metabolism.htm" TargetMode="External"/><Relationship Id="rId3" Type="http://schemas.openxmlformats.org/officeDocument/2006/relationships/image" Target="../media/image8.png"/><Relationship Id="rId7" Type="http://schemas.openxmlformats.org/officeDocument/2006/relationships/hyperlink" Target="http://faculty.ccbcmd.edu/c_anatomy/Metabolism/fat_gif.ht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scienceprofonline.com/" TargetMode="External"/><Relationship Id="rId5" Type="http://schemas.openxmlformats.org/officeDocument/2006/relationships/hyperlink" Target="http://www.scienceprofonline.com/virtual-cell-main.html" TargetMode="External"/><Relationship Id="rId4" Type="http://schemas.openxmlformats.org/officeDocument/2006/relationships/hyperlink" Target="http://www.scienceprofonline.com/chemistry/what-is-a-lipid-organic-chemistry-fats-phospholipids-waxes-steroids.html"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hyperlink" Target="http://www.scienceprofonline.com/" TargetMode="External"/><Relationship Id="rId5" Type="http://schemas.openxmlformats.org/officeDocument/2006/relationships/hyperlink" Target="http://www.scienceprofonline.com/virtual-cell-main.html" TargetMode="External"/><Relationship Id="rId4" Type="http://schemas.openxmlformats.org/officeDocument/2006/relationships/hyperlink" Target="http://en.wikipedia.org/wiki/File:Jumprope_navy.jpg"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highered.mcgraw-hill.com/sites/0072507470/student_view0/chapter25/animation__how_the_nad__works.html" TargetMode="External"/><Relationship Id="rId13" Type="http://schemas.openxmlformats.org/officeDocument/2006/relationships/hyperlink" Target="http://videos.howstuffworks.com/discovery/29544-assignment-discovery-food-molecules-video.htm" TargetMode="External"/><Relationship Id="rId3" Type="http://schemas.openxmlformats.org/officeDocument/2006/relationships/hyperlink" Target="http://www.cst.cmich.edu/users/schul1te/animations/fermentation.swf" TargetMode="External"/><Relationship Id="rId7" Type="http://schemas.openxmlformats.org/officeDocument/2006/relationships/hyperlink" Target="http://www.youtube.com/watch?v=VzNvpHxWO8c" TargetMode="External"/><Relationship Id="rId12" Type="http://schemas.openxmlformats.org/officeDocument/2006/relationships/hyperlink" Target="http://vcell.ndsu.edu/animations/etc/index.htm" TargetMode="External"/><Relationship Id="rId17" Type="http://schemas.openxmlformats.org/officeDocument/2006/relationships/hyperlink" Target="http://www.scienceprofonline.com/virtual-cell-main.html" TargetMode="External"/><Relationship Id="rId2" Type="http://schemas.openxmlformats.org/officeDocument/2006/relationships/notesSlide" Target="../notesSlides/notesSlide16.xml"/><Relationship Id="rId16" Type="http://schemas.openxmlformats.org/officeDocument/2006/relationships/image" Target="../media/image16.wmf"/><Relationship Id="rId1" Type="http://schemas.openxmlformats.org/officeDocument/2006/relationships/slideLayout" Target="../slideLayouts/slideLayout2.xml"/><Relationship Id="rId6" Type="http://schemas.openxmlformats.org/officeDocument/2006/relationships/hyperlink" Target="http://www.sumanasinc.com/webcontent/animations/content/cellularrespiration.html" TargetMode="External"/><Relationship Id="rId11" Type="http://schemas.openxmlformats.org/officeDocument/2006/relationships/hyperlink" Target="http://highered.mcgraw-hill.com/sites/0072507470/student_view0/chapter25/animation__how_the_krebs_cycle_works__quiz_2_.html" TargetMode="External"/><Relationship Id="rId5" Type="http://schemas.openxmlformats.org/officeDocument/2006/relationships/hyperlink" Target="http://www.scienceprofonline.com/" TargetMode="External"/><Relationship Id="rId15" Type="http://schemas.openxmlformats.org/officeDocument/2006/relationships/hyperlink" Target="http://www.youtube.com/watch?v=sGoiVgbpJz8" TargetMode="External"/><Relationship Id="rId10" Type="http://schemas.openxmlformats.org/officeDocument/2006/relationships/hyperlink" Target="http://highered.mcgraw-hill.com/sites/0072507470/student_view0/chapter25/animation__how_the_krebs_cycle_works__quiz_1_.html" TargetMode="External"/><Relationship Id="rId4" Type="http://schemas.openxmlformats.org/officeDocument/2006/relationships/hyperlink" Target="http://www.scienceprofonline.com/vcbc/catabolism-proteins-fats-main.html" TargetMode="External"/><Relationship Id="rId9" Type="http://schemas.openxmlformats.org/officeDocument/2006/relationships/hyperlink" Target="http://highered.mcgraw-hill.com/sites/0072507470/student_view0/chapter25/animation__how_glycolysis_works.html" TargetMode="External"/><Relationship Id="rId14" Type="http://schemas.openxmlformats.org/officeDocument/2006/relationships/hyperlink" Target="http://www.youtube.com/watch?v=qXzE74Kw_Fw" TargetMode="External"/></Relationships>
</file>

<file path=ppt/slides/_rels/slide17.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hyperlink" Target="http://www.scienceprofonline.org/virtual-cell-main.html" TargetMode="External"/><Relationship Id="rId7" Type="http://schemas.openxmlformats.org/officeDocument/2006/relationships/hyperlink" Target="http://en.wikipedia.org/wiki/File:Endomembrane_system_diagram_en.svg"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www.youtube.com/watch?v=2IlHgbOWj4o" TargetMode="External"/><Relationship Id="rId5" Type="http://schemas.openxmlformats.org/officeDocument/2006/relationships/image" Target="../media/image17.jpeg"/><Relationship Id="rId4" Type="http://schemas.openxmlformats.org/officeDocument/2006/relationships/hyperlink" Target="http://www.scienceprofonline.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scienceprofonline.com/" TargetMode="External"/><Relationship Id="rId5" Type="http://schemas.openxmlformats.org/officeDocument/2006/relationships/hyperlink" Target="http://www.scienceprofonline.com/virtual-cell-main.html" TargetMode="External"/><Relationship Id="rId4" Type="http://schemas.openxmlformats.org/officeDocument/2006/relationships/hyperlink" Target="http://en.wikipedia.org/wiki/File:Hummus_from_The_Nile.jp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scienceprofonline.com/chemistry/what-is-nucleotide-adenosine-triphosphate-atp.html"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hyperlink" Target="http://www.scienceprofonline.com/" TargetMode="External"/><Relationship Id="rId5" Type="http://schemas.openxmlformats.org/officeDocument/2006/relationships/hyperlink" Target="http://www.scienceprofonline.com/virtual-cell-main.html" TargetMode="Externa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File:Italian_olive_oil_2007.jpg" TargetMode="External"/><Relationship Id="rId3" Type="http://schemas.openxmlformats.org/officeDocument/2006/relationships/hyperlink" Target="http://www.scienceprofonline.com/chemistry/what-is-a-lipid-organic-chemistry-fats-phospholipids-waxes-steroids.html" TargetMode="External"/><Relationship Id="rId7" Type="http://schemas.openxmlformats.org/officeDocument/2006/relationships/image" Target="../media/image4.jpeg"/><Relationship Id="rId12" Type="http://schemas.openxmlformats.org/officeDocument/2006/relationships/hyperlink" Target="http://www.scienceprofonline.com/"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hyperlink" Target="http://www.scienceprofonline.org/metabolism/electron-transport-chain-cellular-respiration.html" TargetMode="External"/><Relationship Id="rId11" Type="http://schemas.openxmlformats.org/officeDocument/2006/relationships/hyperlink" Target="http://www.scienceprofonline.com/virtual-cell-main.html" TargetMode="External"/><Relationship Id="rId5" Type="http://schemas.openxmlformats.org/officeDocument/2006/relationships/hyperlink" Target="http://www.scienceprofonline.org/chemistry/organic-chemistry-what-is-a-carbohydrate.html" TargetMode="External"/><Relationship Id="rId10" Type="http://schemas.openxmlformats.org/officeDocument/2006/relationships/image" Target="../media/image5.jpeg"/><Relationship Id="rId4" Type="http://schemas.openxmlformats.org/officeDocument/2006/relationships/hyperlink" Target="http://www.scienceprofonline.org/chemistry/what-are-proteins-amino-acids-peptide-bonds.html" TargetMode="External"/><Relationship Id="rId9" Type="http://schemas.openxmlformats.org/officeDocument/2006/relationships/hyperlink" Target="http://en.wikipedia.org/wiki/File:Standing-rib-roast-MCB.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hyperlink" Target="http://www.scienceprofonline.com/" TargetMode="External"/><Relationship Id="rId5" Type="http://schemas.openxmlformats.org/officeDocument/2006/relationships/hyperlink" Target="http://www.scienceprofonline.com/virtual-cell-main.html" TargetMode="External"/><Relationship Id="rId4" Type="http://schemas.openxmlformats.org/officeDocument/2006/relationships/hyperlink" Target="http://www.scienceprofonline.org/chemistry/what-are-proteins-amino-acids-peptide-bonds.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scienceprofonline.com/" TargetMode="External"/><Relationship Id="rId5" Type="http://schemas.openxmlformats.org/officeDocument/2006/relationships/hyperlink" Target="http://www.scienceprofonline.com/virtual-cell-main.html" TargetMode="External"/><Relationship Id="rId4" Type="http://schemas.openxmlformats.org/officeDocument/2006/relationships/hyperlink" Target="http://commons.wikimedia.org/wiki/File:Protein_catabolism.pn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scienceprofonline.org/chemistry/what-are-proteins-amino-acids-peptide-bond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scienceprofonline.com/" TargetMode="External"/><Relationship Id="rId5" Type="http://schemas.openxmlformats.org/officeDocument/2006/relationships/hyperlink" Target="http://www.scienceprofonline.com/virtual-cell-main.html" TargetMode="Externa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hyperlink" Target="http://www.wiley.com/college/grosvenor/0470197587/animations/Animation_Protein_Metabolism/Energy/media/content/met/anima/met3a/frameset.htm"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hyperlink" Target="http://www.scienceprofonline.com/" TargetMode="External"/><Relationship Id="rId5" Type="http://schemas.openxmlformats.org/officeDocument/2006/relationships/hyperlink" Target="http://www.scienceprofonline.com/virtual-cell-main.html" TargetMode="External"/><Relationship Id="rId4" Type="http://schemas.openxmlformats.org/officeDocument/2006/relationships/hyperlink" Target="http://en.wikipedia.org/wiki/File:CellRespiration.sv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scienceprofonline.com/chemistry/what-is-a-lipid-organic-chemistry-fats-phospholipids-waxes-steroids.html"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hyperlink" Target="http://www.scienceprofonline.com/" TargetMode="External"/><Relationship Id="rId5" Type="http://schemas.openxmlformats.org/officeDocument/2006/relationships/hyperlink" Target="http://www.scienceprofonline.com/virtual-cell-main.html" TargetMode="Externa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ScienceProfOnlin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 y="152400"/>
            <a:ext cx="23050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ChangeArrowheads="1"/>
          </p:cNvSpPr>
          <p:nvPr/>
        </p:nvSpPr>
        <p:spPr bwMode="auto">
          <a:xfrm>
            <a:off x="2743200" y="228600"/>
            <a:ext cx="6234113" cy="129540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800" b="1">
                <a:solidFill>
                  <a:schemeClr val="tx2"/>
                </a:solidFill>
                <a:latin typeface="Comic Sans MS" pitchFamily="66" charset="0"/>
              </a:rPr>
              <a:t>About </a:t>
            </a:r>
            <a:r>
              <a:rPr lang="en-US" altLang="en-US" sz="2800" b="1">
                <a:solidFill>
                  <a:schemeClr val="tx2"/>
                </a:solidFill>
                <a:latin typeface="Comic Sans MS" pitchFamily="66" charset="0"/>
                <a:hlinkClick r:id="rId4"/>
              </a:rPr>
              <a:t>Science Prof Online</a:t>
            </a:r>
            <a:r>
              <a:rPr lang="en-US" altLang="en-US" sz="2800" b="1">
                <a:solidFill>
                  <a:schemeClr val="tx2"/>
                </a:solidFill>
                <a:latin typeface="Comic Sans MS" pitchFamily="66" charset="0"/>
              </a:rPr>
              <a:t> </a:t>
            </a:r>
          </a:p>
          <a:p>
            <a:pPr algn="ctr" eaLnBrk="1" hangingPunct="1"/>
            <a:r>
              <a:rPr lang="en-US" altLang="en-US" sz="2800" b="1">
                <a:solidFill>
                  <a:schemeClr val="tx2"/>
                </a:solidFill>
                <a:latin typeface="Comic Sans MS" pitchFamily="66" charset="0"/>
              </a:rPr>
              <a:t>PowerPoint Resources</a:t>
            </a:r>
          </a:p>
        </p:txBody>
      </p:sp>
      <p:sp>
        <p:nvSpPr>
          <p:cNvPr id="2052" name="Rectangle 3"/>
          <p:cNvSpPr>
            <a:spLocks noChangeArrowheads="1"/>
          </p:cNvSpPr>
          <p:nvPr/>
        </p:nvSpPr>
        <p:spPr bwMode="auto">
          <a:xfrm>
            <a:off x="107950" y="1744663"/>
            <a:ext cx="9036050" cy="3698875"/>
          </a:xfrm>
          <a:prstGeom prst="rect">
            <a:avLst/>
          </a:prstGeom>
          <a:noFill/>
          <a:ln w="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FontTx/>
              <a:buChar char="•"/>
            </a:pPr>
            <a:r>
              <a:rPr lang="en-US" altLang="en-US" sz="1400">
                <a:latin typeface="Comic Sans MS" pitchFamily="66" charset="0"/>
              </a:rPr>
              <a:t> </a:t>
            </a:r>
            <a:r>
              <a:rPr lang="en-US" altLang="en-US" sz="1200">
                <a:latin typeface="Comic Sans MS" pitchFamily="66" charset="0"/>
              </a:rPr>
              <a:t>Science Prof Online (SPO) is a free science education website that provides fully-developed Virtual Science Classrooms,  science-related PowerPoints, articles and images. The site is designed to be a helpful resource for students, educators, and anyone interested in learning about science. </a:t>
            </a:r>
          </a:p>
          <a:p>
            <a:pPr eaLnBrk="1" hangingPunct="1">
              <a:lnSpc>
                <a:spcPct val="80000"/>
              </a:lnSpc>
              <a:spcBef>
                <a:spcPct val="20000"/>
              </a:spcBef>
              <a:buFontTx/>
              <a:buChar char="•"/>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The SPO Virtual Classrooms offer many educational resources, including practice test questions, review questions, lecture PowerPoints, video tutorials, sample assignments and course syllabi. New materials are continually being developed, so check back frequently, or follow us on Facebook (Science Prof Online) or Twitter (ScienceProfSPO) for updates.</a:t>
            </a:r>
          </a:p>
          <a:p>
            <a:pPr eaLnBrk="1" hangingPunct="1">
              <a:lnSpc>
                <a:spcPct val="80000"/>
              </a:lnSpc>
              <a:spcBef>
                <a:spcPct val="20000"/>
              </a:spcBef>
              <a:buFontTx/>
              <a:buChar char="•"/>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Many SPO PowerPoints are available in a variety of formats, such as fully editable PowerPoint files, as well as uneditable versions in smaller file sizes, such as PowerPoint Shows and Portable Document Format (.pdf), for ease of printing.</a:t>
            </a:r>
          </a:p>
          <a:p>
            <a:pPr eaLnBrk="1" hangingPunct="1">
              <a:lnSpc>
                <a:spcPct val="80000"/>
              </a:lnSpc>
              <a:spcBef>
                <a:spcPct val="20000"/>
              </a:spcBef>
              <a:buFontTx/>
              <a:buChar char="•"/>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Images used on this resource, and on the SPO website are, wherever possible, credited and linked to their source. Any words underlined and appearing in blue are links that can be clicked on for more information. PowerPoints must be viewed in </a:t>
            </a:r>
            <a:r>
              <a:rPr lang="en-US" altLang="en-US" sz="1200" i="1">
                <a:latin typeface="Comic Sans MS" pitchFamily="66" charset="0"/>
              </a:rPr>
              <a:t>slide show mode </a:t>
            </a:r>
            <a:r>
              <a:rPr lang="en-US" altLang="en-US" sz="1200">
                <a:latin typeface="Comic Sans MS" pitchFamily="66" charset="0"/>
              </a:rPr>
              <a:t>to use the hyperlinks directly.</a:t>
            </a:r>
          </a:p>
          <a:p>
            <a:pPr eaLnBrk="1" hangingPunct="1">
              <a:lnSpc>
                <a:spcPct val="80000"/>
              </a:lnSpc>
              <a:spcBef>
                <a:spcPct val="20000"/>
              </a:spcBef>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Several helpful links to fun and interactive learning tools are included throughout the PPT and on the Smart Links slide, near the end of each presentation. You must be in </a:t>
            </a:r>
            <a:r>
              <a:rPr lang="en-US" altLang="en-US" sz="1200" i="1">
                <a:latin typeface="Comic Sans MS" pitchFamily="66" charset="0"/>
              </a:rPr>
              <a:t>slide show mode </a:t>
            </a:r>
            <a:r>
              <a:rPr lang="en-US" altLang="en-US" sz="1200">
                <a:latin typeface="Comic Sans MS" pitchFamily="66" charset="0"/>
              </a:rPr>
              <a:t>to utilize hyperlinks and animations.</a:t>
            </a:r>
          </a:p>
          <a:p>
            <a:pPr eaLnBrk="1" hangingPunct="1">
              <a:lnSpc>
                <a:spcPct val="80000"/>
              </a:lnSpc>
              <a:spcBef>
                <a:spcPct val="20000"/>
              </a:spcBef>
            </a:pPr>
            <a:r>
              <a:rPr lang="en-US" altLang="en-US" sz="1200">
                <a:latin typeface="Comic Sans MS" pitchFamily="66" charset="0"/>
              </a:rPr>
              <a:t>	</a:t>
            </a:r>
          </a:p>
          <a:p>
            <a:pPr eaLnBrk="1" hangingPunct="1">
              <a:lnSpc>
                <a:spcPct val="80000"/>
              </a:lnSpc>
              <a:spcBef>
                <a:spcPct val="20000"/>
              </a:spcBef>
              <a:buFontTx/>
              <a:buChar char="•"/>
            </a:pPr>
            <a:r>
              <a:rPr lang="en-US" altLang="en-US" sz="1200">
                <a:latin typeface="Comic Sans MS" pitchFamily="66" charset="0"/>
              </a:rPr>
              <a:t>This digital resource is licensed under Creative Commons </a:t>
            </a:r>
            <a:r>
              <a:rPr lang="en-US" altLang="en-US" sz="1100">
                <a:latin typeface="Comic Sans MS" pitchFamily="66" charset="0"/>
              </a:rPr>
              <a:t>Attribution-ShareAlike 3.0 : </a:t>
            </a:r>
            <a:r>
              <a:rPr lang="en-US" altLang="en-US" sz="1100">
                <a:latin typeface="Comic Sans MS" pitchFamily="66" charset="0"/>
                <a:hlinkClick r:id="rId5"/>
              </a:rPr>
              <a:t>http://creativecommons.org/licenses/by-sa/3.0/</a:t>
            </a:r>
            <a:r>
              <a:rPr lang="en-US" altLang="en-US" sz="1100">
                <a:latin typeface="Comic Sans MS" pitchFamily="66" charset="0"/>
              </a:rPr>
              <a:t>	                 </a:t>
            </a:r>
            <a:endParaRPr lang="en-US" altLang="en-US" sz="1200">
              <a:latin typeface="Comic Sans MS" pitchFamily="66" charset="0"/>
            </a:endParaRPr>
          </a:p>
        </p:txBody>
      </p:sp>
      <p:sp>
        <p:nvSpPr>
          <p:cNvPr id="2053" name="Text Box 5"/>
          <p:cNvSpPr txBox="1">
            <a:spLocks noChangeArrowheads="1"/>
          </p:cNvSpPr>
          <p:nvPr/>
        </p:nvSpPr>
        <p:spPr bwMode="auto">
          <a:xfrm>
            <a:off x="107950" y="5334000"/>
            <a:ext cx="26670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Alicia Cepaitis, MS</a:t>
            </a:r>
          </a:p>
          <a:p>
            <a:pPr eaLnBrk="1" hangingPunct="1">
              <a:lnSpc>
                <a:spcPct val="80000"/>
              </a:lnSpc>
              <a:spcBef>
                <a:spcPct val="20000"/>
              </a:spcBef>
            </a:pPr>
            <a:r>
              <a:rPr lang="en-US" altLang="en-US" sz="1200">
                <a:latin typeface="Comic Sans MS" pitchFamily="66" charset="0"/>
                <a:cs typeface="Arial" charset="0"/>
              </a:rPr>
              <a:t>Chief Creative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6"/>
              </a:rPr>
              <a:t>alicia@scienceprofonline.com</a:t>
            </a:r>
            <a:endParaRPr lang="en-US" altLang="en-US" sz="1200">
              <a:latin typeface="Comic Sans MS" pitchFamily="66" charset="0"/>
              <a:cs typeface="Arial" charset="0"/>
            </a:endParaRPr>
          </a:p>
        </p:txBody>
      </p:sp>
      <p:sp>
        <p:nvSpPr>
          <p:cNvPr id="2054" name="Rectangle 6"/>
          <p:cNvSpPr>
            <a:spLocks noChangeArrowheads="1"/>
          </p:cNvSpPr>
          <p:nvPr/>
        </p:nvSpPr>
        <p:spPr bwMode="auto">
          <a:xfrm>
            <a:off x="0" y="6613525"/>
            <a:ext cx="41497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a:latin typeface="Comic Sans MS" pitchFamily="66" charset="0"/>
              </a:rPr>
              <a:t>From the </a:t>
            </a:r>
            <a:r>
              <a:rPr lang="en-US" altLang="en-US" sz="1000">
                <a:latin typeface="Comic Sans MS" pitchFamily="66" charset="0"/>
                <a:hlinkClick r:id="rId7"/>
              </a:rPr>
              <a:t>Virtual Cell Biology Classroom</a:t>
            </a:r>
            <a:r>
              <a:rPr lang="en-US" altLang="en-US" sz="1000">
                <a:latin typeface="Comic Sans MS" pitchFamily="66" charset="0"/>
              </a:rPr>
              <a:t> on </a:t>
            </a:r>
            <a:r>
              <a:rPr lang="en-US" altLang="en-US" sz="1000">
                <a:latin typeface="Comic Sans MS" pitchFamily="66" charset="0"/>
                <a:hlinkClick r:id="rId8"/>
              </a:rPr>
              <a:t>ScienceProfOnline.com</a:t>
            </a:r>
            <a:endParaRPr lang="en-US" altLang="en-US" sz="1000">
              <a:latin typeface="Comic Sans MS" pitchFamily="66" charset="0"/>
            </a:endParaRPr>
          </a:p>
        </p:txBody>
      </p:sp>
      <p:sp>
        <p:nvSpPr>
          <p:cNvPr id="2055" name="Text Box 14"/>
          <p:cNvSpPr txBox="1">
            <a:spLocks noChangeArrowheads="1"/>
          </p:cNvSpPr>
          <p:nvPr/>
        </p:nvSpPr>
        <p:spPr bwMode="auto">
          <a:xfrm>
            <a:off x="6097588" y="6615113"/>
            <a:ext cx="30464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a:latin typeface="Comic Sans MS" pitchFamily="66" charset="0"/>
                <a:cs typeface="Arial" charset="0"/>
              </a:rPr>
              <a:t>Image: Compound microscope objectives, T. Port</a:t>
            </a:r>
          </a:p>
        </p:txBody>
      </p:sp>
      <p:sp>
        <p:nvSpPr>
          <p:cNvPr id="2056" name="Text Box 8"/>
          <p:cNvSpPr txBox="1">
            <a:spLocks noChangeArrowheads="1"/>
          </p:cNvSpPr>
          <p:nvPr/>
        </p:nvSpPr>
        <p:spPr bwMode="auto">
          <a:xfrm>
            <a:off x="5930900" y="5326063"/>
            <a:ext cx="2667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Tami Port, MS</a:t>
            </a:r>
          </a:p>
          <a:p>
            <a:pPr eaLnBrk="1" hangingPunct="1">
              <a:lnSpc>
                <a:spcPct val="80000"/>
              </a:lnSpc>
              <a:spcBef>
                <a:spcPct val="20000"/>
              </a:spcBef>
            </a:pPr>
            <a:r>
              <a:rPr lang="en-US" altLang="en-US" sz="1200">
                <a:latin typeface="Comic Sans MS" pitchFamily="66" charset="0"/>
                <a:cs typeface="Arial" charset="0"/>
              </a:rPr>
              <a:t>Creator of Science Prof Online</a:t>
            </a:r>
          </a:p>
          <a:p>
            <a:pPr eaLnBrk="1" hangingPunct="1">
              <a:lnSpc>
                <a:spcPct val="80000"/>
              </a:lnSpc>
              <a:spcBef>
                <a:spcPct val="20000"/>
              </a:spcBef>
            </a:pPr>
            <a:r>
              <a:rPr lang="en-US" altLang="en-US" sz="1200">
                <a:latin typeface="Comic Sans MS" pitchFamily="66" charset="0"/>
                <a:cs typeface="Arial" charset="0"/>
              </a:rPr>
              <a:t>Chief Executive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9"/>
              </a:rPr>
              <a:t>info@scienceprofonline.com</a:t>
            </a:r>
            <a:endParaRPr lang="en-US" altLang="en-US" sz="1200">
              <a:latin typeface="Comic Sans MS" pitchFamily="66"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563562"/>
          </a:xfrm>
        </p:spPr>
        <p:txBody>
          <a:bodyPr/>
          <a:lstStyle/>
          <a:p>
            <a:pPr algn="l" eaLnBrk="1" hangingPunct="1"/>
            <a:r>
              <a:rPr lang="en-US" altLang="en-US" sz="3200" b="1" smtClean="0">
                <a:solidFill>
                  <a:srgbClr val="0000FF"/>
                </a:solidFill>
                <a:latin typeface="Comic Sans MS" pitchFamily="66" charset="0"/>
              </a:rPr>
              <a:t>How do we metabolize fats?</a:t>
            </a:r>
          </a:p>
        </p:txBody>
      </p:sp>
      <p:sp>
        <p:nvSpPr>
          <p:cNvPr id="11267" name="Rectangle 3"/>
          <p:cNvSpPr>
            <a:spLocks noGrp="1" noChangeArrowheads="1"/>
          </p:cNvSpPr>
          <p:nvPr>
            <p:ph type="body" sz="half" idx="1"/>
          </p:nvPr>
        </p:nvSpPr>
        <p:spPr>
          <a:xfrm>
            <a:off x="609600" y="990600"/>
            <a:ext cx="4495800" cy="5562600"/>
          </a:xfrm>
        </p:spPr>
        <p:txBody>
          <a:bodyPr/>
          <a:lstStyle/>
          <a:p>
            <a:pPr eaLnBrk="1" hangingPunct="1">
              <a:buFontTx/>
              <a:buNone/>
            </a:pPr>
            <a:endParaRPr lang="en-US" altLang="en-US" sz="2800" smtClean="0">
              <a:latin typeface="Comic Sans MS" pitchFamily="66" charset="0"/>
            </a:endParaRPr>
          </a:p>
          <a:p>
            <a:pPr eaLnBrk="1" hangingPunct="1"/>
            <a:r>
              <a:rPr lang="en-US" altLang="en-US" sz="2000" smtClean="0">
                <a:latin typeface="Comic Sans MS" pitchFamily="66" charset="0"/>
              </a:rPr>
              <a:t>Glycerol is a 3-carbon molecule that is converted into</a:t>
            </a:r>
            <a:r>
              <a:rPr lang="en-US" altLang="en-US" sz="2000" smtClean="0">
                <a:solidFill>
                  <a:schemeClr val="hlink"/>
                </a:solidFill>
                <a:latin typeface="Comic Sans MS" pitchFamily="66" charset="0"/>
              </a:rPr>
              <a:t> </a:t>
            </a:r>
            <a:r>
              <a:rPr lang="en-US" altLang="en-US" sz="2000" b="1" smtClean="0">
                <a:latin typeface="Comic Sans MS" pitchFamily="66" charset="0"/>
              </a:rPr>
              <a:t>glyceraldehyde-3-phosphate</a:t>
            </a:r>
            <a:r>
              <a:rPr lang="en-US" altLang="en-US" sz="2000" smtClean="0">
                <a:latin typeface="Comic Sans MS" pitchFamily="66" charset="0"/>
              </a:rPr>
              <a:t>. </a:t>
            </a:r>
          </a:p>
          <a:p>
            <a:pPr eaLnBrk="1" hangingPunct="1"/>
            <a:endParaRPr lang="en-US" altLang="en-US" sz="2000" smtClean="0">
              <a:latin typeface="Comic Sans MS" pitchFamily="66" charset="0"/>
            </a:endParaRPr>
          </a:p>
          <a:p>
            <a:pPr eaLnBrk="1" hangingPunct="1"/>
            <a:endParaRPr lang="en-US" altLang="en-US" sz="2000" smtClean="0">
              <a:latin typeface="Comic Sans MS" pitchFamily="66" charset="0"/>
            </a:endParaRPr>
          </a:p>
          <a:p>
            <a:pPr eaLnBrk="1" hangingPunct="1"/>
            <a:r>
              <a:rPr lang="en-US" altLang="en-US" sz="2000" smtClean="0">
                <a:latin typeface="Comic Sans MS" pitchFamily="66" charset="0"/>
              </a:rPr>
              <a:t>Because glyceraldehyde-3-phosphate is </a:t>
            </a:r>
            <a:r>
              <a:rPr lang="en-US" altLang="en-US" sz="2000" b="1" smtClean="0">
                <a:latin typeface="Comic Sans MS" pitchFamily="66" charset="0"/>
              </a:rPr>
              <a:t>involved in one of the steps in glycolysis</a:t>
            </a:r>
            <a:r>
              <a:rPr lang="en-US" altLang="en-US" sz="2000" smtClean="0">
                <a:latin typeface="Comic Sans MS" pitchFamily="66" charset="0"/>
              </a:rPr>
              <a:t>, it can enter the glycolysis pathway.</a:t>
            </a:r>
            <a:r>
              <a:rPr lang="en-US" altLang="en-US" sz="2400" smtClean="0">
                <a:latin typeface="Comic Sans MS" pitchFamily="66" charset="0"/>
              </a:rPr>
              <a:t> </a:t>
            </a:r>
          </a:p>
        </p:txBody>
      </p:sp>
      <p:pic>
        <p:nvPicPr>
          <p:cNvPr id="11268" name="Picture 5" descr="glycerol"/>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858000" y="533400"/>
            <a:ext cx="1473200" cy="58880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9" name="Text Box 5"/>
          <p:cNvSpPr txBox="1">
            <a:spLocks noChangeArrowheads="1"/>
          </p:cNvSpPr>
          <p:nvPr/>
        </p:nvSpPr>
        <p:spPr bwMode="auto">
          <a:xfrm>
            <a:off x="0" y="6613525"/>
            <a:ext cx="4648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b="1">
                <a:latin typeface="Comic Sans MS" pitchFamily="66" charset="0"/>
              </a:rPr>
              <a:t>From the </a:t>
            </a:r>
            <a:r>
              <a:rPr lang="en-US" altLang="en-US" sz="1000" b="1">
                <a:latin typeface="Comic Sans MS" pitchFamily="66" charset="0"/>
                <a:hlinkClick r:id="rId4"/>
              </a:rPr>
              <a:t>Virtual Cell Biology Classroom</a:t>
            </a:r>
            <a:r>
              <a:rPr lang="en-US" altLang="en-US" sz="1000" b="1">
                <a:latin typeface="Comic Sans MS" pitchFamily="66" charset="0"/>
              </a:rPr>
              <a:t> on </a:t>
            </a:r>
            <a:r>
              <a:rPr lang="en-US" altLang="en-US" sz="1000" b="1">
                <a:latin typeface="Comic Sans MS" pitchFamily="66" charset="0"/>
                <a:hlinkClick r:id="rId5"/>
              </a:rPr>
              <a:t>ScienceProfOnline.com</a:t>
            </a:r>
            <a:endParaRPr lang="en-US" altLang="en-US" sz="1000" b="1">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5410200" y="6623050"/>
            <a:ext cx="37338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latin typeface="Comic Sans MS" pitchFamily="66" charset="0"/>
                <a:hlinkClick r:id="rId3"/>
              </a:rPr>
              <a:t>Glycolysis</a:t>
            </a:r>
            <a:r>
              <a:rPr lang="en-US" altLang="en-US" sz="1000">
                <a:latin typeface="Comic Sans MS" pitchFamily="66" charset="0"/>
              </a:rPr>
              <a:t>, Regis Frey</a:t>
            </a:r>
            <a:r>
              <a:rPr lang="en-US" altLang="en-US" sz="1000" b="1">
                <a:latin typeface="Comic Sans MS" pitchFamily="66" charset="0"/>
              </a:rPr>
              <a:t> </a:t>
            </a:r>
          </a:p>
        </p:txBody>
      </p:sp>
      <p:pic>
        <p:nvPicPr>
          <p:cNvPr id="12291" name="Picture 3" descr="Glycolysis-RegisFrey"/>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2514600" y="1219200"/>
            <a:ext cx="4333875" cy="495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2" name="Rectangle 5"/>
          <p:cNvSpPr>
            <a:spLocks noGrp="1" noChangeArrowheads="1"/>
          </p:cNvSpPr>
          <p:nvPr>
            <p:ph type="title"/>
          </p:nvPr>
        </p:nvSpPr>
        <p:spPr>
          <a:xfrm>
            <a:off x="457200" y="274638"/>
            <a:ext cx="8229600" cy="563562"/>
          </a:xfrm>
          <a:noFill/>
        </p:spPr>
        <p:txBody>
          <a:bodyPr/>
          <a:lstStyle/>
          <a:p>
            <a:pPr algn="l" eaLnBrk="1" hangingPunct="1"/>
            <a:r>
              <a:rPr lang="en-US" altLang="en-US" sz="3200" b="1" smtClean="0">
                <a:solidFill>
                  <a:srgbClr val="0000FF"/>
                </a:solidFill>
                <a:latin typeface="Comic Sans MS" pitchFamily="66" charset="0"/>
              </a:rPr>
              <a:t>How do we metabolize fats?</a:t>
            </a:r>
          </a:p>
        </p:txBody>
      </p:sp>
      <p:cxnSp>
        <p:nvCxnSpPr>
          <p:cNvPr id="3" name="Straight Arrow Connector 2"/>
          <p:cNvCxnSpPr/>
          <p:nvPr/>
        </p:nvCxnSpPr>
        <p:spPr>
          <a:xfrm>
            <a:off x="2019300" y="3505200"/>
            <a:ext cx="6477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294" name="Text Box 5"/>
          <p:cNvSpPr txBox="1">
            <a:spLocks noChangeArrowheads="1"/>
          </p:cNvSpPr>
          <p:nvPr/>
        </p:nvSpPr>
        <p:spPr bwMode="auto">
          <a:xfrm>
            <a:off x="0" y="6613525"/>
            <a:ext cx="4648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b="1">
                <a:latin typeface="Comic Sans MS" pitchFamily="66" charset="0"/>
              </a:rPr>
              <a:t>From the </a:t>
            </a:r>
            <a:r>
              <a:rPr lang="en-US" altLang="en-US" sz="1000" b="1">
                <a:latin typeface="Comic Sans MS" pitchFamily="66" charset="0"/>
                <a:hlinkClick r:id="rId5"/>
              </a:rPr>
              <a:t>Virtual Cell Biology Classroom</a:t>
            </a:r>
            <a:r>
              <a:rPr lang="en-US" altLang="en-US" sz="1000" b="1">
                <a:latin typeface="Comic Sans MS" pitchFamily="66" charset="0"/>
              </a:rPr>
              <a:t> on </a:t>
            </a:r>
            <a:r>
              <a:rPr lang="en-US" altLang="en-US" sz="1000" b="1">
                <a:latin typeface="Comic Sans MS" pitchFamily="66" charset="0"/>
                <a:hlinkClick r:id="rId6"/>
              </a:rPr>
              <a:t>ScienceProfOnline.com</a:t>
            </a:r>
            <a:endParaRPr lang="en-US" altLang="en-US" sz="1000" b="1">
              <a:latin typeface="Comic Sans MS" pitchFamily="66"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sz="half" idx="1"/>
          </p:nvPr>
        </p:nvSpPr>
        <p:spPr>
          <a:xfrm>
            <a:off x="228600" y="990600"/>
            <a:ext cx="8610600" cy="5059363"/>
          </a:xfrm>
        </p:spPr>
        <p:txBody>
          <a:bodyPr/>
          <a:lstStyle/>
          <a:p>
            <a:pPr eaLnBrk="1" hangingPunct="1">
              <a:buFontTx/>
              <a:buNone/>
            </a:pPr>
            <a:r>
              <a:rPr lang="en-US" altLang="en-US" sz="1800" dirty="0" smtClean="0"/>
              <a:t>	</a:t>
            </a:r>
            <a:r>
              <a:rPr lang="en-US" altLang="en-US" sz="1600" dirty="0" smtClean="0">
                <a:latin typeface="Comic Sans MS" pitchFamily="66" charset="0"/>
              </a:rPr>
              <a:t>These long molecules (typically 14 to 20 carbons long) must also be processed before they can be further metabolized. </a:t>
            </a:r>
          </a:p>
          <a:p>
            <a:pPr eaLnBrk="1" hangingPunct="1"/>
            <a:endParaRPr lang="en-US" altLang="en-US" sz="1600" dirty="0" smtClean="0">
              <a:latin typeface="Comic Sans MS" pitchFamily="66" charset="0"/>
            </a:endParaRPr>
          </a:p>
          <a:p>
            <a:pPr eaLnBrk="1" hangingPunct="1">
              <a:buFontTx/>
              <a:buNone/>
            </a:pPr>
            <a:r>
              <a:rPr lang="en-US" altLang="en-US" sz="1600" dirty="0" smtClean="0">
                <a:latin typeface="Comic Sans MS" pitchFamily="66" charset="0"/>
              </a:rPr>
              <a:t>	1. Enter the mitochondrion, where each long chain of carbons that makes up the carbon skeleton is hydrolyzed (split by the addition of a water molecule) into 2-carbon fragments. </a:t>
            </a:r>
          </a:p>
          <a:p>
            <a:pPr eaLnBrk="1" hangingPunct="1"/>
            <a:endParaRPr lang="en-US" altLang="en-US" sz="1600" dirty="0" smtClean="0">
              <a:latin typeface="Comic Sans MS" pitchFamily="66" charset="0"/>
            </a:endParaRPr>
          </a:p>
          <a:p>
            <a:pPr eaLnBrk="1" hangingPunct="1"/>
            <a:endParaRPr lang="en-US" altLang="en-US" sz="800" dirty="0" smtClean="0">
              <a:latin typeface="Comic Sans MS" pitchFamily="66" charset="0"/>
            </a:endParaRPr>
          </a:p>
          <a:p>
            <a:pPr eaLnBrk="1" hangingPunct="1">
              <a:buFontTx/>
              <a:buNone/>
            </a:pPr>
            <a:r>
              <a:rPr lang="en-US" altLang="en-US" sz="1600" dirty="0" smtClean="0">
                <a:latin typeface="Comic Sans MS" pitchFamily="66" charset="0"/>
              </a:rPr>
              <a:t>	2. Each of the 2-carbon fragments is converted into acetyl.  Coenzyme A is added to the acetyl, and the ____________ goes into _______ ______.</a:t>
            </a:r>
            <a:r>
              <a:rPr lang="en-US" altLang="en-US" sz="1800" dirty="0" smtClean="0">
                <a:latin typeface="Comic Sans MS" pitchFamily="66" charset="0"/>
              </a:rPr>
              <a:t> </a:t>
            </a:r>
          </a:p>
          <a:p>
            <a:pPr eaLnBrk="1" hangingPunct="1"/>
            <a:endParaRPr lang="en-US" altLang="en-US" sz="1800" dirty="0" smtClean="0">
              <a:latin typeface="Comic Sans MS" pitchFamily="66" charset="0"/>
            </a:endParaRPr>
          </a:p>
          <a:p>
            <a:pPr eaLnBrk="1" hangingPunct="1"/>
            <a:endParaRPr lang="en-US" altLang="en-US" sz="2800" dirty="0" smtClean="0">
              <a:latin typeface="Comic Sans MS" pitchFamily="66" charset="0"/>
            </a:endParaRPr>
          </a:p>
          <a:p>
            <a:pPr eaLnBrk="1" hangingPunct="1"/>
            <a:endParaRPr lang="en-US" altLang="en-US" sz="2800" dirty="0" smtClean="0"/>
          </a:p>
        </p:txBody>
      </p:sp>
      <p:pic>
        <p:nvPicPr>
          <p:cNvPr id="13315" name="Picture 3" descr="f_j07fattyacid"/>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590800" y="3962400"/>
            <a:ext cx="4495800"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6" name="Oval 4"/>
          <p:cNvSpPr>
            <a:spLocks noChangeArrowheads="1"/>
          </p:cNvSpPr>
          <p:nvPr/>
        </p:nvSpPr>
        <p:spPr bwMode="auto">
          <a:xfrm>
            <a:off x="5486400" y="2514600"/>
            <a:ext cx="5334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3317" name="Oval 5"/>
          <p:cNvSpPr>
            <a:spLocks noChangeArrowheads="1"/>
          </p:cNvSpPr>
          <p:nvPr/>
        </p:nvSpPr>
        <p:spPr bwMode="auto">
          <a:xfrm>
            <a:off x="6248400" y="2514600"/>
            <a:ext cx="5334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3318" name="Line 6"/>
          <p:cNvSpPr>
            <a:spLocks noChangeShapeType="1"/>
          </p:cNvSpPr>
          <p:nvPr/>
        </p:nvSpPr>
        <p:spPr bwMode="auto">
          <a:xfrm>
            <a:off x="6019800" y="27432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9" name="Text Box 7"/>
          <p:cNvSpPr txBox="1">
            <a:spLocks noChangeArrowheads="1"/>
          </p:cNvSpPr>
          <p:nvPr/>
        </p:nvSpPr>
        <p:spPr bwMode="auto">
          <a:xfrm>
            <a:off x="5562600" y="25908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C</a:t>
            </a:r>
          </a:p>
        </p:txBody>
      </p:sp>
      <p:sp>
        <p:nvSpPr>
          <p:cNvPr id="13320" name="Text Box 8"/>
          <p:cNvSpPr txBox="1">
            <a:spLocks noChangeArrowheads="1"/>
          </p:cNvSpPr>
          <p:nvPr/>
        </p:nvSpPr>
        <p:spPr bwMode="auto">
          <a:xfrm>
            <a:off x="6324600" y="25908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C</a:t>
            </a:r>
          </a:p>
        </p:txBody>
      </p:sp>
      <p:sp>
        <p:nvSpPr>
          <p:cNvPr id="12298" name="Rectangle 10"/>
          <p:cNvSpPr>
            <a:spLocks noChangeArrowheads="1"/>
          </p:cNvSpPr>
          <p:nvPr/>
        </p:nvSpPr>
        <p:spPr bwMode="auto">
          <a:xfrm>
            <a:off x="457200" y="228600"/>
            <a:ext cx="8229600"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US" sz="3200" b="1" dirty="0">
                <a:solidFill>
                  <a:srgbClr val="0070C0"/>
                </a:solidFill>
                <a:latin typeface="Comic Sans MS" pitchFamily="66" charset="0"/>
              </a:rPr>
              <a:t>How do we metabolize fatty acid tails?</a:t>
            </a:r>
          </a:p>
        </p:txBody>
      </p:sp>
      <p:sp>
        <p:nvSpPr>
          <p:cNvPr id="13322" name="Text Box 5"/>
          <p:cNvSpPr txBox="1">
            <a:spLocks noChangeArrowheads="1"/>
          </p:cNvSpPr>
          <p:nvPr/>
        </p:nvSpPr>
        <p:spPr bwMode="auto">
          <a:xfrm>
            <a:off x="0" y="6613525"/>
            <a:ext cx="4648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b="1">
                <a:latin typeface="Comic Sans MS" pitchFamily="66" charset="0"/>
              </a:rPr>
              <a:t>From the </a:t>
            </a:r>
            <a:r>
              <a:rPr lang="en-US" altLang="en-US" sz="1000" b="1">
                <a:latin typeface="Comic Sans MS" pitchFamily="66" charset="0"/>
                <a:hlinkClick r:id="rId4"/>
              </a:rPr>
              <a:t>Virtual Cell Biology Classroom</a:t>
            </a:r>
            <a:r>
              <a:rPr lang="en-US" altLang="en-US" sz="1000" b="1">
                <a:latin typeface="Comic Sans MS" pitchFamily="66" charset="0"/>
              </a:rPr>
              <a:t> on </a:t>
            </a:r>
            <a:r>
              <a:rPr lang="en-US" altLang="en-US" sz="1000" b="1">
                <a:latin typeface="Comic Sans MS" pitchFamily="66" charset="0"/>
                <a:hlinkClick r:id="rId5"/>
              </a:rPr>
              <a:t>ScienceProfOnline.com</a:t>
            </a:r>
            <a:endParaRPr lang="en-US" altLang="en-US" sz="1000" b="1">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5"/>
          <p:cNvSpPr>
            <a:spLocks noGrp="1" noChangeArrowheads="1"/>
          </p:cNvSpPr>
          <p:nvPr>
            <p:ph type="title"/>
          </p:nvPr>
        </p:nvSpPr>
        <p:spPr>
          <a:xfrm>
            <a:off x="387350" y="1447800"/>
            <a:ext cx="2286000" cy="1143000"/>
          </a:xfrm>
        </p:spPr>
        <p:txBody>
          <a:bodyPr/>
          <a:lstStyle/>
          <a:p>
            <a:pPr algn="l" eaLnBrk="1" hangingPunct="1">
              <a:defRPr/>
            </a:pPr>
            <a:r>
              <a:rPr lang="en-US" sz="2400" b="1" dirty="0" smtClean="0">
                <a:latin typeface="Comic Sans MS" pitchFamily="66" charset="0"/>
              </a:rPr>
              <a:t>Krebs Cycle</a:t>
            </a:r>
            <a:br>
              <a:rPr lang="en-US" sz="2400" b="1" dirty="0" smtClean="0">
                <a:latin typeface="Comic Sans MS" pitchFamily="66" charset="0"/>
              </a:rPr>
            </a:br>
            <a:r>
              <a:rPr lang="en-US" sz="1050" dirty="0" smtClean="0">
                <a:latin typeface="Comic Sans MS" pitchFamily="66" charset="0"/>
              </a:rPr>
              <a:t/>
            </a:r>
            <a:br>
              <a:rPr lang="en-US" sz="1050" dirty="0" smtClean="0">
                <a:latin typeface="Comic Sans MS" pitchFamily="66" charset="0"/>
              </a:rPr>
            </a:br>
            <a:r>
              <a:rPr lang="en-US" sz="1400" dirty="0" smtClean="0">
                <a:latin typeface="Comic Sans MS" pitchFamily="66" charset="0"/>
              </a:rPr>
              <a:t>(</a:t>
            </a:r>
            <a:r>
              <a:rPr lang="en-US" sz="1400" dirty="0" err="1" smtClean="0">
                <a:latin typeface="Comic Sans MS" pitchFamily="66" charset="0"/>
              </a:rPr>
              <a:t>a.k.a</a:t>
            </a:r>
            <a:r>
              <a:rPr lang="en-US" sz="1400" dirty="0" smtClean="0">
                <a:latin typeface="Comic Sans MS" pitchFamily="66" charset="0"/>
              </a:rPr>
              <a:t> Citric Acid Cycle)</a:t>
            </a:r>
          </a:p>
        </p:txBody>
      </p:sp>
      <p:sp>
        <p:nvSpPr>
          <p:cNvPr id="13320" name="Rectangle 8"/>
          <p:cNvSpPr>
            <a:spLocks noChangeArrowheads="1"/>
          </p:cNvSpPr>
          <p:nvPr/>
        </p:nvSpPr>
        <p:spPr bwMode="auto">
          <a:xfrm>
            <a:off x="479425" y="152400"/>
            <a:ext cx="8229600"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en-US" sz="3200" b="1" dirty="0">
                <a:solidFill>
                  <a:schemeClr val="accent6">
                    <a:lumMod val="60000"/>
                    <a:lumOff val="40000"/>
                  </a:schemeClr>
                </a:solidFill>
                <a:latin typeface="Comic Sans MS" pitchFamily="66" charset="0"/>
              </a:rPr>
              <a:t>How do we metabolize fatty acid tails?</a:t>
            </a:r>
          </a:p>
        </p:txBody>
      </p:sp>
      <p:pic>
        <p:nvPicPr>
          <p:cNvPr id="14340" name="Content Placeholder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054100"/>
            <a:ext cx="5405438" cy="506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838200" y="5724525"/>
            <a:ext cx="2286000" cy="369888"/>
          </a:xfrm>
          <a:prstGeom prst="rect">
            <a:avLst/>
          </a:prstGeom>
          <a:noFill/>
        </p:spPr>
        <p:txBody>
          <a:bodyPr>
            <a:spAutoFit/>
          </a:bodyPr>
          <a:lstStyle/>
          <a:p>
            <a:pPr>
              <a:defRPr/>
            </a:pPr>
            <a:r>
              <a:rPr lang="en-US" b="1" dirty="0">
                <a:solidFill>
                  <a:schemeClr val="accent6">
                    <a:lumMod val="60000"/>
                    <a:lumOff val="40000"/>
                  </a:schemeClr>
                </a:solidFill>
                <a:latin typeface="Verdana" pitchFamily="34" charset="0"/>
                <a:ea typeface="Verdana" pitchFamily="34" charset="0"/>
                <a:cs typeface="Verdana" pitchFamily="34" charset="0"/>
                <a:sym typeface="Wingdings" pitchFamily="2" charset="2"/>
              </a:rPr>
              <a:t>Acetyl-CoA--</a:t>
            </a:r>
            <a:endParaRPr lang="en-US" b="1" baseline="30000" dirty="0">
              <a:solidFill>
                <a:schemeClr val="accent6">
                  <a:lumMod val="60000"/>
                  <a:lumOff val="40000"/>
                </a:schemeClr>
              </a:solidFill>
              <a:latin typeface="Verdana" pitchFamily="34" charset="0"/>
              <a:ea typeface="Verdana" pitchFamily="34" charset="0"/>
              <a:cs typeface="Verdana" pitchFamily="34" charset="0"/>
            </a:endParaRPr>
          </a:p>
        </p:txBody>
      </p:sp>
      <p:sp>
        <p:nvSpPr>
          <p:cNvPr id="14342" name="Text Box 12"/>
          <p:cNvSpPr txBox="1">
            <a:spLocks noChangeArrowheads="1"/>
          </p:cNvSpPr>
          <p:nvPr/>
        </p:nvSpPr>
        <p:spPr bwMode="auto">
          <a:xfrm>
            <a:off x="6172200" y="6613525"/>
            <a:ext cx="2971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latin typeface="Comic Sans MS" pitchFamily="66" charset="0"/>
                <a:hlinkClick r:id="rId4"/>
              </a:rPr>
              <a:t>Cellular Respiration</a:t>
            </a:r>
            <a:r>
              <a:rPr lang="en-US" altLang="en-US" sz="1000">
                <a:latin typeface="Comic Sans MS" pitchFamily="66" charset="0"/>
              </a:rPr>
              <a:t>, Regis Frey</a:t>
            </a:r>
            <a:endParaRPr lang="en-US" altLang="en-US" sz="700">
              <a:latin typeface="Comic Sans MS" pitchFamily="66" charset="0"/>
            </a:endParaRPr>
          </a:p>
        </p:txBody>
      </p:sp>
      <p:sp>
        <p:nvSpPr>
          <p:cNvPr id="14343" name="Text Box 5"/>
          <p:cNvSpPr txBox="1">
            <a:spLocks noChangeArrowheads="1"/>
          </p:cNvSpPr>
          <p:nvPr/>
        </p:nvSpPr>
        <p:spPr bwMode="auto">
          <a:xfrm>
            <a:off x="0" y="6613525"/>
            <a:ext cx="4648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b="1">
                <a:latin typeface="Comic Sans MS" pitchFamily="66" charset="0"/>
              </a:rPr>
              <a:t>From the </a:t>
            </a:r>
            <a:r>
              <a:rPr lang="en-US" altLang="en-US" sz="1000" b="1">
                <a:latin typeface="Comic Sans MS" pitchFamily="66" charset="0"/>
                <a:hlinkClick r:id="rId5"/>
              </a:rPr>
              <a:t>Virtual Cell Biology Classroom</a:t>
            </a:r>
            <a:r>
              <a:rPr lang="en-US" altLang="en-US" sz="1000" b="1">
                <a:latin typeface="Comic Sans MS" pitchFamily="66" charset="0"/>
              </a:rPr>
              <a:t> on </a:t>
            </a:r>
            <a:r>
              <a:rPr lang="en-US" altLang="en-US" sz="1000" b="1">
                <a:latin typeface="Comic Sans MS" pitchFamily="66" charset="0"/>
                <a:hlinkClick r:id="rId6"/>
              </a:rPr>
              <a:t>ScienceProfOnline.com</a:t>
            </a:r>
            <a:endParaRPr lang="en-US" altLang="en-US" sz="1000" b="1">
              <a:latin typeface="Comic Sans MS" pitchFamily="66"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1630362"/>
          </a:xfrm>
        </p:spPr>
        <p:txBody>
          <a:bodyPr/>
          <a:lstStyle/>
          <a:p>
            <a:pPr algn="l" eaLnBrk="1" hangingPunct="1"/>
            <a:r>
              <a:rPr lang="en-US" altLang="en-US" sz="1200" smtClean="0"/>
              <a:t>.</a:t>
            </a:r>
          </a:p>
        </p:txBody>
      </p:sp>
      <p:pic>
        <p:nvPicPr>
          <p:cNvPr id="15363" name="Picture 3" descr="digest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5646" y="1369709"/>
            <a:ext cx="5105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4"/>
          <p:cNvSpPr>
            <a:spLocks noChangeArrowheads="1"/>
          </p:cNvSpPr>
          <p:nvPr/>
        </p:nvSpPr>
        <p:spPr bwMode="auto">
          <a:xfrm>
            <a:off x="914400" y="5029200"/>
            <a:ext cx="1676400" cy="1219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5365" name="Rectangle 5"/>
          <p:cNvSpPr>
            <a:spLocks noChangeArrowheads="1"/>
          </p:cNvSpPr>
          <p:nvPr/>
        </p:nvSpPr>
        <p:spPr bwMode="auto">
          <a:xfrm>
            <a:off x="7315200" y="4800600"/>
            <a:ext cx="1828800" cy="13716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5366" name="Rectangle 6"/>
          <p:cNvSpPr>
            <a:spLocks noChangeArrowheads="1"/>
          </p:cNvSpPr>
          <p:nvPr/>
        </p:nvSpPr>
        <p:spPr bwMode="auto">
          <a:xfrm>
            <a:off x="8229600" y="2438400"/>
            <a:ext cx="533400" cy="25146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5367" name="Rectangle 7"/>
          <p:cNvSpPr>
            <a:spLocks noChangeArrowheads="1"/>
          </p:cNvSpPr>
          <p:nvPr/>
        </p:nvSpPr>
        <p:spPr bwMode="auto">
          <a:xfrm>
            <a:off x="7924800" y="2286000"/>
            <a:ext cx="533400" cy="3810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5368" name="Rectangle 9"/>
          <p:cNvSpPr>
            <a:spLocks noChangeArrowheads="1"/>
          </p:cNvSpPr>
          <p:nvPr/>
        </p:nvSpPr>
        <p:spPr bwMode="auto">
          <a:xfrm>
            <a:off x="457200" y="152400"/>
            <a:ext cx="8229600" cy="86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3600" b="1" dirty="0">
                <a:solidFill>
                  <a:srgbClr val="0070C0"/>
                </a:solidFill>
                <a:latin typeface="Comic Sans MS" pitchFamily="66" charset="0"/>
              </a:rPr>
              <a:t>How do we metabolize </a:t>
            </a:r>
            <a:r>
              <a:rPr lang="en-US" altLang="en-US" sz="3600" b="1" dirty="0">
                <a:solidFill>
                  <a:srgbClr val="0070C0"/>
                </a:solidFill>
                <a:latin typeface="Comic Sans MS" pitchFamily="66" charset="0"/>
                <a:hlinkClick r:id="rId4"/>
              </a:rPr>
              <a:t>fats</a:t>
            </a:r>
            <a:r>
              <a:rPr lang="en-US" altLang="en-US" sz="3600" b="1" dirty="0">
                <a:solidFill>
                  <a:srgbClr val="0070C0"/>
                </a:solidFill>
                <a:latin typeface="Comic Sans MS" pitchFamily="66" charset="0"/>
              </a:rPr>
              <a:t>?</a:t>
            </a:r>
          </a:p>
        </p:txBody>
      </p:sp>
      <p:sp>
        <p:nvSpPr>
          <p:cNvPr id="15369" name="Rectangle 10"/>
          <p:cNvSpPr>
            <a:spLocks noChangeArrowheads="1"/>
          </p:cNvSpPr>
          <p:nvPr/>
        </p:nvSpPr>
        <p:spPr bwMode="auto">
          <a:xfrm>
            <a:off x="2424546" y="1281545"/>
            <a:ext cx="2362200" cy="44958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5370" name="Rectangle 11"/>
          <p:cNvSpPr>
            <a:spLocks noChangeArrowheads="1"/>
          </p:cNvSpPr>
          <p:nvPr/>
        </p:nvSpPr>
        <p:spPr bwMode="auto">
          <a:xfrm>
            <a:off x="2895600" y="3200400"/>
            <a:ext cx="838200" cy="2286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5371" name="Rectangle 12"/>
          <p:cNvSpPr>
            <a:spLocks noChangeArrowheads="1"/>
          </p:cNvSpPr>
          <p:nvPr/>
        </p:nvSpPr>
        <p:spPr bwMode="auto">
          <a:xfrm>
            <a:off x="2819400" y="4114800"/>
            <a:ext cx="838200" cy="2286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5372" name="Text Box 5"/>
          <p:cNvSpPr txBox="1">
            <a:spLocks noChangeArrowheads="1"/>
          </p:cNvSpPr>
          <p:nvPr/>
        </p:nvSpPr>
        <p:spPr bwMode="auto">
          <a:xfrm>
            <a:off x="0" y="6613525"/>
            <a:ext cx="4648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b="1">
                <a:latin typeface="Comic Sans MS" pitchFamily="66" charset="0"/>
              </a:rPr>
              <a:t>From the </a:t>
            </a:r>
            <a:r>
              <a:rPr lang="en-US" altLang="en-US" sz="1000" b="1">
                <a:latin typeface="Comic Sans MS" pitchFamily="66" charset="0"/>
                <a:hlinkClick r:id="rId5"/>
              </a:rPr>
              <a:t>Virtual Cell Biology Classroom</a:t>
            </a:r>
            <a:r>
              <a:rPr lang="en-US" altLang="en-US" sz="1000" b="1">
                <a:latin typeface="Comic Sans MS" pitchFamily="66" charset="0"/>
              </a:rPr>
              <a:t> on </a:t>
            </a:r>
            <a:r>
              <a:rPr lang="en-US" altLang="en-US" sz="1000" b="1">
                <a:latin typeface="Comic Sans MS" pitchFamily="66" charset="0"/>
                <a:hlinkClick r:id="rId6"/>
              </a:rPr>
              <a:t>ScienceProfOnline.com</a:t>
            </a:r>
            <a:endParaRPr lang="en-US" altLang="en-US" sz="1000" b="1">
              <a:latin typeface="Comic Sans MS" pitchFamily="66" charset="0"/>
            </a:endParaRPr>
          </a:p>
        </p:txBody>
      </p:sp>
      <p:sp>
        <p:nvSpPr>
          <p:cNvPr id="13" name="TextBox 12"/>
          <p:cNvSpPr txBox="1"/>
          <p:nvPr/>
        </p:nvSpPr>
        <p:spPr>
          <a:xfrm>
            <a:off x="424295" y="1430163"/>
            <a:ext cx="3799609" cy="4832092"/>
          </a:xfrm>
          <a:prstGeom prst="rect">
            <a:avLst/>
          </a:prstGeom>
          <a:noFill/>
        </p:spPr>
        <p:txBody>
          <a:bodyPr wrap="square">
            <a:spAutoFit/>
          </a:bodyPr>
          <a:lstStyle/>
          <a:p>
            <a:pPr algn="ctr">
              <a:defRPr/>
            </a:pPr>
            <a:r>
              <a:rPr lang="en-US" sz="3600" b="1" dirty="0" smtClean="0">
                <a:solidFill>
                  <a:srgbClr val="FF0000"/>
                </a:solidFill>
                <a:latin typeface="Comic Sans MS" pitchFamily="66" charset="0"/>
                <a:cs typeface="+mn-cs"/>
              </a:rPr>
              <a:t>REVIEW!</a:t>
            </a:r>
          </a:p>
          <a:p>
            <a:pPr algn="ctr">
              <a:defRPr/>
            </a:pPr>
            <a:endParaRPr lang="en-US" sz="2000" dirty="0" smtClean="0">
              <a:latin typeface="Comic Sans MS" pitchFamily="66" charset="0"/>
              <a:cs typeface="+mn-cs"/>
            </a:endParaRPr>
          </a:p>
          <a:p>
            <a:pPr algn="ctr">
              <a:defRPr/>
            </a:pPr>
            <a:r>
              <a:rPr lang="en-US" sz="2400" dirty="0" smtClean="0">
                <a:latin typeface="Comic Sans MS" pitchFamily="66" charset="0"/>
              </a:rPr>
              <a:t>Simple animated </a:t>
            </a:r>
          </a:p>
          <a:p>
            <a:pPr algn="ctr">
              <a:defRPr/>
            </a:pPr>
            <a:r>
              <a:rPr lang="en-US" sz="2400" dirty="0" smtClean="0">
                <a:latin typeface="Comic Sans MS" pitchFamily="66" charset="0"/>
              </a:rPr>
              <a:t>graphic of</a:t>
            </a:r>
            <a:r>
              <a:rPr lang="en-US" sz="2400" dirty="0" smtClean="0">
                <a:latin typeface="Comic Sans MS" pitchFamily="66" charset="0"/>
                <a:cs typeface="+mn-cs"/>
              </a:rPr>
              <a:t> </a:t>
            </a:r>
            <a:endParaRPr lang="en-US" sz="1000" dirty="0" smtClean="0">
              <a:latin typeface="Comic Sans MS" pitchFamily="66" charset="0"/>
              <a:cs typeface="+mn-cs"/>
            </a:endParaRPr>
          </a:p>
          <a:p>
            <a:pPr algn="ctr">
              <a:defRPr/>
            </a:pPr>
            <a:r>
              <a:rPr lang="en-US" sz="2800" b="1" dirty="0" smtClean="0">
                <a:latin typeface="Comic Sans MS" pitchFamily="66" charset="0"/>
                <a:cs typeface="+mn-cs"/>
                <a:hlinkClick r:id="rId7"/>
              </a:rPr>
              <a:t>Fat Catabolism</a:t>
            </a:r>
            <a:endParaRPr lang="en-US" sz="2800" b="1" dirty="0" smtClean="0">
              <a:latin typeface="Comic Sans MS" pitchFamily="66" charset="0"/>
              <a:cs typeface="+mn-cs"/>
            </a:endParaRPr>
          </a:p>
          <a:p>
            <a:pPr algn="ctr">
              <a:defRPr/>
            </a:pPr>
            <a:endParaRPr lang="en-US" sz="1000" dirty="0" smtClean="0">
              <a:latin typeface="Comic Sans MS" pitchFamily="66" charset="0"/>
            </a:endParaRPr>
          </a:p>
          <a:p>
            <a:pPr algn="ctr">
              <a:defRPr/>
            </a:pPr>
            <a:r>
              <a:rPr lang="en-US" sz="2400" i="1" dirty="0" smtClean="0">
                <a:solidFill>
                  <a:schemeClr val="bg1">
                    <a:lumMod val="50000"/>
                  </a:schemeClr>
                </a:solidFill>
                <a:latin typeface="Comic Sans MS" pitchFamily="66" charset="0"/>
              </a:rPr>
              <a:t>and </a:t>
            </a:r>
          </a:p>
          <a:p>
            <a:pPr algn="ctr">
              <a:defRPr/>
            </a:pPr>
            <a:endParaRPr lang="en-US" sz="1000" dirty="0" smtClean="0">
              <a:latin typeface="Comic Sans MS" pitchFamily="66" charset="0"/>
            </a:endParaRPr>
          </a:p>
          <a:p>
            <a:pPr algn="ctr">
              <a:defRPr/>
            </a:pPr>
            <a:r>
              <a:rPr lang="en-US" sz="2400" dirty="0" smtClean="0">
                <a:latin typeface="Comic Sans MS" pitchFamily="66" charset="0"/>
              </a:rPr>
              <a:t>more in-depth </a:t>
            </a:r>
          </a:p>
          <a:p>
            <a:pPr algn="ctr">
              <a:defRPr/>
            </a:pPr>
            <a:r>
              <a:rPr lang="en-US" sz="2400" dirty="0">
                <a:latin typeface="Comic Sans MS" pitchFamily="66" charset="0"/>
              </a:rPr>
              <a:t>a</a:t>
            </a:r>
            <a:r>
              <a:rPr lang="en-US" sz="2400" dirty="0" smtClean="0">
                <a:latin typeface="Comic Sans MS" pitchFamily="66" charset="0"/>
              </a:rPr>
              <a:t>nimated lesson on</a:t>
            </a:r>
            <a:endParaRPr lang="en-US" sz="2400" dirty="0">
              <a:latin typeface="Comic Sans MS" pitchFamily="66" charset="0"/>
              <a:cs typeface="+mn-cs"/>
            </a:endParaRPr>
          </a:p>
          <a:p>
            <a:pPr algn="ctr">
              <a:defRPr/>
            </a:pPr>
            <a:r>
              <a:rPr lang="en-US" sz="2800" b="1" dirty="0" smtClean="0">
                <a:solidFill>
                  <a:schemeClr val="tx1">
                    <a:lumMod val="50000"/>
                    <a:lumOff val="50000"/>
                  </a:schemeClr>
                </a:solidFill>
                <a:latin typeface="Comic Sans MS" pitchFamily="66" charset="0"/>
                <a:hlinkClick r:id="rId8"/>
              </a:rPr>
              <a:t>Fatty acid Metabolism</a:t>
            </a:r>
            <a:endParaRPr lang="en-US" sz="2800" b="1" dirty="0" smtClean="0">
              <a:solidFill>
                <a:schemeClr val="tx1">
                  <a:lumMod val="50000"/>
                  <a:lumOff val="50000"/>
                </a:schemeClr>
              </a:solidFill>
              <a:latin typeface="Comic Sans MS" pitchFamily="66" charset="0"/>
            </a:endParaRPr>
          </a:p>
          <a:p>
            <a:pPr algn="ctr">
              <a:defRPr/>
            </a:pPr>
            <a:endParaRPr lang="en-US" sz="2800" b="1" dirty="0">
              <a:solidFill>
                <a:schemeClr val="tx1">
                  <a:lumMod val="50000"/>
                  <a:lumOff val="50000"/>
                </a:schemeClr>
              </a:solidFill>
              <a:latin typeface="Comic Sans MS" pitchFamily="66" charset="0"/>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639762"/>
          </a:xfrm>
        </p:spPr>
        <p:txBody>
          <a:bodyPr/>
          <a:lstStyle/>
          <a:p>
            <a:pPr eaLnBrk="1" hangingPunct="1"/>
            <a:r>
              <a:rPr lang="en-US" altLang="en-US" sz="3600" b="1" dirty="0" smtClean="0">
                <a:solidFill>
                  <a:schemeClr val="accent2"/>
                </a:solidFill>
                <a:latin typeface="Comic Sans MS" pitchFamily="66" charset="0"/>
              </a:rPr>
              <a:t>Metabolic Processes … Bottom Line</a:t>
            </a:r>
          </a:p>
        </p:txBody>
      </p:sp>
      <p:sp>
        <p:nvSpPr>
          <p:cNvPr id="20483" name="Rectangle 3"/>
          <p:cNvSpPr>
            <a:spLocks noGrp="1" noChangeArrowheads="1"/>
          </p:cNvSpPr>
          <p:nvPr>
            <p:ph type="body" sz="half" idx="1"/>
          </p:nvPr>
        </p:nvSpPr>
        <p:spPr>
          <a:xfrm>
            <a:off x="457200" y="1066800"/>
            <a:ext cx="3276600" cy="5424488"/>
          </a:xfrm>
        </p:spPr>
        <p:txBody>
          <a:bodyPr/>
          <a:lstStyle/>
          <a:p>
            <a:pPr marL="0" indent="0" algn="ctr" eaLnBrk="1" hangingPunct="1">
              <a:buNone/>
            </a:pPr>
            <a:r>
              <a:rPr lang="en-US" altLang="en-US" sz="2400" dirty="0" smtClean="0">
                <a:latin typeface="Comic Sans MS" pitchFamily="66" charset="0"/>
              </a:rPr>
              <a:t>Metabolism transforms food energy into energy that our cells </a:t>
            </a:r>
            <a:endParaRPr lang="en-US" altLang="en-US" sz="2400" dirty="0">
              <a:latin typeface="Comic Sans MS" pitchFamily="66" charset="0"/>
            </a:endParaRPr>
          </a:p>
          <a:p>
            <a:pPr marL="0" indent="0" algn="ctr" eaLnBrk="1" hangingPunct="1">
              <a:buNone/>
            </a:pPr>
            <a:r>
              <a:rPr lang="en-US" altLang="en-US" sz="2400" dirty="0" smtClean="0">
                <a:latin typeface="Comic Sans MS" pitchFamily="66" charset="0"/>
              </a:rPr>
              <a:t>can use. </a:t>
            </a:r>
          </a:p>
          <a:p>
            <a:pPr marL="225425" indent="-225425" algn="ctr" eaLnBrk="1" hangingPunct="1">
              <a:buFontTx/>
              <a:buNone/>
            </a:pPr>
            <a:endParaRPr lang="en-US" altLang="en-US" sz="2000" dirty="0">
              <a:latin typeface="Comic Sans MS" pitchFamily="66" charset="0"/>
            </a:endParaRPr>
          </a:p>
          <a:p>
            <a:pPr marL="0" indent="0" algn="ctr" eaLnBrk="1" hangingPunct="1">
              <a:buNone/>
            </a:pPr>
            <a:r>
              <a:rPr lang="en-US" altLang="en-US" sz="2000" b="1" dirty="0" smtClean="0">
                <a:solidFill>
                  <a:srgbClr val="FF0000"/>
                </a:solidFill>
                <a:latin typeface="Comic Sans MS" pitchFamily="66" charset="0"/>
              </a:rPr>
              <a:t>Q</a:t>
            </a:r>
            <a:r>
              <a:rPr lang="en-US" altLang="en-US" sz="2000" b="1" dirty="0" smtClean="0">
                <a:latin typeface="Comic Sans MS" pitchFamily="66" charset="0"/>
              </a:rPr>
              <a:t>: How does the cell turn proteins </a:t>
            </a:r>
          </a:p>
          <a:p>
            <a:pPr marL="0" indent="0" algn="ctr" eaLnBrk="1" hangingPunct="1">
              <a:buNone/>
            </a:pPr>
            <a:r>
              <a:rPr lang="en-US" altLang="en-US" sz="2000" b="1" dirty="0" smtClean="0">
                <a:latin typeface="Comic Sans MS" pitchFamily="66" charset="0"/>
              </a:rPr>
              <a:t>into ATP?</a:t>
            </a:r>
          </a:p>
          <a:p>
            <a:pPr marL="0" indent="0" algn="ctr" eaLnBrk="1" hangingPunct="1">
              <a:buNone/>
            </a:pPr>
            <a:endParaRPr lang="en-US" altLang="en-US" sz="1600" b="1" dirty="0">
              <a:latin typeface="Comic Sans MS" pitchFamily="66" charset="0"/>
            </a:endParaRPr>
          </a:p>
          <a:p>
            <a:pPr marL="0" indent="0" algn="ctr" eaLnBrk="1" hangingPunct="1">
              <a:buNone/>
            </a:pPr>
            <a:r>
              <a:rPr lang="en-US" altLang="en-US" sz="2000" b="1" dirty="0" smtClean="0">
                <a:solidFill>
                  <a:srgbClr val="FF0000"/>
                </a:solidFill>
                <a:latin typeface="Comic Sans MS" pitchFamily="66" charset="0"/>
              </a:rPr>
              <a:t>Q</a:t>
            </a:r>
            <a:r>
              <a:rPr lang="en-US" altLang="en-US" sz="2000" b="1" dirty="0" smtClean="0">
                <a:latin typeface="Comic Sans MS" pitchFamily="66" charset="0"/>
              </a:rPr>
              <a:t>: How does the cell turn fats </a:t>
            </a:r>
          </a:p>
          <a:p>
            <a:pPr marL="0" indent="0" algn="ctr" eaLnBrk="1" hangingPunct="1">
              <a:buNone/>
            </a:pPr>
            <a:r>
              <a:rPr lang="en-US" altLang="en-US" sz="2000" b="1" dirty="0" smtClean="0">
                <a:latin typeface="Comic Sans MS" pitchFamily="66" charset="0"/>
              </a:rPr>
              <a:t>into ATP?</a:t>
            </a:r>
            <a:endParaRPr lang="en-US" altLang="en-US" sz="2400" dirty="0" smtClean="0">
              <a:latin typeface="Comic Sans MS" pitchFamily="66" charset="0"/>
            </a:endParaRPr>
          </a:p>
          <a:p>
            <a:pPr algn="ctr" eaLnBrk="1" hangingPunct="1"/>
            <a:endParaRPr lang="en-US" altLang="en-US" sz="1600" b="1" dirty="0" smtClean="0">
              <a:latin typeface="Comic Sans MS" pitchFamily="66" charset="0"/>
            </a:endParaRPr>
          </a:p>
          <a:p>
            <a:pPr marL="225425" indent="-225425" algn="ctr" eaLnBrk="1" hangingPunct="1">
              <a:buFontTx/>
              <a:buNone/>
            </a:pPr>
            <a:endParaRPr lang="en-US" altLang="en-US" sz="1600" dirty="0" smtClean="0">
              <a:latin typeface="Comic Sans MS" pitchFamily="66" charset="0"/>
            </a:endParaRPr>
          </a:p>
          <a:p>
            <a:pPr marL="225425" indent="-225425" algn="ctr" eaLnBrk="1" hangingPunct="1">
              <a:buFontTx/>
              <a:buNone/>
            </a:pPr>
            <a:endParaRPr lang="en-US" altLang="en-US" sz="2000" dirty="0" smtClean="0">
              <a:latin typeface="Comic Sans MS" pitchFamily="66" charset="0"/>
            </a:endParaRPr>
          </a:p>
        </p:txBody>
      </p:sp>
      <p:pic>
        <p:nvPicPr>
          <p:cNvPr id="20487" name="Picture 7" descr="Jumprope_MeaganKlein"/>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a:xfrm>
            <a:off x="4495801" y="1295400"/>
            <a:ext cx="3581400" cy="4676167"/>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ext Box 8"/>
          <p:cNvSpPr txBox="1">
            <a:spLocks noChangeArrowheads="1"/>
          </p:cNvSpPr>
          <p:nvPr/>
        </p:nvSpPr>
        <p:spPr bwMode="auto">
          <a:xfrm>
            <a:off x="6553200" y="6491288"/>
            <a:ext cx="2590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latin typeface="Comic Sans MS" pitchFamily="66" charset="0"/>
                <a:hlinkClick r:id="rId4"/>
              </a:rPr>
              <a:t>Jumping rope</a:t>
            </a:r>
            <a:r>
              <a:rPr lang="en-US" altLang="en-US" sz="1000">
                <a:latin typeface="Comic Sans MS" pitchFamily="66" charset="0"/>
              </a:rPr>
              <a:t>, Meagan E. Klein</a:t>
            </a:r>
            <a:r>
              <a:rPr lang="en-US" altLang="en-US">
                <a:latin typeface="Comic Sans MS" pitchFamily="66" charset="0"/>
              </a:rPr>
              <a:t> </a:t>
            </a:r>
          </a:p>
        </p:txBody>
      </p:sp>
      <p:sp>
        <p:nvSpPr>
          <p:cNvPr id="20488" name="Text Box 5"/>
          <p:cNvSpPr txBox="1">
            <a:spLocks noChangeArrowheads="1"/>
          </p:cNvSpPr>
          <p:nvPr/>
        </p:nvSpPr>
        <p:spPr bwMode="auto">
          <a:xfrm>
            <a:off x="0" y="6613525"/>
            <a:ext cx="4648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b="1">
                <a:latin typeface="Comic Sans MS" pitchFamily="66" charset="0"/>
              </a:rPr>
              <a:t>From the </a:t>
            </a:r>
            <a:r>
              <a:rPr lang="en-US" altLang="en-US" sz="1000" b="1">
                <a:latin typeface="Comic Sans MS" pitchFamily="66" charset="0"/>
                <a:hlinkClick r:id="rId5"/>
              </a:rPr>
              <a:t>Virtual Cell Biology Classroom</a:t>
            </a:r>
            <a:r>
              <a:rPr lang="en-US" altLang="en-US" sz="1000" b="1">
                <a:latin typeface="Comic Sans MS" pitchFamily="66" charset="0"/>
              </a:rPr>
              <a:t> on </a:t>
            </a:r>
            <a:r>
              <a:rPr lang="en-US" altLang="en-US" sz="1000" b="1">
                <a:latin typeface="Comic Sans MS" pitchFamily="66" charset="0"/>
                <a:hlinkClick r:id="rId6"/>
              </a:rPr>
              <a:t>ScienceProfOnline.com</a:t>
            </a:r>
            <a:endParaRPr lang="en-US" altLang="en-US" sz="1000" b="1">
              <a:latin typeface="Comic Sans MS" pitchFamily="66" charset="0"/>
            </a:endParaRPr>
          </a:p>
        </p:txBody>
      </p:sp>
    </p:spTree>
    <p:extLst>
      <p:ext uri="{BB962C8B-B14F-4D97-AF65-F5344CB8AC3E}">
        <p14:creationId xmlns:p14="http://schemas.microsoft.com/office/powerpoint/2010/main" val="251387830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idx="1"/>
          </p:nvPr>
        </p:nvSpPr>
        <p:spPr>
          <a:xfrm>
            <a:off x="0" y="0"/>
            <a:ext cx="5943600" cy="6858000"/>
          </a:xfrm>
        </p:spPr>
        <p:txBody>
          <a:bodyPr/>
          <a:lstStyle/>
          <a:p>
            <a:pPr algn="ctr" eaLnBrk="1" hangingPunct="1">
              <a:buFontTx/>
              <a:buNone/>
            </a:pPr>
            <a:r>
              <a:rPr lang="en-US" altLang="en-US" sz="5400" b="1" smtClean="0">
                <a:solidFill>
                  <a:srgbClr val="33CC33"/>
                </a:solidFill>
                <a:latin typeface="Comic Sans MS" pitchFamily="66" charset="0"/>
              </a:rPr>
              <a:t> </a:t>
            </a:r>
            <a:r>
              <a:rPr lang="en-US" altLang="en-US" sz="4400" b="1" smtClean="0">
                <a:solidFill>
                  <a:srgbClr val="33CC33"/>
                </a:solidFill>
                <a:latin typeface="Comic Sans MS" pitchFamily="66" charset="0"/>
              </a:rPr>
              <a:t>Confused?</a:t>
            </a:r>
            <a:endParaRPr lang="en-US" altLang="en-US" b="1" smtClean="0">
              <a:latin typeface="Comic Sans MS" pitchFamily="66" charset="0"/>
            </a:endParaRPr>
          </a:p>
          <a:p>
            <a:pPr algn="ctr" eaLnBrk="1" hangingPunct="1">
              <a:buFontTx/>
              <a:buNone/>
            </a:pPr>
            <a:r>
              <a:rPr lang="en-US" altLang="en-US" sz="1800" smtClean="0">
                <a:latin typeface="Comic Sans MS" pitchFamily="66" charset="0"/>
              </a:rPr>
              <a:t>    </a:t>
            </a:r>
            <a:r>
              <a:rPr lang="en-US" altLang="en-US" sz="1600" smtClean="0">
                <a:latin typeface="Comic Sans MS" pitchFamily="66" charset="0"/>
              </a:rPr>
              <a:t>Here are links to fun resources that further explain cellular respiration:</a:t>
            </a:r>
          </a:p>
          <a:p>
            <a:pPr algn="ctr" eaLnBrk="1" hangingPunct="1">
              <a:buFontTx/>
              <a:buNone/>
            </a:pPr>
            <a:endParaRPr lang="en-US" altLang="en-US" sz="1600" smtClean="0">
              <a:latin typeface="Comic Sans MS" pitchFamily="66" charset="0"/>
              <a:hlinkClick r:id="rId3"/>
            </a:endParaRPr>
          </a:p>
          <a:p>
            <a:pPr eaLnBrk="1" hangingPunct="1"/>
            <a:r>
              <a:rPr lang="en-US" altLang="en-US" sz="1800" smtClean="0">
                <a:latin typeface="Comic Sans MS" pitchFamily="66" charset="0"/>
                <a:hlinkClick r:id="rId4"/>
              </a:rPr>
              <a:t>Metabolism of Proteins &amp; Fats Main Page</a:t>
            </a:r>
            <a:r>
              <a:rPr lang="en-US" altLang="en-US" sz="1200" smtClean="0">
                <a:latin typeface="Comic Sans MS" pitchFamily="66" charset="0"/>
              </a:rPr>
              <a:t> on the Virtual Cell Biology Classroom of</a:t>
            </a:r>
            <a:r>
              <a:rPr lang="en-US" altLang="en-US" sz="1000" smtClean="0">
                <a:latin typeface="Comic Sans MS" pitchFamily="66" charset="0"/>
              </a:rPr>
              <a:t> </a:t>
            </a:r>
            <a:r>
              <a:rPr lang="en-US" altLang="en-US" sz="1400" smtClean="0">
                <a:latin typeface="Comic Sans MS" pitchFamily="66" charset="0"/>
                <a:hlinkClick r:id="rId5"/>
              </a:rPr>
              <a:t>Science Prof Online</a:t>
            </a:r>
            <a:r>
              <a:rPr lang="en-US" altLang="en-US" sz="1600" smtClean="0">
                <a:latin typeface="Comic Sans MS" pitchFamily="66" charset="0"/>
              </a:rPr>
              <a:t>.</a:t>
            </a:r>
            <a:endParaRPr lang="en-US" altLang="en-US" sz="1800" smtClean="0">
              <a:latin typeface="Comic Sans MS" pitchFamily="66" charset="0"/>
            </a:endParaRPr>
          </a:p>
          <a:p>
            <a:pPr eaLnBrk="1" hangingPunct="1"/>
            <a:r>
              <a:rPr lang="en-US" altLang="en-US" sz="1800" smtClean="0">
                <a:latin typeface="Comic Sans MS" pitchFamily="66" charset="0"/>
                <a:hlinkClick r:id="rId6"/>
              </a:rPr>
              <a:t>Cellular Respiration</a:t>
            </a:r>
            <a:r>
              <a:rPr lang="en-US" altLang="en-US" sz="1800" smtClean="0">
                <a:latin typeface="Comic Sans MS" pitchFamily="66" charset="0"/>
              </a:rPr>
              <a:t> </a:t>
            </a:r>
            <a:r>
              <a:rPr lang="en-US" altLang="en-US" sz="1200" smtClean="0">
                <a:latin typeface="Comic Sans MS" pitchFamily="66" charset="0"/>
              </a:rPr>
              <a:t>animation by Jay Phelan, “What is Life? A Guide to Biology”, W. H. Freeman &amp; Co.</a:t>
            </a:r>
          </a:p>
          <a:p>
            <a:pPr eaLnBrk="1" hangingPunct="1"/>
            <a:r>
              <a:rPr lang="en-US" altLang="en-US" sz="1800" smtClean="0">
                <a:latin typeface="Comic Sans MS" pitchFamily="66" charset="0"/>
              </a:rPr>
              <a:t>“</a:t>
            </a:r>
            <a:r>
              <a:rPr lang="en-US" altLang="en-US" sz="1800" smtClean="0">
                <a:latin typeface="Comic Sans MS" pitchFamily="66" charset="0"/>
                <a:hlinkClick r:id="rId7"/>
              </a:rPr>
              <a:t>Break It Down Again</a:t>
            </a:r>
            <a:r>
              <a:rPr lang="en-US" altLang="en-US" sz="1800" smtClean="0">
                <a:latin typeface="Comic Sans MS" pitchFamily="66" charset="0"/>
              </a:rPr>
              <a:t>”</a:t>
            </a:r>
            <a:r>
              <a:rPr lang="en-US" altLang="en-US" sz="1200" smtClean="0">
                <a:latin typeface="Comic Sans MS" pitchFamily="66" charset="0"/>
              </a:rPr>
              <a:t> music video by Tears for Fears.</a:t>
            </a:r>
            <a:endParaRPr lang="en-US" altLang="en-US" sz="1800" smtClean="0">
              <a:latin typeface="Comic Sans MS" pitchFamily="66" charset="0"/>
            </a:endParaRPr>
          </a:p>
          <a:p>
            <a:pPr eaLnBrk="1" hangingPunct="1"/>
            <a:r>
              <a:rPr lang="en-US" altLang="en-US" sz="1800" smtClean="0">
                <a:latin typeface="Comic Sans MS" pitchFamily="66" charset="0"/>
                <a:hlinkClick r:id="rId8"/>
              </a:rPr>
              <a:t>How NAD+ Works</a:t>
            </a:r>
            <a:r>
              <a:rPr lang="en-US" altLang="en-US" sz="1800" smtClean="0">
                <a:latin typeface="Comic Sans MS" pitchFamily="66" charset="0"/>
              </a:rPr>
              <a:t> </a:t>
            </a:r>
            <a:r>
              <a:rPr lang="en-US" altLang="en-US" sz="1200" smtClean="0">
                <a:latin typeface="Comic Sans MS" pitchFamily="66" charset="0"/>
              </a:rPr>
              <a:t>animation and quiz from McGraw-Hill.</a:t>
            </a:r>
          </a:p>
          <a:p>
            <a:pPr eaLnBrk="1" hangingPunct="1"/>
            <a:r>
              <a:rPr lang="en-US" altLang="en-US" sz="1800" smtClean="0">
                <a:latin typeface="Comic Sans MS" pitchFamily="66" charset="0"/>
                <a:hlinkClick r:id="rId9"/>
              </a:rPr>
              <a:t>Glycolysis</a:t>
            </a:r>
            <a:r>
              <a:rPr lang="en-US" altLang="en-US" sz="1800" smtClean="0">
                <a:latin typeface="Comic Sans MS" pitchFamily="66" charset="0"/>
              </a:rPr>
              <a:t> </a:t>
            </a:r>
            <a:r>
              <a:rPr lang="en-US" altLang="en-US" sz="1200" smtClean="0">
                <a:latin typeface="Comic Sans MS" pitchFamily="66" charset="0"/>
              </a:rPr>
              <a:t>animation and quiz from McGraw-Hill.</a:t>
            </a:r>
            <a:endParaRPr lang="en-US" altLang="en-US" sz="1800" smtClean="0">
              <a:latin typeface="Comic Sans MS" pitchFamily="66" charset="0"/>
            </a:endParaRPr>
          </a:p>
          <a:p>
            <a:pPr eaLnBrk="1" hangingPunct="1"/>
            <a:r>
              <a:rPr lang="en-US" altLang="en-US" sz="1800" smtClean="0">
                <a:latin typeface="Comic Sans MS" pitchFamily="66" charset="0"/>
                <a:hlinkClick r:id="rId10"/>
              </a:rPr>
              <a:t>Kreb Cycle Animation &amp; Quiz 1</a:t>
            </a:r>
            <a:r>
              <a:rPr lang="en-US" altLang="en-US" sz="1800" smtClean="0">
                <a:latin typeface="Comic Sans MS" pitchFamily="66" charset="0"/>
              </a:rPr>
              <a:t> </a:t>
            </a:r>
            <a:r>
              <a:rPr lang="en-US" altLang="en-US" sz="1200" smtClean="0">
                <a:latin typeface="Comic Sans MS" pitchFamily="66" charset="0"/>
              </a:rPr>
              <a:t>from McGraw-Hill.</a:t>
            </a:r>
            <a:endParaRPr lang="en-US" altLang="en-US" sz="1800" smtClean="0">
              <a:latin typeface="Comic Sans MS" pitchFamily="66" charset="0"/>
            </a:endParaRPr>
          </a:p>
          <a:p>
            <a:pPr eaLnBrk="1" hangingPunct="1"/>
            <a:r>
              <a:rPr lang="en-US" altLang="en-US" sz="1800" smtClean="0">
                <a:latin typeface="Comic Sans MS" pitchFamily="66" charset="0"/>
                <a:hlinkClick r:id="rId11"/>
              </a:rPr>
              <a:t>Kreb Cycle Animation &amp; Quiz 2</a:t>
            </a:r>
            <a:r>
              <a:rPr lang="en-US" altLang="en-US" sz="1800" smtClean="0">
                <a:latin typeface="Comic Sans MS" pitchFamily="66" charset="0"/>
              </a:rPr>
              <a:t> </a:t>
            </a:r>
            <a:r>
              <a:rPr lang="en-US" altLang="en-US" sz="1200" smtClean="0">
                <a:latin typeface="Comic Sans MS" pitchFamily="66" charset="0"/>
              </a:rPr>
              <a:t>from McGraw-Hill.</a:t>
            </a:r>
            <a:endParaRPr lang="en-US" altLang="en-US" sz="1800" smtClean="0">
              <a:latin typeface="Comic Sans MS" pitchFamily="66" charset="0"/>
            </a:endParaRPr>
          </a:p>
          <a:p>
            <a:pPr eaLnBrk="1" hangingPunct="1"/>
            <a:r>
              <a:rPr lang="en-US" altLang="en-US" sz="1800" smtClean="0">
                <a:latin typeface="Comic Sans MS" pitchFamily="66" charset="0"/>
                <a:hlinkClick r:id="rId12"/>
              </a:rPr>
              <a:t>Electron Transport Chain</a:t>
            </a:r>
            <a:r>
              <a:rPr lang="en-US" altLang="en-US" sz="1800" smtClean="0">
                <a:latin typeface="Comic Sans MS" pitchFamily="66" charset="0"/>
              </a:rPr>
              <a:t> </a:t>
            </a:r>
            <a:r>
              <a:rPr lang="en-US" altLang="en-US" sz="1200" smtClean="0">
                <a:latin typeface="Comic Sans MS" pitchFamily="66" charset="0"/>
              </a:rPr>
              <a:t>animation from Molecular &amp; Cellular Biology Learning Center.</a:t>
            </a:r>
          </a:p>
          <a:p>
            <a:pPr eaLnBrk="1" hangingPunct="1"/>
            <a:r>
              <a:rPr lang="en-US" altLang="en-US" sz="1800" smtClean="0">
                <a:latin typeface="Comic Sans MS" pitchFamily="66" charset="0"/>
                <a:hlinkClick r:id="rId13"/>
              </a:rPr>
              <a:t>Food Molecules</a:t>
            </a:r>
            <a:r>
              <a:rPr lang="en-US" altLang="en-US" sz="1800" smtClean="0">
                <a:latin typeface="Comic Sans MS" pitchFamily="66" charset="0"/>
              </a:rPr>
              <a:t> </a:t>
            </a:r>
            <a:r>
              <a:rPr lang="en-US" altLang="en-US" sz="1200" smtClean="0">
                <a:latin typeface="Comic Sans MS" pitchFamily="66" charset="0"/>
              </a:rPr>
              <a:t>video from HowStuffWorks, a Discovery company.</a:t>
            </a:r>
          </a:p>
          <a:p>
            <a:pPr eaLnBrk="1" hangingPunct="1"/>
            <a:r>
              <a:rPr lang="en-US" altLang="en-US" sz="1800" smtClean="0">
                <a:latin typeface="Comic Sans MS" pitchFamily="66" charset="0"/>
              </a:rPr>
              <a:t>“</a:t>
            </a:r>
            <a:r>
              <a:rPr lang="en-US" altLang="en-US" sz="1800" smtClean="0">
                <a:latin typeface="Comic Sans MS" pitchFamily="66" charset="0"/>
                <a:hlinkClick r:id="rId14"/>
              </a:rPr>
              <a:t>The Protein Song</a:t>
            </a:r>
            <a:r>
              <a:rPr lang="en-US" altLang="en-US" sz="1800" smtClean="0">
                <a:latin typeface="Comic Sans MS" pitchFamily="66" charset="0"/>
              </a:rPr>
              <a:t>”</a:t>
            </a:r>
            <a:r>
              <a:rPr lang="en-US" altLang="en-US" sz="1200" smtClean="0">
                <a:latin typeface="Comic Sans MS" pitchFamily="66" charset="0"/>
              </a:rPr>
              <a:t> ridiculous but funny song by Ruan0</a:t>
            </a:r>
          </a:p>
          <a:p>
            <a:pPr eaLnBrk="1" hangingPunct="1"/>
            <a:r>
              <a:rPr lang="en-US" altLang="en-US" sz="1800" smtClean="0">
                <a:latin typeface="Comic Sans MS" pitchFamily="66" charset="0"/>
              </a:rPr>
              <a:t>“</a:t>
            </a:r>
            <a:r>
              <a:rPr lang="en-US" altLang="en-US" sz="1800" smtClean="0">
                <a:latin typeface="Comic Sans MS" pitchFamily="66" charset="0"/>
                <a:hlinkClick r:id="rId15"/>
              </a:rPr>
              <a:t>Grease </a:t>
            </a:r>
            <a:r>
              <a:rPr lang="en-US" altLang="en-US" sz="1600" smtClean="0">
                <a:latin typeface="Comic Sans MS" pitchFamily="66" charset="0"/>
                <a:hlinkClick r:id="rId15"/>
              </a:rPr>
              <a:t>(Is the Word)</a:t>
            </a:r>
            <a:r>
              <a:rPr lang="en-US" altLang="en-US" sz="1800" smtClean="0">
                <a:latin typeface="Comic Sans MS" pitchFamily="66" charset="0"/>
              </a:rPr>
              <a:t>” </a:t>
            </a:r>
            <a:r>
              <a:rPr lang="en-US" altLang="en-US" sz="1200" smtClean="0">
                <a:latin typeface="Comic Sans MS" pitchFamily="66" charset="0"/>
              </a:rPr>
              <a:t>sung by Frankie Valli.</a:t>
            </a:r>
          </a:p>
          <a:p>
            <a:pPr eaLnBrk="1" hangingPunct="1"/>
            <a:endParaRPr lang="en-US" altLang="en-US" sz="1400" smtClean="0">
              <a:latin typeface="Comic Sans MS" pitchFamily="66" charset="0"/>
            </a:endParaRPr>
          </a:p>
          <a:p>
            <a:pPr algn="ctr" eaLnBrk="1" hangingPunct="1">
              <a:buFontTx/>
              <a:buNone/>
            </a:pPr>
            <a:r>
              <a:rPr lang="en-US" altLang="en-US" sz="1200" smtClean="0">
                <a:latin typeface="Comic Sans MS" pitchFamily="66" charset="0"/>
              </a:rPr>
              <a:t>    (You must be in PPT slideshow view to click on links.)</a:t>
            </a:r>
          </a:p>
        </p:txBody>
      </p:sp>
      <p:pic>
        <p:nvPicPr>
          <p:cNvPr id="17411" name="Picture 3" descr="MC900229685[1]"/>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096000" y="2667000"/>
            <a:ext cx="2590800" cy="296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WordArt 4"/>
          <p:cNvSpPr>
            <a:spLocks noChangeArrowheads="1" noChangeShapeType="1" noTextEdit="1"/>
          </p:cNvSpPr>
          <p:nvPr/>
        </p:nvSpPr>
        <p:spPr bwMode="auto">
          <a:xfrm>
            <a:off x="6248400" y="990600"/>
            <a:ext cx="2438400" cy="838200"/>
          </a:xfrm>
          <a:prstGeom prst="rect">
            <a:avLst/>
          </a:prstGeom>
        </p:spPr>
        <p:txBody>
          <a:bodyPr wrap="none" fromWordArt="1">
            <a:prstTxWarp prst="textPlain">
              <a:avLst>
                <a:gd name="adj" fmla="val 50000"/>
              </a:avLst>
            </a:prstTxWarp>
          </a:bodyPr>
          <a:lstStyle/>
          <a:p>
            <a:pPr algn="ctr"/>
            <a:r>
              <a:rPr lang="en-US" sz="1600" b="1" kern="10">
                <a:ln w="9525">
                  <a:solidFill>
                    <a:srgbClr val="000000"/>
                  </a:solidFill>
                  <a:round/>
                  <a:headEnd/>
                  <a:tailEnd/>
                </a:ln>
                <a:solidFill>
                  <a:srgbClr val="FFFFFF"/>
                </a:solidFill>
                <a:latin typeface="Comic Sans MS"/>
              </a:rPr>
              <a:t>Smart Links</a:t>
            </a:r>
          </a:p>
        </p:txBody>
      </p:sp>
      <p:sp>
        <p:nvSpPr>
          <p:cNvPr id="17413" name="Text Box 5"/>
          <p:cNvSpPr txBox="1">
            <a:spLocks noChangeArrowheads="1"/>
          </p:cNvSpPr>
          <p:nvPr/>
        </p:nvSpPr>
        <p:spPr bwMode="auto">
          <a:xfrm>
            <a:off x="4495800" y="6611938"/>
            <a:ext cx="46482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b="1">
                <a:latin typeface="Comic Sans MS" pitchFamily="66" charset="0"/>
              </a:rPr>
              <a:t>From the </a:t>
            </a:r>
            <a:r>
              <a:rPr lang="en-US" altLang="en-US" sz="1000" b="1">
                <a:latin typeface="Comic Sans MS" pitchFamily="66" charset="0"/>
                <a:hlinkClick r:id="rId17"/>
              </a:rPr>
              <a:t>Virtual Cell Biology Classroom</a:t>
            </a:r>
            <a:r>
              <a:rPr lang="en-US" altLang="en-US" sz="1000" b="1">
                <a:latin typeface="Comic Sans MS" pitchFamily="66" charset="0"/>
              </a:rPr>
              <a:t> on </a:t>
            </a:r>
            <a:r>
              <a:rPr lang="en-US" altLang="en-US" sz="1000" b="1">
                <a:latin typeface="Comic Sans MS" pitchFamily="66" charset="0"/>
                <a:hlinkClick r:id="rId5"/>
              </a:rPr>
              <a:t>ScienceProfOnline.com</a:t>
            </a:r>
            <a:endParaRPr lang="en-US" altLang="en-US" sz="1000" b="1">
              <a:latin typeface="Comic Sans MS"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304800" y="381000"/>
            <a:ext cx="8534400" cy="3886200"/>
          </a:xfrm>
        </p:spPr>
        <p:txBody>
          <a:bodyPr/>
          <a:lstStyle/>
          <a:p>
            <a:pPr algn="r" eaLnBrk="1" hangingPunct="1"/>
            <a:r>
              <a:rPr lang="en-US" altLang="en-US" sz="2400" smtClean="0">
                <a:solidFill>
                  <a:schemeClr val="tx1"/>
                </a:solidFill>
                <a:latin typeface="Comic Sans MS" pitchFamily="66" charset="0"/>
              </a:rPr>
              <a:t>Are you feeling blinded by science</a:t>
            </a:r>
            <a:r>
              <a:rPr lang="en-US" altLang="en-US" sz="2000" smtClean="0">
                <a:solidFill>
                  <a:schemeClr val="tx1"/>
                </a:solidFill>
                <a:latin typeface="Comic Sans MS" pitchFamily="66" charset="0"/>
              </a:rPr>
              <a:t>?</a:t>
            </a:r>
            <a:r>
              <a:rPr lang="en-US" altLang="en-US" sz="2400" i="1" smtClean="0">
                <a:solidFill>
                  <a:srgbClr val="0033CC"/>
                </a:solidFill>
                <a:latin typeface="Comic Sans MS" pitchFamily="66" charset="0"/>
              </a:rPr>
              <a:t/>
            </a:r>
            <a:br>
              <a:rPr lang="en-US" altLang="en-US" sz="2400" i="1" smtClean="0">
                <a:solidFill>
                  <a:srgbClr val="0033CC"/>
                </a:solidFill>
                <a:latin typeface="Comic Sans MS" pitchFamily="66" charset="0"/>
              </a:rPr>
            </a:br>
            <a:r>
              <a:rPr lang="en-US" altLang="en-US" sz="2000" i="1" smtClean="0">
                <a:solidFill>
                  <a:srgbClr val="FF0000"/>
                </a:solidFill>
              </a:rPr>
              <a:t/>
            </a:r>
            <a:br>
              <a:rPr lang="en-US" altLang="en-US" sz="2000" i="1" smtClean="0">
                <a:solidFill>
                  <a:srgbClr val="FF0000"/>
                </a:solidFill>
              </a:rPr>
            </a:br>
            <a:r>
              <a:rPr lang="en-US" altLang="en-US" sz="2400" i="1" smtClean="0">
                <a:solidFill>
                  <a:srgbClr val="B2B2B2"/>
                </a:solidFill>
                <a:latin typeface="Comic Sans MS" pitchFamily="66" charset="0"/>
              </a:rPr>
              <a:t>Do yourself a favor. Use the…</a:t>
            </a:r>
            <a:r>
              <a:rPr lang="en-US" altLang="en-US" sz="2800" i="1" smtClean="0">
                <a:latin typeface="Comic Sans MS" pitchFamily="66" charset="0"/>
              </a:rPr>
              <a:t> </a:t>
            </a:r>
            <a:r>
              <a:rPr lang="en-US" altLang="en-US" sz="2000" i="1" smtClean="0">
                <a:latin typeface="Comic Sans MS" pitchFamily="66" charset="0"/>
              </a:rPr>
              <a:t/>
            </a:r>
            <a:br>
              <a:rPr lang="en-US" altLang="en-US" sz="2000" i="1" smtClean="0">
                <a:latin typeface="Comic Sans MS" pitchFamily="66" charset="0"/>
              </a:rPr>
            </a:br>
            <a:r>
              <a:rPr lang="en-US" altLang="en-US" sz="2400" smtClean="0">
                <a:latin typeface="Comic Sans MS" pitchFamily="66" charset="0"/>
              </a:rPr>
              <a:t/>
            </a:r>
            <a:br>
              <a:rPr lang="en-US" altLang="en-US" sz="2400" smtClean="0">
                <a:latin typeface="Comic Sans MS" pitchFamily="66" charset="0"/>
              </a:rPr>
            </a:br>
            <a:r>
              <a:rPr lang="en-US" altLang="en-US" sz="3200" smtClean="0">
                <a:latin typeface="Comic Sans MS" pitchFamily="66" charset="0"/>
              </a:rPr>
              <a:t>              </a:t>
            </a:r>
            <a:r>
              <a:rPr lang="en-US" altLang="en-US" sz="4000" b="1" smtClean="0">
                <a:solidFill>
                  <a:srgbClr val="6666FF"/>
                </a:solidFill>
                <a:latin typeface="Comic Sans MS" pitchFamily="66" charset="0"/>
              </a:rPr>
              <a:t>Virtual Cell Biology                        Classroom </a:t>
            </a:r>
            <a:r>
              <a:rPr lang="en-US" altLang="en-US" sz="2400" i="1" smtClean="0">
                <a:solidFill>
                  <a:srgbClr val="6666FF"/>
                </a:solidFill>
                <a:latin typeface="Comic Sans MS" pitchFamily="66" charset="0"/>
              </a:rPr>
              <a:t>(</a:t>
            </a:r>
            <a:r>
              <a:rPr lang="en-US" altLang="en-US" sz="2400" i="1" smtClean="0">
                <a:solidFill>
                  <a:srgbClr val="6666FF"/>
                </a:solidFill>
                <a:latin typeface="Comic Sans MS" pitchFamily="66" charset="0"/>
                <a:hlinkClick r:id="rId3"/>
              </a:rPr>
              <a:t>VCBC</a:t>
            </a:r>
            <a:r>
              <a:rPr lang="en-US" altLang="en-US" sz="2400" i="1" smtClean="0">
                <a:solidFill>
                  <a:srgbClr val="6666FF"/>
                </a:solidFill>
                <a:latin typeface="Comic Sans MS" pitchFamily="66" charset="0"/>
              </a:rPr>
              <a:t>)</a:t>
            </a:r>
            <a:r>
              <a:rPr lang="en-US" altLang="en-US" sz="2000" i="1" smtClean="0">
                <a:solidFill>
                  <a:srgbClr val="6666FF"/>
                </a:solidFill>
                <a:latin typeface="Comic Sans MS" pitchFamily="66" charset="0"/>
              </a:rPr>
              <a:t>  </a:t>
            </a:r>
            <a:r>
              <a:rPr lang="en-US" altLang="en-US" sz="4000" b="1" smtClean="0">
                <a:solidFill>
                  <a:srgbClr val="6666FF"/>
                </a:solidFill>
                <a:latin typeface="Comic Sans MS" pitchFamily="66" charset="0"/>
              </a:rPr>
              <a:t>!</a:t>
            </a:r>
            <a:r>
              <a:rPr lang="en-US" altLang="en-US" sz="4000" b="1" smtClean="0">
                <a:solidFill>
                  <a:srgbClr val="6666FF"/>
                </a:solidFill>
              </a:rPr>
              <a:t/>
            </a:r>
            <a:br>
              <a:rPr lang="en-US" altLang="en-US" sz="4000" b="1" smtClean="0">
                <a:solidFill>
                  <a:srgbClr val="6666FF"/>
                </a:solidFill>
              </a:rPr>
            </a:br>
            <a:r>
              <a:rPr lang="en-US" altLang="en-US" sz="2400" b="1" smtClean="0"/>
              <a:t/>
            </a:r>
            <a:br>
              <a:rPr lang="en-US" altLang="en-US" sz="2400" b="1" smtClean="0"/>
            </a:br>
            <a:r>
              <a:rPr lang="en-US" altLang="en-US" sz="2400" smtClean="0">
                <a:latin typeface="Comic Sans MS" pitchFamily="66" charset="0"/>
              </a:rPr>
              <a:t>The VCBC is full of resources to help you succeed, including:</a:t>
            </a:r>
          </a:p>
        </p:txBody>
      </p:sp>
      <p:sp>
        <p:nvSpPr>
          <p:cNvPr id="19459" name="Rectangle 3"/>
          <p:cNvSpPr>
            <a:spLocks noGrp="1" noChangeArrowheads="1"/>
          </p:cNvSpPr>
          <p:nvPr>
            <p:ph type="subTitle" idx="1"/>
          </p:nvPr>
        </p:nvSpPr>
        <p:spPr>
          <a:xfrm>
            <a:off x="2438400" y="4038600"/>
            <a:ext cx="6172200" cy="1600200"/>
          </a:xfrm>
        </p:spPr>
        <p:txBody>
          <a:bodyPr/>
          <a:lstStyle/>
          <a:p>
            <a:pPr marL="609600" indent="-609600" algn="l" eaLnBrk="1" hangingPunct="1">
              <a:buFontTx/>
              <a:buChar char="•"/>
            </a:pPr>
            <a:r>
              <a:rPr lang="en-US" altLang="en-US" sz="1600" smtClean="0">
                <a:latin typeface="Comic Sans MS" pitchFamily="66" charset="0"/>
              </a:rPr>
              <a:t>practice test questions</a:t>
            </a:r>
          </a:p>
          <a:p>
            <a:pPr marL="609600" indent="-609600" algn="l" eaLnBrk="1" hangingPunct="1">
              <a:buFontTx/>
              <a:buChar char="•"/>
            </a:pPr>
            <a:r>
              <a:rPr lang="en-US" altLang="en-US" sz="1600" smtClean="0">
                <a:latin typeface="Comic Sans MS" pitchFamily="66" charset="0"/>
              </a:rPr>
              <a:t>review questions</a:t>
            </a:r>
          </a:p>
          <a:p>
            <a:pPr marL="609600" indent="-609600" algn="l" eaLnBrk="1" hangingPunct="1">
              <a:buFontTx/>
              <a:buChar char="•"/>
            </a:pPr>
            <a:r>
              <a:rPr lang="en-US" altLang="en-US" sz="1600" smtClean="0">
                <a:latin typeface="Comic Sans MS" pitchFamily="66" charset="0"/>
              </a:rPr>
              <a:t>study guides and learning objectives</a:t>
            </a:r>
          </a:p>
          <a:p>
            <a:pPr marL="609600" indent="-609600" algn="l" eaLnBrk="1" hangingPunct="1">
              <a:buFontTx/>
              <a:buChar char="•"/>
            </a:pPr>
            <a:r>
              <a:rPr lang="en-US" altLang="en-US" sz="1600" smtClean="0">
                <a:latin typeface="Comic Sans MS" pitchFamily="66" charset="0"/>
              </a:rPr>
              <a:t>PowerPoints on other topics</a:t>
            </a:r>
          </a:p>
        </p:txBody>
      </p:sp>
      <p:sp>
        <p:nvSpPr>
          <p:cNvPr id="19460" name="Text Box 4"/>
          <p:cNvSpPr txBox="1">
            <a:spLocks noChangeArrowheads="1"/>
          </p:cNvSpPr>
          <p:nvPr/>
        </p:nvSpPr>
        <p:spPr bwMode="auto">
          <a:xfrm>
            <a:off x="0" y="5715000"/>
            <a:ext cx="8839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600">
                <a:solidFill>
                  <a:srgbClr val="000000"/>
                </a:solidFill>
                <a:latin typeface="Comic Sans MS" pitchFamily="66" charset="0"/>
              </a:rPr>
              <a:t>You can access the VCBC by going to the Science Prof Online website </a:t>
            </a:r>
            <a:r>
              <a:rPr lang="en-US" altLang="en-US" sz="1600" b="1">
                <a:solidFill>
                  <a:srgbClr val="000000"/>
                </a:solidFill>
                <a:latin typeface="Comic Sans MS" pitchFamily="66" charset="0"/>
                <a:hlinkClick r:id="rId4"/>
              </a:rPr>
              <a:t>www.ScienceProfOnline.com</a:t>
            </a:r>
            <a:endParaRPr lang="en-US" altLang="en-US" sz="1600" b="1">
              <a:solidFill>
                <a:srgbClr val="000000"/>
              </a:solidFill>
              <a:latin typeface="Comic Sans MS" pitchFamily="66" charset="0"/>
            </a:endParaRPr>
          </a:p>
        </p:txBody>
      </p:sp>
      <p:pic>
        <p:nvPicPr>
          <p:cNvPr id="19461" name="Picture 5" descr="EndomembraneSystemMarinanRuiz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4038600"/>
            <a:ext cx="14478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Rectangle 6"/>
          <p:cNvSpPr>
            <a:spLocks noChangeArrowheads="1"/>
          </p:cNvSpPr>
          <p:nvPr/>
        </p:nvSpPr>
        <p:spPr bwMode="auto">
          <a:xfrm>
            <a:off x="2209800" y="6611938"/>
            <a:ext cx="69342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latin typeface="Comic Sans MS" pitchFamily="66" charset="0"/>
                <a:hlinkClick r:id="rId6"/>
              </a:rPr>
              <a:t>Blinded With Science</a:t>
            </a:r>
            <a:r>
              <a:rPr lang="en-US" altLang="en-US" sz="1000">
                <a:latin typeface="Comic Sans MS" pitchFamily="66" charset="0"/>
              </a:rPr>
              <a:t> album, Thomas Dolby; </a:t>
            </a:r>
            <a:r>
              <a:rPr lang="en-US" altLang="en-US" sz="1000">
                <a:latin typeface="Comic Sans MS" pitchFamily="66" charset="0"/>
                <a:hlinkClick r:id="rId7"/>
              </a:rPr>
              <a:t>Endomembrane system</a:t>
            </a:r>
            <a:r>
              <a:rPr lang="en-US" altLang="en-US" sz="1000">
                <a:latin typeface="Comic Sans MS" pitchFamily="66" charset="0"/>
              </a:rPr>
              <a:t>, Mariana Ruiz, Wiki</a:t>
            </a:r>
          </a:p>
        </p:txBody>
      </p:sp>
      <p:pic>
        <p:nvPicPr>
          <p:cNvPr id="19463" name="Picture 7" descr="Thomas_Dolby-Blinded_By_Scienc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381000"/>
            <a:ext cx="2819400" cy="269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sz="half" idx="1"/>
          </p:nvPr>
        </p:nvSpPr>
        <p:spPr>
          <a:xfrm>
            <a:off x="609600" y="609600"/>
            <a:ext cx="5410200" cy="4525963"/>
          </a:xfrm>
          <a:noFill/>
        </p:spPr>
        <p:txBody>
          <a:bodyPr/>
          <a:lstStyle/>
          <a:p>
            <a:pPr eaLnBrk="1" hangingPunct="1">
              <a:buFontTx/>
              <a:buNone/>
            </a:pPr>
            <a:r>
              <a:rPr lang="en-US" altLang="en-US" sz="4800" b="1" smtClean="0">
                <a:latin typeface="Comic Sans MS" pitchFamily="66" charset="0"/>
              </a:rPr>
              <a:t>Metabolism</a:t>
            </a:r>
            <a:r>
              <a:rPr lang="en-US" altLang="en-US" sz="5400" smtClean="0">
                <a:latin typeface="Comic Sans MS" pitchFamily="66" charset="0"/>
              </a:rPr>
              <a:t> </a:t>
            </a:r>
          </a:p>
          <a:p>
            <a:pPr eaLnBrk="1" hangingPunct="1">
              <a:buFontTx/>
              <a:buNone/>
            </a:pPr>
            <a:endParaRPr lang="en-US" altLang="en-US" sz="2800" smtClean="0">
              <a:solidFill>
                <a:srgbClr val="FF0000"/>
              </a:solidFill>
              <a:latin typeface="Comic Sans MS" pitchFamily="66" charset="0"/>
            </a:endParaRPr>
          </a:p>
          <a:p>
            <a:pPr eaLnBrk="1" hangingPunct="1">
              <a:buFontTx/>
              <a:buNone/>
            </a:pPr>
            <a:endParaRPr lang="en-US" altLang="en-US" sz="2800" smtClean="0">
              <a:solidFill>
                <a:srgbClr val="FF0000"/>
              </a:solidFill>
              <a:latin typeface="Comic Sans MS" pitchFamily="66" charset="0"/>
            </a:endParaRPr>
          </a:p>
          <a:p>
            <a:pPr eaLnBrk="1" hangingPunct="1">
              <a:buFontTx/>
              <a:buNone/>
            </a:pPr>
            <a:r>
              <a:rPr lang="en-US" altLang="en-US" sz="3600" smtClean="0">
                <a:solidFill>
                  <a:srgbClr val="669900"/>
                </a:solidFill>
                <a:latin typeface="Comic Sans MS" pitchFamily="66" charset="0"/>
              </a:rPr>
              <a:t>Catabolism </a:t>
            </a:r>
          </a:p>
          <a:p>
            <a:pPr eaLnBrk="1" hangingPunct="1">
              <a:buFontTx/>
              <a:buNone/>
            </a:pPr>
            <a:r>
              <a:rPr lang="en-US" altLang="en-US" sz="3600" smtClean="0">
                <a:solidFill>
                  <a:srgbClr val="669900"/>
                </a:solidFill>
                <a:latin typeface="Comic Sans MS" pitchFamily="66" charset="0"/>
              </a:rPr>
              <a:t>of Proteins </a:t>
            </a:r>
          </a:p>
          <a:p>
            <a:pPr eaLnBrk="1" hangingPunct="1">
              <a:buFontTx/>
              <a:buNone/>
            </a:pPr>
            <a:r>
              <a:rPr lang="en-US" altLang="en-US" sz="3600" smtClean="0">
                <a:solidFill>
                  <a:srgbClr val="669900"/>
                </a:solidFill>
                <a:latin typeface="Comic Sans MS" pitchFamily="66" charset="0"/>
              </a:rPr>
              <a:t>&amp; Fats</a:t>
            </a:r>
            <a:r>
              <a:rPr lang="en-US" altLang="en-US" smtClean="0"/>
              <a:t>  </a:t>
            </a:r>
          </a:p>
          <a:p>
            <a:pPr eaLnBrk="1" hangingPunct="1">
              <a:buFontTx/>
              <a:buNone/>
            </a:pPr>
            <a:endParaRPr lang="en-US" altLang="en-US" smtClean="0">
              <a:solidFill>
                <a:srgbClr val="0000FF"/>
              </a:solidFill>
            </a:endParaRPr>
          </a:p>
        </p:txBody>
      </p:sp>
      <p:pic>
        <p:nvPicPr>
          <p:cNvPr id="3075" name="Picture 6" descr="Hummus_from_The_NilePaulGoyette"/>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3733800" y="2057400"/>
            <a:ext cx="4495800" cy="4059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6" name="Text Box 7"/>
          <p:cNvSpPr txBox="1">
            <a:spLocks noChangeArrowheads="1"/>
          </p:cNvSpPr>
          <p:nvPr/>
        </p:nvSpPr>
        <p:spPr bwMode="auto">
          <a:xfrm>
            <a:off x="6858000" y="6629400"/>
            <a:ext cx="2286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latin typeface="Comic Sans MS" pitchFamily="66" charset="0"/>
                <a:hlinkClick r:id="rId4"/>
              </a:rPr>
              <a:t>Hummus</a:t>
            </a:r>
            <a:r>
              <a:rPr lang="en-US" altLang="en-US" sz="1000">
                <a:latin typeface="Comic Sans MS" pitchFamily="66" charset="0"/>
              </a:rPr>
              <a:t> by Paul Goyette</a:t>
            </a:r>
          </a:p>
        </p:txBody>
      </p:sp>
      <p:sp>
        <p:nvSpPr>
          <p:cNvPr id="3077" name="Text Box 5"/>
          <p:cNvSpPr txBox="1">
            <a:spLocks noChangeArrowheads="1"/>
          </p:cNvSpPr>
          <p:nvPr/>
        </p:nvSpPr>
        <p:spPr bwMode="auto">
          <a:xfrm>
            <a:off x="0" y="6613525"/>
            <a:ext cx="4648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b="1">
                <a:latin typeface="Comic Sans MS" pitchFamily="66" charset="0"/>
              </a:rPr>
              <a:t>From the </a:t>
            </a:r>
            <a:r>
              <a:rPr lang="en-US" altLang="en-US" sz="1000" b="1">
                <a:latin typeface="Comic Sans MS" pitchFamily="66" charset="0"/>
                <a:hlinkClick r:id="rId5"/>
              </a:rPr>
              <a:t>Virtual Cell Biology Classroom</a:t>
            </a:r>
            <a:r>
              <a:rPr lang="en-US" altLang="en-US" sz="1000" b="1">
                <a:latin typeface="Comic Sans MS" pitchFamily="66" charset="0"/>
              </a:rPr>
              <a:t> on </a:t>
            </a:r>
            <a:r>
              <a:rPr lang="en-US" altLang="en-US" sz="1000" b="1">
                <a:latin typeface="Comic Sans MS" pitchFamily="66" charset="0"/>
                <a:hlinkClick r:id="rId6"/>
              </a:rPr>
              <a:t>ScienceProfOnline.com</a:t>
            </a:r>
            <a:endParaRPr lang="en-US" altLang="en-US" sz="1000" b="1">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1020762"/>
          </a:xfrm>
        </p:spPr>
        <p:txBody>
          <a:bodyPr/>
          <a:lstStyle/>
          <a:p>
            <a:pPr eaLnBrk="1" hangingPunct="1"/>
            <a:r>
              <a:rPr lang="en-US" altLang="en-US" sz="4000" b="1" smtClean="0">
                <a:solidFill>
                  <a:schemeClr val="tx1"/>
                </a:solidFill>
                <a:latin typeface="Comic Sans MS" pitchFamily="66" charset="0"/>
              </a:rPr>
              <a:t>Catabolism of Proteins &amp; Fats</a:t>
            </a:r>
            <a:endParaRPr lang="en-US" altLang="en-US" sz="2800" b="1" smtClean="0">
              <a:solidFill>
                <a:schemeClr val="hlink"/>
              </a:solidFill>
              <a:latin typeface="Comic Sans MS" pitchFamily="66" charset="0"/>
            </a:endParaRPr>
          </a:p>
        </p:txBody>
      </p:sp>
      <p:sp>
        <p:nvSpPr>
          <p:cNvPr id="4099" name="Rectangle 3"/>
          <p:cNvSpPr>
            <a:spLocks noGrp="1" noChangeArrowheads="1"/>
          </p:cNvSpPr>
          <p:nvPr>
            <p:ph type="body" sz="half" idx="1"/>
          </p:nvPr>
        </p:nvSpPr>
        <p:spPr>
          <a:xfrm>
            <a:off x="457200" y="1981200"/>
            <a:ext cx="2971800" cy="4525963"/>
          </a:xfrm>
        </p:spPr>
        <p:txBody>
          <a:bodyPr/>
          <a:lstStyle/>
          <a:p>
            <a:pPr eaLnBrk="1" hangingPunct="1">
              <a:buFontTx/>
              <a:buNone/>
            </a:pPr>
            <a:r>
              <a:rPr lang="en-US" altLang="en-US" sz="2800" dirty="0" smtClean="0">
                <a:latin typeface="Comic Sans MS" pitchFamily="66" charset="0"/>
              </a:rPr>
              <a:t>	</a:t>
            </a:r>
            <a:r>
              <a:rPr lang="en-US" altLang="en-US" sz="2400" b="1" dirty="0" smtClean="0">
                <a:solidFill>
                  <a:srgbClr val="FF0000"/>
                </a:solidFill>
                <a:latin typeface="Comic Sans MS" pitchFamily="66" charset="0"/>
              </a:rPr>
              <a:t>Q</a:t>
            </a:r>
            <a:r>
              <a:rPr lang="en-US" altLang="en-US" sz="2400" b="1" dirty="0" smtClean="0">
                <a:latin typeface="Comic Sans MS" pitchFamily="66" charset="0"/>
              </a:rPr>
              <a:t>:</a:t>
            </a:r>
            <a:r>
              <a:rPr lang="en-US" altLang="en-US" sz="2400" dirty="0" smtClean="0">
                <a:latin typeface="Comic Sans MS" pitchFamily="66" charset="0"/>
              </a:rPr>
              <a:t> So far in </a:t>
            </a:r>
          </a:p>
          <a:p>
            <a:pPr eaLnBrk="1" hangingPunct="1">
              <a:buFontTx/>
              <a:buNone/>
            </a:pPr>
            <a:r>
              <a:rPr lang="en-US" altLang="en-US" sz="2400" dirty="0" smtClean="0">
                <a:latin typeface="Comic Sans MS" pitchFamily="66" charset="0"/>
              </a:rPr>
              <a:t>	our study of metabolism, what has provided the energy used to make </a:t>
            </a:r>
            <a:r>
              <a:rPr lang="en-US" altLang="en-US" sz="2400" dirty="0" smtClean="0">
                <a:latin typeface="Comic Sans MS" pitchFamily="66" charset="0"/>
                <a:hlinkClick r:id="rId3"/>
              </a:rPr>
              <a:t>ATP</a:t>
            </a:r>
            <a:r>
              <a:rPr lang="en-US" altLang="en-US" sz="2400" dirty="0" smtClean="0">
                <a:latin typeface="Comic Sans MS" pitchFamily="66" charset="0"/>
              </a:rPr>
              <a:t>?</a:t>
            </a:r>
            <a:endParaRPr lang="en-US" altLang="en-US" sz="2800" dirty="0" smtClean="0"/>
          </a:p>
        </p:txBody>
      </p:sp>
      <p:sp>
        <p:nvSpPr>
          <p:cNvPr id="4100" name="Text Box 6"/>
          <p:cNvSpPr txBox="1">
            <a:spLocks noChangeArrowheads="1"/>
          </p:cNvSpPr>
          <p:nvPr/>
        </p:nvSpPr>
        <p:spPr bwMode="auto">
          <a:xfrm>
            <a:off x="6400800" y="6629400"/>
            <a:ext cx="2743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Images: Sugar, T. Port</a:t>
            </a:r>
          </a:p>
        </p:txBody>
      </p:sp>
      <p:pic>
        <p:nvPicPr>
          <p:cNvPr id="35850" name="Picture 10" descr="chemistry-carbohydrates-jellybeans"/>
          <p:cNvPicPr>
            <a:picLocks noGrp="1" noChangeAspect="1" noChangeArrowheads="1"/>
          </p:cNvPicPr>
          <p:nvPr>
            <p:ph sz="half" idx="2"/>
          </p:nvPr>
        </p:nvPicPr>
        <p:blipFill>
          <a:blip r:embed="rId4">
            <a:extLst>
              <a:ext uri="{28A0092B-C50C-407E-A947-70E740481C1C}">
                <a14:useLocalDpi xmlns:a14="http://schemas.microsoft.com/office/drawing/2010/main"/>
              </a:ext>
            </a:extLst>
          </a:blip>
          <a:srcRect/>
          <a:stretch>
            <a:fillRect/>
          </a:stretch>
        </p:blipFill>
        <p:spPr>
          <a:xfrm>
            <a:off x="3886200" y="1752600"/>
            <a:ext cx="4648200" cy="4297363"/>
          </a:xfr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102" name="Text Box 5"/>
          <p:cNvSpPr txBox="1">
            <a:spLocks noChangeArrowheads="1"/>
          </p:cNvSpPr>
          <p:nvPr/>
        </p:nvSpPr>
        <p:spPr bwMode="auto">
          <a:xfrm>
            <a:off x="0" y="6613525"/>
            <a:ext cx="4648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b="1">
                <a:latin typeface="Comic Sans MS" pitchFamily="66" charset="0"/>
              </a:rPr>
              <a:t>From the </a:t>
            </a:r>
            <a:r>
              <a:rPr lang="en-US" altLang="en-US" sz="1000" b="1">
                <a:latin typeface="Comic Sans MS" pitchFamily="66" charset="0"/>
                <a:hlinkClick r:id="rId5"/>
              </a:rPr>
              <a:t>Virtual Cell Biology Classroom</a:t>
            </a:r>
            <a:r>
              <a:rPr lang="en-US" altLang="en-US" sz="1000" b="1">
                <a:latin typeface="Comic Sans MS" pitchFamily="66" charset="0"/>
              </a:rPr>
              <a:t> on </a:t>
            </a:r>
            <a:r>
              <a:rPr lang="en-US" altLang="en-US" sz="1000" b="1">
                <a:latin typeface="Comic Sans MS" pitchFamily="66" charset="0"/>
                <a:hlinkClick r:id="rId6"/>
              </a:rPr>
              <a:t>ScienceProfOnline.com</a:t>
            </a:r>
            <a:endParaRPr lang="en-US" altLang="en-US" sz="1000" b="1">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381000"/>
            <a:ext cx="8229600" cy="1143000"/>
          </a:xfrm>
        </p:spPr>
        <p:txBody>
          <a:bodyPr/>
          <a:lstStyle/>
          <a:p>
            <a:pPr eaLnBrk="1" hangingPunct="1"/>
            <a:r>
              <a:rPr lang="en-US" altLang="en-US" sz="3600" b="1" smtClean="0">
                <a:solidFill>
                  <a:schemeClr val="tx1"/>
                </a:solidFill>
                <a:latin typeface="Comic Sans MS" pitchFamily="66" charset="0"/>
              </a:rPr>
              <a:t>Catabolism of Proteins &amp; Fats</a:t>
            </a:r>
            <a:r>
              <a:rPr lang="en-US" altLang="en-US" sz="2800" b="1" smtClean="0">
                <a:solidFill>
                  <a:srgbClr val="FF0000"/>
                </a:solidFill>
                <a:latin typeface="Comic Sans MS" pitchFamily="66" charset="0"/>
              </a:rPr>
              <a:t/>
            </a:r>
            <a:br>
              <a:rPr lang="en-US" altLang="en-US" sz="2800" b="1" smtClean="0">
                <a:solidFill>
                  <a:srgbClr val="FF0000"/>
                </a:solidFill>
                <a:latin typeface="Comic Sans MS" pitchFamily="66" charset="0"/>
              </a:rPr>
            </a:br>
            <a:endParaRPr lang="en-US" altLang="en-US" sz="2800" b="1" smtClean="0">
              <a:solidFill>
                <a:schemeClr val="hlink"/>
              </a:solidFill>
              <a:latin typeface="Comic Sans MS" pitchFamily="66" charset="0"/>
            </a:endParaRPr>
          </a:p>
        </p:txBody>
      </p:sp>
      <p:sp>
        <p:nvSpPr>
          <p:cNvPr id="5123" name="Rectangle 3"/>
          <p:cNvSpPr>
            <a:spLocks noGrp="1" noChangeArrowheads="1"/>
          </p:cNvSpPr>
          <p:nvPr>
            <p:ph type="body" sz="half" idx="1"/>
          </p:nvPr>
        </p:nvSpPr>
        <p:spPr>
          <a:xfrm>
            <a:off x="152400" y="1905000"/>
            <a:ext cx="3886200" cy="3840163"/>
          </a:xfrm>
        </p:spPr>
        <p:txBody>
          <a:bodyPr/>
          <a:lstStyle/>
          <a:p>
            <a:pPr eaLnBrk="1" hangingPunct="1">
              <a:lnSpc>
                <a:spcPct val="80000"/>
              </a:lnSpc>
            </a:pPr>
            <a:r>
              <a:rPr lang="en-US" altLang="en-US" sz="1800" smtClean="0">
                <a:latin typeface="Comic Sans MS" pitchFamily="66" charset="0"/>
              </a:rPr>
              <a:t>How do we metabolize things that aren’t glucose?</a:t>
            </a:r>
          </a:p>
          <a:p>
            <a:pPr eaLnBrk="1" hangingPunct="1">
              <a:lnSpc>
                <a:spcPct val="80000"/>
              </a:lnSpc>
            </a:pPr>
            <a:endParaRPr lang="en-US" altLang="en-US" sz="1800" smtClean="0">
              <a:latin typeface="Comic Sans MS" pitchFamily="66" charset="0"/>
            </a:endParaRPr>
          </a:p>
          <a:p>
            <a:pPr eaLnBrk="1" hangingPunct="1">
              <a:lnSpc>
                <a:spcPct val="80000"/>
              </a:lnSpc>
            </a:pPr>
            <a:endParaRPr lang="en-US" altLang="en-US" sz="1800" smtClean="0">
              <a:latin typeface="Comic Sans MS" pitchFamily="66" charset="0"/>
            </a:endParaRPr>
          </a:p>
          <a:p>
            <a:pPr eaLnBrk="1" hangingPunct="1">
              <a:lnSpc>
                <a:spcPct val="80000"/>
              </a:lnSpc>
            </a:pPr>
            <a:r>
              <a:rPr lang="en-US" altLang="en-US" sz="1800" smtClean="0">
                <a:latin typeface="Comic Sans MS" pitchFamily="66" charset="0"/>
                <a:hlinkClick r:id="rId3"/>
              </a:rPr>
              <a:t>Fats</a:t>
            </a:r>
            <a:r>
              <a:rPr lang="en-US" altLang="en-US" sz="1800" smtClean="0">
                <a:latin typeface="Comic Sans MS" pitchFamily="66" charset="0"/>
              </a:rPr>
              <a:t>, </a:t>
            </a:r>
            <a:r>
              <a:rPr lang="en-US" altLang="en-US" sz="1800" smtClean="0">
                <a:latin typeface="Comic Sans MS" pitchFamily="66" charset="0"/>
                <a:hlinkClick r:id="rId4"/>
              </a:rPr>
              <a:t>proteins</a:t>
            </a:r>
            <a:r>
              <a:rPr lang="en-US" altLang="en-US" sz="1800" smtClean="0">
                <a:latin typeface="Comic Sans MS" pitchFamily="66" charset="0"/>
              </a:rPr>
              <a:t> and </a:t>
            </a:r>
            <a:r>
              <a:rPr lang="en-US" altLang="en-US" sz="1800" smtClean="0">
                <a:latin typeface="Comic Sans MS" pitchFamily="66" charset="0"/>
                <a:hlinkClick r:id="rId5"/>
              </a:rPr>
              <a:t>carbs</a:t>
            </a:r>
            <a:r>
              <a:rPr lang="en-US" altLang="en-US" sz="1800" smtClean="0">
                <a:latin typeface="Comic Sans MS" pitchFamily="66" charset="0"/>
              </a:rPr>
              <a:t> can all provide energy for the cell.</a:t>
            </a:r>
          </a:p>
          <a:p>
            <a:pPr eaLnBrk="1" hangingPunct="1">
              <a:lnSpc>
                <a:spcPct val="80000"/>
              </a:lnSpc>
            </a:pPr>
            <a:endParaRPr lang="en-US" altLang="en-US" sz="1800" smtClean="0">
              <a:latin typeface="Comic Sans MS" pitchFamily="66" charset="0"/>
            </a:endParaRPr>
          </a:p>
          <a:p>
            <a:pPr eaLnBrk="1" hangingPunct="1">
              <a:lnSpc>
                <a:spcPct val="80000"/>
              </a:lnSpc>
            </a:pPr>
            <a:endParaRPr lang="en-US" altLang="en-US" sz="1800" smtClean="0">
              <a:latin typeface="Comic Sans MS" pitchFamily="66" charset="0"/>
            </a:endParaRPr>
          </a:p>
          <a:p>
            <a:pPr eaLnBrk="1" hangingPunct="1">
              <a:lnSpc>
                <a:spcPct val="80000"/>
              </a:lnSpc>
            </a:pPr>
            <a:r>
              <a:rPr lang="en-US" altLang="en-US" sz="1800" smtClean="0">
                <a:latin typeface="Comic Sans MS" pitchFamily="66" charset="0"/>
              </a:rPr>
              <a:t>Basic pathways used to extract energy from fat &amp; protein are the same as for carbs: glycolysis, Krebs, </a:t>
            </a:r>
            <a:r>
              <a:rPr lang="en-US" altLang="en-US" sz="1800" smtClean="0">
                <a:latin typeface="Comic Sans MS" pitchFamily="66" charset="0"/>
                <a:hlinkClick r:id="rId6"/>
              </a:rPr>
              <a:t>ETC</a:t>
            </a:r>
            <a:r>
              <a:rPr lang="en-US" altLang="en-US" sz="1800" smtClean="0">
                <a:latin typeface="Comic Sans MS" pitchFamily="66" charset="0"/>
              </a:rPr>
              <a:t> but there are some extra steps.</a:t>
            </a:r>
          </a:p>
          <a:p>
            <a:pPr eaLnBrk="1" hangingPunct="1">
              <a:lnSpc>
                <a:spcPct val="80000"/>
              </a:lnSpc>
            </a:pPr>
            <a:endParaRPr lang="en-US" altLang="en-US" sz="2000" smtClean="0"/>
          </a:p>
        </p:txBody>
      </p:sp>
      <p:pic>
        <p:nvPicPr>
          <p:cNvPr id="5124" name="Picture 4" descr="Beef-raw-MCB"/>
          <p:cNvPicPr>
            <a:picLocks noGrp="1" noChangeAspect="1" noChangeArrowheads="1"/>
          </p:cNvPicPr>
          <p:nvPr>
            <p:ph sz="quarter" idx="3"/>
          </p:nvPr>
        </p:nvPicPr>
        <p:blipFill>
          <a:blip r:embed="rId7">
            <a:extLst>
              <a:ext uri="{28A0092B-C50C-407E-A947-70E740481C1C}">
                <a14:useLocalDpi xmlns:a14="http://schemas.microsoft.com/office/drawing/2010/main" val="0"/>
              </a:ext>
            </a:extLst>
          </a:blip>
          <a:srcRect/>
          <a:stretch>
            <a:fillRect/>
          </a:stretch>
        </p:blipFill>
        <p:spPr>
          <a:xfrm>
            <a:off x="5867400" y="1981200"/>
            <a:ext cx="2819400" cy="3429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5" name="Text Box 6"/>
          <p:cNvSpPr txBox="1">
            <a:spLocks noChangeArrowheads="1"/>
          </p:cNvSpPr>
          <p:nvPr/>
        </p:nvSpPr>
        <p:spPr bwMode="auto">
          <a:xfrm>
            <a:off x="6400800" y="6629400"/>
            <a:ext cx="2743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latin typeface="Comic Sans MS" pitchFamily="66" charset="0"/>
                <a:hlinkClick r:id="rId8"/>
              </a:rPr>
              <a:t>Olive Oil</a:t>
            </a:r>
            <a:r>
              <a:rPr lang="en-US" altLang="en-US" sz="1000">
                <a:latin typeface="Comic Sans MS" pitchFamily="66" charset="0"/>
              </a:rPr>
              <a:t>, Alex Ex; </a:t>
            </a:r>
            <a:r>
              <a:rPr lang="en-US" altLang="en-US" sz="1000">
                <a:latin typeface="Comic Sans MS" pitchFamily="66" charset="0"/>
                <a:hlinkClick r:id="rId9"/>
              </a:rPr>
              <a:t>Raw beef</a:t>
            </a:r>
            <a:r>
              <a:rPr lang="en-US" altLang="en-US" sz="1000">
                <a:latin typeface="Comic Sans MS" pitchFamily="66" charset="0"/>
              </a:rPr>
              <a:t>, MCB</a:t>
            </a:r>
          </a:p>
        </p:txBody>
      </p:sp>
      <p:pic>
        <p:nvPicPr>
          <p:cNvPr id="5126" name="Picture 7" descr="Olive_oil"/>
          <p:cNvPicPr>
            <a:picLocks noGrp="1" noChangeAspect="1" noChangeArrowheads="1"/>
          </p:cNvPicPr>
          <p:nvPr>
            <p:ph sz="quarter" idx="2"/>
          </p:nvPr>
        </p:nvPicPr>
        <p:blipFill>
          <a:blip r:embed="rId10">
            <a:extLst>
              <a:ext uri="{28A0092B-C50C-407E-A947-70E740481C1C}">
                <a14:useLocalDpi xmlns:a14="http://schemas.microsoft.com/office/drawing/2010/main" val="0"/>
              </a:ext>
            </a:extLst>
          </a:blip>
          <a:srcRect/>
          <a:stretch>
            <a:fillRect/>
          </a:stretch>
        </p:blipFill>
        <p:spPr>
          <a:xfrm>
            <a:off x="4267200" y="1981200"/>
            <a:ext cx="1265238" cy="3276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7" name="Text Box 5"/>
          <p:cNvSpPr txBox="1">
            <a:spLocks noChangeArrowheads="1"/>
          </p:cNvSpPr>
          <p:nvPr/>
        </p:nvSpPr>
        <p:spPr bwMode="auto">
          <a:xfrm>
            <a:off x="0" y="6613525"/>
            <a:ext cx="4648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b="1">
                <a:latin typeface="Comic Sans MS" pitchFamily="66" charset="0"/>
              </a:rPr>
              <a:t>From the </a:t>
            </a:r>
            <a:r>
              <a:rPr lang="en-US" altLang="en-US" sz="1000" b="1">
                <a:latin typeface="Comic Sans MS" pitchFamily="66" charset="0"/>
                <a:hlinkClick r:id="rId11"/>
              </a:rPr>
              <a:t>Virtual Cell Biology Classroom</a:t>
            </a:r>
            <a:r>
              <a:rPr lang="en-US" altLang="en-US" sz="1000" b="1">
                <a:latin typeface="Comic Sans MS" pitchFamily="66" charset="0"/>
              </a:rPr>
              <a:t> on </a:t>
            </a:r>
            <a:r>
              <a:rPr lang="en-US" altLang="en-US" sz="1000" b="1">
                <a:latin typeface="Comic Sans MS" pitchFamily="66" charset="0"/>
                <a:hlinkClick r:id="rId12"/>
              </a:rPr>
              <a:t>ScienceProfOnline.com</a:t>
            </a:r>
            <a:endParaRPr lang="en-US" altLang="en-US" sz="1000" b="1">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52400"/>
            <a:ext cx="8229600" cy="563563"/>
          </a:xfrm>
        </p:spPr>
        <p:txBody>
          <a:bodyPr/>
          <a:lstStyle/>
          <a:p>
            <a:pPr eaLnBrk="1" hangingPunct="1"/>
            <a:r>
              <a:rPr lang="en-US" altLang="en-US" sz="2800" smtClean="0">
                <a:solidFill>
                  <a:schemeClr val="tx1"/>
                </a:solidFill>
                <a:latin typeface="Comic Sans MS" pitchFamily="66" charset="0"/>
              </a:rPr>
              <a:t>Organic Molecules -</a:t>
            </a:r>
            <a:r>
              <a:rPr lang="en-US" altLang="en-US" sz="2800" b="1" smtClean="0">
                <a:solidFill>
                  <a:schemeClr val="tx1"/>
                </a:solidFill>
                <a:latin typeface="Comic Sans MS" pitchFamily="66" charset="0"/>
              </a:rPr>
              <a:t> Proteins</a:t>
            </a:r>
          </a:p>
        </p:txBody>
      </p:sp>
      <p:pic>
        <p:nvPicPr>
          <p:cNvPr id="6147" name="Picture 3" descr="pept"/>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1600200" y="838200"/>
            <a:ext cx="5781675" cy="44862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8" name="TextBox 1"/>
          <p:cNvSpPr txBox="1">
            <a:spLocks noChangeArrowheads="1"/>
          </p:cNvSpPr>
          <p:nvPr/>
        </p:nvSpPr>
        <p:spPr bwMode="auto">
          <a:xfrm>
            <a:off x="228600" y="5486400"/>
            <a:ext cx="8686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a:latin typeface="Comic Sans MS" pitchFamily="66" charset="0"/>
              </a:rPr>
              <a:t>Dehydration synthesis is the chemical reaction that joins </a:t>
            </a:r>
            <a:r>
              <a:rPr lang="en-US" altLang="en-US" sz="1600">
                <a:latin typeface="Comic Sans MS" pitchFamily="66" charset="0"/>
                <a:hlinkClick r:id="rId4"/>
              </a:rPr>
              <a:t>amino acids </a:t>
            </a:r>
            <a:r>
              <a:rPr lang="en-US" altLang="en-US" sz="1600">
                <a:latin typeface="Comic Sans MS" pitchFamily="66" charset="0"/>
              </a:rPr>
              <a:t>into polypeptide. </a:t>
            </a:r>
          </a:p>
          <a:p>
            <a:pPr algn="ctr" eaLnBrk="1" hangingPunct="1"/>
            <a:endParaRPr lang="en-US" altLang="en-US" sz="1600">
              <a:latin typeface="Comic Sans MS" pitchFamily="66" charset="0"/>
            </a:endParaRPr>
          </a:p>
          <a:p>
            <a:pPr algn="ctr" eaLnBrk="1" hangingPunct="1"/>
            <a:r>
              <a:rPr lang="en-US" altLang="en-US" sz="1600" b="1">
                <a:latin typeface="Comic Sans MS" pitchFamily="66" charset="0"/>
              </a:rPr>
              <a:t>Q: </a:t>
            </a:r>
            <a:r>
              <a:rPr lang="en-US" altLang="en-US" sz="1600">
                <a:latin typeface="Comic Sans MS" pitchFamily="66" charset="0"/>
              </a:rPr>
              <a:t>What reaction breaks down polypeptides into amino acids? </a:t>
            </a:r>
          </a:p>
        </p:txBody>
      </p:sp>
      <p:sp>
        <p:nvSpPr>
          <p:cNvPr id="6149" name="Text Box 5"/>
          <p:cNvSpPr txBox="1">
            <a:spLocks noChangeArrowheads="1"/>
          </p:cNvSpPr>
          <p:nvPr/>
        </p:nvSpPr>
        <p:spPr bwMode="auto">
          <a:xfrm>
            <a:off x="0" y="6613525"/>
            <a:ext cx="4648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b="1">
                <a:latin typeface="Comic Sans MS" pitchFamily="66" charset="0"/>
              </a:rPr>
              <a:t>From the </a:t>
            </a:r>
            <a:r>
              <a:rPr lang="en-US" altLang="en-US" sz="1000" b="1">
                <a:latin typeface="Comic Sans MS" pitchFamily="66" charset="0"/>
                <a:hlinkClick r:id="rId5"/>
              </a:rPr>
              <a:t>Virtual Cell Biology Classroom</a:t>
            </a:r>
            <a:r>
              <a:rPr lang="en-US" altLang="en-US" sz="1000" b="1">
                <a:latin typeface="Comic Sans MS" pitchFamily="66" charset="0"/>
              </a:rPr>
              <a:t> on </a:t>
            </a:r>
            <a:r>
              <a:rPr lang="en-US" altLang="en-US" sz="1000" b="1">
                <a:latin typeface="Comic Sans MS" pitchFamily="66" charset="0"/>
                <a:hlinkClick r:id="rId6"/>
              </a:rPr>
              <a:t>ScienceProfOnline.com</a:t>
            </a:r>
            <a:endParaRPr lang="en-US" altLang="en-US" sz="1000" b="1">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marL="450850" indent="-450850" eaLnBrk="1" hangingPunct="1"/>
            <a:r>
              <a:rPr lang="en-US" altLang="en-US" sz="3600" b="1" smtClean="0">
                <a:solidFill>
                  <a:schemeClr val="tx1"/>
                </a:solidFill>
                <a:latin typeface="Comic Sans MS" pitchFamily="66" charset="0"/>
              </a:rPr>
              <a:t>Protein Catabolism</a:t>
            </a:r>
          </a:p>
        </p:txBody>
      </p:sp>
      <p:pic>
        <p:nvPicPr>
          <p:cNvPr id="7171" name="Picture 4" descr="Protein_catabolism"/>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38200" y="1524000"/>
            <a:ext cx="7772400" cy="45227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2" name="Text Box 5"/>
          <p:cNvSpPr txBox="1">
            <a:spLocks noChangeArrowheads="1"/>
          </p:cNvSpPr>
          <p:nvPr/>
        </p:nvSpPr>
        <p:spPr bwMode="auto">
          <a:xfrm>
            <a:off x="6400800" y="6629400"/>
            <a:ext cx="2743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latin typeface="Comic Sans MS" pitchFamily="66" charset="0"/>
                <a:hlinkClick r:id="rId4"/>
              </a:rPr>
              <a:t>Protein catabolism</a:t>
            </a:r>
            <a:r>
              <a:rPr lang="en-US" altLang="en-US" sz="1000">
                <a:latin typeface="Comic Sans MS" pitchFamily="66" charset="0"/>
              </a:rPr>
              <a:t>, Boumphreyfr</a:t>
            </a:r>
          </a:p>
        </p:txBody>
      </p:sp>
      <p:sp>
        <p:nvSpPr>
          <p:cNvPr id="7173" name="Text Box 5"/>
          <p:cNvSpPr txBox="1">
            <a:spLocks noChangeArrowheads="1"/>
          </p:cNvSpPr>
          <p:nvPr/>
        </p:nvSpPr>
        <p:spPr bwMode="auto">
          <a:xfrm>
            <a:off x="0" y="6613525"/>
            <a:ext cx="4648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b="1">
                <a:latin typeface="Comic Sans MS" pitchFamily="66" charset="0"/>
              </a:rPr>
              <a:t>From the </a:t>
            </a:r>
            <a:r>
              <a:rPr lang="en-US" altLang="en-US" sz="1000" b="1">
                <a:latin typeface="Comic Sans MS" pitchFamily="66" charset="0"/>
                <a:hlinkClick r:id="rId5"/>
              </a:rPr>
              <a:t>Virtual Cell Biology Classroom</a:t>
            </a:r>
            <a:r>
              <a:rPr lang="en-US" altLang="en-US" sz="1000" b="1">
                <a:latin typeface="Comic Sans MS" pitchFamily="66" charset="0"/>
              </a:rPr>
              <a:t> on </a:t>
            </a:r>
            <a:r>
              <a:rPr lang="en-US" altLang="en-US" sz="1000" b="1">
                <a:latin typeface="Comic Sans MS" pitchFamily="66" charset="0"/>
                <a:hlinkClick r:id="rId6"/>
              </a:rPr>
              <a:t>ScienceProfOnline.com</a:t>
            </a:r>
            <a:endParaRPr lang="en-US" altLang="en-US" sz="1000" b="1">
              <a:latin typeface="Comic Sans MS" pitchFamily="66"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1630362"/>
          </a:xfrm>
        </p:spPr>
        <p:txBody>
          <a:bodyPr/>
          <a:lstStyle/>
          <a:p>
            <a:pPr algn="l" eaLnBrk="1" hangingPunct="1"/>
            <a:r>
              <a:rPr lang="en-US" altLang="en-US" sz="1200" smtClean="0"/>
              <a:t>.</a:t>
            </a:r>
          </a:p>
        </p:txBody>
      </p:sp>
      <p:sp>
        <p:nvSpPr>
          <p:cNvPr id="8195" name="Text Box 3"/>
          <p:cNvSpPr txBox="1">
            <a:spLocks noChangeArrowheads="1"/>
          </p:cNvSpPr>
          <p:nvPr/>
        </p:nvSpPr>
        <p:spPr bwMode="auto">
          <a:xfrm>
            <a:off x="381000" y="381000"/>
            <a:ext cx="8229600"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2800" b="1" dirty="0" smtClean="0">
                <a:latin typeface="Comic Sans MS" pitchFamily="66" charset="0"/>
              </a:rPr>
              <a:t>How do we metabolize protein?</a:t>
            </a:r>
          </a:p>
          <a:p>
            <a:pPr algn="ctr" eaLnBrk="1" hangingPunct="1">
              <a:spcBef>
                <a:spcPct val="50000"/>
              </a:spcBef>
              <a:defRPr/>
            </a:pPr>
            <a:endParaRPr lang="en-US" sz="1050" b="1" dirty="0" smtClean="0">
              <a:solidFill>
                <a:schemeClr val="hlink"/>
              </a:solidFill>
              <a:latin typeface="Comic Sans MS" pitchFamily="66" charset="0"/>
            </a:endParaRPr>
          </a:p>
          <a:p>
            <a:pPr algn="ctr" eaLnBrk="1" hangingPunct="1">
              <a:spcBef>
                <a:spcPct val="50000"/>
              </a:spcBef>
              <a:defRPr/>
            </a:pPr>
            <a:r>
              <a:rPr lang="en-US" sz="1400" dirty="0" smtClean="0">
                <a:latin typeface="Comic Sans MS" pitchFamily="66" charset="0"/>
              </a:rPr>
              <a:t>Excess </a:t>
            </a:r>
            <a:r>
              <a:rPr lang="en-US" sz="1400" dirty="0" smtClean="0">
                <a:latin typeface="Comic Sans MS" pitchFamily="66" charset="0"/>
                <a:hlinkClick r:id="rId3"/>
              </a:rPr>
              <a:t>amino acids</a:t>
            </a:r>
            <a:r>
              <a:rPr lang="en-US" sz="1400" dirty="0" smtClean="0">
                <a:latin typeface="Comic Sans MS" pitchFamily="66" charset="0"/>
              </a:rPr>
              <a:t> can be used to synthesize pyruvate, acetyl CoA, and </a:t>
            </a:r>
            <a:r>
              <a:rPr lang="en-US" sz="1400" dirty="0" err="1" smtClean="0">
                <a:latin typeface="Comic Sans MS" pitchFamily="66" charset="0"/>
              </a:rPr>
              <a:t>ketogluterate</a:t>
            </a:r>
            <a:r>
              <a:rPr lang="en-US" sz="1400" dirty="0" smtClean="0">
                <a:latin typeface="Comic Sans MS" pitchFamily="66" charset="0"/>
              </a:rPr>
              <a:t>, which enters the Krebs cycle. </a:t>
            </a:r>
          </a:p>
        </p:txBody>
      </p:sp>
      <p:pic>
        <p:nvPicPr>
          <p:cNvPr id="8196" name="Picture 4" descr="digest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209800"/>
            <a:ext cx="7848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5"/>
          <p:cNvSpPr>
            <a:spLocks noChangeArrowheads="1"/>
          </p:cNvSpPr>
          <p:nvPr/>
        </p:nvSpPr>
        <p:spPr bwMode="auto">
          <a:xfrm>
            <a:off x="914400" y="5029200"/>
            <a:ext cx="1676400" cy="1219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198" name="Rectangle 6"/>
          <p:cNvSpPr>
            <a:spLocks noChangeArrowheads="1"/>
          </p:cNvSpPr>
          <p:nvPr/>
        </p:nvSpPr>
        <p:spPr bwMode="auto">
          <a:xfrm>
            <a:off x="7315200" y="4800600"/>
            <a:ext cx="1828800" cy="13716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199" name="Rectangle 7"/>
          <p:cNvSpPr>
            <a:spLocks noChangeArrowheads="1"/>
          </p:cNvSpPr>
          <p:nvPr/>
        </p:nvSpPr>
        <p:spPr bwMode="auto">
          <a:xfrm>
            <a:off x="8229600" y="2438400"/>
            <a:ext cx="533400" cy="25146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200" name="Rectangle 8"/>
          <p:cNvSpPr>
            <a:spLocks noChangeArrowheads="1"/>
          </p:cNvSpPr>
          <p:nvPr/>
        </p:nvSpPr>
        <p:spPr bwMode="auto">
          <a:xfrm>
            <a:off x="7924800" y="2286000"/>
            <a:ext cx="533400" cy="3810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201" name="Rectangle 10"/>
          <p:cNvSpPr>
            <a:spLocks noChangeArrowheads="1"/>
          </p:cNvSpPr>
          <p:nvPr/>
        </p:nvSpPr>
        <p:spPr bwMode="auto">
          <a:xfrm>
            <a:off x="6324600" y="1828800"/>
            <a:ext cx="2667000" cy="41910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202" name="Rectangle 11"/>
          <p:cNvSpPr>
            <a:spLocks noChangeArrowheads="1"/>
          </p:cNvSpPr>
          <p:nvPr/>
        </p:nvSpPr>
        <p:spPr bwMode="auto">
          <a:xfrm>
            <a:off x="5029200" y="3505200"/>
            <a:ext cx="1371600" cy="2286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203" name="Rectangle 12"/>
          <p:cNvSpPr>
            <a:spLocks noChangeArrowheads="1"/>
          </p:cNvSpPr>
          <p:nvPr/>
        </p:nvSpPr>
        <p:spPr bwMode="auto">
          <a:xfrm>
            <a:off x="5029200" y="4343400"/>
            <a:ext cx="1371600" cy="2286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204" name="Rectangle 13"/>
          <p:cNvSpPr>
            <a:spLocks noChangeArrowheads="1"/>
          </p:cNvSpPr>
          <p:nvPr/>
        </p:nvSpPr>
        <p:spPr bwMode="auto">
          <a:xfrm>
            <a:off x="5715000" y="3124200"/>
            <a:ext cx="1371600" cy="2286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205" name="Rectangle 14"/>
          <p:cNvSpPr>
            <a:spLocks noChangeArrowheads="1"/>
          </p:cNvSpPr>
          <p:nvPr/>
        </p:nvSpPr>
        <p:spPr bwMode="auto">
          <a:xfrm>
            <a:off x="5715000" y="3962400"/>
            <a:ext cx="1371600" cy="2286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206" name="Rectangle 15"/>
          <p:cNvSpPr>
            <a:spLocks noChangeArrowheads="1"/>
          </p:cNvSpPr>
          <p:nvPr/>
        </p:nvSpPr>
        <p:spPr bwMode="auto">
          <a:xfrm>
            <a:off x="5715000" y="4800600"/>
            <a:ext cx="1371600" cy="838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207" name="Rectangle 16"/>
          <p:cNvSpPr>
            <a:spLocks noChangeArrowheads="1"/>
          </p:cNvSpPr>
          <p:nvPr/>
        </p:nvSpPr>
        <p:spPr bwMode="auto">
          <a:xfrm>
            <a:off x="5105400" y="5105400"/>
            <a:ext cx="1371600" cy="2286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208" name="Rectangle 17"/>
          <p:cNvSpPr>
            <a:spLocks noChangeArrowheads="1"/>
          </p:cNvSpPr>
          <p:nvPr/>
        </p:nvSpPr>
        <p:spPr bwMode="auto">
          <a:xfrm>
            <a:off x="5486400" y="5486400"/>
            <a:ext cx="1371600" cy="2286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209" name="Rectangle 18"/>
          <p:cNvSpPr>
            <a:spLocks noChangeArrowheads="1"/>
          </p:cNvSpPr>
          <p:nvPr/>
        </p:nvSpPr>
        <p:spPr bwMode="auto">
          <a:xfrm>
            <a:off x="5105400" y="3352800"/>
            <a:ext cx="1371600" cy="2286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210" name="Text Box 5"/>
          <p:cNvSpPr txBox="1">
            <a:spLocks noChangeArrowheads="1"/>
          </p:cNvSpPr>
          <p:nvPr/>
        </p:nvSpPr>
        <p:spPr bwMode="auto">
          <a:xfrm>
            <a:off x="0" y="6613525"/>
            <a:ext cx="4648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b="1">
                <a:latin typeface="Comic Sans MS" pitchFamily="66" charset="0"/>
              </a:rPr>
              <a:t>From the </a:t>
            </a:r>
            <a:r>
              <a:rPr lang="en-US" altLang="en-US" sz="1000" b="1">
                <a:latin typeface="Comic Sans MS" pitchFamily="66" charset="0"/>
                <a:hlinkClick r:id="rId5"/>
              </a:rPr>
              <a:t>Virtual Cell Biology Classroom</a:t>
            </a:r>
            <a:r>
              <a:rPr lang="en-US" altLang="en-US" sz="1000" b="1">
                <a:latin typeface="Comic Sans MS" pitchFamily="66" charset="0"/>
              </a:rPr>
              <a:t> on </a:t>
            </a:r>
            <a:r>
              <a:rPr lang="en-US" altLang="en-US" sz="1000" b="1">
                <a:latin typeface="Comic Sans MS" pitchFamily="66" charset="0"/>
                <a:hlinkClick r:id="rId6"/>
              </a:rPr>
              <a:t>ScienceProfOnline.com</a:t>
            </a:r>
            <a:endParaRPr lang="en-US" altLang="en-US" sz="1000" b="1">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1" descr="Cell-Respiration-RegisFre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635125"/>
            <a:ext cx="5029200" cy="466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 Box 12"/>
          <p:cNvSpPr txBox="1">
            <a:spLocks noChangeArrowheads="1"/>
          </p:cNvSpPr>
          <p:nvPr/>
        </p:nvSpPr>
        <p:spPr bwMode="auto">
          <a:xfrm>
            <a:off x="0" y="6613525"/>
            <a:ext cx="2590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t>Image: </a:t>
            </a:r>
            <a:r>
              <a:rPr lang="en-US" altLang="en-US" sz="1000">
                <a:hlinkClick r:id="rId4"/>
              </a:rPr>
              <a:t>Cellular Respiration</a:t>
            </a:r>
            <a:r>
              <a:rPr lang="en-US" altLang="en-US" sz="1000"/>
              <a:t>, Regis Frey</a:t>
            </a:r>
            <a:endParaRPr lang="en-US" altLang="en-US" sz="700"/>
          </a:p>
        </p:txBody>
      </p:sp>
      <p:sp>
        <p:nvSpPr>
          <p:cNvPr id="9220" name="Text Box 3"/>
          <p:cNvSpPr txBox="1">
            <a:spLocks noChangeArrowheads="1"/>
          </p:cNvSpPr>
          <p:nvPr/>
        </p:nvSpPr>
        <p:spPr bwMode="auto">
          <a:xfrm>
            <a:off x="457200" y="187325"/>
            <a:ext cx="8229600"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2800" b="1">
                <a:latin typeface="Comic Sans MS" pitchFamily="66" charset="0"/>
              </a:rPr>
              <a:t>How do we metabolize protein?</a:t>
            </a:r>
          </a:p>
          <a:p>
            <a:pPr algn="ctr" eaLnBrk="1" hangingPunct="1">
              <a:spcBef>
                <a:spcPct val="50000"/>
              </a:spcBef>
            </a:pPr>
            <a:endParaRPr lang="en-US" altLang="en-US" sz="900" b="1">
              <a:solidFill>
                <a:schemeClr val="hlink"/>
              </a:solidFill>
              <a:latin typeface="Comic Sans MS" pitchFamily="66" charset="0"/>
            </a:endParaRPr>
          </a:p>
          <a:p>
            <a:pPr algn="ctr" eaLnBrk="1" hangingPunct="1">
              <a:spcBef>
                <a:spcPct val="50000"/>
              </a:spcBef>
            </a:pPr>
            <a:r>
              <a:rPr lang="en-US" altLang="en-US" sz="1400">
                <a:latin typeface="Comic Sans MS" pitchFamily="66" charset="0"/>
              </a:rPr>
              <a:t>Excess amino acids can be used to synthesize pyruvate, acetyl CoA, and ketogluterate, which enters the Krebs cycle. </a:t>
            </a:r>
          </a:p>
        </p:txBody>
      </p:sp>
      <p:cxnSp>
        <p:nvCxnSpPr>
          <p:cNvPr id="11" name="Straight Arrow Connector 10"/>
          <p:cNvCxnSpPr/>
          <p:nvPr/>
        </p:nvCxnSpPr>
        <p:spPr>
          <a:xfrm flipV="1">
            <a:off x="1757363" y="6075363"/>
            <a:ext cx="171450" cy="44132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3600450" y="5854700"/>
            <a:ext cx="285750" cy="44132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5076825" y="3567113"/>
            <a:ext cx="514350" cy="35718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224" name="Text Box 5"/>
          <p:cNvSpPr txBox="1">
            <a:spLocks noChangeArrowheads="1"/>
          </p:cNvSpPr>
          <p:nvPr/>
        </p:nvSpPr>
        <p:spPr bwMode="auto">
          <a:xfrm>
            <a:off x="4510088" y="6600825"/>
            <a:ext cx="4648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b="1">
                <a:latin typeface="Comic Sans MS" pitchFamily="66" charset="0"/>
              </a:rPr>
              <a:t>From the </a:t>
            </a:r>
            <a:r>
              <a:rPr lang="en-US" altLang="en-US" sz="1000" b="1">
                <a:latin typeface="Comic Sans MS" pitchFamily="66" charset="0"/>
                <a:hlinkClick r:id="rId5"/>
              </a:rPr>
              <a:t>Virtual Cell Biology Classroom</a:t>
            </a:r>
            <a:r>
              <a:rPr lang="en-US" altLang="en-US" sz="1000" b="1">
                <a:latin typeface="Comic Sans MS" pitchFamily="66" charset="0"/>
              </a:rPr>
              <a:t> on </a:t>
            </a:r>
            <a:r>
              <a:rPr lang="en-US" altLang="en-US" sz="1000" b="1">
                <a:latin typeface="Comic Sans MS" pitchFamily="66" charset="0"/>
                <a:hlinkClick r:id="rId6"/>
              </a:rPr>
              <a:t>ScienceProfOnline.com</a:t>
            </a:r>
            <a:endParaRPr lang="en-US" altLang="en-US" sz="1000" b="1">
              <a:latin typeface="Comic Sans MS" pitchFamily="66" charset="0"/>
            </a:endParaRPr>
          </a:p>
        </p:txBody>
      </p:sp>
      <p:sp>
        <p:nvSpPr>
          <p:cNvPr id="9" name="TextBox 8"/>
          <p:cNvSpPr txBox="1"/>
          <p:nvPr/>
        </p:nvSpPr>
        <p:spPr>
          <a:xfrm>
            <a:off x="6144491" y="2349748"/>
            <a:ext cx="2694709" cy="3231654"/>
          </a:xfrm>
          <a:prstGeom prst="rect">
            <a:avLst/>
          </a:prstGeom>
          <a:noFill/>
        </p:spPr>
        <p:txBody>
          <a:bodyPr wrap="square">
            <a:spAutoFit/>
          </a:bodyPr>
          <a:lstStyle/>
          <a:p>
            <a:pPr algn="ctr">
              <a:defRPr/>
            </a:pPr>
            <a:r>
              <a:rPr lang="en-US" sz="3600" b="1" dirty="0" smtClean="0">
                <a:solidFill>
                  <a:srgbClr val="FF0000"/>
                </a:solidFill>
                <a:latin typeface="Comic Sans MS" pitchFamily="66" charset="0"/>
                <a:cs typeface="+mn-cs"/>
              </a:rPr>
              <a:t>REVIEW!</a:t>
            </a:r>
          </a:p>
          <a:p>
            <a:pPr algn="ctr">
              <a:defRPr/>
            </a:pPr>
            <a:endParaRPr lang="en-US" sz="2800" dirty="0" smtClean="0">
              <a:latin typeface="Comic Sans MS" pitchFamily="66" charset="0"/>
              <a:cs typeface="+mn-cs"/>
            </a:endParaRPr>
          </a:p>
          <a:p>
            <a:pPr algn="ctr">
              <a:defRPr/>
            </a:pPr>
            <a:r>
              <a:rPr lang="en-US" sz="2400" dirty="0" smtClean="0">
                <a:latin typeface="Comic Sans MS" pitchFamily="66" charset="0"/>
                <a:cs typeface="+mn-cs"/>
              </a:rPr>
              <a:t>Animated</a:t>
            </a:r>
            <a:r>
              <a:rPr lang="en-US" sz="2400" b="1" dirty="0" smtClean="0">
                <a:latin typeface="Comic Sans MS" pitchFamily="66" charset="0"/>
                <a:cs typeface="+mn-cs"/>
              </a:rPr>
              <a:t> </a:t>
            </a:r>
          </a:p>
          <a:p>
            <a:pPr algn="ctr">
              <a:defRPr/>
            </a:pPr>
            <a:r>
              <a:rPr lang="en-US" sz="2400" dirty="0" smtClean="0">
                <a:latin typeface="Comic Sans MS" pitchFamily="66" charset="0"/>
                <a:cs typeface="+mn-cs"/>
              </a:rPr>
              <a:t>lesson on </a:t>
            </a:r>
            <a:endParaRPr lang="en-US" sz="2400" dirty="0">
              <a:latin typeface="Comic Sans MS" pitchFamily="66" charset="0"/>
              <a:cs typeface="+mn-cs"/>
            </a:endParaRPr>
          </a:p>
          <a:p>
            <a:pPr algn="ctr">
              <a:defRPr/>
            </a:pPr>
            <a:r>
              <a:rPr lang="en-US" sz="2800" b="1" dirty="0" smtClean="0">
                <a:solidFill>
                  <a:schemeClr val="tx1">
                    <a:lumMod val="50000"/>
                    <a:lumOff val="50000"/>
                  </a:schemeClr>
                </a:solidFill>
                <a:latin typeface="Comic Sans MS" pitchFamily="66" charset="0"/>
                <a:cs typeface="+mn-cs"/>
                <a:hlinkClick r:id="rId7"/>
              </a:rPr>
              <a:t>Protein Catabolism</a:t>
            </a:r>
            <a:endParaRPr lang="en-US" sz="2800" b="1" dirty="0">
              <a:solidFill>
                <a:schemeClr val="tx1">
                  <a:lumMod val="50000"/>
                  <a:lumOff val="50000"/>
                </a:schemeClr>
              </a:solidFill>
              <a:latin typeface="Comic Sans MS" pitchFamily="66" charset="0"/>
              <a:cs typeface="+mn-cs"/>
            </a:endParaRPr>
          </a:p>
          <a:p>
            <a:pPr algn="ctr">
              <a:defRPr/>
            </a:pPr>
            <a:endParaRPr lang="en-US" sz="3600" dirty="0">
              <a:latin typeface="Arial" charset="0"/>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381000"/>
            <a:ext cx="8229600" cy="563563"/>
          </a:xfrm>
        </p:spPr>
        <p:txBody>
          <a:bodyPr/>
          <a:lstStyle/>
          <a:p>
            <a:pPr algn="l" eaLnBrk="1" hangingPunct="1"/>
            <a:r>
              <a:rPr lang="en-US" altLang="en-US" sz="3200" b="1" dirty="0" smtClean="0">
                <a:solidFill>
                  <a:srgbClr val="0070C0"/>
                </a:solidFill>
                <a:latin typeface="Comic Sans MS" pitchFamily="66" charset="0"/>
              </a:rPr>
              <a:t>How do we metabolize fats?</a:t>
            </a:r>
          </a:p>
        </p:txBody>
      </p:sp>
      <p:sp>
        <p:nvSpPr>
          <p:cNvPr id="10243" name="Rectangle 3"/>
          <p:cNvSpPr>
            <a:spLocks noGrp="1" noChangeArrowheads="1"/>
          </p:cNvSpPr>
          <p:nvPr>
            <p:ph type="body" sz="half" idx="1"/>
          </p:nvPr>
        </p:nvSpPr>
        <p:spPr>
          <a:xfrm>
            <a:off x="304800" y="1447800"/>
            <a:ext cx="4114800" cy="4724400"/>
          </a:xfrm>
        </p:spPr>
        <p:txBody>
          <a:bodyPr/>
          <a:lstStyle/>
          <a:p>
            <a:pPr eaLnBrk="1" hangingPunct="1">
              <a:buFontTx/>
              <a:buNone/>
            </a:pPr>
            <a:r>
              <a:rPr lang="en-US" altLang="en-US" sz="2000" i="1" dirty="0" smtClean="0">
                <a:cs typeface="Arial" charset="0"/>
              </a:rPr>
              <a:t>• </a:t>
            </a:r>
            <a:r>
              <a:rPr lang="en-US" altLang="en-US" sz="2000" b="1" dirty="0" smtClean="0">
                <a:solidFill>
                  <a:srgbClr val="FF0000"/>
                </a:solidFill>
                <a:latin typeface="Comic Sans MS" panose="030F0702030302020204" pitchFamily="66" charset="0"/>
                <a:cs typeface="Arial" charset="0"/>
              </a:rPr>
              <a:t>Q</a:t>
            </a:r>
            <a:r>
              <a:rPr lang="en-US" altLang="en-US" sz="2000" b="1" dirty="0" smtClean="0">
                <a:latin typeface="Comic Sans MS" panose="030F0702030302020204" pitchFamily="66" charset="0"/>
                <a:cs typeface="Arial" charset="0"/>
              </a:rPr>
              <a:t>:</a:t>
            </a:r>
            <a:r>
              <a:rPr lang="en-US" altLang="en-US" sz="2000" dirty="0" smtClean="0">
                <a:latin typeface="Comic Sans MS" panose="030F0702030302020204" pitchFamily="66" charset="0"/>
                <a:cs typeface="Arial" charset="0"/>
              </a:rPr>
              <a:t> </a:t>
            </a:r>
            <a:r>
              <a:rPr lang="en-US" altLang="en-US" sz="2000" dirty="0" smtClean="0">
                <a:latin typeface="Comic Sans MS" pitchFamily="66" charset="0"/>
                <a:hlinkClick r:id="rId3"/>
              </a:rPr>
              <a:t>Fats and oils</a:t>
            </a:r>
            <a:r>
              <a:rPr lang="en-US" altLang="en-US" sz="2000" dirty="0" smtClean="0">
                <a:latin typeface="Comic Sans MS" pitchFamily="66" charset="0"/>
              </a:rPr>
              <a:t> are made from which two kinds of molecules?</a:t>
            </a:r>
          </a:p>
          <a:p>
            <a:pPr eaLnBrk="1" hangingPunct="1">
              <a:buFontTx/>
              <a:buNone/>
            </a:pPr>
            <a:r>
              <a:rPr lang="en-US" altLang="en-US" sz="2000" dirty="0" smtClean="0">
                <a:latin typeface="Comic Sans MS" pitchFamily="66" charset="0"/>
              </a:rPr>
              <a:t>	</a:t>
            </a:r>
          </a:p>
          <a:p>
            <a:pPr eaLnBrk="1" hangingPunct="1">
              <a:buFontTx/>
              <a:buNone/>
            </a:pPr>
            <a:endParaRPr lang="en-US" altLang="en-US" sz="1600" dirty="0" smtClean="0">
              <a:latin typeface="Comic Sans MS" pitchFamily="66" charset="0"/>
            </a:endParaRPr>
          </a:p>
          <a:p>
            <a:pPr eaLnBrk="1" hangingPunct="1"/>
            <a:r>
              <a:rPr lang="en-US" altLang="en-US" sz="2000" dirty="0" smtClean="0">
                <a:latin typeface="Comic Sans MS" pitchFamily="66" charset="0"/>
              </a:rPr>
              <a:t>Before these fats can be broken down to release energy, they must be converted to smaller units. </a:t>
            </a:r>
          </a:p>
          <a:p>
            <a:pPr eaLnBrk="1" hangingPunct="1"/>
            <a:endParaRPr lang="en-US" altLang="en-US" sz="1600" dirty="0" smtClean="0">
              <a:latin typeface="Comic Sans MS" pitchFamily="66" charset="0"/>
            </a:endParaRPr>
          </a:p>
          <a:p>
            <a:pPr eaLnBrk="1" hangingPunct="1"/>
            <a:endParaRPr lang="en-US" altLang="en-US" sz="1600" dirty="0" smtClean="0">
              <a:latin typeface="Comic Sans MS" pitchFamily="66" charset="0"/>
            </a:endParaRPr>
          </a:p>
          <a:p>
            <a:pPr eaLnBrk="1" hangingPunct="1"/>
            <a:r>
              <a:rPr lang="en-US" altLang="en-US" sz="2000" dirty="0" smtClean="0">
                <a:latin typeface="Comic Sans MS" pitchFamily="66" charset="0"/>
              </a:rPr>
              <a:t>The first step is to break the bonds between the glycerol and the fatty acids. </a:t>
            </a:r>
            <a:endParaRPr lang="en-US" altLang="en-US" sz="2800" dirty="0" smtClean="0">
              <a:latin typeface="Comic Sans MS" pitchFamily="66" charset="0"/>
            </a:endParaRPr>
          </a:p>
          <a:p>
            <a:pPr eaLnBrk="1" hangingPunct="1"/>
            <a:endParaRPr lang="en-US" altLang="en-US" sz="2800" dirty="0" smtClean="0">
              <a:latin typeface="Comic Sans MS" pitchFamily="66" charset="0"/>
            </a:endParaRPr>
          </a:p>
        </p:txBody>
      </p:sp>
      <p:pic>
        <p:nvPicPr>
          <p:cNvPr id="10244" name="Picture 4" descr="fat"/>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837113" y="1524000"/>
            <a:ext cx="3887787" cy="457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5" name="Rectangle 6"/>
          <p:cNvSpPr>
            <a:spLocks noChangeArrowheads="1"/>
          </p:cNvSpPr>
          <p:nvPr/>
        </p:nvSpPr>
        <p:spPr bwMode="auto">
          <a:xfrm>
            <a:off x="4876800" y="5791200"/>
            <a:ext cx="3505200" cy="3810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a:solidFill>
                <a:schemeClr val="bg1"/>
              </a:solidFill>
            </a:endParaRPr>
          </a:p>
        </p:txBody>
      </p:sp>
      <p:sp>
        <p:nvSpPr>
          <p:cNvPr id="10246" name="Text Box 5"/>
          <p:cNvSpPr txBox="1">
            <a:spLocks noChangeArrowheads="1"/>
          </p:cNvSpPr>
          <p:nvPr/>
        </p:nvSpPr>
        <p:spPr bwMode="auto">
          <a:xfrm>
            <a:off x="0" y="6613525"/>
            <a:ext cx="4648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b="1">
                <a:latin typeface="Comic Sans MS" pitchFamily="66" charset="0"/>
              </a:rPr>
              <a:t>From the </a:t>
            </a:r>
            <a:r>
              <a:rPr lang="en-US" altLang="en-US" sz="1000" b="1">
                <a:latin typeface="Comic Sans MS" pitchFamily="66" charset="0"/>
                <a:hlinkClick r:id="rId5"/>
              </a:rPr>
              <a:t>Virtual Cell Biology Classroom</a:t>
            </a:r>
            <a:r>
              <a:rPr lang="en-US" altLang="en-US" sz="1000" b="1">
                <a:latin typeface="Comic Sans MS" pitchFamily="66" charset="0"/>
              </a:rPr>
              <a:t> on </a:t>
            </a:r>
            <a:r>
              <a:rPr lang="en-US" altLang="en-US" sz="1000" b="1">
                <a:latin typeface="Comic Sans MS" pitchFamily="66" charset="0"/>
                <a:hlinkClick r:id="rId6"/>
              </a:rPr>
              <a:t>ScienceProfOnline.com</a:t>
            </a:r>
            <a:endParaRPr lang="en-US" altLang="en-US" sz="1000" b="1">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6422</TotalTime>
  <Words>1142</Words>
  <Application>Microsoft Office PowerPoint</Application>
  <PresentationFormat>On-screen Show (4:3)</PresentationFormat>
  <Paragraphs>182</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Comic Sans MS</vt:lpstr>
      <vt:lpstr>Verdana</vt:lpstr>
      <vt:lpstr>Wingdings</vt:lpstr>
      <vt:lpstr>Default Design</vt:lpstr>
      <vt:lpstr>PowerPoint Presentation</vt:lpstr>
      <vt:lpstr>PowerPoint Presentation</vt:lpstr>
      <vt:lpstr>Catabolism of Proteins &amp; Fats</vt:lpstr>
      <vt:lpstr>Catabolism of Proteins &amp; Fats </vt:lpstr>
      <vt:lpstr>Organic Molecules - Proteins</vt:lpstr>
      <vt:lpstr>Protein Catabolism</vt:lpstr>
      <vt:lpstr>.</vt:lpstr>
      <vt:lpstr>PowerPoint Presentation</vt:lpstr>
      <vt:lpstr>How do we metabolize fats?</vt:lpstr>
      <vt:lpstr>How do we metabolize fats?</vt:lpstr>
      <vt:lpstr>How do we metabolize fats?</vt:lpstr>
      <vt:lpstr>PowerPoint Presentation</vt:lpstr>
      <vt:lpstr>Krebs Cycle  (a.k.a Citric Acid Cycle)</vt:lpstr>
      <vt:lpstr>.</vt:lpstr>
      <vt:lpstr>Metabolic Processes … Bottom Line</vt:lpstr>
      <vt:lpstr>PowerPoint Presentation</vt:lpstr>
      <vt:lpstr>Are you feeling blinded by science?  Do yourself a favor. Use the…                 Virtual Cell Biology                        Classroom (VCBC)  !  The VCBC is full of resources to help you succeed, including:</vt:lpstr>
    </vt:vector>
  </TitlesOfParts>
  <Company>Online Education Resrouces,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Metabolism - Catabolism of Proteins &amp; Fats Lecture PowerPoint</dc:title>
  <dc:creator>Tami Port</dc:creator>
  <cp:keywords>metabolism lecture powerpoint, catabolism of fats lecture ppt, catabolism of proteins lecture ppts, metabolism of fats lecture, metabolism of proteins lecture</cp:keywords>
  <cp:lastModifiedBy>Tami Port</cp:lastModifiedBy>
  <cp:revision>40</cp:revision>
  <dcterms:created xsi:type="dcterms:W3CDTF">2011-08-25T19:44:12Z</dcterms:created>
  <dcterms:modified xsi:type="dcterms:W3CDTF">2013-11-26T13:39:24Z</dcterms:modified>
  <cp:category>Cell Biology Lecture PowerPoint</cp:category>
</cp:coreProperties>
</file>