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5" r:id="rId2"/>
    <p:sldId id="257" r:id="rId3"/>
    <p:sldId id="316" r:id="rId4"/>
    <p:sldId id="259" r:id="rId5"/>
    <p:sldId id="262" r:id="rId6"/>
    <p:sldId id="306" r:id="rId7"/>
    <p:sldId id="263" r:id="rId8"/>
    <p:sldId id="314" r:id="rId9"/>
    <p:sldId id="310" r:id="rId10"/>
    <p:sldId id="267" r:id="rId11"/>
    <p:sldId id="272" r:id="rId12"/>
    <p:sldId id="273" r:id="rId13"/>
    <p:sldId id="271" r:id="rId14"/>
    <p:sldId id="274" r:id="rId15"/>
    <p:sldId id="275" r:id="rId16"/>
    <p:sldId id="277" r:id="rId17"/>
    <p:sldId id="278" r:id="rId18"/>
    <p:sldId id="279" r:id="rId19"/>
    <p:sldId id="311" r:id="rId20"/>
    <p:sldId id="281" r:id="rId21"/>
    <p:sldId id="313" r:id="rId22"/>
    <p:sldId id="283" r:id="rId23"/>
    <p:sldId id="312" r:id="rId24"/>
    <p:sldId id="302" r:id="rId25"/>
    <p:sldId id="309" r:id="rId26"/>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3F66"/>
    <a:srgbClr val="4C97B0"/>
    <a:srgbClr val="A69746"/>
    <a:srgbClr val="0066CC"/>
    <a:srgbClr val="0000FF"/>
    <a:srgbClr val="003399"/>
    <a:srgbClr val="CC00CC"/>
    <a:srgbClr val="008000"/>
    <a:srgbClr val="FF00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97" d="100"/>
          <a:sy n="97" d="100"/>
        </p:scale>
        <p:origin x="-760" y="-96"/>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CA72287C-73D6-4F3A-956E-A6E42019FEFE}" type="slidenum">
              <a:rPr lang="en-US"/>
              <a:pPr/>
              <a:t>‹#›</a:t>
            </a:fld>
            <a:endParaRPr lang="en-US"/>
          </a:p>
        </p:txBody>
      </p:sp>
    </p:spTree>
    <p:extLst>
      <p:ext uri="{BB962C8B-B14F-4D97-AF65-F5344CB8AC3E}">
        <p14:creationId xmlns:p14="http://schemas.microsoft.com/office/powerpoint/2010/main" val="18166336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1CAB2A2-73F5-4477-A8ED-1661D72F2C48}" type="slidenum">
              <a:rPr lang="en-US" b="0">
                <a:cs typeface="Arial" panose="020B0604020202020204" pitchFamily="34" charset="0"/>
              </a:rPr>
              <a:pPr eaLnBrk="1" hangingPunct="1"/>
              <a:t>1</a:t>
            </a:fld>
            <a:endParaRPr lang="en-US" b="0">
              <a:cs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Welcome to Science Prof Online PowerPoint Resources!</a:t>
            </a:r>
          </a:p>
          <a:p>
            <a:pPr eaLnBrk="1" hangingPunct="1"/>
            <a:r>
              <a:rPr lang="en-US" smtClean="0">
                <a:latin typeface="Arial" panose="020B0604020202020204" pitchFamily="34" charset="0"/>
              </a:rPr>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4181069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CF91279-4098-427A-B7A5-9EEFACC31789}" type="slidenum">
              <a:rPr lang="en-US" b="0"/>
              <a:pPr eaLnBrk="1" hangingPunct="1"/>
              <a:t>10</a:t>
            </a:fld>
            <a:endParaRPr lang="en-US" b="0"/>
          </a:p>
        </p:txBody>
      </p:sp>
      <p:sp>
        <p:nvSpPr>
          <p:cNvPr id="36867" name="Rectangle 2"/>
          <p:cNvSpPr>
            <a:spLocks noGrp="1" noRot="1" noChangeAspect="1" noChangeArrowheads="1" noTextEdit="1"/>
          </p:cNvSpPr>
          <p:nvPr>
            <p:ph type="sldImg"/>
          </p:nvPr>
        </p:nvSpPr>
        <p:spPr>
          <a:xfrm>
            <a:off x="1146175" y="685800"/>
            <a:ext cx="4572000" cy="3429000"/>
          </a:xfrm>
          <a:ln/>
        </p:spPr>
      </p:sp>
      <p:sp>
        <p:nvSpPr>
          <p:cNvPr id="3686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28216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C1C3BCF-D9B4-4A60-980E-24C4BBB7BE59}" type="slidenum">
              <a:rPr lang="en-US" b="0"/>
              <a:pPr eaLnBrk="1" hangingPunct="1"/>
              <a:t>11</a:t>
            </a:fld>
            <a:endParaRPr lang="en-US"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dirty="0" smtClean="0">
                <a:latin typeface="Arial" panose="020B0604020202020204" pitchFamily="34" charset="0"/>
              </a:rPr>
              <a:t>template</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new</a:t>
            </a:r>
          </a:p>
          <a:p>
            <a:pPr eaLnBrk="1" hangingPunct="1"/>
            <a:endParaRPr lang="en-US" dirty="0" smtClean="0">
              <a:latin typeface="Arial" panose="020B0604020202020204" pitchFamily="34" charset="0"/>
            </a:endParaRPr>
          </a:p>
          <a:p>
            <a:pPr eaLnBrk="1" hangingPunct="1"/>
            <a:r>
              <a:rPr lang="en-US" dirty="0" smtClean="0">
                <a:latin typeface="Arial" panose="020B0604020202020204" pitchFamily="34" charset="0"/>
              </a:rPr>
              <a:t>semi-conservative</a:t>
            </a:r>
          </a:p>
        </p:txBody>
      </p:sp>
    </p:spTree>
    <p:extLst>
      <p:ext uri="{BB962C8B-B14F-4D97-AF65-F5344CB8AC3E}">
        <p14:creationId xmlns:p14="http://schemas.microsoft.com/office/powerpoint/2010/main" val="4263308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A0C88FC-E776-439D-BCC3-1156D35F6561}" type="slidenum">
              <a:rPr lang="en-US" b="0"/>
              <a:pPr eaLnBrk="1" hangingPunct="1"/>
              <a:t>12</a:t>
            </a:fld>
            <a:endParaRPr lang="en-US"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58684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33645EB-3314-4AE9-B4EA-27AD58C11468}" type="slidenum">
              <a:rPr lang="en-US" b="0"/>
              <a:pPr eaLnBrk="1" hangingPunct="1"/>
              <a:t>13</a:t>
            </a:fld>
            <a:endParaRPr lang="en-US" b="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831533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EF6D469-BAC6-4F87-8EDB-9CE8FD9C6904}" type="slidenum">
              <a:rPr lang="en-US" b="0"/>
              <a:pPr eaLnBrk="1" hangingPunct="1"/>
              <a:t>14</a:t>
            </a:fld>
            <a:endParaRPr lang="en-US"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081098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642C7F5-7DDD-49E2-ABB3-97BEDB492796}" type="slidenum">
              <a:rPr lang="en-US" b="0"/>
              <a:pPr eaLnBrk="1" hangingPunct="1"/>
              <a:t>15</a:t>
            </a:fld>
            <a:endParaRPr lang="en-US" b="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926739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1D98589-CF63-4EDE-9CC7-E24C3127BDF3}" type="slidenum">
              <a:rPr lang="en-US" b="0"/>
              <a:pPr eaLnBrk="1" hangingPunct="1"/>
              <a:t>16</a:t>
            </a:fld>
            <a:endParaRPr lang="en-US" b="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608424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B7712C0-4DEB-4C51-8EFD-F62DE1E50C6D}" type="slidenum">
              <a:rPr lang="en-US" b="0"/>
              <a:pPr eaLnBrk="1" hangingPunct="1"/>
              <a:t>17</a:t>
            </a:fld>
            <a:endParaRPr lang="en-US"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812582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51033D5-4814-4034-9947-0B23420A4881}" type="slidenum">
              <a:rPr lang="en-US" b="0"/>
              <a:pPr eaLnBrk="1" hangingPunct="1"/>
              <a:t>18</a:t>
            </a:fld>
            <a:endParaRPr lang="en-US" b="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00141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B6E1B92-5B9F-43EC-A0B8-364B605C1E21}" type="slidenum">
              <a:rPr lang="en-US" b="0"/>
              <a:pPr eaLnBrk="1" hangingPunct="1"/>
              <a:t>19</a:t>
            </a:fld>
            <a:endParaRPr lang="en-US" b="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1557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BB029DF-004F-43E9-BCA5-A9A8025738D1}" type="slidenum">
              <a:rPr lang="en-US" b="0"/>
              <a:pPr eaLnBrk="1" hangingPunct="1"/>
              <a:t>2</a:t>
            </a:fld>
            <a:endParaRPr lang="en-US"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019761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A94935D-7BAA-4CB0-9E6F-64AA32209922}" type="slidenum">
              <a:rPr lang="en-US" b="0"/>
              <a:pPr eaLnBrk="1" hangingPunct="1"/>
              <a:t>20</a:t>
            </a:fld>
            <a:endParaRPr lang="en-US" b="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972862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B9A7275-4881-4F8C-8ED8-58D3B2E1E66A}" type="slidenum">
              <a:rPr lang="en-US" b="0"/>
              <a:pPr eaLnBrk="1" hangingPunct="1"/>
              <a:t>21</a:t>
            </a:fld>
            <a:endParaRPr lang="en-US" b="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393053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0AF4016-07A8-4D4B-A89D-D68273D0404D}" type="slidenum">
              <a:rPr lang="en-US" b="0"/>
              <a:pPr eaLnBrk="1" hangingPunct="1"/>
              <a:t>22</a:t>
            </a:fld>
            <a:endParaRPr lang="en-US" b="0"/>
          </a:p>
        </p:txBody>
      </p:sp>
      <p:sp>
        <p:nvSpPr>
          <p:cNvPr id="49155" name="Rectangle 2"/>
          <p:cNvSpPr>
            <a:spLocks noGrp="1" noRot="1" noChangeAspect="1" noChangeArrowheads="1" noTextEdit="1"/>
          </p:cNvSpPr>
          <p:nvPr>
            <p:ph type="sldImg"/>
          </p:nvPr>
        </p:nvSpPr>
        <p:spPr>
          <a:xfrm>
            <a:off x="1144588" y="685800"/>
            <a:ext cx="4572000" cy="3429000"/>
          </a:xfrm>
          <a:ln/>
        </p:spPr>
      </p:sp>
      <p:sp>
        <p:nvSpPr>
          <p:cNvPr id="49156"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039954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FFD4EE2-6D80-43EE-BF21-C268C9411AA0}" type="slidenum">
              <a:rPr lang="en-US" b="0"/>
              <a:pPr eaLnBrk="1" hangingPunct="1"/>
              <a:t>23</a:t>
            </a:fld>
            <a:endParaRPr lang="en-US"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sz="1400" smtClean="0">
                <a:latin typeface="Arial" panose="020B0604020202020204" pitchFamily="34" charset="0"/>
              </a:rPr>
              <a:t>Antibiotic resistance </a:t>
            </a:r>
          </a:p>
        </p:txBody>
      </p:sp>
    </p:spTree>
    <p:extLst>
      <p:ext uri="{BB962C8B-B14F-4D97-AF65-F5344CB8AC3E}">
        <p14:creationId xmlns:p14="http://schemas.microsoft.com/office/powerpoint/2010/main" val="3137112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6833603-A565-47A1-9248-017D49726044}" type="slidenum">
              <a:rPr lang="en-US" b="0"/>
              <a:pPr eaLnBrk="1" hangingPunct="1"/>
              <a:t>24</a:t>
            </a:fld>
            <a:endParaRPr lang="en-US" b="0"/>
          </a:p>
        </p:txBody>
      </p:sp>
      <p:sp>
        <p:nvSpPr>
          <p:cNvPr id="51203" name="Rectangle 2"/>
          <p:cNvSpPr>
            <a:spLocks noGrp="1" noRot="1" noChangeAspect="1" noChangeArrowheads="1" noTextEdit="1"/>
          </p:cNvSpPr>
          <p:nvPr>
            <p:ph type="sldImg"/>
          </p:nvPr>
        </p:nvSpPr>
        <p:spPr>
          <a:xfrm>
            <a:off x="1144588" y="685800"/>
            <a:ext cx="4572000" cy="3429000"/>
          </a:xfrm>
          <a:ln/>
        </p:spPr>
      </p:sp>
      <p:sp>
        <p:nvSpPr>
          <p:cNvPr id="5120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78565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0306D5F-42A6-4F9E-B220-AD7EE61F803B}" type="slidenum">
              <a:rPr lang="en-US" b="0"/>
              <a:pPr eaLnBrk="1" hangingPunct="1"/>
              <a:t>25</a:t>
            </a:fld>
            <a:endParaRPr lang="en-US" b="0"/>
          </a:p>
        </p:txBody>
      </p:sp>
      <p:sp>
        <p:nvSpPr>
          <p:cNvPr id="53251" name="Rectangle 2"/>
          <p:cNvSpPr>
            <a:spLocks noGrp="1" noRot="1" noChangeAspect="1" noChangeArrowheads="1" noTextEdit="1"/>
          </p:cNvSpPr>
          <p:nvPr>
            <p:ph type="sldImg"/>
          </p:nvPr>
        </p:nvSpPr>
        <p:spPr>
          <a:xfrm>
            <a:off x="1143000" y="685800"/>
            <a:ext cx="4573588" cy="3430588"/>
          </a:xfrm>
          <a:ln/>
        </p:spPr>
      </p:sp>
      <p:sp>
        <p:nvSpPr>
          <p:cNvPr id="5325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65068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936BE3-643E-4CF5-8A12-BBE98B9671E5}" type="slidenum">
              <a:rPr lang="en-US" altLang="en-US" smtClean="0"/>
              <a:pPr eaLnBrk="1" hangingPunct="1"/>
              <a:t>3</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D123E53-F738-4ADD-B425-4FA5C36904D2}" type="slidenum">
              <a:rPr lang="en-US" b="0"/>
              <a:pPr eaLnBrk="1" hangingPunct="1"/>
              <a:t>4</a:t>
            </a:fld>
            <a:endParaRPr lang="en-US" b="0"/>
          </a:p>
        </p:txBody>
      </p:sp>
      <p:sp>
        <p:nvSpPr>
          <p:cNvPr id="30723" name="Rectangle 2"/>
          <p:cNvSpPr>
            <a:spLocks noGrp="1" noRot="1" noChangeAspect="1" noChangeArrowheads="1" noTextEdit="1"/>
          </p:cNvSpPr>
          <p:nvPr>
            <p:ph type="sldImg"/>
          </p:nvPr>
        </p:nvSpPr>
        <p:spPr>
          <a:xfrm>
            <a:off x="1141413" y="684213"/>
            <a:ext cx="4576762" cy="3432175"/>
          </a:xfrm>
          <a:ln/>
        </p:spPr>
      </p:sp>
      <p:sp>
        <p:nvSpPr>
          <p:cNvPr id="30724" name="Rectangle 3"/>
          <p:cNvSpPr>
            <a:spLocks noGrp="1" noChangeArrowheads="1"/>
          </p:cNvSpPr>
          <p:nvPr>
            <p:ph type="body" idx="1"/>
          </p:nvPr>
        </p:nvSpPr>
        <p:spPr>
          <a:xfrm>
            <a:off x="912813" y="4341813"/>
            <a:ext cx="5032375" cy="4117975"/>
          </a:xfrm>
          <a:noFill/>
        </p:spPr>
        <p:txBody>
          <a:bodyPr/>
          <a:lstStyle/>
          <a:p>
            <a:pPr eaLnBrk="1" hangingPunct="1"/>
            <a:r>
              <a:rPr lang="en-US" sz="1000" dirty="0" smtClean="0">
                <a:latin typeface="Arial" panose="020B0604020202020204" pitchFamily="34" charset="0"/>
              </a:rPr>
              <a:t>Nucleoid</a:t>
            </a:r>
          </a:p>
          <a:p>
            <a:pPr eaLnBrk="1" hangingPunct="1"/>
            <a:endParaRPr lang="en-US" sz="1000" dirty="0" smtClean="0">
              <a:latin typeface="Arial" panose="020B0604020202020204" pitchFamily="34" charset="0"/>
            </a:endParaRPr>
          </a:p>
          <a:p>
            <a:pPr eaLnBrk="1" hangingPunct="1"/>
            <a:r>
              <a:rPr lang="en-US" sz="1000" dirty="0" smtClean="0">
                <a:latin typeface="Arial" panose="020B0604020202020204" pitchFamily="34" charset="0"/>
              </a:rPr>
              <a:t>Plasmids</a:t>
            </a:r>
          </a:p>
        </p:txBody>
      </p:sp>
    </p:spTree>
    <p:extLst>
      <p:ext uri="{BB962C8B-B14F-4D97-AF65-F5344CB8AC3E}">
        <p14:creationId xmlns:p14="http://schemas.microsoft.com/office/powerpoint/2010/main" val="112084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ED8FAD4-08AA-40C8-AD74-128033E5AE53}" type="slidenum">
              <a:rPr lang="en-US" b="0"/>
              <a:pPr eaLnBrk="1" hangingPunct="1"/>
              <a:t>5</a:t>
            </a:fld>
            <a:endParaRPr lang="en-US" b="0"/>
          </a:p>
        </p:txBody>
      </p:sp>
      <p:sp>
        <p:nvSpPr>
          <p:cNvPr id="31747" name="Rectangle 2"/>
          <p:cNvSpPr>
            <a:spLocks noGrp="1" noRot="1" noChangeAspect="1" noChangeArrowheads="1" noTextEdit="1"/>
          </p:cNvSpPr>
          <p:nvPr>
            <p:ph type="sldImg"/>
          </p:nvPr>
        </p:nvSpPr>
        <p:spPr>
          <a:xfrm>
            <a:off x="1141413" y="684213"/>
            <a:ext cx="4576762" cy="3432175"/>
          </a:xfrm>
          <a:ln/>
        </p:spPr>
      </p:sp>
      <p:sp>
        <p:nvSpPr>
          <p:cNvPr id="31748" name="Rectangle 3"/>
          <p:cNvSpPr>
            <a:spLocks noGrp="1" noChangeArrowheads="1"/>
          </p:cNvSpPr>
          <p:nvPr>
            <p:ph type="body" idx="1"/>
          </p:nvPr>
        </p:nvSpPr>
        <p:spPr>
          <a:xfrm>
            <a:off x="912813" y="4341813"/>
            <a:ext cx="5032375" cy="4117975"/>
          </a:xfrm>
          <a:noFill/>
        </p:spPr>
        <p:txBody>
          <a:bodyPr/>
          <a:lstStyle/>
          <a:p>
            <a:pPr eaLnBrk="1" hangingPunct="1"/>
            <a:r>
              <a:rPr lang="en-US" smtClean="0">
                <a:latin typeface="Arial" panose="020B0604020202020204" pitchFamily="34" charset="0"/>
              </a:rPr>
              <a:t>Eukaryotic</a:t>
            </a:r>
          </a:p>
        </p:txBody>
      </p:sp>
    </p:spTree>
    <p:extLst>
      <p:ext uri="{BB962C8B-B14F-4D97-AF65-F5344CB8AC3E}">
        <p14:creationId xmlns:p14="http://schemas.microsoft.com/office/powerpoint/2010/main" val="1406284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B61D906-80D8-4B52-824A-D903B154531F}" type="slidenum">
              <a:rPr lang="en-US" b="0"/>
              <a:pPr eaLnBrk="1" hangingPunct="1"/>
              <a:t>6</a:t>
            </a:fld>
            <a:endParaRPr lang="en-US" b="0"/>
          </a:p>
        </p:txBody>
      </p:sp>
      <p:sp>
        <p:nvSpPr>
          <p:cNvPr id="32771" name="Rectangle 2"/>
          <p:cNvSpPr>
            <a:spLocks noGrp="1" noRot="1" noChangeAspect="1" noChangeArrowheads="1" noTextEdit="1"/>
          </p:cNvSpPr>
          <p:nvPr>
            <p:ph type="sldImg"/>
          </p:nvPr>
        </p:nvSpPr>
        <p:spPr>
          <a:xfrm>
            <a:off x="1146175" y="685800"/>
            <a:ext cx="4572000" cy="3429000"/>
          </a:xfrm>
          <a:ln/>
        </p:spPr>
      </p:sp>
      <p:sp>
        <p:nvSpPr>
          <p:cNvPr id="32772" name="Rectangle 3"/>
          <p:cNvSpPr>
            <a:spLocks noGrp="1" noChangeArrowheads="1"/>
          </p:cNvSpPr>
          <p:nvPr>
            <p:ph type="body" idx="1"/>
          </p:nvPr>
        </p:nvSpPr>
        <p:spPr>
          <a:xfrm>
            <a:off x="914400" y="4343400"/>
            <a:ext cx="5029200" cy="4114800"/>
          </a:xfrm>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715166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C6CC79F-42F3-47B8-B1B5-76A656411068}" type="slidenum">
              <a:rPr lang="en-US" b="0"/>
              <a:pPr eaLnBrk="1" hangingPunct="1"/>
              <a:t>7</a:t>
            </a:fld>
            <a:endParaRPr lang="en-US" b="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289042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DDD0500-C1C3-4C1C-B94C-FA0DA0A05FEB}" type="slidenum">
              <a:rPr lang="en-US" b="0"/>
              <a:pPr eaLnBrk="1" hangingPunct="1"/>
              <a:t>8</a:t>
            </a:fld>
            <a:endParaRPr lang="en-US" b="0"/>
          </a:p>
        </p:txBody>
      </p:sp>
      <p:sp>
        <p:nvSpPr>
          <p:cNvPr id="34819" name="Rectangle 2"/>
          <p:cNvSpPr>
            <a:spLocks noGrp="1" noRot="1" noChangeAspect="1" noChangeArrowheads="1" noTextEdit="1"/>
          </p:cNvSpPr>
          <p:nvPr>
            <p:ph type="sldImg"/>
          </p:nvPr>
        </p:nvSpPr>
        <p:spPr>
          <a:xfrm>
            <a:off x="1149350" y="685800"/>
            <a:ext cx="4570413" cy="3429000"/>
          </a:xfrm>
          <a:ln/>
        </p:spPr>
      </p:sp>
      <p:sp>
        <p:nvSpPr>
          <p:cNvPr id="3482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072269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6ADA24D-3021-455B-B174-2E565DA9F7E6}" type="slidenum">
              <a:rPr lang="en-US" b="0"/>
              <a:pPr eaLnBrk="1" hangingPunct="1"/>
              <a:t>9</a:t>
            </a:fld>
            <a:endParaRPr lang="en-US" b="0"/>
          </a:p>
        </p:txBody>
      </p:sp>
      <p:sp>
        <p:nvSpPr>
          <p:cNvPr id="35843" name="Rectangle 2"/>
          <p:cNvSpPr>
            <a:spLocks noGrp="1" noRot="1" noChangeAspect="1" noChangeArrowheads="1" noTextEdit="1"/>
          </p:cNvSpPr>
          <p:nvPr>
            <p:ph type="sldImg"/>
          </p:nvPr>
        </p:nvSpPr>
        <p:spPr>
          <a:xfrm>
            <a:off x="1149350" y="685800"/>
            <a:ext cx="4572000" cy="3429000"/>
          </a:xfrm>
          <a:ln/>
        </p:spPr>
      </p:sp>
      <p:sp>
        <p:nvSpPr>
          <p:cNvPr id="35844"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914563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BD3E8BE-349B-48C4-AEB7-4935CBF7A184}" type="slidenum">
              <a:rPr lang="en-US"/>
              <a:pPr/>
              <a:t>‹#›</a:t>
            </a:fld>
            <a:endParaRPr lang="en-US"/>
          </a:p>
        </p:txBody>
      </p:sp>
    </p:spTree>
    <p:extLst>
      <p:ext uri="{BB962C8B-B14F-4D97-AF65-F5344CB8AC3E}">
        <p14:creationId xmlns:p14="http://schemas.microsoft.com/office/powerpoint/2010/main" val="11950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95E806-2474-49E0-8FB6-6F0A0480FA4A}" type="slidenum">
              <a:rPr lang="en-US"/>
              <a:pPr/>
              <a:t>‹#›</a:t>
            </a:fld>
            <a:endParaRPr lang="en-US"/>
          </a:p>
        </p:txBody>
      </p:sp>
    </p:spTree>
    <p:extLst>
      <p:ext uri="{BB962C8B-B14F-4D97-AF65-F5344CB8AC3E}">
        <p14:creationId xmlns:p14="http://schemas.microsoft.com/office/powerpoint/2010/main" val="162152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22C7A0-9135-475A-86B8-03C5F70CB72C}" type="slidenum">
              <a:rPr lang="en-US"/>
              <a:pPr/>
              <a:t>‹#›</a:t>
            </a:fld>
            <a:endParaRPr lang="en-US"/>
          </a:p>
        </p:txBody>
      </p:sp>
    </p:spTree>
    <p:extLst>
      <p:ext uri="{BB962C8B-B14F-4D97-AF65-F5344CB8AC3E}">
        <p14:creationId xmlns:p14="http://schemas.microsoft.com/office/powerpoint/2010/main" val="2459445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2EEC39E-6AC3-40D1-B6E5-E646372648E3}" type="slidenum">
              <a:rPr lang="en-US"/>
              <a:pPr/>
              <a:t>‹#›</a:t>
            </a:fld>
            <a:endParaRPr lang="en-US"/>
          </a:p>
        </p:txBody>
      </p:sp>
    </p:spTree>
    <p:extLst>
      <p:ext uri="{BB962C8B-B14F-4D97-AF65-F5344CB8AC3E}">
        <p14:creationId xmlns:p14="http://schemas.microsoft.com/office/powerpoint/2010/main" val="774748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C496A677-C856-44F0-88F9-6E9BFDD95F4C}" type="slidenum">
              <a:rPr lang="en-US"/>
              <a:pPr/>
              <a:t>‹#›</a:t>
            </a:fld>
            <a:endParaRPr lang="en-US"/>
          </a:p>
        </p:txBody>
      </p:sp>
    </p:spTree>
    <p:extLst>
      <p:ext uri="{BB962C8B-B14F-4D97-AF65-F5344CB8AC3E}">
        <p14:creationId xmlns:p14="http://schemas.microsoft.com/office/powerpoint/2010/main" val="1775905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7AB4DDF-8351-4807-B745-8A5377BC0130}" type="slidenum">
              <a:rPr lang="en-US"/>
              <a:pPr/>
              <a:t>‹#›</a:t>
            </a:fld>
            <a:endParaRPr lang="en-US"/>
          </a:p>
        </p:txBody>
      </p:sp>
    </p:spTree>
    <p:extLst>
      <p:ext uri="{BB962C8B-B14F-4D97-AF65-F5344CB8AC3E}">
        <p14:creationId xmlns:p14="http://schemas.microsoft.com/office/powerpoint/2010/main" val="427082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EFA6A2D-8ECF-43D9-BC7F-B6D73CBCF3EC}" type="slidenum">
              <a:rPr lang="en-US"/>
              <a:pPr/>
              <a:t>‹#›</a:t>
            </a:fld>
            <a:endParaRPr lang="en-US"/>
          </a:p>
        </p:txBody>
      </p:sp>
    </p:spTree>
    <p:extLst>
      <p:ext uri="{BB962C8B-B14F-4D97-AF65-F5344CB8AC3E}">
        <p14:creationId xmlns:p14="http://schemas.microsoft.com/office/powerpoint/2010/main" val="95656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6802633-519A-4967-8DD7-FC654972DB25}" type="slidenum">
              <a:rPr lang="en-US"/>
              <a:pPr/>
              <a:t>‹#›</a:t>
            </a:fld>
            <a:endParaRPr lang="en-US"/>
          </a:p>
        </p:txBody>
      </p:sp>
    </p:spTree>
    <p:extLst>
      <p:ext uri="{BB962C8B-B14F-4D97-AF65-F5344CB8AC3E}">
        <p14:creationId xmlns:p14="http://schemas.microsoft.com/office/powerpoint/2010/main" val="1618605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C1782A7-46BA-4444-ABD8-A875BF67EA7F}" type="slidenum">
              <a:rPr lang="en-US"/>
              <a:pPr/>
              <a:t>‹#›</a:t>
            </a:fld>
            <a:endParaRPr lang="en-US"/>
          </a:p>
        </p:txBody>
      </p:sp>
    </p:spTree>
    <p:extLst>
      <p:ext uri="{BB962C8B-B14F-4D97-AF65-F5344CB8AC3E}">
        <p14:creationId xmlns:p14="http://schemas.microsoft.com/office/powerpoint/2010/main" val="198955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63AB400-FE66-4348-A700-6B34BA6CA840}" type="slidenum">
              <a:rPr lang="en-US"/>
              <a:pPr/>
              <a:t>‹#›</a:t>
            </a:fld>
            <a:endParaRPr lang="en-US"/>
          </a:p>
        </p:txBody>
      </p:sp>
    </p:spTree>
    <p:extLst>
      <p:ext uri="{BB962C8B-B14F-4D97-AF65-F5344CB8AC3E}">
        <p14:creationId xmlns:p14="http://schemas.microsoft.com/office/powerpoint/2010/main" val="276731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69AFE5B-A7F9-4CD4-8B86-DC844F0FC23B}" type="slidenum">
              <a:rPr lang="en-US"/>
              <a:pPr/>
              <a:t>‹#›</a:t>
            </a:fld>
            <a:endParaRPr lang="en-US"/>
          </a:p>
        </p:txBody>
      </p:sp>
    </p:spTree>
    <p:extLst>
      <p:ext uri="{BB962C8B-B14F-4D97-AF65-F5344CB8AC3E}">
        <p14:creationId xmlns:p14="http://schemas.microsoft.com/office/powerpoint/2010/main" val="364376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5A7B1C2-DC11-4459-AF8D-D377C6A0305E}" type="slidenum">
              <a:rPr lang="en-US"/>
              <a:pPr/>
              <a:t>‹#›</a:t>
            </a:fld>
            <a:endParaRPr lang="en-US"/>
          </a:p>
        </p:txBody>
      </p:sp>
    </p:spTree>
    <p:extLst>
      <p:ext uri="{BB962C8B-B14F-4D97-AF65-F5344CB8AC3E}">
        <p14:creationId xmlns:p14="http://schemas.microsoft.com/office/powerpoint/2010/main" val="3405156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4032B0-FC17-45D5-A89D-48EDB4043E3D}" type="slidenum">
              <a:rPr lang="en-US"/>
              <a:pPr/>
              <a:t>‹#›</a:t>
            </a:fld>
            <a:endParaRPr lang="en-US"/>
          </a:p>
        </p:txBody>
      </p:sp>
    </p:spTree>
    <p:extLst>
      <p:ext uri="{BB962C8B-B14F-4D97-AF65-F5344CB8AC3E}">
        <p14:creationId xmlns:p14="http://schemas.microsoft.com/office/powerpoint/2010/main" val="177871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11E1945-DCC7-4E28-B06B-EF1CE02858E8}" type="slidenum">
              <a:rPr lang="en-US"/>
              <a:pPr/>
              <a:t>‹#›</a:t>
            </a:fld>
            <a:endParaRPr lang="en-US"/>
          </a:p>
        </p:txBody>
      </p:sp>
    </p:spTree>
    <p:extLst>
      <p:ext uri="{BB962C8B-B14F-4D97-AF65-F5344CB8AC3E}">
        <p14:creationId xmlns:p14="http://schemas.microsoft.com/office/powerpoint/2010/main" val="8775915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F9AF96E9-8F07-44AF-89B6-9C794A4F2A5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5C..%5C..%5C..%5C1_TEACHING%5CKVCC%5CHCR118%5CHCR118%20Current%20Materials%5C118%20PPT%20LECTURES%5Cwhyfiles.org%5C034clone%5Cdna.html" TargetMode="External"/><Relationship Id="rId4" Type="http://schemas.openxmlformats.org/officeDocument/2006/relationships/hyperlink" Target="http://www.scienceprofonline.com/" TargetMode="External"/><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org/genetics/what-is-dna-deoxyribonucleic-acid.html" TargetMode="External"/><Relationship Id="rId4" Type="http://schemas.openxmlformats.org/officeDocument/2006/relationships/image" Target="../media/image2.jpeg"/><Relationship Id="rId5" Type="http://schemas.openxmlformats.org/officeDocument/2006/relationships/hyperlink" Target="http://en.wikipedia.org/wiki/File:DNA_replication_split.svg"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www.scienceprofonline.org/genetics/genetic-replication-copying-dna.html" TargetMode="External"/><Relationship Id="rId4" Type="http://schemas.openxmlformats.org/officeDocument/2006/relationships/image" Target="../media/image6.png"/><Relationship Id="rId5" Type="http://schemas.openxmlformats.org/officeDocument/2006/relationships/hyperlink" Target="http://en.wikipedia.org/wiki/File:Average_prokaryote_cell-_en.svg" TargetMode="External"/><Relationship Id="rId6" Type="http://schemas.openxmlformats.org/officeDocument/2006/relationships/hyperlink" Target="http://en.wikipedia.org/wiki/File:Animal_cell_structure_en.svg" TargetMode="External"/><Relationship Id="rId7" Type="http://schemas.openxmlformats.org/officeDocument/2006/relationships/image" Target="../media/image16.jpeg"/><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File:Three_cell_growth_types.png"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6"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hyperlink" Target="http://en.wikipedia.org/wiki/File:Animal_cell_structure_en.svg" TargetMode="External"/><Relationship Id="rId5" Type="http://schemas.openxmlformats.org/officeDocument/2006/relationships/hyperlink" Target="http://en.wikibooks.org/wiki/File:DNA_bubbles.png" TargetMode="External"/><Relationship Id="rId6" Type="http://schemas.openxmlformats.org/officeDocument/2006/relationships/image" Target="../media/image19.jpe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scienceprofonline.com/cell-biology/prokaryotic-cell-parts-functions-diagrams.html" TargetMode="External"/><Relationship Id="rId4" Type="http://schemas.openxmlformats.org/officeDocument/2006/relationships/hyperlink" Target="http://www.scienceprofonline.com/cell-biology/eukaryotic-cell-parts-functions-diagrams.html" TargetMode="External"/><Relationship Id="rId5" Type="http://schemas.openxmlformats.org/officeDocument/2006/relationships/image" Target="../media/image20.jpeg"/><Relationship Id="rId6" Type="http://schemas.openxmlformats.org/officeDocument/2006/relationships/hyperlink" Target="http://www.ncbi.nlm.nih.gov/books/NBK21862/" TargetMode="External"/><Relationship Id="rId7" Type="http://schemas.openxmlformats.org/officeDocument/2006/relationships/image" Target="../media/image21.png"/><Relationship Id="rId8" Type="http://schemas.openxmlformats.org/officeDocument/2006/relationships/hyperlink" Target="http://www.scienceprofonline.com/virtual-cell-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image" Target="../media/image22.wmf"/><Relationship Id="rId5" Type="http://schemas.openxmlformats.org/officeDocument/2006/relationships/image" Target="../media/image23.jpeg"/><Relationship Id="rId6" Type="http://schemas.openxmlformats.org/officeDocument/2006/relationships/hyperlink" Target="http://en.wikipedia.org/wiki/File:DNA_replication_split.sv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image" Target="../media/image24.jpeg"/><Relationship Id="rId5" Type="http://schemas.openxmlformats.org/officeDocument/2006/relationships/hyperlink" Target="http://en.wikipedia.org/wiki/File:DNA_chemical_structure.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hyperlink" Target="http://en.wikipedia.org/wiki/File:DNA_replication_en.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highered.mcgraw-hill.com/sites/0072437316/student_view0/chapter14/animations.html" TargetMode="External"/><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scienceprofonline.org/genetics/nucleic-acid-function-DNA-replication-transcription-translation.html"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en.wikipedia.org/wiki/File:DNA_replication_split.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tami-port.suite101.com/cell-division-binary-fission-mitosis--meiosis-a386007" TargetMode="External"/><Relationship Id="rId4" Type="http://schemas.openxmlformats.org/officeDocument/2006/relationships/hyperlink" Target="http://www.scienceprofonline.org/genetics/what-is-dna-deoxyribonucleic-acid.html" TargetMode="External"/><Relationship Id="rId5" Type="http://schemas.openxmlformats.org/officeDocument/2006/relationships/image" Target="../media/image26.jpeg"/><Relationship Id="rId6" Type="http://schemas.openxmlformats.org/officeDocument/2006/relationships/hyperlink" Target="http://en.wikipedia.org/wiki/File:Three_cell_growth_types.pn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scienceprofonline.com/microbiology/binary-fission-cell-division-reproduction-prokaryotes.html" TargetMode="External"/><Relationship Id="rId4" Type="http://schemas.openxmlformats.org/officeDocument/2006/relationships/image" Target="../media/image27.jpeg"/><Relationship Id="rId5" Type="http://schemas.openxmlformats.org/officeDocument/2006/relationships/image" Target="../media/image5.jpeg"/><Relationship Id="rId6" Type="http://schemas.openxmlformats.org/officeDocument/2006/relationships/hyperlink" Target="http://en.wikipedia.org/wiki/File:Binary_fission.pn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www.scienceprofonline.com/chemistry/what-are-proteins-amino-acids-peptide-bonds.html" TargetMode="External"/><Relationship Id="rId5" Type="http://schemas.openxmlformats.org/officeDocument/2006/relationships/image" Target="../media/image28.jpeg"/><Relationship Id="rId6" Type="http://schemas.openxmlformats.org/officeDocument/2006/relationships/image" Target="../media/image29.png"/><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profonline.com/microbiology/bacterial-genetics-plasmid-dna-conjugation-gene-transfer.html" TargetMode="External"/><Relationship Id="rId4" Type="http://schemas.openxmlformats.org/officeDocument/2006/relationships/hyperlink" Target="http://en.wikipedia.org/wiki/File:Staphylococcus_aureus_(AB_Test).jpg" TargetMode="External"/><Relationship Id="rId5" Type="http://schemas.openxmlformats.org/officeDocument/2006/relationships/image" Target="../media/image30.jpeg"/><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8" Type="http://schemas.openxmlformats.org/officeDocument/2006/relationships/hyperlink" Target="http://www.sumanasinc.com/scienceinfocus/antibiotics/antibiotics_fla.html" TargetMode="External"/><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1" Type="http://schemas.openxmlformats.org/officeDocument/2006/relationships/image" Target="../media/image31.wmf"/><Relationship Id="rId12" Type="http://schemas.openxmlformats.org/officeDocument/2006/relationships/hyperlink" Target="http://www.scienceprofonline.com/virtual-cell-main.html"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scienceprofonline.com/vcbc/molecular-genetics-replication-main.html" TargetMode="External"/><Relationship Id="rId4" Type="http://schemas.openxmlformats.org/officeDocument/2006/relationships/hyperlink" Target="http://www.scienceprofonline.com/" TargetMode="External"/><Relationship Id="rId5" Type="http://schemas.openxmlformats.org/officeDocument/2006/relationships/hyperlink" Target="http://www.youtube.com/watch?v=Mx3xJYXoSoQ" TargetMode="External"/><Relationship Id="rId6" Type="http://schemas.openxmlformats.org/officeDocument/2006/relationships/hyperlink" Target="http://www.johnkyrk.com/DNAanatomy.html" TargetMode="External"/><Relationship Id="rId7" Type="http://schemas.openxmlformats.org/officeDocument/2006/relationships/hyperlink" Target="http://learn.genetics.utah.edu/content/begin/dna/builddna/" TargetMode="External"/><Relationship Id="rId8" Type="http://schemas.openxmlformats.org/officeDocument/2006/relationships/hyperlink" Target="http://www.wiley.com/college/pratt/0471393878/student/animations/dna_replication/index.html" TargetMode="External"/><Relationship Id="rId9" Type="http://schemas.openxmlformats.org/officeDocument/2006/relationships/hyperlink" Target="http://www.youtube.com/watch?v=ID6KY1QBR5s" TargetMode="External"/><Relationship Id="rId10" Type="http://schemas.openxmlformats.org/officeDocument/2006/relationships/hyperlink" Target="http://www.youtube.com/watch?v=2IlHgbOWj4o"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32.jpeg"/><Relationship Id="rId6" Type="http://schemas.openxmlformats.org/officeDocument/2006/relationships/hyperlink" Target="http://www.youtube.com/watch?v=2IlHgbOWj4o" TargetMode="External"/><Relationship Id="rId7" Type="http://schemas.openxmlformats.org/officeDocument/2006/relationships/hyperlink" Target="http://en.wikipedia.org/wiki/File:Endomembrane_system_diagram_en.svg" TargetMode="External"/><Relationship Id="rId8" Type="http://schemas.openxmlformats.org/officeDocument/2006/relationships/image" Target="../media/image33.jpe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6" Type="http://schemas.openxmlformats.org/officeDocument/2006/relationships/image" Target="../media/image4.jpg"/><Relationship Id="rId7" Type="http://schemas.openxmlformats.org/officeDocument/2006/relationships/hyperlink" Target="http://www.niaid.nih.gov/topics/antimicrobialResistance/Understanding/Pages/mutation.aspx" TargetMode="External"/><Relationship Id="rId8" Type="http://schemas.openxmlformats.org/officeDocument/2006/relationships/hyperlink" Target="http://en.wikipedia.org/wiki/File:Binary_fission.png" TargetMode="External"/><Relationship Id="rId9" Type="http://schemas.openxmlformats.org/officeDocument/2006/relationships/hyperlink" Target="http://en.wikipedia.org/wiki/File:Conjugation.svg" TargetMode="External"/><Relationship Id="rId10" Type="http://schemas.openxmlformats.org/officeDocument/2006/relationships/image" Target="../media/image5.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org/genetics/what-is-dna-deoxyribonucleic-acid.html" TargetMode="External"/><Relationship Id="rId4" Type="http://schemas.openxmlformats.org/officeDocument/2006/relationships/hyperlink" Target="http://www.scienceprofonline.com/cell-biology/prokaryotic-cell-parts-functions-diagrams.html" TargetMode="External"/><Relationship Id="rId5" Type="http://schemas.openxmlformats.org/officeDocument/2006/relationships/image" Target="../media/image6.png"/><Relationship Id="rId6" Type="http://schemas.openxmlformats.org/officeDocument/2006/relationships/hyperlink" Target="http://en.wikipedia.org/wiki/File:Average_prokaryote_cell-_en.svg"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image" Target="../media/image7.jpeg"/><Relationship Id="rId5" Type="http://schemas.openxmlformats.org/officeDocument/2006/relationships/hyperlink" Target="http://en.wikipedia.org/wiki/File:Animal_cell_structure_en.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profonline.org/genetics/what-is-dna-deoxyribonucleic-acid.html" TargetMode="External"/><Relationship Id="rId4" Type="http://schemas.openxmlformats.org/officeDocument/2006/relationships/hyperlink" Target="http://www.scienceprofonline.com/virtual-cell-main.html" TargetMode="External"/><Relationship Id="rId5" Type="http://schemas.openxmlformats.org/officeDocument/2006/relationships/hyperlink" Target="http://www.scienceprofonline.com/" TargetMode="External"/><Relationship Id="rId6" Type="http://schemas.openxmlformats.org/officeDocument/2006/relationships/hyperlink" Target="http://en.wikipedia.org/wiki/File:Gene.png" TargetMode="External"/><Relationship Id="rId7" Type="http://schemas.openxmlformats.org/officeDocument/2006/relationships/image" Target="../media/image8.jpeg"/><Relationship Id="rId8" Type="http://schemas.openxmlformats.org/officeDocument/2006/relationships/image" Target="../media/image9.jpe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http://en.wikipedia.org/wiki/File:DNA_chemical_structure.svg"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en/b/b9/Nucleotides.png" TargetMode="External"/><Relationship Id="rId4" Type="http://schemas.openxmlformats.org/officeDocument/2006/relationships/image" Target="../media/image11.png"/><Relationship Id="rId5" Type="http://schemas.openxmlformats.org/officeDocument/2006/relationships/hyperlink" Target="http://en.wikipedia.org/wiki/File:Nucleotides_1.svg" TargetMode="External"/><Relationship Id="rId6" Type="http://schemas.openxmlformats.org/officeDocument/2006/relationships/hyperlink" Target="http://www.scienceprofonline.com/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profonline.com/science-image-libr/sci-image-libr-genetics.html" TargetMode="External"/><Relationship Id="rId4" Type="http://schemas.openxmlformats.org/officeDocument/2006/relationships/hyperlink" Target="http://en.wikipedia.org/wiki/File:DNA_chemical_structure.svg" TargetMode="External"/><Relationship Id="rId5" Type="http://schemas.openxmlformats.org/officeDocument/2006/relationships/hyperlink" Target="http://www.biologycorner.com/bio1/DNA.html" TargetMode="External"/><Relationship Id="rId6" Type="http://schemas.openxmlformats.org/officeDocument/2006/relationships/hyperlink" Target="http://www.scienceprofonline.com/" TargetMode="External"/><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2800">
                <a:solidFill>
                  <a:schemeClr val="tx2"/>
                </a:solidFill>
                <a:latin typeface="Comic Sans MS" panose="030F0702030302020204" pitchFamily="66" charset="0"/>
              </a:rPr>
              <a:t>About </a:t>
            </a:r>
            <a:r>
              <a:rPr lang="en-US" sz="2800">
                <a:solidFill>
                  <a:schemeClr val="tx2"/>
                </a:solidFill>
                <a:latin typeface="Comic Sans MS" panose="030F0702030302020204" pitchFamily="66" charset="0"/>
                <a:hlinkClick r:id="rId4"/>
              </a:rPr>
              <a:t>Science Prof Online</a:t>
            </a:r>
            <a:r>
              <a:rPr lang="en-US" sz="2800">
                <a:solidFill>
                  <a:schemeClr val="tx2"/>
                </a:solidFill>
                <a:latin typeface="Comic Sans MS" panose="030F0702030302020204" pitchFamily="66" charset="0"/>
              </a:rPr>
              <a:t> </a:t>
            </a:r>
          </a:p>
          <a:p>
            <a:pPr algn="ctr" eaLnBrk="1" hangingPunct="1"/>
            <a:r>
              <a:rPr lang="en-US" sz="2800">
                <a:solidFill>
                  <a:schemeClr val="tx2"/>
                </a:solidFill>
                <a:latin typeface="Comic Sans MS" panose="030F0702030302020204" pitchFamily="66" charset="0"/>
              </a:rPr>
              <a:t>PowerPoint Resources</a:t>
            </a:r>
          </a:p>
        </p:txBody>
      </p:sp>
      <p:sp>
        <p:nvSpPr>
          <p:cNvPr id="2052" name="Rectangle 3"/>
          <p:cNvSpPr>
            <a:spLocks noChangeArrowheads="1"/>
          </p:cNvSpPr>
          <p:nvPr/>
        </p:nvSpPr>
        <p:spPr bwMode="auto">
          <a:xfrm>
            <a:off x="107950" y="1744663"/>
            <a:ext cx="9036050" cy="3581400"/>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80000"/>
              </a:lnSpc>
              <a:spcBef>
                <a:spcPct val="20000"/>
              </a:spcBef>
              <a:buFontTx/>
              <a:buChar char="•"/>
            </a:pPr>
            <a:r>
              <a:rPr lang="en-US" sz="1400">
                <a:latin typeface="Comic Sans MS" panose="030F0702030302020204" pitchFamily="66" charset="0"/>
              </a:rPr>
              <a:t> </a:t>
            </a:r>
            <a:r>
              <a:rPr lang="en-US" sz="1200" b="0">
                <a:latin typeface="Comic Sans MS" panose="030F0702030302020204"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sz="1200" b="0">
              <a:latin typeface="Comic Sans MS" panose="030F0702030302020204" pitchFamily="66" charset="0"/>
            </a:endParaRPr>
          </a:p>
          <a:p>
            <a:pPr eaLnBrk="1" hangingPunct="1">
              <a:lnSpc>
                <a:spcPct val="80000"/>
              </a:lnSpc>
              <a:spcBef>
                <a:spcPct val="20000"/>
              </a:spcBef>
              <a:buFontTx/>
              <a:buChar char="•"/>
            </a:pPr>
            <a:r>
              <a:rPr lang="en-US" sz="1200" b="0">
                <a:latin typeface="Comic Sans MS" panose="030F0702030302020204"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sz="1200" b="0">
              <a:latin typeface="Comic Sans MS" panose="030F0702030302020204" pitchFamily="66" charset="0"/>
            </a:endParaRPr>
          </a:p>
          <a:p>
            <a:pPr eaLnBrk="1" hangingPunct="1">
              <a:lnSpc>
                <a:spcPct val="80000"/>
              </a:lnSpc>
              <a:spcBef>
                <a:spcPct val="20000"/>
              </a:spcBef>
              <a:buFontTx/>
              <a:buChar char="•"/>
            </a:pPr>
            <a:r>
              <a:rPr lang="en-US" sz="1200" b="0">
                <a:latin typeface="Comic Sans MS" panose="030F0702030302020204"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sz="1200" b="0">
              <a:latin typeface="Comic Sans MS" panose="030F0702030302020204" pitchFamily="66" charset="0"/>
            </a:endParaRPr>
          </a:p>
          <a:p>
            <a:pPr eaLnBrk="1" hangingPunct="1">
              <a:lnSpc>
                <a:spcPct val="80000"/>
              </a:lnSpc>
              <a:spcBef>
                <a:spcPct val="20000"/>
              </a:spcBef>
              <a:buFontTx/>
              <a:buChar char="•"/>
            </a:pPr>
            <a:r>
              <a:rPr lang="en-US" sz="1200" b="0">
                <a:latin typeface="Comic Sans MS" panose="030F0702030302020204"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sz="1200" b="0" i="1">
                <a:latin typeface="Comic Sans MS" panose="030F0702030302020204" pitchFamily="66" charset="0"/>
              </a:rPr>
              <a:t>slide show mode </a:t>
            </a:r>
            <a:r>
              <a:rPr lang="en-US" sz="1200" b="0">
                <a:latin typeface="Comic Sans MS" panose="030F0702030302020204" pitchFamily="66" charset="0"/>
              </a:rPr>
              <a:t>to use the hyperlinks directly.</a:t>
            </a:r>
          </a:p>
          <a:p>
            <a:pPr eaLnBrk="1" hangingPunct="1">
              <a:lnSpc>
                <a:spcPct val="80000"/>
              </a:lnSpc>
              <a:spcBef>
                <a:spcPct val="20000"/>
              </a:spcBef>
            </a:pPr>
            <a:endParaRPr lang="en-US" sz="1200" b="0">
              <a:latin typeface="Comic Sans MS" panose="030F0702030302020204" pitchFamily="66" charset="0"/>
            </a:endParaRPr>
          </a:p>
          <a:p>
            <a:pPr eaLnBrk="1" hangingPunct="1">
              <a:lnSpc>
                <a:spcPct val="80000"/>
              </a:lnSpc>
              <a:spcBef>
                <a:spcPct val="20000"/>
              </a:spcBef>
              <a:buFontTx/>
              <a:buChar char="•"/>
            </a:pPr>
            <a:r>
              <a:rPr lang="en-US" sz="1200" b="0">
                <a:latin typeface="Comic Sans MS" panose="030F0702030302020204" pitchFamily="66" charset="0"/>
              </a:rPr>
              <a:t> Several helpful links to fun and interactive learning tools are included throughout the PPT and on the Smart Links slide, near the end of each presentation. You must be in </a:t>
            </a:r>
            <a:r>
              <a:rPr lang="en-US" sz="1200" b="0" i="1">
                <a:latin typeface="Comic Sans MS" panose="030F0702030302020204" pitchFamily="66" charset="0"/>
              </a:rPr>
              <a:t>slide show mode </a:t>
            </a:r>
            <a:r>
              <a:rPr lang="en-US" sz="1200" b="0">
                <a:latin typeface="Comic Sans MS" panose="030F0702030302020204" pitchFamily="66" charset="0"/>
              </a:rPr>
              <a:t>to utilize hyperlinks and animations.</a:t>
            </a:r>
          </a:p>
          <a:p>
            <a:pPr eaLnBrk="1" hangingPunct="1">
              <a:lnSpc>
                <a:spcPct val="80000"/>
              </a:lnSpc>
              <a:spcBef>
                <a:spcPct val="20000"/>
              </a:spcBef>
            </a:pPr>
            <a:r>
              <a:rPr lang="en-US" sz="1200" b="0">
                <a:latin typeface="Comic Sans MS" panose="030F0702030302020204" pitchFamily="66" charset="0"/>
              </a:rPr>
              <a:t>	</a:t>
            </a:r>
          </a:p>
          <a:p>
            <a:pPr eaLnBrk="1" hangingPunct="1">
              <a:lnSpc>
                <a:spcPct val="80000"/>
              </a:lnSpc>
              <a:spcBef>
                <a:spcPct val="20000"/>
              </a:spcBef>
              <a:buFontTx/>
              <a:buChar char="•"/>
            </a:pPr>
            <a:r>
              <a:rPr lang="en-US" sz="1200" b="0">
                <a:latin typeface="Comic Sans MS" panose="030F0702030302020204" pitchFamily="66" charset="0"/>
              </a:rPr>
              <a:t>This digital resource is licensed under Creative Commons </a:t>
            </a:r>
            <a:r>
              <a:rPr lang="en-US" sz="1100" b="0">
                <a:latin typeface="Comic Sans MS" panose="030F0702030302020204" pitchFamily="66" charset="0"/>
              </a:rPr>
              <a:t>Attribution-ShareAlike 3.0:</a:t>
            </a:r>
          </a:p>
          <a:p>
            <a:pPr eaLnBrk="1" hangingPunct="1">
              <a:lnSpc>
                <a:spcPct val="80000"/>
              </a:lnSpc>
              <a:spcBef>
                <a:spcPct val="20000"/>
              </a:spcBef>
            </a:pPr>
            <a:r>
              <a:rPr lang="en-US" sz="1100" b="0">
                <a:latin typeface="Comic Sans MS" panose="030F0702030302020204" pitchFamily="66" charset="0"/>
              </a:rPr>
              <a:t>  </a:t>
            </a:r>
            <a:r>
              <a:rPr lang="en-US" sz="1100" b="0">
                <a:latin typeface="Comic Sans MS" panose="030F0702030302020204" pitchFamily="66" charset="0"/>
                <a:hlinkClick r:id="rId5"/>
              </a:rPr>
              <a:t>http://creativecommons.org/licenses/by-sa/3.0</a:t>
            </a:r>
            <a:r>
              <a:rPr lang="en-US" sz="1100">
                <a:latin typeface="Comic Sans MS" panose="030F0702030302020204" pitchFamily="66" charset="0"/>
                <a:hlinkClick r:id="rId5"/>
              </a:rPr>
              <a:t>/</a:t>
            </a:r>
            <a:r>
              <a:rPr lang="en-US" sz="1100">
                <a:latin typeface="Comic Sans MS" panose="030F0702030302020204" pitchFamily="66" charset="0"/>
              </a:rPr>
              <a:t>	                 </a:t>
            </a:r>
            <a:endParaRPr lang="en-US" sz="1200">
              <a:latin typeface="Comic Sans MS" panose="030F0702030302020204"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Alicia Cepaitis, MS</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Chief Creative Nerd</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Science Prof Online</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Online Education Resources, LLC</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hlinkClick r:id="rId6"/>
              </a:rPr>
              <a:t>alicia@scienceprofonline.com</a:t>
            </a:r>
            <a:endParaRPr lang="en-US" sz="1200" b="0">
              <a:latin typeface="Comic Sans MS" panose="030F0702030302020204" pitchFamily="66" charset="0"/>
              <a:cs typeface="Arial" panose="020B0604020202020204" pitchFamily="34" charset="0"/>
            </a:endParaRPr>
          </a:p>
        </p:txBody>
      </p:sp>
      <p:sp>
        <p:nvSpPr>
          <p:cNvPr id="2054"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
        <p:nvSpPr>
          <p:cNvPr id="2055" name="Text Box 14"/>
          <p:cNvSpPr txBox="1">
            <a:spLocks noChangeArrowheads="1"/>
          </p:cNvSpPr>
          <p:nvPr/>
        </p:nvSpPr>
        <p:spPr bwMode="auto">
          <a:xfrm>
            <a:off x="6097588" y="6615113"/>
            <a:ext cx="3074987"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r>
              <a:rPr lang="en-US" sz="1000" b="0">
                <a:latin typeface="Comic Sans MS" panose="030F0702030302020204" pitchFamily="66" charset="0"/>
                <a:cs typeface="Arial" panose="020B0604020202020204" pitchFamily="34" charset="0"/>
              </a:rPr>
              <a:t>Image: Compound microscope objectives, T. Port</a:t>
            </a:r>
          </a:p>
        </p:txBody>
      </p:sp>
      <p:sp>
        <p:nvSpPr>
          <p:cNvPr id="2056" name="Text Box 8"/>
          <p:cNvSpPr txBox="1">
            <a:spLocks noChangeArrowheads="1"/>
          </p:cNvSpPr>
          <p:nvPr/>
        </p:nvSpPr>
        <p:spPr bwMode="auto">
          <a:xfrm>
            <a:off x="5930900" y="5241925"/>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Tami Port, MS</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Creator of Science Prof Online</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Chief Executive Nerd</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Science Prof Online</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rPr>
              <a:t>Online Education Resources, LLC</a:t>
            </a:r>
          </a:p>
          <a:p>
            <a:pPr eaLnBrk="1" hangingPunct="1">
              <a:lnSpc>
                <a:spcPct val="80000"/>
              </a:lnSpc>
              <a:spcBef>
                <a:spcPct val="20000"/>
              </a:spcBef>
            </a:pPr>
            <a:r>
              <a:rPr lang="en-US" sz="1200" b="0">
                <a:latin typeface="Comic Sans MS" panose="030F0702030302020204" pitchFamily="66" charset="0"/>
                <a:cs typeface="Arial" panose="020B0604020202020204" pitchFamily="34" charset="0"/>
                <a:hlinkClick r:id="rId9"/>
              </a:rPr>
              <a:t>info@scienceprofonline.com</a:t>
            </a:r>
            <a:endParaRPr lang="en-US" sz="1200" b="0">
              <a:latin typeface="Comic Sans MS" panose="030F0702030302020204" pitchFamily="66"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553200" y="6629400"/>
            <a:ext cx="2590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sz="1000" b="0">
                <a:latin typeface="Comic Sans MS" panose="030F0702030302020204" pitchFamily="66" charset="0"/>
              </a:rPr>
              <a:t>Image: </a:t>
            </a:r>
            <a:r>
              <a:rPr lang="en-US" sz="1000" b="0">
                <a:latin typeface="Comic Sans MS" panose="030F0702030302020204" pitchFamily="66" charset="0"/>
                <a:hlinkClick r:id="rId3" action="ppaction://hlinkfile"/>
              </a:rPr>
              <a:t>DNA molecule</a:t>
            </a:r>
            <a:r>
              <a:rPr lang="en-US" sz="1000" b="0">
                <a:latin typeface="Comic Sans MS" panose="030F0702030302020204" pitchFamily="66" charset="0"/>
              </a:rPr>
              <a:t>, Why Files, NSF</a:t>
            </a:r>
          </a:p>
        </p:txBody>
      </p:sp>
      <p:sp>
        <p:nvSpPr>
          <p:cNvPr id="10243" name="Text Box 5"/>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Virtual Cell Biology Classroom on </a:t>
            </a:r>
            <a:r>
              <a:rPr lang="en-US" sz="1000" b="0">
                <a:latin typeface="Comic Sans MS" panose="030F0702030302020204" pitchFamily="66" charset="0"/>
                <a:hlinkClick r:id="rId4"/>
              </a:rPr>
              <a:t>ScienceProfOnline.com</a:t>
            </a:r>
            <a:endParaRPr lang="en-US" sz="1000" b="0">
              <a:latin typeface="Comic Sans MS" panose="030F0702030302020204" pitchFamily="66" charset="0"/>
            </a:endParaRPr>
          </a:p>
        </p:txBody>
      </p:sp>
      <p:sp>
        <p:nvSpPr>
          <p:cNvPr id="10244" name="Rectangle 3"/>
          <p:cNvSpPr>
            <a:spLocks noChangeArrowheads="1"/>
          </p:cNvSpPr>
          <p:nvPr/>
        </p:nvSpPr>
        <p:spPr bwMode="auto">
          <a:xfrm>
            <a:off x="152400" y="152400"/>
            <a:ext cx="3429000" cy="1066800"/>
          </a:xfrm>
          <a:prstGeom prst="rect">
            <a:avLst/>
          </a:prstGeom>
          <a:solidFill>
            <a:schemeClr val="bg1"/>
          </a:solidFill>
          <a:ln w="9525" algn="ctr">
            <a:solidFill>
              <a:schemeClr val="bg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pic>
        <p:nvPicPr>
          <p:cNvPr id="10245" name="Picture 7" descr="C:\Users\Tami\Desktop\Picture86.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 y="357188"/>
            <a:ext cx="7772400"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4724400" cy="715962"/>
          </a:xfrm>
        </p:spPr>
        <p:txBody>
          <a:bodyPr/>
          <a:lstStyle/>
          <a:p>
            <a:pPr algn="l" eaLnBrk="1" hangingPunct="1"/>
            <a:r>
              <a:rPr lang="en-US" sz="4000" b="1" dirty="0" smtClean="0">
                <a:solidFill>
                  <a:srgbClr val="00CCFF"/>
                </a:solidFill>
                <a:latin typeface="Comic Sans MS" panose="030F0702030302020204" pitchFamily="66" charset="0"/>
              </a:rPr>
              <a:t>DNA Replication</a:t>
            </a:r>
          </a:p>
        </p:txBody>
      </p:sp>
      <p:sp>
        <p:nvSpPr>
          <p:cNvPr id="11267" name="Rectangle 3"/>
          <p:cNvSpPr>
            <a:spLocks noGrp="1" noChangeArrowheads="1"/>
          </p:cNvSpPr>
          <p:nvPr>
            <p:ph type="body" sz="half" idx="1"/>
          </p:nvPr>
        </p:nvSpPr>
        <p:spPr>
          <a:xfrm>
            <a:off x="266700" y="1143000"/>
            <a:ext cx="5372100" cy="5181600"/>
          </a:xfrm>
        </p:spPr>
        <p:txBody>
          <a:bodyPr/>
          <a:lstStyle/>
          <a:p>
            <a:pPr eaLnBrk="1" hangingPunct="1">
              <a:lnSpc>
                <a:spcPct val="80000"/>
              </a:lnSpc>
            </a:pPr>
            <a:r>
              <a:rPr lang="en-US" sz="1800" b="1" dirty="0" smtClean="0">
                <a:latin typeface="Comic Sans MS" panose="030F0702030302020204" pitchFamily="66" charset="0"/>
              </a:rPr>
              <a:t>Copying</a:t>
            </a:r>
            <a:r>
              <a:rPr lang="en-US" sz="1800" dirty="0" smtClean="0">
                <a:latin typeface="Comic Sans MS" panose="030F0702030302020204" pitchFamily="66" charset="0"/>
              </a:rPr>
              <a:t> of a double-stranded </a:t>
            </a:r>
          </a:p>
          <a:p>
            <a:pPr eaLnBrk="1" hangingPunct="1">
              <a:lnSpc>
                <a:spcPct val="80000"/>
              </a:lnSpc>
              <a:buFontTx/>
              <a:buNone/>
            </a:pPr>
            <a:r>
              <a:rPr lang="en-US" sz="1800" dirty="0" smtClean="0">
                <a:latin typeface="Comic Sans MS" panose="030F0702030302020204" pitchFamily="66" charset="0"/>
              </a:rPr>
              <a:t>	DNA molecule. </a:t>
            </a:r>
          </a:p>
          <a:p>
            <a:pPr eaLnBrk="1" hangingPunct="1">
              <a:lnSpc>
                <a:spcPct val="80000"/>
              </a:lnSpc>
            </a:pPr>
            <a:endParaRPr lang="en-US" sz="1800" dirty="0" smtClean="0">
              <a:latin typeface="Comic Sans MS" panose="030F0702030302020204" pitchFamily="66" charset="0"/>
            </a:endParaRPr>
          </a:p>
          <a:p>
            <a:pPr eaLnBrk="1" hangingPunct="1">
              <a:lnSpc>
                <a:spcPct val="80000"/>
              </a:lnSpc>
            </a:pPr>
            <a:r>
              <a:rPr lang="en-US" sz="1800" dirty="0" smtClean="0">
                <a:latin typeface="Comic Sans MS" panose="030F0702030302020204" pitchFamily="66" charset="0"/>
              </a:rPr>
              <a:t>Each </a:t>
            </a:r>
            <a:r>
              <a:rPr lang="en-US" sz="1800" dirty="0" smtClean="0">
                <a:latin typeface="Comic Sans MS" panose="030F0702030302020204" pitchFamily="66" charset="0"/>
                <a:hlinkClick r:id="rId3"/>
              </a:rPr>
              <a:t>DNA</a:t>
            </a:r>
            <a:r>
              <a:rPr lang="en-US" sz="1800" dirty="0" smtClean="0">
                <a:latin typeface="Comic Sans MS" panose="030F0702030302020204" pitchFamily="66" charset="0"/>
              </a:rPr>
              <a:t> strand holds the same genetic information, so each strand can serve as a template for the new, opposite strand.</a:t>
            </a:r>
          </a:p>
          <a:p>
            <a:pPr eaLnBrk="1" hangingPunct="1">
              <a:lnSpc>
                <a:spcPct val="80000"/>
              </a:lnSpc>
            </a:pPr>
            <a:endParaRPr lang="en-US" sz="1800" dirty="0" smtClean="0">
              <a:latin typeface="Comic Sans MS" panose="030F0702030302020204" pitchFamily="66" charset="0"/>
            </a:endParaRPr>
          </a:p>
          <a:p>
            <a:pPr eaLnBrk="1" hangingPunct="1">
              <a:lnSpc>
                <a:spcPct val="80000"/>
              </a:lnSpc>
            </a:pPr>
            <a:r>
              <a:rPr lang="en-US" sz="1800" dirty="0" smtClean="0">
                <a:latin typeface="Comic Sans MS" panose="030F0702030302020204" pitchFamily="66" charset="0"/>
              </a:rPr>
              <a:t> The </a:t>
            </a:r>
            <a:r>
              <a:rPr lang="en-US" sz="1800" b="1" dirty="0" smtClean="0">
                <a:latin typeface="Comic Sans MS" panose="030F0702030302020204" pitchFamily="66" charset="0"/>
              </a:rPr>
              <a:t>parent</a:t>
            </a:r>
            <a:r>
              <a:rPr lang="en-US" sz="1800" dirty="0" smtClean="0">
                <a:latin typeface="Comic Sans MS" panose="030F0702030302020204" pitchFamily="66" charset="0"/>
              </a:rPr>
              <a:t> (a.k.a. __________ )</a:t>
            </a:r>
          </a:p>
          <a:p>
            <a:pPr eaLnBrk="1" hangingPunct="1">
              <a:lnSpc>
                <a:spcPct val="80000"/>
              </a:lnSpc>
              <a:buFontTx/>
              <a:buNone/>
            </a:pPr>
            <a:r>
              <a:rPr lang="en-US" sz="1800" dirty="0" smtClean="0">
                <a:latin typeface="Comic Sans MS" panose="030F0702030302020204" pitchFamily="66" charset="0"/>
              </a:rPr>
              <a:t>	strand is preserved and the </a:t>
            </a:r>
            <a:r>
              <a:rPr lang="en-US" sz="1800" b="1" dirty="0" smtClean="0">
                <a:latin typeface="Comic Sans MS" panose="030F0702030302020204" pitchFamily="66" charset="0"/>
              </a:rPr>
              <a:t>daughter (</a:t>
            </a:r>
            <a:r>
              <a:rPr lang="en-US" sz="1800" dirty="0" smtClean="0">
                <a:latin typeface="Comic Sans MS" panose="030F0702030302020204" pitchFamily="66" charset="0"/>
              </a:rPr>
              <a:t>a.k.a. ___________) strand is assembled from nucleotides. </a:t>
            </a:r>
          </a:p>
          <a:p>
            <a:pPr eaLnBrk="1" hangingPunct="1">
              <a:lnSpc>
                <a:spcPct val="80000"/>
              </a:lnSpc>
            </a:pPr>
            <a:endParaRPr lang="en-US" sz="1800" dirty="0" smtClean="0">
              <a:latin typeface="Comic Sans MS" panose="030F0702030302020204" pitchFamily="66" charset="0"/>
            </a:endParaRPr>
          </a:p>
          <a:p>
            <a:pPr eaLnBrk="1" hangingPunct="1">
              <a:lnSpc>
                <a:spcPct val="80000"/>
              </a:lnSpc>
            </a:pPr>
            <a:r>
              <a:rPr lang="en-US" sz="1800" dirty="0" smtClean="0">
                <a:latin typeface="Comic Sans MS" panose="030F0702030302020204" pitchFamily="66" charset="0"/>
              </a:rPr>
              <a:t>This is called </a:t>
            </a:r>
            <a:r>
              <a:rPr lang="en-US" sz="1800" b="1" dirty="0" smtClean="0">
                <a:latin typeface="Comic Sans MS" panose="030F0702030302020204" pitchFamily="66" charset="0"/>
              </a:rPr>
              <a:t>semi-conservative </a:t>
            </a:r>
            <a:r>
              <a:rPr lang="en-US" sz="1800" dirty="0" smtClean="0">
                <a:latin typeface="Comic Sans MS" panose="030F0702030302020204" pitchFamily="66" charset="0"/>
              </a:rPr>
              <a:t>replication. </a:t>
            </a:r>
          </a:p>
          <a:p>
            <a:pPr eaLnBrk="1" hangingPunct="1">
              <a:lnSpc>
                <a:spcPct val="80000"/>
              </a:lnSpc>
            </a:pPr>
            <a:endParaRPr lang="en-US" sz="1800" dirty="0" smtClean="0">
              <a:latin typeface="Comic Sans MS" panose="030F0702030302020204" pitchFamily="66" charset="0"/>
            </a:endParaRPr>
          </a:p>
          <a:p>
            <a:pPr eaLnBrk="1" hangingPunct="1">
              <a:lnSpc>
                <a:spcPct val="80000"/>
              </a:lnSpc>
            </a:pPr>
            <a:r>
              <a:rPr lang="en-US" sz="1800" dirty="0" smtClean="0">
                <a:latin typeface="Comic Sans MS" panose="030F0702030302020204" pitchFamily="66" charset="0"/>
              </a:rPr>
              <a:t>Resulting double-stranded DNA molecules are identical.</a:t>
            </a:r>
          </a:p>
          <a:p>
            <a:pPr eaLnBrk="1" hangingPunct="1">
              <a:lnSpc>
                <a:spcPct val="80000"/>
              </a:lnSpc>
            </a:pPr>
            <a:endParaRPr lang="en-US" sz="1800" dirty="0">
              <a:latin typeface="Comic Sans MS" panose="030F0702030302020204" pitchFamily="66" charset="0"/>
            </a:endParaRPr>
          </a:p>
          <a:p>
            <a:pPr eaLnBrk="1" hangingPunct="1">
              <a:lnSpc>
                <a:spcPct val="80000"/>
              </a:lnSpc>
            </a:pPr>
            <a:r>
              <a:rPr lang="en-US" sz="2000" b="1" dirty="0" smtClean="0">
                <a:solidFill>
                  <a:srgbClr val="FF0000"/>
                </a:solidFill>
                <a:latin typeface="Comic Sans MS" pitchFamily="66" charset="0"/>
              </a:rPr>
              <a:t>Q</a:t>
            </a:r>
            <a:r>
              <a:rPr lang="en-US" sz="1800" b="1" dirty="0" smtClean="0">
                <a:latin typeface="Comic Sans MS" pitchFamily="66" charset="0"/>
              </a:rPr>
              <a:t>: Why would a cell need to copy its DNA?</a:t>
            </a:r>
          </a:p>
          <a:p>
            <a:pPr eaLnBrk="1" hangingPunct="1">
              <a:lnSpc>
                <a:spcPct val="80000"/>
              </a:lnSpc>
            </a:pPr>
            <a:endParaRPr lang="en-US" sz="1800" dirty="0" smtClean="0">
              <a:latin typeface="Comic Sans MS" panose="030F0702030302020204" pitchFamily="66" charset="0"/>
            </a:endParaRPr>
          </a:p>
          <a:p>
            <a:pPr eaLnBrk="1" hangingPunct="1">
              <a:lnSpc>
                <a:spcPct val="70000"/>
              </a:lnSpc>
            </a:pPr>
            <a:endParaRPr lang="en-US" sz="1800" dirty="0" smtClean="0">
              <a:latin typeface="Comic Sans MS" panose="030F0702030302020204" pitchFamily="66" charset="0"/>
            </a:endParaRPr>
          </a:p>
          <a:p>
            <a:pPr eaLnBrk="1" hangingPunct="1">
              <a:lnSpc>
                <a:spcPct val="70000"/>
              </a:lnSpc>
            </a:pPr>
            <a:endParaRPr lang="en-US" sz="2400" dirty="0" smtClean="0"/>
          </a:p>
        </p:txBody>
      </p:sp>
      <p:pic>
        <p:nvPicPr>
          <p:cNvPr id="11268" name="Picture 7" descr="DNA-replication-split-wiki"/>
          <p:cNvPicPr>
            <a:picLocks noGrp="1" noChangeAspect="1" noChangeArrowheads="1"/>
          </p:cNvPicPr>
          <p:nvPr>
            <p:ph sz="quarter" idx="3"/>
          </p:nvPr>
        </p:nvPicPr>
        <p:blipFill>
          <a:blip r:embed="rId4">
            <a:extLst>
              <a:ext uri="{28A0092B-C50C-407E-A947-70E740481C1C}">
                <a14:useLocalDpi xmlns:a14="http://schemas.microsoft.com/office/drawing/2010/main"/>
              </a:ext>
            </a:extLst>
          </a:blip>
          <a:srcRect/>
          <a:stretch>
            <a:fillRect/>
          </a:stretch>
        </p:blipFill>
        <p:spPr>
          <a:xfrm>
            <a:off x="5715000" y="228600"/>
            <a:ext cx="2908300" cy="589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Text Box 10"/>
          <p:cNvSpPr txBox="1">
            <a:spLocks noChangeArrowheads="1"/>
          </p:cNvSpPr>
          <p:nvPr/>
        </p:nvSpPr>
        <p:spPr bwMode="auto">
          <a:xfrm>
            <a:off x="5334000" y="6604000"/>
            <a:ext cx="3810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5"/>
              </a:rPr>
              <a:t>Replication Diagram</a:t>
            </a:r>
            <a:r>
              <a:rPr lang="en-US" sz="1000" b="0">
                <a:latin typeface="Comic Sans MS" panose="030F0702030302020204" pitchFamily="66" charset="0"/>
              </a:rPr>
              <a:t>: Madprime, Wiki</a:t>
            </a:r>
          </a:p>
        </p:txBody>
      </p:sp>
      <p:sp>
        <p:nvSpPr>
          <p:cNvPr id="11270"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Virtual Cell Biology Classroom on </a:t>
            </a:r>
            <a:r>
              <a:rPr lang="en-US" sz="1000" b="0">
                <a:latin typeface="Comic Sans MS" panose="030F0702030302020204" pitchFamily="66" charset="0"/>
                <a:hlinkClick r:id="rId6"/>
              </a:rPr>
              <a:t>ScienceProfOnline.com</a:t>
            </a:r>
            <a:endParaRPr lang="en-US" sz="1000" b="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639762"/>
          </a:xfrm>
        </p:spPr>
        <p:txBody>
          <a:bodyPr/>
          <a:lstStyle/>
          <a:p>
            <a:pPr algn="l" eaLnBrk="1" hangingPunct="1"/>
            <a:r>
              <a:rPr lang="en-US" sz="4000" b="1" smtClean="0">
                <a:solidFill>
                  <a:srgbClr val="00CCFF"/>
                </a:solidFill>
                <a:latin typeface="Comic Sans MS" panose="030F0702030302020204" pitchFamily="66" charset="0"/>
              </a:rPr>
              <a:t>DNA Replication</a:t>
            </a:r>
          </a:p>
        </p:txBody>
      </p:sp>
      <p:sp>
        <p:nvSpPr>
          <p:cNvPr id="13315" name="Rectangle 3"/>
          <p:cNvSpPr>
            <a:spLocks noGrp="1" noChangeArrowheads="1"/>
          </p:cNvSpPr>
          <p:nvPr>
            <p:ph type="body" sz="half" idx="1"/>
          </p:nvPr>
        </p:nvSpPr>
        <p:spPr>
          <a:xfrm>
            <a:off x="381000" y="1447800"/>
            <a:ext cx="4038600" cy="4373563"/>
          </a:xfrm>
        </p:spPr>
        <p:txBody>
          <a:bodyPr/>
          <a:lstStyle/>
          <a:p>
            <a:pPr eaLnBrk="1" hangingPunct="1">
              <a:lnSpc>
                <a:spcPct val="85000"/>
              </a:lnSpc>
              <a:buFontTx/>
              <a:buNone/>
            </a:pPr>
            <a:r>
              <a:rPr lang="en-US" sz="2400" dirty="0" smtClean="0">
                <a:latin typeface="Comic Sans MS" panose="030F0702030302020204" pitchFamily="66" charset="0"/>
              </a:rPr>
              <a:t>In a cell, </a:t>
            </a:r>
            <a:r>
              <a:rPr lang="en-US" sz="2400" dirty="0" smtClean="0">
                <a:latin typeface="Comic Sans MS" panose="030F0702030302020204" pitchFamily="66" charset="0"/>
                <a:hlinkClick r:id="rId3"/>
              </a:rPr>
              <a:t>DNA </a:t>
            </a:r>
            <a:r>
              <a:rPr lang="en-US" sz="2400" b="1" dirty="0" smtClean="0">
                <a:latin typeface="Comic Sans MS" panose="030F0702030302020204" pitchFamily="66" charset="0"/>
                <a:hlinkClick r:id="rId3"/>
              </a:rPr>
              <a:t>replication</a:t>
            </a:r>
            <a:r>
              <a:rPr lang="en-US" sz="2400" dirty="0" smtClean="0">
                <a:latin typeface="Comic Sans MS" panose="030F0702030302020204" pitchFamily="66" charset="0"/>
                <a:hlinkClick r:id="rId3"/>
              </a:rPr>
              <a:t> </a:t>
            </a:r>
            <a:r>
              <a:rPr lang="en-US" sz="2400" dirty="0" smtClean="0">
                <a:latin typeface="Comic Sans MS" panose="030F0702030302020204" pitchFamily="66" charset="0"/>
              </a:rPr>
              <a:t>must happen before cell division. </a:t>
            </a:r>
          </a:p>
          <a:p>
            <a:pPr eaLnBrk="1" hangingPunct="1">
              <a:lnSpc>
                <a:spcPct val="85000"/>
              </a:lnSpc>
            </a:pPr>
            <a:endParaRPr lang="en-US" sz="2400" dirty="0" smtClean="0">
              <a:latin typeface="Comic Sans MS" panose="030F0702030302020204" pitchFamily="66" charset="0"/>
            </a:endParaRPr>
          </a:p>
          <a:p>
            <a:pPr eaLnBrk="1" hangingPunct="1">
              <a:lnSpc>
                <a:spcPct val="85000"/>
              </a:lnSpc>
            </a:pPr>
            <a:r>
              <a:rPr lang="en-US" sz="2400" b="1" dirty="0" smtClean="0">
                <a:latin typeface="Comic Sans MS" panose="030F0702030302020204" pitchFamily="66" charset="0"/>
              </a:rPr>
              <a:t>Prokaryotes</a:t>
            </a:r>
            <a:r>
              <a:rPr lang="en-US" sz="2400" dirty="0" smtClean="0">
                <a:latin typeface="Comic Sans MS" panose="030F0702030302020204" pitchFamily="66" charset="0"/>
              </a:rPr>
              <a:t> replicate their DNA throughout the interval between cell divisions. </a:t>
            </a:r>
          </a:p>
          <a:p>
            <a:pPr eaLnBrk="1" hangingPunct="1">
              <a:lnSpc>
                <a:spcPct val="85000"/>
              </a:lnSpc>
            </a:pPr>
            <a:endParaRPr lang="en-US" sz="2400" dirty="0" smtClean="0">
              <a:latin typeface="Comic Sans MS" panose="030F0702030302020204" pitchFamily="66" charset="0"/>
            </a:endParaRPr>
          </a:p>
          <a:p>
            <a:pPr eaLnBrk="1" hangingPunct="1">
              <a:lnSpc>
                <a:spcPct val="85000"/>
              </a:lnSpc>
            </a:pPr>
            <a:r>
              <a:rPr lang="en-US" sz="2400" dirty="0" smtClean="0">
                <a:latin typeface="Comic Sans MS" panose="030F0702030302020204" pitchFamily="66" charset="0"/>
              </a:rPr>
              <a:t>In </a:t>
            </a:r>
            <a:r>
              <a:rPr lang="en-US" sz="2400" b="1" dirty="0" smtClean="0">
                <a:latin typeface="Comic Sans MS" panose="030F0702030302020204" pitchFamily="66" charset="0"/>
              </a:rPr>
              <a:t>eukaryotes</a:t>
            </a:r>
            <a:r>
              <a:rPr lang="en-US" sz="2400" dirty="0" smtClean="0">
                <a:latin typeface="Comic Sans MS" panose="030F0702030302020204" pitchFamily="66" charset="0"/>
              </a:rPr>
              <a:t>, timing of replication is highly regulated.</a:t>
            </a:r>
          </a:p>
        </p:txBody>
      </p:sp>
      <p:sp>
        <p:nvSpPr>
          <p:cNvPr id="13316" name="Line 14"/>
          <p:cNvSpPr>
            <a:spLocks noChangeShapeType="1"/>
          </p:cNvSpPr>
          <p:nvPr/>
        </p:nvSpPr>
        <p:spPr bwMode="auto">
          <a:xfrm flipV="1">
            <a:off x="4114800" y="2362200"/>
            <a:ext cx="15240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Line 15"/>
          <p:cNvSpPr>
            <a:spLocks noChangeShapeType="1"/>
          </p:cNvSpPr>
          <p:nvPr/>
        </p:nvSpPr>
        <p:spPr bwMode="auto">
          <a:xfrm>
            <a:off x="4571999" y="4800600"/>
            <a:ext cx="85966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318" name="Picture 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7400" y="0"/>
            <a:ext cx="32766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Text Box 19"/>
          <p:cNvSpPr txBox="1">
            <a:spLocks noChangeArrowheads="1"/>
          </p:cNvSpPr>
          <p:nvPr/>
        </p:nvSpPr>
        <p:spPr bwMode="auto">
          <a:xfrm>
            <a:off x="6629400" y="6529388"/>
            <a:ext cx="25146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lnSpc>
                <a:spcPct val="80000"/>
              </a:lnSpc>
              <a:spcBef>
                <a:spcPts val="600"/>
              </a:spcBef>
              <a:spcAft>
                <a:spcPts val="600"/>
              </a:spcAft>
            </a:pPr>
            <a:r>
              <a:rPr lang="en-US" sz="1000" b="0">
                <a:latin typeface="Comic Sans MS" panose="030F0702030302020204" pitchFamily="66" charset="0"/>
              </a:rPr>
              <a:t>Image: </a:t>
            </a:r>
            <a:r>
              <a:rPr lang="en-US" sz="1000" b="0">
                <a:latin typeface="Comic Sans MS" panose="030F0702030302020204" pitchFamily="66" charset="0"/>
                <a:hlinkClick r:id="rId5"/>
              </a:rPr>
              <a:t>Prokaryotic Cell Diagram</a:t>
            </a:r>
            <a:r>
              <a:rPr lang="en-US" sz="1000" b="0">
                <a:latin typeface="Comic Sans MS" panose="030F0702030302020204" pitchFamily="66" charset="0"/>
              </a:rPr>
              <a:t> &amp; </a:t>
            </a:r>
            <a:r>
              <a:rPr lang="en-US" sz="1000" b="0">
                <a:latin typeface="Comic Sans MS" panose="030F0702030302020204" pitchFamily="66" charset="0"/>
                <a:hlinkClick r:id="rId6"/>
              </a:rPr>
              <a:t>Eukaryotic Cell Diagram</a:t>
            </a:r>
            <a:r>
              <a:rPr lang="en-US" sz="1000" b="0">
                <a:latin typeface="Comic Sans MS" panose="030F0702030302020204" pitchFamily="66" charset="0"/>
              </a:rPr>
              <a:t>, Mariana Ruiz</a:t>
            </a:r>
          </a:p>
        </p:txBody>
      </p:sp>
      <p:pic>
        <p:nvPicPr>
          <p:cNvPr id="13320" name="Picture 21" descr="EukaryoteAnimalCell"/>
          <p:cNvPicPr>
            <a:picLocks noGrp="1" noChangeAspect="1" noChangeArrowheads="1"/>
          </p:cNvPicPr>
          <p:nvPr>
            <p:ph sz="half" idx="2"/>
          </p:nvPr>
        </p:nvPicPr>
        <p:blipFill>
          <a:blip r:embed="rId7">
            <a:extLst>
              <a:ext uri="{28A0092B-C50C-407E-A947-70E740481C1C}">
                <a14:useLocalDpi xmlns:a14="http://schemas.microsoft.com/office/drawing/2010/main"/>
              </a:ext>
            </a:extLst>
          </a:blip>
          <a:srcRect/>
          <a:stretch>
            <a:fillRect/>
          </a:stretch>
        </p:blipFill>
        <p:spPr>
          <a:xfrm>
            <a:off x="5486400" y="3505200"/>
            <a:ext cx="3506788" cy="281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1" name="Text Box 4"/>
          <p:cNvSpPr txBox="1">
            <a:spLocks noChangeArrowheads="1"/>
          </p:cNvSpPr>
          <p:nvPr/>
        </p:nvSpPr>
        <p:spPr bwMode="auto">
          <a:xfrm>
            <a:off x="0" y="6623050"/>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8"/>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9"/>
              </a:rPr>
              <a:t>ScienceProfOnline.com</a:t>
            </a:r>
            <a:endParaRPr lang="en-US" sz="1000" b="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2"/>
          <p:cNvSpPr txBox="1">
            <a:spLocks noChangeArrowheads="1"/>
          </p:cNvSpPr>
          <p:nvPr/>
        </p:nvSpPr>
        <p:spPr bwMode="auto">
          <a:xfrm>
            <a:off x="6019800" y="6584950"/>
            <a:ext cx="3124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dirty="0">
                <a:latin typeface="Comic Sans MS" panose="030F0702030302020204" pitchFamily="66" charset="0"/>
              </a:rPr>
              <a:t>Image: </a:t>
            </a:r>
            <a:r>
              <a:rPr lang="en-US" sz="1000" b="0" dirty="0">
                <a:latin typeface="Comic Sans MS" panose="030F0702030302020204" pitchFamily="66" charset="0"/>
                <a:hlinkClick r:id="rId3"/>
              </a:rPr>
              <a:t>Types of Cell Division</a:t>
            </a:r>
            <a:r>
              <a:rPr lang="en-US" sz="1000" b="0" dirty="0">
                <a:latin typeface="Comic Sans MS" panose="030F0702030302020204" pitchFamily="66" charset="0"/>
              </a:rPr>
              <a:t>, </a:t>
            </a:r>
            <a:r>
              <a:rPr lang="en-US" sz="1000" b="0" dirty="0" err="1">
                <a:latin typeface="Comic Sans MS" panose="030F0702030302020204" pitchFamily="66" charset="0"/>
              </a:rPr>
              <a:t>Saperaud</a:t>
            </a:r>
            <a:r>
              <a:rPr lang="en-US" sz="1000" b="0" dirty="0">
                <a:latin typeface="Comic Sans MS" panose="030F0702030302020204" pitchFamily="66" charset="0"/>
              </a:rPr>
              <a:t> Wiki</a:t>
            </a:r>
          </a:p>
        </p:txBody>
      </p:sp>
      <p:sp>
        <p:nvSpPr>
          <p:cNvPr id="12292" name="Rectangle 2"/>
          <p:cNvSpPr>
            <a:spLocks noGrp="1" noChangeArrowheads="1"/>
          </p:cNvSpPr>
          <p:nvPr>
            <p:ph type="title"/>
          </p:nvPr>
        </p:nvSpPr>
        <p:spPr>
          <a:xfrm>
            <a:off x="457200" y="274638"/>
            <a:ext cx="8229600" cy="715962"/>
          </a:xfrm>
        </p:spPr>
        <p:txBody>
          <a:bodyPr/>
          <a:lstStyle/>
          <a:p>
            <a:pPr algn="l" eaLnBrk="1" hangingPunct="1"/>
            <a:r>
              <a:rPr lang="en-US" sz="4000" b="1" smtClean="0">
                <a:solidFill>
                  <a:srgbClr val="00CCFF"/>
                </a:solidFill>
                <a:latin typeface="Comic Sans MS" panose="030F0702030302020204" pitchFamily="66" charset="0"/>
              </a:rPr>
              <a:t>DNA Replication</a:t>
            </a:r>
          </a:p>
        </p:txBody>
      </p:sp>
      <p:sp>
        <p:nvSpPr>
          <p:cNvPr id="12294" name="Text Box 4"/>
          <p:cNvSpPr txBox="1">
            <a:spLocks noChangeArrowheads="1"/>
          </p:cNvSpPr>
          <p:nvPr/>
        </p:nvSpPr>
        <p:spPr bwMode="auto">
          <a:xfrm>
            <a:off x="6350" y="6618288"/>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4"/>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5"/>
              </a:rPr>
              <a:t>ScienceProfOnline.com</a:t>
            </a:r>
            <a:endParaRPr lang="en-US" sz="1000" b="0">
              <a:latin typeface="Comic Sans MS" panose="030F0702030302020204" pitchFamily="66" charset="0"/>
            </a:endParaRPr>
          </a:p>
        </p:txBody>
      </p:sp>
      <p:pic>
        <p:nvPicPr>
          <p:cNvPr id="12296" name="Picture 8" descr="File:Three cell growth types.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90600" y="1219200"/>
            <a:ext cx="7419975" cy="482917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a:off x="1219200" y="2920621"/>
            <a:ext cx="762000" cy="189931"/>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H="1">
            <a:off x="5187950" y="2819400"/>
            <a:ext cx="831850" cy="101221"/>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flipH="1">
            <a:off x="7848601" y="1527174"/>
            <a:ext cx="685799" cy="149424"/>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74638"/>
            <a:ext cx="9144000" cy="1143000"/>
          </a:xfrm>
        </p:spPr>
        <p:txBody>
          <a:bodyPr/>
          <a:lstStyle/>
          <a:p>
            <a:pPr eaLnBrk="1" hangingPunct="1"/>
            <a:r>
              <a:rPr lang="en-US" altLang="en-US" sz="2400" b="1" dirty="0" smtClean="0">
                <a:solidFill>
                  <a:srgbClr val="0066CC"/>
                </a:solidFill>
                <a:latin typeface="Comic Sans MS" panose="030F0702030302020204" pitchFamily="66" charset="0"/>
              </a:rPr>
              <a:t>EUKARYOTIC DNA Replication: </a:t>
            </a:r>
            <a:r>
              <a:rPr lang="en-US" altLang="en-US" sz="2400" b="1" dirty="0" smtClean="0">
                <a:solidFill>
                  <a:srgbClr val="00CCFF"/>
                </a:solidFill>
                <a:latin typeface="Comic Sans MS" panose="030F0702030302020204" pitchFamily="66" charset="0"/>
              </a:rPr>
              <a:t>Replication “Bubbles”</a:t>
            </a:r>
          </a:p>
        </p:txBody>
      </p:sp>
      <p:sp>
        <p:nvSpPr>
          <p:cNvPr id="14339" name="Rectangle 3"/>
          <p:cNvSpPr>
            <a:spLocks noGrp="1" noChangeArrowheads="1"/>
          </p:cNvSpPr>
          <p:nvPr>
            <p:ph type="body" sz="half" idx="1"/>
          </p:nvPr>
        </p:nvSpPr>
        <p:spPr>
          <a:xfrm>
            <a:off x="457200" y="1600200"/>
            <a:ext cx="5943600" cy="2438400"/>
          </a:xfrm>
        </p:spPr>
        <p:txBody>
          <a:bodyPr/>
          <a:lstStyle/>
          <a:p>
            <a:pPr eaLnBrk="1" hangingPunct="1"/>
            <a:r>
              <a:rPr lang="en-US" altLang="en-US" sz="1800" dirty="0" smtClean="0">
                <a:latin typeface="Comic Sans MS" panose="030F0702030302020204" pitchFamily="66" charset="0"/>
              </a:rPr>
              <a:t>Multiple origins of replication &gt;  These “bubbles” are the start points of replication.</a:t>
            </a:r>
          </a:p>
          <a:p>
            <a:pPr eaLnBrk="1" hangingPunct="1"/>
            <a:endParaRPr lang="en-US" altLang="en-US" sz="1000" dirty="0" smtClean="0">
              <a:latin typeface="Comic Sans MS" panose="030F0702030302020204" pitchFamily="66" charset="0"/>
            </a:endParaRPr>
          </a:p>
          <a:p>
            <a:pPr eaLnBrk="1" hangingPunct="1"/>
            <a:r>
              <a:rPr lang="en-US" altLang="en-US" sz="1800" dirty="0" smtClean="0">
                <a:latin typeface="Comic Sans MS" panose="030F0702030302020204" pitchFamily="66" charset="0"/>
              </a:rPr>
              <a:t>Replication fork: ‘Y’-shaped region where new strands of DNA are elongating.</a:t>
            </a:r>
            <a:endParaRPr lang="en-US" altLang="en-US" sz="2400" dirty="0" smtClean="0"/>
          </a:p>
        </p:txBody>
      </p:sp>
      <p:pic>
        <p:nvPicPr>
          <p:cNvPr id="14340" name="Picture 8" descr="DNA-bubbles"/>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609600" y="3581400"/>
            <a:ext cx="79248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1" name="Text Box 9"/>
          <p:cNvSpPr txBox="1">
            <a:spLocks noChangeArrowheads="1"/>
          </p:cNvSpPr>
          <p:nvPr/>
        </p:nvSpPr>
        <p:spPr bwMode="auto">
          <a:xfrm>
            <a:off x="6096000" y="6457950"/>
            <a:ext cx="30480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4"/>
              </a:rPr>
              <a:t>Eukaryotic Cell Diagram</a:t>
            </a:r>
            <a:r>
              <a:rPr lang="en-US" sz="1000" b="0">
                <a:latin typeface="Comic Sans MS" panose="030F0702030302020204" pitchFamily="66" charset="0"/>
              </a:rPr>
              <a:t>, Mariana Ruiz</a:t>
            </a:r>
            <a:r>
              <a:rPr lang="en-US" sz="1000">
                <a:latin typeface="Comic Sans MS" panose="030F0702030302020204" pitchFamily="66" charset="0"/>
              </a:rPr>
              <a:t>; </a:t>
            </a:r>
            <a:r>
              <a:rPr lang="en-US" sz="1000" b="0">
                <a:latin typeface="Comic Sans MS" panose="030F0702030302020204" pitchFamily="66" charset="0"/>
                <a:hlinkClick r:id="rId5"/>
              </a:rPr>
              <a:t>Replication Bubbles </a:t>
            </a:r>
            <a:r>
              <a:rPr lang="en-US" sz="1000" b="0">
                <a:latin typeface="Comic Sans MS" panose="030F0702030302020204" pitchFamily="66" charset="0"/>
              </a:rPr>
              <a:t>Boumphreyfr, Wiki</a:t>
            </a:r>
          </a:p>
        </p:txBody>
      </p:sp>
      <p:sp>
        <p:nvSpPr>
          <p:cNvPr id="14342" name="Text Box 13"/>
          <p:cNvSpPr txBox="1">
            <a:spLocks noChangeArrowheads="1"/>
          </p:cNvSpPr>
          <p:nvPr/>
        </p:nvSpPr>
        <p:spPr bwMode="auto">
          <a:xfrm>
            <a:off x="6248400" y="12954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p>
        </p:txBody>
      </p:sp>
      <p:pic>
        <p:nvPicPr>
          <p:cNvPr id="14343" name="Picture 14" descr="EukaryoteAnimalCell"/>
          <p:cNvPicPr>
            <a:picLocks noGrp="1" noChangeAspect="1" noChangeArrowheads="1"/>
          </p:cNvPicPr>
          <p:nvPr>
            <p:ph sz="quarter" idx="3"/>
          </p:nvPr>
        </p:nvPicPr>
        <p:blipFill>
          <a:blip r:embed="rId6">
            <a:extLst>
              <a:ext uri="{28A0092B-C50C-407E-A947-70E740481C1C}">
                <a14:useLocalDpi xmlns:a14="http://schemas.microsoft.com/office/drawing/2010/main"/>
              </a:ext>
            </a:extLst>
          </a:blip>
          <a:srcRect/>
          <a:stretch>
            <a:fillRect/>
          </a:stretch>
        </p:blipFill>
        <p:spPr>
          <a:xfrm>
            <a:off x="6248400" y="1295400"/>
            <a:ext cx="2308225" cy="1878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4" name="Text Box 4"/>
          <p:cNvSpPr txBox="1">
            <a:spLocks noChangeArrowheads="1"/>
          </p:cNvSpPr>
          <p:nvPr/>
        </p:nvSpPr>
        <p:spPr bwMode="auto">
          <a:xfrm>
            <a:off x="635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noFill/>
        </p:spPr>
        <p:txBody>
          <a:bodyPr/>
          <a:lstStyle/>
          <a:p>
            <a:pPr algn="l" eaLnBrk="1" hangingPunct="1"/>
            <a:r>
              <a:rPr lang="en-US" altLang="en-US" sz="3200" b="1" dirty="0" smtClean="0">
                <a:solidFill>
                  <a:srgbClr val="0066CC"/>
                </a:solidFill>
                <a:latin typeface="Comic Sans MS" panose="030F0702030302020204" pitchFamily="66" charset="0"/>
              </a:rPr>
              <a:t>PROKARYOTIC DNA Replication</a:t>
            </a:r>
            <a:r>
              <a:rPr lang="en-US" altLang="en-US" sz="3200" dirty="0" smtClean="0">
                <a:solidFill>
                  <a:srgbClr val="0066CC"/>
                </a:solidFill>
                <a:latin typeface="Comic Sans MS" panose="030F0702030302020204" pitchFamily="66" charset="0"/>
              </a:rPr>
              <a:t> </a:t>
            </a:r>
            <a:r>
              <a:rPr lang="en-US" altLang="en-US" sz="3200" dirty="0" smtClean="0">
                <a:solidFill>
                  <a:srgbClr val="0000FF"/>
                </a:solidFill>
                <a:latin typeface="Comic Sans MS" panose="030F0702030302020204" pitchFamily="66" charset="0"/>
              </a:rPr>
              <a:t/>
            </a:r>
            <a:br>
              <a:rPr lang="en-US" altLang="en-US" sz="3200" dirty="0" smtClean="0">
                <a:solidFill>
                  <a:srgbClr val="0000FF"/>
                </a:solidFill>
                <a:latin typeface="Comic Sans MS" panose="030F0702030302020204" pitchFamily="66" charset="0"/>
              </a:rPr>
            </a:br>
            <a:r>
              <a:rPr lang="en-US" altLang="en-US" sz="1200" dirty="0" smtClean="0">
                <a:solidFill>
                  <a:srgbClr val="0000FF"/>
                </a:solidFill>
                <a:latin typeface="Comic Sans MS" panose="030F0702030302020204" pitchFamily="66" charset="0"/>
              </a:rPr>
              <a:t/>
            </a:r>
            <a:br>
              <a:rPr lang="en-US" altLang="en-US" sz="1200" dirty="0" smtClean="0">
                <a:solidFill>
                  <a:srgbClr val="0000FF"/>
                </a:solidFill>
                <a:latin typeface="Comic Sans MS" panose="030F0702030302020204" pitchFamily="66" charset="0"/>
              </a:rPr>
            </a:br>
            <a:r>
              <a:rPr lang="en-US" altLang="en-US" sz="2400" b="1" dirty="0" smtClean="0">
                <a:solidFill>
                  <a:schemeClr val="tx1">
                    <a:lumMod val="65000"/>
                    <a:lumOff val="35000"/>
                  </a:schemeClr>
                </a:solidFill>
                <a:latin typeface="Comic Sans MS" panose="030F0702030302020204" pitchFamily="66" charset="0"/>
              </a:rPr>
              <a:t>One Origin</a:t>
            </a:r>
          </a:p>
        </p:txBody>
      </p:sp>
      <p:sp>
        <p:nvSpPr>
          <p:cNvPr id="15363" name="Rectangle 2"/>
          <p:cNvSpPr>
            <a:spLocks noGrp="1" noChangeArrowheads="1"/>
          </p:cNvSpPr>
          <p:nvPr>
            <p:ph type="body" sz="half" idx="1"/>
          </p:nvPr>
        </p:nvSpPr>
        <p:spPr>
          <a:xfrm>
            <a:off x="457200" y="1905000"/>
            <a:ext cx="3429000" cy="4191000"/>
          </a:xfrm>
        </p:spPr>
        <p:txBody>
          <a:bodyPr/>
          <a:lstStyle/>
          <a:p>
            <a:pPr eaLnBrk="1" hangingPunct="1"/>
            <a:r>
              <a:rPr lang="en-US" altLang="en-US" sz="2000" smtClean="0">
                <a:latin typeface="Comic Sans MS" panose="030F0702030302020204" pitchFamily="66" charset="0"/>
                <a:hlinkClick r:id="rId3"/>
              </a:rPr>
              <a:t>Prokaryotic</a:t>
            </a:r>
            <a:r>
              <a:rPr lang="en-US" altLang="en-US" sz="2000" smtClean="0">
                <a:latin typeface="Comic Sans MS" panose="030F0702030302020204" pitchFamily="66" charset="0"/>
              </a:rPr>
              <a:t> DNA is arranged in a circular shape, and there is only one replication origin. </a:t>
            </a:r>
          </a:p>
          <a:p>
            <a:pPr eaLnBrk="1" hangingPunct="1"/>
            <a:endParaRPr lang="en-US" altLang="en-US" sz="2000" smtClean="0">
              <a:latin typeface="Comic Sans MS" panose="030F0702030302020204" pitchFamily="66" charset="0"/>
            </a:endParaRPr>
          </a:p>
          <a:p>
            <a:pPr eaLnBrk="1" hangingPunct="1"/>
            <a:r>
              <a:rPr lang="en-US" altLang="en-US" sz="2000" smtClean="0">
                <a:latin typeface="Comic Sans MS" panose="030F0702030302020204" pitchFamily="66" charset="0"/>
              </a:rPr>
              <a:t>Despite these differences, the underlying process of replication is the same for both prokaryotic and </a:t>
            </a:r>
            <a:r>
              <a:rPr lang="en-US" altLang="en-US" sz="2000" smtClean="0">
                <a:latin typeface="Comic Sans MS" panose="030F0702030302020204" pitchFamily="66" charset="0"/>
                <a:hlinkClick r:id="rId4"/>
              </a:rPr>
              <a:t>eukaryotic</a:t>
            </a:r>
            <a:r>
              <a:rPr lang="en-US" altLang="en-US" sz="2000" smtClean="0">
                <a:latin typeface="Comic Sans MS" panose="030F0702030302020204" pitchFamily="66" charset="0"/>
              </a:rPr>
              <a:t> DNA.</a:t>
            </a:r>
            <a:r>
              <a:rPr lang="en-US" altLang="en-US" sz="2800" smtClean="0">
                <a:latin typeface="Comic Sans MS" panose="030F0702030302020204" pitchFamily="66" charset="0"/>
              </a:rPr>
              <a:t> </a:t>
            </a:r>
          </a:p>
          <a:p>
            <a:pPr eaLnBrk="1" hangingPunct="1"/>
            <a:endParaRPr lang="en-US" sz="2800" smtClean="0">
              <a:latin typeface="Comic Sans MS" panose="030F0702030302020204" pitchFamily="66" charset="0"/>
            </a:endParaRPr>
          </a:p>
        </p:txBody>
      </p:sp>
      <p:pic>
        <p:nvPicPr>
          <p:cNvPr id="15364" name="Picture 8" descr="prokaryote-relication"/>
          <p:cNvPicPr>
            <a:picLocks noGrp="1" noChangeAspect="1" noChangeArrowheads="1"/>
          </p:cNvPicPr>
          <p:nvPr>
            <p:ph sz="quarter" idx="2"/>
          </p:nvPr>
        </p:nvPicPr>
        <p:blipFill>
          <a:blip r:embed="rId5">
            <a:extLst>
              <a:ext uri="{28A0092B-C50C-407E-A947-70E740481C1C}">
                <a14:useLocalDpi xmlns:a14="http://schemas.microsoft.com/office/drawing/2010/main"/>
              </a:ext>
            </a:extLst>
          </a:blip>
          <a:srcRect/>
          <a:stretch>
            <a:fillRect/>
          </a:stretch>
        </p:blipFill>
        <p:spPr>
          <a:xfrm>
            <a:off x="4114800" y="1447800"/>
            <a:ext cx="4219575"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Text Box 9"/>
          <p:cNvSpPr txBox="1">
            <a:spLocks noChangeArrowheads="1"/>
          </p:cNvSpPr>
          <p:nvPr/>
        </p:nvSpPr>
        <p:spPr bwMode="auto">
          <a:xfrm>
            <a:off x="6781800" y="6461125"/>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6"/>
              </a:rPr>
              <a:t>Prokaryotic Replication</a:t>
            </a:r>
            <a:r>
              <a:rPr lang="en-US" sz="1000" b="0">
                <a:latin typeface="Comic Sans MS" panose="030F0702030302020204" pitchFamily="66" charset="0"/>
              </a:rPr>
              <a:t>, U.S. National Library of Medicine</a:t>
            </a:r>
          </a:p>
        </p:txBody>
      </p:sp>
      <p:pic>
        <p:nvPicPr>
          <p:cNvPr id="15366" name="Picture 12"/>
          <p:cNvPicPr>
            <a:picLocks noGrp="1" noChangeAspect="1" noChangeArrowheads="1"/>
          </p:cNvPicPr>
          <p:nvPr>
            <p:ph sz="quarter" idx="3"/>
          </p:nvPr>
        </p:nvPicPr>
        <p:blipFill>
          <a:blip r:embed="rId7">
            <a:extLst>
              <a:ext uri="{28A0092B-C50C-407E-A947-70E740481C1C}">
                <a14:useLocalDpi xmlns:a14="http://schemas.microsoft.com/office/drawing/2010/main"/>
              </a:ext>
            </a:extLst>
          </a:blip>
          <a:srcRect/>
          <a:stretch>
            <a:fillRect/>
          </a:stretch>
        </p:blipFill>
        <p:spPr>
          <a:xfrm>
            <a:off x="7391400" y="152400"/>
            <a:ext cx="1608138" cy="1309688"/>
          </a:xfrm>
          <a:noFill/>
        </p:spPr>
      </p:pic>
      <p:sp>
        <p:nvSpPr>
          <p:cNvPr id="15367" name="Text Box 4"/>
          <p:cNvSpPr txBox="1">
            <a:spLocks noChangeArrowheads="1"/>
          </p:cNvSpPr>
          <p:nvPr/>
        </p:nvSpPr>
        <p:spPr bwMode="auto">
          <a:xfrm>
            <a:off x="0" y="6591300"/>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8"/>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9"/>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638"/>
            <a:ext cx="9144000" cy="487362"/>
          </a:xfrm>
        </p:spPr>
        <p:txBody>
          <a:bodyPr/>
          <a:lstStyle/>
          <a:p>
            <a:pPr eaLnBrk="1" hangingPunct="1"/>
            <a:r>
              <a:rPr lang="en-US" sz="2100" b="1" smtClean="0">
                <a:solidFill>
                  <a:srgbClr val="00CCFF"/>
                </a:solidFill>
                <a:latin typeface="Comic Sans MS" panose="030F0702030302020204" pitchFamily="66" charset="0"/>
              </a:rPr>
              <a:t>How Do Nucleotides Put Themselves Together Into Nucleic Acids?</a:t>
            </a:r>
          </a:p>
        </p:txBody>
      </p:sp>
      <p:sp>
        <p:nvSpPr>
          <p:cNvPr id="16387" name="Rectangle 3"/>
          <p:cNvSpPr>
            <a:spLocks noGrp="1" noChangeArrowheads="1"/>
          </p:cNvSpPr>
          <p:nvPr>
            <p:ph type="body" sz="half" idx="1"/>
          </p:nvPr>
        </p:nvSpPr>
        <p:spPr>
          <a:xfrm>
            <a:off x="152399" y="1066801"/>
            <a:ext cx="6756401" cy="3505200"/>
          </a:xfrm>
        </p:spPr>
        <p:txBody>
          <a:bodyPr/>
          <a:lstStyle/>
          <a:p>
            <a:pPr eaLnBrk="1" hangingPunct="1">
              <a:lnSpc>
                <a:spcPct val="70000"/>
              </a:lnSpc>
            </a:pPr>
            <a:r>
              <a:rPr lang="en-US" sz="1900" dirty="0" smtClean="0">
                <a:latin typeface="Comic Sans MS" panose="030F0702030302020204" pitchFamily="66" charset="0"/>
              </a:rPr>
              <a:t>An </a:t>
            </a:r>
            <a:r>
              <a:rPr lang="en-US" sz="1900" b="1" dirty="0" smtClean="0">
                <a:latin typeface="Comic Sans MS" panose="030F0702030302020204" pitchFamily="66" charset="0"/>
              </a:rPr>
              <a:t>anabolic polymerization</a:t>
            </a:r>
            <a:r>
              <a:rPr lang="en-US" sz="1900" dirty="0" smtClean="0">
                <a:latin typeface="Comic Sans MS" panose="030F0702030302020204" pitchFamily="66" charset="0"/>
              </a:rPr>
              <a:t> process.</a:t>
            </a:r>
          </a:p>
          <a:p>
            <a:pPr eaLnBrk="1" hangingPunct="1">
              <a:lnSpc>
                <a:spcPct val="70000"/>
              </a:lnSpc>
            </a:pPr>
            <a:endParaRPr lang="en-US" sz="1200" dirty="0" smtClean="0">
              <a:latin typeface="Comic Sans MS" panose="030F0702030302020204" pitchFamily="66" charset="0"/>
            </a:endParaRPr>
          </a:p>
          <a:p>
            <a:pPr eaLnBrk="1" hangingPunct="1">
              <a:lnSpc>
                <a:spcPct val="70000"/>
              </a:lnSpc>
              <a:buFontTx/>
              <a:buNone/>
            </a:pPr>
            <a:r>
              <a:rPr lang="en-US" sz="1600" i="1" dirty="0" smtClean="0">
                <a:latin typeface="Comic Sans MS" panose="030F0702030302020204" pitchFamily="66" charset="0"/>
              </a:rPr>
              <a:t>	</a:t>
            </a:r>
            <a:r>
              <a:rPr lang="en-US" sz="1800" b="1" dirty="0" smtClean="0">
                <a:solidFill>
                  <a:srgbClr val="FF0000"/>
                </a:solidFill>
                <a:latin typeface="Comic Sans MS" panose="030F0702030302020204" pitchFamily="66" charset="0"/>
              </a:rPr>
              <a:t>Q</a:t>
            </a:r>
            <a:r>
              <a:rPr lang="en-US" sz="1600" b="1" dirty="0" smtClean="0">
                <a:latin typeface="Comic Sans MS" panose="030F0702030302020204" pitchFamily="66" charset="0"/>
              </a:rPr>
              <a:t>:</a:t>
            </a:r>
            <a:r>
              <a:rPr lang="en-US" sz="1600" dirty="0" smtClean="0">
                <a:latin typeface="Comic Sans MS" panose="030F0702030302020204" pitchFamily="66" charset="0"/>
              </a:rPr>
              <a:t> Anabolic or Anabolism is….? _______________________</a:t>
            </a:r>
          </a:p>
          <a:p>
            <a:pPr eaLnBrk="1" hangingPunct="1">
              <a:lnSpc>
                <a:spcPct val="70000"/>
              </a:lnSpc>
              <a:buFontTx/>
              <a:buNone/>
            </a:pPr>
            <a:endParaRPr lang="en-US" sz="1600" dirty="0" smtClean="0">
              <a:latin typeface="Comic Sans MS" panose="030F0702030302020204" pitchFamily="66" charset="0"/>
            </a:endParaRPr>
          </a:p>
          <a:p>
            <a:pPr eaLnBrk="1" hangingPunct="1">
              <a:lnSpc>
                <a:spcPct val="70000"/>
              </a:lnSpc>
              <a:buFontTx/>
              <a:buNone/>
            </a:pPr>
            <a:r>
              <a:rPr lang="en-US" sz="1600" i="1" dirty="0" smtClean="0">
                <a:latin typeface="Comic Sans MS" panose="030F0702030302020204" pitchFamily="66" charset="0"/>
              </a:rPr>
              <a:t>	</a:t>
            </a:r>
            <a:r>
              <a:rPr lang="en-US" sz="1800" b="1" dirty="0" smtClean="0">
                <a:solidFill>
                  <a:srgbClr val="FF0000"/>
                </a:solidFill>
                <a:latin typeface="Comic Sans MS" panose="030F0702030302020204" pitchFamily="66" charset="0"/>
              </a:rPr>
              <a:t>Q</a:t>
            </a:r>
            <a:r>
              <a:rPr lang="en-US" sz="1600" b="1" dirty="0" smtClean="0">
                <a:latin typeface="Comic Sans MS" panose="030F0702030302020204" pitchFamily="66" charset="0"/>
              </a:rPr>
              <a:t>:</a:t>
            </a:r>
            <a:r>
              <a:rPr lang="en-US" sz="1600" dirty="0" smtClean="0">
                <a:latin typeface="Comic Sans MS" panose="030F0702030302020204" pitchFamily="66" charset="0"/>
              </a:rPr>
              <a:t> Polymerization  is …? ____________________________</a:t>
            </a:r>
          </a:p>
          <a:p>
            <a:pPr eaLnBrk="1" hangingPunct="1">
              <a:lnSpc>
                <a:spcPct val="70000"/>
              </a:lnSpc>
            </a:pPr>
            <a:endParaRPr lang="en-US" sz="1400" dirty="0" smtClean="0">
              <a:latin typeface="Comic Sans MS" panose="030F0702030302020204" pitchFamily="66" charset="0"/>
            </a:endParaRPr>
          </a:p>
          <a:p>
            <a:pPr eaLnBrk="1" hangingPunct="1">
              <a:lnSpc>
                <a:spcPct val="70000"/>
              </a:lnSpc>
            </a:pPr>
            <a:r>
              <a:rPr lang="en-US" sz="1900" dirty="0" smtClean="0">
                <a:latin typeface="Comic Sans MS" panose="030F0702030302020204" pitchFamily="66" charset="0"/>
              </a:rPr>
              <a:t>Polymerization requires </a:t>
            </a:r>
            <a:r>
              <a:rPr lang="en-US" sz="1900" b="1" dirty="0" smtClean="0">
                <a:latin typeface="Comic Sans MS" panose="030F0702030302020204" pitchFamily="66" charset="0"/>
              </a:rPr>
              <a:t>monomers</a:t>
            </a:r>
            <a:r>
              <a:rPr lang="en-US" sz="1900" dirty="0" smtClean="0">
                <a:latin typeface="Comic Sans MS" panose="030F0702030302020204" pitchFamily="66" charset="0"/>
              </a:rPr>
              <a:t> </a:t>
            </a:r>
            <a:r>
              <a:rPr lang="en-US" sz="1600" dirty="0" smtClean="0">
                <a:latin typeface="Comic Sans MS" panose="030F0702030302020204" pitchFamily="66" charset="0"/>
              </a:rPr>
              <a:t>(building blocks)</a:t>
            </a:r>
            <a:r>
              <a:rPr lang="en-US" sz="1900" dirty="0" smtClean="0">
                <a:latin typeface="Comic Sans MS" panose="030F0702030302020204" pitchFamily="66" charset="0"/>
              </a:rPr>
              <a:t> and </a:t>
            </a:r>
            <a:r>
              <a:rPr lang="en-US" sz="1900" b="1" dirty="0" smtClean="0">
                <a:latin typeface="Comic Sans MS" panose="030F0702030302020204" pitchFamily="66" charset="0"/>
              </a:rPr>
              <a:t>energy</a:t>
            </a:r>
            <a:r>
              <a:rPr lang="en-US" sz="1900" dirty="0" smtClean="0">
                <a:latin typeface="Comic Sans MS" panose="030F0702030302020204" pitchFamily="66" charset="0"/>
              </a:rPr>
              <a:t>.</a:t>
            </a:r>
          </a:p>
          <a:p>
            <a:pPr eaLnBrk="1" hangingPunct="1">
              <a:lnSpc>
                <a:spcPct val="70000"/>
              </a:lnSpc>
            </a:pPr>
            <a:endParaRPr lang="en-US" sz="1200" dirty="0" smtClean="0">
              <a:latin typeface="Comic Sans MS" panose="030F0702030302020204" pitchFamily="66" charset="0"/>
            </a:endParaRPr>
          </a:p>
          <a:p>
            <a:pPr eaLnBrk="1" hangingPunct="1">
              <a:lnSpc>
                <a:spcPct val="70000"/>
              </a:lnSpc>
            </a:pPr>
            <a:endParaRPr lang="en-US" sz="1200" dirty="0" smtClean="0">
              <a:latin typeface="Comic Sans MS" panose="030F0702030302020204" pitchFamily="66" charset="0"/>
            </a:endParaRPr>
          </a:p>
          <a:p>
            <a:pPr eaLnBrk="1" hangingPunct="1">
              <a:lnSpc>
                <a:spcPct val="70000"/>
              </a:lnSpc>
              <a:buFontTx/>
              <a:buNone/>
            </a:pPr>
            <a:r>
              <a:rPr lang="en-US" sz="1900" dirty="0" smtClean="0">
                <a:latin typeface="Comic Sans MS" panose="030F0702030302020204" pitchFamily="66" charset="0"/>
              </a:rPr>
              <a:t>	</a:t>
            </a:r>
            <a:r>
              <a:rPr lang="en-US" sz="1700" dirty="0" smtClean="0">
                <a:latin typeface="Comic Sans MS" panose="030F0702030302020204" pitchFamily="66" charset="0"/>
              </a:rPr>
              <a:t>- Triphosphate </a:t>
            </a:r>
            <a:r>
              <a:rPr lang="en-US" sz="1700" dirty="0" err="1" smtClean="0">
                <a:latin typeface="Comic Sans MS" panose="030F0702030302020204" pitchFamily="66" charset="0"/>
              </a:rPr>
              <a:t>deoxyribo</a:t>
            </a:r>
            <a:r>
              <a:rPr lang="en-US" sz="1700" dirty="0" err="1" smtClean="0">
                <a:latin typeface="Comic Sans MS" panose="030F0702030302020204" pitchFamily="66" charset="0"/>
                <a:hlinkClick r:id="rId3"/>
              </a:rPr>
              <a:t>nucleotides</a:t>
            </a:r>
            <a:r>
              <a:rPr lang="en-US" sz="1700" dirty="0" smtClean="0">
                <a:latin typeface="Comic Sans MS" panose="030F0702030302020204" pitchFamily="66" charset="0"/>
              </a:rPr>
              <a:t> provide both.</a:t>
            </a:r>
          </a:p>
          <a:p>
            <a:pPr eaLnBrk="1" hangingPunct="1">
              <a:lnSpc>
                <a:spcPct val="70000"/>
              </a:lnSpc>
            </a:pPr>
            <a:endParaRPr lang="en-US" sz="1100" dirty="0" smtClean="0">
              <a:latin typeface="Comic Sans MS" panose="030F0702030302020204" pitchFamily="66" charset="0"/>
            </a:endParaRPr>
          </a:p>
          <a:p>
            <a:pPr eaLnBrk="1" hangingPunct="1">
              <a:lnSpc>
                <a:spcPct val="70000"/>
              </a:lnSpc>
              <a:buFontTx/>
              <a:buNone/>
            </a:pPr>
            <a:r>
              <a:rPr lang="en-US" sz="1700" dirty="0" smtClean="0">
                <a:latin typeface="Comic Sans MS" panose="030F0702030302020204" pitchFamily="66" charset="0"/>
              </a:rPr>
              <a:t>	- These building blocks of DNA bring their own energy for polymerization.</a:t>
            </a:r>
          </a:p>
        </p:txBody>
      </p:sp>
      <p:pic>
        <p:nvPicPr>
          <p:cNvPr id="16388" name="Picture 9"/>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a:stretch>
            <a:fillRect/>
          </a:stretch>
        </p:blipFill>
        <p:spPr>
          <a:xfrm>
            <a:off x="381000" y="4267200"/>
            <a:ext cx="8458200" cy="2133600"/>
          </a:xfrm>
          <a:noFill/>
        </p:spPr>
      </p:pic>
      <p:pic>
        <p:nvPicPr>
          <p:cNvPr id="16389" name="Picture 13" descr="DNA-replication-split-wiki"/>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6967538" y="914400"/>
            <a:ext cx="1812925"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0" name="Text Box 16"/>
          <p:cNvSpPr txBox="1">
            <a:spLocks noChangeArrowheads="1"/>
          </p:cNvSpPr>
          <p:nvPr/>
        </p:nvSpPr>
        <p:spPr bwMode="auto">
          <a:xfrm>
            <a:off x="6019800" y="6611938"/>
            <a:ext cx="312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6"/>
              </a:rPr>
              <a:t>Replication Diagram</a:t>
            </a:r>
            <a:r>
              <a:rPr lang="en-US" sz="1000" b="0">
                <a:latin typeface="Comic Sans MS" panose="030F0702030302020204" pitchFamily="66" charset="0"/>
              </a:rPr>
              <a:t>: Madprime, Wiki</a:t>
            </a:r>
          </a:p>
        </p:txBody>
      </p:sp>
      <p:sp>
        <p:nvSpPr>
          <p:cNvPr id="16391" name="Text Box 4"/>
          <p:cNvSpPr txBox="1">
            <a:spLocks noChangeArrowheads="1"/>
          </p:cNvSpPr>
          <p:nvPr/>
        </p:nvSpPr>
        <p:spPr bwMode="auto">
          <a:xfrm>
            <a:off x="0" y="6602413"/>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198438"/>
            <a:ext cx="8915400" cy="639762"/>
          </a:xfrm>
        </p:spPr>
        <p:txBody>
          <a:bodyPr/>
          <a:lstStyle/>
          <a:p>
            <a:pPr eaLnBrk="1" hangingPunct="1"/>
            <a:r>
              <a:rPr lang="en-US" sz="2400" b="1" dirty="0" smtClean="0">
                <a:solidFill>
                  <a:srgbClr val="0066CC"/>
                </a:solidFill>
                <a:latin typeface="Comic Sans MS" panose="030F0702030302020204" pitchFamily="66" charset="0"/>
              </a:rPr>
              <a:t>DNA Replication:</a:t>
            </a:r>
            <a:r>
              <a:rPr lang="en-US" sz="3600" b="1" dirty="0" smtClean="0">
                <a:solidFill>
                  <a:srgbClr val="0066CC"/>
                </a:solidFill>
                <a:latin typeface="Comic Sans MS" panose="030F0702030302020204" pitchFamily="66" charset="0"/>
              </a:rPr>
              <a:t> </a:t>
            </a:r>
            <a:r>
              <a:rPr lang="en-US" altLang="en-US" sz="3200" b="1" dirty="0" smtClean="0">
                <a:solidFill>
                  <a:srgbClr val="00CCFF"/>
                </a:solidFill>
                <a:latin typeface="Comic Sans MS" panose="030F0702030302020204" pitchFamily="66" charset="0"/>
              </a:rPr>
              <a:t>Anti-parallel Nature of DNA</a:t>
            </a:r>
          </a:p>
        </p:txBody>
      </p:sp>
      <p:sp>
        <p:nvSpPr>
          <p:cNvPr id="17411" name="Rectangle 3"/>
          <p:cNvSpPr>
            <a:spLocks noGrp="1" noChangeArrowheads="1"/>
          </p:cNvSpPr>
          <p:nvPr>
            <p:ph type="body" sz="half" idx="1"/>
          </p:nvPr>
        </p:nvSpPr>
        <p:spPr>
          <a:xfrm>
            <a:off x="225425" y="1050926"/>
            <a:ext cx="4651375" cy="5045074"/>
          </a:xfrm>
        </p:spPr>
        <p:txBody>
          <a:bodyPr/>
          <a:lstStyle/>
          <a:p>
            <a:pPr eaLnBrk="1" hangingPunct="1">
              <a:buFontTx/>
              <a:buNone/>
            </a:pPr>
            <a:r>
              <a:rPr lang="en-US" altLang="en-US" sz="2800" dirty="0" smtClean="0"/>
              <a:t> </a:t>
            </a:r>
            <a:r>
              <a:rPr lang="en-US" altLang="en-US" sz="2000" dirty="0" smtClean="0">
                <a:latin typeface="Comic Sans MS" panose="030F0702030302020204" pitchFamily="66" charset="0"/>
                <a:cs typeface="Times New Roman" panose="02020603050405020304" pitchFamily="18" charset="0"/>
              </a:rPr>
              <a:t>• </a:t>
            </a:r>
            <a:r>
              <a:rPr lang="en-US" altLang="en-US" sz="2000" dirty="0" smtClean="0">
                <a:latin typeface="Comic Sans MS" panose="030F0702030302020204" pitchFamily="66" charset="0"/>
              </a:rPr>
              <a:t>Sugar/phosphate backbone runs in opposite directions.                </a:t>
            </a:r>
          </a:p>
          <a:p>
            <a:pPr eaLnBrk="1" hangingPunct="1">
              <a:buFontTx/>
              <a:buNone/>
            </a:pPr>
            <a:r>
              <a:rPr lang="en-US" altLang="en-US" sz="2000" dirty="0" smtClean="0">
                <a:latin typeface="Comic Sans MS" panose="030F0702030302020204" pitchFamily="66" charset="0"/>
              </a:rPr>
              <a:t>             </a:t>
            </a:r>
          </a:p>
          <a:p>
            <a:pPr eaLnBrk="1" hangingPunct="1">
              <a:buFontTx/>
              <a:buNone/>
            </a:pPr>
            <a:r>
              <a:rPr lang="en-US" altLang="en-US" sz="2000" dirty="0" smtClean="0">
                <a:latin typeface="Comic Sans MS" panose="030F0702030302020204" pitchFamily="66" charset="0"/>
              </a:rPr>
              <a:t> </a:t>
            </a:r>
            <a:r>
              <a:rPr lang="en-US" altLang="en-US" sz="2000" dirty="0" smtClean="0">
                <a:latin typeface="Comic Sans MS" panose="030F0702030302020204" pitchFamily="66" charset="0"/>
                <a:cs typeface="Times New Roman" panose="02020603050405020304" pitchFamily="18" charset="0"/>
              </a:rPr>
              <a:t>• O</a:t>
            </a:r>
            <a:r>
              <a:rPr lang="en-US" altLang="en-US" sz="2000" dirty="0" smtClean="0">
                <a:latin typeface="Comic Sans MS" panose="030F0702030302020204" pitchFamily="66" charset="0"/>
              </a:rPr>
              <a:t>ne strand runs 5’ to 3’, while the other runs 3’ to 5’.</a:t>
            </a:r>
          </a:p>
          <a:p>
            <a:pPr eaLnBrk="1" hangingPunct="1">
              <a:buFontTx/>
              <a:buNone/>
            </a:pPr>
            <a:endParaRPr lang="en-US" altLang="en-US" sz="2000" dirty="0" smtClean="0">
              <a:latin typeface="Comic Sans MS" panose="030F0702030302020204" pitchFamily="66" charset="0"/>
            </a:endParaRPr>
          </a:p>
          <a:p>
            <a:pPr eaLnBrk="1" hangingPunct="1">
              <a:buFontTx/>
              <a:buNone/>
            </a:pPr>
            <a:r>
              <a:rPr lang="en-US" altLang="en-US" sz="2000" dirty="0" smtClean="0">
                <a:latin typeface="Comic Sans MS" panose="030F0702030302020204" pitchFamily="66" charset="0"/>
              </a:rPr>
              <a:t> </a:t>
            </a:r>
            <a:r>
              <a:rPr lang="en-US" altLang="en-US" sz="2000" dirty="0" smtClean="0">
                <a:latin typeface="Comic Sans MS" panose="030F0702030302020204" pitchFamily="66" charset="0"/>
                <a:cs typeface="Times New Roman" panose="02020603050405020304" pitchFamily="18" charset="0"/>
              </a:rPr>
              <a:t>• </a:t>
            </a:r>
            <a:r>
              <a:rPr lang="en-US" altLang="en-US" sz="2000" b="1" i="1" dirty="0" smtClean="0">
                <a:latin typeface="Comic Sans MS" panose="030F0702030302020204" pitchFamily="66" charset="0"/>
              </a:rPr>
              <a:t>DNA polymerase</a:t>
            </a:r>
            <a:r>
              <a:rPr lang="en-US" altLang="en-US" sz="2000" dirty="0" smtClean="0">
                <a:latin typeface="Comic Sans MS" panose="030F0702030302020204" pitchFamily="66" charset="0"/>
              </a:rPr>
              <a:t>: </a:t>
            </a:r>
            <a:r>
              <a:rPr lang="en-US" altLang="en-US" sz="2000" dirty="0" smtClean="0">
                <a:latin typeface="Comic Sans MS" panose="030F0702030302020204" pitchFamily="66" charset="0"/>
                <a:hlinkClick r:id="rId3"/>
              </a:rPr>
              <a:t>enzyme</a:t>
            </a:r>
            <a:r>
              <a:rPr lang="en-US" altLang="en-US" sz="2000" dirty="0" smtClean="0">
                <a:latin typeface="Comic Sans MS" panose="030F0702030302020204" pitchFamily="66" charset="0"/>
              </a:rPr>
              <a:t> that facilitates addition of nucleotides in building the new DNA strand. </a:t>
            </a:r>
          </a:p>
          <a:p>
            <a:pPr eaLnBrk="1" hangingPunct="1">
              <a:buFontTx/>
              <a:buNone/>
            </a:pPr>
            <a:endParaRPr lang="en-US" altLang="en-US" sz="2000" dirty="0" smtClean="0">
              <a:latin typeface="Comic Sans MS" panose="030F0702030302020204" pitchFamily="66" charset="0"/>
            </a:endParaRPr>
          </a:p>
          <a:p>
            <a:pPr eaLnBrk="1" hangingPunct="1">
              <a:buFontTx/>
              <a:buNone/>
            </a:pPr>
            <a:r>
              <a:rPr lang="en-US" altLang="en-US" sz="2000" dirty="0" smtClean="0">
                <a:latin typeface="Comic Sans MS" panose="030F0702030302020204" pitchFamily="66" charset="0"/>
                <a:cs typeface="Arial" panose="020B0604020202020204" pitchFamily="34" charset="0"/>
              </a:rPr>
              <a:t>• C</a:t>
            </a:r>
            <a:r>
              <a:rPr lang="en-US" altLang="en-US" sz="2000" dirty="0" smtClean="0">
                <a:latin typeface="Comic Sans MS" panose="030F0702030302020204" pitchFamily="66" charset="0"/>
              </a:rPr>
              <a:t>an only adds nucleotides at the free 3’ end.</a:t>
            </a:r>
          </a:p>
          <a:p>
            <a:pPr eaLnBrk="1" hangingPunct="1">
              <a:buFontTx/>
              <a:buNone/>
            </a:pPr>
            <a:r>
              <a:rPr lang="en-US" altLang="en-US" sz="2000" b="1" dirty="0" smtClean="0">
                <a:solidFill>
                  <a:srgbClr val="FF0000"/>
                </a:solidFill>
                <a:latin typeface="Comic Sans MS" panose="030F0702030302020204" pitchFamily="66" charset="0"/>
              </a:rPr>
              <a:t>Q</a:t>
            </a:r>
            <a:r>
              <a:rPr lang="en-US" altLang="en-US" sz="2000" b="1" dirty="0" smtClean="0">
                <a:latin typeface="Comic Sans MS" panose="030F0702030302020204" pitchFamily="66" charset="0"/>
              </a:rPr>
              <a:t>: Why is this important?</a:t>
            </a:r>
            <a:r>
              <a:rPr lang="en-US" altLang="en-US" sz="2800" b="1" dirty="0" smtClean="0"/>
              <a:t>   </a:t>
            </a:r>
            <a:r>
              <a:rPr lang="en-US" altLang="en-US" sz="3600" b="1" dirty="0" smtClean="0"/>
              <a:t>  </a:t>
            </a:r>
            <a:endParaRPr lang="en-US" altLang="en-US" sz="4300" b="1" dirty="0" smtClean="0"/>
          </a:p>
        </p:txBody>
      </p:sp>
      <p:pic>
        <p:nvPicPr>
          <p:cNvPr id="17412" name="Picture 9" descr="DNA-chemical-structur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26038" y="1143000"/>
            <a:ext cx="40179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10"/>
          <p:cNvSpPr txBox="1">
            <a:spLocks noChangeArrowheads="1"/>
          </p:cNvSpPr>
          <p:nvPr/>
        </p:nvSpPr>
        <p:spPr bwMode="auto">
          <a:xfrm>
            <a:off x="0" y="6584950"/>
            <a:ext cx="3124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5"/>
              </a:rPr>
              <a:t>DNA Detail Diagram: </a:t>
            </a:r>
            <a:r>
              <a:rPr lang="en-US" sz="1000" b="0">
                <a:latin typeface="Comic Sans MS" panose="030F0702030302020204" pitchFamily="66" charset="0"/>
              </a:rPr>
              <a:t>Madprime</a:t>
            </a:r>
          </a:p>
        </p:txBody>
      </p:sp>
      <p:sp>
        <p:nvSpPr>
          <p:cNvPr id="17414" name="Text Box 4"/>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6"/>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7"/>
              </a:rPr>
              <a:t>ScienceProfOnline.com</a:t>
            </a:r>
            <a:endParaRPr lang="en-US" sz="1000" b="0">
              <a:latin typeface="Comic Sans MS" panose="030F0702030302020204" pitchFamily="66"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74625"/>
            <a:ext cx="8229600" cy="457200"/>
          </a:xfrm>
        </p:spPr>
        <p:txBody>
          <a:bodyPr/>
          <a:lstStyle/>
          <a:p>
            <a:pPr eaLnBrk="1" hangingPunct="1"/>
            <a:r>
              <a:rPr lang="en-US" altLang="en-US" sz="2400" b="1" dirty="0" smtClean="0">
                <a:solidFill>
                  <a:srgbClr val="0066CC"/>
                </a:solidFill>
                <a:latin typeface="Comic Sans MS" panose="030F0702030302020204" pitchFamily="66" charset="0"/>
              </a:rPr>
              <a:t>DNA Replication:</a:t>
            </a:r>
            <a:r>
              <a:rPr lang="en-US" altLang="en-US" sz="3600" b="1" dirty="0" smtClean="0">
                <a:solidFill>
                  <a:srgbClr val="0066CC"/>
                </a:solidFill>
                <a:latin typeface="Comic Sans MS" panose="030F0702030302020204" pitchFamily="66" charset="0"/>
              </a:rPr>
              <a:t> </a:t>
            </a:r>
            <a:r>
              <a:rPr lang="en-US" altLang="en-US" sz="3200" b="1" dirty="0" smtClean="0">
                <a:solidFill>
                  <a:srgbClr val="00CCFF"/>
                </a:solidFill>
                <a:latin typeface="Comic Sans MS" panose="030F0702030302020204" pitchFamily="66" charset="0"/>
              </a:rPr>
              <a:t>Leading &amp; Lagging Strand</a:t>
            </a:r>
          </a:p>
        </p:txBody>
      </p:sp>
      <p:sp>
        <p:nvSpPr>
          <p:cNvPr id="18435" name="Rectangle 3"/>
          <p:cNvSpPr>
            <a:spLocks noGrp="1" noChangeArrowheads="1"/>
          </p:cNvSpPr>
          <p:nvPr>
            <p:ph type="body" sz="half" idx="1"/>
          </p:nvPr>
        </p:nvSpPr>
        <p:spPr>
          <a:xfrm>
            <a:off x="286082" y="1051330"/>
            <a:ext cx="3406775" cy="3810000"/>
          </a:xfrm>
        </p:spPr>
        <p:txBody>
          <a:bodyPr/>
          <a:lstStyle/>
          <a:p>
            <a:pPr eaLnBrk="1" hangingPunct="1">
              <a:lnSpc>
                <a:spcPct val="90000"/>
              </a:lnSpc>
              <a:buFontTx/>
              <a:buNone/>
              <a:defRPr/>
            </a:pPr>
            <a:r>
              <a:rPr lang="en-US" altLang="en-US" sz="2000" b="1" dirty="0" smtClean="0">
                <a:solidFill>
                  <a:schemeClr val="tx1">
                    <a:lumMod val="65000"/>
                    <a:lumOff val="35000"/>
                  </a:schemeClr>
                </a:solidFill>
                <a:latin typeface="Comic Sans MS" pitchFamily="66" charset="0"/>
              </a:rPr>
              <a:t>Leading Strand</a:t>
            </a:r>
            <a:r>
              <a:rPr lang="en-US" altLang="en-US" sz="2000" dirty="0" smtClean="0">
                <a:solidFill>
                  <a:schemeClr val="tx1">
                    <a:lumMod val="65000"/>
                    <a:lumOff val="35000"/>
                  </a:schemeClr>
                </a:solidFill>
                <a:latin typeface="Comic Sans MS" pitchFamily="66" charset="0"/>
              </a:rPr>
              <a:t>  </a:t>
            </a:r>
            <a:r>
              <a:rPr lang="en-US" altLang="en-US" sz="2000" dirty="0" smtClean="0">
                <a:latin typeface="Comic Sans MS" pitchFamily="66" charset="0"/>
              </a:rPr>
              <a:t>	</a:t>
            </a:r>
          </a:p>
          <a:p>
            <a:pPr eaLnBrk="1" hangingPunct="1">
              <a:lnSpc>
                <a:spcPct val="90000"/>
              </a:lnSpc>
              <a:buFontTx/>
              <a:buNone/>
              <a:defRPr/>
            </a:pPr>
            <a:r>
              <a:rPr lang="en-US" altLang="en-US" sz="2000" dirty="0" smtClean="0">
                <a:latin typeface="Comic Sans MS" pitchFamily="66" charset="0"/>
              </a:rPr>
              <a:t>	Synthesis proceeds smoothly as the replication fork unzips.</a:t>
            </a:r>
          </a:p>
          <a:p>
            <a:pPr eaLnBrk="1" hangingPunct="1">
              <a:lnSpc>
                <a:spcPct val="90000"/>
              </a:lnSpc>
              <a:buFontTx/>
              <a:buNone/>
              <a:defRPr/>
            </a:pPr>
            <a:endParaRPr lang="en-US" altLang="en-US" sz="1200" dirty="0" smtClean="0"/>
          </a:p>
          <a:p>
            <a:pPr eaLnBrk="1" hangingPunct="1">
              <a:lnSpc>
                <a:spcPct val="90000"/>
              </a:lnSpc>
              <a:buFontTx/>
              <a:buNone/>
              <a:defRPr/>
            </a:pPr>
            <a:r>
              <a:rPr lang="en-US" altLang="en-US" sz="2000" b="1" dirty="0" smtClean="0">
                <a:solidFill>
                  <a:schemeClr val="tx1">
                    <a:lumMod val="65000"/>
                    <a:lumOff val="35000"/>
                  </a:schemeClr>
                </a:solidFill>
                <a:latin typeface="Comic Sans MS" pitchFamily="66" charset="0"/>
              </a:rPr>
              <a:t>Lagging Strand</a:t>
            </a:r>
            <a:endParaRPr lang="en-US" altLang="en-US" sz="2000" dirty="0">
              <a:latin typeface="Comic Sans MS" pitchFamily="66" charset="0"/>
            </a:endParaRPr>
          </a:p>
          <a:p>
            <a:pPr eaLnBrk="1" hangingPunct="1">
              <a:lnSpc>
                <a:spcPct val="90000"/>
              </a:lnSpc>
              <a:buFontTx/>
              <a:buNone/>
              <a:defRPr/>
            </a:pPr>
            <a:r>
              <a:rPr lang="en-US" altLang="en-US" sz="2000" dirty="0" smtClean="0">
                <a:latin typeface="Comic Sans MS" pitchFamily="66" charset="0"/>
              </a:rPr>
              <a:t>    Synthesis away from the replication fork (Okazaki fragments); joined by DNA ligase.</a:t>
            </a:r>
          </a:p>
          <a:p>
            <a:pPr eaLnBrk="1" hangingPunct="1">
              <a:lnSpc>
                <a:spcPct val="90000"/>
              </a:lnSpc>
              <a:buFontTx/>
              <a:buNone/>
              <a:defRPr/>
            </a:pPr>
            <a:r>
              <a:rPr lang="en-US" altLang="en-US" sz="2000" dirty="0" smtClean="0"/>
              <a:t>      </a:t>
            </a:r>
          </a:p>
        </p:txBody>
      </p:sp>
      <p:pic>
        <p:nvPicPr>
          <p:cNvPr id="18436" name="Picture 8" descr="DNA_replication_fork"/>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3692856" y="838199"/>
            <a:ext cx="5295331" cy="5630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7" name="Text Box 9"/>
          <p:cNvSpPr txBox="1">
            <a:spLocks noChangeArrowheads="1"/>
          </p:cNvSpPr>
          <p:nvPr/>
        </p:nvSpPr>
        <p:spPr bwMode="auto">
          <a:xfrm>
            <a:off x="0" y="6629400"/>
            <a:ext cx="2667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hlinkClick r:id="rId4"/>
              </a:rPr>
              <a:t>Replication Fork Diagram</a:t>
            </a:r>
            <a:r>
              <a:rPr lang="en-US" sz="1000" b="0">
                <a:latin typeface="Comic Sans MS" panose="030F0702030302020204" pitchFamily="66" charset="0"/>
              </a:rPr>
              <a:t>: Mariana Ruiz</a:t>
            </a:r>
          </a:p>
        </p:txBody>
      </p:sp>
      <p:sp>
        <p:nvSpPr>
          <p:cNvPr id="18438" name="Text Box 4"/>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5"/>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6"/>
              </a:rPr>
              <a:t>ScienceProfOnline.com</a:t>
            </a:r>
            <a:endParaRPr lang="en-US" sz="1000" b="0">
              <a:latin typeface="Comic Sans MS" panose="030F0702030302020204" pitchFamily="66" charset="0"/>
            </a:endParaRPr>
          </a:p>
        </p:txBody>
      </p:sp>
      <p:sp>
        <p:nvSpPr>
          <p:cNvPr id="7" name="TextBox 6"/>
          <p:cNvSpPr txBox="1"/>
          <p:nvPr/>
        </p:nvSpPr>
        <p:spPr>
          <a:xfrm>
            <a:off x="286081" y="4267200"/>
            <a:ext cx="3295320" cy="2154436"/>
          </a:xfrm>
          <a:prstGeom prst="rect">
            <a:avLst/>
          </a:prstGeom>
          <a:noFill/>
          <a:ln w="63500" cmpd="thickThin">
            <a:solidFill>
              <a:schemeClr val="tx1">
                <a:lumMod val="65000"/>
                <a:lumOff val="35000"/>
              </a:schemeClr>
            </a:solidFill>
            <a:miter lim="800000"/>
          </a:ln>
          <a:effectLst>
            <a:outerShdw sx="1000" sy="1000" algn="ctr" rotWithShape="0">
              <a:schemeClr val="bg1"/>
            </a:outerShdw>
          </a:effectLst>
        </p:spPr>
        <p:txBody>
          <a:bodyPr wrap="square" tIns="0" rtlCol="0">
            <a:spAutoFit/>
          </a:bodyPr>
          <a:lstStyle/>
          <a:p>
            <a:pPr algn="ctr"/>
            <a:endParaRPr lang="en-US" sz="1000" b="1" dirty="0" smtClean="0">
              <a:solidFill>
                <a:srgbClr val="FF0000"/>
              </a:solidFill>
              <a:latin typeface="Comic Sans MS" pitchFamily="66" charset="0"/>
            </a:endParaRPr>
          </a:p>
          <a:p>
            <a:pPr algn="ctr"/>
            <a:r>
              <a:rPr lang="en-US" sz="2000" b="1" dirty="0" smtClean="0">
                <a:solidFill>
                  <a:srgbClr val="FF0000"/>
                </a:solidFill>
                <a:latin typeface="Comic Sans MS" pitchFamily="66" charset="0"/>
              </a:rPr>
              <a:t>REVIEW</a:t>
            </a:r>
          </a:p>
          <a:p>
            <a:pPr algn="ctr"/>
            <a:endParaRPr lang="en-US" sz="1000" b="1" dirty="0" smtClean="0">
              <a:solidFill>
                <a:srgbClr val="FF0000"/>
              </a:solidFill>
              <a:latin typeface="Comic Sans MS" pitchFamily="66" charset="0"/>
            </a:endParaRPr>
          </a:p>
          <a:p>
            <a:pPr algn="ctr"/>
            <a:r>
              <a:rPr lang="en-US" sz="1600" dirty="0" smtClean="0">
                <a:latin typeface="Comic Sans MS" pitchFamily="66" charset="0"/>
                <a:hlinkClick r:id="rId7"/>
              </a:rPr>
              <a:t>DNA Replication Animations </a:t>
            </a:r>
            <a:endParaRPr lang="en-US" sz="1600" dirty="0" smtClean="0">
              <a:latin typeface="Comic Sans MS" pitchFamily="66" charset="0"/>
            </a:endParaRPr>
          </a:p>
          <a:p>
            <a:pPr algn="ctr"/>
            <a:r>
              <a:rPr lang="en-US" sz="1200" b="0" dirty="0" smtClean="0">
                <a:latin typeface="Comic Sans MS" pitchFamily="66" charset="0"/>
              </a:rPr>
              <a:t>from McGraw-Hill</a:t>
            </a:r>
          </a:p>
          <a:p>
            <a:pPr algn="ctr"/>
            <a:endParaRPr lang="en-US" sz="1400" b="0" dirty="0">
              <a:latin typeface="Comic Sans MS" pitchFamily="66" charset="0"/>
            </a:endParaRPr>
          </a:p>
          <a:p>
            <a:pPr algn="ctr"/>
            <a:r>
              <a:rPr lang="en-US" sz="1200" b="0" dirty="0" smtClean="0">
                <a:latin typeface="Comic Sans MS" pitchFamily="66" charset="0"/>
              </a:rPr>
              <a:t>This link will take you to a page with 4 links on it. Please view the first, “How Nucleotides are Added in DNA Replication” and the fourth “DNA Replication Fork”.</a:t>
            </a:r>
          </a:p>
          <a:p>
            <a:pPr algn="ctr"/>
            <a:endParaRPr lang="en-US" sz="700" b="0" dirty="0" smtClean="0"/>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12763" y="304800"/>
            <a:ext cx="8305800" cy="968375"/>
          </a:xfrm>
        </p:spPr>
        <p:txBody>
          <a:bodyPr/>
          <a:lstStyle/>
          <a:p>
            <a:pPr eaLnBrk="1" hangingPunct="1"/>
            <a:r>
              <a:rPr lang="en-US" altLang="en-US" sz="2400" b="1" smtClean="0">
                <a:solidFill>
                  <a:srgbClr val="00CCFF"/>
                </a:solidFill>
                <a:latin typeface="Comic Sans MS" panose="030F0702030302020204" pitchFamily="66" charset="0"/>
              </a:rPr>
              <a:t>Let’s Practice How Leading &amp; Lagging Daughter Strands Are Built Within the Replication Bubble</a:t>
            </a:r>
          </a:p>
        </p:txBody>
      </p:sp>
      <p:cxnSp>
        <p:nvCxnSpPr>
          <p:cNvPr id="19459" name="Straight Connector 4"/>
          <p:cNvCxnSpPr>
            <a:cxnSpLocks noChangeShapeType="1"/>
          </p:cNvCxnSpPr>
          <p:nvPr/>
        </p:nvCxnSpPr>
        <p:spPr bwMode="auto">
          <a:xfrm>
            <a:off x="914400" y="2728913"/>
            <a:ext cx="990600" cy="14287"/>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0" name="Straight Connector 10"/>
          <p:cNvCxnSpPr>
            <a:cxnSpLocks noChangeShapeType="1"/>
          </p:cNvCxnSpPr>
          <p:nvPr/>
        </p:nvCxnSpPr>
        <p:spPr bwMode="auto">
          <a:xfrm>
            <a:off x="914400" y="3657600"/>
            <a:ext cx="9906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1" name="Straight Connector 13"/>
          <p:cNvCxnSpPr>
            <a:cxnSpLocks noChangeShapeType="1"/>
          </p:cNvCxnSpPr>
          <p:nvPr/>
        </p:nvCxnSpPr>
        <p:spPr bwMode="auto">
          <a:xfrm>
            <a:off x="2705100" y="1905000"/>
            <a:ext cx="35814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2" name="Straight Connector 16"/>
          <p:cNvCxnSpPr>
            <a:cxnSpLocks noChangeShapeType="1"/>
          </p:cNvCxnSpPr>
          <p:nvPr/>
        </p:nvCxnSpPr>
        <p:spPr bwMode="auto">
          <a:xfrm>
            <a:off x="2684463" y="4191000"/>
            <a:ext cx="35814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3" name="Straight Connector 17"/>
          <p:cNvCxnSpPr>
            <a:cxnSpLocks noChangeShapeType="1"/>
          </p:cNvCxnSpPr>
          <p:nvPr/>
        </p:nvCxnSpPr>
        <p:spPr bwMode="auto">
          <a:xfrm>
            <a:off x="6234113" y="1881188"/>
            <a:ext cx="852487" cy="847725"/>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4" name="Straight Connector 19"/>
          <p:cNvCxnSpPr>
            <a:cxnSpLocks noChangeShapeType="1"/>
          </p:cNvCxnSpPr>
          <p:nvPr/>
        </p:nvCxnSpPr>
        <p:spPr bwMode="auto">
          <a:xfrm flipV="1">
            <a:off x="1905000" y="1905000"/>
            <a:ext cx="796925" cy="823913"/>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5" name="Straight Connector 21"/>
          <p:cNvCxnSpPr>
            <a:cxnSpLocks noChangeShapeType="1"/>
          </p:cNvCxnSpPr>
          <p:nvPr/>
        </p:nvCxnSpPr>
        <p:spPr bwMode="auto">
          <a:xfrm>
            <a:off x="1905000" y="3657600"/>
            <a:ext cx="779463" cy="53340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6" name="Straight Connector 23"/>
          <p:cNvCxnSpPr>
            <a:cxnSpLocks noChangeShapeType="1"/>
          </p:cNvCxnSpPr>
          <p:nvPr/>
        </p:nvCxnSpPr>
        <p:spPr bwMode="auto">
          <a:xfrm flipV="1">
            <a:off x="6265863" y="3641725"/>
            <a:ext cx="820737" cy="549275"/>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7" name="Straight Connector 30"/>
          <p:cNvCxnSpPr>
            <a:cxnSpLocks noChangeShapeType="1"/>
          </p:cNvCxnSpPr>
          <p:nvPr/>
        </p:nvCxnSpPr>
        <p:spPr bwMode="auto">
          <a:xfrm>
            <a:off x="1524000" y="2743200"/>
            <a:ext cx="0" cy="914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8" name="Straight Connector 33"/>
          <p:cNvCxnSpPr>
            <a:cxnSpLocks noChangeShapeType="1"/>
          </p:cNvCxnSpPr>
          <p:nvPr/>
        </p:nvCxnSpPr>
        <p:spPr bwMode="auto">
          <a:xfrm>
            <a:off x="1828800" y="2743200"/>
            <a:ext cx="0" cy="914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9" name="Straight Connector 36"/>
          <p:cNvCxnSpPr>
            <a:cxnSpLocks noChangeShapeType="1"/>
          </p:cNvCxnSpPr>
          <p:nvPr/>
        </p:nvCxnSpPr>
        <p:spPr bwMode="auto">
          <a:xfrm>
            <a:off x="914400" y="2743200"/>
            <a:ext cx="0" cy="914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0" name="Straight Connector 66"/>
          <p:cNvCxnSpPr>
            <a:cxnSpLocks noChangeShapeType="1"/>
          </p:cNvCxnSpPr>
          <p:nvPr/>
        </p:nvCxnSpPr>
        <p:spPr bwMode="auto">
          <a:xfrm>
            <a:off x="5181600" y="19050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1" name="Straight Connector 72"/>
          <p:cNvCxnSpPr>
            <a:cxnSpLocks noChangeShapeType="1"/>
          </p:cNvCxnSpPr>
          <p:nvPr/>
        </p:nvCxnSpPr>
        <p:spPr bwMode="auto">
          <a:xfrm>
            <a:off x="1219200" y="2743200"/>
            <a:ext cx="0" cy="914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2" name="Straight Connector 75"/>
          <p:cNvCxnSpPr>
            <a:cxnSpLocks noChangeShapeType="1"/>
          </p:cNvCxnSpPr>
          <p:nvPr/>
        </p:nvCxnSpPr>
        <p:spPr bwMode="auto">
          <a:xfrm>
            <a:off x="7086600" y="2716213"/>
            <a:ext cx="990600" cy="1270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3" name="Straight Connector 76"/>
          <p:cNvCxnSpPr>
            <a:cxnSpLocks noChangeShapeType="1"/>
          </p:cNvCxnSpPr>
          <p:nvPr/>
        </p:nvCxnSpPr>
        <p:spPr bwMode="auto">
          <a:xfrm>
            <a:off x="7086600" y="3643313"/>
            <a:ext cx="990600"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4" name="Straight Connector 77"/>
          <p:cNvCxnSpPr>
            <a:cxnSpLocks noChangeShapeType="1"/>
          </p:cNvCxnSpPr>
          <p:nvPr/>
        </p:nvCxnSpPr>
        <p:spPr bwMode="auto">
          <a:xfrm>
            <a:off x="7696200" y="2728913"/>
            <a:ext cx="0" cy="914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5" name="Straight Connector 78"/>
          <p:cNvCxnSpPr>
            <a:cxnSpLocks noChangeShapeType="1"/>
          </p:cNvCxnSpPr>
          <p:nvPr/>
        </p:nvCxnSpPr>
        <p:spPr bwMode="auto">
          <a:xfrm>
            <a:off x="8001000" y="2728913"/>
            <a:ext cx="0" cy="914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6" name="Straight Connector 79"/>
          <p:cNvCxnSpPr>
            <a:cxnSpLocks noChangeShapeType="1"/>
          </p:cNvCxnSpPr>
          <p:nvPr/>
        </p:nvCxnSpPr>
        <p:spPr bwMode="auto">
          <a:xfrm>
            <a:off x="7086600" y="2728913"/>
            <a:ext cx="0" cy="914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7" name="Straight Connector 80"/>
          <p:cNvCxnSpPr>
            <a:cxnSpLocks noChangeShapeType="1"/>
          </p:cNvCxnSpPr>
          <p:nvPr/>
        </p:nvCxnSpPr>
        <p:spPr bwMode="auto">
          <a:xfrm>
            <a:off x="7391400" y="2728913"/>
            <a:ext cx="0" cy="914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8" name="Straight Connector 81"/>
          <p:cNvCxnSpPr>
            <a:cxnSpLocks noChangeShapeType="1"/>
          </p:cNvCxnSpPr>
          <p:nvPr/>
        </p:nvCxnSpPr>
        <p:spPr bwMode="auto">
          <a:xfrm>
            <a:off x="5562600" y="19050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79" name="Straight Connector 82"/>
          <p:cNvCxnSpPr>
            <a:cxnSpLocks noChangeShapeType="1"/>
          </p:cNvCxnSpPr>
          <p:nvPr/>
        </p:nvCxnSpPr>
        <p:spPr bwMode="auto">
          <a:xfrm>
            <a:off x="5957888" y="192405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0" name="Straight Connector 83"/>
          <p:cNvCxnSpPr>
            <a:cxnSpLocks noChangeShapeType="1"/>
          </p:cNvCxnSpPr>
          <p:nvPr/>
        </p:nvCxnSpPr>
        <p:spPr bwMode="auto">
          <a:xfrm flipH="1">
            <a:off x="6332538" y="2038350"/>
            <a:ext cx="93662" cy="2667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1" name="Straight Connector 88"/>
          <p:cNvCxnSpPr>
            <a:cxnSpLocks noChangeShapeType="1"/>
          </p:cNvCxnSpPr>
          <p:nvPr/>
        </p:nvCxnSpPr>
        <p:spPr bwMode="auto">
          <a:xfrm>
            <a:off x="4800600" y="19177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2" name="Straight Connector 89"/>
          <p:cNvCxnSpPr>
            <a:cxnSpLocks noChangeShapeType="1"/>
          </p:cNvCxnSpPr>
          <p:nvPr/>
        </p:nvCxnSpPr>
        <p:spPr bwMode="auto">
          <a:xfrm>
            <a:off x="4475163" y="192405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3" name="Straight Connector 90"/>
          <p:cNvCxnSpPr>
            <a:cxnSpLocks noChangeShapeType="1"/>
          </p:cNvCxnSpPr>
          <p:nvPr/>
        </p:nvCxnSpPr>
        <p:spPr bwMode="auto">
          <a:xfrm>
            <a:off x="4114800" y="19304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4" name="Straight Connector 91"/>
          <p:cNvCxnSpPr>
            <a:cxnSpLocks noChangeShapeType="1"/>
          </p:cNvCxnSpPr>
          <p:nvPr/>
        </p:nvCxnSpPr>
        <p:spPr bwMode="auto">
          <a:xfrm>
            <a:off x="3733800" y="1930400"/>
            <a:ext cx="0" cy="228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5" name="Straight Connector 92"/>
          <p:cNvCxnSpPr>
            <a:cxnSpLocks noChangeShapeType="1"/>
          </p:cNvCxnSpPr>
          <p:nvPr/>
        </p:nvCxnSpPr>
        <p:spPr bwMode="auto">
          <a:xfrm>
            <a:off x="3352800" y="1893888"/>
            <a:ext cx="0" cy="2778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6" name="Straight Connector 96"/>
          <p:cNvCxnSpPr>
            <a:cxnSpLocks noChangeShapeType="1"/>
          </p:cNvCxnSpPr>
          <p:nvPr/>
        </p:nvCxnSpPr>
        <p:spPr bwMode="auto">
          <a:xfrm>
            <a:off x="2971800" y="1881188"/>
            <a:ext cx="0" cy="2762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7" name="Straight Connector 97"/>
          <p:cNvCxnSpPr>
            <a:cxnSpLocks noChangeShapeType="1"/>
          </p:cNvCxnSpPr>
          <p:nvPr/>
        </p:nvCxnSpPr>
        <p:spPr bwMode="auto">
          <a:xfrm>
            <a:off x="4475163" y="3924300"/>
            <a:ext cx="0" cy="2778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8" name="Straight Connector 98"/>
          <p:cNvCxnSpPr>
            <a:cxnSpLocks noChangeShapeType="1"/>
          </p:cNvCxnSpPr>
          <p:nvPr/>
        </p:nvCxnSpPr>
        <p:spPr bwMode="auto">
          <a:xfrm>
            <a:off x="4141788" y="3924300"/>
            <a:ext cx="0" cy="2778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89" name="Straight Connector 99"/>
          <p:cNvCxnSpPr>
            <a:cxnSpLocks noChangeShapeType="1"/>
          </p:cNvCxnSpPr>
          <p:nvPr/>
        </p:nvCxnSpPr>
        <p:spPr bwMode="auto">
          <a:xfrm>
            <a:off x="3810000" y="3924300"/>
            <a:ext cx="0" cy="2778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0" name="Straight Connector 100"/>
          <p:cNvCxnSpPr>
            <a:cxnSpLocks noChangeShapeType="1"/>
          </p:cNvCxnSpPr>
          <p:nvPr/>
        </p:nvCxnSpPr>
        <p:spPr bwMode="auto">
          <a:xfrm>
            <a:off x="3490913" y="3913188"/>
            <a:ext cx="0" cy="2778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1" name="Straight Connector 101"/>
          <p:cNvCxnSpPr>
            <a:cxnSpLocks noChangeShapeType="1"/>
          </p:cNvCxnSpPr>
          <p:nvPr/>
        </p:nvCxnSpPr>
        <p:spPr bwMode="auto">
          <a:xfrm>
            <a:off x="3124200" y="3913188"/>
            <a:ext cx="0" cy="2778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2" name="Straight Connector 102"/>
          <p:cNvCxnSpPr>
            <a:cxnSpLocks noChangeShapeType="1"/>
          </p:cNvCxnSpPr>
          <p:nvPr/>
        </p:nvCxnSpPr>
        <p:spPr bwMode="auto">
          <a:xfrm>
            <a:off x="2705100" y="3910013"/>
            <a:ext cx="0" cy="2778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3" name="Straight Connector 103"/>
          <p:cNvCxnSpPr>
            <a:cxnSpLocks noChangeShapeType="1"/>
          </p:cNvCxnSpPr>
          <p:nvPr/>
        </p:nvCxnSpPr>
        <p:spPr bwMode="auto">
          <a:xfrm>
            <a:off x="4814888" y="3913188"/>
            <a:ext cx="0" cy="2778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4" name="Straight Connector 104"/>
          <p:cNvCxnSpPr>
            <a:cxnSpLocks noChangeShapeType="1"/>
          </p:cNvCxnSpPr>
          <p:nvPr/>
        </p:nvCxnSpPr>
        <p:spPr bwMode="auto">
          <a:xfrm>
            <a:off x="5195888" y="3924300"/>
            <a:ext cx="0" cy="277813"/>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5" name="Straight Connector 105"/>
          <p:cNvCxnSpPr>
            <a:cxnSpLocks noChangeShapeType="1"/>
          </p:cNvCxnSpPr>
          <p:nvPr/>
        </p:nvCxnSpPr>
        <p:spPr bwMode="auto">
          <a:xfrm>
            <a:off x="5562600" y="3910013"/>
            <a:ext cx="0" cy="2778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6" name="Straight Connector 106"/>
          <p:cNvCxnSpPr>
            <a:cxnSpLocks noChangeShapeType="1"/>
          </p:cNvCxnSpPr>
          <p:nvPr/>
        </p:nvCxnSpPr>
        <p:spPr bwMode="auto">
          <a:xfrm>
            <a:off x="5943600" y="3913188"/>
            <a:ext cx="0" cy="2778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7" name="Straight Connector 107"/>
          <p:cNvCxnSpPr>
            <a:cxnSpLocks noChangeShapeType="1"/>
          </p:cNvCxnSpPr>
          <p:nvPr/>
        </p:nvCxnSpPr>
        <p:spPr bwMode="auto">
          <a:xfrm>
            <a:off x="2616200" y="1995488"/>
            <a:ext cx="134938" cy="2762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8" name="Straight Connector 109"/>
          <p:cNvCxnSpPr>
            <a:cxnSpLocks noChangeShapeType="1"/>
          </p:cNvCxnSpPr>
          <p:nvPr/>
        </p:nvCxnSpPr>
        <p:spPr bwMode="auto">
          <a:xfrm>
            <a:off x="2370138" y="2300288"/>
            <a:ext cx="136525" cy="27622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99" name="Straight Connector 110"/>
          <p:cNvCxnSpPr>
            <a:cxnSpLocks noChangeShapeType="1"/>
          </p:cNvCxnSpPr>
          <p:nvPr/>
        </p:nvCxnSpPr>
        <p:spPr bwMode="auto">
          <a:xfrm>
            <a:off x="2092325" y="2576513"/>
            <a:ext cx="134938" cy="27781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0" name="Straight Connector 112"/>
          <p:cNvCxnSpPr>
            <a:cxnSpLocks noChangeShapeType="1"/>
          </p:cNvCxnSpPr>
          <p:nvPr/>
        </p:nvCxnSpPr>
        <p:spPr bwMode="auto">
          <a:xfrm flipH="1">
            <a:off x="6578600" y="2312988"/>
            <a:ext cx="93663" cy="2667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1" name="Straight Connector 113"/>
          <p:cNvCxnSpPr>
            <a:cxnSpLocks noChangeShapeType="1"/>
          </p:cNvCxnSpPr>
          <p:nvPr/>
        </p:nvCxnSpPr>
        <p:spPr bwMode="auto">
          <a:xfrm flipH="1">
            <a:off x="6777038" y="2503488"/>
            <a:ext cx="93662" cy="2667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2" name="Straight Connector 18443"/>
          <p:cNvCxnSpPr>
            <a:cxnSpLocks noChangeShapeType="1"/>
          </p:cNvCxnSpPr>
          <p:nvPr/>
        </p:nvCxnSpPr>
        <p:spPr bwMode="auto">
          <a:xfrm flipV="1">
            <a:off x="1957388" y="3379788"/>
            <a:ext cx="134937" cy="3048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3" name="Straight Connector 118"/>
          <p:cNvCxnSpPr>
            <a:cxnSpLocks noChangeShapeType="1"/>
          </p:cNvCxnSpPr>
          <p:nvPr/>
        </p:nvCxnSpPr>
        <p:spPr bwMode="auto">
          <a:xfrm flipV="1">
            <a:off x="2176463" y="3560763"/>
            <a:ext cx="134937" cy="3048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4" name="Straight Connector 119"/>
          <p:cNvCxnSpPr>
            <a:cxnSpLocks noChangeShapeType="1"/>
          </p:cNvCxnSpPr>
          <p:nvPr/>
        </p:nvCxnSpPr>
        <p:spPr bwMode="auto">
          <a:xfrm flipV="1">
            <a:off x="2425700" y="3713163"/>
            <a:ext cx="160338" cy="284162"/>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5" name="Straight Connector 18446"/>
          <p:cNvCxnSpPr>
            <a:cxnSpLocks noChangeShapeType="1"/>
          </p:cNvCxnSpPr>
          <p:nvPr/>
        </p:nvCxnSpPr>
        <p:spPr bwMode="auto">
          <a:xfrm flipH="1" flipV="1">
            <a:off x="6723063" y="3484563"/>
            <a:ext cx="200025" cy="2555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6" name="Straight Connector 129"/>
          <p:cNvCxnSpPr>
            <a:cxnSpLocks noChangeShapeType="1"/>
          </p:cNvCxnSpPr>
          <p:nvPr/>
        </p:nvCxnSpPr>
        <p:spPr bwMode="auto">
          <a:xfrm flipH="1" flipV="1">
            <a:off x="6483350" y="3657600"/>
            <a:ext cx="198438" cy="2555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07" name="Straight Connector 130"/>
          <p:cNvCxnSpPr>
            <a:cxnSpLocks noChangeShapeType="1"/>
          </p:cNvCxnSpPr>
          <p:nvPr/>
        </p:nvCxnSpPr>
        <p:spPr bwMode="auto">
          <a:xfrm flipH="1" flipV="1">
            <a:off x="6234113" y="3806825"/>
            <a:ext cx="198437" cy="255588"/>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508" name="TextBox 73"/>
          <p:cNvSpPr txBox="1">
            <a:spLocks noChangeArrowheads="1"/>
          </p:cNvSpPr>
          <p:nvPr/>
        </p:nvSpPr>
        <p:spPr bwMode="auto">
          <a:xfrm>
            <a:off x="304800" y="25019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latin typeface="Comic Sans MS" panose="030F0702030302020204" pitchFamily="66" charset="0"/>
              </a:rPr>
              <a:t>5’</a:t>
            </a:r>
          </a:p>
        </p:txBody>
      </p:sp>
      <p:sp>
        <p:nvSpPr>
          <p:cNvPr id="19509" name="TextBox 95"/>
          <p:cNvSpPr txBox="1">
            <a:spLocks noChangeArrowheads="1"/>
          </p:cNvSpPr>
          <p:nvPr/>
        </p:nvSpPr>
        <p:spPr bwMode="auto">
          <a:xfrm>
            <a:off x="692150" y="4475163"/>
            <a:ext cx="2127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latin typeface="Comic Sans MS" panose="030F0702030302020204" pitchFamily="66" charset="0"/>
              </a:rPr>
              <a:t>Replication Fork</a:t>
            </a:r>
          </a:p>
        </p:txBody>
      </p:sp>
      <p:sp>
        <p:nvSpPr>
          <p:cNvPr id="19510" name="TextBox 151"/>
          <p:cNvSpPr txBox="1">
            <a:spLocks noChangeArrowheads="1"/>
          </p:cNvSpPr>
          <p:nvPr/>
        </p:nvSpPr>
        <p:spPr bwMode="auto">
          <a:xfrm>
            <a:off x="6432550" y="4495800"/>
            <a:ext cx="212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latin typeface="Comic Sans MS" panose="030F0702030302020204" pitchFamily="66" charset="0"/>
              </a:rPr>
              <a:t>Replication Fork</a:t>
            </a:r>
          </a:p>
        </p:txBody>
      </p:sp>
      <p:cxnSp>
        <p:nvCxnSpPr>
          <p:cNvPr id="19511" name="Straight Arrow Connector 114"/>
          <p:cNvCxnSpPr>
            <a:cxnSpLocks noChangeShapeType="1"/>
            <a:stCxn id="19510" idx="0"/>
          </p:cNvCxnSpPr>
          <p:nvPr/>
        </p:nvCxnSpPr>
        <p:spPr bwMode="auto">
          <a:xfrm flipH="1" flipV="1">
            <a:off x="7016750" y="4090988"/>
            <a:ext cx="479425" cy="404812"/>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512" name="Straight Arrow Connector 120"/>
          <p:cNvCxnSpPr>
            <a:cxnSpLocks noChangeShapeType="1"/>
            <a:stCxn id="19509" idx="0"/>
          </p:cNvCxnSpPr>
          <p:nvPr/>
        </p:nvCxnSpPr>
        <p:spPr bwMode="auto">
          <a:xfrm flipV="1">
            <a:off x="1755775" y="4062413"/>
            <a:ext cx="420688" cy="4127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513" name="TextBox 122"/>
          <p:cNvSpPr txBox="1">
            <a:spLocks noChangeArrowheads="1"/>
          </p:cNvSpPr>
          <p:nvPr/>
        </p:nvSpPr>
        <p:spPr bwMode="auto">
          <a:xfrm>
            <a:off x="533400" y="5181600"/>
            <a:ext cx="80264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1400" b="0">
                <a:latin typeface="Comic Sans MS" panose="030F0702030302020204" pitchFamily="66" charset="0"/>
              </a:rPr>
              <a:t>Now lets look at how </a:t>
            </a:r>
            <a:r>
              <a:rPr lang="en-US" sz="1400" b="0">
                <a:latin typeface="Comic Sans MS" panose="030F0702030302020204" pitchFamily="66" charset="0"/>
                <a:hlinkClick r:id="rId3"/>
              </a:rPr>
              <a:t>replication</a:t>
            </a:r>
            <a:r>
              <a:rPr lang="en-US" sz="1400" b="0">
                <a:latin typeface="Comic Sans MS" panose="030F0702030302020204" pitchFamily="66" charset="0"/>
              </a:rPr>
              <a:t> of the leading and lagging strands occurs at each of the two replication forks within the replication bubble:</a:t>
            </a:r>
          </a:p>
          <a:p>
            <a:pPr algn="ctr" eaLnBrk="1" hangingPunct="1"/>
            <a:endParaRPr lang="en-US" sz="1400" b="0">
              <a:latin typeface="Comic Sans MS" panose="030F0702030302020204" pitchFamily="66" charset="0"/>
            </a:endParaRPr>
          </a:p>
          <a:p>
            <a:pPr eaLnBrk="1" hangingPunct="1"/>
            <a:r>
              <a:rPr lang="en-US" sz="1200" b="0">
                <a:latin typeface="Comic Sans MS" panose="030F0702030302020204" pitchFamily="66" charset="0"/>
              </a:rPr>
              <a:t>	1. Label each end of the parent strands as either 5’ or 3’.</a:t>
            </a:r>
          </a:p>
          <a:p>
            <a:pPr eaLnBrk="1" hangingPunct="1"/>
            <a:r>
              <a:rPr lang="en-US" sz="1200" b="0">
                <a:latin typeface="Comic Sans MS" panose="030F0702030302020204" pitchFamily="66" charset="0"/>
              </a:rPr>
              <a:t>	2. Start a RNA primer for each daughter strand and label its 5’ and 3’ ends.</a:t>
            </a:r>
          </a:p>
          <a:p>
            <a:pPr eaLnBrk="1" hangingPunct="1"/>
            <a:r>
              <a:rPr lang="en-US" sz="1200" b="0">
                <a:latin typeface="Comic Sans MS" panose="030F0702030302020204" pitchFamily="66" charset="0"/>
              </a:rPr>
              <a:t>	3. Show how new strands are built (continuously or discontinuously).</a:t>
            </a:r>
          </a:p>
          <a:p>
            <a:pPr algn="ctr" eaLnBrk="1" hangingPunct="1"/>
            <a:endParaRPr lang="en-US" sz="1400" b="0">
              <a:latin typeface="Comic Sans MS" panose="030F0702030302020204" pitchFamily="66" charset="0"/>
            </a:endParaRPr>
          </a:p>
          <a:p>
            <a:pPr algn="ctr" eaLnBrk="1" hangingPunct="1"/>
            <a:endParaRPr lang="en-US" sz="1400" b="0">
              <a:latin typeface="Comic Sans MS" panose="030F0702030302020204" pitchFamily="66" charset="0"/>
            </a:endParaRPr>
          </a:p>
        </p:txBody>
      </p:sp>
      <p:sp>
        <p:nvSpPr>
          <p:cNvPr id="161" name="TextBox 160"/>
          <p:cNvSpPr txBox="1">
            <a:spLocks noChangeArrowheads="1"/>
          </p:cNvSpPr>
          <p:nvPr/>
        </p:nvSpPr>
        <p:spPr bwMode="auto">
          <a:xfrm>
            <a:off x="374650" y="350043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latin typeface="Comic Sans MS" panose="030F0702030302020204" pitchFamily="66" charset="0"/>
              </a:rPr>
              <a:t>?’</a:t>
            </a:r>
          </a:p>
        </p:txBody>
      </p:sp>
      <p:sp>
        <p:nvSpPr>
          <p:cNvPr id="163" name="TextBox 162"/>
          <p:cNvSpPr txBox="1">
            <a:spLocks noChangeArrowheads="1"/>
          </p:cNvSpPr>
          <p:nvPr/>
        </p:nvSpPr>
        <p:spPr bwMode="auto">
          <a:xfrm>
            <a:off x="8229600" y="2503488"/>
            <a:ext cx="45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latin typeface="Comic Sans MS" panose="030F0702030302020204" pitchFamily="66" charset="0"/>
              </a:rPr>
              <a:t>?’</a:t>
            </a:r>
          </a:p>
        </p:txBody>
      </p:sp>
      <p:sp>
        <p:nvSpPr>
          <p:cNvPr id="164" name="TextBox 163"/>
          <p:cNvSpPr txBox="1">
            <a:spLocks noChangeArrowheads="1"/>
          </p:cNvSpPr>
          <p:nvPr/>
        </p:nvSpPr>
        <p:spPr bwMode="auto">
          <a:xfrm>
            <a:off x="8208963" y="34305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latin typeface="Comic Sans MS" panose="030F0702030302020204" pitchFamily="66" charset="0"/>
              </a:rPr>
              <a:t>?’</a:t>
            </a:r>
          </a:p>
        </p:txBody>
      </p:sp>
      <p:cxnSp>
        <p:nvCxnSpPr>
          <p:cNvPr id="126" name="Straight Connector 125"/>
          <p:cNvCxnSpPr>
            <a:cxnSpLocks noChangeShapeType="1"/>
          </p:cNvCxnSpPr>
          <p:nvPr/>
        </p:nvCxnSpPr>
        <p:spPr bwMode="auto">
          <a:xfrm flipH="1" flipV="1">
            <a:off x="4090988" y="2501900"/>
            <a:ext cx="838200" cy="1588"/>
          </a:xfrm>
          <a:prstGeom prst="line">
            <a:avLst/>
          </a:prstGeom>
          <a:noFill/>
          <a:ln w="254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Straight Connector 166"/>
          <p:cNvCxnSpPr>
            <a:cxnSpLocks noChangeShapeType="1"/>
          </p:cNvCxnSpPr>
          <p:nvPr/>
        </p:nvCxnSpPr>
        <p:spPr bwMode="auto">
          <a:xfrm flipH="1" flipV="1">
            <a:off x="4076700" y="3641725"/>
            <a:ext cx="838200" cy="1588"/>
          </a:xfrm>
          <a:prstGeom prst="line">
            <a:avLst/>
          </a:prstGeom>
          <a:noFill/>
          <a:ln w="25400"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 name="TextBox 126"/>
          <p:cNvSpPr txBox="1">
            <a:spLocks noChangeArrowheads="1"/>
          </p:cNvSpPr>
          <p:nvPr/>
        </p:nvSpPr>
        <p:spPr bwMode="auto">
          <a:xfrm>
            <a:off x="3824288" y="2892425"/>
            <a:ext cx="1357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b="0">
                <a:latin typeface="Comic Sans MS" panose="030F0702030302020204" pitchFamily="66" charset="0"/>
              </a:rPr>
              <a:t>RNA Primers</a:t>
            </a:r>
          </a:p>
        </p:txBody>
      </p:sp>
      <p:cxnSp>
        <p:nvCxnSpPr>
          <p:cNvPr id="132" name="Straight Arrow Connector 131"/>
          <p:cNvCxnSpPr>
            <a:cxnSpLocks noChangeShapeType="1"/>
            <a:stCxn id="127" idx="0"/>
          </p:cNvCxnSpPr>
          <p:nvPr/>
        </p:nvCxnSpPr>
        <p:spPr bwMode="auto">
          <a:xfrm flipH="1" flipV="1">
            <a:off x="4495800" y="2686050"/>
            <a:ext cx="6350" cy="206375"/>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Arrow Connector 133"/>
          <p:cNvCxnSpPr>
            <a:cxnSpLocks noChangeShapeType="1"/>
          </p:cNvCxnSpPr>
          <p:nvPr/>
        </p:nvCxnSpPr>
        <p:spPr bwMode="auto">
          <a:xfrm flipH="1">
            <a:off x="4502150" y="3144838"/>
            <a:ext cx="14288" cy="234950"/>
          </a:xfrm>
          <a:prstGeom prst="straightConnector1">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 name="TextBox 173"/>
          <p:cNvSpPr txBox="1">
            <a:spLocks noChangeArrowheads="1"/>
          </p:cNvSpPr>
          <p:nvPr/>
        </p:nvSpPr>
        <p:spPr bwMode="auto">
          <a:xfrm>
            <a:off x="3575050" y="2351088"/>
            <a:ext cx="3175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b="0">
                <a:latin typeface="Comic Sans MS" panose="030F0702030302020204" pitchFamily="66" charset="0"/>
              </a:rPr>
              <a:t>?’</a:t>
            </a:r>
          </a:p>
        </p:txBody>
      </p:sp>
      <p:sp>
        <p:nvSpPr>
          <p:cNvPr id="175" name="TextBox 174"/>
          <p:cNvSpPr txBox="1">
            <a:spLocks noChangeArrowheads="1"/>
          </p:cNvSpPr>
          <p:nvPr/>
        </p:nvSpPr>
        <p:spPr bwMode="auto">
          <a:xfrm>
            <a:off x="3616325" y="3459163"/>
            <a:ext cx="319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b="0">
                <a:latin typeface="Comic Sans MS" panose="030F0702030302020204" pitchFamily="66" charset="0"/>
              </a:rPr>
              <a:t>?’</a:t>
            </a:r>
          </a:p>
        </p:txBody>
      </p:sp>
      <p:sp>
        <p:nvSpPr>
          <p:cNvPr id="176" name="TextBox 175"/>
          <p:cNvSpPr txBox="1">
            <a:spLocks noChangeArrowheads="1"/>
          </p:cNvSpPr>
          <p:nvPr/>
        </p:nvSpPr>
        <p:spPr bwMode="auto">
          <a:xfrm>
            <a:off x="5035550" y="2381250"/>
            <a:ext cx="319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b="0">
                <a:latin typeface="Comic Sans MS" panose="030F0702030302020204" pitchFamily="66" charset="0"/>
              </a:rPr>
              <a:t>?’</a:t>
            </a:r>
          </a:p>
        </p:txBody>
      </p:sp>
      <p:sp>
        <p:nvSpPr>
          <p:cNvPr id="177" name="TextBox 176"/>
          <p:cNvSpPr txBox="1">
            <a:spLocks noChangeArrowheads="1"/>
          </p:cNvSpPr>
          <p:nvPr/>
        </p:nvSpPr>
        <p:spPr bwMode="auto">
          <a:xfrm>
            <a:off x="5035550" y="3432175"/>
            <a:ext cx="3190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b="0">
                <a:latin typeface="Comic Sans MS" panose="030F0702030302020204" pitchFamily="66" charset="0"/>
              </a:rPr>
              <a:t>?’</a:t>
            </a:r>
          </a:p>
        </p:txBody>
      </p:sp>
      <p:sp>
        <p:nvSpPr>
          <p:cNvPr id="19526" name="Text Box 4"/>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4"/>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5"/>
              </a:rPr>
              <a:t>ScienceProfOnline.com</a:t>
            </a:r>
            <a:endParaRPr lang="en-US" sz="1000" b="0">
              <a:latin typeface="Comic Sans MS" panose="030F0702030302020204" pitchFamily="66"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p:cTn id="7" dur="500" fill="hold"/>
                                        <p:tgtEl>
                                          <p:spTgt spid="161"/>
                                        </p:tgtEl>
                                        <p:attrNameLst>
                                          <p:attrName>ppt_w</p:attrName>
                                        </p:attrNameLst>
                                      </p:cBhvr>
                                      <p:tavLst>
                                        <p:tav tm="0">
                                          <p:val>
                                            <p:fltVal val="0"/>
                                          </p:val>
                                        </p:tav>
                                        <p:tav tm="100000">
                                          <p:val>
                                            <p:strVal val="#ppt_w"/>
                                          </p:val>
                                        </p:tav>
                                      </p:tavLst>
                                    </p:anim>
                                    <p:anim calcmode="lin" valueType="num">
                                      <p:cBhvr>
                                        <p:cTn id="8" dur="500" fill="hold"/>
                                        <p:tgtEl>
                                          <p:spTgt spid="161"/>
                                        </p:tgtEl>
                                        <p:attrNameLst>
                                          <p:attrName>ppt_h</p:attrName>
                                        </p:attrNameLst>
                                      </p:cBhvr>
                                      <p:tavLst>
                                        <p:tav tm="0">
                                          <p:val>
                                            <p:fltVal val="0"/>
                                          </p:val>
                                        </p:tav>
                                        <p:tav tm="100000">
                                          <p:val>
                                            <p:strVal val="#ppt_h"/>
                                          </p:val>
                                        </p:tav>
                                      </p:tavLst>
                                    </p:anim>
                                    <p:animEffect transition="in" filter="fade">
                                      <p:cBhvr>
                                        <p:cTn id="9" dur="500"/>
                                        <p:tgtEl>
                                          <p:spTgt spid="16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3"/>
                                        </p:tgtEl>
                                        <p:attrNameLst>
                                          <p:attrName>style.visibility</p:attrName>
                                        </p:attrNameLst>
                                      </p:cBhvr>
                                      <p:to>
                                        <p:strVal val="visible"/>
                                      </p:to>
                                    </p:set>
                                    <p:anim calcmode="lin" valueType="num">
                                      <p:cBhvr>
                                        <p:cTn id="12" dur="500" fill="hold"/>
                                        <p:tgtEl>
                                          <p:spTgt spid="163"/>
                                        </p:tgtEl>
                                        <p:attrNameLst>
                                          <p:attrName>ppt_w</p:attrName>
                                        </p:attrNameLst>
                                      </p:cBhvr>
                                      <p:tavLst>
                                        <p:tav tm="0">
                                          <p:val>
                                            <p:fltVal val="0"/>
                                          </p:val>
                                        </p:tav>
                                        <p:tav tm="100000">
                                          <p:val>
                                            <p:strVal val="#ppt_w"/>
                                          </p:val>
                                        </p:tav>
                                      </p:tavLst>
                                    </p:anim>
                                    <p:anim calcmode="lin" valueType="num">
                                      <p:cBhvr>
                                        <p:cTn id="13" dur="500" fill="hold"/>
                                        <p:tgtEl>
                                          <p:spTgt spid="163"/>
                                        </p:tgtEl>
                                        <p:attrNameLst>
                                          <p:attrName>ppt_h</p:attrName>
                                        </p:attrNameLst>
                                      </p:cBhvr>
                                      <p:tavLst>
                                        <p:tav tm="0">
                                          <p:val>
                                            <p:fltVal val="0"/>
                                          </p:val>
                                        </p:tav>
                                        <p:tav tm="100000">
                                          <p:val>
                                            <p:strVal val="#ppt_h"/>
                                          </p:val>
                                        </p:tav>
                                      </p:tavLst>
                                    </p:anim>
                                    <p:animEffect transition="in" filter="fade">
                                      <p:cBhvr>
                                        <p:cTn id="14" dur="500"/>
                                        <p:tgtEl>
                                          <p:spTgt spid="16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4"/>
                                        </p:tgtEl>
                                        <p:attrNameLst>
                                          <p:attrName>style.visibility</p:attrName>
                                        </p:attrNameLst>
                                      </p:cBhvr>
                                      <p:to>
                                        <p:strVal val="visible"/>
                                      </p:to>
                                    </p:set>
                                    <p:anim calcmode="lin" valueType="num">
                                      <p:cBhvr>
                                        <p:cTn id="17" dur="500" fill="hold"/>
                                        <p:tgtEl>
                                          <p:spTgt spid="164"/>
                                        </p:tgtEl>
                                        <p:attrNameLst>
                                          <p:attrName>ppt_w</p:attrName>
                                        </p:attrNameLst>
                                      </p:cBhvr>
                                      <p:tavLst>
                                        <p:tav tm="0">
                                          <p:val>
                                            <p:fltVal val="0"/>
                                          </p:val>
                                        </p:tav>
                                        <p:tav tm="100000">
                                          <p:val>
                                            <p:strVal val="#ppt_w"/>
                                          </p:val>
                                        </p:tav>
                                      </p:tavLst>
                                    </p:anim>
                                    <p:anim calcmode="lin" valueType="num">
                                      <p:cBhvr>
                                        <p:cTn id="18" dur="500" fill="hold"/>
                                        <p:tgtEl>
                                          <p:spTgt spid="164"/>
                                        </p:tgtEl>
                                        <p:attrNameLst>
                                          <p:attrName>ppt_h</p:attrName>
                                        </p:attrNameLst>
                                      </p:cBhvr>
                                      <p:tavLst>
                                        <p:tav tm="0">
                                          <p:val>
                                            <p:fltVal val="0"/>
                                          </p:val>
                                        </p:tav>
                                        <p:tav tm="100000">
                                          <p:val>
                                            <p:strVal val="#ppt_h"/>
                                          </p:val>
                                        </p:tav>
                                      </p:tavLst>
                                    </p:anim>
                                    <p:animEffect transition="in" filter="fade">
                                      <p:cBhvr>
                                        <p:cTn id="19" dur="500"/>
                                        <p:tgtEl>
                                          <p:spTgt spid="16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nodeType="clickEffect">
                                  <p:stCondLst>
                                    <p:cond delay="0"/>
                                  </p:stCondLst>
                                  <p:childTnLst>
                                    <p:set>
                                      <p:cBhvr>
                                        <p:cTn id="23" dur="1" fill="hold">
                                          <p:stCondLst>
                                            <p:cond delay="0"/>
                                          </p:stCondLst>
                                        </p:cTn>
                                        <p:tgtEl>
                                          <p:spTgt spid="126"/>
                                        </p:tgtEl>
                                        <p:attrNameLst>
                                          <p:attrName>style.visibility</p:attrName>
                                        </p:attrNameLst>
                                      </p:cBhvr>
                                      <p:to>
                                        <p:strVal val="visible"/>
                                      </p:to>
                                    </p:set>
                                    <p:anim calcmode="lin" valueType="num">
                                      <p:cBhvr>
                                        <p:cTn id="24" dur="500" fill="hold"/>
                                        <p:tgtEl>
                                          <p:spTgt spid="126"/>
                                        </p:tgtEl>
                                        <p:attrNameLst>
                                          <p:attrName>ppt_w</p:attrName>
                                        </p:attrNameLst>
                                      </p:cBhvr>
                                      <p:tavLst>
                                        <p:tav tm="0">
                                          <p:val>
                                            <p:fltVal val="0"/>
                                          </p:val>
                                        </p:tav>
                                        <p:tav tm="100000">
                                          <p:val>
                                            <p:strVal val="#ppt_w"/>
                                          </p:val>
                                        </p:tav>
                                      </p:tavLst>
                                    </p:anim>
                                    <p:anim calcmode="lin" valueType="num">
                                      <p:cBhvr>
                                        <p:cTn id="25" dur="500" fill="hold"/>
                                        <p:tgtEl>
                                          <p:spTgt spid="126"/>
                                        </p:tgtEl>
                                        <p:attrNameLst>
                                          <p:attrName>ppt_h</p:attrName>
                                        </p:attrNameLst>
                                      </p:cBhvr>
                                      <p:tavLst>
                                        <p:tav tm="0">
                                          <p:val>
                                            <p:fltVal val="0"/>
                                          </p:val>
                                        </p:tav>
                                        <p:tav tm="100000">
                                          <p:val>
                                            <p:strVal val="#ppt_h"/>
                                          </p:val>
                                        </p:tav>
                                      </p:tavLst>
                                    </p:anim>
                                    <p:animEffect transition="in" filter="fade">
                                      <p:cBhvr>
                                        <p:cTn id="26" dur="500"/>
                                        <p:tgtEl>
                                          <p:spTgt spid="12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27"/>
                                        </p:tgtEl>
                                        <p:attrNameLst>
                                          <p:attrName>style.visibility</p:attrName>
                                        </p:attrNameLst>
                                      </p:cBhvr>
                                      <p:to>
                                        <p:strVal val="visible"/>
                                      </p:to>
                                    </p:set>
                                    <p:anim calcmode="lin" valueType="num">
                                      <p:cBhvr>
                                        <p:cTn id="29" dur="500" fill="hold"/>
                                        <p:tgtEl>
                                          <p:spTgt spid="127"/>
                                        </p:tgtEl>
                                        <p:attrNameLst>
                                          <p:attrName>ppt_w</p:attrName>
                                        </p:attrNameLst>
                                      </p:cBhvr>
                                      <p:tavLst>
                                        <p:tav tm="0">
                                          <p:val>
                                            <p:fltVal val="0"/>
                                          </p:val>
                                        </p:tav>
                                        <p:tav tm="100000">
                                          <p:val>
                                            <p:strVal val="#ppt_w"/>
                                          </p:val>
                                        </p:tav>
                                      </p:tavLst>
                                    </p:anim>
                                    <p:anim calcmode="lin" valueType="num">
                                      <p:cBhvr>
                                        <p:cTn id="30" dur="500" fill="hold"/>
                                        <p:tgtEl>
                                          <p:spTgt spid="127"/>
                                        </p:tgtEl>
                                        <p:attrNameLst>
                                          <p:attrName>ppt_h</p:attrName>
                                        </p:attrNameLst>
                                      </p:cBhvr>
                                      <p:tavLst>
                                        <p:tav tm="0">
                                          <p:val>
                                            <p:fltVal val="0"/>
                                          </p:val>
                                        </p:tav>
                                        <p:tav tm="100000">
                                          <p:val>
                                            <p:strVal val="#ppt_h"/>
                                          </p:val>
                                        </p:tav>
                                      </p:tavLst>
                                    </p:anim>
                                    <p:animEffect transition="in" filter="fade">
                                      <p:cBhvr>
                                        <p:cTn id="31" dur="500"/>
                                        <p:tgtEl>
                                          <p:spTgt spid="127"/>
                                        </p:tgtEl>
                                      </p:cBhvr>
                                    </p:animEffect>
                                  </p:childTnLst>
                                </p:cTn>
                              </p:par>
                              <p:par>
                                <p:cTn id="32" presetID="53" presetClass="entr" presetSubtype="16" fill="hold" nodeType="withEffect">
                                  <p:stCondLst>
                                    <p:cond delay="0"/>
                                  </p:stCondLst>
                                  <p:childTnLst>
                                    <p:set>
                                      <p:cBhvr>
                                        <p:cTn id="33" dur="1" fill="hold">
                                          <p:stCondLst>
                                            <p:cond delay="0"/>
                                          </p:stCondLst>
                                        </p:cTn>
                                        <p:tgtEl>
                                          <p:spTgt spid="132"/>
                                        </p:tgtEl>
                                        <p:attrNameLst>
                                          <p:attrName>style.visibility</p:attrName>
                                        </p:attrNameLst>
                                      </p:cBhvr>
                                      <p:to>
                                        <p:strVal val="visible"/>
                                      </p:to>
                                    </p:set>
                                    <p:anim calcmode="lin" valueType="num">
                                      <p:cBhvr>
                                        <p:cTn id="34" dur="500" fill="hold"/>
                                        <p:tgtEl>
                                          <p:spTgt spid="132"/>
                                        </p:tgtEl>
                                        <p:attrNameLst>
                                          <p:attrName>ppt_w</p:attrName>
                                        </p:attrNameLst>
                                      </p:cBhvr>
                                      <p:tavLst>
                                        <p:tav tm="0">
                                          <p:val>
                                            <p:fltVal val="0"/>
                                          </p:val>
                                        </p:tav>
                                        <p:tav tm="100000">
                                          <p:val>
                                            <p:strVal val="#ppt_w"/>
                                          </p:val>
                                        </p:tav>
                                      </p:tavLst>
                                    </p:anim>
                                    <p:anim calcmode="lin" valueType="num">
                                      <p:cBhvr>
                                        <p:cTn id="35" dur="500" fill="hold"/>
                                        <p:tgtEl>
                                          <p:spTgt spid="132"/>
                                        </p:tgtEl>
                                        <p:attrNameLst>
                                          <p:attrName>ppt_h</p:attrName>
                                        </p:attrNameLst>
                                      </p:cBhvr>
                                      <p:tavLst>
                                        <p:tav tm="0">
                                          <p:val>
                                            <p:fltVal val="0"/>
                                          </p:val>
                                        </p:tav>
                                        <p:tav tm="100000">
                                          <p:val>
                                            <p:strVal val="#ppt_h"/>
                                          </p:val>
                                        </p:tav>
                                      </p:tavLst>
                                    </p:anim>
                                    <p:animEffect transition="in" filter="fade">
                                      <p:cBhvr>
                                        <p:cTn id="36" dur="500"/>
                                        <p:tgtEl>
                                          <p:spTgt spid="132"/>
                                        </p:tgtEl>
                                      </p:cBhvr>
                                    </p:animEffect>
                                  </p:childTnLst>
                                </p:cTn>
                              </p:par>
                              <p:par>
                                <p:cTn id="37" presetID="53" presetClass="entr" presetSubtype="16" fill="hold"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p:cTn id="39" dur="500" fill="hold"/>
                                        <p:tgtEl>
                                          <p:spTgt spid="134"/>
                                        </p:tgtEl>
                                        <p:attrNameLst>
                                          <p:attrName>ppt_w</p:attrName>
                                        </p:attrNameLst>
                                      </p:cBhvr>
                                      <p:tavLst>
                                        <p:tav tm="0">
                                          <p:val>
                                            <p:fltVal val="0"/>
                                          </p:val>
                                        </p:tav>
                                        <p:tav tm="100000">
                                          <p:val>
                                            <p:strVal val="#ppt_w"/>
                                          </p:val>
                                        </p:tav>
                                      </p:tavLst>
                                    </p:anim>
                                    <p:anim calcmode="lin" valueType="num">
                                      <p:cBhvr>
                                        <p:cTn id="40" dur="500" fill="hold"/>
                                        <p:tgtEl>
                                          <p:spTgt spid="134"/>
                                        </p:tgtEl>
                                        <p:attrNameLst>
                                          <p:attrName>ppt_h</p:attrName>
                                        </p:attrNameLst>
                                      </p:cBhvr>
                                      <p:tavLst>
                                        <p:tav tm="0">
                                          <p:val>
                                            <p:fltVal val="0"/>
                                          </p:val>
                                        </p:tav>
                                        <p:tav tm="100000">
                                          <p:val>
                                            <p:strVal val="#ppt_h"/>
                                          </p:val>
                                        </p:tav>
                                      </p:tavLst>
                                    </p:anim>
                                    <p:animEffect transition="in" filter="fade">
                                      <p:cBhvr>
                                        <p:cTn id="41" dur="500"/>
                                        <p:tgtEl>
                                          <p:spTgt spid="134"/>
                                        </p:tgtEl>
                                      </p:cBhvr>
                                    </p:animEffect>
                                  </p:childTnLst>
                                </p:cTn>
                              </p:par>
                              <p:par>
                                <p:cTn id="42" presetID="53" presetClass="entr" presetSubtype="16" fill="hold" nodeType="withEffect">
                                  <p:stCondLst>
                                    <p:cond delay="0"/>
                                  </p:stCondLst>
                                  <p:childTnLst>
                                    <p:set>
                                      <p:cBhvr>
                                        <p:cTn id="43" dur="1" fill="hold">
                                          <p:stCondLst>
                                            <p:cond delay="0"/>
                                          </p:stCondLst>
                                        </p:cTn>
                                        <p:tgtEl>
                                          <p:spTgt spid="167"/>
                                        </p:tgtEl>
                                        <p:attrNameLst>
                                          <p:attrName>style.visibility</p:attrName>
                                        </p:attrNameLst>
                                      </p:cBhvr>
                                      <p:to>
                                        <p:strVal val="visible"/>
                                      </p:to>
                                    </p:set>
                                    <p:anim calcmode="lin" valueType="num">
                                      <p:cBhvr>
                                        <p:cTn id="44" dur="500" fill="hold"/>
                                        <p:tgtEl>
                                          <p:spTgt spid="167"/>
                                        </p:tgtEl>
                                        <p:attrNameLst>
                                          <p:attrName>ppt_w</p:attrName>
                                        </p:attrNameLst>
                                      </p:cBhvr>
                                      <p:tavLst>
                                        <p:tav tm="0">
                                          <p:val>
                                            <p:fltVal val="0"/>
                                          </p:val>
                                        </p:tav>
                                        <p:tav tm="100000">
                                          <p:val>
                                            <p:strVal val="#ppt_w"/>
                                          </p:val>
                                        </p:tav>
                                      </p:tavLst>
                                    </p:anim>
                                    <p:anim calcmode="lin" valueType="num">
                                      <p:cBhvr>
                                        <p:cTn id="45" dur="500" fill="hold"/>
                                        <p:tgtEl>
                                          <p:spTgt spid="167"/>
                                        </p:tgtEl>
                                        <p:attrNameLst>
                                          <p:attrName>ppt_h</p:attrName>
                                        </p:attrNameLst>
                                      </p:cBhvr>
                                      <p:tavLst>
                                        <p:tav tm="0">
                                          <p:val>
                                            <p:fltVal val="0"/>
                                          </p:val>
                                        </p:tav>
                                        <p:tav tm="100000">
                                          <p:val>
                                            <p:strVal val="#ppt_h"/>
                                          </p:val>
                                        </p:tav>
                                      </p:tavLst>
                                    </p:anim>
                                    <p:animEffect transition="in" filter="fade">
                                      <p:cBhvr>
                                        <p:cTn id="46" dur="500"/>
                                        <p:tgtEl>
                                          <p:spTgt spid="16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p:cTn id="51" dur="500" fill="hold"/>
                                        <p:tgtEl>
                                          <p:spTgt spid="176"/>
                                        </p:tgtEl>
                                        <p:attrNameLst>
                                          <p:attrName>ppt_w</p:attrName>
                                        </p:attrNameLst>
                                      </p:cBhvr>
                                      <p:tavLst>
                                        <p:tav tm="0">
                                          <p:val>
                                            <p:fltVal val="0"/>
                                          </p:val>
                                        </p:tav>
                                        <p:tav tm="100000">
                                          <p:val>
                                            <p:strVal val="#ppt_w"/>
                                          </p:val>
                                        </p:tav>
                                      </p:tavLst>
                                    </p:anim>
                                    <p:anim calcmode="lin" valueType="num">
                                      <p:cBhvr>
                                        <p:cTn id="52" dur="500" fill="hold"/>
                                        <p:tgtEl>
                                          <p:spTgt spid="176"/>
                                        </p:tgtEl>
                                        <p:attrNameLst>
                                          <p:attrName>ppt_h</p:attrName>
                                        </p:attrNameLst>
                                      </p:cBhvr>
                                      <p:tavLst>
                                        <p:tav tm="0">
                                          <p:val>
                                            <p:fltVal val="0"/>
                                          </p:val>
                                        </p:tav>
                                        <p:tav tm="100000">
                                          <p:val>
                                            <p:strVal val="#ppt_h"/>
                                          </p:val>
                                        </p:tav>
                                      </p:tavLst>
                                    </p:anim>
                                    <p:animEffect transition="in" filter="fade">
                                      <p:cBhvr>
                                        <p:cTn id="53" dur="500"/>
                                        <p:tgtEl>
                                          <p:spTgt spid="176"/>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74"/>
                                        </p:tgtEl>
                                        <p:attrNameLst>
                                          <p:attrName>style.visibility</p:attrName>
                                        </p:attrNameLst>
                                      </p:cBhvr>
                                      <p:to>
                                        <p:strVal val="visible"/>
                                      </p:to>
                                    </p:set>
                                    <p:anim calcmode="lin" valueType="num">
                                      <p:cBhvr>
                                        <p:cTn id="56" dur="500" fill="hold"/>
                                        <p:tgtEl>
                                          <p:spTgt spid="174"/>
                                        </p:tgtEl>
                                        <p:attrNameLst>
                                          <p:attrName>ppt_w</p:attrName>
                                        </p:attrNameLst>
                                      </p:cBhvr>
                                      <p:tavLst>
                                        <p:tav tm="0">
                                          <p:val>
                                            <p:fltVal val="0"/>
                                          </p:val>
                                        </p:tav>
                                        <p:tav tm="100000">
                                          <p:val>
                                            <p:strVal val="#ppt_w"/>
                                          </p:val>
                                        </p:tav>
                                      </p:tavLst>
                                    </p:anim>
                                    <p:anim calcmode="lin" valueType="num">
                                      <p:cBhvr>
                                        <p:cTn id="57" dur="500" fill="hold"/>
                                        <p:tgtEl>
                                          <p:spTgt spid="174"/>
                                        </p:tgtEl>
                                        <p:attrNameLst>
                                          <p:attrName>ppt_h</p:attrName>
                                        </p:attrNameLst>
                                      </p:cBhvr>
                                      <p:tavLst>
                                        <p:tav tm="0">
                                          <p:val>
                                            <p:fltVal val="0"/>
                                          </p:val>
                                        </p:tav>
                                        <p:tav tm="100000">
                                          <p:val>
                                            <p:strVal val="#ppt_h"/>
                                          </p:val>
                                        </p:tav>
                                      </p:tavLst>
                                    </p:anim>
                                    <p:animEffect transition="in" filter="fade">
                                      <p:cBhvr>
                                        <p:cTn id="58" dur="500"/>
                                        <p:tgtEl>
                                          <p:spTgt spid="17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75"/>
                                        </p:tgtEl>
                                        <p:attrNameLst>
                                          <p:attrName>style.visibility</p:attrName>
                                        </p:attrNameLst>
                                      </p:cBhvr>
                                      <p:to>
                                        <p:strVal val="visible"/>
                                      </p:to>
                                    </p:set>
                                    <p:anim calcmode="lin" valueType="num">
                                      <p:cBhvr>
                                        <p:cTn id="61" dur="500" fill="hold"/>
                                        <p:tgtEl>
                                          <p:spTgt spid="175"/>
                                        </p:tgtEl>
                                        <p:attrNameLst>
                                          <p:attrName>ppt_w</p:attrName>
                                        </p:attrNameLst>
                                      </p:cBhvr>
                                      <p:tavLst>
                                        <p:tav tm="0">
                                          <p:val>
                                            <p:fltVal val="0"/>
                                          </p:val>
                                        </p:tav>
                                        <p:tav tm="100000">
                                          <p:val>
                                            <p:strVal val="#ppt_w"/>
                                          </p:val>
                                        </p:tav>
                                      </p:tavLst>
                                    </p:anim>
                                    <p:anim calcmode="lin" valueType="num">
                                      <p:cBhvr>
                                        <p:cTn id="62" dur="500" fill="hold"/>
                                        <p:tgtEl>
                                          <p:spTgt spid="175"/>
                                        </p:tgtEl>
                                        <p:attrNameLst>
                                          <p:attrName>ppt_h</p:attrName>
                                        </p:attrNameLst>
                                      </p:cBhvr>
                                      <p:tavLst>
                                        <p:tav tm="0">
                                          <p:val>
                                            <p:fltVal val="0"/>
                                          </p:val>
                                        </p:tav>
                                        <p:tav tm="100000">
                                          <p:val>
                                            <p:strVal val="#ppt_h"/>
                                          </p:val>
                                        </p:tav>
                                      </p:tavLst>
                                    </p:anim>
                                    <p:animEffect transition="in" filter="fade">
                                      <p:cBhvr>
                                        <p:cTn id="63" dur="500"/>
                                        <p:tgtEl>
                                          <p:spTgt spid="17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77"/>
                                        </p:tgtEl>
                                        <p:attrNameLst>
                                          <p:attrName>style.visibility</p:attrName>
                                        </p:attrNameLst>
                                      </p:cBhvr>
                                      <p:to>
                                        <p:strVal val="visible"/>
                                      </p:to>
                                    </p:set>
                                    <p:anim calcmode="lin" valueType="num">
                                      <p:cBhvr>
                                        <p:cTn id="66" dur="500" fill="hold"/>
                                        <p:tgtEl>
                                          <p:spTgt spid="177"/>
                                        </p:tgtEl>
                                        <p:attrNameLst>
                                          <p:attrName>ppt_w</p:attrName>
                                        </p:attrNameLst>
                                      </p:cBhvr>
                                      <p:tavLst>
                                        <p:tav tm="0">
                                          <p:val>
                                            <p:fltVal val="0"/>
                                          </p:val>
                                        </p:tav>
                                        <p:tav tm="100000">
                                          <p:val>
                                            <p:strVal val="#ppt_w"/>
                                          </p:val>
                                        </p:tav>
                                      </p:tavLst>
                                    </p:anim>
                                    <p:anim calcmode="lin" valueType="num">
                                      <p:cBhvr>
                                        <p:cTn id="67" dur="500" fill="hold"/>
                                        <p:tgtEl>
                                          <p:spTgt spid="177"/>
                                        </p:tgtEl>
                                        <p:attrNameLst>
                                          <p:attrName>ppt_h</p:attrName>
                                        </p:attrNameLst>
                                      </p:cBhvr>
                                      <p:tavLst>
                                        <p:tav tm="0">
                                          <p:val>
                                            <p:fltVal val="0"/>
                                          </p:val>
                                        </p:tav>
                                        <p:tav tm="100000">
                                          <p:val>
                                            <p:strVal val="#ppt_h"/>
                                          </p:val>
                                        </p:tav>
                                      </p:tavLst>
                                    </p:anim>
                                    <p:animEffect transition="in" filter="fade">
                                      <p:cBhvr>
                                        <p:cTn id="68"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3" grpId="0"/>
      <p:bldP spid="164" grpId="0"/>
      <p:bldP spid="127" grpId="0"/>
      <p:bldP spid="174" grpId="0"/>
      <p:bldP spid="175" grpId="0"/>
      <p:bldP spid="176" grpId="0"/>
      <p:bldP spid="1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609600" y="1447800"/>
            <a:ext cx="4572000" cy="4038600"/>
          </a:xfrm>
        </p:spPr>
        <p:txBody>
          <a:bodyPr/>
          <a:lstStyle/>
          <a:p>
            <a:pPr algn="l" eaLnBrk="1" hangingPunct="1">
              <a:lnSpc>
                <a:spcPct val="80000"/>
              </a:lnSpc>
            </a:pPr>
            <a:r>
              <a:rPr lang="en-US" sz="6000" b="1" smtClean="0">
                <a:solidFill>
                  <a:srgbClr val="333333"/>
                </a:solidFill>
                <a:latin typeface="Comic Sans MS" panose="030F0702030302020204" pitchFamily="66" charset="0"/>
              </a:rPr>
              <a:t>Molecular Genetics</a:t>
            </a:r>
          </a:p>
          <a:p>
            <a:pPr algn="l" eaLnBrk="1" hangingPunct="1">
              <a:lnSpc>
                <a:spcPct val="80000"/>
              </a:lnSpc>
            </a:pPr>
            <a:endParaRPr lang="en-US" b="1" smtClean="0">
              <a:solidFill>
                <a:schemeClr val="accent2"/>
              </a:solidFill>
              <a:latin typeface="Comic Sans MS" panose="030F0702030302020204" pitchFamily="66" charset="0"/>
            </a:endParaRPr>
          </a:p>
          <a:p>
            <a:pPr algn="l" eaLnBrk="1" hangingPunct="1">
              <a:lnSpc>
                <a:spcPct val="80000"/>
              </a:lnSpc>
            </a:pPr>
            <a:r>
              <a:rPr lang="en-US" sz="3600" b="1" smtClean="0">
                <a:solidFill>
                  <a:srgbClr val="00CCFF"/>
                </a:solidFill>
                <a:latin typeface="Comic Sans MS" panose="030F0702030302020204" pitchFamily="66" charset="0"/>
              </a:rPr>
              <a:t>DNA</a:t>
            </a:r>
          </a:p>
          <a:p>
            <a:pPr algn="l" eaLnBrk="1" hangingPunct="1">
              <a:lnSpc>
                <a:spcPct val="80000"/>
              </a:lnSpc>
            </a:pPr>
            <a:r>
              <a:rPr lang="en-US" sz="3600" b="1" smtClean="0">
                <a:solidFill>
                  <a:srgbClr val="00CCFF"/>
                </a:solidFill>
                <a:latin typeface="Comic Sans MS" panose="030F0702030302020204" pitchFamily="66" charset="0"/>
              </a:rPr>
              <a:t>Replication</a:t>
            </a:r>
          </a:p>
        </p:txBody>
      </p:sp>
      <p:pic>
        <p:nvPicPr>
          <p:cNvPr id="3075" name="Picture 6" descr="DNA-replication-split-wik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381000"/>
            <a:ext cx="282892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7"/>
          <p:cNvSpPr txBox="1">
            <a:spLocks noChangeArrowheads="1"/>
          </p:cNvSpPr>
          <p:nvPr/>
        </p:nvSpPr>
        <p:spPr bwMode="auto">
          <a:xfrm>
            <a:off x="6553200" y="6613525"/>
            <a:ext cx="259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4"/>
              </a:rPr>
              <a:t>Replication Diagram</a:t>
            </a:r>
            <a:r>
              <a:rPr lang="en-US" sz="1000" b="0">
                <a:latin typeface="Comic Sans MS" panose="030F0702030302020204" pitchFamily="66" charset="0"/>
              </a:rPr>
              <a:t>: Madprime</a:t>
            </a:r>
          </a:p>
        </p:txBody>
      </p:sp>
      <p:sp>
        <p:nvSpPr>
          <p:cNvPr id="3077" name="Text Box 8"/>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5"/>
              </a:rPr>
              <a:t>Virtual Cell Biology Classroom</a:t>
            </a:r>
            <a:r>
              <a:rPr lang="en-US" sz="1000" b="0">
                <a:latin typeface="Comic Sans MS" panose="030F0702030302020204" pitchFamily="66" charset="0"/>
              </a:rPr>
              <a:t> on </a:t>
            </a:r>
            <a:r>
              <a:rPr lang="en-US" sz="1000" b="0">
                <a:latin typeface="Comic Sans MS" panose="030F0702030302020204" pitchFamily="66" charset="0"/>
                <a:hlinkClick r:id="rId6"/>
              </a:rPr>
              <a:t>ScienceProfOnline.com</a:t>
            </a:r>
            <a:endParaRPr lang="en-US" sz="1000" b="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228600"/>
            <a:ext cx="8229600" cy="579438"/>
          </a:xfrm>
          <a:noFill/>
        </p:spPr>
        <p:txBody>
          <a:bodyPr anchor="t">
            <a:spAutoFit/>
          </a:bodyPr>
          <a:lstStyle/>
          <a:p>
            <a:pPr eaLnBrk="1" hangingPunct="1"/>
            <a:r>
              <a:rPr lang="en-US" sz="3200" b="1" dirty="0" smtClean="0">
                <a:solidFill>
                  <a:schemeClr val="tx1">
                    <a:lumMod val="50000"/>
                    <a:lumOff val="50000"/>
                  </a:schemeClr>
                </a:solidFill>
                <a:latin typeface="Comic Sans MS" panose="030F0702030302020204" pitchFamily="66" charset="0"/>
              </a:rPr>
              <a:t>Reminder…</a:t>
            </a:r>
            <a:r>
              <a:rPr lang="en-US" sz="3200" b="1" dirty="0" smtClean="0">
                <a:solidFill>
                  <a:srgbClr val="00CCFF"/>
                </a:solidFill>
                <a:latin typeface="Comic Sans MS" panose="030F0702030302020204" pitchFamily="66" charset="0"/>
              </a:rPr>
              <a:t>Why is the DNA copied?</a:t>
            </a:r>
          </a:p>
        </p:txBody>
      </p:sp>
      <p:sp>
        <p:nvSpPr>
          <p:cNvPr id="20483" name="Rectangle 3"/>
          <p:cNvSpPr>
            <a:spLocks noGrp="1" noChangeArrowheads="1"/>
          </p:cNvSpPr>
          <p:nvPr>
            <p:ph type="body" sz="half" idx="1"/>
          </p:nvPr>
        </p:nvSpPr>
        <p:spPr>
          <a:xfrm>
            <a:off x="0" y="955675"/>
            <a:ext cx="2971800" cy="5170488"/>
          </a:xfrm>
        </p:spPr>
        <p:txBody>
          <a:bodyPr/>
          <a:lstStyle/>
          <a:p>
            <a:pPr lvl="1" eaLnBrk="1" hangingPunct="1">
              <a:buFontTx/>
              <a:buNone/>
            </a:pPr>
            <a:endParaRPr lang="en-US" sz="2200" smtClean="0"/>
          </a:p>
          <a:p>
            <a:pPr lvl="1" eaLnBrk="1" hangingPunct="1">
              <a:buFontTx/>
              <a:buNone/>
            </a:pPr>
            <a:endParaRPr lang="en-US" sz="2200" smtClean="0"/>
          </a:p>
          <a:p>
            <a:pPr lvl="1" eaLnBrk="1" hangingPunct="1">
              <a:buFontTx/>
              <a:buNone/>
            </a:pPr>
            <a:r>
              <a:rPr lang="en-US" sz="2200" smtClean="0">
                <a:latin typeface="Comic Sans MS" panose="030F0702030302020204" pitchFamily="66" charset="0"/>
              </a:rPr>
              <a:t>   Replication occurs prior to </a:t>
            </a:r>
            <a:r>
              <a:rPr lang="en-US" sz="2200" smtClean="0">
                <a:latin typeface="Comic Sans MS" panose="030F0702030302020204" pitchFamily="66" charset="0"/>
                <a:hlinkClick r:id="rId3"/>
              </a:rPr>
              <a:t>cell division</a:t>
            </a:r>
            <a:r>
              <a:rPr lang="en-US" sz="2200" smtClean="0">
                <a:latin typeface="Comic Sans MS" panose="030F0702030302020204" pitchFamily="66" charset="0"/>
              </a:rPr>
              <a:t>, because the new, daughter cell will also need a complete copy of cellular </a:t>
            </a:r>
            <a:r>
              <a:rPr lang="en-US" sz="2200" smtClean="0">
                <a:latin typeface="Comic Sans MS" panose="030F0702030302020204" pitchFamily="66" charset="0"/>
                <a:hlinkClick r:id="rId4"/>
              </a:rPr>
              <a:t>DNA</a:t>
            </a:r>
            <a:r>
              <a:rPr lang="en-US" sz="2200" smtClean="0">
                <a:latin typeface="Comic Sans MS" panose="030F0702030302020204" pitchFamily="66" charset="0"/>
              </a:rPr>
              <a:t>.</a:t>
            </a:r>
          </a:p>
          <a:p>
            <a:pPr lvl="1" eaLnBrk="1" hangingPunct="1">
              <a:buFontTx/>
              <a:buNone/>
            </a:pPr>
            <a:endParaRPr lang="en-US" sz="2200" smtClean="0"/>
          </a:p>
          <a:p>
            <a:pPr lvl="1" eaLnBrk="1" hangingPunct="1">
              <a:buFontTx/>
              <a:buNone/>
            </a:pPr>
            <a:endParaRPr lang="en-US" smtClean="0"/>
          </a:p>
          <a:p>
            <a:pPr lvl="1" eaLnBrk="1" hangingPunct="1">
              <a:buFontTx/>
              <a:buNone/>
            </a:pPr>
            <a:endParaRPr lang="en-US" sz="2400" smtClean="0"/>
          </a:p>
          <a:p>
            <a:pPr lvl="1" eaLnBrk="1" hangingPunct="1">
              <a:buFontTx/>
              <a:buNone/>
            </a:pPr>
            <a:endParaRPr lang="en-US" sz="2000" smtClean="0">
              <a:solidFill>
                <a:srgbClr val="005FA2"/>
              </a:solidFill>
            </a:endParaRPr>
          </a:p>
        </p:txBody>
      </p:sp>
      <p:pic>
        <p:nvPicPr>
          <p:cNvPr id="20484" name="Picture 11" descr="Three-cell-growth-types"/>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3429000" y="1371600"/>
            <a:ext cx="5381625"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5" name="Text Box 12"/>
          <p:cNvSpPr txBox="1">
            <a:spLocks noChangeArrowheads="1"/>
          </p:cNvSpPr>
          <p:nvPr/>
        </p:nvSpPr>
        <p:spPr bwMode="auto">
          <a:xfrm>
            <a:off x="5334000" y="6589713"/>
            <a:ext cx="38100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6"/>
              </a:rPr>
              <a:t>Types of Cell Division</a:t>
            </a:r>
            <a:r>
              <a:rPr lang="en-US" sz="1000" b="0">
                <a:latin typeface="Comic Sans MS" panose="030F0702030302020204" pitchFamily="66" charset="0"/>
              </a:rPr>
              <a:t>, Saperaud Wiki</a:t>
            </a:r>
          </a:p>
        </p:txBody>
      </p:sp>
      <p:sp>
        <p:nvSpPr>
          <p:cNvPr id="20486" name="Text Box 4"/>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990600"/>
            <a:ext cx="3810000" cy="685800"/>
          </a:xfrm>
        </p:spPr>
        <p:txBody>
          <a:bodyPr/>
          <a:lstStyle/>
          <a:p>
            <a:pPr eaLnBrk="1" hangingPunct="1"/>
            <a:r>
              <a:rPr lang="en-US" sz="1600" smtClean="0">
                <a:solidFill>
                  <a:schemeClr val="tx1"/>
                </a:solidFill>
                <a:latin typeface="Comic Sans MS" panose="030F0702030302020204" pitchFamily="66" charset="0"/>
              </a:rPr>
              <a:t>If </a:t>
            </a:r>
            <a:r>
              <a:rPr lang="en-US" sz="1600" b="1" smtClean="0">
                <a:solidFill>
                  <a:schemeClr val="tx1"/>
                </a:solidFill>
                <a:latin typeface="Comic Sans MS" panose="030F0702030302020204" pitchFamily="66" charset="0"/>
                <a:hlinkClick r:id="rId3"/>
              </a:rPr>
              <a:t>binary fission</a:t>
            </a:r>
            <a:r>
              <a:rPr lang="en-US" sz="1600" smtClean="0">
                <a:solidFill>
                  <a:schemeClr val="tx1"/>
                </a:solidFill>
                <a:latin typeface="Comic Sans MS" panose="030F0702030302020204" pitchFamily="66" charset="0"/>
              </a:rPr>
              <a:t> creates</a:t>
            </a:r>
            <a:r>
              <a:rPr lang="en-US" sz="1600" b="1" smtClean="0">
                <a:solidFill>
                  <a:schemeClr val="tx1"/>
                </a:solidFill>
                <a:latin typeface="Comic Sans MS" panose="030F0702030302020204" pitchFamily="66" charset="0"/>
              </a:rPr>
              <a:t> clones…</a:t>
            </a:r>
          </a:p>
        </p:txBody>
      </p:sp>
      <p:sp>
        <p:nvSpPr>
          <p:cNvPr id="21507" name="Rectangle 4"/>
          <p:cNvSpPr>
            <a:spLocks noChangeArrowheads="1"/>
          </p:cNvSpPr>
          <p:nvPr/>
        </p:nvSpPr>
        <p:spPr bwMode="auto">
          <a:xfrm>
            <a:off x="4572000" y="1143000"/>
            <a:ext cx="4343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20000"/>
              </a:spcBef>
            </a:pPr>
            <a:r>
              <a:rPr lang="en-US">
                <a:latin typeface="Comic Sans MS" panose="030F0702030302020204" pitchFamily="66" charset="0"/>
              </a:rPr>
              <a:t>…then:</a:t>
            </a:r>
            <a:r>
              <a:rPr lang="en-US">
                <a:solidFill>
                  <a:schemeClr val="hlink"/>
                </a:solidFill>
                <a:latin typeface="Comic Sans MS" panose="030F0702030302020204" pitchFamily="66" charset="0"/>
              </a:rPr>
              <a:t> </a:t>
            </a:r>
          </a:p>
          <a:p>
            <a:pPr eaLnBrk="1" hangingPunct="1">
              <a:spcBef>
                <a:spcPct val="20000"/>
              </a:spcBef>
            </a:pPr>
            <a:endParaRPr lang="en-US" sz="1400">
              <a:solidFill>
                <a:schemeClr val="hlink"/>
              </a:solidFill>
              <a:latin typeface="Comic Sans MS" panose="030F0702030302020204" pitchFamily="66" charset="0"/>
            </a:endParaRPr>
          </a:p>
          <a:p>
            <a:pPr eaLnBrk="1" hangingPunct="1">
              <a:spcBef>
                <a:spcPct val="20000"/>
              </a:spcBef>
              <a:buFontTx/>
              <a:buChar char="•"/>
            </a:pPr>
            <a:r>
              <a:rPr lang="en-US" sz="1400">
                <a:latin typeface="Comic Sans MS" panose="030F0702030302020204" pitchFamily="66" charset="0"/>
              </a:rPr>
              <a:t>Why isn’t there just one type of bacteria? </a:t>
            </a:r>
          </a:p>
          <a:p>
            <a:pPr eaLnBrk="1" hangingPunct="1">
              <a:spcBef>
                <a:spcPct val="20000"/>
              </a:spcBef>
              <a:buFontTx/>
              <a:buChar char="•"/>
            </a:pPr>
            <a:endParaRPr lang="en-US" sz="1000">
              <a:latin typeface="Comic Sans MS" panose="030F0702030302020204" pitchFamily="66" charset="0"/>
            </a:endParaRPr>
          </a:p>
          <a:p>
            <a:pPr eaLnBrk="1" hangingPunct="1">
              <a:spcBef>
                <a:spcPct val="20000"/>
              </a:spcBef>
              <a:buFontTx/>
              <a:buChar char="•"/>
            </a:pPr>
            <a:r>
              <a:rPr lang="en-US" sz="1400">
                <a:latin typeface="Comic Sans MS" panose="030F0702030302020204" pitchFamily="66" charset="0"/>
              </a:rPr>
              <a:t>How do bacteria change (for example develop resistance to antibiotics)?</a:t>
            </a:r>
            <a:r>
              <a:rPr lang="en-US">
                <a:latin typeface="Comic Sans MS" panose="030F0702030302020204" pitchFamily="66" charset="0"/>
              </a:rPr>
              <a:t> </a:t>
            </a:r>
          </a:p>
        </p:txBody>
      </p:sp>
      <p:pic>
        <p:nvPicPr>
          <p:cNvPr id="21508" name="Picture 9" descr="Picture21"/>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4572000" y="3276600"/>
            <a:ext cx="4191000" cy="2892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Rectangle 10"/>
          <p:cNvSpPr>
            <a:spLocks noChangeArrowheads="1"/>
          </p:cNvSpPr>
          <p:nvPr/>
        </p:nvSpPr>
        <p:spPr bwMode="auto">
          <a:xfrm>
            <a:off x="381000" y="152400"/>
            <a:ext cx="82296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2800">
                <a:solidFill>
                  <a:schemeClr val="accent2"/>
                </a:solidFill>
                <a:latin typeface="Comic Sans MS" panose="030F0702030302020204" pitchFamily="66" charset="0"/>
              </a:rPr>
              <a:t>Genetic Diversity in Prokaryotes</a:t>
            </a:r>
          </a:p>
        </p:txBody>
      </p:sp>
      <p:pic>
        <p:nvPicPr>
          <p:cNvPr id="21510" name="Picture 12" descr="BinaryFissionJWSchmidtWiki"/>
          <p:cNvPicPr>
            <a:picLocks noGrp="1" noChangeAspect="1" noChangeArrowheads="1"/>
          </p:cNvPicPr>
          <p:nvPr>
            <p:ph sz="half" idx="1"/>
          </p:nvPr>
        </p:nvPicPr>
        <p:blipFill>
          <a:blip r:embed="rId5">
            <a:extLst>
              <a:ext uri="{28A0092B-C50C-407E-A947-70E740481C1C}">
                <a14:useLocalDpi xmlns:a14="http://schemas.microsoft.com/office/drawing/2010/main"/>
              </a:ext>
            </a:extLst>
          </a:blip>
          <a:srcRect/>
          <a:stretch>
            <a:fillRect/>
          </a:stretch>
        </p:blipFill>
        <p:spPr>
          <a:xfrm>
            <a:off x="1066800" y="1905000"/>
            <a:ext cx="2187575" cy="4068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1" name="Text Box 13"/>
          <p:cNvSpPr txBox="1">
            <a:spLocks noChangeArrowheads="1"/>
          </p:cNvSpPr>
          <p:nvPr/>
        </p:nvSpPr>
        <p:spPr bwMode="auto">
          <a:xfrm>
            <a:off x="6553200" y="6629400"/>
            <a:ext cx="2590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Images: </a:t>
            </a:r>
            <a:r>
              <a:rPr lang="en-US" sz="1000">
                <a:latin typeface="Comic Sans MS" panose="030F0702030302020204" pitchFamily="66" charset="0"/>
                <a:hlinkClick r:id="rId6"/>
              </a:rPr>
              <a:t>Binary Fission</a:t>
            </a:r>
            <a:r>
              <a:rPr lang="en-US" sz="1000">
                <a:latin typeface="Comic Sans MS" panose="030F0702030302020204" pitchFamily="66" charset="0"/>
              </a:rPr>
              <a:t>, JW Schmidt</a:t>
            </a:r>
          </a:p>
        </p:txBody>
      </p:sp>
      <p:sp>
        <p:nvSpPr>
          <p:cNvPr id="21512" name="Text Box 4"/>
          <p:cNvSpPr txBox="1">
            <a:spLocks noChangeArrowheads="1"/>
          </p:cNvSpPr>
          <p:nvPr/>
        </p:nvSpPr>
        <p:spPr bwMode="auto">
          <a:xfrm>
            <a:off x="-269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15962"/>
          </a:xfrm>
        </p:spPr>
        <p:txBody>
          <a:bodyPr/>
          <a:lstStyle/>
          <a:p>
            <a:pPr eaLnBrk="1" hangingPunct="1"/>
            <a:r>
              <a:rPr lang="en-US" sz="2800" b="1" dirty="0" smtClean="0">
                <a:solidFill>
                  <a:srgbClr val="0066CC"/>
                </a:solidFill>
                <a:latin typeface="Comic Sans MS" panose="030F0702030302020204" pitchFamily="66" charset="0"/>
              </a:rPr>
              <a:t>Replication Mistakes: </a:t>
            </a:r>
            <a:r>
              <a:rPr lang="en-US" sz="3200" b="1" dirty="0" smtClean="0">
                <a:solidFill>
                  <a:srgbClr val="00CCFF"/>
                </a:solidFill>
                <a:latin typeface="Comic Sans MS" panose="030F0702030302020204" pitchFamily="66" charset="0"/>
              </a:rPr>
              <a:t>Mutations of Genes</a:t>
            </a:r>
          </a:p>
        </p:txBody>
      </p:sp>
      <p:sp>
        <p:nvSpPr>
          <p:cNvPr id="22531" name="Rectangle 3"/>
          <p:cNvSpPr>
            <a:spLocks noGrp="1" noChangeArrowheads="1"/>
          </p:cNvSpPr>
          <p:nvPr>
            <p:ph type="body" sz="half" idx="1"/>
          </p:nvPr>
        </p:nvSpPr>
        <p:spPr>
          <a:xfrm>
            <a:off x="685800" y="1524000"/>
            <a:ext cx="3276600" cy="4525963"/>
          </a:xfrm>
        </p:spPr>
        <p:txBody>
          <a:bodyPr/>
          <a:lstStyle/>
          <a:p>
            <a:pPr eaLnBrk="1" hangingPunct="1">
              <a:lnSpc>
                <a:spcPct val="80000"/>
              </a:lnSpc>
            </a:pPr>
            <a:r>
              <a:rPr lang="en-US" sz="2000" dirty="0" smtClean="0">
                <a:latin typeface="Comic Sans MS" panose="030F0702030302020204" pitchFamily="66" charset="0"/>
              </a:rPr>
              <a:t>Change in the </a:t>
            </a:r>
            <a:r>
              <a:rPr lang="en-US" sz="2000" dirty="0" smtClean="0">
                <a:latin typeface="Comic Sans MS" panose="030F0702030302020204" pitchFamily="66" charset="0"/>
                <a:hlinkClick r:id="rId3"/>
              </a:rPr>
              <a:t>nucleotide base</a:t>
            </a:r>
            <a:r>
              <a:rPr lang="en-US" sz="2000" dirty="0" smtClean="0">
                <a:latin typeface="Comic Sans MS" panose="030F0702030302020204" pitchFamily="66" charset="0"/>
              </a:rPr>
              <a:t> sequence of a genome; rare.</a:t>
            </a:r>
          </a:p>
          <a:p>
            <a:pPr eaLnBrk="1" hangingPunct="1">
              <a:lnSpc>
                <a:spcPct val="80000"/>
              </a:lnSpc>
            </a:pPr>
            <a:endParaRPr lang="en-US" sz="2000" dirty="0" smtClean="0">
              <a:latin typeface="Comic Sans MS" panose="030F0702030302020204" pitchFamily="66" charset="0"/>
            </a:endParaRPr>
          </a:p>
          <a:p>
            <a:pPr eaLnBrk="1" hangingPunct="1">
              <a:lnSpc>
                <a:spcPct val="80000"/>
              </a:lnSpc>
            </a:pPr>
            <a:r>
              <a:rPr lang="en-US" sz="2000" dirty="0" smtClean="0">
                <a:latin typeface="Comic Sans MS" panose="030F0702030302020204" pitchFamily="66" charset="0"/>
              </a:rPr>
              <a:t>Almost always bad news, but...</a:t>
            </a:r>
          </a:p>
          <a:p>
            <a:pPr eaLnBrk="1" hangingPunct="1">
              <a:lnSpc>
                <a:spcPct val="80000"/>
              </a:lnSpc>
            </a:pPr>
            <a:endParaRPr lang="en-US" sz="2000" dirty="0" smtClean="0">
              <a:latin typeface="Comic Sans MS" panose="030F0702030302020204" pitchFamily="66" charset="0"/>
            </a:endParaRPr>
          </a:p>
          <a:p>
            <a:pPr eaLnBrk="1" hangingPunct="1">
              <a:lnSpc>
                <a:spcPct val="80000"/>
              </a:lnSpc>
            </a:pPr>
            <a:r>
              <a:rPr lang="en-US" sz="2000" dirty="0" smtClean="0">
                <a:latin typeface="Comic Sans MS" panose="030F0702030302020204" pitchFamily="66" charset="0"/>
              </a:rPr>
              <a:t>Rarely leads to a </a:t>
            </a:r>
            <a:r>
              <a:rPr lang="en-US" sz="2000" dirty="0" smtClean="0">
                <a:latin typeface="Comic Sans MS" panose="030F0702030302020204" pitchFamily="66" charset="0"/>
                <a:hlinkClick r:id="rId4"/>
              </a:rPr>
              <a:t>protein</a:t>
            </a:r>
            <a:r>
              <a:rPr lang="en-US" sz="2000" dirty="0" smtClean="0">
                <a:latin typeface="Comic Sans MS" panose="030F0702030302020204" pitchFamily="66" charset="0"/>
              </a:rPr>
              <a:t> having a novel property that improves ability of organism and its descendants to survive and reproduce.</a:t>
            </a:r>
          </a:p>
        </p:txBody>
      </p:sp>
      <p:pic>
        <p:nvPicPr>
          <p:cNvPr id="22532" name="Picture 5" descr="GeneticCodeNesrotFlickr"/>
          <p:cNvPicPr>
            <a:picLocks noGrp="1" noChangeAspect="1" noChangeArrowheads="1"/>
          </p:cNvPicPr>
          <p:nvPr>
            <p:ph sz="quarter" idx="3"/>
          </p:nvPr>
        </p:nvPicPr>
        <p:blipFill>
          <a:blip r:embed="rId5">
            <a:extLst>
              <a:ext uri="{28A0092B-C50C-407E-A947-70E740481C1C}">
                <a14:useLocalDpi xmlns:a14="http://schemas.microsoft.com/office/drawing/2010/main"/>
              </a:ext>
            </a:extLst>
          </a:blip>
          <a:srcRect/>
          <a:stretch>
            <a:fillRect/>
          </a:stretch>
        </p:blipFill>
        <p:spPr>
          <a:xfrm>
            <a:off x="5410200" y="3962400"/>
            <a:ext cx="2916238"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8" descr="01"/>
          <p:cNvPicPr>
            <a:picLocks noGrp="1" noChangeAspect="1" noChangeArrowheads="1"/>
          </p:cNvPicPr>
          <p:nvPr>
            <p:ph sz="quarter" idx="2"/>
          </p:nvPr>
        </p:nvPicPr>
        <p:blipFill>
          <a:blip r:embed="rId6">
            <a:extLst>
              <a:ext uri="{28A0092B-C50C-407E-A947-70E740481C1C}">
                <a14:useLocalDpi xmlns:a14="http://schemas.microsoft.com/office/drawing/2010/main"/>
              </a:ext>
            </a:extLst>
          </a:blip>
          <a:srcRect/>
          <a:stretch>
            <a:fillRect/>
          </a:stretch>
        </p:blipFill>
        <p:spPr>
          <a:xfrm>
            <a:off x="4876800" y="1295400"/>
            <a:ext cx="2587625"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Text Box 7"/>
          <p:cNvSpPr txBox="1">
            <a:spLocks noChangeArrowheads="1"/>
          </p:cNvSpPr>
          <p:nvPr/>
        </p:nvSpPr>
        <p:spPr bwMode="auto">
          <a:xfrm>
            <a:off x="5715000" y="6613525"/>
            <a:ext cx="342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Images: Blinky &amp; Bart, Matt Groening</a:t>
            </a:r>
          </a:p>
        </p:txBody>
      </p:sp>
      <p:sp>
        <p:nvSpPr>
          <p:cNvPr id="22535" name="Text Box 4"/>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5634038" cy="639763"/>
          </a:xfrm>
        </p:spPr>
        <p:txBody>
          <a:bodyPr/>
          <a:lstStyle/>
          <a:p>
            <a:pPr algn="l" eaLnBrk="1" hangingPunct="1"/>
            <a:r>
              <a:rPr lang="en-US" sz="2800" b="1" dirty="0" smtClean="0">
                <a:solidFill>
                  <a:srgbClr val="00B0F0"/>
                </a:solidFill>
                <a:latin typeface="Comic Sans MS" panose="030F0702030302020204" pitchFamily="66" charset="0"/>
              </a:rPr>
              <a:t>Mutation and Bacterial Change</a:t>
            </a:r>
          </a:p>
        </p:txBody>
      </p:sp>
      <p:sp>
        <p:nvSpPr>
          <p:cNvPr id="23555" name="Rectangle 3"/>
          <p:cNvSpPr>
            <a:spLocks noGrp="1" noChangeArrowheads="1"/>
          </p:cNvSpPr>
          <p:nvPr>
            <p:ph type="body" sz="half" idx="1"/>
          </p:nvPr>
        </p:nvSpPr>
        <p:spPr>
          <a:xfrm>
            <a:off x="304800" y="914400"/>
            <a:ext cx="4267200" cy="5562600"/>
          </a:xfrm>
        </p:spPr>
        <p:txBody>
          <a:bodyPr/>
          <a:lstStyle/>
          <a:p>
            <a:pPr eaLnBrk="1" hangingPunct="1">
              <a:lnSpc>
                <a:spcPct val="80000"/>
              </a:lnSpc>
            </a:pPr>
            <a:endParaRPr lang="en-US" sz="1800" i="1" dirty="0" smtClean="0"/>
          </a:p>
          <a:p>
            <a:r>
              <a:rPr lang="en-US" sz="1400" b="1" dirty="0" smtClean="0">
                <a:latin typeface="Comic Sans MS" panose="030F0702030302020204" pitchFamily="66" charset="0"/>
              </a:rPr>
              <a:t>_________ __________= When a microorganism is able to survive exposure to an antibiotic. </a:t>
            </a:r>
          </a:p>
          <a:p>
            <a:endParaRPr lang="en-US" sz="1400" dirty="0" smtClean="0">
              <a:latin typeface="Comic Sans MS" panose="030F0702030302020204" pitchFamily="66" charset="0"/>
            </a:endParaRPr>
          </a:p>
          <a:p>
            <a:r>
              <a:rPr lang="en-US" sz="1400" dirty="0" smtClean="0">
                <a:latin typeface="Comic Sans MS" panose="030F0702030302020204" pitchFamily="66" charset="0"/>
              </a:rPr>
              <a:t>Genetic mutation in bacteria can produce resistance to antimicrobial drugs </a:t>
            </a:r>
            <a:r>
              <a:rPr lang="en-US" sz="1200" dirty="0" smtClean="0">
                <a:latin typeface="Comic Sans MS" panose="030F0702030302020204" pitchFamily="66" charset="0"/>
              </a:rPr>
              <a:t>(example: beta-lactamase).</a:t>
            </a:r>
          </a:p>
          <a:p>
            <a:endParaRPr lang="en-US" sz="1400" dirty="0" smtClean="0">
              <a:latin typeface="Comic Sans MS" panose="030F0702030302020204" pitchFamily="66" charset="0"/>
            </a:endParaRPr>
          </a:p>
          <a:p>
            <a:r>
              <a:rPr lang="en-US" sz="1400" dirty="0" smtClean="0">
                <a:latin typeface="Comic Sans MS" panose="030F0702030302020204" pitchFamily="66" charset="0"/>
              </a:rPr>
              <a:t>If those genes are on a plasmid, they can be transferred between bacteria by </a:t>
            </a:r>
            <a:r>
              <a:rPr lang="en-US" sz="1400" dirty="0" smtClean="0">
                <a:latin typeface="Comic Sans MS" panose="030F0702030302020204" pitchFamily="66" charset="0"/>
                <a:hlinkClick r:id="rId3"/>
              </a:rPr>
              <a:t>conjugation</a:t>
            </a:r>
            <a:r>
              <a:rPr lang="en-US" sz="1400" dirty="0" smtClean="0">
                <a:latin typeface="Comic Sans MS" panose="030F0702030302020204" pitchFamily="66" charset="0"/>
              </a:rPr>
              <a:t> and other forms of horizontal gene transfer. </a:t>
            </a:r>
          </a:p>
          <a:p>
            <a:endParaRPr lang="en-US" sz="1400" dirty="0" smtClean="0">
              <a:latin typeface="Comic Sans MS" panose="030F0702030302020204" pitchFamily="66" charset="0"/>
            </a:endParaRPr>
          </a:p>
          <a:p>
            <a:r>
              <a:rPr lang="en-US" sz="1400" dirty="0" smtClean="0">
                <a:latin typeface="Comic Sans MS" panose="030F0702030302020204" pitchFamily="66" charset="0"/>
              </a:rPr>
              <a:t>If a bacterium carries several resistance genes, it is called multidrug resistant (MDR) or, informally, a superbug or super bacterium.</a:t>
            </a:r>
          </a:p>
          <a:p>
            <a:endParaRPr lang="en-US" sz="1400" dirty="0" smtClean="0">
              <a:latin typeface="Comic Sans MS" panose="030F0702030302020204" pitchFamily="66" charset="0"/>
            </a:endParaRPr>
          </a:p>
          <a:p>
            <a:r>
              <a:rPr lang="en-US" sz="1400" dirty="0" smtClean="0">
                <a:latin typeface="Comic Sans MS" panose="030F0702030302020204" pitchFamily="66" charset="0"/>
              </a:rPr>
              <a:t>Any use of antibiotics can increase selective pressure in a population of bacteria to allow the resistant bacteria to thrive and the susceptible bacteria to die off. </a:t>
            </a:r>
          </a:p>
        </p:txBody>
      </p:sp>
      <p:sp>
        <p:nvSpPr>
          <p:cNvPr id="23556" name="Text Box 10"/>
          <p:cNvSpPr txBox="1">
            <a:spLocks noChangeArrowheads="1"/>
          </p:cNvSpPr>
          <p:nvPr/>
        </p:nvSpPr>
        <p:spPr bwMode="auto">
          <a:xfrm>
            <a:off x="4648200" y="6613525"/>
            <a:ext cx="4495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Image: </a:t>
            </a:r>
            <a:r>
              <a:rPr lang="en-US" sz="1000" i="1">
                <a:latin typeface="Comic Sans MS" panose="030F0702030302020204" pitchFamily="66" charset="0"/>
                <a:hlinkClick r:id="rId4"/>
              </a:rPr>
              <a:t>Staphylococcus aureus</a:t>
            </a:r>
            <a:r>
              <a:rPr lang="en-US" sz="1000">
                <a:latin typeface="Comic Sans MS" panose="030F0702030302020204" pitchFamily="66" charset="0"/>
                <a:hlinkClick r:id="rId4"/>
              </a:rPr>
              <a:t> on antibiotic test plate</a:t>
            </a:r>
            <a:r>
              <a:rPr lang="en-US" sz="1000">
                <a:latin typeface="Comic Sans MS" panose="030F0702030302020204" pitchFamily="66" charset="0"/>
              </a:rPr>
              <a:t>, PHIL #2641</a:t>
            </a:r>
          </a:p>
        </p:txBody>
      </p:sp>
      <p:pic>
        <p:nvPicPr>
          <p:cNvPr id="23557" name="Picture 16" descr="Staphylococcus_aureus_(AB_Tes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66483" y="262628"/>
            <a:ext cx="2322910" cy="210619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3558" name="Oval 3"/>
          <p:cNvSpPr>
            <a:spLocks noChangeArrowheads="1"/>
          </p:cNvSpPr>
          <p:nvPr/>
        </p:nvSpPr>
        <p:spPr bwMode="auto">
          <a:xfrm>
            <a:off x="5568950" y="4516438"/>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59" name="Oval 11"/>
          <p:cNvSpPr>
            <a:spLocks noChangeArrowheads="1"/>
          </p:cNvSpPr>
          <p:nvPr/>
        </p:nvSpPr>
        <p:spPr bwMode="auto">
          <a:xfrm>
            <a:off x="5029200" y="4876800"/>
            <a:ext cx="304800" cy="304800"/>
          </a:xfrm>
          <a:prstGeom prst="ellipse">
            <a:avLst/>
          </a:prstGeom>
          <a:solidFill>
            <a:srgbClr val="00B0F0"/>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0" name="Oval 12"/>
          <p:cNvSpPr>
            <a:spLocks noChangeArrowheads="1"/>
          </p:cNvSpPr>
          <p:nvPr/>
        </p:nvSpPr>
        <p:spPr bwMode="auto">
          <a:xfrm>
            <a:off x="7062788" y="5791200"/>
            <a:ext cx="304800" cy="304800"/>
          </a:xfrm>
          <a:prstGeom prst="ellipse">
            <a:avLst/>
          </a:prstGeom>
          <a:solidFill>
            <a:schemeClr val="bg1"/>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1" name="Oval 13"/>
          <p:cNvSpPr>
            <a:spLocks noChangeArrowheads="1"/>
          </p:cNvSpPr>
          <p:nvPr/>
        </p:nvSpPr>
        <p:spPr bwMode="auto">
          <a:xfrm>
            <a:off x="7620000" y="511175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2" name="Oval 14"/>
          <p:cNvSpPr>
            <a:spLocks noChangeArrowheads="1"/>
          </p:cNvSpPr>
          <p:nvPr/>
        </p:nvSpPr>
        <p:spPr bwMode="auto">
          <a:xfrm>
            <a:off x="5721350" y="526415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3" name="Oval 15"/>
          <p:cNvSpPr>
            <a:spLocks noChangeArrowheads="1"/>
          </p:cNvSpPr>
          <p:nvPr/>
        </p:nvSpPr>
        <p:spPr bwMode="auto">
          <a:xfrm>
            <a:off x="5943600" y="4821238"/>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4" name="Oval 16"/>
          <p:cNvSpPr>
            <a:spLocks noChangeArrowheads="1"/>
          </p:cNvSpPr>
          <p:nvPr/>
        </p:nvSpPr>
        <p:spPr bwMode="auto">
          <a:xfrm>
            <a:off x="6743700" y="5181600"/>
            <a:ext cx="304800" cy="304800"/>
          </a:xfrm>
          <a:prstGeom prst="ellipse">
            <a:avLst/>
          </a:prstGeom>
          <a:solidFill>
            <a:srgbClr val="00B0F0"/>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5" name="Oval 17"/>
          <p:cNvSpPr>
            <a:spLocks noChangeArrowheads="1"/>
          </p:cNvSpPr>
          <p:nvPr/>
        </p:nvSpPr>
        <p:spPr bwMode="auto">
          <a:xfrm>
            <a:off x="7048500" y="4557713"/>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6" name="Oval 18"/>
          <p:cNvSpPr>
            <a:spLocks noChangeArrowheads="1"/>
          </p:cNvSpPr>
          <p:nvPr/>
        </p:nvSpPr>
        <p:spPr bwMode="auto">
          <a:xfrm>
            <a:off x="6286500" y="541655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7" name="Oval 19"/>
          <p:cNvSpPr>
            <a:spLocks noChangeArrowheads="1"/>
          </p:cNvSpPr>
          <p:nvPr/>
        </p:nvSpPr>
        <p:spPr bwMode="auto">
          <a:xfrm>
            <a:off x="6438900" y="448945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8" name="Oval 20"/>
          <p:cNvSpPr>
            <a:spLocks noChangeArrowheads="1"/>
          </p:cNvSpPr>
          <p:nvPr/>
        </p:nvSpPr>
        <p:spPr bwMode="auto">
          <a:xfrm>
            <a:off x="5014913" y="5791200"/>
            <a:ext cx="304800" cy="304800"/>
          </a:xfrm>
          <a:prstGeom prst="ellipse">
            <a:avLst/>
          </a:prstGeom>
          <a:solidFill>
            <a:srgbClr val="00B0F0"/>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69" name="Oval 21"/>
          <p:cNvSpPr>
            <a:spLocks noChangeArrowheads="1"/>
          </p:cNvSpPr>
          <p:nvPr/>
        </p:nvSpPr>
        <p:spPr bwMode="auto">
          <a:xfrm>
            <a:off x="8081963" y="4489450"/>
            <a:ext cx="304800" cy="304800"/>
          </a:xfrm>
          <a:prstGeom prst="ellipse">
            <a:avLst/>
          </a:prstGeom>
          <a:solidFill>
            <a:schemeClr val="bg1"/>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0" name="Oval 22"/>
          <p:cNvSpPr>
            <a:spLocks noChangeArrowheads="1"/>
          </p:cNvSpPr>
          <p:nvPr/>
        </p:nvSpPr>
        <p:spPr bwMode="auto">
          <a:xfrm>
            <a:off x="5029200" y="4419600"/>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1" name="Oval 23"/>
          <p:cNvSpPr>
            <a:spLocks noChangeArrowheads="1"/>
          </p:cNvSpPr>
          <p:nvPr/>
        </p:nvSpPr>
        <p:spPr bwMode="auto">
          <a:xfrm>
            <a:off x="8234363" y="4987925"/>
            <a:ext cx="304800" cy="304800"/>
          </a:xfrm>
          <a:prstGeom prst="ellipse">
            <a:avLst/>
          </a:prstGeom>
          <a:solidFill>
            <a:schemeClr val="bg1"/>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2" name="Oval 24"/>
          <p:cNvSpPr>
            <a:spLocks noChangeArrowheads="1"/>
          </p:cNvSpPr>
          <p:nvPr/>
        </p:nvSpPr>
        <p:spPr bwMode="auto">
          <a:xfrm>
            <a:off x="8234363" y="5735638"/>
            <a:ext cx="304800" cy="304800"/>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3573" name="Oval 25"/>
          <p:cNvSpPr>
            <a:spLocks noChangeArrowheads="1"/>
          </p:cNvSpPr>
          <p:nvPr/>
        </p:nvSpPr>
        <p:spPr bwMode="auto">
          <a:xfrm>
            <a:off x="5459413" y="5708650"/>
            <a:ext cx="304800" cy="304800"/>
          </a:xfrm>
          <a:prstGeom prst="ellipse">
            <a:avLst/>
          </a:prstGeom>
          <a:solidFill>
            <a:srgbClr val="00B0F0"/>
          </a:solidFill>
          <a:ln w="9525" algn="ctr">
            <a:solidFill>
              <a:schemeClr val="tx1"/>
            </a:solidFill>
            <a:round/>
            <a:headEnd/>
            <a:tailEnd/>
          </a:ln>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cxnSp>
        <p:nvCxnSpPr>
          <p:cNvPr id="8" name="Straight Connector 7"/>
          <p:cNvCxnSpPr>
            <a:cxnSpLocks noChangeShapeType="1"/>
          </p:cNvCxnSpPr>
          <p:nvPr/>
        </p:nvCxnSpPr>
        <p:spPr bwMode="auto">
          <a:xfrm>
            <a:off x="7924800" y="4557713"/>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a:cxnSpLocks noChangeShapeType="1"/>
          </p:cNvCxnSpPr>
          <p:nvPr/>
        </p:nvCxnSpPr>
        <p:spPr bwMode="auto">
          <a:xfrm flipH="1">
            <a:off x="8081963" y="4419600"/>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cxnSpLocks noChangeShapeType="1"/>
          </p:cNvCxnSpPr>
          <p:nvPr/>
        </p:nvCxnSpPr>
        <p:spPr bwMode="auto">
          <a:xfrm>
            <a:off x="6891338" y="5861050"/>
            <a:ext cx="614362"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cxnSpLocks noChangeShapeType="1"/>
          </p:cNvCxnSpPr>
          <p:nvPr/>
        </p:nvCxnSpPr>
        <p:spPr bwMode="auto">
          <a:xfrm flipH="1">
            <a:off x="7048500" y="5721350"/>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cxnSpLocks noChangeShapeType="1"/>
          </p:cNvCxnSpPr>
          <p:nvPr/>
        </p:nvCxnSpPr>
        <p:spPr bwMode="auto">
          <a:xfrm>
            <a:off x="8077200" y="5070475"/>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a:cxnSpLocks noChangeShapeType="1"/>
          </p:cNvCxnSpPr>
          <p:nvPr/>
        </p:nvCxnSpPr>
        <p:spPr bwMode="auto">
          <a:xfrm flipH="1">
            <a:off x="8234363" y="4932363"/>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cxnSpLocks noChangeShapeType="1"/>
          </p:cNvCxnSpPr>
          <p:nvPr/>
        </p:nvCxnSpPr>
        <p:spPr bwMode="auto">
          <a:xfrm>
            <a:off x="8077200" y="5811838"/>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a:cxnSpLocks noChangeShapeType="1"/>
          </p:cNvCxnSpPr>
          <p:nvPr/>
        </p:nvCxnSpPr>
        <p:spPr bwMode="auto">
          <a:xfrm flipH="1">
            <a:off x="8234363" y="5659438"/>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cxnSpLocks noChangeShapeType="1"/>
          </p:cNvCxnSpPr>
          <p:nvPr/>
        </p:nvCxnSpPr>
        <p:spPr bwMode="auto">
          <a:xfrm>
            <a:off x="7470775" y="5208588"/>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cxnSpLocks noChangeShapeType="1"/>
          </p:cNvCxnSpPr>
          <p:nvPr/>
        </p:nvCxnSpPr>
        <p:spPr bwMode="auto">
          <a:xfrm flipH="1">
            <a:off x="7627938" y="5070475"/>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cxnSpLocks noChangeShapeType="1"/>
          </p:cNvCxnSpPr>
          <p:nvPr/>
        </p:nvCxnSpPr>
        <p:spPr bwMode="auto">
          <a:xfrm>
            <a:off x="6904038" y="4633913"/>
            <a:ext cx="61595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cxnSpLocks noChangeShapeType="1"/>
          </p:cNvCxnSpPr>
          <p:nvPr/>
        </p:nvCxnSpPr>
        <p:spPr bwMode="auto">
          <a:xfrm flipH="1">
            <a:off x="7062788" y="4495800"/>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cxnSpLocks noChangeShapeType="1"/>
          </p:cNvCxnSpPr>
          <p:nvPr/>
        </p:nvCxnSpPr>
        <p:spPr bwMode="auto">
          <a:xfrm>
            <a:off x="6091238" y="5507038"/>
            <a:ext cx="614362"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a:cxnSpLocks noChangeShapeType="1"/>
          </p:cNvCxnSpPr>
          <p:nvPr/>
        </p:nvCxnSpPr>
        <p:spPr bwMode="auto">
          <a:xfrm flipH="1">
            <a:off x="6248400" y="5368925"/>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cxnSpLocks noChangeShapeType="1"/>
          </p:cNvCxnSpPr>
          <p:nvPr/>
        </p:nvCxnSpPr>
        <p:spPr bwMode="auto">
          <a:xfrm>
            <a:off x="5564188" y="5360988"/>
            <a:ext cx="614362"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a:cxnSpLocks noChangeShapeType="1"/>
          </p:cNvCxnSpPr>
          <p:nvPr/>
        </p:nvCxnSpPr>
        <p:spPr bwMode="auto">
          <a:xfrm flipH="1">
            <a:off x="5721350" y="5222875"/>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cxnSpLocks noChangeShapeType="1"/>
          </p:cNvCxnSpPr>
          <p:nvPr/>
        </p:nvCxnSpPr>
        <p:spPr bwMode="auto">
          <a:xfrm>
            <a:off x="6281738" y="4578350"/>
            <a:ext cx="614362"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a:cxnSpLocks noChangeShapeType="1"/>
          </p:cNvCxnSpPr>
          <p:nvPr/>
        </p:nvCxnSpPr>
        <p:spPr bwMode="auto">
          <a:xfrm flipH="1">
            <a:off x="6438900" y="4440238"/>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a:cxnSpLocks noChangeShapeType="1"/>
          </p:cNvCxnSpPr>
          <p:nvPr/>
        </p:nvCxnSpPr>
        <p:spPr bwMode="auto">
          <a:xfrm>
            <a:off x="5780088" y="4876800"/>
            <a:ext cx="61595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cxnSpLocks noChangeShapeType="1"/>
          </p:cNvCxnSpPr>
          <p:nvPr/>
        </p:nvCxnSpPr>
        <p:spPr bwMode="auto">
          <a:xfrm flipH="1">
            <a:off x="5938838" y="4738688"/>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a:cxnSpLocks noChangeShapeType="1"/>
          </p:cNvCxnSpPr>
          <p:nvPr/>
        </p:nvCxnSpPr>
        <p:spPr bwMode="auto">
          <a:xfrm>
            <a:off x="5405438" y="4613275"/>
            <a:ext cx="615950"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a:cxnSpLocks noChangeShapeType="1"/>
          </p:cNvCxnSpPr>
          <p:nvPr/>
        </p:nvCxnSpPr>
        <p:spPr bwMode="auto">
          <a:xfrm flipH="1">
            <a:off x="5564188" y="4475163"/>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a:cxnSpLocks noChangeShapeType="1"/>
          </p:cNvCxnSpPr>
          <p:nvPr/>
        </p:nvCxnSpPr>
        <p:spPr bwMode="auto">
          <a:xfrm>
            <a:off x="4857750" y="4502150"/>
            <a:ext cx="614363" cy="1524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cxnSpLocks noChangeShapeType="1"/>
          </p:cNvCxnSpPr>
          <p:nvPr/>
        </p:nvCxnSpPr>
        <p:spPr bwMode="auto">
          <a:xfrm flipH="1">
            <a:off x="5014913" y="4364038"/>
            <a:ext cx="304800" cy="4572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98" name="Text Box 4"/>
          <p:cNvSpPr txBox="1">
            <a:spLocks noChangeArrowheads="1"/>
          </p:cNvSpPr>
          <p:nvPr/>
        </p:nvSpPr>
        <p:spPr bwMode="auto">
          <a:xfrm>
            <a:off x="-14288" y="661352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6"/>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7"/>
              </a:rPr>
              <a:t>ScienceProfOnline.com</a:t>
            </a:r>
            <a:endParaRPr lang="en-US" sz="1000" b="0">
              <a:latin typeface="Comic Sans MS" panose="030F0702030302020204" pitchFamily="66" charset="0"/>
            </a:endParaRPr>
          </a:p>
        </p:txBody>
      </p:sp>
      <p:sp>
        <p:nvSpPr>
          <p:cNvPr id="2" name="TextBox 1"/>
          <p:cNvSpPr txBox="1"/>
          <p:nvPr/>
        </p:nvSpPr>
        <p:spPr>
          <a:xfrm>
            <a:off x="5581561" y="2709426"/>
            <a:ext cx="2868216" cy="1292662"/>
          </a:xfrm>
          <a:prstGeom prst="rect">
            <a:avLst/>
          </a:prstGeom>
          <a:noFill/>
          <a:ln w="34925">
            <a:solidFill>
              <a:schemeClr val="accent1"/>
            </a:solidFill>
          </a:ln>
        </p:spPr>
        <p:txBody>
          <a:bodyPr wrap="square" rtlCol="0">
            <a:spAutoFit/>
          </a:bodyPr>
          <a:lstStyle/>
          <a:p>
            <a:pPr algn="ctr"/>
            <a:r>
              <a:rPr lang="en-US" dirty="0" smtClean="0">
                <a:solidFill>
                  <a:srgbClr val="FF0000"/>
                </a:solidFill>
                <a:latin typeface="Comic Sans MS" panose="030F0702030302020204" pitchFamily="66" charset="0"/>
              </a:rPr>
              <a:t>REVIEW!</a:t>
            </a:r>
          </a:p>
          <a:p>
            <a:pPr algn="ctr"/>
            <a:r>
              <a:rPr lang="en-US" dirty="0" smtClean="0">
                <a:latin typeface="Comic Sans MS" panose="030F0702030302020204" pitchFamily="66" charset="0"/>
                <a:hlinkClick r:id="rId8"/>
              </a:rPr>
              <a:t>Antibiotic Resistance Animation</a:t>
            </a:r>
            <a:r>
              <a:rPr lang="en-US" dirty="0" smtClean="0">
                <a:latin typeface="Comic Sans MS" panose="030F0702030302020204" pitchFamily="66" charset="0"/>
              </a:rPr>
              <a:t> </a:t>
            </a:r>
          </a:p>
          <a:p>
            <a:pPr algn="ctr"/>
            <a:r>
              <a:rPr lang="en-US" sz="1200" b="0" dirty="0" smtClean="0">
                <a:latin typeface="Comic Sans MS" panose="030F0702030302020204" pitchFamily="66" charset="0"/>
              </a:rPr>
              <a:t>from </a:t>
            </a:r>
            <a:r>
              <a:rPr lang="en-US" sz="1200" b="0" dirty="0" err="1" smtClean="0">
                <a:latin typeface="Comic Sans MS" panose="030F0702030302020204" pitchFamily="66" charset="0"/>
              </a:rPr>
              <a:t>Sumanas</a:t>
            </a:r>
            <a:endParaRPr lang="en-US" sz="1200" b="0" dirty="0" smtClean="0">
              <a:latin typeface="Comic Sans MS" panose="030F0702030302020204" pitchFamily="66" charset="0"/>
            </a:endParaRPr>
          </a:p>
          <a:p>
            <a:pPr algn="ctr"/>
            <a:endParaRPr lang="en-US" sz="1200" b="0"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16"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p:cTn id="39" dur="500" fill="hold"/>
                                        <p:tgtEl>
                                          <p:spTgt spid="53"/>
                                        </p:tgtEl>
                                        <p:attrNameLst>
                                          <p:attrName>ppt_w</p:attrName>
                                        </p:attrNameLst>
                                      </p:cBhvr>
                                      <p:tavLst>
                                        <p:tav tm="0">
                                          <p:val>
                                            <p:fltVal val="0"/>
                                          </p:val>
                                        </p:tav>
                                        <p:tav tm="100000">
                                          <p:val>
                                            <p:strVal val="#ppt_w"/>
                                          </p:val>
                                        </p:tav>
                                      </p:tavLst>
                                    </p:anim>
                                    <p:anim calcmode="lin" valueType="num">
                                      <p:cBhvr>
                                        <p:cTn id="40" dur="500" fill="hold"/>
                                        <p:tgtEl>
                                          <p:spTgt spid="53"/>
                                        </p:tgtEl>
                                        <p:attrNameLst>
                                          <p:attrName>ppt_h</p:attrName>
                                        </p:attrNameLst>
                                      </p:cBhvr>
                                      <p:tavLst>
                                        <p:tav tm="0">
                                          <p:val>
                                            <p:fltVal val="0"/>
                                          </p:val>
                                        </p:tav>
                                        <p:tav tm="100000">
                                          <p:val>
                                            <p:strVal val="#ppt_h"/>
                                          </p:val>
                                        </p:tav>
                                      </p:tavLst>
                                    </p:anim>
                                    <p:animEffect transition="in" filter="fade">
                                      <p:cBhvr>
                                        <p:cTn id="41" dur="500"/>
                                        <p:tgtEl>
                                          <p:spTgt spid="53"/>
                                        </p:tgtEl>
                                      </p:cBhvr>
                                    </p:animEffect>
                                  </p:childTnLst>
                                </p:cTn>
                              </p:par>
                              <p:par>
                                <p:cTn id="42" presetID="53" presetClass="entr" presetSubtype="16"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p:cTn id="44" dur="500" fill="hold"/>
                                        <p:tgtEl>
                                          <p:spTgt spid="54"/>
                                        </p:tgtEl>
                                        <p:attrNameLst>
                                          <p:attrName>ppt_w</p:attrName>
                                        </p:attrNameLst>
                                      </p:cBhvr>
                                      <p:tavLst>
                                        <p:tav tm="0">
                                          <p:val>
                                            <p:fltVal val="0"/>
                                          </p:val>
                                        </p:tav>
                                        <p:tav tm="100000">
                                          <p:val>
                                            <p:strVal val="#ppt_w"/>
                                          </p:val>
                                        </p:tav>
                                      </p:tavLst>
                                    </p:anim>
                                    <p:anim calcmode="lin" valueType="num">
                                      <p:cBhvr>
                                        <p:cTn id="45" dur="500" fill="hold"/>
                                        <p:tgtEl>
                                          <p:spTgt spid="54"/>
                                        </p:tgtEl>
                                        <p:attrNameLst>
                                          <p:attrName>ppt_h</p:attrName>
                                        </p:attrNameLst>
                                      </p:cBhvr>
                                      <p:tavLst>
                                        <p:tav tm="0">
                                          <p:val>
                                            <p:fltVal val="0"/>
                                          </p:val>
                                        </p:tav>
                                        <p:tav tm="100000">
                                          <p:val>
                                            <p:strVal val="#ppt_h"/>
                                          </p:val>
                                        </p:tav>
                                      </p:tavLst>
                                    </p:anim>
                                    <p:animEffect transition="in" filter="fade">
                                      <p:cBhvr>
                                        <p:cTn id="46" dur="500"/>
                                        <p:tgtEl>
                                          <p:spTgt spid="54"/>
                                        </p:tgtEl>
                                      </p:cBhvr>
                                    </p:animEffect>
                                  </p:childTnLst>
                                </p:cTn>
                              </p:par>
                              <p:par>
                                <p:cTn id="47" presetID="53" presetClass="entr" presetSubtype="16"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500" fill="hold"/>
                                        <p:tgtEl>
                                          <p:spTgt spid="51"/>
                                        </p:tgtEl>
                                        <p:attrNameLst>
                                          <p:attrName>ppt_w</p:attrName>
                                        </p:attrNameLst>
                                      </p:cBhvr>
                                      <p:tavLst>
                                        <p:tav tm="0">
                                          <p:val>
                                            <p:fltVal val="0"/>
                                          </p:val>
                                        </p:tav>
                                        <p:tav tm="100000">
                                          <p:val>
                                            <p:strVal val="#ppt_w"/>
                                          </p:val>
                                        </p:tav>
                                      </p:tavLst>
                                    </p:anim>
                                    <p:anim calcmode="lin" valueType="num">
                                      <p:cBhvr>
                                        <p:cTn id="55" dur="500" fill="hold"/>
                                        <p:tgtEl>
                                          <p:spTgt spid="51"/>
                                        </p:tgtEl>
                                        <p:attrNameLst>
                                          <p:attrName>ppt_h</p:attrName>
                                        </p:attrNameLst>
                                      </p:cBhvr>
                                      <p:tavLst>
                                        <p:tav tm="0">
                                          <p:val>
                                            <p:fltVal val="0"/>
                                          </p:val>
                                        </p:tav>
                                        <p:tav tm="100000">
                                          <p:val>
                                            <p:strVal val="#ppt_h"/>
                                          </p:val>
                                        </p:tav>
                                      </p:tavLst>
                                    </p:anim>
                                    <p:animEffect transition="in" filter="fade">
                                      <p:cBhvr>
                                        <p:cTn id="56" dur="500"/>
                                        <p:tgtEl>
                                          <p:spTgt spid="51"/>
                                        </p:tgtEl>
                                      </p:cBhvr>
                                    </p:animEffect>
                                  </p:childTnLst>
                                </p:cTn>
                              </p:par>
                              <p:par>
                                <p:cTn id="57" presetID="53" presetClass="entr" presetSubtype="16" fill="hold"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par>
                                <p:cTn id="62" presetID="53" presetClass="entr" presetSubtype="16" fill="hold" nodeType="withEffect">
                                  <p:stCondLst>
                                    <p:cond delay="0"/>
                                  </p:stCondLst>
                                  <p:childTnLst>
                                    <p:set>
                                      <p:cBhvr>
                                        <p:cTn id="63" dur="1" fill="hold">
                                          <p:stCondLst>
                                            <p:cond delay="0"/>
                                          </p:stCondLst>
                                        </p:cTn>
                                        <p:tgtEl>
                                          <p:spTgt spid="50"/>
                                        </p:tgtEl>
                                        <p:attrNameLst>
                                          <p:attrName>style.visibility</p:attrName>
                                        </p:attrNameLst>
                                      </p:cBhvr>
                                      <p:to>
                                        <p:strVal val="visible"/>
                                      </p:to>
                                    </p:set>
                                    <p:anim calcmode="lin" valueType="num">
                                      <p:cBhvr>
                                        <p:cTn id="64" dur="500" fill="hold"/>
                                        <p:tgtEl>
                                          <p:spTgt spid="50"/>
                                        </p:tgtEl>
                                        <p:attrNameLst>
                                          <p:attrName>ppt_w</p:attrName>
                                        </p:attrNameLst>
                                      </p:cBhvr>
                                      <p:tavLst>
                                        <p:tav tm="0">
                                          <p:val>
                                            <p:fltVal val="0"/>
                                          </p:val>
                                        </p:tav>
                                        <p:tav tm="100000">
                                          <p:val>
                                            <p:strVal val="#ppt_w"/>
                                          </p:val>
                                        </p:tav>
                                      </p:tavLst>
                                    </p:anim>
                                    <p:anim calcmode="lin" valueType="num">
                                      <p:cBhvr>
                                        <p:cTn id="65" dur="500" fill="hold"/>
                                        <p:tgtEl>
                                          <p:spTgt spid="50"/>
                                        </p:tgtEl>
                                        <p:attrNameLst>
                                          <p:attrName>ppt_h</p:attrName>
                                        </p:attrNameLst>
                                      </p:cBhvr>
                                      <p:tavLst>
                                        <p:tav tm="0">
                                          <p:val>
                                            <p:fltVal val="0"/>
                                          </p:val>
                                        </p:tav>
                                        <p:tav tm="100000">
                                          <p:val>
                                            <p:strVal val="#ppt_h"/>
                                          </p:val>
                                        </p:tav>
                                      </p:tavLst>
                                    </p:anim>
                                    <p:animEffect transition="in" filter="fade">
                                      <p:cBhvr>
                                        <p:cTn id="66" dur="500"/>
                                        <p:tgtEl>
                                          <p:spTgt spid="50"/>
                                        </p:tgtEl>
                                      </p:cBhvr>
                                    </p:animEffect>
                                  </p:childTnLst>
                                </p:cTn>
                              </p:par>
                              <p:par>
                                <p:cTn id="67" presetID="53" presetClass="entr" presetSubtype="16" fill="hold" nodeType="with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p:cTn id="69" dur="500" fill="hold"/>
                                        <p:tgtEl>
                                          <p:spTgt spid="45"/>
                                        </p:tgtEl>
                                        <p:attrNameLst>
                                          <p:attrName>ppt_w</p:attrName>
                                        </p:attrNameLst>
                                      </p:cBhvr>
                                      <p:tavLst>
                                        <p:tav tm="0">
                                          <p:val>
                                            <p:fltVal val="0"/>
                                          </p:val>
                                        </p:tav>
                                        <p:tav tm="100000">
                                          <p:val>
                                            <p:strVal val="#ppt_w"/>
                                          </p:val>
                                        </p:tav>
                                      </p:tavLst>
                                    </p:anim>
                                    <p:anim calcmode="lin" valueType="num">
                                      <p:cBhvr>
                                        <p:cTn id="70" dur="500" fill="hold"/>
                                        <p:tgtEl>
                                          <p:spTgt spid="45"/>
                                        </p:tgtEl>
                                        <p:attrNameLst>
                                          <p:attrName>ppt_h</p:attrName>
                                        </p:attrNameLst>
                                      </p:cBhvr>
                                      <p:tavLst>
                                        <p:tav tm="0">
                                          <p:val>
                                            <p:fltVal val="0"/>
                                          </p:val>
                                        </p:tav>
                                        <p:tav tm="100000">
                                          <p:val>
                                            <p:strVal val="#ppt_h"/>
                                          </p:val>
                                        </p:tav>
                                      </p:tavLst>
                                    </p:anim>
                                    <p:animEffect transition="in" filter="fade">
                                      <p:cBhvr>
                                        <p:cTn id="71" dur="500"/>
                                        <p:tgtEl>
                                          <p:spTgt spid="45"/>
                                        </p:tgtEl>
                                      </p:cBhvr>
                                    </p:animEffect>
                                  </p:childTnLst>
                                </p:cTn>
                              </p:par>
                              <p:par>
                                <p:cTn id="72" presetID="53" presetClass="entr" presetSubtype="16"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par>
                                <p:cTn id="77" presetID="53" presetClass="entr" presetSubtype="16"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par>
                                <p:cTn id="82" presetID="53" presetClass="entr" presetSubtype="16" fill="hold" nodeType="with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par>
                                <p:cTn id="87" presetID="53" presetClass="entr" presetSubtype="16" fill="hold" nodeType="withEffect">
                                  <p:stCondLst>
                                    <p:cond delay="0"/>
                                  </p:stCondLst>
                                  <p:childTnLst>
                                    <p:set>
                                      <p:cBhvr>
                                        <p:cTn id="88" dur="1" fill="hold">
                                          <p:stCondLst>
                                            <p:cond delay="0"/>
                                          </p:stCondLst>
                                        </p:cTn>
                                        <p:tgtEl>
                                          <p:spTgt spid="48"/>
                                        </p:tgtEl>
                                        <p:attrNameLst>
                                          <p:attrName>style.visibility</p:attrName>
                                        </p:attrNameLst>
                                      </p:cBhvr>
                                      <p:to>
                                        <p:strVal val="visible"/>
                                      </p:to>
                                    </p:set>
                                    <p:anim calcmode="lin" valueType="num">
                                      <p:cBhvr>
                                        <p:cTn id="89" dur="500" fill="hold"/>
                                        <p:tgtEl>
                                          <p:spTgt spid="48"/>
                                        </p:tgtEl>
                                        <p:attrNameLst>
                                          <p:attrName>ppt_w</p:attrName>
                                        </p:attrNameLst>
                                      </p:cBhvr>
                                      <p:tavLst>
                                        <p:tav tm="0">
                                          <p:val>
                                            <p:fltVal val="0"/>
                                          </p:val>
                                        </p:tav>
                                        <p:tav tm="100000">
                                          <p:val>
                                            <p:strVal val="#ppt_w"/>
                                          </p:val>
                                        </p:tav>
                                      </p:tavLst>
                                    </p:anim>
                                    <p:anim calcmode="lin" valueType="num">
                                      <p:cBhvr>
                                        <p:cTn id="90" dur="500" fill="hold"/>
                                        <p:tgtEl>
                                          <p:spTgt spid="48"/>
                                        </p:tgtEl>
                                        <p:attrNameLst>
                                          <p:attrName>ppt_h</p:attrName>
                                        </p:attrNameLst>
                                      </p:cBhvr>
                                      <p:tavLst>
                                        <p:tav tm="0">
                                          <p:val>
                                            <p:fltVal val="0"/>
                                          </p:val>
                                        </p:tav>
                                        <p:tav tm="100000">
                                          <p:val>
                                            <p:strVal val="#ppt_h"/>
                                          </p:val>
                                        </p:tav>
                                      </p:tavLst>
                                    </p:anim>
                                    <p:animEffect transition="in" filter="fade">
                                      <p:cBhvr>
                                        <p:cTn id="91" dur="500"/>
                                        <p:tgtEl>
                                          <p:spTgt spid="48"/>
                                        </p:tgtEl>
                                      </p:cBhvr>
                                    </p:animEffect>
                                  </p:childTnLst>
                                </p:cTn>
                              </p:par>
                              <p:par>
                                <p:cTn id="92" presetID="53" presetClass="entr" presetSubtype="16"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par>
                                <p:cTn id="97" presetID="53" presetClass="entr" presetSubtype="16"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p:cTn id="99" dur="500" fill="hold"/>
                                        <p:tgtEl>
                                          <p:spTgt spid="41"/>
                                        </p:tgtEl>
                                        <p:attrNameLst>
                                          <p:attrName>ppt_w</p:attrName>
                                        </p:attrNameLst>
                                      </p:cBhvr>
                                      <p:tavLst>
                                        <p:tav tm="0">
                                          <p:val>
                                            <p:fltVal val="0"/>
                                          </p:val>
                                        </p:tav>
                                        <p:tav tm="100000">
                                          <p:val>
                                            <p:strVal val="#ppt_w"/>
                                          </p:val>
                                        </p:tav>
                                      </p:tavLst>
                                    </p:anim>
                                    <p:anim calcmode="lin" valueType="num">
                                      <p:cBhvr>
                                        <p:cTn id="100" dur="500" fill="hold"/>
                                        <p:tgtEl>
                                          <p:spTgt spid="41"/>
                                        </p:tgtEl>
                                        <p:attrNameLst>
                                          <p:attrName>ppt_h</p:attrName>
                                        </p:attrNameLst>
                                      </p:cBhvr>
                                      <p:tavLst>
                                        <p:tav tm="0">
                                          <p:val>
                                            <p:fltVal val="0"/>
                                          </p:val>
                                        </p:tav>
                                        <p:tav tm="100000">
                                          <p:val>
                                            <p:strVal val="#ppt_h"/>
                                          </p:val>
                                        </p:tav>
                                      </p:tavLst>
                                    </p:anim>
                                    <p:animEffect transition="in" filter="fade">
                                      <p:cBhvr>
                                        <p:cTn id="101" dur="500"/>
                                        <p:tgtEl>
                                          <p:spTgt spid="41"/>
                                        </p:tgtEl>
                                      </p:cBhvr>
                                    </p:animEffect>
                                  </p:childTnLst>
                                </p:cTn>
                              </p:par>
                              <p:par>
                                <p:cTn id="102" presetID="53" presetClass="entr" presetSubtype="16" fill="hold" nodeType="withEffect">
                                  <p:stCondLst>
                                    <p:cond delay="0"/>
                                  </p:stCondLst>
                                  <p:childTnLst>
                                    <p:set>
                                      <p:cBhvr>
                                        <p:cTn id="103" dur="1" fill="hold">
                                          <p:stCondLst>
                                            <p:cond delay="0"/>
                                          </p:stCondLst>
                                        </p:cTn>
                                        <p:tgtEl>
                                          <p:spTgt spid="42"/>
                                        </p:tgtEl>
                                        <p:attrNameLst>
                                          <p:attrName>style.visibility</p:attrName>
                                        </p:attrNameLst>
                                      </p:cBhvr>
                                      <p:to>
                                        <p:strVal val="visible"/>
                                      </p:to>
                                    </p:set>
                                    <p:anim calcmode="lin" valueType="num">
                                      <p:cBhvr>
                                        <p:cTn id="104" dur="500" fill="hold"/>
                                        <p:tgtEl>
                                          <p:spTgt spid="42"/>
                                        </p:tgtEl>
                                        <p:attrNameLst>
                                          <p:attrName>ppt_w</p:attrName>
                                        </p:attrNameLst>
                                      </p:cBhvr>
                                      <p:tavLst>
                                        <p:tav tm="0">
                                          <p:val>
                                            <p:fltVal val="0"/>
                                          </p:val>
                                        </p:tav>
                                        <p:tav tm="100000">
                                          <p:val>
                                            <p:strVal val="#ppt_w"/>
                                          </p:val>
                                        </p:tav>
                                      </p:tavLst>
                                    </p:anim>
                                    <p:anim calcmode="lin" valueType="num">
                                      <p:cBhvr>
                                        <p:cTn id="105" dur="500" fill="hold"/>
                                        <p:tgtEl>
                                          <p:spTgt spid="42"/>
                                        </p:tgtEl>
                                        <p:attrNameLst>
                                          <p:attrName>ppt_h</p:attrName>
                                        </p:attrNameLst>
                                      </p:cBhvr>
                                      <p:tavLst>
                                        <p:tav tm="0">
                                          <p:val>
                                            <p:fltVal val="0"/>
                                          </p:val>
                                        </p:tav>
                                        <p:tav tm="100000">
                                          <p:val>
                                            <p:strVal val="#ppt_h"/>
                                          </p:val>
                                        </p:tav>
                                      </p:tavLst>
                                    </p:anim>
                                    <p:animEffect transition="in" filter="fade">
                                      <p:cBhvr>
                                        <p:cTn id="106" dur="500"/>
                                        <p:tgtEl>
                                          <p:spTgt spid="42"/>
                                        </p:tgtEl>
                                      </p:cBhvr>
                                    </p:animEffect>
                                  </p:childTnLst>
                                </p:cTn>
                              </p:par>
                              <p:par>
                                <p:cTn id="107" presetID="53" presetClass="entr" presetSubtype="16" fill="hold" nodeType="with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p:cTn id="109" dur="500" fill="hold"/>
                                        <p:tgtEl>
                                          <p:spTgt spid="39"/>
                                        </p:tgtEl>
                                        <p:attrNameLst>
                                          <p:attrName>ppt_w</p:attrName>
                                        </p:attrNameLst>
                                      </p:cBhvr>
                                      <p:tavLst>
                                        <p:tav tm="0">
                                          <p:val>
                                            <p:fltVal val="0"/>
                                          </p:val>
                                        </p:tav>
                                        <p:tav tm="100000">
                                          <p:val>
                                            <p:strVal val="#ppt_w"/>
                                          </p:val>
                                        </p:tav>
                                      </p:tavLst>
                                    </p:anim>
                                    <p:anim calcmode="lin" valueType="num">
                                      <p:cBhvr>
                                        <p:cTn id="110" dur="500" fill="hold"/>
                                        <p:tgtEl>
                                          <p:spTgt spid="39"/>
                                        </p:tgtEl>
                                        <p:attrNameLst>
                                          <p:attrName>ppt_h</p:attrName>
                                        </p:attrNameLst>
                                      </p:cBhvr>
                                      <p:tavLst>
                                        <p:tav tm="0">
                                          <p:val>
                                            <p:fltVal val="0"/>
                                          </p:val>
                                        </p:tav>
                                        <p:tav tm="100000">
                                          <p:val>
                                            <p:strVal val="#ppt_h"/>
                                          </p:val>
                                        </p:tav>
                                      </p:tavLst>
                                    </p:anim>
                                    <p:animEffect transition="in" filter="fade">
                                      <p:cBhvr>
                                        <p:cTn id="111" dur="500"/>
                                        <p:tgtEl>
                                          <p:spTgt spid="39"/>
                                        </p:tgtEl>
                                      </p:cBhvr>
                                    </p:animEffect>
                                  </p:childTnLst>
                                </p:cTn>
                              </p:par>
                              <p:par>
                                <p:cTn id="112" presetID="53" presetClass="entr" presetSubtype="16"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500" fill="hold"/>
                                        <p:tgtEl>
                                          <p:spTgt spid="40"/>
                                        </p:tgtEl>
                                        <p:attrNameLst>
                                          <p:attrName>ppt_w</p:attrName>
                                        </p:attrNameLst>
                                      </p:cBhvr>
                                      <p:tavLst>
                                        <p:tav tm="0">
                                          <p:val>
                                            <p:fltVal val="0"/>
                                          </p:val>
                                        </p:tav>
                                        <p:tav tm="100000">
                                          <p:val>
                                            <p:strVal val="#ppt_w"/>
                                          </p:val>
                                        </p:tav>
                                      </p:tavLst>
                                    </p:anim>
                                    <p:anim calcmode="lin" valueType="num">
                                      <p:cBhvr>
                                        <p:cTn id="115" dur="500" fill="hold"/>
                                        <p:tgtEl>
                                          <p:spTgt spid="40"/>
                                        </p:tgtEl>
                                        <p:attrNameLst>
                                          <p:attrName>ppt_h</p:attrName>
                                        </p:attrNameLst>
                                      </p:cBhvr>
                                      <p:tavLst>
                                        <p:tav tm="0">
                                          <p:val>
                                            <p:fltVal val="0"/>
                                          </p:val>
                                        </p:tav>
                                        <p:tav tm="100000">
                                          <p:val>
                                            <p:strVal val="#ppt_h"/>
                                          </p:val>
                                        </p:tav>
                                      </p:tavLst>
                                    </p:anim>
                                    <p:animEffect transition="in" filter="fade">
                                      <p:cBhvr>
                                        <p:cTn id="116" dur="500"/>
                                        <p:tgtEl>
                                          <p:spTgt spid="40"/>
                                        </p:tgtEl>
                                      </p:cBhvr>
                                    </p:animEffect>
                                  </p:childTnLst>
                                </p:cTn>
                              </p:par>
                              <p:par>
                                <p:cTn id="117" presetID="53" presetClass="entr" presetSubtype="16" fill="hold" nodeType="withEffect">
                                  <p:stCondLst>
                                    <p:cond delay="0"/>
                                  </p:stCondLst>
                                  <p:childTnLst>
                                    <p:set>
                                      <p:cBhvr>
                                        <p:cTn id="118" dur="1" fill="hold">
                                          <p:stCondLst>
                                            <p:cond delay="0"/>
                                          </p:stCondLst>
                                        </p:cTn>
                                        <p:tgtEl>
                                          <p:spTgt spid="38"/>
                                        </p:tgtEl>
                                        <p:attrNameLst>
                                          <p:attrName>style.visibility</p:attrName>
                                        </p:attrNameLst>
                                      </p:cBhvr>
                                      <p:to>
                                        <p:strVal val="visible"/>
                                      </p:to>
                                    </p:set>
                                    <p:anim calcmode="lin" valueType="num">
                                      <p:cBhvr>
                                        <p:cTn id="119" dur="500" fill="hold"/>
                                        <p:tgtEl>
                                          <p:spTgt spid="38"/>
                                        </p:tgtEl>
                                        <p:attrNameLst>
                                          <p:attrName>ppt_w</p:attrName>
                                        </p:attrNameLst>
                                      </p:cBhvr>
                                      <p:tavLst>
                                        <p:tav tm="0">
                                          <p:val>
                                            <p:fltVal val="0"/>
                                          </p:val>
                                        </p:tav>
                                        <p:tav tm="100000">
                                          <p:val>
                                            <p:strVal val="#ppt_w"/>
                                          </p:val>
                                        </p:tav>
                                      </p:tavLst>
                                    </p:anim>
                                    <p:anim calcmode="lin" valueType="num">
                                      <p:cBhvr>
                                        <p:cTn id="120" dur="500" fill="hold"/>
                                        <p:tgtEl>
                                          <p:spTgt spid="38"/>
                                        </p:tgtEl>
                                        <p:attrNameLst>
                                          <p:attrName>ppt_h</p:attrName>
                                        </p:attrNameLst>
                                      </p:cBhvr>
                                      <p:tavLst>
                                        <p:tav tm="0">
                                          <p:val>
                                            <p:fltVal val="0"/>
                                          </p:val>
                                        </p:tav>
                                        <p:tav tm="100000">
                                          <p:val>
                                            <p:strVal val="#ppt_h"/>
                                          </p:val>
                                        </p:tav>
                                      </p:tavLst>
                                    </p:anim>
                                    <p:animEffect transition="in" filter="fade">
                                      <p:cBhvr>
                                        <p:cTn id="121" dur="500"/>
                                        <p:tgtEl>
                                          <p:spTgt spid="38"/>
                                        </p:tgtEl>
                                      </p:cBhvr>
                                    </p:animEffect>
                                  </p:childTnLst>
                                </p:cTn>
                              </p:par>
                              <p:par>
                                <p:cTn id="122" presetID="53" presetClass="entr" presetSubtype="16"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500" fill="hold"/>
                                        <p:tgtEl>
                                          <p:spTgt spid="37"/>
                                        </p:tgtEl>
                                        <p:attrNameLst>
                                          <p:attrName>ppt_w</p:attrName>
                                        </p:attrNameLst>
                                      </p:cBhvr>
                                      <p:tavLst>
                                        <p:tav tm="0">
                                          <p:val>
                                            <p:fltVal val="0"/>
                                          </p:val>
                                        </p:tav>
                                        <p:tav tm="100000">
                                          <p:val>
                                            <p:strVal val="#ppt_w"/>
                                          </p:val>
                                        </p:tav>
                                      </p:tavLst>
                                    </p:anim>
                                    <p:anim calcmode="lin" valueType="num">
                                      <p:cBhvr>
                                        <p:cTn id="125" dur="500" fill="hold"/>
                                        <p:tgtEl>
                                          <p:spTgt spid="37"/>
                                        </p:tgtEl>
                                        <p:attrNameLst>
                                          <p:attrName>ppt_h</p:attrName>
                                        </p:attrNameLst>
                                      </p:cBhvr>
                                      <p:tavLst>
                                        <p:tav tm="0">
                                          <p:val>
                                            <p:fltVal val="0"/>
                                          </p:val>
                                        </p:tav>
                                        <p:tav tm="100000">
                                          <p:val>
                                            <p:strVal val="#ppt_h"/>
                                          </p:val>
                                        </p:tav>
                                      </p:tavLst>
                                    </p:anim>
                                    <p:animEffect transition="in" filter="fade">
                                      <p:cBhvr>
                                        <p:cTn id="12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152400" y="0"/>
            <a:ext cx="5105400" cy="6172200"/>
          </a:xfrm>
        </p:spPr>
        <p:txBody>
          <a:bodyPr/>
          <a:lstStyle/>
          <a:p>
            <a:pPr algn="ctr" eaLnBrk="1" hangingPunct="1">
              <a:buFontTx/>
              <a:buNone/>
              <a:defRPr/>
            </a:pPr>
            <a:r>
              <a:rPr lang="en-US" sz="6000" b="1" dirty="0" smtClean="0">
                <a:solidFill>
                  <a:srgbClr val="33CC33"/>
                </a:solidFill>
                <a:latin typeface="Comic Sans MS" pitchFamily="66" charset="0"/>
              </a:rPr>
              <a:t> </a:t>
            </a:r>
            <a:r>
              <a:rPr lang="en-US" sz="4400" b="1" dirty="0" smtClean="0">
                <a:solidFill>
                  <a:srgbClr val="33CC33"/>
                </a:solidFill>
                <a:latin typeface="Comic Sans MS" pitchFamily="66" charset="0"/>
              </a:rPr>
              <a:t>Confused?</a:t>
            </a:r>
            <a:endParaRPr lang="en-US" b="1" dirty="0" smtClean="0">
              <a:latin typeface="Comic Sans MS" pitchFamily="66" charset="0"/>
            </a:endParaRPr>
          </a:p>
          <a:p>
            <a:pPr algn="ctr" eaLnBrk="1" hangingPunct="1">
              <a:buFontTx/>
              <a:buNone/>
              <a:defRPr/>
            </a:pPr>
            <a:r>
              <a:rPr lang="en-US" sz="2000" dirty="0" smtClean="0">
                <a:latin typeface="Comic Sans MS" pitchFamily="66" charset="0"/>
              </a:rPr>
              <a:t>    </a:t>
            </a:r>
            <a:r>
              <a:rPr lang="en-US" sz="1800" dirty="0" smtClean="0">
                <a:latin typeface="Comic Sans MS" pitchFamily="66" charset="0"/>
              </a:rPr>
              <a:t>Here are links to fun resources that further explain genetic replication:</a:t>
            </a:r>
          </a:p>
          <a:p>
            <a:pPr algn="ctr" eaLnBrk="1" hangingPunct="1">
              <a:buFontTx/>
              <a:buNone/>
              <a:defRPr/>
            </a:pPr>
            <a:endParaRPr lang="en-US" sz="1400" dirty="0" smtClean="0">
              <a:latin typeface="Comic Sans MS" pitchFamily="66" charset="0"/>
            </a:endParaRPr>
          </a:p>
          <a:p>
            <a:pPr eaLnBrk="1" hangingPunct="1">
              <a:defRPr/>
            </a:pPr>
            <a:r>
              <a:rPr lang="en-US" sz="1800" dirty="0" smtClean="0">
                <a:latin typeface="Comic Sans MS" pitchFamily="66" charset="0"/>
                <a:hlinkClick r:id="rId3"/>
              </a:rPr>
              <a:t>Molecular Genetics: Replication</a:t>
            </a:r>
            <a:r>
              <a:rPr lang="en-US" sz="1800" dirty="0" smtClean="0">
                <a:latin typeface="Comic Sans MS" pitchFamily="66" charset="0"/>
              </a:rPr>
              <a:t> </a:t>
            </a:r>
            <a:r>
              <a:rPr lang="en-US" sz="1600" dirty="0" smtClean="0">
                <a:latin typeface="Comic Sans MS" pitchFamily="66" charset="0"/>
              </a:rPr>
              <a:t>Main Page</a:t>
            </a:r>
            <a:r>
              <a:rPr lang="en-US" sz="1100" dirty="0" smtClean="0">
                <a:latin typeface="Comic Sans MS" pitchFamily="66" charset="0"/>
              </a:rPr>
              <a:t> </a:t>
            </a:r>
            <a:r>
              <a:rPr lang="en-US" sz="1200" dirty="0" smtClean="0">
                <a:latin typeface="Comic Sans MS" pitchFamily="66" charset="0"/>
              </a:rPr>
              <a:t>on the Virtual Cell Biology Classroom of</a:t>
            </a:r>
            <a:r>
              <a:rPr lang="en-US" sz="1000" dirty="0" smtClean="0">
                <a:latin typeface="Comic Sans MS" pitchFamily="66" charset="0"/>
              </a:rPr>
              <a:t> </a:t>
            </a:r>
            <a:r>
              <a:rPr lang="en-US" sz="1400" dirty="0" smtClean="0">
                <a:latin typeface="Comic Sans MS" pitchFamily="66" charset="0"/>
                <a:hlinkClick r:id="rId4"/>
              </a:rPr>
              <a:t>Science Prof Online</a:t>
            </a:r>
            <a:r>
              <a:rPr lang="en-US" sz="1600" dirty="0" smtClean="0">
                <a:latin typeface="Comic Sans MS" pitchFamily="66" charset="0"/>
              </a:rPr>
              <a:t>.</a:t>
            </a:r>
            <a:endParaRPr lang="en-US" sz="800" dirty="0" smtClean="0">
              <a:latin typeface="Comic Sans MS" pitchFamily="66" charset="0"/>
            </a:endParaRPr>
          </a:p>
          <a:p>
            <a:pPr eaLnBrk="1" hangingPunct="1">
              <a:defRPr/>
            </a:pPr>
            <a:r>
              <a:rPr lang="en-US" sz="1800" dirty="0" smtClean="0">
                <a:latin typeface="Comic Sans MS" pitchFamily="66" charset="0"/>
                <a:hlinkClick r:id="rId5"/>
              </a:rPr>
              <a:t>“That Spells DNA”</a:t>
            </a:r>
            <a:r>
              <a:rPr lang="en-US" sz="1200" dirty="0" smtClean="0">
                <a:latin typeface="Comic Sans MS" pitchFamily="66" charset="0"/>
              </a:rPr>
              <a:t> song by Jonathan </a:t>
            </a:r>
            <a:r>
              <a:rPr lang="en-US" sz="1200" dirty="0" err="1" smtClean="0">
                <a:latin typeface="Comic Sans MS" pitchFamily="66" charset="0"/>
              </a:rPr>
              <a:t>Coulton</a:t>
            </a:r>
            <a:r>
              <a:rPr lang="en-US" sz="1200" dirty="0" smtClean="0">
                <a:latin typeface="Comic Sans MS" pitchFamily="66" charset="0"/>
              </a:rPr>
              <a:t>. </a:t>
            </a:r>
          </a:p>
          <a:p>
            <a:pPr>
              <a:defRPr/>
            </a:pPr>
            <a:r>
              <a:rPr lang="en-US" sz="1800" dirty="0" smtClean="0">
                <a:latin typeface="Comic Sans MS" pitchFamily="66" charset="0"/>
                <a:hlinkClick r:id="rId6"/>
              </a:rPr>
              <a:t>DNA Structure </a:t>
            </a:r>
            <a:r>
              <a:rPr lang="en-US" sz="1600" dirty="0" smtClean="0">
                <a:latin typeface="Comic Sans MS" pitchFamily="66" charset="0"/>
              </a:rPr>
              <a:t>Cell Biology Animation</a:t>
            </a:r>
            <a:r>
              <a:rPr lang="en-US" sz="1800" dirty="0" smtClean="0">
                <a:latin typeface="Comic Sans MS" pitchFamily="66" charset="0"/>
              </a:rPr>
              <a:t> </a:t>
            </a:r>
            <a:r>
              <a:rPr lang="en-US" sz="1200" dirty="0" smtClean="0">
                <a:latin typeface="Comic Sans MS" pitchFamily="66" charset="0"/>
              </a:rPr>
              <a:t>from John </a:t>
            </a:r>
            <a:r>
              <a:rPr lang="en-US" sz="1200" dirty="0" err="1" smtClean="0">
                <a:latin typeface="Comic Sans MS" pitchFamily="66" charset="0"/>
              </a:rPr>
              <a:t>Kyrk</a:t>
            </a:r>
            <a:r>
              <a:rPr lang="en-US" sz="1200" dirty="0" smtClean="0">
                <a:latin typeface="Comic Sans MS" pitchFamily="66" charset="0"/>
              </a:rPr>
              <a:t>.</a:t>
            </a:r>
          </a:p>
          <a:p>
            <a:pPr>
              <a:defRPr/>
            </a:pPr>
            <a:r>
              <a:rPr lang="en-US" sz="1800" dirty="0" smtClean="0">
                <a:latin typeface="Comic Sans MS" pitchFamily="66" charset="0"/>
                <a:hlinkClick r:id="rId7"/>
              </a:rPr>
              <a:t>Build a DNA Molecule</a:t>
            </a:r>
            <a:r>
              <a:rPr lang="en-US" sz="1800" dirty="0" smtClean="0">
                <a:latin typeface="Comic Sans MS" pitchFamily="66" charset="0"/>
              </a:rPr>
              <a:t> </a:t>
            </a:r>
            <a:r>
              <a:rPr lang="en-US" sz="1200" dirty="0" smtClean="0">
                <a:latin typeface="Comic Sans MS" pitchFamily="66" charset="0"/>
              </a:rPr>
              <a:t>from University of Utah</a:t>
            </a:r>
            <a:r>
              <a:rPr lang="en-US" sz="1050" dirty="0" smtClean="0">
                <a:latin typeface="Comic Sans MS" pitchFamily="66" charset="0"/>
              </a:rPr>
              <a:t>.</a:t>
            </a:r>
            <a:endParaRPr lang="en-US" sz="1200" dirty="0" smtClean="0">
              <a:latin typeface="Comic Sans MS" pitchFamily="66" charset="0"/>
            </a:endParaRPr>
          </a:p>
          <a:p>
            <a:pPr eaLnBrk="1" hangingPunct="1">
              <a:defRPr/>
            </a:pPr>
            <a:r>
              <a:rPr lang="en-US" sz="1800" dirty="0" smtClean="0">
                <a:latin typeface="Comic Sans MS" pitchFamily="66" charset="0"/>
                <a:hlinkClick r:id="rId8"/>
              </a:rPr>
              <a:t>DNA Replication</a:t>
            </a:r>
            <a:r>
              <a:rPr lang="en-US" sz="1200" dirty="0" smtClean="0">
                <a:latin typeface="Comic Sans MS" pitchFamily="66" charset="0"/>
                <a:hlinkClick r:id="rId8"/>
              </a:rPr>
              <a:t> </a:t>
            </a:r>
            <a:r>
              <a:rPr lang="en-US" sz="1200" dirty="0" smtClean="0">
                <a:latin typeface="Comic Sans MS" pitchFamily="66" charset="0"/>
              </a:rPr>
              <a:t>animation and review questions.</a:t>
            </a:r>
            <a:endParaRPr lang="en-US" sz="800" dirty="0" smtClean="0">
              <a:latin typeface="Comic Sans MS" pitchFamily="66" charset="0"/>
            </a:endParaRPr>
          </a:p>
          <a:p>
            <a:pPr eaLnBrk="1" hangingPunct="1">
              <a:defRPr/>
            </a:pPr>
            <a:r>
              <a:rPr lang="en-US" sz="1200" dirty="0" smtClean="0">
                <a:latin typeface="Comic Sans MS" pitchFamily="66" charset="0"/>
              </a:rPr>
              <a:t>“</a:t>
            </a:r>
            <a:r>
              <a:rPr lang="en-US" sz="1800" dirty="0" smtClean="0">
                <a:latin typeface="Comic Sans MS" pitchFamily="66" charset="0"/>
                <a:hlinkClick r:id="rId9"/>
              </a:rPr>
              <a:t>Bio Rad GTCA Song</a:t>
            </a:r>
            <a:r>
              <a:rPr lang="en-US" sz="1200" dirty="0" smtClean="0">
                <a:latin typeface="Comic Sans MS" pitchFamily="66" charset="0"/>
              </a:rPr>
              <a:t>” musical advertisement for </a:t>
            </a:r>
            <a:r>
              <a:rPr lang="en-US" sz="1200" dirty="0" err="1" smtClean="0">
                <a:latin typeface="Comic Sans MS" pitchFamily="66" charset="0"/>
              </a:rPr>
              <a:t>SsoFast</a:t>
            </a:r>
            <a:r>
              <a:rPr lang="en-US" sz="1200" dirty="0" smtClean="0">
                <a:latin typeface="Comic Sans MS" pitchFamily="66" charset="0"/>
              </a:rPr>
              <a:t>™.</a:t>
            </a:r>
            <a:endParaRPr lang="en-US" sz="800" dirty="0" smtClean="0">
              <a:latin typeface="Comic Sans MS" pitchFamily="66" charset="0"/>
            </a:endParaRPr>
          </a:p>
          <a:p>
            <a:pPr eaLnBrk="1" hangingPunct="1">
              <a:defRPr/>
            </a:pPr>
            <a:r>
              <a:rPr lang="en-US" sz="1200" dirty="0" smtClean="0">
                <a:latin typeface="Comic Sans MS" pitchFamily="66" charset="0"/>
              </a:rPr>
              <a:t>animation by John </a:t>
            </a:r>
            <a:r>
              <a:rPr lang="en-US" sz="1200" dirty="0" err="1" smtClean="0">
                <a:latin typeface="Comic Sans MS" pitchFamily="66" charset="0"/>
              </a:rPr>
              <a:t>Kyrk</a:t>
            </a:r>
            <a:r>
              <a:rPr lang="en-US" sz="1200" dirty="0" smtClean="0">
                <a:latin typeface="Comic Sans MS" pitchFamily="66" charset="0"/>
              </a:rPr>
              <a:t>.</a:t>
            </a:r>
            <a:endParaRPr lang="en-US" sz="900" dirty="0" smtClean="0">
              <a:latin typeface="Comic Sans MS" pitchFamily="66" charset="0"/>
            </a:endParaRPr>
          </a:p>
          <a:p>
            <a:pPr eaLnBrk="1" hangingPunct="1">
              <a:defRPr/>
            </a:pPr>
            <a:r>
              <a:rPr lang="en-US" sz="1800" dirty="0" smtClean="0">
                <a:latin typeface="Comic Sans MS" pitchFamily="66" charset="0"/>
                <a:hlinkClick r:id="rId10"/>
              </a:rPr>
              <a:t>“She Blinded Me With Science”</a:t>
            </a:r>
            <a:r>
              <a:rPr lang="en-US" sz="1800" dirty="0" smtClean="0">
                <a:latin typeface="Comic Sans MS" pitchFamily="66" charset="0"/>
              </a:rPr>
              <a:t> </a:t>
            </a:r>
            <a:r>
              <a:rPr lang="en-US" sz="1200" dirty="0" smtClean="0">
                <a:latin typeface="Comic Sans MS" pitchFamily="66" charset="0"/>
              </a:rPr>
              <a:t>music video Thomas Dolby. </a:t>
            </a:r>
            <a:endParaRPr lang="en-US" sz="800" dirty="0" smtClean="0">
              <a:latin typeface="Comic Sans MS" pitchFamily="66" charset="0"/>
            </a:endParaRPr>
          </a:p>
          <a:p>
            <a:pPr eaLnBrk="1" hangingPunct="1">
              <a:defRPr/>
            </a:pPr>
            <a:endParaRPr lang="en-US" sz="800" dirty="0" smtClean="0">
              <a:latin typeface="Comic Sans MS" pitchFamily="66" charset="0"/>
            </a:endParaRPr>
          </a:p>
          <a:p>
            <a:pPr eaLnBrk="1" hangingPunct="1">
              <a:defRPr/>
            </a:pPr>
            <a:endParaRPr lang="en-US" sz="800" dirty="0" smtClean="0">
              <a:latin typeface="Comic Sans MS" pitchFamily="66" charset="0"/>
            </a:endParaRPr>
          </a:p>
          <a:p>
            <a:pPr eaLnBrk="1" hangingPunct="1">
              <a:defRPr/>
            </a:pPr>
            <a:endParaRPr lang="en-US" sz="800" dirty="0" smtClean="0">
              <a:latin typeface="Comic Sans MS" pitchFamily="66" charset="0"/>
            </a:endParaRPr>
          </a:p>
          <a:p>
            <a:pPr eaLnBrk="1" hangingPunct="1">
              <a:buFontTx/>
              <a:buNone/>
              <a:defRPr/>
            </a:pPr>
            <a:r>
              <a:rPr lang="en-US" sz="1200" dirty="0" smtClean="0">
                <a:latin typeface="Comic Sans MS" pitchFamily="66" charset="0"/>
              </a:rPr>
              <a:t>	    (You must be in PPT slideshow view to click on links.)</a:t>
            </a:r>
          </a:p>
        </p:txBody>
      </p:sp>
      <p:pic>
        <p:nvPicPr>
          <p:cNvPr id="24579" name="Picture 3" descr="MC900229685[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753100" y="2667000"/>
            <a:ext cx="29337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WordArt 4"/>
          <p:cNvSpPr>
            <a:spLocks noChangeArrowheads="1" noChangeShapeType="1" noTextEdit="1"/>
          </p:cNvSpPr>
          <p:nvPr/>
        </p:nvSpPr>
        <p:spPr bwMode="auto">
          <a:xfrm>
            <a:off x="5638800" y="914400"/>
            <a:ext cx="3048000" cy="1371600"/>
          </a:xfrm>
          <a:prstGeom prst="rect">
            <a:avLst/>
          </a:prstGeom>
        </p:spPr>
        <p:txBody>
          <a:bodyPr wrap="none" fromWordArt="1">
            <a:prstTxWarp prst="textPlain">
              <a:avLst>
                <a:gd name="adj" fmla="val 50000"/>
              </a:avLst>
            </a:prstTxWarp>
          </a:bodyPr>
          <a:lstStyle/>
          <a:p>
            <a:pPr algn="ctr"/>
            <a:r>
              <a:rPr lang="en-US" sz="1600" kern="10">
                <a:ln w="9525">
                  <a:solidFill>
                    <a:srgbClr val="000000"/>
                  </a:solidFill>
                  <a:round/>
                  <a:headEnd/>
                  <a:tailEnd/>
                </a:ln>
                <a:solidFill>
                  <a:srgbClr val="FFFFFF"/>
                </a:solidFill>
                <a:latin typeface="Comic Sans MS" panose="030F0702030302020204" pitchFamily="66" charset="0"/>
              </a:rPr>
              <a:t>Smart Links</a:t>
            </a:r>
          </a:p>
        </p:txBody>
      </p:sp>
      <p:sp>
        <p:nvSpPr>
          <p:cNvPr id="24581" name="Text Box 4"/>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12"/>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4"/>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304800" y="381000"/>
            <a:ext cx="8534400" cy="3886200"/>
          </a:xfrm>
        </p:spPr>
        <p:txBody>
          <a:bodyPr/>
          <a:lstStyle/>
          <a:p>
            <a:pPr algn="r" eaLnBrk="1" hangingPunct="1"/>
            <a:r>
              <a:rPr lang="en-US" sz="2400" smtClean="0">
                <a:solidFill>
                  <a:schemeClr val="tx1"/>
                </a:solidFill>
                <a:latin typeface="Comic Sans MS" panose="030F0702030302020204" pitchFamily="66" charset="0"/>
              </a:rPr>
              <a:t>Are you feeling blinded by science</a:t>
            </a:r>
            <a:r>
              <a:rPr lang="en-US" sz="2000" smtClean="0">
                <a:solidFill>
                  <a:schemeClr val="tx1"/>
                </a:solidFill>
                <a:latin typeface="Comic Sans MS" panose="030F0702030302020204" pitchFamily="66" charset="0"/>
              </a:rPr>
              <a:t>?</a:t>
            </a:r>
            <a:r>
              <a:rPr lang="en-US" sz="2400" i="1" smtClean="0">
                <a:solidFill>
                  <a:srgbClr val="0033CC"/>
                </a:solidFill>
                <a:latin typeface="Comic Sans MS" panose="030F0702030302020204" pitchFamily="66" charset="0"/>
              </a:rPr>
              <a:t/>
            </a:r>
            <a:br>
              <a:rPr lang="en-US" sz="2400" i="1" smtClean="0">
                <a:solidFill>
                  <a:srgbClr val="0033CC"/>
                </a:solidFill>
                <a:latin typeface="Comic Sans MS" panose="030F0702030302020204" pitchFamily="66" charset="0"/>
              </a:rPr>
            </a:br>
            <a:r>
              <a:rPr lang="en-US" sz="2000" i="1" smtClean="0">
                <a:solidFill>
                  <a:srgbClr val="FF0000"/>
                </a:solidFill>
              </a:rPr>
              <a:t/>
            </a:r>
            <a:br>
              <a:rPr lang="en-US" sz="2000" i="1" smtClean="0">
                <a:solidFill>
                  <a:srgbClr val="FF0000"/>
                </a:solidFill>
              </a:rPr>
            </a:br>
            <a:r>
              <a:rPr lang="en-US" sz="2400" i="1" smtClean="0">
                <a:solidFill>
                  <a:srgbClr val="B2B2B2"/>
                </a:solidFill>
                <a:latin typeface="Comic Sans MS" panose="030F0702030302020204" pitchFamily="66" charset="0"/>
              </a:rPr>
              <a:t>Do yourself a favor. Use the…</a:t>
            </a:r>
            <a:r>
              <a:rPr lang="en-US" sz="2800" i="1" smtClean="0">
                <a:latin typeface="Comic Sans MS" panose="030F0702030302020204" pitchFamily="66" charset="0"/>
              </a:rPr>
              <a:t> </a:t>
            </a:r>
            <a:r>
              <a:rPr lang="en-US" sz="2000" i="1" smtClean="0">
                <a:latin typeface="Comic Sans MS" panose="030F0702030302020204" pitchFamily="66" charset="0"/>
              </a:rPr>
              <a:t/>
            </a:r>
            <a:br>
              <a:rPr lang="en-US" sz="2000" i="1" smtClean="0">
                <a:latin typeface="Comic Sans MS" panose="030F0702030302020204" pitchFamily="66" charset="0"/>
              </a:rPr>
            </a:br>
            <a:r>
              <a:rPr lang="en-US" sz="2400" smtClean="0">
                <a:latin typeface="Comic Sans MS" panose="030F0702030302020204" pitchFamily="66" charset="0"/>
              </a:rPr>
              <a:t/>
            </a:r>
            <a:br>
              <a:rPr lang="en-US" sz="2400" smtClean="0">
                <a:latin typeface="Comic Sans MS" panose="030F0702030302020204" pitchFamily="66" charset="0"/>
              </a:rPr>
            </a:br>
            <a:r>
              <a:rPr lang="en-US" sz="3200" smtClean="0">
                <a:latin typeface="Comic Sans MS" panose="030F0702030302020204" pitchFamily="66" charset="0"/>
              </a:rPr>
              <a:t>              </a:t>
            </a:r>
            <a:r>
              <a:rPr lang="en-US" sz="4000" b="1" smtClean="0">
                <a:solidFill>
                  <a:srgbClr val="6666FF"/>
                </a:solidFill>
                <a:latin typeface="Comic Sans MS" panose="030F0702030302020204" pitchFamily="66" charset="0"/>
              </a:rPr>
              <a:t>Virtual Cell Biology                        Classroom </a:t>
            </a:r>
            <a:r>
              <a:rPr lang="en-US" sz="2400" i="1" smtClean="0">
                <a:solidFill>
                  <a:srgbClr val="6666FF"/>
                </a:solidFill>
                <a:latin typeface="Comic Sans MS" panose="030F0702030302020204" pitchFamily="66" charset="0"/>
              </a:rPr>
              <a:t>(</a:t>
            </a:r>
            <a:r>
              <a:rPr lang="en-US" sz="2400" i="1" smtClean="0">
                <a:solidFill>
                  <a:srgbClr val="6666FF"/>
                </a:solidFill>
                <a:latin typeface="Comic Sans MS" panose="030F0702030302020204" pitchFamily="66" charset="0"/>
                <a:hlinkClick r:id="rId3"/>
              </a:rPr>
              <a:t>VCBC</a:t>
            </a:r>
            <a:r>
              <a:rPr lang="en-US" sz="2400" i="1" smtClean="0">
                <a:solidFill>
                  <a:srgbClr val="6666FF"/>
                </a:solidFill>
                <a:latin typeface="Comic Sans MS" panose="030F0702030302020204" pitchFamily="66" charset="0"/>
              </a:rPr>
              <a:t>)</a:t>
            </a:r>
            <a:r>
              <a:rPr lang="en-US" sz="2000" i="1" smtClean="0">
                <a:solidFill>
                  <a:srgbClr val="6666FF"/>
                </a:solidFill>
                <a:latin typeface="Comic Sans MS" panose="030F0702030302020204" pitchFamily="66" charset="0"/>
              </a:rPr>
              <a:t>  </a:t>
            </a:r>
            <a:r>
              <a:rPr lang="en-US" sz="4000" b="1" smtClean="0">
                <a:solidFill>
                  <a:srgbClr val="6666FF"/>
                </a:solidFill>
                <a:latin typeface="Comic Sans MS" panose="030F0702030302020204" pitchFamily="66" charset="0"/>
              </a:rPr>
              <a:t>!</a:t>
            </a:r>
            <a:r>
              <a:rPr lang="en-US" sz="4000" b="1" smtClean="0">
                <a:solidFill>
                  <a:srgbClr val="6666FF"/>
                </a:solidFill>
              </a:rPr>
              <a:t/>
            </a:r>
            <a:br>
              <a:rPr lang="en-US" sz="4000" b="1" smtClean="0">
                <a:solidFill>
                  <a:srgbClr val="6666FF"/>
                </a:solidFill>
              </a:rPr>
            </a:br>
            <a:r>
              <a:rPr lang="en-US" sz="2400" b="1" smtClean="0"/>
              <a:t/>
            </a:r>
            <a:br>
              <a:rPr lang="en-US" sz="2400" b="1" smtClean="0"/>
            </a:br>
            <a:r>
              <a:rPr lang="en-US" sz="2400" smtClean="0">
                <a:latin typeface="Comic Sans MS" panose="030F0702030302020204" pitchFamily="66" charset="0"/>
              </a:rPr>
              <a:t>The VCBC is full of resources to help you succeed, including:</a:t>
            </a:r>
          </a:p>
        </p:txBody>
      </p:sp>
      <p:sp>
        <p:nvSpPr>
          <p:cNvPr id="26627" name="Rectangle 3"/>
          <p:cNvSpPr>
            <a:spLocks noGrp="1" noChangeArrowheads="1"/>
          </p:cNvSpPr>
          <p:nvPr>
            <p:ph type="subTitle" idx="1"/>
          </p:nvPr>
        </p:nvSpPr>
        <p:spPr>
          <a:xfrm>
            <a:off x="2438400" y="4038600"/>
            <a:ext cx="6172200" cy="1600200"/>
          </a:xfrm>
        </p:spPr>
        <p:txBody>
          <a:bodyPr/>
          <a:lstStyle/>
          <a:p>
            <a:pPr marL="609600" indent="-609600" algn="l" eaLnBrk="1" hangingPunct="1">
              <a:buFontTx/>
              <a:buChar char="•"/>
            </a:pPr>
            <a:r>
              <a:rPr lang="en-US" sz="1600" smtClean="0">
                <a:latin typeface="Comic Sans MS" panose="030F0702030302020204" pitchFamily="66" charset="0"/>
              </a:rPr>
              <a:t>practice test questions</a:t>
            </a:r>
          </a:p>
          <a:p>
            <a:pPr marL="609600" indent="-609600" algn="l" eaLnBrk="1" hangingPunct="1">
              <a:buFontTx/>
              <a:buChar char="•"/>
            </a:pPr>
            <a:r>
              <a:rPr lang="en-US" sz="1600" smtClean="0">
                <a:latin typeface="Comic Sans MS" panose="030F0702030302020204" pitchFamily="66" charset="0"/>
              </a:rPr>
              <a:t>review questions</a:t>
            </a:r>
          </a:p>
          <a:p>
            <a:pPr marL="609600" indent="-609600" algn="l" eaLnBrk="1" hangingPunct="1">
              <a:buFontTx/>
              <a:buChar char="•"/>
            </a:pPr>
            <a:r>
              <a:rPr lang="en-US" sz="1600" smtClean="0">
                <a:latin typeface="Comic Sans MS" panose="030F0702030302020204" pitchFamily="66" charset="0"/>
              </a:rPr>
              <a:t>study guides and learning objectives</a:t>
            </a:r>
          </a:p>
          <a:p>
            <a:pPr marL="609600" indent="-609600" algn="l" eaLnBrk="1" hangingPunct="1">
              <a:buFontTx/>
              <a:buChar char="•"/>
            </a:pPr>
            <a:r>
              <a:rPr lang="en-US" sz="1600" smtClean="0">
                <a:latin typeface="Comic Sans MS" panose="030F0702030302020204" pitchFamily="66" charset="0"/>
              </a:rPr>
              <a:t>PowerPoints on other topics</a:t>
            </a:r>
          </a:p>
        </p:txBody>
      </p:sp>
      <p:sp>
        <p:nvSpPr>
          <p:cNvPr id="26628" name="Text Box 4"/>
          <p:cNvSpPr txBox="1">
            <a:spLocks noChangeArrowheads="1"/>
          </p:cNvSpPr>
          <p:nvPr/>
        </p:nvSpPr>
        <p:spPr bwMode="auto">
          <a:xfrm>
            <a:off x="0" y="5715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sz="1600" b="0">
                <a:solidFill>
                  <a:srgbClr val="000000"/>
                </a:solidFill>
                <a:latin typeface="Comic Sans MS" panose="030F0702030302020204" pitchFamily="66" charset="0"/>
              </a:rPr>
              <a:t>You can access the </a:t>
            </a:r>
            <a:r>
              <a:rPr lang="en-US" sz="1600" b="0">
                <a:solidFill>
                  <a:srgbClr val="000000"/>
                </a:solidFill>
                <a:latin typeface="Comic Sans MS" panose="030F0702030302020204" pitchFamily="66" charset="0"/>
                <a:hlinkClick r:id="rId3"/>
              </a:rPr>
              <a:t>Virtual Cell Biology Classroom</a:t>
            </a:r>
            <a:r>
              <a:rPr lang="en-US" sz="1600" b="0">
                <a:solidFill>
                  <a:srgbClr val="000000"/>
                </a:solidFill>
                <a:latin typeface="Comic Sans MS" panose="030F0702030302020204" pitchFamily="66" charset="0"/>
              </a:rPr>
              <a:t> by going to the Science Prof Online website </a:t>
            </a:r>
            <a:r>
              <a:rPr lang="en-US" sz="1600">
                <a:solidFill>
                  <a:srgbClr val="000000"/>
                </a:solidFill>
                <a:latin typeface="Comic Sans MS" panose="030F0702030302020204" pitchFamily="66" charset="0"/>
                <a:hlinkClick r:id="rId4"/>
              </a:rPr>
              <a:t>www.ScienceProfOnline.com</a:t>
            </a:r>
            <a:endParaRPr lang="en-US" sz="1600">
              <a:solidFill>
                <a:srgbClr val="000000"/>
              </a:solidFill>
              <a:latin typeface="Comic Sans MS" panose="030F0702030302020204" pitchFamily="66" charset="0"/>
            </a:endParaRPr>
          </a:p>
        </p:txBody>
      </p:sp>
      <p:pic>
        <p:nvPicPr>
          <p:cNvPr id="26629" name="Picture 5" descr="EndomembraneSystemMarinanRuiz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9600" y="40386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6"/>
          <p:cNvSpPr>
            <a:spLocks noChangeArrowheads="1"/>
          </p:cNvSpPr>
          <p:nvPr/>
        </p:nvSpPr>
        <p:spPr bwMode="auto">
          <a:xfrm>
            <a:off x="2208213"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Images: </a:t>
            </a:r>
            <a:r>
              <a:rPr lang="en-US" sz="1000" b="0">
                <a:latin typeface="Comic Sans MS" panose="030F0702030302020204" pitchFamily="66" charset="0"/>
                <a:hlinkClick r:id="rId6"/>
              </a:rPr>
              <a:t>Blinded With Science</a:t>
            </a:r>
            <a:r>
              <a:rPr lang="en-US" sz="1000" b="0">
                <a:latin typeface="Comic Sans MS" panose="030F0702030302020204" pitchFamily="66" charset="0"/>
              </a:rPr>
              <a:t> album, Thomas Dolby; </a:t>
            </a:r>
            <a:r>
              <a:rPr lang="en-US" sz="1000" b="0">
                <a:latin typeface="Comic Sans MS" panose="030F0702030302020204" pitchFamily="66" charset="0"/>
                <a:hlinkClick r:id="rId7"/>
              </a:rPr>
              <a:t>Endomembrane system</a:t>
            </a:r>
            <a:r>
              <a:rPr lang="en-US" sz="1000" b="0">
                <a:latin typeface="Comic Sans MS" panose="030F0702030302020204" pitchFamily="66" charset="0"/>
              </a:rPr>
              <a:t>, Mariana Ruiz, Wiki</a:t>
            </a:r>
          </a:p>
        </p:txBody>
      </p:sp>
      <p:pic>
        <p:nvPicPr>
          <p:cNvPr id="26631" name="Picture 7" descr="Thomas_Dolby-Blinded_By_Science"/>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tretch>
            <a:fillRect/>
          </a:stretch>
        </p:blipFill>
        <p:spPr>
          <a:xfrm>
            <a:off x="4572000" y="228600"/>
            <a:ext cx="42672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75" name="Rectangle 15"/>
          <p:cNvSpPr>
            <a:spLocks noGrp="1" noChangeArrowheads="1"/>
          </p:cNvSpPr>
          <p:nvPr>
            <p:ph type="body" sz="half" idx="1"/>
          </p:nvPr>
        </p:nvSpPr>
        <p:spPr>
          <a:xfrm>
            <a:off x="304800" y="304800"/>
            <a:ext cx="4343400" cy="2590800"/>
          </a:xfrm>
          <a:noFill/>
        </p:spPr>
        <p:txBody>
          <a:bodyPr/>
          <a:lstStyle/>
          <a:p>
            <a:pPr eaLnBrk="1" hangingPunct="1">
              <a:lnSpc>
                <a:spcPct val="90000"/>
              </a:lnSpc>
              <a:buFontTx/>
              <a:buNone/>
            </a:pPr>
            <a:r>
              <a:rPr lang="en-US" altLang="en-US" sz="3600" b="1" dirty="0" smtClean="0">
                <a:solidFill>
                  <a:srgbClr val="423F66"/>
                </a:solidFill>
                <a:latin typeface="Comic Sans MS" pitchFamily="66" charset="0"/>
              </a:rPr>
              <a:t>Everyday Biology</a:t>
            </a:r>
          </a:p>
          <a:p>
            <a:pPr eaLnBrk="1" hangingPunct="1">
              <a:lnSpc>
                <a:spcPct val="90000"/>
              </a:lnSpc>
              <a:buFontTx/>
              <a:buNone/>
            </a:pPr>
            <a:endParaRPr lang="en-US" altLang="en-US" sz="300" b="1" dirty="0" smtClean="0">
              <a:solidFill>
                <a:srgbClr val="68801B"/>
              </a:solidFill>
              <a:latin typeface="Comic Sans MS" pitchFamily="66" charset="0"/>
            </a:endParaRPr>
          </a:p>
          <a:p>
            <a:pPr eaLnBrk="1" hangingPunct="1">
              <a:lnSpc>
                <a:spcPct val="90000"/>
              </a:lnSpc>
              <a:buFontTx/>
              <a:buNone/>
            </a:pPr>
            <a:endParaRPr lang="en-US" altLang="en-US" sz="1100" b="1" dirty="0" smtClean="0">
              <a:solidFill>
                <a:srgbClr val="4C97B0"/>
              </a:solidFill>
              <a:latin typeface="Comic Sans MS" pitchFamily="66" charset="0"/>
            </a:endParaRPr>
          </a:p>
          <a:p>
            <a:pPr eaLnBrk="1" hangingPunct="1">
              <a:lnSpc>
                <a:spcPct val="90000"/>
              </a:lnSpc>
              <a:buFontTx/>
              <a:buNone/>
            </a:pPr>
            <a:r>
              <a:rPr lang="en-US" altLang="en-US" sz="2800" b="1" dirty="0" smtClean="0">
                <a:solidFill>
                  <a:srgbClr val="4C97B0"/>
                </a:solidFill>
                <a:latin typeface="Comic Sans MS" pitchFamily="66" charset="0"/>
              </a:rPr>
              <a:t>How do bacteria </a:t>
            </a:r>
          </a:p>
          <a:p>
            <a:pPr eaLnBrk="1" hangingPunct="1">
              <a:lnSpc>
                <a:spcPct val="90000"/>
              </a:lnSpc>
              <a:buFontTx/>
              <a:buNone/>
            </a:pPr>
            <a:r>
              <a:rPr lang="en-US" altLang="en-US" sz="2800" b="1" dirty="0" smtClean="0">
                <a:solidFill>
                  <a:srgbClr val="4C97B0"/>
                </a:solidFill>
                <a:latin typeface="Comic Sans MS" pitchFamily="66" charset="0"/>
              </a:rPr>
              <a:t>become resistant </a:t>
            </a:r>
          </a:p>
          <a:p>
            <a:pPr eaLnBrk="1" hangingPunct="1">
              <a:lnSpc>
                <a:spcPct val="90000"/>
              </a:lnSpc>
              <a:buFontTx/>
              <a:buNone/>
            </a:pPr>
            <a:r>
              <a:rPr lang="en-US" altLang="en-US" sz="2800" b="1" dirty="0">
                <a:solidFill>
                  <a:srgbClr val="4C97B0"/>
                </a:solidFill>
                <a:latin typeface="Comic Sans MS" pitchFamily="66" charset="0"/>
              </a:rPr>
              <a:t>t</a:t>
            </a:r>
            <a:r>
              <a:rPr lang="en-US" altLang="en-US" sz="2800" b="1" dirty="0" smtClean="0">
                <a:solidFill>
                  <a:srgbClr val="4C97B0"/>
                </a:solidFill>
                <a:latin typeface="Comic Sans MS" pitchFamily="66" charset="0"/>
              </a:rPr>
              <a:t>o antibiotics?</a:t>
            </a:r>
          </a:p>
          <a:p>
            <a:pPr eaLnBrk="1" hangingPunct="1">
              <a:lnSpc>
                <a:spcPct val="90000"/>
              </a:lnSpc>
              <a:buFontTx/>
              <a:buNone/>
            </a:pPr>
            <a:endParaRPr lang="en-US" altLang="en-US" sz="2400" b="1" dirty="0" smtClean="0">
              <a:solidFill>
                <a:srgbClr val="68801B"/>
              </a:solidFill>
              <a:latin typeface="Comic Sans MS" pitchFamily="66" charset="0"/>
            </a:endParaRPr>
          </a:p>
          <a:p>
            <a:pPr eaLnBrk="1" hangingPunct="1">
              <a:lnSpc>
                <a:spcPct val="90000"/>
              </a:lnSpc>
              <a:buFontTx/>
              <a:buNone/>
            </a:pPr>
            <a:endParaRPr lang="en-US" altLang="en-US" sz="1400" b="1" dirty="0" smtClean="0">
              <a:solidFill>
                <a:srgbClr val="68801B"/>
              </a:solidFill>
              <a:latin typeface="Comic Sans MS" pitchFamily="66" charset="0"/>
            </a:endParaRPr>
          </a:p>
        </p:txBody>
      </p:sp>
      <p:sp>
        <p:nvSpPr>
          <p:cNvPr id="3076" name="Text Box 5"/>
          <p:cNvSpPr txBox="1">
            <a:spLocks noChangeArrowheads="1"/>
          </p:cNvSpPr>
          <p:nvPr/>
        </p:nvSpPr>
        <p:spPr bwMode="auto">
          <a:xfrm>
            <a:off x="0" y="6613525"/>
            <a:ext cx="46482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900" b="0" dirty="0">
                <a:latin typeface="Comic Sans MS" pitchFamily="66" charset="0"/>
              </a:rPr>
              <a:t>From the </a:t>
            </a:r>
            <a:r>
              <a:rPr lang="en-US" altLang="en-US" sz="900" b="0" dirty="0">
                <a:latin typeface="Comic Sans MS" pitchFamily="66" charset="0"/>
                <a:hlinkClick r:id="rId4"/>
              </a:rPr>
              <a:t>Virtual Cell Biology Classroom</a:t>
            </a:r>
            <a:r>
              <a:rPr lang="en-US" altLang="en-US" sz="900" b="0" dirty="0">
                <a:latin typeface="Comic Sans MS" pitchFamily="66" charset="0"/>
              </a:rPr>
              <a:t> on </a:t>
            </a:r>
            <a:r>
              <a:rPr lang="en-US" altLang="en-US" sz="900" b="0" dirty="0">
                <a:latin typeface="Comic Sans MS" pitchFamily="66" charset="0"/>
                <a:hlinkClick r:id="rId5"/>
              </a:rPr>
              <a:t>ScienceProfOnline.com</a:t>
            </a:r>
            <a:endParaRPr lang="en-US" altLang="en-US" sz="900" b="0" dirty="0">
              <a:latin typeface="Comic Sans MS" pitchFamily="66" charset="0"/>
            </a:endParaRPr>
          </a:p>
        </p:txBody>
      </p:sp>
      <p:pic>
        <p:nvPicPr>
          <p:cNvPr id="2" name="Picture 1" descr="antibiotic-resistanc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3352800"/>
            <a:ext cx="4191000" cy="2743200"/>
          </a:xfrm>
          <a:prstGeom prst="rect">
            <a:avLst/>
          </a:prstGeom>
        </p:spPr>
      </p:pic>
      <p:sp>
        <p:nvSpPr>
          <p:cNvPr id="3" name="TextBox 2"/>
          <p:cNvSpPr txBox="1"/>
          <p:nvPr/>
        </p:nvSpPr>
        <p:spPr>
          <a:xfrm>
            <a:off x="4572000" y="2743200"/>
            <a:ext cx="4343400" cy="461665"/>
          </a:xfrm>
          <a:prstGeom prst="rect">
            <a:avLst/>
          </a:prstGeom>
          <a:noFill/>
        </p:spPr>
        <p:txBody>
          <a:bodyPr wrap="square" rtlCol="0">
            <a:spAutoFit/>
          </a:bodyPr>
          <a:lstStyle/>
          <a:p>
            <a:pPr algn="ctr"/>
            <a:r>
              <a:rPr lang="en-US" sz="1200" b="0" dirty="0" smtClean="0">
                <a:latin typeface="Comic Sans MS"/>
                <a:cs typeface="Comic Sans MS"/>
              </a:rPr>
              <a:t>Genes for antibiotic resistance arise through DNA </a:t>
            </a:r>
            <a:r>
              <a:rPr lang="en-US" sz="1200" dirty="0" smtClean="0">
                <a:latin typeface="Comic Sans MS"/>
                <a:cs typeface="Comic Sans MS"/>
              </a:rPr>
              <a:t>mutations</a:t>
            </a:r>
            <a:r>
              <a:rPr lang="en-US" sz="1200" b="0" dirty="0" smtClean="0">
                <a:latin typeface="Comic Sans MS"/>
                <a:cs typeface="Comic Sans MS"/>
              </a:rPr>
              <a:t> </a:t>
            </a:r>
            <a:r>
              <a:rPr lang="en-US" sz="1100" b="0" dirty="0" smtClean="0">
                <a:latin typeface="Comic Sans MS"/>
                <a:cs typeface="Comic Sans MS"/>
              </a:rPr>
              <a:t>(mistakes when copying DNA)</a:t>
            </a:r>
            <a:r>
              <a:rPr lang="en-US" sz="1200" b="0" dirty="0" smtClean="0">
                <a:latin typeface="Comic Sans MS"/>
                <a:cs typeface="Comic Sans MS"/>
              </a:rPr>
              <a:t>.</a:t>
            </a:r>
            <a:endParaRPr lang="en-US" sz="1200" b="0" dirty="0">
              <a:latin typeface="Comic Sans MS"/>
              <a:cs typeface="Comic Sans MS"/>
            </a:endParaRPr>
          </a:p>
        </p:txBody>
      </p:sp>
      <p:sp>
        <p:nvSpPr>
          <p:cNvPr id="7" name="Text Box 6"/>
          <p:cNvSpPr txBox="1">
            <a:spLocks noChangeArrowheads="1"/>
          </p:cNvSpPr>
          <p:nvPr/>
        </p:nvSpPr>
        <p:spPr bwMode="auto">
          <a:xfrm>
            <a:off x="5661891" y="6488668"/>
            <a:ext cx="3505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1600">
                <a:solidFill>
                  <a:schemeClr val="tx1"/>
                </a:solidFill>
                <a:latin typeface="Arial" charset="0"/>
                <a:ea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algn="r" eaLnBrk="1" hangingPunct="1">
              <a:spcBef>
                <a:spcPct val="50000"/>
              </a:spcBef>
            </a:pPr>
            <a:r>
              <a:rPr lang="en-US" sz="900" b="0" dirty="0">
                <a:latin typeface="Comic Sans MS" charset="0"/>
              </a:rPr>
              <a:t>Images: </a:t>
            </a:r>
            <a:r>
              <a:rPr lang="en-US" sz="900" b="0" dirty="0" smtClean="0">
                <a:latin typeface="Comic Sans MS" charset="0"/>
                <a:hlinkClick r:id="rId7"/>
              </a:rPr>
              <a:t>Drug resistance</a:t>
            </a:r>
            <a:r>
              <a:rPr lang="en-US" sz="900" b="0" dirty="0" smtClean="0">
                <a:latin typeface="Comic Sans MS" charset="0"/>
              </a:rPr>
              <a:t>, NIAID;  </a:t>
            </a:r>
            <a:r>
              <a:rPr lang="en-US" sz="900" b="0" dirty="0" smtClean="0">
                <a:latin typeface="Comic Sans MS" charset="0"/>
                <a:hlinkClick r:id="rId8"/>
              </a:rPr>
              <a:t>Binary </a:t>
            </a:r>
            <a:r>
              <a:rPr lang="en-US" sz="900" b="0" dirty="0">
                <a:latin typeface="Comic Sans MS" charset="0"/>
                <a:hlinkClick r:id="rId8"/>
              </a:rPr>
              <a:t>Fission</a:t>
            </a:r>
            <a:r>
              <a:rPr lang="en-US" sz="900" b="0" dirty="0">
                <a:latin typeface="Comic Sans MS" charset="0"/>
              </a:rPr>
              <a:t>, JW </a:t>
            </a:r>
            <a:r>
              <a:rPr lang="en-US" sz="900" b="0" dirty="0" smtClean="0">
                <a:latin typeface="Comic Sans MS" charset="0"/>
              </a:rPr>
              <a:t>Schmidt; </a:t>
            </a:r>
            <a:r>
              <a:rPr lang="en-US" sz="900" b="0" dirty="0">
                <a:latin typeface="Comic Sans MS" charset="0"/>
                <a:hlinkClick r:id="rId9"/>
              </a:rPr>
              <a:t>Bacterial conjugation </a:t>
            </a:r>
            <a:r>
              <a:rPr lang="en-US" sz="900" b="0" dirty="0">
                <a:latin typeface="Comic Sans MS" charset="0"/>
              </a:rPr>
              <a:t>by Adenosine</a:t>
            </a:r>
          </a:p>
        </p:txBody>
      </p:sp>
      <p:pic>
        <p:nvPicPr>
          <p:cNvPr id="8" name="Picture 13" descr="BinaryFissionJWSchmidtWiki"/>
          <p:cNvPicPr>
            <a:picLocks noGrp="1" noChangeAspect="1" noChangeArrowheads="1"/>
          </p:cNvPicPr>
          <p:nvPr>
            <p:ph sz="quarter" idx="3"/>
          </p:nvPr>
        </p:nvPicPr>
        <p:blipFill>
          <a:blip r:embed="rId10">
            <a:extLst>
              <a:ext uri="{28A0092B-C50C-407E-A947-70E740481C1C}">
                <a14:useLocalDpi xmlns:a14="http://schemas.microsoft.com/office/drawing/2010/main" val="0"/>
              </a:ext>
            </a:extLst>
          </a:blip>
          <a:srcRect/>
          <a:stretch>
            <a:fillRect/>
          </a:stretch>
        </p:blipFill>
        <p:spPr>
          <a:xfrm>
            <a:off x="304800" y="2819400"/>
            <a:ext cx="22098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Box 10"/>
          <p:cNvSpPr txBox="1"/>
          <p:nvPr/>
        </p:nvSpPr>
        <p:spPr>
          <a:xfrm>
            <a:off x="2971800" y="3200400"/>
            <a:ext cx="1295400" cy="2246769"/>
          </a:xfrm>
          <a:prstGeom prst="rect">
            <a:avLst/>
          </a:prstGeom>
          <a:noFill/>
        </p:spPr>
        <p:txBody>
          <a:bodyPr wrap="square" rtlCol="0">
            <a:spAutoFit/>
          </a:bodyPr>
          <a:lstStyle/>
          <a:p>
            <a:pPr algn="ctr"/>
            <a:r>
              <a:rPr lang="en-US" sz="1400" b="0" dirty="0" smtClean="0">
                <a:latin typeface="Comic Sans MS"/>
                <a:cs typeface="Comic Sans MS"/>
              </a:rPr>
              <a:t>These resistance genes spread as resistant </a:t>
            </a:r>
            <a:r>
              <a:rPr lang="en-US" sz="1400" dirty="0" smtClean="0">
                <a:latin typeface="Comic Sans MS"/>
                <a:cs typeface="Comic Sans MS"/>
              </a:rPr>
              <a:t>bacteria multiply </a:t>
            </a:r>
            <a:r>
              <a:rPr lang="en-US" sz="1400" b="0" i="1" dirty="0" smtClean="0">
                <a:latin typeface="Comic Sans MS"/>
                <a:cs typeface="Comic Sans MS"/>
              </a:rPr>
              <a:t>and</a:t>
            </a:r>
            <a:r>
              <a:rPr lang="en-US" sz="1400" b="0" dirty="0" smtClean="0">
                <a:latin typeface="Comic Sans MS"/>
                <a:cs typeface="Comic Sans MS"/>
              </a:rPr>
              <a:t> </a:t>
            </a:r>
            <a:r>
              <a:rPr lang="en-US" sz="1400" dirty="0" smtClean="0">
                <a:latin typeface="Comic Sans MS"/>
                <a:cs typeface="Comic Sans MS"/>
              </a:rPr>
              <a:t>through horizontal gene transfer</a:t>
            </a:r>
            <a:r>
              <a:rPr lang="en-US" sz="1400" b="0" dirty="0" smtClean="0">
                <a:latin typeface="Comic Sans MS"/>
                <a:cs typeface="Comic Sans MS"/>
              </a:rPr>
              <a:t>.</a:t>
            </a:r>
            <a:endParaRPr lang="en-US" sz="1400" b="0" dirty="0">
              <a:latin typeface="Comic Sans MS"/>
              <a:cs typeface="Comic Sans MS"/>
            </a:endParaRPr>
          </a:p>
        </p:txBody>
      </p:sp>
      <p:cxnSp>
        <p:nvCxnSpPr>
          <p:cNvPr id="5" name="Straight Arrow Connector 4"/>
          <p:cNvCxnSpPr/>
          <p:nvPr/>
        </p:nvCxnSpPr>
        <p:spPr bwMode="auto">
          <a:xfrm flipH="1">
            <a:off x="2362200" y="4191000"/>
            <a:ext cx="6096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4038600" y="5029200"/>
            <a:ext cx="5334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4648200" y="5715000"/>
            <a:ext cx="4191000" cy="381000"/>
          </a:xfrm>
          <a:prstGeom prst="rect">
            <a:avLst/>
          </a:prstGeom>
          <a:solidFill>
            <a:schemeClr val="bg1"/>
          </a:solidFill>
        </p:spPr>
        <p:txBody>
          <a:bodyPr wrap="square" rtlCol="0">
            <a:spAutoFit/>
          </a:bodyPr>
          <a:lstStyle/>
          <a:p>
            <a:endParaRPr lang="en-US" dirty="0"/>
          </a:p>
        </p:txBody>
      </p:sp>
      <p:sp>
        <p:nvSpPr>
          <p:cNvPr id="15" name="TextBox 14"/>
          <p:cNvSpPr txBox="1"/>
          <p:nvPr/>
        </p:nvSpPr>
        <p:spPr>
          <a:xfrm>
            <a:off x="191655" y="5867400"/>
            <a:ext cx="8915400" cy="584776"/>
          </a:xfrm>
          <a:prstGeom prst="rect">
            <a:avLst/>
          </a:prstGeom>
          <a:noFill/>
        </p:spPr>
        <p:txBody>
          <a:bodyPr wrap="square" rtlCol="0">
            <a:spAutoFit/>
          </a:bodyPr>
          <a:lstStyle/>
          <a:p>
            <a:pPr algn="ctr"/>
            <a:r>
              <a:rPr lang="en-US" sz="1600" dirty="0" smtClean="0">
                <a:solidFill>
                  <a:srgbClr val="FF0000"/>
                </a:solidFill>
                <a:latin typeface="Comic Sans MS"/>
                <a:cs typeface="Comic Sans MS"/>
              </a:rPr>
              <a:t>Q: </a:t>
            </a:r>
            <a:r>
              <a:rPr lang="en-US" sz="1600" b="0" dirty="0" smtClean="0">
                <a:latin typeface="Comic Sans MS"/>
                <a:cs typeface="Comic Sans MS"/>
              </a:rPr>
              <a:t>How would overuse and incorrect use of antibiotics contribute to</a:t>
            </a:r>
          </a:p>
          <a:p>
            <a:pPr algn="ctr"/>
            <a:r>
              <a:rPr lang="en-US" sz="1600" b="0" dirty="0" smtClean="0">
                <a:latin typeface="Comic Sans MS"/>
                <a:cs typeface="Comic Sans MS"/>
              </a:rPr>
              <a:t> antibiotic resistance in bacteria?</a:t>
            </a:r>
            <a:endParaRPr lang="en-US" sz="1600" b="0" dirty="0">
              <a:latin typeface="Comic Sans MS"/>
              <a:cs typeface="Comic Sans MS"/>
            </a:endParaRPr>
          </a:p>
        </p:txBody>
      </p:sp>
    </p:spTree>
    <p:extLst>
      <p:ext uri="{BB962C8B-B14F-4D97-AF65-F5344CB8AC3E}">
        <p14:creationId xmlns:p14="http://schemas.microsoft.com/office/powerpoint/2010/main" val="8520388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a:xfrm>
            <a:off x="457200" y="381000"/>
            <a:ext cx="8229600" cy="315913"/>
          </a:xfrm>
        </p:spPr>
        <p:txBody>
          <a:bodyPr/>
          <a:lstStyle/>
          <a:p>
            <a:pPr algn="l" eaLnBrk="1" hangingPunct="1"/>
            <a:r>
              <a:rPr lang="en-US" sz="2800" b="1" dirty="0" smtClean="0">
                <a:solidFill>
                  <a:srgbClr val="009900"/>
                </a:solidFill>
                <a:latin typeface="Comic Sans MS" panose="030F0702030302020204" pitchFamily="66" charset="0"/>
              </a:rPr>
              <a:t>Prokaryotic Genomes</a:t>
            </a:r>
          </a:p>
        </p:txBody>
      </p:sp>
      <p:sp>
        <p:nvSpPr>
          <p:cNvPr id="4099" name="Rectangle 4"/>
          <p:cNvSpPr>
            <a:spLocks noGrp="1" noChangeArrowheads="1"/>
          </p:cNvSpPr>
          <p:nvPr>
            <p:ph type="body" sz="half" idx="1"/>
          </p:nvPr>
        </p:nvSpPr>
        <p:spPr>
          <a:xfrm>
            <a:off x="452438" y="1219200"/>
            <a:ext cx="4772025" cy="5334000"/>
          </a:xfrm>
        </p:spPr>
        <p:txBody>
          <a:bodyPr/>
          <a:lstStyle/>
          <a:p>
            <a:pPr marL="228600" indent="-228600" eaLnBrk="1" hangingPunct="1">
              <a:lnSpc>
                <a:spcPct val="80000"/>
              </a:lnSpc>
            </a:pPr>
            <a:r>
              <a:rPr lang="en-US" sz="2400" dirty="0" smtClean="0">
                <a:latin typeface="Comic Sans MS" panose="030F0702030302020204" pitchFamily="66" charset="0"/>
              </a:rPr>
              <a:t>Made of </a:t>
            </a:r>
            <a:r>
              <a:rPr lang="en-US" sz="2400" dirty="0" smtClean="0">
                <a:latin typeface="Comic Sans MS" panose="030F0702030302020204" pitchFamily="66" charset="0"/>
                <a:hlinkClick r:id="rId3"/>
              </a:rPr>
              <a:t>DNA</a:t>
            </a:r>
            <a:endParaRPr lang="en-US" sz="2400" dirty="0" smtClean="0">
              <a:latin typeface="Comic Sans MS" panose="030F0702030302020204" pitchFamily="66" charset="0"/>
            </a:endParaRPr>
          </a:p>
          <a:p>
            <a:pPr marL="228600" indent="-228600" eaLnBrk="1" hangingPunct="1">
              <a:lnSpc>
                <a:spcPct val="80000"/>
              </a:lnSpc>
              <a:buFontTx/>
              <a:buNone/>
            </a:pPr>
            <a:endParaRPr lang="en-US" sz="2400" dirty="0" smtClean="0">
              <a:latin typeface="Comic Sans MS" panose="030F0702030302020204" pitchFamily="66" charset="0"/>
            </a:endParaRPr>
          </a:p>
          <a:p>
            <a:pPr marL="228600" indent="-228600" eaLnBrk="1" hangingPunct="1">
              <a:lnSpc>
                <a:spcPct val="80000"/>
              </a:lnSpc>
            </a:pPr>
            <a:r>
              <a:rPr lang="en-US" sz="2400" dirty="0" smtClean="0">
                <a:latin typeface="Comic Sans MS" panose="030F0702030302020204" pitchFamily="66" charset="0"/>
              </a:rPr>
              <a:t>Chromosomes can be circular or linear</a:t>
            </a:r>
          </a:p>
          <a:p>
            <a:pPr marL="228600" indent="-228600" eaLnBrk="1" hangingPunct="1">
              <a:lnSpc>
                <a:spcPct val="80000"/>
              </a:lnSpc>
            </a:pPr>
            <a:endParaRPr lang="en-US" sz="2000" dirty="0" smtClean="0">
              <a:latin typeface="Comic Sans MS" panose="030F0702030302020204" pitchFamily="66" charset="0"/>
            </a:endParaRPr>
          </a:p>
          <a:p>
            <a:pPr marL="228600" indent="-228600" eaLnBrk="1" hangingPunct="1">
              <a:lnSpc>
                <a:spcPct val="80000"/>
              </a:lnSpc>
            </a:pPr>
            <a:r>
              <a:rPr lang="en-US" sz="2400" dirty="0" smtClean="0">
                <a:latin typeface="Comic Sans MS" panose="030F0702030302020204" pitchFamily="66" charset="0"/>
              </a:rPr>
              <a:t>Genome floats freely within cytoplasm</a:t>
            </a:r>
          </a:p>
          <a:p>
            <a:pPr marL="228600" indent="-228600" eaLnBrk="1" hangingPunct="1">
              <a:lnSpc>
                <a:spcPct val="80000"/>
              </a:lnSpc>
            </a:pPr>
            <a:endParaRPr lang="en-US" sz="2400" dirty="0" smtClean="0">
              <a:latin typeface="Comic Sans MS" panose="030F0702030302020204" pitchFamily="66" charset="0"/>
            </a:endParaRPr>
          </a:p>
          <a:p>
            <a:pPr marL="228600" indent="-228600" eaLnBrk="1" hangingPunct="1">
              <a:lnSpc>
                <a:spcPct val="80000"/>
              </a:lnSpc>
            </a:pPr>
            <a:r>
              <a:rPr lang="en-US" sz="2400" b="1" dirty="0" smtClean="0">
                <a:solidFill>
                  <a:srgbClr val="FF0000"/>
                </a:solidFill>
                <a:latin typeface="Comic Sans MS" panose="030F0702030302020204" pitchFamily="66" charset="0"/>
              </a:rPr>
              <a:t>Q:</a:t>
            </a:r>
            <a:r>
              <a:rPr lang="en-US" sz="2400" dirty="0" smtClean="0">
                <a:solidFill>
                  <a:srgbClr val="FF0000"/>
                </a:solidFill>
                <a:latin typeface="Comic Sans MS" panose="030F0702030302020204" pitchFamily="66" charset="0"/>
              </a:rPr>
              <a:t> </a:t>
            </a:r>
            <a:r>
              <a:rPr lang="en-US" sz="2400" dirty="0" smtClean="0">
                <a:latin typeface="Comic Sans MS" panose="030F0702030302020204" pitchFamily="66" charset="0"/>
              </a:rPr>
              <a:t>Where is DNA found in </a:t>
            </a:r>
            <a:r>
              <a:rPr lang="en-US" sz="2400" dirty="0" smtClean="0">
                <a:latin typeface="Comic Sans MS" panose="030F0702030302020204" pitchFamily="66" charset="0"/>
                <a:hlinkClick r:id="rId4"/>
              </a:rPr>
              <a:t>prokaryotes</a:t>
            </a:r>
            <a:r>
              <a:rPr lang="en-US" sz="2400" dirty="0" smtClean="0">
                <a:latin typeface="Comic Sans MS" panose="030F0702030302020204" pitchFamily="66" charset="0"/>
              </a:rPr>
              <a:t>?</a:t>
            </a:r>
          </a:p>
          <a:p>
            <a:pPr marL="228600" indent="-228600" eaLnBrk="1" hangingPunct="1">
              <a:lnSpc>
                <a:spcPct val="80000"/>
              </a:lnSpc>
            </a:pPr>
            <a:endParaRPr lang="en-US" sz="2400" i="1" dirty="0" smtClean="0">
              <a:latin typeface="Comic Sans MS" panose="030F0702030302020204" pitchFamily="66" charset="0"/>
            </a:endParaRPr>
          </a:p>
          <a:p>
            <a:pPr marL="685800" lvl="1" indent="-228600" eaLnBrk="1" hangingPunct="1">
              <a:lnSpc>
                <a:spcPct val="80000"/>
              </a:lnSpc>
            </a:pPr>
            <a:r>
              <a:rPr lang="en-US" sz="1800" b="1" dirty="0" smtClean="0">
                <a:latin typeface="Comic Sans MS" panose="030F0702030302020204" pitchFamily="66" charset="0"/>
              </a:rPr>
              <a:t>______________</a:t>
            </a:r>
          </a:p>
          <a:p>
            <a:pPr marL="685800" lvl="1" indent="-228600" eaLnBrk="1" hangingPunct="1">
              <a:lnSpc>
                <a:spcPct val="80000"/>
              </a:lnSpc>
            </a:pPr>
            <a:endParaRPr lang="en-US" sz="1800" b="1" dirty="0" smtClean="0">
              <a:latin typeface="Comic Sans MS" panose="030F0702030302020204" pitchFamily="66" charset="0"/>
            </a:endParaRPr>
          </a:p>
          <a:p>
            <a:pPr marL="685800" lvl="1" indent="-228600" eaLnBrk="1" hangingPunct="1">
              <a:lnSpc>
                <a:spcPct val="80000"/>
              </a:lnSpc>
            </a:pPr>
            <a:r>
              <a:rPr lang="en-US" sz="1800" b="1" dirty="0" smtClean="0">
                <a:latin typeface="Comic Sans MS" panose="030F0702030302020204" pitchFamily="66" charset="0"/>
              </a:rPr>
              <a:t>______________</a:t>
            </a:r>
          </a:p>
          <a:p>
            <a:pPr marL="685800" lvl="1" indent="-228600" eaLnBrk="1" hangingPunct="1">
              <a:lnSpc>
                <a:spcPct val="80000"/>
              </a:lnSpc>
              <a:buFontTx/>
              <a:buNone/>
            </a:pPr>
            <a:endParaRPr lang="en-US" sz="2000" b="1" dirty="0" smtClean="0">
              <a:latin typeface="Comic Sans MS" panose="030F0702030302020204" pitchFamily="66" charset="0"/>
            </a:endParaRPr>
          </a:p>
        </p:txBody>
      </p:sp>
      <p:pic>
        <p:nvPicPr>
          <p:cNvPr id="4100" name="Picture 9"/>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4953000" y="757238"/>
            <a:ext cx="3962400" cy="4191000"/>
          </a:xfrm>
          <a:noFill/>
        </p:spPr>
      </p:pic>
      <p:sp>
        <p:nvSpPr>
          <p:cNvPr id="4101" name="Text Box 10"/>
          <p:cNvSpPr txBox="1">
            <a:spLocks noChangeArrowheads="1"/>
          </p:cNvSpPr>
          <p:nvPr/>
        </p:nvSpPr>
        <p:spPr bwMode="auto">
          <a:xfrm>
            <a:off x="6019800" y="6613525"/>
            <a:ext cx="3124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6"/>
              </a:rPr>
              <a:t>Prokaryotic Cell Diagram</a:t>
            </a:r>
            <a:r>
              <a:rPr lang="en-US" sz="1000" b="0">
                <a:latin typeface="Comic Sans MS" panose="030F0702030302020204" pitchFamily="66" charset="0"/>
              </a:rPr>
              <a:t>: Mariana Ruiz</a:t>
            </a:r>
          </a:p>
        </p:txBody>
      </p:sp>
      <p:sp>
        <p:nvSpPr>
          <p:cNvPr id="4102"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7"/>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8"/>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04800" y="304800"/>
            <a:ext cx="8229600" cy="392113"/>
          </a:xfrm>
        </p:spPr>
        <p:txBody>
          <a:bodyPr/>
          <a:lstStyle/>
          <a:p>
            <a:pPr algn="l" eaLnBrk="1" hangingPunct="1"/>
            <a:r>
              <a:rPr lang="en-US" sz="2800" b="1" dirty="0" smtClean="0">
                <a:solidFill>
                  <a:srgbClr val="FF9933"/>
                </a:solidFill>
                <a:latin typeface="Comic Sans MS" panose="030F0702030302020204" pitchFamily="66" charset="0"/>
              </a:rPr>
              <a:t>Eukaryotic Genomes</a:t>
            </a:r>
          </a:p>
        </p:txBody>
      </p:sp>
      <p:sp>
        <p:nvSpPr>
          <p:cNvPr id="5123" name="Rectangle 3"/>
          <p:cNvSpPr>
            <a:spLocks noGrp="1" noChangeArrowheads="1"/>
          </p:cNvSpPr>
          <p:nvPr>
            <p:ph type="body" sz="half" idx="1"/>
          </p:nvPr>
        </p:nvSpPr>
        <p:spPr>
          <a:xfrm>
            <a:off x="228600" y="1295400"/>
            <a:ext cx="3657600" cy="4956175"/>
          </a:xfrm>
        </p:spPr>
        <p:txBody>
          <a:bodyPr/>
          <a:lstStyle/>
          <a:p>
            <a:pPr marL="228600" indent="-228600" eaLnBrk="1" hangingPunct="1">
              <a:lnSpc>
                <a:spcPct val="80000"/>
              </a:lnSpc>
            </a:pPr>
            <a:r>
              <a:rPr lang="en-US" sz="2000" dirty="0" smtClean="0">
                <a:latin typeface="Comic Sans MS" panose="030F0702030302020204" pitchFamily="66" charset="0"/>
              </a:rPr>
              <a:t>Genomes of </a:t>
            </a:r>
            <a:r>
              <a:rPr lang="en-US" sz="2000" dirty="0" smtClean="0">
                <a:latin typeface="Comic Sans MS" panose="030F0702030302020204" pitchFamily="66" charset="0"/>
                <a:hlinkClick r:id="rId3"/>
              </a:rPr>
              <a:t>eukaryotic                                               organisms</a:t>
            </a:r>
            <a:r>
              <a:rPr lang="en-US" sz="2000" dirty="0" smtClean="0">
                <a:latin typeface="Comic Sans MS" panose="030F0702030302020204" pitchFamily="66" charset="0"/>
              </a:rPr>
              <a:t> made of  DNA.                                                    </a:t>
            </a:r>
          </a:p>
          <a:p>
            <a:pPr marL="228600" indent="-228600" eaLnBrk="1" hangingPunct="1">
              <a:lnSpc>
                <a:spcPct val="80000"/>
              </a:lnSpc>
            </a:pPr>
            <a:endParaRPr lang="en-US" sz="2000" dirty="0" smtClean="0">
              <a:latin typeface="Comic Sans MS" panose="030F0702030302020204" pitchFamily="66" charset="0"/>
            </a:endParaRPr>
          </a:p>
          <a:p>
            <a:pPr marL="228600" indent="-228600" eaLnBrk="1" hangingPunct="1">
              <a:lnSpc>
                <a:spcPct val="80000"/>
              </a:lnSpc>
            </a:pPr>
            <a:endParaRPr lang="en-US" sz="2000" dirty="0" smtClean="0">
              <a:latin typeface="Comic Sans MS" panose="030F0702030302020204" pitchFamily="66" charset="0"/>
            </a:endParaRPr>
          </a:p>
          <a:p>
            <a:pPr marL="228600" indent="-228600" eaLnBrk="1" hangingPunct="1">
              <a:lnSpc>
                <a:spcPct val="80000"/>
              </a:lnSpc>
            </a:pPr>
            <a:r>
              <a:rPr lang="en-US" sz="2000" dirty="0" smtClean="0">
                <a:latin typeface="Comic Sans MS" panose="030F0702030302020204" pitchFamily="66" charset="0"/>
              </a:rPr>
              <a:t>Eukaryotic genomes frequently include many linear chromosomes within a membrane-bound nucleus</a:t>
            </a:r>
          </a:p>
          <a:p>
            <a:pPr marL="228600" indent="-228600" eaLnBrk="1" hangingPunct="1">
              <a:lnSpc>
                <a:spcPct val="80000"/>
              </a:lnSpc>
              <a:buFontTx/>
              <a:buNone/>
            </a:pPr>
            <a:r>
              <a:rPr lang="en-US" sz="2000" dirty="0" smtClean="0">
                <a:latin typeface="Comic Sans MS" panose="030F0702030302020204" pitchFamily="66" charset="0"/>
              </a:rPr>
              <a:t>   </a:t>
            </a:r>
            <a:r>
              <a:rPr lang="en-US" sz="1400" dirty="0" smtClean="0">
                <a:solidFill>
                  <a:srgbClr val="FF0000"/>
                </a:solidFill>
                <a:latin typeface="Comic Sans MS" panose="030F0702030302020204" pitchFamily="66" charset="0"/>
              </a:rPr>
              <a:t>(</a:t>
            </a:r>
            <a:r>
              <a:rPr lang="en-US" sz="1400" b="1" dirty="0" smtClean="0">
                <a:solidFill>
                  <a:srgbClr val="FF0000"/>
                </a:solidFill>
                <a:latin typeface="Comic Sans MS" panose="030F0702030302020204" pitchFamily="66" charset="0"/>
              </a:rPr>
              <a:t>Q</a:t>
            </a:r>
            <a:r>
              <a:rPr lang="en-US" sz="1400" b="1" dirty="0" smtClean="0">
                <a:latin typeface="Comic Sans MS" panose="030F0702030302020204" pitchFamily="66" charset="0"/>
              </a:rPr>
              <a:t>:</a:t>
            </a:r>
            <a:r>
              <a:rPr lang="en-US" sz="1400" dirty="0" smtClean="0">
                <a:latin typeface="Comic Sans MS" panose="030F0702030302020204" pitchFamily="66" charset="0"/>
              </a:rPr>
              <a:t> How many do we have?).</a:t>
            </a:r>
          </a:p>
          <a:p>
            <a:pPr marL="228600" indent="-228600" eaLnBrk="1" hangingPunct="1">
              <a:lnSpc>
                <a:spcPct val="80000"/>
              </a:lnSpc>
            </a:pPr>
            <a:endParaRPr lang="en-US" sz="1600" dirty="0" smtClean="0">
              <a:latin typeface="Comic Sans MS" panose="030F0702030302020204" pitchFamily="66" charset="0"/>
            </a:endParaRPr>
          </a:p>
          <a:p>
            <a:pPr marL="228600" indent="-228600" eaLnBrk="1" hangingPunct="1">
              <a:lnSpc>
                <a:spcPct val="80000"/>
              </a:lnSpc>
            </a:pPr>
            <a:endParaRPr lang="en-US" sz="1600" dirty="0" smtClean="0">
              <a:latin typeface="Comic Sans MS" panose="030F0702030302020204" pitchFamily="66" charset="0"/>
            </a:endParaRPr>
          </a:p>
          <a:p>
            <a:pPr marL="228600" indent="-228600" eaLnBrk="1" hangingPunct="1">
              <a:lnSpc>
                <a:spcPct val="80000"/>
              </a:lnSpc>
            </a:pPr>
            <a:r>
              <a:rPr lang="en-US" sz="2000" dirty="0" smtClean="0">
                <a:latin typeface="Comic Sans MS" panose="030F0702030302020204" pitchFamily="66" charset="0"/>
              </a:rPr>
              <a:t>Where is DNA found in eukaryotes?</a:t>
            </a:r>
          </a:p>
          <a:p>
            <a:pPr marL="685800" lvl="1" indent="-228600" eaLnBrk="1" hangingPunct="1">
              <a:lnSpc>
                <a:spcPct val="80000"/>
              </a:lnSpc>
            </a:pPr>
            <a:r>
              <a:rPr lang="en-US" sz="2000" dirty="0" smtClean="0">
                <a:latin typeface="Comic Sans MS" panose="030F0702030302020204" pitchFamily="66" charset="0"/>
              </a:rPr>
              <a:t>Nuclear DNA</a:t>
            </a:r>
          </a:p>
          <a:p>
            <a:pPr marL="685800" lvl="1" indent="-228600" eaLnBrk="1" hangingPunct="1">
              <a:lnSpc>
                <a:spcPct val="80000"/>
              </a:lnSpc>
            </a:pPr>
            <a:r>
              <a:rPr lang="en-US" sz="2000" dirty="0" err="1" smtClean="0">
                <a:latin typeface="Comic Sans MS" panose="030F0702030302020204" pitchFamily="66" charset="0"/>
              </a:rPr>
              <a:t>Extranuclear</a:t>
            </a:r>
            <a:r>
              <a:rPr lang="en-US" sz="2000" dirty="0" smtClean="0">
                <a:latin typeface="Comic Sans MS" panose="030F0702030302020204" pitchFamily="66" charset="0"/>
              </a:rPr>
              <a:t> DNA </a:t>
            </a:r>
          </a:p>
          <a:p>
            <a:pPr marL="685800" lvl="1" indent="-228600" eaLnBrk="1" hangingPunct="1">
              <a:lnSpc>
                <a:spcPct val="80000"/>
              </a:lnSpc>
              <a:buFontTx/>
              <a:buNone/>
            </a:pPr>
            <a:r>
              <a:rPr lang="en-US" sz="800" dirty="0" smtClean="0">
                <a:latin typeface="Comic Sans MS" panose="030F0702030302020204" pitchFamily="66" charset="0"/>
              </a:rPr>
              <a:t>    </a:t>
            </a:r>
          </a:p>
          <a:p>
            <a:pPr marL="685800" lvl="1" indent="-228600" eaLnBrk="1" hangingPunct="1">
              <a:lnSpc>
                <a:spcPct val="80000"/>
              </a:lnSpc>
              <a:buFontTx/>
              <a:buNone/>
            </a:pPr>
            <a:r>
              <a:rPr lang="en-US" sz="1400" dirty="0" smtClean="0">
                <a:latin typeface="Comic Sans MS" panose="030F0702030302020204" pitchFamily="66" charset="0"/>
              </a:rPr>
              <a:t>	(</a:t>
            </a:r>
            <a:r>
              <a:rPr lang="en-US" sz="1400" b="1" dirty="0" smtClean="0">
                <a:solidFill>
                  <a:srgbClr val="FF0000"/>
                </a:solidFill>
                <a:latin typeface="Comic Sans MS" panose="030F0702030302020204" pitchFamily="66" charset="0"/>
              </a:rPr>
              <a:t>Q</a:t>
            </a:r>
            <a:r>
              <a:rPr lang="en-US" sz="1400" b="1" dirty="0" smtClean="0">
                <a:latin typeface="Comic Sans MS" panose="030F0702030302020204" pitchFamily="66" charset="0"/>
              </a:rPr>
              <a:t>: </a:t>
            </a:r>
            <a:r>
              <a:rPr lang="en-US" sz="1400" dirty="0" smtClean="0">
                <a:latin typeface="Comic Sans MS" panose="030F0702030302020204" pitchFamily="66" charset="0"/>
              </a:rPr>
              <a:t>What is </a:t>
            </a:r>
            <a:r>
              <a:rPr lang="en-US" sz="1400" dirty="0" err="1" smtClean="0">
                <a:latin typeface="Comic Sans MS" panose="030F0702030302020204" pitchFamily="66" charset="0"/>
              </a:rPr>
              <a:t>extranuclear</a:t>
            </a:r>
            <a:r>
              <a:rPr lang="en-US" sz="1400" dirty="0" smtClean="0">
                <a:latin typeface="Comic Sans MS" panose="030F0702030302020204" pitchFamily="66" charset="0"/>
              </a:rPr>
              <a:t> DNA?)</a:t>
            </a:r>
          </a:p>
          <a:p>
            <a:pPr marL="228600" indent="-228600" eaLnBrk="1" hangingPunct="1">
              <a:lnSpc>
                <a:spcPct val="80000"/>
              </a:lnSpc>
            </a:pPr>
            <a:endParaRPr lang="en-US" sz="1400" i="1" dirty="0" smtClean="0">
              <a:latin typeface="Comic Sans MS" panose="030F0702030302020204" pitchFamily="66" charset="0"/>
            </a:endParaRPr>
          </a:p>
        </p:txBody>
      </p:sp>
      <p:pic>
        <p:nvPicPr>
          <p:cNvPr id="5124" name="Picture 8" descr="EukaryoteAnimalCell"/>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4083050" y="914400"/>
            <a:ext cx="506095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5" name="Text Box 9"/>
          <p:cNvSpPr txBox="1">
            <a:spLocks noChangeArrowheads="1"/>
          </p:cNvSpPr>
          <p:nvPr/>
        </p:nvSpPr>
        <p:spPr bwMode="auto">
          <a:xfrm>
            <a:off x="6019800" y="6643688"/>
            <a:ext cx="312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5"/>
              </a:rPr>
              <a:t>Eukaryotic Cell Diagram</a:t>
            </a:r>
            <a:r>
              <a:rPr lang="en-US" sz="1000" b="0">
                <a:latin typeface="Comic Sans MS" panose="030F0702030302020204" pitchFamily="66" charset="0"/>
              </a:rPr>
              <a:t>, Mariana Ruiz </a:t>
            </a:r>
          </a:p>
        </p:txBody>
      </p:sp>
      <p:sp>
        <p:nvSpPr>
          <p:cNvPr id="5126" name="Text Box 1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6"/>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7"/>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74638"/>
            <a:ext cx="9144000" cy="792162"/>
          </a:xfrm>
        </p:spPr>
        <p:txBody>
          <a:bodyPr/>
          <a:lstStyle/>
          <a:p>
            <a:pPr eaLnBrk="1" hangingPunct="1"/>
            <a:r>
              <a:rPr lang="en-CA" sz="3600" b="1" smtClean="0">
                <a:solidFill>
                  <a:schemeClr val="accent2"/>
                </a:solidFill>
                <a:latin typeface="Comic Sans MS" panose="030F0702030302020204" pitchFamily="66" charset="0"/>
              </a:rPr>
              <a:t>Chromosomes &amp; Genes</a:t>
            </a:r>
            <a:endParaRPr lang="en-US" sz="3600" b="1" smtClean="0">
              <a:solidFill>
                <a:schemeClr val="accent2"/>
              </a:solidFill>
              <a:latin typeface="Comic Sans MS" panose="030F0702030302020204" pitchFamily="66" charset="0"/>
            </a:endParaRPr>
          </a:p>
        </p:txBody>
      </p:sp>
      <p:sp>
        <p:nvSpPr>
          <p:cNvPr id="6147" name="Rectangle 3"/>
          <p:cNvSpPr>
            <a:spLocks noGrp="1" noChangeArrowheads="1"/>
          </p:cNvSpPr>
          <p:nvPr>
            <p:ph type="body" sz="half" idx="1"/>
          </p:nvPr>
        </p:nvSpPr>
        <p:spPr>
          <a:xfrm>
            <a:off x="457200" y="1600200"/>
            <a:ext cx="3810000" cy="4495800"/>
          </a:xfrm>
        </p:spPr>
        <p:txBody>
          <a:bodyPr/>
          <a:lstStyle/>
          <a:p>
            <a:pPr>
              <a:lnSpc>
                <a:spcPct val="80000"/>
              </a:lnSpc>
              <a:spcBef>
                <a:spcPct val="0"/>
              </a:spcBef>
            </a:pPr>
            <a:r>
              <a:rPr lang="en-CA" sz="2800" b="1" dirty="0" smtClean="0">
                <a:solidFill>
                  <a:schemeClr val="tx1">
                    <a:lumMod val="65000"/>
                    <a:lumOff val="35000"/>
                  </a:schemeClr>
                </a:solidFill>
                <a:latin typeface="Comic Sans MS" panose="030F0702030302020204" pitchFamily="66" charset="0"/>
              </a:rPr>
              <a:t>Genome</a:t>
            </a:r>
            <a:r>
              <a:rPr lang="en-CA" sz="2800" b="1" dirty="0" smtClean="0">
                <a:latin typeface="Comic Sans MS" panose="030F0702030302020204" pitchFamily="66" charset="0"/>
              </a:rPr>
              <a:t> </a:t>
            </a:r>
            <a:r>
              <a:rPr lang="en-CA" sz="2400" b="1" dirty="0" smtClean="0">
                <a:latin typeface="Comic Sans MS" panose="030F0702030302020204" pitchFamily="66" charset="0"/>
              </a:rPr>
              <a:t>- </a:t>
            </a:r>
            <a:r>
              <a:rPr lang="en-CA" sz="2400" dirty="0" smtClean="0">
                <a:latin typeface="Comic Sans MS" panose="030F0702030302020204" pitchFamily="66" charset="0"/>
              </a:rPr>
              <a:t>Complete complement of an organism’s DNA.</a:t>
            </a:r>
          </a:p>
          <a:p>
            <a:pPr>
              <a:lnSpc>
                <a:spcPct val="80000"/>
              </a:lnSpc>
              <a:spcBef>
                <a:spcPct val="0"/>
              </a:spcBef>
              <a:buFontTx/>
              <a:buNone/>
            </a:pPr>
            <a:endParaRPr lang="en-CA" sz="2400" dirty="0" smtClean="0">
              <a:latin typeface="Comic Sans MS" panose="030F0702030302020204" pitchFamily="66" charset="0"/>
            </a:endParaRPr>
          </a:p>
          <a:p>
            <a:pPr>
              <a:lnSpc>
                <a:spcPct val="80000"/>
              </a:lnSpc>
              <a:spcBef>
                <a:spcPct val="0"/>
              </a:spcBef>
            </a:pPr>
            <a:endParaRPr lang="en-CA" sz="2800" dirty="0" smtClean="0">
              <a:latin typeface="Comic Sans MS" panose="030F0702030302020204" pitchFamily="66" charset="0"/>
            </a:endParaRPr>
          </a:p>
          <a:p>
            <a:pPr>
              <a:lnSpc>
                <a:spcPct val="80000"/>
              </a:lnSpc>
              <a:spcBef>
                <a:spcPct val="0"/>
              </a:spcBef>
            </a:pPr>
            <a:r>
              <a:rPr lang="en-CA" sz="2400" dirty="0" smtClean="0">
                <a:latin typeface="Comic Sans MS" panose="030F0702030302020204" pitchFamily="66" charset="0"/>
              </a:rPr>
              <a:t>Cellular </a:t>
            </a:r>
            <a:r>
              <a:rPr lang="en-CA" sz="2400" dirty="0" smtClean="0">
                <a:latin typeface="Comic Sans MS" panose="030F0702030302020204" pitchFamily="66" charset="0"/>
                <a:hlinkClick r:id="rId3"/>
              </a:rPr>
              <a:t>DNA</a:t>
            </a:r>
            <a:r>
              <a:rPr lang="en-CA" sz="2400" dirty="0" smtClean="0">
                <a:latin typeface="Comic Sans MS" panose="030F0702030302020204" pitchFamily="66" charset="0"/>
              </a:rPr>
              <a:t> is organized in </a:t>
            </a:r>
            <a:r>
              <a:rPr lang="en-CA" sz="2800" b="1" dirty="0" smtClean="0">
                <a:solidFill>
                  <a:schemeClr val="tx1">
                    <a:lumMod val="65000"/>
                    <a:lumOff val="35000"/>
                  </a:schemeClr>
                </a:solidFill>
                <a:latin typeface="Comic Sans MS" panose="030F0702030302020204" pitchFamily="66" charset="0"/>
              </a:rPr>
              <a:t>chromosomes</a:t>
            </a:r>
            <a:r>
              <a:rPr lang="en-CA" sz="2400" dirty="0" smtClean="0">
                <a:latin typeface="Comic Sans MS" panose="030F0702030302020204" pitchFamily="66" charset="0"/>
              </a:rPr>
              <a:t>.</a:t>
            </a:r>
          </a:p>
          <a:p>
            <a:pPr>
              <a:lnSpc>
                <a:spcPct val="80000"/>
              </a:lnSpc>
              <a:spcBef>
                <a:spcPct val="0"/>
              </a:spcBef>
            </a:pPr>
            <a:endParaRPr lang="en-CA" sz="2400" dirty="0" smtClean="0">
              <a:latin typeface="Comic Sans MS" panose="030F0702030302020204" pitchFamily="66" charset="0"/>
            </a:endParaRPr>
          </a:p>
          <a:p>
            <a:pPr>
              <a:lnSpc>
                <a:spcPct val="80000"/>
              </a:lnSpc>
              <a:spcBef>
                <a:spcPct val="0"/>
              </a:spcBef>
            </a:pPr>
            <a:endParaRPr lang="en-CA" sz="2400" dirty="0" smtClean="0">
              <a:latin typeface="Comic Sans MS" panose="030F0702030302020204" pitchFamily="66" charset="0"/>
            </a:endParaRPr>
          </a:p>
          <a:p>
            <a:pPr>
              <a:lnSpc>
                <a:spcPct val="80000"/>
              </a:lnSpc>
              <a:spcBef>
                <a:spcPct val="0"/>
              </a:spcBef>
            </a:pPr>
            <a:r>
              <a:rPr lang="en-CA" sz="2800" b="1" dirty="0" smtClean="0">
                <a:solidFill>
                  <a:schemeClr val="tx1">
                    <a:lumMod val="65000"/>
                    <a:lumOff val="35000"/>
                  </a:schemeClr>
                </a:solidFill>
                <a:latin typeface="Comic Sans MS" panose="030F0702030302020204" pitchFamily="66" charset="0"/>
              </a:rPr>
              <a:t>Genes</a:t>
            </a:r>
            <a:r>
              <a:rPr lang="en-CA" sz="2400" dirty="0" smtClean="0">
                <a:latin typeface="Comic Sans MS" panose="030F0702030302020204" pitchFamily="66" charset="0"/>
              </a:rPr>
              <a:t> have specific places on chromosomes.</a:t>
            </a:r>
            <a:r>
              <a:rPr lang="en-CA" sz="2400" dirty="0" smtClean="0"/>
              <a:t> </a:t>
            </a:r>
          </a:p>
          <a:p>
            <a:pPr>
              <a:lnSpc>
                <a:spcPct val="80000"/>
              </a:lnSpc>
              <a:spcBef>
                <a:spcPct val="0"/>
              </a:spcBef>
            </a:pPr>
            <a:endParaRPr lang="en-CA" sz="2400" dirty="0" smtClean="0"/>
          </a:p>
          <a:p>
            <a:pPr>
              <a:lnSpc>
                <a:spcPct val="80000"/>
              </a:lnSpc>
              <a:spcBef>
                <a:spcPct val="0"/>
              </a:spcBef>
            </a:pPr>
            <a:endParaRPr lang="en-CA" sz="2400" dirty="0" smtClean="0"/>
          </a:p>
          <a:p>
            <a:pPr>
              <a:lnSpc>
                <a:spcPct val="80000"/>
              </a:lnSpc>
              <a:spcBef>
                <a:spcPct val="0"/>
              </a:spcBef>
            </a:pPr>
            <a:endParaRPr lang="en-US" sz="2400" i="1" dirty="0" smtClean="0">
              <a:latin typeface="Comic Sans MS" panose="030F0702030302020204" pitchFamily="66" charset="0"/>
            </a:endParaRPr>
          </a:p>
        </p:txBody>
      </p:sp>
      <p:sp>
        <p:nvSpPr>
          <p:cNvPr id="6148" name="Text Box 4"/>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4"/>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5"/>
              </a:rPr>
              <a:t>ScienceProfOnline.com</a:t>
            </a:r>
            <a:endParaRPr lang="en-US" sz="1000" b="0">
              <a:latin typeface="Comic Sans MS" panose="030F0702030302020204" pitchFamily="66" charset="0"/>
            </a:endParaRPr>
          </a:p>
        </p:txBody>
      </p:sp>
      <p:sp>
        <p:nvSpPr>
          <p:cNvPr id="6149" name="Text Box 5"/>
          <p:cNvSpPr txBox="1">
            <a:spLocks noChangeArrowheads="1"/>
          </p:cNvSpPr>
          <p:nvPr/>
        </p:nvSpPr>
        <p:spPr bwMode="auto">
          <a:xfrm>
            <a:off x="0" y="6461125"/>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6"/>
              </a:rPr>
              <a:t>Chromosome &amp; gene</a:t>
            </a:r>
            <a:r>
              <a:rPr lang="en-US" sz="1000" b="0">
                <a:latin typeface="Comic Sans MS" panose="030F0702030302020204" pitchFamily="66" charset="0"/>
              </a:rPr>
              <a:t>, Graham Colm, National Human Genome Research Institute</a:t>
            </a:r>
          </a:p>
        </p:txBody>
      </p:sp>
      <p:pic>
        <p:nvPicPr>
          <p:cNvPr id="6150" name="Picture 6" descr="Chromosome-Gene-NHGRI"/>
          <p:cNvPicPr>
            <a:picLocks noGrp="1" noChangeAspect="1" noChangeArrowheads="1"/>
          </p:cNvPicPr>
          <p:nvPr>
            <p:ph sz="quarter" idx="2"/>
          </p:nvPr>
        </p:nvPicPr>
        <p:blipFill>
          <a:blip r:embed="rId7">
            <a:extLst>
              <a:ext uri="{28A0092B-C50C-407E-A947-70E740481C1C}">
                <a14:useLocalDpi xmlns:a14="http://schemas.microsoft.com/office/drawing/2010/main"/>
              </a:ext>
            </a:extLst>
          </a:blip>
          <a:srcRect/>
          <a:stretch>
            <a:fillRect/>
          </a:stretch>
        </p:blipFill>
        <p:spPr>
          <a:xfrm>
            <a:off x="4267200" y="2944528"/>
            <a:ext cx="4800600" cy="3497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1" name="Picture 7" descr="laquer_boxes"/>
          <p:cNvPicPr>
            <a:picLocks noGrp="1" noChangeAspect="1" noChangeArrowheads="1"/>
          </p:cNvPicPr>
          <p:nvPr>
            <p:ph sz="quarter" idx="3"/>
          </p:nvPr>
        </p:nvPicPr>
        <p:blipFill>
          <a:blip r:embed="rId8">
            <a:extLst>
              <a:ext uri="{28A0092B-C50C-407E-A947-70E740481C1C}">
                <a14:useLocalDpi xmlns:a14="http://schemas.microsoft.com/office/drawing/2010/main"/>
              </a:ext>
            </a:extLst>
          </a:blip>
          <a:srcRect/>
          <a:stretch>
            <a:fillRect/>
          </a:stretch>
        </p:blipFill>
        <p:spPr>
          <a:xfrm>
            <a:off x="6096000" y="1160675"/>
            <a:ext cx="16002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sz="half" idx="1"/>
          </p:nvPr>
        </p:nvSpPr>
        <p:spPr/>
        <p:txBody>
          <a:bodyPr/>
          <a:lstStyle/>
          <a:p>
            <a:pPr algn="ctr" eaLnBrk="1" hangingPunct="1">
              <a:buFontTx/>
              <a:buNone/>
            </a:pPr>
            <a:endParaRPr lang="en-US" sz="3600" smtClean="0">
              <a:solidFill>
                <a:srgbClr val="003399"/>
              </a:solidFill>
            </a:endParaRPr>
          </a:p>
          <a:p>
            <a:pPr algn="ctr" eaLnBrk="1" hangingPunct="1">
              <a:buFontTx/>
              <a:buNone/>
            </a:pPr>
            <a:r>
              <a:rPr lang="en-US" sz="4400" b="1" smtClean="0">
                <a:solidFill>
                  <a:srgbClr val="003399"/>
                </a:solidFill>
                <a:latin typeface="Comic Sans MS" panose="030F0702030302020204" pitchFamily="66" charset="0"/>
              </a:rPr>
              <a:t>Nucleotides</a:t>
            </a:r>
            <a:r>
              <a:rPr lang="en-US" sz="4400" smtClean="0">
                <a:solidFill>
                  <a:srgbClr val="003399"/>
                </a:solidFill>
                <a:latin typeface="Comic Sans MS" panose="030F0702030302020204" pitchFamily="66" charset="0"/>
              </a:rPr>
              <a:t> </a:t>
            </a:r>
          </a:p>
          <a:p>
            <a:pPr algn="ctr" eaLnBrk="1" hangingPunct="1">
              <a:buFontTx/>
              <a:buNone/>
            </a:pPr>
            <a:r>
              <a:rPr lang="en-US" sz="4400" smtClean="0">
                <a:solidFill>
                  <a:srgbClr val="003399"/>
                </a:solidFill>
                <a:latin typeface="Comic Sans MS" panose="030F0702030302020204" pitchFamily="66" charset="0"/>
              </a:rPr>
              <a:t>and </a:t>
            </a:r>
          </a:p>
          <a:p>
            <a:pPr algn="ctr" eaLnBrk="1" hangingPunct="1">
              <a:buFontTx/>
              <a:buNone/>
            </a:pPr>
            <a:r>
              <a:rPr lang="en-US" sz="4400" b="1" smtClean="0">
                <a:solidFill>
                  <a:srgbClr val="003399"/>
                </a:solidFill>
                <a:latin typeface="Comic Sans MS" panose="030F0702030302020204" pitchFamily="66" charset="0"/>
              </a:rPr>
              <a:t>Nucleic Acids</a:t>
            </a:r>
          </a:p>
        </p:txBody>
      </p:sp>
      <p:pic>
        <p:nvPicPr>
          <p:cNvPr id="7171" name="Picture 7" descr="DNA-chemical-structure"/>
          <p:cNvPicPr>
            <a:picLocks noGrp="1" noChangeAspect="1" noChangeArrowheads="1"/>
          </p:cNvPicPr>
          <p:nvPr>
            <p:ph sz="quarter" idx="2"/>
          </p:nvPr>
        </p:nvPicPr>
        <p:blipFill>
          <a:blip r:embed="rId3">
            <a:extLst>
              <a:ext uri="{28A0092B-C50C-407E-A947-70E740481C1C}">
                <a14:useLocalDpi xmlns:a14="http://schemas.microsoft.com/office/drawing/2010/main"/>
              </a:ext>
            </a:extLst>
          </a:blip>
          <a:srcRect/>
          <a:stretch>
            <a:fillRect/>
          </a:stretch>
        </p:blipFill>
        <p:spPr>
          <a:xfrm>
            <a:off x="4648200" y="1143000"/>
            <a:ext cx="4094163" cy="4776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Text Box 11"/>
          <p:cNvSpPr txBox="1">
            <a:spLocks noChangeArrowheads="1"/>
          </p:cNvSpPr>
          <p:nvPr/>
        </p:nvSpPr>
        <p:spPr bwMode="auto">
          <a:xfrm>
            <a:off x="6553200" y="6613525"/>
            <a:ext cx="259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 </a:t>
            </a:r>
            <a:r>
              <a:rPr lang="en-US" sz="1000" b="0">
                <a:latin typeface="Comic Sans MS" panose="030F0702030302020204" pitchFamily="66" charset="0"/>
                <a:hlinkClick r:id="rId4"/>
              </a:rPr>
              <a:t>DNA Detail Diagram: </a:t>
            </a:r>
            <a:r>
              <a:rPr lang="en-US" sz="1000" b="0">
                <a:latin typeface="Comic Sans MS" panose="030F0702030302020204" pitchFamily="66" charset="0"/>
              </a:rPr>
              <a:t>Madprime</a:t>
            </a:r>
          </a:p>
        </p:txBody>
      </p:sp>
      <p:sp>
        <p:nvSpPr>
          <p:cNvPr id="7173" name="Text Box 4"/>
          <p:cNvSpPr txBox="1">
            <a:spLocks noChangeArrowheads="1"/>
          </p:cNvSpPr>
          <p:nvPr/>
        </p:nvSpPr>
        <p:spPr bwMode="auto">
          <a:xfrm>
            <a:off x="-20638" y="663257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5"/>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6"/>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228600"/>
            <a:ext cx="8686800" cy="563563"/>
          </a:xfrm>
        </p:spPr>
        <p:txBody>
          <a:bodyPr/>
          <a:lstStyle/>
          <a:p>
            <a:pPr eaLnBrk="1" hangingPunct="1"/>
            <a:r>
              <a:rPr lang="en-US" sz="2800" b="1" smtClean="0">
                <a:solidFill>
                  <a:srgbClr val="003399"/>
                </a:solidFill>
                <a:latin typeface="Comic Sans MS" panose="030F0702030302020204" pitchFamily="66" charset="0"/>
              </a:rPr>
              <a:t>Nucleic Acids</a:t>
            </a:r>
            <a:endParaRPr lang="en-US" sz="3200" smtClean="0">
              <a:solidFill>
                <a:srgbClr val="003399"/>
              </a:solidFill>
              <a:latin typeface="Comic Sans MS" panose="030F0702030302020204" pitchFamily="66" charset="0"/>
            </a:endParaRPr>
          </a:p>
        </p:txBody>
      </p:sp>
      <p:pic>
        <p:nvPicPr>
          <p:cNvPr id="8195" name="Picture 4" descr="Image:Nucleotides.png">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595313" y="2514600"/>
            <a:ext cx="7800975" cy="3657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Box 3"/>
          <p:cNvSpPr txBox="1">
            <a:spLocks noChangeArrowheads="1"/>
          </p:cNvSpPr>
          <p:nvPr/>
        </p:nvSpPr>
        <p:spPr bwMode="auto">
          <a:xfrm>
            <a:off x="1600200" y="1189602"/>
            <a:ext cx="556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n-US" sz="2000" dirty="0" smtClean="0">
                <a:solidFill>
                  <a:srgbClr val="FF0000"/>
                </a:solidFill>
                <a:latin typeface="Comic Sans MS" panose="030F0702030302020204" pitchFamily="66" charset="0"/>
              </a:rPr>
              <a:t>Q</a:t>
            </a:r>
            <a:r>
              <a:rPr lang="en-US" sz="2000" dirty="0" smtClean="0">
                <a:latin typeface="Comic Sans MS" panose="030F0702030302020204" pitchFamily="66" charset="0"/>
              </a:rPr>
              <a:t>: What type of monomer are nucleic acids made of?</a:t>
            </a:r>
            <a:endParaRPr lang="en-US" sz="2000" dirty="0">
              <a:latin typeface="Comic Sans MS" panose="030F0702030302020204" pitchFamily="66" charset="0"/>
            </a:endParaRPr>
          </a:p>
        </p:txBody>
      </p:sp>
      <p:sp>
        <p:nvSpPr>
          <p:cNvPr id="8197" name="Text Box 2"/>
          <p:cNvSpPr txBox="1">
            <a:spLocks noChangeArrowheads="1"/>
          </p:cNvSpPr>
          <p:nvPr/>
        </p:nvSpPr>
        <p:spPr bwMode="auto">
          <a:xfrm>
            <a:off x="5867400" y="6629400"/>
            <a:ext cx="3276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a:r>
              <a:rPr lang="en-US" sz="1000">
                <a:latin typeface="Comic Sans MS" panose="030F0702030302020204" pitchFamily="66" charset="0"/>
              </a:rPr>
              <a:t>Image: </a:t>
            </a:r>
            <a:r>
              <a:rPr lang="en-US" sz="1000">
                <a:latin typeface="Comic Sans MS" panose="030F0702030302020204" pitchFamily="66" charset="0"/>
                <a:hlinkClick r:id="rId5"/>
              </a:rPr>
              <a:t>Nucleotide Structure</a:t>
            </a:r>
            <a:r>
              <a:rPr lang="en-US" sz="1000">
                <a:latin typeface="Comic Sans MS" panose="030F0702030302020204" pitchFamily="66" charset="0"/>
              </a:rPr>
              <a:t>, Wikipedia</a:t>
            </a:r>
          </a:p>
        </p:txBody>
      </p:sp>
      <p:sp>
        <p:nvSpPr>
          <p:cNvPr id="8198" name="Text Box 4"/>
          <p:cNvSpPr txBox="1">
            <a:spLocks noChangeArrowheads="1"/>
          </p:cNvSpPr>
          <p:nvPr/>
        </p:nvSpPr>
        <p:spPr bwMode="auto">
          <a:xfrm>
            <a:off x="-20638" y="6632575"/>
            <a:ext cx="5334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a:t>
            </a:r>
            <a:r>
              <a:rPr lang="en-US" sz="1000" b="0">
                <a:latin typeface="Comic Sans MS" panose="030F0702030302020204" pitchFamily="66" charset="0"/>
                <a:hlinkClick r:id="rId6"/>
              </a:rPr>
              <a:t>Virtual Cell Biology Classroom </a:t>
            </a:r>
            <a:r>
              <a:rPr lang="en-US" sz="1000" b="0">
                <a:latin typeface="Comic Sans MS" panose="030F0702030302020204" pitchFamily="66" charset="0"/>
              </a:rPr>
              <a:t>on </a:t>
            </a:r>
            <a:r>
              <a:rPr lang="en-US" sz="1000" b="0">
                <a:latin typeface="Comic Sans MS" panose="030F0702030302020204" pitchFamily="66" charset="0"/>
                <a:hlinkClick r:id="rId7"/>
              </a:rPr>
              <a:t>ScienceProfOnline.com</a:t>
            </a:r>
            <a:endParaRPr lang="en-US" sz="1000" b="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228600"/>
            <a:ext cx="4648200" cy="685800"/>
          </a:xfrm>
        </p:spPr>
        <p:txBody>
          <a:bodyPr/>
          <a:lstStyle/>
          <a:p>
            <a:pPr algn="l" eaLnBrk="1" hangingPunct="1"/>
            <a:r>
              <a:rPr lang="en-US" sz="3500" b="1" smtClean="0">
                <a:solidFill>
                  <a:srgbClr val="003399"/>
                </a:solidFill>
                <a:latin typeface="Comic Sans MS" panose="030F0702030302020204" pitchFamily="66" charset="0"/>
              </a:rPr>
              <a:t>DNA Structure</a:t>
            </a:r>
          </a:p>
        </p:txBody>
      </p:sp>
      <p:sp>
        <p:nvSpPr>
          <p:cNvPr id="9219" name="Rectangle 3"/>
          <p:cNvSpPr>
            <a:spLocks noGrp="1" noChangeArrowheads="1"/>
          </p:cNvSpPr>
          <p:nvPr>
            <p:ph type="body" sz="half" idx="1"/>
          </p:nvPr>
        </p:nvSpPr>
        <p:spPr>
          <a:xfrm>
            <a:off x="20638" y="1371600"/>
            <a:ext cx="3276600" cy="4724400"/>
          </a:xfrm>
        </p:spPr>
        <p:txBody>
          <a:bodyPr/>
          <a:lstStyle/>
          <a:p>
            <a:pPr eaLnBrk="1" hangingPunct="1">
              <a:lnSpc>
                <a:spcPct val="80000"/>
              </a:lnSpc>
              <a:defRPr/>
            </a:pPr>
            <a:r>
              <a:rPr lang="en-US" sz="1800" dirty="0" smtClean="0">
                <a:latin typeface="Comic Sans MS" pitchFamily="66" charset="0"/>
              </a:rPr>
              <a:t>Double stranded molecule, analogous to a spiral staircase:</a:t>
            </a:r>
          </a:p>
          <a:p>
            <a:pPr eaLnBrk="1" hangingPunct="1">
              <a:lnSpc>
                <a:spcPct val="80000"/>
              </a:lnSpc>
              <a:defRPr/>
            </a:pPr>
            <a:endParaRPr lang="en-US" sz="1800" dirty="0" smtClean="0">
              <a:latin typeface="Comic Sans MS" pitchFamily="66" charset="0"/>
            </a:endParaRPr>
          </a:p>
          <a:p>
            <a:pPr eaLnBrk="1" hangingPunct="1">
              <a:lnSpc>
                <a:spcPct val="80000"/>
              </a:lnSpc>
              <a:buFontTx/>
              <a:buNone/>
              <a:defRPr/>
            </a:pPr>
            <a:r>
              <a:rPr lang="en-US" sz="1800" dirty="0" smtClean="0">
                <a:latin typeface="Comic Sans MS" pitchFamily="66" charset="0"/>
              </a:rPr>
              <a:t>	</a:t>
            </a:r>
            <a:r>
              <a:rPr lang="en-US" sz="1400" dirty="0" smtClean="0">
                <a:latin typeface="Comic Sans MS" pitchFamily="66" charset="0"/>
              </a:rPr>
              <a:t>- two </a:t>
            </a:r>
            <a:r>
              <a:rPr lang="en-US" sz="1400" dirty="0" err="1" smtClean="0">
                <a:latin typeface="Comic Sans MS" pitchFamily="66" charset="0"/>
              </a:rPr>
              <a:t>deoxyribose</a:t>
            </a:r>
            <a:r>
              <a:rPr lang="en-US" sz="1400" dirty="0" smtClean="0">
                <a:latin typeface="Comic Sans MS" pitchFamily="66" charset="0"/>
              </a:rPr>
              <a:t>-phosphate    chains as the “</a:t>
            </a:r>
            <a:r>
              <a:rPr lang="en-US" sz="1400" b="1" dirty="0" smtClean="0">
                <a:latin typeface="Comic Sans MS" pitchFamily="66" charset="0"/>
              </a:rPr>
              <a:t>side rails</a:t>
            </a:r>
            <a:r>
              <a:rPr lang="en-US" sz="1400" dirty="0" smtClean="0">
                <a:latin typeface="Comic Sans MS" pitchFamily="66" charset="0"/>
              </a:rPr>
              <a:t>”</a:t>
            </a:r>
            <a:endParaRPr lang="en-US" sz="1400" b="1" dirty="0" smtClean="0">
              <a:latin typeface="Comic Sans MS" pitchFamily="66" charset="0"/>
            </a:endParaRPr>
          </a:p>
          <a:p>
            <a:pPr eaLnBrk="1" hangingPunct="1">
              <a:lnSpc>
                <a:spcPct val="80000"/>
              </a:lnSpc>
              <a:buFontTx/>
              <a:buNone/>
              <a:defRPr/>
            </a:pPr>
            <a:endParaRPr lang="en-US" sz="1400" dirty="0" smtClean="0">
              <a:latin typeface="Comic Sans MS" pitchFamily="66" charset="0"/>
            </a:endParaRPr>
          </a:p>
          <a:p>
            <a:pPr eaLnBrk="1" hangingPunct="1">
              <a:lnSpc>
                <a:spcPct val="80000"/>
              </a:lnSpc>
              <a:buFontTx/>
              <a:buNone/>
              <a:defRPr/>
            </a:pPr>
            <a:r>
              <a:rPr lang="en-US" sz="1400" dirty="0" smtClean="0">
                <a:latin typeface="Comic Sans MS" pitchFamily="66" charset="0"/>
              </a:rPr>
              <a:t>	- base pairs, linked by hydrogen bonds, are the “</a:t>
            </a:r>
            <a:r>
              <a:rPr lang="en-US" sz="1400" b="1" dirty="0" smtClean="0">
                <a:latin typeface="Comic Sans MS" pitchFamily="66" charset="0"/>
              </a:rPr>
              <a:t>steps”</a:t>
            </a:r>
            <a:endParaRPr lang="en-US" sz="1400" dirty="0" smtClean="0">
              <a:latin typeface="Comic Sans MS" pitchFamily="66" charset="0"/>
            </a:endParaRPr>
          </a:p>
          <a:p>
            <a:pPr eaLnBrk="1" hangingPunct="1">
              <a:lnSpc>
                <a:spcPct val="80000"/>
              </a:lnSpc>
              <a:defRPr/>
            </a:pPr>
            <a:endParaRPr lang="en-US" sz="1400" dirty="0" smtClean="0">
              <a:latin typeface="Comic Sans MS" pitchFamily="66" charset="0"/>
            </a:endParaRPr>
          </a:p>
          <a:p>
            <a:pPr eaLnBrk="1" hangingPunct="1">
              <a:lnSpc>
                <a:spcPct val="80000"/>
              </a:lnSpc>
              <a:defRPr/>
            </a:pPr>
            <a:endParaRPr lang="en-US" sz="1400" dirty="0" smtClean="0">
              <a:latin typeface="Comic Sans MS" pitchFamily="66" charset="0"/>
            </a:endParaRPr>
          </a:p>
          <a:p>
            <a:pPr eaLnBrk="1" hangingPunct="1">
              <a:lnSpc>
                <a:spcPct val="80000"/>
              </a:lnSpc>
              <a:defRPr/>
            </a:pPr>
            <a:r>
              <a:rPr lang="en-US" sz="1800" b="1" dirty="0" smtClean="0">
                <a:solidFill>
                  <a:schemeClr val="tx1">
                    <a:lumMod val="65000"/>
                    <a:lumOff val="35000"/>
                  </a:schemeClr>
                </a:solidFill>
                <a:latin typeface="Comic Sans MS" pitchFamily="66" charset="0"/>
              </a:rPr>
              <a:t>Purine</a:t>
            </a:r>
            <a:r>
              <a:rPr lang="en-US" sz="1800" b="1" dirty="0" smtClean="0">
                <a:solidFill>
                  <a:schemeClr val="tx1">
                    <a:lumMod val="50000"/>
                    <a:lumOff val="50000"/>
                  </a:schemeClr>
                </a:solidFill>
                <a:latin typeface="Comic Sans MS" pitchFamily="66" charset="0"/>
              </a:rPr>
              <a:t> </a:t>
            </a:r>
            <a:r>
              <a:rPr lang="en-US" sz="1600" b="1" dirty="0" smtClean="0">
                <a:latin typeface="Comic Sans MS" pitchFamily="66" charset="0"/>
              </a:rPr>
              <a:t>Bases</a:t>
            </a:r>
          </a:p>
          <a:p>
            <a:pPr marL="0" indent="0" eaLnBrk="1" hangingPunct="1">
              <a:lnSpc>
                <a:spcPct val="80000"/>
              </a:lnSpc>
              <a:buFontTx/>
              <a:buNone/>
              <a:defRPr/>
            </a:pPr>
            <a:r>
              <a:rPr lang="en-US" sz="1600" b="1" dirty="0" smtClean="0">
                <a:latin typeface="Comic Sans MS" pitchFamily="66" charset="0"/>
              </a:rPr>
              <a:t>   </a:t>
            </a:r>
            <a:r>
              <a:rPr lang="en-US" sz="1600" dirty="0" smtClean="0">
                <a:latin typeface="Comic Sans MS" pitchFamily="66" charset="0"/>
              </a:rPr>
              <a:t> </a:t>
            </a:r>
            <a:r>
              <a:rPr lang="en-US" sz="1200" dirty="0" smtClean="0">
                <a:latin typeface="Comic Sans MS" pitchFamily="66" charset="0"/>
              </a:rPr>
              <a:t>(double ring)</a:t>
            </a:r>
          </a:p>
          <a:p>
            <a:pPr eaLnBrk="1" hangingPunct="1">
              <a:lnSpc>
                <a:spcPct val="80000"/>
              </a:lnSpc>
              <a:buFontTx/>
              <a:buNone/>
              <a:defRPr/>
            </a:pPr>
            <a:r>
              <a:rPr lang="en-US" sz="1600" dirty="0" smtClean="0">
                <a:latin typeface="Comic Sans MS" pitchFamily="66" charset="0"/>
              </a:rPr>
              <a:t>	Adenine &amp; Guanine</a:t>
            </a:r>
          </a:p>
          <a:p>
            <a:pPr eaLnBrk="1" hangingPunct="1">
              <a:lnSpc>
                <a:spcPct val="80000"/>
              </a:lnSpc>
              <a:defRPr/>
            </a:pPr>
            <a:endParaRPr lang="en-US" sz="1600" dirty="0" smtClean="0">
              <a:latin typeface="Comic Sans MS" pitchFamily="66" charset="0"/>
            </a:endParaRPr>
          </a:p>
          <a:p>
            <a:pPr eaLnBrk="1" hangingPunct="1">
              <a:lnSpc>
                <a:spcPct val="80000"/>
              </a:lnSpc>
              <a:defRPr/>
            </a:pPr>
            <a:endParaRPr lang="en-US" sz="1600" dirty="0" smtClean="0">
              <a:latin typeface="Comic Sans MS" pitchFamily="66" charset="0"/>
            </a:endParaRPr>
          </a:p>
          <a:p>
            <a:pPr eaLnBrk="1" hangingPunct="1">
              <a:lnSpc>
                <a:spcPct val="80000"/>
              </a:lnSpc>
              <a:defRPr/>
            </a:pPr>
            <a:r>
              <a:rPr lang="en-US" sz="1800" b="1" dirty="0" smtClean="0">
                <a:solidFill>
                  <a:schemeClr val="tx1">
                    <a:lumMod val="65000"/>
                    <a:lumOff val="35000"/>
                  </a:schemeClr>
                </a:solidFill>
                <a:latin typeface="Comic Sans MS" pitchFamily="66" charset="0"/>
              </a:rPr>
              <a:t>Pyrimidine</a:t>
            </a:r>
            <a:r>
              <a:rPr lang="en-US" sz="1600" b="1" dirty="0" smtClean="0">
                <a:latin typeface="Comic Sans MS" pitchFamily="66" charset="0"/>
              </a:rPr>
              <a:t> Bases</a:t>
            </a:r>
          </a:p>
          <a:p>
            <a:pPr marL="0" indent="0" eaLnBrk="1" hangingPunct="1">
              <a:lnSpc>
                <a:spcPct val="80000"/>
              </a:lnSpc>
              <a:buFontTx/>
              <a:buNone/>
              <a:defRPr/>
            </a:pPr>
            <a:r>
              <a:rPr lang="en-US" sz="1600" b="1" dirty="0">
                <a:latin typeface="Comic Sans MS" pitchFamily="66" charset="0"/>
              </a:rPr>
              <a:t> </a:t>
            </a:r>
            <a:r>
              <a:rPr lang="en-US" sz="1600" b="1" dirty="0" smtClean="0">
                <a:latin typeface="Comic Sans MS" pitchFamily="66" charset="0"/>
              </a:rPr>
              <a:t>  </a:t>
            </a:r>
            <a:r>
              <a:rPr lang="en-US" sz="1600" dirty="0" smtClean="0">
                <a:latin typeface="Comic Sans MS" pitchFamily="66" charset="0"/>
              </a:rPr>
              <a:t> </a:t>
            </a:r>
            <a:r>
              <a:rPr lang="en-US" sz="1200" dirty="0" smtClean="0">
                <a:latin typeface="Comic Sans MS" pitchFamily="66" charset="0"/>
              </a:rPr>
              <a:t>(single ring)</a:t>
            </a:r>
          </a:p>
          <a:p>
            <a:pPr eaLnBrk="1" hangingPunct="1">
              <a:lnSpc>
                <a:spcPct val="80000"/>
              </a:lnSpc>
              <a:buFontTx/>
              <a:buNone/>
              <a:defRPr/>
            </a:pPr>
            <a:r>
              <a:rPr lang="en-US" sz="1600" dirty="0" smtClean="0">
                <a:latin typeface="Comic Sans MS" pitchFamily="66" charset="0"/>
              </a:rPr>
              <a:t>	Cytosine &amp; Thymine</a:t>
            </a:r>
            <a:endParaRPr lang="en-US" sz="1800" dirty="0" smtClean="0">
              <a:latin typeface="Comic Sans MS" pitchFamily="66" charset="0"/>
            </a:endParaRPr>
          </a:p>
        </p:txBody>
      </p:sp>
      <p:sp>
        <p:nvSpPr>
          <p:cNvPr id="9220" name="Text Box 5"/>
          <p:cNvSpPr txBox="1">
            <a:spLocks noChangeArrowheads="1"/>
          </p:cNvSpPr>
          <p:nvPr/>
        </p:nvSpPr>
        <p:spPr bwMode="auto">
          <a:xfrm>
            <a:off x="5029200" y="6413500"/>
            <a:ext cx="4114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spcBef>
                <a:spcPct val="50000"/>
              </a:spcBef>
            </a:pPr>
            <a:r>
              <a:rPr lang="en-US" sz="1000" b="0">
                <a:latin typeface="Comic Sans MS" panose="030F0702030302020204" pitchFamily="66" charset="0"/>
              </a:rPr>
              <a:t>Images: </a:t>
            </a:r>
            <a:r>
              <a:rPr lang="en-US" sz="1000" b="0">
                <a:latin typeface="Comic Sans MS" panose="030F0702030302020204" pitchFamily="66" charset="0"/>
                <a:hlinkClick r:id="rId3"/>
              </a:rPr>
              <a:t>Model of DNA Molecule</a:t>
            </a:r>
            <a:r>
              <a:rPr lang="en-US" sz="1000" b="0">
                <a:latin typeface="Comic Sans MS" panose="030F0702030302020204" pitchFamily="66" charset="0"/>
              </a:rPr>
              <a:t>, Field Museum, Chicago, T. Port; </a:t>
            </a:r>
            <a:r>
              <a:rPr lang="en-US" sz="1000" b="0">
                <a:latin typeface="Comic Sans MS" panose="030F0702030302020204" pitchFamily="66" charset="0"/>
                <a:hlinkClick r:id="rId4"/>
              </a:rPr>
              <a:t>DNA Detail Diagram: </a:t>
            </a:r>
            <a:r>
              <a:rPr lang="en-US" sz="1000" b="0">
                <a:latin typeface="Comic Sans MS" panose="030F0702030302020204" pitchFamily="66" charset="0"/>
              </a:rPr>
              <a:t>Madprime; </a:t>
            </a:r>
            <a:r>
              <a:rPr lang="en-US" sz="1000" b="0">
                <a:latin typeface="Comic Sans MS" panose="030F0702030302020204" pitchFamily="66" charset="0"/>
                <a:hlinkClick r:id="rId5"/>
              </a:rPr>
              <a:t>DNA Molecule</a:t>
            </a:r>
            <a:r>
              <a:rPr lang="en-US" sz="1000" b="0">
                <a:latin typeface="Comic Sans MS" panose="030F0702030302020204" pitchFamily="66" charset="0"/>
              </a:rPr>
              <a:t>, Biology Corner</a:t>
            </a:r>
          </a:p>
        </p:txBody>
      </p:sp>
      <p:sp>
        <p:nvSpPr>
          <p:cNvPr id="9221" name="Text Box 6"/>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a:latin typeface="Comic Sans MS" panose="030F0702030302020204" pitchFamily="66" charset="0"/>
              </a:rPr>
              <a:t>From the  Virtual Cell Biology Classroom on </a:t>
            </a:r>
            <a:r>
              <a:rPr lang="en-US" sz="1000" b="0">
                <a:latin typeface="Comic Sans MS" panose="030F0702030302020204" pitchFamily="66" charset="0"/>
                <a:hlinkClick r:id="rId6"/>
              </a:rPr>
              <a:t>ScienceProfOnline.com</a:t>
            </a:r>
            <a:endParaRPr lang="en-US" sz="1000" b="0">
              <a:latin typeface="Comic Sans MS" panose="030F0702030302020204" pitchFamily="66" charset="0"/>
            </a:endParaRPr>
          </a:p>
        </p:txBody>
      </p:sp>
      <p:pic>
        <p:nvPicPr>
          <p:cNvPr id="9222" name="Picture 9" descr="DNA-chemical-structure"/>
          <p:cNvPicPr>
            <a:picLocks noGrp="1" noChangeAspect="1" noChangeArrowheads="1"/>
          </p:cNvPicPr>
          <p:nvPr>
            <p:ph sz="quarter" idx="2"/>
          </p:nvPr>
        </p:nvPicPr>
        <p:blipFill>
          <a:blip r:embed="rId7" cstate="email">
            <a:extLst>
              <a:ext uri="{28A0092B-C50C-407E-A947-70E740481C1C}">
                <a14:useLocalDpi xmlns:a14="http://schemas.microsoft.com/office/drawing/2010/main"/>
              </a:ext>
            </a:extLst>
          </a:blip>
          <a:srcRect/>
          <a:stretch>
            <a:fillRect/>
          </a:stretch>
        </p:blipFill>
        <p:spPr>
          <a:xfrm>
            <a:off x="6324600" y="2420938"/>
            <a:ext cx="2667000" cy="3709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3" name="Picture 8" descr="C:\Users\Tami\Desktop\Picture85.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97238" y="1295400"/>
            <a:ext cx="2743200"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51274" y="152400"/>
            <a:ext cx="2743200" cy="20574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26832</TotalTime>
  <Words>1714</Words>
  <Application>Microsoft Macintosh PowerPoint</Application>
  <PresentationFormat>On-screen Show (4:3)</PresentationFormat>
  <Paragraphs>318</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PowerPoint Presentation</vt:lpstr>
      <vt:lpstr>PowerPoint Presentation</vt:lpstr>
      <vt:lpstr>PowerPoint Presentation</vt:lpstr>
      <vt:lpstr>Prokaryotic Genomes</vt:lpstr>
      <vt:lpstr>Eukaryotic Genomes</vt:lpstr>
      <vt:lpstr>Chromosomes &amp; Genes</vt:lpstr>
      <vt:lpstr>PowerPoint Presentation</vt:lpstr>
      <vt:lpstr>Nucleic Acids</vt:lpstr>
      <vt:lpstr>DNA Structure</vt:lpstr>
      <vt:lpstr>PowerPoint Presentation</vt:lpstr>
      <vt:lpstr>DNA Replication</vt:lpstr>
      <vt:lpstr>DNA Replication</vt:lpstr>
      <vt:lpstr>DNA Replication</vt:lpstr>
      <vt:lpstr>EUKARYOTIC DNA Replication: Replication “Bubbles”</vt:lpstr>
      <vt:lpstr>PROKARYOTIC DNA Replication   One Origin</vt:lpstr>
      <vt:lpstr>How Do Nucleotides Put Themselves Together Into Nucleic Acids?</vt:lpstr>
      <vt:lpstr>DNA Replication: Anti-parallel Nature of DNA</vt:lpstr>
      <vt:lpstr>DNA Replication: Leading &amp; Lagging Strand</vt:lpstr>
      <vt:lpstr>Let’s Practice How Leading &amp; Lagging Daughter Strands Are Built Within the Replication Bubble</vt:lpstr>
      <vt:lpstr>Reminder…Why is the DNA copied?</vt:lpstr>
      <vt:lpstr>If binary fission creates clones…</vt:lpstr>
      <vt:lpstr>Replication Mistakes: Mutations of Genes</vt:lpstr>
      <vt:lpstr>Mutation and Bacterial Change</vt:lpstr>
      <vt:lpstr>PowerPoint Presentation</vt:lpstr>
      <vt:lpstr>Are you feeling blinded by science?  Do yourself a favor. Use the…                 Virtual Cell Biology                        Classroom (VCBC)  !  The VCBC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Genetics - DNA Replication Lecture PowerPoint</dc:title>
  <dc:creator>Tami Port</dc:creator>
  <cp:keywords>genetic replication lecture powerpoint, dna replication lecture ppt, genetic replication lecture</cp:keywords>
  <cp:lastModifiedBy>Voicemail</cp:lastModifiedBy>
  <cp:revision>186</cp:revision>
  <dcterms:created xsi:type="dcterms:W3CDTF">2008-04-06T15:07:06Z</dcterms:created>
  <dcterms:modified xsi:type="dcterms:W3CDTF">2015-10-08T01:12:11Z</dcterms:modified>
  <cp:category>Cell Biology Lecture PowerPoint</cp:category>
</cp:coreProperties>
</file>