
<file path=[Content_Types].xml><?xml version="1.0" encoding="utf-8"?>
<Types xmlns="http://schemas.openxmlformats.org/package/2006/content-types">
  <Default Extension="xml" ContentType="application/xml"/>
  <Default Extension="wmf" ContentType="image/x-wmf"/>
  <Default Extension="jpeg" ContentType="image/jpeg"/>
  <Default Extension="jpg" ContentType="image/jpeg"/>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92" r:id="rId2"/>
    <p:sldId id="293" r:id="rId3"/>
    <p:sldId id="256" r:id="rId4"/>
    <p:sldId id="290" r:id="rId5"/>
    <p:sldId id="294" r:id="rId6"/>
    <p:sldId id="287" r:id="rId7"/>
    <p:sldId id="267" r:id="rId8"/>
    <p:sldId id="286" r:id="rId9"/>
    <p:sldId id="288" r:id="rId10"/>
    <p:sldId id="289" r:id="rId11"/>
    <p:sldId id="280" r:id="rId12"/>
    <p:sldId id="281" r:id="rId13"/>
    <p:sldId id="273" r:id="rId14"/>
    <p:sldId id="291" r:id="rId15"/>
    <p:sldId id="268" r:id="rId16"/>
    <p:sldId id="284" r:id="rId17"/>
    <p:sldId id="285" r:id="rId18"/>
  </p:sldIdLst>
  <p:sldSz cx="9144000" cy="6858000" type="screen4x3"/>
  <p:notesSz cx="6858000" cy="90773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a:srgbClr val="33CCCC"/>
    <a:srgbClr val="990000"/>
    <a:srgbClr val="339966"/>
    <a:srgbClr val="6600CC"/>
    <a:srgbClr val="FF3300"/>
    <a:srgbClr val="00CC99"/>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56" autoAdjust="0"/>
    <p:restoredTop sz="94660"/>
  </p:normalViewPr>
  <p:slideViewPr>
    <p:cSldViewPr>
      <p:cViewPr varScale="1">
        <p:scale>
          <a:sx n="102" d="100"/>
          <a:sy n="102" d="100"/>
        </p:scale>
        <p:origin x="-110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3251" name="Rectangle 3"/>
          <p:cNvSpPr>
            <a:spLocks noGrp="1" noChangeArrowheads="1"/>
          </p:cNvSpPr>
          <p:nvPr>
            <p:ph type="dt" sz="quarter" idx="1"/>
          </p:nvPr>
        </p:nvSpPr>
        <p:spPr bwMode="auto">
          <a:xfrm>
            <a:off x="3884613"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3252" name="Rectangle 4"/>
          <p:cNvSpPr>
            <a:spLocks noGrp="1" noChangeArrowheads="1"/>
          </p:cNvSpPr>
          <p:nvPr>
            <p:ph type="ftr" sz="quarter" idx="2"/>
          </p:nvPr>
        </p:nvSpPr>
        <p:spPr bwMode="auto">
          <a:xfrm>
            <a:off x="0"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3253" name="Rectangle 5"/>
          <p:cNvSpPr>
            <a:spLocks noGrp="1" noChangeArrowheads="1"/>
          </p:cNvSpPr>
          <p:nvPr>
            <p:ph type="sldNum" sz="quarter" idx="3"/>
          </p:nvPr>
        </p:nvSpPr>
        <p:spPr bwMode="auto">
          <a:xfrm>
            <a:off x="3884613"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5CF66D7D-A762-4246-B4C2-BA1E4751B1EB}" type="slidenum">
              <a:rPr lang="en-US"/>
              <a:pPr>
                <a:defRPr/>
              </a:pPr>
              <a:t>‹#›</a:t>
            </a:fld>
            <a:endParaRPr lang="en-US"/>
          </a:p>
        </p:txBody>
      </p:sp>
    </p:spTree>
    <p:extLst>
      <p:ext uri="{BB962C8B-B14F-4D97-AF65-F5344CB8AC3E}">
        <p14:creationId xmlns:p14="http://schemas.microsoft.com/office/powerpoint/2010/main" val="3790855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84613"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60463" y="681038"/>
            <a:ext cx="4538662" cy="34036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11650"/>
            <a:ext cx="5486400" cy="408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84613"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BE7D2C18-2068-432C-B45F-455BEBCEB349}" type="slidenum">
              <a:rPr lang="en-US"/>
              <a:pPr>
                <a:defRPr/>
              </a:pPr>
              <a:t>‹#›</a:t>
            </a:fld>
            <a:endParaRPr lang="en-US"/>
          </a:p>
        </p:txBody>
      </p:sp>
    </p:spTree>
    <p:extLst>
      <p:ext uri="{BB962C8B-B14F-4D97-AF65-F5344CB8AC3E}">
        <p14:creationId xmlns:p14="http://schemas.microsoft.com/office/powerpoint/2010/main" val="3963284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2DCAA3D-9922-484E-A4F5-C6589C485708}" type="slidenum">
              <a:rPr lang="en-US" altLang="en-US" smtClean="0">
                <a:cs typeface="Arial" charset="0"/>
              </a:rPr>
              <a:pPr eaLnBrk="1" hangingPunct="1"/>
              <a:t>1</a:t>
            </a:fld>
            <a:endParaRPr lang="en-US" altLang="en-US" smtClean="0">
              <a:cs typeface="Arial"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r>
              <a:rPr lang="en-US" altLang="en-US" smtClean="0"/>
              <a:t>Welcome to Science Prof Online PowerPoint Resources!</a:t>
            </a:r>
          </a:p>
          <a:p>
            <a:pPr eaLnBrk="1" hangingPunct="1"/>
            <a:r>
              <a:rPr lang="en-US" altLang="en-US" smtClean="0"/>
              <a:t>This PowerPoint Presentation comes from the Virtual Cell Biology Classroom of Science Prof Online, and, as such, is licensed under Creative Commons Attribution-ShareAlike 3.0.; meaning you can download, share and alter any of this presentation, but you can’t sell it or repackage and sell any part of it. Please credit Science Prof Online as the source of this presentation.  Please abide by credited image copyrights.  Thank you for using this resource.</a:t>
            </a:r>
          </a:p>
        </p:txBody>
      </p:sp>
    </p:spTree>
    <p:extLst>
      <p:ext uri="{BB962C8B-B14F-4D97-AF65-F5344CB8AC3E}">
        <p14:creationId xmlns:p14="http://schemas.microsoft.com/office/powerpoint/2010/main" val="3598172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pPr eaLnBrk="1" hangingPunct="1"/>
            <a:endParaRPr lang="en-US" altLang="en-US" smtClean="0"/>
          </a:p>
        </p:txBody>
      </p:sp>
      <p:sp>
        <p:nvSpPr>
          <p:cNvPr id="27652" name="Slide Number Placeholder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C9F3891-1523-4FAC-A7B4-938EDBD76176}" type="slidenum">
              <a:rPr lang="en-US" altLang="en-US" smtClean="0"/>
              <a:pPr eaLnBrk="1" hangingPunct="1"/>
              <a:t>10</a:t>
            </a:fld>
            <a:endParaRPr lang="en-US" altLang="en-US" smtClean="0"/>
          </a:p>
        </p:txBody>
      </p:sp>
    </p:spTree>
    <p:extLst>
      <p:ext uri="{BB962C8B-B14F-4D97-AF65-F5344CB8AC3E}">
        <p14:creationId xmlns:p14="http://schemas.microsoft.com/office/powerpoint/2010/main" val="21436125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D83DCCF-1209-4768-A466-B64AF95F39A3}" type="slidenum">
              <a:rPr lang="en-US" altLang="en-US" smtClean="0"/>
              <a:pPr eaLnBrk="1" hangingPunct="1"/>
              <a:t>11</a:t>
            </a:fld>
            <a:endParaRPr lang="en-US" alt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654951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99D54E5-32FF-470D-AD0E-3D17414D4B44}" type="slidenum">
              <a:rPr lang="en-US" altLang="en-US" smtClean="0"/>
              <a:pPr eaLnBrk="1" hangingPunct="1"/>
              <a:t>12</a:t>
            </a:fld>
            <a:endParaRPr lang="en-US" alt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3302648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6699CF5-45C3-468B-B792-BFFCF097BD5B}" type="slidenum">
              <a:rPr lang="en-US" altLang="en-US" smtClean="0"/>
              <a:pPr eaLnBrk="1" hangingPunct="1"/>
              <a:t>13</a:t>
            </a:fld>
            <a:endParaRPr lang="en-US" alt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8152711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endParaRPr lang="en-US" altLang="en-US" smtClean="0"/>
          </a:p>
        </p:txBody>
      </p:sp>
      <p:sp>
        <p:nvSpPr>
          <p:cNvPr id="31748" name="Slide Number Placeholder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D67341D-17BA-4864-9B29-1F6906F24062}" type="slidenum">
              <a:rPr lang="en-US" altLang="en-US" smtClean="0"/>
              <a:pPr eaLnBrk="1" hangingPunct="1"/>
              <a:t>14</a:t>
            </a:fld>
            <a:endParaRPr lang="en-US" altLang="en-US" smtClean="0"/>
          </a:p>
        </p:txBody>
      </p:sp>
    </p:spTree>
    <p:extLst>
      <p:ext uri="{BB962C8B-B14F-4D97-AF65-F5344CB8AC3E}">
        <p14:creationId xmlns:p14="http://schemas.microsoft.com/office/powerpoint/2010/main" val="18539520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698A85F-D0B7-4017-869B-DB6A15736854}" type="slidenum">
              <a:rPr lang="en-US" altLang="en-US" smtClean="0"/>
              <a:pPr eaLnBrk="1" hangingPunct="1"/>
              <a:t>15</a:t>
            </a:fld>
            <a:endParaRPr lang="en-US" alt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188955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defTabSz="917575" eaLnBrk="0" hangingPunct="0">
              <a:defRPr>
                <a:solidFill>
                  <a:schemeClr val="tx1"/>
                </a:solidFill>
                <a:latin typeface="Arial" charset="0"/>
              </a:defRPr>
            </a:lvl1pPr>
            <a:lvl2pPr marL="742950" indent="-285750" defTabSz="917575" eaLnBrk="0" hangingPunct="0">
              <a:defRPr>
                <a:solidFill>
                  <a:schemeClr val="tx1"/>
                </a:solidFill>
                <a:latin typeface="Arial" charset="0"/>
              </a:defRPr>
            </a:lvl2pPr>
            <a:lvl3pPr marL="1143000" indent="-228600" defTabSz="917575" eaLnBrk="0" hangingPunct="0">
              <a:defRPr>
                <a:solidFill>
                  <a:schemeClr val="tx1"/>
                </a:solidFill>
                <a:latin typeface="Arial" charset="0"/>
              </a:defRPr>
            </a:lvl3pPr>
            <a:lvl4pPr marL="1600200" indent="-228600" defTabSz="917575" eaLnBrk="0" hangingPunct="0">
              <a:defRPr>
                <a:solidFill>
                  <a:schemeClr val="tx1"/>
                </a:solidFill>
                <a:latin typeface="Arial" charset="0"/>
              </a:defRPr>
            </a:lvl4pPr>
            <a:lvl5pPr marL="2057400" indent="-228600" defTabSz="917575" eaLnBrk="0" hangingPunct="0">
              <a:defRPr>
                <a:solidFill>
                  <a:schemeClr val="tx1"/>
                </a:solidFill>
                <a:latin typeface="Arial" charset="0"/>
              </a:defRPr>
            </a:lvl5pPr>
            <a:lvl6pPr marL="2514600" indent="-228600" defTabSz="917575" eaLnBrk="0" fontAlgn="base" hangingPunct="0">
              <a:spcBef>
                <a:spcPct val="0"/>
              </a:spcBef>
              <a:spcAft>
                <a:spcPct val="0"/>
              </a:spcAft>
              <a:defRPr>
                <a:solidFill>
                  <a:schemeClr val="tx1"/>
                </a:solidFill>
                <a:latin typeface="Arial" charset="0"/>
              </a:defRPr>
            </a:lvl6pPr>
            <a:lvl7pPr marL="2971800" indent="-228600" defTabSz="917575" eaLnBrk="0" fontAlgn="base" hangingPunct="0">
              <a:spcBef>
                <a:spcPct val="0"/>
              </a:spcBef>
              <a:spcAft>
                <a:spcPct val="0"/>
              </a:spcAft>
              <a:defRPr>
                <a:solidFill>
                  <a:schemeClr val="tx1"/>
                </a:solidFill>
                <a:latin typeface="Arial" charset="0"/>
              </a:defRPr>
            </a:lvl7pPr>
            <a:lvl8pPr marL="3429000" indent="-228600" defTabSz="917575" eaLnBrk="0" fontAlgn="base" hangingPunct="0">
              <a:spcBef>
                <a:spcPct val="0"/>
              </a:spcBef>
              <a:spcAft>
                <a:spcPct val="0"/>
              </a:spcAft>
              <a:defRPr>
                <a:solidFill>
                  <a:schemeClr val="tx1"/>
                </a:solidFill>
                <a:latin typeface="Arial" charset="0"/>
              </a:defRPr>
            </a:lvl8pPr>
            <a:lvl9pPr marL="3886200" indent="-228600" defTabSz="917575" eaLnBrk="0" fontAlgn="base" hangingPunct="0">
              <a:spcBef>
                <a:spcPct val="0"/>
              </a:spcBef>
              <a:spcAft>
                <a:spcPct val="0"/>
              </a:spcAft>
              <a:defRPr>
                <a:solidFill>
                  <a:schemeClr val="tx1"/>
                </a:solidFill>
                <a:latin typeface="Arial" charset="0"/>
              </a:defRPr>
            </a:lvl9pPr>
          </a:lstStyle>
          <a:p>
            <a:pPr eaLnBrk="1" hangingPunct="1"/>
            <a:fld id="{BBAFA911-C891-4ABF-9FF0-1488B983FCD8}" type="slidenum">
              <a:rPr lang="en-US" altLang="en-US" smtClean="0"/>
              <a:pPr eaLnBrk="1" hangingPunct="1"/>
              <a:t>16</a:t>
            </a:fld>
            <a:endParaRPr lang="en-US" alt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2867349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8F7304E-AD8E-409D-ADB8-7211E1E662C1}" type="slidenum">
              <a:rPr lang="en-US" altLang="en-US" smtClean="0"/>
              <a:pPr eaLnBrk="1" hangingPunct="1"/>
              <a:t>17</a:t>
            </a:fld>
            <a:endParaRPr lang="en-US" altLang="en-US" smtClean="0"/>
          </a:p>
        </p:txBody>
      </p:sp>
      <p:sp>
        <p:nvSpPr>
          <p:cNvPr id="34819" name="Rectangle 2"/>
          <p:cNvSpPr>
            <a:spLocks noGrp="1" noRot="1" noChangeAspect="1" noChangeArrowheads="1" noTextEdit="1"/>
          </p:cNvSpPr>
          <p:nvPr>
            <p:ph type="sldImg"/>
          </p:nvPr>
        </p:nvSpPr>
        <p:spPr>
          <a:xfrm>
            <a:off x="1160463" y="682625"/>
            <a:ext cx="4537075" cy="3403600"/>
          </a:xfrm>
          <a:ln/>
        </p:spPr>
      </p:sp>
      <p:sp>
        <p:nvSpPr>
          <p:cNvPr id="3482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25754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5DA3A96-EF96-4286-8D2D-49DC15F76842}" type="slidenum">
              <a:rPr lang="en-US" altLang="en-US" smtClean="0"/>
              <a:pPr eaLnBrk="1" hangingPunct="1"/>
              <a:t>2</a:t>
            </a:fld>
            <a:endParaRPr lang="en-US" altLang="en-US" smtClean="0"/>
          </a:p>
        </p:txBody>
      </p:sp>
      <p:sp>
        <p:nvSpPr>
          <p:cNvPr id="20483" name="Rectangle 2"/>
          <p:cNvSpPr>
            <a:spLocks noGrp="1" noRot="1" noChangeAspect="1" noChangeArrowheads="1" noTextEdit="1"/>
          </p:cNvSpPr>
          <p:nvPr>
            <p:ph type="sldImg"/>
          </p:nvPr>
        </p:nvSpPr>
        <p:spPr>
          <a:xfrm>
            <a:off x="1160463" y="681038"/>
            <a:ext cx="4537075" cy="3403600"/>
          </a:xfrm>
          <a:ln/>
        </p:spPr>
      </p:sp>
      <p:sp>
        <p:nvSpPr>
          <p:cNvPr id="204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417866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7F7B68A-A035-4B2E-B285-B184B85DCEC6}" type="slidenum">
              <a:rPr lang="en-US" altLang="en-US" smtClean="0"/>
              <a:pPr eaLnBrk="1" hangingPunct="1"/>
              <a:t>3</a:t>
            </a:fld>
            <a:endParaRPr lang="en-US" alt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945277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7693706-31E8-4BDC-8B0E-B630A4A54CDF}" type="slidenum">
              <a:rPr lang="en-US" altLang="en-US" smtClean="0"/>
              <a:pPr eaLnBrk="1" hangingPunct="1"/>
              <a:t>4</a:t>
            </a:fld>
            <a:endParaRPr lang="en-US" alt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269090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15470" eaLnBrk="0" hangingPunct="0">
              <a:defRPr>
                <a:solidFill>
                  <a:schemeClr val="tx1"/>
                </a:solidFill>
                <a:latin typeface="Arial" charset="0"/>
                <a:ea typeface="ＭＳ Ｐゴシック" charset="0"/>
              </a:defRPr>
            </a:lvl1pPr>
            <a:lvl2pPr marL="720067" indent="-276949" defTabSz="915470" eaLnBrk="0" hangingPunct="0">
              <a:defRPr>
                <a:solidFill>
                  <a:schemeClr val="tx1"/>
                </a:solidFill>
                <a:latin typeface="Arial" charset="0"/>
                <a:ea typeface="ＭＳ Ｐゴシック" charset="0"/>
              </a:defRPr>
            </a:lvl2pPr>
            <a:lvl3pPr marL="1107796" indent="-221559" defTabSz="915470" eaLnBrk="0" hangingPunct="0">
              <a:defRPr>
                <a:solidFill>
                  <a:schemeClr val="tx1"/>
                </a:solidFill>
                <a:latin typeface="Arial" charset="0"/>
                <a:ea typeface="ＭＳ Ｐゴシック" charset="0"/>
              </a:defRPr>
            </a:lvl3pPr>
            <a:lvl4pPr marL="1550914" indent="-221559" defTabSz="915470" eaLnBrk="0" hangingPunct="0">
              <a:defRPr>
                <a:solidFill>
                  <a:schemeClr val="tx1"/>
                </a:solidFill>
                <a:latin typeface="Arial" charset="0"/>
                <a:ea typeface="ＭＳ Ｐゴシック" charset="0"/>
              </a:defRPr>
            </a:lvl4pPr>
            <a:lvl5pPr marL="1994032" indent="-221559" defTabSz="915470" eaLnBrk="0" hangingPunct="0">
              <a:defRPr>
                <a:solidFill>
                  <a:schemeClr val="tx1"/>
                </a:solidFill>
                <a:latin typeface="Arial" charset="0"/>
                <a:ea typeface="ＭＳ Ｐゴシック" charset="0"/>
              </a:defRPr>
            </a:lvl5pPr>
            <a:lvl6pPr marL="2437150" indent="-221559" defTabSz="915470" eaLnBrk="0" fontAlgn="base" hangingPunct="0">
              <a:spcBef>
                <a:spcPct val="0"/>
              </a:spcBef>
              <a:spcAft>
                <a:spcPct val="0"/>
              </a:spcAft>
              <a:defRPr>
                <a:solidFill>
                  <a:schemeClr val="tx1"/>
                </a:solidFill>
                <a:latin typeface="Arial" charset="0"/>
                <a:ea typeface="ＭＳ Ｐゴシック" charset="0"/>
              </a:defRPr>
            </a:lvl6pPr>
            <a:lvl7pPr marL="2880269" indent="-221559" defTabSz="915470" eaLnBrk="0" fontAlgn="base" hangingPunct="0">
              <a:spcBef>
                <a:spcPct val="0"/>
              </a:spcBef>
              <a:spcAft>
                <a:spcPct val="0"/>
              </a:spcAft>
              <a:defRPr>
                <a:solidFill>
                  <a:schemeClr val="tx1"/>
                </a:solidFill>
                <a:latin typeface="Arial" charset="0"/>
                <a:ea typeface="ＭＳ Ｐゴシック" charset="0"/>
              </a:defRPr>
            </a:lvl7pPr>
            <a:lvl8pPr marL="3323387" indent="-221559" defTabSz="915470" eaLnBrk="0" fontAlgn="base" hangingPunct="0">
              <a:spcBef>
                <a:spcPct val="0"/>
              </a:spcBef>
              <a:spcAft>
                <a:spcPct val="0"/>
              </a:spcAft>
              <a:defRPr>
                <a:solidFill>
                  <a:schemeClr val="tx1"/>
                </a:solidFill>
                <a:latin typeface="Arial" charset="0"/>
                <a:ea typeface="ＭＳ Ｐゴシック" charset="0"/>
              </a:defRPr>
            </a:lvl8pPr>
            <a:lvl9pPr marL="3766505" indent="-221559" defTabSz="91547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ACE5A211-4BCB-D743-B90E-0CF91B780400}" type="slidenum">
              <a:rPr lang="en-US" smtClean="0"/>
              <a:pPr eaLnBrk="1" hangingPunct="1">
                <a:defRPr/>
              </a:pPr>
              <a:t>5</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en-US" dirty="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3D2ADEA-DF84-43BF-A060-432A206793E4}" type="slidenum">
              <a:rPr lang="en-US" altLang="en-US" smtClean="0"/>
              <a:pPr eaLnBrk="1" hangingPunct="1"/>
              <a:t>6</a:t>
            </a:fld>
            <a:endParaRPr lang="en-US" alt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314005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3EE7852-AA55-466C-8735-894F667EE9EB}" type="slidenum">
              <a:rPr lang="en-US" altLang="en-US" smtClean="0"/>
              <a:pPr eaLnBrk="1" hangingPunct="1"/>
              <a:t>7</a:t>
            </a:fld>
            <a:endParaRPr lang="en-US" alt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7616711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C31CE33-A61C-4E51-B990-AAC01FD38B0B}" type="slidenum">
              <a:rPr lang="en-US" altLang="en-US" smtClean="0"/>
              <a:pPr eaLnBrk="1" hangingPunct="1"/>
              <a:t>8</a:t>
            </a:fld>
            <a:endParaRPr lang="en-US" alt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918892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pPr eaLnBrk="1" hangingPunct="1"/>
            <a:endParaRPr lang="en-US" altLang="en-US" smtClean="0"/>
          </a:p>
        </p:txBody>
      </p:sp>
      <p:sp>
        <p:nvSpPr>
          <p:cNvPr id="26628" name="Slide Number Placeholder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023F118-4BB8-4D9D-AD57-D69923C7F9D1}" type="slidenum">
              <a:rPr lang="en-US" altLang="en-US" smtClean="0"/>
              <a:pPr eaLnBrk="1" hangingPunct="1"/>
              <a:t>9</a:t>
            </a:fld>
            <a:endParaRPr lang="en-US" altLang="en-US" smtClean="0"/>
          </a:p>
        </p:txBody>
      </p:sp>
    </p:spTree>
    <p:extLst>
      <p:ext uri="{BB962C8B-B14F-4D97-AF65-F5344CB8AC3E}">
        <p14:creationId xmlns:p14="http://schemas.microsoft.com/office/powerpoint/2010/main" val="2805571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44FB4B7-8E28-43C4-979C-205077C60AD4}" type="slidenum">
              <a:rPr lang="en-US"/>
              <a:pPr>
                <a:defRPr/>
              </a:pPr>
              <a:t>‹#›</a:t>
            </a:fld>
            <a:endParaRPr lang="en-US"/>
          </a:p>
        </p:txBody>
      </p:sp>
    </p:spTree>
    <p:extLst>
      <p:ext uri="{BB962C8B-B14F-4D97-AF65-F5344CB8AC3E}">
        <p14:creationId xmlns:p14="http://schemas.microsoft.com/office/powerpoint/2010/main" val="2781390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ED29EB9-9F4A-4B2E-A815-F860023A1338}" type="slidenum">
              <a:rPr lang="en-US"/>
              <a:pPr>
                <a:defRPr/>
              </a:pPr>
              <a:t>‹#›</a:t>
            </a:fld>
            <a:endParaRPr lang="en-US"/>
          </a:p>
        </p:txBody>
      </p:sp>
    </p:spTree>
    <p:extLst>
      <p:ext uri="{BB962C8B-B14F-4D97-AF65-F5344CB8AC3E}">
        <p14:creationId xmlns:p14="http://schemas.microsoft.com/office/powerpoint/2010/main" val="1716159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7DA3B92-A340-42EF-97DF-00AE0AD27F47}" type="slidenum">
              <a:rPr lang="en-US"/>
              <a:pPr>
                <a:defRPr/>
              </a:pPr>
              <a:t>‹#›</a:t>
            </a:fld>
            <a:endParaRPr lang="en-US"/>
          </a:p>
        </p:txBody>
      </p:sp>
    </p:spTree>
    <p:extLst>
      <p:ext uri="{BB962C8B-B14F-4D97-AF65-F5344CB8AC3E}">
        <p14:creationId xmlns:p14="http://schemas.microsoft.com/office/powerpoint/2010/main" val="205048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B873E6F-0CC9-4BFA-B812-F221576F7C82}" type="slidenum">
              <a:rPr lang="en-US"/>
              <a:pPr>
                <a:defRPr/>
              </a:pPr>
              <a:t>‹#›</a:t>
            </a:fld>
            <a:endParaRPr lang="en-US"/>
          </a:p>
        </p:txBody>
      </p:sp>
    </p:spTree>
    <p:extLst>
      <p:ext uri="{BB962C8B-B14F-4D97-AF65-F5344CB8AC3E}">
        <p14:creationId xmlns:p14="http://schemas.microsoft.com/office/powerpoint/2010/main" val="11085796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6930EA06-CBF4-4141-866D-EEDC09CC5F85}" type="slidenum">
              <a:rPr lang="en-US"/>
              <a:pPr>
                <a:defRPr/>
              </a:pPr>
              <a:t>‹#›</a:t>
            </a:fld>
            <a:endParaRPr lang="en-US"/>
          </a:p>
        </p:txBody>
      </p:sp>
    </p:spTree>
    <p:extLst>
      <p:ext uri="{BB962C8B-B14F-4D97-AF65-F5344CB8AC3E}">
        <p14:creationId xmlns:p14="http://schemas.microsoft.com/office/powerpoint/2010/main" val="19765701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A2A0F7A7-B3CD-416C-BC01-4577EA39E569}" type="slidenum">
              <a:rPr lang="en-US"/>
              <a:pPr>
                <a:defRPr/>
              </a:pPr>
              <a:t>‹#›</a:t>
            </a:fld>
            <a:endParaRPr lang="en-US"/>
          </a:p>
        </p:txBody>
      </p:sp>
    </p:spTree>
    <p:extLst>
      <p:ext uri="{BB962C8B-B14F-4D97-AF65-F5344CB8AC3E}">
        <p14:creationId xmlns:p14="http://schemas.microsoft.com/office/powerpoint/2010/main" val="1623070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37E7710-CB8B-43E0-9B00-C73748F0CA77}" type="slidenum">
              <a:rPr lang="en-US"/>
              <a:pPr>
                <a:defRPr/>
              </a:pPr>
              <a:t>‹#›</a:t>
            </a:fld>
            <a:endParaRPr lang="en-US"/>
          </a:p>
        </p:txBody>
      </p:sp>
    </p:spTree>
    <p:extLst>
      <p:ext uri="{BB962C8B-B14F-4D97-AF65-F5344CB8AC3E}">
        <p14:creationId xmlns:p14="http://schemas.microsoft.com/office/powerpoint/2010/main" val="188678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C77076-A9E9-4796-92EF-0CEB86254414}" type="slidenum">
              <a:rPr lang="en-US"/>
              <a:pPr>
                <a:defRPr/>
              </a:pPr>
              <a:t>‹#›</a:t>
            </a:fld>
            <a:endParaRPr lang="en-US"/>
          </a:p>
        </p:txBody>
      </p:sp>
    </p:spTree>
    <p:extLst>
      <p:ext uri="{BB962C8B-B14F-4D97-AF65-F5344CB8AC3E}">
        <p14:creationId xmlns:p14="http://schemas.microsoft.com/office/powerpoint/2010/main" val="9666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9EBEE2D-7EBD-48B6-AF62-C801FC6D8089}" type="slidenum">
              <a:rPr lang="en-US"/>
              <a:pPr>
                <a:defRPr/>
              </a:pPr>
              <a:t>‹#›</a:t>
            </a:fld>
            <a:endParaRPr lang="en-US"/>
          </a:p>
        </p:txBody>
      </p:sp>
    </p:spTree>
    <p:extLst>
      <p:ext uri="{BB962C8B-B14F-4D97-AF65-F5344CB8AC3E}">
        <p14:creationId xmlns:p14="http://schemas.microsoft.com/office/powerpoint/2010/main" val="3003265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2C05C9F-03E7-40B4-BF48-6A6D70119B8D}" type="slidenum">
              <a:rPr lang="en-US"/>
              <a:pPr>
                <a:defRPr/>
              </a:pPr>
              <a:t>‹#›</a:t>
            </a:fld>
            <a:endParaRPr lang="en-US"/>
          </a:p>
        </p:txBody>
      </p:sp>
    </p:spTree>
    <p:extLst>
      <p:ext uri="{BB962C8B-B14F-4D97-AF65-F5344CB8AC3E}">
        <p14:creationId xmlns:p14="http://schemas.microsoft.com/office/powerpoint/2010/main" val="1819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6F66B46-EB97-4E8C-92BC-C38B520E92A6}" type="slidenum">
              <a:rPr lang="en-US"/>
              <a:pPr>
                <a:defRPr/>
              </a:pPr>
              <a:t>‹#›</a:t>
            </a:fld>
            <a:endParaRPr lang="en-US"/>
          </a:p>
        </p:txBody>
      </p:sp>
    </p:spTree>
    <p:extLst>
      <p:ext uri="{BB962C8B-B14F-4D97-AF65-F5344CB8AC3E}">
        <p14:creationId xmlns:p14="http://schemas.microsoft.com/office/powerpoint/2010/main" val="851654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73764B5-E58A-4171-B73C-D9473EB2040B}" type="slidenum">
              <a:rPr lang="en-US"/>
              <a:pPr>
                <a:defRPr/>
              </a:pPr>
              <a:t>‹#›</a:t>
            </a:fld>
            <a:endParaRPr lang="en-US"/>
          </a:p>
        </p:txBody>
      </p:sp>
    </p:spTree>
    <p:extLst>
      <p:ext uri="{BB962C8B-B14F-4D97-AF65-F5344CB8AC3E}">
        <p14:creationId xmlns:p14="http://schemas.microsoft.com/office/powerpoint/2010/main" val="2909130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874D4BD-294B-41DE-B83A-996BC719C89C}" type="slidenum">
              <a:rPr lang="en-US"/>
              <a:pPr>
                <a:defRPr/>
              </a:pPr>
              <a:t>‹#›</a:t>
            </a:fld>
            <a:endParaRPr lang="en-US"/>
          </a:p>
        </p:txBody>
      </p:sp>
    </p:spTree>
    <p:extLst>
      <p:ext uri="{BB962C8B-B14F-4D97-AF65-F5344CB8AC3E}">
        <p14:creationId xmlns:p14="http://schemas.microsoft.com/office/powerpoint/2010/main" val="1225065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2B9E1CD-5AF8-4B71-9BFD-8A91AF241E01}" type="slidenum">
              <a:rPr lang="en-US"/>
              <a:pPr>
                <a:defRPr/>
              </a:pPr>
              <a:t>‹#›</a:t>
            </a:fld>
            <a:endParaRPr lang="en-US"/>
          </a:p>
        </p:txBody>
      </p:sp>
    </p:spTree>
    <p:extLst>
      <p:ext uri="{BB962C8B-B14F-4D97-AF65-F5344CB8AC3E}">
        <p14:creationId xmlns:p14="http://schemas.microsoft.com/office/powerpoint/2010/main" val="29895150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66A48465-6858-424F-9D9E-D78F667AAB8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hyperlink" Target="http://www.scienceprofonline.org/" TargetMode="External"/><Relationship Id="rId5" Type="http://schemas.openxmlformats.org/officeDocument/2006/relationships/hyperlink" Target="http://creativecommons.org/licenses/by-sa/3.0/" TargetMode="External"/><Relationship Id="rId6" Type="http://schemas.openxmlformats.org/officeDocument/2006/relationships/hyperlink" Target="mailto:alicia@scienceprofonline.com" TargetMode="External"/><Relationship Id="rId7" Type="http://schemas.openxmlformats.org/officeDocument/2006/relationships/hyperlink" Target="mailto:info@scienceprofonline.com" TargetMode="External"/><Relationship Id="rId8" Type="http://schemas.openxmlformats.org/officeDocument/2006/relationships/hyperlink" Target="http://www.scienceprofonline.com/" TargetMode="External"/><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4"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hyperlink" Target="http://www.scienceprofonline.com/" TargetMode="External"/><Relationship Id="rId1" Type="http://schemas.openxmlformats.org/officeDocument/2006/relationships/slideLayout" Target="../slideLayouts/slideLayout1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4" Type="http://schemas.openxmlformats.org/officeDocument/2006/relationships/hyperlink" Target="http://www.scienceprofonline.com/"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hyperlink" Target="http://www.scienceprofonline.com/microbiology/electron-microscope-transmission-scanning.html" TargetMode="External"/><Relationship Id="rId4" Type="http://schemas.openxmlformats.org/officeDocument/2006/relationships/image" Target="../media/image17.jpeg"/><Relationship Id="rId5" Type="http://schemas.openxmlformats.org/officeDocument/2006/relationships/hyperlink" Target="http://phil.cdc.gov/phil/home.asp" TargetMode="External"/><Relationship Id="rId6" Type="http://schemas.openxmlformats.org/officeDocument/2006/relationships/hyperlink" Target="http://en.wikipedia.org/wiki/File:SEM_blood_cells.jpg" TargetMode="External"/><Relationship Id="rId7" Type="http://schemas.openxmlformats.org/officeDocument/2006/relationships/image" Target="../media/image18.jpg"/><Relationship Id="rId8" Type="http://schemas.openxmlformats.org/officeDocument/2006/relationships/hyperlink" Target="http://www.scienceprofonline.com/" TargetMode="External"/><Relationship Id="rId9" Type="http://schemas.openxmlformats.org/officeDocument/2006/relationships/image" Target="../media/image19.jpeg"/><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hyperlink" Target="http://www.scienceprofonline.com/cell-biology/how-to-prepare-wet-mount-slide-eukaryotic-cells.html" TargetMode="External"/><Relationship Id="rId4" Type="http://schemas.openxmlformats.org/officeDocument/2006/relationships/image" Target="../media/image20.jpeg"/><Relationship Id="rId5" Type="http://schemas.openxmlformats.org/officeDocument/2006/relationships/image" Target="../media/image21.jpeg"/><Relationship Id="rId6" Type="http://schemas.openxmlformats.org/officeDocument/2006/relationships/image" Target="../media/image22.jpeg"/><Relationship Id="rId7" Type="http://schemas.openxmlformats.org/officeDocument/2006/relationships/hyperlink" Target="http://www.scienceprofonline.com/" TargetMode="External"/><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hyperlink" Target="http://www.scienceprofonline.com/cell-biology/how-to-prepare-wet-mount-slide-eukaryotic-cells.html" TargetMode="External"/><Relationship Id="rId4" Type="http://schemas.openxmlformats.org/officeDocument/2006/relationships/image" Target="../media/image23.jpeg"/><Relationship Id="rId5" Type="http://schemas.openxmlformats.org/officeDocument/2006/relationships/hyperlink" Target="http://www.scienceprofonline.com/science-image-libr/sci-image-libr-general-biology-micrographs.html" TargetMode="External"/><Relationship Id="rId6" Type="http://schemas.openxmlformats.org/officeDocument/2006/relationships/hyperlink" Target="http://en.wikipedia.org/wiki/File:Elodea_canadensis2_ies.jpg" TargetMode="External"/><Relationship Id="rId7" Type="http://schemas.openxmlformats.org/officeDocument/2006/relationships/image" Target="../media/image24.jpeg"/><Relationship Id="rId8" Type="http://schemas.openxmlformats.org/officeDocument/2006/relationships/image" Target="../media/image25.jpeg"/><Relationship Id="rId9" Type="http://schemas.openxmlformats.org/officeDocument/2006/relationships/image" Target="../media/image26.jpeg"/><Relationship Id="rId10" Type="http://schemas.openxmlformats.org/officeDocument/2006/relationships/hyperlink" Target="http://www.scienceprofonline.com/" TargetMode="External"/><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hyperlink" Target="http://www.scienceprofonline.com/" TargetMode="External"/><Relationship Id="rId4" Type="http://schemas.openxmlformats.org/officeDocument/2006/relationships/hyperlink" Target="http://youtu.be/jLpBmm5XuSk" TargetMode="External"/><Relationship Id="rId5" Type="http://schemas.openxmlformats.org/officeDocument/2006/relationships/hyperlink" Target="http://youtu.be/b6_SuhG_VPM" TargetMode="External"/><Relationship Id="rId6" Type="http://schemas.openxmlformats.org/officeDocument/2006/relationships/hyperlink" Target="http://youtu.be/i2x3MKSJez4" TargetMode="External"/><Relationship Id="rId7" Type="http://schemas.openxmlformats.org/officeDocument/2006/relationships/hyperlink" Target="http://youtu.be/PrX3h-AflZI" TargetMode="External"/><Relationship Id="rId8" Type="http://schemas.openxmlformats.org/officeDocument/2006/relationships/hyperlink" Target="http://www.juggernart.com/games/free-online-skill-games/amoeba.html" TargetMode="External"/><Relationship Id="rId9" Type="http://schemas.openxmlformats.org/officeDocument/2006/relationships/hyperlink" Target="http://sciencespot.net/Media/micromaniarvw.pdf" TargetMode="External"/><Relationship Id="rId10" Type="http://schemas.openxmlformats.org/officeDocument/2006/relationships/hyperlink" Target="http://www.youtube.com/watch?v=kB6vgZi99gw" TargetMode="External"/><Relationship Id="rId11" Type="http://schemas.openxmlformats.org/officeDocument/2006/relationships/image" Target="../media/image27.wmf"/><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hyperlink" Target="http://www.scienceprofonline.com/" TargetMode="External"/><Relationship Id="rId4" Type="http://schemas.openxmlformats.org/officeDocument/2006/relationships/hyperlink" Target="http://www.giantmicrobes.com/us/products/whitebloodcell.html" TargetMode="External"/><Relationship Id="rId5" Type="http://schemas.openxmlformats.org/officeDocument/2006/relationships/hyperlink" Target="http://commons.wikimedia.org/wiki/File:Average_prokaryote_cell-_unlabled.svg" TargetMode="External"/><Relationship Id="rId6" Type="http://schemas.openxmlformats.org/officeDocument/2006/relationships/image" Target="../media/image28.jpeg"/><Relationship Id="rId7" Type="http://schemas.openxmlformats.org/officeDocument/2006/relationships/image" Target="../media/image29.png"/><Relationship Id="rId8" Type="http://schemas.openxmlformats.org/officeDocument/2006/relationships/image" Target="../media/image30.png"/><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http://www.scienceprofonline.com/" TargetMode="External"/><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www.scienceprofonline.com/cell-biology/how-to-prepare-wet-mount-slide-eukaryotic-cells.html" TargetMode="External"/><Relationship Id="rId4" Type="http://schemas.openxmlformats.org/officeDocument/2006/relationships/hyperlink" Target="http://www.scienceprofonline.com/cell-biology/plant-cell-parts-functions-diagrams.html" TargetMode="External"/><Relationship Id="rId5" Type="http://schemas.openxmlformats.org/officeDocument/2006/relationships/hyperlink" Target="http://www.scienceprofonline.com/cell-biology/animal-cell-parts-functions-diagrams.html" TargetMode="External"/><Relationship Id="rId6" Type="http://schemas.openxmlformats.org/officeDocument/2006/relationships/hyperlink" Target="http://www.scienceprofonline.com/microbiology/how-to-use-compound-microscope.html" TargetMode="External"/><Relationship Id="rId7" Type="http://schemas.openxmlformats.org/officeDocument/2006/relationships/image" Target="../media/image4.jpeg"/><Relationship Id="rId8" Type="http://schemas.openxmlformats.org/officeDocument/2006/relationships/hyperlink" Target="http://en.wikipedia.org/wiki/File:Chimp_Brain_in_a_jar.jpg" TargetMode="External"/><Relationship Id="rId9"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png"/><Relationship Id="rId5" Type="http://schemas.openxmlformats.org/officeDocument/2006/relationships/image" Target="../media/image7.jpeg"/><Relationship Id="rId6" Type="http://schemas.openxmlformats.org/officeDocument/2006/relationships/hyperlink" Target="http://en.wikipedia.org/wiki/File:Jan_Verkolje_-_Antonie_van_Leeuwenhoek.jpg" TargetMode="External"/><Relationship Id="rId7" Type="http://schemas.openxmlformats.org/officeDocument/2006/relationships/hyperlink" Target="http://en.wikipedia.org/wiki/File:Leeuwenhoek_Microscope.png" TargetMode="External"/><Relationship Id="rId8" Type="http://schemas.openxmlformats.org/officeDocument/2006/relationships/hyperlink" Target="http://images.google.com/imgres?imgurl=http://education.jlab.org/qa/atom_model_02.gif&amp;imgrefurl=http://education.jlab.org/qa/atom_model.html&amp;h=294&amp;w=294&amp;sz=15&amp;tbnid=h9aEmwLGmNqaUM:&amp;tbnh=115&amp;tbnw=115&amp;prev=/images?q=atom+and+image&amp;start=1&amp;sa=X&amp;oi=images&amp;ct=image&amp;cd=1" TargetMode="External"/><Relationship Id="rId9" Type="http://schemas.openxmlformats.org/officeDocument/2006/relationships/image" Target="../media/image8.jpeg"/><Relationship Id="rId10" Type="http://schemas.openxmlformats.org/officeDocument/2006/relationships/hyperlink" Target="http://www.scienceprofonline.com/" TargetMode="External"/><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hyperlink" Target="http://www.scienceprofonline.com/microbiology/how-to-use-compound-microscope.html" TargetMode="External"/><Relationship Id="rId4" Type="http://schemas.openxmlformats.org/officeDocument/2006/relationships/hyperlink" Target="http://en.wikipedia.org/wiki/File:US_Navy_030903-N-2143T-001_Aviation_Structural_Mechanic_Airman_John_Watkins_uses_a_magnifying_glass_to_check_for_defects.jpg" TargetMode="External"/><Relationship Id="rId5" Type="http://schemas.openxmlformats.org/officeDocument/2006/relationships/hyperlink" Target="http://en.wikipedia.org/wiki/File:Optical_microscope_nikon_alphaphot_+.jpg" TargetMode="External"/><Relationship Id="rId6" Type="http://schemas.openxmlformats.org/officeDocument/2006/relationships/image" Target="../media/image9.jpeg"/><Relationship Id="rId7" Type="http://schemas.openxmlformats.org/officeDocument/2006/relationships/image" Target="../media/image10.jpeg"/><Relationship Id="rId8"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4" Type="http://schemas.openxmlformats.org/officeDocument/2006/relationships/hyperlink" Target="http://en.wikipedia.org/wiki/File:Optical_microscope_nikon_alphaphot_+.jpg" TargetMode="External"/><Relationship Id="rId5"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4" Type="http://schemas.openxmlformats.org/officeDocument/2006/relationships/hyperlink" Target="http://en.wikipedia.org/wiki/File:Optical_microscope_nikon_alphaphot_+.jpg" TargetMode="External"/><Relationship Id="rId5"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4"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ScienceProfOnline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 y="152400"/>
            <a:ext cx="23050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ChangeArrowheads="1"/>
          </p:cNvSpPr>
          <p:nvPr/>
        </p:nvSpPr>
        <p:spPr bwMode="auto">
          <a:xfrm>
            <a:off x="2743200" y="228600"/>
            <a:ext cx="6234113" cy="1295400"/>
          </a:xfrm>
          <a:prstGeom prst="rect">
            <a:avLst/>
          </a:prstGeom>
          <a:noFill/>
          <a:ln w="76200" cmpd="tri">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800" b="1">
                <a:solidFill>
                  <a:schemeClr val="tx2"/>
                </a:solidFill>
                <a:latin typeface="Comic Sans MS" pitchFamily="66" charset="0"/>
              </a:rPr>
              <a:t>About </a:t>
            </a:r>
            <a:r>
              <a:rPr lang="en-US" altLang="en-US" sz="2800" b="1">
                <a:solidFill>
                  <a:schemeClr val="tx2"/>
                </a:solidFill>
                <a:latin typeface="Comic Sans MS" pitchFamily="66" charset="0"/>
                <a:hlinkClick r:id="rId4"/>
              </a:rPr>
              <a:t>Science Prof Online</a:t>
            </a:r>
            <a:r>
              <a:rPr lang="en-US" altLang="en-US" sz="2800" b="1">
                <a:solidFill>
                  <a:schemeClr val="tx2"/>
                </a:solidFill>
                <a:latin typeface="Comic Sans MS" pitchFamily="66" charset="0"/>
              </a:rPr>
              <a:t> </a:t>
            </a:r>
          </a:p>
          <a:p>
            <a:pPr algn="ctr" eaLnBrk="1" hangingPunct="1"/>
            <a:r>
              <a:rPr lang="en-US" altLang="en-US" sz="2800" b="1">
                <a:solidFill>
                  <a:schemeClr val="tx2"/>
                </a:solidFill>
                <a:latin typeface="Comic Sans MS" pitchFamily="66" charset="0"/>
              </a:rPr>
              <a:t>PowerPoint Resources</a:t>
            </a:r>
          </a:p>
        </p:txBody>
      </p:sp>
      <p:sp>
        <p:nvSpPr>
          <p:cNvPr id="2052" name="Rectangle 3"/>
          <p:cNvSpPr>
            <a:spLocks noChangeArrowheads="1"/>
          </p:cNvSpPr>
          <p:nvPr/>
        </p:nvSpPr>
        <p:spPr bwMode="auto">
          <a:xfrm>
            <a:off x="107950" y="1744663"/>
            <a:ext cx="9036050" cy="3581400"/>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spcAft>
                <a:spcPts val="100"/>
              </a:spcAft>
              <a:buFontTx/>
              <a:buChar char="•"/>
            </a:pPr>
            <a:r>
              <a:rPr lang="en-US" altLang="en-US" sz="1400">
                <a:latin typeface="Comic Sans MS" pitchFamily="66" charset="0"/>
              </a:rPr>
              <a:t> </a:t>
            </a:r>
            <a:r>
              <a:rPr lang="en-US" altLang="en-US" sz="1200">
                <a:latin typeface="Comic Sans MS" pitchFamily="66" charset="0"/>
              </a:rPr>
              <a:t>Science Prof Online (SPO) is a free science education website that provides fully-developed Virtual Science Classrooms,  science-related PowerPoints, articles and images. The site is designed to be a helpful resource for students, educators, and anyone interested in learning about science. </a:t>
            </a:r>
          </a:p>
          <a:p>
            <a:pPr eaLnBrk="1" hangingPunct="1">
              <a:lnSpc>
                <a:spcPct val="80000"/>
              </a:lnSpc>
              <a:spcBef>
                <a:spcPct val="20000"/>
              </a:spcBef>
              <a:spcAft>
                <a:spcPts val="100"/>
              </a:spcAft>
              <a:buFontTx/>
              <a:buChar char="•"/>
            </a:pPr>
            <a:endParaRPr lang="en-US" altLang="en-US" sz="1200">
              <a:latin typeface="Comic Sans MS" pitchFamily="66" charset="0"/>
            </a:endParaRPr>
          </a:p>
          <a:p>
            <a:pPr eaLnBrk="1" hangingPunct="1">
              <a:lnSpc>
                <a:spcPct val="80000"/>
              </a:lnSpc>
              <a:spcBef>
                <a:spcPct val="20000"/>
              </a:spcBef>
              <a:spcAft>
                <a:spcPts val="100"/>
              </a:spcAft>
              <a:buFontTx/>
              <a:buChar char="•"/>
            </a:pPr>
            <a:r>
              <a:rPr lang="en-US" altLang="en-US" sz="1200">
                <a:latin typeface="Comic Sans MS" pitchFamily="66" charset="0"/>
              </a:rPr>
              <a:t> The SPO Virtual Classrooms offer many educational resources, including practice test questions, review questions, lecture PowerPoints, video tutorials, sample assignments and course syllabi. New materials are continually being developed, so check back frequently, or follow us on Facebook (Science Prof Online) or Twitter (ScienceProfSPO) for updates.</a:t>
            </a:r>
          </a:p>
          <a:p>
            <a:pPr eaLnBrk="1" hangingPunct="1">
              <a:lnSpc>
                <a:spcPct val="80000"/>
              </a:lnSpc>
              <a:spcBef>
                <a:spcPct val="20000"/>
              </a:spcBef>
              <a:spcAft>
                <a:spcPts val="100"/>
              </a:spcAft>
              <a:buFontTx/>
              <a:buChar char="•"/>
            </a:pPr>
            <a:endParaRPr lang="en-US" altLang="en-US" sz="1200">
              <a:latin typeface="Comic Sans MS" pitchFamily="66" charset="0"/>
            </a:endParaRPr>
          </a:p>
          <a:p>
            <a:pPr eaLnBrk="1" hangingPunct="1">
              <a:lnSpc>
                <a:spcPct val="80000"/>
              </a:lnSpc>
              <a:spcBef>
                <a:spcPct val="20000"/>
              </a:spcBef>
              <a:spcAft>
                <a:spcPts val="100"/>
              </a:spcAft>
              <a:buFontTx/>
              <a:buChar char="•"/>
            </a:pPr>
            <a:r>
              <a:rPr lang="en-US" altLang="en-US" sz="1200">
                <a:latin typeface="Comic Sans MS" pitchFamily="66" charset="0"/>
              </a:rPr>
              <a:t> Many SPO PowerPoints are available in a variety of formats, such as fully editable PowerPoint files, as well as uneditable versions in smaller file sizes, such as PowerPoint Shows and Portable Document Format (.pdf), for ease of printing.</a:t>
            </a:r>
          </a:p>
          <a:p>
            <a:pPr eaLnBrk="1" hangingPunct="1">
              <a:lnSpc>
                <a:spcPct val="80000"/>
              </a:lnSpc>
              <a:spcBef>
                <a:spcPct val="20000"/>
              </a:spcBef>
              <a:spcAft>
                <a:spcPts val="100"/>
              </a:spcAft>
              <a:buFontTx/>
              <a:buChar char="•"/>
            </a:pPr>
            <a:endParaRPr lang="en-US" altLang="en-US" sz="1200">
              <a:latin typeface="Comic Sans MS" pitchFamily="66" charset="0"/>
            </a:endParaRPr>
          </a:p>
          <a:p>
            <a:pPr eaLnBrk="1" hangingPunct="1">
              <a:lnSpc>
                <a:spcPct val="80000"/>
              </a:lnSpc>
              <a:spcBef>
                <a:spcPct val="20000"/>
              </a:spcBef>
              <a:spcAft>
                <a:spcPts val="100"/>
              </a:spcAft>
              <a:buFontTx/>
              <a:buChar char="•"/>
            </a:pPr>
            <a:r>
              <a:rPr lang="en-US" altLang="en-US" sz="1200">
                <a:latin typeface="Comic Sans MS" pitchFamily="66" charset="0"/>
              </a:rPr>
              <a:t> Images used on this resource, and on the SPO website are, wherever possible, credited and linked to their source. Any words underlined and appearing in blue are links that can be clicked on for more information. PowerPoints must be viewed in </a:t>
            </a:r>
            <a:r>
              <a:rPr lang="en-US" altLang="en-US" sz="1200" i="1">
                <a:latin typeface="Comic Sans MS" pitchFamily="66" charset="0"/>
              </a:rPr>
              <a:t>slide show mode </a:t>
            </a:r>
            <a:r>
              <a:rPr lang="en-US" altLang="en-US" sz="1200">
                <a:latin typeface="Comic Sans MS" pitchFamily="66" charset="0"/>
              </a:rPr>
              <a:t>to use the hyperlinks directly.</a:t>
            </a:r>
          </a:p>
          <a:p>
            <a:pPr eaLnBrk="1" hangingPunct="1">
              <a:lnSpc>
                <a:spcPct val="80000"/>
              </a:lnSpc>
              <a:spcBef>
                <a:spcPct val="20000"/>
              </a:spcBef>
              <a:spcAft>
                <a:spcPts val="100"/>
              </a:spcAft>
            </a:pPr>
            <a:endParaRPr lang="en-US" altLang="en-US" sz="1200">
              <a:latin typeface="Comic Sans MS" pitchFamily="66" charset="0"/>
            </a:endParaRPr>
          </a:p>
          <a:p>
            <a:pPr eaLnBrk="1" hangingPunct="1">
              <a:lnSpc>
                <a:spcPct val="80000"/>
              </a:lnSpc>
              <a:spcBef>
                <a:spcPct val="20000"/>
              </a:spcBef>
              <a:spcAft>
                <a:spcPts val="100"/>
              </a:spcAft>
              <a:buFontTx/>
              <a:buChar char="•"/>
            </a:pPr>
            <a:r>
              <a:rPr lang="en-US" altLang="en-US" sz="1200">
                <a:latin typeface="Comic Sans MS" pitchFamily="66" charset="0"/>
              </a:rPr>
              <a:t> Several helpful links to fun and interactive learning tools are included throughout the PPT and on the Smart Links slide, near the end of each presentation. You must be in </a:t>
            </a:r>
            <a:r>
              <a:rPr lang="en-US" altLang="en-US" sz="1200" i="1">
                <a:latin typeface="Comic Sans MS" pitchFamily="66" charset="0"/>
              </a:rPr>
              <a:t>slide show mode </a:t>
            </a:r>
            <a:r>
              <a:rPr lang="en-US" altLang="en-US" sz="1200">
                <a:latin typeface="Comic Sans MS" pitchFamily="66" charset="0"/>
              </a:rPr>
              <a:t>to utilize hyperlinks and animations.</a:t>
            </a:r>
          </a:p>
          <a:p>
            <a:pPr eaLnBrk="1" hangingPunct="1">
              <a:lnSpc>
                <a:spcPct val="80000"/>
              </a:lnSpc>
              <a:spcBef>
                <a:spcPct val="20000"/>
              </a:spcBef>
              <a:spcAft>
                <a:spcPts val="100"/>
              </a:spcAft>
            </a:pPr>
            <a:r>
              <a:rPr lang="en-US" altLang="en-US" sz="1200">
                <a:latin typeface="Comic Sans MS" pitchFamily="66" charset="0"/>
              </a:rPr>
              <a:t>	</a:t>
            </a:r>
          </a:p>
          <a:p>
            <a:pPr eaLnBrk="1" hangingPunct="1">
              <a:lnSpc>
                <a:spcPct val="80000"/>
              </a:lnSpc>
              <a:spcBef>
                <a:spcPct val="20000"/>
              </a:spcBef>
              <a:spcAft>
                <a:spcPts val="100"/>
              </a:spcAft>
              <a:buFontTx/>
              <a:buChar char="•"/>
            </a:pPr>
            <a:r>
              <a:rPr lang="en-US" altLang="en-US" sz="1200">
                <a:latin typeface="Comic Sans MS" pitchFamily="66" charset="0"/>
              </a:rPr>
              <a:t>This digital resource is licensed under Creative Commons </a:t>
            </a:r>
            <a:r>
              <a:rPr lang="en-US" altLang="en-US" sz="1100">
                <a:latin typeface="Comic Sans MS" pitchFamily="66" charset="0"/>
              </a:rPr>
              <a:t>Attribution-ShareAlike 3.0:</a:t>
            </a:r>
          </a:p>
          <a:p>
            <a:pPr eaLnBrk="1" hangingPunct="1">
              <a:lnSpc>
                <a:spcPct val="80000"/>
              </a:lnSpc>
              <a:spcBef>
                <a:spcPct val="20000"/>
              </a:spcBef>
              <a:spcAft>
                <a:spcPts val="100"/>
              </a:spcAft>
            </a:pPr>
            <a:r>
              <a:rPr lang="en-US" altLang="en-US" sz="1100">
                <a:latin typeface="Comic Sans MS" pitchFamily="66" charset="0"/>
              </a:rPr>
              <a:t>  </a:t>
            </a:r>
            <a:r>
              <a:rPr lang="en-US" altLang="en-US" sz="1100">
                <a:latin typeface="Comic Sans MS" pitchFamily="66" charset="0"/>
                <a:hlinkClick r:id="rId5"/>
              </a:rPr>
              <a:t>http://creativecommons.org/licenses/by-sa/3.0/</a:t>
            </a:r>
            <a:r>
              <a:rPr lang="en-US" altLang="en-US" sz="1100">
                <a:latin typeface="Comic Sans MS" pitchFamily="66" charset="0"/>
              </a:rPr>
              <a:t>	                 </a:t>
            </a:r>
            <a:endParaRPr lang="en-US" altLang="en-US" sz="1200">
              <a:latin typeface="Comic Sans MS" pitchFamily="66" charset="0"/>
            </a:endParaRPr>
          </a:p>
        </p:txBody>
      </p:sp>
      <p:sp>
        <p:nvSpPr>
          <p:cNvPr id="2053" name="Text Box 5"/>
          <p:cNvSpPr txBox="1">
            <a:spLocks noChangeArrowheads="1"/>
          </p:cNvSpPr>
          <p:nvPr/>
        </p:nvSpPr>
        <p:spPr bwMode="auto">
          <a:xfrm>
            <a:off x="107950" y="5510213"/>
            <a:ext cx="266700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Alicia Cepaitis, MS</a:t>
            </a:r>
          </a:p>
          <a:p>
            <a:pPr eaLnBrk="1" hangingPunct="1">
              <a:lnSpc>
                <a:spcPct val="80000"/>
              </a:lnSpc>
              <a:spcBef>
                <a:spcPct val="20000"/>
              </a:spcBef>
            </a:pPr>
            <a:r>
              <a:rPr lang="en-US" altLang="en-US" sz="1200">
                <a:latin typeface="Comic Sans MS" pitchFamily="66" charset="0"/>
                <a:cs typeface="Arial" charset="0"/>
              </a:rPr>
              <a:t>Chief Creative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6"/>
              </a:rPr>
              <a:t>alicia@scienceprofonline.com</a:t>
            </a:r>
            <a:endParaRPr lang="en-US" altLang="en-US" sz="1200">
              <a:latin typeface="Comic Sans MS" pitchFamily="66" charset="0"/>
              <a:cs typeface="Arial" charset="0"/>
            </a:endParaRPr>
          </a:p>
        </p:txBody>
      </p:sp>
      <p:sp>
        <p:nvSpPr>
          <p:cNvPr id="2055" name="Text Box 14"/>
          <p:cNvSpPr txBox="1">
            <a:spLocks noChangeArrowheads="1"/>
          </p:cNvSpPr>
          <p:nvPr/>
        </p:nvSpPr>
        <p:spPr bwMode="auto">
          <a:xfrm>
            <a:off x="6097588" y="6615113"/>
            <a:ext cx="30464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a:latin typeface="Comic Sans MS" pitchFamily="66" charset="0"/>
                <a:cs typeface="Arial" charset="0"/>
              </a:rPr>
              <a:t>Image: Compound microscope objectives, T. Port</a:t>
            </a:r>
          </a:p>
        </p:txBody>
      </p:sp>
      <p:sp>
        <p:nvSpPr>
          <p:cNvPr id="2056" name="Text Box 8"/>
          <p:cNvSpPr txBox="1">
            <a:spLocks noChangeArrowheads="1"/>
          </p:cNvSpPr>
          <p:nvPr/>
        </p:nvSpPr>
        <p:spPr bwMode="auto">
          <a:xfrm>
            <a:off x="5930900" y="5326063"/>
            <a:ext cx="2667000"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Tami Port, MS</a:t>
            </a:r>
          </a:p>
          <a:p>
            <a:pPr eaLnBrk="1" hangingPunct="1">
              <a:lnSpc>
                <a:spcPct val="80000"/>
              </a:lnSpc>
              <a:spcBef>
                <a:spcPct val="20000"/>
              </a:spcBef>
            </a:pPr>
            <a:r>
              <a:rPr lang="en-US" altLang="en-US" sz="1200">
                <a:latin typeface="Comic Sans MS" pitchFamily="66" charset="0"/>
                <a:cs typeface="Arial" charset="0"/>
              </a:rPr>
              <a:t>Creator of Science Prof Online</a:t>
            </a:r>
          </a:p>
          <a:p>
            <a:pPr eaLnBrk="1" hangingPunct="1">
              <a:lnSpc>
                <a:spcPct val="80000"/>
              </a:lnSpc>
              <a:spcBef>
                <a:spcPct val="20000"/>
              </a:spcBef>
            </a:pPr>
            <a:r>
              <a:rPr lang="en-US" altLang="en-US" sz="1200">
                <a:latin typeface="Comic Sans MS" pitchFamily="66" charset="0"/>
                <a:cs typeface="Arial" charset="0"/>
              </a:rPr>
              <a:t>Chief Executive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7"/>
              </a:rPr>
              <a:t>info@scienceprofonline.com</a:t>
            </a:r>
            <a:endParaRPr lang="en-US" altLang="en-US" sz="1200">
              <a:latin typeface="Comic Sans MS" pitchFamily="66" charset="0"/>
              <a:cs typeface="Arial" charset="0"/>
            </a:endParaRPr>
          </a:p>
        </p:txBody>
      </p:sp>
      <p:sp>
        <p:nvSpPr>
          <p:cNvPr id="9"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8"/>
              </a:rPr>
              <a:t>ScienceProfOnline.com</a:t>
            </a:r>
            <a:endParaRPr lang="en-US" altLang="en-US" sz="100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609600" y="381000"/>
            <a:ext cx="7848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3200" b="1">
                <a:solidFill>
                  <a:srgbClr val="339966"/>
                </a:solidFill>
                <a:latin typeface="Comic Sans MS" pitchFamily="66" charset="0"/>
              </a:rPr>
              <a:t>Scanning Power Objective Lens</a:t>
            </a:r>
            <a:endParaRPr lang="en-US" altLang="en-US" sz="3200" b="1">
              <a:solidFill>
                <a:srgbClr val="339966"/>
              </a:solidFill>
            </a:endParaRPr>
          </a:p>
        </p:txBody>
      </p:sp>
      <p:sp>
        <p:nvSpPr>
          <p:cNvPr id="10243"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t>Microscope objective lenses, T. Port</a:t>
            </a:r>
            <a:endParaRPr lang="en-US" altLang="en-US" sz="1000">
              <a:latin typeface="Comic Sans MS" pitchFamily="66" charset="0"/>
            </a:endParaRPr>
          </a:p>
        </p:txBody>
      </p:sp>
      <p:pic>
        <p:nvPicPr>
          <p:cNvPr id="4" name="Picture 3"/>
          <p:cNvPicPr>
            <a:picLocks noChangeAspect="1"/>
          </p:cNvPicPr>
          <p:nvPr/>
        </p:nvPicPr>
        <p:blipFill>
          <a:blip r:embed="rId3"/>
          <a:stretch>
            <a:fillRect/>
          </a:stretch>
        </p:blipFill>
        <p:spPr>
          <a:xfrm>
            <a:off x="4127500" y="1660525"/>
            <a:ext cx="4343400" cy="3733800"/>
          </a:xfrm>
          <a:prstGeom prst="rect">
            <a:avLst/>
          </a:prstGeom>
          <a:ln>
            <a:noFill/>
          </a:ln>
          <a:effectLst>
            <a:outerShdw blurRad="292100" dist="139700" dir="2700000" algn="tl" rotWithShape="0">
              <a:srgbClr val="333333">
                <a:alpha val="65000"/>
              </a:srgbClr>
            </a:outerShdw>
          </a:effectLst>
        </p:spPr>
      </p:pic>
      <p:sp>
        <p:nvSpPr>
          <p:cNvPr id="10245" name="Text Box 4"/>
          <p:cNvSpPr txBox="1">
            <a:spLocks noChangeArrowheads="1"/>
          </p:cNvSpPr>
          <p:nvPr/>
        </p:nvSpPr>
        <p:spPr bwMode="auto">
          <a:xfrm>
            <a:off x="381000" y="1724025"/>
            <a:ext cx="3429000" cy="3694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 typeface="Arial" charset="0"/>
              <a:buChar char="•"/>
            </a:pPr>
            <a:r>
              <a:rPr lang="en-US" altLang="en-US">
                <a:latin typeface="Comic Sans MS" pitchFamily="66" charset="0"/>
              </a:rPr>
              <a:t>Red band around it.</a:t>
            </a:r>
          </a:p>
          <a:p>
            <a:pPr eaLnBrk="1" hangingPunct="1">
              <a:spcBef>
                <a:spcPct val="50000"/>
              </a:spcBef>
              <a:buFont typeface="Arial" charset="0"/>
              <a:buChar char="•"/>
            </a:pPr>
            <a:endParaRPr lang="en-US" altLang="en-US">
              <a:latin typeface="Comic Sans MS" pitchFamily="66" charset="0"/>
            </a:endParaRPr>
          </a:p>
          <a:p>
            <a:pPr eaLnBrk="1" hangingPunct="1">
              <a:spcBef>
                <a:spcPct val="50000"/>
              </a:spcBef>
              <a:buFont typeface="Arial" charset="0"/>
              <a:buChar char="•"/>
            </a:pPr>
            <a:r>
              <a:rPr lang="en-US" altLang="en-US">
                <a:latin typeface="Comic Sans MS" pitchFamily="66" charset="0"/>
              </a:rPr>
              <a:t>Magnifies objects 4x.</a:t>
            </a:r>
          </a:p>
          <a:p>
            <a:pPr eaLnBrk="1" hangingPunct="1">
              <a:spcBef>
                <a:spcPct val="50000"/>
              </a:spcBef>
              <a:buFont typeface="Arial" charset="0"/>
              <a:buChar char="•"/>
            </a:pPr>
            <a:endParaRPr lang="en-US" altLang="en-US">
              <a:latin typeface="Comic Sans MS" pitchFamily="66" charset="0"/>
            </a:endParaRPr>
          </a:p>
          <a:p>
            <a:pPr eaLnBrk="1" hangingPunct="1">
              <a:spcBef>
                <a:spcPct val="50000"/>
              </a:spcBef>
              <a:buFont typeface="Arial" charset="0"/>
              <a:buChar char="•"/>
            </a:pPr>
            <a:r>
              <a:rPr lang="en-US" altLang="en-US" b="1" i="1">
                <a:latin typeface="Comic Sans MS" pitchFamily="66" charset="0"/>
              </a:rPr>
              <a:t>Q: </a:t>
            </a:r>
            <a:r>
              <a:rPr lang="en-US" altLang="en-US" i="1">
                <a:latin typeface="Comic Sans MS" pitchFamily="66" charset="0"/>
              </a:rPr>
              <a:t>What is the Total Magnification?  </a:t>
            </a:r>
            <a:r>
              <a:rPr lang="en-US" altLang="en-US">
                <a:latin typeface="Comic Sans MS" pitchFamily="66" charset="0"/>
              </a:rPr>
              <a:t>____ TM</a:t>
            </a:r>
          </a:p>
          <a:p>
            <a:pPr eaLnBrk="1" hangingPunct="1">
              <a:spcBef>
                <a:spcPct val="50000"/>
              </a:spcBef>
              <a:buFont typeface="Arial" charset="0"/>
              <a:buChar char="•"/>
            </a:pPr>
            <a:endParaRPr lang="en-US" altLang="en-US">
              <a:latin typeface="Comic Sans MS" pitchFamily="66" charset="0"/>
            </a:endParaRPr>
          </a:p>
          <a:p>
            <a:pPr eaLnBrk="1" hangingPunct="1">
              <a:spcBef>
                <a:spcPct val="50000"/>
              </a:spcBef>
              <a:buFont typeface="Arial" charset="0"/>
              <a:buChar char="•"/>
            </a:pPr>
            <a:r>
              <a:rPr lang="en-US" altLang="en-US">
                <a:latin typeface="Comic Sans MS" pitchFamily="66" charset="0"/>
              </a:rPr>
              <a:t>We will only use this lens in today’s lab. It is not useful for looking at bacteria. </a:t>
            </a:r>
          </a:p>
        </p:txBody>
      </p:sp>
      <p:sp>
        <p:nvSpPr>
          <p:cNvPr id="7"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4"/>
              </a:rPr>
              <a:t>ScienceProfOnline.com</a:t>
            </a:r>
            <a:endParaRPr lang="en-US" altLang="en-US" sz="100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944562"/>
          </a:xfrm>
        </p:spPr>
        <p:txBody>
          <a:bodyPr/>
          <a:lstStyle/>
          <a:p>
            <a:pPr eaLnBrk="1" hangingPunct="1"/>
            <a:r>
              <a:rPr lang="en-US" altLang="en-US" sz="3200" b="1" smtClean="0">
                <a:solidFill>
                  <a:srgbClr val="339966"/>
                </a:solidFill>
                <a:latin typeface="Comic Sans MS" pitchFamily="66" charset="0"/>
              </a:rPr>
              <a:t>Low Power Objective Lens</a:t>
            </a:r>
          </a:p>
        </p:txBody>
      </p:sp>
      <p:sp>
        <p:nvSpPr>
          <p:cNvPr id="11267" name="Text Box 4"/>
          <p:cNvSpPr txBox="1">
            <a:spLocks noChangeArrowheads="1"/>
          </p:cNvSpPr>
          <p:nvPr/>
        </p:nvSpPr>
        <p:spPr bwMode="auto">
          <a:xfrm>
            <a:off x="304800" y="1752600"/>
            <a:ext cx="3733800" cy="3786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 typeface="Arial" charset="0"/>
              <a:buChar char="•"/>
            </a:pPr>
            <a:r>
              <a:rPr lang="en-US" altLang="en-US">
                <a:latin typeface="Comic Sans MS" pitchFamily="66" charset="0"/>
              </a:rPr>
              <a:t>Has yellow band around it.</a:t>
            </a:r>
          </a:p>
          <a:p>
            <a:pPr eaLnBrk="1" hangingPunct="1">
              <a:spcBef>
                <a:spcPct val="50000"/>
              </a:spcBef>
              <a:buFont typeface="Arial" charset="0"/>
              <a:buChar char="•"/>
            </a:pPr>
            <a:endParaRPr lang="en-US" altLang="en-US" sz="1000">
              <a:latin typeface="Comic Sans MS" pitchFamily="66" charset="0"/>
            </a:endParaRPr>
          </a:p>
          <a:p>
            <a:pPr eaLnBrk="1" hangingPunct="1">
              <a:spcBef>
                <a:spcPct val="50000"/>
              </a:spcBef>
              <a:buFont typeface="Arial" charset="0"/>
              <a:buChar char="•"/>
            </a:pPr>
            <a:r>
              <a:rPr lang="en-US" altLang="en-US">
                <a:latin typeface="Comic Sans MS" pitchFamily="66" charset="0"/>
              </a:rPr>
              <a:t>Magnifies objects 10x.</a:t>
            </a:r>
          </a:p>
          <a:p>
            <a:pPr eaLnBrk="1" hangingPunct="1">
              <a:spcBef>
                <a:spcPct val="50000"/>
              </a:spcBef>
              <a:buFont typeface="Arial" charset="0"/>
              <a:buChar char="•"/>
            </a:pPr>
            <a:endParaRPr lang="en-US" altLang="en-US" sz="1000">
              <a:latin typeface="Comic Sans MS" pitchFamily="66" charset="0"/>
            </a:endParaRPr>
          </a:p>
          <a:p>
            <a:pPr eaLnBrk="1" hangingPunct="1">
              <a:spcBef>
                <a:spcPct val="50000"/>
              </a:spcBef>
              <a:buFont typeface="Arial" charset="0"/>
              <a:buChar char="•"/>
            </a:pPr>
            <a:r>
              <a:rPr lang="en-US" altLang="en-US" b="1" i="1">
                <a:latin typeface="Comic Sans MS" pitchFamily="66" charset="0"/>
              </a:rPr>
              <a:t>Q: </a:t>
            </a:r>
            <a:r>
              <a:rPr lang="en-US" altLang="en-US" i="1">
                <a:latin typeface="Comic Sans MS" pitchFamily="66" charset="0"/>
              </a:rPr>
              <a:t>What is the Total Magnification?  </a:t>
            </a:r>
            <a:r>
              <a:rPr lang="en-US" altLang="en-US">
                <a:latin typeface="Comic Sans MS" pitchFamily="66" charset="0"/>
              </a:rPr>
              <a:t>____ TM</a:t>
            </a:r>
          </a:p>
          <a:p>
            <a:pPr eaLnBrk="1" hangingPunct="1">
              <a:spcBef>
                <a:spcPct val="50000"/>
              </a:spcBef>
              <a:buFont typeface="Arial" charset="0"/>
              <a:buChar char="•"/>
            </a:pPr>
            <a:endParaRPr lang="en-US" altLang="en-US" sz="1000">
              <a:latin typeface="Comic Sans MS" pitchFamily="66" charset="0"/>
            </a:endParaRPr>
          </a:p>
          <a:p>
            <a:pPr eaLnBrk="1" hangingPunct="1">
              <a:spcBef>
                <a:spcPct val="50000"/>
              </a:spcBef>
              <a:buFont typeface="Arial" charset="0"/>
              <a:buChar char="•"/>
            </a:pPr>
            <a:r>
              <a:rPr lang="en-US" altLang="en-US">
                <a:latin typeface="Comic Sans MS" pitchFamily="66" charset="0"/>
              </a:rPr>
              <a:t>Start with this lens when looking at a bacterial smear.</a:t>
            </a:r>
          </a:p>
          <a:p>
            <a:pPr eaLnBrk="1" hangingPunct="1">
              <a:spcBef>
                <a:spcPct val="50000"/>
              </a:spcBef>
              <a:buFont typeface="Arial" charset="0"/>
              <a:buChar char="•"/>
            </a:pPr>
            <a:endParaRPr lang="en-US" altLang="en-US" sz="1000">
              <a:latin typeface="Comic Sans MS" pitchFamily="66" charset="0"/>
            </a:endParaRPr>
          </a:p>
          <a:p>
            <a:pPr eaLnBrk="1" hangingPunct="1">
              <a:spcBef>
                <a:spcPct val="50000"/>
              </a:spcBef>
              <a:buFont typeface="Arial" charset="0"/>
              <a:buChar char="•"/>
            </a:pPr>
            <a:r>
              <a:rPr lang="en-US" altLang="en-US" b="1" i="1">
                <a:latin typeface="Comic Sans MS" pitchFamily="66" charset="0"/>
              </a:rPr>
              <a:t>Q: </a:t>
            </a:r>
            <a:r>
              <a:rPr lang="en-US" altLang="en-US" i="1">
                <a:latin typeface="Comic Sans MS" pitchFamily="66" charset="0"/>
              </a:rPr>
              <a:t>What does the term </a:t>
            </a:r>
            <a:r>
              <a:rPr lang="en-US" altLang="en-US" b="1" i="1">
                <a:latin typeface="Comic Sans MS" pitchFamily="66" charset="0"/>
              </a:rPr>
              <a:t>parfocal</a:t>
            </a:r>
            <a:r>
              <a:rPr lang="en-US" altLang="en-US" i="1">
                <a:latin typeface="Comic Sans MS" pitchFamily="66" charset="0"/>
              </a:rPr>
              <a:t> mean?</a:t>
            </a:r>
          </a:p>
        </p:txBody>
      </p:sp>
      <p:pic>
        <p:nvPicPr>
          <p:cNvPr id="3" name="Picture 2"/>
          <p:cNvPicPr>
            <a:picLocks noChangeAspect="1"/>
          </p:cNvPicPr>
          <p:nvPr/>
        </p:nvPicPr>
        <p:blipFill>
          <a:blip r:embed="rId3"/>
          <a:stretch>
            <a:fillRect/>
          </a:stretch>
        </p:blipFill>
        <p:spPr>
          <a:xfrm>
            <a:off x="4419600" y="1752600"/>
            <a:ext cx="4156075" cy="3810000"/>
          </a:xfrm>
          <a:prstGeom prst="rect">
            <a:avLst/>
          </a:prstGeom>
          <a:ln>
            <a:noFill/>
          </a:ln>
          <a:effectLst>
            <a:outerShdw blurRad="292100" dist="139700" dir="2700000" algn="tl" rotWithShape="0">
              <a:srgbClr val="333333">
                <a:alpha val="65000"/>
              </a:srgbClr>
            </a:outerShdw>
          </a:effectLst>
        </p:spPr>
      </p:pic>
      <p:sp>
        <p:nvSpPr>
          <p:cNvPr id="11269"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t>Microscope objective lenses, T. Port</a:t>
            </a:r>
            <a:endParaRPr lang="en-US" altLang="en-US" sz="1000">
              <a:latin typeface="Comic Sans MS" pitchFamily="66" charset="0"/>
            </a:endParaRPr>
          </a:p>
        </p:txBody>
      </p:sp>
      <p:sp>
        <p:nvSpPr>
          <p:cNvPr id="7"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4"/>
              </a:rPr>
              <a:t>ScienceProfOnline.com</a:t>
            </a:r>
            <a:endParaRPr lang="en-US" altLang="en-US" sz="100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868362"/>
          </a:xfrm>
        </p:spPr>
        <p:txBody>
          <a:bodyPr/>
          <a:lstStyle/>
          <a:p>
            <a:pPr eaLnBrk="1" hangingPunct="1"/>
            <a:r>
              <a:rPr lang="en-US" altLang="en-US" sz="3200" b="1" smtClean="0">
                <a:solidFill>
                  <a:srgbClr val="339966"/>
                </a:solidFill>
                <a:latin typeface="Comic Sans MS" pitchFamily="66" charset="0"/>
              </a:rPr>
              <a:t>High Dry Objective Lens</a:t>
            </a:r>
          </a:p>
        </p:txBody>
      </p:sp>
      <p:sp>
        <p:nvSpPr>
          <p:cNvPr id="12291" name="Text Box 4"/>
          <p:cNvSpPr txBox="1">
            <a:spLocks noChangeArrowheads="1"/>
          </p:cNvSpPr>
          <p:nvPr/>
        </p:nvSpPr>
        <p:spPr bwMode="auto">
          <a:xfrm>
            <a:off x="228600" y="1722438"/>
            <a:ext cx="3733800" cy="383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 typeface="Arial" charset="0"/>
              <a:buChar char="•"/>
            </a:pPr>
            <a:r>
              <a:rPr lang="en-US" altLang="en-US">
                <a:latin typeface="Comic Sans MS" pitchFamily="66" charset="0"/>
              </a:rPr>
              <a:t>Has blue band around it.</a:t>
            </a:r>
          </a:p>
          <a:p>
            <a:pPr eaLnBrk="1" hangingPunct="1">
              <a:spcBef>
                <a:spcPct val="50000"/>
              </a:spcBef>
              <a:buFont typeface="Arial" charset="0"/>
              <a:buChar char="•"/>
            </a:pPr>
            <a:endParaRPr lang="en-US" altLang="en-US">
              <a:latin typeface="Comic Sans MS" pitchFamily="66" charset="0"/>
            </a:endParaRPr>
          </a:p>
          <a:p>
            <a:pPr eaLnBrk="1" hangingPunct="1">
              <a:spcBef>
                <a:spcPct val="50000"/>
              </a:spcBef>
              <a:buFont typeface="Arial" charset="0"/>
              <a:buChar char="•"/>
            </a:pPr>
            <a:r>
              <a:rPr lang="en-US" altLang="en-US">
                <a:latin typeface="Comic Sans MS" pitchFamily="66" charset="0"/>
              </a:rPr>
              <a:t>Magnifies objects 40x.</a:t>
            </a:r>
          </a:p>
          <a:p>
            <a:pPr eaLnBrk="1" hangingPunct="1">
              <a:spcBef>
                <a:spcPct val="50000"/>
              </a:spcBef>
              <a:buFont typeface="Arial" charset="0"/>
              <a:buChar char="•"/>
            </a:pPr>
            <a:endParaRPr lang="en-US" altLang="en-US">
              <a:latin typeface="Comic Sans MS" pitchFamily="66" charset="0"/>
            </a:endParaRPr>
          </a:p>
          <a:p>
            <a:pPr eaLnBrk="1" hangingPunct="1">
              <a:spcBef>
                <a:spcPct val="50000"/>
              </a:spcBef>
              <a:buFont typeface="Arial" charset="0"/>
              <a:buChar char="•"/>
            </a:pPr>
            <a:r>
              <a:rPr lang="en-US" altLang="en-US" b="1" i="1">
                <a:latin typeface="Comic Sans MS" pitchFamily="66" charset="0"/>
              </a:rPr>
              <a:t>Q: </a:t>
            </a:r>
            <a:r>
              <a:rPr lang="en-US" altLang="en-US" i="1">
                <a:latin typeface="Comic Sans MS" pitchFamily="66" charset="0"/>
              </a:rPr>
              <a:t>What is the Total Magnification?  </a:t>
            </a:r>
            <a:r>
              <a:rPr lang="en-US" altLang="en-US">
                <a:latin typeface="Comic Sans MS" pitchFamily="66" charset="0"/>
              </a:rPr>
              <a:t>____ TM</a:t>
            </a:r>
          </a:p>
          <a:p>
            <a:pPr eaLnBrk="1" hangingPunct="1">
              <a:spcBef>
                <a:spcPct val="50000"/>
              </a:spcBef>
              <a:buFont typeface="Arial" charset="0"/>
              <a:buChar char="•"/>
            </a:pPr>
            <a:endParaRPr lang="en-US" altLang="en-US">
              <a:latin typeface="Comic Sans MS" pitchFamily="66" charset="0"/>
            </a:endParaRPr>
          </a:p>
          <a:p>
            <a:pPr eaLnBrk="1" hangingPunct="1">
              <a:buFont typeface="Arial" charset="0"/>
              <a:buChar char="•"/>
            </a:pPr>
            <a:r>
              <a:rPr lang="en-US" altLang="en-US">
                <a:latin typeface="Comic Sans MS" pitchFamily="66" charset="0"/>
              </a:rPr>
              <a:t>Switch to this lens after getting your specimen in focus at 100xTM.</a:t>
            </a:r>
          </a:p>
          <a:p>
            <a:pPr eaLnBrk="1" hangingPunct="1">
              <a:buFont typeface="Arial" charset="0"/>
              <a:buChar char="•"/>
            </a:pPr>
            <a:endParaRPr lang="en-US" altLang="en-US"/>
          </a:p>
        </p:txBody>
      </p:sp>
      <p:pic>
        <p:nvPicPr>
          <p:cNvPr id="3" name="Picture 2"/>
          <p:cNvPicPr>
            <a:picLocks noChangeAspect="1"/>
          </p:cNvPicPr>
          <p:nvPr/>
        </p:nvPicPr>
        <p:blipFill>
          <a:blip r:embed="rId3"/>
          <a:stretch>
            <a:fillRect/>
          </a:stretch>
        </p:blipFill>
        <p:spPr>
          <a:xfrm>
            <a:off x="4114800" y="1733550"/>
            <a:ext cx="4470400" cy="3733800"/>
          </a:xfrm>
          <a:prstGeom prst="rect">
            <a:avLst/>
          </a:prstGeom>
          <a:ln>
            <a:noFill/>
          </a:ln>
          <a:effectLst>
            <a:outerShdw blurRad="292100" dist="139700" dir="2700000" algn="tl" rotWithShape="0">
              <a:srgbClr val="333333">
                <a:alpha val="65000"/>
              </a:srgbClr>
            </a:outerShdw>
          </a:effectLst>
        </p:spPr>
      </p:pic>
      <p:sp>
        <p:nvSpPr>
          <p:cNvPr id="12293"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t>Microscope objective lenses, T. Port</a:t>
            </a:r>
            <a:endParaRPr lang="en-US" altLang="en-US" sz="1000">
              <a:latin typeface="Comic Sans MS" pitchFamily="66" charset="0"/>
            </a:endParaRPr>
          </a:p>
        </p:txBody>
      </p:sp>
      <p:sp>
        <p:nvSpPr>
          <p:cNvPr id="7"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4"/>
              </a:rPr>
              <a:t>ScienceProfOnline.com</a:t>
            </a:r>
            <a:endParaRPr lang="en-US" altLang="en-US" sz="100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body" sz="half" idx="1"/>
          </p:nvPr>
        </p:nvSpPr>
        <p:spPr>
          <a:xfrm>
            <a:off x="228600" y="1019175"/>
            <a:ext cx="3648075" cy="5006975"/>
          </a:xfrm>
        </p:spPr>
        <p:txBody>
          <a:bodyPr/>
          <a:lstStyle/>
          <a:p>
            <a:pPr eaLnBrk="1" hangingPunct="1">
              <a:defRPr/>
            </a:pPr>
            <a:r>
              <a:rPr lang="en-US" sz="1600" dirty="0" smtClean="0">
                <a:latin typeface="Comic Sans MS" pitchFamily="66" charset="0"/>
              </a:rPr>
              <a:t>Many microscopic images in your textbook were obtained using </a:t>
            </a:r>
            <a:r>
              <a:rPr lang="en-US" sz="1600" dirty="0" smtClean="0">
                <a:latin typeface="Comic Sans MS" pitchFamily="66" charset="0"/>
                <a:hlinkClick r:id="rId3"/>
              </a:rPr>
              <a:t>electron microscopes</a:t>
            </a:r>
            <a:r>
              <a:rPr lang="en-US" sz="1600" dirty="0" smtClean="0">
                <a:latin typeface="Comic Sans MS" pitchFamily="66" charset="0"/>
              </a:rPr>
              <a:t>.</a:t>
            </a:r>
          </a:p>
          <a:p>
            <a:pPr eaLnBrk="1" hangingPunct="1">
              <a:defRPr/>
            </a:pPr>
            <a:endParaRPr lang="en-US" sz="2000" dirty="0" smtClean="0">
              <a:latin typeface="Comic Sans MS" pitchFamily="66" charset="0"/>
            </a:endParaRPr>
          </a:p>
          <a:p>
            <a:pPr eaLnBrk="1" hangingPunct="1">
              <a:defRPr/>
            </a:pPr>
            <a:r>
              <a:rPr lang="en-US" sz="1600" dirty="0" smtClean="0">
                <a:latin typeface="Comic Sans MS" pitchFamily="66" charset="0"/>
              </a:rPr>
              <a:t>Electron beam wavelengths are shorter than light wavelengths, so better resolving power.</a:t>
            </a:r>
          </a:p>
          <a:p>
            <a:pPr marL="0" indent="0" eaLnBrk="1" hangingPunct="1">
              <a:buFontTx/>
              <a:buNone/>
              <a:defRPr/>
            </a:pPr>
            <a:endParaRPr lang="en-US" sz="2000" dirty="0" smtClean="0">
              <a:latin typeface="Comic Sans MS" pitchFamily="66" charset="0"/>
            </a:endParaRPr>
          </a:p>
          <a:p>
            <a:pPr eaLnBrk="1" hangingPunct="1">
              <a:defRPr/>
            </a:pPr>
            <a:r>
              <a:rPr lang="en-US" sz="1600" b="1" i="1" dirty="0" smtClean="0">
                <a:latin typeface="Comic Sans MS" pitchFamily="66" charset="0"/>
              </a:rPr>
              <a:t>Q: </a:t>
            </a:r>
            <a:r>
              <a:rPr lang="en-US" sz="1600" i="1" dirty="0" smtClean="0">
                <a:latin typeface="Comic Sans MS" pitchFamily="66" charset="0"/>
              </a:rPr>
              <a:t>What is </a:t>
            </a:r>
            <a:r>
              <a:rPr lang="en-US" sz="1600" b="1" i="1" dirty="0" smtClean="0">
                <a:latin typeface="Comic Sans MS" pitchFamily="66" charset="0"/>
              </a:rPr>
              <a:t>resolution</a:t>
            </a:r>
            <a:r>
              <a:rPr lang="en-US" sz="1600" i="1" dirty="0" smtClean="0">
                <a:latin typeface="Comic Sans MS" pitchFamily="66" charset="0"/>
              </a:rPr>
              <a:t>, in the context of microscopy?</a:t>
            </a:r>
          </a:p>
          <a:p>
            <a:pPr eaLnBrk="1" hangingPunct="1">
              <a:defRPr/>
            </a:pPr>
            <a:endParaRPr lang="en-US" sz="2000" dirty="0" smtClean="0">
              <a:latin typeface="Comic Sans MS" pitchFamily="66" charset="0"/>
            </a:endParaRPr>
          </a:p>
          <a:p>
            <a:pPr eaLnBrk="1" hangingPunct="1">
              <a:defRPr/>
            </a:pPr>
            <a:r>
              <a:rPr lang="en-US" sz="1600" b="1" dirty="0" smtClean="0">
                <a:latin typeface="Comic Sans MS" pitchFamily="66" charset="0"/>
              </a:rPr>
              <a:t>Transmission Electron Microscope (TEM): </a:t>
            </a:r>
            <a:r>
              <a:rPr lang="en-US" sz="1600" dirty="0" smtClean="0">
                <a:latin typeface="Comic Sans MS" pitchFamily="66" charset="0"/>
              </a:rPr>
              <a:t>2-D image</a:t>
            </a:r>
            <a:endParaRPr lang="en-US" sz="1800" b="1" dirty="0" smtClean="0">
              <a:latin typeface="Comic Sans MS" pitchFamily="66" charset="0"/>
            </a:endParaRPr>
          </a:p>
          <a:p>
            <a:pPr eaLnBrk="1" hangingPunct="1">
              <a:defRPr/>
            </a:pPr>
            <a:endParaRPr lang="en-US" sz="1800" b="1" dirty="0" smtClean="0">
              <a:latin typeface="Comic Sans MS" pitchFamily="66" charset="0"/>
            </a:endParaRPr>
          </a:p>
          <a:p>
            <a:pPr eaLnBrk="1" hangingPunct="1">
              <a:defRPr/>
            </a:pPr>
            <a:r>
              <a:rPr lang="en-US" sz="1600" b="1" dirty="0" smtClean="0">
                <a:latin typeface="Comic Sans MS" pitchFamily="66" charset="0"/>
              </a:rPr>
              <a:t>Scanning Electron Microscope (SEM): </a:t>
            </a:r>
            <a:r>
              <a:rPr lang="en-US" sz="1600" dirty="0" smtClean="0">
                <a:latin typeface="Comic Sans MS" pitchFamily="66" charset="0"/>
              </a:rPr>
              <a:t>3-D image</a:t>
            </a:r>
          </a:p>
        </p:txBody>
      </p:sp>
      <p:sp>
        <p:nvSpPr>
          <p:cNvPr id="13315" name="Text Box 5"/>
          <p:cNvSpPr txBox="1">
            <a:spLocks noChangeArrowheads="1"/>
          </p:cNvSpPr>
          <p:nvPr/>
        </p:nvSpPr>
        <p:spPr bwMode="auto">
          <a:xfrm>
            <a:off x="228600" y="228600"/>
            <a:ext cx="82296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3200" b="1">
                <a:solidFill>
                  <a:srgbClr val="339966"/>
                </a:solidFill>
                <a:latin typeface="Comic Sans MS" pitchFamily="66" charset="0"/>
              </a:rPr>
              <a:t>Microscopy</a:t>
            </a:r>
            <a:r>
              <a:rPr lang="en-US" altLang="en-US" sz="3200">
                <a:solidFill>
                  <a:srgbClr val="339966"/>
                </a:solidFill>
                <a:latin typeface="Comic Sans MS" pitchFamily="66" charset="0"/>
              </a:rPr>
              <a:t>:</a:t>
            </a:r>
            <a:r>
              <a:rPr lang="en-US" altLang="en-US" sz="2400">
                <a:solidFill>
                  <a:srgbClr val="339966"/>
                </a:solidFill>
                <a:latin typeface="Comic Sans MS" pitchFamily="66" charset="0"/>
              </a:rPr>
              <a:t> </a:t>
            </a:r>
            <a:r>
              <a:rPr lang="en-US" altLang="en-US" sz="2800" b="1">
                <a:latin typeface="Comic Sans MS" pitchFamily="66" charset="0"/>
              </a:rPr>
              <a:t>Electron Microscopes</a:t>
            </a:r>
          </a:p>
        </p:txBody>
      </p:sp>
      <p:pic>
        <p:nvPicPr>
          <p:cNvPr id="3" name="Picture 2"/>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560943" y="520987"/>
            <a:ext cx="2170693" cy="217278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3317" name="Text Box 6"/>
          <p:cNvSpPr txBox="1">
            <a:spLocks noChangeArrowheads="1"/>
          </p:cNvSpPr>
          <p:nvPr/>
        </p:nvSpPr>
        <p:spPr bwMode="auto">
          <a:xfrm>
            <a:off x="0" y="6303963"/>
            <a:ext cx="4029502"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Images: </a:t>
            </a:r>
            <a:r>
              <a:rPr lang="en-US" altLang="en-US" sz="1000" dirty="0"/>
              <a:t>Poliovirus, taken with TEM, </a:t>
            </a:r>
            <a:r>
              <a:rPr lang="en-US" altLang="en-US" sz="1000" dirty="0">
                <a:hlinkClick r:id="rId5"/>
              </a:rPr>
              <a:t>PHIL</a:t>
            </a:r>
            <a:r>
              <a:rPr lang="en-US" altLang="en-US" sz="1000" dirty="0"/>
              <a:t> #1875, </a:t>
            </a:r>
            <a:r>
              <a:rPr lang="en-US" altLang="en-US" sz="1000" dirty="0">
                <a:hlinkClick r:id="rId6"/>
              </a:rPr>
              <a:t>Blood cells</a:t>
            </a:r>
            <a:r>
              <a:rPr lang="en-US" altLang="en-US" sz="1000" dirty="0"/>
              <a:t>,  taken with SEM, National Cancer Institute; </a:t>
            </a:r>
            <a:r>
              <a:rPr lang="en-US" altLang="en-US" sz="1000" dirty="0" smtClean="0"/>
              <a:t>Transmission </a:t>
            </a:r>
            <a:r>
              <a:rPr lang="en-US" altLang="en-US" sz="1000" dirty="0"/>
              <a:t>electron microscope,  </a:t>
            </a:r>
            <a:r>
              <a:rPr lang="en-US" altLang="en-US" sz="1000" dirty="0" smtClean="0"/>
              <a:t>Public Health Image Library, image #14236.</a:t>
            </a:r>
            <a:endParaRPr lang="en-US" altLang="en-US" sz="1000" dirty="0">
              <a:latin typeface="Comic Sans MS" pitchFamily="66" charset="0"/>
            </a:endParaRPr>
          </a:p>
        </p:txBody>
      </p:sp>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740150" y="2676711"/>
            <a:ext cx="2754444" cy="351325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9" name="Text Box 7"/>
          <p:cNvSpPr txBox="1">
            <a:spLocks noChangeArrowheads="1"/>
          </p:cNvSpPr>
          <p:nvPr/>
        </p:nvSpPr>
        <p:spPr bwMode="auto">
          <a:xfrm>
            <a:off x="464820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8"/>
              </a:rPr>
              <a:t>ScienceProfOnline.com</a:t>
            </a:r>
            <a:endParaRPr lang="en-US" altLang="en-US" sz="1000" dirty="0">
              <a:latin typeface="Comic Sans MS" pitchFamily="66" charset="0"/>
            </a:endParaRPr>
          </a:p>
        </p:txBody>
      </p:sp>
      <p:pic>
        <p:nvPicPr>
          <p:cNvPr id="10" name="Picture 9"/>
          <p:cNvPicPr>
            <a:picLocks noChangeAspect="1"/>
          </p:cNvPicPr>
          <p:nvPr/>
        </p:nvPicPr>
        <p:blipFill>
          <a:blip r:embed="rId9" cstate="email">
            <a:extLst>
              <a:ext uri="{28A0092B-C50C-407E-A947-70E740481C1C}">
                <a14:useLocalDpi xmlns:a14="http://schemas.microsoft.com/office/drawing/2010/main" val="0"/>
              </a:ext>
            </a:extLst>
          </a:blip>
          <a:stretch>
            <a:fillRect/>
          </a:stretch>
        </p:blipFill>
        <p:spPr>
          <a:xfrm>
            <a:off x="4029502" y="1066800"/>
            <a:ext cx="2272704" cy="223368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83100" y="711200"/>
            <a:ext cx="4191000" cy="1143000"/>
          </a:xfrm>
        </p:spPr>
        <p:txBody>
          <a:bodyPr/>
          <a:lstStyle/>
          <a:p>
            <a:r>
              <a:rPr lang="en-US" altLang="en-US" sz="4000" b="1" smtClean="0">
                <a:solidFill>
                  <a:srgbClr val="009999"/>
                </a:solidFill>
                <a:latin typeface="Comic Sans MS" pitchFamily="66" charset="0"/>
                <a:hlinkClick r:id="rId3"/>
              </a:rPr>
              <a:t>How to make </a:t>
            </a:r>
            <a:br>
              <a:rPr lang="en-US" altLang="en-US" sz="4000" b="1" smtClean="0">
                <a:solidFill>
                  <a:srgbClr val="009999"/>
                </a:solidFill>
                <a:latin typeface="Comic Sans MS" pitchFamily="66" charset="0"/>
                <a:hlinkClick r:id="rId3"/>
              </a:rPr>
            </a:br>
            <a:r>
              <a:rPr lang="en-US" altLang="en-US" sz="4000" b="1" smtClean="0">
                <a:solidFill>
                  <a:srgbClr val="009999"/>
                </a:solidFill>
                <a:latin typeface="Comic Sans MS" pitchFamily="66" charset="0"/>
                <a:hlinkClick r:id="rId3"/>
              </a:rPr>
              <a:t>a wet mount</a:t>
            </a:r>
            <a:endParaRPr lang="en-US" altLang="en-US" sz="4000" b="1" smtClean="0">
              <a:solidFill>
                <a:srgbClr val="009999"/>
              </a:solidFill>
              <a:latin typeface="Comic Sans MS" pitchFamily="66" charset="0"/>
            </a:endParaRPr>
          </a:p>
        </p:txBody>
      </p:sp>
      <p:pic>
        <p:nvPicPr>
          <p:cNvPr id="11" name="Picture 10"/>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rot="617806">
            <a:off x="2895600" y="2321257"/>
            <a:ext cx="3175000" cy="23812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2" name="Picture 11"/>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5486400" y="3810000"/>
            <a:ext cx="2946400" cy="2209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3" name="Picture 12"/>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rot="21024448">
            <a:off x="524301" y="762000"/>
            <a:ext cx="2971800" cy="22288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342"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Wet mount procedure</a:t>
            </a:r>
            <a:r>
              <a:rPr lang="en-US" altLang="en-US" sz="1000"/>
              <a:t>, T. Port</a:t>
            </a:r>
            <a:endParaRPr lang="en-US" altLang="en-US" sz="1000">
              <a:latin typeface="Comic Sans MS" pitchFamily="66" charset="0"/>
            </a:endParaRPr>
          </a:p>
        </p:txBody>
      </p:sp>
      <p:sp>
        <p:nvSpPr>
          <p:cNvPr id="8"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7"/>
              </a:rPr>
              <a:t>ScienceProfOnline.com</a:t>
            </a:r>
            <a:endParaRPr lang="en-US" altLang="en-US" sz="100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52400" y="174625"/>
            <a:ext cx="8229600" cy="723900"/>
          </a:xfrm>
        </p:spPr>
        <p:txBody>
          <a:bodyPr/>
          <a:lstStyle/>
          <a:p>
            <a:pPr algn="l" eaLnBrk="1" hangingPunct="1"/>
            <a:r>
              <a:rPr lang="en-US" altLang="en-US" sz="3600" b="1" smtClean="0">
                <a:solidFill>
                  <a:srgbClr val="339966"/>
                </a:solidFill>
                <a:latin typeface="Comic Sans MS" pitchFamily="66" charset="0"/>
              </a:rPr>
              <a:t>Procedure</a:t>
            </a:r>
            <a:r>
              <a:rPr lang="en-US" altLang="en-US" sz="2800" b="1" smtClean="0"/>
              <a:t> </a:t>
            </a:r>
            <a:br>
              <a:rPr lang="en-US" altLang="en-US" sz="2800" b="1" smtClean="0"/>
            </a:br>
            <a:endParaRPr lang="en-US" altLang="en-US" sz="2400" smtClean="0"/>
          </a:p>
        </p:txBody>
      </p:sp>
      <p:sp>
        <p:nvSpPr>
          <p:cNvPr id="15363" name="Rectangle 3"/>
          <p:cNvSpPr>
            <a:spLocks noGrp="1" noChangeArrowheads="1"/>
          </p:cNvSpPr>
          <p:nvPr>
            <p:ph type="body" sz="half" idx="1"/>
          </p:nvPr>
        </p:nvSpPr>
        <p:spPr>
          <a:xfrm>
            <a:off x="152400" y="674688"/>
            <a:ext cx="4343400" cy="5789612"/>
          </a:xfrm>
        </p:spPr>
        <p:txBody>
          <a:bodyPr/>
          <a:lstStyle/>
          <a:p>
            <a:pPr eaLnBrk="1" hangingPunct="1">
              <a:lnSpc>
                <a:spcPct val="80000"/>
              </a:lnSpc>
              <a:buFontTx/>
              <a:buNone/>
              <a:defRPr/>
            </a:pPr>
            <a:r>
              <a:rPr lang="en-US" sz="1600" b="1" dirty="0" smtClean="0">
                <a:latin typeface="Comic Sans MS" pitchFamily="66" charset="0"/>
              </a:rPr>
              <a:t>1. </a:t>
            </a:r>
            <a:r>
              <a:rPr lang="en-US" sz="1400" b="1" dirty="0" smtClean="0">
                <a:latin typeface="Comic Sans MS" pitchFamily="66" charset="0"/>
                <a:hlinkClick r:id="rId3"/>
              </a:rPr>
              <a:t>How to make a wet mount</a:t>
            </a:r>
            <a:endParaRPr lang="en-US" sz="1400" b="1" dirty="0" smtClean="0">
              <a:latin typeface="Comic Sans MS" pitchFamily="66" charset="0"/>
            </a:endParaRPr>
          </a:p>
          <a:p>
            <a:pPr eaLnBrk="1" hangingPunct="1">
              <a:lnSpc>
                <a:spcPct val="80000"/>
              </a:lnSpc>
              <a:buFontTx/>
              <a:buNone/>
              <a:defRPr/>
            </a:pPr>
            <a:endParaRPr lang="en-US" sz="1400" b="1" dirty="0" smtClean="0">
              <a:latin typeface="Comic Sans MS" pitchFamily="66" charset="0"/>
            </a:endParaRPr>
          </a:p>
          <a:p>
            <a:pPr eaLnBrk="1" hangingPunct="1">
              <a:lnSpc>
                <a:spcPct val="80000"/>
              </a:lnSpc>
              <a:buFontTx/>
              <a:buNone/>
              <a:defRPr/>
            </a:pPr>
            <a:r>
              <a:rPr lang="en-US" sz="1400" b="1" dirty="0" smtClean="0">
                <a:latin typeface="Comic Sans MS" pitchFamily="66" charset="0"/>
              </a:rPr>
              <a:t>2. Letter “e”</a:t>
            </a:r>
          </a:p>
          <a:p>
            <a:pPr eaLnBrk="1" hangingPunct="1">
              <a:lnSpc>
                <a:spcPct val="80000"/>
              </a:lnSpc>
              <a:buFontTx/>
              <a:buChar char="-"/>
              <a:defRPr/>
            </a:pPr>
            <a:r>
              <a:rPr lang="en-US" sz="1400" dirty="0" smtClean="0">
                <a:latin typeface="Comic Sans MS" pitchFamily="66" charset="0"/>
              </a:rPr>
              <a:t>What happens to the “e” when you look at it through the lens?</a:t>
            </a:r>
          </a:p>
          <a:p>
            <a:pPr eaLnBrk="1" hangingPunct="1">
              <a:lnSpc>
                <a:spcPct val="80000"/>
              </a:lnSpc>
              <a:buFontTx/>
              <a:buChar char="-"/>
              <a:defRPr/>
            </a:pPr>
            <a:r>
              <a:rPr lang="en-US" sz="1400" dirty="0" smtClean="0">
                <a:latin typeface="Comic Sans MS" pitchFamily="66" charset="0"/>
              </a:rPr>
              <a:t>What happens to your view of the “e” when your increase magnification?</a:t>
            </a:r>
          </a:p>
          <a:p>
            <a:pPr marL="0" indent="0" eaLnBrk="1" hangingPunct="1">
              <a:lnSpc>
                <a:spcPct val="80000"/>
              </a:lnSpc>
              <a:buFontTx/>
              <a:buNone/>
              <a:defRPr/>
            </a:pPr>
            <a:endParaRPr lang="en-US" sz="1400" dirty="0" smtClean="0">
              <a:latin typeface="Comic Sans MS" pitchFamily="66" charset="0"/>
            </a:endParaRPr>
          </a:p>
          <a:p>
            <a:pPr eaLnBrk="1" hangingPunct="1">
              <a:lnSpc>
                <a:spcPct val="80000"/>
              </a:lnSpc>
              <a:buFontTx/>
              <a:buNone/>
              <a:defRPr/>
            </a:pPr>
            <a:r>
              <a:rPr lang="en-US" sz="1400" b="1" dirty="0" smtClean="0">
                <a:latin typeface="Comic Sans MS" pitchFamily="66" charset="0"/>
                <a:cs typeface="Arial" charset="0"/>
              </a:rPr>
              <a:t>3. Onion</a:t>
            </a:r>
          </a:p>
          <a:p>
            <a:pPr eaLnBrk="1" hangingPunct="1">
              <a:lnSpc>
                <a:spcPct val="80000"/>
              </a:lnSpc>
              <a:buFontTx/>
              <a:buChar char="-"/>
              <a:defRPr/>
            </a:pPr>
            <a:r>
              <a:rPr lang="en-US" sz="1400" dirty="0" smtClean="0">
                <a:latin typeface="Comic Sans MS" pitchFamily="66" charset="0"/>
                <a:cs typeface="Arial" charset="0"/>
              </a:rPr>
              <a:t>Wet mount, use stain</a:t>
            </a:r>
          </a:p>
          <a:p>
            <a:pPr eaLnBrk="1" hangingPunct="1">
              <a:lnSpc>
                <a:spcPct val="80000"/>
              </a:lnSpc>
              <a:buFontTx/>
              <a:buChar char="-"/>
              <a:defRPr/>
            </a:pPr>
            <a:r>
              <a:rPr lang="en-US" sz="1400" dirty="0" smtClean="0">
                <a:latin typeface="Comic Sans MS" pitchFamily="66" charset="0"/>
                <a:cs typeface="Arial" charset="0"/>
              </a:rPr>
              <a:t>Note nucleus and cell wall</a:t>
            </a:r>
          </a:p>
          <a:p>
            <a:pPr eaLnBrk="1" hangingPunct="1">
              <a:lnSpc>
                <a:spcPct val="80000"/>
              </a:lnSpc>
              <a:buFontTx/>
              <a:buChar char="-"/>
              <a:defRPr/>
            </a:pPr>
            <a:r>
              <a:rPr lang="en-US" sz="1400" i="1" dirty="0" smtClean="0">
                <a:latin typeface="Comic Sans MS" pitchFamily="66" charset="0"/>
                <a:cs typeface="Arial" charset="0"/>
              </a:rPr>
              <a:t>View video tutorial</a:t>
            </a:r>
          </a:p>
          <a:p>
            <a:pPr marL="0" indent="0" eaLnBrk="1" hangingPunct="1">
              <a:lnSpc>
                <a:spcPct val="80000"/>
              </a:lnSpc>
              <a:buFontTx/>
              <a:buNone/>
              <a:defRPr/>
            </a:pPr>
            <a:r>
              <a:rPr lang="en-US" sz="1400" dirty="0">
                <a:latin typeface="Comic Sans MS" pitchFamily="66" charset="0"/>
                <a:cs typeface="Arial" charset="0"/>
              </a:rPr>
              <a:t> </a:t>
            </a:r>
            <a:r>
              <a:rPr lang="en-US" sz="1400" dirty="0" smtClean="0">
                <a:latin typeface="Comic Sans MS" pitchFamily="66" charset="0"/>
                <a:cs typeface="Arial" charset="0"/>
              </a:rPr>
              <a:t>     </a:t>
            </a:r>
            <a:endParaRPr lang="en-US" sz="1400" dirty="0" smtClean="0">
              <a:latin typeface="Comic Sans MS" pitchFamily="66" charset="0"/>
            </a:endParaRPr>
          </a:p>
          <a:p>
            <a:pPr eaLnBrk="1" hangingPunct="1">
              <a:lnSpc>
                <a:spcPct val="80000"/>
              </a:lnSpc>
              <a:buFontTx/>
              <a:buNone/>
              <a:defRPr/>
            </a:pPr>
            <a:r>
              <a:rPr lang="en-US" sz="1400" b="1" dirty="0" smtClean="0">
                <a:latin typeface="Comic Sans MS" pitchFamily="66" charset="0"/>
                <a:cs typeface="Arial" charset="0"/>
              </a:rPr>
              <a:t>4.</a:t>
            </a:r>
            <a:r>
              <a:rPr lang="en-US" sz="1400" b="1" i="1" dirty="0" smtClean="0">
                <a:latin typeface="Comic Sans MS" pitchFamily="66" charset="0"/>
                <a:cs typeface="Arial" charset="0"/>
              </a:rPr>
              <a:t> </a:t>
            </a:r>
            <a:r>
              <a:rPr lang="en-US" sz="1400" b="1" dirty="0" smtClean="0">
                <a:latin typeface="Comic Sans MS" pitchFamily="66" charset="0"/>
                <a:cs typeface="Arial" charset="0"/>
              </a:rPr>
              <a:t> Elodea </a:t>
            </a:r>
          </a:p>
          <a:p>
            <a:pPr eaLnBrk="1" hangingPunct="1">
              <a:lnSpc>
                <a:spcPct val="80000"/>
              </a:lnSpc>
              <a:buFontTx/>
              <a:buNone/>
              <a:defRPr/>
            </a:pPr>
            <a:r>
              <a:rPr lang="en-US" sz="1400" dirty="0" smtClean="0">
                <a:latin typeface="Comic Sans MS" pitchFamily="66" charset="0"/>
                <a:cs typeface="Arial" charset="0"/>
              </a:rPr>
              <a:t>- 	Wet mount NO stain</a:t>
            </a:r>
          </a:p>
          <a:p>
            <a:pPr eaLnBrk="1" hangingPunct="1">
              <a:lnSpc>
                <a:spcPct val="80000"/>
              </a:lnSpc>
              <a:buFontTx/>
              <a:buNone/>
              <a:defRPr/>
            </a:pPr>
            <a:r>
              <a:rPr lang="en-US" sz="1400" dirty="0" smtClean="0">
                <a:latin typeface="Comic Sans MS" pitchFamily="66" charset="0"/>
                <a:cs typeface="Arial" charset="0"/>
              </a:rPr>
              <a:t>-     Depth of field		</a:t>
            </a:r>
          </a:p>
          <a:p>
            <a:pPr eaLnBrk="1" hangingPunct="1">
              <a:lnSpc>
                <a:spcPct val="80000"/>
              </a:lnSpc>
              <a:buFontTx/>
              <a:buChar char="-"/>
              <a:defRPr/>
            </a:pPr>
            <a:r>
              <a:rPr lang="en-US" sz="1400" dirty="0" smtClean="0">
                <a:latin typeface="Comic Sans MS" pitchFamily="66" charset="0"/>
                <a:cs typeface="Arial" charset="0"/>
              </a:rPr>
              <a:t>2 layers of cells</a:t>
            </a:r>
          </a:p>
          <a:p>
            <a:pPr eaLnBrk="1" hangingPunct="1">
              <a:lnSpc>
                <a:spcPct val="80000"/>
              </a:lnSpc>
              <a:buFontTx/>
              <a:buChar char="-"/>
              <a:defRPr/>
            </a:pPr>
            <a:r>
              <a:rPr lang="en-US" sz="1400" dirty="0" smtClean="0">
                <a:latin typeface="Comic Sans MS" pitchFamily="66" charset="0"/>
                <a:cs typeface="Arial" charset="0"/>
              </a:rPr>
              <a:t>Note cell wall, chloroplasts streaming</a:t>
            </a:r>
          </a:p>
          <a:p>
            <a:pPr eaLnBrk="1" hangingPunct="1">
              <a:lnSpc>
                <a:spcPct val="80000"/>
              </a:lnSpc>
              <a:buFontTx/>
              <a:buChar char="-"/>
              <a:defRPr/>
            </a:pPr>
            <a:r>
              <a:rPr lang="en-US" sz="1400" i="1" dirty="0" smtClean="0">
                <a:latin typeface="Comic Sans MS" pitchFamily="66" charset="0"/>
                <a:cs typeface="Arial" charset="0"/>
              </a:rPr>
              <a:t>View video tutorial</a:t>
            </a:r>
          </a:p>
          <a:p>
            <a:pPr marL="0" indent="0" eaLnBrk="1" hangingPunct="1">
              <a:lnSpc>
                <a:spcPct val="80000"/>
              </a:lnSpc>
              <a:buFontTx/>
              <a:buNone/>
              <a:defRPr/>
            </a:pPr>
            <a:r>
              <a:rPr lang="en-US" sz="1400" dirty="0">
                <a:latin typeface="Comic Sans MS" pitchFamily="66" charset="0"/>
                <a:cs typeface="Arial" charset="0"/>
              </a:rPr>
              <a:t> </a:t>
            </a:r>
            <a:r>
              <a:rPr lang="en-US" sz="1400" dirty="0" smtClean="0">
                <a:latin typeface="Comic Sans MS" pitchFamily="66" charset="0"/>
                <a:cs typeface="Arial" charset="0"/>
              </a:rPr>
              <a:t>      </a:t>
            </a:r>
            <a:endParaRPr lang="en-US" sz="1400" b="1" dirty="0" smtClean="0">
              <a:latin typeface="Comic Sans MS" pitchFamily="66" charset="0"/>
              <a:cs typeface="Arial" charset="0"/>
            </a:endParaRPr>
          </a:p>
          <a:p>
            <a:pPr eaLnBrk="1" hangingPunct="1">
              <a:lnSpc>
                <a:spcPct val="80000"/>
              </a:lnSpc>
              <a:buFontTx/>
              <a:buNone/>
              <a:defRPr/>
            </a:pPr>
            <a:r>
              <a:rPr lang="en-US" sz="1400" b="1" dirty="0" smtClean="0">
                <a:latin typeface="Comic Sans MS" pitchFamily="66" charset="0"/>
                <a:cs typeface="Arial" charset="0"/>
              </a:rPr>
              <a:t>5. Cheek cell</a:t>
            </a:r>
          </a:p>
          <a:p>
            <a:pPr eaLnBrk="1" hangingPunct="1">
              <a:lnSpc>
                <a:spcPct val="80000"/>
              </a:lnSpc>
              <a:buFontTx/>
              <a:buChar char="-"/>
              <a:defRPr/>
            </a:pPr>
            <a:r>
              <a:rPr lang="en-US" sz="1400" dirty="0" smtClean="0">
                <a:latin typeface="Comic Sans MS" pitchFamily="66" charset="0"/>
                <a:cs typeface="Arial" charset="0"/>
              </a:rPr>
              <a:t>Wet mount using </a:t>
            </a:r>
            <a:r>
              <a:rPr lang="en-US" sz="1400" dirty="0" err="1" smtClean="0">
                <a:latin typeface="Comic Sans MS" pitchFamily="66" charset="0"/>
                <a:cs typeface="Arial" charset="0"/>
              </a:rPr>
              <a:t>NaCl</a:t>
            </a:r>
            <a:r>
              <a:rPr lang="en-US" sz="1400" dirty="0" smtClean="0">
                <a:latin typeface="Comic Sans MS" pitchFamily="66" charset="0"/>
                <a:cs typeface="Arial" charset="0"/>
              </a:rPr>
              <a:t> &amp; Methylene blue.</a:t>
            </a:r>
          </a:p>
          <a:p>
            <a:pPr eaLnBrk="1" hangingPunct="1">
              <a:lnSpc>
                <a:spcPct val="80000"/>
              </a:lnSpc>
              <a:buFontTx/>
              <a:buChar char="-"/>
              <a:defRPr/>
            </a:pPr>
            <a:r>
              <a:rPr lang="en-US" sz="1400" dirty="0" smtClean="0">
                <a:latin typeface="Comic Sans MS" pitchFamily="66" charset="0"/>
                <a:cs typeface="Arial" charset="0"/>
              </a:rPr>
              <a:t>Contrast!</a:t>
            </a:r>
          </a:p>
          <a:p>
            <a:pPr eaLnBrk="1" hangingPunct="1">
              <a:lnSpc>
                <a:spcPct val="80000"/>
              </a:lnSpc>
              <a:buFontTx/>
              <a:buChar char="-"/>
              <a:defRPr/>
            </a:pPr>
            <a:r>
              <a:rPr lang="en-US" sz="1400" i="1" dirty="0" smtClean="0">
                <a:latin typeface="Comic Sans MS" pitchFamily="66" charset="0"/>
                <a:cs typeface="Arial" charset="0"/>
              </a:rPr>
              <a:t>View video tutorial</a:t>
            </a:r>
          </a:p>
          <a:p>
            <a:pPr marL="0" indent="0" eaLnBrk="1" hangingPunct="1">
              <a:lnSpc>
                <a:spcPct val="80000"/>
              </a:lnSpc>
              <a:buFontTx/>
              <a:buNone/>
              <a:defRPr/>
            </a:pPr>
            <a:r>
              <a:rPr lang="en-US" sz="1400" i="1" dirty="0" smtClean="0">
                <a:latin typeface="Comic Sans MS" pitchFamily="66" charset="0"/>
                <a:cs typeface="Arial" charset="0"/>
              </a:rPr>
              <a:t>       </a:t>
            </a:r>
            <a:endParaRPr lang="en-US" sz="1400" dirty="0" smtClean="0">
              <a:cs typeface="Arial" charset="0"/>
            </a:endParaRPr>
          </a:p>
        </p:txBody>
      </p:sp>
      <p:sp>
        <p:nvSpPr>
          <p:cNvPr id="15364" name="Text Box 25"/>
          <p:cNvSpPr txBox="1">
            <a:spLocks noChangeArrowheads="1"/>
          </p:cNvSpPr>
          <p:nvPr/>
        </p:nvSpPr>
        <p:spPr bwMode="auto">
          <a:xfrm>
            <a:off x="1295400" y="3962400"/>
            <a:ext cx="266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ltLang="en-US"/>
          </a:p>
        </p:txBody>
      </p:sp>
      <p:pic>
        <p:nvPicPr>
          <p:cNvPr id="8" name="Picture 7"/>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rot="20848764">
            <a:off x="4695633" y="647347"/>
            <a:ext cx="1232623" cy="197877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5366" name="Text Box 6"/>
          <p:cNvSpPr txBox="1">
            <a:spLocks noChangeArrowheads="1"/>
          </p:cNvSpPr>
          <p:nvPr/>
        </p:nvSpPr>
        <p:spPr bwMode="auto">
          <a:xfrm>
            <a:off x="5102225" y="6464300"/>
            <a:ext cx="404177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t>Onion cells, Elodea cells &amp; Cheek cells, </a:t>
            </a:r>
            <a:r>
              <a:rPr lang="en-US" altLang="en-US" sz="1000">
                <a:hlinkClick r:id="rId5"/>
              </a:rPr>
              <a:t>SPO General Microbiology Microscopic Images</a:t>
            </a:r>
            <a:r>
              <a:rPr lang="en-US" altLang="en-US" sz="1000"/>
              <a:t>; </a:t>
            </a:r>
            <a:r>
              <a:rPr lang="en-US" altLang="en-US" sz="1000">
                <a:hlinkClick r:id="rId6"/>
              </a:rPr>
              <a:t>Elodea plant</a:t>
            </a:r>
            <a:r>
              <a:rPr lang="en-US" altLang="en-US" sz="1000"/>
              <a:t>, Frank Vincentz</a:t>
            </a:r>
            <a:endParaRPr lang="en-US" altLang="en-US" sz="1000">
              <a:latin typeface="Comic Sans MS" pitchFamily="66" charset="0"/>
            </a:endParaRPr>
          </a:p>
        </p:txBody>
      </p:sp>
      <p:pic>
        <p:nvPicPr>
          <p:cNvPr id="3" name="Picture 2"/>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6248400" y="597916"/>
            <a:ext cx="2526781" cy="239379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4" name="Picture 3"/>
          <p:cNvPicPr>
            <a:picLocks noChangeAspect="1"/>
          </p:cNvPicPr>
          <p:nvPr/>
        </p:nvPicPr>
        <p:blipFill>
          <a:blip r:embed="rId8" cstate="email">
            <a:extLst>
              <a:ext uri="{28A0092B-C50C-407E-A947-70E740481C1C}">
                <a14:useLocalDpi xmlns:a14="http://schemas.microsoft.com/office/drawing/2010/main" val="0"/>
              </a:ext>
            </a:extLst>
          </a:blip>
          <a:stretch>
            <a:fillRect/>
          </a:stretch>
        </p:blipFill>
        <p:spPr>
          <a:xfrm rot="5400000">
            <a:off x="6273799" y="3621628"/>
            <a:ext cx="2514600" cy="248816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4" name="Picture 13"/>
          <p:cNvPicPr>
            <a:picLocks noChangeAspect="1"/>
          </p:cNvPicPr>
          <p:nvPr/>
        </p:nvPicPr>
        <p:blipFill>
          <a:blip r:embed="rId9" cstate="email">
            <a:extLst>
              <a:ext uri="{28A0092B-C50C-407E-A947-70E740481C1C}">
                <a14:useLocalDpi xmlns:a14="http://schemas.microsoft.com/office/drawing/2010/main" val="0"/>
              </a:ext>
            </a:extLst>
          </a:blip>
          <a:stretch>
            <a:fillRect/>
          </a:stretch>
        </p:blipFill>
        <p:spPr>
          <a:xfrm>
            <a:off x="4800600" y="2362200"/>
            <a:ext cx="2590799" cy="249241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1"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10"/>
              </a:rPr>
              <a:t>ScienceProfOnline.com</a:t>
            </a:r>
            <a:endParaRPr lang="en-US" altLang="en-US" sz="100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76200" y="76200"/>
            <a:ext cx="6172200" cy="6324600"/>
          </a:xfrm>
        </p:spPr>
        <p:txBody>
          <a:bodyPr/>
          <a:lstStyle/>
          <a:p>
            <a:pPr eaLnBrk="1" hangingPunct="1">
              <a:buFontTx/>
              <a:buNone/>
              <a:defRPr/>
            </a:pPr>
            <a:r>
              <a:rPr lang="en-US" sz="5400" b="1" dirty="0" smtClean="0">
                <a:solidFill>
                  <a:srgbClr val="339966"/>
                </a:solidFill>
                <a:latin typeface="Comic Sans MS" pitchFamily="66" charset="0"/>
              </a:rPr>
              <a:t> </a:t>
            </a:r>
            <a:r>
              <a:rPr lang="en-US" sz="4000" b="1" dirty="0" smtClean="0">
                <a:solidFill>
                  <a:srgbClr val="339966"/>
                </a:solidFill>
                <a:latin typeface="Comic Sans MS" pitchFamily="66" charset="0"/>
              </a:rPr>
              <a:t>Confused?</a:t>
            </a:r>
          </a:p>
          <a:p>
            <a:pPr eaLnBrk="1" hangingPunct="1">
              <a:buFontTx/>
              <a:buNone/>
              <a:defRPr/>
            </a:pPr>
            <a:endParaRPr lang="en-US" sz="100" b="1" dirty="0" smtClean="0">
              <a:latin typeface="Comic Sans MS" pitchFamily="66" charset="0"/>
            </a:endParaRPr>
          </a:p>
          <a:p>
            <a:pPr eaLnBrk="1" hangingPunct="1">
              <a:buFontTx/>
              <a:buNone/>
              <a:defRPr/>
            </a:pPr>
            <a:r>
              <a:rPr lang="en-US" sz="2400" dirty="0" smtClean="0">
                <a:latin typeface="Comic Sans MS" pitchFamily="66" charset="0"/>
              </a:rPr>
              <a:t>   </a:t>
            </a:r>
            <a:r>
              <a:rPr lang="en-US" sz="1600" dirty="0" smtClean="0">
                <a:latin typeface="Comic Sans MS" pitchFamily="66" charset="0"/>
              </a:rPr>
              <a:t>Here are links to fun resources that further explain use of the microscope:</a:t>
            </a:r>
          </a:p>
          <a:p>
            <a:pPr algn="ctr" eaLnBrk="1" hangingPunct="1">
              <a:buFontTx/>
              <a:buNone/>
              <a:defRPr/>
            </a:pPr>
            <a:endParaRPr lang="en-US" sz="400" dirty="0" smtClean="0">
              <a:latin typeface="Comic Sans MS" pitchFamily="66" charset="0"/>
            </a:endParaRPr>
          </a:p>
          <a:p>
            <a:pPr eaLnBrk="1" hangingPunct="1">
              <a:defRPr/>
            </a:pPr>
            <a:r>
              <a:rPr lang="en-US" sz="1600" b="1" dirty="0" smtClean="0">
                <a:latin typeface="Comic Sans MS" pitchFamily="66" charset="0"/>
              </a:rPr>
              <a:t>Microscopy Laboratory </a:t>
            </a:r>
            <a:r>
              <a:rPr lang="en-US" sz="1400" dirty="0" smtClean="0">
                <a:latin typeface="Comic Sans MS" pitchFamily="66" charset="0"/>
              </a:rPr>
              <a:t>Main Page</a:t>
            </a:r>
            <a:r>
              <a:rPr lang="en-US" sz="1050" dirty="0" smtClean="0">
                <a:latin typeface="Comic Sans MS" pitchFamily="66" charset="0"/>
              </a:rPr>
              <a:t> </a:t>
            </a:r>
            <a:r>
              <a:rPr lang="en-US" sz="1100" dirty="0" smtClean="0">
                <a:latin typeface="Comic Sans MS" pitchFamily="66" charset="0"/>
              </a:rPr>
              <a:t>on the Virtual Microbiology Classroom of </a:t>
            </a:r>
            <a:r>
              <a:rPr lang="en-US" sz="1200" dirty="0" smtClean="0">
                <a:latin typeface="Comic Sans MS" pitchFamily="66" charset="0"/>
                <a:hlinkClick r:id="rId3"/>
              </a:rPr>
              <a:t>Science Prof Online</a:t>
            </a:r>
            <a:r>
              <a:rPr lang="en-US" sz="1100" dirty="0" smtClean="0">
                <a:latin typeface="Comic Sans MS" pitchFamily="66" charset="0"/>
              </a:rPr>
              <a:t>.</a:t>
            </a:r>
          </a:p>
          <a:p>
            <a:pPr marL="0" indent="0" eaLnBrk="1" hangingPunct="1">
              <a:buFontTx/>
              <a:buNone/>
              <a:defRPr/>
            </a:pPr>
            <a:endParaRPr lang="en-US" sz="800" dirty="0" smtClean="0">
              <a:latin typeface="Comic Sans MS" pitchFamily="66" charset="0"/>
            </a:endParaRPr>
          </a:p>
          <a:p>
            <a:pPr eaLnBrk="1" hangingPunct="1">
              <a:defRPr/>
            </a:pPr>
            <a:r>
              <a:rPr lang="en-US" sz="1600" dirty="0" smtClean="0">
                <a:latin typeface="Comic Sans MS" pitchFamily="66" charset="0"/>
                <a:hlinkClick r:id="rId4"/>
              </a:rPr>
              <a:t>Compound </a:t>
            </a:r>
            <a:r>
              <a:rPr lang="en-US" sz="1600" dirty="0">
                <a:latin typeface="Comic Sans MS" pitchFamily="66" charset="0"/>
                <a:hlinkClick r:id="rId4"/>
              </a:rPr>
              <a:t>Microscope </a:t>
            </a:r>
            <a:r>
              <a:rPr lang="en-US" sz="1600" dirty="0" smtClean="0">
                <a:latin typeface="Comic Sans MS" pitchFamily="66" charset="0"/>
                <a:hlinkClick r:id="rId4"/>
              </a:rPr>
              <a:t> Parts and Use</a:t>
            </a:r>
            <a:r>
              <a:rPr lang="en-US" sz="1600" dirty="0" smtClean="0">
                <a:latin typeface="Comic Sans MS" pitchFamily="66" charset="0"/>
              </a:rPr>
              <a:t> </a:t>
            </a:r>
            <a:r>
              <a:rPr lang="en-US" sz="1100" dirty="0" smtClean="0">
                <a:latin typeface="Comic Sans MS" pitchFamily="66" charset="0"/>
              </a:rPr>
              <a:t>video</a:t>
            </a:r>
            <a:r>
              <a:rPr lang="en-US" sz="1600" dirty="0" smtClean="0">
                <a:latin typeface="Comic Sans MS" pitchFamily="66" charset="0"/>
              </a:rPr>
              <a:t> </a:t>
            </a:r>
            <a:r>
              <a:rPr lang="en-US" sz="1100" dirty="0" smtClean="0">
                <a:latin typeface="Comic Sans MS" pitchFamily="66" charset="0"/>
              </a:rPr>
              <a:t>from Science </a:t>
            </a:r>
            <a:r>
              <a:rPr lang="en-US" sz="1100" dirty="0" err="1" smtClean="0">
                <a:latin typeface="Comic Sans MS" pitchFamily="66" charset="0"/>
              </a:rPr>
              <a:t>ProfOnline</a:t>
            </a:r>
            <a:r>
              <a:rPr lang="en-US" sz="1100" dirty="0" smtClean="0">
                <a:latin typeface="Comic Sans MS" pitchFamily="66" charset="0"/>
              </a:rPr>
              <a:t>.</a:t>
            </a:r>
          </a:p>
          <a:p>
            <a:pPr eaLnBrk="1" hangingPunct="1">
              <a:defRPr/>
            </a:pPr>
            <a:endParaRPr lang="en-US" sz="800" dirty="0">
              <a:latin typeface="Comic Sans MS" pitchFamily="66" charset="0"/>
            </a:endParaRPr>
          </a:p>
          <a:p>
            <a:pPr eaLnBrk="1" hangingPunct="1">
              <a:defRPr/>
            </a:pPr>
            <a:r>
              <a:rPr lang="en-US" sz="1600" dirty="0" smtClean="0">
                <a:latin typeface="Comic Sans MS" pitchFamily="66" charset="0"/>
                <a:hlinkClick r:id="rId5"/>
              </a:rPr>
              <a:t>How to Make a Wet Mount of an Elodea Plant Cell</a:t>
            </a:r>
            <a:r>
              <a:rPr lang="en-US" sz="1600" dirty="0" smtClean="0">
                <a:latin typeface="Comic Sans MS" pitchFamily="66" charset="0"/>
              </a:rPr>
              <a:t> </a:t>
            </a:r>
            <a:r>
              <a:rPr lang="en-US" sz="1100" dirty="0" smtClean="0">
                <a:latin typeface="Comic Sans MS" pitchFamily="66" charset="0"/>
              </a:rPr>
              <a:t>video </a:t>
            </a:r>
            <a:r>
              <a:rPr lang="en-US" sz="1100" dirty="0">
                <a:latin typeface="Comic Sans MS" pitchFamily="66" charset="0"/>
              </a:rPr>
              <a:t>from </a:t>
            </a:r>
            <a:r>
              <a:rPr lang="en-US" sz="1100" dirty="0" err="1">
                <a:latin typeface="Comic Sans MS" pitchFamily="66" charset="0"/>
              </a:rPr>
              <a:t>ScienceProfOnline</a:t>
            </a:r>
            <a:r>
              <a:rPr lang="en-US" sz="1100" dirty="0">
                <a:latin typeface="Comic Sans MS" pitchFamily="66" charset="0"/>
              </a:rPr>
              <a:t>.</a:t>
            </a:r>
          </a:p>
          <a:p>
            <a:pPr eaLnBrk="1" hangingPunct="1">
              <a:defRPr/>
            </a:pPr>
            <a:endParaRPr lang="en-US" sz="1600" dirty="0" smtClean="0">
              <a:latin typeface="Comic Sans MS" pitchFamily="66" charset="0"/>
              <a:hlinkClick r:id="rId6"/>
            </a:endParaRPr>
          </a:p>
          <a:p>
            <a:pPr eaLnBrk="1" hangingPunct="1">
              <a:defRPr/>
            </a:pPr>
            <a:r>
              <a:rPr lang="en-US" sz="1600" dirty="0" smtClean="0">
                <a:latin typeface="Comic Sans MS" pitchFamily="66" charset="0"/>
                <a:hlinkClick r:id="rId7"/>
              </a:rPr>
              <a:t>How to Make a Wet Mount of an Onion Epithelial Cell</a:t>
            </a:r>
            <a:r>
              <a:rPr lang="en-US" sz="1600" dirty="0" smtClean="0">
                <a:latin typeface="Comic Sans MS" pitchFamily="66" charset="0"/>
              </a:rPr>
              <a:t> </a:t>
            </a:r>
            <a:r>
              <a:rPr lang="en-US" sz="1100" dirty="0" smtClean="0">
                <a:latin typeface="Comic Sans MS" pitchFamily="66" charset="0"/>
              </a:rPr>
              <a:t>video </a:t>
            </a:r>
            <a:r>
              <a:rPr lang="en-US" sz="1100" dirty="0">
                <a:latin typeface="Comic Sans MS" pitchFamily="66" charset="0"/>
              </a:rPr>
              <a:t>from </a:t>
            </a:r>
            <a:r>
              <a:rPr lang="en-US" sz="1100" dirty="0" err="1">
                <a:latin typeface="Comic Sans MS" pitchFamily="66" charset="0"/>
              </a:rPr>
              <a:t>ScienceProfOnline</a:t>
            </a:r>
            <a:r>
              <a:rPr lang="en-US" sz="1100" dirty="0">
                <a:latin typeface="Comic Sans MS" pitchFamily="66" charset="0"/>
              </a:rPr>
              <a:t>.</a:t>
            </a:r>
            <a:endParaRPr lang="en-US" sz="1600" dirty="0">
              <a:latin typeface="Comic Sans MS" pitchFamily="66" charset="0"/>
            </a:endParaRPr>
          </a:p>
          <a:p>
            <a:pPr eaLnBrk="1" hangingPunct="1">
              <a:defRPr/>
            </a:pPr>
            <a:endParaRPr lang="en-US" sz="800" dirty="0" smtClean="0">
              <a:latin typeface="Comic Sans MS" pitchFamily="66" charset="0"/>
              <a:hlinkClick r:id="rId6"/>
            </a:endParaRPr>
          </a:p>
          <a:p>
            <a:pPr eaLnBrk="1" hangingPunct="1">
              <a:defRPr/>
            </a:pPr>
            <a:r>
              <a:rPr lang="en-US" sz="1600" dirty="0" smtClean="0">
                <a:latin typeface="Comic Sans MS" pitchFamily="66" charset="0"/>
                <a:hlinkClick r:id="rId6"/>
              </a:rPr>
              <a:t>How to Make a Wet Mount of a Cheek Cell</a:t>
            </a:r>
            <a:r>
              <a:rPr lang="en-US" sz="1600" dirty="0" smtClean="0">
                <a:latin typeface="Comic Sans MS" pitchFamily="66" charset="0"/>
              </a:rPr>
              <a:t> </a:t>
            </a:r>
            <a:r>
              <a:rPr lang="en-US" sz="1100" dirty="0" smtClean="0">
                <a:latin typeface="Comic Sans MS" pitchFamily="66" charset="0"/>
              </a:rPr>
              <a:t>video from </a:t>
            </a:r>
            <a:r>
              <a:rPr lang="en-US" sz="1100" dirty="0" err="1" smtClean="0">
                <a:latin typeface="Comic Sans MS" pitchFamily="66" charset="0"/>
              </a:rPr>
              <a:t>ScienceProfOnline</a:t>
            </a:r>
            <a:r>
              <a:rPr lang="en-US" sz="1100" dirty="0" smtClean="0">
                <a:latin typeface="Comic Sans MS" pitchFamily="66" charset="0"/>
              </a:rPr>
              <a:t>.</a:t>
            </a:r>
          </a:p>
          <a:p>
            <a:pPr eaLnBrk="1" hangingPunct="1">
              <a:defRPr/>
            </a:pPr>
            <a:endParaRPr lang="en-US" sz="800" dirty="0">
              <a:latin typeface="Comic Sans MS" pitchFamily="66" charset="0"/>
            </a:endParaRPr>
          </a:p>
          <a:p>
            <a:pPr eaLnBrk="1" hangingPunct="1">
              <a:defRPr/>
            </a:pPr>
            <a:r>
              <a:rPr lang="en-US" sz="1600" dirty="0" smtClean="0">
                <a:latin typeface="Comic Sans MS" pitchFamily="66" charset="0"/>
              </a:rPr>
              <a:t>Play </a:t>
            </a:r>
            <a:r>
              <a:rPr lang="en-US" sz="1600" dirty="0" smtClean="0">
                <a:latin typeface="Comic Sans MS" pitchFamily="66" charset="0"/>
                <a:hlinkClick r:id="rId8"/>
              </a:rPr>
              <a:t>Amoeba</a:t>
            </a:r>
            <a:r>
              <a:rPr lang="en-US" sz="1600" dirty="0" smtClean="0">
                <a:latin typeface="Comic Sans MS" pitchFamily="66" charset="0"/>
              </a:rPr>
              <a:t>, </a:t>
            </a:r>
            <a:r>
              <a:rPr lang="en-US" sz="1100" dirty="0" smtClean="0">
                <a:latin typeface="Comic Sans MS" pitchFamily="66" charset="0"/>
              </a:rPr>
              <a:t>a video game where you are an amoeba that eats and grows.</a:t>
            </a:r>
          </a:p>
          <a:p>
            <a:pPr eaLnBrk="1" hangingPunct="1">
              <a:defRPr/>
            </a:pPr>
            <a:endParaRPr lang="en-US" sz="800" dirty="0">
              <a:latin typeface="Comic Sans MS" pitchFamily="66" charset="0"/>
            </a:endParaRPr>
          </a:p>
          <a:p>
            <a:pPr eaLnBrk="1" hangingPunct="1">
              <a:defRPr/>
            </a:pPr>
            <a:r>
              <a:rPr lang="en-US" sz="1600" dirty="0" smtClean="0">
                <a:latin typeface="Comic Sans MS" pitchFamily="66" charset="0"/>
                <a:hlinkClick r:id="rId9"/>
              </a:rPr>
              <a:t>Microscope Mania </a:t>
            </a:r>
            <a:r>
              <a:rPr lang="en-US" sz="1100" dirty="0" smtClean="0">
                <a:latin typeface="Comic Sans MS" pitchFamily="66" charset="0"/>
              </a:rPr>
              <a:t>crossword puzzle.</a:t>
            </a:r>
          </a:p>
          <a:p>
            <a:pPr eaLnBrk="1" hangingPunct="1">
              <a:defRPr/>
            </a:pPr>
            <a:endParaRPr lang="en-US" sz="800" dirty="0">
              <a:latin typeface="Comic Sans MS" pitchFamily="66" charset="0"/>
            </a:endParaRPr>
          </a:p>
          <a:p>
            <a:pPr eaLnBrk="1" hangingPunct="1">
              <a:defRPr/>
            </a:pPr>
            <a:r>
              <a:rPr lang="en-US" sz="1600" dirty="0" smtClean="0">
                <a:latin typeface="Comic Sans MS" pitchFamily="66" charset="0"/>
                <a:hlinkClick r:id="rId10"/>
              </a:rPr>
              <a:t>Microscopic Pond Life</a:t>
            </a:r>
            <a:r>
              <a:rPr lang="en-US" sz="1100" dirty="0" smtClean="0">
                <a:latin typeface="Comic Sans MS" pitchFamily="66" charset="0"/>
              </a:rPr>
              <a:t>, an extremely cool collection of videos of a variety of microscopic pond life to the tune of Radiohead’s “Kid A”. </a:t>
            </a:r>
            <a:endParaRPr lang="en-US" sz="400" dirty="0" smtClean="0">
              <a:latin typeface="Comic Sans MS" pitchFamily="66" charset="0"/>
            </a:endParaRPr>
          </a:p>
          <a:p>
            <a:pPr eaLnBrk="1" hangingPunct="1">
              <a:defRPr/>
            </a:pPr>
            <a:endParaRPr lang="en-US" sz="1100" dirty="0" smtClean="0">
              <a:latin typeface="Comic Sans MS" pitchFamily="66" charset="0"/>
            </a:endParaRPr>
          </a:p>
          <a:p>
            <a:pPr eaLnBrk="1" hangingPunct="1">
              <a:defRPr/>
            </a:pPr>
            <a:endParaRPr lang="en-US" sz="1050" dirty="0" smtClean="0">
              <a:latin typeface="Comic Sans MS" pitchFamily="66" charset="0"/>
            </a:endParaRPr>
          </a:p>
        </p:txBody>
      </p:sp>
      <p:pic>
        <p:nvPicPr>
          <p:cNvPr id="16387" name="Picture 8" descr="MC900229685[1]"/>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356475" y="307975"/>
            <a:ext cx="1617663" cy="167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WordArt 9"/>
          <p:cNvSpPr>
            <a:spLocks noChangeArrowheads="1" noChangeShapeType="1" noTextEdit="1"/>
          </p:cNvSpPr>
          <p:nvPr/>
        </p:nvSpPr>
        <p:spPr bwMode="auto">
          <a:xfrm rot="2903607">
            <a:off x="5829672" y="1723187"/>
            <a:ext cx="2904173" cy="753337"/>
          </a:xfrm>
          <a:prstGeom prst="rect">
            <a:avLst/>
          </a:prstGeom>
        </p:spPr>
        <p:txBody>
          <a:bodyPr wrap="none" fromWordArt="1">
            <a:prstTxWarp prst="textPlain">
              <a:avLst>
                <a:gd name="adj" fmla="val 52736"/>
              </a:avLst>
            </a:prstTxWarp>
          </a:bodyPr>
          <a:lstStyle/>
          <a:p>
            <a:pPr algn="ctr">
              <a:defRPr/>
            </a:pPr>
            <a:r>
              <a:rPr lang="en-US" b="1" i="1" kern="10" dirty="0">
                <a:ln w="9525">
                  <a:solidFill>
                    <a:srgbClr val="000000"/>
                  </a:solidFill>
                  <a:round/>
                  <a:headEnd/>
                  <a:tailEnd/>
                </a:ln>
                <a:solidFill>
                  <a:srgbClr val="FFFFFF"/>
                </a:solidFill>
                <a:latin typeface="Comic Sans MS"/>
              </a:rPr>
              <a:t>Smart</a:t>
            </a:r>
            <a:r>
              <a:rPr lang="en-US" i="1" kern="10" dirty="0">
                <a:ln w="9525">
                  <a:solidFill>
                    <a:srgbClr val="000000"/>
                  </a:solidFill>
                  <a:round/>
                  <a:headEnd/>
                  <a:tailEnd/>
                </a:ln>
                <a:solidFill>
                  <a:srgbClr val="FFFFFF"/>
                </a:solidFill>
                <a:latin typeface="Comic Sans MS"/>
              </a:rPr>
              <a:t> Links</a:t>
            </a:r>
          </a:p>
        </p:txBody>
      </p:sp>
      <p:sp>
        <p:nvSpPr>
          <p:cNvPr id="2" name="TextBox 1"/>
          <p:cNvSpPr txBox="1"/>
          <p:nvPr/>
        </p:nvSpPr>
        <p:spPr>
          <a:xfrm>
            <a:off x="76200" y="6613525"/>
            <a:ext cx="3581400" cy="254000"/>
          </a:xfrm>
          <a:prstGeom prst="rect">
            <a:avLst/>
          </a:prstGeom>
          <a:noFill/>
        </p:spPr>
        <p:txBody>
          <a:bodyPr>
            <a:spAutoFit/>
          </a:bodyPr>
          <a:lstStyle/>
          <a:p>
            <a:pPr>
              <a:defRPr/>
            </a:pPr>
            <a:r>
              <a:rPr lang="en-US" sz="1050" dirty="0"/>
              <a:t> (You must be in PPT slideshow view to click on links.)</a:t>
            </a:r>
          </a:p>
        </p:txBody>
      </p:sp>
      <p:sp>
        <p:nvSpPr>
          <p:cNvPr id="7" name="Text Box 7"/>
          <p:cNvSpPr txBox="1">
            <a:spLocks noChangeArrowheads="1"/>
          </p:cNvSpPr>
          <p:nvPr/>
        </p:nvSpPr>
        <p:spPr bwMode="auto">
          <a:xfrm>
            <a:off x="4675909" y="6623050"/>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3"/>
              </a:rPr>
              <a:t>ScienceProfOnline.com</a:t>
            </a:r>
            <a:endParaRPr lang="en-US" altLang="en-US" sz="100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304800" y="381000"/>
            <a:ext cx="8534400" cy="4038600"/>
          </a:xfrm>
        </p:spPr>
        <p:txBody>
          <a:bodyPr/>
          <a:lstStyle/>
          <a:p>
            <a:pPr algn="r" eaLnBrk="1" hangingPunct="1"/>
            <a:r>
              <a:rPr lang="en-US" altLang="en-US" sz="2400" b="1" i="1" dirty="0" smtClean="0">
                <a:solidFill>
                  <a:srgbClr val="FF0000"/>
                </a:solidFill>
              </a:rPr>
              <a:t>         </a:t>
            </a:r>
            <a:r>
              <a:rPr lang="en-US" altLang="en-US" sz="2800" b="1" dirty="0" smtClean="0">
                <a:solidFill>
                  <a:srgbClr val="009900"/>
                </a:solidFill>
                <a:latin typeface="Comic Sans MS" pitchFamily="66" charset="0"/>
              </a:rPr>
              <a:t>Are microbes intimidating you?</a:t>
            </a:r>
            <a:r>
              <a:rPr lang="en-US" altLang="en-US" sz="2800" i="1" dirty="0" smtClean="0">
                <a:solidFill>
                  <a:srgbClr val="009900"/>
                </a:solidFill>
                <a:latin typeface="Comic Sans MS" pitchFamily="66" charset="0"/>
              </a:rPr>
              <a:t/>
            </a:r>
            <a:br>
              <a:rPr lang="en-US" altLang="en-US" sz="2800" i="1" dirty="0" smtClean="0">
                <a:solidFill>
                  <a:srgbClr val="009900"/>
                </a:solidFill>
                <a:latin typeface="Comic Sans MS" pitchFamily="66" charset="0"/>
              </a:rPr>
            </a:br>
            <a:r>
              <a:rPr lang="en-US" altLang="en-US" sz="2400" i="1" dirty="0" smtClean="0">
                <a:solidFill>
                  <a:srgbClr val="FF0000"/>
                </a:solidFill>
              </a:rPr>
              <a:t/>
            </a:r>
            <a:br>
              <a:rPr lang="en-US" altLang="en-US" sz="2400" i="1" dirty="0" smtClean="0">
                <a:solidFill>
                  <a:srgbClr val="FF0000"/>
                </a:solidFill>
              </a:rPr>
            </a:br>
            <a:r>
              <a:rPr lang="en-US" altLang="en-US" sz="2000" i="1" dirty="0" smtClean="0">
                <a:solidFill>
                  <a:srgbClr val="B2B2B2"/>
                </a:solidFill>
                <a:latin typeface="Comic Sans MS" pitchFamily="66" charset="0"/>
              </a:rPr>
              <a:t>Do yourself a favor. Use the…</a:t>
            </a:r>
            <a:r>
              <a:rPr lang="en-US" altLang="en-US" sz="2800" i="1" dirty="0" smtClean="0">
                <a:latin typeface="Comic Sans MS" pitchFamily="66" charset="0"/>
              </a:rPr>
              <a:t> </a:t>
            </a:r>
            <a:r>
              <a:rPr lang="en-US" altLang="en-US" sz="2000" i="1" dirty="0" smtClean="0">
                <a:latin typeface="Comic Sans MS" pitchFamily="66" charset="0"/>
              </a:rPr>
              <a:t/>
            </a:r>
            <a:br>
              <a:rPr lang="en-US" altLang="en-US" sz="2000" i="1" dirty="0" smtClean="0">
                <a:latin typeface="Comic Sans MS" pitchFamily="66" charset="0"/>
              </a:rPr>
            </a:br>
            <a:r>
              <a:rPr lang="en-US" altLang="en-US" sz="3200" dirty="0" smtClean="0">
                <a:solidFill>
                  <a:srgbClr val="996600"/>
                </a:solidFill>
                <a:latin typeface="Comic Sans MS" pitchFamily="66" charset="0"/>
              </a:rPr>
              <a:t/>
            </a:r>
            <a:br>
              <a:rPr lang="en-US" altLang="en-US" sz="3200" dirty="0" smtClean="0">
                <a:solidFill>
                  <a:srgbClr val="996600"/>
                </a:solidFill>
                <a:latin typeface="Comic Sans MS" pitchFamily="66" charset="0"/>
              </a:rPr>
            </a:br>
            <a:r>
              <a:rPr lang="en-US" altLang="en-US" sz="3200" dirty="0" smtClean="0">
                <a:solidFill>
                  <a:srgbClr val="996600"/>
                </a:solidFill>
                <a:latin typeface="Comic Sans MS" pitchFamily="66" charset="0"/>
              </a:rPr>
              <a:t>              </a:t>
            </a:r>
            <a:r>
              <a:rPr lang="en-US" altLang="en-US" sz="4000" b="1" dirty="0" smtClean="0">
                <a:solidFill>
                  <a:schemeClr val="accent2"/>
                </a:solidFill>
                <a:latin typeface="Comic Sans MS" pitchFamily="66" charset="0"/>
              </a:rPr>
              <a:t>Virtual Microbiology                        Classroom </a:t>
            </a:r>
            <a:r>
              <a:rPr lang="en-US" altLang="en-US" sz="2000" i="1" dirty="0" smtClean="0">
                <a:solidFill>
                  <a:schemeClr val="accent2"/>
                </a:solidFill>
                <a:latin typeface="Comic Sans MS" pitchFamily="66" charset="0"/>
              </a:rPr>
              <a:t>(</a:t>
            </a:r>
            <a:r>
              <a:rPr lang="en-US" altLang="en-US" sz="2000" i="1" dirty="0" smtClean="0">
                <a:solidFill>
                  <a:schemeClr val="tx1"/>
                </a:solidFill>
                <a:latin typeface="Comic Sans MS" pitchFamily="66" charset="0"/>
              </a:rPr>
              <a:t>VMC</a:t>
            </a:r>
            <a:r>
              <a:rPr lang="en-US" altLang="en-US" sz="2000" i="1" dirty="0" smtClean="0">
                <a:solidFill>
                  <a:schemeClr val="accent2"/>
                </a:solidFill>
                <a:latin typeface="Comic Sans MS" pitchFamily="66" charset="0"/>
              </a:rPr>
              <a:t>)</a:t>
            </a:r>
            <a:r>
              <a:rPr lang="en-US" altLang="en-US" sz="4000" b="1" dirty="0" smtClean="0">
                <a:solidFill>
                  <a:schemeClr val="accent2"/>
                </a:solidFill>
                <a:latin typeface="Comic Sans MS" pitchFamily="66" charset="0"/>
              </a:rPr>
              <a:t> !</a:t>
            </a:r>
            <a:r>
              <a:rPr lang="en-US" altLang="en-US" sz="4000" b="1" dirty="0" smtClean="0">
                <a:solidFill>
                  <a:schemeClr val="accent2"/>
                </a:solidFill>
              </a:rPr>
              <a:t/>
            </a:r>
            <a:br>
              <a:rPr lang="en-US" altLang="en-US" sz="4000" b="1" dirty="0" smtClean="0">
                <a:solidFill>
                  <a:schemeClr val="accent2"/>
                </a:solidFill>
              </a:rPr>
            </a:br>
            <a:r>
              <a:rPr lang="en-US" altLang="en-US" sz="2400" b="1" dirty="0" smtClean="0"/>
              <a:t/>
            </a:r>
            <a:br>
              <a:rPr lang="en-US" altLang="en-US" sz="2400" b="1" dirty="0" smtClean="0"/>
            </a:br>
            <a:r>
              <a:rPr lang="en-US" altLang="en-US" sz="2400" dirty="0" smtClean="0">
                <a:latin typeface="Comic Sans MS" pitchFamily="66" charset="0"/>
              </a:rPr>
              <a:t>The VMC is full of resources to help you succeed, including:</a:t>
            </a:r>
          </a:p>
        </p:txBody>
      </p:sp>
      <p:sp>
        <p:nvSpPr>
          <p:cNvPr id="17411" name="Rectangle 3"/>
          <p:cNvSpPr>
            <a:spLocks noGrp="1" noChangeArrowheads="1"/>
          </p:cNvSpPr>
          <p:nvPr>
            <p:ph type="subTitle" idx="1"/>
          </p:nvPr>
        </p:nvSpPr>
        <p:spPr>
          <a:xfrm>
            <a:off x="2743200" y="4343400"/>
            <a:ext cx="6172200" cy="1600200"/>
          </a:xfrm>
        </p:spPr>
        <p:txBody>
          <a:bodyPr/>
          <a:lstStyle/>
          <a:p>
            <a:pPr marL="609600" indent="-609600" algn="l" eaLnBrk="1" hangingPunct="1">
              <a:buFontTx/>
              <a:buChar char="•"/>
            </a:pPr>
            <a:r>
              <a:rPr lang="en-US" altLang="en-US" sz="1800" smtClean="0">
                <a:latin typeface="Comic Sans MS" pitchFamily="66" charset="0"/>
              </a:rPr>
              <a:t>practice test questions</a:t>
            </a:r>
          </a:p>
          <a:p>
            <a:pPr marL="609600" indent="-609600" algn="l" eaLnBrk="1" hangingPunct="1">
              <a:buFontTx/>
              <a:buChar char="•"/>
            </a:pPr>
            <a:r>
              <a:rPr lang="en-US" altLang="en-US" sz="1800" smtClean="0">
                <a:latin typeface="Comic Sans MS" pitchFamily="66" charset="0"/>
              </a:rPr>
              <a:t>review questions</a:t>
            </a:r>
          </a:p>
          <a:p>
            <a:pPr marL="609600" indent="-609600" algn="l" eaLnBrk="1" hangingPunct="1">
              <a:buFontTx/>
              <a:buChar char="•"/>
            </a:pPr>
            <a:r>
              <a:rPr lang="en-US" altLang="en-US" sz="1800" smtClean="0">
                <a:latin typeface="Comic Sans MS" pitchFamily="66" charset="0"/>
              </a:rPr>
              <a:t>study guides and learning objectives</a:t>
            </a:r>
          </a:p>
        </p:txBody>
      </p:sp>
      <p:sp>
        <p:nvSpPr>
          <p:cNvPr id="17412" name="Text Box 4"/>
          <p:cNvSpPr txBox="1">
            <a:spLocks noChangeArrowheads="1"/>
          </p:cNvSpPr>
          <p:nvPr/>
        </p:nvSpPr>
        <p:spPr bwMode="auto">
          <a:xfrm>
            <a:off x="304800" y="5638800"/>
            <a:ext cx="8839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600">
                <a:solidFill>
                  <a:srgbClr val="000000"/>
                </a:solidFill>
                <a:latin typeface="Comic Sans MS" pitchFamily="66" charset="0"/>
              </a:rPr>
              <a:t>You can access the VMC by going to the Science Prof Online website </a:t>
            </a:r>
            <a:r>
              <a:rPr lang="en-US" altLang="en-US" sz="1600" b="1">
                <a:solidFill>
                  <a:srgbClr val="000000"/>
                </a:solidFill>
                <a:latin typeface="Comic Sans MS" pitchFamily="66" charset="0"/>
                <a:hlinkClick r:id="rId3"/>
              </a:rPr>
              <a:t>www.ScienceProfOnline.com</a:t>
            </a:r>
            <a:endParaRPr lang="en-US" altLang="en-US" sz="1600" b="1">
              <a:solidFill>
                <a:srgbClr val="000000"/>
              </a:solidFill>
              <a:latin typeface="Comic Sans MS" pitchFamily="66" charset="0"/>
            </a:endParaRPr>
          </a:p>
        </p:txBody>
      </p:sp>
      <p:sp>
        <p:nvSpPr>
          <p:cNvPr id="17413" name="Rectangle 7"/>
          <p:cNvSpPr>
            <a:spLocks noChangeArrowheads="1"/>
          </p:cNvSpPr>
          <p:nvPr/>
        </p:nvSpPr>
        <p:spPr bwMode="auto">
          <a:xfrm>
            <a:off x="0" y="6613525"/>
            <a:ext cx="4541838"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Images: </a:t>
            </a:r>
            <a:r>
              <a:rPr lang="en-US" altLang="en-US" sz="1000">
                <a:latin typeface="Comic Sans MS" pitchFamily="66" charset="0"/>
                <a:hlinkClick r:id="rId4"/>
              </a:rPr>
              <a:t>White blood cell</a:t>
            </a:r>
            <a:r>
              <a:rPr lang="en-US" altLang="en-US" sz="1000">
                <a:latin typeface="Comic Sans MS" pitchFamily="66" charset="0"/>
              </a:rPr>
              <a:t>,  Giant Microbes; </a:t>
            </a:r>
            <a:r>
              <a:rPr lang="en-US" altLang="en-US" sz="1000">
                <a:latin typeface="Comic Sans MS" pitchFamily="66" charset="0"/>
                <a:hlinkClick r:id="rId5"/>
              </a:rPr>
              <a:t>Prokaryotic cell</a:t>
            </a:r>
            <a:r>
              <a:rPr lang="en-US" altLang="en-US" sz="1000">
                <a:latin typeface="Comic Sans MS" pitchFamily="66" charset="0"/>
              </a:rPr>
              <a:t>, Mariana Ruiz</a:t>
            </a:r>
          </a:p>
        </p:txBody>
      </p:sp>
      <p:pic>
        <p:nvPicPr>
          <p:cNvPr id="17414" name="Picture 8" descr="Prokaryote_cell_unlabeled_Ruiz"/>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8200" y="42672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67238" y="3424238"/>
            <a:ext cx="9525" cy="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3375" y="533400"/>
            <a:ext cx="2981325" cy="252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28600"/>
            <a:ext cx="8229600" cy="639763"/>
          </a:xfrm>
        </p:spPr>
        <p:txBody>
          <a:bodyPr/>
          <a:lstStyle/>
          <a:p>
            <a:pPr eaLnBrk="1" hangingPunct="1"/>
            <a:r>
              <a:rPr lang="en-US" altLang="en-US" sz="4000" b="1" smtClean="0">
                <a:solidFill>
                  <a:srgbClr val="339966"/>
                </a:solidFill>
                <a:latin typeface="Comic Sans MS" pitchFamily="66" charset="0"/>
              </a:rPr>
              <a:t>Laboratory</a:t>
            </a:r>
            <a:endParaRPr lang="en-US" altLang="en-US" sz="2400" smtClean="0">
              <a:solidFill>
                <a:srgbClr val="339966"/>
              </a:solidFill>
              <a:latin typeface="Comic Sans MS" pitchFamily="66" charset="0"/>
            </a:endParaRPr>
          </a:p>
        </p:txBody>
      </p:sp>
      <p:sp>
        <p:nvSpPr>
          <p:cNvPr id="89091" name="Rectangle 3"/>
          <p:cNvSpPr>
            <a:spLocks noGrp="1" noChangeArrowheads="1"/>
          </p:cNvSpPr>
          <p:nvPr>
            <p:ph type="body" sz="half" idx="1"/>
          </p:nvPr>
        </p:nvSpPr>
        <p:spPr>
          <a:xfrm>
            <a:off x="381000" y="1219200"/>
            <a:ext cx="8458200" cy="4953000"/>
          </a:xfrm>
        </p:spPr>
        <p:txBody>
          <a:bodyPr/>
          <a:lstStyle/>
          <a:p>
            <a:pPr eaLnBrk="1" hangingPunct="1">
              <a:lnSpc>
                <a:spcPct val="80000"/>
              </a:lnSpc>
              <a:buFontTx/>
              <a:buNone/>
              <a:defRPr/>
            </a:pPr>
            <a:r>
              <a:rPr lang="en-US" sz="1200" b="1" dirty="0" smtClean="0">
                <a:latin typeface="Comic Sans MS" pitchFamily="66" charset="0"/>
              </a:rPr>
              <a:t>LAB MEETS 1x WEEKLY</a:t>
            </a:r>
          </a:p>
          <a:p>
            <a:pPr eaLnBrk="1" hangingPunct="1">
              <a:lnSpc>
                <a:spcPct val="80000"/>
              </a:lnSpc>
              <a:buFontTx/>
              <a:buNone/>
              <a:defRPr/>
            </a:pPr>
            <a:endParaRPr lang="en-US" sz="600" b="1" dirty="0" smtClean="0">
              <a:latin typeface="Comic Sans MS" pitchFamily="66" charset="0"/>
            </a:endParaRPr>
          </a:p>
          <a:p>
            <a:pPr eaLnBrk="1" hangingPunct="1">
              <a:lnSpc>
                <a:spcPct val="80000"/>
              </a:lnSpc>
              <a:defRPr/>
            </a:pPr>
            <a:r>
              <a:rPr lang="en-US" sz="1200" dirty="0" smtClean="0">
                <a:latin typeface="Comic Sans MS" pitchFamily="66" charset="0"/>
              </a:rPr>
              <a:t>Be on time. 10 minutes after the start of lab, the doors may be locked.  </a:t>
            </a:r>
          </a:p>
          <a:p>
            <a:pPr eaLnBrk="1" hangingPunct="1">
              <a:lnSpc>
                <a:spcPct val="80000"/>
              </a:lnSpc>
              <a:buFontTx/>
              <a:buNone/>
              <a:defRPr/>
            </a:pPr>
            <a:endParaRPr lang="en-US" sz="1200" dirty="0" smtClean="0">
              <a:latin typeface="Comic Sans MS" pitchFamily="66" charset="0"/>
            </a:endParaRPr>
          </a:p>
          <a:p>
            <a:pPr eaLnBrk="1" hangingPunct="1">
              <a:lnSpc>
                <a:spcPct val="80000"/>
              </a:lnSpc>
              <a:buFontTx/>
              <a:buNone/>
              <a:defRPr/>
            </a:pPr>
            <a:r>
              <a:rPr lang="en-US" sz="1200" b="1" dirty="0" smtClean="0">
                <a:latin typeface="Comic Sans MS" pitchFamily="66" charset="0"/>
              </a:rPr>
              <a:t>LAB REQUIREMENTS:</a:t>
            </a:r>
          </a:p>
          <a:p>
            <a:pPr eaLnBrk="1" hangingPunct="1">
              <a:lnSpc>
                <a:spcPct val="80000"/>
              </a:lnSpc>
              <a:buFontTx/>
              <a:buNone/>
              <a:defRPr/>
            </a:pPr>
            <a:endParaRPr lang="en-US" sz="600" b="1" dirty="0" smtClean="0">
              <a:latin typeface="Comic Sans MS" pitchFamily="66" charset="0"/>
            </a:endParaRPr>
          </a:p>
          <a:p>
            <a:pPr eaLnBrk="1" hangingPunct="1">
              <a:lnSpc>
                <a:spcPct val="80000"/>
              </a:lnSpc>
              <a:buFontTx/>
              <a:buNone/>
              <a:defRPr/>
            </a:pPr>
            <a:r>
              <a:rPr lang="en-US" sz="1200" dirty="0" smtClean="0">
                <a:latin typeface="Comic Sans MS" pitchFamily="66" charset="0"/>
                <a:cs typeface="Arial" charset="0"/>
              </a:rPr>
              <a:t>•	Y</a:t>
            </a:r>
            <a:r>
              <a:rPr lang="en-US" sz="1200" dirty="0" smtClean="0">
                <a:latin typeface="Comic Sans MS" pitchFamily="66" charset="0"/>
              </a:rPr>
              <a:t>ou must have the following to participate in lab: </a:t>
            </a:r>
          </a:p>
          <a:p>
            <a:pPr eaLnBrk="1" hangingPunct="1">
              <a:lnSpc>
                <a:spcPct val="80000"/>
              </a:lnSpc>
              <a:buFontTx/>
              <a:buNone/>
              <a:defRPr/>
            </a:pPr>
            <a:endParaRPr lang="en-US" sz="200" dirty="0" smtClean="0">
              <a:latin typeface="Comic Sans MS" pitchFamily="66" charset="0"/>
            </a:endParaRPr>
          </a:p>
          <a:p>
            <a:pPr eaLnBrk="1" hangingPunct="1">
              <a:lnSpc>
                <a:spcPct val="80000"/>
              </a:lnSpc>
              <a:buFontTx/>
              <a:buNone/>
              <a:defRPr/>
            </a:pPr>
            <a:r>
              <a:rPr lang="en-US" sz="1200" dirty="0" smtClean="0">
                <a:latin typeface="Comic Sans MS" pitchFamily="66" charset="0"/>
              </a:rPr>
              <a:t>	</a:t>
            </a:r>
            <a:r>
              <a:rPr lang="en-US" sz="1200" i="1" dirty="0" smtClean="0">
                <a:latin typeface="Comic Sans MS" pitchFamily="66" charset="0"/>
              </a:rPr>
              <a:t>- Goggles </a:t>
            </a:r>
            <a:r>
              <a:rPr lang="en-US" sz="1100" i="1" dirty="0" smtClean="0">
                <a:latin typeface="Comic Sans MS" pitchFamily="66" charset="0"/>
              </a:rPr>
              <a:t>(We have those in lab for you)</a:t>
            </a:r>
          </a:p>
          <a:p>
            <a:pPr eaLnBrk="1" hangingPunct="1">
              <a:lnSpc>
                <a:spcPct val="80000"/>
              </a:lnSpc>
              <a:buFontTx/>
              <a:buNone/>
              <a:defRPr/>
            </a:pPr>
            <a:r>
              <a:rPr lang="en-US" sz="1200" i="1" dirty="0" smtClean="0">
                <a:latin typeface="Comic Sans MS" pitchFamily="66" charset="0"/>
              </a:rPr>
              <a:t>	- Lab coat </a:t>
            </a:r>
            <a:r>
              <a:rPr lang="en-US" sz="1100" i="1" dirty="0" smtClean="0">
                <a:latin typeface="Comic Sans MS" pitchFamily="66" charset="0"/>
              </a:rPr>
              <a:t>(We have those in lab for you)</a:t>
            </a:r>
          </a:p>
          <a:p>
            <a:pPr eaLnBrk="1" hangingPunct="1">
              <a:lnSpc>
                <a:spcPct val="80000"/>
              </a:lnSpc>
              <a:buFontTx/>
              <a:buNone/>
              <a:defRPr/>
            </a:pPr>
            <a:r>
              <a:rPr lang="en-US" sz="1200" i="1" dirty="0" smtClean="0">
                <a:latin typeface="Comic Sans MS" pitchFamily="66" charset="0"/>
              </a:rPr>
              <a:t>	- </a:t>
            </a:r>
            <a:r>
              <a:rPr lang="en-US" sz="1200" b="1" i="1" dirty="0" smtClean="0">
                <a:latin typeface="Comic Sans MS" pitchFamily="66" charset="0"/>
              </a:rPr>
              <a:t>Shoes that completely cover feet, long pants</a:t>
            </a:r>
            <a:r>
              <a:rPr lang="en-US" sz="1200" i="1" dirty="0" smtClean="0">
                <a:latin typeface="Comic Sans MS" pitchFamily="66" charset="0"/>
              </a:rPr>
              <a:t> </a:t>
            </a:r>
            <a:r>
              <a:rPr lang="en-US" sz="1100" i="1" dirty="0" smtClean="0">
                <a:latin typeface="Comic Sans MS" pitchFamily="66" charset="0"/>
              </a:rPr>
              <a:t>(No shorts or capris), </a:t>
            </a:r>
          </a:p>
          <a:p>
            <a:pPr eaLnBrk="1" hangingPunct="1">
              <a:lnSpc>
                <a:spcPct val="80000"/>
              </a:lnSpc>
              <a:buFontTx/>
              <a:buNone/>
              <a:defRPr/>
            </a:pPr>
            <a:r>
              <a:rPr lang="en-US" sz="1100" i="1" dirty="0">
                <a:latin typeface="Comic Sans MS" pitchFamily="66" charset="0"/>
              </a:rPr>
              <a:t> </a:t>
            </a:r>
            <a:r>
              <a:rPr lang="en-US" sz="1100" i="1" dirty="0" smtClean="0">
                <a:latin typeface="Comic Sans MS" pitchFamily="66" charset="0"/>
              </a:rPr>
              <a:t>         &amp; </a:t>
            </a:r>
            <a:r>
              <a:rPr lang="en-US" sz="1200" b="1" i="1" dirty="0" smtClean="0">
                <a:latin typeface="Comic Sans MS" pitchFamily="66" charset="0"/>
              </a:rPr>
              <a:t>long hair up</a:t>
            </a:r>
            <a:r>
              <a:rPr lang="en-US" sz="1100" i="1" dirty="0" smtClean="0">
                <a:latin typeface="Comic Sans MS" pitchFamily="66" charset="0"/>
              </a:rPr>
              <a:t>.</a:t>
            </a:r>
          </a:p>
          <a:p>
            <a:pPr eaLnBrk="1" hangingPunct="1">
              <a:lnSpc>
                <a:spcPct val="80000"/>
              </a:lnSpc>
              <a:buFontTx/>
              <a:buNone/>
              <a:defRPr/>
            </a:pPr>
            <a:endParaRPr lang="en-US" sz="1200" b="1" i="1" dirty="0" smtClean="0">
              <a:latin typeface="Comic Sans MS" pitchFamily="66" charset="0"/>
            </a:endParaRPr>
          </a:p>
          <a:p>
            <a:pPr eaLnBrk="1" hangingPunct="1">
              <a:lnSpc>
                <a:spcPct val="80000"/>
              </a:lnSpc>
              <a:buFontTx/>
              <a:buNone/>
              <a:defRPr/>
            </a:pPr>
            <a:r>
              <a:rPr lang="en-US" sz="1200" b="1" dirty="0" smtClean="0">
                <a:latin typeface="Comic Sans MS" pitchFamily="66" charset="0"/>
              </a:rPr>
              <a:t>LAB QUIZ &amp; REPORT:</a:t>
            </a:r>
          </a:p>
          <a:p>
            <a:pPr eaLnBrk="1" hangingPunct="1">
              <a:lnSpc>
                <a:spcPct val="80000"/>
              </a:lnSpc>
              <a:buFontTx/>
              <a:buNone/>
              <a:defRPr/>
            </a:pPr>
            <a:endParaRPr lang="en-US" sz="600" b="1" dirty="0" smtClean="0">
              <a:latin typeface="Comic Sans MS" pitchFamily="66" charset="0"/>
            </a:endParaRPr>
          </a:p>
          <a:p>
            <a:pPr eaLnBrk="1" hangingPunct="1">
              <a:lnSpc>
                <a:spcPct val="80000"/>
              </a:lnSpc>
              <a:buFontTx/>
              <a:buNone/>
              <a:defRPr/>
            </a:pPr>
            <a:r>
              <a:rPr lang="en-US" sz="1600" dirty="0" smtClean="0">
                <a:latin typeface="Comic Sans MS" pitchFamily="66" charset="0"/>
                <a:cs typeface="Arial" charset="0"/>
              </a:rPr>
              <a:t>•</a:t>
            </a:r>
            <a:r>
              <a:rPr lang="en-US" sz="1200" dirty="0" smtClean="0">
                <a:latin typeface="Comic Sans MS" pitchFamily="66" charset="0"/>
                <a:cs typeface="Arial" charset="0"/>
              </a:rPr>
              <a:t>	Each week there will be an open-book lab quiz available on Moodle. It must be completed before lab. The quiz will cover information from that week’s lab (i.e. the upcoming lab). This is how I assess whether or not you are prepared to safely participate in lab.</a:t>
            </a:r>
          </a:p>
          <a:p>
            <a:pPr eaLnBrk="1" hangingPunct="1">
              <a:lnSpc>
                <a:spcPct val="80000"/>
              </a:lnSpc>
              <a:buFontTx/>
              <a:buNone/>
              <a:defRPr/>
            </a:pPr>
            <a:endParaRPr lang="en-US" sz="1200" dirty="0" smtClean="0">
              <a:latin typeface="Comic Sans MS" pitchFamily="66" charset="0"/>
              <a:cs typeface="Arial" charset="0"/>
            </a:endParaRPr>
          </a:p>
          <a:p>
            <a:pPr eaLnBrk="1" hangingPunct="1">
              <a:lnSpc>
                <a:spcPct val="80000"/>
              </a:lnSpc>
              <a:buFontTx/>
              <a:buNone/>
              <a:defRPr/>
            </a:pPr>
            <a:r>
              <a:rPr lang="en-US" sz="1600" dirty="0" smtClean="0">
                <a:latin typeface="Comic Sans MS" pitchFamily="66" charset="0"/>
                <a:cs typeface="Arial" charset="0"/>
              </a:rPr>
              <a:t>•	</a:t>
            </a:r>
            <a:r>
              <a:rPr lang="en-US" sz="1200" dirty="0" smtClean="0">
                <a:latin typeface="Comic Sans MS" pitchFamily="66" charset="0"/>
                <a:cs typeface="Arial" charset="0"/>
              </a:rPr>
              <a:t>Each Lab Project has an associated Lab Report. See Moodle syllabus for schedule of due dates for homework.</a:t>
            </a:r>
          </a:p>
          <a:p>
            <a:pPr eaLnBrk="1" hangingPunct="1">
              <a:lnSpc>
                <a:spcPct val="80000"/>
              </a:lnSpc>
              <a:buFontTx/>
              <a:buNone/>
              <a:defRPr/>
            </a:pPr>
            <a:endParaRPr lang="en-US" sz="1200" b="1" i="1" dirty="0" smtClean="0">
              <a:latin typeface="Comic Sans MS" pitchFamily="66" charset="0"/>
            </a:endParaRPr>
          </a:p>
          <a:p>
            <a:pPr eaLnBrk="1" hangingPunct="1">
              <a:lnSpc>
                <a:spcPct val="80000"/>
              </a:lnSpc>
              <a:buFontTx/>
              <a:buNone/>
              <a:defRPr/>
            </a:pPr>
            <a:r>
              <a:rPr lang="en-US" sz="1200" b="1" dirty="0" smtClean="0">
                <a:latin typeface="Comic Sans MS" pitchFamily="66" charset="0"/>
              </a:rPr>
              <a:t>WHERE IS THE LAB MANUAL?</a:t>
            </a:r>
          </a:p>
          <a:p>
            <a:pPr eaLnBrk="1" hangingPunct="1">
              <a:lnSpc>
                <a:spcPct val="80000"/>
              </a:lnSpc>
              <a:buFontTx/>
              <a:buNone/>
              <a:defRPr/>
            </a:pPr>
            <a:endParaRPr lang="en-US" sz="600" b="1" dirty="0" smtClean="0">
              <a:latin typeface="Comic Sans MS" pitchFamily="66" charset="0"/>
            </a:endParaRPr>
          </a:p>
          <a:p>
            <a:pPr eaLnBrk="1" hangingPunct="1">
              <a:lnSpc>
                <a:spcPct val="80000"/>
              </a:lnSpc>
              <a:buFontTx/>
              <a:buNone/>
              <a:defRPr/>
            </a:pPr>
            <a:r>
              <a:rPr lang="en-US" sz="1600" dirty="0" smtClean="0">
                <a:latin typeface="Comic Sans MS" pitchFamily="66" charset="0"/>
                <a:cs typeface="Arial" charset="0"/>
              </a:rPr>
              <a:t>•	</a:t>
            </a:r>
            <a:r>
              <a:rPr lang="en-US" sz="1200" dirty="0" smtClean="0">
                <a:latin typeface="Comic Sans MS" pitchFamily="66" charset="0"/>
              </a:rPr>
              <a:t>The links to the Laboratory material are on Moodle.</a:t>
            </a:r>
          </a:p>
          <a:p>
            <a:pPr eaLnBrk="1" hangingPunct="1">
              <a:lnSpc>
                <a:spcPct val="80000"/>
              </a:lnSpc>
              <a:buFontTx/>
              <a:buNone/>
              <a:defRPr/>
            </a:pPr>
            <a:endParaRPr lang="en-US" sz="1200" dirty="0" smtClean="0">
              <a:latin typeface="Comic Sans MS" pitchFamily="66" charset="0"/>
            </a:endParaRPr>
          </a:p>
          <a:p>
            <a:pPr eaLnBrk="1" hangingPunct="1">
              <a:lnSpc>
                <a:spcPct val="80000"/>
              </a:lnSpc>
              <a:buFontTx/>
              <a:buNone/>
              <a:defRPr/>
            </a:pPr>
            <a:endParaRPr lang="en-US" sz="1200" dirty="0" smtClean="0">
              <a:latin typeface="Comic Sans MS" pitchFamily="66" charset="0"/>
            </a:endParaRPr>
          </a:p>
          <a:p>
            <a:pPr eaLnBrk="1" hangingPunct="1">
              <a:lnSpc>
                <a:spcPct val="80000"/>
              </a:lnSpc>
              <a:buFontTx/>
              <a:buNone/>
              <a:defRPr/>
            </a:pPr>
            <a:r>
              <a:rPr lang="en-US" sz="1200" b="1" dirty="0" smtClean="0">
                <a:latin typeface="Comic Sans MS" pitchFamily="66" charset="0"/>
              </a:rPr>
              <a:t>IT IS NOT ALWAYS POSSIBLE TO MAKE UP LABORATORY SESSIONS</a:t>
            </a:r>
            <a:r>
              <a:rPr lang="en-US" sz="1200" dirty="0" smtClean="0">
                <a:latin typeface="Comic Sans MS" pitchFamily="66" charset="0"/>
              </a:rPr>
              <a:t>:  </a:t>
            </a:r>
          </a:p>
          <a:p>
            <a:pPr marL="0" indent="0" eaLnBrk="1" hangingPunct="1">
              <a:lnSpc>
                <a:spcPct val="80000"/>
              </a:lnSpc>
              <a:buFontTx/>
              <a:buNone/>
              <a:defRPr/>
            </a:pPr>
            <a:endParaRPr lang="en-US" sz="600" dirty="0" smtClean="0">
              <a:latin typeface="Comic Sans MS" pitchFamily="66" charset="0"/>
            </a:endParaRPr>
          </a:p>
          <a:p>
            <a:pPr eaLnBrk="1" hangingPunct="1">
              <a:lnSpc>
                <a:spcPct val="80000"/>
              </a:lnSpc>
              <a:buFontTx/>
              <a:buNone/>
              <a:defRPr/>
            </a:pPr>
            <a:endParaRPr lang="en-US" sz="1400" dirty="0" smtClean="0">
              <a:latin typeface="Comic Sans MS" pitchFamily="66" charset="0"/>
            </a:endParaRPr>
          </a:p>
        </p:txBody>
      </p:sp>
      <p:pic>
        <p:nvPicPr>
          <p:cNvPr id="3076" name="Picture 4" descr="MCj03037250000[1]"/>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324600" y="228600"/>
            <a:ext cx="2667000" cy="26495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7"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 The Muppets Beaker &amp; Dr. Bunsen Honeydew</a:t>
            </a:r>
          </a:p>
        </p:txBody>
      </p:sp>
      <p:sp>
        <p:nvSpPr>
          <p:cNvPr id="7"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4"/>
              </a:rPr>
              <a:t>ScienceProfOnline.com</a:t>
            </a:r>
            <a:endParaRPr lang="en-US" altLang="en-US" sz="100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457200" y="1581150"/>
            <a:ext cx="3886200" cy="3619500"/>
          </a:xfrm>
        </p:spPr>
        <p:txBody>
          <a:bodyPr/>
          <a:lstStyle/>
          <a:p>
            <a:pPr eaLnBrk="1" hangingPunct="1">
              <a:defRPr/>
            </a:pPr>
            <a:r>
              <a:rPr lang="en-US" sz="2400" dirty="0" smtClean="0">
                <a:latin typeface="Comic Sans MS" pitchFamily="66" charset="0"/>
              </a:rPr>
              <a:t>Laboratory </a:t>
            </a:r>
            <a:br>
              <a:rPr lang="en-US" sz="2400" dirty="0" smtClean="0">
                <a:latin typeface="Comic Sans MS" pitchFamily="66" charset="0"/>
              </a:rPr>
            </a:br>
            <a:r>
              <a:rPr lang="en-US" sz="2400" dirty="0" smtClean="0">
                <a:latin typeface="Comic Sans MS" pitchFamily="66" charset="0"/>
              </a:rPr>
              <a:t>Exercise 1</a:t>
            </a:r>
            <a:r>
              <a:rPr lang="en-US" sz="3600" dirty="0" smtClean="0">
                <a:latin typeface="Comic Sans MS" pitchFamily="66" charset="0"/>
              </a:rPr>
              <a:t/>
            </a:r>
            <a:br>
              <a:rPr lang="en-US" sz="3600" dirty="0" smtClean="0">
                <a:latin typeface="Comic Sans MS" pitchFamily="66" charset="0"/>
              </a:rPr>
            </a:br>
            <a:r>
              <a:rPr lang="en-US" sz="2000" b="1" dirty="0" smtClean="0">
                <a:latin typeface="Comic Sans MS" pitchFamily="66" charset="0"/>
              </a:rPr>
              <a:t/>
            </a:r>
            <a:br>
              <a:rPr lang="en-US" sz="2000" b="1" dirty="0" smtClean="0">
                <a:latin typeface="Comic Sans MS" pitchFamily="66" charset="0"/>
              </a:rPr>
            </a:br>
            <a:r>
              <a:rPr lang="en-US" sz="2800" b="1" dirty="0" smtClean="0">
                <a:latin typeface="Comic Sans MS" pitchFamily="66" charset="0"/>
              </a:rPr>
              <a:t>How to Use a Compound Microscope</a:t>
            </a:r>
            <a:br>
              <a:rPr lang="en-US" sz="2800" b="1" dirty="0" smtClean="0">
                <a:latin typeface="Comic Sans MS" pitchFamily="66" charset="0"/>
              </a:rPr>
            </a:br>
            <a:r>
              <a:rPr lang="en-US" sz="2800" b="1" dirty="0" smtClean="0">
                <a:latin typeface="Comic Sans MS" pitchFamily="66" charset="0"/>
              </a:rPr>
              <a:t/>
            </a:r>
            <a:br>
              <a:rPr lang="en-US" sz="2800" b="1" dirty="0" smtClean="0">
                <a:latin typeface="Comic Sans MS" pitchFamily="66" charset="0"/>
              </a:rPr>
            </a:br>
            <a:r>
              <a:rPr lang="en-US" sz="2400" b="1" dirty="0" smtClean="0">
                <a:solidFill>
                  <a:schemeClr val="tx1">
                    <a:lumMod val="50000"/>
                    <a:lumOff val="50000"/>
                  </a:schemeClr>
                </a:solidFill>
                <a:latin typeface="Comic Sans MS" pitchFamily="66" charset="0"/>
              </a:rPr>
              <a:t>Basic Microscopy</a:t>
            </a:r>
            <a:r>
              <a:rPr lang="en-US" sz="2000" dirty="0" smtClean="0"/>
              <a:t/>
            </a:r>
            <a:br>
              <a:rPr lang="en-US" sz="2000" dirty="0" smtClean="0"/>
            </a:br>
            <a:endParaRPr lang="en-US" sz="2800" b="1" dirty="0" smtClean="0"/>
          </a:p>
        </p:txBody>
      </p:sp>
      <p:pic>
        <p:nvPicPr>
          <p:cNvPr id="4099"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5338" y="838200"/>
            <a:ext cx="4262437"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00"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The Far Side by Gary Larson</a:t>
            </a:r>
          </a:p>
        </p:txBody>
      </p:sp>
      <p:sp>
        <p:nvSpPr>
          <p:cNvPr id="6"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4"/>
              </a:rPr>
              <a:t>ScienceProfOnline.com</a:t>
            </a:r>
            <a:endParaRPr lang="en-US" altLang="en-US" sz="100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304800"/>
            <a:ext cx="8458200" cy="762000"/>
          </a:xfrm>
        </p:spPr>
        <p:txBody>
          <a:bodyPr/>
          <a:lstStyle/>
          <a:p>
            <a:pPr eaLnBrk="1" hangingPunct="1"/>
            <a:r>
              <a:rPr lang="en-US" altLang="en-US" sz="2800" b="1" smtClean="0">
                <a:solidFill>
                  <a:srgbClr val="990000"/>
                </a:solidFill>
                <a:latin typeface="Comic Sans MS" pitchFamily="66" charset="0"/>
              </a:rPr>
              <a:t>What am I going to learn from Lab Topic #1? </a:t>
            </a:r>
            <a:endParaRPr lang="en-US" altLang="en-US" sz="3600" b="1" smtClean="0">
              <a:solidFill>
                <a:srgbClr val="990000"/>
              </a:solidFill>
              <a:latin typeface="Comic Sans MS" pitchFamily="66" charset="0"/>
            </a:endParaRPr>
          </a:p>
        </p:txBody>
      </p:sp>
      <p:sp>
        <p:nvSpPr>
          <p:cNvPr id="5123" name="Rectangle 3"/>
          <p:cNvSpPr>
            <a:spLocks noGrp="1" noChangeArrowheads="1"/>
          </p:cNvSpPr>
          <p:nvPr>
            <p:ph type="body" sz="half" idx="1"/>
          </p:nvPr>
        </p:nvSpPr>
        <p:spPr>
          <a:xfrm>
            <a:off x="228600" y="1600200"/>
            <a:ext cx="4572000" cy="4525963"/>
          </a:xfrm>
        </p:spPr>
        <p:txBody>
          <a:bodyPr/>
          <a:lstStyle/>
          <a:p>
            <a:pPr eaLnBrk="1" hangingPunct="1"/>
            <a:r>
              <a:rPr lang="en-US" altLang="en-US" sz="2000" smtClean="0">
                <a:latin typeface="Comic Sans MS" pitchFamily="66" charset="0"/>
              </a:rPr>
              <a:t>How to make a </a:t>
            </a:r>
            <a:r>
              <a:rPr lang="en-US" altLang="en-US" sz="2000" smtClean="0">
                <a:latin typeface="Comic Sans MS" pitchFamily="66" charset="0"/>
                <a:hlinkClick r:id="rId3"/>
              </a:rPr>
              <a:t>wet mount slide</a:t>
            </a:r>
            <a:r>
              <a:rPr lang="en-US" altLang="en-US" sz="2000" smtClean="0">
                <a:latin typeface="Comic Sans MS" pitchFamily="66" charset="0"/>
              </a:rPr>
              <a:t> </a:t>
            </a:r>
            <a:r>
              <a:rPr lang="en-US" altLang="en-US" sz="1400" smtClean="0">
                <a:latin typeface="Comic Sans MS" pitchFamily="66" charset="0"/>
              </a:rPr>
              <a:t>(Sweeeet)</a:t>
            </a:r>
            <a:r>
              <a:rPr lang="en-US" altLang="en-US" sz="2000" smtClean="0">
                <a:latin typeface="Comic Sans MS" pitchFamily="66" charset="0"/>
              </a:rPr>
              <a:t>!</a:t>
            </a:r>
          </a:p>
          <a:p>
            <a:pPr eaLnBrk="1" hangingPunct="1"/>
            <a:endParaRPr lang="en-US" altLang="en-US" sz="1200" smtClean="0">
              <a:latin typeface="Comic Sans MS" pitchFamily="66" charset="0"/>
            </a:endParaRPr>
          </a:p>
          <a:p>
            <a:pPr eaLnBrk="1" hangingPunct="1"/>
            <a:endParaRPr lang="en-US" altLang="en-US" sz="1200" smtClean="0">
              <a:latin typeface="Comic Sans MS" pitchFamily="66" charset="0"/>
            </a:endParaRPr>
          </a:p>
          <a:p>
            <a:pPr eaLnBrk="1" hangingPunct="1"/>
            <a:r>
              <a:rPr lang="en-US" altLang="en-US" sz="2000" smtClean="0">
                <a:latin typeface="Comic Sans MS" pitchFamily="66" charset="0"/>
              </a:rPr>
              <a:t>How to microscopically view wet mounted </a:t>
            </a:r>
            <a:r>
              <a:rPr lang="en-US" altLang="en-US" sz="2000" smtClean="0">
                <a:latin typeface="Comic Sans MS" pitchFamily="66" charset="0"/>
                <a:hlinkClick r:id="rId4"/>
              </a:rPr>
              <a:t>plant cells</a:t>
            </a:r>
            <a:r>
              <a:rPr lang="en-US" altLang="en-US" sz="2000" smtClean="0">
                <a:latin typeface="Comic Sans MS" pitchFamily="66" charset="0"/>
              </a:rPr>
              <a:t> &amp; </a:t>
            </a:r>
            <a:r>
              <a:rPr lang="en-US" altLang="en-US" sz="2000" smtClean="0">
                <a:latin typeface="Comic Sans MS" pitchFamily="66" charset="0"/>
                <a:hlinkClick r:id="rId5"/>
              </a:rPr>
              <a:t>animal cells</a:t>
            </a:r>
            <a:r>
              <a:rPr lang="en-US" altLang="en-US" sz="2000" smtClean="0">
                <a:latin typeface="Comic Sans MS" pitchFamily="66" charset="0"/>
              </a:rPr>
              <a:t>.</a:t>
            </a:r>
          </a:p>
          <a:p>
            <a:pPr eaLnBrk="1" hangingPunct="1"/>
            <a:endParaRPr lang="en-US" altLang="en-US" sz="2000" smtClean="0">
              <a:latin typeface="Comic Sans MS" pitchFamily="66" charset="0"/>
            </a:endParaRPr>
          </a:p>
          <a:p>
            <a:pPr eaLnBrk="1" hangingPunct="1"/>
            <a:r>
              <a:rPr lang="en-US" altLang="en-US" sz="2000" smtClean="0">
                <a:latin typeface="Comic Sans MS" pitchFamily="66" charset="0"/>
              </a:rPr>
              <a:t>How to use and maintain a </a:t>
            </a:r>
            <a:r>
              <a:rPr lang="en-US" altLang="en-US" sz="2000" smtClean="0">
                <a:latin typeface="Comic Sans MS" pitchFamily="66" charset="0"/>
                <a:hlinkClick r:id="rId6"/>
              </a:rPr>
              <a:t>compound light microscope</a:t>
            </a:r>
            <a:r>
              <a:rPr lang="en-US" altLang="en-US" sz="2000" smtClean="0">
                <a:latin typeface="Comic Sans MS" pitchFamily="66" charset="0"/>
              </a:rPr>
              <a:t>.</a:t>
            </a:r>
          </a:p>
          <a:p>
            <a:pPr eaLnBrk="1" hangingPunct="1"/>
            <a:endParaRPr lang="en-US" altLang="en-US" sz="1200" smtClean="0">
              <a:latin typeface="Comic Sans MS" pitchFamily="66" charset="0"/>
            </a:endParaRPr>
          </a:p>
          <a:p>
            <a:pPr eaLnBrk="1" hangingPunct="1"/>
            <a:endParaRPr lang="en-US" altLang="en-US" sz="1200" smtClean="0">
              <a:latin typeface="Comic Sans MS" pitchFamily="66" charset="0"/>
            </a:endParaRPr>
          </a:p>
          <a:p>
            <a:pPr eaLnBrk="1" hangingPunct="1"/>
            <a:endParaRPr lang="en-US" altLang="en-US" sz="1200" smtClean="0">
              <a:latin typeface="Comic Sans MS" pitchFamily="66" charset="0"/>
            </a:endParaRPr>
          </a:p>
          <a:p>
            <a:pPr eaLnBrk="1" hangingPunct="1"/>
            <a:r>
              <a:rPr lang="en-US" altLang="en-US" sz="2000" smtClean="0">
                <a:latin typeface="Comic Sans MS" pitchFamily="66" charset="0"/>
              </a:rPr>
              <a:t>How to protect yourself from other people’s bodily fluids </a:t>
            </a:r>
            <a:r>
              <a:rPr lang="en-US" altLang="en-US" sz="2000" smtClean="0">
                <a:latin typeface="Comic Sans MS" pitchFamily="66" charset="0"/>
                <a:sym typeface="Wingdings" pitchFamily="2" charset="2"/>
              </a:rPr>
              <a:t></a:t>
            </a:r>
            <a:r>
              <a:rPr lang="en-US" altLang="en-US" sz="2000" smtClean="0">
                <a:latin typeface="Comic Sans MS" pitchFamily="66" charset="0"/>
              </a:rPr>
              <a:t>.</a:t>
            </a:r>
          </a:p>
          <a:p>
            <a:pPr eaLnBrk="1" hangingPunct="1"/>
            <a:endParaRPr lang="en-US" altLang="en-US" sz="1200" smtClean="0">
              <a:latin typeface="Comic Sans MS" pitchFamily="66" charset="0"/>
            </a:endParaRPr>
          </a:p>
          <a:p>
            <a:pPr eaLnBrk="1" hangingPunct="1">
              <a:lnSpc>
                <a:spcPct val="90000"/>
              </a:lnSpc>
              <a:buFontTx/>
              <a:buNone/>
            </a:pPr>
            <a:endParaRPr lang="en-US" altLang="en-US" sz="2800" i="1" smtClean="0"/>
          </a:p>
          <a:p>
            <a:pPr eaLnBrk="1" hangingPunct="1">
              <a:lnSpc>
                <a:spcPct val="90000"/>
              </a:lnSpc>
              <a:buFontTx/>
              <a:buNone/>
            </a:pPr>
            <a:endParaRPr lang="en-US" altLang="en-US" sz="2000" i="1" smtClean="0">
              <a:solidFill>
                <a:schemeClr val="accent2"/>
              </a:solidFill>
            </a:endParaRPr>
          </a:p>
        </p:txBody>
      </p:sp>
      <p:pic>
        <p:nvPicPr>
          <p:cNvPr id="2" name="Picture 1"/>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5105400" y="1524000"/>
            <a:ext cx="3429001" cy="392248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125"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latin typeface="Comic Sans MS" pitchFamily="66" charset="0"/>
                <a:hlinkClick r:id="rId8"/>
              </a:rPr>
              <a:t>Chimp brain in a jar</a:t>
            </a:r>
            <a:r>
              <a:rPr lang="en-US" altLang="en-US" sz="1000">
                <a:latin typeface="Comic Sans MS" pitchFamily="66" charset="0"/>
              </a:rPr>
              <a:t>, Gaetan Lee</a:t>
            </a:r>
          </a:p>
        </p:txBody>
      </p:sp>
      <p:sp>
        <p:nvSpPr>
          <p:cNvPr id="7"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9"/>
              </a:rPr>
              <a:t>ScienceProfOnline.com</a:t>
            </a:r>
            <a:endParaRPr lang="en-US" altLang="en-US" sz="100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31800" y="152400"/>
            <a:ext cx="8382000" cy="1096963"/>
          </a:xfrm>
        </p:spPr>
        <p:txBody>
          <a:bodyPr/>
          <a:lstStyle/>
          <a:p>
            <a:pPr eaLnBrk="1" hangingPunct="1">
              <a:defRPr/>
            </a:pPr>
            <a:r>
              <a:rPr lang="en-US" sz="3200" b="1" dirty="0" smtClean="0">
                <a:solidFill>
                  <a:srgbClr val="FF6600"/>
                </a:solidFill>
                <a:latin typeface="Comic Sans MS" charset="0"/>
                <a:cs typeface="+mj-cs"/>
              </a:rPr>
              <a:t>Anton </a:t>
            </a:r>
            <a:r>
              <a:rPr lang="en-US" sz="3200" b="1" dirty="0">
                <a:solidFill>
                  <a:srgbClr val="FF6600"/>
                </a:solidFill>
                <a:latin typeface="Comic Sans MS" charset="0"/>
                <a:cs typeface="+mj-cs"/>
              </a:rPr>
              <a:t>van </a:t>
            </a:r>
            <a:r>
              <a:rPr lang="en-US" sz="3200" b="1" dirty="0" smtClean="0">
                <a:solidFill>
                  <a:srgbClr val="FF6600"/>
                </a:solidFill>
                <a:latin typeface="Comic Sans MS" charset="0"/>
                <a:cs typeface="+mj-cs"/>
              </a:rPr>
              <a:t>Leeuwenhoek’s </a:t>
            </a:r>
            <a:r>
              <a:rPr lang="ja-JP" altLang="en-US" sz="3200" b="1" dirty="0">
                <a:solidFill>
                  <a:srgbClr val="FF6600"/>
                </a:solidFill>
                <a:latin typeface="Comic Sans MS" charset="0"/>
                <a:cs typeface="+mj-cs"/>
              </a:rPr>
              <a:t>“</a:t>
            </a:r>
            <a:r>
              <a:rPr lang="en-US" sz="3200" b="1" dirty="0">
                <a:solidFill>
                  <a:srgbClr val="FF6600"/>
                </a:solidFill>
                <a:latin typeface="Comic Sans MS" charset="0"/>
                <a:cs typeface="+mj-cs"/>
              </a:rPr>
              <a:t>Animalcules</a:t>
            </a:r>
            <a:r>
              <a:rPr lang="ja-JP" altLang="en-US" sz="2800" b="1" dirty="0">
                <a:solidFill>
                  <a:srgbClr val="FF6600"/>
                </a:solidFill>
                <a:latin typeface="Comic Sans MS" charset="0"/>
                <a:cs typeface="+mj-cs"/>
              </a:rPr>
              <a:t>”</a:t>
            </a:r>
            <a:r>
              <a:rPr lang="en-US" sz="3200" b="1" dirty="0">
                <a:solidFill>
                  <a:srgbClr val="FF6600"/>
                </a:solidFill>
                <a:latin typeface="Times New Roman" charset="0"/>
                <a:cs typeface="+mj-cs"/>
              </a:rPr>
              <a:t> </a:t>
            </a:r>
            <a:r>
              <a:rPr lang="en-US" sz="3200" b="1" dirty="0" smtClean="0">
                <a:solidFill>
                  <a:srgbClr val="FF6600"/>
                </a:solidFill>
                <a:latin typeface="Times New Roman" charset="0"/>
                <a:cs typeface="+mj-cs"/>
              </a:rPr>
              <a:t/>
            </a:r>
            <a:br>
              <a:rPr lang="en-US" sz="3200" b="1" dirty="0" smtClean="0">
                <a:solidFill>
                  <a:srgbClr val="FF6600"/>
                </a:solidFill>
                <a:latin typeface="Times New Roman" charset="0"/>
                <a:cs typeface="+mj-cs"/>
              </a:rPr>
            </a:br>
            <a:r>
              <a:rPr lang="en-US" sz="1200" i="1" dirty="0" smtClean="0">
                <a:latin typeface="Comic Sans MS" charset="0"/>
                <a:cs typeface="+mj-cs"/>
              </a:rPr>
              <a:t>(</a:t>
            </a:r>
            <a:r>
              <a:rPr lang="en-US" sz="1200" i="1" dirty="0">
                <a:latin typeface="Comic Sans MS" charset="0"/>
                <a:cs typeface="+mj-cs"/>
              </a:rPr>
              <a:t>Pronounced Lay</a:t>
            </a:r>
            <a:r>
              <a:rPr lang="en-US" sz="1200" i="1" dirty="0" smtClean="0">
                <a:latin typeface="Comic Sans MS" charset="0"/>
                <a:cs typeface="+mj-cs"/>
              </a:rPr>
              <a:t>-</a:t>
            </a:r>
            <a:r>
              <a:rPr lang="en-US" sz="1200" i="1" dirty="0" err="1">
                <a:latin typeface="Comic Sans MS" charset="0"/>
              </a:rPr>
              <a:t>v</a:t>
            </a:r>
            <a:r>
              <a:rPr lang="en-US" sz="1200" i="1" dirty="0" err="1" smtClean="0">
                <a:latin typeface="Comic Sans MS" charset="0"/>
                <a:cs typeface="+mj-cs"/>
              </a:rPr>
              <a:t>en</a:t>
            </a:r>
            <a:r>
              <a:rPr lang="en-US" sz="1200" i="1" dirty="0">
                <a:latin typeface="Comic Sans MS" charset="0"/>
                <a:cs typeface="+mj-cs"/>
              </a:rPr>
              <a:t>-hook)</a:t>
            </a:r>
          </a:p>
        </p:txBody>
      </p:sp>
      <p:sp>
        <p:nvSpPr>
          <p:cNvPr id="6147" name="Rectangle 3"/>
          <p:cNvSpPr>
            <a:spLocks noGrp="1" noChangeArrowheads="1"/>
          </p:cNvSpPr>
          <p:nvPr>
            <p:ph type="body" sz="half" idx="1"/>
          </p:nvPr>
        </p:nvSpPr>
        <p:spPr>
          <a:xfrm>
            <a:off x="381000" y="1524000"/>
            <a:ext cx="3886200" cy="4648200"/>
          </a:xfrm>
        </p:spPr>
        <p:txBody>
          <a:bodyPr/>
          <a:lstStyle/>
          <a:p>
            <a:pPr marL="0" indent="0" eaLnBrk="1" hangingPunct="1">
              <a:lnSpc>
                <a:spcPct val="80000"/>
              </a:lnSpc>
              <a:buNone/>
              <a:defRPr/>
            </a:pPr>
            <a:endParaRPr lang="en-US" sz="600" dirty="0">
              <a:latin typeface="Arial" charset="0"/>
              <a:cs typeface="+mn-cs"/>
            </a:endParaRPr>
          </a:p>
          <a:p>
            <a:pPr eaLnBrk="1" hangingPunct="1">
              <a:lnSpc>
                <a:spcPct val="80000"/>
              </a:lnSpc>
              <a:buFont typeface="Wingdings" charset="0"/>
              <a:buChar char="Ø"/>
              <a:defRPr/>
            </a:pPr>
            <a:r>
              <a:rPr lang="en-US" sz="1600" dirty="0">
                <a:latin typeface="Comic Sans MS" charset="0"/>
                <a:cs typeface="+mn-cs"/>
              </a:rPr>
              <a:t>As a </a:t>
            </a:r>
            <a:r>
              <a:rPr lang="en-US" sz="1600" i="1" dirty="0" smtClean="0">
                <a:latin typeface="Comic Sans MS" charset="0"/>
              </a:rPr>
              <a:t>draper</a:t>
            </a:r>
            <a:r>
              <a:rPr lang="en-US" sz="1600" dirty="0" smtClean="0">
                <a:latin typeface="Comic Sans MS" charset="0"/>
              </a:rPr>
              <a:t> </a:t>
            </a:r>
            <a:r>
              <a:rPr lang="en-US" sz="1200" dirty="0" smtClean="0">
                <a:latin typeface="Comic Sans MS" charset="0"/>
              </a:rPr>
              <a:t>(merchant who sells cloth and dry goods)</a:t>
            </a:r>
            <a:r>
              <a:rPr lang="en-US" sz="1600" dirty="0" smtClean="0">
                <a:latin typeface="Comic Sans MS" charset="0"/>
                <a:cs typeface="+mn-cs"/>
              </a:rPr>
              <a:t>, he used </a:t>
            </a:r>
            <a:r>
              <a:rPr lang="en-US" sz="1600" dirty="0">
                <a:latin typeface="Comic Sans MS" charset="0"/>
                <a:cs typeface="+mn-cs"/>
              </a:rPr>
              <a:t>lenses to examine cloth.  </a:t>
            </a:r>
            <a:r>
              <a:rPr lang="en-US" sz="1600" dirty="0" smtClean="0">
                <a:latin typeface="Comic Sans MS" charset="0"/>
                <a:cs typeface="+mn-cs"/>
              </a:rPr>
              <a:t>This probably led </a:t>
            </a:r>
            <a:r>
              <a:rPr lang="en-US" sz="1600" dirty="0">
                <a:latin typeface="Comic Sans MS" charset="0"/>
                <a:cs typeface="+mn-cs"/>
              </a:rPr>
              <a:t>to his interest in lens making. </a:t>
            </a:r>
            <a:endParaRPr lang="en-US" sz="1600" dirty="0" smtClean="0">
              <a:latin typeface="Comic Sans MS" charset="0"/>
              <a:cs typeface="+mn-cs"/>
            </a:endParaRPr>
          </a:p>
          <a:p>
            <a:pPr marL="0" indent="0" eaLnBrk="1" hangingPunct="1">
              <a:lnSpc>
                <a:spcPct val="80000"/>
              </a:lnSpc>
              <a:buNone/>
              <a:defRPr/>
            </a:pPr>
            <a:endParaRPr lang="en-US" sz="1600" dirty="0">
              <a:latin typeface="Comic Sans MS" charset="0"/>
              <a:cs typeface="+mn-cs"/>
            </a:endParaRPr>
          </a:p>
          <a:p>
            <a:pPr eaLnBrk="1" hangingPunct="1">
              <a:lnSpc>
                <a:spcPct val="80000"/>
              </a:lnSpc>
              <a:buFont typeface="Wingdings" charset="0"/>
              <a:buChar char="Ø"/>
              <a:defRPr/>
            </a:pPr>
            <a:r>
              <a:rPr lang="en-US" sz="1600" dirty="0">
                <a:latin typeface="Comic Sans MS" charset="0"/>
                <a:cs typeface="+mn-cs"/>
              </a:rPr>
              <a:t>He assembled hundreds of microscopes, some of which magnified objects 270 times. </a:t>
            </a:r>
            <a:endParaRPr lang="en-US" sz="1600" dirty="0" smtClean="0">
              <a:latin typeface="Comic Sans MS" charset="0"/>
              <a:cs typeface="+mn-cs"/>
            </a:endParaRPr>
          </a:p>
          <a:p>
            <a:pPr marL="0" indent="0" eaLnBrk="1" hangingPunct="1">
              <a:lnSpc>
                <a:spcPct val="80000"/>
              </a:lnSpc>
              <a:buNone/>
              <a:defRPr/>
            </a:pPr>
            <a:endParaRPr lang="en-US" sz="1600" dirty="0">
              <a:latin typeface="Comic Sans MS" charset="0"/>
              <a:cs typeface="+mn-cs"/>
            </a:endParaRPr>
          </a:p>
          <a:p>
            <a:pPr eaLnBrk="1" hangingPunct="1">
              <a:lnSpc>
                <a:spcPct val="80000"/>
              </a:lnSpc>
              <a:buFont typeface="Wingdings" charset="0"/>
              <a:buChar char="Ø"/>
              <a:defRPr/>
            </a:pPr>
            <a:r>
              <a:rPr lang="en-US" sz="1600" dirty="0">
                <a:latin typeface="Comic Sans MS" charset="0"/>
                <a:cs typeface="+mn-cs"/>
              </a:rPr>
              <a:t>As he looked at things with his microscopes, he discovered </a:t>
            </a:r>
            <a:r>
              <a:rPr lang="ja-JP" altLang="en-US" sz="1600" dirty="0">
                <a:latin typeface="Comic Sans MS" charset="0"/>
                <a:cs typeface="+mn-cs"/>
              </a:rPr>
              <a:t>“</a:t>
            </a:r>
            <a:r>
              <a:rPr lang="en-US" sz="1600" dirty="0">
                <a:latin typeface="Comic Sans MS" charset="0"/>
                <a:cs typeface="+mn-cs"/>
              </a:rPr>
              <a:t>micro</a:t>
            </a:r>
            <a:r>
              <a:rPr lang="ja-JP" altLang="en-US" sz="1600" dirty="0">
                <a:latin typeface="Comic Sans MS" charset="0"/>
                <a:cs typeface="+mn-cs"/>
              </a:rPr>
              <a:t>”</a:t>
            </a:r>
            <a:r>
              <a:rPr lang="en-US" sz="1600" dirty="0">
                <a:latin typeface="Comic Sans MS" charset="0"/>
                <a:cs typeface="+mn-cs"/>
              </a:rPr>
              <a:t> organisms - organisms so tiny that they were invisible to the naked eye</a:t>
            </a:r>
            <a:r>
              <a:rPr lang="en-US" sz="1600" dirty="0" smtClean="0">
                <a:latin typeface="Comic Sans MS" charset="0"/>
                <a:cs typeface="+mn-cs"/>
              </a:rPr>
              <a:t>.</a:t>
            </a:r>
            <a:endParaRPr lang="en-US" sz="1600" dirty="0" smtClean="0">
              <a:latin typeface="Comic Sans MS" charset="0"/>
              <a:cs typeface="+mn-cs"/>
            </a:endParaRPr>
          </a:p>
          <a:p>
            <a:pPr marL="0" indent="0" eaLnBrk="1" hangingPunct="1">
              <a:lnSpc>
                <a:spcPct val="80000"/>
              </a:lnSpc>
              <a:buNone/>
              <a:defRPr/>
            </a:pPr>
            <a:endParaRPr lang="en-US" sz="1600" dirty="0">
              <a:latin typeface="Comic Sans MS" charset="0"/>
              <a:cs typeface="+mn-cs"/>
            </a:endParaRPr>
          </a:p>
          <a:p>
            <a:pPr eaLnBrk="1" hangingPunct="1">
              <a:lnSpc>
                <a:spcPct val="80000"/>
              </a:lnSpc>
              <a:buFont typeface="Wingdings" charset="0"/>
              <a:buChar char="Ø"/>
              <a:defRPr/>
            </a:pPr>
            <a:r>
              <a:rPr lang="en-US" sz="1600" dirty="0">
                <a:latin typeface="Comic Sans MS" charset="0"/>
                <a:cs typeface="+mn-cs"/>
              </a:rPr>
              <a:t>He called these tiny living organisms </a:t>
            </a:r>
            <a:r>
              <a:rPr lang="ja-JP" altLang="en-US" sz="1600" dirty="0">
                <a:latin typeface="Comic Sans MS" charset="0"/>
                <a:cs typeface="+mn-cs"/>
              </a:rPr>
              <a:t>“</a:t>
            </a:r>
            <a:r>
              <a:rPr lang="en-US" sz="1600" dirty="0">
                <a:latin typeface="Comic Sans MS" charset="0"/>
                <a:cs typeface="+mn-cs"/>
              </a:rPr>
              <a:t>animalcules</a:t>
            </a:r>
            <a:r>
              <a:rPr lang="ja-JP" altLang="en-US" sz="1600" dirty="0">
                <a:latin typeface="Comic Sans MS" charset="0"/>
                <a:cs typeface="+mn-cs"/>
              </a:rPr>
              <a:t>”</a:t>
            </a:r>
            <a:r>
              <a:rPr lang="en-US" sz="1600" dirty="0">
                <a:latin typeface="Comic Sans MS" charset="0"/>
                <a:cs typeface="+mn-cs"/>
              </a:rPr>
              <a:t>. He first described </a:t>
            </a:r>
            <a:r>
              <a:rPr lang="en-US" sz="1600" dirty="0" smtClean="0">
                <a:latin typeface="Comic Sans MS" charset="0"/>
                <a:cs typeface="+mn-cs"/>
              </a:rPr>
              <a:t>bacteria, protozoans and many cells of the human body.</a:t>
            </a:r>
          </a:p>
          <a:p>
            <a:pPr marL="0" indent="0" eaLnBrk="1" hangingPunct="1">
              <a:lnSpc>
                <a:spcPct val="80000"/>
              </a:lnSpc>
              <a:buNone/>
              <a:defRPr/>
            </a:pPr>
            <a:endParaRPr lang="en-US" sz="1600" dirty="0">
              <a:latin typeface="Comic Sans MS" charset="0"/>
            </a:endParaRPr>
          </a:p>
        </p:txBody>
      </p:sp>
      <p:pic>
        <p:nvPicPr>
          <p:cNvPr id="25603" name="Picture 145" descr="leeuwenhoekPortraitbyVerkolje"/>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4800600" y="1524000"/>
            <a:ext cx="3902075" cy="416642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5604" name="Picture 6" descr="Lecuwehhoe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1750" y="-110429675"/>
            <a:ext cx="155257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21" descr="Lecuwehhoe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1750" y="-110429675"/>
            <a:ext cx="155257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 name="Picture 148" descr="wertherJoacpoLeeuwenhoekMicroscopeReplicaPubDom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34200" y="4343400"/>
            <a:ext cx="1825625" cy="1905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2" name="Text Box 149"/>
          <p:cNvSpPr txBox="1">
            <a:spLocks noChangeArrowheads="1"/>
          </p:cNvSpPr>
          <p:nvPr/>
        </p:nvSpPr>
        <p:spPr bwMode="auto">
          <a:xfrm>
            <a:off x="0" y="6308725"/>
            <a:ext cx="3352800"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defRPr/>
            </a:pPr>
            <a:r>
              <a:rPr lang="en-US" sz="1000" smtClean="0">
                <a:latin typeface="Comic Sans MS" charset="0"/>
                <a:cs typeface="+mn-cs"/>
              </a:rPr>
              <a:t>Images: </a:t>
            </a:r>
            <a:r>
              <a:rPr lang="en-US" sz="1000" smtClean="0">
                <a:latin typeface="Comic Sans MS" charset="0"/>
                <a:cs typeface="+mn-cs"/>
                <a:hlinkClick r:id="rId6"/>
              </a:rPr>
              <a:t>Leeuwenhoek portrait</a:t>
            </a:r>
            <a:r>
              <a:rPr lang="en-US" sz="1000" smtClean="0">
                <a:latin typeface="Comic Sans MS" charset="0"/>
                <a:cs typeface="+mn-cs"/>
              </a:rPr>
              <a:t> 1680, Jan Verkolje (I);. </a:t>
            </a:r>
            <a:r>
              <a:rPr lang="en-US" sz="1000" smtClean="0">
                <a:latin typeface="Comic Sans MS" charset="0"/>
                <a:cs typeface="+mn-cs"/>
                <a:hlinkClick r:id="rId7"/>
              </a:rPr>
              <a:t>Replica of Leeuwenhoek microscope</a:t>
            </a:r>
            <a:r>
              <a:rPr lang="en-US" sz="1000" smtClean="0">
                <a:latin typeface="Comic Sans MS" charset="0"/>
                <a:cs typeface="+mn-cs"/>
              </a:rPr>
              <a:t>, Jacopo Werther; Man with scope, source unknown </a:t>
            </a:r>
          </a:p>
        </p:txBody>
      </p:sp>
      <p:pic>
        <p:nvPicPr>
          <p:cNvPr id="25608" name="Picture 151" descr="Everett showing how to use the microscope">
            <a:hlinkClick r:id="rId8"/>
          </p:cNvPr>
          <p:cNvPicPr>
            <a:picLocks noGrp="1" noChangeAspect="1" noChangeArrowheads="1"/>
          </p:cNvPicPr>
          <p:nvPr>
            <p:ph sz="quarter" idx="3"/>
          </p:nvPr>
        </p:nvPicPr>
        <p:blipFill>
          <a:blip r:embed="rId9">
            <a:extLst>
              <a:ext uri="{28A0092B-C50C-407E-A947-70E740481C1C}">
                <a14:useLocalDpi xmlns:a14="http://schemas.microsoft.com/office/drawing/2010/main" val="0"/>
              </a:ext>
            </a:extLst>
          </a:blip>
          <a:srcRect/>
          <a:stretch>
            <a:fillRect/>
          </a:stretch>
        </p:blipFill>
        <p:spPr>
          <a:xfrm>
            <a:off x="5638800" y="5029200"/>
            <a:ext cx="1343025" cy="1066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54" name="Text Box 154"/>
          <p:cNvSpPr txBox="1">
            <a:spLocks noChangeArrowheads="1"/>
          </p:cNvSpPr>
          <p:nvPr/>
        </p:nvSpPr>
        <p:spPr bwMode="auto">
          <a:xfrm>
            <a:off x="5029200" y="1676400"/>
            <a:ext cx="1143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Bef>
                <a:spcPct val="50000"/>
              </a:spcBef>
              <a:defRPr/>
            </a:pPr>
            <a:r>
              <a:rPr lang="en-US" sz="1000" dirty="0" smtClean="0">
                <a:solidFill>
                  <a:schemeClr val="bg1"/>
                </a:solidFill>
                <a:latin typeface="Comic Sans MS" charset="0"/>
                <a:cs typeface="+mn-cs"/>
              </a:rPr>
              <a:t>1632 - 1723</a:t>
            </a:r>
          </a:p>
        </p:txBody>
      </p:sp>
      <p:sp>
        <p:nvSpPr>
          <p:cNvPr id="12" name="Text Box 7"/>
          <p:cNvSpPr txBox="1">
            <a:spLocks noChangeArrowheads="1"/>
          </p:cNvSpPr>
          <p:nvPr/>
        </p:nvSpPr>
        <p:spPr bwMode="auto">
          <a:xfrm>
            <a:off x="4684248"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spcBef>
                <a:spcPct val="50000"/>
              </a:spcBef>
            </a:pPr>
            <a:r>
              <a:rPr lang="en-US" sz="1000" dirty="0">
                <a:latin typeface="Comic Sans MS" charset="0"/>
              </a:rPr>
              <a:t>From the Virtual </a:t>
            </a:r>
            <a:r>
              <a:rPr lang="en-US" sz="1000" dirty="0" smtClean="0">
                <a:latin typeface="Comic Sans MS" charset="0"/>
              </a:rPr>
              <a:t>Biology </a:t>
            </a:r>
            <a:r>
              <a:rPr lang="en-US" sz="1000" dirty="0">
                <a:latin typeface="Comic Sans MS" charset="0"/>
              </a:rPr>
              <a:t>Classroom on </a:t>
            </a:r>
            <a:r>
              <a:rPr lang="en-US" sz="1000" dirty="0">
                <a:latin typeface="Comic Sans MS" charset="0"/>
                <a:hlinkClick r:id="rId10"/>
              </a:rPr>
              <a:t>ScienceProfOnline.com</a:t>
            </a:r>
            <a:endParaRPr lang="en-US" sz="1000" dirty="0">
              <a:latin typeface="Comic Sans MS" charset="0"/>
            </a:endParaRPr>
          </a:p>
        </p:txBody>
      </p:sp>
    </p:spTree>
    <p:extLst>
      <p:ext uri="{BB962C8B-B14F-4D97-AF65-F5344CB8AC3E}">
        <p14:creationId xmlns:p14="http://schemas.microsoft.com/office/powerpoint/2010/main" val="391456346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66700" y="249238"/>
            <a:ext cx="8229600" cy="609600"/>
          </a:xfrm>
        </p:spPr>
        <p:txBody>
          <a:bodyPr/>
          <a:lstStyle/>
          <a:p>
            <a:pPr algn="l" eaLnBrk="1" hangingPunct="1"/>
            <a:r>
              <a:rPr lang="en-US" altLang="en-US" sz="3200" b="1" smtClean="0">
                <a:solidFill>
                  <a:srgbClr val="339966"/>
                </a:solidFill>
                <a:latin typeface="Comic Sans MS" pitchFamily="66" charset="0"/>
              </a:rPr>
              <a:t>Compound Light Microscope</a:t>
            </a:r>
          </a:p>
        </p:txBody>
      </p:sp>
      <p:sp>
        <p:nvSpPr>
          <p:cNvPr id="30723" name="Rectangle 3"/>
          <p:cNvSpPr>
            <a:spLocks noGrp="1" noChangeArrowheads="1"/>
          </p:cNvSpPr>
          <p:nvPr>
            <p:ph type="body" sz="half" idx="1"/>
          </p:nvPr>
        </p:nvSpPr>
        <p:spPr>
          <a:xfrm>
            <a:off x="187325" y="1054100"/>
            <a:ext cx="5867400" cy="5638800"/>
          </a:xfrm>
        </p:spPr>
        <p:txBody>
          <a:bodyPr/>
          <a:lstStyle/>
          <a:p>
            <a:pPr marL="0" indent="0" eaLnBrk="1" hangingPunct="1">
              <a:lnSpc>
                <a:spcPct val="80000"/>
              </a:lnSpc>
              <a:buFontTx/>
              <a:buNone/>
              <a:defRPr/>
            </a:pPr>
            <a:r>
              <a:rPr lang="en-US" sz="2000" b="1" dirty="0" smtClean="0">
                <a:latin typeface="Comic Sans MS" pitchFamily="66" charset="0"/>
              </a:rPr>
              <a:t>The “Compound” Part</a:t>
            </a:r>
          </a:p>
          <a:p>
            <a:pPr marL="0" indent="0" eaLnBrk="1" hangingPunct="1">
              <a:lnSpc>
                <a:spcPct val="80000"/>
              </a:lnSpc>
              <a:buFontTx/>
              <a:buNone/>
              <a:defRPr/>
            </a:pPr>
            <a:endParaRPr lang="en-US" sz="600" b="1" dirty="0" smtClean="0">
              <a:latin typeface="Comic Sans MS" pitchFamily="66" charset="0"/>
            </a:endParaRPr>
          </a:p>
          <a:p>
            <a:pPr eaLnBrk="1" hangingPunct="1">
              <a:lnSpc>
                <a:spcPct val="80000"/>
              </a:lnSpc>
              <a:buFont typeface="Arial" pitchFamily="34" charset="0"/>
              <a:buChar char="•"/>
              <a:defRPr/>
            </a:pPr>
            <a:r>
              <a:rPr lang="en-US" sz="1600" b="1" dirty="0" smtClean="0">
                <a:latin typeface="Comic Sans MS" pitchFamily="66" charset="0"/>
              </a:rPr>
              <a:t>Simple microscopes</a:t>
            </a:r>
            <a:r>
              <a:rPr lang="en-US" sz="1600" dirty="0" smtClean="0">
                <a:latin typeface="Comic Sans MS" pitchFamily="66" charset="0"/>
              </a:rPr>
              <a:t> have single magnifying</a:t>
            </a:r>
            <a:r>
              <a:rPr lang="en-US" sz="1800" dirty="0" smtClean="0">
                <a:latin typeface="Comic Sans MS" pitchFamily="66" charset="0"/>
              </a:rPr>
              <a:t> </a:t>
            </a:r>
            <a:r>
              <a:rPr lang="en-US" sz="1600" dirty="0" smtClean="0">
                <a:latin typeface="Comic Sans MS" pitchFamily="66" charset="0"/>
              </a:rPr>
              <a:t>lens </a:t>
            </a:r>
            <a:r>
              <a:rPr lang="en-US" sz="1200" dirty="0" smtClean="0">
                <a:latin typeface="Comic Sans MS" pitchFamily="66" charset="0"/>
              </a:rPr>
              <a:t>(like a magnifying glass).</a:t>
            </a:r>
          </a:p>
          <a:p>
            <a:pPr eaLnBrk="1" hangingPunct="1">
              <a:lnSpc>
                <a:spcPct val="80000"/>
              </a:lnSpc>
              <a:buFont typeface="Arial" pitchFamily="34" charset="0"/>
              <a:buChar char="•"/>
              <a:defRPr/>
            </a:pPr>
            <a:endParaRPr lang="en-US" sz="1600" dirty="0" smtClean="0">
              <a:latin typeface="Comic Sans MS" pitchFamily="66" charset="0"/>
            </a:endParaRPr>
          </a:p>
          <a:p>
            <a:pPr eaLnBrk="1" hangingPunct="1">
              <a:lnSpc>
                <a:spcPct val="80000"/>
              </a:lnSpc>
              <a:buFont typeface="Arial" pitchFamily="34" charset="0"/>
              <a:buChar char="•"/>
              <a:defRPr/>
            </a:pPr>
            <a:r>
              <a:rPr lang="en-US" sz="1600" b="1" dirty="0" smtClean="0">
                <a:latin typeface="Comic Sans MS" pitchFamily="66" charset="0"/>
                <a:hlinkClick r:id="rId3"/>
              </a:rPr>
              <a:t>Compound microscopes</a:t>
            </a:r>
            <a:r>
              <a:rPr lang="en-US" sz="1600" dirty="0" smtClean="0">
                <a:latin typeface="Comic Sans MS" pitchFamily="66" charset="0"/>
              </a:rPr>
              <a:t> have </a:t>
            </a:r>
            <a:r>
              <a:rPr lang="en-US" sz="1600" i="1" dirty="0" smtClean="0">
                <a:latin typeface="Comic Sans MS" pitchFamily="66" charset="0"/>
              </a:rPr>
              <a:t>two sets of lenses </a:t>
            </a:r>
            <a:r>
              <a:rPr lang="en-US" sz="1600" dirty="0" smtClean="0">
                <a:latin typeface="Comic Sans MS" pitchFamily="66" charset="0"/>
              </a:rPr>
              <a:t>for magnification.</a:t>
            </a:r>
          </a:p>
          <a:p>
            <a:pPr eaLnBrk="1" hangingPunct="1">
              <a:lnSpc>
                <a:spcPct val="80000"/>
              </a:lnSpc>
              <a:buFont typeface="Arial" pitchFamily="34" charset="0"/>
              <a:buChar char="•"/>
              <a:defRPr/>
            </a:pPr>
            <a:endParaRPr lang="en-US" sz="1600" dirty="0" smtClean="0">
              <a:latin typeface="Comic Sans MS" pitchFamily="66" charset="0"/>
            </a:endParaRPr>
          </a:p>
          <a:p>
            <a:pPr eaLnBrk="1" hangingPunct="1">
              <a:lnSpc>
                <a:spcPct val="80000"/>
              </a:lnSpc>
              <a:buFont typeface="Arial" pitchFamily="34" charset="0"/>
              <a:buChar char="•"/>
              <a:defRPr/>
            </a:pPr>
            <a:r>
              <a:rPr lang="en-US" sz="1600" dirty="0" smtClean="0">
                <a:latin typeface="Comic Sans MS" pitchFamily="66" charset="0"/>
              </a:rPr>
              <a:t>Lens closer to the eye = </a:t>
            </a:r>
            <a:r>
              <a:rPr lang="en-US" sz="1600" b="1" dirty="0" smtClean="0">
                <a:latin typeface="Comic Sans MS" pitchFamily="66" charset="0"/>
              </a:rPr>
              <a:t>ocular lens </a:t>
            </a:r>
            <a:r>
              <a:rPr lang="en-US" sz="1200" dirty="0" smtClean="0">
                <a:latin typeface="Comic Sans MS" pitchFamily="66" charset="0"/>
              </a:rPr>
              <a:t>(magnifying power of 10x).</a:t>
            </a:r>
          </a:p>
          <a:p>
            <a:pPr eaLnBrk="1" hangingPunct="1">
              <a:lnSpc>
                <a:spcPct val="80000"/>
              </a:lnSpc>
              <a:buFont typeface="Arial" pitchFamily="34" charset="0"/>
              <a:buChar char="•"/>
              <a:defRPr/>
            </a:pPr>
            <a:endParaRPr lang="en-US" sz="1200" dirty="0" smtClean="0">
              <a:latin typeface="Comic Sans MS" pitchFamily="66" charset="0"/>
            </a:endParaRPr>
          </a:p>
          <a:p>
            <a:pPr eaLnBrk="1" hangingPunct="1">
              <a:lnSpc>
                <a:spcPct val="80000"/>
              </a:lnSpc>
              <a:buFont typeface="Arial" pitchFamily="34" charset="0"/>
              <a:buChar char="•"/>
              <a:defRPr/>
            </a:pPr>
            <a:r>
              <a:rPr lang="en-US" sz="1600" dirty="0" smtClean="0">
                <a:latin typeface="Comic Sans MS" pitchFamily="66" charset="0"/>
              </a:rPr>
              <a:t>Lenses closer to the object being viewed = </a:t>
            </a:r>
            <a:r>
              <a:rPr lang="en-US" sz="1600" b="1" dirty="0" smtClean="0">
                <a:latin typeface="Comic Sans MS" pitchFamily="66" charset="0"/>
              </a:rPr>
              <a:t>objective lens</a:t>
            </a:r>
            <a:r>
              <a:rPr lang="en-US" sz="1600" dirty="0" smtClean="0">
                <a:latin typeface="Comic Sans MS" pitchFamily="66" charset="0"/>
              </a:rPr>
              <a:t>. </a:t>
            </a:r>
            <a:r>
              <a:rPr lang="en-US" sz="1200" dirty="0" smtClean="0">
                <a:latin typeface="Comic Sans MS" pitchFamily="66" charset="0"/>
              </a:rPr>
              <a:t>(Most light microscopes used in biology have three or four objective lenses).</a:t>
            </a:r>
          </a:p>
          <a:p>
            <a:pPr eaLnBrk="1" hangingPunct="1">
              <a:lnSpc>
                <a:spcPct val="80000"/>
              </a:lnSpc>
              <a:buFontTx/>
              <a:buNone/>
              <a:defRPr/>
            </a:pPr>
            <a:endParaRPr lang="en-US" sz="1600" i="1" dirty="0" smtClean="0"/>
          </a:p>
          <a:p>
            <a:pPr eaLnBrk="1" hangingPunct="1">
              <a:lnSpc>
                <a:spcPct val="80000"/>
              </a:lnSpc>
              <a:buFontTx/>
              <a:buNone/>
              <a:defRPr/>
            </a:pPr>
            <a:endParaRPr lang="en-US" sz="1600" b="1" i="1" dirty="0" smtClean="0">
              <a:solidFill>
                <a:srgbClr val="9900FF"/>
              </a:solidFill>
            </a:endParaRPr>
          </a:p>
          <a:p>
            <a:pPr marL="0" indent="0" eaLnBrk="1" hangingPunct="1">
              <a:lnSpc>
                <a:spcPct val="80000"/>
              </a:lnSpc>
              <a:buFontTx/>
              <a:buNone/>
              <a:defRPr/>
            </a:pPr>
            <a:r>
              <a:rPr lang="en-US" sz="2000" b="1" dirty="0" smtClean="0">
                <a:latin typeface="Comic Sans MS" pitchFamily="66" charset="0"/>
              </a:rPr>
              <a:t>The “Light” Part</a:t>
            </a:r>
          </a:p>
          <a:p>
            <a:pPr eaLnBrk="1" hangingPunct="1">
              <a:lnSpc>
                <a:spcPct val="80000"/>
              </a:lnSpc>
              <a:buFont typeface="Arial" pitchFamily="34" charset="0"/>
              <a:buChar char="•"/>
              <a:defRPr/>
            </a:pPr>
            <a:endParaRPr lang="en-US" sz="600" dirty="0" smtClean="0">
              <a:latin typeface="Comic Sans MS" pitchFamily="66" charset="0"/>
            </a:endParaRPr>
          </a:p>
          <a:p>
            <a:pPr eaLnBrk="1" hangingPunct="1">
              <a:lnSpc>
                <a:spcPct val="80000"/>
              </a:lnSpc>
              <a:buFont typeface="Arial" pitchFamily="34" charset="0"/>
              <a:buChar char="•"/>
              <a:defRPr/>
            </a:pPr>
            <a:r>
              <a:rPr lang="en-US" sz="1800" b="1" dirty="0" smtClean="0">
                <a:latin typeface="Comic Sans MS" pitchFamily="66" charset="0"/>
              </a:rPr>
              <a:t>Bri</a:t>
            </a:r>
            <a:r>
              <a:rPr lang="en-US" sz="1600" b="1" dirty="0" smtClean="0">
                <a:latin typeface="Comic Sans MS" pitchFamily="66" charset="0"/>
              </a:rPr>
              <a:t>ght-field light </a:t>
            </a:r>
            <a:r>
              <a:rPr lang="en-US" sz="1600" dirty="0" smtClean="0">
                <a:latin typeface="Comic Sans MS" pitchFamily="66" charset="0"/>
              </a:rPr>
              <a:t>microscopes produce a dark image against brighter, backlit background. </a:t>
            </a:r>
          </a:p>
          <a:p>
            <a:pPr eaLnBrk="1" hangingPunct="1">
              <a:lnSpc>
                <a:spcPct val="80000"/>
              </a:lnSpc>
              <a:buFont typeface="Arial" pitchFamily="34" charset="0"/>
              <a:buChar char="•"/>
              <a:defRPr/>
            </a:pPr>
            <a:endParaRPr lang="en-US" sz="1600" dirty="0" smtClean="0">
              <a:latin typeface="Comic Sans MS" pitchFamily="66" charset="0"/>
            </a:endParaRPr>
          </a:p>
          <a:p>
            <a:pPr eaLnBrk="1" hangingPunct="1">
              <a:lnSpc>
                <a:spcPct val="80000"/>
              </a:lnSpc>
              <a:buFont typeface="Arial" pitchFamily="34" charset="0"/>
              <a:buChar char="•"/>
              <a:defRPr/>
            </a:pPr>
            <a:r>
              <a:rPr lang="en-US" sz="1600" dirty="0" smtClean="0">
                <a:latin typeface="Comic Sans MS" pitchFamily="66" charset="0"/>
              </a:rPr>
              <a:t>Provide a 2-D image.</a:t>
            </a:r>
          </a:p>
          <a:p>
            <a:pPr eaLnBrk="1" hangingPunct="1">
              <a:lnSpc>
                <a:spcPct val="80000"/>
              </a:lnSpc>
              <a:buFont typeface="Arial" pitchFamily="34" charset="0"/>
              <a:buChar char="•"/>
              <a:defRPr/>
            </a:pPr>
            <a:endParaRPr lang="en-US" sz="1600" dirty="0" smtClean="0">
              <a:latin typeface="Comic Sans MS" pitchFamily="66" charset="0"/>
            </a:endParaRPr>
          </a:p>
          <a:p>
            <a:pPr eaLnBrk="1" hangingPunct="1">
              <a:lnSpc>
                <a:spcPct val="80000"/>
              </a:lnSpc>
              <a:buFont typeface="Arial" pitchFamily="34" charset="0"/>
              <a:buChar char="•"/>
              <a:defRPr/>
            </a:pPr>
            <a:r>
              <a:rPr lang="en-US" sz="1600" dirty="0" smtClean="0">
                <a:latin typeface="Comic Sans MS" pitchFamily="66" charset="0"/>
              </a:rPr>
              <a:t>Commonly used to view stained cells.</a:t>
            </a:r>
          </a:p>
          <a:p>
            <a:pPr eaLnBrk="1" hangingPunct="1">
              <a:lnSpc>
                <a:spcPct val="80000"/>
              </a:lnSpc>
              <a:buFontTx/>
              <a:buNone/>
              <a:defRPr/>
            </a:pPr>
            <a:endParaRPr lang="en-US" sz="1800" dirty="0" smtClean="0"/>
          </a:p>
          <a:p>
            <a:pPr lvl="1" eaLnBrk="1" hangingPunct="1">
              <a:lnSpc>
                <a:spcPct val="80000"/>
              </a:lnSpc>
              <a:buFontTx/>
              <a:buNone/>
              <a:defRPr/>
            </a:pPr>
            <a:endParaRPr lang="en-US" sz="1800" i="1" dirty="0" smtClean="0">
              <a:latin typeface="Comic Sans MS" pitchFamily="66" charset="0"/>
              <a:cs typeface="Arial" charset="0"/>
            </a:endParaRPr>
          </a:p>
        </p:txBody>
      </p:sp>
      <p:sp>
        <p:nvSpPr>
          <p:cNvPr id="6148" name="Text Box 6"/>
          <p:cNvSpPr txBox="1">
            <a:spLocks noChangeArrowheads="1"/>
          </p:cNvSpPr>
          <p:nvPr/>
        </p:nvSpPr>
        <p:spPr bwMode="auto">
          <a:xfrm>
            <a:off x="5791200" y="6457950"/>
            <a:ext cx="33528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latin typeface="Comic Sans MS" pitchFamily="66" charset="0"/>
                <a:hlinkClick r:id="rId4"/>
              </a:rPr>
              <a:t>Magnifying lamp </a:t>
            </a:r>
            <a:r>
              <a:rPr lang="en-US" altLang="en-US" sz="1000">
                <a:latin typeface="Comic Sans MS" pitchFamily="66" charset="0"/>
              </a:rPr>
              <a:t>use to look for part defects, US Navy; </a:t>
            </a:r>
            <a:r>
              <a:rPr lang="en-US" altLang="en-US" sz="1000">
                <a:hlinkClick r:id="rId5"/>
              </a:rPr>
              <a:t>Compound light microscope</a:t>
            </a:r>
            <a:r>
              <a:rPr lang="en-US" altLang="en-US" sz="1000"/>
              <a:t>, Moisey</a:t>
            </a:r>
            <a:endParaRPr lang="en-US" altLang="en-US" sz="1000">
              <a:latin typeface="Comic Sans MS" pitchFamily="66" charset="0"/>
            </a:endParaRPr>
          </a:p>
        </p:txBody>
      </p:sp>
      <p:pic>
        <p:nvPicPr>
          <p:cNvPr id="2" name="Picture 1"/>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rot="21271773">
            <a:off x="6524043" y="343414"/>
            <a:ext cx="1852207" cy="2590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3" name="Content Placeholder 2"/>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bwMode="auto">
          <a:xfrm rot="852254">
            <a:off x="6378922" y="2873543"/>
            <a:ext cx="2057495" cy="300196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8"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8"/>
              </a:rPr>
              <a:t>ScienceProfOnline.com</a:t>
            </a:r>
            <a:endParaRPr lang="en-US" altLang="en-US" sz="100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152400"/>
            <a:ext cx="8229600" cy="609600"/>
          </a:xfrm>
        </p:spPr>
        <p:txBody>
          <a:bodyPr/>
          <a:lstStyle/>
          <a:p>
            <a:pPr eaLnBrk="1" hangingPunct="1"/>
            <a:r>
              <a:rPr lang="en-US" altLang="en-US" sz="3600" b="1" smtClean="0">
                <a:solidFill>
                  <a:srgbClr val="339966"/>
                </a:solidFill>
                <a:latin typeface="Comic Sans MS" pitchFamily="66" charset="0"/>
              </a:rPr>
              <a:t>Your Microscope</a:t>
            </a:r>
          </a:p>
        </p:txBody>
      </p:sp>
      <p:sp>
        <p:nvSpPr>
          <p:cNvPr id="30723" name="Rectangle 3"/>
          <p:cNvSpPr>
            <a:spLocks noGrp="1" noChangeArrowheads="1"/>
          </p:cNvSpPr>
          <p:nvPr>
            <p:ph type="body" sz="half" idx="1"/>
          </p:nvPr>
        </p:nvSpPr>
        <p:spPr>
          <a:xfrm>
            <a:off x="171450" y="974725"/>
            <a:ext cx="6640513" cy="5638800"/>
          </a:xfrm>
        </p:spPr>
        <p:txBody>
          <a:bodyPr/>
          <a:lstStyle/>
          <a:p>
            <a:pPr eaLnBrk="1" hangingPunct="1">
              <a:lnSpc>
                <a:spcPct val="80000"/>
              </a:lnSpc>
              <a:buFontTx/>
              <a:buNone/>
              <a:defRPr/>
            </a:pPr>
            <a:r>
              <a:rPr lang="en-US" sz="1600" b="1" dirty="0" smtClean="0">
                <a:latin typeface="Comic Sans MS" pitchFamily="66" charset="0"/>
              </a:rPr>
              <a:t>Take Care of Your Scope:</a:t>
            </a:r>
            <a:r>
              <a:rPr lang="en-US" sz="1400" b="1" dirty="0" smtClean="0">
                <a:latin typeface="Comic Sans MS" pitchFamily="66" charset="0"/>
              </a:rPr>
              <a:t> </a:t>
            </a:r>
          </a:p>
          <a:p>
            <a:pPr eaLnBrk="1" hangingPunct="1">
              <a:lnSpc>
                <a:spcPct val="80000"/>
              </a:lnSpc>
              <a:buFontTx/>
              <a:buNone/>
              <a:defRPr/>
            </a:pPr>
            <a:endParaRPr lang="en-US" sz="600" b="1" dirty="0" smtClean="0">
              <a:latin typeface="Comic Sans MS" pitchFamily="66" charset="0"/>
            </a:endParaRPr>
          </a:p>
          <a:p>
            <a:pPr lvl="1" eaLnBrk="1" hangingPunct="1">
              <a:lnSpc>
                <a:spcPct val="80000"/>
              </a:lnSpc>
              <a:buFont typeface="Arial" pitchFamily="34" charset="0"/>
              <a:buChar char="•"/>
              <a:defRPr/>
            </a:pPr>
            <a:r>
              <a:rPr lang="en-US" sz="1400" dirty="0" smtClean="0">
                <a:latin typeface="Comic Sans MS" pitchFamily="66" charset="0"/>
              </a:rPr>
              <a:t>It is </a:t>
            </a:r>
            <a:r>
              <a:rPr lang="en-US" sz="1400" b="1" dirty="0" smtClean="0">
                <a:latin typeface="Comic Sans MS" pitchFamily="66" charset="0"/>
              </a:rPr>
              <a:t>your responsibility</a:t>
            </a:r>
            <a:r>
              <a:rPr lang="en-US" sz="1400" dirty="0" smtClean="0">
                <a:latin typeface="Comic Sans MS" pitchFamily="66" charset="0"/>
              </a:rPr>
              <a:t> to take care of your scope and learn to use it properly.</a:t>
            </a:r>
          </a:p>
          <a:p>
            <a:pPr lvl="1" eaLnBrk="1" hangingPunct="1">
              <a:lnSpc>
                <a:spcPct val="80000"/>
              </a:lnSpc>
              <a:buFont typeface="Arial" pitchFamily="34" charset="0"/>
              <a:buChar char="•"/>
              <a:defRPr/>
            </a:pPr>
            <a:r>
              <a:rPr lang="en-US" sz="1400" dirty="0" smtClean="0">
                <a:latin typeface="Comic Sans MS" pitchFamily="66" charset="0"/>
              </a:rPr>
              <a:t>I randomly check scopes to see if they are put away correctly. If yours is not, I may subtract points from your lab grade. </a:t>
            </a:r>
          </a:p>
          <a:p>
            <a:pPr eaLnBrk="1" hangingPunct="1">
              <a:lnSpc>
                <a:spcPct val="80000"/>
              </a:lnSpc>
              <a:buFontTx/>
              <a:buNone/>
              <a:defRPr/>
            </a:pPr>
            <a:endParaRPr lang="en-US" sz="1400" dirty="0" smtClean="0">
              <a:latin typeface="Comic Sans MS" pitchFamily="66" charset="0"/>
            </a:endParaRPr>
          </a:p>
          <a:p>
            <a:pPr eaLnBrk="1" hangingPunct="1">
              <a:lnSpc>
                <a:spcPct val="80000"/>
              </a:lnSpc>
              <a:buFontTx/>
              <a:buNone/>
              <a:defRPr/>
            </a:pPr>
            <a:r>
              <a:rPr lang="en-US" sz="1600" b="1" dirty="0" smtClean="0">
                <a:latin typeface="Comic Sans MS" pitchFamily="66" charset="0"/>
              </a:rPr>
              <a:t>Microscope Log:</a:t>
            </a:r>
            <a:endParaRPr lang="en-US" sz="600" b="1" dirty="0" smtClean="0">
              <a:latin typeface="Comic Sans MS" pitchFamily="66" charset="0"/>
            </a:endParaRPr>
          </a:p>
          <a:p>
            <a:pPr marL="0" indent="0" eaLnBrk="1" hangingPunct="1">
              <a:lnSpc>
                <a:spcPct val="80000"/>
              </a:lnSpc>
              <a:buFontTx/>
              <a:buNone/>
              <a:defRPr/>
            </a:pPr>
            <a:r>
              <a:rPr lang="en-US" sz="1400" dirty="0" smtClean="0">
                <a:latin typeface="Comic Sans MS" pitchFamily="66" charset="0"/>
              </a:rPr>
              <a:t>	</a:t>
            </a:r>
            <a:r>
              <a:rPr lang="en-US" sz="600" dirty="0" smtClean="0">
                <a:latin typeface="Comic Sans MS" pitchFamily="66" charset="0"/>
              </a:rPr>
              <a:t>	</a:t>
            </a:r>
            <a:endParaRPr lang="en-US" sz="1400" dirty="0" smtClean="0">
              <a:latin typeface="Comic Sans MS" pitchFamily="66" charset="0"/>
            </a:endParaRPr>
          </a:p>
          <a:p>
            <a:pPr lvl="1" eaLnBrk="1" hangingPunct="1">
              <a:lnSpc>
                <a:spcPct val="80000"/>
              </a:lnSpc>
              <a:buFont typeface="Arial" pitchFamily="34" charset="0"/>
              <a:buChar char="•"/>
              <a:defRPr/>
            </a:pPr>
            <a:r>
              <a:rPr lang="en-US" sz="1400" dirty="0" smtClean="0">
                <a:latin typeface="Comic Sans MS" pitchFamily="66" charset="0"/>
              </a:rPr>
              <a:t>If you get your scope out and find that it has not been put away properly, make an entry in the </a:t>
            </a:r>
            <a:r>
              <a:rPr lang="en-US" sz="1400" b="1" dirty="0" smtClean="0">
                <a:latin typeface="Comic Sans MS" pitchFamily="66" charset="0"/>
              </a:rPr>
              <a:t>microscope log.</a:t>
            </a:r>
            <a:r>
              <a:rPr lang="en-US" sz="1400" dirty="0" smtClean="0">
                <a:latin typeface="Comic Sans MS" pitchFamily="66" charset="0"/>
              </a:rPr>
              <a:t> </a:t>
            </a:r>
          </a:p>
          <a:p>
            <a:pPr eaLnBrk="1" hangingPunct="1">
              <a:lnSpc>
                <a:spcPct val="80000"/>
              </a:lnSpc>
              <a:buFontTx/>
              <a:buNone/>
              <a:defRPr/>
            </a:pPr>
            <a:endParaRPr lang="en-US" sz="1400" i="1" dirty="0" smtClean="0">
              <a:latin typeface="Comic Sans MS" pitchFamily="66" charset="0"/>
            </a:endParaRPr>
          </a:p>
          <a:p>
            <a:pPr eaLnBrk="1" hangingPunct="1">
              <a:lnSpc>
                <a:spcPct val="80000"/>
              </a:lnSpc>
              <a:buFontTx/>
              <a:buNone/>
              <a:defRPr/>
            </a:pPr>
            <a:r>
              <a:rPr lang="en-US" sz="1600" b="1" dirty="0" smtClean="0">
                <a:latin typeface="Comic Sans MS" pitchFamily="66" charset="0"/>
              </a:rPr>
              <a:t>Getting Scope Out:</a:t>
            </a:r>
          </a:p>
          <a:p>
            <a:pPr eaLnBrk="1" hangingPunct="1">
              <a:lnSpc>
                <a:spcPct val="80000"/>
              </a:lnSpc>
              <a:buFontTx/>
              <a:buNone/>
              <a:defRPr/>
            </a:pPr>
            <a:endParaRPr lang="en-US" sz="600" b="1" dirty="0" smtClean="0">
              <a:latin typeface="Comic Sans MS" pitchFamily="66" charset="0"/>
            </a:endParaRPr>
          </a:p>
          <a:p>
            <a:pPr lvl="1" eaLnBrk="1" hangingPunct="1">
              <a:lnSpc>
                <a:spcPct val="80000"/>
              </a:lnSpc>
              <a:buFontTx/>
              <a:buChar char="•"/>
              <a:defRPr/>
            </a:pPr>
            <a:r>
              <a:rPr lang="en-US" sz="1400" dirty="0" smtClean="0">
                <a:latin typeface="Comic Sans MS" pitchFamily="66" charset="0"/>
              </a:rPr>
              <a:t>The scope that you use is numbered to correspond to your seat number, on edge of lab bench in front of you. 	</a:t>
            </a:r>
          </a:p>
          <a:p>
            <a:pPr lvl="1" eaLnBrk="1" hangingPunct="1">
              <a:lnSpc>
                <a:spcPct val="80000"/>
              </a:lnSpc>
              <a:buFontTx/>
              <a:buChar char="•"/>
              <a:defRPr/>
            </a:pPr>
            <a:r>
              <a:rPr lang="en-US" sz="1400" dirty="0" smtClean="0">
                <a:latin typeface="Comic Sans MS" pitchFamily="66" charset="0"/>
              </a:rPr>
              <a:t>When transporting your scope, always hold it with one hand under the </a:t>
            </a:r>
            <a:r>
              <a:rPr lang="en-US" sz="1400" b="1" dirty="0" smtClean="0">
                <a:latin typeface="Comic Sans MS" pitchFamily="66" charset="0"/>
              </a:rPr>
              <a:t>base</a:t>
            </a:r>
            <a:r>
              <a:rPr lang="en-US" sz="1400" dirty="0" smtClean="0">
                <a:latin typeface="Comic Sans MS" pitchFamily="66" charset="0"/>
              </a:rPr>
              <a:t>, and one hand around the </a:t>
            </a:r>
            <a:r>
              <a:rPr lang="en-US" sz="1400" b="1" dirty="0" smtClean="0">
                <a:latin typeface="Comic Sans MS" pitchFamily="66" charset="0"/>
              </a:rPr>
              <a:t>arm</a:t>
            </a:r>
            <a:r>
              <a:rPr lang="en-US" sz="1400" dirty="0" smtClean="0">
                <a:latin typeface="Comic Sans MS" pitchFamily="66" charset="0"/>
              </a:rPr>
              <a:t>.</a:t>
            </a:r>
          </a:p>
          <a:p>
            <a:pPr eaLnBrk="1" hangingPunct="1">
              <a:lnSpc>
                <a:spcPct val="80000"/>
              </a:lnSpc>
              <a:buFontTx/>
              <a:buChar char="-"/>
              <a:defRPr/>
            </a:pPr>
            <a:endParaRPr lang="en-US" sz="1600" dirty="0" smtClean="0">
              <a:latin typeface="Comic Sans MS" pitchFamily="66" charset="0"/>
            </a:endParaRPr>
          </a:p>
          <a:p>
            <a:pPr marL="0" indent="0" eaLnBrk="1" hangingPunct="1">
              <a:lnSpc>
                <a:spcPct val="80000"/>
              </a:lnSpc>
              <a:buFontTx/>
              <a:buNone/>
              <a:defRPr/>
            </a:pPr>
            <a:r>
              <a:rPr lang="en-US" sz="1600" b="1" dirty="0" smtClean="0">
                <a:latin typeface="Comic Sans MS" pitchFamily="66" charset="0"/>
              </a:rPr>
              <a:t>Putting Scope Away:</a:t>
            </a:r>
          </a:p>
          <a:p>
            <a:pPr marL="0" indent="0" eaLnBrk="1" hangingPunct="1">
              <a:lnSpc>
                <a:spcPct val="80000"/>
              </a:lnSpc>
              <a:buFontTx/>
              <a:buNone/>
              <a:defRPr/>
            </a:pPr>
            <a:endParaRPr lang="en-US" sz="600" b="1" dirty="0" smtClean="0">
              <a:latin typeface="Comic Sans MS" pitchFamily="66" charset="0"/>
            </a:endParaRPr>
          </a:p>
          <a:p>
            <a:pPr lvl="1" eaLnBrk="1" hangingPunct="1">
              <a:lnSpc>
                <a:spcPct val="80000"/>
              </a:lnSpc>
              <a:buFont typeface="Arial" pitchFamily="34" charset="0"/>
              <a:buChar char="•"/>
              <a:defRPr/>
            </a:pPr>
            <a:r>
              <a:rPr lang="en-US" sz="1400" dirty="0" smtClean="0">
                <a:latin typeface="Comic Sans MS" pitchFamily="66" charset="0"/>
                <a:cs typeface="Arial" charset="0"/>
              </a:rPr>
              <a:t>Clean stage if it is oily, and use lens paper to clean lenses.</a:t>
            </a:r>
          </a:p>
          <a:p>
            <a:pPr lvl="1" eaLnBrk="1" hangingPunct="1">
              <a:lnSpc>
                <a:spcPct val="80000"/>
              </a:lnSpc>
              <a:buFont typeface="Arial" pitchFamily="34" charset="0"/>
              <a:buChar char="•"/>
              <a:defRPr/>
            </a:pPr>
            <a:r>
              <a:rPr lang="en-US" sz="1400" b="1" dirty="0" smtClean="0">
                <a:latin typeface="Comic Sans MS" pitchFamily="66" charset="0"/>
                <a:cs typeface="Arial" charset="0"/>
              </a:rPr>
              <a:t>Shortest objective lens </a:t>
            </a:r>
            <a:r>
              <a:rPr lang="en-US" sz="1100" dirty="0" smtClean="0">
                <a:latin typeface="Comic Sans MS" pitchFamily="66" charset="0"/>
                <a:cs typeface="Arial" charset="0"/>
              </a:rPr>
              <a:t>(the one with the red band) </a:t>
            </a:r>
            <a:r>
              <a:rPr lang="en-US" sz="1400" dirty="0" smtClean="0">
                <a:latin typeface="Comic Sans MS" pitchFamily="66" charset="0"/>
                <a:cs typeface="Arial" charset="0"/>
              </a:rPr>
              <a:t>should be pointing down toward stage.</a:t>
            </a:r>
          </a:p>
          <a:p>
            <a:pPr lvl="1" eaLnBrk="1" hangingPunct="1">
              <a:lnSpc>
                <a:spcPct val="80000"/>
              </a:lnSpc>
              <a:buFont typeface="Arial" pitchFamily="34" charset="0"/>
              <a:buChar char="•"/>
              <a:defRPr/>
            </a:pPr>
            <a:r>
              <a:rPr lang="en-US" sz="1400" dirty="0" smtClean="0">
                <a:latin typeface="Comic Sans MS" pitchFamily="66" charset="0"/>
                <a:cs typeface="Arial" charset="0"/>
              </a:rPr>
              <a:t>Use course focus to position stage </a:t>
            </a:r>
            <a:r>
              <a:rPr lang="en-US" sz="1400" b="1" dirty="0" smtClean="0">
                <a:latin typeface="Comic Sans MS" pitchFamily="66" charset="0"/>
                <a:cs typeface="Arial" charset="0"/>
              </a:rPr>
              <a:t>as low as it can go</a:t>
            </a:r>
            <a:r>
              <a:rPr lang="en-US" sz="1400" i="1" dirty="0" smtClean="0">
                <a:latin typeface="Comic Sans MS" pitchFamily="66" charset="0"/>
                <a:cs typeface="Arial" charset="0"/>
              </a:rPr>
              <a:t>.</a:t>
            </a:r>
          </a:p>
          <a:p>
            <a:pPr lvl="1" eaLnBrk="1" hangingPunct="1">
              <a:lnSpc>
                <a:spcPct val="80000"/>
              </a:lnSpc>
              <a:buFont typeface="Arial" pitchFamily="34" charset="0"/>
              <a:buChar char="•"/>
              <a:defRPr/>
            </a:pPr>
            <a:r>
              <a:rPr lang="en-US" sz="1400" dirty="0" smtClean="0">
                <a:latin typeface="Comic Sans MS" pitchFamily="66" charset="0"/>
              </a:rPr>
              <a:t>Always put scope back in numbered parking spot in scope cabinet.</a:t>
            </a:r>
            <a:r>
              <a:rPr lang="en-US" sz="1200" dirty="0" smtClean="0"/>
              <a:t>	</a:t>
            </a:r>
          </a:p>
          <a:p>
            <a:pPr lvl="1" eaLnBrk="1" hangingPunct="1">
              <a:lnSpc>
                <a:spcPct val="80000"/>
              </a:lnSpc>
              <a:buFont typeface="Arial" pitchFamily="34" charset="0"/>
              <a:buChar char="•"/>
              <a:defRPr/>
            </a:pPr>
            <a:endParaRPr lang="en-US" sz="1200" dirty="0" smtClean="0"/>
          </a:p>
          <a:p>
            <a:pPr lvl="1" algn="ctr" eaLnBrk="1" hangingPunct="1">
              <a:lnSpc>
                <a:spcPct val="80000"/>
              </a:lnSpc>
              <a:buFontTx/>
              <a:buNone/>
              <a:defRPr/>
            </a:pPr>
            <a:r>
              <a:rPr lang="en-US" sz="1400" b="1" dirty="0" smtClean="0">
                <a:solidFill>
                  <a:srgbClr val="339966"/>
                </a:solidFill>
                <a:latin typeface="Comic Sans MS" pitchFamily="66" charset="0"/>
                <a:cs typeface="Arial" charset="0"/>
              </a:rPr>
              <a:t>** Now everyone get out their scope **</a:t>
            </a:r>
            <a:endParaRPr lang="en-US" sz="1400" b="1" i="1" dirty="0" smtClean="0">
              <a:solidFill>
                <a:srgbClr val="339966"/>
              </a:solidFill>
              <a:cs typeface="Arial" charset="0"/>
            </a:endParaRPr>
          </a:p>
          <a:p>
            <a:pPr lvl="1" eaLnBrk="1" hangingPunct="1">
              <a:lnSpc>
                <a:spcPct val="80000"/>
              </a:lnSpc>
              <a:buFontTx/>
              <a:buNone/>
              <a:defRPr/>
            </a:pPr>
            <a:endParaRPr lang="en-US" sz="1400" i="1" dirty="0" smtClean="0">
              <a:cs typeface="Arial" charset="0"/>
            </a:endParaRPr>
          </a:p>
        </p:txBody>
      </p:sp>
      <p:sp>
        <p:nvSpPr>
          <p:cNvPr id="7172" name="Text Box 6"/>
          <p:cNvSpPr txBox="1">
            <a:spLocks noChangeArrowheads="1"/>
          </p:cNvSpPr>
          <p:nvPr/>
        </p:nvSpPr>
        <p:spPr bwMode="auto">
          <a:xfrm>
            <a:off x="7620000" y="5646738"/>
            <a:ext cx="76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400" b="1"/>
              <a:t>BASE</a:t>
            </a:r>
          </a:p>
        </p:txBody>
      </p:sp>
      <p:sp>
        <p:nvSpPr>
          <p:cNvPr id="7173" name="Text Box 7"/>
          <p:cNvSpPr txBox="1">
            <a:spLocks noChangeArrowheads="1"/>
          </p:cNvSpPr>
          <p:nvPr/>
        </p:nvSpPr>
        <p:spPr bwMode="auto">
          <a:xfrm>
            <a:off x="6811963" y="1439863"/>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400" b="1"/>
              <a:t>ARM</a:t>
            </a:r>
          </a:p>
        </p:txBody>
      </p:sp>
      <p:pic>
        <p:nvPicPr>
          <p:cNvPr id="717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937375" y="1981200"/>
            <a:ext cx="1981200" cy="3001963"/>
          </a:xfrm>
        </p:spPr>
      </p:pic>
      <p:sp>
        <p:nvSpPr>
          <p:cNvPr id="7175" name="Line 9"/>
          <p:cNvSpPr>
            <a:spLocks noChangeShapeType="1"/>
          </p:cNvSpPr>
          <p:nvPr/>
        </p:nvSpPr>
        <p:spPr bwMode="auto">
          <a:xfrm>
            <a:off x="7053263" y="1752600"/>
            <a:ext cx="381000" cy="1143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6" name="Line 8"/>
          <p:cNvSpPr>
            <a:spLocks noChangeShapeType="1"/>
          </p:cNvSpPr>
          <p:nvPr/>
        </p:nvSpPr>
        <p:spPr bwMode="auto">
          <a:xfrm flipV="1">
            <a:off x="8001000" y="4876800"/>
            <a:ext cx="0" cy="762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7"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hlinkClick r:id="rId4"/>
              </a:rPr>
              <a:t>Compound light microscope</a:t>
            </a:r>
            <a:r>
              <a:rPr lang="en-US" altLang="en-US" sz="1000"/>
              <a:t>, Moisey</a:t>
            </a:r>
            <a:endParaRPr lang="en-US" altLang="en-US" sz="1000">
              <a:latin typeface="Comic Sans MS" pitchFamily="66" charset="0"/>
            </a:endParaRPr>
          </a:p>
        </p:txBody>
      </p:sp>
      <p:sp>
        <p:nvSpPr>
          <p:cNvPr id="11"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5"/>
              </a:rPr>
              <a:t>ScienceProfOnline.com</a:t>
            </a:r>
            <a:endParaRPr lang="en-US" altLang="en-US" sz="100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28600"/>
            <a:ext cx="8229600" cy="990600"/>
          </a:xfrm>
        </p:spPr>
        <p:txBody>
          <a:bodyPr/>
          <a:lstStyle/>
          <a:p>
            <a:pPr eaLnBrk="1" hangingPunct="1"/>
            <a:r>
              <a:rPr lang="en-US" altLang="en-US" sz="3600" b="1" smtClean="0">
                <a:solidFill>
                  <a:srgbClr val="339966"/>
                </a:solidFill>
                <a:latin typeface="Comic Sans MS" pitchFamily="66" charset="0"/>
              </a:rPr>
              <a:t>Parts of a Compound Light Microscope</a:t>
            </a:r>
          </a:p>
        </p:txBody>
      </p:sp>
      <p:pic>
        <p:nvPicPr>
          <p:cNvPr id="8195"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359025" y="1447800"/>
            <a:ext cx="4343400" cy="4926013"/>
          </a:xfrm>
        </p:spPr>
      </p:pic>
      <p:sp>
        <p:nvSpPr>
          <p:cNvPr id="8196"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hlinkClick r:id="rId4"/>
              </a:rPr>
              <a:t>Compound light microscope</a:t>
            </a:r>
            <a:r>
              <a:rPr lang="en-US" altLang="en-US" sz="1000"/>
              <a:t>, Moisey</a:t>
            </a:r>
            <a:endParaRPr lang="en-US" altLang="en-US" sz="1000">
              <a:latin typeface="Comic Sans MS" pitchFamily="66" charset="0"/>
            </a:endParaRPr>
          </a:p>
        </p:txBody>
      </p:sp>
      <p:cxnSp>
        <p:nvCxnSpPr>
          <p:cNvPr id="6" name="Straight Arrow Connector 5"/>
          <p:cNvCxnSpPr/>
          <p:nvPr/>
        </p:nvCxnSpPr>
        <p:spPr>
          <a:xfrm flipH="1">
            <a:off x="6337300" y="1752600"/>
            <a:ext cx="124618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5397500" y="2895600"/>
            <a:ext cx="218598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6216650" y="3311525"/>
            <a:ext cx="200818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5180013" y="4754563"/>
            <a:ext cx="2474912"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5842000" y="3743325"/>
            <a:ext cx="17018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5213350" y="4114800"/>
            <a:ext cx="224948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827213" y="3184525"/>
            <a:ext cx="1017587" cy="914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1600200" y="4473575"/>
            <a:ext cx="8382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a:off x="5842000" y="5715000"/>
            <a:ext cx="17018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1498600" y="1828800"/>
            <a:ext cx="1676400" cy="11699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724" name="Left Brace 30723"/>
          <p:cNvSpPr/>
          <p:nvPr/>
        </p:nvSpPr>
        <p:spPr>
          <a:xfrm rot="10800000">
            <a:off x="5670550" y="2947988"/>
            <a:ext cx="546100" cy="642937"/>
          </a:xfrm>
          <a:prstGeom prst="leftBrace">
            <a:avLst>
              <a:gd name="adj1" fmla="val 3339"/>
              <a:gd name="adj2" fmla="val 3938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7"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5"/>
              </a:rPr>
              <a:t>ScienceProfOnline.com</a:t>
            </a:r>
            <a:endParaRPr lang="en-US" altLang="en-US" sz="100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304800" y="1447800"/>
            <a:ext cx="3200400" cy="4525963"/>
          </a:xfrm>
        </p:spPr>
        <p:txBody>
          <a:bodyPr/>
          <a:lstStyle/>
          <a:p>
            <a:pPr eaLnBrk="1" hangingPunct="1">
              <a:buFont typeface="Wingdings" pitchFamily="2" charset="2"/>
              <a:buChar char="v"/>
              <a:defRPr/>
            </a:pPr>
            <a:r>
              <a:rPr lang="en-US" sz="1400" dirty="0" smtClean="0">
                <a:latin typeface="Comic Sans MS" pitchFamily="66" charset="0"/>
              </a:rPr>
              <a:t>Ocular lens magnifies the specimen 10x. </a:t>
            </a:r>
          </a:p>
          <a:p>
            <a:pPr eaLnBrk="1" hangingPunct="1">
              <a:buFont typeface="Wingdings" pitchFamily="2" charset="2"/>
              <a:buChar char="v"/>
              <a:defRPr/>
            </a:pPr>
            <a:endParaRPr lang="en-US" sz="1400" dirty="0" smtClean="0">
              <a:latin typeface="Comic Sans MS" pitchFamily="66" charset="0"/>
            </a:endParaRPr>
          </a:p>
          <a:p>
            <a:pPr eaLnBrk="1" hangingPunct="1">
              <a:buFont typeface="Wingdings" pitchFamily="2" charset="2"/>
              <a:buChar char="v"/>
              <a:defRPr/>
            </a:pPr>
            <a:r>
              <a:rPr lang="en-US" sz="1400" dirty="0" smtClean="0">
                <a:latin typeface="Comic Sans MS" pitchFamily="66" charset="0"/>
              </a:rPr>
              <a:t>You will always be looking through the ocular and objective lens simultaneously, so multiply ocular magnification x objective power to calculate the Total Magnification (</a:t>
            </a:r>
            <a:r>
              <a:rPr lang="en-US" sz="1400" dirty="0" err="1" smtClean="0">
                <a:latin typeface="Comic Sans MS" pitchFamily="66" charset="0"/>
              </a:rPr>
              <a:t>xTM</a:t>
            </a:r>
            <a:r>
              <a:rPr lang="en-US" sz="1400" dirty="0" smtClean="0">
                <a:latin typeface="Comic Sans MS" pitchFamily="66" charset="0"/>
              </a:rPr>
              <a:t>).</a:t>
            </a:r>
          </a:p>
          <a:p>
            <a:pPr eaLnBrk="1" hangingPunct="1">
              <a:buFont typeface="Wingdings" pitchFamily="2" charset="2"/>
              <a:buChar char="v"/>
              <a:defRPr/>
            </a:pPr>
            <a:endParaRPr lang="en-US" sz="1400" dirty="0" smtClean="0">
              <a:latin typeface="Comic Sans MS" pitchFamily="66" charset="0"/>
            </a:endParaRPr>
          </a:p>
          <a:p>
            <a:pPr eaLnBrk="1" hangingPunct="1">
              <a:buFont typeface="Wingdings" pitchFamily="2" charset="2"/>
              <a:buChar char="v"/>
              <a:defRPr/>
            </a:pPr>
            <a:r>
              <a:rPr lang="en-US" sz="1400" dirty="0" smtClean="0">
                <a:latin typeface="Comic Sans MS" pitchFamily="66" charset="0"/>
              </a:rPr>
              <a:t>Rotary nosepiece of your microscope has four objective lenses attached.</a:t>
            </a:r>
          </a:p>
          <a:p>
            <a:pPr marL="0" indent="0" eaLnBrk="1" hangingPunct="1">
              <a:buFontTx/>
              <a:buNone/>
              <a:defRPr/>
            </a:pPr>
            <a:endParaRPr lang="en-US" sz="1400" dirty="0" smtClean="0">
              <a:latin typeface="Comic Sans MS" pitchFamily="66" charset="0"/>
            </a:endParaRPr>
          </a:p>
          <a:p>
            <a:pPr eaLnBrk="1" hangingPunct="1">
              <a:buFont typeface="Wingdings" pitchFamily="2" charset="2"/>
              <a:buChar char="v"/>
              <a:defRPr/>
            </a:pPr>
            <a:r>
              <a:rPr lang="en-US" sz="1400" dirty="0" smtClean="0">
                <a:latin typeface="Comic Sans MS" pitchFamily="66" charset="0"/>
              </a:rPr>
              <a:t>Shortest lens </a:t>
            </a:r>
            <a:r>
              <a:rPr lang="en-US" sz="1050" dirty="0" smtClean="0">
                <a:latin typeface="Comic Sans MS" pitchFamily="66" charset="0"/>
              </a:rPr>
              <a:t>(red band) </a:t>
            </a:r>
            <a:r>
              <a:rPr lang="en-US" sz="1400" dirty="0" smtClean="0">
                <a:latin typeface="Comic Sans MS" pitchFamily="66" charset="0"/>
              </a:rPr>
              <a:t>should have been pointing down when your scopes were last put away.</a:t>
            </a:r>
          </a:p>
        </p:txBody>
      </p:sp>
      <p:sp>
        <p:nvSpPr>
          <p:cNvPr id="9219" name="Rectangle 4"/>
          <p:cNvSpPr>
            <a:spLocks noChangeArrowheads="1"/>
          </p:cNvSpPr>
          <p:nvPr/>
        </p:nvSpPr>
        <p:spPr bwMode="auto">
          <a:xfrm>
            <a:off x="609600" y="381000"/>
            <a:ext cx="7848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3200" b="1">
                <a:solidFill>
                  <a:srgbClr val="339966"/>
                </a:solidFill>
                <a:latin typeface="Comic Sans MS" pitchFamily="66" charset="0"/>
              </a:rPr>
              <a:t>Magnification &amp; The Objective Lenses</a:t>
            </a:r>
            <a:endParaRPr lang="en-US" altLang="en-US" sz="3200" b="1">
              <a:solidFill>
                <a:srgbClr val="339966"/>
              </a:solidFill>
            </a:endParaRPr>
          </a:p>
        </p:txBody>
      </p:sp>
      <p:pic>
        <p:nvPicPr>
          <p:cNvPr id="7" name="Picture 6"/>
          <p:cNvPicPr>
            <a:picLocks noChangeAspect="1"/>
          </p:cNvPicPr>
          <p:nvPr/>
        </p:nvPicPr>
        <p:blipFill>
          <a:blip r:embed="rId3"/>
          <a:stretch>
            <a:fillRect/>
          </a:stretch>
        </p:blipFill>
        <p:spPr>
          <a:xfrm>
            <a:off x="3767138" y="1447800"/>
            <a:ext cx="4729162" cy="4378325"/>
          </a:xfrm>
          <a:prstGeom prst="rect">
            <a:avLst/>
          </a:prstGeom>
          <a:ln>
            <a:noFill/>
          </a:ln>
          <a:effectLst>
            <a:outerShdw blurRad="292100" dist="139700" dir="2700000" algn="tl" rotWithShape="0">
              <a:srgbClr val="333333">
                <a:alpha val="65000"/>
              </a:srgbClr>
            </a:outerShdw>
          </a:effectLst>
        </p:spPr>
      </p:pic>
      <p:sp>
        <p:nvSpPr>
          <p:cNvPr id="9221"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t>Microscope objective lenses, T. Port</a:t>
            </a:r>
            <a:endParaRPr lang="en-US" altLang="en-US" sz="1000">
              <a:latin typeface="Comic Sans MS" pitchFamily="66" charset="0"/>
            </a:endParaRPr>
          </a:p>
        </p:txBody>
      </p:sp>
      <p:sp>
        <p:nvSpPr>
          <p:cNvPr id="8"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4"/>
              </a:rPr>
              <a:t>ScienceProfOnline.com</a:t>
            </a:r>
            <a:endParaRPr lang="en-US" altLang="en-US" sz="100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Lab1 Microscope and Simple Stain">
  <a:themeElements>
    <a:clrScheme name="Lab1 Microscope and Simple Stai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b1 Microscope and Simple Stai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b1 Microscope and Simple Stai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ab1 Microscope and Simple Stai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ab1 Microscope and Simple Stai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ab1 Microscope and Simple Stai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ab1 Microscope and Simple Stai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ab1 Microscope and Simple Stai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ab1 Microscope and Simple Stai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ab1 Microscope and Simple Stai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ab1 Microscope and Simple Stai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ab1 Microscope and Simple Stai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ab1 Microscope and Simple Stai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ab1 Microscope and Simple Stai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Lab1 Microscope and Simple Stain</Template>
  <TotalTime>8927</TotalTime>
  <Words>1608</Words>
  <Application>Microsoft Macintosh PowerPoint</Application>
  <PresentationFormat>On-screen Show (4:3)</PresentationFormat>
  <Paragraphs>265</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Lab1 Microscope and Simple Stain</vt:lpstr>
      <vt:lpstr>PowerPoint Presentation</vt:lpstr>
      <vt:lpstr>Laboratory</vt:lpstr>
      <vt:lpstr>Laboratory  Exercise 1  How to Use a Compound Microscope  Basic Microscopy </vt:lpstr>
      <vt:lpstr>What am I going to learn from Lab Topic #1? </vt:lpstr>
      <vt:lpstr>Anton van Leeuwenhoek’s “Animalcules”  (Pronounced Lay-ven-hook)</vt:lpstr>
      <vt:lpstr>Compound Light Microscope</vt:lpstr>
      <vt:lpstr>Your Microscope</vt:lpstr>
      <vt:lpstr>Parts of a Compound Light Microscope</vt:lpstr>
      <vt:lpstr>PowerPoint Presentation</vt:lpstr>
      <vt:lpstr>PowerPoint Presentation</vt:lpstr>
      <vt:lpstr>Low Power Objective Lens</vt:lpstr>
      <vt:lpstr>High Dry Objective Lens</vt:lpstr>
      <vt:lpstr>PowerPoint Presentation</vt:lpstr>
      <vt:lpstr>How to make  a wet mount</vt:lpstr>
      <vt:lpstr>Procedure  </vt:lpstr>
      <vt:lpstr>PowerPoint Presentation</vt:lpstr>
      <vt:lpstr>         Are microbes intimidating you?  Do yourself a favor. Use the…                 Virtual Microbiology                        Classroom (VMC) !  The VMC is full of resources to help you succeed, including:</vt:lpstr>
    </vt:vector>
  </TitlesOfParts>
  <Company>Online Education Resources,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Microscopy Lab PowerPoint</dc:title>
  <dc:creator>Tami Port</dc:creator>
  <cp:keywords>how to use microscope, basic microscopy, use of microscope powerpoint, microscope lab exercise,how to use microscope lab exercise, microscopy lab exercise</cp:keywords>
  <cp:lastModifiedBy>Voicemail</cp:lastModifiedBy>
  <cp:revision>88</cp:revision>
  <dcterms:created xsi:type="dcterms:W3CDTF">2009-01-06T21:45:18Z</dcterms:created>
  <dcterms:modified xsi:type="dcterms:W3CDTF">2015-02-15T00:27:32Z</dcterms:modified>
  <cp:category>Microbiology Lab PowerPoint</cp:category>
</cp:coreProperties>
</file>