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311" r:id="rId2"/>
    <p:sldId id="256" r:id="rId3"/>
    <p:sldId id="298" r:id="rId4"/>
    <p:sldId id="262" r:id="rId5"/>
    <p:sldId id="312" r:id="rId6"/>
    <p:sldId id="313" r:id="rId7"/>
    <p:sldId id="314" r:id="rId8"/>
    <p:sldId id="315" r:id="rId9"/>
    <p:sldId id="307" r:id="rId10"/>
    <p:sldId id="301" r:id="rId11"/>
    <p:sldId id="302" r:id="rId12"/>
  </p:sldIdLst>
  <p:sldSz cx="9144000" cy="6858000" type="screen4x3"/>
  <p:notesSz cx="6858000" cy="9077325"/>
  <p:defaultTextStyle>
    <a:defPPr>
      <a:defRPr lang="en-US"/>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59">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a:srgbClr val="FF3399"/>
    <a:srgbClr val="CC0066"/>
    <a:srgbClr val="6600FF"/>
    <a:srgbClr val="00CC99"/>
    <a:srgbClr val="00CC66"/>
    <a:srgbClr val="3333FF"/>
    <a:srgbClr val="FFFF00"/>
    <a:srgbClr val="00CC00"/>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38" autoAdjust="0"/>
    <p:restoredTop sz="94660"/>
  </p:normalViewPr>
  <p:slideViewPr>
    <p:cSldViewPr>
      <p:cViewPr varScale="1">
        <p:scale>
          <a:sx n="70" d="100"/>
          <a:sy n="70" d="100"/>
        </p:scale>
        <p:origin x="1332" y="48"/>
      </p:cViewPr>
      <p:guideLst>
        <p:guide orient="horz" pos="2160"/>
        <p:guide pos="2880"/>
      </p:guideLst>
    </p:cSldViewPr>
  </p:slideViewPr>
  <p:notesTextViewPr>
    <p:cViewPr>
      <p:scale>
        <a:sx n="100" d="100"/>
        <a:sy n="100" d="100"/>
      </p:scale>
      <p:origin x="0" y="0"/>
    </p:cViewPr>
  </p:notesTextViewPr>
  <p:notesViewPr>
    <p:cSldViewPr>
      <p:cViewPr varScale="1">
        <p:scale>
          <a:sx n="60" d="100"/>
          <a:sy n="60" d="100"/>
        </p:scale>
        <p:origin x="-2484" y="-84"/>
      </p:cViewPr>
      <p:guideLst>
        <p:guide orient="horz" pos="285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4035" name="Rectangle 3"/>
          <p:cNvSpPr>
            <a:spLocks noGrp="1" noChangeArrowheads="1"/>
          </p:cNvSpPr>
          <p:nvPr>
            <p:ph type="dt" sz="quarter" idx="1"/>
          </p:nvPr>
        </p:nvSpPr>
        <p:spPr bwMode="auto">
          <a:xfrm>
            <a:off x="3884613"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4036" name="Rectangle 4"/>
          <p:cNvSpPr>
            <a:spLocks noGrp="1" noChangeArrowheads="1"/>
          </p:cNvSpPr>
          <p:nvPr>
            <p:ph type="ftr" sz="quarter" idx="2"/>
          </p:nvPr>
        </p:nvSpPr>
        <p:spPr bwMode="auto">
          <a:xfrm>
            <a:off x="0" y="8621713"/>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4037" name="Rectangle 5"/>
          <p:cNvSpPr>
            <a:spLocks noGrp="1" noChangeArrowheads="1"/>
          </p:cNvSpPr>
          <p:nvPr>
            <p:ph type="sldNum" sz="quarter" idx="3"/>
          </p:nvPr>
        </p:nvSpPr>
        <p:spPr bwMode="auto">
          <a:xfrm>
            <a:off x="3884613" y="8621713"/>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1600B8E7-E13D-4D77-85E9-7E2EDA38F8BF}" type="slidenum">
              <a:rPr lang="en-US"/>
              <a:pPr>
                <a:defRPr/>
              </a:pPr>
              <a:t>‹#›</a:t>
            </a:fld>
            <a:endParaRPr lang="en-US"/>
          </a:p>
        </p:txBody>
      </p:sp>
    </p:spTree>
    <p:extLst>
      <p:ext uri="{BB962C8B-B14F-4D97-AF65-F5344CB8AC3E}">
        <p14:creationId xmlns:p14="http://schemas.microsoft.com/office/powerpoint/2010/main" val="38062825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099" name="Rectangle 3"/>
          <p:cNvSpPr>
            <a:spLocks noGrp="1" noChangeArrowheads="1"/>
          </p:cNvSpPr>
          <p:nvPr>
            <p:ph type="dt" idx="1"/>
          </p:nvPr>
        </p:nvSpPr>
        <p:spPr bwMode="auto">
          <a:xfrm>
            <a:off x="3884613"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9460" name="Rectangle 4"/>
          <p:cNvSpPr>
            <a:spLocks noGrp="1" noRot="1" noChangeAspect="1" noChangeArrowheads="1" noTextEdit="1"/>
          </p:cNvSpPr>
          <p:nvPr>
            <p:ph type="sldImg" idx="2"/>
          </p:nvPr>
        </p:nvSpPr>
        <p:spPr bwMode="auto">
          <a:xfrm>
            <a:off x="1160463" y="681038"/>
            <a:ext cx="4538662" cy="34036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11650"/>
            <a:ext cx="5486400" cy="408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21713"/>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103" name="Rectangle 7"/>
          <p:cNvSpPr>
            <a:spLocks noGrp="1" noChangeArrowheads="1"/>
          </p:cNvSpPr>
          <p:nvPr>
            <p:ph type="sldNum" sz="quarter" idx="5"/>
          </p:nvPr>
        </p:nvSpPr>
        <p:spPr bwMode="auto">
          <a:xfrm>
            <a:off x="3884613" y="8621713"/>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8D1F8A39-8D17-4971-B610-C30643D10E05}" type="slidenum">
              <a:rPr lang="en-US"/>
              <a:pPr>
                <a:defRPr/>
              </a:pPr>
              <a:t>‹#›</a:t>
            </a:fld>
            <a:endParaRPr lang="en-US"/>
          </a:p>
        </p:txBody>
      </p:sp>
    </p:spTree>
    <p:extLst>
      <p:ext uri="{BB962C8B-B14F-4D97-AF65-F5344CB8AC3E}">
        <p14:creationId xmlns:p14="http://schemas.microsoft.com/office/powerpoint/2010/main" val="38861722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fld id="{15D8085A-F321-4161-9615-0BAB3EE0DD26}" type="slidenum">
              <a:rPr lang="en-US" altLang="en-US" sz="1200" smtClean="0">
                <a:cs typeface="Arial" charset="0"/>
              </a:rPr>
              <a:pPr eaLnBrk="1" hangingPunct="1"/>
              <a:t>1</a:t>
            </a:fld>
            <a:endParaRPr lang="en-US" altLang="en-US" sz="1200" smtClean="0">
              <a:cs typeface="Arial"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r>
              <a:rPr lang="en-US" altLang="en-US" smtClean="0"/>
              <a:t>Welcome to Science Prof Online PowerPoint Resources!</a:t>
            </a:r>
          </a:p>
          <a:p>
            <a:pPr eaLnBrk="1" hangingPunct="1"/>
            <a:r>
              <a:rPr lang="en-US" altLang="en-US" smtClean="0"/>
              <a:t>This PowerPoint Presentation comes from the Virtual Cell Biology Classroom of Science Prof Online, and, as such, is licensed under Creative Commons Attribution-ShareAlike 3.0.; meaning you can download, share and alter any of this presentation, but you can’t sell it or repackage and sell any part of it. Please credit Science Prof Online as the source of this presentation.  Please abide by credited image copyrights.  Thank you for using this resource.</a:t>
            </a:r>
          </a:p>
        </p:txBody>
      </p:sp>
    </p:spTree>
    <p:extLst>
      <p:ext uri="{BB962C8B-B14F-4D97-AF65-F5344CB8AC3E}">
        <p14:creationId xmlns:p14="http://schemas.microsoft.com/office/powerpoint/2010/main" val="39524010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fld id="{961F701F-5855-4E31-BAE4-5E0C6D6BE036}" type="slidenum">
              <a:rPr lang="en-US" altLang="en-US" sz="1200" smtClean="0"/>
              <a:pPr eaLnBrk="1" hangingPunct="1"/>
              <a:t>11</a:t>
            </a:fld>
            <a:endParaRPr lang="en-US" altLang="en-US" sz="1200" smtClean="0"/>
          </a:p>
        </p:txBody>
      </p:sp>
      <p:sp>
        <p:nvSpPr>
          <p:cNvPr id="35843" name="Rectangle 2"/>
          <p:cNvSpPr>
            <a:spLocks noGrp="1" noRot="1" noChangeAspect="1" noChangeArrowheads="1" noTextEdit="1"/>
          </p:cNvSpPr>
          <p:nvPr>
            <p:ph type="sldImg"/>
          </p:nvPr>
        </p:nvSpPr>
        <p:spPr>
          <a:xfrm>
            <a:off x="1160463" y="682625"/>
            <a:ext cx="4537075" cy="3403600"/>
          </a:xfrm>
          <a:ln/>
        </p:spPr>
      </p:sp>
      <p:sp>
        <p:nvSpPr>
          <p:cNvPr id="3584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5824624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fld id="{01B124EE-152E-4831-A0B2-3644BC0EDE94}" type="slidenum">
              <a:rPr lang="en-US" altLang="en-US" sz="1200" smtClean="0"/>
              <a:pPr eaLnBrk="1" hangingPunct="1"/>
              <a:t>2</a:t>
            </a:fld>
            <a:endParaRPr lang="en-US" altLang="en-US" sz="1200"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3367683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fld id="{105DC533-D59D-4987-B70E-A06126BFC84F}" type="slidenum">
              <a:rPr lang="en-US" altLang="en-US" sz="1200" smtClean="0"/>
              <a:pPr eaLnBrk="1" hangingPunct="1"/>
              <a:t>3</a:t>
            </a:fld>
            <a:endParaRPr lang="en-US" altLang="en-US" sz="1200"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9747230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fld id="{6A295E60-C69B-438A-9179-576DD84D360D}" type="slidenum">
              <a:rPr lang="en-US" altLang="en-US" sz="1200" smtClean="0"/>
              <a:pPr eaLnBrk="1" hangingPunct="1"/>
              <a:t>4</a:t>
            </a:fld>
            <a:endParaRPr lang="en-US" altLang="en-US" sz="1200"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3704769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fld id="{73A0D3E4-3A72-430E-9504-4BBE3502D9D8}" type="slidenum">
              <a:rPr lang="en-US" altLang="en-US" sz="1200" smtClean="0"/>
              <a:pPr eaLnBrk="1" hangingPunct="1"/>
              <a:t>6</a:t>
            </a:fld>
            <a:endParaRPr lang="en-US" altLang="en-US" sz="1200"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168290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fld id="{8179530E-5BB7-45F3-A572-FEF32A9E068B}" type="slidenum">
              <a:rPr lang="en-US" altLang="en-US" sz="1200" smtClean="0"/>
              <a:pPr eaLnBrk="1" hangingPunct="1"/>
              <a:t>7</a:t>
            </a:fld>
            <a:endParaRPr lang="en-US" altLang="en-US" sz="1200"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1084860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fld id="{DCAD34BD-BA98-4941-A99E-691109F58178}" type="slidenum">
              <a:rPr lang="en-US">
                <a:latin typeface="Arial" panose="020B0604020202020204" pitchFamily="34" charset="0"/>
              </a:rPr>
              <a:pPr eaLnBrk="1" hangingPunct="1"/>
              <a:t>8</a:t>
            </a:fld>
            <a:endParaRPr lang="en-US">
              <a:latin typeface="Arial" panose="020B0604020202020204" pitchFamily="34" charset="0"/>
            </a:endParaRPr>
          </a:p>
        </p:txBody>
      </p:sp>
      <p:sp>
        <p:nvSpPr>
          <p:cNvPr id="2457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10839855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fld id="{B90643E7-66BE-42AA-ABBB-777838C49D39}" type="slidenum">
              <a:rPr lang="en-US" altLang="en-US" sz="1200" smtClean="0"/>
              <a:pPr eaLnBrk="1" hangingPunct="1"/>
              <a:t>9</a:t>
            </a:fld>
            <a:endParaRPr lang="en-US" altLang="en-US" sz="1200"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5696666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defTabSz="917575" eaLnBrk="0" hangingPunct="0">
              <a:defRPr sz="2000">
                <a:solidFill>
                  <a:schemeClr val="tx1"/>
                </a:solidFill>
                <a:latin typeface="Arial" charset="0"/>
              </a:defRPr>
            </a:lvl1pPr>
            <a:lvl2pPr marL="742950" indent="-285750" defTabSz="917575" eaLnBrk="0" hangingPunct="0">
              <a:defRPr sz="2000">
                <a:solidFill>
                  <a:schemeClr val="tx1"/>
                </a:solidFill>
                <a:latin typeface="Arial" charset="0"/>
              </a:defRPr>
            </a:lvl2pPr>
            <a:lvl3pPr marL="1143000" indent="-228600" defTabSz="917575" eaLnBrk="0" hangingPunct="0">
              <a:defRPr sz="2000">
                <a:solidFill>
                  <a:schemeClr val="tx1"/>
                </a:solidFill>
                <a:latin typeface="Arial" charset="0"/>
              </a:defRPr>
            </a:lvl3pPr>
            <a:lvl4pPr marL="1600200" indent="-228600" defTabSz="917575" eaLnBrk="0" hangingPunct="0">
              <a:defRPr sz="2000">
                <a:solidFill>
                  <a:schemeClr val="tx1"/>
                </a:solidFill>
                <a:latin typeface="Arial" charset="0"/>
              </a:defRPr>
            </a:lvl4pPr>
            <a:lvl5pPr marL="2057400" indent="-228600" defTabSz="917575" eaLnBrk="0" hangingPunct="0">
              <a:defRPr sz="2000">
                <a:solidFill>
                  <a:schemeClr val="tx1"/>
                </a:solidFill>
                <a:latin typeface="Arial" charset="0"/>
              </a:defRPr>
            </a:lvl5pPr>
            <a:lvl6pPr marL="2514600" indent="-228600" defTabSz="917575" eaLnBrk="0" fontAlgn="base" hangingPunct="0">
              <a:spcBef>
                <a:spcPct val="0"/>
              </a:spcBef>
              <a:spcAft>
                <a:spcPct val="0"/>
              </a:spcAft>
              <a:defRPr sz="2000">
                <a:solidFill>
                  <a:schemeClr val="tx1"/>
                </a:solidFill>
                <a:latin typeface="Arial" charset="0"/>
              </a:defRPr>
            </a:lvl6pPr>
            <a:lvl7pPr marL="2971800" indent="-228600" defTabSz="917575" eaLnBrk="0" fontAlgn="base" hangingPunct="0">
              <a:spcBef>
                <a:spcPct val="0"/>
              </a:spcBef>
              <a:spcAft>
                <a:spcPct val="0"/>
              </a:spcAft>
              <a:defRPr sz="2000">
                <a:solidFill>
                  <a:schemeClr val="tx1"/>
                </a:solidFill>
                <a:latin typeface="Arial" charset="0"/>
              </a:defRPr>
            </a:lvl7pPr>
            <a:lvl8pPr marL="3429000" indent="-228600" defTabSz="917575" eaLnBrk="0" fontAlgn="base" hangingPunct="0">
              <a:spcBef>
                <a:spcPct val="0"/>
              </a:spcBef>
              <a:spcAft>
                <a:spcPct val="0"/>
              </a:spcAft>
              <a:defRPr sz="2000">
                <a:solidFill>
                  <a:schemeClr val="tx1"/>
                </a:solidFill>
                <a:latin typeface="Arial" charset="0"/>
              </a:defRPr>
            </a:lvl8pPr>
            <a:lvl9pPr marL="3886200" indent="-228600" defTabSz="917575" eaLnBrk="0" fontAlgn="base" hangingPunct="0">
              <a:spcBef>
                <a:spcPct val="0"/>
              </a:spcBef>
              <a:spcAft>
                <a:spcPct val="0"/>
              </a:spcAft>
              <a:defRPr sz="2000">
                <a:solidFill>
                  <a:schemeClr val="tx1"/>
                </a:solidFill>
                <a:latin typeface="Arial" charset="0"/>
              </a:defRPr>
            </a:lvl9pPr>
          </a:lstStyle>
          <a:p>
            <a:pPr eaLnBrk="1" hangingPunct="1"/>
            <a:fld id="{2F64EF9E-2D01-4E30-9CCC-F044B4214F9F}" type="slidenum">
              <a:rPr lang="en-US" altLang="en-US" sz="1200" smtClean="0"/>
              <a:pPr eaLnBrk="1" hangingPunct="1"/>
              <a:t>10</a:t>
            </a:fld>
            <a:endParaRPr lang="en-US" altLang="en-US" sz="1200"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7223478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FE3FC9E-BA57-46D0-B575-9FCEFDA0BE8B}" type="slidenum">
              <a:rPr lang="en-US"/>
              <a:pPr>
                <a:defRPr/>
              </a:pPr>
              <a:t>‹#›</a:t>
            </a:fld>
            <a:endParaRPr lang="en-US"/>
          </a:p>
        </p:txBody>
      </p:sp>
    </p:spTree>
    <p:extLst>
      <p:ext uri="{BB962C8B-B14F-4D97-AF65-F5344CB8AC3E}">
        <p14:creationId xmlns:p14="http://schemas.microsoft.com/office/powerpoint/2010/main" val="2629371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A0F5C45-D8C4-47BC-85EB-7C9031F2496A}" type="slidenum">
              <a:rPr lang="en-US"/>
              <a:pPr>
                <a:defRPr/>
              </a:pPr>
              <a:t>‹#›</a:t>
            </a:fld>
            <a:endParaRPr lang="en-US"/>
          </a:p>
        </p:txBody>
      </p:sp>
    </p:spTree>
    <p:extLst>
      <p:ext uri="{BB962C8B-B14F-4D97-AF65-F5344CB8AC3E}">
        <p14:creationId xmlns:p14="http://schemas.microsoft.com/office/powerpoint/2010/main" val="3123487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BE68AE3-440F-4B91-B829-64684C761F73}" type="slidenum">
              <a:rPr lang="en-US"/>
              <a:pPr>
                <a:defRPr/>
              </a:pPr>
              <a:t>‹#›</a:t>
            </a:fld>
            <a:endParaRPr lang="en-US"/>
          </a:p>
        </p:txBody>
      </p:sp>
    </p:spTree>
    <p:extLst>
      <p:ext uri="{BB962C8B-B14F-4D97-AF65-F5344CB8AC3E}">
        <p14:creationId xmlns:p14="http://schemas.microsoft.com/office/powerpoint/2010/main" val="41796791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3757B0F6-63C5-4BC4-BDBE-5B5B032BBD5D}" type="slidenum">
              <a:rPr lang="en-US"/>
              <a:pPr>
                <a:defRPr/>
              </a:pPr>
              <a:t>‹#›</a:t>
            </a:fld>
            <a:endParaRPr lang="en-US"/>
          </a:p>
        </p:txBody>
      </p:sp>
    </p:spTree>
    <p:extLst>
      <p:ext uri="{BB962C8B-B14F-4D97-AF65-F5344CB8AC3E}">
        <p14:creationId xmlns:p14="http://schemas.microsoft.com/office/powerpoint/2010/main" val="24838177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90951FB-1B70-40E9-9C74-719B5446D93E}" type="slidenum">
              <a:rPr lang="en-US"/>
              <a:pPr>
                <a:defRPr/>
              </a:pPr>
              <a:t>‹#›</a:t>
            </a:fld>
            <a:endParaRPr lang="en-US"/>
          </a:p>
        </p:txBody>
      </p:sp>
    </p:spTree>
    <p:extLst>
      <p:ext uri="{BB962C8B-B14F-4D97-AF65-F5344CB8AC3E}">
        <p14:creationId xmlns:p14="http://schemas.microsoft.com/office/powerpoint/2010/main" val="36155691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p:txBody>
          <a:bodyPr/>
          <a:lstStyle>
            <a:lvl1pPr>
              <a:defRPr/>
            </a:lvl1pPr>
          </a:lstStyle>
          <a:p>
            <a:pPr>
              <a:defRPr/>
            </a:pPr>
            <a:endParaRPr lang="en-US"/>
          </a:p>
        </p:txBody>
      </p:sp>
      <p:sp>
        <p:nvSpPr>
          <p:cNvPr id="7" name="Rectangle 5"/>
          <p:cNvSpPr>
            <a:spLocks noGrp="1" noChangeArrowheads="1"/>
          </p:cNvSpPr>
          <p:nvPr>
            <p:ph type="ftr" sz="quarter" idx="11"/>
          </p:nvPr>
        </p:nvSpPr>
        <p:spPr/>
        <p:txBody>
          <a:bodyPr/>
          <a:lstStyle>
            <a:lvl1pPr>
              <a:defRPr/>
            </a:lvl1pPr>
          </a:lstStyle>
          <a:p>
            <a:pPr>
              <a:defRPr/>
            </a:pPr>
            <a:endParaRPr lang="en-US"/>
          </a:p>
        </p:txBody>
      </p:sp>
      <p:sp>
        <p:nvSpPr>
          <p:cNvPr id="8" name="Rectangle 6"/>
          <p:cNvSpPr>
            <a:spLocks noGrp="1" noChangeArrowheads="1"/>
          </p:cNvSpPr>
          <p:nvPr>
            <p:ph type="sldNum" sz="quarter" idx="12"/>
          </p:nvPr>
        </p:nvSpPr>
        <p:spPr/>
        <p:txBody>
          <a:bodyPr/>
          <a:lstStyle>
            <a:lvl1pPr>
              <a:defRPr/>
            </a:lvl1pPr>
          </a:lstStyle>
          <a:p>
            <a:fld id="{D9187705-7102-4EDD-A8C4-681134B930FE}" type="slidenum">
              <a:rPr lang="en-US"/>
              <a:pPr/>
              <a:t>‹#›</a:t>
            </a:fld>
            <a:endParaRPr lang="en-US"/>
          </a:p>
        </p:txBody>
      </p:sp>
    </p:spTree>
    <p:extLst>
      <p:ext uri="{BB962C8B-B14F-4D97-AF65-F5344CB8AC3E}">
        <p14:creationId xmlns:p14="http://schemas.microsoft.com/office/powerpoint/2010/main" val="2641497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BF85C49-51C7-4D63-9FFD-7BC5FD15B0A4}" type="slidenum">
              <a:rPr lang="en-US"/>
              <a:pPr>
                <a:defRPr/>
              </a:pPr>
              <a:t>‹#›</a:t>
            </a:fld>
            <a:endParaRPr lang="en-US"/>
          </a:p>
        </p:txBody>
      </p:sp>
    </p:spTree>
    <p:extLst>
      <p:ext uri="{BB962C8B-B14F-4D97-AF65-F5344CB8AC3E}">
        <p14:creationId xmlns:p14="http://schemas.microsoft.com/office/powerpoint/2010/main" val="2530611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580634E-E7DA-47CE-9414-272CFEFE165E}" type="slidenum">
              <a:rPr lang="en-US"/>
              <a:pPr>
                <a:defRPr/>
              </a:pPr>
              <a:t>‹#›</a:t>
            </a:fld>
            <a:endParaRPr lang="en-US"/>
          </a:p>
        </p:txBody>
      </p:sp>
    </p:spTree>
    <p:extLst>
      <p:ext uri="{BB962C8B-B14F-4D97-AF65-F5344CB8AC3E}">
        <p14:creationId xmlns:p14="http://schemas.microsoft.com/office/powerpoint/2010/main" val="4115989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D5CDA07-12D9-4130-9D56-5F1D6DF72C3F}" type="slidenum">
              <a:rPr lang="en-US"/>
              <a:pPr>
                <a:defRPr/>
              </a:pPr>
              <a:t>‹#›</a:t>
            </a:fld>
            <a:endParaRPr lang="en-US"/>
          </a:p>
        </p:txBody>
      </p:sp>
    </p:spTree>
    <p:extLst>
      <p:ext uri="{BB962C8B-B14F-4D97-AF65-F5344CB8AC3E}">
        <p14:creationId xmlns:p14="http://schemas.microsoft.com/office/powerpoint/2010/main" val="2953739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D7CFDA6-A450-4DB4-AC63-5DB9A949BA34}" type="slidenum">
              <a:rPr lang="en-US"/>
              <a:pPr>
                <a:defRPr/>
              </a:pPr>
              <a:t>‹#›</a:t>
            </a:fld>
            <a:endParaRPr lang="en-US"/>
          </a:p>
        </p:txBody>
      </p:sp>
    </p:spTree>
    <p:extLst>
      <p:ext uri="{BB962C8B-B14F-4D97-AF65-F5344CB8AC3E}">
        <p14:creationId xmlns:p14="http://schemas.microsoft.com/office/powerpoint/2010/main" val="4145238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A7DC55E-F085-4D9E-B459-14B5A839F5DB}" type="slidenum">
              <a:rPr lang="en-US"/>
              <a:pPr>
                <a:defRPr/>
              </a:pPr>
              <a:t>‹#›</a:t>
            </a:fld>
            <a:endParaRPr lang="en-US"/>
          </a:p>
        </p:txBody>
      </p:sp>
    </p:spTree>
    <p:extLst>
      <p:ext uri="{BB962C8B-B14F-4D97-AF65-F5344CB8AC3E}">
        <p14:creationId xmlns:p14="http://schemas.microsoft.com/office/powerpoint/2010/main" val="2484381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3692C0A-29AD-45DD-8BBB-F1D46FEE4930}" type="slidenum">
              <a:rPr lang="en-US"/>
              <a:pPr>
                <a:defRPr/>
              </a:pPr>
              <a:t>‹#›</a:t>
            </a:fld>
            <a:endParaRPr lang="en-US"/>
          </a:p>
        </p:txBody>
      </p:sp>
    </p:spTree>
    <p:extLst>
      <p:ext uri="{BB962C8B-B14F-4D97-AF65-F5344CB8AC3E}">
        <p14:creationId xmlns:p14="http://schemas.microsoft.com/office/powerpoint/2010/main" val="3246267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493B811-DEF6-468E-B4DC-9400BD939748}" type="slidenum">
              <a:rPr lang="en-US"/>
              <a:pPr>
                <a:defRPr/>
              </a:pPr>
              <a:t>‹#›</a:t>
            </a:fld>
            <a:endParaRPr lang="en-US"/>
          </a:p>
        </p:txBody>
      </p:sp>
    </p:spTree>
    <p:extLst>
      <p:ext uri="{BB962C8B-B14F-4D97-AF65-F5344CB8AC3E}">
        <p14:creationId xmlns:p14="http://schemas.microsoft.com/office/powerpoint/2010/main" val="3352513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4D610DA-CA70-44F9-BA70-8A07C3650CC8}" type="slidenum">
              <a:rPr lang="en-US"/>
              <a:pPr>
                <a:defRPr/>
              </a:pPr>
              <a:t>‹#›</a:t>
            </a:fld>
            <a:endParaRPr lang="en-US"/>
          </a:p>
        </p:txBody>
      </p:sp>
    </p:spTree>
    <p:extLst>
      <p:ext uri="{BB962C8B-B14F-4D97-AF65-F5344CB8AC3E}">
        <p14:creationId xmlns:p14="http://schemas.microsoft.com/office/powerpoint/2010/main" val="596245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7301BA25-A73A-468A-93D9-96208EE68EB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scienceprofonline.com/" TargetMode="External"/><Relationship Id="rId3" Type="http://schemas.openxmlformats.org/officeDocument/2006/relationships/image" Target="../media/image1.jpeg"/><Relationship Id="rId7" Type="http://schemas.openxmlformats.org/officeDocument/2006/relationships/hyperlink" Target="http://www.scienceprofonline.com/virtual-micro-main.html"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mailto:alicia@scienceprofonline.com" TargetMode="External"/><Relationship Id="rId5" Type="http://schemas.openxmlformats.org/officeDocument/2006/relationships/hyperlink" Target="http://creativecommons.org/licenses/by-sa/3.0/" TargetMode="External"/><Relationship Id="rId4" Type="http://schemas.openxmlformats.org/officeDocument/2006/relationships/hyperlink" Target="http://www.scienceprofonline.org/" TargetMode="External"/><Relationship Id="rId9" Type="http://schemas.openxmlformats.org/officeDocument/2006/relationships/hyperlink" Target="mailto:info@scienceprofonline.com" TargetMode="External"/></Relationships>
</file>

<file path=ppt/slides/_rels/slide10.xml.rels><?xml version="1.0" encoding="UTF-8" standalone="yes"?>
<Relationships xmlns="http://schemas.openxmlformats.org/package/2006/relationships"><Relationship Id="rId8" Type="http://schemas.openxmlformats.org/officeDocument/2006/relationships/hyperlink" Target="http://www.scienceprofonline.com/virtual-micro-main.html" TargetMode="External"/><Relationship Id="rId3" Type="http://schemas.openxmlformats.org/officeDocument/2006/relationships/hyperlink" Target="http://www.scienceprofonline.com/" TargetMode="External"/><Relationship Id="rId7" Type="http://schemas.openxmlformats.org/officeDocument/2006/relationships/image" Target="../media/image18.wmf"/><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youtu.be/EdGnGKObzcI" TargetMode="External"/><Relationship Id="rId5" Type="http://schemas.openxmlformats.org/officeDocument/2006/relationships/hyperlink" Target="http://youtu.be/u3eTEvUyICo" TargetMode="External"/><Relationship Id="rId4" Type="http://schemas.openxmlformats.org/officeDocument/2006/relationships/hyperlink" Target="http://archive.microbelibrary.org/microbelibrary/files/ccImages/Articleimages/keen/Gramstainkeen.htm"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hyperlink" Target="http://www.scienceprofonline.com/virtual-micro-main.html" TargetMode="External"/><Relationship Id="rId7" Type="http://schemas.openxmlformats.org/officeDocument/2006/relationships/image" Target="../media/image19.jpe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commons.wikimedia.org/wiki/File:Average_prokaryote_cell-_unlabled.svg" TargetMode="External"/><Relationship Id="rId5" Type="http://schemas.openxmlformats.org/officeDocument/2006/relationships/hyperlink" Target="http://www.giantmicrobes.com/us/products/salmonella.html" TargetMode="External"/><Relationship Id="rId4" Type="http://schemas.openxmlformats.org/officeDocument/2006/relationships/hyperlink" Target="http://www.scienceprofonline.com/" TargetMode="External"/><Relationship Id="rId9" Type="http://schemas.openxmlformats.org/officeDocument/2006/relationships/image" Target="../media/image21.png"/></Relationships>
</file>

<file path=ppt/slides/_rels/slide2.xml.rels><?xml version="1.0" encoding="UTF-8" standalone="yes"?>
<Relationships xmlns="http://schemas.openxmlformats.org/package/2006/relationships"><Relationship Id="rId8" Type="http://schemas.openxmlformats.org/officeDocument/2006/relationships/hyperlink" Target="http://www.scienceprofonline.com/" TargetMode="External"/><Relationship Id="rId3" Type="http://schemas.openxmlformats.org/officeDocument/2006/relationships/hyperlink" Target="http://www.scienceprofonline.org/science-image-libr/sci-image-libr-acid-fast-stain.html" TargetMode="External"/><Relationship Id="rId7" Type="http://schemas.openxmlformats.org/officeDocument/2006/relationships/hyperlink" Target="http://www.scienceprofonline.com/virtual-micro-main.html"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3.jpg"/><Relationship Id="rId5" Type="http://schemas.openxmlformats.org/officeDocument/2006/relationships/image" Target="../media/image2.jpg"/><Relationship Id="rId4" Type="http://schemas.openxmlformats.org/officeDocument/2006/relationships/hyperlink" Target="http://www.scienceprofonline.org/science-image-libr/sci-image-libr-gram-stain.html" TargetMode="External"/><Relationship Id="rId9" Type="http://schemas.openxmlformats.org/officeDocument/2006/relationships/image" Target="../media/image4.jpg"/></Relationships>
</file>

<file path=ppt/slides/_rels/slide3.xml.rels><?xml version="1.0" encoding="UTF-8" standalone="yes"?>
<Relationships xmlns="http://schemas.openxmlformats.org/package/2006/relationships"><Relationship Id="rId8" Type="http://schemas.openxmlformats.org/officeDocument/2006/relationships/hyperlink" Target="http://www.scienceprofonline.com/" TargetMode="External"/><Relationship Id="rId3" Type="http://schemas.openxmlformats.org/officeDocument/2006/relationships/hyperlink" Target="http://www.scienceprofonline.com/microbiology/gram-stain-test-for-gram-positive-gram-negative-bacteria-id.html" TargetMode="External"/><Relationship Id="rId7" Type="http://schemas.openxmlformats.org/officeDocument/2006/relationships/hyperlink" Target="http://www.scienceprofonline.com/virtual-micro-main.html" TargetMode="External"/><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hyperlink" Target="http://en.wikipedia.org/wiki/File:Chimp_Brain_in_a_jar.jpg" TargetMode="External"/><Relationship Id="rId5" Type="http://schemas.openxmlformats.org/officeDocument/2006/relationships/image" Target="../media/image5.jpg"/><Relationship Id="rId4" Type="http://schemas.openxmlformats.org/officeDocument/2006/relationships/hyperlink" Target="http://www.scienceprofonline.org/microbiology/viewing-bacteria-under-oil-immersion.html"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scienceprofonline.org/microbiology/differential-stains-identifying-bacteria-gram-acid-fast-endospore.html"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hyperlink" Target="http://www.scienceprofonline.com/" TargetMode="External"/><Relationship Id="rId5" Type="http://schemas.openxmlformats.org/officeDocument/2006/relationships/hyperlink" Target="http://www.scienceprofonline.com/virtual-micro-main.html" TargetMode="External"/><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3" Type="http://schemas.openxmlformats.org/officeDocument/2006/relationships/hyperlink" Target="http://www.scienceprofonline.com/virtual-micro-main.html" TargetMode="External"/><Relationship Id="rId2" Type="http://schemas.openxmlformats.org/officeDocument/2006/relationships/image" Target="../media/image7.jpg"/><Relationship Id="rId1" Type="http://schemas.openxmlformats.org/officeDocument/2006/relationships/slideLayout" Target="../slideLayouts/slideLayout2.xml"/><Relationship Id="rId6" Type="http://schemas.openxmlformats.org/officeDocument/2006/relationships/image" Target="../media/image8.jpg"/><Relationship Id="rId5" Type="http://schemas.openxmlformats.org/officeDocument/2006/relationships/hyperlink" Target="http://www.scienceprofonline.org/science-image-libr/sci-image-libr-escherichia-coli-salmonella-enterobacter.html" TargetMode="External"/><Relationship Id="rId4" Type="http://schemas.openxmlformats.org/officeDocument/2006/relationships/hyperlink" Target="http://www.scienceprofonline.com/"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www.scienceprofonline.com/virtual-micro-main.html" TargetMode="External"/><Relationship Id="rId13" Type="http://schemas.openxmlformats.org/officeDocument/2006/relationships/hyperlink" Target="http://www.scienceprofonline.com/microbiology/bacterial-cell-wall-structure-gram-positive-negative.html" TargetMode="External"/><Relationship Id="rId3" Type="http://schemas.openxmlformats.org/officeDocument/2006/relationships/hyperlink" Target="http://www.scienceprofonline.com/microbiology/gram-stain-test-for-gram-positive-gram-negative-bacteria-id.html" TargetMode="External"/><Relationship Id="rId7" Type="http://schemas.openxmlformats.org/officeDocument/2006/relationships/hyperlink" Target="http://www.scienceprofonline.org/microbiology/how-to-use-microincinerator-in-microbiology-laboratory.html" TargetMode="External"/><Relationship Id="rId12" Type="http://schemas.openxmlformats.org/officeDocument/2006/relationships/hyperlink" Target="http://www.scienceprofonline.org/microbiology/gram-negative-bacteria-cell-wall.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www.scienceprofonline.com/microbiology/how-to-use-inoculation-loop-to-transfer-bacteria.html" TargetMode="External"/><Relationship Id="rId11" Type="http://schemas.openxmlformats.org/officeDocument/2006/relationships/hyperlink" Target="http://www.scienceprofonline.org/microbiology/gram-positive-bacteria-cell-wall.html" TargetMode="External"/><Relationship Id="rId5" Type="http://schemas.openxmlformats.org/officeDocument/2006/relationships/hyperlink" Target="http://www.scienceprofonline.org/microbiology/how-to-prepare-microscope-slide-of-bacteria.html" TargetMode="External"/><Relationship Id="rId10" Type="http://schemas.openxmlformats.org/officeDocument/2006/relationships/hyperlink" Target="http://www.youtube.com/watch?v=u3eTEvUyICo" TargetMode="External"/><Relationship Id="rId4" Type="http://schemas.openxmlformats.org/officeDocument/2006/relationships/image" Target="../media/image9.jpg"/><Relationship Id="rId9" Type="http://schemas.openxmlformats.org/officeDocument/2006/relationships/hyperlink" Target="http://www.scienceprofonline.com/" TargetMode="External"/></Relationships>
</file>

<file path=ppt/slides/_rels/slide7.xml.rels><?xml version="1.0" encoding="UTF-8" standalone="yes"?>
<Relationships xmlns="http://schemas.openxmlformats.org/package/2006/relationships"><Relationship Id="rId8" Type="http://schemas.openxmlformats.org/officeDocument/2006/relationships/image" Target="../media/image11.jpg"/><Relationship Id="rId3" Type="http://schemas.openxmlformats.org/officeDocument/2006/relationships/hyperlink" Target="http://www.scienceprofonline.com/microbiology/gram-stain-test-for-gram-positive-gram-negative-bacteria-id.html" TargetMode="External"/><Relationship Id="rId7" Type="http://schemas.openxmlformats.org/officeDocument/2006/relationships/hyperlink" Target="http://youtu.be/EdGnGKObzcI"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www.scienceprofonline.com/" TargetMode="External"/><Relationship Id="rId5" Type="http://schemas.openxmlformats.org/officeDocument/2006/relationships/hyperlink" Target="http://www.scienceprofonline.com/virtual-micro-main.html" TargetMode="External"/><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7" Type="http://schemas.openxmlformats.org/officeDocument/2006/relationships/hyperlink" Target="http://www.scienceprofonline.com/" TargetMode="External"/><Relationship Id="rId2" Type="http://schemas.openxmlformats.org/officeDocument/2006/relationships/notesSlide" Target="../notesSlides/notesSlide7.xml"/><Relationship Id="rId1" Type="http://schemas.openxmlformats.org/officeDocument/2006/relationships/slideLayout" Target="../slideLayouts/slideLayout14.xml"/><Relationship Id="rId6" Type="http://schemas.openxmlformats.org/officeDocument/2006/relationships/hyperlink" Target="http://www.scienceprofonline.com/virtual-micro-main.html" TargetMode="External"/><Relationship Id="rId5" Type="http://schemas.openxmlformats.org/officeDocument/2006/relationships/hyperlink" Target="http://www.scienceprofonline.org/science-image-libr/sci-image-libr-staphylococcus-bacterialcolonies.html" TargetMode="External"/><Relationship Id="rId4" Type="http://schemas.openxmlformats.org/officeDocument/2006/relationships/image" Target="../media/image13.jpeg"/></Relationships>
</file>

<file path=ppt/slides/_rels/slide9.xml.rels><?xml version="1.0" encoding="UTF-8" standalone="yes"?>
<Relationships xmlns="http://schemas.openxmlformats.org/package/2006/relationships"><Relationship Id="rId8" Type="http://schemas.openxmlformats.org/officeDocument/2006/relationships/hyperlink" Target="http://www.scienceprofonline.com/virtual-micro-main.html" TargetMode="External"/><Relationship Id="rId3" Type="http://schemas.openxmlformats.org/officeDocument/2006/relationships/image" Target="../media/image14.jpg"/><Relationship Id="rId7" Type="http://schemas.openxmlformats.org/officeDocument/2006/relationships/image" Target="../media/image17.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www.scienceprofonline.org/science-image-libr/sci-image-libr-gram-stain.html" TargetMode="External"/><Relationship Id="rId5" Type="http://schemas.openxmlformats.org/officeDocument/2006/relationships/image" Target="../media/image16.jpeg"/><Relationship Id="rId4" Type="http://schemas.openxmlformats.org/officeDocument/2006/relationships/image" Target="../media/image15.jpeg"/><Relationship Id="rId9" Type="http://schemas.openxmlformats.org/officeDocument/2006/relationships/hyperlink" Target="http://www.scienceprofonline.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ScienceProfOnline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175" y="152400"/>
            <a:ext cx="230505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p:cNvSpPr>
            <a:spLocks noChangeArrowheads="1"/>
          </p:cNvSpPr>
          <p:nvPr/>
        </p:nvSpPr>
        <p:spPr bwMode="auto">
          <a:xfrm>
            <a:off x="2743200" y="228600"/>
            <a:ext cx="6234113" cy="1295400"/>
          </a:xfrm>
          <a:prstGeom prst="rect">
            <a:avLst/>
          </a:prstGeom>
          <a:noFill/>
          <a:ln w="76200" cmpd="tri">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ctr" eaLnBrk="1" hangingPunct="1"/>
            <a:r>
              <a:rPr lang="en-US" altLang="en-US" sz="2800" b="1">
                <a:solidFill>
                  <a:schemeClr val="tx2"/>
                </a:solidFill>
                <a:latin typeface="Comic Sans MS" pitchFamily="66" charset="0"/>
              </a:rPr>
              <a:t>About </a:t>
            </a:r>
            <a:r>
              <a:rPr lang="en-US" altLang="en-US" sz="2800" b="1">
                <a:solidFill>
                  <a:schemeClr val="tx2"/>
                </a:solidFill>
                <a:latin typeface="Comic Sans MS" pitchFamily="66" charset="0"/>
                <a:hlinkClick r:id="rId4"/>
              </a:rPr>
              <a:t>Science Prof Online</a:t>
            </a:r>
            <a:r>
              <a:rPr lang="en-US" altLang="en-US" sz="2800" b="1">
                <a:solidFill>
                  <a:schemeClr val="tx2"/>
                </a:solidFill>
                <a:latin typeface="Comic Sans MS" pitchFamily="66" charset="0"/>
              </a:rPr>
              <a:t> </a:t>
            </a:r>
          </a:p>
          <a:p>
            <a:pPr algn="ctr" eaLnBrk="1" hangingPunct="1"/>
            <a:r>
              <a:rPr lang="en-US" altLang="en-US" sz="2800" b="1">
                <a:solidFill>
                  <a:schemeClr val="tx2"/>
                </a:solidFill>
                <a:latin typeface="Comic Sans MS" pitchFamily="66" charset="0"/>
              </a:rPr>
              <a:t>PowerPoint Resources</a:t>
            </a:r>
          </a:p>
        </p:txBody>
      </p:sp>
      <p:sp>
        <p:nvSpPr>
          <p:cNvPr id="2052" name="Rectangle 3"/>
          <p:cNvSpPr>
            <a:spLocks noChangeArrowheads="1"/>
          </p:cNvSpPr>
          <p:nvPr/>
        </p:nvSpPr>
        <p:spPr bwMode="auto">
          <a:xfrm>
            <a:off x="107950" y="1744663"/>
            <a:ext cx="9036050" cy="3581400"/>
          </a:xfrm>
          <a:prstGeom prst="rect">
            <a:avLst/>
          </a:prstGeom>
          <a:noFill/>
          <a:ln w="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lnSpc>
                <a:spcPct val="80000"/>
              </a:lnSpc>
              <a:spcBef>
                <a:spcPct val="20000"/>
              </a:spcBef>
              <a:spcAft>
                <a:spcPts val="100"/>
              </a:spcAft>
              <a:buFontTx/>
              <a:buChar char="•"/>
            </a:pPr>
            <a:r>
              <a:rPr lang="en-US" altLang="en-US" sz="1400">
                <a:latin typeface="Comic Sans MS" pitchFamily="66" charset="0"/>
              </a:rPr>
              <a:t> </a:t>
            </a:r>
            <a:r>
              <a:rPr lang="en-US" altLang="en-US" sz="1200">
                <a:latin typeface="Comic Sans MS" pitchFamily="66" charset="0"/>
              </a:rPr>
              <a:t>Science Prof Online (SPO) is a free science education website that provides fully-developed Virtual Science Classrooms,  science-related PowerPoints, articles and images. The site is designed to be a helpful resource for students, educators, and anyone interested in learning about science. </a:t>
            </a:r>
          </a:p>
          <a:p>
            <a:pPr eaLnBrk="1" hangingPunct="1">
              <a:lnSpc>
                <a:spcPct val="80000"/>
              </a:lnSpc>
              <a:spcBef>
                <a:spcPct val="20000"/>
              </a:spcBef>
              <a:spcAft>
                <a:spcPts val="100"/>
              </a:spcAft>
              <a:buFontTx/>
              <a:buChar char="•"/>
            </a:pPr>
            <a:endParaRPr lang="en-US" altLang="en-US" sz="1200">
              <a:latin typeface="Comic Sans MS" pitchFamily="66" charset="0"/>
            </a:endParaRPr>
          </a:p>
          <a:p>
            <a:pPr eaLnBrk="1" hangingPunct="1">
              <a:lnSpc>
                <a:spcPct val="80000"/>
              </a:lnSpc>
              <a:spcBef>
                <a:spcPct val="20000"/>
              </a:spcBef>
              <a:spcAft>
                <a:spcPts val="100"/>
              </a:spcAft>
              <a:buFontTx/>
              <a:buChar char="•"/>
            </a:pPr>
            <a:r>
              <a:rPr lang="en-US" altLang="en-US" sz="1200">
                <a:latin typeface="Comic Sans MS" pitchFamily="66" charset="0"/>
              </a:rPr>
              <a:t> The SPO Virtual Classrooms offer many educational resources, including practice test questions, review questions, lecture PowerPoints, video tutorials, sample assignments and course syllabi. New materials are continually being developed, so check back frequently, or follow us on Facebook (Science Prof Online) or Twitter (ScienceProfSPO) for updates.</a:t>
            </a:r>
          </a:p>
          <a:p>
            <a:pPr eaLnBrk="1" hangingPunct="1">
              <a:lnSpc>
                <a:spcPct val="80000"/>
              </a:lnSpc>
              <a:spcBef>
                <a:spcPct val="20000"/>
              </a:spcBef>
              <a:spcAft>
                <a:spcPts val="100"/>
              </a:spcAft>
              <a:buFontTx/>
              <a:buChar char="•"/>
            </a:pPr>
            <a:endParaRPr lang="en-US" altLang="en-US" sz="1200">
              <a:latin typeface="Comic Sans MS" pitchFamily="66" charset="0"/>
            </a:endParaRPr>
          </a:p>
          <a:p>
            <a:pPr eaLnBrk="1" hangingPunct="1">
              <a:lnSpc>
                <a:spcPct val="80000"/>
              </a:lnSpc>
              <a:spcBef>
                <a:spcPct val="20000"/>
              </a:spcBef>
              <a:spcAft>
                <a:spcPts val="100"/>
              </a:spcAft>
              <a:buFontTx/>
              <a:buChar char="•"/>
            </a:pPr>
            <a:r>
              <a:rPr lang="en-US" altLang="en-US" sz="1200">
                <a:latin typeface="Comic Sans MS" pitchFamily="66" charset="0"/>
              </a:rPr>
              <a:t> Many SPO PowerPoints are available in a variety of formats, such as fully editable PowerPoint files, as well as uneditable versions in smaller file sizes, such as PowerPoint Shows and Portable Document Format (.pdf), for ease of printing.</a:t>
            </a:r>
          </a:p>
          <a:p>
            <a:pPr eaLnBrk="1" hangingPunct="1">
              <a:lnSpc>
                <a:spcPct val="80000"/>
              </a:lnSpc>
              <a:spcBef>
                <a:spcPct val="20000"/>
              </a:spcBef>
              <a:spcAft>
                <a:spcPts val="100"/>
              </a:spcAft>
              <a:buFontTx/>
              <a:buChar char="•"/>
            </a:pPr>
            <a:endParaRPr lang="en-US" altLang="en-US" sz="1200">
              <a:latin typeface="Comic Sans MS" pitchFamily="66" charset="0"/>
            </a:endParaRPr>
          </a:p>
          <a:p>
            <a:pPr eaLnBrk="1" hangingPunct="1">
              <a:lnSpc>
                <a:spcPct val="80000"/>
              </a:lnSpc>
              <a:spcBef>
                <a:spcPct val="20000"/>
              </a:spcBef>
              <a:spcAft>
                <a:spcPts val="100"/>
              </a:spcAft>
              <a:buFontTx/>
              <a:buChar char="•"/>
            </a:pPr>
            <a:r>
              <a:rPr lang="en-US" altLang="en-US" sz="1200">
                <a:latin typeface="Comic Sans MS" pitchFamily="66" charset="0"/>
              </a:rPr>
              <a:t> Images used on this resource, and on the SPO website are, wherever possible, credited and linked to their source. Any words underlined and appearing in blue are links that can be clicked on for more information. PowerPoints must be viewed in </a:t>
            </a:r>
            <a:r>
              <a:rPr lang="en-US" altLang="en-US" sz="1200" i="1">
                <a:latin typeface="Comic Sans MS" pitchFamily="66" charset="0"/>
              </a:rPr>
              <a:t>slide show mode </a:t>
            </a:r>
            <a:r>
              <a:rPr lang="en-US" altLang="en-US" sz="1200">
                <a:latin typeface="Comic Sans MS" pitchFamily="66" charset="0"/>
              </a:rPr>
              <a:t>to use the hyperlinks directly.</a:t>
            </a:r>
          </a:p>
          <a:p>
            <a:pPr eaLnBrk="1" hangingPunct="1">
              <a:lnSpc>
                <a:spcPct val="80000"/>
              </a:lnSpc>
              <a:spcBef>
                <a:spcPct val="20000"/>
              </a:spcBef>
              <a:spcAft>
                <a:spcPts val="100"/>
              </a:spcAft>
            </a:pPr>
            <a:endParaRPr lang="en-US" altLang="en-US" sz="1200">
              <a:latin typeface="Comic Sans MS" pitchFamily="66" charset="0"/>
            </a:endParaRPr>
          </a:p>
          <a:p>
            <a:pPr eaLnBrk="1" hangingPunct="1">
              <a:lnSpc>
                <a:spcPct val="80000"/>
              </a:lnSpc>
              <a:spcBef>
                <a:spcPct val="20000"/>
              </a:spcBef>
              <a:spcAft>
                <a:spcPts val="100"/>
              </a:spcAft>
              <a:buFontTx/>
              <a:buChar char="•"/>
            </a:pPr>
            <a:r>
              <a:rPr lang="en-US" altLang="en-US" sz="1200">
                <a:latin typeface="Comic Sans MS" pitchFamily="66" charset="0"/>
              </a:rPr>
              <a:t> Several helpful links to fun and interactive learning tools are included throughout the PPT and on the Smart Links slide, near the end of each presentation. You must be in </a:t>
            </a:r>
            <a:r>
              <a:rPr lang="en-US" altLang="en-US" sz="1200" i="1">
                <a:latin typeface="Comic Sans MS" pitchFamily="66" charset="0"/>
              </a:rPr>
              <a:t>slide show mode </a:t>
            </a:r>
            <a:r>
              <a:rPr lang="en-US" altLang="en-US" sz="1200">
                <a:latin typeface="Comic Sans MS" pitchFamily="66" charset="0"/>
              </a:rPr>
              <a:t>to utilize hyperlinks and animations.</a:t>
            </a:r>
          </a:p>
          <a:p>
            <a:pPr eaLnBrk="1" hangingPunct="1">
              <a:lnSpc>
                <a:spcPct val="80000"/>
              </a:lnSpc>
              <a:spcBef>
                <a:spcPct val="20000"/>
              </a:spcBef>
              <a:spcAft>
                <a:spcPts val="100"/>
              </a:spcAft>
            </a:pPr>
            <a:r>
              <a:rPr lang="en-US" altLang="en-US" sz="1200">
                <a:latin typeface="Comic Sans MS" pitchFamily="66" charset="0"/>
              </a:rPr>
              <a:t>	</a:t>
            </a:r>
          </a:p>
          <a:p>
            <a:pPr eaLnBrk="1" hangingPunct="1">
              <a:lnSpc>
                <a:spcPct val="80000"/>
              </a:lnSpc>
              <a:spcBef>
                <a:spcPct val="20000"/>
              </a:spcBef>
              <a:spcAft>
                <a:spcPts val="100"/>
              </a:spcAft>
              <a:buFontTx/>
              <a:buChar char="•"/>
            </a:pPr>
            <a:r>
              <a:rPr lang="en-US" altLang="en-US" sz="1200">
                <a:latin typeface="Comic Sans MS" pitchFamily="66" charset="0"/>
              </a:rPr>
              <a:t>This digital resource is licensed under Creative Commons </a:t>
            </a:r>
            <a:r>
              <a:rPr lang="en-US" altLang="en-US" sz="1100">
                <a:latin typeface="Comic Sans MS" pitchFamily="66" charset="0"/>
              </a:rPr>
              <a:t>Attribution-ShareAlike 3.0:</a:t>
            </a:r>
          </a:p>
          <a:p>
            <a:pPr eaLnBrk="1" hangingPunct="1">
              <a:lnSpc>
                <a:spcPct val="80000"/>
              </a:lnSpc>
              <a:spcBef>
                <a:spcPct val="20000"/>
              </a:spcBef>
              <a:spcAft>
                <a:spcPts val="100"/>
              </a:spcAft>
            </a:pPr>
            <a:r>
              <a:rPr lang="en-US" altLang="en-US" sz="1100">
                <a:latin typeface="Comic Sans MS" pitchFamily="66" charset="0"/>
              </a:rPr>
              <a:t>  </a:t>
            </a:r>
            <a:r>
              <a:rPr lang="en-US" altLang="en-US" sz="1100">
                <a:latin typeface="Comic Sans MS" pitchFamily="66" charset="0"/>
                <a:hlinkClick r:id="rId5"/>
              </a:rPr>
              <a:t>http://creativecommons.org/licenses/by-sa/3.0/</a:t>
            </a:r>
            <a:r>
              <a:rPr lang="en-US" altLang="en-US" sz="1100">
                <a:latin typeface="Comic Sans MS" pitchFamily="66" charset="0"/>
              </a:rPr>
              <a:t>	                 </a:t>
            </a:r>
            <a:endParaRPr lang="en-US" altLang="en-US" sz="1200">
              <a:latin typeface="Comic Sans MS" pitchFamily="66" charset="0"/>
            </a:endParaRPr>
          </a:p>
        </p:txBody>
      </p:sp>
      <p:sp>
        <p:nvSpPr>
          <p:cNvPr id="2053" name="Text Box 5"/>
          <p:cNvSpPr txBox="1">
            <a:spLocks noChangeArrowheads="1"/>
          </p:cNvSpPr>
          <p:nvPr/>
        </p:nvSpPr>
        <p:spPr bwMode="auto">
          <a:xfrm>
            <a:off x="107950" y="5510213"/>
            <a:ext cx="2667000" cy="98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lnSpc>
                <a:spcPct val="80000"/>
              </a:lnSpc>
              <a:spcBef>
                <a:spcPct val="20000"/>
              </a:spcBef>
            </a:pPr>
            <a:r>
              <a:rPr lang="en-US" altLang="en-US" sz="1200">
                <a:latin typeface="Comic Sans MS" pitchFamily="66" charset="0"/>
                <a:cs typeface="Arial" charset="0"/>
              </a:rPr>
              <a:t>Alicia Cepaitis, MS</a:t>
            </a:r>
          </a:p>
          <a:p>
            <a:pPr eaLnBrk="1" hangingPunct="1">
              <a:lnSpc>
                <a:spcPct val="80000"/>
              </a:lnSpc>
              <a:spcBef>
                <a:spcPct val="20000"/>
              </a:spcBef>
            </a:pPr>
            <a:r>
              <a:rPr lang="en-US" altLang="en-US" sz="1200">
                <a:latin typeface="Comic Sans MS" pitchFamily="66" charset="0"/>
                <a:cs typeface="Arial" charset="0"/>
              </a:rPr>
              <a:t>Chief Creative Nerd</a:t>
            </a:r>
          </a:p>
          <a:p>
            <a:pPr eaLnBrk="1" hangingPunct="1">
              <a:lnSpc>
                <a:spcPct val="80000"/>
              </a:lnSpc>
              <a:spcBef>
                <a:spcPct val="20000"/>
              </a:spcBef>
            </a:pPr>
            <a:r>
              <a:rPr lang="en-US" altLang="en-US" sz="1200">
                <a:latin typeface="Comic Sans MS" pitchFamily="66" charset="0"/>
                <a:cs typeface="Arial" charset="0"/>
              </a:rPr>
              <a:t>Science Prof Online</a:t>
            </a:r>
          </a:p>
          <a:p>
            <a:pPr eaLnBrk="1" hangingPunct="1">
              <a:lnSpc>
                <a:spcPct val="80000"/>
              </a:lnSpc>
              <a:spcBef>
                <a:spcPct val="20000"/>
              </a:spcBef>
            </a:pPr>
            <a:r>
              <a:rPr lang="en-US" altLang="en-US" sz="1200">
                <a:latin typeface="Comic Sans MS" pitchFamily="66" charset="0"/>
                <a:cs typeface="Arial" charset="0"/>
              </a:rPr>
              <a:t>Online Education Resources, LLC</a:t>
            </a:r>
          </a:p>
          <a:p>
            <a:pPr eaLnBrk="1" hangingPunct="1">
              <a:lnSpc>
                <a:spcPct val="80000"/>
              </a:lnSpc>
              <a:spcBef>
                <a:spcPct val="20000"/>
              </a:spcBef>
            </a:pPr>
            <a:r>
              <a:rPr lang="en-US" altLang="en-US" sz="1200">
                <a:latin typeface="Comic Sans MS" pitchFamily="66" charset="0"/>
                <a:cs typeface="Arial" charset="0"/>
                <a:hlinkClick r:id="rId6"/>
              </a:rPr>
              <a:t>alicia@scienceprofonline.com</a:t>
            </a:r>
            <a:endParaRPr lang="en-US" altLang="en-US" sz="1200">
              <a:latin typeface="Comic Sans MS" pitchFamily="66" charset="0"/>
              <a:cs typeface="Arial" charset="0"/>
            </a:endParaRPr>
          </a:p>
        </p:txBody>
      </p:sp>
      <p:sp>
        <p:nvSpPr>
          <p:cNvPr id="2054" name="Rectangle 6"/>
          <p:cNvSpPr>
            <a:spLocks noChangeArrowheads="1"/>
          </p:cNvSpPr>
          <p:nvPr/>
        </p:nvSpPr>
        <p:spPr bwMode="auto">
          <a:xfrm>
            <a:off x="0" y="6613525"/>
            <a:ext cx="4232275"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r>
              <a:rPr lang="en-US" altLang="en-US" sz="1000">
                <a:latin typeface="Comic Sans MS" pitchFamily="66" charset="0"/>
              </a:rPr>
              <a:t>From the </a:t>
            </a:r>
            <a:r>
              <a:rPr lang="en-US" altLang="en-US" sz="1000">
                <a:latin typeface="Comic Sans MS" pitchFamily="66" charset="0"/>
                <a:hlinkClick r:id="rId7"/>
              </a:rPr>
              <a:t>Virtual Microbiology Classroom </a:t>
            </a:r>
            <a:r>
              <a:rPr lang="en-US" altLang="en-US" sz="1000">
                <a:latin typeface="Comic Sans MS" pitchFamily="66" charset="0"/>
              </a:rPr>
              <a:t>on </a:t>
            </a:r>
            <a:r>
              <a:rPr lang="en-US" altLang="en-US" sz="1000">
                <a:latin typeface="Comic Sans MS" pitchFamily="66" charset="0"/>
                <a:hlinkClick r:id="rId8"/>
              </a:rPr>
              <a:t>ScienceProfOnline.com</a:t>
            </a:r>
            <a:endParaRPr lang="en-US" altLang="en-US" sz="1000">
              <a:latin typeface="Comic Sans MS" pitchFamily="66" charset="0"/>
            </a:endParaRPr>
          </a:p>
        </p:txBody>
      </p:sp>
      <p:sp>
        <p:nvSpPr>
          <p:cNvPr id="2055" name="Text Box 14"/>
          <p:cNvSpPr txBox="1">
            <a:spLocks noChangeArrowheads="1"/>
          </p:cNvSpPr>
          <p:nvPr/>
        </p:nvSpPr>
        <p:spPr bwMode="auto">
          <a:xfrm>
            <a:off x="6097588" y="6615113"/>
            <a:ext cx="304641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r>
              <a:rPr lang="en-US" altLang="en-US" sz="1000">
                <a:latin typeface="Comic Sans MS" pitchFamily="66" charset="0"/>
                <a:cs typeface="Arial" charset="0"/>
              </a:rPr>
              <a:t>Image: Compound microscope objectives, T. Port</a:t>
            </a:r>
          </a:p>
        </p:txBody>
      </p:sp>
      <p:sp>
        <p:nvSpPr>
          <p:cNvPr id="2056" name="Text Box 8"/>
          <p:cNvSpPr txBox="1">
            <a:spLocks noChangeArrowheads="1"/>
          </p:cNvSpPr>
          <p:nvPr/>
        </p:nvSpPr>
        <p:spPr bwMode="auto">
          <a:xfrm>
            <a:off x="5930900" y="5326063"/>
            <a:ext cx="2667000" cy="1165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lnSpc>
                <a:spcPct val="80000"/>
              </a:lnSpc>
              <a:spcBef>
                <a:spcPct val="20000"/>
              </a:spcBef>
            </a:pPr>
            <a:r>
              <a:rPr lang="en-US" altLang="en-US" sz="1200">
                <a:latin typeface="Comic Sans MS" pitchFamily="66" charset="0"/>
                <a:cs typeface="Arial" charset="0"/>
              </a:rPr>
              <a:t>Tami Port, MS</a:t>
            </a:r>
          </a:p>
          <a:p>
            <a:pPr eaLnBrk="1" hangingPunct="1">
              <a:lnSpc>
                <a:spcPct val="80000"/>
              </a:lnSpc>
              <a:spcBef>
                <a:spcPct val="20000"/>
              </a:spcBef>
            </a:pPr>
            <a:r>
              <a:rPr lang="en-US" altLang="en-US" sz="1200">
                <a:latin typeface="Comic Sans MS" pitchFamily="66" charset="0"/>
                <a:cs typeface="Arial" charset="0"/>
              </a:rPr>
              <a:t>Creator of Science Prof Online</a:t>
            </a:r>
          </a:p>
          <a:p>
            <a:pPr eaLnBrk="1" hangingPunct="1">
              <a:lnSpc>
                <a:spcPct val="80000"/>
              </a:lnSpc>
              <a:spcBef>
                <a:spcPct val="20000"/>
              </a:spcBef>
            </a:pPr>
            <a:r>
              <a:rPr lang="en-US" altLang="en-US" sz="1200">
                <a:latin typeface="Comic Sans MS" pitchFamily="66" charset="0"/>
                <a:cs typeface="Arial" charset="0"/>
              </a:rPr>
              <a:t>Chief Executive Nerd</a:t>
            </a:r>
          </a:p>
          <a:p>
            <a:pPr eaLnBrk="1" hangingPunct="1">
              <a:lnSpc>
                <a:spcPct val="80000"/>
              </a:lnSpc>
              <a:spcBef>
                <a:spcPct val="20000"/>
              </a:spcBef>
            </a:pPr>
            <a:r>
              <a:rPr lang="en-US" altLang="en-US" sz="1200">
                <a:latin typeface="Comic Sans MS" pitchFamily="66" charset="0"/>
                <a:cs typeface="Arial" charset="0"/>
              </a:rPr>
              <a:t>Science Prof Online</a:t>
            </a:r>
          </a:p>
          <a:p>
            <a:pPr eaLnBrk="1" hangingPunct="1">
              <a:lnSpc>
                <a:spcPct val="80000"/>
              </a:lnSpc>
              <a:spcBef>
                <a:spcPct val="20000"/>
              </a:spcBef>
            </a:pPr>
            <a:r>
              <a:rPr lang="en-US" altLang="en-US" sz="1200">
                <a:latin typeface="Comic Sans MS" pitchFamily="66" charset="0"/>
                <a:cs typeface="Arial" charset="0"/>
              </a:rPr>
              <a:t>Online Education Resources, LLC</a:t>
            </a:r>
          </a:p>
          <a:p>
            <a:pPr eaLnBrk="1" hangingPunct="1">
              <a:lnSpc>
                <a:spcPct val="80000"/>
              </a:lnSpc>
              <a:spcBef>
                <a:spcPct val="20000"/>
              </a:spcBef>
            </a:pPr>
            <a:r>
              <a:rPr lang="en-US" altLang="en-US" sz="1200">
                <a:latin typeface="Comic Sans MS" pitchFamily="66" charset="0"/>
                <a:cs typeface="Arial" charset="0"/>
                <a:hlinkClick r:id="rId9"/>
              </a:rPr>
              <a:t>info@scienceprofonline.com</a:t>
            </a:r>
            <a:endParaRPr lang="en-US" altLang="en-US" sz="1200">
              <a:latin typeface="Comic Sans MS" pitchFamily="66" charset="0"/>
              <a:cs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a:xfrm>
            <a:off x="180109" y="457200"/>
            <a:ext cx="4800600" cy="5867400"/>
          </a:xfrm>
        </p:spPr>
        <p:txBody>
          <a:bodyPr/>
          <a:lstStyle/>
          <a:p>
            <a:pPr eaLnBrk="1" hangingPunct="1">
              <a:buFontTx/>
              <a:buNone/>
              <a:defRPr/>
            </a:pPr>
            <a:r>
              <a:rPr lang="en-US" sz="5400" b="1" dirty="0" smtClean="0">
                <a:solidFill>
                  <a:srgbClr val="339966"/>
                </a:solidFill>
                <a:latin typeface="Comic Sans MS" pitchFamily="66" charset="0"/>
              </a:rPr>
              <a:t> </a:t>
            </a:r>
            <a:r>
              <a:rPr lang="en-US" sz="4000" b="1" dirty="0" smtClean="0">
                <a:solidFill>
                  <a:srgbClr val="339966"/>
                </a:solidFill>
                <a:latin typeface="Comic Sans MS" pitchFamily="66" charset="0"/>
              </a:rPr>
              <a:t>Confused?</a:t>
            </a:r>
          </a:p>
          <a:p>
            <a:pPr eaLnBrk="1" hangingPunct="1">
              <a:buFontTx/>
              <a:buNone/>
              <a:defRPr/>
            </a:pPr>
            <a:endParaRPr lang="en-US" sz="100" b="1" dirty="0" smtClean="0">
              <a:latin typeface="Comic Sans MS" pitchFamily="66" charset="0"/>
            </a:endParaRPr>
          </a:p>
          <a:p>
            <a:pPr eaLnBrk="1" hangingPunct="1">
              <a:buFontTx/>
              <a:buNone/>
              <a:defRPr/>
            </a:pPr>
            <a:r>
              <a:rPr lang="en-US" sz="2400" dirty="0" smtClean="0">
                <a:latin typeface="Comic Sans MS" pitchFamily="66" charset="0"/>
              </a:rPr>
              <a:t>   </a:t>
            </a:r>
            <a:r>
              <a:rPr lang="en-US" sz="1800" dirty="0" smtClean="0">
                <a:latin typeface="Comic Sans MS" pitchFamily="66" charset="0"/>
              </a:rPr>
              <a:t>Here are links to fun resources that further explain  Gram Staining:</a:t>
            </a:r>
          </a:p>
          <a:p>
            <a:pPr algn="ctr" eaLnBrk="1" hangingPunct="1">
              <a:buFontTx/>
              <a:buNone/>
              <a:defRPr/>
            </a:pPr>
            <a:endParaRPr lang="en-US" sz="1400" dirty="0" smtClean="0">
              <a:latin typeface="Comic Sans MS" pitchFamily="66" charset="0"/>
            </a:endParaRPr>
          </a:p>
          <a:p>
            <a:pPr eaLnBrk="1" hangingPunct="1">
              <a:defRPr/>
            </a:pPr>
            <a:r>
              <a:rPr lang="en-US" sz="1800" b="1" dirty="0" smtClean="0">
                <a:latin typeface="Comic Sans MS" pitchFamily="66" charset="0"/>
              </a:rPr>
              <a:t>Gram Stain </a:t>
            </a:r>
            <a:r>
              <a:rPr lang="en-US" sz="1600" dirty="0" smtClean="0">
                <a:latin typeface="Comic Sans MS" pitchFamily="66" charset="0"/>
              </a:rPr>
              <a:t>Lab Main Page</a:t>
            </a:r>
            <a:r>
              <a:rPr lang="en-US" sz="1100" dirty="0" smtClean="0">
                <a:latin typeface="Comic Sans MS" pitchFamily="66" charset="0"/>
              </a:rPr>
              <a:t> </a:t>
            </a:r>
            <a:r>
              <a:rPr lang="en-US" sz="1200" dirty="0" smtClean="0">
                <a:latin typeface="Comic Sans MS" pitchFamily="66" charset="0"/>
              </a:rPr>
              <a:t>on the Virtual Microbiology Classroom of </a:t>
            </a:r>
            <a:r>
              <a:rPr lang="en-US" sz="1400" dirty="0" smtClean="0">
                <a:latin typeface="Comic Sans MS" pitchFamily="66" charset="0"/>
                <a:hlinkClick r:id="rId3"/>
              </a:rPr>
              <a:t>Science Prof Online</a:t>
            </a:r>
            <a:r>
              <a:rPr lang="en-US" sz="1200" dirty="0" smtClean="0">
                <a:latin typeface="Comic Sans MS" pitchFamily="66" charset="0"/>
              </a:rPr>
              <a:t>.</a:t>
            </a:r>
          </a:p>
          <a:p>
            <a:pPr marL="0" indent="0" eaLnBrk="1" hangingPunct="1">
              <a:buFontTx/>
              <a:buNone/>
              <a:defRPr/>
            </a:pPr>
            <a:endParaRPr lang="en-US" sz="800" dirty="0" smtClean="0">
              <a:latin typeface="Comic Sans MS" pitchFamily="66" charset="0"/>
            </a:endParaRPr>
          </a:p>
          <a:p>
            <a:pPr marL="0" indent="0" eaLnBrk="1" hangingPunct="1">
              <a:buFontTx/>
              <a:buNone/>
              <a:defRPr/>
            </a:pPr>
            <a:endParaRPr lang="en-US" sz="800" dirty="0" smtClean="0">
              <a:latin typeface="Comic Sans MS" pitchFamily="66" charset="0"/>
            </a:endParaRPr>
          </a:p>
          <a:p>
            <a:pPr eaLnBrk="1" hangingPunct="1">
              <a:defRPr/>
            </a:pPr>
            <a:r>
              <a:rPr lang="en-US" sz="1800" dirty="0" smtClean="0">
                <a:latin typeface="Comic Sans MS" pitchFamily="66" charset="0"/>
                <a:hlinkClick r:id="rId4"/>
              </a:rPr>
              <a:t>Gram Stain </a:t>
            </a:r>
            <a:r>
              <a:rPr lang="en-US" sz="1600" dirty="0">
                <a:latin typeface="Comic Sans MS" pitchFamily="66" charset="0"/>
              </a:rPr>
              <a:t>I</a:t>
            </a:r>
            <a:r>
              <a:rPr lang="en-US" sz="1600" dirty="0" smtClean="0">
                <a:latin typeface="Comic Sans MS" pitchFamily="66" charset="0"/>
              </a:rPr>
              <a:t>nteractive </a:t>
            </a:r>
            <a:r>
              <a:rPr lang="en-US" sz="1600" dirty="0">
                <a:latin typeface="Comic Sans MS" pitchFamily="66" charset="0"/>
              </a:rPr>
              <a:t>T</a:t>
            </a:r>
            <a:r>
              <a:rPr lang="en-US" sz="1600" dirty="0" smtClean="0">
                <a:latin typeface="Comic Sans MS" pitchFamily="66" charset="0"/>
              </a:rPr>
              <a:t>utorial</a:t>
            </a:r>
            <a:r>
              <a:rPr lang="en-US" sz="1200" dirty="0" smtClean="0">
                <a:latin typeface="Comic Sans MS" pitchFamily="66" charset="0"/>
              </a:rPr>
              <a:t>. </a:t>
            </a:r>
          </a:p>
          <a:p>
            <a:pPr marL="0" indent="0" eaLnBrk="1" hangingPunct="1">
              <a:buNone/>
              <a:defRPr/>
            </a:pPr>
            <a:r>
              <a:rPr lang="en-US" sz="1200" dirty="0">
                <a:latin typeface="Comic Sans MS" pitchFamily="66" charset="0"/>
              </a:rPr>
              <a:t> </a:t>
            </a:r>
            <a:r>
              <a:rPr lang="en-US" sz="1200" dirty="0" smtClean="0">
                <a:latin typeface="Comic Sans MS" pitchFamily="66" charset="0"/>
              </a:rPr>
              <a:t>       This is an extremely useful tutorial that shows, step-by-</a:t>
            </a:r>
          </a:p>
          <a:p>
            <a:pPr marL="0" indent="0" eaLnBrk="1" hangingPunct="1">
              <a:buNone/>
              <a:defRPr/>
            </a:pPr>
            <a:r>
              <a:rPr lang="en-US" sz="1200" dirty="0">
                <a:latin typeface="Comic Sans MS" pitchFamily="66" charset="0"/>
              </a:rPr>
              <a:t> </a:t>
            </a:r>
            <a:r>
              <a:rPr lang="en-US" sz="1200" dirty="0" smtClean="0">
                <a:latin typeface="Comic Sans MS" pitchFamily="66" charset="0"/>
              </a:rPr>
              <a:t>        step, what happens in Gram-positive and Gram-negative </a:t>
            </a:r>
          </a:p>
          <a:p>
            <a:pPr marL="0" indent="0" eaLnBrk="1" hangingPunct="1">
              <a:buNone/>
              <a:defRPr/>
            </a:pPr>
            <a:r>
              <a:rPr lang="en-US" sz="1200" dirty="0">
                <a:latin typeface="Comic Sans MS" pitchFamily="66" charset="0"/>
              </a:rPr>
              <a:t> </a:t>
            </a:r>
            <a:r>
              <a:rPr lang="en-US" sz="1200" dirty="0" smtClean="0">
                <a:latin typeface="Comic Sans MS" pitchFamily="66" charset="0"/>
              </a:rPr>
              <a:t>        cells during Gram staining.</a:t>
            </a:r>
          </a:p>
          <a:p>
            <a:pPr marL="0" indent="0" eaLnBrk="1" hangingPunct="1">
              <a:buNone/>
              <a:defRPr/>
            </a:pPr>
            <a:endParaRPr lang="en-US" sz="1200" dirty="0">
              <a:latin typeface="Comic Sans MS" pitchFamily="66" charset="0"/>
            </a:endParaRPr>
          </a:p>
          <a:p>
            <a:pPr eaLnBrk="1" hangingPunct="1">
              <a:defRPr/>
            </a:pPr>
            <a:r>
              <a:rPr lang="en-US" sz="1600" dirty="0" smtClean="0">
                <a:latin typeface="Comic Sans MS" pitchFamily="66" charset="0"/>
              </a:rPr>
              <a:t>Video on  </a:t>
            </a:r>
            <a:r>
              <a:rPr lang="en-US" sz="1800" dirty="0" smtClean="0">
                <a:latin typeface="Comic Sans MS" pitchFamily="66" charset="0"/>
                <a:hlinkClick r:id="rId5"/>
              </a:rPr>
              <a:t>How to Prepare a Bacterial Smear for Gram Staining</a:t>
            </a:r>
            <a:endParaRPr lang="en-US" sz="1600" dirty="0">
              <a:latin typeface="Comic Sans MS" pitchFamily="66" charset="0"/>
            </a:endParaRPr>
          </a:p>
          <a:p>
            <a:pPr marL="0" indent="0" eaLnBrk="1" hangingPunct="1">
              <a:buFontTx/>
              <a:buNone/>
              <a:defRPr/>
            </a:pPr>
            <a:endParaRPr lang="en-US" sz="800" dirty="0" smtClean="0">
              <a:latin typeface="Comic Sans MS" pitchFamily="66" charset="0"/>
            </a:endParaRPr>
          </a:p>
          <a:p>
            <a:pPr marL="0" indent="0" eaLnBrk="1" hangingPunct="1">
              <a:buNone/>
              <a:defRPr/>
            </a:pPr>
            <a:endParaRPr lang="en-US" sz="1200" dirty="0">
              <a:latin typeface="Comic Sans MS" pitchFamily="66" charset="0"/>
            </a:endParaRPr>
          </a:p>
          <a:p>
            <a:pPr eaLnBrk="1" hangingPunct="1">
              <a:defRPr/>
            </a:pPr>
            <a:r>
              <a:rPr lang="en-US" sz="1600" dirty="0" smtClean="0">
                <a:latin typeface="Comic Sans MS" pitchFamily="66" charset="0"/>
              </a:rPr>
              <a:t>Video of </a:t>
            </a:r>
            <a:r>
              <a:rPr lang="en-US" sz="1800" dirty="0" smtClean="0">
                <a:latin typeface="Comic Sans MS" pitchFamily="66" charset="0"/>
                <a:hlinkClick r:id="rId6"/>
              </a:rPr>
              <a:t>Gram Stain Procedure</a:t>
            </a:r>
            <a:endParaRPr lang="en-US" sz="1800" dirty="0">
              <a:latin typeface="Comic Sans MS" pitchFamily="66" charset="0"/>
            </a:endParaRPr>
          </a:p>
          <a:p>
            <a:pPr eaLnBrk="1" hangingPunct="1">
              <a:defRPr/>
            </a:pPr>
            <a:endParaRPr lang="en-US" sz="1100" dirty="0" smtClean="0">
              <a:latin typeface="Comic Sans MS" pitchFamily="66" charset="0"/>
            </a:endParaRPr>
          </a:p>
        </p:txBody>
      </p:sp>
      <p:pic>
        <p:nvPicPr>
          <p:cNvPr id="17411" name="Picture 8" descr="MC900229685[1]"/>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481348" y="1087582"/>
            <a:ext cx="2677102" cy="2763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2" name="WordArt 9"/>
          <p:cNvSpPr>
            <a:spLocks noChangeArrowheads="1" noChangeShapeType="1" noTextEdit="1"/>
          </p:cNvSpPr>
          <p:nvPr/>
        </p:nvSpPr>
        <p:spPr bwMode="auto">
          <a:xfrm>
            <a:off x="5035550" y="4197927"/>
            <a:ext cx="3733799" cy="1295400"/>
          </a:xfrm>
          <a:prstGeom prst="rect">
            <a:avLst/>
          </a:prstGeom>
        </p:spPr>
        <p:txBody>
          <a:bodyPr wrap="none" fromWordArt="1">
            <a:prstTxWarp prst="textPlain">
              <a:avLst>
                <a:gd name="adj" fmla="val 52736"/>
              </a:avLst>
            </a:prstTxWarp>
          </a:bodyPr>
          <a:lstStyle/>
          <a:p>
            <a:pPr algn="ctr">
              <a:defRPr/>
            </a:pPr>
            <a:r>
              <a:rPr lang="en-US" b="1" i="1" kern="10" dirty="0">
                <a:ln w="9525">
                  <a:solidFill>
                    <a:srgbClr val="000000"/>
                  </a:solidFill>
                  <a:round/>
                  <a:headEnd/>
                  <a:tailEnd/>
                </a:ln>
                <a:solidFill>
                  <a:srgbClr val="FFFFFF"/>
                </a:solidFill>
                <a:latin typeface="Comic Sans MS"/>
              </a:rPr>
              <a:t>Smart</a:t>
            </a:r>
            <a:r>
              <a:rPr lang="en-US" i="1" kern="10" dirty="0">
                <a:ln w="9525">
                  <a:solidFill>
                    <a:srgbClr val="000000"/>
                  </a:solidFill>
                  <a:round/>
                  <a:headEnd/>
                  <a:tailEnd/>
                </a:ln>
                <a:solidFill>
                  <a:srgbClr val="FFFFFF"/>
                </a:solidFill>
                <a:latin typeface="Comic Sans MS"/>
              </a:rPr>
              <a:t> Links</a:t>
            </a:r>
          </a:p>
        </p:txBody>
      </p:sp>
      <p:sp>
        <p:nvSpPr>
          <p:cNvPr id="2" name="TextBox 1"/>
          <p:cNvSpPr txBox="1"/>
          <p:nvPr/>
        </p:nvSpPr>
        <p:spPr>
          <a:xfrm>
            <a:off x="76200" y="6613525"/>
            <a:ext cx="3581400" cy="254000"/>
          </a:xfrm>
          <a:prstGeom prst="rect">
            <a:avLst/>
          </a:prstGeom>
          <a:noFill/>
        </p:spPr>
        <p:txBody>
          <a:bodyPr>
            <a:spAutoFit/>
          </a:bodyPr>
          <a:lstStyle/>
          <a:p>
            <a:pPr>
              <a:defRPr/>
            </a:pPr>
            <a:r>
              <a:rPr lang="en-US" sz="1050" dirty="0"/>
              <a:t> (You must be in PPT slideshow view to click on links.)</a:t>
            </a:r>
          </a:p>
        </p:txBody>
      </p:sp>
      <p:sp>
        <p:nvSpPr>
          <p:cNvPr id="17414" name="Text Box 7"/>
          <p:cNvSpPr txBox="1">
            <a:spLocks noChangeArrowheads="1"/>
          </p:cNvSpPr>
          <p:nvPr/>
        </p:nvSpPr>
        <p:spPr bwMode="auto">
          <a:xfrm>
            <a:off x="4654550" y="6623050"/>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r" eaLnBrk="1" hangingPunct="1">
              <a:spcBef>
                <a:spcPct val="50000"/>
              </a:spcBef>
            </a:pPr>
            <a:r>
              <a:rPr lang="en-US" altLang="en-US" sz="1000">
                <a:latin typeface="Comic Sans MS" pitchFamily="66" charset="0"/>
              </a:rPr>
              <a:t>From the </a:t>
            </a:r>
            <a:r>
              <a:rPr lang="en-US" altLang="en-US" sz="1000">
                <a:latin typeface="Comic Sans MS" pitchFamily="66" charset="0"/>
                <a:hlinkClick r:id="rId8"/>
              </a:rPr>
              <a:t>Virtual Microbiology Classroom</a:t>
            </a:r>
            <a:r>
              <a:rPr lang="en-US" altLang="en-US" sz="1000">
                <a:latin typeface="Comic Sans MS" pitchFamily="66" charset="0"/>
              </a:rPr>
              <a:t> on </a:t>
            </a:r>
            <a:r>
              <a:rPr lang="en-US" altLang="en-US" sz="1000">
                <a:latin typeface="Comic Sans MS" pitchFamily="66" charset="0"/>
                <a:hlinkClick r:id="rId3"/>
              </a:rPr>
              <a:t>ScienceProfOnline.com</a:t>
            </a:r>
            <a:endParaRPr lang="en-US" altLang="en-US" sz="1000">
              <a:latin typeface="Comic Sans MS" pitchFamily="66"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304800" y="381000"/>
            <a:ext cx="8534400" cy="4038600"/>
          </a:xfrm>
        </p:spPr>
        <p:txBody>
          <a:bodyPr/>
          <a:lstStyle/>
          <a:p>
            <a:pPr algn="r" eaLnBrk="1" hangingPunct="1"/>
            <a:r>
              <a:rPr lang="en-US" altLang="en-US" sz="2400" b="1" i="1" smtClean="0">
                <a:solidFill>
                  <a:srgbClr val="FF0000"/>
                </a:solidFill>
              </a:rPr>
              <a:t>         </a:t>
            </a:r>
            <a:r>
              <a:rPr lang="en-US" altLang="en-US" sz="2800" b="1" smtClean="0">
                <a:solidFill>
                  <a:srgbClr val="009900"/>
                </a:solidFill>
                <a:latin typeface="Comic Sans MS" pitchFamily="66" charset="0"/>
              </a:rPr>
              <a:t>Are microbes intimidating you?</a:t>
            </a:r>
            <a:r>
              <a:rPr lang="en-US" altLang="en-US" sz="2800" i="1" smtClean="0">
                <a:solidFill>
                  <a:srgbClr val="009900"/>
                </a:solidFill>
                <a:latin typeface="Comic Sans MS" pitchFamily="66" charset="0"/>
              </a:rPr>
              <a:t/>
            </a:r>
            <a:br>
              <a:rPr lang="en-US" altLang="en-US" sz="2800" i="1" smtClean="0">
                <a:solidFill>
                  <a:srgbClr val="009900"/>
                </a:solidFill>
                <a:latin typeface="Comic Sans MS" pitchFamily="66" charset="0"/>
              </a:rPr>
            </a:br>
            <a:r>
              <a:rPr lang="en-US" altLang="en-US" sz="2400" i="1" smtClean="0">
                <a:solidFill>
                  <a:srgbClr val="FF0000"/>
                </a:solidFill>
              </a:rPr>
              <a:t/>
            </a:r>
            <a:br>
              <a:rPr lang="en-US" altLang="en-US" sz="2400" i="1" smtClean="0">
                <a:solidFill>
                  <a:srgbClr val="FF0000"/>
                </a:solidFill>
              </a:rPr>
            </a:br>
            <a:r>
              <a:rPr lang="en-US" altLang="en-US" sz="2000" i="1" smtClean="0">
                <a:solidFill>
                  <a:srgbClr val="B2B2B2"/>
                </a:solidFill>
                <a:latin typeface="Comic Sans MS" pitchFamily="66" charset="0"/>
              </a:rPr>
              <a:t>Do yourself a favor. Use the…</a:t>
            </a:r>
            <a:r>
              <a:rPr lang="en-US" altLang="en-US" sz="2800" i="1" smtClean="0">
                <a:latin typeface="Comic Sans MS" pitchFamily="66" charset="0"/>
              </a:rPr>
              <a:t> </a:t>
            </a:r>
            <a:r>
              <a:rPr lang="en-US" altLang="en-US" sz="2000" i="1" smtClean="0">
                <a:latin typeface="Comic Sans MS" pitchFamily="66" charset="0"/>
              </a:rPr>
              <a:t/>
            </a:r>
            <a:br>
              <a:rPr lang="en-US" altLang="en-US" sz="2000" i="1" smtClean="0">
                <a:latin typeface="Comic Sans MS" pitchFamily="66" charset="0"/>
              </a:rPr>
            </a:br>
            <a:r>
              <a:rPr lang="en-US" altLang="en-US" sz="3200" smtClean="0">
                <a:solidFill>
                  <a:srgbClr val="996600"/>
                </a:solidFill>
                <a:latin typeface="Comic Sans MS" pitchFamily="66" charset="0"/>
              </a:rPr>
              <a:t/>
            </a:r>
            <a:br>
              <a:rPr lang="en-US" altLang="en-US" sz="3200" smtClean="0">
                <a:solidFill>
                  <a:srgbClr val="996600"/>
                </a:solidFill>
                <a:latin typeface="Comic Sans MS" pitchFamily="66" charset="0"/>
              </a:rPr>
            </a:br>
            <a:r>
              <a:rPr lang="en-US" altLang="en-US" sz="3200" smtClean="0">
                <a:solidFill>
                  <a:srgbClr val="996600"/>
                </a:solidFill>
                <a:latin typeface="Comic Sans MS" pitchFamily="66" charset="0"/>
              </a:rPr>
              <a:t>              </a:t>
            </a:r>
            <a:r>
              <a:rPr lang="en-US" altLang="en-US" sz="4000" b="1" smtClean="0">
                <a:solidFill>
                  <a:schemeClr val="accent2"/>
                </a:solidFill>
                <a:latin typeface="Comic Sans MS" pitchFamily="66" charset="0"/>
              </a:rPr>
              <a:t>Virtual Microbiology                        Classroom </a:t>
            </a:r>
            <a:r>
              <a:rPr lang="en-US" altLang="en-US" sz="2000" i="1" smtClean="0">
                <a:solidFill>
                  <a:schemeClr val="accent2"/>
                </a:solidFill>
                <a:latin typeface="Comic Sans MS" pitchFamily="66" charset="0"/>
              </a:rPr>
              <a:t>(</a:t>
            </a:r>
            <a:r>
              <a:rPr lang="en-US" altLang="en-US" sz="2000" i="1" smtClean="0">
                <a:solidFill>
                  <a:schemeClr val="accent2"/>
                </a:solidFill>
                <a:latin typeface="Comic Sans MS" pitchFamily="66" charset="0"/>
                <a:hlinkClick r:id="rId3"/>
              </a:rPr>
              <a:t>VMC</a:t>
            </a:r>
            <a:r>
              <a:rPr lang="en-US" altLang="en-US" sz="2000" i="1" smtClean="0">
                <a:solidFill>
                  <a:schemeClr val="accent2"/>
                </a:solidFill>
                <a:latin typeface="Comic Sans MS" pitchFamily="66" charset="0"/>
              </a:rPr>
              <a:t>)</a:t>
            </a:r>
            <a:r>
              <a:rPr lang="en-US" altLang="en-US" sz="4000" b="1" smtClean="0">
                <a:solidFill>
                  <a:schemeClr val="accent2"/>
                </a:solidFill>
                <a:latin typeface="Comic Sans MS" pitchFamily="66" charset="0"/>
              </a:rPr>
              <a:t> !</a:t>
            </a:r>
            <a:r>
              <a:rPr lang="en-US" altLang="en-US" sz="4000" b="1" smtClean="0">
                <a:solidFill>
                  <a:schemeClr val="accent2"/>
                </a:solidFill>
              </a:rPr>
              <a:t/>
            </a:r>
            <a:br>
              <a:rPr lang="en-US" altLang="en-US" sz="4000" b="1" smtClean="0">
                <a:solidFill>
                  <a:schemeClr val="accent2"/>
                </a:solidFill>
              </a:rPr>
            </a:br>
            <a:r>
              <a:rPr lang="en-US" altLang="en-US" sz="2400" b="1" smtClean="0"/>
              <a:t/>
            </a:r>
            <a:br>
              <a:rPr lang="en-US" altLang="en-US" sz="2400" b="1" smtClean="0"/>
            </a:br>
            <a:r>
              <a:rPr lang="en-US" altLang="en-US" sz="2400" smtClean="0">
                <a:latin typeface="Comic Sans MS" pitchFamily="66" charset="0"/>
              </a:rPr>
              <a:t>The VMC is full of resources to help you succeed, including:</a:t>
            </a:r>
          </a:p>
        </p:txBody>
      </p:sp>
      <p:sp>
        <p:nvSpPr>
          <p:cNvPr id="18435" name="Rectangle 3"/>
          <p:cNvSpPr>
            <a:spLocks noGrp="1" noChangeArrowheads="1"/>
          </p:cNvSpPr>
          <p:nvPr>
            <p:ph type="subTitle" idx="1"/>
          </p:nvPr>
        </p:nvSpPr>
        <p:spPr>
          <a:xfrm>
            <a:off x="2743200" y="4343400"/>
            <a:ext cx="6172200" cy="1600200"/>
          </a:xfrm>
        </p:spPr>
        <p:txBody>
          <a:bodyPr/>
          <a:lstStyle/>
          <a:p>
            <a:pPr marL="609600" indent="-609600" algn="l" eaLnBrk="1" hangingPunct="1">
              <a:buFontTx/>
              <a:buChar char="•"/>
            </a:pPr>
            <a:r>
              <a:rPr lang="en-US" altLang="en-US" sz="1800" smtClean="0">
                <a:latin typeface="Comic Sans MS" pitchFamily="66" charset="0"/>
              </a:rPr>
              <a:t>practice test questions</a:t>
            </a:r>
          </a:p>
          <a:p>
            <a:pPr marL="609600" indent="-609600" algn="l" eaLnBrk="1" hangingPunct="1">
              <a:buFontTx/>
              <a:buChar char="•"/>
            </a:pPr>
            <a:r>
              <a:rPr lang="en-US" altLang="en-US" sz="1800" smtClean="0">
                <a:latin typeface="Comic Sans MS" pitchFamily="66" charset="0"/>
              </a:rPr>
              <a:t>review questions</a:t>
            </a:r>
          </a:p>
          <a:p>
            <a:pPr marL="609600" indent="-609600" algn="l" eaLnBrk="1" hangingPunct="1">
              <a:buFontTx/>
              <a:buChar char="•"/>
            </a:pPr>
            <a:r>
              <a:rPr lang="en-US" altLang="en-US" sz="1800" smtClean="0">
                <a:latin typeface="Comic Sans MS" pitchFamily="66" charset="0"/>
              </a:rPr>
              <a:t>study guides and learning objectives</a:t>
            </a:r>
          </a:p>
        </p:txBody>
      </p:sp>
      <p:sp>
        <p:nvSpPr>
          <p:cNvPr id="18436" name="Text Box 4"/>
          <p:cNvSpPr txBox="1">
            <a:spLocks noChangeArrowheads="1"/>
          </p:cNvSpPr>
          <p:nvPr/>
        </p:nvSpPr>
        <p:spPr bwMode="auto">
          <a:xfrm>
            <a:off x="304800" y="5638800"/>
            <a:ext cx="88392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ctr" eaLnBrk="1" hangingPunct="1">
              <a:spcBef>
                <a:spcPct val="50000"/>
              </a:spcBef>
            </a:pPr>
            <a:r>
              <a:rPr lang="en-US" altLang="en-US" sz="1600">
                <a:solidFill>
                  <a:srgbClr val="000000"/>
                </a:solidFill>
                <a:latin typeface="Comic Sans MS" pitchFamily="66" charset="0"/>
              </a:rPr>
              <a:t>You can access the VMC by going to the Science Prof Online website </a:t>
            </a:r>
            <a:r>
              <a:rPr lang="en-US" altLang="en-US" sz="1600" b="1">
                <a:solidFill>
                  <a:srgbClr val="000000"/>
                </a:solidFill>
                <a:latin typeface="Comic Sans MS" pitchFamily="66" charset="0"/>
                <a:hlinkClick r:id="rId4"/>
              </a:rPr>
              <a:t>www.ScienceProfOnline.com</a:t>
            </a:r>
            <a:endParaRPr lang="en-US" altLang="en-US" sz="1600" b="1">
              <a:solidFill>
                <a:srgbClr val="000000"/>
              </a:solidFill>
              <a:latin typeface="Comic Sans MS" pitchFamily="66" charset="0"/>
            </a:endParaRPr>
          </a:p>
        </p:txBody>
      </p:sp>
      <p:sp>
        <p:nvSpPr>
          <p:cNvPr id="18437" name="Rectangle 7"/>
          <p:cNvSpPr>
            <a:spLocks noChangeArrowheads="1"/>
          </p:cNvSpPr>
          <p:nvPr/>
        </p:nvSpPr>
        <p:spPr bwMode="auto">
          <a:xfrm>
            <a:off x="0" y="6613525"/>
            <a:ext cx="4116388"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tLang="en-US" sz="1000">
                <a:latin typeface="Comic Sans MS" pitchFamily="66" charset="0"/>
              </a:rPr>
              <a:t>Images: </a:t>
            </a:r>
            <a:r>
              <a:rPr lang="en-US" altLang="en-US" sz="1000">
                <a:latin typeface="Comic Sans MS" pitchFamily="66" charset="0"/>
                <a:hlinkClick r:id="rId5"/>
              </a:rPr>
              <a:t>Salmonella,</a:t>
            </a:r>
            <a:r>
              <a:rPr lang="en-US" altLang="en-US" sz="1000">
                <a:latin typeface="Comic Sans MS" pitchFamily="66" charset="0"/>
              </a:rPr>
              <a:t> Giant Microbes; </a:t>
            </a:r>
            <a:r>
              <a:rPr lang="en-US" altLang="en-US" sz="1000">
                <a:latin typeface="Comic Sans MS" pitchFamily="66" charset="0"/>
                <a:hlinkClick r:id="rId6"/>
              </a:rPr>
              <a:t>Prokaryotic cell</a:t>
            </a:r>
            <a:r>
              <a:rPr lang="en-US" altLang="en-US" sz="1000">
                <a:latin typeface="Comic Sans MS" pitchFamily="66" charset="0"/>
              </a:rPr>
              <a:t>, Mariana Ruiz</a:t>
            </a:r>
          </a:p>
        </p:txBody>
      </p:sp>
      <p:pic>
        <p:nvPicPr>
          <p:cNvPr id="18438" name="Picture 8" descr="Prokaryote_cell_unlabeled_Ruiz"/>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38200" y="4267200"/>
            <a:ext cx="137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9" name="Picture 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67238" y="3424238"/>
            <a:ext cx="9525" cy="9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440" name="Picture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58813" y="381000"/>
            <a:ext cx="2381250"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533400" y="382832"/>
            <a:ext cx="3505200" cy="609600"/>
          </a:xfrm>
        </p:spPr>
        <p:txBody>
          <a:bodyPr/>
          <a:lstStyle/>
          <a:p>
            <a:pPr algn="l" eaLnBrk="1" hangingPunct="1"/>
            <a:r>
              <a:rPr lang="en-US" altLang="en-US" sz="1800" b="1" dirty="0" smtClean="0">
                <a:latin typeface="Comic Sans MS" pitchFamily="66" charset="0"/>
              </a:rPr>
              <a:t>Laboratory Exercise  2</a:t>
            </a:r>
          </a:p>
        </p:txBody>
      </p:sp>
      <p:sp>
        <p:nvSpPr>
          <p:cNvPr id="2051" name="Rectangle 3"/>
          <p:cNvSpPr>
            <a:spLocks noGrp="1" noChangeArrowheads="1"/>
          </p:cNvSpPr>
          <p:nvPr>
            <p:ph type="subTitle" idx="1"/>
          </p:nvPr>
        </p:nvSpPr>
        <p:spPr>
          <a:xfrm>
            <a:off x="609600" y="1339850"/>
            <a:ext cx="8039100" cy="2546350"/>
          </a:xfrm>
        </p:spPr>
        <p:txBody>
          <a:bodyPr/>
          <a:lstStyle/>
          <a:p>
            <a:pPr algn="l" eaLnBrk="1" hangingPunct="1">
              <a:spcBef>
                <a:spcPts val="600"/>
              </a:spcBef>
              <a:defRPr/>
            </a:pPr>
            <a:r>
              <a:rPr lang="en-US" sz="4400" b="1" dirty="0" smtClean="0">
                <a:solidFill>
                  <a:schemeClr val="tx1">
                    <a:lumMod val="65000"/>
                    <a:lumOff val="35000"/>
                  </a:schemeClr>
                </a:solidFill>
                <a:latin typeface="Comic Sans MS" pitchFamily="66" charset="0"/>
              </a:rPr>
              <a:t>Gram Stain</a:t>
            </a:r>
            <a:r>
              <a:rPr lang="en-US" sz="5400" b="1" dirty="0" smtClean="0">
                <a:solidFill>
                  <a:schemeClr val="tx1">
                    <a:lumMod val="65000"/>
                    <a:lumOff val="35000"/>
                  </a:schemeClr>
                </a:solidFill>
                <a:latin typeface="Comic Sans MS" pitchFamily="66" charset="0"/>
              </a:rPr>
              <a:t> </a:t>
            </a:r>
          </a:p>
          <a:p>
            <a:pPr algn="l" eaLnBrk="1" hangingPunct="1">
              <a:spcBef>
                <a:spcPts val="600"/>
              </a:spcBef>
              <a:defRPr/>
            </a:pPr>
            <a:endParaRPr lang="en-US" sz="1400" b="1" dirty="0" smtClean="0">
              <a:latin typeface="Comic Sans MS" pitchFamily="66" charset="0"/>
            </a:endParaRPr>
          </a:p>
          <a:p>
            <a:pPr marL="285750" indent="-285750" algn="l" eaLnBrk="1" hangingPunct="1">
              <a:buFont typeface="Wingdings" panose="05000000000000000000" pitchFamily="2" charset="2"/>
              <a:buChar char="ü"/>
              <a:defRPr/>
            </a:pPr>
            <a:r>
              <a:rPr lang="en-US" sz="1600" dirty="0" smtClean="0">
                <a:latin typeface="Comic Sans MS" pitchFamily="66" charset="0"/>
              </a:rPr>
              <a:t>Prepare Bacterial </a:t>
            </a:r>
            <a:r>
              <a:rPr lang="en-US" sz="1600" dirty="0">
                <a:latin typeface="Comic Sans MS" pitchFamily="66" charset="0"/>
              </a:rPr>
              <a:t>S</a:t>
            </a:r>
            <a:r>
              <a:rPr lang="en-US" sz="1600" dirty="0" smtClean="0">
                <a:latin typeface="Comic Sans MS" pitchFamily="66" charset="0"/>
              </a:rPr>
              <a:t>mear for Gram Staining</a:t>
            </a:r>
          </a:p>
          <a:p>
            <a:pPr marL="285750" indent="-285750" algn="l" eaLnBrk="1" hangingPunct="1">
              <a:buFont typeface="Wingdings" panose="05000000000000000000" pitchFamily="2" charset="2"/>
              <a:buChar char="ü"/>
              <a:defRPr/>
            </a:pPr>
            <a:r>
              <a:rPr lang="en-US" sz="1600" dirty="0" smtClean="0">
                <a:latin typeface="Comic Sans MS" pitchFamily="66" charset="0"/>
              </a:rPr>
              <a:t>Gram Stain Procedure</a:t>
            </a:r>
          </a:p>
          <a:p>
            <a:pPr marL="285750" indent="-285750" algn="l" eaLnBrk="1" hangingPunct="1">
              <a:buFont typeface="Wingdings" panose="05000000000000000000" pitchFamily="2" charset="2"/>
              <a:buChar char="ü"/>
              <a:defRPr/>
            </a:pPr>
            <a:r>
              <a:rPr lang="en-US" sz="1600" dirty="0" smtClean="0">
                <a:latin typeface="Comic Sans MS" pitchFamily="66" charset="0"/>
              </a:rPr>
              <a:t>Identification of Unknown Bacteria</a:t>
            </a:r>
          </a:p>
        </p:txBody>
      </p:sp>
      <p:sp>
        <p:nvSpPr>
          <p:cNvPr id="3076" name="Rectangle 5"/>
          <p:cNvSpPr>
            <a:spLocks noChangeArrowheads="1"/>
          </p:cNvSpPr>
          <p:nvPr/>
        </p:nvSpPr>
        <p:spPr bwMode="auto">
          <a:xfrm>
            <a:off x="685800" y="4495800"/>
            <a:ext cx="2819400" cy="1143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endParaRPr lang="en-US" altLang="en-US"/>
          </a:p>
        </p:txBody>
      </p:sp>
      <p:sp>
        <p:nvSpPr>
          <p:cNvPr id="3077" name="Oval 6"/>
          <p:cNvSpPr>
            <a:spLocks noChangeArrowheads="1"/>
          </p:cNvSpPr>
          <p:nvPr/>
        </p:nvSpPr>
        <p:spPr bwMode="auto">
          <a:xfrm>
            <a:off x="994064" y="4858039"/>
            <a:ext cx="533400" cy="457200"/>
          </a:xfrm>
          <a:prstGeom prst="ellipse">
            <a:avLst/>
          </a:prstGeom>
          <a:solidFill>
            <a:schemeClr val="bg1"/>
          </a:solidFill>
          <a:ln w="2857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endParaRPr lang="en-US" altLang="en-US"/>
          </a:p>
        </p:txBody>
      </p:sp>
      <p:sp>
        <p:nvSpPr>
          <p:cNvPr id="3078" name="Oval 7"/>
          <p:cNvSpPr>
            <a:spLocks noChangeArrowheads="1"/>
          </p:cNvSpPr>
          <p:nvPr/>
        </p:nvSpPr>
        <p:spPr bwMode="auto">
          <a:xfrm>
            <a:off x="1828800" y="4848658"/>
            <a:ext cx="533400" cy="457200"/>
          </a:xfrm>
          <a:prstGeom prst="ellipse">
            <a:avLst/>
          </a:prstGeom>
          <a:solidFill>
            <a:schemeClr val="bg1"/>
          </a:solidFill>
          <a:ln w="2857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endParaRPr lang="en-US" altLang="en-US"/>
          </a:p>
        </p:txBody>
      </p:sp>
      <p:sp>
        <p:nvSpPr>
          <p:cNvPr id="3079" name="Oval 8"/>
          <p:cNvSpPr>
            <a:spLocks noChangeArrowheads="1"/>
          </p:cNvSpPr>
          <p:nvPr/>
        </p:nvSpPr>
        <p:spPr bwMode="auto">
          <a:xfrm>
            <a:off x="2667000" y="4876800"/>
            <a:ext cx="533400" cy="457200"/>
          </a:xfrm>
          <a:prstGeom prst="ellipse">
            <a:avLst/>
          </a:prstGeom>
          <a:solidFill>
            <a:schemeClr val="bg1"/>
          </a:solidFill>
          <a:ln w="2857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endParaRPr lang="en-US" altLang="en-US"/>
          </a:p>
        </p:txBody>
      </p:sp>
      <p:sp>
        <p:nvSpPr>
          <p:cNvPr id="3080" name="Text Box 9"/>
          <p:cNvSpPr txBox="1">
            <a:spLocks noChangeArrowheads="1"/>
          </p:cNvSpPr>
          <p:nvPr/>
        </p:nvSpPr>
        <p:spPr bwMode="auto">
          <a:xfrm>
            <a:off x="1146464" y="5391439"/>
            <a:ext cx="2286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tLang="en-US" sz="900" dirty="0" smtClean="0">
                <a:solidFill>
                  <a:srgbClr val="FF0000"/>
                </a:solidFill>
              </a:rPr>
              <a:t>+</a:t>
            </a:r>
            <a:endParaRPr lang="en-US" altLang="en-US" sz="900" dirty="0">
              <a:solidFill>
                <a:srgbClr val="FF0000"/>
              </a:solidFill>
            </a:endParaRPr>
          </a:p>
        </p:txBody>
      </p:sp>
      <p:sp>
        <p:nvSpPr>
          <p:cNvPr id="3081" name="Text Box 10"/>
          <p:cNvSpPr txBox="1">
            <a:spLocks noChangeArrowheads="1"/>
          </p:cNvSpPr>
          <p:nvPr/>
        </p:nvSpPr>
        <p:spPr bwMode="auto">
          <a:xfrm>
            <a:off x="1981200" y="5382058"/>
            <a:ext cx="304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tLang="en-US" sz="900" dirty="0" smtClean="0">
                <a:solidFill>
                  <a:srgbClr val="FF0000"/>
                </a:solidFill>
              </a:rPr>
              <a:t>?</a:t>
            </a:r>
            <a:endParaRPr lang="en-US" altLang="en-US" sz="900" dirty="0">
              <a:solidFill>
                <a:srgbClr val="FF0000"/>
              </a:solidFill>
            </a:endParaRPr>
          </a:p>
        </p:txBody>
      </p:sp>
      <p:sp>
        <p:nvSpPr>
          <p:cNvPr id="3082" name="Text Box 11"/>
          <p:cNvSpPr txBox="1">
            <a:spLocks noChangeArrowheads="1"/>
          </p:cNvSpPr>
          <p:nvPr/>
        </p:nvSpPr>
        <p:spPr bwMode="auto">
          <a:xfrm>
            <a:off x="2819400" y="5410200"/>
            <a:ext cx="304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tLang="en-US" sz="900" b="1" dirty="0" smtClean="0">
                <a:solidFill>
                  <a:srgbClr val="FF0000"/>
                </a:solidFill>
              </a:rPr>
              <a:t>-</a:t>
            </a:r>
            <a:endParaRPr lang="en-US" altLang="en-US" sz="900" b="1" dirty="0">
              <a:solidFill>
                <a:srgbClr val="FF0000"/>
              </a:solidFill>
            </a:endParaRPr>
          </a:p>
        </p:txBody>
      </p:sp>
      <p:sp>
        <p:nvSpPr>
          <p:cNvPr id="3083" name="Text Box 12"/>
          <p:cNvSpPr txBox="1">
            <a:spLocks noChangeArrowheads="1"/>
          </p:cNvSpPr>
          <p:nvPr/>
        </p:nvSpPr>
        <p:spPr bwMode="auto">
          <a:xfrm>
            <a:off x="3200400" y="4583401"/>
            <a:ext cx="304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tLang="en-US" sz="1000" b="1" dirty="0" smtClean="0">
                <a:solidFill>
                  <a:srgbClr val="FF0000"/>
                </a:solidFill>
              </a:rPr>
              <a:t>G</a:t>
            </a:r>
            <a:endParaRPr lang="en-US" altLang="en-US" sz="1000" b="1" dirty="0">
              <a:solidFill>
                <a:srgbClr val="FF0000"/>
              </a:solidFill>
            </a:endParaRPr>
          </a:p>
        </p:txBody>
      </p:sp>
      <p:sp>
        <p:nvSpPr>
          <p:cNvPr id="3084" name="Text Box 6"/>
          <p:cNvSpPr txBox="1">
            <a:spLocks noChangeArrowheads="1"/>
          </p:cNvSpPr>
          <p:nvPr/>
        </p:nvSpPr>
        <p:spPr bwMode="auto">
          <a:xfrm>
            <a:off x="4800600" y="6611938"/>
            <a:ext cx="4343400"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r" eaLnBrk="1" hangingPunct="1">
              <a:spcBef>
                <a:spcPct val="50000"/>
              </a:spcBef>
            </a:pPr>
            <a:r>
              <a:rPr lang="en-US" altLang="en-US" sz="1000">
                <a:latin typeface="Comic Sans MS" pitchFamily="66" charset="0"/>
              </a:rPr>
              <a:t>Images: </a:t>
            </a:r>
            <a:r>
              <a:rPr lang="en-US" altLang="en-US" sz="1000">
                <a:hlinkClick r:id="rId3"/>
              </a:rPr>
              <a:t>Acid fast stain</a:t>
            </a:r>
            <a:r>
              <a:rPr lang="en-US" altLang="en-US" sz="1000"/>
              <a:t> &amp; mordant step of </a:t>
            </a:r>
            <a:r>
              <a:rPr lang="en-US" altLang="en-US" sz="1000">
                <a:hlinkClick r:id="rId4"/>
              </a:rPr>
              <a:t>Gram stain</a:t>
            </a:r>
            <a:r>
              <a:rPr lang="en-US" altLang="en-US" sz="1000"/>
              <a:t>, both by T. Port</a:t>
            </a:r>
            <a:endParaRPr lang="en-US" altLang="en-US" sz="1000">
              <a:latin typeface="Comic Sans MS" pitchFamily="66" charset="0"/>
            </a:endParaRPr>
          </a:p>
        </p:txBody>
      </p:sp>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495800" y="327414"/>
            <a:ext cx="1929067" cy="1700784"/>
          </a:xfrm>
          <a:prstGeom prst="ellipse">
            <a:avLst/>
          </a:prstGeom>
          <a:ln w="254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2" name="Picture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385732" y="3517524"/>
            <a:ext cx="3173134" cy="237622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087"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tLang="en-US" sz="1000" dirty="0">
                <a:latin typeface="Comic Sans MS" pitchFamily="66" charset="0"/>
              </a:rPr>
              <a:t>From the </a:t>
            </a:r>
            <a:r>
              <a:rPr lang="en-US" altLang="en-US" sz="1000" dirty="0">
                <a:latin typeface="Comic Sans MS" pitchFamily="66" charset="0"/>
                <a:hlinkClick r:id="rId7"/>
              </a:rPr>
              <a:t>Virtual Microbiology Classroom</a:t>
            </a:r>
            <a:r>
              <a:rPr lang="en-US" altLang="en-US" sz="1000" dirty="0">
                <a:latin typeface="Comic Sans MS" pitchFamily="66" charset="0"/>
              </a:rPr>
              <a:t> on </a:t>
            </a:r>
            <a:r>
              <a:rPr lang="en-US" altLang="en-US" sz="1000" dirty="0">
                <a:latin typeface="Comic Sans MS" pitchFamily="66" charset="0"/>
                <a:hlinkClick r:id="rId8"/>
              </a:rPr>
              <a:t>ScienceProfOnline.com</a:t>
            </a:r>
            <a:endParaRPr lang="en-US" altLang="en-US" sz="1000" dirty="0">
              <a:latin typeface="Comic Sans MS" pitchFamily="66" charset="0"/>
            </a:endParaRPr>
          </a:p>
        </p:txBody>
      </p:sp>
      <p:pic>
        <p:nvPicPr>
          <p:cNvPr id="16" name="Picture 15"/>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912532" y="313559"/>
            <a:ext cx="1894609" cy="1700784"/>
          </a:xfrm>
          <a:prstGeom prst="ellipse">
            <a:avLst/>
          </a:prstGeom>
          <a:ln w="254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28600" y="228600"/>
            <a:ext cx="8534400" cy="914400"/>
          </a:xfrm>
        </p:spPr>
        <p:txBody>
          <a:bodyPr/>
          <a:lstStyle/>
          <a:p>
            <a:pPr eaLnBrk="1" hangingPunct="1"/>
            <a:r>
              <a:rPr lang="en-US" altLang="en-US" sz="2800" b="1" dirty="0" smtClean="0">
                <a:solidFill>
                  <a:srgbClr val="990000"/>
                </a:solidFill>
                <a:latin typeface="Comic Sans MS" pitchFamily="66" charset="0"/>
              </a:rPr>
              <a:t>What am I going to learn from Lab Topic #</a:t>
            </a:r>
            <a:r>
              <a:rPr lang="en-US" altLang="en-US" sz="2800" b="1" dirty="0">
                <a:solidFill>
                  <a:srgbClr val="990000"/>
                </a:solidFill>
                <a:latin typeface="Comic Sans MS" pitchFamily="66" charset="0"/>
              </a:rPr>
              <a:t>2</a:t>
            </a:r>
            <a:r>
              <a:rPr lang="en-US" altLang="en-US" sz="2800" b="1" dirty="0" smtClean="0">
                <a:solidFill>
                  <a:srgbClr val="990000"/>
                </a:solidFill>
                <a:latin typeface="Comic Sans MS" pitchFamily="66" charset="0"/>
              </a:rPr>
              <a:t>?</a:t>
            </a:r>
            <a:br>
              <a:rPr lang="en-US" altLang="en-US" sz="2800" b="1" dirty="0" smtClean="0">
                <a:solidFill>
                  <a:srgbClr val="990000"/>
                </a:solidFill>
                <a:latin typeface="Comic Sans MS" pitchFamily="66" charset="0"/>
              </a:rPr>
            </a:br>
            <a:r>
              <a:rPr lang="en-US" altLang="en-US" sz="3200" b="1" dirty="0" smtClean="0">
                <a:solidFill>
                  <a:schemeClr val="tx1"/>
                </a:solidFill>
                <a:latin typeface="Comic Sans MS" pitchFamily="66" charset="0"/>
              </a:rPr>
              <a:t>Gram Staining</a:t>
            </a:r>
            <a:endParaRPr lang="en-US" altLang="en-US" sz="3600" b="1" dirty="0" smtClean="0">
              <a:solidFill>
                <a:schemeClr val="tx1"/>
              </a:solidFill>
              <a:latin typeface="Comic Sans MS" pitchFamily="66" charset="0"/>
            </a:endParaRPr>
          </a:p>
        </p:txBody>
      </p:sp>
      <p:sp>
        <p:nvSpPr>
          <p:cNvPr id="4099" name="Rectangle 3"/>
          <p:cNvSpPr>
            <a:spLocks noGrp="1" noChangeArrowheads="1"/>
          </p:cNvSpPr>
          <p:nvPr>
            <p:ph type="body" sz="half" idx="1"/>
          </p:nvPr>
        </p:nvSpPr>
        <p:spPr>
          <a:xfrm>
            <a:off x="533400" y="1752600"/>
            <a:ext cx="3429000" cy="4056853"/>
          </a:xfrm>
        </p:spPr>
        <p:txBody>
          <a:bodyPr/>
          <a:lstStyle/>
          <a:p>
            <a:pPr lvl="0"/>
            <a:r>
              <a:rPr lang="en-US" sz="1800" dirty="0">
                <a:latin typeface="Comic Sans MS" panose="030F0702030302020204" pitchFamily="66" charset="0"/>
              </a:rPr>
              <a:t>Provide student with opportunity to perform a </a:t>
            </a:r>
            <a:r>
              <a:rPr lang="en-US" altLang="en-US" sz="1800" dirty="0" smtClean="0">
                <a:latin typeface="Comic Sans MS" pitchFamily="66" charset="0"/>
                <a:hlinkClick r:id="rId3"/>
              </a:rPr>
              <a:t>Gram</a:t>
            </a:r>
            <a:r>
              <a:rPr lang="en-US" altLang="en-US" sz="1800" dirty="0" smtClean="0">
                <a:latin typeface="Comic Sans MS" pitchFamily="66" charset="0"/>
              </a:rPr>
              <a:t> stain</a:t>
            </a:r>
            <a:r>
              <a:rPr lang="en-US" sz="1800" dirty="0" smtClean="0">
                <a:latin typeface="Comic Sans MS" panose="030F0702030302020204" pitchFamily="66" charset="0"/>
              </a:rPr>
              <a:t> </a:t>
            </a:r>
            <a:r>
              <a:rPr lang="en-US" sz="1800" dirty="0">
                <a:latin typeface="Comic Sans MS" panose="030F0702030302020204" pitchFamily="66" charset="0"/>
              </a:rPr>
              <a:t>with controls and an </a:t>
            </a:r>
            <a:r>
              <a:rPr lang="en-US" sz="1800" dirty="0" smtClean="0">
                <a:latin typeface="Comic Sans MS" panose="030F0702030302020204" pitchFamily="66" charset="0"/>
              </a:rPr>
              <a:t>unknown.</a:t>
            </a:r>
          </a:p>
          <a:p>
            <a:pPr marL="0" lvl="0" indent="0">
              <a:buNone/>
            </a:pPr>
            <a:endParaRPr lang="en-US" sz="1200" dirty="0">
              <a:latin typeface="Comic Sans MS" panose="030F0702030302020204" pitchFamily="66" charset="0"/>
            </a:endParaRPr>
          </a:p>
          <a:p>
            <a:pPr lvl="0"/>
            <a:r>
              <a:rPr lang="en-US" sz="1800" dirty="0">
                <a:latin typeface="Comic Sans MS" panose="030F0702030302020204" pitchFamily="66" charset="0"/>
              </a:rPr>
              <a:t>Practice evaluating Gram stain </a:t>
            </a:r>
            <a:r>
              <a:rPr lang="en-US" sz="1800" dirty="0" smtClean="0">
                <a:latin typeface="Comic Sans MS" panose="030F0702030302020204" pitchFamily="66" charset="0"/>
              </a:rPr>
              <a:t>results.</a:t>
            </a:r>
            <a:endParaRPr lang="en-US" sz="1800" dirty="0">
              <a:latin typeface="Comic Sans MS" panose="030F0702030302020204" pitchFamily="66" charset="0"/>
            </a:endParaRPr>
          </a:p>
          <a:p>
            <a:pPr marL="0" indent="0" eaLnBrk="1" hangingPunct="1">
              <a:buNone/>
            </a:pPr>
            <a:endParaRPr lang="en-US" altLang="en-US" sz="1400" dirty="0" smtClean="0">
              <a:latin typeface="Comic Sans MS" pitchFamily="66" charset="0"/>
            </a:endParaRPr>
          </a:p>
          <a:p>
            <a:pPr eaLnBrk="1" hangingPunct="1"/>
            <a:r>
              <a:rPr lang="en-US" altLang="en-US" sz="1800" dirty="0" smtClean="0">
                <a:latin typeface="Comic Sans MS" pitchFamily="66" charset="0"/>
              </a:rPr>
              <a:t>Practice viewing bacteria under </a:t>
            </a:r>
            <a:r>
              <a:rPr lang="en-US" altLang="en-US" sz="1800" dirty="0" smtClean="0">
                <a:latin typeface="Comic Sans MS" pitchFamily="66" charset="0"/>
                <a:hlinkClick r:id="rId4"/>
              </a:rPr>
              <a:t>oil immersion</a:t>
            </a:r>
            <a:r>
              <a:rPr lang="en-US" altLang="en-US" sz="1800" dirty="0" smtClean="0">
                <a:latin typeface="Comic Sans MS" pitchFamily="66" charset="0"/>
              </a:rPr>
              <a:t> and taking photo micrographs of bacterial samples.</a:t>
            </a:r>
          </a:p>
          <a:p>
            <a:pPr eaLnBrk="1" hangingPunct="1">
              <a:lnSpc>
                <a:spcPct val="90000"/>
              </a:lnSpc>
              <a:buFontTx/>
              <a:buNone/>
            </a:pPr>
            <a:endParaRPr lang="en-US" altLang="en-US" sz="2000" i="1" dirty="0" smtClean="0"/>
          </a:p>
          <a:p>
            <a:pPr eaLnBrk="1" hangingPunct="1">
              <a:lnSpc>
                <a:spcPct val="90000"/>
              </a:lnSpc>
              <a:buFontTx/>
              <a:buNone/>
            </a:pPr>
            <a:endParaRPr lang="en-US" altLang="en-US" sz="1600" i="1" dirty="0" smtClean="0">
              <a:solidFill>
                <a:schemeClr val="accent2"/>
              </a:solidFill>
            </a:endParaRPr>
          </a:p>
        </p:txBody>
      </p:sp>
      <p:pic>
        <p:nvPicPr>
          <p:cNvPr id="2" name="Picture 1"/>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4267200" y="1600200"/>
            <a:ext cx="4191000" cy="381768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4101" name="Text Box 6"/>
          <p:cNvSpPr txBox="1">
            <a:spLocks noChangeArrowheads="1"/>
          </p:cNvSpPr>
          <p:nvPr/>
        </p:nvSpPr>
        <p:spPr bwMode="auto">
          <a:xfrm>
            <a:off x="5511800" y="6613525"/>
            <a:ext cx="36576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r" eaLnBrk="1" hangingPunct="1">
              <a:spcBef>
                <a:spcPct val="50000"/>
              </a:spcBef>
            </a:pPr>
            <a:r>
              <a:rPr lang="en-US" altLang="en-US" sz="1000">
                <a:latin typeface="Comic Sans MS" pitchFamily="66" charset="0"/>
              </a:rPr>
              <a:t>Image: </a:t>
            </a:r>
            <a:r>
              <a:rPr lang="en-US" altLang="en-US" sz="1000">
                <a:hlinkClick r:id="rId6"/>
              </a:rPr>
              <a:t>Chimp brain in a jar</a:t>
            </a:r>
            <a:r>
              <a:rPr lang="en-US" altLang="en-US" sz="1000"/>
              <a:t>, Gaetan Lee</a:t>
            </a:r>
            <a:endParaRPr lang="en-US" altLang="en-US" sz="1000">
              <a:latin typeface="Comic Sans MS" pitchFamily="66" charset="0"/>
            </a:endParaRPr>
          </a:p>
        </p:txBody>
      </p:sp>
      <p:sp>
        <p:nvSpPr>
          <p:cNvPr id="4102"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tLang="en-US" sz="1000">
                <a:latin typeface="Comic Sans MS" pitchFamily="66" charset="0"/>
              </a:rPr>
              <a:t>From the </a:t>
            </a:r>
            <a:r>
              <a:rPr lang="en-US" altLang="en-US" sz="1000">
                <a:latin typeface="Comic Sans MS" pitchFamily="66" charset="0"/>
                <a:hlinkClick r:id="rId7"/>
              </a:rPr>
              <a:t>Virtual Microbiology Classroom</a:t>
            </a:r>
            <a:r>
              <a:rPr lang="en-US" altLang="en-US" sz="1000">
                <a:latin typeface="Comic Sans MS" pitchFamily="66" charset="0"/>
              </a:rPr>
              <a:t> on </a:t>
            </a:r>
            <a:r>
              <a:rPr lang="en-US" altLang="en-US" sz="1000">
                <a:latin typeface="Comic Sans MS" pitchFamily="66" charset="0"/>
                <a:hlinkClick r:id="rId8"/>
              </a:rPr>
              <a:t>ScienceProfOnline.com</a:t>
            </a:r>
            <a:endParaRPr lang="en-US" altLang="en-US" sz="1000">
              <a:latin typeface="Comic Sans MS" pitchFamily="66" charset="0"/>
            </a:endParaRPr>
          </a:p>
        </p:txBody>
      </p:sp>
      <p:sp>
        <p:nvSpPr>
          <p:cNvPr id="7" name="Text Box 6"/>
          <p:cNvSpPr txBox="1">
            <a:spLocks noChangeArrowheads="1"/>
          </p:cNvSpPr>
          <p:nvPr/>
        </p:nvSpPr>
        <p:spPr bwMode="auto">
          <a:xfrm>
            <a:off x="4691062" y="5638798"/>
            <a:ext cx="3343275"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ctr" eaLnBrk="1" hangingPunct="1">
              <a:spcBef>
                <a:spcPct val="50000"/>
              </a:spcBef>
            </a:pPr>
            <a:r>
              <a:rPr lang="en-US" altLang="en-US" sz="1800" b="1" dirty="0">
                <a:solidFill>
                  <a:srgbClr val="993300"/>
                </a:solidFill>
                <a:latin typeface="Comic Sans MS" pitchFamily="66" charset="0"/>
              </a:rPr>
              <a:t>Please plug in your </a:t>
            </a:r>
            <a:r>
              <a:rPr lang="en-US" altLang="en-US" sz="1800" b="1" dirty="0" err="1">
                <a:solidFill>
                  <a:srgbClr val="993300"/>
                </a:solidFill>
                <a:latin typeface="Comic Sans MS" pitchFamily="66" charset="0"/>
              </a:rPr>
              <a:t>microincinerators</a:t>
            </a:r>
            <a:r>
              <a:rPr lang="en-US" altLang="en-US" sz="1800" b="1" dirty="0">
                <a:solidFill>
                  <a:srgbClr val="993300"/>
                </a:solidFill>
                <a:latin typeface="Comic Sans MS" pitchFamily="66" charset="0"/>
              </a:rPr>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ltLang="en-US" b="1" dirty="0" smtClean="0">
                <a:latin typeface="Comic Sans MS" pitchFamily="66" charset="0"/>
              </a:rPr>
              <a:t>Differential Stains</a:t>
            </a:r>
          </a:p>
        </p:txBody>
      </p:sp>
      <p:sp>
        <p:nvSpPr>
          <p:cNvPr id="5123" name="Rectangle 3"/>
          <p:cNvSpPr>
            <a:spLocks noGrp="1" noChangeArrowheads="1"/>
          </p:cNvSpPr>
          <p:nvPr>
            <p:ph type="body" sz="half" idx="1"/>
          </p:nvPr>
        </p:nvSpPr>
        <p:spPr>
          <a:xfrm>
            <a:off x="609600" y="1524000"/>
            <a:ext cx="3810000" cy="4525963"/>
          </a:xfrm>
        </p:spPr>
        <p:txBody>
          <a:bodyPr/>
          <a:lstStyle/>
          <a:p>
            <a:pPr eaLnBrk="1" hangingPunct="1"/>
            <a:r>
              <a:rPr lang="en-US" altLang="en-US" sz="2400" dirty="0" smtClean="0">
                <a:latin typeface="Comic Sans MS" pitchFamily="66" charset="0"/>
              </a:rPr>
              <a:t>Most stains used in microbiology are differential.</a:t>
            </a:r>
          </a:p>
          <a:p>
            <a:pPr marL="0" indent="0" eaLnBrk="1" hangingPunct="1">
              <a:buNone/>
            </a:pPr>
            <a:endParaRPr lang="en-US" altLang="en-US" sz="2400" dirty="0" smtClean="0">
              <a:latin typeface="Comic Sans MS" pitchFamily="66" charset="0"/>
            </a:endParaRPr>
          </a:p>
          <a:p>
            <a:pPr eaLnBrk="1" hangingPunct="1"/>
            <a:r>
              <a:rPr lang="en-US" altLang="en-US" sz="2400" dirty="0" smtClean="0">
                <a:latin typeface="Comic Sans MS" pitchFamily="66" charset="0"/>
                <a:hlinkClick r:id="rId3"/>
              </a:rPr>
              <a:t>Differential stains </a:t>
            </a:r>
            <a:r>
              <a:rPr lang="en-US" altLang="en-US" sz="2400" dirty="0" smtClean="0">
                <a:latin typeface="Comic Sans MS" pitchFamily="66" charset="0"/>
              </a:rPr>
              <a:t>involve use of more than one dye, so that certain differences between cell type or structures can be distinguished.</a:t>
            </a:r>
          </a:p>
          <a:p>
            <a:pPr eaLnBrk="1" hangingPunct="1"/>
            <a:endParaRPr lang="en-US" altLang="en-US" sz="2800" dirty="0" smtClean="0"/>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05400" y="2078434"/>
            <a:ext cx="3358788" cy="2930870"/>
          </a:xfrm>
          <a:prstGeom prst="ellipse">
            <a:avLst/>
          </a:prstGeom>
          <a:ln w="254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5125" name="Rectangle 9"/>
          <p:cNvSpPr>
            <a:spLocks noChangeArrowheads="1"/>
          </p:cNvSpPr>
          <p:nvPr/>
        </p:nvSpPr>
        <p:spPr bwMode="auto">
          <a:xfrm>
            <a:off x="-31750" y="6621463"/>
            <a:ext cx="4572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tLang="en-US" sz="1100">
                <a:latin typeface="Comic Sans MS" pitchFamily="66" charset="0"/>
              </a:rPr>
              <a:t>Image: Acid fast stain, T. Port</a:t>
            </a:r>
          </a:p>
        </p:txBody>
      </p:sp>
      <p:sp>
        <p:nvSpPr>
          <p:cNvPr id="5126" name="Text Box 7"/>
          <p:cNvSpPr txBox="1">
            <a:spLocks noChangeArrowheads="1"/>
          </p:cNvSpPr>
          <p:nvPr/>
        </p:nvSpPr>
        <p:spPr bwMode="auto">
          <a:xfrm>
            <a:off x="464185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r" eaLnBrk="1" hangingPunct="1">
              <a:spcBef>
                <a:spcPct val="50000"/>
              </a:spcBef>
            </a:pPr>
            <a:r>
              <a:rPr lang="en-US" altLang="en-US" sz="1000">
                <a:latin typeface="Comic Sans MS" pitchFamily="66" charset="0"/>
              </a:rPr>
              <a:t>From the </a:t>
            </a:r>
            <a:r>
              <a:rPr lang="en-US" altLang="en-US" sz="1000">
                <a:latin typeface="Comic Sans MS" pitchFamily="66" charset="0"/>
                <a:hlinkClick r:id="rId5"/>
              </a:rPr>
              <a:t>Virtual Microbiology Classroom</a:t>
            </a:r>
            <a:r>
              <a:rPr lang="en-US" altLang="en-US" sz="1000">
                <a:latin typeface="Comic Sans MS" pitchFamily="66" charset="0"/>
              </a:rPr>
              <a:t> on </a:t>
            </a:r>
            <a:r>
              <a:rPr lang="en-US" altLang="en-US" sz="1000">
                <a:latin typeface="Comic Sans MS" pitchFamily="66" charset="0"/>
                <a:hlinkClick r:id="rId6"/>
              </a:rPr>
              <a:t>ScienceProfOnline.com</a:t>
            </a:r>
            <a:endParaRPr lang="en-US" altLang="en-US" sz="1000">
              <a:latin typeface="Comic Sans MS"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sz="1600" smtClean="0">
                <a:latin typeface="Comic Sans MS" pitchFamily="66" charset="0"/>
              </a:rPr>
              <a:t>When obtaining a bacterial sample from a tube or plate of media do so </a:t>
            </a:r>
            <a:r>
              <a:rPr lang="en-US" altLang="en-US" sz="1600" b="1" smtClean="0">
                <a:latin typeface="Comic Sans MS" pitchFamily="66" charset="0"/>
              </a:rPr>
              <a:t>gently</a:t>
            </a:r>
            <a:r>
              <a:rPr lang="en-US" altLang="en-US" sz="1600" smtClean="0">
                <a:latin typeface="Comic Sans MS" pitchFamily="66" charset="0"/>
              </a:rPr>
              <a:t>!  The bacteria is growing as a thin film on top of the media! Don’t scrape so hard that you have pieces of agar in your sample!</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a:ext>
            </a:extLst>
          </a:blip>
          <a:stretch>
            <a:fillRect/>
          </a:stretch>
        </p:blipFill>
        <p:spPr>
          <a:xfrm>
            <a:off x="484909" y="1828801"/>
            <a:ext cx="3810000" cy="314325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6148"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tLang="en-US" sz="1000">
                <a:latin typeface="Comic Sans MS" pitchFamily="66" charset="0"/>
              </a:rPr>
              <a:t>From the </a:t>
            </a:r>
            <a:r>
              <a:rPr lang="en-US" altLang="en-US" sz="1000">
                <a:latin typeface="Comic Sans MS" pitchFamily="66" charset="0"/>
                <a:hlinkClick r:id="rId3"/>
              </a:rPr>
              <a:t>Virtual Microbiology Classroom</a:t>
            </a:r>
            <a:r>
              <a:rPr lang="en-US" altLang="en-US" sz="1000">
                <a:latin typeface="Comic Sans MS" pitchFamily="66" charset="0"/>
              </a:rPr>
              <a:t> on </a:t>
            </a:r>
            <a:r>
              <a:rPr lang="en-US" altLang="en-US" sz="1000">
                <a:latin typeface="Comic Sans MS" pitchFamily="66" charset="0"/>
                <a:hlinkClick r:id="rId4"/>
              </a:rPr>
              <a:t>ScienceProfOnline.com</a:t>
            </a:r>
            <a:endParaRPr lang="en-US" altLang="en-US" sz="1000">
              <a:latin typeface="Comic Sans MS" pitchFamily="66" charset="0"/>
            </a:endParaRPr>
          </a:p>
        </p:txBody>
      </p:sp>
      <p:sp>
        <p:nvSpPr>
          <p:cNvPr id="6149" name="Text Box 6"/>
          <p:cNvSpPr txBox="1">
            <a:spLocks noChangeArrowheads="1"/>
          </p:cNvSpPr>
          <p:nvPr/>
        </p:nvSpPr>
        <p:spPr bwMode="auto">
          <a:xfrm>
            <a:off x="6707188" y="6457950"/>
            <a:ext cx="2436812"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r" eaLnBrk="1" hangingPunct="1">
              <a:spcBef>
                <a:spcPct val="50000"/>
              </a:spcBef>
            </a:pPr>
            <a:r>
              <a:rPr lang="en-US" altLang="en-US" sz="1000">
                <a:latin typeface="Comic Sans MS" pitchFamily="66" charset="0"/>
              </a:rPr>
              <a:t>Image: </a:t>
            </a:r>
            <a:r>
              <a:rPr lang="en-US" altLang="en-US" sz="1000">
                <a:hlinkClick r:id="rId5"/>
              </a:rPr>
              <a:t>E. col</a:t>
            </a:r>
            <a:r>
              <a:rPr lang="en-US" altLang="en-US" sz="1000"/>
              <a:t>i growing on TSY agar in slant tube and in Petri dish, T. Port</a:t>
            </a:r>
            <a:endParaRPr lang="en-US" altLang="en-US" sz="1000">
              <a:latin typeface="Comic Sans MS" pitchFamily="66" charset="0"/>
            </a:endParaRPr>
          </a:p>
        </p:txBody>
      </p:sp>
      <p:pic>
        <p:nvPicPr>
          <p:cNvPr id="2" name="Picture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029200" y="1828800"/>
            <a:ext cx="3407875" cy="3189041"/>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3" name="TextBox 2"/>
          <p:cNvSpPr txBox="1"/>
          <p:nvPr/>
        </p:nvSpPr>
        <p:spPr>
          <a:xfrm>
            <a:off x="609600" y="5181600"/>
            <a:ext cx="3581400" cy="900113"/>
          </a:xfrm>
          <a:prstGeom prst="rect">
            <a:avLst/>
          </a:prstGeom>
          <a:noFill/>
        </p:spPr>
        <p:txBody>
          <a:bodyPr>
            <a:spAutoFit/>
          </a:bodyPr>
          <a:lstStyle/>
          <a:p>
            <a:pPr>
              <a:defRPr/>
            </a:pPr>
            <a:r>
              <a:rPr lang="en-US" sz="1050" dirty="0">
                <a:latin typeface="Comic Sans MS" pitchFamily="66" charset="0"/>
              </a:rPr>
              <a:t>If obtaining bacterial sample from slant tubes:</a:t>
            </a:r>
          </a:p>
          <a:p>
            <a:pPr marL="171450" indent="-171450">
              <a:buFontTx/>
              <a:buChar char="-"/>
              <a:defRPr/>
            </a:pPr>
            <a:r>
              <a:rPr lang="en-US" sz="1050" dirty="0">
                <a:latin typeface="Comic Sans MS" pitchFamily="66" charset="0"/>
              </a:rPr>
              <a:t>never pick up test tube by the cap.</a:t>
            </a:r>
          </a:p>
          <a:p>
            <a:pPr marL="171450" indent="-171450">
              <a:buFontTx/>
              <a:buChar char="-"/>
              <a:defRPr/>
            </a:pPr>
            <a:r>
              <a:rPr lang="en-US" sz="1050" dirty="0">
                <a:latin typeface="Comic Sans MS" pitchFamily="66" charset="0"/>
              </a:rPr>
              <a:t>do NOT set cap down on lab bench</a:t>
            </a:r>
          </a:p>
          <a:p>
            <a:pPr marL="171450" indent="-171450">
              <a:buFontTx/>
              <a:buChar char="-"/>
              <a:defRPr/>
            </a:pPr>
            <a:r>
              <a:rPr lang="en-US" sz="1050" dirty="0">
                <a:latin typeface="Comic Sans MS" pitchFamily="66" charset="0"/>
              </a:rPr>
              <a:t>flame neck of the test tube before &amp; after  </a:t>
            </a:r>
          </a:p>
          <a:p>
            <a:pPr>
              <a:defRPr/>
            </a:pPr>
            <a:r>
              <a:rPr lang="en-US" sz="1050" dirty="0">
                <a:latin typeface="Comic Sans MS" pitchFamily="66" charset="0"/>
              </a:rPr>
              <a:t>    obtaining sample.</a:t>
            </a:r>
          </a:p>
        </p:txBody>
      </p:sp>
    </p:spTree>
    <p:extLst>
      <p:ext uri="{BB962C8B-B14F-4D97-AF65-F5344CB8AC3E}">
        <p14:creationId xmlns:p14="http://schemas.microsoft.com/office/powerpoint/2010/main" val="2259123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04800" y="228600"/>
            <a:ext cx="8229600" cy="609600"/>
          </a:xfrm>
        </p:spPr>
        <p:txBody>
          <a:bodyPr/>
          <a:lstStyle/>
          <a:p>
            <a:pPr algn="l" eaLnBrk="1" hangingPunct="1">
              <a:lnSpc>
                <a:spcPct val="90000"/>
              </a:lnSpc>
            </a:pPr>
            <a:r>
              <a:rPr lang="en-US" altLang="en-US" sz="3600" b="1" dirty="0" smtClean="0">
                <a:latin typeface="Comic Sans MS" pitchFamily="66" charset="0"/>
                <a:hlinkClick r:id="rId3"/>
              </a:rPr>
              <a:t>Gram Stain</a:t>
            </a:r>
            <a:endParaRPr lang="en-US" altLang="en-US" sz="3600" b="1" dirty="0" smtClean="0">
              <a:latin typeface="Comic Sans MS" pitchFamily="66" charset="0"/>
            </a:endParaRPr>
          </a:p>
        </p:txBody>
      </p:sp>
      <p:pic>
        <p:nvPicPr>
          <p:cNvPr id="7172" name="Picture 4"/>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5720120" y="152400"/>
            <a:ext cx="3132934" cy="16764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
        <p:nvSpPr>
          <p:cNvPr id="7174" name="Oval 13"/>
          <p:cNvSpPr>
            <a:spLocks noChangeArrowheads="1"/>
          </p:cNvSpPr>
          <p:nvPr/>
        </p:nvSpPr>
        <p:spPr bwMode="auto">
          <a:xfrm>
            <a:off x="571500" y="3749031"/>
            <a:ext cx="533400" cy="457200"/>
          </a:xfrm>
          <a:prstGeom prst="ellipse">
            <a:avLst/>
          </a:prstGeom>
          <a:solidFill>
            <a:schemeClr val="bg1"/>
          </a:solidFill>
          <a:ln w="2857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endParaRPr lang="en-US" altLang="en-US"/>
          </a:p>
        </p:txBody>
      </p:sp>
      <p:sp>
        <p:nvSpPr>
          <p:cNvPr id="7175" name="Oval 14"/>
          <p:cNvSpPr>
            <a:spLocks noChangeArrowheads="1"/>
          </p:cNvSpPr>
          <p:nvPr/>
        </p:nvSpPr>
        <p:spPr bwMode="auto">
          <a:xfrm>
            <a:off x="1257300" y="3749031"/>
            <a:ext cx="533400" cy="457200"/>
          </a:xfrm>
          <a:prstGeom prst="ellipse">
            <a:avLst/>
          </a:prstGeom>
          <a:solidFill>
            <a:schemeClr val="bg1"/>
          </a:solidFill>
          <a:ln w="2857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endParaRPr lang="en-US" altLang="en-US"/>
          </a:p>
        </p:txBody>
      </p:sp>
      <p:sp>
        <p:nvSpPr>
          <p:cNvPr id="7176" name="Oval 15"/>
          <p:cNvSpPr>
            <a:spLocks noChangeArrowheads="1"/>
          </p:cNvSpPr>
          <p:nvPr/>
        </p:nvSpPr>
        <p:spPr bwMode="auto">
          <a:xfrm>
            <a:off x="1943100" y="3749031"/>
            <a:ext cx="533400" cy="457200"/>
          </a:xfrm>
          <a:prstGeom prst="ellipse">
            <a:avLst/>
          </a:prstGeom>
          <a:solidFill>
            <a:schemeClr val="bg1"/>
          </a:solidFill>
          <a:ln w="28575">
            <a:solidFill>
              <a:srgbClr val="FF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endParaRPr lang="en-US" altLang="en-US"/>
          </a:p>
        </p:txBody>
      </p:sp>
      <p:sp>
        <p:nvSpPr>
          <p:cNvPr id="7177" name="Text Box 16"/>
          <p:cNvSpPr txBox="1">
            <a:spLocks noChangeArrowheads="1"/>
          </p:cNvSpPr>
          <p:nvPr/>
        </p:nvSpPr>
        <p:spPr bwMode="auto">
          <a:xfrm>
            <a:off x="723900" y="4282431"/>
            <a:ext cx="2286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tLang="en-US" sz="900">
                <a:solidFill>
                  <a:srgbClr val="FF0000"/>
                </a:solidFill>
              </a:rPr>
              <a:t>+</a:t>
            </a:r>
          </a:p>
        </p:txBody>
      </p:sp>
      <p:sp>
        <p:nvSpPr>
          <p:cNvPr id="7178" name="Text Box 17"/>
          <p:cNvSpPr txBox="1">
            <a:spLocks noChangeArrowheads="1"/>
          </p:cNvSpPr>
          <p:nvPr/>
        </p:nvSpPr>
        <p:spPr bwMode="auto">
          <a:xfrm>
            <a:off x="1409700" y="4282431"/>
            <a:ext cx="30480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tLang="en-US" sz="900" dirty="0">
                <a:solidFill>
                  <a:srgbClr val="FF0000"/>
                </a:solidFill>
              </a:rPr>
              <a:t>?</a:t>
            </a:r>
          </a:p>
        </p:txBody>
      </p:sp>
      <p:sp>
        <p:nvSpPr>
          <p:cNvPr id="7179" name="Text Box 18"/>
          <p:cNvSpPr txBox="1">
            <a:spLocks noChangeArrowheads="1"/>
          </p:cNvSpPr>
          <p:nvPr/>
        </p:nvSpPr>
        <p:spPr bwMode="auto">
          <a:xfrm>
            <a:off x="2095500" y="4282431"/>
            <a:ext cx="304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tLang="en-US" sz="900" b="1">
                <a:solidFill>
                  <a:srgbClr val="FF0000"/>
                </a:solidFill>
              </a:rPr>
              <a:t>-</a:t>
            </a:r>
          </a:p>
        </p:txBody>
      </p:sp>
      <p:sp>
        <p:nvSpPr>
          <p:cNvPr id="7180" name="Text Box 19"/>
          <p:cNvSpPr txBox="1">
            <a:spLocks noChangeArrowheads="1"/>
          </p:cNvSpPr>
          <p:nvPr/>
        </p:nvSpPr>
        <p:spPr bwMode="auto">
          <a:xfrm>
            <a:off x="2400300" y="3520431"/>
            <a:ext cx="304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tLang="en-US" sz="1000" b="1">
                <a:solidFill>
                  <a:srgbClr val="FF0000"/>
                </a:solidFill>
              </a:rPr>
              <a:t>G</a:t>
            </a:r>
          </a:p>
        </p:txBody>
      </p:sp>
      <p:sp>
        <p:nvSpPr>
          <p:cNvPr id="2" name="TextBox 1"/>
          <p:cNvSpPr txBox="1"/>
          <p:nvPr/>
        </p:nvSpPr>
        <p:spPr>
          <a:xfrm>
            <a:off x="2923309" y="3162300"/>
            <a:ext cx="6096000" cy="3619452"/>
          </a:xfrm>
          <a:prstGeom prst="rect">
            <a:avLst/>
          </a:prstGeom>
          <a:noFill/>
        </p:spPr>
        <p:txBody>
          <a:bodyPr>
            <a:spAutoFit/>
          </a:bodyPr>
          <a:lstStyle/>
          <a:p>
            <a:pPr>
              <a:defRPr/>
            </a:pPr>
            <a:r>
              <a:rPr lang="en-US" sz="1800" b="1" dirty="0" smtClean="0">
                <a:latin typeface="Comic Sans MS" pitchFamily="66" charset="0"/>
              </a:rPr>
              <a:t>How to prepare </a:t>
            </a:r>
            <a:r>
              <a:rPr lang="en-US" sz="1800" b="1" dirty="0">
                <a:latin typeface="Comic Sans MS" pitchFamily="66" charset="0"/>
                <a:hlinkClick r:id="rId5"/>
              </a:rPr>
              <a:t>bacterial smear</a:t>
            </a:r>
            <a:r>
              <a:rPr lang="en-US" sz="1800" b="1" dirty="0">
                <a:latin typeface="Comic Sans MS" pitchFamily="66" charset="0"/>
              </a:rPr>
              <a:t> for </a:t>
            </a:r>
            <a:r>
              <a:rPr lang="en-US" sz="1800" b="1" dirty="0" smtClean="0">
                <a:latin typeface="Comic Sans MS" pitchFamily="66" charset="0"/>
              </a:rPr>
              <a:t>Gram staining:</a:t>
            </a:r>
            <a:endParaRPr lang="en-US" sz="1800" b="1" dirty="0">
              <a:latin typeface="Comic Sans MS" pitchFamily="66" charset="0"/>
            </a:endParaRPr>
          </a:p>
          <a:p>
            <a:pPr>
              <a:defRPr/>
            </a:pPr>
            <a:endParaRPr lang="en-US" sz="1000" dirty="0">
              <a:latin typeface="Comic Sans MS" pitchFamily="66" charset="0"/>
            </a:endParaRPr>
          </a:p>
          <a:p>
            <a:pPr marL="285750" indent="-285750">
              <a:buFont typeface="Arial" pitchFamily="34" charset="0"/>
              <a:buChar char="•"/>
              <a:defRPr/>
            </a:pPr>
            <a:r>
              <a:rPr lang="en-US" sz="1400" dirty="0">
                <a:latin typeface="Comic Sans MS" pitchFamily="66" charset="0"/>
              </a:rPr>
              <a:t>Draw three circles on slide using wax </a:t>
            </a:r>
            <a:r>
              <a:rPr lang="en-US" sz="1400" dirty="0" smtClean="0">
                <a:latin typeface="Comic Sans MS" pitchFamily="66" charset="0"/>
              </a:rPr>
              <a:t>pen</a:t>
            </a:r>
          </a:p>
          <a:p>
            <a:pPr>
              <a:defRPr/>
            </a:pPr>
            <a:endParaRPr lang="en-US" sz="600" dirty="0">
              <a:latin typeface="Comic Sans MS" pitchFamily="66" charset="0"/>
            </a:endParaRPr>
          </a:p>
          <a:p>
            <a:pPr marL="285750" indent="-285750">
              <a:buFont typeface="Arial" pitchFamily="34" charset="0"/>
              <a:buChar char="•"/>
              <a:defRPr/>
            </a:pPr>
            <a:r>
              <a:rPr lang="en-US" sz="1400" dirty="0">
                <a:latin typeface="Comic Sans MS" pitchFamily="66" charset="0"/>
              </a:rPr>
              <a:t>Also include a “G” to identify that slide will be Gram stained.</a:t>
            </a:r>
          </a:p>
          <a:p>
            <a:pPr marL="285750" indent="-285750">
              <a:buFont typeface="Arial" pitchFamily="34" charset="0"/>
              <a:buChar char="•"/>
              <a:defRPr/>
            </a:pPr>
            <a:r>
              <a:rPr lang="en-US" sz="1400" dirty="0">
                <a:latin typeface="Comic Sans MS" pitchFamily="66" charset="0"/>
              </a:rPr>
              <a:t>Flip slide over</a:t>
            </a:r>
            <a:r>
              <a:rPr lang="en-US" sz="1400" dirty="0" smtClean="0">
                <a:latin typeface="Comic Sans MS" pitchFamily="66" charset="0"/>
              </a:rPr>
              <a:t>.</a:t>
            </a:r>
          </a:p>
          <a:p>
            <a:pPr>
              <a:defRPr/>
            </a:pPr>
            <a:endParaRPr lang="en-US" sz="600" dirty="0">
              <a:latin typeface="Comic Sans MS" pitchFamily="66" charset="0"/>
            </a:endParaRPr>
          </a:p>
          <a:p>
            <a:pPr marL="285750" indent="-285750">
              <a:lnSpc>
                <a:spcPct val="80000"/>
              </a:lnSpc>
              <a:buFont typeface="Arial" pitchFamily="34" charset="0"/>
              <a:buChar char="•"/>
              <a:defRPr/>
            </a:pPr>
            <a:r>
              <a:rPr lang="en-US" sz="1400" dirty="0">
                <a:latin typeface="Comic Sans MS" pitchFamily="66" charset="0"/>
              </a:rPr>
              <a:t>Use DI water dropper to place very small drop of water inside each circle</a:t>
            </a:r>
            <a:r>
              <a:rPr lang="en-US" sz="1400" dirty="0" smtClean="0">
                <a:latin typeface="Comic Sans MS" pitchFamily="66" charset="0"/>
              </a:rPr>
              <a:t>.</a:t>
            </a:r>
          </a:p>
          <a:p>
            <a:pPr>
              <a:lnSpc>
                <a:spcPct val="80000"/>
              </a:lnSpc>
              <a:defRPr/>
            </a:pPr>
            <a:endParaRPr lang="en-US" sz="600" dirty="0">
              <a:latin typeface="Comic Sans MS" pitchFamily="66" charset="0"/>
            </a:endParaRPr>
          </a:p>
          <a:p>
            <a:pPr marL="285750" indent="-285750">
              <a:lnSpc>
                <a:spcPct val="80000"/>
              </a:lnSpc>
              <a:buFont typeface="Arial" pitchFamily="34" charset="0"/>
              <a:buChar char="•"/>
              <a:defRPr/>
            </a:pPr>
            <a:r>
              <a:rPr lang="en-US" sz="1400" dirty="0">
                <a:latin typeface="Comic Sans MS" pitchFamily="66" charset="0"/>
              </a:rPr>
              <a:t>Using a sterilized  </a:t>
            </a:r>
            <a:r>
              <a:rPr lang="en-US" sz="1400" dirty="0">
                <a:latin typeface="Comic Sans MS" pitchFamily="66" charset="0"/>
                <a:hlinkClick r:id="rId6"/>
              </a:rPr>
              <a:t>inoculation loop</a:t>
            </a:r>
            <a:r>
              <a:rPr lang="en-US" sz="1400" dirty="0">
                <a:latin typeface="Comic Sans MS" pitchFamily="66" charset="0"/>
              </a:rPr>
              <a:t>, take a small sample of your unknown. </a:t>
            </a:r>
            <a:r>
              <a:rPr lang="en-US" sz="1400" i="1" dirty="0">
                <a:latin typeface="Comic Sans MS" pitchFamily="66" charset="0"/>
              </a:rPr>
              <a:t>Be gentle! </a:t>
            </a:r>
            <a:r>
              <a:rPr lang="en-US" sz="1400" dirty="0">
                <a:latin typeface="Comic Sans MS" pitchFamily="66" charset="0"/>
              </a:rPr>
              <a:t>The bacteria is on the surface of the medium</a:t>
            </a:r>
            <a:r>
              <a:rPr lang="en-US" sz="1400" dirty="0" smtClean="0">
                <a:latin typeface="Comic Sans MS" pitchFamily="66" charset="0"/>
              </a:rPr>
              <a:t>.</a:t>
            </a:r>
          </a:p>
          <a:p>
            <a:pPr>
              <a:lnSpc>
                <a:spcPct val="80000"/>
              </a:lnSpc>
              <a:defRPr/>
            </a:pPr>
            <a:endParaRPr lang="en-US" sz="600" dirty="0">
              <a:latin typeface="Comic Sans MS" pitchFamily="66" charset="0"/>
            </a:endParaRPr>
          </a:p>
          <a:p>
            <a:pPr marL="285750" indent="-285750">
              <a:lnSpc>
                <a:spcPct val="80000"/>
              </a:lnSpc>
              <a:buFont typeface="Arial" pitchFamily="34" charset="0"/>
              <a:buChar char="•"/>
              <a:defRPr/>
            </a:pPr>
            <a:r>
              <a:rPr lang="en-US" sz="1400" dirty="0">
                <a:latin typeface="Comic Sans MS" pitchFamily="66" charset="0"/>
              </a:rPr>
              <a:t>Swirl into the water in the center circle of your slide</a:t>
            </a:r>
            <a:r>
              <a:rPr lang="en-US" sz="1400" dirty="0" smtClean="0">
                <a:latin typeface="Comic Sans MS" pitchFamily="66" charset="0"/>
              </a:rPr>
              <a:t>.</a:t>
            </a:r>
          </a:p>
          <a:p>
            <a:pPr>
              <a:lnSpc>
                <a:spcPct val="80000"/>
              </a:lnSpc>
              <a:defRPr/>
            </a:pPr>
            <a:endParaRPr lang="en-US" sz="600" dirty="0">
              <a:latin typeface="Comic Sans MS" pitchFamily="66" charset="0"/>
            </a:endParaRPr>
          </a:p>
          <a:p>
            <a:pPr marL="285750" indent="-285750">
              <a:lnSpc>
                <a:spcPct val="80000"/>
              </a:lnSpc>
              <a:buFont typeface="Arial" pitchFamily="34" charset="0"/>
              <a:buChar char="•"/>
              <a:defRPr/>
            </a:pPr>
            <a:r>
              <a:rPr lang="en-US" sz="1400" b="1" i="1" dirty="0">
                <a:latin typeface="Comic Sans MS" pitchFamily="66" charset="0"/>
              </a:rPr>
              <a:t>Q: </a:t>
            </a:r>
            <a:r>
              <a:rPr lang="en-US" sz="1400" i="1" dirty="0">
                <a:latin typeface="Comic Sans MS" pitchFamily="66" charset="0"/>
              </a:rPr>
              <a:t>Why are there two additional circles on our slide</a:t>
            </a:r>
            <a:r>
              <a:rPr lang="en-US" sz="1400" i="1" dirty="0" smtClean="0">
                <a:latin typeface="Comic Sans MS" pitchFamily="66" charset="0"/>
              </a:rPr>
              <a:t>?</a:t>
            </a:r>
          </a:p>
          <a:p>
            <a:pPr>
              <a:lnSpc>
                <a:spcPct val="80000"/>
              </a:lnSpc>
              <a:defRPr/>
            </a:pPr>
            <a:endParaRPr lang="en-US" sz="600" i="1" dirty="0">
              <a:latin typeface="Comic Sans MS" pitchFamily="66" charset="0"/>
            </a:endParaRPr>
          </a:p>
          <a:p>
            <a:pPr marL="285750" indent="-285750">
              <a:lnSpc>
                <a:spcPct val="80000"/>
              </a:lnSpc>
              <a:buFont typeface="Arial" pitchFamily="34" charset="0"/>
              <a:buChar char="•"/>
              <a:defRPr/>
            </a:pPr>
            <a:r>
              <a:rPr lang="en-US" sz="1400" dirty="0">
                <a:latin typeface="Comic Sans MS" pitchFamily="66" charset="0"/>
              </a:rPr>
              <a:t>Use same method to add controls to circle on left and right</a:t>
            </a:r>
            <a:r>
              <a:rPr lang="en-US" sz="1400" dirty="0" smtClean="0">
                <a:latin typeface="Comic Sans MS" pitchFamily="66" charset="0"/>
              </a:rPr>
              <a:t>.</a:t>
            </a:r>
          </a:p>
          <a:p>
            <a:pPr>
              <a:lnSpc>
                <a:spcPct val="80000"/>
              </a:lnSpc>
              <a:defRPr/>
            </a:pPr>
            <a:endParaRPr lang="en-US" sz="600" dirty="0">
              <a:latin typeface="Comic Sans MS" pitchFamily="66" charset="0"/>
            </a:endParaRPr>
          </a:p>
          <a:p>
            <a:pPr marL="285750" indent="-285750">
              <a:lnSpc>
                <a:spcPct val="80000"/>
              </a:lnSpc>
              <a:buFont typeface="Arial" pitchFamily="34" charset="0"/>
              <a:buChar char="•"/>
              <a:defRPr/>
            </a:pPr>
            <a:r>
              <a:rPr lang="en-US" sz="1400" dirty="0">
                <a:latin typeface="Comic Sans MS" pitchFamily="66" charset="0"/>
              </a:rPr>
              <a:t>Heat fix the slide on top of your </a:t>
            </a:r>
            <a:r>
              <a:rPr lang="en-US" sz="1400" dirty="0" err="1">
                <a:latin typeface="Comic Sans MS" pitchFamily="66" charset="0"/>
                <a:hlinkClick r:id="rId7"/>
              </a:rPr>
              <a:t>microincinerator</a:t>
            </a:r>
            <a:r>
              <a:rPr lang="en-US" sz="1400" dirty="0">
                <a:latin typeface="Comic Sans MS" pitchFamily="66" charset="0"/>
              </a:rPr>
              <a:t>. Allow it to stay in the platform for 5 minutes after water has completely evaporated. </a:t>
            </a:r>
          </a:p>
          <a:p>
            <a:pPr marL="285750" indent="-285750">
              <a:lnSpc>
                <a:spcPct val="80000"/>
              </a:lnSpc>
              <a:buFont typeface="Arial" pitchFamily="34" charset="0"/>
              <a:buChar char="•"/>
              <a:defRPr/>
            </a:pPr>
            <a:endParaRPr lang="en-US" sz="1000" dirty="0">
              <a:latin typeface="Comic Sans MS" pitchFamily="66" charset="0"/>
            </a:endParaRPr>
          </a:p>
        </p:txBody>
      </p:sp>
      <p:sp>
        <p:nvSpPr>
          <p:cNvPr id="7182" name="Text Box 7"/>
          <p:cNvSpPr txBox="1">
            <a:spLocks noChangeArrowheads="1"/>
          </p:cNvSpPr>
          <p:nvPr/>
        </p:nvSpPr>
        <p:spPr bwMode="auto">
          <a:xfrm>
            <a:off x="4643438"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r" eaLnBrk="1" hangingPunct="1">
              <a:spcBef>
                <a:spcPct val="50000"/>
              </a:spcBef>
            </a:pPr>
            <a:r>
              <a:rPr lang="en-US" altLang="en-US" sz="1000">
                <a:latin typeface="Comic Sans MS" pitchFamily="66" charset="0"/>
              </a:rPr>
              <a:t>From the </a:t>
            </a:r>
            <a:r>
              <a:rPr lang="en-US" altLang="en-US" sz="1000">
                <a:latin typeface="Comic Sans MS" pitchFamily="66" charset="0"/>
                <a:hlinkClick r:id="rId8"/>
              </a:rPr>
              <a:t>Virtual Microbiology Classroom</a:t>
            </a:r>
            <a:r>
              <a:rPr lang="en-US" altLang="en-US" sz="1000">
                <a:latin typeface="Comic Sans MS" pitchFamily="66" charset="0"/>
              </a:rPr>
              <a:t> on </a:t>
            </a:r>
            <a:r>
              <a:rPr lang="en-US" altLang="en-US" sz="1000">
                <a:latin typeface="Comic Sans MS" pitchFamily="66" charset="0"/>
                <a:hlinkClick r:id="rId9"/>
              </a:rPr>
              <a:t>ScienceProfOnline.com</a:t>
            </a:r>
            <a:endParaRPr lang="en-US" altLang="en-US" sz="1000">
              <a:latin typeface="Comic Sans MS" pitchFamily="66" charset="0"/>
            </a:endParaRPr>
          </a:p>
        </p:txBody>
      </p:sp>
      <p:sp>
        <p:nvSpPr>
          <p:cNvPr id="3" name="TextBox 2"/>
          <p:cNvSpPr txBox="1"/>
          <p:nvPr/>
        </p:nvSpPr>
        <p:spPr>
          <a:xfrm>
            <a:off x="419100" y="4856325"/>
            <a:ext cx="2286000" cy="1569660"/>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lgn="ctr">
              <a:defRPr/>
            </a:pPr>
            <a:endParaRPr lang="en-US" sz="1600" dirty="0" smtClean="0">
              <a:latin typeface="Comic Sans MS" pitchFamily="66" charset="0"/>
            </a:endParaRPr>
          </a:p>
          <a:p>
            <a:pPr algn="ctr">
              <a:defRPr/>
            </a:pPr>
            <a:r>
              <a:rPr lang="en-US" sz="1600" dirty="0" smtClean="0">
                <a:latin typeface="Comic Sans MS" pitchFamily="66" charset="0"/>
              </a:rPr>
              <a:t>Watch </a:t>
            </a:r>
            <a:r>
              <a:rPr lang="en-US" sz="1600" b="1" dirty="0">
                <a:latin typeface="Comic Sans MS" pitchFamily="66" charset="0"/>
              </a:rPr>
              <a:t>video</a:t>
            </a:r>
            <a:r>
              <a:rPr lang="en-US" sz="1600" dirty="0">
                <a:latin typeface="Comic Sans MS" pitchFamily="66" charset="0"/>
              </a:rPr>
              <a:t> </a:t>
            </a:r>
            <a:r>
              <a:rPr lang="en-US" sz="1600" dirty="0" smtClean="0">
                <a:latin typeface="Comic Sans MS" pitchFamily="66" charset="0"/>
              </a:rPr>
              <a:t>on </a:t>
            </a:r>
            <a:endParaRPr lang="en-US" sz="1600" dirty="0">
              <a:latin typeface="Comic Sans MS" pitchFamily="66" charset="0"/>
            </a:endParaRPr>
          </a:p>
          <a:p>
            <a:pPr algn="ctr">
              <a:defRPr/>
            </a:pPr>
            <a:r>
              <a:rPr lang="en-US" sz="1600" dirty="0">
                <a:latin typeface="Comic Sans MS" pitchFamily="66" charset="0"/>
                <a:hlinkClick r:id="rId10"/>
              </a:rPr>
              <a:t>How to Prepare a Bacterial Smear for Gram </a:t>
            </a:r>
            <a:r>
              <a:rPr lang="en-US" sz="1600" dirty="0" smtClean="0">
                <a:latin typeface="Comic Sans MS" pitchFamily="66" charset="0"/>
                <a:hlinkClick r:id="rId10"/>
              </a:rPr>
              <a:t>Staining</a:t>
            </a:r>
            <a:endParaRPr lang="en-US" sz="1600" dirty="0" smtClean="0">
              <a:latin typeface="Comic Sans MS" pitchFamily="66" charset="0"/>
            </a:endParaRPr>
          </a:p>
          <a:p>
            <a:pPr algn="ctr">
              <a:defRPr/>
            </a:pPr>
            <a:endParaRPr lang="en-US" sz="1600" dirty="0">
              <a:latin typeface="Comic Sans MS" pitchFamily="66" charset="0"/>
            </a:endParaRPr>
          </a:p>
        </p:txBody>
      </p:sp>
      <p:sp>
        <p:nvSpPr>
          <p:cNvPr id="16" name="Rectangle 3"/>
          <p:cNvSpPr txBox="1">
            <a:spLocks noChangeArrowheads="1"/>
          </p:cNvSpPr>
          <p:nvPr/>
        </p:nvSpPr>
        <p:spPr bwMode="auto">
          <a:xfrm>
            <a:off x="34636" y="914400"/>
            <a:ext cx="8839200" cy="224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lnSpc>
                <a:spcPct val="90000"/>
              </a:lnSpc>
              <a:defRPr/>
            </a:pPr>
            <a:r>
              <a:rPr lang="en-US" sz="1600" kern="0" dirty="0" smtClean="0">
                <a:latin typeface="Comic Sans MS" pitchFamily="66" charset="0"/>
              </a:rPr>
              <a:t>Distinguishes between two large groups of </a:t>
            </a:r>
          </a:p>
          <a:p>
            <a:pPr marL="0" indent="0" eaLnBrk="1" hangingPunct="1">
              <a:lnSpc>
                <a:spcPct val="90000"/>
              </a:lnSpc>
              <a:buFontTx/>
              <a:buNone/>
              <a:defRPr/>
            </a:pPr>
            <a:r>
              <a:rPr lang="en-US" sz="1600" kern="0" dirty="0" smtClean="0">
                <a:latin typeface="Comic Sans MS" pitchFamily="66" charset="0"/>
              </a:rPr>
              <a:t>      microorganisms:</a:t>
            </a:r>
          </a:p>
          <a:p>
            <a:pPr eaLnBrk="1" hangingPunct="1">
              <a:lnSpc>
                <a:spcPct val="90000"/>
              </a:lnSpc>
              <a:defRPr/>
            </a:pPr>
            <a:endParaRPr lang="en-US" sz="500" kern="0" dirty="0" smtClean="0">
              <a:latin typeface="Comic Sans MS" pitchFamily="66" charset="0"/>
            </a:endParaRPr>
          </a:p>
          <a:p>
            <a:pPr marL="0" indent="0" eaLnBrk="1" hangingPunct="1">
              <a:lnSpc>
                <a:spcPct val="90000"/>
              </a:lnSpc>
              <a:buFontTx/>
              <a:buNone/>
              <a:defRPr/>
            </a:pPr>
            <a:r>
              <a:rPr lang="en-US" sz="1600" kern="0" dirty="0" smtClean="0">
                <a:latin typeface="Comic Sans MS" pitchFamily="66" charset="0"/>
              </a:rPr>
              <a:t>	</a:t>
            </a:r>
            <a:r>
              <a:rPr lang="en-US" sz="1400" kern="0" dirty="0" smtClean="0">
                <a:latin typeface="Comic Sans MS" pitchFamily="66" charset="0"/>
              </a:rPr>
              <a:t>- purple staining, </a:t>
            </a:r>
            <a:r>
              <a:rPr lang="en-US" sz="1400" kern="0" dirty="0" smtClean="0">
                <a:latin typeface="Comic Sans MS" pitchFamily="66" charset="0"/>
                <a:hlinkClick r:id="rId11"/>
              </a:rPr>
              <a:t>Gram-positive cells</a:t>
            </a:r>
            <a:endParaRPr lang="en-US" sz="1400" kern="0" dirty="0" smtClean="0">
              <a:latin typeface="Comic Sans MS" pitchFamily="66" charset="0"/>
            </a:endParaRPr>
          </a:p>
          <a:p>
            <a:pPr marL="0" indent="0" eaLnBrk="1" hangingPunct="1">
              <a:lnSpc>
                <a:spcPct val="90000"/>
              </a:lnSpc>
              <a:buFontTx/>
              <a:buNone/>
              <a:defRPr/>
            </a:pPr>
            <a:r>
              <a:rPr lang="en-US" sz="1400" kern="0" dirty="0" smtClean="0">
                <a:latin typeface="Comic Sans MS" pitchFamily="66" charset="0"/>
              </a:rPr>
              <a:t>	- pink staining, </a:t>
            </a:r>
            <a:r>
              <a:rPr lang="en-US" sz="1400" kern="0" dirty="0" smtClean="0">
                <a:latin typeface="Comic Sans MS" pitchFamily="66" charset="0"/>
                <a:hlinkClick r:id="rId12"/>
              </a:rPr>
              <a:t>Gram-negative cells</a:t>
            </a:r>
            <a:endParaRPr lang="en-US" sz="1400" kern="0" dirty="0" smtClean="0">
              <a:latin typeface="Comic Sans MS" pitchFamily="66" charset="0"/>
            </a:endParaRPr>
          </a:p>
          <a:p>
            <a:pPr eaLnBrk="1" hangingPunct="1">
              <a:lnSpc>
                <a:spcPct val="90000"/>
              </a:lnSpc>
              <a:defRPr/>
            </a:pPr>
            <a:endParaRPr lang="en-US" sz="1000" kern="0" dirty="0" smtClean="0">
              <a:latin typeface="Comic Sans MS" pitchFamily="66" charset="0"/>
            </a:endParaRPr>
          </a:p>
          <a:p>
            <a:pPr eaLnBrk="1" hangingPunct="1">
              <a:lnSpc>
                <a:spcPct val="90000"/>
              </a:lnSpc>
              <a:defRPr/>
            </a:pPr>
            <a:r>
              <a:rPr lang="en-US" sz="1600" b="1" kern="0" dirty="0" smtClean="0">
                <a:solidFill>
                  <a:srgbClr val="FF0000"/>
                </a:solidFill>
                <a:latin typeface="Comic Sans MS" pitchFamily="66" charset="0"/>
              </a:rPr>
              <a:t>Q</a:t>
            </a:r>
            <a:r>
              <a:rPr lang="en-US" sz="1600" b="1" kern="0" dirty="0" smtClean="0">
                <a:latin typeface="Comic Sans MS" pitchFamily="66" charset="0"/>
              </a:rPr>
              <a:t>: </a:t>
            </a:r>
            <a:r>
              <a:rPr lang="en-US" sz="1600" kern="0" dirty="0" smtClean="0">
                <a:latin typeface="Comic Sans MS" pitchFamily="66" charset="0"/>
              </a:rPr>
              <a:t>What is the difference between Gram+ and Gram- </a:t>
            </a:r>
            <a:r>
              <a:rPr lang="en-US" sz="1600" kern="0" dirty="0" smtClean="0">
                <a:latin typeface="Comic Sans MS" pitchFamily="66" charset="0"/>
                <a:hlinkClick r:id="rId13"/>
              </a:rPr>
              <a:t>cell wall structure</a:t>
            </a:r>
            <a:r>
              <a:rPr lang="en-US" sz="1600" kern="0" dirty="0" smtClean="0">
                <a:latin typeface="Comic Sans MS" pitchFamily="66" charset="0"/>
              </a:rPr>
              <a:t>?</a:t>
            </a:r>
          </a:p>
          <a:p>
            <a:pPr eaLnBrk="1" hangingPunct="1">
              <a:lnSpc>
                <a:spcPct val="90000"/>
              </a:lnSpc>
              <a:defRPr/>
            </a:pPr>
            <a:endParaRPr lang="en-US" sz="1000" kern="0" dirty="0" smtClean="0">
              <a:latin typeface="Comic Sans MS" pitchFamily="66" charset="0"/>
            </a:endParaRPr>
          </a:p>
          <a:p>
            <a:pPr eaLnBrk="1" hangingPunct="1">
              <a:lnSpc>
                <a:spcPct val="90000"/>
              </a:lnSpc>
              <a:defRPr/>
            </a:pPr>
            <a:r>
              <a:rPr lang="en-US" sz="1600" b="1" kern="0" dirty="0" smtClean="0">
                <a:solidFill>
                  <a:srgbClr val="FF0000"/>
                </a:solidFill>
                <a:latin typeface="Comic Sans MS" pitchFamily="66" charset="0"/>
              </a:rPr>
              <a:t>Q</a:t>
            </a:r>
            <a:r>
              <a:rPr lang="en-US" sz="1600" b="1" kern="0" dirty="0" smtClean="0">
                <a:latin typeface="Comic Sans MS" pitchFamily="66" charset="0"/>
              </a:rPr>
              <a:t>: </a:t>
            </a:r>
            <a:r>
              <a:rPr lang="en-US" sz="1600" kern="0" dirty="0" smtClean="0">
                <a:latin typeface="Comic Sans MS" pitchFamily="66" charset="0"/>
              </a:rPr>
              <a:t>Why do we draw three circles on the slide?</a:t>
            </a:r>
          </a:p>
          <a:p>
            <a:pPr marL="0" indent="0" eaLnBrk="1" hangingPunct="1">
              <a:lnSpc>
                <a:spcPct val="90000"/>
              </a:lnSpc>
              <a:buNone/>
              <a:defRPr/>
            </a:pPr>
            <a:endParaRPr lang="en-US" sz="1050" kern="0" dirty="0" smtClean="0">
              <a:latin typeface="Comic Sans MS" pitchFamily="66" charset="0"/>
            </a:endParaRPr>
          </a:p>
          <a:p>
            <a:pPr eaLnBrk="1" hangingPunct="1">
              <a:lnSpc>
                <a:spcPct val="90000"/>
              </a:lnSpc>
              <a:buFontTx/>
              <a:buNone/>
              <a:defRPr/>
            </a:pPr>
            <a:endParaRPr lang="en-US" sz="1400" kern="0" dirty="0" smtClean="0"/>
          </a:p>
        </p:txBody>
      </p:sp>
      <p:sp>
        <p:nvSpPr>
          <p:cNvPr id="4" name="Rectangle 3"/>
          <p:cNvSpPr/>
          <p:nvPr/>
        </p:nvSpPr>
        <p:spPr>
          <a:xfrm>
            <a:off x="419100" y="3520431"/>
            <a:ext cx="2286000" cy="992832"/>
          </a:xfrm>
          <a:prstGeom prst="rect">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726112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04800" y="228600"/>
            <a:ext cx="3810000" cy="609600"/>
          </a:xfrm>
        </p:spPr>
        <p:txBody>
          <a:bodyPr/>
          <a:lstStyle/>
          <a:p>
            <a:pPr algn="l" eaLnBrk="1" hangingPunct="1">
              <a:lnSpc>
                <a:spcPct val="90000"/>
              </a:lnSpc>
            </a:pPr>
            <a:r>
              <a:rPr lang="en-US" altLang="en-US" sz="3600" b="1" dirty="0" smtClean="0">
                <a:latin typeface="Comic Sans MS" pitchFamily="66" charset="0"/>
                <a:hlinkClick r:id="rId3"/>
              </a:rPr>
              <a:t>Gram Stain</a:t>
            </a:r>
            <a:endParaRPr lang="en-US" altLang="en-US" sz="3600" b="1" dirty="0" smtClean="0">
              <a:latin typeface="Comic Sans MS" pitchFamily="66" charset="0"/>
            </a:endParaRPr>
          </a:p>
        </p:txBody>
      </p:sp>
      <p:pic>
        <p:nvPicPr>
          <p:cNvPr id="6148" name="Picture 4" descr="gram_pro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57575" y="3352800"/>
            <a:ext cx="5257800" cy="287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4433455" y="228600"/>
            <a:ext cx="4295775" cy="2862322"/>
          </a:xfrm>
          <a:prstGeom prst="rect">
            <a:avLst/>
          </a:prstGeom>
          <a:ln w="38100">
            <a:solidFill>
              <a:schemeClr val="bg1">
                <a:lumMod val="85000"/>
              </a:schemeClr>
            </a:solidFill>
          </a:ln>
        </p:spPr>
        <p:txBody>
          <a:bodyPr wrap="square">
            <a:spAutoFit/>
          </a:bodyPr>
          <a:lstStyle/>
          <a:p>
            <a:pPr algn="ctr">
              <a:lnSpc>
                <a:spcPct val="90000"/>
              </a:lnSpc>
              <a:defRPr/>
            </a:pPr>
            <a:endParaRPr lang="en-US" sz="1200" b="1" dirty="0" smtClean="0">
              <a:latin typeface="Comic Sans MS" pitchFamily="66" charset="0"/>
            </a:endParaRPr>
          </a:p>
          <a:p>
            <a:pPr algn="ctr">
              <a:lnSpc>
                <a:spcPct val="90000"/>
              </a:lnSpc>
              <a:defRPr/>
            </a:pPr>
            <a:endParaRPr lang="en-US" b="1" dirty="0" smtClean="0">
              <a:latin typeface="Comic Sans MS" pitchFamily="66" charset="0"/>
            </a:endParaRPr>
          </a:p>
          <a:p>
            <a:pPr algn="ctr">
              <a:lnSpc>
                <a:spcPct val="90000"/>
              </a:lnSpc>
              <a:defRPr/>
            </a:pPr>
            <a:r>
              <a:rPr lang="en-US" b="1" dirty="0" smtClean="0">
                <a:latin typeface="Comic Sans MS" pitchFamily="66" charset="0"/>
              </a:rPr>
              <a:t>GRAM </a:t>
            </a:r>
            <a:r>
              <a:rPr lang="en-US" b="1" dirty="0">
                <a:latin typeface="Comic Sans MS" pitchFamily="66" charset="0"/>
              </a:rPr>
              <a:t>STAINING </a:t>
            </a:r>
            <a:endParaRPr lang="en-US" b="1" dirty="0" smtClean="0">
              <a:latin typeface="Comic Sans MS" pitchFamily="66" charset="0"/>
            </a:endParaRPr>
          </a:p>
          <a:p>
            <a:pPr algn="ctr">
              <a:lnSpc>
                <a:spcPct val="90000"/>
              </a:lnSpc>
              <a:defRPr/>
            </a:pPr>
            <a:r>
              <a:rPr lang="en-US" b="1" dirty="0" smtClean="0">
                <a:latin typeface="Comic Sans MS" pitchFamily="66" charset="0"/>
              </a:rPr>
              <a:t>PROCEDURE</a:t>
            </a:r>
          </a:p>
          <a:p>
            <a:pPr algn="ctr">
              <a:lnSpc>
                <a:spcPct val="90000"/>
              </a:lnSpc>
              <a:defRPr/>
            </a:pPr>
            <a:endParaRPr lang="en-US" sz="1200" b="1" dirty="0">
              <a:latin typeface="Comic Sans MS" pitchFamily="66" charset="0"/>
            </a:endParaRPr>
          </a:p>
          <a:p>
            <a:pPr algn="ctr">
              <a:lnSpc>
                <a:spcPct val="90000"/>
              </a:lnSpc>
              <a:defRPr/>
            </a:pPr>
            <a:r>
              <a:rPr lang="en-US" sz="1600" b="1" dirty="0">
                <a:solidFill>
                  <a:srgbClr val="7030A0"/>
                </a:solidFill>
                <a:latin typeface="Comic Sans MS" pitchFamily="66" charset="0"/>
              </a:rPr>
              <a:t>Crystal violet </a:t>
            </a:r>
            <a:r>
              <a:rPr lang="en-US" sz="1200" dirty="0">
                <a:solidFill>
                  <a:srgbClr val="7030A0"/>
                </a:solidFill>
                <a:latin typeface="Comic Sans MS" pitchFamily="66" charset="0"/>
              </a:rPr>
              <a:t>(1 min) </a:t>
            </a:r>
            <a:r>
              <a:rPr lang="en-US" b="1" dirty="0">
                <a:solidFill>
                  <a:srgbClr val="7030A0"/>
                </a:solidFill>
                <a:latin typeface="Comic Sans MS" pitchFamily="66" charset="0"/>
              </a:rPr>
              <a:t>&gt;</a:t>
            </a:r>
            <a:r>
              <a:rPr lang="en-US" sz="1600" b="1" dirty="0">
                <a:solidFill>
                  <a:srgbClr val="7030A0"/>
                </a:solidFill>
                <a:latin typeface="Comic Sans MS" pitchFamily="66" charset="0"/>
              </a:rPr>
              <a:t> </a:t>
            </a:r>
            <a:r>
              <a:rPr lang="en-US" sz="1600" i="1" dirty="0">
                <a:solidFill>
                  <a:srgbClr val="7030A0"/>
                </a:solidFill>
                <a:latin typeface="Comic Sans MS" pitchFamily="66" charset="0"/>
              </a:rPr>
              <a:t>rinse </a:t>
            </a:r>
            <a:r>
              <a:rPr lang="en-US" sz="1600" b="1" dirty="0">
                <a:solidFill>
                  <a:srgbClr val="7030A0"/>
                </a:solidFill>
                <a:latin typeface="Comic Sans MS" pitchFamily="66" charset="0"/>
              </a:rPr>
              <a:t> </a:t>
            </a:r>
          </a:p>
          <a:p>
            <a:pPr algn="ctr">
              <a:lnSpc>
                <a:spcPct val="90000"/>
              </a:lnSpc>
              <a:defRPr/>
            </a:pPr>
            <a:r>
              <a:rPr lang="en-US" sz="1600" b="1" dirty="0">
                <a:solidFill>
                  <a:srgbClr val="660066"/>
                </a:solidFill>
                <a:latin typeface="Comic Sans MS" pitchFamily="66" charset="0"/>
              </a:rPr>
              <a:t>Iodine </a:t>
            </a:r>
            <a:r>
              <a:rPr lang="en-US" sz="1400" dirty="0">
                <a:solidFill>
                  <a:srgbClr val="660066"/>
                </a:solidFill>
                <a:latin typeface="Comic Sans MS" pitchFamily="66" charset="0"/>
              </a:rPr>
              <a:t>(1 min) </a:t>
            </a:r>
            <a:r>
              <a:rPr lang="en-US" b="1" dirty="0">
                <a:solidFill>
                  <a:srgbClr val="660066"/>
                </a:solidFill>
                <a:latin typeface="Comic Sans MS" pitchFamily="66" charset="0"/>
              </a:rPr>
              <a:t>&gt;</a:t>
            </a:r>
            <a:r>
              <a:rPr lang="en-US" sz="1600" b="1" dirty="0">
                <a:solidFill>
                  <a:srgbClr val="660066"/>
                </a:solidFill>
                <a:latin typeface="Comic Sans MS" pitchFamily="66" charset="0"/>
              </a:rPr>
              <a:t> </a:t>
            </a:r>
            <a:r>
              <a:rPr lang="en-US" sz="1600" i="1" dirty="0">
                <a:solidFill>
                  <a:srgbClr val="660066"/>
                </a:solidFill>
                <a:latin typeface="Comic Sans MS" pitchFamily="66" charset="0"/>
              </a:rPr>
              <a:t>rinse </a:t>
            </a:r>
            <a:endParaRPr lang="en-US" sz="1600" b="1" dirty="0">
              <a:solidFill>
                <a:srgbClr val="660066"/>
              </a:solidFill>
              <a:latin typeface="Comic Sans MS" pitchFamily="66" charset="0"/>
            </a:endParaRPr>
          </a:p>
          <a:p>
            <a:pPr algn="ctr">
              <a:lnSpc>
                <a:spcPct val="90000"/>
              </a:lnSpc>
              <a:defRPr/>
            </a:pPr>
            <a:r>
              <a:rPr lang="en-US" sz="1600" b="1" dirty="0">
                <a:solidFill>
                  <a:schemeClr val="tx1">
                    <a:lumMod val="50000"/>
                    <a:lumOff val="50000"/>
                  </a:schemeClr>
                </a:solidFill>
                <a:latin typeface="Comic Sans MS" pitchFamily="66" charset="0"/>
              </a:rPr>
              <a:t>Acetone Alcohol </a:t>
            </a:r>
            <a:r>
              <a:rPr lang="en-US" sz="1400" dirty="0">
                <a:solidFill>
                  <a:schemeClr val="tx1">
                    <a:lumMod val="50000"/>
                    <a:lumOff val="50000"/>
                  </a:schemeClr>
                </a:solidFill>
                <a:latin typeface="Comic Sans MS" pitchFamily="66" charset="0"/>
              </a:rPr>
              <a:t>(10–15 sec) </a:t>
            </a:r>
            <a:r>
              <a:rPr lang="en-US" b="1" dirty="0">
                <a:solidFill>
                  <a:schemeClr val="tx1">
                    <a:lumMod val="50000"/>
                    <a:lumOff val="50000"/>
                  </a:schemeClr>
                </a:solidFill>
                <a:latin typeface="Comic Sans MS" pitchFamily="66" charset="0"/>
              </a:rPr>
              <a:t>&gt; </a:t>
            </a:r>
            <a:r>
              <a:rPr lang="en-US" sz="1600" i="1" dirty="0">
                <a:solidFill>
                  <a:schemeClr val="tx1">
                    <a:lumMod val="50000"/>
                    <a:lumOff val="50000"/>
                  </a:schemeClr>
                </a:solidFill>
                <a:latin typeface="Comic Sans MS" pitchFamily="66" charset="0"/>
              </a:rPr>
              <a:t>rinse</a:t>
            </a:r>
            <a:r>
              <a:rPr lang="en-US" sz="1600" b="1" dirty="0">
                <a:solidFill>
                  <a:schemeClr val="tx1">
                    <a:lumMod val="50000"/>
                    <a:lumOff val="50000"/>
                  </a:schemeClr>
                </a:solidFill>
                <a:latin typeface="Comic Sans MS" pitchFamily="66" charset="0"/>
              </a:rPr>
              <a:t> </a:t>
            </a:r>
          </a:p>
          <a:p>
            <a:pPr algn="ctr">
              <a:lnSpc>
                <a:spcPct val="90000"/>
              </a:lnSpc>
              <a:defRPr/>
            </a:pPr>
            <a:r>
              <a:rPr lang="en-US" sz="1600" b="1" dirty="0" err="1">
                <a:solidFill>
                  <a:srgbClr val="FF3399"/>
                </a:solidFill>
                <a:latin typeface="Comic Sans MS" pitchFamily="66" charset="0"/>
              </a:rPr>
              <a:t>Safrinin</a:t>
            </a:r>
            <a:r>
              <a:rPr lang="en-US" sz="1600" b="1" dirty="0">
                <a:solidFill>
                  <a:srgbClr val="FF3399"/>
                </a:solidFill>
                <a:latin typeface="Comic Sans MS" pitchFamily="66" charset="0"/>
              </a:rPr>
              <a:t> </a:t>
            </a:r>
            <a:r>
              <a:rPr lang="en-US" sz="1400" dirty="0">
                <a:solidFill>
                  <a:srgbClr val="FF3399"/>
                </a:solidFill>
                <a:latin typeface="Comic Sans MS" pitchFamily="66" charset="0"/>
              </a:rPr>
              <a:t>(1 min) </a:t>
            </a:r>
            <a:r>
              <a:rPr lang="en-US" sz="1800" b="1" dirty="0">
                <a:solidFill>
                  <a:srgbClr val="FF3399"/>
                </a:solidFill>
                <a:latin typeface="Comic Sans MS" pitchFamily="66" charset="0"/>
              </a:rPr>
              <a:t>&gt; </a:t>
            </a:r>
            <a:r>
              <a:rPr lang="en-US" sz="1600" i="1" dirty="0">
                <a:solidFill>
                  <a:srgbClr val="FF3399"/>
                </a:solidFill>
                <a:latin typeface="Comic Sans MS" pitchFamily="66" charset="0"/>
              </a:rPr>
              <a:t>rinse</a:t>
            </a:r>
            <a:r>
              <a:rPr lang="en-US" sz="1600" b="1" dirty="0">
                <a:solidFill>
                  <a:srgbClr val="FF3399"/>
                </a:solidFill>
                <a:latin typeface="Comic Sans MS" pitchFamily="66" charset="0"/>
              </a:rPr>
              <a:t> </a:t>
            </a:r>
            <a:r>
              <a:rPr lang="en-US" sz="1600" i="1" dirty="0">
                <a:solidFill>
                  <a:srgbClr val="FF3399"/>
                </a:solidFill>
                <a:latin typeface="Comic Sans MS" pitchFamily="66" charset="0"/>
              </a:rPr>
              <a:t>&amp; blot </a:t>
            </a:r>
            <a:r>
              <a:rPr lang="en-US" sz="1600" i="1" dirty="0" smtClean="0">
                <a:solidFill>
                  <a:srgbClr val="FF3399"/>
                </a:solidFill>
                <a:latin typeface="Comic Sans MS" pitchFamily="66" charset="0"/>
              </a:rPr>
              <a:t>dry</a:t>
            </a:r>
          </a:p>
          <a:p>
            <a:pPr algn="ctr">
              <a:lnSpc>
                <a:spcPct val="90000"/>
              </a:lnSpc>
              <a:defRPr/>
            </a:pPr>
            <a:endParaRPr lang="en-US" i="1" dirty="0" smtClean="0">
              <a:solidFill>
                <a:srgbClr val="800080"/>
              </a:solidFill>
              <a:latin typeface="Comic Sans MS" pitchFamily="66" charset="0"/>
            </a:endParaRPr>
          </a:p>
          <a:p>
            <a:pPr algn="ctr">
              <a:lnSpc>
                <a:spcPct val="90000"/>
              </a:lnSpc>
              <a:defRPr/>
            </a:pPr>
            <a:endParaRPr lang="en-US" sz="1200" i="1" dirty="0">
              <a:solidFill>
                <a:srgbClr val="800080"/>
              </a:solidFill>
              <a:latin typeface="Comic Sans MS" pitchFamily="66" charset="0"/>
            </a:endParaRPr>
          </a:p>
        </p:txBody>
      </p:sp>
      <p:sp>
        <p:nvSpPr>
          <p:cNvPr id="6158" name="Text Box 7"/>
          <p:cNvSpPr txBox="1">
            <a:spLocks noChangeArrowheads="1"/>
          </p:cNvSpPr>
          <p:nvPr/>
        </p:nvSpPr>
        <p:spPr bwMode="auto">
          <a:xfrm>
            <a:off x="464820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r" eaLnBrk="1" hangingPunct="1">
              <a:spcBef>
                <a:spcPct val="50000"/>
              </a:spcBef>
            </a:pPr>
            <a:r>
              <a:rPr lang="en-US" altLang="en-US" sz="1000">
                <a:latin typeface="Comic Sans MS" pitchFamily="66" charset="0"/>
              </a:rPr>
              <a:t>From the </a:t>
            </a:r>
            <a:r>
              <a:rPr lang="en-US" altLang="en-US" sz="1000">
                <a:latin typeface="Comic Sans MS" pitchFamily="66" charset="0"/>
                <a:hlinkClick r:id="rId5"/>
              </a:rPr>
              <a:t>Virtual Microbiology Classroom</a:t>
            </a:r>
            <a:r>
              <a:rPr lang="en-US" altLang="en-US" sz="1000">
                <a:latin typeface="Comic Sans MS" pitchFamily="66" charset="0"/>
              </a:rPr>
              <a:t> on </a:t>
            </a:r>
            <a:r>
              <a:rPr lang="en-US" altLang="en-US" sz="1000">
                <a:latin typeface="Comic Sans MS" pitchFamily="66" charset="0"/>
                <a:hlinkClick r:id="rId6"/>
              </a:rPr>
              <a:t>ScienceProfOnline.com</a:t>
            </a:r>
            <a:endParaRPr lang="en-US" altLang="en-US" sz="1000">
              <a:latin typeface="Comic Sans MS" pitchFamily="66" charset="0"/>
            </a:endParaRPr>
          </a:p>
        </p:txBody>
      </p:sp>
      <p:sp>
        <p:nvSpPr>
          <p:cNvPr id="15" name="TextBox 14"/>
          <p:cNvSpPr txBox="1"/>
          <p:nvPr/>
        </p:nvSpPr>
        <p:spPr>
          <a:xfrm>
            <a:off x="647698" y="4151024"/>
            <a:ext cx="2067791" cy="1908215"/>
          </a:xfrm>
          <a:prstGeom prst="rect">
            <a:avLst/>
          </a:prstGeom>
          <a:ln w="50800">
            <a:solidFill>
              <a:schemeClr val="bg1">
                <a:lumMod val="65000"/>
              </a:schemeClr>
            </a:solidFill>
          </a:ln>
          <a:effectLst>
            <a:glow rad="139700">
              <a:schemeClr val="accent2">
                <a:lumMod val="40000"/>
                <a:lumOff val="60000"/>
                <a:alpha val="40000"/>
              </a:schemeClr>
            </a:glow>
          </a:effectLst>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endParaRPr lang="en-US" sz="1600" dirty="0" smtClean="0">
              <a:latin typeface="Comic Sans MS" pitchFamily="66" charset="0"/>
            </a:endParaRPr>
          </a:p>
          <a:p>
            <a:pPr algn="ctr">
              <a:defRPr/>
            </a:pPr>
            <a:endParaRPr lang="en-US" sz="1600" dirty="0">
              <a:latin typeface="Comic Sans MS" pitchFamily="66" charset="0"/>
            </a:endParaRPr>
          </a:p>
          <a:p>
            <a:pPr algn="ctr">
              <a:defRPr/>
            </a:pPr>
            <a:r>
              <a:rPr lang="en-US" sz="1800" dirty="0" smtClean="0">
                <a:latin typeface="Comic Sans MS" pitchFamily="66" charset="0"/>
              </a:rPr>
              <a:t>Watch </a:t>
            </a:r>
            <a:r>
              <a:rPr lang="en-US" sz="1800" b="1" dirty="0">
                <a:latin typeface="Comic Sans MS" pitchFamily="66" charset="0"/>
              </a:rPr>
              <a:t>video</a:t>
            </a:r>
            <a:r>
              <a:rPr lang="en-US" sz="1800" dirty="0">
                <a:latin typeface="Comic Sans MS" pitchFamily="66" charset="0"/>
              </a:rPr>
              <a:t> of </a:t>
            </a:r>
          </a:p>
          <a:p>
            <a:pPr algn="ctr">
              <a:defRPr/>
            </a:pPr>
            <a:r>
              <a:rPr lang="en-US" sz="1800" dirty="0">
                <a:latin typeface="Comic Sans MS" pitchFamily="66" charset="0"/>
                <a:hlinkClick r:id="rId7"/>
              </a:rPr>
              <a:t>How to Do a </a:t>
            </a:r>
          </a:p>
          <a:p>
            <a:pPr algn="ctr">
              <a:defRPr/>
            </a:pPr>
            <a:r>
              <a:rPr lang="en-US" sz="1800" dirty="0">
                <a:latin typeface="Comic Sans MS" pitchFamily="66" charset="0"/>
                <a:hlinkClick r:id="rId7"/>
              </a:rPr>
              <a:t>Gram </a:t>
            </a:r>
            <a:r>
              <a:rPr lang="en-US" sz="1800" dirty="0" smtClean="0">
                <a:latin typeface="Comic Sans MS" pitchFamily="66" charset="0"/>
                <a:hlinkClick r:id="rId7"/>
              </a:rPr>
              <a:t>Stain</a:t>
            </a:r>
            <a:endParaRPr lang="en-US" sz="1800" dirty="0" smtClean="0">
              <a:latin typeface="Comic Sans MS" pitchFamily="66" charset="0"/>
            </a:endParaRPr>
          </a:p>
          <a:p>
            <a:pPr algn="ctr">
              <a:defRPr/>
            </a:pPr>
            <a:endParaRPr lang="en-US" sz="1600" dirty="0">
              <a:latin typeface="Comic Sans MS" pitchFamily="66" charset="0"/>
            </a:endParaRPr>
          </a:p>
          <a:p>
            <a:pPr algn="ctr">
              <a:defRPr/>
            </a:pPr>
            <a:endParaRPr lang="en-US" sz="1600" dirty="0">
              <a:latin typeface="Comic Sans MS" pitchFamily="66" charset="0"/>
            </a:endParaRPr>
          </a:p>
        </p:txBody>
      </p:sp>
      <p:pic>
        <p:nvPicPr>
          <p:cNvPr id="4" name="Picture 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86624" y="1209663"/>
            <a:ext cx="3668849" cy="2285999"/>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22845646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z="2000" smtClean="0">
                <a:latin typeface="Comic Sans MS" panose="030F0702030302020204" pitchFamily="66" charset="0"/>
              </a:rPr>
              <a:t>Although you will be using 100</a:t>
            </a:r>
            <a:r>
              <a:rPr lang="en-US" sz="1600" smtClean="0">
                <a:latin typeface="Comic Sans MS" panose="030F0702030302020204" pitchFamily="66" charset="0"/>
              </a:rPr>
              <a:t>xTM</a:t>
            </a:r>
            <a:r>
              <a:rPr lang="en-US" sz="2000" smtClean="0">
                <a:latin typeface="Comic Sans MS" panose="030F0702030302020204" pitchFamily="66" charset="0"/>
              </a:rPr>
              <a:t> to get your specimen in focus, you will not be able to see individual bacteria until you use the 1000</a:t>
            </a:r>
            <a:r>
              <a:rPr lang="en-US" sz="1600" smtClean="0">
                <a:latin typeface="Comic Sans MS" panose="030F0702030302020204" pitchFamily="66" charset="0"/>
              </a:rPr>
              <a:t>xTM</a:t>
            </a:r>
            <a:r>
              <a:rPr lang="en-US" sz="2000" smtClean="0">
                <a:latin typeface="Comic Sans MS" panose="030F0702030302020204" pitchFamily="66" charset="0"/>
              </a:rPr>
              <a:t> oil immersion lens. </a:t>
            </a:r>
          </a:p>
        </p:txBody>
      </p:sp>
      <p:pic>
        <p:nvPicPr>
          <p:cNvPr id="13315" name="Picture 4" descr="Bacteria_Smear_100xTM_TPort"/>
          <p:cNvPicPr>
            <a:picLocks noGrp="1" noChangeAspect="1" noChangeArrowheads="1"/>
          </p:cNvPicPr>
          <p:nvPr>
            <p:ph sz="half" idx="1"/>
          </p:nvPr>
        </p:nvPicPr>
        <p:blipFill>
          <a:blip r:embed="rId3" cstate="email">
            <a:extLst>
              <a:ext uri="{28A0092B-C50C-407E-A947-70E740481C1C}">
                <a14:useLocalDpi xmlns:a14="http://schemas.microsoft.com/office/drawing/2010/main"/>
              </a:ext>
            </a:extLst>
          </a:blip>
          <a:srcRect/>
          <a:stretch>
            <a:fillRect/>
          </a:stretch>
        </p:blipFill>
        <p:spPr>
          <a:xfrm>
            <a:off x="1449542" y="1690255"/>
            <a:ext cx="2669850" cy="250298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13317" name="Picture 11" descr="Staphylococcus-simple-stain-lg"/>
          <p:cNvPicPr>
            <a:picLocks noGrp="1" noChangeAspect="1" noChangeArrowheads="1"/>
          </p:cNvPicPr>
          <p:nvPr>
            <p:ph sz="quarter" idx="3"/>
          </p:nvPr>
        </p:nvPicPr>
        <p:blipFill>
          <a:blip r:embed="rId4" cstate="email">
            <a:extLst>
              <a:ext uri="{28A0092B-C50C-407E-A947-70E740481C1C}">
                <a14:useLocalDpi xmlns:a14="http://schemas.microsoft.com/office/drawing/2010/main"/>
              </a:ext>
            </a:extLst>
          </a:blip>
          <a:srcRect/>
          <a:stretch>
            <a:fillRect/>
          </a:stretch>
        </p:blipFill>
        <p:spPr>
          <a:xfrm>
            <a:off x="5237520" y="1712862"/>
            <a:ext cx="2561510" cy="242152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2" name="Text Box 12"/>
          <p:cNvSpPr txBox="1">
            <a:spLocks noChangeArrowheads="1"/>
          </p:cNvSpPr>
          <p:nvPr/>
        </p:nvSpPr>
        <p:spPr bwMode="auto">
          <a:xfrm>
            <a:off x="1806575" y="4365625"/>
            <a:ext cx="19812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pPr>
            <a:r>
              <a:rPr lang="en-US" sz="1400" b="1">
                <a:latin typeface="Arial" panose="020B0604020202020204" pitchFamily="34" charset="0"/>
              </a:rPr>
              <a:t>Bacterial smear at 100xTM</a:t>
            </a:r>
          </a:p>
        </p:txBody>
      </p:sp>
      <p:sp>
        <p:nvSpPr>
          <p:cNvPr id="13318" name="Text Box 14"/>
          <p:cNvSpPr txBox="1">
            <a:spLocks noChangeArrowheads="1"/>
          </p:cNvSpPr>
          <p:nvPr/>
        </p:nvSpPr>
        <p:spPr bwMode="auto">
          <a:xfrm>
            <a:off x="5651500" y="4244975"/>
            <a:ext cx="198120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pPr>
            <a:r>
              <a:rPr lang="en-US" sz="1400" b="1">
                <a:latin typeface="Arial" panose="020B0604020202020204" pitchFamily="34" charset="0"/>
              </a:rPr>
              <a:t>Bacterial smear at 1000xTM </a:t>
            </a:r>
          </a:p>
          <a:p>
            <a:pPr algn="ctr" eaLnBrk="1" hangingPunct="1">
              <a:spcBef>
                <a:spcPct val="50000"/>
              </a:spcBef>
            </a:pPr>
            <a:r>
              <a:rPr lang="en-US" sz="1100" b="1">
                <a:latin typeface="Arial" panose="020B0604020202020204" pitchFamily="34" charset="0"/>
              </a:rPr>
              <a:t>(oil immersio</a:t>
            </a:r>
            <a:r>
              <a:rPr lang="en-US" sz="1200" b="1">
                <a:latin typeface="Arial" panose="020B0604020202020204" pitchFamily="34" charset="0"/>
              </a:rPr>
              <a:t>n)</a:t>
            </a:r>
          </a:p>
        </p:txBody>
      </p:sp>
      <p:sp>
        <p:nvSpPr>
          <p:cNvPr id="13319" name="Text Box 15"/>
          <p:cNvSpPr txBox="1">
            <a:spLocks noChangeArrowheads="1"/>
          </p:cNvSpPr>
          <p:nvPr/>
        </p:nvSpPr>
        <p:spPr bwMode="auto">
          <a:xfrm>
            <a:off x="1127125" y="5038725"/>
            <a:ext cx="6502400"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pPr>
            <a:r>
              <a:rPr lang="en-US" sz="1400" dirty="0">
                <a:latin typeface="Arial" panose="020B0604020202020204" pitchFamily="34" charset="0"/>
              </a:rPr>
              <a:t>FYI: The example above is </a:t>
            </a:r>
            <a:r>
              <a:rPr lang="en-US" sz="1400" i="1" dirty="0">
                <a:latin typeface="Arial" panose="020B0604020202020204" pitchFamily="34" charset="0"/>
              </a:rPr>
              <a:t>Staph</a:t>
            </a:r>
            <a:r>
              <a:rPr lang="en-US" sz="1400" b="1" dirty="0">
                <a:latin typeface="Arial" panose="020B0604020202020204" pitchFamily="34" charset="0"/>
              </a:rPr>
              <a:t>. </a:t>
            </a:r>
          </a:p>
        </p:txBody>
      </p:sp>
      <p:sp>
        <p:nvSpPr>
          <p:cNvPr id="13320" name="Text Box 6"/>
          <p:cNvSpPr txBox="1">
            <a:spLocks noChangeArrowheads="1"/>
          </p:cNvSpPr>
          <p:nvPr/>
        </p:nvSpPr>
        <p:spPr bwMode="auto">
          <a:xfrm>
            <a:off x="5511800" y="6613525"/>
            <a:ext cx="36576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r" eaLnBrk="1" hangingPunct="1">
              <a:spcBef>
                <a:spcPct val="50000"/>
              </a:spcBef>
            </a:pPr>
            <a:r>
              <a:rPr lang="en-US" sz="1000">
                <a:latin typeface="Comic Sans MS" panose="030F0702030302020204" pitchFamily="66" charset="0"/>
              </a:rPr>
              <a:t>Images: </a:t>
            </a:r>
            <a:r>
              <a:rPr lang="en-US" sz="1000">
                <a:latin typeface="Arial" panose="020B0604020202020204" pitchFamily="34" charset="0"/>
              </a:rPr>
              <a:t>Both images </a:t>
            </a:r>
            <a:r>
              <a:rPr lang="en-US" sz="1000" i="1">
                <a:latin typeface="Arial" panose="020B0604020202020204" pitchFamily="34" charset="0"/>
                <a:hlinkClick r:id="rId5"/>
              </a:rPr>
              <a:t>Staphylococcus</a:t>
            </a:r>
            <a:r>
              <a:rPr lang="en-US" sz="1000">
                <a:latin typeface="Arial" panose="020B0604020202020204" pitchFamily="34" charset="0"/>
              </a:rPr>
              <a:t>,  by T. Port</a:t>
            </a:r>
            <a:endParaRPr lang="en-US" sz="1000">
              <a:latin typeface="Comic Sans MS" panose="030F0702030302020204" pitchFamily="66" charset="0"/>
            </a:endParaRPr>
          </a:p>
        </p:txBody>
      </p:sp>
      <p:sp>
        <p:nvSpPr>
          <p:cNvPr id="13321" name="Text Box 15"/>
          <p:cNvSpPr txBox="1">
            <a:spLocks noChangeArrowheads="1"/>
          </p:cNvSpPr>
          <p:nvPr/>
        </p:nvSpPr>
        <p:spPr bwMode="auto">
          <a:xfrm>
            <a:off x="584200" y="5753100"/>
            <a:ext cx="8115300"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pPr>
            <a:r>
              <a:rPr lang="en-US" sz="1800" b="1" dirty="0">
                <a:solidFill>
                  <a:srgbClr val="FF0000"/>
                </a:solidFill>
                <a:latin typeface="Arial" panose="020B0604020202020204" pitchFamily="34" charset="0"/>
              </a:rPr>
              <a:t>Remember, you want to use the microscope with a built in camera so that you can take pictures of the bacteria you see at 1000xTM.</a:t>
            </a:r>
            <a:endParaRPr lang="en-US" sz="1200" b="1" dirty="0">
              <a:solidFill>
                <a:srgbClr val="FF0000"/>
              </a:solidFill>
              <a:latin typeface="Arial" panose="020B0604020202020204" pitchFamily="34" charset="0"/>
            </a:endParaRPr>
          </a:p>
        </p:txBody>
      </p:sp>
      <p:sp>
        <p:nvSpPr>
          <p:cNvPr id="13322"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en-US" sz="1000" dirty="0">
                <a:latin typeface="Comic Sans MS" panose="030F0702030302020204" pitchFamily="66" charset="0"/>
              </a:rPr>
              <a:t>From the </a:t>
            </a:r>
            <a:r>
              <a:rPr lang="en-US" sz="1000" dirty="0">
                <a:latin typeface="Comic Sans MS" panose="030F0702030302020204" pitchFamily="66" charset="0"/>
                <a:hlinkClick r:id="rId6"/>
              </a:rPr>
              <a:t>Virtual Microbiology Classroom</a:t>
            </a:r>
            <a:r>
              <a:rPr lang="en-US" sz="1000" dirty="0">
                <a:latin typeface="Comic Sans MS" panose="030F0702030302020204" pitchFamily="66" charset="0"/>
              </a:rPr>
              <a:t> on </a:t>
            </a:r>
            <a:r>
              <a:rPr lang="en-US" sz="1000" dirty="0">
                <a:latin typeface="Comic Sans MS" panose="030F0702030302020204" pitchFamily="66" charset="0"/>
                <a:hlinkClick r:id="rId7"/>
              </a:rPr>
              <a:t>ScienceProfOnline.com</a:t>
            </a:r>
            <a:endParaRPr lang="en-US" sz="1000" dirty="0">
              <a:latin typeface="Comic Sans MS" panose="030F0702030302020204" pitchFamily="66" charset="0"/>
            </a:endParaRPr>
          </a:p>
        </p:txBody>
      </p:sp>
    </p:spTree>
    <p:extLst>
      <p:ext uri="{BB962C8B-B14F-4D97-AF65-F5344CB8AC3E}">
        <p14:creationId xmlns:p14="http://schemas.microsoft.com/office/powerpoint/2010/main" val="4219736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216275" y="3000071"/>
            <a:ext cx="3032125" cy="1885950"/>
          </a:xfrm>
        </p:spPr>
        <p:txBody>
          <a:bodyPr/>
          <a:lstStyle/>
          <a:p>
            <a:pPr eaLnBrk="1" hangingPunct="1"/>
            <a:r>
              <a:rPr lang="en-US" altLang="en-US" sz="4000" b="1" dirty="0" smtClean="0">
                <a:latin typeface="Comic Sans MS" pitchFamily="66" charset="0"/>
              </a:rPr>
              <a:t>Gram Stain</a:t>
            </a:r>
            <a:br>
              <a:rPr lang="en-US" altLang="en-US" sz="4000" b="1" dirty="0" smtClean="0">
                <a:latin typeface="Comic Sans MS" pitchFamily="66" charset="0"/>
              </a:rPr>
            </a:br>
            <a:r>
              <a:rPr lang="en-US" altLang="en-US" sz="4000" b="1" dirty="0" smtClean="0">
                <a:latin typeface="Comic Sans MS" pitchFamily="66" charset="0"/>
              </a:rPr>
              <a:t>Examples</a:t>
            </a:r>
            <a:r>
              <a:rPr lang="en-US" altLang="en-US" sz="3600" b="1" dirty="0" smtClean="0">
                <a:latin typeface="Comic Sans MS" pitchFamily="66" charset="0"/>
              </a:rPr>
              <a:t/>
            </a:r>
            <a:br>
              <a:rPr lang="en-US" altLang="en-US" sz="3600" b="1" dirty="0" smtClean="0">
                <a:latin typeface="Comic Sans MS" pitchFamily="66" charset="0"/>
              </a:rPr>
            </a:br>
            <a:r>
              <a:rPr lang="en-US" altLang="en-US" sz="1000" b="1" dirty="0" smtClean="0">
                <a:latin typeface="Comic Sans MS" pitchFamily="66" charset="0"/>
              </a:rPr>
              <a:t/>
            </a:r>
            <a:br>
              <a:rPr lang="en-US" altLang="en-US" sz="1000" b="1" dirty="0" smtClean="0">
                <a:latin typeface="Comic Sans MS" pitchFamily="66" charset="0"/>
              </a:rPr>
            </a:br>
            <a:r>
              <a:rPr lang="en-US" altLang="en-US" sz="1800" dirty="0" smtClean="0">
                <a:latin typeface="Comic Sans MS" pitchFamily="66" charset="0"/>
              </a:rPr>
              <a:t>@ 1000xTM</a:t>
            </a:r>
            <a:br>
              <a:rPr lang="en-US" altLang="en-US" sz="1800" dirty="0" smtClean="0">
                <a:latin typeface="Comic Sans MS" pitchFamily="66" charset="0"/>
              </a:rPr>
            </a:br>
            <a:endParaRPr lang="en-US" altLang="en-US" sz="3600" i="1" dirty="0" smtClean="0">
              <a:latin typeface="Comic Sans MS" pitchFamily="66"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91402" y="355980"/>
            <a:ext cx="2877074" cy="271235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4" name="Picture 3"/>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766879" y="304800"/>
            <a:ext cx="2903903" cy="275443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5" name="Picture 4"/>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653992" y="3619344"/>
            <a:ext cx="2676832" cy="2547209"/>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3318" name="TextBox 5"/>
          <p:cNvSpPr txBox="1">
            <a:spLocks noChangeArrowheads="1"/>
          </p:cNvSpPr>
          <p:nvPr/>
        </p:nvSpPr>
        <p:spPr bwMode="auto">
          <a:xfrm>
            <a:off x="785813" y="3224213"/>
            <a:ext cx="2209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ctr" eaLnBrk="1" hangingPunct="1"/>
            <a:r>
              <a:rPr lang="en-US" altLang="en-US" sz="1200" i="1"/>
              <a:t>Staphylococcus epidermidis</a:t>
            </a:r>
          </a:p>
        </p:txBody>
      </p:sp>
      <p:sp>
        <p:nvSpPr>
          <p:cNvPr id="13319" name="TextBox 8"/>
          <p:cNvSpPr txBox="1">
            <a:spLocks noChangeArrowheads="1"/>
          </p:cNvSpPr>
          <p:nvPr/>
        </p:nvSpPr>
        <p:spPr bwMode="auto">
          <a:xfrm>
            <a:off x="6248400" y="3228975"/>
            <a:ext cx="2209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ctr" eaLnBrk="1" hangingPunct="1"/>
            <a:r>
              <a:rPr lang="en-US" altLang="en-US" sz="1200" i="1"/>
              <a:t>Escherichia coli</a:t>
            </a:r>
          </a:p>
        </p:txBody>
      </p:sp>
      <p:sp>
        <p:nvSpPr>
          <p:cNvPr id="13320" name="TextBox 9"/>
          <p:cNvSpPr txBox="1">
            <a:spLocks noChangeArrowheads="1"/>
          </p:cNvSpPr>
          <p:nvPr/>
        </p:nvSpPr>
        <p:spPr bwMode="auto">
          <a:xfrm>
            <a:off x="406400" y="6316663"/>
            <a:ext cx="32480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ctr" eaLnBrk="1" hangingPunct="1"/>
            <a:r>
              <a:rPr lang="en-US" altLang="en-US" sz="1200"/>
              <a:t>Mixed Sample of </a:t>
            </a:r>
            <a:r>
              <a:rPr lang="en-US" altLang="en-US" sz="1200" i="1"/>
              <a:t>S. epidermidis &amp; E. coli</a:t>
            </a:r>
          </a:p>
        </p:txBody>
      </p:sp>
      <p:sp>
        <p:nvSpPr>
          <p:cNvPr id="13321" name="Text Box 6"/>
          <p:cNvSpPr txBox="1">
            <a:spLocks noChangeArrowheads="1"/>
          </p:cNvSpPr>
          <p:nvPr/>
        </p:nvSpPr>
        <p:spPr bwMode="auto">
          <a:xfrm>
            <a:off x="5562600" y="6605588"/>
            <a:ext cx="3581400"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r" eaLnBrk="1" hangingPunct="1">
              <a:spcBef>
                <a:spcPct val="50000"/>
              </a:spcBef>
            </a:pPr>
            <a:r>
              <a:rPr lang="en-US" altLang="en-US" sz="1000">
                <a:latin typeface="Comic Sans MS" pitchFamily="66" charset="0"/>
              </a:rPr>
              <a:t>Images: </a:t>
            </a:r>
            <a:r>
              <a:rPr lang="en-US" altLang="en-US" sz="1000"/>
              <a:t>All </a:t>
            </a:r>
            <a:r>
              <a:rPr lang="en-US" altLang="en-US" sz="1000">
                <a:hlinkClick r:id="rId6"/>
              </a:rPr>
              <a:t>Gram stain images</a:t>
            </a:r>
            <a:r>
              <a:rPr lang="en-US" altLang="en-US" sz="1000"/>
              <a:t> by T. Port</a:t>
            </a:r>
            <a:endParaRPr lang="en-US" altLang="en-US" sz="1000">
              <a:latin typeface="Comic Sans MS" pitchFamily="66" charset="0"/>
            </a:endParaRPr>
          </a:p>
        </p:txBody>
      </p:sp>
      <p:pic>
        <p:nvPicPr>
          <p:cNvPr id="8" name="Picture 7"/>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5888837" y="3619344"/>
            <a:ext cx="2781945" cy="264414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3323" name="Text Box 7"/>
          <p:cNvSpPr txBox="1">
            <a:spLocks noChangeArrowheads="1"/>
          </p:cNvSpPr>
          <p:nvPr/>
        </p:nvSpPr>
        <p:spPr bwMode="auto">
          <a:xfrm>
            <a:off x="0" y="6613525"/>
            <a:ext cx="4495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eaLnBrk="1" hangingPunct="1">
              <a:spcBef>
                <a:spcPct val="50000"/>
              </a:spcBef>
            </a:pPr>
            <a:r>
              <a:rPr lang="en-US" altLang="en-US" sz="1000">
                <a:latin typeface="Comic Sans MS" pitchFamily="66" charset="0"/>
              </a:rPr>
              <a:t>From the </a:t>
            </a:r>
            <a:r>
              <a:rPr lang="en-US" altLang="en-US" sz="1000">
                <a:latin typeface="Comic Sans MS" pitchFamily="66" charset="0"/>
                <a:hlinkClick r:id="rId8"/>
              </a:rPr>
              <a:t>Virtual Microbiology Classroom</a:t>
            </a:r>
            <a:r>
              <a:rPr lang="en-US" altLang="en-US" sz="1000">
                <a:latin typeface="Comic Sans MS" pitchFamily="66" charset="0"/>
              </a:rPr>
              <a:t> on </a:t>
            </a:r>
            <a:r>
              <a:rPr lang="en-US" altLang="en-US" sz="1000">
                <a:latin typeface="Comic Sans MS" pitchFamily="66" charset="0"/>
                <a:hlinkClick r:id="rId9"/>
              </a:rPr>
              <a:t>ScienceProfOnline.com</a:t>
            </a:r>
            <a:endParaRPr lang="en-US" altLang="en-US" sz="1000">
              <a:latin typeface="Comic Sans MS" pitchFamily="66"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10655</TotalTime>
  <Words>1184</Words>
  <Application>Microsoft Office PowerPoint</Application>
  <PresentationFormat>On-screen Show (4:3)</PresentationFormat>
  <Paragraphs>165</Paragraphs>
  <Slides>11</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Comic Sans MS</vt:lpstr>
      <vt:lpstr>Wingdings</vt:lpstr>
      <vt:lpstr>Default Design</vt:lpstr>
      <vt:lpstr>PowerPoint Presentation</vt:lpstr>
      <vt:lpstr>Laboratory Exercise  2</vt:lpstr>
      <vt:lpstr>What am I going to learn from Lab Topic #2? Gram Staining</vt:lpstr>
      <vt:lpstr>Differential Stains</vt:lpstr>
      <vt:lpstr>When obtaining a bacterial sample from a tube or plate of media do so gently!  The bacteria is growing as a thin film on top of the media! Don’t scrape so hard that you have pieces of agar in your sample!</vt:lpstr>
      <vt:lpstr>Gram Stain</vt:lpstr>
      <vt:lpstr>Gram Stain</vt:lpstr>
      <vt:lpstr>Although you will be using 100xTM to get your specimen in focus, you will not be able to see individual bacteria until you use the 1000xTM oil immersion lens. </vt:lpstr>
      <vt:lpstr>Gram Stain Examples  @ 1000xTM </vt:lpstr>
      <vt:lpstr>PowerPoint Presentation</vt:lpstr>
      <vt:lpstr>         Are microbes intimidating you?  Do yourself a favor. Use the…                 Virtual Microbiology                        Classroom (VMC) !  The VMC is full of resources to help you succeed, including:</vt:lpstr>
    </vt:vector>
  </TitlesOfParts>
  <Company>Online Education Resources, LLC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Gram Stain Lab 2 Exercise</dc:title>
  <dc:subject>Gram Stain Technique</dc:subject>
  <dc:creator>Tami Port</dc:creator>
  <cp:keywords>how to gram stain, gram stain laboratory exercise, gram staining, prepare bacterial smear, bacterial smear Gram Stain</cp:keywords>
  <dc:description>Microbiology laboratory exercise PowerPoint on how to perform Gram stain technique and  prepare a bacterial smear for Gram staining, using using unknown and  controls.</dc:description>
  <cp:lastModifiedBy>Tami Port</cp:lastModifiedBy>
  <cp:revision>130</cp:revision>
  <dcterms:created xsi:type="dcterms:W3CDTF">2007-05-07T15:25:22Z</dcterms:created>
  <dcterms:modified xsi:type="dcterms:W3CDTF">2014-01-17T17:04:36Z</dcterms:modified>
  <cp:category>Microbiology Laboratory Exercise</cp:category>
</cp:coreProperties>
</file>