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05" r:id="rId2"/>
    <p:sldId id="303" r:id="rId3"/>
    <p:sldId id="298" r:id="rId4"/>
    <p:sldId id="307" r:id="rId5"/>
    <p:sldId id="308" r:id="rId6"/>
    <p:sldId id="309" r:id="rId7"/>
    <p:sldId id="310" r:id="rId8"/>
    <p:sldId id="312" r:id="rId9"/>
    <p:sldId id="313" r:id="rId10"/>
    <p:sldId id="295" r:id="rId11"/>
    <p:sldId id="306" r:id="rId12"/>
    <p:sldId id="296" r:id="rId13"/>
    <p:sldId id="311" r:id="rId14"/>
    <p:sldId id="304" r:id="rId15"/>
    <p:sldId id="302" r:id="rId16"/>
  </p:sldIdLst>
  <p:sldSz cx="9144000" cy="6858000" type="screen4x3"/>
  <p:notesSz cx="6858000" cy="9077325"/>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6600FF"/>
    <a:srgbClr val="FFFF00"/>
    <a:srgbClr val="CC0066"/>
    <a:srgbClr val="00CC00"/>
    <a:srgbClr val="3333CC"/>
    <a:srgbClr val="FF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94660"/>
  </p:normalViewPr>
  <p:slideViewPr>
    <p:cSldViewPr>
      <p:cViewPr varScale="1">
        <p:scale>
          <a:sx n="88" d="100"/>
          <a:sy n="88" d="100"/>
        </p:scale>
        <p:origin x="-608" y="-112"/>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84" y="-84"/>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sz="quarter"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ChangeArrowheads="1"/>
          </p:cNvSpPr>
          <p:nvPr>
            <p:ph type="ftr" sz="quarter" idx="2"/>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7" name="Rectangle 5"/>
          <p:cNvSpPr>
            <a:spLocks noGrp="1" noChangeArrowheads="1"/>
          </p:cNvSpPr>
          <p:nvPr>
            <p:ph type="sldNum" sz="quarter" idx="3"/>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C239E07-4069-408F-B449-E07775E6CC76}" type="slidenum">
              <a:rPr lang="en-US"/>
              <a:pPr>
                <a:defRPr/>
              </a:pPr>
              <a:t>‹#›</a:t>
            </a:fld>
            <a:endParaRPr lang="en-US"/>
          </a:p>
        </p:txBody>
      </p:sp>
    </p:spTree>
    <p:extLst>
      <p:ext uri="{BB962C8B-B14F-4D97-AF65-F5344CB8AC3E}">
        <p14:creationId xmlns:p14="http://schemas.microsoft.com/office/powerpoint/2010/main" val="2885595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7074BCDE-99D8-4652-8236-B2414219F659}" type="slidenum">
              <a:rPr lang="en-US"/>
              <a:pPr>
                <a:defRPr/>
              </a:pPr>
              <a:t>‹#›</a:t>
            </a:fld>
            <a:endParaRPr lang="en-US"/>
          </a:p>
        </p:txBody>
      </p:sp>
    </p:spTree>
    <p:extLst>
      <p:ext uri="{BB962C8B-B14F-4D97-AF65-F5344CB8AC3E}">
        <p14:creationId xmlns:p14="http://schemas.microsoft.com/office/powerpoint/2010/main" val="3104412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527C0B67-2B80-42C5-B79D-DDD78E585A8A}" type="slidenum">
              <a:rPr lang="en-US" altLang="en-US" sz="1200" smtClean="0">
                <a:cs typeface="Arial" charset="0"/>
              </a:rPr>
              <a:pPr eaLnBrk="1" hangingPunct="1"/>
              <a:t>1</a:t>
            </a:fld>
            <a:endParaRPr lang="en-US" altLang="en-US" sz="1200" smtClean="0">
              <a:cs typeface="Arial"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A9950DBB-21D4-4911-B313-84191263893C}" type="slidenum">
              <a:rPr lang="en-US" altLang="en-US" sz="1200" smtClean="0"/>
              <a:pPr eaLnBrk="1" hangingPunct="1"/>
              <a:t>10</a:t>
            </a:fld>
            <a:endParaRPr lang="en-US" altLang="en-US" sz="1200" smtClean="0"/>
          </a:p>
        </p:txBody>
      </p:sp>
      <p:sp>
        <p:nvSpPr>
          <p:cNvPr id="14339" name="Rectangle 2"/>
          <p:cNvSpPr>
            <a:spLocks noGrp="1" noRot="1" noChangeAspect="1" noChangeArrowheads="1" noTextEdit="1"/>
          </p:cNvSpPr>
          <p:nvPr>
            <p:ph type="sldImg"/>
          </p:nvPr>
        </p:nvSpPr>
        <p:spPr>
          <a:xfrm>
            <a:off x="1163638" y="681038"/>
            <a:ext cx="4538662" cy="3403600"/>
          </a:xfrm>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28723D2-030C-4D9E-A689-6232B30C5123}" type="slidenum">
              <a:rPr lang="en-US" altLang="en-US" sz="1200" smtClean="0"/>
              <a:pPr eaLnBrk="1" hangingPunct="1"/>
              <a:t>12</a:t>
            </a:fld>
            <a:endParaRPr lang="en-US" altLang="en-US" sz="1200" smtClean="0"/>
          </a:p>
        </p:txBody>
      </p:sp>
      <p:sp>
        <p:nvSpPr>
          <p:cNvPr id="15363" name="Rectangle 2"/>
          <p:cNvSpPr>
            <a:spLocks noGrp="1" noRot="1" noChangeAspect="1" noChangeArrowheads="1" noTextEdit="1"/>
          </p:cNvSpPr>
          <p:nvPr>
            <p:ph type="sldImg"/>
          </p:nvPr>
        </p:nvSpPr>
        <p:spPr>
          <a:xfrm>
            <a:off x="1162050" y="681038"/>
            <a:ext cx="4538663" cy="3403600"/>
          </a:xfrm>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7575" eaLnBrk="0" hangingPunct="0">
              <a:defRPr sz="2000">
                <a:solidFill>
                  <a:schemeClr val="tx1"/>
                </a:solidFill>
                <a:latin typeface="Arial" charset="0"/>
              </a:defRPr>
            </a:lvl1pPr>
            <a:lvl2pPr marL="742950" indent="-285750" defTabSz="917575" eaLnBrk="0" hangingPunct="0">
              <a:defRPr sz="2000">
                <a:solidFill>
                  <a:schemeClr val="tx1"/>
                </a:solidFill>
                <a:latin typeface="Arial" charset="0"/>
              </a:defRPr>
            </a:lvl2pPr>
            <a:lvl3pPr marL="1143000" indent="-228600" defTabSz="917575" eaLnBrk="0" hangingPunct="0">
              <a:defRPr sz="2000">
                <a:solidFill>
                  <a:schemeClr val="tx1"/>
                </a:solidFill>
                <a:latin typeface="Arial" charset="0"/>
              </a:defRPr>
            </a:lvl3pPr>
            <a:lvl4pPr marL="1600200" indent="-228600" defTabSz="917575" eaLnBrk="0" hangingPunct="0">
              <a:defRPr sz="2000">
                <a:solidFill>
                  <a:schemeClr val="tx1"/>
                </a:solidFill>
                <a:latin typeface="Arial" charset="0"/>
              </a:defRPr>
            </a:lvl4pPr>
            <a:lvl5pPr marL="2057400" indent="-228600" defTabSz="917575" eaLnBrk="0" hangingPunct="0">
              <a:defRPr sz="2000">
                <a:solidFill>
                  <a:schemeClr val="tx1"/>
                </a:solidFill>
                <a:latin typeface="Arial" charset="0"/>
              </a:defRPr>
            </a:lvl5pPr>
            <a:lvl6pPr marL="2514600" indent="-228600" defTabSz="917575" eaLnBrk="0" fontAlgn="base" hangingPunct="0">
              <a:spcBef>
                <a:spcPct val="0"/>
              </a:spcBef>
              <a:spcAft>
                <a:spcPct val="0"/>
              </a:spcAft>
              <a:defRPr sz="2000">
                <a:solidFill>
                  <a:schemeClr val="tx1"/>
                </a:solidFill>
                <a:latin typeface="Arial" charset="0"/>
              </a:defRPr>
            </a:lvl6pPr>
            <a:lvl7pPr marL="2971800" indent="-228600" defTabSz="917575" eaLnBrk="0" fontAlgn="base" hangingPunct="0">
              <a:spcBef>
                <a:spcPct val="0"/>
              </a:spcBef>
              <a:spcAft>
                <a:spcPct val="0"/>
              </a:spcAft>
              <a:defRPr sz="2000">
                <a:solidFill>
                  <a:schemeClr val="tx1"/>
                </a:solidFill>
                <a:latin typeface="Arial" charset="0"/>
              </a:defRPr>
            </a:lvl7pPr>
            <a:lvl8pPr marL="3429000" indent="-228600" defTabSz="917575" eaLnBrk="0" fontAlgn="base" hangingPunct="0">
              <a:spcBef>
                <a:spcPct val="0"/>
              </a:spcBef>
              <a:spcAft>
                <a:spcPct val="0"/>
              </a:spcAft>
              <a:defRPr sz="2000">
                <a:solidFill>
                  <a:schemeClr val="tx1"/>
                </a:solidFill>
                <a:latin typeface="Arial" charset="0"/>
              </a:defRPr>
            </a:lvl8pPr>
            <a:lvl9pPr marL="3886200" indent="-228600" defTabSz="917575" eaLnBrk="0" fontAlgn="base" hangingPunct="0">
              <a:spcBef>
                <a:spcPct val="0"/>
              </a:spcBef>
              <a:spcAft>
                <a:spcPct val="0"/>
              </a:spcAft>
              <a:defRPr sz="2000">
                <a:solidFill>
                  <a:schemeClr val="tx1"/>
                </a:solidFill>
                <a:latin typeface="Arial" charset="0"/>
              </a:defRPr>
            </a:lvl9pPr>
          </a:lstStyle>
          <a:p>
            <a:pPr eaLnBrk="1" hangingPunct="1"/>
            <a:fld id="{3760FD78-AF27-4957-A421-A4F1FAC3AB5D}" type="slidenum">
              <a:rPr lang="en-US" altLang="en-US" sz="1200" smtClean="0"/>
              <a:pPr eaLnBrk="1" hangingPunct="1"/>
              <a:t>14</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A106876C-05B5-48B7-9E60-1423BC3E9852}" type="slidenum">
              <a:rPr lang="en-US" altLang="en-US" sz="1200" smtClean="0"/>
              <a:pPr eaLnBrk="1" hangingPunct="1"/>
              <a:t>15</a:t>
            </a:fld>
            <a:endParaRPr lang="en-US" altLang="en-US" sz="1200" smtClean="0"/>
          </a:p>
        </p:txBody>
      </p:sp>
      <p:sp>
        <p:nvSpPr>
          <p:cNvPr id="17411" name="Rectangle 2"/>
          <p:cNvSpPr>
            <a:spLocks noGrp="1" noRot="1" noChangeAspect="1" noChangeArrowheads="1" noTextEdit="1"/>
          </p:cNvSpPr>
          <p:nvPr>
            <p:ph type="sldImg"/>
          </p:nvPr>
        </p:nvSpPr>
        <p:spPr>
          <a:xfrm>
            <a:off x="1160463" y="682625"/>
            <a:ext cx="4537075" cy="3403600"/>
          </a:xfrm>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95605A94-C0FC-486A-9F2A-623516ECBBB3}" type="slidenum">
              <a:rPr lang="en-US" altLang="en-US" sz="1200" smtClean="0"/>
              <a:pPr eaLnBrk="1" hangingPunct="1"/>
              <a:t>2</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94E053B0-72F4-496D-B796-1B19CEFD63E4}" type="slidenum">
              <a:rPr lang="en-US" altLang="en-US" sz="1200" smtClean="0"/>
              <a:pPr eaLnBrk="1" hangingPunct="1"/>
              <a:t>3</a:t>
            </a:fld>
            <a:endParaRPr lang="en-US" altLang="en-US" sz="1200"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6D28E5-DF2F-44B2-BBB1-3EDA32FEA829}" type="slidenum">
              <a:rPr lang="en-US" altLang="en-US" smtClean="0"/>
              <a:pPr eaLnBrk="1" hangingPunct="1"/>
              <a:t>4</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364EA3-046F-4E78-8FD9-E1B69A8B785E}" type="slidenum">
              <a:rPr lang="en-US" altLang="en-US" smtClean="0"/>
              <a:pPr eaLnBrk="1" hangingPunct="1"/>
              <a:t>5</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C127D7-1C0D-4206-804D-F33186B29380}" type="slidenum">
              <a:rPr lang="en-US" altLang="en-US" smtClean="0"/>
              <a:pPr eaLnBrk="1" hangingPunct="1"/>
              <a:t>6</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A71896-43A9-413F-BCC9-471A207FECE7}" type="slidenum">
              <a:rPr lang="en-US" altLang="en-US" smtClean="0"/>
              <a:pPr eaLnBrk="1" hangingPunct="1"/>
              <a:t>7</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15470" eaLnBrk="0" hangingPunct="0">
              <a:defRPr>
                <a:solidFill>
                  <a:schemeClr val="tx1"/>
                </a:solidFill>
                <a:latin typeface="Arial" charset="0"/>
              </a:defRPr>
            </a:lvl1pPr>
            <a:lvl2pPr marL="720067" indent="-276949" defTabSz="915470" eaLnBrk="0" hangingPunct="0">
              <a:defRPr>
                <a:solidFill>
                  <a:schemeClr val="tx1"/>
                </a:solidFill>
                <a:latin typeface="Arial" charset="0"/>
              </a:defRPr>
            </a:lvl2pPr>
            <a:lvl3pPr marL="1107796" indent="-221559" defTabSz="915470" eaLnBrk="0" hangingPunct="0">
              <a:defRPr>
                <a:solidFill>
                  <a:schemeClr val="tx1"/>
                </a:solidFill>
                <a:latin typeface="Arial" charset="0"/>
              </a:defRPr>
            </a:lvl3pPr>
            <a:lvl4pPr marL="1550914" indent="-221559" defTabSz="915470" eaLnBrk="0" hangingPunct="0">
              <a:defRPr>
                <a:solidFill>
                  <a:schemeClr val="tx1"/>
                </a:solidFill>
                <a:latin typeface="Arial" charset="0"/>
              </a:defRPr>
            </a:lvl4pPr>
            <a:lvl5pPr marL="1994032" indent="-221559" defTabSz="915470" eaLnBrk="0" hangingPunct="0">
              <a:defRPr>
                <a:solidFill>
                  <a:schemeClr val="tx1"/>
                </a:solidFill>
                <a:latin typeface="Arial" charset="0"/>
              </a:defRPr>
            </a:lvl5pPr>
            <a:lvl6pPr marL="2437150" indent="-221559" defTabSz="915470" eaLnBrk="0" fontAlgn="base" hangingPunct="0">
              <a:spcBef>
                <a:spcPct val="0"/>
              </a:spcBef>
              <a:spcAft>
                <a:spcPct val="0"/>
              </a:spcAft>
              <a:defRPr>
                <a:solidFill>
                  <a:schemeClr val="tx1"/>
                </a:solidFill>
                <a:latin typeface="Arial" charset="0"/>
              </a:defRPr>
            </a:lvl6pPr>
            <a:lvl7pPr marL="2880269" indent="-221559" defTabSz="915470" eaLnBrk="0" fontAlgn="base" hangingPunct="0">
              <a:spcBef>
                <a:spcPct val="0"/>
              </a:spcBef>
              <a:spcAft>
                <a:spcPct val="0"/>
              </a:spcAft>
              <a:defRPr>
                <a:solidFill>
                  <a:schemeClr val="tx1"/>
                </a:solidFill>
                <a:latin typeface="Arial" charset="0"/>
              </a:defRPr>
            </a:lvl7pPr>
            <a:lvl8pPr marL="3323387" indent="-221559" defTabSz="915470" eaLnBrk="0" fontAlgn="base" hangingPunct="0">
              <a:spcBef>
                <a:spcPct val="0"/>
              </a:spcBef>
              <a:spcAft>
                <a:spcPct val="0"/>
              </a:spcAft>
              <a:defRPr>
                <a:solidFill>
                  <a:schemeClr val="tx1"/>
                </a:solidFill>
                <a:latin typeface="Arial" charset="0"/>
              </a:defRPr>
            </a:lvl8pPr>
            <a:lvl9pPr marL="3766505" indent="-221559" defTabSz="915470" eaLnBrk="0" fontAlgn="base" hangingPunct="0">
              <a:spcBef>
                <a:spcPct val="0"/>
              </a:spcBef>
              <a:spcAft>
                <a:spcPct val="0"/>
              </a:spcAft>
              <a:defRPr>
                <a:solidFill>
                  <a:schemeClr val="tx1"/>
                </a:solidFill>
                <a:latin typeface="Arial" charset="0"/>
              </a:defRPr>
            </a:lvl9pPr>
          </a:lstStyle>
          <a:p>
            <a:pPr eaLnBrk="1" hangingPunct="1"/>
            <a:fld id="{472AE8EC-C1DC-477E-A663-2242412528A7}" type="slidenum">
              <a:rPr lang="en-US" smtClean="0"/>
              <a:pPr eaLnBrk="1" hangingPunct="1"/>
              <a:t>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763710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15470" eaLnBrk="0" hangingPunct="0">
              <a:defRPr>
                <a:solidFill>
                  <a:schemeClr val="tx1"/>
                </a:solidFill>
                <a:latin typeface="Arial" charset="0"/>
              </a:defRPr>
            </a:lvl1pPr>
            <a:lvl2pPr marL="720067" indent="-276949" defTabSz="915470" eaLnBrk="0" hangingPunct="0">
              <a:defRPr>
                <a:solidFill>
                  <a:schemeClr val="tx1"/>
                </a:solidFill>
                <a:latin typeface="Arial" charset="0"/>
              </a:defRPr>
            </a:lvl2pPr>
            <a:lvl3pPr marL="1107796" indent="-221559" defTabSz="915470" eaLnBrk="0" hangingPunct="0">
              <a:defRPr>
                <a:solidFill>
                  <a:schemeClr val="tx1"/>
                </a:solidFill>
                <a:latin typeface="Arial" charset="0"/>
              </a:defRPr>
            </a:lvl3pPr>
            <a:lvl4pPr marL="1550914" indent="-221559" defTabSz="915470" eaLnBrk="0" hangingPunct="0">
              <a:defRPr>
                <a:solidFill>
                  <a:schemeClr val="tx1"/>
                </a:solidFill>
                <a:latin typeface="Arial" charset="0"/>
              </a:defRPr>
            </a:lvl4pPr>
            <a:lvl5pPr marL="1994032" indent="-221559" defTabSz="915470" eaLnBrk="0" hangingPunct="0">
              <a:defRPr>
                <a:solidFill>
                  <a:schemeClr val="tx1"/>
                </a:solidFill>
                <a:latin typeface="Arial" charset="0"/>
              </a:defRPr>
            </a:lvl5pPr>
            <a:lvl6pPr marL="2437150" indent="-221559" defTabSz="915470" eaLnBrk="0" fontAlgn="base" hangingPunct="0">
              <a:spcBef>
                <a:spcPct val="0"/>
              </a:spcBef>
              <a:spcAft>
                <a:spcPct val="0"/>
              </a:spcAft>
              <a:defRPr>
                <a:solidFill>
                  <a:schemeClr val="tx1"/>
                </a:solidFill>
                <a:latin typeface="Arial" charset="0"/>
              </a:defRPr>
            </a:lvl6pPr>
            <a:lvl7pPr marL="2880269" indent="-221559" defTabSz="915470" eaLnBrk="0" fontAlgn="base" hangingPunct="0">
              <a:spcBef>
                <a:spcPct val="0"/>
              </a:spcBef>
              <a:spcAft>
                <a:spcPct val="0"/>
              </a:spcAft>
              <a:defRPr>
                <a:solidFill>
                  <a:schemeClr val="tx1"/>
                </a:solidFill>
                <a:latin typeface="Arial" charset="0"/>
              </a:defRPr>
            </a:lvl7pPr>
            <a:lvl8pPr marL="3323387" indent="-221559" defTabSz="915470" eaLnBrk="0" fontAlgn="base" hangingPunct="0">
              <a:spcBef>
                <a:spcPct val="0"/>
              </a:spcBef>
              <a:spcAft>
                <a:spcPct val="0"/>
              </a:spcAft>
              <a:defRPr>
                <a:solidFill>
                  <a:schemeClr val="tx1"/>
                </a:solidFill>
                <a:latin typeface="Arial" charset="0"/>
              </a:defRPr>
            </a:lvl8pPr>
            <a:lvl9pPr marL="3766505" indent="-221559" defTabSz="915470" eaLnBrk="0" fontAlgn="base" hangingPunct="0">
              <a:spcBef>
                <a:spcPct val="0"/>
              </a:spcBef>
              <a:spcAft>
                <a:spcPct val="0"/>
              </a:spcAft>
              <a:defRPr>
                <a:solidFill>
                  <a:schemeClr val="tx1"/>
                </a:solidFill>
                <a:latin typeface="Arial" charset="0"/>
              </a:defRPr>
            </a:lvl9pPr>
          </a:lstStyle>
          <a:p>
            <a:pPr eaLnBrk="1" hangingPunct="1"/>
            <a:fld id="{C9125DD7-F6A1-4D2F-99B6-40FBD694D1CC}" type="slidenum">
              <a:rPr lang="en-US" smtClean="0"/>
              <a:pPr eaLnBrk="1" hangingPunct="1"/>
              <a:t>9</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78623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C4FAE5-C912-49D4-9BF7-F16B5A43A623}" type="slidenum">
              <a:rPr lang="en-US"/>
              <a:pPr>
                <a:defRPr/>
              </a:pPr>
              <a:t>‹#›</a:t>
            </a:fld>
            <a:endParaRPr lang="en-US"/>
          </a:p>
        </p:txBody>
      </p:sp>
    </p:spTree>
    <p:extLst>
      <p:ext uri="{BB962C8B-B14F-4D97-AF65-F5344CB8AC3E}">
        <p14:creationId xmlns:p14="http://schemas.microsoft.com/office/powerpoint/2010/main" val="289689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328C22-7ED1-4CBB-882C-55CAED9A1E16}" type="slidenum">
              <a:rPr lang="en-US"/>
              <a:pPr>
                <a:defRPr/>
              </a:pPr>
              <a:t>‹#›</a:t>
            </a:fld>
            <a:endParaRPr lang="en-US"/>
          </a:p>
        </p:txBody>
      </p:sp>
    </p:spTree>
    <p:extLst>
      <p:ext uri="{BB962C8B-B14F-4D97-AF65-F5344CB8AC3E}">
        <p14:creationId xmlns:p14="http://schemas.microsoft.com/office/powerpoint/2010/main" val="181189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5FD9FA-44DB-40E0-A9C3-4B4DDFE5B8A3}" type="slidenum">
              <a:rPr lang="en-US"/>
              <a:pPr>
                <a:defRPr/>
              </a:pPr>
              <a:t>‹#›</a:t>
            </a:fld>
            <a:endParaRPr lang="en-US"/>
          </a:p>
        </p:txBody>
      </p:sp>
    </p:spTree>
    <p:extLst>
      <p:ext uri="{BB962C8B-B14F-4D97-AF65-F5344CB8AC3E}">
        <p14:creationId xmlns:p14="http://schemas.microsoft.com/office/powerpoint/2010/main" val="3538106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9D437B77-54F6-4496-A8E9-3E3AFCF00090}" type="slidenum">
              <a:rPr lang="en-US"/>
              <a:pPr>
                <a:defRPr/>
              </a:pPr>
              <a:t>‹#›</a:t>
            </a:fld>
            <a:endParaRPr lang="en-US"/>
          </a:p>
        </p:txBody>
      </p:sp>
    </p:spTree>
    <p:extLst>
      <p:ext uri="{BB962C8B-B14F-4D97-AF65-F5344CB8AC3E}">
        <p14:creationId xmlns:p14="http://schemas.microsoft.com/office/powerpoint/2010/main" val="2821783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7A9159-67C3-49AD-BCFD-013D2FEF1260}" type="slidenum">
              <a:rPr lang="en-US"/>
              <a:pPr>
                <a:defRPr/>
              </a:pPr>
              <a:t>‹#›</a:t>
            </a:fld>
            <a:endParaRPr lang="en-US"/>
          </a:p>
        </p:txBody>
      </p:sp>
    </p:spTree>
    <p:extLst>
      <p:ext uri="{BB962C8B-B14F-4D97-AF65-F5344CB8AC3E}">
        <p14:creationId xmlns:p14="http://schemas.microsoft.com/office/powerpoint/2010/main" val="327498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750597-AC53-4288-A2D6-73528A977088}" type="slidenum">
              <a:rPr lang="en-US"/>
              <a:pPr>
                <a:defRPr/>
              </a:pPr>
              <a:t>‹#›</a:t>
            </a:fld>
            <a:endParaRPr lang="en-US"/>
          </a:p>
        </p:txBody>
      </p:sp>
    </p:spTree>
    <p:extLst>
      <p:ext uri="{BB962C8B-B14F-4D97-AF65-F5344CB8AC3E}">
        <p14:creationId xmlns:p14="http://schemas.microsoft.com/office/powerpoint/2010/main" val="15839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5EFEF5-E1C2-4AA8-936B-65308F3AF5D6}" type="slidenum">
              <a:rPr lang="en-US"/>
              <a:pPr>
                <a:defRPr/>
              </a:pPr>
              <a:t>‹#›</a:t>
            </a:fld>
            <a:endParaRPr lang="en-US"/>
          </a:p>
        </p:txBody>
      </p:sp>
    </p:spTree>
    <p:extLst>
      <p:ext uri="{BB962C8B-B14F-4D97-AF65-F5344CB8AC3E}">
        <p14:creationId xmlns:p14="http://schemas.microsoft.com/office/powerpoint/2010/main" val="2514808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17D413-D995-4563-ADA8-8AE2BF581B8F}" type="slidenum">
              <a:rPr lang="en-US"/>
              <a:pPr>
                <a:defRPr/>
              </a:pPr>
              <a:t>‹#›</a:t>
            </a:fld>
            <a:endParaRPr lang="en-US"/>
          </a:p>
        </p:txBody>
      </p:sp>
    </p:spTree>
    <p:extLst>
      <p:ext uri="{BB962C8B-B14F-4D97-AF65-F5344CB8AC3E}">
        <p14:creationId xmlns:p14="http://schemas.microsoft.com/office/powerpoint/2010/main" val="335309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4ABA4B2-9816-484B-AEFD-6DC3B591F2ED}" type="slidenum">
              <a:rPr lang="en-US"/>
              <a:pPr>
                <a:defRPr/>
              </a:pPr>
              <a:t>‹#›</a:t>
            </a:fld>
            <a:endParaRPr lang="en-US"/>
          </a:p>
        </p:txBody>
      </p:sp>
    </p:spTree>
    <p:extLst>
      <p:ext uri="{BB962C8B-B14F-4D97-AF65-F5344CB8AC3E}">
        <p14:creationId xmlns:p14="http://schemas.microsoft.com/office/powerpoint/2010/main" val="23260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F80D98-3841-4AC9-A8FC-3C7367CAE5B2}" type="slidenum">
              <a:rPr lang="en-US"/>
              <a:pPr>
                <a:defRPr/>
              </a:pPr>
              <a:t>‹#›</a:t>
            </a:fld>
            <a:endParaRPr lang="en-US"/>
          </a:p>
        </p:txBody>
      </p:sp>
    </p:spTree>
    <p:extLst>
      <p:ext uri="{BB962C8B-B14F-4D97-AF65-F5344CB8AC3E}">
        <p14:creationId xmlns:p14="http://schemas.microsoft.com/office/powerpoint/2010/main" val="249078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C6DFB56-2AFB-41DD-B986-04E6312E8C25}" type="slidenum">
              <a:rPr lang="en-US"/>
              <a:pPr>
                <a:defRPr/>
              </a:pPr>
              <a:t>‹#›</a:t>
            </a:fld>
            <a:endParaRPr lang="en-US"/>
          </a:p>
        </p:txBody>
      </p:sp>
    </p:spTree>
    <p:extLst>
      <p:ext uri="{BB962C8B-B14F-4D97-AF65-F5344CB8AC3E}">
        <p14:creationId xmlns:p14="http://schemas.microsoft.com/office/powerpoint/2010/main" val="25741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96FB88-745D-45F5-8E77-CDE0D7C2BEE4}" type="slidenum">
              <a:rPr lang="en-US"/>
              <a:pPr>
                <a:defRPr/>
              </a:pPr>
              <a:t>‹#›</a:t>
            </a:fld>
            <a:endParaRPr lang="en-US"/>
          </a:p>
        </p:txBody>
      </p:sp>
    </p:spTree>
    <p:extLst>
      <p:ext uri="{BB962C8B-B14F-4D97-AF65-F5344CB8AC3E}">
        <p14:creationId xmlns:p14="http://schemas.microsoft.com/office/powerpoint/2010/main" val="291924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1C16ED-DE16-4970-AC95-F03D758F03F6}" type="slidenum">
              <a:rPr lang="en-US"/>
              <a:pPr>
                <a:defRPr/>
              </a:pPr>
              <a:t>‹#›</a:t>
            </a:fld>
            <a:endParaRPr lang="en-US"/>
          </a:p>
        </p:txBody>
      </p:sp>
    </p:spTree>
    <p:extLst>
      <p:ext uri="{BB962C8B-B14F-4D97-AF65-F5344CB8AC3E}">
        <p14:creationId xmlns:p14="http://schemas.microsoft.com/office/powerpoint/2010/main" val="30464402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ADFDD4C-A8EB-470F-96CA-F084C19C502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virtual-micro-main.html" TargetMode="External"/><Relationship Id="rId8" Type="http://schemas.openxmlformats.org/officeDocument/2006/relationships/hyperlink" Target="http://www.scienceprofonline.com/" TargetMode="External"/><Relationship Id="rId9"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phil.cdc.gov/phil/home.asp" TargetMode="External"/><Relationship Id="rId12" Type="http://schemas.openxmlformats.org/officeDocument/2006/relationships/hyperlink" Target="http://en.wikipedia.org/wiki/File:Inoculation_loop.JPG" TargetMode="External"/><Relationship Id="rId13" Type="http://schemas.openxmlformats.org/officeDocument/2006/relationships/hyperlink" Target="http://www.scienceprofonline.com/virtual-micro-main.html" TargetMode="External"/><Relationship Id="rId1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hyperlink" Target="http://www.scienceprofonline.com/microbiology/macconkeys-agar-mac-differential-selective-bacterial-growth-medium.html" TargetMode="External"/><Relationship Id="rId4" Type="http://schemas.openxmlformats.org/officeDocument/2006/relationships/hyperlink" Target="http://www.scienceprofonline.org/microbiology/mannitol-salt-bacterial-growth-medium-MSA.html" TargetMode="External"/><Relationship Id="rId5" Type="http://schemas.openxmlformats.org/officeDocument/2006/relationships/hyperlink" Target="http://www.scienceprofonline.com/microbiology/streak-plate-technique-for-isolating-bacteria.html" TargetMode="External"/><Relationship Id="rId6" Type="http://schemas.openxmlformats.org/officeDocument/2006/relationships/hyperlink" Target="http://www.scienceprofonline.com/microbiology/how-to-use-inoculation-loop-to-transfer-bacteria.html" TargetMode="External"/><Relationship Id="rId7" Type="http://schemas.openxmlformats.org/officeDocument/2006/relationships/hyperlink" Target="http://www.scienceprofonline.org/microbiology/how-to-use-microincinerator-in-microbiology-laboratory.html" TargetMode="External"/><Relationship Id="rId8" Type="http://schemas.openxmlformats.org/officeDocument/2006/relationships/image" Target="../media/image16.jpeg"/><Relationship Id="rId9" Type="http://schemas.openxmlformats.org/officeDocument/2006/relationships/image" Target="../media/image17.jpeg"/><Relationship Id="rId10"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profonline.com/virtual-micro-main.html" TargetMode="External"/><Relationship Id="rId4" Type="http://schemas.openxmlformats.org/officeDocument/2006/relationships/hyperlink" Target="http://www.scienceprofonline.com/" TargetMode="External"/><Relationship Id="rId5" Type="http://schemas.openxmlformats.org/officeDocument/2006/relationships/hyperlink" Target="http://www.scienceprofonline.org/science-image-libr/sci-image-libr-escherichia-coli-salmonella-enterobacter.html" TargetMode="External"/><Relationship Id="rId6" Type="http://schemas.openxmlformats.org/officeDocument/2006/relationships/image" Target="../media/image20.jpg"/><Relationship Id="rId1" Type="http://schemas.openxmlformats.org/officeDocument/2006/relationships/slideLayout" Target="../slideLayouts/slideLayout2.xml"/><Relationship Id="rId2" Type="http://schemas.openxmlformats.org/officeDocument/2006/relationships/image" Target="../media/image19.jp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4" Type="http://schemas.openxmlformats.org/officeDocument/2006/relationships/hyperlink" Target="http://www.scienceprofonline.com/microbiology/streak-plate-technique-for-isolating-bacteria.html" TargetMode="External"/><Relationship Id="rId5" Type="http://schemas.openxmlformats.org/officeDocument/2006/relationships/image" Target="../media/image22.jpeg"/><Relationship Id="rId6" Type="http://schemas.openxmlformats.org/officeDocument/2006/relationships/hyperlink" Target="http://www.scienceprofonline.com/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profonline.com/virtual-micro-main.html"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23.jpeg"/></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profonline.com/vmc/vmc-lab/vmc-laboratory-gram-stain-isolation-streak.html" TargetMode="External"/><Relationship Id="rId4" Type="http://schemas.openxmlformats.org/officeDocument/2006/relationships/hyperlink" Target="http://www.scienceprofonline.com/" TargetMode="External"/><Relationship Id="rId5" Type="http://schemas.openxmlformats.org/officeDocument/2006/relationships/hyperlink" Target="http://www.sumanasinc.com/webcontent/animations/content/streakplate.html" TargetMode="External"/><Relationship Id="rId6" Type="http://schemas.openxmlformats.org/officeDocument/2006/relationships/hyperlink" Target="http://vudat.msu.edu/sites/default/files/showcase/Streak_plate/streak_plate.html" TargetMode="External"/><Relationship Id="rId7" Type="http://schemas.openxmlformats.org/officeDocument/2006/relationships/hyperlink" Target="http://archive.microbelibrary.org/microbelibrary/files/ccImages/Articleimages/keen/Gramstainkeen.htm" TargetMode="External"/><Relationship Id="rId8" Type="http://schemas.openxmlformats.org/officeDocument/2006/relationships/image" Target="../media/image24.wmf"/><Relationship Id="rId9" Type="http://schemas.openxmlformats.org/officeDocument/2006/relationships/hyperlink" Target="http://www.scienceprofonline.com/virtual-micro-main.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hyperlink" Target="http://www.scienceprofonline.com/virtual-micro-main.html" TargetMode="External"/><Relationship Id="rId4" Type="http://schemas.openxmlformats.org/officeDocument/2006/relationships/hyperlink" Target="http://www.scienceprofonline.com/" TargetMode="External"/><Relationship Id="rId5" Type="http://schemas.openxmlformats.org/officeDocument/2006/relationships/hyperlink" Target="http://www.giantmicrobes.com/us/products/cdiff.html" TargetMode="External"/><Relationship Id="rId6" Type="http://schemas.openxmlformats.org/officeDocument/2006/relationships/hyperlink" Target="http://commons.wikimedia.org/wiki/File:Average_prokaryote_cell-_unlabled.svg" TargetMode="External"/><Relationship Id="rId7" Type="http://schemas.openxmlformats.org/officeDocument/2006/relationships/image" Target="../media/image25.jpeg"/><Relationship Id="rId8" Type="http://schemas.openxmlformats.org/officeDocument/2006/relationships/image" Target="../media/image26.png"/><Relationship Id="rId9" Type="http://schemas.openxmlformats.org/officeDocument/2006/relationships/image" Target="../media/image27.pn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hyperlink" Target="http://phil.cdc.gov/phil/home.asp" TargetMode="External"/><Relationship Id="rId4" Type="http://schemas.openxmlformats.org/officeDocument/2006/relationships/image" Target="../media/image2.jpeg"/><Relationship Id="rId5" Type="http://schemas.openxmlformats.org/officeDocument/2006/relationships/hyperlink" Target="http://www.scienceprofonline.com/virtual-micro-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com/microbiology/streak-plate-technique-for-isolating-bacteria.html" TargetMode="External"/><Relationship Id="rId4" Type="http://schemas.openxmlformats.org/officeDocument/2006/relationships/image" Target="../media/image3.jpeg"/><Relationship Id="rId5" Type="http://schemas.openxmlformats.org/officeDocument/2006/relationships/hyperlink" Target="http://en.wikipedia.org/wiki/File:Chimp_Brain_in_a_jar.jpg" TargetMode="External"/><Relationship Id="rId6" Type="http://schemas.openxmlformats.org/officeDocument/2006/relationships/hyperlink" Target="http://www.scienceprofonline.com/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org/microbiology/types-culture-media-for-growing-bacteria.html" TargetMode="External"/><Relationship Id="rId4" Type="http://schemas.openxmlformats.org/officeDocument/2006/relationships/hyperlink" Target="http://www.scienceprofonline.com/chemistry/what-is-ph-scale-acidity-alkalinity.html" TargetMode="External"/><Relationship Id="rId5" Type="http://schemas.openxmlformats.org/officeDocument/2006/relationships/image" Target="../media/image4.jpg"/><Relationship Id="rId6" Type="http://schemas.openxmlformats.org/officeDocument/2006/relationships/hyperlink" Target="http://www.scienceprofonline.com/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File:ExampleAutoclave.jpg" TargetMode="External"/><Relationship Id="rId4" Type="http://schemas.openxmlformats.org/officeDocument/2006/relationships/hyperlink" Target="http://en.wikipedia.org/wiki/File:Super_Cocotte_decor_SEB-MGR_Lyon-IMG_9918.jpg" TargetMode="External"/><Relationship Id="rId5" Type="http://schemas.openxmlformats.org/officeDocument/2006/relationships/image" Target="../media/image5.jpeg"/><Relationship Id="rId6" Type="http://schemas.openxmlformats.org/officeDocument/2006/relationships/image" Target="../media/image6.jpg"/><Relationship Id="rId7" Type="http://schemas.openxmlformats.org/officeDocument/2006/relationships/hyperlink" Target="http://www.scienceprofonline.com/virtual-micro-main.html"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hyperlink" Target="http://youtu.be/UVZO0xYboYE" TargetMode="External"/><Relationship Id="rId5" Type="http://schemas.openxmlformats.org/officeDocument/2006/relationships/hyperlink" Target="http://youtu.be/i3KsQKvAisA" TargetMode="External"/><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hyperlink" Target="http://www.scienceprofonline.com/science-image-libr/sci-image-libr-mannitol-salt-agar.html" TargetMode="External"/><Relationship Id="rId5" Type="http://schemas.openxmlformats.org/officeDocument/2006/relationships/hyperlink" Target="http://www.scienceprofonline.com/virtual-micro-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www.scienceprofonline.com/microbiology/bacterial-colony-morphology-identification-unknown-bacteria.html" TargetMode="External"/><Relationship Id="rId4" Type="http://schemas.openxmlformats.org/officeDocument/2006/relationships/hyperlink" Target="http://en.wikipedia.org/wiki/File:RobertKoch_cropped.jpg" TargetMode="External"/><Relationship Id="rId5" Type="http://schemas.openxmlformats.org/officeDocument/2006/relationships/image" Target="../media/image10.jpeg"/><Relationship Id="rId6" Type="http://schemas.openxmlformats.org/officeDocument/2006/relationships/image" Target="../media/image11.jpeg"/><Relationship Id="rId7" Type="http://schemas.openxmlformats.org/officeDocument/2006/relationships/image" Target="../media/image12.jpeg"/><Relationship Id="rId8" Type="http://schemas.openxmlformats.org/officeDocument/2006/relationships/hyperlink" Target="http://www.scienceprofonline.com/virtual-micro-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www.scienceprofonline.com/virtual-micro-main.html" TargetMode="External"/><Relationship Id="rId12"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www.scienceprofonline.com/microbiology/what-is-a-bacterial-endospore.html" TargetMode="External"/><Relationship Id="rId4" Type="http://schemas.openxmlformats.org/officeDocument/2006/relationships/hyperlink" Target="http://www.scienceprofonline.com/microbiology/bacterial-pathogens-genus-clostridium.html" TargetMode="External"/><Relationship Id="rId5" Type="http://schemas.openxmlformats.org/officeDocument/2006/relationships/hyperlink" Target="http://www.scienceprofonline.com/microbiology/kochs-postulates-scientific-method-linking-microbe-disease.html" TargetMode="External"/><Relationship Id="rId6" Type="http://schemas.openxmlformats.org/officeDocument/2006/relationships/image" Target="../media/image13.jpg"/><Relationship Id="rId7" Type="http://schemas.openxmlformats.org/officeDocument/2006/relationships/hyperlink" Target="https://upload.wikimedia.org/wikipedia/commons/2/2c/Flock_of_sheep.jpg" TargetMode="External"/><Relationship Id="rId8" Type="http://schemas.openxmlformats.org/officeDocument/2006/relationships/hyperlink" Target="http://en.wikipedia.org/wiki/File:Anthrax_color_enhanced_micrograph.JPG" TargetMode="External"/><Relationship Id="rId9" Type="http://schemas.openxmlformats.org/officeDocument/2006/relationships/image" Target="../media/image14.jpeg"/><Relationship Id="rId10"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spcAft>
                <a:spcPts val="100"/>
              </a:spcAft>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spcAft>
                <a:spcPts val="100"/>
              </a:spcAft>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spcAft>
                <a:spcPts val="100"/>
              </a:spcAft>
            </a:pPr>
            <a:r>
              <a:rPr lang="en-US" altLang="en-US" sz="1200">
                <a:latin typeface="Comic Sans MS" pitchFamily="66" charset="0"/>
              </a:rPr>
              <a:t>	</a:t>
            </a:r>
          </a:p>
          <a:p>
            <a:pPr eaLnBrk="1" hangingPunct="1">
              <a:lnSpc>
                <a:spcPct val="80000"/>
              </a:lnSpc>
              <a:spcBef>
                <a:spcPct val="20000"/>
              </a:spcBef>
              <a:spcAft>
                <a:spcPts val="100"/>
              </a:spcAft>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spcAft>
                <a:spcPts val="100"/>
              </a:spcAft>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Microbiology Classroom </a:t>
            </a:r>
            <a:r>
              <a:rPr lang="en-US" altLang="en-US" sz="1000">
                <a:latin typeface="Comic Sans MS" pitchFamily="66" charset="0"/>
              </a:rPr>
              <a:t>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152400"/>
            <a:ext cx="5334000" cy="1069975"/>
          </a:xfrm>
        </p:spPr>
        <p:txBody>
          <a:bodyPr/>
          <a:lstStyle/>
          <a:p>
            <a:pPr eaLnBrk="1" hangingPunct="1"/>
            <a:r>
              <a:rPr lang="en-US" altLang="en-US" sz="2800" b="1" dirty="0" smtClean="0">
                <a:solidFill>
                  <a:srgbClr val="0070C0"/>
                </a:solidFill>
                <a:latin typeface="Comic Sans MS" pitchFamily="66" charset="0"/>
              </a:rPr>
              <a:t>Isolation Streak Plates </a:t>
            </a:r>
            <a:r>
              <a:rPr lang="en-US" altLang="en-US" sz="1400" b="1" dirty="0" smtClean="0">
                <a:solidFill>
                  <a:srgbClr val="0070C0"/>
                </a:solidFill>
                <a:latin typeface="Comic Sans MS" pitchFamily="66" charset="0"/>
              </a:rPr>
              <a:t>&amp;</a:t>
            </a:r>
            <a:r>
              <a:rPr lang="en-US" altLang="en-US" sz="2800" b="1" dirty="0" smtClean="0">
                <a:solidFill>
                  <a:srgbClr val="0070C0"/>
                </a:solidFill>
                <a:latin typeface="Comic Sans MS" pitchFamily="66" charset="0"/>
              </a:rPr>
              <a:t> Aseptic Technique</a:t>
            </a:r>
          </a:p>
        </p:txBody>
      </p:sp>
      <p:sp>
        <p:nvSpPr>
          <p:cNvPr id="66563" name="Rectangle 3"/>
          <p:cNvSpPr>
            <a:spLocks noGrp="1" noChangeArrowheads="1"/>
          </p:cNvSpPr>
          <p:nvPr>
            <p:ph type="body" sz="half" idx="1"/>
          </p:nvPr>
        </p:nvSpPr>
        <p:spPr>
          <a:xfrm>
            <a:off x="152400" y="1447800"/>
            <a:ext cx="5888038" cy="4827588"/>
          </a:xfrm>
        </p:spPr>
        <p:txBody>
          <a:bodyPr/>
          <a:lstStyle/>
          <a:p>
            <a:pPr eaLnBrk="1" hangingPunct="1">
              <a:lnSpc>
                <a:spcPct val="80000"/>
              </a:lnSpc>
            </a:pPr>
            <a:r>
              <a:rPr lang="en-US" altLang="en-US" sz="1600" dirty="0" smtClean="0">
                <a:latin typeface="Comic Sans MS" pitchFamily="66" charset="0"/>
              </a:rPr>
              <a:t>You’ll be using an </a:t>
            </a:r>
            <a:r>
              <a:rPr lang="en-US" altLang="en-US" sz="1600" b="1" dirty="0" smtClean="0">
                <a:latin typeface="Comic Sans MS" pitchFamily="66" charset="0"/>
              </a:rPr>
              <a:t>unknown bacteria</a:t>
            </a:r>
            <a:r>
              <a:rPr lang="en-US" altLang="en-US" sz="1600" dirty="0" smtClean="0">
                <a:latin typeface="Comic Sans MS" pitchFamily="66" charset="0"/>
              </a:rPr>
              <a:t> that you will be identifying in the next lab. </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To help identify our unknown we will culture it onto </a:t>
            </a:r>
            <a:r>
              <a:rPr lang="en-US" altLang="en-US" sz="1600" dirty="0" err="1" smtClean="0">
                <a:latin typeface="Comic Sans MS" pitchFamily="66" charset="0"/>
                <a:hlinkClick r:id="rId3"/>
              </a:rPr>
              <a:t>MacConkey’s</a:t>
            </a:r>
            <a:r>
              <a:rPr lang="en-US" altLang="en-US" sz="1600" dirty="0" smtClean="0">
                <a:latin typeface="Comic Sans MS" pitchFamily="66" charset="0"/>
              </a:rPr>
              <a:t> &amp; </a:t>
            </a:r>
            <a:r>
              <a:rPr lang="en-US" altLang="en-US" sz="1600" dirty="0" err="1" smtClean="0">
                <a:latin typeface="Comic Sans MS" pitchFamily="66" charset="0"/>
                <a:hlinkClick r:id="rId4"/>
              </a:rPr>
              <a:t>Mannitol</a:t>
            </a:r>
            <a:r>
              <a:rPr lang="en-US" altLang="en-US" sz="1600" dirty="0" smtClean="0">
                <a:latin typeface="Comic Sans MS" pitchFamily="66" charset="0"/>
                <a:hlinkClick r:id="rId4"/>
              </a:rPr>
              <a:t> Salt</a:t>
            </a:r>
            <a:r>
              <a:rPr lang="en-US" altLang="en-US" sz="1600" dirty="0" smtClean="0">
                <a:latin typeface="Comic Sans MS" pitchFamily="66" charset="0"/>
              </a:rPr>
              <a:t> using </a:t>
            </a:r>
            <a:r>
              <a:rPr lang="en-US" altLang="en-US" sz="1600" b="1" dirty="0" smtClean="0">
                <a:latin typeface="Comic Sans MS" pitchFamily="66" charset="0"/>
              </a:rPr>
              <a:t>streak plate method</a:t>
            </a:r>
            <a:r>
              <a:rPr lang="en-US" altLang="en-US" sz="1600" dirty="0" smtClean="0">
                <a:latin typeface="Comic Sans MS" pitchFamily="66" charset="0"/>
              </a:rPr>
              <a:t>.</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To do a </a:t>
            </a:r>
            <a:r>
              <a:rPr lang="en-US" altLang="en-US" sz="1600" dirty="0" smtClean="0">
                <a:latin typeface="Comic Sans MS" pitchFamily="66" charset="0"/>
                <a:hlinkClick r:id="rId5"/>
              </a:rPr>
              <a:t>streak plate technique</a:t>
            </a:r>
            <a:r>
              <a:rPr lang="en-US" altLang="en-US" sz="1600" dirty="0" smtClean="0">
                <a:latin typeface="Comic Sans MS" pitchFamily="66" charset="0"/>
              </a:rPr>
              <a:t>, we will use an </a:t>
            </a:r>
            <a:r>
              <a:rPr lang="en-US" altLang="en-US" sz="1600" b="1" dirty="0" smtClean="0">
                <a:latin typeface="Comic Sans MS" pitchFamily="66" charset="0"/>
                <a:hlinkClick r:id="rId6"/>
              </a:rPr>
              <a:t>inoculation loop</a:t>
            </a:r>
            <a:r>
              <a:rPr lang="en-US" altLang="en-US" sz="1600" dirty="0" smtClean="0">
                <a:latin typeface="Comic Sans MS" pitchFamily="66" charset="0"/>
              </a:rPr>
              <a:t> </a:t>
            </a:r>
            <a:r>
              <a:rPr lang="en-US" altLang="en-US" sz="1400" dirty="0" smtClean="0">
                <a:latin typeface="Comic Sans MS" pitchFamily="66" charset="0"/>
              </a:rPr>
              <a:t>(</a:t>
            </a:r>
            <a:r>
              <a:rPr lang="en-US" altLang="en-US" sz="1200" dirty="0" smtClean="0">
                <a:latin typeface="Comic Sans MS" pitchFamily="66" charset="0"/>
              </a:rPr>
              <a:t>aka smear loop, inoculation wand or </a:t>
            </a:r>
            <a:r>
              <a:rPr lang="en-US" altLang="en-US" sz="1200" dirty="0" err="1" smtClean="0">
                <a:latin typeface="Comic Sans MS" pitchFamily="66" charset="0"/>
              </a:rPr>
              <a:t>microstreaker</a:t>
            </a:r>
            <a:r>
              <a:rPr lang="en-US" altLang="en-US" sz="1200" dirty="0" smtClean="0">
                <a:latin typeface="Comic Sans MS" pitchFamily="66" charset="0"/>
              </a:rPr>
              <a:t>). </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Simple tool used to retrieve an inoculum from a culture of microorganisms. </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Always sterilize in </a:t>
            </a:r>
            <a:r>
              <a:rPr lang="en-US" altLang="en-US" sz="1600" dirty="0" err="1" smtClean="0">
                <a:latin typeface="Comic Sans MS" pitchFamily="66" charset="0"/>
                <a:hlinkClick r:id="rId7"/>
              </a:rPr>
              <a:t>microincinerator</a:t>
            </a:r>
            <a:r>
              <a:rPr lang="en-US" altLang="en-US" sz="1600" dirty="0" smtClean="0">
                <a:latin typeface="Comic Sans MS" pitchFamily="66" charset="0"/>
              </a:rPr>
              <a:t> until loop becomes red hot </a:t>
            </a:r>
            <a:r>
              <a:rPr lang="en-US" altLang="en-US" sz="1600" b="1" i="1" dirty="0" smtClean="0">
                <a:latin typeface="Comic Sans MS" pitchFamily="66" charset="0"/>
              </a:rPr>
              <a:t>before</a:t>
            </a:r>
            <a:r>
              <a:rPr lang="en-US" altLang="en-US" sz="1600" dirty="0" smtClean="0">
                <a:latin typeface="Comic Sans MS" pitchFamily="66" charset="0"/>
              </a:rPr>
              <a:t> and </a:t>
            </a:r>
            <a:r>
              <a:rPr lang="en-US" altLang="en-US" sz="1600" b="1" i="1" dirty="0" smtClean="0">
                <a:latin typeface="Comic Sans MS" pitchFamily="66" charset="0"/>
              </a:rPr>
              <a:t>after</a:t>
            </a:r>
            <a:r>
              <a:rPr lang="en-US" altLang="en-US" sz="1600" dirty="0" smtClean="0">
                <a:latin typeface="Comic Sans MS" pitchFamily="66" charset="0"/>
              </a:rPr>
              <a:t> each use.</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By doing this, the same tool can be reused in different experiments without fear of cross-contamination.</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Be sure that your inoculation loop has </a:t>
            </a:r>
            <a:r>
              <a:rPr lang="en-US" altLang="en-US" sz="1600" b="1" dirty="0" smtClean="0">
                <a:solidFill>
                  <a:srgbClr val="3333FF"/>
                </a:solidFill>
                <a:latin typeface="Comic Sans MS" pitchFamily="66" charset="0"/>
              </a:rPr>
              <a:t>cooled</a:t>
            </a:r>
            <a:r>
              <a:rPr lang="en-US" altLang="en-US" sz="1600" dirty="0" smtClean="0">
                <a:latin typeface="Comic Sans MS" pitchFamily="66" charset="0"/>
              </a:rPr>
              <a:t> before using it to retrieve inoculum or to streak a plate!</a:t>
            </a:r>
          </a:p>
          <a:p>
            <a:pPr eaLnBrk="1" hangingPunct="1">
              <a:lnSpc>
                <a:spcPct val="80000"/>
              </a:lnSpc>
            </a:pPr>
            <a:endParaRPr lang="en-US" altLang="en-US" sz="1000" dirty="0" smtClean="0">
              <a:latin typeface="Comic Sans MS" pitchFamily="66" charset="0"/>
            </a:endParaRPr>
          </a:p>
          <a:p>
            <a:pPr eaLnBrk="1" hangingPunct="1">
              <a:lnSpc>
                <a:spcPct val="80000"/>
              </a:lnSpc>
            </a:pPr>
            <a:r>
              <a:rPr lang="en-US" altLang="en-US" sz="1600" dirty="0" smtClean="0">
                <a:latin typeface="Comic Sans MS" pitchFamily="66" charset="0"/>
              </a:rPr>
              <a:t>If you hear medium </a:t>
            </a:r>
            <a:r>
              <a:rPr lang="en-US" altLang="en-US" sz="1800" i="1" dirty="0" smtClean="0">
                <a:solidFill>
                  <a:srgbClr val="FF0000"/>
                </a:solidFill>
                <a:latin typeface="Comic Sans MS" pitchFamily="66" charset="0"/>
              </a:rPr>
              <a:t>sizzle</a:t>
            </a:r>
            <a:r>
              <a:rPr lang="en-US" altLang="en-US" sz="1800" dirty="0" smtClean="0">
                <a:latin typeface="Comic Sans MS" pitchFamily="66" charset="0"/>
              </a:rPr>
              <a:t> </a:t>
            </a:r>
            <a:r>
              <a:rPr lang="en-US" altLang="en-US" sz="1600" dirty="0" smtClean="0">
                <a:latin typeface="Comic Sans MS" pitchFamily="66" charset="0"/>
              </a:rPr>
              <a:t>when you touch it with loop</a:t>
            </a:r>
            <a:r>
              <a:rPr lang="en-US" altLang="en-US" sz="1800" dirty="0" smtClean="0">
                <a:latin typeface="Comic Sans MS" pitchFamily="66" charset="0"/>
              </a:rPr>
              <a:t>, </a:t>
            </a:r>
            <a:r>
              <a:rPr lang="en-US" altLang="en-US" sz="1600" dirty="0" smtClean="0">
                <a:latin typeface="Comic Sans MS" pitchFamily="66" charset="0"/>
              </a:rPr>
              <a:t>the loop is too hot!</a:t>
            </a:r>
          </a:p>
        </p:txBody>
      </p:sp>
      <p:pic>
        <p:nvPicPr>
          <p:cNvPr id="3" name="Picture 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348144" y="2362200"/>
            <a:ext cx="2381443" cy="18574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382780" y="4343400"/>
            <a:ext cx="2348121" cy="18995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586396" y="228600"/>
            <a:ext cx="1976927" cy="19586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7" name="Rectangle 1"/>
          <p:cNvSpPr>
            <a:spLocks noChangeArrowheads="1"/>
          </p:cNvSpPr>
          <p:nvPr/>
        </p:nvSpPr>
        <p:spPr bwMode="auto">
          <a:xfrm>
            <a:off x="-31750" y="6440488"/>
            <a:ext cx="4572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100">
                <a:latin typeface="Comic Sans MS" pitchFamily="66" charset="0"/>
              </a:rPr>
              <a:t>Images:; Isolation streak plate of </a:t>
            </a:r>
            <a:r>
              <a:rPr lang="en-US" altLang="en-US" sz="1100" i="1">
                <a:latin typeface="Comic Sans MS" pitchFamily="66" charset="0"/>
              </a:rPr>
              <a:t>Legionella</a:t>
            </a:r>
            <a:r>
              <a:rPr lang="en-US" altLang="en-US" sz="1100">
                <a:latin typeface="Comic Sans MS" pitchFamily="66" charset="0"/>
              </a:rPr>
              <a:t>, </a:t>
            </a:r>
            <a:r>
              <a:rPr lang="en-US" altLang="en-US" sz="1100">
                <a:latin typeface="Comic Sans MS" pitchFamily="66" charset="0"/>
                <a:hlinkClick r:id="rId11"/>
              </a:rPr>
              <a:t>PHIL</a:t>
            </a:r>
            <a:r>
              <a:rPr lang="en-US" altLang="en-US" sz="1100">
                <a:latin typeface="Comic Sans MS" pitchFamily="66" charset="0"/>
              </a:rPr>
              <a:t> #7925 </a:t>
            </a:r>
            <a:r>
              <a:rPr lang="en-US" altLang="en-US" sz="1100">
                <a:latin typeface="Comic Sans MS" pitchFamily="66" charset="0"/>
                <a:hlinkClick r:id="rId12"/>
              </a:rPr>
              <a:t>Inoculation loop</a:t>
            </a:r>
            <a:r>
              <a:rPr lang="en-US" altLang="en-US" sz="1100">
                <a:latin typeface="Comic Sans MS" pitchFamily="66" charset="0"/>
              </a:rPr>
              <a:t>, Jeffrey M. Vinocur;  Microincinerator, T. Port</a:t>
            </a:r>
          </a:p>
        </p:txBody>
      </p:sp>
      <p:sp>
        <p:nvSpPr>
          <p:cNvPr id="5128" name="Text Box 7"/>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3"/>
              </a:rPr>
              <a:t>Virtual Microbiology Classroom</a:t>
            </a:r>
            <a:r>
              <a:rPr lang="en-US" altLang="en-US" sz="1000">
                <a:latin typeface="Comic Sans MS" pitchFamily="66" charset="0"/>
              </a:rPr>
              <a:t> on </a:t>
            </a:r>
            <a:r>
              <a:rPr lang="en-US" altLang="en-US" sz="1000">
                <a:latin typeface="Comic Sans MS" pitchFamily="66" charset="0"/>
                <a:hlinkClick r:id="rId14"/>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563">
                                            <p:txEl>
                                              <p:pRg st="8" end="8"/>
                                            </p:txEl>
                                          </p:spTgt>
                                        </p:tgtEl>
                                        <p:attrNameLst>
                                          <p:attrName>style.visibility</p:attrName>
                                        </p:attrNameLst>
                                      </p:cBhvr>
                                      <p:to>
                                        <p:strVal val="visible"/>
                                      </p:to>
                                    </p:set>
                                    <p:animEffect transition="in" filter="dissolve">
                                      <p:cBhvr>
                                        <p:cTn id="7" dur="500"/>
                                        <p:tgtEl>
                                          <p:spTgt spid="66563">
                                            <p:txEl>
                                              <p:pRg st="8" end="8"/>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6563">
                                            <p:txEl>
                                              <p:pRg st="10" end="10"/>
                                            </p:txEl>
                                          </p:spTgt>
                                        </p:tgtEl>
                                        <p:attrNameLst>
                                          <p:attrName>style.visibility</p:attrName>
                                        </p:attrNameLst>
                                      </p:cBhvr>
                                      <p:to>
                                        <p:strVal val="visible"/>
                                      </p:to>
                                    </p:set>
                                    <p:animEffect transition="in" filter="dissolve">
                                      <p:cBhvr>
                                        <p:cTn id="10" dur="500"/>
                                        <p:tgtEl>
                                          <p:spTgt spid="66563">
                                            <p:txEl>
                                              <p:pRg st="10" end="10"/>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6563">
                                            <p:txEl>
                                              <p:pRg st="12" end="12"/>
                                            </p:txEl>
                                          </p:spTgt>
                                        </p:tgtEl>
                                        <p:attrNameLst>
                                          <p:attrName>style.visibility</p:attrName>
                                        </p:attrNameLst>
                                      </p:cBhvr>
                                      <p:to>
                                        <p:strVal val="visible"/>
                                      </p:to>
                                    </p:set>
                                    <p:animEffect transition="in" filter="dissolve">
                                      <p:cBhvr>
                                        <p:cTn id="13" dur="500"/>
                                        <p:tgtEl>
                                          <p:spTgt spid="66563">
                                            <p:txEl>
                                              <p:pRg st="12" end="1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6563">
                                            <p:txEl>
                                              <p:pRg st="14" end="14"/>
                                            </p:txEl>
                                          </p:spTgt>
                                        </p:tgtEl>
                                        <p:attrNameLst>
                                          <p:attrName>style.visibility</p:attrName>
                                        </p:attrNameLst>
                                      </p:cBhvr>
                                      <p:to>
                                        <p:strVal val="visible"/>
                                      </p:to>
                                    </p:set>
                                    <p:animEffect transition="in" filter="dissolve">
                                      <p:cBhvr>
                                        <p:cTn id="16" dur="500"/>
                                        <p:tgtEl>
                                          <p:spTgt spid="6656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1600" smtClean="0">
                <a:latin typeface="Comic Sans MS" pitchFamily="66" charset="0"/>
              </a:rPr>
              <a:t>When obtaining a bacterial sample from a tube or plate of media do so </a:t>
            </a:r>
            <a:r>
              <a:rPr lang="en-US" altLang="en-US" sz="1600" b="1" smtClean="0">
                <a:latin typeface="Comic Sans MS" pitchFamily="66" charset="0"/>
              </a:rPr>
              <a:t>gently</a:t>
            </a:r>
            <a:r>
              <a:rPr lang="en-US" altLang="en-US" sz="1600" smtClean="0">
                <a:latin typeface="Comic Sans MS" pitchFamily="66" charset="0"/>
              </a:rPr>
              <a:t>!  The bacteria is growing as a thin film on top of the media! Don’t scrape so hard that you have pieces of agar in your sample!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484909" y="1828801"/>
            <a:ext cx="3810000" cy="31432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14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3"/>
              </a:rPr>
              <a:t>Virtual Microbiology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
        <p:nvSpPr>
          <p:cNvPr id="6149" name="Text Box 6"/>
          <p:cNvSpPr txBox="1">
            <a:spLocks noChangeArrowheads="1"/>
          </p:cNvSpPr>
          <p:nvPr/>
        </p:nvSpPr>
        <p:spPr bwMode="auto">
          <a:xfrm>
            <a:off x="6707188" y="6457950"/>
            <a:ext cx="24368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5"/>
              </a:rPr>
              <a:t>E. col</a:t>
            </a:r>
            <a:r>
              <a:rPr lang="en-US" altLang="en-US" sz="1000"/>
              <a:t>i growing on TSY agar in slant tube and in Petri dish, T. Port</a:t>
            </a:r>
            <a:endParaRPr lang="en-US" altLang="en-US" sz="1000">
              <a:latin typeface="Comic Sans MS" pitchFamily="66" charset="0"/>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9200" y="1828800"/>
            <a:ext cx="3407875" cy="318904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TextBox 2"/>
          <p:cNvSpPr txBox="1"/>
          <p:nvPr/>
        </p:nvSpPr>
        <p:spPr>
          <a:xfrm>
            <a:off x="609600" y="5181600"/>
            <a:ext cx="3581400" cy="900113"/>
          </a:xfrm>
          <a:prstGeom prst="rect">
            <a:avLst/>
          </a:prstGeom>
          <a:noFill/>
        </p:spPr>
        <p:txBody>
          <a:bodyPr>
            <a:spAutoFit/>
          </a:bodyPr>
          <a:lstStyle/>
          <a:p>
            <a:pPr>
              <a:defRPr/>
            </a:pPr>
            <a:r>
              <a:rPr lang="en-US" sz="1050" dirty="0">
                <a:latin typeface="Comic Sans MS" pitchFamily="66" charset="0"/>
              </a:rPr>
              <a:t>If obtaining bacterial sample from slant tubes:</a:t>
            </a:r>
          </a:p>
          <a:p>
            <a:pPr marL="171450" indent="-171450">
              <a:buFontTx/>
              <a:buChar char="-"/>
              <a:defRPr/>
            </a:pPr>
            <a:r>
              <a:rPr lang="en-US" sz="1050" dirty="0">
                <a:latin typeface="Comic Sans MS" pitchFamily="66" charset="0"/>
              </a:rPr>
              <a:t>never pick up test tube by the cap.</a:t>
            </a:r>
          </a:p>
          <a:p>
            <a:pPr marL="171450" indent="-171450">
              <a:buFontTx/>
              <a:buChar char="-"/>
              <a:defRPr/>
            </a:pPr>
            <a:r>
              <a:rPr lang="en-US" sz="1050" dirty="0">
                <a:latin typeface="Comic Sans MS" pitchFamily="66" charset="0"/>
              </a:rPr>
              <a:t>do NOT set cap down on lab bench</a:t>
            </a:r>
          </a:p>
          <a:p>
            <a:pPr marL="171450" indent="-171450">
              <a:buFontTx/>
              <a:buChar char="-"/>
              <a:defRPr/>
            </a:pPr>
            <a:r>
              <a:rPr lang="en-US" sz="1050" dirty="0">
                <a:latin typeface="Comic Sans MS" pitchFamily="66" charset="0"/>
              </a:rPr>
              <a:t>flame neck of the test tube before &amp; after  </a:t>
            </a:r>
          </a:p>
          <a:p>
            <a:pPr>
              <a:defRPr/>
            </a:pPr>
            <a:r>
              <a:rPr lang="en-US" sz="1050" dirty="0">
                <a:latin typeface="Comic Sans MS" pitchFamily="66" charset="0"/>
              </a:rPr>
              <a:t>    obtaining sample.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treak"/>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29000" y="990600"/>
            <a:ext cx="5105400" cy="444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161925" y="1143000"/>
            <a:ext cx="3048000"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buFont typeface="Arial" charset="0"/>
              <a:buChar char="•"/>
            </a:pPr>
            <a:r>
              <a:rPr lang="en-US" altLang="en-US" sz="1600">
                <a:latin typeface="Comic Sans MS" pitchFamily="66" charset="0"/>
                <a:hlinkClick r:id="rId4"/>
              </a:rPr>
              <a:t>Streak plating</a:t>
            </a:r>
            <a:r>
              <a:rPr lang="en-US" altLang="en-US" sz="1600">
                <a:latin typeface="Comic Sans MS" pitchFamily="66" charset="0"/>
              </a:rPr>
              <a:t> is used to isolate a single type of bacteria.</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This technique spreads out original “parent bacteria” in a sparse pattern that ,after growth, results in individual </a:t>
            </a:r>
            <a:r>
              <a:rPr lang="en-US" altLang="en-US" sz="1600" b="1">
                <a:latin typeface="Comic Sans MS" pitchFamily="66" charset="0"/>
              </a:rPr>
              <a:t>colonies</a:t>
            </a:r>
            <a:r>
              <a:rPr lang="en-US" altLang="en-US" sz="1600">
                <a:latin typeface="Comic Sans MS" pitchFamily="66" charset="0"/>
              </a:rPr>
              <a:t>.</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After incubation, the 4</a:t>
            </a:r>
            <a:r>
              <a:rPr lang="en-US" altLang="en-US" sz="1600" baseline="30000">
                <a:latin typeface="Comic Sans MS" pitchFamily="66" charset="0"/>
              </a:rPr>
              <a:t>th</a:t>
            </a:r>
            <a:r>
              <a:rPr lang="en-US" altLang="en-US" sz="1600">
                <a:latin typeface="Comic Sans MS" pitchFamily="66" charset="0"/>
              </a:rPr>
              <a:t> quadrant of your plate should have dots. </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These small “dots” are individual colonies, and represent millions of bacteria of the same type.</a:t>
            </a:r>
          </a:p>
        </p:txBody>
      </p:sp>
      <p:sp>
        <p:nvSpPr>
          <p:cNvPr id="7172" name="Rectangle 2"/>
          <p:cNvSpPr>
            <a:spLocks noGrp="1" noChangeArrowheads="1"/>
          </p:cNvSpPr>
          <p:nvPr>
            <p:ph type="title"/>
          </p:nvPr>
        </p:nvSpPr>
        <p:spPr>
          <a:xfrm>
            <a:off x="0" y="152400"/>
            <a:ext cx="9144000" cy="685800"/>
          </a:xfrm>
        </p:spPr>
        <p:txBody>
          <a:bodyPr/>
          <a:lstStyle/>
          <a:p>
            <a:pPr eaLnBrk="1" hangingPunct="1"/>
            <a:r>
              <a:rPr lang="en-US" altLang="en-US" sz="2400" b="1" dirty="0" smtClean="0">
                <a:solidFill>
                  <a:srgbClr val="3333FF"/>
                </a:solidFill>
                <a:latin typeface="Comic Sans MS" pitchFamily="66" charset="0"/>
              </a:rPr>
              <a:t>Isolation Streak Plates</a:t>
            </a:r>
            <a:r>
              <a:rPr lang="en-US" altLang="en-US" sz="3600" b="1" dirty="0" smtClean="0">
                <a:solidFill>
                  <a:srgbClr val="3333FF"/>
                </a:solidFill>
                <a:latin typeface="Comic Sans MS" pitchFamily="66" charset="0"/>
              </a:rPr>
              <a:t> </a:t>
            </a:r>
            <a:r>
              <a:rPr lang="en-US" altLang="en-US" sz="1800" b="1" dirty="0" smtClean="0">
                <a:solidFill>
                  <a:srgbClr val="3333FF"/>
                </a:solidFill>
                <a:latin typeface="Comic Sans MS" pitchFamily="66" charset="0"/>
              </a:rPr>
              <a:t>&amp;</a:t>
            </a:r>
            <a:r>
              <a:rPr lang="en-US" altLang="en-US" sz="3600" b="1" dirty="0" smtClean="0">
                <a:solidFill>
                  <a:srgbClr val="3333FF"/>
                </a:solidFill>
                <a:latin typeface="Comic Sans MS" pitchFamily="66" charset="0"/>
              </a:rPr>
              <a:t> </a:t>
            </a:r>
            <a:r>
              <a:rPr lang="en-US" altLang="en-US" sz="2400" b="1" dirty="0" smtClean="0">
                <a:solidFill>
                  <a:srgbClr val="3333FF"/>
                </a:solidFill>
                <a:latin typeface="Comic Sans MS" pitchFamily="66" charset="0"/>
              </a:rPr>
              <a:t>Aseptic Technique</a:t>
            </a:r>
          </a:p>
        </p:txBody>
      </p:sp>
      <p:pic>
        <p:nvPicPr>
          <p:cNvPr id="2" name="Picture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0400" y="4781697"/>
            <a:ext cx="1825752" cy="1623866"/>
          </a:xfrm>
          <a:prstGeom prst="rect">
            <a:avLst/>
          </a:prstGeom>
          <a:ln w="88900" cap="sq" cmpd="thickThin">
            <a:solidFill>
              <a:srgbClr val="000000"/>
            </a:solidFill>
            <a:prstDash val="solid"/>
            <a:miter lim="800000"/>
          </a:ln>
          <a:effectLst>
            <a:innerShdw blurRad="76200">
              <a:srgbClr val="000000"/>
            </a:innerShdw>
          </a:effectLst>
        </p:spPr>
      </p:pic>
      <p:sp>
        <p:nvSpPr>
          <p:cNvPr id="7174" name="TextBox 2"/>
          <p:cNvSpPr txBox="1">
            <a:spLocks noChangeArrowheads="1"/>
          </p:cNvSpPr>
          <p:nvPr/>
        </p:nvSpPr>
        <p:spPr bwMode="auto">
          <a:xfrm>
            <a:off x="3352800" y="5594350"/>
            <a:ext cx="3352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a:latin typeface="Comic Sans MS" pitchFamily="66" charset="0"/>
              </a:rPr>
              <a:t>* </a:t>
            </a:r>
            <a:r>
              <a:rPr lang="en-US" altLang="en-US" sz="1200" b="1">
                <a:solidFill>
                  <a:srgbClr val="FF0000"/>
                </a:solidFill>
                <a:latin typeface="Comic Sans MS" pitchFamily="66" charset="0"/>
              </a:rPr>
              <a:t>IMPORTANT!!!: </a:t>
            </a:r>
            <a:r>
              <a:rPr lang="en-US" altLang="en-US" sz="1200">
                <a:latin typeface="Comic Sans MS" pitchFamily="66" charset="0"/>
              </a:rPr>
              <a:t>Be very gentle when streaking the sample onto the plate. Try not to gouge the surface of the medium with your inoculation loop.</a:t>
            </a:r>
          </a:p>
        </p:txBody>
      </p:sp>
      <p:sp>
        <p:nvSpPr>
          <p:cNvPr id="7175" name="Text Box 7"/>
          <p:cNvSpPr txBox="1">
            <a:spLocks noChangeArrowheads="1"/>
          </p:cNvSpPr>
          <p:nvPr/>
        </p:nvSpPr>
        <p:spPr bwMode="auto">
          <a:xfrm>
            <a:off x="4627563"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6"/>
              </a:rPr>
              <a:t>Virtual Microbiology Classroom</a:t>
            </a:r>
            <a:r>
              <a:rPr lang="en-US" altLang="en-US" sz="1000">
                <a:latin typeface="Comic Sans MS" pitchFamily="66" charset="0"/>
              </a:rPr>
              <a:t> on </a:t>
            </a:r>
            <a:r>
              <a:rPr lang="en-US" altLang="en-US" sz="1000">
                <a:latin typeface="Comic Sans MS" pitchFamily="66" charset="0"/>
                <a:hlinkClick r:id="rId7"/>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873125"/>
            <a:ext cx="3124200" cy="5056188"/>
          </a:xfrm>
        </p:spPr>
        <p:txBody>
          <a:bodyPr/>
          <a:lstStyle/>
          <a:p>
            <a:r>
              <a:rPr lang="en-US" altLang="en-US" sz="3600" smtClean="0">
                <a:latin typeface="Comic Sans MS" pitchFamily="66" charset="0"/>
              </a:rPr>
              <a:t>Discard Bin at Back of Lab</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267200" y="990600"/>
            <a:ext cx="3778759" cy="441960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4340"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3"/>
              </a:rPr>
              <a:t>Virtual Microbiology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419576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76200" y="228600"/>
            <a:ext cx="4724400" cy="6127750"/>
          </a:xfrm>
        </p:spPr>
        <p:txBody>
          <a:bodyPr/>
          <a:lstStyle/>
          <a:p>
            <a:pPr eaLnBrk="1" hangingPunct="1">
              <a:buFontTx/>
              <a:buNone/>
              <a:defRPr/>
            </a:pPr>
            <a:r>
              <a:rPr lang="en-US" sz="5400" b="1" dirty="0" smtClean="0">
                <a:solidFill>
                  <a:srgbClr val="339966"/>
                </a:solidFill>
                <a:latin typeface="Comic Sans MS" pitchFamily="66" charset="0"/>
              </a:rPr>
              <a:t> </a:t>
            </a:r>
            <a:r>
              <a:rPr lang="en-US" sz="4000" b="1" dirty="0" smtClean="0">
                <a:solidFill>
                  <a:srgbClr val="339966"/>
                </a:solidFill>
                <a:latin typeface="Comic Sans MS" pitchFamily="66" charset="0"/>
              </a:rPr>
              <a:t>Confused?</a:t>
            </a:r>
          </a:p>
          <a:p>
            <a:pPr eaLnBrk="1" hangingPunct="1">
              <a:buFontTx/>
              <a:buNone/>
              <a:defRPr/>
            </a:pPr>
            <a:endParaRPr lang="en-US" sz="100" b="1" dirty="0" smtClean="0">
              <a:latin typeface="Comic Sans MS" pitchFamily="66" charset="0"/>
            </a:endParaRPr>
          </a:p>
          <a:p>
            <a:pP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fun resources that further explain streak plate technique and differential staining</a:t>
            </a:r>
            <a:r>
              <a:rPr lang="en-US" sz="1800" dirty="0" smtClean="0">
                <a:latin typeface="Comic Sans MS" pitchFamily="66" charset="0"/>
              </a:rPr>
              <a:t>:</a:t>
            </a:r>
          </a:p>
          <a:p>
            <a:pPr eaLnBrk="1" hangingPunct="1">
              <a:buFontTx/>
              <a:buNone/>
              <a:defRPr/>
            </a:pPr>
            <a:endParaRPr lang="en-US" sz="1800" dirty="0" smtClean="0">
              <a:latin typeface="Comic Sans MS" pitchFamily="66" charset="0"/>
            </a:endParaRPr>
          </a:p>
          <a:p>
            <a:pPr eaLnBrk="1" hangingPunct="1">
              <a:buFontTx/>
              <a:buNone/>
              <a:defRPr/>
            </a:pPr>
            <a:endParaRPr lang="en-US" sz="1200" dirty="0" smtClean="0">
              <a:latin typeface="Comic Sans MS" pitchFamily="66" charset="0"/>
            </a:endParaRPr>
          </a:p>
          <a:p>
            <a:pPr eaLnBrk="1" hangingPunct="1">
              <a:defRPr/>
            </a:pPr>
            <a:r>
              <a:rPr lang="en-US" sz="1800" dirty="0" smtClean="0">
                <a:latin typeface="Comic Sans MS" pitchFamily="66" charset="0"/>
                <a:hlinkClick r:id="rId3"/>
              </a:rPr>
              <a:t>Gram Stain &amp; Isolation Streak Plate Technique </a:t>
            </a:r>
            <a:r>
              <a:rPr lang="en-US" sz="1600" dirty="0" smtClean="0">
                <a:latin typeface="Comic Sans MS" pitchFamily="66" charset="0"/>
              </a:rPr>
              <a:t>Lab Main Page</a:t>
            </a:r>
            <a:r>
              <a:rPr lang="en-US" sz="1100" dirty="0" smtClean="0">
                <a:latin typeface="Comic Sans MS" pitchFamily="66" charset="0"/>
              </a:rPr>
              <a:t> </a:t>
            </a:r>
            <a:r>
              <a:rPr lang="en-US" sz="1200" dirty="0" smtClean="0">
                <a:latin typeface="Comic Sans MS" pitchFamily="66" charset="0"/>
              </a:rPr>
              <a:t>on the Virtual Microbiology  Classroom of </a:t>
            </a:r>
            <a:r>
              <a:rPr lang="en-US" sz="1400" dirty="0" smtClean="0">
                <a:latin typeface="Comic Sans MS" pitchFamily="66" charset="0"/>
                <a:hlinkClick r:id="rId4"/>
              </a:rPr>
              <a:t>Science Prof Online</a:t>
            </a:r>
            <a:r>
              <a:rPr lang="en-US" sz="1200" dirty="0" smtClean="0">
                <a:latin typeface="Comic Sans MS" pitchFamily="66" charset="0"/>
              </a:rPr>
              <a:t>.</a:t>
            </a:r>
          </a:p>
          <a:p>
            <a:pPr marL="0" indent="0" eaLnBrk="1" hangingPunct="1">
              <a:buFontTx/>
              <a:buNone/>
              <a:defRPr/>
            </a:pPr>
            <a:endParaRPr lang="en-US" sz="1400" dirty="0" smtClean="0">
              <a:latin typeface="Comic Sans MS" pitchFamily="66" charset="0"/>
            </a:endParaRPr>
          </a:p>
          <a:p>
            <a:pPr eaLnBrk="1" hangingPunct="1">
              <a:defRPr/>
            </a:pPr>
            <a:r>
              <a:rPr lang="en-US" sz="1800" dirty="0">
                <a:latin typeface="Comic Sans MS" pitchFamily="66" charset="0"/>
                <a:hlinkClick r:id="rId5"/>
              </a:rPr>
              <a:t>Streak Plate Procedure</a:t>
            </a:r>
            <a:r>
              <a:rPr lang="en-US" sz="1800" dirty="0">
                <a:latin typeface="Comic Sans MS" pitchFamily="66" charset="0"/>
              </a:rPr>
              <a:t> </a:t>
            </a:r>
            <a:r>
              <a:rPr lang="en-US" sz="1600" dirty="0">
                <a:latin typeface="Comic Sans MS" pitchFamily="66" charset="0"/>
              </a:rPr>
              <a:t>Animation </a:t>
            </a:r>
            <a:r>
              <a:rPr lang="en-US" sz="1200" dirty="0">
                <a:latin typeface="Comic Sans MS" pitchFamily="66" charset="0"/>
              </a:rPr>
              <a:t>with narration </a:t>
            </a:r>
            <a:r>
              <a:rPr lang="en-US" sz="1200" dirty="0" smtClean="0">
                <a:latin typeface="Comic Sans MS" pitchFamily="66" charset="0"/>
              </a:rPr>
              <a:t> </a:t>
            </a:r>
            <a:r>
              <a:rPr lang="en-US" sz="1200" dirty="0">
                <a:latin typeface="Comic Sans MS" pitchFamily="66" charset="0"/>
              </a:rPr>
              <a:t>from </a:t>
            </a:r>
            <a:r>
              <a:rPr lang="en-US" sz="1200" dirty="0" err="1">
                <a:latin typeface="Comic Sans MS" pitchFamily="66" charset="0"/>
              </a:rPr>
              <a:t>Sinauer</a:t>
            </a:r>
            <a:r>
              <a:rPr lang="en-US" sz="1200" dirty="0">
                <a:latin typeface="Comic Sans MS" pitchFamily="66" charset="0"/>
              </a:rPr>
              <a:t> Associates</a:t>
            </a:r>
            <a:r>
              <a:rPr lang="en-US" sz="1200" dirty="0" smtClean="0">
                <a:latin typeface="Comic Sans MS" pitchFamily="66" charset="0"/>
              </a:rPr>
              <a:t>.</a:t>
            </a:r>
          </a:p>
          <a:p>
            <a:pPr eaLnBrk="1" hangingPunct="1">
              <a:defRPr/>
            </a:pPr>
            <a:endParaRPr lang="en-US" sz="1600" dirty="0">
              <a:latin typeface="Comic Sans MS" pitchFamily="66" charset="0"/>
            </a:endParaRPr>
          </a:p>
          <a:p>
            <a:pPr eaLnBrk="1" hangingPunct="1">
              <a:defRPr/>
            </a:pPr>
            <a:r>
              <a:rPr lang="en-US" sz="1800" dirty="0" smtClean="0">
                <a:latin typeface="Comic Sans MS" pitchFamily="66" charset="0"/>
                <a:hlinkClick r:id="rId6"/>
              </a:rPr>
              <a:t>Streak Plate</a:t>
            </a:r>
            <a:r>
              <a:rPr lang="en-US" sz="1800" dirty="0" smtClean="0">
                <a:latin typeface="Comic Sans MS" pitchFamily="66" charset="0"/>
              </a:rPr>
              <a:t>  Interactive Animation </a:t>
            </a:r>
            <a:r>
              <a:rPr lang="en-US" sz="1200" dirty="0" smtClean="0">
                <a:latin typeface="Comic Sans MS" pitchFamily="66" charset="0"/>
              </a:rPr>
              <a:t>from MSU. Test your skill to see if you can do a virtual streak plate procedure that produces isolated colonies.</a:t>
            </a:r>
          </a:p>
          <a:p>
            <a:pPr eaLnBrk="1" hangingPunct="1">
              <a:defRPr/>
            </a:pPr>
            <a:endParaRPr lang="en-US" sz="1200" dirty="0">
              <a:latin typeface="Comic Sans MS" pitchFamily="66" charset="0"/>
            </a:endParaRPr>
          </a:p>
          <a:p>
            <a:pPr marL="0" indent="0" eaLnBrk="1" hangingPunct="1">
              <a:buFontTx/>
              <a:buNone/>
              <a:defRPr/>
            </a:pPr>
            <a:endParaRPr lang="en-US" sz="1200" dirty="0" smtClean="0">
              <a:latin typeface="Comic Sans MS" pitchFamily="66" charset="0"/>
              <a:hlinkClick r:id="rId7"/>
            </a:endParaRPr>
          </a:p>
          <a:p>
            <a:pPr eaLnBrk="1" hangingPunct="1">
              <a:defRPr/>
            </a:pPr>
            <a:endParaRPr lang="en-US" sz="1200" dirty="0">
              <a:latin typeface="Comic Sans MS" pitchFamily="66" charset="0"/>
            </a:endParaRPr>
          </a:p>
          <a:p>
            <a:pPr eaLnBrk="1" hangingPunct="1">
              <a:defRPr/>
            </a:pPr>
            <a:endParaRPr lang="en-US" sz="1100" dirty="0" smtClean="0">
              <a:latin typeface="Comic Sans MS" pitchFamily="66" charset="0"/>
            </a:endParaRPr>
          </a:p>
        </p:txBody>
      </p:sp>
      <p:pic>
        <p:nvPicPr>
          <p:cNvPr id="8195" name="Picture 8" descr="MC90022968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02288" y="2590800"/>
            <a:ext cx="27876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a:off x="5322210" y="990600"/>
            <a:ext cx="3347229" cy="1140425"/>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rPr>
              <a:t>Smart</a:t>
            </a:r>
            <a:r>
              <a:rPr lang="en-US" i="1" kern="10" dirty="0">
                <a:ln w="9525">
                  <a:solidFill>
                    <a:srgbClr val="000000"/>
                  </a:solidFill>
                  <a:round/>
                  <a:headEnd/>
                  <a:tailEnd/>
                </a:ln>
                <a:solidFill>
                  <a:srgbClr val="FFFFFF"/>
                </a:solidFill>
                <a:latin typeface="Comic Sans MS"/>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t> (You must be in PPT slideshow view to click on links.)</a:t>
            </a:r>
          </a:p>
        </p:txBody>
      </p:sp>
      <p:sp>
        <p:nvSpPr>
          <p:cNvPr id="8198" name="Text Box 7"/>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9"/>
              </a:rPr>
              <a:t>Virtual Microbiology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304800" y="381000"/>
            <a:ext cx="8534400" cy="4038600"/>
          </a:xfrm>
        </p:spPr>
        <p:txBody>
          <a:bodyPr/>
          <a:lstStyle/>
          <a:p>
            <a:pPr algn="r" eaLnBrk="1" hangingPunct="1"/>
            <a:r>
              <a:rPr lang="en-US" altLang="en-US" sz="2400" b="1" i="1" smtClean="0">
                <a:solidFill>
                  <a:srgbClr val="FF0000"/>
                </a:solidFill>
              </a:rPr>
              <a:t>         </a:t>
            </a:r>
            <a:r>
              <a:rPr lang="en-US" altLang="en-US" sz="2800" b="1" smtClean="0">
                <a:solidFill>
                  <a:srgbClr val="009900"/>
                </a:solidFill>
                <a:latin typeface="Comic Sans MS" pitchFamily="66" charset="0"/>
              </a:rPr>
              <a:t>Are microbes intimidating you?</a:t>
            </a:r>
            <a:r>
              <a:rPr lang="en-US" altLang="en-US" sz="2800" i="1" smtClean="0">
                <a:solidFill>
                  <a:srgbClr val="009900"/>
                </a:solidFill>
                <a:latin typeface="Comic Sans MS" pitchFamily="66" charset="0"/>
              </a:rPr>
              <a:t/>
            </a:r>
            <a:br>
              <a:rPr lang="en-US" altLang="en-US" sz="2800" i="1" smtClean="0">
                <a:solidFill>
                  <a:srgbClr val="009900"/>
                </a:solidFill>
                <a:latin typeface="Comic Sans MS" pitchFamily="66" charset="0"/>
              </a:rPr>
            </a:br>
            <a:r>
              <a:rPr lang="en-US" altLang="en-US" sz="2400" i="1" smtClean="0">
                <a:solidFill>
                  <a:srgbClr val="FF0000"/>
                </a:solidFill>
              </a:rPr>
              <a:t/>
            </a:r>
            <a:br>
              <a:rPr lang="en-US" altLang="en-US" sz="2400" i="1" smtClean="0">
                <a:solidFill>
                  <a:srgbClr val="FF0000"/>
                </a:solidFill>
              </a:rPr>
            </a:br>
            <a:r>
              <a:rPr lang="en-US" altLang="en-US" sz="20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3200" smtClean="0">
                <a:solidFill>
                  <a:srgbClr val="996600"/>
                </a:solidFill>
                <a:latin typeface="Comic Sans MS" pitchFamily="66" charset="0"/>
              </a:rPr>
              <a:t/>
            </a:r>
            <a:br>
              <a:rPr lang="en-US" altLang="en-US" sz="3200" smtClean="0">
                <a:solidFill>
                  <a:srgbClr val="996600"/>
                </a:solidFill>
                <a:latin typeface="Comic Sans MS" pitchFamily="66" charset="0"/>
              </a:rPr>
            </a:br>
            <a:r>
              <a:rPr lang="en-US" altLang="en-US" sz="3200" smtClean="0">
                <a:solidFill>
                  <a:srgbClr val="996600"/>
                </a:solidFill>
                <a:latin typeface="Comic Sans MS" pitchFamily="66" charset="0"/>
              </a:rPr>
              <a:t>              </a:t>
            </a:r>
            <a:r>
              <a:rPr lang="en-US" altLang="en-US" sz="4000" b="1" smtClean="0">
                <a:solidFill>
                  <a:schemeClr val="accent2"/>
                </a:solidFill>
                <a:latin typeface="Comic Sans MS" pitchFamily="66" charset="0"/>
              </a:rPr>
              <a:t>Virtual Microbiology                        Classroom </a:t>
            </a:r>
            <a:r>
              <a:rPr lang="en-US" altLang="en-US" sz="2000" i="1" smtClean="0">
                <a:solidFill>
                  <a:schemeClr val="accent2"/>
                </a:solidFill>
                <a:latin typeface="Comic Sans MS" pitchFamily="66" charset="0"/>
              </a:rPr>
              <a:t>(</a:t>
            </a:r>
            <a:r>
              <a:rPr lang="en-US" altLang="en-US" sz="2000" i="1" smtClean="0">
                <a:solidFill>
                  <a:schemeClr val="accent2"/>
                </a:solidFill>
                <a:latin typeface="Comic Sans MS" pitchFamily="66" charset="0"/>
                <a:hlinkClick r:id="rId3"/>
              </a:rPr>
              <a:t>VMC</a:t>
            </a:r>
            <a:r>
              <a:rPr lang="en-US" altLang="en-US" sz="2000" i="1" smtClean="0">
                <a:solidFill>
                  <a:schemeClr val="accent2"/>
                </a:solidFill>
                <a:latin typeface="Comic Sans MS" pitchFamily="66" charset="0"/>
              </a:rPr>
              <a:t>)</a:t>
            </a:r>
            <a:r>
              <a:rPr lang="en-US" altLang="en-US" sz="4000" b="1" smtClean="0">
                <a:solidFill>
                  <a:schemeClr val="accent2"/>
                </a:solidFill>
                <a:latin typeface="Comic Sans MS" pitchFamily="66" charset="0"/>
              </a:rPr>
              <a:t> !</a:t>
            </a:r>
            <a:r>
              <a:rPr lang="en-US" altLang="en-US" sz="4000" b="1" smtClean="0">
                <a:solidFill>
                  <a:schemeClr val="accent2"/>
                </a:solidFill>
              </a:rPr>
              <a:t/>
            </a:r>
            <a:br>
              <a:rPr lang="en-US" altLang="en-US" sz="4000" b="1" smtClean="0">
                <a:solidFill>
                  <a:schemeClr val="accent2"/>
                </a:solidFill>
              </a:rPr>
            </a:br>
            <a:r>
              <a:rPr lang="en-US" altLang="en-US" sz="2400" b="1" smtClean="0"/>
              <a:t/>
            </a:r>
            <a:br>
              <a:rPr lang="en-US" altLang="en-US" sz="2400" b="1" smtClean="0"/>
            </a:br>
            <a:r>
              <a:rPr lang="en-US" altLang="en-US" sz="2400" smtClean="0">
                <a:latin typeface="Comic Sans MS" pitchFamily="66" charset="0"/>
              </a:rPr>
              <a:t>The VMC is full of resources to help you succeed, including:</a:t>
            </a:r>
          </a:p>
        </p:txBody>
      </p:sp>
      <p:sp>
        <p:nvSpPr>
          <p:cNvPr id="9219"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altLang="en-US" sz="1800" smtClean="0">
                <a:latin typeface="Comic Sans MS" pitchFamily="66" charset="0"/>
              </a:rPr>
              <a:t>practice test questions</a:t>
            </a:r>
          </a:p>
          <a:p>
            <a:pPr marL="609600" indent="-609600" algn="l" eaLnBrk="1" hangingPunct="1">
              <a:buFontTx/>
              <a:buChar char="•"/>
            </a:pPr>
            <a:r>
              <a:rPr lang="en-US" altLang="en-US" sz="1800" smtClean="0">
                <a:latin typeface="Comic Sans MS" pitchFamily="66" charset="0"/>
              </a:rPr>
              <a:t>review questions</a:t>
            </a:r>
          </a:p>
          <a:p>
            <a:pPr marL="609600" indent="-609600" algn="l" eaLnBrk="1" hangingPunct="1">
              <a:buFontTx/>
              <a:buChar char="•"/>
            </a:pPr>
            <a:r>
              <a:rPr lang="en-US" altLang="en-US" sz="1800" smtClean="0">
                <a:latin typeface="Comic Sans MS" pitchFamily="66" charset="0"/>
              </a:rPr>
              <a:t>study guides and learning objectives</a:t>
            </a:r>
          </a:p>
        </p:txBody>
      </p:sp>
      <p:sp>
        <p:nvSpPr>
          <p:cNvPr id="9220"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VMC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sp>
        <p:nvSpPr>
          <p:cNvPr id="9221" name="Rectangle 7"/>
          <p:cNvSpPr>
            <a:spLocks noChangeArrowheads="1"/>
          </p:cNvSpPr>
          <p:nvPr/>
        </p:nvSpPr>
        <p:spPr bwMode="auto">
          <a:xfrm>
            <a:off x="0" y="6613525"/>
            <a:ext cx="39465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5"/>
              </a:rPr>
              <a:t>C. diff., </a:t>
            </a:r>
            <a:r>
              <a:rPr lang="en-US" altLang="en-US" sz="1000">
                <a:latin typeface="Comic Sans MS" pitchFamily="66" charset="0"/>
              </a:rPr>
              <a:t>Giant Microbes; </a:t>
            </a:r>
            <a:r>
              <a:rPr lang="en-US" altLang="en-US" sz="1000">
                <a:latin typeface="Comic Sans MS" pitchFamily="66" charset="0"/>
                <a:hlinkClick r:id="rId6"/>
              </a:rPr>
              <a:t>Prokaryotic cell</a:t>
            </a:r>
            <a:r>
              <a:rPr lang="en-US" altLang="en-US" sz="1000">
                <a:latin typeface="Comic Sans MS" pitchFamily="66" charset="0"/>
              </a:rPr>
              <a:t>, Mariana Ruiz</a:t>
            </a:r>
          </a:p>
        </p:txBody>
      </p:sp>
      <p:pic>
        <p:nvPicPr>
          <p:cNvPr id="9222" name="Picture 8" descr="Prokaryote_cell_unlabeled_Ruiz"/>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0600" y="306388"/>
            <a:ext cx="1676400" cy="283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457200"/>
            <a:ext cx="7772400" cy="609600"/>
          </a:xfrm>
        </p:spPr>
        <p:txBody>
          <a:bodyPr/>
          <a:lstStyle/>
          <a:p>
            <a:pPr algn="l"/>
            <a:r>
              <a:rPr lang="en-US" altLang="en-US" sz="2000" b="1" dirty="0" smtClean="0">
                <a:latin typeface="Comic Sans MS" pitchFamily="66" charset="0"/>
              </a:rPr>
              <a:t>Laboratory Exercise 2</a:t>
            </a:r>
          </a:p>
        </p:txBody>
      </p:sp>
      <p:sp>
        <p:nvSpPr>
          <p:cNvPr id="3075" name="Rectangle 3"/>
          <p:cNvSpPr>
            <a:spLocks noGrp="1" noChangeArrowheads="1"/>
          </p:cNvSpPr>
          <p:nvPr>
            <p:ph type="subTitle" idx="1"/>
          </p:nvPr>
        </p:nvSpPr>
        <p:spPr>
          <a:xfrm>
            <a:off x="457200" y="1219200"/>
            <a:ext cx="7924800" cy="5105400"/>
          </a:xfrm>
        </p:spPr>
        <p:txBody>
          <a:bodyPr/>
          <a:lstStyle/>
          <a:p>
            <a:pPr algn="l">
              <a:spcBef>
                <a:spcPct val="0"/>
              </a:spcBef>
            </a:pPr>
            <a:endParaRPr lang="en-US" altLang="en-US" sz="1800" b="1" dirty="0" smtClean="0">
              <a:latin typeface="Comic Sans MS" pitchFamily="66" charset="0"/>
            </a:endParaRPr>
          </a:p>
          <a:p>
            <a:pPr algn="l">
              <a:spcBef>
                <a:spcPct val="0"/>
              </a:spcBef>
            </a:pPr>
            <a:endParaRPr lang="en-US" altLang="en-US" sz="1800" b="1" dirty="0" smtClean="0">
              <a:latin typeface="Comic Sans MS" pitchFamily="66" charset="0"/>
            </a:endParaRPr>
          </a:p>
          <a:p>
            <a:pPr algn="l"/>
            <a:r>
              <a:rPr lang="en-US" altLang="en-US" b="1" dirty="0" smtClean="0">
                <a:solidFill>
                  <a:schemeClr val="accent2">
                    <a:lumMod val="75000"/>
                  </a:schemeClr>
                </a:solidFill>
                <a:latin typeface="Comic Sans MS" pitchFamily="66" charset="0"/>
              </a:rPr>
              <a:t>How to Aseptically Pour </a:t>
            </a:r>
          </a:p>
          <a:p>
            <a:pPr algn="l"/>
            <a:r>
              <a:rPr lang="en-US" altLang="en-US" b="1" dirty="0" smtClean="0">
                <a:solidFill>
                  <a:schemeClr val="accent2">
                    <a:lumMod val="75000"/>
                  </a:schemeClr>
                </a:solidFill>
                <a:latin typeface="Comic Sans MS" pitchFamily="66" charset="0"/>
              </a:rPr>
              <a:t>Bacterial Growth </a:t>
            </a:r>
          </a:p>
          <a:p>
            <a:pPr algn="l"/>
            <a:r>
              <a:rPr lang="en-US" altLang="en-US" b="1" dirty="0" smtClean="0">
                <a:solidFill>
                  <a:schemeClr val="accent2">
                    <a:lumMod val="75000"/>
                  </a:schemeClr>
                </a:solidFill>
                <a:latin typeface="Comic Sans MS" pitchFamily="66" charset="0"/>
              </a:rPr>
              <a:t>Media </a:t>
            </a:r>
            <a:r>
              <a:rPr lang="en-US" altLang="en-US" sz="2800" b="1" dirty="0" smtClean="0">
                <a:latin typeface="Comic Sans MS" pitchFamily="66" charset="0"/>
              </a:rPr>
              <a:t>&amp;</a:t>
            </a:r>
            <a:r>
              <a:rPr lang="en-US" altLang="en-US" b="1" dirty="0" smtClean="0">
                <a:latin typeface="Comic Sans MS" pitchFamily="66" charset="0"/>
              </a:rPr>
              <a:t> </a:t>
            </a:r>
            <a:r>
              <a:rPr lang="en-US" altLang="en-US" b="1" dirty="0" smtClean="0">
                <a:solidFill>
                  <a:schemeClr val="accent2">
                    <a:lumMod val="75000"/>
                  </a:schemeClr>
                </a:solidFill>
                <a:latin typeface="Comic Sans MS" pitchFamily="66" charset="0"/>
              </a:rPr>
              <a:t>Prepare </a:t>
            </a:r>
          </a:p>
          <a:p>
            <a:pPr algn="l"/>
            <a:r>
              <a:rPr lang="en-US" altLang="en-US" b="1" dirty="0" smtClean="0">
                <a:solidFill>
                  <a:schemeClr val="accent2">
                    <a:lumMod val="75000"/>
                  </a:schemeClr>
                </a:solidFill>
                <a:latin typeface="Comic Sans MS" pitchFamily="66" charset="0"/>
              </a:rPr>
              <a:t>an Isolation </a:t>
            </a:r>
          </a:p>
          <a:p>
            <a:pPr algn="l"/>
            <a:r>
              <a:rPr lang="en-US" altLang="en-US" b="1" dirty="0" smtClean="0">
                <a:solidFill>
                  <a:schemeClr val="accent2">
                    <a:lumMod val="75000"/>
                  </a:schemeClr>
                </a:solidFill>
                <a:latin typeface="Comic Sans MS" pitchFamily="66" charset="0"/>
              </a:rPr>
              <a:t>Streak Plate </a:t>
            </a:r>
          </a:p>
          <a:p>
            <a:pPr algn="l"/>
            <a:endParaRPr lang="en-US" altLang="en-US" sz="1200" b="1" dirty="0" smtClean="0">
              <a:solidFill>
                <a:srgbClr val="3333FF"/>
              </a:solidFill>
              <a:latin typeface="Comic Sans MS" pitchFamily="66" charset="0"/>
            </a:endParaRPr>
          </a:p>
          <a:p>
            <a:pPr algn="l"/>
            <a:endParaRPr lang="en-US" altLang="en-US" sz="1200" b="1" dirty="0" smtClean="0">
              <a:solidFill>
                <a:srgbClr val="3333FF"/>
              </a:solidFill>
              <a:latin typeface="Comic Sans MS" pitchFamily="66" charset="0"/>
            </a:endParaRPr>
          </a:p>
          <a:p>
            <a:pPr algn="l"/>
            <a:endParaRPr lang="en-US" altLang="en-US" sz="1200" b="1" dirty="0" smtClean="0">
              <a:solidFill>
                <a:srgbClr val="3333FF"/>
              </a:solidFill>
              <a:latin typeface="Comic Sans MS" pitchFamily="66" charset="0"/>
            </a:endParaRPr>
          </a:p>
          <a:p>
            <a:pPr algn="l"/>
            <a:endParaRPr lang="en-US" altLang="en-US" sz="1200" b="1" dirty="0" smtClean="0">
              <a:solidFill>
                <a:srgbClr val="3333FF"/>
              </a:solidFill>
              <a:latin typeface="Comic Sans MS" pitchFamily="66" charset="0"/>
            </a:endParaRPr>
          </a:p>
          <a:p>
            <a:pPr algn="l"/>
            <a:endParaRPr lang="en-US" altLang="en-US" sz="1400" b="1" dirty="0" smtClean="0">
              <a:solidFill>
                <a:srgbClr val="FF0000"/>
              </a:solidFill>
              <a:latin typeface="Comic Sans MS" pitchFamily="66" charset="0"/>
            </a:endParaRPr>
          </a:p>
          <a:p>
            <a:pPr algn="l"/>
            <a:r>
              <a:rPr lang="en-US" altLang="en-US" sz="1400" b="1" dirty="0" smtClean="0">
                <a:solidFill>
                  <a:srgbClr val="FF0000"/>
                </a:solidFill>
                <a:latin typeface="Comic Sans MS" pitchFamily="66" charset="0"/>
              </a:rPr>
              <a:t>Plug in and turn on </a:t>
            </a:r>
            <a:r>
              <a:rPr lang="en-US" altLang="en-US" sz="1400" b="1" dirty="0" err="1" smtClean="0">
                <a:solidFill>
                  <a:srgbClr val="FF0000"/>
                </a:solidFill>
                <a:latin typeface="Comic Sans MS" pitchFamily="66" charset="0"/>
              </a:rPr>
              <a:t>microincinerator</a:t>
            </a:r>
            <a:r>
              <a:rPr lang="en-US" altLang="en-US" sz="1400" b="1" dirty="0" smtClean="0">
                <a:solidFill>
                  <a:srgbClr val="FF0000"/>
                </a:solidFill>
                <a:latin typeface="Comic Sans MS" pitchFamily="66" charset="0"/>
              </a:rPr>
              <a:t> now!</a:t>
            </a:r>
          </a:p>
        </p:txBody>
      </p:sp>
      <p:sp>
        <p:nvSpPr>
          <p:cNvPr id="3076" name="Text Box 6"/>
          <p:cNvSpPr txBox="1">
            <a:spLocks noChangeArrowheads="1"/>
          </p:cNvSpPr>
          <p:nvPr/>
        </p:nvSpPr>
        <p:spPr bwMode="auto">
          <a:xfrm>
            <a:off x="6096000" y="6491288"/>
            <a:ext cx="3048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Isolation streak plate of </a:t>
            </a:r>
            <a:r>
              <a:rPr lang="en-US" altLang="en-US" sz="1000" i="1">
                <a:latin typeface="Comic Sans MS" pitchFamily="66" charset="0"/>
              </a:rPr>
              <a:t>Legionella</a:t>
            </a:r>
            <a:r>
              <a:rPr lang="en-US" altLang="en-US" sz="1000">
                <a:latin typeface="Comic Sans MS" pitchFamily="66" charset="0"/>
              </a:rPr>
              <a:t>, </a:t>
            </a:r>
            <a:r>
              <a:rPr lang="en-US" altLang="en-US" sz="1000">
                <a:latin typeface="Comic Sans MS" pitchFamily="66" charset="0"/>
                <a:hlinkClick r:id="rId3"/>
              </a:rPr>
              <a:t>PHIL</a:t>
            </a:r>
            <a:r>
              <a:rPr lang="en-US" altLang="en-US" sz="1000">
                <a:latin typeface="Comic Sans MS" pitchFamily="66" charset="0"/>
              </a:rPr>
              <a:t> #7925</a:t>
            </a:r>
            <a:r>
              <a:rPr lang="en-US" altLang="en-US" sz="1000"/>
              <a:t>; Bacterial smear, T. Port</a:t>
            </a:r>
            <a:endParaRPr lang="en-US" altLang="en-US" sz="1000">
              <a:latin typeface="Comic Sans MS" pitchFamily="66" charset="0"/>
            </a:endParaRPr>
          </a:p>
        </p:txBody>
      </p:sp>
      <p:pic>
        <p:nvPicPr>
          <p:cNvPr id="24" name="Picture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00600" y="2438399"/>
            <a:ext cx="3505200" cy="347274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07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Microbiology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228600"/>
            <a:ext cx="8610600" cy="1295400"/>
          </a:xfrm>
        </p:spPr>
        <p:txBody>
          <a:bodyPr/>
          <a:lstStyle/>
          <a:p>
            <a:pPr eaLnBrk="1" hangingPunct="1"/>
            <a:r>
              <a:rPr lang="en-US" altLang="en-US" sz="2800" b="1" dirty="0" smtClean="0">
                <a:solidFill>
                  <a:srgbClr val="990000"/>
                </a:solidFill>
                <a:latin typeface="Comic Sans MS" pitchFamily="66" charset="0"/>
              </a:rPr>
              <a:t>What am I going to learn from Lab Topic #2?</a:t>
            </a:r>
            <a:br>
              <a:rPr lang="en-US" altLang="en-US" sz="2800" b="1" dirty="0" smtClean="0">
                <a:solidFill>
                  <a:srgbClr val="990000"/>
                </a:solidFill>
                <a:latin typeface="Comic Sans MS" pitchFamily="66" charset="0"/>
              </a:rPr>
            </a:br>
            <a:r>
              <a:rPr lang="en-US" altLang="en-US" sz="3200" b="1" dirty="0" smtClean="0">
                <a:solidFill>
                  <a:schemeClr val="tx1"/>
                </a:solidFill>
                <a:latin typeface="Comic Sans MS" pitchFamily="66" charset="0"/>
              </a:rPr>
              <a:t>Isolation Streak Plate Method</a:t>
            </a:r>
            <a:endParaRPr lang="en-US" altLang="en-US" sz="4000" b="1" dirty="0" smtClean="0">
              <a:solidFill>
                <a:schemeClr val="tx1"/>
              </a:solidFill>
              <a:latin typeface="Comic Sans MS" pitchFamily="66" charset="0"/>
            </a:endParaRPr>
          </a:p>
        </p:txBody>
      </p:sp>
      <p:sp>
        <p:nvSpPr>
          <p:cNvPr id="4099" name="Rectangle 3"/>
          <p:cNvSpPr>
            <a:spLocks noGrp="1" noChangeArrowheads="1"/>
          </p:cNvSpPr>
          <p:nvPr>
            <p:ph type="body" sz="half" idx="1"/>
          </p:nvPr>
        </p:nvSpPr>
        <p:spPr>
          <a:xfrm>
            <a:off x="533400" y="1662545"/>
            <a:ext cx="2971800" cy="4267200"/>
          </a:xfrm>
        </p:spPr>
        <p:txBody>
          <a:bodyPr/>
          <a:lstStyle/>
          <a:p>
            <a:pPr eaLnBrk="1" hangingPunct="1"/>
            <a:endParaRPr lang="en-US" altLang="en-US" sz="1800" dirty="0" smtClean="0">
              <a:latin typeface="Comic Sans MS" pitchFamily="66" charset="0"/>
            </a:endParaRPr>
          </a:p>
          <a:p>
            <a:pPr eaLnBrk="1" hangingPunct="1"/>
            <a:endParaRPr lang="en-US" altLang="en-US" sz="1800" dirty="0" smtClean="0">
              <a:latin typeface="Comic Sans MS" pitchFamily="66" charset="0"/>
            </a:endParaRPr>
          </a:p>
          <a:p>
            <a:pPr eaLnBrk="1" hangingPunct="1"/>
            <a:r>
              <a:rPr lang="en-US" altLang="en-US" sz="1800" dirty="0" smtClean="0">
                <a:latin typeface="Comic Sans MS" pitchFamily="66" charset="0"/>
              </a:rPr>
              <a:t>You will learn how to aseptically pour bacterial growth media. </a:t>
            </a:r>
          </a:p>
          <a:p>
            <a:pPr eaLnBrk="1" hangingPunct="1"/>
            <a:endParaRPr lang="en-US" altLang="en-US" sz="1800" dirty="0">
              <a:latin typeface="Comic Sans MS" pitchFamily="66" charset="0"/>
            </a:endParaRPr>
          </a:p>
          <a:p>
            <a:pPr eaLnBrk="1" hangingPunct="1"/>
            <a:r>
              <a:rPr lang="en-US" altLang="en-US" sz="1800" dirty="0" smtClean="0">
                <a:latin typeface="Comic Sans MS" pitchFamily="66" charset="0"/>
              </a:rPr>
              <a:t>You will practice performing </a:t>
            </a:r>
            <a:r>
              <a:rPr lang="en-US" altLang="en-US" sz="1800" dirty="0" smtClean="0">
                <a:latin typeface="Comic Sans MS" pitchFamily="66" charset="0"/>
                <a:hlinkClick r:id="rId3"/>
              </a:rPr>
              <a:t>isolation streak plates</a:t>
            </a:r>
            <a:r>
              <a:rPr lang="en-US" altLang="en-US" sz="1800" dirty="0" smtClean="0">
                <a:latin typeface="Comic Sans MS" pitchFamily="66" charset="0"/>
              </a:rPr>
              <a:t> using aseptic technique.</a:t>
            </a:r>
          </a:p>
          <a:p>
            <a:pPr eaLnBrk="1" hangingPunct="1"/>
            <a:endParaRPr lang="en-US" altLang="en-US" sz="1800" dirty="0" smtClean="0">
              <a:latin typeface="Comic Sans MS" pitchFamily="66" charset="0"/>
            </a:endParaRPr>
          </a:p>
          <a:p>
            <a:pPr eaLnBrk="1" hangingPunct="1"/>
            <a:endParaRPr lang="en-US" altLang="en-US" sz="1800" dirty="0" smtClean="0">
              <a:latin typeface="Comic Sans MS" pitchFamily="66" charset="0"/>
            </a:endParaRPr>
          </a:p>
          <a:p>
            <a:pPr eaLnBrk="1" hangingPunct="1">
              <a:lnSpc>
                <a:spcPct val="90000"/>
              </a:lnSpc>
              <a:buFontTx/>
              <a:buNone/>
            </a:pPr>
            <a:endParaRPr lang="en-US" altLang="en-US" sz="2400" i="1" dirty="0" smtClean="0"/>
          </a:p>
          <a:p>
            <a:pPr eaLnBrk="1" hangingPunct="1">
              <a:lnSpc>
                <a:spcPct val="90000"/>
              </a:lnSpc>
              <a:buFontTx/>
              <a:buNone/>
            </a:pPr>
            <a:endParaRPr lang="en-US" altLang="en-US" sz="1800" i="1" dirty="0" smtClean="0">
              <a:solidFill>
                <a:schemeClr val="accent2"/>
              </a:solidFill>
            </a:endParaRPr>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95800" y="1676400"/>
            <a:ext cx="4146826" cy="37414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10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5"/>
              </a:rPr>
              <a:t>Chimp brain in a jar</a:t>
            </a:r>
            <a:r>
              <a:rPr lang="en-US" altLang="en-US" sz="1000"/>
              <a:t>, Gaetan Lee</a:t>
            </a:r>
            <a:endParaRPr lang="en-US" altLang="en-US" sz="1000">
              <a:latin typeface="Comic Sans MS" pitchFamily="66" charset="0"/>
            </a:endParaRPr>
          </a:p>
        </p:txBody>
      </p:sp>
      <p:sp>
        <p:nvSpPr>
          <p:cNvPr id="4102" name="Text Box 6"/>
          <p:cNvSpPr txBox="1">
            <a:spLocks noChangeArrowheads="1"/>
          </p:cNvSpPr>
          <p:nvPr/>
        </p:nvSpPr>
        <p:spPr bwMode="auto">
          <a:xfrm>
            <a:off x="4897575" y="5638799"/>
            <a:ext cx="334327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800" b="1" dirty="0">
                <a:solidFill>
                  <a:srgbClr val="993300"/>
                </a:solidFill>
                <a:latin typeface="Comic Sans MS" pitchFamily="66" charset="0"/>
              </a:rPr>
              <a:t>Please plug in your </a:t>
            </a:r>
            <a:r>
              <a:rPr lang="en-US" altLang="en-US" sz="1800" b="1" dirty="0" err="1">
                <a:solidFill>
                  <a:srgbClr val="993300"/>
                </a:solidFill>
                <a:latin typeface="Comic Sans MS" pitchFamily="66" charset="0"/>
              </a:rPr>
              <a:t>microincinerators</a:t>
            </a:r>
            <a:r>
              <a:rPr lang="en-US" altLang="en-US" sz="1800" b="1" dirty="0">
                <a:solidFill>
                  <a:srgbClr val="993300"/>
                </a:solidFill>
                <a:latin typeface="Comic Sans MS" pitchFamily="66" charset="0"/>
              </a:rPr>
              <a:t>.</a:t>
            </a:r>
          </a:p>
        </p:txBody>
      </p:sp>
      <p:sp>
        <p:nvSpPr>
          <p:cNvPr id="4103"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6"/>
              </a:rPr>
              <a:t>Virtual Microbiology Classroom</a:t>
            </a:r>
            <a:r>
              <a:rPr lang="en-US" altLang="en-US" sz="1000">
                <a:latin typeface="Comic Sans MS" pitchFamily="66" charset="0"/>
              </a:rPr>
              <a:t> on </a:t>
            </a:r>
            <a:r>
              <a:rPr lang="en-US" altLang="en-US" sz="1000">
                <a:latin typeface="Comic Sans MS" pitchFamily="66" charset="0"/>
                <a:hlinkClick r:id="rId7"/>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92162"/>
          </a:xfrm>
        </p:spPr>
        <p:txBody>
          <a:bodyPr/>
          <a:lstStyle/>
          <a:p>
            <a:pPr algn="l" eaLnBrk="1" hangingPunct="1"/>
            <a:r>
              <a:rPr lang="en-US" altLang="en-US" sz="3600" b="1" smtClean="0">
                <a:solidFill>
                  <a:srgbClr val="CC9900"/>
                </a:solidFill>
                <a:latin typeface="Comic Sans MS" pitchFamily="66" charset="0"/>
              </a:rPr>
              <a:t>Growth Media</a:t>
            </a:r>
          </a:p>
        </p:txBody>
      </p:sp>
      <p:sp>
        <p:nvSpPr>
          <p:cNvPr id="5123" name="Rectangle 3"/>
          <p:cNvSpPr>
            <a:spLocks noGrp="1" noChangeArrowheads="1"/>
          </p:cNvSpPr>
          <p:nvPr>
            <p:ph type="body" sz="half" idx="1"/>
          </p:nvPr>
        </p:nvSpPr>
        <p:spPr>
          <a:xfrm>
            <a:off x="228600" y="1198563"/>
            <a:ext cx="8610600" cy="5562600"/>
          </a:xfrm>
        </p:spPr>
        <p:txBody>
          <a:bodyPr/>
          <a:lstStyle/>
          <a:p>
            <a:pPr eaLnBrk="1" hangingPunct="1">
              <a:lnSpc>
                <a:spcPct val="90000"/>
              </a:lnSpc>
              <a:defRPr/>
            </a:pPr>
            <a:r>
              <a:rPr lang="en-US" sz="1800" dirty="0" smtClean="0">
                <a:latin typeface="Comic Sans MS" pitchFamily="66" charset="0"/>
              </a:rPr>
              <a:t>Bacteria and other microbes have </a:t>
            </a:r>
          </a:p>
          <a:p>
            <a:pPr eaLnBrk="1" hangingPunct="1">
              <a:lnSpc>
                <a:spcPct val="90000"/>
              </a:lnSpc>
              <a:buFontTx/>
              <a:buNone/>
              <a:defRPr/>
            </a:pPr>
            <a:r>
              <a:rPr lang="en-US" sz="1800" dirty="0" smtClean="0">
                <a:latin typeface="Comic Sans MS" pitchFamily="66" charset="0"/>
              </a:rPr>
              <a:t>	particular requirements for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dirty="0" smtClean="0">
                <a:latin typeface="Comic Sans MS" pitchFamily="66" charset="0"/>
              </a:rPr>
              <a:t>In order to successfully grow bacteria </a:t>
            </a:r>
          </a:p>
          <a:p>
            <a:pPr marL="0" indent="0" eaLnBrk="1" hangingPunct="1">
              <a:lnSpc>
                <a:spcPct val="90000"/>
              </a:lnSpc>
              <a:buFontTx/>
              <a:buNone/>
              <a:defRPr/>
            </a:pPr>
            <a:r>
              <a:rPr lang="en-US" sz="1800" dirty="0" smtClean="0">
                <a:latin typeface="Comic Sans MS" pitchFamily="66" charset="0"/>
              </a:rPr>
              <a:t>     in lab, we must provide an environment </a:t>
            </a:r>
          </a:p>
          <a:p>
            <a:pPr marL="0" indent="0" eaLnBrk="1" hangingPunct="1">
              <a:lnSpc>
                <a:spcPct val="90000"/>
              </a:lnSpc>
              <a:buFontTx/>
              <a:buNone/>
              <a:defRPr/>
            </a:pPr>
            <a:r>
              <a:rPr lang="en-US" sz="1800" dirty="0">
                <a:latin typeface="Comic Sans MS" pitchFamily="66" charset="0"/>
              </a:rPr>
              <a:t> </a:t>
            </a:r>
            <a:r>
              <a:rPr lang="en-US" sz="1800" dirty="0" smtClean="0">
                <a:latin typeface="Comic Sans MS" pitchFamily="66" charset="0"/>
              </a:rPr>
              <a:t>    suitable for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b="1" dirty="0" smtClean="0">
                <a:latin typeface="Comic Sans MS" pitchFamily="66" charset="0"/>
                <a:hlinkClick r:id="rId3"/>
              </a:rPr>
              <a:t>Growth media </a:t>
            </a:r>
            <a:r>
              <a:rPr lang="en-US" sz="1200" dirty="0" smtClean="0">
                <a:latin typeface="Comic Sans MS" pitchFamily="66" charset="0"/>
              </a:rPr>
              <a:t>(singular = medium)</a:t>
            </a:r>
            <a:r>
              <a:rPr lang="en-US" sz="1600" dirty="0" smtClean="0">
                <a:latin typeface="Comic Sans MS" pitchFamily="66" charset="0"/>
              </a:rPr>
              <a:t> </a:t>
            </a:r>
            <a:r>
              <a:rPr lang="en-US" sz="1800" dirty="0" smtClean="0">
                <a:latin typeface="Comic Sans MS" pitchFamily="66" charset="0"/>
              </a:rPr>
              <a:t>are used to </a:t>
            </a:r>
          </a:p>
          <a:p>
            <a:pPr marL="0" indent="0" eaLnBrk="1" hangingPunct="1">
              <a:lnSpc>
                <a:spcPct val="90000"/>
              </a:lnSpc>
              <a:buFontTx/>
              <a:buNone/>
              <a:defRPr/>
            </a:pPr>
            <a:r>
              <a:rPr lang="en-US" sz="1800" dirty="0">
                <a:latin typeface="Comic Sans MS" pitchFamily="66" charset="0"/>
              </a:rPr>
              <a:t> </a:t>
            </a:r>
            <a:r>
              <a:rPr lang="en-US" sz="1800" dirty="0" smtClean="0">
                <a:latin typeface="Comic Sans MS" pitchFamily="66" charset="0"/>
              </a:rPr>
              <a:t>    cultivate microbial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b="1" dirty="0" smtClean="0">
                <a:latin typeface="Comic Sans MS" pitchFamily="66" charset="0"/>
              </a:rPr>
              <a:t>Media</a:t>
            </a:r>
            <a:r>
              <a:rPr lang="en-US" sz="1800" dirty="0" smtClean="0">
                <a:latin typeface="Comic Sans MS" pitchFamily="66" charset="0"/>
              </a:rPr>
              <a:t> = mixtures of </a:t>
            </a:r>
            <a:r>
              <a:rPr lang="en-US" sz="1800" b="1" dirty="0" smtClean="0">
                <a:latin typeface="Comic Sans MS" pitchFamily="66" charset="0"/>
              </a:rPr>
              <a:t>nutrients</a:t>
            </a:r>
            <a:r>
              <a:rPr lang="en-US" sz="1800" dirty="0" smtClean="0">
                <a:latin typeface="Comic Sans MS" pitchFamily="66" charset="0"/>
              </a:rPr>
              <a:t> that the microbes need to live. </a:t>
            </a:r>
          </a:p>
          <a:p>
            <a:pPr eaLnBrk="1" hangingPunct="1">
              <a:lnSpc>
                <a:spcPct val="90000"/>
              </a:lnSpc>
              <a:buFontTx/>
              <a:buNone/>
              <a:defRPr/>
            </a:pPr>
            <a:r>
              <a:rPr lang="en-US" sz="1800" dirty="0" smtClean="0">
                <a:latin typeface="Comic Sans MS" pitchFamily="66" charset="0"/>
              </a:rPr>
              <a:t>	Also provides a </a:t>
            </a:r>
            <a:r>
              <a:rPr lang="en-US" sz="1800" b="1" dirty="0" smtClean="0">
                <a:latin typeface="Comic Sans MS" pitchFamily="66" charset="0"/>
              </a:rPr>
              <a:t>surface</a:t>
            </a:r>
            <a:r>
              <a:rPr lang="en-US" sz="1800" dirty="0" smtClean="0">
                <a:latin typeface="Comic Sans MS" pitchFamily="66" charset="0"/>
              </a:rPr>
              <a:t> and the necessary </a:t>
            </a:r>
            <a:r>
              <a:rPr lang="en-US" sz="1800" b="1" dirty="0" smtClean="0">
                <a:latin typeface="Comic Sans MS" pitchFamily="66" charset="0"/>
              </a:rPr>
              <a:t>moisture</a:t>
            </a:r>
            <a:r>
              <a:rPr lang="en-US" sz="1800" dirty="0" smtClean="0">
                <a:latin typeface="Comic Sans MS" pitchFamily="66" charset="0"/>
              </a:rPr>
              <a:t> and </a:t>
            </a:r>
            <a:r>
              <a:rPr lang="en-US" sz="1800" b="1" dirty="0" smtClean="0">
                <a:latin typeface="Comic Sans MS" pitchFamily="66" charset="0"/>
                <a:hlinkClick r:id="rId4"/>
              </a:rPr>
              <a:t>pH</a:t>
            </a:r>
            <a:r>
              <a:rPr lang="en-US" sz="1800" dirty="0" smtClean="0">
                <a:latin typeface="Comic Sans MS" pitchFamily="66" charset="0"/>
              </a:rPr>
              <a:t> to support microbial growth. </a:t>
            </a:r>
          </a:p>
          <a:p>
            <a:pPr eaLnBrk="1" hangingPunct="1">
              <a:lnSpc>
                <a:spcPct val="90000"/>
              </a:lnSpc>
              <a:defRPr/>
            </a:pPr>
            <a:endParaRPr lang="en-US" sz="2400" dirty="0" smtClean="0">
              <a:latin typeface="Comic Sans MS" pitchFamily="66" charset="0"/>
            </a:endParaRPr>
          </a:p>
          <a:p>
            <a:pPr eaLnBrk="1" hangingPunct="1">
              <a:lnSpc>
                <a:spcPct val="90000"/>
              </a:lnSpc>
              <a:defRPr/>
            </a:pPr>
            <a:r>
              <a:rPr lang="en-US" sz="1800" b="1" dirty="0" err="1" smtClean="0">
                <a:latin typeface="Comic Sans MS" pitchFamily="66" charset="0"/>
              </a:rPr>
              <a:t>Tryptic</a:t>
            </a:r>
            <a:r>
              <a:rPr lang="en-US" sz="1800" b="1" dirty="0" smtClean="0">
                <a:latin typeface="Comic Sans MS" pitchFamily="66" charset="0"/>
              </a:rPr>
              <a:t> Soy Agar </a:t>
            </a:r>
            <a:r>
              <a:rPr lang="en-US" sz="1400" dirty="0" smtClean="0">
                <a:latin typeface="Comic Sans MS" pitchFamily="66" charset="0"/>
              </a:rPr>
              <a:t>(TSY) </a:t>
            </a:r>
            <a:r>
              <a:rPr lang="en-US" sz="1800" dirty="0" smtClean="0">
                <a:latin typeface="Comic Sans MS" pitchFamily="66" charset="0"/>
              </a:rPr>
              <a:t>is the medium that we most often use. Complex nutrient media which supports the growth of a wide variety of microbes. </a:t>
            </a:r>
          </a:p>
        </p:txBody>
      </p:sp>
      <p:pic>
        <p:nvPicPr>
          <p:cNvPr id="3" name="Picture 2"/>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410200" y="457200"/>
            <a:ext cx="3105150" cy="3048000"/>
          </a:xfrm>
          <a:prstGeom prst="ellipse">
            <a:avLst/>
          </a:prstGeom>
          <a:ln w="63500" cap="rnd">
            <a:solidFill>
              <a:srgbClr val="EAEAEA"/>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5"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Streak plate of </a:t>
            </a:r>
            <a:r>
              <a:rPr lang="en-US" altLang="en-US" sz="1000" i="1"/>
              <a:t>E. coli</a:t>
            </a:r>
            <a:r>
              <a:rPr lang="en-US" altLang="en-US" sz="1000"/>
              <a:t>, T. Port</a:t>
            </a:r>
            <a:endParaRPr lang="en-US" altLang="en-US" sz="1000">
              <a:latin typeface="Comic Sans MS" pitchFamily="66" charset="0"/>
            </a:endParaRPr>
          </a:p>
        </p:txBody>
      </p:sp>
      <p:sp>
        <p:nvSpPr>
          <p:cNvPr id="5126"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6"/>
              </a:rPr>
              <a:t>Virtual Microbiology Classroom</a:t>
            </a:r>
            <a:r>
              <a:rPr lang="en-US" altLang="en-US" sz="1000">
                <a:latin typeface="Comic Sans MS" pitchFamily="66" charset="0"/>
              </a:rPr>
              <a:t> on </a:t>
            </a:r>
            <a:r>
              <a:rPr lang="en-US" altLang="en-US" sz="1000">
                <a:latin typeface="Comic Sans MS" pitchFamily="66" charset="0"/>
                <a:hlinkClick r:id="rId7"/>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33476742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92162"/>
          </a:xfrm>
        </p:spPr>
        <p:txBody>
          <a:bodyPr/>
          <a:lstStyle/>
          <a:p>
            <a:pPr algn="l" eaLnBrk="1" hangingPunct="1"/>
            <a:r>
              <a:rPr lang="en-US" altLang="en-US" sz="3600" b="1" smtClean="0">
                <a:solidFill>
                  <a:srgbClr val="0070C0"/>
                </a:solidFill>
                <a:latin typeface="Comic Sans MS" pitchFamily="66" charset="0"/>
              </a:rPr>
              <a:t>How is media made? </a:t>
            </a:r>
          </a:p>
        </p:txBody>
      </p:sp>
      <p:sp>
        <p:nvSpPr>
          <p:cNvPr id="6147" name="Rectangle 3"/>
          <p:cNvSpPr>
            <a:spLocks noGrp="1" noChangeArrowheads="1"/>
          </p:cNvSpPr>
          <p:nvPr>
            <p:ph type="body" sz="half" idx="1"/>
          </p:nvPr>
        </p:nvSpPr>
        <p:spPr>
          <a:xfrm>
            <a:off x="228600" y="1295400"/>
            <a:ext cx="4495800" cy="5181600"/>
          </a:xfrm>
        </p:spPr>
        <p:txBody>
          <a:bodyPr/>
          <a:lstStyle/>
          <a:p>
            <a:pPr eaLnBrk="1" hangingPunct="1">
              <a:lnSpc>
                <a:spcPct val="80000"/>
              </a:lnSpc>
            </a:pPr>
            <a:r>
              <a:rPr lang="en-US" altLang="en-US" sz="1800" smtClean="0">
                <a:latin typeface="Comic Sans MS" pitchFamily="66" charset="0"/>
              </a:rPr>
              <a:t>When lab personnel make media they measure out a quantity of </a:t>
            </a:r>
            <a:r>
              <a:rPr lang="en-US" altLang="en-US" sz="1800" b="1" smtClean="0">
                <a:latin typeface="Comic Sans MS" pitchFamily="66" charset="0"/>
              </a:rPr>
              <a:t>dry powdered nutrient media</a:t>
            </a:r>
            <a:r>
              <a:rPr lang="en-US" altLang="en-US" sz="1800" smtClean="0">
                <a:latin typeface="Comic Sans MS" pitchFamily="66" charset="0"/>
              </a:rPr>
              <a:t>, add </a:t>
            </a:r>
            <a:r>
              <a:rPr lang="en-US" altLang="en-US" sz="1800" b="1" smtClean="0">
                <a:latin typeface="Comic Sans MS" pitchFamily="66" charset="0"/>
              </a:rPr>
              <a:t>water</a:t>
            </a:r>
            <a:r>
              <a:rPr lang="en-US" altLang="en-US" sz="1800" smtClean="0">
                <a:latin typeface="Comic Sans MS" pitchFamily="66" charset="0"/>
              </a:rPr>
              <a:t> and </a:t>
            </a:r>
            <a:r>
              <a:rPr lang="en-US" altLang="en-US" sz="1800" b="1" smtClean="0">
                <a:latin typeface="Comic Sans MS" pitchFamily="66" charset="0"/>
              </a:rPr>
              <a:t>check the pH</a:t>
            </a:r>
            <a:r>
              <a:rPr lang="en-US" altLang="en-US" sz="1800" smtClean="0">
                <a:latin typeface="Comic Sans MS" pitchFamily="66" charset="0"/>
              </a:rPr>
              <a:t>. </a:t>
            </a:r>
          </a:p>
          <a:p>
            <a:pPr eaLnBrk="1" hangingPunct="1">
              <a:lnSpc>
                <a:spcPct val="80000"/>
              </a:lnSpc>
            </a:pPr>
            <a:endParaRPr lang="en-US" altLang="en-US" sz="2400" smtClean="0">
              <a:latin typeface="Comic Sans MS" pitchFamily="66" charset="0"/>
            </a:endParaRPr>
          </a:p>
          <a:p>
            <a:pPr eaLnBrk="1" hangingPunct="1">
              <a:lnSpc>
                <a:spcPct val="80000"/>
              </a:lnSpc>
            </a:pPr>
            <a:r>
              <a:rPr lang="en-US" altLang="en-US" sz="1800" smtClean="0">
                <a:latin typeface="Comic Sans MS" pitchFamily="66" charset="0"/>
              </a:rPr>
              <a:t>They pour the media into bottles, cap it and </a:t>
            </a:r>
            <a:r>
              <a:rPr lang="en-US" altLang="en-US" sz="1800" b="1" smtClean="0">
                <a:latin typeface="Comic Sans MS" pitchFamily="66" charset="0"/>
              </a:rPr>
              <a:t>autoclave</a:t>
            </a:r>
            <a:r>
              <a:rPr lang="en-US" altLang="en-US" sz="1800" smtClean="0">
                <a:latin typeface="Comic Sans MS" pitchFamily="66" charset="0"/>
              </a:rPr>
              <a:t>. </a:t>
            </a:r>
          </a:p>
          <a:p>
            <a:pPr eaLnBrk="1" hangingPunct="1">
              <a:lnSpc>
                <a:spcPct val="80000"/>
              </a:lnSpc>
            </a:pPr>
            <a:endParaRPr lang="en-US" altLang="en-US" sz="2400" smtClean="0">
              <a:latin typeface="Comic Sans MS" pitchFamily="66" charset="0"/>
            </a:endParaRPr>
          </a:p>
          <a:p>
            <a:pPr eaLnBrk="1" hangingPunct="1">
              <a:lnSpc>
                <a:spcPct val="80000"/>
              </a:lnSpc>
            </a:pPr>
            <a:r>
              <a:rPr lang="en-US" altLang="en-US" sz="1800" smtClean="0">
                <a:latin typeface="Comic Sans MS" pitchFamily="66" charset="0"/>
              </a:rPr>
              <a:t>This is a process similar to home canning techniques in food preservation. </a:t>
            </a:r>
          </a:p>
          <a:p>
            <a:pPr eaLnBrk="1" hangingPunct="1">
              <a:lnSpc>
                <a:spcPct val="80000"/>
              </a:lnSpc>
            </a:pPr>
            <a:endParaRPr lang="en-US" altLang="en-US" sz="2400" smtClean="0">
              <a:latin typeface="Comic Sans MS" pitchFamily="66" charset="0"/>
            </a:endParaRPr>
          </a:p>
          <a:p>
            <a:pPr eaLnBrk="1" hangingPunct="1">
              <a:lnSpc>
                <a:spcPct val="80000"/>
              </a:lnSpc>
            </a:pPr>
            <a:r>
              <a:rPr lang="en-US" altLang="en-US" sz="1800" smtClean="0">
                <a:latin typeface="Comic Sans MS" pitchFamily="66" charset="0"/>
              </a:rPr>
              <a:t>The autoclave exposes the media to high temperature </a:t>
            </a:r>
            <a:r>
              <a:rPr lang="en-US" altLang="en-US" sz="1400" smtClean="0">
                <a:latin typeface="Comic Sans MS" pitchFamily="66" charset="0"/>
              </a:rPr>
              <a:t>(121°C) </a:t>
            </a:r>
            <a:r>
              <a:rPr lang="en-US" altLang="en-US" sz="1800" smtClean="0">
                <a:latin typeface="Comic Sans MS" pitchFamily="66" charset="0"/>
              </a:rPr>
              <a:t>and pressure </a:t>
            </a:r>
            <a:r>
              <a:rPr lang="en-US" altLang="en-US" sz="1400" smtClean="0">
                <a:latin typeface="Comic Sans MS" pitchFamily="66" charset="0"/>
              </a:rPr>
              <a:t>(15 psi) </a:t>
            </a:r>
            <a:r>
              <a:rPr lang="en-US" altLang="en-US" sz="1800" smtClean="0">
                <a:latin typeface="Comic Sans MS" pitchFamily="66" charset="0"/>
              </a:rPr>
              <a:t>for 20 minutes. </a:t>
            </a:r>
          </a:p>
          <a:p>
            <a:pPr eaLnBrk="1" hangingPunct="1">
              <a:lnSpc>
                <a:spcPct val="80000"/>
              </a:lnSpc>
            </a:pPr>
            <a:endParaRPr lang="en-US" altLang="en-US" sz="2400" smtClean="0">
              <a:latin typeface="Comic Sans MS" pitchFamily="66" charset="0"/>
            </a:endParaRPr>
          </a:p>
          <a:p>
            <a:pPr eaLnBrk="1" hangingPunct="1">
              <a:lnSpc>
                <a:spcPct val="80000"/>
              </a:lnSpc>
            </a:pPr>
            <a:r>
              <a:rPr lang="en-US" altLang="en-US" sz="1800" smtClean="0">
                <a:latin typeface="Comic Sans MS" pitchFamily="66" charset="0"/>
              </a:rPr>
              <a:t>Once the media is </a:t>
            </a:r>
            <a:r>
              <a:rPr lang="en-US" altLang="en-US" sz="1800" b="1" smtClean="0">
                <a:latin typeface="Comic Sans MS" pitchFamily="66" charset="0"/>
              </a:rPr>
              <a:t>autoclaved</a:t>
            </a:r>
            <a:r>
              <a:rPr lang="en-US" altLang="en-US" sz="1800" smtClean="0">
                <a:latin typeface="Comic Sans MS" pitchFamily="66" charset="0"/>
              </a:rPr>
              <a:t> it is considered sterile </a:t>
            </a:r>
            <a:r>
              <a:rPr lang="en-US" altLang="en-US" sz="1400" smtClean="0">
                <a:latin typeface="Comic Sans MS" pitchFamily="66" charset="0"/>
              </a:rPr>
              <a:t>(all life forms killed).</a:t>
            </a:r>
            <a:r>
              <a:rPr lang="en-US" altLang="en-US" sz="1800" smtClean="0">
                <a:latin typeface="Comic Sans MS" pitchFamily="66" charset="0"/>
              </a:rPr>
              <a:t> </a:t>
            </a:r>
          </a:p>
        </p:txBody>
      </p:sp>
      <p:sp>
        <p:nvSpPr>
          <p:cNvPr id="6148"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3"/>
              </a:rPr>
              <a:t>Autoclave</a:t>
            </a:r>
            <a:r>
              <a:rPr lang="en-US" altLang="en-US" sz="1000"/>
              <a:t>, Astell Scientific; </a:t>
            </a:r>
            <a:r>
              <a:rPr lang="en-US" altLang="en-US" sz="1000">
                <a:hlinkClick r:id="rId4"/>
              </a:rPr>
              <a:t>Pressure cooker, </a:t>
            </a:r>
            <a:r>
              <a:rPr lang="en-US" altLang="en-US" sz="1000"/>
              <a:t>Rama</a:t>
            </a:r>
            <a:endParaRPr lang="en-US" altLang="en-US" sz="1000">
              <a:latin typeface="Comic Sans MS" pitchFamily="66" charset="0"/>
            </a:endParaRPr>
          </a:p>
        </p:txBody>
      </p:sp>
      <p:pic>
        <p:nvPicPr>
          <p:cNvPr id="6149"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61075" y="4032250"/>
            <a:ext cx="236696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5822403" y="467870"/>
            <a:ext cx="2845046" cy="35640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151"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7"/>
              </a:rPr>
              <a:t>Virtual Microbiology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35948636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pourp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88551" y="1086517"/>
            <a:ext cx="7410450" cy="5673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Box 3"/>
          <p:cNvSpPr txBox="1"/>
          <p:nvPr/>
        </p:nvSpPr>
        <p:spPr>
          <a:xfrm>
            <a:off x="5867400" y="193965"/>
            <a:ext cx="3096489" cy="1785104"/>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a:spAutoFit/>
          </a:bodyPr>
          <a:lstStyle/>
          <a:p>
            <a:pPr algn="ctr">
              <a:defRPr/>
            </a:pPr>
            <a:endParaRPr lang="en-US" dirty="0">
              <a:latin typeface="Comic Sans MS" pitchFamily="66" charset="0"/>
              <a:ea typeface="Verdana" pitchFamily="34" charset="0"/>
              <a:cs typeface="Verdana" pitchFamily="34" charset="0"/>
            </a:endParaRPr>
          </a:p>
          <a:p>
            <a:pPr algn="ctr">
              <a:defRPr/>
            </a:pPr>
            <a:r>
              <a:rPr lang="en-US" sz="1600" dirty="0" smtClean="0">
                <a:latin typeface="Comic Sans MS" pitchFamily="66" charset="0"/>
                <a:ea typeface="Verdana" pitchFamily="34" charset="0"/>
                <a:cs typeface="Verdana" pitchFamily="34" charset="0"/>
              </a:rPr>
              <a:t>Watch </a:t>
            </a:r>
            <a:endParaRPr lang="en-US" sz="1600" dirty="0">
              <a:latin typeface="Comic Sans MS" pitchFamily="66" charset="0"/>
              <a:ea typeface="Verdana" pitchFamily="34" charset="0"/>
              <a:cs typeface="Verdana" pitchFamily="34" charset="0"/>
            </a:endParaRPr>
          </a:p>
          <a:p>
            <a:pPr algn="ctr">
              <a:defRPr/>
            </a:pPr>
            <a:r>
              <a:rPr lang="en-US" sz="1600" b="1" dirty="0">
                <a:latin typeface="Comic Sans MS" pitchFamily="66" charset="0"/>
                <a:ea typeface="Verdana" pitchFamily="34" charset="0"/>
                <a:cs typeface="Verdana" pitchFamily="34" charset="0"/>
              </a:rPr>
              <a:t>VIDEO</a:t>
            </a:r>
            <a:r>
              <a:rPr lang="en-US" sz="1600" dirty="0">
                <a:latin typeface="Comic Sans MS" pitchFamily="66" charset="0"/>
                <a:ea typeface="Verdana" pitchFamily="34" charset="0"/>
                <a:cs typeface="Verdana" pitchFamily="34" charset="0"/>
              </a:rPr>
              <a:t>:</a:t>
            </a:r>
          </a:p>
          <a:p>
            <a:pPr algn="ctr">
              <a:defRPr/>
            </a:pPr>
            <a:endParaRPr lang="en-US" sz="1000" dirty="0">
              <a:latin typeface="Comic Sans MS" pitchFamily="66" charset="0"/>
              <a:ea typeface="Verdana" pitchFamily="34" charset="0"/>
              <a:cs typeface="Verdana" pitchFamily="34" charset="0"/>
            </a:endParaRPr>
          </a:p>
          <a:p>
            <a:pPr algn="ctr">
              <a:defRPr/>
            </a:pPr>
            <a:r>
              <a:rPr lang="en-US" sz="1400" dirty="0">
                <a:latin typeface="Comic Sans MS" pitchFamily="66" charset="0"/>
                <a:ea typeface="Verdana" pitchFamily="34" charset="0"/>
                <a:cs typeface="Verdana" pitchFamily="34" charset="0"/>
                <a:hlinkClick r:id="rId4"/>
              </a:rPr>
              <a:t>How to Aseptically Pour </a:t>
            </a:r>
            <a:endParaRPr lang="en-US" sz="1400" dirty="0" smtClean="0">
              <a:latin typeface="Comic Sans MS" pitchFamily="66" charset="0"/>
              <a:ea typeface="Verdana" pitchFamily="34" charset="0"/>
              <a:cs typeface="Verdana" pitchFamily="34" charset="0"/>
              <a:hlinkClick r:id="rId4"/>
            </a:endParaRPr>
          </a:p>
          <a:p>
            <a:pPr algn="ctr">
              <a:defRPr/>
            </a:pPr>
            <a:r>
              <a:rPr lang="en-US" sz="1400" dirty="0" smtClean="0">
                <a:latin typeface="Comic Sans MS" pitchFamily="66" charset="0"/>
                <a:ea typeface="Verdana" pitchFamily="34" charset="0"/>
                <a:cs typeface="Verdana" pitchFamily="34" charset="0"/>
                <a:hlinkClick r:id="rId4"/>
              </a:rPr>
              <a:t>Bacterial </a:t>
            </a:r>
            <a:r>
              <a:rPr lang="en-US" sz="1400" dirty="0">
                <a:latin typeface="Comic Sans MS" pitchFamily="66" charset="0"/>
                <a:ea typeface="Verdana" pitchFamily="34" charset="0"/>
                <a:cs typeface="Verdana" pitchFamily="34" charset="0"/>
                <a:hlinkClick r:id="rId4"/>
              </a:rPr>
              <a:t>Growth Media</a:t>
            </a:r>
            <a:endParaRPr lang="en-US" dirty="0">
              <a:latin typeface="Comic Sans MS" pitchFamily="66" charset="0"/>
              <a:ea typeface="Verdana" pitchFamily="34" charset="0"/>
              <a:cs typeface="Verdana" pitchFamily="34" charset="0"/>
              <a:hlinkClick r:id="rId5"/>
            </a:endParaRPr>
          </a:p>
          <a:p>
            <a:pPr algn="ctr">
              <a:defRPr/>
            </a:pPr>
            <a:endParaRPr lang="en-US" dirty="0">
              <a:latin typeface="Comic Sans MS" pitchFamily="66" charset="0"/>
              <a:ea typeface="Verdana" pitchFamily="34" charset="0"/>
              <a:cs typeface="Verdana" pitchFamily="34" charset="0"/>
            </a:endParaRPr>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62798" y="5383584"/>
            <a:ext cx="1918855" cy="14391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293" name="TextBox 2"/>
          <p:cNvSpPr txBox="1">
            <a:spLocks noChangeArrowheads="1"/>
          </p:cNvSpPr>
          <p:nvPr/>
        </p:nvSpPr>
        <p:spPr bwMode="auto">
          <a:xfrm>
            <a:off x="7239000" y="5568950"/>
            <a:ext cx="747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solidFill>
                  <a:schemeClr val="bg1"/>
                </a:solidFill>
                <a:latin typeface="Comic Sans MS" pitchFamily="66" charset="0"/>
              </a:rPr>
              <a:t>TSY</a:t>
            </a:r>
          </a:p>
        </p:txBody>
      </p:sp>
    </p:spTree>
    <p:extLst>
      <p:ext uri="{BB962C8B-B14F-4D97-AF65-F5344CB8AC3E}">
        <p14:creationId xmlns:p14="http://schemas.microsoft.com/office/powerpoint/2010/main" val="18694964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304800"/>
            <a:ext cx="8229600" cy="6553200"/>
          </a:xfrm>
        </p:spPr>
        <p:txBody>
          <a:bodyPr/>
          <a:lstStyle/>
          <a:p>
            <a:pPr eaLnBrk="1" hangingPunct="1">
              <a:lnSpc>
                <a:spcPct val="80000"/>
              </a:lnSpc>
              <a:buFontTx/>
              <a:buNone/>
            </a:pPr>
            <a:r>
              <a:rPr lang="en-US" altLang="en-US" b="1" smtClean="0">
                <a:latin typeface="Comic Sans MS" pitchFamily="66" charset="0"/>
              </a:rPr>
              <a:t>Labeling Plates</a:t>
            </a:r>
            <a:endParaRPr lang="en-US" altLang="en-US" sz="4800" b="1" smtClean="0">
              <a:latin typeface="Comic Sans MS" pitchFamily="66" charset="0"/>
            </a:endParaRPr>
          </a:p>
          <a:p>
            <a:pPr eaLnBrk="1" hangingPunct="1">
              <a:lnSpc>
                <a:spcPct val="80000"/>
              </a:lnSpc>
              <a:buFontTx/>
              <a:buNone/>
            </a:pPr>
            <a:endParaRPr lang="en-US" altLang="en-US" sz="2400" b="1" smtClean="0"/>
          </a:p>
          <a:p>
            <a:pPr eaLnBrk="1" hangingPunct="1">
              <a:lnSpc>
                <a:spcPct val="80000"/>
              </a:lnSpc>
              <a:buFontTx/>
              <a:buNone/>
            </a:pPr>
            <a:r>
              <a:rPr lang="en-US" altLang="en-US" sz="1800" smtClean="0">
                <a:latin typeface="Comic Sans MS" pitchFamily="66" charset="0"/>
              </a:rPr>
              <a:t>All Petri plates for this and future lab exercises should be labeled and stored in the following manner: </a:t>
            </a:r>
          </a:p>
          <a:p>
            <a:pPr eaLnBrk="1" hangingPunct="1">
              <a:lnSpc>
                <a:spcPct val="80000"/>
              </a:lnSpc>
              <a:buFontTx/>
              <a:buNone/>
            </a:pPr>
            <a:endParaRPr lang="en-US" altLang="en-US" sz="1800" smtClean="0">
              <a:latin typeface="Comic Sans MS" pitchFamily="66" charset="0"/>
            </a:endParaRPr>
          </a:p>
          <a:p>
            <a:pPr eaLnBrk="1" hangingPunct="1">
              <a:lnSpc>
                <a:spcPct val="80000"/>
              </a:lnSpc>
              <a:buFontTx/>
              <a:buNone/>
            </a:pPr>
            <a:r>
              <a:rPr lang="en-US" altLang="en-US" sz="1400" smtClean="0">
                <a:latin typeface="Comic Sans MS" pitchFamily="66" charset="0"/>
              </a:rPr>
              <a:t>	1. 	Make certain that all plates are labeled on the </a:t>
            </a:r>
            <a:r>
              <a:rPr lang="en-US" altLang="en-US" sz="1400" b="1" smtClean="0">
                <a:latin typeface="Comic Sans MS" pitchFamily="66" charset="0"/>
              </a:rPr>
              <a:t>bottom half</a:t>
            </a:r>
            <a:r>
              <a:rPr lang="en-US" altLang="en-US" sz="1400" smtClean="0">
                <a:latin typeface="Comic Sans MS" pitchFamily="66" charset="0"/>
              </a:rPr>
              <a:t> </a:t>
            </a:r>
            <a:r>
              <a:rPr lang="en-US" altLang="en-US" sz="1200" smtClean="0">
                <a:latin typeface="Comic Sans MS" pitchFamily="66" charset="0"/>
              </a:rPr>
              <a:t>(i.e. the portion of the Petri 	plate that contains the media). </a:t>
            </a:r>
          </a:p>
          <a:p>
            <a:pPr eaLnBrk="1" hangingPunct="1">
              <a:lnSpc>
                <a:spcPct val="80000"/>
              </a:lnSpc>
              <a:buFontTx/>
              <a:buNone/>
            </a:pPr>
            <a:endParaRPr lang="en-US" altLang="en-US" sz="600" smtClean="0">
              <a:latin typeface="Comic Sans MS" pitchFamily="66" charset="0"/>
            </a:endParaRPr>
          </a:p>
          <a:p>
            <a:pPr eaLnBrk="1" hangingPunct="1">
              <a:lnSpc>
                <a:spcPct val="80000"/>
              </a:lnSpc>
              <a:buFontTx/>
              <a:buNone/>
            </a:pPr>
            <a:r>
              <a:rPr lang="en-US" altLang="en-US" sz="1400" smtClean="0">
                <a:latin typeface="Comic Sans MS" pitchFamily="66" charset="0"/>
              </a:rPr>
              <a:t>	2. 	You can label </a:t>
            </a:r>
            <a:r>
              <a:rPr lang="en-US" altLang="en-US" sz="1400" b="1" smtClean="0">
                <a:solidFill>
                  <a:schemeClr val="accent2"/>
                </a:solidFill>
                <a:latin typeface="Comic Sans MS" pitchFamily="66" charset="0"/>
              </a:rPr>
              <a:t>plastic</a:t>
            </a:r>
            <a:r>
              <a:rPr lang="en-US" altLang="en-US" sz="1400" smtClean="0">
                <a:latin typeface="Comic Sans MS" pitchFamily="66" charset="0"/>
              </a:rPr>
              <a:t> with a </a:t>
            </a:r>
            <a:r>
              <a:rPr lang="en-US" altLang="en-US" sz="1400" b="1" smtClean="0">
                <a:solidFill>
                  <a:schemeClr val="accent2"/>
                </a:solidFill>
                <a:latin typeface="Comic Sans MS" pitchFamily="66" charset="0"/>
              </a:rPr>
              <a:t>sharpie</a:t>
            </a:r>
            <a:r>
              <a:rPr lang="en-US" altLang="en-US" sz="1400" smtClean="0">
                <a:latin typeface="Comic Sans MS" pitchFamily="66" charset="0"/>
              </a:rPr>
              <a:t>; </a:t>
            </a:r>
            <a:r>
              <a:rPr lang="en-US" altLang="en-US" sz="1400" b="1" smtClean="0">
                <a:solidFill>
                  <a:schemeClr val="folHlink"/>
                </a:solidFill>
                <a:latin typeface="Comic Sans MS" pitchFamily="66" charset="0"/>
              </a:rPr>
              <a:t>glass</a:t>
            </a:r>
            <a:r>
              <a:rPr lang="en-US" altLang="en-US" sz="1400" smtClean="0">
                <a:latin typeface="Comic Sans MS" pitchFamily="66" charset="0"/>
              </a:rPr>
              <a:t> with a </a:t>
            </a:r>
            <a:r>
              <a:rPr lang="en-US" altLang="en-US" sz="1400" b="1" smtClean="0">
                <a:solidFill>
                  <a:schemeClr val="folHlink"/>
                </a:solidFill>
                <a:latin typeface="Comic Sans MS" pitchFamily="66" charset="0"/>
              </a:rPr>
              <a:t>wax pencil</a:t>
            </a:r>
            <a:r>
              <a:rPr lang="en-US" altLang="en-US" sz="1400" smtClean="0">
                <a:latin typeface="Comic Sans MS" pitchFamily="66" charset="0"/>
              </a:rPr>
              <a:t>.</a:t>
            </a:r>
          </a:p>
          <a:p>
            <a:pPr eaLnBrk="1" hangingPunct="1">
              <a:lnSpc>
                <a:spcPct val="80000"/>
              </a:lnSpc>
              <a:buFontTx/>
              <a:buNone/>
            </a:pPr>
            <a:endParaRPr lang="en-US" altLang="en-US" sz="500" smtClean="0">
              <a:latin typeface="Comic Sans MS" pitchFamily="66" charset="0"/>
            </a:endParaRPr>
          </a:p>
          <a:p>
            <a:pPr eaLnBrk="1" hangingPunct="1">
              <a:lnSpc>
                <a:spcPct val="80000"/>
              </a:lnSpc>
              <a:buFontTx/>
              <a:buNone/>
            </a:pPr>
            <a:r>
              <a:rPr lang="en-US" altLang="en-US" sz="1400" smtClean="0">
                <a:latin typeface="Comic Sans MS" pitchFamily="66" charset="0"/>
              </a:rPr>
              <a:t>	3. 	Include the following: </a:t>
            </a:r>
          </a:p>
          <a:p>
            <a:pPr eaLnBrk="1" hangingPunct="1">
              <a:lnSpc>
                <a:spcPct val="80000"/>
              </a:lnSpc>
              <a:buFontTx/>
              <a:buNone/>
            </a:pPr>
            <a:r>
              <a:rPr lang="en-US" altLang="en-US" sz="1400" smtClean="0">
                <a:latin typeface="Comic Sans MS" pitchFamily="66" charset="0"/>
              </a:rPr>
              <a:t>		</a:t>
            </a:r>
            <a:r>
              <a:rPr lang="en-US" altLang="en-US" sz="1200" smtClean="0">
                <a:latin typeface="Comic Sans MS" pitchFamily="66" charset="0"/>
              </a:rPr>
              <a:t>a. 	Your initials or identifying mark </a:t>
            </a:r>
          </a:p>
          <a:p>
            <a:pPr eaLnBrk="1" hangingPunct="1">
              <a:lnSpc>
                <a:spcPct val="80000"/>
              </a:lnSpc>
              <a:buFontTx/>
              <a:buNone/>
            </a:pPr>
            <a:r>
              <a:rPr lang="en-US" altLang="en-US" sz="1200" smtClean="0">
                <a:latin typeface="Comic Sans MS" pitchFamily="66" charset="0"/>
              </a:rPr>
              <a:t>		b. 	Date </a:t>
            </a:r>
          </a:p>
          <a:p>
            <a:pPr eaLnBrk="1" hangingPunct="1">
              <a:lnSpc>
                <a:spcPct val="80000"/>
              </a:lnSpc>
              <a:buFontTx/>
              <a:buNone/>
            </a:pPr>
            <a:r>
              <a:rPr lang="en-US" altLang="en-US" sz="1200" smtClean="0">
                <a:latin typeface="Comic Sans MS" pitchFamily="66" charset="0"/>
              </a:rPr>
              <a:t>		c. 	Type of specimen </a:t>
            </a:r>
          </a:p>
          <a:p>
            <a:pPr eaLnBrk="1" hangingPunct="1">
              <a:lnSpc>
                <a:spcPct val="80000"/>
              </a:lnSpc>
              <a:buFontTx/>
              <a:buNone/>
            </a:pPr>
            <a:endParaRPr lang="en-US" altLang="en-US" sz="500" smtClean="0">
              <a:latin typeface="Comic Sans MS" pitchFamily="66" charset="0"/>
            </a:endParaRPr>
          </a:p>
          <a:p>
            <a:pPr eaLnBrk="1" hangingPunct="1">
              <a:lnSpc>
                <a:spcPct val="80000"/>
              </a:lnSpc>
              <a:buFontTx/>
              <a:buNone/>
            </a:pPr>
            <a:r>
              <a:rPr lang="en-US" altLang="en-US" sz="1400" smtClean="0">
                <a:latin typeface="Comic Sans MS" pitchFamily="66" charset="0"/>
              </a:rPr>
              <a:t>	4. 	All plates are incubated in the green storage bin </a:t>
            </a:r>
          </a:p>
          <a:p>
            <a:pPr eaLnBrk="1" hangingPunct="1">
              <a:lnSpc>
                <a:spcPct val="80000"/>
              </a:lnSpc>
              <a:buFontTx/>
              <a:buNone/>
            </a:pPr>
            <a:r>
              <a:rPr lang="en-US" altLang="en-US" sz="1400" smtClean="0">
                <a:latin typeface="Comic Sans MS" pitchFamily="66" charset="0"/>
              </a:rPr>
              <a:t>                  </a:t>
            </a:r>
            <a:r>
              <a:rPr lang="en-US" altLang="en-US" sz="1200" smtClean="0">
                <a:latin typeface="Comic Sans MS" pitchFamily="66" charset="0"/>
              </a:rPr>
              <a:t>(which is identified as "SAVE") </a:t>
            </a:r>
            <a:r>
              <a:rPr lang="en-US" altLang="en-US" sz="1400" smtClean="0">
                <a:latin typeface="Comic Sans MS" pitchFamily="66" charset="0"/>
              </a:rPr>
              <a:t>in the </a:t>
            </a:r>
            <a:r>
              <a:rPr lang="en-US" altLang="en-US" sz="1400" b="1" smtClean="0">
                <a:latin typeface="Comic Sans MS" pitchFamily="66" charset="0"/>
              </a:rPr>
              <a:t>"upside down" </a:t>
            </a:r>
          </a:p>
          <a:p>
            <a:pPr eaLnBrk="1" hangingPunct="1">
              <a:lnSpc>
                <a:spcPct val="80000"/>
              </a:lnSpc>
              <a:buFontTx/>
              <a:buNone/>
            </a:pPr>
            <a:r>
              <a:rPr lang="en-US" altLang="en-US" sz="1400" b="1" smtClean="0">
                <a:latin typeface="Comic Sans MS" pitchFamily="66" charset="0"/>
              </a:rPr>
              <a:t>            position</a:t>
            </a:r>
            <a:r>
              <a:rPr lang="en-US" altLang="en-US" sz="1400" smtClean="0">
                <a:latin typeface="Comic Sans MS" pitchFamily="66" charset="0"/>
              </a:rPr>
              <a:t>. </a:t>
            </a:r>
          </a:p>
          <a:p>
            <a:pPr eaLnBrk="1" hangingPunct="1">
              <a:lnSpc>
                <a:spcPct val="80000"/>
              </a:lnSpc>
              <a:buFontTx/>
              <a:buNone/>
            </a:pPr>
            <a:endParaRPr lang="en-US" altLang="en-US" sz="1400" smtClean="0">
              <a:latin typeface="Comic Sans MS" pitchFamily="66" charset="0"/>
            </a:endParaRPr>
          </a:p>
          <a:p>
            <a:pPr eaLnBrk="1" hangingPunct="1">
              <a:lnSpc>
                <a:spcPct val="80000"/>
              </a:lnSpc>
              <a:buFontTx/>
              <a:buNone/>
            </a:pPr>
            <a:r>
              <a:rPr lang="en-US" altLang="en-US" sz="1400" smtClean="0">
                <a:latin typeface="Comic Sans MS" pitchFamily="66" charset="0"/>
              </a:rPr>
              <a:t>	“Upside down” means that the ½ of the Petri plate with </a:t>
            </a:r>
          </a:p>
          <a:p>
            <a:pPr eaLnBrk="1" hangingPunct="1">
              <a:lnSpc>
                <a:spcPct val="80000"/>
              </a:lnSpc>
              <a:buFontTx/>
              <a:buNone/>
            </a:pPr>
            <a:r>
              <a:rPr lang="en-US" altLang="en-US" sz="1400" smtClean="0">
                <a:latin typeface="Comic Sans MS" pitchFamily="66" charset="0"/>
              </a:rPr>
              <a:t>       media faces up. The empty ½  of the Petri plate is down. </a:t>
            </a:r>
          </a:p>
          <a:p>
            <a:pPr eaLnBrk="1" hangingPunct="1">
              <a:lnSpc>
                <a:spcPct val="80000"/>
              </a:lnSpc>
              <a:buFontTx/>
              <a:buNone/>
            </a:pPr>
            <a:endParaRPr lang="en-US" altLang="en-US" sz="1400" smtClean="0">
              <a:latin typeface="Comic Sans MS" pitchFamily="66" charset="0"/>
            </a:endParaRPr>
          </a:p>
          <a:p>
            <a:pPr eaLnBrk="1" hangingPunct="1">
              <a:lnSpc>
                <a:spcPct val="80000"/>
              </a:lnSpc>
              <a:buFontTx/>
              <a:buNone/>
            </a:pPr>
            <a:r>
              <a:rPr lang="en-US" altLang="en-US" sz="1400" smtClean="0">
                <a:latin typeface="Comic Sans MS" pitchFamily="66" charset="0"/>
              </a:rPr>
              <a:t>	We </a:t>
            </a:r>
            <a:r>
              <a:rPr lang="en-US" altLang="en-US" sz="1400" b="1" smtClean="0">
                <a:latin typeface="Comic Sans MS" pitchFamily="66" charset="0"/>
              </a:rPr>
              <a:t>do not </a:t>
            </a:r>
            <a:r>
              <a:rPr lang="en-US" altLang="en-US" sz="1400" smtClean="0">
                <a:latin typeface="Comic Sans MS" pitchFamily="66" charset="0"/>
              </a:rPr>
              <a:t>use rubber bands to hold lids in place. </a:t>
            </a:r>
          </a:p>
          <a:p>
            <a:pPr eaLnBrk="1" hangingPunct="1">
              <a:lnSpc>
                <a:spcPct val="80000"/>
              </a:lnSpc>
              <a:buFontTx/>
              <a:buNone/>
            </a:pPr>
            <a:r>
              <a:rPr lang="en-US" altLang="en-US" sz="1400" smtClean="0">
                <a:latin typeface="Comic Sans MS" pitchFamily="66" charset="0"/>
              </a:rPr>
              <a:t>      </a:t>
            </a:r>
            <a:r>
              <a:rPr lang="en-US" altLang="en-US" sz="1200" smtClean="0">
                <a:latin typeface="Comic Sans MS" pitchFamily="66" charset="0"/>
              </a:rPr>
              <a:t>(Except  for the plates that you may transport home) </a:t>
            </a:r>
          </a:p>
          <a:p>
            <a:pPr eaLnBrk="1" hangingPunct="1">
              <a:lnSpc>
                <a:spcPct val="80000"/>
              </a:lnSpc>
              <a:buFontTx/>
              <a:buNone/>
            </a:pPr>
            <a:endParaRPr lang="en-US" altLang="en-US" sz="1400" smtClean="0">
              <a:latin typeface="Comic Sans MS" pitchFamily="66" charset="0"/>
            </a:endParaRPr>
          </a:p>
          <a:p>
            <a:pPr eaLnBrk="1" hangingPunct="1">
              <a:lnSpc>
                <a:spcPct val="80000"/>
              </a:lnSpc>
              <a:buFontTx/>
              <a:buNone/>
            </a:pPr>
            <a:r>
              <a:rPr lang="en-US" altLang="en-US" sz="1800" smtClean="0">
                <a:latin typeface="Comic Sans MS" pitchFamily="66" charset="0"/>
              </a:rPr>
              <a:t>Plates will be incubated at 37° C for 24 hrs,</a:t>
            </a:r>
          </a:p>
          <a:p>
            <a:pPr eaLnBrk="1" hangingPunct="1">
              <a:lnSpc>
                <a:spcPct val="80000"/>
              </a:lnSpc>
              <a:buFontTx/>
              <a:buNone/>
            </a:pPr>
            <a:r>
              <a:rPr lang="en-US" altLang="en-US" sz="1800" smtClean="0">
                <a:latin typeface="Comic Sans MS" pitchFamily="66" charset="0"/>
              </a:rPr>
              <a:t>then stored at room temperature until next </a:t>
            </a:r>
          </a:p>
          <a:p>
            <a:pPr eaLnBrk="1" hangingPunct="1">
              <a:lnSpc>
                <a:spcPct val="80000"/>
              </a:lnSpc>
              <a:buFontTx/>
              <a:buNone/>
            </a:pPr>
            <a:r>
              <a:rPr lang="en-US" altLang="en-US" sz="1800" smtClean="0">
                <a:latin typeface="Comic Sans MS" pitchFamily="66" charset="0"/>
              </a:rPr>
              <a:t>week, when you will observe for results. </a:t>
            </a:r>
          </a:p>
        </p:txBody>
      </p:sp>
      <p:pic>
        <p:nvPicPr>
          <p:cNvPr id="3" name="Picture 14" descr="Mannitol Salt Pos and N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a:xfrm>
            <a:off x="5867400" y="2743200"/>
            <a:ext cx="3022018" cy="29529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13316" name="Text Box 6"/>
          <p:cNvSpPr txBox="1">
            <a:spLocks noChangeArrowheads="1"/>
          </p:cNvSpPr>
          <p:nvPr/>
        </p:nvSpPr>
        <p:spPr bwMode="auto">
          <a:xfrm>
            <a:off x="6324600" y="6451600"/>
            <a:ext cx="2844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 Positive &amp; negative differential reaction on </a:t>
            </a:r>
            <a:r>
              <a:rPr lang="en-US" altLang="en-US" sz="1000">
                <a:hlinkClick r:id="rId4"/>
              </a:rPr>
              <a:t>Mannitol Salt Agar</a:t>
            </a:r>
            <a:r>
              <a:rPr lang="en-US" altLang="en-US" sz="1000"/>
              <a:t>, T. Port</a:t>
            </a:r>
            <a:endParaRPr lang="en-US" altLang="en-US" sz="1000">
              <a:latin typeface="Comic Sans MS" pitchFamily="66" charset="0"/>
            </a:endParaRPr>
          </a:p>
        </p:txBody>
      </p:sp>
      <p:sp>
        <p:nvSpPr>
          <p:cNvPr id="1331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Microbiology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26185259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4137" y="269836"/>
            <a:ext cx="5181600" cy="1143000"/>
          </a:xfrm>
        </p:spPr>
        <p:txBody>
          <a:bodyPr/>
          <a:lstStyle/>
          <a:p>
            <a:pPr algn="l" eaLnBrk="1" hangingPunct="1"/>
            <a:r>
              <a:rPr lang="en-US" sz="3200" b="1" dirty="0" smtClean="0">
                <a:solidFill>
                  <a:schemeClr val="folHlink"/>
                </a:solidFill>
                <a:latin typeface="Comic Sans MS" pitchFamily="66" charset="0"/>
              </a:rPr>
              <a:t>Germ Theory of Disease</a:t>
            </a:r>
            <a:br>
              <a:rPr lang="en-US" sz="3200" b="1" dirty="0" smtClean="0">
                <a:solidFill>
                  <a:schemeClr val="folHlink"/>
                </a:solidFill>
                <a:latin typeface="Comic Sans MS" pitchFamily="66" charset="0"/>
              </a:rPr>
            </a:br>
            <a:r>
              <a:rPr lang="en-US" sz="800" b="1" dirty="0" smtClean="0">
                <a:latin typeface="Comic Sans MS" pitchFamily="66" charset="0"/>
              </a:rPr>
              <a:t/>
            </a:r>
            <a:br>
              <a:rPr lang="en-US" sz="800" b="1" dirty="0" smtClean="0">
                <a:latin typeface="Comic Sans MS" pitchFamily="66" charset="0"/>
              </a:rPr>
            </a:br>
            <a:r>
              <a:rPr lang="en-US" sz="2800" b="1" dirty="0" smtClean="0">
                <a:solidFill>
                  <a:schemeClr val="tx1">
                    <a:lumMod val="65000"/>
                    <a:lumOff val="35000"/>
                  </a:schemeClr>
                </a:solidFill>
                <a:latin typeface="Comic Sans MS" pitchFamily="66" charset="0"/>
              </a:rPr>
              <a:t>Robert Koch</a:t>
            </a:r>
            <a:endParaRPr lang="en-US" sz="2800" b="1" i="1" dirty="0" smtClean="0">
              <a:solidFill>
                <a:schemeClr val="tx1">
                  <a:lumMod val="65000"/>
                  <a:lumOff val="35000"/>
                </a:schemeClr>
              </a:solidFill>
              <a:latin typeface="Comic Sans MS" pitchFamily="66" charset="0"/>
            </a:endParaRPr>
          </a:p>
        </p:txBody>
      </p:sp>
      <p:sp>
        <p:nvSpPr>
          <p:cNvPr id="16387" name="Rectangle 3"/>
          <p:cNvSpPr>
            <a:spLocks noGrp="1" noChangeArrowheads="1"/>
          </p:cNvSpPr>
          <p:nvPr>
            <p:ph type="body" sz="half" idx="1"/>
          </p:nvPr>
        </p:nvSpPr>
        <p:spPr>
          <a:xfrm>
            <a:off x="152400" y="1752600"/>
            <a:ext cx="4648200" cy="4495800"/>
          </a:xfrm>
        </p:spPr>
        <p:txBody>
          <a:bodyPr/>
          <a:lstStyle/>
          <a:p>
            <a:pPr eaLnBrk="1" hangingPunct="1">
              <a:lnSpc>
                <a:spcPct val="80000"/>
              </a:lnSpc>
              <a:buFont typeface="Wingdings" pitchFamily="2" charset="2"/>
              <a:buChar char="Ø"/>
            </a:pPr>
            <a:r>
              <a:rPr lang="en-US" sz="1600" dirty="0" smtClean="0">
                <a:latin typeface="Comic Sans MS" pitchFamily="66" charset="0"/>
              </a:rPr>
              <a:t>Experimented with</a:t>
            </a:r>
            <a:r>
              <a:rPr lang="en-US" sz="1600" b="1" dirty="0" smtClean="0">
                <a:latin typeface="Comic Sans MS" pitchFamily="66" charset="0"/>
              </a:rPr>
              <a:t> medium </a:t>
            </a:r>
            <a:r>
              <a:rPr lang="en-US" sz="1600" dirty="0" smtClean="0">
                <a:latin typeface="Comic Sans MS" pitchFamily="66" charset="0"/>
              </a:rPr>
              <a:t>to grow bacteria on.</a:t>
            </a:r>
          </a:p>
          <a:p>
            <a:pPr marL="0" indent="0" eaLnBrk="1" hangingPunct="1">
              <a:lnSpc>
                <a:spcPct val="80000"/>
              </a:lnSpc>
              <a:buNone/>
            </a:pPr>
            <a:endParaRPr lang="en-US" sz="1600" dirty="0" smtClean="0">
              <a:latin typeface="Comic Sans MS" pitchFamily="66" charset="0"/>
            </a:endParaRPr>
          </a:p>
          <a:p>
            <a:pPr eaLnBrk="1" hangingPunct="1">
              <a:lnSpc>
                <a:spcPct val="80000"/>
              </a:lnSpc>
              <a:buFont typeface="Wingdings" pitchFamily="2" charset="2"/>
              <a:buChar char="Ø"/>
            </a:pPr>
            <a:r>
              <a:rPr lang="en-US" sz="1600" dirty="0" smtClean="0">
                <a:latin typeface="Comic Sans MS" pitchFamily="66" charset="0"/>
              </a:rPr>
              <a:t>He tried </a:t>
            </a:r>
            <a:r>
              <a:rPr lang="en-US" sz="1600" b="1" dirty="0" smtClean="0">
                <a:latin typeface="Comic Sans MS" pitchFamily="66" charset="0"/>
              </a:rPr>
              <a:t>gelatin</a:t>
            </a:r>
            <a:r>
              <a:rPr lang="en-US" sz="1600" dirty="0" smtClean="0">
                <a:latin typeface="Comic Sans MS" pitchFamily="66" charset="0"/>
              </a:rPr>
              <a:t>, but it did not work.</a:t>
            </a:r>
          </a:p>
          <a:p>
            <a:pPr eaLnBrk="1" hangingPunct="1">
              <a:lnSpc>
                <a:spcPct val="80000"/>
              </a:lnSpc>
              <a:buFont typeface="Wingdings" pitchFamily="2" charset="2"/>
              <a:buChar char="Ø"/>
            </a:pPr>
            <a:endParaRPr lang="en-US" sz="1600" dirty="0" smtClean="0">
              <a:latin typeface="Comic Sans MS" pitchFamily="66" charset="0"/>
            </a:endParaRPr>
          </a:p>
          <a:p>
            <a:pPr eaLnBrk="1" hangingPunct="1">
              <a:lnSpc>
                <a:spcPct val="80000"/>
              </a:lnSpc>
              <a:buFont typeface="Wingdings" pitchFamily="2" charset="2"/>
              <a:buChar char="Ø"/>
            </a:pPr>
            <a:r>
              <a:rPr lang="en-US" sz="1600" dirty="0" smtClean="0">
                <a:latin typeface="Comic Sans MS" pitchFamily="66" charset="0"/>
              </a:rPr>
              <a:t>Wife of colleague recommended </a:t>
            </a:r>
            <a:r>
              <a:rPr lang="en-US" sz="1600" b="1" dirty="0" smtClean="0">
                <a:latin typeface="Comic Sans MS" pitchFamily="66" charset="0"/>
              </a:rPr>
              <a:t>agar</a:t>
            </a:r>
            <a:r>
              <a:rPr lang="en-US" sz="1600" dirty="0" smtClean="0">
                <a:latin typeface="Comic Sans MS" pitchFamily="66" charset="0"/>
              </a:rPr>
              <a:t> (a gelatin-like product derived from seaweed). </a:t>
            </a:r>
          </a:p>
          <a:p>
            <a:pPr eaLnBrk="1" hangingPunct="1">
              <a:lnSpc>
                <a:spcPct val="80000"/>
              </a:lnSpc>
              <a:buFont typeface="Wingdings" pitchFamily="2" charset="2"/>
              <a:buChar char="Ø"/>
            </a:pPr>
            <a:endParaRPr lang="en-US" sz="1600" dirty="0" smtClean="0">
              <a:latin typeface="Comic Sans MS" pitchFamily="66" charset="0"/>
            </a:endParaRPr>
          </a:p>
          <a:p>
            <a:pPr eaLnBrk="1" hangingPunct="1">
              <a:lnSpc>
                <a:spcPct val="80000"/>
              </a:lnSpc>
              <a:buFont typeface="Wingdings" pitchFamily="2" charset="2"/>
              <a:buChar char="Ø"/>
            </a:pPr>
            <a:r>
              <a:rPr lang="en-US" sz="1600" dirty="0" smtClean="0">
                <a:latin typeface="Comic Sans MS" pitchFamily="66" charset="0"/>
              </a:rPr>
              <a:t>Didn’t melt, and bacteria couldn’t digest it. </a:t>
            </a:r>
          </a:p>
          <a:p>
            <a:pPr eaLnBrk="1" hangingPunct="1">
              <a:lnSpc>
                <a:spcPct val="80000"/>
              </a:lnSpc>
              <a:buFont typeface="Wingdings" pitchFamily="2" charset="2"/>
              <a:buChar char="Ø"/>
            </a:pPr>
            <a:endParaRPr lang="en-US" sz="1600" dirty="0" smtClean="0">
              <a:latin typeface="Comic Sans MS" pitchFamily="66" charset="0"/>
            </a:endParaRPr>
          </a:p>
          <a:p>
            <a:pPr eaLnBrk="1" hangingPunct="1">
              <a:lnSpc>
                <a:spcPct val="80000"/>
              </a:lnSpc>
              <a:buFont typeface="Wingdings" pitchFamily="2" charset="2"/>
              <a:buChar char="Ø"/>
            </a:pPr>
            <a:r>
              <a:rPr lang="en-US" sz="1600" dirty="0" smtClean="0">
                <a:latin typeface="Comic Sans MS" pitchFamily="66" charset="0"/>
              </a:rPr>
              <a:t>He could also add various </a:t>
            </a:r>
            <a:r>
              <a:rPr lang="en-US" sz="1600" b="1" dirty="0" smtClean="0">
                <a:latin typeface="Comic Sans MS" pitchFamily="66" charset="0"/>
              </a:rPr>
              <a:t>nutrients </a:t>
            </a:r>
            <a:r>
              <a:rPr lang="en-US" sz="1600" dirty="0" smtClean="0">
                <a:latin typeface="Comic Sans MS" pitchFamily="66" charset="0"/>
              </a:rPr>
              <a:t>necessary to grow certain organisms. </a:t>
            </a:r>
          </a:p>
          <a:p>
            <a:pPr marL="0" indent="0" eaLnBrk="1" hangingPunct="1">
              <a:lnSpc>
                <a:spcPct val="80000"/>
              </a:lnSpc>
              <a:buNone/>
            </a:pPr>
            <a:endParaRPr lang="en-US" sz="1600" dirty="0" smtClean="0">
              <a:latin typeface="Comic Sans MS" pitchFamily="66" charset="0"/>
            </a:endParaRPr>
          </a:p>
          <a:p>
            <a:pPr eaLnBrk="1" hangingPunct="1">
              <a:lnSpc>
                <a:spcPct val="80000"/>
              </a:lnSpc>
              <a:buFont typeface="Wingdings" pitchFamily="2" charset="2"/>
              <a:buChar char="Ø"/>
            </a:pPr>
            <a:r>
              <a:rPr lang="en-US" sz="1600" dirty="0" smtClean="0">
                <a:latin typeface="Comic Sans MS" pitchFamily="66" charset="0"/>
              </a:rPr>
              <a:t>Koch  </a:t>
            </a:r>
            <a:r>
              <a:rPr lang="en-US" sz="1200" i="1" dirty="0" smtClean="0">
                <a:latin typeface="Comic Sans MS" pitchFamily="66" charset="0"/>
              </a:rPr>
              <a:t>(pronounced Coke)</a:t>
            </a:r>
            <a:r>
              <a:rPr lang="en-US" sz="1600" dirty="0" smtClean="0">
                <a:latin typeface="Comic Sans MS" pitchFamily="66" charset="0"/>
              </a:rPr>
              <a:t> originated use of a two part dish for growing bacteria (</a:t>
            </a:r>
            <a:r>
              <a:rPr lang="en-US" sz="1800" b="1" dirty="0" smtClean="0">
                <a:solidFill>
                  <a:schemeClr val="tx1">
                    <a:lumMod val="65000"/>
                    <a:lumOff val="35000"/>
                  </a:schemeClr>
                </a:solidFill>
                <a:latin typeface="Comic Sans MS" pitchFamily="66" charset="0"/>
              </a:rPr>
              <a:t>Petri dish </a:t>
            </a:r>
            <a:r>
              <a:rPr lang="en-US" sz="1600" dirty="0" smtClean="0">
                <a:latin typeface="Comic Sans MS" pitchFamily="66" charset="0"/>
              </a:rPr>
              <a:t>named after Julius Petri, a German bacteriologist), and a technique for isolating pure </a:t>
            </a:r>
            <a:r>
              <a:rPr lang="en-US" sz="1600" dirty="0" smtClean="0">
                <a:latin typeface="Comic Sans MS" pitchFamily="66" charset="0"/>
                <a:hlinkClick r:id="rId3"/>
              </a:rPr>
              <a:t>bacterial colonies</a:t>
            </a:r>
            <a:r>
              <a:rPr lang="en-US" sz="1600" dirty="0" smtClean="0">
                <a:latin typeface="Comic Sans MS" pitchFamily="66" charset="0"/>
              </a:rPr>
              <a:t>.</a:t>
            </a:r>
            <a:endParaRPr lang="en-US" sz="1600" dirty="0" smtClean="0"/>
          </a:p>
        </p:txBody>
      </p:sp>
      <p:sp>
        <p:nvSpPr>
          <p:cNvPr id="16388" name="Text Box 12"/>
          <p:cNvSpPr txBox="1">
            <a:spLocks noChangeArrowheads="1"/>
          </p:cNvSpPr>
          <p:nvPr/>
        </p:nvSpPr>
        <p:spPr bwMode="auto">
          <a:xfrm>
            <a:off x="5334000" y="6492875"/>
            <a:ext cx="3810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i="1">
                <a:latin typeface="Comic Sans MS" pitchFamily="66" charset="0"/>
              </a:rPr>
              <a:t>Micrococcus luteus</a:t>
            </a:r>
            <a:r>
              <a:rPr lang="en-US" sz="1000">
                <a:latin typeface="Comic Sans MS" pitchFamily="66" charset="0"/>
              </a:rPr>
              <a:t> colonies, T. Port; </a:t>
            </a:r>
            <a:r>
              <a:rPr lang="en-US" sz="1000">
                <a:latin typeface="Comic Sans MS" pitchFamily="66" charset="0"/>
                <a:hlinkClick r:id="rId4"/>
              </a:rPr>
              <a:t>Robert Koch portrait</a:t>
            </a:r>
            <a:r>
              <a:rPr lang="en-US" sz="1000">
                <a:latin typeface="Comic Sans MS" pitchFamily="66" charset="0"/>
              </a:rPr>
              <a:t>, 1843-1910, NIH; MAC differential media, T. Port</a:t>
            </a:r>
          </a:p>
        </p:txBody>
      </p:sp>
      <p:pic>
        <p:nvPicPr>
          <p:cNvPr id="16389" name="Picture 17" descr="MicrococcusLuteusColoniesClosePo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75039">
            <a:off x="6242712" y="437559"/>
            <a:ext cx="2582996" cy="21125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6390" name="Picture 19" descr="Image:RobertKoch cropped.jpg"/>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152400" y="152400"/>
            <a:ext cx="95885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391" name="Picture 22" descr="InoculatingPlate"/>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5105400" y="2514600"/>
            <a:ext cx="3733800" cy="349726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16392" name="Text Box 23"/>
          <p:cNvSpPr txBox="1">
            <a:spLocks noChangeArrowheads="1"/>
          </p:cNvSpPr>
          <p:nvPr/>
        </p:nvSpPr>
        <p:spPr bwMode="auto">
          <a:xfrm>
            <a:off x="152400" y="1371600"/>
            <a:ext cx="990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900">
                <a:latin typeface="Comic Sans MS" pitchFamily="66" charset="0"/>
              </a:rPr>
              <a:t>1843 - 1910</a:t>
            </a:r>
          </a:p>
        </p:txBody>
      </p:sp>
      <p:sp>
        <p:nvSpPr>
          <p:cNvPr id="16393" name="Text Box 5"/>
          <p:cNvSpPr txBox="1">
            <a:spLocks noChangeArrowheads="1"/>
          </p:cNvSpPr>
          <p:nvPr/>
        </p:nvSpPr>
        <p:spPr bwMode="auto">
          <a:xfrm>
            <a:off x="0" y="6621463"/>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From the  </a:t>
            </a:r>
            <a:r>
              <a:rPr lang="en-US" sz="1000">
                <a:latin typeface="Comic Sans MS" pitchFamily="66" charset="0"/>
                <a:hlinkClick r:id="rId8"/>
              </a:rPr>
              <a:t>Virtual Microbiology Classroom</a:t>
            </a:r>
            <a:r>
              <a:rPr lang="en-US" sz="1000">
                <a:latin typeface="Comic Sans MS" pitchFamily="66" charset="0"/>
              </a:rPr>
              <a:t> on </a:t>
            </a:r>
            <a:r>
              <a:rPr lang="en-US" sz="1000">
                <a:latin typeface="Comic Sans MS" pitchFamily="66" charset="0"/>
                <a:hlinkClick r:id="rId9"/>
              </a:rPr>
              <a:t>ScienceProfOnline.com</a:t>
            </a:r>
            <a:endParaRPr lang="en-US" sz="1000">
              <a:latin typeface="Comic Sans MS" pitchFamily="66" charset="0"/>
            </a:endParaRPr>
          </a:p>
        </p:txBody>
      </p:sp>
    </p:spTree>
    <p:extLst>
      <p:ext uri="{BB962C8B-B14F-4D97-AF65-F5344CB8AC3E}">
        <p14:creationId xmlns:p14="http://schemas.microsoft.com/office/powerpoint/2010/main" val="3027914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1" name="Rectangle 3"/>
          <p:cNvSpPr>
            <a:spLocks noGrp="1" noChangeArrowheads="1"/>
          </p:cNvSpPr>
          <p:nvPr>
            <p:ph type="body" sz="half" idx="1"/>
          </p:nvPr>
        </p:nvSpPr>
        <p:spPr>
          <a:xfrm>
            <a:off x="228600" y="914400"/>
            <a:ext cx="6210300" cy="5791200"/>
          </a:xfrm>
        </p:spPr>
        <p:txBody>
          <a:bodyPr/>
          <a:lstStyle/>
          <a:p>
            <a:pPr eaLnBrk="1" hangingPunct="1">
              <a:lnSpc>
                <a:spcPct val="80000"/>
              </a:lnSpc>
              <a:buFontTx/>
              <a:buNone/>
              <a:defRPr/>
            </a:pPr>
            <a:r>
              <a:rPr lang="en-US" sz="2800" b="1" dirty="0" smtClean="0">
                <a:solidFill>
                  <a:schemeClr val="tx1">
                    <a:lumMod val="65000"/>
                    <a:lumOff val="35000"/>
                  </a:schemeClr>
                </a:solidFill>
                <a:latin typeface="Comic Sans MS" pitchFamily="66" charset="0"/>
              </a:rPr>
              <a:t>Anthrax</a:t>
            </a:r>
          </a:p>
          <a:p>
            <a:pPr eaLnBrk="1" hangingPunct="1">
              <a:lnSpc>
                <a:spcPct val="80000"/>
              </a:lnSpc>
              <a:buFontTx/>
              <a:buNone/>
              <a:defRPr/>
            </a:pPr>
            <a:endParaRPr lang="en-US" sz="1200" b="1" dirty="0" smtClean="0">
              <a:solidFill>
                <a:schemeClr val="tx1">
                  <a:lumMod val="65000"/>
                  <a:lumOff val="35000"/>
                </a:schemeClr>
              </a:solidFill>
              <a:latin typeface="Comic Sans MS" pitchFamily="66" charset="0"/>
            </a:endParaRPr>
          </a:p>
          <a:p>
            <a:pPr eaLnBrk="1" hangingPunct="1">
              <a:lnSpc>
                <a:spcPct val="80000"/>
              </a:lnSpc>
              <a:buFontTx/>
              <a:buNone/>
              <a:defRPr/>
            </a:pPr>
            <a:r>
              <a:rPr lang="en-US" sz="1400" b="1" dirty="0" smtClean="0">
                <a:solidFill>
                  <a:srgbClr val="CC00CC"/>
                </a:solidFill>
                <a:latin typeface="Comic Sans MS" pitchFamily="66" charset="0"/>
              </a:rPr>
              <a:t>Gram + </a:t>
            </a:r>
            <a:r>
              <a:rPr lang="en-US" sz="1400" dirty="0" smtClean="0">
                <a:solidFill>
                  <a:srgbClr val="CC00CC"/>
                </a:solidFill>
                <a:latin typeface="Comic Sans MS" pitchFamily="66" charset="0"/>
              </a:rPr>
              <a:t>bacteria</a:t>
            </a:r>
            <a:r>
              <a:rPr lang="en-US" sz="1400" i="1" dirty="0" smtClean="0">
                <a:latin typeface="Comic Sans MS" pitchFamily="66" charset="0"/>
              </a:rPr>
              <a:t> </a:t>
            </a:r>
          </a:p>
          <a:p>
            <a:pPr eaLnBrk="1" hangingPunct="1">
              <a:lnSpc>
                <a:spcPct val="80000"/>
              </a:lnSpc>
              <a:buFontTx/>
              <a:buNone/>
              <a:defRPr/>
            </a:pPr>
            <a:r>
              <a:rPr lang="en-US" sz="1400" i="1" dirty="0" smtClean="0">
                <a:latin typeface="Comic Sans MS" pitchFamily="66" charset="0"/>
              </a:rPr>
              <a:t>Bacillus </a:t>
            </a:r>
            <a:r>
              <a:rPr lang="en-US" sz="1400" i="1" dirty="0" err="1" smtClean="0">
                <a:latin typeface="Comic Sans MS" pitchFamily="66" charset="0"/>
              </a:rPr>
              <a:t>anthracis</a:t>
            </a:r>
            <a:r>
              <a:rPr lang="en-US" sz="1600" dirty="0" smtClean="0"/>
              <a:t> </a:t>
            </a:r>
          </a:p>
          <a:p>
            <a:pPr eaLnBrk="1" hangingPunct="1">
              <a:lnSpc>
                <a:spcPct val="80000"/>
              </a:lnSpc>
              <a:buFontTx/>
              <a:buNone/>
              <a:defRPr/>
            </a:pPr>
            <a:endParaRPr lang="en-US" sz="1600" dirty="0" smtClean="0"/>
          </a:p>
          <a:p>
            <a:pPr eaLnBrk="1" hangingPunct="1">
              <a:lnSpc>
                <a:spcPct val="80000"/>
              </a:lnSpc>
              <a:buFont typeface="Wingdings" pitchFamily="2" charset="2"/>
              <a:buChar char="Ø"/>
              <a:defRPr/>
            </a:pPr>
            <a:r>
              <a:rPr lang="en-US" sz="1400" dirty="0" smtClean="0">
                <a:latin typeface="Comic Sans MS" pitchFamily="66" charset="0"/>
                <a:hlinkClick r:id="rId3"/>
              </a:rPr>
              <a:t>Endospore</a:t>
            </a:r>
            <a:r>
              <a:rPr lang="en-US" sz="1400" dirty="0" smtClean="0">
                <a:latin typeface="Comic Sans MS" pitchFamily="66" charset="0"/>
              </a:rPr>
              <a:t>-producing bacterium. </a:t>
            </a:r>
          </a:p>
          <a:p>
            <a:pPr marL="0" indent="0" eaLnBrk="1" hangingPunct="1">
              <a:lnSpc>
                <a:spcPct val="80000"/>
              </a:lnSpc>
              <a:buFontTx/>
              <a:buNone/>
              <a:defRPr/>
            </a:pPr>
            <a:r>
              <a:rPr lang="en-US" sz="1200" dirty="0" smtClean="0">
                <a:latin typeface="Comic Sans MS" pitchFamily="66" charset="0"/>
              </a:rPr>
              <a:t>        (Genera</a:t>
            </a:r>
            <a:r>
              <a:rPr lang="en-US" sz="1400" dirty="0" smtClean="0">
                <a:latin typeface="Comic Sans MS" pitchFamily="66" charset="0"/>
              </a:rPr>
              <a:t> </a:t>
            </a:r>
            <a:r>
              <a:rPr lang="en-US" sz="1200" i="1" dirty="0" smtClean="0">
                <a:latin typeface="Comic Sans MS" pitchFamily="66" charset="0"/>
              </a:rPr>
              <a:t>Bacillus &amp; </a:t>
            </a:r>
            <a:r>
              <a:rPr lang="en-US" sz="1200" i="1" dirty="0" smtClean="0">
                <a:latin typeface="Comic Sans MS" pitchFamily="66" charset="0"/>
                <a:hlinkClick r:id="rId4"/>
              </a:rPr>
              <a:t>Clostridium</a:t>
            </a:r>
            <a:r>
              <a:rPr lang="en-US" sz="1200" dirty="0">
                <a:latin typeface="Comic Sans MS" pitchFamily="66" charset="0"/>
              </a:rPr>
              <a:t> </a:t>
            </a:r>
            <a:r>
              <a:rPr lang="en-US" sz="1200" dirty="0" smtClean="0">
                <a:latin typeface="Comic Sans MS" pitchFamily="66" charset="0"/>
              </a:rPr>
              <a:t>examples </a:t>
            </a:r>
            <a:endParaRPr lang="en-US" sz="1200" dirty="0" smtClean="0">
              <a:latin typeface="Comic Sans MS" pitchFamily="66" charset="0"/>
            </a:endParaRPr>
          </a:p>
          <a:p>
            <a:pPr marL="0" indent="0" eaLnBrk="1" hangingPunct="1">
              <a:lnSpc>
                <a:spcPct val="80000"/>
              </a:lnSpc>
              <a:buFontTx/>
              <a:buNone/>
              <a:defRPr/>
            </a:pPr>
            <a:r>
              <a:rPr lang="en-US" sz="1200" dirty="0" smtClean="0">
                <a:latin typeface="Comic Sans MS" pitchFamily="66" charset="0"/>
              </a:rPr>
              <a:t>         of </a:t>
            </a:r>
            <a:r>
              <a:rPr lang="en-US" sz="1200" dirty="0" smtClean="0">
                <a:latin typeface="Comic Sans MS" pitchFamily="66" charset="0"/>
              </a:rPr>
              <a:t>endospore producing bacteria.)</a:t>
            </a:r>
            <a:r>
              <a:rPr lang="en-US" sz="1600" dirty="0" smtClean="0">
                <a:latin typeface="Comic Sans MS" pitchFamily="66" charset="0"/>
              </a:rPr>
              <a:t> </a:t>
            </a:r>
          </a:p>
          <a:p>
            <a:pPr eaLnBrk="1" hangingPunct="1">
              <a:lnSpc>
                <a:spcPct val="80000"/>
              </a:lnSpc>
              <a:buFont typeface="Wingdings" pitchFamily="2" charset="2"/>
              <a:buChar char="Ø"/>
              <a:defRPr/>
            </a:pPr>
            <a:endParaRPr lang="en-US" sz="900" dirty="0" smtClean="0">
              <a:latin typeface="Comic Sans MS" pitchFamily="66" charset="0"/>
            </a:endParaRPr>
          </a:p>
          <a:p>
            <a:pPr eaLnBrk="1" hangingPunct="1">
              <a:lnSpc>
                <a:spcPct val="80000"/>
              </a:lnSpc>
              <a:buFont typeface="Wingdings" pitchFamily="2" charset="2"/>
              <a:buChar char="Ø"/>
              <a:defRPr/>
            </a:pPr>
            <a:r>
              <a:rPr lang="en-US" sz="1400" i="1" dirty="0" smtClean="0">
                <a:latin typeface="Comic Sans MS" pitchFamily="66" charset="0"/>
              </a:rPr>
              <a:t>Bacillus </a:t>
            </a:r>
            <a:r>
              <a:rPr lang="en-US" sz="1400" i="1" dirty="0" err="1" smtClean="0">
                <a:latin typeface="Comic Sans MS" pitchFamily="66" charset="0"/>
              </a:rPr>
              <a:t>anthracis</a:t>
            </a:r>
            <a:r>
              <a:rPr lang="en-US" sz="1400" dirty="0" smtClean="0">
                <a:latin typeface="Comic Sans MS" pitchFamily="66" charset="0"/>
              </a:rPr>
              <a:t> first bacterium </a:t>
            </a:r>
            <a:r>
              <a:rPr lang="en-US" sz="1400" dirty="0" smtClean="0">
                <a:latin typeface="Comic Sans MS" pitchFamily="66" charset="0"/>
              </a:rPr>
              <a:t> </a:t>
            </a:r>
            <a:r>
              <a:rPr lang="en-US" sz="1400" dirty="0" smtClean="0">
                <a:latin typeface="Comic Sans MS" pitchFamily="66" charset="0"/>
              </a:rPr>
              <a:t>proven to be the cause of a disease. </a:t>
            </a:r>
          </a:p>
          <a:p>
            <a:pPr eaLnBrk="1" hangingPunct="1">
              <a:lnSpc>
                <a:spcPct val="80000"/>
              </a:lnSpc>
              <a:buFont typeface="Wingdings" pitchFamily="2" charset="2"/>
              <a:buChar char="Ø"/>
              <a:defRPr/>
            </a:pPr>
            <a:endParaRPr lang="en-US" sz="1400" dirty="0" smtClean="0">
              <a:latin typeface="Comic Sans MS" pitchFamily="66" charset="0"/>
            </a:endParaRPr>
          </a:p>
          <a:p>
            <a:pPr eaLnBrk="1" hangingPunct="1">
              <a:lnSpc>
                <a:spcPct val="80000"/>
              </a:lnSpc>
              <a:buFont typeface="Wingdings" pitchFamily="2" charset="2"/>
              <a:buChar char="Ø"/>
              <a:defRPr/>
            </a:pPr>
            <a:r>
              <a:rPr lang="en-US" sz="1400" dirty="0" smtClean="0">
                <a:latin typeface="Comic Sans MS" pitchFamily="66" charset="0"/>
              </a:rPr>
              <a:t>Anthrax </a:t>
            </a:r>
            <a:r>
              <a:rPr lang="en-US" sz="1400" dirty="0" smtClean="0">
                <a:latin typeface="Comic Sans MS" pitchFamily="66" charset="0"/>
              </a:rPr>
              <a:t>was </a:t>
            </a:r>
            <a:r>
              <a:rPr lang="en-US" sz="1400" dirty="0" smtClean="0">
                <a:latin typeface="Comic Sans MS" pitchFamily="66" charset="0"/>
              </a:rPr>
              <a:t>killing European </a:t>
            </a:r>
            <a:r>
              <a:rPr lang="en-US" sz="1400" dirty="0" smtClean="0">
                <a:latin typeface="Comic Sans MS" pitchFamily="66" charset="0"/>
              </a:rPr>
              <a:t>livestock Farm </a:t>
            </a:r>
            <a:r>
              <a:rPr lang="en-US" sz="1400" dirty="0" smtClean="0">
                <a:latin typeface="Comic Sans MS" pitchFamily="66" charset="0"/>
              </a:rPr>
              <a:t>animals, apparently healthy in the morning, might die by the end of the day, </a:t>
            </a:r>
            <a:r>
              <a:rPr lang="en-US" sz="1400" b="1" i="1" dirty="0" smtClean="0">
                <a:latin typeface="Comic Sans MS" pitchFamily="66" charset="0"/>
              </a:rPr>
              <a:t>blood turned black</a:t>
            </a:r>
            <a:r>
              <a:rPr lang="en-US" sz="1400" dirty="0" smtClean="0">
                <a:latin typeface="Comic Sans MS" pitchFamily="66" charset="0"/>
              </a:rPr>
              <a:t>. </a:t>
            </a:r>
            <a:r>
              <a:rPr lang="en-US" sz="1400" dirty="0" smtClean="0">
                <a:latin typeface="Comic Sans MS" pitchFamily="66" charset="0"/>
              </a:rPr>
              <a:t>Human working closely with livestock could catch anthrax (</a:t>
            </a:r>
            <a:r>
              <a:rPr lang="en-US" sz="1400" dirty="0" err="1" smtClean="0">
                <a:latin typeface="Comic Sans MS" pitchFamily="66" charset="0"/>
              </a:rPr>
              <a:t>a.k.a.wool</a:t>
            </a:r>
            <a:r>
              <a:rPr lang="en-US" sz="1400" dirty="0" smtClean="0">
                <a:latin typeface="Comic Sans MS" pitchFamily="66" charset="0"/>
              </a:rPr>
              <a:t>-sorter’s disease).</a:t>
            </a:r>
            <a:endParaRPr lang="en-US" sz="1400" dirty="0" smtClean="0">
              <a:latin typeface="Comic Sans MS" pitchFamily="66" charset="0"/>
            </a:endParaRPr>
          </a:p>
          <a:p>
            <a:pPr marL="0" indent="0" eaLnBrk="1" hangingPunct="1">
              <a:lnSpc>
                <a:spcPct val="80000"/>
              </a:lnSpc>
              <a:buNone/>
              <a:defRPr/>
            </a:pPr>
            <a:endParaRPr lang="en-US" sz="1400" dirty="0" smtClean="0">
              <a:latin typeface="Comic Sans MS" pitchFamily="66" charset="0"/>
            </a:endParaRPr>
          </a:p>
          <a:p>
            <a:pPr eaLnBrk="1" hangingPunct="1">
              <a:lnSpc>
                <a:spcPct val="80000"/>
              </a:lnSpc>
              <a:buFont typeface="Wingdings" pitchFamily="2" charset="2"/>
              <a:buChar char="Ø"/>
              <a:defRPr/>
            </a:pPr>
            <a:r>
              <a:rPr lang="en-US" sz="1400" dirty="0" smtClean="0">
                <a:latin typeface="Comic Sans MS" pitchFamily="66" charset="0"/>
              </a:rPr>
              <a:t>In 1877, Robert Koch grew </a:t>
            </a:r>
            <a:r>
              <a:rPr lang="en-US" sz="1400" i="1" dirty="0" smtClean="0">
                <a:latin typeface="Comic Sans MS" pitchFamily="66" charset="0"/>
              </a:rPr>
              <a:t>Bacillus </a:t>
            </a:r>
            <a:r>
              <a:rPr lang="en-US" sz="1400" i="1" dirty="0" err="1" smtClean="0">
                <a:latin typeface="Comic Sans MS" pitchFamily="66" charset="0"/>
              </a:rPr>
              <a:t>anthracis</a:t>
            </a:r>
            <a:r>
              <a:rPr lang="en-US" sz="1400" dirty="0" smtClean="0">
                <a:latin typeface="Comic Sans MS" pitchFamily="66" charset="0"/>
              </a:rPr>
              <a:t> in pure </a:t>
            </a:r>
            <a:r>
              <a:rPr lang="en-US" sz="1400" dirty="0" smtClean="0">
                <a:latin typeface="Comic Sans MS" pitchFamily="66" charset="0"/>
              </a:rPr>
              <a:t>culture (meaning that he had to do may isolation streak plates to isolate the different types of bacteria sampled from the dead animals). </a:t>
            </a:r>
          </a:p>
          <a:p>
            <a:pPr eaLnBrk="1" hangingPunct="1">
              <a:lnSpc>
                <a:spcPct val="80000"/>
              </a:lnSpc>
              <a:buFont typeface="Wingdings" pitchFamily="2" charset="2"/>
              <a:buChar char="Ø"/>
              <a:defRPr/>
            </a:pPr>
            <a:endParaRPr lang="en-US" sz="1400" dirty="0">
              <a:latin typeface="Comic Sans MS" pitchFamily="66" charset="0"/>
            </a:endParaRPr>
          </a:p>
          <a:p>
            <a:pPr eaLnBrk="1" hangingPunct="1">
              <a:lnSpc>
                <a:spcPct val="80000"/>
              </a:lnSpc>
              <a:buFont typeface="Wingdings" pitchFamily="2" charset="2"/>
              <a:buChar char="Ø"/>
              <a:defRPr/>
            </a:pPr>
            <a:r>
              <a:rPr lang="en-US" sz="1400" dirty="0" smtClean="0">
                <a:latin typeface="Comic Sans MS" pitchFamily="66" charset="0"/>
              </a:rPr>
              <a:t>He then </a:t>
            </a:r>
            <a:r>
              <a:rPr lang="en-US" sz="1400" dirty="0" smtClean="0">
                <a:latin typeface="Comic Sans MS" pitchFamily="66" charset="0"/>
              </a:rPr>
              <a:t>produced experimental anthrax by injecting </a:t>
            </a:r>
            <a:r>
              <a:rPr lang="en-US" sz="1400" dirty="0" smtClean="0">
                <a:latin typeface="Comic Sans MS" pitchFamily="66" charset="0"/>
              </a:rPr>
              <a:t>one of the isolates</a:t>
            </a:r>
            <a:r>
              <a:rPr lang="en-US" sz="1400" dirty="0" smtClean="0">
                <a:latin typeface="Comic Sans MS" pitchFamily="66" charset="0"/>
              </a:rPr>
              <a:t> </a:t>
            </a:r>
            <a:r>
              <a:rPr lang="en-US" sz="1400" dirty="0" smtClean="0">
                <a:latin typeface="Comic Sans MS" pitchFamily="66" charset="0"/>
              </a:rPr>
              <a:t>into animals. </a:t>
            </a:r>
          </a:p>
          <a:p>
            <a:pPr eaLnBrk="1" hangingPunct="1">
              <a:lnSpc>
                <a:spcPct val="80000"/>
              </a:lnSpc>
              <a:buFont typeface="Wingdings" pitchFamily="2" charset="2"/>
              <a:buChar char="Ø"/>
              <a:defRPr/>
            </a:pPr>
            <a:endParaRPr lang="en-US" sz="1400" dirty="0" smtClean="0">
              <a:latin typeface="Comic Sans MS" pitchFamily="66" charset="0"/>
            </a:endParaRPr>
          </a:p>
          <a:p>
            <a:pPr eaLnBrk="1" hangingPunct="1">
              <a:lnSpc>
                <a:spcPct val="80000"/>
              </a:lnSpc>
              <a:buFont typeface="Wingdings" pitchFamily="2" charset="2"/>
              <a:buChar char="Ø"/>
              <a:defRPr/>
            </a:pPr>
            <a:r>
              <a:rPr lang="en-US" sz="1400" dirty="0" smtClean="0">
                <a:latin typeface="Comic Sans MS" pitchFamily="66" charset="0"/>
              </a:rPr>
              <a:t>These experiments resulted in Koch formulating guidelines, called </a:t>
            </a:r>
            <a:r>
              <a:rPr lang="en-US" sz="1600" b="1" dirty="0" smtClean="0">
                <a:solidFill>
                  <a:schemeClr val="tx1">
                    <a:lumMod val="65000"/>
                    <a:lumOff val="35000"/>
                  </a:schemeClr>
                </a:solidFill>
                <a:latin typeface="Comic Sans MS" pitchFamily="66" charset="0"/>
                <a:hlinkClick r:id="rId5"/>
              </a:rPr>
              <a:t>Koch’s Postulates</a:t>
            </a:r>
            <a:r>
              <a:rPr lang="en-US" sz="1400" dirty="0" smtClean="0">
                <a:latin typeface="Comic Sans MS" pitchFamily="66" charset="0"/>
              </a:rPr>
              <a:t>,  for linking specific organisms with specific diseases.</a:t>
            </a:r>
          </a:p>
          <a:p>
            <a:pPr marL="0" indent="0" eaLnBrk="1" hangingPunct="1">
              <a:lnSpc>
                <a:spcPct val="80000"/>
              </a:lnSpc>
              <a:buNone/>
              <a:defRPr/>
            </a:pPr>
            <a:endParaRPr lang="en-US" sz="1000" dirty="0" smtClean="0">
              <a:latin typeface="Comic Sans MS" pitchFamily="66" charset="0"/>
            </a:endParaRPr>
          </a:p>
        </p:txBody>
      </p:sp>
      <p:sp>
        <p:nvSpPr>
          <p:cNvPr id="17411" name="Text Box 7"/>
          <p:cNvSpPr txBox="1">
            <a:spLocks noChangeArrowheads="1"/>
          </p:cNvSpPr>
          <p:nvPr/>
        </p:nvSpPr>
        <p:spPr bwMode="auto">
          <a:xfrm>
            <a:off x="3886200" y="2466287"/>
            <a:ext cx="5105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dirty="0"/>
              <a:t>Robert Koch's original micrographs of the anthrax bacillus.</a:t>
            </a:r>
          </a:p>
        </p:txBody>
      </p:sp>
      <p:sp>
        <p:nvSpPr>
          <p:cNvPr id="17412" name="Rectangle 12"/>
          <p:cNvSpPr>
            <a:spLocks noChangeArrowheads="1"/>
          </p:cNvSpPr>
          <p:nvPr/>
        </p:nvSpPr>
        <p:spPr bwMode="auto">
          <a:xfrm>
            <a:off x="228600" y="152400"/>
            <a:ext cx="5562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3600" b="1" dirty="0">
                <a:solidFill>
                  <a:schemeClr val="tx2"/>
                </a:solidFill>
                <a:latin typeface="Courier New"/>
                <a:cs typeface="Courier New"/>
              </a:rPr>
              <a:t>Disease, </a:t>
            </a:r>
            <a:r>
              <a:rPr lang="en-US" sz="2800" dirty="0">
                <a:solidFill>
                  <a:schemeClr val="tx2"/>
                </a:solidFill>
                <a:latin typeface="Curlz MT" pitchFamily="82" charset="0"/>
              </a:rPr>
              <a:t>Please!</a:t>
            </a:r>
          </a:p>
        </p:txBody>
      </p:sp>
      <p:sp>
        <p:nvSpPr>
          <p:cNvPr id="17413" name="Rectangle 13"/>
          <p:cNvSpPr>
            <a:spLocks noChangeArrowheads="1"/>
          </p:cNvSpPr>
          <p:nvPr/>
        </p:nvSpPr>
        <p:spPr bwMode="auto">
          <a:xfrm>
            <a:off x="8382000" y="304800"/>
            <a:ext cx="381000" cy="152400"/>
          </a:xfrm>
          <a:prstGeom prst="rect">
            <a:avLst/>
          </a:prstGeom>
          <a:solidFill>
            <a:srgbClr val="9900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800080"/>
              </a:solidFill>
            </a:endParaRPr>
          </a:p>
        </p:txBody>
      </p:sp>
      <p:sp>
        <p:nvSpPr>
          <p:cNvPr id="17414" name="Rectangle 14"/>
          <p:cNvSpPr>
            <a:spLocks noChangeArrowheads="1"/>
          </p:cNvSpPr>
          <p:nvPr/>
        </p:nvSpPr>
        <p:spPr bwMode="auto">
          <a:xfrm>
            <a:off x="7467600" y="304800"/>
            <a:ext cx="381000" cy="152400"/>
          </a:xfrm>
          <a:prstGeom prst="rect">
            <a:avLst/>
          </a:prstGeom>
          <a:solidFill>
            <a:srgbClr val="9900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800080"/>
              </a:solidFill>
            </a:endParaRPr>
          </a:p>
        </p:txBody>
      </p:sp>
      <p:sp>
        <p:nvSpPr>
          <p:cNvPr id="17415" name="Rectangle 15"/>
          <p:cNvSpPr>
            <a:spLocks noChangeArrowheads="1"/>
          </p:cNvSpPr>
          <p:nvPr/>
        </p:nvSpPr>
        <p:spPr bwMode="auto">
          <a:xfrm>
            <a:off x="6705600" y="304800"/>
            <a:ext cx="381000" cy="152400"/>
          </a:xfrm>
          <a:prstGeom prst="rect">
            <a:avLst/>
          </a:prstGeom>
          <a:solidFill>
            <a:srgbClr val="9900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800080"/>
              </a:solidFill>
            </a:endParaRPr>
          </a:p>
        </p:txBody>
      </p:sp>
      <p:sp>
        <p:nvSpPr>
          <p:cNvPr id="17416" name="Rectangle 16"/>
          <p:cNvSpPr>
            <a:spLocks noChangeArrowheads="1"/>
          </p:cNvSpPr>
          <p:nvPr/>
        </p:nvSpPr>
        <p:spPr bwMode="auto">
          <a:xfrm>
            <a:off x="7086600" y="304800"/>
            <a:ext cx="381000" cy="152400"/>
          </a:xfrm>
          <a:prstGeom prst="rect">
            <a:avLst/>
          </a:prstGeom>
          <a:solidFill>
            <a:srgbClr val="9900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800080"/>
              </a:solidFill>
            </a:endParaRPr>
          </a:p>
        </p:txBody>
      </p:sp>
      <p:pic>
        <p:nvPicPr>
          <p:cNvPr id="17417" name="Picture 18"/>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tretch>
            <a:fillRect/>
          </a:stretch>
        </p:blipFill>
        <p:spPr>
          <a:xfrm>
            <a:off x="6553200" y="2895599"/>
            <a:ext cx="2133600" cy="15670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8" name="Text Box 19"/>
          <p:cNvSpPr txBox="1">
            <a:spLocks noChangeArrowheads="1"/>
          </p:cNvSpPr>
          <p:nvPr/>
        </p:nvSpPr>
        <p:spPr bwMode="auto">
          <a:xfrm>
            <a:off x="6400800" y="6553200"/>
            <a:ext cx="2743200" cy="343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80000"/>
              </a:lnSpc>
              <a:spcBef>
                <a:spcPct val="50000"/>
              </a:spcBef>
            </a:pPr>
            <a:r>
              <a:rPr lang="en-US" sz="1000" b="1" dirty="0">
                <a:latin typeface="Comic Sans MS" pitchFamily="66" charset="0"/>
              </a:rPr>
              <a:t>     </a:t>
            </a:r>
            <a:r>
              <a:rPr lang="en-US" sz="1000" dirty="0" smtClean="0">
                <a:latin typeface="Comic Sans MS" pitchFamily="66" charset="0"/>
              </a:rPr>
              <a:t>Images: </a:t>
            </a:r>
            <a:r>
              <a:rPr lang="en-US" sz="1000" dirty="0" smtClean="0">
                <a:latin typeface="Comic Sans MS" pitchFamily="66" charset="0"/>
                <a:hlinkClick r:id="rId7"/>
              </a:rPr>
              <a:t>Sheep</a:t>
            </a:r>
            <a:r>
              <a:rPr lang="en-US" sz="1000" dirty="0" smtClean="0">
                <a:latin typeface="Comic Sans MS" pitchFamily="66" charset="0"/>
              </a:rPr>
              <a:t>, Wiki; </a:t>
            </a:r>
            <a:r>
              <a:rPr lang="en-US" sz="1000" dirty="0" err="1">
                <a:latin typeface="Comic Sans MS" pitchFamily="66" charset="0"/>
              </a:rPr>
              <a:t>Inhilation</a:t>
            </a:r>
            <a:r>
              <a:rPr lang="en-US" sz="1000" dirty="0">
                <a:latin typeface="Comic Sans MS" pitchFamily="66" charset="0"/>
              </a:rPr>
              <a:t> </a:t>
            </a:r>
            <a:r>
              <a:rPr lang="en-US" sz="1000" dirty="0">
                <a:latin typeface="Comic Sans MS" pitchFamily="66" charset="0"/>
                <a:hlinkClick r:id="rId8"/>
              </a:rPr>
              <a:t>Anthrax</a:t>
            </a:r>
            <a:r>
              <a:rPr lang="en-US" sz="1000" dirty="0">
                <a:latin typeface="Comic Sans MS" pitchFamily="66" charset="0"/>
              </a:rPr>
              <a:t> in monkey spleen tissue, NIH.</a:t>
            </a:r>
          </a:p>
        </p:txBody>
      </p:sp>
      <p:pic>
        <p:nvPicPr>
          <p:cNvPr id="17419" name="Picture 21" descr="BacillusAnthracisKoch"/>
          <p:cNvPicPr>
            <a:picLocks noGrp="1" noChangeAspect="1" noChangeArrowheads="1"/>
          </p:cNvPicPr>
          <p:nvPr>
            <p:ph sz="quarter" idx="2"/>
          </p:nvPr>
        </p:nvPicPr>
        <p:blipFill>
          <a:blip r:embed="rId9">
            <a:extLst>
              <a:ext uri="{28A0092B-C50C-407E-A947-70E740481C1C}">
                <a14:useLocalDpi xmlns:a14="http://schemas.microsoft.com/office/drawing/2010/main" val="0"/>
              </a:ext>
            </a:extLst>
          </a:blip>
          <a:srcRect/>
          <a:stretch>
            <a:fillRect/>
          </a:stretch>
        </p:blipFill>
        <p:spPr>
          <a:xfrm>
            <a:off x="4000500" y="838200"/>
            <a:ext cx="4876800" cy="1592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420" name="Picture 23" descr="Anthrax_color_enhanced_micrograph"/>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53200" y="4648200"/>
            <a:ext cx="22098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1" name="Text Box 5"/>
          <p:cNvSpPr txBox="1">
            <a:spLocks noChangeArrowheads="1"/>
          </p:cNvSpPr>
          <p:nvPr/>
        </p:nvSpPr>
        <p:spPr bwMode="auto">
          <a:xfrm>
            <a:off x="0" y="6621463"/>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From the  </a:t>
            </a:r>
            <a:r>
              <a:rPr lang="en-US" sz="1000">
                <a:latin typeface="Comic Sans MS" pitchFamily="66" charset="0"/>
                <a:hlinkClick r:id="rId11"/>
              </a:rPr>
              <a:t>Virtual Microbiology Classroom</a:t>
            </a:r>
            <a:r>
              <a:rPr lang="en-US" sz="1000">
                <a:latin typeface="Comic Sans MS" pitchFamily="66" charset="0"/>
              </a:rPr>
              <a:t> on </a:t>
            </a:r>
            <a:r>
              <a:rPr lang="en-US" sz="1000">
                <a:latin typeface="Comic Sans MS" pitchFamily="66" charset="0"/>
                <a:hlinkClick r:id="rId12"/>
              </a:rPr>
              <a:t>ScienceProfOnline.com</a:t>
            </a:r>
            <a:endParaRPr lang="en-US" sz="1000">
              <a:latin typeface="Comic Sans MS" pitchFamily="66" charset="0"/>
            </a:endParaRPr>
          </a:p>
        </p:txBody>
      </p:sp>
      <p:sp>
        <p:nvSpPr>
          <p:cNvPr id="14" name="Oval 14"/>
          <p:cNvSpPr>
            <a:spLocks noChangeArrowheads="1"/>
          </p:cNvSpPr>
          <p:nvPr/>
        </p:nvSpPr>
        <p:spPr bwMode="auto">
          <a:xfrm>
            <a:off x="8020050" y="228600"/>
            <a:ext cx="241300" cy="76200"/>
          </a:xfrm>
          <a:prstGeom prst="ellipse">
            <a:avLst/>
          </a:prstGeom>
          <a:solidFill>
            <a:schemeClr val="bg1"/>
          </a:solidFill>
          <a:ln w="9525" algn="ctr">
            <a:solidFill>
              <a:schemeClr val="tx1"/>
            </a:solidFill>
            <a:round/>
            <a:headEnd/>
            <a:tailEnd/>
          </a:ln>
        </p:spPr>
        <p:txBody>
          <a:bodyPr/>
          <a:lstStyle/>
          <a:p>
            <a:endParaRPr lang="en-US"/>
          </a:p>
        </p:txBody>
      </p:sp>
      <p:sp>
        <p:nvSpPr>
          <p:cNvPr id="15" name="Oval 14"/>
          <p:cNvSpPr>
            <a:spLocks noChangeArrowheads="1"/>
          </p:cNvSpPr>
          <p:nvPr/>
        </p:nvSpPr>
        <p:spPr bwMode="auto">
          <a:xfrm>
            <a:off x="7124700" y="350861"/>
            <a:ext cx="241300" cy="76200"/>
          </a:xfrm>
          <a:prstGeom prst="ellipse">
            <a:avLst/>
          </a:prstGeom>
          <a:solidFill>
            <a:schemeClr val="bg1"/>
          </a:solidFill>
          <a:ln w="9525" algn="ctr">
            <a:solidFill>
              <a:schemeClr val="tx1"/>
            </a:solidFill>
            <a:round/>
            <a:headEnd/>
            <a:tailEnd/>
          </a:ln>
        </p:spPr>
        <p:txBody>
          <a:bodyPr/>
          <a:lstStyle/>
          <a:p>
            <a:endParaRPr lang="en-US"/>
          </a:p>
        </p:txBody>
      </p:sp>
    </p:spTree>
    <p:extLst>
      <p:ext uri="{BB962C8B-B14F-4D97-AF65-F5344CB8AC3E}">
        <p14:creationId xmlns:p14="http://schemas.microsoft.com/office/powerpoint/2010/main" val="26639473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10273</TotalTime>
  <Words>1602</Words>
  <Application>Microsoft Macintosh PowerPoint</Application>
  <PresentationFormat>On-screen Show (4:3)</PresentationFormat>
  <Paragraphs>229</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Laboratory Exercise 2</vt:lpstr>
      <vt:lpstr>What am I going to learn from Lab Topic #2? Isolation Streak Plate Method</vt:lpstr>
      <vt:lpstr>Growth Media</vt:lpstr>
      <vt:lpstr>How is media made? </vt:lpstr>
      <vt:lpstr>PowerPoint Presentation</vt:lpstr>
      <vt:lpstr>PowerPoint Presentation</vt:lpstr>
      <vt:lpstr>Germ Theory of Disease  Robert Koch</vt:lpstr>
      <vt:lpstr>PowerPoint Presentation</vt:lpstr>
      <vt:lpstr>Isolation Streak Plates &amp; Aseptic Technique</vt:lpstr>
      <vt:lpstr>When obtaining a bacterial sample from a tube or plate of media do so gently!  The bacteria is growing as a thin film on top of the media! Don’t scrape so hard that you have pieces of agar in your sample!</vt:lpstr>
      <vt:lpstr>Isolation Streak Plates &amp; Aseptic Technique</vt:lpstr>
      <vt:lpstr>Discard Bin at Back of Lab</vt:lpstr>
      <vt:lpstr>PowerPoint Presentation</vt:lpstr>
      <vt:lpstr>         Are microbes intimidating you?  Do yourself a favor. Use the…                 Virtual Microbiology                        Classroom (VMC) !  The VMC is full of resources to help you succeed, including:</vt:lpstr>
    </vt:vector>
  </TitlesOfParts>
  <Company>Online Learning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an Isolation Streak Plate</dc:title>
  <dc:subject>aseptic technique &amp; isolation streak plate method</dc:subject>
  <dc:creator>Tami Port</dc:creator>
  <cp:keywords>aseptic technique microbiology, aspetically pour bacterial growth media, bacteria growth media, isolationj streak plate, microbiology laboratory exercise</cp:keywords>
  <dc:description>Microbiology lab exercise in which students learn how to aseptically pour bacterial growth media and do an isolation streak plate.</dc:description>
  <cp:lastModifiedBy>Voicemail</cp:lastModifiedBy>
  <cp:revision>113</cp:revision>
  <dcterms:created xsi:type="dcterms:W3CDTF">2007-05-07T15:25:22Z</dcterms:created>
  <dcterms:modified xsi:type="dcterms:W3CDTF">2015-11-23T03:08:04Z</dcterms:modified>
  <cp:category>Microbiology Lab PowerPoint</cp:category>
</cp:coreProperties>
</file>