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11" r:id="rId2"/>
    <p:sldId id="256" r:id="rId3"/>
    <p:sldId id="298" r:id="rId4"/>
    <p:sldId id="262" r:id="rId5"/>
    <p:sldId id="299" r:id="rId6"/>
    <p:sldId id="257" r:id="rId7"/>
    <p:sldId id="300" r:id="rId8"/>
    <p:sldId id="307" r:id="rId9"/>
    <p:sldId id="308" r:id="rId10"/>
    <p:sldId id="309" r:id="rId11"/>
    <p:sldId id="312" r:id="rId12"/>
    <p:sldId id="301" r:id="rId13"/>
    <p:sldId id="302" r:id="rId14"/>
  </p:sldIdLst>
  <p:sldSz cx="9144000" cy="6858000" type="screen4x3"/>
  <p:notesSz cx="6858000" cy="9077325"/>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CC66"/>
    <a:srgbClr val="3333FF"/>
    <a:srgbClr val="6600FF"/>
    <a:srgbClr val="FFFF00"/>
    <a:srgbClr val="CC0066"/>
    <a:srgbClr val="00CC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660"/>
  </p:normalViewPr>
  <p:slideViewPr>
    <p:cSldViewPr>
      <p:cViewPr varScale="1">
        <p:scale>
          <a:sx n="69" d="100"/>
          <a:sy n="69" d="100"/>
        </p:scale>
        <p:origin x="-1362" y="-9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84" y="-84"/>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sz="quarter"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ChangeArrowheads="1"/>
          </p:cNvSpPr>
          <p:nvPr>
            <p:ph type="ftr" sz="quarter" idx="2"/>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7" name="Rectangle 5"/>
          <p:cNvSpPr>
            <a:spLocks noGrp="1" noChangeArrowheads="1"/>
          </p:cNvSpPr>
          <p:nvPr>
            <p:ph type="sldNum" sz="quarter" idx="3"/>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1A8E3AA-9FC7-4CD7-89C3-8E3081543591}" type="slidenum">
              <a:rPr lang="en-US"/>
              <a:pPr>
                <a:defRPr/>
              </a:pPr>
              <a:t>‹#›</a:t>
            </a:fld>
            <a:endParaRPr lang="en-US"/>
          </a:p>
        </p:txBody>
      </p:sp>
    </p:spTree>
    <p:extLst>
      <p:ext uri="{BB962C8B-B14F-4D97-AF65-F5344CB8AC3E}">
        <p14:creationId xmlns:p14="http://schemas.microsoft.com/office/powerpoint/2010/main" val="2265927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Ro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14D80CC-9AB3-448B-B503-34ADC55409F4}" type="slidenum">
              <a:rPr lang="en-US"/>
              <a:pPr>
                <a:defRPr/>
              </a:pPr>
              <a:t>‹#›</a:t>
            </a:fld>
            <a:endParaRPr lang="en-US"/>
          </a:p>
        </p:txBody>
      </p:sp>
    </p:spTree>
    <p:extLst>
      <p:ext uri="{BB962C8B-B14F-4D97-AF65-F5344CB8AC3E}">
        <p14:creationId xmlns:p14="http://schemas.microsoft.com/office/powerpoint/2010/main" val="40160112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183E600-E91D-4D44-B680-4A41EB3EC7D7}" type="slidenum">
              <a:rPr lang="en-US" altLang="en-US" sz="1200" smtClean="0">
                <a:cs typeface="Arial" charset="0"/>
              </a:rPr>
              <a:pPr eaLnBrk="1" hangingPunct="1"/>
              <a:t>1</a:t>
            </a:fld>
            <a:endParaRPr lang="en-US" altLang="en-US" sz="1200" smtClean="0">
              <a:cs typeface="Arial" charset="0"/>
            </a:endParaRPr>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ADBDF75-1681-423C-9EB8-309213B8BE9F}" type="slidenum">
              <a:rPr lang="en-US" altLang="en-US" sz="1200" smtClean="0"/>
              <a:pPr eaLnBrk="1" hangingPunct="1"/>
              <a:t>10</a:t>
            </a:fld>
            <a:endParaRPr lang="en-US" altLang="en-US" sz="1200"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66E4EA6C-9697-441E-80FD-F419A1794AB7}" type="slidenum">
              <a:rPr lang="en-US" altLang="en-US" sz="1200" smtClean="0"/>
              <a:pPr eaLnBrk="1" hangingPunct="1"/>
              <a:t>11</a:t>
            </a:fld>
            <a:endParaRPr lang="en-US" alt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17575" eaLnBrk="0" hangingPunct="0">
              <a:defRPr sz="2000">
                <a:solidFill>
                  <a:schemeClr val="tx1"/>
                </a:solidFill>
                <a:latin typeface="Arial" charset="0"/>
              </a:defRPr>
            </a:lvl1pPr>
            <a:lvl2pPr marL="742950" indent="-285750" defTabSz="917575" eaLnBrk="0" hangingPunct="0">
              <a:defRPr sz="2000">
                <a:solidFill>
                  <a:schemeClr val="tx1"/>
                </a:solidFill>
                <a:latin typeface="Arial" charset="0"/>
              </a:defRPr>
            </a:lvl2pPr>
            <a:lvl3pPr marL="1143000" indent="-228600" defTabSz="917575" eaLnBrk="0" hangingPunct="0">
              <a:defRPr sz="2000">
                <a:solidFill>
                  <a:schemeClr val="tx1"/>
                </a:solidFill>
                <a:latin typeface="Arial" charset="0"/>
              </a:defRPr>
            </a:lvl3pPr>
            <a:lvl4pPr marL="1600200" indent="-228600" defTabSz="917575" eaLnBrk="0" hangingPunct="0">
              <a:defRPr sz="2000">
                <a:solidFill>
                  <a:schemeClr val="tx1"/>
                </a:solidFill>
                <a:latin typeface="Arial" charset="0"/>
              </a:defRPr>
            </a:lvl4pPr>
            <a:lvl5pPr marL="2057400" indent="-228600" defTabSz="917575" eaLnBrk="0" hangingPunct="0">
              <a:defRPr sz="2000">
                <a:solidFill>
                  <a:schemeClr val="tx1"/>
                </a:solidFill>
                <a:latin typeface="Arial" charset="0"/>
              </a:defRPr>
            </a:lvl5pPr>
            <a:lvl6pPr marL="2514600" indent="-228600" defTabSz="917575" eaLnBrk="0" fontAlgn="base" hangingPunct="0">
              <a:spcBef>
                <a:spcPct val="0"/>
              </a:spcBef>
              <a:spcAft>
                <a:spcPct val="0"/>
              </a:spcAft>
              <a:defRPr sz="2000">
                <a:solidFill>
                  <a:schemeClr val="tx1"/>
                </a:solidFill>
                <a:latin typeface="Arial" charset="0"/>
              </a:defRPr>
            </a:lvl6pPr>
            <a:lvl7pPr marL="2971800" indent="-228600" defTabSz="917575" eaLnBrk="0" fontAlgn="base" hangingPunct="0">
              <a:spcBef>
                <a:spcPct val="0"/>
              </a:spcBef>
              <a:spcAft>
                <a:spcPct val="0"/>
              </a:spcAft>
              <a:defRPr sz="2000">
                <a:solidFill>
                  <a:schemeClr val="tx1"/>
                </a:solidFill>
                <a:latin typeface="Arial" charset="0"/>
              </a:defRPr>
            </a:lvl7pPr>
            <a:lvl8pPr marL="3429000" indent="-228600" defTabSz="917575" eaLnBrk="0" fontAlgn="base" hangingPunct="0">
              <a:spcBef>
                <a:spcPct val="0"/>
              </a:spcBef>
              <a:spcAft>
                <a:spcPct val="0"/>
              </a:spcAft>
              <a:defRPr sz="2000">
                <a:solidFill>
                  <a:schemeClr val="tx1"/>
                </a:solidFill>
                <a:latin typeface="Arial" charset="0"/>
              </a:defRPr>
            </a:lvl8pPr>
            <a:lvl9pPr marL="3886200" indent="-228600" defTabSz="917575" eaLnBrk="0" fontAlgn="base" hangingPunct="0">
              <a:spcBef>
                <a:spcPct val="0"/>
              </a:spcBef>
              <a:spcAft>
                <a:spcPct val="0"/>
              </a:spcAft>
              <a:defRPr sz="2000">
                <a:solidFill>
                  <a:schemeClr val="tx1"/>
                </a:solidFill>
                <a:latin typeface="Arial" charset="0"/>
              </a:defRPr>
            </a:lvl9pPr>
          </a:lstStyle>
          <a:p>
            <a:pPr eaLnBrk="1" hangingPunct="1"/>
            <a:fld id="{36871CB7-566A-4E71-8163-32DA6B20361E}" type="slidenum">
              <a:rPr lang="en-US" altLang="en-US" sz="1200" smtClean="0"/>
              <a:pPr eaLnBrk="1" hangingPunct="1"/>
              <a:t>12</a:t>
            </a:fld>
            <a:endParaRPr lang="en-US" altLang="en-US" sz="1200"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050151C7-04CB-4972-8966-96369B527F7F}" type="slidenum">
              <a:rPr lang="en-US" altLang="en-US" sz="1200" smtClean="0"/>
              <a:pPr eaLnBrk="1" hangingPunct="1"/>
              <a:t>13</a:t>
            </a:fld>
            <a:endParaRPr lang="en-US" altLang="en-US" sz="1200" smtClean="0"/>
          </a:p>
        </p:txBody>
      </p:sp>
      <p:sp>
        <p:nvSpPr>
          <p:cNvPr id="35843" name="Rectangle 2"/>
          <p:cNvSpPr>
            <a:spLocks noRot="1" noChangeArrowheads="1" noTextEdit="1"/>
          </p:cNvSpPr>
          <p:nvPr>
            <p:ph type="sldImg"/>
          </p:nvPr>
        </p:nvSpPr>
        <p:spPr>
          <a:xfrm>
            <a:off x="1160463" y="682625"/>
            <a:ext cx="4537075" cy="3403600"/>
          </a:xfrm>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D2A2BDA3-223A-444B-9D52-E126ED9AF00D}" type="slidenum">
              <a:rPr lang="en-US" altLang="en-US" sz="1200" smtClean="0"/>
              <a:pPr eaLnBrk="1" hangingPunct="1"/>
              <a:t>2</a:t>
            </a:fld>
            <a:endParaRPr lang="en-US" altLang="en-US" sz="1200"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63DC377-9BCE-4EEB-8D3F-1801714D4F34}" type="slidenum">
              <a:rPr lang="en-US" altLang="en-US" sz="1200" smtClean="0"/>
              <a:pPr eaLnBrk="1" hangingPunct="1"/>
              <a:t>3</a:t>
            </a:fld>
            <a:endParaRPr lang="en-US" altLang="en-US" sz="1200"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F39797D6-36E0-4F51-9C6F-ABDCC2DC16EA}" type="slidenum">
              <a:rPr lang="en-US" altLang="en-US" sz="1200" smtClean="0"/>
              <a:pPr eaLnBrk="1" hangingPunct="1"/>
              <a:t>4</a:t>
            </a:fld>
            <a:endParaRPr lang="en-US" altLang="en-US" sz="1200"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191B6942-2314-4591-BD72-389B365738C2}" type="slidenum">
              <a:rPr lang="en-US" altLang="en-US" sz="1200" smtClean="0"/>
              <a:pPr eaLnBrk="1" hangingPunct="1"/>
              <a:t>5</a:t>
            </a:fld>
            <a:endParaRPr lang="en-US" altLang="en-US" sz="1200"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6DF18DF7-107E-444B-9F70-2BD8CA4B3206}" type="slidenum">
              <a:rPr lang="en-US" altLang="en-US" sz="1200" smtClean="0"/>
              <a:pPr eaLnBrk="1" hangingPunct="1"/>
              <a:t>6</a:t>
            </a:fld>
            <a:endParaRPr lang="en-US" altLang="en-US" sz="1200"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altLang="en-US" i="1" smtClean="0"/>
              <a:t>Mycobacteria</a:t>
            </a:r>
          </a:p>
          <a:p>
            <a:pPr eaLnBrk="1" hangingPunct="1"/>
            <a:endParaRPr lang="en-US" altLang="en-US" i="1" smtClean="0"/>
          </a:p>
          <a:p>
            <a:pPr eaLnBrk="1" hangingPunct="1"/>
            <a:r>
              <a:rPr lang="en-US" altLang="en-US" i="1" smtClean="0"/>
              <a:t>Nocardia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0F3F6896-DF36-4B2F-96DA-5AF8ED91E768}" type="slidenum">
              <a:rPr lang="en-US" altLang="en-US" sz="1200" smtClean="0"/>
              <a:pPr eaLnBrk="1" hangingPunct="1"/>
              <a:t>7</a:t>
            </a:fld>
            <a:endParaRPr lang="en-US" altLang="en-US" sz="1200"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651258FB-30BF-4A53-8895-2CC419460829}" type="slidenum">
              <a:rPr lang="en-US" altLang="en-US" sz="1200" smtClean="0"/>
              <a:pPr eaLnBrk="1" hangingPunct="1"/>
              <a:t>8</a:t>
            </a:fld>
            <a:endParaRPr lang="en-US" altLang="en-US" sz="1200"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A4930C10-905F-4E93-A21B-00F42B7D5AD0}" type="slidenum">
              <a:rPr lang="en-US" altLang="en-US" sz="1200" smtClean="0"/>
              <a:pPr eaLnBrk="1" hangingPunct="1"/>
              <a:t>9</a:t>
            </a:fld>
            <a:endParaRPr lang="en-US" altLang="en-US" sz="1200"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82BE05-C23C-4B8C-9B38-3974159C034B}" type="slidenum">
              <a:rPr lang="en-US"/>
              <a:pPr>
                <a:defRPr/>
              </a:pPr>
              <a:t>‹#›</a:t>
            </a:fld>
            <a:endParaRPr lang="en-US"/>
          </a:p>
        </p:txBody>
      </p:sp>
    </p:spTree>
    <p:extLst>
      <p:ext uri="{BB962C8B-B14F-4D97-AF65-F5344CB8AC3E}">
        <p14:creationId xmlns:p14="http://schemas.microsoft.com/office/powerpoint/2010/main" val="348343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94DC72-0872-4BE2-BDCD-281338946891}" type="slidenum">
              <a:rPr lang="en-US"/>
              <a:pPr>
                <a:defRPr/>
              </a:pPr>
              <a:t>‹#›</a:t>
            </a:fld>
            <a:endParaRPr lang="en-US"/>
          </a:p>
        </p:txBody>
      </p:sp>
    </p:spTree>
    <p:extLst>
      <p:ext uri="{BB962C8B-B14F-4D97-AF65-F5344CB8AC3E}">
        <p14:creationId xmlns:p14="http://schemas.microsoft.com/office/powerpoint/2010/main" val="97503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9C90C6-5988-4952-98F7-677A7E75E971}" type="slidenum">
              <a:rPr lang="en-US"/>
              <a:pPr>
                <a:defRPr/>
              </a:pPr>
              <a:t>‹#›</a:t>
            </a:fld>
            <a:endParaRPr lang="en-US"/>
          </a:p>
        </p:txBody>
      </p:sp>
    </p:spTree>
    <p:extLst>
      <p:ext uri="{BB962C8B-B14F-4D97-AF65-F5344CB8AC3E}">
        <p14:creationId xmlns:p14="http://schemas.microsoft.com/office/powerpoint/2010/main" val="1643737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700212B-7F1E-4E8E-AF69-A8E7456FCD82}" type="slidenum">
              <a:rPr lang="en-US"/>
              <a:pPr>
                <a:defRPr/>
              </a:pPr>
              <a:t>‹#›</a:t>
            </a:fld>
            <a:endParaRPr lang="en-US"/>
          </a:p>
        </p:txBody>
      </p:sp>
    </p:spTree>
    <p:extLst>
      <p:ext uri="{BB962C8B-B14F-4D97-AF65-F5344CB8AC3E}">
        <p14:creationId xmlns:p14="http://schemas.microsoft.com/office/powerpoint/2010/main" val="4199743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96EF56-C936-4FC8-84E8-67473DEA37BC}" type="slidenum">
              <a:rPr lang="en-US"/>
              <a:pPr>
                <a:defRPr/>
              </a:pPr>
              <a:t>‹#›</a:t>
            </a:fld>
            <a:endParaRPr lang="en-US"/>
          </a:p>
        </p:txBody>
      </p:sp>
    </p:spTree>
    <p:extLst>
      <p:ext uri="{BB962C8B-B14F-4D97-AF65-F5344CB8AC3E}">
        <p14:creationId xmlns:p14="http://schemas.microsoft.com/office/powerpoint/2010/main" val="195464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3D93BE-54DC-4598-958F-0C9BA54C68FB}" type="slidenum">
              <a:rPr lang="en-US"/>
              <a:pPr>
                <a:defRPr/>
              </a:pPr>
              <a:t>‹#›</a:t>
            </a:fld>
            <a:endParaRPr lang="en-US"/>
          </a:p>
        </p:txBody>
      </p:sp>
    </p:spTree>
    <p:extLst>
      <p:ext uri="{BB962C8B-B14F-4D97-AF65-F5344CB8AC3E}">
        <p14:creationId xmlns:p14="http://schemas.microsoft.com/office/powerpoint/2010/main" val="352143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F7E3B5-49C8-4F0A-94E7-A9E78C7B50A0}" type="slidenum">
              <a:rPr lang="en-US"/>
              <a:pPr>
                <a:defRPr/>
              </a:pPr>
              <a:t>‹#›</a:t>
            </a:fld>
            <a:endParaRPr lang="en-US"/>
          </a:p>
        </p:txBody>
      </p:sp>
    </p:spTree>
    <p:extLst>
      <p:ext uri="{BB962C8B-B14F-4D97-AF65-F5344CB8AC3E}">
        <p14:creationId xmlns:p14="http://schemas.microsoft.com/office/powerpoint/2010/main" val="115119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5688B3-9C9A-4073-8898-79BB8CE5DBF4}" type="slidenum">
              <a:rPr lang="en-US"/>
              <a:pPr>
                <a:defRPr/>
              </a:pPr>
              <a:t>‹#›</a:t>
            </a:fld>
            <a:endParaRPr lang="en-US"/>
          </a:p>
        </p:txBody>
      </p:sp>
    </p:spTree>
    <p:extLst>
      <p:ext uri="{BB962C8B-B14F-4D97-AF65-F5344CB8AC3E}">
        <p14:creationId xmlns:p14="http://schemas.microsoft.com/office/powerpoint/2010/main" val="4155638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56C18AF-908F-492F-8C95-CBFE7110E01F}" type="slidenum">
              <a:rPr lang="en-US"/>
              <a:pPr>
                <a:defRPr/>
              </a:pPr>
              <a:t>‹#›</a:t>
            </a:fld>
            <a:endParaRPr lang="en-US"/>
          </a:p>
        </p:txBody>
      </p:sp>
    </p:spTree>
    <p:extLst>
      <p:ext uri="{BB962C8B-B14F-4D97-AF65-F5344CB8AC3E}">
        <p14:creationId xmlns:p14="http://schemas.microsoft.com/office/powerpoint/2010/main" val="22719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B3E1579-DEA5-41C4-A06E-ED1195BABD64}" type="slidenum">
              <a:rPr lang="en-US"/>
              <a:pPr>
                <a:defRPr/>
              </a:pPr>
              <a:t>‹#›</a:t>
            </a:fld>
            <a:endParaRPr lang="en-US"/>
          </a:p>
        </p:txBody>
      </p:sp>
    </p:spTree>
    <p:extLst>
      <p:ext uri="{BB962C8B-B14F-4D97-AF65-F5344CB8AC3E}">
        <p14:creationId xmlns:p14="http://schemas.microsoft.com/office/powerpoint/2010/main" val="1672283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BAD8920-2E61-4317-B909-E2287AD9142B}" type="slidenum">
              <a:rPr lang="en-US"/>
              <a:pPr>
                <a:defRPr/>
              </a:pPr>
              <a:t>‹#›</a:t>
            </a:fld>
            <a:endParaRPr lang="en-US"/>
          </a:p>
        </p:txBody>
      </p:sp>
    </p:spTree>
    <p:extLst>
      <p:ext uri="{BB962C8B-B14F-4D97-AF65-F5344CB8AC3E}">
        <p14:creationId xmlns:p14="http://schemas.microsoft.com/office/powerpoint/2010/main" val="219871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235FE4-833F-40B8-9F8F-CFE2A3145580}" type="slidenum">
              <a:rPr lang="en-US"/>
              <a:pPr>
                <a:defRPr/>
              </a:pPr>
              <a:t>‹#›</a:t>
            </a:fld>
            <a:endParaRPr lang="en-US"/>
          </a:p>
        </p:txBody>
      </p:sp>
    </p:spTree>
    <p:extLst>
      <p:ext uri="{BB962C8B-B14F-4D97-AF65-F5344CB8AC3E}">
        <p14:creationId xmlns:p14="http://schemas.microsoft.com/office/powerpoint/2010/main" val="46702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74591B-42B1-44CC-B008-202D26727040}" type="slidenum">
              <a:rPr lang="en-US"/>
              <a:pPr>
                <a:defRPr/>
              </a:pPr>
              <a:t>‹#›</a:t>
            </a:fld>
            <a:endParaRPr lang="en-US"/>
          </a:p>
        </p:txBody>
      </p:sp>
    </p:spTree>
    <p:extLst>
      <p:ext uri="{BB962C8B-B14F-4D97-AF65-F5344CB8AC3E}">
        <p14:creationId xmlns:p14="http://schemas.microsoft.com/office/powerpoint/2010/main" val="354160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C44B73C-2391-466F-90D4-A8C8A9CDA0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 Id="rId9" Type="http://schemas.openxmlformats.org/officeDocument/2006/relationships/hyperlink" Target="mailto:info@scienceprofonline.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ceprofonline.com/microbiology/endospore-bacteria-stain-procedure.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scienceprofonline.com/science-image-libr/sci-image-libr-endospore-stain.html" TargetMode="External"/><Relationship Id="rId5" Type="http://schemas.openxmlformats.org/officeDocument/2006/relationships/image" Target="../media/image16.jpeg"/><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hyperlink" Target="http://www.scienceprofonline.com/microbiology/differential-stains-identifying-bacteria-gram-acid-fast-endospore.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youtu.be/tfnpezgBSiI" TargetMode="External"/><Relationship Id="rId3" Type="http://schemas.openxmlformats.org/officeDocument/2006/relationships/hyperlink" Target="http://www.scienceprofonline.com/" TargetMode="External"/><Relationship Id="rId7" Type="http://schemas.openxmlformats.org/officeDocument/2006/relationships/hyperlink" Target="http://youtu.be/EdGnGKObzc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archive.microbelibrary.org/microbelibrary/files/ccImages/Articleimages/mayberry/SporeStain_files/frame.htm" TargetMode="External"/><Relationship Id="rId5" Type="http://schemas.openxmlformats.org/officeDocument/2006/relationships/hyperlink" Target="http://archive.microbelibrary.org/microbelibrary/files/ccImages/Articleimages/shoeb/ziehl-neelsen.html" TargetMode="External"/><Relationship Id="rId10" Type="http://schemas.openxmlformats.org/officeDocument/2006/relationships/image" Target="../media/image18.wmf"/><Relationship Id="rId4" Type="http://schemas.openxmlformats.org/officeDocument/2006/relationships/hyperlink" Target="http://archive.microbelibrary.org/microbelibrary/files/ccImages/Articleimages/keen/Gramstainkeen.htm" TargetMode="External"/><Relationship Id="rId9" Type="http://schemas.openxmlformats.org/officeDocument/2006/relationships/hyperlink" Target="http://youtu.be/JALU1gxM2hI"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hyperlink" Target="http://www.scienceprofonline.com/" TargetMode="External"/><Relationship Id="rId7"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hyperlink" Target="http://commons.wikimedia.org/wiki/File:Average_prokaryote_cell-_unlabled.svg" TargetMode="External"/><Relationship Id="rId4" Type="http://schemas.openxmlformats.org/officeDocument/2006/relationships/hyperlink" Target="http://www.giantmicrobes.com/us/products/salmonella.htm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www.scienceprofonline.org/science-image-libr/sci-image-libr-acid-fast-stain.html" TargetMode="External"/><Relationship Id="rId7" Type="http://schemas.openxmlformats.org/officeDocument/2006/relationships/image" Target="../media/image4.jpg"/><Relationship Id="rId12" Type="http://schemas.openxmlformats.org/officeDocument/2006/relationships/hyperlink" Target="http://www.scienceprofonline.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11" Type="http://schemas.openxmlformats.org/officeDocument/2006/relationships/hyperlink" Target="http://www.scienceprofonline.com/microbiology/endospore-bacteria-stain-procedure.html" TargetMode="External"/><Relationship Id="rId5" Type="http://schemas.openxmlformats.org/officeDocument/2006/relationships/image" Target="../media/image2.jpg"/><Relationship Id="rId10" Type="http://schemas.openxmlformats.org/officeDocument/2006/relationships/hyperlink" Target="http://www.scienceprofonline.com/microbiology/acid-fast-ziehel-neelsen-bacteria-stain-identify-mycobacteria-nocardia.html" TargetMode="External"/><Relationship Id="rId4" Type="http://schemas.openxmlformats.org/officeDocument/2006/relationships/hyperlink" Target="http://www.scienceprofonline.org/science-image-libr/sci-image-libr-gram-stain.html" TargetMode="External"/><Relationship Id="rId9" Type="http://schemas.openxmlformats.org/officeDocument/2006/relationships/hyperlink" Target="http://www.scienceprofonline.org/microbiology/gram-stain-test-for-gram-positive-gram-negative-bacteria-id.htm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www.scienceprofonline.com/microbiology/gram-stain-test-for-gram-positive-gram-negative-bacteria-id.html" TargetMode="External"/><Relationship Id="rId7" Type="http://schemas.openxmlformats.org/officeDocument/2006/relationships/hyperlink" Target="http://www.scienceprofonline.org/microbiology/viewing-bacteria-under-oil-immersion.html"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www.scienceprofonline.org/microbiology/differential-stains-identifying-bacteria-gram-acid-fast-endospore.html" TargetMode="External"/><Relationship Id="rId5" Type="http://schemas.openxmlformats.org/officeDocument/2006/relationships/hyperlink" Target="http://www.scienceprofonline.com/microbiology/endospore-bacteria-stain-procedure.html" TargetMode="External"/><Relationship Id="rId10" Type="http://schemas.openxmlformats.org/officeDocument/2006/relationships/hyperlink" Target="http://www.scienceprofonline.com/" TargetMode="External"/><Relationship Id="rId4" Type="http://schemas.openxmlformats.org/officeDocument/2006/relationships/hyperlink" Target="http://www.scienceprofonline.com/microbiology/acid-fast-ziehel-neelsen-bacteria-stain-identify-mycobacteria-nocardia.html" TargetMode="External"/><Relationship Id="rId9" Type="http://schemas.openxmlformats.org/officeDocument/2006/relationships/hyperlink" Target="http://en.wikipedia.org/wiki/File:Chimp_Brain_in_a_jar.jp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org/microbiology/differential-stains-identifying-bacteria-gram-acid-fast-endospore.html"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www.scienceprofonline.com/" TargetMode="Externa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8" Type="http://schemas.openxmlformats.org/officeDocument/2006/relationships/hyperlink" Target="http://youtu.be/EdGnGKObzcI" TargetMode="External"/><Relationship Id="rId3" Type="http://schemas.openxmlformats.org/officeDocument/2006/relationships/hyperlink" Target="http://www.scienceprofonline.com/microbiology/gram-stain-test-for-gram-positive-gram-negative-bacteria-id.html" TargetMode="External"/><Relationship Id="rId7"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cienceprofonline.com/microbiology/bacterial-cell-wall-structure-gram-positive-negative.html" TargetMode="External"/><Relationship Id="rId5" Type="http://schemas.openxmlformats.org/officeDocument/2006/relationships/hyperlink" Target="http://www.scienceprofonline.org/microbiology/gram-negative-bacteria-cell-wall.html" TargetMode="External"/><Relationship Id="rId4" Type="http://schemas.openxmlformats.org/officeDocument/2006/relationships/hyperlink" Target="http://www.scienceprofonline.org/microbiology/gram-positive-bacteria-cell-wall.html" TargetMode="External"/><Relationship Id="rId9" Type="http://schemas.openxmlformats.org/officeDocument/2006/relationships/hyperlink" Target="http://www.scienceprofonline.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profonline.com/microbiology/acid-fast-ziehel-neelsen-bacteria-stain-identify-mycobacteria-nocardia.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youtu.be/tfnpezgBSiI" TargetMode="Externa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profonline.com/microbiology/endospore-bacteria-stain-procedure.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youtu.be/JALU1gxM2hI" TargetMode="External"/><Relationship Id="rId5" Type="http://schemas.openxmlformats.org/officeDocument/2006/relationships/image" Target="../media/image9.png"/><Relationship Id="rId4" Type="http://schemas.openxmlformats.org/officeDocument/2006/relationships/hyperlink" Target="http://www.scienceprofonline.com/microbiology/bacterial-pathogens-genus-clostridium.html"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Part%20of%20the%20Identification%20of%20Unkown%20Bacteria%20VMC%20lab%20series." TargetMode="External"/><Relationship Id="rId7" Type="http://schemas.openxmlformats.org/officeDocument/2006/relationships/hyperlink" Target="http://www.scienceprofonline.org/science-image-libr/sci-image-libr-gram-stain.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g"/><Relationship Id="rId9" Type="http://schemas.openxmlformats.org/officeDocument/2006/relationships/hyperlink" Target="http://www.scienceprofonline.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profonline.com/microbiology/acid-fast-ziehel-neelsen-bacteria-stain-identify-mycobacteria-nocardia.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scienceprofonline.org/science-image-libr/sci-image-libr-acid-fast-stain.html" TargetMode="External"/><Relationship Id="rId5" Type="http://schemas.openxmlformats.org/officeDocument/2006/relationships/image" Target="../media/image14.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spcAft>
                <a:spcPts val="100"/>
              </a:spcAft>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spcAft>
                <a:spcPts val="100"/>
              </a:spcAft>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spcAft>
                <a:spcPts val="100"/>
              </a:spcAft>
            </a:pPr>
            <a:r>
              <a:rPr lang="en-US" altLang="en-US" sz="1200">
                <a:latin typeface="Comic Sans MS" pitchFamily="66" charset="0"/>
              </a:rPr>
              <a:t>	</a:t>
            </a:r>
          </a:p>
          <a:p>
            <a:pPr eaLnBrk="1" hangingPunct="1">
              <a:lnSpc>
                <a:spcPct val="80000"/>
              </a:lnSpc>
              <a:spcBef>
                <a:spcPct val="20000"/>
              </a:spcBef>
              <a:spcAft>
                <a:spcPts val="100"/>
              </a:spcAft>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spcAft>
                <a:spcPts val="100"/>
              </a:spcAft>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Microbiology Classroom </a:t>
            </a:r>
            <a:r>
              <a:rPr lang="en-US" altLang="en-US" sz="1000">
                <a:latin typeface="Comic Sans MS" pitchFamily="66" charset="0"/>
              </a:rPr>
              <a:t>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533400"/>
            <a:ext cx="8229600" cy="1143000"/>
          </a:xfrm>
        </p:spPr>
        <p:txBody>
          <a:bodyPr/>
          <a:lstStyle/>
          <a:p>
            <a:pPr eaLnBrk="1" hangingPunct="1"/>
            <a:r>
              <a:rPr lang="en-US" altLang="en-US" sz="3600" b="1" dirty="0" smtClean="0">
                <a:latin typeface="Comic Sans MS" pitchFamily="66" charset="0"/>
                <a:hlinkClick r:id="rId3"/>
              </a:rPr>
              <a:t>Endospore Stain</a:t>
            </a:r>
            <a:r>
              <a:rPr lang="en-US" altLang="en-US" sz="3600" b="1" dirty="0" smtClean="0">
                <a:latin typeface="Comic Sans MS" pitchFamily="66" charset="0"/>
              </a:rPr>
              <a:t> </a:t>
            </a:r>
            <a:br>
              <a:rPr lang="en-US" altLang="en-US" sz="3600" b="1" dirty="0" smtClean="0">
                <a:latin typeface="Comic Sans MS" pitchFamily="66" charset="0"/>
              </a:rPr>
            </a:br>
            <a:r>
              <a:rPr lang="en-US" altLang="en-US" sz="3600" b="1" dirty="0" smtClean="0">
                <a:latin typeface="Comic Sans MS" pitchFamily="66" charset="0"/>
              </a:rPr>
              <a:t>Examples</a:t>
            </a:r>
            <a:endParaRPr lang="en-US" altLang="en-US" sz="3200" i="1" dirty="0" smtClean="0">
              <a:latin typeface="Comic Sans MS" pitchFamily="66" charset="0"/>
            </a:endParaRPr>
          </a:p>
        </p:txBody>
      </p:sp>
      <p:pic>
        <p:nvPicPr>
          <p:cNvPr id="4" name="Picture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62000" y="1962035"/>
            <a:ext cx="3447684" cy="32689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29200" y="1962035"/>
            <a:ext cx="3325673" cy="325629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5365" name="Text Box 6"/>
          <p:cNvSpPr txBox="1">
            <a:spLocks noChangeArrowheads="1"/>
          </p:cNvSpPr>
          <p:nvPr/>
        </p:nvSpPr>
        <p:spPr bwMode="auto">
          <a:xfrm>
            <a:off x="5562600" y="6605588"/>
            <a:ext cx="3581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All </a:t>
            </a:r>
            <a:r>
              <a:rPr lang="en-US" altLang="en-US" sz="1000">
                <a:hlinkClick r:id="rId6"/>
              </a:rPr>
              <a:t>endospore stain images</a:t>
            </a:r>
            <a:r>
              <a:rPr lang="en-US" altLang="en-US" sz="1000"/>
              <a:t> by T. Port</a:t>
            </a:r>
            <a:endParaRPr lang="en-US" altLang="en-US" sz="1000">
              <a:latin typeface="Comic Sans MS" pitchFamily="66" charset="0"/>
            </a:endParaRPr>
          </a:p>
        </p:txBody>
      </p:sp>
      <p:sp>
        <p:nvSpPr>
          <p:cNvPr id="10" name="TextBox 9"/>
          <p:cNvSpPr txBox="1"/>
          <p:nvPr/>
        </p:nvSpPr>
        <p:spPr>
          <a:xfrm>
            <a:off x="4076700" y="4524375"/>
            <a:ext cx="990600" cy="461963"/>
          </a:xfrm>
          <a:prstGeom prst="rect">
            <a:avLst/>
          </a:prstGeom>
          <a:noFill/>
        </p:spPr>
        <p:txBody>
          <a:bodyPr>
            <a:spAutoFit/>
          </a:bodyPr>
          <a:lstStyle/>
          <a:p>
            <a:pPr algn="ctr">
              <a:defRPr/>
            </a:pPr>
            <a:r>
              <a:rPr lang="en-US" sz="1200" i="1" dirty="0">
                <a:latin typeface="+mj-lt"/>
              </a:rPr>
              <a:t>Bacillus cereus</a:t>
            </a: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29200" y="274638"/>
            <a:ext cx="3657600" cy="563562"/>
          </a:xfrm>
        </p:spPr>
        <p:txBody>
          <a:bodyPr/>
          <a:lstStyle/>
          <a:p>
            <a:pPr eaLnBrk="1" hangingPunct="1"/>
            <a:r>
              <a:rPr lang="en-US" altLang="en-US" sz="2800" smtClean="0">
                <a:latin typeface="Comic Sans MS" pitchFamily="66" charset="0"/>
              </a:rPr>
              <a:t>Dichotomous Key</a:t>
            </a:r>
          </a:p>
        </p:txBody>
      </p:sp>
      <p:pic>
        <p:nvPicPr>
          <p:cNvPr id="9219" name="Picture 4"/>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762000" y="914400"/>
            <a:ext cx="7669213" cy="5743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1"/>
          <p:cNvSpPr/>
          <p:nvPr/>
        </p:nvSpPr>
        <p:spPr>
          <a:xfrm>
            <a:off x="6178550" y="4913313"/>
            <a:ext cx="1066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2" name="TextBox 6"/>
          <p:cNvSpPr txBox="1">
            <a:spLocks noChangeArrowheads="1"/>
          </p:cNvSpPr>
          <p:nvPr/>
        </p:nvSpPr>
        <p:spPr bwMode="auto">
          <a:xfrm>
            <a:off x="4953000" y="5867400"/>
            <a:ext cx="990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100"/>
              <a:t>Intense pink</a:t>
            </a:r>
          </a:p>
        </p:txBody>
      </p:sp>
      <p:sp>
        <p:nvSpPr>
          <p:cNvPr id="9223" name="TextBox 10"/>
          <p:cNvSpPr txBox="1">
            <a:spLocks noChangeArrowheads="1"/>
          </p:cNvSpPr>
          <p:nvPr/>
        </p:nvSpPr>
        <p:spPr bwMode="auto">
          <a:xfrm>
            <a:off x="4953000" y="6492875"/>
            <a:ext cx="13779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100"/>
              <a:t>Light, uneven pink</a:t>
            </a:r>
          </a:p>
        </p:txBody>
      </p:sp>
      <p:sp>
        <p:nvSpPr>
          <p:cNvPr id="10" name="Left Bracket 9"/>
          <p:cNvSpPr/>
          <p:nvPr/>
        </p:nvSpPr>
        <p:spPr>
          <a:xfrm>
            <a:off x="4784725" y="5562600"/>
            <a:ext cx="168275" cy="52546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Left Bracket 15"/>
          <p:cNvSpPr/>
          <p:nvPr/>
        </p:nvSpPr>
        <p:spPr>
          <a:xfrm>
            <a:off x="4776788" y="6088063"/>
            <a:ext cx="176212" cy="66675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 name="TextBox 2"/>
          <p:cNvSpPr txBox="1"/>
          <p:nvPr/>
        </p:nvSpPr>
        <p:spPr>
          <a:xfrm>
            <a:off x="152400" y="152400"/>
            <a:ext cx="3810000" cy="769441"/>
          </a:xfrm>
          <a:prstGeom prst="rect">
            <a:avLst/>
          </a:prstGeom>
          <a:noFill/>
        </p:spPr>
        <p:txBody>
          <a:bodyPr wrap="square" rtlCol="0">
            <a:spAutoFit/>
          </a:bodyPr>
          <a:lstStyle/>
          <a:p>
            <a:endParaRPr lang="en-US" sz="700" b="1" dirty="0">
              <a:solidFill>
                <a:srgbClr val="FF0000"/>
              </a:solidFill>
              <a:latin typeface="Comic Sans MS" panose="030F0702030302020204" pitchFamily="66" charset="0"/>
            </a:endParaRPr>
          </a:p>
          <a:p>
            <a:r>
              <a:rPr lang="en-US" sz="1600" b="1" dirty="0" smtClean="0">
                <a:solidFill>
                  <a:srgbClr val="FF0000"/>
                </a:solidFill>
                <a:latin typeface="Comic Sans MS" panose="030F0702030302020204" pitchFamily="66" charset="0"/>
              </a:rPr>
              <a:t>Q</a:t>
            </a:r>
            <a:r>
              <a:rPr lang="en-US" sz="1400" dirty="0" smtClean="0">
                <a:latin typeface="Comic Sans MS" panose="030F0702030302020204" pitchFamily="66" charset="0"/>
              </a:rPr>
              <a:t>: Why are we doing </a:t>
            </a:r>
            <a:r>
              <a:rPr lang="en-US" sz="1400" b="1" dirty="0" smtClean="0">
                <a:latin typeface="Comic Sans MS" panose="030F0702030302020204" pitchFamily="66" charset="0"/>
                <a:hlinkClick r:id="rId4"/>
              </a:rPr>
              <a:t>Differential Stains</a:t>
            </a:r>
            <a:r>
              <a:rPr lang="en-US" sz="1400" dirty="0" smtClean="0">
                <a:latin typeface="Comic Sans MS" panose="030F0702030302020204" pitchFamily="66" charset="0"/>
              </a:rPr>
              <a:t> of our bacterial unknown?</a:t>
            </a:r>
          </a:p>
          <a:p>
            <a:endParaRPr lang="en-US" sz="700" dirty="0">
              <a:latin typeface="Comic Sans MS" panose="030F0702030302020204" pitchFamily="66" charset="0"/>
            </a:endParaRPr>
          </a:p>
        </p:txBody>
      </p:sp>
      <p:sp>
        <p:nvSpPr>
          <p:cNvPr id="11"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505222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110836" y="152400"/>
            <a:ext cx="7162800" cy="6324600"/>
          </a:xfrm>
        </p:spPr>
        <p:txBody>
          <a:bodyPr/>
          <a:lstStyle/>
          <a:p>
            <a:pPr eaLnBrk="1" hangingPunct="1">
              <a:buFontTx/>
              <a:buNone/>
              <a:defRPr/>
            </a:pPr>
            <a:r>
              <a:rPr lang="en-US" sz="5400" b="1" dirty="0" smtClean="0">
                <a:solidFill>
                  <a:srgbClr val="339966"/>
                </a:solidFill>
                <a:latin typeface="Comic Sans MS" pitchFamily="66" charset="0"/>
              </a:rPr>
              <a:t> </a:t>
            </a:r>
            <a:r>
              <a:rPr lang="en-US" sz="4000" b="1" dirty="0" smtClean="0">
                <a:solidFill>
                  <a:srgbClr val="339966"/>
                </a:solidFill>
                <a:latin typeface="Comic Sans MS" pitchFamily="66" charset="0"/>
              </a:rPr>
              <a:t>Confused?</a:t>
            </a:r>
          </a:p>
          <a:p>
            <a:pPr eaLnBrk="1" hangingPunct="1">
              <a:buFontTx/>
              <a:buNone/>
              <a:defRPr/>
            </a:pPr>
            <a:endParaRPr lang="en-US" sz="100" b="1" dirty="0" smtClean="0">
              <a:latin typeface="Comic Sans MS" pitchFamily="66" charset="0"/>
            </a:endParaRPr>
          </a:p>
          <a:p>
            <a:pP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fun resources that further explain </a:t>
            </a:r>
          </a:p>
          <a:p>
            <a:pPr eaLnBrk="1" hangingPunct="1">
              <a:buFontTx/>
              <a:buNone/>
              <a:defRPr/>
            </a:pPr>
            <a:r>
              <a:rPr lang="en-US" sz="1800" dirty="0">
                <a:latin typeface="Comic Sans MS" pitchFamily="66" charset="0"/>
              </a:rPr>
              <a:t> </a:t>
            </a:r>
            <a:r>
              <a:rPr lang="en-US" sz="1800" dirty="0" smtClean="0">
                <a:latin typeface="Comic Sans MS" pitchFamily="66" charset="0"/>
              </a:rPr>
              <a:t>   bacterial identification:</a:t>
            </a:r>
          </a:p>
          <a:p>
            <a:pPr algn="ctr" eaLnBrk="1" hangingPunct="1">
              <a:buFontTx/>
              <a:buNone/>
              <a:defRPr/>
            </a:pPr>
            <a:endParaRPr lang="en-US" sz="1400" dirty="0" smtClean="0">
              <a:latin typeface="Comic Sans MS" pitchFamily="66" charset="0"/>
            </a:endParaRPr>
          </a:p>
          <a:p>
            <a:pPr eaLnBrk="1" hangingPunct="1">
              <a:defRPr/>
            </a:pPr>
            <a:r>
              <a:rPr lang="en-US" sz="1800" b="1" dirty="0" smtClean="0">
                <a:latin typeface="Comic Sans MS" pitchFamily="66" charset="0"/>
              </a:rPr>
              <a:t>Differential Stain </a:t>
            </a:r>
            <a:r>
              <a:rPr lang="en-US" sz="1600" dirty="0" smtClean="0">
                <a:latin typeface="Comic Sans MS" pitchFamily="66" charset="0"/>
              </a:rPr>
              <a:t>Main </a:t>
            </a:r>
            <a:r>
              <a:rPr lang="en-US" sz="1600" dirty="0" smtClean="0">
                <a:latin typeface="Comic Sans MS" pitchFamily="66" charset="0"/>
              </a:rPr>
              <a:t>Page</a:t>
            </a:r>
            <a:r>
              <a:rPr lang="en-US" sz="1100" dirty="0" smtClean="0">
                <a:latin typeface="Comic Sans MS" pitchFamily="66" charset="0"/>
              </a:rPr>
              <a:t> </a:t>
            </a:r>
            <a:r>
              <a:rPr lang="en-US" sz="1200" dirty="0" smtClean="0">
                <a:latin typeface="Comic Sans MS" pitchFamily="66" charset="0"/>
              </a:rPr>
              <a:t>on the Virtual Microbiology Classroom of </a:t>
            </a:r>
            <a:r>
              <a:rPr lang="en-US" sz="1400" dirty="0" smtClean="0">
                <a:latin typeface="Comic Sans MS" pitchFamily="66" charset="0"/>
                <a:hlinkClick r:id="rId3"/>
              </a:rPr>
              <a:t>Science Prof Online</a:t>
            </a:r>
            <a:r>
              <a:rPr lang="en-US" sz="1200" dirty="0" smtClean="0">
                <a:latin typeface="Comic Sans MS" pitchFamily="66" charset="0"/>
              </a:rPr>
              <a:t>.</a:t>
            </a:r>
          </a:p>
          <a:p>
            <a:pPr marL="0" indent="0" eaLnBrk="1" hangingPunct="1">
              <a:buFontTx/>
              <a:buNone/>
              <a:defRPr/>
            </a:pPr>
            <a:endParaRPr lang="en-US" sz="800" dirty="0" smtClean="0">
              <a:latin typeface="Comic Sans MS" pitchFamily="66" charset="0"/>
            </a:endParaRPr>
          </a:p>
          <a:p>
            <a:pPr eaLnBrk="1" hangingPunct="1">
              <a:defRPr/>
            </a:pPr>
            <a:r>
              <a:rPr lang="en-US" sz="1800" dirty="0" smtClean="0">
                <a:latin typeface="Comic Sans MS" pitchFamily="66" charset="0"/>
                <a:hlinkClick r:id="rId4"/>
              </a:rPr>
              <a:t>Gram Stain </a:t>
            </a:r>
            <a:r>
              <a:rPr lang="en-US" sz="1600" dirty="0">
                <a:latin typeface="Comic Sans MS" pitchFamily="66" charset="0"/>
              </a:rPr>
              <a:t>I</a:t>
            </a:r>
            <a:r>
              <a:rPr lang="en-US" sz="1600" dirty="0" smtClean="0">
                <a:latin typeface="Comic Sans MS" pitchFamily="66" charset="0"/>
              </a:rPr>
              <a:t>nteractive </a:t>
            </a:r>
            <a:r>
              <a:rPr lang="en-US" sz="1600" dirty="0">
                <a:latin typeface="Comic Sans MS" pitchFamily="66" charset="0"/>
              </a:rPr>
              <a:t>T</a:t>
            </a:r>
            <a:r>
              <a:rPr lang="en-US" sz="1600" dirty="0" smtClean="0">
                <a:latin typeface="Comic Sans MS" pitchFamily="66" charset="0"/>
              </a:rPr>
              <a:t>utorial</a:t>
            </a:r>
            <a:r>
              <a:rPr lang="en-US" sz="1200" dirty="0" smtClean="0">
                <a:latin typeface="Comic Sans MS" pitchFamily="66" charset="0"/>
              </a:rPr>
              <a:t>. This is an extremely useful tutorial that shows, step-by-step, what happens in Gram-positive and Gram-negative cells during Gram staining.</a:t>
            </a:r>
            <a:endParaRPr lang="en-US" sz="1200" dirty="0">
              <a:latin typeface="Comic Sans MS" pitchFamily="66" charset="0"/>
            </a:endParaRPr>
          </a:p>
          <a:p>
            <a:pPr marL="0" indent="0" eaLnBrk="1" hangingPunct="1">
              <a:buFontTx/>
              <a:buNone/>
              <a:defRPr/>
            </a:pPr>
            <a:endParaRPr lang="en-US" sz="800" dirty="0" smtClean="0">
              <a:latin typeface="Comic Sans MS" pitchFamily="66" charset="0"/>
            </a:endParaRPr>
          </a:p>
          <a:p>
            <a:pPr eaLnBrk="1" hangingPunct="1">
              <a:defRPr/>
            </a:pPr>
            <a:r>
              <a:rPr lang="en-US" sz="1800" dirty="0" smtClean="0">
                <a:latin typeface="Comic Sans MS" pitchFamily="66" charset="0"/>
                <a:hlinkClick r:id="rId5"/>
              </a:rPr>
              <a:t>Acid-fast Stain </a:t>
            </a:r>
            <a:r>
              <a:rPr lang="en-US" sz="1600" dirty="0">
                <a:latin typeface="Comic Sans MS" pitchFamily="66" charset="0"/>
              </a:rPr>
              <a:t>A</a:t>
            </a:r>
            <a:r>
              <a:rPr lang="en-US" sz="1600" dirty="0" smtClean="0">
                <a:latin typeface="Comic Sans MS" pitchFamily="66" charset="0"/>
              </a:rPr>
              <a:t>nimated Tutorial</a:t>
            </a:r>
            <a:r>
              <a:rPr lang="en-US" sz="1600" dirty="0">
                <a:latin typeface="Comic Sans MS" pitchFamily="66" charset="0"/>
              </a:rPr>
              <a:t>. </a:t>
            </a:r>
            <a:r>
              <a:rPr lang="en-US" sz="1200" dirty="0">
                <a:latin typeface="Comic Sans MS" pitchFamily="66" charset="0"/>
              </a:rPr>
              <a:t>T</a:t>
            </a:r>
            <a:r>
              <a:rPr lang="en-US" sz="1200" dirty="0" smtClean="0">
                <a:latin typeface="Comic Sans MS" pitchFamily="66" charset="0"/>
              </a:rPr>
              <a:t>he staining procedure depicted in this tutorial differs a bit from how we do it in lab, but this tutorial is still very useful. Shows the steps of the staining procedure and the resulting color of Acid-fast and Nonacid-fast cells.</a:t>
            </a:r>
          </a:p>
          <a:p>
            <a:pPr eaLnBrk="1" hangingPunct="1">
              <a:defRPr/>
            </a:pPr>
            <a:endParaRPr lang="en-US" sz="800" dirty="0">
              <a:latin typeface="Comic Sans MS" pitchFamily="66" charset="0"/>
            </a:endParaRPr>
          </a:p>
          <a:p>
            <a:pPr eaLnBrk="1" hangingPunct="1">
              <a:defRPr/>
            </a:pPr>
            <a:r>
              <a:rPr lang="en-US" sz="1800" dirty="0" smtClean="0">
                <a:latin typeface="Comic Sans MS" pitchFamily="66" charset="0"/>
                <a:hlinkClick r:id="rId6"/>
              </a:rPr>
              <a:t>Endospore Stain</a:t>
            </a:r>
            <a:r>
              <a:rPr lang="en-US" sz="1800" dirty="0" smtClean="0">
                <a:latin typeface="Comic Sans MS" pitchFamily="66" charset="0"/>
              </a:rPr>
              <a:t> </a:t>
            </a:r>
            <a:r>
              <a:rPr lang="en-US" sz="1600" dirty="0" smtClean="0">
                <a:latin typeface="Comic Sans MS" pitchFamily="66" charset="0"/>
              </a:rPr>
              <a:t>PowerPoint</a:t>
            </a:r>
            <a:r>
              <a:rPr lang="en-US" sz="1100" dirty="0" smtClean="0">
                <a:latin typeface="Comic Sans MS" pitchFamily="66" charset="0"/>
              </a:rPr>
              <a:t>. </a:t>
            </a:r>
            <a:r>
              <a:rPr lang="en-US" sz="1200" dirty="0" smtClean="0">
                <a:latin typeface="Comic Sans MS" pitchFamily="66" charset="0"/>
              </a:rPr>
              <a:t>Although this is just a  PPT, it does have useful information and images for students learning about the endospore stain.</a:t>
            </a:r>
          </a:p>
          <a:p>
            <a:pPr eaLnBrk="1" hangingPunct="1">
              <a:defRPr/>
            </a:pPr>
            <a:endParaRPr lang="en-US" sz="800" dirty="0">
              <a:latin typeface="Comic Sans MS" pitchFamily="66" charset="0"/>
            </a:endParaRPr>
          </a:p>
          <a:p>
            <a:pPr eaLnBrk="1" hangingPunct="1">
              <a:defRPr/>
            </a:pPr>
            <a:endParaRPr lang="en-US" sz="1200" dirty="0">
              <a:latin typeface="Comic Sans MS" pitchFamily="66" charset="0"/>
            </a:endParaRPr>
          </a:p>
          <a:p>
            <a:pPr eaLnBrk="1" hangingPunct="1">
              <a:defRPr/>
            </a:pPr>
            <a:r>
              <a:rPr lang="en-US" sz="1800" dirty="0" smtClean="0">
                <a:latin typeface="Comic Sans MS" pitchFamily="66" charset="0"/>
              </a:rPr>
              <a:t>Videos of differential staining procedures: </a:t>
            </a:r>
            <a:r>
              <a:rPr lang="en-US" sz="1600" dirty="0" smtClean="0">
                <a:latin typeface="Comic Sans MS" pitchFamily="66" charset="0"/>
                <a:hlinkClick r:id="rId7"/>
              </a:rPr>
              <a:t>Gram</a:t>
            </a:r>
            <a:r>
              <a:rPr lang="en-US" sz="1600" dirty="0" smtClean="0">
                <a:latin typeface="Comic Sans MS" pitchFamily="66" charset="0"/>
              </a:rPr>
              <a:t>, </a:t>
            </a:r>
            <a:r>
              <a:rPr lang="en-US" sz="1600" dirty="0" smtClean="0">
                <a:latin typeface="Comic Sans MS" pitchFamily="66" charset="0"/>
                <a:hlinkClick r:id="rId8"/>
              </a:rPr>
              <a:t>Acid-fast</a:t>
            </a:r>
            <a:r>
              <a:rPr lang="en-US" sz="1600" dirty="0" smtClean="0">
                <a:latin typeface="Comic Sans MS" pitchFamily="66" charset="0"/>
              </a:rPr>
              <a:t>, </a:t>
            </a:r>
            <a:r>
              <a:rPr lang="en-US" sz="1600" dirty="0" smtClean="0">
                <a:latin typeface="Comic Sans MS" pitchFamily="66" charset="0"/>
                <a:hlinkClick r:id="rId9"/>
              </a:rPr>
              <a:t>Endospore</a:t>
            </a:r>
            <a:endParaRPr lang="en-US" sz="1600" dirty="0">
              <a:latin typeface="Comic Sans MS" pitchFamily="66" charset="0"/>
            </a:endParaRPr>
          </a:p>
          <a:p>
            <a:pPr eaLnBrk="1" hangingPunct="1">
              <a:defRPr/>
            </a:pPr>
            <a:endParaRPr lang="en-US" sz="1100" dirty="0" smtClean="0">
              <a:latin typeface="Comic Sans MS" pitchFamily="66" charset="0"/>
            </a:endParaRPr>
          </a:p>
        </p:txBody>
      </p:sp>
      <p:pic>
        <p:nvPicPr>
          <p:cNvPr id="17411" name="Picture 8" descr="MC900229685[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752557" y="152400"/>
            <a:ext cx="110728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rot="2672262">
            <a:off x="6295544" y="1331428"/>
            <a:ext cx="2787171" cy="718657"/>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rPr>
              <a:t>Smart</a:t>
            </a:r>
            <a:r>
              <a:rPr lang="en-US" i="1" kern="10" dirty="0">
                <a:ln w="9525">
                  <a:solidFill>
                    <a:srgbClr val="000000"/>
                  </a:solidFill>
                  <a:round/>
                  <a:headEnd/>
                  <a:tailEnd/>
                </a:ln>
                <a:solidFill>
                  <a:srgbClr val="FFFFFF"/>
                </a:solidFill>
                <a:latin typeface="Comic Sans MS"/>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t> (You must be in PPT slideshow view to click on links.)</a:t>
            </a:r>
          </a:p>
        </p:txBody>
      </p:sp>
      <p:sp>
        <p:nvSpPr>
          <p:cNvPr id="7" name="Text Box 7"/>
          <p:cNvSpPr txBox="1">
            <a:spLocks noChangeArrowheads="1"/>
          </p:cNvSpPr>
          <p:nvPr/>
        </p:nvSpPr>
        <p:spPr bwMode="auto">
          <a:xfrm>
            <a:off x="4648200" y="6613524"/>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381000"/>
            <a:ext cx="8534400" cy="4038600"/>
          </a:xfrm>
        </p:spPr>
        <p:txBody>
          <a:bodyPr/>
          <a:lstStyle/>
          <a:p>
            <a:pPr algn="r" eaLnBrk="1" hangingPunct="1"/>
            <a:r>
              <a:rPr lang="en-US" altLang="en-US" sz="2400" b="1" i="1" dirty="0" smtClean="0">
                <a:solidFill>
                  <a:srgbClr val="FF0000"/>
                </a:solidFill>
              </a:rPr>
              <a:t>         </a:t>
            </a:r>
            <a:r>
              <a:rPr lang="en-US" altLang="en-US" sz="2800" b="1" dirty="0" smtClean="0">
                <a:solidFill>
                  <a:srgbClr val="009900"/>
                </a:solidFill>
                <a:latin typeface="Comic Sans MS" pitchFamily="66" charset="0"/>
              </a:rPr>
              <a:t>Are microbes intimidating you?</a:t>
            </a:r>
            <a:r>
              <a:rPr lang="en-US" altLang="en-US" sz="2800" i="1" dirty="0" smtClean="0">
                <a:solidFill>
                  <a:srgbClr val="009900"/>
                </a:solidFill>
                <a:latin typeface="Comic Sans MS" pitchFamily="66" charset="0"/>
              </a:rPr>
              <a:t/>
            </a:r>
            <a:br>
              <a:rPr lang="en-US" altLang="en-US" sz="2800" i="1" dirty="0" smtClean="0">
                <a:solidFill>
                  <a:srgbClr val="009900"/>
                </a:solidFill>
                <a:latin typeface="Comic Sans MS" pitchFamily="66" charset="0"/>
              </a:rPr>
            </a:br>
            <a:r>
              <a:rPr lang="en-US" altLang="en-US" sz="2400" i="1" dirty="0" smtClean="0">
                <a:solidFill>
                  <a:srgbClr val="FF0000"/>
                </a:solidFill>
              </a:rPr>
              <a:t/>
            </a:r>
            <a:br>
              <a:rPr lang="en-US" altLang="en-US" sz="2400" i="1" dirty="0" smtClean="0">
                <a:solidFill>
                  <a:srgbClr val="FF0000"/>
                </a:solidFill>
              </a:rPr>
            </a:br>
            <a:r>
              <a:rPr lang="en-US" altLang="en-US" sz="2000" i="1" dirty="0" smtClean="0">
                <a:solidFill>
                  <a:srgbClr val="B2B2B2"/>
                </a:solidFill>
                <a:latin typeface="Comic Sans MS" pitchFamily="66" charset="0"/>
              </a:rPr>
              <a:t>Do yourself a favor. Use the…</a:t>
            </a:r>
            <a:r>
              <a:rPr lang="en-US" altLang="en-US" sz="2800" i="1" dirty="0" smtClean="0">
                <a:latin typeface="Comic Sans MS" pitchFamily="66" charset="0"/>
              </a:rPr>
              <a:t> </a:t>
            </a:r>
            <a:r>
              <a:rPr lang="en-US" altLang="en-US" sz="2000" i="1" dirty="0" smtClean="0">
                <a:latin typeface="Comic Sans MS" pitchFamily="66" charset="0"/>
              </a:rPr>
              <a:t/>
            </a:r>
            <a:br>
              <a:rPr lang="en-US" altLang="en-US" sz="2000" i="1" dirty="0" smtClean="0">
                <a:latin typeface="Comic Sans MS" pitchFamily="66" charset="0"/>
              </a:rPr>
            </a:br>
            <a:r>
              <a:rPr lang="en-US" altLang="en-US" sz="3200" dirty="0" smtClean="0">
                <a:solidFill>
                  <a:srgbClr val="996600"/>
                </a:solidFill>
                <a:latin typeface="Comic Sans MS" pitchFamily="66" charset="0"/>
              </a:rPr>
              <a:t/>
            </a:r>
            <a:br>
              <a:rPr lang="en-US" altLang="en-US" sz="3200" dirty="0" smtClean="0">
                <a:solidFill>
                  <a:srgbClr val="996600"/>
                </a:solidFill>
                <a:latin typeface="Comic Sans MS" pitchFamily="66" charset="0"/>
              </a:rPr>
            </a:br>
            <a:r>
              <a:rPr lang="en-US" altLang="en-US" sz="3200" dirty="0" smtClean="0">
                <a:solidFill>
                  <a:srgbClr val="996600"/>
                </a:solidFill>
                <a:latin typeface="Comic Sans MS" pitchFamily="66" charset="0"/>
              </a:rPr>
              <a:t>              </a:t>
            </a:r>
            <a:r>
              <a:rPr lang="en-US" altLang="en-US" sz="4000" b="1" dirty="0" smtClean="0">
                <a:solidFill>
                  <a:schemeClr val="accent2"/>
                </a:solidFill>
                <a:latin typeface="Comic Sans MS" pitchFamily="66" charset="0"/>
              </a:rPr>
              <a:t>Virtual Microbiology                        Classroom </a:t>
            </a:r>
            <a:r>
              <a:rPr lang="en-US" altLang="en-US" sz="2000" i="1" dirty="0" smtClean="0">
                <a:solidFill>
                  <a:schemeClr val="accent2"/>
                </a:solidFill>
                <a:latin typeface="Comic Sans MS" pitchFamily="66" charset="0"/>
              </a:rPr>
              <a:t>(</a:t>
            </a:r>
            <a:r>
              <a:rPr lang="en-US" altLang="en-US" sz="2000" i="1" dirty="0" smtClean="0">
                <a:solidFill>
                  <a:schemeClr val="tx1"/>
                </a:solidFill>
                <a:latin typeface="Comic Sans MS" pitchFamily="66" charset="0"/>
              </a:rPr>
              <a:t>VMC</a:t>
            </a:r>
            <a:r>
              <a:rPr lang="en-US" altLang="en-US" sz="2000" i="1" dirty="0" smtClean="0">
                <a:solidFill>
                  <a:schemeClr val="accent2"/>
                </a:solidFill>
                <a:latin typeface="Comic Sans MS" pitchFamily="66" charset="0"/>
              </a:rPr>
              <a:t>)</a:t>
            </a:r>
            <a:r>
              <a:rPr lang="en-US" altLang="en-US" sz="4000" b="1" dirty="0" smtClean="0">
                <a:solidFill>
                  <a:schemeClr val="accent2"/>
                </a:solidFill>
                <a:latin typeface="Comic Sans MS" pitchFamily="66" charset="0"/>
              </a:rPr>
              <a:t> !</a:t>
            </a:r>
            <a:r>
              <a:rPr lang="en-US" altLang="en-US" sz="4000" b="1" dirty="0" smtClean="0">
                <a:solidFill>
                  <a:schemeClr val="accent2"/>
                </a:solidFill>
              </a:rPr>
              <a:t/>
            </a:r>
            <a:br>
              <a:rPr lang="en-US" altLang="en-US" sz="4000" b="1" dirty="0" smtClean="0">
                <a:solidFill>
                  <a:schemeClr val="accent2"/>
                </a:solidFill>
              </a:rPr>
            </a:br>
            <a:r>
              <a:rPr lang="en-US" altLang="en-US" sz="2400" b="1" dirty="0" smtClean="0"/>
              <a:t/>
            </a:r>
            <a:br>
              <a:rPr lang="en-US" altLang="en-US" sz="2400" b="1" dirty="0" smtClean="0"/>
            </a:br>
            <a:r>
              <a:rPr lang="en-US" altLang="en-US" sz="2400" dirty="0" smtClean="0">
                <a:latin typeface="Comic Sans MS" pitchFamily="66" charset="0"/>
              </a:rPr>
              <a:t>The VMC is full of resources to help you succeed, including:</a:t>
            </a:r>
          </a:p>
        </p:txBody>
      </p:sp>
      <p:sp>
        <p:nvSpPr>
          <p:cNvPr id="18435"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altLang="en-US" sz="1800" smtClean="0">
                <a:latin typeface="Comic Sans MS" pitchFamily="66" charset="0"/>
              </a:rPr>
              <a:t>practice test questions</a:t>
            </a:r>
          </a:p>
          <a:p>
            <a:pPr marL="609600" indent="-609600" algn="l" eaLnBrk="1" hangingPunct="1">
              <a:buFontTx/>
              <a:buChar char="•"/>
            </a:pPr>
            <a:r>
              <a:rPr lang="en-US" altLang="en-US" sz="1800" smtClean="0">
                <a:latin typeface="Comic Sans MS" pitchFamily="66" charset="0"/>
              </a:rPr>
              <a:t>review questions</a:t>
            </a:r>
          </a:p>
          <a:p>
            <a:pPr marL="609600" indent="-609600" algn="l" eaLnBrk="1" hangingPunct="1">
              <a:buFontTx/>
              <a:buChar char="•"/>
            </a:pPr>
            <a:r>
              <a:rPr lang="en-US" altLang="en-US" sz="1800" smtClean="0">
                <a:latin typeface="Comic Sans MS" pitchFamily="66" charset="0"/>
              </a:rPr>
              <a:t>study guides and learning objectives</a:t>
            </a:r>
          </a:p>
        </p:txBody>
      </p:sp>
      <p:sp>
        <p:nvSpPr>
          <p:cNvPr id="18436"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VMC by going to the Science Prof Online website </a:t>
            </a:r>
            <a:r>
              <a:rPr lang="en-US" altLang="en-US" sz="1600" b="1">
                <a:solidFill>
                  <a:srgbClr val="000000"/>
                </a:solidFill>
                <a:latin typeface="Comic Sans MS" pitchFamily="66" charset="0"/>
                <a:hlinkClick r:id="rId3"/>
              </a:rPr>
              <a:t>www.ScienceProfOnline.com</a:t>
            </a:r>
            <a:endParaRPr lang="en-US" altLang="en-US" sz="1600" b="1">
              <a:solidFill>
                <a:srgbClr val="000000"/>
              </a:solidFill>
              <a:latin typeface="Comic Sans MS" pitchFamily="66" charset="0"/>
            </a:endParaRPr>
          </a:p>
        </p:txBody>
      </p:sp>
      <p:sp>
        <p:nvSpPr>
          <p:cNvPr id="18437" name="Rectangle 7"/>
          <p:cNvSpPr>
            <a:spLocks noChangeArrowheads="1"/>
          </p:cNvSpPr>
          <p:nvPr/>
        </p:nvSpPr>
        <p:spPr bwMode="auto">
          <a:xfrm>
            <a:off x="0" y="6613525"/>
            <a:ext cx="4116388"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4"/>
              </a:rPr>
              <a:t>Salmonella,</a:t>
            </a:r>
            <a:r>
              <a:rPr lang="en-US" altLang="en-US" sz="1000">
                <a:latin typeface="Comic Sans MS" pitchFamily="66" charset="0"/>
              </a:rPr>
              <a:t> Giant Microbes; </a:t>
            </a:r>
            <a:r>
              <a:rPr lang="en-US" altLang="en-US" sz="1000">
                <a:latin typeface="Comic Sans MS" pitchFamily="66" charset="0"/>
                <a:hlinkClick r:id="rId5"/>
              </a:rPr>
              <a:t>Prokaryotic cell</a:t>
            </a:r>
            <a:r>
              <a:rPr lang="en-US" altLang="en-US" sz="1000">
                <a:latin typeface="Comic Sans MS" pitchFamily="66" charset="0"/>
              </a:rPr>
              <a:t>, Mariana Ruiz</a:t>
            </a:r>
          </a:p>
        </p:txBody>
      </p:sp>
      <p:pic>
        <p:nvPicPr>
          <p:cNvPr id="18438" name="Picture 8" descr="Prokaryote_cell_unlabeled_Ruiz"/>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8813" y="381000"/>
            <a:ext cx="238125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94014" y="304800"/>
            <a:ext cx="5600700" cy="1066800"/>
          </a:xfrm>
        </p:spPr>
        <p:txBody>
          <a:bodyPr/>
          <a:lstStyle/>
          <a:p>
            <a:pPr algn="l" eaLnBrk="1" hangingPunct="1"/>
            <a:r>
              <a:rPr lang="en-US" altLang="en-US" sz="1600" b="1" dirty="0" smtClean="0">
                <a:solidFill>
                  <a:schemeClr val="tx1">
                    <a:lumMod val="50000"/>
                    <a:lumOff val="50000"/>
                  </a:schemeClr>
                </a:solidFill>
                <a:latin typeface="Comic Sans MS" pitchFamily="66" charset="0"/>
              </a:rPr>
              <a:t>IDENTIFICATION OF UNKNOWN BACTERIA</a:t>
            </a:r>
            <a:r>
              <a:rPr lang="en-US" altLang="en-US" sz="1800" b="1" dirty="0" smtClean="0">
                <a:solidFill>
                  <a:schemeClr val="tx1">
                    <a:lumMod val="75000"/>
                    <a:lumOff val="25000"/>
                  </a:schemeClr>
                </a:solidFill>
                <a:latin typeface="Comic Sans MS" pitchFamily="66" charset="0"/>
              </a:rPr>
              <a:t/>
            </a:r>
            <a:br>
              <a:rPr lang="en-US" altLang="en-US" sz="1800" b="1" dirty="0" smtClean="0">
                <a:solidFill>
                  <a:schemeClr val="tx1">
                    <a:lumMod val="75000"/>
                    <a:lumOff val="25000"/>
                  </a:schemeClr>
                </a:solidFill>
                <a:latin typeface="Comic Sans MS" pitchFamily="66" charset="0"/>
              </a:rPr>
            </a:br>
            <a:r>
              <a:rPr lang="en-US" altLang="en-US" sz="1800" b="1" dirty="0">
                <a:solidFill>
                  <a:schemeClr val="tx1">
                    <a:lumMod val="75000"/>
                    <a:lumOff val="25000"/>
                  </a:schemeClr>
                </a:solidFill>
                <a:latin typeface="Comic Sans MS" pitchFamily="66" charset="0"/>
              </a:rPr>
              <a:t/>
            </a:r>
            <a:br>
              <a:rPr lang="en-US" altLang="en-US" sz="1800" b="1" dirty="0">
                <a:solidFill>
                  <a:schemeClr val="tx1">
                    <a:lumMod val="75000"/>
                    <a:lumOff val="25000"/>
                  </a:schemeClr>
                </a:solidFill>
                <a:latin typeface="Comic Sans MS" pitchFamily="66" charset="0"/>
              </a:rPr>
            </a:br>
            <a:r>
              <a:rPr lang="en-US" altLang="en-US" sz="2400" b="1" dirty="0" smtClean="0">
                <a:latin typeface="Comic Sans MS" pitchFamily="66" charset="0"/>
              </a:rPr>
              <a:t>Laboratory </a:t>
            </a:r>
            <a:r>
              <a:rPr lang="en-US" altLang="en-US" sz="2400" b="1" dirty="0" smtClean="0">
                <a:latin typeface="Comic Sans MS" pitchFamily="66" charset="0"/>
              </a:rPr>
              <a:t>Exercise 3</a:t>
            </a:r>
            <a:endParaRPr lang="en-US" altLang="en-US" sz="1800" b="1" dirty="0" smtClean="0">
              <a:latin typeface="Comic Sans MS" pitchFamily="66" charset="0"/>
            </a:endParaRPr>
          </a:p>
        </p:txBody>
      </p:sp>
      <p:sp>
        <p:nvSpPr>
          <p:cNvPr id="2051" name="Rectangle 3"/>
          <p:cNvSpPr>
            <a:spLocks noGrp="1" noChangeArrowheads="1"/>
          </p:cNvSpPr>
          <p:nvPr>
            <p:ph type="subTitle" idx="1"/>
          </p:nvPr>
        </p:nvSpPr>
        <p:spPr>
          <a:xfrm>
            <a:off x="685800" y="1547668"/>
            <a:ext cx="5679218" cy="3079750"/>
          </a:xfrm>
        </p:spPr>
        <p:txBody>
          <a:bodyPr/>
          <a:lstStyle/>
          <a:p>
            <a:pPr algn="l" eaLnBrk="1" hangingPunct="1">
              <a:spcBef>
                <a:spcPts val="600"/>
              </a:spcBef>
              <a:defRPr/>
            </a:pPr>
            <a:r>
              <a:rPr lang="en-US" sz="4000" b="1" dirty="0" smtClean="0">
                <a:solidFill>
                  <a:schemeClr val="tx1">
                    <a:lumMod val="75000"/>
                    <a:lumOff val="25000"/>
                  </a:schemeClr>
                </a:solidFill>
                <a:latin typeface="Comic Sans MS" pitchFamily="66" charset="0"/>
              </a:rPr>
              <a:t>Differential Staining</a:t>
            </a:r>
            <a:endParaRPr lang="en-US" sz="4800" b="1" dirty="0" smtClean="0">
              <a:solidFill>
                <a:schemeClr val="tx1">
                  <a:lumMod val="75000"/>
                  <a:lumOff val="25000"/>
                </a:schemeClr>
              </a:solidFill>
              <a:latin typeface="Comic Sans MS" pitchFamily="66" charset="0"/>
            </a:endParaRPr>
          </a:p>
          <a:p>
            <a:pPr algn="l" eaLnBrk="1" hangingPunct="1">
              <a:spcBef>
                <a:spcPts val="600"/>
              </a:spcBef>
              <a:defRPr/>
            </a:pPr>
            <a:endParaRPr lang="en-US" sz="1200" b="1" dirty="0" smtClean="0">
              <a:latin typeface="Comic Sans MS" pitchFamily="66" charset="0"/>
            </a:endParaRPr>
          </a:p>
          <a:p>
            <a:pPr marL="285750" indent="-285750" algn="l" eaLnBrk="1" hangingPunct="1">
              <a:buFont typeface="Arial" pitchFamily="34" charset="0"/>
              <a:buChar char="•"/>
              <a:defRPr/>
            </a:pPr>
            <a:r>
              <a:rPr lang="en-US" sz="1800" dirty="0" smtClean="0">
                <a:latin typeface="Comic Sans MS" pitchFamily="66" charset="0"/>
              </a:rPr>
              <a:t>Gram Stain</a:t>
            </a:r>
          </a:p>
          <a:p>
            <a:pPr marL="285750" indent="-285750" algn="l" eaLnBrk="1" hangingPunct="1">
              <a:buFont typeface="Arial" pitchFamily="34" charset="0"/>
              <a:buChar char="•"/>
              <a:defRPr/>
            </a:pPr>
            <a:endParaRPr lang="en-US" sz="1800" dirty="0">
              <a:latin typeface="Comic Sans MS" pitchFamily="66" charset="0"/>
            </a:endParaRPr>
          </a:p>
          <a:p>
            <a:pPr marL="285750" indent="-285750" algn="l" eaLnBrk="1" hangingPunct="1">
              <a:buFont typeface="Arial" pitchFamily="34" charset="0"/>
              <a:buChar char="•"/>
              <a:defRPr/>
            </a:pPr>
            <a:r>
              <a:rPr lang="en-US" sz="1800" dirty="0" smtClean="0">
                <a:latin typeface="Comic Sans MS" pitchFamily="66" charset="0"/>
              </a:rPr>
              <a:t>Acid-fast Stain</a:t>
            </a:r>
          </a:p>
          <a:p>
            <a:pPr marL="285750" indent="-285750" algn="l" eaLnBrk="1" hangingPunct="1">
              <a:buFont typeface="Arial" pitchFamily="34" charset="0"/>
              <a:buChar char="•"/>
              <a:defRPr/>
            </a:pPr>
            <a:endParaRPr lang="en-US" sz="1800" dirty="0">
              <a:latin typeface="Comic Sans MS" pitchFamily="66" charset="0"/>
            </a:endParaRPr>
          </a:p>
          <a:p>
            <a:pPr marL="285750" indent="-285750" algn="l" eaLnBrk="1" hangingPunct="1">
              <a:buFont typeface="Arial" pitchFamily="34" charset="0"/>
              <a:buChar char="•"/>
              <a:defRPr/>
            </a:pPr>
            <a:r>
              <a:rPr lang="en-US" sz="1800" dirty="0" smtClean="0">
                <a:latin typeface="Comic Sans MS" pitchFamily="66" charset="0"/>
              </a:rPr>
              <a:t>Endospore</a:t>
            </a:r>
            <a:r>
              <a:rPr lang="en-US" sz="1800" dirty="0">
                <a:latin typeface="Comic Sans MS" pitchFamily="66" charset="0"/>
              </a:rPr>
              <a:t> </a:t>
            </a:r>
            <a:r>
              <a:rPr lang="en-US" sz="1800" dirty="0" smtClean="0">
                <a:latin typeface="Comic Sans MS" pitchFamily="66" charset="0"/>
              </a:rPr>
              <a:t>Stain</a:t>
            </a:r>
            <a:endParaRPr lang="en-US" sz="1800" dirty="0" smtClean="0">
              <a:latin typeface="Comic Sans MS" pitchFamily="66" charset="0"/>
            </a:endParaRPr>
          </a:p>
          <a:p>
            <a:pPr algn="l" eaLnBrk="1" hangingPunct="1">
              <a:defRPr/>
            </a:pPr>
            <a:endParaRPr lang="en-US" sz="1800" dirty="0" smtClean="0">
              <a:latin typeface="Comic Sans MS" pitchFamily="66" charset="0"/>
            </a:endParaRPr>
          </a:p>
        </p:txBody>
      </p:sp>
      <p:sp>
        <p:nvSpPr>
          <p:cNvPr id="3076" name="Rectangle 5"/>
          <p:cNvSpPr>
            <a:spLocks noChangeArrowheads="1"/>
          </p:cNvSpPr>
          <p:nvPr/>
        </p:nvSpPr>
        <p:spPr bwMode="auto">
          <a:xfrm>
            <a:off x="685800" y="4648200"/>
            <a:ext cx="3276600" cy="1295400"/>
          </a:xfrm>
          <a:prstGeom prst="rect">
            <a:avLst/>
          </a:prstGeom>
          <a:solidFill>
            <a:schemeClr val="bg1"/>
          </a:solidFill>
          <a:ln w="9525">
            <a:solidFill>
              <a:schemeClr val="tx1">
                <a:lumMod val="65000"/>
                <a:lumOff val="3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77" name="Oval 6"/>
          <p:cNvSpPr>
            <a:spLocks noChangeArrowheads="1"/>
          </p:cNvSpPr>
          <p:nvPr/>
        </p:nvSpPr>
        <p:spPr bwMode="auto">
          <a:xfrm>
            <a:off x="990600" y="4838700"/>
            <a:ext cx="762000" cy="6858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80" name="Text Box 9"/>
          <p:cNvSpPr txBox="1">
            <a:spLocks noChangeArrowheads="1"/>
          </p:cNvSpPr>
          <p:nvPr/>
        </p:nvSpPr>
        <p:spPr bwMode="auto">
          <a:xfrm>
            <a:off x="1239982" y="5642264"/>
            <a:ext cx="228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dirty="0" smtClean="0">
                <a:solidFill>
                  <a:srgbClr val="FF0000"/>
                </a:solidFill>
              </a:rPr>
              <a:t>+</a:t>
            </a:r>
            <a:endParaRPr lang="en-US" altLang="en-US" sz="1000" dirty="0">
              <a:solidFill>
                <a:srgbClr val="FF0000"/>
              </a:solidFill>
            </a:endParaRPr>
          </a:p>
        </p:txBody>
      </p:sp>
      <p:sp>
        <p:nvSpPr>
          <p:cNvPr id="3081" name="Text Box 10"/>
          <p:cNvSpPr txBox="1">
            <a:spLocks noChangeArrowheads="1"/>
          </p:cNvSpPr>
          <p:nvPr/>
        </p:nvSpPr>
        <p:spPr bwMode="auto">
          <a:xfrm>
            <a:off x="2209800" y="5618110"/>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u</a:t>
            </a:r>
          </a:p>
        </p:txBody>
      </p:sp>
      <p:sp>
        <p:nvSpPr>
          <p:cNvPr id="3082" name="Text Box 11"/>
          <p:cNvSpPr txBox="1">
            <a:spLocks noChangeArrowheads="1"/>
          </p:cNvSpPr>
          <p:nvPr/>
        </p:nvSpPr>
        <p:spPr bwMode="auto">
          <a:xfrm>
            <a:off x="3089564" y="5531611"/>
            <a:ext cx="3048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200" b="1" dirty="0" smtClean="0">
                <a:solidFill>
                  <a:srgbClr val="FF0000"/>
                </a:solidFill>
              </a:rPr>
              <a:t>-</a:t>
            </a:r>
            <a:endParaRPr lang="en-US" altLang="en-US" sz="1200" b="1" dirty="0">
              <a:solidFill>
                <a:srgbClr val="FF0000"/>
              </a:solidFill>
            </a:endParaRPr>
          </a:p>
        </p:txBody>
      </p:sp>
      <p:sp>
        <p:nvSpPr>
          <p:cNvPr id="3084" name="Text Box 6"/>
          <p:cNvSpPr txBox="1">
            <a:spLocks noChangeArrowheads="1"/>
          </p:cNvSpPr>
          <p:nvPr/>
        </p:nvSpPr>
        <p:spPr bwMode="auto">
          <a:xfrm>
            <a:off x="4800600" y="6611938"/>
            <a:ext cx="4343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hlinkClick r:id="rId3"/>
              </a:rPr>
              <a:t>Acid fast stain</a:t>
            </a:r>
            <a:r>
              <a:rPr lang="en-US" altLang="en-US" sz="1000"/>
              <a:t> &amp; mordant step of </a:t>
            </a:r>
            <a:r>
              <a:rPr lang="en-US" altLang="en-US" sz="1000">
                <a:hlinkClick r:id="rId4"/>
              </a:rPr>
              <a:t>Gram stain</a:t>
            </a:r>
            <a:r>
              <a:rPr lang="en-US" altLang="en-US" sz="1000"/>
              <a:t>, both by T. Port</a:t>
            </a:r>
            <a:endParaRPr lang="en-US" altLang="en-US" sz="1000">
              <a:latin typeface="Comic Sans MS" pitchFamily="66" charset="0"/>
            </a:endParaRPr>
          </a:p>
        </p:txBody>
      </p:sp>
      <p:pic>
        <p:nvPicPr>
          <p:cNvPr id="7" name="Picture 6"/>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231418" y="2717746"/>
            <a:ext cx="2133600" cy="1930454"/>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1295303">
            <a:off x="6473828" y="1199203"/>
            <a:ext cx="2045001" cy="1952750"/>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8" name="Picture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972300" y="179384"/>
            <a:ext cx="2007270" cy="1938617"/>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9" name="Picture 1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87835" y="4043362"/>
            <a:ext cx="2171701" cy="1900238"/>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0" name="Oval 6"/>
          <p:cNvSpPr>
            <a:spLocks noChangeArrowheads="1"/>
          </p:cNvSpPr>
          <p:nvPr/>
        </p:nvSpPr>
        <p:spPr bwMode="auto">
          <a:xfrm>
            <a:off x="1911927" y="4852555"/>
            <a:ext cx="762000" cy="6858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21" name="Oval 6"/>
          <p:cNvSpPr>
            <a:spLocks noChangeArrowheads="1"/>
          </p:cNvSpPr>
          <p:nvPr/>
        </p:nvSpPr>
        <p:spPr bwMode="auto">
          <a:xfrm>
            <a:off x="2860964" y="4866409"/>
            <a:ext cx="762000" cy="6858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 name="TextBox 2"/>
          <p:cNvSpPr txBox="1"/>
          <p:nvPr/>
        </p:nvSpPr>
        <p:spPr>
          <a:xfrm>
            <a:off x="7271651" y="1837024"/>
            <a:ext cx="804068" cy="338554"/>
          </a:xfrm>
          <a:prstGeom prst="rect">
            <a:avLst/>
          </a:prstGeom>
          <a:solidFill>
            <a:schemeClr val="bg1"/>
          </a:solidFill>
          <a:ln cap="rnd">
            <a:solidFill>
              <a:schemeClr val="tx1"/>
            </a:solidFill>
          </a:ln>
          <a:effectLst/>
        </p:spPr>
        <p:txBody>
          <a:bodyPr wrap="square" rtlCol="0">
            <a:spAutoFit/>
          </a:bodyPr>
          <a:lstStyle/>
          <a:p>
            <a:pPr algn="ctr"/>
            <a:r>
              <a:rPr lang="en-US" sz="1600" dirty="0" smtClean="0">
                <a:latin typeface="Comic Sans MS" panose="030F0702030302020204" pitchFamily="66" charset="0"/>
                <a:hlinkClick r:id="rId9"/>
              </a:rPr>
              <a:t>Gram</a:t>
            </a:r>
            <a:endParaRPr lang="en-US" sz="1600" dirty="0">
              <a:latin typeface="Comic Sans MS" panose="030F0702030302020204" pitchFamily="66" charset="0"/>
            </a:endParaRPr>
          </a:p>
        </p:txBody>
      </p:sp>
      <p:sp>
        <p:nvSpPr>
          <p:cNvPr id="24" name="TextBox 23"/>
          <p:cNvSpPr txBox="1"/>
          <p:nvPr/>
        </p:nvSpPr>
        <p:spPr>
          <a:xfrm>
            <a:off x="4886554" y="2996259"/>
            <a:ext cx="823327" cy="584775"/>
          </a:xfrm>
          <a:prstGeom prst="rect">
            <a:avLst/>
          </a:prstGeom>
          <a:solidFill>
            <a:schemeClr val="bg1"/>
          </a:solidFill>
          <a:ln cap="rnd">
            <a:solidFill>
              <a:schemeClr val="tx1"/>
            </a:solidFill>
          </a:ln>
          <a:effectLst/>
        </p:spPr>
        <p:txBody>
          <a:bodyPr wrap="square" rtlCol="0">
            <a:spAutoFit/>
          </a:bodyPr>
          <a:lstStyle/>
          <a:p>
            <a:pPr algn="ctr"/>
            <a:r>
              <a:rPr lang="en-US" sz="1600" dirty="0" smtClean="0">
                <a:latin typeface="Comic Sans MS" panose="030F0702030302020204" pitchFamily="66" charset="0"/>
                <a:hlinkClick r:id="rId10"/>
              </a:rPr>
              <a:t>Acid-fast</a:t>
            </a:r>
            <a:endParaRPr lang="en-US" sz="1600" dirty="0">
              <a:latin typeface="Comic Sans MS" panose="030F0702030302020204" pitchFamily="66" charset="0"/>
            </a:endParaRPr>
          </a:p>
        </p:txBody>
      </p:sp>
      <p:sp>
        <p:nvSpPr>
          <p:cNvPr id="25" name="TextBox 24"/>
          <p:cNvSpPr txBox="1"/>
          <p:nvPr/>
        </p:nvSpPr>
        <p:spPr>
          <a:xfrm>
            <a:off x="7068618" y="4344724"/>
            <a:ext cx="1210134" cy="338554"/>
          </a:xfrm>
          <a:prstGeom prst="rect">
            <a:avLst/>
          </a:prstGeom>
          <a:solidFill>
            <a:schemeClr val="bg1"/>
          </a:solidFill>
          <a:ln cap="rnd">
            <a:solidFill>
              <a:schemeClr val="tx1"/>
            </a:solidFill>
          </a:ln>
          <a:effectLst/>
        </p:spPr>
        <p:txBody>
          <a:bodyPr wrap="square" rtlCol="0">
            <a:spAutoFit/>
          </a:bodyPr>
          <a:lstStyle/>
          <a:p>
            <a:pPr algn="ctr"/>
            <a:r>
              <a:rPr lang="en-US" sz="1600" dirty="0" smtClean="0">
                <a:latin typeface="Comic Sans MS" panose="030F0702030302020204" pitchFamily="66" charset="0"/>
                <a:hlinkClick r:id="rId11"/>
              </a:rPr>
              <a:t>Endospore</a:t>
            </a:r>
            <a:endParaRPr lang="en-US" sz="1600" dirty="0">
              <a:latin typeface="Comic Sans MS" panose="030F0702030302020204" pitchFamily="66" charset="0"/>
            </a:endParaRPr>
          </a:p>
        </p:txBody>
      </p:sp>
      <p:sp>
        <p:nvSpPr>
          <p:cNvPr id="26"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12"/>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28600"/>
            <a:ext cx="8534400" cy="990600"/>
          </a:xfrm>
        </p:spPr>
        <p:txBody>
          <a:bodyPr/>
          <a:lstStyle/>
          <a:p>
            <a:pPr eaLnBrk="1" hangingPunct="1"/>
            <a:r>
              <a:rPr lang="en-US" altLang="en-US" sz="2800" b="1" dirty="0" smtClean="0">
                <a:solidFill>
                  <a:srgbClr val="990000"/>
                </a:solidFill>
                <a:latin typeface="Comic Sans MS" pitchFamily="66" charset="0"/>
              </a:rPr>
              <a:t>What am I going to learn from Lab Topic #</a:t>
            </a:r>
            <a:r>
              <a:rPr lang="en-US" altLang="en-US" sz="2800" b="1" dirty="0" smtClean="0">
                <a:solidFill>
                  <a:srgbClr val="990000"/>
                </a:solidFill>
                <a:latin typeface="Comic Sans MS" pitchFamily="66" charset="0"/>
              </a:rPr>
              <a:t>3?</a:t>
            </a:r>
            <a:r>
              <a:rPr lang="en-US" altLang="en-US" sz="2800" b="1" dirty="0" smtClean="0">
                <a:solidFill>
                  <a:srgbClr val="990000"/>
                </a:solidFill>
                <a:latin typeface="Comic Sans MS" pitchFamily="66" charset="0"/>
              </a:rPr>
              <a:t/>
            </a:r>
            <a:br>
              <a:rPr lang="en-US" altLang="en-US" sz="2800" b="1" dirty="0" smtClean="0">
                <a:solidFill>
                  <a:srgbClr val="990000"/>
                </a:solidFill>
                <a:latin typeface="Comic Sans MS" pitchFamily="66" charset="0"/>
              </a:rPr>
            </a:br>
            <a:r>
              <a:rPr lang="en-US" altLang="en-US" sz="3200" b="1" dirty="0" smtClean="0">
                <a:solidFill>
                  <a:schemeClr val="tx1"/>
                </a:solidFill>
                <a:latin typeface="Comic Sans MS" pitchFamily="66" charset="0"/>
              </a:rPr>
              <a:t>Differential Staining</a:t>
            </a:r>
            <a:endParaRPr lang="en-US" altLang="en-US" sz="3600" b="1" dirty="0" smtClean="0">
              <a:solidFill>
                <a:schemeClr val="tx1"/>
              </a:solidFill>
              <a:latin typeface="Comic Sans MS" pitchFamily="66" charset="0"/>
            </a:endParaRPr>
          </a:p>
        </p:txBody>
      </p:sp>
      <p:sp>
        <p:nvSpPr>
          <p:cNvPr id="4099" name="Rectangle 3"/>
          <p:cNvSpPr>
            <a:spLocks noGrp="1" noChangeArrowheads="1"/>
          </p:cNvSpPr>
          <p:nvPr>
            <p:ph type="body" sz="half" idx="1"/>
          </p:nvPr>
        </p:nvSpPr>
        <p:spPr>
          <a:xfrm>
            <a:off x="304800" y="1676400"/>
            <a:ext cx="3429000" cy="4285456"/>
          </a:xfrm>
        </p:spPr>
        <p:txBody>
          <a:bodyPr/>
          <a:lstStyle/>
          <a:p>
            <a:pPr eaLnBrk="1" hangingPunct="1"/>
            <a:r>
              <a:rPr lang="en-US" altLang="en-US" sz="1600" dirty="0" smtClean="0">
                <a:latin typeface="Comic Sans MS" pitchFamily="66" charset="0"/>
              </a:rPr>
              <a:t>Perform </a:t>
            </a:r>
            <a:r>
              <a:rPr lang="en-US" altLang="en-US" sz="1600" dirty="0" smtClean="0">
                <a:latin typeface="Comic Sans MS" pitchFamily="66" charset="0"/>
                <a:hlinkClick r:id="rId3"/>
              </a:rPr>
              <a:t>Gram</a:t>
            </a:r>
            <a:r>
              <a:rPr lang="en-US" altLang="en-US" sz="1600" dirty="0" smtClean="0">
                <a:latin typeface="Comic Sans MS" pitchFamily="66" charset="0"/>
              </a:rPr>
              <a:t>, </a:t>
            </a:r>
            <a:r>
              <a:rPr lang="en-US" altLang="en-US" sz="1600" dirty="0" smtClean="0">
                <a:latin typeface="Comic Sans MS" pitchFamily="66" charset="0"/>
                <a:hlinkClick r:id="rId4"/>
              </a:rPr>
              <a:t>Acid fast</a:t>
            </a:r>
            <a:r>
              <a:rPr lang="en-US" altLang="en-US" sz="1600" dirty="0" smtClean="0">
                <a:latin typeface="Comic Sans MS" pitchFamily="66" charset="0"/>
              </a:rPr>
              <a:t> and </a:t>
            </a:r>
            <a:r>
              <a:rPr lang="en-US" altLang="en-US" sz="1600" dirty="0" smtClean="0">
                <a:latin typeface="Comic Sans MS" pitchFamily="66" charset="0"/>
                <a:hlinkClick r:id="rId5"/>
              </a:rPr>
              <a:t>Endospore</a:t>
            </a:r>
            <a:r>
              <a:rPr lang="en-US" altLang="en-US" sz="1600" dirty="0" smtClean="0">
                <a:latin typeface="Comic Sans MS" pitchFamily="66" charset="0"/>
              </a:rPr>
              <a:t> stains.</a:t>
            </a:r>
          </a:p>
          <a:p>
            <a:pPr eaLnBrk="1" hangingPunct="1"/>
            <a:endParaRPr lang="en-US" altLang="en-US" sz="1100" dirty="0" smtClean="0">
              <a:latin typeface="Comic Sans MS" pitchFamily="66" charset="0"/>
            </a:endParaRPr>
          </a:p>
          <a:p>
            <a:pPr eaLnBrk="1" hangingPunct="1"/>
            <a:endParaRPr lang="en-US" altLang="en-US" sz="1100" dirty="0" smtClean="0">
              <a:latin typeface="Comic Sans MS" pitchFamily="66" charset="0"/>
            </a:endParaRPr>
          </a:p>
          <a:p>
            <a:pPr eaLnBrk="1" hangingPunct="1"/>
            <a:r>
              <a:rPr lang="en-US" altLang="en-US" sz="1600" dirty="0" smtClean="0">
                <a:latin typeface="Comic Sans MS" pitchFamily="66" charset="0"/>
              </a:rPr>
              <a:t>Compare and contrast </a:t>
            </a:r>
            <a:r>
              <a:rPr lang="en-US" altLang="en-US" sz="1600" dirty="0" smtClean="0">
                <a:latin typeface="Comic Sans MS" pitchFamily="66" charset="0"/>
                <a:hlinkClick r:id="rId6"/>
              </a:rPr>
              <a:t>differential </a:t>
            </a:r>
            <a:r>
              <a:rPr lang="en-US" altLang="en-US" sz="1600" dirty="0" smtClean="0">
                <a:latin typeface="Comic Sans MS" pitchFamily="66" charset="0"/>
                <a:hlinkClick r:id="rId6"/>
              </a:rPr>
              <a:t>staining</a:t>
            </a:r>
            <a:r>
              <a:rPr lang="en-US" altLang="en-US" sz="1600" dirty="0" smtClean="0">
                <a:latin typeface="Comic Sans MS" pitchFamily="66" charset="0"/>
              </a:rPr>
              <a:t> procedures </a:t>
            </a:r>
            <a:r>
              <a:rPr lang="en-US" altLang="en-US" sz="1600" dirty="0" smtClean="0">
                <a:latin typeface="Comic Sans MS" pitchFamily="66" charset="0"/>
              </a:rPr>
              <a:t>and the clinical information obtained from performing them. </a:t>
            </a:r>
          </a:p>
          <a:p>
            <a:pPr eaLnBrk="1" hangingPunct="1"/>
            <a:endParaRPr lang="en-US" altLang="en-US" sz="1200" dirty="0" smtClean="0">
              <a:latin typeface="Comic Sans MS" pitchFamily="66" charset="0"/>
            </a:endParaRPr>
          </a:p>
          <a:p>
            <a:pPr eaLnBrk="1" hangingPunct="1"/>
            <a:endParaRPr lang="en-US" altLang="en-US" sz="1100" dirty="0" smtClean="0">
              <a:latin typeface="Comic Sans MS" pitchFamily="66" charset="0"/>
            </a:endParaRPr>
          </a:p>
          <a:p>
            <a:pPr eaLnBrk="1" hangingPunct="1"/>
            <a:r>
              <a:rPr lang="en-US" altLang="en-US" sz="1600" dirty="0" smtClean="0">
                <a:latin typeface="Comic Sans MS" pitchFamily="66" charset="0"/>
              </a:rPr>
              <a:t>Practice viewing bacteria under </a:t>
            </a:r>
            <a:r>
              <a:rPr lang="en-US" altLang="en-US" sz="1600" dirty="0" smtClean="0">
                <a:latin typeface="Comic Sans MS" pitchFamily="66" charset="0"/>
                <a:hlinkClick r:id="rId7"/>
              </a:rPr>
              <a:t>oil immersion</a:t>
            </a:r>
            <a:r>
              <a:rPr lang="en-US" altLang="en-US" sz="1600" dirty="0" smtClean="0">
                <a:latin typeface="Comic Sans MS" pitchFamily="66" charset="0"/>
              </a:rPr>
              <a:t> and taking photo micrographs of bacterial samples.</a:t>
            </a:r>
          </a:p>
          <a:p>
            <a:pPr eaLnBrk="1" hangingPunct="1"/>
            <a:endParaRPr lang="en-US" altLang="en-US" sz="1000" dirty="0" smtClean="0">
              <a:latin typeface="Comic Sans MS" pitchFamily="66" charset="0"/>
            </a:endParaRPr>
          </a:p>
          <a:p>
            <a:pPr eaLnBrk="1" hangingPunct="1"/>
            <a:endParaRPr lang="en-US" altLang="en-US" sz="1600" dirty="0" smtClean="0">
              <a:latin typeface="Comic Sans MS" pitchFamily="66" charset="0"/>
            </a:endParaRPr>
          </a:p>
          <a:p>
            <a:pPr eaLnBrk="1" hangingPunct="1">
              <a:lnSpc>
                <a:spcPct val="90000"/>
              </a:lnSpc>
              <a:buFontTx/>
              <a:buNone/>
            </a:pPr>
            <a:endParaRPr lang="en-US" altLang="en-US" sz="2000" i="1" dirty="0" smtClean="0"/>
          </a:p>
          <a:p>
            <a:pPr eaLnBrk="1" hangingPunct="1">
              <a:lnSpc>
                <a:spcPct val="90000"/>
              </a:lnSpc>
              <a:buFontTx/>
              <a:buNone/>
            </a:pPr>
            <a:endParaRPr lang="en-US" altLang="en-US" sz="1600" i="1" dirty="0" smtClean="0">
              <a:solidFill>
                <a:schemeClr val="accent2"/>
              </a:solidFill>
            </a:endParaRPr>
          </a:p>
        </p:txBody>
      </p:sp>
      <p:pic>
        <p:nvPicPr>
          <p:cNvPr id="2" name="Picture 1"/>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4343400" y="1524000"/>
            <a:ext cx="4049850" cy="3886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10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9"/>
              </a:rPr>
              <a:t>Chimp brain in a jar</a:t>
            </a:r>
            <a:r>
              <a:rPr lang="en-US" altLang="en-US" sz="1000"/>
              <a:t>, Gaetan Lee</a:t>
            </a:r>
            <a:endParaRPr lang="en-US" altLang="en-US" sz="1000">
              <a:latin typeface="Comic Sans MS" pitchFamily="66" charset="0"/>
            </a:endParaRPr>
          </a:p>
        </p:txBody>
      </p:sp>
      <p:sp>
        <p:nvSpPr>
          <p:cNvPr id="7" name="Text Box 6"/>
          <p:cNvSpPr txBox="1">
            <a:spLocks noChangeArrowheads="1"/>
          </p:cNvSpPr>
          <p:nvPr/>
        </p:nvSpPr>
        <p:spPr bwMode="auto">
          <a:xfrm>
            <a:off x="4696687" y="5486400"/>
            <a:ext cx="334327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800" b="1" dirty="0">
                <a:solidFill>
                  <a:srgbClr val="993300"/>
                </a:solidFill>
                <a:latin typeface="Comic Sans MS" pitchFamily="66" charset="0"/>
              </a:rPr>
              <a:t>Please plug in your </a:t>
            </a:r>
            <a:r>
              <a:rPr lang="en-US" altLang="en-US" sz="1800" b="1" dirty="0" err="1">
                <a:solidFill>
                  <a:srgbClr val="993300"/>
                </a:solidFill>
                <a:latin typeface="Comic Sans MS" pitchFamily="66" charset="0"/>
              </a:rPr>
              <a:t>microincinerators</a:t>
            </a:r>
            <a:r>
              <a:rPr lang="en-US" altLang="en-US" sz="1800" b="1" dirty="0">
                <a:solidFill>
                  <a:srgbClr val="993300"/>
                </a:solidFill>
                <a:latin typeface="Comic Sans MS" pitchFamily="66" charset="0"/>
              </a:rPr>
              <a:t>.</a:t>
            </a: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10"/>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b="1" smtClean="0">
                <a:latin typeface="Comic Sans MS" pitchFamily="66" charset="0"/>
              </a:rPr>
              <a:t>Differential Stains</a:t>
            </a:r>
          </a:p>
        </p:txBody>
      </p:sp>
      <p:sp>
        <p:nvSpPr>
          <p:cNvPr id="5123" name="Rectangle 3"/>
          <p:cNvSpPr>
            <a:spLocks noGrp="1" noChangeArrowheads="1"/>
          </p:cNvSpPr>
          <p:nvPr>
            <p:ph type="body" sz="half" idx="1"/>
          </p:nvPr>
        </p:nvSpPr>
        <p:spPr>
          <a:xfrm>
            <a:off x="609600" y="1676400"/>
            <a:ext cx="4038600" cy="4373563"/>
          </a:xfrm>
        </p:spPr>
        <p:txBody>
          <a:bodyPr/>
          <a:lstStyle/>
          <a:p>
            <a:pPr eaLnBrk="1" hangingPunct="1"/>
            <a:r>
              <a:rPr lang="en-US" altLang="en-US" sz="2400" dirty="0" smtClean="0">
                <a:latin typeface="Comic Sans MS" pitchFamily="66" charset="0"/>
              </a:rPr>
              <a:t>Most stains used in microbiology are differential.</a:t>
            </a:r>
          </a:p>
          <a:p>
            <a:pPr marL="0" indent="0" eaLnBrk="1" hangingPunct="1">
              <a:buNone/>
            </a:pPr>
            <a:endParaRPr lang="en-US" altLang="en-US" sz="2400" dirty="0" smtClean="0">
              <a:latin typeface="Comic Sans MS" pitchFamily="66" charset="0"/>
            </a:endParaRPr>
          </a:p>
          <a:p>
            <a:pPr eaLnBrk="1" hangingPunct="1"/>
            <a:r>
              <a:rPr lang="en-US" altLang="en-US" sz="2400" dirty="0" smtClean="0">
                <a:latin typeface="Comic Sans MS" pitchFamily="66" charset="0"/>
                <a:hlinkClick r:id="rId3"/>
              </a:rPr>
              <a:t>Differential stains </a:t>
            </a:r>
            <a:r>
              <a:rPr lang="en-US" altLang="en-US" sz="2400" dirty="0" smtClean="0">
                <a:latin typeface="Comic Sans MS" pitchFamily="66" charset="0"/>
              </a:rPr>
              <a:t>involve use of more than one dye, so that certain differences between cell type or structures can be distinguished.</a:t>
            </a:r>
          </a:p>
          <a:p>
            <a:pPr eaLnBrk="1" hangingPunct="1"/>
            <a:endParaRPr lang="en-US" altLang="en-US" sz="2800" dirty="0" smtClean="0"/>
          </a:p>
        </p:txBody>
      </p:sp>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953000" y="1867469"/>
            <a:ext cx="3663588" cy="3352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5" name="Rectangle 9"/>
          <p:cNvSpPr>
            <a:spLocks noChangeArrowheads="1"/>
          </p:cNvSpPr>
          <p:nvPr/>
        </p:nvSpPr>
        <p:spPr bwMode="auto">
          <a:xfrm>
            <a:off x="-31750" y="6621463"/>
            <a:ext cx="4572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100">
                <a:latin typeface="Comic Sans MS" pitchFamily="66" charset="0"/>
              </a:rPr>
              <a:t>Image: Acid fast stain, T. Port</a:t>
            </a:r>
          </a:p>
        </p:txBody>
      </p:sp>
      <p:sp>
        <p:nvSpPr>
          <p:cNvPr id="7" name="Text Box 7"/>
          <p:cNvSpPr txBox="1">
            <a:spLocks noChangeArrowheads="1"/>
          </p:cNvSpPr>
          <p:nvPr/>
        </p:nvSpPr>
        <p:spPr bwMode="auto">
          <a:xfrm>
            <a:off x="4648200" y="6613524"/>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228600"/>
            <a:ext cx="3352800" cy="609600"/>
          </a:xfrm>
        </p:spPr>
        <p:txBody>
          <a:bodyPr/>
          <a:lstStyle/>
          <a:p>
            <a:pPr algn="l" eaLnBrk="1" hangingPunct="1">
              <a:lnSpc>
                <a:spcPct val="90000"/>
              </a:lnSpc>
            </a:pPr>
            <a:r>
              <a:rPr lang="en-US" altLang="en-US" sz="3600" b="1" smtClean="0">
                <a:latin typeface="Comic Sans MS" pitchFamily="66" charset="0"/>
                <a:hlinkClick r:id="rId3"/>
              </a:rPr>
              <a:t>Gram Stain</a:t>
            </a:r>
            <a:endParaRPr lang="en-US" altLang="en-US" sz="3600" b="1" smtClean="0">
              <a:latin typeface="Comic Sans MS" pitchFamily="66" charset="0"/>
            </a:endParaRPr>
          </a:p>
        </p:txBody>
      </p:sp>
      <p:sp>
        <p:nvSpPr>
          <p:cNvPr id="3075" name="Rectangle 3"/>
          <p:cNvSpPr>
            <a:spLocks noGrp="1" noChangeArrowheads="1"/>
          </p:cNvSpPr>
          <p:nvPr>
            <p:ph type="body" idx="1"/>
          </p:nvPr>
        </p:nvSpPr>
        <p:spPr>
          <a:xfrm>
            <a:off x="96982" y="979632"/>
            <a:ext cx="9047018" cy="2144569"/>
          </a:xfrm>
        </p:spPr>
        <p:txBody>
          <a:bodyPr/>
          <a:lstStyle/>
          <a:p>
            <a:pPr eaLnBrk="1" hangingPunct="1">
              <a:lnSpc>
                <a:spcPct val="90000"/>
              </a:lnSpc>
              <a:defRPr/>
            </a:pPr>
            <a:r>
              <a:rPr lang="en-US" sz="1600" dirty="0" smtClean="0">
                <a:latin typeface="Comic Sans MS" pitchFamily="66" charset="0"/>
              </a:rPr>
              <a:t>Distinguishes between two large groups </a:t>
            </a:r>
            <a:endParaRPr lang="en-US" sz="1600" dirty="0" smtClean="0">
              <a:latin typeface="Comic Sans MS" pitchFamily="66" charset="0"/>
            </a:endParaRPr>
          </a:p>
          <a:p>
            <a:pPr marL="0" indent="0" eaLnBrk="1" hangingPunct="1">
              <a:lnSpc>
                <a:spcPct val="90000"/>
              </a:lnSpc>
              <a:buNone/>
              <a:defRPr/>
            </a:pPr>
            <a:r>
              <a:rPr lang="en-US" sz="1600" dirty="0">
                <a:latin typeface="Comic Sans MS" pitchFamily="66" charset="0"/>
              </a:rPr>
              <a:t> </a:t>
            </a:r>
            <a:r>
              <a:rPr lang="en-US" sz="1600" dirty="0" smtClean="0">
                <a:latin typeface="Comic Sans MS" pitchFamily="66" charset="0"/>
              </a:rPr>
              <a:t>     of microorganisms</a:t>
            </a:r>
            <a:r>
              <a:rPr lang="en-US" sz="1600" dirty="0" smtClean="0">
                <a:latin typeface="Comic Sans MS" pitchFamily="66" charset="0"/>
              </a:rPr>
              <a:t>:</a:t>
            </a:r>
          </a:p>
          <a:p>
            <a:pPr eaLnBrk="1" hangingPunct="1">
              <a:lnSpc>
                <a:spcPct val="90000"/>
              </a:lnSpc>
              <a:defRPr/>
            </a:pPr>
            <a:endParaRPr lang="en-US" sz="500" dirty="0" smtClean="0">
              <a:latin typeface="Comic Sans MS" pitchFamily="66" charset="0"/>
            </a:endParaRPr>
          </a:p>
          <a:p>
            <a:pPr marL="0" indent="0" eaLnBrk="1" hangingPunct="1">
              <a:lnSpc>
                <a:spcPct val="90000"/>
              </a:lnSpc>
              <a:buFontTx/>
              <a:buNone/>
              <a:defRPr/>
            </a:pPr>
            <a:r>
              <a:rPr lang="en-US" sz="1600" dirty="0" smtClean="0">
                <a:latin typeface="Comic Sans MS" pitchFamily="66" charset="0"/>
              </a:rPr>
              <a:t>	</a:t>
            </a:r>
            <a:r>
              <a:rPr lang="en-US" sz="1400" dirty="0" smtClean="0">
                <a:latin typeface="Comic Sans MS" pitchFamily="66" charset="0"/>
              </a:rPr>
              <a:t>- purple staining, </a:t>
            </a:r>
            <a:r>
              <a:rPr lang="en-US" sz="1400" dirty="0" smtClean="0">
                <a:latin typeface="Comic Sans MS" pitchFamily="66" charset="0"/>
                <a:hlinkClick r:id="rId4"/>
              </a:rPr>
              <a:t>Gram-positive cells</a:t>
            </a:r>
            <a:endParaRPr lang="en-US" sz="1400" dirty="0" smtClean="0">
              <a:latin typeface="Comic Sans MS" pitchFamily="66" charset="0"/>
            </a:endParaRPr>
          </a:p>
          <a:p>
            <a:pPr marL="0" indent="0" eaLnBrk="1" hangingPunct="1">
              <a:lnSpc>
                <a:spcPct val="90000"/>
              </a:lnSpc>
              <a:buFontTx/>
              <a:buNone/>
              <a:defRPr/>
            </a:pPr>
            <a:r>
              <a:rPr lang="en-US" sz="1400" dirty="0" smtClean="0">
                <a:latin typeface="Comic Sans MS" pitchFamily="66" charset="0"/>
              </a:rPr>
              <a:t>	- pink staining, </a:t>
            </a:r>
            <a:r>
              <a:rPr lang="en-US" sz="1400" dirty="0" smtClean="0">
                <a:latin typeface="Comic Sans MS" pitchFamily="66" charset="0"/>
                <a:hlinkClick r:id="rId5"/>
              </a:rPr>
              <a:t>Gram-negative cells</a:t>
            </a:r>
            <a:endParaRPr lang="en-US" sz="1400" dirty="0" smtClean="0">
              <a:latin typeface="Comic Sans MS" pitchFamily="66" charset="0"/>
            </a:endParaRPr>
          </a:p>
          <a:p>
            <a:pPr eaLnBrk="1" hangingPunct="1">
              <a:lnSpc>
                <a:spcPct val="90000"/>
              </a:lnSpc>
              <a:defRPr/>
            </a:pPr>
            <a:endParaRPr lang="en-US" sz="1000" dirty="0" smtClean="0">
              <a:latin typeface="Comic Sans MS" pitchFamily="66" charset="0"/>
            </a:endParaRPr>
          </a:p>
          <a:p>
            <a:pPr eaLnBrk="1" hangingPunct="1">
              <a:lnSpc>
                <a:spcPct val="90000"/>
              </a:lnSpc>
              <a:defRPr/>
            </a:pPr>
            <a:endParaRPr lang="en-US" sz="1000" b="1" dirty="0" smtClean="0">
              <a:latin typeface="Comic Sans MS" pitchFamily="66" charset="0"/>
            </a:endParaRPr>
          </a:p>
          <a:p>
            <a:pPr eaLnBrk="1" hangingPunct="1">
              <a:lnSpc>
                <a:spcPct val="90000"/>
              </a:lnSpc>
              <a:defRPr/>
            </a:pPr>
            <a:r>
              <a:rPr lang="en-US" sz="1600" b="1" dirty="0" smtClean="0">
                <a:solidFill>
                  <a:srgbClr val="FF0000"/>
                </a:solidFill>
                <a:latin typeface="Comic Sans MS" pitchFamily="66" charset="0"/>
              </a:rPr>
              <a:t>Q</a:t>
            </a:r>
            <a:r>
              <a:rPr lang="en-US" sz="1600" b="1" dirty="0" smtClean="0">
                <a:latin typeface="Comic Sans MS" pitchFamily="66" charset="0"/>
              </a:rPr>
              <a:t>: What is the difference between Gram+ and Gram- </a:t>
            </a:r>
            <a:r>
              <a:rPr lang="en-US" sz="1600" b="1" dirty="0" smtClean="0">
                <a:latin typeface="Comic Sans MS" pitchFamily="66" charset="0"/>
                <a:hlinkClick r:id="rId6"/>
              </a:rPr>
              <a:t>cell wall structure</a:t>
            </a:r>
            <a:r>
              <a:rPr lang="en-US" sz="1600" b="1" dirty="0" smtClean="0">
                <a:latin typeface="Comic Sans MS" pitchFamily="66" charset="0"/>
              </a:rPr>
              <a:t>?</a:t>
            </a:r>
          </a:p>
          <a:p>
            <a:pPr eaLnBrk="1" hangingPunct="1">
              <a:lnSpc>
                <a:spcPct val="90000"/>
              </a:lnSpc>
              <a:defRPr/>
            </a:pPr>
            <a:endParaRPr lang="en-US" sz="1050" dirty="0" smtClean="0">
              <a:latin typeface="Comic Sans MS" pitchFamily="66" charset="0"/>
            </a:endParaRPr>
          </a:p>
          <a:p>
            <a:pPr eaLnBrk="1" hangingPunct="1">
              <a:lnSpc>
                <a:spcPct val="90000"/>
              </a:lnSpc>
              <a:buFontTx/>
              <a:buNone/>
              <a:defRPr/>
            </a:pPr>
            <a:endParaRPr lang="en-US" sz="1400" dirty="0" smtClean="0"/>
          </a:p>
        </p:txBody>
      </p:sp>
      <p:pic>
        <p:nvPicPr>
          <p:cNvPr id="6148" name="Picture 4" descr="gram_pro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124201"/>
            <a:ext cx="5257800" cy="3124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12"/>
          <p:cNvSpPr>
            <a:spLocks noChangeArrowheads="1"/>
          </p:cNvSpPr>
          <p:nvPr/>
        </p:nvSpPr>
        <p:spPr bwMode="auto">
          <a:xfrm>
            <a:off x="381000" y="3275013"/>
            <a:ext cx="2362200" cy="990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6150" name="Oval 13"/>
          <p:cNvSpPr>
            <a:spLocks noChangeArrowheads="1"/>
          </p:cNvSpPr>
          <p:nvPr/>
        </p:nvSpPr>
        <p:spPr bwMode="auto">
          <a:xfrm>
            <a:off x="609600" y="3503613"/>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6151" name="Oval 14"/>
          <p:cNvSpPr>
            <a:spLocks noChangeArrowheads="1"/>
          </p:cNvSpPr>
          <p:nvPr/>
        </p:nvSpPr>
        <p:spPr bwMode="auto">
          <a:xfrm>
            <a:off x="1295400" y="3503613"/>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6152" name="Oval 15"/>
          <p:cNvSpPr>
            <a:spLocks noChangeArrowheads="1"/>
          </p:cNvSpPr>
          <p:nvPr/>
        </p:nvSpPr>
        <p:spPr bwMode="auto">
          <a:xfrm>
            <a:off x="1981200" y="3503613"/>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6153" name="Text Box 16"/>
          <p:cNvSpPr txBox="1">
            <a:spLocks noChangeArrowheads="1"/>
          </p:cNvSpPr>
          <p:nvPr/>
        </p:nvSpPr>
        <p:spPr bwMode="auto">
          <a:xfrm>
            <a:off x="762000" y="4037013"/>
            <a:ext cx="22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a:t>
            </a:r>
          </a:p>
        </p:txBody>
      </p:sp>
      <p:sp>
        <p:nvSpPr>
          <p:cNvPr id="6154" name="Text Box 17"/>
          <p:cNvSpPr txBox="1">
            <a:spLocks noChangeArrowheads="1"/>
          </p:cNvSpPr>
          <p:nvPr/>
        </p:nvSpPr>
        <p:spPr bwMode="auto">
          <a:xfrm>
            <a:off x="1447800" y="4037013"/>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dirty="0" smtClean="0">
                <a:solidFill>
                  <a:srgbClr val="FF0000"/>
                </a:solidFill>
              </a:rPr>
              <a:t>?</a:t>
            </a:r>
            <a:endParaRPr lang="en-US" altLang="en-US" sz="900" dirty="0">
              <a:solidFill>
                <a:srgbClr val="FF0000"/>
              </a:solidFill>
            </a:endParaRPr>
          </a:p>
        </p:txBody>
      </p:sp>
      <p:sp>
        <p:nvSpPr>
          <p:cNvPr id="6155" name="Text Box 18"/>
          <p:cNvSpPr txBox="1">
            <a:spLocks noChangeArrowheads="1"/>
          </p:cNvSpPr>
          <p:nvPr/>
        </p:nvSpPr>
        <p:spPr bwMode="auto">
          <a:xfrm>
            <a:off x="2133600" y="4037013"/>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b="1">
                <a:solidFill>
                  <a:srgbClr val="FF0000"/>
                </a:solidFill>
              </a:rPr>
              <a:t>-</a:t>
            </a:r>
          </a:p>
        </p:txBody>
      </p:sp>
      <p:sp>
        <p:nvSpPr>
          <p:cNvPr id="6156" name="Text Box 19"/>
          <p:cNvSpPr txBox="1">
            <a:spLocks noChangeArrowheads="1"/>
          </p:cNvSpPr>
          <p:nvPr/>
        </p:nvSpPr>
        <p:spPr bwMode="auto">
          <a:xfrm>
            <a:off x="2438400" y="3275013"/>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b="1">
                <a:solidFill>
                  <a:srgbClr val="FF0000"/>
                </a:solidFill>
              </a:rPr>
              <a:t>G</a:t>
            </a:r>
          </a:p>
        </p:txBody>
      </p:sp>
      <p:sp>
        <p:nvSpPr>
          <p:cNvPr id="15" name="TextBox 14"/>
          <p:cNvSpPr txBox="1"/>
          <p:nvPr/>
        </p:nvSpPr>
        <p:spPr>
          <a:xfrm>
            <a:off x="419100" y="4743379"/>
            <a:ext cx="2286000" cy="132343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endParaRPr lang="en-US" sz="1600" dirty="0" smtClean="0">
              <a:latin typeface="Comic Sans MS" pitchFamily="66" charset="0"/>
            </a:endParaRPr>
          </a:p>
          <a:p>
            <a:pPr algn="ctr">
              <a:defRPr/>
            </a:pPr>
            <a:r>
              <a:rPr lang="en-US" sz="1600" dirty="0" smtClean="0">
                <a:latin typeface="Comic Sans MS" pitchFamily="66" charset="0"/>
              </a:rPr>
              <a:t>Watch </a:t>
            </a:r>
            <a:r>
              <a:rPr lang="en-US" sz="1600" b="1" dirty="0">
                <a:latin typeface="Comic Sans MS" pitchFamily="66" charset="0"/>
              </a:rPr>
              <a:t>video</a:t>
            </a:r>
            <a:r>
              <a:rPr lang="en-US" sz="1600" dirty="0">
                <a:latin typeface="Comic Sans MS" pitchFamily="66" charset="0"/>
              </a:rPr>
              <a:t> of </a:t>
            </a:r>
          </a:p>
          <a:p>
            <a:pPr algn="ctr">
              <a:defRPr/>
            </a:pPr>
            <a:r>
              <a:rPr lang="en-US" sz="1600" dirty="0">
                <a:latin typeface="Comic Sans MS" pitchFamily="66" charset="0"/>
                <a:hlinkClick r:id="rId8"/>
              </a:rPr>
              <a:t>How to Do a </a:t>
            </a:r>
          </a:p>
          <a:p>
            <a:pPr algn="ctr">
              <a:defRPr/>
            </a:pPr>
            <a:r>
              <a:rPr lang="en-US" sz="1600" dirty="0">
                <a:latin typeface="Comic Sans MS" pitchFamily="66" charset="0"/>
                <a:hlinkClick r:id="rId8"/>
              </a:rPr>
              <a:t>Gram </a:t>
            </a:r>
            <a:r>
              <a:rPr lang="en-US" sz="1600" dirty="0" smtClean="0">
                <a:latin typeface="Comic Sans MS" pitchFamily="66" charset="0"/>
                <a:hlinkClick r:id="rId8"/>
              </a:rPr>
              <a:t>Stain</a:t>
            </a:r>
            <a:endParaRPr lang="en-US" sz="1600" dirty="0" smtClean="0">
              <a:latin typeface="Comic Sans MS" pitchFamily="66" charset="0"/>
            </a:endParaRPr>
          </a:p>
          <a:p>
            <a:pPr algn="ctr">
              <a:defRPr/>
            </a:pPr>
            <a:endParaRPr lang="en-US" sz="1600" dirty="0">
              <a:latin typeface="Comic Sans MS" pitchFamily="66" charset="0"/>
            </a:endParaRPr>
          </a:p>
        </p:txBody>
      </p:sp>
      <p:sp>
        <p:nvSpPr>
          <p:cNvPr id="16" name="Rectangle 15"/>
          <p:cNvSpPr/>
          <p:nvPr/>
        </p:nvSpPr>
        <p:spPr>
          <a:xfrm>
            <a:off x="4648200" y="235527"/>
            <a:ext cx="4081030" cy="1851276"/>
          </a:xfrm>
          <a:prstGeom prst="rect">
            <a:avLst/>
          </a:prstGeom>
          <a:ln w="38100">
            <a:solidFill>
              <a:schemeClr val="bg1">
                <a:lumMod val="85000"/>
              </a:schemeClr>
            </a:solidFill>
          </a:ln>
        </p:spPr>
        <p:txBody>
          <a:bodyPr wrap="square">
            <a:spAutoFit/>
          </a:bodyPr>
          <a:lstStyle/>
          <a:p>
            <a:pPr algn="ctr">
              <a:lnSpc>
                <a:spcPct val="90000"/>
              </a:lnSpc>
              <a:defRPr/>
            </a:pPr>
            <a:endParaRPr lang="en-US" sz="1200" b="1" dirty="0" smtClean="0">
              <a:latin typeface="Comic Sans MS" pitchFamily="66" charset="0"/>
            </a:endParaRPr>
          </a:p>
          <a:p>
            <a:pPr algn="ctr">
              <a:lnSpc>
                <a:spcPct val="90000"/>
              </a:lnSpc>
              <a:defRPr/>
            </a:pPr>
            <a:r>
              <a:rPr lang="en-US" sz="1800" b="1" dirty="0" smtClean="0">
                <a:latin typeface="Comic Sans MS" pitchFamily="66" charset="0"/>
              </a:rPr>
              <a:t>GRAM </a:t>
            </a:r>
            <a:r>
              <a:rPr lang="en-US" sz="1800" b="1" dirty="0">
                <a:latin typeface="Comic Sans MS" pitchFamily="66" charset="0"/>
              </a:rPr>
              <a:t>STAINING </a:t>
            </a:r>
            <a:r>
              <a:rPr lang="en-US" sz="1800" b="1" dirty="0" smtClean="0">
                <a:latin typeface="Comic Sans MS" pitchFamily="66" charset="0"/>
              </a:rPr>
              <a:t>PROCEDURE</a:t>
            </a:r>
          </a:p>
          <a:p>
            <a:pPr algn="ctr">
              <a:lnSpc>
                <a:spcPct val="90000"/>
              </a:lnSpc>
              <a:defRPr/>
            </a:pPr>
            <a:endParaRPr lang="en-US" sz="700" b="1" dirty="0">
              <a:latin typeface="Comic Sans MS" pitchFamily="66" charset="0"/>
            </a:endParaRPr>
          </a:p>
          <a:p>
            <a:pPr algn="ctr">
              <a:lnSpc>
                <a:spcPct val="90000"/>
              </a:lnSpc>
              <a:defRPr/>
            </a:pPr>
            <a:r>
              <a:rPr lang="en-US" sz="1400" b="1" dirty="0">
                <a:solidFill>
                  <a:srgbClr val="7030A0"/>
                </a:solidFill>
                <a:latin typeface="Comic Sans MS" pitchFamily="66" charset="0"/>
              </a:rPr>
              <a:t>Crystal violet </a:t>
            </a:r>
            <a:r>
              <a:rPr lang="en-US" sz="1100" dirty="0">
                <a:solidFill>
                  <a:srgbClr val="7030A0"/>
                </a:solidFill>
                <a:latin typeface="Comic Sans MS" pitchFamily="66" charset="0"/>
              </a:rPr>
              <a:t>(1 min) </a:t>
            </a:r>
            <a:r>
              <a:rPr lang="en-US" sz="1800" b="1" dirty="0">
                <a:solidFill>
                  <a:srgbClr val="7030A0"/>
                </a:solidFill>
                <a:latin typeface="Comic Sans MS" pitchFamily="66" charset="0"/>
              </a:rPr>
              <a:t>&gt;</a:t>
            </a:r>
            <a:r>
              <a:rPr lang="en-US" sz="1400" b="1" dirty="0">
                <a:solidFill>
                  <a:srgbClr val="7030A0"/>
                </a:solidFill>
                <a:latin typeface="Comic Sans MS" pitchFamily="66" charset="0"/>
              </a:rPr>
              <a:t> </a:t>
            </a:r>
            <a:r>
              <a:rPr lang="en-US" sz="1400" i="1" dirty="0">
                <a:solidFill>
                  <a:srgbClr val="7030A0"/>
                </a:solidFill>
                <a:latin typeface="Comic Sans MS" pitchFamily="66" charset="0"/>
              </a:rPr>
              <a:t>rinse </a:t>
            </a:r>
            <a:r>
              <a:rPr lang="en-US" sz="1400" b="1" dirty="0">
                <a:solidFill>
                  <a:srgbClr val="7030A0"/>
                </a:solidFill>
                <a:latin typeface="Comic Sans MS" pitchFamily="66" charset="0"/>
              </a:rPr>
              <a:t> </a:t>
            </a:r>
          </a:p>
          <a:p>
            <a:pPr algn="ctr">
              <a:lnSpc>
                <a:spcPct val="90000"/>
              </a:lnSpc>
              <a:defRPr/>
            </a:pPr>
            <a:r>
              <a:rPr lang="en-US" sz="1400" b="1" dirty="0">
                <a:solidFill>
                  <a:srgbClr val="660066"/>
                </a:solidFill>
                <a:latin typeface="Comic Sans MS" pitchFamily="66" charset="0"/>
              </a:rPr>
              <a:t>Iodine </a:t>
            </a:r>
            <a:r>
              <a:rPr lang="en-US" sz="1200" dirty="0">
                <a:solidFill>
                  <a:srgbClr val="660066"/>
                </a:solidFill>
                <a:latin typeface="Comic Sans MS" pitchFamily="66" charset="0"/>
              </a:rPr>
              <a:t>(1 min) </a:t>
            </a:r>
            <a:r>
              <a:rPr lang="en-US" sz="1800" b="1" dirty="0">
                <a:solidFill>
                  <a:srgbClr val="660066"/>
                </a:solidFill>
                <a:latin typeface="Comic Sans MS" pitchFamily="66" charset="0"/>
              </a:rPr>
              <a:t>&gt;</a:t>
            </a:r>
            <a:r>
              <a:rPr lang="en-US" sz="1400" b="1" dirty="0">
                <a:solidFill>
                  <a:srgbClr val="660066"/>
                </a:solidFill>
                <a:latin typeface="Comic Sans MS" pitchFamily="66" charset="0"/>
              </a:rPr>
              <a:t> </a:t>
            </a:r>
            <a:r>
              <a:rPr lang="en-US" sz="1400" i="1" dirty="0">
                <a:solidFill>
                  <a:srgbClr val="660066"/>
                </a:solidFill>
                <a:latin typeface="Comic Sans MS" pitchFamily="66" charset="0"/>
              </a:rPr>
              <a:t>rinse </a:t>
            </a:r>
            <a:endParaRPr lang="en-US" sz="1400" b="1" dirty="0">
              <a:solidFill>
                <a:srgbClr val="660066"/>
              </a:solidFill>
              <a:latin typeface="Comic Sans MS" pitchFamily="66" charset="0"/>
            </a:endParaRPr>
          </a:p>
          <a:p>
            <a:pPr algn="ctr">
              <a:lnSpc>
                <a:spcPct val="90000"/>
              </a:lnSpc>
              <a:defRPr/>
            </a:pPr>
            <a:r>
              <a:rPr lang="en-US" sz="1400" b="1" dirty="0">
                <a:solidFill>
                  <a:schemeClr val="tx1">
                    <a:lumMod val="50000"/>
                    <a:lumOff val="50000"/>
                  </a:schemeClr>
                </a:solidFill>
                <a:latin typeface="Comic Sans MS" pitchFamily="66" charset="0"/>
              </a:rPr>
              <a:t>Acetone Alcohol </a:t>
            </a:r>
            <a:r>
              <a:rPr lang="en-US" sz="1200" dirty="0">
                <a:solidFill>
                  <a:schemeClr val="tx1">
                    <a:lumMod val="50000"/>
                    <a:lumOff val="50000"/>
                  </a:schemeClr>
                </a:solidFill>
                <a:latin typeface="Comic Sans MS" pitchFamily="66" charset="0"/>
              </a:rPr>
              <a:t>(10–15 sec) </a:t>
            </a:r>
            <a:r>
              <a:rPr lang="en-US" sz="1800" b="1" dirty="0">
                <a:solidFill>
                  <a:schemeClr val="tx1">
                    <a:lumMod val="50000"/>
                    <a:lumOff val="50000"/>
                  </a:schemeClr>
                </a:solidFill>
                <a:latin typeface="Comic Sans MS" pitchFamily="66" charset="0"/>
              </a:rPr>
              <a:t>&gt; </a:t>
            </a:r>
            <a:r>
              <a:rPr lang="en-US" sz="1400" i="1" dirty="0">
                <a:solidFill>
                  <a:schemeClr val="tx1">
                    <a:lumMod val="50000"/>
                    <a:lumOff val="50000"/>
                  </a:schemeClr>
                </a:solidFill>
                <a:latin typeface="Comic Sans MS" pitchFamily="66" charset="0"/>
              </a:rPr>
              <a:t>rinse</a:t>
            </a:r>
            <a:r>
              <a:rPr lang="en-US" sz="1400" b="1" dirty="0">
                <a:solidFill>
                  <a:schemeClr val="tx1">
                    <a:lumMod val="50000"/>
                    <a:lumOff val="50000"/>
                  </a:schemeClr>
                </a:solidFill>
                <a:latin typeface="Comic Sans MS" pitchFamily="66" charset="0"/>
              </a:rPr>
              <a:t> </a:t>
            </a:r>
          </a:p>
          <a:p>
            <a:pPr algn="ctr">
              <a:lnSpc>
                <a:spcPct val="90000"/>
              </a:lnSpc>
              <a:defRPr/>
            </a:pPr>
            <a:r>
              <a:rPr lang="en-US" sz="1400" b="1" dirty="0" err="1">
                <a:solidFill>
                  <a:srgbClr val="FF3399"/>
                </a:solidFill>
                <a:latin typeface="Comic Sans MS" pitchFamily="66" charset="0"/>
              </a:rPr>
              <a:t>Safrinin</a:t>
            </a:r>
            <a:r>
              <a:rPr lang="en-US" sz="1400" b="1" dirty="0">
                <a:solidFill>
                  <a:srgbClr val="FF3399"/>
                </a:solidFill>
                <a:latin typeface="Comic Sans MS" pitchFamily="66" charset="0"/>
              </a:rPr>
              <a:t> </a:t>
            </a:r>
            <a:r>
              <a:rPr lang="en-US" sz="1200" dirty="0">
                <a:solidFill>
                  <a:srgbClr val="FF3399"/>
                </a:solidFill>
                <a:latin typeface="Comic Sans MS" pitchFamily="66" charset="0"/>
              </a:rPr>
              <a:t>(1 min) </a:t>
            </a:r>
            <a:r>
              <a:rPr lang="en-US" sz="1600" b="1" dirty="0">
                <a:solidFill>
                  <a:srgbClr val="FF3399"/>
                </a:solidFill>
                <a:latin typeface="Comic Sans MS" pitchFamily="66" charset="0"/>
              </a:rPr>
              <a:t>&gt; </a:t>
            </a:r>
            <a:r>
              <a:rPr lang="en-US" sz="1400" i="1" dirty="0">
                <a:solidFill>
                  <a:srgbClr val="FF3399"/>
                </a:solidFill>
                <a:latin typeface="Comic Sans MS" pitchFamily="66" charset="0"/>
              </a:rPr>
              <a:t>rinse</a:t>
            </a:r>
            <a:r>
              <a:rPr lang="en-US" sz="1400" b="1" dirty="0">
                <a:solidFill>
                  <a:srgbClr val="FF3399"/>
                </a:solidFill>
                <a:latin typeface="Comic Sans MS" pitchFamily="66" charset="0"/>
              </a:rPr>
              <a:t> </a:t>
            </a:r>
            <a:r>
              <a:rPr lang="en-US" sz="1400" i="1" dirty="0">
                <a:solidFill>
                  <a:srgbClr val="FF3399"/>
                </a:solidFill>
                <a:latin typeface="Comic Sans MS" pitchFamily="66" charset="0"/>
              </a:rPr>
              <a:t>&amp; blot </a:t>
            </a:r>
            <a:r>
              <a:rPr lang="en-US" sz="1400" i="1" dirty="0" smtClean="0">
                <a:solidFill>
                  <a:srgbClr val="FF3399"/>
                </a:solidFill>
                <a:latin typeface="Comic Sans MS" pitchFamily="66" charset="0"/>
              </a:rPr>
              <a:t>dry</a:t>
            </a:r>
          </a:p>
          <a:p>
            <a:pPr algn="ctr">
              <a:lnSpc>
                <a:spcPct val="90000"/>
              </a:lnSpc>
              <a:defRPr/>
            </a:pPr>
            <a:endParaRPr lang="en-US" i="1" dirty="0" smtClean="0">
              <a:solidFill>
                <a:srgbClr val="800080"/>
              </a:solidFill>
              <a:latin typeface="Comic Sans MS" pitchFamily="66" charset="0"/>
            </a:endParaRPr>
          </a:p>
        </p:txBody>
      </p:sp>
      <p:sp>
        <p:nvSpPr>
          <p:cNvPr id="17" name="Text Box 7"/>
          <p:cNvSpPr txBox="1">
            <a:spLocks noChangeArrowheads="1"/>
          </p:cNvSpPr>
          <p:nvPr/>
        </p:nvSpPr>
        <p:spPr bwMode="auto">
          <a:xfrm>
            <a:off x="4648200" y="6604577"/>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28600"/>
            <a:ext cx="8229600" cy="609600"/>
          </a:xfrm>
        </p:spPr>
        <p:txBody>
          <a:bodyPr/>
          <a:lstStyle/>
          <a:p>
            <a:pPr algn="l" eaLnBrk="1" hangingPunct="1">
              <a:lnSpc>
                <a:spcPct val="90000"/>
              </a:lnSpc>
            </a:pPr>
            <a:r>
              <a:rPr lang="en-US" altLang="en-US" sz="3600" b="1" smtClean="0">
                <a:latin typeface="Comic Sans MS" pitchFamily="66" charset="0"/>
                <a:hlinkClick r:id="rId3"/>
              </a:rPr>
              <a:t>Acid-fast Stain</a:t>
            </a:r>
            <a:endParaRPr lang="en-US" altLang="en-US" sz="3600" b="1" smtClean="0">
              <a:latin typeface="Comic Sans MS" pitchFamily="66" charset="0"/>
            </a:endParaRPr>
          </a:p>
        </p:txBody>
      </p:sp>
      <p:sp>
        <p:nvSpPr>
          <p:cNvPr id="3075" name="Rectangle 3"/>
          <p:cNvSpPr>
            <a:spLocks noGrp="1" noChangeArrowheads="1"/>
          </p:cNvSpPr>
          <p:nvPr>
            <p:ph type="body" idx="1"/>
          </p:nvPr>
        </p:nvSpPr>
        <p:spPr>
          <a:xfrm>
            <a:off x="152400" y="1090727"/>
            <a:ext cx="4876800" cy="1652473"/>
          </a:xfrm>
        </p:spPr>
        <p:txBody>
          <a:bodyPr/>
          <a:lstStyle/>
          <a:p>
            <a:pPr marL="0" indent="0" eaLnBrk="1" hangingPunct="1">
              <a:lnSpc>
                <a:spcPct val="90000"/>
              </a:lnSpc>
              <a:buNone/>
              <a:defRPr/>
            </a:pPr>
            <a:r>
              <a:rPr lang="en-US" sz="1600" b="1" dirty="0" smtClean="0">
                <a:solidFill>
                  <a:srgbClr val="FF0000"/>
                </a:solidFill>
                <a:latin typeface="Comic Sans MS" pitchFamily="66" charset="0"/>
              </a:rPr>
              <a:t>Q</a:t>
            </a:r>
            <a:r>
              <a:rPr lang="en-US" sz="1600" b="1" dirty="0" smtClean="0">
                <a:latin typeface="Comic Sans MS" pitchFamily="66" charset="0"/>
              </a:rPr>
              <a:t>: What does an acid-fast cell have </a:t>
            </a:r>
          </a:p>
          <a:p>
            <a:pPr marL="0" indent="0" eaLnBrk="1" hangingPunct="1">
              <a:lnSpc>
                <a:spcPct val="90000"/>
              </a:lnSpc>
              <a:buNone/>
              <a:defRPr/>
            </a:pPr>
            <a:r>
              <a:rPr lang="en-US" sz="1600" b="1" dirty="0">
                <a:latin typeface="Comic Sans MS" pitchFamily="66" charset="0"/>
              </a:rPr>
              <a:t> </a:t>
            </a:r>
            <a:r>
              <a:rPr lang="en-US" sz="1600" b="1" dirty="0" smtClean="0">
                <a:latin typeface="Comic Sans MS" pitchFamily="66" charset="0"/>
              </a:rPr>
              <a:t>    that a non acid fast cell does not?</a:t>
            </a:r>
          </a:p>
          <a:p>
            <a:pPr marL="0" indent="0" eaLnBrk="1" hangingPunct="1">
              <a:lnSpc>
                <a:spcPct val="90000"/>
              </a:lnSpc>
              <a:buFontTx/>
              <a:buNone/>
              <a:defRPr/>
            </a:pPr>
            <a:endParaRPr lang="en-US" sz="700" dirty="0">
              <a:latin typeface="Comic Sans MS" pitchFamily="66" charset="0"/>
            </a:endParaRPr>
          </a:p>
          <a:p>
            <a:pPr marL="0" indent="0" eaLnBrk="1" hangingPunct="1">
              <a:lnSpc>
                <a:spcPct val="90000"/>
              </a:lnSpc>
              <a:buFontTx/>
              <a:buNone/>
              <a:defRPr/>
            </a:pPr>
            <a:r>
              <a:rPr lang="en-US" sz="700" dirty="0" smtClean="0">
                <a:latin typeface="Comic Sans MS" pitchFamily="66" charset="0"/>
              </a:rPr>
              <a:t> </a:t>
            </a:r>
            <a:r>
              <a:rPr lang="en-US" sz="700" dirty="0" smtClean="0">
                <a:latin typeface="Comic Sans MS" pitchFamily="66" charset="0"/>
              </a:rPr>
              <a:t>                     </a:t>
            </a:r>
            <a:r>
              <a:rPr lang="en-US" sz="1400" dirty="0" smtClean="0">
                <a:latin typeface="Comic Sans MS" pitchFamily="66" charset="0"/>
              </a:rPr>
              <a:t>- </a:t>
            </a:r>
            <a:r>
              <a:rPr lang="en-US" sz="1400" dirty="0" smtClean="0">
                <a:latin typeface="Comic Sans MS" pitchFamily="66" charset="0"/>
              </a:rPr>
              <a:t>purple staining, </a:t>
            </a:r>
            <a:r>
              <a:rPr lang="en-US" sz="1400" dirty="0" smtClean="0">
                <a:latin typeface="Comic Sans MS" pitchFamily="66" charset="0"/>
              </a:rPr>
              <a:t>Non acid-fast </a:t>
            </a:r>
            <a:r>
              <a:rPr lang="en-US" sz="1400" dirty="0" smtClean="0">
                <a:latin typeface="Comic Sans MS" pitchFamily="66" charset="0"/>
              </a:rPr>
              <a:t>cells (NAF</a:t>
            </a:r>
            <a:r>
              <a:rPr lang="en-US" sz="1400" dirty="0" smtClean="0">
                <a:latin typeface="Comic Sans MS" pitchFamily="66" charset="0"/>
              </a:rPr>
              <a:t>)</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 </a:t>
            </a:r>
            <a:r>
              <a:rPr lang="en-US" sz="1400" dirty="0" smtClean="0">
                <a:latin typeface="Comic Sans MS" pitchFamily="66" charset="0"/>
              </a:rPr>
              <a:t>bright pink staining, Acid-fast cells (AF)</a:t>
            </a:r>
          </a:p>
          <a:p>
            <a:pPr marL="0" indent="0" eaLnBrk="1" hangingPunct="1">
              <a:lnSpc>
                <a:spcPct val="90000"/>
              </a:lnSpc>
              <a:buFontTx/>
              <a:buNone/>
              <a:defRPr/>
            </a:pPr>
            <a:endParaRPr lang="en-US" sz="1400" dirty="0" smtClean="0">
              <a:latin typeface="Comic Sans MS" pitchFamily="66" charset="0"/>
            </a:endParaRPr>
          </a:p>
          <a:p>
            <a:pPr eaLnBrk="1" hangingPunct="1">
              <a:lnSpc>
                <a:spcPct val="90000"/>
              </a:lnSpc>
              <a:defRPr/>
            </a:pPr>
            <a:endParaRPr lang="en-US" sz="1000" dirty="0" smtClean="0">
              <a:latin typeface="Comic Sans MS" pitchFamily="66" charset="0"/>
            </a:endParaRPr>
          </a:p>
        </p:txBody>
      </p:sp>
      <p:pic>
        <p:nvPicPr>
          <p:cNvPr id="7180" name="Picture 4" descr="acid_fast_sta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1752600"/>
            <a:ext cx="2438400" cy="419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81" name="Text Box 5"/>
          <p:cNvSpPr txBox="1">
            <a:spLocks noChangeArrowheads="1"/>
          </p:cNvSpPr>
          <p:nvPr/>
        </p:nvSpPr>
        <p:spPr bwMode="auto">
          <a:xfrm>
            <a:off x="5029200" y="2743200"/>
            <a:ext cx="1600200" cy="7080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t>Create a smear of organism  you are testing. Cover smear with a blotting paper.</a:t>
            </a:r>
          </a:p>
        </p:txBody>
      </p:sp>
      <p:sp>
        <p:nvSpPr>
          <p:cNvPr id="7182" name="Rectangle 6"/>
          <p:cNvSpPr>
            <a:spLocks noChangeArrowheads="1"/>
          </p:cNvSpPr>
          <p:nvPr/>
        </p:nvSpPr>
        <p:spPr bwMode="auto">
          <a:xfrm>
            <a:off x="7086600" y="2743200"/>
            <a:ext cx="1295400" cy="3276600"/>
          </a:xfrm>
          <a:prstGeom prst="rect">
            <a:avLst/>
          </a:prstGeom>
          <a:solidFill>
            <a:schemeClr val="bg1"/>
          </a:solidFill>
          <a:ln w="31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endParaRPr lang="en-US" altLang="en-US" sz="1800">
              <a:solidFill>
                <a:schemeClr val="bg1"/>
              </a:solidFill>
            </a:endParaRPr>
          </a:p>
        </p:txBody>
      </p:sp>
      <p:sp>
        <p:nvSpPr>
          <p:cNvPr id="7183" name="Text Box 8"/>
          <p:cNvSpPr txBox="1">
            <a:spLocks noChangeArrowheads="1"/>
          </p:cNvSpPr>
          <p:nvPr/>
        </p:nvSpPr>
        <p:spPr bwMode="auto">
          <a:xfrm>
            <a:off x="5029200" y="3573463"/>
            <a:ext cx="1600200" cy="86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t>Saturate paper with Ziehl’s carbol fuchsin (say </a:t>
            </a:r>
            <a:r>
              <a:rPr lang="en-US" altLang="en-US" sz="1000" i="1"/>
              <a:t>fyook-sin</a:t>
            </a:r>
            <a:r>
              <a:rPr lang="en-US" altLang="en-US" sz="1000"/>
              <a:t>). Heat 3 – 5 minutes. Remove blotting paper.</a:t>
            </a:r>
          </a:p>
        </p:txBody>
      </p:sp>
      <p:sp>
        <p:nvSpPr>
          <p:cNvPr id="7184" name="Text Box 9"/>
          <p:cNvSpPr txBox="1">
            <a:spLocks noChangeArrowheads="1"/>
          </p:cNvSpPr>
          <p:nvPr/>
        </p:nvSpPr>
        <p:spPr bwMode="auto">
          <a:xfrm>
            <a:off x="5029200" y="4381500"/>
            <a:ext cx="1597025" cy="86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dirty="0"/>
              <a:t>Rinse slide with tap water, then decolorize the smear for 10 - 15 seconds with acid alcohol. Rinse. </a:t>
            </a:r>
          </a:p>
        </p:txBody>
      </p:sp>
      <p:sp>
        <p:nvSpPr>
          <p:cNvPr id="7185" name="Text Box 10"/>
          <p:cNvSpPr txBox="1">
            <a:spLocks noChangeArrowheads="1"/>
          </p:cNvSpPr>
          <p:nvPr/>
        </p:nvSpPr>
        <p:spPr bwMode="auto">
          <a:xfrm>
            <a:off x="5029200" y="5318125"/>
            <a:ext cx="1346200"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t>Apply crystal violet for 1 minute, wash, blot dry.</a:t>
            </a:r>
          </a:p>
        </p:txBody>
      </p:sp>
      <p:sp>
        <p:nvSpPr>
          <p:cNvPr id="4" name="Rectangle 3"/>
          <p:cNvSpPr/>
          <p:nvPr/>
        </p:nvSpPr>
        <p:spPr>
          <a:xfrm>
            <a:off x="7162800" y="1752600"/>
            <a:ext cx="12192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5029200" y="290513"/>
            <a:ext cx="3962400" cy="1628138"/>
          </a:xfrm>
          <a:prstGeom prst="rect">
            <a:avLst/>
          </a:prstGeom>
          <a:ln w="38100">
            <a:solidFill>
              <a:schemeClr val="bg1">
                <a:lumMod val="65000"/>
              </a:schemeClr>
            </a:solidFill>
          </a:ln>
        </p:spPr>
        <p:txBody>
          <a:bodyPr wrap="square">
            <a:spAutoFit/>
          </a:bodyPr>
          <a:lstStyle/>
          <a:p>
            <a:pPr algn="ctr">
              <a:lnSpc>
                <a:spcPct val="90000"/>
              </a:lnSpc>
              <a:defRPr/>
            </a:pPr>
            <a:endParaRPr lang="en-US" sz="1200" b="1" dirty="0">
              <a:latin typeface="Comic Sans MS" pitchFamily="66" charset="0"/>
            </a:endParaRPr>
          </a:p>
          <a:p>
            <a:pPr algn="ctr">
              <a:lnSpc>
                <a:spcPct val="90000"/>
              </a:lnSpc>
              <a:defRPr/>
            </a:pPr>
            <a:r>
              <a:rPr lang="en-US" sz="1400" b="1" dirty="0">
                <a:latin typeface="Comic Sans MS" pitchFamily="66" charset="0"/>
              </a:rPr>
              <a:t>ACID-FAST STAINING PROCEDURE</a:t>
            </a:r>
          </a:p>
          <a:p>
            <a:pPr algn="ctr">
              <a:spcBef>
                <a:spcPct val="20000"/>
              </a:spcBef>
              <a:defRPr/>
            </a:pPr>
            <a:r>
              <a:rPr lang="en-US" sz="1200" b="1" dirty="0">
                <a:solidFill>
                  <a:schemeClr val="bg2"/>
                </a:solidFill>
                <a:latin typeface="Comic Sans MS" panose="030F0702030302020204" pitchFamily="66" charset="0"/>
              </a:rPr>
              <a:t>Blotting paper</a:t>
            </a:r>
          </a:p>
          <a:p>
            <a:pPr algn="ctr">
              <a:spcBef>
                <a:spcPct val="20000"/>
              </a:spcBef>
              <a:defRPr/>
            </a:pPr>
            <a:r>
              <a:rPr lang="en-US" sz="1200" b="1" dirty="0">
                <a:solidFill>
                  <a:srgbClr val="CC0066"/>
                </a:solidFill>
                <a:latin typeface="Comic Sans MS" panose="030F0702030302020204" pitchFamily="66" charset="0"/>
              </a:rPr>
              <a:t> </a:t>
            </a:r>
            <a:r>
              <a:rPr lang="en-US" sz="1200" b="1" dirty="0" err="1">
                <a:solidFill>
                  <a:srgbClr val="CC0066"/>
                </a:solidFill>
                <a:latin typeface="Comic Sans MS" panose="030F0702030302020204" pitchFamily="66" charset="0"/>
              </a:rPr>
              <a:t>Ziehls</a:t>
            </a:r>
            <a:r>
              <a:rPr lang="en-US" sz="1200" b="1" dirty="0">
                <a:solidFill>
                  <a:srgbClr val="CC0066"/>
                </a:solidFill>
                <a:latin typeface="Comic Sans MS" panose="030F0702030302020204" pitchFamily="66" charset="0"/>
              </a:rPr>
              <a:t> </a:t>
            </a:r>
            <a:r>
              <a:rPr lang="en-US" sz="1200" b="1" dirty="0" err="1">
                <a:solidFill>
                  <a:srgbClr val="CC0066"/>
                </a:solidFill>
                <a:latin typeface="Comic Sans MS" panose="030F0702030302020204" pitchFamily="66" charset="0"/>
              </a:rPr>
              <a:t>carbol</a:t>
            </a:r>
            <a:r>
              <a:rPr lang="en-US" sz="1200" b="1" dirty="0">
                <a:solidFill>
                  <a:srgbClr val="CC0066"/>
                </a:solidFill>
                <a:latin typeface="Comic Sans MS" panose="030F0702030302020204" pitchFamily="66" charset="0"/>
              </a:rPr>
              <a:t> </a:t>
            </a:r>
            <a:r>
              <a:rPr lang="en-US" sz="1200" b="1" dirty="0" err="1">
                <a:solidFill>
                  <a:srgbClr val="CC0066"/>
                </a:solidFill>
                <a:latin typeface="Comic Sans MS" panose="030F0702030302020204" pitchFamily="66" charset="0"/>
              </a:rPr>
              <a:t>fuchsin</a:t>
            </a:r>
            <a:r>
              <a:rPr lang="en-US" sz="1200" b="1" dirty="0">
                <a:solidFill>
                  <a:srgbClr val="CC0066"/>
                </a:solidFill>
                <a:latin typeface="Comic Sans MS" panose="030F0702030302020204" pitchFamily="66" charset="0"/>
              </a:rPr>
              <a:t> (3 – 5 min heat) </a:t>
            </a:r>
            <a:r>
              <a:rPr lang="en-US" sz="1400" b="1" dirty="0">
                <a:latin typeface="Comic Sans MS" panose="030F0702030302020204" pitchFamily="66" charset="0"/>
              </a:rPr>
              <a:t>&gt;</a:t>
            </a:r>
            <a:r>
              <a:rPr lang="en-US" sz="1200" b="1" dirty="0">
                <a:solidFill>
                  <a:srgbClr val="CC0066"/>
                </a:solidFill>
                <a:latin typeface="Comic Sans MS" panose="030F0702030302020204" pitchFamily="66" charset="0"/>
              </a:rPr>
              <a:t> </a:t>
            </a:r>
            <a:r>
              <a:rPr lang="en-US" sz="1200" i="1" dirty="0" smtClean="0">
                <a:solidFill>
                  <a:srgbClr val="CC0066"/>
                </a:solidFill>
                <a:latin typeface="Comic Sans MS" panose="030F0702030302020204" pitchFamily="66" charset="0"/>
              </a:rPr>
              <a:t>rinse</a:t>
            </a:r>
            <a:r>
              <a:rPr lang="en-US" sz="1200" b="1" i="1" dirty="0" smtClean="0">
                <a:solidFill>
                  <a:srgbClr val="CC0066"/>
                </a:solidFill>
                <a:latin typeface="Comic Sans MS" panose="030F0702030302020204" pitchFamily="66" charset="0"/>
              </a:rPr>
              <a:t> </a:t>
            </a:r>
            <a:r>
              <a:rPr lang="en-US" sz="1200" b="1" dirty="0">
                <a:solidFill>
                  <a:schemeClr val="tx1">
                    <a:lumMod val="50000"/>
                    <a:lumOff val="50000"/>
                  </a:schemeClr>
                </a:solidFill>
                <a:latin typeface="Comic Sans MS" panose="030F0702030302020204" pitchFamily="66" charset="0"/>
              </a:rPr>
              <a:t>Acid Alcohol (10 – 15 sec) </a:t>
            </a:r>
            <a:r>
              <a:rPr lang="en-US" sz="1400" b="1" dirty="0">
                <a:solidFill>
                  <a:schemeClr val="tx1">
                    <a:lumMod val="50000"/>
                    <a:lumOff val="50000"/>
                  </a:schemeClr>
                </a:solidFill>
                <a:latin typeface="Comic Sans MS" panose="030F0702030302020204" pitchFamily="66" charset="0"/>
              </a:rPr>
              <a:t>&gt;</a:t>
            </a:r>
            <a:r>
              <a:rPr lang="en-US" sz="1200" b="1" dirty="0">
                <a:solidFill>
                  <a:schemeClr val="tx1">
                    <a:lumMod val="50000"/>
                    <a:lumOff val="50000"/>
                  </a:schemeClr>
                </a:solidFill>
                <a:latin typeface="Comic Sans MS" panose="030F0702030302020204" pitchFamily="66" charset="0"/>
              </a:rPr>
              <a:t> </a:t>
            </a:r>
            <a:r>
              <a:rPr lang="en-US" sz="1200" i="1" dirty="0">
                <a:solidFill>
                  <a:schemeClr val="tx1">
                    <a:lumMod val="50000"/>
                    <a:lumOff val="50000"/>
                  </a:schemeClr>
                </a:solidFill>
                <a:latin typeface="Comic Sans MS" panose="030F0702030302020204" pitchFamily="66" charset="0"/>
              </a:rPr>
              <a:t>rinse</a:t>
            </a:r>
            <a:r>
              <a:rPr lang="en-US" sz="1200" b="1" dirty="0">
                <a:solidFill>
                  <a:schemeClr val="tx1">
                    <a:lumMod val="50000"/>
                    <a:lumOff val="50000"/>
                  </a:schemeClr>
                </a:solidFill>
                <a:latin typeface="Comic Sans MS" panose="030F0702030302020204" pitchFamily="66" charset="0"/>
              </a:rPr>
              <a:t> </a:t>
            </a:r>
          </a:p>
          <a:p>
            <a:pPr algn="ctr">
              <a:spcBef>
                <a:spcPct val="20000"/>
              </a:spcBef>
              <a:defRPr/>
            </a:pPr>
            <a:r>
              <a:rPr lang="en-US" sz="1200" b="1" dirty="0">
                <a:solidFill>
                  <a:srgbClr val="7030A0"/>
                </a:solidFill>
                <a:latin typeface="Comic Sans MS" panose="030F0702030302020204" pitchFamily="66" charset="0"/>
              </a:rPr>
              <a:t>  </a:t>
            </a:r>
            <a:r>
              <a:rPr lang="en-US" sz="1200" b="1" dirty="0" smtClean="0">
                <a:solidFill>
                  <a:srgbClr val="7030A0"/>
                </a:solidFill>
                <a:latin typeface="Comic Sans MS" panose="030F0702030302020204" pitchFamily="66" charset="0"/>
              </a:rPr>
              <a:t>Crystal </a:t>
            </a:r>
            <a:r>
              <a:rPr lang="en-US" sz="1200" b="1" dirty="0">
                <a:solidFill>
                  <a:srgbClr val="7030A0"/>
                </a:solidFill>
                <a:latin typeface="Comic Sans MS" panose="030F0702030302020204" pitchFamily="66" charset="0"/>
              </a:rPr>
              <a:t>violet (1 min) </a:t>
            </a:r>
            <a:r>
              <a:rPr lang="en-US" sz="1400" b="1" dirty="0">
                <a:solidFill>
                  <a:srgbClr val="7030A0"/>
                </a:solidFill>
                <a:latin typeface="Comic Sans MS" panose="030F0702030302020204" pitchFamily="66" charset="0"/>
              </a:rPr>
              <a:t>&gt;</a:t>
            </a:r>
            <a:r>
              <a:rPr lang="en-US" sz="1200" b="1" dirty="0">
                <a:solidFill>
                  <a:srgbClr val="7030A0"/>
                </a:solidFill>
                <a:latin typeface="Comic Sans MS" panose="030F0702030302020204" pitchFamily="66" charset="0"/>
              </a:rPr>
              <a:t> </a:t>
            </a:r>
            <a:r>
              <a:rPr lang="en-US" sz="1200" i="1" dirty="0">
                <a:solidFill>
                  <a:srgbClr val="7030A0"/>
                </a:solidFill>
                <a:latin typeface="Comic Sans MS" panose="030F0702030302020204" pitchFamily="66" charset="0"/>
              </a:rPr>
              <a:t>rinse</a:t>
            </a:r>
            <a:r>
              <a:rPr lang="en-US" sz="1200" b="1" dirty="0">
                <a:solidFill>
                  <a:srgbClr val="7030A0"/>
                </a:solidFill>
                <a:latin typeface="Comic Sans MS" panose="030F0702030302020204" pitchFamily="66" charset="0"/>
              </a:rPr>
              <a:t> </a:t>
            </a:r>
            <a:r>
              <a:rPr lang="en-US" sz="1200" i="1" dirty="0">
                <a:solidFill>
                  <a:srgbClr val="7030A0"/>
                </a:solidFill>
                <a:latin typeface="Comic Sans MS" panose="030F0702030302020204" pitchFamily="66" charset="0"/>
              </a:rPr>
              <a:t>&amp; blot dry</a:t>
            </a:r>
          </a:p>
          <a:p>
            <a:pPr algn="ctr">
              <a:spcBef>
                <a:spcPct val="20000"/>
              </a:spcBef>
              <a:defRPr/>
            </a:pPr>
            <a:endParaRPr lang="en-US" sz="1200" i="1" dirty="0">
              <a:solidFill>
                <a:srgbClr val="CC0066"/>
              </a:solidFill>
            </a:endParaRPr>
          </a:p>
        </p:txBody>
      </p:sp>
      <p:sp>
        <p:nvSpPr>
          <p:cNvPr id="21" name="TextBox 20"/>
          <p:cNvSpPr txBox="1"/>
          <p:nvPr/>
        </p:nvSpPr>
        <p:spPr>
          <a:xfrm>
            <a:off x="952500" y="4335572"/>
            <a:ext cx="2286000" cy="181588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endParaRPr lang="en-US" sz="1600" dirty="0" smtClean="0">
              <a:latin typeface="Comic Sans MS" pitchFamily="66" charset="0"/>
            </a:endParaRPr>
          </a:p>
          <a:p>
            <a:pPr algn="ctr">
              <a:defRPr/>
            </a:pPr>
            <a:endParaRPr lang="en-US" sz="1600" dirty="0" smtClean="0">
              <a:latin typeface="Comic Sans MS" pitchFamily="66" charset="0"/>
            </a:endParaRPr>
          </a:p>
          <a:p>
            <a:pPr algn="ctr">
              <a:defRPr/>
            </a:pPr>
            <a:r>
              <a:rPr lang="en-US" sz="1600" dirty="0" smtClean="0">
                <a:latin typeface="Comic Sans MS" pitchFamily="66" charset="0"/>
              </a:rPr>
              <a:t>Watch </a:t>
            </a:r>
            <a:r>
              <a:rPr lang="en-US" sz="1600" b="1" dirty="0">
                <a:latin typeface="Comic Sans MS" pitchFamily="66" charset="0"/>
              </a:rPr>
              <a:t>video</a:t>
            </a:r>
            <a:r>
              <a:rPr lang="en-US" sz="1600" dirty="0">
                <a:latin typeface="Comic Sans MS" pitchFamily="66" charset="0"/>
              </a:rPr>
              <a:t> of </a:t>
            </a:r>
          </a:p>
          <a:p>
            <a:pPr algn="ctr">
              <a:defRPr/>
            </a:pPr>
            <a:r>
              <a:rPr lang="en-US" sz="1600" dirty="0">
                <a:latin typeface="Comic Sans MS" pitchFamily="66" charset="0"/>
                <a:hlinkClick r:id="rId5"/>
              </a:rPr>
              <a:t>How to Do an </a:t>
            </a:r>
          </a:p>
          <a:p>
            <a:pPr algn="ctr">
              <a:defRPr/>
            </a:pPr>
            <a:r>
              <a:rPr lang="en-US" sz="1600" dirty="0">
                <a:latin typeface="Comic Sans MS" pitchFamily="66" charset="0"/>
                <a:hlinkClick r:id="rId5"/>
              </a:rPr>
              <a:t>Acid Fast </a:t>
            </a:r>
            <a:r>
              <a:rPr lang="en-US" sz="1600" dirty="0" smtClean="0">
                <a:latin typeface="Comic Sans MS" pitchFamily="66" charset="0"/>
                <a:hlinkClick r:id="rId5"/>
              </a:rPr>
              <a:t>Stain</a:t>
            </a:r>
            <a:endParaRPr lang="en-US" sz="1600" dirty="0" smtClean="0">
              <a:latin typeface="Comic Sans MS" pitchFamily="66" charset="0"/>
            </a:endParaRPr>
          </a:p>
          <a:p>
            <a:pPr algn="ctr">
              <a:defRPr/>
            </a:pPr>
            <a:endParaRPr lang="en-US" sz="1600" dirty="0" smtClean="0">
              <a:latin typeface="Comic Sans MS" pitchFamily="66" charset="0"/>
            </a:endParaRPr>
          </a:p>
          <a:p>
            <a:pPr algn="ctr">
              <a:defRPr/>
            </a:pPr>
            <a:endParaRPr lang="en-US" sz="1600" dirty="0">
              <a:latin typeface="Comic Sans MS" pitchFamily="66" charset="0"/>
            </a:endParaRPr>
          </a:p>
        </p:txBody>
      </p:sp>
      <p:sp>
        <p:nvSpPr>
          <p:cNvPr id="22" name="Oval 13"/>
          <p:cNvSpPr>
            <a:spLocks noChangeArrowheads="1"/>
          </p:cNvSpPr>
          <p:nvPr/>
        </p:nvSpPr>
        <p:spPr bwMode="auto">
          <a:xfrm>
            <a:off x="1104900" y="3083868"/>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23" name="Oval 14"/>
          <p:cNvSpPr>
            <a:spLocks noChangeArrowheads="1"/>
          </p:cNvSpPr>
          <p:nvPr/>
        </p:nvSpPr>
        <p:spPr bwMode="auto">
          <a:xfrm>
            <a:off x="1790700" y="3083868"/>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24" name="Oval 15"/>
          <p:cNvSpPr>
            <a:spLocks noChangeArrowheads="1"/>
          </p:cNvSpPr>
          <p:nvPr/>
        </p:nvSpPr>
        <p:spPr bwMode="auto">
          <a:xfrm>
            <a:off x="2476500" y="3083868"/>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25" name="Text Box 16"/>
          <p:cNvSpPr txBox="1">
            <a:spLocks noChangeArrowheads="1"/>
          </p:cNvSpPr>
          <p:nvPr/>
        </p:nvSpPr>
        <p:spPr bwMode="auto">
          <a:xfrm>
            <a:off x="1257300" y="3617268"/>
            <a:ext cx="22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a:t>
            </a:r>
          </a:p>
        </p:txBody>
      </p:sp>
      <p:sp>
        <p:nvSpPr>
          <p:cNvPr id="26" name="Text Box 17"/>
          <p:cNvSpPr txBox="1">
            <a:spLocks noChangeArrowheads="1"/>
          </p:cNvSpPr>
          <p:nvPr/>
        </p:nvSpPr>
        <p:spPr bwMode="auto">
          <a:xfrm>
            <a:off x="1943100" y="3617268"/>
            <a:ext cx="3048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dirty="0">
                <a:solidFill>
                  <a:srgbClr val="FF0000"/>
                </a:solidFill>
              </a:rPr>
              <a:t>?</a:t>
            </a:r>
            <a:endParaRPr lang="en-US" altLang="en-US" sz="900" dirty="0">
              <a:solidFill>
                <a:srgbClr val="FF0000"/>
              </a:solidFill>
            </a:endParaRPr>
          </a:p>
        </p:txBody>
      </p:sp>
      <p:sp>
        <p:nvSpPr>
          <p:cNvPr id="27" name="Text Box 18"/>
          <p:cNvSpPr txBox="1">
            <a:spLocks noChangeArrowheads="1"/>
          </p:cNvSpPr>
          <p:nvPr/>
        </p:nvSpPr>
        <p:spPr bwMode="auto">
          <a:xfrm>
            <a:off x="2628900" y="3617268"/>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b="1">
                <a:solidFill>
                  <a:srgbClr val="FF0000"/>
                </a:solidFill>
              </a:rPr>
              <a:t>-</a:t>
            </a:r>
          </a:p>
        </p:txBody>
      </p:sp>
      <p:sp>
        <p:nvSpPr>
          <p:cNvPr id="28" name="Text Box 19"/>
          <p:cNvSpPr txBox="1">
            <a:spLocks noChangeArrowheads="1"/>
          </p:cNvSpPr>
          <p:nvPr/>
        </p:nvSpPr>
        <p:spPr bwMode="auto">
          <a:xfrm>
            <a:off x="2933700" y="2855268"/>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b="1" dirty="0" smtClean="0">
                <a:solidFill>
                  <a:srgbClr val="FF0000"/>
                </a:solidFill>
              </a:rPr>
              <a:t>A</a:t>
            </a:r>
            <a:endParaRPr lang="en-US" altLang="en-US" sz="1000" b="1" dirty="0">
              <a:solidFill>
                <a:srgbClr val="FF0000"/>
              </a:solidFill>
            </a:endParaRPr>
          </a:p>
        </p:txBody>
      </p:sp>
      <p:sp>
        <p:nvSpPr>
          <p:cNvPr id="29" name="Rectangle 28"/>
          <p:cNvSpPr/>
          <p:nvPr/>
        </p:nvSpPr>
        <p:spPr>
          <a:xfrm>
            <a:off x="952500" y="2855268"/>
            <a:ext cx="2286000" cy="992832"/>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7"/>
          <p:cNvSpPr txBox="1">
            <a:spLocks noChangeArrowheads="1"/>
          </p:cNvSpPr>
          <p:nvPr/>
        </p:nvSpPr>
        <p:spPr bwMode="auto">
          <a:xfrm>
            <a:off x="4655127" y="6613524"/>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8229600" cy="609600"/>
          </a:xfrm>
        </p:spPr>
        <p:txBody>
          <a:bodyPr/>
          <a:lstStyle/>
          <a:p>
            <a:pPr algn="l" eaLnBrk="1" hangingPunct="1">
              <a:lnSpc>
                <a:spcPct val="90000"/>
              </a:lnSpc>
            </a:pPr>
            <a:r>
              <a:rPr lang="en-US" altLang="en-US" sz="3600" b="1" smtClean="0">
                <a:latin typeface="Comic Sans MS" pitchFamily="66" charset="0"/>
                <a:hlinkClick r:id="rId3"/>
              </a:rPr>
              <a:t>Endospore Stain</a:t>
            </a:r>
            <a:endParaRPr lang="en-US" altLang="en-US" sz="3600" b="1" smtClean="0">
              <a:latin typeface="Comic Sans MS" pitchFamily="66" charset="0"/>
            </a:endParaRPr>
          </a:p>
        </p:txBody>
      </p:sp>
      <p:sp>
        <p:nvSpPr>
          <p:cNvPr id="3075" name="Rectangle 3"/>
          <p:cNvSpPr>
            <a:spLocks noGrp="1" noChangeArrowheads="1"/>
          </p:cNvSpPr>
          <p:nvPr>
            <p:ph type="body" idx="1"/>
          </p:nvPr>
        </p:nvSpPr>
        <p:spPr>
          <a:xfrm>
            <a:off x="152400" y="990601"/>
            <a:ext cx="5867400" cy="4400549"/>
          </a:xfrm>
        </p:spPr>
        <p:txBody>
          <a:bodyPr/>
          <a:lstStyle/>
          <a:p>
            <a:pPr eaLnBrk="1" hangingPunct="1">
              <a:lnSpc>
                <a:spcPct val="90000"/>
              </a:lnSpc>
              <a:defRPr/>
            </a:pPr>
            <a:r>
              <a:rPr lang="en-US" sz="1400" dirty="0" smtClean="0">
                <a:latin typeface="Comic Sans MS" pitchFamily="66" charset="0"/>
              </a:rPr>
              <a:t>Distinguishes between </a:t>
            </a:r>
            <a:r>
              <a:rPr lang="en-US" sz="1400" dirty="0" smtClean="0">
                <a:latin typeface="Comic Sans MS" pitchFamily="66" charset="0"/>
              </a:rPr>
              <a:t>two things:</a:t>
            </a:r>
            <a:endParaRPr lang="en-US" sz="1400" dirty="0" smtClean="0">
              <a:latin typeface="Comic Sans MS" pitchFamily="66" charset="0"/>
            </a:endParaRPr>
          </a:p>
          <a:p>
            <a:pPr eaLnBrk="1" hangingPunct="1">
              <a:lnSpc>
                <a:spcPct val="90000"/>
              </a:lnSpc>
              <a:defRPr/>
            </a:pPr>
            <a:endParaRPr lang="en-US" sz="400" dirty="0" smtClean="0">
              <a:latin typeface="Comic Sans MS" pitchFamily="66" charset="0"/>
            </a:endParaRPr>
          </a:p>
          <a:p>
            <a:pPr marL="0" indent="0" eaLnBrk="1" hangingPunct="1">
              <a:lnSpc>
                <a:spcPct val="90000"/>
              </a:lnSpc>
              <a:buFontTx/>
              <a:buNone/>
              <a:defRPr/>
            </a:pPr>
            <a:r>
              <a:rPr lang="en-US" sz="1400" dirty="0" smtClean="0">
                <a:latin typeface="Comic Sans MS" pitchFamily="66" charset="0"/>
              </a:rPr>
              <a:t>	</a:t>
            </a:r>
            <a:r>
              <a:rPr lang="en-US" sz="1200" dirty="0" smtClean="0">
                <a:latin typeface="Comic Sans MS" pitchFamily="66" charset="0"/>
              </a:rPr>
              <a:t>- endospores, which stain green</a:t>
            </a:r>
            <a:endParaRPr lang="en-US" sz="1200" dirty="0" smtClean="0">
              <a:latin typeface="Comic Sans MS" pitchFamily="66" charset="0"/>
            </a:endParaRPr>
          </a:p>
          <a:p>
            <a:pPr marL="0" indent="0" eaLnBrk="1" hangingPunct="1">
              <a:lnSpc>
                <a:spcPct val="90000"/>
              </a:lnSpc>
              <a:buFontTx/>
              <a:buNone/>
              <a:defRPr/>
            </a:pPr>
            <a:r>
              <a:rPr lang="en-US" sz="1200" dirty="0" smtClean="0">
                <a:latin typeface="Comic Sans MS" pitchFamily="66" charset="0"/>
              </a:rPr>
              <a:t>	- vegetative cells, which stain pink</a:t>
            </a:r>
          </a:p>
          <a:p>
            <a:pPr eaLnBrk="1" hangingPunct="1">
              <a:lnSpc>
                <a:spcPct val="90000"/>
              </a:lnSpc>
              <a:defRPr/>
            </a:pPr>
            <a:endParaRPr lang="en-US" sz="600" dirty="0" smtClean="0">
              <a:latin typeface="Comic Sans MS" pitchFamily="66" charset="0"/>
            </a:endParaRPr>
          </a:p>
          <a:p>
            <a:pPr eaLnBrk="1" hangingPunct="1">
              <a:defRPr/>
            </a:pPr>
            <a:r>
              <a:rPr lang="en-US" sz="1400" dirty="0">
                <a:latin typeface="Comic Sans MS" pitchFamily="66" charset="0"/>
              </a:rPr>
              <a:t>Some bacteria produce endospores, dormant, highly-resistant</a:t>
            </a:r>
          </a:p>
          <a:p>
            <a:pPr marL="0" indent="0" eaLnBrk="1" hangingPunct="1">
              <a:buNone/>
              <a:defRPr/>
            </a:pPr>
            <a:r>
              <a:rPr lang="en-US" sz="1400" dirty="0">
                <a:latin typeface="Comic Sans MS" pitchFamily="66" charset="0"/>
              </a:rPr>
              <a:t>       structures that can survive environmental extremes</a:t>
            </a:r>
            <a:r>
              <a:rPr lang="en-US" sz="1200" dirty="0">
                <a:latin typeface="Comic Sans MS" pitchFamily="66" charset="0"/>
              </a:rPr>
              <a:t>  </a:t>
            </a:r>
          </a:p>
          <a:p>
            <a:pPr marL="0" indent="0" eaLnBrk="1" hangingPunct="1">
              <a:buNone/>
              <a:defRPr/>
            </a:pPr>
            <a:r>
              <a:rPr lang="en-US" sz="1200" dirty="0">
                <a:latin typeface="Comic Sans MS" pitchFamily="66" charset="0"/>
              </a:rPr>
              <a:t>        (desiccation, heat, harmful chemicals).</a:t>
            </a:r>
          </a:p>
          <a:p>
            <a:pPr eaLnBrk="1" hangingPunct="1">
              <a:defRPr/>
            </a:pPr>
            <a:endParaRPr lang="en-US" sz="600" dirty="0">
              <a:latin typeface="Comic Sans MS" pitchFamily="66" charset="0"/>
            </a:endParaRPr>
          </a:p>
          <a:p>
            <a:pPr eaLnBrk="1" hangingPunct="1">
              <a:defRPr/>
            </a:pPr>
            <a:r>
              <a:rPr lang="en-US" sz="1400" dirty="0">
                <a:latin typeface="Comic Sans MS" pitchFamily="66" charset="0"/>
              </a:rPr>
              <a:t>Most notable genera: </a:t>
            </a:r>
            <a:r>
              <a:rPr lang="en-US" sz="1400" i="1" dirty="0">
                <a:latin typeface="Comic Sans MS" pitchFamily="66" charset="0"/>
              </a:rPr>
              <a:t>Bacillus</a:t>
            </a:r>
            <a:r>
              <a:rPr lang="en-US" sz="1400" dirty="0">
                <a:latin typeface="Comic Sans MS" pitchFamily="66" charset="0"/>
              </a:rPr>
              <a:t> and </a:t>
            </a:r>
            <a:r>
              <a:rPr lang="en-US" sz="1400" i="1" dirty="0">
                <a:latin typeface="Comic Sans MS" pitchFamily="66" charset="0"/>
                <a:hlinkClick r:id="rId4"/>
              </a:rPr>
              <a:t>Clostridium</a:t>
            </a:r>
            <a:endParaRPr lang="en-US" sz="1400" i="1" dirty="0">
              <a:latin typeface="Comic Sans MS" pitchFamily="66" charset="0"/>
            </a:endParaRPr>
          </a:p>
          <a:p>
            <a:pPr eaLnBrk="1" hangingPunct="1">
              <a:defRPr/>
            </a:pPr>
            <a:endParaRPr lang="en-US" sz="600" i="1" dirty="0">
              <a:latin typeface="Comic Sans MS" pitchFamily="66" charset="0"/>
            </a:endParaRPr>
          </a:p>
          <a:p>
            <a:pPr eaLnBrk="1" hangingPunct="1">
              <a:defRPr/>
            </a:pPr>
            <a:r>
              <a:rPr lang="en-US" sz="1400" dirty="0">
                <a:latin typeface="Comic Sans MS" pitchFamily="66" charset="0"/>
              </a:rPr>
              <a:t>Endospores cannot be stained by normal  staining </a:t>
            </a:r>
          </a:p>
          <a:p>
            <a:pPr marL="0" indent="0" eaLnBrk="1" hangingPunct="1">
              <a:buFontTx/>
              <a:buNone/>
              <a:defRPr/>
            </a:pPr>
            <a:r>
              <a:rPr lang="en-US" sz="1400" dirty="0">
                <a:latin typeface="Comic Sans MS" pitchFamily="66" charset="0"/>
              </a:rPr>
              <a:t>       procedures because their walls are practically impermeable.</a:t>
            </a:r>
          </a:p>
          <a:p>
            <a:pPr marL="0" indent="0" eaLnBrk="1" hangingPunct="1">
              <a:buFontTx/>
              <a:buNone/>
              <a:defRPr/>
            </a:pPr>
            <a:r>
              <a:rPr lang="en-US" sz="1400" dirty="0">
                <a:latin typeface="Comic Sans MS" pitchFamily="66" charset="0"/>
              </a:rPr>
              <a:t>    </a:t>
            </a:r>
            <a:endParaRPr lang="en-US" sz="900" dirty="0">
              <a:latin typeface="Comic Sans MS" pitchFamily="66" charset="0"/>
            </a:endParaRPr>
          </a:p>
          <a:p>
            <a:pPr eaLnBrk="1" hangingPunct="1">
              <a:defRPr/>
            </a:pPr>
            <a:r>
              <a:rPr lang="en-US" sz="1400" dirty="0">
                <a:latin typeface="Comic Sans MS" pitchFamily="66" charset="0"/>
              </a:rPr>
              <a:t>Endospore stain uses heat to drive the primary stain,</a:t>
            </a:r>
          </a:p>
          <a:p>
            <a:pPr marL="0" indent="0" eaLnBrk="1" hangingPunct="1">
              <a:buFontTx/>
              <a:buNone/>
              <a:defRPr/>
            </a:pPr>
            <a:r>
              <a:rPr lang="en-US" sz="1400" dirty="0">
                <a:latin typeface="Comic Sans MS" pitchFamily="66" charset="0"/>
              </a:rPr>
              <a:t>     </a:t>
            </a:r>
            <a:r>
              <a:rPr lang="en-US" sz="1200" dirty="0">
                <a:latin typeface="Comic Sans MS" pitchFamily="66" charset="0"/>
              </a:rPr>
              <a:t>(malachite green) </a:t>
            </a:r>
            <a:r>
              <a:rPr lang="en-US" sz="1400" dirty="0">
                <a:latin typeface="Comic Sans MS" pitchFamily="66" charset="0"/>
              </a:rPr>
              <a:t>into the endospore.</a:t>
            </a:r>
          </a:p>
          <a:p>
            <a:pPr marL="0" indent="0" eaLnBrk="1" hangingPunct="1">
              <a:buNone/>
              <a:defRPr/>
            </a:pPr>
            <a:endParaRPr lang="en-US" sz="1050" dirty="0" smtClean="0">
              <a:latin typeface="Comic Sans MS" pitchFamily="66" charset="0"/>
            </a:endParaRPr>
          </a:p>
          <a:p>
            <a:pPr marL="0" indent="0" eaLnBrk="1" hangingPunct="1">
              <a:buNone/>
              <a:defRPr/>
            </a:pPr>
            <a:r>
              <a:rPr lang="en-US" sz="1600" b="1" dirty="0" smtClean="0">
                <a:solidFill>
                  <a:srgbClr val="FF0000"/>
                </a:solidFill>
                <a:latin typeface="Comic Sans MS" pitchFamily="66" charset="0"/>
              </a:rPr>
              <a:t>Q</a:t>
            </a:r>
            <a:r>
              <a:rPr lang="en-US" sz="1400" b="1" dirty="0" smtClean="0">
                <a:latin typeface="Comic Sans MS" pitchFamily="66" charset="0"/>
              </a:rPr>
              <a:t>: What color(s) will I see if sample is negative? </a:t>
            </a:r>
          </a:p>
          <a:p>
            <a:pPr marL="0" indent="0" eaLnBrk="1" hangingPunct="1">
              <a:buNone/>
              <a:defRPr/>
            </a:pPr>
            <a:r>
              <a:rPr lang="en-US" sz="1600" b="1" dirty="0" smtClean="0">
                <a:solidFill>
                  <a:srgbClr val="FF0000"/>
                </a:solidFill>
                <a:latin typeface="Comic Sans MS" pitchFamily="66" charset="0"/>
              </a:rPr>
              <a:t>Q</a:t>
            </a:r>
            <a:r>
              <a:rPr lang="en-US" sz="1400" b="1" dirty="0" smtClean="0">
                <a:latin typeface="Comic Sans MS" pitchFamily="66" charset="0"/>
              </a:rPr>
              <a:t>: What color(s) will you see if sample is positive?</a:t>
            </a:r>
          </a:p>
          <a:p>
            <a:pPr eaLnBrk="1" hangingPunct="1">
              <a:defRPr/>
            </a:pPr>
            <a:endParaRPr lang="en-US" sz="1400" dirty="0">
              <a:latin typeface="Comic Sans MS" pitchFamily="66" charset="0"/>
            </a:endParaRPr>
          </a:p>
        </p:txBody>
      </p:sp>
      <p:sp>
        <p:nvSpPr>
          <p:cNvPr id="8196" name="Rectangle 12"/>
          <p:cNvSpPr>
            <a:spLocks noChangeArrowheads="1"/>
          </p:cNvSpPr>
          <p:nvPr/>
        </p:nvSpPr>
        <p:spPr bwMode="auto">
          <a:xfrm>
            <a:off x="347663" y="5391150"/>
            <a:ext cx="2362200" cy="990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8197" name="Oval 13"/>
          <p:cNvSpPr>
            <a:spLocks noChangeArrowheads="1"/>
          </p:cNvSpPr>
          <p:nvPr/>
        </p:nvSpPr>
        <p:spPr bwMode="auto">
          <a:xfrm>
            <a:off x="576263" y="5619750"/>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8198" name="Oval 14"/>
          <p:cNvSpPr>
            <a:spLocks noChangeArrowheads="1"/>
          </p:cNvSpPr>
          <p:nvPr/>
        </p:nvSpPr>
        <p:spPr bwMode="auto">
          <a:xfrm>
            <a:off x="1262063" y="5619750"/>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8199" name="Oval 15"/>
          <p:cNvSpPr>
            <a:spLocks noChangeArrowheads="1"/>
          </p:cNvSpPr>
          <p:nvPr/>
        </p:nvSpPr>
        <p:spPr bwMode="auto">
          <a:xfrm>
            <a:off x="1947863" y="5619750"/>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8200" name="Text Box 16"/>
          <p:cNvSpPr txBox="1">
            <a:spLocks noChangeArrowheads="1"/>
          </p:cNvSpPr>
          <p:nvPr/>
        </p:nvSpPr>
        <p:spPr bwMode="auto">
          <a:xfrm>
            <a:off x="728663" y="6153150"/>
            <a:ext cx="22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a:t>
            </a:r>
          </a:p>
        </p:txBody>
      </p:sp>
      <p:sp>
        <p:nvSpPr>
          <p:cNvPr id="8201" name="Text Box 17"/>
          <p:cNvSpPr txBox="1">
            <a:spLocks noChangeArrowheads="1"/>
          </p:cNvSpPr>
          <p:nvPr/>
        </p:nvSpPr>
        <p:spPr bwMode="auto">
          <a:xfrm>
            <a:off x="1414463" y="6153150"/>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u</a:t>
            </a:r>
          </a:p>
        </p:txBody>
      </p:sp>
      <p:sp>
        <p:nvSpPr>
          <p:cNvPr id="8202" name="Text Box 18"/>
          <p:cNvSpPr txBox="1">
            <a:spLocks noChangeArrowheads="1"/>
          </p:cNvSpPr>
          <p:nvPr/>
        </p:nvSpPr>
        <p:spPr bwMode="auto">
          <a:xfrm>
            <a:off x="2100263" y="6153150"/>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b="1">
                <a:solidFill>
                  <a:srgbClr val="FF0000"/>
                </a:solidFill>
              </a:rPr>
              <a:t>-</a:t>
            </a:r>
          </a:p>
        </p:txBody>
      </p:sp>
      <p:sp>
        <p:nvSpPr>
          <p:cNvPr id="8203" name="Text Box 19"/>
          <p:cNvSpPr txBox="1">
            <a:spLocks noChangeArrowheads="1"/>
          </p:cNvSpPr>
          <p:nvPr/>
        </p:nvSpPr>
        <p:spPr bwMode="auto">
          <a:xfrm>
            <a:off x="2405063" y="5391150"/>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b="1">
                <a:solidFill>
                  <a:srgbClr val="FF0000"/>
                </a:solidFill>
              </a:rPr>
              <a:t>E</a:t>
            </a:r>
          </a:p>
        </p:txBody>
      </p:sp>
      <p:pic>
        <p:nvPicPr>
          <p:cNvPr id="8204" name="Picture 4" descr="SporeSta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2133600"/>
            <a:ext cx="2971800" cy="416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 name="Rectangle 20"/>
          <p:cNvSpPr/>
          <p:nvPr/>
        </p:nvSpPr>
        <p:spPr>
          <a:xfrm>
            <a:off x="5105400" y="381000"/>
            <a:ext cx="3657600" cy="1292225"/>
          </a:xfrm>
          <a:prstGeom prst="rect">
            <a:avLst/>
          </a:prstGeom>
          <a:ln w="38100">
            <a:solidFill>
              <a:schemeClr val="bg1">
                <a:lumMod val="65000"/>
              </a:schemeClr>
            </a:solidFill>
          </a:ln>
        </p:spPr>
        <p:txBody>
          <a:bodyPr>
            <a:spAutoFit/>
          </a:bodyPr>
          <a:lstStyle/>
          <a:p>
            <a:pPr algn="ctr">
              <a:lnSpc>
                <a:spcPct val="90000"/>
              </a:lnSpc>
              <a:defRPr/>
            </a:pPr>
            <a:endParaRPr lang="en-US" sz="1400" b="1" dirty="0">
              <a:latin typeface="Comic Sans MS" pitchFamily="66" charset="0"/>
            </a:endParaRPr>
          </a:p>
          <a:p>
            <a:pPr algn="ctr">
              <a:lnSpc>
                <a:spcPct val="90000"/>
              </a:lnSpc>
              <a:defRPr/>
            </a:pPr>
            <a:r>
              <a:rPr lang="en-US" sz="1400" b="1" dirty="0">
                <a:latin typeface="Comic Sans MS" pitchFamily="66" charset="0"/>
              </a:rPr>
              <a:t>ENDOSPORE STAINING PROCEDURE</a:t>
            </a:r>
          </a:p>
          <a:p>
            <a:pPr algn="ctr">
              <a:spcBef>
                <a:spcPct val="20000"/>
              </a:spcBef>
              <a:defRPr/>
            </a:pPr>
            <a:r>
              <a:rPr lang="en-US" sz="1400" b="1" dirty="0">
                <a:solidFill>
                  <a:srgbClr val="00CC99"/>
                </a:solidFill>
                <a:latin typeface="Comic Sans MS" pitchFamily="66" charset="0"/>
              </a:rPr>
              <a:t>Malachite Green (5 min heat) </a:t>
            </a:r>
            <a:r>
              <a:rPr lang="en-US" sz="1600" b="1" dirty="0">
                <a:latin typeface="Comic Sans MS" pitchFamily="66" charset="0"/>
              </a:rPr>
              <a:t>&gt;</a:t>
            </a:r>
            <a:r>
              <a:rPr lang="en-US" sz="1400" b="1" dirty="0">
                <a:solidFill>
                  <a:srgbClr val="00CC99"/>
                </a:solidFill>
                <a:latin typeface="Comic Sans MS" pitchFamily="66" charset="0"/>
              </a:rPr>
              <a:t>  </a:t>
            </a:r>
            <a:r>
              <a:rPr lang="en-US" sz="1400" i="1" dirty="0">
                <a:solidFill>
                  <a:srgbClr val="00CC99"/>
                </a:solidFill>
                <a:latin typeface="Comic Sans MS" pitchFamily="66" charset="0"/>
              </a:rPr>
              <a:t>rinse</a:t>
            </a:r>
            <a:r>
              <a:rPr lang="en-US" sz="1400" b="1" i="1" dirty="0">
                <a:solidFill>
                  <a:srgbClr val="00CC99"/>
                </a:solidFill>
                <a:latin typeface="Comic Sans MS" pitchFamily="66" charset="0"/>
              </a:rPr>
              <a:t> </a:t>
            </a:r>
          </a:p>
          <a:p>
            <a:pPr algn="ctr">
              <a:spcBef>
                <a:spcPct val="20000"/>
              </a:spcBef>
              <a:defRPr/>
            </a:pPr>
            <a:r>
              <a:rPr lang="en-US" sz="1400" b="1" dirty="0" err="1">
                <a:solidFill>
                  <a:srgbClr val="00CC99"/>
                </a:solidFill>
                <a:latin typeface="Comic Sans MS" pitchFamily="66" charset="0"/>
              </a:rPr>
              <a:t>Safrinin</a:t>
            </a:r>
            <a:r>
              <a:rPr lang="en-US" sz="1400" b="1" dirty="0">
                <a:solidFill>
                  <a:srgbClr val="00CC99"/>
                </a:solidFill>
                <a:latin typeface="Comic Sans MS" pitchFamily="66" charset="0"/>
              </a:rPr>
              <a:t> (1 min) </a:t>
            </a:r>
            <a:r>
              <a:rPr lang="en-US" sz="1600" b="1" dirty="0">
                <a:latin typeface="Comic Sans MS" pitchFamily="66" charset="0"/>
              </a:rPr>
              <a:t>&gt;</a:t>
            </a:r>
            <a:r>
              <a:rPr lang="en-US" sz="1400" b="1" dirty="0">
                <a:solidFill>
                  <a:srgbClr val="00CC99"/>
                </a:solidFill>
                <a:latin typeface="Comic Sans MS" pitchFamily="66" charset="0"/>
              </a:rPr>
              <a:t> </a:t>
            </a:r>
            <a:r>
              <a:rPr lang="en-US" sz="1400" i="1" dirty="0">
                <a:solidFill>
                  <a:srgbClr val="00CC99"/>
                </a:solidFill>
                <a:latin typeface="Comic Sans MS" pitchFamily="66" charset="0"/>
              </a:rPr>
              <a:t>rinse</a:t>
            </a:r>
            <a:r>
              <a:rPr lang="en-US" sz="1400" b="1" dirty="0">
                <a:solidFill>
                  <a:srgbClr val="00CC99"/>
                </a:solidFill>
                <a:latin typeface="Comic Sans MS" pitchFamily="66" charset="0"/>
              </a:rPr>
              <a:t> </a:t>
            </a:r>
            <a:r>
              <a:rPr lang="en-US" sz="1400" i="1" dirty="0">
                <a:solidFill>
                  <a:srgbClr val="00CC99"/>
                </a:solidFill>
                <a:latin typeface="Comic Sans MS" pitchFamily="66" charset="0"/>
              </a:rPr>
              <a:t>&amp; blot dry</a:t>
            </a:r>
          </a:p>
          <a:p>
            <a:pPr algn="ctr">
              <a:spcBef>
                <a:spcPct val="20000"/>
              </a:spcBef>
              <a:defRPr/>
            </a:pPr>
            <a:endParaRPr lang="en-US" sz="1200" i="1" dirty="0">
              <a:solidFill>
                <a:srgbClr val="CC0066"/>
              </a:solidFill>
            </a:endParaRPr>
          </a:p>
        </p:txBody>
      </p:sp>
      <p:sp>
        <p:nvSpPr>
          <p:cNvPr id="15" name="TextBox 14"/>
          <p:cNvSpPr txBox="1"/>
          <p:nvPr/>
        </p:nvSpPr>
        <p:spPr>
          <a:xfrm>
            <a:off x="3048000" y="5304532"/>
            <a:ext cx="2286000" cy="107721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endParaRPr lang="en-US" sz="800" dirty="0" smtClean="0">
              <a:latin typeface="Comic Sans MS" pitchFamily="66" charset="0"/>
            </a:endParaRPr>
          </a:p>
          <a:p>
            <a:pPr algn="ctr">
              <a:defRPr/>
            </a:pPr>
            <a:r>
              <a:rPr lang="en-US" sz="1600" dirty="0" smtClean="0">
                <a:latin typeface="Comic Sans MS" pitchFamily="66" charset="0"/>
              </a:rPr>
              <a:t>Watch </a:t>
            </a:r>
            <a:r>
              <a:rPr lang="en-US" sz="1600" b="1" dirty="0">
                <a:latin typeface="Comic Sans MS" pitchFamily="66" charset="0"/>
              </a:rPr>
              <a:t>video</a:t>
            </a:r>
            <a:r>
              <a:rPr lang="en-US" sz="1600" dirty="0">
                <a:latin typeface="Comic Sans MS" pitchFamily="66" charset="0"/>
              </a:rPr>
              <a:t> of </a:t>
            </a:r>
          </a:p>
          <a:p>
            <a:pPr algn="ctr">
              <a:defRPr/>
            </a:pPr>
            <a:r>
              <a:rPr lang="en-US" sz="1600" dirty="0">
                <a:latin typeface="Comic Sans MS" pitchFamily="66" charset="0"/>
                <a:hlinkClick r:id="rId6"/>
              </a:rPr>
              <a:t>How to Do an Endospore </a:t>
            </a:r>
            <a:r>
              <a:rPr lang="en-US" sz="1600" dirty="0" smtClean="0">
                <a:latin typeface="Comic Sans MS" pitchFamily="66" charset="0"/>
                <a:hlinkClick r:id="rId6"/>
              </a:rPr>
              <a:t>Stain</a:t>
            </a:r>
            <a:endParaRPr lang="en-US" sz="1600" dirty="0" smtClean="0">
              <a:latin typeface="Comic Sans MS" pitchFamily="66" charset="0"/>
            </a:endParaRPr>
          </a:p>
          <a:p>
            <a:pPr algn="ctr">
              <a:defRPr/>
            </a:pPr>
            <a:endParaRPr lang="en-US" sz="800" dirty="0">
              <a:latin typeface="Comic Sans MS" pitchFamily="66" charset="0"/>
            </a:endParaRPr>
          </a:p>
        </p:txBody>
      </p:sp>
      <p:sp>
        <p:nvSpPr>
          <p:cNvPr id="16" name="Text Box 7"/>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216275" y="2838450"/>
            <a:ext cx="3046413" cy="1325563"/>
          </a:xfrm>
        </p:spPr>
        <p:txBody>
          <a:bodyPr/>
          <a:lstStyle/>
          <a:p>
            <a:pPr eaLnBrk="1" hangingPunct="1"/>
            <a:r>
              <a:rPr lang="en-US" altLang="en-US" sz="3600" b="1" dirty="0" smtClean="0">
                <a:latin typeface="Comic Sans MS" pitchFamily="66" charset="0"/>
                <a:hlinkClick r:id="rId3" action="ppaction://hlinkfile"/>
              </a:rPr>
              <a:t>Gram Stain</a:t>
            </a:r>
            <a:r>
              <a:rPr lang="en-US" altLang="en-US" sz="3600" b="1" dirty="0" smtClean="0">
                <a:latin typeface="Comic Sans MS" pitchFamily="66" charset="0"/>
              </a:rPr>
              <a:t> </a:t>
            </a:r>
            <a:br>
              <a:rPr lang="en-US" altLang="en-US" sz="3600" b="1" dirty="0" smtClean="0">
                <a:latin typeface="Comic Sans MS" pitchFamily="66" charset="0"/>
              </a:rPr>
            </a:br>
            <a:r>
              <a:rPr lang="en-US" altLang="en-US" sz="3600" b="1" dirty="0" smtClean="0">
                <a:latin typeface="Comic Sans MS" pitchFamily="66" charset="0"/>
              </a:rPr>
              <a:t>Examples</a:t>
            </a:r>
            <a:endParaRPr lang="en-US" altLang="en-US" sz="3600" i="1" dirty="0" smtClean="0">
              <a:latin typeface="Comic Sans MS" pitchFamily="66"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91402" y="355980"/>
            <a:ext cx="2877074" cy="27123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66879" y="304800"/>
            <a:ext cx="2903903" cy="27544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53992" y="3619344"/>
            <a:ext cx="2676832" cy="254720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318" name="TextBox 5"/>
          <p:cNvSpPr txBox="1">
            <a:spLocks noChangeArrowheads="1"/>
          </p:cNvSpPr>
          <p:nvPr/>
        </p:nvSpPr>
        <p:spPr bwMode="auto">
          <a:xfrm>
            <a:off x="785813" y="3224213"/>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i="1"/>
              <a:t>Staphylococcus epidermidis</a:t>
            </a:r>
          </a:p>
        </p:txBody>
      </p:sp>
      <p:sp>
        <p:nvSpPr>
          <p:cNvPr id="13319" name="TextBox 8"/>
          <p:cNvSpPr txBox="1">
            <a:spLocks noChangeArrowheads="1"/>
          </p:cNvSpPr>
          <p:nvPr/>
        </p:nvSpPr>
        <p:spPr bwMode="auto">
          <a:xfrm>
            <a:off x="6248400" y="3228975"/>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i="1"/>
              <a:t>Escherichia coli</a:t>
            </a:r>
          </a:p>
        </p:txBody>
      </p:sp>
      <p:sp>
        <p:nvSpPr>
          <p:cNvPr id="13320" name="TextBox 9"/>
          <p:cNvSpPr txBox="1">
            <a:spLocks noChangeArrowheads="1"/>
          </p:cNvSpPr>
          <p:nvPr/>
        </p:nvSpPr>
        <p:spPr bwMode="auto">
          <a:xfrm>
            <a:off x="406400" y="6316663"/>
            <a:ext cx="3248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a:t>Mixed Sample of </a:t>
            </a:r>
            <a:r>
              <a:rPr lang="en-US" altLang="en-US" sz="1200" i="1"/>
              <a:t>S. epidermidis &amp; E. coli</a:t>
            </a:r>
          </a:p>
        </p:txBody>
      </p:sp>
      <p:sp>
        <p:nvSpPr>
          <p:cNvPr id="13321" name="Text Box 6"/>
          <p:cNvSpPr txBox="1">
            <a:spLocks noChangeArrowheads="1"/>
          </p:cNvSpPr>
          <p:nvPr/>
        </p:nvSpPr>
        <p:spPr bwMode="auto">
          <a:xfrm>
            <a:off x="5562600" y="6605588"/>
            <a:ext cx="3581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All </a:t>
            </a:r>
            <a:r>
              <a:rPr lang="en-US" altLang="en-US" sz="1000">
                <a:hlinkClick r:id="rId7"/>
              </a:rPr>
              <a:t>Gram stain images</a:t>
            </a:r>
            <a:r>
              <a:rPr lang="en-US" altLang="en-US" sz="1000"/>
              <a:t> by T. Port</a:t>
            </a:r>
            <a:endParaRPr lang="en-US" altLang="en-US" sz="1000">
              <a:latin typeface="Comic Sans MS" pitchFamily="66" charset="0"/>
            </a:endParaRPr>
          </a:p>
        </p:txBody>
      </p:sp>
      <p:pic>
        <p:nvPicPr>
          <p:cNvPr id="8" name="Picture 7"/>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8837" y="3619344"/>
            <a:ext cx="2781945" cy="264414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2"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title"/>
          </p:nvPr>
        </p:nvSpPr>
        <p:spPr>
          <a:xfrm>
            <a:off x="457200" y="381000"/>
            <a:ext cx="8229600" cy="1143000"/>
          </a:xfrm>
        </p:spPr>
        <p:txBody>
          <a:bodyPr/>
          <a:lstStyle/>
          <a:p>
            <a:pPr eaLnBrk="1" hangingPunct="1"/>
            <a:r>
              <a:rPr lang="en-US" altLang="en-US" sz="3600" b="1" dirty="0" smtClean="0">
                <a:latin typeface="Comic Sans MS" pitchFamily="66" charset="0"/>
                <a:hlinkClick r:id="rId3"/>
              </a:rPr>
              <a:t>Acid Fast Stain </a:t>
            </a:r>
            <a:r>
              <a:rPr lang="en-US" altLang="en-US" sz="3600" b="1" dirty="0" smtClean="0">
                <a:latin typeface="Comic Sans MS" pitchFamily="66" charset="0"/>
              </a:rPr>
              <a:t/>
            </a:r>
            <a:br>
              <a:rPr lang="en-US" altLang="en-US" sz="3600" b="1" dirty="0" smtClean="0">
                <a:latin typeface="Comic Sans MS" pitchFamily="66" charset="0"/>
              </a:rPr>
            </a:br>
            <a:r>
              <a:rPr lang="en-US" altLang="en-US" sz="3600" b="1" dirty="0" smtClean="0">
                <a:latin typeface="Comic Sans MS" pitchFamily="66" charset="0"/>
              </a:rPr>
              <a:t>Examples </a:t>
            </a:r>
            <a:endParaRPr lang="en-US" altLang="en-US" sz="3600" i="1" dirty="0" smtClean="0"/>
          </a:p>
        </p:txBody>
      </p:sp>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80936" y="1905000"/>
            <a:ext cx="3433864" cy="322309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876800" y="2044588"/>
            <a:ext cx="3352800" cy="29439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TextBox 4"/>
          <p:cNvSpPr txBox="1"/>
          <p:nvPr/>
        </p:nvSpPr>
        <p:spPr>
          <a:xfrm>
            <a:off x="949325" y="5211763"/>
            <a:ext cx="2895600" cy="461962"/>
          </a:xfrm>
          <a:prstGeom prst="rect">
            <a:avLst/>
          </a:prstGeom>
          <a:noFill/>
        </p:spPr>
        <p:txBody>
          <a:bodyPr>
            <a:spAutoFit/>
          </a:bodyPr>
          <a:lstStyle/>
          <a:p>
            <a:pPr algn="ctr">
              <a:defRPr/>
            </a:pPr>
            <a:r>
              <a:rPr lang="en-US" sz="1200" dirty="0">
                <a:latin typeface="+mj-lt"/>
              </a:rPr>
              <a:t>Mixed sample of </a:t>
            </a:r>
            <a:r>
              <a:rPr lang="en-US" sz="1200" i="1" dirty="0">
                <a:latin typeface="+mj-lt"/>
              </a:rPr>
              <a:t>Mycobacterium </a:t>
            </a:r>
            <a:r>
              <a:rPr lang="en-US" sz="1200" i="1" dirty="0" err="1">
                <a:latin typeface="+mj-lt"/>
              </a:rPr>
              <a:t>smegmatis</a:t>
            </a:r>
            <a:r>
              <a:rPr lang="en-US" sz="1200" dirty="0">
                <a:latin typeface="+mj-lt"/>
              </a:rPr>
              <a:t> &amp; </a:t>
            </a:r>
            <a:r>
              <a:rPr lang="en-US" sz="1200" i="1" dirty="0">
                <a:latin typeface="+mj-lt"/>
              </a:rPr>
              <a:t>Micrococcus </a:t>
            </a:r>
            <a:r>
              <a:rPr lang="en-US" sz="1200" i="1" dirty="0" err="1">
                <a:latin typeface="+mj-lt"/>
              </a:rPr>
              <a:t>luteus</a:t>
            </a:r>
            <a:endParaRPr lang="en-US" sz="1200" i="1" dirty="0">
              <a:latin typeface="+mj-lt"/>
            </a:endParaRPr>
          </a:p>
        </p:txBody>
      </p:sp>
      <p:sp>
        <p:nvSpPr>
          <p:cNvPr id="8" name="TextBox 7"/>
          <p:cNvSpPr txBox="1"/>
          <p:nvPr/>
        </p:nvSpPr>
        <p:spPr>
          <a:xfrm>
            <a:off x="5102225" y="5211763"/>
            <a:ext cx="2895600" cy="276225"/>
          </a:xfrm>
          <a:prstGeom prst="rect">
            <a:avLst/>
          </a:prstGeom>
          <a:noFill/>
        </p:spPr>
        <p:txBody>
          <a:bodyPr>
            <a:spAutoFit/>
          </a:bodyPr>
          <a:lstStyle/>
          <a:p>
            <a:pPr algn="ctr">
              <a:defRPr/>
            </a:pPr>
            <a:r>
              <a:rPr lang="en-US" sz="1200" i="1" dirty="0">
                <a:latin typeface="+mj-lt"/>
              </a:rPr>
              <a:t>Mycobacterium </a:t>
            </a:r>
            <a:r>
              <a:rPr lang="en-US" sz="1200" i="1" dirty="0" err="1">
                <a:latin typeface="+mj-lt"/>
              </a:rPr>
              <a:t>smegmatis</a:t>
            </a:r>
            <a:endParaRPr lang="en-US" sz="1200" i="1" dirty="0">
              <a:latin typeface="+mj-lt"/>
            </a:endParaRPr>
          </a:p>
        </p:txBody>
      </p:sp>
      <p:sp>
        <p:nvSpPr>
          <p:cNvPr id="14343" name="Text Box 6"/>
          <p:cNvSpPr txBox="1">
            <a:spLocks noChangeArrowheads="1"/>
          </p:cNvSpPr>
          <p:nvPr/>
        </p:nvSpPr>
        <p:spPr bwMode="auto">
          <a:xfrm>
            <a:off x="5562600" y="6605588"/>
            <a:ext cx="3581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All </a:t>
            </a:r>
            <a:r>
              <a:rPr lang="en-US" altLang="en-US" sz="1000">
                <a:hlinkClick r:id="rId6"/>
              </a:rPr>
              <a:t>acid fast stain images </a:t>
            </a:r>
            <a:r>
              <a:rPr lang="en-US" altLang="en-US" sz="1000"/>
              <a:t>by T. Port</a:t>
            </a:r>
            <a:endParaRPr lang="en-US" altLang="en-US" sz="1000">
              <a:latin typeface="Comic Sans MS" pitchFamily="66" charset="0"/>
            </a:endParaRPr>
          </a:p>
        </p:txBody>
      </p:sp>
      <p:sp>
        <p:nvSpPr>
          <p:cNvPr id="9"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12557</TotalTime>
  <Words>1188</Words>
  <Application>Microsoft Office PowerPoint</Application>
  <PresentationFormat>On-screen Show (4:3)</PresentationFormat>
  <Paragraphs>207</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Comic Sans MS</vt:lpstr>
      <vt:lpstr>Default Design</vt:lpstr>
      <vt:lpstr>PowerPoint Presentation</vt:lpstr>
      <vt:lpstr>IDENTIFICATION OF UNKNOWN BACTERIA  Laboratory Exercise 3</vt:lpstr>
      <vt:lpstr>What am I going to learn from Lab Topic #3? Differential Staining</vt:lpstr>
      <vt:lpstr>Differential Stains</vt:lpstr>
      <vt:lpstr>Gram Stain</vt:lpstr>
      <vt:lpstr>Acid-fast Stain</vt:lpstr>
      <vt:lpstr>Endospore Stain</vt:lpstr>
      <vt:lpstr>Gram Stain  Examples</vt:lpstr>
      <vt:lpstr>Acid Fast Stain  Examples </vt:lpstr>
      <vt:lpstr>Endospore Stain  Examples</vt:lpstr>
      <vt:lpstr>Dichotomous Key</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Staining of Bacteria Microbiology Lab 3 Exercise</dc:title>
  <dc:subject>Differential Staining of Bactreria</dc:subject>
  <dc:creator>Tami Port</dc:creator>
  <cp:keywords>differential stain laboratory exercise, differential stain bacteria, gram stain bacteria, acid fast stain bacteria,endospore stain bacteria</cp:keywords>
  <dc:description>Differential stain microbiology laboratory exercise PowerPoint describing how the Gram, Acid-fast and Endospore stains work. Students view stained bacteria with microscope and obtain photo micrographs of bacteria. Part of the Identification of Unkown Bacteria VMC lab series.</dc:description>
  <cp:lastModifiedBy>Tami</cp:lastModifiedBy>
  <cp:revision>132</cp:revision>
  <dcterms:created xsi:type="dcterms:W3CDTF">2007-05-07T15:25:22Z</dcterms:created>
  <dcterms:modified xsi:type="dcterms:W3CDTF">2013-10-09T02:13:39Z</dcterms:modified>
  <cp:category>Microbiology Laboratory Exercise</cp:category>
</cp:coreProperties>
</file>