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04" r:id="rId2"/>
    <p:sldId id="256" r:id="rId3"/>
    <p:sldId id="293" r:id="rId4"/>
    <p:sldId id="264" r:id="rId5"/>
    <p:sldId id="265" r:id="rId6"/>
    <p:sldId id="283" r:id="rId7"/>
    <p:sldId id="290" r:id="rId8"/>
    <p:sldId id="266" r:id="rId9"/>
    <p:sldId id="268" r:id="rId10"/>
    <p:sldId id="281" r:id="rId11"/>
    <p:sldId id="305" r:id="rId12"/>
    <p:sldId id="306" r:id="rId13"/>
    <p:sldId id="307" r:id="rId14"/>
    <p:sldId id="303" r:id="rId15"/>
    <p:sldId id="300" r:id="rId16"/>
    <p:sldId id="301" r:id="rId17"/>
  </p:sldIdLst>
  <p:sldSz cx="9144000" cy="6858000" type="screen4x3"/>
  <p:notesSz cx="6858000" cy="90773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0D2E"/>
    <a:srgbClr val="CC0066"/>
    <a:srgbClr val="FF0000"/>
    <a:srgbClr val="D60093"/>
    <a:srgbClr val="990099"/>
    <a:srgbClr val="9900CC"/>
    <a:srgbClr val="339966"/>
    <a:srgbClr val="FFFFCC"/>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p:cViewPr varScale="1">
        <p:scale>
          <a:sx n="70" d="100"/>
          <a:sy n="70" d="100"/>
        </p:scale>
        <p:origin x="140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60463" y="681038"/>
            <a:ext cx="4538662" cy="34036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11650"/>
            <a:ext cx="5486400" cy="408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00060CF2-5178-4566-B223-3EB373C8D7D9}" type="slidenum">
              <a:rPr lang="en-US"/>
              <a:pPr>
                <a:defRPr/>
              </a:pPr>
              <a:t>‹#›</a:t>
            </a:fld>
            <a:endParaRPr lang="en-US"/>
          </a:p>
        </p:txBody>
      </p:sp>
    </p:spTree>
    <p:extLst>
      <p:ext uri="{BB962C8B-B14F-4D97-AF65-F5344CB8AC3E}">
        <p14:creationId xmlns:p14="http://schemas.microsoft.com/office/powerpoint/2010/main" val="2216722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C722C12-BA18-41A6-AAC0-3D22D78D986C}" type="slidenum">
              <a:rPr lang="en-US" altLang="en-US" smtClean="0">
                <a:cs typeface="Arial" charset="0"/>
              </a:rPr>
              <a:pPr eaLnBrk="1" hangingPunct="1"/>
              <a:t>1</a:t>
            </a:fld>
            <a:endParaRPr lang="en-US" altLang="en-US" smtClean="0">
              <a:cs typeface="Arial"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r>
              <a:rPr lang="en-US" altLang="en-US" smtClean="0"/>
              <a:t>Welcome to Science Prof Online PowerPoint Resources!</a:t>
            </a:r>
          </a:p>
          <a:p>
            <a:pPr eaLnBrk="1" hangingPunct="1"/>
            <a:r>
              <a:rPr lang="en-US" altLang="en-US" smtClean="0"/>
              <a:t>This PowerPoint Presentation comes from the Virtual Cell Biology Classroom of Science Prof Online, and, as such, is licensed under Creative Commons Attribution-ShareAlike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extLst>
      <p:ext uri="{BB962C8B-B14F-4D97-AF65-F5344CB8AC3E}">
        <p14:creationId xmlns:p14="http://schemas.microsoft.com/office/powerpoint/2010/main" val="451253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BCF1FFD-1098-4B39-9A34-7C4B0812CD56}" type="slidenum">
              <a:rPr lang="en-US" altLang="en-US" smtClean="0"/>
              <a:pPr eaLnBrk="1" hangingPunct="1"/>
              <a:t>10</a:t>
            </a:fld>
            <a:endParaRPr lang="en-US" alt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78813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828723D2-030C-4D9E-A689-6232B30C5123}" type="slidenum">
              <a:rPr lang="en-US" altLang="en-US" sz="1200" smtClean="0"/>
              <a:pPr eaLnBrk="1" hangingPunct="1"/>
              <a:t>12</a:t>
            </a:fld>
            <a:endParaRPr lang="en-US" altLang="en-US" sz="1200" smtClean="0"/>
          </a:p>
        </p:txBody>
      </p:sp>
      <p:sp>
        <p:nvSpPr>
          <p:cNvPr id="15363" name="Rectangle 2"/>
          <p:cNvSpPr>
            <a:spLocks noGrp="1" noRot="1" noChangeAspect="1" noChangeArrowheads="1" noTextEdit="1"/>
          </p:cNvSpPr>
          <p:nvPr>
            <p:ph type="sldImg"/>
          </p:nvPr>
        </p:nvSpPr>
        <p:spPr>
          <a:xfrm>
            <a:off x="1162050" y="681038"/>
            <a:ext cx="4538663" cy="3403600"/>
          </a:xfrm>
          <a:ln/>
        </p:spPr>
      </p:sp>
      <p:sp>
        <p:nvSpPr>
          <p:cNvPr id="153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677427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66E4EA6C-9697-441E-80FD-F419A1794AB7}" type="slidenum">
              <a:rPr lang="en-US" altLang="en-US" sz="1200" smtClean="0"/>
              <a:pPr eaLnBrk="1" hangingPunct="1"/>
              <a:t>13</a:t>
            </a:fld>
            <a:endParaRPr lang="en-US" altLang="en-US" sz="12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90246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17575" eaLnBrk="0" hangingPunct="0">
              <a:defRPr>
                <a:solidFill>
                  <a:schemeClr val="tx1"/>
                </a:solidFill>
                <a:latin typeface="Arial" charset="0"/>
              </a:defRPr>
            </a:lvl1pPr>
            <a:lvl2pPr marL="742950" indent="-285750" defTabSz="917575" eaLnBrk="0" hangingPunct="0">
              <a:defRPr>
                <a:solidFill>
                  <a:schemeClr val="tx1"/>
                </a:solidFill>
                <a:latin typeface="Arial" charset="0"/>
              </a:defRPr>
            </a:lvl2pPr>
            <a:lvl3pPr marL="1143000" indent="-228600" defTabSz="917575" eaLnBrk="0" hangingPunct="0">
              <a:defRPr>
                <a:solidFill>
                  <a:schemeClr val="tx1"/>
                </a:solidFill>
                <a:latin typeface="Arial" charset="0"/>
              </a:defRPr>
            </a:lvl3pPr>
            <a:lvl4pPr marL="1600200" indent="-228600" defTabSz="917575" eaLnBrk="0" hangingPunct="0">
              <a:defRPr>
                <a:solidFill>
                  <a:schemeClr val="tx1"/>
                </a:solidFill>
                <a:latin typeface="Arial" charset="0"/>
              </a:defRPr>
            </a:lvl4pPr>
            <a:lvl5pPr marL="2057400" indent="-228600" defTabSz="917575" eaLnBrk="0" hangingPunct="0">
              <a:defRPr>
                <a:solidFill>
                  <a:schemeClr val="tx1"/>
                </a:solidFill>
                <a:latin typeface="Arial" charset="0"/>
              </a:defRPr>
            </a:lvl5pPr>
            <a:lvl6pPr marL="2514600" indent="-228600" defTabSz="917575" eaLnBrk="0" fontAlgn="base" hangingPunct="0">
              <a:spcBef>
                <a:spcPct val="0"/>
              </a:spcBef>
              <a:spcAft>
                <a:spcPct val="0"/>
              </a:spcAft>
              <a:defRPr>
                <a:solidFill>
                  <a:schemeClr val="tx1"/>
                </a:solidFill>
                <a:latin typeface="Arial" charset="0"/>
              </a:defRPr>
            </a:lvl6pPr>
            <a:lvl7pPr marL="2971800" indent="-228600" defTabSz="917575" eaLnBrk="0" fontAlgn="base" hangingPunct="0">
              <a:spcBef>
                <a:spcPct val="0"/>
              </a:spcBef>
              <a:spcAft>
                <a:spcPct val="0"/>
              </a:spcAft>
              <a:defRPr>
                <a:solidFill>
                  <a:schemeClr val="tx1"/>
                </a:solidFill>
                <a:latin typeface="Arial" charset="0"/>
              </a:defRPr>
            </a:lvl7pPr>
            <a:lvl8pPr marL="3429000" indent="-228600" defTabSz="917575" eaLnBrk="0" fontAlgn="base" hangingPunct="0">
              <a:spcBef>
                <a:spcPct val="0"/>
              </a:spcBef>
              <a:spcAft>
                <a:spcPct val="0"/>
              </a:spcAft>
              <a:defRPr>
                <a:solidFill>
                  <a:schemeClr val="tx1"/>
                </a:solidFill>
                <a:latin typeface="Arial" charset="0"/>
              </a:defRPr>
            </a:lvl8pPr>
            <a:lvl9pPr marL="3886200" indent="-228600" defTabSz="917575" eaLnBrk="0" fontAlgn="base" hangingPunct="0">
              <a:spcBef>
                <a:spcPct val="0"/>
              </a:spcBef>
              <a:spcAft>
                <a:spcPct val="0"/>
              </a:spcAft>
              <a:defRPr>
                <a:solidFill>
                  <a:schemeClr val="tx1"/>
                </a:solidFill>
                <a:latin typeface="Arial" charset="0"/>
              </a:defRPr>
            </a:lvl9pPr>
          </a:lstStyle>
          <a:p>
            <a:pPr eaLnBrk="1" hangingPunct="1"/>
            <a:fld id="{C303FB03-DC01-46B8-A2EE-C5E2CDDBB90E}" type="slidenum">
              <a:rPr lang="en-US" altLang="en-US" smtClean="0"/>
              <a:pPr eaLnBrk="1" hangingPunct="1"/>
              <a:t>15</a:t>
            </a:fld>
            <a:endParaRPr lang="en-US" alt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6591307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25F7390-CD0D-4028-A59E-BE6D7768C137}" type="slidenum">
              <a:rPr lang="en-US" altLang="en-US" smtClean="0"/>
              <a:pPr eaLnBrk="1" hangingPunct="1"/>
              <a:t>16</a:t>
            </a:fld>
            <a:endParaRPr lang="en-US" altLang="en-US" smtClean="0"/>
          </a:p>
        </p:txBody>
      </p:sp>
      <p:sp>
        <p:nvSpPr>
          <p:cNvPr id="35843" name="Rectangle 2"/>
          <p:cNvSpPr>
            <a:spLocks noGrp="1" noRot="1" noChangeAspect="1" noChangeArrowheads="1" noTextEdit="1"/>
          </p:cNvSpPr>
          <p:nvPr>
            <p:ph type="sldImg"/>
          </p:nvPr>
        </p:nvSpPr>
        <p:spPr>
          <a:xfrm>
            <a:off x="1160463" y="682625"/>
            <a:ext cx="4537075" cy="3403600"/>
          </a:xfrm>
          <a:ln/>
        </p:spPr>
      </p:sp>
      <p:sp>
        <p:nvSpPr>
          <p:cNvPr id="358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34551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8CA3FEB-E736-4F65-8F7F-A300A5A52A1C}" type="slidenum">
              <a:rPr lang="en-US" altLang="en-US" smtClean="0"/>
              <a:pPr eaLnBrk="1" hangingPunct="1"/>
              <a:t>2</a:t>
            </a:fld>
            <a:endParaRPr lang="en-US" alt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50806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3441D82-825D-4581-986C-5C867C768113}" type="slidenum">
              <a:rPr lang="en-US" altLang="en-US" smtClean="0"/>
              <a:pPr eaLnBrk="1" hangingPunct="1"/>
              <a:t>3</a:t>
            </a:fld>
            <a:endParaRPr lang="en-US"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70586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1C932E4-C63E-4200-981E-94E3800662B9}" type="slidenum">
              <a:rPr lang="en-US" altLang="en-US" smtClean="0"/>
              <a:pPr eaLnBrk="1" hangingPunct="1"/>
              <a:t>4</a:t>
            </a:fld>
            <a:endParaRPr lang="en-US" alt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37843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ED469C7-2CCA-42BF-BEDA-4E185A4B6671}" type="slidenum">
              <a:rPr lang="en-US" altLang="en-US" smtClean="0"/>
              <a:pPr eaLnBrk="1" hangingPunct="1"/>
              <a:t>5</a:t>
            </a:fld>
            <a:endParaRPr lang="en-US" alt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712070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F684337-DEE2-4612-89A6-D9637BEA657B}" type="slidenum">
              <a:rPr lang="en-US" altLang="en-US" smtClean="0"/>
              <a:pPr eaLnBrk="1" hangingPunct="1"/>
              <a:t>6</a:t>
            </a:fld>
            <a:endParaRPr lang="en-US" alt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262987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0761EDB-B248-4BC1-81BD-BF084945D2C0}" type="slidenum">
              <a:rPr lang="en-US" altLang="en-US" smtClean="0"/>
              <a:pPr eaLnBrk="1" hangingPunct="1"/>
              <a:t>7</a:t>
            </a:fld>
            <a:endParaRPr lang="en-US" alt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879026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6CDF30-9980-4EF0-A7B9-90F32DBC80C3}" type="slidenum">
              <a:rPr lang="en-US" altLang="en-US" smtClean="0"/>
              <a:pPr eaLnBrk="1" hangingPunct="1"/>
              <a:t>8</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69029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8F0F17A-A1EF-4B08-9587-2889195365D9}" type="slidenum">
              <a:rPr lang="en-US" altLang="en-US" smtClean="0"/>
              <a:pPr eaLnBrk="1" hangingPunct="1"/>
              <a:t>9</a:t>
            </a:fld>
            <a:endParaRPr lang="en-US" alt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42277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99CC499-758C-4CF5-A570-D910B046C3D2}" type="slidenum">
              <a:rPr lang="en-US"/>
              <a:pPr>
                <a:defRPr/>
              </a:pPr>
              <a:t>‹#›</a:t>
            </a:fld>
            <a:endParaRPr lang="en-US"/>
          </a:p>
        </p:txBody>
      </p:sp>
    </p:spTree>
    <p:extLst>
      <p:ext uri="{BB962C8B-B14F-4D97-AF65-F5344CB8AC3E}">
        <p14:creationId xmlns:p14="http://schemas.microsoft.com/office/powerpoint/2010/main" val="4154048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FFAB71-E9B3-4FA0-8608-1C09F83035D7}" type="slidenum">
              <a:rPr lang="en-US"/>
              <a:pPr>
                <a:defRPr/>
              </a:pPr>
              <a:t>‹#›</a:t>
            </a:fld>
            <a:endParaRPr lang="en-US"/>
          </a:p>
        </p:txBody>
      </p:sp>
    </p:spTree>
    <p:extLst>
      <p:ext uri="{BB962C8B-B14F-4D97-AF65-F5344CB8AC3E}">
        <p14:creationId xmlns:p14="http://schemas.microsoft.com/office/powerpoint/2010/main" val="3326400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03F8A68-939C-4A56-B9CF-53F7882A08EA}" type="slidenum">
              <a:rPr lang="en-US"/>
              <a:pPr>
                <a:defRPr/>
              </a:pPr>
              <a:t>‹#›</a:t>
            </a:fld>
            <a:endParaRPr lang="en-US"/>
          </a:p>
        </p:txBody>
      </p:sp>
    </p:spTree>
    <p:extLst>
      <p:ext uri="{BB962C8B-B14F-4D97-AF65-F5344CB8AC3E}">
        <p14:creationId xmlns:p14="http://schemas.microsoft.com/office/powerpoint/2010/main" val="2120063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6F8545E-E73C-48F1-B8F6-B60F0E8FA548}" type="slidenum">
              <a:rPr lang="en-US"/>
              <a:pPr>
                <a:defRPr/>
              </a:pPr>
              <a:t>‹#›</a:t>
            </a:fld>
            <a:endParaRPr lang="en-US"/>
          </a:p>
        </p:txBody>
      </p:sp>
    </p:spTree>
    <p:extLst>
      <p:ext uri="{BB962C8B-B14F-4D97-AF65-F5344CB8AC3E}">
        <p14:creationId xmlns:p14="http://schemas.microsoft.com/office/powerpoint/2010/main" val="3647883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D07589F2-16E5-453B-B5A2-03EB22AD23FE}" type="slidenum">
              <a:rPr lang="en-US"/>
              <a:pPr>
                <a:defRPr/>
              </a:pPr>
              <a:t>‹#›</a:t>
            </a:fld>
            <a:endParaRPr lang="en-US"/>
          </a:p>
        </p:txBody>
      </p:sp>
    </p:spTree>
    <p:extLst>
      <p:ext uri="{BB962C8B-B14F-4D97-AF65-F5344CB8AC3E}">
        <p14:creationId xmlns:p14="http://schemas.microsoft.com/office/powerpoint/2010/main" val="24100617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848CC891-098A-44C6-8C69-9AAA443A7CF8}" type="slidenum">
              <a:rPr lang="en-US"/>
              <a:pPr>
                <a:defRPr/>
              </a:pPr>
              <a:t>‹#›</a:t>
            </a:fld>
            <a:endParaRPr lang="en-US"/>
          </a:p>
        </p:txBody>
      </p:sp>
    </p:spTree>
    <p:extLst>
      <p:ext uri="{BB962C8B-B14F-4D97-AF65-F5344CB8AC3E}">
        <p14:creationId xmlns:p14="http://schemas.microsoft.com/office/powerpoint/2010/main" val="3535567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FA89AC-BF25-4299-9D22-CBF054997654}" type="slidenum">
              <a:rPr lang="en-US"/>
              <a:pPr>
                <a:defRPr/>
              </a:pPr>
              <a:t>‹#›</a:t>
            </a:fld>
            <a:endParaRPr lang="en-US"/>
          </a:p>
        </p:txBody>
      </p:sp>
    </p:spTree>
    <p:extLst>
      <p:ext uri="{BB962C8B-B14F-4D97-AF65-F5344CB8AC3E}">
        <p14:creationId xmlns:p14="http://schemas.microsoft.com/office/powerpoint/2010/main" val="3375078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954925-636E-43F8-874E-7A1EA85258A1}" type="slidenum">
              <a:rPr lang="en-US"/>
              <a:pPr>
                <a:defRPr/>
              </a:pPr>
              <a:t>‹#›</a:t>
            </a:fld>
            <a:endParaRPr lang="en-US"/>
          </a:p>
        </p:txBody>
      </p:sp>
    </p:spTree>
    <p:extLst>
      <p:ext uri="{BB962C8B-B14F-4D97-AF65-F5344CB8AC3E}">
        <p14:creationId xmlns:p14="http://schemas.microsoft.com/office/powerpoint/2010/main" val="67930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904388-42E7-4D26-85C6-6AC528D0C98D}" type="slidenum">
              <a:rPr lang="en-US"/>
              <a:pPr>
                <a:defRPr/>
              </a:pPr>
              <a:t>‹#›</a:t>
            </a:fld>
            <a:endParaRPr lang="en-US"/>
          </a:p>
        </p:txBody>
      </p:sp>
    </p:spTree>
    <p:extLst>
      <p:ext uri="{BB962C8B-B14F-4D97-AF65-F5344CB8AC3E}">
        <p14:creationId xmlns:p14="http://schemas.microsoft.com/office/powerpoint/2010/main" val="959146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A1ED128-7F0B-42E1-8127-67F8E0E2729C}" type="slidenum">
              <a:rPr lang="en-US"/>
              <a:pPr>
                <a:defRPr/>
              </a:pPr>
              <a:t>‹#›</a:t>
            </a:fld>
            <a:endParaRPr lang="en-US"/>
          </a:p>
        </p:txBody>
      </p:sp>
    </p:spTree>
    <p:extLst>
      <p:ext uri="{BB962C8B-B14F-4D97-AF65-F5344CB8AC3E}">
        <p14:creationId xmlns:p14="http://schemas.microsoft.com/office/powerpoint/2010/main" val="627780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F150B7D-D09D-43AB-BA68-B86F938D21BC}" type="slidenum">
              <a:rPr lang="en-US"/>
              <a:pPr>
                <a:defRPr/>
              </a:pPr>
              <a:t>‹#›</a:t>
            </a:fld>
            <a:endParaRPr lang="en-US"/>
          </a:p>
        </p:txBody>
      </p:sp>
    </p:spTree>
    <p:extLst>
      <p:ext uri="{BB962C8B-B14F-4D97-AF65-F5344CB8AC3E}">
        <p14:creationId xmlns:p14="http://schemas.microsoft.com/office/powerpoint/2010/main" val="2417167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428931F-8539-4940-8F8F-F3CCF78C36C1}" type="slidenum">
              <a:rPr lang="en-US"/>
              <a:pPr>
                <a:defRPr/>
              </a:pPr>
              <a:t>‹#›</a:t>
            </a:fld>
            <a:endParaRPr lang="en-US"/>
          </a:p>
        </p:txBody>
      </p:sp>
    </p:spTree>
    <p:extLst>
      <p:ext uri="{BB962C8B-B14F-4D97-AF65-F5344CB8AC3E}">
        <p14:creationId xmlns:p14="http://schemas.microsoft.com/office/powerpoint/2010/main" val="2447402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BBFB5A4-A903-4AB0-B1C6-DE269A736BBC}" type="slidenum">
              <a:rPr lang="en-US"/>
              <a:pPr>
                <a:defRPr/>
              </a:pPr>
              <a:t>‹#›</a:t>
            </a:fld>
            <a:endParaRPr lang="en-US"/>
          </a:p>
        </p:txBody>
      </p:sp>
    </p:spTree>
    <p:extLst>
      <p:ext uri="{BB962C8B-B14F-4D97-AF65-F5344CB8AC3E}">
        <p14:creationId xmlns:p14="http://schemas.microsoft.com/office/powerpoint/2010/main" val="838450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BAC1D7-BCC8-404E-A97A-3BDC77284BEC}" type="slidenum">
              <a:rPr lang="en-US"/>
              <a:pPr>
                <a:defRPr/>
              </a:pPr>
              <a:t>‹#›</a:t>
            </a:fld>
            <a:endParaRPr lang="en-US"/>
          </a:p>
        </p:txBody>
      </p:sp>
    </p:spTree>
    <p:extLst>
      <p:ext uri="{BB962C8B-B14F-4D97-AF65-F5344CB8AC3E}">
        <p14:creationId xmlns:p14="http://schemas.microsoft.com/office/powerpoint/2010/main" val="89037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31C57B57-7EE9-4E19-B4D0-9106829A8E7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info@scienceprofonline.com" TargetMode="External"/><Relationship Id="rId3" Type="http://schemas.openxmlformats.org/officeDocument/2006/relationships/image" Target="../media/image1.jpeg"/><Relationship Id="rId7" Type="http://schemas.openxmlformats.org/officeDocument/2006/relationships/hyperlink" Target="http://www.scienceprofonline.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alicia@scienceprofonline.com" TargetMode="External"/><Relationship Id="rId5" Type="http://schemas.openxmlformats.org/officeDocument/2006/relationships/hyperlink" Target="http://creativecommons.org/licenses/by-sa/3.0/" TargetMode="External"/><Relationship Id="rId4" Type="http://schemas.openxmlformats.org/officeDocument/2006/relationships/hyperlink" Target="http://www.scienceprofonline.org/"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www.scienceprofonline.com/science-image-libr/sci-image-libr-mannitol-salt-agar.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www.scienceprofonline.co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scienceprofonline.org/science-image-libr/sci-image-libr-escherichia-coli-salmonella-enterobacter.html" TargetMode="External"/><Relationship Id="rId2" Type="http://schemas.openxmlformats.org/officeDocument/2006/relationships/image" Target="../media/image14.jpg"/><Relationship Id="rId1" Type="http://schemas.openxmlformats.org/officeDocument/2006/relationships/slideLayout" Target="../slideLayouts/slideLayout2.xml"/><Relationship Id="rId5" Type="http://schemas.openxmlformats.org/officeDocument/2006/relationships/hyperlink" Target="http://www.scienceprofonline.com/" TargetMode="Externa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scienceprofonline.com/" TargetMode="External"/><Relationship Id="rId5" Type="http://schemas.openxmlformats.org/officeDocument/2006/relationships/image" Target="../media/image17.jpeg"/><Relationship Id="rId4" Type="http://schemas.openxmlformats.org/officeDocument/2006/relationships/hyperlink" Target="http://www.scienceprofonline.com/microbiology/streak-plate-technique-for-isolating-bacteria.html"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scienceprofonline.com/" TargetMode="External"/><Relationship Id="rId5" Type="http://schemas.openxmlformats.org/officeDocument/2006/relationships/hyperlink" Target="http://www.scienceprofonline.com/microbiology/mannitol-salt-bacterial-growth-medium-MSA.html" TargetMode="External"/><Relationship Id="rId4" Type="http://schemas.openxmlformats.org/officeDocument/2006/relationships/hyperlink" Target="http://www.scienceprofonline.org/microbiology/macconkeys-agar-mac-differential-selective-bacterial-growth-medium.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scienceprofonline.com/" TargetMode="External"/><Relationship Id="rId2" Type="http://schemas.openxmlformats.org/officeDocument/2006/relationships/image" Target="../media/image19.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8" Type="http://schemas.openxmlformats.org/officeDocument/2006/relationships/hyperlink" Target="http://www.youtube.com/watch?v=gEwzDydciWc" TargetMode="External"/><Relationship Id="rId3" Type="http://schemas.openxmlformats.org/officeDocument/2006/relationships/hyperlink" Target="http://www.scienceprofonline.com/" TargetMode="External"/><Relationship Id="rId7" Type="http://schemas.openxmlformats.org/officeDocument/2006/relationships/hyperlink" Target="http://youtu.be/VuSTXBnB3qY"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youtu.be/i3KsQKvAisA" TargetMode="External"/><Relationship Id="rId5" Type="http://schemas.openxmlformats.org/officeDocument/2006/relationships/hyperlink" Target="http://www.cehs.siu.edu/fix/medmicro/normal.htm" TargetMode="External"/><Relationship Id="rId10" Type="http://schemas.openxmlformats.org/officeDocument/2006/relationships/image" Target="../media/image20.wmf"/><Relationship Id="rId4" Type="http://schemas.openxmlformats.org/officeDocument/2006/relationships/hyperlink" Target="http://www.youtube.com/watch?v=wqSKqS91UdA" TargetMode="External"/><Relationship Id="rId9" Type="http://schemas.openxmlformats.org/officeDocument/2006/relationships/hyperlink" Target="http://www.cellsalive.com/qtmovs/ecoli_mov.htm"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hyperlink" Target="http://www.scienceprofonline.com/" TargetMode="External"/><Relationship Id="rId7" Type="http://schemas.openxmlformats.org/officeDocument/2006/relationships/image" Target="../media/image22.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21.jpeg"/><Relationship Id="rId5" Type="http://schemas.openxmlformats.org/officeDocument/2006/relationships/hyperlink" Target="http://commons.wikimedia.org/wiki/File:Average_prokaryote_cell-_unlabled.svg" TargetMode="External"/><Relationship Id="rId4" Type="http://schemas.openxmlformats.org/officeDocument/2006/relationships/hyperlink" Target="http://www.giantmicrobes.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scienceprofonline.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www.scienceprofonline.org/microbiology/differential-selective-bacterial-growth-media.html" TargetMode="External"/><Relationship Id="rId7" Type="http://schemas.openxmlformats.org/officeDocument/2006/relationships/hyperlink" Target="http://www.scienceprofonline.com/"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hyperlink" Target="http://en.wikipedia.org/wiki/File:Chimp_Brain_in_a_jar.jpg" TargetMode="External"/><Relationship Id="rId5" Type="http://schemas.openxmlformats.org/officeDocument/2006/relationships/image" Target="../media/image5.jpeg"/><Relationship Id="rId4" Type="http://schemas.openxmlformats.org/officeDocument/2006/relationships/hyperlink" Target="http://www.scienceprofonline.org/microbiology/types-culture-media-for-growing-bacteria.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scienceprofonline.org/microbiology/types-culture-media-for-growing-bacteria.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hyperlink" Target="http://www.scienceprofonline.com/" TargetMode="External"/><Relationship Id="rId5" Type="http://schemas.openxmlformats.org/officeDocument/2006/relationships/image" Target="../media/image6.jpg"/><Relationship Id="rId4" Type="http://schemas.openxmlformats.org/officeDocument/2006/relationships/hyperlink" Target="http://www.scienceprofonline.com/chemistry/what-is-ph-scale-acidity-alkalinity.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File:ExampleAutoclave.jpg" TargetMode="External"/><Relationship Id="rId7" Type="http://schemas.openxmlformats.org/officeDocument/2006/relationships/hyperlink" Target="http://www.scienceprofonline.com/"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8.jpg"/><Relationship Id="rId5" Type="http://schemas.openxmlformats.org/officeDocument/2006/relationships/image" Target="../media/image7.jpeg"/><Relationship Id="rId4" Type="http://schemas.openxmlformats.org/officeDocument/2006/relationships/hyperlink" Target="http://en.wikipedia.org/wiki/File:Super_Cocotte_decor_SEB-MGR_Lyon-IMG_9918.jp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scienceprofonline.org/microbiology/differential-selective-bacterial-growth-media.html"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http://www.scienceprofonline.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hyperlink" Target="http://www.scienceprofonline.com/"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1.jpg"/><Relationship Id="rId3" Type="http://schemas.openxmlformats.org/officeDocument/2006/relationships/hyperlink" Target="http://www.scienceprofonline.org/microbiology/macconkeys-agar-mac-differential-selective-bacterial-growth-medium.html" TargetMode="External"/><Relationship Id="rId7" Type="http://schemas.openxmlformats.org/officeDocument/2006/relationships/hyperlink" Target="http://www.scienceprofonline.com/chemistry/what-is-ph-scale-acidity-alkalinity.html" TargetMode="External"/><Relationship Id="rId12" Type="http://schemas.openxmlformats.org/officeDocument/2006/relationships/hyperlink" Target="http://www.scienceprofonline.com/"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www.scienceprofonline.org/microbiology/gram-positive-bacteria-cell-wall.html" TargetMode="External"/><Relationship Id="rId11" Type="http://schemas.openxmlformats.org/officeDocument/2006/relationships/hyperlink" Target="http://youtu.be/i3KsQKvAisA" TargetMode="External"/><Relationship Id="rId5" Type="http://schemas.openxmlformats.org/officeDocument/2006/relationships/hyperlink" Target="http://www.scienceprofonline.org/microbiology/gram-negative-bacteria-cell-wall.html" TargetMode="External"/><Relationship Id="rId10" Type="http://schemas.openxmlformats.org/officeDocument/2006/relationships/hyperlink" Target="http://youtu.be/BaTVQDYhIY8" TargetMode="External"/><Relationship Id="rId4" Type="http://schemas.openxmlformats.org/officeDocument/2006/relationships/hyperlink" Target="http://www.scienceprofonline.org/microbiology/differential-selective-bacterial-growth-media.html" TargetMode="External"/><Relationship Id="rId9" Type="http://schemas.openxmlformats.org/officeDocument/2006/relationships/hyperlink" Target="http://www.scienceprofonline.com/science-image-libr/sci-image-libr-macconkeys-agar.html"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www.scienceprofonline.com/science-image-libr/sci-image-libr-mannitol-salt-agar.html" TargetMode="External"/><Relationship Id="rId3" Type="http://schemas.openxmlformats.org/officeDocument/2006/relationships/hyperlink" Target="http://www.scienceprofonline.com/microbiology/mannitol-salt-bacterial-growth-medium-MSA.html" TargetMode="External"/><Relationship Id="rId7" Type="http://schemas.openxmlformats.org/officeDocument/2006/relationships/image" Target="../media/image13.jpeg"/><Relationship Id="rId12" Type="http://schemas.openxmlformats.org/officeDocument/2006/relationships/hyperlink" Target="http://www.scienceprofonline.com/"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image" Target="../media/image12.jpeg"/><Relationship Id="rId11" Type="http://schemas.openxmlformats.org/officeDocument/2006/relationships/hyperlink" Target="http://youtu.be/i3KsQKvAisA" TargetMode="External"/><Relationship Id="rId5" Type="http://schemas.openxmlformats.org/officeDocument/2006/relationships/hyperlink" Target="http://www.scienceprofonline.com/chemistry/what-is-ph-scale-acidity-alkalinity.html" TargetMode="External"/><Relationship Id="rId10" Type="http://schemas.openxmlformats.org/officeDocument/2006/relationships/hyperlink" Target="http://youtu.be/VuSTXBnB3qY" TargetMode="External"/><Relationship Id="rId4" Type="http://schemas.openxmlformats.org/officeDocument/2006/relationships/hyperlink" Target="http://www.scienceprofonline.org/microbiology/mannitol-salt-bacterial-growth-medium-MSA.html" TargetMode="External"/><Relationship Id="rId9" Type="http://schemas.openxmlformats.org/officeDocument/2006/relationships/hyperlink" Target="http://youtu.be/BaTVQDYhIY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57175" y="152400"/>
            <a:ext cx="23050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2954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800" b="1">
                <a:solidFill>
                  <a:schemeClr val="tx2"/>
                </a:solidFill>
                <a:latin typeface="Comic Sans MS" pitchFamily="66" charset="0"/>
              </a:rPr>
              <a:t>About </a:t>
            </a:r>
            <a:r>
              <a:rPr lang="en-US" altLang="en-US" sz="2800" b="1">
                <a:solidFill>
                  <a:schemeClr val="tx2"/>
                </a:solidFill>
                <a:latin typeface="Comic Sans MS" pitchFamily="66" charset="0"/>
                <a:hlinkClick r:id="rId4"/>
              </a:rPr>
              <a:t>Science Prof Online</a:t>
            </a:r>
            <a:r>
              <a:rPr lang="en-US" altLang="en-US" sz="2800" b="1">
                <a:solidFill>
                  <a:schemeClr val="tx2"/>
                </a:solidFill>
                <a:latin typeface="Comic Sans MS" pitchFamily="66" charset="0"/>
              </a:rPr>
              <a:t> </a:t>
            </a:r>
          </a:p>
          <a:p>
            <a:pPr algn="ctr" eaLnBrk="1" hangingPunct="1"/>
            <a:r>
              <a:rPr lang="en-US" altLang="en-US" sz="2800" b="1">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744663"/>
            <a:ext cx="9036050" cy="3581400"/>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spcAft>
                <a:spcPts val="100"/>
              </a:spcAft>
              <a:buFontTx/>
              <a:buChar char="•"/>
            </a:pPr>
            <a:r>
              <a:rPr lang="en-US" altLang="en-US" sz="1400">
                <a:latin typeface="Comic Sans MS" pitchFamily="66" charset="0"/>
              </a:rPr>
              <a:t> </a:t>
            </a:r>
            <a:r>
              <a:rPr lang="en-US" altLang="en-US" sz="1200">
                <a:latin typeface="Comic Sans MS" pitchFamily="66"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eaLnBrk="1" hangingPunct="1">
              <a:lnSpc>
                <a:spcPct val="80000"/>
              </a:lnSpc>
              <a:spcBef>
                <a:spcPct val="20000"/>
              </a:spcBef>
              <a:spcAft>
                <a:spcPts val="100"/>
              </a:spcAft>
              <a:buFontTx/>
              <a:buChar char="•"/>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(ScienceProfSPO) for updates.</a:t>
            </a:r>
          </a:p>
          <a:p>
            <a:pPr eaLnBrk="1" hangingPunct="1">
              <a:lnSpc>
                <a:spcPct val="80000"/>
              </a:lnSpc>
              <a:spcBef>
                <a:spcPct val="20000"/>
              </a:spcBef>
              <a:spcAft>
                <a:spcPts val="100"/>
              </a:spcAft>
              <a:buFontTx/>
              <a:buChar char="•"/>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Many SPO PowerPoints are available in a variety of formats, such as fully editable PowerPoint files, as well as uneditable versions in smaller file sizes, such as PowerPoint Shows and Portable Document Format (.pdf), for ease of printing.</a:t>
            </a:r>
          </a:p>
          <a:p>
            <a:pPr eaLnBrk="1" hangingPunct="1">
              <a:lnSpc>
                <a:spcPct val="80000"/>
              </a:lnSpc>
              <a:spcBef>
                <a:spcPct val="20000"/>
              </a:spcBef>
              <a:spcAft>
                <a:spcPts val="100"/>
              </a:spcAft>
              <a:buFontTx/>
              <a:buChar char="•"/>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Images used on this resource, and on the SPO website are, wherever possible, credited and linked to their source. Any words underlined and appearing in blue are links that can be clicked on for more information. PowerPoints must be viewed in </a:t>
            </a:r>
            <a:r>
              <a:rPr lang="en-US" altLang="en-US" sz="1200" i="1">
                <a:latin typeface="Comic Sans MS" pitchFamily="66" charset="0"/>
              </a:rPr>
              <a:t>slide show mode </a:t>
            </a:r>
            <a:r>
              <a:rPr lang="en-US" altLang="en-US" sz="1200">
                <a:latin typeface="Comic Sans MS" pitchFamily="66" charset="0"/>
              </a:rPr>
              <a:t>to use the hyperlinks directly.</a:t>
            </a:r>
          </a:p>
          <a:p>
            <a:pPr eaLnBrk="1" hangingPunct="1">
              <a:lnSpc>
                <a:spcPct val="80000"/>
              </a:lnSpc>
              <a:spcBef>
                <a:spcPct val="20000"/>
              </a:spcBef>
              <a:spcAft>
                <a:spcPts val="100"/>
              </a:spcAft>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Several helpful links to fun and interactive learning tools are included throughout the PPT and on the Smart Links slide, near the end of each presentation. You must be in </a:t>
            </a:r>
            <a:r>
              <a:rPr lang="en-US" altLang="en-US" sz="1200" i="1">
                <a:latin typeface="Comic Sans MS" pitchFamily="66" charset="0"/>
              </a:rPr>
              <a:t>slide show mode </a:t>
            </a:r>
            <a:r>
              <a:rPr lang="en-US" altLang="en-US" sz="1200">
                <a:latin typeface="Comic Sans MS" pitchFamily="66" charset="0"/>
              </a:rPr>
              <a:t>to utilize hyperlinks and animations.</a:t>
            </a:r>
          </a:p>
          <a:p>
            <a:pPr eaLnBrk="1" hangingPunct="1">
              <a:lnSpc>
                <a:spcPct val="80000"/>
              </a:lnSpc>
              <a:spcBef>
                <a:spcPct val="20000"/>
              </a:spcBef>
              <a:spcAft>
                <a:spcPts val="100"/>
              </a:spcAft>
            </a:pPr>
            <a:r>
              <a:rPr lang="en-US" altLang="en-US" sz="1200">
                <a:latin typeface="Comic Sans MS" pitchFamily="66" charset="0"/>
              </a:rPr>
              <a:t>	</a:t>
            </a:r>
          </a:p>
          <a:p>
            <a:pPr eaLnBrk="1" hangingPunct="1">
              <a:lnSpc>
                <a:spcPct val="80000"/>
              </a:lnSpc>
              <a:spcBef>
                <a:spcPct val="20000"/>
              </a:spcBef>
              <a:spcAft>
                <a:spcPts val="100"/>
              </a:spcAft>
              <a:buFontTx/>
              <a:buChar char="•"/>
            </a:pPr>
            <a:r>
              <a:rPr lang="en-US" altLang="en-US" sz="1200">
                <a:latin typeface="Comic Sans MS" pitchFamily="66" charset="0"/>
              </a:rPr>
              <a:t>This digital resource is licensed under Creative Commons </a:t>
            </a:r>
            <a:r>
              <a:rPr lang="en-US" altLang="en-US" sz="1100">
                <a:latin typeface="Comic Sans MS" pitchFamily="66" charset="0"/>
              </a:rPr>
              <a:t>Attribution-ShareAlike 3.0:</a:t>
            </a:r>
          </a:p>
          <a:p>
            <a:pPr eaLnBrk="1" hangingPunct="1">
              <a:lnSpc>
                <a:spcPct val="80000"/>
              </a:lnSpc>
              <a:spcBef>
                <a:spcPct val="20000"/>
              </a:spcBef>
              <a:spcAft>
                <a:spcPts val="100"/>
              </a:spcAft>
            </a:pPr>
            <a:r>
              <a:rPr lang="en-US" altLang="en-US" sz="1100">
                <a:latin typeface="Comic Sans MS" pitchFamily="66" charset="0"/>
              </a:rPr>
              <a:t>  </a:t>
            </a:r>
            <a:r>
              <a:rPr lang="en-US" altLang="en-US" sz="1100">
                <a:latin typeface="Comic Sans MS" pitchFamily="66" charset="0"/>
                <a:hlinkClick r:id="rId5"/>
              </a:rPr>
              <a:t>http://creativecommons.org/licenses/by-sa/3.0/</a:t>
            </a:r>
            <a:r>
              <a:rPr lang="en-US" altLang="en-US" sz="1100">
                <a:latin typeface="Comic Sans MS" pitchFamily="66" charset="0"/>
              </a:rPr>
              <a:t>	                 </a:t>
            </a:r>
            <a:endParaRPr lang="en-US" altLang="en-US" sz="1200">
              <a:latin typeface="Comic Sans MS" pitchFamily="66" charset="0"/>
            </a:endParaRPr>
          </a:p>
        </p:txBody>
      </p:sp>
      <p:sp>
        <p:nvSpPr>
          <p:cNvPr id="2053" name="Text Box 5"/>
          <p:cNvSpPr txBox="1">
            <a:spLocks noChangeArrowheads="1"/>
          </p:cNvSpPr>
          <p:nvPr/>
        </p:nvSpPr>
        <p:spPr bwMode="auto">
          <a:xfrm>
            <a:off x="107950" y="5510213"/>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Alicia Cepaitis, MS</a:t>
            </a:r>
          </a:p>
          <a:p>
            <a:pPr eaLnBrk="1" hangingPunct="1">
              <a:lnSpc>
                <a:spcPct val="80000"/>
              </a:lnSpc>
              <a:spcBef>
                <a:spcPct val="20000"/>
              </a:spcBef>
            </a:pPr>
            <a:r>
              <a:rPr lang="en-US" altLang="en-US" sz="1200">
                <a:latin typeface="Comic Sans MS" pitchFamily="66" charset="0"/>
                <a:cs typeface="Arial" charset="0"/>
              </a:rPr>
              <a:t>Chief Creative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6"/>
              </a:rPr>
              <a:t>alicia@scienceprofonline.com</a:t>
            </a:r>
            <a:endParaRPr lang="en-US" altLang="en-US" sz="1200">
              <a:latin typeface="Comic Sans MS" pitchFamily="66" charset="0"/>
              <a:cs typeface="Arial" charset="0"/>
            </a:endParaRPr>
          </a:p>
        </p:txBody>
      </p:sp>
      <p:sp>
        <p:nvSpPr>
          <p:cNvPr id="2054" name="Rectangle 6"/>
          <p:cNvSpPr>
            <a:spLocks noChangeArrowheads="1"/>
          </p:cNvSpPr>
          <p:nvPr/>
        </p:nvSpPr>
        <p:spPr bwMode="auto">
          <a:xfrm>
            <a:off x="0" y="6613525"/>
            <a:ext cx="423227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dirty="0">
                <a:latin typeface="Comic Sans MS" pitchFamily="66" charset="0"/>
              </a:rPr>
              <a:t>From the Virtual Microbiology Classroom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cs typeface="Arial" charset="0"/>
              </a:rPr>
              <a:t>Image: Compound microscope objectives, T. Port</a:t>
            </a:r>
          </a:p>
        </p:txBody>
      </p:sp>
      <p:sp>
        <p:nvSpPr>
          <p:cNvPr id="2056" name="Text Box 8"/>
          <p:cNvSpPr txBox="1">
            <a:spLocks noChangeArrowheads="1"/>
          </p:cNvSpPr>
          <p:nvPr/>
        </p:nvSpPr>
        <p:spPr bwMode="auto">
          <a:xfrm>
            <a:off x="5930900" y="5326063"/>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Tami Port, MS</a:t>
            </a:r>
          </a:p>
          <a:p>
            <a:pPr eaLnBrk="1" hangingPunct="1">
              <a:lnSpc>
                <a:spcPct val="80000"/>
              </a:lnSpc>
              <a:spcBef>
                <a:spcPct val="20000"/>
              </a:spcBef>
            </a:pPr>
            <a:r>
              <a:rPr lang="en-US" altLang="en-US" sz="1200">
                <a:latin typeface="Comic Sans MS" pitchFamily="66" charset="0"/>
                <a:cs typeface="Arial" charset="0"/>
              </a:rPr>
              <a:t>Creator of Science Prof Online</a:t>
            </a:r>
          </a:p>
          <a:p>
            <a:pPr eaLnBrk="1" hangingPunct="1">
              <a:lnSpc>
                <a:spcPct val="80000"/>
              </a:lnSpc>
              <a:spcBef>
                <a:spcPct val="20000"/>
              </a:spcBef>
            </a:pPr>
            <a:r>
              <a:rPr lang="en-US" altLang="en-US" sz="1200">
                <a:latin typeface="Comic Sans MS" pitchFamily="66" charset="0"/>
                <a:cs typeface="Arial" charset="0"/>
              </a:rPr>
              <a:t>Chief Executive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8"/>
              </a:rPr>
              <a:t>info@scienceprofonline.com</a:t>
            </a:r>
            <a:endParaRPr lang="en-US" altLang="en-US" sz="1200">
              <a:latin typeface="Comic Sans MS" pitchFamily="66"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457200" y="304800"/>
            <a:ext cx="8229600" cy="6553200"/>
          </a:xfrm>
        </p:spPr>
        <p:txBody>
          <a:bodyPr/>
          <a:lstStyle/>
          <a:p>
            <a:pPr eaLnBrk="1" hangingPunct="1">
              <a:lnSpc>
                <a:spcPct val="80000"/>
              </a:lnSpc>
              <a:buFontTx/>
              <a:buNone/>
            </a:pPr>
            <a:r>
              <a:rPr lang="en-US" altLang="en-US" b="1" dirty="0" smtClean="0">
                <a:latin typeface="Comic Sans MS" pitchFamily="66" charset="0"/>
              </a:rPr>
              <a:t>Labeling Plates</a:t>
            </a:r>
            <a:endParaRPr lang="en-US" altLang="en-US" sz="4800" b="1" dirty="0" smtClean="0">
              <a:latin typeface="Comic Sans MS" pitchFamily="66" charset="0"/>
            </a:endParaRPr>
          </a:p>
          <a:p>
            <a:pPr eaLnBrk="1" hangingPunct="1">
              <a:lnSpc>
                <a:spcPct val="80000"/>
              </a:lnSpc>
              <a:buFontTx/>
              <a:buNone/>
            </a:pPr>
            <a:endParaRPr lang="en-US" altLang="en-US" sz="2400" b="1" dirty="0" smtClean="0"/>
          </a:p>
          <a:p>
            <a:pPr eaLnBrk="1" hangingPunct="1">
              <a:lnSpc>
                <a:spcPct val="80000"/>
              </a:lnSpc>
              <a:buFontTx/>
              <a:buNone/>
            </a:pPr>
            <a:r>
              <a:rPr lang="en-US" altLang="en-US" sz="1800" dirty="0" smtClean="0">
                <a:latin typeface="Comic Sans MS" pitchFamily="66" charset="0"/>
              </a:rPr>
              <a:t>All Petri plates for this and future lab exercises should be labeled and stored in the following manner: </a:t>
            </a:r>
          </a:p>
          <a:p>
            <a:pPr eaLnBrk="1" hangingPunct="1">
              <a:lnSpc>
                <a:spcPct val="80000"/>
              </a:lnSpc>
              <a:buFontTx/>
              <a:buNone/>
            </a:pPr>
            <a:endParaRPr lang="en-US" altLang="en-US" sz="1800" dirty="0" smtClean="0">
              <a:latin typeface="Comic Sans MS" pitchFamily="66" charset="0"/>
            </a:endParaRPr>
          </a:p>
          <a:p>
            <a:pPr eaLnBrk="1" hangingPunct="1">
              <a:lnSpc>
                <a:spcPct val="80000"/>
              </a:lnSpc>
              <a:buFontTx/>
              <a:buNone/>
            </a:pPr>
            <a:r>
              <a:rPr lang="en-US" altLang="en-US" sz="1400" dirty="0" smtClean="0">
                <a:latin typeface="Comic Sans MS" pitchFamily="66" charset="0"/>
              </a:rPr>
              <a:t>	1. 	Make certain that all plates are labeled on the </a:t>
            </a:r>
            <a:r>
              <a:rPr lang="en-US" altLang="en-US" sz="1400" b="1" dirty="0" smtClean="0">
                <a:latin typeface="Comic Sans MS" pitchFamily="66" charset="0"/>
              </a:rPr>
              <a:t>bottom half</a:t>
            </a:r>
            <a:r>
              <a:rPr lang="en-US" altLang="en-US" sz="1400" dirty="0" smtClean="0">
                <a:latin typeface="Comic Sans MS" pitchFamily="66" charset="0"/>
              </a:rPr>
              <a:t> </a:t>
            </a:r>
            <a:r>
              <a:rPr lang="en-US" altLang="en-US" sz="1200" dirty="0" smtClean="0">
                <a:latin typeface="Comic Sans MS" pitchFamily="66" charset="0"/>
              </a:rPr>
              <a:t>(i.e. the portion of the Petri 	plate that contains the media). </a:t>
            </a:r>
          </a:p>
          <a:p>
            <a:pPr eaLnBrk="1" hangingPunct="1">
              <a:lnSpc>
                <a:spcPct val="80000"/>
              </a:lnSpc>
              <a:buFontTx/>
              <a:buNone/>
            </a:pPr>
            <a:endParaRPr lang="en-US" altLang="en-US" sz="600" dirty="0" smtClean="0">
              <a:latin typeface="Comic Sans MS" pitchFamily="66" charset="0"/>
            </a:endParaRPr>
          </a:p>
          <a:p>
            <a:pPr eaLnBrk="1" hangingPunct="1">
              <a:lnSpc>
                <a:spcPct val="80000"/>
              </a:lnSpc>
              <a:buFontTx/>
              <a:buNone/>
            </a:pPr>
            <a:r>
              <a:rPr lang="en-US" altLang="en-US" sz="1400" dirty="0" smtClean="0">
                <a:latin typeface="Comic Sans MS" pitchFamily="66" charset="0"/>
              </a:rPr>
              <a:t>	2. 	You can label </a:t>
            </a:r>
            <a:r>
              <a:rPr lang="en-US" altLang="en-US" sz="1400" b="1" dirty="0" smtClean="0">
                <a:solidFill>
                  <a:schemeClr val="accent2"/>
                </a:solidFill>
                <a:latin typeface="Comic Sans MS" pitchFamily="66" charset="0"/>
              </a:rPr>
              <a:t>plastic</a:t>
            </a:r>
            <a:r>
              <a:rPr lang="en-US" altLang="en-US" sz="1400" dirty="0" smtClean="0">
                <a:latin typeface="Comic Sans MS" pitchFamily="66" charset="0"/>
              </a:rPr>
              <a:t> with a </a:t>
            </a:r>
            <a:r>
              <a:rPr lang="en-US" altLang="en-US" sz="1400" b="1" dirty="0" smtClean="0">
                <a:solidFill>
                  <a:schemeClr val="accent2"/>
                </a:solidFill>
                <a:latin typeface="Comic Sans MS" pitchFamily="66" charset="0"/>
              </a:rPr>
              <a:t>sharpie</a:t>
            </a:r>
            <a:r>
              <a:rPr lang="en-US" altLang="en-US" sz="1400" dirty="0" smtClean="0">
                <a:latin typeface="Comic Sans MS" pitchFamily="66" charset="0"/>
              </a:rPr>
              <a:t>; </a:t>
            </a:r>
            <a:r>
              <a:rPr lang="en-US" altLang="en-US" sz="1400" b="1" dirty="0" smtClean="0">
                <a:solidFill>
                  <a:schemeClr val="folHlink"/>
                </a:solidFill>
                <a:latin typeface="Comic Sans MS" pitchFamily="66" charset="0"/>
              </a:rPr>
              <a:t>glass</a:t>
            </a:r>
            <a:r>
              <a:rPr lang="en-US" altLang="en-US" sz="1400" dirty="0" smtClean="0">
                <a:latin typeface="Comic Sans MS" pitchFamily="66" charset="0"/>
              </a:rPr>
              <a:t> with a </a:t>
            </a:r>
            <a:r>
              <a:rPr lang="en-US" altLang="en-US" sz="1400" b="1" dirty="0" smtClean="0">
                <a:solidFill>
                  <a:schemeClr val="folHlink"/>
                </a:solidFill>
                <a:latin typeface="Comic Sans MS" pitchFamily="66" charset="0"/>
              </a:rPr>
              <a:t>wax pencil</a:t>
            </a:r>
            <a:r>
              <a:rPr lang="en-US" altLang="en-US" sz="1400" dirty="0" smtClean="0">
                <a:latin typeface="Comic Sans MS" pitchFamily="66" charset="0"/>
              </a:rPr>
              <a:t>.</a:t>
            </a:r>
          </a:p>
          <a:p>
            <a:pPr eaLnBrk="1" hangingPunct="1">
              <a:lnSpc>
                <a:spcPct val="80000"/>
              </a:lnSpc>
              <a:buFontTx/>
              <a:buNone/>
            </a:pPr>
            <a:endParaRPr lang="en-US" altLang="en-US" sz="500" dirty="0" smtClean="0">
              <a:latin typeface="Comic Sans MS" pitchFamily="66" charset="0"/>
            </a:endParaRPr>
          </a:p>
          <a:p>
            <a:pPr eaLnBrk="1" hangingPunct="1">
              <a:lnSpc>
                <a:spcPct val="80000"/>
              </a:lnSpc>
              <a:buFontTx/>
              <a:buNone/>
            </a:pPr>
            <a:r>
              <a:rPr lang="en-US" altLang="en-US" sz="1400" dirty="0" smtClean="0">
                <a:latin typeface="Comic Sans MS" pitchFamily="66" charset="0"/>
              </a:rPr>
              <a:t>	3. 	Include the following: </a:t>
            </a:r>
          </a:p>
          <a:p>
            <a:pPr eaLnBrk="1" hangingPunct="1">
              <a:lnSpc>
                <a:spcPct val="80000"/>
              </a:lnSpc>
              <a:buFontTx/>
              <a:buNone/>
            </a:pPr>
            <a:r>
              <a:rPr lang="en-US" altLang="en-US" sz="1400" dirty="0" smtClean="0">
                <a:latin typeface="Comic Sans MS" pitchFamily="66" charset="0"/>
              </a:rPr>
              <a:t>		</a:t>
            </a:r>
            <a:r>
              <a:rPr lang="en-US" altLang="en-US" sz="1200" dirty="0" smtClean="0">
                <a:latin typeface="Comic Sans MS" pitchFamily="66" charset="0"/>
              </a:rPr>
              <a:t>a. 	Your initials or identifying mark </a:t>
            </a:r>
          </a:p>
          <a:p>
            <a:pPr eaLnBrk="1" hangingPunct="1">
              <a:lnSpc>
                <a:spcPct val="80000"/>
              </a:lnSpc>
              <a:buFontTx/>
              <a:buNone/>
            </a:pPr>
            <a:r>
              <a:rPr lang="en-US" altLang="en-US" sz="1200" dirty="0" smtClean="0">
                <a:latin typeface="Comic Sans MS" pitchFamily="66" charset="0"/>
              </a:rPr>
              <a:t>		b. 	Date </a:t>
            </a:r>
          </a:p>
          <a:p>
            <a:pPr eaLnBrk="1" hangingPunct="1">
              <a:lnSpc>
                <a:spcPct val="80000"/>
              </a:lnSpc>
              <a:buFontTx/>
              <a:buNone/>
            </a:pPr>
            <a:r>
              <a:rPr lang="en-US" altLang="en-US" sz="1200" dirty="0" smtClean="0">
                <a:latin typeface="Comic Sans MS" pitchFamily="66" charset="0"/>
              </a:rPr>
              <a:t>		c. 	Type of specimen </a:t>
            </a:r>
          </a:p>
          <a:p>
            <a:pPr eaLnBrk="1" hangingPunct="1">
              <a:lnSpc>
                <a:spcPct val="80000"/>
              </a:lnSpc>
              <a:buFontTx/>
              <a:buNone/>
            </a:pPr>
            <a:endParaRPr lang="en-US" altLang="en-US" sz="500" dirty="0" smtClean="0">
              <a:latin typeface="Comic Sans MS" pitchFamily="66" charset="0"/>
            </a:endParaRPr>
          </a:p>
          <a:p>
            <a:pPr eaLnBrk="1" hangingPunct="1">
              <a:lnSpc>
                <a:spcPct val="80000"/>
              </a:lnSpc>
              <a:buFontTx/>
              <a:buNone/>
            </a:pPr>
            <a:r>
              <a:rPr lang="en-US" altLang="en-US" sz="1400" dirty="0" smtClean="0">
                <a:latin typeface="Comic Sans MS" pitchFamily="66" charset="0"/>
              </a:rPr>
              <a:t>	4. 	All plates are incubated in the green storage bin </a:t>
            </a:r>
          </a:p>
          <a:p>
            <a:pPr eaLnBrk="1" hangingPunct="1">
              <a:lnSpc>
                <a:spcPct val="80000"/>
              </a:lnSpc>
              <a:buFontTx/>
              <a:buNone/>
            </a:pPr>
            <a:r>
              <a:rPr lang="en-US" altLang="en-US" sz="1400" dirty="0" smtClean="0">
                <a:latin typeface="Comic Sans MS" pitchFamily="66" charset="0"/>
              </a:rPr>
              <a:t>                  </a:t>
            </a:r>
            <a:r>
              <a:rPr lang="en-US" altLang="en-US" sz="1200" dirty="0" smtClean="0">
                <a:latin typeface="Comic Sans MS" pitchFamily="66" charset="0"/>
              </a:rPr>
              <a:t>(which is identified as "SAVE") </a:t>
            </a:r>
            <a:r>
              <a:rPr lang="en-US" altLang="en-US" sz="1400" dirty="0" smtClean="0">
                <a:latin typeface="Comic Sans MS" pitchFamily="66" charset="0"/>
              </a:rPr>
              <a:t>in the </a:t>
            </a:r>
            <a:r>
              <a:rPr lang="en-US" altLang="en-US" sz="1400" b="1" dirty="0" smtClean="0">
                <a:latin typeface="Comic Sans MS" pitchFamily="66" charset="0"/>
              </a:rPr>
              <a:t>"upside down" </a:t>
            </a:r>
          </a:p>
          <a:p>
            <a:pPr eaLnBrk="1" hangingPunct="1">
              <a:lnSpc>
                <a:spcPct val="80000"/>
              </a:lnSpc>
              <a:buFontTx/>
              <a:buNone/>
            </a:pPr>
            <a:r>
              <a:rPr lang="en-US" altLang="en-US" sz="1400" b="1" dirty="0" smtClean="0">
                <a:latin typeface="Comic Sans MS" pitchFamily="66" charset="0"/>
              </a:rPr>
              <a:t>            position</a:t>
            </a:r>
            <a:r>
              <a:rPr lang="en-US" altLang="en-US" sz="1400" dirty="0" smtClean="0">
                <a:latin typeface="Comic Sans MS" pitchFamily="66" charset="0"/>
              </a:rPr>
              <a:t>. </a:t>
            </a:r>
          </a:p>
          <a:p>
            <a:pPr eaLnBrk="1" hangingPunct="1">
              <a:lnSpc>
                <a:spcPct val="80000"/>
              </a:lnSpc>
              <a:buFontTx/>
              <a:buNone/>
            </a:pPr>
            <a:endParaRPr lang="en-US" altLang="en-US" sz="1400" dirty="0" smtClean="0">
              <a:latin typeface="Comic Sans MS" pitchFamily="66" charset="0"/>
            </a:endParaRPr>
          </a:p>
          <a:p>
            <a:pPr eaLnBrk="1" hangingPunct="1">
              <a:lnSpc>
                <a:spcPct val="80000"/>
              </a:lnSpc>
              <a:buFontTx/>
              <a:buNone/>
            </a:pPr>
            <a:r>
              <a:rPr lang="en-US" altLang="en-US" sz="1400" dirty="0" smtClean="0">
                <a:latin typeface="Comic Sans MS" pitchFamily="66" charset="0"/>
              </a:rPr>
              <a:t>	“Upside down” means that the ½ of the Petri plate with </a:t>
            </a:r>
          </a:p>
          <a:p>
            <a:pPr eaLnBrk="1" hangingPunct="1">
              <a:lnSpc>
                <a:spcPct val="80000"/>
              </a:lnSpc>
              <a:buFontTx/>
              <a:buNone/>
            </a:pPr>
            <a:r>
              <a:rPr lang="en-US" altLang="en-US" sz="1400" dirty="0" smtClean="0">
                <a:latin typeface="Comic Sans MS" pitchFamily="66" charset="0"/>
              </a:rPr>
              <a:t>       media faces up. The empty ½  of the Petri plate is down. </a:t>
            </a:r>
          </a:p>
          <a:p>
            <a:pPr eaLnBrk="1" hangingPunct="1">
              <a:lnSpc>
                <a:spcPct val="80000"/>
              </a:lnSpc>
              <a:buFontTx/>
              <a:buNone/>
            </a:pPr>
            <a:endParaRPr lang="en-US" altLang="en-US" sz="1400" dirty="0" smtClean="0">
              <a:latin typeface="Comic Sans MS" pitchFamily="66" charset="0"/>
            </a:endParaRPr>
          </a:p>
          <a:p>
            <a:pPr eaLnBrk="1" hangingPunct="1">
              <a:lnSpc>
                <a:spcPct val="80000"/>
              </a:lnSpc>
              <a:buFontTx/>
              <a:buNone/>
            </a:pPr>
            <a:r>
              <a:rPr lang="en-US" altLang="en-US" sz="1400" dirty="0" smtClean="0">
                <a:latin typeface="Comic Sans MS" pitchFamily="66" charset="0"/>
              </a:rPr>
              <a:t>	We do</a:t>
            </a:r>
            <a:r>
              <a:rPr lang="en-US" altLang="en-US" sz="1400" b="1" dirty="0" smtClean="0">
                <a:latin typeface="Comic Sans MS" pitchFamily="66" charset="0"/>
              </a:rPr>
              <a:t> not </a:t>
            </a:r>
            <a:r>
              <a:rPr lang="en-US" altLang="en-US" sz="1400" dirty="0" smtClean="0">
                <a:latin typeface="Comic Sans MS" pitchFamily="66" charset="0"/>
              </a:rPr>
              <a:t>use rubber bands to hold lids in place. </a:t>
            </a:r>
          </a:p>
          <a:p>
            <a:pPr eaLnBrk="1" hangingPunct="1">
              <a:lnSpc>
                <a:spcPct val="80000"/>
              </a:lnSpc>
              <a:buFontTx/>
              <a:buNone/>
            </a:pPr>
            <a:r>
              <a:rPr lang="en-US" altLang="en-US" sz="1400" dirty="0" smtClean="0">
                <a:latin typeface="Comic Sans MS" pitchFamily="66" charset="0"/>
              </a:rPr>
              <a:t>      </a:t>
            </a:r>
            <a:r>
              <a:rPr lang="en-US" altLang="en-US" sz="1200" dirty="0" smtClean="0">
                <a:latin typeface="Comic Sans MS" pitchFamily="66" charset="0"/>
              </a:rPr>
              <a:t>(Except  for the plates that you may transport home) </a:t>
            </a:r>
          </a:p>
          <a:p>
            <a:pPr eaLnBrk="1" hangingPunct="1">
              <a:lnSpc>
                <a:spcPct val="80000"/>
              </a:lnSpc>
              <a:buFontTx/>
              <a:buNone/>
            </a:pPr>
            <a:endParaRPr lang="en-US" altLang="en-US" sz="1400" dirty="0" smtClean="0">
              <a:latin typeface="Comic Sans MS" pitchFamily="66" charset="0"/>
            </a:endParaRPr>
          </a:p>
          <a:p>
            <a:pPr eaLnBrk="1" hangingPunct="1">
              <a:lnSpc>
                <a:spcPct val="80000"/>
              </a:lnSpc>
              <a:buFontTx/>
              <a:buNone/>
            </a:pPr>
            <a:r>
              <a:rPr lang="en-US" altLang="en-US" sz="1800" dirty="0" smtClean="0">
                <a:latin typeface="Comic Sans MS" pitchFamily="66" charset="0"/>
              </a:rPr>
              <a:t>Plates will be incubated at 37° C for 24 </a:t>
            </a:r>
            <a:r>
              <a:rPr lang="en-US" altLang="en-US" sz="1800" dirty="0" err="1" smtClean="0">
                <a:latin typeface="Comic Sans MS" pitchFamily="66" charset="0"/>
              </a:rPr>
              <a:t>hrs</a:t>
            </a:r>
            <a:r>
              <a:rPr lang="en-US" altLang="en-US" sz="1800" dirty="0" smtClean="0">
                <a:latin typeface="Comic Sans MS" pitchFamily="66" charset="0"/>
              </a:rPr>
              <a:t>,</a:t>
            </a:r>
          </a:p>
          <a:p>
            <a:pPr eaLnBrk="1" hangingPunct="1">
              <a:lnSpc>
                <a:spcPct val="80000"/>
              </a:lnSpc>
              <a:buFontTx/>
              <a:buNone/>
            </a:pPr>
            <a:r>
              <a:rPr lang="en-US" altLang="en-US" sz="1800" dirty="0" smtClean="0">
                <a:latin typeface="Comic Sans MS" pitchFamily="66" charset="0"/>
              </a:rPr>
              <a:t>then stored at room temperature until next </a:t>
            </a:r>
          </a:p>
          <a:p>
            <a:pPr eaLnBrk="1" hangingPunct="1">
              <a:lnSpc>
                <a:spcPct val="80000"/>
              </a:lnSpc>
              <a:buFontTx/>
              <a:buNone/>
            </a:pPr>
            <a:r>
              <a:rPr lang="en-US" altLang="en-US" sz="1800" dirty="0" smtClean="0">
                <a:latin typeface="Comic Sans MS" pitchFamily="66" charset="0"/>
              </a:rPr>
              <a:t>week, when you will observe for results. </a:t>
            </a:r>
          </a:p>
        </p:txBody>
      </p:sp>
      <p:sp>
        <p:nvSpPr>
          <p:cNvPr id="13316" name="Text Box 6"/>
          <p:cNvSpPr txBox="1">
            <a:spLocks noChangeArrowheads="1"/>
          </p:cNvSpPr>
          <p:nvPr/>
        </p:nvSpPr>
        <p:spPr bwMode="auto">
          <a:xfrm>
            <a:off x="6324600" y="6451600"/>
            <a:ext cx="28448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t> Positive &amp; negative differential reaction on </a:t>
            </a:r>
            <a:r>
              <a:rPr lang="en-US" altLang="en-US" sz="1000">
                <a:hlinkClick r:id="rId3"/>
              </a:rPr>
              <a:t>Mannitol Salt Agar</a:t>
            </a:r>
            <a:r>
              <a:rPr lang="en-US" altLang="en-US" sz="1000"/>
              <a:t>, T. Port</a:t>
            </a:r>
            <a:endParaRPr lang="en-US" altLang="en-US" sz="1000">
              <a:latin typeface="Comic Sans MS" pitchFamily="66" charset="0"/>
            </a:endParaRPr>
          </a:p>
        </p:txBody>
      </p:sp>
      <p:sp>
        <p:nvSpPr>
          <p:cNvPr id="6"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4"/>
              </a:rPr>
              <a:t>ScienceProfOnline.com</a:t>
            </a:r>
            <a:endParaRPr lang="en-US" altLang="en-US" sz="1000" dirty="0">
              <a:latin typeface="Comic Sans MS" pitchFamily="66" charset="0"/>
            </a:endParaRPr>
          </a:p>
        </p:txBody>
      </p:sp>
      <p:pic>
        <p:nvPicPr>
          <p:cNvPr id="7" name="Picture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867400" y="3200400"/>
            <a:ext cx="2968336" cy="2590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z="1600" smtClean="0">
                <a:latin typeface="Comic Sans MS" pitchFamily="66" charset="0"/>
              </a:rPr>
              <a:t>When obtaining a bacterial sample from a tube or plate of media do so </a:t>
            </a:r>
            <a:r>
              <a:rPr lang="en-US" altLang="en-US" sz="1600" b="1" smtClean="0">
                <a:latin typeface="Comic Sans MS" pitchFamily="66" charset="0"/>
              </a:rPr>
              <a:t>gently</a:t>
            </a:r>
            <a:r>
              <a:rPr lang="en-US" altLang="en-US" sz="1600" smtClean="0">
                <a:latin typeface="Comic Sans MS" pitchFamily="66" charset="0"/>
              </a:rPr>
              <a:t>!  The bacteria is growing as a thin film on top of the media! Don’t scrape so hard that you have pieces of agar in your sample!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a:off x="484909" y="1828801"/>
            <a:ext cx="3810000" cy="314325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6149" name="Text Box 6"/>
          <p:cNvSpPr txBox="1">
            <a:spLocks noChangeArrowheads="1"/>
          </p:cNvSpPr>
          <p:nvPr/>
        </p:nvSpPr>
        <p:spPr bwMode="auto">
          <a:xfrm>
            <a:off x="6707188" y="6457950"/>
            <a:ext cx="243681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hlinkClick r:id="rId3"/>
              </a:rPr>
              <a:t>E. col</a:t>
            </a:r>
            <a:r>
              <a:rPr lang="en-US" altLang="en-US" sz="1000"/>
              <a:t>i growing on TSY agar in slant tube and in Petri dish, T. Port</a:t>
            </a:r>
            <a:endParaRPr lang="en-US" altLang="en-US" sz="1000">
              <a:latin typeface="Comic Sans MS" pitchFamily="66" charset="0"/>
            </a:endParaRPr>
          </a:p>
        </p:txBody>
      </p:sp>
      <p:pic>
        <p:nvPicPr>
          <p:cNvPr id="2" name="Picture 1"/>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029200" y="1828800"/>
            <a:ext cx="3407875" cy="318904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3" name="TextBox 2"/>
          <p:cNvSpPr txBox="1"/>
          <p:nvPr/>
        </p:nvSpPr>
        <p:spPr>
          <a:xfrm>
            <a:off x="609600" y="5181600"/>
            <a:ext cx="3581400" cy="900113"/>
          </a:xfrm>
          <a:prstGeom prst="rect">
            <a:avLst/>
          </a:prstGeom>
          <a:noFill/>
        </p:spPr>
        <p:txBody>
          <a:bodyPr>
            <a:spAutoFit/>
          </a:bodyPr>
          <a:lstStyle/>
          <a:p>
            <a:pPr>
              <a:defRPr/>
            </a:pPr>
            <a:r>
              <a:rPr lang="en-US" sz="1050" dirty="0">
                <a:latin typeface="Comic Sans MS" pitchFamily="66" charset="0"/>
              </a:rPr>
              <a:t>If obtaining bacterial sample from slant tubes:</a:t>
            </a:r>
          </a:p>
          <a:p>
            <a:pPr marL="171450" indent="-171450">
              <a:buFontTx/>
              <a:buChar char="-"/>
              <a:defRPr/>
            </a:pPr>
            <a:r>
              <a:rPr lang="en-US" sz="1050" dirty="0">
                <a:latin typeface="Comic Sans MS" pitchFamily="66" charset="0"/>
              </a:rPr>
              <a:t>never pick up test tube by the cap.</a:t>
            </a:r>
          </a:p>
          <a:p>
            <a:pPr marL="171450" indent="-171450">
              <a:buFontTx/>
              <a:buChar char="-"/>
              <a:defRPr/>
            </a:pPr>
            <a:r>
              <a:rPr lang="en-US" sz="1050" dirty="0">
                <a:latin typeface="Comic Sans MS" pitchFamily="66" charset="0"/>
              </a:rPr>
              <a:t>do NOT set cap down on lab bench</a:t>
            </a:r>
          </a:p>
          <a:p>
            <a:pPr marL="171450" indent="-171450">
              <a:buFontTx/>
              <a:buChar char="-"/>
              <a:defRPr/>
            </a:pPr>
            <a:r>
              <a:rPr lang="en-US" sz="1050" dirty="0">
                <a:latin typeface="Comic Sans MS" pitchFamily="66" charset="0"/>
              </a:rPr>
              <a:t>flame neck of the test tube before &amp; after  </a:t>
            </a:r>
          </a:p>
          <a:p>
            <a:pPr>
              <a:defRPr/>
            </a:pPr>
            <a:r>
              <a:rPr lang="en-US" sz="1050" dirty="0">
                <a:latin typeface="Comic Sans MS" pitchFamily="66" charset="0"/>
              </a:rPr>
              <a:t>    obtaining sample.</a:t>
            </a:r>
          </a:p>
        </p:txBody>
      </p:sp>
      <p:sp>
        <p:nvSpPr>
          <p:cNvPr id="8"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5"/>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3459751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streak"/>
          <p:cNvPicPr>
            <a:picLocks noGrp="1" noChangeAspect="1" noChangeArrowheads="1"/>
          </p:cNvPicPr>
          <p:nvPr>
            <p:ph idx="1"/>
          </p:nvPr>
        </p:nvPicPr>
        <p:blipFill>
          <a:blip r:embed="rId3">
            <a:extLst>
              <a:ext uri="{28A0092B-C50C-407E-A947-70E740481C1C}">
                <a14:useLocalDpi xmlns:a14="http://schemas.microsoft.com/office/drawing/2010/main"/>
              </a:ext>
            </a:extLst>
          </a:blip>
          <a:srcRect/>
          <a:stretch>
            <a:fillRect/>
          </a:stretch>
        </p:blipFill>
        <p:spPr>
          <a:xfrm>
            <a:off x="3429000" y="990600"/>
            <a:ext cx="5105400" cy="4449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Text Box 3"/>
          <p:cNvSpPr txBox="1">
            <a:spLocks noChangeArrowheads="1"/>
          </p:cNvSpPr>
          <p:nvPr/>
        </p:nvSpPr>
        <p:spPr bwMode="auto">
          <a:xfrm>
            <a:off x="161925" y="1143000"/>
            <a:ext cx="3048000" cy="526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buFont typeface="Arial" charset="0"/>
              <a:buChar char="•"/>
            </a:pPr>
            <a:r>
              <a:rPr lang="en-US" altLang="en-US" sz="1600">
                <a:latin typeface="Comic Sans MS" pitchFamily="66" charset="0"/>
                <a:hlinkClick r:id="rId4"/>
              </a:rPr>
              <a:t>Streak plating</a:t>
            </a:r>
            <a:r>
              <a:rPr lang="en-US" altLang="en-US" sz="1600">
                <a:latin typeface="Comic Sans MS" pitchFamily="66" charset="0"/>
              </a:rPr>
              <a:t> is used to isolate a single type of bacteria.</a:t>
            </a:r>
          </a:p>
          <a:p>
            <a:pPr eaLnBrk="1" hangingPunct="1">
              <a:spcBef>
                <a:spcPct val="50000"/>
              </a:spcBef>
              <a:buFont typeface="Arial" charset="0"/>
              <a:buChar char="•"/>
            </a:pPr>
            <a:endParaRPr lang="en-US" altLang="en-US" sz="1600">
              <a:latin typeface="Comic Sans MS" pitchFamily="66" charset="0"/>
            </a:endParaRPr>
          </a:p>
          <a:p>
            <a:pPr eaLnBrk="1" hangingPunct="1">
              <a:spcBef>
                <a:spcPct val="50000"/>
              </a:spcBef>
              <a:buFont typeface="Arial" charset="0"/>
              <a:buChar char="•"/>
            </a:pPr>
            <a:r>
              <a:rPr lang="en-US" altLang="en-US" sz="1600">
                <a:latin typeface="Comic Sans MS" pitchFamily="66" charset="0"/>
              </a:rPr>
              <a:t>This technique spreads out original “parent bacteria” in a sparse pattern that ,after growth, results in individual </a:t>
            </a:r>
            <a:r>
              <a:rPr lang="en-US" altLang="en-US" sz="1600" b="1">
                <a:latin typeface="Comic Sans MS" pitchFamily="66" charset="0"/>
              </a:rPr>
              <a:t>colonies</a:t>
            </a:r>
            <a:r>
              <a:rPr lang="en-US" altLang="en-US" sz="1600">
                <a:latin typeface="Comic Sans MS" pitchFamily="66" charset="0"/>
              </a:rPr>
              <a:t>.</a:t>
            </a:r>
          </a:p>
          <a:p>
            <a:pPr eaLnBrk="1" hangingPunct="1">
              <a:spcBef>
                <a:spcPct val="50000"/>
              </a:spcBef>
              <a:buFont typeface="Arial" charset="0"/>
              <a:buChar char="•"/>
            </a:pPr>
            <a:endParaRPr lang="en-US" altLang="en-US" sz="1600">
              <a:latin typeface="Comic Sans MS" pitchFamily="66" charset="0"/>
            </a:endParaRPr>
          </a:p>
          <a:p>
            <a:pPr eaLnBrk="1" hangingPunct="1">
              <a:spcBef>
                <a:spcPct val="50000"/>
              </a:spcBef>
              <a:buFont typeface="Arial" charset="0"/>
              <a:buChar char="•"/>
            </a:pPr>
            <a:r>
              <a:rPr lang="en-US" altLang="en-US" sz="1600">
                <a:latin typeface="Comic Sans MS" pitchFamily="66" charset="0"/>
              </a:rPr>
              <a:t>After incubation, the 4</a:t>
            </a:r>
            <a:r>
              <a:rPr lang="en-US" altLang="en-US" sz="1600" baseline="30000">
                <a:latin typeface="Comic Sans MS" pitchFamily="66" charset="0"/>
              </a:rPr>
              <a:t>th</a:t>
            </a:r>
            <a:r>
              <a:rPr lang="en-US" altLang="en-US" sz="1600">
                <a:latin typeface="Comic Sans MS" pitchFamily="66" charset="0"/>
              </a:rPr>
              <a:t> quadrant of your plate should have dots. </a:t>
            </a:r>
          </a:p>
          <a:p>
            <a:pPr eaLnBrk="1" hangingPunct="1">
              <a:spcBef>
                <a:spcPct val="50000"/>
              </a:spcBef>
              <a:buFont typeface="Arial" charset="0"/>
              <a:buChar char="•"/>
            </a:pPr>
            <a:endParaRPr lang="en-US" altLang="en-US" sz="1600">
              <a:latin typeface="Comic Sans MS" pitchFamily="66" charset="0"/>
            </a:endParaRPr>
          </a:p>
          <a:p>
            <a:pPr eaLnBrk="1" hangingPunct="1">
              <a:spcBef>
                <a:spcPct val="50000"/>
              </a:spcBef>
              <a:buFont typeface="Arial" charset="0"/>
              <a:buChar char="•"/>
            </a:pPr>
            <a:r>
              <a:rPr lang="en-US" altLang="en-US" sz="1600">
                <a:latin typeface="Comic Sans MS" pitchFamily="66" charset="0"/>
              </a:rPr>
              <a:t>These small “dots” are individual colonies, and represent millions of bacteria of the same type.</a:t>
            </a:r>
          </a:p>
        </p:txBody>
      </p:sp>
      <p:sp>
        <p:nvSpPr>
          <p:cNvPr id="7172" name="Rectangle 2"/>
          <p:cNvSpPr>
            <a:spLocks noGrp="1" noChangeArrowheads="1"/>
          </p:cNvSpPr>
          <p:nvPr>
            <p:ph type="title"/>
          </p:nvPr>
        </p:nvSpPr>
        <p:spPr>
          <a:xfrm>
            <a:off x="0" y="152400"/>
            <a:ext cx="9144000" cy="685800"/>
          </a:xfrm>
        </p:spPr>
        <p:txBody>
          <a:bodyPr/>
          <a:lstStyle/>
          <a:p>
            <a:pPr eaLnBrk="1" hangingPunct="1"/>
            <a:r>
              <a:rPr lang="en-US" altLang="en-US" sz="2400" b="1" dirty="0" smtClean="0">
                <a:solidFill>
                  <a:srgbClr val="3333FF"/>
                </a:solidFill>
                <a:latin typeface="Comic Sans MS" pitchFamily="66" charset="0"/>
              </a:rPr>
              <a:t>Isolation Streak Plates</a:t>
            </a:r>
            <a:r>
              <a:rPr lang="en-US" altLang="en-US" sz="3600" b="1" dirty="0" smtClean="0">
                <a:solidFill>
                  <a:srgbClr val="3333FF"/>
                </a:solidFill>
                <a:latin typeface="Comic Sans MS" pitchFamily="66" charset="0"/>
              </a:rPr>
              <a:t> </a:t>
            </a:r>
            <a:r>
              <a:rPr lang="en-US" altLang="en-US" sz="1800" b="1" dirty="0" smtClean="0">
                <a:solidFill>
                  <a:srgbClr val="3333FF"/>
                </a:solidFill>
                <a:latin typeface="Comic Sans MS" pitchFamily="66" charset="0"/>
              </a:rPr>
              <a:t>&amp;</a:t>
            </a:r>
            <a:r>
              <a:rPr lang="en-US" altLang="en-US" sz="3600" b="1" dirty="0" smtClean="0">
                <a:solidFill>
                  <a:srgbClr val="3333FF"/>
                </a:solidFill>
                <a:latin typeface="Comic Sans MS" pitchFamily="66" charset="0"/>
              </a:rPr>
              <a:t> </a:t>
            </a:r>
            <a:r>
              <a:rPr lang="en-US" altLang="en-US" sz="2400" b="1" dirty="0" smtClean="0">
                <a:solidFill>
                  <a:srgbClr val="3333FF"/>
                </a:solidFill>
                <a:latin typeface="Comic Sans MS" pitchFamily="66" charset="0"/>
              </a:rPr>
              <a:t>Aseptic Technique</a:t>
            </a:r>
          </a:p>
        </p:txBody>
      </p:sp>
      <p:pic>
        <p:nvPicPr>
          <p:cNvPr id="2" name="Picture 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010400" y="4781697"/>
            <a:ext cx="1825752" cy="1623866"/>
          </a:xfrm>
          <a:prstGeom prst="rect">
            <a:avLst/>
          </a:prstGeom>
          <a:ln w="88900" cap="sq" cmpd="thickThin">
            <a:solidFill>
              <a:srgbClr val="000000"/>
            </a:solidFill>
            <a:prstDash val="solid"/>
            <a:miter lim="800000"/>
          </a:ln>
          <a:effectLst>
            <a:innerShdw blurRad="76200">
              <a:srgbClr val="000000"/>
            </a:innerShdw>
          </a:effectLst>
        </p:spPr>
      </p:pic>
      <p:sp>
        <p:nvSpPr>
          <p:cNvPr id="7174" name="TextBox 2"/>
          <p:cNvSpPr txBox="1">
            <a:spLocks noChangeArrowheads="1"/>
          </p:cNvSpPr>
          <p:nvPr/>
        </p:nvSpPr>
        <p:spPr bwMode="auto">
          <a:xfrm>
            <a:off x="3352800" y="5594350"/>
            <a:ext cx="3352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r>
              <a:rPr lang="en-US" altLang="en-US" sz="1200">
                <a:latin typeface="Comic Sans MS" pitchFamily="66" charset="0"/>
              </a:rPr>
              <a:t>* </a:t>
            </a:r>
            <a:r>
              <a:rPr lang="en-US" altLang="en-US" sz="1200" b="1">
                <a:solidFill>
                  <a:srgbClr val="FF0000"/>
                </a:solidFill>
                <a:latin typeface="Comic Sans MS" pitchFamily="66" charset="0"/>
              </a:rPr>
              <a:t>IMPORTANT!!!: </a:t>
            </a:r>
            <a:r>
              <a:rPr lang="en-US" altLang="en-US" sz="1200">
                <a:latin typeface="Comic Sans MS" pitchFamily="66" charset="0"/>
              </a:rPr>
              <a:t>Be very gentle when streaking the sample onto the plate. Try not to gouge the surface of the medium with your inoculation loop.</a:t>
            </a:r>
          </a:p>
        </p:txBody>
      </p:sp>
      <p:sp>
        <p:nvSpPr>
          <p:cNvPr id="8"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6"/>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37994713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029200" y="274638"/>
            <a:ext cx="3657600" cy="563562"/>
          </a:xfrm>
        </p:spPr>
        <p:txBody>
          <a:bodyPr/>
          <a:lstStyle/>
          <a:p>
            <a:pPr eaLnBrk="1" hangingPunct="1"/>
            <a:r>
              <a:rPr lang="en-US" altLang="en-US" sz="2800" smtClean="0">
                <a:latin typeface="Comic Sans MS" pitchFamily="66" charset="0"/>
              </a:rPr>
              <a:t>Dichotomous Key</a:t>
            </a:r>
          </a:p>
        </p:txBody>
      </p:sp>
      <p:pic>
        <p:nvPicPr>
          <p:cNvPr id="9219" name="Picture 4"/>
          <p:cNvPicPr>
            <a:picLocks noGrp="1" noChangeAspect="1" noChangeArrowheads="1"/>
          </p:cNvPicPr>
          <p:nvPr>
            <p:ph idx="1"/>
          </p:nvPr>
        </p:nvPicPr>
        <p:blipFill>
          <a:blip r:embed="rId3" cstate="screen">
            <a:extLst>
              <a:ext uri="{28A0092B-C50C-407E-A947-70E740481C1C}">
                <a14:useLocalDpi xmlns:a14="http://schemas.microsoft.com/office/drawing/2010/main"/>
              </a:ext>
            </a:extLst>
          </a:blip>
          <a:srcRect/>
          <a:stretch>
            <a:fillRect/>
          </a:stretch>
        </p:blipFill>
        <p:spPr>
          <a:xfrm>
            <a:off x="762000" y="914400"/>
            <a:ext cx="7669213" cy="57435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Rectangle 1"/>
          <p:cNvSpPr/>
          <p:nvPr/>
        </p:nvSpPr>
        <p:spPr>
          <a:xfrm>
            <a:off x="6178550" y="4913313"/>
            <a:ext cx="1066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22" name="TextBox 6"/>
          <p:cNvSpPr txBox="1">
            <a:spLocks noChangeArrowheads="1"/>
          </p:cNvSpPr>
          <p:nvPr/>
        </p:nvSpPr>
        <p:spPr bwMode="auto">
          <a:xfrm>
            <a:off x="4953000" y="5867400"/>
            <a:ext cx="9906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r>
              <a:rPr lang="en-US" altLang="en-US" sz="1100"/>
              <a:t>Intense pink</a:t>
            </a:r>
          </a:p>
        </p:txBody>
      </p:sp>
      <p:sp>
        <p:nvSpPr>
          <p:cNvPr id="9223" name="TextBox 10"/>
          <p:cNvSpPr txBox="1">
            <a:spLocks noChangeArrowheads="1"/>
          </p:cNvSpPr>
          <p:nvPr/>
        </p:nvSpPr>
        <p:spPr bwMode="auto">
          <a:xfrm>
            <a:off x="4953000" y="6492875"/>
            <a:ext cx="13779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r>
              <a:rPr lang="en-US" altLang="en-US" sz="1100"/>
              <a:t>Light, uneven pink</a:t>
            </a:r>
          </a:p>
        </p:txBody>
      </p:sp>
      <p:sp>
        <p:nvSpPr>
          <p:cNvPr id="10" name="Left Bracket 9"/>
          <p:cNvSpPr/>
          <p:nvPr/>
        </p:nvSpPr>
        <p:spPr>
          <a:xfrm>
            <a:off x="4784725" y="5562600"/>
            <a:ext cx="168275" cy="525463"/>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6" name="Left Bracket 15"/>
          <p:cNvSpPr/>
          <p:nvPr/>
        </p:nvSpPr>
        <p:spPr>
          <a:xfrm>
            <a:off x="4776788" y="6088063"/>
            <a:ext cx="176212" cy="666750"/>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 name="TextBox 2"/>
          <p:cNvSpPr txBox="1"/>
          <p:nvPr/>
        </p:nvSpPr>
        <p:spPr>
          <a:xfrm>
            <a:off x="152400" y="152400"/>
            <a:ext cx="4038600" cy="800219"/>
          </a:xfrm>
          <a:prstGeom prst="rect">
            <a:avLst/>
          </a:prstGeom>
          <a:noFill/>
        </p:spPr>
        <p:txBody>
          <a:bodyPr wrap="square" rtlCol="0">
            <a:spAutoFit/>
          </a:bodyPr>
          <a:lstStyle/>
          <a:p>
            <a:endParaRPr lang="en-US" sz="800" b="1" dirty="0">
              <a:solidFill>
                <a:srgbClr val="FF0000"/>
              </a:solidFill>
              <a:latin typeface="Comic Sans MS" panose="030F0702030302020204" pitchFamily="66" charset="0"/>
            </a:endParaRPr>
          </a:p>
          <a:p>
            <a:r>
              <a:rPr lang="en-US" sz="1600" b="1" dirty="0" smtClean="0">
                <a:solidFill>
                  <a:srgbClr val="FF0000"/>
                </a:solidFill>
                <a:latin typeface="Comic Sans MS" panose="030F0702030302020204" pitchFamily="66" charset="0"/>
              </a:rPr>
              <a:t>Q</a:t>
            </a:r>
            <a:r>
              <a:rPr lang="en-US" sz="1400" dirty="0" smtClean="0">
                <a:latin typeface="Comic Sans MS" panose="030F0702030302020204" pitchFamily="66" charset="0"/>
              </a:rPr>
              <a:t>: Why are we plating</a:t>
            </a:r>
            <a:r>
              <a:rPr lang="en-US" sz="1400" b="1" dirty="0" smtClean="0">
                <a:latin typeface="Comic Sans MS" panose="030F0702030302020204" pitchFamily="66" charset="0"/>
              </a:rPr>
              <a:t> </a:t>
            </a:r>
            <a:r>
              <a:rPr lang="en-US" sz="1400" dirty="0" smtClean="0">
                <a:latin typeface="Comic Sans MS" panose="030F0702030302020204" pitchFamily="66" charset="0"/>
              </a:rPr>
              <a:t>our bacterial unknown onto </a:t>
            </a:r>
            <a:r>
              <a:rPr lang="en-US" sz="1400" b="1" dirty="0" err="1" smtClean="0">
                <a:latin typeface="Comic Sans MS" panose="030F0702030302020204" pitchFamily="66" charset="0"/>
                <a:hlinkClick r:id="rId4"/>
              </a:rPr>
              <a:t>MacConkey’s</a:t>
            </a:r>
            <a:r>
              <a:rPr lang="en-US" sz="1400" dirty="0" smtClean="0">
                <a:latin typeface="Comic Sans MS" panose="030F0702030302020204" pitchFamily="66" charset="0"/>
              </a:rPr>
              <a:t> &amp; </a:t>
            </a:r>
            <a:r>
              <a:rPr lang="en-US" sz="1400" b="1" dirty="0" err="1" smtClean="0">
                <a:latin typeface="Comic Sans MS" panose="030F0702030302020204" pitchFamily="66" charset="0"/>
                <a:hlinkClick r:id="rId5"/>
              </a:rPr>
              <a:t>Mannitol</a:t>
            </a:r>
            <a:r>
              <a:rPr lang="en-US" sz="1400" b="1" dirty="0" smtClean="0">
                <a:latin typeface="Comic Sans MS" panose="030F0702030302020204" pitchFamily="66" charset="0"/>
                <a:hlinkClick r:id="rId5"/>
              </a:rPr>
              <a:t> Salt</a:t>
            </a:r>
            <a:r>
              <a:rPr lang="en-US" sz="1400" dirty="0" smtClean="0">
                <a:latin typeface="Comic Sans MS" panose="030F0702030302020204" pitchFamily="66" charset="0"/>
              </a:rPr>
              <a:t> Agar?</a:t>
            </a:r>
          </a:p>
          <a:p>
            <a:endParaRPr lang="en-US" sz="800" dirty="0">
              <a:latin typeface="Comic Sans MS" panose="030F0702030302020204" pitchFamily="66" charset="0"/>
            </a:endParaRPr>
          </a:p>
        </p:txBody>
      </p:sp>
      <p:sp>
        <p:nvSpPr>
          <p:cNvPr id="11"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6"/>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6803054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04800" y="873125"/>
            <a:ext cx="3124200" cy="5056188"/>
          </a:xfrm>
        </p:spPr>
        <p:txBody>
          <a:bodyPr/>
          <a:lstStyle/>
          <a:p>
            <a:r>
              <a:rPr lang="en-US" altLang="en-US" sz="3600" smtClean="0">
                <a:latin typeface="Comic Sans MS" pitchFamily="66" charset="0"/>
              </a:rPr>
              <a:t>Discard Bin at Back of Lab</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267200" y="990600"/>
            <a:ext cx="3778759" cy="441960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7"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3"/>
              </a:rPr>
              <a:t>ScienceProfOnline.com</a:t>
            </a:r>
            <a:endParaRPr lang="en-US" altLang="en-US" sz="1000" dirty="0">
              <a:latin typeface="Comic Sans MS"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152400" y="0"/>
            <a:ext cx="5638800" cy="6324600"/>
          </a:xfrm>
        </p:spPr>
        <p:txBody>
          <a:bodyPr/>
          <a:lstStyle/>
          <a:p>
            <a:pPr eaLnBrk="1" hangingPunct="1">
              <a:buFontTx/>
              <a:buNone/>
              <a:defRPr/>
            </a:pPr>
            <a:r>
              <a:rPr lang="en-US" sz="5400" b="1" dirty="0" smtClean="0">
                <a:solidFill>
                  <a:srgbClr val="339966"/>
                </a:solidFill>
                <a:latin typeface="Comic Sans MS" pitchFamily="66" charset="0"/>
              </a:rPr>
              <a:t> </a:t>
            </a:r>
            <a:r>
              <a:rPr lang="en-US" sz="4000" b="1" dirty="0" smtClean="0">
                <a:solidFill>
                  <a:srgbClr val="339966"/>
                </a:solidFill>
                <a:latin typeface="Comic Sans MS" pitchFamily="66" charset="0"/>
              </a:rPr>
              <a:t>Confused?</a:t>
            </a:r>
          </a:p>
          <a:p>
            <a:pPr eaLnBrk="1" hangingPunct="1">
              <a:buFontTx/>
              <a:buNone/>
              <a:defRPr/>
            </a:pPr>
            <a:endParaRPr lang="en-US" sz="100" b="1" dirty="0" smtClean="0">
              <a:latin typeface="Comic Sans MS" pitchFamily="66" charset="0"/>
            </a:endParaRPr>
          </a:p>
          <a:p>
            <a:pPr eaLnBrk="1" hangingPunct="1">
              <a:buFontTx/>
              <a:buNone/>
              <a:defRPr/>
            </a:pPr>
            <a:r>
              <a:rPr lang="en-US" sz="2400" dirty="0" smtClean="0">
                <a:latin typeface="Comic Sans MS" pitchFamily="66" charset="0"/>
              </a:rPr>
              <a:t>   </a:t>
            </a:r>
            <a:r>
              <a:rPr lang="en-US" sz="1800" dirty="0" smtClean="0">
                <a:latin typeface="Comic Sans MS" pitchFamily="66" charset="0"/>
              </a:rPr>
              <a:t>Here are links to fun resources that further explain microbiology media &amp; culture:</a:t>
            </a:r>
          </a:p>
          <a:p>
            <a:pPr algn="ctr" eaLnBrk="1" hangingPunct="1">
              <a:buFontTx/>
              <a:buNone/>
              <a:defRPr/>
            </a:pPr>
            <a:endParaRPr lang="en-US" sz="1050" dirty="0" smtClean="0">
              <a:latin typeface="Comic Sans MS" pitchFamily="66" charset="0"/>
            </a:endParaRPr>
          </a:p>
          <a:p>
            <a:pPr eaLnBrk="1" hangingPunct="1">
              <a:defRPr/>
            </a:pPr>
            <a:r>
              <a:rPr lang="en-US" sz="1600" b="1" dirty="0" smtClean="0">
                <a:latin typeface="Comic Sans MS" pitchFamily="66" charset="0"/>
              </a:rPr>
              <a:t>Media &amp; Culture Laboratory </a:t>
            </a:r>
            <a:r>
              <a:rPr lang="en-US" sz="1600" dirty="0" smtClean="0">
                <a:latin typeface="Comic Sans MS" pitchFamily="66" charset="0"/>
              </a:rPr>
              <a:t>Main Page</a:t>
            </a:r>
            <a:r>
              <a:rPr lang="en-US" sz="1100" dirty="0" smtClean="0">
                <a:latin typeface="Comic Sans MS" pitchFamily="66" charset="0"/>
              </a:rPr>
              <a:t> </a:t>
            </a:r>
            <a:r>
              <a:rPr lang="en-US" sz="1200" dirty="0" smtClean="0">
                <a:latin typeface="Comic Sans MS" pitchFamily="66" charset="0"/>
              </a:rPr>
              <a:t>on the Virtual Microbiology Classroom of </a:t>
            </a:r>
            <a:r>
              <a:rPr lang="en-US" sz="1400" dirty="0" smtClean="0">
                <a:latin typeface="Comic Sans MS" pitchFamily="66" charset="0"/>
                <a:hlinkClick r:id="rId3"/>
              </a:rPr>
              <a:t>Science Prof Online</a:t>
            </a:r>
            <a:r>
              <a:rPr lang="en-US" sz="1200" dirty="0" smtClean="0">
                <a:latin typeface="Comic Sans MS" pitchFamily="66" charset="0"/>
              </a:rPr>
              <a:t>.</a:t>
            </a:r>
          </a:p>
          <a:p>
            <a:pPr marL="0" indent="0" eaLnBrk="1" hangingPunct="1">
              <a:buFontTx/>
              <a:buNone/>
              <a:defRPr/>
            </a:pPr>
            <a:endParaRPr lang="en-US" sz="500" dirty="0" smtClean="0">
              <a:latin typeface="Comic Sans MS" pitchFamily="66" charset="0"/>
            </a:endParaRPr>
          </a:p>
          <a:p>
            <a:pPr eaLnBrk="1" hangingPunct="1">
              <a:defRPr/>
            </a:pPr>
            <a:r>
              <a:rPr lang="en-US" sz="1600" dirty="0">
                <a:latin typeface="Comic Sans MS" pitchFamily="66" charset="0"/>
              </a:rPr>
              <a:t>“</a:t>
            </a:r>
            <a:r>
              <a:rPr lang="en-US" sz="1600" dirty="0" smtClean="0">
                <a:latin typeface="Comic Sans MS" pitchFamily="66" charset="0"/>
                <a:hlinkClick r:id="rId4"/>
              </a:rPr>
              <a:t>Germs</a:t>
            </a:r>
            <a:r>
              <a:rPr lang="en-US" sz="1600" dirty="0" smtClean="0">
                <a:latin typeface="Comic Sans MS" pitchFamily="66" charset="0"/>
              </a:rPr>
              <a:t>”</a:t>
            </a:r>
            <a:r>
              <a:rPr lang="en-US" sz="1200" dirty="0" smtClean="0">
                <a:latin typeface="Comic Sans MS" pitchFamily="66" charset="0"/>
              </a:rPr>
              <a:t>, music </a:t>
            </a:r>
            <a:r>
              <a:rPr lang="en-US" sz="1200" dirty="0">
                <a:latin typeface="Comic Sans MS" pitchFamily="66" charset="0"/>
              </a:rPr>
              <a:t>by Weird Al </a:t>
            </a:r>
            <a:r>
              <a:rPr lang="en-US" sz="1200" dirty="0" err="1">
                <a:latin typeface="Comic Sans MS" pitchFamily="66" charset="0"/>
              </a:rPr>
              <a:t>Yankovic</a:t>
            </a:r>
            <a:r>
              <a:rPr lang="en-US" sz="1200" dirty="0">
                <a:latin typeface="Comic Sans MS" pitchFamily="66" charset="0"/>
              </a:rPr>
              <a:t>. Video by </a:t>
            </a:r>
            <a:r>
              <a:rPr lang="en-US" sz="1200" dirty="0" err="1">
                <a:latin typeface="Comic Sans MS" pitchFamily="66" charset="0"/>
              </a:rPr>
              <a:t>RevLucio</a:t>
            </a:r>
            <a:r>
              <a:rPr lang="en-US" sz="1200" dirty="0" smtClean="0">
                <a:latin typeface="Comic Sans MS" pitchFamily="66" charset="0"/>
              </a:rPr>
              <a:t>.</a:t>
            </a:r>
          </a:p>
          <a:p>
            <a:pPr eaLnBrk="1" hangingPunct="1">
              <a:defRPr/>
            </a:pPr>
            <a:endParaRPr lang="en-US" sz="700" dirty="0">
              <a:latin typeface="Comic Sans MS" pitchFamily="66" charset="0"/>
            </a:endParaRPr>
          </a:p>
          <a:p>
            <a:pPr eaLnBrk="1" hangingPunct="1">
              <a:defRPr/>
            </a:pPr>
            <a:r>
              <a:rPr lang="en-US" sz="1600" dirty="0" smtClean="0">
                <a:latin typeface="Comic Sans MS" pitchFamily="66" charset="0"/>
                <a:hlinkClick r:id="rId5"/>
              </a:rPr>
              <a:t>Normal Flora</a:t>
            </a:r>
            <a:r>
              <a:rPr lang="en-US" sz="1600" dirty="0" smtClean="0">
                <a:latin typeface="Comic Sans MS" pitchFamily="66" charset="0"/>
              </a:rPr>
              <a:t> </a:t>
            </a:r>
            <a:r>
              <a:rPr lang="en-US" sz="1200" dirty="0" smtClean="0">
                <a:latin typeface="Comic Sans MS" pitchFamily="66" charset="0"/>
              </a:rPr>
              <a:t>webpage, by Douglas F. Fix. Interactive page where you can select an area of the body and learn which normal flora typically colonize that location.</a:t>
            </a:r>
          </a:p>
          <a:p>
            <a:pPr eaLnBrk="1" hangingPunct="1">
              <a:defRPr/>
            </a:pPr>
            <a:endParaRPr lang="en-US" sz="1200" dirty="0">
              <a:latin typeface="Comic Sans MS" pitchFamily="66" charset="0"/>
            </a:endParaRPr>
          </a:p>
          <a:p>
            <a:pPr eaLnBrk="1" hangingPunct="1">
              <a:defRPr/>
            </a:pPr>
            <a:r>
              <a:rPr lang="en-US" sz="1600" dirty="0" smtClean="0">
                <a:latin typeface="Comic Sans MS" pitchFamily="66" charset="0"/>
              </a:rPr>
              <a:t>How to Interpret: </a:t>
            </a:r>
            <a:r>
              <a:rPr lang="en-US" sz="1600" dirty="0" err="1" smtClean="0">
                <a:latin typeface="Comic Sans MS" pitchFamily="66" charset="0"/>
                <a:hlinkClick r:id="rId6"/>
              </a:rPr>
              <a:t>MacConkey’s</a:t>
            </a:r>
            <a:r>
              <a:rPr lang="en-US" sz="1600" dirty="0" smtClean="0">
                <a:latin typeface="Comic Sans MS" pitchFamily="66" charset="0"/>
              </a:rPr>
              <a:t> (MAC), &amp; </a:t>
            </a:r>
            <a:r>
              <a:rPr lang="en-US" sz="1600" dirty="0" err="1" smtClean="0">
                <a:latin typeface="Comic Sans MS" pitchFamily="66" charset="0"/>
                <a:hlinkClick r:id="rId7"/>
              </a:rPr>
              <a:t>Mannitol</a:t>
            </a:r>
            <a:r>
              <a:rPr lang="en-US" sz="1600" dirty="0" smtClean="0">
                <a:latin typeface="Comic Sans MS" pitchFamily="66" charset="0"/>
                <a:hlinkClick r:id="rId7"/>
              </a:rPr>
              <a:t> Salt</a:t>
            </a:r>
            <a:r>
              <a:rPr lang="en-US" sz="1600" dirty="0" smtClean="0">
                <a:latin typeface="Comic Sans MS" pitchFamily="66" charset="0"/>
              </a:rPr>
              <a:t> (MSA) </a:t>
            </a:r>
            <a:r>
              <a:rPr lang="en-US" sz="1200" dirty="0" smtClean="0">
                <a:latin typeface="Comic Sans MS" pitchFamily="66" charset="0"/>
              </a:rPr>
              <a:t>videos from Science  Prof Online.</a:t>
            </a:r>
          </a:p>
          <a:p>
            <a:pPr eaLnBrk="1" hangingPunct="1">
              <a:defRPr/>
            </a:pPr>
            <a:endParaRPr lang="en-US" sz="600" dirty="0">
              <a:latin typeface="Comic Sans MS" pitchFamily="66" charset="0"/>
            </a:endParaRPr>
          </a:p>
          <a:p>
            <a:pPr eaLnBrk="1" hangingPunct="1">
              <a:defRPr/>
            </a:pPr>
            <a:endParaRPr lang="en-US" sz="800" dirty="0">
              <a:latin typeface="Comic Sans MS" pitchFamily="66" charset="0"/>
            </a:endParaRPr>
          </a:p>
          <a:p>
            <a:pPr eaLnBrk="1" hangingPunct="1">
              <a:defRPr/>
            </a:pPr>
            <a:r>
              <a:rPr lang="en-US" sz="1600" dirty="0">
                <a:latin typeface="Comic Sans MS" pitchFamily="66" charset="0"/>
                <a:hlinkClick r:id="rId8"/>
              </a:rPr>
              <a:t>Bacterial growth </a:t>
            </a:r>
            <a:r>
              <a:rPr lang="en-US" sz="1200" dirty="0">
                <a:latin typeface="Comic Sans MS" pitchFamily="66" charset="0"/>
              </a:rPr>
              <a:t>video and narration, YouTube, Dizzo95.</a:t>
            </a:r>
            <a:r>
              <a:rPr lang="en-US" sz="800" dirty="0">
                <a:latin typeface="Comic Sans MS" pitchFamily="66" charset="0"/>
              </a:rPr>
              <a:t>.</a:t>
            </a:r>
          </a:p>
          <a:p>
            <a:pPr marL="0" indent="0" eaLnBrk="1" hangingPunct="1">
              <a:buFontTx/>
              <a:buNone/>
              <a:defRPr/>
            </a:pPr>
            <a:endParaRPr lang="en-US" sz="800" dirty="0">
              <a:latin typeface="Comic Sans MS" pitchFamily="66" charset="0"/>
            </a:endParaRPr>
          </a:p>
          <a:p>
            <a:pPr eaLnBrk="1" hangingPunct="1">
              <a:defRPr/>
            </a:pPr>
            <a:r>
              <a:rPr lang="en-US" sz="1600" b="1" dirty="0">
                <a:latin typeface="Comic Sans MS" pitchFamily="66" charset="0"/>
              </a:rPr>
              <a:t>Microbial Growth &amp; Metabolism </a:t>
            </a:r>
            <a:r>
              <a:rPr lang="en-US" sz="1600" dirty="0">
                <a:latin typeface="Comic Sans MS" pitchFamily="66" charset="0"/>
              </a:rPr>
              <a:t>Main Page</a:t>
            </a:r>
            <a:r>
              <a:rPr lang="en-US" sz="1100" dirty="0">
                <a:latin typeface="Comic Sans MS" pitchFamily="66" charset="0"/>
              </a:rPr>
              <a:t> </a:t>
            </a:r>
            <a:r>
              <a:rPr lang="en-US" sz="1200" dirty="0">
                <a:latin typeface="Comic Sans MS" pitchFamily="66" charset="0"/>
              </a:rPr>
              <a:t>on the Virtual </a:t>
            </a:r>
            <a:r>
              <a:rPr lang="en-US" sz="1200" dirty="0" smtClean="0">
                <a:latin typeface="Comic Sans MS" pitchFamily="66" charset="0"/>
              </a:rPr>
              <a:t>Microbiology Classroom </a:t>
            </a:r>
            <a:r>
              <a:rPr lang="en-US" sz="1200" dirty="0">
                <a:latin typeface="Comic Sans MS" pitchFamily="66" charset="0"/>
              </a:rPr>
              <a:t>of </a:t>
            </a:r>
            <a:r>
              <a:rPr lang="en-US" sz="1400" dirty="0">
                <a:latin typeface="Comic Sans MS" pitchFamily="66" charset="0"/>
                <a:hlinkClick r:id="rId3"/>
              </a:rPr>
              <a:t>Science Prof Online</a:t>
            </a:r>
            <a:r>
              <a:rPr lang="en-US" sz="1200" dirty="0" smtClean="0">
                <a:latin typeface="Comic Sans MS" pitchFamily="66" charset="0"/>
              </a:rPr>
              <a:t>.</a:t>
            </a:r>
          </a:p>
          <a:p>
            <a:pPr eaLnBrk="1" hangingPunct="1">
              <a:defRPr/>
            </a:pPr>
            <a:endParaRPr lang="en-US" sz="800" dirty="0">
              <a:latin typeface="Comic Sans MS" pitchFamily="66" charset="0"/>
            </a:endParaRPr>
          </a:p>
          <a:p>
            <a:pPr eaLnBrk="1" hangingPunct="1">
              <a:defRPr/>
            </a:pPr>
            <a:r>
              <a:rPr lang="en-US" sz="1600" i="1" dirty="0">
                <a:latin typeface="Comic Sans MS" pitchFamily="66" charset="0"/>
                <a:hlinkClick r:id="rId9"/>
              </a:rPr>
              <a:t>E. coli  </a:t>
            </a:r>
            <a:r>
              <a:rPr lang="en-US" sz="1600" dirty="0">
                <a:latin typeface="Comic Sans MS" pitchFamily="66" charset="0"/>
                <a:hlinkClick r:id="rId9"/>
              </a:rPr>
              <a:t>population growth</a:t>
            </a:r>
            <a:r>
              <a:rPr lang="en-US" sz="1100" dirty="0">
                <a:latin typeface="Comic Sans MS" pitchFamily="66" charset="0"/>
              </a:rPr>
              <a:t> </a:t>
            </a:r>
            <a:r>
              <a:rPr lang="en-US" sz="1200" dirty="0">
                <a:latin typeface="Comic Sans MS" pitchFamily="66" charset="0"/>
              </a:rPr>
              <a:t>time lapse video</a:t>
            </a:r>
            <a:r>
              <a:rPr lang="en-US" sz="1200" i="1" dirty="0">
                <a:latin typeface="Comic Sans MS" pitchFamily="66" charset="0"/>
              </a:rPr>
              <a:t>.</a:t>
            </a:r>
          </a:p>
          <a:p>
            <a:pPr eaLnBrk="1" hangingPunct="1">
              <a:defRPr/>
            </a:pPr>
            <a:endParaRPr lang="en-US" sz="1200" dirty="0">
              <a:latin typeface="Comic Sans MS" pitchFamily="66" charset="0"/>
            </a:endParaRPr>
          </a:p>
          <a:p>
            <a:pPr eaLnBrk="1" hangingPunct="1">
              <a:defRPr/>
            </a:pPr>
            <a:endParaRPr lang="en-US" sz="1200" dirty="0">
              <a:latin typeface="Comic Sans MS" pitchFamily="66" charset="0"/>
            </a:endParaRPr>
          </a:p>
          <a:p>
            <a:pPr eaLnBrk="1" hangingPunct="1">
              <a:defRPr/>
            </a:pPr>
            <a:endParaRPr lang="en-US" sz="1200" dirty="0" smtClean="0">
              <a:latin typeface="Comic Sans MS" pitchFamily="66" charset="0"/>
            </a:endParaRPr>
          </a:p>
          <a:p>
            <a:pPr eaLnBrk="1" hangingPunct="1">
              <a:defRPr/>
            </a:pPr>
            <a:endParaRPr lang="en-US" sz="1100" dirty="0" smtClean="0">
              <a:latin typeface="Comic Sans MS" pitchFamily="66" charset="0"/>
            </a:endParaRPr>
          </a:p>
        </p:txBody>
      </p:sp>
      <p:pic>
        <p:nvPicPr>
          <p:cNvPr id="17411" name="Picture 8" descr="MC900229685[1]"/>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6054725" y="2743200"/>
            <a:ext cx="2509838"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WordArt 9"/>
          <p:cNvSpPr>
            <a:spLocks noChangeArrowheads="1" noChangeShapeType="1" noTextEdit="1"/>
          </p:cNvSpPr>
          <p:nvPr/>
        </p:nvSpPr>
        <p:spPr bwMode="auto">
          <a:xfrm>
            <a:off x="5943600" y="1143000"/>
            <a:ext cx="2731196" cy="1109580"/>
          </a:xfrm>
          <a:prstGeom prst="rect">
            <a:avLst/>
          </a:prstGeom>
        </p:spPr>
        <p:txBody>
          <a:bodyPr wrap="none" fromWordArt="1">
            <a:prstTxWarp prst="textPlain">
              <a:avLst>
                <a:gd name="adj" fmla="val 52736"/>
              </a:avLst>
            </a:prstTxWarp>
          </a:bodyPr>
          <a:lstStyle/>
          <a:p>
            <a:pPr algn="ctr">
              <a:defRPr/>
            </a:pPr>
            <a:r>
              <a:rPr lang="en-US" b="1" i="1" kern="10" dirty="0">
                <a:ln w="9525">
                  <a:solidFill>
                    <a:srgbClr val="000000"/>
                  </a:solidFill>
                  <a:round/>
                  <a:headEnd/>
                  <a:tailEnd/>
                </a:ln>
                <a:solidFill>
                  <a:srgbClr val="FFFFFF"/>
                </a:solidFill>
                <a:latin typeface="Comic Sans MS"/>
              </a:rPr>
              <a:t>Smart</a:t>
            </a:r>
            <a:r>
              <a:rPr lang="en-US" i="1" kern="10" dirty="0">
                <a:ln w="9525">
                  <a:solidFill>
                    <a:srgbClr val="000000"/>
                  </a:solidFill>
                  <a:round/>
                  <a:headEnd/>
                  <a:tailEnd/>
                </a:ln>
                <a:solidFill>
                  <a:srgbClr val="FFFFFF"/>
                </a:solidFill>
                <a:latin typeface="Comic Sans MS"/>
              </a:rPr>
              <a:t> Links</a:t>
            </a:r>
          </a:p>
        </p:txBody>
      </p:sp>
      <p:sp>
        <p:nvSpPr>
          <p:cNvPr id="2" name="TextBox 1"/>
          <p:cNvSpPr txBox="1"/>
          <p:nvPr/>
        </p:nvSpPr>
        <p:spPr>
          <a:xfrm>
            <a:off x="76200" y="6613525"/>
            <a:ext cx="3581400" cy="254000"/>
          </a:xfrm>
          <a:prstGeom prst="rect">
            <a:avLst/>
          </a:prstGeom>
          <a:noFill/>
        </p:spPr>
        <p:txBody>
          <a:bodyPr>
            <a:spAutoFit/>
          </a:bodyPr>
          <a:lstStyle/>
          <a:p>
            <a:pPr>
              <a:defRPr/>
            </a:pPr>
            <a:r>
              <a:rPr lang="en-US" sz="1050" dirty="0"/>
              <a:t> (You must be in PPT slideshow view to click on links.)</a:t>
            </a:r>
          </a:p>
        </p:txBody>
      </p:sp>
      <p:sp>
        <p:nvSpPr>
          <p:cNvPr id="7" name="Text Box 7"/>
          <p:cNvSpPr txBox="1">
            <a:spLocks noChangeArrowheads="1"/>
          </p:cNvSpPr>
          <p:nvPr/>
        </p:nvSpPr>
        <p:spPr bwMode="auto">
          <a:xfrm>
            <a:off x="4682836"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3"/>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304800" y="381000"/>
            <a:ext cx="8534400" cy="4038600"/>
          </a:xfrm>
        </p:spPr>
        <p:txBody>
          <a:bodyPr/>
          <a:lstStyle/>
          <a:p>
            <a:pPr algn="r" eaLnBrk="1" hangingPunct="1"/>
            <a:r>
              <a:rPr lang="en-US" altLang="en-US" sz="2400" b="1" i="1" dirty="0" smtClean="0">
                <a:solidFill>
                  <a:srgbClr val="FF0000"/>
                </a:solidFill>
              </a:rPr>
              <a:t>         </a:t>
            </a:r>
            <a:r>
              <a:rPr lang="en-US" altLang="en-US" sz="2800" b="1" dirty="0" smtClean="0">
                <a:solidFill>
                  <a:srgbClr val="009900"/>
                </a:solidFill>
                <a:latin typeface="Comic Sans MS" pitchFamily="66" charset="0"/>
              </a:rPr>
              <a:t>Are microbes intimidating you?</a:t>
            </a:r>
            <a:r>
              <a:rPr lang="en-US" altLang="en-US" sz="2800" i="1" dirty="0" smtClean="0">
                <a:solidFill>
                  <a:srgbClr val="009900"/>
                </a:solidFill>
                <a:latin typeface="Comic Sans MS" pitchFamily="66" charset="0"/>
              </a:rPr>
              <a:t/>
            </a:r>
            <a:br>
              <a:rPr lang="en-US" altLang="en-US" sz="2800" i="1" dirty="0" smtClean="0">
                <a:solidFill>
                  <a:srgbClr val="009900"/>
                </a:solidFill>
                <a:latin typeface="Comic Sans MS" pitchFamily="66" charset="0"/>
              </a:rPr>
            </a:br>
            <a:r>
              <a:rPr lang="en-US" altLang="en-US" sz="2400" i="1" dirty="0" smtClean="0">
                <a:solidFill>
                  <a:srgbClr val="FF0000"/>
                </a:solidFill>
              </a:rPr>
              <a:t/>
            </a:r>
            <a:br>
              <a:rPr lang="en-US" altLang="en-US" sz="2400" i="1" dirty="0" smtClean="0">
                <a:solidFill>
                  <a:srgbClr val="FF0000"/>
                </a:solidFill>
              </a:rPr>
            </a:br>
            <a:r>
              <a:rPr lang="en-US" altLang="en-US" sz="2000" i="1" dirty="0" smtClean="0">
                <a:solidFill>
                  <a:srgbClr val="B2B2B2"/>
                </a:solidFill>
                <a:latin typeface="Comic Sans MS" pitchFamily="66" charset="0"/>
              </a:rPr>
              <a:t>Do yourself a favor. Use the…</a:t>
            </a:r>
            <a:r>
              <a:rPr lang="en-US" altLang="en-US" sz="2800" i="1" dirty="0" smtClean="0">
                <a:latin typeface="Comic Sans MS" pitchFamily="66" charset="0"/>
              </a:rPr>
              <a:t> </a:t>
            </a:r>
            <a:r>
              <a:rPr lang="en-US" altLang="en-US" sz="2000" i="1" dirty="0" smtClean="0">
                <a:latin typeface="Comic Sans MS" pitchFamily="66" charset="0"/>
              </a:rPr>
              <a:t/>
            </a:r>
            <a:br>
              <a:rPr lang="en-US" altLang="en-US" sz="2000" i="1" dirty="0" smtClean="0">
                <a:latin typeface="Comic Sans MS" pitchFamily="66" charset="0"/>
              </a:rPr>
            </a:br>
            <a:r>
              <a:rPr lang="en-US" altLang="en-US" sz="3200" dirty="0" smtClean="0">
                <a:solidFill>
                  <a:srgbClr val="996600"/>
                </a:solidFill>
                <a:latin typeface="Comic Sans MS" pitchFamily="66" charset="0"/>
              </a:rPr>
              <a:t/>
            </a:r>
            <a:br>
              <a:rPr lang="en-US" altLang="en-US" sz="3200" dirty="0" smtClean="0">
                <a:solidFill>
                  <a:srgbClr val="996600"/>
                </a:solidFill>
                <a:latin typeface="Comic Sans MS" pitchFamily="66" charset="0"/>
              </a:rPr>
            </a:br>
            <a:r>
              <a:rPr lang="en-US" altLang="en-US" sz="3200" dirty="0" smtClean="0">
                <a:solidFill>
                  <a:srgbClr val="996600"/>
                </a:solidFill>
                <a:latin typeface="Comic Sans MS" pitchFamily="66" charset="0"/>
              </a:rPr>
              <a:t>              </a:t>
            </a:r>
            <a:r>
              <a:rPr lang="en-US" altLang="en-US" sz="4000" b="1" dirty="0" smtClean="0">
                <a:solidFill>
                  <a:schemeClr val="accent2"/>
                </a:solidFill>
                <a:latin typeface="Comic Sans MS" pitchFamily="66" charset="0"/>
              </a:rPr>
              <a:t>Virtual Microbiology                        Classroom </a:t>
            </a:r>
            <a:r>
              <a:rPr lang="en-US" altLang="en-US" sz="2000" i="1" dirty="0" smtClean="0">
                <a:solidFill>
                  <a:schemeClr val="tx1"/>
                </a:solidFill>
                <a:latin typeface="Comic Sans MS" pitchFamily="66" charset="0"/>
              </a:rPr>
              <a:t>(VMC)</a:t>
            </a:r>
            <a:r>
              <a:rPr lang="en-US" altLang="en-US" sz="4000" b="1" dirty="0" smtClean="0">
                <a:solidFill>
                  <a:schemeClr val="tx1"/>
                </a:solidFill>
                <a:latin typeface="Comic Sans MS" pitchFamily="66" charset="0"/>
              </a:rPr>
              <a:t> </a:t>
            </a:r>
            <a:r>
              <a:rPr lang="en-US" altLang="en-US" sz="4000" b="1" dirty="0" smtClean="0">
                <a:solidFill>
                  <a:schemeClr val="accent2"/>
                </a:solidFill>
                <a:latin typeface="Comic Sans MS" pitchFamily="66" charset="0"/>
              </a:rPr>
              <a:t>!</a:t>
            </a:r>
            <a:r>
              <a:rPr lang="en-US" altLang="en-US" sz="4000" b="1" dirty="0" smtClean="0">
                <a:solidFill>
                  <a:schemeClr val="accent2"/>
                </a:solidFill>
              </a:rPr>
              <a:t/>
            </a:r>
            <a:br>
              <a:rPr lang="en-US" altLang="en-US" sz="4000" b="1" dirty="0" smtClean="0">
                <a:solidFill>
                  <a:schemeClr val="accent2"/>
                </a:solidFill>
              </a:rPr>
            </a:br>
            <a:r>
              <a:rPr lang="en-US" altLang="en-US" sz="2400" b="1" dirty="0" smtClean="0"/>
              <a:t/>
            </a:r>
            <a:br>
              <a:rPr lang="en-US" altLang="en-US" sz="2400" b="1" dirty="0" smtClean="0"/>
            </a:br>
            <a:r>
              <a:rPr lang="en-US" altLang="en-US" sz="2400" dirty="0" smtClean="0">
                <a:latin typeface="Comic Sans MS" pitchFamily="66" charset="0"/>
              </a:rPr>
              <a:t>The VMC is full of resources to help you succeed, including:</a:t>
            </a:r>
          </a:p>
        </p:txBody>
      </p:sp>
      <p:sp>
        <p:nvSpPr>
          <p:cNvPr id="18435" name="Rectangle 3"/>
          <p:cNvSpPr>
            <a:spLocks noGrp="1" noChangeArrowheads="1"/>
          </p:cNvSpPr>
          <p:nvPr>
            <p:ph type="subTitle" idx="1"/>
          </p:nvPr>
        </p:nvSpPr>
        <p:spPr>
          <a:xfrm>
            <a:off x="2743200" y="4343400"/>
            <a:ext cx="6172200" cy="1600200"/>
          </a:xfrm>
        </p:spPr>
        <p:txBody>
          <a:bodyPr/>
          <a:lstStyle/>
          <a:p>
            <a:pPr marL="609600" indent="-609600" algn="l" eaLnBrk="1" hangingPunct="1">
              <a:buFontTx/>
              <a:buChar char="•"/>
            </a:pPr>
            <a:r>
              <a:rPr lang="en-US" altLang="en-US" sz="1800" smtClean="0">
                <a:latin typeface="Comic Sans MS" pitchFamily="66" charset="0"/>
              </a:rPr>
              <a:t>practice test questions</a:t>
            </a:r>
          </a:p>
          <a:p>
            <a:pPr marL="609600" indent="-609600" algn="l" eaLnBrk="1" hangingPunct="1">
              <a:buFontTx/>
              <a:buChar char="•"/>
            </a:pPr>
            <a:r>
              <a:rPr lang="en-US" altLang="en-US" sz="1800" smtClean="0">
                <a:latin typeface="Comic Sans MS" pitchFamily="66" charset="0"/>
              </a:rPr>
              <a:t>review questions</a:t>
            </a:r>
          </a:p>
          <a:p>
            <a:pPr marL="609600" indent="-609600" algn="l" eaLnBrk="1" hangingPunct="1">
              <a:buFontTx/>
              <a:buChar char="•"/>
            </a:pPr>
            <a:r>
              <a:rPr lang="en-US" altLang="en-US" sz="1800" smtClean="0">
                <a:latin typeface="Comic Sans MS" pitchFamily="66" charset="0"/>
              </a:rPr>
              <a:t>study guides and learning objectives</a:t>
            </a:r>
          </a:p>
        </p:txBody>
      </p:sp>
      <p:sp>
        <p:nvSpPr>
          <p:cNvPr id="18436" name="Text Box 4"/>
          <p:cNvSpPr txBox="1">
            <a:spLocks noChangeArrowheads="1"/>
          </p:cNvSpPr>
          <p:nvPr/>
        </p:nvSpPr>
        <p:spPr bwMode="auto">
          <a:xfrm>
            <a:off x="304800" y="5638800"/>
            <a:ext cx="8839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600">
                <a:solidFill>
                  <a:srgbClr val="000000"/>
                </a:solidFill>
                <a:latin typeface="Comic Sans MS" pitchFamily="66" charset="0"/>
              </a:rPr>
              <a:t>You can access the VMC by going to the Science Prof Online website </a:t>
            </a:r>
            <a:r>
              <a:rPr lang="en-US" altLang="en-US" sz="1600" b="1">
                <a:solidFill>
                  <a:srgbClr val="000000"/>
                </a:solidFill>
                <a:latin typeface="Comic Sans MS" pitchFamily="66" charset="0"/>
                <a:hlinkClick r:id="rId3"/>
              </a:rPr>
              <a:t>www.ScienceProfOnline.com</a:t>
            </a:r>
            <a:endParaRPr lang="en-US" altLang="en-US" sz="1600" b="1">
              <a:solidFill>
                <a:srgbClr val="000000"/>
              </a:solidFill>
              <a:latin typeface="Comic Sans MS" pitchFamily="66" charset="0"/>
            </a:endParaRPr>
          </a:p>
        </p:txBody>
      </p:sp>
      <p:sp>
        <p:nvSpPr>
          <p:cNvPr id="18437" name="Rectangle 7"/>
          <p:cNvSpPr>
            <a:spLocks noChangeArrowheads="1"/>
          </p:cNvSpPr>
          <p:nvPr/>
        </p:nvSpPr>
        <p:spPr bwMode="auto">
          <a:xfrm>
            <a:off x="0" y="6613525"/>
            <a:ext cx="38830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Images: Staph, </a:t>
            </a:r>
            <a:r>
              <a:rPr lang="en-US" altLang="en-US" sz="1000">
                <a:latin typeface="Comic Sans MS" pitchFamily="66" charset="0"/>
                <a:hlinkClick r:id="rId4"/>
              </a:rPr>
              <a:t>Giant Microbes; </a:t>
            </a:r>
            <a:r>
              <a:rPr lang="en-US" altLang="en-US" sz="1000">
                <a:latin typeface="Comic Sans MS" pitchFamily="66" charset="0"/>
                <a:hlinkClick r:id="rId5"/>
              </a:rPr>
              <a:t>Prokaryotic cell</a:t>
            </a:r>
            <a:r>
              <a:rPr lang="en-US" altLang="en-US" sz="1000">
                <a:latin typeface="Comic Sans MS" pitchFamily="66" charset="0"/>
              </a:rPr>
              <a:t>, Mariana Ruiz</a:t>
            </a:r>
          </a:p>
        </p:txBody>
      </p:sp>
      <p:pic>
        <p:nvPicPr>
          <p:cNvPr id="18438" name="Picture 8" descr="Prokaryote_cell_unlabeled_Ruiz"/>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838200" y="42672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40" name="Picture 2"/>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a:off x="533400" y="401638"/>
            <a:ext cx="2190750"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381000" y="561975"/>
            <a:ext cx="5715000" cy="3324226"/>
          </a:xfrm>
        </p:spPr>
        <p:txBody>
          <a:bodyPr/>
          <a:lstStyle/>
          <a:p>
            <a:pPr algn="l" eaLnBrk="1" hangingPunct="1">
              <a:lnSpc>
                <a:spcPct val="80000"/>
              </a:lnSpc>
              <a:defRPr/>
            </a:pPr>
            <a:r>
              <a:rPr lang="en-US" altLang="en-US" sz="1600" b="1" dirty="0">
                <a:solidFill>
                  <a:schemeClr val="tx1">
                    <a:lumMod val="50000"/>
                    <a:lumOff val="50000"/>
                  </a:schemeClr>
                </a:solidFill>
                <a:latin typeface="Comic Sans MS" pitchFamily="66" charset="0"/>
              </a:rPr>
              <a:t>IDENTIFICATION OF UNKNOWN BACTERIA</a:t>
            </a:r>
            <a:endParaRPr lang="en-US" sz="1600" b="1" dirty="0" smtClean="0">
              <a:solidFill>
                <a:schemeClr val="tx1">
                  <a:lumMod val="50000"/>
                  <a:lumOff val="50000"/>
                </a:schemeClr>
              </a:solidFill>
              <a:latin typeface="Comic Sans MS" pitchFamily="66" charset="0"/>
            </a:endParaRPr>
          </a:p>
          <a:p>
            <a:pPr algn="l" eaLnBrk="1" hangingPunct="1">
              <a:lnSpc>
                <a:spcPct val="80000"/>
              </a:lnSpc>
              <a:defRPr/>
            </a:pPr>
            <a:endParaRPr lang="en-US" sz="2000" b="1" dirty="0">
              <a:latin typeface="Comic Sans MS" pitchFamily="66" charset="0"/>
            </a:endParaRPr>
          </a:p>
          <a:p>
            <a:pPr algn="l" eaLnBrk="1" hangingPunct="1">
              <a:lnSpc>
                <a:spcPct val="80000"/>
              </a:lnSpc>
              <a:defRPr/>
            </a:pPr>
            <a:r>
              <a:rPr lang="en-US" sz="2400" b="1" dirty="0" smtClean="0">
                <a:latin typeface="Comic Sans MS" pitchFamily="66" charset="0"/>
              </a:rPr>
              <a:t>Laboratory Exercise 3</a:t>
            </a:r>
          </a:p>
          <a:p>
            <a:pPr algn="l" eaLnBrk="1" hangingPunct="1">
              <a:lnSpc>
                <a:spcPct val="80000"/>
              </a:lnSpc>
              <a:defRPr/>
            </a:pPr>
            <a:endParaRPr lang="en-US" sz="2400" b="1" dirty="0" smtClean="0">
              <a:latin typeface="Comic Sans MS" pitchFamily="66" charset="0"/>
            </a:endParaRPr>
          </a:p>
          <a:p>
            <a:pPr eaLnBrk="1" hangingPunct="1">
              <a:lnSpc>
                <a:spcPct val="80000"/>
              </a:lnSpc>
              <a:defRPr/>
            </a:pPr>
            <a:endParaRPr lang="en-US" sz="200" dirty="0" smtClean="0"/>
          </a:p>
          <a:p>
            <a:pPr eaLnBrk="1" hangingPunct="1">
              <a:lnSpc>
                <a:spcPct val="80000"/>
              </a:lnSpc>
              <a:defRPr/>
            </a:pPr>
            <a:r>
              <a:rPr lang="en-US" sz="3600" b="1" dirty="0" smtClean="0">
                <a:solidFill>
                  <a:srgbClr val="F10D2E"/>
                </a:solidFill>
                <a:latin typeface="Comic Sans MS" pitchFamily="66" charset="0"/>
              </a:rPr>
              <a:t>Specialized Bacterial Growth Media</a:t>
            </a:r>
          </a:p>
          <a:p>
            <a:pPr eaLnBrk="1" hangingPunct="1">
              <a:lnSpc>
                <a:spcPct val="80000"/>
              </a:lnSpc>
              <a:defRPr/>
            </a:pPr>
            <a:endParaRPr lang="en-US" sz="800" b="1" dirty="0" smtClean="0">
              <a:solidFill>
                <a:schemeClr val="tx1">
                  <a:lumMod val="65000"/>
                  <a:lumOff val="35000"/>
                </a:schemeClr>
              </a:solidFill>
              <a:latin typeface="Comic Sans MS" pitchFamily="66" charset="0"/>
            </a:endParaRPr>
          </a:p>
          <a:p>
            <a:pPr marL="457200" indent="-457200" eaLnBrk="1" hangingPunct="1">
              <a:lnSpc>
                <a:spcPct val="80000"/>
              </a:lnSpc>
              <a:buFont typeface="Arial" panose="020B0604020202020204" pitchFamily="34" charset="0"/>
              <a:buChar char="•"/>
              <a:defRPr/>
            </a:pPr>
            <a:r>
              <a:rPr lang="en-US" sz="2000" dirty="0" err="1" smtClean="0">
                <a:latin typeface="Comic Sans MS" pitchFamily="66" charset="0"/>
              </a:rPr>
              <a:t>MacConkey’s</a:t>
            </a:r>
            <a:r>
              <a:rPr lang="en-US" sz="2000" dirty="0" smtClean="0">
                <a:latin typeface="Comic Sans MS" pitchFamily="66" charset="0"/>
              </a:rPr>
              <a:t> Agar</a:t>
            </a:r>
          </a:p>
          <a:p>
            <a:pPr marL="457200" indent="-457200" eaLnBrk="1" hangingPunct="1">
              <a:lnSpc>
                <a:spcPct val="80000"/>
              </a:lnSpc>
              <a:buFont typeface="Arial" panose="020B0604020202020204" pitchFamily="34" charset="0"/>
              <a:buChar char="•"/>
              <a:defRPr/>
            </a:pPr>
            <a:r>
              <a:rPr lang="en-US" sz="2000" dirty="0" err="1" smtClean="0">
                <a:latin typeface="Comic Sans MS" pitchFamily="66" charset="0"/>
              </a:rPr>
              <a:t>Mannitol</a:t>
            </a:r>
            <a:r>
              <a:rPr lang="en-US" sz="2000" dirty="0" smtClean="0">
                <a:latin typeface="Comic Sans MS" pitchFamily="66" charset="0"/>
              </a:rPr>
              <a:t> Salt Agar</a:t>
            </a:r>
            <a:endParaRPr lang="en-US" sz="3600" dirty="0" smtClean="0">
              <a:latin typeface="Comic Sans MS" pitchFamily="66" charset="0"/>
            </a:endParaRPr>
          </a:p>
        </p:txBody>
      </p:sp>
      <p:sp>
        <p:nvSpPr>
          <p:cNvPr id="3076" name="Text Box 6"/>
          <p:cNvSpPr txBox="1">
            <a:spLocks noChangeArrowheads="1"/>
          </p:cNvSpPr>
          <p:nvPr/>
        </p:nvSpPr>
        <p:spPr bwMode="auto">
          <a:xfrm>
            <a:off x="6362700" y="6457950"/>
            <a:ext cx="27813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t>Liquid TSY; Clinical sample being applied to TSY agar; Arm plate; all by T. Port</a:t>
            </a:r>
            <a:endParaRPr lang="en-US" altLang="en-US" sz="1000">
              <a:latin typeface="Comic Sans MS" pitchFamily="66" charset="0"/>
            </a:endParaRPr>
          </a:p>
        </p:txBody>
      </p:sp>
      <p:sp>
        <p:nvSpPr>
          <p:cNvPr id="3079"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3"/>
              </a:rPr>
              <a:t>ScienceProfOnline.com</a:t>
            </a:r>
            <a:endParaRPr lang="en-US" altLang="en-US" sz="1000" dirty="0">
              <a:latin typeface="Comic Sans MS" pitchFamily="66" charset="0"/>
            </a:endParaRPr>
          </a:p>
        </p:txBody>
      </p:sp>
      <p:pic>
        <p:nvPicPr>
          <p:cNvPr id="2" name="Picture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408485">
            <a:off x="6096000" y="533400"/>
            <a:ext cx="2558012" cy="237000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 name="Picture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011602" y="3666257"/>
            <a:ext cx="2726806" cy="21717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41664" y="4114800"/>
            <a:ext cx="4111336" cy="2133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81000" y="228600"/>
            <a:ext cx="8763000" cy="990600"/>
          </a:xfrm>
        </p:spPr>
        <p:txBody>
          <a:bodyPr/>
          <a:lstStyle/>
          <a:p>
            <a:pPr eaLnBrk="1" hangingPunct="1"/>
            <a:r>
              <a:rPr lang="en-US" altLang="en-US" sz="2400" b="1" dirty="0" smtClean="0">
                <a:solidFill>
                  <a:srgbClr val="990000"/>
                </a:solidFill>
                <a:latin typeface="Comic Sans MS" pitchFamily="66" charset="0"/>
              </a:rPr>
              <a:t>What am I going to learn from Lab Topic #3?</a:t>
            </a:r>
            <a:r>
              <a:rPr lang="en-US" altLang="en-US" sz="2800" b="1" dirty="0" smtClean="0">
                <a:solidFill>
                  <a:srgbClr val="990000"/>
                </a:solidFill>
                <a:latin typeface="Comic Sans MS" pitchFamily="66" charset="0"/>
              </a:rPr>
              <a:t> </a:t>
            </a:r>
            <a:br>
              <a:rPr lang="en-US" altLang="en-US" sz="2800" b="1" dirty="0" smtClean="0">
                <a:solidFill>
                  <a:srgbClr val="990000"/>
                </a:solidFill>
                <a:latin typeface="Comic Sans MS" pitchFamily="66" charset="0"/>
              </a:rPr>
            </a:br>
            <a:r>
              <a:rPr lang="en-US" altLang="en-US" sz="600" b="1" dirty="0">
                <a:solidFill>
                  <a:srgbClr val="990000"/>
                </a:solidFill>
                <a:latin typeface="Comic Sans MS" pitchFamily="66" charset="0"/>
              </a:rPr>
              <a:t/>
            </a:r>
            <a:br>
              <a:rPr lang="en-US" altLang="en-US" sz="600" b="1" dirty="0">
                <a:solidFill>
                  <a:srgbClr val="990000"/>
                </a:solidFill>
                <a:latin typeface="Comic Sans MS" pitchFamily="66" charset="0"/>
              </a:rPr>
            </a:br>
            <a:r>
              <a:rPr lang="en-US" altLang="en-US" sz="2800" b="1" dirty="0" smtClean="0">
                <a:solidFill>
                  <a:srgbClr val="990000"/>
                </a:solidFill>
                <a:latin typeface="Comic Sans MS" pitchFamily="66" charset="0"/>
              </a:rPr>
              <a:t> </a:t>
            </a:r>
            <a:r>
              <a:rPr lang="en-US" altLang="en-US" sz="3200" b="1" dirty="0" err="1" smtClean="0">
                <a:solidFill>
                  <a:schemeClr val="tx1">
                    <a:lumMod val="75000"/>
                    <a:lumOff val="25000"/>
                  </a:schemeClr>
                </a:solidFill>
                <a:latin typeface="Comic Sans MS" pitchFamily="66" charset="0"/>
              </a:rPr>
              <a:t>MacConkeys</a:t>
            </a:r>
            <a:r>
              <a:rPr lang="en-US" altLang="en-US" sz="3200" b="1" dirty="0" smtClean="0">
                <a:solidFill>
                  <a:schemeClr val="tx1">
                    <a:lumMod val="75000"/>
                    <a:lumOff val="25000"/>
                  </a:schemeClr>
                </a:solidFill>
                <a:latin typeface="Comic Sans MS" pitchFamily="66" charset="0"/>
              </a:rPr>
              <a:t> &amp; </a:t>
            </a:r>
            <a:r>
              <a:rPr lang="en-US" altLang="en-US" sz="3200" b="1" dirty="0" err="1" smtClean="0">
                <a:solidFill>
                  <a:schemeClr val="tx1">
                    <a:lumMod val="75000"/>
                    <a:lumOff val="25000"/>
                  </a:schemeClr>
                </a:solidFill>
                <a:latin typeface="Comic Sans MS" pitchFamily="66" charset="0"/>
              </a:rPr>
              <a:t>Mannitol</a:t>
            </a:r>
            <a:r>
              <a:rPr lang="en-US" altLang="en-US" sz="3200" b="1" dirty="0" smtClean="0">
                <a:solidFill>
                  <a:schemeClr val="tx1">
                    <a:lumMod val="75000"/>
                    <a:lumOff val="25000"/>
                  </a:schemeClr>
                </a:solidFill>
                <a:latin typeface="Comic Sans MS" pitchFamily="66" charset="0"/>
              </a:rPr>
              <a:t> Salt Agars</a:t>
            </a:r>
            <a:endParaRPr lang="en-US" altLang="en-US" sz="3600" b="1" dirty="0" smtClean="0">
              <a:solidFill>
                <a:schemeClr val="tx1">
                  <a:lumMod val="75000"/>
                  <a:lumOff val="25000"/>
                </a:schemeClr>
              </a:solidFill>
              <a:latin typeface="Comic Sans MS" pitchFamily="66" charset="0"/>
            </a:endParaRPr>
          </a:p>
        </p:txBody>
      </p:sp>
      <p:sp>
        <p:nvSpPr>
          <p:cNvPr id="3075" name="Rectangle 3"/>
          <p:cNvSpPr>
            <a:spLocks noGrp="1" noChangeArrowheads="1"/>
          </p:cNvSpPr>
          <p:nvPr>
            <p:ph type="body" sz="half" idx="1"/>
          </p:nvPr>
        </p:nvSpPr>
        <p:spPr>
          <a:xfrm>
            <a:off x="190500" y="1557877"/>
            <a:ext cx="4114800" cy="5026025"/>
          </a:xfrm>
        </p:spPr>
        <p:txBody>
          <a:bodyPr/>
          <a:lstStyle/>
          <a:p>
            <a:pPr>
              <a:defRPr/>
            </a:pPr>
            <a:r>
              <a:rPr lang="en-US" sz="1800" dirty="0" smtClean="0">
                <a:latin typeface="Comic Sans MS" pitchFamily="66" charset="0"/>
              </a:rPr>
              <a:t>You will practice </a:t>
            </a:r>
            <a:r>
              <a:rPr lang="en-US" sz="1800" dirty="0">
                <a:latin typeface="Comic Sans MS" pitchFamily="66" charset="0"/>
              </a:rPr>
              <a:t>microbial collection </a:t>
            </a:r>
            <a:r>
              <a:rPr lang="en-US" sz="1800" dirty="0" smtClean="0">
                <a:latin typeface="Comic Sans MS" pitchFamily="66" charset="0"/>
              </a:rPr>
              <a:t>techniques.</a:t>
            </a:r>
          </a:p>
          <a:p>
            <a:pPr marL="0" indent="0">
              <a:buFontTx/>
              <a:buNone/>
              <a:defRPr/>
            </a:pPr>
            <a:endParaRPr lang="en-US" sz="1000" dirty="0" smtClean="0">
              <a:latin typeface="Comic Sans MS" pitchFamily="66" charset="0"/>
            </a:endParaRPr>
          </a:p>
          <a:p>
            <a:pPr>
              <a:defRPr/>
            </a:pPr>
            <a:r>
              <a:rPr lang="en-US" sz="1800" dirty="0" smtClean="0">
                <a:latin typeface="Comic Sans MS" pitchFamily="66" charset="0"/>
              </a:rPr>
              <a:t>Define </a:t>
            </a:r>
            <a:r>
              <a:rPr lang="en-US" sz="1800" dirty="0">
                <a:latin typeface="Comic Sans MS" pitchFamily="66" charset="0"/>
              </a:rPr>
              <a:t>and use aseptic technique in microbial culture and </a:t>
            </a:r>
            <a:r>
              <a:rPr lang="en-US" sz="1800" dirty="0" smtClean="0">
                <a:latin typeface="Comic Sans MS" pitchFamily="66" charset="0"/>
              </a:rPr>
              <a:t>media preparation.</a:t>
            </a:r>
          </a:p>
          <a:p>
            <a:pPr>
              <a:defRPr/>
            </a:pPr>
            <a:endParaRPr lang="en-US" sz="1000" dirty="0">
              <a:latin typeface="Comic Sans MS" pitchFamily="66" charset="0"/>
            </a:endParaRPr>
          </a:p>
          <a:p>
            <a:pPr>
              <a:defRPr/>
            </a:pPr>
            <a:r>
              <a:rPr lang="en-US" sz="1800" dirty="0" smtClean="0">
                <a:latin typeface="Comic Sans MS" pitchFamily="66" charset="0"/>
              </a:rPr>
              <a:t>Use </a:t>
            </a:r>
            <a:r>
              <a:rPr lang="en-US" sz="1800" dirty="0" smtClean="0">
                <a:latin typeface="Comic Sans MS" pitchFamily="66" charset="0"/>
                <a:hlinkClick r:id="rId3"/>
              </a:rPr>
              <a:t>selective &amp; differential media</a:t>
            </a:r>
            <a:r>
              <a:rPr lang="en-US" sz="1800" dirty="0" smtClean="0">
                <a:latin typeface="Comic Sans MS" pitchFamily="66" charset="0"/>
              </a:rPr>
              <a:t> </a:t>
            </a:r>
            <a:r>
              <a:rPr lang="en-US" sz="1800" dirty="0">
                <a:latin typeface="Comic Sans MS" pitchFamily="66" charset="0"/>
              </a:rPr>
              <a:t>to culture </a:t>
            </a:r>
            <a:r>
              <a:rPr lang="en-US" sz="1800" dirty="0" smtClean="0">
                <a:latin typeface="Comic Sans MS" pitchFamily="66" charset="0"/>
              </a:rPr>
              <a:t>and identify microbes.</a:t>
            </a:r>
          </a:p>
          <a:p>
            <a:pPr marL="0" indent="0">
              <a:buFontTx/>
              <a:buNone/>
              <a:defRPr/>
            </a:pPr>
            <a:endParaRPr lang="en-US" sz="1000" dirty="0">
              <a:latin typeface="Comic Sans MS" pitchFamily="66" charset="0"/>
            </a:endParaRPr>
          </a:p>
          <a:p>
            <a:pPr>
              <a:defRPr/>
            </a:pPr>
            <a:r>
              <a:rPr lang="en-US" sz="1800" dirty="0" smtClean="0">
                <a:latin typeface="Comic Sans MS" pitchFamily="66" charset="0"/>
              </a:rPr>
              <a:t>Describe colony morphology and its relationship to microbial identification.</a:t>
            </a:r>
          </a:p>
          <a:p>
            <a:pPr>
              <a:defRPr/>
            </a:pPr>
            <a:endParaRPr lang="en-US" sz="1000" dirty="0" smtClean="0">
              <a:latin typeface="Comic Sans MS" pitchFamily="66" charset="0"/>
            </a:endParaRPr>
          </a:p>
          <a:p>
            <a:pPr>
              <a:defRPr/>
            </a:pPr>
            <a:r>
              <a:rPr lang="en-US" sz="1800" dirty="0" smtClean="0">
                <a:latin typeface="Comic Sans MS" pitchFamily="66" charset="0"/>
              </a:rPr>
              <a:t>Interpret results of microbial growth on various </a:t>
            </a:r>
            <a:r>
              <a:rPr lang="en-US" sz="1800" dirty="0" smtClean="0">
                <a:latin typeface="Comic Sans MS" pitchFamily="66" charset="0"/>
                <a:hlinkClick r:id="rId4"/>
              </a:rPr>
              <a:t>culture media</a:t>
            </a:r>
            <a:r>
              <a:rPr lang="en-US" sz="1800" dirty="0" smtClean="0">
                <a:latin typeface="Comic Sans MS" pitchFamily="66" charset="0"/>
              </a:rPr>
              <a:t>.</a:t>
            </a:r>
          </a:p>
          <a:p>
            <a:pPr marL="0" indent="0">
              <a:buFontTx/>
              <a:buNone/>
              <a:defRPr/>
            </a:pPr>
            <a:endParaRPr lang="en-US" sz="1800" dirty="0" smtClean="0">
              <a:latin typeface="Comic Sans MS" pitchFamily="66" charset="0"/>
            </a:endParaRPr>
          </a:p>
          <a:p>
            <a:pPr>
              <a:defRPr/>
            </a:pPr>
            <a:endParaRPr lang="en-US" sz="1600" dirty="0">
              <a:latin typeface="Comic Sans MS" pitchFamily="66" charset="0"/>
            </a:endParaRPr>
          </a:p>
          <a:p>
            <a:pPr eaLnBrk="1" hangingPunct="1">
              <a:lnSpc>
                <a:spcPct val="90000"/>
              </a:lnSpc>
              <a:buFontTx/>
              <a:buNone/>
              <a:defRPr/>
            </a:pPr>
            <a:endParaRPr lang="en-US" sz="1600" i="1" dirty="0" smtClean="0"/>
          </a:p>
          <a:p>
            <a:pPr eaLnBrk="1" hangingPunct="1">
              <a:lnSpc>
                <a:spcPct val="90000"/>
              </a:lnSpc>
              <a:buFontTx/>
              <a:buNone/>
              <a:defRPr/>
            </a:pPr>
            <a:endParaRPr lang="en-US" sz="1600" i="1" dirty="0" smtClean="0">
              <a:solidFill>
                <a:schemeClr val="accent2"/>
              </a:solidFill>
            </a:endParaRPr>
          </a:p>
        </p:txBody>
      </p:sp>
      <p:pic>
        <p:nvPicPr>
          <p:cNvPr id="2" name="Picture 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835249" y="1557877"/>
            <a:ext cx="3613426" cy="37315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101"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hlinkClick r:id="rId6"/>
              </a:rPr>
              <a:t>Chimp brain in a jar</a:t>
            </a:r>
            <a:r>
              <a:rPr lang="en-US" altLang="en-US" sz="1000"/>
              <a:t>, Gaetan Lee</a:t>
            </a:r>
            <a:endParaRPr lang="en-US" altLang="en-US" sz="1000">
              <a:latin typeface="Comic Sans MS" pitchFamily="66" charset="0"/>
            </a:endParaRPr>
          </a:p>
        </p:txBody>
      </p:sp>
      <p:sp>
        <p:nvSpPr>
          <p:cNvPr id="4102" name="Text Box 6"/>
          <p:cNvSpPr txBox="1">
            <a:spLocks noChangeArrowheads="1"/>
          </p:cNvSpPr>
          <p:nvPr/>
        </p:nvSpPr>
        <p:spPr bwMode="auto">
          <a:xfrm>
            <a:off x="5324475" y="5686425"/>
            <a:ext cx="31242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endParaRPr lang="en-US" altLang="en-US" b="1">
              <a:solidFill>
                <a:srgbClr val="993300"/>
              </a:solidFill>
              <a:latin typeface="Comic Sans MS" pitchFamily="66" charset="0"/>
            </a:endParaRPr>
          </a:p>
        </p:txBody>
      </p:sp>
      <p:sp>
        <p:nvSpPr>
          <p:cNvPr id="8" name="Text Box 6"/>
          <p:cNvSpPr txBox="1">
            <a:spLocks noChangeArrowheads="1"/>
          </p:cNvSpPr>
          <p:nvPr/>
        </p:nvSpPr>
        <p:spPr bwMode="auto">
          <a:xfrm>
            <a:off x="4891533" y="5410200"/>
            <a:ext cx="3343275"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en-US" altLang="en-US" sz="1800" b="1" dirty="0">
                <a:solidFill>
                  <a:srgbClr val="993300"/>
                </a:solidFill>
                <a:latin typeface="Comic Sans MS" pitchFamily="66" charset="0"/>
              </a:rPr>
              <a:t>Please plug in your </a:t>
            </a:r>
            <a:r>
              <a:rPr lang="en-US" altLang="en-US" sz="1800" b="1" dirty="0" err="1">
                <a:solidFill>
                  <a:srgbClr val="993300"/>
                </a:solidFill>
                <a:latin typeface="Comic Sans MS" pitchFamily="66" charset="0"/>
              </a:rPr>
              <a:t>microincinerators</a:t>
            </a:r>
            <a:r>
              <a:rPr lang="en-US" altLang="en-US" sz="1800" b="1" dirty="0">
                <a:solidFill>
                  <a:srgbClr val="993300"/>
                </a:solidFill>
                <a:latin typeface="Comic Sans MS" pitchFamily="66" charset="0"/>
              </a:rPr>
              <a:t>.</a:t>
            </a:r>
          </a:p>
        </p:txBody>
      </p:sp>
      <p:sp>
        <p:nvSpPr>
          <p:cNvPr id="9"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792162"/>
          </a:xfrm>
        </p:spPr>
        <p:txBody>
          <a:bodyPr/>
          <a:lstStyle/>
          <a:p>
            <a:pPr algn="l" eaLnBrk="1" hangingPunct="1"/>
            <a:r>
              <a:rPr lang="en-US" altLang="en-US" sz="3600" b="1" smtClean="0">
                <a:solidFill>
                  <a:srgbClr val="CC9900"/>
                </a:solidFill>
                <a:latin typeface="Comic Sans MS" pitchFamily="66" charset="0"/>
              </a:rPr>
              <a:t>Growth Media</a:t>
            </a:r>
          </a:p>
        </p:txBody>
      </p:sp>
      <p:sp>
        <p:nvSpPr>
          <p:cNvPr id="5123" name="Rectangle 3"/>
          <p:cNvSpPr>
            <a:spLocks noGrp="1" noChangeArrowheads="1"/>
          </p:cNvSpPr>
          <p:nvPr>
            <p:ph type="body" sz="half" idx="1"/>
          </p:nvPr>
        </p:nvSpPr>
        <p:spPr>
          <a:xfrm>
            <a:off x="228600" y="1198563"/>
            <a:ext cx="8610600" cy="5562600"/>
          </a:xfrm>
        </p:spPr>
        <p:txBody>
          <a:bodyPr/>
          <a:lstStyle/>
          <a:p>
            <a:pPr eaLnBrk="1" hangingPunct="1">
              <a:lnSpc>
                <a:spcPct val="90000"/>
              </a:lnSpc>
              <a:defRPr/>
            </a:pPr>
            <a:r>
              <a:rPr lang="en-US" sz="1800" dirty="0" smtClean="0">
                <a:latin typeface="Comic Sans MS" pitchFamily="66" charset="0"/>
              </a:rPr>
              <a:t>Bacteria and other microbes have </a:t>
            </a:r>
          </a:p>
          <a:p>
            <a:pPr eaLnBrk="1" hangingPunct="1">
              <a:lnSpc>
                <a:spcPct val="90000"/>
              </a:lnSpc>
              <a:buFontTx/>
              <a:buNone/>
              <a:defRPr/>
            </a:pPr>
            <a:r>
              <a:rPr lang="en-US" sz="1800" dirty="0" smtClean="0">
                <a:latin typeface="Comic Sans MS" pitchFamily="66" charset="0"/>
              </a:rPr>
              <a:t>	particular requirements for growth. </a:t>
            </a:r>
          </a:p>
          <a:p>
            <a:pPr eaLnBrk="1" hangingPunct="1">
              <a:lnSpc>
                <a:spcPct val="90000"/>
              </a:lnSpc>
              <a:defRPr/>
            </a:pPr>
            <a:endParaRPr lang="en-US" sz="1600" dirty="0" smtClean="0">
              <a:latin typeface="Comic Sans MS" pitchFamily="66" charset="0"/>
            </a:endParaRPr>
          </a:p>
          <a:p>
            <a:pPr eaLnBrk="1" hangingPunct="1">
              <a:lnSpc>
                <a:spcPct val="90000"/>
              </a:lnSpc>
              <a:defRPr/>
            </a:pPr>
            <a:r>
              <a:rPr lang="en-US" sz="1800" dirty="0" smtClean="0">
                <a:latin typeface="Comic Sans MS" pitchFamily="66" charset="0"/>
              </a:rPr>
              <a:t>In order to successfully grow bacteria </a:t>
            </a:r>
          </a:p>
          <a:p>
            <a:pPr marL="0" indent="0" eaLnBrk="1" hangingPunct="1">
              <a:lnSpc>
                <a:spcPct val="90000"/>
              </a:lnSpc>
              <a:buFontTx/>
              <a:buNone/>
              <a:defRPr/>
            </a:pPr>
            <a:r>
              <a:rPr lang="en-US" sz="1800" dirty="0" smtClean="0">
                <a:latin typeface="Comic Sans MS" pitchFamily="66" charset="0"/>
              </a:rPr>
              <a:t>     in lab, we must provide an environment </a:t>
            </a:r>
          </a:p>
          <a:p>
            <a:pPr marL="0" indent="0" eaLnBrk="1" hangingPunct="1">
              <a:lnSpc>
                <a:spcPct val="90000"/>
              </a:lnSpc>
              <a:buFontTx/>
              <a:buNone/>
              <a:defRPr/>
            </a:pPr>
            <a:r>
              <a:rPr lang="en-US" sz="1800" dirty="0">
                <a:latin typeface="Comic Sans MS" pitchFamily="66" charset="0"/>
              </a:rPr>
              <a:t> </a:t>
            </a:r>
            <a:r>
              <a:rPr lang="en-US" sz="1800" dirty="0" smtClean="0">
                <a:latin typeface="Comic Sans MS" pitchFamily="66" charset="0"/>
              </a:rPr>
              <a:t>    suitable for growth. </a:t>
            </a:r>
          </a:p>
          <a:p>
            <a:pPr eaLnBrk="1" hangingPunct="1">
              <a:lnSpc>
                <a:spcPct val="90000"/>
              </a:lnSpc>
              <a:defRPr/>
            </a:pPr>
            <a:endParaRPr lang="en-US" sz="1600" dirty="0" smtClean="0">
              <a:latin typeface="Comic Sans MS" pitchFamily="66" charset="0"/>
            </a:endParaRPr>
          </a:p>
          <a:p>
            <a:pPr eaLnBrk="1" hangingPunct="1">
              <a:lnSpc>
                <a:spcPct val="90000"/>
              </a:lnSpc>
              <a:defRPr/>
            </a:pPr>
            <a:r>
              <a:rPr lang="en-US" sz="1800" b="1" dirty="0" smtClean="0">
                <a:latin typeface="Comic Sans MS" pitchFamily="66" charset="0"/>
                <a:hlinkClick r:id="rId3"/>
              </a:rPr>
              <a:t>Growth media </a:t>
            </a:r>
            <a:r>
              <a:rPr lang="en-US" sz="1200" dirty="0" smtClean="0">
                <a:latin typeface="Comic Sans MS" pitchFamily="66" charset="0"/>
              </a:rPr>
              <a:t>(singular = medium)</a:t>
            </a:r>
            <a:r>
              <a:rPr lang="en-US" sz="1600" dirty="0" smtClean="0">
                <a:latin typeface="Comic Sans MS" pitchFamily="66" charset="0"/>
              </a:rPr>
              <a:t> </a:t>
            </a:r>
            <a:r>
              <a:rPr lang="en-US" sz="1800" dirty="0" smtClean="0">
                <a:latin typeface="Comic Sans MS" pitchFamily="66" charset="0"/>
              </a:rPr>
              <a:t>are used to </a:t>
            </a:r>
          </a:p>
          <a:p>
            <a:pPr marL="0" indent="0" eaLnBrk="1" hangingPunct="1">
              <a:lnSpc>
                <a:spcPct val="90000"/>
              </a:lnSpc>
              <a:buFontTx/>
              <a:buNone/>
              <a:defRPr/>
            </a:pPr>
            <a:r>
              <a:rPr lang="en-US" sz="1800" dirty="0">
                <a:latin typeface="Comic Sans MS" pitchFamily="66" charset="0"/>
              </a:rPr>
              <a:t> </a:t>
            </a:r>
            <a:r>
              <a:rPr lang="en-US" sz="1800" dirty="0" smtClean="0">
                <a:latin typeface="Comic Sans MS" pitchFamily="66" charset="0"/>
              </a:rPr>
              <a:t>    cultivate microbial growth. </a:t>
            </a:r>
          </a:p>
          <a:p>
            <a:pPr eaLnBrk="1" hangingPunct="1">
              <a:lnSpc>
                <a:spcPct val="90000"/>
              </a:lnSpc>
              <a:defRPr/>
            </a:pPr>
            <a:endParaRPr lang="en-US" sz="1600" dirty="0" smtClean="0">
              <a:latin typeface="Comic Sans MS" pitchFamily="66" charset="0"/>
            </a:endParaRPr>
          </a:p>
          <a:p>
            <a:pPr eaLnBrk="1" hangingPunct="1">
              <a:lnSpc>
                <a:spcPct val="90000"/>
              </a:lnSpc>
              <a:defRPr/>
            </a:pPr>
            <a:r>
              <a:rPr lang="en-US" sz="1800" b="1" dirty="0" smtClean="0">
                <a:latin typeface="Comic Sans MS" pitchFamily="66" charset="0"/>
              </a:rPr>
              <a:t>Media</a:t>
            </a:r>
            <a:r>
              <a:rPr lang="en-US" sz="1800" dirty="0" smtClean="0">
                <a:latin typeface="Comic Sans MS" pitchFamily="66" charset="0"/>
              </a:rPr>
              <a:t> = mixtures of </a:t>
            </a:r>
            <a:r>
              <a:rPr lang="en-US" sz="1800" b="1" dirty="0" smtClean="0">
                <a:latin typeface="Comic Sans MS" pitchFamily="66" charset="0"/>
              </a:rPr>
              <a:t>nutrients</a:t>
            </a:r>
            <a:r>
              <a:rPr lang="en-US" sz="1800" dirty="0" smtClean="0">
                <a:latin typeface="Comic Sans MS" pitchFamily="66" charset="0"/>
              </a:rPr>
              <a:t> that the microbes need to live. </a:t>
            </a:r>
          </a:p>
          <a:p>
            <a:pPr eaLnBrk="1" hangingPunct="1">
              <a:lnSpc>
                <a:spcPct val="90000"/>
              </a:lnSpc>
              <a:buFontTx/>
              <a:buNone/>
              <a:defRPr/>
            </a:pPr>
            <a:r>
              <a:rPr lang="en-US" sz="1800" dirty="0" smtClean="0">
                <a:latin typeface="Comic Sans MS" pitchFamily="66" charset="0"/>
              </a:rPr>
              <a:t>	Also provides a </a:t>
            </a:r>
            <a:r>
              <a:rPr lang="en-US" sz="1800" b="1" dirty="0" smtClean="0">
                <a:latin typeface="Comic Sans MS" pitchFamily="66" charset="0"/>
              </a:rPr>
              <a:t>surface</a:t>
            </a:r>
            <a:r>
              <a:rPr lang="en-US" sz="1800" dirty="0" smtClean="0">
                <a:latin typeface="Comic Sans MS" pitchFamily="66" charset="0"/>
              </a:rPr>
              <a:t> and the necessary </a:t>
            </a:r>
            <a:r>
              <a:rPr lang="en-US" sz="1800" b="1" dirty="0" smtClean="0">
                <a:latin typeface="Comic Sans MS" pitchFamily="66" charset="0"/>
              </a:rPr>
              <a:t>moisture</a:t>
            </a:r>
            <a:r>
              <a:rPr lang="en-US" sz="1800" dirty="0" smtClean="0">
                <a:latin typeface="Comic Sans MS" pitchFamily="66" charset="0"/>
              </a:rPr>
              <a:t> and </a:t>
            </a:r>
            <a:r>
              <a:rPr lang="en-US" sz="1800" b="1" dirty="0" smtClean="0">
                <a:latin typeface="Comic Sans MS" pitchFamily="66" charset="0"/>
                <a:hlinkClick r:id="rId4"/>
              </a:rPr>
              <a:t>pH</a:t>
            </a:r>
            <a:r>
              <a:rPr lang="en-US" sz="1800" dirty="0" smtClean="0">
                <a:latin typeface="Comic Sans MS" pitchFamily="66" charset="0"/>
              </a:rPr>
              <a:t> to support microbial growth. </a:t>
            </a:r>
          </a:p>
          <a:p>
            <a:pPr eaLnBrk="1" hangingPunct="1">
              <a:lnSpc>
                <a:spcPct val="90000"/>
              </a:lnSpc>
              <a:defRPr/>
            </a:pPr>
            <a:endParaRPr lang="en-US" sz="2400" dirty="0" smtClean="0">
              <a:latin typeface="Comic Sans MS" pitchFamily="66" charset="0"/>
            </a:endParaRPr>
          </a:p>
          <a:p>
            <a:pPr eaLnBrk="1" hangingPunct="1">
              <a:lnSpc>
                <a:spcPct val="90000"/>
              </a:lnSpc>
              <a:defRPr/>
            </a:pPr>
            <a:r>
              <a:rPr lang="en-US" sz="1800" b="1" dirty="0" err="1" smtClean="0">
                <a:latin typeface="Comic Sans MS" pitchFamily="66" charset="0"/>
              </a:rPr>
              <a:t>Tryptic</a:t>
            </a:r>
            <a:r>
              <a:rPr lang="en-US" sz="1800" b="1" dirty="0" smtClean="0">
                <a:latin typeface="Comic Sans MS" pitchFamily="66" charset="0"/>
              </a:rPr>
              <a:t> Soy Agar </a:t>
            </a:r>
            <a:r>
              <a:rPr lang="en-US" sz="1400" dirty="0" smtClean="0">
                <a:latin typeface="Comic Sans MS" pitchFamily="66" charset="0"/>
              </a:rPr>
              <a:t>(TSY) </a:t>
            </a:r>
            <a:r>
              <a:rPr lang="en-US" sz="1800" dirty="0" smtClean="0">
                <a:latin typeface="Comic Sans MS" pitchFamily="66" charset="0"/>
              </a:rPr>
              <a:t>is the medium that we most often use. Complex nutrient media which supports the growth of a wide variety of microbes. </a:t>
            </a:r>
          </a:p>
        </p:txBody>
      </p:sp>
      <p:pic>
        <p:nvPicPr>
          <p:cNvPr id="3" name="Picture 2"/>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5410200" y="457200"/>
            <a:ext cx="3105150" cy="3048000"/>
          </a:xfrm>
          <a:prstGeom prst="ellipse">
            <a:avLst/>
          </a:prstGeom>
          <a:ln w="63500" cap="rnd">
            <a:solidFill>
              <a:srgbClr val="EAEAEA"/>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125"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t>Streak plate of </a:t>
            </a:r>
            <a:r>
              <a:rPr lang="en-US" altLang="en-US" sz="1000" i="1"/>
              <a:t>E. coli</a:t>
            </a:r>
            <a:r>
              <a:rPr lang="en-US" altLang="en-US" sz="1000"/>
              <a:t>, T. Port</a:t>
            </a:r>
            <a:endParaRPr lang="en-US" altLang="en-US" sz="1000">
              <a:latin typeface="Comic Sans MS" pitchFamily="66" charset="0"/>
            </a:endParaRPr>
          </a:p>
        </p:txBody>
      </p:sp>
      <p:sp>
        <p:nvSpPr>
          <p:cNvPr id="5126"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6"/>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792162"/>
          </a:xfrm>
        </p:spPr>
        <p:txBody>
          <a:bodyPr/>
          <a:lstStyle/>
          <a:p>
            <a:pPr algn="l" eaLnBrk="1" hangingPunct="1"/>
            <a:r>
              <a:rPr lang="en-US" altLang="en-US" sz="3600" b="1" smtClean="0">
                <a:solidFill>
                  <a:srgbClr val="0070C0"/>
                </a:solidFill>
                <a:latin typeface="Comic Sans MS" pitchFamily="66" charset="0"/>
              </a:rPr>
              <a:t>How is media made? </a:t>
            </a:r>
          </a:p>
        </p:txBody>
      </p:sp>
      <p:sp>
        <p:nvSpPr>
          <p:cNvPr id="6147" name="Rectangle 3"/>
          <p:cNvSpPr>
            <a:spLocks noGrp="1" noChangeArrowheads="1"/>
          </p:cNvSpPr>
          <p:nvPr>
            <p:ph type="body" sz="half" idx="1"/>
          </p:nvPr>
        </p:nvSpPr>
        <p:spPr>
          <a:xfrm>
            <a:off x="228600" y="1295400"/>
            <a:ext cx="4495800" cy="5181600"/>
          </a:xfrm>
        </p:spPr>
        <p:txBody>
          <a:bodyPr/>
          <a:lstStyle/>
          <a:p>
            <a:pPr eaLnBrk="1" hangingPunct="1">
              <a:lnSpc>
                <a:spcPct val="80000"/>
              </a:lnSpc>
            </a:pPr>
            <a:r>
              <a:rPr lang="en-US" altLang="en-US" sz="1800" dirty="0" smtClean="0">
                <a:latin typeface="Comic Sans MS" pitchFamily="66" charset="0"/>
              </a:rPr>
              <a:t>When lab personnel make media they measure out a quantity of </a:t>
            </a:r>
            <a:r>
              <a:rPr lang="en-US" altLang="en-US" sz="1800" b="1" dirty="0" smtClean="0">
                <a:latin typeface="Comic Sans MS" pitchFamily="66" charset="0"/>
              </a:rPr>
              <a:t>dry powdered nutrient media</a:t>
            </a:r>
            <a:r>
              <a:rPr lang="en-US" altLang="en-US" sz="1800" dirty="0" smtClean="0">
                <a:latin typeface="Comic Sans MS" pitchFamily="66" charset="0"/>
              </a:rPr>
              <a:t>, add </a:t>
            </a:r>
            <a:r>
              <a:rPr lang="en-US" altLang="en-US" sz="1800" b="1" dirty="0" smtClean="0">
                <a:latin typeface="Comic Sans MS" pitchFamily="66" charset="0"/>
              </a:rPr>
              <a:t>water</a:t>
            </a:r>
            <a:r>
              <a:rPr lang="en-US" altLang="en-US" sz="1800" dirty="0" smtClean="0">
                <a:latin typeface="Comic Sans MS" pitchFamily="66" charset="0"/>
              </a:rPr>
              <a:t> and </a:t>
            </a:r>
            <a:r>
              <a:rPr lang="en-US" altLang="en-US" sz="1800" b="1" dirty="0" smtClean="0">
                <a:latin typeface="Comic Sans MS" pitchFamily="66" charset="0"/>
              </a:rPr>
              <a:t>check the </a:t>
            </a:r>
            <a:r>
              <a:rPr lang="en-US" altLang="en-US" sz="1800" b="1" dirty="0" err="1" smtClean="0">
                <a:latin typeface="Comic Sans MS" pitchFamily="66" charset="0"/>
              </a:rPr>
              <a:t>pH</a:t>
            </a:r>
            <a:r>
              <a:rPr lang="en-US" altLang="en-US" sz="1800" dirty="0" err="1" smtClean="0">
                <a:latin typeface="Comic Sans MS" pitchFamily="66" charset="0"/>
              </a:rPr>
              <a:t>.</a:t>
            </a:r>
            <a:r>
              <a:rPr lang="en-US" altLang="en-US" sz="1800" dirty="0" smtClean="0">
                <a:latin typeface="Comic Sans MS" pitchFamily="66" charset="0"/>
              </a:rPr>
              <a:t> </a:t>
            </a:r>
          </a:p>
          <a:p>
            <a:pPr eaLnBrk="1" hangingPunct="1">
              <a:lnSpc>
                <a:spcPct val="80000"/>
              </a:lnSpc>
            </a:pPr>
            <a:endParaRPr lang="en-US" altLang="en-US" sz="2400" dirty="0" smtClean="0">
              <a:latin typeface="Comic Sans MS" pitchFamily="66" charset="0"/>
            </a:endParaRPr>
          </a:p>
          <a:p>
            <a:pPr eaLnBrk="1" hangingPunct="1">
              <a:lnSpc>
                <a:spcPct val="80000"/>
              </a:lnSpc>
            </a:pPr>
            <a:r>
              <a:rPr lang="en-US" altLang="en-US" sz="1800" dirty="0" smtClean="0">
                <a:latin typeface="Comic Sans MS" pitchFamily="66" charset="0"/>
              </a:rPr>
              <a:t>They pour the media into bottles, cap it and </a:t>
            </a:r>
            <a:r>
              <a:rPr lang="en-US" altLang="en-US" sz="1800" b="1" dirty="0" smtClean="0">
                <a:latin typeface="Comic Sans MS" pitchFamily="66" charset="0"/>
              </a:rPr>
              <a:t>autoclave</a:t>
            </a:r>
            <a:r>
              <a:rPr lang="en-US" altLang="en-US" sz="1800" dirty="0" smtClean="0">
                <a:latin typeface="Comic Sans MS" pitchFamily="66" charset="0"/>
              </a:rPr>
              <a:t>. </a:t>
            </a:r>
          </a:p>
          <a:p>
            <a:pPr eaLnBrk="1" hangingPunct="1">
              <a:lnSpc>
                <a:spcPct val="80000"/>
              </a:lnSpc>
            </a:pPr>
            <a:endParaRPr lang="en-US" altLang="en-US" sz="2400" dirty="0" smtClean="0">
              <a:latin typeface="Comic Sans MS" pitchFamily="66" charset="0"/>
            </a:endParaRPr>
          </a:p>
          <a:p>
            <a:pPr eaLnBrk="1" hangingPunct="1">
              <a:lnSpc>
                <a:spcPct val="80000"/>
              </a:lnSpc>
            </a:pPr>
            <a:r>
              <a:rPr lang="en-US" altLang="en-US" sz="1800" dirty="0" smtClean="0">
                <a:latin typeface="Comic Sans MS" pitchFamily="66" charset="0"/>
              </a:rPr>
              <a:t>This is a process similar to home canning techniques in food preservation. </a:t>
            </a:r>
          </a:p>
          <a:p>
            <a:pPr eaLnBrk="1" hangingPunct="1">
              <a:lnSpc>
                <a:spcPct val="80000"/>
              </a:lnSpc>
            </a:pPr>
            <a:endParaRPr lang="en-US" altLang="en-US" sz="2400" dirty="0" smtClean="0">
              <a:latin typeface="Comic Sans MS" pitchFamily="66" charset="0"/>
            </a:endParaRPr>
          </a:p>
          <a:p>
            <a:pPr eaLnBrk="1" hangingPunct="1">
              <a:lnSpc>
                <a:spcPct val="80000"/>
              </a:lnSpc>
            </a:pPr>
            <a:r>
              <a:rPr lang="en-US" altLang="en-US" sz="1800" dirty="0" smtClean="0">
                <a:latin typeface="Comic Sans MS" pitchFamily="66" charset="0"/>
              </a:rPr>
              <a:t>The autoclave exposes the media to high temperature </a:t>
            </a:r>
            <a:r>
              <a:rPr lang="en-US" altLang="en-US" sz="1400" dirty="0" smtClean="0">
                <a:latin typeface="Comic Sans MS" pitchFamily="66" charset="0"/>
              </a:rPr>
              <a:t>(121°C) </a:t>
            </a:r>
            <a:r>
              <a:rPr lang="en-US" altLang="en-US" sz="1800" dirty="0" smtClean="0">
                <a:latin typeface="Comic Sans MS" pitchFamily="66" charset="0"/>
              </a:rPr>
              <a:t>and pressure </a:t>
            </a:r>
            <a:r>
              <a:rPr lang="en-US" altLang="en-US" sz="1400" dirty="0" smtClean="0">
                <a:latin typeface="Comic Sans MS" pitchFamily="66" charset="0"/>
              </a:rPr>
              <a:t>(15 psi) </a:t>
            </a:r>
            <a:r>
              <a:rPr lang="en-US" altLang="en-US" sz="1800" dirty="0" smtClean="0">
                <a:latin typeface="Comic Sans MS" pitchFamily="66" charset="0"/>
              </a:rPr>
              <a:t>for 20 minutes. </a:t>
            </a:r>
          </a:p>
          <a:p>
            <a:pPr eaLnBrk="1" hangingPunct="1">
              <a:lnSpc>
                <a:spcPct val="80000"/>
              </a:lnSpc>
            </a:pPr>
            <a:endParaRPr lang="en-US" altLang="en-US" sz="2400" dirty="0" smtClean="0">
              <a:latin typeface="Comic Sans MS" pitchFamily="66" charset="0"/>
            </a:endParaRPr>
          </a:p>
          <a:p>
            <a:pPr eaLnBrk="1" hangingPunct="1">
              <a:lnSpc>
                <a:spcPct val="80000"/>
              </a:lnSpc>
            </a:pPr>
            <a:r>
              <a:rPr lang="en-US" altLang="en-US" sz="1800" dirty="0" smtClean="0">
                <a:latin typeface="Comic Sans MS" pitchFamily="66" charset="0"/>
              </a:rPr>
              <a:t>Once the media is autoclaved it is considered </a:t>
            </a:r>
            <a:r>
              <a:rPr lang="en-US" altLang="en-US" sz="1800" b="1" dirty="0" smtClean="0">
                <a:latin typeface="Comic Sans MS" pitchFamily="66" charset="0"/>
              </a:rPr>
              <a:t>sterile </a:t>
            </a:r>
            <a:r>
              <a:rPr lang="en-US" altLang="en-US" sz="1400" dirty="0" smtClean="0">
                <a:latin typeface="Comic Sans MS" pitchFamily="66" charset="0"/>
              </a:rPr>
              <a:t>(all life forms killed).</a:t>
            </a:r>
            <a:r>
              <a:rPr lang="en-US" altLang="en-US" sz="1800" dirty="0" smtClean="0">
                <a:latin typeface="Comic Sans MS" pitchFamily="66" charset="0"/>
              </a:rPr>
              <a:t> </a:t>
            </a:r>
          </a:p>
        </p:txBody>
      </p:sp>
      <p:sp>
        <p:nvSpPr>
          <p:cNvPr id="6148"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hlinkClick r:id="rId3"/>
              </a:rPr>
              <a:t>Autoclave</a:t>
            </a:r>
            <a:r>
              <a:rPr lang="en-US" altLang="en-US" sz="1000"/>
              <a:t>, Astell Scientific; </a:t>
            </a:r>
            <a:r>
              <a:rPr lang="en-US" altLang="en-US" sz="1000">
                <a:hlinkClick r:id="rId4"/>
              </a:rPr>
              <a:t>Pressure cooker, </a:t>
            </a:r>
            <a:r>
              <a:rPr lang="en-US" altLang="en-US" sz="1000"/>
              <a:t>Rama</a:t>
            </a:r>
            <a:endParaRPr lang="en-US" altLang="en-US" sz="1000">
              <a:latin typeface="Comic Sans MS" pitchFamily="66" charset="0"/>
            </a:endParaRPr>
          </a:p>
        </p:txBody>
      </p:sp>
      <p:pic>
        <p:nvPicPr>
          <p:cNvPr id="6149" name="Picture 4"/>
          <p:cNvPicPr>
            <a:picLocks noChangeAspect="1"/>
          </p:cNvPicPr>
          <p:nvPr/>
        </p:nvPicPr>
        <p:blipFill>
          <a:blip r:embed="rId5">
            <a:extLst>
              <a:ext uri="{28A0092B-C50C-407E-A947-70E740481C1C}">
                <a14:useLocalDpi xmlns:a14="http://schemas.microsoft.com/office/drawing/2010/main"/>
              </a:ext>
            </a:extLst>
          </a:blip>
          <a:srcRect/>
          <a:stretch>
            <a:fillRect/>
          </a:stretch>
        </p:blipFill>
        <p:spPr bwMode="auto">
          <a:xfrm>
            <a:off x="6061075" y="4032250"/>
            <a:ext cx="2366963"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5822403" y="467870"/>
            <a:ext cx="2845046" cy="356409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152400"/>
            <a:ext cx="4191000" cy="2697162"/>
          </a:xfrm>
        </p:spPr>
        <p:txBody>
          <a:bodyPr/>
          <a:lstStyle/>
          <a:p>
            <a:pPr algn="l" eaLnBrk="1" hangingPunct="1"/>
            <a:r>
              <a:rPr lang="en-US" altLang="en-US" sz="3200" b="1" dirty="0" smtClean="0">
                <a:solidFill>
                  <a:srgbClr val="F10D2E"/>
                </a:solidFill>
                <a:latin typeface="Comic Sans MS" pitchFamily="66" charset="0"/>
              </a:rPr>
              <a:t>Specialized Media:</a:t>
            </a:r>
            <a:r>
              <a:rPr lang="en-US" altLang="en-US" sz="3200" dirty="0" smtClean="0">
                <a:solidFill>
                  <a:srgbClr val="F10D2E"/>
                </a:solidFill>
                <a:latin typeface="Comic Sans MS" pitchFamily="66" charset="0"/>
              </a:rPr>
              <a:t> </a:t>
            </a:r>
            <a:r>
              <a:rPr lang="en-US" altLang="en-US" sz="3200" dirty="0" smtClean="0">
                <a:solidFill>
                  <a:srgbClr val="FF0000"/>
                </a:solidFill>
                <a:latin typeface="Comic Sans MS" pitchFamily="66" charset="0"/>
              </a:rPr>
              <a:t/>
            </a:r>
            <a:br>
              <a:rPr lang="en-US" altLang="en-US" sz="3200" dirty="0" smtClean="0">
                <a:solidFill>
                  <a:srgbClr val="FF0000"/>
                </a:solidFill>
                <a:latin typeface="Comic Sans MS" pitchFamily="66" charset="0"/>
              </a:rPr>
            </a:br>
            <a:r>
              <a:rPr lang="en-US" altLang="en-US" sz="2000" dirty="0" smtClean="0">
                <a:solidFill>
                  <a:srgbClr val="FF0000"/>
                </a:solidFill>
                <a:latin typeface="Comic Sans MS" pitchFamily="66" charset="0"/>
              </a:rPr>
              <a:t/>
            </a:r>
            <a:br>
              <a:rPr lang="en-US" altLang="en-US" sz="2000" dirty="0" smtClean="0">
                <a:solidFill>
                  <a:srgbClr val="FF0000"/>
                </a:solidFill>
                <a:latin typeface="Comic Sans MS" pitchFamily="66" charset="0"/>
              </a:rPr>
            </a:br>
            <a:r>
              <a:rPr lang="en-US" altLang="en-US" sz="2000" dirty="0" smtClean="0">
                <a:solidFill>
                  <a:schemeClr val="tx1"/>
                </a:solidFill>
                <a:latin typeface="Comic Sans MS" pitchFamily="66" charset="0"/>
              </a:rPr>
              <a:t>-</a:t>
            </a:r>
            <a:r>
              <a:rPr lang="en-US" altLang="en-US" sz="2000" dirty="0" smtClean="0">
                <a:solidFill>
                  <a:srgbClr val="FF0000"/>
                </a:solidFill>
                <a:latin typeface="Comic Sans MS" pitchFamily="66" charset="0"/>
              </a:rPr>
              <a:t> </a:t>
            </a:r>
            <a:r>
              <a:rPr lang="en-US" altLang="en-US" sz="2400" dirty="0" err="1" smtClean="0">
                <a:latin typeface="Comic Sans MS" pitchFamily="66" charset="0"/>
              </a:rPr>
              <a:t>McConkey’s</a:t>
            </a:r>
            <a:r>
              <a:rPr lang="en-US" altLang="en-US" sz="2400" dirty="0" smtClean="0">
                <a:latin typeface="Comic Sans MS" pitchFamily="66" charset="0"/>
              </a:rPr>
              <a:t> Agar  </a:t>
            </a:r>
            <a:br>
              <a:rPr lang="en-US" altLang="en-US" sz="2400" dirty="0" smtClean="0">
                <a:latin typeface="Comic Sans MS" pitchFamily="66" charset="0"/>
              </a:rPr>
            </a:br>
            <a:r>
              <a:rPr lang="en-US" altLang="en-US" sz="2400" dirty="0" smtClean="0">
                <a:latin typeface="Comic Sans MS" pitchFamily="66" charset="0"/>
              </a:rPr>
              <a:t>- </a:t>
            </a:r>
            <a:r>
              <a:rPr lang="en-US" altLang="en-US" sz="2400" dirty="0" err="1" smtClean="0">
                <a:latin typeface="Comic Sans MS" pitchFamily="66" charset="0"/>
              </a:rPr>
              <a:t>Mannitol</a:t>
            </a:r>
            <a:r>
              <a:rPr lang="en-US" altLang="en-US" sz="2400" dirty="0" smtClean="0">
                <a:latin typeface="Comic Sans MS" pitchFamily="66" charset="0"/>
              </a:rPr>
              <a:t> Salt Agar </a:t>
            </a:r>
            <a:endParaRPr lang="en-US" altLang="en-US" sz="2800" dirty="0" smtClean="0">
              <a:latin typeface="Comic Sans MS" pitchFamily="66" charset="0"/>
            </a:endParaRPr>
          </a:p>
        </p:txBody>
      </p:sp>
      <p:sp>
        <p:nvSpPr>
          <p:cNvPr id="7171" name="Rectangle 3"/>
          <p:cNvSpPr>
            <a:spLocks noGrp="1" noChangeArrowheads="1"/>
          </p:cNvSpPr>
          <p:nvPr>
            <p:ph type="body" sz="half" idx="1"/>
          </p:nvPr>
        </p:nvSpPr>
        <p:spPr>
          <a:xfrm>
            <a:off x="457200" y="3086902"/>
            <a:ext cx="4800600" cy="2897334"/>
          </a:xfrm>
        </p:spPr>
        <p:txBody>
          <a:bodyPr/>
          <a:lstStyle/>
          <a:p>
            <a:pPr algn="ctr" eaLnBrk="1" hangingPunct="1">
              <a:lnSpc>
                <a:spcPct val="90000"/>
              </a:lnSpc>
              <a:buFontTx/>
              <a:buNone/>
            </a:pPr>
            <a:r>
              <a:rPr lang="en-US" altLang="en-US" sz="2000" dirty="0" smtClean="0">
                <a:latin typeface="Comic Sans MS" pitchFamily="66" charset="0"/>
              </a:rPr>
              <a:t>Look at the plates on your lab bench that are red/pink in color.</a:t>
            </a:r>
          </a:p>
          <a:p>
            <a:pPr algn="ctr" eaLnBrk="1" hangingPunct="1">
              <a:lnSpc>
                <a:spcPct val="90000"/>
              </a:lnSpc>
              <a:buFontTx/>
              <a:buNone/>
            </a:pPr>
            <a:endParaRPr lang="en-US" altLang="en-US" sz="2000" dirty="0" smtClean="0">
              <a:latin typeface="Comic Sans MS" pitchFamily="66" charset="0"/>
            </a:endParaRPr>
          </a:p>
          <a:p>
            <a:pPr algn="ctr" eaLnBrk="1" hangingPunct="1">
              <a:lnSpc>
                <a:spcPct val="90000"/>
              </a:lnSpc>
              <a:buFontTx/>
              <a:buNone/>
            </a:pPr>
            <a:r>
              <a:rPr lang="en-US" altLang="en-US" sz="1800" b="1" dirty="0" err="1" smtClean="0">
                <a:latin typeface="Comic Sans MS" pitchFamily="66" charset="0"/>
              </a:rPr>
              <a:t>McConkey’s</a:t>
            </a:r>
            <a:r>
              <a:rPr lang="en-US" altLang="en-US" sz="1800" dirty="0" smtClean="0">
                <a:latin typeface="Comic Sans MS" pitchFamily="66" charset="0"/>
              </a:rPr>
              <a:t> = lighter, purplish-pink</a:t>
            </a:r>
          </a:p>
          <a:p>
            <a:pPr algn="ctr" eaLnBrk="1" hangingPunct="1">
              <a:lnSpc>
                <a:spcPct val="90000"/>
              </a:lnSpc>
              <a:buFontTx/>
              <a:buNone/>
            </a:pPr>
            <a:r>
              <a:rPr lang="en-US" altLang="en-US" sz="1800" b="1" dirty="0" err="1" smtClean="0">
                <a:latin typeface="Comic Sans MS" pitchFamily="66" charset="0"/>
              </a:rPr>
              <a:t>Mannitol</a:t>
            </a:r>
            <a:r>
              <a:rPr lang="en-US" altLang="en-US" sz="1800" b="1" dirty="0" smtClean="0">
                <a:latin typeface="Comic Sans MS" pitchFamily="66" charset="0"/>
              </a:rPr>
              <a:t> Salt </a:t>
            </a:r>
            <a:r>
              <a:rPr lang="en-US" altLang="en-US" sz="1800" dirty="0" smtClean="0">
                <a:latin typeface="Comic Sans MS" pitchFamily="66" charset="0"/>
              </a:rPr>
              <a:t>= </a:t>
            </a:r>
            <a:r>
              <a:rPr lang="en-US" altLang="en-US" sz="1800" dirty="0" err="1" smtClean="0">
                <a:latin typeface="Comic Sans MS" pitchFamily="66" charset="0"/>
              </a:rPr>
              <a:t>orangish</a:t>
            </a:r>
            <a:r>
              <a:rPr lang="en-US" altLang="en-US" sz="1800" dirty="0" smtClean="0">
                <a:latin typeface="Comic Sans MS" pitchFamily="66" charset="0"/>
              </a:rPr>
              <a:t>-pink</a:t>
            </a:r>
          </a:p>
          <a:p>
            <a:pPr algn="ctr" eaLnBrk="1" hangingPunct="1">
              <a:lnSpc>
                <a:spcPct val="90000"/>
              </a:lnSpc>
              <a:buFontTx/>
              <a:buNone/>
            </a:pPr>
            <a:endParaRPr lang="en-US" altLang="en-US" sz="2000" dirty="0" smtClean="0">
              <a:latin typeface="Comic Sans MS" pitchFamily="66" charset="0"/>
            </a:endParaRPr>
          </a:p>
          <a:p>
            <a:pPr algn="ctr" eaLnBrk="1" hangingPunct="1">
              <a:lnSpc>
                <a:spcPct val="90000"/>
              </a:lnSpc>
              <a:buFontTx/>
              <a:buNone/>
            </a:pPr>
            <a:r>
              <a:rPr lang="en-US" altLang="en-US" sz="1600" dirty="0" smtClean="0">
                <a:latin typeface="Comic Sans MS" pitchFamily="66" charset="0"/>
              </a:rPr>
              <a:t>Unlike TSY media, these specialized </a:t>
            </a:r>
          </a:p>
          <a:p>
            <a:pPr algn="ctr" eaLnBrk="1" hangingPunct="1">
              <a:lnSpc>
                <a:spcPct val="90000"/>
              </a:lnSpc>
              <a:buFontTx/>
              <a:buNone/>
            </a:pPr>
            <a:r>
              <a:rPr lang="en-US" altLang="en-US" sz="1600" dirty="0" smtClean="0">
                <a:latin typeface="Comic Sans MS" pitchFamily="66" charset="0"/>
                <a:hlinkClick r:id="rId3"/>
              </a:rPr>
              <a:t>selective &amp; differential</a:t>
            </a:r>
            <a:r>
              <a:rPr lang="en-US" altLang="en-US" sz="1600" dirty="0" smtClean="0">
                <a:latin typeface="Comic Sans MS" pitchFamily="66" charset="0"/>
              </a:rPr>
              <a:t> media plates </a:t>
            </a:r>
          </a:p>
          <a:p>
            <a:pPr algn="ctr" eaLnBrk="1" hangingPunct="1">
              <a:lnSpc>
                <a:spcPct val="90000"/>
              </a:lnSpc>
              <a:buFontTx/>
              <a:buNone/>
            </a:pPr>
            <a:r>
              <a:rPr lang="en-US" altLang="en-US" sz="1600" dirty="0" smtClean="0">
                <a:latin typeface="Comic Sans MS" pitchFamily="66" charset="0"/>
              </a:rPr>
              <a:t>are already prepared for you.</a:t>
            </a:r>
          </a:p>
          <a:p>
            <a:pPr algn="ctr" eaLnBrk="1" hangingPunct="1">
              <a:lnSpc>
                <a:spcPct val="90000"/>
              </a:lnSpc>
            </a:pPr>
            <a:endParaRPr lang="en-US" altLang="en-US" sz="1600" dirty="0" smtClean="0">
              <a:latin typeface="Comic Sans MS" pitchFamily="66" charset="0"/>
            </a:endParaRPr>
          </a:p>
        </p:txBody>
      </p:sp>
      <p:sp>
        <p:nvSpPr>
          <p:cNvPr id="7172" name="Text Box 6"/>
          <p:cNvSpPr txBox="1">
            <a:spLocks noChangeArrowheads="1"/>
          </p:cNvSpPr>
          <p:nvPr/>
        </p:nvSpPr>
        <p:spPr bwMode="auto">
          <a:xfrm>
            <a:off x="6781800" y="6451600"/>
            <a:ext cx="2387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t>McConkey’s, Mannitol Salt &amp; Blood Agar specialized media, T. Port</a:t>
            </a:r>
            <a:endParaRPr lang="en-US" altLang="en-US" sz="1000">
              <a:latin typeface="Comic Sans MS" pitchFamily="66" charset="0"/>
            </a:endParaRPr>
          </a:p>
        </p:txBody>
      </p:sp>
      <p:sp>
        <p:nvSpPr>
          <p:cNvPr id="7"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4"/>
              </a:rPr>
              <a:t>ScienceProfOnline.com</a:t>
            </a:r>
            <a:endParaRPr lang="en-US" altLang="en-US" sz="1000" dirty="0">
              <a:latin typeface="Comic Sans MS" pitchFamily="66" charset="0"/>
            </a:endParaRPr>
          </a:p>
        </p:txBody>
      </p:sp>
      <p:pic>
        <p:nvPicPr>
          <p:cNvPr id="8" name="Picture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408485">
            <a:off x="6096000" y="533400"/>
            <a:ext cx="2558012" cy="237000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Picture 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011602" y="3666257"/>
            <a:ext cx="2726806" cy="21717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457200"/>
            <a:ext cx="3810000" cy="2819400"/>
          </a:xfrm>
        </p:spPr>
        <p:txBody>
          <a:bodyPr/>
          <a:lstStyle/>
          <a:p>
            <a:pPr eaLnBrk="1" hangingPunct="1"/>
            <a:r>
              <a:rPr lang="en-US" altLang="en-US" sz="3600" b="1" dirty="0" smtClean="0">
                <a:solidFill>
                  <a:srgbClr val="CC0066"/>
                </a:solidFill>
                <a:latin typeface="Comic Sans MS" pitchFamily="66" charset="0"/>
              </a:rPr>
              <a:t>Differential </a:t>
            </a:r>
            <a:br>
              <a:rPr lang="en-US" altLang="en-US" sz="3600" b="1" dirty="0" smtClean="0">
                <a:solidFill>
                  <a:srgbClr val="CC0066"/>
                </a:solidFill>
                <a:latin typeface="Comic Sans MS" pitchFamily="66" charset="0"/>
              </a:rPr>
            </a:br>
            <a:r>
              <a:rPr lang="en-US" altLang="en-US" sz="2000" b="1" dirty="0" smtClean="0">
                <a:solidFill>
                  <a:srgbClr val="CC0066"/>
                </a:solidFill>
                <a:latin typeface="Comic Sans MS" pitchFamily="66" charset="0"/>
              </a:rPr>
              <a:t>&amp;</a:t>
            </a:r>
            <a:r>
              <a:rPr lang="en-US" altLang="en-US" sz="2400" b="1" dirty="0" smtClean="0">
                <a:solidFill>
                  <a:srgbClr val="CC0066"/>
                </a:solidFill>
                <a:latin typeface="Comic Sans MS" pitchFamily="66" charset="0"/>
              </a:rPr>
              <a:t/>
            </a:r>
            <a:br>
              <a:rPr lang="en-US" altLang="en-US" sz="2400" b="1" dirty="0" smtClean="0">
                <a:solidFill>
                  <a:srgbClr val="CC0066"/>
                </a:solidFill>
                <a:latin typeface="Comic Sans MS" pitchFamily="66" charset="0"/>
              </a:rPr>
            </a:br>
            <a:r>
              <a:rPr lang="en-US" altLang="en-US" sz="3600" b="1" dirty="0" smtClean="0">
                <a:solidFill>
                  <a:srgbClr val="CC0066"/>
                </a:solidFill>
                <a:latin typeface="Comic Sans MS" pitchFamily="66" charset="0"/>
              </a:rPr>
              <a:t>Selective</a:t>
            </a:r>
            <a:r>
              <a:rPr lang="en-US" altLang="en-US" sz="3600" dirty="0" smtClean="0">
                <a:solidFill>
                  <a:srgbClr val="CC0066"/>
                </a:solidFill>
                <a:latin typeface="Comic Sans MS" pitchFamily="66" charset="0"/>
              </a:rPr>
              <a:t> </a:t>
            </a:r>
            <a:br>
              <a:rPr lang="en-US" altLang="en-US" sz="3600" dirty="0" smtClean="0">
                <a:solidFill>
                  <a:srgbClr val="CC0066"/>
                </a:solidFill>
                <a:latin typeface="Comic Sans MS" pitchFamily="66" charset="0"/>
              </a:rPr>
            </a:br>
            <a:r>
              <a:rPr lang="en-US" altLang="en-US" sz="3600" b="1" dirty="0" smtClean="0">
                <a:solidFill>
                  <a:srgbClr val="CC0066"/>
                </a:solidFill>
                <a:latin typeface="Comic Sans MS" pitchFamily="66" charset="0"/>
              </a:rPr>
              <a:t>Media</a:t>
            </a:r>
            <a:endParaRPr lang="en-US" altLang="en-US" sz="2800" b="1" i="1" dirty="0" smtClean="0">
              <a:solidFill>
                <a:srgbClr val="CC0066"/>
              </a:solidFill>
              <a:latin typeface="Comic Sans MS" pitchFamily="66" charset="0"/>
            </a:endParaRPr>
          </a:p>
        </p:txBody>
      </p:sp>
      <p:sp>
        <p:nvSpPr>
          <p:cNvPr id="121859" name="Rectangle 3"/>
          <p:cNvSpPr>
            <a:spLocks noGrp="1" noChangeArrowheads="1"/>
          </p:cNvSpPr>
          <p:nvPr>
            <p:ph type="body" sz="half" idx="1"/>
          </p:nvPr>
        </p:nvSpPr>
        <p:spPr>
          <a:xfrm>
            <a:off x="304800" y="3352800"/>
            <a:ext cx="8839200" cy="3200400"/>
          </a:xfrm>
        </p:spPr>
        <p:txBody>
          <a:bodyPr/>
          <a:lstStyle/>
          <a:p>
            <a:pPr algn="ctr" eaLnBrk="1" hangingPunct="1">
              <a:buFontTx/>
              <a:buNone/>
            </a:pPr>
            <a:endParaRPr lang="en-US" altLang="en-US" sz="2000" i="1" dirty="0" smtClean="0"/>
          </a:p>
          <a:p>
            <a:pPr algn="ctr" eaLnBrk="1" hangingPunct="1">
              <a:buFontTx/>
              <a:buNone/>
            </a:pPr>
            <a:endParaRPr lang="en-US" altLang="en-US" sz="2000" dirty="0" smtClean="0"/>
          </a:p>
          <a:p>
            <a:pPr algn="ctr" eaLnBrk="1" hangingPunct="1">
              <a:buFontTx/>
              <a:buNone/>
            </a:pPr>
            <a:endParaRPr lang="en-US" altLang="en-US" sz="2000" dirty="0" smtClean="0"/>
          </a:p>
          <a:p>
            <a:pPr algn="ctr" eaLnBrk="1" hangingPunct="1">
              <a:buFontTx/>
              <a:buNone/>
            </a:pPr>
            <a:r>
              <a:rPr lang="en-US" altLang="en-US" sz="2400" b="1" dirty="0" smtClean="0">
                <a:solidFill>
                  <a:srgbClr val="CC0066"/>
                </a:solidFill>
                <a:latin typeface="Comic Sans MS" pitchFamily="66" charset="0"/>
              </a:rPr>
              <a:t>Q</a:t>
            </a:r>
            <a:r>
              <a:rPr lang="en-US" altLang="en-US" sz="2400" b="1" dirty="0" smtClean="0">
                <a:latin typeface="Comic Sans MS" pitchFamily="66" charset="0"/>
              </a:rPr>
              <a:t>: </a:t>
            </a:r>
            <a:r>
              <a:rPr lang="en-US" altLang="en-US" sz="2400" dirty="0" smtClean="0">
                <a:latin typeface="Comic Sans MS" pitchFamily="66" charset="0"/>
              </a:rPr>
              <a:t>What does </a:t>
            </a:r>
            <a:r>
              <a:rPr lang="en-US" altLang="en-US" sz="2400" b="1" dirty="0" smtClean="0">
                <a:latin typeface="Comic Sans MS" pitchFamily="66" charset="0"/>
              </a:rPr>
              <a:t>selective</a:t>
            </a:r>
            <a:r>
              <a:rPr lang="en-US" altLang="en-US" sz="2400" dirty="0" smtClean="0">
                <a:latin typeface="Comic Sans MS" pitchFamily="66" charset="0"/>
              </a:rPr>
              <a:t> mean?</a:t>
            </a:r>
          </a:p>
          <a:p>
            <a:pPr algn="ctr" eaLnBrk="1" hangingPunct="1">
              <a:buFontTx/>
              <a:buNone/>
            </a:pPr>
            <a:endParaRPr lang="en-US" altLang="en-US" sz="2400" dirty="0" smtClean="0">
              <a:latin typeface="Comic Sans MS" pitchFamily="66" charset="0"/>
            </a:endParaRPr>
          </a:p>
          <a:p>
            <a:pPr algn="ctr" eaLnBrk="1" hangingPunct="1">
              <a:buFontTx/>
              <a:buNone/>
            </a:pPr>
            <a:r>
              <a:rPr lang="en-US" altLang="en-US" sz="2400" b="1" dirty="0" smtClean="0">
                <a:solidFill>
                  <a:srgbClr val="CC0066"/>
                </a:solidFill>
                <a:latin typeface="Comic Sans MS" pitchFamily="66" charset="0"/>
              </a:rPr>
              <a:t>Q</a:t>
            </a:r>
            <a:r>
              <a:rPr lang="en-US" altLang="en-US" sz="2400" b="1" dirty="0" smtClean="0">
                <a:latin typeface="Comic Sans MS" pitchFamily="66" charset="0"/>
              </a:rPr>
              <a:t>: </a:t>
            </a:r>
            <a:r>
              <a:rPr lang="en-US" altLang="en-US" sz="2400" dirty="0" smtClean="0">
                <a:latin typeface="Comic Sans MS" pitchFamily="66" charset="0"/>
              </a:rPr>
              <a:t>What does </a:t>
            </a:r>
            <a:r>
              <a:rPr lang="en-US" altLang="en-US" sz="2400" b="1" dirty="0" smtClean="0">
                <a:latin typeface="Comic Sans MS" pitchFamily="66" charset="0"/>
              </a:rPr>
              <a:t>differential </a:t>
            </a:r>
            <a:r>
              <a:rPr lang="en-US" altLang="en-US" sz="2400" dirty="0" smtClean="0">
                <a:latin typeface="Comic Sans MS" pitchFamily="66" charset="0"/>
              </a:rPr>
              <a:t>mean?</a:t>
            </a:r>
          </a:p>
        </p:txBody>
      </p:sp>
      <p:sp>
        <p:nvSpPr>
          <p:cNvPr id="8196" name="Text Box 6"/>
          <p:cNvSpPr txBox="1">
            <a:spLocks noChangeArrowheads="1"/>
          </p:cNvSpPr>
          <p:nvPr/>
        </p:nvSpPr>
        <p:spPr bwMode="auto">
          <a:xfrm>
            <a:off x="7162800" y="6451600"/>
            <a:ext cx="2006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t>McConkey’s media growing </a:t>
            </a:r>
            <a:r>
              <a:rPr lang="en-US" altLang="en-US" sz="1000" i="1"/>
              <a:t>E. coli</a:t>
            </a:r>
            <a:r>
              <a:rPr lang="en-US" altLang="en-US" sz="1000"/>
              <a:t>, T. Port</a:t>
            </a:r>
            <a:endParaRPr lang="en-US" altLang="en-US" sz="1000">
              <a:latin typeface="Comic Sans MS" pitchFamily="66"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029200" y="304800"/>
            <a:ext cx="3778026" cy="3752312"/>
          </a:xfrm>
          <a:prstGeom prst="ellipse">
            <a:avLst/>
          </a:prstGeom>
          <a:ln>
            <a:noFill/>
          </a:ln>
          <a:effectLst>
            <a:softEdge rad="112500"/>
          </a:effectLst>
        </p:spPr>
      </p:pic>
      <p:sp>
        <p:nvSpPr>
          <p:cNvPr id="7"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4"/>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1859">
                                            <p:txEl>
                                              <p:pRg st="5" end="5"/>
                                            </p:txEl>
                                          </p:spTgt>
                                        </p:tgtEl>
                                        <p:attrNameLst>
                                          <p:attrName>style.visibility</p:attrName>
                                        </p:attrNameLst>
                                      </p:cBhvr>
                                      <p:to>
                                        <p:strVal val="visible"/>
                                      </p:to>
                                    </p:set>
                                    <p:anim calcmode="lin" valueType="num">
                                      <p:cBhvr additive="base">
                                        <p:cTn id="7" dur="500" fill="hold"/>
                                        <p:tgtEl>
                                          <p:spTgt spid="121859">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185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152400"/>
            <a:ext cx="4191000" cy="792163"/>
          </a:xfrm>
        </p:spPr>
        <p:txBody>
          <a:bodyPr/>
          <a:lstStyle/>
          <a:p>
            <a:pPr algn="l" eaLnBrk="1" hangingPunct="1"/>
            <a:r>
              <a:rPr lang="en-US" altLang="en-US" sz="3200" b="1" dirty="0" err="1" smtClean="0">
                <a:latin typeface="Comic Sans MS" pitchFamily="66" charset="0"/>
                <a:hlinkClick r:id="rId3"/>
              </a:rPr>
              <a:t>MacConkey's</a:t>
            </a:r>
            <a:r>
              <a:rPr lang="en-US" altLang="en-US" sz="2400" b="1" dirty="0" smtClean="0">
                <a:latin typeface="Comic Sans MS" pitchFamily="66" charset="0"/>
              </a:rPr>
              <a:t> </a:t>
            </a:r>
            <a:r>
              <a:rPr lang="en-US" altLang="en-US" sz="2000" dirty="0" smtClean="0">
                <a:latin typeface="Comic Sans MS" pitchFamily="66" charset="0"/>
              </a:rPr>
              <a:t>(MAC)</a:t>
            </a:r>
            <a:endParaRPr lang="en-US" altLang="en-US" sz="3200" dirty="0" smtClean="0">
              <a:latin typeface="Comic Sans MS" pitchFamily="66" charset="0"/>
            </a:endParaRPr>
          </a:p>
        </p:txBody>
      </p:sp>
      <p:sp>
        <p:nvSpPr>
          <p:cNvPr id="50179" name="Rectangle 3"/>
          <p:cNvSpPr>
            <a:spLocks noGrp="1" noChangeArrowheads="1"/>
          </p:cNvSpPr>
          <p:nvPr>
            <p:ph type="body" sz="half" idx="1"/>
          </p:nvPr>
        </p:nvSpPr>
        <p:spPr>
          <a:xfrm>
            <a:off x="283025" y="959644"/>
            <a:ext cx="6324600" cy="5638800"/>
          </a:xfrm>
        </p:spPr>
        <p:txBody>
          <a:bodyPr/>
          <a:lstStyle/>
          <a:p>
            <a:pPr eaLnBrk="1" hangingPunct="1">
              <a:lnSpc>
                <a:spcPct val="90000"/>
              </a:lnSpc>
              <a:buFontTx/>
              <a:buNone/>
              <a:defRPr/>
            </a:pPr>
            <a:r>
              <a:rPr lang="en-US" sz="1400" dirty="0" err="1" smtClean="0">
                <a:latin typeface="Comic Sans MS" pitchFamily="66" charset="0"/>
              </a:rPr>
              <a:t>MacConkey’s</a:t>
            </a:r>
            <a:r>
              <a:rPr lang="en-US" sz="1400" dirty="0" smtClean="0">
                <a:latin typeface="Comic Sans MS" pitchFamily="66" charset="0"/>
              </a:rPr>
              <a:t> </a:t>
            </a:r>
            <a:r>
              <a:rPr lang="en-US" sz="1400" dirty="0" err="1" smtClean="0">
                <a:latin typeface="Comic Sans MS" pitchFamily="66" charset="0"/>
              </a:rPr>
              <a:t>agaris</a:t>
            </a:r>
            <a:r>
              <a:rPr lang="en-US" sz="1400" dirty="0" smtClean="0">
                <a:latin typeface="Comic Sans MS" pitchFamily="66" charset="0"/>
              </a:rPr>
              <a:t> both </a:t>
            </a:r>
            <a:r>
              <a:rPr lang="en-US" sz="1400" b="1" dirty="0" smtClean="0">
                <a:latin typeface="Comic Sans MS" pitchFamily="66" charset="0"/>
                <a:hlinkClick r:id="rId4"/>
              </a:rPr>
              <a:t>selective</a:t>
            </a:r>
            <a:r>
              <a:rPr lang="en-US" sz="1400" dirty="0" smtClean="0">
                <a:latin typeface="Comic Sans MS" pitchFamily="66" charset="0"/>
                <a:hlinkClick r:id="rId4"/>
              </a:rPr>
              <a:t> &amp; </a:t>
            </a:r>
            <a:r>
              <a:rPr lang="en-US" sz="1400" b="1" dirty="0" smtClean="0">
                <a:latin typeface="Comic Sans MS" pitchFamily="66" charset="0"/>
                <a:hlinkClick r:id="rId4"/>
              </a:rPr>
              <a:t>differential</a:t>
            </a:r>
            <a:r>
              <a:rPr lang="en-US" sz="1400" dirty="0" smtClean="0">
                <a:latin typeface="Comic Sans MS" pitchFamily="66" charset="0"/>
              </a:rPr>
              <a:t>.</a:t>
            </a:r>
          </a:p>
          <a:p>
            <a:pPr eaLnBrk="1" hangingPunct="1">
              <a:lnSpc>
                <a:spcPct val="90000"/>
              </a:lnSpc>
              <a:buFontTx/>
              <a:buNone/>
              <a:defRPr/>
            </a:pPr>
            <a:endParaRPr lang="en-US" sz="1100" dirty="0" smtClean="0">
              <a:latin typeface="Comic Sans MS" pitchFamily="66" charset="0"/>
            </a:endParaRPr>
          </a:p>
          <a:p>
            <a:pPr eaLnBrk="1" hangingPunct="1">
              <a:lnSpc>
                <a:spcPct val="90000"/>
              </a:lnSpc>
              <a:buFontTx/>
              <a:buAutoNum type="arabicPeriod"/>
              <a:defRPr/>
            </a:pPr>
            <a:r>
              <a:rPr lang="en-US" sz="1400" b="1" dirty="0">
                <a:latin typeface="Comic Sans MS" pitchFamily="66" charset="0"/>
              </a:rPr>
              <a:t>S</a:t>
            </a:r>
            <a:r>
              <a:rPr lang="en-US" sz="1400" b="1" dirty="0" smtClean="0">
                <a:latin typeface="Comic Sans MS" pitchFamily="66" charset="0"/>
              </a:rPr>
              <a:t>elective</a:t>
            </a:r>
            <a:r>
              <a:rPr lang="en-US" sz="1400" dirty="0" smtClean="0">
                <a:latin typeface="Comic Sans MS" pitchFamily="66" charset="0"/>
              </a:rPr>
              <a:t> because it </a:t>
            </a:r>
            <a:r>
              <a:rPr lang="en-US" sz="1400" i="1" dirty="0" smtClean="0">
                <a:latin typeface="Comic Sans MS" pitchFamily="66" charset="0"/>
              </a:rPr>
              <a:t>only grows  </a:t>
            </a:r>
            <a:r>
              <a:rPr lang="en-US" sz="1400" b="1" i="1" dirty="0" smtClean="0">
                <a:latin typeface="Comic Sans MS" pitchFamily="66" charset="0"/>
                <a:hlinkClick r:id="rId5"/>
              </a:rPr>
              <a:t>Gram-negative</a:t>
            </a:r>
            <a:r>
              <a:rPr lang="en-US" sz="1400" i="1" dirty="0" smtClean="0">
                <a:latin typeface="Comic Sans MS" pitchFamily="66" charset="0"/>
              </a:rPr>
              <a:t> </a:t>
            </a:r>
          </a:p>
          <a:p>
            <a:pPr marL="0" indent="0" eaLnBrk="1" hangingPunct="1">
              <a:lnSpc>
                <a:spcPct val="90000"/>
              </a:lnSpc>
              <a:buFontTx/>
              <a:buNone/>
              <a:defRPr/>
            </a:pPr>
            <a:r>
              <a:rPr lang="en-US" sz="1400" i="1" dirty="0">
                <a:latin typeface="Comic Sans MS" pitchFamily="66" charset="0"/>
              </a:rPr>
              <a:t> </a:t>
            </a:r>
            <a:r>
              <a:rPr lang="en-US" sz="1400" i="1" dirty="0" smtClean="0">
                <a:latin typeface="Comic Sans MS" pitchFamily="66" charset="0"/>
              </a:rPr>
              <a:t>     bacteria</a:t>
            </a:r>
            <a:r>
              <a:rPr lang="en-US" sz="1400" dirty="0" smtClean="0">
                <a:latin typeface="Comic Sans MS" pitchFamily="66" charset="0"/>
              </a:rPr>
              <a:t>. Inhibits the growth of </a:t>
            </a:r>
            <a:r>
              <a:rPr lang="en-US" sz="1400" b="1" dirty="0" smtClean="0">
                <a:latin typeface="Comic Sans MS" pitchFamily="66" charset="0"/>
                <a:hlinkClick r:id="rId6"/>
              </a:rPr>
              <a:t>Gram-positive</a:t>
            </a:r>
            <a:r>
              <a:rPr lang="en-US" sz="1400" dirty="0" smtClean="0">
                <a:latin typeface="Comic Sans MS" pitchFamily="66" charset="0"/>
              </a:rPr>
              <a:t> </a:t>
            </a:r>
          </a:p>
          <a:p>
            <a:pPr marL="0" indent="0" eaLnBrk="1" hangingPunct="1">
              <a:lnSpc>
                <a:spcPct val="90000"/>
              </a:lnSpc>
              <a:buFontTx/>
              <a:buNone/>
              <a:defRPr/>
            </a:pPr>
            <a:r>
              <a:rPr lang="en-US" sz="1400" dirty="0">
                <a:latin typeface="Comic Sans MS" pitchFamily="66" charset="0"/>
              </a:rPr>
              <a:t> </a:t>
            </a:r>
            <a:r>
              <a:rPr lang="en-US" sz="1400" dirty="0" smtClean="0">
                <a:latin typeface="Comic Sans MS" pitchFamily="66" charset="0"/>
              </a:rPr>
              <a:t>     bacteria.                                       </a:t>
            </a:r>
          </a:p>
          <a:p>
            <a:pPr marL="0" indent="0" eaLnBrk="1" hangingPunct="1">
              <a:lnSpc>
                <a:spcPct val="90000"/>
              </a:lnSpc>
              <a:buFontTx/>
              <a:buNone/>
              <a:defRPr/>
            </a:pPr>
            <a:endParaRPr lang="en-US" sz="1400" dirty="0" smtClean="0">
              <a:latin typeface="Comic Sans MS" pitchFamily="66" charset="0"/>
            </a:endParaRPr>
          </a:p>
          <a:p>
            <a:pPr eaLnBrk="1" hangingPunct="1">
              <a:lnSpc>
                <a:spcPct val="90000"/>
              </a:lnSpc>
              <a:buFontTx/>
              <a:buAutoNum type="arabicPeriod" startAt="2"/>
              <a:defRPr/>
            </a:pPr>
            <a:r>
              <a:rPr lang="en-US" sz="1400" b="1" dirty="0" smtClean="0">
                <a:latin typeface="Comic Sans MS" pitchFamily="66" charset="0"/>
              </a:rPr>
              <a:t>Differential</a:t>
            </a:r>
            <a:r>
              <a:rPr lang="en-US" sz="1400" dirty="0" smtClean="0">
                <a:latin typeface="Comic Sans MS" pitchFamily="66" charset="0"/>
              </a:rPr>
              <a:t> because neutral red </a:t>
            </a:r>
            <a:r>
              <a:rPr lang="en-US" sz="1200" dirty="0" smtClean="0">
                <a:latin typeface="Comic Sans MS" pitchFamily="66" charset="0"/>
              </a:rPr>
              <a:t>(pH-sensitive </a:t>
            </a:r>
          </a:p>
          <a:p>
            <a:pPr marL="0" indent="0" eaLnBrk="1" hangingPunct="1">
              <a:lnSpc>
                <a:spcPct val="90000"/>
              </a:lnSpc>
              <a:buFontTx/>
              <a:buNone/>
              <a:defRPr/>
            </a:pPr>
            <a:r>
              <a:rPr lang="en-US" sz="1200" dirty="0">
                <a:latin typeface="Comic Sans MS" pitchFamily="66" charset="0"/>
              </a:rPr>
              <a:t> </a:t>
            </a:r>
            <a:r>
              <a:rPr lang="en-US" sz="1200" dirty="0" smtClean="0">
                <a:latin typeface="Comic Sans MS" pitchFamily="66" charset="0"/>
              </a:rPr>
              <a:t>    dye) </a:t>
            </a:r>
            <a:r>
              <a:rPr lang="en-US" sz="1400" dirty="0" smtClean="0">
                <a:latin typeface="Comic Sans MS" pitchFamily="66" charset="0"/>
              </a:rPr>
              <a:t>and lactose </a:t>
            </a:r>
            <a:r>
              <a:rPr lang="en-US" sz="1200" dirty="0" smtClean="0">
                <a:latin typeface="Comic Sans MS" pitchFamily="66" charset="0"/>
              </a:rPr>
              <a:t>(type of sugar) </a:t>
            </a:r>
            <a:r>
              <a:rPr lang="en-US" sz="1400" dirty="0" smtClean="0">
                <a:latin typeface="Comic Sans MS" pitchFamily="66" charset="0"/>
              </a:rPr>
              <a:t>have been added </a:t>
            </a:r>
          </a:p>
          <a:p>
            <a:pPr marL="0" indent="0" eaLnBrk="1" hangingPunct="1">
              <a:lnSpc>
                <a:spcPct val="90000"/>
              </a:lnSpc>
              <a:buFontTx/>
              <a:buNone/>
              <a:defRPr/>
            </a:pPr>
            <a:r>
              <a:rPr lang="en-US" sz="1400" dirty="0">
                <a:latin typeface="Comic Sans MS" pitchFamily="66" charset="0"/>
              </a:rPr>
              <a:t> </a:t>
            </a:r>
            <a:r>
              <a:rPr lang="en-US" sz="1400" dirty="0" smtClean="0">
                <a:latin typeface="Comic Sans MS" pitchFamily="66" charset="0"/>
              </a:rPr>
              <a:t>    to media. </a:t>
            </a:r>
          </a:p>
          <a:p>
            <a:pPr eaLnBrk="1" hangingPunct="1">
              <a:lnSpc>
                <a:spcPct val="90000"/>
              </a:lnSpc>
              <a:buFontTx/>
              <a:buAutoNum type="arabicPeriod" startAt="2"/>
              <a:defRPr/>
            </a:pPr>
            <a:endParaRPr lang="en-US" sz="600" dirty="0" smtClean="0">
              <a:latin typeface="Comic Sans MS" pitchFamily="66" charset="0"/>
            </a:endParaRPr>
          </a:p>
          <a:p>
            <a:pPr marL="0" indent="0" eaLnBrk="1" hangingPunct="1">
              <a:lnSpc>
                <a:spcPct val="90000"/>
              </a:lnSpc>
              <a:buFontTx/>
              <a:buNone/>
              <a:defRPr/>
            </a:pPr>
            <a:r>
              <a:rPr lang="en-US" sz="1400" dirty="0" smtClean="0">
                <a:latin typeface="Comic Sans MS" pitchFamily="66" charset="0"/>
              </a:rPr>
              <a:t>     - Bacteria that use lactose for food </a:t>
            </a:r>
            <a:r>
              <a:rPr lang="en-US" sz="1200" dirty="0" smtClean="0">
                <a:latin typeface="Comic Sans MS" pitchFamily="66" charset="0"/>
              </a:rPr>
              <a:t>(lactose fermenters)</a:t>
            </a:r>
            <a:r>
              <a:rPr lang="en-US" sz="1400" dirty="0" smtClean="0">
                <a:latin typeface="Comic Sans MS" pitchFamily="66" charset="0"/>
              </a:rPr>
              <a:t>, produce acidic  </a:t>
            </a:r>
          </a:p>
          <a:p>
            <a:pPr marL="0" indent="0" eaLnBrk="1" hangingPunct="1">
              <a:lnSpc>
                <a:spcPct val="90000"/>
              </a:lnSpc>
              <a:buFontTx/>
              <a:buNone/>
              <a:defRPr/>
            </a:pPr>
            <a:r>
              <a:rPr lang="en-US" sz="1400" dirty="0">
                <a:latin typeface="Comic Sans MS" pitchFamily="66" charset="0"/>
              </a:rPr>
              <a:t> </a:t>
            </a:r>
            <a:r>
              <a:rPr lang="en-US" sz="1400" dirty="0" smtClean="0">
                <a:latin typeface="Comic Sans MS" pitchFamily="66" charset="0"/>
              </a:rPr>
              <a:t>      metabolites that trigger the </a:t>
            </a:r>
            <a:r>
              <a:rPr lang="en-US" sz="1400" dirty="0" smtClean="0">
                <a:latin typeface="Comic Sans MS" pitchFamily="66" charset="0"/>
                <a:hlinkClick r:id="rId7"/>
              </a:rPr>
              <a:t>pH</a:t>
            </a:r>
            <a:r>
              <a:rPr lang="en-US" sz="1400" dirty="0" smtClean="0">
                <a:latin typeface="Comic Sans MS" pitchFamily="66" charset="0"/>
              </a:rPr>
              <a:t> sensitive dye to turn pink.</a:t>
            </a:r>
            <a:r>
              <a:rPr lang="en-US" sz="1400" dirty="0">
                <a:latin typeface="Comic Sans MS" pitchFamily="66" charset="0"/>
              </a:rPr>
              <a:t> </a:t>
            </a:r>
            <a:r>
              <a:rPr lang="en-US" sz="1400" dirty="0" smtClean="0">
                <a:latin typeface="Comic Sans MS" pitchFamily="66" charset="0"/>
              </a:rPr>
              <a:t> </a:t>
            </a:r>
          </a:p>
          <a:p>
            <a:pPr marL="0" indent="0" eaLnBrk="1" hangingPunct="1">
              <a:lnSpc>
                <a:spcPct val="90000"/>
              </a:lnSpc>
              <a:buFontTx/>
              <a:buNone/>
              <a:defRPr/>
            </a:pPr>
            <a:endParaRPr lang="en-US" sz="500" dirty="0" smtClean="0">
              <a:latin typeface="Comic Sans MS" pitchFamily="66" charset="0"/>
            </a:endParaRPr>
          </a:p>
          <a:p>
            <a:pPr marL="0" indent="0" eaLnBrk="1" hangingPunct="1">
              <a:lnSpc>
                <a:spcPct val="90000"/>
              </a:lnSpc>
              <a:buFontTx/>
              <a:buNone/>
              <a:defRPr/>
            </a:pPr>
            <a:r>
              <a:rPr lang="en-US" sz="1400" dirty="0" smtClean="0">
                <a:latin typeface="Comic Sans MS" pitchFamily="66" charset="0"/>
              </a:rPr>
              <a:t>     - So lactose fermenting bacteria will grow in bright pink colonies while </a:t>
            </a:r>
          </a:p>
          <a:p>
            <a:pPr marL="0" indent="0" eaLnBrk="1" hangingPunct="1">
              <a:lnSpc>
                <a:spcPct val="90000"/>
              </a:lnSpc>
              <a:buFontTx/>
              <a:buNone/>
              <a:defRPr/>
            </a:pPr>
            <a:r>
              <a:rPr lang="en-US" sz="1400" dirty="0">
                <a:latin typeface="Comic Sans MS" pitchFamily="66" charset="0"/>
              </a:rPr>
              <a:t> </a:t>
            </a:r>
            <a:r>
              <a:rPr lang="en-US" sz="1400" dirty="0" smtClean="0">
                <a:latin typeface="Comic Sans MS" pitchFamily="66" charset="0"/>
              </a:rPr>
              <a:t>      non-lactose fermenters will be colorless and clear.</a:t>
            </a:r>
            <a:r>
              <a:rPr lang="en-US" sz="1600" dirty="0" smtClean="0">
                <a:latin typeface="Comic Sans MS" pitchFamily="66" charset="0"/>
              </a:rPr>
              <a:t> </a:t>
            </a:r>
          </a:p>
          <a:p>
            <a:pPr marL="0" indent="0" eaLnBrk="1" hangingPunct="1">
              <a:lnSpc>
                <a:spcPct val="90000"/>
              </a:lnSpc>
              <a:buFontTx/>
              <a:buNone/>
              <a:defRPr/>
            </a:pPr>
            <a:endParaRPr lang="en-US" sz="1400" dirty="0">
              <a:latin typeface="Comic Sans MS" pitchFamily="66" charset="0"/>
            </a:endParaRPr>
          </a:p>
          <a:p>
            <a:pPr marL="0" indent="0" eaLnBrk="1" hangingPunct="1">
              <a:lnSpc>
                <a:spcPct val="90000"/>
              </a:lnSpc>
              <a:buFontTx/>
              <a:buNone/>
              <a:defRPr/>
            </a:pPr>
            <a:r>
              <a:rPr lang="en-US" sz="1600" b="1" dirty="0" smtClean="0">
                <a:solidFill>
                  <a:srgbClr val="FF0000"/>
                </a:solidFill>
                <a:latin typeface="Comic Sans MS" pitchFamily="66" charset="0"/>
              </a:rPr>
              <a:t>Q</a:t>
            </a:r>
            <a:r>
              <a:rPr lang="en-US" sz="1400" b="1" dirty="0" smtClean="0">
                <a:latin typeface="Comic Sans MS" pitchFamily="66" charset="0"/>
              </a:rPr>
              <a:t>: </a:t>
            </a:r>
            <a:r>
              <a:rPr lang="en-US" sz="1400" dirty="0">
                <a:latin typeface="Comic Sans MS" pitchFamily="66" charset="0"/>
              </a:rPr>
              <a:t>R</a:t>
            </a:r>
            <a:r>
              <a:rPr lang="en-US" sz="1400" dirty="0" smtClean="0">
                <a:latin typeface="Comic Sans MS" pitchFamily="66" charset="0"/>
              </a:rPr>
              <a:t>egardless of the color of the plate, what do know about bacteria found growing on </a:t>
            </a:r>
            <a:r>
              <a:rPr lang="en-US" sz="1400" dirty="0" err="1" smtClean="0">
                <a:latin typeface="Comic Sans MS" pitchFamily="66" charset="0"/>
              </a:rPr>
              <a:t>MacConkey’s</a:t>
            </a:r>
            <a:r>
              <a:rPr lang="en-US" sz="1400" dirty="0" smtClean="0">
                <a:latin typeface="Comic Sans MS" pitchFamily="66" charset="0"/>
              </a:rPr>
              <a:t>?</a:t>
            </a:r>
          </a:p>
          <a:p>
            <a:pPr marL="0" indent="0" eaLnBrk="1" hangingPunct="1">
              <a:lnSpc>
                <a:spcPct val="90000"/>
              </a:lnSpc>
              <a:buFontTx/>
              <a:buNone/>
              <a:defRPr/>
            </a:pPr>
            <a:endParaRPr lang="en-US" sz="1400" dirty="0">
              <a:latin typeface="Comic Sans MS" pitchFamily="66" charset="0"/>
            </a:endParaRPr>
          </a:p>
          <a:p>
            <a:pPr marL="0" indent="0" eaLnBrk="1" hangingPunct="1">
              <a:lnSpc>
                <a:spcPct val="90000"/>
              </a:lnSpc>
              <a:buFontTx/>
              <a:buNone/>
              <a:defRPr/>
            </a:pPr>
            <a:r>
              <a:rPr lang="en-US" sz="1600" b="1" dirty="0" smtClean="0">
                <a:solidFill>
                  <a:srgbClr val="FF0000"/>
                </a:solidFill>
                <a:latin typeface="Comic Sans MS" pitchFamily="66" charset="0"/>
              </a:rPr>
              <a:t>Q</a:t>
            </a:r>
            <a:r>
              <a:rPr lang="en-US" sz="1400" b="1" dirty="0" smtClean="0">
                <a:latin typeface="Comic Sans MS" pitchFamily="66" charset="0"/>
              </a:rPr>
              <a:t>: </a:t>
            </a:r>
            <a:r>
              <a:rPr lang="en-US" sz="1400" dirty="0" smtClean="0">
                <a:latin typeface="Comic Sans MS" pitchFamily="66" charset="0"/>
              </a:rPr>
              <a:t>If there is growth, what additional information is provided when the color of the bacteria is examined?</a:t>
            </a:r>
          </a:p>
          <a:p>
            <a:pPr eaLnBrk="1" hangingPunct="1">
              <a:lnSpc>
                <a:spcPct val="90000"/>
              </a:lnSpc>
              <a:buFontTx/>
              <a:buNone/>
              <a:defRPr/>
            </a:pPr>
            <a:endParaRPr lang="en-US" sz="1400" dirty="0" smtClean="0">
              <a:latin typeface="Comic Sans MS" pitchFamily="66" charset="0"/>
            </a:endParaRPr>
          </a:p>
          <a:p>
            <a:pPr eaLnBrk="1" hangingPunct="1">
              <a:lnSpc>
                <a:spcPct val="90000"/>
              </a:lnSpc>
              <a:buFontTx/>
              <a:buNone/>
              <a:defRPr/>
            </a:pPr>
            <a:r>
              <a:rPr lang="en-US" sz="1400" dirty="0" smtClean="0">
                <a:latin typeface="Comic Sans MS" pitchFamily="66" charset="0"/>
              </a:rPr>
              <a:t>Enteric bacteria are the most frequently encountered bacteria isolated from many types of clinical specimens. They are most commonly lactose fermenters.</a:t>
            </a:r>
          </a:p>
        </p:txBody>
      </p:sp>
      <p:pic>
        <p:nvPicPr>
          <p:cNvPr id="9220" name="Picture 9"/>
          <p:cNvPicPr>
            <a:picLocks noGrp="1" noChangeAspect="1" noChangeArrowheads="1"/>
          </p:cNvPicPr>
          <p:nvPr>
            <p:ph sz="half" idx="2"/>
          </p:nvPr>
        </p:nvPicPr>
        <p:blipFill>
          <a:blip r:embed="rId8" cstate="screen">
            <a:extLst>
              <a:ext uri="{28A0092B-C50C-407E-A947-70E740481C1C}">
                <a14:useLocalDpi xmlns:a14="http://schemas.microsoft.com/office/drawing/2010/main"/>
              </a:ext>
            </a:extLst>
          </a:blip>
          <a:stretch>
            <a:fillRect/>
          </a:stretch>
        </p:blipFill>
        <p:spPr>
          <a:xfrm>
            <a:off x="5486401" y="245488"/>
            <a:ext cx="3247736" cy="2707799"/>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221" name="Text Box 6"/>
          <p:cNvSpPr txBox="1">
            <a:spLocks noChangeArrowheads="1"/>
          </p:cNvSpPr>
          <p:nvPr/>
        </p:nvSpPr>
        <p:spPr bwMode="auto">
          <a:xfrm>
            <a:off x="4343400" y="6300211"/>
            <a:ext cx="48260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smtClean="0">
                <a:latin typeface="Comic Sans MS" pitchFamily="66" charset="0"/>
              </a:rPr>
              <a:t>Images: </a:t>
            </a:r>
            <a:r>
              <a:rPr lang="en-US" altLang="en-US" sz="1000" dirty="0" err="1">
                <a:hlinkClick r:id="rId9"/>
              </a:rPr>
              <a:t>McConkey’s</a:t>
            </a:r>
            <a:r>
              <a:rPr lang="en-US" altLang="en-US" sz="1000" dirty="0"/>
              <a:t> growing </a:t>
            </a:r>
            <a:r>
              <a:rPr lang="en-US" altLang="en-US" sz="1000" i="1" dirty="0" smtClean="0"/>
              <a:t>E. coli, </a:t>
            </a:r>
            <a:r>
              <a:rPr lang="en-US" altLang="en-US" sz="1000" i="1" dirty="0" err="1" smtClean="0"/>
              <a:t>Enterobacter</a:t>
            </a:r>
            <a:r>
              <a:rPr lang="en-US" altLang="en-US" sz="1000" i="1" dirty="0" smtClean="0"/>
              <a:t> </a:t>
            </a:r>
            <a:r>
              <a:rPr lang="en-US" altLang="en-US" sz="1000" dirty="0" smtClean="0"/>
              <a:t>&amp;</a:t>
            </a:r>
            <a:r>
              <a:rPr lang="en-US" altLang="en-US" sz="1000" i="1" dirty="0" smtClean="0"/>
              <a:t>Salmonella</a:t>
            </a:r>
            <a:r>
              <a:rPr lang="en-US" altLang="en-US" sz="1000" dirty="0"/>
              <a:t> </a:t>
            </a:r>
            <a:r>
              <a:rPr lang="en-US" altLang="en-US" sz="1000" dirty="0" smtClean="0"/>
              <a:t>on plates clockwise from top left; MAC with lactose fermenting colony above a non-lactose fermenting colony. All photos by</a:t>
            </a:r>
            <a:r>
              <a:rPr lang="en-US" altLang="en-US" sz="1000" dirty="0" smtClean="0"/>
              <a:t> </a:t>
            </a:r>
            <a:r>
              <a:rPr lang="en-US" altLang="en-US" sz="1000" dirty="0"/>
              <a:t>T. Port</a:t>
            </a:r>
            <a:endParaRPr lang="en-US" altLang="en-US" sz="1000" dirty="0">
              <a:latin typeface="Comic Sans MS" pitchFamily="66" charset="0"/>
            </a:endParaRPr>
          </a:p>
        </p:txBody>
      </p:sp>
      <p:sp>
        <p:nvSpPr>
          <p:cNvPr id="2" name="TextBox 1"/>
          <p:cNvSpPr txBox="1"/>
          <p:nvPr/>
        </p:nvSpPr>
        <p:spPr>
          <a:xfrm>
            <a:off x="6607625" y="4465971"/>
            <a:ext cx="2126512" cy="1782429"/>
          </a:xfrm>
          <a:prstGeom prst="rect">
            <a:avLst/>
          </a:prstGeom>
          <a:noFill/>
          <a:ln>
            <a:noFill/>
          </a:ln>
          <a:effectLst/>
          <a:scene3d>
            <a:camera prst="orthographicFront">
              <a:rot lat="0" lon="0" rev="0"/>
            </a:camera>
            <a:lightRig rig="chilly" dir="t">
              <a:rot lat="0" lon="0" rev="18480000"/>
            </a:lightRig>
          </a:scene3d>
          <a:sp3d prstMaterial="clear">
            <a:bevelT h="63500"/>
          </a:sp3d>
        </p:spPr>
        <p:txBody>
          <a:bodyPr wrap="square">
            <a:spAutoFit/>
          </a:bodyPr>
          <a:lstStyle/>
          <a:p>
            <a:pPr algn="ctr">
              <a:defRPr/>
            </a:pPr>
            <a:endParaRPr lang="en-US" sz="1100" dirty="0">
              <a:latin typeface="Comic Sans MS" pitchFamily="66" charset="0"/>
              <a:ea typeface="Verdana" pitchFamily="34" charset="0"/>
              <a:cs typeface="Verdana" pitchFamily="34" charset="0"/>
            </a:endParaRPr>
          </a:p>
          <a:p>
            <a:pPr algn="ctr">
              <a:defRPr/>
            </a:pPr>
            <a:r>
              <a:rPr lang="en-US" sz="1600" dirty="0">
                <a:latin typeface="Comic Sans MS" pitchFamily="66" charset="0"/>
                <a:ea typeface="Verdana" pitchFamily="34" charset="0"/>
                <a:cs typeface="Verdana" pitchFamily="34" charset="0"/>
              </a:rPr>
              <a:t>Watch </a:t>
            </a:r>
          </a:p>
          <a:p>
            <a:pPr algn="ctr">
              <a:defRPr/>
            </a:pPr>
            <a:r>
              <a:rPr lang="en-US" sz="1600" b="1" dirty="0">
                <a:latin typeface="Comic Sans MS" pitchFamily="66" charset="0"/>
                <a:ea typeface="Verdana" pitchFamily="34" charset="0"/>
                <a:cs typeface="Verdana" pitchFamily="34" charset="0"/>
              </a:rPr>
              <a:t>VIDEO</a:t>
            </a:r>
            <a:r>
              <a:rPr lang="en-US" sz="1600" dirty="0">
                <a:latin typeface="Comic Sans MS" pitchFamily="66" charset="0"/>
                <a:ea typeface="Verdana" pitchFamily="34" charset="0"/>
                <a:cs typeface="Verdana" pitchFamily="34" charset="0"/>
              </a:rPr>
              <a:t>:</a:t>
            </a:r>
          </a:p>
          <a:p>
            <a:pPr algn="ctr">
              <a:defRPr/>
            </a:pPr>
            <a:endParaRPr lang="en-US" sz="800" dirty="0">
              <a:latin typeface="Comic Sans MS" pitchFamily="66" charset="0"/>
              <a:ea typeface="Verdana" pitchFamily="34" charset="0"/>
              <a:cs typeface="Verdana" pitchFamily="34" charset="0"/>
            </a:endParaRPr>
          </a:p>
          <a:p>
            <a:pPr algn="ctr">
              <a:defRPr/>
            </a:pPr>
            <a:r>
              <a:rPr lang="en-US" sz="1400" dirty="0">
                <a:latin typeface="Comic Sans MS" pitchFamily="66" charset="0"/>
                <a:ea typeface="Verdana" pitchFamily="34" charset="0"/>
                <a:cs typeface="Verdana" pitchFamily="34" charset="0"/>
                <a:hlinkClick r:id="rId10"/>
              </a:rPr>
              <a:t>How to Interpret </a:t>
            </a:r>
            <a:r>
              <a:rPr lang="en-US" dirty="0" err="1">
                <a:latin typeface="Comic Sans MS" pitchFamily="66" charset="0"/>
                <a:ea typeface="Verdana" pitchFamily="34" charset="0"/>
                <a:cs typeface="Verdana" pitchFamily="34" charset="0"/>
                <a:hlinkClick r:id="rId11"/>
              </a:rPr>
              <a:t>MacConkey’s</a:t>
            </a:r>
            <a:r>
              <a:rPr lang="en-US" dirty="0">
                <a:latin typeface="Comic Sans MS" pitchFamily="66" charset="0"/>
                <a:ea typeface="Verdana" pitchFamily="34" charset="0"/>
                <a:cs typeface="Verdana" pitchFamily="34" charset="0"/>
                <a:hlinkClick r:id="rId11"/>
              </a:rPr>
              <a:t> Agar </a:t>
            </a:r>
            <a:r>
              <a:rPr lang="en-US" sz="1600" dirty="0">
                <a:latin typeface="Comic Sans MS" pitchFamily="66" charset="0"/>
                <a:ea typeface="Verdana" pitchFamily="34" charset="0"/>
                <a:cs typeface="Verdana" pitchFamily="34" charset="0"/>
                <a:hlinkClick r:id="rId11"/>
              </a:rPr>
              <a:t>(MAC)</a:t>
            </a:r>
          </a:p>
          <a:p>
            <a:pPr algn="ctr">
              <a:defRPr/>
            </a:pPr>
            <a:endParaRPr lang="en-US" sz="1100" dirty="0">
              <a:latin typeface="Comic Sans MS" pitchFamily="66" charset="0"/>
              <a:ea typeface="Verdana" pitchFamily="34" charset="0"/>
              <a:cs typeface="Verdana" pitchFamily="34" charset="0"/>
            </a:endParaRPr>
          </a:p>
        </p:txBody>
      </p:sp>
      <p:sp>
        <p:nvSpPr>
          <p:cNvPr id="8"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12"/>
              </a:rPr>
              <a:t>ScienceProfOnline.com</a:t>
            </a:r>
            <a:endParaRPr lang="en-US" altLang="en-US" sz="1000" dirty="0">
              <a:latin typeface="Comic Sans MS" pitchFamily="66" charset="0"/>
            </a:endParaRPr>
          </a:p>
        </p:txBody>
      </p:sp>
      <p:pic>
        <p:nvPicPr>
          <p:cNvPr id="3" name="Picture 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607625" y="2586371"/>
            <a:ext cx="2126512" cy="1676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0179">
                                            <p:txEl>
                                              <p:pRg st="16" end="16"/>
                                            </p:txEl>
                                          </p:spTgt>
                                        </p:tgtEl>
                                        <p:attrNameLst>
                                          <p:attrName>style.visibility</p:attrName>
                                        </p:attrNameLst>
                                      </p:cBhvr>
                                      <p:to>
                                        <p:strVal val="visible"/>
                                      </p:to>
                                    </p:set>
                                    <p:anim calcmode="lin" valueType="num">
                                      <p:cBhvr additive="base">
                                        <p:cTn id="7" dur="500" fill="hold"/>
                                        <p:tgtEl>
                                          <p:spTgt spid="50179">
                                            <p:txEl>
                                              <p:pRg st="16" end="1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179">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0179">
                                            <p:txEl>
                                              <p:pRg st="18" end="18"/>
                                            </p:txEl>
                                          </p:spTgt>
                                        </p:tgtEl>
                                        <p:attrNameLst>
                                          <p:attrName>style.visibility</p:attrName>
                                        </p:attrNameLst>
                                      </p:cBhvr>
                                      <p:to>
                                        <p:strVal val="visible"/>
                                      </p:to>
                                    </p:set>
                                    <p:anim calcmode="lin" valueType="num">
                                      <p:cBhvr additive="base">
                                        <p:cTn id="13" dur="500" fill="hold"/>
                                        <p:tgtEl>
                                          <p:spTgt spid="50179">
                                            <p:txEl>
                                              <p:pRg st="18" end="18"/>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179">
                                            <p:txEl>
                                              <p:pRg st="18" end="18"/>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0179">
                                            <p:txEl>
                                              <p:pRg st="20" end="20"/>
                                            </p:txEl>
                                          </p:spTgt>
                                        </p:tgtEl>
                                        <p:attrNameLst>
                                          <p:attrName>style.visibility</p:attrName>
                                        </p:attrNameLst>
                                      </p:cBhvr>
                                      <p:to>
                                        <p:strVal val="visible"/>
                                      </p:to>
                                    </p:set>
                                    <p:anim calcmode="lin" valueType="num">
                                      <p:cBhvr additive="base">
                                        <p:cTn id="17" dur="500" fill="hold"/>
                                        <p:tgtEl>
                                          <p:spTgt spid="50179">
                                            <p:txEl>
                                              <p:pRg st="20" end="2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0179">
                                            <p:txEl>
                                              <p:pRg st="20" end="2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sz="half" idx="1"/>
          </p:nvPr>
        </p:nvSpPr>
        <p:spPr>
          <a:xfrm>
            <a:off x="304800" y="381000"/>
            <a:ext cx="5257800" cy="6070600"/>
          </a:xfrm>
        </p:spPr>
        <p:txBody>
          <a:bodyPr/>
          <a:lstStyle/>
          <a:p>
            <a:pPr eaLnBrk="1" hangingPunct="1">
              <a:lnSpc>
                <a:spcPct val="80000"/>
              </a:lnSpc>
              <a:buFontTx/>
              <a:buNone/>
              <a:defRPr/>
            </a:pPr>
            <a:r>
              <a:rPr lang="en-US" sz="2800" b="1" dirty="0" err="1" smtClean="0">
                <a:latin typeface="Comic Sans MS" pitchFamily="66" charset="0"/>
                <a:hlinkClick r:id="rId3"/>
              </a:rPr>
              <a:t>M</a:t>
            </a:r>
            <a:r>
              <a:rPr lang="en-US" b="1" dirty="0" err="1" smtClean="0">
                <a:latin typeface="Comic Sans MS" pitchFamily="66" charset="0"/>
                <a:hlinkClick r:id="rId3"/>
              </a:rPr>
              <a:t>annitol</a:t>
            </a:r>
            <a:r>
              <a:rPr lang="en-US" b="1" dirty="0" smtClean="0">
                <a:latin typeface="Comic Sans MS" pitchFamily="66" charset="0"/>
                <a:hlinkClick r:id="rId3"/>
              </a:rPr>
              <a:t> Salt</a:t>
            </a:r>
            <a:r>
              <a:rPr lang="en-US" b="1" dirty="0" smtClean="0">
                <a:latin typeface="Comic Sans MS" pitchFamily="66" charset="0"/>
              </a:rPr>
              <a:t> </a:t>
            </a:r>
            <a:r>
              <a:rPr lang="en-US" sz="1800" dirty="0" smtClean="0">
                <a:latin typeface="Comic Sans MS" pitchFamily="66" charset="0"/>
              </a:rPr>
              <a:t>(MSA)</a:t>
            </a:r>
          </a:p>
          <a:p>
            <a:pPr eaLnBrk="1" hangingPunct="1">
              <a:lnSpc>
                <a:spcPct val="80000"/>
              </a:lnSpc>
              <a:buFontTx/>
              <a:buNone/>
              <a:defRPr/>
            </a:pPr>
            <a:endParaRPr lang="en-US" sz="2000" dirty="0" smtClean="0">
              <a:latin typeface="Comic Sans MS" pitchFamily="66" charset="0"/>
            </a:endParaRPr>
          </a:p>
          <a:p>
            <a:pPr eaLnBrk="1" hangingPunct="1">
              <a:lnSpc>
                <a:spcPct val="80000"/>
              </a:lnSpc>
              <a:buFontTx/>
              <a:buNone/>
              <a:defRPr/>
            </a:pPr>
            <a:endParaRPr lang="en-US" sz="500" dirty="0" smtClean="0">
              <a:latin typeface="Comic Sans MS" pitchFamily="66" charset="0"/>
            </a:endParaRPr>
          </a:p>
          <a:p>
            <a:pPr eaLnBrk="1" hangingPunct="1">
              <a:lnSpc>
                <a:spcPct val="90000"/>
              </a:lnSpc>
              <a:buFontTx/>
              <a:buNone/>
              <a:defRPr/>
            </a:pPr>
            <a:r>
              <a:rPr lang="en-US" sz="1600" dirty="0" err="1" smtClean="0">
                <a:latin typeface="Comic Sans MS" pitchFamily="66" charset="0"/>
                <a:hlinkClick r:id="rId4"/>
              </a:rPr>
              <a:t>Mannitol</a:t>
            </a:r>
            <a:r>
              <a:rPr lang="en-US" sz="1600" dirty="0" smtClean="0">
                <a:latin typeface="Comic Sans MS" pitchFamily="66" charset="0"/>
                <a:hlinkClick r:id="rId4"/>
              </a:rPr>
              <a:t> Salt</a:t>
            </a:r>
            <a:r>
              <a:rPr lang="en-US" sz="1600" dirty="0" smtClean="0">
                <a:latin typeface="Comic Sans MS" pitchFamily="66" charset="0"/>
              </a:rPr>
              <a:t> agar is both </a:t>
            </a:r>
            <a:r>
              <a:rPr lang="en-US" sz="1600" b="1" dirty="0" smtClean="0">
                <a:latin typeface="Comic Sans MS" pitchFamily="66" charset="0"/>
              </a:rPr>
              <a:t>selective</a:t>
            </a:r>
            <a:r>
              <a:rPr lang="en-US" sz="1600" dirty="0" smtClean="0">
                <a:latin typeface="Comic Sans MS" pitchFamily="66" charset="0"/>
              </a:rPr>
              <a:t> &amp; </a:t>
            </a:r>
            <a:r>
              <a:rPr lang="en-US" sz="1600" b="1" dirty="0" smtClean="0">
                <a:latin typeface="Comic Sans MS" pitchFamily="66" charset="0"/>
              </a:rPr>
              <a:t>differential</a:t>
            </a:r>
            <a:r>
              <a:rPr lang="en-US" sz="1600" dirty="0" smtClean="0">
                <a:latin typeface="Comic Sans MS" pitchFamily="66" charset="0"/>
              </a:rPr>
              <a:t>.</a:t>
            </a:r>
          </a:p>
          <a:p>
            <a:pPr eaLnBrk="1" hangingPunct="1">
              <a:lnSpc>
                <a:spcPct val="90000"/>
              </a:lnSpc>
              <a:buFontTx/>
              <a:buNone/>
              <a:defRPr/>
            </a:pPr>
            <a:endParaRPr lang="en-US" sz="1200" dirty="0" smtClean="0">
              <a:latin typeface="Comic Sans MS" pitchFamily="66" charset="0"/>
            </a:endParaRPr>
          </a:p>
          <a:p>
            <a:pPr eaLnBrk="1" hangingPunct="1">
              <a:lnSpc>
                <a:spcPct val="90000"/>
              </a:lnSpc>
              <a:buFontTx/>
              <a:buAutoNum type="arabicPeriod"/>
              <a:defRPr/>
            </a:pPr>
            <a:r>
              <a:rPr lang="en-US" sz="1400" b="1" dirty="0" smtClean="0">
                <a:latin typeface="Comic Sans MS" pitchFamily="66" charset="0"/>
              </a:rPr>
              <a:t>Selective</a:t>
            </a:r>
            <a:r>
              <a:rPr lang="en-US" sz="1400" dirty="0" smtClean="0">
                <a:latin typeface="Comic Sans MS" pitchFamily="66" charset="0"/>
              </a:rPr>
              <a:t> because it has a high </a:t>
            </a:r>
            <a:r>
              <a:rPr lang="en-US" sz="1400" dirty="0" err="1" smtClean="0">
                <a:latin typeface="Comic Sans MS" pitchFamily="66" charset="0"/>
              </a:rPr>
              <a:t>NaCl</a:t>
            </a:r>
            <a:r>
              <a:rPr lang="en-US" sz="1400" dirty="0" smtClean="0">
                <a:latin typeface="Comic Sans MS" pitchFamily="66" charset="0"/>
              </a:rPr>
              <a:t> (7.5%) concentration, and few types of bacteria can grow on this hypertonic medium.           </a:t>
            </a:r>
          </a:p>
          <a:p>
            <a:pPr eaLnBrk="1" hangingPunct="1">
              <a:lnSpc>
                <a:spcPct val="90000"/>
              </a:lnSpc>
              <a:buFontTx/>
              <a:buAutoNum type="arabicPeriod"/>
              <a:defRPr/>
            </a:pPr>
            <a:endParaRPr lang="en-US" sz="500" dirty="0">
              <a:latin typeface="Comic Sans MS" pitchFamily="66" charset="0"/>
            </a:endParaRPr>
          </a:p>
          <a:p>
            <a:pPr marL="0" indent="0" eaLnBrk="1" hangingPunct="1">
              <a:lnSpc>
                <a:spcPct val="90000"/>
              </a:lnSpc>
              <a:buFontTx/>
              <a:buNone/>
              <a:defRPr/>
            </a:pPr>
            <a:r>
              <a:rPr lang="en-US" sz="1400" dirty="0">
                <a:latin typeface="Comic Sans MS" pitchFamily="66" charset="0"/>
              </a:rPr>
              <a:t> </a:t>
            </a:r>
            <a:r>
              <a:rPr lang="en-US" sz="1400" dirty="0" smtClean="0">
                <a:latin typeface="Comic Sans MS" pitchFamily="66" charset="0"/>
              </a:rPr>
              <a:t>     Members of </a:t>
            </a:r>
            <a:r>
              <a:rPr lang="en-US" sz="1400" dirty="0">
                <a:latin typeface="Comic Sans MS" pitchFamily="66" charset="0"/>
              </a:rPr>
              <a:t>g</a:t>
            </a:r>
            <a:r>
              <a:rPr lang="en-US" sz="1400" dirty="0" smtClean="0">
                <a:latin typeface="Comic Sans MS" pitchFamily="66" charset="0"/>
              </a:rPr>
              <a:t>enus </a:t>
            </a:r>
            <a:r>
              <a:rPr lang="en-US" sz="1400" i="1" dirty="0" smtClean="0">
                <a:latin typeface="Comic Sans MS" pitchFamily="66" charset="0"/>
              </a:rPr>
              <a:t>Staphylococcus  </a:t>
            </a:r>
            <a:r>
              <a:rPr lang="en-US" sz="1400" dirty="0" smtClean="0">
                <a:latin typeface="Comic Sans MS" pitchFamily="66" charset="0"/>
              </a:rPr>
              <a:t>are   </a:t>
            </a:r>
          </a:p>
          <a:p>
            <a:pPr marL="0" indent="0" eaLnBrk="1" hangingPunct="1">
              <a:lnSpc>
                <a:spcPct val="90000"/>
              </a:lnSpc>
              <a:buFontTx/>
              <a:buNone/>
              <a:defRPr/>
            </a:pPr>
            <a:r>
              <a:rPr lang="en-US" sz="1400" dirty="0">
                <a:latin typeface="Comic Sans MS" pitchFamily="66" charset="0"/>
              </a:rPr>
              <a:t> </a:t>
            </a:r>
            <a:r>
              <a:rPr lang="en-US" sz="1400" dirty="0" smtClean="0">
                <a:latin typeface="Comic Sans MS" pitchFamily="66" charset="0"/>
              </a:rPr>
              <a:t>     </a:t>
            </a:r>
            <a:r>
              <a:rPr lang="en-US" sz="1400" dirty="0" err="1" smtClean="0">
                <a:latin typeface="Comic Sans MS" pitchFamily="66" charset="0"/>
              </a:rPr>
              <a:t>halophilic</a:t>
            </a:r>
            <a:r>
              <a:rPr lang="en-US" sz="1400" dirty="0" smtClean="0">
                <a:latin typeface="Comic Sans MS" pitchFamily="66" charset="0"/>
              </a:rPr>
              <a:t>, and grow well </a:t>
            </a:r>
            <a:r>
              <a:rPr lang="en-US" sz="1400" dirty="0">
                <a:latin typeface="Comic Sans MS" pitchFamily="66" charset="0"/>
              </a:rPr>
              <a:t>o</a:t>
            </a:r>
            <a:r>
              <a:rPr lang="en-US" sz="1400" dirty="0" smtClean="0">
                <a:latin typeface="Comic Sans MS" pitchFamily="66" charset="0"/>
              </a:rPr>
              <a:t>n this media. </a:t>
            </a:r>
          </a:p>
          <a:p>
            <a:pPr marL="0" indent="0" eaLnBrk="1" hangingPunct="1">
              <a:lnSpc>
                <a:spcPct val="90000"/>
              </a:lnSpc>
              <a:buFontTx/>
              <a:buNone/>
              <a:defRPr/>
            </a:pPr>
            <a:endParaRPr lang="en-US" sz="1400" dirty="0" smtClean="0">
              <a:latin typeface="Comic Sans MS" pitchFamily="66" charset="0"/>
            </a:endParaRPr>
          </a:p>
          <a:p>
            <a:pPr eaLnBrk="1" hangingPunct="1">
              <a:lnSpc>
                <a:spcPct val="80000"/>
              </a:lnSpc>
              <a:buFontTx/>
              <a:buNone/>
              <a:defRPr/>
            </a:pPr>
            <a:r>
              <a:rPr lang="en-US" sz="1400" b="1" dirty="0" smtClean="0">
                <a:latin typeface="Comic Sans MS" pitchFamily="66" charset="0"/>
              </a:rPr>
              <a:t>2. Differential</a:t>
            </a:r>
            <a:r>
              <a:rPr lang="en-US" sz="1400" dirty="0" smtClean="0">
                <a:latin typeface="Comic Sans MS" pitchFamily="66" charset="0"/>
              </a:rPr>
              <a:t> because this medium contains a </a:t>
            </a:r>
            <a:r>
              <a:rPr lang="en-US" sz="1400" dirty="0" smtClean="0">
                <a:latin typeface="Comic Sans MS" pitchFamily="66" charset="0"/>
                <a:hlinkClick r:id="rId5"/>
              </a:rPr>
              <a:t>pH</a:t>
            </a:r>
            <a:r>
              <a:rPr lang="en-US" sz="1400" dirty="0" smtClean="0">
                <a:latin typeface="Comic Sans MS" pitchFamily="66" charset="0"/>
              </a:rPr>
              <a:t>-sensitive dye to identify organisms that ferment </a:t>
            </a:r>
            <a:r>
              <a:rPr lang="en-US" sz="1400" dirty="0" err="1" smtClean="0">
                <a:latin typeface="Comic Sans MS" pitchFamily="66" charset="0"/>
              </a:rPr>
              <a:t>mannitol</a:t>
            </a:r>
            <a:r>
              <a:rPr lang="en-US" sz="1400" dirty="0" smtClean="0">
                <a:latin typeface="Comic Sans MS" pitchFamily="66" charset="0"/>
              </a:rPr>
              <a:t>. Organic acids wastes </a:t>
            </a:r>
            <a:r>
              <a:rPr lang="en-US" sz="1400" dirty="0" err="1" smtClean="0">
                <a:latin typeface="Comic Sans MS" pitchFamily="66" charset="0"/>
              </a:rPr>
              <a:t>mannitol</a:t>
            </a:r>
            <a:r>
              <a:rPr lang="en-US" sz="1400" dirty="0" smtClean="0">
                <a:latin typeface="Comic Sans MS" pitchFamily="66" charset="0"/>
              </a:rPr>
              <a:t> fermenters produce change the medium from red to yellow. </a:t>
            </a:r>
          </a:p>
          <a:p>
            <a:pPr eaLnBrk="1" hangingPunct="1">
              <a:lnSpc>
                <a:spcPct val="80000"/>
              </a:lnSpc>
              <a:buFontTx/>
              <a:buNone/>
              <a:defRPr/>
            </a:pPr>
            <a:endParaRPr lang="en-US" sz="500" dirty="0" smtClean="0">
              <a:latin typeface="Comic Sans MS" pitchFamily="66" charset="0"/>
            </a:endParaRPr>
          </a:p>
          <a:p>
            <a:pPr eaLnBrk="1" hangingPunct="1">
              <a:lnSpc>
                <a:spcPct val="80000"/>
              </a:lnSpc>
              <a:buFontTx/>
              <a:buNone/>
              <a:defRPr/>
            </a:pPr>
            <a:r>
              <a:rPr lang="en-US" sz="1400" dirty="0" smtClean="0">
                <a:latin typeface="Comic Sans MS" pitchFamily="66" charset="0"/>
              </a:rPr>
              <a:t>	MSA works well for identifying </a:t>
            </a:r>
            <a:r>
              <a:rPr lang="en-US" sz="1400" b="1" dirty="0" smtClean="0">
                <a:latin typeface="Comic Sans MS" pitchFamily="66" charset="0"/>
              </a:rPr>
              <a:t>pathogenic staphylococci</a:t>
            </a:r>
            <a:r>
              <a:rPr lang="en-US" sz="1400" dirty="0" smtClean="0">
                <a:latin typeface="Comic Sans MS" pitchFamily="66" charset="0"/>
              </a:rPr>
              <a:t>, such as </a:t>
            </a:r>
            <a:r>
              <a:rPr lang="en-US" sz="1400" i="1" dirty="0" smtClean="0">
                <a:latin typeface="Comic Sans MS" pitchFamily="66" charset="0"/>
              </a:rPr>
              <a:t>Staphylococcus </a:t>
            </a:r>
            <a:r>
              <a:rPr lang="en-US" sz="1400" i="1" dirty="0" err="1" smtClean="0">
                <a:latin typeface="Comic Sans MS" pitchFamily="66" charset="0"/>
              </a:rPr>
              <a:t>aureus</a:t>
            </a:r>
            <a:r>
              <a:rPr lang="en-US" sz="1400" dirty="0" smtClean="0">
                <a:latin typeface="Comic Sans MS" pitchFamily="66" charset="0"/>
              </a:rPr>
              <a:t>, which will ferment </a:t>
            </a:r>
            <a:r>
              <a:rPr lang="en-US" sz="1400" dirty="0" err="1" smtClean="0">
                <a:latin typeface="Comic Sans MS" pitchFamily="66" charset="0"/>
              </a:rPr>
              <a:t>mannitol</a:t>
            </a:r>
            <a:r>
              <a:rPr lang="en-US" sz="1400" dirty="0" smtClean="0">
                <a:latin typeface="Comic Sans MS" pitchFamily="66" charset="0"/>
              </a:rPr>
              <a:t>.  </a:t>
            </a:r>
          </a:p>
          <a:p>
            <a:pPr eaLnBrk="1" hangingPunct="1">
              <a:lnSpc>
                <a:spcPct val="80000"/>
              </a:lnSpc>
              <a:buFontTx/>
              <a:buNone/>
              <a:defRPr/>
            </a:pPr>
            <a:endParaRPr lang="en-US" sz="500" dirty="0" smtClean="0">
              <a:latin typeface="Comic Sans MS" pitchFamily="66" charset="0"/>
            </a:endParaRPr>
          </a:p>
          <a:p>
            <a:pPr eaLnBrk="1" hangingPunct="1">
              <a:lnSpc>
                <a:spcPct val="80000"/>
              </a:lnSpc>
              <a:buFontTx/>
              <a:buNone/>
              <a:defRPr/>
            </a:pPr>
            <a:r>
              <a:rPr lang="en-US" sz="1400" dirty="0" smtClean="0">
                <a:latin typeface="Comic Sans MS" pitchFamily="66" charset="0"/>
              </a:rPr>
              <a:t>       Most non-pathogenic staphylococci </a:t>
            </a:r>
            <a:r>
              <a:rPr lang="en-US" sz="1400" i="1" dirty="0" smtClean="0">
                <a:latin typeface="Comic Sans MS" pitchFamily="66" charset="0"/>
              </a:rPr>
              <a:t>(Staphylococcus </a:t>
            </a:r>
            <a:r>
              <a:rPr lang="en-US" sz="1400" i="1" dirty="0" err="1" smtClean="0">
                <a:latin typeface="Comic Sans MS" pitchFamily="66" charset="0"/>
              </a:rPr>
              <a:t>epidermidis</a:t>
            </a:r>
            <a:r>
              <a:rPr lang="en-US" sz="1400" i="1" dirty="0" smtClean="0">
                <a:latin typeface="Comic Sans MS" pitchFamily="66" charset="0"/>
              </a:rPr>
              <a:t>)</a:t>
            </a:r>
            <a:r>
              <a:rPr lang="en-US" sz="1400" dirty="0" smtClean="0">
                <a:latin typeface="Comic Sans MS" pitchFamily="66" charset="0"/>
              </a:rPr>
              <a:t> will not ferment </a:t>
            </a:r>
            <a:r>
              <a:rPr lang="en-US" sz="1400" dirty="0" err="1" smtClean="0">
                <a:latin typeface="Comic Sans MS" pitchFamily="66" charset="0"/>
              </a:rPr>
              <a:t>mannitol</a:t>
            </a:r>
            <a:r>
              <a:rPr lang="en-US" sz="1400" dirty="0" smtClean="0">
                <a:latin typeface="Comic Sans MS" pitchFamily="66" charset="0"/>
              </a:rPr>
              <a:t>.</a:t>
            </a:r>
          </a:p>
          <a:p>
            <a:pPr eaLnBrk="1" hangingPunct="1">
              <a:lnSpc>
                <a:spcPct val="80000"/>
              </a:lnSpc>
              <a:buFontTx/>
              <a:buNone/>
              <a:defRPr/>
            </a:pPr>
            <a:endParaRPr lang="en-US" sz="1400" dirty="0">
              <a:latin typeface="Comic Sans MS" pitchFamily="66" charset="0"/>
            </a:endParaRPr>
          </a:p>
          <a:p>
            <a:pPr marL="0" indent="0" eaLnBrk="1" hangingPunct="1">
              <a:lnSpc>
                <a:spcPct val="90000"/>
              </a:lnSpc>
              <a:buFontTx/>
              <a:buNone/>
              <a:defRPr/>
            </a:pPr>
            <a:r>
              <a:rPr lang="en-US" sz="1600" b="1" dirty="0" smtClean="0">
                <a:solidFill>
                  <a:srgbClr val="F10D2E"/>
                </a:solidFill>
                <a:latin typeface="Comic Sans MS" pitchFamily="66" charset="0"/>
              </a:rPr>
              <a:t>Q</a:t>
            </a:r>
            <a:r>
              <a:rPr lang="en-US" sz="1400" b="1" dirty="0" smtClean="0">
                <a:latin typeface="Comic Sans MS" pitchFamily="66" charset="0"/>
              </a:rPr>
              <a:t>: </a:t>
            </a:r>
            <a:r>
              <a:rPr lang="en-US" sz="1400" dirty="0" smtClean="0">
                <a:latin typeface="Comic Sans MS" pitchFamily="66" charset="0"/>
              </a:rPr>
              <a:t>Regardless of the color of the plate, what do know about bacteria found growing on </a:t>
            </a:r>
            <a:r>
              <a:rPr lang="en-US" sz="1400" dirty="0" err="1" smtClean="0">
                <a:latin typeface="Comic Sans MS" pitchFamily="66" charset="0"/>
              </a:rPr>
              <a:t>Mannitol</a:t>
            </a:r>
            <a:r>
              <a:rPr lang="en-US" sz="1400" dirty="0" smtClean="0">
                <a:latin typeface="Comic Sans MS" pitchFamily="66" charset="0"/>
              </a:rPr>
              <a:t> Salt?</a:t>
            </a:r>
          </a:p>
          <a:p>
            <a:pPr marL="0" indent="0" eaLnBrk="1" hangingPunct="1">
              <a:lnSpc>
                <a:spcPct val="90000"/>
              </a:lnSpc>
              <a:buFontTx/>
              <a:buNone/>
              <a:defRPr/>
            </a:pPr>
            <a:endParaRPr lang="en-US" sz="1400" dirty="0" smtClean="0">
              <a:latin typeface="Comic Sans MS" pitchFamily="66" charset="0"/>
            </a:endParaRPr>
          </a:p>
          <a:p>
            <a:pPr marL="0" indent="0" eaLnBrk="1" hangingPunct="1">
              <a:lnSpc>
                <a:spcPct val="90000"/>
              </a:lnSpc>
              <a:buFontTx/>
              <a:buNone/>
              <a:defRPr/>
            </a:pPr>
            <a:r>
              <a:rPr lang="en-US" sz="1600" b="1" dirty="0" smtClean="0">
                <a:solidFill>
                  <a:srgbClr val="F10D2E"/>
                </a:solidFill>
                <a:latin typeface="Comic Sans MS" pitchFamily="66" charset="0"/>
              </a:rPr>
              <a:t>Q</a:t>
            </a:r>
            <a:r>
              <a:rPr lang="en-US" sz="1400" b="1" dirty="0" smtClean="0">
                <a:latin typeface="Comic Sans MS" pitchFamily="66" charset="0"/>
              </a:rPr>
              <a:t>: </a:t>
            </a:r>
            <a:r>
              <a:rPr lang="en-US" sz="1400" dirty="0" smtClean="0">
                <a:latin typeface="Comic Sans MS" pitchFamily="66" charset="0"/>
              </a:rPr>
              <a:t>If there is growth, additional information can then be obtained about bacteria growing  based on color of the medium. </a:t>
            </a:r>
          </a:p>
          <a:p>
            <a:pPr eaLnBrk="1" hangingPunct="1">
              <a:lnSpc>
                <a:spcPct val="80000"/>
              </a:lnSpc>
              <a:buFontTx/>
              <a:buNone/>
              <a:defRPr/>
            </a:pPr>
            <a:endParaRPr lang="en-US" sz="1600" b="1" dirty="0" smtClean="0">
              <a:latin typeface="Comic Sans MS" pitchFamily="66" charset="0"/>
            </a:endParaRPr>
          </a:p>
        </p:txBody>
      </p:sp>
      <p:pic>
        <p:nvPicPr>
          <p:cNvPr id="11267" name="Picture 14" descr="Mannitol Salt Pos and Neg"/>
          <p:cNvPicPr>
            <a:picLocks noGrp="1" noChangeAspect="1" noChangeArrowheads="1"/>
          </p:cNvPicPr>
          <p:nvPr>
            <p:ph sz="quarter" idx="2"/>
          </p:nvPr>
        </p:nvPicPr>
        <p:blipFill>
          <a:blip r:embed="rId6" cstate="email">
            <a:extLst>
              <a:ext uri="{28A0092B-C50C-407E-A947-70E740481C1C}">
                <a14:useLocalDpi xmlns:a14="http://schemas.microsoft.com/office/drawing/2010/main"/>
              </a:ext>
            </a:extLst>
          </a:blip>
          <a:srcRect/>
          <a:stretch>
            <a:fillRect/>
          </a:stretch>
        </p:blipFill>
        <p:spPr>
          <a:xfrm>
            <a:off x="5893091" y="1143000"/>
            <a:ext cx="3022018" cy="2648146"/>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268" name="Picture 19" descr="Mannitol Salt Agar Labeled"/>
          <p:cNvPicPr>
            <a:picLocks noGrp="1" noChangeAspect="1" noChangeArrowheads="1"/>
          </p:cNvPicPr>
          <p:nvPr>
            <p:ph sz="quarter" idx="3"/>
          </p:nvPr>
        </p:nvPicPr>
        <p:blipFill>
          <a:blip r:embed="rId7" cstate="email">
            <a:extLst>
              <a:ext uri="{28A0092B-C50C-407E-A947-70E740481C1C}">
                <a14:useLocalDpi xmlns:a14="http://schemas.microsoft.com/office/drawing/2010/main"/>
              </a:ext>
            </a:extLst>
          </a:blip>
          <a:srcRect/>
          <a:stretch>
            <a:fillRect/>
          </a:stretch>
        </p:blipFill>
        <p:spPr>
          <a:xfrm rot="1377121">
            <a:off x="7353976" y="370433"/>
            <a:ext cx="1373909" cy="1259416"/>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245" name="Text Box 6"/>
          <p:cNvSpPr txBox="1">
            <a:spLocks noChangeArrowheads="1"/>
          </p:cNvSpPr>
          <p:nvPr/>
        </p:nvSpPr>
        <p:spPr bwMode="auto">
          <a:xfrm>
            <a:off x="5638800" y="6451600"/>
            <a:ext cx="3530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t>Sterile </a:t>
            </a:r>
            <a:r>
              <a:rPr lang="en-US" altLang="en-US" sz="1000">
                <a:hlinkClick r:id="rId8"/>
              </a:rPr>
              <a:t>Mannitol Salt Agar</a:t>
            </a:r>
            <a:r>
              <a:rPr lang="en-US" altLang="en-US" sz="1000"/>
              <a:t> &amp; Positive &amp; negative differential reaction on Mannitol Salt Agar, T. Port</a:t>
            </a:r>
            <a:endParaRPr lang="en-US" altLang="en-US" sz="1000">
              <a:latin typeface="Comic Sans MS" pitchFamily="66" charset="0"/>
            </a:endParaRPr>
          </a:p>
        </p:txBody>
      </p:sp>
      <p:sp>
        <p:nvSpPr>
          <p:cNvPr id="7" name="TextBox 6"/>
          <p:cNvSpPr txBox="1"/>
          <p:nvPr/>
        </p:nvSpPr>
        <p:spPr>
          <a:xfrm>
            <a:off x="6705600" y="4038600"/>
            <a:ext cx="1752600" cy="2062103"/>
          </a:xfrm>
          <a:prstGeom prst="rect">
            <a:avLst/>
          </a:prstGeom>
          <a:noFill/>
          <a:ln>
            <a:noFill/>
          </a:ln>
          <a:effectLst/>
          <a:scene3d>
            <a:camera prst="orthographicFront">
              <a:rot lat="0" lon="0" rev="0"/>
            </a:camera>
            <a:lightRig rig="chilly" dir="t">
              <a:rot lat="0" lon="0" rev="18480000"/>
            </a:lightRig>
          </a:scene3d>
          <a:sp3d prstMaterial="clear">
            <a:bevelT h="63500"/>
          </a:sp3d>
        </p:spPr>
        <p:txBody>
          <a:bodyPr>
            <a:spAutoFit/>
          </a:bodyPr>
          <a:lstStyle/>
          <a:p>
            <a:pPr algn="ctr">
              <a:defRPr/>
            </a:pPr>
            <a:endParaRPr lang="en-US" dirty="0">
              <a:latin typeface="Comic Sans MS" pitchFamily="66" charset="0"/>
              <a:ea typeface="Verdana" pitchFamily="34" charset="0"/>
              <a:cs typeface="Verdana" pitchFamily="34" charset="0"/>
            </a:endParaRPr>
          </a:p>
          <a:p>
            <a:pPr algn="ctr">
              <a:defRPr/>
            </a:pPr>
            <a:r>
              <a:rPr lang="en-US" sz="1600" dirty="0" smtClean="0">
                <a:latin typeface="Comic Sans MS" pitchFamily="66" charset="0"/>
                <a:ea typeface="Verdana" pitchFamily="34" charset="0"/>
                <a:cs typeface="Verdana" pitchFamily="34" charset="0"/>
              </a:rPr>
              <a:t>Watch </a:t>
            </a:r>
            <a:endParaRPr lang="en-US" sz="1600" dirty="0">
              <a:latin typeface="Comic Sans MS" pitchFamily="66" charset="0"/>
              <a:ea typeface="Verdana" pitchFamily="34" charset="0"/>
              <a:cs typeface="Verdana" pitchFamily="34" charset="0"/>
            </a:endParaRPr>
          </a:p>
          <a:p>
            <a:pPr algn="ctr">
              <a:defRPr/>
            </a:pPr>
            <a:r>
              <a:rPr lang="en-US" sz="1600" b="1" dirty="0">
                <a:latin typeface="Comic Sans MS" pitchFamily="66" charset="0"/>
                <a:ea typeface="Verdana" pitchFamily="34" charset="0"/>
                <a:cs typeface="Verdana" pitchFamily="34" charset="0"/>
              </a:rPr>
              <a:t>VIDEO</a:t>
            </a:r>
            <a:r>
              <a:rPr lang="en-US" sz="1600" dirty="0">
                <a:latin typeface="Comic Sans MS" pitchFamily="66" charset="0"/>
                <a:ea typeface="Verdana" pitchFamily="34" charset="0"/>
                <a:cs typeface="Verdana" pitchFamily="34" charset="0"/>
              </a:rPr>
              <a:t>:</a:t>
            </a:r>
          </a:p>
          <a:p>
            <a:pPr algn="ctr">
              <a:defRPr/>
            </a:pPr>
            <a:endParaRPr lang="en-US" sz="1000" dirty="0">
              <a:latin typeface="Comic Sans MS" pitchFamily="66" charset="0"/>
              <a:ea typeface="Verdana" pitchFamily="34" charset="0"/>
              <a:cs typeface="Verdana" pitchFamily="34" charset="0"/>
            </a:endParaRPr>
          </a:p>
          <a:p>
            <a:pPr algn="ctr">
              <a:defRPr/>
            </a:pPr>
            <a:r>
              <a:rPr lang="en-US" sz="1400" dirty="0">
                <a:latin typeface="Comic Sans MS" pitchFamily="66" charset="0"/>
                <a:ea typeface="Verdana" pitchFamily="34" charset="0"/>
                <a:cs typeface="Verdana" pitchFamily="34" charset="0"/>
                <a:hlinkClick r:id="rId9"/>
              </a:rPr>
              <a:t>How to Interpret</a:t>
            </a:r>
            <a:endParaRPr lang="en-US" sz="1400" dirty="0">
              <a:latin typeface="Comic Sans MS" pitchFamily="66" charset="0"/>
              <a:ea typeface="Verdana" pitchFamily="34" charset="0"/>
              <a:cs typeface="Verdana" pitchFamily="34" charset="0"/>
              <a:hlinkClick r:id="rId10"/>
            </a:endParaRPr>
          </a:p>
          <a:p>
            <a:pPr algn="ctr">
              <a:defRPr/>
            </a:pPr>
            <a:r>
              <a:rPr lang="en-US" dirty="0" err="1">
                <a:latin typeface="Comic Sans MS" pitchFamily="66" charset="0"/>
                <a:ea typeface="Verdana" pitchFamily="34" charset="0"/>
                <a:cs typeface="Verdana" pitchFamily="34" charset="0"/>
                <a:hlinkClick r:id="rId10"/>
              </a:rPr>
              <a:t>Mannitol</a:t>
            </a:r>
            <a:r>
              <a:rPr lang="en-US" dirty="0">
                <a:latin typeface="Comic Sans MS" pitchFamily="66" charset="0"/>
                <a:ea typeface="Verdana" pitchFamily="34" charset="0"/>
                <a:cs typeface="Verdana" pitchFamily="34" charset="0"/>
                <a:hlinkClick r:id="rId10"/>
              </a:rPr>
              <a:t> Salt Agar </a:t>
            </a:r>
            <a:r>
              <a:rPr lang="en-US" sz="1600" dirty="0">
                <a:latin typeface="Comic Sans MS" pitchFamily="66" charset="0"/>
                <a:ea typeface="Verdana" pitchFamily="34" charset="0"/>
                <a:cs typeface="Verdana" pitchFamily="34" charset="0"/>
                <a:hlinkClick r:id="rId10"/>
              </a:rPr>
              <a:t>(MSA)</a:t>
            </a:r>
            <a:endParaRPr lang="en-US" sz="1600" dirty="0">
              <a:latin typeface="Comic Sans MS" pitchFamily="66" charset="0"/>
              <a:ea typeface="Verdana" pitchFamily="34" charset="0"/>
              <a:cs typeface="Verdana" pitchFamily="34" charset="0"/>
              <a:hlinkClick r:id="rId11"/>
            </a:endParaRPr>
          </a:p>
          <a:p>
            <a:pPr algn="ctr">
              <a:defRPr/>
            </a:pPr>
            <a:endParaRPr lang="en-US" dirty="0">
              <a:latin typeface="Comic Sans MS" pitchFamily="66" charset="0"/>
              <a:ea typeface="Verdana" pitchFamily="34" charset="0"/>
              <a:cs typeface="Verdana" pitchFamily="34" charset="0"/>
            </a:endParaRPr>
          </a:p>
        </p:txBody>
      </p:sp>
      <p:sp>
        <p:nvSpPr>
          <p:cNvPr id="8"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Virtual Microbiology Classroom on </a:t>
            </a:r>
            <a:r>
              <a:rPr lang="en-US" altLang="en-US" sz="1000" dirty="0">
                <a:latin typeface="Comic Sans MS" pitchFamily="66" charset="0"/>
                <a:hlinkClick r:id="rId12"/>
              </a:rPr>
              <a:t>ScienceProfOnline.com</a:t>
            </a:r>
            <a:endParaRPr lang="en-US" altLang="en-US" sz="1000"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2227">
                                            <p:txEl>
                                              <p:pRg st="16" end="16"/>
                                            </p:txEl>
                                          </p:spTgt>
                                        </p:tgtEl>
                                        <p:attrNameLst>
                                          <p:attrName>style.visibility</p:attrName>
                                        </p:attrNameLst>
                                      </p:cBhvr>
                                      <p:to>
                                        <p:strVal val="visible"/>
                                      </p:to>
                                    </p:set>
                                    <p:anim calcmode="lin" valueType="num">
                                      <p:cBhvr additive="base">
                                        <p:cTn id="7" dur="500" fill="hold"/>
                                        <p:tgtEl>
                                          <p:spTgt spid="52227">
                                            <p:txEl>
                                              <p:pRg st="16" end="1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227">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227">
                                            <p:txEl>
                                              <p:pRg st="18" end="18"/>
                                            </p:txEl>
                                          </p:spTgt>
                                        </p:tgtEl>
                                        <p:attrNameLst>
                                          <p:attrName>style.visibility</p:attrName>
                                        </p:attrNameLst>
                                      </p:cBhvr>
                                      <p:to>
                                        <p:strVal val="visible"/>
                                      </p:to>
                                    </p:set>
                                    <p:anim calcmode="lin" valueType="num">
                                      <p:cBhvr additive="base">
                                        <p:cTn id="13" dur="500" fill="hold"/>
                                        <p:tgtEl>
                                          <p:spTgt spid="52227">
                                            <p:txEl>
                                              <p:pRg st="18" end="18"/>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227">
                                            <p:txEl>
                                              <p:pRg st="18" end="1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14198</TotalTime>
  <Words>1617</Words>
  <Application>Microsoft Office PowerPoint</Application>
  <PresentationFormat>On-screen Show (4:3)</PresentationFormat>
  <Paragraphs>257</Paragraphs>
  <Slides>16</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Comic Sans MS</vt:lpstr>
      <vt:lpstr>Verdana</vt:lpstr>
      <vt:lpstr>Default Design</vt:lpstr>
      <vt:lpstr>PowerPoint Presentation</vt:lpstr>
      <vt:lpstr>PowerPoint Presentation</vt:lpstr>
      <vt:lpstr>What am I going to learn from Lab Topic #3?    MacConkeys &amp; Mannitol Salt Agars</vt:lpstr>
      <vt:lpstr>Growth Media</vt:lpstr>
      <vt:lpstr>How is media made? </vt:lpstr>
      <vt:lpstr>Specialized Media:   - McConkey’s Agar   - Mannitol Salt Agar </vt:lpstr>
      <vt:lpstr>Differential  &amp; Selective  Media</vt:lpstr>
      <vt:lpstr>MacConkey's (MAC)</vt:lpstr>
      <vt:lpstr>PowerPoint Presentation</vt:lpstr>
      <vt:lpstr>PowerPoint Presentation</vt:lpstr>
      <vt:lpstr>When obtaining a bacterial sample from a tube or plate of media do so gently!  The bacteria is growing as a thin film on top of the media! Don’t scrape so hard that you have pieces of agar in your sample!</vt:lpstr>
      <vt:lpstr>Isolation Streak Plates &amp; Aseptic Technique</vt:lpstr>
      <vt:lpstr>Dichotomous Key</vt:lpstr>
      <vt:lpstr>Discard Bin at Back of Lab</vt:lpstr>
      <vt:lpstr>PowerPoint Presentation</vt:lpstr>
      <vt:lpstr>         Are microbes intimidating you?  Do yourself a favor. Use the…                 Virtual Microbiology                        Classroom (VMC) !  The VMC is full of resources to help you succeed, including:</vt:lpstr>
    </vt:vector>
  </TitlesOfParts>
  <Company>Online Education Resources,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MacConkey's &amp; Mannitol Salt Media Microbiology Lab 3 PowerPoint</dc:title>
  <dc:subject>specializedbacterial growth media</dc:subject>
  <dc:creator>Tami Port</dc:creator>
  <cp:keywords>maconkey's media lab exercise, macconkey's agar microbiology lab, mannitol salt agar microbiology lab, mannitol salt media microbiology lab, specialized bacterial growth, selective agar, differential agar media</cp:keywords>
  <dc:description>MacConkey's and Mannitol Salt  bacterial growth media microbiology laboratory exercise PowerPoint. Part of the Identification of Unkown Bacteria VMC lab series.</dc:description>
  <cp:lastModifiedBy>Tami Port</cp:lastModifiedBy>
  <cp:revision>166</cp:revision>
  <dcterms:created xsi:type="dcterms:W3CDTF">2007-05-07T14:54:11Z</dcterms:created>
  <dcterms:modified xsi:type="dcterms:W3CDTF">2014-04-04T15:39:28Z</dcterms:modified>
  <cp:category>Microbiology Lab PowerPoint</cp:category>
</cp:coreProperties>
</file>