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4" r:id="rId2"/>
    <p:sldId id="256" r:id="rId3"/>
    <p:sldId id="293" r:id="rId4"/>
    <p:sldId id="264" r:id="rId5"/>
    <p:sldId id="283" r:id="rId6"/>
    <p:sldId id="290" r:id="rId7"/>
    <p:sldId id="305" r:id="rId8"/>
    <p:sldId id="306" r:id="rId9"/>
    <p:sldId id="267" r:id="rId10"/>
    <p:sldId id="261" r:id="rId11"/>
    <p:sldId id="281" r:id="rId12"/>
    <p:sldId id="273" r:id="rId13"/>
    <p:sldId id="307" r:id="rId14"/>
    <p:sldId id="308" r:id="rId15"/>
    <p:sldId id="309" r:id="rId16"/>
    <p:sldId id="303" r:id="rId17"/>
    <p:sldId id="300" r:id="rId18"/>
    <p:sldId id="301" r:id="rId19"/>
  </p:sldIdLst>
  <p:sldSz cx="9144000" cy="6858000" type="screen4x3"/>
  <p:notesSz cx="6858000" cy="90773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990099"/>
    <a:srgbClr val="9900CC"/>
    <a:srgbClr val="339966"/>
    <a:srgbClr val="FFFFCC"/>
    <a:srgbClr val="CC0066"/>
    <a:srgbClr val="FF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FAE8ABC-6DAB-49C1-8E29-D63B5DC5EE70}" type="slidenum">
              <a:rPr lang="en-US"/>
              <a:pPr>
                <a:defRPr/>
              </a:pPr>
              <a:t>‹#›</a:t>
            </a:fld>
            <a:endParaRPr lang="en-US"/>
          </a:p>
        </p:txBody>
      </p:sp>
    </p:spTree>
    <p:extLst>
      <p:ext uri="{BB962C8B-B14F-4D97-AF65-F5344CB8AC3E}">
        <p14:creationId xmlns:p14="http://schemas.microsoft.com/office/powerpoint/2010/main" val="2177301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CA025B-D46A-4482-BFD8-4B63B9C9874D}" type="slidenum">
              <a:rPr lang="en-US" altLang="en-US" smtClean="0">
                <a:cs typeface="Arial" charset="0"/>
              </a:rPr>
              <a:pPr eaLnBrk="1" hangingPunct="1"/>
              <a:t>1</a:t>
            </a:fld>
            <a:endParaRPr lang="en-US" altLang="en-US" smtClean="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93451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A66E8F-C13E-464F-8B8A-539270DC6F1B}" type="slidenum">
              <a:rPr lang="en-US" altLang="en-US" smtClean="0"/>
              <a:pPr eaLnBrk="1" hangingPunct="1"/>
              <a:t>10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6062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01EDF4-6CA8-48BF-A00D-8805AFF90A67}" type="slidenum">
              <a:rPr lang="en-US" altLang="en-US" smtClean="0"/>
              <a:pPr eaLnBrk="1" hangingPunct="1"/>
              <a:t>11</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5407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25AE4E-06A2-4554-8854-F4A64CE4203E}" type="slidenum">
              <a:rPr lang="en-US" altLang="en-US" smtClean="0"/>
              <a:pPr eaLnBrk="1" hangingPunct="1"/>
              <a:t>12</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9151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25AE4E-06A2-4554-8854-F4A64CE4203E}" type="slidenum">
              <a:rPr lang="en-US" altLang="en-US" smtClean="0"/>
              <a:pPr eaLnBrk="1" hangingPunct="1"/>
              <a:t>13</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9586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AB35D1-7C34-4064-92EA-82975EA37720}" type="slidenum">
              <a:rPr lang="en-US"/>
              <a:pPr eaLnBrk="1" hangingPunct="1"/>
              <a:t>14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743780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705A76-3096-415B-866E-3B22231F2EE7}" type="slidenum">
              <a:rPr lang="en-US"/>
              <a:pPr eaLnBrk="1" hangingPunct="1"/>
              <a:t>15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43002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eaLnBrk="1" hangingPunct="1"/>
            <a:fld id="{3F6628CA-3D1D-4B64-97E8-DB3E8BDA3442}" type="slidenum">
              <a:rPr lang="en-US" altLang="en-US" smtClean="0"/>
              <a:pPr eaLnBrk="1" hangingPunct="1"/>
              <a:t>17</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3316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E8B769-EDE3-48CB-8168-686D6417DC1B}" type="slidenum">
              <a:rPr lang="en-US" altLang="en-US" smtClean="0"/>
              <a:pPr eaLnBrk="1" hangingPunct="1"/>
              <a:t>18</a:t>
            </a:fld>
            <a:endParaRPr lang="en-US" altLang="en-US" smtClean="0"/>
          </a:p>
        </p:txBody>
      </p:sp>
      <p:sp>
        <p:nvSpPr>
          <p:cNvPr id="35843" name="Rectangle 2"/>
          <p:cNvSpPr>
            <a:spLocks noGrp="1" noRot="1" noChangeAspect="1" noChangeArrowheads="1" noTextEdit="1"/>
          </p:cNvSpPr>
          <p:nvPr>
            <p:ph type="sldImg"/>
          </p:nvPr>
        </p:nvSpPr>
        <p:spPr>
          <a:xfrm>
            <a:off x="1160463" y="682625"/>
            <a:ext cx="4537075" cy="3403600"/>
          </a:xfrm>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6833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F1686B-F787-4CA4-A32A-FC0A52FFA428}" type="slidenum">
              <a:rPr lang="en-US" altLang="en-US" smtClean="0"/>
              <a:pPr eaLnBrk="1" hangingPunct="1"/>
              <a:t>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0123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DAC513-DA31-46E1-8504-BCF4F3FBB83E}" type="slidenum">
              <a:rPr lang="en-US" altLang="en-US" smtClean="0"/>
              <a:pPr eaLnBrk="1" hangingPunct="1"/>
              <a:t>3</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4591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F23DCD-523E-4EFD-B8A3-C883BC506332}" type="slidenum">
              <a:rPr lang="en-US" altLang="en-US" smtClean="0"/>
              <a:pPr eaLnBrk="1" hangingPunct="1"/>
              <a:t>4</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1751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7A1208-91B7-4877-B4C7-560DB566E0B5}" type="slidenum">
              <a:rPr lang="en-US" altLang="en-US" smtClean="0"/>
              <a:pPr eaLnBrk="1" hangingPunct="1"/>
              <a:t>5</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5932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F0C469-CB7E-4AB8-B6F8-97B8F59E8F48}" type="slidenum">
              <a:rPr lang="en-US" altLang="en-US" smtClean="0"/>
              <a:pPr eaLnBrk="1" hangingPunct="1"/>
              <a:t>6</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568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FE03BC-7359-4446-9631-BF8557E7E4DA}" type="slidenum">
              <a:rPr lang="en-US" altLang="en-US" smtClean="0"/>
              <a:pPr eaLnBrk="1" hangingPunct="1"/>
              <a:t>7</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599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E7B156-9D4F-406A-848B-8ED242849CD8}" type="slidenum">
              <a:rPr lang="en-US" altLang="en-US" smtClean="0"/>
              <a:pPr eaLnBrk="1" hangingPunct="1"/>
              <a:t>8</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1978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05694-6682-440E-8973-14E75705E69C}" type="slidenum">
              <a:rPr lang="en-US" altLang="en-US" smtClean="0"/>
              <a:pPr eaLnBrk="1" hangingPunct="1"/>
              <a:t>9</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483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CD85E6-B8C1-48D4-9662-FEB4E2176195}" type="slidenum">
              <a:rPr lang="en-US"/>
              <a:pPr>
                <a:defRPr/>
              </a:pPr>
              <a:t>‹#›</a:t>
            </a:fld>
            <a:endParaRPr lang="en-US"/>
          </a:p>
        </p:txBody>
      </p:sp>
    </p:spTree>
    <p:extLst>
      <p:ext uri="{BB962C8B-B14F-4D97-AF65-F5344CB8AC3E}">
        <p14:creationId xmlns:p14="http://schemas.microsoft.com/office/powerpoint/2010/main" val="421830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FA496-3AB3-48BB-8B61-2F96A4D0813F}" type="slidenum">
              <a:rPr lang="en-US"/>
              <a:pPr>
                <a:defRPr/>
              </a:pPr>
              <a:t>‹#›</a:t>
            </a:fld>
            <a:endParaRPr lang="en-US"/>
          </a:p>
        </p:txBody>
      </p:sp>
    </p:spTree>
    <p:extLst>
      <p:ext uri="{BB962C8B-B14F-4D97-AF65-F5344CB8AC3E}">
        <p14:creationId xmlns:p14="http://schemas.microsoft.com/office/powerpoint/2010/main" val="319226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53C8B8-C645-4189-9149-DCE9ACB18035}" type="slidenum">
              <a:rPr lang="en-US"/>
              <a:pPr>
                <a:defRPr/>
              </a:pPr>
              <a:t>‹#›</a:t>
            </a:fld>
            <a:endParaRPr lang="en-US"/>
          </a:p>
        </p:txBody>
      </p:sp>
    </p:spTree>
    <p:extLst>
      <p:ext uri="{BB962C8B-B14F-4D97-AF65-F5344CB8AC3E}">
        <p14:creationId xmlns:p14="http://schemas.microsoft.com/office/powerpoint/2010/main" val="406807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A455C0-C5AC-4C9A-9D6A-398E01AED22E}" type="slidenum">
              <a:rPr lang="en-US"/>
              <a:pPr>
                <a:defRPr/>
              </a:pPr>
              <a:t>‹#›</a:t>
            </a:fld>
            <a:endParaRPr lang="en-US"/>
          </a:p>
        </p:txBody>
      </p:sp>
    </p:spTree>
    <p:extLst>
      <p:ext uri="{BB962C8B-B14F-4D97-AF65-F5344CB8AC3E}">
        <p14:creationId xmlns:p14="http://schemas.microsoft.com/office/powerpoint/2010/main" val="1258006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3E305DB-E6B4-4EAB-A606-B433394BF9DB}" type="slidenum">
              <a:rPr lang="en-US"/>
              <a:pPr>
                <a:defRPr/>
              </a:pPr>
              <a:t>‹#›</a:t>
            </a:fld>
            <a:endParaRPr lang="en-US"/>
          </a:p>
        </p:txBody>
      </p:sp>
    </p:spTree>
    <p:extLst>
      <p:ext uri="{BB962C8B-B14F-4D97-AF65-F5344CB8AC3E}">
        <p14:creationId xmlns:p14="http://schemas.microsoft.com/office/powerpoint/2010/main" val="135320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7CFC42C-14E8-4636-B42D-A4B510E11748}" type="slidenum">
              <a:rPr lang="en-US"/>
              <a:pPr>
                <a:defRPr/>
              </a:pPr>
              <a:t>‹#›</a:t>
            </a:fld>
            <a:endParaRPr lang="en-US"/>
          </a:p>
        </p:txBody>
      </p:sp>
    </p:spTree>
    <p:extLst>
      <p:ext uri="{BB962C8B-B14F-4D97-AF65-F5344CB8AC3E}">
        <p14:creationId xmlns:p14="http://schemas.microsoft.com/office/powerpoint/2010/main" val="128390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F2048-1856-4B79-A6DF-6FF50B138E64}" type="slidenum">
              <a:rPr lang="en-US"/>
              <a:pPr>
                <a:defRPr/>
              </a:pPr>
              <a:t>‹#›</a:t>
            </a:fld>
            <a:endParaRPr lang="en-US"/>
          </a:p>
        </p:txBody>
      </p:sp>
    </p:spTree>
    <p:extLst>
      <p:ext uri="{BB962C8B-B14F-4D97-AF65-F5344CB8AC3E}">
        <p14:creationId xmlns:p14="http://schemas.microsoft.com/office/powerpoint/2010/main" val="107734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AF346-C66B-463F-8F52-695FF6CAA142}" type="slidenum">
              <a:rPr lang="en-US"/>
              <a:pPr>
                <a:defRPr/>
              </a:pPr>
              <a:t>‹#›</a:t>
            </a:fld>
            <a:endParaRPr lang="en-US"/>
          </a:p>
        </p:txBody>
      </p:sp>
    </p:spTree>
    <p:extLst>
      <p:ext uri="{BB962C8B-B14F-4D97-AF65-F5344CB8AC3E}">
        <p14:creationId xmlns:p14="http://schemas.microsoft.com/office/powerpoint/2010/main" val="251613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81C1B5-D899-449A-8819-688F4484F797}" type="slidenum">
              <a:rPr lang="en-US"/>
              <a:pPr>
                <a:defRPr/>
              </a:pPr>
              <a:t>‹#›</a:t>
            </a:fld>
            <a:endParaRPr lang="en-US"/>
          </a:p>
        </p:txBody>
      </p:sp>
    </p:spTree>
    <p:extLst>
      <p:ext uri="{BB962C8B-B14F-4D97-AF65-F5344CB8AC3E}">
        <p14:creationId xmlns:p14="http://schemas.microsoft.com/office/powerpoint/2010/main" val="247333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1F94E4-7D26-4AD7-9EC7-CBDC29687A2A}" type="slidenum">
              <a:rPr lang="en-US"/>
              <a:pPr>
                <a:defRPr/>
              </a:pPr>
              <a:t>‹#›</a:t>
            </a:fld>
            <a:endParaRPr lang="en-US"/>
          </a:p>
        </p:txBody>
      </p:sp>
    </p:spTree>
    <p:extLst>
      <p:ext uri="{BB962C8B-B14F-4D97-AF65-F5344CB8AC3E}">
        <p14:creationId xmlns:p14="http://schemas.microsoft.com/office/powerpoint/2010/main" val="373121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BFB75D-30DF-4EA4-A060-62529731C6B8}" type="slidenum">
              <a:rPr lang="en-US"/>
              <a:pPr>
                <a:defRPr/>
              </a:pPr>
              <a:t>‹#›</a:t>
            </a:fld>
            <a:endParaRPr lang="en-US"/>
          </a:p>
        </p:txBody>
      </p:sp>
    </p:spTree>
    <p:extLst>
      <p:ext uri="{BB962C8B-B14F-4D97-AF65-F5344CB8AC3E}">
        <p14:creationId xmlns:p14="http://schemas.microsoft.com/office/powerpoint/2010/main" val="162169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DA4339-9DE9-4DA9-ADEB-B8BC91CBAC64}" type="slidenum">
              <a:rPr lang="en-US"/>
              <a:pPr>
                <a:defRPr/>
              </a:pPr>
              <a:t>‹#›</a:t>
            </a:fld>
            <a:endParaRPr lang="en-US"/>
          </a:p>
        </p:txBody>
      </p:sp>
    </p:spTree>
    <p:extLst>
      <p:ext uri="{BB962C8B-B14F-4D97-AF65-F5344CB8AC3E}">
        <p14:creationId xmlns:p14="http://schemas.microsoft.com/office/powerpoint/2010/main" val="127578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42AD7-C493-48DA-8F77-8E869135F681}" type="slidenum">
              <a:rPr lang="en-US"/>
              <a:pPr>
                <a:defRPr/>
              </a:pPr>
              <a:t>‹#›</a:t>
            </a:fld>
            <a:endParaRPr lang="en-US"/>
          </a:p>
        </p:txBody>
      </p:sp>
    </p:spTree>
    <p:extLst>
      <p:ext uri="{BB962C8B-B14F-4D97-AF65-F5344CB8AC3E}">
        <p14:creationId xmlns:p14="http://schemas.microsoft.com/office/powerpoint/2010/main" val="366247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C9FC36-8F58-450A-8196-097ED891E3FE}" type="slidenum">
              <a:rPr lang="en-US"/>
              <a:pPr>
                <a:defRPr/>
              </a:pPr>
              <a:t>‹#›</a:t>
            </a:fld>
            <a:endParaRPr lang="en-US"/>
          </a:p>
        </p:txBody>
      </p:sp>
    </p:spTree>
    <p:extLst>
      <p:ext uri="{BB962C8B-B14F-4D97-AF65-F5344CB8AC3E}">
        <p14:creationId xmlns:p14="http://schemas.microsoft.com/office/powerpoint/2010/main" val="404518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3DCCD65-D215-4CB2-93FF-F52BB8C746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1.jpeg"/><Relationship Id="rId7" Type="http://schemas.openxmlformats.org/officeDocument/2006/relationships/hyperlink" Target="mailto:info@scienceprofonline.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licia@scienceprofonline.com" TargetMode="External"/><Relationship Id="rId5" Type="http://schemas.openxmlformats.org/officeDocument/2006/relationships/hyperlink" Target="http://creativecommons.org/licenses/by-sa/3.0/" TargetMode="External"/><Relationship Id="rId4" Type="http://schemas.openxmlformats.org/officeDocument/2006/relationships/hyperlink" Target="http://www.scienceprofonlin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youtu.be/i3KsQKvAisA" TargetMode="External"/><Relationship Id="rId4" Type="http://schemas.openxmlformats.org/officeDocument/2006/relationships/hyperlink" Target="http://youtu.be/UVZO0xYboY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hyperlink" Target="http://www.scienceprofonline.com/science-image-libr/sci-image-libr-mannitol-salt-agar.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virtual-micro-main.html" TargetMode="External"/><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scienceprofonline.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org/microbiology/mannitol-salt-bacterial-growth-medium-MSA.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microbiology/macconkeys-agar-mac-differential-selective-bacterial-growth-medium.html" TargetMode="External"/><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8.jpg"/><Relationship Id="rId4" Type="http://schemas.openxmlformats.org/officeDocument/2006/relationships/image" Target="../media/image24.jpeg"/><Relationship Id="rId9"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virtual-micro-main.html" TargetMode="External"/><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hyperlink" Target="http://www.scienceprofonline.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youtu.be/BaTVQDYhIY8" TargetMode="External"/><Relationship Id="rId13" Type="http://schemas.openxmlformats.org/officeDocument/2006/relationships/hyperlink" Target="http://www.scienceprofonline.com/virtual-micro-main.html" TargetMode="External"/><Relationship Id="rId3" Type="http://schemas.openxmlformats.org/officeDocument/2006/relationships/hyperlink" Target="http://www.scienceprofonline.com/" TargetMode="External"/><Relationship Id="rId7" Type="http://schemas.openxmlformats.org/officeDocument/2006/relationships/hyperlink" Target="http://youtu.be/VuSTXBnB3qY" TargetMode="External"/><Relationship Id="rId12" Type="http://schemas.openxmlformats.org/officeDocument/2006/relationships/image" Target="../media/image31.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youtu.be/i3KsQKvAisA" TargetMode="External"/><Relationship Id="rId11" Type="http://schemas.openxmlformats.org/officeDocument/2006/relationships/hyperlink" Target="http://www.cellsalive.com/qtmovs/ecoli_mov.htm" TargetMode="External"/><Relationship Id="rId5" Type="http://schemas.openxmlformats.org/officeDocument/2006/relationships/hyperlink" Target="http://www.cehs.siu.edu/fix/medmicro/normal.htm" TargetMode="External"/><Relationship Id="rId10" Type="http://schemas.openxmlformats.org/officeDocument/2006/relationships/hyperlink" Target="http://www.youtube.com/watch?v=gEwzDydciWc" TargetMode="External"/><Relationship Id="rId4" Type="http://schemas.openxmlformats.org/officeDocument/2006/relationships/hyperlink" Target="http://www.youtube.com/watch?v=wqSKqS91UdA" TargetMode="External"/><Relationship Id="rId9" Type="http://schemas.openxmlformats.org/officeDocument/2006/relationships/hyperlink" Target="http://www.youtube.com/watch?v=UVZO0xYboY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scienceprofonline.com/virtual-micro-main.html" TargetMode="External"/><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commons.wikimedia.org/wiki/File:Average_prokaryote_cell-_unlabled.svg" TargetMode="External"/><Relationship Id="rId5" Type="http://schemas.openxmlformats.org/officeDocument/2006/relationships/hyperlink" Target="http://www.giantmicrobes.com/" TargetMode="External"/><Relationship Id="rId4" Type="http://schemas.openxmlformats.org/officeDocument/2006/relationships/hyperlink" Target="http://www.scienceprofonline.com/" TargetMode="Externa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scienceprofonline.com/"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org/microbiology/differential-selective-bacterial-growth-media.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en.wikipedia.org/wiki/File:Chimp_Brain_in_a_jar.jpg" TargetMode="External"/><Relationship Id="rId5" Type="http://schemas.openxmlformats.org/officeDocument/2006/relationships/image" Target="../media/image5.jpeg"/><Relationship Id="rId4" Type="http://schemas.openxmlformats.org/officeDocument/2006/relationships/hyperlink" Target="http://www.scienceprofonline.org/microbiology/types-culture-media-for-growing-bacteria.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org/microbiology/types-culture-media-for-growing-bacteria.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5" Type="http://schemas.openxmlformats.org/officeDocument/2006/relationships/image" Target="../media/image6.jpg"/><Relationship Id="rId4" Type="http://schemas.openxmlformats.org/officeDocument/2006/relationships/hyperlink" Target="http://www.scienceprofonline.com/chemistry/what-is-ph-scale-acidity-alkalinity.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org/microbiology/differential-selective-bacterial-growth-media.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www.scienceprofonline.com/"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scienceprofonline.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youtu.be/i3KsQKvAisA" TargetMode="External"/><Relationship Id="rId3" Type="http://schemas.openxmlformats.org/officeDocument/2006/relationships/hyperlink" Target="http://www.scienceprofonline.com/microbiology/macconkeys-agar-mac-differential-selective-bacterial-growth-medium.html" TargetMode="External"/><Relationship Id="rId7" Type="http://schemas.openxmlformats.org/officeDocument/2006/relationships/hyperlink" Target="http://youtu.be/BaTVQDYhIY8"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hyperlink" Target="http://www.scienceprofonline.com/science-image-libr/sci-image-libr-macconkeys-agar.html" TargetMode="External"/><Relationship Id="rId10"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hyperlink" Target="http://www.scienceprofonline.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youtu.be/VuSTXBnB3qY" TargetMode="External"/><Relationship Id="rId3" Type="http://schemas.openxmlformats.org/officeDocument/2006/relationships/hyperlink" Target="http://www.scienceprofonline.org/microbiology/mannitol-salt-bacterial-growth-medium-MSA.html" TargetMode="External"/><Relationship Id="rId7" Type="http://schemas.openxmlformats.org/officeDocument/2006/relationships/hyperlink" Target="http://youtu.be/BaTVQDYhIY8"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scienceprofonline.com/science-image-libr/sci-image-libr-mannitol-salt-agar.html" TargetMode="External"/><Relationship Id="rId5" Type="http://schemas.openxmlformats.org/officeDocument/2006/relationships/image" Target="../media/image13.jpeg"/><Relationship Id="rId10" Type="http://schemas.openxmlformats.org/officeDocument/2006/relationships/hyperlink" Target="http://www.scienceprofonline.com/" TargetMode="External"/><Relationship Id="rId4" Type="http://schemas.openxmlformats.org/officeDocument/2006/relationships/image" Target="../media/image12.jpeg"/><Relationship Id="rId9" Type="http://schemas.openxmlformats.org/officeDocument/2006/relationships/hyperlink" Target="http://youtu.be/i3KsQKvAis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scienceprofonline.org/science-image-libr/sci-image-libr-blood-agar.html" TargetMode="External"/><Relationship Id="rId3" Type="http://schemas.openxmlformats.org/officeDocument/2006/relationships/hyperlink" Target="http://www.scienceprofonline.com/microbiology/blood-agar-bacterial-growth-medium-BAP.html" TargetMode="External"/><Relationship Id="rId7" Type="http://schemas.openxmlformats.org/officeDocument/2006/relationships/image" Target="../media/image15.jpeg"/><Relationship Id="rId12" Type="http://schemas.openxmlformats.org/officeDocument/2006/relationships/hyperlink" Target="http://www.scienceprofonline.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hyperlink" Target="http://youtu.be/i3KsQKvAisA" TargetMode="External"/><Relationship Id="rId5" Type="http://schemas.openxmlformats.org/officeDocument/2006/relationships/hyperlink" Target="http://www.scienceprofonline.org/microbiology/what-are-normal-flora-resident-transient-opportunistic.html" TargetMode="External"/><Relationship Id="rId10" Type="http://schemas.openxmlformats.org/officeDocument/2006/relationships/hyperlink" Target="http://youtu.be/BaTVQDYhIY8" TargetMode="External"/><Relationship Id="rId4" Type="http://schemas.openxmlformats.org/officeDocument/2006/relationships/hyperlink" Target="http://www.scienceprofonline.com/chemistry/what-is-an-enzyme-catalyst-catalytic-proteins.html"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spcAft>
                <a:spcPts val="100"/>
              </a:spcAft>
              <a:buFontTx/>
              <a:buChar char="•"/>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spcAft>
                <a:spcPts val="100"/>
              </a:spcAft>
              <a:buFontTx/>
              <a:buChar char="•"/>
            </a:pPr>
            <a:endParaRPr lang="en-US" altLang="en-US" sz="1200">
              <a:latin typeface="Comic Sans MS" pitchFamily="66" charset="0"/>
            </a:endParaRPr>
          </a:p>
          <a:p>
            <a:pPr eaLnBrk="1" hangingPunct="1">
              <a:lnSpc>
                <a:spcPct val="80000"/>
              </a:lnSpc>
              <a:spcBef>
                <a:spcPct val="20000"/>
              </a:spcBef>
              <a:spcAft>
                <a:spcPts val="100"/>
              </a:spcAft>
              <a:buFontTx/>
              <a:buChar char="•"/>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spcAft>
                <a:spcPts val="100"/>
              </a:spcAft>
              <a:buFontTx/>
              <a:buChar char="•"/>
            </a:pPr>
            <a:endParaRPr lang="en-US" altLang="en-US" sz="1200">
              <a:latin typeface="Comic Sans MS" pitchFamily="66" charset="0"/>
            </a:endParaRPr>
          </a:p>
          <a:p>
            <a:pPr eaLnBrk="1" hangingPunct="1">
              <a:lnSpc>
                <a:spcPct val="80000"/>
              </a:lnSpc>
              <a:spcBef>
                <a:spcPct val="20000"/>
              </a:spcBef>
              <a:spcAft>
                <a:spcPts val="100"/>
              </a:spcAft>
              <a:buFontTx/>
              <a:buChar char="•"/>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spcAft>
                <a:spcPts val="100"/>
              </a:spcAft>
              <a:buFontTx/>
              <a:buChar char="•"/>
            </a:pPr>
            <a:endParaRPr lang="en-US" altLang="en-US" sz="1200">
              <a:latin typeface="Comic Sans MS" pitchFamily="66" charset="0"/>
            </a:endParaRPr>
          </a:p>
          <a:p>
            <a:pPr eaLnBrk="1" hangingPunct="1">
              <a:lnSpc>
                <a:spcPct val="80000"/>
              </a:lnSpc>
              <a:spcBef>
                <a:spcPct val="20000"/>
              </a:spcBef>
              <a:spcAft>
                <a:spcPts val="100"/>
              </a:spcAft>
              <a:buFontTx/>
              <a:buChar char="•"/>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spcBef>
                <a:spcPct val="20000"/>
              </a:spcBef>
              <a:spcAft>
                <a:spcPts val="100"/>
              </a:spcAft>
            </a:pPr>
            <a:endParaRPr lang="en-US" altLang="en-US" sz="1200">
              <a:latin typeface="Comic Sans MS" pitchFamily="66" charset="0"/>
            </a:endParaRPr>
          </a:p>
          <a:p>
            <a:pPr eaLnBrk="1" hangingPunct="1">
              <a:lnSpc>
                <a:spcPct val="80000"/>
              </a:lnSpc>
              <a:spcBef>
                <a:spcPct val="20000"/>
              </a:spcBef>
              <a:spcAft>
                <a:spcPts val="100"/>
              </a:spcAft>
              <a:buFontTx/>
              <a:buChar char="•"/>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spcBef>
                <a:spcPct val="20000"/>
              </a:spcBef>
              <a:spcAft>
                <a:spcPts val="100"/>
              </a:spcAft>
            </a:pPr>
            <a:r>
              <a:rPr lang="en-US" altLang="en-US" sz="1200">
                <a:latin typeface="Comic Sans MS" pitchFamily="66" charset="0"/>
              </a:rPr>
              <a:t>	</a:t>
            </a:r>
          </a:p>
          <a:p>
            <a:pPr eaLnBrk="1" hangingPunct="1">
              <a:lnSpc>
                <a:spcPct val="80000"/>
              </a:lnSpc>
              <a:spcBef>
                <a:spcPct val="20000"/>
              </a:spcBef>
              <a:spcAft>
                <a:spcPts val="100"/>
              </a:spcAft>
              <a:buFontTx/>
              <a:buChar char="•"/>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a:t>
            </a:r>
          </a:p>
          <a:p>
            <a:pPr eaLnBrk="1" hangingPunct="1">
              <a:lnSpc>
                <a:spcPct val="80000"/>
              </a:lnSpc>
              <a:spcBef>
                <a:spcPct val="20000"/>
              </a:spcBef>
              <a:spcAft>
                <a:spcPts val="100"/>
              </a:spcAft>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510213"/>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Alicia Cepaitis, MS</a:t>
            </a:r>
          </a:p>
          <a:p>
            <a:pPr eaLnBrk="1" hangingPunct="1">
              <a:lnSpc>
                <a:spcPct val="80000"/>
              </a:lnSpc>
              <a:spcBef>
                <a:spcPct val="20000"/>
              </a:spcBef>
            </a:pPr>
            <a:r>
              <a:rPr lang="en-US" altLang="en-US" sz="1200">
                <a:latin typeface="Comic Sans MS" pitchFamily="66" charset="0"/>
                <a:cs typeface="Arial" charset="0"/>
              </a:rPr>
              <a:t>Chief Creative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Tami Port, MS</a:t>
            </a:r>
          </a:p>
          <a:p>
            <a:pPr eaLnBrk="1" hangingPunct="1">
              <a:lnSpc>
                <a:spcPct val="80000"/>
              </a:lnSpc>
              <a:spcBef>
                <a:spcPct val="20000"/>
              </a:spcBef>
            </a:pPr>
            <a:r>
              <a:rPr lang="en-US" altLang="en-US" sz="1200">
                <a:latin typeface="Comic Sans MS" pitchFamily="66" charset="0"/>
                <a:cs typeface="Arial" charset="0"/>
              </a:rPr>
              <a:t>Creator of Science Prof Online</a:t>
            </a:r>
          </a:p>
          <a:p>
            <a:pPr eaLnBrk="1" hangingPunct="1">
              <a:lnSpc>
                <a:spcPct val="80000"/>
              </a:lnSpc>
              <a:spcBef>
                <a:spcPct val="20000"/>
              </a:spcBef>
            </a:pPr>
            <a:r>
              <a:rPr lang="en-US" altLang="en-US" sz="1200">
                <a:latin typeface="Comic Sans MS" pitchFamily="66" charset="0"/>
                <a:cs typeface="Arial" charset="0"/>
              </a:rPr>
              <a:t>Chief Executive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7"/>
              </a:rPr>
              <a:t>info@scienceprofonline.com</a:t>
            </a:r>
            <a:endParaRPr lang="en-US" altLang="en-US" sz="1200">
              <a:latin typeface="Comic Sans MS" pitchFamily="66" charset="0"/>
              <a:cs typeface="Arial" charset="0"/>
            </a:endParaRPr>
          </a:p>
        </p:txBody>
      </p:sp>
      <p:sp>
        <p:nvSpPr>
          <p:cNvPr id="9"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ourpl"/>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79413" y="533400"/>
            <a:ext cx="7410450" cy="567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6781800" y="138547"/>
            <a:ext cx="2209800" cy="172354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a:defRPr/>
            </a:pPr>
            <a:endParaRPr lang="en-US" dirty="0">
              <a:latin typeface="Comic Sans MS" pitchFamily="66" charset="0"/>
              <a:ea typeface="Verdana" pitchFamily="34" charset="0"/>
              <a:cs typeface="Verdana" pitchFamily="34" charset="0"/>
            </a:endParaRPr>
          </a:p>
          <a:p>
            <a:pPr algn="ctr">
              <a:defRPr/>
            </a:pPr>
            <a:r>
              <a:rPr lang="en-US" sz="1600" dirty="0">
                <a:latin typeface="Comic Sans MS" pitchFamily="66" charset="0"/>
                <a:ea typeface="Verdana" pitchFamily="34" charset="0"/>
                <a:cs typeface="Verdana" pitchFamily="34" charset="0"/>
              </a:rPr>
              <a:t>Watch </a:t>
            </a:r>
          </a:p>
          <a:p>
            <a:pPr algn="ctr">
              <a:defRPr/>
            </a:pPr>
            <a:r>
              <a:rPr lang="en-US" sz="1600" b="1" dirty="0">
                <a:latin typeface="Comic Sans MS" pitchFamily="66" charset="0"/>
                <a:ea typeface="Verdana" pitchFamily="34" charset="0"/>
                <a:cs typeface="Verdana" pitchFamily="34" charset="0"/>
              </a:rPr>
              <a:t>VIDEO</a:t>
            </a:r>
            <a:r>
              <a:rPr lang="en-US" sz="1600" dirty="0">
                <a:latin typeface="Comic Sans MS" pitchFamily="66" charset="0"/>
                <a:ea typeface="Verdana" pitchFamily="34" charset="0"/>
                <a:cs typeface="Verdana" pitchFamily="34" charset="0"/>
              </a:rPr>
              <a:t>:</a:t>
            </a:r>
          </a:p>
          <a:p>
            <a:pPr algn="ctr">
              <a:defRPr/>
            </a:pPr>
            <a:endParaRPr lang="en-US" sz="1000" dirty="0">
              <a:latin typeface="Comic Sans MS" pitchFamily="66" charset="0"/>
              <a:ea typeface="Verdana" pitchFamily="34" charset="0"/>
              <a:cs typeface="Verdana" pitchFamily="34" charset="0"/>
            </a:endParaRPr>
          </a:p>
          <a:p>
            <a:pPr algn="ctr">
              <a:defRPr/>
            </a:pPr>
            <a:r>
              <a:rPr lang="en-US" sz="1400" dirty="0">
                <a:latin typeface="Comic Sans MS" pitchFamily="66" charset="0"/>
                <a:ea typeface="Verdana" pitchFamily="34" charset="0"/>
                <a:cs typeface="Verdana" pitchFamily="34" charset="0"/>
                <a:hlinkClick r:id="rId4"/>
              </a:rPr>
              <a:t>How to Aseptically Pour Bacterial Growth Media</a:t>
            </a:r>
            <a:endParaRPr lang="en-US" dirty="0">
              <a:latin typeface="Comic Sans MS" pitchFamily="66" charset="0"/>
              <a:ea typeface="Verdana" pitchFamily="34" charset="0"/>
              <a:cs typeface="Verdana" pitchFamily="34" charset="0"/>
              <a:hlinkClick r:id="rId5"/>
            </a:endParaRPr>
          </a:p>
          <a:p>
            <a:pPr algn="ctr">
              <a:defRPr/>
            </a:pPr>
            <a:endParaRPr lang="en-US" dirty="0">
              <a:latin typeface="Comic Sans MS" pitchFamily="66" charset="0"/>
              <a:ea typeface="Verdana" pitchFamily="34" charset="0"/>
              <a:cs typeface="Verdana" pitchFamily="34" charset="0"/>
            </a:endParaRP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2798" y="5383584"/>
            <a:ext cx="1918855" cy="1439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3" name="TextBox 2"/>
          <p:cNvSpPr txBox="1">
            <a:spLocks noChangeArrowheads="1"/>
          </p:cNvSpPr>
          <p:nvPr/>
        </p:nvSpPr>
        <p:spPr bwMode="auto">
          <a:xfrm>
            <a:off x="7239000" y="5568950"/>
            <a:ext cx="747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chemeClr val="bg1"/>
                </a:solidFill>
                <a:latin typeface="Comic Sans MS" pitchFamily="66" charset="0"/>
              </a:rPr>
              <a:t>TSY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304800"/>
            <a:ext cx="8229600" cy="6553200"/>
          </a:xfrm>
        </p:spPr>
        <p:txBody>
          <a:bodyPr/>
          <a:lstStyle/>
          <a:p>
            <a:pPr eaLnBrk="1" hangingPunct="1">
              <a:lnSpc>
                <a:spcPct val="80000"/>
              </a:lnSpc>
              <a:buFontTx/>
              <a:buNone/>
            </a:pPr>
            <a:r>
              <a:rPr lang="en-US" altLang="en-US" b="1" smtClean="0">
                <a:latin typeface="Comic Sans MS" pitchFamily="66" charset="0"/>
              </a:rPr>
              <a:t>Labeling Plates</a:t>
            </a:r>
            <a:endParaRPr lang="en-US" altLang="en-US" sz="4800" b="1" smtClean="0">
              <a:latin typeface="Comic Sans MS" pitchFamily="66" charset="0"/>
            </a:endParaRPr>
          </a:p>
          <a:p>
            <a:pPr eaLnBrk="1" hangingPunct="1">
              <a:lnSpc>
                <a:spcPct val="80000"/>
              </a:lnSpc>
              <a:buFontTx/>
              <a:buNone/>
            </a:pPr>
            <a:endParaRPr lang="en-US" altLang="en-US" sz="2400" b="1" smtClean="0"/>
          </a:p>
          <a:p>
            <a:pPr eaLnBrk="1" hangingPunct="1">
              <a:lnSpc>
                <a:spcPct val="80000"/>
              </a:lnSpc>
              <a:buFontTx/>
              <a:buNone/>
            </a:pPr>
            <a:r>
              <a:rPr lang="en-US" altLang="en-US" sz="1800" smtClean="0">
                <a:latin typeface="Comic Sans MS" pitchFamily="66" charset="0"/>
              </a:rPr>
              <a:t>All Petri plates for this and future lab exercises should be labeled and stored in the following manner: </a:t>
            </a:r>
          </a:p>
          <a:p>
            <a:pPr eaLnBrk="1" hangingPunct="1">
              <a:lnSpc>
                <a:spcPct val="80000"/>
              </a:lnSpc>
              <a:buFontTx/>
              <a:buNone/>
            </a:pPr>
            <a:endParaRPr lang="en-US" altLang="en-US" sz="1800" smtClean="0">
              <a:latin typeface="Comic Sans MS" pitchFamily="66" charset="0"/>
            </a:endParaRPr>
          </a:p>
          <a:p>
            <a:pPr eaLnBrk="1" hangingPunct="1">
              <a:lnSpc>
                <a:spcPct val="80000"/>
              </a:lnSpc>
              <a:buFontTx/>
              <a:buNone/>
            </a:pPr>
            <a:r>
              <a:rPr lang="en-US" altLang="en-US" sz="1400" smtClean="0">
                <a:latin typeface="Comic Sans MS" pitchFamily="66" charset="0"/>
              </a:rPr>
              <a:t>	1. 	Make certain that all plates are labeled on the </a:t>
            </a:r>
            <a:r>
              <a:rPr lang="en-US" altLang="en-US" sz="1400" b="1" smtClean="0">
                <a:latin typeface="Comic Sans MS" pitchFamily="66" charset="0"/>
              </a:rPr>
              <a:t>bottom half</a:t>
            </a:r>
            <a:r>
              <a:rPr lang="en-US" altLang="en-US" sz="1400" smtClean="0">
                <a:latin typeface="Comic Sans MS" pitchFamily="66" charset="0"/>
              </a:rPr>
              <a:t> </a:t>
            </a:r>
            <a:r>
              <a:rPr lang="en-US" altLang="en-US" sz="1200" smtClean="0">
                <a:latin typeface="Comic Sans MS" pitchFamily="66" charset="0"/>
              </a:rPr>
              <a:t>(i.e. the portion of the Petri 	plate that contains the media). </a:t>
            </a:r>
          </a:p>
          <a:p>
            <a:pPr eaLnBrk="1" hangingPunct="1">
              <a:lnSpc>
                <a:spcPct val="80000"/>
              </a:lnSpc>
              <a:buFontTx/>
              <a:buNone/>
            </a:pPr>
            <a:endParaRPr lang="en-US" altLang="en-US" sz="600" smtClean="0">
              <a:latin typeface="Comic Sans MS" pitchFamily="66" charset="0"/>
            </a:endParaRPr>
          </a:p>
          <a:p>
            <a:pPr eaLnBrk="1" hangingPunct="1">
              <a:lnSpc>
                <a:spcPct val="80000"/>
              </a:lnSpc>
              <a:buFontTx/>
              <a:buNone/>
            </a:pPr>
            <a:r>
              <a:rPr lang="en-US" altLang="en-US" sz="1400" smtClean="0">
                <a:latin typeface="Comic Sans MS" pitchFamily="66" charset="0"/>
              </a:rPr>
              <a:t>	2. 	You can label </a:t>
            </a:r>
            <a:r>
              <a:rPr lang="en-US" altLang="en-US" sz="1400" b="1" smtClean="0">
                <a:solidFill>
                  <a:schemeClr val="accent2"/>
                </a:solidFill>
                <a:latin typeface="Comic Sans MS" pitchFamily="66" charset="0"/>
              </a:rPr>
              <a:t>plastic</a:t>
            </a:r>
            <a:r>
              <a:rPr lang="en-US" altLang="en-US" sz="1400" smtClean="0">
                <a:latin typeface="Comic Sans MS" pitchFamily="66" charset="0"/>
              </a:rPr>
              <a:t> with a </a:t>
            </a:r>
            <a:r>
              <a:rPr lang="en-US" altLang="en-US" sz="1400" b="1" smtClean="0">
                <a:solidFill>
                  <a:schemeClr val="accent2"/>
                </a:solidFill>
                <a:latin typeface="Comic Sans MS" pitchFamily="66" charset="0"/>
              </a:rPr>
              <a:t>sharpie</a:t>
            </a:r>
            <a:r>
              <a:rPr lang="en-US" altLang="en-US" sz="1400" smtClean="0">
                <a:latin typeface="Comic Sans MS" pitchFamily="66" charset="0"/>
              </a:rPr>
              <a:t>; </a:t>
            </a:r>
            <a:r>
              <a:rPr lang="en-US" altLang="en-US" sz="1400" b="1" smtClean="0">
                <a:solidFill>
                  <a:schemeClr val="folHlink"/>
                </a:solidFill>
                <a:latin typeface="Comic Sans MS" pitchFamily="66" charset="0"/>
              </a:rPr>
              <a:t>glass</a:t>
            </a:r>
            <a:r>
              <a:rPr lang="en-US" altLang="en-US" sz="1400" smtClean="0">
                <a:latin typeface="Comic Sans MS" pitchFamily="66" charset="0"/>
              </a:rPr>
              <a:t> with a </a:t>
            </a:r>
            <a:r>
              <a:rPr lang="en-US" altLang="en-US" sz="1400" b="1" smtClean="0">
                <a:solidFill>
                  <a:schemeClr val="folHlink"/>
                </a:solidFill>
                <a:latin typeface="Comic Sans MS" pitchFamily="66" charset="0"/>
              </a:rPr>
              <a:t>wax pencil</a:t>
            </a:r>
            <a:r>
              <a:rPr lang="en-US" altLang="en-US" sz="1400" smtClean="0">
                <a:latin typeface="Comic Sans MS" pitchFamily="66" charset="0"/>
              </a:rPr>
              <a:t>.</a:t>
            </a:r>
          </a:p>
          <a:p>
            <a:pPr eaLnBrk="1" hangingPunct="1">
              <a:lnSpc>
                <a:spcPct val="80000"/>
              </a:lnSpc>
              <a:buFontTx/>
              <a:buNone/>
            </a:pPr>
            <a:endParaRPr lang="en-US" altLang="en-US" sz="500" smtClean="0">
              <a:latin typeface="Comic Sans MS" pitchFamily="66" charset="0"/>
            </a:endParaRPr>
          </a:p>
          <a:p>
            <a:pPr eaLnBrk="1" hangingPunct="1">
              <a:lnSpc>
                <a:spcPct val="80000"/>
              </a:lnSpc>
              <a:buFontTx/>
              <a:buNone/>
            </a:pPr>
            <a:r>
              <a:rPr lang="en-US" altLang="en-US" sz="1400" smtClean="0">
                <a:latin typeface="Comic Sans MS" pitchFamily="66" charset="0"/>
              </a:rPr>
              <a:t>	3. 	Include the following: </a:t>
            </a:r>
          </a:p>
          <a:p>
            <a:pPr eaLnBrk="1" hangingPunct="1">
              <a:lnSpc>
                <a:spcPct val="80000"/>
              </a:lnSpc>
              <a:buFontTx/>
              <a:buNone/>
            </a:pPr>
            <a:r>
              <a:rPr lang="en-US" altLang="en-US" sz="1400" smtClean="0">
                <a:latin typeface="Comic Sans MS" pitchFamily="66" charset="0"/>
              </a:rPr>
              <a:t>		</a:t>
            </a:r>
            <a:r>
              <a:rPr lang="en-US" altLang="en-US" sz="1200" smtClean="0">
                <a:latin typeface="Comic Sans MS" pitchFamily="66" charset="0"/>
              </a:rPr>
              <a:t>a. 	Your initials or identifying mark </a:t>
            </a:r>
          </a:p>
          <a:p>
            <a:pPr eaLnBrk="1" hangingPunct="1">
              <a:lnSpc>
                <a:spcPct val="80000"/>
              </a:lnSpc>
              <a:buFontTx/>
              <a:buNone/>
            </a:pPr>
            <a:r>
              <a:rPr lang="en-US" altLang="en-US" sz="1200" smtClean="0">
                <a:latin typeface="Comic Sans MS" pitchFamily="66" charset="0"/>
              </a:rPr>
              <a:t>		b. 	Date </a:t>
            </a:r>
          </a:p>
          <a:p>
            <a:pPr eaLnBrk="1" hangingPunct="1">
              <a:lnSpc>
                <a:spcPct val="80000"/>
              </a:lnSpc>
              <a:buFontTx/>
              <a:buNone/>
            </a:pPr>
            <a:r>
              <a:rPr lang="en-US" altLang="en-US" sz="1200" smtClean="0">
                <a:latin typeface="Comic Sans MS" pitchFamily="66" charset="0"/>
              </a:rPr>
              <a:t>		c. 	Type of specimen </a:t>
            </a:r>
          </a:p>
          <a:p>
            <a:pPr eaLnBrk="1" hangingPunct="1">
              <a:lnSpc>
                <a:spcPct val="80000"/>
              </a:lnSpc>
              <a:buFontTx/>
              <a:buNone/>
            </a:pPr>
            <a:endParaRPr lang="en-US" altLang="en-US" sz="500" smtClean="0">
              <a:latin typeface="Comic Sans MS" pitchFamily="66" charset="0"/>
            </a:endParaRPr>
          </a:p>
          <a:p>
            <a:pPr eaLnBrk="1" hangingPunct="1">
              <a:lnSpc>
                <a:spcPct val="80000"/>
              </a:lnSpc>
              <a:buFontTx/>
              <a:buNone/>
            </a:pPr>
            <a:r>
              <a:rPr lang="en-US" altLang="en-US" sz="1400" smtClean="0">
                <a:latin typeface="Comic Sans MS" pitchFamily="66" charset="0"/>
              </a:rPr>
              <a:t>	4. 	All plates are incubated in the green storage bin </a:t>
            </a:r>
          </a:p>
          <a:p>
            <a:pPr eaLnBrk="1" hangingPunct="1">
              <a:lnSpc>
                <a:spcPct val="80000"/>
              </a:lnSpc>
              <a:buFontTx/>
              <a:buNone/>
            </a:pPr>
            <a:r>
              <a:rPr lang="en-US" altLang="en-US" sz="1400" smtClean="0">
                <a:latin typeface="Comic Sans MS" pitchFamily="66" charset="0"/>
              </a:rPr>
              <a:t>                  </a:t>
            </a:r>
            <a:r>
              <a:rPr lang="en-US" altLang="en-US" sz="1200" smtClean="0">
                <a:latin typeface="Comic Sans MS" pitchFamily="66" charset="0"/>
              </a:rPr>
              <a:t>(which is identified as "SAVE") </a:t>
            </a:r>
            <a:r>
              <a:rPr lang="en-US" altLang="en-US" sz="1400" smtClean="0">
                <a:latin typeface="Comic Sans MS" pitchFamily="66" charset="0"/>
              </a:rPr>
              <a:t>in the </a:t>
            </a:r>
            <a:r>
              <a:rPr lang="en-US" altLang="en-US" sz="1400" b="1" smtClean="0">
                <a:latin typeface="Comic Sans MS" pitchFamily="66" charset="0"/>
              </a:rPr>
              <a:t>"upside down" </a:t>
            </a:r>
          </a:p>
          <a:p>
            <a:pPr eaLnBrk="1" hangingPunct="1">
              <a:lnSpc>
                <a:spcPct val="80000"/>
              </a:lnSpc>
              <a:buFontTx/>
              <a:buNone/>
            </a:pPr>
            <a:r>
              <a:rPr lang="en-US" altLang="en-US" sz="1400" b="1" smtClean="0">
                <a:latin typeface="Comic Sans MS" pitchFamily="66" charset="0"/>
              </a:rPr>
              <a:t>            position</a:t>
            </a:r>
            <a:r>
              <a:rPr lang="en-US" altLang="en-US" sz="1400" smtClean="0">
                <a:latin typeface="Comic Sans MS" pitchFamily="66" charset="0"/>
              </a:rPr>
              <a:t>. </a:t>
            </a:r>
          </a:p>
          <a:p>
            <a:pPr eaLnBrk="1" hangingPunct="1">
              <a:lnSpc>
                <a:spcPct val="80000"/>
              </a:lnSpc>
              <a:buFontTx/>
              <a:buNone/>
            </a:pPr>
            <a:endParaRPr lang="en-US" altLang="en-US" sz="1400" smtClean="0">
              <a:latin typeface="Comic Sans MS" pitchFamily="66" charset="0"/>
            </a:endParaRPr>
          </a:p>
          <a:p>
            <a:pPr eaLnBrk="1" hangingPunct="1">
              <a:lnSpc>
                <a:spcPct val="80000"/>
              </a:lnSpc>
              <a:buFontTx/>
              <a:buNone/>
            </a:pPr>
            <a:r>
              <a:rPr lang="en-US" altLang="en-US" sz="1400" smtClean="0">
                <a:latin typeface="Comic Sans MS" pitchFamily="66" charset="0"/>
              </a:rPr>
              <a:t>	“Upside down” means that the ½ of the Petri plate with </a:t>
            </a:r>
          </a:p>
          <a:p>
            <a:pPr eaLnBrk="1" hangingPunct="1">
              <a:lnSpc>
                <a:spcPct val="80000"/>
              </a:lnSpc>
              <a:buFontTx/>
              <a:buNone/>
            </a:pPr>
            <a:r>
              <a:rPr lang="en-US" altLang="en-US" sz="1400" smtClean="0">
                <a:latin typeface="Comic Sans MS" pitchFamily="66" charset="0"/>
              </a:rPr>
              <a:t>       media faces up. The empty ½  of the Petri plate is down. </a:t>
            </a:r>
          </a:p>
          <a:p>
            <a:pPr eaLnBrk="1" hangingPunct="1">
              <a:lnSpc>
                <a:spcPct val="80000"/>
              </a:lnSpc>
              <a:buFontTx/>
              <a:buNone/>
            </a:pPr>
            <a:endParaRPr lang="en-US" altLang="en-US" sz="1400" smtClean="0">
              <a:latin typeface="Comic Sans MS" pitchFamily="66" charset="0"/>
            </a:endParaRPr>
          </a:p>
          <a:p>
            <a:pPr eaLnBrk="1" hangingPunct="1">
              <a:lnSpc>
                <a:spcPct val="80000"/>
              </a:lnSpc>
              <a:buFontTx/>
              <a:buNone/>
            </a:pPr>
            <a:r>
              <a:rPr lang="en-US" altLang="en-US" sz="1400" smtClean="0">
                <a:latin typeface="Comic Sans MS" pitchFamily="66" charset="0"/>
              </a:rPr>
              <a:t>	We </a:t>
            </a:r>
            <a:r>
              <a:rPr lang="en-US" altLang="en-US" sz="1400" b="1" smtClean="0">
                <a:latin typeface="Comic Sans MS" pitchFamily="66" charset="0"/>
              </a:rPr>
              <a:t>do not </a:t>
            </a:r>
            <a:r>
              <a:rPr lang="en-US" altLang="en-US" sz="1400" smtClean="0">
                <a:latin typeface="Comic Sans MS" pitchFamily="66" charset="0"/>
              </a:rPr>
              <a:t>use rubber bands to hold lids in place. </a:t>
            </a:r>
          </a:p>
          <a:p>
            <a:pPr eaLnBrk="1" hangingPunct="1">
              <a:lnSpc>
                <a:spcPct val="80000"/>
              </a:lnSpc>
              <a:buFontTx/>
              <a:buNone/>
            </a:pPr>
            <a:r>
              <a:rPr lang="en-US" altLang="en-US" sz="1400" smtClean="0">
                <a:latin typeface="Comic Sans MS" pitchFamily="66" charset="0"/>
              </a:rPr>
              <a:t>      </a:t>
            </a:r>
            <a:r>
              <a:rPr lang="en-US" altLang="en-US" sz="1200" smtClean="0">
                <a:latin typeface="Comic Sans MS" pitchFamily="66" charset="0"/>
              </a:rPr>
              <a:t>(Except  for the plates that you may transport home) </a:t>
            </a:r>
          </a:p>
          <a:p>
            <a:pPr eaLnBrk="1" hangingPunct="1">
              <a:lnSpc>
                <a:spcPct val="80000"/>
              </a:lnSpc>
              <a:buFontTx/>
              <a:buNone/>
            </a:pPr>
            <a:endParaRPr lang="en-US" altLang="en-US" sz="1400" smtClean="0">
              <a:latin typeface="Comic Sans MS" pitchFamily="66" charset="0"/>
            </a:endParaRPr>
          </a:p>
          <a:p>
            <a:pPr eaLnBrk="1" hangingPunct="1">
              <a:lnSpc>
                <a:spcPct val="80000"/>
              </a:lnSpc>
              <a:buFontTx/>
              <a:buNone/>
            </a:pPr>
            <a:r>
              <a:rPr lang="en-US" altLang="en-US" sz="1800" smtClean="0">
                <a:latin typeface="Comic Sans MS" pitchFamily="66" charset="0"/>
              </a:rPr>
              <a:t>Plates will be incubated at 37° C for 24 hrs,</a:t>
            </a:r>
          </a:p>
          <a:p>
            <a:pPr eaLnBrk="1" hangingPunct="1">
              <a:lnSpc>
                <a:spcPct val="80000"/>
              </a:lnSpc>
              <a:buFontTx/>
              <a:buNone/>
            </a:pPr>
            <a:r>
              <a:rPr lang="en-US" altLang="en-US" sz="1800" smtClean="0">
                <a:latin typeface="Comic Sans MS" pitchFamily="66" charset="0"/>
              </a:rPr>
              <a:t>then stored at room temperature until next </a:t>
            </a:r>
          </a:p>
          <a:p>
            <a:pPr eaLnBrk="1" hangingPunct="1">
              <a:lnSpc>
                <a:spcPct val="80000"/>
              </a:lnSpc>
              <a:buFontTx/>
              <a:buNone/>
            </a:pPr>
            <a:r>
              <a:rPr lang="en-US" altLang="en-US" sz="1800" smtClean="0">
                <a:latin typeface="Comic Sans MS" pitchFamily="66" charset="0"/>
              </a:rPr>
              <a:t>week, when you will observe for results. </a:t>
            </a:r>
          </a:p>
        </p:txBody>
      </p:sp>
      <p:pic>
        <p:nvPicPr>
          <p:cNvPr id="3" name="Picture 14" descr="Mannitol Salt Pos and N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867400" y="2743200"/>
            <a:ext cx="3022018" cy="2952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316" name="Text Box 6"/>
          <p:cNvSpPr txBox="1">
            <a:spLocks noChangeArrowheads="1"/>
          </p:cNvSpPr>
          <p:nvPr/>
        </p:nvSpPr>
        <p:spPr bwMode="auto">
          <a:xfrm>
            <a:off x="6324600" y="6451600"/>
            <a:ext cx="284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t> Positive &amp; negative differential reaction on </a:t>
            </a:r>
            <a:r>
              <a:rPr lang="en-US" altLang="en-US" sz="1000">
                <a:hlinkClick r:id="rId4"/>
              </a:rPr>
              <a:t>Mannitol Salt Agar</a:t>
            </a:r>
            <a:r>
              <a:rPr lang="en-US" altLang="en-US" sz="1000"/>
              <a:t>, T. Port</a:t>
            </a:r>
            <a:endParaRPr lang="en-US" altLang="en-US" sz="1000">
              <a:latin typeface="Comic Sans MS" pitchFamily="66" charset="0"/>
            </a:endParaRPr>
          </a:p>
        </p:txBody>
      </p:sp>
      <p:sp>
        <p:nvSpPr>
          <p:cNvPr id="13317"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Microbiology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half" idx="1"/>
          </p:nvPr>
        </p:nvSpPr>
        <p:spPr>
          <a:xfrm>
            <a:off x="304800" y="318655"/>
            <a:ext cx="5599012" cy="501650"/>
          </a:xfrm>
        </p:spPr>
        <p:txBody>
          <a:bodyPr/>
          <a:lstStyle/>
          <a:p>
            <a:pPr marL="533400" indent="-533400" eaLnBrk="1" hangingPunct="1">
              <a:lnSpc>
                <a:spcPct val="90000"/>
              </a:lnSpc>
              <a:buFontTx/>
              <a:buNone/>
              <a:defRPr/>
            </a:pPr>
            <a:r>
              <a:rPr lang="en-US" sz="2400" b="1" dirty="0" smtClean="0">
                <a:latin typeface="Comic Sans MS" pitchFamily="66" charset="0"/>
              </a:rPr>
              <a:t>Inoculate Plates With Controls</a:t>
            </a:r>
            <a:endParaRPr lang="en-US" sz="1600" dirty="0" smtClean="0">
              <a:latin typeface="Comic Sans MS" pitchFamily="66" charset="0"/>
            </a:endParaRPr>
          </a:p>
        </p:txBody>
      </p:sp>
      <p:sp>
        <p:nvSpPr>
          <p:cNvPr id="16392" name="Text Box 6"/>
          <p:cNvSpPr txBox="1">
            <a:spLocks noChangeArrowheads="1"/>
          </p:cNvSpPr>
          <p:nvPr/>
        </p:nvSpPr>
        <p:spPr bwMode="auto">
          <a:xfrm>
            <a:off x="5638800" y="6613525"/>
            <a:ext cx="3530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t>Arm plate, Source unknown</a:t>
            </a:r>
            <a:endParaRPr lang="en-US" altLang="en-US" sz="1000">
              <a:latin typeface="Comic Sans MS" pitchFamily="66" charset="0"/>
            </a:endParaRPr>
          </a:p>
        </p:txBody>
      </p:sp>
      <p:sp>
        <p:nvSpPr>
          <p:cNvPr id="16394"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3"/>
              </a:rPr>
              <a:t>Virtual Microbiology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8235" y="3810000"/>
            <a:ext cx="2758848" cy="2574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4475018" y="2026876"/>
            <a:ext cx="2857590" cy="2804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8264" y="381000"/>
            <a:ext cx="2588535"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3"/>
          <p:cNvSpPr txBox="1">
            <a:spLocks noChangeArrowheads="1"/>
          </p:cNvSpPr>
          <p:nvPr/>
        </p:nvSpPr>
        <p:spPr bwMode="auto">
          <a:xfrm>
            <a:off x="304800" y="914400"/>
            <a:ext cx="4038600"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sz="1600" kern="0" dirty="0" smtClean="0">
                <a:latin typeface="Comic Sans MS" pitchFamily="66" charset="0"/>
              </a:rPr>
              <a:t>You will be inoculating the four types of media we are using in this class </a:t>
            </a:r>
            <a:r>
              <a:rPr lang="en-US" sz="1400" kern="0" dirty="0" smtClean="0">
                <a:latin typeface="Comic Sans MS" pitchFamily="66" charset="0"/>
              </a:rPr>
              <a:t>(TSY, MAC, MSA, BAP)</a:t>
            </a:r>
            <a:r>
              <a:rPr lang="en-US" sz="1600" kern="0" dirty="0" smtClean="0">
                <a:latin typeface="Comic Sans MS" pitchFamily="66" charset="0"/>
              </a:rPr>
              <a:t> with four of our stock species of bacteria </a:t>
            </a:r>
            <a:r>
              <a:rPr lang="en-US" sz="1400" i="1" kern="0" dirty="0" smtClean="0">
                <a:latin typeface="Comic Sans MS" pitchFamily="66" charset="0"/>
              </a:rPr>
              <a:t>(E. coli, Salmonella </a:t>
            </a:r>
            <a:r>
              <a:rPr lang="en-US" sz="1400" i="1" kern="0" dirty="0" err="1" smtClean="0">
                <a:latin typeface="Comic Sans MS" pitchFamily="66" charset="0"/>
              </a:rPr>
              <a:t>pullorum</a:t>
            </a:r>
            <a:r>
              <a:rPr lang="en-US" sz="1400" i="1" kern="0" dirty="0" smtClean="0">
                <a:latin typeface="Comic Sans MS" pitchFamily="66" charset="0"/>
              </a:rPr>
              <a:t>, Staphylococcus </a:t>
            </a:r>
            <a:r>
              <a:rPr lang="en-US" sz="1400" i="1" kern="0" dirty="0" err="1" smtClean="0">
                <a:latin typeface="Comic Sans MS" pitchFamily="66" charset="0"/>
              </a:rPr>
              <a:t>epidermidis</a:t>
            </a:r>
            <a:r>
              <a:rPr lang="en-US" sz="1400" i="1" kern="0" dirty="0" smtClean="0">
                <a:latin typeface="Comic Sans MS" pitchFamily="66" charset="0"/>
              </a:rPr>
              <a:t>, Staphylococcus </a:t>
            </a:r>
            <a:r>
              <a:rPr lang="en-US" sz="1400" i="1" kern="0" dirty="0" err="1" smtClean="0">
                <a:latin typeface="Comic Sans MS" pitchFamily="66" charset="0"/>
              </a:rPr>
              <a:t>aureus</a:t>
            </a:r>
            <a:r>
              <a:rPr lang="en-US" sz="1400" i="1" kern="0" dirty="0" smtClean="0">
                <a:latin typeface="Comic Sans MS" pitchFamily="66" charset="0"/>
              </a:rPr>
              <a:t>).</a:t>
            </a:r>
          </a:p>
          <a:p>
            <a:pPr eaLnBrk="1" hangingPunct="1">
              <a:lnSpc>
                <a:spcPct val="90000"/>
              </a:lnSpc>
              <a:defRPr/>
            </a:pPr>
            <a:endParaRPr lang="en-US" sz="1400" i="1" kern="0" dirty="0" smtClean="0">
              <a:latin typeface="Comic Sans MS" pitchFamily="66" charset="0"/>
            </a:endParaRPr>
          </a:p>
          <a:p>
            <a:pPr eaLnBrk="1" hangingPunct="1">
              <a:lnSpc>
                <a:spcPct val="90000"/>
              </a:lnSpc>
              <a:defRPr/>
            </a:pPr>
            <a:r>
              <a:rPr lang="en-US" sz="1600" kern="0" dirty="0" smtClean="0">
                <a:latin typeface="Comic Sans MS" pitchFamily="66" charset="0"/>
              </a:rPr>
              <a:t>Doing this will help you understand the properties of these media, and what the expected outcomes (growth, no growth, and differential color changes) look like</a:t>
            </a:r>
            <a:r>
              <a:rPr lang="en-US" sz="1400" kern="0" dirty="0" smtClean="0">
                <a:latin typeface="Comic Sans MS" pitchFamily="66" charset="0"/>
              </a:rPr>
              <a:t>.</a:t>
            </a:r>
          </a:p>
          <a:p>
            <a:pPr eaLnBrk="1" hangingPunct="1">
              <a:lnSpc>
                <a:spcPct val="90000"/>
              </a:lnSpc>
              <a:defRPr/>
            </a:pPr>
            <a:endParaRPr lang="en-US" sz="1200" kern="0" dirty="0" smtClean="0">
              <a:latin typeface="Comic Sans MS" pitchFamily="66" charset="0"/>
            </a:endParaRPr>
          </a:p>
          <a:p>
            <a:pPr algn="ctr" eaLnBrk="1" hangingPunct="1">
              <a:lnSpc>
                <a:spcPct val="90000"/>
              </a:lnSpc>
              <a:buFontTx/>
              <a:buAutoNum type="arabicPeriod"/>
              <a:defRPr/>
            </a:pPr>
            <a:endParaRPr lang="en-US" sz="1600" kern="0" dirty="0" smtClean="0">
              <a:latin typeface="Comic Sans MS" pitchFamily="66" charset="0"/>
            </a:endParaRPr>
          </a:p>
        </p:txBody>
      </p:sp>
      <p:sp>
        <p:nvSpPr>
          <p:cNvPr id="7" name="TextBox 6"/>
          <p:cNvSpPr txBox="1"/>
          <p:nvPr/>
        </p:nvSpPr>
        <p:spPr>
          <a:xfrm>
            <a:off x="5791200" y="5181600"/>
            <a:ext cx="2895599" cy="1107996"/>
          </a:xfrm>
          <a:prstGeom prst="rect">
            <a:avLst/>
          </a:prstGeom>
          <a:noFill/>
        </p:spPr>
        <p:txBody>
          <a:bodyPr wrap="square" rtlCol="0">
            <a:spAutoFit/>
          </a:bodyPr>
          <a:lstStyle/>
          <a:p>
            <a:r>
              <a:rPr lang="en-US" b="1" dirty="0" smtClean="0">
                <a:solidFill>
                  <a:srgbClr val="FF0000"/>
                </a:solidFill>
                <a:latin typeface="Comic Sans MS" panose="030F0702030302020204" pitchFamily="66" charset="0"/>
              </a:rPr>
              <a:t>Q</a:t>
            </a:r>
            <a:r>
              <a:rPr lang="en-US" sz="1600" dirty="0" smtClean="0">
                <a:latin typeface="Comic Sans MS" panose="030F0702030302020204" pitchFamily="66" charset="0"/>
              </a:rPr>
              <a:t>: Why do we, in a fifth section of each plate, “inoculate” using a sterile loop?</a:t>
            </a:r>
            <a:endParaRPr lang="en-US" sz="16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half" idx="1"/>
          </p:nvPr>
        </p:nvSpPr>
        <p:spPr>
          <a:xfrm>
            <a:off x="304800" y="488950"/>
            <a:ext cx="4356100" cy="6248400"/>
          </a:xfrm>
        </p:spPr>
        <p:txBody>
          <a:bodyPr/>
          <a:lstStyle/>
          <a:p>
            <a:pPr marL="533400" indent="-533400" eaLnBrk="1" hangingPunct="1">
              <a:lnSpc>
                <a:spcPct val="90000"/>
              </a:lnSpc>
              <a:buFontTx/>
              <a:buNone/>
              <a:defRPr/>
            </a:pPr>
            <a:r>
              <a:rPr lang="en-US" sz="2800" b="1" dirty="0" smtClean="0">
                <a:latin typeface="Comic Sans MS" pitchFamily="66" charset="0"/>
              </a:rPr>
              <a:t>Normal Flora Samples</a:t>
            </a:r>
            <a:endParaRPr lang="en-US" sz="1800" b="1" dirty="0" smtClean="0">
              <a:latin typeface="Comic Sans MS" pitchFamily="66" charset="0"/>
            </a:endParaRPr>
          </a:p>
          <a:p>
            <a:pPr marL="533400" indent="-533400" eaLnBrk="1" hangingPunct="1">
              <a:lnSpc>
                <a:spcPct val="90000"/>
              </a:lnSpc>
              <a:buFontTx/>
              <a:buNone/>
              <a:defRPr/>
            </a:pPr>
            <a:endParaRPr lang="en-US" sz="2400" b="1" dirty="0" smtClean="0">
              <a:latin typeface="Comic Sans MS" pitchFamily="66" charset="0"/>
            </a:endParaRPr>
          </a:p>
          <a:p>
            <a:pPr marL="533400" indent="-533400" eaLnBrk="1" hangingPunct="1">
              <a:lnSpc>
                <a:spcPct val="90000"/>
              </a:lnSpc>
              <a:buFontTx/>
              <a:buAutoNum type="arabicPeriod"/>
              <a:defRPr/>
            </a:pPr>
            <a:r>
              <a:rPr lang="en-US" sz="1800" b="1" dirty="0" smtClean="0">
                <a:latin typeface="Comic Sans MS" pitchFamily="66" charset="0"/>
              </a:rPr>
              <a:t>Arm Plate</a:t>
            </a:r>
            <a:r>
              <a:rPr lang="en-US" sz="1800" dirty="0" smtClean="0">
                <a:latin typeface="Comic Sans MS" pitchFamily="66" charset="0"/>
              </a:rPr>
              <a:t> will demonstrate the microorganism inhabiting the surface of the skin. </a:t>
            </a:r>
          </a:p>
          <a:p>
            <a:pPr marL="533400" indent="-533400" eaLnBrk="1" hangingPunct="1">
              <a:lnSpc>
                <a:spcPct val="90000"/>
              </a:lnSpc>
              <a:buFontTx/>
              <a:buAutoNum type="arabicPeriod"/>
              <a:defRPr/>
            </a:pPr>
            <a:endParaRPr lang="en-US" sz="1800" dirty="0" smtClean="0">
              <a:latin typeface="Comic Sans MS" pitchFamily="66" charset="0"/>
            </a:endParaRPr>
          </a:p>
          <a:p>
            <a:pPr marL="533400" indent="-533400" eaLnBrk="1" hangingPunct="1">
              <a:lnSpc>
                <a:spcPct val="90000"/>
              </a:lnSpc>
              <a:buFontTx/>
              <a:buAutoNum type="arabicPeriod" startAt="2"/>
              <a:defRPr/>
            </a:pPr>
            <a:r>
              <a:rPr lang="en-US" sz="1800" b="1" dirty="0" smtClean="0">
                <a:latin typeface="Comic Sans MS" pitchFamily="66" charset="0"/>
              </a:rPr>
              <a:t>Touch Plates</a:t>
            </a:r>
            <a:r>
              <a:rPr lang="en-US" sz="1800" dirty="0" smtClean="0">
                <a:latin typeface="Comic Sans MS" pitchFamily="66" charset="0"/>
              </a:rPr>
              <a:t> will demonstrate the bacteria in the epidermis of our hands. </a:t>
            </a:r>
          </a:p>
          <a:p>
            <a:pPr marL="533400" indent="-533400" eaLnBrk="1" hangingPunct="1">
              <a:lnSpc>
                <a:spcPct val="90000"/>
              </a:lnSpc>
              <a:buFontTx/>
              <a:buAutoNum type="arabicPeriod" startAt="2"/>
              <a:defRPr/>
            </a:pPr>
            <a:endParaRPr lang="en-US" sz="1800" dirty="0" smtClean="0">
              <a:latin typeface="Comic Sans MS" pitchFamily="66" charset="0"/>
            </a:endParaRPr>
          </a:p>
          <a:p>
            <a:pPr marL="533400" indent="-533400" eaLnBrk="1" hangingPunct="1">
              <a:lnSpc>
                <a:spcPct val="90000"/>
              </a:lnSpc>
              <a:buFontTx/>
              <a:buAutoNum type="arabicPeriod" startAt="2"/>
              <a:defRPr/>
            </a:pPr>
            <a:r>
              <a:rPr lang="en-US" sz="1800" b="1" dirty="0" smtClean="0">
                <a:latin typeface="Comic Sans MS" pitchFamily="66" charset="0"/>
              </a:rPr>
              <a:t>Throat Swab</a:t>
            </a:r>
            <a:r>
              <a:rPr lang="en-US" sz="1800" dirty="0" smtClean="0">
                <a:latin typeface="Comic Sans MS" pitchFamily="66" charset="0"/>
              </a:rPr>
              <a:t> on Blood agar.</a:t>
            </a:r>
          </a:p>
          <a:p>
            <a:pPr marL="533400" indent="-533400" eaLnBrk="1" hangingPunct="1">
              <a:lnSpc>
                <a:spcPct val="90000"/>
              </a:lnSpc>
              <a:buFontTx/>
              <a:buAutoNum type="arabicPeriod" startAt="2"/>
              <a:defRPr/>
            </a:pPr>
            <a:endParaRPr lang="en-US" sz="1800" dirty="0" smtClean="0">
              <a:latin typeface="Comic Sans MS" pitchFamily="66" charset="0"/>
            </a:endParaRPr>
          </a:p>
          <a:p>
            <a:pPr marL="533400" indent="-533400" eaLnBrk="1" hangingPunct="1">
              <a:lnSpc>
                <a:spcPct val="90000"/>
              </a:lnSpc>
              <a:buFontTx/>
              <a:buAutoNum type="arabicPeriod" startAt="2"/>
              <a:defRPr/>
            </a:pPr>
            <a:r>
              <a:rPr lang="en-US" sz="1800" b="1" dirty="0" smtClean="0">
                <a:latin typeface="Comic Sans MS" pitchFamily="66" charset="0"/>
              </a:rPr>
              <a:t>Nasal Swabs </a:t>
            </a:r>
            <a:r>
              <a:rPr lang="en-US" sz="1800" dirty="0" smtClean="0">
                <a:latin typeface="Comic Sans MS" pitchFamily="66" charset="0"/>
              </a:rPr>
              <a:t>on TSY &amp; </a:t>
            </a:r>
            <a:r>
              <a:rPr lang="en-US" sz="1800" dirty="0" smtClean="0">
                <a:latin typeface="Comic Sans MS" pitchFamily="66" charset="0"/>
                <a:hlinkClick r:id="rId3"/>
              </a:rPr>
              <a:t>MSA</a:t>
            </a:r>
            <a:r>
              <a:rPr lang="en-US" sz="1800" dirty="0" smtClean="0">
                <a:latin typeface="Comic Sans MS" pitchFamily="66" charset="0"/>
              </a:rPr>
              <a:t>.</a:t>
            </a:r>
          </a:p>
          <a:p>
            <a:pPr marL="533400" indent="0" algn="ctr" eaLnBrk="1" hangingPunct="1">
              <a:lnSpc>
                <a:spcPct val="90000"/>
              </a:lnSpc>
              <a:buFontTx/>
              <a:buNone/>
              <a:defRPr/>
            </a:pPr>
            <a:endParaRPr lang="en-US" sz="2000" dirty="0">
              <a:latin typeface="Comic Sans MS" pitchFamily="66" charset="0"/>
            </a:endParaRPr>
          </a:p>
          <a:p>
            <a:pPr marL="0" indent="0" eaLnBrk="1" hangingPunct="1">
              <a:lnSpc>
                <a:spcPct val="90000"/>
              </a:lnSpc>
              <a:buFontTx/>
              <a:buNone/>
              <a:defRPr/>
            </a:pPr>
            <a:r>
              <a:rPr lang="en-US" sz="1400" b="1" dirty="0" smtClean="0">
                <a:solidFill>
                  <a:srgbClr val="FF0000"/>
                </a:solidFill>
                <a:latin typeface="Comic Sans MS" pitchFamily="66" charset="0"/>
              </a:rPr>
              <a:t>REMEMBER… </a:t>
            </a:r>
          </a:p>
          <a:p>
            <a:pPr eaLnBrk="1" hangingPunct="1">
              <a:lnSpc>
                <a:spcPct val="90000"/>
              </a:lnSpc>
              <a:defRPr/>
            </a:pPr>
            <a:r>
              <a:rPr lang="en-US" sz="1400" dirty="0" smtClean="0">
                <a:latin typeface="Comic Sans MS" pitchFamily="66" charset="0"/>
              </a:rPr>
              <a:t>When placing one sample on two plates, inoculate the </a:t>
            </a:r>
            <a:r>
              <a:rPr lang="en-US" sz="1400" i="1" dirty="0" smtClean="0">
                <a:latin typeface="Comic Sans MS" pitchFamily="66" charset="0"/>
              </a:rPr>
              <a:t>non-selective </a:t>
            </a:r>
            <a:r>
              <a:rPr lang="en-US" sz="1400" dirty="0" smtClean="0">
                <a:latin typeface="Comic Sans MS" pitchFamily="66" charset="0"/>
              </a:rPr>
              <a:t>medium </a:t>
            </a:r>
            <a:r>
              <a:rPr lang="en-US" sz="1400" b="1" dirty="0" smtClean="0">
                <a:latin typeface="Comic Sans MS" pitchFamily="66" charset="0"/>
              </a:rPr>
              <a:t>first</a:t>
            </a:r>
            <a:r>
              <a:rPr lang="en-US" sz="1400" dirty="0" smtClean="0">
                <a:latin typeface="Comic Sans MS" pitchFamily="66" charset="0"/>
              </a:rPr>
              <a:t>!</a:t>
            </a:r>
          </a:p>
          <a:p>
            <a:pPr eaLnBrk="1" hangingPunct="1">
              <a:lnSpc>
                <a:spcPct val="90000"/>
              </a:lnSpc>
              <a:defRPr/>
            </a:pPr>
            <a:endParaRPr lang="en-US" sz="800" dirty="0" smtClean="0">
              <a:latin typeface="Comic Sans MS" pitchFamily="66" charset="0"/>
            </a:endParaRPr>
          </a:p>
          <a:p>
            <a:pPr eaLnBrk="1" hangingPunct="1">
              <a:lnSpc>
                <a:spcPct val="90000"/>
              </a:lnSpc>
              <a:defRPr/>
            </a:pPr>
            <a:r>
              <a:rPr lang="en-US" sz="1400" dirty="0" smtClean="0">
                <a:latin typeface="Comic Sans MS" pitchFamily="66" charset="0"/>
              </a:rPr>
              <a:t>Very gently transfer your sample to the plate. You want to avoid gouging the surface of the media.</a:t>
            </a:r>
          </a:p>
          <a:p>
            <a:pPr eaLnBrk="1" hangingPunct="1">
              <a:lnSpc>
                <a:spcPct val="90000"/>
              </a:lnSpc>
              <a:buFontTx/>
              <a:buAutoNum type="arabicPeriod"/>
              <a:defRPr/>
            </a:pPr>
            <a:endParaRPr lang="en-US" sz="1200" dirty="0" smtClean="0">
              <a:latin typeface="Comic Sans MS" pitchFamily="66" charset="0"/>
            </a:endParaRPr>
          </a:p>
          <a:p>
            <a:pPr algn="ctr" eaLnBrk="1" hangingPunct="1">
              <a:lnSpc>
                <a:spcPct val="90000"/>
              </a:lnSpc>
              <a:buFontTx/>
              <a:buAutoNum type="arabicPeriod"/>
              <a:defRPr/>
            </a:pPr>
            <a:endParaRPr lang="en-US" sz="1600" dirty="0" smtClean="0">
              <a:latin typeface="Comic Sans MS" pitchFamily="66" charset="0"/>
            </a:endParaRPr>
          </a:p>
        </p:txBody>
      </p:sp>
      <p:pic>
        <p:nvPicPr>
          <p:cNvPr id="15363" name="Picture 4"/>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rot="863031">
            <a:off x="5125523" y="718866"/>
            <a:ext cx="3020944" cy="2383664"/>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8" name="Oval 8"/>
          <p:cNvSpPr>
            <a:spLocks noChangeArrowheads="1"/>
          </p:cNvSpPr>
          <p:nvPr/>
        </p:nvSpPr>
        <p:spPr bwMode="auto">
          <a:xfrm>
            <a:off x="6870700" y="3810000"/>
            <a:ext cx="1828800" cy="1676400"/>
          </a:xfrm>
          <a:prstGeom prst="ellipse">
            <a:avLst/>
          </a:prstGeom>
          <a:solidFill>
            <a:srgbClr val="ECEDB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89" name="Oval 9"/>
          <p:cNvSpPr>
            <a:spLocks noChangeArrowheads="1"/>
          </p:cNvSpPr>
          <p:nvPr/>
        </p:nvSpPr>
        <p:spPr bwMode="auto">
          <a:xfrm>
            <a:off x="4660900" y="3810000"/>
            <a:ext cx="1828800" cy="16764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90" name="Line 12"/>
          <p:cNvSpPr>
            <a:spLocks noChangeShapeType="1"/>
          </p:cNvSpPr>
          <p:nvPr/>
        </p:nvSpPr>
        <p:spPr bwMode="auto">
          <a:xfrm>
            <a:off x="7785100" y="3810000"/>
            <a:ext cx="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13"/>
          <p:cNvSpPr>
            <a:spLocks noChangeShapeType="1"/>
          </p:cNvSpPr>
          <p:nvPr/>
        </p:nvSpPr>
        <p:spPr bwMode="auto">
          <a:xfrm>
            <a:off x="5575300" y="3810000"/>
            <a:ext cx="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Text Box 6"/>
          <p:cNvSpPr txBox="1">
            <a:spLocks noChangeArrowheads="1"/>
          </p:cNvSpPr>
          <p:nvPr/>
        </p:nvSpPr>
        <p:spPr bwMode="auto">
          <a:xfrm>
            <a:off x="5638800" y="6613525"/>
            <a:ext cx="3530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t>Arm plate, Source unknown</a:t>
            </a:r>
            <a:endParaRPr lang="en-US" altLang="en-US" sz="1000">
              <a:latin typeface="Comic Sans MS" pitchFamily="66" charset="0"/>
            </a:endParaRPr>
          </a:p>
        </p:txBody>
      </p:sp>
      <p:sp>
        <p:nvSpPr>
          <p:cNvPr id="16394"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Microbiology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747838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5749925" y="6457950"/>
            <a:ext cx="3394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Images: Arm plate, </a:t>
            </a:r>
            <a:r>
              <a:rPr lang="en-US" sz="1000"/>
              <a:t>TSY with sample from dish washer, </a:t>
            </a:r>
            <a:r>
              <a:rPr lang="en-US" sz="1000">
                <a:hlinkClick r:id="rId3"/>
              </a:rPr>
              <a:t>MacConkey’s</a:t>
            </a:r>
            <a:r>
              <a:rPr lang="en-US" sz="1000"/>
              <a:t> with variety of colonies, all by T. Port</a:t>
            </a:r>
            <a:endParaRPr lang="en-US" sz="1000">
              <a:latin typeface="Comic Sans MS" panose="030F0702030302020204" pitchFamily="66" charset="0"/>
            </a:endParaRPr>
          </a:p>
        </p:txBody>
      </p:sp>
      <p:sp>
        <p:nvSpPr>
          <p:cNvPr id="9219" name="TextBox 2"/>
          <p:cNvSpPr txBox="1">
            <a:spLocks noChangeArrowheads="1"/>
          </p:cNvSpPr>
          <p:nvPr/>
        </p:nvSpPr>
        <p:spPr bwMode="auto">
          <a:xfrm>
            <a:off x="1219200" y="22860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a:latin typeface="Comic Sans MS" panose="030F0702030302020204" pitchFamily="66" charset="0"/>
              </a:rPr>
              <a:t>Microbial Colony Morphology</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3485234"/>
            <a:ext cx="3429000" cy="2571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82447">
            <a:off x="5402964" y="1429528"/>
            <a:ext cx="3138671" cy="2354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25029">
            <a:off x="3006250" y="3295991"/>
            <a:ext cx="2684921" cy="2354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3"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a:ext>
            </a:extLst>
          </a:blip>
          <a:stretch>
            <a:fillRect/>
          </a:stretch>
        </p:blipFill>
        <p:spPr>
          <a:xfrm rot="20985871">
            <a:off x="720664" y="3519276"/>
            <a:ext cx="3199945" cy="2503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51848" y="1105771"/>
            <a:ext cx="4835566" cy="30015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9004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olonyMorphology"/>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85800" y="911225"/>
            <a:ext cx="7543800" cy="588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Box 2"/>
          <p:cNvSpPr txBox="1">
            <a:spLocks noChangeArrowheads="1"/>
          </p:cNvSpPr>
          <p:nvPr/>
        </p:nvSpPr>
        <p:spPr bwMode="auto">
          <a:xfrm>
            <a:off x="1219200" y="22860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latin typeface="Comic Sans MS" panose="030F0702030302020204" pitchFamily="66" charset="0"/>
              </a:rPr>
              <a:t>Microbial Colony Morphology</a:t>
            </a:r>
          </a:p>
        </p:txBody>
      </p:sp>
    </p:spTree>
    <p:extLst>
      <p:ext uri="{BB962C8B-B14F-4D97-AF65-F5344CB8AC3E}">
        <p14:creationId xmlns:p14="http://schemas.microsoft.com/office/powerpoint/2010/main" val="2348692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873125"/>
            <a:ext cx="3124200" cy="5056188"/>
          </a:xfrm>
        </p:spPr>
        <p:txBody>
          <a:bodyPr/>
          <a:lstStyle/>
          <a:p>
            <a:r>
              <a:rPr lang="en-US" altLang="en-US" sz="3600" smtClean="0">
                <a:latin typeface="Comic Sans MS" pitchFamily="66" charset="0"/>
              </a:rPr>
              <a:t>Discard Bin at Back of Lab</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990600"/>
            <a:ext cx="3778759" cy="44196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340"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3"/>
              </a:rPr>
              <a:t>Virtual Microbiology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0" y="0"/>
            <a:ext cx="5943600" cy="6870700"/>
          </a:xfrm>
        </p:spPr>
        <p:txBody>
          <a:bodyPr/>
          <a:lstStyle/>
          <a:p>
            <a:pPr eaLnBrk="1" hangingPunct="1">
              <a:buFontTx/>
              <a:buNone/>
              <a:defRPr/>
            </a:pPr>
            <a:r>
              <a:rPr lang="en-US" sz="5400" b="1" dirty="0" smtClean="0">
                <a:solidFill>
                  <a:srgbClr val="339966"/>
                </a:solidFill>
                <a:latin typeface="Comic Sans MS" pitchFamily="66" charset="0"/>
              </a:rPr>
              <a:t> </a:t>
            </a:r>
            <a:r>
              <a:rPr lang="en-US" sz="4000" b="1" dirty="0" smtClean="0">
                <a:solidFill>
                  <a:srgbClr val="339966"/>
                </a:solidFill>
                <a:latin typeface="Comic Sans MS" pitchFamily="66" charset="0"/>
              </a:rPr>
              <a:t>Confused?</a:t>
            </a:r>
          </a:p>
          <a:p>
            <a:pPr eaLnBrk="1" hangingPunct="1">
              <a:buFontTx/>
              <a:buNone/>
              <a:defRPr/>
            </a:pPr>
            <a:endParaRPr lang="en-US" sz="100" b="1" dirty="0" smtClean="0">
              <a:latin typeface="Comic Sans MS" pitchFamily="66" charset="0"/>
            </a:endParaRPr>
          </a:p>
          <a:p>
            <a:pPr eaLnBrk="1" hangingPunct="1">
              <a:buFontTx/>
              <a:buNone/>
              <a:defRPr/>
            </a:pPr>
            <a:r>
              <a:rPr lang="en-US" sz="2400" dirty="0" smtClean="0">
                <a:latin typeface="Comic Sans MS" pitchFamily="66" charset="0"/>
              </a:rPr>
              <a:t>   </a:t>
            </a:r>
            <a:r>
              <a:rPr lang="en-US" sz="1800" dirty="0" smtClean="0">
                <a:latin typeface="Comic Sans MS" pitchFamily="66" charset="0"/>
              </a:rPr>
              <a:t>Here are links to fun resources that further explain microbiology media &amp; culture:</a:t>
            </a:r>
          </a:p>
          <a:p>
            <a:pPr algn="ctr" eaLnBrk="1" hangingPunct="1">
              <a:buFontTx/>
              <a:buNone/>
              <a:defRPr/>
            </a:pPr>
            <a:endParaRPr lang="en-US" sz="1050" dirty="0" smtClean="0">
              <a:latin typeface="Comic Sans MS" pitchFamily="66" charset="0"/>
            </a:endParaRPr>
          </a:p>
          <a:p>
            <a:pPr eaLnBrk="1" hangingPunct="1">
              <a:defRPr/>
            </a:pPr>
            <a:r>
              <a:rPr lang="en-US" sz="1600" b="1" dirty="0" smtClean="0">
                <a:latin typeface="Comic Sans MS" pitchFamily="66" charset="0"/>
              </a:rPr>
              <a:t>Media &amp; Culture Laboratory </a:t>
            </a:r>
            <a:r>
              <a:rPr lang="en-US" sz="1600" dirty="0" smtClean="0">
                <a:latin typeface="Comic Sans MS" pitchFamily="66" charset="0"/>
              </a:rPr>
              <a:t>Main Page</a:t>
            </a:r>
            <a:r>
              <a:rPr lang="en-US" sz="1100" dirty="0" smtClean="0">
                <a:latin typeface="Comic Sans MS" pitchFamily="66" charset="0"/>
              </a:rPr>
              <a:t> </a:t>
            </a:r>
            <a:r>
              <a:rPr lang="en-US" sz="1200" dirty="0" smtClean="0">
                <a:latin typeface="Comic Sans MS" pitchFamily="66" charset="0"/>
              </a:rPr>
              <a:t>on the Virtual Microbiology Classroom of </a:t>
            </a:r>
            <a:r>
              <a:rPr lang="en-US" sz="1400" dirty="0" smtClean="0">
                <a:latin typeface="Comic Sans MS" pitchFamily="66" charset="0"/>
                <a:hlinkClick r:id="rId3"/>
              </a:rPr>
              <a:t>Science Prof Online</a:t>
            </a:r>
            <a:r>
              <a:rPr lang="en-US" sz="1200" dirty="0" smtClean="0">
                <a:latin typeface="Comic Sans MS" pitchFamily="66" charset="0"/>
              </a:rPr>
              <a:t>.</a:t>
            </a:r>
          </a:p>
          <a:p>
            <a:pPr marL="0" indent="0" eaLnBrk="1" hangingPunct="1">
              <a:buFontTx/>
              <a:buNone/>
              <a:defRPr/>
            </a:pPr>
            <a:endParaRPr lang="en-US" sz="500" dirty="0" smtClean="0">
              <a:latin typeface="Comic Sans MS" pitchFamily="66" charset="0"/>
            </a:endParaRPr>
          </a:p>
          <a:p>
            <a:pPr eaLnBrk="1" hangingPunct="1">
              <a:defRPr/>
            </a:pPr>
            <a:r>
              <a:rPr lang="en-US" sz="1600" dirty="0">
                <a:latin typeface="Comic Sans MS" pitchFamily="66" charset="0"/>
              </a:rPr>
              <a:t>“</a:t>
            </a:r>
            <a:r>
              <a:rPr lang="en-US" sz="1600" dirty="0" smtClean="0">
                <a:latin typeface="Comic Sans MS" pitchFamily="66" charset="0"/>
                <a:hlinkClick r:id="rId4"/>
              </a:rPr>
              <a:t>Germs</a:t>
            </a:r>
            <a:r>
              <a:rPr lang="en-US" sz="1600" dirty="0" smtClean="0">
                <a:latin typeface="Comic Sans MS" pitchFamily="66" charset="0"/>
              </a:rPr>
              <a:t>”</a:t>
            </a:r>
            <a:r>
              <a:rPr lang="en-US" sz="1200" dirty="0" smtClean="0">
                <a:latin typeface="Comic Sans MS" pitchFamily="66" charset="0"/>
              </a:rPr>
              <a:t>, music </a:t>
            </a:r>
            <a:r>
              <a:rPr lang="en-US" sz="1200" dirty="0">
                <a:latin typeface="Comic Sans MS" pitchFamily="66" charset="0"/>
              </a:rPr>
              <a:t>by Weird Al </a:t>
            </a:r>
            <a:r>
              <a:rPr lang="en-US" sz="1200" dirty="0" err="1">
                <a:latin typeface="Comic Sans MS" pitchFamily="66" charset="0"/>
              </a:rPr>
              <a:t>Yankovic</a:t>
            </a:r>
            <a:r>
              <a:rPr lang="en-US" sz="1200" dirty="0">
                <a:latin typeface="Comic Sans MS" pitchFamily="66" charset="0"/>
              </a:rPr>
              <a:t>. Video by </a:t>
            </a:r>
            <a:r>
              <a:rPr lang="en-US" sz="1200" dirty="0" err="1">
                <a:latin typeface="Comic Sans MS" pitchFamily="66" charset="0"/>
              </a:rPr>
              <a:t>RevLucio</a:t>
            </a:r>
            <a:r>
              <a:rPr lang="en-US" sz="1200" dirty="0" smtClean="0">
                <a:latin typeface="Comic Sans MS" pitchFamily="66" charset="0"/>
              </a:rPr>
              <a:t>.</a:t>
            </a:r>
          </a:p>
          <a:p>
            <a:pPr eaLnBrk="1" hangingPunct="1">
              <a:defRPr/>
            </a:pPr>
            <a:endParaRPr lang="en-US" sz="700" dirty="0">
              <a:latin typeface="Comic Sans MS" pitchFamily="66" charset="0"/>
            </a:endParaRPr>
          </a:p>
          <a:p>
            <a:pPr eaLnBrk="1" hangingPunct="1">
              <a:defRPr/>
            </a:pPr>
            <a:r>
              <a:rPr lang="en-US" sz="1600" dirty="0" smtClean="0">
                <a:latin typeface="Comic Sans MS" pitchFamily="66" charset="0"/>
                <a:hlinkClick r:id="rId5"/>
              </a:rPr>
              <a:t>Normal Flora</a:t>
            </a:r>
            <a:r>
              <a:rPr lang="en-US" sz="1600" dirty="0" smtClean="0">
                <a:latin typeface="Comic Sans MS" pitchFamily="66" charset="0"/>
              </a:rPr>
              <a:t> </a:t>
            </a:r>
            <a:r>
              <a:rPr lang="en-US" sz="1200" dirty="0" smtClean="0">
                <a:latin typeface="Comic Sans MS" pitchFamily="66" charset="0"/>
              </a:rPr>
              <a:t>webpage, by Douglas F. Fix. Interactive page where you can select an area of the body and learn which normal flora typically colonize that location.</a:t>
            </a:r>
          </a:p>
          <a:p>
            <a:pPr eaLnBrk="1" hangingPunct="1">
              <a:defRPr/>
            </a:pPr>
            <a:endParaRPr lang="en-US" sz="1200" dirty="0">
              <a:latin typeface="Comic Sans MS" pitchFamily="66" charset="0"/>
            </a:endParaRPr>
          </a:p>
          <a:p>
            <a:pPr eaLnBrk="1" hangingPunct="1">
              <a:defRPr/>
            </a:pPr>
            <a:r>
              <a:rPr lang="en-US" sz="1600" dirty="0" smtClean="0">
                <a:latin typeface="Comic Sans MS" pitchFamily="66" charset="0"/>
              </a:rPr>
              <a:t>How to Interpret: </a:t>
            </a:r>
            <a:r>
              <a:rPr lang="en-US" sz="1600" dirty="0" err="1" smtClean="0">
                <a:latin typeface="Comic Sans MS" pitchFamily="66" charset="0"/>
                <a:hlinkClick r:id="rId6"/>
              </a:rPr>
              <a:t>MacConkey’s</a:t>
            </a:r>
            <a:r>
              <a:rPr lang="en-US" sz="1600" dirty="0" smtClean="0">
                <a:latin typeface="Comic Sans MS" pitchFamily="66" charset="0"/>
              </a:rPr>
              <a:t> (MAC), </a:t>
            </a:r>
            <a:r>
              <a:rPr lang="en-US" sz="1600" dirty="0" err="1" smtClean="0">
                <a:latin typeface="Comic Sans MS" pitchFamily="66" charset="0"/>
                <a:hlinkClick r:id="rId7"/>
              </a:rPr>
              <a:t>Mannitol</a:t>
            </a:r>
            <a:r>
              <a:rPr lang="en-US" sz="1600" dirty="0" smtClean="0">
                <a:latin typeface="Comic Sans MS" pitchFamily="66" charset="0"/>
                <a:hlinkClick r:id="rId7"/>
              </a:rPr>
              <a:t> Salt</a:t>
            </a:r>
            <a:r>
              <a:rPr lang="en-US" sz="1600" dirty="0" smtClean="0">
                <a:latin typeface="Comic Sans MS" pitchFamily="66" charset="0"/>
              </a:rPr>
              <a:t> (MSA) and </a:t>
            </a:r>
            <a:r>
              <a:rPr lang="en-US" sz="1600" dirty="0" smtClean="0">
                <a:latin typeface="Comic Sans MS" pitchFamily="66" charset="0"/>
                <a:hlinkClick r:id="rId8"/>
              </a:rPr>
              <a:t>Blood Agar</a:t>
            </a:r>
            <a:r>
              <a:rPr lang="en-US" sz="1600" dirty="0" smtClean="0">
                <a:latin typeface="Comic Sans MS" pitchFamily="66" charset="0"/>
              </a:rPr>
              <a:t> (BAP)</a:t>
            </a:r>
            <a:r>
              <a:rPr lang="en-US" sz="1100" dirty="0" smtClean="0">
                <a:latin typeface="Comic Sans MS" pitchFamily="66" charset="0"/>
              </a:rPr>
              <a:t> </a:t>
            </a:r>
            <a:r>
              <a:rPr lang="en-US" sz="1200" dirty="0" smtClean="0">
                <a:latin typeface="Comic Sans MS" pitchFamily="66" charset="0"/>
              </a:rPr>
              <a:t>videos from Science  Prof Online.</a:t>
            </a:r>
          </a:p>
          <a:p>
            <a:pPr eaLnBrk="1" hangingPunct="1">
              <a:defRPr/>
            </a:pPr>
            <a:endParaRPr lang="en-US" sz="600" dirty="0">
              <a:latin typeface="Comic Sans MS" pitchFamily="66" charset="0"/>
            </a:endParaRPr>
          </a:p>
          <a:p>
            <a:pPr eaLnBrk="1" hangingPunct="1">
              <a:defRPr/>
            </a:pPr>
            <a:r>
              <a:rPr lang="en-US" sz="1600" dirty="0" smtClean="0">
                <a:latin typeface="Comic Sans MS" pitchFamily="66" charset="0"/>
                <a:hlinkClick r:id="rId9"/>
              </a:rPr>
              <a:t>How to Pour Bacterial Growth Media into Petri Dishes</a:t>
            </a:r>
            <a:r>
              <a:rPr lang="en-US" sz="1100" dirty="0" smtClean="0">
                <a:latin typeface="Comic Sans MS" pitchFamily="66" charset="0"/>
              </a:rPr>
              <a:t>, </a:t>
            </a:r>
            <a:r>
              <a:rPr lang="en-US" sz="1200" dirty="0" smtClean="0">
                <a:latin typeface="Comic Sans MS" pitchFamily="66" charset="0"/>
              </a:rPr>
              <a:t>video from Science Prof Online.</a:t>
            </a:r>
          </a:p>
          <a:p>
            <a:pPr eaLnBrk="1" hangingPunct="1">
              <a:defRPr/>
            </a:pPr>
            <a:endParaRPr lang="en-US" sz="800" dirty="0">
              <a:latin typeface="Comic Sans MS" pitchFamily="66" charset="0"/>
            </a:endParaRPr>
          </a:p>
          <a:p>
            <a:pPr eaLnBrk="1" hangingPunct="1">
              <a:defRPr/>
            </a:pPr>
            <a:r>
              <a:rPr lang="en-US" sz="1600" dirty="0">
                <a:latin typeface="Comic Sans MS" pitchFamily="66" charset="0"/>
                <a:hlinkClick r:id="rId10"/>
              </a:rPr>
              <a:t>Bacterial growth </a:t>
            </a:r>
            <a:r>
              <a:rPr lang="en-US" sz="1200" dirty="0">
                <a:latin typeface="Comic Sans MS" pitchFamily="66" charset="0"/>
              </a:rPr>
              <a:t>video and narration, YouTube, Dizzo95.</a:t>
            </a:r>
            <a:r>
              <a:rPr lang="en-US" sz="800" dirty="0">
                <a:latin typeface="Comic Sans MS" pitchFamily="66" charset="0"/>
              </a:rPr>
              <a:t>.</a:t>
            </a:r>
          </a:p>
          <a:p>
            <a:pPr marL="0" indent="0" eaLnBrk="1" hangingPunct="1">
              <a:buFontTx/>
              <a:buNone/>
              <a:defRPr/>
            </a:pPr>
            <a:endParaRPr lang="en-US" sz="800" dirty="0">
              <a:latin typeface="Comic Sans MS" pitchFamily="66" charset="0"/>
            </a:endParaRPr>
          </a:p>
          <a:p>
            <a:pPr eaLnBrk="1" hangingPunct="1">
              <a:defRPr/>
            </a:pPr>
            <a:r>
              <a:rPr lang="en-US" sz="1600" b="1" dirty="0">
                <a:latin typeface="Comic Sans MS" pitchFamily="66" charset="0"/>
              </a:rPr>
              <a:t>Microbial Growth &amp; Metabolism </a:t>
            </a:r>
            <a:r>
              <a:rPr lang="en-US" sz="1600" dirty="0">
                <a:latin typeface="Comic Sans MS" pitchFamily="66" charset="0"/>
              </a:rPr>
              <a:t>Main Page</a:t>
            </a:r>
            <a:r>
              <a:rPr lang="en-US" sz="1100" dirty="0">
                <a:latin typeface="Comic Sans MS" pitchFamily="66" charset="0"/>
              </a:rPr>
              <a:t> </a:t>
            </a:r>
            <a:r>
              <a:rPr lang="en-US" sz="1200" dirty="0">
                <a:latin typeface="Comic Sans MS" pitchFamily="66" charset="0"/>
              </a:rPr>
              <a:t>on the Virtual </a:t>
            </a:r>
            <a:r>
              <a:rPr lang="en-US" sz="1200" dirty="0" smtClean="0">
                <a:latin typeface="Comic Sans MS" pitchFamily="66" charset="0"/>
              </a:rPr>
              <a:t>Microbiology Classroom </a:t>
            </a:r>
            <a:r>
              <a:rPr lang="en-US" sz="1200" dirty="0">
                <a:latin typeface="Comic Sans MS" pitchFamily="66" charset="0"/>
              </a:rPr>
              <a:t>of </a:t>
            </a:r>
            <a:r>
              <a:rPr lang="en-US" sz="1400" dirty="0">
                <a:latin typeface="Comic Sans MS" pitchFamily="66" charset="0"/>
                <a:hlinkClick r:id="rId3"/>
              </a:rPr>
              <a:t>Science Prof Online</a:t>
            </a:r>
            <a:r>
              <a:rPr lang="en-US" sz="1200" dirty="0" smtClean="0">
                <a:latin typeface="Comic Sans MS" pitchFamily="66" charset="0"/>
              </a:rPr>
              <a:t>.</a:t>
            </a:r>
          </a:p>
          <a:p>
            <a:pPr eaLnBrk="1" hangingPunct="1">
              <a:defRPr/>
            </a:pPr>
            <a:endParaRPr lang="en-US" sz="800" dirty="0">
              <a:latin typeface="Comic Sans MS" pitchFamily="66" charset="0"/>
            </a:endParaRPr>
          </a:p>
          <a:p>
            <a:pPr eaLnBrk="1" hangingPunct="1">
              <a:defRPr/>
            </a:pPr>
            <a:r>
              <a:rPr lang="en-US" sz="1600" i="1" dirty="0">
                <a:latin typeface="Comic Sans MS" pitchFamily="66" charset="0"/>
                <a:hlinkClick r:id="rId11"/>
              </a:rPr>
              <a:t>E. coli  </a:t>
            </a:r>
            <a:r>
              <a:rPr lang="en-US" sz="1600" dirty="0">
                <a:latin typeface="Comic Sans MS" pitchFamily="66" charset="0"/>
                <a:hlinkClick r:id="rId11"/>
              </a:rPr>
              <a:t>population growth</a:t>
            </a:r>
            <a:r>
              <a:rPr lang="en-US" sz="1100" dirty="0">
                <a:latin typeface="Comic Sans MS" pitchFamily="66" charset="0"/>
              </a:rPr>
              <a:t> </a:t>
            </a:r>
            <a:r>
              <a:rPr lang="en-US" sz="1200" dirty="0">
                <a:latin typeface="Comic Sans MS" pitchFamily="66" charset="0"/>
              </a:rPr>
              <a:t>time lapse video</a:t>
            </a:r>
            <a:r>
              <a:rPr lang="en-US" sz="1200" i="1" dirty="0">
                <a:latin typeface="Comic Sans MS" pitchFamily="66" charset="0"/>
              </a:rPr>
              <a:t>.</a:t>
            </a:r>
          </a:p>
          <a:p>
            <a:pPr eaLnBrk="1" hangingPunct="1">
              <a:defRPr/>
            </a:pPr>
            <a:endParaRPr lang="en-US" sz="1200" dirty="0">
              <a:latin typeface="Comic Sans MS" pitchFamily="66" charset="0"/>
            </a:endParaRPr>
          </a:p>
          <a:p>
            <a:pPr eaLnBrk="1" hangingPunct="1">
              <a:defRPr/>
            </a:pPr>
            <a:endParaRPr lang="en-US" sz="1200" dirty="0">
              <a:latin typeface="Comic Sans MS" pitchFamily="66" charset="0"/>
            </a:endParaRPr>
          </a:p>
          <a:p>
            <a:pPr eaLnBrk="1" hangingPunct="1">
              <a:defRPr/>
            </a:pPr>
            <a:endParaRPr lang="en-US" sz="1200" dirty="0" smtClean="0">
              <a:latin typeface="Comic Sans MS" pitchFamily="66" charset="0"/>
            </a:endParaRPr>
          </a:p>
          <a:p>
            <a:pPr eaLnBrk="1" hangingPunct="1">
              <a:defRPr/>
            </a:pPr>
            <a:endParaRPr lang="en-US" sz="1100" dirty="0" smtClean="0">
              <a:latin typeface="Comic Sans MS" pitchFamily="66" charset="0"/>
            </a:endParaRPr>
          </a:p>
        </p:txBody>
      </p:sp>
      <p:pic>
        <p:nvPicPr>
          <p:cNvPr id="17411" name="Picture 8" descr="MC900229685[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054725" y="2743200"/>
            <a:ext cx="25098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9"/>
          <p:cNvSpPr>
            <a:spLocks noChangeArrowheads="1" noChangeShapeType="1" noTextEdit="1"/>
          </p:cNvSpPr>
          <p:nvPr/>
        </p:nvSpPr>
        <p:spPr bwMode="auto">
          <a:xfrm>
            <a:off x="5943600" y="1143000"/>
            <a:ext cx="2731196" cy="1109580"/>
          </a:xfrm>
          <a:prstGeom prst="rect">
            <a:avLst/>
          </a:prstGeom>
        </p:spPr>
        <p:txBody>
          <a:bodyPr wrap="none" fromWordArt="1">
            <a:prstTxWarp prst="textPlain">
              <a:avLst>
                <a:gd name="adj" fmla="val 52736"/>
              </a:avLst>
            </a:prstTxWarp>
          </a:bodyPr>
          <a:lstStyle/>
          <a:p>
            <a:pPr algn="ctr">
              <a:defRPr/>
            </a:pPr>
            <a:r>
              <a:rPr lang="en-US" b="1" i="1" kern="10" dirty="0">
                <a:ln w="9525">
                  <a:solidFill>
                    <a:srgbClr val="000000"/>
                  </a:solidFill>
                  <a:round/>
                  <a:headEnd/>
                  <a:tailEnd/>
                </a:ln>
                <a:solidFill>
                  <a:srgbClr val="FFFFFF"/>
                </a:solidFill>
                <a:latin typeface="Comic Sans MS"/>
              </a:rPr>
              <a:t>Smart</a:t>
            </a:r>
            <a:r>
              <a:rPr lang="en-US" i="1" kern="10" dirty="0">
                <a:ln w="9525">
                  <a:solidFill>
                    <a:srgbClr val="000000"/>
                  </a:solidFill>
                  <a:round/>
                  <a:headEnd/>
                  <a:tailEnd/>
                </a:ln>
                <a:solidFill>
                  <a:srgbClr val="FFFFFF"/>
                </a:solidFill>
                <a:latin typeface="Comic Sans MS"/>
              </a:rPr>
              <a:t> Links</a:t>
            </a:r>
          </a:p>
        </p:txBody>
      </p:sp>
      <p:sp>
        <p:nvSpPr>
          <p:cNvPr id="2" name="TextBox 1"/>
          <p:cNvSpPr txBox="1"/>
          <p:nvPr/>
        </p:nvSpPr>
        <p:spPr>
          <a:xfrm>
            <a:off x="76200" y="6613525"/>
            <a:ext cx="3581400" cy="254000"/>
          </a:xfrm>
          <a:prstGeom prst="rect">
            <a:avLst/>
          </a:prstGeom>
          <a:noFill/>
        </p:spPr>
        <p:txBody>
          <a:bodyPr>
            <a:spAutoFit/>
          </a:bodyPr>
          <a:lstStyle/>
          <a:p>
            <a:pPr>
              <a:defRPr/>
            </a:pPr>
            <a:r>
              <a:rPr lang="en-US" sz="1050" dirty="0"/>
              <a:t> (You must be in PPT slideshow view to click on links.)</a:t>
            </a:r>
          </a:p>
        </p:txBody>
      </p:sp>
      <p:sp>
        <p:nvSpPr>
          <p:cNvPr id="17414" name="Text Box 7"/>
          <p:cNvSpPr txBox="1">
            <a:spLocks noChangeArrowheads="1"/>
          </p:cNvSpPr>
          <p:nvPr/>
        </p:nvSpPr>
        <p:spPr bwMode="auto">
          <a:xfrm>
            <a:off x="4648200" y="66262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13"/>
              </a:rPr>
              <a:t>Virtual Microbiology Classroom</a:t>
            </a:r>
            <a:r>
              <a:rPr lang="en-US" altLang="en-US" sz="1000">
                <a:latin typeface="Comic Sans MS" pitchFamily="66" charset="0"/>
              </a:rPr>
              <a:t> on </a:t>
            </a:r>
            <a:r>
              <a:rPr lang="en-US" altLang="en-US" sz="1000">
                <a:latin typeface="Comic Sans MS" pitchFamily="66" charset="0"/>
                <a:hlinkClick r:id="rId3"/>
              </a:rPr>
              <a:t>ScienceProfOnline.com</a:t>
            </a:r>
            <a:endParaRPr lang="en-US" altLang="en-US" sz="100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04800" y="381000"/>
            <a:ext cx="8534400" cy="4038600"/>
          </a:xfrm>
        </p:spPr>
        <p:txBody>
          <a:bodyPr/>
          <a:lstStyle/>
          <a:p>
            <a:pPr algn="r" eaLnBrk="1" hangingPunct="1"/>
            <a:r>
              <a:rPr lang="en-US" altLang="en-US" sz="2400" b="1" i="1" smtClean="0">
                <a:solidFill>
                  <a:srgbClr val="FF0000"/>
                </a:solidFill>
              </a:rPr>
              <a:t>         </a:t>
            </a:r>
            <a:r>
              <a:rPr lang="en-US" altLang="en-US" sz="2800" b="1" smtClean="0">
                <a:solidFill>
                  <a:srgbClr val="009900"/>
                </a:solidFill>
                <a:latin typeface="Comic Sans MS" pitchFamily="66" charset="0"/>
              </a:rPr>
              <a:t>Are microbes intimidating you?</a:t>
            </a:r>
            <a:r>
              <a:rPr lang="en-US" altLang="en-US" sz="2800" i="1" smtClean="0">
                <a:solidFill>
                  <a:srgbClr val="009900"/>
                </a:solidFill>
                <a:latin typeface="Comic Sans MS" pitchFamily="66" charset="0"/>
              </a:rPr>
              <a:t/>
            </a:r>
            <a:br>
              <a:rPr lang="en-US" altLang="en-US" sz="2800" i="1" smtClean="0">
                <a:solidFill>
                  <a:srgbClr val="009900"/>
                </a:solidFill>
                <a:latin typeface="Comic Sans MS" pitchFamily="66" charset="0"/>
              </a:rPr>
            </a:br>
            <a:r>
              <a:rPr lang="en-US" altLang="en-US" sz="2400" i="1" smtClean="0">
                <a:solidFill>
                  <a:srgbClr val="FF0000"/>
                </a:solidFill>
              </a:rPr>
              <a:t/>
            </a:r>
            <a:br>
              <a:rPr lang="en-US" altLang="en-US" sz="2400" i="1" smtClean="0">
                <a:solidFill>
                  <a:srgbClr val="FF0000"/>
                </a:solidFill>
              </a:rPr>
            </a:br>
            <a:r>
              <a:rPr lang="en-US" altLang="en-US" sz="20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3200" smtClean="0">
                <a:solidFill>
                  <a:srgbClr val="996600"/>
                </a:solidFill>
                <a:latin typeface="Comic Sans MS" pitchFamily="66" charset="0"/>
              </a:rPr>
              <a:t/>
            </a:r>
            <a:br>
              <a:rPr lang="en-US" altLang="en-US" sz="3200" smtClean="0">
                <a:solidFill>
                  <a:srgbClr val="996600"/>
                </a:solidFill>
                <a:latin typeface="Comic Sans MS" pitchFamily="66" charset="0"/>
              </a:rPr>
            </a:br>
            <a:r>
              <a:rPr lang="en-US" altLang="en-US" sz="3200" smtClean="0">
                <a:solidFill>
                  <a:srgbClr val="996600"/>
                </a:solidFill>
                <a:latin typeface="Comic Sans MS" pitchFamily="66" charset="0"/>
              </a:rPr>
              <a:t>              </a:t>
            </a:r>
            <a:r>
              <a:rPr lang="en-US" altLang="en-US" sz="4000" b="1" smtClean="0">
                <a:solidFill>
                  <a:schemeClr val="accent2"/>
                </a:solidFill>
                <a:latin typeface="Comic Sans MS" pitchFamily="66" charset="0"/>
              </a:rPr>
              <a:t>Virtual Microbiology                        Classroom </a:t>
            </a:r>
            <a:r>
              <a:rPr lang="en-US" altLang="en-US" sz="2000" i="1" smtClean="0">
                <a:solidFill>
                  <a:schemeClr val="accent2"/>
                </a:solidFill>
                <a:latin typeface="Comic Sans MS" pitchFamily="66" charset="0"/>
              </a:rPr>
              <a:t>(</a:t>
            </a:r>
            <a:r>
              <a:rPr lang="en-US" altLang="en-US" sz="2000" i="1" smtClean="0">
                <a:solidFill>
                  <a:schemeClr val="accent2"/>
                </a:solidFill>
                <a:latin typeface="Comic Sans MS" pitchFamily="66" charset="0"/>
                <a:hlinkClick r:id="rId3"/>
              </a:rPr>
              <a:t>VMC</a:t>
            </a:r>
            <a:r>
              <a:rPr lang="en-US" altLang="en-US" sz="2000" i="1" smtClean="0">
                <a:solidFill>
                  <a:schemeClr val="accent2"/>
                </a:solidFill>
                <a:latin typeface="Comic Sans MS" pitchFamily="66" charset="0"/>
              </a:rPr>
              <a:t>)</a:t>
            </a:r>
            <a:r>
              <a:rPr lang="en-US" altLang="en-US" sz="4000" b="1" smtClean="0">
                <a:solidFill>
                  <a:schemeClr val="accent2"/>
                </a:solidFill>
                <a:latin typeface="Comic Sans MS" pitchFamily="66" charset="0"/>
              </a:rPr>
              <a:t> !</a:t>
            </a:r>
            <a:r>
              <a:rPr lang="en-US" altLang="en-US" sz="4000" b="1" smtClean="0">
                <a:solidFill>
                  <a:schemeClr val="accent2"/>
                </a:solidFill>
              </a:rPr>
              <a:t/>
            </a:r>
            <a:br>
              <a:rPr lang="en-US" altLang="en-US" sz="4000" b="1" smtClean="0">
                <a:solidFill>
                  <a:schemeClr val="accent2"/>
                </a:solidFill>
              </a:rPr>
            </a:br>
            <a:r>
              <a:rPr lang="en-US" altLang="en-US" sz="2400" b="1" smtClean="0"/>
              <a:t/>
            </a:r>
            <a:br>
              <a:rPr lang="en-US" altLang="en-US" sz="2400" b="1" smtClean="0"/>
            </a:br>
            <a:r>
              <a:rPr lang="en-US" altLang="en-US" sz="2400" smtClean="0">
                <a:latin typeface="Comic Sans MS" pitchFamily="66" charset="0"/>
              </a:rPr>
              <a:t>The VMC is full of resources to help you succeed, including:</a:t>
            </a:r>
          </a:p>
        </p:txBody>
      </p:sp>
      <p:sp>
        <p:nvSpPr>
          <p:cNvPr id="18435"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altLang="en-US" sz="1800" smtClean="0">
                <a:latin typeface="Comic Sans MS" pitchFamily="66" charset="0"/>
              </a:rPr>
              <a:t>practice test questions</a:t>
            </a:r>
          </a:p>
          <a:p>
            <a:pPr marL="609600" indent="-609600" algn="l" eaLnBrk="1" hangingPunct="1">
              <a:buFontTx/>
              <a:buChar char="•"/>
            </a:pPr>
            <a:r>
              <a:rPr lang="en-US" altLang="en-US" sz="1800" smtClean="0">
                <a:latin typeface="Comic Sans MS" pitchFamily="66" charset="0"/>
              </a:rPr>
              <a:t>review questions</a:t>
            </a:r>
          </a:p>
          <a:p>
            <a:pPr marL="609600" indent="-609600" algn="l" eaLnBrk="1" hangingPunct="1">
              <a:buFontTx/>
              <a:buChar char="•"/>
            </a:pPr>
            <a:r>
              <a:rPr lang="en-US" altLang="en-US" sz="1800" smtClean="0">
                <a:latin typeface="Comic Sans MS" pitchFamily="66" charset="0"/>
              </a:rPr>
              <a:t>study guides and learning objectives</a:t>
            </a:r>
          </a:p>
        </p:txBody>
      </p:sp>
      <p:sp>
        <p:nvSpPr>
          <p:cNvPr id="18436"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solidFill>
                  <a:srgbClr val="000000"/>
                </a:solidFill>
                <a:latin typeface="Comic Sans MS" pitchFamily="66" charset="0"/>
              </a:rPr>
              <a:t>You can access the VMC by going to the Science Prof Online website </a:t>
            </a:r>
            <a:r>
              <a:rPr lang="en-US" altLang="en-US" sz="1600" b="1">
                <a:solidFill>
                  <a:srgbClr val="000000"/>
                </a:solidFill>
                <a:latin typeface="Comic Sans MS" pitchFamily="66" charset="0"/>
                <a:hlinkClick r:id="rId4"/>
              </a:rPr>
              <a:t>www.ScienceProfOnline.com</a:t>
            </a:r>
            <a:endParaRPr lang="en-US" altLang="en-US" sz="1600" b="1">
              <a:solidFill>
                <a:srgbClr val="000000"/>
              </a:solidFill>
              <a:latin typeface="Comic Sans MS" pitchFamily="66" charset="0"/>
            </a:endParaRPr>
          </a:p>
        </p:txBody>
      </p:sp>
      <p:sp>
        <p:nvSpPr>
          <p:cNvPr id="18437" name="Rectangle 7"/>
          <p:cNvSpPr>
            <a:spLocks noChangeArrowheads="1"/>
          </p:cNvSpPr>
          <p:nvPr/>
        </p:nvSpPr>
        <p:spPr bwMode="auto">
          <a:xfrm>
            <a:off x="0" y="6613525"/>
            <a:ext cx="38830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Images: Staph, </a:t>
            </a:r>
            <a:r>
              <a:rPr lang="en-US" altLang="en-US" sz="1000">
                <a:latin typeface="Comic Sans MS" pitchFamily="66" charset="0"/>
                <a:hlinkClick r:id="rId5"/>
              </a:rPr>
              <a:t>Giant Microbes; </a:t>
            </a:r>
            <a:r>
              <a:rPr lang="en-US" altLang="en-US" sz="1000">
                <a:latin typeface="Comic Sans MS" pitchFamily="66" charset="0"/>
                <a:hlinkClick r:id="rId6"/>
              </a:rPr>
              <a:t>Prokaryotic cell</a:t>
            </a:r>
            <a:r>
              <a:rPr lang="en-US" altLang="en-US" sz="1000">
                <a:latin typeface="Comic Sans MS" pitchFamily="66" charset="0"/>
              </a:rPr>
              <a:t>, Mariana Ruiz</a:t>
            </a:r>
          </a:p>
        </p:txBody>
      </p:sp>
      <p:pic>
        <p:nvPicPr>
          <p:cNvPr id="18438" name="Picture 8" descr="Prokaryote_cell_unlabeled_Ruiz"/>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33400" y="401638"/>
            <a:ext cx="21907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81000" y="561975"/>
            <a:ext cx="5562600" cy="2438400"/>
          </a:xfrm>
        </p:spPr>
        <p:txBody>
          <a:bodyPr/>
          <a:lstStyle/>
          <a:p>
            <a:pPr eaLnBrk="1" hangingPunct="1">
              <a:lnSpc>
                <a:spcPct val="80000"/>
              </a:lnSpc>
              <a:defRPr/>
            </a:pPr>
            <a:r>
              <a:rPr lang="en-US" sz="2400" dirty="0" smtClean="0">
                <a:latin typeface="Comic Sans MS" pitchFamily="66" charset="0"/>
              </a:rPr>
              <a:t>Laboratory Exercise 4</a:t>
            </a:r>
          </a:p>
          <a:p>
            <a:pPr eaLnBrk="1" hangingPunct="1">
              <a:lnSpc>
                <a:spcPct val="80000"/>
              </a:lnSpc>
              <a:defRPr/>
            </a:pPr>
            <a:r>
              <a:rPr lang="en-US" sz="2000" dirty="0" smtClean="0"/>
              <a:t> </a:t>
            </a:r>
            <a:endParaRPr lang="en-US" sz="200" dirty="0" smtClean="0"/>
          </a:p>
          <a:p>
            <a:pPr eaLnBrk="1" hangingPunct="1">
              <a:lnSpc>
                <a:spcPct val="80000"/>
              </a:lnSpc>
              <a:defRPr/>
            </a:pPr>
            <a:r>
              <a:rPr lang="en-US" b="1" dirty="0" smtClean="0">
                <a:latin typeface="Comic Sans MS" pitchFamily="66" charset="0"/>
              </a:rPr>
              <a:t>Bacterial Media &amp; Culture</a:t>
            </a:r>
          </a:p>
          <a:p>
            <a:pPr eaLnBrk="1" hangingPunct="1">
              <a:lnSpc>
                <a:spcPct val="80000"/>
              </a:lnSpc>
              <a:defRPr/>
            </a:pPr>
            <a:endParaRPr lang="en-US" sz="1050" dirty="0" smtClean="0">
              <a:latin typeface="Comic Sans MS" pitchFamily="66" charset="0"/>
            </a:endParaRPr>
          </a:p>
          <a:p>
            <a:pPr eaLnBrk="1" hangingPunct="1">
              <a:lnSpc>
                <a:spcPct val="80000"/>
              </a:lnSpc>
              <a:defRPr/>
            </a:pPr>
            <a:r>
              <a:rPr lang="en-US" sz="2400" dirty="0" smtClean="0">
                <a:latin typeface="Comic Sans MS" pitchFamily="66" charset="0"/>
              </a:rPr>
              <a:t>Collecting,  Culturing &amp; Interpreting </a:t>
            </a:r>
          </a:p>
          <a:p>
            <a:pPr eaLnBrk="1" hangingPunct="1">
              <a:lnSpc>
                <a:spcPct val="80000"/>
              </a:lnSpc>
              <a:defRPr/>
            </a:pPr>
            <a:r>
              <a:rPr lang="en-US" sz="2400" dirty="0" smtClean="0">
                <a:latin typeface="Comic Sans MS" pitchFamily="66" charset="0"/>
              </a:rPr>
              <a:t>Bacterial Samples</a:t>
            </a:r>
            <a:endParaRPr lang="en-US" sz="4000" dirty="0" smtClean="0">
              <a:latin typeface="Comic Sans MS" pitchFamily="66" charset="0"/>
            </a:endParaRPr>
          </a:p>
        </p:txBody>
      </p:sp>
      <p:pic>
        <p:nvPicPr>
          <p:cNvPr id="2065" name="Picture 17" descr="TSY Agar in Bott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42989">
            <a:off x="6330944" y="573753"/>
            <a:ext cx="2059616" cy="2414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76" name="Text Box 6"/>
          <p:cNvSpPr txBox="1">
            <a:spLocks noChangeArrowheads="1"/>
          </p:cNvSpPr>
          <p:nvPr/>
        </p:nvSpPr>
        <p:spPr bwMode="auto">
          <a:xfrm>
            <a:off x="6362700" y="6457950"/>
            <a:ext cx="2781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t>Liquid TSY; Clinical sample being applied to TSY agar; Arm plate; all by T. Port</a:t>
            </a:r>
            <a:endParaRPr lang="en-US" altLang="en-US" sz="1000">
              <a:latin typeface="Comic Sans MS" pitchFamily="66"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59493">
            <a:off x="4541165" y="3161933"/>
            <a:ext cx="3353277" cy="2822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727" y="3429000"/>
            <a:ext cx="3683000" cy="2762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81000"/>
            <a:ext cx="8686800" cy="762000"/>
          </a:xfrm>
        </p:spPr>
        <p:txBody>
          <a:bodyPr/>
          <a:lstStyle/>
          <a:p>
            <a:pPr eaLnBrk="1" hangingPunct="1"/>
            <a:r>
              <a:rPr lang="en-US" altLang="en-US" sz="2800" b="1" dirty="0" smtClean="0">
                <a:solidFill>
                  <a:srgbClr val="990000"/>
                </a:solidFill>
                <a:latin typeface="Comic Sans MS" pitchFamily="66" charset="0"/>
              </a:rPr>
              <a:t>What am I going to learn from Lab Topic #4?  </a:t>
            </a:r>
            <a:r>
              <a:rPr lang="en-US" altLang="en-US" sz="3200" b="1" dirty="0" smtClean="0">
                <a:solidFill>
                  <a:schemeClr val="tx1"/>
                </a:solidFill>
                <a:latin typeface="Comic Sans MS" pitchFamily="66" charset="0"/>
              </a:rPr>
              <a:t>Bacterial</a:t>
            </a:r>
            <a:r>
              <a:rPr lang="en-US" altLang="en-US" sz="2800" b="1" dirty="0" smtClean="0">
                <a:solidFill>
                  <a:schemeClr val="tx1"/>
                </a:solidFill>
                <a:latin typeface="Comic Sans MS" pitchFamily="66" charset="0"/>
              </a:rPr>
              <a:t> </a:t>
            </a:r>
            <a:r>
              <a:rPr lang="en-US" altLang="en-US" sz="3200" b="1" dirty="0" smtClean="0">
                <a:solidFill>
                  <a:schemeClr val="tx1"/>
                </a:solidFill>
                <a:latin typeface="Comic Sans MS" pitchFamily="66" charset="0"/>
              </a:rPr>
              <a:t>Media &amp; Culture</a:t>
            </a:r>
            <a:endParaRPr lang="en-US" altLang="en-US" sz="3600" b="1" dirty="0" smtClean="0">
              <a:solidFill>
                <a:schemeClr val="tx1"/>
              </a:solidFill>
              <a:latin typeface="Comic Sans MS" pitchFamily="66" charset="0"/>
            </a:endParaRPr>
          </a:p>
        </p:txBody>
      </p:sp>
      <p:sp>
        <p:nvSpPr>
          <p:cNvPr id="3075" name="Rectangle 3"/>
          <p:cNvSpPr>
            <a:spLocks noGrp="1" noChangeArrowheads="1"/>
          </p:cNvSpPr>
          <p:nvPr>
            <p:ph type="body" sz="half" idx="1"/>
          </p:nvPr>
        </p:nvSpPr>
        <p:spPr>
          <a:xfrm>
            <a:off x="152400" y="1371600"/>
            <a:ext cx="4724400" cy="5026025"/>
          </a:xfrm>
        </p:spPr>
        <p:txBody>
          <a:bodyPr/>
          <a:lstStyle/>
          <a:p>
            <a:pPr marL="0" indent="0">
              <a:buFontTx/>
              <a:buNone/>
              <a:defRPr/>
            </a:pPr>
            <a:endParaRPr lang="en-US" sz="900" dirty="0" smtClean="0">
              <a:latin typeface="Comic Sans MS" pitchFamily="66" charset="0"/>
            </a:endParaRPr>
          </a:p>
          <a:p>
            <a:pPr>
              <a:defRPr/>
            </a:pPr>
            <a:r>
              <a:rPr lang="en-US" sz="1600" dirty="0">
                <a:latin typeface="Comic Sans MS" pitchFamily="66" charset="0"/>
              </a:rPr>
              <a:t>You will practice microbial collection techniques.</a:t>
            </a:r>
          </a:p>
          <a:p>
            <a:pPr>
              <a:defRPr/>
            </a:pPr>
            <a:endParaRPr lang="en-US" sz="1600" dirty="0" smtClean="0">
              <a:latin typeface="Comic Sans MS" pitchFamily="66" charset="0"/>
            </a:endParaRPr>
          </a:p>
          <a:p>
            <a:pPr>
              <a:defRPr/>
            </a:pPr>
            <a:r>
              <a:rPr lang="en-US" sz="1600" dirty="0" smtClean="0">
                <a:latin typeface="Comic Sans MS" pitchFamily="66" charset="0"/>
              </a:rPr>
              <a:t>Define </a:t>
            </a:r>
            <a:r>
              <a:rPr lang="en-US" sz="1600" dirty="0">
                <a:latin typeface="Comic Sans MS" pitchFamily="66" charset="0"/>
              </a:rPr>
              <a:t>and use aseptic technique in microbial culture and </a:t>
            </a:r>
            <a:r>
              <a:rPr lang="en-US" sz="1600" dirty="0" smtClean="0">
                <a:latin typeface="Comic Sans MS" pitchFamily="66" charset="0"/>
              </a:rPr>
              <a:t>media preparation.</a:t>
            </a:r>
          </a:p>
          <a:p>
            <a:pPr>
              <a:defRPr/>
            </a:pPr>
            <a:endParaRPr lang="en-US" sz="900" dirty="0">
              <a:latin typeface="Comic Sans MS" pitchFamily="66" charset="0"/>
            </a:endParaRPr>
          </a:p>
          <a:p>
            <a:pPr>
              <a:defRPr/>
            </a:pPr>
            <a:r>
              <a:rPr lang="en-US" sz="1600" dirty="0">
                <a:latin typeface="Comic Sans MS" pitchFamily="66" charset="0"/>
              </a:rPr>
              <a:t>Use </a:t>
            </a:r>
            <a:r>
              <a:rPr lang="en-US" sz="1600" dirty="0" smtClean="0">
                <a:latin typeface="Comic Sans MS" pitchFamily="66" charset="0"/>
              </a:rPr>
              <a:t>enriched</a:t>
            </a:r>
            <a:r>
              <a:rPr lang="en-US" sz="1600" dirty="0">
                <a:latin typeface="Comic Sans MS" pitchFamily="66" charset="0"/>
              </a:rPr>
              <a:t>, </a:t>
            </a:r>
            <a:r>
              <a:rPr lang="en-US" sz="1600" dirty="0" smtClean="0">
                <a:latin typeface="Comic Sans MS" pitchFamily="66" charset="0"/>
              </a:rPr>
              <a:t>complex, </a:t>
            </a:r>
            <a:r>
              <a:rPr lang="en-US" sz="1600" dirty="0" smtClean="0">
                <a:latin typeface="Comic Sans MS" pitchFamily="66" charset="0"/>
                <a:hlinkClick r:id="rId3"/>
              </a:rPr>
              <a:t>selective &amp; differential media</a:t>
            </a:r>
            <a:r>
              <a:rPr lang="en-US" sz="1600" dirty="0" smtClean="0">
                <a:latin typeface="Comic Sans MS" pitchFamily="66" charset="0"/>
              </a:rPr>
              <a:t> </a:t>
            </a:r>
            <a:r>
              <a:rPr lang="en-US" sz="1600" dirty="0">
                <a:latin typeface="Comic Sans MS" pitchFamily="66" charset="0"/>
              </a:rPr>
              <a:t>to culture microbes</a:t>
            </a:r>
            <a:r>
              <a:rPr lang="en-US" sz="1600" dirty="0" smtClean="0">
                <a:latin typeface="Comic Sans MS" pitchFamily="66" charset="0"/>
              </a:rPr>
              <a:t>.</a:t>
            </a:r>
          </a:p>
          <a:p>
            <a:pPr marL="0" indent="0">
              <a:buFontTx/>
              <a:buNone/>
              <a:defRPr/>
            </a:pPr>
            <a:endParaRPr lang="en-US" sz="900" dirty="0">
              <a:latin typeface="Comic Sans MS" pitchFamily="66" charset="0"/>
            </a:endParaRPr>
          </a:p>
          <a:p>
            <a:pPr>
              <a:defRPr/>
            </a:pPr>
            <a:r>
              <a:rPr lang="en-US" sz="1600" dirty="0" smtClean="0">
                <a:latin typeface="Comic Sans MS" pitchFamily="66" charset="0"/>
              </a:rPr>
              <a:t>Describe colony morphology and its relationship to microbial identification.</a:t>
            </a:r>
          </a:p>
          <a:p>
            <a:pPr>
              <a:defRPr/>
            </a:pPr>
            <a:endParaRPr lang="en-US" sz="900" dirty="0" smtClean="0">
              <a:latin typeface="Comic Sans MS" pitchFamily="66" charset="0"/>
            </a:endParaRPr>
          </a:p>
          <a:p>
            <a:pPr>
              <a:defRPr/>
            </a:pPr>
            <a:r>
              <a:rPr lang="en-US" sz="1600" dirty="0" smtClean="0">
                <a:latin typeface="Comic Sans MS" pitchFamily="66" charset="0"/>
              </a:rPr>
              <a:t>Interpret results of microbial growth on various </a:t>
            </a:r>
            <a:r>
              <a:rPr lang="en-US" sz="1600" dirty="0" smtClean="0">
                <a:latin typeface="Comic Sans MS" pitchFamily="66" charset="0"/>
                <a:hlinkClick r:id="rId4"/>
              </a:rPr>
              <a:t>culture media</a:t>
            </a:r>
            <a:r>
              <a:rPr lang="en-US" sz="1600" dirty="0" smtClean="0">
                <a:latin typeface="Comic Sans MS" pitchFamily="66" charset="0"/>
              </a:rPr>
              <a:t> based on prepared controls.</a:t>
            </a:r>
          </a:p>
          <a:p>
            <a:pPr>
              <a:defRPr/>
            </a:pPr>
            <a:endParaRPr lang="en-US" sz="900" dirty="0" smtClean="0">
              <a:latin typeface="Comic Sans MS" pitchFamily="66" charset="0"/>
            </a:endParaRPr>
          </a:p>
          <a:p>
            <a:pPr>
              <a:defRPr/>
            </a:pPr>
            <a:r>
              <a:rPr lang="en-US" sz="1600" dirty="0" smtClean="0">
                <a:latin typeface="Comic Sans MS" pitchFamily="66" charset="0"/>
              </a:rPr>
              <a:t>Understand the ubiquitous nature of microbes.</a:t>
            </a:r>
          </a:p>
          <a:p>
            <a:pPr marL="0" indent="0">
              <a:buFontTx/>
              <a:buNone/>
              <a:defRPr/>
            </a:pPr>
            <a:endParaRPr lang="en-US" sz="1800" dirty="0" smtClean="0">
              <a:latin typeface="Comic Sans MS" pitchFamily="66" charset="0"/>
            </a:endParaRPr>
          </a:p>
          <a:p>
            <a:pPr>
              <a:defRPr/>
            </a:pPr>
            <a:endParaRPr lang="en-US" sz="1600" dirty="0">
              <a:latin typeface="Comic Sans MS" pitchFamily="66" charset="0"/>
            </a:endParaRPr>
          </a:p>
          <a:p>
            <a:pPr eaLnBrk="1" hangingPunct="1">
              <a:lnSpc>
                <a:spcPct val="90000"/>
              </a:lnSpc>
              <a:buFontTx/>
              <a:buNone/>
              <a:defRPr/>
            </a:pPr>
            <a:endParaRPr lang="en-US" sz="1600" i="1" dirty="0" smtClean="0"/>
          </a:p>
          <a:p>
            <a:pPr eaLnBrk="1" hangingPunct="1">
              <a:lnSpc>
                <a:spcPct val="90000"/>
              </a:lnSpc>
              <a:buFontTx/>
              <a:buNone/>
              <a:defRPr/>
            </a:pPr>
            <a:endParaRPr lang="en-US" sz="1600" i="1" dirty="0" smtClean="0">
              <a:solidFill>
                <a:schemeClr val="accent2"/>
              </a:solidFill>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592513"/>
            <a:ext cx="3537226" cy="4046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01" name="Text Box 6"/>
          <p:cNvSpPr txBox="1">
            <a:spLocks noChangeArrowheads="1"/>
          </p:cNvSpPr>
          <p:nvPr/>
        </p:nvSpPr>
        <p:spPr bwMode="auto">
          <a:xfrm>
            <a:off x="5511800" y="6613525"/>
            <a:ext cx="3657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hlinkClick r:id="rId6"/>
              </a:rPr>
              <a:t>Chimp brain in a jar</a:t>
            </a:r>
            <a:r>
              <a:rPr lang="en-US" altLang="en-US" sz="1000"/>
              <a:t>, Gaetan Lee</a:t>
            </a:r>
            <a:endParaRPr lang="en-US" altLang="en-US" sz="1000">
              <a:latin typeface="Comic Sans MS" pitchFamily="66" charset="0"/>
            </a:endParaRPr>
          </a:p>
        </p:txBody>
      </p:sp>
      <p:sp>
        <p:nvSpPr>
          <p:cNvPr id="4102" name="Text Box 6"/>
          <p:cNvSpPr txBox="1">
            <a:spLocks noChangeArrowheads="1"/>
          </p:cNvSpPr>
          <p:nvPr/>
        </p:nvSpPr>
        <p:spPr bwMode="auto">
          <a:xfrm>
            <a:off x="5324475" y="5686425"/>
            <a:ext cx="3124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altLang="en-US" b="1">
              <a:solidFill>
                <a:srgbClr val="993300"/>
              </a:solidFill>
              <a:latin typeface="Comic Sans MS" pitchFamily="66" charset="0"/>
            </a:endParaRPr>
          </a:p>
        </p:txBody>
      </p:sp>
      <p:sp>
        <p:nvSpPr>
          <p:cNvPr id="8"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92162"/>
          </a:xfrm>
        </p:spPr>
        <p:txBody>
          <a:bodyPr/>
          <a:lstStyle/>
          <a:p>
            <a:pPr algn="l" eaLnBrk="1" hangingPunct="1"/>
            <a:r>
              <a:rPr lang="en-US" altLang="en-US" sz="3600" b="1" smtClean="0">
                <a:solidFill>
                  <a:srgbClr val="CC9900"/>
                </a:solidFill>
                <a:latin typeface="Comic Sans MS" pitchFamily="66" charset="0"/>
              </a:rPr>
              <a:t>Growth Media</a:t>
            </a:r>
          </a:p>
        </p:txBody>
      </p:sp>
      <p:sp>
        <p:nvSpPr>
          <p:cNvPr id="5123" name="Rectangle 3"/>
          <p:cNvSpPr>
            <a:spLocks noGrp="1" noChangeArrowheads="1"/>
          </p:cNvSpPr>
          <p:nvPr>
            <p:ph type="body" sz="half" idx="1"/>
          </p:nvPr>
        </p:nvSpPr>
        <p:spPr>
          <a:xfrm>
            <a:off x="228600" y="1198563"/>
            <a:ext cx="8610600" cy="5562600"/>
          </a:xfrm>
        </p:spPr>
        <p:txBody>
          <a:bodyPr/>
          <a:lstStyle/>
          <a:p>
            <a:pPr eaLnBrk="1" hangingPunct="1">
              <a:lnSpc>
                <a:spcPct val="90000"/>
              </a:lnSpc>
              <a:defRPr/>
            </a:pPr>
            <a:r>
              <a:rPr lang="en-US" sz="1800" dirty="0" smtClean="0">
                <a:latin typeface="Comic Sans MS" pitchFamily="66" charset="0"/>
              </a:rPr>
              <a:t>Bacteria and other microbes have </a:t>
            </a:r>
          </a:p>
          <a:p>
            <a:pPr eaLnBrk="1" hangingPunct="1">
              <a:lnSpc>
                <a:spcPct val="90000"/>
              </a:lnSpc>
              <a:buFontTx/>
              <a:buNone/>
              <a:defRPr/>
            </a:pPr>
            <a:r>
              <a:rPr lang="en-US" sz="1800" dirty="0" smtClean="0">
                <a:latin typeface="Comic Sans MS" pitchFamily="66" charset="0"/>
              </a:rPr>
              <a:t>	particular requirements for growth. </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1800" dirty="0" smtClean="0">
                <a:latin typeface="Comic Sans MS" pitchFamily="66" charset="0"/>
              </a:rPr>
              <a:t>In order to successfully grow bacteria </a:t>
            </a:r>
          </a:p>
          <a:p>
            <a:pPr marL="0" indent="0" eaLnBrk="1" hangingPunct="1">
              <a:lnSpc>
                <a:spcPct val="90000"/>
              </a:lnSpc>
              <a:buFontTx/>
              <a:buNone/>
              <a:defRPr/>
            </a:pPr>
            <a:r>
              <a:rPr lang="en-US" sz="1800" dirty="0" smtClean="0">
                <a:latin typeface="Comic Sans MS" pitchFamily="66" charset="0"/>
              </a:rPr>
              <a:t>     in lab, we must provide an environment </a:t>
            </a:r>
          </a:p>
          <a:p>
            <a:pPr marL="0" indent="0" eaLnBrk="1" hangingPunct="1">
              <a:lnSpc>
                <a:spcPct val="90000"/>
              </a:lnSpc>
              <a:buFontTx/>
              <a:buNone/>
              <a:defRPr/>
            </a:pPr>
            <a:r>
              <a:rPr lang="en-US" sz="1800" dirty="0">
                <a:latin typeface="Comic Sans MS" pitchFamily="66" charset="0"/>
              </a:rPr>
              <a:t> </a:t>
            </a:r>
            <a:r>
              <a:rPr lang="en-US" sz="1800" dirty="0" smtClean="0">
                <a:latin typeface="Comic Sans MS" pitchFamily="66" charset="0"/>
              </a:rPr>
              <a:t>    suitable for growth. </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1800" b="1" dirty="0" smtClean="0">
                <a:latin typeface="Comic Sans MS" pitchFamily="66" charset="0"/>
                <a:hlinkClick r:id="rId3"/>
              </a:rPr>
              <a:t>Growth media </a:t>
            </a:r>
            <a:r>
              <a:rPr lang="en-US" sz="1200" dirty="0" smtClean="0">
                <a:latin typeface="Comic Sans MS" pitchFamily="66" charset="0"/>
              </a:rPr>
              <a:t>(singular = medium)</a:t>
            </a:r>
            <a:r>
              <a:rPr lang="en-US" sz="1600" dirty="0" smtClean="0">
                <a:latin typeface="Comic Sans MS" pitchFamily="66" charset="0"/>
              </a:rPr>
              <a:t> </a:t>
            </a:r>
            <a:r>
              <a:rPr lang="en-US" sz="1800" dirty="0" smtClean="0">
                <a:latin typeface="Comic Sans MS" pitchFamily="66" charset="0"/>
              </a:rPr>
              <a:t>are used to </a:t>
            </a:r>
          </a:p>
          <a:p>
            <a:pPr marL="0" indent="0" eaLnBrk="1" hangingPunct="1">
              <a:lnSpc>
                <a:spcPct val="90000"/>
              </a:lnSpc>
              <a:buFontTx/>
              <a:buNone/>
              <a:defRPr/>
            </a:pPr>
            <a:r>
              <a:rPr lang="en-US" sz="1800" dirty="0">
                <a:latin typeface="Comic Sans MS" pitchFamily="66" charset="0"/>
              </a:rPr>
              <a:t> </a:t>
            </a:r>
            <a:r>
              <a:rPr lang="en-US" sz="1800" dirty="0" smtClean="0">
                <a:latin typeface="Comic Sans MS" pitchFamily="66" charset="0"/>
              </a:rPr>
              <a:t>    cultivate microbial growth. </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1800" b="1" dirty="0" smtClean="0">
                <a:latin typeface="Comic Sans MS" pitchFamily="66" charset="0"/>
              </a:rPr>
              <a:t>Media</a:t>
            </a:r>
            <a:r>
              <a:rPr lang="en-US" sz="1800" dirty="0" smtClean="0">
                <a:latin typeface="Comic Sans MS" pitchFamily="66" charset="0"/>
              </a:rPr>
              <a:t> = mixtures of </a:t>
            </a:r>
            <a:r>
              <a:rPr lang="en-US" sz="1800" b="1" dirty="0" smtClean="0">
                <a:latin typeface="Comic Sans MS" pitchFamily="66" charset="0"/>
              </a:rPr>
              <a:t>nutrients</a:t>
            </a:r>
            <a:r>
              <a:rPr lang="en-US" sz="1800" dirty="0" smtClean="0">
                <a:latin typeface="Comic Sans MS" pitchFamily="66" charset="0"/>
              </a:rPr>
              <a:t> that the microbes need to live. </a:t>
            </a:r>
          </a:p>
          <a:p>
            <a:pPr eaLnBrk="1" hangingPunct="1">
              <a:lnSpc>
                <a:spcPct val="90000"/>
              </a:lnSpc>
              <a:buFontTx/>
              <a:buNone/>
              <a:defRPr/>
            </a:pPr>
            <a:r>
              <a:rPr lang="en-US" sz="1800" dirty="0" smtClean="0">
                <a:latin typeface="Comic Sans MS" pitchFamily="66" charset="0"/>
              </a:rPr>
              <a:t>	Also provides a </a:t>
            </a:r>
            <a:r>
              <a:rPr lang="en-US" sz="1800" b="1" dirty="0" smtClean="0">
                <a:latin typeface="Comic Sans MS" pitchFamily="66" charset="0"/>
              </a:rPr>
              <a:t>surface</a:t>
            </a:r>
            <a:r>
              <a:rPr lang="en-US" sz="1800" dirty="0" smtClean="0">
                <a:latin typeface="Comic Sans MS" pitchFamily="66" charset="0"/>
              </a:rPr>
              <a:t> and the necessary </a:t>
            </a:r>
            <a:r>
              <a:rPr lang="en-US" sz="1800" b="1" dirty="0" smtClean="0">
                <a:latin typeface="Comic Sans MS" pitchFamily="66" charset="0"/>
              </a:rPr>
              <a:t>moisture</a:t>
            </a:r>
            <a:r>
              <a:rPr lang="en-US" sz="1800" dirty="0" smtClean="0">
                <a:latin typeface="Comic Sans MS" pitchFamily="66" charset="0"/>
              </a:rPr>
              <a:t> and </a:t>
            </a:r>
            <a:r>
              <a:rPr lang="en-US" sz="1800" b="1" dirty="0" smtClean="0">
                <a:latin typeface="Comic Sans MS" pitchFamily="66" charset="0"/>
                <a:hlinkClick r:id="rId4"/>
              </a:rPr>
              <a:t>pH</a:t>
            </a:r>
            <a:r>
              <a:rPr lang="en-US" sz="1800" dirty="0" smtClean="0">
                <a:latin typeface="Comic Sans MS" pitchFamily="66" charset="0"/>
              </a:rPr>
              <a:t> to support microbial growth.  </a:t>
            </a:r>
          </a:p>
          <a:p>
            <a:pPr eaLnBrk="1" hangingPunct="1">
              <a:lnSpc>
                <a:spcPct val="90000"/>
              </a:lnSpc>
              <a:buFontTx/>
              <a:buNone/>
              <a:defRPr/>
            </a:pPr>
            <a:endParaRPr lang="en-US" sz="1200" dirty="0">
              <a:latin typeface="Comic Sans MS" pitchFamily="66" charset="0"/>
            </a:endParaRPr>
          </a:p>
          <a:p>
            <a:pPr eaLnBrk="1" hangingPunct="1">
              <a:lnSpc>
                <a:spcPct val="90000"/>
              </a:lnSpc>
              <a:defRPr/>
            </a:pPr>
            <a:r>
              <a:rPr lang="en-US" sz="1800" dirty="0" smtClean="0">
                <a:latin typeface="Comic Sans MS" pitchFamily="66" charset="0"/>
              </a:rPr>
              <a:t>Before being used, media must be autoclaved, so that it is sterile (all life forms killed.)</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1800" b="1" dirty="0" err="1" smtClean="0">
                <a:latin typeface="Comic Sans MS" pitchFamily="66" charset="0"/>
              </a:rPr>
              <a:t>Tryptic</a:t>
            </a:r>
            <a:r>
              <a:rPr lang="en-US" sz="1800" b="1" dirty="0" smtClean="0">
                <a:latin typeface="Comic Sans MS" pitchFamily="66" charset="0"/>
              </a:rPr>
              <a:t> Soy Agar </a:t>
            </a:r>
            <a:r>
              <a:rPr lang="en-US" sz="1400" dirty="0" smtClean="0">
                <a:latin typeface="Comic Sans MS" pitchFamily="66" charset="0"/>
              </a:rPr>
              <a:t>(TSY) </a:t>
            </a:r>
            <a:r>
              <a:rPr lang="en-US" sz="1800" dirty="0" smtClean="0">
                <a:latin typeface="Comic Sans MS" pitchFamily="66" charset="0"/>
              </a:rPr>
              <a:t>is the medium that we most often use. Complex nutrient media which supports the growth of a wide variety of microbes. </a:t>
            </a: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0200" y="457200"/>
            <a:ext cx="3105150" cy="3048000"/>
          </a:xfrm>
          <a:prstGeom prst="ellipse">
            <a:avLst/>
          </a:prstGeom>
          <a:ln w="63500" cap="rnd">
            <a:solidFill>
              <a:srgbClr val="EAEAEA"/>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25" name="Text Box 6"/>
          <p:cNvSpPr txBox="1">
            <a:spLocks noChangeArrowheads="1"/>
          </p:cNvSpPr>
          <p:nvPr/>
        </p:nvSpPr>
        <p:spPr bwMode="auto">
          <a:xfrm>
            <a:off x="5511800" y="6613525"/>
            <a:ext cx="3657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t>Streak plate of </a:t>
            </a:r>
            <a:r>
              <a:rPr lang="en-US" altLang="en-US" sz="1000" i="1"/>
              <a:t>E. coli</a:t>
            </a:r>
            <a:r>
              <a:rPr lang="en-US" altLang="en-US" sz="1000"/>
              <a:t>, T. Port</a:t>
            </a:r>
            <a:endParaRPr lang="en-US" altLang="en-US" sz="1000">
              <a:latin typeface="Comic Sans MS" pitchFamily="66" charset="0"/>
            </a:endParaRPr>
          </a:p>
        </p:txBody>
      </p:sp>
      <p:sp>
        <p:nvSpPr>
          <p:cNvPr id="8"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4191000" cy="2697162"/>
          </a:xfrm>
        </p:spPr>
        <p:txBody>
          <a:bodyPr/>
          <a:lstStyle/>
          <a:p>
            <a:pPr eaLnBrk="1" hangingPunct="1"/>
            <a:r>
              <a:rPr lang="en-US" altLang="en-US" sz="3200" b="1" smtClean="0">
                <a:solidFill>
                  <a:srgbClr val="FF0000"/>
                </a:solidFill>
                <a:latin typeface="Comic Sans MS" pitchFamily="66" charset="0"/>
              </a:rPr>
              <a:t>Specialized Media:</a:t>
            </a:r>
            <a:r>
              <a:rPr lang="en-US" altLang="en-US" sz="3200" smtClean="0">
                <a:solidFill>
                  <a:srgbClr val="FF0000"/>
                </a:solidFill>
                <a:latin typeface="Comic Sans MS" pitchFamily="66" charset="0"/>
              </a:rPr>
              <a:t> </a:t>
            </a:r>
            <a:br>
              <a:rPr lang="en-US" altLang="en-US" sz="3200" smtClean="0">
                <a:solidFill>
                  <a:srgbClr val="FF0000"/>
                </a:solidFill>
                <a:latin typeface="Comic Sans MS" pitchFamily="66" charset="0"/>
              </a:rPr>
            </a:br>
            <a:r>
              <a:rPr lang="en-US" altLang="en-US" sz="3200" smtClean="0">
                <a:solidFill>
                  <a:srgbClr val="FF0000"/>
                </a:solidFill>
                <a:latin typeface="Comic Sans MS" pitchFamily="66" charset="0"/>
              </a:rPr>
              <a:t/>
            </a:r>
            <a:br>
              <a:rPr lang="en-US" altLang="en-US" sz="3200" smtClean="0">
                <a:solidFill>
                  <a:srgbClr val="FF0000"/>
                </a:solidFill>
                <a:latin typeface="Comic Sans MS" pitchFamily="66" charset="0"/>
              </a:rPr>
            </a:br>
            <a:r>
              <a:rPr lang="en-US" altLang="en-US" sz="2800" smtClean="0">
                <a:latin typeface="Comic Sans MS" pitchFamily="66" charset="0"/>
              </a:rPr>
              <a:t>McConkey’s, Mannitol Salt &amp; Blood Agar </a:t>
            </a:r>
          </a:p>
        </p:txBody>
      </p:sp>
      <p:sp>
        <p:nvSpPr>
          <p:cNvPr id="7171" name="Rectangle 3"/>
          <p:cNvSpPr>
            <a:spLocks noGrp="1" noChangeArrowheads="1"/>
          </p:cNvSpPr>
          <p:nvPr>
            <p:ph type="body" sz="half" idx="1"/>
          </p:nvPr>
        </p:nvSpPr>
        <p:spPr>
          <a:xfrm>
            <a:off x="228600" y="3810000"/>
            <a:ext cx="8534400" cy="2743200"/>
          </a:xfrm>
        </p:spPr>
        <p:txBody>
          <a:bodyPr/>
          <a:lstStyle/>
          <a:p>
            <a:pPr algn="ctr" eaLnBrk="1" hangingPunct="1">
              <a:lnSpc>
                <a:spcPct val="90000"/>
              </a:lnSpc>
              <a:buFontTx/>
              <a:buNone/>
            </a:pPr>
            <a:r>
              <a:rPr lang="en-US" altLang="en-US" sz="2000" smtClean="0">
                <a:latin typeface="Comic Sans MS" pitchFamily="66" charset="0"/>
              </a:rPr>
              <a:t>Look at the plates on your lab bench that are red/pink in color.</a:t>
            </a:r>
          </a:p>
          <a:p>
            <a:pPr algn="ctr" eaLnBrk="1" hangingPunct="1">
              <a:lnSpc>
                <a:spcPct val="90000"/>
              </a:lnSpc>
              <a:buFontTx/>
              <a:buNone/>
            </a:pPr>
            <a:endParaRPr lang="en-US" altLang="en-US" sz="2000" smtClean="0">
              <a:latin typeface="Comic Sans MS" pitchFamily="66" charset="0"/>
            </a:endParaRPr>
          </a:p>
          <a:p>
            <a:pPr algn="ctr" eaLnBrk="1" hangingPunct="1">
              <a:lnSpc>
                <a:spcPct val="90000"/>
              </a:lnSpc>
              <a:buFontTx/>
              <a:buNone/>
            </a:pPr>
            <a:r>
              <a:rPr lang="en-US" altLang="en-US" sz="1800" b="1" smtClean="0">
                <a:latin typeface="Comic Sans MS" pitchFamily="66" charset="0"/>
              </a:rPr>
              <a:t>McConkey’s</a:t>
            </a:r>
            <a:r>
              <a:rPr lang="en-US" altLang="en-US" sz="1800" smtClean="0">
                <a:latin typeface="Comic Sans MS" pitchFamily="66" charset="0"/>
              </a:rPr>
              <a:t> = lighter, purplish-pink</a:t>
            </a:r>
          </a:p>
          <a:p>
            <a:pPr algn="ctr" eaLnBrk="1" hangingPunct="1">
              <a:lnSpc>
                <a:spcPct val="90000"/>
              </a:lnSpc>
              <a:buFontTx/>
              <a:buNone/>
            </a:pPr>
            <a:r>
              <a:rPr lang="en-US" altLang="en-US" sz="1800" b="1" smtClean="0">
                <a:latin typeface="Comic Sans MS" pitchFamily="66" charset="0"/>
              </a:rPr>
              <a:t>Mannitol Salt </a:t>
            </a:r>
            <a:r>
              <a:rPr lang="en-US" altLang="en-US" sz="1800" smtClean="0">
                <a:latin typeface="Comic Sans MS" pitchFamily="66" charset="0"/>
              </a:rPr>
              <a:t>= orangish-pink</a:t>
            </a:r>
          </a:p>
          <a:p>
            <a:pPr algn="ctr" eaLnBrk="1" hangingPunct="1">
              <a:lnSpc>
                <a:spcPct val="90000"/>
              </a:lnSpc>
              <a:buFontTx/>
              <a:buNone/>
            </a:pPr>
            <a:r>
              <a:rPr lang="en-US" altLang="en-US" sz="1800" b="1" smtClean="0">
                <a:latin typeface="Comic Sans MS" pitchFamily="66" charset="0"/>
              </a:rPr>
              <a:t>Blood Agar </a:t>
            </a:r>
            <a:r>
              <a:rPr lang="en-US" altLang="en-US" sz="1800" smtClean="0">
                <a:latin typeface="Comic Sans MS" pitchFamily="66" charset="0"/>
              </a:rPr>
              <a:t>= very dark red</a:t>
            </a:r>
          </a:p>
          <a:p>
            <a:pPr algn="ctr" eaLnBrk="1" hangingPunct="1">
              <a:lnSpc>
                <a:spcPct val="90000"/>
              </a:lnSpc>
              <a:buFontTx/>
              <a:buNone/>
            </a:pPr>
            <a:endParaRPr lang="en-US" altLang="en-US" sz="2000" smtClean="0">
              <a:latin typeface="Comic Sans MS" pitchFamily="66" charset="0"/>
            </a:endParaRPr>
          </a:p>
          <a:p>
            <a:pPr algn="ctr" eaLnBrk="1" hangingPunct="1">
              <a:lnSpc>
                <a:spcPct val="90000"/>
              </a:lnSpc>
              <a:buFontTx/>
              <a:buNone/>
            </a:pPr>
            <a:r>
              <a:rPr lang="en-US" altLang="en-US" sz="1600" smtClean="0">
                <a:latin typeface="Comic Sans MS" pitchFamily="66" charset="0"/>
              </a:rPr>
              <a:t>Unlike TSY media, these specialized </a:t>
            </a:r>
            <a:r>
              <a:rPr lang="en-US" altLang="en-US" sz="1600" smtClean="0">
                <a:latin typeface="Comic Sans MS" pitchFamily="66" charset="0"/>
                <a:hlinkClick r:id="rId3"/>
              </a:rPr>
              <a:t>selective &amp; differential</a:t>
            </a:r>
            <a:r>
              <a:rPr lang="en-US" altLang="en-US" sz="1600" smtClean="0">
                <a:latin typeface="Comic Sans MS" pitchFamily="66" charset="0"/>
              </a:rPr>
              <a:t> media plates are already prepared for you.</a:t>
            </a:r>
          </a:p>
          <a:p>
            <a:pPr algn="ctr" eaLnBrk="1" hangingPunct="1">
              <a:lnSpc>
                <a:spcPct val="90000"/>
              </a:lnSpc>
            </a:pPr>
            <a:endParaRPr lang="en-US" altLang="en-US" sz="1600" smtClean="0">
              <a:latin typeface="Comic Sans MS" pitchFamily="66" charset="0"/>
            </a:endParaRPr>
          </a:p>
        </p:txBody>
      </p:sp>
      <p:sp>
        <p:nvSpPr>
          <p:cNvPr id="7172" name="Text Box 6"/>
          <p:cNvSpPr txBox="1">
            <a:spLocks noChangeArrowheads="1"/>
          </p:cNvSpPr>
          <p:nvPr/>
        </p:nvSpPr>
        <p:spPr bwMode="auto">
          <a:xfrm>
            <a:off x="6781800" y="6451600"/>
            <a:ext cx="2387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t>McConkey’s, Mannitol Salt &amp; Blood Agar specialized media, T. Port</a:t>
            </a:r>
            <a:endParaRPr lang="en-US" altLang="en-US" sz="1000">
              <a:latin typeface="Comic Sans MS" pitchFamily="66"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4472" y="457200"/>
            <a:ext cx="3229280" cy="2884487"/>
          </a:xfrm>
          <a:prstGeom prst="rect">
            <a:avLst/>
          </a:prstGeom>
          <a:ln w="228600" cap="sq" cmpd="thickThin">
            <a:solidFill>
              <a:srgbClr val="000000"/>
            </a:solidFill>
            <a:prstDash val="solid"/>
            <a:miter lim="800000"/>
          </a:ln>
          <a:effectLst>
            <a:innerShdw blurRad="76200">
              <a:srgbClr val="000000"/>
            </a:innerShdw>
          </a:effectLst>
        </p:spPr>
      </p:pic>
      <p:sp>
        <p:nvSpPr>
          <p:cNvPr id="7"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3810000" cy="2819400"/>
          </a:xfrm>
        </p:spPr>
        <p:txBody>
          <a:bodyPr/>
          <a:lstStyle/>
          <a:p>
            <a:pPr eaLnBrk="1" hangingPunct="1"/>
            <a:r>
              <a:rPr lang="en-US" altLang="en-US" sz="3600" b="1" smtClean="0">
                <a:latin typeface="Comic Sans MS" pitchFamily="66" charset="0"/>
              </a:rPr>
              <a:t>Differential </a:t>
            </a:r>
            <a:br>
              <a:rPr lang="en-US" altLang="en-US" sz="3600" b="1" smtClean="0">
                <a:latin typeface="Comic Sans MS" pitchFamily="66" charset="0"/>
              </a:rPr>
            </a:br>
            <a:r>
              <a:rPr lang="en-US" altLang="en-US" sz="2400" b="1" smtClean="0">
                <a:latin typeface="Comic Sans MS" pitchFamily="66" charset="0"/>
              </a:rPr>
              <a:t>&amp;</a:t>
            </a:r>
            <a:br>
              <a:rPr lang="en-US" altLang="en-US" sz="2400" b="1" smtClean="0">
                <a:latin typeface="Comic Sans MS" pitchFamily="66" charset="0"/>
              </a:rPr>
            </a:br>
            <a:r>
              <a:rPr lang="en-US" altLang="en-US" sz="3600" b="1" smtClean="0">
                <a:latin typeface="Comic Sans MS" pitchFamily="66" charset="0"/>
              </a:rPr>
              <a:t>Selective </a:t>
            </a:r>
            <a:r>
              <a:rPr lang="en-US" altLang="en-US" sz="3600" smtClean="0">
                <a:latin typeface="Comic Sans MS" pitchFamily="66" charset="0"/>
              </a:rPr>
              <a:t>Specialized Media</a:t>
            </a:r>
            <a:endParaRPr lang="en-US" altLang="en-US" sz="2800" i="1" smtClean="0">
              <a:latin typeface="Comic Sans MS" pitchFamily="66" charset="0"/>
            </a:endParaRPr>
          </a:p>
        </p:txBody>
      </p:sp>
      <p:sp>
        <p:nvSpPr>
          <p:cNvPr id="121859" name="Rectangle 3"/>
          <p:cNvSpPr>
            <a:spLocks noGrp="1" noChangeArrowheads="1"/>
          </p:cNvSpPr>
          <p:nvPr>
            <p:ph type="body" sz="half" idx="1"/>
          </p:nvPr>
        </p:nvSpPr>
        <p:spPr>
          <a:xfrm>
            <a:off x="304800" y="3352800"/>
            <a:ext cx="8839200" cy="3200400"/>
          </a:xfrm>
        </p:spPr>
        <p:txBody>
          <a:bodyPr/>
          <a:lstStyle/>
          <a:p>
            <a:pPr algn="ctr" eaLnBrk="1" hangingPunct="1">
              <a:buFontTx/>
              <a:buNone/>
            </a:pPr>
            <a:endParaRPr lang="en-US" altLang="en-US" sz="2000" i="1" dirty="0" smtClean="0"/>
          </a:p>
          <a:p>
            <a:pPr algn="ctr" eaLnBrk="1" hangingPunct="1">
              <a:buFontTx/>
              <a:buNone/>
            </a:pPr>
            <a:endParaRPr lang="en-US" altLang="en-US" sz="2000" dirty="0" smtClean="0"/>
          </a:p>
          <a:p>
            <a:pPr algn="ctr" eaLnBrk="1" hangingPunct="1">
              <a:buFontTx/>
              <a:buNone/>
            </a:pPr>
            <a:endParaRPr lang="en-US" altLang="en-US" sz="2000" dirty="0" smtClean="0"/>
          </a:p>
          <a:p>
            <a:pPr algn="ctr" eaLnBrk="1" hangingPunct="1">
              <a:buFontTx/>
              <a:buNone/>
            </a:pPr>
            <a:r>
              <a:rPr lang="en-US" altLang="en-US" sz="2400" b="1" dirty="0" smtClean="0">
                <a:solidFill>
                  <a:srgbClr val="FF0000"/>
                </a:solidFill>
                <a:latin typeface="Comic Sans MS" pitchFamily="66" charset="0"/>
              </a:rPr>
              <a:t>Q</a:t>
            </a:r>
            <a:r>
              <a:rPr lang="en-US" altLang="en-US" sz="2400" b="1" dirty="0" smtClean="0">
                <a:latin typeface="Comic Sans MS" pitchFamily="66" charset="0"/>
              </a:rPr>
              <a:t>: </a:t>
            </a:r>
            <a:r>
              <a:rPr lang="en-US" altLang="en-US" sz="2400" dirty="0" smtClean="0">
                <a:latin typeface="Comic Sans MS" pitchFamily="66" charset="0"/>
              </a:rPr>
              <a:t>What does </a:t>
            </a:r>
            <a:r>
              <a:rPr lang="en-US" altLang="en-US" sz="2400" b="1" dirty="0" smtClean="0">
                <a:latin typeface="Comic Sans MS" pitchFamily="66" charset="0"/>
              </a:rPr>
              <a:t>selective</a:t>
            </a:r>
            <a:r>
              <a:rPr lang="en-US" altLang="en-US" sz="2400" dirty="0" smtClean="0">
                <a:latin typeface="Comic Sans MS" pitchFamily="66" charset="0"/>
              </a:rPr>
              <a:t> mean?</a:t>
            </a:r>
          </a:p>
          <a:p>
            <a:pPr algn="ctr" eaLnBrk="1" hangingPunct="1">
              <a:buFontTx/>
              <a:buNone/>
            </a:pPr>
            <a:endParaRPr lang="en-US" altLang="en-US" sz="2400" dirty="0" smtClean="0">
              <a:latin typeface="Comic Sans MS" pitchFamily="66" charset="0"/>
            </a:endParaRPr>
          </a:p>
          <a:p>
            <a:pPr algn="ctr" eaLnBrk="1" hangingPunct="1">
              <a:buFontTx/>
              <a:buNone/>
            </a:pPr>
            <a:r>
              <a:rPr lang="en-US" altLang="en-US" sz="2400" b="1" dirty="0" smtClean="0">
                <a:solidFill>
                  <a:srgbClr val="FF0000"/>
                </a:solidFill>
                <a:latin typeface="Comic Sans MS" pitchFamily="66" charset="0"/>
              </a:rPr>
              <a:t>Q</a:t>
            </a:r>
            <a:r>
              <a:rPr lang="en-US" altLang="en-US" sz="2400" b="1" dirty="0" smtClean="0">
                <a:latin typeface="Comic Sans MS" pitchFamily="66" charset="0"/>
              </a:rPr>
              <a:t>: </a:t>
            </a:r>
            <a:r>
              <a:rPr lang="en-US" altLang="en-US" sz="2400" dirty="0" smtClean="0">
                <a:latin typeface="Comic Sans MS" pitchFamily="66" charset="0"/>
              </a:rPr>
              <a:t>What does </a:t>
            </a:r>
            <a:r>
              <a:rPr lang="en-US" altLang="en-US" sz="2400" b="1" dirty="0" smtClean="0">
                <a:latin typeface="Comic Sans MS" pitchFamily="66" charset="0"/>
              </a:rPr>
              <a:t>differential </a:t>
            </a:r>
            <a:r>
              <a:rPr lang="en-US" altLang="en-US" sz="2400" dirty="0" smtClean="0">
                <a:latin typeface="Comic Sans MS" pitchFamily="66" charset="0"/>
              </a:rPr>
              <a:t>mean?</a:t>
            </a:r>
          </a:p>
        </p:txBody>
      </p:sp>
      <p:sp>
        <p:nvSpPr>
          <p:cNvPr id="8196" name="Text Box 6"/>
          <p:cNvSpPr txBox="1">
            <a:spLocks noChangeArrowheads="1"/>
          </p:cNvSpPr>
          <p:nvPr/>
        </p:nvSpPr>
        <p:spPr bwMode="auto">
          <a:xfrm>
            <a:off x="7162800" y="6451600"/>
            <a:ext cx="200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t>McConkey’s media growing </a:t>
            </a:r>
            <a:r>
              <a:rPr lang="en-US" altLang="en-US" sz="1000" i="1"/>
              <a:t>E. coli</a:t>
            </a:r>
            <a:r>
              <a:rPr lang="en-US" altLang="en-US" sz="1000"/>
              <a:t>, T. Port</a:t>
            </a:r>
            <a:endParaRPr lang="en-US" altLang="en-US" sz="1000">
              <a:latin typeface="Comic Sans MS"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9200" y="304800"/>
            <a:ext cx="3778026" cy="3752312"/>
          </a:xfrm>
          <a:prstGeom prst="ellipse">
            <a:avLst/>
          </a:prstGeom>
          <a:ln>
            <a:noFill/>
          </a:ln>
          <a:effectLst>
            <a:softEdge rad="112500"/>
          </a:effectLst>
        </p:spPr>
      </p:pic>
      <p:sp>
        <p:nvSpPr>
          <p:cNvPr id="7"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9">
                                            <p:txEl>
                                              <p:pRg st="5" end="5"/>
                                            </p:txEl>
                                          </p:spTgt>
                                        </p:tgtEl>
                                        <p:attrNameLst>
                                          <p:attrName>style.visibility</p:attrName>
                                        </p:attrNameLst>
                                      </p:cBhvr>
                                      <p:to>
                                        <p:strVal val="visible"/>
                                      </p:to>
                                    </p:set>
                                    <p:anim calcmode="lin" valueType="num">
                                      <p:cBhvr additive="base">
                                        <p:cTn id="7" dur="500" fill="hold"/>
                                        <p:tgtEl>
                                          <p:spTgt spid="12185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152400"/>
            <a:ext cx="8229600" cy="792163"/>
          </a:xfrm>
        </p:spPr>
        <p:txBody>
          <a:bodyPr/>
          <a:lstStyle/>
          <a:p>
            <a:pPr algn="l" eaLnBrk="1" hangingPunct="1"/>
            <a:r>
              <a:rPr lang="en-US" altLang="en-US" sz="3200" b="1" smtClean="0">
                <a:latin typeface="Comic Sans MS" pitchFamily="66" charset="0"/>
                <a:hlinkClick r:id="rId3"/>
              </a:rPr>
              <a:t>MacConkey's</a:t>
            </a:r>
            <a:r>
              <a:rPr lang="en-US" altLang="en-US" sz="2400" b="1" smtClean="0">
                <a:latin typeface="Comic Sans MS" pitchFamily="66" charset="0"/>
              </a:rPr>
              <a:t> </a:t>
            </a:r>
            <a:r>
              <a:rPr lang="en-US" altLang="en-US" sz="2000" smtClean="0">
                <a:latin typeface="Comic Sans MS" pitchFamily="66" charset="0"/>
              </a:rPr>
              <a:t>(MAC)</a:t>
            </a:r>
            <a:endParaRPr lang="en-US" altLang="en-US" sz="3200" smtClean="0">
              <a:latin typeface="Comic Sans MS" pitchFamily="66" charset="0"/>
            </a:endParaRPr>
          </a:p>
        </p:txBody>
      </p:sp>
      <p:sp>
        <p:nvSpPr>
          <p:cNvPr id="50179" name="Rectangle 3"/>
          <p:cNvSpPr>
            <a:spLocks noGrp="1" noChangeArrowheads="1"/>
          </p:cNvSpPr>
          <p:nvPr>
            <p:ph type="body" sz="half" idx="1"/>
          </p:nvPr>
        </p:nvSpPr>
        <p:spPr>
          <a:xfrm>
            <a:off x="457200" y="1600200"/>
            <a:ext cx="4572000" cy="2057400"/>
          </a:xfrm>
        </p:spPr>
        <p:txBody>
          <a:bodyPr/>
          <a:lstStyle/>
          <a:p>
            <a:pPr eaLnBrk="1" hangingPunct="1">
              <a:lnSpc>
                <a:spcPct val="90000"/>
              </a:lnSpc>
              <a:buFontTx/>
              <a:buNone/>
              <a:defRPr/>
            </a:pPr>
            <a:r>
              <a:rPr lang="en-US" sz="1800" b="1" dirty="0">
                <a:solidFill>
                  <a:srgbClr val="FF0000"/>
                </a:solidFill>
                <a:latin typeface="Comic Sans MS" pitchFamily="66" charset="0"/>
              </a:rPr>
              <a:t>Q</a:t>
            </a:r>
            <a:r>
              <a:rPr lang="en-US" sz="1600" b="1" dirty="0">
                <a:latin typeface="Comic Sans MS" pitchFamily="66" charset="0"/>
              </a:rPr>
              <a:t>: </a:t>
            </a:r>
            <a:r>
              <a:rPr lang="en-US" sz="1600" dirty="0" smtClean="0">
                <a:latin typeface="Comic Sans MS" pitchFamily="66" charset="0"/>
              </a:rPr>
              <a:t>Is </a:t>
            </a:r>
            <a:r>
              <a:rPr lang="en-US" sz="1600" dirty="0" err="1" smtClean="0">
                <a:latin typeface="Comic Sans MS" pitchFamily="66" charset="0"/>
              </a:rPr>
              <a:t>MacConkey’s</a:t>
            </a:r>
            <a:r>
              <a:rPr lang="en-US" sz="1600" dirty="0" smtClean="0">
                <a:latin typeface="Comic Sans MS" pitchFamily="66" charset="0"/>
              </a:rPr>
              <a:t> selective?  Explain.</a:t>
            </a:r>
          </a:p>
          <a:p>
            <a:pPr eaLnBrk="1" hangingPunct="1">
              <a:lnSpc>
                <a:spcPct val="90000"/>
              </a:lnSpc>
              <a:buFontTx/>
              <a:buNone/>
              <a:defRPr/>
            </a:pPr>
            <a:endParaRPr lang="en-US" sz="1600" dirty="0">
              <a:latin typeface="Comic Sans MS" pitchFamily="66" charset="0"/>
            </a:endParaRPr>
          </a:p>
          <a:p>
            <a:pPr eaLnBrk="1" hangingPunct="1">
              <a:lnSpc>
                <a:spcPct val="90000"/>
              </a:lnSpc>
              <a:buFontTx/>
              <a:buNone/>
              <a:defRPr/>
            </a:pPr>
            <a:endParaRPr lang="en-US" sz="1600" dirty="0" smtClean="0">
              <a:latin typeface="Comic Sans MS" pitchFamily="66" charset="0"/>
            </a:endParaRPr>
          </a:p>
          <a:p>
            <a:pPr eaLnBrk="1" hangingPunct="1">
              <a:lnSpc>
                <a:spcPct val="90000"/>
              </a:lnSpc>
              <a:buFontTx/>
              <a:buNone/>
              <a:defRPr/>
            </a:pPr>
            <a:endParaRPr lang="en-US" sz="1600" dirty="0">
              <a:latin typeface="Comic Sans MS" pitchFamily="66" charset="0"/>
            </a:endParaRPr>
          </a:p>
          <a:p>
            <a:pPr eaLnBrk="1" hangingPunct="1">
              <a:lnSpc>
                <a:spcPct val="90000"/>
              </a:lnSpc>
              <a:buFontTx/>
              <a:buNone/>
              <a:defRPr/>
            </a:pPr>
            <a:r>
              <a:rPr lang="en-US" sz="1800" b="1" dirty="0" smtClean="0">
                <a:solidFill>
                  <a:srgbClr val="FF0000"/>
                </a:solidFill>
                <a:latin typeface="Comic Sans MS" pitchFamily="66" charset="0"/>
              </a:rPr>
              <a:t>Q</a:t>
            </a:r>
            <a:r>
              <a:rPr lang="en-US" sz="1600" b="1" dirty="0" smtClean="0">
                <a:latin typeface="Comic Sans MS" pitchFamily="66" charset="0"/>
              </a:rPr>
              <a:t>: </a:t>
            </a:r>
            <a:r>
              <a:rPr lang="en-US" sz="1600" dirty="0" smtClean="0">
                <a:latin typeface="Comic Sans MS" pitchFamily="66" charset="0"/>
              </a:rPr>
              <a:t>Is </a:t>
            </a:r>
            <a:r>
              <a:rPr lang="en-US" sz="1600" dirty="0" err="1" smtClean="0">
                <a:latin typeface="Comic Sans MS" pitchFamily="66" charset="0"/>
              </a:rPr>
              <a:t>MacConkey’s</a:t>
            </a:r>
            <a:r>
              <a:rPr lang="en-US" sz="1600" dirty="0" smtClean="0">
                <a:latin typeface="Comic Sans MS" pitchFamily="66" charset="0"/>
              </a:rPr>
              <a:t> differential? Explain.</a:t>
            </a:r>
            <a:endParaRPr lang="en-US" sz="1800" dirty="0" smtClean="0">
              <a:latin typeface="Comic Sans MS" pitchFamily="66" charset="0"/>
            </a:endParaRPr>
          </a:p>
          <a:p>
            <a:pPr marL="0" indent="0" eaLnBrk="1" hangingPunct="1">
              <a:lnSpc>
                <a:spcPct val="90000"/>
              </a:lnSpc>
              <a:buFontTx/>
              <a:buNone/>
              <a:defRPr/>
            </a:pPr>
            <a:endParaRPr lang="en-US" sz="1400" dirty="0" smtClean="0">
              <a:latin typeface="Comic Sans MS" pitchFamily="66" charset="0"/>
            </a:endParaRPr>
          </a:p>
          <a:p>
            <a:pPr marL="0" indent="0" eaLnBrk="1" hangingPunct="1">
              <a:lnSpc>
                <a:spcPct val="90000"/>
              </a:lnSpc>
              <a:buFontTx/>
              <a:buNone/>
              <a:defRPr/>
            </a:pPr>
            <a:endParaRPr lang="en-US" sz="1400" dirty="0" smtClean="0">
              <a:latin typeface="Comic Sans MS" pitchFamily="66" charset="0"/>
            </a:endParaRPr>
          </a:p>
          <a:p>
            <a:pPr marL="0" indent="0" eaLnBrk="1" hangingPunct="1">
              <a:lnSpc>
                <a:spcPct val="90000"/>
              </a:lnSpc>
              <a:buFontTx/>
              <a:buNone/>
              <a:defRPr/>
            </a:pPr>
            <a:endParaRPr lang="en-US" sz="1400" dirty="0">
              <a:latin typeface="Comic Sans MS" pitchFamily="66" charset="0"/>
            </a:endParaRPr>
          </a:p>
          <a:p>
            <a:pPr marL="0" indent="0" eaLnBrk="1" hangingPunct="1">
              <a:lnSpc>
                <a:spcPct val="90000"/>
              </a:lnSpc>
              <a:buFontTx/>
              <a:buNone/>
              <a:defRPr/>
            </a:pPr>
            <a:endParaRPr lang="en-US" sz="1400" dirty="0">
              <a:latin typeface="Comic Sans MS" pitchFamily="66" charset="0"/>
            </a:endParaRPr>
          </a:p>
        </p:txBody>
      </p:sp>
      <p:pic>
        <p:nvPicPr>
          <p:cNvPr id="9220" name="Picture 9"/>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381767" y="3448492"/>
            <a:ext cx="3226732" cy="269028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9" name="Text Box 6"/>
          <p:cNvSpPr txBox="1">
            <a:spLocks noChangeArrowheads="1"/>
          </p:cNvSpPr>
          <p:nvPr/>
        </p:nvSpPr>
        <p:spPr bwMode="auto">
          <a:xfrm>
            <a:off x="4343400" y="6314258"/>
            <a:ext cx="4800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smtClean="0">
                <a:latin typeface="Comic Sans MS" pitchFamily="66" charset="0"/>
              </a:rPr>
              <a:t>Images clockwise from top: </a:t>
            </a:r>
            <a:r>
              <a:rPr lang="en-US" altLang="en-US" sz="1000" dirty="0" err="1">
                <a:hlinkClick r:id="rId5"/>
              </a:rPr>
              <a:t>McConkey’s</a:t>
            </a:r>
            <a:r>
              <a:rPr lang="en-US" altLang="en-US" sz="1000" dirty="0"/>
              <a:t> </a:t>
            </a:r>
            <a:r>
              <a:rPr lang="en-US" altLang="en-US" sz="1000" dirty="0" smtClean="0"/>
              <a:t>agar sterile; growing </a:t>
            </a:r>
            <a:r>
              <a:rPr lang="en-US" altLang="en-US" sz="1000" i="1" dirty="0" smtClean="0"/>
              <a:t>E. coli, </a:t>
            </a:r>
            <a:r>
              <a:rPr lang="en-US" altLang="en-US" sz="1000" i="1" dirty="0" err="1" smtClean="0"/>
              <a:t>Enterobacter</a:t>
            </a:r>
            <a:r>
              <a:rPr lang="en-US" altLang="en-US" sz="1000" i="1" dirty="0" smtClean="0"/>
              <a:t> </a:t>
            </a:r>
            <a:r>
              <a:rPr lang="en-US" altLang="en-US" sz="1000" dirty="0" smtClean="0"/>
              <a:t>&amp; </a:t>
            </a:r>
            <a:r>
              <a:rPr lang="en-US" altLang="en-US" sz="1000" i="1" dirty="0" smtClean="0"/>
              <a:t>Salmonella </a:t>
            </a:r>
            <a:r>
              <a:rPr lang="en-US" altLang="en-US" sz="1000" dirty="0" smtClean="0"/>
              <a:t>(plates clockwise from top left); Lactose fermenting and non-lactose </a:t>
            </a:r>
            <a:r>
              <a:rPr lang="en-US" altLang="en-US" sz="1000" dirty="0"/>
              <a:t>f</a:t>
            </a:r>
            <a:r>
              <a:rPr lang="en-US" altLang="en-US" sz="1000" dirty="0" smtClean="0"/>
              <a:t>ermenting Gram – colonies on MAC. All by T</a:t>
            </a:r>
            <a:r>
              <a:rPr lang="en-US" altLang="en-US" sz="1000" dirty="0"/>
              <a:t>. Port</a:t>
            </a:r>
            <a:endParaRPr lang="en-US" altLang="en-US" sz="1000" dirty="0">
              <a:latin typeface="Comic Sans MS" pitchFamily="66" charset="0"/>
            </a:endParaRPr>
          </a:p>
        </p:txBody>
      </p:sp>
      <p:pic>
        <p:nvPicPr>
          <p:cNvPr id="7" name="Picture 9"/>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5410200" y="325582"/>
            <a:ext cx="3226732" cy="2989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58822" y="3956998"/>
            <a:ext cx="2133600" cy="203132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defRPr/>
            </a:pPr>
            <a:endParaRPr lang="en-US" dirty="0">
              <a:latin typeface="Comic Sans MS" pitchFamily="66" charset="0"/>
              <a:ea typeface="Verdana" pitchFamily="34" charset="0"/>
              <a:cs typeface="Verdana" pitchFamily="34" charset="0"/>
            </a:endParaRPr>
          </a:p>
          <a:p>
            <a:pPr algn="ctr">
              <a:defRPr/>
            </a:pPr>
            <a:r>
              <a:rPr lang="en-US" sz="1600" dirty="0">
                <a:latin typeface="Comic Sans MS" pitchFamily="66" charset="0"/>
                <a:ea typeface="Verdana" pitchFamily="34" charset="0"/>
                <a:cs typeface="Verdana" pitchFamily="34" charset="0"/>
              </a:rPr>
              <a:t>Watch </a:t>
            </a:r>
          </a:p>
          <a:p>
            <a:pPr algn="ctr">
              <a:defRPr/>
            </a:pPr>
            <a:r>
              <a:rPr lang="en-US" sz="1600" b="1" dirty="0">
                <a:latin typeface="Comic Sans MS" pitchFamily="66" charset="0"/>
                <a:ea typeface="Verdana" pitchFamily="34" charset="0"/>
                <a:cs typeface="Verdana" pitchFamily="34" charset="0"/>
              </a:rPr>
              <a:t>VIDEO</a:t>
            </a:r>
            <a:r>
              <a:rPr lang="en-US" sz="1600" dirty="0">
                <a:latin typeface="Comic Sans MS" pitchFamily="66" charset="0"/>
                <a:ea typeface="Verdana" pitchFamily="34" charset="0"/>
                <a:cs typeface="Verdana" pitchFamily="34" charset="0"/>
              </a:rPr>
              <a:t>:</a:t>
            </a:r>
          </a:p>
          <a:p>
            <a:pPr algn="ctr">
              <a:defRPr/>
            </a:pPr>
            <a:endParaRPr lang="en-US" sz="1000" dirty="0">
              <a:latin typeface="Comic Sans MS" pitchFamily="66" charset="0"/>
              <a:ea typeface="Verdana" pitchFamily="34" charset="0"/>
              <a:cs typeface="Verdana" pitchFamily="34" charset="0"/>
            </a:endParaRPr>
          </a:p>
          <a:p>
            <a:pPr algn="ctr">
              <a:defRPr/>
            </a:pPr>
            <a:r>
              <a:rPr lang="en-US" sz="1400" dirty="0">
                <a:latin typeface="Comic Sans MS" pitchFamily="66" charset="0"/>
                <a:ea typeface="Verdana" pitchFamily="34" charset="0"/>
                <a:cs typeface="Verdana" pitchFamily="34" charset="0"/>
                <a:hlinkClick r:id="rId7"/>
              </a:rPr>
              <a:t>How to Interpret </a:t>
            </a:r>
            <a:r>
              <a:rPr lang="en-US" dirty="0" err="1">
                <a:latin typeface="Comic Sans MS" pitchFamily="66" charset="0"/>
                <a:ea typeface="Verdana" pitchFamily="34" charset="0"/>
                <a:cs typeface="Verdana" pitchFamily="34" charset="0"/>
                <a:hlinkClick r:id="rId8"/>
              </a:rPr>
              <a:t>MacConkey’s</a:t>
            </a:r>
            <a:r>
              <a:rPr lang="en-US" dirty="0">
                <a:latin typeface="Comic Sans MS" pitchFamily="66" charset="0"/>
                <a:ea typeface="Verdana" pitchFamily="34" charset="0"/>
                <a:cs typeface="Verdana" pitchFamily="34" charset="0"/>
                <a:hlinkClick r:id="rId8"/>
              </a:rPr>
              <a:t> Agar </a:t>
            </a:r>
            <a:r>
              <a:rPr lang="en-US" sz="1600" dirty="0">
                <a:latin typeface="Comic Sans MS" pitchFamily="66" charset="0"/>
                <a:ea typeface="Verdana" pitchFamily="34" charset="0"/>
                <a:cs typeface="Verdana" pitchFamily="34" charset="0"/>
                <a:hlinkClick r:id="rId8"/>
              </a:rPr>
              <a:t>(MAC)</a:t>
            </a:r>
          </a:p>
          <a:p>
            <a:pPr algn="ctr">
              <a:defRPr/>
            </a:pPr>
            <a:endParaRPr lang="en-US" dirty="0">
              <a:latin typeface="Comic Sans MS" pitchFamily="66" charset="0"/>
              <a:ea typeface="Verdana" pitchFamily="34" charset="0"/>
              <a:cs typeface="Verdana" pitchFamily="34" charset="0"/>
            </a:endParaRPr>
          </a:p>
        </p:txBody>
      </p:sp>
      <p:sp>
        <p:nvSpPr>
          <p:cNvPr id="9"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9"/>
              </a:rPr>
              <a:t>ScienceProfOnline.com</a:t>
            </a:r>
            <a:endParaRPr lang="en-US" altLang="en-US" sz="1000" dirty="0">
              <a:latin typeface="Comic Sans MS" pitchFamily="66" charset="0"/>
            </a:endParaRPr>
          </a:p>
        </p:txBody>
      </p:sp>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56198" y="3946762"/>
            <a:ext cx="2351557" cy="2016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8341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 calcmode="lin" valueType="num">
                                      <p:cBhvr>
                                        <p:cTn id="7" dur="500" fill="hold"/>
                                        <p:tgtEl>
                                          <p:spTgt spid="50179">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304800" y="381000"/>
            <a:ext cx="4953000" cy="3276600"/>
          </a:xfrm>
        </p:spPr>
        <p:txBody>
          <a:bodyPr/>
          <a:lstStyle/>
          <a:p>
            <a:pPr eaLnBrk="1" hangingPunct="1">
              <a:lnSpc>
                <a:spcPct val="80000"/>
              </a:lnSpc>
              <a:buFontTx/>
              <a:buNone/>
              <a:defRPr/>
            </a:pPr>
            <a:r>
              <a:rPr lang="en-US" sz="2800" b="1" dirty="0" err="1" smtClean="0">
                <a:latin typeface="Comic Sans MS" pitchFamily="66" charset="0"/>
                <a:hlinkClick r:id="rId3"/>
              </a:rPr>
              <a:t>M</a:t>
            </a:r>
            <a:r>
              <a:rPr lang="en-US" b="1" dirty="0" err="1" smtClean="0">
                <a:latin typeface="Comic Sans MS" pitchFamily="66" charset="0"/>
                <a:hlinkClick r:id="rId3"/>
              </a:rPr>
              <a:t>annitol</a:t>
            </a:r>
            <a:r>
              <a:rPr lang="en-US" b="1" dirty="0" smtClean="0">
                <a:latin typeface="Comic Sans MS" pitchFamily="66" charset="0"/>
                <a:hlinkClick r:id="rId3"/>
              </a:rPr>
              <a:t> Salt</a:t>
            </a:r>
            <a:r>
              <a:rPr lang="en-US" b="1" dirty="0" smtClean="0">
                <a:latin typeface="Comic Sans MS" pitchFamily="66" charset="0"/>
              </a:rPr>
              <a:t> </a:t>
            </a:r>
            <a:r>
              <a:rPr lang="en-US" sz="1800" dirty="0" smtClean="0">
                <a:latin typeface="Comic Sans MS" pitchFamily="66" charset="0"/>
              </a:rPr>
              <a:t>(MSA)</a:t>
            </a: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endParaRPr lang="en-US" sz="500"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endParaRPr lang="en-US" sz="1400" dirty="0">
              <a:latin typeface="Comic Sans MS" pitchFamily="66" charset="0"/>
            </a:endParaRPr>
          </a:p>
          <a:p>
            <a:pPr eaLnBrk="1" hangingPunct="1">
              <a:lnSpc>
                <a:spcPct val="90000"/>
              </a:lnSpc>
              <a:buFontTx/>
              <a:buNone/>
              <a:defRPr/>
            </a:pPr>
            <a:r>
              <a:rPr lang="en-US" sz="1800" b="1" dirty="0">
                <a:solidFill>
                  <a:srgbClr val="FF0000"/>
                </a:solidFill>
                <a:latin typeface="Comic Sans MS" pitchFamily="66" charset="0"/>
              </a:rPr>
              <a:t>Q</a:t>
            </a:r>
            <a:r>
              <a:rPr lang="en-US" sz="1600" b="1" dirty="0">
                <a:latin typeface="Comic Sans MS" pitchFamily="66" charset="0"/>
              </a:rPr>
              <a:t>: </a:t>
            </a:r>
            <a:r>
              <a:rPr lang="en-US" sz="1600" dirty="0">
                <a:latin typeface="Comic Sans MS" pitchFamily="66" charset="0"/>
              </a:rPr>
              <a:t>Is </a:t>
            </a:r>
            <a:r>
              <a:rPr lang="en-US" sz="1600" dirty="0" err="1" smtClean="0">
                <a:latin typeface="Comic Sans MS" pitchFamily="66" charset="0"/>
              </a:rPr>
              <a:t>Mannitol</a:t>
            </a:r>
            <a:r>
              <a:rPr lang="en-US" sz="1600" dirty="0" smtClean="0">
                <a:latin typeface="Comic Sans MS" pitchFamily="66" charset="0"/>
              </a:rPr>
              <a:t> Salt selective</a:t>
            </a:r>
            <a:r>
              <a:rPr lang="en-US" sz="1600" dirty="0">
                <a:latin typeface="Comic Sans MS" pitchFamily="66" charset="0"/>
              </a:rPr>
              <a:t>?  Explain.</a:t>
            </a:r>
          </a:p>
          <a:p>
            <a:pPr eaLnBrk="1" hangingPunct="1">
              <a:lnSpc>
                <a:spcPct val="90000"/>
              </a:lnSpc>
              <a:buFontTx/>
              <a:buNone/>
              <a:defRPr/>
            </a:pPr>
            <a:endParaRPr lang="en-US" sz="1600" dirty="0">
              <a:latin typeface="Comic Sans MS" pitchFamily="66" charset="0"/>
            </a:endParaRPr>
          </a:p>
          <a:p>
            <a:pPr eaLnBrk="1" hangingPunct="1">
              <a:lnSpc>
                <a:spcPct val="90000"/>
              </a:lnSpc>
              <a:buFontTx/>
              <a:buNone/>
              <a:defRPr/>
            </a:pPr>
            <a:endParaRPr lang="en-US" sz="1600" dirty="0" smtClean="0">
              <a:latin typeface="Comic Sans MS" pitchFamily="66" charset="0"/>
            </a:endParaRPr>
          </a:p>
          <a:p>
            <a:pPr eaLnBrk="1" hangingPunct="1">
              <a:lnSpc>
                <a:spcPct val="90000"/>
              </a:lnSpc>
              <a:buFontTx/>
              <a:buNone/>
              <a:defRPr/>
            </a:pPr>
            <a:endParaRPr lang="en-US" sz="1600" dirty="0">
              <a:latin typeface="Comic Sans MS" pitchFamily="66" charset="0"/>
            </a:endParaRPr>
          </a:p>
          <a:p>
            <a:pPr eaLnBrk="1" hangingPunct="1">
              <a:lnSpc>
                <a:spcPct val="90000"/>
              </a:lnSpc>
              <a:buFontTx/>
              <a:buNone/>
              <a:defRPr/>
            </a:pPr>
            <a:r>
              <a:rPr lang="en-US" sz="1800" b="1" dirty="0">
                <a:solidFill>
                  <a:srgbClr val="FF0000"/>
                </a:solidFill>
                <a:latin typeface="Comic Sans MS" pitchFamily="66" charset="0"/>
              </a:rPr>
              <a:t>Q</a:t>
            </a:r>
            <a:r>
              <a:rPr lang="en-US" sz="1600" b="1" dirty="0">
                <a:latin typeface="Comic Sans MS" pitchFamily="66" charset="0"/>
              </a:rPr>
              <a:t>: </a:t>
            </a:r>
            <a:r>
              <a:rPr lang="en-US" sz="1600" dirty="0">
                <a:latin typeface="Comic Sans MS" pitchFamily="66" charset="0"/>
              </a:rPr>
              <a:t>Is </a:t>
            </a:r>
            <a:r>
              <a:rPr lang="en-US" sz="1600" dirty="0" err="1" smtClean="0">
                <a:latin typeface="Comic Sans MS" pitchFamily="66" charset="0"/>
              </a:rPr>
              <a:t>Mannitol</a:t>
            </a:r>
            <a:r>
              <a:rPr lang="en-US" sz="1600" dirty="0" smtClean="0">
                <a:latin typeface="Comic Sans MS" pitchFamily="66" charset="0"/>
              </a:rPr>
              <a:t> Salt differential</a:t>
            </a:r>
            <a:r>
              <a:rPr lang="en-US" sz="1600" dirty="0">
                <a:latin typeface="Comic Sans MS" pitchFamily="66" charset="0"/>
              </a:rPr>
              <a:t>? Explain.</a:t>
            </a:r>
            <a:endParaRPr lang="en-US" sz="1800" dirty="0">
              <a:latin typeface="Comic Sans MS" pitchFamily="66" charset="0"/>
            </a:endParaRPr>
          </a:p>
          <a:p>
            <a:pPr marL="0" indent="0" eaLnBrk="1" hangingPunct="1">
              <a:lnSpc>
                <a:spcPct val="90000"/>
              </a:lnSpc>
              <a:buFontTx/>
              <a:buNone/>
              <a:defRPr/>
            </a:pPr>
            <a:endParaRPr lang="en-US" sz="1400" b="1" i="1" dirty="0" smtClean="0">
              <a:latin typeface="Comic Sans MS" pitchFamily="66" charset="0"/>
            </a:endParaRPr>
          </a:p>
          <a:p>
            <a:pPr marL="0" indent="0" eaLnBrk="1" hangingPunct="1">
              <a:lnSpc>
                <a:spcPct val="90000"/>
              </a:lnSpc>
              <a:buFontTx/>
              <a:buNone/>
              <a:defRPr/>
            </a:pPr>
            <a:endParaRPr lang="en-US" sz="1400" b="1" i="1" dirty="0">
              <a:latin typeface="Comic Sans MS" pitchFamily="66" charset="0"/>
            </a:endParaRPr>
          </a:p>
          <a:p>
            <a:pPr marL="0" indent="0" eaLnBrk="1" hangingPunct="1">
              <a:lnSpc>
                <a:spcPct val="90000"/>
              </a:lnSpc>
              <a:buFontTx/>
              <a:buNone/>
              <a:defRPr/>
            </a:pPr>
            <a:endParaRPr lang="en-US" sz="1400" b="1" i="1" dirty="0" smtClean="0">
              <a:latin typeface="Comic Sans MS" pitchFamily="66" charset="0"/>
            </a:endParaRPr>
          </a:p>
        </p:txBody>
      </p:sp>
      <p:pic>
        <p:nvPicPr>
          <p:cNvPr id="11267" name="Picture 14" descr="Mannitol Salt Pos and Neg"/>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5638800" y="3222798"/>
            <a:ext cx="3276309" cy="2870977"/>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8" name="Picture 19" descr="Mannitol Salt Agar Labeled"/>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5638800" y="304800"/>
            <a:ext cx="3220496" cy="2706732"/>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3" name="Text Box 6"/>
          <p:cNvSpPr txBox="1">
            <a:spLocks noChangeArrowheads="1"/>
          </p:cNvSpPr>
          <p:nvPr/>
        </p:nvSpPr>
        <p:spPr bwMode="auto">
          <a:xfrm>
            <a:off x="5638800" y="6451600"/>
            <a:ext cx="353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t>Sterile </a:t>
            </a:r>
            <a:r>
              <a:rPr lang="en-US" altLang="en-US" sz="1000">
                <a:hlinkClick r:id="rId6"/>
              </a:rPr>
              <a:t>Mannitol Salt Agar</a:t>
            </a:r>
            <a:r>
              <a:rPr lang="en-US" altLang="en-US" sz="1000"/>
              <a:t>, Positive &amp; negative differential reaction on Mannitol Salt Agar, T. Port</a:t>
            </a:r>
            <a:endParaRPr lang="en-US" altLang="en-US" sz="1000">
              <a:latin typeface="Comic Sans MS" pitchFamily="66" charset="0"/>
            </a:endParaRPr>
          </a:p>
        </p:txBody>
      </p:sp>
      <p:sp>
        <p:nvSpPr>
          <p:cNvPr id="7" name="TextBox 6"/>
          <p:cNvSpPr txBox="1"/>
          <p:nvPr/>
        </p:nvSpPr>
        <p:spPr>
          <a:xfrm>
            <a:off x="1066800" y="4031671"/>
            <a:ext cx="2819400" cy="203132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a:defRPr/>
            </a:pPr>
            <a:endParaRPr lang="en-US" dirty="0">
              <a:latin typeface="Comic Sans MS" pitchFamily="66" charset="0"/>
              <a:ea typeface="Verdana" pitchFamily="34" charset="0"/>
              <a:cs typeface="Verdana" pitchFamily="34" charset="0"/>
            </a:endParaRPr>
          </a:p>
          <a:p>
            <a:pPr algn="ctr">
              <a:defRPr/>
            </a:pPr>
            <a:r>
              <a:rPr lang="en-US" sz="1600" dirty="0">
                <a:latin typeface="Comic Sans MS" pitchFamily="66" charset="0"/>
                <a:ea typeface="Verdana" pitchFamily="34" charset="0"/>
                <a:cs typeface="Verdana" pitchFamily="34" charset="0"/>
              </a:rPr>
              <a:t>Watch </a:t>
            </a:r>
          </a:p>
          <a:p>
            <a:pPr algn="ctr">
              <a:defRPr/>
            </a:pPr>
            <a:r>
              <a:rPr lang="en-US" sz="1600" b="1" dirty="0">
                <a:latin typeface="Comic Sans MS" pitchFamily="66" charset="0"/>
                <a:ea typeface="Verdana" pitchFamily="34" charset="0"/>
                <a:cs typeface="Verdana" pitchFamily="34" charset="0"/>
              </a:rPr>
              <a:t>VIDEO</a:t>
            </a:r>
            <a:r>
              <a:rPr lang="en-US" sz="1600" dirty="0">
                <a:latin typeface="Comic Sans MS" pitchFamily="66" charset="0"/>
                <a:ea typeface="Verdana" pitchFamily="34" charset="0"/>
                <a:cs typeface="Verdana" pitchFamily="34" charset="0"/>
              </a:rPr>
              <a:t>:</a:t>
            </a:r>
          </a:p>
          <a:p>
            <a:pPr algn="ctr">
              <a:defRPr/>
            </a:pPr>
            <a:endParaRPr lang="en-US" sz="1000" dirty="0">
              <a:latin typeface="Comic Sans MS" pitchFamily="66" charset="0"/>
              <a:ea typeface="Verdana" pitchFamily="34" charset="0"/>
              <a:cs typeface="Verdana" pitchFamily="34" charset="0"/>
            </a:endParaRPr>
          </a:p>
          <a:p>
            <a:pPr algn="ctr">
              <a:defRPr/>
            </a:pPr>
            <a:r>
              <a:rPr lang="en-US" sz="1400" dirty="0">
                <a:latin typeface="Comic Sans MS" pitchFamily="66" charset="0"/>
                <a:ea typeface="Verdana" pitchFamily="34" charset="0"/>
                <a:cs typeface="Verdana" pitchFamily="34" charset="0"/>
                <a:hlinkClick r:id="rId7"/>
              </a:rPr>
              <a:t>How to Interpret</a:t>
            </a:r>
            <a:endParaRPr lang="en-US" sz="1400" dirty="0">
              <a:latin typeface="Comic Sans MS" pitchFamily="66" charset="0"/>
              <a:ea typeface="Verdana" pitchFamily="34" charset="0"/>
              <a:cs typeface="Verdana" pitchFamily="34" charset="0"/>
              <a:hlinkClick r:id="rId8"/>
            </a:endParaRPr>
          </a:p>
          <a:p>
            <a:pPr algn="ctr">
              <a:defRPr/>
            </a:pPr>
            <a:r>
              <a:rPr lang="en-US" dirty="0" err="1">
                <a:latin typeface="Comic Sans MS" pitchFamily="66" charset="0"/>
                <a:ea typeface="Verdana" pitchFamily="34" charset="0"/>
                <a:cs typeface="Verdana" pitchFamily="34" charset="0"/>
                <a:hlinkClick r:id="rId8"/>
              </a:rPr>
              <a:t>Mannitol</a:t>
            </a:r>
            <a:r>
              <a:rPr lang="en-US" dirty="0">
                <a:latin typeface="Comic Sans MS" pitchFamily="66" charset="0"/>
                <a:ea typeface="Verdana" pitchFamily="34" charset="0"/>
                <a:cs typeface="Verdana" pitchFamily="34" charset="0"/>
                <a:hlinkClick r:id="rId8"/>
              </a:rPr>
              <a:t> Salt Agar </a:t>
            </a:r>
            <a:r>
              <a:rPr lang="en-US" sz="1600" dirty="0">
                <a:latin typeface="Comic Sans MS" pitchFamily="66" charset="0"/>
                <a:ea typeface="Verdana" pitchFamily="34" charset="0"/>
                <a:cs typeface="Verdana" pitchFamily="34" charset="0"/>
                <a:hlinkClick r:id="rId8"/>
              </a:rPr>
              <a:t>(MSA)</a:t>
            </a:r>
            <a:endParaRPr lang="en-US" sz="1600" dirty="0">
              <a:latin typeface="Comic Sans MS" pitchFamily="66" charset="0"/>
              <a:ea typeface="Verdana" pitchFamily="34" charset="0"/>
              <a:cs typeface="Verdana" pitchFamily="34" charset="0"/>
              <a:hlinkClick r:id="rId9"/>
            </a:endParaRPr>
          </a:p>
          <a:p>
            <a:pPr algn="ctr">
              <a:defRPr/>
            </a:pPr>
            <a:endParaRPr lang="en-US" dirty="0">
              <a:latin typeface="Comic Sans MS" pitchFamily="66" charset="0"/>
              <a:ea typeface="Verdana" pitchFamily="34" charset="0"/>
              <a:cs typeface="Verdana" pitchFamily="34" charset="0"/>
            </a:endParaRPr>
          </a:p>
        </p:txBody>
      </p:sp>
      <p:sp>
        <p:nvSpPr>
          <p:cNvPr id="8"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362525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anim calcmode="lin" valueType="num">
                                      <p:cBhvr>
                                        <p:cTn id="7" dur="500" fill="hold"/>
                                        <p:tgtEl>
                                          <p:spTgt spid="52227">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52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152400"/>
            <a:ext cx="8229600" cy="685800"/>
          </a:xfrm>
        </p:spPr>
        <p:txBody>
          <a:bodyPr/>
          <a:lstStyle/>
          <a:p>
            <a:pPr algn="l" eaLnBrk="1" hangingPunct="1"/>
            <a:r>
              <a:rPr lang="en-US" altLang="en-US" sz="3200" b="1" dirty="0" smtClean="0">
                <a:latin typeface="Comic Sans MS" pitchFamily="66" charset="0"/>
                <a:hlinkClick r:id="rId3"/>
              </a:rPr>
              <a:t>Blood agar</a:t>
            </a:r>
            <a:r>
              <a:rPr lang="en-US" altLang="en-US" sz="3200" dirty="0" smtClean="0">
                <a:latin typeface="Comic Sans MS" pitchFamily="66" charset="0"/>
              </a:rPr>
              <a:t> </a:t>
            </a:r>
            <a:r>
              <a:rPr lang="en-US" altLang="en-US" sz="1800" dirty="0" smtClean="0">
                <a:latin typeface="Comic Sans MS" pitchFamily="66" charset="0"/>
              </a:rPr>
              <a:t>(BAP)</a:t>
            </a:r>
          </a:p>
        </p:txBody>
      </p:sp>
      <p:sp>
        <p:nvSpPr>
          <p:cNvPr id="51203" name="Rectangle 3"/>
          <p:cNvSpPr>
            <a:spLocks noGrp="1" noChangeArrowheads="1"/>
          </p:cNvSpPr>
          <p:nvPr>
            <p:ph type="body" sz="half" idx="1"/>
          </p:nvPr>
        </p:nvSpPr>
        <p:spPr>
          <a:xfrm>
            <a:off x="152400" y="838200"/>
            <a:ext cx="6261100" cy="5613400"/>
          </a:xfrm>
        </p:spPr>
        <p:txBody>
          <a:bodyPr/>
          <a:lstStyle/>
          <a:p>
            <a:pPr eaLnBrk="1" hangingPunct="1">
              <a:lnSpc>
                <a:spcPct val="80000"/>
              </a:lnSpc>
              <a:buFontTx/>
              <a:buNone/>
            </a:pPr>
            <a:endParaRPr lang="en-US" altLang="en-US" sz="1400" i="1" dirty="0" smtClean="0"/>
          </a:p>
          <a:p>
            <a:pPr eaLnBrk="1" hangingPunct="1">
              <a:lnSpc>
                <a:spcPct val="80000"/>
              </a:lnSpc>
              <a:buFontTx/>
              <a:buNone/>
            </a:pPr>
            <a:r>
              <a:rPr lang="en-US" altLang="en-US" sz="1600" dirty="0" smtClean="0">
                <a:latin typeface="Comic Sans MS" pitchFamily="66" charset="0"/>
              </a:rPr>
              <a:t>Most specimens received in a clinical microbiology lab are plated onto </a:t>
            </a:r>
            <a:r>
              <a:rPr lang="en-US" altLang="en-US" sz="1600" b="1" dirty="0" smtClean="0">
                <a:latin typeface="Comic Sans MS" pitchFamily="66" charset="0"/>
              </a:rPr>
              <a:t>Blood Agar</a:t>
            </a:r>
            <a:r>
              <a:rPr lang="en-US" altLang="en-US" sz="1600" dirty="0" smtClean="0">
                <a:latin typeface="Comic Sans MS" pitchFamily="66" charset="0"/>
              </a:rPr>
              <a:t>. It is an enriched medium that will grow even fastidious bacteria. </a:t>
            </a:r>
          </a:p>
          <a:p>
            <a:pPr eaLnBrk="1" hangingPunct="1">
              <a:lnSpc>
                <a:spcPct val="80000"/>
              </a:lnSpc>
              <a:buFontTx/>
              <a:buNone/>
            </a:pPr>
            <a:endParaRPr lang="en-US" altLang="en-US" sz="10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Also contains 5% sheep blood. </a:t>
            </a:r>
          </a:p>
          <a:p>
            <a:pPr eaLnBrk="1" hangingPunct="1">
              <a:lnSpc>
                <a:spcPct val="80000"/>
              </a:lnSpc>
              <a:buFontTx/>
              <a:buNone/>
            </a:pPr>
            <a:endParaRPr lang="en-US" altLang="en-US" sz="1000" i="1"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This media is </a:t>
            </a:r>
            <a:r>
              <a:rPr lang="en-US" altLang="en-US" sz="1600" i="1" dirty="0" smtClean="0">
                <a:latin typeface="Comic Sans MS" pitchFamily="66" charset="0"/>
              </a:rPr>
              <a:t>not selective</a:t>
            </a:r>
            <a:r>
              <a:rPr lang="en-US" altLang="en-US" sz="1600" dirty="0" smtClean="0">
                <a:latin typeface="Comic Sans MS" pitchFamily="66" charset="0"/>
              </a:rPr>
              <a:t>. It is enriched and </a:t>
            </a:r>
            <a:r>
              <a:rPr lang="en-US" altLang="en-US" sz="1600" b="1" dirty="0" smtClean="0">
                <a:latin typeface="Comic Sans MS" pitchFamily="66" charset="0"/>
              </a:rPr>
              <a:t>differential</a:t>
            </a:r>
            <a:r>
              <a:rPr lang="en-US" altLang="en-US" sz="1600" dirty="0" smtClean="0">
                <a:latin typeface="Comic Sans MS" pitchFamily="66" charset="0"/>
              </a:rPr>
              <a:t>:</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Certain bacteria produce </a:t>
            </a:r>
            <a:r>
              <a:rPr lang="en-US" altLang="en-US" sz="1600" dirty="0" smtClean="0">
                <a:latin typeface="Comic Sans MS" pitchFamily="66" charset="0"/>
                <a:hlinkClick r:id="rId4"/>
              </a:rPr>
              <a:t>enzymes</a:t>
            </a:r>
            <a:r>
              <a:rPr lang="en-US" altLang="en-US" sz="1600" dirty="0" smtClean="0">
                <a:latin typeface="Comic Sans MS" pitchFamily="66" charset="0"/>
              </a:rPr>
              <a:t> </a:t>
            </a:r>
            <a:r>
              <a:rPr lang="en-US" altLang="en-US" sz="1400" dirty="0" smtClean="0">
                <a:latin typeface="Comic Sans MS" pitchFamily="66" charset="0"/>
              </a:rPr>
              <a:t>(</a:t>
            </a:r>
            <a:r>
              <a:rPr lang="en-US" altLang="en-US" sz="1400" dirty="0" err="1" smtClean="0">
                <a:latin typeface="Comic Sans MS" pitchFamily="66" charset="0"/>
              </a:rPr>
              <a:t>hemolysins</a:t>
            </a:r>
            <a:r>
              <a:rPr lang="en-US" altLang="en-US" sz="1400" dirty="0" smtClean="0">
                <a:latin typeface="Comic Sans MS" pitchFamily="66" charset="0"/>
              </a:rPr>
              <a:t>…say </a:t>
            </a:r>
            <a:r>
              <a:rPr lang="en-US" altLang="en-US" sz="1200" i="1" dirty="0" err="1" smtClean="0">
                <a:latin typeface="Comic Sans MS" pitchFamily="66" charset="0"/>
              </a:rPr>
              <a:t>hemo</a:t>
            </a:r>
            <a:r>
              <a:rPr lang="en-US" altLang="en-US" sz="1200" i="1" dirty="0" smtClean="0">
                <a:latin typeface="Comic Sans MS" pitchFamily="66" charset="0"/>
              </a:rPr>
              <a:t>-lice-ins</a:t>
            </a:r>
            <a:r>
              <a:rPr lang="en-US" altLang="en-US" sz="1400" dirty="0" smtClean="0">
                <a:latin typeface="Comic Sans MS" pitchFamily="66" charset="0"/>
              </a:rPr>
              <a:t>) </a:t>
            </a:r>
            <a:r>
              <a:rPr lang="en-US" altLang="en-US" sz="1600" dirty="0" smtClean="0">
                <a:latin typeface="Comic Sans MS" pitchFamily="66" charset="0"/>
              </a:rPr>
              <a:t>that act on red cells to produce either:</a:t>
            </a:r>
          </a:p>
          <a:p>
            <a:pPr eaLnBrk="1" hangingPunct="1">
              <a:lnSpc>
                <a:spcPct val="80000"/>
              </a:lnSpc>
              <a:buFontTx/>
              <a:buNone/>
            </a:pPr>
            <a:endParaRPr lang="en-US" altLang="en-US" sz="5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	* </a:t>
            </a:r>
            <a:r>
              <a:rPr lang="en-US" altLang="en-US" sz="1400" b="1" dirty="0" smtClean="0">
                <a:latin typeface="Comic Sans MS" pitchFamily="66" charset="0"/>
              </a:rPr>
              <a:t>Beta hemolysis</a:t>
            </a:r>
            <a:r>
              <a:rPr lang="en-US" altLang="en-US" sz="1400" dirty="0" smtClean="0">
                <a:latin typeface="Comic Sans MS" pitchFamily="66" charset="0"/>
              </a:rPr>
              <a:t>: Enzymes lyse the blood cells completely, producing a clear area around the colony.</a:t>
            </a:r>
          </a:p>
          <a:p>
            <a:pPr eaLnBrk="1" hangingPunct="1">
              <a:lnSpc>
                <a:spcPct val="80000"/>
              </a:lnSpc>
              <a:buFontTx/>
              <a:buNone/>
            </a:pPr>
            <a:endParaRPr lang="en-US" altLang="en-US" sz="500"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	</a:t>
            </a:r>
            <a:r>
              <a:rPr lang="en-US" altLang="en-US" sz="1400" b="1" dirty="0" smtClean="0">
                <a:latin typeface="Comic Sans MS" pitchFamily="66" charset="0"/>
              </a:rPr>
              <a:t>* Alpha hemolysis</a:t>
            </a:r>
            <a:r>
              <a:rPr lang="en-US" altLang="en-US" sz="1400" dirty="0" smtClean="0">
                <a:latin typeface="Comic Sans MS" pitchFamily="66" charset="0"/>
              </a:rPr>
              <a:t>: Incomplete hemolysis produces a greenish discoloration around the colony. </a:t>
            </a:r>
          </a:p>
          <a:p>
            <a:pPr eaLnBrk="1" hangingPunct="1">
              <a:lnSpc>
                <a:spcPct val="80000"/>
              </a:lnSpc>
              <a:buFontTx/>
              <a:buNone/>
            </a:pPr>
            <a:endParaRPr lang="en-US" altLang="en-US" sz="500"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	</a:t>
            </a:r>
            <a:r>
              <a:rPr lang="en-US" altLang="en-US" sz="1400" b="1" dirty="0" smtClean="0">
                <a:latin typeface="Comic Sans MS" pitchFamily="66" charset="0"/>
              </a:rPr>
              <a:t>* Gamma hemolysis</a:t>
            </a:r>
            <a:r>
              <a:rPr lang="en-US" altLang="en-US" sz="1400" dirty="0" smtClean="0">
                <a:latin typeface="Comic Sans MS" pitchFamily="66" charset="0"/>
              </a:rPr>
              <a:t>: No effect on the red cells. </a:t>
            </a:r>
          </a:p>
          <a:p>
            <a:pPr eaLnBrk="1" hangingPunct="1">
              <a:lnSpc>
                <a:spcPct val="80000"/>
              </a:lnSpc>
              <a:buFontTx/>
              <a:buNone/>
            </a:pPr>
            <a:endParaRPr lang="en-US" altLang="en-US" sz="1400" i="1"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Blood agar is usually inoculated from a patient’s throat swab.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Microbiologist are trying to detect Group A </a:t>
            </a:r>
            <a:r>
              <a:rPr lang="en-US" altLang="en-US" sz="1600" b="1" dirty="0" smtClean="0">
                <a:latin typeface="Comic Sans MS" pitchFamily="66" charset="0"/>
              </a:rPr>
              <a:t>beta</a:t>
            </a:r>
            <a:r>
              <a:rPr lang="en-US" altLang="en-US" sz="1600" dirty="0" smtClean="0">
                <a:latin typeface="Comic Sans MS" pitchFamily="66" charset="0"/>
              </a:rPr>
              <a:t> hemolytic </a:t>
            </a:r>
            <a:r>
              <a:rPr lang="en-US" altLang="en-US" sz="1600" i="1" dirty="0" smtClean="0">
                <a:latin typeface="Comic Sans MS" pitchFamily="66" charset="0"/>
              </a:rPr>
              <a:t>Streptococcus </a:t>
            </a:r>
            <a:r>
              <a:rPr lang="en-US" altLang="en-US" sz="1600" i="1" dirty="0" err="1" smtClean="0">
                <a:latin typeface="Comic Sans MS" pitchFamily="66" charset="0"/>
              </a:rPr>
              <a:t>pyogenes</a:t>
            </a:r>
            <a:r>
              <a:rPr lang="en-US" altLang="en-US" sz="1600" i="1" dirty="0" smtClean="0">
                <a:latin typeface="Comic Sans MS" pitchFamily="66" charset="0"/>
              </a:rPr>
              <a:t> </a:t>
            </a:r>
            <a:r>
              <a:rPr lang="en-US" altLang="en-US" sz="1400" dirty="0" smtClean="0">
                <a:latin typeface="Comic Sans MS" pitchFamily="66" charset="0"/>
              </a:rPr>
              <a:t>(a Gram-positive </a:t>
            </a:r>
            <a:r>
              <a:rPr lang="en-US" altLang="en-US" sz="1400" dirty="0" err="1" smtClean="0">
                <a:latin typeface="Comic Sans MS" pitchFamily="66" charset="0"/>
              </a:rPr>
              <a:t>cocci</a:t>
            </a:r>
            <a:r>
              <a:rPr lang="en-US" altLang="en-US" sz="1400" dirty="0" smtClean="0">
                <a:latin typeface="Comic Sans MS" pitchFamily="66" charset="0"/>
              </a:rPr>
              <a:t>-shaped bacteria that causes Beta hemolysis on blood agar.)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dirty="0" smtClean="0">
                <a:latin typeface="Comic Sans MS" pitchFamily="66" charset="0"/>
                <a:hlinkClick r:id="rId5"/>
              </a:rPr>
              <a:t>Normal flora </a:t>
            </a:r>
            <a:r>
              <a:rPr lang="en-US" altLang="en-US" sz="1600" dirty="0" smtClean="0">
                <a:latin typeface="Comic Sans MS" pitchFamily="66" charset="0"/>
              </a:rPr>
              <a:t> of the throat will exhibit alpha or gamma hemolysis.</a:t>
            </a:r>
          </a:p>
        </p:txBody>
      </p:sp>
      <p:pic>
        <p:nvPicPr>
          <p:cNvPr id="10244" name="Picture 22" descr="beta-hemolysis-tport-6"/>
          <p:cNvPicPr>
            <a:picLocks noGrp="1" noChangeAspect="1" noChangeArrowheads="1"/>
          </p:cNvPicPr>
          <p:nvPr>
            <p:ph sz="quarter" idx="2"/>
          </p:nvPr>
        </p:nvPicPr>
        <p:blipFill>
          <a:blip r:embed="rId6" cstate="email">
            <a:extLst>
              <a:ext uri="{28A0092B-C50C-407E-A947-70E740481C1C}">
                <a14:useLocalDpi xmlns:a14="http://schemas.microsoft.com/office/drawing/2010/main"/>
              </a:ext>
            </a:extLst>
          </a:blip>
          <a:srcRect/>
          <a:stretch>
            <a:fillRect/>
          </a:stretch>
        </p:blipFill>
        <p:spPr>
          <a:xfrm>
            <a:off x="7010400" y="304800"/>
            <a:ext cx="1891067" cy="139483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6" name="Picture 26" descr="Blood Agar (BA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08536" y="2286000"/>
            <a:ext cx="1981200" cy="1420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270" name="Text Box 6"/>
          <p:cNvSpPr txBox="1">
            <a:spLocks noChangeArrowheads="1"/>
          </p:cNvSpPr>
          <p:nvPr/>
        </p:nvSpPr>
        <p:spPr bwMode="auto">
          <a:xfrm>
            <a:off x="6477000" y="6451600"/>
            <a:ext cx="269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t>Beta-hemolysis, Alpha-hemolysis and a sterile plate of </a:t>
            </a:r>
            <a:r>
              <a:rPr lang="en-US" altLang="en-US" sz="1000">
                <a:hlinkClick r:id="rId8"/>
              </a:rPr>
              <a:t>Blood Agar</a:t>
            </a:r>
            <a:r>
              <a:rPr lang="en-US" altLang="en-US" sz="1000"/>
              <a:t>,  T. Port</a:t>
            </a:r>
            <a:endParaRPr lang="en-US" altLang="en-US" sz="1000">
              <a:latin typeface="Comic Sans MS" pitchFamily="66" charset="0"/>
            </a:endParaRPr>
          </a:p>
        </p:txBody>
      </p:sp>
      <p:pic>
        <p:nvPicPr>
          <p:cNvPr id="11" name="Picture 24" descr="Blood Agar Bottom_Squar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13477" y="1339545"/>
            <a:ext cx="1964992" cy="1473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6946900" y="4038600"/>
            <a:ext cx="1752600" cy="2062103"/>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a:defRPr/>
            </a:pPr>
            <a:endParaRPr lang="en-US" dirty="0">
              <a:latin typeface="Comic Sans MS" pitchFamily="66" charset="0"/>
              <a:ea typeface="Verdana" pitchFamily="34" charset="0"/>
              <a:cs typeface="Verdana" pitchFamily="34" charset="0"/>
            </a:endParaRPr>
          </a:p>
          <a:p>
            <a:pPr algn="ctr">
              <a:defRPr/>
            </a:pPr>
            <a:r>
              <a:rPr lang="en-US" sz="1600" dirty="0">
                <a:latin typeface="Comic Sans MS" pitchFamily="66" charset="0"/>
                <a:ea typeface="Verdana" pitchFamily="34" charset="0"/>
                <a:cs typeface="Verdana" pitchFamily="34" charset="0"/>
              </a:rPr>
              <a:t>Watch </a:t>
            </a:r>
          </a:p>
          <a:p>
            <a:pPr algn="ctr">
              <a:defRPr/>
            </a:pPr>
            <a:r>
              <a:rPr lang="en-US" sz="1600" b="1" dirty="0">
                <a:latin typeface="Comic Sans MS" pitchFamily="66" charset="0"/>
                <a:ea typeface="Verdana" pitchFamily="34" charset="0"/>
                <a:cs typeface="Verdana" pitchFamily="34" charset="0"/>
              </a:rPr>
              <a:t>VIDEO</a:t>
            </a:r>
            <a:r>
              <a:rPr lang="en-US" sz="1600" dirty="0">
                <a:latin typeface="Comic Sans MS" pitchFamily="66" charset="0"/>
                <a:ea typeface="Verdana" pitchFamily="34" charset="0"/>
                <a:cs typeface="Verdana" pitchFamily="34" charset="0"/>
              </a:rPr>
              <a:t>:</a:t>
            </a:r>
          </a:p>
          <a:p>
            <a:pPr algn="ctr">
              <a:defRPr/>
            </a:pPr>
            <a:endParaRPr lang="en-US" sz="1000" dirty="0">
              <a:latin typeface="Comic Sans MS" pitchFamily="66" charset="0"/>
              <a:ea typeface="Verdana" pitchFamily="34" charset="0"/>
              <a:cs typeface="Verdana" pitchFamily="34" charset="0"/>
            </a:endParaRPr>
          </a:p>
          <a:p>
            <a:pPr algn="ctr">
              <a:defRPr/>
            </a:pPr>
            <a:r>
              <a:rPr lang="en-US" sz="1400" dirty="0">
                <a:latin typeface="Comic Sans MS" pitchFamily="66" charset="0"/>
                <a:ea typeface="Verdana" pitchFamily="34" charset="0"/>
                <a:cs typeface="Verdana" pitchFamily="34" charset="0"/>
                <a:hlinkClick r:id="rId10"/>
              </a:rPr>
              <a:t>How to Interpret </a:t>
            </a:r>
            <a:r>
              <a:rPr lang="en-US" dirty="0">
                <a:latin typeface="Comic Sans MS" pitchFamily="66" charset="0"/>
                <a:ea typeface="Verdana" pitchFamily="34" charset="0"/>
                <a:cs typeface="Verdana" pitchFamily="34" charset="0"/>
                <a:hlinkClick r:id="rId10"/>
              </a:rPr>
              <a:t>Blood Agar </a:t>
            </a:r>
            <a:r>
              <a:rPr lang="en-US" sz="1600" dirty="0">
                <a:latin typeface="Comic Sans MS" pitchFamily="66" charset="0"/>
                <a:ea typeface="Verdana" pitchFamily="34" charset="0"/>
                <a:cs typeface="Verdana" pitchFamily="34" charset="0"/>
                <a:hlinkClick r:id="rId10"/>
              </a:rPr>
              <a:t>(BAP)</a:t>
            </a:r>
            <a:endParaRPr lang="en-US" sz="1600" dirty="0">
              <a:latin typeface="Comic Sans MS" pitchFamily="66" charset="0"/>
              <a:ea typeface="Verdana" pitchFamily="34" charset="0"/>
              <a:cs typeface="Verdana" pitchFamily="34" charset="0"/>
              <a:hlinkClick r:id="rId11"/>
            </a:endParaRPr>
          </a:p>
          <a:p>
            <a:pPr algn="ctr">
              <a:defRPr/>
            </a:pPr>
            <a:endParaRPr lang="en-US" dirty="0">
              <a:latin typeface="Comic Sans MS" pitchFamily="66" charset="0"/>
              <a:ea typeface="Verdana" pitchFamily="34" charset="0"/>
              <a:cs typeface="Verdana" pitchFamily="34" charset="0"/>
            </a:endParaRPr>
          </a:p>
        </p:txBody>
      </p:sp>
      <p:sp>
        <p:nvSpPr>
          <p:cNvPr id="10"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Virtual Microbiology Classroom on </a:t>
            </a:r>
            <a:r>
              <a:rPr lang="en-US" altLang="en-US" sz="1000" dirty="0">
                <a:latin typeface="Comic Sans MS" pitchFamily="66" charset="0"/>
                <a:hlinkClick r:id="rId12"/>
              </a:rPr>
              <a:t>ScienceProfOnline.com</a:t>
            </a:r>
            <a:endParaRPr lang="en-US" altLang="en-US" sz="1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7" end="7"/>
                                            </p:txEl>
                                          </p:spTgt>
                                        </p:tgtEl>
                                        <p:attrNameLst>
                                          <p:attrName>style.visibility</p:attrName>
                                        </p:attrNameLst>
                                      </p:cBhvr>
                                      <p:to>
                                        <p:strVal val="visible"/>
                                      </p:to>
                                    </p:set>
                                    <p:anim calcmode="lin" valueType="num">
                                      <p:cBhvr additive="base">
                                        <p:cTn id="7"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03">
                                            <p:txEl>
                                              <p:pRg st="9" end="9"/>
                                            </p:txEl>
                                          </p:spTgt>
                                        </p:tgtEl>
                                        <p:attrNameLst>
                                          <p:attrName>style.visibility</p:attrName>
                                        </p:attrNameLst>
                                      </p:cBhvr>
                                      <p:to>
                                        <p:strVal val="visible"/>
                                      </p:to>
                                    </p:set>
                                    <p:anim calcmode="lin" valueType="num">
                                      <p:cBhvr additive="base">
                                        <p:cTn id="11" dur="500" fill="hold"/>
                                        <p:tgtEl>
                                          <p:spTgt spid="5120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03">
                                            <p:txEl>
                                              <p:pRg st="11" end="11"/>
                                            </p:txEl>
                                          </p:spTgt>
                                        </p:tgtEl>
                                        <p:attrNameLst>
                                          <p:attrName>style.visibility</p:attrName>
                                        </p:attrNameLst>
                                      </p:cBhvr>
                                      <p:to>
                                        <p:strVal val="visible"/>
                                      </p:to>
                                    </p:set>
                                    <p:anim calcmode="lin" valueType="num">
                                      <p:cBhvr additive="base">
                                        <p:cTn id="15" dur="500" fill="hold"/>
                                        <p:tgtEl>
                                          <p:spTgt spid="51203">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03">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03">
                                            <p:txEl>
                                              <p:pRg st="13" end="13"/>
                                            </p:txEl>
                                          </p:spTgt>
                                        </p:tgtEl>
                                        <p:attrNameLst>
                                          <p:attrName>style.visibility</p:attrName>
                                        </p:attrNameLst>
                                      </p:cBhvr>
                                      <p:to>
                                        <p:strVal val="visible"/>
                                      </p:to>
                                    </p:set>
                                    <p:anim calcmode="lin" valueType="num">
                                      <p:cBhvr additive="base">
                                        <p:cTn id="19" dur="500" fill="hold"/>
                                        <p:tgtEl>
                                          <p:spTgt spid="51203">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03">
                                            <p:txEl>
                                              <p:pRg st="15" end="15"/>
                                            </p:txEl>
                                          </p:spTgt>
                                        </p:tgtEl>
                                        <p:attrNameLst>
                                          <p:attrName>style.visibility</p:attrName>
                                        </p:attrNameLst>
                                      </p:cBhvr>
                                      <p:to>
                                        <p:strVal val="visible"/>
                                      </p:to>
                                    </p:set>
                                    <p:anim calcmode="lin" valueType="num">
                                      <p:cBhvr additive="base">
                                        <p:cTn id="25" dur="500" fill="hold"/>
                                        <p:tgtEl>
                                          <p:spTgt spid="51203">
                                            <p:txEl>
                                              <p:pRg st="15" end="1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15" end="1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03">
                                            <p:txEl>
                                              <p:pRg st="17" end="17"/>
                                            </p:txEl>
                                          </p:spTgt>
                                        </p:tgtEl>
                                        <p:attrNameLst>
                                          <p:attrName>style.visibility</p:attrName>
                                        </p:attrNameLst>
                                      </p:cBhvr>
                                      <p:to>
                                        <p:strVal val="visible"/>
                                      </p:to>
                                    </p:set>
                                    <p:anim calcmode="lin" valueType="num">
                                      <p:cBhvr additive="base">
                                        <p:cTn id="29" dur="500" fill="hold"/>
                                        <p:tgtEl>
                                          <p:spTgt spid="51203">
                                            <p:txEl>
                                              <p:pRg st="17" end="1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3">
                                            <p:txEl>
                                              <p:pRg st="17" end="1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203">
                                            <p:txEl>
                                              <p:pRg st="19" end="19"/>
                                            </p:txEl>
                                          </p:spTgt>
                                        </p:tgtEl>
                                        <p:attrNameLst>
                                          <p:attrName>style.visibility</p:attrName>
                                        </p:attrNameLst>
                                      </p:cBhvr>
                                      <p:to>
                                        <p:strVal val="visible"/>
                                      </p:to>
                                    </p:set>
                                    <p:anim calcmode="lin" valueType="num">
                                      <p:cBhvr additive="base">
                                        <p:cTn id="33" dur="500" fill="hold"/>
                                        <p:tgtEl>
                                          <p:spTgt spid="51203">
                                            <p:txEl>
                                              <p:pRg st="19" end="1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0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13498</TotalTime>
  <Words>1459</Words>
  <Application>Microsoft Office PowerPoint</Application>
  <PresentationFormat>On-screen Show (4:3)</PresentationFormat>
  <Paragraphs>264</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Comic Sans MS</vt:lpstr>
      <vt:lpstr>Verdana</vt:lpstr>
      <vt:lpstr>Default Design</vt:lpstr>
      <vt:lpstr>PowerPoint Presentation</vt:lpstr>
      <vt:lpstr>PowerPoint Presentation</vt:lpstr>
      <vt:lpstr>What am I going to learn from Lab Topic #4?  Bacterial Media &amp; Culture</vt:lpstr>
      <vt:lpstr>Growth Media</vt:lpstr>
      <vt:lpstr>Specialized Media:   McConkey’s, Mannitol Salt &amp; Blood Agar </vt:lpstr>
      <vt:lpstr>Differential  &amp; Selective Specialized Media</vt:lpstr>
      <vt:lpstr>MacConkey's (MAC)</vt:lpstr>
      <vt:lpstr>PowerPoint Presentation</vt:lpstr>
      <vt:lpstr>Blood agar (BAP)</vt:lpstr>
      <vt:lpstr>PowerPoint Presentation</vt:lpstr>
      <vt:lpstr>PowerPoint Presentation</vt:lpstr>
      <vt:lpstr>PowerPoint Presentation</vt:lpstr>
      <vt:lpstr>PowerPoint Presentation</vt:lpstr>
      <vt:lpstr>PowerPoint Presentation</vt:lpstr>
      <vt:lpstr>PowerPoint Presentation</vt:lpstr>
      <vt:lpstr>Discard Bin at Back of Lab</vt:lpstr>
      <vt:lpstr>PowerPoint Presentation</vt:lpstr>
      <vt:lpstr>         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Media and Culture - Collecting Clinical &amp; Environmental Samples</dc:title>
  <dc:subject>bacterial growth media</dc:subject>
  <dc:creator>Tami Port</dc:creator>
  <cp:keywords>bacterial media and culture, lab exercise on bacterial media, lab exercise on bacterial cultures</cp:keywords>
  <cp:lastModifiedBy>Tami Port</cp:lastModifiedBy>
  <cp:revision>170</cp:revision>
  <dcterms:created xsi:type="dcterms:W3CDTF">2007-05-07T14:54:11Z</dcterms:created>
  <dcterms:modified xsi:type="dcterms:W3CDTF">2014-04-04T15:28:43Z</dcterms:modified>
  <cp:category>Microbiology Lab PowerPoint</cp:category>
</cp:coreProperties>
</file>