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35" r:id="rId2"/>
    <p:sldId id="256" r:id="rId3"/>
    <p:sldId id="336" r:id="rId4"/>
    <p:sldId id="338" r:id="rId5"/>
    <p:sldId id="423" r:id="rId6"/>
    <p:sldId id="424" r:id="rId7"/>
    <p:sldId id="358" r:id="rId8"/>
    <p:sldId id="360" r:id="rId9"/>
    <p:sldId id="357" r:id="rId10"/>
    <p:sldId id="355" r:id="rId11"/>
    <p:sldId id="339" r:id="rId12"/>
    <p:sldId id="425" r:id="rId13"/>
    <p:sldId id="361" r:id="rId14"/>
    <p:sldId id="362" r:id="rId15"/>
    <p:sldId id="363"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2" r:id="rId32"/>
    <p:sldId id="426" r:id="rId33"/>
    <p:sldId id="385" r:id="rId34"/>
    <p:sldId id="389" r:id="rId35"/>
    <p:sldId id="392" r:id="rId36"/>
    <p:sldId id="393" r:id="rId37"/>
    <p:sldId id="394" r:id="rId38"/>
    <p:sldId id="399" r:id="rId39"/>
    <p:sldId id="400" r:id="rId40"/>
    <p:sldId id="401" r:id="rId41"/>
    <p:sldId id="403" r:id="rId42"/>
    <p:sldId id="421" r:id="rId43"/>
    <p:sldId id="408" r:id="rId44"/>
    <p:sldId id="409" r:id="rId45"/>
    <p:sldId id="410" r:id="rId46"/>
    <p:sldId id="411" r:id="rId47"/>
    <p:sldId id="412" r:id="rId48"/>
    <p:sldId id="413" r:id="rId49"/>
    <p:sldId id="414" r:id="rId50"/>
    <p:sldId id="415" r:id="rId51"/>
    <p:sldId id="417" r:id="rId52"/>
    <p:sldId id="418" r:id="rId53"/>
    <p:sldId id="419" r:id="rId54"/>
    <p:sldId id="420" r:id="rId55"/>
    <p:sldId id="422" r:id="rId56"/>
    <p:sldId id="384"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5F"/>
    <a:srgbClr val="7641DF"/>
    <a:srgbClr val="00CC66"/>
    <a:srgbClr val="3366FF"/>
    <a:srgbClr val="800080"/>
    <a:srgbClr val="FF0000"/>
    <a:srgbClr val="33CC33"/>
    <a:srgbClr val="66FF33"/>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3" autoAdjust="0"/>
    <p:restoredTop sz="88000" autoAdjust="0"/>
  </p:normalViewPr>
  <p:slideViewPr>
    <p:cSldViewPr>
      <p:cViewPr varScale="1">
        <p:scale>
          <a:sx n="65" d="100"/>
          <a:sy n="65" d="100"/>
        </p:scale>
        <p:origin x="-13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783900C-08DC-48B0-A0CE-7CD5DC5126BA}" type="slidenum">
              <a:rPr lang="en-US"/>
              <a:pPr>
                <a:defRPr/>
              </a:pPr>
              <a:t>‹#›</a:t>
            </a:fld>
            <a:endParaRPr lang="en-US"/>
          </a:p>
        </p:txBody>
      </p:sp>
    </p:spTree>
    <p:extLst>
      <p:ext uri="{BB962C8B-B14F-4D97-AF65-F5344CB8AC3E}">
        <p14:creationId xmlns:p14="http://schemas.microsoft.com/office/powerpoint/2010/main" val="9003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C9DF9A-AD2B-4AB3-B73C-1092C9FD46B5}" type="slidenum">
              <a:rPr lang="en-US" altLang="en-US" smtClean="0">
                <a:cs typeface="Arial" charset="0"/>
              </a:rPr>
              <a:pPr eaLnBrk="1" hangingPunct="1"/>
              <a:t>1</a:t>
            </a:fld>
            <a:endParaRPr lang="en-US" altLang="en-US"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E5B1D4-BB95-014B-AB54-65FF1BEFE598}" type="slidenum">
              <a:rPr lang="en-US" sz="1200"/>
              <a:pPr eaLnBrk="1" hangingPunct="1"/>
              <a:t>14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90A294-67B1-BD46-AE66-15EB91150B33}" type="slidenum">
              <a:rPr lang="en-US" sz="1200"/>
              <a:pPr eaLnBrk="1" hangingPunct="1"/>
              <a:t>15</a:t>
            </a:fld>
            <a:endParaRPr lang="en-US" sz="1200"/>
          </a:p>
        </p:txBody>
      </p:sp>
      <p:sp>
        <p:nvSpPr>
          <p:cNvPr id="24578" name="Rectangle 2"/>
          <p:cNvSpPr>
            <a:spLocks noGrp="1" noRot="1" noChangeAspect="1" noChangeArrowheads="1" noTextEdit="1"/>
          </p:cNvSpPr>
          <p:nvPr>
            <p:ph type="sldImg"/>
          </p:nvPr>
        </p:nvSpPr>
        <p:spPr>
          <a:xfrm>
            <a:off x="1144588" y="685800"/>
            <a:ext cx="4572000" cy="3429000"/>
          </a:xfrm>
          <a:ln/>
        </p:spPr>
      </p:sp>
      <p:sp>
        <p:nvSpPr>
          <p:cNvPr id="2457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1B35FD-C6CB-A744-AB47-3C906E41D9C8}" type="slidenum">
              <a:rPr lang="en-US" sz="1200"/>
              <a:pPr eaLnBrk="1" hangingPunct="1"/>
              <a:t>16</a:t>
            </a:fld>
            <a:endParaRPr lang="en-US" sz="1200"/>
          </a:p>
        </p:txBody>
      </p:sp>
      <p:sp>
        <p:nvSpPr>
          <p:cNvPr id="27650" name="Rectangle 2"/>
          <p:cNvSpPr>
            <a:spLocks noGrp="1" noRot="1" noChangeAspect="1" noChangeArrowheads="1" noTextEdit="1"/>
          </p:cNvSpPr>
          <p:nvPr>
            <p:ph type="sldImg"/>
          </p:nvPr>
        </p:nvSpPr>
        <p:spPr>
          <a:xfrm>
            <a:off x="1144588" y="685800"/>
            <a:ext cx="4572000" cy="3429000"/>
          </a:xfrm>
          <a:ln/>
        </p:spPr>
      </p:sp>
      <p:sp>
        <p:nvSpPr>
          <p:cNvPr id="27651"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8C904-94E5-2D48-95BF-AFF12477717B}" type="slidenum">
              <a:rPr lang="en-US" sz="1200"/>
              <a:pPr eaLnBrk="1" hangingPunct="1"/>
              <a:t>18</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723F86-C09E-474B-A2CC-A179F4EE288B}" type="slidenum">
              <a:rPr lang="en-US" sz="1200"/>
              <a:pPr eaLnBrk="1" hangingPunct="1"/>
              <a:t>19</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97E717-33DD-BA41-99E1-B4DC392EA14E}" type="slidenum">
              <a:rPr lang="en-US" sz="1200"/>
              <a:pPr eaLnBrk="1" hangingPunct="1"/>
              <a:t>21</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3D960D-0FC3-284C-B263-69DF9C34FBB0}" type="slidenum">
              <a:rPr lang="en-US" sz="1200"/>
              <a:pPr eaLnBrk="1" hangingPunct="1"/>
              <a:t>22</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5DF622-3D22-4B44-BE75-2F4C0FAB09EE}" type="slidenum">
              <a:rPr lang="en-US" sz="1200"/>
              <a:pPr eaLnBrk="1" hangingPunct="1"/>
              <a:t>24</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D2E3E5-E04E-6545-AE90-03CAA8A618FA}" type="slidenum">
              <a:rPr lang="en-US" sz="1200"/>
              <a:pPr eaLnBrk="1" hangingPunct="1"/>
              <a:t>25</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D099CA-1925-CE41-831C-20FF3567DE56}" type="slidenum">
              <a:rPr lang="en-US" sz="1200"/>
              <a:pPr eaLnBrk="1" hangingPunct="1"/>
              <a:t>28</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B7E68F-96B6-4CB8-A3F2-7F69A86F19C7}" type="slidenum">
              <a:rPr lang="en-US" altLang="en-US" smtClean="0"/>
              <a:pPr eaLnBrk="1" hangingPunct="1"/>
              <a:t>2</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0CE224-8552-BA4E-863F-CD48814B84B6}" type="slidenum">
              <a:rPr lang="en-US" sz="1200"/>
              <a:pPr eaLnBrk="1" hangingPunct="1"/>
              <a:t>29</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r>
              <a:rPr lang="en-US"/>
              <a:t>Oxidation Is Loss = OIL</a:t>
            </a:r>
          </a:p>
          <a:p>
            <a:pPr eaLnBrk="1" hangingPunct="1"/>
            <a:endParaRPr lang="en-US"/>
          </a:p>
          <a:p>
            <a:pPr eaLnBrk="1" hangingPunct="1"/>
            <a:r>
              <a:rPr lang="en-US"/>
              <a:t>Reduction Is Gain = RIG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8D42D-22FB-CA4E-88E7-8DEBFB0B7996}" type="slidenum">
              <a:rPr lang="en-US" altLang="en-US" smtClean="0"/>
              <a:pPr eaLnBrk="1" hangingPunct="1">
                <a:defRPr/>
              </a:pPr>
              <a:t>31</a:t>
            </a:fld>
            <a:endParaRPr lang="en-US" alt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32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B7E68F-96B6-4CB8-A3F2-7F69A86F19C7}" type="slidenum">
              <a:rPr lang="en-US" altLang="en-US" smtClean="0"/>
              <a:pPr eaLnBrk="1" hangingPunct="1"/>
              <a:t>33</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F1D630B-3C78-48FA-B149-A80F39D4AF4F}" type="slidenum">
              <a:rPr lang="en-US" smtClean="0"/>
              <a:pPr eaLnBrk="1" hangingPunct="1">
                <a:defRPr/>
              </a:pPr>
              <a:t>34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mtClean="0">
                <a:latin typeface="Arial" pitchFamily="34" charset="0"/>
              </a:rPr>
              <a:t>cations</a:t>
            </a:r>
          </a:p>
          <a:p>
            <a:pPr eaLnBrk="1" hangingPunct="1"/>
            <a:endParaRPr lang="en-US" smtClean="0">
              <a:latin typeface="Arial" pitchFamily="34" charset="0"/>
            </a:endParaRPr>
          </a:p>
          <a:p>
            <a:pPr eaLnBrk="1" hangingPunct="1"/>
            <a:r>
              <a:rPr lang="en-US" smtClean="0">
                <a:latin typeface="Arial" pitchFamily="34" charset="0"/>
              </a:rPr>
              <a:t>anions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3D729E3-FA2C-4A9E-8C30-1B4858C5B52C}" type="slidenum">
              <a:rPr lang="en-US" smtClean="0"/>
              <a:pPr eaLnBrk="1" hangingPunct="1">
                <a:defRPr/>
              </a:pPr>
              <a:t>35</a:t>
            </a:fld>
            <a:endParaRPr lang="en-US" smtClean="0"/>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97DE3E0-4B3E-49C5-9237-38A68D02C603}" type="slidenum">
              <a:rPr lang="en-US" smtClean="0"/>
              <a:pPr eaLnBrk="1" hangingPunct="1">
                <a:defRPr/>
              </a:pPr>
              <a:t>39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F5BC854-BCA8-434A-B65F-A46F076906DD}" type="slidenum">
              <a:rPr lang="en-US" smtClean="0"/>
              <a:pPr eaLnBrk="1" hangingPunct="1">
                <a:defRPr/>
              </a:pPr>
              <a:t>40</a:t>
            </a:fld>
            <a:endParaRPr lang="en-US" smtClean="0"/>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41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DC02C6-A613-434D-A6CA-B9EC892780F1}" type="slidenum">
              <a:rPr lang="en-US" altLang="en-US" smtClean="0"/>
              <a:pPr eaLnBrk="1" hangingPunct="1">
                <a:spcBef>
                  <a:spcPct val="0"/>
                </a:spcBef>
              </a:pPr>
              <a:t>42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C2ED86C-6CB7-4968-8C0A-9197F00E4589}" type="slidenum">
              <a:rPr lang="en-US" smtClean="0"/>
              <a:pPr eaLnBrk="1" hangingPunct="1">
                <a:defRPr/>
              </a:pPr>
              <a:t>3</a:t>
            </a:fld>
            <a:endParaRPr lang="en-US"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E663F6-FA41-4B49-BBDF-46C8FFF29BD8}" type="slidenum">
              <a:rPr lang="en-US" altLang="en-US" smtClean="0"/>
              <a:pPr eaLnBrk="1" hangingPunct="1">
                <a:spcBef>
                  <a:spcPct val="0"/>
                </a:spcBef>
              </a:pPr>
              <a:t>43</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F207C-6612-46E1-B84C-AF3370C03E6C}" type="slidenum">
              <a:rPr lang="en-US" altLang="en-US" smtClean="0"/>
              <a:pPr eaLnBrk="1" hangingPunct="1">
                <a:spcBef>
                  <a:spcPct val="0"/>
                </a:spcBef>
              </a:pPr>
              <a:t>44</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4</a:t>
            </a:r>
          </a:p>
          <a:p>
            <a:pPr eaLnBrk="1" hangingPunct="1"/>
            <a:endParaRPr lang="en-US" altLang="en-US" smtClean="0"/>
          </a:p>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C132C6-55C6-497A-934F-6320EBD828D9}" type="slidenum">
              <a:rPr lang="en-US" altLang="en-US" smtClean="0"/>
              <a:pPr eaLnBrk="1" hangingPunct="1">
                <a:spcBef>
                  <a:spcPct val="0"/>
                </a:spcBef>
              </a:pPr>
              <a:t>45</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9F4F26-3D32-46C6-9417-EA0A16585C7C}" type="slidenum">
              <a:rPr lang="en-US" altLang="en-US" smtClean="0"/>
              <a:pPr eaLnBrk="1" hangingPunct="1">
                <a:spcBef>
                  <a:spcPct val="0"/>
                </a:spcBef>
              </a:pPr>
              <a:t>46</a:t>
            </a:fld>
            <a:endParaRPr lang="en-US" altLang="en-US" smtClean="0"/>
          </a:p>
        </p:txBody>
      </p:sp>
      <p:sp>
        <p:nvSpPr>
          <p:cNvPr id="32771" name="Rectangle 2"/>
          <p:cNvSpPr>
            <a:spLocks noGrp="1" noRot="1" noChangeAspect="1" noChangeArrowheads="1" noTextEdit="1"/>
          </p:cNvSpPr>
          <p:nvPr>
            <p:ph type="sldImg"/>
          </p:nvPr>
        </p:nvSpPr>
        <p:spPr>
          <a:xfrm>
            <a:off x="1162051" y="686040"/>
            <a:ext cx="4538663" cy="3428600"/>
          </a:xfrm>
          <a:ln/>
        </p:spPr>
      </p:sp>
      <p:sp>
        <p:nvSpPr>
          <p:cNvPr id="32772" name="Rectangle 3"/>
          <p:cNvSpPr>
            <a:spLocks noGrp="1" noChangeArrowheads="1"/>
          </p:cNvSpPr>
          <p:nvPr>
            <p:ph type="body" idx="1"/>
          </p:nvPr>
        </p:nvSpPr>
        <p:spPr>
          <a:noFill/>
        </p:spPr>
        <p:txBody>
          <a:bodyPr/>
          <a:lstStyle/>
          <a:p>
            <a:pPr eaLnBrk="1" hangingPunct="1"/>
            <a:endParaRPr lang="en-US" altLang="en-US" smtClean="0"/>
          </a:p>
          <a:p>
            <a:pPr eaLnBrk="1" hangingPunct="1"/>
            <a:r>
              <a:rPr lang="en-US" altLang="en-US" smtClean="0"/>
              <a:t>Saccharide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D52C49-8FDB-4C30-9C30-3848764B52E3}" type="slidenum">
              <a:rPr lang="en-US" altLang="en-US" smtClean="0"/>
              <a:pPr eaLnBrk="1" hangingPunct="1">
                <a:spcBef>
                  <a:spcPct val="0"/>
                </a:spcBef>
              </a:pPr>
              <a:t>47</a:t>
            </a:fld>
            <a:endParaRPr lang="en-US" altLang="en-US" smtClean="0"/>
          </a:p>
        </p:txBody>
      </p:sp>
      <p:sp>
        <p:nvSpPr>
          <p:cNvPr id="34819" name="Rectangle 2"/>
          <p:cNvSpPr>
            <a:spLocks noGrp="1" noRot="1" noChangeAspect="1" noChangeArrowheads="1" noTextEdit="1"/>
          </p:cNvSpPr>
          <p:nvPr>
            <p:ph type="sldImg"/>
          </p:nvPr>
        </p:nvSpPr>
        <p:spPr>
          <a:xfrm>
            <a:off x="1162051" y="686040"/>
            <a:ext cx="4538663" cy="3428600"/>
          </a:xfrm>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6AC52F-6DD1-434B-A037-F9C88ABE394A}" type="slidenum">
              <a:rPr lang="en-US" altLang="en-US" smtClean="0"/>
              <a:pPr eaLnBrk="1" hangingPunct="1">
                <a:spcBef>
                  <a:spcPct val="0"/>
                </a:spcBef>
              </a:pPr>
              <a:t>48</a:t>
            </a:fld>
            <a:endParaRPr lang="en-US" altLang="en-US" smtClean="0"/>
          </a:p>
        </p:txBody>
      </p:sp>
      <p:sp>
        <p:nvSpPr>
          <p:cNvPr id="35843" name="Rectangle 2"/>
          <p:cNvSpPr>
            <a:spLocks noGrp="1" noRot="1" noChangeAspect="1" noChangeArrowheads="1" noTextEdit="1"/>
          </p:cNvSpPr>
          <p:nvPr>
            <p:ph type="sldImg"/>
          </p:nvPr>
        </p:nvSpPr>
        <p:spPr>
          <a:xfrm>
            <a:off x="1162051" y="686040"/>
            <a:ext cx="4538663" cy="3428600"/>
          </a:xfrm>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87394D-371B-43CD-A240-F9580EE4D954}" type="slidenum">
              <a:rPr lang="en-US" altLang="en-US" smtClean="0"/>
              <a:pPr eaLnBrk="1" hangingPunct="1">
                <a:spcBef>
                  <a:spcPct val="0"/>
                </a:spcBef>
              </a:pPr>
              <a:t>49</a:t>
            </a:fld>
            <a:endParaRPr lang="en-US" altLang="en-US" smtClean="0"/>
          </a:p>
        </p:txBody>
      </p:sp>
      <p:sp>
        <p:nvSpPr>
          <p:cNvPr id="39939" name="Rectangle 2"/>
          <p:cNvSpPr>
            <a:spLocks noGrp="1" noRot="1" noChangeAspect="1" noChangeArrowheads="1" noTextEdit="1"/>
          </p:cNvSpPr>
          <p:nvPr>
            <p:ph type="sldImg"/>
          </p:nvPr>
        </p:nvSpPr>
        <p:spPr>
          <a:xfrm>
            <a:off x="1163638" y="686040"/>
            <a:ext cx="4538662" cy="3428600"/>
          </a:xfrm>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1B007E-27FE-4963-BB58-CC562FB6DF3B}" type="slidenum">
              <a:rPr lang="en-US" altLang="en-US" smtClean="0"/>
              <a:pPr eaLnBrk="1" hangingPunct="1">
                <a:spcBef>
                  <a:spcPct val="0"/>
                </a:spcBef>
              </a:pPr>
              <a:t>50</a:t>
            </a:fld>
            <a:endParaRPr lang="en-US" altLang="en-US" smtClean="0"/>
          </a:p>
        </p:txBody>
      </p:sp>
      <p:sp>
        <p:nvSpPr>
          <p:cNvPr id="40963" name="Rectangle 2"/>
          <p:cNvSpPr>
            <a:spLocks noGrp="1" noRot="1" noChangeAspect="1" noChangeArrowheads="1" noTextEdit="1"/>
          </p:cNvSpPr>
          <p:nvPr>
            <p:ph type="sldImg"/>
          </p:nvPr>
        </p:nvSpPr>
        <p:spPr>
          <a:xfrm>
            <a:off x="1163638" y="686040"/>
            <a:ext cx="4538662" cy="3428600"/>
          </a:xfrm>
          <a:ln/>
        </p:spPr>
      </p:sp>
      <p:sp>
        <p:nvSpPr>
          <p:cNvPr id="40964"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E82F82-765D-4F85-B4B4-175CD9C9D9F0}" type="slidenum">
              <a:rPr lang="en-US" altLang="en-US" smtClean="0"/>
              <a:pPr eaLnBrk="1" hangingPunct="1">
                <a:spcBef>
                  <a:spcPct val="0"/>
                </a:spcBef>
              </a:pPr>
              <a:t>51</a:t>
            </a:fld>
            <a:endParaRPr lang="en-US" altLang="en-US" smtClean="0"/>
          </a:p>
        </p:txBody>
      </p:sp>
      <p:sp>
        <p:nvSpPr>
          <p:cNvPr id="45059" name="Rectangle 2"/>
          <p:cNvSpPr>
            <a:spLocks noGrp="1" noRot="1" noChangeAspect="1" noChangeArrowheads="1" noTextEdit="1"/>
          </p:cNvSpPr>
          <p:nvPr>
            <p:ph type="sldImg"/>
          </p:nvPr>
        </p:nvSpPr>
        <p:spPr>
          <a:xfrm>
            <a:off x="1162051" y="686040"/>
            <a:ext cx="4538663" cy="3428600"/>
          </a:xfrm>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84A4DE-049C-4191-8669-C3430857DFBE}" type="slidenum">
              <a:rPr lang="en-US" altLang="en-US" smtClean="0"/>
              <a:pPr eaLnBrk="1" hangingPunct="1">
                <a:spcBef>
                  <a:spcPct val="0"/>
                </a:spcBef>
              </a:pPr>
              <a:t>52</a:t>
            </a:fld>
            <a:endParaRPr lang="en-US" altLang="en-US" smtClean="0"/>
          </a:p>
        </p:txBody>
      </p:sp>
      <p:sp>
        <p:nvSpPr>
          <p:cNvPr id="46083" name="Rectangle 2"/>
          <p:cNvSpPr>
            <a:spLocks noGrp="1" noRot="1" noChangeAspect="1" noChangeArrowheads="1" noTextEdit="1"/>
          </p:cNvSpPr>
          <p:nvPr>
            <p:ph type="sldImg"/>
          </p:nvPr>
        </p:nvSpPr>
        <p:spPr>
          <a:xfrm>
            <a:off x="1162051" y="686040"/>
            <a:ext cx="4538663" cy="3428600"/>
          </a:xfrm>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8ED72-7EBE-4E50-9E90-462945EE7195}" type="slidenum">
              <a:rPr lang="en-US" smtClean="0"/>
              <a:pPr eaLnBrk="1" hangingPunct="1">
                <a:defRPr/>
              </a:pPr>
              <a:t>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471F84-F105-4471-BBC1-E38A6BD8C814}" type="slidenum">
              <a:rPr lang="en-US" altLang="en-US" smtClean="0"/>
              <a:pPr eaLnBrk="1" hangingPunct="1">
                <a:spcBef>
                  <a:spcPct val="0"/>
                </a:spcBef>
              </a:pPr>
              <a:t>53</a:t>
            </a:fld>
            <a:endParaRPr lang="en-US" altLang="en-US" smtClean="0"/>
          </a:p>
        </p:txBody>
      </p:sp>
      <p:sp>
        <p:nvSpPr>
          <p:cNvPr id="47107" name="Rectangle 2"/>
          <p:cNvSpPr>
            <a:spLocks noGrp="1" noRot="1" noChangeAspect="1" noChangeArrowheads="1" noTextEdit="1"/>
          </p:cNvSpPr>
          <p:nvPr>
            <p:ph type="sldImg"/>
          </p:nvPr>
        </p:nvSpPr>
        <p:spPr>
          <a:xfrm>
            <a:off x="1162051" y="686040"/>
            <a:ext cx="4538663" cy="3428600"/>
          </a:xfrm>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C1107A-93E6-436D-B59E-0A98E21D883A}" type="slidenum">
              <a:rPr lang="en-US" altLang="en-US" smtClean="0"/>
              <a:pPr eaLnBrk="1" hangingPunct="1">
                <a:spcBef>
                  <a:spcPct val="0"/>
                </a:spcBef>
              </a:pPr>
              <a:t>54</a:t>
            </a:fld>
            <a:endParaRPr lang="en-US" altLang="en-US" smtClean="0"/>
          </a:p>
        </p:txBody>
      </p:sp>
      <p:sp>
        <p:nvSpPr>
          <p:cNvPr id="48131" name="Rectangle 2"/>
          <p:cNvSpPr>
            <a:spLocks noGrp="1" noRot="1" noChangeAspect="1" noChangeArrowheads="1" noTextEdit="1"/>
          </p:cNvSpPr>
          <p:nvPr>
            <p:ph type="sldImg"/>
          </p:nvPr>
        </p:nvSpPr>
        <p:spPr>
          <a:xfrm>
            <a:off x="1162051" y="686040"/>
            <a:ext cx="4538663" cy="3428600"/>
          </a:xfrm>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83EDEB-2920-3846-8697-DEBCDAFAB77E}" type="slidenum">
              <a:rPr lang="en-US" sz="1200"/>
              <a:pPr eaLnBrk="1" hangingPunct="1"/>
              <a:t>56</a:t>
            </a:fld>
            <a:endParaRPr lang="en-US" sz="1200"/>
          </a:p>
        </p:txBody>
      </p:sp>
      <p:sp>
        <p:nvSpPr>
          <p:cNvPr id="60418" name="Rectangle 2"/>
          <p:cNvSpPr>
            <a:spLocks noGrp="1" noRot="1" noChangeAspect="1" noChangeArrowheads="1" noTextEdit="1"/>
          </p:cNvSpPr>
          <p:nvPr>
            <p:ph type="sldImg"/>
          </p:nvPr>
        </p:nvSpPr>
        <p:spPr>
          <a:xfrm>
            <a:off x="1144588" y="685800"/>
            <a:ext cx="4572000" cy="3429000"/>
          </a:xfrm>
          <a:ln/>
        </p:spPr>
      </p:sp>
      <p:sp>
        <p:nvSpPr>
          <p:cNvPr id="6041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C2ED86C-6CB7-4968-8C0A-9197F00E4589}" type="slidenum">
              <a:rPr lang="en-US" smtClean="0"/>
              <a:pPr eaLnBrk="1" hangingPunct="1">
                <a:defRPr/>
              </a:pPr>
              <a:t>5</a:t>
            </a:fld>
            <a:endParaRPr lang="en-US"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C729E2-D3B7-456E-89F8-CB628FD72EE3}" type="slidenum">
              <a:rPr lang="en-US" altLang="en-US" smtClean="0"/>
              <a:pPr eaLnBrk="1" hangingPunct="1"/>
              <a:t>6</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DC88A6-88B5-42A7-9606-22A5F5EC8F70}" type="slidenum">
              <a:rPr lang="en-US" smtClean="0"/>
              <a:pPr eaLnBrk="1" hangingPunct="1">
                <a:defRPr/>
              </a:pPr>
              <a:t>7</a:t>
            </a:fld>
            <a:endParaRPr lang="en-US"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smtClean="0">
                <a:latin typeface="Arial" pitchFamily="34" charset="0"/>
              </a:rPr>
              <a:t>A: 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DC88A6-88B5-42A7-9606-22A5F5EC8F70}" type="slidenum">
              <a:rPr lang="en-US" smtClean="0"/>
              <a:pPr eaLnBrk="1" hangingPunct="1">
                <a:defRPr/>
              </a:pPr>
              <a:t>11</a:t>
            </a:fld>
            <a:endParaRPr lang="en-US"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smtClean="0">
                <a:latin typeface="Arial" pitchFamily="34" charset="0"/>
              </a:rPr>
              <a:t>A: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DF5DA0-3C4A-5C43-9CCC-65D366E15B37}" type="slidenum">
              <a:rPr lang="en-US" sz="1200"/>
              <a:pPr eaLnBrk="1" hangingPunct="1"/>
              <a:t>13</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A4D02-75FA-483C-9ACB-A8642FBB43F8}" type="slidenum">
              <a:rPr lang="en-US"/>
              <a:pPr>
                <a:defRPr/>
              </a:pPr>
              <a:t>‹#›</a:t>
            </a:fld>
            <a:endParaRPr lang="en-US"/>
          </a:p>
        </p:txBody>
      </p:sp>
    </p:spTree>
    <p:extLst>
      <p:ext uri="{BB962C8B-B14F-4D97-AF65-F5344CB8AC3E}">
        <p14:creationId xmlns:p14="http://schemas.microsoft.com/office/powerpoint/2010/main" val="36081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FCEB0-0F92-49AF-B199-595218C0BAF0}" type="slidenum">
              <a:rPr lang="en-US"/>
              <a:pPr>
                <a:defRPr/>
              </a:pPr>
              <a:t>‹#›</a:t>
            </a:fld>
            <a:endParaRPr lang="en-US"/>
          </a:p>
        </p:txBody>
      </p:sp>
    </p:spTree>
    <p:extLst>
      <p:ext uri="{BB962C8B-B14F-4D97-AF65-F5344CB8AC3E}">
        <p14:creationId xmlns:p14="http://schemas.microsoft.com/office/powerpoint/2010/main" val="64319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23073-B143-4119-8CA8-0A54700932A0}" type="slidenum">
              <a:rPr lang="en-US"/>
              <a:pPr>
                <a:defRPr/>
              </a:pPr>
              <a:t>‹#›</a:t>
            </a:fld>
            <a:endParaRPr lang="en-US"/>
          </a:p>
        </p:txBody>
      </p:sp>
    </p:spTree>
    <p:extLst>
      <p:ext uri="{BB962C8B-B14F-4D97-AF65-F5344CB8AC3E}">
        <p14:creationId xmlns:p14="http://schemas.microsoft.com/office/powerpoint/2010/main" val="84256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5C1A91-7ECB-45C2-9566-B6C70283D84A}" type="slidenum">
              <a:rPr lang="en-US"/>
              <a:pPr>
                <a:defRPr/>
              </a:pPr>
              <a:t>‹#›</a:t>
            </a:fld>
            <a:endParaRPr lang="en-US"/>
          </a:p>
        </p:txBody>
      </p:sp>
    </p:spTree>
    <p:extLst>
      <p:ext uri="{BB962C8B-B14F-4D97-AF65-F5344CB8AC3E}">
        <p14:creationId xmlns:p14="http://schemas.microsoft.com/office/powerpoint/2010/main" val="47184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84DB74-2A29-4628-BDA9-62B518D35C9F}" type="slidenum">
              <a:rPr lang="en-US"/>
              <a:pPr>
                <a:defRPr/>
              </a:pPr>
              <a:t>‹#›</a:t>
            </a:fld>
            <a:endParaRPr lang="en-US"/>
          </a:p>
        </p:txBody>
      </p:sp>
    </p:spTree>
    <p:extLst>
      <p:ext uri="{BB962C8B-B14F-4D97-AF65-F5344CB8AC3E}">
        <p14:creationId xmlns:p14="http://schemas.microsoft.com/office/powerpoint/2010/main" val="425809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9F9D47-2719-4D1E-84F2-CECD8C6E5C30}" type="slidenum">
              <a:rPr lang="en-US"/>
              <a:pPr>
                <a:defRPr/>
              </a:pPr>
              <a:t>‹#›</a:t>
            </a:fld>
            <a:endParaRPr lang="en-US"/>
          </a:p>
        </p:txBody>
      </p:sp>
    </p:spTree>
    <p:extLst>
      <p:ext uri="{BB962C8B-B14F-4D97-AF65-F5344CB8AC3E}">
        <p14:creationId xmlns:p14="http://schemas.microsoft.com/office/powerpoint/2010/main" val="101943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99FE-D75F-447E-8306-826789984F2E}" type="slidenum">
              <a:rPr lang="en-US"/>
              <a:pPr>
                <a:defRPr/>
              </a:pPr>
              <a:t>‹#›</a:t>
            </a:fld>
            <a:endParaRPr lang="en-US"/>
          </a:p>
        </p:txBody>
      </p:sp>
    </p:spTree>
    <p:extLst>
      <p:ext uri="{BB962C8B-B14F-4D97-AF65-F5344CB8AC3E}">
        <p14:creationId xmlns:p14="http://schemas.microsoft.com/office/powerpoint/2010/main" val="270723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F9474-8E65-4609-8626-526E9814DF70}" type="slidenum">
              <a:rPr lang="en-US"/>
              <a:pPr>
                <a:defRPr/>
              </a:pPr>
              <a:t>‹#›</a:t>
            </a:fld>
            <a:endParaRPr lang="en-US"/>
          </a:p>
        </p:txBody>
      </p:sp>
    </p:spTree>
    <p:extLst>
      <p:ext uri="{BB962C8B-B14F-4D97-AF65-F5344CB8AC3E}">
        <p14:creationId xmlns:p14="http://schemas.microsoft.com/office/powerpoint/2010/main" val="127298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FE56A-DAEB-4CEC-869C-5D20619A5FB7}" type="slidenum">
              <a:rPr lang="en-US"/>
              <a:pPr>
                <a:defRPr/>
              </a:pPr>
              <a:t>‹#›</a:t>
            </a:fld>
            <a:endParaRPr lang="en-US"/>
          </a:p>
        </p:txBody>
      </p:sp>
    </p:spTree>
    <p:extLst>
      <p:ext uri="{BB962C8B-B14F-4D97-AF65-F5344CB8AC3E}">
        <p14:creationId xmlns:p14="http://schemas.microsoft.com/office/powerpoint/2010/main" val="254613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6A11FD-71B0-4359-A541-38FF29260033}" type="slidenum">
              <a:rPr lang="en-US"/>
              <a:pPr>
                <a:defRPr/>
              </a:pPr>
              <a:t>‹#›</a:t>
            </a:fld>
            <a:endParaRPr lang="en-US"/>
          </a:p>
        </p:txBody>
      </p:sp>
    </p:spTree>
    <p:extLst>
      <p:ext uri="{BB962C8B-B14F-4D97-AF65-F5344CB8AC3E}">
        <p14:creationId xmlns:p14="http://schemas.microsoft.com/office/powerpoint/2010/main" val="386273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06E2B-8510-4439-A37E-CC100680AE20}" type="slidenum">
              <a:rPr lang="en-US"/>
              <a:pPr>
                <a:defRPr/>
              </a:pPr>
              <a:t>‹#›</a:t>
            </a:fld>
            <a:endParaRPr lang="en-US"/>
          </a:p>
        </p:txBody>
      </p:sp>
    </p:spTree>
    <p:extLst>
      <p:ext uri="{BB962C8B-B14F-4D97-AF65-F5344CB8AC3E}">
        <p14:creationId xmlns:p14="http://schemas.microsoft.com/office/powerpoint/2010/main" val="23086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DC9EF1-FE53-41EA-B60C-03CE188B4954}" type="slidenum">
              <a:rPr lang="en-US"/>
              <a:pPr>
                <a:defRPr/>
              </a:pPr>
              <a:t>‹#›</a:t>
            </a:fld>
            <a:endParaRPr lang="en-US"/>
          </a:p>
        </p:txBody>
      </p:sp>
    </p:spTree>
    <p:extLst>
      <p:ext uri="{BB962C8B-B14F-4D97-AF65-F5344CB8AC3E}">
        <p14:creationId xmlns:p14="http://schemas.microsoft.com/office/powerpoint/2010/main" val="185044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BE09C1-98E2-44CF-A517-898EEAC6ABD4}" type="slidenum">
              <a:rPr lang="en-US"/>
              <a:pPr>
                <a:defRPr/>
              </a:pPr>
              <a:t>‹#›</a:t>
            </a:fld>
            <a:endParaRPr lang="en-US"/>
          </a:p>
        </p:txBody>
      </p:sp>
    </p:spTree>
    <p:extLst>
      <p:ext uri="{BB962C8B-B14F-4D97-AF65-F5344CB8AC3E}">
        <p14:creationId xmlns:p14="http://schemas.microsoft.com/office/powerpoint/2010/main" val="418158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B57AD-630F-4ED8-AFB3-99A1A114137B}" type="slidenum">
              <a:rPr lang="en-US"/>
              <a:pPr>
                <a:defRPr/>
              </a:pPr>
              <a:t>‹#›</a:t>
            </a:fld>
            <a:endParaRPr lang="en-US"/>
          </a:p>
        </p:txBody>
      </p:sp>
    </p:spTree>
    <p:extLst>
      <p:ext uri="{BB962C8B-B14F-4D97-AF65-F5344CB8AC3E}">
        <p14:creationId xmlns:p14="http://schemas.microsoft.com/office/powerpoint/2010/main" val="327847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08B99-5667-41D8-A556-658DF2F0B33D}" type="slidenum">
              <a:rPr lang="en-US"/>
              <a:pPr>
                <a:defRPr/>
              </a:pPr>
              <a:t>‹#›</a:t>
            </a:fld>
            <a:endParaRPr lang="en-US"/>
          </a:p>
        </p:txBody>
      </p:sp>
    </p:spTree>
    <p:extLst>
      <p:ext uri="{BB962C8B-B14F-4D97-AF65-F5344CB8AC3E}">
        <p14:creationId xmlns:p14="http://schemas.microsoft.com/office/powerpoint/2010/main" val="1321518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E81CABF-30DF-407C-8BE2-E4F36474F0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mailto:info@scienceprofonline.com"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hyperlink" Target="http://commons.wikimedia.org/wiki/File:Periodic_table_(polyatomic).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universetoday.com/56637/atom-model/" TargetMode="External"/><Relationship Id="rId5" Type="http://schemas.openxmlformats.org/officeDocument/2006/relationships/hyperlink" Target="http://www.scienceprofonline.com/" TargetMode="External"/><Relationship Id="rId6" Type="http://schemas.openxmlformats.org/officeDocument/2006/relationships/hyperlink" Target="http://www.chem4kids.com/files/elem_pertable.html"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wiki.pingry.org/u/chemistry/index.php/Periodic_Table" TargetMode="External"/><Relationship Id="rId4" Type="http://schemas.openxmlformats.org/officeDocument/2006/relationships/hyperlink" Target="http://commons.wikimedia.org/wiki/File:DIMendeleevCab.jpg" TargetMode="External"/><Relationship Id="rId5" Type="http://schemas.openxmlformats.org/officeDocument/2006/relationships/image" Target="../media/image12.jp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s://www.youtube.com/watch?v=lDp9hUf_SV8"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Combustion_reaction_of_methane.jpg" TargetMode="External"/><Relationship Id="rId4" Type="http://schemas.openxmlformats.org/officeDocument/2006/relationships/image" Target="../media/image13.jpeg"/><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png"/><Relationship Id="rId5" Type="http://schemas.openxmlformats.org/officeDocument/2006/relationships/hyperlink" Target="http://wiki.pingry.org/u/chemistry/index.php/Periodic_Table"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wiki.pingry.org/u/chemistry/index.php/Periodic_Table" TargetMode="External"/><Relationship Id="rId5" Type="http://schemas.openxmlformats.org/officeDocument/2006/relationships/hyperlink" Target="http://en.wikipedia.org/wiki/File:Water_molecule.svg" TargetMode="External"/><Relationship Id="rId6" Type="http://schemas.openxmlformats.org/officeDocument/2006/relationships/hyperlink" Target="http://www.scienceprofonline.com/" TargetMode="External"/><Relationship Id="rId7"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universetoday.com/56637/atom-model/" TargetMode="External"/><Relationship Id="rId5" Type="http://schemas.openxmlformats.org/officeDocument/2006/relationships/hyperlink" Target="http://www.scienceprofonline.com/" TargetMode="External"/><Relationship Id="rId6" Type="http://schemas.openxmlformats.org/officeDocument/2006/relationships/hyperlink" Target="https://www.youtube.com/watch?v=66kuhJkQCVM&amp;feature=related"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commons.wikimedia.org/wiki/File:Na_(Sodium).jpg" TargetMode="External"/><Relationship Id="rId5" Type="http://schemas.openxmlformats.org/officeDocument/2006/relationships/hyperlink" Target="http://commons.wikimedia.org/wiki/File:Chlorine_ampoule.jpg" TargetMode="External"/><Relationship Id="rId6" Type="http://schemas.openxmlformats.org/officeDocument/2006/relationships/hyperlink" Target="http://commons.wikimedia.org/wiki/File:Salt_shaker_on_white_background.jpg" TargetMode="External"/><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hyperlink" Target="http://www.youtube.com/watch?v=yjge1WdCFPs&amp;feature=PlayList&amp;p=59D802D4FB8CEC04&amp;index=14" TargetMode="External"/><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NaF.gif" TargetMode="External"/><Relationship Id="rId4" Type="http://schemas.openxmlformats.org/officeDocument/2006/relationships/image" Target="../media/image18.gif"/><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s://www.youtube.com/watch?v=xTx_DWboEVs&amp;feature=related"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wiki.pingry.org/u/chemistry/index.php/Periodic_Table" TargetMode="External"/><Relationship Id="rId4" Type="http://schemas.openxmlformats.org/officeDocument/2006/relationships/image" Target="../media/image2.png"/><Relationship Id="rId5" Type="http://schemas.openxmlformats.org/officeDocument/2006/relationships/hyperlink" Target="http://www.scienceprofonline.com/" TargetMode="External"/><Relationship Id="rId6" Type="http://schemas.openxmlformats.org/officeDocument/2006/relationships/hyperlink" Target="https://www.youtube.com/watch?v=FofPjj7v414"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commons.wikimedia.org/wiki/File:Halit-Kristalle.jpg" TargetMode="External"/><Relationship Id="rId5" Type="http://schemas.openxmlformats.org/officeDocument/2006/relationships/hyperlink" Target="http://commons.wikimedia.org/wiki/File:NaCl_polyhedra.pn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hyperlink" Target="http://commons.wikimedia.org/wiki/File:Anatomy_and_physiology_of_animals_Motor_neuron.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s://www.youtube.com/watch?v=c708Rinx6h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Covalent_bond_hydrogen.svg" TargetMode="External"/><Relationship Id="rId4" Type="http://schemas.openxmlformats.org/officeDocument/2006/relationships/hyperlink" Target="http://en.wikipedia.org/wiki/File:Covalent.svg" TargetMode="External"/><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hyperlink" Target="http://commons.wikimedia.org/wiki/File:Covalent_bond_hydrogen.svg" TargetMode="External"/><Relationship Id="rId6" Type="http://schemas.openxmlformats.org/officeDocument/2006/relationships/hyperlink" Target="http://en.wikipedia.org/wiki/File:Covalent.svg" TargetMode="External"/><Relationship Id="rId7" Type="http://schemas.openxmlformats.org/officeDocument/2006/relationships/image" Target="../media/image30.pn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209_Polar_Covalent_Bonds_in_a_Water_Molecule.jpg" TargetMode="External"/><Relationship Id="rId4" Type="http://schemas.openxmlformats.org/officeDocument/2006/relationships/hyperlink" Target="http://commons.wikimedia.org/wiki/File:Covalent.svg" TargetMode="External"/><Relationship Id="rId5" Type="http://schemas.openxmlformats.org/officeDocument/2006/relationships/hyperlink" Target="http://www.scienceprofonline.com/" TargetMode="External"/><Relationship Id="rId6" Type="http://schemas.openxmlformats.org/officeDocument/2006/relationships/image" Target="../media/image32.jpeg"/><Relationship Id="rId1" Type="http://schemas.openxmlformats.org/officeDocument/2006/relationships/slideLayout" Target="../slideLayouts/slideLayout13.xml"/><Relationship Id="rId2"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www.youtube.com/watch?v=yjge1WdCFPs&amp;feature=PlayList&amp;p=59D802D4FB8CEC04&amp;index=14" TargetMode="External"/><Relationship Id="rId5" Type="http://schemas.openxmlformats.org/officeDocument/2006/relationships/hyperlink" Target="http://commons.wikimedia.org/wiki/File:H2O_-_2d.svg" TargetMode="External"/><Relationship Id="rId6" Type="http://schemas.openxmlformats.org/officeDocument/2006/relationships/hyperlink" Target="http://commons.wikimedia.org/wiki/File:3D_model_hydrogen_bonds_in_water.jp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6.jpeg"/><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hyperlink" Target="http://en.wikipedia.org/wiki/File:Oil_platform.jpeg" TargetMode="External"/><Relationship Id="rId5" Type="http://schemas.openxmlformats.org/officeDocument/2006/relationships/image" Target="../media/image36.jpeg"/><Relationship Id="rId6"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png"/><Relationship Id="rId5" Type="http://schemas.openxmlformats.org/officeDocument/2006/relationships/hyperlink" Target="http://www.youtube.com/watch?v=rSAaiYKF0cs&amp;feature=related" TargetMode="External"/><Relationship Id="rId6" Type="http://schemas.openxmlformats.org/officeDocument/2006/relationships/hyperlink" Target="http://wiki.pingry.org/u/chemistry/index.php/Periodic_Table"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Combustion_reaction_of_methane.jpg"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www.mhhe.com/physsci/chemistry/animations/chang_7e_esp/bom1s2_11.swf" TargetMode="External"/><Relationship Id="rId5" Type="http://schemas.openxmlformats.org/officeDocument/2006/relationships/hyperlink" Target="http://www.skoool.ie/content/skoool_learning/junior/lessons/science/structures_bonding/flash/h-frame-ie.htm" TargetMode="External"/><Relationship Id="rId6" Type="http://schemas.openxmlformats.org/officeDocument/2006/relationships/image" Target="../media/image29.jpeg"/><Relationship Id="rId7" Type="http://schemas.openxmlformats.org/officeDocument/2006/relationships/image" Target="../media/image18.gif"/><Relationship Id="rId8" Type="http://schemas.openxmlformats.org/officeDocument/2006/relationships/hyperlink" Target="http://en.wikipedia.org/wiki/File:Covalent.svg" TargetMode="External"/><Relationship Id="rId9" Type="http://schemas.openxmlformats.org/officeDocument/2006/relationships/hyperlink" Target="http://en.wikipedia.org/wiki/File:NaF.gif" TargetMode="External"/><Relationship Id="rId10" Type="http://schemas.openxmlformats.org/officeDocument/2006/relationships/hyperlink" Target="http://www.scienceprofonline.com/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File:PH_Scale.svg" TargetMode="External"/><Relationship Id="rId4" Type="http://schemas.openxmlformats.org/officeDocument/2006/relationships/image" Target="../media/image40.jpeg"/><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org/chemistry/what-is-ph-scale-acidity-alkalinity.html" TargetMode="External"/><Relationship Id="rId4" Type="http://schemas.openxmlformats.org/officeDocument/2006/relationships/hyperlink" Target="http://en.wikipedia.org/wiki/File:PH_Scale.svg" TargetMode="External"/><Relationship Id="rId5" Type="http://schemas.openxmlformats.org/officeDocument/2006/relationships/image" Target="../media/image40.jpeg"/><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hyperlink" Target="http://wiki.ubc.ca/File:Ph_-_wwwchem.csustan.edu.gif"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42.gif"/></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216_pH_Scale-01.jpg"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43.jp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hyperlink" Target="http://www.scienceprofonline.com/" TargetMode="External"/><Relationship Id="rId5" Type="http://schemas.openxmlformats.org/officeDocument/2006/relationships/hyperlink" Target="http://www.youtube.com/watch?v=RF40cI2O16U" TargetMode="External"/><Relationship Id="rId1" Type="http://schemas.openxmlformats.org/officeDocument/2006/relationships/slideLayout" Target="../slideLayouts/slideLayout12.xml"/><Relationship Id="rId2" Type="http://schemas.openxmlformats.org/officeDocument/2006/relationships/hyperlink" Target="http://en.wikipedia.org/wiki/File:PH_Scale.sv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hyperlink" Target="http://www.chem4kids.com/files/atom_structure.html" TargetMode="External"/><Relationship Id="rId7" Type="http://schemas.openxmlformats.org/officeDocument/2006/relationships/hyperlink" Target="http://www.universetoday.com/56637/atom-mode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hyperlink" Target="http://en.wikipedia.org/wiki/File:Antacid-L478.jp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hyperlink" Target="http://www.johnkyrk.com/pH.html" TargetMode="External"/><Relationship Id="rId4" Type="http://schemas.openxmlformats.org/officeDocument/2006/relationships/hyperlink" Target="http://www.mhhe.com/physsci/chemistry/essentialchemistry/flash/buffer12.sw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NaF.gif" TargetMode="External"/><Relationship Id="rId7" Type="http://schemas.openxmlformats.org/officeDocument/2006/relationships/image" Target="../media/image41.png"/><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File:DNA_orbit_animated.gif" TargetMode="External"/><Relationship Id="rId4" Type="http://schemas.openxmlformats.org/officeDocument/2006/relationships/image" Target="../media/image47.gif"/><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image" Target="../media/image48.png"/><Relationship Id="rId5" Type="http://schemas.openxmlformats.org/officeDocument/2006/relationships/hyperlink" Target="http://en.wikipedia.org/wiki/File:Covalent.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9.png"/><Relationship Id="rId5" Type="http://schemas.openxmlformats.org/officeDocument/2006/relationships/image" Target="../media/image50.jpeg"/><Relationship Id="rId6" Type="http://schemas.openxmlformats.org/officeDocument/2006/relationships/hyperlink" Target="http://www.universetoday.com/56637/atom-mode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51.jpeg"/><Relationship Id="rId6" Type="http://schemas.openxmlformats.org/officeDocument/2006/relationships/hyperlink" Target="http://commons.wikimedia.org/wiki/File:Giraffe's_tongue.jpg" TargetMode="External"/><Relationship Id="rId7" Type="http://schemas.openxmlformats.org/officeDocument/2006/relationships/hyperlink" Target="http://en.wikipedia.org/wiki/File:Sucrose_3Dprojection.png" TargetMode="External"/><Relationship Id="rId8" Type="http://schemas.openxmlformats.org/officeDocument/2006/relationships/hyperlink" Target="http://www.scienceprofonline.com/" TargetMode="External"/><Relationship Id="rId9" Type="http://schemas.openxmlformats.org/officeDocument/2006/relationships/image" Target="../media/image52.jpeg"/><Relationship Id="rId10" Type="http://schemas.microsoft.com/office/2007/relationships/hdphoto" Target="../media/hdphoto1.wdp"/><Relationship Id="rId11" Type="http://schemas.openxmlformats.org/officeDocument/2006/relationships/image" Target="../media/image53.jp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hyperlink" Target="http://www.scienceprofonline.com/chemistry/what-are-proteins-amino-acids-peptide-bond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54.png"/><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54.png"/><Relationship Id="rId5" Type="http://schemas.openxmlformats.org/officeDocument/2006/relationships/hyperlink" Target="http://en.wikipedia.org/wiki/File:Protein-primary-structure.png" TargetMode="External"/><Relationship Id="rId6" Type="http://schemas.openxmlformats.org/officeDocument/2006/relationships/image" Target="../media/image55.jpe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upload.wikimedia.org/wikipedia/en/b/b9/Nucleotides.png" TargetMode="External"/><Relationship Id="rId5" Type="http://schemas.openxmlformats.org/officeDocument/2006/relationships/image" Target="../media/image56.png"/><Relationship Id="rId6" Type="http://schemas.openxmlformats.org/officeDocument/2006/relationships/hyperlink" Target="http://en.wikipedia.org/wiki/File:Nucleotides_1.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hyperlink" Target="https://www.youtube.com/watch?v=lDp9hUf_SV8"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57.png"/><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1" Type="http://schemas.openxmlformats.org/officeDocument/2006/relationships/image" Target="../media/image61.jpeg"/><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http://www.scienceprofonline.com/chemistry/what-is-a-lipid-organic-chemistry-fats-phospholipids-waxes-steroids.html" TargetMode="External"/><Relationship Id="rId4" Type="http://schemas.openxmlformats.org/officeDocument/2006/relationships/hyperlink" Target="http://en.wikipedia.org/wiki/File:Cholesterol-3d.png" TargetMode="External"/><Relationship Id="rId5" Type="http://schemas.openxmlformats.org/officeDocument/2006/relationships/hyperlink" Target="http://en.wikipedia.org/wiki/File:Phospholipid_structure.svg" TargetMode="External"/><Relationship Id="rId6" Type="http://schemas.openxmlformats.org/officeDocument/2006/relationships/hyperlink" Target="http://en.wikipedia.org/wiki/File:Beeswax_foundation.jpg" TargetMode="External"/><Relationship Id="rId7" Type="http://schemas.openxmlformats.org/officeDocument/2006/relationships/hyperlink" Target="http://www.historyforkids.org/scienceforkids/biology/cells/doing/lipids.htm" TargetMode="External"/><Relationship Id="rId8" Type="http://schemas.openxmlformats.org/officeDocument/2006/relationships/image" Target="../media/image58.jpeg"/><Relationship Id="rId9" Type="http://schemas.openxmlformats.org/officeDocument/2006/relationships/image" Target="../media/image59.jpeg"/><Relationship Id="rId10" Type="http://schemas.openxmlformats.org/officeDocument/2006/relationships/image" Target="../media/image60.jpe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hyperlink" Target="http://www.historyforkids.org/scienceforkids/biology/cells/doing/lipids.htm"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File:Cell_membrane_detailed_diagram_4.svg" TargetMode="External"/><Relationship Id="rId4" Type="http://schemas.openxmlformats.org/officeDocument/2006/relationships/image" Target="../media/image64.jpeg"/><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hyperlink" Target="http://en.wikipedia.org/wiki/File:Lavalampe.jpg" TargetMode="External"/><Relationship Id="rId5" Type="http://schemas.openxmlformats.org/officeDocument/2006/relationships/hyperlink" Target="http://en.wikipedia.org/wiki/File:Cholesterol-3d.png" TargetMode="External"/><Relationship Id="rId6" Type="http://schemas.openxmlformats.org/officeDocument/2006/relationships/hyperlink" Target="http://www.cytochemistry.net/cell-biology/membrane_intro.htm" TargetMode="External"/><Relationship Id="rId7" Type="http://schemas.openxmlformats.org/officeDocument/2006/relationships/image" Target="../media/image66.jpeg"/><Relationship Id="rId8" Type="http://schemas.openxmlformats.org/officeDocument/2006/relationships/image" Target="../media/image67.jpeg"/><Relationship Id="rId9" Type="http://schemas.openxmlformats.org/officeDocument/2006/relationships/image" Target="../media/image68.jpeg"/><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54.png"/><Relationship Id="rId5" Type="http://schemas.openxmlformats.org/officeDocument/2006/relationships/image" Target="../media/image70.jpeg"/><Relationship Id="rId6" Type="http://schemas.openxmlformats.org/officeDocument/2006/relationships/image" Target="../media/image66.jpeg"/><Relationship Id="rId7" Type="http://schemas.openxmlformats.org/officeDocument/2006/relationships/hyperlink" Target="http://en.wikipedia.org/wiki/File:Cholesterol-3d.png" TargetMode="External"/><Relationship Id="rId8" Type="http://schemas.openxmlformats.org/officeDocument/2006/relationships/hyperlink" Target="whyfiles.org%5C034clone%5Cdna.html" TargetMode="External"/><Relationship Id="rId9" Type="http://schemas.openxmlformats.org/officeDocument/2006/relationships/hyperlink" Target="http://www.scienceprofonline.com/virtual-biology-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bcs.whfreeman.com/thelifewire/content/chp03/0302002.html" TargetMode="External"/></Relationships>
</file>

<file path=ppt/slides/_rels/slide56.xml.rels><?xml version="1.0" encoding="UTF-8" standalone="yes"?>
<Relationships xmlns="http://schemas.openxmlformats.org/package/2006/relationships"><Relationship Id="rId9" Type="http://schemas.openxmlformats.org/officeDocument/2006/relationships/hyperlink" Target="http://www.youtube.com/watch?v=yp60-oVxrT4&amp;playnext=1&amp;list=PL4DD2980D09E7988A" TargetMode="External"/><Relationship Id="rId20" Type="http://schemas.openxmlformats.org/officeDocument/2006/relationships/hyperlink" Target="http://en.wikipedia.org/wiki/File:Daniel_Radcliffe,_November_2010.jpg" TargetMode="External"/><Relationship Id="rId10" Type="http://schemas.openxmlformats.org/officeDocument/2006/relationships/hyperlink" Target="http://www.chem4kids.com/" TargetMode="External"/><Relationship Id="rId11" Type="http://schemas.openxmlformats.org/officeDocument/2006/relationships/hyperlink" Target="http://www.chem4kids.com/files/react_acidbase.html" TargetMode="External"/><Relationship Id="rId12" Type="http://schemas.openxmlformats.org/officeDocument/2006/relationships/hyperlink" Target="http://www.visionlearning.com/en/library/Chemistry/1/Acids-and-Bases/58/reading" TargetMode="External"/><Relationship Id="rId13" Type="http://schemas.openxmlformats.org/officeDocument/2006/relationships/hyperlink" Target="http://www.youtube.com/watch?v=g_ZK2ABUjvA" TargetMode="External"/><Relationship Id="rId14" Type="http://schemas.openxmlformats.org/officeDocument/2006/relationships/hyperlink" Target="http://www.scienceprofonline.com/vcbc/organic-chemistry-main.html" TargetMode="External"/><Relationship Id="rId15" Type="http://schemas.openxmlformats.org/officeDocument/2006/relationships/hyperlink" Target="http://www.springer.com/cda/content/document/cda_downloaddocument/0301s.swf?SGWID=0-0-45-752206-0" TargetMode="External"/><Relationship Id="rId16" Type="http://schemas.openxmlformats.org/officeDocument/2006/relationships/hyperlink" Target="https://sitebuilder.homestead.com/~site/builder/stage.jsp?pageId=x6368656d69737472792f6e75636c656f74696465732d6e75636c6569632d61636964732d6174702d726e612d646e612e787066" TargetMode="External"/><Relationship Id="rId17" Type="http://schemas.openxmlformats.org/officeDocument/2006/relationships/image" Target="../media/image71.wmf"/><Relationship Id="rId18" Type="http://schemas.openxmlformats.org/officeDocument/2006/relationships/image" Target="../media/image72.jpeg"/><Relationship Id="rId19" Type="http://schemas.openxmlformats.org/officeDocument/2006/relationships/hyperlink" Target="http://www.youtube.com/watch?v=rSAaiYKF0cs&amp;feature=related" TargetMode="External"/><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www.scienceprofonline.com/vcbc/inorganic-chemistry-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oNBzyM6TcK8" TargetMode="External"/><Relationship Id="rId6" Type="http://schemas.openxmlformats.org/officeDocument/2006/relationships/hyperlink" Target="http://www.mhhe.com/physsci/chemistry/animations/chang_7e_esp/bom1s2_11.swf" TargetMode="External"/><Relationship Id="rId7" Type="http://schemas.openxmlformats.org/officeDocument/2006/relationships/hyperlink" Target="http://www.skoool.ie/content/skoool_learning/junior/lessons/science/structures_bonding/flash/h-frame-ie.htm" TargetMode="External"/><Relationship Id="rId8" Type="http://schemas.openxmlformats.org/officeDocument/2006/relationships/hyperlink" Target="http://www.youtube.com/watch?v=Uy0m7jnyv6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universetoday.com/56637/atom-model/" TargetMode="External"/><Relationship Id="rId5" Type="http://schemas.openxmlformats.org/officeDocument/2006/relationships/hyperlink" Target="http://www.scienceprofonline.com/" TargetMode="External"/><Relationship Id="rId6" Type="http://schemas.openxmlformats.org/officeDocument/2006/relationships/hyperlink" Target="http://www.chem4kids.com/files/elem_pertable.html"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commons.wikimedia.org/wiki/File:Periodic_table_(polyatomic).svg" TargetMode="External"/><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1.gif"/><Relationship Id="rId8" Type="http://schemas.openxmlformats.org/officeDocument/2006/relationships/hyperlink" Target="http://www.radiolab.org/story/91672-yellow-fluff-and-other-curious-encounters/" TargetMode="External"/><Relationship Id="rId9" Type="http://schemas.openxmlformats.org/officeDocument/2006/relationships/hyperlink" Target="http://www.scienceprofonline.com/virtual-biology-main.html" TargetMode="External"/><Relationship Id="rId1" Type="http://schemas.openxmlformats.org/officeDocument/2006/relationships/slideLayout" Target="../slideLayouts/slideLayout4.xml"/><Relationship Id="rId2" Type="http://schemas.openxmlformats.org/officeDocument/2006/relationships/hyperlink" Target="http://www.scienceprofonline.com/virtual-cell-mai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Periodic_table_(polyatomic).svg" TargetMode="External"/><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hyperlink" Target="http://www.scienceprofonl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pPr>
            <a:r>
              <a:rPr lang="en-US" altLang="en-US" sz="1200">
                <a:latin typeface="Comic Sans MS" pitchFamily="66" charset="0"/>
              </a:rPr>
              <a:t>	</a:t>
            </a:r>
          </a:p>
          <a:p>
            <a:pPr eaLnBrk="1" hangingPunct="1">
              <a:lnSpc>
                <a:spcPct val="80000"/>
              </a:lnSpc>
              <a:spcBef>
                <a:spcPct val="20000"/>
              </a:spcBef>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7"/>
              </a:rPr>
              <a:t>info@scienceprofonline.com</a:t>
            </a:r>
            <a:endParaRPr lang="en-US" altLang="en-US" sz="1200">
              <a:latin typeface="Comic Sans MS" pitchFamily="66" charset="0"/>
              <a:cs typeface="Arial" charset="0"/>
            </a:endParaRPr>
          </a:p>
        </p:txBody>
      </p:sp>
      <p:sp>
        <p:nvSpPr>
          <p:cNvPr id="9"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6324600" y="6596063"/>
            <a:ext cx="2819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2"/>
              </a:rPr>
              <a:t>Periodic Table of Elements</a:t>
            </a:r>
            <a:endParaRPr lang="en-US" altLang="en-US" sz="1000" dirty="0">
              <a:latin typeface="Comic Sans MS" pitchFamily="66" charset="0"/>
            </a:endParaRPr>
          </a:p>
        </p:txBody>
      </p:sp>
      <p:sp>
        <p:nvSpPr>
          <p:cNvPr id="3" name="TextBox 2"/>
          <p:cNvSpPr txBox="1"/>
          <p:nvPr/>
        </p:nvSpPr>
        <p:spPr>
          <a:xfrm>
            <a:off x="304800" y="1524000"/>
            <a:ext cx="4267200" cy="4770537"/>
          </a:xfrm>
          <a:prstGeom prst="rect">
            <a:avLst/>
          </a:prstGeom>
          <a:noFill/>
        </p:spPr>
        <p:txBody>
          <a:bodyPr wrap="square" rtlCol="0">
            <a:spAutoFit/>
          </a:bodyPr>
          <a:lstStyle/>
          <a:p>
            <a:r>
              <a:rPr lang="en-US" sz="1600" dirty="0" smtClean="0">
                <a:latin typeface="Comic Sans MS"/>
                <a:cs typeface="Comic Sans MS"/>
              </a:rPr>
              <a:t>Electrons in the outermost shell are called </a:t>
            </a:r>
            <a:r>
              <a:rPr lang="en-US" sz="1600" b="1" dirty="0" smtClean="0">
                <a:latin typeface="Comic Sans MS"/>
                <a:cs typeface="Comic Sans MS"/>
              </a:rPr>
              <a:t>valence electrons</a:t>
            </a:r>
            <a:r>
              <a:rPr lang="en-US" sz="1600" dirty="0" smtClean="0">
                <a:latin typeface="Comic Sans MS"/>
                <a:cs typeface="Comic Sans MS"/>
              </a:rPr>
              <a:t>.</a:t>
            </a:r>
          </a:p>
          <a:p>
            <a:endParaRPr lang="en-US" sz="1600" dirty="0" smtClean="0">
              <a:latin typeface="Comic Sans MS"/>
              <a:cs typeface="Comic Sans MS"/>
            </a:endParaRPr>
          </a:p>
          <a:p>
            <a:r>
              <a:rPr lang="en-US" sz="1600" dirty="0" smtClean="0">
                <a:latin typeface="Comic Sans MS"/>
                <a:cs typeface="Comic Sans MS"/>
              </a:rPr>
              <a:t>Each COLUMN of the periodic table is called a </a:t>
            </a:r>
            <a:r>
              <a:rPr lang="en-US" sz="1600" b="1" dirty="0" smtClean="0">
                <a:latin typeface="Comic Sans MS"/>
                <a:cs typeface="Comic Sans MS"/>
              </a:rPr>
              <a:t>Group</a:t>
            </a:r>
            <a:r>
              <a:rPr lang="en-US" sz="1600" dirty="0" smtClean="0">
                <a:latin typeface="Comic Sans MS"/>
                <a:cs typeface="Comic Sans MS"/>
              </a:rPr>
              <a:t>. </a:t>
            </a:r>
          </a:p>
          <a:p>
            <a:endParaRPr lang="en-US" sz="1600" dirty="0">
              <a:latin typeface="Comic Sans MS"/>
              <a:cs typeface="Comic Sans MS"/>
            </a:endParaRPr>
          </a:p>
          <a:p>
            <a:r>
              <a:rPr lang="en-US" sz="1600" b="1" dirty="0" smtClean="0">
                <a:latin typeface="Comic Sans MS"/>
                <a:cs typeface="Comic Sans MS"/>
              </a:rPr>
              <a:t>Group Rule 1: </a:t>
            </a:r>
            <a:r>
              <a:rPr lang="en-US" sz="1600" dirty="0" smtClean="0">
                <a:latin typeface="Comic Sans MS"/>
                <a:cs typeface="Comic Sans MS"/>
              </a:rPr>
              <a:t>All elements in the same </a:t>
            </a:r>
            <a:r>
              <a:rPr lang="en-US" sz="1600" b="1" dirty="0" smtClean="0">
                <a:latin typeface="Comic Sans MS"/>
                <a:cs typeface="Comic Sans MS"/>
              </a:rPr>
              <a:t>Group </a:t>
            </a:r>
            <a:r>
              <a:rPr lang="en-US" sz="1600" dirty="0">
                <a:latin typeface="Comic Sans MS"/>
                <a:cs typeface="Comic Sans MS"/>
              </a:rPr>
              <a:t>(vertical </a:t>
            </a:r>
            <a:r>
              <a:rPr lang="en-US" sz="1600" dirty="0" smtClean="0">
                <a:latin typeface="Comic Sans MS"/>
                <a:cs typeface="Comic Sans MS"/>
              </a:rPr>
              <a:t>column)</a:t>
            </a:r>
            <a:r>
              <a:rPr lang="en-US" sz="1600" dirty="0">
                <a:latin typeface="Comic Sans MS"/>
                <a:cs typeface="Comic Sans MS"/>
              </a:rPr>
              <a:t> </a:t>
            </a:r>
            <a:r>
              <a:rPr lang="en-US" sz="1600" dirty="0" smtClean="0">
                <a:latin typeface="Comic Sans MS"/>
                <a:cs typeface="Comic Sans MS"/>
              </a:rPr>
              <a:t>have the same number of valence electrons. </a:t>
            </a:r>
          </a:p>
          <a:p>
            <a:endParaRPr lang="en-US" sz="1600" dirty="0">
              <a:latin typeface="Comic Sans MS"/>
              <a:cs typeface="Comic Sans MS"/>
            </a:endParaRPr>
          </a:p>
          <a:p>
            <a:r>
              <a:rPr lang="en-US" sz="1600" b="1" dirty="0" smtClean="0">
                <a:latin typeface="Comic Sans MS"/>
                <a:cs typeface="Comic Sans MS"/>
              </a:rPr>
              <a:t>Group </a:t>
            </a:r>
            <a:r>
              <a:rPr lang="en-US" sz="1600" b="1" dirty="0">
                <a:latin typeface="Comic Sans MS"/>
                <a:cs typeface="Comic Sans MS"/>
              </a:rPr>
              <a:t>Rule 2: </a:t>
            </a:r>
            <a:r>
              <a:rPr lang="en-US" sz="1600" dirty="0">
                <a:latin typeface="Comic Sans MS"/>
                <a:cs typeface="Comic Sans MS"/>
              </a:rPr>
              <a:t>As you move </a:t>
            </a:r>
            <a:r>
              <a:rPr lang="en-US" sz="1600" dirty="0" smtClean="0">
                <a:latin typeface="Comic Sans MS"/>
                <a:cs typeface="Comic Sans MS"/>
              </a:rPr>
              <a:t>across </a:t>
            </a:r>
            <a:r>
              <a:rPr lang="en-US" sz="1600" dirty="0">
                <a:latin typeface="Comic Sans MS"/>
                <a:cs typeface="Comic Sans MS"/>
              </a:rPr>
              <a:t>the table, </a:t>
            </a:r>
            <a:r>
              <a:rPr lang="en-US" sz="1600" dirty="0" smtClean="0">
                <a:latin typeface="Comic Sans MS"/>
                <a:cs typeface="Comic Sans MS"/>
              </a:rPr>
              <a:t>(ignoring columns 3 – 12, the transition elements) every </a:t>
            </a:r>
            <a:r>
              <a:rPr lang="en-US" sz="1600" dirty="0">
                <a:latin typeface="Comic Sans MS"/>
                <a:cs typeface="Comic Sans MS"/>
              </a:rPr>
              <a:t>row adds </a:t>
            </a:r>
            <a:r>
              <a:rPr lang="en-US" sz="1600" dirty="0" smtClean="0">
                <a:latin typeface="Comic Sans MS"/>
                <a:cs typeface="Comic Sans MS"/>
              </a:rPr>
              <a:t>a valence electron, up to 8. </a:t>
            </a:r>
          </a:p>
          <a:p>
            <a:endParaRPr lang="en-US" sz="1600" dirty="0">
              <a:latin typeface="Comic Sans MS"/>
              <a:cs typeface="Comic Sans MS"/>
            </a:endParaRPr>
          </a:p>
          <a:p>
            <a:r>
              <a:rPr lang="en-US" sz="1600" b="1" dirty="0" smtClean="0">
                <a:latin typeface="Comic Sans MS"/>
                <a:cs typeface="Comic Sans MS"/>
              </a:rPr>
              <a:t>Key! </a:t>
            </a:r>
            <a:r>
              <a:rPr lang="en-US" sz="1600" dirty="0" smtClean="0">
                <a:latin typeface="Comic Sans MS"/>
                <a:cs typeface="Comic Sans MS"/>
              </a:rPr>
              <a:t>If you know the number of shells and valence electrons, you can draw an </a:t>
            </a:r>
            <a:r>
              <a:rPr lang="en-US" sz="1600" b="1" dirty="0" smtClean="0">
                <a:latin typeface="Comic Sans MS"/>
                <a:cs typeface="Comic Sans MS"/>
              </a:rPr>
              <a:t>electron shell diagram </a:t>
            </a:r>
            <a:r>
              <a:rPr lang="en-US" sz="1600" dirty="0" smtClean="0">
                <a:latin typeface="Comic Sans MS"/>
                <a:cs typeface="Comic Sans MS"/>
              </a:rPr>
              <a:t>for any of the non-transitional elements.</a:t>
            </a:r>
            <a:endParaRPr lang="en-US" sz="1600" dirty="0">
              <a:latin typeface="Comic Sans MS"/>
              <a:cs typeface="Comic Sans MS"/>
            </a:endParaRPr>
          </a:p>
        </p:txBody>
      </p:sp>
      <p:pic>
        <p:nvPicPr>
          <p:cNvPr id="4" name="Picture 3" descr="Periodic_table_(polyatomi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723276"/>
            <a:ext cx="4038600" cy="4659711"/>
          </a:xfrm>
          <a:prstGeom prst="rect">
            <a:avLst/>
          </a:prstGeom>
        </p:spPr>
      </p:pic>
      <p:sp>
        <p:nvSpPr>
          <p:cNvPr id="7" name="Rectangle 2"/>
          <p:cNvSpPr>
            <a:spLocks noGrp="1" noChangeArrowheads="1"/>
          </p:cNvSpPr>
          <p:nvPr>
            <p:ph type="title"/>
          </p:nvPr>
        </p:nvSpPr>
        <p:spPr>
          <a:xfrm>
            <a:off x="152400" y="228600"/>
            <a:ext cx="8458200" cy="914400"/>
          </a:xfrm>
        </p:spPr>
        <p:txBody>
          <a:bodyPr/>
          <a:lstStyle/>
          <a:p>
            <a:pPr eaLnBrk="1" hangingPunct="1"/>
            <a:r>
              <a:rPr lang="en-US" sz="3200" b="1" dirty="0" smtClean="0">
                <a:solidFill>
                  <a:srgbClr val="FF7D5F"/>
                </a:solidFill>
                <a:latin typeface="Comic Sans MS" pitchFamily="66" charset="0"/>
              </a:rPr>
              <a:t>Electrons: </a:t>
            </a:r>
            <a:r>
              <a:rPr lang="en-US" sz="3200" b="1" dirty="0" smtClean="0">
                <a:solidFill>
                  <a:srgbClr val="000000"/>
                </a:solidFill>
                <a:latin typeface="Comic Sans MS" pitchFamily="66" charset="0"/>
              </a:rPr>
              <a:t/>
            </a:r>
            <a:br>
              <a:rPr lang="en-US" sz="3200" b="1" dirty="0" smtClean="0">
                <a:solidFill>
                  <a:srgbClr val="000000"/>
                </a:solidFill>
                <a:latin typeface="Comic Sans MS" pitchFamily="66" charset="0"/>
              </a:rPr>
            </a:br>
            <a:r>
              <a:rPr lang="en-US" sz="2000" dirty="0" smtClean="0">
                <a:solidFill>
                  <a:srgbClr val="000000"/>
                </a:solidFill>
                <a:latin typeface="Comic Sans MS" pitchFamily="66" charset="0"/>
              </a:rPr>
              <a:t>How can I determine the number of </a:t>
            </a:r>
            <a:r>
              <a:rPr lang="en-US" sz="2000" b="1" dirty="0" smtClean="0">
                <a:solidFill>
                  <a:srgbClr val="000000"/>
                </a:solidFill>
                <a:latin typeface="Comic Sans MS" pitchFamily="66" charset="0"/>
              </a:rPr>
              <a:t>outer shell electrons</a:t>
            </a:r>
            <a:r>
              <a:rPr lang="en-US" sz="2000" dirty="0" smtClean="0">
                <a:solidFill>
                  <a:srgbClr val="000000"/>
                </a:solidFill>
                <a:latin typeface="Comic Sans MS" pitchFamily="66" charset="0"/>
              </a:rPr>
              <a:t>? Group! </a:t>
            </a:r>
          </a:p>
        </p:txBody>
      </p:sp>
      <p:sp>
        <p:nvSpPr>
          <p:cNvPr id="8" name="Rectangle 6"/>
          <p:cNvSpPr>
            <a:spLocks noChangeArrowheads="1"/>
          </p:cNvSpPr>
          <p:nvPr/>
        </p:nvSpPr>
        <p:spPr bwMode="auto">
          <a:xfrm>
            <a:off x="-22070"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
        <p:nvSpPr>
          <p:cNvPr id="2" name="Right Arrow 1"/>
          <p:cNvSpPr/>
          <p:nvPr/>
        </p:nvSpPr>
        <p:spPr>
          <a:xfrm>
            <a:off x="8458200" y="838200"/>
            <a:ext cx="381000" cy="228600"/>
          </a:xfrm>
          <a:prstGeom prst="rightArrow">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925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152400"/>
            <a:ext cx="8839200" cy="914400"/>
          </a:xfrm>
        </p:spPr>
        <p:txBody>
          <a:bodyPr/>
          <a:lstStyle/>
          <a:p>
            <a:pPr eaLnBrk="1" hangingPunct="1"/>
            <a:r>
              <a:rPr lang="en-US" sz="2800" b="1" dirty="0" smtClean="0">
                <a:solidFill>
                  <a:srgbClr val="008000"/>
                </a:solidFill>
                <a:latin typeface="Comic Sans MS" pitchFamily="66" charset="0"/>
              </a:rPr>
              <a:t>Remind me why we care </a:t>
            </a:r>
            <a:r>
              <a:rPr lang="en-US" sz="2800" b="1" dirty="0">
                <a:solidFill>
                  <a:srgbClr val="008000"/>
                </a:solidFill>
                <a:latin typeface="Comic Sans MS" pitchFamily="66" charset="0"/>
              </a:rPr>
              <a:t>a</a:t>
            </a:r>
            <a:r>
              <a:rPr lang="en-US" sz="2800" b="1" dirty="0" smtClean="0">
                <a:solidFill>
                  <a:srgbClr val="008000"/>
                </a:solidFill>
                <a:latin typeface="Comic Sans MS" pitchFamily="66" charset="0"/>
              </a:rPr>
              <a:t>bout these </a:t>
            </a:r>
            <a:br>
              <a:rPr lang="en-US" sz="2800" b="1" dirty="0" smtClean="0">
                <a:solidFill>
                  <a:srgbClr val="008000"/>
                </a:solidFill>
                <a:latin typeface="Comic Sans MS" pitchFamily="66" charset="0"/>
              </a:rPr>
            </a:br>
            <a:r>
              <a:rPr lang="en-US" sz="2800" b="1" dirty="0" smtClean="0">
                <a:solidFill>
                  <a:srgbClr val="008000"/>
                </a:solidFill>
                <a:latin typeface="Comic Sans MS" pitchFamily="66" charset="0"/>
              </a:rPr>
              <a:t> valence electrons…</a:t>
            </a:r>
          </a:p>
        </p:txBody>
      </p:sp>
      <p:pic>
        <p:nvPicPr>
          <p:cNvPr id="7171"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295400"/>
            <a:ext cx="30861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60338" y="914400"/>
            <a:ext cx="5554662"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endParaRPr lang="en-US" b="1" dirty="0">
              <a:latin typeface="Comic Sans MS" pitchFamily="66" charset="0"/>
              <a:cs typeface="+mn-cs"/>
            </a:endParaRPr>
          </a:p>
          <a:p>
            <a:pPr eaLnBrk="0" hangingPunct="0">
              <a:defRPr/>
            </a:pPr>
            <a:r>
              <a:rPr lang="en-US" dirty="0">
                <a:latin typeface="Comic Sans MS" pitchFamily="66" charset="0"/>
                <a:cs typeface="+mn-cs"/>
              </a:rPr>
              <a:t>Number of valence electrons governs an atom’s bonding behavior. </a:t>
            </a:r>
          </a:p>
          <a:p>
            <a:pPr eaLnBrk="0" hangingPunct="0">
              <a:defRPr/>
            </a:pPr>
            <a:endParaRPr lang="en-US" dirty="0">
              <a:latin typeface="Comic Sans MS" pitchFamily="66" charset="0"/>
              <a:cs typeface="+mn-cs"/>
            </a:endParaRPr>
          </a:p>
          <a:p>
            <a:pPr eaLnBrk="0" hangingPunct="0">
              <a:defRPr/>
            </a:pPr>
            <a:r>
              <a:rPr lang="en-US" sz="2400" b="1" i="1" dirty="0" smtClean="0">
                <a:solidFill>
                  <a:srgbClr val="FF0000"/>
                </a:solidFill>
                <a:latin typeface="Comic Sans MS" pitchFamily="66" charset="0"/>
                <a:cs typeface="+mn-cs"/>
              </a:rPr>
              <a:t>Eight (8) </a:t>
            </a:r>
            <a:r>
              <a:rPr lang="en-US" b="1" i="1" dirty="0" smtClean="0">
                <a:latin typeface="Comic Sans MS" pitchFamily="66" charset="0"/>
                <a:cs typeface="+mn-cs"/>
              </a:rPr>
              <a:t>is </a:t>
            </a:r>
            <a:r>
              <a:rPr lang="en-US" b="1" i="1" dirty="0">
                <a:latin typeface="Comic Sans MS" pitchFamily="66" charset="0"/>
                <a:cs typeface="+mn-cs"/>
              </a:rPr>
              <a:t>the </a:t>
            </a:r>
            <a:r>
              <a:rPr lang="en-US" b="1" i="1" u="sng" dirty="0">
                <a:latin typeface="Comic Sans MS" pitchFamily="66" charset="0"/>
                <a:cs typeface="+mn-cs"/>
              </a:rPr>
              <a:t>max number</a:t>
            </a:r>
            <a:r>
              <a:rPr lang="en-US" b="1" i="1" dirty="0">
                <a:latin typeface="Comic Sans MS" pitchFamily="66" charset="0"/>
                <a:cs typeface="+mn-cs"/>
              </a:rPr>
              <a:t> of valence electrons for a full valence </a:t>
            </a:r>
            <a:r>
              <a:rPr lang="en-US" b="1" i="1" dirty="0" smtClean="0">
                <a:latin typeface="Comic Sans MS" pitchFamily="66" charset="0"/>
                <a:cs typeface="+mn-cs"/>
              </a:rPr>
              <a:t>shell</a:t>
            </a:r>
            <a:r>
              <a:rPr lang="en-US" b="1" i="1" dirty="0">
                <a:latin typeface="Comic Sans MS" pitchFamily="66" charset="0"/>
              </a:rPr>
              <a:t>.</a:t>
            </a:r>
            <a:endParaRPr lang="en-US" b="1" i="1" dirty="0">
              <a:latin typeface="Comic Sans MS" pitchFamily="66" charset="0"/>
              <a:cs typeface="+mn-cs"/>
            </a:endParaRPr>
          </a:p>
          <a:p>
            <a:pPr eaLnBrk="0" hangingPunct="0">
              <a:defRPr/>
            </a:pPr>
            <a:endParaRPr lang="en-US" i="1" dirty="0">
              <a:latin typeface="Comic Sans MS" pitchFamily="66" charset="0"/>
              <a:cs typeface="+mn-cs"/>
            </a:endParaRPr>
          </a:p>
          <a:p>
            <a:pPr eaLnBrk="0" hangingPunct="0">
              <a:defRPr/>
            </a:pPr>
            <a:r>
              <a:rPr lang="en-US" dirty="0">
                <a:latin typeface="Comic Sans MS" pitchFamily="66" charset="0"/>
                <a:cs typeface="+mn-cs"/>
              </a:rPr>
              <a:t>Atoms are much more stable, or less reactive, with a full valence shell. </a:t>
            </a:r>
          </a:p>
          <a:p>
            <a:pPr eaLnBrk="0" hangingPunct="0">
              <a:defRPr/>
            </a:pPr>
            <a:endParaRPr lang="en-US" dirty="0">
              <a:latin typeface="Comic Sans MS" pitchFamily="66" charset="0"/>
              <a:cs typeface="+mn-cs"/>
            </a:endParaRPr>
          </a:p>
          <a:p>
            <a:pPr eaLnBrk="0" hangingPunct="0">
              <a:defRPr/>
            </a:pPr>
            <a:r>
              <a:rPr lang="en-US" dirty="0">
                <a:latin typeface="Comic Sans MS" pitchFamily="66" charset="0"/>
                <a:cs typeface="+mn-cs"/>
              </a:rPr>
              <a:t>By moving electrons, the two atoms become linked. This is known as </a:t>
            </a:r>
            <a:r>
              <a:rPr lang="en-US" sz="2400" b="1" dirty="0">
                <a:solidFill>
                  <a:schemeClr val="tx1">
                    <a:lumMod val="50000"/>
                    <a:lumOff val="50000"/>
                  </a:schemeClr>
                </a:solidFill>
                <a:latin typeface="Comic Sans MS" pitchFamily="66" charset="0"/>
                <a:cs typeface="+mn-cs"/>
              </a:rPr>
              <a:t>chemical bonding</a:t>
            </a:r>
            <a:r>
              <a:rPr lang="en-US" dirty="0">
                <a:latin typeface="Comic Sans MS" pitchFamily="66" charset="0"/>
                <a:cs typeface="+mn-cs"/>
              </a:rPr>
              <a:t>. </a:t>
            </a:r>
          </a:p>
          <a:p>
            <a:pPr eaLnBrk="0" hangingPunct="0">
              <a:defRPr/>
            </a:pPr>
            <a:endParaRPr lang="en-US" dirty="0">
              <a:latin typeface="Comic Sans MS" pitchFamily="66" charset="0"/>
              <a:cs typeface="+mn-cs"/>
            </a:endParaRPr>
          </a:p>
          <a:p>
            <a:pPr eaLnBrk="0" hangingPunct="0">
              <a:defRPr/>
            </a:pPr>
            <a:r>
              <a:rPr lang="en-US" dirty="0">
                <a:latin typeface="Comic Sans MS" pitchFamily="66" charset="0"/>
                <a:cs typeface="+mn-cs"/>
              </a:rPr>
              <a:t>This stability can be achieved one of two ways: </a:t>
            </a:r>
          </a:p>
          <a:p>
            <a:pPr eaLnBrk="0" hangingPunct="0">
              <a:defRPr/>
            </a:pPr>
            <a:endParaRPr lang="en-US" sz="1000" dirty="0">
              <a:latin typeface="Comic Sans MS" pitchFamily="66" charset="0"/>
              <a:cs typeface="+mn-cs"/>
            </a:endParaRPr>
          </a:p>
          <a:p>
            <a:pPr eaLnBrk="0" hangingPunct="0">
              <a:defRPr/>
            </a:pPr>
            <a:r>
              <a:rPr lang="en-US" dirty="0">
                <a:latin typeface="Comic Sans MS" pitchFamily="66" charset="0"/>
                <a:cs typeface="+mn-cs"/>
              </a:rPr>
              <a:t>	-</a:t>
            </a:r>
            <a:r>
              <a:rPr lang="en-US" sz="2400" dirty="0">
                <a:solidFill>
                  <a:schemeClr val="bg2">
                    <a:lumMod val="75000"/>
                  </a:schemeClr>
                </a:solidFill>
                <a:latin typeface="Comic Sans MS" pitchFamily="66" charset="0"/>
                <a:cs typeface="+mn-cs"/>
              </a:rPr>
              <a:t> </a:t>
            </a:r>
            <a:r>
              <a:rPr lang="en-US" sz="2400" b="1" dirty="0">
                <a:solidFill>
                  <a:schemeClr val="bg2">
                    <a:lumMod val="75000"/>
                  </a:schemeClr>
                </a:solidFill>
                <a:latin typeface="Comic Sans MS" pitchFamily="66" charset="0"/>
                <a:cs typeface="+mn-cs"/>
              </a:rPr>
              <a:t>Ionic</a:t>
            </a:r>
            <a:r>
              <a:rPr lang="en-US" sz="2400" dirty="0">
                <a:solidFill>
                  <a:schemeClr val="bg2">
                    <a:lumMod val="75000"/>
                  </a:schemeClr>
                </a:solidFill>
                <a:latin typeface="Comic Sans MS" pitchFamily="66" charset="0"/>
                <a:cs typeface="+mn-cs"/>
              </a:rPr>
              <a:t> </a:t>
            </a:r>
            <a:r>
              <a:rPr lang="en-US" dirty="0">
                <a:latin typeface="Comic Sans MS" pitchFamily="66" charset="0"/>
                <a:cs typeface="+mn-cs"/>
              </a:rPr>
              <a:t>bond</a:t>
            </a:r>
          </a:p>
          <a:p>
            <a:pPr eaLnBrk="0" hangingPunct="0">
              <a:defRPr/>
            </a:pPr>
            <a:r>
              <a:rPr lang="en-US" dirty="0">
                <a:latin typeface="Comic Sans MS" pitchFamily="66" charset="0"/>
                <a:cs typeface="+mn-cs"/>
              </a:rPr>
              <a:t>	- </a:t>
            </a:r>
            <a:r>
              <a:rPr lang="en-US" sz="2400" b="1" dirty="0">
                <a:solidFill>
                  <a:schemeClr val="bg2">
                    <a:lumMod val="75000"/>
                  </a:schemeClr>
                </a:solidFill>
                <a:latin typeface="Comic Sans MS" pitchFamily="66" charset="0"/>
                <a:cs typeface="+mn-cs"/>
              </a:rPr>
              <a:t>Covalent</a:t>
            </a:r>
            <a:r>
              <a:rPr lang="en-US" dirty="0">
                <a:latin typeface="Comic Sans MS" pitchFamily="66" charset="0"/>
                <a:cs typeface="+mn-cs"/>
              </a:rPr>
              <a:t> bond</a:t>
            </a:r>
          </a:p>
        </p:txBody>
      </p:sp>
      <p:sp>
        <p:nvSpPr>
          <p:cNvPr id="7173"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Carbon, </a:t>
            </a:r>
            <a:r>
              <a:rPr lang="en-US" sz="1000">
                <a:latin typeface="Comic Sans MS" pitchFamily="66" charset="0"/>
                <a:hlinkClick r:id="rId4"/>
              </a:rPr>
              <a:t>Universe Today </a:t>
            </a:r>
            <a:r>
              <a:rPr lang="en-US" sz="1000">
                <a:latin typeface="Comic Sans MS" pitchFamily="66" charset="0"/>
              </a:rPr>
              <a:t>Website</a:t>
            </a:r>
          </a:p>
        </p:txBody>
      </p:sp>
      <p:sp>
        <p:nvSpPr>
          <p:cNvPr id="8"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
        <p:nvSpPr>
          <p:cNvPr id="2" name="TextBox 1"/>
          <p:cNvSpPr txBox="1"/>
          <p:nvPr/>
        </p:nvSpPr>
        <p:spPr>
          <a:xfrm>
            <a:off x="6172200" y="4953000"/>
            <a:ext cx="2590800" cy="954107"/>
          </a:xfrm>
          <a:prstGeom prst="rect">
            <a:avLst/>
          </a:prstGeom>
          <a:noFill/>
        </p:spPr>
        <p:txBody>
          <a:bodyPr wrap="square" rtlCol="0">
            <a:spAutoFit/>
          </a:bodyPr>
          <a:lstStyle/>
          <a:p>
            <a:pPr algn="ctr"/>
            <a:r>
              <a:rPr lang="en-US" sz="1400" dirty="0" smtClean="0">
                <a:latin typeface="Comic Sans MS"/>
                <a:cs typeface="Comic Sans MS"/>
              </a:rPr>
              <a:t>See Rader’s Chem4Kids web page on the </a:t>
            </a:r>
            <a:r>
              <a:rPr lang="en-US" sz="1400" dirty="0" smtClean="0">
                <a:latin typeface="Comic Sans MS"/>
                <a:cs typeface="Comic Sans MS"/>
                <a:hlinkClick r:id="rId6"/>
              </a:rPr>
              <a:t>Periodic </a:t>
            </a:r>
            <a:r>
              <a:rPr lang="en-US" sz="1400" dirty="0">
                <a:latin typeface="Comic Sans MS"/>
                <a:cs typeface="Comic Sans MS"/>
                <a:hlinkClick r:id="rId6"/>
              </a:rPr>
              <a:t>T</a:t>
            </a:r>
            <a:r>
              <a:rPr lang="en-US" sz="1400" dirty="0" smtClean="0">
                <a:latin typeface="Comic Sans MS"/>
                <a:cs typeface="Comic Sans MS"/>
                <a:hlinkClick r:id="rId6"/>
              </a:rPr>
              <a:t>able</a:t>
            </a:r>
            <a:r>
              <a:rPr lang="en-US" sz="1400" dirty="0" smtClean="0">
                <a:latin typeface="Comic Sans MS"/>
                <a:cs typeface="Comic Sans MS"/>
              </a:rPr>
              <a:t>. Their explanations are extremely helpful!</a:t>
            </a:r>
            <a:endParaRPr lang="en-US" sz="1400" dirty="0">
              <a:latin typeface="Comic Sans MS"/>
              <a:cs typeface="Comic Sans MS"/>
            </a:endParaRPr>
          </a:p>
        </p:txBody>
      </p:sp>
    </p:spTree>
    <p:extLst>
      <p:ext uri="{BB962C8B-B14F-4D97-AF65-F5344CB8AC3E}">
        <p14:creationId xmlns:p14="http://schemas.microsoft.com/office/powerpoint/2010/main" val="24643184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iodic_Ta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1"/>
            <a:ext cx="8305800" cy="6404111"/>
          </a:xfrm>
          <a:prstGeom prst="rect">
            <a:avLst/>
          </a:prstGeom>
        </p:spPr>
      </p:pic>
      <p:sp>
        <p:nvSpPr>
          <p:cNvPr id="6" name="Text Box 13"/>
          <p:cNvSpPr txBox="1">
            <a:spLocks noChangeArrowheads="1"/>
          </p:cNvSpPr>
          <p:nvPr/>
        </p:nvSpPr>
        <p:spPr bwMode="auto">
          <a:xfrm>
            <a:off x="5257800" y="6596063"/>
            <a:ext cx="3886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smtClean="0">
                <a:latin typeface="Comic Sans MS" pitchFamily="66" charset="0"/>
              </a:rPr>
              <a:t>Images: </a:t>
            </a:r>
            <a:r>
              <a:rPr lang="en-US" altLang="en-US" sz="1000" dirty="0" smtClean="0">
                <a:latin typeface="Comic Sans MS" pitchFamily="66" charset="0"/>
                <a:hlinkClick r:id="rId3"/>
              </a:rPr>
              <a:t>Periodic Table of Elements</a:t>
            </a:r>
            <a:r>
              <a:rPr lang="en-US" altLang="en-US" sz="1000" dirty="0" smtClean="0">
                <a:latin typeface="Comic Sans MS" pitchFamily="66" charset="0"/>
              </a:rPr>
              <a:t>; </a:t>
            </a:r>
            <a:r>
              <a:rPr lang="en-US" altLang="en-US" sz="1000" dirty="0" smtClean="0">
                <a:latin typeface="Comic Sans MS" pitchFamily="66" charset="0"/>
                <a:hlinkClick r:id="rId4"/>
              </a:rPr>
              <a:t>Mendeleev</a:t>
            </a:r>
            <a:r>
              <a:rPr lang="en-US" altLang="en-US" sz="1000" dirty="0" smtClean="0">
                <a:latin typeface="Comic Sans MS" pitchFamily="66" charset="0"/>
              </a:rPr>
              <a:t>, Wiki</a:t>
            </a:r>
            <a:endParaRPr lang="en-US" altLang="en-US" sz="1000" dirty="0">
              <a:latin typeface="Comic Sans MS" pitchFamily="66"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572000"/>
            <a:ext cx="1738149" cy="1905000"/>
          </a:xfrm>
          <a:prstGeom prst="rect">
            <a:avLst/>
          </a:prstGeom>
        </p:spPr>
      </p:pic>
      <p:sp>
        <p:nvSpPr>
          <p:cNvPr id="8"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
        <p:nvSpPr>
          <p:cNvPr id="3" name="TextBox 2"/>
          <p:cNvSpPr txBox="1"/>
          <p:nvPr/>
        </p:nvSpPr>
        <p:spPr>
          <a:xfrm>
            <a:off x="838200" y="304800"/>
            <a:ext cx="7315200" cy="369332"/>
          </a:xfrm>
          <a:prstGeom prst="rect">
            <a:avLst/>
          </a:prstGeom>
          <a:noFill/>
        </p:spPr>
        <p:txBody>
          <a:bodyPr wrap="square" rtlCol="0">
            <a:spAutoFit/>
          </a:bodyPr>
          <a:lstStyle/>
          <a:p>
            <a:pPr algn="ctr"/>
            <a:r>
              <a:rPr lang="en-US" dirty="0" smtClean="0">
                <a:latin typeface="Comic Sans MS"/>
                <a:cs typeface="Comic Sans MS"/>
              </a:rPr>
              <a:t>Let’s listen to “</a:t>
            </a:r>
            <a:r>
              <a:rPr lang="en-US" dirty="0" smtClean="0">
                <a:latin typeface="Comic Sans MS"/>
                <a:cs typeface="Comic Sans MS"/>
                <a:hlinkClick r:id="rId8"/>
              </a:rPr>
              <a:t>The Periodic Table: Rapping the Elements</a:t>
            </a:r>
            <a:r>
              <a:rPr lang="en-US" dirty="0" smtClean="0">
                <a:latin typeface="Comic Sans MS"/>
                <a:cs typeface="Comic Sans MS"/>
              </a:rPr>
              <a:t>” </a:t>
            </a:r>
            <a:endParaRPr lang="en-US" dirty="0">
              <a:latin typeface="Comic Sans MS"/>
              <a:cs typeface="Comic Sans MS"/>
            </a:endParaRPr>
          </a:p>
        </p:txBody>
      </p:sp>
    </p:spTree>
    <p:extLst>
      <p:ext uri="{BB962C8B-B14F-4D97-AF65-F5344CB8AC3E}">
        <p14:creationId xmlns:p14="http://schemas.microsoft.com/office/powerpoint/2010/main" val="598802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subTitle" idx="1"/>
          </p:nvPr>
        </p:nvSpPr>
        <p:spPr>
          <a:xfrm>
            <a:off x="457200" y="609600"/>
            <a:ext cx="3657600" cy="2590800"/>
          </a:xfrm>
        </p:spPr>
        <p:txBody>
          <a:bodyPr/>
          <a:lstStyle/>
          <a:p>
            <a:pPr algn="l" eaLnBrk="1" hangingPunct="1"/>
            <a:r>
              <a:rPr lang="en-US" sz="4400" b="1">
                <a:solidFill>
                  <a:srgbClr val="000000"/>
                </a:solidFill>
                <a:latin typeface="Comic Sans MS" charset="0"/>
              </a:rPr>
              <a:t>Chemical Bonds, Reactions </a:t>
            </a:r>
          </a:p>
          <a:p>
            <a:pPr algn="l" eaLnBrk="1" hangingPunct="1"/>
            <a:r>
              <a:rPr lang="en-US" sz="3600" b="1">
                <a:solidFill>
                  <a:srgbClr val="000000"/>
                </a:solidFill>
                <a:latin typeface="Comic Sans MS" charset="0"/>
              </a:rPr>
              <a:t>&amp;</a:t>
            </a:r>
            <a:r>
              <a:rPr lang="en-US" sz="4400" b="1">
                <a:solidFill>
                  <a:srgbClr val="000000"/>
                </a:solidFill>
                <a:latin typeface="Comic Sans MS" charset="0"/>
              </a:rPr>
              <a:t> Notation</a:t>
            </a:r>
            <a:endParaRPr lang="en-US" sz="2000">
              <a:latin typeface="Comic Sans MS" charset="0"/>
            </a:endParaRPr>
          </a:p>
        </p:txBody>
      </p:sp>
      <p:sp>
        <p:nvSpPr>
          <p:cNvPr id="19458" name="Text Box 13"/>
          <p:cNvSpPr txBox="1">
            <a:spLocks noChangeArrowheads="1"/>
          </p:cNvSpPr>
          <p:nvPr/>
        </p:nvSpPr>
        <p:spPr bwMode="auto">
          <a:xfrm>
            <a:off x="5486400" y="6596063"/>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3"/>
              </a:rPr>
              <a:t>Combustion Reaction of Methane</a:t>
            </a:r>
            <a:r>
              <a:rPr lang="en-US" sz="1000">
                <a:latin typeface="Comic Sans MS" charset="0"/>
              </a:rPr>
              <a:t>, Wiki </a:t>
            </a:r>
          </a:p>
        </p:txBody>
      </p:sp>
      <p:pic>
        <p:nvPicPr>
          <p:cNvPr id="19459" name="Picture 1" descr="Combustion_reaction_of_metha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533400" y="3962400"/>
            <a:ext cx="297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FF0000"/>
                </a:solidFill>
                <a:latin typeface="Comic Sans MS" charset="0"/>
                <a:cs typeface="Comic Sans MS" charset="0"/>
              </a:rPr>
              <a:t>Making Molecules &amp; Compounds</a:t>
            </a:r>
          </a:p>
        </p:txBody>
      </p:sp>
      <p:sp>
        <p:nvSpPr>
          <p:cNvPr id="1946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extLst>
      <p:ext uri="{BB962C8B-B14F-4D97-AF65-F5344CB8AC3E}">
        <p14:creationId xmlns:p14="http://schemas.microsoft.com/office/powerpoint/2010/main" val="21204731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74638"/>
            <a:ext cx="8229600" cy="868362"/>
          </a:xfrm>
        </p:spPr>
        <p:txBody>
          <a:bodyPr/>
          <a:lstStyle/>
          <a:p>
            <a:pPr algn="l" eaLnBrk="1" hangingPunct="1"/>
            <a:r>
              <a:rPr lang="en-US" sz="3200" b="1">
                <a:solidFill>
                  <a:srgbClr val="3366FF"/>
                </a:solidFill>
                <a:latin typeface="Comic Sans MS" charset="0"/>
              </a:rPr>
              <a:t>Chemical Shorthand</a:t>
            </a:r>
            <a:endParaRPr lang="en-US" sz="2400" b="1">
              <a:solidFill>
                <a:srgbClr val="3366FF"/>
              </a:solidFill>
              <a:latin typeface="Comic Sans MS" charset="0"/>
            </a:endParaRPr>
          </a:p>
        </p:txBody>
      </p:sp>
      <p:sp>
        <p:nvSpPr>
          <p:cNvPr id="281603" name="Rectangle 3"/>
          <p:cNvSpPr>
            <a:spLocks noGrp="1" noChangeArrowheads="1"/>
          </p:cNvSpPr>
          <p:nvPr>
            <p:ph type="body" sz="half" idx="1"/>
          </p:nvPr>
        </p:nvSpPr>
        <p:spPr>
          <a:xfrm>
            <a:off x="457200" y="1371600"/>
            <a:ext cx="8153400" cy="5105400"/>
          </a:xfrm>
        </p:spPr>
        <p:txBody>
          <a:bodyPr/>
          <a:lstStyle/>
          <a:p>
            <a:pPr eaLnBrk="1" hangingPunct="1">
              <a:lnSpc>
                <a:spcPct val="80000"/>
              </a:lnSpc>
              <a:buFontTx/>
              <a:buNone/>
              <a:defRPr/>
            </a:pPr>
            <a:r>
              <a:rPr lang="en-US" sz="1800" b="1" dirty="0" smtClean="0">
                <a:latin typeface="Comic Sans MS" pitchFamily="66" charset="0"/>
                <a:ea typeface="+mn-ea"/>
                <a:cs typeface="+mn-cs"/>
              </a:rPr>
              <a:t>Chemical</a:t>
            </a:r>
            <a:r>
              <a:rPr lang="en-US" sz="1600" b="1" dirty="0" smtClean="0">
                <a:latin typeface="Comic Sans MS" pitchFamily="66" charset="0"/>
                <a:ea typeface="+mn-ea"/>
                <a:cs typeface="+mn-cs"/>
              </a:rPr>
              <a:t> </a:t>
            </a:r>
            <a:r>
              <a:rPr lang="en-US" sz="2400" b="1" dirty="0" smtClean="0">
                <a:solidFill>
                  <a:schemeClr val="tx1">
                    <a:lumMod val="50000"/>
                    <a:lumOff val="50000"/>
                  </a:schemeClr>
                </a:solidFill>
                <a:latin typeface="Comic Sans MS" pitchFamily="66" charset="0"/>
                <a:ea typeface="+mn-ea"/>
                <a:cs typeface="+mn-cs"/>
              </a:rPr>
              <a:t>Symbol</a:t>
            </a:r>
          </a:p>
          <a:p>
            <a:pPr eaLnBrk="1" hangingPunct="1">
              <a:lnSpc>
                <a:spcPct val="80000"/>
              </a:lnSpc>
              <a:buFontTx/>
              <a:buChar char="-"/>
              <a:defRPr/>
            </a:pPr>
            <a:r>
              <a:rPr lang="en-US" sz="1400" dirty="0" smtClean="0">
                <a:latin typeface="Comic Sans MS" pitchFamily="66" charset="0"/>
                <a:ea typeface="+mn-ea"/>
                <a:cs typeface="+mn-cs"/>
              </a:rPr>
              <a:t>Begins with </a:t>
            </a:r>
            <a:r>
              <a:rPr lang="en-US" sz="1400" b="1" dirty="0" smtClean="0">
                <a:latin typeface="Comic Sans MS" pitchFamily="66" charset="0"/>
                <a:ea typeface="+mn-ea"/>
                <a:cs typeface="+mn-cs"/>
              </a:rPr>
              <a:t>one or two letters</a:t>
            </a:r>
            <a:r>
              <a:rPr lang="en-US" sz="1400" dirty="0" smtClean="0">
                <a:latin typeface="Comic Sans MS" pitchFamily="66" charset="0"/>
                <a:ea typeface="+mn-ea"/>
                <a:cs typeface="+mn-cs"/>
              </a:rPr>
              <a:t> based on </a:t>
            </a:r>
          </a:p>
          <a:p>
            <a:pPr eaLnBrk="1" hangingPunct="1">
              <a:lnSpc>
                <a:spcPct val="80000"/>
              </a:lnSpc>
              <a:buFontTx/>
              <a:buNone/>
              <a:defRPr/>
            </a:pPr>
            <a:r>
              <a:rPr lang="en-US" sz="1400" dirty="0" smtClean="0">
                <a:latin typeface="Comic Sans MS" pitchFamily="66" charset="0"/>
                <a:ea typeface="+mn-ea"/>
                <a:cs typeface="+mn-cs"/>
              </a:rPr>
              <a:t>	elements name.</a:t>
            </a:r>
          </a:p>
          <a:p>
            <a:pPr eaLnBrk="1" hangingPunct="1">
              <a:lnSpc>
                <a:spcPct val="80000"/>
              </a:lnSpc>
              <a:buFontTx/>
              <a:buNone/>
              <a:defRPr/>
            </a:pPr>
            <a:endParaRPr lang="en-US" sz="1400" dirty="0" smtClean="0">
              <a:latin typeface="Comic Sans MS" pitchFamily="66" charset="0"/>
              <a:ea typeface="+mn-ea"/>
              <a:cs typeface="+mn-cs"/>
            </a:endParaRPr>
          </a:p>
          <a:p>
            <a:pPr eaLnBrk="1" hangingPunct="1">
              <a:lnSpc>
                <a:spcPct val="80000"/>
              </a:lnSpc>
              <a:buFontTx/>
              <a:buChar char="-"/>
              <a:defRPr/>
            </a:pPr>
            <a:r>
              <a:rPr lang="en-US" sz="1400" b="1" i="1" dirty="0" smtClean="0">
                <a:latin typeface="Comic Sans MS" pitchFamily="66" charset="0"/>
                <a:ea typeface="+mn-ea"/>
                <a:cs typeface="+mn-cs"/>
              </a:rPr>
              <a:t>Q:</a:t>
            </a:r>
            <a:r>
              <a:rPr lang="en-US" sz="1400" i="1" dirty="0" smtClean="0">
                <a:latin typeface="Comic Sans MS" pitchFamily="66" charset="0"/>
                <a:ea typeface="+mn-ea"/>
                <a:cs typeface="+mn-cs"/>
              </a:rPr>
              <a:t> What if there is more than one element that </a:t>
            </a:r>
          </a:p>
          <a:p>
            <a:pPr eaLnBrk="1" hangingPunct="1">
              <a:lnSpc>
                <a:spcPct val="80000"/>
              </a:lnSpc>
              <a:buFontTx/>
              <a:buNone/>
              <a:defRPr/>
            </a:pPr>
            <a:r>
              <a:rPr lang="en-US" sz="1400" i="1" dirty="0" smtClean="0">
                <a:latin typeface="Comic Sans MS" pitchFamily="66" charset="0"/>
                <a:ea typeface="+mn-ea"/>
                <a:cs typeface="+mn-cs"/>
              </a:rPr>
              <a:t>	starts with the same letter? </a:t>
            </a:r>
          </a:p>
          <a:p>
            <a:pPr eaLnBrk="1" hangingPunct="1">
              <a:lnSpc>
                <a:spcPct val="80000"/>
              </a:lnSpc>
              <a:buFontTx/>
              <a:buNone/>
              <a:defRPr/>
            </a:pPr>
            <a:endParaRPr lang="en-US" sz="1400" dirty="0" smtClean="0">
              <a:latin typeface="Comic Sans MS" pitchFamily="66" charset="0"/>
              <a:ea typeface="+mn-ea"/>
              <a:cs typeface="+mn-cs"/>
            </a:endParaRPr>
          </a:p>
          <a:p>
            <a:pPr eaLnBrk="1" hangingPunct="1">
              <a:lnSpc>
                <a:spcPct val="80000"/>
              </a:lnSpc>
              <a:buFontTx/>
              <a:buChar char="-"/>
              <a:defRPr/>
            </a:pPr>
            <a:r>
              <a:rPr lang="en-US" sz="1400" dirty="0" smtClean="0">
                <a:latin typeface="Comic Sans MS" pitchFamily="66" charset="0"/>
                <a:ea typeface="+mn-ea"/>
                <a:cs typeface="+mn-cs"/>
              </a:rPr>
              <a:t>Example: Carbon (C), Calcium (</a:t>
            </a:r>
            <a:r>
              <a:rPr lang="en-US" sz="1400" dirty="0" err="1" smtClean="0">
                <a:latin typeface="Comic Sans MS" pitchFamily="66" charset="0"/>
                <a:ea typeface="+mn-ea"/>
                <a:cs typeface="+mn-cs"/>
              </a:rPr>
              <a:t>Ca</a:t>
            </a:r>
            <a:r>
              <a:rPr lang="en-US" sz="1400" dirty="0" smtClean="0">
                <a:latin typeface="Comic Sans MS" pitchFamily="66" charset="0"/>
                <a:ea typeface="+mn-ea"/>
                <a:cs typeface="+mn-cs"/>
              </a:rPr>
              <a:t>), Chlorine (</a:t>
            </a:r>
            <a:r>
              <a:rPr lang="en-US" sz="1400" dirty="0" err="1" smtClean="0">
                <a:latin typeface="Comic Sans MS" pitchFamily="66" charset="0"/>
                <a:ea typeface="+mn-ea"/>
                <a:cs typeface="+mn-cs"/>
              </a:rPr>
              <a:t>Cl</a:t>
            </a:r>
            <a:r>
              <a:rPr lang="en-US" sz="1400" dirty="0" smtClean="0">
                <a:latin typeface="Comic Sans MS" pitchFamily="66" charset="0"/>
                <a:ea typeface="+mn-ea"/>
                <a:cs typeface="+mn-cs"/>
              </a:rPr>
              <a:t>)</a:t>
            </a:r>
          </a:p>
          <a:p>
            <a:pPr eaLnBrk="1" hangingPunct="1">
              <a:lnSpc>
                <a:spcPct val="80000"/>
              </a:lnSpc>
              <a:buFontTx/>
              <a:buNone/>
              <a:defRPr/>
            </a:pPr>
            <a:endParaRPr lang="en-US" sz="1400" dirty="0" smtClean="0">
              <a:latin typeface="Comic Sans MS" pitchFamily="66" charset="0"/>
              <a:ea typeface="+mn-ea"/>
              <a:cs typeface="+mn-cs"/>
            </a:endParaRPr>
          </a:p>
          <a:p>
            <a:pPr eaLnBrk="1" hangingPunct="1">
              <a:lnSpc>
                <a:spcPct val="80000"/>
              </a:lnSpc>
              <a:buFontTx/>
              <a:buNone/>
              <a:defRPr/>
            </a:pPr>
            <a:endParaRPr lang="en-US" sz="1400" dirty="0" smtClean="0">
              <a:latin typeface="Comic Sans MS" pitchFamily="66" charset="0"/>
              <a:ea typeface="+mn-ea"/>
              <a:cs typeface="+mn-cs"/>
            </a:endParaRPr>
          </a:p>
          <a:p>
            <a:pPr eaLnBrk="1" hangingPunct="1">
              <a:lnSpc>
                <a:spcPct val="80000"/>
              </a:lnSpc>
              <a:buFontTx/>
              <a:buNone/>
              <a:defRPr/>
            </a:pPr>
            <a:r>
              <a:rPr lang="en-US" sz="1800" b="1" dirty="0" smtClean="0">
                <a:latin typeface="Comic Sans MS" pitchFamily="66" charset="0"/>
                <a:ea typeface="+mn-ea"/>
                <a:cs typeface="+mn-cs"/>
              </a:rPr>
              <a:t>Chemical</a:t>
            </a:r>
            <a:r>
              <a:rPr lang="en-US" sz="1400" b="1" dirty="0" smtClean="0">
                <a:latin typeface="Comic Sans MS" pitchFamily="66" charset="0"/>
                <a:ea typeface="+mn-ea"/>
                <a:cs typeface="+mn-cs"/>
              </a:rPr>
              <a:t> </a:t>
            </a:r>
            <a:r>
              <a:rPr lang="en-US" sz="2400" b="1" dirty="0" smtClean="0">
                <a:solidFill>
                  <a:schemeClr val="tx1">
                    <a:lumMod val="50000"/>
                    <a:lumOff val="50000"/>
                  </a:schemeClr>
                </a:solidFill>
                <a:latin typeface="Comic Sans MS" pitchFamily="66" charset="0"/>
                <a:ea typeface="+mn-ea"/>
                <a:cs typeface="+mn-cs"/>
              </a:rPr>
              <a:t>Formula</a:t>
            </a:r>
          </a:p>
          <a:p>
            <a:pPr eaLnBrk="1" hangingPunct="1">
              <a:lnSpc>
                <a:spcPct val="80000"/>
              </a:lnSpc>
              <a:buFontTx/>
              <a:buChar char="-"/>
              <a:defRPr/>
            </a:pPr>
            <a:r>
              <a:rPr lang="en-US" sz="1400" dirty="0" smtClean="0">
                <a:latin typeface="Comic Sans MS" pitchFamily="66" charset="0"/>
                <a:ea typeface="+mn-ea"/>
                <a:cs typeface="+mn-cs"/>
              </a:rPr>
              <a:t>“Shorthand” for a compound.</a:t>
            </a:r>
          </a:p>
          <a:p>
            <a:pPr eaLnBrk="1" hangingPunct="1">
              <a:lnSpc>
                <a:spcPct val="80000"/>
              </a:lnSpc>
              <a:buFontTx/>
              <a:buNone/>
              <a:defRPr/>
            </a:pPr>
            <a:endParaRPr lang="en-US" sz="1400" dirty="0" smtClean="0">
              <a:latin typeface="Comic Sans MS" pitchFamily="66" charset="0"/>
              <a:ea typeface="+mn-ea"/>
              <a:cs typeface="+mn-cs"/>
            </a:endParaRPr>
          </a:p>
          <a:p>
            <a:pPr eaLnBrk="1" hangingPunct="1">
              <a:lnSpc>
                <a:spcPct val="80000"/>
              </a:lnSpc>
              <a:buFontTx/>
              <a:buChar char="-"/>
              <a:defRPr/>
            </a:pPr>
            <a:r>
              <a:rPr lang="en-US" sz="1400" dirty="0" smtClean="0">
                <a:latin typeface="Comic Sans MS" pitchFamily="66" charset="0"/>
                <a:ea typeface="+mn-ea"/>
                <a:cs typeface="+mn-cs"/>
              </a:rPr>
              <a:t>Contains chemical symbols of the elements that make up the molecule.</a:t>
            </a:r>
          </a:p>
          <a:p>
            <a:pPr eaLnBrk="1" hangingPunct="1">
              <a:lnSpc>
                <a:spcPct val="80000"/>
              </a:lnSpc>
              <a:buFontTx/>
              <a:buNone/>
              <a:defRPr/>
            </a:pPr>
            <a:endParaRPr lang="en-US" sz="1400" dirty="0" smtClean="0">
              <a:latin typeface="Comic Sans MS" pitchFamily="66" charset="0"/>
              <a:ea typeface="+mn-ea"/>
              <a:cs typeface="+mn-cs"/>
            </a:endParaRPr>
          </a:p>
          <a:p>
            <a:pPr eaLnBrk="1" hangingPunct="1">
              <a:lnSpc>
                <a:spcPct val="80000"/>
              </a:lnSpc>
              <a:buFontTx/>
              <a:buChar char="-"/>
              <a:defRPr/>
            </a:pPr>
            <a:r>
              <a:rPr lang="en-US" sz="1400" dirty="0" smtClean="0">
                <a:latin typeface="Comic Sans MS" pitchFamily="66" charset="0"/>
                <a:ea typeface="+mn-ea"/>
                <a:cs typeface="+mn-cs"/>
              </a:rPr>
              <a:t>Numerical subscripts represent number of atoms of each element in molecule.</a:t>
            </a:r>
          </a:p>
          <a:p>
            <a:pPr eaLnBrk="1" hangingPunct="1">
              <a:lnSpc>
                <a:spcPct val="80000"/>
              </a:lnSpc>
              <a:buFontTx/>
              <a:buNone/>
              <a:defRPr/>
            </a:pPr>
            <a:r>
              <a:rPr lang="en-US" sz="1400" dirty="0" smtClean="0">
                <a:latin typeface="Comic Sans MS" pitchFamily="66" charset="0"/>
                <a:ea typeface="+mn-ea"/>
                <a:cs typeface="+mn-cs"/>
              </a:rPr>
              <a:t>	</a:t>
            </a:r>
            <a:r>
              <a:rPr lang="en-US" sz="1400" i="1" dirty="0" smtClean="0">
                <a:latin typeface="Comic Sans MS" pitchFamily="66" charset="0"/>
                <a:ea typeface="+mn-ea"/>
                <a:cs typeface="+mn-cs"/>
              </a:rPr>
              <a:t>Example: </a:t>
            </a:r>
            <a:r>
              <a:rPr lang="en-US" sz="1400" b="1" i="1" dirty="0" smtClean="0">
                <a:latin typeface="Comic Sans MS" pitchFamily="66" charset="0"/>
                <a:ea typeface="+mn-ea"/>
                <a:cs typeface="+mn-cs"/>
              </a:rPr>
              <a:t>H</a:t>
            </a:r>
            <a:r>
              <a:rPr lang="en-US" sz="1400" b="1" i="1" baseline="-25000" dirty="0" smtClean="0">
                <a:latin typeface="Comic Sans MS" pitchFamily="66" charset="0"/>
                <a:ea typeface="+mn-ea"/>
                <a:cs typeface="+mn-cs"/>
              </a:rPr>
              <a:t>2</a:t>
            </a:r>
            <a:r>
              <a:rPr lang="en-US" sz="1400" b="1" i="1" dirty="0" smtClean="0">
                <a:latin typeface="Comic Sans MS" pitchFamily="66" charset="0"/>
                <a:ea typeface="+mn-ea"/>
                <a:cs typeface="+mn-cs"/>
              </a:rPr>
              <a:t>0</a:t>
            </a:r>
            <a:r>
              <a:rPr lang="en-US" sz="1400" i="1" dirty="0" smtClean="0">
                <a:latin typeface="Comic Sans MS" pitchFamily="66" charset="0"/>
                <a:ea typeface="+mn-ea"/>
                <a:cs typeface="+mn-cs"/>
              </a:rPr>
              <a:t> = water; has two hydrogen atoms and one oxygen.</a:t>
            </a:r>
            <a:endParaRPr lang="en-US" sz="1800" dirty="0" smtClean="0">
              <a:latin typeface="Comic Sans MS" pitchFamily="66" charset="0"/>
              <a:ea typeface="+mn-ea"/>
              <a:cs typeface="+mn-cs"/>
            </a:endParaRPr>
          </a:p>
          <a:p>
            <a:pPr eaLnBrk="1" hangingPunct="1">
              <a:lnSpc>
                <a:spcPct val="80000"/>
              </a:lnSpc>
              <a:buFontTx/>
              <a:buNone/>
              <a:defRPr/>
            </a:pPr>
            <a:endParaRPr lang="en-US" sz="1800" dirty="0" smtClean="0">
              <a:latin typeface="Comic Sans MS" pitchFamily="66" charset="0"/>
              <a:ea typeface="+mn-ea"/>
              <a:cs typeface="+mn-cs"/>
            </a:endParaRPr>
          </a:p>
          <a:p>
            <a:pPr eaLnBrk="1" hangingPunct="1">
              <a:lnSpc>
                <a:spcPct val="80000"/>
              </a:lnSpc>
              <a:buFontTx/>
              <a:buChar char="-"/>
              <a:defRPr/>
            </a:pPr>
            <a:r>
              <a:rPr lang="en-US" sz="1400" dirty="0" smtClean="0">
                <a:latin typeface="Comic Sans MS" pitchFamily="66" charset="0"/>
                <a:ea typeface="+mn-ea"/>
                <a:cs typeface="+mn-cs"/>
              </a:rPr>
              <a:t>More than one molecule of same type…the group of letters is preceded by number. </a:t>
            </a:r>
          </a:p>
          <a:p>
            <a:pPr eaLnBrk="1" hangingPunct="1">
              <a:lnSpc>
                <a:spcPct val="80000"/>
              </a:lnSpc>
              <a:buFontTx/>
              <a:buNone/>
              <a:defRPr/>
            </a:pPr>
            <a:r>
              <a:rPr lang="en-US" sz="1400" i="1" dirty="0" smtClean="0">
                <a:latin typeface="Comic Sans MS" pitchFamily="66" charset="0"/>
                <a:ea typeface="+mn-ea"/>
                <a:cs typeface="+mn-cs"/>
              </a:rPr>
              <a:t>	Example </a:t>
            </a:r>
            <a:r>
              <a:rPr lang="en-US" sz="1200" b="1" i="1" dirty="0" smtClean="0">
                <a:latin typeface="Comic Sans MS" pitchFamily="66" charset="0"/>
                <a:ea typeface="+mn-ea"/>
                <a:cs typeface="+mn-cs"/>
              </a:rPr>
              <a:t>2H</a:t>
            </a:r>
            <a:r>
              <a:rPr lang="en-US" sz="1200" b="1" i="1" baseline="-25000" dirty="0" smtClean="0">
                <a:latin typeface="Comic Sans MS" pitchFamily="66" charset="0"/>
                <a:ea typeface="+mn-ea"/>
                <a:cs typeface="+mn-cs"/>
              </a:rPr>
              <a:t>2</a:t>
            </a:r>
            <a:r>
              <a:rPr lang="en-US" sz="1200" b="1" i="1" dirty="0" smtClean="0">
                <a:latin typeface="Comic Sans MS" pitchFamily="66" charset="0"/>
                <a:ea typeface="+mn-ea"/>
                <a:cs typeface="+mn-cs"/>
              </a:rPr>
              <a:t>0 </a:t>
            </a:r>
            <a:r>
              <a:rPr lang="en-US" sz="1400" i="1" dirty="0" smtClean="0">
                <a:latin typeface="Comic Sans MS" pitchFamily="66" charset="0"/>
                <a:ea typeface="+mn-ea"/>
                <a:cs typeface="+mn-cs"/>
              </a:rPr>
              <a:t>= two water molecules.</a:t>
            </a:r>
          </a:p>
          <a:p>
            <a:pPr eaLnBrk="1" hangingPunct="1">
              <a:lnSpc>
                <a:spcPct val="80000"/>
              </a:lnSpc>
              <a:buFontTx/>
              <a:buChar char="-"/>
              <a:defRPr/>
            </a:pPr>
            <a:endParaRPr lang="en-US" sz="1800" dirty="0" smtClean="0">
              <a:latin typeface="Comic Sans MS" pitchFamily="66" charset="0"/>
              <a:ea typeface="+mn-ea"/>
              <a:cs typeface="+mn-cs"/>
            </a:endParaRPr>
          </a:p>
        </p:txBody>
      </p:sp>
      <p:sp>
        <p:nvSpPr>
          <p:cNvPr id="21507" name="Rectangle 6"/>
          <p:cNvSpPr>
            <a:spLocks noChangeArrowheads="1"/>
          </p:cNvSpPr>
          <p:nvPr/>
        </p:nvSpPr>
        <p:spPr bwMode="auto">
          <a:xfrm>
            <a:off x="5226050" y="6611938"/>
            <a:ext cx="39338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pic>
        <p:nvPicPr>
          <p:cNvPr id="21508" name="Picture 9" descr="Periodic_Tab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
            <a:ext cx="3581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3"/>
          <p:cNvSpPr txBox="1">
            <a:spLocks noChangeArrowheads="1"/>
          </p:cNvSpPr>
          <p:nvPr/>
        </p:nvSpPr>
        <p:spPr bwMode="auto">
          <a:xfrm>
            <a:off x="-20638" y="6605588"/>
            <a:ext cx="2819401"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Image: </a:t>
            </a:r>
            <a:r>
              <a:rPr lang="en-US" sz="1000">
                <a:latin typeface="Comic Sans MS" charset="0"/>
                <a:hlinkClick r:id="rId5"/>
              </a:rPr>
              <a:t>Periodic Table of Elements</a:t>
            </a:r>
            <a:endParaRPr lang="en-US" sz="1000">
              <a:latin typeface="Comic Sans MS" charset="0"/>
            </a:endParaRPr>
          </a:p>
        </p:txBody>
      </p:sp>
    </p:spTree>
    <p:extLst>
      <p:ext uri="{BB962C8B-B14F-4D97-AF65-F5344CB8AC3E}">
        <p14:creationId xmlns:p14="http://schemas.microsoft.com/office/powerpoint/2010/main" val="541047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3">
                                            <p:txEl>
                                              <p:pRg st="10" end="10"/>
                                            </p:txEl>
                                          </p:spTgt>
                                        </p:tgtEl>
                                        <p:attrNameLst>
                                          <p:attrName>style.visibility</p:attrName>
                                        </p:attrNameLst>
                                      </p:cBhvr>
                                      <p:to>
                                        <p:strVal val="visible"/>
                                      </p:to>
                                    </p:set>
                                    <p:anim calcmode="lin" valueType="num">
                                      <p:cBhvr additive="base">
                                        <p:cTn id="7" dur="500" fill="hold"/>
                                        <p:tgtEl>
                                          <p:spTgt spid="28160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1603">
                                            <p:txEl>
                                              <p:pRg st="11" end="11"/>
                                            </p:txEl>
                                          </p:spTgt>
                                        </p:tgtEl>
                                        <p:attrNameLst>
                                          <p:attrName>style.visibility</p:attrName>
                                        </p:attrNameLst>
                                      </p:cBhvr>
                                      <p:to>
                                        <p:strVal val="visible"/>
                                      </p:to>
                                    </p:set>
                                    <p:anim calcmode="lin" valueType="num">
                                      <p:cBhvr additive="base">
                                        <p:cTn id="11" dur="500" fill="hold"/>
                                        <p:tgtEl>
                                          <p:spTgt spid="28160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1603">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1603">
                                            <p:txEl>
                                              <p:pRg st="13" end="13"/>
                                            </p:txEl>
                                          </p:spTgt>
                                        </p:tgtEl>
                                        <p:attrNameLst>
                                          <p:attrName>style.visibility</p:attrName>
                                        </p:attrNameLst>
                                      </p:cBhvr>
                                      <p:to>
                                        <p:strVal val="visible"/>
                                      </p:to>
                                    </p:set>
                                    <p:anim calcmode="lin" valueType="num">
                                      <p:cBhvr additive="base">
                                        <p:cTn id="15" dur="500" fill="hold"/>
                                        <p:tgtEl>
                                          <p:spTgt spid="281603">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1603">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1603">
                                            <p:txEl>
                                              <p:pRg st="15" end="15"/>
                                            </p:txEl>
                                          </p:spTgt>
                                        </p:tgtEl>
                                        <p:attrNameLst>
                                          <p:attrName>style.visibility</p:attrName>
                                        </p:attrNameLst>
                                      </p:cBhvr>
                                      <p:to>
                                        <p:strVal val="visible"/>
                                      </p:to>
                                    </p:set>
                                    <p:anim calcmode="lin" valueType="num">
                                      <p:cBhvr additive="base">
                                        <p:cTn id="19" dur="500" fill="hold"/>
                                        <p:tgtEl>
                                          <p:spTgt spid="281603">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1603">
                                            <p:txEl>
                                              <p:pRg st="15" end="1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1603">
                                            <p:txEl>
                                              <p:pRg st="16" end="16"/>
                                            </p:txEl>
                                          </p:spTgt>
                                        </p:tgtEl>
                                        <p:attrNameLst>
                                          <p:attrName>style.visibility</p:attrName>
                                        </p:attrNameLst>
                                      </p:cBhvr>
                                      <p:to>
                                        <p:strVal val="visible"/>
                                      </p:to>
                                    </p:set>
                                    <p:anim calcmode="lin" valueType="num">
                                      <p:cBhvr additive="base">
                                        <p:cTn id="23" dur="500" fill="hold"/>
                                        <p:tgtEl>
                                          <p:spTgt spid="281603">
                                            <p:txEl>
                                              <p:pRg st="16" end="1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1603">
                                            <p:txEl>
                                              <p:pRg st="16" end="1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1603">
                                            <p:txEl>
                                              <p:pRg st="18" end="18"/>
                                            </p:txEl>
                                          </p:spTgt>
                                        </p:tgtEl>
                                        <p:attrNameLst>
                                          <p:attrName>style.visibility</p:attrName>
                                        </p:attrNameLst>
                                      </p:cBhvr>
                                      <p:to>
                                        <p:strVal val="visible"/>
                                      </p:to>
                                    </p:set>
                                    <p:anim calcmode="lin" valueType="num">
                                      <p:cBhvr additive="base">
                                        <p:cTn id="27" dur="500" fill="hold"/>
                                        <p:tgtEl>
                                          <p:spTgt spid="281603">
                                            <p:txEl>
                                              <p:pRg st="18" end="1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1603">
                                            <p:txEl>
                                              <p:pRg st="18" end="1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1603">
                                            <p:txEl>
                                              <p:pRg st="19" end="19"/>
                                            </p:txEl>
                                          </p:spTgt>
                                        </p:tgtEl>
                                        <p:attrNameLst>
                                          <p:attrName>style.visibility</p:attrName>
                                        </p:attrNameLst>
                                      </p:cBhvr>
                                      <p:to>
                                        <p:strVal val="visible"/>
                                      </p:to>
                                    </p:set>
                                    <p:anim calcmode="lin" valueType="num">
                                      <p:cBhvr additive="base">
                                        <p:cTn id="31" dur="500" fill="hold"/>
                                        <p:tgtEl>
                                          <p:spTgt spid="281603">
                                            <p:txEl>
                                              <p:pRg st="19" end="1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160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1125" y="76200"/>
            <a:ext cx="8739188" cy="762000"/>
          </a:xfrm>
        </p:spPr>
        <p:txBody>
          <a:bodyPr/>
          <a:lstStyle/>
          <a:p>
            <a:pPr eaLnBrk="1" hangingPunct="1"/>
            <a:r>
              <a:rPr lang="en-US" sz="3200" b="1">
                <a:solidFill>
                  <a:srgbClr val="3366FF"/>
                </a:solidFill>
                <a:latin typeface="Comic Sans MS" charset="0"/>
              </a:rPr>
              <a:t>Elements, Atoms, Molecules &amp; Compounds</a:t>
            </a:r>
          </a:p>
        </p:txBody>
      </p:sp>
      <p:sp>
        <p:nvSpPr>
          <p:cNvPr id="279555" name="Rectangle 3"/>
          <p:cNvSpPr>
            <a:spLocks noGrp="1" noChangeArrowheads="1"/>
          </p:cNvSpPr>
          <p:nvPr>
            <p:ph type="body" sz="half" idx="1"/>
          </p:nvPr>
        </p:nvSpPr>
        <p:spPr>
          <a:xfrm>
            <a:off x="228600" y="914400"/>
            <a:ext cx="6300788" cy="5394325"/>
          </a:xfrm>
        </p:spPr>
        <p:txBody>
          <a:bodyPr/>
          <a:lstStyle/>
          <a:p>
            <a:pPr eaLnBrk="1" hangingPunct="1">
              <a:lnSpc>
                <a:spcPct val="80000"/>
              </a:lnSpc>
              <a:defRPr/>
            </a:pPr>
            <a:r>
              <a:rPr lang="en-US" sz="2400" b="1" dirty="0" smtClean="0">
                <a:solidFill>
                  <a:schemeClr val="tx1">
                    <a:lumMod val="50000"/>
                    <a:lumOff val="50000"/>
                  </a:schemeClr>
                </a:solidFill>
                <a:latin typeface="Comic Sans MS" pitchFamily="66" charset="0"/>
                <a:ea typeface="+mn-ea"/>
                <a:cs typeface="+mn-cs"/>
              </a:rPr>
              <a:t>Element</a:t>
            </a:r>
            <a:r>
              <a:rPr lang="en-US" sz="2000" b="1" dirty="0" smtClean="0">
                <a:solidFill>
                  <a:schemeClr val="tx1">
                    <a:lumMod val="50000"/>
                    <a:lumOff val="50000"/>
                  </a:schemeClr>
                </a:solidFill>
                <a:latin typeface="Comic Sans MS" pitchFamily="66" charset="0"/>
                <a:ea typeface="+mn-ea"/>
                <a:cs typeface="+mn-cs"/>
              </a:rPr>
              <a:t>s</a:t>
            </a:r>
            <a:r>
              <a:rPr lang="en-US" sz="1800" dirty="0" smtClean="0">
                <a:latin typeface="Comic Sans MS" pitchFamily="66" charset="0"/>
                <a:ea typeface="+mn-ea"/>
                <a:cs typeface="+mn-cs"/>
              </a:rPr>
              <a:t> </a:t>
            </a:r>
            <a:r>
              <a:rPr lang="en-US" sz="1800" dirty="0">
                <a:latin typeface="Comic Sans MS" pitchFamily="66" charset="0"/>
                <a:ea typeface="+mn-ea"/>
                <a:cs typeface="+mn-cs"/>
              </a:rPr>
              <a:t> </a:t>
            </a:r>
            <a:r>
              <a:rPr lang="en-US" sz="1800" b="1" dirty="0">
                <a:latin typeface="Comic Sans MS" pitchFamily="66" charset="0"/>
                <a:ea typeface="+mn-ea"/>
                <a:cs typeface="Arial" charset="0"/>
              </a:rPr>
              <a:t>→</a:t>
            </a:r>
            <a:r>
              <a:rPr lang="en-US" sz="1800" dirty="0">
                <a:latin typeface="Comic Sans MS" pitchFamily="66" charset="0"/>
                <a:ea typeface="+mn-ea"/>
                <a:cs typeface="+mn-cs"/>
              </a:rPr>
              <a:t> </a:t>
            </a:r>
            <a:r>
              <a:rPr lang="en-US" sz="1800" b="1" dirty="0" smtClean="0">
                <a:latin typeface="Comic Sans MS" pitchFamily="66" charset="0"/>
                <a:ea typeface="+mn-ea"/>
                <a:cs typeface="Arial" charset="0"/>
              </a:rPr>
              <a:t> </a:t>
            </a:r>
            <a:r>
              <a:rPr lang="en-US" sz="1600" dirty="0" smtClean="0">
                <a:latin typeface="Comic Sans MS" pitchFamily="66" charset="0"/>
                <a:ea typeface="+mn-ea"/>
                <a:cs typeface="+mn-cs"/>
              </a:rPr>
              <a:t>Substances that can’t be broken </a:t>
            </a:r>
          </a:p>
          <a:p>
            <a:pPr marL="0" indent="0" eaLnBrk="1" hangingPunct="1">
              <a:lnSpc>
                <a:spcPct val="80000"/>
              </a:lnSpc>
              <a:buFontTx/>
              <a:buNone/>
              <a:defRPr/>
            </a:pPr>
            <a:r>
              <a:rPr lang="en-US" sz="1600" dirty="0">
                <a:latin typeface="Comic Sans MS" pitchFamily="66" charset="0"/>
                <a:ea typeface="+mn-ea"/>
                <a:cs typeface="+mn-cs"/>
              </a:rPr>
              <a:t> </a:t>
            </a:r>
            <a:r>
              <a:rPr lang="en-US" sz="1600" dirty="0" smtClean="0">
                <a:latin typeface="Comic Sans MS" pitchFamily="66" charset="0"/>
                <a:ea typeface="+mn-ea"/>
                <a:cs typeface="+mn-cs"/>
              </a:rPr>
              <a:t>    down any further. </a:t>
            </a:r>
            <a:endParaRPr lang="en-US" sz="1200" b="1" i="1" dirty="0" smtClean="0">
              <a:latin typeface="Comic Sans MS" pitchFamily="66" charset="0"/>
              <a:ea typeface="+mn-ea"/>
              <a:cs typeface="+mn-cs"/>
            </a:endParaRPr>
          </a:p>
          <a:p>
            <a:pPr eaLnBrk="1" hangingPunct="1">
              <a:lnSpc>
                <a:spcPct val="80000"/>
              </a:lnSpc>
              <a:buFontTx/>
              <a:buNone/>
              <a:defRPr/>
            </a:pPr>
            <a:r>
              <a:rPr lang="en-US" sz="1200" i="1" dirty="0" smtClean="0">
                <a:latin typeface="Comic Sans MS" pitchFamily="66" charset="0"/>
                <a:ea typeface="+mn-ea"/>
                <a:cs typeface="+mn-cs"/>
              </a:rPr>
              <a:t>     </a:t>
            </a:r>
            <a:endParaRPr lang="en-US" sz="1600" dirty="0" smtClean="0">
              <a:latin typeface="Comic Sans MS" pitchFamily="66" charset="0"/>
              <a:ea typeface="+mn-ea"/>
              <a:cs typeface="+mn-cs"/>
            </a:endParaRPr>
          </a:p>
          <a:p>
            <a:pPr eaLnBrk="1" hangingPunct="1">
              <a:lnSpc>
                <a:spcPct val="80000"/>
              </a:lnSpc>
              <a:defRPr/>
            </a:pPr>
            <a:r>
              <a:rPr lang="en-US" sz="2400" b="1" dirty="0" smtClean="0">
                <a:solidFill>
                  <a:schemeClr val="tx1">
                    <a:lumMod val="50000"/>
                    <a:lumOff val="50000"/>
                  </a:schemeClr>
                </a:solidFill>
                <a:latin typeface="Comic Sans MS" pitchFamily="66" charset="0"/>
                <a:ea typeface="+mn-ea"/>
                <a:cs typeface="+mn-cs"/>
              </a:rPr>
              <a:t>Atom</a:t>
            </a:r>
            <a:r>
              <a:rPr lang="en-US" sz="2000" dirty="0" smtClean="0">
                <a:solidFill>
                  <a:schemeClr val="bg2">
                    <a:lumMod val="75000"/>
                  </a:schemeClr>
                </a:solidFill>
                <a:latin typeface="Comic Sans MS" pitchFamily="66" charset="0"/>
                <a:ea typeface="+mn-ea"/>
                <a:cs typeface="+mn-cs"/>
              </a:rPr>
              <a:t> </a:t>
            </a:r>
            <a:r>
              <a:rPr lang="en-US" sz="1800" b="1" dirty="0" smtClean="0">
                <a:latin typeface="Comic Sans MS" pitchFamily="66" charset="0"/>
                <a:ea typeface="+mn-ea"/>
                <a:cs typeface="Arial" charset="0"/>
              </a:rPr>
              <a:t>→</a:t>
            </a:r>
            <a:r>
              <a:rPr lang="en-US" sz="1800" dirty="0" smtClean="0">
                <a:latin typeface="Comic Sans MS" pitchFamily="66" charset="0"/>
                <a:ea typeface="+mn-ea"/>
                <a:cs typeface="+mn-cs"/>
              </a:rPr>
              <a:t> The smallest unit of an element.</a:t>
            </a:r>
          </a:p>
          <a:p>
            <a:pPr eaLnBrk="1" hangingPunct="1">
              <a:lnSpc>
                <a:spcPct val="80000"/>
              </a:lnSpc>
              <a:defRPr/>
            </a:pPr>
            <a:endParaRPr lang="en-US" sz="1600" dirty="0" smtClean="0">
              <a:latin typeface="Comic Sans MS" pitchFamily="66" charset="0"/>
              <a:ea typeface="+mn-ea"/>
              <a:cs typeface="+mn-cs"/>
            </a:endParaRPr>
          </a:p>
          <a:p>
            <a:pPr eaLnBrk="1" hangingPunct="1">
              <a:lnSpc>
                <a:spcPct val="80000"/>
              </a:lnSpc>
              <a:defRPr/>
            </a:pPr>
            <a:r>
              <a:rPr lang="en-US" sz="1800" dirty="0" smtClean="0">
                <a:latin typeface="Comic Sans MS" pitchFamily="66" charset="0"/>
                <a:ea typeface="+mn-ea"/>
                <a:cs typeface="+mn-cs"/>
              </a:rPr>
              <a:t>Two or more atoms joined together chemically:</a:t>
            </a:r>
          </a:p>
          <a:p>
            <a:pPr marL="0" indent="0" eaLnBrk="1" hangingPunct="1">
              <a:lnSpc>
                <a:spcPct val="80000"/>
              </a:lnSpc>
              <a:buFontTx/>
              <a:buNone/>
              <a:defRPr/>
            </a:pPr>
            <a:r>
              <a:rPr lang="en-US" sz="1800" i="1" dirty="0">
                <a:latin typeface="Comic Sans MS" pitchFamily="66" charset="0"/>
                <a:ea typeface="+mn-ea"/>
                <a:cs typeface="+mn-cs"/>
              </a:rPr>
              <a:t> </a:t>
            </a:r>
            <a:r>
              <a:rPr lang="en-US" sz="1800" i="1" dirty="0" smtClean="0">
                <a:latin typeface="Comic Sans MS" pitchFamily="66" charset="0"/>
                <a:ea typeface="+mn-ea"/>
                <a:cs typeface="+mn-cs"/>
              </a:rPr>
              <a:t>     </a:t>
            </a:r>
            <a:r>
              <a:rPr lang="en-US" sz="2400" b="1" dirty="0" smtClean="0">
                <a:solidFill>
                  <a:schemeClr val="tx1">
                    <a:lumMod val="50000"/>
                    <a:lumOff val="50000"/>
                  </a:schemeClr>
                </a:solidFill>
                <a:latin typeface="Comic Sans MS" pitchFamily="66" charset="0"/>
                <a:ea typeface="+mn-ea"/>
                <a:cs typeface="+mn-cs"/>
              </a:rPr>
              <a:t>Molecule</a:t>
            </a:r>
          </a:p>
          <a:p>
            <a:pPr eaLnBrk="1" hangingPunct="1">
              <a:lnSpc>
                <a:spcPct val="80000"/>
              </a:lnSpc>
              <a:defRPr/>
            </a:pPr>
            <a:endParaRPr lang="en-US" sz="1600" i="1" dirty="0" smtClean="0">
              <a:latin typeface="Comic Sans MS" pitchFamily="66" charset="0"/>
              <a:ea typeface="+mn-ea"/>
              <a:cs typeface="+mn-cs"/>
            </a:endParaRPr>
          </a:p>
          <a:p>
            <a:pPr eaLnBrk="1" hangingPunct="1">
              <a:lnSpc>
                <a:spcPct val="80000"/>
              </a:lnSpc>
              <a:defRPr/>
            </a:pPr>
            <a:r>
              <a:rPr lang="en-US" sz="1800" dirty="0" smtClean="0">
                <a:latin typeface="Comic Sans MS" pitchFamily="66" charset="0"/>
                <a:ea typeface="+mn-ea"/>
                <a:cs typeface="+mn-cs"/>
              </a:rPr>
              <a:t>Molecule containing at least two different </a:t>
            </a:r>
          </a:p>
          <a:p>
            <a:pPr eaLnBrk="1" hangingPunct="1">
              <a:lnSpc>
                <a:spcPct val="80000"/>
              </a:lnSpc>
              <a:defRPr/>
            </a:pPr>
            <a:r>
              <a:rPr lang="en-US" sz="1800" dirty="0" smtClean="0">
                <a:latin typeface="Comic Sans MS" pitchFamily="66" charset="0"/>
                <a:ea typeface="+mn-ea"/>
                <a:cs typeface="+mn-cs"/>
              </a:rPr>
              <a:t>Elements: </a:t>
            </a:r>
            <a:r>
              <a:rPr lang="en-US" sz="2400" b="1" dirty="0" smtClean="0">
                <a:solidFill>
                  <a:schemeClr val="tx1">
                    <a:lumMod val="50000"/>
                    <a:lumOff val="50000"/>
                  </a:schemeClr>
                </a:solidFill>
                <a:latin typeface="Comic Sans MS" pitchFamily="66" charset="0"/>
                <a:ea typeface="+mn-ea"/>
                <a:cs typeface="+mn-cs"/>
              </a:rPr>
              <a:t>Compound</a:t>
            </a:r>
          </a:p>
          <a:p>
            <a:pPr marL="0" indent="0" eaLnBrk="1" hangingPunct="1">
              <a:lnSpc>
                <a:spcPct val="80000"/>
              </a:lnSpc>
              <a:buFontTx/>
              <a:buNone/>
              <a:defRPr/>
            </a:pPr>
            <a:endParaRPr lang="en-US" sz="1600"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Examples of </a:t>
            </a:r>
            <a:r>
              <a:rPr lang="en-US" sz="1800" b="1" i="1" dirty="0" smtClean="0">
                <a:solidFill>
                  <a:schemeClr val="bg1">
                    <a:lumMod val="50000"/>
                  </a:schemeClr>
                </a:solidFill>
                <a:latin typeface="Comic Sans MS" pitchFamily="66" charset="0"/>
                <a:ea typeface="+mn-ea"/>
                <a:cs typeface="+mn-cs"/>
              </a:rPr>
              <a:t>molecules:</a:t>
            </a:r>
            <a:r>
              <a:rPr lang="en-US" sz="1800" b="1" dirty="0" smtClean="0">
                <a:solidFill>
                  <a:schemeClr val="bg1">
                    <a:lumMod val="50000"/>
                  </a:schemeClr>
                </a:solidFill>
                <a:latin typeface="Comic Sans MS" pitchFamily="66" charset="0"/>
                <a:ea typeface="+mn-ea"/>
                <a:cs typeface="+mn-cs"/>
              </a:rPr>
              <a:t> </a:t>
            </a:r>
            <a:r>
              <a:rPr lang="en-US" sz="1600" dirty="0" smtClean="0">
                <a:latin typeface="Comic Sans MS" pitchFamily="66" charset="0"/>
                <a:ea typeface="+mn-ea"/>
                <a:cs typeface="+mn-cs"/>
              </a:rPr>
              <a:t>Carbon dioxide </a:t>
            </a:r>
            <a:r>
              <a:rPr lang="en-US" sz="1400" b="1" dirty="0" smtClean="0">
                <a:latin typeface="Comic Sans MS" pitchFamily="66" charset="0"/>
                <a:ea typeface="+mn-ea"/>
                <a:cs typeface="+mn-cs"/>
              </a:rPr>
              <a:t>(CO</a:t>
            </a:r>
            <a:r>
              <a:rPr lang="en-US" sz="1400" b="1" baseline="-25000" dirty="0" smtClean="0">
                <a:latin typeface="Comic Sans MS" pitchFamily="66" charset="0"/>
                <a:ea typeface="+mn-ea"/>
                <a:cs typeface="+mn-cs"/>
              </a:rPr>
              <a:t>2</a:t>
            </a:r>
            <a:r>
              <a:rPr lang="en-US" sz="1400" b="1" dirty="0" smtClean="0">
                <a:latin typeface="Comic Sans MS" pitchFamily="66" charset="0"/>
                <a:ea typeface="+mn-ea"/>
                <a:cs typeface="+mn-cs"/>
              </a:rPr>
              <a:t>)</a:t>
            </a:r>
            <a:r>
              <a:rPr lang="en-US" sz="2000" b="1" dirty="0" smtClean="0">
                <a:latin typeface="Comic Sans MS" pitchFamily="66" charset="0"/>
                <a:ea typeface="+mn-ea"/>
                <a:cs typeface="+mn-cs"/>
              </a:rPr>
              <a:t> </a:t>
            </a:r>
            <a:r>
              <a:rPr lang="en-US" sz="1600" dirty="0" smtClean="0">
                <a:latin typeface="Comic Sans MS" pitchFamily="66" charset="0"/>
                <a:ea typeface="+mn-ea"/>
                <a:cs typeface="+mn-cs"/>
              </a:rPr>
              <a:t>and methane </a:t>
            </a:r>
            <a:r>
              <a:rPr lang="en-US" sz="1400" b="1" dirty="0" smtClean="0">
                <a:latin typeface="Comic Sans MS" pitchFamily="66" charset="0"/>
                <a:ea typeface="+mn-ea"/>
                <a:cs typeface="+mn-cs"/>
              </a:rPr>
              <a:t>(CH</a:t>
            </a:r>
            <a:r>
              <a:rPr lang="en-US" sz="1400" b="1" baseline="-25000" dirty="0" smtClean="0">
                <a:latin typeface="Comic Sans MS" pitchFamily="66" charset="0"/>
                <a:ea typeface="+mn-ea"/>
                <a:cs typeface="+mn-cs"/>
              </a:rPr>
              <a:t>4</a:t>
            </a:r>
            <a:r>
              <a:rPr lang="en-US" sz="1400" b="1" dirty="0" smtClean="0">
                <a:latin typeface="Comic Sans MS" pitchFamily="66" charset="0"/>
                <a:ea typeface="+mn-ea"/>
                <a:cs typeface="+mn-cs"/>
              </a:rPr>
              <a:t>) </a:t>
            </a:r>
            <a:r>
              <a:rPr lang="en-US" sz="1100" dirty="0" smtClean="0">
                <a:latin typeface="Comic Sans MS" pitchFamily="66" charset="0"/>
                <a:ea typeface="+mn-ea"/>
                <a:cs typeface="+mn-cs"/>
              </a:rPr>
              <a:t>, </a:t>
            </a:r>
            <a:r>
              <a:rPr lang="en-US" sz="1600" dirty="0" smtClean="0">
                <a:latin typeface="Comic Sans MS" pitchFamily="66" charset="0"/>
                <a:ea typeface="+mn-ea"/>
                <a:cs typeface="+mn-cs"/>
              </a:rPr>
              <a:t>molecular hydrogen </a:t>
            </a:r>
            <a:r>
              <a:rPr lang="en-US" sz="1100" dirty="0" smtClean="0">
                <a:latin typeface="Comic Sans MS" pitchFamily="66" charset="0"/>
                <a:ea typeface="+mn-ea"/>
                <a:cs typeface="+mn-cs"/>
              </a:rPr>
              <a:t>(H</a:t>
            </a:r>
            <a:r>
              <a:rPr lang="en-US" sz="1100" baseline="-25000" dirty="0" smtClean="0">
                <a:latin typeface="Comic Sans MS" pitchFamily="66" charset="0"/>
                <a:ea typeface="+mn-ea"/>
                <a:cs typeface="+mn-cs"/>
              </a:rPr>
              <a:t>2</a:t>
            </a:r>
            <a:r>
              <a:rPr lang="en-US" sz="1100" dirty="0" smtClean="0">
                <a:latin typeface="Comic Sans MS" pitchFamily="66" charset="0"/>
                <a:ea typeface="+mn-ea"/>
                <a:cs typeface="+mn-cs"/>
              </a:rPr>
              <a:t>),</a:t>
            </a:r>
            <a:r>
              <a:rPr lang="en-US" sz="1600" dirty="0" smtClean="0">
                <a:latin typeface="Comic Sans MS" pitchFamily="66" charset="0"/>
                <a:ea typeface="+mn-ea"/>
                <a:cs typeface="+mn-cs"/>
              </a:rPr>
              <a:t> molecular oxygen </a:t>
            </a:r>
            <a:r>
              <a:rPr lang="en-US" sz="1100" dirty="0" smtClean="0">
                <a:latin typeface="Comic Sans MS" pitchFamily="66" charset="0"/>
                <a:ea typeface="+mn-ea"/>
                <a:cs typeface="+mn-cs"/>
              </a:rPr>
              <a:t>(O</a:t>
            </a:r>
            <a:r>
              <a:rPr lang="en-US" sz="1100" baseline="-25000" dirty="0" smtClean="0">
                <a:latin typeface="Comic Sans MS" pitchFamily="66" charset="0"/>
                <a:ea typeface="+mn-ea"/>
                <a:cs typeface="+mn-cs"/>
              </a:rPr>
              <a:t>2</a:t>
            </a:r>
            <a:r>
              <a:rPr lang="en-US" sz="1100" dirty="0" smtClean="0">
                <a:latin typeface="Comic Sans MS" pitchFamily="66" charset="0"/>
                <a:ea typeface="+mn-ea"/>
                <a:cs typeface="+mn-cs"/>
              </a:rPr>
              <a:t>)</a:t>
            </a:r>
            <a:r>
              <a:rPr lang="en-US" sz="1600" dirty="0" smtClean="0">
                <a:latin typeface="Comic Sans MS" pitchFamily="66" charset="0"/>
                <a:ea typeface="+mn-ea"/>
                <a:cs typeface="+mn-cs"/>
              </a:rPr>
              <a:t> and molecular nitrogen (</a:t>
            </a:r>
            <a:r>
              <a:rPr lang="en-US" sz="1100" dirty="0" smtClean="0">
                <a:latin typeface="Comic Sans MS" pitchFamily="66" charset="0"/>
                <a:ea typeface="+mn-ea"/>
                <a:cs typeface="+mn-cs"/>
              </a:rPr>
              <a:t>N</a:t>
            </a:r>
            <a:r>
              <a:rPr lang="en-US" sz="1100" baseline="-25000" dirty="0" smtClean="0">
                <a:latin typeface="Comic Sans MS" pitchFamily="66" charset="0"/>
                <a:ea typeface="+mn-ea"/>
                <a:cs typeface="+mn-cs"/>
              </a:rPr>
              <a:t>2</a:t>
            </a:r>
            <a:r>
              <a:rPr lang="en-US" sz="1600" dirty="0" smtClean="0">
                <a:latin typeface="Comic Sans MS" pitchFamily="66" charset="0"/>
                <a:ea typeface="+mn-ea"/>
                <a:cs typeface="+mn-cs"/>
              </a:rPr>
              <a:t>).</a:t>
            </a:r>
          </a:p>
          <a:p>
            <a:pPr eaLnBrk="1" hangingPunct="1">
              <a:lnSpc>
                <a:spcPct val="80000"/>
              </a:lnSpc>
              <a:defRPr/>
            </a:pPr>
            <a:endParaRPr lang="en-US" sz="1600"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Examples of </a:t>
            </a:r>
            <a:r>
              <a:rPr lang="en-US" sz="1800" b="1" i="1" dirty="0" smtClean="0">
                <a:solidFill>
                  <a:srgbClr val="7F7F7F"/>
                </a:solidFill>
                <a:latin typeface="Comic Sans MS" pitchFamily="66" charset="0"/>
                <a:ea typeface="+mn-ea"/>
                <a:cs typeface="+mn-cs"/>
              </a:rPr>
              <a:t>compounds</a:t>
            </a:r>
            <a:r>
              <a:rPr lang="en-US" sz="1600" b="1" dirty="0" smtClean="0">
                <a:latin typeface="Comic Sans MS" pitchFamily="66" charset="0"/>
                <a:ea typeface="+mn-ea"/>
                <a:cs typeface="+mn-cs"/>
              </a:rPr>
              <a:t>:</a:t>
            </a:r>
            <a:r>
              <a:rPr lang="en-US" sz="1600" dirty="0" smtClean="0">
                <a:latin typeface="Comic Sans MS" pitchFamily="66" charset="0"/>
                <a:ea typeface="+mn-ea"/>
                <a:cs typeface="+mn-cs"/>
              </a:rPr>
              <a:t> Only molecules containing two or more elements, such as carbon dioxide </a:t>
            </a:r>
            <a:r>
              <a:rPr lang="en-US" sz="1400" b="1" dirty="0" smtClean="0">
                <a:latin typeface="Comic Sans MS" pitchFamily="66" charset="0"/>
                <a:ea typeface="+mn-ea"/>
                <a:cs typeface="+mn-cs"/>
              </a:rPr>
              <a:t>(CO</a:t>
            </a:r>
            <a:r>
              <a:rPr lang="en-US" sz="1400" b="1" baseline="-25000" dirty="0" smtClean="0">
                <a:latin typeface="Comic Sans MS" pitchFamily="66" charset="0"/>
                <a:ea typeface="+mn-ea"/>
                <a:cs typeface="+mn-cs"/>
              </a:rPr>
              <a:t>2</a:t>
            </a:r>
            <a:r>
              <a:rPr lang="en-US" sz="1400" b="1" dirty="0" smtClean="0">
                <a:latin typeface="Comic Sans MS" pitchFamily="66" charset="0"/>
                <a:ea typeface="+mn-ea"/>
                <a:cs typeface="+mn-cs"/>
              </a:rPr>
              <a:t>)</a:t>
            </a:r>
            <a:r>
              <a:rPr lang="en-US" sz="2000" b="1" dirty="0" smtClean="0">
                <a:latin typeface="Comic Sans MS" pitchFamily="66" charset="0"/>
                <a:ea typeface="+mn-ea"/>
                <a:cs typeface="+mn-cs"/>
              </a:rPr>
              <a:t> </a:t>
            </a:r>
            <a:r>
              <a:rPr lang="en-US" sz="1600" dirty="0" smtClean="0">
                <a:latin typeface="Comic Sans MS" pitchFamily="66" charset="0"/>
                <a:ea typeface="+mn-ea"/>
                <a:cs typeface="+mn-cs"/>
              </a:rPr>
              <a:t>and methane </a:t>
            </a:r>
            <a:r>
              <a:rPr lang="en-US" sz="1400" b="1" dirty="0" smtClean="0">
                <a:latin typeface="Comic Sans MS" pitchFamily="66" charset="0"/>
                <a:ea typeface="+mn-ea"/>
                <a:cs typeface="+mn-cs"/>
              </a:rPr>
              <a:t>(CH</a:t>
            </a:r>
            <a:r>
              <a:rPr lang="en-US" sz="1400" b="1" baseline="-25000" dirty="0" smtClean="0">
                <a:latin typeface="Comic Sans MS" pitchFamily="66" charset="0"/>
                <a:ea typeface="+mn-ea"/>
                <a:cs typeface="+mn-cs"/>
              </a:rPr>
              <a:t>4</a:t>
            </a:r>
            <a:r>
              <a:rPr lang="en-US" sz="1400" b="1" dirty="0" smtClean="0">
                <a:latin typeface="Comic Sans MS" pitchFamily="66" charset="0"/>
                <a:ea typeface="+mn-ea"/>
                <a:cs typeface="+mn-cs"/>
              </a:rPr>
              <a:t>).</a:t>
            </a:r>
          </a:p>
          <a:p>
            <a:pPr eaLnBrk="1" hangingPunct="1">
              <a:lnSpc>
                <a:spcPct val="80000"/>
              </a:lnSpc>
              <a:defRPr/>
            </a:pPr>
            <a:endParaRPr lang="en-US" sz="1600" dirty="0">
              <a:latin typeface="Comic Sans MS" pitchFamily="66" charset="0"/>
              <a:ea typeface="+mn-ea"/>
              <a:cs typeface="+mn-cs"/>
            </a:endParaRPr>
          </a:p>
          <a:p>
            <a:pPr eaLnBrk="1" hangingPunct="1">
              <a:lnSpc>
                <a:spcPct val="80000"/>
              </a:lnSpc>
              <a:defRPr/>
            </a:pPr>
            <a:r>
              <a:rPr lang="en-US" sz="1600" b="1" i="1" dirty="0">
                <a:solidFill>
                  <a:srgbClr val="FF0000"/>
                </a:solidFill>
                <a:latin typeface="Comic Sans MS" pitchFamily="66" charset="0"/>
                <a:ea typeface="+mn-ea"/>
                <a:cs typeface="+mn-cs"/>
              </a:rPr>
              <a:t>Q: </a:t>
            </a:r>
            <a:r>
              <a:rPr lang="en-US" sz="1600" b="1" i="1" dirty="0">
                <a:latin typeface="Comic Sans MS" pitchFamily="66" charset="0"/>
                <a:ea typeface="+mn-ea"/>
                <a:cs typeface="+mn-cs"/>
              </a:rPr>
              <a:t>Explain why all compounds are molecules but not all molecules are compounds.</a:t>
            </a:r>
          </a:p>
          <a:p>
            <a:pPr marL="0" indent="0" eaLnBrk="1" hangingPunct="1">
              <a:lnSpc>
                <a:spcPct val="80000"/>
              </a:lnSpc>
              <a:buFontTx/>
              <a:buNone/>
              <a:defRPr/>
            </a:pPr>
            <a:r>
              <a:rPr lang="en-US" sz="1600" dirty="0" smtClean="0">
                <a:latin typeface="Comic Sans MS" pitchFamily="66" charset="0"/>
                <a:ea typeface="+mn-ea"/>
                <a:cs typeface="+mn-cs"/>
              </a:rPr>
              <a:t> </a:t>
            </a:r>
          </a:p>
        </p:txBody>
      </p:sp>
      <p:pic>
        <p:nvPicPr>
          <p:cNvPr id="23555" name="Picture 4" descr="water-molecu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1800" y="3886200"/>
            <a:ext cx="2133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5"/>
          <p:cNvSpPr txBox="1">
            <a:spLocks noChangeArrowheads="1"/>
          </p:cNvSpPr>
          <p:nvPr/>
        </p:nvSpPr>
        <p:spPr bwMode="auto">
          <a:xfrm>
            <a:off x="0" y="6613525"/>
            <a:ext cx="4114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Periodic Table of Elements</a:t>
            </a:r>
            <a:r>
              <a:rPr lang="en-US" sz="1000">
                <a:latin typeface="Comic Sans MS" charset="0"/>
                <a:cs typeface="Arial" charset="0"/>
              </a:rPr>
              <a:t>; </a:t>
            </a:r>
            <a:r>
              <a:rPr lang="en-US" sz="1000">
                <a:latin typeface="Comic Sans MS" charset="0"/>
                <a:cs typeface="Arial" charset="0"/>
                <a:hlinkClick r:id="rId5"/>
              </a:rPr>
              <a:t>Water Molecule</a:t>
            </a:r>
            <a:r>
              <a:rPr lang="en-US" sz="1000">
                <a:latin typeface="Comic Sans MS" charset="0"/>
                <a:cs typeface="Arial" charset="0"/>
              </a:rPr>
              <a:t>, Wiki</a:t>
            </a:r>
          </a:p>
        </p:txBody>
      </p:sp>
      <p:sp>
        <p:nvSpPr>
          <p:cNvPr id="23557" name="Rectangle 6"/>
          <p:cNvSpPr>
            <a:spLocks noChangeArrowheads="1"/>
          </p:cNvSpPr>
          <p:nvPr/>
        </p:nvSpPr>
        <p:spPr bwMode="auto">
          <a:xfrm>
            <a:off x="5208588" y="66246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pic>
        <p:nvPicPr>
          <p:cNvPr id="23558" name="Picture 9" descr="Periodic_Tabl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914400"/>
            <a:ext cx="2879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838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81013" y="228600"/>
            <a:ext cx="8229600" cy="487363"/>
          </a:xfrm>
        </p:spPr>
        <p:txBody>
          <a:bodyPr/>
          <a:lstStyle/>
          <a:p>
            <a:pPr eaLnBrk="1" hangingPunct="1"/>
            <a:r>
              <a:rPr lang="en-US" sz="3200" b="1">
                <a:solidFill>
                  <a:srgbClr val="0000FF"/>
                </a:solidFill>
                <a:latin typeface="Comic Sans MS" charset="0"/>
              </a:rPr>
              <a:t>Chemical Bonding and Electron Valences</a:t>
            </a:r>
          </a:p>
        </p:txBody>
      </p:sp>
      <p:pic>
        <p:nvPicPr>
          <p:cNvPr id="26626"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143000"/>
            <a:ext cx="30861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60338" y="914400"/>
            <a:ext cx="5630862"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500" dirty="0">
                <a:latin typeface="Comic Sans MS" pitchFamily="66" charset="0"/>
                <a:ea typeface="+mn-ea"/>
                <a:cs typeface="+mn-cs"/>
              </a:rPr>
              <a:t>The electrons in an atom are located at different </a:t>
            </a:r>
            <a:r>
              <a:rPr lang="en-US" sz="2000" b="1" dirty="0">
                <a:solidFill>
                  <a:schemeClr val="tx1">
                    <a:lumMod val="50000"/>
                    <a:lumOff val="50000"/>
                  </a:schemeClr>
                </a:solidFill>
                <a:latin typeface="Comic Sans MS" pitchFamily="66" charset="0"/>
                <a:ea typeface="+mn-ea"/>
                <a:cs typeface="+mn-cs"/>
              </a:rPr>
              <a:t>energy levels</a:t>
            </a:r>
            <a:r>
              <a:rPr lang="en-US" sz="1800" dirty="0">
                <a:solidFill>
                  <a:schemeClr val="bg2">
                    <a:lumMod val="75000"/>
                  </a:schemeClr>
                </a:solidFill>
                <a:latin typeface="Comic Sans MS" pitchFamily="66" charset="0"/>
                <a:ea typeface="+mn-ea"/>
                <a:cs typeface="+mn-cs"/>
              </a:rPr>
              <a:t>. </a:t>
            </a:r>
          </a:p>
          <a:p>
            <a:pPr eaLnBrk="0" hangingPunct="0">
              <a:defRPr/>
            </a:pPr>
            <a:endParaRPr lang="en-US" sz="1200" dirty="0">
              <a:latin typeface="Comic Sans MS" pitchFamily="66" charset="0"/>
              <a:ea typeface="+mn-ea"/>
              <a:cs typeface="+mn-cs"/>
            </a:endParaRPr>
          </a:p>
          <a:p>
            <a:pPr eaLnBrk="0" hangingPunct="0">
              <a:defRPr/>
            </a:pPr>
            <a:r>
              <a:rPr lang="en-US" sz="1500" dirty="0">
                <a:latin typeface="Comic Sans MS" pitchFamily="66" charset="0"/>
                <a:ea typeface="+mn-ea"/>
                <a:cs typeface="+mn-cs"/>
              </a:rPr>
              <a:t>Electrons in the highest energy level are called </a:t>
            </a:r>
            <a:r>
              <a:rPr lang="en-US" sz="2000" b="1" dirty="0">
                <a:solidFill>
                  <a:schemeClr val="tx1">
                    <a:lumMod val="50000"/>
                    <a:lumOff val="50000"/>
                  </a:schemeClr>
                </a:solidFill>
                <a:latin typeface="Comic Sans MS" pitchFamily="66" charset="0"/>
                <a:ea typeface="+mn-ea"/>
                <a:cs typeface="+mn-cs"/>
              </a:rPr>
              <a:t>valence electrons</a:t>
            </a:r>
            <a:r>
              <a:rPr lang="en-US" sz="1800" b="1" dirty="0">
                <a:solidFill>
                  <a:schemeClr val="bg2">
                    <a:lumMod val="75000"/>
                  </a:schemeClr>
                </a:solidFill>
                <a:latin typeface="Comic Sans MS" pitchFamily="66" charset="0"/>
                <a:ea typeface="+mn-ea"/>
                <a:cs typeface="+mn-cs"/>
              </a:rPr>
              <a:t>.</a:t>
            </a:r>
            <a:endParaRPr lang="en-US" sz="1500" b="1" dirty="0">
              <a:solidFill>
                <a:schemeClr val="bg2">
                  <a:lumMod val="75000"/>
                </a:schemeClr>
              </a:solidFill>
              <a:latin typeface="Comic Sans MS" pitchFamily="66" charset="0"/>
              <a:ea typeface="+mn-ea"/>
              <a:cs typeface="+mn-cs"/>
            </a:endParaRPr>
          </a:p>
          <a:p>
            <a:pPr eaLnBrk="0" hangingPunct="0">
              <a:defRPr/>
            </a:pPr>
            <a:endParaRPr lang="en-US" sz="1500" b="1" dirty="0">
              <a:latin typeface="Comic Sans MS" pitchFamily="66" charset="0"/>
              <a:ea typeface="+mn-ea"/>
              <a:cs typeface="+mn-cs"/>
            </a:endParaRPr>
          </a:p>
          <a:p>
            <a:pPr eaLnBrk="0" hangingPunct="0">
              <a:defRPr/>
            </a:pPr>
            <a:r>
              <a:rPr lang="en-US" sz="1500" dirty="0">
                <a:latin typeface="Comic Sans MS" pitchFamily="66" charset="0"/>
                <a:ea typeface="+mn-ea"/>
                <a:cs typeface="+mn-cs"/>
              </a:rPr>
              <a:t>Number of valence electrons governs an atom’s bonding behavior. </a:t>
            </a:r>
          </a:p>
          <a:p>
            <a:pPr eaLnBrk="0" hangingPunct="0">
              <a:defRPr/>
            </a:pPr>
            <a:endParaRPr lang="en-US" sz="1500" dirty="0">
              <a:latin typeface="Comic Sans MS" pitchFamily="66" charset="0"/>
              <a:ea typeface="+mn-ea"/>
              <a:cs typeface="+mn-cs"/>
            </a:endParaRPr>
          </a:p>
          <a:p>
            <a:pPr eaLnBrk="0" hangingPunct="0">
              <a:defRPr/>
            </a:pPr>
            <a:r>
              <a:rPr lang="en-US" sz="1800" b="1" i="1" dirty="0">
                <a:solidFill>
                  <a:srgbClr val="FF0000"/>
                </a:solidFill>
                <a:latin typeface="Comic Sans MS" pitchFamily="66" charset="0"/>
                <a:ea typeface="+mn-ea"/>
                <a:cs typeface="+mn-cs"/>
              </a:rPr>
              <a:t>Q: </a:t>
            </a:r>
            <a:r>
              <a:rPr lang="en-US" sz="1500" b="1" i="1" dirty="0">
                <a:latin typeface="Comic Sans MS" pitchFamily="66" charset="0"/>
                <a:ea typeface="+mn-ea"/>
                <a:cs typeface="+mn-cs"/>
              </a:rPr>
              <a:t>What is the </a:t>
            </a:r>
            <a:r>
              <a:rPr lang="en-US" sz="1500" b="1" i="1" u="sng" dirty="0">
                <a:latin typeface="Comic Sans MS" pitchFamily="66" charset="0"/>
                <a:ea typeface="+mn-ea"/>
                <a:cs typeface="+mn-cs"/>
              </a:rPr>
              <a:t>max number</a:t>
            </a:r>
            <a:r>
              <a:rPr lang="en-US" sz="1500" b="1" i="1" dirty="0">
                <a:latin typeface="Comic Sans MS" pitchFamily="66" charset="0"/>
                <a:ea typeface="+mn-ea"/>
                <a:cs typeface="+mn-cs"/>
              </a:rPr>
              <a:t> of valence electrons for a full valence shell? </a:t>
            </a:r>
          </a:p>
          <a:p>
            <a:pPr eaLnBrk="0" hangingPunct="0">
              <a:defRPr/>
            </a:pPr>
            <a:endParaRPr lang="en-US" sz="1500" i="1" dirty="0">
              <a:latin typeface="Comic Sans MS" pitchFamily="66" charset="0"/>
              <a:ea typeface="+mn-ea"/>
              <a:cs typeface="+mn-cs"/>
            </a:endParaRPr>
          </a:p>
          <a:p>
            <a:pPr eaLnBrk="0" hangingPunct="0">
              <a:defRPr/>
            </a:pPr>
            <a:r>
              <a:rPr lang="en-US" sz="1500" dirty="0">
                <a:latin typeface="Comic Sans MS" pitchFamily="66" charset="0"/>
                <a:ea typeface="+mn-ea"/>
                <a:cs typeface="+mn-cs"/>
              </a:rPr>
              <a:t>Atoms are much more stable, or less reactive, with a full valence shell. </a:t>
            </a:r>
          </a:p>
          <a:p>
            <a:pPr eaLnBrk="0" hangingPunct="0">
              <a:defRPr/>
            </a:pPr>
            <a:endParaRPr lang="en-US" sz="1500" dirty="0">
              <a:latin typeface="Comic Sans MS" pitchFamily="66" charset="0"/>
              <a:ea typeface="+mn-ea"/>
              <a:cs typeface="+mn-cs"/>
            </a:endParaRPr>
          </a:p>
          <a:p>
            <a:pPr eaLnBrk="0" hangingPunct="0">
              <a:defRPr/>
            </a:pPr>
            <a:r>
              <a:rPr lang="en-US" sz="1500" dirty="0">
                <a:latin typeface="Comic Sans MS" pitchFamily="66" charset="0"/>
                <a:ea typeface="+mn-ea"/>
                <a:cs typeface="+mn-cs"/>
              </a:rPr>
              <a:t>By moving electrons, the two atoms become linked. This is known as </a:t>
            </a:r>
            <a:r>
              <a:rPr lang="en-US" sz="2000" b="1" dirty="0">
                <a:solidFill>
                  <a:schemeClr val="tx1">
                    <a:lumMod val="50000"/>
                    <a:lumOff val="50000"/>
                  </a:schemeClr>
                </a:solidFill>
                <a:latin typeface="Comic Sans MS" pitchFamily="66" charset="0"/>
                <a:ea typeface="+mn-ea"/>
                <a:cs typeface="+mn-cs"/>
              </a:rPr>
              <a:t>chemical bonding</a:t>
            </a:r>
            <a:r>
              <a:rPr lang="en-US" sz="1500" dirty="0">
                <a:latin typeface="Comic Sans MS" pitchFamily="66" charset="0"/>
                <a:ea typeface="+mn-ea"/>
                <a:cs typeface="+mn-cs"/>
              </a:rPr>
              <a:t>. </a:t>
            </a:r>
          </a:p>
          <a:p>
            <a:pPr eaLnBrk="0" hangingPunct="0">
              <a:defRPr/>
            </a:pPr>
            <a:endParaRPr lang="en-US" sz="1500" dirty="0">
              <a:latin typeface="Comic Sans MS" pitchFamily="66" charset="0"/>
              <a:ea typeface="+mn-ea"/>
              <a:cs typeface="+mn-cs"/>
            </a:endParaRPr>
          </a:p>
          <a:p>
            <a:pPr eaLnBrk="0" hangingPunct="0">
              <a:defRPr/>
            </a:pPr>
            <a:r>
              <a:rPr lang="en-US" sz="1500" dirty="0">
                <a:latin typeface="Comic Sans MS" pitchFamily="66" charset="0"/>
                <a:ea typeface="+mn-ea"/>
                <a:cs typeface="+mn-cs"/>
              </a:rPr>
              <a:t>This stability can be achieved one of two ways: </a:t>
            </a:r>
          </a:p>
          <a:p>
            <a:pPr eaLnBrk="0" hangingPunct="0">
              <a:defRPr/>
            </a:pPr>
            <a:endParaRPr lang="en-US" sz="800" dirty="0">
              <a:latin typeface="Comic Sans MS" pitchFamily="66" charset="0"/>
              <a:ea typeface="+mn-ea"/>
              <a:cs typeface="+mn-cs"/>
            </a:endParaRPr>
          </a:p>
          <a:p>
            <a:pPr eaLnBrk="0" hangingPunct="0">
              <a:defRPr/>
            </a:pPr>
            <a:r>
              <a:rPr lang="en-US" sz="1500" dirty="0">
                <a:latin typeface="Comic Sans MS" pitchFamily="66" charset="0"/>
                <a:ea typeface="+mn-ea"/>
                <a:cs typeface="+mn-cs"/>
              </a:rPr>
              <a:t>	-</a:t>
            </a:r>
            <a:r>
              <a:rPr lang="en-US" sz="1800" dirty="0">
                <a:solidFill>
                  <a:schemeClr val="bg2">
                    <a:lumMod val="75000"/>
                  </a:schemeClr>
                </a:solidFill>
                <a:latin typeface="Comic Sans MS" pitchFamily="66" charset="0"/>
                <a:ea typeface="+mn-ea"/>
                <a:cs typeface="+mn-cs"/>
              </a:rPr>
              <a:t> </a:t>
            </a:r>
            <a:r>
              <a:rPr lang="en-US" sz="2000" b="1" dirty="0">
                <a:solidFill>
                  <a:schemeClr val="bg2">
                    <a:lumMod val="75000"/>
                  </a:schemeClr>
                </a:solidFill>
                <a:latin typeface="Comic Sans MS" pitchFamily="66" charset="0"/>
                <a:ea typeface="+mn-ea"/>
                <a:cs typeface="+mn-cs"/>
              </a:rPr>
              <a:t>Ionic</a:t>
            </a:r>
            <a:r>
              <a:rPr lang="en-US" sz="2000" dirty="0">
                <a:solidFill>
                  <a:schemeClr val="bg2">
                    <a:lumMod val="75000"/>
                  </a:schemeClr>
                </a:solidFill>
                <a:latin typeface="Comic Sans MS" pitchFamily="66" charset="0"/>
                <a:ea typeface="+mn-ea"/>
                <a:cs typeface="+mn-cs"/>
              </a:rPr>
              <a:t> </a:t>
            </a:r>
            <a:r>
              <a:rPr lang="en-US" sz="1500" dirty="0">
                <a:latin typeface="Comic Sans MS" pitchFamily="66" charset="0"/>
                <a:ea typeface="+mn-ea"/>
                <a:cs typeface="+mn-cs"/>
              </a:rPr>
              <a:t>bond</a:t>
            </a:r>
          </a:p>
          <a:p>
            <a:pPr eaLnBrk="0" hangingPunct="0">
              <a:defRPr/>
            </a:pPr>
            <a:r>
              <a:rPr lang="en-US" sz="1500" dirty="0">
                <a:latin typeface="Comic Sans MS" pitchFamily="66" charset="0"/>
                <a:ea typeface="+mn-ea"/>
                <a:cs typeface="+mn-cs"/>
              </a:rPr>
              <a:t>	- </a:t>
            </a:r>
            <a:r>
              <a:rPr lang="en-US" sz="2000" b="1" dirty="0">
                <a:solidFill>
                  <a:schemeClr val="bg2">
                    <a:lumMod val="75000"/>
                  </a:schemeClr>
                </a:solidFill>
                <a:latin typeface="Comic Sans MS" pitchFamily="66" charset="0"/>
                <a:ea typeface="+mn-ea"/>
                <a:cs typeface="+mn-cs"/>
              </a:rPr>
              <a:t>Covalent</a:t>
            </a:r>
            <a:r>
              <a:rPr lang="en-US" sz="1500" dirty="0">
                <a:latin typeface="Comic Sans MS" pitchFamily="66" charset="0"/>
                <a:ea typeface="+mn-ea"/>
                <a:cs typeface="+mn-cs"/>
              </a:rPr>
              <a:t> bond</a:t>
            </a:r>
          </a:p>
        </p:txBody>
      </p:sp>
      <p:sp>
        <p:nvSpPr>
          <p:cNvPr id="26628"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Images: Carbon, </a:t>
            </a:r>
            <a:r>
              <a:rPr lang="en-US" sz="1000">
                <a:latin typeface="Comic Sans MS" charset="0"/>
                <a:cs typeface="Arial" charset="0"/>
                <a:hlinkClick r:id="rId4"/>
              </a:rPr>
              <a:t>Universe Today </a:t>
            </a:r>
            <a:r>
              <a:rPr lang="en-US" sz="1000">
                <a:latin typeface="Comic Sans MS" charset="0"/>
                <a:cs typeface="Arial" charset="0"/>
              </a:rPr>
              <a:t>Website</a:t>
            </a:r>
          </a:p>
        </p:txBody>
      </p:sp>
      <p:sp>
        <p:nvSpPr>
          <p:cNvPr id="26629"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
        <p:nvSpPr>
          <p:cNvPr id="26630" name="TextBox 1"/>
          <p:cNvSpPr txBox="1">
            <a:spLocks noChangeArrowheads="1"/>
          </p:cNvSpPr>
          <p:nvPr/>
        </p:nvSpPr>
        <p:spPr bwMode="auto">
          <a:xfrm>
            <a:off x="5943600" y="48768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latin typeface="Comic Sans MS" charset="0"/>
                <a:cs typeface="Comic Sans MS" charset="0"/>
              </a:rPr>
              <a:t>Watch Video:  </a:t>
            </a:r>
          </a:p>
          <a:p>
            <a:pPr algn="ctr" eaLnBrk="1" hangingPunct="1"/>
            <a:r>
              <a:rPr lang="en-US" sz="1800">
                <a:latin typeface="Comic Sans MS" charset="0"/>
                <a:cs typeface="Comic Sans MS" charset="0"/>
              </a:rPr>
              <a:t>Bill Nye </a:t>
            </a:r>
          </a:p>
          <a:p>
            <a:pPr algn="ctr" eaLnBrk="1" hangingPunct="1"/>
            <a:r>
              <a:rPr lang="en-US" sz="1800">
                <a:latin typeface="Comic Sans MS" charset="0"/>
                <a:cs typeface="Comic Sans MS" charset="0"/>
              </a:rPr>
              <a:t>The Science Guy </a:t>
            </a:r>
          </a:p>
          <a:p>
            <a:pPr algn="ctr" eaLnBrk="1" hangingPunct="1"/>
            <a:r>
              <a:rPr lang="en-US" sz="1800">
                <a:latin typeface="Comic Sans MS" charset="0"/>
                <a:cs typeface="Comic Sans MS" charset="0"/>
              </a:rPr>
              <a:t>on </a:t>
            </a:r>
            <a:r>
              <a:rPr lang="en-US" sz="1800">
                <a:latin typeface="Comic Sans MS" charset="0"/>
                <a:cs typeface="Comic Sans MS" charset="0"/>
                <a:hlinkClick r:id="rId6"/>
              </a:rPr>
              <a:t>Chemical Reactions</a:t>
            </a:r>
            <a:endParaRPr lang="en-US" sz="1800">
              <a:latin typeface="Comic Sans MS" charset="0"/>
              <a:cs typeface="Comic Sans MS" charset="0"/>
            </a:endParaRPr>
          </a:p>
          <a:p>
            <a:pPr eaLnBrk="1" hangingPunct="1"/>
            <a:endParaRPr lang="en-US" sz="1800"/>
          </a:p>
        </p:txBody>
      </p:sp>
    </p:spTree>
    <p:extLst>
      <p:ext uri="{BB962C8B-B14F-4D97-AF65-F5344CB8AC3E}">
        <p14:creationId xmlns:p14="http://schemas.microsoft.com/office/powerpoint/2010/main" val="3113457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8839200" cy="2393950"/>
          </a:xfrm>
          <a:prstGeom prst="rect">
            <a:avLst/>
          </a:prstGeom>
        </p:spPr>
        <p:txBody>
          <a:bodyPr>
            <a:spAutoFit/>
          </a:bodyPr>
          <a:lstStyle/>
          <a:p>
            <a:pPr algn="ctr">
              <a:spcBef>
                <a:spcPct val="20000"/>
              </a:spcBef>
              <a:buClr>
                <a:schemeClr val="folHlink"/>
              </a:buClr>
              <a:buSzPct val="75000"/>
              <a:defRPr/>
            </a:pPr>
            <a:r>
              <a:rPr kumimoji="1" lang="en-US" sz="3600" b="1" dirty="0">
                <a:solidFill>
                  <a:srgbClr val="0000FF"/>
                </a:solidFill>
                <a:effectLst>
                  <a:outerShdw blurRad="38100" dist="38100" dir="2700000" algn="tl">
                    <a:srgbClr val="FFFFFF"/>
                  </a:outerShdw>
                </a:effectLst>
                <a:latin typeface="Comic Sans MS"/>
                <a:ea typeface="+mn-ea"/>
                <a:cs typeface="Comic Sans MS"/>
              </a:rPr>
              <a:t>Compounds Have Their Own Properties</a:t>
            </a:r>
          </a:p>
          <a:p>
            <a:pPr algn="ctr">
              <a:spcBef>
                <a:spcPct val="20000"/>
              </a:spcBef>
              <a:buClr>
                <a:schemeClr val="folHlink"/>
              </a:buClr>
              <a:buSzPct val="75000"/>
              <a:defRPr/>
            </a:pPr>
            <a:endParaRPr kumimoji="1" lang="en-US" sz="1200" b="1" dirty="0">
              <a:solidFill>
                <a:schemeClr val="tx2"/>
              </a:solidFill>
              <a:effectLst>
                <a:outerShdw blurRad="38100" dist="38100" dir="2700000" algn="tl">
                  <a:srgbClr val="FFFFFF"/>
                </a:outerShdw>
              </a:effectLst>
              <a:latin typeface="Comic Sans MS"/>
              <a:ea typeface="+mn-ea"/>
              <a:cs typeface="Comic Sans MS"/>
            </a:endParaRPr>
          </a:p>
          <a:p>
            <a:pPr algn="ctr">
              <a:spcBef>
                <a:spcPct val="20000"/>
              </a:spcBef>
              <a:buClr>
                <a:schemeClr val="folHlink"/>
              </a:buClr>
              <a:buSzPct val="75000"/>
              <a:defRPr/>
            </a:pPr>
            <a:r>
              <a:rPr kumimoji="1" lang="en-US" dirty="0">
                <a:solidFill>
                  <a:srgbClr val="FFFFCC"/>
                </a:solidFill>
                <a:effectLst>
                  <a:outerShdw blurRad="38100" dist="38100" dir="2700000" algn="tl">
                    <a:srgbClr val="000000"/>
                  </a:outerShdw>
                </a:effectLst>
                <a:latin typeface="Comic Sans MS"/>
                <a:ea typeface="+mn-ea"/>
                <a:cs typeface="Comic Sans MS"/>
              </a:rPr>
              <a:t> </a:t>
            </a:r>
            <a:r>
              <a:rPr kumimoji="1" lang="en-US" dirty="0">
                <a:effectLst>
                  <a:outerShdw blurRad="38100" dist="38100" dir="2700000" algn="tl">
                    <a:srgbClr val="FFFFFF"/>
                  </a:outerShdw>
                </a:effectLst>
                <a:latin typeface="Comic Sans MS"/>
                <a:ea typeface="+mn-ea"/>
                <a:cs typeface="Comic Sans MS"/>
              </a:rPr>
              <a:t>Compound has physical and chemical characteristics unique from the elements that make it up   </a:t>
            </a:r>
          </a:p>
          <a:p>
            <a:pPr algn="ctr">
              <a:spcBef>
                <a:spcPct val="20000"/>
              </a:spcBef>
              <a:buClr>
                <a:schemeClr val="folHlink"/>
              </a:buClr>
              <a:buSzPct val="75000"/>
              <a:defRPr/>
            </a:pPr>
            <a:endParaRPr kumimoji="1" lang="en-US" sz="1000" dirty="0">
              <a:solidFill>
                <a:schemeClr val="hlink"/>
              </a:solidFill>
              <a:effectLst>
                <a:outerShdw blurRad="38100" dist="38100" dir="2700000" algn="tl">
                  <a:srgbClr val="FFFFFF"/>
                </a:outerShdw>
              </a:effectLst>
              <a:latin typeface="Comic Sans MS"/>
              <a:ea typeface="+mn-ea"/>
              <a:cs typeface="Comic Sans MS"/>
            </a:endParaRPr>
          </a:p>
          <a:p>
            <a:pPr algn="ctr">
              <a:spcBef>
                <a:spcPct val="20000"/>
              </a:spcBef>
              <a:buClr>
                <a:schemeClr val="folHlink"/>
              </a:buClr>
              <a:buSzPct val="75000"/>
              <a:defRPr/>
            </a:pPr>
            <a:r>
              <a:rPr kumimoji="1" lang="en-US" sz="2800" dirty="0">
                <a:effectLst>
                  <a:outerShdw blurRad="38100" dist="38100" dir="2700000" algn="tl">
                    <a:srgbClr val="000000"/>
                  </a:outerShdw>
                </a:effectLst>
                <a:latin typeface="Comic Sans MS"/>
                <a:ea typeface="+mn-ea"/>
                <a:cs typeface="Comic Sans MS"/>
              </a:rPr>
              <a:t>Example:  </a:t>
            </a:r>
            <a:r>
              <a:rPr kumimoji="1" lang="en-US" sz="2800" dirty="0" err="1">
                <a:solidFill>
                  <a:schemeClr val="hlink"/>
                </a:solidFill>
                <a:effectLst>
                  <a:outerShdw blurRad="38100" dist="38100" dir="2700000" algn="tl">
                    <a:srgbClr val="000000"/>
                  </a:outerShdw>
                </a:effectLst>
                <a:latin typeface="Comic Sans MS"/>
                <a:ea typeface="+mn-ea"/>
                <a:cs typeface="Comic Sans MS"/>
              </a:rPr>
              <a:t>NaCl</a:t>
            </a:r>
            <a:endParaRPr kumimoji="1" lang="en-US" sz="2800" dirty="0">
              <a:solidFill>
                <a:schemeClr val="hlink"/>
              </a:solidFill>
              <a:effectLst>
                <a:outerShdw blurRad="38100" dist="38100" dir="2700000" algn="tl">
                  <a:srgbClr val="000000"/>
                </a:outerShdw>
              </a:effectLst>
              <a:latin typeface="Comic Sans MS"/>
              <a:ea typeface="+mn-ea"/>
              <a:cs typeface="Comic Sans MS"/>
            </a:endParaRPr>
          </a:p>
        </p:txBody>
      </p:sp>
      <p:pic>
        <p:nvPicPr>
          <p:cNvPr id="5" name="Picture 4" descr="Na_(So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32" y="3124200"/>
            <a:ext cx="26416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sp>
        <p:nvSpPr>
          <p:cNvPr id="28676" name="Text Box 13"/>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4"/>
              </a:rPr>
              <a:t>Sodium Metal, </a:t>
            </a:r>
            <a:r>
              <a:rPr lang="en-US" sz="1000">
                <a:latin typeface="Comic Sans MS" charset="0"/>
              </a:rPr>
              <a:t> </a:t>
            </a:r>
            <a:r>
              <a:rPr lang="en-US" sz="1000">
                <a:latin typeface="Comic Sans MS" charset="0"/>
                <a:hlinkClick r:id="rId5"/>
              </a:rPr>
              <a:t>Chlorine gas</a:t>
            </a:r>
            <a:r>
              <a:rPr lang="en-US" sz="1000">
                <a:latin typeface="Comic Sans MS" charset="0"/>
              </a:rPr>
              <a:t>, </a:t>
            </a:r>
            <a:r>
              <a:rPr lang="en-US" sz="1000">
                <a:latin typeface="Comic Sans MS" charset="0"/>
                <a:hlinkClick r:id="rId6"/>
              </a:rPr>
              <a:t>Sodium Chloride in shaker</a:t>
            </a:r>
            <a:r>
              <a:rPr lang="en-US" sz="1000">
                <a:latin typeface="Comic Sans MS" charset="0"/>
              </a:rPr>
              <a:t>, Wiki </a:t>
            </a:r>
          </a:p>
        </p:txBody>
      </p:sp>
      <p:sp>
        <p:nvSpPr>
          <p:cNvPr id="28677" name="TextBox 7"/>
          <p:cNvSpPr txBox="1">
            <a:spLocks noChangeArrowheads="1"/>
          </p:cNvSpPr>
          <p:nvPr/>
        </p:nvSpPr>
        <p:spPr bwMode="auto">
          <a:xfrm>
            <a:off x="244475" y="51816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Sodium Metal: Na</a:t>
            </a:r>
          </a:p>
        </p:txBody>
      </p:sp>
      <p:pic>
        <p:nvPicPr>
          <p:cNvPr id="9" name="Picture 8" descr="Chlorine_ampoul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3132" y="3124200"/>
            <a:ext cx="2667000" cy="2035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9" name="TextBox 9"/>
          <p:cNvSpPr txBox="1">
            <a:spLocks noChangeArrowheads="1"/>
          </p:cNvSpPr>
          <p:nvPr/>
        </p:nvSpPr>
        <p:spPr bwMode="auto">
          <a:xfrm>
            <a:off x="3292475" y="52578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Chlorine Gas: Cl</a:t>
            </a:r>
          </a:p>
        </p:txBody>
      </p:sp>
      <p:pic>
        <p:nvPicPr>
          <p:cNvPr id="11" name="Picture 10" descr="shaker_on_white_backgroun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3124200"/>
            <a:ext cx="2526936" cy="207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81" name="TextBox 11"/>
          <p:cNvSpPr txBox="1">
            <a:spLocks noChangeArrowheads="1"/>
          </p:cNvSpPr>
          <p:nvPr/>
        </p:nvSpPr>
        <p:spPr bwMode="auto">
          <a:xfrm>
            <a:off x="6188075" y="52578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Sodium Chloride: NaCl</a:t>
            </a:r>
          </a:p>
        </p:txBody>
      </p:sp>
      <p:sp>
        <p:nvSpPr>
          <p:cNvPr id="28682" name="Rectangle 8"/>
          <p:cNvSpPr>
            <a:spLocks noChangeArrowheads="1"/>
          </p:cNvSpPr>
          <p:nvPr/>
        </p:nvSpPr>
        <p:spPr bwMode="auto">
          <a:xfrm>
            <a:off x="1257300" y="5821363"/>
            <a:ext cx="66087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solidFill>
                  <a:srgbClr val="000000"/>
                </a:solidFill>
                <a:latin typeface="Comic Sans MS" charset="0"/>
                <a:cs typeface="Comic Sans MS" charset="0"/>
                <a:hlinkClick r:id="rId9"/>
              </a:rPr>
              <a:t>Click here</a:t>
            </a:r>
            <a:r>
              <a:rPr lang="en-US" b="1">
                <a:solidFill>
                  <a:srgbClr val="000000"/>
                </a:solidFill>
                <a:latin typeface="Comic Sans MS" charset="0"/>
                <a:cs typeface="Comic Sans MS" charset="0"/>
              </a:rPr>
              <a:t> to watch this reaction in action!</a:t>
            </a:r>
          </a:p>
        </p:txBody>
      </p:sp>
    </p:spTree>
    <p:extLst>
      <p:ext uri="{BB962C8B-B14F-4D97-AF65-F5344CB8AC3E}">
        <p14:creationId xmlns:p14="http://schemas.microsoft.com/office/powerpoint/2010/main" val="27481043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457200" y="1066800"/>
            <a:ext cx="2590800" cy="4648200"/>
          </a:xfrm>
        </p:spPr>
        <p:txBody>
          <a:bodyPr/>
          <a:lstStyle/>
          <a:p>
            <a:pPr algn="l" eaLnBrk="1" hangingPunct="1">
              <a:lnSpc>
                <a:spcPct val="80000"/>
              </a:lnSpc>
              <a:defRPr/>
            </a:pPr>
            <a:r>
              <a:rPr lang="en-US" sz="4000" dirty="0" smtClean="0">
                <a:latin typeface="Comic Sans MS" pitchFamily="66" charset="0"/>
                <a:ea typeface="+mn-ea"/>
                <a:cs typeface="+mn-cs"/>
              </a:rPr>
              <a:t>Types </a:t>
            </a:r>
            <a:r>
              <a:rPr lang="en-US" dirty="0" smtClean="0">
                <a:latin typeface="Comic Sans MS" pitchFamily="66" charset="0"/>
                <a:ea typeface="+mn-ea"/>
                <a:cs typeface="+mn-cs"/>
              </a:rPr>
              <a:t>of</a:t>
            </a:r>
            <a:r>
              <a:rPr lang="en-US" sz="4000" b="1" dirty="0" smtClean="0">
                <a:latin typeface="Comic Sans MS" pitchFamily="66" charset="0"/>
                <a:ea typeface="+mn-ea"/>
                <a:cs typeface="+mn-cs"/>
              </a:rPr>
              <a:t> </a:t>
            </a:r>
          </a:p>
          <a:p>
            <a:pPr algn="l" eaLnBrk="1" hangingPunct="1">
              <a:lnSpc>
                <a:spcPct val="80000"/>
              </a:lnSpc>
              <a:defRPr/>
            </a:pPr>
            <a:r>
              <a:rPr lang="en-US" sz="4000" b="1" dirty="0" smtClean="0">
                <a:solidFill>
                  <a:srgbClr val="0000FF"/>
                </a:solidFill>
                <a:latin typeface="Comic Sans MS" pitchFamily="66" charset="0"/>
                <a:ea typeface="+mn-ea"/>
                <a:cs typeface="+mn-cs"/>
              </a:rPr>
              <a:t>Chemical Bonds</a:t>
            </a:r>
            <a:r>
              <a:rPr lang="en-US" sz="4000" b="1" dirty="0" smtClean="0">
                <a:latin typeface="Comic Sans MS" pitchFamily="66" charset="0"/>
                <a:ea typeface="+mn-ea"/>
                <a:cs typeface="+mn-cs"/>
              </a:rPr>
              <a:t>:</a:t>
            </a:r>
          </a:p>
          <a:p>
            <a:pPr algn="l" eaLnBrk="1" hangingPunct="1">
              <a:lnSpc>
                <a:spcPct val="80000"/>
              </a:lnSpc>
              <a:defRPr/>
            </a:pPr>
            <a:endParaRPr lang="en-US" sz="2400" b="1" dirty="0" smtClean="0">
              <a:latin typeface="Comic Sans MS" pitchFamily="66" charset="0"/>
              <a:ea typeface="+mn-ea"/>
              <a:cs typeface="+mn-cs"/>
            </a:endParaRPr>
          </a:p>
          <a:p>
            <a:pPr algn="l" eaLnBrk="1" hangingPunct="1">
              <a:lnSpc>
                <a:spcPct val="80000"/>
              </a:lnSpc>
              <a:defRPr/>
            </a:pPr>
            <a:endParaRPr lang="en-US" sz="2800" b="1" dirty="0" smtClean="0">
              <a:latin typeface="Comic Sans MS" pitchFamily="66" charset="0"/>
              <a:ea typeface="+mn-ea"/>
              <a:cs typeface="+mn-cs"/>
            </a:endParaRPr>
          </a:p>
          <a:p>
            <a:pPr algn="l" eaLnBrk="1" hangingPunct="1">
              <a:lnSpc>
                <a:spcPct val="80000"/>
              </a:lnSpc>
              <a:defRPr/>
            </a:pPr>
            <a:r>
              <a:rPr lang="en-US" sz="2800" b="1" dirty="0" smtClean="0">
                <a:latin typeface="Comic Sans MS" pitchFamily="66" charset="0"/>
                <a:ea typeface="+mn-ea"/>
                <a:cs typeface="+mn-cs"/>
              </a:rPr>
              <a:t>1. </a:t>
            </a:r>
            <a:r>
              <a:rPr lang="en-US" sz="3600" b="1" dirty="0" smtClean="0">
                <a:latin typeface="Comic Sans MS" pitchFamily="66" charset="0"/>
                <a:ea typeface="+mn-ea"/>
                <a:cs typeface="+mn-cs"/>
              </a:rPr>
              <a:t>Ionic</a:t>
            </a:r>
          </a:p>
          <a:p>
            <a:pPr algn="l" eaLnBrk="1" hangingPunct="1">
              <a:lnSpc>
                <a:spcPct val="80000"/>
              </a:lnSpc>
              <a:defRPr/>
            </a:pPr>
            <a:endParaRPr lang="en-US" sz="1800" b="1" dirty="0" smtClean="0">
              <a:solidFill>
                <a:schemeClr val="tx1">
                  <a:lumMod val="50000"/>
                  <a:lumOff val="50000"/>
                </a:schemeClr>
              </a:solidFill>
              <a:latin typeface="Comic Sans MS" pitchFamily="66" charset="0"/>
              <a:ea typeface="+mn-ea"/>
              <a:cs typeface="+mn-cs"/>
            </a:endParaRPr>
          </a:p>
          <a:p>
            <a:pPr algn="l" eaLnBrk="1" hangingPunct="1">
              <a:lnSpc>
                <a:spcPct val="80000"/>
              </a:lnSpc>
              <a:defRPr/>
            </a:pPr>
            <a:r>
              <a:rPr lang="en-US" sz="1800" b="1" dirty="0" smtClean="0">
                <a:solidFill>
                  <a:schemeClr val="tx1">
                    <a:lumMod val="50000"/>
                    <a:lumOff val="50000"/>
                  </a:schemeClr>
                </a:solidFill>
                <a:latin typeface="Comic Sans MS" pitchFamily="66" charset="0"/>
                <a:ea typeface="+mn-ea"/>
                <a:cs typeface="+mn-cs"/>
              </a:rPr>
              <a:t>2. </a:t>
            </a:r>
            <a:r>
              <a:rPr lang="en-US" sz="2400" b="1" dirty="0" smtClean="0">
                <a:solidFill>
                  <a:schemeClr val="tx1">
                    <a:lumMod val="50000"/>
                    <a:lumOff val="50000"/>
                  </a:schemeClr>
                </a:solidFill>
                <a:latin typeface="Comic Sans MS" pitchFamily="66" charset="0"/>
                <a:ea typeface="+mn-ea"/>
                <a:cs typeface="+mn-cs"/>
              </a:rPr>
              <a:t>Covalent</a:t>
            </a:r>
          </a:p>
          <a:p>
            <a:pPr algn="l" eaLnBrk="1" hangingPunct="1">
              <a:lnSpc>
                <a:spcPct val="80000"/>
              </a:lnSpc>
              <a:defRPr/>
            </a:pPr>
            <a:endParaRPr lang="en-US" sz="1800" b="1" dirty="0" smtClean="0">
              <a:solidFill>
                <a:schemeClr val="tx1">
                  <a:lumMod val="50000"/>
                  <a:lumOff val="50000"/>
                </a:schemeClr>
              </a:solidFill>
              <a:latin typeface="Comic Sans MS" pitchFamily="66" charset="0"/>
              <a:ea typeface="+mn-ea"/>
              <a:cs typeface="+mn-cs"/>
            </a:endParaRPr>
          </a:p>
          <a:p>
            <a:pPr algn="l" eaLnBrk="1" hangingPunct="1">
              <a:lnSpc>
                <a:spcPct val="80000"/>
              </a:lnSpc>
              <a:defRPr/>
            </a:pPr>
            <a:endParaRPr lang="en-US" sz="1800" b="1" dirty="0" smtClean="0">
              <a:solidFill>
                <a:schemeClr val="tx1">
                  <a:lumMod val="50000"/>
                  <a:lumOff val="50000"/>
                </a:schemeClr>
              </a:solidFill>
              <a:latin typeface="Comic Sans MS" pitchFamily="66" charset="0"/>
              <a:ea typeface="+mn-ea"/>
              <a:cs typeface="+mn-cs"/>
            </a:endParaRPr>
          </a:p>
          <a:p>
            <a:pPr algn="l" eaLnBrk="1" hangingPunct="1">
              <a:lnSpc>
                <a:spcPct val="80000"/>
              </a:lnSpc>
              <a:defRPr/>
            </a:pPr>
            <a:endParaRPr lang="en-US" sz="2000" b="1" dirty="0" smtClean="0">
              <a:solidFill>
                <a:schemeClr val="bg2">
                  <a:lumMod val="75000"/>
                </a:schemeClr>
              </a:solidFill>
              <a:latin typeface="Comic Sans MS" pitchFamily="66" charset="0"/>
              <a:ea typeface="+mn-ea"/>
              <a:cs typeface="+mn-cs"/>
            </a:endParaRPr>
          </a:p>
          <a:p>
            <a:pPr algn="l" eaLnBrk="1" hangingPunct="1">
              <a:lnSpc>
                <a:spcPct val="80000"/>
              </a:lnSpc>
              <a:defRPr/>
            </a:pPr>
            <a:endParaRPr lang="en-US" sz="2000" b="1" dirty="0">
              <a:solidFill>
                <a:schemeClr val="bg2">
                  <a:lumMod val="75000"/>
                </a:schemeClr>
              </a:solidFill>
              <a:latin typeface="Comic Sans MS" pitchFamily="66" charset="0"/>
              <a:ea typeface="+mn-ea"/>
              <a:cs typeface="+mn-cs"/>
            </a:endParaRPr>
          </a:p>
          <a:p>
            <a:pPr eaLnBrk="1" hangingPunct="1">
              <a:lnSpc>
                <a:spcPct val="80000"/>
              </a:lnSpc>
              <a:defRPr/>
            </a:pPr>
            <a:endParaRPr lang="en-US" sz="1600" b="1" i="1"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 </a:t>
            </a:r>
          </a:p>
        </p:txBody>
      </p:sp>
      <p:sp>
        <p:nvSpPr>
          <p:cNvPr id="29698" name="Text Box 5"/>
          <p:cNvSpPr txBox="1">
            <a:spLocks noChangeArrowheads="1"/>
          </p:cNvSpPr>
          <p:nvPr/>
        </p:nvSpPr>
        <p:spPr bwMode="auto">
          <a:xfrm>
            <a:off x="0" y="6611938"/>
            <a:ext cx="4267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900">
                <a:latin typeface="Comic Sans MS" charset="0"/>
                <a:cs typeface="Arial" charset="0"/>
              </a:rPr>
              <a:t>Image:</a:t>
            </a:r>
            <a:r>
              <a:rPr lang="en-US" sz="1000">
                <a:latin typeface="Comic Sans MS" charset="0"/>
                <a:cs typeface="Arial" charset="0"/>
              </a:rPr>
              <a:t> </a:t>
            </a:r>
            <a:r>
              <a:rPr lang="en-US" sz="1000">
                <a:latin typeface="Comic Sans MS" charset="0"/>
                <a:cs typeface="Arial" charset="0"/>
                <a:hlinkClick r:id="rId3"/>
              </a:rPr>
              <a:t>Formation of ionic sodium fluoride</a:t>
            </a:r>
            <a:r>
              <a:rPr lang="en-US" sz="1000">
                <a:latin typeface="Comic Sans MS" charset="0"/>
                <a:cs typeface="Arial" charset="0"/>
              </a:rPr>
              <a:t>, Wdcf</a:t>
            </a:r>
          </a:p>
        </p:txBody>
      </p:sp>
      <p:pic>
        <p:nvPicPr>
          <p:cNvPr id="29699" name="Picture 7" descr="Na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71600"/>
            <a:ext cx="4872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30248679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411163"/>
          </a:xfrm>
        </p:spPr>
        <p:txBody>
          <a:bodyPr/>
          <a:lstStyle/>
          <a:p>
            <a:pPr eaLnBrk="1" hangingPunct="1">
              <a:defRPr/>
            </a:pPr>
            <a:r>
              <a:rPr lang="en-US" sz="3600" b="1" dirty="0" smtClean="0">
                <a:solidFill>
                  <a:schemeClr val="tx1">
                    <a:lumMod val="50000"/>
                    <a:lumOff val="50000"/>
                  </a:schemeClr>
                </a:solidFill>
                <a:latin typeface="Comic Sans MS" pitchFamily="66" charset="0"/>
                <a:ea typeface="+mj-ea"/>
                <a:cs typeface="+mj-cs"/>
              </a:rPr>
              <a:t>Ionic</a:t>
            </a:r>
            <a:r>
              <a:rPr lang="en-US" sz="2800" b="1" dirty="0" smtClean="0">
                <a:solidFill>
                  <a:schemeClr val="tx1">
                    <a:lumMod val="50000"/>
                    <a:lumOff val="50000"/>
                  </a:schemeClr>
                </a:solidFill>
                <a:latin typeface="Comic Sans MS" pitchFamily="66" charset="0"/>
                <a:ea typeface="+mj-ea"/>
                <a:cs typeface="+mj-cs"/>
              </a:rPr>
              <a:t> </a:t>
            </a:r>
            <a:r>
              <a:rPr lang="en-US" sz="3600" b="1" dirty="0" smtClean="0">
                <a:solidFill>
                  <a:schemeClr val="tx1">
                    <a:lumMod val="50000"/>
                    <a:lumOff val="50000"/>
                  </a:schemeClr>
                </a:solidFill>
                <a:latin typeface="Comic Sans MS" pitchFamily="66" charset="0"/>
                <a:ea typeface="+mj-ea"/>
                <a:cs typeface="+mj-cs"/>
              </a:rPr>
              <a:t>Bonds</a:t>
            </a:r>
            <a:endParaRPr lang="en-US" sz="3200" b="1" dirty="0" smtClean="0">
              <a:solidFill>
                <a:schemeClr val="tx1">
                  <a:lumMod val="50000"/>
                  <a:lumOff val="50000"/>
                </a:schemeClr>
              </a:solidFill>
              <a:latin typeface="Comic Sans MS" pitchFamily="66" charset="0"/>
              <a:ea typeface="+mj-ea"/>
              <a:cs typeface="+mj-cs"/>
            </a:endParaRPr>
          </a:p>
        </p:txBody>
      </p:sp>
      <p:sp>
        <p:nvSpPr>
          <p:cNvPr id="31746" name="Rectangle 3"/>
          <p:cNvSpPr>
            <a:spLocks noGrp="1" noChangeArrowheads="1"/>
          </p:cNvSpPr>
          <p:nvPr>
            <p:ph type="body" sz="half" idx="1"/>
          </p:nvPr>
        </p:nvSpPr>
        <p:spPr>
          <a:xfrm>
            <a:off x="457200" y="762000"/>
            <a:ext cx="8077200" cy="4800600"/>
          </a:xfrm>
        </p:spPr>
        <p:txBody>
          <a:bodyPr/>
          <a:lstStyle/>
          <a:p>
            <a:pPr eaLnBrk="1" hangingPunct="1">
              <a:buFontTx/>
              <a:buNone/>
            </a:pPr>
            <a:r>
              <a:rPr lang="en-US" sz="1400">
                <a:latin typeface="Comic Sans MS" charset="0"/>
                <a:cs typeface="Arial" charset="0"/>
              </a:rPr>
              <a:t>Involves transfer of electrons between two atoms.</a:t>
            </a:r>
          </a:p>
          <a:p>
            <a:pPr eaLnBrk="1" hangingPunct="1">
              <a:buFontTx/>
              <a:buNone/>
            </a:pPr>
            <a:r>
              <a:rPr lang="en-US" sz="1400">
                <a:latin typeface="Comic Sans MS" charset="0"/>
                <a:cs typeface="Arial" charset="0"/>
              </a:rPr>
              <a:t>	</a:t>
            </a:r>
          </a:p>
          <a:p>
            <a:pPr eaLnBrk="1" hangingPunct="1">
              <a:buFontTx/>
              <a:buNone/>
            </a:pPr>
            <a:endParaRPr lang="en-US" sz="1200">
              <a:latin typeface="Comic Sans MS" charset="0"/>
              <a:cs typeface="Arial" charset="0"/>
            </a:endParaRPr>
          </a:p>
          <a:p>
            <a:pPr eaLnBrk="1" hangingPunct="1">
              <a:buFontTx/>
              <a:buNone/>
            </a:pPr>
            <a:endParaRPr lang="en-US" sz="1200" i="1">
              <a:latin typeface="Arial" charset="0"/>
            </a:endParaRPr>
          </a:p>
          <a:p>
            <a:pPr eaLnBrk="1" hangingPunct="1">
              <a:buFontTx/>
              <a:buNone/>
            </a:pPr>
            <a:endParaRPr lang="en-US" sz="1800" i="1">
              <a:latin typeface="Arial" charset="0"/>
            </a:endParaRPr>
          </a:p>
          <a:p>
            <a:pPr eaLnBrk="1" hangingPunct="1">
              <a:buFontTx/>
              <a:buNone/>
            </a:pPr>
            <a:endParaRPr lang="en-US" sz="1800" i="1">
              <a:latin typeface="Arial" charset="0"/>
            </a:endParaRPr>
          </a:p>
          <a:p>
            <a:pPr eaLnBrk="1" hangingPunct="1">
              <a:buFontTx/>
              <a:buNone/>
            </a:pPr>
            <a:endParaRPr lang="en-US" sz="2000" i="1">
              <a:latin typeface="Arial" charset="0"/>
              <a:cs typeface="Arial" charset="0"/>
            </a:endParaRPr>
          </a:p>
          <a:p>
            <a:pPr eaLnBrk="1" hangingPunct="1"/>
            <a:endParaRPr lang="en-US" sz="1800" i="1">
              <a:latin typeface="Arial" charset="0"/>
            </a:endParaRPr>
          </a:p>
          <a:p>
            <a:pPr eaLnBrk="1" hangingPunct="1"/>
            <a:endParaRPr lang="en-US" sz="1800" b="1">
              <a:latin typeface="Arial" charset="0"/>
            </a:endParaRPr>
          </a:p>
        </p:txBody>
      </p:sp>
      <p:sp>
        <p:nvSpPr>
          <p:cNvPr id="31747" name="Text Box 4"/>
          <p:cNvSpPr txBox="1">
            <a:spLocks noChangeArrowheads="1"/>
          </p:cNvSpPr>
          <p:nvPr/>
        </p:nvSpPr>
        <p:spPr bwMode="auto">
          <a:xfrm>
            <a:off x="3048000" y="1233488"/>
            <a:ext cx="3124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i="1">
                <a:cs typeface="Arial" charset="0"/>
              </a:rPr>
              <a:t>Found mainly … inorganic compounds.</a:t>
            </a:r>
          </a:p>
        </p:txBody>
      </p:sp>
      <p:pic>
        <p:nvPicPr>
          <p:cNvPr id="31748" name="Picture 5" descr="na-c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7700" y="1522413"/>
            <a:ext cx="769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Rectangle 7"/>
          <p:cNvSpPr>
            <a:spLocks noChangeArrowheads="1"/>
          </p:cNvSpPr>
          <p:nvPr/>
        </p:nvSpPr>
        <p:spPr bwMode="auto">
          <a:xfrm>
            <a:off x="381000" y="51816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en-US" sz="2000" b="1" dirty="0">
                <a:solidFill>
                  <a:srgbClr val="3366FF"/>
                </a:solidFill>
                <a:latin typeface="Comic Sans MS" charset="0"/>
              </a:rPr>
              <a:t>Ion</a:t>
            </a:r>
            <a:r>
              <a:rPr lang="en-US" sz="1600" b="1" dirty="0">
                <a:latin typeface="Comic Sans MS" charset="0"/>
              </a:rPr>
              <a:t> </a:t>
            </a:r>
            <a:r>
              <a:rPr lang="en-US" sz="1600" dirty="0">
                <a:latin typeface="Comic Sans MS" charset="0"/>
              </a:rPr>
              <a:t>= an atom or group of atoms which have lost or gained one or more electrons, making them negatively or positively charged.</a:t>
            </a:r>
          </a:p>
          <a:p>
            <a:pPr marL="342900" indent="-342900">
              <a:lnSpc>
                <a:spcPct val="90000"/>
              </a:lnSpc>
              <a:spcBef>
                <a:spcPct val="20000"/>
              </a:spcBef>
            </a:pPr>
            <a:endParaRPr lang="en-US" sz="1100" b="1" i="1" dirty="0">
              <a:latin typeface="Comic Sans MS" charset="0"/>
            </a:endParaRPr>
          </a:p>
          <a:p>
            <a:pPr marL="342900" indent="-342900">
              <a:lnSpc>
                <a:spcPct val="90000"/>
              </a:lnSpc>
              <a:spcBef>
                <a:spcPct val="20000"/>
              </a:spcBef>
            </a:pPr>
            <a:r>
              <a:rPr lang="en-US" sz="1800" b="1" i="1" dirty="0">
                <a:solidFill>
                  <a:srgbClr val="FF0000"/>
                </a:solidFill>
                <a:latin typeface="Comic Sans MS" charset="0"/>
              </a:rPr>
              <a:t>Q</a:t>
            </a:r>
            <a:r>
              <a:rPr lang="en-US" sz="1400" b="1" i="1" dirty="0">
                <a:latin typeface="Comic Sans MS" charset="0"/>
              </a:rPr>
              <a:t>: What are positively charged ions (+) called?</a:t>
            </a:r>
          </a:p>
          <a:p>
            <a:pPr marL="342900" indent="-342900">
              <a:lnSpc>
                <a:spcPct val="90000"/>
              </a:lnSpc>
              <a:spcBef>
                <a:spcPct val="20000"/>
              </a:spcBef>
            </a:pPr>
            <a:r>
              <a:rPr lang="en-US" sz="1800" b="1" i="1" dirty="0">
                <a:solidFill>
                  <a:srgbClr val="FF0000"/>
                </a:solidFill>
                <a:latin typeface="Comic Sans MS" charset="0"/>
              </a:rPr>
              <a:t>Q</a:t>
            </a:r>
            <a:r>
              <a:rPr lang="en-US" sz="1400" b="1" i="1" dirty="0">
                <a:latin typeface="Comic Sans MS" charset="0"/>
              </a:rPr>
              <a:t>: What are negatively charged ions (-) called? </a:t>
            </a:r>
            <a:endParaRPr lang="en-US" sz="1600" b="1" i="1" dirty="0"/>
          </a:p>
        </p:txBody>
      </p:sp>
      <p:sp>
        <p:nvSpPr>
          <p:cNvPr id="31750" name="TextBox 4"/>
          <p:cNvSpPr txBox="1">
            <a:spLocks noChangeArrowheads="1"/>
          </p:cNvSpPr>
          <p:nvPr/>
        </p:nvSpPr>
        <p:spPr bwMode="auto">
          <a:xfrm>
            <a:off x="6400800" y="152400"/>
            <a:ext cx="2636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Comic Sans MS" charset="0"/>
                <a:cs typeface="Comic Sans MS" charset="0"/>
                <a:hlinkClick r:id="rId4"/>
              </a:rPr>
              <a:t>Click here</a:t>
            </a:r>
            <a:r>
              <a:rPr lang="en-US" sz="2000" dirty="0">
                <a:latin typeface="Comic Sans MS" charset="0"/>
                <a:cs typeface="Comic Sans MS" charset="0"/>
              </a:rPr>
              <a:t> for Ionic Bonding Animations</a:t>
            </a:r>
          </a:p>
        </p:txBody>
      </p:sp>
      <p:sp>
        <p:nvSpPr>
          <p:cNvPr id="31751"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31076735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609600"/>
            <a:ext cx="2895600" cy="4572000"/>
          </a:xfrm>
        </p:spPr>
        <p:txBody>
          <a:bodyPr/>
          <a:lstStyle/>
          <a:p>
            <a:pPr eaLnBrk="1" hangingPunct="1"/>
            <a:r>
              <a:rPr lang="en-US" altLang="en-US" sz="4400" b="1" dirty="0" smtClean="0">
                <a:latin typeface="Comic Sans MS" pitchFamily="66" charset="0"/>
              </a:rPr>
              <a:t>Chemistry</a:t>
            </a:r>
          </a:p>
          <a:p>
            <a:pPr eaLnBrk="1" hangingPunct="1"/>
            <a:r>
              <a:rPr lang="en-US" altLang="en-US" sz="4400" b="1" dirty="0" smtClean="0">
                <a:latin typeface="Comic Sans MS" pitchFamily="66" charset="0"/>
              </a:rPr>
              <a:t>101</a:t>
            </a:r>
          </a:p>
          <a:p>
            <a:pPr eaLnBrk="1" hangingPunct="1"/>
            <a:r>
              <a:rPr lang="en-US" altLang="en-US" b="1" i="1" dirty="0" smtClean="0">
                <a:solidFill>
                  <a:schemeClr val="accent6">
                    <a:lumMod val="40000"/>
                    <a:lumOff val="60000"/>
                  </a:schemeClr>
                </a:solidFill>
                <a:latin typeface="Comic Sans MS" pitchFamily="66" charset="0"/>
              </a:rPr>
              <a:t>The Basics: </a:t>
            </a:r>
            <a:r>
              <a:rPr lang="en-US" altLang="en-US" i="1" dirty="0" smtClean="0">
                <a:solidFill>
                  <a:schemeClr val="accent6">
                    <a:lumMod val="40000"/>
                    <a:lumOff val="60000"/>
                  </a:schemeClr>
                </a:solidFill>
                <a:latin typeface="Comic Sans MS" pitchFamily="66" charset="0"/>
              </a:rPr>
              <a:t>Periodic Table, Bonds, pH &amp; Molecules </a:t>
            </a:r>
          </a:p>
        </p:txBody>
      </p:sp>
      <p:sp>
        <p:nvSpPr>
          <p:cNvPr id="3076" name="Text Box 13"/>
          <p:cNvSpPr txBox="1">
            <a:spLocks noChangeArrowheads="1"/>
          </p:cNvSpPr>
          <p:nvPr/>
        </p:nvSpPr>
        <p:spPr bwMode="auto">
          <a:xfrm>
            <a:off x="6324600" y="6596063"/>
            <a:ext cx="2819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3"/>
              </a:rPr>
              <a:t>Periodic Table of Elements</a:t>
            </a:r>
            <a:endParaRPr lang="en-US" altLang="en-US" sz="1000" dirty="0">
              <a:latin typeface="Comic Sans MS" pitchFamily="66" charset="0"/>
            </a:endParaRPr>
          </a:p>
        </p:txBody>
      </p:sp>
      <p:pic>
        <p:nvPicPr>
          <p:cNvPr id="3" name="Picture 2" descr="Periodic_Ta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0"/>
            <a:ext cx="5562600" cy="6477000"/>
          </a:xfrm>
          <a:prstGeom prst="rect">
            <a:avLst/>
          </a:prstGeom>
        </p:spPr>
      </p:pic>
      <p:sp>
        <p:nvSpPr>
          <p:cNvPr id="8" name="Rectangle 6"/>
          <p:cNvSpPr>
            <a:spLocks noChangeArrowheads="1"/>
          </p:cNvSpPr>
          <p:nvPr/>
        </p:nvSpPr>
        <p:spPr bwMode="auto">
          <a:xfrm>
            <a:off x="0" y="6613525"/>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
        <p:nvSpPr>
          <p:cNvPr id="2" name="TextBox 1"/>
          <p:cNvSpPr txBox="1"/>
          <p:nvPr/>
        </p:nvSpPr>
        <p:spPr>
          <a:xfrm>
            <a:off x="304800" y="5181600"/>
            <a:ext cx="3048000" cy="1200329"/>
          </a:xfrm>
          <a:prstGeom prst="rect">
            <a:avLst/>
          </a:prstGeom>
          <a:noFill/>
        </p:spPr>
        <p:txBody>
          <a:bodyPr wrap="square" rtlCol="0">
            <a:spAutoFit/>
          </a:bodyPr>
          <a:lstStyle/>
          <a:p>
            <a:pPr algn="ctr"/>
            <a:r>
              <a:rPr lang="en-US" b="1" dirty="0" smtClean="0">
                <a:solidFill>
                  <a:srgbClr val="FF0000"/>
                </a:solidFill>
              </a:rPr>
              <a:t>WATCH THIS! </a:t>
            </a:r>
          </a:p>
          <a:p>
            <a:pPr algn="ctr"/>
            <a:r>
              <a:rPr lang="en-US" dirty="0" smtClean="0">
                <a:hlinkClick r:id="rId6"/>
              </a:rPr>
              <a:t>Amazing Chemical Reactions</a:t>
            </a:r>
            <a:endParaRPr lang="en-US" dirty="0" smtClean="0"/>
          </a:p>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0" y="304800"/>
            <a:ext cx="7696200" cy="1143000"/>
          </a:xfrm>
        </p:spPr>
        <p:txBody>
          <a:bodyPr>
            <a:normAutofit fontScale="90000"/>
          </a:bodyPr>
          <a:lstStyle/>
          <a:p>
            <a:pPr eaLnBrk="1" hangingPunct="1">
              <a:defRPr/>
            </a:pPr>
            <a:r>
              <a:rPr lang="en-US" sz="4000" b="1" dirty="0" smtClean="0">
                <a:solidFill>
                  <a:srgbClr val="FF0000"/>
                </a:solidFill>
                <a:latin typeface="Comic Sans MS"/>
                <a:ea typeface="+mj-ea"/>
                <a:cs typeface="Comic Sans MS"/>
              </a:rPr>
              <a:t>Ionic compounds are made of oppositely charged ions</a:t>
            </a:r>
          </a:p>
        </p:txBody>
      </p:sp>
      <p:sp>
        <p:nvSpPr>
          <p:cNvPr id="7" name="Rectangle 3"/>
          <p:cNvSpPr>
            <a:spLocks noGrp="1" noChangeArrowheads="1"/>
          </p:cNvSpPr>
          <p:nvPr>
            <p:ph type="body" sz="half" idx="4294967295"/>
          </p:nvPr>
        </p:nvSpPr>
        <p:spPr>
          <a:xfrm>
            <a:off x="4572000" y="1676400"/>
            <a:ext cx="4318000" cy="4495800"/>
          </a:xfrm>
        </p:spPr>
        <p:txBody>
          <a:bodyPr/>
          <a:lstStyle/>
          <a:p>
            <a:pPr eaLnBrk="1" hangingPunct="1">
              <a:defRPr/>
            </a:pPr>
            <a:r>
              <a:rPr lang="en-US" sz="2400" dirty="0">
                <a:latin typeface="Comic Sans MS"/>
                <a:ea typeface="+mn-ea"/>
                <a:cs typeface="Comic Sans MS"/>
              </a:rPr>
              <a:t>Ionic Bonds are atoms held together by attraction between </a:t>
            </a:r>
            <a:br>
              <a:rPr lang="en-US" sz="2400" dirty="0">
                <a:latin typeface="Comic Sans MS"/>
                <a:ea typeface="+mn-ea"/>
                <a:cs typeface="Comic Sans MS"/>
              </a:rPr>
            </a:br>
            <a:r>
              <a:rPr lang="en-US" sz="2400" dirty="0">
                <a:latin typeface="Comic Sans MS"/>
                <a:ea typeface="+mn-ea"/>
                <a:cs typeface="Comic Sans MS"/>
              </a:rPr>
              <a:t>a</a:t>
            </a:r>
            <a:r>
              <a:rPr lang="en-US" sz="2400" b="1" dirty="0">
                <a:latin typeface="Comic Sans MS"/>
                <a:ea typeface="+mn-ea"/>
                <a:cs typeface="Comic Sans MS"/>
              </a:rPr>
              <a:t> </a:t>
            </a:r>
            <a:r>
              <a:rPr lang="en-US" sz="2400" b="1" dirty="0">
                <a:solidFill>
                  <a:srgbClr val="CC9900"/>
                </a:solidFill>
                <a:latin typeface="Comic Sans MS"/>
                <a:ea typeface="+mn-ea"/>
                <a:cs typeface="Comic Sans MS"/>
              </a:rPr>
              <a:t>(+)</a:t>
            </a:r>
            <a:r>
              <a:rPr lang="en-US" sz="2400" b="1" dirty="0">
                <a:solidFill>
                  <a:srgbClr val="FFFF00"/>
                </a:solidFill>
                <a:latin typeface="Comic Sans MS"/>
                <a:ea typeface="+mn-ea"/>
                <a:cs typeface="Comic Sans MS"/>
              </a:rPr>
              <a:t> </a:t>
            </a:r>
            <a:r>
              <a:rPr lang="en-US" sz="2400" b="1" dirty="0">
                <a:latin typeface="Comic Sans MS"/>
                <a:ea typeface="+mn-ea"/>
                <a:cs typeface="Comic Sans MS"/>
              </a:rPr>
              <a:t>and a </a:t>
            </a:r>
            <a:r>
              <a:rPr lang="en-US" sz="2400" b="1" dirty="0">
                <a:solidFill>
                  <a:srgbClr val="92D050"/>
                </a:solidFill>
                <a:latin typeface="Comic Sans MS"/>
                <a:ea typeface="+mn-ea"/>
                <a:cs typeface="Comic Sans MS"/>
              </a:rPr>
              <a:t>(–)</a:t>
            </a:r>
            <a:r>
              <a:rPr lang="en-US" sz="2400" b="1" dirty="0">
                <a:latin typeface="Comic Sans MS"/>
                <a:ea typeface="+mn-ea"/>
                <a:cs typeface="Comic Sans MS"/>
              </a:rPr>
              <a:t> ion</a:t>
            </a:r>
          </a:p>
          <a:p>
            <a:pPr eaLnBrk="1" hangingPunct="1">
              <a:defRPr/>
            </a:pPr>
            <a:endParaRPr lang="en-US" sz="2400" b="1" dirty="0">
              <a:solidFill>
                <a:srgbClr val="FF0000"/>
              </a:solidFill>
              <a:latin typeface="Comic Sans MS"/>
              <a:ea typeface="+mn-ea"/>
              <a:cs typeface="Comic Sans MS"/>
            </a:endParaRPr>
          </a:p>
          <a:p>
            <a:pPr eaLnBrk="1" hangingPunct="1">
              <a:defRPr/>
            </a:pPr>
            <a:r>
              <a:rPr lang="en-US" sz="2400" b="1" dirty="0">
                <a:solidFill>
                  <a:srgbClr val="FF0000"/>
                </a:solidFill>
                <a:latin typeface="Comic Sans MS"/>
                <a:ea typeface="+mn-ea"/>
                <a:cs typeface="Comic Sans MS"/>
              </a:rPr>
              <a:t>Compound is neutral overall, </a:t>
            </a:r>
            <a:r>
              <a:rPr lang="en-US" sz="2400" dirty="0">
                <a:latin typeface="Comic Sans MS"/>
                <a:ea typeface="+mn-ea"/>
                <a:cs typeface="Comic Sans MS"/>
              </a:rPr>
              <a:t>but still charged on the </a:t>
            </a:r>
            <a:r>
              <a:rPr lang="en-US" sz="2400" dirty="0" smtClean="0">
                <a:latin typeface="Comic Sans MS"/>
                <a:ea typeface="+mn-ea"/>
                <a:cs typeface="Comic Sans MS"/>
              </a:rPr>
              <a:t>inside.</a:t>
            </a:r>
          </a:p>
          <a:p>
            <a:pPr marL="0" indent="0" eaLnBrk="1" hangingPunct="1">
              <a:buFontTx/>
              <a:buNone/>
              <a:defRPr/>
            </a:pPr>
            <a:endParaRPr lang="en-US" sz="2400" dirty="0">
              <a:latin typeface="Comic Sans MS"/>
              <a:ea typeface="+mn-ea"/>
              <a:cs typeface="Comic Sans MS"/>
            </a:endParaRPr>
          </a:p>
          <a:p>
            <a:pPr eaLnBrk="1" hangingPunct="1">
              <a:defRPr/>
            </a:pPr>
            <a:r>
              <a:rPr lang="en-US" sz="2400" dirty="0" smtClean="0">
                <a:latin typeface="Comic Sans MS"/>
                <a:ea typeface="+mn-ea"/>
                <a:cs typeface="Comic Sans MS"/>
              </a:rPr>
              <a:t>Makes </a:t>
            </a:r>
            <a:r>
              <a:rPr lang="en-US" sz="2400" dirty="0">
                <a:latin typeface="Comic Sans MS"/>
                <a:ea typeface="+mn-ea"/>
                <a:cs typeface="Comic Sans MS"/>
              </a:rPr>
              <a:t>solid </a:t>
            </a:r>
            <a:r>
              <a:rPr lang="en-US" sz="2400" dirty="0" smtClean="0">
                <a:latin typeface="Comic Sans MS"/>
                <a:ea typeface="+mn-ea"/>
                <a:cs typeface="Comic Sans MS"/>
              </a:rPr>
              <a:t>crystals.</a:t>
            </a:r>
            <a:endParaRPr lang="en-US" sz="2400" dirty="0">
              <a:latin typeface="Comic Sans MS"/>
              <a:ea typeface="+mn-ea"/>
              <a:cs typeface="Comic Sans MS"/>
            </a:endParaRPr>
          </a:p>
          <a:p>
            <a:pPr eaLnBrk="1" hangingPunct="1">
              <a:buFont typeface="Wingdings" charset="0"/>
              <a:buNone/>
              <a:defRPr/>
            </a:pPr>
            <a:endParaRPr lang="en-US" sz="2800" dirty="0">
              <a:solidFill>
                <a:schemeClr val="hlink"/>
              </a:solidFill>
              <a:latin typeface="Arial" charset="0"/>
              <a:ea typeface="+mn-ea"/>
              <a:cs typeface="+mn-cs"/>
            </a:endParaRPr>
          </a:p>
        </p:txBody>
      </p:sp>
      <p:pic>
        <p:nvPicPr>
          <p:cNvPr id="8" name="Picture 7" descr="Halit-Krista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752600"/>
            <a:ext cx="3047999" cy="225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8" descr="NaCl_polyhed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67200"/>
            <a:ext cx="3111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0" y="6629400"/>
            <a:ext cx="3733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Images: </a:t>
            </a:r>
            <a:r>
              <a:rPr lang="en-US" sz="1000">
                <a:latin typeface="Comic Sans MS" charset="0"/>
                <a:cs typeface="Arial" charset="0"/>
                <a:hlinkClick r:id="rId4"/>
              </a:rPr>
              <a:t>Halit crysta</a:t>
            </a:r>
            <a:r>
              <a:rPr lang="en-US" sz="1000">
                <a:latin typeface="Comic Sans MS" charset="0"/>
                <a:cs typeface="Arial" charset="0"/>
              </a:rPr>
              <a:t>l, </a:t>
            </a:r>
            <a:r>
              <a:rPr lang="en-US" sz="1000">
                <a:latin typeface="Comic Sans MS" charset="0"/>
                <a:cs typeface="Arial" charset="0"/>
                <a:hlinkClick r:id="rId5"/>
              </a:rPr>
              <a:t>Crystal structure of NaCl</a:t>
            </a:r>
            <a:r>
              <a:rPr lang="en-US" sz="1000">
                <a:latin typeface="Comic Sans MS" charset="0"/>
                <a:cs typeface="Arial" charset="0"/>
              </a:rPr>
              <a:t>, Wiki</a:t>
            </a:r>
          </a:p>
        </p:txBody>
      </p:sp>
      <p:sp>
        <p:nvSpPr>
          <p:cNvPr id="33798"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spTree>
    <p:extLst>
      <p:ext uri="{BB962C8B-B14F-4D97-AF65-F5344CB8AC3E}">
        <p14:creationId xmlns:p14="http://schemas.microsoft.com/office/powerpoint/2010/main" val="2383223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8229600" cy="715962"/>
          </a:xfrm>
        </p:spPr>
        <p:txBody>
          <a:bodyPr/>
          <a:lstStyle/>
          <a:p>
            <a:pPr eaLnBrk="1" hangingPunct="1"/>
            <a:r>
              <a:rPr lang="en-US" sz="3600" b="1" dirty="0" smtClean="0">
                <a:solidFill>
                  <a:srgbClr val="CC6600"/>
                </a:solidFill>
                <a:latin typeface="Comic Sans MS" charset="0"/>
              </a:rPr>
              <a:t>Everyday Science</a:t>
            </a:r>
            <a:endParaRPr lang="en-US" sz="2800" i="1" dirty="0">
              <a:latin typeface="Comic Sans MS" charset="0"/>
            </a:endParaRPr>
          </a:p>
        </p:txBody>
      </p:sp>
      <p:sp>
        <p:nvSpPr>
          <p:cNvPr id="19459" name="Rectangle 3"/>
          <p:cNvSpPr>
            <a:spLocks noGrp="1" noChangeArrowheads="1"/>
          </p:cNvSpPr>
          <p:nvPr>
            <p:ph type="body" sz="half" idx="1"/>
          </p:nvPr>
        </p:nvSpPr>
        <p:spPr>
          <a:xfrm>
            <a:off x="228600" y="1447800"/>
            <a:ext cx="3810000" cy="5410200"/>
          </a:xfrm>
        </p:spPr>
        <p:txBody>
          <a:bodyPr/>
          <a:lstStyle/>
          <a:p>
            <a:pPr eaLnBrk="1" hangingPunct="1">
              <a:buFontTx/>
              <a:buNone/>
              <a:defRPr/>
            </a:pPr>
            <a:r>
              <a:rPr lang="en-US" sz="2400" b="1" dirty="0">
                <a:solidFill>
                  <a:srgbClr val="3366FF"/>
                </a:solidFill>
                <a:latin typeface="Comic Sans MS" charset="0"/>
              </a:rPr>
              <a:t>Reactions Involving </a:t>
            </a:r>
            <a:r>
              <a:rPr lang="en-US" sz="2400" b="1" dirty="0" smtClean="0">
                <a:solidFill>
                  <a:srgbClr val="3366FF"/>
                </a:solidFill>
                <a:latin typeface="Comic Sans MS" charset="0"/>
              </a:rPr>
              <a:t>Ions</a:t>
            </a:r>
          </a:p>
          <a:p>
            <a:pPr eaLnBrk="1" hangingPunct="1">
              <a:buFontTx/>
              <a:buNone/>
              <a:defRPr/>
            </a:pPr>
            <a:endParaRPr lang="en-US" altLang="en-US" sz="1200" b="1" i="1" dirty="0">
              <a:solidFill>
                <a:srgbClr val="CC6600"/>
              </a:solidFill>
              <a:latin typeface="Comic Sans MS" charset="0"/>
              <a:ea typeface="+mn-ea"/>
              <a:cs typeface="+mn-cs"/>
            </a:endParaRPr>
          </a:p>
          <a:p>
            <a:pPr eaLnBrk="1" hangingPunct="1">
              <a:buFontTx/>
              <a:buNone/>
              <a:defRPr/>
            </a:pPr>
            <a:r>
              <a:rPr lang="en-US" altLang="en-US" sz="2000" i="1" dirty="0" smtClean="0">
                <a:latin typeface="Comic Sans MS" pitchFamily="66" charset="0"/>
                <a:ea typeface="+mn-ea"/>
                <a:cs typeface="+mn-cs"/>
              </a:rPr>
              <a:t>Remember… </a:t>
            </a:r>
            <a:r>
              <a:rPr lang="en-US" altLang="en-US" sz="2000" b="1" dirty="0" smtClean="0">
                <a:solidFill>
                  <a:schemeClr val="bg2"/>
                </a:solidFill>
                <a:latin typeface="Comic Sans MS" pitchFamily="66" charset="0"/>
                <a:ea typeface="+mn-ea"/>
                <a:cs typeface="+mn-cs"/>
              </a:rPr>
              <a:t>ion</a:t>
            </a:r>
            <a:r>
              <a:rPr lang="en-US" altLang="en-US" sz="2000" b="1" dirty="0" smtClean="0">
                <a:latin typeface="Comic Sans MS" pitchFamily="66" charset="0"/>
                <a:ea typeface="+mn-ea"/>
                <a:cs typeface="+mn-cs"/>
              </a:rPr>
              <a:t> </a:t>
            </a:r>
            <a:r>
              <a:rPr lang="en-US" altLang="en-US" sz="2000" dirty="0" smtClean="0">
                <a:latin typeface="Comic Sans MS" pitchFamily="66" charset="0"/>
                <a:ea typeface="+mn-ea"/>
                <a:cs typeface="+mn-cs"/>
              </a:rPr>
              <a:t>= an atom which has lost or gained one or more electrons, so it’s negatively or positively charged.</a:t>
            </a:r>
          </a:p>
          <a:p>
            <a:pPr eaLnBrk="1" hangingPunct="1">
              <a:defRPr/>
            </a:pPr>
            <a:endParaRPr lang="en-US" altLang="en-US" sz="2000" dirty="0" smtClean="0">
              <a:latin typeface="Comic Sans MS" pitchFamily="66" charset="0"/>
              <a:ea typeface="+mn-ea"/>
              <a:cs typeface="+mn-cs"/>
            </a:endParaRPr>
          </a:p>
          <a:p>
            <a:pPr eaLnBrk="1" hangingPunct="1">
              <a:buFontTx/>
              <a:buNone/>
              <a:defRPr/>
            </a:pPr>
            <a:r>
              <a:rPr lang="en-US" altLang="en-US" sz="2000" b="1" dirty="0" smtClean="0">
                <a:latin typeface="Comic Sans MS" pitchFamily="66" charset="0"/>
                <a:ea typeface="+mn-ea"/>
                <a:cs typeface="+mn-cs"/>
              </a:rPr>
              <a:t>The Principle of </a:t>
            </a:r>
          </a:p>
          <a:p>
            <a:pPr eaLnBrk="1" hangingPunct="1">
              <a:buFontTx/>
              <a:buNone/>
              <a:defRPr/>
            </a:pPr>
            <a:r>
              <a:rPr lang="en-US" altLang="en-US" sz="2000" b="1" dirty="0">
                <a:solidFill>
                  <a:schemeClr val="tx1">
                    <a:lumMod val="65000"/>
                    <a:lumOff val="35000"/>
                  </a:schemeClr>
                </a:solidFill>
                <a:latin typeface="Comic Sans MS" pitchFamily="66" charset="0"/>
                <a:ea typeface="+mn-ea"/>
                <a:cs typeface="+mn-cs"/>
              </a:rPr>
              <a:t> </a:t>
            </a:r>
            <a:r>
              <a:rPr lang="en-US" altLang="en-US" sz="2000" b="1" dirty="0" smtClean="0">
                <a:solidFill>
                  <a:schemeClr val="tx1">
                    <a:lumMod val="65000"/>
                    <a:lumOff val="35000"/>
                  </a:schemeClr>
                </a:solidFill>
                <a:latin typeface="Comic Sans MS" pitchFamily="66" charset="0"/>
                <a:ea typeface="+mn-ea"/>
                <a:cs typeface="+mn-cs"/>
              </a:rPr>
              <a:t>  ion exchange</a:t>
            </a:r>
          </a:p>
          <a:p>
            <a:pPr eaLnBrk="1" hangingPunct="1">
              <a:buFontTx/>
              <a:buNone/>
              <a:defRPr/>
            </a:pPr>
            <a:r>
              <a:rPr lang="en-US" altLang="en-US" sz="2000" dirty="0" smtClean="0">
                <a:latin typeface="Comic Sans MS" pitchFamily="66" charset="0"/>
                <a:ea typeface="+mn-ea"/>
                <a:cs typeface="+mn-cs"/>
              </a:rPr>
              <a:t>    is a common water softening method.</a:t>
            </a:r>
          </a:p>
          <a:p>
            <a:pPr eaLnBrk="1" hangingPunct="1">
              <a:defRPr/>
            </a:pPr>
            <a:endParaRPr lang="en-US" altLang="en-US" sz="2400" dirty="0" smtClean="0">
              <a:latin typeface="Comic Sans MS" pitchFamily="66" charset="0"/>
              <a:ea typeface="+mn-ea"/>
              <a:cs typeface="+mn-cs"/>
            </a:endParaRPr>
          </a:p>
          <a:p>
            <a:pPr eaLnBrk="1" hangingPunct="1">
              <a:defRPr/>
            </a:pPr>
            <a:endParaRPr lang="en-US" altLang="en-US" sz="2800" dirty="0" smtClean="0">
              <a:ea typeface="+mn-ea"/>
              <a:cs typeface="+mn-cs"/>
            </a:endParaRPr>
          </a:p>
          <a:p>
            <a:pPr eaLnBrk="1" hangingPunct="1">
              <a:defRPr/>
            </a:pPr>
            <a:endParaRPr lang="en-US" altLang="en-US" sz="2800" dirty="0" smtClean="0">
              <a:ea typeface="+mn-ea"/>
              <a:cs typeface="+mn-cs"/>
            </a:endParaRPr>
          </a:p>
        </p:txBody>
      </p:sp>
      <p:pic>
        <p:nvPicPr>
          <p:cNvPr id="34819" name="Picture 5" descr="ion-exchan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447800"/>
            <a:ext cx="4800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4"/>
              </a:rPr>
              <a:t>ScienceProfOnline.com</a:t>
            </a:r>
            <a:endParaRPr lang="en-US" sz="1000">
              <a:latin typeface="Comic Sans MS" charset="0"/>
            </a:endParaRPr>
          </a:p>
        </p:txBody>
      </p:sp>
    </p:spTree>
    <p:extLst>
      <p:ext uri="{BB962C8B-B14F-4D97-AF65-F5344CB8AC3E}">
        <p14:creationId xmlns:p14="http://schemas.microsoft.com/office/powerpoint/2010/main" val="21924304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sz="quarter"/>
          </p:nvPr>
        </p:nvSpPr>
        <p:spPr/>
        <p:txBody>
          <a:bodyPr/>
          <a:lstStyle/>
          <a:p>
            <a:pPr eaLnBrk="1" hangingPunct="1"/>
            <a:r>
              <a:rPr lang="en-US" sz="2800">
                <a:latin typeface="Comic Sans MS" charset="0"/>
              </a:rPr>
              <a:t>Lets use a </a:t>
            </a:r>
            <a:r>
              <a:rPr lang="en-US" sz="2800" b="1">
                <a:latin typeface="Comic Sans MS" charset="0"/>
              </a:rPr>
              <a:t>Branganalogy</a:t>
            </a:r>
            <a:r>
              <a:rPr lang="en-US" sz="2800">
                <a:latin typeface="Comic Sans MS" charset="0"/>
              </a:rPr>
              <a:t> to help us Understand the Concept of </a:t>
            </a:r>
            <a:r>
              <a:rPr lang="en-US" sz="2800">
                <a:solidFill>
                  <a:srgbClr val="CC6600"/>
                </a:solidFill>
                <a:latin typeface="Comic Sans MS" charset="0"/>
              </a:rPr>
              <a:t>Ion Exchange</a:t>
            </a:r>
            <a:r>
              <a:rPr lang="en-US" sz="2800">
                <a:latin typeface="Comic Sans MS" charset="0"/>
              </a:rPr>
              <a:t>…</a:t>
            </a:r>
            <a:r>
              <a:rPr lang="en-US" sz="4000">
                <a:latin typeface="Arial" charset="0"/>
              </a:rPr>
              <a:t> </a:t>
            </a:r>
          </a:p>
        </p:txBody>
      </p:sp>
      <p:sp>
        <p:nvSpPr>
          <p:cNvPr id="218132" name="Oval 20"/>
          <p:cNvSpPr>
            <a:spLocks noChangeArrowheads="1"/>
          </p:cNvSpPr>
          <p:nvPr/>
        </p:nvSpPr>
        <p:spPr bwMode="auto">
          <a:xfrm>
            <a:off x="1676400" y="4343400"/>
            <a:ext cx="1219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218134" name="Picture 22" descr="jennifer_anisto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905000" y="4648200"/>
            <a:ext cx="685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Oval 23"/>
          <p:cNvSpPr>
            <a:spLocks noChangeArrowheads="1"/>
          </p:cNvSpPr>
          <p:nvPr/>
        </p:nvSpPr>
        <p:spPr bwMode="auto">
          <a:xfrm>
            <a:off x="7391400" y="2438400"/>
            <a:ext cx="10668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6869" name="Picture 25" descr="angelina_joli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37463" y="2667000"/>
            <a:ext cx="568325"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26"/>
          <p:cNvSpPr txBox="1">
            <a:spLocks noChangeArrowheads="1"/>
          </p:cNvSpPr>
          <p:nvPr/>
        </p:nvSpPr>
        <p:spPr bwMode="auto">
          <a:xfrm>
            <a:off x="457200" y="1600200"/>
            <a:ext cx="228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a:t>1. Brad Pitt is a negatively charged resin bead</a:t>
            </a:r>
          </a:p>
        </p:txBody>
      </p:sp>
      <p:sp>
        <p:nvSpPr>
          <p:cNvPr id="36871" name="Text Box 33"/>
          <p:cNvSpPr txBox="1">
            <a:spLocks noChangeArrowheads="1"/>
          </p:cNvSpPr>
          <p:nvPr/>
        </p:nvSpPr>
        <p:spPr bwMode="auto">
          <a:xfrm>
            <a:off x="3048000" y="1600200"/>
            <a:ext cx="2757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a:t>2. Jennifer Anniston is a positively charged Sodium  Ion</a:t>
            </a:r>
          </a:p>
        </p:txBody>
      </p:sp>
      <p:sp>
        <p:nvSpPr>
          <p:cNvPr id="36872" name="Text Box 34"/>
          <p:cNvSpPr txBox="1">
            <a:spLocks noChangeArrowheads="1"/>
          </p:cNvSpPr>
          <p:nvPr/>
        </p:nvSpPr>
        <p:spPr bwMode="auto">
          <a:xfrm>
            <a:off x="6324600" y="1676400"/>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a:t>3. Angelina Jolie is a positively charged Calcium  Ion</a:t>
            </a:r>
          </a:p>
        </p:txBody>
      </p:sp>
      <p:sp>
        <p:nvSpPr>
          <p:cNvPr id="218147" name="Text Box 35"/>
          <p:cNvSpPr txBox="1">
            <a:spLocks noChangeArrowheads="1"/>
          </p:cNvSpPr>
          <p:nvPr/>
        </p:nvSpPr>
        <p:spPr bwMode="auto">
          <a:xfrm>
            <a:off x="2743200" y="4343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Na+</a:t>
            </a:r>
          </a:p>
        </p:txBody>
      </p:sp>
      <p:sp>
        <p:nvSpPr>
          <p:cNvPr id="36874" name="Text Box 37"/>
          <p:cNvSpPr txBox="1">
            <a:spLocks noChangeArrowheads="1"/>
          </p:cNvSpPr>
          <p:nvPr/>
        </p:nvSpPr>
        <p:spPr bwMode="auto">
          <a:xfrm>
            <a:off x="8229600" y="3352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Ca++</a:t>
            </a:r>
          </a:p>
        </p:txBody>
      </p:sp>
      <p:sp>
        <p:nvSpPr>
          <p:cNvPr id="218150" name="Text Box 38"/>
          <p:cNvSpPr txBox="1">
            <a:spLocks noChangeArrowheads="1"/>
          </p:cNvSpPr>
          <p:nvPr/>
        </p:nvSpPr>
        <p:spPr bwMode="auto">
          <a:xfrm>
            <a:off x="5410200" y="2362200"/>
            <a:ext cx="137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i="1"/>
              <a:t>Now lets say that ‘positiveness’ equates with ‘drop-dead gorgeousness’</a:t>
            </a:r>
          </a:p>
        </p:txBody>
      </p:sp>
      <p:sp>
        <p:nvSpPr>
          <p:cNvPr id="218159" name="Text Box 47"/>
          <p:cNvSpPr txBox="1">
            <a:spLocks noChangeArrowheads="1"/>
          </p:cNvSpPr>
          <p:nvPr/>
        </p:nvSpPr>
        <p:spPr bwMode="auto">
          <a:xfrm>
            <a:off x="3124200" y="5334000"/>
            <a:ext cx="1066800" cy="13700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a:t>Negatively charged Brad is attracted to reasonably positive Jennifer.</a:t>
            </a:r>
          </a:p>
        </p:txBody>
      </p:sp>
      <p:sp>
        <p:nvSpPr>
          <p:cNvPr id="218160" name="Oval 48"/>
          <p:cNvSpPr>
            <a:spLocks noChangeArrowheads="1"/>
          </p:cNvSpPr>
          <p:nvPr/>
        </p:nvSpPr>
        <p:spPr bwMode="auto">
          <a:xfrm>
            <a:off x="7543800" y="5486400"/>
            <a:ext cx="11430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218161" name="Picture 49"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62" name="Text Box 50"/>
          <p:cNvSpPr txBox="1">
            <a:spLocks noChangeArrowheads="1"/>
          </p:cNvSpPr>
          <p:nvPr/>
        </p:nvSpPr>
        <p:spPr bwMode="auto">
          <a:xfrm>
            <a:off x="8534400" y="5410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Na+</a:t>
            </a:r>
          </a:p>
        </p:txBody>
      </p:sp>
      <p:sp>
        <p:nvSpPr>
          <p:cNvPr id="218170" name="Line 58"/>
          <p:cNvSpPr>
            <a:spLocks noChangeShapeType="1"/>
          </p:cNvSpPr>
          <p:nvPr/>
        </p:nvSpPr>
        <p:spPr bwMode="auto">
          <a:xfrm flipH="1" flipV="1">
            <a:off x="2667000" y="5410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Oval 60"/>
          <p:cNvSpPr>
            <a:spLocks noChangeArrowheads="1"/>
          </p:cNvSpPr>
          <p:nvPr/>
        </p:nvSpPr>
        <p:spPr bwMode="auto">
          <a:xfrm>
            <a:off x="3581400" y="2438400"/>
            <a:ext cx="10668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6882" name="Picture 61"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743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3" name="Text Box 62"/>
          <p:cNvSpPr txBox="1">
            <a:spLocks noChangeArrowheads="1"/>
          </p:cNvSpPr>
          <p:nvPr/>
        </p:nvSpPr>
        <p:spPr bwMode="auto">
          <a:xfrm>
            <a:off x="4572000" y="236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Na+</a:t>
            </a:r>
          </a:p>
        </p:txBody>
      </p:sp>
      <p:sp>
        <p:nvSpPr>
          <p:cNvPr id="218175" name="Oval 63"/>
          <p:cNvSpPr>
            <a:spLocks noChangeArrowheads="1"/>
          </p:cNvSpPr>
          <p:nvPr/>
        </p:nvSpPr>
        <p:spPr bwMode="auto">
          <a:xfrm>
            <a:off x="6096000" y="3733800"/>
            <a:ext cx="11430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218176" name="Picture 64" descr="angelina_jo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77" name="Text Box 65"/>
          <p:cNvSpPr txBox="1">
            <a:spLocks noChangeArrowheads="1"/>
          </p:cNvSpPr>
          <p:nvPr/>
        </p:nvSpPr>
        <p:spPr bwMode="auto">
          <a:xfrm>
            <a:off x="7086600" y="4495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Ca++</a:t>
            </a:r>
          </a:p>
        </p:txBody>
      </p:sp>
      <p:sp>
        <p:nvSpPr>
          <p:cNvPr id="218178" name="Oval 66"/>
          <p:cNvSpPr>
            <a:spLocks noChangeArrowheads="1"/>
          </p:cNvSpPr>
          <p:nvPr/>
        </p:nvSpPr>
        <p:spPr bwMode="auto">
          <a:xfrm>
            <a:off x="1066800" y="54864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8179" name="Oval 67"/>
          <p:cNvSpPr>
            <a:spLocks noChangeArrowheads="1"/>
          </p:cNvSpPr>
          <p:nvPr/>
        </p:nvSpPr>
        <p:spPr bwMode="auto">
          <a:xfrm>
            <a:off x="228600" y="51816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6889" name="Oval 68"/>
          <p:cNvSpPr>
            <a:spLocks noChangeArrowheads="1"/>
          </p:cNvSpPr>
          <p:nvPr/>
        </p:nvSpPr>
        <p:spPr bwMode="auto">
          <a:xfrm>
            <a:off x="990600" y="2286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6890" name="Picture 69"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5908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1" name="Text Box 70"/>
          <p:cNvSpPr txBox="1">
            <a:spLocks noChangeArrowheads="1"/>
          </p:cNvSpPr>
          <p:nvPr/>
        </p:nvSpPr>
        <p:spPr bwMode="auto">
          <a:xfrm>
            <a:off x="2362200" y="2895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36892" name="Text Box 71"/>
          <p:cNvSpPr txBox="1">
            <a:spLocks noChangeArrowheads="1"/>
          </p:cNvSpPr>
          <p:nvPr/>
        </p:nvSpPr>
        <p:spPr bwMode="auto">
          <a:xfrm>
            <a:off x="2057400" y="2209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36893" name="Text Box 72"/>
          <p:cNvSpPr txBox="1">
            <a:spLocks noChangeArrowheads="1"/>
          </p:cNvSpPr>
          <p:nvPr/>
        </p:nvSpPr>
        <p:spPr bwMode="auto">
          <a:xfrm>
            <a:off x="762000" y="3352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36894" name="Text Box 73"/>
          <p:cNvSpPr txBox="1">
            <a:spLocks noChangeArrowheads="1"/>
          </p:cNvSpPr>
          <p:nvPr/>
        </p:nvSpPr>
        <p:spPr bwMode="auto">
          <a:xfrm>
            <a:off x="914400" y="2286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36895" name="Text Box 74"/>
          <p:cNvSpPr txBox="1">
            <a:spLocks noChangeArrowheads="1"/>
          </p:cNvSpPr>
          <p:nvPr/>
        </p:nvSpPr>
        <p:spPr bwMode="auto">
          <a:xfrm>
            <a:off x="609600" y="2743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36896" name="Text Box 75"/>
          <p:cNvSpPr txBox="1">
            <a:spLocks noChangeArrowheads="1"/>
          </p:cNvSpPr>
          <p:nvPr/>
        </p:nvSpPr>
        <p:spPr bwMode="auto">
          <a:xfrm>
            <a:off x="2057400" y="3505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188" name="Oval 76"/>
          <p:cNvSpPr>
            <a:spLocks noChangeArrowheads="1"/>
          </p:cNvSpPr>
          <p:nvPr/>
        </p:nvSpPr>
        <p:spPr bwMode="auto">
          <a:xfrm>
            <a:off x="457200" y="4419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8197" name="Text Box 85"/>
          <p:cNvSpPr txBox="1">
            <a:spLocks noChangeArrowheads="1"/>
          </p:cNvSpPr>
          <p:nvPr/>
        </p:nvSpPr>
        <p:spPr bwMode="auto">
          <a:xfrm>
            <a:off x="20574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198" name="Text Box 86"/>
          <p:cNvSpPr txBox="1">
            <a:spLocks noChangeArrowheads="1"/>
          </p:cNvSpPr>
          <p:nvPr/>
        </p:nvSpPr>
        <p:spPr bwMode="auto">
          <a:xfrm>
            <a:off x="1752600" y="4648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199" name="Text Box 87"/>
          <p:cNvSpPr txBox="1">
            <a:spLocks noChangeArrowheads="1"/>
          </p:cNvSpPr>
          <p:nvPr/>
        </p:nvSpPr>
        <p:spPr bwMode="auto">
          <a:xfrm>
            <a:off x="457200" y="579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00" name="Text Box 88"/>
          <p:cNvSpPr txBox="1">
            <a:spLocks noChangeArrowheads="1"/>
          </p:cNvSpPr>
          <p:nvPr/>
        </p:nvSpPr>
        <p:spPr bwMode="auto">
          <a:xfrm>
            <a:off x="609600" y="4724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01" name="Text Box 89"/>
          <p:cNvSpPr txBox="1">
            <a:spLocks noChangeArrowheads="1"/>
          </p:cNvSpPr>
          <p:nvPr/>
        </p:nvSpPr>
        <p:spPr bwMode="auto">
          <a:xfrm>
            <a:off x="304800" y="5181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02" name="Text Box 90"/>
          <p:cNvSpPr txBox="1">
            <a:spLocks noChangeArrowheads="1"/>
          </p:cNvSpPr>
          <p:nvPr/>
        </p:nvSpPr>
        <p:spPr bwMode="auto">
          <a:xfrm>
            <a:off x="1752600" y="5943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09" name="Oval 97"/>
          <p:cNvSpPr>
            <a:spLocks noChangeArrowheads="1"/>
          </p:cNvSpPr>
          <p:nvPr/>
        </p:nvSpPr>
        <p:spPr bwMode="auto">
          <a:xfrm>
            <a:off x="685800" y="48006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218210" name="Picture 98"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1054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6" name="Text Box 103"/>
          <p:cNvSpPr txBox="1">
            <a:spLocks noChangeArrowheads="1"/>
          </p:cNvSpPr>
          <p:nvPr/>
        </p:nvSpPr>
        <p:spPr bwMode="auto">
          <a:xfrm>
            <a:off x="5699125" y="590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18217" name="Line 105"/>
          <p:cNvSpPr>
            <a:spLocks noChangeShapeType="1"/>
          </p:cNvSpPr>
          <p:nvPr/>
        </p:nvSpPr>
        <p:spPr bwMode="auto">
          <a:xfrm>
            <a:off x="6934200" y="53340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18" name="Oval 106"/>
          <p:cNvSpPr>
            <a:spLocks noChangeArrowheads="1"/>
          </p:cNvSpPr>
          <p:nvPr/>
        </p:nvSpPr>
        <p:spPr bwMode="auto">
          <a:xfrm>
            <a:off x="5562600" y="4800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8219" name="Oval 107"/>
          <p:cNvSpPr>
            <a:spLocks noChangeArrowheads="1"/>
          </p:cNvSpPr>
          <p:nvPr/>
        </p:nvSpPr>
        <p:spPr bwMode="auto">
          <a:xfrm>
            <a:off x="4495800" y="46482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8220" name="Oval 108"/>
          <p:cNvSpPr>
            <a:spLocks noChangeArrowheads="1"/>
          </p:cNvSpPr>
          <p:nvPr/>
        </p:nvSpPr>
        <p:spPr bwMode="auto">
          <a:xfrm>
            <a:off x="4343400" y="37338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18222" name="Text Box 110"/>
          <p:cNvSpPr txBox="1">
            <a:spLocks noChangeArrowheads="1"/>
          </p:cNvSpPr>
          <p:nvPr/>
        </p:nvSpPr>
        <p:spPr bwMode="auto">
          <a:xfrm>
            <a:off x="49530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23" name="Text Box 111"/>
          <p:cNvSpPr txBox="1">
            <a:spLocks noChangeArrowheads="1"/>
          </p:cNvSpPr>
          <p:nvPr/>
        </p:nvSpPr>
        <p:spPr bwMode="auto">
          <a:xfrm>
            <a:off x="5105400" y="4038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24" name="Text Box 112"/>
          <p:cNvSpPr txBox="1">
            <a:spLocks noChangeArrowheads="1"/>
          </p:cNvSpPr>
          <p:nvPr/>
        </p:nvSpPr>
        <p:spPr bwMode="auto">
          <a:xfrm>
            <a:off x="4800600" y="4495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25" name="Text Box 113"/>
          <p:cNvSpPr txBox="1">
            <a:spLocks noChangeArrowheads="1"/>
          </p:cNvSpPr>
          <p:nvPr/>
        </p:nvSpPr>
        <p:spPr bwMode="auto">
          <a:xfrm>
            <a:off x="6248400" y="5257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t>
            </a:r>
          </a:p>
        </p:txBody>
      </p:sp>
      <p:sp>
        <p:nvSpPr>
          <p:cNvPr id="218226" name="Oval 114"/>
          <p:cNvSpPr>
            <a:spLocks noChangeArrowheads="1"/>
          </p:cNvSpPr>
          <p:nvPr/>
        </p:nvSpPr>
        <p:spPr bwMode="auto">
          <a:xfrm>
            <a:off x="5105400" y="4191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218227" name="Picture 115"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4196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28" name="Text Box 116"/>
          <p:cNvSpPr txBox="1">
            <a:spLocks noChangeArrowheads="1"/>
          </p:cNvSpPr>
          <p:nvPr/>
        </p:nvSpPr>
        <p:spPr bwMode="auto">
          <a:xfrm>
            <a:off x="4953000" y="5715000"/>
            <a:ext cx="1981200" cy="10048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a:t>Negatively charged Brad lets go of reasonably positive Jennifer in the presence of insanely positive Angelina.</a:t>
            </a:r>
          </a:p>
        </p:txBody>
      </p:sp>
      <p:sp>
        <p:nvSpPr>
          <p:cNvPr id="218229" name="Line 117"/>
          <p:cNvSpPr>
            <a:spLocks noChangeShapeType="1"/>
          </p:cNvSpPr>
          <p:nvPr/>
        </p:nvSpPr>
        <p:spPr bwMode="auto">
          <a:xfrm flipH="1">
            <a:off x="50292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30" name="Line 118"/>
          <p:cNvSpPr>
            <a:spLocks noChangeShapeType="1"/>
          </p:cNvSpPr>
          <p:nvPr/>
        </p:nvSpPr>
        <p:spPr bwMode="auto">
          <a:xfrm>
            <a:off x="67056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Rectangle 6"/>
          <p:cNvSpPr>
            <a:spLocks noChangeArrowheads="1"/>
          </p:cNvSpPr>
          <p:nvPr/>
        </p:nvSpPr>
        <p:spPr bwMode="auto">
          <a:xfrm>
            <a:off x="5207000" y="0"/>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7"/>
              </a:rPr>
              <a:t>ScienceProfOnline.com</a:t>
            </a:r>
            <a:endParaRPr lang="en-US" sz="1000">
              <a:latin typeface="Comic Sans MS" charset="0"/>
            </a:endParaRPr>
          </a:p>
        </p:txBody>
      </p:sp>
    </p:spTree>
    <p:extLst>
      <p:ext uri="{BB962C8B-B14F-4D97-AF65-F5344CB8AC3E}">
        <p14:creationId xmlns:p14="http://schemas.microsoft.com/office/powerpoint/2010/main" val="611083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8150"/>
                                        </p:tgtEl>
                                        <p:attrNameLst>
                                          <p:attrName>style.visibility</p:attrName>
                                        </p:attrNameLst>
                                      </p:cBhvr>
                                      <p:to>
                                        <p:strVal val="visible"/>
                                      </p:to>
                                    </p:set>
                                    <p:animEffect transition="in" filter="blinds(horizontal)">
                                      <p:cBhvr>
                                        <p:cTn id="7" dur="500"/>
                                        <p:tgtEl>
                                          <p:spTgt spid="2181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8229"/>
                                        </p:tgtEl>
                                        <p:attrNameLst>
                                          <p:attrName>style.visibility</p:attrName>
                                        </p:attrNameLst>
                                      </p:cBhvr>
                                      <p:to>
                                        <p:strVal val="visible"/>
                                      </p:to>
                                    </p:set>
                                    <p:animEffect transition="in" filter="blinds(horizontal)">
                                      <p:cBhvr>
                                        <p:cTn id="10" dur="500"/>
                                        <p:tgtEl>
                                          <p:spTgt spid="2182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8230"/>
                                        </p:tgtEl>
                                        <p:attrNameLst>
                                          <p:attrName>style.visibility</p:attrName>
                                        </p:attrNameLst>
                                      </p:cBhvr>
                                      <p:to>
                                        <p:strVal val="visible"/>
                                      </p:to>
                                    </p:set>
                                    <p:animEffect transition="in" filter="blinds(horizontal)">
                                      <p:cBhvr>
                                        <p:cTn id="13" dur="500"/>
                                        <p:tgtEl>
                                          <p:spTgt spid="2182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8200"/>
                                        </p:tgtEl>
                                        <p:attrNameLst>
                                          <p:attrName>style.visibility</p:attrName>
                                        </p:attrNameLst>
                                      </p:cBhvr>
                                      <p:to>
                                        <p:strVal val="visible"/>
                                      </p:to>
                                    </p:set>
                                    <p:anim calcmode="lin" valueType="num">
                                      <p:cBhvr additive="base">
                                        <p:cTn id="18" dur="500" fill="hold"/>
                                        <p:tgtEl>
                                          <p:spTgt spid="218200"/>
                                        </p:tgtEl>
                                        <p:attrNameLst>
                                          <p:attrName>ppt_x</p:attrName>
                                        </p:attrNameLst>
                                      </p:cBhvr>
                                      <p:tavLst>
                                        <p:tav tm="0">
                                          <p:val>
                                            <p:strVal val="#ppt_x"/>
                                          </p:val>
                                        </p:tav>
                                        <p:tav tm="100000">
                                          <p:val>
                                            <p:strVal val="#ppt_x"/>
                                          </p:val>
                                        </p:tav>
                                      </p:tavLst>
                                    </p:anim>
                                    <p:anim calcmode="lin" valueType="num">
                                      <p:cBhvr additive="base">
                                        <p:cTn id="19" dur="500" fill="hold"/>
                                        <p:tgtEl>
                                          <p:spTgt spid="21820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8198"/>
                                        </p:tgtEl>
                                        <p:attrNameLst>
                                          <p:attrName>style.visibility</p:attrName>
                                        </p:attrNameLst>
                                      </p:cBhvr>
                                      <p:to>
                                        <p:strVal val="visible"/>
                                      </p:to>
                                    </p:set>
                                    <p:anim calcmode="lin" valueType="num">
                                      <p:cBhvr additive="base">
                                        <p:cTn id="22" dur="500" fill="hold"/>
                                        <p:tgtEl>
                                          <p:spTgt spid="218198"/>
                                        </p:tgtEl>
                                        <p:attrNameLst>
                                          <p:attrName>ppt_x</p:attrName>
                                        </p:attrNameLst>
                                      </p:cBhvr>
                                      <p:tavLst>
                                        <p:tav tm="0">
                                          <p:val>
                                            <p:strVal val="#ppt_x"/>
                                          </p:val>
                                        </p:tav>
                                        <p:tav tm="100000">
                                          <p:val>
                                            <p:strVal val="#ppt_x"/>
                                          </p:val>
                                        </p:tav>
                                      </p:tavLst>
                                    </p:anim>
                                    <p:anim calcmode="lin" valueType="num">
                                      <p:cBhvr additive="base">
                                        <p:cTn id="23" dur="500" fill="hold"/>
                                        <p:tgtEl>
                                          <p:spTgt spid="21819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8134"/>
                                        </p:tgtEl>
                                        <p:attrNameLst>
                                          <p:attrName>style.visibility</p:attrName>
                                        </p:attrNameLst>
                                      </p:cBhvr>
                                      <p:to>
                                        <p:strVal val="visible"/>
                                      </p:to>
                                    </p:set>
                                    <p:anim calcmode="lin" valueType="num">
                                      <p:cBhvr additive="base">
                                        <p:cTn id="26" dur="500" fill="hold"/>
                                        <p:tgtEl>
                                          <p:spTgt spid="218134"/>
                                        </p:tgtEl>
                                        <p:attrNameLst>
                                          <p:attrName>ppt_x</p:attrName>
                                        </p:attrNameLst>
                                      </p:cBhvr>
                                      <p:tavLst>
                                        <p:tav tm="0">
                                          <p:val>
                                            <p:strVal val="#ppt_x"/>
                                          </p:val>
                                        </p:tav>
                                        <p:tav tm="100000">
                                          <p:val>
                                            <p:strVal val="#ppt_x"/>
                                          </p:val>
                                        </p:tav>
                                      </p:tavLst>
                                    </p:anim>
                                    <p:anim calcmode="lin" valueType="num">
                                      <p:cBhvr additive="base">
                                        <p:cTn id="27" dur="500" fill="hold"/>
                                        <p:tgtEl>
                                          <p:spTgt spid="2181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8132"/>
                                        </p:tgtEl>
                                        <p:attrNameLst>
                                          <p:attrName>style.visibility</p:attrName>
                                        </p:attrNameLst>
                                      </p:cBhvr>
                                      <p:to>
                                        <p:strVal val="visible"/>
                                      </p:to>
                                    </p:set>
                                    <p:anim calcmode="lin" valueType="num">
                                      <p:cBhvr additive="base">
                                        <p:cTn id="30" dur="500" fill="hold"/>
                                        <p:tgtEl>
                                          <p:spTgt spid="218132"/>
                                        </p:tgtEl>
                                        <p:attrNameLst>
                                          <p:attrName>ppt_x</p:attrName>
                                        </p:attrNameLst>
                                      </p:cBhvr>
                                      <p:tavLst>
                                        <p:tav tm="0">
                                          <p:val>
                                            <p:strVal val="#ppt_x"/>
                                          </p:val>
                                        </p:tav>
                                        <p:tav tm="100000">
                                          <p:val>
                                            <p:strVal val="#ppt_x"/>
                                          </p:val>
                                        </p:tav>
                                      </p:tavLst>
                                    </p:anim>
                                    <p:anim calcmode="lin" valueType="num">
                                      <p:cBhvr additive="base">
                                        <p:cTn id="31" dur="500" fill="hold"/>
                                        <p:tgtEl>
                                          <p:spTgt spid="218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8147"/>
                                        </p:tgtEl>
                                        <p:attrNameLst>
                                          <p:attrName>style.visibility</p:attrName>
                                        </p:attrNameLst>
                                      </p:cBhvr>
                                      <p:to>
                                        <p:strVal val="visible"/>
                                      </p:to>
                                    </p:set>
                                    <p:anim calcmode="lin" valueType="num">
                                      <p:cBhvr additive="base">
                                        <p:cTn id="34" dur="500" fill="hold"/>
                                        <p:tgtEl>
                                          <p:spTgt spid="218147"/>
                                        </p:tgtEl>
                                        <p:attrNameLst>
                                          <p:attrName>ppt_x</p:attrName>
                                        </p:attrNameLst>
                                      </p:cBhvr>
                                      <p:tavLst>
                                        <p:tav tm="0">
                                          <p:val>
                                            <p:strVal val="#ppt_x"/>
                                          </p:val>
                                        </p:tav>
                                        <p:tav tm="100000">
                                          <p:val>
                                            <p:strVal val="#ppt_x"/>
                                          </p:val>
                                        </p:tav>
                                      </p:tavLst>
                                    </p:anim>
                                    <p:anim calcmode="lin" valueType="num">
                                      <p:cBhvr additive="base">
                                        <p:cTn id="35" dur="500" fill="hold"/>
                                        <p:tgtEl>
                                          <p:spTgt spid="21814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8197"/>
                                        </p:tgtEl>
                                        <p:attrNameLst>
                                          <p:attrName>style.visibility</p:attrName>
                                        </p:attrNameLst>
                                      </p:cBhvr>
                                      <p:to>
                                        <p:strVal val="visible"/>
                                      </p:to>
                                    </p:set>
                                    <p:anim calcmode="lin" valueType="num">
                                      <p:cBhvr additive="base">
                                        <p:cTn id="38" dur="500" fill="hold"/>
                                        <p:tgtEl>
                                          <p:spTgt spid="218197"/>
                                        </p:tgtEl>
                                        <p:attrNameLst>
                                          <p:attrName>ppt_x</p:attrName>
                                        </p:attrNameLst>
                                      </p:cBhvr>
                                      <p:tavLst>
                                        <p:tav tm="0">
                                          <p:val>
                                            <p:strVal val="#ppt_x"/>
                                          </p:val>
                                        </p:tav>
                                        <p:tav tm="100000">
                                          <p:val>
                                            <p:strVal val="#ppt_x"/>
                                          </p:val>
                                        </p:tav>
                                      </p:tavLst>
                                    </p:anim>
                                    <p:anim calcmode="lin" valueType="num">
                                      <p:cBhvr additive="base">
                                        <p:cTn id="39" dur="500" fill="hold"/>
                                        <p:tgtEl>
                                          <p:spTgt spid="21819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8210"/>
                                        </p:tgtEl>
                                        <p:attrNameLst>
                                          <p:attrName>style.visibility</p:attrName>
                                        </p:attrNameLst>
                                      </p:cBhvr>
                                      <p:to>
                                        <p:strVal val="visible"/>
                                      </p:to>
                                    </p:set>
                                    <p:anim calcmode="lin" valueType="num">
                                      <p:cBhvr additive="base">
                                        <p:cTn id="42" dur="500" fill="hold"/>
                                        <p:tgtEl>
                                          <p:spTgt spid="218210"/>
                                        </p:tgtEl>
                                        <p:attrNameLst>
                                          <p:attrName>ppt_x</p:attrName>
                                        </p:attrNameLst>
                                      </p:cBhvr>
                                      <p:tavLst>
                                        <p:tav tm="0">
                                          <p:val>
                                            <p:strVal val="#ppt_x"/>
                                          </p:val>
                                        </p:tav>
                                        <p:tav tm="100000">
                                          <p:val>
                                            <p:strVal val="#ppt_x"/>
                                          </p:val>
                                        </p:tav>
                                      </p:tavLst>
                                    </p:anim>
                                    <p:anim calcmode="lin" valueType="num">
                                      <p:cBhvr additive="base">
                                        <p:cTn id="43" dur="500" fill="hold"/>
                                        <p:tgtEl>
                                          <p:spTgt spid="2182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8188"/>
                                        </p:tgtEl>
                                        <p:attrNameLst>
                                          <p:attrName>style.visibility</p:attrName>
                                        </p:attrNameLst>
                                      </p:cBhvr>
                                      <p:to>
                                        <p:strVal val="visible"/>
                                      </p:to>
                                    </p:set>
                                    <p:anim calcmode="lin" valueType="num">
                                      <p:cBhvr additive="base">
                                        <p:cTn id="46" dur="500" fill="hold"/>
                                        <p:tgtEl>
                                          <p:spTgt spid="218188"/>
                                        </p:tgtEl>
                                        <p:attrNameLst>
                                          <p:attrName>ppt_x</p:attrName>
                                        </p:attrNameLst>
                                      </p:cBhvr>
                                      <p:tavLst>
                                        <p:tav tm="0">
                                          <p:val>
                                            <p:strVal val="#ppt_x"/>
                                          </p:val>
                                        </p:tav>
                                        <p:tav tm="100000">
                                          <p:val>
                                            <p:strVal val="#ppt_x"/>
                                          </p:val>
                                        </p:tav>
                                      </p:tavLst>
                                    </p:anim>
                                    <p:anim calcmode="lin" valueType="num">
                                      <p:cBhvr additive="base">
                                        <p:cTn id="47" dur="500" fill="hold"/>
                                        <p:tgtEl>
                                          <p:spTgt spid="21818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8179"/>
                                        </p:tgtEl>
                                        <p:attrNameLst>
                                          <p:attrName>style.visibility</p:attrName>
                                        </p:attrNameLst>
                                      </p:cBhvr>
                                      <p:to>
                                        <p:strVal val="visible"/>
                                      </p:to>
                                    </p:set>
                                    <p:anim calcmode="lin" valueType="num">
                                      <p:cBhvr additive="base">
                                        <p:cTn id="50" dur="500" fill="hold"/>
                                        <p:tgtEl>
                                          <p:spTgt spid="218179"/>
                                        </p:tgtEl>
                                        <p:attrNameLst>
                                          <p:attrName>ppt_x</p:attrName>
                                        </p:attrNameLst>
                                      </p:cBhvr>
                                      <p:tavLst>
                                        <p:tav tm="0">
                                          <p:val>
                                            <p:strVal val="#ppt_x"/>
                                          </p:val>
                                        </p:tav>
                                        <p:tav tm="100000">
                                          <p:val>
                                            <p:strVal val="#ppt_x"/>
                                          </p:val>
                                        </p:tav>
                                      </p:tavLst>
                                    </p:anim>
                                    <p:anim calcmode="lin" valueType="num">
                                      <p:cBhvr additive="base">
                                        <p:cTn id="51" dur="500" fill="hold"/>
                                        <p:tgtEl>
                                          <p:spTgt spid="21817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8201"/>
                                        </p:tgtEl>
                                        <p:attrNameLst>
                                          <p:attrName>style.visibility</p:attrName>
                                        </p:attrNameLst>
                                      </p:cBhvr>
                                      <p:to>
                                        <p:strVal val="visible"/>
                                      </p:to>
                                    </p:set>
                                    <p:anim calcmode="lin" valueType="num">
                                      <p:cBhvr additive="base">
                                        <p:cTn id="54" dur="500" fill="hold"/>
                                        <p:tgtEl>
                                          <p:spTgt spid="218201"/>
                                        </p:tgtEl>
                                        <p:attrNameLst>
                                          <p:attrName>ppt_x</p:attrName>
                                        </p:attrNameLst>
                                      </p:cBhvr>
                                      <p:tavLst>
                                        <p:tav tm="0">
                                          <p:val>
                                            <p:strVal val="#ppt_x"/>
                                          </p:val>
                                        </p:tav>
                                        <p:tav tm="100000">
                                          <p:val>
                                            <p:strVal val="#ppt_x"/>
                                          </p:val>
                                        </p:tav>
                                      </p:tavLst>
                                    </p:anim>
                                    <p:anim calcmode="lin" valueType="num">
                                      <p:cBhvr additive="base">
                                        <p:cTn id="55" dur="500" fill="hold"/>
                                        <p:tgtEl>
                                          <p:spTgt spid="2182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8199"/>
                                        </p:tgtEl>
                                        <p:attrNameLst>
                                          <p:attrName>style.visibility</p:attrName>
                                        </p:attrNameLst>
                                      </p:cBhvr>
                                      <p:to>
                                        <p:strVal val="visible"/>
                                      </p:to>
                                    </p:set>
                                    <p:anim calcmode="lin" valueType="num">
                                      <p:cBhvr additive="base">
                                        <p:cTn id="58" dur="500" fill="hold"/>
                                        <p:tgtEl>
                                          <p:spTgt spid="218199"/>
                                        </p:tgtEl>
                                        <p:attrNameLst>
                                          <p:attrName>ppt_x</p:attrName>
                                        </p:attrNameLst>
                                      </p:cBhvr>
                                      <p:tavLst>
                                        <p:tav tm="0">
                                          <p:val>
                                            <p:strVal val="#ppt_x"/>
                                          </p:val>
                                        </p:tav>
                                        <p:tav tm="100000">
                                          <p:val>
                                            <p:strVal val="#ppt_x"/>
                                          </p:val>
                                        </p:tav>
                                      </p:tavLst>
                                    </p:anim>
                                    <p:anim calcmode="lin" valueType="num">
                                      <p:cBhvr additive="base">
                                        <p:cTn id="59" dur="500" fill="hold"/>
                                        <p:tgtEl>
                                          <p:spTgt spid="21819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8202"/>
                                        </p:tgtEl>
                                        <p:attrNameLst>
                                          <p:attrName>style.visibility</p:attrName>
                                        </p:attrNameLst>
                                      </p:cBhvr>
                                      <p:to>
                                        <p:strVal val="visible"/>
                                      </p:to>
                                    </p:set>
                                    <p:anim calcmode="lin" valueType="num">
                                      <p:cBhvr additive="base">
                                        <p:cTn id="62" dur="500" fill="hold"/>
                                        <p:tgtEl>
                                          <p:spTgt spid="218202"/>
                                        </p:tgtEl>
                                        <p:attrNameLst>
                                          <p:attrName>ppt_x</p:attrName>
                                        </p:attrNameLst>
                                      </p:cBhvr>
                                      <p:tavLst>
                                        <p:tav tm="0">
                                          <p:val>
                                            <p:strVal val="#ppt_x"/>
                                          </p:val>
                                        </p:tav>
                                        <p:tav tm="100000">
                                          <p:val>
                                            <p:strVal val="#ppt_x"/>
                                          </p:val>
                                        </p:tav>
                                      </p:tavLst>
                                    </p:anim>
                                    <p:anim calcmode="lin" valueType="num">
                                      <p:cBhvr additive="base">
                                        <p:cTn id="63" dur="500" fill="hold"/>
                                        <p:tgtEl>
                                          <p:spTgt spid="21820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18178"/>
                                        </p:tgtEl>
                                        <p:attrNameLst>
                                          <p:attrName>style.visibility</p:attrName>
                                        </p:attrNameLst>
                                      </p:cBhvr>
                                      <p:to>
                                        <p:strVal val="visible"/>
                                      </p:to>
                                    </p:set>
                                    <p:anim calcmode="lin" valueType="num">
                                      <p:cBhvr additive="base">
                                        <p:cTn id="66" dur="500" fill="hold"/>
                                        <p:tgtEl>
                                          <p:spTgt spid="218178"/>
                                        </p:tgtEl>
                                        <p:attrNameLst>
                                          <p:attrName>ppt_x</p:attrName>
                                        </p:attrNameLst>
                                      </p:cBhvr>
                                      <p:tavLst>
                                        <p:tav tm="0">
                                          <p:val>
                                            <p:strVal val="#ppt_x"/>
                                          </p:val>
                                        </p:tav>
                                        <p:tav tm="100000">
                                          <p:val>
                                            <p:strVal val="#ppt_x"/>
                                          </p:val>
                                        </p:tav>
                                      </p:tavLst>
                                    </p:anim>
                                    <p:anim calcmode="lin" valueType="num">
                                      <p:cBhvr additive="base">
                                        <p:cTn id="67" dur="500" fill="hold"/>
                                        <p:tgtEl>
                                          <p:spTgt spid="21817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18170"/>
                                        </p:tgtEl>
                                        <p:attrNameLst>
                                          <p:attrName>style.visibility</p:attrName>
                                        </p:attrNameLst>
                                      </p:cBhvr>
                                      <p:to>
                                        <p:strVal val="visible"/>
                                      </p:to>
                                    </p:set>
                                    <p:anim calcmode="lin" valueType="num">
                                      <p:cBhvr additive="base">
                                        <p:cTn id="70" dur="500" fill="hold"/>
                                        <p:tgtEl>
                                          <p:spTgt spid="218170"/>
                                        </p:tgtEl>
                                        <p:attrNameLst>
                                          <p:attrName>ppt_x</p:attrName>
                                        </p:attrNameLst>
                                      </p:cBhvr>
                                      <p:tavLst>
                                        <p:tav tm="0">
                                          <p:val>
                                            <p:strVal val="#ppt_x"/>
                                          </p:val>
                                        </p:tav>
                                        <p:tav tm="100000">
                                          <p:val>
                                            <p:strVal val="#ppt_x"/>
                                          </p:val>
                                        </p:tav>
                                      </p:tavLst>
                                    </p:anim>
                                    <p:anim calcmode="lin" valueType="num">
                                      <p:cBhvr additive="base">
                                        <p:cTn id="71" dur="500" fill="hold"/>
                                        <p:tgtEl>
                                          <p:spTgt spid="21817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18159"/>
                                        </p:tgtEl>
                                        <p:attrNameLst>
                                          <p:attrName>style.visibility</p:attrName>
                                        </p:attrNameLst>
                                      </p:cBhvr>
                                      <p:to>
                                        <p:strVal val="visible"/>
                                      </p:to>
                                    </p:set>
                                    <p:anim calcmode="lin" valueType="num">
                                      <p:cBhvr additive="base">
                                        <p:cTn id="74" dur="500" fill="hold"/>
                                        <p:tgtEl>
                                          <p:spTgt spid="218159"/>
                                        </p:tgtEl>
                                        <p:attrNameLst>
                                          <p:attrName>ppt_x</p:attrName>
                                        </p:attrNameLst>
                                      </p:cBhvr>
                                      <p:tavLst>
                                        <p:tav tm="0">
                                          <p:val>
                                            <p:strVal val="#ppt_x"/>
                                          </p:val>
                                        </p:tav>
                                        <p:tav tm="100000">
                                          <p:val>
                                            <p:strVal val="#ppt_x"/>
                                          </p:val>
                                        </p:tav>
                                      </p:tavLst>
                                    </p:anim>
                                    <p:anim calcmode="lin" valueType="num">
                                      <p:cBhvr additive="base">
                                        <p:cTn id="75" dur="500" fill="hold"/>
                                        <p:tgtEl>
                                          <p:spTgt spid="21815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18209"/>
                                        </p:tgtEl>
                                        <p:attrNameLst>
                                          <p:attrName>style.visibility</p:attrName>
                                        </p:attrNameLst>
                                      </p:cBhvr>
                                      <p:to>
                                        <p:strVal val="visible"/>
                                      </p:to>
                                    </p:set>
                                    <p:anim calcmode="lin" valueType="num">
                                      <p:cBhvr additive="base">
                                        <p:cTn id="78" dur="500" fill="hold"/>
                                        <p:tgtEl>
                                          <p:spTgt spid="218209"/>
                                        </p:tgtEl>
                                        <p:attrNameLst>
                                          <p:attrName>ppt_x</p:attrName>
                                        </p:attrNameLst>
                                      </p:cBhvr>
                                      <p:tavLst>
                                        <p:tav tm="0">
                                          <p:val>
                                            <p:strVal val="#ppt_x"/>
                                          </p:val>
                                        </p:tav>
                                        <p:tav tm="100000">
                                          <p:val>
                                            <p:strVal val="#ppt_x"/>
                                          </p:val>
                                        </p:tav>
                                      </p:tavLst>
                                    </p:anim>
                                    <p:anim calcmode="lin" valueType="num">
                                      <p:cBhvr additive="base">
                                        <p:cTn id="79" dur="500" fill="hold"/>
                                        <p:tgtEl>
                                          <p:spTgt spid="21820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18220"/>
                                        </p:tgtEl>
                                        <p:attrNameLst>
                                          <p:attrName>style.visibility</p:attrName>
                                        </p:attrNameLst>
                                      </p:cBhvr>
                                      <p:to>
                                        <p:strVal val="visible"/>
                                      </p:to>
                                    </p:set>
                                    <p:anim calcmode="lin" valueType="num">
                                      <p:cBhvr additive="base">
                                        <p:cTn id="84" dur="500" fill="hold"/>
                                        <p:tgtEl>
                                          <p:spTgt spid="218220"/>
                                        </p:tgtEl>
                                        <p:attrNameLst>
                                          <p:attrName>ppt_x</p:attrName>
                                        </p:attrNameLst>
                                      </p:cBhvr>
                                      <p:tavLst>
                                        <p:tav tm="0">
                                          <p:val>
                                            <p:strVal val="#ppt_x"/>
                                          </p:val>
                                        </p:tav>
                                        <p:tav tm="100000">
                                          <p:val>
                                            <p:strVal val="#ppt_x"/>
                                          </p:val>
                                        </p:tav>
                                      </p:tavLst>
                                    </p:anim>
                                    <p:anim calcmode="lin" valueType="num">
                                      <p:cBhvr additive="base">
                                        <p:cTn id="85" dur="500" fill="hold"/>
                                        <p:tgtEl>
                                          <p:spTgt spid="21822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18223"/>
                                        </p:tgtEl>
                                        <p:attrNameLst>
                                          <p:attrName>style.visibility</p:attrName>
                                        </p:attrNameLst>
                                      </p:cBhvr>
                                      <p:to>
                                        <p:strVal val="visible"/>
                                      </p:to>
                                    </p:set>
                                    <p:anim calcmode="lin" valueType="num">
                                      <p:cBhvr additive="base">
                                        <p:cTn id="88" dur="500" fill="hold"/>
                                        <p:tgtEl>
                                          <p:spTgt spid="218223"/>
                                        </p:tgtEl>
                                        <p:attrNameLst>
                                          <p:attrName>ppt_x</p:attrName>
                                        </p:attrNameLst>
                                      </p:cBhvr>
                                      <p:tavLst>
                                        <p:tav tm="0">
                                          <p:val>
                                            <p:strVal val="#ppt_x"/>
                                          </p:val>
                                        </p:tav>
                                        <p:tav tm="100000">
                                          <p:val>
                                            <p:strVal val="#ppt_x"/>
                                          </p:val>
                                        </p:tav>
                                      </p:tavLst>
                                    </p:anim>
                                    <p:anim calcmode="lin" valueType="num">
                                      <p:cBhvr additive="base">
                                        <p:cTn id="89" dur="500" fill="hold"/>
                                        <p:tgtEl>
                                          <p:spTgt spid="21822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8224"/>
                                        </p:tgtEl>
                                        <p:attrNameLst>
                                          <p:attrName>style.visibility</p:attrName>
                                        </p:attrNameLst>
                                      </p:cBhvr>
                                      <p:to>
                                        <p:strVal val="visible"/>
                                      </p:to>
                                    </p:set>
                                    <p:anim calcmode="lin" valueType="num">
                                      <p:cBhvr additive="base">
                                        <p:cTn id="92" dur="500" fill="hold"/>
                                        <p:tgtEl>
                                          <p:spTgt spid="218224"/>
                                        </p:tgtEl>
                                        <p:attrNameLst>
                                          <p:attrName>ppt_x</p:attrName>
                                        </p:attrNameLst>
                                      </p:cBhvr>
                                      <p:tavLst>
                                        <p:tav tm="0">
                                          <p:val>
                                            <p:strVal val="#ppt_x"/>
                                          </p:val>
                                        </p:tav>
                                        <p:tav tm="100000">
                                          <p:val>
                                            <p:strVal val="#ppt_x"/>
                                          </p:val>
                                        </p:tav>
                                      </p:tavLst>
                                    </p:anim>
                                    <p:anim calcmode="lin" valueType="num">
                                      <p:cBhvr additive="base">
                                        <p:cTn id="93" dur="500" fill="hold"/>
                                        <p:tgtEl>
                                          <p:spTgt spid="21822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18222"/>
                                        </p:tgtEl>
                                        <p:attrNameLst>
                                          <p:attrName>style.visibility</p:attrName>
                                        </p:attrNameLst>
                                      </p:cBhvr>
                                      <p:to>
                                        <p:strVal val="visible"/>
                                      </p:to>
                                    </p:set>
                                    <p:anim calcmode="lin" valueType="num">
                                      <p:cBhvr additive="base">
                                        <p:cTn id="96" dur="500" fill="hold"/>
                                        <p:tgtEl>
                                          <p:spTgt spid="218222"/>
                                        </p:tgtEl>
                                        <p:attrNameLst>
                                          <p:attrName>ppt_x</p:attrName>
                                        </p:attrNameLst>
                                      </p:cBhvr>
                                      <p:tavLst>
                                        <p:tav tm="0">
                                          <p:val>
                                            <p:strVal val="#ppt_x"/>
                                          </p:val>
                                        </p:tav>
                                        <p:tav tm="100000">
                                          <p:val>
                                            <p:strVal val="#ppt_x"/>
                                          </p:val>
                                        </p:tav>
                                      </p:tavLst>
                                    </p:anim>
                                    <p:anim calcmode="lin" valueType="num">
                                      <p:cBhvr additive="base">
                                        <p:cTn id="97" dur="500" fill="hold"/>
                                        <p:tgtEl>
                                          <p:spTgt spid="21822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18225"/>
                                        </p:tgtEl>
                                        <p:attrNameLst>
                                          <p:attrName>style.visibility</p:attrName>
                                        </p:attrNameLst>
                                      </p:cBhvr>
                                      <p:to>
                                        <p:strVal val="visible"/>
                                      </p:to>
                                    </p:set>
                                    <p:anim calcmode="lin" valueType="num">
                                      <p:cBhvr additive="base">
                                        <p:cTn id="100" dur="500" fill="hold"/>
                                        <p:tgtEl>
                                          <p:spTgt spid="218225"/>
                                        </p:tgtEl>
                                        <p:attrNameLst>
                                          <p:attrName>ppt_x</p:attrName>
                                        </p:attrNameLst>
                                      </p:cBhvr>
                                      <p:tavLst>
                                        <p:tav tm="0">
                                          <p:val>
                                            <p:strVal val="#ppt_x"/>
                                          </p:val>
                                        </p:tav>
                                        <p:tav tm="100000">
                                          <p:val>
                                            <p:strVal val="#ppt_x"/>
                                          </p:val>
                                        </p:tav>
                                      </p:tavLst>
                                    </p:anim>
                                    <p:anim calcmode="lin" valueType="num">
                                      <p:cBhvr additive="base">
                                        <p:cTn id="101" dur="500" fill="hold"/>
                                        <p:tgtEl>
                                          <p:spTgt spid="21822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18219"/>
                                        </p:tgtEl>
                                        <p:attrNameLst>
                                          <p:attrName>style.visibility</p:attrName>
                                        </p:attrNameLst>
                                      </p:cBhvr>
                                      <p:to>
                                        <p:strVal val="visible"/>
                                      </p:to>
                                    </p:set>
                                    <p:anim calcmode="lin" valueType="num">
                                      <p:cBhvr additive="base">
                                        <p:cTn id="104" dur="500" fill="hold"/>
                                        <p:tgtEl>
                                          <p:spTgt spid="218219"/>
                                        </p:tgtEl>
                                        <p:attrNameLst>
                                          <p:attrName>ppt_x</p:attrName>
                                        </p:attrNameLst>
                                      </p:cBhvr>
                                      <p:tavLst>
                                        <p:tav tm="0">
                                          <p:val>
                                            <p:strVal val="#ppt_x"/>
                                          </p:val>
                                        </p:tav>
                                        <p:tav tm="100000">
                                          <p:val>
                                            <p:strVal val="#ppt_x"/>
                                          </p:val>
                                        </p:tav>
                                      </p:tavLst>
                                    </p:anim>
                                    <p:anim calcmode="lin" valueType="num">
                                      <p:cBhvr additive="base">
                                        <p:cTn id="105" dur="500" fill="hold"/>
                                        <p:tgtEl>
                                          <p:spTgt spid="2182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18226"/>
                                        </p:tgtEl>
                                        <p:attrNameLst>
                                          <p:attrName>style.visibility</p:attrName>
                                        </p:attrNameLst>
                                      </p:cBhvr>
                                      <p:to>
                                        <p:strVal val="visible"/>
                                      </p:to>
                                    </p:set>
                                    <p:anim calcmode="lin" valueType="num">
                                      <p:cBhvr additive="base">
                                        <p:cTn id="108" dur="500" fill="hold"/>
                                        <p:tgtEl>
                                          <p:spTgt spid="218226"/>
                                        </p:tgtEl>
                                        <p:attrNameLst>
                                          <p:attrName>ppt_x</p:attrName>
                                        </p:attrNameLst>
                                      </p:cBhvr>
                                      <p:tavLst>
                                        <p:tav tm="0">
                                          <p:val>
                                            <p:strVal val="#ppt_x"/>
                                          </p:val>
                                        </p:tav>
                                        <p:tav tm="100000">
                                          <p:val>
                                            <p:strVal val="#ppt_x"/>
                                          </p:val>
                                        </p:tav>
                                      </p:tavLst>
                                    </p:anim>
                                    <p:anim calcmode="lin" valueType="num">
                                      <p:cBhvr additive="base">
                                        <p:cTn id="109" dur="500" fill="hold"/>
                                        <p:tgtEl>
                                          <p:spTgt spid="218226"/>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8227"/>
                                        </p:tgtEl>
                                        <p:attrNameLst>
                                          <p:attrName>style.visibility</p:attrName>
                                        </p:attrNameLst>
                                      </p:cBhvr>
                                      <p:to>
                                        <p:strVal val="visible"/>
                                      </p:to>
                                    </p:set>
                                    <p:anim calcmode="lin" valueType="num">
                                      <p:cBhvr additive="base">
                                        <p:cTn id="112" dur="500" fill="hold"/>
                                        <p:tgtEl>
                                          <p:spTgt spid="218227"/>
                                        </p:tgtEl>
                                        <p:attrNameLst>
                                          <p:attrName>ppt_x</p:attrName>
                                        </p:attrNameLst>
                                      </p:cBhvr>
                                      <p:tavLst>
                                        <p:tav tm="0">
                                          <p:val>
                                            <p:strVal val="#ppt_x"/>
                                          </p:val>
                                        </p:tav>
                                        <p:tav tm="100000">
                                          <p:val>
                                            <p:strVal val="#ppt_x"/>
                                          </p:val>
                                        </p:tav>
                                      </p:tavLst>
                                    </p:anim>
                                    <p:anim calcmode="lin" valueType="num">
                                      <p:cBhvr additive="base">
                                        <p:cTn id="113" dur="500" fill="hold"/>
                                        <p:tgtEl>
                                          <p:spTgt spid="2182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18177"/>
                                        </p:tgtEl>
                                        <p:attrNameLst>
                                          <p:attrName>style.visibility</p:attrName>
                                        </p:attrNameLst>
                                      </p:cBhvr>
                                      <p:to>
                                        <p:strVal val="visible"/>
                                      </p:to>
                                    </p:set>
                                    <p:anim calcmode="lin" valueType="num">
                                      <p:cBhvr additive="base">
                                        <p:cTn id="116" dur="500" fill="hold"/>
                                        <p:tgtEl>
                                          <p:spTgt spid="218177"/>
                                        </p:tgtEl>
                                        <p:attrNameLst>
                                          <p:attrName>ppt_x</p:attrName>
                                        </p:attrNameLst>
                                      </p:cBhvr>
                                      <p:tavLst>
                                        <p:tav tm="0">
                                          <p:val>
                                            <p:strVal val="#ppt_x"/>
                                          </p:val>
                                        </p:tav>
                                        <p:tav tm="100000">
                                          <p:val>
                                            <p:strVal val="#ppt_x"/>
                                          </p:val>
                                        </p:tav>
                                      </p:tavLst>
                                    </p:anim>
                                    <p:anim calcmode="lin" valueType="num">
                                      <p:cBhvr additive="base">
                                        <p:cTn id="117" dur="500" fill="hold"/>
                                        <p:tgtEl>
                                          <p:spTgt spid="218177"/>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18175"/>
                                        </p:tgtEl>
                                        <p:attrNameLst>
                                          <p:attrName>style.visibility</p:attrName>
                                        </p:attrNameLst>
                                      </p:cBhvr>
                                      <p:to>
                                        <p:strVal val="visible"/>
                                      </p:to>
                                    </p:set>
                                    <p:anim calcmode="lin" valueType="num">
                                      <p:cBhvr additive="base">
                                        <p:cTn id="120" dur="500" fill="hold"/>
                                        <p:tgtEl>
                                          <p:spTgt spid="218175"/>
                                        </p:tgtEl>
                                        <p:attrNameLst>
                                          <p:attrName>ppt_x</p:attrName>
                                        </p:attrNameLst>
                                      </p:cBhvr>
                                      <p:tavLst>
                                        <p:tav tm="0">
                                          <p:val>
                                            <p:strVal val="#ppt_x"/>
                                          </p:val>
                                        </p:tav>
                                        <p:tav tm="100000">
                                          <p:val>
                                            <p:strVal val="#ppt_x"/>
                                          </p:val>
                                        </p:tav>
                                      </p:tavLst>
                                    </p:anim>
                                    <p:anim calcmode="lin" valueType="num">
                                      <p:cBhvr additive="base">
                                        <p:cTn id="121" dur="500" fill="hold"/>
                                        <p:tgtEl>
                                          <p:spTgt spid="21817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218176"/>
                                        </p:tgtEl>
                                        <p:attrNameLst>
                                          <p:attrName>style.visibility</p:attrName>
                                        </p:attrNameLst>
                                      </p:cBhvr>
                                      <p:to>
                                        <p:strVal val="visible"/>
                                      </p:to>
                                    </p:set>
                                    <p:anim calcmode="lin" valueType="num">
                                      <p:cBhvr additive="base">
                                        <p:cTn id="124" dur="500" fill="hold"/>
                                        <p:tgtEl>
                                          <p:spTgt spid="218176"/>
                                        </p:tgtEl>
                                        <p:attrNameLst>
                                          <p:attrName>ppt_x</p:attrName>
                                        </p:attrNameLst>
                                      </p:cBhvr>
                                      <p:tavLst>
                                        <p:tav tm="0">
                                          <p:val>
                                            <p:strVal val="#ppt_x"/>
                                          </p:val>
                                        </p:tav>
                                        <p:tav tm="100000">
                                          <p:val>
                                            <p:strVal val="#ppt_x"/>
                                          </p:val>
                                        </p:tav>
                                      </p:tavLst>
                                    </p:anim>
                                    <p:anim calcmode="lin" valueType="num">
                                      <p:cBhvr additive="base">
                                        <p:cTn id="125" dur="500" fill="hold"/>
                                        <p:tgtEl>
                                          <p:spTgt spid="21817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18217"/>
                                        </p:tgtEl>
                                        <p:attrNameLst>
                                          <p:attrName>style.visibility</p:attrName>
                                        </p:attrNameLst>
                                      </p:cBhvr>
                                      <p:to>
                                        <p:strVal val="visible"/>
                                      </p:to>
                                    </p:set>
                                    <p:anim calcmode="lin" valueType="num">
                                      <p:cBhvr additive="base">
                                        <p:cTn id="128" dur="500" fill="hold"/>
                                        <p:tgtEl>
                                          <p:spTgt spid="218217"/>
                                        </p:tgtEl>
                                        <p:attrNameLst>
                                          <p:attrName>ppt_x</p:attrName>
                                        </p:attrNameLst>
                                      </p:cBhvr>
                                      <p:tavLst>
                                        <p:tav tm="0">
                                          <p:val>
                                            <p:strVal val="#ppt_x"/>
                                          </p:val>
                                        </p:tav>
                                        <p:tav tm="100000">
                                          <p:val>
                                            <p:strVal val="#ppt_x"/>
                                          </p:val>
                                        </p:tav>
                                      </p:tavLst>
                                    </p:anim>
                                    <p:anim calcmode="lin" valueType="num">
                                      <p:cBhvr additive="base">
                                        <p:cTn id="129" dur="500" fill="hold"/>
                                        <p:tgtEl>
                                          <p:spTgt spid="21821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218218"/>
                                        </p:tgtEl>
                                        <p:attrNameLst>
                                          <p:attrName>style.visibility</p:attrName>
                                        </p:attrNameLst>
                                      </p:cBhvr>
                                      <p:to>
                                        <p:strVal val="visible"/>
                                      </p:to>
                                    </p:set>
                                    <p:anim calcmode="lin" valueType="num">
                                      <p:cBhvr additive="base">
                                        <p:cTn id="132" dur="500" fill="hold"/>
                                        <p:tgtEl>
                                          <p:spTgt spid="218218"/>
                                        </p:tgtEl>
                                        <p:attrNameLst>
                                          <p:attrName>ppt_x</p:attrName>
                                        </p:attrNameLst>
                                      </p:cBhvr>
                                      <p:tavLst>
                                        <p:tav tm="0">
                                          <p:val>
                                            <p:strVal val="#ppt_x"/>
                                          </p:val>
                                        </p:tav>
                                        <p:tav tm="100000">
                                          <p:val>
                                            <p:strVal val="#ppt_x"/>
                                          </p:val>
                                        </p:tav>
                                      </p:tavLst>
                                    </p:anim>
                                    <p:anim calcmode="lin" valueType="num">
                                      <p:cBhvr additive="base">
                                        <p:cTn id="133" dur="500" fill="hold"/>
                                        <p:tgtEl>
                                          <p:spTgt spid="218218"/>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218160"/>
                                        </p:tgtEl>
                                        <p:attrNameLst>
                                          <p:attrName>style.visibility</p:attrName>
                                        </p:attrNameLst>
                                      </p:cBhvr>
                                      <p:to>
                                        <p:strVal val="visible"/>
                                      </p:to>
                                    </p:set>
                                    <p:anim calcmode="lin" valueType="num">
                                      <p:cBhvr additive="base">
                                        <p:cTn id="136" dur="500" fill="hold"/>
                                        <p:tgtEl>
                                          <p:spTgt spid="218160"/>
                                        </p:tgtEl>
                                        <p:attrNameLst>
                                          <p:attrName>ppt_x</p:attrName>
                                        </p:attrNameLst>
                                      </p:cBhvr>
                                      <p:tavLst>
                                        <p:tav tm="0">
                                          <p:val>
                                            <p:strVal val="#ppt_x"/>
                                          </p:val>
                                        </p:tav>
                                        <p:tav tm="100000">
                                          <p:val>
                                            <p:strVal val="#ppt_x"/>
                                          </p:val>
                                        </p:tav>
                                      </p:tavLst>
                                    </p:anim>
                                    <p:anim calcmode="lin" valueType="num">
                                      <p:cBhvr additive="base">
                                        <p:cTn id="137" dur="500" fill="hold"/>
                                        <p:tgtEl>
                                          <p:spTgt spid="218160"/>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18162"/>
                                        </p:tgtEl>
                                        <p:attrNameLst>
                                          <p:attrName>style.visibility</p:attrName>
                                        </p:attrNameLst>
                                      </p:cBhvr>
                                      <p:to>
                                        <p:strVal val="visible"/>
                                      </p:to>
                                    </p:set>
                                    <p:anim calcmode="lin" valueType="num">
                                      <p:cBhvr additive="base">
                                        <p:cTn id="140" dur="500" fill="hold"/>
                                        <p:tgtEl>
                                          <p:spTgt spid="218162"/>
                                        </p:tgtEl>
                                        <p:attrNameLst>
                                          <p:attrName>ppt_x</p:attrName>
                                        </p:attrNameLst>
                                      </p:cBhvr>
                                      <p:tavLst>
                                        <p:tav tm="0">
                                          <p:val>
                                            <p:strVal val="#ppt_x"/>
                                          </p:val>
                                        </p:tav>
                                        <p:tav tm="100000">
                                          <p:val>
                                            <p:strVal val="#ppt_x"/>
                                          </p:val>
                                        </p:tav>
                                      </p:tavLst>
                                    </p:anim>
                                    <p:anim calcmode="lin" valueType="num">
                                      <p:cBhvr additive="base">
                                        <p:cTn id="141" dur="500" fill="hold"/>
                                        <p:tgtEl>
                                          <p:spTgt spid="218162"/>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218161"/>
                                        </p:tgtEl>
                                        <p:attrNameLst>
                                          <p:attrName>style.visibility</p:attrName>
                                        </p:attrNameLst>
                                      </p:cBhvr>
                                      <p:to>
                                        <p:strVal val="visible"/>
                                      </p:to>
                                    </p:set>
                                    <p:anim calcmode="lin" valueType="num">
                                      <p:cBhvr additive="base">
                                        <p:cTn id="144" dur="500" fill="hold"/>
                                        <p:tgtEl>
                                          <p:spTgt spid="218161"/>
                                        </p:tgtEl>
                                        <p:attrNameLst>
                                          <p:attrName>ppt_x</p:attrName>
                                        </p:attrNameLst>
                                      </p:cBhvr>
                                      <p:tavLst>
                                        <p:tav tm="0">
                                          <p:val>
                                            <p:strVal val="#ppt_x"/>
                                          </p:val>
                                        </p:tav>
                                        <p:tav tm="100000">
                                          <p:val>
                                            <p:strVal val="#ppt_x"/>
                                          </p:val>
                                        </p:tav>
                                      </p:tavLst>
                                    </p:anim>
                                    <p:anim calcmode="lin" valueType="num">
                                      <p:cBhvr additive="base">
                                        <p:cTn id="145" dur="500" fill="hold"/>
                                        <p:tgtEl>
                                          <p:spTgt spid="218161"/>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18228"/>
                                        </p:tgtEl>
                                        <p:attrNameLst>
                                          <p:attrName>style.visibility</p:attrName>
                                        </p:attrNameLst>
                                      </p:cBhvr>
                                      <p:to>
                                        <p:strVal val="visible"/>
                                      </p:to>
                                    </p:set>
                                    <p:anim calcmode="lin" valueType="num">
                                      <p:cBhvr additive="base">
                                        <p:cTn id="148" dur="500" fill="hold"/>
                                        <p:tgtEl>
                                          <p:spTgt spid="218228"/>
                                        </p:tgtEl>
                                        <p:attrNameLst>
                                          <p:attrName>ppt_x</p:attrName>
                                        </p:attrNameLst>
                                      </p:cBhvr>
                                      <p:tavLst>
                                        <p:tav tm="0">
                                          <p:val>
                                            <p:strVal val="#ppt_x"/>
                                          </p:val>
                                        </p:tav>
                                        <p:tav tm="100000">
                                          <p:val>
                                            <p:strVal val="#ppt_x"/>
                                          </p:val>
                                        </p:tav>
                                      </p:tavLst>
                                    </p:anim>
                                    <p:anim calcmode="lin" valueType="num">
                                      <p:cBhvr additive="base">
                                        <p:cTn id="149" dur="500" fill="hold"/>
                                        <p:tgtEl>
                                          <p:spTgt spid="21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32" grpId="0" animBg="1"/>
      <p:bldP spid="218147" grpId="0"/>
      <p:bldP spid="218150" grpId="0"/>
      <p:bldP spid="218159" grpId="0" animBg="1"/>
      <p:bldP spid="218160" grpId="0" animBg="1"/>
      <p:bldP spid="218162" grpId="0"/>
      <p:bldP spid="218170" grpId="0" animBg="1"/>
      <p:bldP spid="218175" grpId="0" animBg="1"/>
      <p:bldP spid="218177" grpId="0"/>
      <p:bldP spid="218178" grpId="0" animBg="1"/>
      <p:bldP spid="218179" grpId="0" animBg="1"/>
      <p:bldP spid="218188" grpId="0" animBg="1"/>
      <p:bldP spid="218197" grpId="0"/>
      <p:bldP spid="218198" grpId="0"/>
      <p:bldP spid="218199" grpId="0"/>
      <p:bldP spid="218200" grpId="0"/>
      <p:bldP spid="218201" grpId="0"/>
      <p:bldP spid="218202" grpId="0"/>
      <p:bldP spid="218209" grpId="0" animBg="1"/>
      <p:bldP spid="218217" grpId="0" animBg="1"/>
      <p:bldP spid="218218" grpId="0" animBg="1"/>
      <p:bldP spid="218219" grpId="0" animBg="1"/>
      <p:bldP spid="218220" grpId="0" animBg="1"/>
      <p:bldP spid="218222" grpId="0"/>
      <p:bldP spid="218223" grpId="0"/>
      <p:bldP spid="218224" grpId="0"/>
      <p:bldP spid="218225" grpId="0"/>
      <p:bldP spid="218226" grpId="0" animBg="1"/>
      <p:bldP spid="218228" grpId="0" animBg="1"/>
      <p:bldP spid="218229" grpId="0" animBg="1"/>
      <p:bldP spid="2182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228600" y="277813"/>
            <a:ext cx="8763000" cy="1139825"/>
          </a:xfrm>
          <a:ln w="38100">
            <a:solidFill>
              <a:schemeClr val="hlink"/>
            </a:solidFill>
            <a:miter lim="800000"/>
            <a:headEnd/>
            <a:tailEnd/>
          </a:ln>
        </p:spPr>
        <p:txBody>
          <a:bodyPr lIns="90487" tIns="44450" rIns="90487" bIns="44450"/>
          <a:lstStyle/>
          <a:p>
            <a:r>
              <a:rPr lang="en-US" sz="2800" b="1">
                <a:solidFill>
                  <a:srgbClr val="FF6600"/>
                </a:solidFill>
                <a:latin typeface="Comic Sans MS" charset="0"/>
              </a:rPr>
              <a:t>Importance of Ions/Electrolytes in the Body: </a:t>
            </a:r>
            <a:r>
              <a:rPr lang="en-US" sz="2800" b="1">
                <a:solidFill>
                  <a:schemeClr val="tx1"/>
                </a:solidFill>
                <a:latin typeface="Comic Sans MS" charset="0"/>
              </a:rPr>
              <a:t>  </a:t>
            </a:r>
            <a:r>
              <a:rPr lang="en-US" sz="2800">
                <a:solidFill>
                  <a:schemeClr val="tx1"/>
                </a:solidFill>
                <a:latin typeface="Comic Sans MS" charset="0"/>
              </a:rPr>
              <a:t/>
            </a:r>
            <a:br>
              <a:rPr lang="en-US" sz="2800">
                <a:solidFill>
                  <a:schemeClr val="tx1"/>
                </a:solidFill>
                <a:latin typeface="Comic Sans MS" charset="0"/>
              </a:rPr>
            </a:br>
            <a:r>
              <a:rPr lang="en-US" sz="2800">
                <a:solidFill>
                  <a:schemeClr val="tx1"/>
                </a:solidFill>
                <a:latin typeface="Comic Sans MS" charset="0"/>
              </a:rPr>
              <a:t> K</a:t>
            </a:r>
            <a:r>
              <a:rPr lang="en-US" sz="2800" baseline="30000">
                <a:solidFill>
                  <a:schemeClr val="tx1"/>
                </a:solidFill>
                <a:latin typeface="Comic Sans MS" charset="0"/>
              </a:rPr>
              <a:t>+</a:t>
            </a:r>
            <a:r>
              <a:rPr lang="en-US" sz="2800">
                <a:solidFill>
                  <a:schemeClr val="tx1"/>
                </a:solidFill>
                <a:latin typeface="Comic Sans MS" charset="0"/>
              </a:rPr>
              <a:t> ,Na</a:t>
            </a:r>
            <a:r>
              <a:rPr lang="en-US" sz="2800" baseline="30000">
                <a:solidFill>
                  <a:schemeClr val="tx1"/>
                </a:solidFill>
                <a:latin typeface="Comic Sans MS" charset="0"/>
              </a:rPr>
              <a:t>+</a:t>
            </a:r>
            <a:r>
              <a:rPr lang="en-US" sz="2800">
                <a:solidFill>
                  <a:schemeClr val="tx1"/>
                </a:solidFill>
                <a:latin typeface="Comic Sans MS" charset="0"/>
              </a:rPr>
              <a:t>, Cl</a:t>
            </a:r>
            <a:r>
              <a:rPr lang="en-US" sz="2800" baseline="30000">
                <a:solidFill>
                  <a:schemeClr val="tx1"/>
                </a:solidFill>
                <a:latin typeface="Comic Sans MS" charset="0"/>
              </a:rPr>
              <a:t>-</a:t>
            </a:r>
            <a:r>
              <a:rPr lang="en-US" sz="3600">
                <a:solidFill>
                  <a:schemeClr val="tx1"/>
                </a:solidFill>
                <a:latin typeface="Comic Sans MS" charset="0"/>
              </a:rPr>
              <a:t> </a:t>
            </a:r>
          </a:p>
        </p:txBody>
      </p:sp>
      <p:sp>
        <p:nvSpPr>
          <p:cNvPr id="38914" name="Rectangle 3"/>
          <p:cNvSpPr>
            <a:spLocks noGrp="1" noChangeArrowheads="1"/>
          </p:cNvSpPr>
          <p:nvPr>
            <p:ph type="body" sz="half" idx="4294967295"/>
          </p:nvPr>
        </p:nvSpPr>
        <p:spPr>
          <a:xfrm>
            <a:off x="381000" y="1981200"/>
            <a:ext cx="3276600" cy="4267200"/>
          </a:xfrm>
        </p:spPr>
        <p:txBody>
          <a:bodyPr lIns="90487" tIns="44450" rIns="90487" bIns="44450"/>
          <a:lstStyle/>
          <a:p>
            <a:r>
              <a:rPr lang="en-US" sz="1800" dirty="0">
                <a:latin typeface="Comic Sans MS" charset="0"/>
                <a:cs typeface="Comic Sans MS" charset="0"/>
              </a:rPr>
              <a:t>Carry electrical impulses in the nervous </a:t>
            </a:r>
            <a:r>
              <a:rPr lang="en-US" sz="1800" dirty="0" smtClean="0">
                <a:latin typeface="Comic Sans MS" charset="0"/>
                <a:cs typeface="Comic Sans MS" charset="0"/>
              </a:rPr>
              <a:t>system</a:t>
            </a:r>
          </a:p>
          <a:p>
            <a:endParaRPr lang="en-US" sz="1800" dirty="0" smtClean="0">
              <a:latin typeface="Comic Sans MS" charset="0"/>
              <a:cs typeface="Comic Sans MS" charset="0"/>
            </a:endParaRPr>
          </a:p>
          <a:p>
            <a:pPr marL="0" indent="0">
              <a:buNone/>
            </a:pPr>
            <a:endParaRPr lang="en-US" sz="1800" dirty="0">
              <a:latin typeface="Comic Sans MS" charset="0"/>
              <a:cs typeface="Comic Sans MS" charset="0"/>
            </a:endParaRPr>
          </a:p>
          <a:p>
            <a:r>
              <a:rPr lang="en-US" sz="1800" dirty="0">
                <a:latin typeface="Comic Sans MS" charset="0"/>
                <a:cs typeface="Comic Sans MS" charset="0"/>
              </a:rPr>
              <a:t>Maintain cellular function with the correct concentrations </a:t>
            </a:r>
            <a:r>
              <a:rPr lang="en-US" sz="1800" dirty="0" smtClean="0">
                <a:latin typeface="Comic Sans MS" charset="0"/>
                <a:cs typeface="Comic Sans MS" charset="0"/>
              </a:rPr>
              <a:t>electrolytes</a:t>
            </a:r>
          </a:p>
          <a:p>
            <a:endParaRPr lang="en-US" sz="1800" dirty="0" smtClean="0">
              <a:latin typeface="Comic Sans MS" charset="0"/>
              <a:cs typeface="Comic Sans MS" charset="0"/>
            </a:endParaRPr>
          </a:p>
          <a:p>
            <a:endParaRPr lang="en-US" sz="1800" dirty="0">
              <a:latin typeface="Comic Sans MS" charset="0"/>
              <a:cs typeface="Comic Sans MS" charset="0"/>
            </a:endParaRPr>
          </a:p>
          <a:p>
            <a:r>
              <a:rPr lang="en-US" sz="1800" b="1" dirty="0" smtClean="0">
                <a:solidFill>
                  <a:srgbClr val="FF0000"/>
                </a:solidFill>
                <a:latin typeface="Comic Sans MS" charset="0"/>
                <a:cs typeface="Comic Sans MS" charset="0"/>
              </a:rPr>
              <a:t>Watch This!  </a:t>
            </a:r>
            <a:r>
              <a:rPr lang="en-US" sz="1800" dirty="0" smtClean="0">
                <a:latin typeface="Comic Sans MS" charset="0"/>
                <a:cs typeface="Comic Sans MS" charset="0"/>
                <a:hlinkClick r:id="rId2"/>
              </a:rPr>
              <a:t>“Brawndo” Video </a:t>
            </a:r>
            <a:r>
              <a:rPr lang="en-US" sz="1800" dirty="0">
                <a:latin typeface="Comic Sans MS" charset="0"/>
                <a:cs typeface="Comic Sans MS" charset="0"/>
                <a:hlinkClick r:id="rId2"/>
              </a:rPr>
              <a:t>C</a:t>
            </a:r>
            <a:r>
              <a:rPr lang="en-US" sz="1800" dirty="0" smtClean="0">
                <a:latin typeface="Comic Sans MS" charset="0"/>
                <a:cs typeface="Comic Sans MS" charset="0"/>
                <a:hlinkClick r:id="rId2"/>
              </a:rPr>
              <a:t>lip</a:t>
            </a:r>
            <a:r>
              <a:rPr lang="en-US" sz="1800" dirty="0" smtClean="0">
                <a:latin typeface="Comic Sans MS" charset="0"/>
                <a:cs typeface="Comic Sans MS" charset="0"/>
              </a:rPr>
              <a:t> </a:t>
            </a:r>
          </a:p>
          <a:p>
            <a:pPr marL="0" indent="0">
              <a:buNone/>
            </a:pPr>
            <a:r>
              <a:rPr lang="en-US" sz="1800" dirty="0" smtClean="0">
                <a:latin typeface="Comic Sans MS" charset="0"/>
                <a:cs typeface="Comic Sans MS" charset="0"/>
              </a:rPr>
              <a:t>     from movie </a:t>
            </a:r>
            <a:r>
              <a:rPr lang="en-US" sz="1800" dirty="0" err="1" smtClean="0">
                <a:latin typeface="Comic Sans MS" charset="0"/>
                <a:cs typeface="Comic Sans MS" charset="0"/>
              </a:rPr>
              <a:t>Idiocracy</a:t>
            </a:r>
            <a:r>
              <a:rPr lang="en-US" sz="1800" dirty="0" smtClean="0">
                <a:latin typeface="Comic Sans MS" charset="0"/>
                <a:cs typeface="Comic Sans MS" charset="0"/>
              </a:rPr>
              <a:t>.</a:t>
            </a:r>
            <a:endParaRPr lang="en-US" sz="1800" dirty="0">
              <a:latin typeface="Comic Sans MS" charset="0"/>
              <a:cs typeface="Comic Sans MS" charset="0"/>
            </a:endParaRPr>
          </a:p>
        </p:txBody>
      </p:sp>
      <p:pic>
        <p:nvPicPr>
          <p:cNvPr id="38915" name="Picture 7" descr="Nerve impuls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0"/>
            <a:ext cx="487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descr="gatoraid.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0" y="6600825"/>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5"/>
              </a:rPr>
              <a:t>Motor neuron, </a:t>
            </a:r>
            <a:r>
              <a:rPr lang="en-US" sz="1000">
                <a:latin typeface="Comic Sans MS" charset="0"/>
                <a:cs typeface="Arial" charset="0"/>
              </a:rPr>
              <a:t>Wiki</a:t>
            </a:r>
          </a:p>
        </p:txBody>
      </p:sp>
      <p:sp>
        <p:nvSpPr>
          <p:cNvPr id="38918" name="Text Box 5"/>
          <p:cNvSpPr txBox="1">
            <a:spLocks noChangeArrowheads="1"/>
          </p:cNvSpPr>
          <p:nvPr/>
        </p:nvSpPr>
        <p:spPr bwMode="auto">
          <a:xfrm>
            <a:off x="45958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spTree>
    <p:extLst>
      <p:ext uri="{BB962C8B-B14F-4D97-AF65-F5344CB8AC3E}">
        <p14:creationId xmlns:p14="http://schemas.microsoft.com/office/powerpoint/2010/main" val="30482356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457200" y="1143000"/>
            <a:ext cx="2971800" cy="4648200"/>
          </a:xfrm>
        </p:spPr>
        <p:txBody>
          <a:bodyPr/>
          <a:lstStyle/>
          <a:p>
            <a:pPr algn="l" eaLnBrk="1" hangingPunct="1">
              <a:lnSpc>
                <a:spcPct val="80000"/>
              </a:lnSpc>
              <a:defRPr/>
            </a:pPr>
            <a:r>
              <a:rPr lang="en-US" sz="4000" dirty="0" smtClean="0">
                <a:latin typeface="Comic Sans MS" pitchFamily="66" charset="0"/>
                <a:ea typeface="+mn-ea"/>
                <a:cs typeface="+mn-cs"/>
              </a:rPr>
              <a:t>Types of</a:t>
            </a:r>
            <a:r>
              <a:rPr lang="en-US" sz="4000" b="1" dirty="0" smtClean="0">
                <a:latin typeface="Comic Sans MS" pitchFamily="66" charset="0"/>
                <a:ea typeface="+mn-ea"/>
                <a:cs typeface="+mn-cs"/>
              </a:rPr>
              <a:t> </a:t>
            </a:r>
            <a:r>
              <a:rPr lang="en-US" sz="4000" b="1" dirty="0" smtClean="0">
                <a:solidFill>
                  <a:srgbClr val="0000FF"/>
                </a:solidFill>
                <a:latin typeface="Comic Sans MS" pitchFamily="66" charset="0"/>
                <a:ea typeface="+mn-ea"/>
                <a:cs typeface="+mn-cs"/>
              </a:rPr>
              <a:t>Chemical Bonds</a:t>
            </a:r>
            <a:r>
              <a:rPr lang="en-US" sz="4000" b="1" dirty="0" smtClean="0">
                <a:latin typeface="Comic Sans MS" pitchFamily="66" charset="0"/>
                <a:ea typeface="+mn-ea"/>
                <a:cs typeface="+mn-cs"/>
              </a:rPr>
              <a:t>:</a:t>
            </a:r>
          </a:p>
          <a:p>
            <a:pPr algn="l" eaLnBrk="1" hangingPunct="1">
              <a:lnSpc>
                <a:spcPct val="80000"/>
              </a:lnSpc>
              <a:defRPr/>
            </a:pPr>
            <a:endParaRPr lang="en-US" sz="2800" b="1" dirty="0" smtClean="0">
              <a:solidFill>
                <a:schemeClr val="tx1">
                  <a:lumMod val="50000"/>
                  <a:lumOff val="50000"/>
                </a:schemeClr>
              </a:solidFill>
              <a:latin typeface="Comic Sans MS" pitchFamily="66" charset="0"/>
              <a:ea typeface="+mn-ea"/>
              <a:cs typeface="+mn-cs"/>
            </a:endParaRPr>
          </a:p>
          <a:p>
            <a:pPr algn="l" eaLnBrk="1" hangingPunct="1">
              <a:lnSpc>
                <a:spcPct val="80000"/>
              </a:lnSpc>
              <a:defRPr/>
            </a:pPr>
            <a:endParaRPr lang="en-US" sz="2800" b="1" dirty="0" smtClean="0">
              <a:solidFill>
                <a:schemeClr val="tx1">
                  <a:lumMod val="50000"/>
                  <a:lumOff val="50000"/>
                </a:schemeClr>
              </a:solidFill>
              <a:latin typeface="Comic Sans MS" pitchFamily="66" charset="0"/>
              <a:ea typeface="+mn-ea"/>
              <a:cs typeface="+mn-cs"/>
            </a:endParaRPr>
          </a:p>
          <a:p>
            <a:pPr algn="l" eaLnBrk="1" hangingPunct="1">
              <a:lnSpc>
                <a:spcPct val="80000"/>
              </a:lnSpc>
              <a:defRPr/>
            </a:pPr>
            <a:r>
              <a:rPr lang="en-US" sz="2800" b="1" dirty="0" smtClean="0">
                <a:solidFill>
                  <a:schemeClr val="tx1">
                    <a:lumMod val="50000"/>
                    <a:lumOff val="50000"/>
                  </a:schemeClr>
                </a:solidFill>
                <a:latin typeface="Comic Sans MS" pitchFamily="66" charset="0"/>
                <a:ea typeface="+mn-ea"/>
                <a:cs typeface="+mn-cs"/>
              </a:rPr>
              <a:t>1. Ionic</a:t>
            </a:r>
          </a:p>
          <a:p>
            <a:pPr algn="l" eaLnBrk="1" hangingPunct="1">
              <a:lnSpc>
                <a:spcPct val="80000"/>
              </a:lnSpc>
              <a:defRPr/>
            </a:pPr>
            <a:endParaRPr lang="en-US" sz="2400" b="1" dirty="0" smtClean="0">
              <a:latin typeface="Comic Sans MS" pitchFamily="66" charset="0"/>
              <a:ea typeface="+mn-ea"/>
              <a:cs typeface="+mn-cs"/>
            </a:endParaRPr>
          </a:p>
          <a:p>
            <a:pPr algn="l" eaLnBrk="1" hangingPunct="1">
              <a:lnSpc>
                <a:spcPct val="80000"/>
              </a:lnSpc>
              <a:defRPr/>
            </a:pPr>
            <a:r>
              <a:rPr lang="en-US" sz="2400" b="1" dirty="0" smtClean="0">
                <a:latin typeface="Comic Sans MS" pitchFamily="66" charset="0"/>
                <a:ea typeface="+mn-ea"/>
                <a:cs typeface="+mn-cs"/>
              </a:rPr>
              <a:t>2.</a:t>
            </a:r>
            <a:r>
              <a:rPr lang="en-US" sz="3600" b="1" dirty="0" smtClean="0">
                <a:latin typeface="Comic Sans MS" pitchFamily="66" charset="0"/>
                <a:ea typeface="+mn-ea"/>
                <a:cs typeface="+mn-cs"/>
              </a:rPr>
              <a:t>Covalent</a:t>
            </a:r>
          </a:p>
          <a:p>
            <a:pPr algn="l" eaLnBrk="1" hangingPunct="1">
              <a:lnSpc>
                <a:spcPct val="80000"/>
              </a:lnSpc>
              <a:defRPr/>
            </a:pPr>
            <a:endParaRPr lang="en-US" sz="2400" b="1" dirty="0" smtClean="0">
              <a:latin typeface="Comic Sans MS" pitchFamily="66" charset="0"/>
              <a:ea typeface="+mn-ea"/>
              <a:cs typeface="+mn-cs"/>
            </a:endParaRPr>
          </a:p>
          <a:p>
            <a:pPr algn="l" eaLnBrk="1" hangingPunct="1">
              <a:lnSpc>
                <a:spcPct val="80000"/>
              </a:lnSpc>
              <a:defRPr/>
            </a:pPr>
            <a:endParaRPr lang="en-US" sz="2800" b="1" dirty="0" smtClean="0">
              <a:solidFill>
                <a:schemeClr val="tx1">
                  <a:lumMod val="50000"/>
                  <a:lumOff val="50000"/>
                </a:schemeClr>
              </a:solidFill>
              <a:latin typeface="Comic Sans MS" pitchFamily="66" charset="0"/>
              <a:ea typeface="+mn-ea"/>
              <a:cs typeface="+mn-cs"/>
            </a:endParaRPr>
          </a:p>
          <a:p>
            <a:pPr algn="l" eaLnBrk="1" hangingPunct="1">
              <a:lnSpc>
                <a:spcPct val="80000"/>
              </a:lnSpc>
              <a:defRPr/>
            </a:pPr>
            <a:endParaRPr lang="en-US" sz="2400" b="1" dirty="0" smtClean="0">
              <a:solidFill>
                <a:schemeClr val="bg2">
                  <a:lumMod val="75000"/>
                </a:schemeClr>
              </a:solidFill>
              <a:latin typeface="Comic Sans MS" pitchFamily="66" charset="0"/>
              <a:ea typeface="+mn-ea"/>
              <a:cs typeface="+mn-cs"/>
            </a:endParaRPr>
          </a:p>
          <a:p>
            <a:pPr algn="l" eaLnBrk="1" hangingPunct="1">
              <a:lnSpc>
                <a:spcPct val="80000"/>
              </a:lnSpc>
              <a:defRPr/>
            </a:pPr>
            <a:endParaRPr lang="en-US" sz="2400" b="1" dirty="0">
              <a:solidFill>
                <a:schemeClr val="bg2">
                  <a:lumMod val="75000"/>
                </a:schemeClr>
              </a:solidFill>
              <a:latin typeface="Comic Sans MS" pitchFamily="66" charset="0"/>
              <a:ea typeface="+mn-ea"/>
              <a:cs typeface="+mn-cs"/>
            </a:endParaRPr>
          </a:p>
          <a:p>
            <a:pPr eaLnBrk="1" hangingPunct="1">
              <a:lnSpc>
                <a:spcPct val="80000"/>
              </a:lnSpc>
              <a:defRPr/>
            </a:pPr>
            <a:endParaRPr lang="en-US" sz="1800" b="1" i="1" dirty="0" smtClean="0">
              <a:latin typeface="Comic Sans MS" pitchFamily="66" charset="0"/>
              <a:ea typeface="+mn-ea"/>
              <a:cs typeface="+mn-cs"/>
            </a:endParaRPr>
          </a:p>
          <a:p>
            <a:pPr eaLnBrk="1" hangingPunct="1">
              <a:lnSpc>
                <a:spcPct val="80000"/>
              </a:lnSpc>
              <a:defRPr/>
            </a:pPr>
            <a:r>
              <a:rPr lang="en-US" sz="1800" b="1" i="1" dirty="0" smtClean="0">
                <a:latin typeface="Comic Sans MS" pitchFamily="66" charset="0"/>
                <a:ea typeface="+mn-ea"/>
                <a:cs typeface="+mn-cs"/>
              </a:rPr>
              <a:t> </a:t>
            </a:r>
          </a:p>
        </p:txBody>
      </p:sp>
      <p:sp>
        <p:nvSpPr>
          <p:cNvPr id="39938" name="Text Box 5"/>
          <p:cNvSpPr txBox="1">
            <a:spLocks noChangeArrowheads="1"/>
          </p:cNvSpPr>
          <p:nvPr/>
        </p:nvSpPr>
        <p:spPr bwMode="auto">
          <a:xfrm>
            <a:off x="0" y="6616700"/>
            <a:ext cx="4267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900">
                <a:latin typeface="Comic Sans MS" charset="0"/>
                <a:cs typeface="Arial" charset="0"/>
              </a:rPr>
              <a:t>Image:</a:t>
            </a:r>
            <a:r>
              <a:rPr lang="en-US" sz="1000">
                <a:latin typeface="Comic Sans MS" charset="0"/>
                <a:cs typeface="Arial" charset="0"/>
              </a:rPr>
              <a:t> </a:t>
            </a:r>
            <a:r>
              <a:rPr lang="en-US" sz="1000">
                <a:latin typeface="Comic Sans MS" charset="0"/>
                <a:cs typeface="Arial" charset="0"/>
                <a:hlinkClick r:id="rId3"/>
              </a:rPr>
              <a:t>Covalent Bond H2</a:t>
            </a:r>
            <a:r>
              <a:rPr lang="en-US" sz="1000">
                <a:latin typeface="Comic Sans MS" charset="0"/>
                <a:cs typeface="Arial" charset="0"/>
              </a:rPr>
              <a:t>; </a:t>
            </a:r>
            <a:r>
              <a:rPr lang="en-US" sz="1000">
                <a:latin typeface="Comic Sans MS" charset="0"/>
                <a:cs typeface="Arial" charset="0"/>
                <a:hlinkClick r:id="rId4"/>
              </a:rPr>
              <a:t>Methane Covalent Bonds</a:t>
            </a:r>
            <a:r>
              <a:rPr lang="en-US" sz="1000">
                <a:latin typeface="Comic Sans MS" charset="0"/>
                <a:cs typeface="Arial" charset="0"/>
              </a:rPr>
              <a:t>, Dynablast, Wiki;</a:t>
            </a:r>
            <a:r>
              <a:rPr lang="en-US" sz="900">
                <a:latin typeface="Comic Sans MS" charset="0"/>
                <a:cs typeface="Arial" charset="0"/>
              </a:rPr>
              <a:t>  </a:t>
            </a:r>
          </a:p>
        </p:txBody>
      </p:sp>
      <p:pic>
        <p:nvPicPr>
          <p:cNvPr id="39939" name="Picture 6" descr="methane-covalent-no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33400"/>
            <a:ext cx="3657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descr="Covalent_bond_hydrogen.sv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343400"/>
            <a:ext cx="36576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7"/>
              </a:rPr>
              <a:t>ScienceProfOnline.com</a:t>
            </a:r>
            <a:endParaRPr lang="en-US" sz="1000">
              <a:latin typeface="Comic Sans MS" charset="0"/>
            </a:endParaRPr>
          </a:p>
        </p:txBody>
      </p:sp>
    </p:spTree>
    <p:extLst>
      <p:ext uri="{BB962C8B-B14F-4D97-AF65-F5344CB8AC3E}">
        <p14:creationId xmlns:p14="http://schemas.microsoft.com/office/powerpoint/2010/main" val="32645185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792163"/>
          </a:xfrm>
        </p:spPr>
        <p:txBody>
          <a:bodyPr/>
          <a:lstStyle/>
          <a:p>
            <a:pPr eaLnBrk="1" hangingPunct="1">
              <a:defRPr/>
            </a:pPr>
            <a:r>
              <a:rPr lang="en-US" sz="4000" b="1" dirty="0" smtClean="0">
                <a:solidFill>
                  <a:schemeClr val="tx1">
                    <a:lumMod val="50000"/>
                    <a:lumOff val="50000"/>
                  </a:schemeClr>
                </a:solidFill>
                <a:latin typeface="Comic Sans MS" pitchFamily="66" charset="0"/>
                <a:ea typeface="+mj-ea"/>
                <a:cs typeface="+mj-cs"/>
              </a:rPr>
              <a:t>Covalent</a:t>
            </a:r>
            <a:r>
              <a:rPr lang="en-US" sz="3200" b="1" dirty="0" smtClean="0">
                <a:solidFill>
                  <a:schemeClr val="tx1">
                    <a:lumMod val="50000"/>
                    <a:lumOff val="50000"/>
                  </a:schemeClr>
                </a:solidFill>
                <a:latin typeface="Comic Sans MS" pitchFamily="66" charset="0"/>
                <a:ea typeface="+mj-ea"/>
                <a:cs typeface="+mj-cs"/>
              </a:rPr>
              <a:t> </a:t>
            </a:r>
            <a:r>
              <a:rPr lang="en-US" sz="4000" b="1" dirty="0" smtClean="0">
                <a:solidFill>
                  <a:schemeClr val="tx1">
                    <a:lumMod val="50000"/>
                    <a:lumOff val="50000"/>
                  </a:schemeClr>
                </a:solidFill>
                <a:latin typeface="Comic Sans MS" pitchFamily="66" charset="0"/>
                <a:ea typeface="+mj-ea"/>
                <a:cs typeface="+mj-cs"/>
              </a:rPr>
              <a:t>Bonds</a:t>
            </a:r>
            <a:endParaRPr lang="en-US" sz="3200" b="1" dirty="0" smtClean="0">
              <a:solidFill>
                <a:schemeClr val="tx1">
                  <a:lumMod val="50000"/>
                  <a:lumOff val="50000"/>
                </a:schemeClr>
              </a:solidFill>
              <a:latin typeface="Comic Sans MS" pitchFamily="66" charset="0"/>
              <a:ea typeface="+mj-ea"/>
              <a:cs typeface="+mj-cs"/>
            </a:endParaRPr>
          </a:p>
        </p:txBody>
      </p:sp>
      <p:sp>
        <p:nvSpPr>
          <p:cNvPr id="18435" name="Rectangle 3"/>
          <p:cNvSpPr>
            <a:spLocks noGrp="1" noChangeArrowheads="1"/>
          </p:cNvSpPr>
          <p:nvPr>
            <p:ph type="body" sz="half" idx="1"/>
          </p:nvPr>
        </p:nvSpPr>
        <p:spPr>
          <a:xfrm>
            <a:off x="609600" y="914400"/>
            <a:ext cx="8305800" cy="1752600"/>
          </a:xfrm>
        </p:spPr>
        <p:txBody>
          <a:bodyPr/>
          <a:lstStyle/>
          <a:p>
            <a:pPr algn="ctr" eaLnBrk="1" hangingPunct="1">
              <a:buFontTx/>
              <a:buNone/>
              <a:defRPr/>
            </a:pPr>
            <a:r>
              <a:rPr lang="en-US" sz="1600" dirty="0">
                <a:latin typeface="Comic Sans MS"/>
                <a:cs typeface="Comic Sans MS"/>
              </a:rPr>
              <a:t>Involves the sharing of a pair of electrons between atoms.</a:t>
            </a:r>
          </a:p>
          <a:p>
            <a:pPr marL="0" indent="0" algn="ctr" eaLnBrk="1" hangingPunct="1">
              <a:buFontTx/>
              <a:buNone/>
              <a:defRPr/>
            </a:pPr>
            <a:r>
              <a:rPr lang="en-US" sz="1600" dirty="0">
                <a:solidFill>
                  <a:srgbClr val="000000"/>
                </a:solidFill>
                <a:latin typeface="Comic Sans MS"/>
                <a:cs typeface="Comic Sans MS"/>
              </a:rPr>
              <a:t>One covalent bond = 1 pair of shared </a:t>
            </a:r>
            <a:r>
              <a:rPr lang="en-US" sz="1600" dirty="0" smtClean="0">
                <a:solidFill>
                  <a:srgbClr val="000000"/>
                </a:solidFill>
                <a:latin typeface="Comic Sans MS"/>
                <a:cs typeface="Comic Sans MS"/>
              </a:rPr>
              <a:t>electrons.</a:t>
            </a:r>
            <a:endParaRPr lang="en-US" sz="1600" dirty="0">
              <a:solidFill>
                <a:srgbClr val="000000"/>
              </a:solidFill>
              <a:latin typeface="Comic Sans MS"/>
              <a:cs typeface="Comic Sans MS"/>
            </a:endParaRPr>
          </a:p>
          <a:p>
            <a:pPr marL="0" indent="0" algn="ctr" eaLnBrk="1" hangingPunct="1">
              <a:buFontTx/>
              <a:buNone/>
              <a:defRPr/>
            </a:pPr>
            <a:r>
              <a:rPr lang="en-US" sz="1600" dirty="0">
                <a:solidFill>
                  <a:srgbClr val="000000"/>
                </a:solidFill>
                <a:latin typeface="Comic Sans MS"/>
                <a:cs typeface="Comic Sans MS"/>
              </a:rPr>
              <a:t>Covalent Compounds can make single </a:t>
            </a:r>
            <a:r>
              <a:rPr lang="en-US" sz="1400" dirty="0">
                <a:solidFill>
                  <a:srgbClr val="000000"/>
                </a:solidFill>
                <a:latin typeface="Comic Sans MS"/>
                <a:cs typeface="Comic Sans MS"/>
              </a:rPr>
              <a:t>(2 electrons)</a:t>
            </a:r>
            <a:r>
              <a:rPr lang="en-US" sz="1600" dirty="0">
                <a:solidFill>
                  <a:srgbClr val="000000"/>
                </a:solidFill>
                <a:latin typeface="Comic Sans MS"/>
                <a:cs typeface="Comic Sans MS"/>
              </a:rPr>
              <a:t>, double </a:t>
            </a:r>
            <a:r>
              <a:rPr lang="en-US" sz="1400" dirty="0">
                <a:solidFill>
                  <a:srgbClr val="000000"/>
                </a:solidFill>
                <a:latin typeface="Comic Sans MS"/>
                <a:cs typeface="Comic Sans MS"/>
              </a:rPr>
              <a:t>(4 electrons) </a:t>
            </a:r>
            <a:r>
              <a:rPr lang="en-US" sz="1600" dirty="0">
                <a:solidFill>
                  <a:srgbClr val="000000"/>
                </a:solidFill>
                <a:latin typeface="Comic Sans MS"/>
                <a:cs typeface="Comic Sans MS"/>
              </a:rPr>
              <a:t>or even triple bonds </a:t>
            </a:r>
            <a:r>
              <a:rPr lang="en-US" sz="1400" dirty="0">
                <a:solidFill>
                  <a:srgbClr val="000000"/>
                </a:solidFill>
                <a:latin typeface="Comic Sans MS"/>
                <a:cs typeface="Comic Sans MS"/>
              </a:rPr>
              <a:t> </a:t>
            </a:r>
            <a:r>
              <a:rPr lang="en-US" sz="1400" dirty="0" smtClean="0">
                <a:solidFill>
                  <a:srgbClr val="000000"/>
                </a:solidFill>
                <a:latin typeface="Comic Sans MS"/>
                <a:cs typeface="Comic Sans MS"/>
              </a:rPr>
              <a:t>(</a:t>
            </a:r>
            <a:r>
              <a:rPr lang="en-US" sz="1400" dirty="0">
                <a:solidFill>
                  <a:srgbClr val="000000"/>
                </a:solidFill>
                <a:latin typeface="Comic Sans MS"/>
                <a:cs typeface="Comic Sans MS"/>
              </a:rPr>
              <a:t>6 electrons)</a:t>
            </a:r>
            <a:r>
              <a:rPr lang="en-US" sz="1600" dirty="0">
                <a:solidFill>
                  <a:srgbClr val="000000"/>
                </a:solidFill>
                <a:latin typeface="Comic Sans MS"/>
                <a:cs typeface="Comic Sans MS"/>
              </a:rPr>
              <a:t> depending on the number of electrons they share.</a:t>
            </a:r>
          </a:p>
          <a:p>
            <a:pPr algn="ctr" eaLnBrk="1" hangingPunct="1">
              <a:buFontTx/>
              <a:buNone/>
              <a:defRPr/>
            </a:pPr>
            <a:endParaRPr lang="en-US" sz="1200" dirty="0">
              <a:solidFill>
                <a:srgbClr val="000000"/>
              </a:solidFill>
              <a:latin typeface="Comic Sans MS"/>
              <a:ea typeface="+mn-ea"/>
              <a:cs typeface="Comic Sans MS"/>
            </a:endParaRPr>
          </a:p>
          <a:p>
            <a:pPr algn="ctr" eaLnBrk="1" hangingPunct="1">
              <a:buFontTx/>
              <a:buNone/>
              <a:defRPr/>
            </a:pPr>
            <a:r>
              <a:rPr lang="en-US" sz="1400" i="1" dirty="0">
                <a:latin typeface="Comic Sans MS"/>
                <a:ea typeface="+mn-ea"/>
                <a:cs typeface="Comic Sans MS"/>
              </a:rPr>
              <a:t>Found mainly … organic compounds</a:t>
            </a:r>
          </a:p>
          <a:p>
            <a:pPr algn="ctr" eaLnBrk="1" hangingPunct="1">
              <a:buFontTx/>
              <a:buNone/>
              <a:defRPr/>
            </a:pPr>
            <a:endParaRPr lang="en-US" sz="1600" dirty="0" smtClean="0">
              <a:latin typeface="Comic Sans MS"/>
              <a:ea typeface="+mn-ea"/>
              <a:cs typeface="Comic Sans MS"/>
            </a:endParaRPr>
          </a:p>
          <a:p>
            <a:pPr eaLnBrk="1" hangingPunct="1">
              <a:buFontTx/>
              <a:buNone/>
              <a:defRPr/>
            </a:pPr>
            <a:r>
              <a:rPr lang="en-US" sz="1400" dirty="0" smtClean="0">
                <a:ea typeface="+mn-ea"/>
                <a:cs typeface="Arial" pitchFamily="34" charset="0"/>
              </a:rPr>
              <a:t>	</a:t>
            </a:r>
          </a:p>
          <a:p>
            <a:pPr eaLnBrk="1" hangingPunct="1">
              <a:buFontTx/>
              <a:buNone/>
              <a:defRPr/>
            </a:pPr>
            <a:endParaRPr lang="en-US" sz="1200" dirty="0" smtClean="0">
              <a:ea typeface="+mn-ea"/>
              <a:cs typeface="Arial" pitchFamily="34" charset="0"/>
            </a:endParaRPr>
          </a:p>
          <a:p>
            <a:pPr eaLnBrk="1" hangingPunct="1">
              <a:buFontTx/>
              <a:buNone/>
              <a:defRPr/>
            </a:pPr>
            <a:endParaRPr lang="en-US" sz="1200" i="1" dirty="0" smtClean="0">
              <a:ea typeface="+mn-ea"/>
              <a:cs typeface="+mn-cs"/>
            </a:endParaRPr>
          </a:p>
          <a:p>
            <a:pPr eaLnBrk="1" hangingPunct="1">
              <a:buFontTx/>
              <a:buNone/>
              <a:defRPr/>
            </a:pPr>
            <a:endParaRPr lang="en-US" sz="1800" i="1" dirty="0" smtClean="0">
              <a:ea typeface="+mn-ea"/>
              <a:cs typeface="+mn-cs"/>
            </a:endParaRPr>
          </a:p>
          <a:p>
            <a:pPr eaLnBrk="1" hangingPunct="1">
              <a:buFontTx/>
              <a:buNone/>
              <a:defRPr/>
            </a:pPr>
            <a:endParaRPr lang="en-US" sz="1800" i="1" dirty="0" smtClean="0">
              <a:ea typeface="+mn-ea"/>
              <a:cs typeface="+mn-cs"/>
            </a:endParaRPr>
          </a:p>
          <a:p>
            <a:pPr eaLnBrk="1" hangingPunct="1">
              <a:buFontTx/>
              <a:buNone/>
              <a:defRPr/>
            </a:pPr>
            <a:endParaRPr lang="en-US" sz="2000" i="1" dirty="0" smtClean="0">
              <a:ea typeface="+mn-ea"/>
              <a:cs typeface="Arial" pitchFamily="34" charset="0"/>
            </a:endParaRPr>
          </a:p>
          <a:p>
            <a:pPr eaLnBrk="1" hangingPunct="1">
              <a:defRPr/>
            </a:pPr>
            <a:endParaRPr lang="en-US" sz="1800" i="1" dirty="0" smtClean="0">
              <a:ea typeface="+mn-ea"/>
              <a:cs typeface="+mn-cs"/>
            </a:endParaRPr>
          </a:p>
          <a:p>
            <a:pPr eaLnBrk="1" hangingPunct="1">
              <a:defRPr/>
            </a:pPr>
            <a:endParaRPr lang="en-US" sz="1800" b="1" dirty="0" smtClean="0">
              <a:ea typeface="+mn-ea"/>
              <a:cs typeface="+mn-cs"/>
            </a:endParaRPr>
          </a:p>
        </p:txBody>
      </p:sp>
      <p:pic>
        <p:nvPicPr>
          <p:cNvPr id="41987" name="Picture 8" descr="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90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14"/>
          <p:cNvSpPr txBox="1">
            <a:spLocks noChangeArrowheads="1"/>
          </p:cNvSpPr>
          <p:nvPr/>
        </p:nvSpPr>
        <p:spPr bwMode="auto">
          <a:xfrm>
            <a:off x="52578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cs typeface="Arial" charset="0"/>
            </a:endParaRPr>
          </a:p>
        </p:txBody>
      </p:sp>
      <p:pic>
        <p:nvPicPr>
          <p:cNvPr id="41989" name="Picture 21" descr="methane-coval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9600" y="4114800"/>
            <a:ext cx="2667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23"/>
          <p:cNvSpPr txBox="1">
            <a:spLocks noChangeArrowheads="1"/>
          </p:cNvSpPr>
          <p:nvPr/>
        </p:nvSpPr>
        <p:spPr bwMode="auto">
          <a:xfrm>
            <a:off x="0" y="6629400"/>
            <a:ext cx="4267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5"/>
              </a:rPr>
              <a:t>Covalent Bond H2</a:t>
            </a:r>
            <a:r>
              <a:rPr lang="en-US" sz="1000">
                <a:latin typeface="Comic Sans MS" charset="0"/>
                <a:cs typeface="Arial" charset="0"/>
              </a:rPr>
              <a:t>; </a:t>
            </a:r>
            <a:r>
              <a:rPr lang="en-US" sz="1000">
                <a:latin typeface="Comic Sans MS" charset="0"/>
                <a:cs typeface="Arial" charset="0"/>
                <a:hlinkClick r:id="rId6"/>
              </a:rPr>
              <a:t>Methane Covalent Bonds</a:t>
            </a:r>
            <a:r>
              <a:rPr lang="en-US" sz="1000">
                <a:latin typeface="Comic Sans MS" charset="0"/>
                <a:cs typeface="Arial" charset="0"/>
              </a:rPr>
              <a:t>, Dynablast, Wiki </a:t>
            </a:r>
          </a:p>
        </p:txBody>
      </p:sp>
      <p:pic>
        <p:nvPicPr>
          <p:cNvPr id="41991" name="Picture 1" descr="Covalent_bond_hydrogen.sv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667000"/>
            <a:ext cx="302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8"/>
              </a:rPr>
              <a:t>ScienceProfOnline.com</a:t>
            </a:r>
            <a:endParaRPr lang="en-US" sz="1000">
              <a:latin typeface="Comic Sans MS" charset="0"/>
            </a:endParaRPr>
          </a:p>
        </p:txBody>
      </p:sp>
    </p:spTree>
    <p:extLst>
      <p:ext uri="{BB962C8B-B14F-4D97-AF65-F5344CB8AC3E}">
        <p14:creationId xmlns:p14="http://schemas.microsoft.com/office/powerpoint/2010/main" val="36547680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0" y="0"/>
            <a:ext cx="91440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rgbClr val="3366FF"/>
                </a:solidFill>
                <a:effectLst/>
                <a:latin typeface="Comic Sans MS"/>
                <a:cs typeface="Comic Sans MS"/>
              </a:rPr>
              <a:t>Polar vs. Non-Polar </a:t>
            </a:r>
            <a:r>
              <a:rPr lang="en-US" sz="3600" b="1" dirty="0" smtClean="0">
                <a:solidFill>
                  <a:srgbClr val="3366FF"/>
                </a:solidFill>
                <a:effectLst/>
                <a:latin typeface="Comic Sans MS"/>
                <a:cs typeface="Comic Sans MS"/>
              </a:rPr>
              <a:t>Covalent </a:t>
            </a:r>
            <a:r>
              <a:rPr lang="en-US" sz="3600" b="1" dirty="0" smtClean="0">
                <a:solidFill>
                  <a:srgbClr val="3366FF"/>
                </a:solidFill>
                <a:latin typeface="Comic Sans MS"/>
                <a:cs typeface="Comic Sans MS"/>
              </a:rPr>
              <a:t>B</a:t>
            </a:r>
            <a:r>
              <a:rPr lang="en-US" sz="3600" b="1" dirty="0" smtClean="0">
                <a:solidFill>
                  <a:srgbClr val="3366FF"/>
                </a:solidFill>
                <a:effectLst/>
                <a:latin typeface="Comic Sans MS"/>
                <a:cs typeface="Comic Sans MS"/>
              </a:rPr>
              <a:t>onds</a:t>
            </a:r>
            <a:endParaRPr lang="en-US" sz="3600" b="1" dirty="0">
              <a:solidFill>
                <a:srgbClr val="3366FF"/>
              </a:solidFill>
              <a:effectLst/>
              <a:latin typeface="Comic Sans MS"/>
              <a:cs typeface="Comic Sans MS"/>
            </a:endParaRPr>
          </a:p>
        </p:txBody>
      </p:sp>
      <p:sp>
        <p:nvSpPr>
          <p:cNvPr id="6" name="Rectangle 3"/>
          <p:cNvSpPr>
            <a:spLocks noGrp="1" noChangeArrowheads="1"/>
          </p:cNvSpPr>
          <p:nvPr>
            <p:ph type="body" idx="4294967295"/>
          </p:nvPr>
        </p:nvSpPr>
        <p:spPr>
          <a:xfrm>
            <a:off x="609600" y="1143000"/>
            <a:ext cx="42672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sz="1800" b="1" i="1" dirty="0">
                <a:effectLst/>
                <a:latin typeface="Comic Sans MS"/>
                <a:cs typeface="Comic Sans MS"/>
              </a:rPr>
              <a:t>Polar molecules </a:t>
            </a:r>
            <a:r>
              <a:rPr lang="en-US" sz="1800" dirty="0">
                <a:effectLst/>
                <a:latin typeface="Comic Sans MS"/>
                <a:cs typeface="Comic Sans MS"/>
              </a:rPr>
              <a:t>unequally share electrons between </a:t>
            </a:r>
            <a:r>
              <a:rPr lang="en-US" sz="1800" dirty="0" smtClean="0">
                <a:effectLst/>
                <a:latin typeface="Comic Sans MS"/>
                <a:cs typeface="Comic Sans MS"/>
              </a:rPr>
              <a:t>atoms</a:t>
            </a:r>
            <a:r>
              <a:rPr lang="en-US" sz="1800" dirty="0">
                <a:latin typeface="Comic Sans MS"/>
                <a:cs typeface="Comic Sans MS"/>
              </a:rPr>
              <a:t>,</a:t>
            </a:r>
            <a:r>
              <a:rPr lang="en-US" sz="1800" dirty="0" smtClean="0">
                <a:effectLst/>
                <a:latin typeface="Comic Sans MS"/>
                <a:cs typeface="Comic Sans MS"/>
              </a:rPr>
              <a:t> so have a slight positive charge at one end and a slight negative charge at the other.</a:t>
            </a:r>
          </a:p>
          <a:p>
            <a:pPr marL="0" indent="0" algn="ctr">
              <a:buNone/>
            </a:pPr>
            <a:endParaRPr lang="en-US" sz="2400" dirty="0" smtClean="0">
              <a:effectLst/>
              <a:latin typeface="Comic Sans MS"/>
              <a:cs typeface="Comic Sans MS"/>
            </a:endParaRPr>
          </a:p>
        </p:txBody>
      </p:sp>
      <p:pic>
        <p:nvPicPr>
          <p:cNvPr id="7" name="Picture 6" descr="Polar_Covalent_Bonds_in_a_Water_Molecu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90800"/>
            <a:ext cx="4038601" cy="3809727"/>
          </a:xfrm>
          <a:prstGeom prst="rect">
            <a:avLst/>
          </a:prstGeom>
        </p:spPr>
      </p:pic>
      <p:sp>
        <p:nvSpPr>
          <p:cNvPr id="8" name="Rectangle 3"/>
          <p:cNvSpPr>
            <a:spLocks noGrp="1" noChangeArrowheads="1"/>
          </p:cNvSpPr>
          <p:nvPr>
            <p:ph type="body" idx="4294967295"/>
          </p:nvPr>
        </p:nvSpPr>
        <p:spPr>
          <a:xfrm>
            <a:off x="5105400" y="1066800"/>
            <a:ext cx="3581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sz="1800" b="1" dirty="0" smtClean="0">
                <a:effectLst/>
                <a:latin typeface="Comic Sans MS"/>
                <a:cs typeface="Comic Sans MS"/>
              </a:rPr>
              <a:t>Non</a:t>
            </a:r>
            <a:r>
              <a:rPr lang="en-US" sz="1800" b="1" dirty="0">
                <a:effectLst/>
                <a:latin typeface="Comic Sans MS"/>
                <a:cs typeface="Comic Sans MS"/>
              </a:rPr>
              <a:t>-polar molecules </a:t>
            </a:r>
            <a:r>
              <a:rPr lang="en-US" sz="1800" dirty="0">
                <a:effectLst/>
                <a:latin typeface="Comic Sans MS"/>
                <a:cs typeface="Comic Sans MS"/>
              </a:rPr>
              <a:t>have electrons equally shared between their </a:t>
            </a:r>
            <a:r>
              <a:rPr lang="en-US" sz="1800" dirty="0" smtClean="0">
                <a:effectLst/>
                <a:latin typeface="Comic Sans MS"/>
                <a:cs typeface="Comic Sans MS"/>
              </a:rPr>
              <a:t>atoms.</a:t>
            </a:r>
            <a:endParaRPr lang="en-US" sz="1800" dirty="0">
              <a:effectLst/>
              <a:latin typeface="Comic Sans MS"/>
              <a:cs typeface="Comic Sans MS"/>
            </a:endParaRPr>
          </a:p>
        </p:txBody>
      </p:sp>
      <p:sp>
        <p:nvSpPr>
          <p:cNvPr id="9" name="Text Box 5"/>
          <p:cNvSpPr txBox="1">
            <a:spLocks noChangeArrowheads="1"/>
          </p:cNvSpPr>
          <p:nvPr/>
        </p:nvSpPr>
        <p:spPr bwMode="auto">
          <a:xfrm>
            <a:off x="0" y="6600825"/>
            <a:ext cx="5029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 </a:t>
            </a:r>
            <a:r>
              <a:rPr lang="en-US" sz="1000" dirty="0" smtClean="0">
                <a:latin typeface="Comic Sans MS" pitchFamily="66" charset="0"/>
                <a:hlinkClick r:id="rId3"/>
              </a:rPr>
              <a:t>Polar water molecule</a:t>
            </a:r>
            <a:r>
              <a:rPr lang="en-US" sz="1000" dirty="0" smtClean="0">
                <a:latin typeface="Comic Sans MS" pitchFamily="66" charset="0"/>
              </a:rPr>
              <a:t>, </a:t>
            </a:r>
            <a:r>
              <a:rPr lang="en-US" sz="1000" dirty="0" smtClean="0">
                <a:latin typeface="Comic Sans MS" pitchFamily="66" charset="0"/>
                <a:hlinkClick r:id="rId4"/>
              </a:rPr>
              <a:t>Non-polar methane molecule</a:t>
            </a:r>
            <a:r>
              <a:rPr lang="en-US" sz="1000" dirty="0" smtClean="0">
                <a:latin typeface="Comic Sans MS" pitchFamily="66" charset="0"/>
              </a:rPr>
              <a:t>, Wiki</a:t>
            </a:r>
            <a:endParaRPr lang="en-US" sz="1000" dirty="0">
              <a:latin typeface="Comic Sans MS" pitchFamily="66" charset="0"/>
            </a:endParaRP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smtClean="0">
                <a:latin typeface="Comic Sans MS" pitchFamily="66" charset="0"/>
              </a:rPr>
              <a:t>Virtual 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pic>
        <p:nvPicPr>
          <p:cNvPr id="11" name="Picture 10" descr="methane-covalen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2133600"/>
            <a:ext cx="3276600" cy="3943692"/>
          </a:xfrm>
          <a:prstGeom prst="rect">
            <a:avLst/>
          </a:prstGeom>
        </p:spPr>
      </p:pic>
    </p:spTree>
    <p:extLst>
      <p:ext uri="{BB962C8B-B14F-4D97-AF65-F5344CB8AC3E}">
        <p14:creationId xmlns:p14="http://schemas.microsoft.com/office/powerpoint/2010/main" val="7826399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H2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3886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6" descr="3D_model_hydrogen_bonds_in_water.jpg"/>
          <p:cNvPicPr>
            <a:picLocks noChangeAspect="1"/>
          </p:cNvPicPr>
          <p:nvPr/>
        </p:nvPicPr>
        <p:blipFill>
          <a:blip r:embed="rId3">
            <a:extLst>
              <a:ext uri="{28A0092B-C50C-407E-A947-70E740481C1C}">
                <a14:useLocalDpi xmlns:a14="http://schemas.microsoft.com/office/drawing/2010/main" val="0"/>
              </a:ext>
            </a:extLst>
          </a:blip>
          <a:srcRect l="27777" r="29214" b="76538"/>
          <a:stretch>
            <a:fillRect/>
          </a:stretch>
        </p:blipFill>
        <p:spPr bwMode="auto">
          <a:xfrm>
            <a:off x="4876800" y="2743200"/>
            <a:ext cx="35607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838200" y="457200"/>
            <a:ext cx="73914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C0000"/>
                </a:solidFill>
                <a:latin typeface="Comic Sans MS" charset="0"/>
                <a:cs typeface="Comic Sans MS" charset="0"/>
              </a:rPr>
              <a:t>Water is a very common covalent compound.  The lines between the O and H</a:t>
            </a:r>
            <a:r>
              <a:rPr lang="ja-JP" altLang="en-US" sz="3200" b="1">
                <a:solidFill>
                  <a:srgbClr val="CC0000"/>
                </a:solidFill>
                <a:latin typeface="Comic Sans MS" charset="0"/>
                <a:cs typeface="Comic Sans MS" charset="0"/>
              </a:rPr>
              <a:t>’</a:t>
            </a:r>
            <a:r>
              <a:rPr lang="en-US" altLang="ja-JP" sz="3200" b="1">
                <a:solidFill>
                  <a:srgbClr val="CC0000"/>
                </a:solidFill>
                <a:latin typeface="Comic Sans MS" charset="0"/>
                <a:cs typeface="Comic Sans MS" charset="0"/>
              </a:rPr>
              <a:t>s indicate a covalent bond</a:t>
            </a:r>
            <a:endParaRPr lang="en-US" sz="3200" b="1">
              <a:solidFill>
                <a:srgbClr val="CC0000"/>
              </a:solidFill>
              <a:latin typeface="Comic Sans MS" charset="0"/>
              <a:cs typeface="Comic Sans MS" charset="0"/>
            </a:endParaRPr>
          </a:p>
        </p:txBody>
      </p:sp>
      <p:sp>
        <p:nvSpPr>
          <p:cNvPr id="44036" name="Rectangle 6"/>
          <p:cNvSpPr>
            <a:spLocks noChangeArrowheads="1"/>
          </p:cNvSpPr>
          <p:nvPr/>
        </p:nvSpPr>
        <p:spPr bwMode="auto">
          <a:xfrm>
            <a:off x="381000" y="52578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latin typeface="Comic Sans MS" charset="0"/>
                <a:cs typeface="Comic Sans MS" charset="0"/>
                <a:hlinkClick r:id="rId4"/>
              </a:rPr>
              <a:t>Click here</a:t>
            </a:r>
            <a:r>
              <a:rPr lang="en-US" b="1">
                <a:latin typeface="Comic Sans MS" charset="0"/>
                <a:cs typeface="Comic Sans MS" charset="0"/>
              </a:rPr>
              <a:t> to watch a video that compares </a:t>
            </a:r>
          </a:p>
          <a:p>
            <a:pPr algn="ctr"/>
            <a:r>
              <a:rPr lang="en-US" b="1">
                <a:latin typeface="Comic Sans MS" charset="0"/>
                <a:cs typeface="Comic Sans MS" charset="0"/>
              </a:rPr>
              <a:t>Ionic and Covalent Bonds!</a:t>
            </a:r>
          </a:p>
        </p:txBody>
      </p:sp>
      <p:sp>
        <p:nvSpPr>
          <p:cNvPr id="44037" name="Text Box 23"/>
          <p:cNvSpPr txBox="1">
            <a:spLocks noChangeArrowheads="1"/>
          </p:cNvSpPr>
          <p:nvPr/>
        </p:nvSpPr>
        <p:spPr bwMode="auto">
          <a:xfrm>
            <a:off x="4763" y="6437313"/>
            <a:ext cx="28908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5"/>
              </a:rPr>
              <a:t>2-D diagram of H20 molecule</a:t>
            </a:r>
            <a:r>
              <a:rPr lang="en-US" sz="1000">
                <a:latin typeface="Comic Sans MS" charset="0"/>
                <a:cs typeface="Arial" charset="0"/>
              </a:rPr>
              <a:t>, </a:t>
            </a:r>
            <a:r>
              <a:rPr lang="en-US" sz="1000">
                <a:latin typeface="Comic Sans MS" charset="0"/>
                <a:cs typeface="Arial" charset="0"/>
                <a:hlinkClick r:id="rId6"/>
              </a:rPr>
              <a:t>3-D diagram of Water Molecule</a:t>
            </a:r>
            <a:r>
              <a:rPr lang="en-US" sz="1000">
                <a:latin typeface="Comic Sans MS" charset="0"/>
                <a:cs typeface="Arial" charset="0"/>
              </a:rPr>
              <a:t>, Wiki </a:t>
            </a:r>
          </a:p>
        </p:txBody>
      </p:sp>
      <p:sp>
        <p:nvSpPr>
          <p:cNvPr id="44038"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7"/>
              </a:rPr>
              <a:t>ScienceProfOnline.com</a:t>
            </a:r>
            <a:endParaRPr lang="en-US" sz="1000">
              <a:latin typeface="Comic Sans MS" charset="0"/>
            </a:endParaRPr>
          </a:p>
        </p:txBody>
      </p:sp>
    </p:spTree>
    <p:extLst>
      <p:ext uri="{BB962C8B-B14F-4D97-AF65-F5344CB8AC3E}">
        <p14:creationId xmlns:p14="http://schemas.microsoft.com/office/powerpoint/2010/main" val="4278656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274638"/>
            <a:ext cx="8229600" cy="715962"/>
          </a:xfrm>
        </p:spPr>
        <p:txBody>
          <a:bodyPr/>
          <a:lstStyle/>
          <a:p>
            <a:pPr eaLnBrk="1" hangingPunct="1"/>
            <a:r>
              <a:rPr lang="en-US" sz="3200" b="1" dirty="0">
                <a:solidFill>
                  <a:srgbClr val="800080"/>
                </a:solidFill>
                <a:latin typeface="Comic Sans MS" charset="0"/>
              </a:rPr>
              <a:t>Oxidation - Reduction</a:t>
            </a:r>
            <a:r>
              <a:rPr lang="en-US" sz="3200" b="1" dirty="0">
                <a:latin typeface="Comic Sans MS" charset="0"/>
              </a:rPr>
              <a:t> </a:t>
            </a:r>
            <a:r>
              <a:rPr lang="en-US" sz="3200" b="1" dirty="0" smtClean="0">
                <a:latin typeface="Comic Sans MS" charset="0"/>
              </a:rPr>
              <a:t>Reactions</a:t>
            </a:r>
            <a:endParaRPr lang="en-US" sz="3200" b="1" dirty="0">
              <a:latin typeface="Comic Sans MS" charset="0"/>
            </a:endParaRPr>
          </a:p>
        </p:txBody>
      </p:sp>
      <p:sp>
        <p:nvSpPr>
          <p:cNvPr id="19459" name="Rectangle 3"/>
          <p:cNvSpPr>
            <a:spLocks noGrp="1" noChangeArrowheads="1"/>
          </p:cNvSpPr>
          <p:nvPr>
            <p:ph type="body" sz="half" idx="1"/>
          </p:nvPr>
        </p:nvSpPr>
        <p:spPr>
          <a:xfrm>
            <a:off x="304800" y="1219200"/>
            <a:ext cx="4343400" cy="5394325"/>
          </a:xfrm>
        </p:spPr>
        <p:txBody>
          <a:bodyPr/>
          <a:lstStyle/>
          <a:p>
            <a:pPr eaLnBrk="1" hangingPunct="1">
              <a:lnSpc>
                <a:spcPct val="90000"/>
              </a:lnSpc>
              <a:defRPr/>
            </a:pPr>
            <a:r>
              <a:rPr lang="en-US" sz="2400" dirty="0" smtClean="0">
                <a:latin typeface="Comic Sans MS" pitchFamily="66" charset="0"/>
                <a:ea typeface="+mn-ea"/>
                <a:cs typeface="+mn-cs"/>
              </a:rPr>
              <a:t>Or </a:t>
            </a:r>
            <a:r>
              <a:rPr lang="en-US" sz="2800" b="1" dirty="0" smtClean="0">
                <a:solidFill>
                  <a:srgbClr val="800080"/>
                </a:solidFill>
                <a:latin typeface="Comic Sans MS" pitchFamily="66" charset="0"/>
                <a:ea typeface="+mn-ea"/>
                <a:cs typeface="+mn-cs"/>
              </a:rPr>
              <a:t>Redox</a:t>
            </a:r>
            <a:r>
              <a:rPr lang="en-US" sz="2400" b="1" dirty="0" smtClean="0">
                <a:latin typeface="Comic Sans MS" pitchFamily="66" charset="0"/>
                <a:ea typeface="+mn-ea"/>
                <a:cs typeface="+mn-cs"/>
              </a:rPr>
              <a:t> </a:t>
            </a:r>
            <a:r>
              <a:rPr lang="en-US" sz="2400" dirty="0" smtClean="0">
                <a:latin typeface="Comic Sans MS" pitchFamily="66" charset="0"/>
                <a:ea typeface="+mn-ea"/>
                <a:cs typeface="+mn-cs"/>
              </a:rPr>
              <a:t>reaction = chemical reactions in which electrons are </a:t>
            </a:r>
            <a:r>
              <a:rPr lang="en-US" sz="2400" b="1" i="1" dirty="0" smtClean="0">
                <a:latin typeface="Comic Sans MS" pitchFamily="66" charset="0"/>
                <a:ea typeface="+mn-ea"/>
                <a:cs typeface="+mn-cs"/>
              </a:rPr>
              <a:t>gained, lost </a:t>
            </a:r>
            <a:r>
              <a:rPr lang="en-US" sz="1400" dirty="0" smtClean="0">
                <a:latin typeface="Comic Sans MS" pitchFamily="66" charset="0"/>
                <a:ea typeface="+mn-ea"/>
                <a:cs typeface="+mn-cs"/>
              </a:rPr>
              <a:t>(</a:t>
            </a:r>
            <a:r>
              <a:rPr lang="en-US" sz="1600" b="1" i="1" dirty="0" smtClean="0">
                <a:solidFill>
                  <a:srgbClr val="FF0000"/>
                </a:solidFill>
                <a:latin typeface="Comic Sans MS" pitchFamily="66" charset="0"/>
                <a:ea typeface="+mn-ea"/>
                <a:cs typeface="+mn-cs"/>
              </a:rPr>
              <a:t>Q</a:t>
            </a:r>
            <a:r>
              <a:rPr lang="en-US" sz="1400" b="1" i="1" dirty="0" smtClean="0">
                <a:latin typeface="Comic Sans MS" pitchFamily="66" charset="0"/>
                <a:ea typeface="+mn-ea"/>
                <a:cs typeface="+mn-cs"/>
              </a:rPr>
              <a:t>: </a:t>
            </a:r>
            <a:r>
              <a:rPr lang="en-US" sz="1400" i="1" dirty="0" smtClean="0">
                <a:latin typeface="Comic Sans MS" pitchFamily="66" charset="0"/>
                <a:ea typeface="+mn-ea"/>
                <a:cs typeface="+mn-cs"/>
              </a:rPr>
              <a:t>What kind of bond?</a:t>
            </a:r>
            <a:r>
              <a:rPr lang="en-US" sz="1400" dirty="0" smtClean="0">
                <a:latin typeface="Comic Sans MS" pitchFamily="66" charset="0"/>
                <a:ea typeface="+mn-ea"/>
                <a:cs typeface="+mn-cs"/>
              </a:rPr>
              <a:t>)</a:t>
            </a:r>
            <a:r>
              <a:rPr lang="en-US" sz="2400" dirty="0" smtClean="0">
                <a:latin typeface="Comic Sans MS" pitchFamily="66" charset="0"/>
                <a:ea typeface="+mn-ea"/>
                <a:cs typeface="+mn-cs"/>
              </a:rPr>
              <a:t> or </a:t>
            </a:r>
            <a:r>
              <a:rPr lang="en-US" sz="2400" b="1" i="1" dirty="0" smtClean="0">
                <a:latin typeface="Comic Sans MS" pitchFamily="66" charset="0"/>
                <a:ea typeface="+mn-ea"/>
                <a:cs typeface="+mn-cs"/>
              </a:rPr>
              <a:t>shared</a:t>
            </a:r>
            <a:r>
              <a:rPr lang="en-US" sz="2400" dirty="0" smtClean="0">
                <a:latin typeface="Comic Sans MS" pitchFamily="66" charset="0"/>
                <a:ea typeface="+mn-ea"/>
                <a:cs typeface="+mn-cs"/>
              </a:rPr>
              <a:t> </a:t>
            </a:r>
            <a:r>
              <a:rPr lang="en-US" sz="1400" dirty="0" smtClean="0">
                <a:latin typeface="Comic Sans MS" pitchFamily="66" charset="0"/>
                <a:ea typeface="+mn-ea"/>
                <a:cs typeface="+mn-cs"/>
              </a:rPr>
              <a:t>(</a:t>
            </a:r>
            <a:r>
              <a:rPr lang="en-US" sz="1600" b="1" i="1" dirty="0" smtClean="0">
                <a:solidFill>
                  <a:srgbClr val="FF0000"/>
                </a:solidFill>
                <a:latin typeface="Comic Sans MS" pitchFamily="66" charset="0"/>
                <a:ea typeface="+mn-ea"/>
                <a:cs typeface="+mn-cs"/>
              </a:rPr>
              <a:t>Q</a:t>
            </a:r>
            <a:r>
              <a:rPr lang="en-US" sz="1400" b="1" i="1" dirty="0" smtClean="0">
                <a:latin typeface="Comic Sans MS" pitchFamily="66" charset="0"/>
                <a:ea typeface="+mn-ea"/>
                <a:cs typeface="+mn-cs"/>
              </a:rPr>
              <a:t>: </a:t>
            </a:r>
            <a:r>
              <a:rPr lang="en-US" sz="1400" i="1" dirty="0" smtClean="0">
                <a:latin typeface="Comic Sans MS" pitchFamily="66" charset="0"/>
                <a:ea typeface="+mn-ea"/>
                <a:cs typeface="+mn-cs"/>
              </a:rPr>
              <a:t>What kind of bond?</a:t>
            </a:r>
            <a:r>
              <a:rPr lang="en-US" sz="1400" dirty="0" smtClean="0">
                <a:latin typeface="Comic Sans MS" pitchFamily="66" charset="0"/>
                <a:ea typeface="+mn-ea"/>
                <a:cs typeface="+mn-cs"/>
              </a:rPr>
              <a:t>)</a:t>
            </a:r>
            <a:r>
              <a:rPr lang="en-US" sz="2400" dirty="0" smtClean="0">
                <a:latin typeface="Comic Sans MS" pitchFamily="66" charset="0"/>
                <a:ea typeface="+mn-ea"/>
                <a:cs typeface="+mn-cs"/>
              </a:rPr>
              <a:t> in a chemical reaction.</a:t>
            </a:r>
          </a:p>
          <a:p>
            <a:pPr eaLnBrk="1" hangingPunct="1">
              <a:lnSpc>
                <a:spcPct val="90000"/>
              </a:lnSpc>
              <a:defRPr/>
            </a:pPr>
            <a:endParaRPr lang="en-US" sz="2000" dirty="0" smtClean="0">
              <a:latin typeface="Comic Sans MS" pitchFamily="66" charset="0"/>
              <a:ea typeface="+mn-ea"/>
              <a:cs typeface="+mn-cs"/>
            </a:endParaRPr>
          </a:p>
          <a:p>
            <a:pPr eaLnBrk="1" hangingPunct="1">
              <a:lnSpc>
                <a:spcPct val="90000"/>
              </a:lnSpc>
              <a:buFontTx/>
              <a:buNone/>
              <a:defRPr/>
            </a:pPr>
            <a:r>
              <a:rPr lang="en-US" sz="2400" dirty="0" smtClean="0">
                <a:latin typeface="Comic Sans MS" pitchFamily="66" charset="0"/>
                <a:ea typeface="+mn-ea"/>
                <a:cs typeface="Arial" charset="0"/>
              </a:rPr>
              <a:t>•</a:t>
            </a:r>
            <a:r>
              <a:rPr lang="en-US" sz="2400" dirty="0" smtClean="0">
                <a:latin typeface="Comic Sans MS" pitchFamily="66" charset="0"/>
                <a:ea typeface="+mn-ea"/>
                <a:cs typeface="+mn-cs"/>
              </a:rPr>
              <a:t>	</a:t>
            </a:r>
            <a:r>
              <a:rPr lang="en-US" sz="2800" b="1" dirty="0" smtClean="0">
                <a:solidFill>
                  <a:schemeClr val="tx1">
                    <a:lumMod val="50000"/>
                    <a:lumOff val="50000"/>
                  </a:schemeClr>
                </a:solidFill>
                <a:latin typeface="Comic Sans MS" pitchFamily="66" charset="0"/>
                <a:ea typeface="+mn-ea"/>
                <a:cs typeface="+mn-cs"/>
              </a:rPr>
              <a:t>oxidation</a:t>
            </a:r>
            <a:r>
              <a:rPr lang="en-US" sz="2400" dirty="0">
                <a:latin typeface="Comic Sans MS" pitchFamily="66" charset="0"/>
                <a:ea typeface="+mn-ea"/>
                <a:cs typeface="+mn-cs"/>
              </a:rPr>
              <a:t>:</a:t>
            </a:r>
            <a:r>
              <a:rPr lang="en-US" sz="2400" dirty="0" smtClean="0">
                <a:latin typeface="Comic Sans MS" pitchFamily="66" charset="0"/>
                <a:ea typeface="+mn-ea"/>
                <a:cs typeface="+mn-cs"/>
              </a:rPr>
              <a:t> </a:t>
            </a:r>
            <a:r>
              <a:rPr lang="en-US" sz="2400" b="1" i="1" dirty="0" smtClean="0">
                <a:latin typeface="Comic Sans MS" pitchFamily="66" charset="0"/>
                <a:ea typeface="+mn-ea"/>
                <a:cs typeface="+mn-cs"/>
              </a:rPr>
              <a:t>loss</a:t>
            </a:r>
            <a:r>
              <a:rPr lang="en-US" sz="2400" dirty="0" smtClean="0">
                <a:latin typeface="Comic Sans MS" pitchFamily="66" charset="0"/>
                <a:ea typeface="+mn-ea"/>
                <a:cs typeface="+mn-cs"/>
              </a:rPr>
              <a:t> of electrons by a molecule, atom or ion.</a:t>
            </a:r>
          </a:p>
          <a:p>
            <a:pPr eaLnBrk="1" hangingPunct="1">
              <a:lnSpc>
                <a:spcPct val="90000"/>
              </a:lnSpc>
              <a:buFontTx/>
              <a:buNone/>
              <a:defRPr/>
            </a:pPr>
            <a:endParaRPr lang="en-US" sz="2000" dirty="0" smtClean="0">
              <a:latin typeface="Comic Sans MS" pitchFamily="66" charset="0"/>
              <a:ea typeface="+mn-ea"/>
              <a:cs typeface="+mn-cs"/>
            </a:endParaRPr>
          </a:p>
          <a:p>
            <a:pPr eaLnBrk="1" hangingPunct="1">
              <a:lnSpc>
                <a:spcPct val="90000"/>
              </a:lnSpc>
              <a:buFontTx/>
              <a:buNone/>
              <a:defRPr/>
            </a:pPr>
            <a:r>
              <a:rPr lang="en-US" sz="2400" dirty="0" smtClean="0">
                <a:latin typeface="Comic Sans MS" pitchFamily="66" charset="0"/>
                <a:ea typeface="+mn-ea"/>
                <a:cs typeface="Arial" charset="0"/>
              </a:rPr>
              <a:t>•</a:t>
            </a:r>
            <a:r>
              <a:rPr lang="en-US" sz="2400" dirty="0" smtClean="0">
                <a:latin typeface="Comic Sans MS" pitchFamily="66" charset="0"/>
                <a:ea typeface="+mn-ea"/>
                <a:cs typeface="+mn-cs"/>
              </a:rPr>
              <a:t>	</a:t>
            </a:r>
            <a:r>
              <a:rPr lang="en-US" sz="2800" b="1" dirty="0" smtClean="0">
                <a:solidFill>
                  <a:schemeClr val="tx1">
                    <a:lumMod val="50000"/>
                    <a:lumOff val="50000"/>
                  </a:schemeClr>
                </a:solidFill>
                <a:latin typeface="Comic Sans MS" pitchFamily="66" charset="0"/>
                <a:ea typeface="+mn-ea"/>
                <a:cs typeface="+mn-cs"/>
              </a:rPr>
              <a:t>reduction</a:t>
            </a:r>
            <a:r>
              <a:rPr lang="en-US" sz="2400" dirty="0" smtClean="0">
                <a:latin typeface="Comic Sans MS" pitchFamily="66" charset="0"/>
                <a:ea typeface="+mn-ea"/>
                <a:cs typeface="+mn-cs"/>
              </a:rPr>
              <a:t>: </a:t>
            </a:r>
            <a:r>
              <a:rPr lang="en-US" sz="2400" b="1" i="1" dirty="0" smtClean="0">
                <a:latin typeface="Comic Sans MS" pitchFamily="66" charset="0"/>
                <a:ea typeface="+mn-ea"/>
                <a:cs typeface="+mn-cs"/>
              </a:rPr>
              <a:t>gain</a:t>
            </a:r>
            <a:r>
              <a:rPr lang="en-US" sz="2400" dirty="0" smtClean="0">
                <a:latin typeface="Comic Sans MS" pitchFamily="66" charset="0"/>
                <a:ea typeface="+mn-ea"/>
                <a:cs typeface="+mn-cs"/>
              </a:rPr>
              <a:t> of electrons by a molecule, atom or ion.</a:t>
            </a:r>
          </a:p>
        </p:txBody>
      </p:sp>
      <p:pic>
        <p:nvPicPr>
          <p:cNvPr id="45059"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91088" y="3657600"/>
            <a:ext cx="4252912"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7" descr="C:\Users\Tami\Desktop\Picture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184275"/>
            <a:ext cx="35591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extLst>
      <p:ext uri="{BB962C8B-B14F-4D97-AF65-F5344CB8AC3E}">
        <p14:creationId xmlns:p14="http://schemas.microsoft.com/office/powerpoint/2010/main" val="38306858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5400" b="1">
                <a:solidFill>
                  <a:srgbClr val="800080"/>
                </a:solidFill>
                <a:latin typeface="Comic Sans MS" charset="0"/>
              </a:rPr>
              <a:t>Oil Rig</a:t>
            </a:r>
          </a:p>
        </p:txBody>
      </p:sp>
      <p:pic>
        <p:nvPicPr>
          <p:cNvPr id="47106" name="Picture 11" descr="oil_platfor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739900"/>
            <a:ext cx="4038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12"/>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Oil Rig Platform</a:t>
            </a:r>
            <a:r>
              <a:rPr lang="en-US" sz="1000">
                <a:latin typeface="Comic Sans MS" charset="0"/>
                <a:cs typeface="Arial" charset="0"/>
              </a:rPr>
              <a:t>, Nasa </a:t>
            </a:r>
          </a:p>
        </p:txBody>
      </p:sp>
      <p:pic>
        <p:nvPicPr>
          <p:cNvPr id="47108" name="Picture 7" descr="C:\Users\Tami\Desktop\Picture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413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spTree>
    <p:extLst>
      <p:ext uri="{BB962C8B-B14F-4D97-AF65-F5344CB8AC3E}">
        <p14:creationId xmlns:p14="http://schemas.microsoft.com/office/powerpoint/2010/main" val="6277067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type="body" sz="half" idx="1"/>
          </p:nvPr>
        </p:nvSpPr>
        <p:spPr>
          <a:xfrm>
            <a:off x="228600" y="1447800"/>
            <a:ext cx="4800600" cy="1981199"/>
          </a:xfrm>
        </p:spPr>
        <p:txBody>
          <a:bodyPr/>
          <a:lstStyle/>
          <a:p>
            <a:pPr marL="0" indent="0" eaLnBrk="1" hangingPunct="1">
              <a:lnSpc>
                <a:spcPct val="80000"/>
              </a:lnSpc>
              <a:buNone/>
              <a:defRPr/>
            </a:pPr>
            <a:r>
              <a:rPr lang="en-US" sz="2400" b="1" dirty="0" smtClean="0">
                <a:solidFill>
                  <a:schemeClr val="tx1">
                    <a:lumMod val="50000"/>
                    <a:lumOff val="50000"/>
                  </a:schemeClr>
                </a:solidFill>
                <a:latin typeface="Comic Sans MS" pitchFamily="66" charset="0"/>
              </a:rPr>
              <a:t>Element</a:t>
            </a:r>
            <a:r>
              <a:rPr lang="en-US" sz="2000" b="1" dirty="0" smtClean="0">
                <a:solidFill>
                  <a:schemeClr val="tx1">
                    <a:lumMod val="50000"/>
                    <a:lumOff val="50000"/>
                  </a:schemeClr>
                </a:solidFill>
                <a:latin typeface="Comic Sans MS" pitchFamily="66" charset="0"/>
              </a:rPr>
              <a:t>s:</a:t>
            </a:r>
            <a:r>
              <a:rPr lang="en-US" sz="1800" b="1" dirty="0" smtClean="0">
                <a:latin typeface="Comic Sans MS" pitchFamily="66" charset="0"/>
                <a:cs typeface="Arial" charset="0"/>
              </a:rPr>
              <a:t> </a:t>
            </a:r>
            <a:r>
              <a:rPr lang="en-US" sz="2000" dirty="0" smtClean="0">
                <a:latin typeface="Comic Sans MS" pitchFamily="66" charset="0"/>
              </a:rPr>
              <a:t>Substances that can’t be broken down any further. </a:t>
            </a:r>
          </a:p>
          <a:p>
            <a:pPr marL="0" indent="0" eaLnBrk="1" hangingPunct="1">
              <a:lnSpc>
                <a:spcPct val="80000"/>
              </a:lnSpc>
              <a:buNone/>
              <a:defRPr/>
            </a:pPr>
            <a:endParaRPr lang="en-US" sz="1600" b="1" i="1" dirty="0" smtClean="0">
              <a:solidFill>
                <a:schemeClr val="tx1">
                  <a:lumMod val="50000"/>
                  <a:lumOff val="50000"/>
                </a:schemeClr>
              </a:solidFill>
              <a:latin typeface="Comic Sans MS" pitchFamily="66" charset="0"/>
            </a:endParaRPr>
          </a:p>
          <a:p>
            <a:pPr marL="0" indent="0" eaLnBrk="1" hangingPunct="1">
              <a:lnSpc>
                <a:spcPct val="80000"/>
              </a:lnSpc>
              <a:buNone/>
              <a:defRPr/>
            </a:pPr>
            <a:endParaRPr lang="en-US" sz="1600" b="1" i="1" dirty="0" smtClean="0">
              <a:solidFill>
                <a:schemeClr val="tx1">
                  <a:lumMod val="50000"/>
                  <a:lumOff val="50000"/>
                </a:schemeClr>
              </a:solidFill>
              <a:latin typeface="Comic Sans MS" pitchFamily="66" charset="0"/>
            </a:endParaRPr>
          </a:p>
          <a:p>
            <a:pPr marL="0" indent="0" eaLnBrk="1" hangingPunct="1">
              <a:lnSpc>
                <a:spcPct val="80000"/>
              </a:lnSpc>
              <a:buNone/>
              <a:defRPr/>
            </a:pPr>
            <a:r>
              <a:rPr lang="en-US" sz="2400" b="1" dirty="0" smtClean="0">
                <a:solidFill>
                  <a:schemeClr val="tx1">
                    <a:lumMod val="50000"/>
                    <a:lumOff val="50000"/>
                  </a:schemeClr>
                </a:solidFill>
                <a:latin typeface="Comic Sans MS" pitchFamily="66" charset="0"/>
              </a:rPr>
              <a:t>Atom</a:t>
            </a:r>
            <a:r>
              <a:rPr lang="en-US" sz="2000" dirty="0">
                <a:solidFill>
                  <a:schemeClr val="bg2">
                    <a:lumMod val="75000"/>
                  </a:schemeClr>
                </a:solidFill>
                <a:latin typeface="Comic Sans MS" pitchFamily="66" charset="0"/>
              </a:rPr>
              <a:t>:</a:t>
            </a:r>
            <a:r>
              <a:rPr lang="en-US" sz="1800" dirty="0" smtClean="0">
                <a:latin typeface="Comic Sans MS" pitchFamily="66" charset="0"/>
              </a:rPr>
              <a:t> </a:t>
            </a:r>
            <a:r>
              <a:rPr lang="en-US" sz="2000" dirty="0" smtClean="0">
                <a:latin typeface="Comic Sans MS" pitchFamily="66" charset="0"/>
              </a:rPr>
              <a:t>The smallest unit of an element.</a:t>
            </a:r>
          </a:p>
        </p:txBody>
      </p:sp>
      <p:sp>
        <p:nvSpPr>
          <p:cNvPr id="9"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pic>
        <p:nvPicPr>
          <p:cNvPr id="10" name="Picture 9" descr="Periodic_Ta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81000"/>
            <a:ext cx="3886200" cy="5867400"/>
          </a:xfrm>
          <a:prstGeom prst="rect">
            <a:avLst/>
          </a:prstGeom>
        </p:spPr>
      </p:pic>
      <p:sp>
        <p:nvSpPr>
          <p:cNvPr id="12" name="Rectangle 3"/>
          <p:cNvSpPr txBox="1">
            <a:spLocks noChangeArrowheads="1"/>
          </p:cNvSpPr>
          <p:nvPr/>
        </p:nvSpPr>
        <p:spPr bwMode="auto">
          <a:xfrm>
            <a:off x="228600" y="3657600"/>
            <a:ext cx="4724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defRPr/>
            </a:pPr>
            <a:r>
              <a:rPr lang="en-US" sz="2400" b="1" dirty="0" smtClean="0">
                <a:solidFill>
                  <a:schemeClr val="bg2"/>
                </a:solidFill>
                <a:latin typeface="Comic Sans MS" pitchFamily="66" charset="0"/>
              </a:rPr>
              <a:t>Chemical</a:t>
            </a:r>
            <a:r>
              <a:rPr lang="en-US" sz="1800" b="1" dirty="0" smtClean="0">
                <a:solidFill>
                  <a:schemeClr val="bg2"/>
                </a:solidFill>
                <a:latin typeface="Comic Sans MS" pitchFamily="66" charset="0"/>
              </a:rPr>
              <a:t> </a:t>
            </a:r>
            <a:r>
              <a:rPr lang="en-US" sz="2400" b="1" dirty="0" smtClean="0">
                <a:solidFill>
                  <a:schemeClr val="bg2"/>
                </a:solidFill>
                <a:latin typeface="Comic Sans MS" pitchFamily="66" charset="0"/>
              </a:rPr>
              <a:t>Symbol:</a:t>
            </a:r>
          </a:p>
          <a:p>
            <a:pPr eaLnBrk="1" hangingPunct="1">
              <a:lnSpc>
                <a:spcPct val="80000"/>
              </a:lnSpc>
              <a:buFontTx/>
              <a:buNone/>
              <a:defRPr/>
            </a:pPr>
            <a:endParaRPr lang="en-US" sz="1400" b="1" dirty="0" smtClean="0">
              <a:solidFill>
                <a:schemeClr val="bg2"/>
              </a:solidFill>
              <a:latin typeface="Comic Sans MS" pitchFamily="66" charset="0"/>
            </a:endParaRPr>
          </a:p>
          <a:p>
            <a:pPr eaLnBrk="1" hangingPunct="1">
              <a:lnSpc>
                <a:spcPct val="80000"/>
              </a:lnSpc>
              <a:buFontTx/>
              <a:buChar char="-"/>
              <a:defRPr/>
            </a:pPr>
            <a:r>
              <a:rPr lang="en-US" sz="1600" dirty="0" smtClean="0">
                <a:latin typeface="Comic Sans MS" pitchFamily="66" charset="0"/>
              </a:rPr>
              <a:t>Begins with </a:t>
            </a:r>
            <a:r>
              <a:rPr lang="en-US" sz="1600" b="1" dirty="0" smtClean="0">
                <a:latin typeface="Comic Sans MS" pitchFamily="66" charset="0"/>
              </a:rPr>
              <a:t>one or two letters</a:t>
            </a:r>
            <a:r>
              <a:rPr lang="en-US" sz="1600" dirty="0" smtClean="0">
                <a:latin typeface="Comic Sans MS" pitchFamily="66" charset="0"/>
              </a:rPr>
              <a:t> based on </a:t>
            </a:r>
          </a:p>
          <a:p>
            <a:pPr eaLnBrk="1" hangingPunct="1">
              <a:lnSpc>
                <a:spcPct val="80000"/>
              </a:lnSpc>
              <a:buFontTx/>
              <a:buNone/>
              <a:defRPr/>
            </a:pPr>
            <a:r>
              <a:rPr lang="en-US" sz="1600" dirty="0" smtClean="0">
                <a:latin typeface="Comic Sans MS" pitchFamily="66" charset="0"/>
              </a:rPr>
              <a:t>	elements name.</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Char char="-"/>
              <a:defRPr/>
            </a:pPr>
            <a:r>
              <a:rPr lang="en-US" sz="1600" b="1" i="1" dirty="0" smtClean="0">
                <a:latin typeface="Comic Sans MS" pitchFamily="66" charset="0"/>
              </a:rPr>
              <a:t>Q:</a:t>
            </a:r>
            <a:r>
              <a:rPr lang="en-US" sz="1600" i="1" dirty="0" smtClean="0">
                <a:latin typeface="Comic Sans MS" pitchFamily="66" charset="0"/>
              </a:rPr>
              <a:t> What if there is more than one element that starts with the same letter?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Char char="-"/>
              <a:defRPr/>
            </a:pPr>
            <a:r>
              <a:rPr lang="en-US" sz="1600" dirty="0" smtClean="0">
                <a:latin typeface="Comic Sans MS" pitchFamily="66" charset="0"/>
              </a:rPr>
              <a:t>Example: Carbon (C), Calcium (</a:t>
            </a:r>
            <a:r>
              <a:rPr lang="en-US" sz="1600" dirty="0" err="1" smtClean="0">
                <a:latin typeface="Comic Sans MS" pitchFamily="66" charset="0"/>
              </a:rPr>
              <a:t>Ca</a:t>
            </a:r>
            <a:r>
              <a:rPr lang="en-US" sz="1600" dirty="0" smtClean="0">
                <a:latin typeface="Comic Sans MS" pitchFamily="66" charset="0"/>
              </a:rPr>
              <a:t>), </a:t>
            </a:r>
            <a:r>
              <a:rPr lang="en-US" sz="1600" dirty="0">
                <a:latin typeface="Comic Sans MS" pitchFamily="66" charset="0"/>
              </a:rPr>
              <a:t> </a:t>
            </a:r>
            <a:r>
              <a:rPr lang="en-US" sz="1600" dirty="0" smtClean="0">
                <a:latin typeface="Comic Sans MS" pitchFamily="66" charset="0"/>
              </a:rPr>
              <a:t>   Chlorine (</a:t>
            </a:r>
            <a:r>
              <a:rPr lang="en-US" sz="1600" dirty="0" err="1" smtClean="0">
                <a:latin typeface="Comic Sans MS" pitchFamily="66" charset="0"/>
              </a:rPr>
              <a:t>Cl</a:t>
            </a:r>
            <a:r>
              <a:rPr lang="en-US" sz="1600" dirty="0" smtClean="0">
                <a:latin typeface="Comic Sans MS" pitchFamily="66" charset="0"/>
              </a:rPr>
              <a:t>)</a:t>
            </a:r>
          </a:p>
          <a:p>
            <a:pPr eaLnBrk="1" hangingPunct="1">
              <a:lnSpc>
                <a:spcPct val="80000"/>
              </a:lnSpc>
              <a:defRPr/>
            </a:pPr>
            <a:endParaRPr lang="en-US" sz="1600" b="1" i="1"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a:t>
            </a:r>
          </a:p>
        </p:txBody>
      </p:sp>
      <p:sp>
        <p:nvSpPr>
          <p:cNvPr id="14" name="Rectangle 2"/>
          <p:cNvSpPr txBox="1">
            <a:spLocks noChangeArrowheads="1"/>
          </p:cNvSpPr>
          <p:nvPr/>
        </p:nvSpPr>
        <p:spPr bwMode="auto">
          <a:xfrm>
            <a:off x="111125" y="76200"/>
            <a:ext cx="8739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dirty="0" smtClean="0">
                <a:solidFill>
                  <a:srgbClr val="7641DF"/>
                </a:solidFill>
                <a:latin typeface="Comic Sans MS" pitchFamily="66" charset="0"/>
              </a:rPr>
              <a:t>Elements, Atoms &amp; Chemical Symbols</a:t>
            </a:r>
          </a:p>
        </p:txBody>
      </p:sp>
      <p:sp>
        <p:nvSpPr>
          <p:cNvPr id="16" name="Text Box 7"/>
          <p:cNvSpPr txBox="1">
            <a:spLocks noChangeArrowheads="1"/>
          </p:cNvSpPr>
          <p:nvPr/>
        </p:nvSpPr>
        <p:spPr bwMode="auto">
          <a:xfrm>
            <a:off x="5257800" y="5638800"/>
            <a:ext cx="335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b="1" dirty="0" smtClean="0">
                <a:solidFill>
                  <a:srgbClr val="FF0000"/>
                </a:solidFill>
                <a:latin typeface="Comic Sans MS" pitchFamily="66" charset="0"/>
              </a:rPr>
              <a:t>WATCH THIS!  </a:t>
            </a:r>
            <a:r>
              <a:rPr lang="en-US" sz="1400" dirty="0">
                <a:latin typeface="Comic Sans MS" pitchFamily="66" charset="0"/>
              </a:rPr>
              <a:t>Daniel Radcliff </a:t>
            </a:r>
            <a:r>
              <a:rPr lang="en-US" sz="1050" dirty="0">
                <a:latin typeface="Comic Sans MS" pitchFamily="66" charset="0"/>
              </a:rPr>
              <a:t>(Harry Potter)</a:t>
            </a:r>
            <a:r>
              <a:rPr lang="en-US" sz="1050" b="1" dirty="0">
                <a:latin typeface="Comic Sans MS" pitchFamily="66" charset="0"/>
              </a:rPr>
              <a:t> </a:t>
            </a:r>
            <a:r>
              <a:rPr lang="en-US" sz="1400" dirty="0" smtClean="0">
                <a:latin typeface="Comic Sans MS" pitchFamily="66" charset="0"/>
              </a:rPr>
              <a:t>sings</a:t>
            </a:r>
            <a:r>
              <a:rPr lang="en-US" sz="1200" b="1" dirty="0" smtClean="0">
                <a:latin typeface="Comic Sans MS" pitchFamily="66" charset="0"/>
              </a:rPr>
              <a:t> </a:t>
            </a:r>
            <a:r>
              <a:rPr lang="en-US" sz="1400" b="1" dirty="0">
                <a:latin typeface="Comic Sans MS" pitchFamily="66" charset="0"/>
              </a:rPr>
              <a:t>“</a:t>
            </a:r>
            <a:r>
              <a:rPr lang="en-US" sz="1400" b="1" dirty="0">
                <a:latin typeface="Comic Sans MS" pitchFamily="66" charset="0"/>
                <a:hlinkClick r:id="rId5"/>
              </a:rPr>
              <a:t>The Element Song</a:t>
            </a:r>
            <a:r>
              <a:rPr lang="en-US" sz="1400" b="1" dirty="0" smtClean="0">
                <a:latin typeface="Comic Sans MS" pitchFamily="66" charset="0"/>
              </a:rPr>
              <a:t>”!</a:t>
            </a:r>
            <a:endParaRPr lang="en-US" sz="1400" b="1" dirty="0">
              <a:latin typeface="Comic Sans MS" pitchFamily="66" charset="0"/>
            </a:endParaRPr>
          </a:p>
        </p:txBody>
      </p:sp>
      <p:sp>
        <p:nvSpPr>
          <p:cNvPr id="13" name="Text Box 13"/>
          <p:cNvSpPr txBox="1">
            <a:spLocks noChangeArrowheads="1"/>
          </p:cNvSpPr>
          <p:nvPr/>
        </p:nvSpPr>
        <p:spPr bwMode="auto">
          <a:xfrm>
            <a:off x="5939" y="6611938"/>
            <a:ext cx="2819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6"/>
              </a:rPr>
              <a:t>Periodic Table of Elements</a:t>
            </a:r>
            <a:endParaRPr lang="en-US" altLang="en-US" sz="1000" dirty="0">
              <a:latin typeface="Comic Sans MS" pitchFamily="66" charset="0"/>
            </a:endParaRPr>
          </a:p>
        </p:txBody>
      </p:sp>
    </p:spTree>
    <p:extLst>
      <p:ext uri="{BB962C8B-B14F-4D97-AF65-F5344CB8AC3E}">
        <p14:creationId xmlns:p14="http://schemas.microsoft.com/office/powerpoint/2010/main" val="13708324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381000" y="381000"/>
            <a:ext cx="8458200" cy="1371600"/>
          </a:xfrm>
          <a:solidFill>
            <a:schemeClr val="bg1"/>
          </a:solidFill>
        </p:spPr>
        <p:txBody>
          <a:bodyPr/>
          <a:lstStyle/>
          <a:p>
            <a:pPr eaLnBrk="1" hangingPunct="1"/>
            <a:r>
              <a:rPr lang="en-US" sz="3200">
                <a:latin typeface="Comic Sans MS" charset="0"/>
                <a:cs typeface="Comic Sans MS" charset="0"/>
              </a:rPr>
              <a:t>Chemical Bonds hold molecules together, but can be broken during a chemical reaction</a:t>
            </a:r>
          </a:p>
        </p:txBody>
      </p:sp>
      <p:sp>
        <p:nvSpPr>
          <p:cNvPr id="49154" name="Rectangle 4"/>
          <p:cNvSpPr>
            <a:spLocks noChangeArrowheads="1"/>
          </p:cNvSpPr>
          <p:nvPr/>
        </p:nvSpPr>
        <p:spPr bwMode="auto">
          <a:xfrm>
            <a:off x="685800" y="55626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sz="2800" b="1">
                <a:solidFill>
                  <a:srgbClr val="FF3300"/>
                </a:solidFill>
                <a:latin typeface="Comic Sans MS" charset="0"/>
                <a:cs typeface="Comic Sans MS" charset="0"/>
              </a:rPr>
              <a:t>Reactants </a:t>
            </a:r>
            <a:r>
              <a:rPr lang="en-US" sz="2800">
                <a:latin typeface="Comic Sans MS" charset="0"/>
                <a:cs typeface="Comic Sans MS" charset="0"/>
              </a:rPr>
              <a:t>are the starting materials</a:t>
            </a:r>
          </a:p>
          <a:p>
            <a:pPr algn="ctr"/>
            <a:r>
              <a:rPr lang="en-US" sz="2800" b="1">
                <a:solidFill>
                  <a:srgbClr val="FF3300"/>
                </a:solidFill>
                <a:latin typeface="Comic Sans MS" charset="0"/>
                <a:cs typeface="Comic Sans MS" charset="0"/>
              </a:rPr>
              <a:t>Products</a:t>
            </a:r>
            <a:r>
              <a:rPr lang="en-US" sz="2800">
                <a:solidFill>
                  <a:srgbClr val="FF3300"/>
                </a:solidFill>
                <a:latin typeface="Comic Sans MS" charset="0"/>
                <a:cs typeface="Comic Sans MS" charset="0"/>
              </a:rPr>
              <a:t> </a:t>
            </a:r>
            <a:r>
              <a:rPr lang="en-US" sz="2800">
                <a:latin typeface="Comic Sans MS" charset="0"/>
                <a:cs typeface="Comic Sans MS" charset="0"/>
              </a:rPr>
              <a:t>are the end materials</a:t>
            </a:r>
          </a:p>
        </p:txBody>
      </p:sp>
      <p:pic>
        <p:nvPicPr>
          <p:cNvPr id="49155" name="Picture 6" descr="Combustion_reaction_of_metha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8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13"/>
          <p:cNvSpPr txBox="1">
            <a:spLocks noChangeArrowheads="1"/>
          </p:cNvSpPr>
          <p:nvPr/>
        </p:nvSpPr>
        <p:spPr bwMode="auto">
          <a:xfrm>
            <a:off x="5486400" y="6596063"/>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3"/>
              </a:rPr>
              <a:t>Combustion Reaction of Methane</a:t>
            </a:r>
            <a:r>
              <a:rPr lang="en-US" sz="1000">
                <a:latin typeface="Comic Sans MS" charset="0"/>
              </a:rPr>
              <a:t>, Wiki </a:t>
            </a:r>
          </a:p>
        </p:txBody>
      </p:sp>
      <p:sp>
        <p:nvSpPr>
          <p:cNvPr id="4915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charset="0"/>
              </a:rPr>
              <a:t>From the Virtual Biology Classroom on </a:t>
            </a:r>
            <a:r>
              <a:rPr lang="en-US" sz="1000">
                <a:latin typeface="Comic Sans MS" charset="0"/>
                <a:hlinkClick r:id="rId4"/>
              </a:rPr>
              <a:t>ScienceProfOnline.com</a:t>
            </a:r>
            <a:endParaRPr lang="en-US" sz="1000">
              <a:latin typeface="Comic Sans MS" charset="0"/>
            </a:endParaRPr>
          </a:p>
        </p:txBody>
      </p:sp>
    </p:spTree>
    <p:extLst>
      <p:ext uri="{BB962C8B-B14F-4D97-AF65-F5344CB8AC3E}">
        <p14:creationId xmlns:p14="http://schemas.microsoft.com/office/powerpoint/2010/main" val="19733540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dehydration hydrolys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025" y="365125"/>
            <a:ext cx="9034463"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4" name="Rectangle 8"/>
          <p:cNvSpPr>
            <a:spLocks noGrp="1" noChangeArrowheads="1"/>
          </p:cNvSpPr>
          <p:nvPr>
            <p:ph type="body" sz="half" idx="1"/>
          </p:nvPr>
        </p:nvSpPr>
        <p:spPr>
          <a:xfrm>
            <a:off x="609600" y="1143000"/>
            <a:ext cx="6057900" cy="685800"/>
          </a:xfrm>
        </p:spPr>
        <p:txBody>
          <a:bodyPr/>
          <a:lstStyle/>
          <a:p>
            <a:pPr eaLnBrk="1" hangingPunct="1">
              <a:lnSpc>
                <a:spcPct val="90000"/>
              </a:lnSpc>
              <a:buFontTx/>
              <a:buNone/>
            </a:pPr>
            <a:r>
              <a:rPr lang="en-US" sz="4000" b="1">
                <a:solidFill>
                  <a:schemeClr val="accent2"/>
                </a:solidFill>
                <a:latin typeface="Comic Sans MS" charset="0"/>
              </a:rPr>
              <a:t>Simple Reactions Types</a:t>
            </a:r>
          </a:p>
        </p:txBody>
      </p:sp>
      <p:sp>
        <p:nvSpPr>
          <p:cNvPr id="54275" name="Rectangle 6"/>
          <p:cNvSpPr>
            <a:spLocks noChangeArrowheads="1"/>
          </p:cNvSpPr>
          <p:nvPr/>
        </p:nvSpPr>
        <p:spPr bwMode="auto">
          <a:xfrm>
            <a:off x="5208588" y="6640513"/>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4"/>
              </a:rPr>
              <a:t>ScienceProfOnline.com</a:t>
            </a:r>
            <a:endParaRPr lang="en-US" sz="1000">
              <a:latin typeface="Comic Sans MS" charset="0"/>
            </a:endParaRPr>
          </a:p>
        </p:txBody>
      </p:sp>
    </p:spTree>
    <p:extLst>
      <p:ext uri="{BB962C8B-B14F-4D97-AF65-F5344CB8AC3E}">
        <p14:creationId xmlns:p14="http://schemas.microsoft.com/office/powerpoint/2010/main" val="22274447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dirty="0" smtClean="0">
                <a:solidFill>
                  <a:srgbClr val="FF0000"/>
                </a:solidFill>
                <a:latin typeface="Comic Sans MS" pitchFamily="66" charset="0"/>
              </a:rPr>
              <a:t>REVIEW!</a:t>
            </a:r>
          </a:p>
        </p:txBody>
      </p:sp>
      <p:pic>
        <p:nvPicPr>
          <p:cNvPr id="23555" name="Picture 16" descr="img02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72200" y="3238500"/>
            <a:ext cx="259397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381000" y="1295401"/>
            <a:ext cx="8534400" cy="2000548"/>
          </a:xfrm>
          <a:prstGeom prst="rect">
            <a:avLst/>
          </a:prstGeom>
          <a:noFill/>
        </p:spPr>
        <p:txBody>
          <a:bodyPr wrap="square">
            <a:spAutoFit/>
          </a:bodyPr>
          <a:lstStyle/>
          <a:p>
            <a:pPr algn="ctr">
              <a:defRPr/>
            </a:pPr>
            <a:r>
              <a:rPr lang="en-US" sz="3200" dirty="0" smtClean="0">
                <a:latin typeface="Comic Sans MS" pitchFamily="66" charset="0"/>
                <a:cs typeface="+mn-cs"/>
              </a:rPr>
              <a:t>Animated lessons </a:t>
            </a:r>
            <a:r>
              <a:rPr lang="en-US" sz="3200" dirty="0" smtClean="0">
                <a:latin typeface="Comic Sans MS" pitchFamily="66" charset="0"/>
                <a:cs typeface="+mn-cs"/>
              </a:rPr>
              <a:t>on Chemical Bonding: </a:t>
            </a:r>
            <a:endParaRPr lang="en-US" sz="3200" dirty="0">
              <a:latin typeface="Comic Sans MS" pitchFamily="66" charset="0"/>
              <a:cs typeface="+mn-cs"/>
            </a:endParaRPr>
          </a:p>
          <a:p>
            <a:pPr marL="514350" indent="-514350" algn="ctr">
              <a:buAutoNum type="arabicPeriod"/>
              <a:defRPr/>
            </a:pPr>
            <a:r>
              <a:rPr lang="en-US" sz="2800" dirty="0" smtClean="0">
                <a:solidFill>
                  <a:schemeClr val="tx1">
                    <a:lumMod val="50000"/>
                    <a:lumOff val="50000"/>
                  </a:schemeClr>
                </a:solidFill>
                <a:latin typeface="Comic Sans MS" pitchFamily="66" charset="0"/>
                <a:hlinkClick r:id="rId4"/>
              </a:rPr>
              <a:t>Ionic vs. Covalent Bonding</a:t>
            </a:r>
            <a:endParaRPr lang="en-US" sz="2800" dirty="0" smtClean="0">
              <a:solidFill>
                <a:schemeClr val="tx1">
                  <a:lumMod val="50000"/>
                  <a:lumOff val="50000"/>
                </a:schemeClr>
              </a:solidFill>
              <a:latin typeface="Comic Sans MS" pitchFamily="66" charset="0"/>
            </a:endParaRPr>
          </a:p>
          <a:p>
            <a:pPr marL="514350" indent="-514350" algn="ctr">
              <a:buAutoNum type="arabicPeriod"/>
              <a:defRPr/>
            </a:pPr>
            <a:r>
              <a:rPr lang="en-US" sz="2800" dirty="0" smtClean="0">
                <a:solidFill>
                  <a:schemeClr val="tx1">
                    <a:lumMod val="50000"/>
                    <a:lumOff val="50000"/>
                  </a:schemeClr>
                </a:solidFill>
                <a:latin typeface="Comic Sans MS" pitchFamily="66" charset="0"/>
                <a:hlinkClick r:id="rId5"/>
              </a:rPr>
              <a:t>Chemical Structures </a:t>
            </a:r>
            <a:r>
              <a:rPr lang="en-US" sz="2800" dirty="0">
                <a:solidFill>
                  <a:schemeClr val="tx1">
                    <a:lumMod val="50000"/>
                    <a:lumOff val="50000"/>
                  </a:schemeClr>
                </a:solidFill>
                <a:latin typeface="Comic Sans MS" pitchFamily="66" charset="0"/>
                <a:hlinkClick r:id="rId5"/>
              </a:rPr>
              <a:t>&amp;</a:t>
            </a:r>
            <a:r>
              <a:rPr lang="en-US" sz="2800" dirty="0" smtClean="0">
                <a:solidFill>
                  <a:schemeClr val="tx1">
                    <a:lumMod val="50000"/>
                    <a:lumOff val="50000"/>
                  </a:schemeClr>
                </a:solidFill>
                <a:latin typeface="Comic Sans MS" pitchFamily="66" charset="0"/>
                <a:hlinkClick r:id="rId5"/>
              </a:rPr>
              <a:t> Bonding</a:t>
            </a:r>
            <a:endParaRPr lang="en-US" sz="28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pic>
        <p:nvPicPr>
          <p:cNvPr id="23558" name="Picture 6" descr="methane-covalent-no lab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81400"/>
            <a:ext cx="2346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Na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429000"/>
            <a:ext cx="3209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8"/>
              </a:rPr>
              <a:t>Methane Covalent Bonds</a:t>
            </a:r>
            <a:r>
              <a:rPr lang="en-US" sz="1000">
                <a:latin typeface="Comic Sans MS" pitchFamily="66" charset="0"/>
              </a:rPr>
              <a:t>, Dynablast; </a:t>
            </a:r>
            <a:r>
              <a:rPr lang="en-US" sz="1000">
                <a:latin typeface="Comic Sans MS" pitchFamily="66" charset="0"/>
                <a:hlinkClick r:id="rId9"/>
              </a:rPr>
              <a:t>Formation of ionic sodium fluoride</a:t>
            </a:r>
            <a:r>
              <a:rPr lang="en-US" sz="1000">
                <a:latin typeface="Comic Sans MS" pitchFamily="66" charset="0"/>
              </a:rPr>
              <a:t>, </a:t>
            </a:r>
            <a:endParaRPr lang="en-US" sz="900">
              <a:latin typeface="Comic Sans MS" pitchFamily="66" charset="0"/>
            </a:endParaRPr>
          </a:p>
        </p:txBody>
      </p:sp>
      <p:sp>
        <p:nvSpPr>
          <p:cNvPr id="9"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10"/>
              </a:rPr>
              <a:t>Virtual Cell Biology Classroom</a:t>
            </a:r>
            <a:r>
              <a:rPr lang="en-US" altLang="en-US" sz="1000" dirty="0">
                <a:latin typeface="Comic Sans MS" pitchFamily="66" charset="0"/>
              </a:rPr>
              <a:t> on </a:t>
            </a:r>
            <a:r>
              <a:rPr lang="en-US" altLang="en-US" sz="1000" dirty="0">
                <a:latin typeface="Comic Sans MS" pitchFamily="66" charset="0"/>
                <a:hlinkClick r:id="rId11"/>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7572488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1219200"/>
            <a:ext cx="3429000" cy="4267200"/>
          </a:xfrm>
        </p:spPr>
        <p:txBody>
          <a:bodyPr/>
          <a:lstStyle/>
          <a:p>
            <a:pPr eaLnBrk="1" hangingPunct="1"/>
            <a:r>
              <a:rPr lang="en-US" altLang="en-US" sz="4400" b="1" dirty="0" smtClean="0">
                <a:solidFill>
                  <a:srgbClr val="0000FF"/>
                </a:solidFill>
                <a:latin typeface="Comic Sans MS" pitchFamily="66" charset="0"/>
              </a:rPr>
              <a:t>Acids, Bases &amp; Buffers</a:t>
            </a:r>
          </a:p>
          <a:p>
            <a:pPr eaLnBrk="1" hangingPunct="1"/>
            <a:endParaRPr lang="en-US" altLang="en-US" sz="1400" b="1" i="1" dirty="0">
              <a:solidFill>
                <a:srgbClr val="0000FF"/>
              </a:solidFill>
              <a:latin typeface="Comic Sans MS" pitchFamily="66" charset="0"/>
            </a:endParaRPr>
          </a:p>
          <a:p>
            <a:pPr eaLnBrk="1" hangingPunct="1"/>
            <a:r>
              <a:rPr lang="en-US" altLang="en-US" sz="2400" dirty="0" smtClean="0">
                <a:solidFill>
                  <a:srgbClr val="0000FF"/>
                </a:solidFill>
                <a:latin typeface="Comic Sans MS" pitchFamily="66" charset="0"/>
              </a:rPr>
              <a:t>Importance of </a:t>
            </a:r>
          </a:p>
          <a:p>
            <a:pPr eaLnBrk="1" hangingPunct="1"/>
            <a:r>
              <a:rPr lang="en-US" altLang="en-US" sz="2400" dirty="0" smtClean="0">
                <a:solidFill>
                  <a:srgbClr val="0000FF"/>
                </a:solidFill>
                <a:latin typeface="Comic Sans MS" pitchFamily="66" charset="0"/>
              </a:rPr>
              <a:t>The pH Scale </a:t>
            </a:r>
          </a:p>
          <a:p>
            <a:pPr eaLnBrk="1" hangingPunct="1"/>
            <a:r>
              <a:rPr lang="en-US" altLang="en-US" sz="2400" dirty="0" smtClean="0">
                <a:solidFill>
                  <a:srgbClr val="0000FF"/>
                </a:solidFill>
                <a:latin typeface="Comic Sans MS" pitchFamily="66" charset="0"/>
              </a:rPr>
              <a:t>in Biology</a:t>
            </a:r>
            <a:endParaRPr lang="en-US" altLang="en-US" sz="1600" dirty="0" smtClean="0">
              <a:solidFill>
                <a:srgbClr val="0000FF"/>
              </a:solidFill>
              <a:latin typeface="Comic Sans MS" pitchFamily="66" charset="0"/>
            </a:endParaRPr>
          </a:p>
        </p:txBody>
      </p:sp>
      <p:sp>
        <p:nvSpPr>
          <p:cNvPr id="6" name="Text Box 5"/>
          <p:cNvSpPr txBox="1">
            <a:spLocks noChangeArrowheads="1"/>
          </p:cNvSpPr>
          <p:nvPr/>
        </p:nvSpPr>
        <p:spPr bwMode="auto">
          <a:xfrm>
            <a:off x="12815" y="6611937"/>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3"/>
              </a:rPr>
              <a:t>pH scale</a:t>
            </a:r>
            <a:r>
              <a:rPr lang="en-US" sz="1000" dirty="0">
                <a:latin typeface="Comic Sans MS" pitchFamily="66" charset="0"/>
              </a:rPr>
              <a:t>, Edward Stevens, Wiki </a:t>
            </a:r>
          </a:p>
        </p:txBody>
      </p:sp>
      <p:pic>
        <p:nvPicPr>
          <p:cNvPr id="7" name="Picture 6" descr="pH_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53000" y="762000"/>
            <a:ext cx="3581400" cy="5045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14228033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200" b="1" dirty="0" smtClean="0">
                <a:solidFill>
                  <a:schemeClr val="tx1"/>
                </a:solidFill>
                <a:latin typeface="Comic Sans MS" pitchFamily="66" charset="0"/>
              </a:rPr>
              <a:t>Ions:</a:t>
            </a:r>
            <a:r>
              <a:rPr lang="en-US" sz="3600" b="1" dirty="0" smtClean="0">
                <a:solidFill>
                  <a:schemeClr val="tx1"/>
                </a:solidFill>
                <a:latin typeface="Comic Sans MS" pitchFamily="66" charset="0"/>
              </a:rPr>
              <a:t> </a:t>
            </a:r>
            <a:r>
              <a:rPr lang="en-US" sz="4000" b="1" dirty="0" smtClean="0">
                <a:solidFill>
                  <a:schemeClr val="tx1">
                    <a:lumMod val="50000"/>
                    <a:lumOff val="50000"/>
                  </a:schemeClr>
                </a:solidFill>
                <a:latin typeface="Comic Sans MS" pitchFamily="66" charset="0"/>
              </a:rPr>
              <a:t>Acids &amp; Bases</a:t>
            </a:r>
          </a:p>
        </p:txBody>
      </p:sp>
      <p:pic>
        <p:nvPicPr>
          <p:cNvPr id="10243" name="Picture 3" descr="acidsbas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905000"/>
            <a:ext cx="4419600" cy="397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457200" y="1981200"/>
            <a:ext cx="32004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en-US" dirty="0">
                <a:latin typeface="Comic Sans MS" pitchFamily="66" charset="0"/>
                <a:cs typeface="+mn-cs"/>
              </a:rPr>
              <a:t>An </a:t>
            </a:r>
            <a:r>
              <a:rPr lang="en-US" sz="2400" b="1" dirty="0" smtClean="0">
                <a:solidFill>
                  <a:schemeClr val="tx2">
                    <a:lumMod val="50000"/>
                    <a:lumOff val="50000"/>
                  </a:schemeClr>
                </a:solidFill>
                <a:latin typeface="Comic Sans MS" pitchFamily="66" charset="0"/>
                <a:cs typeface="+mn-cs"/>
              </a:rPr>
              <a:t>acid</a:t>
            </a:r>
            <a:r>
              <a:rPr lang="en-US" dirty="0" smtClean="0">
                <a:latin typeface="Comic Sans MS" pitchFamily="66" charset="0"/>
                <a:cs typeface="+mn-cs"/>
              </a:rPr>
              <a:t> </a:t>
            </a:r>
            <a:r>
              <a:rPr lang="en-US" dirty="0">
                <a:latin typeface="Comic Sans MS" pitchFamily="66" charset="0"/>
                <a:cs typeface="+mn-cs"/>
              </a:rPr>
              <a:t>is any ionic compound that releases </a:t>
            </a:r>
            <a:r>
              <a:rPr lang="en-US" sz="2000" b="1" dirty="0" smtClean="0">
                <a:solidFill>
                  <a:schemeClr val="tx2">
                    <a:lumMod val="50000"/>
                    <a:lumOff val="50000"/>
                  </a:schemeClr>
                </a:solidFill>
                <a:latin typeface="Comic Sans MS" pitchFamily="66" charset="0"/>
                <a:cs typeface="+mn-cs"/>
              </a:rPr>
              <a:t>hydrogen</a:t>
            </a:r>
            <a:r>
              <a:rPr lang="en-US" sz="2000" b="1" dirty="0" smtClean="0">
                <a:solidFill>
                  <a:srgbClr val="FF0000"/>
                </a:solidFill>
                <a:latin typeface="Comic Sans MS" pitchFamily="66" charset="0"/>
                <a:cs typeface="+mn-cs"/>
              </a:rPr>
              <a:t> _____  </a:t>
            </a:r>
            <a:r>
              <a:rPr lang="en-US" sz="2000" b="1" dirty="0">
                <a:solidFill>
                  <a:schemeClr val="tx2">
                    <a:lumMod val="50000"/>
                    <a:lumOff val="50000"/>
                  </a:schemeClr>
                </a:solidFill>
                <a:latin typeface="Comic Sans MS" pitchFamily="66" charset="0"/>
                <a:cs typeface="+mn-cs"/>
              </a:rPr>
              <a:t>(H</a:t>
            </a:r>
            <a:r>
              <a:rPr lang="en-US" sz="2000" b="1" baseline="30000" dirty="0">
                <a:solidFill>
                  <a:schemeClr val="tx2">
                    <a:lumMod val="50000"/>
                    <a:lumOff val="50000"/>
                  </a:schemeClr>
                </a:solidFill>
                <a:latin typeface="Comic Sans MS" pitchFamily="66" charset="0"/>
                <a:cs typeface="+mn-cs"/>
              </a:rPr>
              <a:t>+</a:t>
            </a:r>
            <a:r>
              <a:rPr lang="en-US" sz="2000" b="1" dirty="0">
                <a:solidFill>
                  <a:schemeClr val="tx2">
                    <a:lumMod val="50000"/>
                    <a:lumOff val="50000"/>
                  </a:schemeClr>
                </a:solidFill>
                <a:latin typeface="Comic Sans MS" pitchFamily="66" charset="0"/>
                <a:cs typeface="+mn-cs"/>
              </a:rPr>
              <a:t>)</a:t>
            </a:r>
            <a:r>
              <a:rPr lang="en-US" sz="2000" dirty="0">
                <a:latin typeface="Comic Sans MS" pitchFamily="66" charset="0"/>
                <a:cs typeface="+mn-cs"/>
              </a:rPr>
              <a:t>  </a:t>
            </a:r>
            <a:r>
              <a:rPr lang="en-US" dirty="0">
                <a:latin typeface="Comic Sans MS" pitchFamily="66" charset="0"/>
                <a:cs typeface="+mn-cs"/>
              </a:rPr>
              <a:t>in solution.</a:t>
            </a:r>
          </a:p>
          <a:p>
            <a:pPr eaLnBrk="1" hangingPunct="1">
              <a:spcBef>
                <a:spcPct val="50000"/>
              </a:spcBef>
              <a:defRPr/>
            </a:pPr>
            <a:endParaRPr lang="en-US" dirty="0" smtClean="0">
              <a:latin typeface="Comic Sans MS" pitchFamily="66" charset="0"/>
              <a:cs typeface="+mn-cs"/>
            </a:endParaRPr>
          </a:p>
          <a:p>
            <a:pPr eaLnBrk="1" hangingPunct="1">
              <a:spcBef>
                <a:spcPct val="50000"/>
              </a:spcBef>
              <a:defRPr/>
            </a:pPr>
            <a:endParaRPr lang="en-US" dirty="0">
              <a:latin typeface="Comic Sans MS" pitchFamily="66" charset="0"/>
              <a:cs typeface="+mn-cs"/>
            </a:endParaRPr>
          </a:p>
          <a:p>
            <a:pPr eaLnBrk="1" hangingPunct="1">
              <a:spcBef>
                <a:spcPct val="50000"/>
              </a:spcBef>
              <a:defRPr/>
            </a:pPr>
            <a:endParaRPr lang="en-US" dirty="0" smtClean="0">
              <a:latin typeface="Comic Sans MS" pitchFamily="66" charset="0"/>
              <a:cs typeface="+mn-cs"/>
            </a:endParaRPr>
          </a:p>
          <a:p>
            <a:pPr eaLnBrk="1" hangingPunct="1">
              <a:spcBef>
                <a:spcPct val="20000"/>
              </a:spcBef>
              <a:defRPr/>
            </a:pPr>
            <a:r>
              <a:rPr lang="en-US" dirty="0" smtClean="0">
                <a:latin typeface="Comic Sans MS" pitchFamily="66" charset="0"/>
                <a:cs typeface="+mn-cs"/>
              </a:rPr>
              <a:t>A </a:t>
            </a:r>
            <a:r>
              <a:rPr lang="en-US" sz="2400" b="1" dirty="0" smtClean="0">
                <a:solidFill>
                  <a:schemeClr val="tx2">
                    <a:lumMod val="50000"/>
                    <a:lumOff val="50000"/>
                  </a:schemeClr>
                </a:solidFill>
                <a:latin typeface="Comic Sans MS" pitchFamily="66" charset="0"/>
                <a:cs typeface="+mn-cs"/>
              </a:rPr>
              <a:t>base</a:t>
            </a:r>
            <a:r>
              <a:rPr lang="en-US" dirty="0" smtClean="0">
                <a:latin typeface="Comic Sans MS" pitchFamily="66" charset="0"/>
                <a:cs typeface="+mn-cs"/>
              </a:rPr>
              <a:t> </a:t>
            </a:r>
            <a:r>
              <a:rPr lang="en-US" dirty="0">
                <a:latin typeface="Comic Sans MS" pitchFamily="66" charset="0"/>
                <a:cs typeface="+mn-cs"/>
              </a:rPr>
              <a:t>is any ionic compound that releases </a:t>
            </a:r>
            <a:r>
              <a:rPr lang="en-US" sz="2000" b="1" dirty="0" smtClean="0">
                <a:solidFill>
                  <a:schemeClr val="tx2">
                    <a:lumMod val="50000"/>
                    <a:lumOff val="50000"/>
                  </a:schemeClr>
                </a:solidFill>
                <a:latin typeface="Comic Sans MS" pitchFamily="66" charset="0"/>
                <a:cs typeface="+mn-cs"/>
              </a:rPr>
              <a:t>hydroxide </a:t>
            </a:r>
            <a:r>
              <a:rPr lang="en-US" sz="2000" b="1" dirty="0" smtClean="0">
                <a:solidFill>
                  <a:srgbClr val="FF0000"/>
                </a:solidFill>
                <a:latin typeface="Comic Sans MS" pitchFamily="66" charset="0"/>
                <a:cs typeface="+mn-cs"/>
              </a:rPr>
              <a:t>_____</a:t>
            </a:r>
            <a:r>
              <a:rPr lang="en-US" sz="2000" b="1" dirty="0" smtClean="0">
                <a:solidFill>
                  <a:schemeClr val="tx2">
                    <a:lumMod val="50000"/>
                    <a:lumOff val="50000"/>
                  </a:schemeClr>
                </a:solidFill>
                <a:latin typeface="Comic Sans MS" pitchFamily="66" charset="0"/>
                <a:cs typeface="+mn-cs"/>
              </a:rPr>
              <a:t> </a:t>
            </a:r>
            <a:r>
              <a:rPr lang="en-US" sz="2000" b="1" dirty="0">
                <a:solidFill>
                  <a:schemeClr val="tx2">
                    <a:lumMod val="50000"/>
                    <a:lumOff val="50000"/>
                  </a:schemeClr>
                </a:solidFill>
                <a:latin typeface="Comic Sans MS" pitchFamily="66" charset="0"/>
                <a:cs typeface="+mn-cs"/>
              </a:rPr>
              <a:t>(</a:t>
            </a:r>
            <a:r>
              <a:rPr lang="en-US" sz="2000" b="1" baseline="30000" dirty="0">
                <a:solidFill>
                  <a:schemeClr val="tx2">
                    <a:lumMod val="50000"/>
                    <a:lumOff val="50000"/>
                  </a:schemeClr>
                </a:solidFill>
                <a:latin typeface="Comic Sans MS" pitchFamily="66" charset="0"/>
                <a:cs typeface="+mn-cs"/>
              </a:rPr>
              <a:t>-</a:t>
            </a:r>
            <a:r>
              <a:rPr lang="en-US" sz="2000" b="1" dirty="0">
                <a:solidFill>
                  <a:schemeClr val="tx2">
                    <a:lumMod val="50000"/>
                    <a:lumOff val="50000"/>
                  </a:schemeClr>
                </a:solidFill>
                <a:latin typeface="Comic Sans MS" pitchFamily="66" charset="0"/>
                <a:cs typeface="+mn-cs"/>
              </a:rPr>
              <a:t>OH) </a:t>
            </a:r>
            <a:r>
              <a:rPr lang="en-US" dirty="0">
                <a:latin typeface="Comic Sans MS" pitchFamily="66" charset="0"/>
                <a:cs typeface="+mn-cs"/>
              </a:rPr>
              <a:t>in solution.</a:t>
            </a:r>
          </a:p>
          <a:p>
            <a:pPr eaLnBrk="1" hangingPunct="1">
              <a:spcBef>
                <a:spcPct val="50000"/>
              </a:spcBef>
              <a:defRPr/>
            </a:pPr>
            <a:endParaRPr lang="en-US" dirty="0">
              <a:latin typeface="Comic Sans MS" pitchFamily="66" charset="0"/>
              <a:cs typeface="+mn-cs"/>
            </a:endParaRPr>
          </a:p>
        </p:txBody>
      </p:sp>
      <p:sp>
        <p:nvSpPr>
          <p:cNvPr id="7"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4"/>
              </a:rPr>
              <a:t>ScienceProfOnline.com</a:t>
            </a:r>
            <a:endParaRPr lang="en-US" sz="1000" dirty="0">
              <a:latin typeface="Comic Sans MS" charset="0"/>
            </a:endParaRPr>
          </a:p>
        </p:txBody>
      </p:sp>
    </p:spTree>
    <p:extLst>
      <p:ext uri="{BB962C8B-B14F-4D97-AF65-F5344CB8AC3E}">
        <p14:creationId xmlns:p14="http://schemas.microsoft.com/office/powerpoint/2010/main" val="12686948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457200" y="1143000"/>
            <a:ext cx="4038600" cy="5105400"/>
          </a:xfrm>
        </p:spPr>
        <p:txBody>
          <a:bodyPr/>
          <a:lstStyle/>
          <a:p>
            <a:pPr eaLnBrk="1" hangingPunct="1">
              <a:buFontTx/>
              <a:buNone/>
            </a:pPr>
            <a:r>
              <a:rPr lang="en-US" sz="2000" i="1" dirty="0" smtClean="0">
                <a:latin typeface="Comic Sans MS" pitchFamily="66" charset="0"/>
              </a:rPr>
              <a:t>Acidity of a solution</a:t>
            </a:r>
            <a:r>
              <a:rPr lang="en-US" sz="2000" dirty="0" smtClean="0">
                <a:latin typeface="Comic Sans MS" pitchFamily="66" charset="0"/>
              </a:rPr>
              <a:t>  &gt; measured by concentration of hydrogen ions </a:t>
            </a:r>
            <a:r>
              <a:rPr lang="en-US" sz="1800" dirty="0" smtClean="0">
                <a:latin typeface="Comic Sans MS" pitchFamily="66" charset="0"/>
              </a:rPr>
              <a:t>(H+) vs. hydroxyl ions (OH-).</a:t>
            </a:r>
          </a:p>
          <a:p>
            <a:pPr eaLnBrk="1" hangingPunct="1">
              <a:buFontTx/>
              <a:buNone/>
            </a:pPr>
            <a:endParaRPr lang="en-US" sz="1200" dirty="0" smtClean="0">
              <a:latin typeface="Comic Sans MS" pitchFamily="66" charset="0"/>
            </a:endParaRPr>
          </a:p>
          <a:p>
            <a:pPr eaLnBrk="1" hangingPunct="1">
              <a:buFontTx/>
              <a:buNone/>
            </a:pPr>
            <a:r>
              <a:rPr lang="en-US" sz="2000" i="1" dirty="0" smtClean="0">
                <a:latin typeface="Comic Sans MS" pitchFamily="66" charset="0"/>
                <a:hlinkClick r:id="rId3"/>
              </a:rPr>
              <a:t>pH</a:t>
            </a:r>
            <a:r>
              <a:rPr lang="en-US" sz="2000" i="1" dirty="0" smtClean="0">
                <a:latin typeface="Comic Sans MS" pitchFamily="66" charset="0"/>
              </a:rPr>
              <a:t> ranges</a:t>
            </a:r>
            <a:r>
              <a:rPr lang="en-US" sz="2000" dirty="0" smtClean="0">
                <a:latin typeface="Comic Sans MS" pitchFamily="66" charset="0"/>
              </a:rPr>
              <a:t>: 0 </a:t>
            </a:r>
            <a:r>
              <a:rPr lang="en-US" sz="1600" dirty="0" smtClean="0">
                <a:latin typeface="Comic Sans MS" pitchFamily="66" charset="0"/>
              </a:rPr>
              <a:t>(very acidic) </a:t>
            </a:r>
            <a:r>
              <a:rPr lang="en-US" sz="2000" dirty="0" smtClean="0">
                <a:latin typeface="Comic Sans MS" pitchFamily="66" charset="0"/>
              </a:rPr>
              <a:t>to 14 </a:t>
            </a:r>
            <a:r>
              <a:rPr lang="en-US" sz="1600" dirty="0" smtClean="0">
                <a:latin typeface="Comic Sans MS" pitchFamily="66" charset="0"/>
              </a:rPr>
              <a:t>(very basic). </a:t>
            </a:r>
            <a:endParaRPr lang="en-US" sz="2000" dirty="0" smtClean="0">
              <a:latin typeface="Comic Sans MS" pitchFamily="66" charset="0"/>
            </a:endParaRPr>
          </a:p>
          <a:p>
            <a:pPr eaLnBrk="1" hangingPunct="1">
              <a:buFontTx/>
              <a:buNone/>
            </a:pPr>
            <a:endParaRPr lang="en-US" sz="1200" dirty="0" smtClean="0">
              <a:latin typeface="Comic Sans MS" pitchFamily="66" charset="0"/>
            </a:endParaRPr>
          </a:p>
          <a:p>
            <a:pPr eaLnBrk="1" hangingPunct="1">
              <a:buFontTx/>
              <a:buNone/>
            </a:pPr>
            <a:r>
              <a:rPr lang="en-US" sz="2000" dirty="0" smtClean="0">
                <a:latin typeface="Comic Sans MS" pitchFamily="66" charset="0"/>
              </a:rPr>
              <a:t>pH scale is logarithmic.</a:t>
            </a:r>
          </a:p>
          <a:p>
            <a:pPr eaLnBrk="1" hangingPunct="1">
              <a:buFontTx/>
              <a:buNone/>
            </a:pPr>
            <a:endParaRPr lang="en-US" sz="2000" dirty="0">
              <a:latin typeface="Comic Sans MS" pitchFamily="66" charset="0"/>
            </a:endParaRPr>
          </a:p>
          <a:p>
            <a:pPr eaLnBrk="1" hangingPunct="1">
              <a:buFontTx/>
              <a:buNone/>
            </a:pPr>
            <a:r>
              <a:rPr lang="en-US" sz="2000" dirty="0" smtClean="0">
                <a:latin typeface="Comic Sans MS" pitchFamily="66" charset="0"/>
              </a:rPr>
              <a:t>Change in just one unit of scale = tenfold change in H+ concentration.</a:t>
            </a:r>
          </a:p>
          <a:p>
            <a:pPr eaLnBrk="1" hangingPunct="1">
              <a:buFontTx/>
              <a:buNone/>
            </a:pPr>
            <a:endParaRPr lang="en-US" sz="1200" dirty="0" smtClean="0">
              <a:latin typeface="Comic Sans MS" pitchFamily="66" charset="0"/>
            </a:endParaRPr>
          </a:p>
          <a:p>
            <a:pPr eaLnBrk="1" hangingPunct="1">
              <a:buFontTx/>
              <a:buNone/>
            </a:pPr>
            <a:r>
              <a:rPr lang="en-US" sz="2000" dirty="0" smtClean="0">
                <a:latin typeface="Comic Sans MS" pitchFamily="66" charset="0"/>
              </a:rPr>
              <a:t>If concentration of H+ </a:t>
            </a:r>
            <a:r>
              <a:rPr lang="en-US" sz="2000" b="1" dirty="0" smtClean="0">
                <a:latin typeface="Comic Sans MS" pitchFamily="66" charset="0"/>
              </a:rPr>
              <a:t>= </a:t>
            </a:r>
            <a:r>
              <a:rPr lang="en-US" sz="2000" dirty="0" smtClean="0">
                <a:latin typeface="Comic Sans MS" pitchFamily="66" charset="0"/>
              </a:rPr>
              <a:t>OH - … neutral.</a:t>
            </a:r>
          </a:p>
        </p:txBody>
      </p:sp>
      <p:sp>
        <p:nvSpPr>
          <p:cNvPr id="11268" name="Text Box 4"/>
          <p:cNvSpPr txBox="1">
            <a:spLocks noChangeArrowheads="1"/>
          </p:cNvSpPr>
          <p:nvPr/>
        </p:nvSpPr>
        <p:spPr bwMode="auto">
          <a:xfrm>
            <a:off x="304800" y="228600"/>
            <a:ext cx="861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dirty="0">
                <a:latin typeface="Comic Sans MS" pitchFamily="66" charset="0"/>
              </a:rPr>
              <a:t>Measurements of Acidity &amp; Alkalinity </a:t>
            </a:r>
            <a:r>
              <a:rPr lang="en-US" sz="2800" dirty="0">
                <a:latin typeface="Comic Sans MS" pitchFamily="66" charset="0"/>
              </a:rPr>
              <a:t>(</a:t>
            </a:r>
            <a:r>
              <a:rPr lang="en-US" sz="2800" dirty="0">
                <a:latin typeface="Comic Sans MS" pitchFamily="66" charset="0"/>
                <a:hlinkClick r:id="rId3"/>
              </a:rPr>
              <a:t>pH</a:t>
            </a:r>
            <a:r>
              <a:rPr lang="en-US" sz="2800" dirty="0">
                <a:latin typeface="Comic Sans MS" pitchFamily="66" charset="0"/>
              </a:rPr>
              <a:t>)</a:t>
            </a:r>
            <a:r>
              <a:rPr lang="en-US" sz="1600" dirty="0"/>
              <a:t> </a:t>
            </a:r>
          </a:p>
        </p:txBody>
      </p:sp>
      <p:sp>
        <p:nvSpPr>
          <p:cNvPr id="11269"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4"/>
              </a:rPr>
              <a:t>pH scale</a:t>
            </a:r>
            <a:r>
              <a:rPr lang="en-US" sz="1000" dirty="0">
                <a:latin typeface="Comic Sans MS" pitchFamily="66" charset="0"/>
              </a:rPr>
              <a:t>, Edward Stevens, Wiki </a:t>
            </a:r>
          </a:p>
        </p:txBody>
      </p:sp>
      <p:pic>
        <p:nvPicPr>
          <p:cNvPr id="11270" name="Picture 6" descr="pH_scal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29200" y="1143000"/>
            <a:ext cx="353695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6"/>
              </a:rPr>
              <a:t>ScienceProfOnline.com</a:t>
            </a:r>
            <a:endParaRPr lang="en-US" sz="1000" dirty="0">
              <a:latin typeface="Comic Sans MS" charset="0"/>
            </a:endParaRPr>
          </a:p>
        </p:txBody>
      </p:sp>
    </p:spTree>
    <p:extLst>
      <p:ext uri="{BB962C8B-B14F-4D97-AF65-F5344CB8AC3E}">
        <p14:creationId xmlns:p14="http://schemas.microsoft.com/office/powerpoint/2010/main" val="41474293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logarithm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19200"/>
            <a:ext cx="6134100" cy="5029199"/>
          </a:xfrm>
          <a:prstGeom prst="rect">
            <a:avLst/>
          </a:prstGeom>
        </p:spPr>
      </p:pic>
      <p:sp>
        <p:nvSpPr>
          <p:cNvPr id="7" name="TextBox 6"/>
          <p:cNvSpPr txBox="1"/>
          <p:nvPr/>
        </p:nvSpPr>
        <p:spPr>
          <a:xfrm>
            <a:off x="1143000" y="304800"/>
            <a:ext cx="7010400" cy="923330"/>
          </a:xfrm>
          <a:prstGeom prst="rect">
            <a:avLst/>
          </a:prstGeom>
          <a:noFill/>
        </p:spPr>
        <p:txBody>
          <a:bodyPr wrap="square" rtlCol="0">
            <a:spAutoFit/>
          </a:bodyPr>
          <a:lstStyle/>
          <a:p>
            <a:pPr algn="ctr"/>
            <a:r>
              <a:rPr lang="en-US" sz="3600" b="1" dirty="0">
                <a:solidFill>
                  <a:srgbClr val="0000FF"/>
                </a:solidFill>
                <a:latin typeface="Comic Sans MS"/>
                <a:cs typeface="Comic Sans MS"/>
              </a:rPr>
              <a:t>pH scale is logarithmic</a:t>
            </a:r>
          </a:p>
          <a:p>
            <a:endParaRPr lang="en-US" dirty="0"/>
          </a:p>
        </p:txBody>
      </p:sp>
      <p:sp>
        <p:nvSpPr>
          <p:cNvPr id="8" name="Text Box 5"/>
          <p:cNvSpPr txBox="1">
            <a:spLocks noChangeArrowheads="1"/>
          </p:cNvSpPr>
          <p:nvPr/>
        </p:nvSpPr>
        <p:spPr bwMode="auto">
          <a:xfrm>
            <a:off x="-14744" y="6575725"/>
            <a:ext cx="4114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dirty="0">
                <a:latin typeface="Comic Sans MS" charset="0"/>
                <a:cs typeface="Arial" charset="0"/>
              </a:rPr>
              <a:t>Image: </a:t>
            </a:r>
            <a:r>
              <a:rPr lang="en-US" sz="1000" dirty="0" smtClean="0">
                <a:latin typeface="Comic Sans MS" charset="0"/>
                <a:cs typeface="Arial" charset="0"/>
                <a:hlinkClick r:id="rId3"/>
              </a:rPr>
              <a:t>pH &amp; hydronium ion concentration</a:t>
            </a:r>
            <a:r>
              <a:rPr lang="en-US" sz="1000" dirty="0" smtClean="0">
                <a:latin typeface="Comic Sans MS" charset="0"/>
                <a:cs typeface="Arial" charset="0"/>
              </a:rPr>
              <a:t>, UBC Wiki</a:t>
            </a:r>
            <a:endParaRPr lang="en-US" sz="1000" dirty="0">
              <a:latin typeface="Comic Sans MS" charset="0"/>
              <a:cs typeface="Arial" charset="0"/>
            </a:endParaRPr>
          </a:p>
        </p:txBody>
      </p:sp>
      <p:sp>
        <p:nvSpPr>
          <p:cNvPr id="9"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4"/>
              </a:rPr>
              <a:t>ScienceProfOnline.com</a:t>
            </a:r>
            <a:endParaRPr lang="en-US" sz="1000" dirty="0">
              <a:latin typeface="Comic Sans MS" charset="0"/>
            </a:endParaRPr>
          </a:p>
        </p:txBody>
      </p:sp>
      <p:sp>
        <p:nvSpPr>
          <p:cNvPr id="10" name="Rectangle 3"/>
          <p:cNvSpPr>
            <a:spLocks noGrp="1" noChangeArrowheads="1"/>
          </p:cNvSpPr>
          <p:nvPr>
            <p:ph type="body" sz="half" idx="1"/>
          </p:nvPr>
        </p:nvSpPr>
        <p:spPr>
          <a:xfrm>
            <a:off x="457200" y="2362200"/>
            <a:ext cx="1828800" cy="2743200"/>
          </a:xfrm>
        </p:spPr>
        <p:txBody>
          <a:bodyPr/>
          <a:lstStyle/>
          <a:p>
            <a:pPr marL="0" indent="0" algn="ctr" eaLnBrk="1" hangingPunct="1">
              <a:buNone/>
            </a:pPr>
            <a:endParaRPr lang="en-US" sz="2000" dirty="0">
              <a:latin typeface="Comic Sans MS" pitchFamily="66" charset="0"/>
            </a:endParaRPr>
          </a:p>
          <a:p>
            <a:pPr marL="0" indent="0" algn="ctr" eaLnBrk="1" hangingPunct="1">
              <a:buNone/>
            </a:pPr>
            <a:r>
              <a:rPr lang="en-US" sz="2000" dirty="0" smtClean="0">
                <a:latin typeface="Comic Sans MS" pitchFamily="66" charset="0"/>
              </a:rPr>
              <a:t>Change in just one unit of scale </a:t>
            </a:r>
            <a:endParaRPr lang="en-US" sz="2000" dirty="0">
              <a:latin typeface="Comic Sans MS" pitchFamily="66" charset="0"/>
            </a:endParaRPr>
          </a:p>
          <a:p>
            <a:pPr marL="0" indent="0" algn="ctr" eaLnBrk="1" hangingPunct="1">
              <a:buNone/>
            </a:pPr>
            <a:r>
              <a:rPr lang="en-US" sz="2000" dirty="0" smtClean="0">
                <a:latin typeface="Comic Sans MS" pitchFamily="66" charset="0"/>
              </a:rPr>
              <a:t>= tenfold change in H+ concentration.</a:t>
            </a:r>
          </a:p>
          <a:p>
            <a:pPr algn="ctr" eaLnBrk="1" hangingPunct="1">
              <a:buFontTx/>
              <a:buNone/>
            </a:pPr>
            <a:endParaRPr lang="en-US" sz="1200" dirty="0" smtClean="0">
              <a:latin typeface="Comic Sans MS" pitchFamily="66" charset="0"/>
            </a:endParaRPr>
          </a:p>
        </p:txBody>
      </p:sp>
    </p:spTree>
    <p:extLst>
      <p:ext uri="{BB962C8B-B14F-4D97-AF65-F5344CB8AC3E}">
        <p14:creationId xmlns:p14="http://schemas.microsoft.com/office/powerpoint/2010/main" val="16617108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2057400" cy="3763962"/>
          </a:xfrm>
        </p:spPr>
        <p:txBody>
          <a:bodyPr/>
          <a:lstStyle/>
          <a:p>
            <a:r>
              <a:rPr lang="en-US" sz="3200" b="1" dirty="0" smtClean="0">
                <a:latin typeface="Comic Sans MS"/>
                <a:cs typeface="Comic Sans MS"/>
              </a:rPr>
              <a:t>More Examples of pH from Daily Life</a:t>
            </a:r>
            <a:endParaRPr lang="en-US" sz="3200" b="1" dirty="0">
              <a:latin typeface="Comic Sans MS"/>
              <a:cs typeface="Comic Sans MS"/>
            </a:endParaRPr>
          </a:p>
        </p:txBody>
      </p:sp>
      <p:pic>
        <p:nvPicPr>
          <p:cNvPr id="6" name="Picture 5" descr="pH_Scale_exampl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81001"/>
            <a:ext cx="6400800" cy="6096000"/>
          </a:xfrm>
          <a:prstGeom prst="rect">
            <a:avLst/>
          </a:prstGeom>
        </p:spPr>
      </p:pic>
      <p:sp>
        <p:nvSpPr>
          <p:cNvPr id="7"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3"/>
              </a:rPr>
              <a:t>pH scale</a:t>
            </a:r>
            <a:r>
              <a:rPr lang="en-US" sz="1000" dirty="0" smtClean="0">
                <a:latin typeface="Comic Sans MS" pitchFamily="66" charset="0"/>
              </a:rPr>
              <a:t>, </a:t>
            </a:r>
            <a:r>
              <a:rPr lang="en-US" sz="1000" dirty="0">
                <a:latin typeface="Comic Sans MS" pitchFamily="66" charset="0"/>
              </a:rPr>
              <a:t>Wiki </a:t>
            </a:r>
          </a:p>
        </p:txBody>
      </p:sp>
      <p:sp>
        <p:nvSpPr>
          <p:cNvPr id="8"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4"/>
              </a:rPr>
              <a:t>ScienceProfOnline.com</a:t>
            </a:r>
            <a:endParaRPr lang="en-US" sz="1000" dirty="0">
              <a:latin typeface="Comic Sans MS" charset="0"/>
            </a:endParaRPr>
          </a:p>
        </p:txBody>
      </p:sp>
    </p:spTree>
    <p:extLst>
      <p:ext uri="{BB962C8B-B14F-4D97-AF65-F5344CB8AC3E}">
        <p14:creationId xmlns:p14="http://schemas.microsoft.com/office/powerpoint/2010/main" val="21171217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3400" y="0"/>
            <a:ext cx="7772400" cy="1066800"/>
          </a:xfrm>
          <a:solidFill>
            <a:schemeClr val="bg1"/>
          </a:solidFill>
        </p:spPr>
        <p:txBody>
          <a:bodyPr anchorCtr="1"/>
          <a:lstStyle/>
          <a:p>
            <a:pPr eaLnBrk="1" hangingPunct="1"/>
            <a:r>
              <a:rPr lang="en-US" sz="3600" b="1" dirty="0">
                <a:solidFill>
                  <a:schemeClr val="tx1"/>
                </a:solidFill>
                <a:effectLst>
                  <a:outerShdw blurRad="38100" dist="38100" dir="2700000" algn="tl">
                    <a:srgbClr val="DDDDDD"/>
                  </a:outerShdw>
                </a:effectLst>
                <a:latin typeface="Arial" charset="0"/>
              </a:rPr>
              <a:t/>
            </a:r>
            <a:br>
              <a:rPr lang="en-US" sz="3600" b="1" dirty="0">
                <a:solidFill>
                  <a:schemeClr val="tx1"/>
                </a:solidFill>
                <a:effectLst>
                  <a:outerShdw blurRad="38100" dist="38100" dir="2700000" algn="tl">
                    <a:srgbClr val="DDDDDD"/>
                  </a:outerShdw>
                </a:effectLst>
                <a:latin typeface="Arial" charset="0"/>
              </a:rPr>
            </a:br>
            <a:r>
              <a:rPr lang="en-US" sz="3600" b="1" dirty="0">
                <a:solidFill>
                  <a:schemeClr val="tx1"/>
                </a:solidFill>
                <a:effectLst>
                  <a:outerShdw blurRad="38100" dist="38100" dir="2700000" algn="tl">
                    <a:srgbClr val="DDDDDD"/>
                  </a:outerShdw>
                </a:effectLst>
                <a:latin typeface="Comic Sans MS"/>
                <a:cs typeface="Comic Sans MS"/>
              </a:rPr>
              <a:t>Acid/Base </a:t>
            </a:r>
            <a:r>
              <a:rPr lang="en-US" sz="3600" b="1" dirty="0" smtClean="0">
                <a:solidFill>
                  <a:schemeClr val="tx1"/>
                </a:solidFill>
                <a:effectLst>
                  <a:outerShdw blurRad="38100" dist="38100" dir="2700000" algn="tl">
                    <a:srgbClr val="DDDDDD"/>
                  </a:outerShdw>
                </a:effectLst>
                <a:latin typeface="Comic Sans MS"/>
                <a:cs typeface="Comic Sans MS"/>
              </a:rPr>
              <a:t>Balance </a:t>
            </a:r>
            <a:r>
              <a:rPr lang="en-US" sz="3600" b="1" dirty="0">
                <a:solidFill>
                  <a:schemeClr val="tx1"/>
                </a:solidFill>
                <a:effectLst>
                  <a:outerShdw blurRad="38100" dist="38100" dir="2700000" algn="tl">
                    <a:srgbClr val="DDDDDD"/>
                  </a:outerShdw>
                </a:effectLst>
                <a:latin typeface="Comic Sans MS"/>
                <a:cs typeface="Comic Sans MS"/>
              </a:rPr>
              <a:t>in </a:t>
            </a:r>
            <a:r>
              <a:rPr lang="en-US" sz="3600" b="1" dirty="0" smtClean="0">
                <a:solidFill>
                  <a:schemeClr val="tx1"/>
                </a:solidFill>
                <a:effectLst>
                  <a:outerShdw blurRad="38100" dist="38100" dir="2700000" algn="tl">
                    <a:srgbClr val="DDDDDD"/>
                  </a:outerShdw>
                </a:effectLst>
                <a:latin typeface="Comic Sans MS"/>
                <a:cs typeface="Comic Sans MS"/>
              </a:rPr>
              <a:t>Biology</a:t>
            </a:r>
            <a:r>
              <a:rPr lang="en-US" sz="3600" b="1" dirty="0">
                <a:solidFill>
                  <a:schemeClr val="tx1"/>
                </a:solidFill>
                <a:effectLst>
                  <a:outerShdw blurRad="38100" dist="38100" dir="2700000" algn="tl">
                    <a:srgbClr val="DDDDDD"/>
                  </a:outerShdw>
                </a:effectLst>
                <a:latin typeface="Comic Sans MS"/>
                <a:cs typeface="Comic Sans MS"/>
              </a:rPr>
              <a:t/>
            </a:r>
            <a:br>
              <a:rPr lang="en-US" sz="3600" b="1" dirty="0">
                <a:solidFill>
                  <a:schemeClr val="tx1"/>
                </a:solidFill>
                <a:effectLst>
                  <a:outerShdw blurRad="38100" dist="38100" dir="2700000" algn="tl">
                    <a:srgbClr val="DDDDDD"/>
                  </a:outerShdw>
                </a:effectLst>
                <a:latin typeface="Comic Sans MS"/>
                <a:cs typeface="Comic Sans MS"/>
              </a:rPr>
            </a:br>
            <a:endParaRPr lang="en-US" sz="5400" dirty="0">
              <a:solidFill>
                <a:schemeClr val="tx1"/>
              </a:solidFill>
              <a:effectLst>
                <a:outerShdw blurRad="38100" dist="38100" dir="2700000" algn="tl">
                  <a:srgbClr val="DDDDDD"/>
                </a:outerShdw>
              </a:effectLst>
              <a:latin typeface="Comic Sans MS"/>
              <a:cs typeface="Comic Sans MS"/>
            </a:endParaRPr>
          </a:p>
        </p:txBody>
      </p:sp>
      <p:sp>
        <p:nvSpPr>
          <p:cNvPr id="7" name="Rectangle 3"/>
          <p:cNvSpPr>
            <a:spLocks noGrp="1" noChangeArrowheads="1"/>
          </p:cNvSpPr>
          <p:nvPr>
            <p:ph type="body" sz="half" idx="4294967295"/>
          </p:nvPr>
        </p:nvSpPr>
        <p:spPr>
          <a:xfrm>
            <a:off x="533400" y="1066800"/>
            <a:ext cx="3733800" cy="5181600"/>
          </a:xfrm>
          <a:solidFill>
            <a:schemeClr val="bg1"/>
          </a:solidFill>
        </p:spPr>
        <p:txBody>
          <a:bodyPr/>
          <a:lstStyle/>
          <a:p>
            <a:pPr marL="0" indent="0" eaLnBrk="1" hangingPunct="1">
              <a:buClr>
                <a:srgbClr val="FF0000"/>
              </a:buClr>
              <a:buNone/>
            </a:pPr>
            <a:r>
              <a:rPr lang="en-US" sz="1800" dirty="0">
                <a:latin typeface="Comic Sans MS"/>
                <a:cs typeface="Comic Sans MS"/>
              </a:rPr>
              <a:t>pH balance is important to homeostasis of </a:t>
            </a:r>
            <a:r>
              <a:rPr lang="en-US" sz="1800" dirty="0" smtClean="0">
                <a:latin typeface="Comic Sans MS"/>
                <a:cs typeface="Comic Sans MS"/>
              </a:rPr>
              <a:t>organisms.</a:t>
            </a:r>
          </a:p>
          <a:p>
            <a:pPr marL="0" indent="0" eaLnBrk="1" hangingPunct="1">
              <a:buClr>
                <a:srgbClr val="FF0000"/>
              </a:buClr>
              <a:buNone/>
            </a:pPr>
            <a:endParaRPr lang="en-US" sz="1800" dirty="0">
              <a:latin typeface="Comic Sans MS"/>
              <a:cs typeface="Comic Sans MS"/>
            </a:endParaRPr>
          </a:p>
          <a:p>
            <a:pPr marL="0" indent="0" eaLnBrk="1" hangingPunct="1">
              <a:buClr>
                <a:srgbClr val="FF0000"/>
              </a:buClr>
              <a:buNone/>
            </a:pPr>
            <a:r>
              <a:rPr lang="en-US" sz="1800" dirty="0" smtClean="0">
                <a:latin typeface="Comic Sans MS"/>
                <a:cs typeface="Comic Sans MS"/>
              </a:rPr>
              <a:t>Homeostasis =  </a:t>
            </a:r>
            <a:r>
              <a:rPr lang="en-US" sz="1800" dirty="0">
                <a:latin typeface="Comic Sans MS"/>
                <a:cs typeface="Comic Sans MS"/>
              </a:rPr>
              <a:t>tendency of the body </a:t>
            </a:r>
            <a:r>
              <a:rPr lang="en-US" sz="1800" dirty="0" smtClean="0">
                <a:latin typeface="Comic Sans MS"/>
                <a:cs typeface="Comic Sans MS"/>
              </a:rPr>
              <a:t>to </a:t>
            </a:r>
            <a:r>
              <a:rPr lang="en-US" sz="1800" dirty="0">
                <a:latin typeface="Comic Sans MS"/>
                <a:cs typeface="Comic Sans MS"/>
              </a:rPr>
              <a:t>maintain </a:t>
            </a:r>
            <a:r>
              <a:rPr lang="en-US" sz="1800" dirty="0" smtClean="0">
                <a:latin typeface="Comic Sans MS"/>
                <a:cs typeface="Comic Sans MS"/>
              </a:rPr>
              <a:t>a balanced internal </a:t>
            </a:r>
            <a:r>
              <a:rPr lang="en-US" sz="1800" dirty="0">
                <a:latin typeface="Comic Sans MS"/>
                <a:cs typeface="Comic Sans MS"/>
              </a:rPr>
              <a:t>environment, even when faced with external changes. </a:t>
            </a:r>
            <a:r>
              <a:rPr lang="en-US" sz="1200" dirty="0" smtClean="0">
                <a:latin typeface="Comic Sans MS"/>
                <a:cs typeface="Comic Sans MS"/>
              </a:rPr>
              <a:t>Such as the </a:t>
            </a:r>
            <a:r>
              <a:rPr lang="en-US" sz="1200" dirty="0">
                <a:latin typeface="Comic Sans MS"/>
                <a:cs typeface="Comic Sans MS"/>
              </a:rPr>
              <a:t>body's ability to maintain an internal temperature around 98.6 degrees </a:t>
            </a:r>
            <a:r>
              <a:rPr lang="en-US" sz="1200" dirty="0" smtClean="0">
                <a:latin typeface="Comic Sans MS"/>
                <a:cs typeface="Comic Sans MS"/>
              </a:rPr>
              <a:t>F, </a:t>
            </a:r>
            <a:r>
              <a:rPr lang="en-US" sz="1200" dirty="0">
                <a:latin typeface="Comic Sans MS"/>
                <a:cs typeface="Comic Sans MS"/>
              </a:rPr>
              <a:t>whatever the temperature outside.</a:t>
            </a:r>
          </a:p>
          <a:p>
            <a:pPr marL="57150" indent="0" eaLnBrk="1" hangingPunct="1">
              <a:buNone/>
            </a:pPr>
            <a:endParaRPr lang="en-US" sz="2400" dirty="0" smtClean="0">
              <a:latin typeface="Comic Sans MS"/>
              <a:cs typeface="Comic Sans MS"/>
            </a:endParaRPr>
          </a:p>
          <a:p>
            <a:pPr marL="57150" indent="0" eaLnBrk="1" hangingPunct="1">
              <a:buNone/>
            </a:pPr>
            <a:r>
              <a:rPr lang="en-US" sz="1800" b="1" dirty="0" smtClean="0">
                <a:latin typeface="Comic Sans MS"/>
                <a:cs typeface="Comic Sans MS"/>
              </a:rPr>
              <a:t>Examples</a:t>
            </a:r>
            <a:r>
              <a:rPr lang="en-US" sz="1800" dirty="0" smtClean="0">
                <a:latin typeface="Comic Sans MS"/>
                <a:cs typeface="Comic Sans MS"/>
              </a:rPr>
              <a:t>: </a:t>
            </a:r>
          </a:p>
          <a:p>
            <a:pPr indent="-285750" eaLnBrk="1" hangingPunct="1"/>
            <a:r>
              <a:rPr lang="en-US" sz="1600" dirty="0" smtClean="0">
                <a:latin typeface="Comic Sans MS"/>
                <a:cs typeface="Comic Sans MS"/>
              </a:rPr>
              <a:t>Digestion </a:t>
            </a:r>
            <a:r>
              <a:rPr lang="en-US" sz="1600" dirty="0">
                <a:latin typeface="Comic Sans MS"/>
                <a:cs typeface="Comic Sans MS"/>
              </a:rPr>
              <a:t>needs acidic environment (pH 2-3</a:t>
            </a:r>
            <a:r>
              <a:rPr lang="en-US" sz="1600" dirty="0" smtClean="0">
                <a:latin typeface="Comic Sans MS"/>
                <a:cs typeface="Comic Sans MS"/>
              </a:rPr>
              <a:t>)</a:t>
            </a:r>
          </a:p>
          <a:p>
            <a:pPr indent="-285750" eaLnBrk="1" hangingPunct="1"/>
            <a:r>
              <a:rPr lang="en-US" sz="1600" dirty="0" smtClean="0">
                <a:latin typeface="Comic Sans MS"/>
                <a:cs typeface="Comic Sans MS"/>
              </a:rPr>
              <a:t>Urine is slightly acidic</a:t>
            </a:r>
            <a:endParaRPr lang="en-US" sz="1600" dirty="0">
              <a:latin typeface="Comic Sans MS"/>
              <a:cs typeface="Comic Sans MS"/>
            </a:endParaRPr>
          </a:p>
          <a:p>
            <a:pPr indent="-285750" eaLnBrk="1" hangingPunct="1"/>
            <a:r>
              <a:rPr lang="en-US" sz="1600" dirty="0" smtClean="0">
                <a:latin typeface="Comic Sans MS"/>
                <a:cs typeface="Comic Sans MS"/>
              </a:rPr>
              <a:t>Blood </a:t>
            </a:r>
            <a:r>
              <a:rPr lang="en-US" sz="1600" dirty="0">
                <a:latin typeface="Comic Sans MS"/>
                <a:cs typeface="Comic Sans MS"/>
              </a:rPr>
              <a:t>must stay in neutral range near 7.35 to 7.45</a:t>
            </a:r>
          </a:p>
          <a:p>
            <a:pPr marL="457200" lvl="1" indent="0" eaLnBrk="1" hangingPunct="1">
              <a:buNone/>
            </a:pPr>
            <a:endParaRPr lang="en-US" sz="1600" dirty="0">
              <a:latin typeface="Comic Sans MS"/>
              <a:cs typeface="Comic Sans MS"/>
            </a:endParaRPr>
          </a:p>
          <a:p>
            <a:pPr eaLnBrk="1" hangingPunct="1">
              <a:buFontTx/>
              <a:buNone/>
            </a:pPr>
            <a:r>
              <a:rPr lang="en-US" sz="2000" dirty="0" smtClean="0">
                <a:effectLst>
                  <a:outerShdw blurRad="38100" dist="38100" dir="2700000" algn="tl">
                    <a:srgbClr val="DDDDDD"/>
                  </a:outerShdw>
                </a:effectLst>
                <a:latin typeface="Arial" charset="0"/>
              </a:rPr>
              <a:t>            </a:t>
            </a:r>
            <a:endParaRPr lang="en-US" sz="2000" dirty="0">
              <a:effectLst>
                <a:outerShdw blurRad="38100" dist="38100" dir="2700000" algn="tl">
                  <a:srgbClr val="DDDDDD"/>
                </a:outerShdw>
              </a:effectLst>
              <a:latin typeface="Arial" charset="0"/>
            </a:endParaRPr>
          </a:p>
        </p:txBody>
      </p:sp>
      <p:sp>
        <p:nvSpPr>
          <p:cNvPr id="9"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2"/>
              </a:rPr>
              <a:t>pH scale</a:t>
            </a:r>
            <a:r>
              <a:rPr lang="en-US" altLang="en-US" sz="1000">
                <a:latin typeface="Comic Sans MS" pitchFamily="66" charset="0"/>
              </a:rPr>
              <a:t>, Edward Stevens, Wiki </a:t>
            </a:r>
          </a:p>
        </p:txBody>
      </p:sp>
      <p:pic>
        <p:nvPicPr>
          <p:cNvPr id="10" name="Picture 6" descr="pH_sca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914401"/>
            <a:ext cx="353695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4"/>
              </a:rPr>
              <a:t>ScienceProfOnline.com</a:t>
            </a:r>
            <a:endParaRPr lang="en-US" sz="1000" dirty="0">
              <a:latin typeface="Comic Sans MS" charset="0"/>
            </a:endParaRPr>
          </a:p>
        </p:txBody>
      </p:sp>
      <p:sp>
        <p:nvSpPr>
          <p:cNvPr id="12" name="TextBox 11"/>
          <p:cNvSpPr txBox="1"/>
          <p:nvPr/>
        </p:nvSpPr>
        <p:spPr>
          <a:xfrm>
            <a:off x="5715000" y="5486400"/>
            <a:ext cx="2514600" cy="1077218"/>
          </a:xfrm>
          <a:prstGeom prst="rect">
            <a:avLst/>
          </a:prstGeom>
          <a:noFill/>
        </p:spPr>
        <p:txBody>
          <a:bodyPr wrap="square" rtlCol="0">
            <a:spAutoFit/>
          </a:bodyPr>
          <a:lstStyle/>
          <a:p>
            <a:pPr algn="ctr"/>
            <a:r>
              <a:rPr lang="en-US" altLang="en-US" dirty="0">
                <a:latin typeface="Comic Sans MS" pitchFamily="66" charset="0"/>
                <a:hlinkClick r:id="rId5"/>
              </a:rPr>
              <a:t>Acids, Bases &amp; You</a:t>
            </a:r>
            <a:r>
              <a:rPr lang="en-US" altLang="en-US" dirty="0">
                <a:latin typeface="Comic Sans MS" pitchFamily="66" charset="0"/>
              </a:rPr>
              <a:t>, </a:t>
            </a:r>
            <a:r>
              <a:rPr lang="en-US" altLang="en-US" sz="1400" dirty="0">
                <a:latin typeface="Comic Sans MS" pitchFamily="66" charset="0"/>
              </a:rPr>
              <a:t>and in-depth YouTube video.</a:t>
            </a:r>
          </a:p>
          <a:p>
            <a:endParaRPr lang="en-US" dirty="0"/>
          </a:p>
        </p:txBody>
      </p:sp>
    </p:spTree>
    <p:extLst>
      <p:ext uri="{BB962C8B-B14F-4D97-AF65-F5344CB8AC3E}">
        <p14:creationId xmlns:p14="http://schemas.microsoft.com/office/powerpoint/2010/main" val="24531518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p:spPr>
        <p:txBody>
          <a:bodyPr/>
          <a:lstStyle/>
          <a:p>
            <a:pPr algn="l" eaLnBrk="1" hangingPunct="1">
              <a:defRPr/>
            </a:pPr>
            <a:r>
              <a:rPr lang="en-US" sz="4000" b="1" dirty="0" smtClean="0">
                <a:solidFill>
                  <a:schemeClr val="tx1"/>
                </a:solidFill>
                <a:latin typeface="Comic Sans MS" pitchFamily="66" charset="0"/>
              </a:rPr>
              <a:t>Ions &amp;</a:t>
            </a:r>
            <a:r>
              <a:rPr lang="en-US" sz="4800" b="1" dirty="0" smtClean="0">
                <a:solidFill>
                  <a:schemeClr val="tx1"/>
                </a:solidFill>
                <a:latin typeface="Comic Sans MS" pitchFamily="66" charset="0"/>
              </a:rPr>
              <a:t> </a:t>
            </a:r>
            <a:r>
              <a:rPr lang="en-US" b="1" dirty="0" smtClean="0">
                <a:solidFill>
                  <a:schemeClr val="tx1">
                    <a:lumMod val="50000"/>
                    <a:lumOff val="50000"/>
                  </a:schemeClr>
                </a:solidFill>
                <a:latin typeface="Comic Sans MS" pitchFamily="66" charset="0"/>
              </a:rPr>
              <a:t>Salts</a:t>
            </a:r>
            <a:endParaRPr lang="en-US" sz="4800" b="1" dirty="0" smtClean="0">
              <a:solidFill>
                <a:schemeClr val="tx1">
                  <a:lumMod val="50000"/>
                  <a:lumOff val="50000"/>
                </a:schemeClr>
              </a:solidFill>
              <a:latin typeface="Comic Sans MS" pitchFamily="66" charset="0"/>
            </a:endParaRPr>
          </a:p>
        </p:txBody>
      </p:sp>
      <p:sp>
        <p:nvSpPr>
          <p:cNvPr id="14339" name="Rectangle 3"/>
          <p:cNvSpPr>
            <a:spLocks noGrp="1" noChangeArrowheads="1"/>
          </p:cNvSpPr>
          <p:nvPr>
            <p:ph type="body" sz="half" idx="1"/>
          </p:nvPr>
        </p:nvSpPr>
        <p:spPr>
          <a:xfrm>
            <a:off x="228600" y="1295400"/>
            <a:ext cx="4800600" cy="4953000"/>
          </a:xfrm>
        </p:spPr>
        <p:txBody>
          <a:bodyPr/>
          <a:lstStyle/>
          <a:p>
            <a:pPr eaLnBrk="1" hangingPunct="1">
              <a:buFontTx/>
              <a:buNone/>
            </a:pPr>
            <a:endParaRPr lang="en-US" sz="1800" smtClean="0">
              <a:latin typeface="Comic Sans MS" pitchFamily="66" charset="0"/>
            </a:endParaRPr>
          </a:p>
          <a:p>
            <a:pPr eaLnBrk="1" hangingPunct="1"/>
            <a:r>
              <a:rPr lang="en-US" sz="1800" smtClean="0">
                <a:latin typeface="Comic Sans MS" pitchFamily="66" charset="0"/>
              </a:rPr>
              <a:t>Compounds that dissociate in water and produce cations other than H+ and anions other than OH- are called </a:t>
            </a:r>
            <a:r>
              <a:rPr lang="en-US" sz="1800" b="1" smtClean="0">
                <a:latin typeface="Comic Sans MS" pitchFamily="66" charset="0"/>
              </a:rPr>
              <a:t>salts</a:t>
            </a:r>
            <a:r>
              <a:rPr lang="en-US" sz="1800" smtClean="0">
                <a:latin typeface="Comic Sans MS" pitchFamily="66" charset="0"/>
              </a:rPr>
              <a:t>.</a:t>
            </a:r>
          </a:p>
          <a:p>
            <a:pPr eaLnBrk="1" hangingPunct="1"/>
            <a:endParaRPr lang="en-US" sz="1800" smtClean="0">
              <a:latin typeface="Comic Sans MS" pitchFamily="66" charset="0"/>
            </a:endParaRPr>
          </a:p>
          <a:p>
            <a:pPr eaLnBrk="1" hangingPunct="1"/>
            <a:endParaRPr lang="en-US" sz="1800" smtClean="0">
              <a:latin typeface="Comic Sans MS" pitchFamily="66" charset="0"/>
            </a:endParaRPr>
          </a:p>
          <a:p>
            <a:pPr eaLnBrk="1" hangingPunct="1"/>
            <a:r>
              <a:rPr lang="en-US" sz="1800" smtClean="0">
                <a:latin typeface="Comic Sans MS" pitchFamily="66" charset="0"/>
              </a:rPr>
              <a:t>The most familiar salt is </a:t>
            </a:r>
            <a:r>
              <a:rPr lang="en-US" sz="1800" b="1" smtClean="0">
                <a:latin typeface="Comic Sans MS" pitchFamily="66" charset="0"/>
              </a:rPr>
              <a:t>sodium chloride</a:t>
            </a:r>
            <a:r>
              <a:rPr lang="en-US" sz="1800" smtClean="0">
                <a:latin typeface="Comic Sans MS" pitchFamily="66" charset="0"/>
              </a:rPr>
              <a:t>, the principal component of </a:t>
            </a:r>
            <a:r>
              <a:rPr lang="en-US" sz="1800" b="1" smtClean="0">
                <a:latin typeface="Comic Sans MS" pitchFamily="66" charset="0"/>
              </a:rPr>
              <a:t>common table salt</a:t>
            </a:r>
            <a:r>
              <a:rPr lang="en-US" sz="1800" smtClean="0">
                <a:latin typeface="Comic Sans MS" pitchFamily="66" charset="0"/>
              </a:rPr>
              <a:t>. </a:t>
            </a:r>
          </a:p>
          <a:p>
            <a:pPr eaLnBrk="1" hangingPunct="1">
              <a:buFontTx/>
              <a:buNone/>
            </a:pPr>
            <a:endParaRPr lang="en-US" sz="1800" smtClean="0">
              <a:latin typeface="Comic Sans MS" pitchFamily="66" charset="0"/>
            </a:endParaRPr>
          </a:p>
          <a:p>
            <a:pPr eaLnBrk="1" hangingPunct="1">
              <a:buFontTx/>
              <a:buNone/>
            </a:pPr>
            <a:endParaRPr lang="en-US" sz="1800" smtClean="0">
              <a:latin typeface="Comic Sans MS" pitchFamily="66" charset="0"/>
            </a:endParaRPr>
          </a:p>
          <a:p>
            <a:pPr eaLnBrk="1" hangingPunct="1"/>
            <a:r>
              <a:rPr lang="en-US" sz="1800" b="1" smtClean="0">
                <a:latin typeface="Comic Sans MS" pitchFamily="66" charset="0"/>
              </a:rPr>
              <a:t>Other examples of salts:</a:t>
            </a:r>
            <a:r>
              <a:rPr lang="en-US" sz="1800" smtClean="0">
                <a:latin typeface="Comic Sans MS" pitchFamily="66" charset="0"/>
              </a:rPr>
              <a:t> </a:t>
            </a:r>
          </a:p>
          <a:p>
            <a:pPr eaLnBrk="1" hangingPunct="1">
              <a:buFontTx/>
              <a:buNone/>
            </a:pPr>
            <a:r>
              <a:rPr lang="en-US" sz="1800" smtClean="0">
                <a:latin typeface="Comic Sans MS" pitchFamily="66" charset="0"/>
              </a:rPr>
              <a:t>		Baking soda (NaHCO3)</a:t>
            </a:r>
          </a:p>
          <a:p>
            <a:pPr eaLnBrk="1" hangingPunct="1">
              <a:buFontTx/>
              <a:buNone/>
            </a:pPr>
            <a:r>
              <a:rPr lang="en-US" sz="1800" smtClean="0">
                <a:latin typeface="Comic Sans MS" pitchFamily="66" charset="0"/>
              </a:rPr>
              <a:t>		Epsom Salts (MgSO4)</a:t>
            </a:r>
          </a:p>
          <a:p>
            <a:pPr eaLnBrk="1" hangingPunct="1">
              <a:buFontTx/>
              <a:buNone/>
            </a:pPr>
            <a:endParaRPr lang="en-US" sz="1800" smtClean="0">
              <a:latin typeface="Comic Sans MS" pitchFamily="66" charset="0"/>
            </a:endParaRPr>
          </a:p>
        </p:txBody>
      </p:sp>
      <p:pic>
        <p:nvPicPr>
          <p:cNvPr id="14340" name="Picture 4" descr="salt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3124200"/>
            <a:ext cx="3810000" cy="317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saltshak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77000" y="533400"/>
            <a:ext cx="118586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21970599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 y="98425"/>
            <a:ext cx="8229600" cy="411163"/>
          </a:xfrm>
        </p:spPr>
        <p:txBody>
          <a:bodyPr/>
          <a:lstStyle/>
          <a:p>
            <a:pPr algn="l" eaLnBrk="1" hangingPunct="1"/>
            <a:r>
              <a:rPr lang="en-US" sz="2800" b="1" smtClean="0">
                <a:solidFill>
                  <a:srgbClr val="3366FF"/>
                </a:solidFill>
                <a:latin typeface="Comic Sans MS" pitchFamily="66" charset="0"/>
              </a:rPr>
              <a:t>The Structure of an Atom</a:t>
            </a:r>
          </a:p>
        </p:txBody>
      </p:sp>
      <p:sp>
        <p:nvSpPr>
          <p:cNvPr id="6147" name="Rectangle 3"/>
          <p:cNvSpPr>
            <a:spLocks noGrp="1" noChangeArrowheads="1"/>
          </p:cNvSpPr>
          <p:nvPr>
            <p:ph type="body" sz="half" idx="1"/>
          </p:nvPr>
        </p:nvSpPr>
        <p:spPr>
          <a:xfrm>
            <a:off x="228600" y="762000"/>
            <a:ext cx="6324600" cy="5562600"/>
          </a:xfrm>
        </p:spPr>
        <p:txBody>
          <a:bodyPr/>
          <a:lstStyle/>
          <a:p>
            <a:pPr eaLnBrk="1" hangingPunct="1">
              <a:lnSpc>
                <a:spcPct val="80000"/>
              </a:lnSpc>
              <a:buFontTx/>
              <a:buNone/>
              <a:defRPr/>
            </a:pPr>
            <a:r>
              <a:rPr lang="en-US" sz="1600" dirty="0" smtClean="0">
                <a:latin typeface="Comic Sans MS" pitchFamily="66" charset="0"/>
              </a:rPr>
              <a:t>Atoms are the basis for everything in the universe. </a:t>
            </a:r>
          </a:p>
          <a:p>
            <a:pPr eaLnBrk="1" hangingPunct="1">
              <a:lnSpc>
                <a:spcPct val="80000"/>
              </a:lnSpc>
              <a:buFontTx/>
              <a:buNone/>
              <a:defRPr/>
            </a:pPr>
            <a:endParaRPr lang="en-US" sz="1600" b="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What are the three basic parts of an atom</a:t>
            </a:r>
            <a:r>
              <a:rPr lang="en-US" sz="1600" b="1" i="1" dirty="0">
                <a:latin typeface="Comic Sans MS" pitchFamily="66" charset="0"/>
              </a:rPr>
              <a:t>?</a:t>
            </a:r>
            <a:endParaRPr lang="en-US" sz="700" b="1" i="1" dirty="0" smtClean="0">
              <a:latin typeface="Comic Sans MS" pitchFamily="66" charset="0"/>
            </a:endParaRP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 "+" positive charge. </a:t>
            </a:r>
          </a:p>
          <a:p>
            <a:pPr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	 Part of the atomic nucleus.</a:t>
            </a:r>
          </a:p>
          <a:p>
            <a:pPr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	 Repel each other. </a:t>
            </a:r>
          </a:p>
          <a:p>
            <a:pPr eaLnBrk="1" hangingPunct="1">
              <a:lnSpc>
                <a:spcPct val="80000"/>
              </a:lnSpc>
              <a:buFontTx/>
              <a:buNone/>
              <a:defRPr/>
            </a:pPr>
            <a:endParaRPr lang="en-US" sz="800" dirty="0" smtClean="0">
              <a:latin typeface="Comic Sans MS" pitchFamily="66" charset="0"/>
            </a:endParaRPr>
          </a:p>
          <a:p>
            <a:pPr eaLnBrk="1" hangingPunct="1">
              <a:lnSpc>
                <a:spcPct val="80000"/>
              </a:lnSpc>
              <a:buNone/>
              <a:defRPr/>
            </a:pPr>
            <a:r>
              <a:rPr lang="en-US" sz="1600" dirty="0" smtClean="0">
                <a:latin typeface="Comic Sans MS" pitchFamily="66" charset="0"/>
                <a:cs typeface="Arial" pitchFamily="34" charset="0"/>
              </a:rPr>
              <a:t>	•</a:t>
            </a:r>
            <a:r>
              <a:rPr lang="en-US" sz="2000" b="1" dirty="0" smtClean="0">
                <a:solidFill>
                  <a:srgbClr val="FF0000"/>
                </a:solidFill>
                <a:latin typeface="Comic Sans MS" pitchFamily="66" charset="0"/>
                <a:cs typeface="Arial" pitchFamily="34" charset="0"/>
              </a:rPr>
              <a:t>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neutral </a:t>
            </a:r>
            <a:r>
              <a:rPr lang="en-US" sz="1400" dirty="0" smtClean="0">
                <a:latin typeface="Comic Sans MS" pitchFamily="66" charset="0"/>
              </a:rPr>
              <a:t>(a charge of zero)</a:t>
            </a:r>
            <a:r>
              <a:rPr lang="en-US" sz="1400" dirty="0">
                <a:latin typeface="Comic Sans MS" pitchFamily="66" charset="0"/>
              </a:rPr>
              <a:t>. </a:t>
            </a:r>
            <a:endParaRPr lang="en-US" sz="1400" dirty="0" smtClean="0">
              <a:latin typeface="Comic Sans MS" pitchFamily="66" charset="0"/>
            </a:endParaRPr>
          </a:p>
          <a:p>
            <a:pPr eaLnBrk="1" hangingPunct="1">
              <a:lnSpc>
                <a:spcPct val="80000"/>
              </a:lnSpc>
              <a:buNone/>
              <a:defRPr/>
            </a:pPr>
            <a:r>
              <a:rPr lang="en-US" sz="1400" dirty="0">
                <a:latin typeface="Comic Sans MS" pitchFamily="66" charset="0"/>
              </a:rPr>
              <a:t>	</a:t>
            </a:r>
            <a:r>
              <a:rPr lang="en-US" sz="1400" dirty="0" smtClean="0">
                <a:latin typeface="Comic Sans MS" pitchFamily="66" charset="0"/>
              </a:rPr>
              <a:t>	</a:t>
            </a:r>
            <a:r>
              <a:rPr lang="en-US" sz="1600" dirty="0" smtClean="0">
                <a:latin typeface="Comic Sans MS" pitchFamily="66" charset="0"/>
              </a:rPr>
              <a:t> Part of the atomic nucleus.</a:t>
            </a:r>
          </a:p>
          <a:p>
            <a:pPr eaLnBrk="1" hangingPunct="1">
              <a:lnSpc>
                <a:spcPct val="80000"/>
              </a:lnSpc>
              <a:buNone/>
              <a:defRPr/>
            </a:pPr>
            <a:r>
              <a:rPr lang="en-US" sz="1400" dirty="0">
                <a:latin typeface="Comic Sans MS" pitchFamily="66" charset="0"/>
              </a:rPr>
              <a:t>	</a:t>
            </a:r>
            <a:r>
              <a:rPr lang="en-US" sz="1400" dirty="0" smtClean="0">
                <a:latin typeface="Comic Sans MS" pitchFamily="66" charset="0"/>
              </a:rPr>
              <a:t>	 </a:t>
            </a:r>
            <a:r>
              <a:rPr lang="en-US" sz="1600" dirty="0" smtClean="0">
                <a:latin typeface="Comic Sans MS" pitchFamily="66" charset="0"/>
              </a:rPr>
              <a:t>Separate </a:t>
            </a:r>
            <a:r>
              <a:rPr lang="en-US" sz="1600" dirty="0">
                <a:latin typeface="Comic Sans MS" pitchFamily="66" charset="0"/>
              </a:rPr>
              <a:t>protons,  </a:t>
            </a:r>
            <a:r>
              <a:rPr lang="en-US" sz="1600" dirty="0" smtClean="0">
                <a:latin typeface="Comic Sans MS" pitchFamily="66" charset="0"/>
              </a:rPr>
              <a:t>making </a:t>
            </a:r>
            <a:r>
              <a:rPr lang="en-US" sz="1600" dirty="0">
                <a:latin typeface="Comic Sans MS" pitchFamily="66" charset="0"/>
              </a:rPr>
              <a:t>an atom more stable. </a:t>
            </a:r>
            <a:endParaRPr lang="en-US" sz="1600" dirty="0" smtClean="0">
              <a:latin typeface="Comic Sans MS" pitchFamily="66" charset="0"/>
            </a:endParaRPr>
          </a:p>
          <a:p>
            <a:pPr eaLnBrk="1" hangingPunct="1">
              <a:lnSpc>
                <a:spcPct val="80000"/>
              </a:lnSpc>
              <a:buNone/>
              <a:defRPr/>
            </a:pPr>
            <a:endParaRPr lang="en-US" sz="1600" dirty="0" smtClean="0">
              <a:latin typeface="Comic Sans MS" pitchFamily="66" charset="0"/>
            </a:endParaRPr>
          </a:p>
          <a:p>
            <a:pPr eaLnBrk="1" hangingPunct="1">
              <a:lnSpc>
                <a:spcPct val="80000"/>
              </a:lnSpc>
              <a:buFontTx/>
              <a:buNone/>
              <a:defRPr/>
            </a:pPr>
            <a:r>
              <a:rPr lang="en-US" sz="1100" dirty="0">
                <a:latin typeface="Comic Sans MS" pitchFamily="66" charset="0"/>
                <a:cs typeface="Arial" pitchFamily="34" charset="0"/>
              </a:rPr>
              <a:t>	</a:t>
            </a:r>
            <a:r>
              <a:rPr lang="en-US" sz="1600" dirty="0" smtClean="0">
                <a:latin typeface="Comic Sans MS" pitchFamily="66" charset="0"/>
                <a:cs typeface="Arial" pitchFamily="34" charset="0"/>
              </a:rPr>
              <a:t>•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a:latin typeface="Comic Sans MS" pitchFamily="66" charset="0"/>
              </a:rPr>
              <a:t>= "-" negative charge.</a:t>
            </a:r>
          </a:p>
          <a:p>
            <a:pPr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Orbit nucleus in different shells, </a:t>
            </a:r>
            <a:r>
              <a:rPr lang="en-US" sz="1600" dirty="0">
                <a:latin typeface="Comic Sans MS" pitchFamily="66" charset="0"/>
              </a:rPr>
              <a:t>or energy </a:t>
            </a:r>
            <a:r>
              <a:rPr lang="en-US" sz="1600" dirty="0" smtClean="0">
                <a:latin typeface="Comic Sans MS" pitchFamily="66" charset="0"/>
              </a:rPr>
              <a:t>levels.</a:t>
            </a:r>
            <a:endParaRPr lang="en-US" sz="1600" dirty="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The thing that makes each element unique is the number of protons, since the number of neutrons and electrons can vary. </a:t>
            </a:r>
          </a:p>
          <a:p>
            <a:pPr eaLnBrk="1" hangingPunct="1">
              <a:lnSpc>
                <a:spcPct val="80000"/>
              </a:lnSpc>
              <a:buFontTx/>
              <a:buNone/>
              <a:defRPr/>
            </a:pPr>
            <a:endParaRPr lang="en-US" sz="1100" dirty="0" smtClean="0">
              <a:latin typeface="Comic Sans MS" pitchFamily="66" charset="0"/>
            </a:endParaRPr>
          </a:p>
          <a:p>
            <a:pPr eaLnBrk="1" hangingPunct="1">
              <a:lnSpc>
                <a:spcPct val="80000"/>
              </a:lnSpc>
              <a:buFontTx/>
              <a:buNone/>
              <a:defRPr/>
            </a:pPr>
            <a:endParaRPr lang="en-US" sz="1050" i="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If there is an equal number of electrons and protons in an atom, what is it’s charge?</a:t>
            </a:r>
            <a:endParaRPr lang="en-US" sz="1400" b="1" i="1" dirty="0" smtClean="0">
              <a:latin typeface="Comic Sans MS" pitchFamily="66" charset="0"/>
            </a:endParaRPr>
          </a:p>
        </p:txBody>
      </p:sp>
      <p:pic>
        <p:nvPicPr>
          <p:cNvPr id="6148" name="Picture 4" descr="Structure of an atom with neutrons and protens in the nucleus and electrons in orbit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34200" y="1066800"/>
            <a:ext cx="1804987" cy="146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descr="Protons carry a positive charge, neutrons carry a neutral charge, and electrons carry a negative charg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926262" y="2743200"/>
            <a:ext cx="1828800" cy="111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6"/>
          <p:cNvSpPr txBox="1">
            <a:spLocks noChangeArrowheads="1"/>
          </p:cNvSpPr>
          <p:nvPr/>
        </p:nvSpPr>
        <p:spPr bwMode="auto">
          <a:xfrm>
            <a:off x="6477000" y="5638800"/>
            <a:ext cx="2514600"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50000"/>
              </a:spcBef>
            </a:pPr>
            <a:r>
              <a:rPr lang="en-US" sz="1200" b="1" dirty="0">
                <a:solidFill>
                  <a:srgbClr val="0000CC"/>
                </a:solidFill>
                <a:latin typeface="Comic Sans MS" pitchFamily="66" charset="0"/>
              </a:rPr>
              <a:t>NERDY SCIENCE JOKE:</a:t>
            </a:r>
            <a:r>
              <a:rPr lang="en-US" sz="1200" b="1" i="1" dirty="0">
                <a:solidFill>
                  <a:srgbClr val="3333CC"/>
                </a:solidFill>
                <a:latin typeface="Comic Sans MS" pitchFamily="66" charset="0"/>
              </a:rPr>
              <a:t> </a:t>
            </a:r>
            <a:r>
              <a:rPr lang="en-US" sz="1200" dirty="0">
                <a:solidFill>
                  <a:srgbClr val="3333CC"/>
                </a:solidFill>
                <a:latin typeface="Comic Sans MS" pitchFamily="66" charset="0"/>
              </a:rPr>
              <a:t>A neutron walks into a bar and  asks “How much for a drink?” </a:t>
            </a:r>
          </a:p>
          <a:p>
            <a:pPr algn="ctr" eaLnBrk="1" hangingPunct="1">
              <a:lnSpc>
                <a:spcPct val="80000"/>
              </a:lnSpc>
              <a:spcBef>
                <a:spcPct val="50000"/>
              </a:spcBef>
            </a:pPr>
            <a:r>
              <a:rPr lang="en-US" sz="1200" b="1" i="1" dirty="0">
                <a:solidFill>
                  <a:srgbClr val="3333CC"/>
                </a:solidFill>
                <a:latin typeface="Comic Sans MS" pitchFamily="66" charset="0"/>
              </a:rPr>
              <a:t>Q: </a:t>
            </a:r>
            <a:r>
              <a:rPr lang="en-US" sz="1200" i="1" dirty="0">
                <a:solidFill>
                  <a:srgbClr val="3333CC"/>
                </a:solidFill>
                <a:latin typeface="Comic Sans MS" pitchFamily="66" charset="0"/>
              </a:rPr>
              <a:t>What does the bartender tell him? </a:t>
            </a:r>
            <a:endParaRPr lang="en-US" sz="1200" dirty="0">
              <a:solidFill>
                <a:srgbClr val="3333CC"/>
              </a:solidFill>
              <a:latin typeface="Comic Sans MS" pitchFamily="66" charset="0"/>
            </a:endParaRPr>
          </a:p>
        </p:txBody>
      </p:sp>
      <p:pic>
        <p:nvPicPr>
          <p:cNvPr id="6151" name="Picture 7" descr="c-atom_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962" y="4114800"/>
            <a:ext cx="1981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0" y="6492875"/>
            <a:ext cx="2971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Images: Structure of Atom, </a:t>
            </a:r>
            <a:r>
              <a:rPr lang="en-US" sz="1000" dirty="0">
                <a:latin typeface="Comic Sans MS" pitchFamily="66" charset="0"/>
                <a:hlinkClick r:id="rId6"/>
              </a:rPr>
              <a:t>Chem4Kids</a:t>
            </a:r>
            <a:r>
              <a:rPr lang="en-US" sz="1000" dirty="0">
                <a:latin typeface="Comic Sans MS" pitchFamily="66" charset="0"/>
              </a:rPr>
              <a:t> Website; Carbon, </a:t>
            </a:r>
            <a:r>
              <a:rPr lang="en-US" sz="1000" dirty="0">
                <a:latin typeface="Comic Sans MS" pitchFamily="66" charset="0"/>
                <a:hlinkClick r:id="rId7"/>
              </a:rPr>
              <a:t>Universe Today </a:t>
            </a:r>
            <a:r>
              <a:rPr lang="en-US" sz="1000" dirty="0">
                <a:latin typeface="Comic Sans MS" pitchFamily="66" charset="0"/>
              </a:rPr>
              <a:t>Website</a:t>
            </a:r>
          </a:p>
        </p:txBody>
      </p:sp>
      <p:sp>
        <p:nvSpPr>
          <p:cNvPr id="6154" name="TextBox 1"/>
          <p:cNvSpPr txBox="1">
            <a:spLocks noChangeArrowheads="1"/>
          </p:cNvSpPr>
          <p:nvPr/>
        </p:nvSpPr>
        <p:spPr bwMode="auto">
          <a:xfrm>
            <a:off x="6811962" y="2286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rgbClr val="FF0000"/>
                </a:solidFill>
                <a:latin typeface="Comic Sans MS" pitchFamily="66" charset="0"/>
              </a:rPr>
              <a:t>Here are some examples:</a:t>
            </a:r>
          </a:p>
        </p:txBody>
      </p:sp>
      <p:sp>
        <p:nvSpPr>
          <p:cNvPr id="12"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492828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par>
                                <p:cTn id="10" presetID="53" presetClass="entr" presetSubtype="16" fill="hold" nodeType="with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ppt_w</p:attrName>
                                        </p:attrNameLst>
                                      </p:cBhvr>
                                      <p:tavLst>
                                        <p:tav tm="0">
                                          <p:val>
                                            <p:fltVal val="0"/>
                                          </p:val>
                                        </p:tav>
                                        <p:tav tm="100000">
                                          <p:val>
                                            <p:strVal val="#ppt_w"/>
                                          </p:val>
                                        </p:tav>
                                      </p:tavLst>
                                    </p:anim>
                                    <p:anim calcmode="lin" valueType="num">
                                      <p:cBhvr>
                                        <p:cTn id="13" dur="500" fill="hold"/>
                                        <p:tgtEl>
                                          <p:spTgt spid="6149"/>
                                        </p:tgtEl>
                                        <p:attrNameLst>
                                          <p:attrName>ppt_h</p:attrName>
                                        </p:attrNameLst>
                                      </p:cBhvr>
                                      <p:tavLst>
                                        <p:tav tm="0">
                                          <p:val>
                                            <p:fltVal val="0"/>
                                          </p:val>
                                        </p:tav>
                                        <p:tav tm="100000">
                                          <p:val>
                                            <p:strVal val="#ppt_h"/>
                                          </p:val>
                                        </p:tav>
                                      </p:tavLst>
                                    </p:anim>
                                    <p:animEffect transition="in" filter="fade">
                                      <p:cBhvr>
                                        <p:cTn id="14" dur="500"/>
                                        <p:tgtEl>
                                          <p:spTgt spid="6149"/>
                                        </p:tgtEl>
                                      </p:cBhvr>
                                    </p:animEffect>
                                  </p:childTnLst>
                                </p:cTn>
                              </p:par>
                              <p:par>
                                <p:cTn id="15" presetID="53" presetClass="entr" presetSubtype="16" fill="hold" nodeType="withEffect">
                                  <p:stCondLst>
                                    <p:cond delay="0"/>
                                  </p:stCondLst>
                                  <p:childTnLst>
                                    <p:set>
                                      <p:cBhvr>
                                        <p:cTn id="16" dur="1" fill="hold">
                                          <p:stCondLst>
                                            <p:cond delay="0"/>
                                          </p:stCondLst>
                                        </p:cTn>
                                        <p:tgtEl>
                                          <p:spTgt spid="6151"/>
                                        </p:tgtEl>
                                        <p:attrNameLst>
                                          <p:attrName>style.visibility</p:attrName>
                                        </p:attrNameLst>
                                      </p:cBhvr>
                                      <p:to>
                                        <p:strVal val="visible"/>
                                      </p:to>
                                    </p:set>
                                    <p:anim calcmode="lin" valueType="num">
                                      <p:cBhvr>
                                        <p:cTn id="17" dur="500" fill="hold"/>
                                        <p:tgtEl>
                                          <p:spTgt spid="6151"/>
                                        </p:tgtEl>
                                        <p:attrNameLst>
                                          <p:attrName>ppt_w</p:attrName>
                                        </p:attrNameLst>
                                      </p:cBhvr>
                                      <p:tavLst>
                                        <p:tav tm="0">
                                          <p:val>
                                            <p:fltVal val="0"/>
                                          </p:val>
                                        </p:tav>
                                        <p:tav tm="100000">
                                          <p:val>
                                            <p:strVal val="#ppt_w"/>
                                          </p:val>
                                        </p:tav>
                                      </p:tavLst>
                                    </p:anim>
                                    <p:anim calcmode="lin" valueType="num">
                                      <p:cBhvr>
                                        <p:cTn id="18" dur="500" fill="hold"/>
                                        <p:tgtEl>
                                          <p:spTgt spid="6151"/>
                                        </p:tgtEl>
                                        <p:attrNameLst>
                                          <p:attrName>ppt_h</p:attrName>
                                        </p:attrNameLst>
                                      </p:cBhvr>
                                      <p:tavLst>
                                        <p:tav tm="0">
                                          <p:val>
                                            <p:fltVal val="0"/>
                                          </p:val>
                                        </p:tav>
                                        <p:tav tm="100000">
                                          <p:val>
                                            <p:strVal val="#ppt_h"/>
                                          </p:val>
                                        </p:tav>
                                      </p:tavLst>
                                    </p:anim>
                                    <p:animEffect transition="in" filter="fade">
                                      <p:cBhvr>
                                        <p:cTn id="1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381000" y="1219200"/>
            <a:ext cx="4419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Tx/>
              <a:buChar char="-"/>
              <a:defRPr/>
            </a:pPr>
            <a:r>
              <a:rPr lang="en-US" dirty="0" smtClean="0">
                <a:latin typeface="Comic Sans MS" pitchFamily="66" charset="0"/>
              </a:rPr>
              <a:t>Certain salts, called </a:t>
            </a:r>
            <a:r>
              <a:rPr lang="en-US" sz="2000" b="1" dirty="0" smtClean="0">
                <a:solidFill>
                  <a:schemeClr val="tx2">
                    <a:lumMod val="50000"/>
                    <a:lumOff val="50000"/>
                  </a:schemeClr>
                </a:solidFill>
                <a:latin typeface="Comic Sans MS" pitchFamily="66" charset="0"/>
              </a:rPr>
              <a:t>buffers</a:t>
            </a:r>
            <a:r>
              <a:rPr lang="en-US" dirty="0" smtClean="0">
                <a:latin typeface="Comic Sans MS" pitchFamily="66" charset="0"/>
              </a:rPr>
              <a:t>, can  </a:t>
            </a:r>
          </a:p>
          <a:p>
            <a:pPr eaLnBrk="1" hangingPunct="1">
              <a:defRPr/>
            </a:pPr>
            <a:r>
              <a:rPr lang="en-US" dirty="0" smtClean="0">
                <a:latin typeface="Comic Sans MS" pitchFamily="66" charset="0"/>
              </a:rPr>
              <a:t>  combine with excess hydrogen (H+) or </a:t>
            </a:r>
          </a:p>
          <a:p>
            <a:pPr eaLnBrk="1" hangingPunct="1">
              <a:defRPr/>
            </a:pPr>
            <a:r>
              <a:rPr lang="en-US" dirty="0" smtClean="0">
                <a:latin typeface="Comic Sans MS" pitchFamily="66" charset="0"/>
              </a:rPr>
              <a:t>  hydroxide (OH-) ions.</a:t>
            </a:r>
          </a:p>
          <a:p>
            <a:pPr eaLnBrk="1" hangingPunct="1">
              <a:defRPr/>
            </a:pPr>
            <a:endParaRPr lang="en-US" dirty="0">
              <a:latin typeface="Comic Sans MS" pitchFamily="66" charset="0"/>
            </a:endParaRPr>
          </a:p>
          <a:p>
            <a:pPr marL="342900" indent="-342900" eaLnBrk="1" hangingPunct="1">
              <a:buFontTx/>
              <a:buChar char="-"/>
              <a:defRPr/>
            </a:pPr>
            <a:r>
              <a:rPr lang="en-US" dirty="0" smtClean="0">
                <a:latin typeface="Comic Sans MS" pitchFamily="66" charset="0"/>
              </a:rPr>
              <a:t>Produce </a:t>
            </a:r>
            <a:r>
              <a:rPr lang="en-US" dirty="0">
                <a:latin typeface="Comic Sans MS" pitchFamily="66" charset="0"/>
              </a:rPr>
              <a:t>substances less acidic or alkaline.</a:t>
            </a:r>
            <a:r>
              <a:rPr lang="en-US" b="1" i="1" dirty="0">
                <a:latin typeface="Comic Sans MS" pitchFamily="66" charset="0"/>
              </a:rPr>
              <a:t> </a:t>
            </a:r>
            <a:endParaRPr lang="en-US" b="1" i="1" dirty="0" smtClean="0">
              <a:latin typeface="Comic Sans MS" pitchFamily="66" charset="0"/>
            </a:endParaRPr>
          </a:p>
          <a:p>
            <a:pPr marL="342900" indent="-342900" eaLnBrk="1" hangingPunct="1">
              <a:buFontTx/>
              <a:buChar char="-"/>
              <a:defRPr/>
            </a:pPr>
            <a:endParaRPr lang="en-US" b="1" i="1" dirty="0">
              <a:latin typeface="Comic Sans MS" pitchFamily="66" charset="0"/>
            </a:endParaRPr>
          </a:p>
          <a:p>
            <a:pPr marL="342900" indent="-342900" eaLnBrk="1" hangingPunct="1">
              <a:buFontTx/>
              <a:buChar char="-"/>
              <a:defRPr/>
            </a:pPr>
            <a:r>
              <a:rPr lang="en-US" dirty="0">
                <a:latin typeface="Comic Sans MS"/>
                <a:cs typeface="Comic Sans MS"/>
              </a:rPr>
              <a:t>Act like a chemical sponge to soak up excess acid or base, keep pH constant.</a:t>
            </a:r>
          </a:p>
          <a:p>
            <a:pPr marL="342900" indent="-342900" eaLnBrk="1" hangingPunct="1">
              <a:buFontTx/>
              <a:buChar char="-"/>
              <a:defRPr/>
            </a:pPr>
            <a:endParaRPr lang="en-US" b="1" i="1" dirty="0">
              <a:latin typeface="Comic Sans MS" pitchFamily="66"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295400"/>
            <a:ext cx="37338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6" name="Text Box 5"/>
          <p:cNvSpPr txBox="1">
            <a:spLocks noChangeArrowheads="1"/>
          </p:cNvSpPr>
          <p:nvPr/>
        </p:nvSpPr>
        <p:spPr bwMode="auto">
          <a:xfrm>
            <a:off x="381000" y="4267200"/>
            <a:ext cx="83058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smtClean="0">
                <a:latin typeface="Comic Sans MS"/>
                <a:cs typeface="Comic Sans MS"/>
              </a:rPr>
              <a:t>- Buffers can be “used up”. Once used up, no longer help regulate </a:t>
            </a:r>
            <a:r>
              <a:rPr lang="en-US" dirty="0" err="1" smtClean="0">
                <a:latin typeface="Comic Sans MS"/>
                <a:cs typeface="Comic Sans MS"/>
              </a:rPr>
              <a:t>pH.</a:t>
            </a:r>
            <a:endParaRPr lang="en-US" dirty="0" smtClean="0">
              <a:latin typeface="Comic Sans MS"/>
              <a:cs typeface="Comic Sans MS"/>
            </a:endParaRPr>
          </a:p>
          <a:p>
            <a:pPr marL="342900" indent="-342900" eaLnBrk="1" hangingPunct="1">
              <a:buFontTx/>
              <a:buChar char="-"/>
            </a:pPr>
            <a:endParaRPr lang="en-US" dirty="0">
              <a:latin typeface="Comic Sans MS"/>
              <a:cs typeface="Comic Sans MS"/>
            </a:endParaRPr>
          </a:p>
          <a:p>
            <a:pPr eaLnBrk="1" hangingPunct="1"/>
            <a:r>
              <a:rPr lang="en-US" dirty="0" smtClean="0">
                <a:latin typeface="Comic Sans MS"/>
                <a:cs typeface="Comic Sans MS"/>
              </a:rPr>
              <a:t>- Buffers </a:t>
            </a:r>
            <a:r>
              <a:rPr lang="en-US" dirty="0">
                <a:latin typeface="Comic Sans MS"/>
                <a:cs typeface="Comic Sans MS"/>
              </a:rPr>
              <a:t>are vital to maintaining pH in </a:t>
            </a:r>
            <a:r>
              <a:rPr lang="en-US" dirty="0" smtClean="0">
                <a:latin typeface="Comic Sans MS"/>
                <a:cs typeface="Comic Sans MS"/>
              </a:rPr>
              <a:t>organisms.</a:t>
            </a:r>
            <a:endParaRPr lang="en-US" dirty="0">
              <a:solidFill>
                <a:schemeClr val="hlink"/>
              </a:solidFill>
              <a:latin typeface="Comic Sans MS"/>
              <a:cs typeface="Comic Sans MS"/>
            </a:endParaRPr>
          </a:p>
          <a:p>
            <a:pPr eaLnBrk="1" hangingPunct="1"/>
            <a:endParaRPr lang="en-US" sz="1100" dirty="0">
              <a:latin typeface="Comic Sans MS" pitchFamily="66" charset="0"/>
            </a:endParaRPr>
          </a:p>
          <a:p>
            <a:pPr eaLnBrk="1" hangingPunct="1">
              <a:buFontTx/>
              <a:buChar char="•"/>
            </a:pPr>
            <a:r>
              <a:rPr lang="en-US" b="1" i="1" dirty="0">
                <a:latin typeface="Comic Sans MS" pitchFamily="66" charset="0"/>
              </a:rPr>
              <a:t> Example:</a:t>
            </a:r>
            <a:r>
              <a:rPr lang="en-US" i="1" dirty="0">
                <a:latin typeface="Comic Sans MS" pitchFamily="66" charset="0"/>
              </a:rPr>
              <a:t> </a:t>
            </a:r>
          </a:p>
          <a:p>
            <a:pPr eaLnBrk="1" hangingPunct="1"/>
            <a:r>
              <a:rPr lang="en-US" i="1" dirty="0">
                <a:latin typeface="Comic Sans MS" pitchFamily="66" charset="0"/>
              </a:rPr>
              <a:t> Antacids are buffers made of the salt calcium carbonate (CaCo3).</a:t>
            </a:r>
          </a:p>
          <a:p>
            <a:pPr eaLnBrk="1" hangingPunct="1"/>
            <a:endParaRPr lang="en-US" i="1" dirty="0">
              <a:latin typeface="Comic Sans MS" pitchFamily="66" charset="0"/>
            </a:endParaRPr>
          </a:p>
          <a:p>
            <a:pPr eaLnBrk="1" hangingPunct="1"/>
            <a:endParaRPr lang="en-US" sz="1600" dirty="0">
              <a:latin typeface="Comic Sans MS" pitchFamily="66" charset="0"/>
            </a:endParaRPr>
          </a:p>
        </p:txBody>
      </p:sp>
      <p:sp>
        <p:nvSpPr>
          <p:cNvPr id="15367"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4"/>
              </a:rPr>
              <a:t>Antacid Tablets</a:t>
            </a:r>
            <a:r>
              <a:rPr lang="en-US" sz="1000" dirty="0">
                <a:latin typeface="Comic Sans MS" pitchFamily="66" charset="0"/>
              </a:rPr>
              <a:t>, Wiki </a:t>
            </a:r>
          </a:p>
        </p:txBody>
      </p:sp>
      <p:sp>
        <p:nvSpPr>
          <p:cNvPr id="9" name="Rectangle 6"/>
          <p:cNvSpPr>
            <a:spLocks noChangeArrowheads="1"/>
          </p:cNvSpPr>
          <p:nvPr/>
        </p:nvSpPr>
        <p:spPr bwMode="auto">
          <a:xfrm>
            <a:off x="5193844" y="65868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5"/>
              </a:rPr>
              <a:t>ScienceProfOnline.com</a:t>
            </a:r>
            <a:endParaRPr lang="en-US" sz="1000" dirty="0">
              <a:latin typeface="Comic Sans MS" charset="0"/>
            </a:endParaRPr>
          </a:p>
        </p:txBody>
      </p:sp>
      <p:sp>
        <p:nvSpPr>
          <p:cNvPr id="10" name="Rectangle 2"/>
          <p:cNvSpPr>
            <a:spLocks noGrp="1" noChangeArrowheads="1"/>
          </p:cNvSpPr>
          <p:nvPr>
            <p:ph type="body" sz="half" idx="1"/>
          </p:nvPr>
        </p:nvSpPr>
        <p:spPr>
          <a:xfrm>
            <a:off x="228600" y="304800"/>
            <a:ext cx="8305800" cy="990600"/>
          </a:xfrm>
        </p:spPr>
        <p:txBody>
          <a:bodyPr/>
          <a:lstStyle/>
          <a:p>
            <a:pPr eaLnBrk="1" hangingPunct="1">
              <a:buFontTx/>
              <a:buNone/>
            </a:pPr>
            <a:r>
              <a:rPr lang="en-US" sz="4000" b="1" dirty="0" smtClean="0">
                <a:solidFill>
                  <a:srgbClr val="7F7F7F"/>
                </a:solidFill>
                <a:latin typeface="Comic Sans MS" pitchFamily="66" charset="0"/>
              </a:rPr>
              <a:t>Salts</a:t>
            </a:r>
            <a:r>
              <a:rPr lang="en-US" sz="4000" b="1" dirty="0" smtClean="0">
                <a:solidFill>
                  <a:schemeClr val="bg2">
                    <a:lumMod val="75000"/>
                  </a:schemeClr>
                </a:solidFill>
                <a:latin typeface="Comic Sans MS" pitchFamily="66" charset="0"/>
              </a:rPr>
              <a:t>:</a:t>
            </a:r>
            <a:r>
              <a:rPr lang="en-US" sz="4000" b="1" dirty="0" smtClean="0">
                <a:solidFill>
                  <a:srgbClr val="7F7F7F"/>
                </a:solidFill>
                <a:latin typeface="Comic Sans MS" pitchFamily="66" charset="0"/>
              </a:rPr>
              <a:t> </a:t>
            </a:r>
            <a:r>
              <a:rPr lang="en-US" sz="3600" b="1" dirty="0" smtClean="0">
                <a:solidFill>
                  <a:srgbClr val="002060"/>
                </a:solidFill>
                <a:latin typeface="Comic Sans MS" pitchFamily="66" charset="0"/>
              </a:rPr>
              <a:t>The Role of </a:t>
            </a:r>
            <a:r>
              <a:rPr lang="en-US" sz="3600" b="1" dirty="0" smtClean="0">
                <a:latin typeface="Comic Sans MS" pitchFamily="66" charset="0"/>
              </a:rPr>
              <a:t>Buffers</a:t>
            </a:r>
          </a:p>
          <a:p>
            <a:pPr eaLnBrk="1" hangingPunct="1">
              <a:buFontTx/>
              <a:buNone/>
            </a:pPr>
            <a:endParaRPr lang="en-US" sz="2800" dirty="0" smtClean="0">
              <a:solidFill>
                <a:srgbClr val="D60093"/>
              </a:solidFill>
              <a:latin typeface="Comic Sans MS" pitchFamily="66" charset="0"/>
            </a:endParaRPr>
          </a:p>
          <a:p>
            <a:pPr eaLnBrk="1" hangingPunct="1">
              <a:buFontTx/>
              <a:buNone/>
            </a:pPr>
            <a:endParaRPr lang="en-US" sz="2800" dirty="0" smtClean="0">
              <a:latin typeface="Comic Sans MS" pitchFamily="66" charset="0"/>
            </a:endParaRPr>
          </a:p>
        </p:txBody>
      </p:sp>
    </p:spTree>
    <p:extLst>
      <p:ext uri="{BB962C8B-B14F-4D97-AF65-F5344CB8AC3E}">
        <p14:creationId xmlns:p14="http://schemas.microsoft.com/office/powerpoint/2010/main" val="10004659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609600" y="1371600"/>
            <a:ext cx="7912099" cy="1815882"/>
          </a:xfrm>
          <a:prstGeom prst="rect">
            <a:avLst/>
          </a:prstGeom>
          <a:noFill/>
        </p:spPr>
        <p:txBody>
          <a:bodyPr wrap="square">
            <a:spAutoFit/>
          </a:bodyPr>
          <a:lstStyle/>
          <a:p>
            <a:pPr algn="ctr">
              <a:defRPr/>
            </a:pPr>
            <a:r>
              <a:rPr lang="en-US" sz="2800" dirty="0" smtClean="0">
                <a:latin typeface="Comic Sans MS" pitchFamily="66" charset="0"/>
              </a:rPr>
              <a:t>Interactive animated lessons on</a:t>
            </a:r>
          </a:p>
          <a:p>
            <a:pPr algn="ctr">
              <a:defRPr/>
            </a:pPr>
            <a:r>
              <a:rPr lang="en-US" sz="3200" b="1" dirty="0" smtClean="0">
                <a:solidFill>
                  <a:schemeClr val="tx1">
                    <a:lumMod val="50000"/>
                    <a:lumOff val="50000"/>
                  </a:schemeClr>
                </a:solidFill>
                <a:latin typeface="Comic Sans MS" pitchFamily="66" charset="0"/>
                <a:hlinkClick r:id="rId3"/>
              </a:rPr>
              <a:t>pH: Acids &amp; Bases</a:t>
            </a:r>
            <a:endParaRPr lang="en-US" sz="3200" b="1" dirty="0" smtClean="0">
              <a:solidFill>
                <a:schemeClr val="tx1">
                  <a:lumMod val="50000"/>
                  <a:lumOff val="50000"/>
                </a:schemeClr>
              </a:solidFill>
              <a:latin typeface="Comic Sans MS" pitchFamily="66" charset="0"/>
            </a:endParaRPr>
          </a:p>
          <a:p>
            <a:pPr algn="ctr">
              <a:defRPr/>
            </a:pPr>
            <a:r>
              <a:rPr lang="en-US" sz="2000" b="1" dirty="0" smtClean="0">
                <a:latin typeface="Comic Sans MS" pitchFamily="66" charset="0"/>
              </a:rPr>
              <a:t>and</a:t>
            </a:r>
          </a:p>
          <a:p>
            <a:pPr algn="ctr">
              <a:defRPr/>
            </a:pPr>
            <a:r>
              <a:rPr lang="en-US" sz="3200" b="1" dirty="0" smtClean="0">
                <a:solidFill>
                  <a:schemeClr val="bg2"/>
                </a:solidFill>
                <a:latin typeface="Comic Sans MS" pitchFamily="66" charset="0"/>
                <a:hlinkClick r:id="rId4"/>
              </a:rPr>
              <a:t>Buffers</a:t>
            </a:r>
            <a:endParaRPr lang="en-US" sz="3200" dirty="0"/>
          </a:p>
        </p:txBody>
      </p:sp>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5"/>
              </a:rPr>
              <a:t>Methane Covalent Bonds</a:t>
            </a:r>
            <a:r>
              <a:rPr lang="en-US" sz="1000">
                <a:latin typeface="Comic Sans MS" pitchFamily="66" charset="0"/>
              </a:rPr>
              <a:t>, Dynablast; </a:t>
            </a:r>
            <a:r>
              <a:rPr lang="en-US" sz="1000">
                <a:latin typeface="Comic Sans MS" pitchFamily="66" charset="0"/>
                <a:hlinkClick r:id="rId6"/>
              </a:rPr>
              <a:t>Formation of ionic sodium fluoride</a:t>
            </a:r>
            <a:r>
              <a:rPr lang="en-US" sz="1000">
                <a:latin typeface="Comic Sans MS" pitchFamily="66" charset="0"/>
              </a:rPr>
              <a:t>, </a:t>
            </a:r>
            <a:endParaRPr lang="en-US" sz="900">
              <a:latin typeface="Comic Sans MS" pitchFamily="66" charset="0"/>
            </a:endParaRPr>
          </a:p>
        </p:txBody>
      </p:sp>
      <p:pic>
        <p:nvPicPr>
          <p:cNvPr id="10" name="Picture 3" descr="acidsbases"/>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1828800" y="3659643"/>
            <a:ext cx="5105400" cy="2379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0" y="6626436"/>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Comic Sans MS" charset="0"/>
              </a:rPr>
              <a:t>From the Virtual Biology Classroom on </a:t>
            </a:r>
            <a:r>
              <a:rPr lang="en-US" sz="1000" dirty="0">
                <a:latin typeface="Comic Sans MS" charset="0"/>
                <a:hlinkClick r:id="rId8"/>
              </a:rPr>
              <a:t>ScienceProfOnline.com</a:t>
            </a:r>
            <a:endParaRPr lang="en-US" sz="1000" dirty="0">
              <a:latin typeface="Comic Sans MS" charset="0"/>
            </a:endParaRPr>
          </a:p>
        </p:txBody>
      </p:sp>
    </p:spTree>
    <p:extLst>
      <p:ext uri="{BB962C8B-B14F-4D97-AF65-F5344CB8AC3E}">
        <p14:creationId xmlns:p14="http://schemas.microsoft.com/office/powerpoint/2010/main" val="36697635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514600"/>
            <a:ext cx="7772400" cy="1052513"/>
          </a:xfrm>
        </p:spPr>
        <p:txBody>
          <a:bodyPr/>
          <a:lstStyle/>
          <a:p>
            <a:pPr algn="l" eaLnBrk="1" hangingPunct="1"/>
            <a:r>
              <a:rPr lang="en-US" altLang="en-US" b="1" smtClean="0">
                <a:solidFill>
                  <a:srgbClr val="0033CC"/>
                </a:solidFill>
                <a:latin typeface="Comic Sans MS" pitchFamily="66" charset="0"/>
              </a:rPr>
              <a:t/>
            </a:r>
            <a:br>
              <a:rPr lang="en-US" altLang="en-US" b="1" smtClean="0">
                <a:solidFill>
                  <a:srgbClr val="0033CC"/>
                </a:solidFill>
                <a:latin typeface="Comic Sans MS" pitchFamily="66" charset="0"/>
              </a:rPr>
            </a:br>
            <a:r>
              <a:rPr lang="en-US" altLang="en-US" b="1" smtClean="0">
                <a:solidFill>
                  <a:srgbClr val="0033CC"/>
                </a:solidFill>
                <a:latin typeface="Comic Sans MS" pitchFamily="66" charset="0"/>
              </a:rPr>
              <a:t>Organic Chemistry</a:t>
            </a:r>
            <a:r>
              <a:rPr lang="en-US" altLang="en-US" b="1" smtClean="0">
                <a:solidFill>
                  <a:srgbClr val="000066"/>
                </a:solidFill>
              </a:rPr>
              <a:t/>
            </a:r>
            <a:br>
              <a:rPr lang="en-US" altLang="en-US" b="1" smtClean="0">
                <a:solidFill>
                  <a:srgbClr val="000066"/>
                </a:solidFill>
              </a:rPr>
            </a:br>
            <a:endParaRPr lang="en-US" altLang="en-US" b="1" smtClean="0">
              <a:solidFill>
                <a:srgbClr val="000066"/>
              </a:solidFill>
            </a:endParaRPr>
          </a:p>
        </p:txBody>
      </p:sp>
      <p:sp>
        <p:nvSpPr>
          <p:cNvPr id="3075" name="Text Box 6"/>
          <p:cNvSpPr txBox="1">
            <a:spLocks noChangeArrowheads="1"/>
          </p:cNvSpPr>
          <p:nvPr/>
        </p:nvSpPr>
        <p:spPr bwMode="auto">
          <a:xfrm>
            <a:off x="6858000" y="6613525"/>
            <a:ext cx="2286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3"/>
              </a:rPr>
              <a:t>DNA</a:t>
            </a:r>
            <a:r>
              <a:rPr lang="en-US" altLang="en-US" sz="1000">
                <a:latin typeface="Comic Sans MS" pitchFamily="66" charset="0"/>
              </a:rPr>
              <a:t>, Richard Wheeler</a:t>
            </a:r>
          </a:p>
        </p:txBody>
      </p:sp>
      <p:sp>
        <p:nvSpPr>
          <p:cNvPr id="3076" name="Picture 16" descr="DNA_orbit_animated"/>
          <p:cNvSpPr>
            <a:spLocks noChangeAspect="1" noChangeArrowheads="1"/>
          </p:cNvSpPr>
          <p:nvPr/>
        </p:nvSpPr>
        <p:spPr bwMode="auto">
          <a:xfrm>
            <a:off x="5791200" y="914400"/>
            <a:ext cx="27622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0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941388"/>
            <a:ext cx="27622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6626436"/>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Comic Sans MS" charset="0"/>
              </a:rPr>
              <a:t>From the Virtual Biology Classroom 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242933369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b="1" smtClean="0">
                <a:latin typeface="Comic Sans MS" pitchFamily="66" charset="0"/>
              </a:rPr>
              <a:t>Inorganic vs Organic Molecules</a:t>
            </a:r>
          </a:p>
        </p:txBody>
      </p:sp>
      <p:sp>
        <p:nvSpPr>
          <p:cNvPr id="4099" name="Rectangle 3"/>
          <p:cNvSpPr>
            <a:spLocks noGrp="1" noChangeArrowheads="1"/>
          </p:cNvSpPr>
          <p:nvPr>
            <p:ph type="body" sz="half" idx="1"/>
          </p:nvPr>
        </p:nvSpPr>
        <p:spPr/>
        <p:txBody>
          <a:bodyPr/>
          <a:lstStyle/>
          <a:p>
            <a:pPr eaLnBrk="1" hangingPunct="1"/>
            <a:r>
              <a:rPr lang="en-US" altLang="en-US" sz="2000" b="1" smtClean="0">
                <a:latin typeface="Comic Sans MS" pitchFamily="66" charset="0"/>
              </a:rPr>
              <a:t>Inorganic Molecules </a:t>
            </a:r>
            <a:r>
              <a:rPr lang="en-US" altLang="en-US" sz="2000" smtClean="0">
                <a:latin typeface="Comic Sans MS" pitchFamily="66" charset="0"/>
              </a:rPr>
              <a:t>&gt; Molecules that </a:t>
            </a:r>
            <a:r>
              <a:rPr lang="en-US" altLang="en-US" sz="2000" i="1" smtClean="0">
                <a:latin typeface="Comic Sans MS" pitchFamily="66" charset="0"/>
              </a:rPr>
              <a:t>don’t</a:t>
            </a:r>
            <a:r>
              <a:rPr lang="en-US" altLang="en-US" sz="2000" b="1" smtClean="0">
                <a:latin typeface="Comic Sans MS" pitchFamily="66" charset="0"/>
              </a:rPr>
              <a:t> </a:t>
            </a:r>
            <a:r>
              <a:rPr lang="en-US" altLang="en-US" sz="2000" smtClean="0">
                <a:latin typeface="Comic Sans MS" pitchFamily="66" charset="0"/>
              </a:rPr>
              <a:t>have Carbon Hydrogen </a:t>
            </a:r>
            <a:r>
              <a:rPr lang="en-US" altLang="en-US" sz="1600" smtClean="0">
                <a:latin typeface="Comic Sans MS" pitchFamily="66" charset="0"/>
              </a:rPr>
              <a:t>(C-H) </a:t>
            </a:r>
            <a:r>
              <a:rPr lang="en-US" altLang="en-US" sz="2000" smtClean="0">
                <a:latin typeface="Comic Sans MS" pitchFamily="66" charset="0"/>
              </a:rPr>
              <a:t>bonds.</a:t>
            </a:r>
            <a:endParaRPr lang="en-US" altLang="en-US" sz="1000" smtClean="0">
              <a:latin typeface="Comic Sans MS" pitchFamily="66" charset="0"/>
            </a:endParaRPr>
          </a:p>
          <a:p>
            <a:pPr eaLnBrk="1" hangingPunct="1">
              <a:buFontTx/>
              <a:buNone/>
            </a:pPr>
            <a:endParaRPr lang="en-US" altLang="en-US" sz="2000" smtClean="0">
              <a:latin typeface="Comic Sans MS" pitchFamily="66" charset="0"/>
            </a:endParaRPr>
          </a:p>
          <a:p>
            <a:pPr eaLnBrk="1" hangingPunct="1"/>
            <a:r>
              <a:rPr lang="en-US" altLang="en-US" sz="2000" smtClean="0">
                <a:latin typeface="Comic Sans MS" pitchFamily="66" charset="0"/>
              </a:rPr>
              <a:t>The major </a:t>
            </a:r>
            <a:r>
              <a:rPr lang="en-US" altLang="en-US" sz="2000" smtClean="0">
                <a:solidFill>
                  <a:srgbClr val="0066FF"/>
                </a:solidFill>
                <a:latin typeface="Comic Sans MS" pitchFamily="66" charset="0"/>
                <a:hlinkClick r:id="rId3"/>
              </a:rPr>
              <a:t>organic macromolecules</a:t>
            </a:r>
            <a:r>
              <a:rPr lang="en-US" altLang="en-US" sz="2000" smtClean="0">
                <a:latin typeface="Comic Sans MS" pitchFamily="66" charset="0"/>
              </a:rPr>
              <a:t> </a:t>
            </a:r>
            <a:r>
              <a:rPr lang="en-US" altLang="en-US" sz="1400" smtClean="0">
                <a:latin typeface="Comic Sans MS" pitchFamily="66" charset="0"/>
              </a:rPr>
              <a:t>(big molecules with carbon-hydrogen bonds)</a:t>
            </a:r>
            <a:r>
              <a:rPr lang="en-US" altLang="en-US" sz="1600" smtClean="0">
                <a:latin typeface="Comic Sans MS" pitchFamily="66" charset="0"/>
              </a:rPr>
              <a:t> </a:t>
            </a:r>
            <a:r>
              <a:rPr lang="en-US" altLang="en-US" sz="2000" smtClean="0">
                <a:latin typeface="Comic Sans MS" pitchFamily="66" charset="0"/>
              </a:rPr>
              <a:t>found in living things are:</a:t>
            </a:r>
            <a:r>
              <a:rPr lang="en-US" altLang="en-US" sz="2400" smtClean="0">
                <a:latin typeface="Comic Sans MS" pitchFamily="66" charset="0"/>
              </a:rPr>
              <a:t> </a:t>
            </a:r>
          </a:p>
          <a:p>
            <a:pPr eaLnBrk="1" hangingPunct="1"/>
            <a:endParaRPr lang="en-US" altLang="en-US" sz="800" smtClean="0">
              <a:latin typeface="Comic Sans MS" pitchFamily="66" charset="0"/>
            </a:endParaRPr>
          </a:p>
          <a:p>
            <a:pPr eaLnBrk="1" hangingPunct="1">
              <a:buFontTx/>
              <a:buNone/>
            </a:pPr>
            <a:r>
              <a:rPr lang="en-US" altLang="en-US" sz="2000" smtClean="0">
                <a:latin typeface="Comic Sans MS" pitchFamily="66" charset="0"/>
              </a:rPr>
              <a:t>1. </a:t>
            </a:r>
            <a:r>
              <a:rPr lang="en-US" altLang="en-US" sz="2000" b="1" smtClean="0">
                <a:solidFill>
                  <a:schemeClr val="bg2"/>
                </a:solidFill>
                <a:latin typeface="Comic Sans MS" pitchFamily="66" charset="0"/>
              </a:rPr>
              <a:t>carbohydrates</a:t>
            </a:r>
          </a:p>
          <a:p>
            <a:pPr eaLnBrk="1" hangingPunct="1">
              <a:buFontTx/>
              <a:buNone/>
            </a:pPr>
            <a:r>
              <a:rPr lang="en-US" altLang="en-US" sz="2000" smtClean="0">
                <a:latin typeface="Comic Sans MS" pitchFamily="66" charset="0"/>
              </a:rPr>
              <a:t>2. </a:t>
            </a:r>
            <a:r>
              <a:rPr lang="en-US" altLang="en-US" sz="2000" b="1" smtClean="0">
                <a:solidFill>
                  <a:schemeClr val="bg2"/>
                </a:solidFill>
                <a:latin typeface="Comic Sans MS" pitchFamily="66" charset="0"/>
              </a:rPr>
              <a:t>proteins</a:t>
            </a:r>
          </a:p>
          <a:p>
            <a:pPr eaLnBrk="1" hangingPunct="1">
              <a:buFontTx/>
              <a:buNone/>
            </a:pPr>
            <a:r>
              <a:rPr lang="en-US" altLang="en-US" sz="2000" smtClean="0">
                <a:latin typeface="Comic Sans MS" pitchFamily="66" charset="0"/>
              </a:rPr>
              <a:t>3. </a:t>
            </a:r>
            <a:r>
              <a:rPr lang="en-US" altLang="en-US" sz="2000" b="1" smtClean="0">
                <a:solidFill>
                  <a:schemeClr val="bg2"/>
                </a:solidFill>
                <a:latin typeface="Comic Sans MS" pitchFamily="66" charset="0"/>
              </a:rPr>
              <a:t>nucleic acids</a:t>
            </a:r>
          </a:p>
          <a:p>
            <a:pPr eaLnBrk="1" hangingPunct="1">
              <a:buFontTx/>
              <a:buNone/>
            </a:pPr>
            <a:r>
              <a:rPr lang="en-US" altLang="en-US" sz="2000" smtClean="0">
                <a:latin typeface="Comic Sans MS" pitchFamily="66" charset="0"/>
              </a:rPr>
              <a:t>4. </a:t>
            </a:r>
            <a:r>
              <a:rPr lang="en-US" altLang="en-US" sz="2000" b="1" smtClean="0">
                <a:solidFill>
                  <a:schemeClr val="bg2"/>
                </a:solidFill>
                <a:latin typeface="Comic Sans MS" pitchFamily="66" charset="0"/>
              </a:rPr>
              <a:t>lipids</a:t>
            </a:r>
            <a:endParaRPr lang="en-US" altLang="en-US" sz="900" b="1" smtClean="0">
              <a:solidFill>
                <a:schemeClr val="bg2"/>
              </a:solidFill>
            </a:endParaRPr>
          </a:p>
        </p:txBody>
      </p:sp>
      <p:sp>
        <p:nvSpPr>
          <p:cNvPr id="4100" name="Text Box 4"/>
          <p:cNvSpPr txBox="1">
            <a:spLocks noChangeArrowheads="1"/>
          </p:cNvSpPr>
          <p:nvPr/>
        </p:nvSpPr>
        <p:spPr bwMode="auto">
          <a:xfrm>
            <a:off x="7696200" y="2286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b="1">
                <a:latin typeface="Curlz MT" pitchFamily="82" charset="0"/>
              </a:rPr>
              <a:t>?</a:t>
            </a:r>
          </a:p>
        </p:txBody>
      </p:sp>
      <p:sp>
        <p:nvSpPr>
          <p:cNvPr id="4101" name="Text Box 5"/>
          <p:cNvSpPr txBox="1">
            <a:spLocks noChangeArrowheads="1"/>
          </p:cNvSpPr>
          <p:nvPr/>
        </p:nvSpPr>
        <p:spPr bwMode="auto">
          <a:xfrm>
            <a:off x="838200" y="3048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b="1">
                <a:latin typeface="Curlz MT" pitchFamily="82" charset="0"/>
              </a:rPr>
              <a:t>?</a:t>
            </a:r>
          </a:p>
        </p:txBody>
      </p:sp>
      <p:pic>
        <p:nvPicPr>
          <p:cNvPr id="4102" name="Picture 6" descr="Methane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1752600"/>
            <a:ext cx="3446463" cy="414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Rectangle 11"/>
          <p:cNvSpPr>
            <a:spLocks noChangeArrowheads="1"/>
          </p:cNvSpPr>
          <p:nvPr/>
        </p:nvSpPr>
        <p:spPr bwMode="auto">
          <a:xfrm>
            <a:off x="5999163" y="6611938"/>
            <a:ext cx="31448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 </a:t>
            </a:r>
            <a:r>
              <a:rPr lang="en-US" altLang="en-US" sz="1000">
                <a:latin typeface="Comic Sans MS" pitchFamily="66" charset="0"/>
                <a:hlinkClick r:id="rId5"/>
              </a:rPr>
              <a:t>Methane Covalent Bonds</a:t>
            </a:r>
            <a:r>
              <a:rPr lang="en-US" altLang="en-US" sz="1000">
                <a:latin typeface="Comic Sans MS" pitchFamily="66" charset="0"/>
              </a:rPr>
              <a:t>, Dynablast, Wiki </a:t>
            </a:r>
          </a:p>
        </p:txBody>
      </p:sp>
      <p:sp>
        <p:nvSpPr>
          <p:cNvPr id="9"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6"/>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41120655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173162"/>
          </a:xfrm>
        </p:spPr>
        <p:txBody>
          <a:bodyPr/>
          <a:lstStyle/>
          <a:p>
            <a:pPr algn="l" eaLnBrk="1" hangingPunct="1"/>
            <a:r>
              <a:rPr lang="en-US" altLang="en-US" sz="4000" b="1" smtClean="0">
                <a:solidFill>
                  <a:srgbClr val="FF0000"/>
                </a:solidFill>
                <a:latin typeface="Comic Sans MS" pitchFamily="66" charset="0"/>
              </a:rPr>
              <a:t>Carbon</a:t>
            </a:r>
            <a:r>
              <a:rPr lang="en-US" altLang="en-US" b="1" smtClean="0">
                <a:solidFill>
                  <a:srgbClr val="FF0000"/>
                </a:solidFill>
                <a:latin typeface="Comic Sans MS" pitchFamily="66" charset="0"/>
              </a:rPr>
              <a:t/>
            </a:r>
            <a:br>
              <a:rPr lang="en-US" altLang="en-US" b="1" smtClean="0">
                <a:solidFill>
                  <a:srgbClr val="FF0000"/>
                </a:solidFill>
                <a:latin typeface="Comic Sans MS" pitchFamily="66" charset="0"/>
              </a:rPr>
            </a:br>
            <a:r>
              <a:rPr lang="en-US" altLang="en-US" sz="2800" b="1" smtClean="0">
                <a:solidFill>
                  <a:srgbClr val="0070C0"/>
                </a:solidFill>
                <a:latin typeface="Comic Sans MS" pitchFamily="66" charset="0"/>
              </a:rPr>
              <a:t>Little Atom, Big Deal</a:t>
            </a:r>
          </a:p>
        </p:txBody>
      </p:sp>
      <p:sp>
        <p:nvSpPr>
          <p:cNvPr id="5123" name="Rectangle 3"/>
          <p:cNvSpPr>
            <a:spLocks noGrp="1" noChangeArrowheads="1"/>
          </p:cNvSpPr>
          <p:nvPr>
            <p:ph type="body" sz="half" idx="1"/>
          </p:nvPr>
        </p:nvSpPr>
        <p:spPr>
          <a:xfrm>
            <a:off x="457200" y="1638300"/>
            <a:ext cx="5334000" cy="4953000"/>
          </a:xfrm>
        </p:spPr>
        <p:txBody>
          <a:bodyPr/>
          <a:lstStyle/>
          <a:p>
            <a:pPr eaLnBrk="1" hangingPunct="1">
              <a:lnSpc>
                <a:spcPct val="90000"/>
              </a:lnSpc>
              <a:buFontTx/>
              <a:buNone/>
            </a:pPr>
            <a:r>
              <a:rPr lang="en-US" altLang="en-US" sz="1800" dirty="0" smtClean="0">
                <a:latin typeface="Comic Sans MS" pitchFamily="66" charset="0"/>
              </a:rPr>
              <a:t>The chemical basis of life.  Abundant in all known  life forms.</a:t>
            </a:r>
          </a:p>
          <a:p>
            <a:pPr eaLnBrk="1" hangingPunct="1">
              <a:lnSpc>
                <a:spcPct val="90000"/>
              </a:lnSpc>
              <a:buFontTx/>
              <a:buNone/>
            </a:pPr>
            <a:endParaRPr lang="en-US" altLang="en-US" sz="1600" dirty="0" smtClean="0">
              <a:latin typeface="Comic Sans MS" pitchFamily="66" charset="0"/>
            </a:endParaRPr>
          </a:p>
          <a:p>
            <a:pPr eaLnBrk="1" hangingPunct="1">
              <a:lnSpc>
                <a:spcPct val="90000"/>
              </a:lnSpc>
              <a:buFontTx/>
              <a:buNone/>
            </a:pPr>
            <a:r>
              <a:rPr lang="en-US" altLang="en-US" sz="1800" dirty="0" smtClean="0">
                <a:latin typeface="Comic Sans MS" pitchFamily="66" charset="0"/>
              </a:rPr>
              <a:t>Essential to complex organic macromolecules, because each carbon atom can form  </a:t>
            </a:r>
            <a:r>
              <a:rPr lang="en-US" altLang="en-US" sz="1800" b="1" dirty="0" smtClean="0">
                <a:solidFill>
                  <a:srgbClr val="FF0000"/>
                </a:solidFill>
                <a:latin typeface="Comic Sans MS" pitchFamily="66" charset="0"/>
              </a:rPr>
              <a:t>___ </a:t>
            </a:r>
            <a:r>
              <a:rPr lang="en-US" altLang="en-US" sz="1800" dirty="0" smtClean="0">
                <a:latin typeface="Comic Sans MS" pitchFamily="66" charset="0"/>
              </a:rPr>
              <a:t>bonds </a:t>
            </a:r>
            <a:r>
              <a:rPr lang="en-US" altLang="en-US" sz="1400" dirty="0" smtClean="0">
                <a:latin typeface="Comic Sans MS" pitchFamily="66" charset="0"/>
              </a:rPr>
              <a:t>(usually involving hydrogen , oxygen  and/or nitrogen).</a:t>
            </a:r>
          </a:p>
          <a:p>
            <a:pPr eaLnBrk="1" hangingPunct="1">
              <a:lnSpc>
                <a:spcPct val="90000"/>
              </a:lnSpc>
              <a:buFontTx/>
              <a:buNone/>
            </a:pPr>
            <a:endParaRPr lang="en-US" altLang="en-US" sz="1800" i="1" dirty="0" smtClean="0">
              <a:latin typeface="Comic Sans MS" pitchFamily="66" charset="0"/>
            </a:endParaRPr>
          </a:p>
          <a:p>
            <a:pPr eaLnBrk="1" hangingPunct="1">
              <a:lnSpc>
                <a:spcPct val="90000"/>
              </a:lnSpc>
              <a:buFontTx/>
              <a:buNone/>
            </a:pPr>
            <a:r>
              <a:rPr lang="en-US" altLang="en-US" sz="2000" dirty="0" smtClean="0">
                <a:latin typeface="Comic Sans MS" pitchFamily="66" charset="0"/>
              </a:rPr>
              <a:t>Able to form polymers </a:t>
            </a:r>
            <a:r>
              <a:rPr lang="en-US" altLang="en-US" sz="1400" dirty="0" smtClean="0">
                <a:latin typeface="Comic Sans MS" pitchFamily="66" charset="0"/>
              </a:rPr>
              <a:t>(big organic molecules). </a:t>
            </a:r>
            <a:endParaRPr lang="en-US" altLang="en-US" sz="1600" dirty="0" smtClean="0">
              <a:latin typeface="Comic Sans MS" pitchFamily="66" charset="0"/>
            </a:endParaRPr>
          </a:p>
          <a:p>
            <a:pPr eaLnBrk="1" hangingPunct="1">
              <a:lnSpc>
                <a:spcPct val="90000"/>
              </a:lnSpc>
            </a:pPr>
            <a:r>
              <a:rPr lang="en-US" altLang="en-US" sz="1600" dirty="0" smtClean="0">
                <a:latin typeface="Comic Sans MS" pitchFamily="66" charset="0"/>
              </a:rPr>
              <a:t>The atoms can bond with each other to form long chains.</a:t>
            </a:r>
          </a:p>
          <a:p>
            <a:pPr eaLnBrk="1" hangingPunct="1">
              <a:lnSpc>
                <a:spcPct val="90000"/>
              </a:lnSpc>
            </a:pPr>
            <a:endParaRPr lang="en-US" altLang="en-US" sz="1200" dirty="0" smtClean="0">
              <a:latin typeface="Comic Sans MS" pitchFamily="66" charset="0"/>
            </a:endParaRPr>
          </a:p>
          <a:p>
            <a:pPr eaLnBrk="1" hangingPunct="1">
              <a:lnSpc>
                <a:spcPct val="90000"/>
              </a:lnSpc>
            </a:pPr>
            <a:r>
              <a:rPr lang="en-US" altLang="en-US" sz="1600" dirty="0" smtClean="0">
                <a:latin typeface="Comic Sans MS" pitchFamily="66" charset="0"/>
              </a:rPr>
              <a:t>Sometimes the ends of these chains join together to form a ring.</a:t>
            </a:r>
          </a:p>
          <a:p>
            <a:pPr eaLnBrk="1" hangingPunct="1">
              <a:lnSpc>
                <a:spcPct val="90000"/>
              </a:lnSpc>
              <a:buFontTx/>
              <a:buNone/>
            </a:pPr>
            <a:endParaRPr lang="en-US" altLang="en-US" sz="1800" i="1" dirty="0" smtClean="0">
              <a:latin typeface="Comic Sans MS" pitchFamily="66" charset="0"/>
            </a:endParaRPr>
          </a:p>
          <a:p>
            <a:pPr eaLnBrk="1" hangingPunct="1">
              <a:lnSpc>
                <a:spcPct val="90000"/>
              </a:lnSpc>
              <a:buFontTx/>
              <a:buNone/>
            </a:pPr>
            <a:r>
              <a:rPr lang="en-US" altLang="en-US" sz="1800" dirty="0" smtClean="0">
                <a:latin typeface="Comic Sans MS" pitchFamily="66" charset="0"/>
              </a:rPr>
              <a:t>Double bonds form when atoms share two pairs of electrons </a:t>
            </a:r>
            <a:r>
              <a:rPr lang="en-US" altLang="en-US" sz="1400" dirty="0" smtClean="0">
                <a:latin typeface="Comic Sans MS" pitchFamily="66" charset="0"/>
              </a:rPr>
              <a:t>(two covalent bonds).</a:t>
            </a:r>
            <a:r>
              <a:rPr lang="en-US" altLang="en-US" sz="1800" dirty="0" smtClean="0">
                <a:latin typeface="Comic Sans MS" pitchFamily="66" charset="0"/>
              </a:rPr>
              <a:t> </a:t>
            </a:r>
            <a:endParaRPr lang="en-US" altLang="en-US" sz="2000" dirty="0" smtClean="0">
              <a:latin typeface="Comic Sans MS" pitchFamily="66" charset="0"/>
            </a:endParaRPr>
          </a:p>
        </p:txBody>
      </p:sp>
      <p:pic>
        <p:nvPicPr>
          <p:cNvPr id="512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52400"/>
            <a:ext cx="26273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24" descr="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6" descr="pic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90800"/>
            <a:ext cx="25431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29"/>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rPr>
              <a:t>Images: Carbon, </a:t>
            </a:r>
            <a:r>
              <a:rPr lang="en-US" altLang="en-US" sz="1000">
                <a:latin typeface="Comic Sans MS" pitchFamily="66" charset="0"/>
                <a:hlinkClick r:id="rId6"/>
              </a:rPr>
              <a:t>Universe Today </a:t>
            </a:r>
            <a:r>
              <a:rPr lang="en-US" altLang="en-US" sz="1000">
                <a:latin typeface="Comic Sans MS" pitchFamily="66" charset="0"/>
              </a:rPr>
              <a:t>Website</a:t>
            </a:r>
          </a:p>
        </p:txBody>
      </p:sp>
      <p:sp>
        <p:nvSpPr>
          <p:cNvPr id="9"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8051476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8"/>
          <p:cNvSpPr>
            <a:spLocks noGrp="1" noChangeArrowheads="1"/>
          </p:cNvSpPr>
          <p:nvPr>
            <p:ph type="title"/>
          </p:nvPr>
        </p:nvSpPr>
        <p:spPr/>
        <p:txBody>
          <a:bodyPr/>
          <a:lstStyle/>
          <a:p>
            <a:pPr eaLnBrk="1" hangingPunct="1"/>
            <a:r>
              <a:rPr lang="en-US" altLang="en-US" sz="3200" b="1" smtClean="0">
                <a:solidFill>
                  <a:srgbClr val="008000"/>
                </a:solidFill>
                <a:latin typeface="Comic Sans MS" pitchFamily="66" charset="0"/>
              </a:rPr>
              <a:t>Study Table of </a:t>
            </a:r>
            <a:r>
              <a:rPr lang="en-US" altLang="en-US" sz="3200" b="1" smtClean="0">
                <a:solidFill>
                  <a:srgbClr val="008000"/>
                </a:solidFill>
                <a:latin typeface="Comic Sans MS" pitchFamily="66" charset="0"/>
                <a:hlinkClick r:id="rId3"/>
              </a:rPr>
              <a:t>Organic Macromolecules</a:t>
            </a:r>
            <a:r>
              <a:rPr lang="en-US" altLang="en-US" sz="3200" b="1" smtClean="0">
                <a:solidFill>
                  <a:srgbClr val="008000"/>
                </a:solidFill>
                <a:latin typeface="Comic Sans MS" pitchFamily="66" charset="0"/>
              </a:rPr>
              <a:t/>
            </a:r>
            <a:br>
              <a:rPr lang="en-US" altLang="en-US" sz="3200" b="1" smtClean="0">
                <a:solidFill>
                  <a:srgbClr val="008000"/>
                </a:solidFill>
                <a:latin typeface="Comic Sans MS" pitchFamily="66" charset="0"/>
              </a:rPr>
            </a:br>
            <a:r>
              <a:rPr lang="en-US" altLang="en-US" sz="1600" b="1" smtClean="0">
                <a:solidFill>
                  <a:srgbClr val="008000"/>
                </a:solidFill>
                <a:latin typeface="Comic Sans MS" pitchFamily="66" charset="0"/>
              </a:rPr>
              <a:t/>
            </a:r>
            <a:br>
              <a:rPr lang="en-US" altLang="en-US" sz="1600" b="1" smtClean="0">
                <a:solidFill>
                  <a:srgbClr val="008000"/>
                </a:solidFill>
                <a:latin typeface="Comic Sans MS" pitchFamily="66" charset="0"/>
              </a:rPr>
            </a:br>
            <a:r>
              <a:rPr lang="en-US" altLang="en-US" sz="1200" smtClean="0">
                <a:solidFill>
                  <a:schemeClr val="tx1"/>
                </a:solidFill>
                <a:latin typeface="Comic Sans MS" pitchFamily="66" charset="0"/>
              </a:rPr>
              <a:t>(We will fill this in as we go through the rest of the lecture.)</a:t>
            </a:r>
            <a:endParaRPr lang="en-US" altLang="en-US" sz="3200" smtClean="0">
              <a:solidFill>
                <a:srgbClr val="008000"/>
              </a:solidFill>
              <a:latin typeface="Comic Sans MS" pitchFamily="66" charset="0"/>
            </a:endParaRPr>
          </a:p>
        </p:txBody>
      </p:sp>
      <p:graphicFrame>
        <p:nvGraphicFramePr>
          <p:cNvPr id="425008" name="Group 48"/>
          <p:cNvGraphicFramePr>
            <a:graphicFrameLocks noGrp="1"/>
          </p:cNvGraphicFramePr>
          <p:nvPr>
            <p:ph idx="1"/>
            <p:extLst>
              <p:ext uri="{D42A27DB-BD31-4B8C-83A1-F6EECF244321}">
                <p14:modId xmlns:p14="http://schemas.microsoft.com/office/powerpoint/2010/main" val="2399071237"/>
              </p:ext>
            </p:extLst>
          </p:nvPr>
        </p:nvGraphicFramePr>
        <p:xfrm>
          <a:off x="457200" y="1600200"/>
          <a:ext cx="8229599" cy="4688396"/>
        </p:xfrm>
        <a:graphic>
          <a:graphicData uri="http://schemas.openxmlformats.org/drawingml/2006/table">
            <a:tbl>
              <a:tblPr/>
              <a:tblGrid>
                <a:gridCol w="1610139"/>
                <a:gridCol w="1550504"/>
                <a:gridCol w="1789043"/>
                <a:gridCol w="1789043"/>
                <a:gridCol w="1490870"/>
              </a:tblGrid>
              <a:tr h="1005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Macromolecule</a:t>
                      </a:r>
                      <a:r>
                        <a:rPr kumimoji="0" lang="en-US" sz="1600" b="0" i="0" u="none" strike="noStrike" cap="none" normalizeH="0" baseline="0" dirty="0" smtClean="0">
                          <a:ln>
                            <a:noFill/>
                          </a:ln>
                          <a:solidFill>
                            <a:schemeClr val="tx1"/>
                          </a:solidFill>
                          <a:effectLst/>
                          <a:latin typeface="Comic Sans MS" pitchFamily="66" charset="0"/>
                        </a:rPr>
                        <a:t> </a:t>
                      </a:r>
                      <a:r>
                        <a:rPr kumimoji="0" lang="en-US" sz="1200" b="0" i="0" u="none" strike="noStrike" cap="none" normalizeH="0" baseline="0" dirty="0" smtClean="0">
                          <a:ln>
                            <a:noFill/>
                          </a:ln>
                          <a:solidFill>
                            <a:schemeClr val="tx1"/>
                          </a:solidFill>
                          <a:effectLst/>
                          <a:latin typeface="Comic Sans MS" pitchFamily="66" charset="0"/>
                        </a:rPr>
                        <a:t>(polymer)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Made of what type of monomer?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Is there another name for this polymer?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What are the main elements in this macromolecule?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Examples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0146274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4267200" cy="1143000"/>
          </a:xfrm>
        </p:spPr>
        <p:txBody>
          <a:bodyPr/>
          <a:lstStyle/>
          <a:p>
            <a:pPr algn="l" eaLnBrk="1" hangingPunct="1"/>
            <a:r>
              <a:rPr lang="en-US" altLang="en-US" sz="2400" b="1" dirty="0" smtClean="0"/>
              <a:t/>
            </a:r>
            <a:br>
              <a:rPr lang="en-US" altLang="en-US" sz="2400" b="1" dirty="0" smtClean="0"/>
            </a:br>
            <a:r>
              <a:rPr lang="en-US" altLang="en-US" sz="3500" b="1" dirty="0" smtClean="0">
                <a:solidFill>
                  <a:srgbClr val="0070C0"/>
                </a:solidFill>
                <a:latin typeface="Comic Sans MS" pitchFamily="66" charset="0"/>
              </a:rPr>
              <a:t>Organic Molecules</a:t>
            </a:r>
            <a:r>
              <a:rPr lang="en-US" altLang="en-US" sz="1300" b="1" dirty="0" smtClean="0">
                <a:solidFill>
                  <a:srgbClr val="0070C0"/>
                </a:solidFill>
                <a:latin typeface="Comic Sans MS" pitchFamily="66" charset="0"/>
              </a:rPr>
              <a:t> </a:t>
            </a:r>
            <a:br>
              <a:rPr lang="en-US" altLang="en-US" sz="1300" b="1" dirty="0" smtClean="0">
                <a:solidFill>
                  <a:srgbClr val="0070C0"/>
                </a:solidFill>
                <a:latin typeface="Comic Sans MS" pitchFamily="66" charset="0"/>
              </a:rPr>
            </a:br>
            <a:r>
              <a:rPr lang="en-US" altLang="en-US" sz="3200" dirty="0" smtClean="0">
                <a:solidFill>
                  <a:srgbClr val="0070C0"/>
                </a:solidFill>
                <a:latin typeface="Comic Sans MS" pitchFamily="66" charset="0"/>
                <a:hlinkClick r:id="rId3"/>
              </a:rPr>
              <a:t>Carbohydrates</a:t>
            </a:r>
            <a:r>
              <a:rPr lang="en-US" altLang="en-US" sz="2400" dirty="0" smtClean="0">
                <a:solidFill>
                  <a:srgbClr val="0070C0"/>
                </a:solidFill>
              </a:rPr>
              <a:t> </a:t>
            </a:r>
            <a:r>
              <a:rPr lang="en-US" altLang="en-US" sz="2400" dirty="0" smtClean="0"/>
              <a:t/>
            </a:r>
            <a:br>
              <a:rPr lang="en-US" altLang="en-US" sz="2400" dirty="0" smtClean="0"/>
            </a:br>
            <a:r>
              <a:rPr lang="en-US" altLang="en-US" sz="2000" dirty="0" smtClean="0"/>
              <a:t/>
            </a:r>
            <a:br>
              <a:rPr lang="en-US" altLang="en-US" sz="2000" dirty="0" smtClean="0"/>
            </a:br>
            <a:endParaRPr lang="en-US" altLang="en-US" sz="2000" dirty="0" smtClean="0"/>
          </a:p>
        </p:txBody>
      </p:sp>
      <p:sp>
        <p:nvSpPr>
          <p:cNvPr id="7171" name="Rectangle 3"/>
          <p:cNvSpPr>
            <a:spLocks noGrp="1" noChangeArrowheads="1"/>
          </p:cNvSpPr>
          <p:nvPr>
            <p:ph type="body" sz="half" idx="1"/>
          </p:nvPr>
        </p:nvSpPr>
        <p:spPr>
          <a:xfrm>
            <a:off x="457200" y="1600200"/>
            <a:ext cx="4343400" cy="4648200"/>
          </a:xfrm>
        </p:spPr>
        <p:txBody>
          <a:bodyPr/>
          <a:lstStyle/>
          <a:p>
            <a:pPr eaLnBrk="1" hangingPunct="1">
              <a:lnSpc>
                <a:spcPct val="90000"/>
              </a:lnSpc>
              <a:buFontTx/>
              <a:buNone/>
              <a:defRPr/>
            </a:pPr>
            <a:r>
              <a:rPr lang="en-US" altLang="en-US" sz="1800" dirty="0" smtClean="0">
                <a:latin typeface="Comic Sans MS" pitchFamily="66" charset="0"/>
                <a:cs typeface="Arial" charset="0"/>
              </a:rPr>
              <a:t>• “</a:t>
            </a:r>
            <a:r>
              <a:rPr lang="en-US" altLang="en-US" sz="2400" b="1" dirty="0" smtClean="0">
                <a:solidFill>
                  <a:schemeClr val="tx1">
                    <a:lumMod val="50000"/>
                    <a:lumOff val="50000"/>
                  </a:schemeClr>
                </a:solidFill>
                <a:latin typeface="Comic Sans MS" pitchFamily="66" charset="0"/>
              </a:rPr>
              <a:t>carbon</a:t>
            </a:r>
            <a:r>
              <a:rPr lang="en-US" altLang="en-US" sz="2000" dirty="0" smtClean="0">
                <a:latin typeface="Comic Sans MS" pitchFamily="66" charset="0"/>
              </a:rPr>
              <a:t>” </a:t>
            </a:r>
            <a:r>
              <a:rPr lang="en-US" altLang="en-US" sz="1800" dirty="0" smtClean="0">
                <a:latin typeface="Comic Sans MS" pitchFamily="66" charset="0"/>
              </a:rPr>
              <a:t>- hydrates”</a:t>
            </a:r>
          </a:p>
          <a:p>
            <a:pPr eaLnBrk="1" hangingPunct="1">
              <a:lnSpc>
                <a:spcPct val="90000"/>
              </a:lnSpc>
              <a:buFontTx/>
              <a:buNone/>
              <a:defRPr/>
            </a:pPr>
            <a:endParaRPr lang="en-US" altLang="en-US" sz="18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1800" dirty="0" smtClean="0">
                <a:latin typeface="Comic Sans MS" pitchFamily="66" charset="0"/>
              </a:rPr>
              <a:t>One carbon molecule to one water molecule </a:t>
            </a:r>
            <a:r>
              <a:rPr lang="en-US" altLang="en-US" sz="2000" b="1" dirty="0" smtClean="0">
                <a:solidFill>
                  <a:schemeClr val="tx1">
                    <a:lumMod val="50000"/>
                    <a:lumOff val="50000"/>
                  </a:schemeClr>
                </a:solidFill>
                <a:latin typeface="Comic Sans MS" panose="030F0702030302020204" pitchFamily="66" charset="0"/>
              </a:rPr>
              <a:t>(CH</a:t>
            </a:r>
            <a:r>
              <a:rPr lang="en-US" altLang="en-US" sz="2000" b="1" baseline="-25000" dirty="0" smtClean="0">
                <a:solidFill>
                  <a:schemeClr val="tx1">
                    <a:lumMod val="50000"/>
                    <a:lumOff val="50000"/>
                  </a:schemeClr>
                </a:solidFill>
                <a:latin typeface="Comic Sans MS" panose="030F0702030302020204" pitchFamily="66" charset="0"/>
              </a:rPr>
              <a:t>2</a:t>
            </a:r>
            <a:r>
              <a:rPr lang="en-US" altLang="en-US" sz="2000" b="1" dirty="0" smtClean="0">
                <a:solidFill>
                  <a:schemeClr val="tx1">
                    <a:lumMod val="50000"/>
                    <a:lumOff val="50000"/>
                  </a:schemeClr>
                </a:solidFill>
                <a:latin typeface="Comic Sans MS" panose="030F0702030302020204" pitchFamily="66" charset="0"/>
              </a:rPr>
              <a:t>0)</a:t>
            </a:r>
            <a:r>
              <a:rPr lang="en-US" altLang="en-US" sz="1600" b="1" dirty="0" smtClean="0">
                <a:solidFill>
                  <a:schemeClr val="tx1">
                    <a:lumMod val="50000"/>
                    <a:lumOff val="50000"/>
                  </a:schemeClr>
                </a:solidFill>
                <a:latin typeface="Comic Sans MS" pitchFamily="66" charset="0"/>
              </a:rPr>
              <a:t>n</a:t>
            </a:r>
            <a:r>
              <a:rPr lang="en-US" altLang="en-US" sz="1400" dirty="0" smtClean="0">
                <a:latin typeface="Comic Sans MS" pitchFamily="66" charset="0"/>
              </a:rPr>
              <a:t>.</a:t>
            </a:r>
          </a:p>
          <a:p>
            <a:pPr eaLnBrk="1" hangingPunct="1">
              <a:lnSpc>
                <a:spcPct val="90000"/>
              </a:lnSpc>
              <a:buFontTx/>
              <a:buNone/>
              <a:defRPr/>
            </a:pPr>
            <a:endParaRPr lang="en-US" altLang="en-US" sz="12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2000" b="1" dirty="0" smtClean="0">
                <a:solidFill>
                  <a:schemeClr val="tx1">
                    <a:lumMod val="50000"/>
                    <a:lumOff val="50000"/>
                  </a:schemeClr>
                </a:solidFill>
                <a:latin typeface="Comic Sans MS" pitchFamily="66" charset="0"/>
              </a:rPr>
              <a:t>saccharide</a:t>
            </a:r>
            <a:r>
              <a:rPr lang="en-US" altLang="en-US" sz="1800" dirty="0" smtClean="0">
                <a:latin typeface="Comic Sans MS" pitchFamily="66" charset="0"/>
              </a:rPr>
              <a:t> is a synonym for </a:t>
            </a:r>
            <a:r>
              <a:rPr lang="en-US" altLang="en-US" sz="1800" dirty="0" smtClean="0">
                <a:latin typeface="Comic Sans MS" pitchFamily="66" charset="0"/>
                <a:hlinkClick r:id="rId3"/>
              </a:rPr>
              <a:t>carbohydrate</a:t>
            </a:r>
            <a:r>
              <a:rPr lang="en-US" altLang="en-US" sz="1800" dirty="0" smtClean="0">
                <a:latin typeface="Comic Sans MS" pitchFamily="66" charset="0"/>
              </a:rPr>
              <a:t>. </a:t>
            </a:r>
          </a:p>
          <a:p>
            <a:pPr eaLnBrk="1" hangingPunct="1">
              <a:lnSpc>
                <a:spcPct val="90000"/>
              </a:lnSpc>
              <a:buFontTx/>
              <a:buNone/>
              <a:defRPr/>
            </a:pPr>
            <a:endParaRPr lang="en-US" altLang="en-US" sz="1200" dirty="0" smtClean="0">
              <a:latin typeface="Comic Sans MS" pitchFamily="66" charset="0"/>
            </a:endParaRPr>
          </a:p>
          <a:p>
            <a:pPr eaLnBrk="1" hangingPunct="1">
              <a:lnSpc>
                <a:spcPct val="90000"/>
              </a:lnSpc>
              <a:buFontTx/>
              <a:buNone/>
              <a:defRPr/>
            </a:pPr>
            <a:r>
              <a:rPr lang="en-US" altLang="en-US" sz="1800" dirty="0" smtClean="0">
                <a:latin typeface="Comic Sans MS" pitchFamily="66" charset="0"/>
                <a:cs typeface="Arial" charset="0"/>
              </a:rPr>
              <a:t>• </a:t>
            </a:r>
            <a:r>
              <a:rPr lang="en-US" altLang="en-US" sz="1800" dirty="0" smtClean="0">
                <a:latin typeface="Comic Sans MS" pitchFamily="66" charset="0"/>
              </a:rPr>
              <a:t>The prefixes on the word “saccharide” relates to the size of the molecule </a:t>
            </a:r>
            <a:r>
              <a:rPr lang="en-US" altLang="en-US" sz="1600" dirty="0" smtClean="0">
                <a:latin typeface="Comic Sans MS" pitchFamily="66" charset="0"/>
              </a:rPr>
              <a:t>(mono-, di-, tri- poly-)</a:t>
            </a:r>
            <a:r>
              <a:rPr lang="en-US" altLang="en-US" sz="1800" dirty="0" smtClean="0">
                <a:latin typeface="Comic Sans MS" pitchFamily="66" charset="0"/>
              </a:rPr>
              <a:t>.</a:t>
            </a:r>
            <a:endParaRPr lang="en-US" altLang="en-US" sz="1800" b="1" dirty="0" smtClean="0">
              <a:latin typeface="Comic Sans MS" pitchFamily="66" charset="0"/>
            </a:endParaRPr>
          </a:p>
          <a:p>
            <a:pPr eaLnBrk="1" hangingPunct="1">
              <a:lnSpc>
                <a:spcPct val="90000"/>
              </a:lnSpc>
              <a:buFontTx/>
              <a:buNone/>
              <a:defRPr/>
            </a:pPr>
            <a:endParaRPr lang="en-US" altLang="en-US" sz="2800" b="1" dirty="0" smtClean="0">
              <a:latin typeface="Comic Sans MS" pitchFamily="66" charset="0"/>
            </a:endParaRPr>
          </a:p>
          <a:p>
            <a:pPr eaLnBrk="1" hangingPunct="1">
              <a:lnSpc>
                <a:spcPct val="90000"/>
              </a:lnSpc>
              <a:defRPr/>
            </a:pPr>
            <a:endParaRPr lang="en-US" altLang="en-US" dirty="0" smtClean="0"/>
          </a:p>
        </p:txBody>
      </p:sp>
      <p:sp>
        <p:nvSpPr>
          <p:cNvPr id="7172" name="Text Box 6"/>
          <p:cNvSpPr txBox="1">
            <a:spLocks noChangeArrowheads="1"/>
          </p:cNvSpPr>
          <p:nvPr/>
        </p:nvSpPr>
        <p:spPr bwMode="auto">
          <a:xfrm>
            <a:off x="7239000" y="3505200"/>
            <a:ext cx="16764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600" b="1" dirty="0" smtClean="0">
                <a:solidFill>
                  <a:srgbClr val="D1CA2E"/>
                </a:solidFill>
                <a:latin typeface="Chalkduster"/>
                <a:cs typeface="Chalkduster"/>
              </a:rPr>
              <a:t>BOOGERS!</a:t>
            </a:r>
          </a:p>
          <a:p>
            <a:pPr algn="ctr" eaLnBrk="1" hangingPunct="1">
              <a:spcBef>
                <a:spcPct val="50000"/>
              </a:spcBef>
              <a:buFontTx/>
              <a:buNone/>
            </a:pPr>
            <a:r>
              <a:rPr lang="en-US" altLang="en-US" sz="1200" dirty="0" smtClean="0"/>
              <a:t>You </a:t>
            </a:r>
            <a:r>
              <a:rPr lang="en-US" altLang="en-US" sz="1200" dirty="0"/>
              <a:t>probably know that </a:t>
            </a:r>
            <a:r>
              <a:rPr lang="en-US" altLang="en-US" sz="1200" dirty="0" smtClean="0"/>
              <a:t>jelly beans are full </a:t>
            </a:r>
            <a:r>
              <a:rPr lang="en-US" altLang="en-US" sz="1200" dirty="0"/>
              <a:t>of refined sugars…carbs. You may not know that boogers contain carbs as well. Boogers are dried-up mucus and dirty nose debris. Mucus is made mostly out of sugars and </a:t>
            </a:r>
            <a:r>
              <a:rPr lang="en-US" altLang="en-US" sz="1200" dirty="0">
                <a:hlinkClick r:id="rId4"/>
              </a:rPr>
              <a:t>protein</a:t>
            </a:r>
            <a:r>
              <a:rPr lang="en-US" altLang="en-US" sz="1200" dirty="0"/>
              <a:t>. </a:t>
            </a:r>
          </a:p>
          <a:p>
            <a:pPr algn="ctr" eaLnBrk="1" hangingPunct="1">
              <a:spcBef>
                <a:spcPct val="50000"/>
              </a:spcBef>
              <a:buFontTx/>
              <a:buNone/>
            </a:pPr>
            <a:endParaRPr lang="en-US" altLang="en-US" sz="1200" dirty="0" smtClean="0"/>
          </a:p>
        </p:txBody>
      </p:sp>
      <p:pic>
        <p:nvPicPr>
          <p:cNvPr id="7173" name="Picture 19" descr="Sucrose"/>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524000" y="4876800"/>
            <a:ext cx="5105400" cy="140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20"/>
          <p:cNvSpPr txBox="1">
            <a:spLocks noChangeArrowheads="1"/>
          </p:cNvSpPr>
          <p:nvPr/>
        </p:nvSpPr>
        <p:spPr bwMode="auto">
          <a:xfrm>
            <a:off x="0" y="6457890"/>
            <a:ext cx="365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dirty="0" smtClean="0">
                <a:latin typeface="Comic Sans MS" pitchFamily="66" charset="0"/>
              </a:rPr>
              <a:t>Images:  Jelly beans, T. Port; </a:t>
            </a:r>
            <a:r>
              <a:rPr lang="en-US" altLang="en-US" sz="1000" dirty="0" smtClean="0">
                <a:latin typeface="Comic Sans MS" pitchFamily="66" charset="0"/>
                <a:hlinkClick r:id="rId6"/>
              </a:rPr>
              <a:t>Giraffe picking nose with tongue</a:t>
            </a:r>
            <a:r>
              <a:rPr lang="en-US" altLang="en-US" sz="1000" dirty="0" smtClean="0">
                <a:latin typeface="Comic Sans MS" pitchFamily="66" charset="0"/>
              </a:rPr>
              <a:t>, </a:t>
            </a:r>
            <a:r>
              <a:rPr lang="en-US" altLang="en-US" sz="1000" dirty="0" smtClean="0">
                <a:latin typeface="Comic Sans MS" pitchFamily="66" charset="0"/>
                <a:hlinkClick r:id="rId7"/>
              </a:rPr>
              <a:t>Sucrose moleculee</a:t>
            </a:r>
            <a:r>
              <a:rPr lang="en-US" altLang="en-US" sz="1000" dirty="0" smtClean="0">
                <a:latin typeface="Comic Sans MS" pitchFamily="66" charset="0"/>
              </a:rPr>
              <a:t> </a:t>
            </a:r>
            <a:r>
              <a:rPr lang="en-US" altLang="en-US" sz="1000" dirty="0">
                <a:latin typeface="Comic Sans MS" pitchFamily="66" charset="0"/>
              </a:rPr>
              <a:t>Wiki</a:t>
            </a:r>
          </a:p>
        </p:txBody>
      </p:sp>
      <p:sp>
        <p:nvSpPr>
          <p:cNvPr id="13" name="Rectangle 6"/>
          <p:cNvSpPr>
            <a:spLocks noChangeArrowheads="1"/>
          </p:cNvSpPr>
          <p:nvPr/>
        </p:nvSpPr>
        <p:spPr bwMode="auto">
          <a:xfrm>
            <a:off x="5208587" y="6611937"/>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8"/>
              </a:rPr>
              <a:t>ScienceProfOnline.com</a:t>
            </a:r>
            <a:endParaRPr lang="en-US" sz="1000" dirty="0">
              <a:latin typeface="Comic Sans MS" charset="0"/>
              <a:cs typeface="+mn-cs"/>
            </a:endParaRPr>
          </a:p>
        </p:txBody>
      </p:sp>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sharpenSoften amount="91000"/>
                    </a14:imgEffect>
                    <a14:imgEffect>
                      <a14:brightnessContrast bright="30000" contrast="26000"/>
                    </a14:imgEffect>
                  </a14:imgLayer>
                </a14:imgProps>
              </a:ext>
              <a:ext uri="{28A0092B-C50C-407E-A947-70E740481C1C}">
                <a14:useLocalDpi xmlns:a14="http://schemas.microsoft.com/office/drawing/2010/main" val="0"/>
              </a:ext>
            </a:extLst>
          </a:blip>
          <a:stretch>
            <a:fillRect/>
          </a:stretch>
        </p:blipFill>
        <p:spPr>
          <a:xfrm>
            <a:off x="5842000" y="304800"/>
            <a:ext cx="3073400" cy="2305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Giraffe's_tongu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3400" y="1447800"/>
            <a:ext cx="3276600" cy="3276600"/>
          </a:xfrm>
          <a:prstGeom prst="ellipse">
            <a:avLst/>
          </a:prstGeom>
          <a:ln>
            <a:noFill/>
          </a:ln>
          <a:effectLst>
            <a:softEdge rad="112500"/>
          </a:effectLst>
        </p:spPr>
      </p:pic>
    </p:spTree>
    <p:extLst>
      <p:ext uri="{BB962C8B-B14F-4D97-AF65-F5344CB8AC3E}">
        <p14:creationId xmlns:p14="http://schemas.microsoft.com/office/powerpoint/2010/main" val="20090958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eaLnBrk="1" hangingPunct="1"/>
            <a:r>
              <a:rPr lang="en-US" altLang="en-US" sz="3200" smtClean="0">
                <a:solidFill>
                  <a:srgbClr val="FF0000"/>
                </a:solidFill>
                <a:latin typeface="Comic Sans MS" pitchFamily="66" charset="0"/>
              </a:rPr>
              <a:t>Organic Molecules -</a:t>
            </a:r>
            <a:r>
              <a:rPr lang="en-US" altLang="en-US" sz="3200" b="1" smtClean="0">
                <a:solidFill>
                  <a:srgbClr val="FF0000"/>
                </a:solidFill>
                <a:latin typeface="Comic Sans MS" pitchFamily="66" charset="0"/>
              </a:rPr>
              <a:t> </a:t>
            </a:r>
            <a:r>
              <a:rPr lang="en-US" altLang="en-US" sz="3200" b="1" smtClean="0">
                <a:solidFill>
                  <a:srgbClr val="FF0000"/>
                </a:solidFill>
                <a:latin typeface="Comic Sans MS" pitchFamily="66" charset="0"/>
                <a:hlinkClick r:id="rId3"/>
              </a:rPr>
              <a:t>Proteins</a:t>
            </a:r>
            <a:endParaRPr lang="en-US" altLang="en-US" sz="3200" b="1" smtClean="0">
              <a:solidFill>
                <a:srgbClr val="FF0000"/>
              </a:solidFill>
              <a:latin typeface="Comic Sans MS" pitchFamily="66" charset="0"/>
            </a:endParaRPr>
          </a:p>
        </p:txBody>
      </p:sp>
      <p:sp>
        <p:nvSpPr>
          <p:cNvPr id="29699" name="Rectangle 3"/>
          <p:cNvSpPr>
            <a:spLocks noGrp="1" noChangeArrowheads="1"/>
          </p:cNvSpPr>
          <p:nvPr>
            <p:ph type="body" sz="half" idx="1"/>
          </p:nvPr>
        </p:nvSpPr>
        <p:spPr>
          <a:xfrm>
            <a:off x="228600" y="990600"/>
            <a:ext cx="4662488" cy="5867400"/>
          </a:xfrm>
        </p:spPr>
        <p:txBody>
          <a:bodyPr/>
          <a:lstStyle/>
          <a:p>
            <a:pPr eaLnBrk="1" hangingPunct="1">
              <a:buFontTx/>
              <a:buNone/>
              <a:defRPr/>
            </a:pPr>
            <a:r>
              <a:rPr lang="en-US" sz="1600" b="1" dirty="0" smtClean="0">
                <a:latin typeface="Comic Sans MS" pitchFamily="66" charset="0"/>
              </a:rPr>
              <a:t>Proteins</a:t>
            </a:r>
            <a:r>
              <a:rPr lang="en-US" sz="1600" dirty="0" smtClean="0">
                <a:latin typeface="Comic Sans MS" pitchFamily="66" charset="0"/>
              </a:rPr>
              <a:t> are macromolecules,  </a:t>
            </a:r>
            <a:r>
              <a:rPr lang="en-US" sz="1600" b="1" dirty="0" smtClean="0">
                <a:latin typeface="Comic Sans MS" pitchFamily="66" charset="0"/>
              </a:rPr>
              <a:t>polymers</a:t>
            </a:r>
            <a:r>
              <a:rPr lang="en-US" sz="1600" dirty="0" smtClean="0">
                <a:latin typeface="Comic Sans MS" pitchFamily="66" charset="0"/>
              </a:rPr>
              <a:t> composed of monomers called…</a:t>
            </a:r>
          </a:p>
          <a:p>
            <a:pPr eaLnBrk="1" hangingPunct="1">
              <a:buFontTx/>
              <a:buNone/>
              <a:defRPr/>
            </a:pPr>
            <a:endParaRPr lang="en-US" sz="1600" dirty="0" smtClean="0">
              <a:latin typeface="Comic Sans MS" pitchFamily="66" charset="0"/>
            </a:endParaRPr>
          </a:p>
          <a:p>
            <a:pPr eaLnBrk="1" hangingPunct="1">
              <a:buFontTx/>
              <a:buNone/>
              <a:defRPr/>
            </a:pPr>
            <a:r>
              <a:rPr lang="en-US" sz="2000" b="1" dirty="0" smtClean="0">
                <a:solidFill>
                  <a:schemeClr val="tx1">
                    <a:lumMod val="50000"/>
                    <a:lumOff val="50000"/>
                  </a:schemeClr>
                </a:solidFill>
                <a:latin typeface="Comic Sans MS" pitchFamily="66" charset="0"/>
              </a:rPr>
              <a:t>Amino acids </a:t>
            </a:r>
            <a:r>
              <a:rPr lang="en-US" sz="1600" dirty="0" smtClean="0">
                <a:latin typeface="Comic Sans MS" pitchFamily="66" charset="0"/>
              </a:rPr>
              <a:t>contain a:</a:t>
            </a:r>
          </a:p>
          <a:p>
            <a:pPr eaLnBrk="1" hangingPunct="1">
              <a:buFontTx/>
              <a:buNone/>
              <a:defRPr/>
            </a:pPr>
            <a:r>
              <a:rPr lang="en-US" sz="1600" dirty="0" smtClean="0">
                <a:latin typeface="Comic Sans MS" pitchFamily="66" charset="0"/>
              </a:rPr>
              <a:t>	1. base amino group ( </a:t>
            </a:r>
            <a:r>
              <a:rPr lang="en-US" sz="1600" dirty="0" smtClean="0">
                <a:solidFill>
                  <a:srgbClr val="0000FF"/>
                </a:solidFill>
                <a:latin typeface="Comic Sans MS" pitchFamily="66" charset="0"/>
              </a:rPr>
              <a:t>-NH</a:t>
            </a:r>
            <a:r>
              <a:rPr lang="en-US" sz="1600" baseline="-25000" dirty="0" smtClean="0">
                <a:solidFill>
                  <a:srgbClr val="0000FF"/>
                </a:solidFill>
                <a:latin typeface="Comic Sans MS" pitchFamily="66" charset="0"/>
              </a:rPr>
              <a:t>2</a:t>
            </a:r>
            <a:r>
              <a:rPr lang="en-US" sz="1600" dirty="0" smtClean="0">
                <a:solidFill>
                  <a:schemeClr val="hlink"/>
                </a:solidFill>
                <a:latin typeface="Comic Sans MS" pitchFamily="66" charset="0"/>
              </a:rPr>
              <a:t>)</a:t>
            </a:r>
          </a:p>
          <a:p>
            <a:pPr eaLnBrk="1" hangingPunct="1">
              <a:buFontTx/>
              <a:buNone/>
              <a:defRPr/>
            </a:pPr>
            <a:r>
              <a:rPr lang="en-US" sz="1600" dirty="0" smtClean="0">
                <a:latin typeface="Comic Sans MS" pitchFamily="66" charset="0"/>
              </a:rPr>
              <a:t>	2. acidic carboxyl group ( </a:t>
            </a:r>
            <a:r>
              <a:rPr lang="en-US" sz="1600" dirty="0" smtClean="0">
                <a:solidFill>
                  <a:srgbClr val="FF0000"/>
                </a:solidFill>
                <a:latin typeface="Comic Sans MS" pitchFamily="66" charset="0"/>
              </a:rPr>
              <a:t>-COOH</a:t>
            </a:r>
            <a:r>
              <a:rPr lang="en-US" sz="1600" dirty="0" smtClean="0">
                <a:latin typeface="Comic Sans MS" pitchFamily="66" charset="0"/>
              </a:rPr>
              <a:t>)</a:t>
            </a:r>
          </a:p>
          <a:p>
            <a:pPr eaLnBrk="1" hangingPunct="1">
              <a:buFontTx/>
              <a:buNone/>
              <a:defRPr/>
            </a:pPr>
            <a:r>
              <a:rPr lang="en-US" sz="1600" dirty="0" smtClean="0">
                <a:latin typeface="Comic Sans MS" pitchFamily="66" charset="0"/>
              </a:rPr>
              <a:t>	3. hydrogen atom</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	…all attached to same carbon atom (the α –carbon…alpha carbon).</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4. Fourth bond attaches α-carbon to a side group (--R) that varies among different amino acids.</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Side groups important … affects the way a </a:t>
            </a:r>
            <a:r>
              <a:rPr lang="en-US" sz="1600" dirty="0" smtClean="0">
                <a:latin typeface="Comic Sans MS" pitchFamily="66" charset="0"/>
                <a:hlinkClick r:id="rId4"/>
              </a:rPr>
              <a:t>proteins</a:t>
            </a:r>
            <a:r>
              <a:rPr lang="en-US" sz="1600" dirty="0" smtClean="0">
                <a:latin typeface="Comic Sans MS" pitchFamily="66" charset="0"/>
              </a:rPr>
              <a:t> amino acids interact with one another, and how a protein interacts with other molecules.</a:t>
            </a:r>
          </a:p>
          <a:p>
            <a:pPr eaLnBrk="1" hangingPunct="1">
              <a:buFontTx/>
              <a:buNone/>
              <a:defRPr/>
            </a:pPr>
            <a:endParaRPr lang="en-US" sz="1600" dirty="0">
              <a:latin typeface="Comic Sans MS" pitchFamily="66" charset="0"/>
            </a:endParaRPr>
          </a:p>
        </p:txBody>
      </p:sp>
      <p:pic>
        <p:nvPicPr>
          <p:cNvPr id="9220" name="Picture 4" descr="pep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990600"/>
            <a:ext cx="3267075" cy="313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486400" y="4419600"/>
            <a:ext cx="3657600" cy="1970088"/>
          </a:xfrm>
          <a:prstGeom prst="rect">
            <a:avLst/>
          </a:prstGeom>
          <a:noFill/>
        </p:spPr>
        <p:txBody>
          <a:bodyPr>
            <a:spAutoFit/>
          </a:bodyPr>
          <a:lstStyle/>
          <a:p>
            <a:pPr>
              <a:defRPr/>
            </a:pPr>
            <a:r>
              <a:rPr lang="en-US" sz="2000" b="1" dirty="0">
                <a:solidFill>
                  <a:schemeClr val="tx1">
                    <a:lumMod val="50000"/>
                    <a:lumOff val="50000"/>
                  </a:schemeClr>
                </a:solidFill>
                <a:latin typeface="Comic Sans MS" pitchFamily="66" charset="0"/>
              </a:rPr>
              <a:t>Essential amino acids: </a:t>
            </a:r>
            <a:r>
              <a:rPr lang="en-US" dirty="0">
                <a:latin typeface="Comic Sans MS" pitchFamily="66" charset="0"/>
              </a:rPr>
              <a:t>Cannot be synthesized by the body. They must be ingested in the diet. </a:t>
            </a:r>
          </a:p>
          <a:p>
            <a:pPr algn="ctr">
              <a:defRPr/>
            </a:pPr>
            <a:r>
              <a:rPr lang="en-US" sz="1200" dirty="0">
                <a:latin typeface="Comic Sans MS" pitchFamily="66" charset="0"/>
              </a:rPr>
              <a:t>Arginine * </a:t>
            </a:r>
            <a:r>
              <a:rPr lang="en-US" sz="1200" dirty="0" err="1">
                <a:latin typeface="Comic Sans MS" pitchFamily="66" charset="0"/>
              </a:rPr>
              <a:t>Histidine</a:t>
            </a:r>
            <a:r>
              <a:rPr lang="en-US" sz="1200" dirty="0">
                <a:latin typeface="Comic Sans MS" pitchFamily="66" charset="0"/>
              </a:rPr>
              <a:t> * Methionine* Threonine * </a:t>
            </a:r>
            <a:r>
              <a:rPr lang="en-US" sz="1200" dirty="0" err="1">
                <a:latin typeface="Comic Sans MS" pitchFamily="66" charset="0"/>
              </a:rPr>
              <a:t>Valine</a:t>
            </a:r>
            <a:r>
              <a:rPr lang="en-US" sz="1200" dirty="0">
                <a:latin typeface="Comic Sans MS" pitchFamily="66" charset="0"/>
              </a:rPr>
              <a:t> * Isoleucine * Lysine * Phenylalanine * </a:t>
            </a:r>
            <a:br>
              <a:rPr lang="en-US" sz="1200" dirty="0">
                <a:latin typeface="Comic Sans MS" pitchFamily="66" charset="0"/>
              </a:rPr>
            </a:br>
            <a:r>
              <a:rPr lang="en-US" sz="1200" dirty="0">
                <a:latin typeface="Comic Sans MS" pitchFamily="66" charset="0"/>
              </a:rPr>
              <a:t>Tryptophan * </a:t>
            </a:r>
            <a:r>
              <a:rPr lang="en-US" sz="1200" dirty="0" err="1">
                <a:latin typeface="Comic Sans MS" pitchFamily="66" charset="0"/>
              </a:rPr>
              <a:t>Leucine</a:t>
            </a:r>
            <a:r>
              <a:rPr lang="en-US" sz="1200" dirty="0">
                <a:latin typeface="Comic Sans MS" pitchFamily="66" charset="0"/>
              </a:rPr>
              <a:t> </a:t>
            </a:r>
          </a:p>
          <a:p>
            <a:pPr>
              <a:defRPr/>
            </a:pPr>
            <a:endParaRPr lang="en-US" sz="1200" dirty="0">
              <a:latin typeface="Comic Sans MS" pitchFamily="66" charset="0"/>
            </a:endParaRP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6"/>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8644208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04800"/>
            <a:ext cx="8001000" cy="792163"/>
          </a:xfrm>
        </p:spPr>
        <p:txBody>
          <a:bodyPr/>
          <a:lstStyle/>
          <a:p>
            <a:pPr algn="l" eaLnBrk="1" hangingPunct="1"/>
            <a:r>
              <a:rPr lang="en-US" altLang="en-US" sz="2800" smtClean="0">
                <a:solidFill>
                  <a:srgbClr val="FF0000"/>
                </a:solidFill>
                <a:latin typeface="Comic Sans MS" pitchFamily="66" charset="0"/>
              </a:rPr>
              <a:t>Organic Molecules </a:t>
            </a:r>
            <a:r>
              <a:rPr lang="en-US" altLang="en-US" sz="3200" smtClean="0">
                <a:solidFill>
                  <a:srgbClr val="FF0000"/>
                </a:solidFill>
                <a:latin typeface="Comic Sans MS" pitchFamily="66" charset="0"/>
              </a:rPr>
              <a:t>– </a:t>
            </a:r>
            <a:r>
              <a:rPr lang="en-US" altLang="en-US" sz="3200" b="1" smtClean="0">
                <a:solidFill>
                  <a:srgbClr val="FF0000"/>
                </a:solidFill>
                <a:latin typeface="Comic Sans MS" pitchFamily="66" charset="0"/>
              </a:rPr>
              <a:t>Proteins</a:t>
            </a:r>
          </a:p>
        </p:txBody>
      </p:sp>
      <p:sp>
        <p:nvSpPr>
          <p:cNvPr id="31747" name="Rectangle 3"/>
          <p:cNvSpPr>
            <a:spLocks noGrp="1" noChangeArrowheads="1"/>
          </p:cNvSpPr>
          <p:nvPr>
            <p:ph type="body" sz="half" idx="1"/>
          </p:nvPr>
        </p:nvSpPr>
        <p:spPr>
          <a:xfrm>
            <a:off x="381000" y="1371600"/>
            <a:ext cx="4038600" cy="4525963"/>
          </a:xfrm>
        </p:spPr>
        <p:txBody>
          <a:bodyPr/>
          <a:lstStyle/>
          <a:p>
            <a:pPr eaLnBrk="1" hangingPunct="1">
              <a:lnSpc>
                <a:spcPct val="80000"/>
              </a:lnSpc>
              <a:buFontTx/>
              <a:buNone/>
              <a:defRPr/>
            </a:pPr>
            <a:endParaRPr lang="en-US" sz="2800" b="1" dirty="0" smtClean="0"/>
          </a:p>
          <a:p>
            <a:pPr eaLnBrk="1" hangingPunct="1">
              <a:lnSpc>
                <a:spcPct val="80000"/>
              </a:lnSpc>
              <a:buFontTx/>
              <a:buNone/>
              <a:defRPr/>
            </a:pPr>
            <a:r>
              <a:rPr lang="en-US" sz="2800" b="1" dirty="0" smtClean="0">
                <a:solidFill>
                  <a:schemeClr val="tx1">
                    <a:lumMod val="50000"/>
                    <a:lumOff val="50000"/>
                  </a:schemeClr>
                </a:solidFill>
                <a:latin typeface="Comic Sans MS" pitchFamily="66" charset="0"/>
              </a:rPr>
              <a:t>Peptide Bonds</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r>
              <a:rPr lang="en-US" sz="2000" dirty="0" smtClean="0">
                <a:latin typeface="Comic Sans MS" pitchFamily="66" charset="0"/>
              </a:rPr>
              <a:t>Link amino acids together in chains, like the beads on a necklace. </a:t>
            </a:r>
          </a:p>
          <a:p>
            <a:pPr eaLnBrk="1" hangingPunct="1">
              <a:lnSpc>
                <a:spcPct val="80000"/>
              </a:lnSpc>
              <a:buFontTx/>
              <a:buNone/>
              <a:defRPr/>
            </a:pPr>
            <a:endParaRPr lang="en-US" sz="1200" i="1" dirty="0" smtClean="0">
              <a:latin typeface="Comic Sans MS" pitchFamily="66" charset="0"/>
            </a:endParaRPr>
          </a:p>
          <a:p>
            <a:pPr eaLnBrk="1" hangingPunct="1">
              <a:lnSpc>
                <a:spcPct val="80000"/>
              </a:lnSpc>
              <a:buFontTx/>
              <a:buNone/>
              <a:defRPr/>
            </a:pPr>
            <a:endParaRPr lang="en-US" sz="1200" i="1" dirty="0" smtClean="0">
              <a:latin typeface="Comic Sans MS" pitchFamily="66" charset="0"/>
            </a:endParaRPr>
          </a:p>
          <a:p>
            <a:pPr eaLnBrk="1" hangingPunct="1">
              <a:lnSpc>
                <a:spcPct val="80000"/>
              </a:lnSpc>
              <a:buFontTx/>
              <a:buNone/>
              <a:defRPr/>
            </a:pPr>
            <a:r>
              <a:rPr lang="en-US" sz="2000" dirty="0" smtClean="0">
                <a:latin typeface="Comic Sans MS" pitchFamily="66" charset="0"/>
              </a:rPr>
              <a:t>A </a:t>
            </a:r>
            <a:r>
              <a:rPr lang="en-US" sz="2000" b="1" dirty="0" smtClean="0">
                <a:latin typeface="Comic Sans MS" pitchFamily="66" charset="0"/>
              </a:rPr>
              <a:t>dipeptide </a:t>
            </a:r>
            <a:r>
              <a:rPr lang="en-US" sz="2000" dirty="0" smtClean="0">
                <a:latin typeface="Comic Sans MS" pitchFamily="66" charset="0"/>
              </a:rPr>
              <a:t>is 2 </a:t>
            </a:r>
            <a:r>
              <a:rPr lang="en-US" sz="2000" dirty="0" smtClean="0">
                <a:latin typeface="Comic Sans MS" pitchFamily="66" charset="0"/>
                <a:hlinkClick r:id="rId3"/>
              </a:rPr>
              <a:t>amino acids</a:t>
            </a:r>
            <a:r>
              <a:rPr lang="en-US" sz="2000" dirty="0" smtClean="0">
                <a:latin typeface="Comic Sans MS" pitchFamily="66" charset="0"/>
              </a:rPr>
              <a:t> linked together. </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r>
              <a:rPr lang="en-US" sz="2000" dirty="0" smtClean="0">
                <a:latin typeface="Comic Sans MS" pitchFamily="66" charset="0"/>
              </a:rPr>
              <a:t>A </a:t>
            </a:r>
            <a:r>
              <a:rPr lang="en-US" sz="2000" b="1" dirty="0" smtClean="0">
                <a:latin typeface="Comic Sans MS" pitchFamily="66" charset="0"/>
              </a:rPr>
              <a:t>polypeptide,</a:t>
            </a:r>
            <a:r>
              <a:rPr lang="en-US" sz="2000" dirty="0" smtClean="0">
                <a:latin typeface="Comic Sans MS" pitchFamily="66" charset="0"/>
              </a:rPr>
              <a:t> more than two.</a:t>
            </a:r>
          </a:p>
          <a:p>
            <a:pPr eaLnBrk="1" hangingPunct="1">
              <a:lnSpc>
                <a:spcPct val="80000"/>
              </a:lnSpc>
              <a:buFontTx/>
              <a:buNone/>
              <a:defRPr/>
            </a:pPr>
            <a:endParaRPr lang="en-US" sz="2000" dirty="0" smtClean="0">
              <a:latin typeface="Comic Sans MS" pitchFamily="66" charset="0"/>
            </a:endParaRPr>
          </a:p>
        </p:txBody>
      </p:sp>
      <p:pic>
        <p:nvPicPr>
          <p:cNvPr id="10244" name="Picture 13"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152400"/>
            <a:ext cx="288607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10"/>
          <p:cNvSpPr txBox="1">
            <a:spLocks noChangeArrowheads="1"/>
          </p:cNvSpPr>
          <p:nvPr/>
        </p:nvSpPr>
        <p:spPr bwMode="auto">
          <a:xfrm>
            <a:off x="594360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5"/>
              </a:rPr>
              <a:t>Protein Primary Structure</a:t>
            </a:r>
            <a:r>
              <a:rPr lang="en-US" altLang="en-US" sz="1000">
                <a:latin typeface="Comic Sans MS" pitchFamily="66" charset="0"/>
                <a:cs typeface="Arial" charset="0"/>
              </a:rPr>
              <a:t>, Wiki</a:t>
            </a:r>
          </a:p>
        </p:txBody>
      </p:sp>
      <p:pic>
        <p:nvPicPr>
          <p:cNvPr id="10246" name="Picture 14" descr="Protein-primary-structur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76800" y="3124200"/>
            <a:ext cx="3879850" cy="338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39688452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7934325" cy="542925"/>
          </a:xfrm>
        </p:spPr>
        <p:txBody>
          <a:bodyPr/>
          <a:lstStyle/>
          <a:p>
            <a:pPr eaLnBrk="1" hangingPunct="1"/>
            <a:r>
              <a:rPr lang="en-US" altLang="en-US" sz="2800" smtClean="0">
                <a:solidFill>
                  <a:srgbClr val="0033CC"/>
                </a:solidFill>
                <a:latin typeface="Comic Sans MS" pitchFamily="66" charset="0"/>
              </a:rPr>
              <a:t>Organic Molecules –</a:t>
            </a:r>
            <a:r>
              <a:rPr lang="en-US" altLang="en-US" sz="2800" b="1" smtClean="0">
                <a:solidFill>
                  <a:srgbClr val="0033CC"/>
                </a:solidFill>
                <a:latin typeface="Comic Sans MS" pitchFamily="66" charset="0"/>
              </a:rPr>
              <a:t> Nucleic Acids</a:t>
            </a:r>
          </a:p>
        </p:txBody>
      </p:sp>
      <p:sp>
        <p:nvSpPr>
          <p:cNvPr id="35843" name="Rectangle 3"/>
          <p:cNvSpPr>
            <a:spLocks noGrp="1" noChangeArrowheads="1"/>
          </p:cNvSpPr>
          <p:nvPr>
            <p:ph type="body" sz="half" idx="1"/>
          </p:nvPr>
        </p:nvSpPr>
        <p:spPr>
          <a:xfrm>
            <a:off x="152400" y="838200"/>
            <a:ext cx="8839200" cy="6019800"/>
          </a:xfrm>
        </p:spPr>
        <p:txBody>
          <a:bodyPr/>
          <a:lstStyle/>
          <a:p>
            <a:pPr eaLnBrk="1" hangingPunct="1">
              <a:buFontTx/>
              <a:buNone/>
              <a:defRPr/>
            </a:pPr>
            <a:r>
              <a:rPr lang="en-US" sz="1500" dirty="0" smtClean="0">
                <a:latin typeface="Comic Sans MS" pitchFamily="66" charset="0"/>
                <a:hlinkClick r:id="rId3"/>
              </a:rPr>
              <a:t>Nucleic acids</a:t>
            </a:r>
            <a:r>
              <a:rPr lang="en-US" sz="1500" dirty="0" smtClean="0">
                <a:latin typeface="Comic Sans MS" pitchFamily="66" charset="0"/>
              </a:rPr>
              <a:t> </a:t>
            </a:r>
            <a:r>
              <a:rPr lang="en-US" sz="1200" dirty="0" smtClean="0">
                <a:latin typeface="Comic Sans MS" pitchFamily="66" charset="0"/>
              </a:rPr>
              <a:t>(both RNA and DNA) </a:t>
            </a:r>
            <a:r>
              <a:rPr lang="en-US" sz="1500" dirty="0" smtClean="0">
                <a:latin typeface="Comic Sans MS" pitchFamily="66" charset="0"/>
              </a:rPr>
              <a:t>are macromolecules; polymers made up of monomers called </a:t>
            </a:r>
            <a:r>
              <a:rPr lang="en-US" sz="1800" b="1" dirty="0" smtClean="0">
                <a:solidFill>
                  <a:schemeClr val="tx1">
                    <a:lumMod val="50000"/>
                    <a:lumOff val="50000"/>
                  </a:schemeClr>
                </a:solidFill>
                <a:latin typeface="Comic Sans MS" pitchFamily="66" charset="0"/>
              </a:rPr>
              <a:t>nucleotides</a:t>
            </a:r>
            <a:r>
              <a:rPr lang="en-US" sz="1500" b="1" dirty="0" smtClean="0">
                <a:latin typeface="Comic Sans MS" pitchFamily="66" charset="0"/>
              </a:rPr>
              <a:t>.</a:t>
            </a:r>
          </a:p>
          <a:p>
            <a:pPr eaLnBrk="1" hangingPunct="1">
              <a:buFontTx/>
              <a:buNone/>
              <a:defRPr/>
            </a:pPr>
            <a:endParaRPr lang="en-US" sz="1200" dirty="0" smtClean="0">
              <a:latin typeface="Comic Sans MS" pitchFamily="66" charset="0"/>
            </a:endParaRPr>
          </a:p>
          <a:p>
            <a:pPr eaLnBrk="1" hangingPunct="1">
              <a:buFontTx/>
              <a:buNone/>
              <a:defRPr/>
            </a:pPr>
            <a:r>
              <a:rPr lang="en-US" sz="1500" dirty="0" smtClean="0">
                <a:latin typeface="Comic Sans MS" pitchFamily="66" charset="0"/>
              </a:rPr>
              <a:t>Nucleic acids </a:t>
            </a:r>
            <a:r>
              <a:rPr lang="en-US" sz="1500" b="1" dirty="0" smtClean="0">
                <a:latin typeface="Comic Sans MS" pitchFamily="66" charset="0"/>
              </a:rPr>
              <a:t>deoxy</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(DNA) </a:t>
            </a:r>
            <a:r>
              <a:rPr lang="en-US" sz="1500" dirty="0" smtClean="0">
                <a:latin typeface="Comic Sans MS" pitchFamily="66" charset="0"/>
              </a:rPr>
              <a:t>and </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(RNA) </a:t>
            </a:r>
            <a:r>
              <a:rPr lang="en-US" sz="1500" dirty="0" smtClean="0">
                <a:latin typeface="Comic Sans MS" pitchFamily="66" charset="0"/>
              </a:rPr>
              <a:t>= genetic material of cells.</a:t>
            </a:r>
          </a:p>
          <a:p>
            <a:pPr eaLnBrk="1" hangingPunct="1">
              <a:buFontTx/>
              <a:buNone/>
              <a:defRPr/>
            </a:pPr>
            <a:endParaRPr lang="en-US" sz="800" dirty="0" smtClean="0">
              <a:latin typeface="Comic Sans MS" pitchFamily="66" charset="0"/>
            </a:endParaRPr>
          </a:p>
          <a:p>
            <a:pPr eaLnBrk="1" hangingPunct="1">
              <a:buFontTx/>
              <a:buNone/>
              <a:defRPr/>
            </a:pPr>
            <a:r>
              <a:rPr lang="en-US" sz="1500" dirty="0" smtClean="0">
                <a:latin typeface="Comic Sans MS" pitchFamily="66" charset="0"/>
              </a:rPr>
              <a:t>Names derived from type of </a:t>
            </a:r>
            <a:r>
              <a:rPr lang="en-US" sz="1500" b="1" dirty="0" smtClean="0">
                <a:latin typeface="Comic Sans MS" pitchFamily="66" charset="0"/>
              </a:rPr>
              <a:t>sugar</a:t>
            </a:r>
            <a:r>
              <a:rPr lang="en-US" sz="1500" dirty="0" smtClean="0">
                <a:latin typeface="Comic Sans MS" pitchFamily="66" charset="0"/>
              </a:rPr>
              <a:t> contained within molecules = </a:t>
            </a:r>
            <a:r>
              <a:rPr lang="en-US" sz="1500" b="1" dirty="0" smtClean="0">
                <a:latin typeface="Comic Sans MS" pitchFamily="66" charset="0"/>
              </a:rPr>
              <a:t>ribose</a:t>
            </a:r>
          </a:p>
          <a:p>
            <a:pPr eaLnBrk="1" hangingPunct="1">
              <a:buFontTx/>
              <a:buNone/>
              <a:defRPr/>
            </a:pPr>
            <a:endParaRPr lang="en-US" sz="800" dirty="0" smtClean="0">
              <a:latin typeface="Comic Sans MS" pitchFamily="66" charset="0"/>
            </a:endParaRPr>
          </a:p>
          <a:p>
            <a:pPr eaLnBrk="1" hangingPunct="1">
              <a:buFontTx/>
              <a:buNone/>
              <a:defRPr/>
            </a:pPr>
            <a:r>
              <a:rPr lang="en-US" sz="1500" b="1" dirty="0" smtClean="0">
                <a:latin typeface="Comic Sans MS" pitchFamily="66" charset="0"/>
              </a:rPr>
              <a:t>Nucleotides</a:t>
            </a:r>
            <a:endParaRPr lang="en-US" sz="800" b="1" dirty="0" smtClean="0">
              <a:latin typeface="Comic Sans MS" pitchFamily="66" charset="0"/>
            </a:endParaRPr>
          </a:p>
          <a:p>
            <a:pPr eaLnBrk="1" hangingPunct="1">
              <a:buFontTx/>
              <a:buNone/>
              <a:defRPr/>
            </a:pPr>
            <a:r>
              <a:rPr lang="en-US" sz="1500" dirty="0" smtClean="0">
                <a:latin typeface="Comic Sans MS" pitchFamily="66" charset="0"/>
              </a:rPr>
              <a:t>Each monomer of nucleic acid is a </a:t>
            </a:r>
            <a:r>
              <a:rPr lang="en-US" sz="1500" b="1" dirty="0" smtClean="0">
                <a:latin typeface="Comic Sans MS" pitchFamily="66" charset="0"/>
              </a:rPr>
              <a:t>nucleotide</a:t>
            </a:r>
            <a:r>
              <a:rPr lang="en-US" sz="1500" dirty="0" smtClean="0">
                <a:latin typeface="Comic Sans MS" pitchFamily="66" charset="0"/>
              </a:rPr>
              <a:t> and consists of 3 portions: </a:t>
            </a:r>
          </a:p>
          <a:p>
            <a:pPr eaLnBrk="1" hangingPunct="1">
              <a:buFontTx/>
              <a:buNone/>
              <a:defRPr/>
            </a:pPr>
            <a:r>
              <a:rPr lang="en-US" sz="1500" dirty="0" smtClean="0">
                <a:latin typeface="Comic Sans MS" pitchFamily="66" charset="0"/>
              </a:rPr>
              <a:t>	</a:t>
            </a:r>
            <a:r>
              <a:rPr lang="en-US" sz="1200" dirty="0" smtClean="0">
                <a:latin typeface="Comic Sans MS" pitchFamily="66" charset="0"/>
              </a:rPr>
              <a:t>- a </a:t>
            </a:r>
            <a:r>
              <a:rPr lang="en-US" sz="1600" b="1" dirty="0" smtClean="0">
                <a:solidFill>
                  <a:srgbClr val="FF9900"/>
                </a:solidFill>
                <a:latin typeface="Comic Sans MS" pitchFamily="66" charset="0"/>
              </a:rPr>
              <a:t>sugar</a:t>
            </a:r>
          </a:p>
          <a:p>
            <a:pPr eaLnBrk="1" hangingPunct="1">
              <a:buFontTx/>
              <a:buNone/>
              <a:defRPr/>
            </a:pPr>
            <a:r>
              <a:rPr lang="en-US" sz="1200" dirty="0" smtClean="0">
                <a:latin typeface="Comic Sans MS" pitchFamily="66" charset="0"/>
              </a:rPr>
              <a:t>	- one or more </a:t>
            </a:r>
            <a:r>
              <a:rPr lang="en-US" sz="1600" b="1" dirty="0" smtClean="0">
                <a:solidFill>
                  <a:srgbClr val="FF0000"/>
                </a:solidFill>
                <a:latin typeface="Comic Sans MS" pitchFamily="66" charset="0"/>
              </a:rPr>
              <a:t>phosphate</a:t>
            </a:r>
          </a:p>
          <a:p>
            <a:pPr eaLnBrk="1" hangingPunct="1">
              <a:buFontTx/>
              <a:buNone/>
              <a:defRPr/>
            </a:pPr>
            <a:r>
              <a:rPr lang="en-US" sz="1200" dirty="0" smtClean="0">
                <a:latin typeface="Comic Sans MS" pitchFamily="66" charset="0"/>
              </a:rPr>
              <a:t>	- one of five cyclic </a:t>
            </a:r>
            <a:r>
              <a:rPr lang="en-US" sz="1600" b="1" dirty="0" smtClean="0">
                <a:solidFill>
                  <a:srgbClr val="0000FF"/>
                </a:solidFill>
                <a:latin typeface="Comic Sans MS" pitchFamily="66" charset="0"/>
              </a:rPr>
              <a:t>nitrogenous bases</a:t>
            </a:r>
            <a:endParaRPr lang="en-US" sz="1600" b="1" dirty="0" smtClean="0">
              <a:latin typeface="Comic Sans MS" pitchFamily="66" charset="0"/>
            </a:endParaRPr>
          </a:p>
          <a:p>
            <a:pPr eaLnBrk="1" hangingPunct="1">
              <a:buFontTx/>
              <a:buNone/>
              <a:defRPr/>
            </a:pPr>
            <a:r>
              <a:rPr lang="en-US" sz="1200" dirty="0" smtClean="0">
                <a:latin typeface="Comic Sans MS" pitchFamily="66" charset="0"/>
              </a:rPr>
              <a:t>		+adenine, guanine (double-ringed purines) </a:t>
            </a:r>
          </a:p>
          <a:p>
            <a:pPr eaLnBrk="1" hangingPunct="1">
              <a:buFontTx/>
              <a:buNone/>
              <a:defRPr/>
            </a:pPr>
            <a:r>
              <a:rPr lang="en-US" sz="1200" dirty="0" smtClean="0">
                <a:latin typeface="Comic Sans MS" pitchFamily="66" charset="0"/>
              </a:rPr>
              <a:t>		+ cytosine, thiamine or uracil (single-ringed </a:t>
            </a:r>
            <a:r>
              <a:rPr lang="en-US" sz="1200" dirty="0" err="1" smtClean="0">
                <a:latin typeface="Comic Sans MS" pitchFamily="66" charset="0"/>
              </a:rPr>
              <a:t>pyrimidines</a:t>
            </a:r>
            <a:r>
              <a:rPr lang="en-US" sz="1200" dirty="0" smtClean="0">
                <a:latin typeface="Comic Sans MS" pitchFamily="66" charset="0"/>
              </a:rPr>
              <a:t>)</a:t>
            </a:r>
          </a:p>
        </p:txBody>
      </p:sp>
      <p:pic>
        <p:nvPicPr>
          <p:cNvPr id="14340" name="Picture 4" descr="Image:Nucleotides.png">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28600" y="4419600"/>
            <a:ext cx="81534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6"/>
              </a:rPr>
              <a:t>Nucleotide Structure</a:t>
            </a:r>
            <a:r>
              <a:rPr lang="en-US" altLang="en-US" sz="1000">
                <a:latin typeface="Comic Sans MS" pitchFamily="66" charset="0"/>
                <a:cs typeface="Arial" charset="0"/>
              </a:rPr>
              <a:t>, Wikipedia</a:t>
            </a: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9521939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type="body" sz="half" idx="1"/>
          </p:nvPr>
        </p:nvSpPr>
        <p:spPr>
          <a:xfrm>
            <a:off x="228600" y="1295400"/>
            <a:ext cx="5410200" cy="5257800"/>
          </a:xfrm>
        </p:spPr>
        <p:txBody>
          <a:bodyPr/>
          <a:lstStyle/>
          <a:p>
            <a:pPr marL="0" indent="0" eaLnBrk="1" hangingPunct="1">
              <a:lnSpc>
                <a:spcPct val="80000"/>
              </a:lnSpc>
              <a:buNone/>
              <a:defRPr/>
            </a:pPr>
            <a:r>
              <a:rPr lang="en-US" sz="2000" b="1" dirty="0" smtClean="0">
                <a:solidFill>
                  <a:srgbClr val="008000"/>
                </a:solidFill>
                <a:latin typeface="Comic Sans MS" pitchFamily="66" charset="0"/>
              </a:rPr>
              <a:t>Atomic Number</a:t>
            </a:r>
            <a:r>
              <a:rPr lang="en-US" sz="1800" b="1" dirty="0" smtClean="0">
                <a:solidFill>
                  <a:srgbClr val="008000"/>
                </a:solidFill>
                <a:latin typeface="Comic Sans MS" pitchFamily="66" charset="0"/>
              </a:rPr>
              <a:t>:</a:t>
            </a:r>
            <a:r>
              <a:rPr lang="en-US" sz="1600" b="1" dirty="0" smtClean="0">
                <a:solidFill>
                  <a:srgbClr val="008000"/>
                </a:solidFill>
                <a:latin typeface="Comic Sans MS" pitchFamily="66" charset="0"/>
                <a:cs typeface="Arial" charset="0"/>
              </a:rPr>
              <a:t> </a:t>
            </a:r>
            <a:r>
              <a:rPr lang="en-US" sz="1800" dirty="0" smtClean="0">
                <a:latin typeface="Comic Sans MS" pitchFamily="66" charset="0"/>
              </a:rPr>
              <a:t>The </a:t>
            </a:r>
            <a:r>
              <a:rPr lang="en-US" sz="1800" b="1" i="1" dirty="0" smtClean="0">
                <a:latin typeface="Comic Sans MS" pitchFamily="66" charset="0"/>
              </a:rPr>
              <a:t>number of protons</a:t>
            </a:r>
            <a:r>
              <a:rPr lang="en-US" sz="1800" dirty="0" smtClean="0">
                <a:latin typeface="Comic Sans MS" pitchFamily="66" charset="0"/>
              </a:rPr>
              <a:t> in the nucleus of an atom</a:t>
            </a:r>
            <a:r>
              <a:rPr lang="en-US" sz="1600" dirty="0" smtClean="0">
                <a:latin typeface="Comic Sans MS" pitchFamily="66" charset="0"/>
              </a:rPr>
              <a:t>. </a:t>
            </a:r>
          </a:p>
          <a:p>
            <a:pPr marL="0" indent="0" eaLnBrk="1" hangingPunct="1">
              <a:lnSpc>
                <a:spcPct val="80000"/>
              </a:lnSpc>
              <a:buNone/>
              <a:defRPr/>
            </a:pPr>
            <a:endParaRPr lang="en-US" sz="1050" b="1" i="1" dirty="0">
              <a:solidFill>
                <a:srgbClr val="FF0000"/>
              </a:solidFill>
              <a:latin typeface="Comic Sans MS" pitchFamily="66" charset="0"/>
            </a:endParaRPr>
          </a:p>
          <a:p>
            <a:pPr marL="0" indent="0" eaLnBrk="1" hangingPunct="1">
              <a:lnSpc>
                <a:spcPct val="80000"/>
              </a:lnSpc>
              <a:buNone/>
              <a:defRPr/>
            </a:pPr>
            <a:r>
              <a:rPr lang="en-US" sz="1400" b="1" i="1" dirty="0" smtClean="0">
                <a:solidFill>
                  <a:srgbClr val="FF0000"/>
                </a:solidFill>
                <a:latin typeface="Comic Sans MS" pitchFamily="66" charset="0"/>
              </a:rPr>
              <a:t>Q: </a:t>
            </a:r>
            <a:r>
              <a:rPr lang="en-US" sz="1400" i="1" dirty="0" smtClean="0">
                <a:latin typeface="Comic Sans MS" pitchFamily="66" charset="0"/>
              </a:rPr>
              <a:t>What is the </a:t>
            </a:r>
            <a:r>
              <a:rPr lang="en-US" sz="1400" i="1" u="sng" dirty="0" smtClean="0">
                <a:latin typeface="Comic Sans MS" pitchFamily="66" charset="0"/>
              </a:rPr>
              <a:t>atomic numbe</a:t>
            </a:r>
            <a:r>
              <a:rPr lang="en-US" sz="1400" i="1" dirty="0" smtClean="0">
                <a:latin typeface="Comic Sans MS" pitchFamily="66" charset="0"/>
              </a:rPr>
              <a:t>r of carbon?</a:t>
            </a:r>
            <a:endParaRPr lang="en-US" sz="1400" b="1" i="1" dirty="0">
              <a:solidFill>
                <a:schemeClr val="tx1">
                  <a:lumMod val="50000"/>
                  <a:lumOff val="50000"/>
                </a:schemeClr>
              </a:solidFill>
              <a:latin typeface="Comic Sans MS" pitchFamily="66" charset="0"/>
            </a:endParaRPr>
          </a:p>
          <a:p>
            <a:pPr marL="0" indent="0" eaLnBrk="1" hangingPunct="1">
              <a:lnSpc>
                <a:spcPct val="80000"/>
              </a:lnSpc>
              <a:buNone/>
              <a:defRPr/>
            </a:pPr>
            <a:endParaRPr lang="en-US" sz="2400" b="1" i="1" dirty="0" smtClean="0">
              <a:solidFill>
                <a:schemeClr val="tx1">
                  <a:lumMod val="50000"/>
                  <a:lumOff val="50000"/>
                </a:schemeClr>
              </a:solidFill>
              <a:latin typeface="Comic Sans MS" pitchFamily="66" charset="0"/>
            </a:endParaRPr>
          </a:p>
          <a:p>
            <a:pPr marL="0" indent="0" eaLnBrk="1" hangingPunct="1">
              <a:lnSpc>
                <a:spcPct val="80000"/>
              </a:lnSpc>
              <a:buNone/>
              <a:defRPr/>
            </a:pPr>
            <a:r>
              <a:rPr lang="en-US" sz="2000" b="1" dirty="0">
                <a:solidFill>
                  <a:srgbClr val="008000"/>
                </a:solidFill>
                <a:latin typeface="Comic Sans MS" pitchFamily="66" charset="0"/>
              </a:rPr>
              <a:t>Atomic </a:t>
            </a:r>
            <a:r>
              <a:rPr lang="en-US" sz="2000" b="1" dirty="0" smtClean="0">
                <a:solidFill>
                  <a:srgbClr val="008000"/>
                </a:solidFill>
                <a:latin typeface="Comic Sans MS" pitchFamily="66" charset="0"/>
              </a:rPr>
              <a:t>Mass: </a:t>
            </a:r>
            <a:r>
              <a:rPr lang="en-US" sz="1400" dirty="0" smtClean="0">
                <a:latin typeface="Comic Sans MS" pitchFamily="66" charset="0"/>
              </a:rPr>
              <a:t>(aka atomic weight)</a:t>
            </a:r>
            <a:r>
              <a:rPr lang="en-US" sz="1800" b="1" dirty="0" smtClean="0">
                <a:solidFill>
                  <a:schemeClr val="tx1">
                    <a:lumMod val="50000"/>
                    <a:lumOff val="50000"/>
                  </a:schemeClr>
                </a:solidFill>
                <a:latin typeface="Comic Sans MS" pitchFamily="66" charset="0"/>
              </a:rPr>
              <a:t>: </a:t>
            </a:r>
            <a:r>
              <a:rPr lang="en-US" sz="1600" dirty="0" smtClean="0">
                <a:latin typeface="Comic Sans MS" pitchFamily="66" charset="0"/>
              </a:rPr>
              <a:t>The atomic mass of </a:t>
            </a:r>
            <a:r>
              <a:rPr lang="en-US" sz="1600" dirty="0">
                <a:latin typeface="Comic Sans MS" pitchFamily="66" charset="0"/>
              </a:rPr>
              <a:t>an element is rarely an even number. </a:t>
            </a:r>
            <a:r>
              <a:rPr lang="en-US" sz="1600" dirty="0" smtClean="0">
                <a:latin typeface="Comic Sans MS" pitchFamily="66" charset="0"/>
              </a:rPr>
              <a:t>This </a:t>
            </a:r>
            <a:r>
              <a:rPr lang="en-US" sz="1600" dirty="0">
                <a:latin typeface="Comic Sans MS" pitchFamily="66" charset="0"/>
              </a:rPr>
              <a:t>happens because of the </a:t>
            </a:r>
            <a:r>
              <a:rPr lang="en-US" sz="1800" b="1" dirty="0">
                <a:latin typeface="Comic Sans MS" pitchFamily="66" charset="0"/>
              </a:rPr>
              <a:t>isotopes</a:t>
            </a:r>
            <a:r>
              <a:rPr lang="en-US" sz="1600" dirty="0">
                <a:latin typeface="Comic Sans MS" pitchFamily="66" charset="0"/>
              </a:rPr>
              <a:t>. </a:t>
            </a:r>
            <a:endParaRPr lang="en-US" sz="1600" dirty="0" smtClean="0">
              <a:latin typeface="Comic Sans MS" pitchFamily="66" charset="0"/>
            </a:endParaRPr>
          </a:p>
          <a:p>
            <a:pPr marL="0" indent="0" eaLnBrk="1" hangingPunct="1">
              <a:lnSpc>
                <a:spcPct val="80000"/>
              </a:lnSpc>
              <a:buNone/>
              <a:defRPr/>
            </a:pPr>
            <a:endParaRPr lang="en-US" sz="1600" dirty="0">
              <a:latin typeface="Comic Sans MS" pitchFamily="66" charset="0"/>
            </a:endParaRPr>
          </a:p>
          <a:p>
            <a:pPr marL="0" indent="0" eaLnBrk="1" hangingPunct="1">
              <a:lnSpc>
                <a:spcPct val="80000"/>
              </a:lnSpc>
              <a:buNone/>
              <a:defRPr/>
            </a:pPr>
            <a:r>
              <a:rPr lang="en-US" altLang="en-US" sz="1600" dirty="0" smtClean="0">
                <a:latin typeface="Comic Sans MS" pitchFamily="66" charset="0"/>
              </a:rPr>
              <a:t>Many elements occur as</a:t>
            </a:r>
            <a:r>
              <a:rPr lang="en-US" altLang="en-US" sz="1600" b="1" dirty="0" smtClean="0">
                <a:latin typeface="Comic Sans MS" pitchFamily="66" charset="0"/>
              </a:rPr>
              <a:t> isotopes.</a:t>
            </a:r>
            <a:r>
              <a:rPr lang="en-US" altLang="en-US" sz="1600" dirty="0" smtClean="0">
                <a:latin typeface="Comic Sans MS" pitchFamily="66" charset="0"/>
              </a:rPr>
              <a:t> They vary in the # </a:t>
            </a:r>
            <a:r>
              <a:rPr lang="en-US" altLang="en-US" sz="1600" dirty="0">
                <a:latin typeface="Comic Sans MS" pitchFamily="66" charset="0"/>
              </a:rPr>
              <a:t>of </a:t>
            </a:r>
            <a:r>
              <a:rPr lang="en-US" altLang="en-US" sz="1800" b="1" dirty="0" smtClean="0">
                <a:solidFill>
                  <a:schemeClr val="tx1">
                    <a:lumMod val="65000"/>
                    <a:lumOff val="35000"/>
                  </a:schemeClr>
                </a:solidFill>
                <a:latin typeface="Comic Sans MS" pitchFamily="66" charset="0"/>
              </a:rPr>
              <a:t>neutrons </a:t>
            </a:r>
            <a:r>
              <a:rPr lang="en-US" altLang="en-US" sz="1600" dirty="0" smtClean="0">
                <a:latin typeface="Comic Sans MS" pitchFamily="66" charset="0"/>
              </a:rPr>
              <a:t>they have. </a:t>
            </a:r>
            <a:endParaRPr lang="en-US" sz="1600" dirty="0" smtClean="0">
              <a:latin typeface="Comic Sans MS" pitchFamily="66" charset="0"/>
            </a:endParaRPr>
          </a:p>
          <a:p>
            <a:pPr marL="0" indent="0" eaLnBrk="1" hangingPunct="1">
              <a:lnSpc>
                <a:spcPct val="80000"/>
              </a:lnSpc>
              <a:buNone/>
              <a:defRPr/>
            </a:pPr>
            <a:endParaRPr lang="en-US" sz="1600" b="1" i="1" dirty="0" smtClean="0">
              <a:solidFill>
                <a:srgbClr val="FF0000"/>
              </a:solidFill>
              <a:latin typeface="Comic Sans MS" pitchFamily="66" charset="0"/>
            </a:endParaRPr>
          </a:p>
          <a:p>
            <a:pPr marL="0" indent="0" eaLnBrk="1" hangingPunct="1">
              <a:lnSpc>
                <a:spcPct val="80000"/>
              </a:lnSpc>
              <a:buNone/>
              <a:defRPr/>
            </a:pPr>
            <a:r>
              <a:rPr lang="en-US" sz="1600" dirty="0" smtClean="0">
                <a:latin typeface="Comic Sans MS" pitchFamily="66" charset="0"/>
              </a:rPr>
              <a:t>When an atom has a different number of protons and neutrons, its nucleus becomes unstable. </a:t>
            </a:r>
          </a:p>
          <a:p>
            <a:pPr marL="0" indent="0" eaLnBrk="1" hangingPunct="1">
              <a:lnSpc>
                <a:spcPct val="80000"/>
              </a:lnSpc>
              <a:buNone/>
              <a:defRPr/>
            </a:pPr>
            <a:endParaRPr lang="en-US" sz="1050" dirty="0">
              <a:latin typeface="Comic Sans MS" pitchFamily="66" charset="0"/>
            </a:endParaRPr>
          </a:p>
          <a:p>
            <a:pPr marL="0" indent="0" eaLnBrk="1" hangingPunct="1">
              <a:lnSpc>
                <a:spcPct val="80000"/>
              </a:lnSpc>
              <a:buNone/>
              <a:defRPr/>
            </a:pPr>
            <a:r>
              <a:rPr lang="en-US" sz="1400" b="1" i="1" dirty="0" smtClean="0">
                <a:solidFill>
                  <a:srgbClr val="FF0000"/>
                </a:solidFill>
                <a:latin typeface="Comic Sans MS" pitchFamily="66" charset="0"/>
              </a:rPr>
              <a:t>Q: </a:t>
            </a:r>
            <a:r>
              <a:rPr lang="en-US" sz="1400" i="1" dirty="0" smtClean="0">
                <a:latin typeface="Comic Sans MS" pitchFamily="66" charset="0"/>
              </a:rPr>
              <a:t>What is the </a:t>
            </a:r>
            <a:r>
              <a:rPr lang="en-US" sz="1400" i="1" u="sng" dirty="0" smtClean="0">
                <a:latin typeface="Comic Sans MS" pitchFamily="66" charset="0"/>
              </a:rPr>
              <a:t>atomic mass</a:t>
            </a:r>
            <a:r>
              <a:rPr lang="en-US" sz="1400" i="1" dirty="0" smtClean="0">
                <a:latin typeface="Comic Sans MS" pitchFamily="66" charset="0"/>
              </a:rPr>
              <a:t> of carbon?</a:t>
            </a:r>
          </a:p>
          <a:p>
            <a:pPr marL="0" indent="0" eaLnBrk="1" hangingPunct="1">
              <a:lnSpc>
                <a:spcPct val="80000"/>
              </a:lnSpc>
              <a:buNone/>
              <a:defRPr/>
            </a:pPr>
            <a:endParaRPr lang="en-US" sz="1400" i="1" dirty="0">
              <a:latin typeface="Comic Sans MS" pitchFamily="66" charset="0"/>
            </a:endParaRPr>
          </a:p>
          <a:p>
            <a:pPr marL="0" indent="0" eaLnBrk="1" hangingPunct="1">
              <a:lnSpc>
                <a:spcPct val="80000"/>
              </a:lnSpc>
              <a:buNone/>
              <a:defRPr/>
            </a:pPr>
            <a:r>
              <a:rPr lang="en-US" sz="1800" b="1" dirty="0">
                <a:solidFill>
                  <a:srgbClr val="008000"/>
                </a:solidFill>
                <a:latin typeface="Comic Sans MS" pitchFamily="66" charset="0"/>
              </a:rPr>
              <a:t>Mass Number: </a:t>
            </a:r>
            <a:r>
              <a:rPr lang="en-US" sz="1600" dirty="0">
                <a:latin typeface="Comic Sans MS" pitchFamily="66" charset="0"/>
              </a:rPr>
              <a:t>The number of protons, plus the number of neutrons</a:t>
            </a:r>
            <a:r>
              <a:rPr lang="en-US" sz="1600" dirty="0" smtClean="0">
                <a:latin typeface="Comic Sans MS" pitchFamily="66" charset="0"/>
              </a:rPr>
              <a:t>.</a:t>
            </a:r>
            <a:endParaRPr lang="en-US" sz="1400" i="1" dirty="0" smtClean="0">
              <a:latin typeface="Comic Sans MS" pitchFamily="66" charset="0"/>
            </a:endParaRPr>
          </a:p>
          <a:p>
            <a:pPr marL="0" indent="0" eaLnBrk="1" hangingPunct="1">
              <a:lnSpc>
                <a:spcPct val="80000"/>
              </a:lnSpc>
              <a:buNone/>
              <a:defRPr/>
            </a:pPr>
            <a:endParaRPr lang="en-US" sz="1400" b="1" i="1" dirty="0">
              <a:solidFill>
                <a:schemeClr val="bg1">
                  <a:lumMod val="50000"/>
                </a:schemeClr>
              </a:solidFill>
              <a:latin typeface="Comic Sans MS" pitchFamily="66" charset="0"/>
            </a:endParaRPr>
          </a:p>
          <a:p>
            <a:pPr marL="0" indent="0" eaLnBrk="1" hangingPunct="1">
              <a:lnSpc>
                <a:spcPct val="80000"/>
              </a:lnSpc>
              <a:buNone/>
              <a:defRPr/>
            </a:pPr>
            <a:r>
              <a:rPr lang="en-US" sz="1400" b="1" i="1" dirty="0" smtClean="0">
                <a:solidFill>
                  <a:srgbClr val="FF0000"/>
                </a:solidFill>
                <a:latin typeface="Comic Sans MS" pitchFamily="66" charset="0"/>
              </a:rPr>
              <a:t>Q: </a:t>
            </a:r>
            <a:r>
              <a:rPr lang="en-US" sz="1400" i="1" dirty="0" smtClean="0">
                <a:latin typeface="Comic Sans MS" pitchFamily="66" charset="0"/>
              </a:rPr>
              <a:t>How do we know the </a:t>
            </a:r>
            <a:r>
              <a:rPr lang="en-US" sz="1400" i="1" u="sng" dirty="0">
                <a:latin typeface="Comic Sans MS" pitchFamily="66" charset="0"/>
              </a:rPr>
              <a:t>m</a:t>
            </a:r>
            <a:r>
              <a:rPr lang="en-US" sz="1400" i="1" u="sng" dirty="0" smtClean="0">
                <a:latin typeface="Comic Sans MS" pitchFamily="66" charset="0"/>
              </a:rPr>
              <a:t>ass number</a:t>
            </a:r>
            <a:r>
              <a:rPr lang="en-US" sz="1400" i="1" dirty="0" smtClean="0">
                <a:latin typeface="Comic Sans MS" pitchFamily="66" charset="0"/>
              </a:rPr>
              <a:t>, if the number of neutrons in an element may vary? Lets look at out Lab Exercise</a:t>
            </a:r>
            <a:endParaRPr lang="en-US" sz="1600" i="1" dirty="0" smtClean="0">
              <a:latin typeface="Comic Sans MS" pitchFamily="66" charset="0"/>
            </a:endParaRPr>
          </a:p>
          <a:p>
            <a:pPr marL="0" indent="0" eaLnBrk="1" hangingPunct="1">
              <a:lnSpc>
                <a:spcPct val="80000"/>
              </a:lnSpc>
              <a:buNone/>
              <a:defRPr/>
            </a:pPr>
            <a:endParaRPr lang="en-US" sz="1800" b="1" dirty="0">
              <a:solidFill>
                <a:schemeClr val="tx1">
                  <a:lumMod val="50000"/>
                  <a:lumOff val="50000"/>
                </a:schemeClr>
              </a:solidFill>
              <a:latin typeface="Comic Sans MS" pitchFamily="66" charset="0"/>
            </a:endParaRPr>
          </a:p>
          <a:p>
            <a:pPr marL="0" indent="0" eaLnBrk="1" hangingPunct="1">
              <a:lnSpc>
                <a:spcPct val="80000"/>
              </a:lnSpc>
              <a:buNone/>
              <a:defRPr/>
            </a:pPr>
            <a:endParaRPr lang="en-US" sz="1600" dirty="0">
              <a:latin typeface="Comic Sans MS" pitchFamily="66" charset="0"/>
            </a:endParaRPr>
          </a:p>
          <a:p>
            <a:pPr marL="0" indent="0" eaLnBrk="1" hangingPunct="1">
              <a:lnSpc>
                <a:spcPct val="80000"/>
              </a:lnSpc>
              <a:buNone/>
              <a:defRPr/>
            </a:pPr>
            <a:endParaRPr lang="en-US" sz="1600" dirty="0">
              <a:latin typeface="Comic Sans MS" pitchFamily="66" charset="0"/>
            </a:endParaRPr>
          </a:p>
        </p:txBody>
      </p:sp>
      <p:sp>
        <p:nvSpPr>
          <p:cNvPr id="14" name="Rectangle 2"/>
          <p:cNvSpPr txBox="1">
            <a:spLocks noChangeArrowheads="1"/>
          </p:cNvSpPr>
          <p:nvPr/>
        </p:nvSpPr>
        <p:spPr bwMode="auto">
          <a:xfrm>
            <a:off x="111124" y="7620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dirty="0" smtClean="0">
                <a:solidFill>
                  <a:schemeClr val="bg2"/>
                </a:solidFill>
                <a:latin typeface="Comic Sans MS" pitchFamily="66" charset="0"/>
              </a:rPr>
              <a:t>Protons &amp; Neutrons: </a:t>
            </a:r>
            <a:endParaRPr lang="en-US" sz="3200" b="1" dirty="0">
              <a:solidFill>
                <a:schemeClr val="bg2"/>
              </a:solidFill>
              <a:latin typeface="Comic Sans MS" pitchFamily="66" charset="0"/>
            </a:endParaRPr>
          </a:p>
          <a:p>
            <a:pPr eaLnBrk="1" hangingPunct="1"/>
            <a:r>
              <a:rPr lang="en-US" sz="2400" b="1" dirty="0" smtClean="0">
                <a:solidFill>
                  <a:srgbClr val="0000FF"/>
                </a:solidFill>
                <a:latin typeface="Comic Sans MS" pitchFamily="66" charset="0"/>
              </a:rPr>
              <a:t>Atomic Number, </a:t>
            </a:r>
            <a:r>
              <a:rPr lang="en-US" sz="2400" b="1" dirty="0">
                <a:solidFill>
                  <a:srgbClr val="0000FF"/>
                </a:solidFill>
                <a:latin typeface="Comic Sans MS" pitchFamily="66" charset="0"/>
              </a:rPr>
              <a:t>Mass Number &amp; Atomic Mass </a:t>
            </a:r>
            <a:endParaRPr lang="en-US" sz="2400" b="1" dirty="0" smtClean="0">
              <a:solidFill>
                <a:srgbClr val="0000FF"/>
              </a:solidFill>
              <a:latin typeface="Comic Sans MS" pitchFamily="66" charset="0"/>
            </a:endParaRPr>
          </a:p>
        </p:txBody>
      </p:sp>
      <p:pic>
        <p:nvPicPr>
          <p:cNvPr id="2" name="Picture 1" descr="carbon-periodic-tab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19200"/>
            <a:ext cx="3124200" cy="2286000"/>
          </a:xfrm>
          <a:prstGeom prst="rect">
            <a:avLst/>
          </a:prstGeom>
        </p:spPr>
      </p:pic>
      <p:sp>
        <p:nvSpPr>
          <p:cNvPr id="15" name="Rectangle 3"/>
          <p:cNvSpPr txBox="1">
            <a:spLocks noChangeArrowheads="1"/>
          </p:cNvSpPr>
          <p:nvPr/>
        </p:nvSpPr>
        <p:spPr bwMode="auto">
          <a:xfrm>
            <a:off x="5791200" y="3657600"/>
            <a:ext cx="3124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80000"/>
              </a:lnSpc>
              <a:buFontTx/>
              <a:buNone/>
              <a:defRPr/>
            </a:pPr>
            <a:r>
              <a:rPr lang="en-US" sz="1200" dirty="0" smtClean="0">
                <a:latin typeface="Comic Sans MS" pitchFamily="66" charset="0"/>
              </a:rPr>
              <a:t>Atomic mass is calculated by figuring out the amounts of each type of atoms isotopes there are in the Universe. </a:t>
            </a:r>
          </a:p>
          <a:p>
            <a:pPr marL="0" indent="0" algn="ctr" eaLnBrk="1" hangingPunct="1">
              <a:lnSpc>
                <a:spcPct val="80000"/>
              </a:lnSpc>
              <a:buFontTx/>
              <a:buNone/>
              <a:defRPr/>
            </a:pPr>
            <a:endParaRPr lang="en-US" sz="1200" dirty="0">
              <a:latin typeface="Comic Sans MS" pitchFamily="66" charset="0"/>
            </a:endParaRPr>
          </a:p>
          <a:p>
            <a:pPr marL="0" indent="0" algn="ctr" eaLnBrk="1" hangingPunct="1">
              <a:lnSpc>
                <a:spcPct val="80000"/>
              </a:lnSpc>
              <a:buFontTx/>
              <a:buNone/>
              <a:defRPr/>
            </a:pPr>
            <a:r>
              <a:rPr lang="en-US" sz="1200" b="1" dirty="0" smtClean="0">
                <a:latin typeface="Comic Sans MS" pitchFamily="66" charset="0"/>
              </a:rPr>
              <a:t>Example: </a:t>
            </a:r>
            <a:r>
              <a:rPr lang="en-US" sz="1200" dirty="0" smtClean="0">
                <a:latin typeface="Comic Sans MS" pitchFamily="66" charset="0"/>
              </a:rPr>
              <a:t>For carbon, there is a lot of C-12, some C-13, and some C-14 atoms. </a:t>
            </a:r>
          </a:p>
          <a:p>
            <a:pPr marL="0" indent="0" algn="ctr" eaLnBrk="1" hangingPunct="1">
              <a:lnSpc>
                <a:spcPct val="80000"/>
              </a:lnSpc>
              <a:buFontTx/>
              <a:buNone/>
              <a:defRPr/>
            </a:pPr>
            <a:r>
              <a:rPr lang="en-US" sz="1200" dirty="0" smtClean="0">
                <a:latin typeface="Comic Sans MS" pitchFamily="66" charset="0"/>
              </a:rPr>
              <a:t>When you average out all of the masses, you get a number that is a little bit higher than 12 (the weight of a C-12 atom). The average atomic mass for Carbon is actually 12.011. </a:t>
            </a:r>
          </a:p>
          <a:p>
            <a:pPr marL="0" indent="0" algn="ctr" eaLnBrk="1" hangingPunct="1">
              <a:lnSpc>
                <a:spcPct val="80000"/>
              </a:lnSpc>
              <a:buFontTx/>
              <a:buNone/>
              <a:defRPr/>
            </a:pPr>
            <a:endParaRPr lang="en-US" sz="1200" dirty="0">
              <a:latin typeface="Comic Sans MS" pitchFamily="66" charset="0"/>
            </a:endParaRPr>
          </a:p>
          <a:p>
            <a:pPr marL="0" indent="0" algn="ctr" eaLnBrk="1" hangingPunct="1">
              <a:lnSpc>
                <a:spcPct val="80000"/>
              </a:lnSpc>
              <a:buFontTx/>
              <a:buNone/>
              <a:defRPr/>
            </a:pPr>
            <a:r>
              <a:rPr lang="en-US" sz="1200" dirty="0" smtClean="0">
                <a:latin typeface="Comic Sans MS" pitchFamily="66" charset="0"/>
              </a:rPr>
              <a:t>Let’s listen to part of the </a:t>
            </a:r>
            <a:r>
              <a:rPr lang="en-US" sz="1200" dirty="0" err="1" smtClean="0">
                <a:latin typeface="Comic Sans MS" pitchFamily="66" charset="0"/>
              </a:rPr>
              <a:t>Radiolab</a:t>
            </a:r>
            <a:r>
              <a:rPr lang="en-US" sz="1200" dirty="0" smtClean="0">
                <a:latin typeface="Comic Sans MS" pitchFamily="66" charset="0"/>
              </a:rPr>
              <a:t> podcast episode “</a:t>
            </a:r>
            <a:r>
              <a:rPr lang="en-US" sz="1200" dirty="0" smtClean="0">
                <a:latin typeface="Comic Sans MS" pitchFamily="66" charset="0"/>
                <a:hlinkClick r:id="rId4"/>
              </a:rPr>
              <a:t>Elements</a:t>
            </a:r>
            <a:r>
              <a:rPr lang="en-US" sz="1200" dirty="0" smtClean="0">
                <a:latin typeface="Comic Sans MS" pitchFamily="66" charset="0"/>
              </a:rPr>
              <a:t>” (starting at time 35:00) to learn more about the interesting new use of C-14.</a:t>
            </a:r>
          </a:p>
          <a:p>
            <a:pPr marL="0" indent="0" algn="ctr" eaLnBrk="1" hangingPunct="1">
              <a:lnSpc>
                <a:spcPct val="80000"/>
              </a:lnSpc>
              <a:buFontTx/>
              <a:buNone/>
              <a:defRPr/>
            </a:pPr>
            <a:endParaRPr lang="en-US" sz="1200" dirty="0" smtClean="0">
              <a:latin typeface="Comic Sans MS" pitchFamily="66" charset="0"/>
            </a:endParaRPr>
          </a:p>
        </p:txBody>
      </p:sp>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6074344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563563"/>
          </a:xfrm>
        </p:spPr>
        <p:txBody>
          <a:bodyPr/>
          <a:lstStyle/>
          <a:p>
            <a:pPr eaLnBrk="1" hangingPunct="1"/>
            <a:r>
              <a:rPr lang="en-US" altLang="en-US" sz="3200" smtClean="0">
                <a:solidFill>
                  <a:srgbClr val="0033CC"/>
                </a:solidFill>
                <a:latin typeface="Comic Sans MS" pitchFamily="66" charset="0"/>
              </a:rPr>
              <a:t>Organic Molecules –</a:t>
            </a:r>
            <a:r>
              <a:rPr lang="en-US" altLang="en-US" sz="3200" b="1" smtClean="0">
                <a:solidFill>
                  <a:srgbClr val="0033CC"/>
                </a:solidFill>
                <a:latin typeface="Comic Sans MS" pitchFamily="66" charset="0"/>
              </a:rPr>
              <a:t> Nucleic Acids</a:t>
            </a:r>
          </a:p>
        </p:txBody>
      </p:sp>
      <p:sp>
        <p:nvSpPr>
          <p:cNvPr id="15363" name="Rectangle 3"/>
          <p:cNvSpPr>
            <a:spLocks noGrp="1" noChangeArrowheads="1"/>
          </p:cNvSpPr>
          <p:nvPr>
            <p:ph type="body" sz="half" idx="1"/>
          </p:nvPr>
        </p:nvSpPr>
        <p:spPr>
          <a:xfrm>
            <a:off x="228600" y="1295400"/>
            <a:ext cx="4800600" cy="5029200"/>
          </a:xfrm>
        </p:spPr>
        <p:txBody>
          <a:bodyPr/>
          <a:lstStyle/>
          <a:p>
            <a:pPr eaLnBrk="1" hangingPunct="1">
              <a:lnSpc>
                <a:spcPct val="80000"/>
              </a:lnSpc>
              <a:buFontTx/>
              <a:buNone/>
            </a:pPr>
            <a:r>
              <a:rPr lang="en-US" altLang="en-US" sz="2800" b="1" smtClean="0">
                <a:latin typeface="Comic Sans MS" pitchFamily="66" charset="0"/>
              </a:rPr>
              <a:t>Nucleic Acid Structure</a:t>
            </a: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r>
              <a:rPr lang="en-US" altLang="en-US" sz="2400" smtClean="0">
                <a:latin typeface="Comic Sans MS" pitchFamily="66" charset="0"/>
                <a:hlinkClick r:id="rId3"/>
              </a:rPr>
              <a:t>Nucleotides</a:t>
            </a:r>
            <a:r>
              <a:rPr lang="en-US" altLang="en-US" sz="2400" smtClean="0">
                <a:latin typeface="Comic Sans MS" pitchFamily="66" charset="0"/>
              </a:rPr>
              <a:t> linked by covalent bonds between </a:t>
            </a:r>
            <a:r>
              <a:rPr lang="en-US" altLang="en-US" sz="2800" b="1" smtClean="0">
                <a:solidFill>
                  <a:srgbClr val="669900"/>
                </a:solidFill>
                <a:latin typeface="Comic Sans MS" pitchFamily="66" charset="0"/>
              </a:rPr>
              <a:t>sugar </a:t>
            </a:r>
            <a:r>
              <a:rPr lang="en-US" altLang="en-US" sz="2400" smtClean="0">
                <a:latin typeface="Comic Sans MS" pitchFamily="66" charset="0"/>
              </a:rPr>
              <a:t>of one nucleotide and </a:t>
            </a:r>
            <a:r>
              <a:rPr lang="en-US" altLang="en-US" sz="2800" b="1" smtClean="0">
                <a:solidFill>
                  <a:srgbClr val="FF3300"/>
                </a:solidFill>
                <a:latin typeface="Comic Sans MS" pitchFamily="66" charset="0"/>
              </a:rPr>
              <a:t>phosphate</a:t>
            </a:r>
            <a:r>
              <a:rPr lang="en-US" altLang="en-US" sz="2400" smtClean="0">
                <a:solidFill>
                  <a:srgbClr val="009900"/>
                </a:solidFill>
                <a:latin typeface="Comic Sans MS" pitchFamily="66" charset="0"/>
              </a:rPr>
              <a:t> </a:t>
            </a:r>
            <a:r>
              <a:rPr lang="en-US" altLang="en-US" sz="2400" smtClean="0">
                <a:latin typeface="Comic Sans MS" pitchFamily="66" charset="0"/>
              </a:rPr>
              <a:t>of next </a:t>
            </a:r>
            <a:r>
              <a:rPr lang="en-US" altLang="en-US" sz="1600" i="1" smtClean="0">
                <a:latin typeface="Comic Sans MS" pitchFamily="66" charset="0"/>
              </a:rPr>
              <a:t>(sugar-phosphate backbone)</a:t>
            </a:r>
            <a:r>
              <a:rPr lang="en-US" altLang="en-US" sz="2000" i="1" smtClean="0">
                <a:latin typeface="Comic Sans MS" pitchFamily="66" charset="0"/>
              </a:rPr>
              <a:t>.</a:t>
            </a:r>
            <a:endParaRPr lang="en-US" altLang="en-US" sz="2400" i="1" smtClean="0">
              <a:latin typeface="Comic Sans MS" pitchFamily="66" charset="0"/>
            </a:endParaRPr>
          </a:p>
          <a:p>
            <a:pPr eaLnBrk="1" hangingPunct="1">
              <a:lnSpc>
                <a:spcPct val="80000"/>
              </a:lnSpc>
              <a:buFontTx/>
              <a:buNone/>
            </a:pPr>
            <a:endParaRPr lang="en-US" altLang="en-US" sz="2400" i="1"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endParaRPr lang="en-US" altLang="en-US" sz="2400" smtClean="0">
              <a:latin typeface="Comic Sans MS" pitchFamily="66" charset="0"/>
            </a:endParaRPr>
          </a:p>
          <a:p>
            <a:pPr eaLnBrk="1" hangingPunct="1">
              <a:lnSpc>
                <a:spcPct val="80000"/>
              </a:lnSpc>
              <a:buFontTx/>
              <a:buNone/>
            </a:pPr>
            <a:r>
              <a:rPr lang="en-US" altLang="en-US" sz="2400" smtClean="0">
                <a:latin typeface="Comic Sans MS" pitchFamily="66" charset="0"/>
              </a:rPr>
              <a:t>Nitrogenous </a:t>
            </a:r>
            <a:r>
              <a:rPr lang="en-US" altLang="en-US" sz="2800" b="1" smtClean="0">
                <a:solidFill>
                  <a:srgbClr val="0000FF"/>
                </a:solidFill>
                <a:latin typeface="Comic Sans MS" pitchFamily="66" charset="0"/>
              </a:rPr>
              <a:t>bases</a:t>
            </a:r>
            <a:r>
              <a:rPr lang="en-US" altLang="en-US" sz="2400" smtClean="0">
                <a:latin typeface="Comic Sans MS" pitchFamily="66" charset="0"/>
              </a:rPr>
              <a:t> extend from it like teeth of a comb.</a:t>
            </a:r>
          </a:p>
        </p:txBody>
      </p:sp>
      <p:pic>
        <p:nvPicPr>
          <p:cNvPr id="15364" name="Picture 5" descr="NucleicAci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1066800"/>
            <a:ext cx="3368675" cy="566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45055300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1975" y="228600"/>
            <a:ext cx="8153400" cy="1066800"/>
          </a:xfrm>
        </p:spPr>
        <p:txBody>
          <a:bodyPr/>
          <a:lstStyle/>
          <a:p>
            <a:pPr eaLnBrk="1" hangingPunct="1"/>
            <a:r>
              <a:rPr lang="en-US" altLang="en-US" sz="2400" b="1" dirty="0" smtClean="0"/>
              <a:t/>
            </a:r>
            <a:br>
              <a:rPr lang="en-US" altLang="en-US" sz="2400" b="1" dirty="0" smtClean="0"/>
            </a:br>
            <a:r>
              <a:rPr lang="en-US" altLang="en-US" sz="3200" dirty="0" smtClean="0">
                <a:solidFill>
                  <a:schemeClr val="folHlink"/>
                </a:solidFill>
                <a:latin typeface="Comic Sans MS" pitchFamily="66" charset="0"/>
              </a:rPr>
              <a:t>Organic Molecules –</a:t>
            </a:r>
            <a:r>
              <a:rPr lang="en-US" altLang="en-US" sz="3200" b="1" dirty="0" smtClean="0">
                <a:solidFill>
                  <a:schemeClr val="folHlink"/>
                </a:solidFill>
                <a:latin typeface="Comic Sans MS" pitchFamily="66" charset="0"/>
              </a:rPr>
              <a:t> </a:t>
            </a:r>
            <a:r>
              <a:rPr lang="en-US" altLang="en-US" sz="3200" b="1" dirty="0" smtClean="0">
                <a:solidFill>
                  <a:schemeClr val="folHlink"/>
                </a:solidFill>
                <a:latin typeface="Comic Sans MS" pitchFamily="66" charset="0"/>
                <a:hlinkClick r:id="rId3"/>
              </a:rPr>
              <a:t>Lipids</a:t>
            </a:r>
            <a:r>
              <a:rPr lang="en-US" altLang="en-US" sz="2800" b="1" dirty="0" smtClean="0">
                <a:latin typeface="Comic Sans MS" pitchFamily="66" charset="0"/>
              </a:rPr>
              <a:t> </a:t>
            </a:r>
            <a:br>
              <a:rPr lang="en-US" altLang="en-US" sz="2800" b="1" dirty="0" smtClean="0">
                <a:latin typeface="Comic Sans MS" pitchFamily="66" charset="0"/>
              </a:rPr>
            </a:br>
            <a:r>
              <a:rPr lang="en-US" altLang="en-US" sz="1400" i="1" dirty="0" smtClean="0">
                <a:latin typeface="Comic Sans MS" pitchFamily="66" charset="0"/>
              </a:rPr>
              <a:t>(</a:t>
            </a:r>
            <a:r>
              <a:rPr lang="en-US" altLang="en-US" sz="1800" i="1" dirty="0" smtClean="0">
                <a:solidFill>
                  <a:schemeClr val="tx1"/>
                </a:solidFill>
                <a:latin typeface="Comic Sans MS" pitchFamily="66" charset="0"/>
              </a:rPr>
              <a:t>Fats</a:t>
            </a:r>
            <a:r>
              <a:rPr lang="en-US" altLang="en-US" sz="1800" i="1" dirty="0" smtClean="0">
                <a:latin typeface="Comic Sans MS" pitchFamily="66" charset="0"/>
              </a:rPr>
              <a:t>, Phospholipids, Waxes &amp; Steroids)</a:t>
            </a:r>
            <a:r>
              <a:rPr lang="en-US" altLang="en-US" dirty="0" smtClean="0">
                <a:latin typeface="Comic Sans MS" pitchFamily="66" charset="0"/>
              </a:rPr>
              <a:t/>
            </a:r>
            <a:br>
              <a:rPr lang="en-US" altLang="en-US" dirty="0" smtClean="0">
                <a:latin typeface="Comic Sans MS" pitchFamily="66" charset="0"/>
              </a:rPr>
            </a:br>
            <a:endParaRPr lang="en-US" altLang="en-US" sz="4800" dirty="0" smtClean="0">
              <a:latin typeface="Comic Sans MS" pitchFamily="66" charset="0"/>
            </a:endParaRPr>
          </a:p>
        </p:txBody>
      </p:sp>
      <p:sp>
        <p:nvSpPr>
          <p:cNvPr id="19459" name="Rectangle 3"/>
          <p:cNvSpPr>
            <a:spLocks noGrp="1" noChangeArrowheads="1"/>
          </p:cNvSpPr>
          <p:nvPr>
            <p:ph type="body" sz="half" idx="1"/>
          </p:nvPr>
        </p:nvSpPr>
        <p:spPr>
          <a:xfrm>
            <a:off x="152400" y="1371600"/>
            <a:ext cx="8839200" cy="2286000"/>
          </a:xfrm>
        </p:spPr>
        <p:txBody>
          <a:bodyPr/>
          <a:lstStyle/>
          <a:p>
            <a:pPr marL="533400" indent="-533400" eaLnBrk="1" hangingPunct="1">
              <a:buFontTx/>
              <a:buNone/>
            </a:pPr>
            <a:r>
              <a:rPr lang="en-US" altLang="en-US" sz="1800" dirty="0" smtClean="0">
                <a:latin typeface="Comic Sans MS" pitchFamily="66" charset="0"/>
              </a:rPr>
              <a:t>Hydrophobic macromolecules…insoluble in water.</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dirty="0" smtClean="0">
                <a:latin typeface="Comic Sans MS" pitchFamily="66" charset="0"/>
              </a:rPr>
              <a:t>Not attracted to water because …</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r>
              <a:rPr lang="en-US" altLang="en-US" sz="1800" i="1" dirty="0" smtClean="0">
                <a:latin typeface="Comic Sans MS" pitchFamily="66" charset="0"/>
              </a:rPr>
              <a:t>non-polar covalent bonds linking carbon &amp; hydrogen </a:t>
            </a:r>
            <a:r>
              <a:rPr lang="en-US" altLang="en-US" sz="1800" dirty="0" smtClean="0">
                <a:latin typeface="Comic Sans MS" pitchFamily="66" charset="0"/>
              </a:rPr>
              <a:t>aren’t attracted to the </a:t>
            </a:r>
            <a:r>
              <a:rPr lang="en-US" altLang="en-US" sz="1800" i="1" dirty="0" smtClean="0">
                <a:latin typeface="Comic Sans MS" pitchFamily="66" charset="0"/>
              </a:rPr>
              <a:t>polar bonds of water</a:t>
            </a:r>
            <a:r>
              <a:rPr lang="en-US" altLang="en-US" sz="1800" dirty="0" smtClean="0">
                <a:latin typeface="Comic Sans MS" pitchFamily="66" charset="0"/>
              </a:rPr>
              <a:t>.</a:t>
            </a:r>
          </a:p>
          <a:p>
            <a:pPr marL="533400" indent="-533400" eaLnBrk="1" hangingPunct="1">
              <a:buFontTx/>
              <a:buNone/>
            </a:pPr>
            <a:endParaRPr lang="en-US" altLang="en-US" sz="1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latin typeface="Comic Sans MS" pitchFamily="66" charset="0"/>
            </a:endParaRPr>
          </a:p>
          <a:p>
            <a:pPr marL="533400" indent="-533400" eaLnBrk="1" hangingPunct="1">
              <a:buFontTx/>
              <a:buNone/>
            </a:pPr>
            <a:endParaRPr lang="en-US" altLang="en-US" sz="2800" dirty="0" smtClean="0"/>
          </a:p>
          <a:p>
            <a:pPr marL="533400" indent="-533400" eaLnBrk="1" hangingPunct="1">
              <a:buFontTx/>
              <a:buNone/>
            </a:pPr>
            <a:r>
              <a:rPr lang="en-US" altLang="en-US" sz="2800" dirty="0" smtClean="0"/>
              <a:t> </a:t>
            </a:r>
          </a:p>
          <a:p>
            <a:pPr marL="533400" indent="-533400" eaLnBrk="1" hangingPunct="1">
              <a:buFontTx/>
              <a:buNone/>
            </a:pPr>
            <a:endParaRPr lang="en-US" altLang="en-US" sz="2800" dirty="0" smtClean="0"/>
          </a:p>
        </p:txBody>
      </p:sp>
      <p:sp>
        <p:nvSpPr>
          <p:cNvPr id="19460"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4"/>
              </a:rPr>
              <a:t>Cholesterol</a:t>
            </a:r>
            <a:r>
              <a:rPr lang="en-US" altLang="en-US" sz="1000">
                <a:latin typeface="Comic Sans MS" pitchFamily="66" charset="0"/>
                <a:cs typeface="Arial" charset="0"/>
              </a:rPr>
              <a:t>, Wiki; </a:t>
            </a:r>
            <a:r>
              <a:rPr lang="en-US" altLang="en-US" sz="1000">
                <a:latin typeface="Comic Sans MS" pitchFamily="66" charset="0"/>
                <a:cs typeface="Arial" charset="0"/>
                <a:hlinkClick r:id="rId5"/>
              </a:rPr>
              <a:t>Phospholipid Structure</a:t>
            </a:r>
            <a:r>
              <a:rPr lang="en-US" altLang="en-US" sz="1000">
                <a:latin typeface="Comic Sans MS" pitchFamily="66" charset="0"/>
                <a:cs typeface="Arial" charset="0"/>
              </a:rPr>
              <a:t>, Bryan  Derksen. Wiki </a:t>
            </a:r>
            <a:r>
              <a:rPr lang="en-US" altLang="en-US" sz="1000">
                <a:latin typeface="Comic Sans MS" pitchFamily="66" charset="0"/>
                <a:cs typeface="Arial" charset="0"/>
                <a:hlinkClick r:id="rId6"/>
              </a:rPr>
              <a:t>Honeycomb</a:t>
            </a:r>
            <a:r>
              <a:rPr lang="en-US" altLang="en-US" sz="1000">
                <a:latin typeface="Comic Sans MS" pitchFamily="66" charset="0"/>
                <a:cs typeface="Arial" charset="0"/>
              </a:rPr>
              <a:t>, Wikii; </a:t>
            </a:r>
            <a:r>
              <a:rPr lang="en-US" altLang="en-US" sz="1000">
                <a:latin typeface="Comic Sans MS" pitchFamily="66" charset="0"/>
                <a:cs typeface="Arial" charset="0"/>
                <a:hlinkClick r:id="rId7"/>
              </a:rPr>
              <a:t>Oil &amp; Water</a:t>
            </a:r>
            <a:r>
              <a:rPr lang="en-US" altLang="en-US" sz="1000">
                <a:latin typeface="Comic Sans MS" pitchFamily="66" charset="0"/>
                <a:cs typeface="Arial" charset="0"/>
              </a:rPr>
              <a:t>, Kidipede </a:t>
            </a:r>
          </a:p>
        </p:txBody>
      </p:sp>
      <p:pic>
        <p:nvPicPr>
          <p:cNvPr id="19461" name="Picture 25" descr="Phospholipid_structure"/>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648200" y="3733800"/>
            <a:ext cx="1563688"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28" descr="Beeswax_foundation"/>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2057400" y="3733800"/>
            <a:ext cx="2362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29" descr="Cholesterol-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733800"/>
            <a:ext cx="1581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0" descr="oil-wa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733800"/>
            <a:ext cx="23907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12"/>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4166258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8153400" cy="838200"/>
          </a:xfrm>
        </p:spPr>
        <p:txBody>
          <a:bodyPr/>
          <a:lstStyle/>
          <a:p>
            <a:pPr algn="l"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2800" b="1" smtClean="0">
                <a:latin typeface="Comic Sans MS" pitchFamily="66" charset="0"/>
              </a:rPr>
              <a:t> </a:t>
            </a:r>
            <a:br>
              <a:rPr lang="en-US" altLang="en-US" sz="2800" b="1" smtClean="0">
                <a:latin typeface="Comic Sans MS" pitchFamily="66" charset="0"/>
              </a:rPr>
            </a:br>
            <a:r>
              <a:rPr lang="en-US" altLang="en-US" sz="2000" i="1" smtClean="0">
                <a:latin typeface="Comic Sans MS" pitchFamily="66" charset="0"/>
              </a:rPr>
              <a:t>(</a:t>
            </a:r>
            <a:r>
              <a:rPr lang="en-US" altLang="en-US" sz="2000" b="1" i="1" smtClean="0">
                <a:solidFill>
                  <a:schemeClr val="tx1"/>
                </a:solidFill>
                <a:latin typeface="Comic Sans MS" pitchFamily="66" charset="0"/>
              </a:rPr>
              <a:t>Fats</a:t>
            </a:r>
            <a:r>
              <a:rPr lang="en-US" altLang="en-US" sz="2000" i="1" smtClean="0">
                <a:latin typeface="Comic Sans MS" pitchFamily="66" charset="0"/>
              </a:rPr>
              <a:t>, Phospholipids, Waxes &amp; Steroids)</a:t>
            </a:r>
            <a:endParaRPr lang="en-US" altLang="en-US" sz="4800" smtClean="0"/>
          </a:p>
        </p:txBody>
      </p:sp>
      <p:sp>
        <p:nvSpPr>
          <p:cNvPr id="41987" name="Rectangle 3"/>
          <p:cNvSpPr>
            <a:spLocks noGrp="1" noChangeArrowheads="1"/>
          </p:cNvSpPr>
          <p:nvPr>
            <p:ph type="body" sz="half" idx="1"/>
          </p:nvPr>
        </p:nvSpPr>
        <p:spPr>
          <a:xfrm>
            <a:off x="152400" y="1828800"/>
            <a:ext cx="4419600" cy="4572000"/>
          </a:xfrm>
        </p:spPr>
        <p:txBody>
          <a:bodyPr/>
          <a:lstStyle/>
          <a:p>
            <a:pPr marL="533400" indent="-533400" eaLnBrk="1" hangingPunct="1">
              <a:buFontTx/>
              <a:buNone/>
              <a:defRPr/>
            </a:pPr>
            <a:r>
              <a:rPr lang="en-US" sz="2800" b="1" dirty="0" smtClean="0">
                <a:latin typeface="Comic Sans MS" pitchFamily="66" charset="0"/>
              </a:rPr>
              <a:t>Fats </a:t>
            </a:r>
            <a:r>
              <a:rPr lang="en-US" sz="2800" dirty="0" smtClean="0">
                <a:latin typeface="Comic Sans MS" pitchFamily="66" charset="0"/>
              </a:rPr>
              <a:t>	</a:t>
            </a:r>
          </a:p>
          <a:p>
            <a:pPr marL="533400" indent="-533400" eaLnBrk="1" hangingPunct="1">
              <a:buFontTx/>
              <a:buNone/>
              <a:defRPr/>
            </a:pPr>
            <a:r>
              <a:rPr lang="en-US" sz="2400" dirty="0" smtClean="0">
                <a:latin typeface="Comic Sans MS" pitchFamily="66" charset="0"/>
              </a:rPr>
              <a:t>	Fats and oils are made from two kinds of molecules:</a:t>
            </a:r>
          </a:p>
          <a:p>
            <a:pPr marL="533400" indent="-533400" eaLnBrk="1" hangingPunct="1">
              <a:buFontTx/>
              <a:buNone/>
              <a:defRPr/>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glycerol</a:t>
            </a:r>
          </a:p>
          <a:p>
            <a:pPr marL="533400" indent="-533400" eaLnBrk="1" hangingPunct="1">
              <a:buFontTx/>
              <a:buNone/>
              <a:defRPr/>
            </a:pPr>
            <a:r>
              <a:rPr lang="en-US" sz="2000" i="1" dirty="0" smtClean="0">
                <a:latin typeface="Comic Sans MS" pitchFamily="66" charset="0"/>
              </a:rPr>
              <a:t>	   (a type of alcohol) </a:t>
            </a:r>
          </a:p>
          <a:p>
            <a:pPr marL="533400" indent="-533400" eaLnBrk="1" hangingPunct="1">
              <a:buFontTx/>
              <a:buNone/>
              <a:defRPr/>
            </a:pPr>
            <a:r>
              <a:rPr lang="en-US" sz="2400" dirty="0" smtClean="0">
                <a:latin typeface="Comic Sans MS" pitchFamily="66" charset="0"/>
              </a:rPr>
              <a:t>	</a:t>
            </a:r>
          </a:p>
          <a:p>
            <a:pPr marL="533400" indent="-533400" eaLnBrk="1" hangingPunct="1">
              <a:buFontTx/>
              <a:buNone/>
              <a:defRPr/>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fatty acids</a:t>
            </a:r>
            <a:endParaRPr lang="en-US" sz="2400" b="1" i="1" dirty="0" smtClean="0">
              <a:solidFill>
                <a:schemeClr val="tx1">
                  <a:lumMod val="50000"/>
                  <a:lumOff val="50000"/>
                </a:schemeClr>
              </a:solidFill>
              <a:latin typeface="Comic Sans MS" pitchFamily="66" charset="0"/>
            </a:endParaRPr>
          </a:p>
          <a:p>
            <a:pPr marL="533400" indent="-533400" eaLnBrk="1" hangingPunct="1">
              <a:buFontTx/>
              <a:buNone/>
              <a:defRPr/>
            </a:pPr>
            <a:r>
              <a:rPr lang="en-US" sz="2000" i="1" dirty="0" smtClean="0">
                <a:latin typeface="Comic Sans MS" pitchFamily="66" charset="0"/>
              </a:rPr>
              <a:t>	   (triglycerides)</a:t>
            </a:r>
            <a:r>
              <a:rPr lang="en-US" sz="2800" dirty="0" smtClean="0">
                <a:latin typeface="Comic Sans MS" pitchFamily="66" charset="0"/>
              </a:rPr>
              <a:t> </a:t>
            </a:r>
          </a:p>
          <a:p>
            <a:pPr marL="533400" indent="-533400" eaLnBrk="1" hangingPunct="1">
              <a:buFontTx/>
              <a:buNone/>
              <a:defRPr/>
            </a:pPr>
            <a:r>
              <a:rPr lang="en-US" sz="2800" dirty="0" smtClean="0"/>
              <a:t> </a:t>
            </a:r>
          </a:p>
          <a:p>
            <a:pPr marL="533400" indent="-533400" eaLnBrk="1" hangingPunct="1">
              <a:buFontTx/>
              <a:buNone/>
              <a:defRPr/>
            </a:pPr>
            <a:endParaRPr lang="en-US" sz="2800" dirty="0" smtClean="0"/>
          </a:p>
        </p:txBody>
      </p:sp>
      <p:pic>
        <p:nvPicPr>
          <p:cNvPr id="20484" name="Picture 4" descr="fa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2514600"/>
            <a:ext cx="3581400"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9" descr="oil-wa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86600" y="152400"/>
            <a:ext cx="1754188" cy="162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10"/>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5"/>
              </a:rPr>
              <a:t>Oil &amp; Water</a:t>
            </a:r>
            <a:r>
              <a:rPr lang="en-US" altLang="en-US" sz="1000">
                <a:latin typeface="Comic Sans MS" pitchFamily="66" charset="0"/>
                <a:cs typeface="Arial" charset="0"/>
              </a:rPr>
              <a:t>, Kidipede </a:t>
            </a:r>
          </a:p>
        </p:txBody>
      </p:sp>
      <p:sp>
        <p:nvSpPr>
          <p:cNvPr id="8" name="Rectangle 6"/>
          <p:cNvSpPr>
            <a:spLocks noChangeArrowheads="1"/>
          </p:cNvSpPr>
          <p:nvPr/>
        </p:nvSpPr>
        <p:spPr bwMode="auto">
          <a:xfrm>
            <a:off x="5244594" y="6611937"/>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6"/>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9102184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a:t>
            </a:r>
            <a:r>
              <a:rPr lang="en-US" altLang="en-US" sz="2000" b="1" i="1" smtClean="0">
                <a:solidFill>
                  <a:schemeClr val="tx1"/>
                </a:solidFill>
                <a:latin typeface="Comic Sans MS" pitchFamily="66" charset="0"/>
              </a:rPr>
              <a:t>Phospholipids</a:t>
            </a:r>
            <a:r>
              <a:rPr lang="en-US" altLang="en-US" sz="2000" i="1" smtClean="0">
                <a:latin typeface="Comic Sans MS" pitchFamily="66" charset="0"/>
              </a:rPr>
              <a:t>, Waxes &amp; Steroids)</a:t>
            </a:r>
            <a:endParaRPr lang="en-US" altLang="en-US" sz="2000" smtClean="0">
              <a:latin typeface="Comic Sans MS" pitchFamily="66" charset="0"/>
            </a:endParaRPr>
          </a:p>
        </p:txBody>
      </p:sp>
      <p:sp>
        <p:nvSpPr>
          <p:cNvPr id="43011" name="Rectangle 3"/>
          <p:cNvSpPr>
            <a:spLocks noGrp="1" noChangeArrowheads="1"/>
          </p:cNvSpPr>
          <p:nvPr>
            <p:ph type="body" sz="half" idx="1"/>
          </p:nvPr>
        </p:nvSpPr>
        <p:spPr>
          <a:xfrm>
            <a:off x="152400" y="1295400"/>
            <a:ext cx="3962400" cy="4953000"/>
          </a:xfrm>
        </p:spPr>
        <p:txBody>
          <a:bodyPr/>
          <a:lstStyle/>
          <a:p>
            <a:pPr marL="609600" indent="-609600" eaLnBrk="1" hangingPunct="1">
              <a:lnSpc>
                <a:spcPct val="80000"/>
              </a:lnSpc>
              <a:buFontTx/>
              <a:buNone/>
              <a:defRPr/>
            </a:pPr>
            <a:r>
              <a:rPr lang="en-US" sz="1600" dirty="0" smtClean="0"/>
              <a:t> </a:t>
            </a:r>
            <a:r>
              <a:rPr lang="en-US" sz="2400" b="1" dirty="0" smtClean="0">
                <a:latin typeface="Comic Sans MS" pitchFamily="66" charset="0"/>
              </a:rPr>
              <a:t>Phospholipids</a:t>
            </a:r>
          </a:p>
          <a:p>
            <a:pPr marL="609600" indent="-609600" eaLnBrk="1" hangingPunct="1">
              <a:lnSpc>
                <a:spcPct val="80000"/>
              </a:lnSpc>
              <a:buFontTx/>
              <a:buNone/>
              <a:defRPr/>
            </a:pPr>
            <a:endParaRPr lang="en-US" sz="1400"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2000" dirty="0" smtClean="0">
                <a:latin typeface="Comic Sans MS" pitchFamily="66" charset="0"/>
              </a:rPr>
              <a:t> </a:t>
            </a:r>
            <a:r>
              <a:rPr lang="en-US" sz="1600" dirty="0" smtClean="0">
                <a:latin typeface="Comic Sans MS" pitchFamily="66" charset="0"/>
              </a:rPr>
              <a:t>	Phospholipids are a major component of all cell membranes.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Most phospholipids contain a </a:t>
            </a:r>
            <a:r>
              <a:rPr lang="en-US" sz="1600" dirty="0" err="1" smtClean="0">
                <a:latin typeface="Comic Sans MS" pitchFamily="66" charset="0"/>
              </a:rPr>
              <a:t>diglyceride</a:t>
            </a:r>
            <a:r>
              <a:rPr lang="en-US" sz="1600" dirty="0" smtClean="0">
                <a:latin typeface="Comic Sans MS" pitchFamily="66" charset="0"/>
              </a:rPr>
              <a:t> as the tail, and a phosphate group for head.</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defRPr/>
            </a:pPr>
            <a:r>
              <a:rPr lang="en-US" sz="1600" dirty="0" smtClean="0">
                <a:latin typeface="Comic Sans MS" pitchFamily="66" charset="0"/>
              </a:rPr>
              <a:t>Hydrocarbon tails are </a:t>
            </a:r>
            <a:r>
              <a:rPr lang="en-US" sz="1800" b="1" dirty="0" smtClean="0">
                <a:solidFill>
                  <a:srgbClr val="FF0000"/>
                </a:solidFill>
                <a:latin typeface="Comic Sans MS" pitchFamily="66" charset="0"/>
              </a:rPr>
              <a:t>hydrophobic</a:t>
            </a:r>
            <a:r>
              <a:rPr lang="en-US" sz="1600" dirty="0" smtClean="0">
                <a:latin typeface="Comic Sans MS" pitchFamily="66" charset="0"/>
              </a:rPr>
              <a:t>, but phosphate heads are </a:t>
            </a:r>
            <a:r>
              <a:rPr lang="en-US" sz="1800" b="1" dirty="0" smtClean="0">
                <a:solidFill>
                  <a:srgbClr val="0000FF"/>
                </a:solidFill>
                <a:latin typeface="Comic Sans MS" pitchFamily="66" charset="0"/>
              </a:rPr>
              <a:t>hydrophilic</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400" dirty="0" smtClean="0">
                <a:latin typeface="Comic Sans MS" pitchFamily="66" charset="0"/>
                <a:cs typeface="Arial" pitchFamily="34" charset="0"/>
              </a:rPr>
              <a:t>•</a:t>
            </a:r>
            <a:r>
              <a:rPr lang="en-US" sz="1600" dirty="0" smtClean="0">
                <a:latin typeface="Comic Sans MS" pitchFamily="66" charset="0"/>
              </a:rPr>
              <a:t> 	So phospholipids are soluble in both water and oil.</a:t>
            </a:r>
          </a:p>
          <a:p>
            <a:pPr marL="609600" indent="-609600" eaLnBrk="1" hangingPunct="1">
              <a:lnSpc>
                <a:spcPct val="80000"/>
              </a:lnSpc>
              <a:buFontTx/>
              <a:buNone/>
              <a:defRPr/>
            </a:pPr>
            <a:endParaRPr lang="en-US" sz="10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rPr>
              <a:t> </a:t>
            </a:r>
            <a:r>
              <a:rPr lang="en-US" sz="1400" dirty="0" smtClean="0">
                <a:latin typeface="Comic Sans MS" pitchFamily="66" charset="0"/>
                <a:cs typeface="Arial" pitchFamily="34" charset="0"/>
              </a:rPr>
              <a:t>•</a:t>
            </a:r>
            <a:r>
              <a:rPr lang="en-US" sz="1600" dirty="0" smtClean="0">
                <a:latin typeface="Comic Sans MS" pitchFamily="66" charset="0"/>
              </a:rPr>
              <a:t> 	Tails from both layers facing inward and the heads facing outward = </a:t>
            </a:r>
            <a:r>
              <a:rPr lang="en-US" sz="1800" b="1" dirty="0" smtClean="0">
                <a:solidFill>
                  <a:schemeClr val="tx1">
                    <a:lumMod val="50000"/>
                    <a:lumOff val="50000"/>
                  </a:schemeClr>
                </a:solidFill>
                <a:latin typeface="Comic Sans MS" pitchFamily="66" charset="0"/>
              </a:rPr>
              <a:t>phospholipid bilayer</a:t>
            </a:r>
            <a:r>
              <a:rPr lang="en-US" sz="1600" dirty="0" smtClean="0">
                <a:latin typeface="Comic Sans MS" pitchFamily="66" charset="0"/>
              </a:rPr>
              <a:t>.</a:t>
            </a:r>
          </a:p>
          <a:p>
            <a:pPr marL="609600" indent="-609600" eaLnBrk="1" hangingPunct="1">
              <a:lnSpc>
                <a:spcPct val="80000"/>
              </a:lnSpc>
              <a:buFontTx/>
              <a:buNone/>
              <a:defRPr/>
            </a:pPr>
            <a:endParaRPr lang="en-US" sz="1600" dirty="0" smtClean="0">
              <a:latin typeface="Comic Sans MS" pitchFamily="66" charset="0"/>
            </a:endParaRPr>
          </a:p>
        </p:txBody>
      </p:sp>
      <p:sp>
        <p:nvSpPr>
          <p:cNvPr id="21508" name="Text Box 19"/>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3"/>
              </a:rPr>
              <a:t>Cell Membrane</a:t>
            </a:r>
            <a:r>
              <a:rPr lang="en-US" altLang="en-US" sz="1000">
                <a:latin typeface="Comic Sans MS" pitchFamily="66" charset="0"/>
                <a:cs typeface="Arial" charset="0"/>
              </a:rPr>
              <a:t>, Wiki; </a:t>
            </a:r>
          </a:p>
        </p:txBody>
      </p:sp>
      <p:pic>
        <p:nvPicPr>
          <p:cNvPr id="21509" name="Picture 24" descr="Cell_membrane_phospholipi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038600" y="1143000"/>
            <a:ext cx="5105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3859050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algn="l" eaLnBrk="1" hangingPunct="1"/>
            <a:r>
              <a:rPr lang="en-US" altLang="en-US" sz="3200" smtClean="0">
                <a:solidFill>
                  <a:schemeClr val="folHlink"/>
                </a:solidFill>
                <a:latin typeface="Comic Sans MS" pitchFamily="66" charset="0"/>
              </a:rPr>
              <a:t>Organic Molecules –</a:t>
            </a:r>
            <a:r>
              <a:rPr lang="en-US" altLang="en-US" sz="3200" b="1" smtClean="0">
                <a:solidFill>
                  <a:schemeClr val="folHlink"/>
                </a:solidFill>
                <a:latin typeface="Comic Sans MS" pitchFamily="66" charset="0"/>
              </a:rPr>
              <a:t> Lipids</a:t>
            </a:r>
            <a:r>
              <a:rPr lang="en-US" altLang="en-US" sz="3200" b="1" smtClean="0">
                <a:latin typeface="Comic Sans MS" pitchFamily="66" charset="0"/>
              </a:rPr>
              <a:t> </a:t>
            </a:r>
            <a:br>
              <a:rPr lang="en-US" altLang="en-US" sz="3200" b="1" smtClean="0">
                <a:latin typeface="Comic Sans MS" pitchFamily="66" charset="0"/>
              </a:rPr>
            </a:br>
            <a:r>
              <a:rPr lang="en-US" altLang="en-US" sz="2000" i="1" smtClean="0">
                <a:latin typeface="Comic Sans MS" pitchFamily="66" charset="0"/>
              </a:rPr>
              <a:t>(Fats, Phospholipids, </a:t>
            </a:r>
            <a:r>
              <a:rPr lang="en-US" altLang="en-US" sz="2000" b="1" i="1" smtClean="0">
                <a:solidFill>
                  <a:schemeClr val="tx1"/>
                </a:solidFill>
                <a:latin typeface="Comic Sans MS" pitchFamily="66" charset="0"/>
              </a:rPr>
              <a:t>Waxes &amp; Steroids</a:t>
            </a:r>
            <a:r>
              <a:rPr lang="en-US" altLang="en-US" sz="2000" i="1" smtClean="0">
                <a:latin typeface="Comic Sans MS" pitchFamily="66" charset="0"/>
              </a:rPr>
              <a:t>)</a:t>
            </a:r>
            <a:endParaRPr lang="en-US" altLang="en-US" sz="2000" smtClean="0">
              <a:latin typeface="Comic Sans MS" pitchFamily="66" charset="0"/>
            </a:endParaRPr>
          </a:p>
        </p:txBody>
      </p:sp>
      <p:sp>
        <p:nvSpPr>
          <p:cNvPr id="44035" name="Rectangle 3"/>
          <p:cNvSpPr>
            <a:spLocks noGrp="1" noChangeArrowheads="1"/>
          </p:cNvSpPr>
          <p:nvPr>
            <p:ph type="body" sz="half" idx="1"/>
          </p:nvPr>
        </p:nvSpPr>
        <p:spPr>
          <a:xfrm>
            <a:off x="304800" y="1600200"/>
            <a:ext cx="4038600" cy="5257800"/>
          </a:xfrm>
        </p:spPr>
        <p:txBody>
          <a:bodyPr/>
          <a:lstStyle/>
          <a:p>
            <a:pPr marL="609600" indent="-609600" eaLnBrk="1" hangingPunct="1">
              <a:lnSpc>
                <a:spcPct val="80000"/>
              </a:lnSpc>
              <a:buFontTx/>
              <a:buNone/>
              <a:defRPr/>
            </a:pPr>
            <a:r>
              <a:rPr lang="en-US" sz="2000" b="1" dirty="0" smtClean="0">
                <a:solidFill>
                  <a:schemeClr val="tx1">
                    <a:lumMod val="50000"/>
                    <a:lumOff val="50000"/>
                  </a:schemeClr>
                </a:solidFill>
                <a:latin typeface="Comic Sans MS" pitchFamily="66" charset="0"/>
              </a:rPr>
              <a:t>Waxes</a:t>
            </a:r>
          </a:p>
          <a:p>
            <a:pPr marL="609600" indent="-609600" eaLnBrk="1" hangingPunct="1">
              <a:lnSpc>
                <a:spcPct val="80000"/>
              </a:lnSpc>
              <a:buFontTx/>
              <a:buNone/>
              <a:defRPr/>
            </a:pPr>
            <a:endParaRPr lang="en-US" sz="1800" b="1"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	Do not have a hydrophilic head: so completely water insoluble.</a:t>
            </a:r>
          </a:p>
          <a:p>
            <a:pPr marL="609600" indent="-609600" eaLnBrk="1" hangingPunct="1">
              <a:lnSpc>
                <a:spcPct val="80000"/>
              </a:lnSpc>
              <a:buFontTx/>
              <a:buNone/>
              <a:defRPr/>
            </a:pPr>
            <a:endParaRPr lang="en-US" sz="1600" b="1" dirty="0" smtClean="0">
              <a:latin typeface="Comic Sans MS" pitchFamily="66" charset="0"/>
            </a:endParaRPr>
          </a:p>
          <a:p>
            <a:pPr marL="609600" indent="-609600" eaLnBrk="1" hangingPunct="1">
              <a:lnSpc>
                <a:spcPct val="80000"/>
              </a:lnSpc>
              <a:buFontTx/>
              <a:buNone/>
              <a:defRPr/>
            </a:pPr>
            <a:endParaRPr lang="en-US" sz="1600" b="1" dirty="0" smtClean="0">
              <a:latin typeface="Comic Sans MS" pitchFamily="66" charset="0"/>
            </a:endParaRPr>
          </a:p>
          <a:p>
            <a:pPr marL="609600" indent="-609600" eaLnBrk="1" hangingPunct="1">
              <a:lnSpc>
                <a:spcPct val="80000"/>
              </a:lnSpc>
              <a:buFontTx/>
              <a:buNone/>
              <a:defRPr/>
            </a:pPr>
            <a:r>
              <a:rPr lang="en-US" sz="2000" b="1" dirty="0" smtClean="0">
                <a:solidFill>
                  <a:schemeClr val="tx1">
                    <a:lumMod val="50000"/>
                    <a:lumOff val="50000"/>
                  </a:schemeClr>
                </a:solidFill>
                <a:latin typeface="Comic Sans MS" pitchFamily="66" charset="0"/>
              </a:rPr>
              <a:t>Steroids</a:t>
            </a:r>
          </a:p>
          <a:p>
            <a:pPr marL="609600" indent="-609600" eaLnBrk="1" hangingPunct="1">
              <a:lnSpc>
                <a:spcPct val="80000"/>
              </a:lnSpc>
              <a:buFontTx/>
              <a:buNone/>
              <a:defRPr/>
            </a:pPr>
            <a:endParaRPr lang="en-US" sz="1800" b="1" dirty="0" smtClean="0">
              <a:latin typeface="Comic Sans MS" pitchFamily="66" charset="0"/>
            </a:endParaRPr>
          </a:p>
          <a:p>
            <a:pPr marL="609600" indent="-609600" eaLnBrk="1" hangingPunct="1">
              <a:lnSpc>
                <a:spcPct val="80000"/>
              </a:lnSpc>
              <a:buFontTx/>
              <a:buNone/>
              <a:defRPr/>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The central core of a cholesterol molecule (4 fused rings) is shared by all steroids.</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cs typeface="Arial" pitchFamily="34" charset="0"/>
              </a:rPr>
              <a:t>•	</a:t>
            </a:r>
            <a:r>
              <a:rPr lang="en-US" sz="1600" dirty="0" smtClean="0">
                <a:latin typeface="Comic Sans MS" pitchFamily="66" charset="0"/>
              </a:rPr>
              <a:t>Cholesterol is precursor to our </a:t>
            </a:r>
            <a:r>
              <a:rPr lang="en-US" sz="1800" b="1" dirty="0" smtClean="0">
                <a:solidFill>
                  <a:schemeClr val="tx1">
                    <a:lumMod val="50000"/>
                    <a:lumOff val="50000"/>
                  </a:schemeClr>
                </a:solidFill>
                <a:latin typeface="Comic Sans MS" pitchFamily="66" charset="0"/>
              </a:rPr>
              <a:t>sex</a:t>
            </a:r>
            <a:r>
              <a:rPr lang="en-US" sz="1600" dirty="0" smtClean="0">
                <a:latin typeface="Comic Sans MS" pitchFamily="66" charset="0"/>
              </a:rPr>
              <a:t> hormones and Vitamin </a:t>
            </a:r>
            <a:r>
              <a:rPr lang="en-US" sz="1800" b="1" dirty="0" smtClean="0">
                <a:solidFill>
                  <a:schemeClr val="tx1">
                    <a:lumMod val="50000"/>
                    <a:lumOff val="50000"/>
                  </a:schemeClr>
                </a:solidFill>
                <a:latin typeface="Comic Sans MS" pitchFamily="66" charset="0"/>
              </a:rPr>
              <a:t>D</a:t>
            </a:r>
            <a:r>
              <a:rPr lang="en-US" sz="1600" dirty="0" smtClean="0">
                <a:latin typeface="Comic Sans MS" pitchFamily="66" charset="0"/>
              </a:rPr>
              <a:t>. </a:t>
            </a:r>
          </a:p>
          <a:p>
            <a:pPr marL="609600" indent="-609600" eaLnBrk="1" hangingPunct="1">
              <a:lnSpc>
                <a:spcPct val="80000"/>
              </a:lnSpc>
              <a:buFontTx/>
              <a:buNone/>
              <a:defRPr/>
            </a:pPr>
            <a:endParaRPr lang="en-US" sz="1600" dirty="0" smtClean="0">
              <a:latin typeface="Comic Sans MS" pitchFamily="66" charset="0"/>
            </a:endParaRPr>
          </a:p>
          <a:p>
            <a:pPr marL="609600" indent="-609600" eaLnBrk="1" hangingPunct="1">
              <a:lnSpc>
                <a:spcPct val="80000"/>
              </a:lnSpc>
              <a:buFontTx/>
              <a:buNone/>
              <a:defRPr/>
            </a:pPr>
            <a:r>
              <a:rPr lang="en-US" sz="1600" dirty="0" smtClean="0">
                <a:latin typeface="Comic Sans MS" pitchFamily="66" charset="0"/>
                <a:cs typeface="Arial" pitchFamily="34" charset="0"/>
              </a:rPr>
              <a:t>•</a:t>
            </a:r>
            <a:r>
              <a:rPr lang="en-US" sz="1600" dirty="0" smtClean="0">
                <a:latin typeface="Comic Sans MS" pitchFamily="66" charset="0"/>
              </a:rPr>
              <a:t> 	Our cell membranes contain cholesterol (in between the phospholipids) to help keep membrane “fluid” even when exposed to cooler temperatures.</a:t>
            </a:r>
            <a:endParaRPr lang="en-US" sz="1600" dirty="0" smtClean="0"/>
          </a:p>
        </p:txBody>
      </p:sp>
      <p:pic>
        <p:nvPicPr>
          <p:cNvPr id="22532" name="Picture 6" descr="formu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895600" y="1371600"/>
            <a:ext cx="4038600"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13"/>
          <p:cNvSpPr txBox="1">
            <a:spLocks noChangeArrowheads="1"/>
          </p:cNvSpPr>
          <p:nvPr/>
        </p:nvSpPr>
        <p:spPr bwMode="auto">
          <a:xfrm>
            <a:off x="5562600" y="6492875"/>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 </a:t>
            </a:r>
            <a:r>
              <a:rPr lang="en-US" altLang="en-US" sz="1000">
                <a:latin typeface="Comic Sans MS" pitchFamily="66" charset="0"/>
                <a:cs typeface="Arial" charset="0"/>
                <a:hlinkClick r:id="rId4"/>
              </a:rPr>
              <a:t>Lava Lamp</a:t>
            </a:r>
            <a:r>
              <a:rPr lang="en-US" altLang="en-US" sz="1000">
                <a:latin typeface="Comic Sans MS" pitchFamily="66" charset="0"/>
                <a:cs typeface="Arial" charset="0"/>
              </a:rPr>
              <a:t>, Wiki; </a:t>
            </a:r>
            <a:r>
              <a:rPr lang="en-US" altLang="en-US" sz="1000">
                <a:latin typeface="Comic Sans MS" pitchFamily="66" charset="0"/>
                <a:cs typeface="Arial" charset="0"/>
                <a:hlinkClick r:id="rId5"/>
              </a:rPr>
              <a:t>Cholesterol molecule</a:t>
            </a:r>
            <a:r>
              <a:rPr lang="en-US" altLang="en-US" sz="1000">
                <a:latin typeface="Comic Sans MS" pitchFamily="66" charset="0"/>
                <a:cs typeface="Arial" charset="0"/>
              </a:rPr>
              <a:t>, Wiki; </a:t>
            </a:r>
            <a:r>
              <a:rPr lang="en-US" altLang="en-US" sz="1000">
                <a:latin typeface="Comic Sans MS" pitchFamily="66" charset="0"/>
                <a:cs typeface="Arial" charset="0"/>
                <a:hlinkClick r:id="rId6"/>
              </a:rPr>
              <a:t>Phospholipids &amp; Cholesterol</a:t>
            </a:r>
            <a:r>
              <a:rPr lang="en-US" altLang="en-US" sz="1000">
                <a:latin typeface="Comic Sans MS" pitchFamily="66" charset="0"/>
                <a:cs typeface="Arial" charset="0"/>
              </a:rPr>
              <a:t>, Cytochemistry.net</a:t>
            </a:r>
          </a:p>
        </p:txBody>
      </p:sp>
      <p:pic>
        <p:nvPicPr>
          <p:cNvPr id="22534" name="Picture 15" descr="Cholesterol-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4384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descr="LipidBylayerCholesterol"/>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324600" y="3581400"/>
            <a:ext cx="22098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8" descr="Lava-l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6650" y="228600"/>
            <a:ext cx="11350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10"/>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27357329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14650" y="473075"/>
            <a:ext cx="3729038" cy="1158875"/>
          </a:xfrm>
        </p:spPr>
        <p:txBody>
          <a:bodyPr/>
          <a:lstStyle/>
          <a:p>
            <a:r>
              <a:rPr lang="en-US" altLang="en-US" b="1" smtClean="0">
                <a:solidFill>
                  <a:srgbClr val="FF0000"/>
                </a:solidFill>
                <a:latin typeface="Comic Sans MS" pitchFamily="66" charset="0"/>
              </a:rPr>
              <a:t>REVIEW!</a:t>
            </a:r>
          </a:p>
        </p:txBody>
      </p:sp>
      <p:sp>
        <p:nvSpPr>
          <p:cNvPr id="6" name="TextBox 5"/>
          <p:cNvSpPr txBox="1"/>
          <p:nvPr/>
        </p:nvSpPr>
        <p:spPr>
          <a:xfrm>
            <a:off x="1490663" y="1752600"/>
            <a:ext cx="6172200" cy="1692275"/>
          </a:xfrm>
          <a:prstGeom prst="rect">
            <a:avLst/>
          </a:prstGeom>
          <a:noFill/>
        </p:spPr>
        <p:txBody>
          <a:bodyPr>
            <a:spAutoFit/>
          </a:bodyPr>
          <a:lstStyle/>
          <a:p>
            <a:pPr algn="ctr">
              <a:defRPr/>
            </a:pPr>
            <a:r>
              <a:rPr lang="en-US" sz="3200" dirty="0">
                <a:latin typeface="Comic Sans MS" pitchFamily="66" charset="0"/>
              </a:rPr>
              <a:t>Animated</a:t>
            </a:r>
            <a:r>
              <a:rPr lang="en-US" sz="3200" b="1" dirty="0">
                <a:latin typeface="Comic Sans MS" pitchFamily="66" charset="0"/>
              </a:rPr>
              <a:t> </a:t>
            </a:r>
            <a:r>
              <a:rPr lang="en-US" sz="3200" dirty="0">
                <a:latin typeface="Comic Sans MS" pitchFamily="66" charset="0"/>
              </a:rPr>
              <a:t>lessons on </a:t>
            </a:r>
          </a:p>
          <a:p>
            <a:pPr algn="ctr">
              <a:defRPr/>
            </a:pPr>
            <a:r>
              <a:rPr lang="en-US" sz="3600" b="1" dirty="0">
                <a:solidFill>
                  <a:schemeClr val="tx1">
                    <a:lumMod val="50000"/>
                    <a:lumOff val="50000"/>
                  </a:schemeClr>
                </a:solidFill>
                <a:latin typeface="Comic Sans MS" pitchFamily="66" charset="0"/>
                <a:hlinkClick r:id="rId2"/>
              </a:rPr>
              <a:t>Organic Macromolecules</a:t>
            </a:r>
            <a:endParaRPr lang="en-US" sz="3600" b="1" dirty="0">
              <a:solidFill>
                <a:schemeClr val="tx1">
                  <a:lumMod val="50000"/>
                  <a:lumOff val="50000"/>
                </a:schemeClr>
              </a:solidFill>
              <a:latin typeface="Comic Sans MS" pitchFamily="66" charset="0"/>
            </a:endParaRPr>
          </a:p>
          <a:p>
            <a:pPr algn="ctr">
              <a:defRPr/>
            </a:pPr>
            <a:endParaRPr lang="en-US" sz="3600" dirty="0"/>
          </a:p>
        </p:txBody>
      </p:sp>
      <p:pic>
        <p:nvPicPr>
          <p:cNvPr id="23556" name="Picture 16" descr="Starch-amy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81664">
            <a:off x="6284119" y="886619"/>
            <a:ext cx="2908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08125" y="3581400"/>
            <a:ext cx="27781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5" descr="C:\Users\Tami\Desktop\Picture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81400"/>
            <a:ext cx="30781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5" descr="Cholesterol-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34255">
            <a:off x="282575" y="415925"/>
            <a:ext cx="24145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000">
                <a:latin typeface="Comic Sans MS" pitchFamily="66" charset="0"/>
                <a:cs typeface="Arial" charset="0"/>
              </a:rPr>
              <a:t>Images: </a:t>
            </a:r>
            <a:r>
              <a:rPr lang="en-US" altLang="en-US" sz="1000">
                <a:latin typeface="Comic Sans MS" pitchFamily="66" charset="0"/>
                <a:cs typeface="Arial" charset="0"/>
                <a:hlinkClick r:id="rId7"/>
              </a:rPr>
              <a:t>Cholesterol</a:t>
            </a:r>
            <a:r>
              <a:rPr lang="en-US" altLang="en-US" sz="1000">
                <a:latin typeface="Comic Sans MS" pitchFamily="66" charset="0"/>
                <a:cs typeface="Arial" charset="0"/>
              </a:rPr>
              <a:t>, Wiki; Chilesterol; Amino Acids &amp; Peptide Bonds; </a:t>
            </a:r>
            <a:r>
              <a:rPr lang="en-US" altLang="en-US" sz="1000">
                <a:latin typeface="Comic Sans MS" pitchFamily="66" charset="0"/>
                <a:cs typeface="Arial" charset="0"/>
                <a:hlinkClick r:id="rId8" action="ppaction://hlinkfile"/>
              </a:rPr>
              <a:t>DNA Molecule</a:t>
            </a:r>
            <a:r>
              <a:rPr lang="en-US" altLang="en-US" sz="1000">
                <a:latin typeface="Comic Sans MS" pitchFamily="66" charset="0"/>
                <a:cs typeface="Arial" charset="0"/>
              </a:rPr>
              <a:t>, National Science Foundation</a:t>
            </a:r>
          </a:p>
        </p:txBody>
      </p:sp>
      <p:sp>
        <p:nvSpPr>
          <p:cNvPr id="10" name="Rectangle 6"/>
          <p:cNvSpPr>
            <a:spLocks noChangeArrowheads="1"/>
          </p:cNvSpPr>
          <p:nvPr/>
        </p:nvSpPr>
        <p:spPr bwMode="auto">
          <a:xfrm>
            <a:off x="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dirty="0">
                <a:latin typeface="Comic Sans MS" pitchFamily="66" charset="0"/>
              </a:rPr>
              <a:t>From the </a:t>
            </a:r>
            <a:r>
              <a:rPr lang="en-US" altLang="en-US" sz="1000" dirty="0" smtClean="0">
                <a:latin typeface="Comic Sans MS" pitchFamily="66" charset="0"/>
                <a:hlinkClick r:id="rId9"/>
              </a:rPr>
              <a:t>Virtual Biology Classroom </a:t>
            </a:r>
            <a:r>
              <a:rPr lang="en-US" altLang="en-US" sz="1000" dirty="0" smtClean="0">
                <a:latin typeface="Comic Sans MS" pitchFamily="66" charset="0"/>
              </a:rPr>
              <a:t>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96899043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sz="half" idx="1"/>
          </p:nvPr>
        </p:nvSpPr>
        <p:spPr>
          <a:xfrm>
            <a:off x="152400" y="0"/>
            <a:ext cx="5486400" cy="6858000"/>
          </a:xfrm>
        </p:spPr>
        <p:txBody>
          <a:bodyPr/>
          <a:lstStyle/>
          <a:p>
            <a:pPr algn="ctr" eaLnBrk="1" hangingPunct="1">
              <a:buFontTx/>
              <a:buNone/>
            </a:pPr>
            <a:r>
              <a:rPr lang="en-US" sz="4800" b="1" dirty="0">
                <a:solidFill>
                  <a:srgbClr val="33CC33"/>
                </a:solidFill>
                <a:latin typeface="Comic Sans MS" charset="0"/>
              </a:rPr>
              <a:t> </a:t>
            </a:r>
            <a:r>
              <a:rPr lang="en-US" sz="4000" b="1" dirty="0">
                <a:solidFill>
                  <a:srgbClr val="33CC33"/>
                </a:solidFill>
                <a:latin typeface="Comic Sans MS" charset="0"/>
              </a:rPr>
              <a:t>Confused?</a:t>
            </a:r>
            <a:endParaRPr lang="en-US" sz="4000" b="1" dirty="0">
              <a:latin typeface="Comic Sans MS" charset="0"/>
            </a:endParaRPr>
          </a:p>
          <a:p>
            <a:pPr algn="ctr" eaLnBrk="1" hangingPunct="1">
              <a:buFontTx/>
              <a:buNone/>
            </a:pPr>
            <a:r>
              <a:rPr lang="en-US" sz="2000" dirty="0">
                <a:latin typeface="Comic Sans MS" charset="0"/>
              </a:rPr>
              <a:t>    Here are some links to fun resources that further explain Chemistry:</a:t>
            </a:r>
          </a:p>
          <a:p>
            <a:pPr algn="ctr" eaLnBrk="1" hangingPunct="1">
              <a:buFontTx/>
              <a:buNone/>
            </a:pPr>
            <a:endParaRPr lang="en-US" sz="1200" dirty="0">
              <a:latin typeface="Comic Sans MS" charset="0"/>
            </a:endParaRPr>
          </a:p>
          <a:p>
            <a:pPr eaLnBrk="1" hangingPunct="1"/>
            <a:r>
              <a:rPr lang="en-US" sz="1600" dirty="0">
                <a:latin typeface="Comic Sans MS" charset="0"/>
                <a:hlinkClick r:id="rId3"/>
              </a:rPr>
              <a:t>Inorganic Chemistry Main Page</a:t>
            </a:r>
            <a:r>
              <a:rPr lang="en-US" sz="1200" dirty="0">
                <a:latin typeface="Comic Sans MS" charset="0"/>
                <a:hlinkClick r:id="rId3"/>
              </a:rPr>
              <a:t> </a:t>
            </a:r>
            <a:r>
              <a:rPr lang="en-US" sz="1200" dirty="0">
                <a:latin typeface="Comic Sans MS" charset="0"/>
              </a:rPr>
              <a:t>on the Virtual Cell Biology Classroom of</a:t>
            </a:r>
            <a:r>
              <a:rPr lang="en-US" sz="1000" dirty="0">
                <a:latin typeface="Comic Sans MS" charset="0"/>
              </a:rPr>
              <a:t> </a:t>
            </a:r>
            <a:r>
              <a:rPr lang="en-US" sz="1200" dirty="0">
                <a:latin typeface="Comic Sans MS" charset="0"/>
                <a:hlinkClick r:id="rId4"/>
              </a:rPr>
              <a:t>Science Prof Online</a:t>
            </a:r>
            <a:r>
              <a:rPr lang="en-US" sz="1600" dirty="0">
                <a:latin typeface="Comic Sans MS" charset="0"/>
              </a:rPr>
              <a:t>.</a:t>
            </a:r>
            <a:r>
              <a:rPr lang="en-US" sz="1000" dirty="0">
                <a:latin typeface="Comic Sans MS" charset="0"/>
              </a:rPr>
              <a:t> </a:t>
            </a:r>
          </a:p>
          <a:p>
            <a:pPr eaLnBrk="1" hangingPunct="1"/>
            <a:r>
              <a:rPr lang="en-US" sz="1600" dirty="0" smtClean="0">
                <a:latin typeface="Comic Sans MS" charset="0"/>
                <a:hlinkClick r:id="rId5"/>
              </a:rPr>
              <a:t>“</a:t>
            </a:r>
            <a:r>
              <a:rPr lang="en-US" sz="1600" dirty="0">
                <a:latin typeface="Comic Sans MS" charset="0"/>
                <a:hlinkClick r:id="rId5"/>
              </a:rPr>
              <a:t>What Kind of Bonds </a:t>
            </a:r>
            <a:r>
              <a:rPr lang="en-US" sz="1600" dirty="0" smtClean="0">
                <a:latin typeface="Comic Sans MS" charset="0"/>
                <a:hlinkClick r:id="rId5"/>
              </a:rPr>
              <a:t>AreThese</a:t>
            </a:r>
            <a:r>
              <a:rPr lang="en-US" sz="1600" dirty="0">
                <a:latin typeface="Comic Sans MS" charset="0"/>
                <a:hlinkClick r:id="rId5"/>
              </a:rPr>
              <a:t>?”</a:t>
            </a:r>
            <a:r>
              <a:rPr lang="en-US" altLang="ja-JP" sz="1200" dirty="0">
                <a:latin typeface="Comic Sans MS" charset="0"/>
              </a:rPr>
              <a:t> song and slide show by Mark </a:t>
            </a:r>
            <a:r>
              <a:rPr lang="en-US" altLang="ja-JP" sz="1200" dirty="0" err="1">
                <a:latin typeface="Comic Sans MS" charset="0"/>
              </a:rPr>
              <a:t>Rosengarten</a:t>
            </a:r>
            <a:r>
              <a:rPr lang="en-US" altLang="ja-JP" sz="1200" dirty="0" smtClean="0">
                <a:latin typeface="Comic Sans MS" charset="0"/>
              </a:rPr>
              <a:t>.</a:t>
            </a:r>
            <a:endParaRPr lang="en-US" sz="1000" dirty="0">
              <a:latin typeface="Comic Sans MS" charset="0"/>
            </a:endParaRPr>
          </a:p>
          <a:p>
            <a:pPr eaLnBrk="1" hangingPunct="1"/>
            <a:r>
              <a:rPr lang="en-US" sz="1600" dirty="0" smtClean="0">
                <a:latin typeface="Comic Sans MS" charset="0"/>
                <a:hlinkClick r:id="rId6"/>
              </a:rPr>
              <a:t>Ionic vs. Covalent Bonding </a:t>
            </a:r>
            <a:r>
              <a:rPr lang="en-US" sz="1200" dirty="0" smtClean="0">
                <a:latin typeface="Comic Sans MS" charset="0"/>
              </a:rPr>
              <a:t>animated </a:t>
            </a:r>
            <a:r>
              <a:rPr lang="en-US" sz="1200" dirty="0">
                <a:latin typeface="Comic Sans MS" charset="0"/>
              </a:rPr>
              <a:t>science tutorial</a:t>
            </a:r>
            <a:r>
              <a:rPr lang="en-US" sz="1200" dirty="0" smtClean="0">
                <a:latin typeface="Comic Sans MS" charset="0"/>
              </a:rPr>
              <a:t>.</a:t>
            </a:r>
          </a:p>
          <a:p>
            <a:pPr eaLnBrk="1" hangingPunct="1"/>
            <a:r>
              <a:rPr lang="en-US" sz="1600" dirty="0" smtClean="0">
                <a:latin typeface="Comic Sans MS" charset="0"/>
                <a:hlinkClick r:id="rId7"/>
              </a:rPr>
              <a:t>Chemical Structures &amp; Bonding </a:t>
            </a:r>
            <a:r>
              <a:rPr lang="en-US" sz="1200" dirty="0" smtClean="0">
                <a:latin typeface="Comic Sans MS" charset="0"/>
              </a:rPr>
              <a:t>animated science tutorial.</a:t>
            </a:r>
            <a:endParaRPr lang="en-US" sz="1000" dirty="0">
              <a:latin typeface="Comic Sans MS" charset="0"/>
            </a:endParaRPr>
          </a:p>
          <a:p>
            <a:pPr eaLnBrk="1" hangingPunct="1"/>
            <a:r>
              <a:rPr lang="en-US" sz="1600" dirty="0">
                <a:latin typeface="Comic Sans MS" charset="0"/>
              </a:rPr>
              <a:t>“</a:t>
            </a:r>
            <a:r>
              <a:rPr lang="en-US" altLang="ja-JP" sz="1600" dirty="0">
                <a:latin typeface="Comic Sans MS" charset="0"/>
                <a:hlinkClick r:id="rId8"/>
              </a:rPr>
              <a:t>Meet the Elements</a:t>
            </a:r>
            <a:r>
              <a:rPr lang="en-US" sz="1600" dirty="0">
                <a:latin typeface="Comic Sans MS" charset="0"/>
              </a:rPr>
              <a:t>”</a:t>
            </a:r>
            <a:r>
              <a:rPr lang="en-US" altLang="ja-JP" sz="1200" dirty="0">
                <a:latin typeface="Comic Sans MS" charset="0"/>
              </a:rPr>
              <a:t> music video by They Might Be Giants</a:t>
            </a:r>
            <a:r>
              <a:rPr lang="en-US" altLang="ja-JP" sz="1200" dirty="0" smtClean="0">
                <a:latin typeface="Comic Sans MS" charset="0"/>
              </a:rPr>
              <a:t>.</a:t>
            </a:r>
            <a:endParaRPr lang="en-US" sz="900" dirty="0">
              <a:latin typeface="Comic Sans MS" charset="0"/>
            </a:endParaRPr>
          </a:p>
          <a:p>
            <a:pPr eaLnBrk="1" hangingPunct="1"/>
            <a:r>
              <a:rPr lang="en-US" sz="1600" dirty="0">
                <a:latin typeface="Comic Sans MS" charset="0"/>
                <a:hlinkClick r:id="rId9"/>
              </a:rPr>
              <a:t>Redox Reactions</a:t>
            </a:r>
            <a:r>
              <a:rPr lang="en-US" sz="1200" dirty="0">
                <a:latin typeface="Comic Sans MS" charset="0"/>
              </a:rPr>
              <a:t> video lecture</a:t>
            </a:r>
            <a:r>
              <a:rPr lang="en-US" sz="1600" dirty="0">
                <a:latin typeface="Comic Sans MS" charset="0"/>
              </a:rPr>
              <a:t> </a:t>
            </a:r>
            <a:r>
              <a:rPr lang="en-US" sz="1200" dirty="0">
                <a:latin typeface="Comic Sans MS" charset="0"/>
              </a:rPr>
              <a:t>by </a:t>
            </a:r>
            <a:r>
              <a:rPr lang="en-US" sz="1200" dirty="0" err="1">
                <a:latin typeface="Comic Sans MS" charset="0"/>
              </a:rPr>
              <a:t>Kahnacademy</a:t>
            </a:r>
            <a:r>
              <a:rPr lang="en-US" sz="1200" dirty="0" smtClean="0">
                <a:latin typeface="Comic Sans MS" charset="0"/>
              </a:rPr>
              <a:t>.</a:t>
            </a:r>
            <a:endParaRPr lang="en-US" sz="1000" dirty="0">
              <a:latin typeface="Comic Sans MS" charset="0"/>
            </a:endParaRPr>
          </a:p>
          <a:p>
            <a:pPr eaLnBrk="1" hangingPunct="1"/>
            <a:r>
              <a:rPr lang="en-US" sz="1600" dirty="0">
                <a:latin typeface="Comic Sans MS" charset="0"/>
                <a:hlinkClick r:id="rId10"/>
              </a:rPr>
              <a:t>Chem4Kids</a:t>
            </a:r>
            <a:r>
              <a:rPr lang="en-US" sz="1200" dirty="0">
                <a:latin typeface="Comic Sans MS" charset="0"/>
              </a:rPr>
              <a:t> website by Rader</a:t>
            </a:r>
            <a:r>
              <a:rPr lang="en-US" sz="1200" dirty="0" smtClean="0">
                <a:latin typeface="Comic Sans MS" charset="0"/>
              </a:rPr>
              <a:t>.</a:t>
            </a:r>
            <a:r>
              <a:rPr lang="en-US" altLang="en-US" sz="1100" dirty="0">
                <a:latin typeface="Comic Sans MS" pitchFamily="66" charset="0"/>
                <a:hlinkClick r:id="rId11"/>
              </a:rPr>
              <a:t> </a:t>
            </a:r>
            <a:endParaRPr lang="en-US" altLang="en-US" sz="1100" dirty="0" smtClean="0">
              <a:latin typeface="Comic Sans MS" pitchFamily="66" charset="0"/>
              <a:hlinkClick r:id="rId11"/>
            </a:endParaRPr>
          </a:p>
          <a:p>
            <a:pPr eaLnBrk="1" hangingPunct="1"/>
            <a:r>
              <a:rPr lang="en-US" altLang="en-US" sz="1600" dirty="0" smtClean="0">
                <a:latin typeface="Comic Sans MS" pitchFamily="66" charset="0"/>
                <a:hlinkClick r:id="rId12"/>
              </a:rPr>
              <a:t>Acid </a:t>
            </a:r>
            <a:r>
              <a:rPr lang="en-US" altLang="en-US" sz="1600" dirty="0">
                <a:latin typeface="Comic Sans MS" pitchFamily="66" charset="0"/>
                <a:hlinkClick r:id="rId12"/>
              </a:rPr>
              <a:t>&amp; Bases, an Introduction</a:t>
            </a:r>
            <a:r>
              <a:rPr lang="en-US" altLang="en-US" sz="1600" dirty="0">
                <a:latin typeface="Comic Sans MS" pitchFamily="66" charset="0"/>
              </a:rPr>
              <a:t> </a:t>
            </a:r>
            <a:r>
              <a:rPr lang="en-US" altLang="en-US" sz="1200" dirty="0">
                <a:latin typeface="Comic Sans MS" pitchFamily="66" charset="0"/>
              </a:rPr>
              <a:t>by Vision </a:t>
            </a:r>
            <a:r>
              <a:rPr lang="en-US" altLang="en-US" sz="1200" dirty="0" smtClean="0">
                <a:latin typeface="Comic Sans MS" pitchFamily="66" charset="0"/>
              </a:rPr>
              <a:t>Learning</a:t>
            </a:r>
            <a:endParaRPr lang="en-US" altLang="en-US" sz="1200" dirty="0">
              <a:latin typeface="Comic Sans MS" pitchFamily="66" charset="0"/>
            </a:endParaRPr>
          </a:p>
          <a:p>
            <a:pPr eaLnBrk="1" hangingPunct="1"/>
            <a:r>
              <a:rPr lang="en-US" altLang="en-US" sz="1600" dirty="0" smtClean="0">
                <a:latin typeface="Comic Sans MS" pitchFamily="66" charset="0"/>
                <a:hlinkClick r:id="rId13"/>
              </a:rPr>
              <a:t>Buffer </a:t>
            </a:r>
            <a:r>
              <a:rPr lang="en-US" altLang="en-US" sz="1600" dirty="0">
                <a:latin typeface="Comic Sans MS" pitchFamily="66" charset="0"/>
                <a:hlinkClick r:id="rId13"/>
              </a:rPr>
              <a:t>System</a:t>
            </a:r>
            <a:r>
              <a:rPr lang="en-US" altLang="en-US" sz="1600" dirty="0">
                <a:latin typeface="Comic Sans MS" pitchFamily="66" charset="0"/>
              </a:rPr>
              <a:t> </a:t>
            </a:r>
            <a:r>
              <a:rPr lang="en-US" altLang="en-US" sz="1200" dirty="0">
                <a:latin typeface="Comic Sans MS" pitchFamily="66" charset="0"/>
              </a:rPr>
              <a:t>YouTube video</a:t>
            </a:r>
            <a:r>
              <a:rPr lang="en-US" altLang="en-US" sz="1200" dirty="0" smtClean="0">
                <a:latin typeface="Comic Sans MS" pitchFamily="66" charset="0"/>
              </a:rPr>
              <a:t>.</a:t>
            </a:r>
          </a:p>
          <a:p>
            <a:pPr eaLnBrk="1" hangingPunct="1"/>
            <a:r>
              <a:rPr lang="en-US" altLang="en-US" sz="1600" dirty="0">
                <a:latin typeface="Comic Sans MS" pitchFamily="66" charset="0"/>
                <a:hlinkClick r:id="rId14"/>
              </a:rPr>
              <a:t>Organic Chemistry Main Page</a:t>
            </a:r>
            <a:r>
              <a:rPr lang="en-US" altLang="en-US" sz="1200" dirty="0">
                <a:latin typeface="Comic Sans MS" pitchFamily="66" charset="0"/>
                <a:hlinkClick r:id="rId14"/>
              </a:rPr>
              <a:t> </a:t>
            </a:r>
            <a:r>
              <a:rPr lang="en-US" altLang="en-US" sz="1200" dirty="0">
                <a:latin typeface="Comic Sans MS" pitchFamily="66" charset="0"/>
              </a:rPr>
              <a:t>on the Virtual Cell Biology Classroom of </a:t>
            </a:r>
            <a:r>
              <a:rPr lang="en-US" altLang="en-US" sz="1200" dirty="0">
                <a:latin typeface="Comic Sans MS" pitchFamily="66" charset="0"/>
                <a:hlinkClick r:id="rId4"/>
              </a:rPr>
              <a:t>Science Prof Online</a:t>
            </a:r>
            <a:r>
              <a:rPr lang="en-US" altLang="en-US" sz="1800" dirty="0">
                <a:latin typeface="Comic Sans MS" pitchFamily="66" charset="0"/>
              </a:rPr>
              <a:t>. </a:t>
            </a:r>
            <a:endParaRPr lang="en-US" altLang="en-US" sz="800" dirty="0">
              <a:latin typeface="Comic Sans MS" pitchFamily="66" charset="0"/>
            </a:endParaRPr>
          </a:p>
          <a:p>
            <a:pPr eaLnBrk="1" hangingPunct="1"/>
            <a:r>
              <a:rPr lang="en-US" altLang="en-US" sz="1600" dirty="0" smtClean="0">
                <a:latin typeface="Comic Sans MS" pitchFamily="66" charset="0"/>
                <a:hlinkClick r:id="rId15"/>
              </a:rPr>
              <a:t>Macromolecules</a:t>
            </a:r>
            <a:r>
              <a:rPr lang="en-US" altLang="en-US" sz="1100" dirty="0" smtClean="0">
                <a:latin typeface="Comic Sans MS" pitchFamily="66" charset="0"/>
              </a:rPr>
              <a:t> </a:t>
            </a:r>
            <a:r>
              <a:rPr lang="en-US" altLang="en-US" sz="1200" dirty="0">
                <a:latin typeface="Comic Sans MS" pitchFamily="66" charset="0"/>
              </a:rPr>
              <a:t>interactive science tutorial.</a:t>
            </a:r>
          </a:p>
          <a:p>
            <a:r>
              <a:rPr lang="en-US" altLang="en-US" sz="1600" dirty="0">
                <a:latin typeface="Comic Sans MS" pitchFamily="66" charset="0"/>
                <a:hlinkClick r:id="rId16"/>
              </a:rPr>
              <a:t>DNA Structure Cell Biology Animation</a:t>
            </a:r>
            <a:r>
              <a:rPr lang="en-US" altLang="en-US" sz="1600" dirty="0">
                <a:latin typeface="Comic Sans MS" pitchFamily="66" charset="0"/>
              </a:rPr>
              <a:t> </a:t>
            </a:r>
            <a:r>
              <a:rPr lang="en-US" altLang="en-US" sz="1200" dirty="0">
                <a:latin typeface="Comic Sans MS" pitchFamily="66" charset="0"/>
              </a:rPr>
              <a:t>from John </a:t>
            </a:r>
            <a:r>
              <a:rPr lang="en-US" altLang="en-US" sz="1200" dirty="0" err="1">
                <a:latin typeface="Comic Sans MS" pitchFamily="66" charset="0"/>
              </a:rPr>
              <a:t>Kyrk</a:t>
            </a:r>
            <a:r>
              <a:rPr lang="en-US" altLang="en-US" sz="1200" dirty="0">
                <a:latin typeface="Comic Sans MS" pitchFamily="66" charset="0"/>
              </a:rPr>
              <a:t>.</a:t>
            </a:r>
            <a:endParaRPr lang="en-US" altLang="en-US" sz="1100" dirty="0">
              <a:latin typeface="Comic Sans MS" pitchFamily="66" charset="0"/>
            </a:endParaRPr>
          </a:p>
          <a:p>
            <a:pPr marL="0" indent="0" eaLnBrk="1" hangingPunct="1">
              <a:buNone/>
            </a:pPr>
            <a:endParaRPr lang="en-US" sz="1000" dirty="0">
              <a:latin typeface="Comic Sans MS" charset="0"/>
            </a:endParaRPr>
          </a:p>
          <a:p>
            <a:pPr algn="ctr" eaLnBrk="1" hangingPunct="1">
              <a:buFontTx/>
              <a:buNone/>
            </a:pPr>
            <a:r>
              <a:rPr lang="en-US" sz="1200" dirty="0">
                <a:latin typeface="Comic Sans MS" charset="0"/>
              </a:rPr>
              <a:t>    (You must be in PPT slideshow view to click on links.)</a:t>
            </a:r>
          </a:p>
        </p:txBody>
      </p:sp>
      <p:pic>
        <p:nvPicPr>
          <p:cNvPr id="59394" name="Picture 4" descr="MC90022968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8600" y="152400"/>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WordArt 5"/>
          <p:cNvSpPr>
            <a:spLocks noChangeArrowheads="1" noChangeShapeType="1" noTextEdit="1"/>
          </p:cNvSpPr>
          <p:nvPr/>
        </p:nvSpPr>
        <p:spPr bwMode="auto">
          <a:xfrm rot="2259937">
            <a:off x="5715000" y="1143000"/>
            <a:ext cx="3429000" cy="1447800"/>
          </a:xfrm>
          <a:prstGeom prst="rect">
            <a:avLst/>
          </a:prstGeom>
        </p:spPr>
        <p:txBody>
          <a:bodyPr wrap="none" fromWordArt="1">
            <a:prstTxWarp prst="textPlain">
              <a:avLst>
                <a:gd name="adj" fmla="val 50000"/>
              </a:avLst>
            </a:prstTxWarp>
          </a:bodyPr>
          <a:lstStyle/>
          <a:p>
            <a:pPr algn="ctr"/>
            <a:r>
              <a:rPr lang="en-US" sz="1600" b="1" kern="10" dirty="0">
                <a:ln w="9525">
                  <a:solidFill>
                    <a:srgbClr val="000000"/>
                  </a:solidFill>
                  <a:round/>
                  <a:headEnd/>
                  <a:tailEnd/>
                </a:ln>
                <a:solidFill>
                  <a:srgbClr val="FFFFFF"/>
                </a:solidFill>
                <a:latin typeface="Comic Sans MS"/>
                <a:ea typeface="Comic Sans MS"/>
                <a:cs typeface="Comic Sans MS"/>
              </a:rPr>
              <a:t>Smart Links</a:t>
            </a:r>
          </a:p>
        </p:txBody>
      </p:sp>
      <p:pic>
        <p:nvPicPr>
          <p:cNvPr id="59396" name="Picture 8" descr="Daniel_Radcliffe,_November_2010"/>
          <p:cNvPicPr>
            <a:picLocks noGrp="1" noChangeAspect="1" noChangeArrowheads="1"/>
          </p:cNvPicPr>
          <p:nvPr>
            <p:ph sz="half" idx="2"/>
          </p:nvPr>
        </p:nvPicPr>
        <p:blipFill>
          <a:blip r:embed="rId18">
            <a:extLst>
              <a:ext uri="{28A0092B-C50C-407E-A947-70E740481C1C}">
                <a14:useLocalDpi xmlns:a14="http://schemas.microsoft.com/office/drawing/2010/main" val="0"/>
              </a:ext>
            </a:extLst>
          </a:blip>
          <a:srcRect/>
          <a:stretch>
            <a:fillRect/>
          </a:stretch>
        </p:blipFill>
        <p:spPr>
          <a:xfrm>
            <a:off x="6562725" y="4038600"/>
            <a:ext cx="2297113" cy="244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7" name="AutoShape 11"/>
          <p:cNvSpPr>
            <a:spLocks noChangeArrowheads="1"/>
          </p:cNvSpPr>
          <p:nvPr/>
        </p:nvSpPr>
        <p:spPr bwMode="auto">
          <a:xfrm>
            <a:off x="5638800" y="2819400"/>
            <a:ext cx="1905000" cy="1447800"/>
          </a:xfrm>
          <a:prstGeom prst="wedgeEllipseCallout">
            <a:avLst>
              <a:gd name="adj1" fmla="val 22833"/>
              <a:gd name="adj2" fmla="val 7181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600" dirty="0">
                <a:latin typeface="Comic Sans MS" charset="0"/>
              </a:rPr>
              <a:t>Want to see me sing the </a:t>
            </a:r>
            <a:r>
              <a:rPr lang="en-US" sz="1600" dirty="0">
                <a:latin typeface="Comic Sans MS" charset="0"/>
                <a:hlinkClick r:id="rId19"/>
              </a:rPr>
              <a:t>Element Song</a:t>
            </a:r>
            <a:r>
              <a:rPr lang="en-US" sz="1600" dirty="0">
                <a:latin typeface="Comic Sans MS" charset="0"/>
              </a:rPr>
              <a:t>?</a:t>
            </a:r>
          </a:p>
        </p:txBody>
      </p:sp>
      <p:sp>
        <p:nvSpPr>
          <p:cNvPr id="59398" name="Text Box 12"/>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Image: </a:t>
            </a:r>
            <a:r>
              <a:rPr lang="en-US" sz="1000">
                <a:latin typeface="Comic Sans MS" charset="0"/>
                <a:hlinkClick r:id="rId20"/>
              </a:rPr>
              <a:t>Daniel Radcliff</a:t>
            </a:r>
            <a:r>
              <a:rPr lang="en-US" sz="1000">
                <a:latin typeface="Comic Sans MS" charset="0"/>
              </a:rPr>
              <a:t> by Joella Marano</a:t>
            </a:r>
          </a:p>
        </p:txBody>
      </p:sp>
      <p:sp>
        <p:nvSpPr>
          <p:cNvPr id="9" name="Rectangle 6"/>
          <p:cNvSpPr>
            <a:spLocks noChangeArrowheads="1"/>
          </p:cNvSpPr>
          <p:nvPr/>
        </p:nvSpPr>
        <p:spPr bwMode="auto">
          <a:xfrm>
            <a:off x="5208588" y="6597650"/>
            <a:ext cx="39354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latin typeface="Comic Sans MS" charset="0"/>
              </a:rPr>
              <a:t>From the Virtual Biology Classroom on </a:t>
            </a:r>
            <a:r>
              <a:rPr lang="en-US" sz="1000" dirty="0">
                <a:latin typeface="Comic Sans MS" charset="0"/>
                <a:hlinkClick r:id="rId4"/>
              </a:rPr>
              <a:t>ScienceProfOnline.com</a:t>
            </a:r>
            <a:endParaRPr lang="en-US" sz="1000" dirty="0">
              <a:latin typeface="Comic Sans MS" charset="0"/>
            </a:endParaRPr>
          </a:p>
        </p:txBody>
      </p:sp>
    </p:spTree>
    <p:extLst>
      <p:ext uri="{BB962C8B-B14F-4D97-AF65-F5344CB8AC3E}">
        <p14:creationId xmlns:p14="http://schemas.microsoft.com/office/powerpoint/2010/main" val="28938573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33FF"/>
                </a:solidFill>
                <a:latin typeface="Comic Sans MS" pitchFamily="66" charset="0"/>
              </a:rPr>
              <a:t>Isotopes &amp; Radioactivity</a:t>
            </a:r>
          </a:p>
        </p:txBody>
      </p:sp>
      <p:sp>
        <p:nvSpPr>
          <p:cNvPr id="27651" name="Rectangle 3"/>
          <p:cNvSpPr>
            <a:spLocks noGrp="1" noChangeArrowheads="1"/>
          </p:cNvSpPr>
          <p:nvPr>
            <p:ph type="body" sz="half" idx="1"/>
          </p:nvPr>
        </p:nvSpPr>
        <p:spPr>
          <a:xfrm>
            <a:off x="381000" y="1143000"/>
            <a:ext cx="8001000" cy="4343400"/>
          </a:xfrm>
        </p:spPr>
        <p:txBody>
          <a:bodyPr/>
          <a:lstStyle/>
          <a:p>
            <a:pPr eaLnBrk="1" hangingPunct="1">
              <a:spcBef>
                <a:spcPct val="0"/>
              </a:spcBef>
              <a:buFontTx/>
              <a:buNone/>
            </a:pPr>
            <a:endParaRPr lang="en-US" altLang="en-US" sz="400" dirty="0" smtClean="0"/>
          </a:p>
          <a:p>
            <a:pPr eaLnBrk="1" hangingPunct="1">
              <a:spcBef>
                <a:spcPct val="0"/>
              </a:spcBef>
              <a:buFontTx/>
              <a:buNone/>
            </a:pPr>
            <a:r>
              <a:rPr lang="en-US" altLang="en-US" sz="2400" dirty="0" smtClean="0">
                <a:cs typeface="Arial" charset="0"/>
              </a:rPr>
              <a:t>•	</a:t>
            </a:r>
            <a:r>
              <a:rPr lang="en-US" altLang="en-US" sz="1600" dirty="0" smtClean="0">
                <a:latin typeface="Comic Sans MS" pitchFamily="66" charset="0"/>
                <a:cs typeface="Arial" charset="0"/>
              </a:rPr>
              <a:t>I</a:t>
            </a:r>
            <a:r>
              <a:rPr lang="en-US" altLang="en-US" sz="1600" dirty="0" smtClean="0">
                <a:latin typeface="Comic Sans MS" pitchFamily="66" charset="0"/>
              </a:rPr>
              <a:t>sotope is </a:t>
            </a:r>
            <a:r>
              <a:rPr lang="en-US" altLang="en-US" sz="1800" b="1" dirty="0" smtClean="0">
                <a:solidFill>
                  <a:schemeClr val="tx1">
                    <a:lumMod val="65000"/>
                    <a:lumOff val="35000"/>
                  </a:schemeClr>
                </a:solidFill>
                <a:latin typeface="Comic Sans MS" pitchFamily="66" charset="0"/>
              </a:rPr>
              <a:t>radioactive </a:t>
            </a:r>
            <a:r>
              <a:rPr lang="en-US" altLang="en-US" sz="1600" dirty="0" smtClean="0">
                <a:latin typeface="Comic Sans MS" pitchFamily="66" charset="0"/>
              </a:rPr>
              <a:t>if nucleus is unstable.</a:t>
            </a:r>
          </a:p>
          <a:p>
            <a:pPr eaLnBrk="1" hangingPunct="1">
              <a:spcBef>
                <a:spcPct val="0"/>
              </a:spcBef>
              <a:buFontTx/>
              <a:buNone/>
            </a:pPr>
            <a:endParaRPr lang="en-US" altLang="en-US" sz="1600" dirty="0" smtClean="0">
              <a:latin typeface="Comic Sans MS" pitchFamily="66" charset="0"/>
            </a:endParaRPr>
          </a:p>
          <a:p>
            <a:pPr eaLnBrk="1" hangingPunct="1"/>
            <a:r>
              <a:rPr lang="en-US" altLang="en-US" sz="1600" dirty="0" smtClean="0">
                <a:latin typeface="Comic Sans MS" pitchFamily="66" charset="0"/>
              </a:rPr>
              <a:t>Most isotopes disintegrate spontaneously with the release </a:t>
            </a:r>
          </a:p>
          <a:p>
            <a:pPr eaLnBrk="1" hangingPunct="1">
              <a:buFontTx/>
              <a:buNone/>
            </a:pPr>
            <a:r>
              <a:rPr lang="en-US" altLang="en-US" sz="1600" dirty="0" smtClean="0">
                <a:latin typeface="Comic Sans MS" pitchFamily="66" charset="0"/>
              </a:rPr>
              <a:t>	of energy by processes of </a:t>
            </a:r>
            <a:r>
              <a:rPr lang="en-US" altLang="en-US" sz="1800" b="1" dirty="0" smtClean="0">
                <a:solidFill>
                  <a:schemeClr val="tx1">
                    <a:lumMod val="65000"/>
                    <a:lumOff val="35000"/>
                  </a:schemeClr>
                </a:solidFill>
                <a:latin typeface="Comic Sans MS" pitchFamily="66" charset="0"/>
              </a:rPr>
              <a:t>nuclear </a:t>
            </a:r>
            <a:r>
              <a:rPr lang="en-US" altLang="en-US" sz="1600" dirty="0" smtClean="0">
                <a:latin typeface="Comic Sans MS" pitchFamily="66" charset="0"/>
              </a:rPr>
              <a:t>or </a:t>
            </a:r>
            <a:r>
              <a:rPr lang="en-US" altLang="en-US" sz="1800" b="1" dirty="0" smtClean="0">
                <a:solidFill>
                  <a:schemeClr val="tx1">
                    <a:lumMod val="65000"/>
                    <a:lumOff val="35000"/>
                  </a:schemeClr>
                </a:solidFill>
                <a:latin typeface="Comic Sans MS" pitchFamily="66" charset="0"/>
              </a:rPr>
              <a:t>radioactive decay. </a:t>
            </a:r>
            <a:endParaRPr lang="en-US" altLang="en-US" sz="1600" b="1" dirty="0" smtClean="0">
              <a:solidFill>
                <a:schemeClr val="tx1">
                  <a:lumMod val="65000"/>
                  <a:lumOff val="35000"/>
                </a:schemeClr>
              </a:solidFill>
              <a:latin typeface="Comic Sans MS" pitchFamily="66" charset="0"/>
            </a:endParaRPr>
          </a:p>
          <a:p>
            <a:pPr eaLnBrk="1" hangingPunct="1"/>
            <a:endParaRPr lang="en-US" altLang="en-US" sz="1600" dirty="0" smtClean="0">
              <a:latin typeface="Comic Sans MS" pitchFamily="66" charset="0"/>
            </a:endParaRPr>
          </a:p>
          <a:p>
            <a:pPr eaLnBrk="1" hangingPunct="1"/>
            <a:r>
              <a:rPr lang="en-US" altLang="en-US" sz="1600" dirty="0" smtClean="0">
                <a:latin typeface="Comic Sans MS" pitchFamily="66" charset="0"/>
              </a:rPr>
              <a:t>When the nucleus changes in structure, energy and/or subatomic particles are given off. </a:t>
            </a:r>
          </a:p>
          <a:p>
            <a:pPr eaLnBrk="1" hangingPunct="1"/>
            <a:endParaRPr lang="en-US" altLang="en-US" sz="1600" dirty="0" smtClean="0">
              <a:latin typeface="Comic Sans MS" pitchFamily="66" charset="0"/>
            </a:endParaRPr>
          </a:p>
          <a:p>
            <a:pPr eaLnBrk="1" hangingPunct="1"/>
            <a:r>
              <a:rPr lang="en-US" altLang="en-US" sz="1600" dirty="0" smtClean="0">
                <a:latin typeface="Comic Sans MS" pitchFamily="66" charset="0"/>
              </a:rPr>
              <a:t>Other than radioactivity, isotopes of an element behave similarly: They can participate in molecule / chemical reactions that involve that element.</a:t>
            </a:r>
          </a:p>
          <a:p>
            <a:pPr eaLnBrk="1" hangingPunct="1"/>
            <a:endParaRPr lang="en-US" altLang="en-US" sz="1600" dirty="0" smtClean="0">
              <a:latin typeface="Comic Sans MS" pitchFamily="66" charset="0"/>
            </a:endParaRPr>
          </a:p>
          <a:p>
            <a:pPr eaLnBrk="1" hangingPunct="1">
              <a:buFontTx/>
              <a:buNone/>
            </a:pPr>
            <a:r>
              <a:rPr lang="en-US" altLang="en-US" sz="1600" dirty="0" smtClean="0">
                <a:latin typeface="Comic Sans MS" pitchFamily="66" charset="0"/>
                <a:cs typeface="Arial" charset="0"/>
              </a:rPr>
              <a:t>•	</a:t>
            </a:r>
            <a:r>
              <a:rPr lang="en-US" altLang="en-US" sz="1600" dirty="0" smtClean="0">
                <a:latin typeface="Comic Sans MS" pitchFamily="66" charset="0"/>
              </a:rPr>
              <a:t>When controlled, radioactive isotopes can be valuable medical tools. </a:t>
            </a:r>
            <a:r>
              <a:rPr lang="en-US" altLang="en-US" sz="1200" dirty="0" smtClean="0">
                <a:latin typeface="Comic Sans MS" pitchFamily="66" charset="0"/>
              </a:rPr>
              <a:t>(Ex. Gamma camera can produce images of soft tissue when radiopharmaceuticals are injected into or ingested by patient.)</a:t>
            </a:r>
          </a:p>
          <a:p>
            <a:pPr eaLnBrk="1" hangingPunct="1"/>
            <a:endParaRPr lang="en-US" altLang="en-US" sz="1200" dirty="0" smtClean="0">
              <a:latin typeface="Comic Sans MS" pitchFamily="66" charset="0"/>
            </a:endParaRPr>
          </a:p>
        </p:txBody>
      </p:sp>
      <p:pic>
        <p:nvPicPr>
          <p:cNvPr id="27652" name="Picture 5" descr="Radioactive Decay of an Ato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152400"/>
            <a:ext cx="30480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7" descr="aj21-gardner-fig0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81400" y="5181600"/>
            <a:ext cx="3505200" cy="135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Text Box 9"/>
          <p:cNvSpPr txBox="1">
            <a:spLocks noChangeArrowheads="1"/>
          </p:cNvSpPr>
          <p:nvPr/>
        </p:nvSpPr>
        <p:spPr bwMode="auto">
          <a:xfrm>
            <a:off x="1752600" y="5562600"/>
            <a:ext cx="19050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altLang="en-US" sz="900"/>
              <a:t>Schizophrenic female</a:t>
            </a:r>
          </a:p>
          <a:p>
            <a:pPr eaLnBrk="1" hangingPunct="1">
              <a:spcBef>
                <a:spcPct val="50000"/>
              </a:spcBef>
              <a:buFontTx/>
              <a:buAutoNum type="arabicPeriod"/>
            </a:pPr>
            <a:r>
              <a:rPr lang="en-US" altLang="en-US" sz="900"/>
              <a:t>Female with depression</a:t>
            </a:r>
          </a:p>
          <a:p>
            <a:pPr eaLnBrk="1" hangingPunct="1">
              <a:spcBef>
                <a:spcPct val="50000"/>
              </a:spcBef>
              <a:buFontTx/>
              <a:buAutoNum type="arabicPeriod"/>
            </a:pPr>
            <a:r>
              <a:rPr lang="en-US" altLang="en-US" sz="900"/>
              <a:t>Healthy female</a:t>
            </a:r>
          </a:p>
        </p:txBody>
      </p:sp>
      <p:sp>
        <p:nvSpPr>
          <p:cNvPr id="27655"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extLst>
      <p:ext uri="{BB962C8B-B14F-4D97-AF65-F5344CB8AC3E}">
        <p14:creationId xmlns:p14="http://schemas.microsoft.com/office/powerpoint/2010/main" val="34097888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1012" y="228600"/>
            <a:ext cx="8229600" cy="487363"/>
          </a:xfrm>
        </p:spPr>
        <p:txBody>
          <a:bodyPr/>
          <a:lstStyle/>
          <a:p>
            <a:pPr eaLnBrk="1" hangingPunct="1"/>
            <a:r>
              <a:rPr lang="en-US" sz="3200" b="1" dirty="0" smtClean="0">
                <a:solidFill>
                  <a:srgbClr val="008000"/>
                </a:solidFill>
                <a:latin typeface="Comic Sans MS" pitchFamily="66" charset="0"/>
              </a:rPr>
              <a:t>What about electrons?</a:t>
            </a:r>
          </a:p>
        </p:txBody>
      </p:sp>
      <p:pic>
        <p:nvPicPr>
          <p:cNvPr id="7171"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295400"/>
            <a:ext cx="30861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60338" y="914400"/>
            <a:ext cx="5554662" cy="541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dirty="0" smtClean="0">
                <a:latin typeface="Comic Sans MS" pitchFamily="66" charset="0"/>
                <a:cs typeface="+mn-cs"/>
              </a:rPr>
              <a:t>In a neutral atom, there are the same number of protons (+) and electrons (-).</a:t>
            </a:r>
          </a:p>
          <a:p>
            <a:pPr eaLnBrk="0" hangingPunct="0">
              <a:defRPr/>
            </a:pPr>
            <a:endParaRPr lang="en-US" sz="1600" dirty="0">
              <a:latin typeface="Comic Sans MS" pitchFamily="66" charset="0"/>
            </a:endParaRPr>
          </a:p>
          <a:p>
            <a:pPr eaLnBrk="0" hangingPunct="0">
              <a:defRPr/>
            </a:pPr>
            <a:r>
              <a:rPr lang="en-US" sz="1600" dirty="0" smtClean="0">
                <a:latin typeface="Comic Sans MS" pitchFamily="66" charset="0"/>
                <a:cs typeface="+mn-cs"/>
              </a:rPr>
              <a:t>Electrons </a:t>
            </a:r>
            <a:r>
              <a:rPr lang="en-US" sz="1600" dirty="0" smtClean="0">
                <a:latin typeface="Comic Sans MS" pitchFamily="66" charset="0"/>
              </a:rPr>
              <a:t>orbit</a:t>
            </a:r>
            <a:r>
              <a:rPr lang="en-US" sz="1600" dirty="0" smtClean="0">
                <a:latin typeface="Comic Sans MS" pitchFamily="66" charset="0"/>
                <a:cs typeface="+mn-cs"/>
              </a:rPr>
              <a:t> around the atomic nucleus in </a:t>
            </a:r>
            <a:r>
              <a:rPr lang="en-US" b="1" dirty="0" smtClean="0">
                <a:solidFill>
                  <a:schemeClr val="bg1">
                    <a:lumMod val="50000"/>
                  </a:schemeClr>
                </a:solidFill>
                <a:latin typeface="Comic Sans MS" pitchFamily="66" charset="0"/>
              </a:rPr>
              <a:t>shells</a:t>
            </a:r>
            <a:r>
              <a:rPr lang="en-US" sz="1600" dirty="0" smtClean="0">
                <a:latin typeface="Comic Sans MS" pitchFamily="66" charset="0"/>
                <a:cs typeface="+mn-cs"/>
              </a:rPr>
              <a:t>.</a:t>
            </a:r>
          </a:p>
          <a:p>
            <a:pPr eaLnBrk="0" hangingPunct="0">
              <a:defRPr/>
            </a:pPr>
            <a:endParaRPr lang="en-US" sz="1600" dirty="0" smtClean="0">
              <a:latin typeface="Comic Sans MS" pitchFamily="66" charset="0"/>
            </a:endParaRPr>
          </a:p>
          <a:p>
            <a:pPr eaLnBrk="0" hangingPunct="0">
              <a:defRPr/>
            </a:pPr>
            <a:r>
              <a:rPr lang="en-US" sz="1600" dirty="0" smtClean="0">
                <a:latin typeface="Comic Sans MS" pitchFamily="66" charset="0"/>
                <a:cs typeface="+mn-cs"/>
              </a:rPr>
              <a:t>The inner </a:t>
            </a:r>
            <a:r>
              <a:rPr lang="en-US" sz="1600" dirty="0" smtClean="0">
                <a:latin typeface="Comic Sans MS" pitchFamily="66" charset="0"/>
              </a:rPr>
              <a:t>shell </a:t>
            </a:r>
            <a:r>
              <a:rPr lang="en-US" sz="1600" dirty="0" smtClean="0">
                <a:latin typeface="Comic Sans MS" pitchFamily="66" charset="0"/>
                <a:cs typeface="+mn-cs"/>
              </a:rPr>
              <a:t>of an atom, closest to the nucleus, can have a maximum of two electrons.</a:t>
            </a:r>
          </a:p>
          <a:p>
            <a:pPr eaLnBrk="0" hangingPunct="0">
              <a:defRPr/>
            </a:pPr>
            <a:endParaRPr lang="en-US" sz="1600" dirty="0">
              <a:latin typeface="Comic Sans MS" pitchFamily="66" charset="0"/>
            </a:endParaRPr>
          </a:p>
          <a:p>
            <a:pPr eaLnBrk="0" hangingPunct="0">
              <a:defRPr/>
            </a:pPr>
            <a:r>
              <a:rPr lang="en-US" sz="1600" dirty="0" smtClean="0">
                <a:latin typeface="Comic Sans MS" pitchFamily="66" charset="0"/>
                <a:cs typeface="+mn-cs"/>
              </a:rPr>
              <a:t>The outermost </a:t>
            </a:r>
            <a:r>
              <a:rPr lang="en-US" sz="1600" dirty="0" smtClean="0">
                <a:latin typeface="Comic Sans MS" pitchFamily="66" charset="0"/>
              </a:rPr>
              <a:t>shell</a:t>
            </a:r>
            <a:r>
              <a:rPr lang="en-US" sz="1600" dirty="0" smtClean="0">
                <a:latin typeface="Comic Sans MS" pitchFamily="66" charset="0"/>
                <a:cs typeface="+mn-cs"/>
              </a:rPr>
              <a:t> is called the </a:t>
            </a:r>
            <a:r>
              <a:rPr lang="en-US" dirty="0" smtClean="0">
                <a:solidFill>
                  <a:srgbClr val="FF0000"/>
                </a:solidFill>
                <a:latin typeface="Comic Sans MS" pitchFamily="66" charset="0"/>
                <a:cs typeface="+mn-cs"/>
              </a:rPr>
              <a:t>valence shell</a:t>
            </a:r>
            <a:r>
              <a:rPr lang="en-US" sz="1600" dirty="0" smtClean="0">
                <a:latin typeface="Comic Sans MS" pitchFamily="66" charset="0"/>
                <a:cs typeface="+mn-cs"/>
              </a:rPr>
              <a:t>.</a:t>
            </a:r>
          </a:p>
          <a:p>
            <a:pPr eaLnBrk="0" hangingPunct="0">
              <a:defRPr/>
            </a:pPr>
            <a:endParaRPr lang="en-US" sz="1600" dirty="0" smtClean="0">
              <a:latin typeface="Comic Sans MS" pitchFamily="66" charset="0"/>
              <a:cs typeface="+mn-cs"/>
            </a:endParaRPr>
          </a:p>
          <a:p>
            <a:pPr eaLnBrk="0" hangingPunct="0">
              <a:defRPr/>
            </a:pPr>
            <a:r>
              <a:rPr lang="en-US" sz="2000" b="1" i="1" dirty="0">
                <a:solidFill>
                  <a:srgbClr val="FF0000"/>
                </a:solidFill>
                <a:latin typeface="Comic Sans MS" pitchFamily="66" charset="0"/>
              </a:rPr>
              <a:t>Eight (8) </a:t>
            </a:r>
            <a:r>
              <a:rPr lang="en-US" sz="1600" b="1" i="1" dirty="0">
                <a:latin typeface="Comic Sans MS" pitchFamily="66" charset="0"/>
              </a:rPr>
              <a:t>is the </a:t>
            </a:r>
            <a:r>
              <a:rPr lang="en-US" sz="1600" b="1" i="1" u="sng" dirty="0">
                <a:latin typeface="Comic Sans MS" pitchFamily="66" charset="0"/>
              </a:rPr>
              <a:t>max number</a:t>
            </a:r>
            <a:r>
              <a:rPr lang="en-US" sz="1600" b="1" i="1" dirty="0">
                <a:latin typeface="Comic Sans MS" pitchFamily="66" charset="0"/>
              </a:rPr>
              <a:t> of valence electrons for a full valence shell.</a:t>
            </a:r>
          </a:p>
          <a:p>
            <a:pPr eaLnBrk="0" hangingPunct="0">
              <a:defRPr/>
            </a:pPr>
            <a:endParaRPr lang="en-US" sz="1600" dirty="0" smtClean="0">
              <a:latin typeface="Comic Sans MS" pitchFamily="66" charset="0"/>
              <a:cs typeface="+mn-cs"/>
            </a:endParaRPr>
          </a:p>
          <a:p>
            <a:pPr eaLnBrk="0" hangingPunct="0">
              <a:defRPr/>
            </a:pPr>
            <a:r>
              <a:rPr lang="en-US" sz="1600" dirty="0" smtClean="0">
                <a:latin typeface="Comic Sans MS" pitchFamily="66" charset="0"/>
                <a:cs typeface="+mn-cs"/>
              </a:rPr>
              <a:t>Number </a:t>
            </a:r>
            <a:r>
              <a:rPr lang="en-US" sz="1600" dirty="0">
                <a:latin typeface="Comic Sans MS" pitchFamily="66" charset="0"/>
                <a:cs typeface="+mn-cs"/>
              </a:rPr>
              <a:t>of valence electrons governs an atom’s bonding behavior. </a:t>
            </a:r>
          </a:p>
          <a:p>
            <a:pPr eaLnBrk="0" hangingPunct="0">
              <a:defRPr/>
            </a:pPr>
            <a:endParaRPr lang="en-US" sz="1600" i="1" dirty="0">
              <a:latin typeface="Comic Sans MS" pitchFamily="66" charset="0"/>
              <a:cs typeface="+mn-cs"/>
            </a:endParaRPr>
          </a:p>
          <a:p>
            <a:pPr eaLnBrk="0" hangingPunct="0">
              <a:defRPr/>
            </a:pPr>
            <a:r>
              <a:rPr lang="en-US" sz="1600" dirty="0">
                <a:latin typeface="Comic Sans MS" pitchFamily="66" charset="0"/>
                <a:cs typeface="+mn-cs"/>
              </a:rPr>
              <a:t>Atoms are much more stable, or less reactive, with a full valence shell. </a:t>
            </a:r>
          </a:p>
          <a:p>
            <a:pPr eaLnBrk="0" hangingPunct="0">
              <a:defRPr/>
            </a:pPr>
            <a:endParaRPr lang="en-US" sz="1600" dirty="0">
              <a:latin typeface="Comic Sans MS" pitchFamily="66" charset="0"/>
              <a:cs typeface="+mn-cs"/>
            </a:endParaRPr>
          </a:p>
          <a:p>
            <a:pPr eaLnBrk="0" hangingPunct="0">
              <a:defRPr/>
            </a:pPr>
            <a:r>
              <a:rPr lang="en-US" sz="1600" dirty="0">
                <a:latin typeface="Comic Sans MS" pitchFamily="66" charset="0"/>
                <a:cs typeface="+mn-cs"/>
              </a:rPr>
              <a:t>By moving electrons, the two atoms become linked. This is known as </a:t>
            </a:r>
            <a:r>
              <a:rPr lang="en-US" sz="2000" b="1" dirty="0">
                <a:solidFill>
                  <a:schemeClr val="tx1">
                    <a:lumMod val="50000"/>
                    <a:lumOff val="50000"/>
                  </a:schemeClr>
                </a:solidFill>
                <a:latin typeface="Comic Sans MS" pitchFamily="66" charset="0"/>
                <a:cs typeface="+mn-cs"/>
              </a:rPr>
              <a:t>chemical bonding</a:t>
            </a:r>
            <a:r>
              <a:rPr lang="en-US" sz="1600" dirty="0">
                <a:latin typeface="Comic Sans MS" pitchFamily="66" charset="0"/>
                <a:cs typeface="+mn-cs"/>
              </a:rPr>
              <a:t>. </a:t>
            </a:r>
          </a:p>
        </p:txBody>
      </p:sp>
      <p:sp>
        <p:nvSpPr>
          <p:cNvPr id="7173"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Carbon, </a:t>
            </a:r>
            <a:r>
              <a:rPr lang="en-US" sz="1000">
                <a:latin typeface="Comic Sans MS" pitchFamily="66" charset="0"/>
                <a:hlinkClick r:id="rId4"/>
              </a:rPr>
              <a:t>Universe Today </a:t>
            </a:r>
            <a:r>
              <a:rPr lang="en-US" sz="1000">
                <a:latin typeface="Comic Sans MS" pitchFamily="66" charset="0"/>
              </a:rPr>
              <a:t>Website</a:t>
            </a:r>
          </a:p>
        </p:txBody>
      </p:sp>
      <p:sp>
        <p:nvSpPr>
          <p:cNvPr id="8"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
        <p:nvSpPr>
          <p:cNvPr id="2" name="TextBox 1"/>
          <p:cNvSpPr txBox="1"/>
          <p:nvPr/>
        </p:nvSpPr>
        <p:spPr>
          <a:xfrm>
            <a:off x="6172200" y="4953000"/>
            <a:ext cx="2590800" cy="954107"/>
          </a:xfrm>
          <a:prstGeom prst="rect">
            <a:avLst/>
          </a:prstGeom>
          <a:noFill/>
        </p:spPr>
        <p:txBody>
          <a:bodyPr wrap="square" rtlCol="0">
            <a:spAutoFit/>
          </a:bodyPr>
          <a:lstStyle/>
          <a:p>
            <a:pPr algn="ctr"/>
            <a:r>
              <a:rPr lang="en-US" sz="1400" dirty="0" smtClean="0">
                <a:latin typeface="Comic Sans MS"/>
                <a:cs typeface="Comic Sans MS"/>
              </a:rPr>
              <a:t>See Rader’s Chem4Kids web page on the </a:t>
            </a:r>
            <a:r>
              <a:rPr lang="en-US" sz="1400" dirty="0" smtClean="0">
                <a:latin typeface="Comic Sans MS"/>
                <a:cs typeface="Comic Sans MS"/>
                <a:hlinkClick r:id="rId6"/>
              </a:rPr>
              <a:t>Periodic </a:t>
            </a:r>
            <a:r>
              <a:rPr lang="en-US" sz="1400" dirty="0">
                <a:latin typeface="Comic Sans MS"/>
                <a:cs typeface="Comic Sans MS"/>
                <a:hlinkClick r:id="rId6"/>
              </a:rPr>
              <a:t>T</a:t>
            </a:r>
            <a:r>
              <a:rPr lang="en-US" sz="1400" dirty="0" smtClean="0">
                <a:latin typeface="Comic Sans MS"/>
                <a:cs typeface="Comic Sans MS"/>
                <a:hlinkClick r:id="rId6"/>
              </a:rPr>
              <a:t>able</a:t>
            </a:r>
            <a:r>
              <a:rPr lang="en-US" sz="1400" dirty="0" smtClean="0">
                <a:latin typeface="Comic Sans MS"/>
                <a:cs typeface="Comic Sans MS"/>
              </a:rPr>
              <a:t>. Their explanations are extremely helpful!</a:t>
            </a:r>
            <a:endParaRPr lang="en-US" sz="1400" dirty="0">
              <a:latin typeface="Comic Sans MS"/>
              <a:cs typeface="Comic Sans MS"/>
            </a:endParaRPr>
          </a:p>
        </p:txBody>
      </p:sp>
    </p:spTree>
    <p:extLst>
      <p:ext uri="{BB962C8B-B14F-4D97-AF65-F5344CB8AC3E}">
        <p14:creationId xmlns:p14="http://schemas.microsoft.com/office/powerpoint/2010/main" val="17296948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343400"/>
            <a:ext cx="3733800" cy="2123658"/>
          </a:xfrm>
          <a:prstGeom prst="rect">
            <a:avLst/>
          </a:prstGeom>
          <a:noFill/>
        </p:spPr>
        <p:txBody>
          <a:bodyPr wrap="square" rtlCol="0">
            <a:spAutoFit/>
          </a:bodyPr>
          <a:lstStyle/>
          <a:p>
            <a:pPr algn="ctr"/>
            <a:r>
              <a:rPr lang="en-US" sz="1400" b="1" dirty="0">
                <a:latin typeface="Comic Sans MS" pitchFamily="66" charset="0"/>
              </a:rPr>
              <a:t>Dmitri </a:t>
            </a:r>
            <a:r>
              <a:rPr lang="en-US" sz="1400" b="1" dirty="0" err="1">
                <a:latin typeface="Comic Sans MS" pitchFamily="66" charset="0"/>
              </a:rPr>
              <a:t>Ivanovich</a:t>
            </a:r>
            <a:r>
              <a:rPr lang="en-US" sz="1400" b="1" dirty="0">
                <a:latin typeface="Comic Sans MS" pitchFamily="66" charset="0"/>
              </a:rPr>
              <a:t> </a:t>
            </a:r>
            <a:r>
              <a:rPr lang="en-US" sz="1400" b="1" dirty="0" smtClean="0">
                <a:latin typeface="Comic Sans MS" pitchFamily="66" charset="0"/>
              </a:rPr>
              <a:t>Mendeleev </a:t>
            </a:r>
          </a:p>
          <a:p>
            <a:pPr algn="ctr"/>
            <a:r>
              <a:rPr lang="en-US" sz="1400" dirty="0" smtClean="0">
                <a:latin typeface="Comic Sans MS" pitchFamily="66" charset="0"/>
              </a:rPr>
              <a:t>(1834 –1907) </a:t>
            </a:r>
          </a:p>
          <a:p>
            <a:pPr algn="ctr"/>
            <a:endParaRPr lang="en-US" sz="900" dirty="0">
              <a:latin typeface="Comic Sans MS" pitchFamily="66" charset="0"/>
            </a:endParaRPr>
          </a:p>
          <a:p>
            <a:pPr algn="ctr"/>
            <a:r>
              <a:rPr lang="en-US" sz="1400" dirty="0" smtClean="0">
                <a:latin typeface="Comic Sans MS" pitchFamily="66" charset="0"/>
              </a:rPr>
              <a:t>Russian </a:t>
            </a:r>
            <a:r>
              <a:rPr lang="en-US" sz="1400" dirty="0">
                <a:latin typeface="Comic Sans MS" pitchFamily="66" charset="0"/>
              </a:rPr>
              <a:t>chemist and inventor. </a:t>
            </a:r>
            <a:endParaRPr lang="en-US" sz="1400" dirty="0" smtClean="0">
              <a:latin typeface="Comic Sans MS" pitchFamily="66" charset="0"/>
            </a:endParaRPr>
          </a:p>
          <a:p>
            <a:pPr algn="ctr"/>
            <a:endParaRPr lang="en-US" sz="900" dirty="0">
              <a:latin typeface="Comic Sans MS" pitchFamily="66" charset="0"/>
            </a:endParaRPr>
          </a:p>
          <a:p>
            <a:pPr algn="ctr"/>
            <a:r>
              <a:rPr lang="en-US" sz="1200" dirty="0">
                <a:latin typeface="Comic Sans MS" pitchFamily="66" charset="0"/>
              </a:rPr>
              <a:t>F</a:t>
            </a:r>
            <a:r>
              <a:rPr lang="en-US" sz="1200" dirty="0" smtClean="0">
                <a:latin typeface="Comic Sans MS" pitchFamily="66" charset="0"/>
              </a:rPr>
              <a:t>ormulated </a:t>
            </a:r>
            <a:r>
              <a:rPr lang="en-US" sz="1200" dirty="0">
                <a:latin typeface="Comic Sans MS" pitchFamily="66" charset="0"/>
              </a:rPr>
              <a:t>Periodic </a:t>
            </a:r>
            <a:r>
              <a:rPr lang="en-US" sz="1200" dirty="0" smtClean="0">
                <a:latin typeface="Comic Sans MS" pitchFamily="66" charset="0"/>
              </a:rPr>
              <a:t>Law.</a:t>
            </a:r>
          </a:p>
          <a:p>
            <a:pPr algn="ctr"/>
            <a:r>
              <a:rPr lang="en-US" sz="1200" dirty="0">
                <a:latin typeface="Comic Sans MS" pitchFamily="66" charset="0"/>
              </a:rPr>
              <a:t>C</a:t>
            </a:r>
            <a:r>
              <a:rPr lang="en-US" sz="1200" dirty="0" smtClean="0">
                <a:latin typeface="Comic Sans MS" pitchFamily="66" charset="0"/>
              </a:rPr>
              <a:t>reated </a:t>
            </a:r>
            <a:r>
              <a:rPr lang="en-US" sz="1200" dirty="0">
                <a:latin typeface="Comic Sans MS" pitchFamily="66" charset="0"/>
              </a:rPr>
              <a:t>his own version of the periodic table of elements, and used it to correct the properties of some already discovered elements </a:t>
            </a:r>
            <a:r>
              <a:rPr lang="en-US" sz="1200" dirty="0" smtClean="0">
                <a:latin typeface="Comic Sans MS" pitchFamily="66" charset="0"/>
              </a:rPr>
              <a:t>and </a:t>
            </a:r>
            <a:r>
              <a:rPr lang="en-US" sz="1200" dirty="0">
                <a:latin typeface="Comic Sans MS" pitchFamily="66" charset="0"/>
              </a:rPr>
              <a:t>to predict the properties of eight elements </a:t>
            </a:r>
            <a:r>
              <a:rPr lang="en-US" sz="1200" dirty="0" smtClean="0">
                <a:latin typeface="Comic Sans MS" pitchFamily="66" charset="0"/>
              </a:rPr>
              <a:t>that had not been discovered yet.</a:t>
            </a:r>
            <a:endParaRPr lang="en-US" sz="800" dirty="0">
              <a:latin typeface="Comic Sans MS"/>
              <a:cs typeface="Comic Sans MS"/>
            </a:endParaRPr>
          </a:p>
        </p:txBody>
      </p:sp>
      <p:sp>
        <p:nvSpPr>
          <p:cNvPr id="6" name="Rectangle 2"/>
          <p:cNvSpPr txBox="1">
            <a:spLocks noChangeArrowheads="1"/>
          </p:cNvSpPr>
          <p:nvPr/>
        </p:nvSpPr>
        <p:spPr bwMode="auto">
          <a:xfrm>
            <a:off x="3962400" y="152400"/>
            <a:ext cx="518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dirty="0" smtClean="0">
                <a:solidFill>
                  <a:schemeClr val="tx1"/>
                </a:solidFill>
                <a:latin typeface="Comic Sans MS" pitchFamily="66" charset="0"/>
              </a:rPr>
              <a:t>The Periodic Table</a:t>
            </a:r>
          </a:p>
        </p:txBody>
      </p:sp>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2"/>
              </a:rPr>
              <a:t>Virtual Cell Biology Classroom</a:t>
            </a:r>
            <a:r>
              <a:rPr lang="en-US" altLang="en-US" sz="1000" dirty="0">
                <a:latin typeface="Comic Sans MS" pitchFamily="66" charset="0"/>
              </a:rPr>
              <a:t>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sp>
        <p:nvSpPr>
          <p:cNvPr id="8" name="Text Box 13"/>
          <p:cNvSpPr txBox="1">
            <a:spLocks noChangeArrowheads="1"/>
          </p:cNvSpPr>
          <p:nvPr/>
        </p:nvSpPr>
        <p:spPr bwMode="auto">
          <a:xfrm>
            <a:off x="0" y="6611938"/>
            <a:ext cx="2819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4"/>
              </a:rPr>
              <a:t>Periodic Table of Elements</a:t>
            </a:r>
            <a:endParaRPr lang="en-US" altLang="en-US" sz="1000" dirty="0">
              <a:latin typeface="Comic Sans MS" pitchFamily="66" charset="0"/>
            </a:endParaRPr>
          </a:p>
        </p:txBody>
      </p:sp>
      <p:pic>
        <p:nvPicPr>
          <p:cNvPr id="11" name="Picture 10" descr="Periodic_table_(polyatomic).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975800"/>
            <a:ext cx="4800600" cy="4053400"/>
          </a:xfrm>
          <a:prstGeom prst="rect">
            <a:avLst/>
          </a:prstGeom>
        </p:spPr>
      </p:pic>
      <p:pic>
        <p:nvPicPr>
          <p:cNvPr id="2" name="Picture 1" descr="Mendeleev.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981200"/>
            <a:ext cx="3629247" cy="2286000"/>
          </a:xfrm>
          <a:prstGeom prst="rect">
            <a:avLst/>
          </a:prstGeom>
        </p:spPr>
      </p:pic>
      <p:pic>
        <p:nvPicPr>
          <p:cNvPr id="3" name="Picture 2" descr="mendcards.gif"/>
          <p:cNvPicPr>
            <a:picLocks noChangeAspect="1"/>
          </p:cNvPicPr>
          <p:nvPr/>
        </p:nvPicPr>
        <p:blipFill rotWithShape="1">
          <a:blip r:embed="rId7">
            <a:extLst>
              <a:ext uri="{28A0092B-C50C-407E-A947-70E740481C1C}">
                <a14:useLocalDpi xmlns:a14="http://schemas.microsoft.com/office/drawing/2010/main" val="0"/>
              </a:ext>
            </a:extLst>
          </a:blip>
          <a:srcRect l="3125" t="-2" r="3125" b="33145"/>
          <a:stretch/>
        </p:blipFill>
        <p:spPr>
          <a:xfrm>
            <a:off x="457200" y="228600"/>
            <a:ext cx="3505200" cy="1676400"/>
          </a:xfrm>
          <a:prstGeom prst="rect">
            <a:avLst/>
          </a:prstGeom>
          <a:ln>
            <a:noFill/>
          </a:ln>
          <a:effectLst>
            <a:softEdge rad="112500"/>
          </a:effectLst>
        </p:spPr>
      </p:pic>
      <p:sp>
        <p:nvSpPr>
          <p:cNvPr id="9" name="TextBox 8"/>
          <p:cNvSpPr txBox="1"/>
          <p:nvPr/>
        </p:nvSpPr>
        <p:spPr>
          <a:xfrm>
            <a:off x="4495800" y="5181600"/>
            <a:ext cx="4495800" cy="1477328"/>
          </a:xfrm>
          <a:prstGeom prst="rect">
            <a:avLst/>
          </a:prstGeom>
          <a:noFill/>
        </p:spPr>
        <p:txBody>
          <a:bodyPr wrap="square" rtlCol="0">
            <a:spAutoFit/>
          </a:bodyPr>
          <a:lstStyle/>
          <a:p>
            <a:pPr algn="ctr"/>
            <a:r>
              <a:rPr lang="en-US" sz="1200" dirty="0" smtClean="0">
                <a:latin typeface="Comic Sans MS"/>
                <a:cs typeface="Comic Sans MS"/>
              </a:rPr>
              <a:t>Listen to </a:t>
            </a:r>
            <a:r>
              <a:rPr lang="en-US" sz="1200" dirty="0" err="1" smtClean="0">
                <a:latin typeface="Comic Sans MS"/>
                <a:cs typeface="Comic Sans MS"/>
              </a:rPr>
              <a:t>Radiolab</a:t>
            </a:r>
            <a:r>
              <a:rPr lang="en-US" sz="1200" dirty="0" smtClean="0">
                <a:latin typeface="Comic Sans MS"/>
                <a:cs typeface="Comic Sans MS"/>
              </a:rPr>
              <a:t> podcast segment on Mendeleev and the periodic table from the episode</a:t>
            </a:r>
          </a:p>
          <a:p>
            <a:pPr algn="ctr"/>
            <a:r>
              <a:rPr lang="en-US" sz="1200" dirty="0" smtClean="0">
                <a:latin typeface="Comic Sans MS"/>
                <a:cs typeface="Comic Sans MS"/>
              </a:rPr>
              <a:t> “</a:t>
            </a:r>
            <a:r>
              <a:rPr lang="en-US" sz="1200" dirty="0" smtClean="0">
                <a:latin typeface="Comic Sans MS"/>
                <a:cs typeface="Comic Sans MS"/>
                <a:hlinkClick r:id="rId8"/>
              </a:rPr>
              <a:t>Yellow Fluff and Other Curious Encounters</a:t>
            </a:r>
            <a:r>
              <a:rPr lang="en-US" sz="1200" dirty="0" smtClean="0">
                <a:latin typeface="Comic Sans MS"/>
                <a:cs typeface="Comic Sans MS"/>
              </a:rPr>
              <a:t>” </a:t>
            </a:r>
          </a:p>
          <a:p>
            <a:pPr algn="ctr"/>
            <a:r>
              <a:rPr lang="en-US" sz="900" i="1" dirty="0" smtClean="0">
                <a:latin typeface="Comic Sans MS"/>
                <a:cs typeface="Comic Sans MS"/>
              </a:rPr>
              <a:t>(starting at 4:30 into the podcast). </a:t>
            </a:r>
          </a:p>
          <a:p>
            <a:pPr algn="ctr"/>
            <a:endParaRPr lang="en-US" sz="900" i="1" dirty="0" smtClean="0">
              <a:latin typeface="Comic Sans MS"/>
              <a:cs typeface="Comic Sans MS"/>
            </a:endParaRPr>
          </a:p>
          <a:p>
            <a:pPr algn="ctr"/>
            <a:r>
              <a:rPr lang="en-US" sz="1200" dirty="0" smtClean="0">
                <a:latin typeface="Comic Sans MS"/>
                <a:cs typeface="Comic Sans MS"/>
              </a:rPr>
              <a:t>Go to the SPO </a:t>
            </a:r>
            <a:r>
              <a:rPr lang="en-US" sz="1200" dirty="0" smtClean="0">
                <a:latin typeface="Comic Sans MS"/>
                <a:cs typeface="Comic Sans MS"/>
                <a:hlinkClick r:id="rId9"/>
              </a:rPr>
              <a:t>Virtual Biology Classroom</a:t>
            </a:r>
            <a:r>
              <a:rPr lang="en-US" sz="1200" dirty="0" smtClean="0">
                <a:latin typeface="Comic Sans MS"/>
                <a:cs typeface="Comic Sans MS"/>
              </a:rPr>
              <a:t> to find a homework assignment based on this podcast.</a:t>
            </a:r>
          </a:p>
          <a:p>
            <a:pPr algn="ctr"/>
            <a:endParaRPr lang="en-US" sz="1200" dirty="0">
              <a:latin typeface="Comic Sans MS"/>
              <a:cs typeface="Comic Sans MS"/>
            </a:endParaRPr>
          </a:p>
        </p:txBody>
      </p:sp>
    </p:spTree>
    <p:extLst>
      <p:ext uri="{BB962C8B-B14F-4D97-AF65-F5344CB8AC3E}">
        <p14:creationId xmlns:p14="http://schemas.microsoft.com/office/powerpoint/2010/main" val="141737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447800"/>
            <a:ext cx="4419600" cy="4955201"/>
          </a:xfrm>
          <a:prstGeom prst="rect">
            <a:avLst/>
          </a:prstGeom>
          <a:noFill/>
        </p:spPr>
        <p:txBody>
          <a:bodyPr wrap="square" rtlCol="0">
            <a:spAutoFit/>
          </a:bodyPr>
          <a:lstStyle/>
          <a:p>
            <a:r>
              <a:rPr lang="en-US" sz="1400" dirty="0">
                <a:latin typeface="Comic Sans MS" pitchFamily="66" charset="0"/>
              </a:rPr>
              <a:t>E</a:t>
            </a:r>
            <a:r>
              <a:rPr lang="en-US" sz="1400" dirty="0" smtClean="0">
                <a:latin typeface="Comic Sans MS" pitchFamily="66" charset="0"/>
              </a:rPr>
              <a:t>lectrons </a:t>
            </a:r>
            <a:r>
              <a:rPr lang="en-US" sz="1400" dirty="0">
                <a:latin typeface="Comic Sans MS" pitchFamily="66" charset="0"/>
              </a:rPr>
              <a:t>in an atom are located in  different </a:t>
            </a:r>
            <a:r>
              <a:rPr lang="en-US" sz="1400" dirty="0" smtClean="0">
                <a:latin typeface="Comic Sans MS" pitchFamily="66" charset="0"/>
              </a:rPr>
              <a:t>shells </a:t>
            </a:r>
            <a:r>
              <a:rPr lang="en-US" sz="1400" dirty="0">
                <a:latin typeface="Comic Sans MS" pitchFamily="66" charset="0"/>
              </a:rPr>
              <a:t>or </a:t>
            </a:r>
            <a:r>
              <a:rPr lang="en-US" sz="1600" b="1" dirty="0">
                <a:solidFill>
                  <a:schemeClr val="tx1">
                    <a:lumMod val="50000"/>
                    <a:lumOff val="50000"/>
                  </a:schemeClr>
                </a:solidFill>
                <a:latin typeface="Comic Sans MS" pitchFamily="66" charset="0"/>
              </a:rPr>
              <a:t>energy levels</a:t>
            </a:r>
            <a:r>
              <a:rPr lang="en-US" sz="1100" dirty="0">
                <a:solidFill>
                  <a:schemeClr val="bg2">
                    <a:lumMod val="75000"/>
                  </a:schemeClr>
                </a:solidFill>
                <a:latin typeface="Comic Sans MS" pitchFamily="66" charset="0"/>
              </a:rPr>
              <a:t>. </a:t>
            </a:r>
          </a:p>
          <a:p>
            <a:endParaRPr lang="en-US" sz="1400" dirty="0" smtClean="0">
              <a:latin typeface="Comic Sans MS"/>
              <a:cs typeface="Comic Sans MS"/>
            </a:endParaRPr>
          </a:p>
          <a:p>
            <a:r>
              <a:rPr lang="en-US" sz="1400" dirty="0" smtClean="0">
                <a:latin typeface="Comic Sans MS"/>
                <a:cs typeface="Comic Sans MS"/>
              </a:rPr>
              <a:t>Each ROW of the periodic table is called </a:t>
            </a:r>
            <a:r>
              <a:rPr lang="en-US" sz="1400" dirty="0">
                <a:latin typeface="Comic Sans MS"/>
                <a:cs typeface="Comic Sans MS"/>
              </a:rPr>
              <a:t>a </a:t>
            </a:r>
            <a:r>
              <a:rPr lang="en-US" sz="1400" b="1" dirty="0">
                <a:latin typeface="Comic Sans MS"/>
                <a:cs typeface="Comic Sans MS"/>
              </a:rPr>
              <a:t>P</a:t>
            </a:r>
            <a:r>
              <a:rPr lang="en-US" sz="1400" b="1" dirty="0" smtClean="0">
                <a:latin typeface="Comic Sans MS"/>
                <a:cs typeface="Comic Sans MS"/>
              </a:rPr>
              <a:t>eriod</a:t>
            </a:r>
            <a:r>
              <a:rPr lang="en-US" sz="1400" dirty="0" smtClean="0">
                <a:latin typeface="Comic Sans MS"/>
                <a:cs typeface="Comic Sans MS"/>
              </a:rPr>
              <a:t>.</a:t>
            </a:r>
          </a:p>
          <a:p>
            <a:endParaRPr lang="en-US" sz="1400" dirty="0">
              <a:latin typeface="Comic Sans MS"/>
              <a:cs typeface="Comic Sans MS"/>
            </a:endParaRPr>
          </a:p>
          <a:p>
            <a:r>
              <a:rPr lang="en-US" sz="1400" b="1" dirty="0" smtClean="0">
                <a:latin typeface="Comic Sans MS"/>
                <a:cs typeface="Comic Sans MS"/>
              </a:rPr>
              <a:t>Period Rule 1: </a:t>
            </a:r>
            <a:r>
              <a:rPr lang="en-US" sz="1400" dirty="0" smtClean="0">
                <a:latin typeface="Comic Sans MS"/>
                <a:cs typeface="Comic Sans MS"/>
              </a:rPr>
              <a:t>All </a:t>
            </a:r>
            <a:r>
              <a:rPr lang="en-US" sz="1400" dirty="0">
                <a:latin typeface="Comic Sans MS"/>
                <a:cs typeface="Comic Sans MS"/>
              </a:rPr>
              <a:t>of the elements in a </a:t>
            </a:r>
            <a:r>
              <a:rPr lang="en-US" sz="1400" b="1" dirty="0" smtClean="0">
                <a:latin typeface="Comic Sans MS"/>
                <a:cs typeface="Comic Sans MS"/>
              </a:rPr>
              <a:t>Period</a:t>
            </a:r>
            <a:r>
              <a:rPr lang="en-US" sz="1400" dirty="0" smtClean="0">
                <a:latin typeface="Comic Sans MS"/>
                <a:cs typeface="Comic Sans MS"/>
              </a:rPr>
              <a:t> </a:t>
            </a:r>
            <a:r>
              <a:rPr lang="en-US" sz="1400" dirty="0">
                <a:latin typeface="Comic Sans MS"/>
                <a:cs typeface="Comic Sans MS"/>
              </a:rPr>
              <a:t>have the same number of </a:t>
            </a:r>
            <a:r>
              <a:rPr lang="en-US" sz="1400" dirty="0" smtClean="0">
                <a:latin typeface="Comic Sans MS"/>
                <a:cs typeface="Comic Sans MS"/>
              </a:rPr>
              <a:t>electron shells. </a:t>
            </a:r>
          </a:p>
          <a:p>
            <a:endParaRPr lang="en-US" sz="1400" dirty="0">
              <a:latin typeface="Comic Sans MS"/>
              <a:cs typeface="Comic Sans MS"/>
            </a:endParaRPr>
          </a:p>
          <a:p>
            <a:r>
              <a:rPr lang="en-US" sz="1200" dirty="0" smtClean="0">
                <a:latin typeface="Comic Sans MS"/>
                <a:cs typeface="Comic Sans MS"/>
              </a:rPr>
              <a:t>For </a:t>
            </a:r>
            <a:r>
              <a:rPr lang="en-US" sz="1200" dirty="0">
                <a:latin typeface="Comic Sans MS"/>
                <a:cs typeface="Comic Sans MS"/>
              </a:rPr>
              <a:t>example, every element in the top row (the first period) has one </a:t>
            </a:r>
            <a:r>
              <a:rPr lang="en-US" sz="1200" dirty="0" smtClean="0">
                <a:latin typeface="Comic Sans MS"/>
                <a:cs typeface="Comic Sans MS"/>
              </a:rPr>
              <a:t>shell </a:t>
            </a:r>
            <a:r>
              <a:rPr lang="en-US" sz="1200" dirty="0">
                <a:latin typeface="Comic Sans MS"/>
                <a:cs typeface="Comic Sans MS"/>
              </a:rPr>
              <a:t>for its electrons. </a:t>
            </a:r>
            <a:r>
              <a:rPr lang="en-US" sz="1200" dirty="0" smtClean="0">
                <a:latin typeface="Comic Sans MS"/>
                <a:cs typeface="Comic Sans MS"/>
              </a:rPr>
              <a:t>All </a:t>
            </a:r>
            <a:r>
              <a:rPr lang="en-US" sz="1200" dirty="0">
                <a:latin typeface="Comic Sans MS"/>
                <a:cs typeface="Comic Sans MS"/>
              </a:rPr>
              <a:t>elements in the second row (the second period) have two </a:t>
            </a:r>
            <a:r>
              <a:rPr lang="en-US" sz="1200" dirty="0" smtClean="0">
                <a:latin typeface="Comic Sans MS"/>
                <a:cs typeface="Comic Sans MS"/>
              </a:rPr>
              <a:t>shells </a:t>
            </a:r>
            <a:r>
              <a:rPr lang="en-US" sz="1200" dirty="0">
                <a:latin typeface="Comic Sans MS"/>
                <a:cs typeface="Comic Sans MS"/>
              </a:rPr>
              <a:t>for their electrons. </a:t>
            </a:r>
            <a:endParaRPr lang="en-US" sz="1200" dirty="0" smtClean="0">
              <a:latin typeface="Comic Sans MS"/>
              <a:cs typeface="Comic Sans MS"/>
            </a:endParaRPr>
          </a:p>
          <a:p>
            <a:endParaRPr lang="en-US" sz="1400" dirty="0">
              <a:latin typeface="Comic Sans MS"/>
              <a:cs typeface="Comic Sans MS"/>
            </a:endParaRPr>
          </a:p>
          <a:p>
            <a:r>
              <a:rPr lang="en-US" sz="1400" b="1" dirty="0" smtClean="0">
                <a:latin typeface="Comic Sans MS"/>
                <a:cs typeface="Comic Sans MS"/>
              </a:rPr>
              <a:t>Period Rule 2: </a:t>
            </a:r>
            <a:r>
              <a:rPr lang="en-US" sz="1400" dirty="0" smtClean="0">
                <a:latin typeface="Comic Sans MS"/>
                <a:cs typeface="Comic Sans MS"/>
              </a:rPr>
              <a:t>As </a:t>
            </a:r>
            <a:r>
              <a:rPr lang="en-US" sz="1400" dirty="0">
                <a:latin typeface="Comic Sans MS"/>
                <a:cs typeface="Comic Sans MS"/>
              </a:rPr>
              <a:t>you move down the table, every row adds </a:t>
            </a:r>
            <a:r>
              <a:rPr lang="en-US" sz="1400" dirty="0" smtClean="0">
                <a:latin typeface="Comic Sans MS"/>
                <a:cs typeface="Comic Sans MS"/>
              </a:rPr>
              <a:t>a shell, up to seven. </a:t>
            </a:r>
          </a:p>
          <a:p>
            <a:endParaRPr lang="en-US" sz="1400" dirty="0">
              <a:latin typeface="Comic Sans MS"/>
              <a:cs typeface="Comic Sans MS"/>
            </a:endParaRPr>
          </a:p>
          <a:p>
            <a:r>
              <a:rPr lang="en-US" sz="1400" b="1" dirty="0" smtClean="0">
                <a:latin typeface="Comic Sans MS"/>
                <a:cs typeface="Comic Sans MS"/>
              </a:rPr>
              <a:t>Period Rule 3: </a:t>
            </a:r>
            <a:r>
              <a:rPr lang="en-US" sz="1400" dirty="0" smtClean="0">
                <a:latin typeface="Comic Sans MS"/>
                <a:cs typeface="Comic Sans MS"/>
              </a:rPr>
              <a:t>The innermost (closest to the nucleus) shell of all atoms (other than hydrogen) has two electrons.</a:t>
            </a:r>
          </a:p>
          <a:p>
            <a:endParaRPr lang="en-US" sz="1400" dirty="0">
              <a:latin typeface="Comic Sans MS"/>
              <a:cs typeface="Comic Sans MS"/>
            </a:endParaRPr>
          </a:p>
          <a:p>
            <a:r>
              <a:rPr lang="en-US" sz="1400" b="1" dirty="0" smtClean="0">
                <a:latin typeface="Comic Sans MS"/>
                <a:cs typeface="Comic Sans MS"/>
              </a:rPr>
              <a:t>Period Rule 4: </a:t>
            </a:r>
            <a:r>
              <a:rPr lang="en-US" sz="1400" dirty="0" smtClean="0">
                <a:latin typeface="Comic Sans MS"/>
                <a:cs typeface="Comic Sans MS"/>
              </a:rPr>
              <a:t>The electrons in the outermost shell are called </a:t>
            </a:r>
            <a:r>
              <a:rPr lang="en-US" sz="1400" b="1" dirty="0" smtClean="0">
                <a:latin typeface="Comic Sans MS"/>
                <a:cs typeface="Comic Sans MS"/>
              </a:rPr>
              <a:t>valence electrons</a:t>
            </a:r>
            <a:r>
              <a:rPr lang="en-US" sz="1400" dirty="0" smtClean="0">
                <a:latin typeface="Comic Sans MS"/>
                <a:cs typeface="Comic Sans MS"/>
              </a:rPr>
              <a:t>.</a:t>
            </a:r>
            <a:endParaRPr lang="en-US" sz="1400" dirty="0">
              <a:latin typeface="Comic Sans MS"/>
              <a:cs typeface="Comic Sans MS"/>
            </a:endParaRPr>
          </a:p>
          <a:p>
            <a:endParaRPr lang="en-US" sz="1400" dirty="0">
              <a:latin typeface="Comic Sans MS"/>
              <a:cs typeface="Comic Sans MS"/>
            </a:endParaRPr>
          </a:p>
        </p:txBody>
      </p:sp>
      <p:sp>
        <p:nvSpPr>
          <p:cNvPr id="6" name="Rectangle 2"/>
          <p:cNvSpPr txBox="1">
            <a:spLocks noChangeArrowheads="1"/>
          </p:cNvSpPr>
          <p:nvPr/>
        </p:nvSpPr>
        <p:spPr bwMode="auto">
          <a:xfrm>
            <a:off x="152400" y="1524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dirty="0" smtClean="0">
                <a:solidFill>
                  <a:srgbClr val="FF7D5F"/>
                </a:solidFill>
                <a:latin typeface="Comic Sans MS" pitchFamily="66" charset="0"/>
              </a:rPr>
              <a:t>Electrons: </a:t>
            </a:r>
          </a:p>
          <a:p>
            <a:pPr eaLnBrk="1" hangingPunct="1"/>
            <a:r>
              <a:rPr lang="en-US" sz="2000" dirty="0" smtClean="0">
                <a:solidFill>
                  <a:srgbClr val="000000"/>
                </a:solidFill>
                <a:latin typeface="Comic Sans MS" pitchFamily="66" charset="0"/>
              </a:rPr>
              <a:t>How can I determine the number of </a:t>
            </a:r>
            <a:r>
              <a:rPr lang="en-US" sz="2000" b="1" dirty="0" smtClean="0">
                <a:solidFill>
                  <a:srgbClr val="000000"/>
                </a:solidFill>
                <a:latin typeface="Comic Sans MS" pitchFamily="66" charset="0"/>
              </a:rPr>
              <a:t>electron shells</a:t>
            </a:r>
            <a:r>
              <a:rPr lang="en-US" sz="2000" dirty="0" smtClean="0">
                <a:solidFill>
                  <a:srgbClr val="000000"/>
                </a:solidFill>
                <a:latin typeface="Comic Sans MS" pitchFamily="66" charset="0"/>
              </a:rPr>
              <a:t>? </a:t>
            </a:r>
            <a:r>
              <a:rPr lang="en-US" sz="2000" dirty="0" smtClean="0">
                <a:solidFill>
                  <a:srgbClr val="FF0000"/>
                </a:solidFill>
                <a:latin typeface="Comic Sans MS" pitchFamily="66" charset="0"/>
              </a:rPr>
              <a:t>Period </a:t>
            </a:r>
            <a:r>
              <a:rPr lang="en-US" sz="2400" dirty="0" smtClean="0">
                <a:solidFill>
                  <a:srgbClr val="000000"/>
                </a:solidFill>
                <a:latin typeface="Comic Sans MS" pitchFamily="66" charset="0"/>
              </a:rPr>
              <a:t>!</a:t>
            </a:r>
          </a:p>
        </p:txBody>
      </p:sp>
      <p:sp>
        <p:nvSpPr>
          <p:cNvPr id="11" name="Rectangle 6"/>
          <p:cNvSpPr>
            <a:spLocks noChangeArrowheads="1"/>
          </p:cNvSpPr>
          <p:nvPr/>
        </p:nvSpPr>
        <p:spPr bwMode="auto">
          <a:xfrm>
            <a:off x="5208871" y="6611779"/>
            <a:ext cx="3935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000" dirty="0">
                <a:latin typeface="Comic Sans MS" pitchFamily="66" charset="0"/>
              </a:rPr>
              <a:t>From the Virtual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2"/>
              </a:rPr>
              <a:t>ScienceProfOnline.com</a:t>
            </a:r>
            <a:endParaRPr lang="en-US" altLang="en-US" sz="1000" dirty="0">
              <a:latin typeface="Comic Sans MS" pitchFamily="66" charset="0"/>
            </a:endParaRPr>
          </a:p>
        </p:txBody>
      </p:sp>
      <p:sp>
        <p:nvSpPr>
          <p:cNvPr id="7" name="Text Box 13"/>
          <p:cNvSpPr txBox="1">
            <a:spLocks noChangeArrowheads="1"/>
          </p:cNvSpPr>
          <p:nvPr/>
        </p:nvSpPr>
        <p:spPr bwMode="auto">
          <a:xfrm>
            <a:off x="0" y="6611938"/>
            <a:ext cx="2819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Image: </a:t>
            </a:r>
            <a:r>
              <a:rPr lang="en-US" altLang="en-US" sz="1000" dirty="0" smtClean="0">
                <a:latin typeface="Comic Sans MS" pitchFamily="66" charset="0"/>
                <a:hlinkClick r:id="rId3"/>
              </a:rPr>
              <a:t>Periodic Table of Elements</a:t>
            </a:r>
            <a:endParaRPr lang="en-US" altLang="en-US" sz="1000" dirty="0">
              <a:latin typeface="Comic Sans MS" pitchFamily="66" charset="0"/>
            </a:endParaRPr>
          </a:p>
        </p:txBody>
      </p:sp>
      <p:pic>
        <p:nvPicPr>
          <p:cNvPr id="8" name="Picture 7" descr="Periodic_table_(polyatomi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524000"/>
            <a:ext cx="3662836" cy="4422409"/>
          </a:xfrm>
          <a:prstGeom prst="rect">
            <a:avLst/>
          </a:prstGeom>
        </p:spPr>
      </p:pic>
      <p:sp>
        <p:nvSpPr>
          <p:cNvPr id="2" name="Down Arrow 1"/>
          <p:cNvSpPr/>
          <p:nvPr/>
        </p:nvSpPr>
        <p:spPr>
          <a:xfrm>
            <a:off x="8382000" y="838200"/>
            <a:ext cx="228600" cy="304800"/>
          </a:xfrm>
          <a:prstGeom prst="downArrow">
            <a:avLst/>
          </a:prstGeom>
          <a:solidFill>
            <a:schemeClr val="tx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6740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20654</TotalTime>
  <Words>4221</Words>
  <Application>Microsoft Macintosh PowerPoint</Application>
  <PresentationFormat>On-screen Show (4:3)</PresentationFormat>
  <Paragraphs>763</Paragraphs>
  <Slides>56</Slides>
  <Notes>42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PowerPoint Presentation</vt:lpstr>
      <vt:lpstr>PowerPoint Presentation</vt:lpstr>
      <vt:lpstr>PowerPoint Presentation</vt:lpstr>
      <vt:lpstr>The Structure of an Atom</vt:lpstr>
      <vt:lpstr>PowerPoint Presentation</vt:lpstr>
      <vt:lpstr>Isotopes &amp; Radioactivity</vt:lpstr>
      <vt:lpstr>What about electrons?</vt:lpstr>
      <vt:lpstr>PowerPoint Presentation</vt:lpstr>
      <vt:lpstr>PowerPoint Presentation</vt:lpstr>
      <vt:lpstr>Electrons:  How can I determine the number of outer shell electrons? Group! </vt:lpstr>
      <vt:lpstr>Remind me why we care about these   valence electrons…</vt:lpstr>
      <vt:lpstr>PowerPoint Presentation</vt:lpstr>
      <vt:lpstr>PowerPoint Presentation</vt:lpstr>
      <vt:lpstr>Chemical Shorthand</vt:lpstr>
      <vt:lpstr>Elements, Atoms, Molecules &amp; Compounds</vt:lpstr>
      <vt:lpstr>Chemical Bonding and Electron Valences</vt:lpstr>
      <vt:lpstr>PowerPoint Presentation</vt:lpstr>
      <vt:lpstr>PowerPoint Presentation</vt:lpstr>
      <vt:lpstr>Ionic Bonds</vt:lpstr>
      <vt:lpstr>Ionic compounds are made of oppositely charged ions</vt:lpstr>
      <vt:lpstr>Everyday Science</vt:lpstr>
      <vt:lpstr>Lets use a Branganalogy to help us Understand the Concept of Ion Exchange… </vt:lpstr>
      <vt:lpstr>Importance of Ions/Electrolytes in the Body:     K+ ,Na+, Cl- </vt:lpstr>
      <vt:lpstr>PowerPoint Presentation</vt:lpstr>
      <vt:lpstr>Covalent Bonds</vt:lpstr>
      <vt:lpstr>Polar vs. Non-Polar Covalent Bonds</vt:lpstr>
      <vt:lpstr>PowerPoint Presentation</vt:lpstr>
      <vt:lpstr>Oxidation - Reduction Reactions</vt:lpstr>
      <vt:lpstr>Oil Rig</vt:lpstr>
      <vt:lpstr>Chemical Bonds hold molecules together, but can be broken during a chemical reaction</vt:lpstr>
      <vt:lpstr>PowerPoint Presentation</vt:lpstr>
      <vt:lpstr>REVIEW!</vt:lpstr>
      <vt:lpstr>PowerPoint Presentation</vt:lpstr>
      <vt:lpstr>Ions: Acids &amp; Bases</vt:lpstr>
      <vt:lpstr>PowerPoint Presentation</vt:lpstr>
      <vt:lpstr>PowerPoint Presentation</vt:lpstr>
      <vt:lpstr>More Examples of pH from Daily Life</vt:lpstr>
      <vt:lpstr> Acid/Base Balance in Biology </vt:lpstr>
      <vt:lpstr>Ions &amp; Salts</vt:lpstr>
      <vt:lpstr>PowerPoint Presentation</vt:lpstr>
      <vt:lpstr>REVIEW!</vt:lpstr>
      <vt:lpstr> Organic Chemistry </vt:lpstr>
      <vt:lpstr>Inorganic vs Organic Molecules</vt:lpstr>
      <vt:lpstr>Carbon Little Atom, Big Deal</vt:lpstr>
      <vt:lpstr>Study Table of Organic Macromolecules  (We will fill this in as we go through the rest of the lecture.)</vt:lpstr>
      <vt:lpstr> Organic Molecules  Carbohydrates   </vt:lpstr>
      <vt:lpstr>Organic Molecules - Proteins</vt:lpstr>
      <vt:lpstr>Organic Molecules – Proteins</vt:lpstr>
      <vt:lpstr>Organic Molecules – Nucleic Acids</vt:lpstr>
      <vt:lpstr>Organic Molecules – Nucleic Acids</vt:lpstr>
      <vt:lpstr> Organic Molecules – Lipids  (Fats, Phospholipids, Waxes &amp; Steroids) </vt:lpstr>
      <vt:lpstr>Organic Molecules – Lipids  (Fats, Phospholipids, Waxes &amp; Steroids)</vt:lpstr>
      <vt:lpstr>Organic Molecules – Lipids  (Fats, Phospholipids, Waxes &amp; Steroids)</vt:lpstr>
      <vt:lpstr>Organic Molecules – Lipids  (Fats, Phospholipids, Waxes &amp; Steroids)</vt:lpstr>
      <vt:lpstr>REVIEW!</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101: The Basics Lecture PowerPoint</dc:title>
  <dc:subject/>
  <dc:creator>Tami Port</dc:creator>
  <cp:keywords>organic chemistry, lecture, atomic theory lecture, periodic table lecture,  atomic theory and periodic table PPT, atomic theory lecture PPT, periodic table lecture PPT, chemical bonds,inorganic molecules, pH</cp:keywords>
  <dc:description/>
  <cp:lastModifiedBy>Voicemail</cp:lastModifiedBy>
  <cp:revision>278</cp:revision>
  <dcterms:created xsi:type="dcterms:W3CDTF">2007-05-12T18:17:30Z</dcterms:created>
  <dcterms:modified xsi:type="dcterms:W3CDTF">2015-10-08T18:26:24Z</dcterms:modified>
  <cp:category>Chemistry Lecture PowerPoint</cp:category>
</cp:coreProperties>
</file>