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23" r:id="rId2"/>
    <p:sldId id="329" r:id="rId3"/>
    <p:sldId id="300" r:id="rId4"/>
    <p:sldId id="258" r:id="rId5"/>
    <p:sldId id="305" r:id="rId6"/>
    <p:sldId id="261" r:id="rId7"/>
    <p:sldId id="260" r:id="rId8"/>
    <p:sldId id="265" r:id="rId9"/>
    <p:sldId id="307" r:id="rId10"/>
    <p:sldId id="277" r:id="rId11"/>
    <p:sldId id="308" r:id="rId12"/>
    <p:sldId id="259" r:id="rId13"/>
    <p:sldId id="301" r:id="rId14"/>
    <p:sldId id="324" r:id="rId15"/>
    <p:sldId id="287" r:id="rId16"/>
    <p:sldId id="288" r:id="rId17"/>
    <p:sldId id="310" r:id="rId18"/>
    <p:sldId id="289" r:id="rId19"/>
    <p:sldId id="296" r:id="rId20"/>
    <p:sldId id="311" r:id="rId21"/>
    <p:sldId id="290" r:id="rId22"/>
    <p:sldId id="312" r:id="rId23"/>
    <p:sldId id="292" r:id="rId24"/>
    <p:sldId id="334" r:id="rId25"/>
    <p:sldId id="330" r:id="rId26"/>
    <p:sldId id="331" r:id="rId27"/>
    <p:sldId id="313" r:id="rId28"/>
    <p:sldId id="332" r:id="rId29"/>
    <p:sldId id="340" r:id="rId30"/>
    <p:sldId id="293" r:id="rId31"/>
    <p:sldId id="298" r:id="rId32"/>
    <p:sldId id="341" r:id="rId33"/>
    <p:sldId id="339" r:id="rId34"/>
    <p:sldId id="294" r:id="rId35"/>
    <p:sldId id="315" r:id="rId36"/>
    <p:sldId id="342" r:id="rId37"/>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5700"/>
    <a:srgbClr val="33CC33"/>
    <a:srgbClr val="66FF33"/>
    <a:srgbClr val="FF3300"/>
    <a:srgbClr val="3366FF"/>
    <a:srgbClr val="996633"/>
    <a:srgbClr val="0099CC"/>
    <a:srgbClr val="00C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44" autoAdjust="0"/>
  </p:normalViewPr>
  <p:slideViewPr>
    <p:cSldViewPr>
      <p:cViewPr varScale="1">
        <p:scale>
          <a:sx n="73" d="100"/>
          <a:sy n="73" d="100"/>
        </p:scale>
        <p:origin x="-2168"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3427"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3428"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429"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18750AA-DB9E-4FCA-ABCC-BCED431EA1B4}" type="slidenum">
              <a:rPr lang="en-US"/>
              <a:pPr>
                <a:defRPr/>
              </a:pPr>
              <a:t>‹#›</a:t>
            </a:fld>
            <a:endParaRPr lang="en-US"/>
          </a:p>
        </p:txBody>
      </p:sp>
    </p:spTree>
    <p:extLst>
      <p:ext uri="{BB962C8B-B14F-4D97-AF65-F5344CB8AC3E}">
        <p14:creationId xmlns:p14="http://schemas.microsoft.com/office/powerpoint/2010/main" val="118558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2ECB4E-6E7A-4225-AA5D-7808531B9707}" type="slidenum">
              <a:rPr lang="en-US"/>
              <a:pPr>
                <a:defRPr/>
              </a:pPr>
              <a:t>‹#›</a:t>
            </a:fld>
            <a:endParaRPr lang="en-US"/>
          </a:p>
        </p:txBody>
      </p:sp>
    </p:spTree>
    <p:extLst>
      <p:ext uri="{BB962C8B-B14F-4D97-AF65-F5344CB8AC3E}">
        <p14:creationId xmlns:p14="http://schemas.microsoft.com/office/powerpoint/2010/main" val="3231816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D082FA-4E0F-4A03-B071-83E975457400}" type="slidenum">
              <a:rPr lang="en-US" altLang="en-US" sz="1200" smtClean="0">
                <a:cs typeface="Arial" charset="0"/>
              </a:rPr>
              <a:pPr eaLnBrk="1" hangingPunct="1"/>
              <a:t>1</a:t>
            </a:fld>
            <a:endParaRPr lang="en-US" altLang="en-US" sz="1200" smtClean="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404446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E7A91F4-7E52-4EA0-BF6C-DA17FD7A0910}" type="slidenum">
              <a:rPr lang="en-US" altLang="en-US" sz="1200" smtClean="0"/>
              <a:pPr eaLnBrk="1" hangingPunct="1"/>
              <a:t>10</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7592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EC1F77C-6268-435A-A8F4-A5B41EE88BDE}" type="slidenum">
              <a:rPr lang="en-US" altLang="en-US" sz="1200" smtClean="0"/>
              <a:pPr eaLnBrk="1" hangingPunct="1"/>
              <a:t>11</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5308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D5220C-3BB8-4606-89B4-1F69989D088A}" type="slidenum">
              <a:rPr lang="en-US" altLang="en-US" sz="1200" smtClean="0"/>
              <a:pPr eaLnBrk="1" hangingPunct="1"/>
              <a:t>12</a:t>
            </a:fld>
            <a:endParaRPr lang="en-US" altLang="en-US" sz="1200" smtClean="0"/>
          </a:p>
        </p:txBody>
      </p:sp>
      <p:sp>
        <p:nvSpPr>
          <p:cNvPr id="48131" name="Rectangle 2"/>
          <p:cNvSpPr>
            <a:spLocks noGrp="1" noRot="1" noChangeAspect="1" noChangeArrowheads="1" noTextEdit="1"/>
          </p:cNvSpPr>
          <p:nvPr>
            <p:ph type="sldImg"/>
          </p:nvPr>
        </p:nvSpPr>
        <p:spPr>
          <a:xfrm>
            <a:off x="1168400" y="687388"/>
            <a:ext cx="4521200" cy="3390900"/>
          </a:xfrm>
          <a:ln/>
        </p:spPr>
      </p:sp>
      <p:sp>
        <p:nvSpPr>
          <p:cNvPr id="48132" name="Rectangle 3"/>
          <p:cNvSpPr>
            <a:spLocks noGrp="1" noChangeArrowheads="1"/>
          </p:cNvSpPr>
          <p:nvPr>
            <p:ph type="body" idx="1"/>
          </p:nvPr>
        </p:nvSpPr>
        <p:spPr>
          <a:xfrm>
            <a:off x="914400" y="4311650"/>
            <a:ext cx="5029200" cy="4084638"/>
          </a:xfrm>
          <a:noFill/>
        </p:spPr>
        <p:txBody>
          <a:bodyPr/>
          <a:lstStyle/>
          <a:p>
            <a:pPr eaLnBrk="1" hangingPunct="1"/>
            <a:r>
              <a:rPr lang="en-US" altLang="en-US" smtClean="0"/>
              <a:t>- ase</a:t>
            </a:r>
          </a:p>
          <a:p>
            <a:pPr eaLnBrk="1" hangingPunct="1"/>
            <a:endParaRPr lang="en-US" altLang="en-US" smtClean="0"/>
          </a:p>
        </p:txBody>
      </p:sp>
    </p:spTree>
    <p:extLst>
      <p:ext uri="{BB962C8B-B14F-4D97-AF65-F5344CB8AC3E}">
        <p14:creationId xmlns:p14="http://schemas.microsoft.com/office/powerpoint/2010/main" val="304318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E799D7-4808-4FCD-A718-0F976D06773B}" type="slidenum">
              <a:rPr lang="en-US" altLang="en-US" sz="1200" smtClean="0"/>
              <a:pPr eaLnBrk="1" hangingPunct="1"/>
              <a:t>13</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Reactant, reactant, (enzyme) &gt; product</a:t>
            </a:r>
          </a:p>
          <a:p>
            <a:pPr eaLnBrk="1" hangingPunct="1"/>
            <a:endParaRPr lang="en-US" altLang="en-US" smtClean="0"/>
          </a:p>
          <a:p>
            <a:pPr eaLnBrk="1" hangingPunct="1"/>
            <a:r>
              <a:rPr lang="en-US" altLang="en-US" smtClean="0"/>
              <a:t>Reactant, (enzyme) &gt; product, product</a:t>
            </a:r>
          </a:p>
          <a:p>
            <a:pPr eaLnBrk="1" hangingPunct="1"/>
            <a:endParaRPr lang="en-US" altLang="en-US" smtClean="0"/>
          </a:p>
          <a:p>
            <a:pPr eaLnBrk="1" hangingPunct="1"/>
            <a:r>
              <a:rPr lang="en-US" altLang="en-US" smtClean="0"/>
              <a:t>One or more of the reactants in an enzymatic reaction is the substrate, the reactant(s) that specifically interacts with the enzyme.</a:t>
            </a:r>
          </a:p>
        </p:txBody>
      </p:sp>
    </p:spTree>
    <p:extLst>
      <p:ext uri="{BB962C8B-B14F-4D97-AF65-F5344CB8AC3E}">
        <p14:creationId xmlns:p14="http://schemas.microsoft.com/office/powerpoint/2010/main" val="25044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7CDEA71-5853-4452-85C6-35BCBC6D6E8C}" type="slidenum">
              <a:rPr lang="en-US" smtClean="0"/>
              <a:pPr eaLnBrk="1" hangingPunct="1">
                <a:defRPr/>
              </a:pPr>
              <a:t>14</a:t>
            </a:fld>
            <a:endParaRPr lang="en-US" smtClean="0"/>
          </a:p>
        </p:txBody>
      </p:sp>
      <p:sp>
        <p:nvSpPr>
          <p:cNvPr id="83971" name="Rectangle 2"/>
          <p:cNvSpPr>
            <a:spLocks noGrp="1" noRot="1" noChangeAspect="1" noChangeArrowheads="1" noTextEdit="1"/>
          </p:cNvSpPr>
          <p:nvPr>
            <p:ph type="sldImg"/>
          </p:nvPr>
        </p:nvSpPr>
        <p:spPr>
          <a:xfrm>
            <a:off x="1162050" y="681038"/>
            <a:ext cx="4538663" cy="3403600"/>
          </a:xfrm>
          <a:ln/>
        </p:spPr>
      </p:sp>
      <p:sp>
        <p:nvSpPr>
          <p:cNvPr id="83972"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95939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EB1919-7D9C-4AB0-8017-BE4EF675DE6A}" type="slidenum">
              <a:rPr lang="en-US" altLang="en-US" sz="1200" smtClean="0"/>
              <a:pPr eaLnBrk="1" hangingPunct="1"/>
              <a:t>15</a:t>
            </a:fld>
            <a:endParaRPr lang="en-US" altLang="en-US" sz="1200" smtClean="0"/>
          </a:p>
        </p:txBody>
      </p:sp>
      <p:sp>
        <p:nvSpPr>
          <p:cNvPr id="53251" name="Rectangle 2"/>
          <p:cNvSpPr>
            <a:spLocks noGrp="1" noRot="1" noChangeAspect="1" noChangeArrowheads="1" noTextEdit="1"/>
          </p:cNvSpPr>
          <p:nvPr>
            <p:ph type="sldImg"/>
          </p:nvPr>
        </p:nvSpPr>
        <p:spPr>
          <a:xfrm>
            <a:off x="1168400" y="687388"/>
            <a:ext cx="4521200" cy="3390900"/>
          </a:xfrm>
          <a:ln/>
        </p:spPr>
      </p:sp>
      <p:sp>
        <p:nvSpPr>
          <p:cNvPr id="53252"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55954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F3C1215-C6B7-41C8-A05C-A6260B99EE64}" type="slidenum">
              <a:rPr lang="en-US" altLang="en-US" sz="1200" smtClean="0"/>
              <a:pPr eaLnBrk="1" hangingPunct="1"/>
              <a:t>16</a:t>
            </a:fld>
            <a:endParaRPr lang="en-US" altLang="en-US" sz="1200" smtClean="0"/>
          </a:p>
        </p:txBody>
      </p:sp>
      <p:sp>
        <p:nvSpPr>
          <p:cNvPr id="54275" name="Rectangle 2"/>
          <p:cNvSpPr>
            <a:spLocks noGrp="1" noRot="1" noChangeAspect="1" noChangeArrowheads="1" noTextEdit="1"/>
          </p:cNvSpPr>
          <p:nvPr>
            <p:ph type="sldImg"/>
          </p:nvPr>
        </p:nvSpPr>
        <p:spPr>
          <a:xfrm>
            <a:off x="1168400" y="687388"/>
            <a:ext cx="4521200" cy="3390900"/>
          </a:xfrm>
          <a:ln/>
        </p:spPr>
      </p:sp>
      <p:sp>
        <p:nvSpPr>
          <p:cNvPr id="54276"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112454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ED7A5D-02C9-4E28-888E-31890D2477EB}" type="slidenum">
              <a:rPr lang="en-US" altLang="en-US" sz="1200" smtClean="0"/>
              <a:pPr eaLnBrk="1" hangingPunct="1"/>
              <a:t>17</a:t>
            </a:fld>
            <a:endParaRPr lang="en-US" altLang="en-US" sz="1200" smtClean="0"/>
          </a:p>
        </p:txBody>
      </p:sp>
      <p:sp>
        <p:nvSpPr>
          <p:cNvPr id="55299" name="Rectangle 2"/>
          <p:cNvSpPr>
            <a:spLocks noGrp="1" noRot="1" noChangeAspect="1" noChangeArrowheads="1" noTextEdit="1"/>
          </p:cNvSpPr>
          <p:nvPr>
            <p:ph type="sldImg"/>
          </p:nvPr>
        </p:nvSpPr>
        <p:spPr>
          <a:xfrm>
            <a:off x="1168400" y="687388"/>
            <a:ext cx="4521200" cy="3390900"/>
          </a:xfrm>
          <a:ln/>
        </p:spPr>
      </p:sp>
      <p:sp>
        <p:nvSpPr>
          <p:cNvPr id="55300"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58122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9E97B2A-D95E-49B1-93CA-90183EF1C3AE}" type="slidenum">
              <a:rPr lang="en-US" altLang="en-US" sz="1200" smtClean="0"/>
              <a:pPr eaLnBrk="1" hangingPunct="1"/>
              <a:t>18</a:t>
            </a:fld>
            <a:endParaRPr lang="en-US" altLang="en-US" sz="1200" smtClean="0"/>
          </a:p>
        </p:txBody>
      </p:sp>
      <p:sp>
        <p:nvSpPr>
          <p:cNvPr id="56323" name="Rectangle 2"/>
          <p:cNvSpPr>
            <a:spLocks noGrp="1" noRot="1" noChangeAspect="1" noChangeArrowheads="1" noTextEdit="1"/>
          </p:cNvSpPr>
          <p:nvPr>
            <p:ph type="sldImg"/>
          </p:nvPr>
        </p:nvSpPr>
        <p:spPr>
          <a:xfrm>
            <a:off x="1168400" y="687388"/>
            <a:ext cx="4521200" cy="3390900"/>
          </a:xfrm>
          <a:ln/>
        </p:spPr>
      </p:sp>
      <p:sp>
        <p:nvSpPr>
          <p:cNvPr id="56324"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66508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1B5BB47-C975-4D5C-A088-DD3608A85C7A}" type="slidenum">
              <a:rPr lang="en-US" altLang="en-US" sz="1200" smtClean="0"/>
              <a:pPr eaLnBrk="1" hangingPunct="1"/>
              <a:t>19</a:t>
            </a:fld>
            <a:endParaRPr lang="en-US" altLang="en-US" sz="1200" smtClean="0"/>
          </a:p>
        </p:txBody>
      </p:sp>
      <p:sp>
        <p:nvSpPr>
          <p:cNvPr id="57347" name="Rectangle 2"/>
          <p:cNvSpPr>
            <a:spLocks noGrp="1" noRot="1" noChangeAspect="1" noChangeArrowheads="1" noTextEdit="1"/>
          </p:cNvSpPr>
          <p:nvPr>
            <p:ph type="sldImg"/>
          </p:nvPr>
        </p:nvSpPr>
        <p:spPr>
          <a:xfrm>
            <a:off x="1168400" y="687388"/>
            <a:ext cx="4521200" cy="3390900"/>
          </a:xfrm>
          <a:ln/>
        </p:spPr>
      </p:sp>
      <p:sp>
        <p:nvSpPr>
          <p:cNvPr id="57348"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344305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699859" indent="-269177" eaLnBrk="0" hangingPunct="0">
              <a:defRPr sz="1500" b="1">
                <a:solidFill>
                  <a:schemeClr val="tx1"/>
                </a:solidFill>
                <a:latin typeface="Arial" charset="0"/>
              </a:defRPr>
            </a:lvl2pPr>
            <a:lvl3pPr marL="1076706" indent="-215341" eaLnBrk="0" hangingPunct="0">
              <a:defRPr sz="1500" b="1">
                <a:solidFill>
                  <a:schemeClr val="tx1"/>
                </a:solidFill>
                <a:latin typeface="Arial" charset="0"/>
              </a:defRPr>
            </a:lvl3pPr>
            <a:lvl4pPr marL="1507388" indent="-215341" eaLnBrk="0" hangingPunct="0">
              <a:defRPr sz="1500" b="1">
                <a:solidFill>
                  <a:schemeClr val="tx1"/>
                </a:solidFill>
                <a:latin typeface="Arial" charset="0"/>
              </a:defRPr>
            </a:lvl4pPr>
            <a:lvl5pPr marL="1938071" indent="-215341" eaLnBrk="0" hangingPunct="0">
              <a:defRPr sz="1500" b="1">
                <a:solidFill>
                  <a:schemeClr val="tx1"/>
                </a:solidFill>
                <a:latin typeface="Arial" charset="0"/>
              </a:defRPr>
            </a:lvl5pPr>
            <a:lvl6pPr marL="2368753" indent="-215341" eaLnBrk="0" fontAlgn="base" hangingPunct="0">
              <a:spcBef>
                <a:spcPct val="0"/>
              </a:spcBef>
              <a:spcAft>
                <a:spcPct val="0"/>
              </a:spcAft>
              <a:defRPr sz="1500" b="1">
                <a:solidFill>
                  <a:schemeClr val="tx1"/>
                </a:solidFill>
                <a:latin typeface="Arial" charset="0"/>
              </a:defRPr>
            </a:lvl6pPr>
            <a:lvl7pPr marL="2799436" indent="-215341" eaLnBrk="0" fontAlgn="base" hangingPunct="0">
              <a:spcBef>
                <a:spcPct val="0"/>
              </a:spcBef>
              <a:spcAft>
                <a:spcPct val="0"/>
              </a:spcAft>
              <a:defRPr sz="1500" b="1">
                <a:solidFill>
                  <a:schemeClr val="tx1"/>
                </a:solidFill>
                <a:latin typeface="Arial" charset="0"/>
              </a:defRPr>
            </a:lvl7pPr>
            <a:lvl8pPr marL="3230118" indent="-215341" eaLnBrk="0" fontAlgn="base" hangingPunct="0">
              <a:spcBef>
                <a:spcPct val="0"/>
              </a:spcBef>
              <a:spcAft>
                <a:spcPct val="0"/>
              </a:spcAft>
              <a:defRPr sz="1500" b="1">
                <a:solidFill>
                  <a:schemeClr val="tx1"/>
                </a:solidFill>
                <a:latin typeface="Arial" charset="0"/>
              </a:defRPr>
            </a:lvl8pPr>
            <a:lvl9pPr marL="3660800" indent="-215341" eaLnBrk="0" fontAlgn="base" hangingPunct="0">
              <a:spcBef>
                <a:spcPct val="0"/>
              </a:spcBef>
              <a:spcAft>
                <a:spcPct val="0"/>
              </a:spcAft>
              <a:defRPr sz="1500" b="1">
                <a:solidFill>
                  <a:schemeClr val="tx1"/>
                </a:solidFill>
                <a:latin typeface="Arial" charset="0"/>
              </a:defRPr>
            </a:lvl9pPr>
          </a:lstStyle>
          <a:p>
            <a:pPr eaLnBrk="1" hangingPunct="1"/>
            <a:fld id="{D5F7BEDB-8556-41E4-ACCA-B5E9ED8A8C12}" type="slidenum">
              <a:rPr lang="en-US" altLang="en-US" sz="1200" b="0"/>
              <a:pPr eaLnBrk="1" hangingPunct="1"/>
              <a:t>2</a:t>
            </a:fld>
            <a:endParaRPr lang="en-US" alt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9A9C6FF-8F5A-4FEF-BE0B-057D179C1144}" type="slidenum">
              <a:rPr lang="en-US" altLang="en-US" sz="1200" smtClean="0"/>
              <a:pPr eaLnBrk="1" hangingPunct="1"/>
              <a:t>20</a:t>
            </a:fld>
            <a:endParaRPr lang="en-US" altLang="en-US" sz="1200" smtClean="0"/>
          </a:p>
        </p:txBody>
      </p:sp>
      <p:sp>
        <p:nvSpPr>
          <p:cNvPr id="58371" name="Rectangle 2"/>
          <p:cNvSpPr>
            <a:spLocks noGrp="1" noRot="1" noChangeAspect="1" noChangeArrowheads="1" noTextEdit="1"/>
          </p:cNvSpPr>
          <p:nvPr>
            <p:ph type="sldImg"/>
          </p:nvPr>
        </p:nvSpPr>
        <p:spPr>
          <a:xfrm>
            <a:off x="1168400" y="687388"/>
            <a:ext cx="4521200" cy="3390900"/>
          </a:xfrm>
          <a:ln/>
        </p:spPr>
      </p:sp>
      <p:sp>
        <p:nvSpPr>
          <p:cNvPr id="58372"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163992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AD996EB-F591-4678-8253-F5995DC0D99D}" type="slidenum">
              <a:rPr lang="en-US" altLang="en-US" sz="1200" smtClean="0"/>
              <a:pPr eaLnBrk="1" hangingPunct="1"/>
              <a:t>21</a:t>
            </a:fld>
            <a:endParaRPr lang="en-US" altLang="en-US" sz="1200" smtClean="0"/>
          </a:p>
        </p:txBody>
      </p:sp>
      <p:sp>
        <p:nvSpPr>
          <p:cNvPr id="59395" name="Rectangle 2"/>
          <p:cNvSpPr>
            <a:spLocks noGrp="1" noRot="1" noChangeAspect="1" noChangeArrowheads="1" noTextEdit="1"/>
          </p:cNvSpPr>
          <p:nvPr>
            <p:ph type="sldImg"/>
          </p:nvPr>
        </p:nvSpPr>
        <p:spPr>
          <a:xfrm>
            <a:off x="1168400" y="687388"/>
            <a:ext cx="4521200" cy="3390900"/>
          </a:xfrm>
          <a:ln/>
        </p:spPr>
      </p:sp>
      <p:sp>
        <p:nvSpPr>
          <p:cNvPr id="59396"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201225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69F9785-4889-4E4D-AA14-29794A91D211}" type="slidenum">
              <a:rPr lang="en-US" altLang="en-US" sz="1200" smtClean="0"/>
              <a:pPr eaLnBrk="1" hangingPunct="1"/>
              <a:t>22</a:t>
            </a:fld>
            <a:endParaRPr lang="en-US" altLang="en-US" sz="1200" smtClean="0"/>
          </a:p>
        </p:txBody>
      </p:sp>
      <p:sp>
        <p:nvSpPr>
          <p:cNvPr id="60419" name="Rectangle 2"/>
          <p:cNvSpPr>
            <a:spLocks noGrp="1" noRot="1" noChangeAspect="1" noChangeArrowheads="1" noTextEdit="1"/>
          </p:cNvSpPr>
          <p:nvPr>
            <p:ph type="sldImg"/>
          </p:nvPr>
        </p:nvSpPr>
        <p:spPr>
          <a:xfrm>
            <a:off x="1168400" y="687388"/>
            <a:ext cx="4521200" cy="3390900"/>
          </a:xfrm>
          <a:ln/>
        </p:spPr>
      </p:sp>
      <p:sp>
        <p:nvSpPr>
          <p:cNvPr id="60420"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220531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DF16B93-4234-4E1C-8FBB-1153F3E4EEAD}" type="slidenum">
              <a:rPr lang="en-US" altLang="en-US" sz="1200" smtClean="0"/>
              <a:pPr eaLnBrk="1" hangingPunct="1"/>
              <a:t>23</a:t>
            </a:fld>
            <a:endParaRPr lang="en-US" altLang="en-US" sz="1200" smtClean="0"/>
          </a:p>
        </p:txBody>
      </p:sp>
      <p:sp>
        <p:nvSpPr>
          <p:cNvPr id="61443" name="Rectangle 2"/>
          <p:cNvSpPr>
            <a:spLocks noGrp="1" noRot="1" noChangeAspect="1" noChangeArrowheads="1" noTextEdit="1"/>
          </p:cNvSpPr>
          <p:nvPr>
            <p:ph type="sldImg"/>
          </p:nvPr>
        </p:nvSpPr>
        <p:spPr>
          <a:xfrm>
            <a:off x="1168400" y="687388"/>
            <a:ext cx="4521200" cy="3390900"/>
          </a:xfrm>
          <a:ln/>
        </p:spPr>
      </p:sp>
      <p:sp>
        <p:nvSpPr>
          <p:cNvPr id="61444"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110382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6696" eaLnBrk="0" hangingPunct="0">
              <a:defRPr sz="1500" b="1">
                <a:solidFill>
                  <a:schemeClr val="tx1"/>
                </a:solidFill>
                <a:latin typeface="Arial" charset="0"/>
              </a:defRPr>
            </a:lvl1pPr>
            <a:lvl2pPr marL="699859" indent="-269177" defTabSz="916696" eaLnBrk="0" hangingPunct="0">
              <a:defRPr sz="1500" b="1">
                <a:solidFill>
                  <a:schemeClr val="tx1"/>
                </a:solidFill>
                <a:latin typeface="Arial" charset="0"/>
              </a:defRPr>
            </a:lvl2pPr>
            <a:lvl3pPr marL="1076706" indent="-215341" defTabSz="916696" eaLnBrk="0" hangingPunct="0">
              <a:defRPr sz="1500" b="1">
                <a:solidFill>
                  <a:schemeClr val="tx1"/>
                </a:solidFill>
                <a:latin typeface="Arial" charset="0"/>
              </a:defRPr>
            </a:lvl3pPr>
            <a:lvl4pPr marL="1507388" indent="-215341" defTabSz="916696" eaLnBrk="0" hangingPunct="0">
              <a:defRPr sz="1500" b="1">
                <a:solidFill>
                  <a:schemeClr val="tx1"/>
                </a:solidFill>
                <a:latin typeface="Arial" charset="0"/>
              </a:defRPr>
            </a:lvl4pPr>
            <a:lvl5pPr marL="1938071" indent="-215341" defTabSz="916696" eaLnBrk="0" hangingPunct="0">
              <a:defRPr sz="1500" b="1">
                <a:solidFill>
                  <a:schemeClr val="tx1"/>
                </a:solidFill>
                <a:latin typeface="Arial" charset="0"/>
              </a:defRPr>
            </a:lvl5pPr>
            <a:lvl6pPr marL="2368753" indent="-215341" defTabSz="916696" eaLnBrk="0" fontAlgn="base" hangingPunct="0">
              <a:spcBef>
                <a:spcPct val="0"/>
              </a:spcBef>
              <a:spcAft>
                <a:spcPct val="0"/>
              </a:spcAft>
              <a:defRPr sz="1500" b="1">
                <a:solidFill>
                  <a:schemeClr val="tx1"/>
                </a:solidFill>
                <a:latin typeface="Arial" charset="0"/>
              </a:defRPr>
            </a:lvl6pPr>
            <a:lvl7pPr marL="2799436" indent="-215341" defTabSz="916696" eaLnBrk="0" fontAlgn="base" hangingPunct="0">
              <a:spcBef>
                <a:spcPct val="0"/>
              </a:spcBef>
              <a:spcAft>
                <a:spcPct val="0"/>
              </a:spcAft>
              <a:defRPr sz="1500" b="1">
                <a:solidFill>
                  <a:schemeClr val="tx1"/>
                </a:solidFill>
                <a:latin typeface="Arial" charset="0"/>
              </a:defRPr>
            </a:lvl7pPr>
            <a:lvl8pPr marL="3230118" indent="-215341" defTabSz="916696" eaLnBrk="0" fontAlgn="base" hangingPunct="0">
              <a:spcBef>
                <a:spcPct val="0"/>
              </a:spcBef>
              <a:spcAft>
                <a:spcPct val="0"/>
              </a:spcAft>
              <a:defRPr sz="1500" b="1">
                <a:solidFill>
                  <a:schemeClr val="tx1"/>
                </a:solidFill>
                <a:latin typeface="Arial" charset="0"/>
              </a:defRPr>
            </a:lvl8pPr>
            <a:lvl9pPr marL="3660800" indent="-215341" defTabSz="916696" eaLnBrk="0" fontAlgn="base" hangingPunct="0">
              <a:spcBef>
                <a:spcPct val="0"/>
              </a:spcBef>
              <a:spcAft>
                <a:spcPct val="0"/>
              </a:spcAft>
              <a:defRPr sz="1500" b="1">
                <a:solidFill>
                  <a:schemeClr val="tx1"/>
                </a:solidFill>
                <a:latin typeface="Arial" charset="0"/>
              </a:defRPr>
            </a:lvl9pPr>
          </a:lstStyle>
          <a:p>
            <a:pPr eaLnBrk="1" hangingPunct="1"/>
            <a:fld id="{ACC43A25-06E8-493D-8E61-890A4D5110AE}" type="slidenum">
              <a:rPr lang="en-US" altLang="en-US" sz="1200" b="0"/>
              <a:pPr eaLnBrk="1" hangingPunct="1"/>
              <a:t>25</a:t>
            </a:fld>
            <a:endParaRPr lang="en-US" altLang="en-US" sz="12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ECB4E-6E7A-4225-AA5D-7808531B9707}" type="slidenum">
              <a:rPr lang="en-US" smtClean="0"/>
              <a:pPr>
                <a:defRPr/>
              </a:pPr>
              <a:t>26</a:t>
            </a:fld>
            <a:endParaRPr lang="en-US"/>
          </a:p>
        </p:txBody>
      </p:sp>
    </p:spTree>
    <p:extLst>
      <p:ext uri="{BB962C8B-B14F-4D97-AF65-F5344CB8AC3E}">
        <p14:creationId xmlns:p14="http://schemas.microsoft.com/office/powerpoint/2010/main" val="187630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0F355CF-ED91-4BEA-875F-F9E5555D3F8C}" type="slidenum">
              <a:rPr lang="en-US" altLang="en-US" sz="1200" smtClean="0"/>
              <a:pPr eaLnBrk="1" hangingPunct="1"/>
              <a:t>27</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6659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29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81F183-2BA2-4844-9784-516C14DB8DF2}" type="slidenum">
              <a:rPr lang="en-US" altLang="en-US" sz="1200" smtClean="0"/>
              <a:pPr eaLnBrk="1" hangingPunct="1"/>
              <a:t>30</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dirty="0" smtClean="0"/>
              <a:t>Catechol + oxygen (</a:t>
            </a:r>
            <a:r>
              <a:rPr lang="en-US" altLang="en-US" dirty="0" err="1" smtClean="0"/>
              <a:t>catecholase</a:t>
            </a:r>
            <a:r>
              <a:rPr lang="en-US" altLang="en-US" dirty="0" smtClean="0"/>
              <a:t>) &gt; polyphenol</a:t>
            </a:r>
          </a:p>
          <a:p>
            <a:pPr eaLnBrk="1" hangingPunct="1"/>
            <a:endParaRPr lang="en-US" altLang="en-US" dirty="0" smtClean="0"/>
          </a:p>
        </p:txBody>
      </p:sp>
    </p:spTree>
    <p:extLst>
      <p:ext uri="{BB962C8B-B14F-4D97-AF65-F5344CB8AC3E}">
        <p14:creationId xmlns:p14="http://schemas.microsoft.com/office/powerpoint/2010/main" val="3639796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7AD86C7-1D25-4EF0-A70E-1D9083EE4D66}" type="slidenum">
              <a:rPr lang="en-US" altLang="en-US" sz="1200" smtClean="0"/>
              <a:pPr eaLnBrk="1" hangingPunct="1"/>
              <a:t>31</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1599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D6F9596-B74A-491A-B0F3-D4E395A5416C}" type="slidenum">
              <a:rPr lang="en-US" altLang="en-US" sz="1200" smtClean="0"/>
              <a:pPr eaLnBrk="1" hangingPunct="1"/>
              <a:t>3</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3946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7AD86C7-1D25-4EF0-A70E-1D9083EE4D66}" type="slidenum">
              <a:rPr lang="en-US" altLang="en-US" sz="1200" smtClean="0"/>
              <a:pPr eaLnBrk="1" hangingPunct="1"/>
              <a:t>32</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1599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7AD86C7-1D25-4EF0-A70E-1D9083EE4D66}" type="slidenum">
              <a:rPr lang="en-US" altLang="en-US" sz="1200" smtClean="0"/>
              <a:pPr eaLnBrk="1" hangingPunct="1"/>
              <a:t>33</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15992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A610384-9645-4EAB-8132-6862EE456DE2}" type="slidenum">
              <a:rPr lang="en-US" altLang="en-US" sz="1200" smtClean="0"/>
              <a:pPr eaLnBrk="1" hangingPunct="1"/>
              <a:t>34</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2589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F9A048-5AD9-461F-80FA-4BE996C13859}" type="slidenum">
              <a:rPr lang="en-US" altLang="en-US" sz="1200" smtClean="0"/>
              <a:pPr eaLnBrk="1" hangingPunct="1"/>
              <a:t>35</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protease</a:t>
            </a:r>
          </a:p>
        </p:txBody>
      </p:sp>
    </p:spTree>
    <p:extLst>
      <p:ext uri="{BB962C8B-B14F-4D97-AF65-F5344CB8AC3E}">
        <p14:creationId xmlns:p14="http://schemas.microsoft.com/office/powerpoint/2010/main" val="808116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439EAE-77B5-439C-9DA1-2F10233C5285}" type="slidenum">
              <a:rPr lang="en-US" altLang="en-US" sz="1200" smtClean="0"/>
              <a:pPr eaLnBrk="1" hangingPunct="1"/>
              <a:t>36</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2778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A8B5F0-06C0-452E-B620-0550D1BF39FE}" type="slidenum">
              <a:rPr lang="en-US" altLang="en-US" sz="1200" smtClean="0"/>
              <a:pPr eaLnBrk="1" hangingPunct="1"/>
              <a:t>4</a:t>
            </a:fld>
            <a:endParaRPr lang="en-US" altLang="en-US" sz="1200" smtClean="0"/>
          </a:p>
        </p:txBody>
      </p:sp>
      <p:sp>
        <p:nvSpPr>
          <p:cNvPr id="39939" name="Rectangle 2"/>
          <p:cNvSpPr>
            <a:spLocks noGrp="1" noRot="1" noChangeAspect="1" noChangeArrowheads="1" noTextEdit="1"/>
          </p:cNvSpPr>
          <p:nvPr>
            <p:ph type="sldImg"/>
          </p:nvPr>
        </p:nvSpPr>
        <p:spPr>
          <a:xfrm>
            <a:off x="1168400" y="687388"/>
            <a:ext cx="4521200" cy="3390900"/>
          </a:xfrm>
          <a:ln/>
        </p:spPr>
      </p:sp>
      <p:sp>
        <p:nvSpPr>
          <p:cNvPr id="39940"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94182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919B8A9-ACAC-4A0D-8DD3-FF87F4C112A8}" type="slidenum">
              <a:rPr lang="en-US" altLang="en-US" sz="1200" smtClean="0"/>
              <a:pPr eaLnBrk="1" hangingPunct="1"/>
              <a:t>5</a:t>
            </a:fld>
            <a:endParaRPr lang="en-US" altLang="en-US" sz="1200" smtClean="0"/>
          </a:p>
        </p:txBody>
      </p:sp>
      <p:sp>
        <p:nvSpPr>
          <p:cNvPr id="40963" name="Rectangle 2"/>
          <p:cNvSpPr>
            <a:spLocks noGrp="1" noRot="1" noChangeAspect="1" noChangeArrowheads="1" noTextEdit="1"/>
          </p:cNvSpPr>
          <p:nvPr>
            <p:ph type="sldImg"/>
          </p:nvPr>
        </p:nvSpPr>
        <p:spPr>
          <a:xfrm>
            <a:off x="1168400" y="687388"/>
            <a:ext cx="4521200" cy="3390900"/>
          </a:xfrm>
          <a:ln/>
        </p:spPr>
      </p:sp>
      <p:sp>
        <p:nvSpPr>
          <p:cNvPr id="40964" name="Rectangle 3"/>
          <p:cNvSpPr>
            <a:spLocks noGrp="1" noChangeArrowheads="1"/>
          </p:cNvSpPr>
          <p:nvPr>
            <p:ph type="body" idx="1"/>
          </p:nvPr>
        </p:nvSpPr>
        <p:spPr>
          <a:xfrm>
            <a:off x="914400" y="4311650"/>
            <a:ext cx="5029200" cy="4084638"/>
          </a:xfrm>
          <a:noFill/>
        </p:spPr>
        <p:txBody>
          <a:bodyPr/>
          <a:lstStyle/>
          <a:p>
            <a:pPr eaLnBrk="1" hangingPunct="1"/>
            <a:r>
              <a:rPr lang="en-US" altLang="en-US" smtClean="0"/>
              <a:t>catalysts</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52689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D246933-4185-433D-93F5-B1EABCDAB59E}" type="slidenum">
              <a:rPr lang="en-US" altLang="en-US" sz="1200" smtClean="0"/>
              <a:pPr eaLnBrk="1" hangingPunct="1"/>
              <a:t>6</a:t>
            </a:fld>
            <a:endParaRPr lang="en-US" altLang="en-US" sz="1200" smtClean="0"/>
          </a:p>
        </p:txBody>
      </p:sp>
      <p:sp>
        <p:nvSpPr>
          <p:cNvPr id="41987" name="Rectangle 2"/>
          <p:cNvSpPr>
            <a:spLocks noGrp="1" noRot="1" noChangeAspect="1" noChangeArrowheads="1" noTextEdit="1"/>
          </p:cNvSpPr>
          <p:nvPr>
            <p:ph type="sldImg"/>
          </p:nvPr>
        </p:nvSpPr>
        <p:spPr>
          <a:xfrm>
            <a:off x="1168400" y="687388"/>
            <a:ext cx="4521200" cy="3390900"/>
          </a:xfrm>
          <a:ln/>
        </p:spPr>
      </p:sp>
      <p:sp>
        <p:nvSpPr>
          <p:cNvPr id="41988"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414338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A865EBC-4D18-49C3-B534-5C380B1B6C71}" type="slidenum">
              <a:rPr lang="en-US" altLang="en-US" sz="1200" smtClean="0"/>
              <a:pPr eaLnBrk="1" hangingPunct="1"/>
              <a:t>7</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45296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9AB402-9317-4A2E-8F38-A592A33442C6}" type="slidenum">
              <a:rPr lang="en-US" altLang="en-US" sz="1200" smtClean="0"/>
              <a:pPr eaLnBrk="1" hangingPunct="1"/>
              <a:t>8</a:t>
            </a:fld>
            <a:endParaRPr lang="en-US"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3761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D596069-582B-43A4-B4FB-EFCDA5FAB8ED}" type="slidenum">
              <a:rPr lang="en-US" altLang="en-US" sz="1200" smtClean="0"/>
              <a:pPr eaLnBrk="1" hangingPunct="1"/>
              <a:t>9</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449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A9709-80B0-45E9-9FED-124FAFBAF775}" type="slidenum">
              <a:rPr lang="en-US"/>
              <a:pPr>
                <a:defRPr/>
              </a:pPr>
              <a:t>‹#›</a:t>
            </a:fld>
            <a:endParaRPr lang="en-US"/>
          </a:p>
        </p:txBody>
      </p:sp>
    </p:spTree>
    <p:extLst>
      <p:ext uri="{BB962C8B-B14F-4D97-AF65-F5344CB8AC3E}">
        <p14:creationId xmlns:p14="http://schemas.microsoft.com/office/powerpoint/2010/main" val="346348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758EA-1603-4D41-B42F-64293F092CB3}" type="slidenum">
              <a:rPr lang="en-US"/>
              <a:pPr>
                <a:defRPr/>
              </a:pPr>
              <a:t>‹#›</a:t>
            </a:fld>
            <a:endParaRPr lang="en-US"/>
          </a:p>
        </p:txBody>
      </p:sp>
    </p:spTree>
    <p:extLst>
      <p:ext uri="{BB962C8B-B14F-4D97-AF65-F5344CB8AC3E}">
        <p14:creationId xmlns:p14="http://schemas.microsoft.com/office/powerpoint/2010/main" val="261444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60E91-3679-4829-B8F0-19A2A872659F}" type="slidenum">
              <a:rPr lang="en-US"/>
              <a:pPr>
                <a:defRPr/>
              </a:pPr>
              <a:t>‹#›</a:t>
            </a:fld>
            <a:endParaRPr lang="en-US"/>
          </a:p>
        </p:txBody>
      </p:sp>
    </p:spTree>
    <p:extLst>
      <p:ext uri="{BB962C8B-B14F-4D97-AF65-F5344CB8AC3E}">
        <p14:creationId xmlns:p14="http://schemas.microsoft.com/office/powerpoint/2010/main" val="202445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3C4E45-40F1-4226-8C47-80824B786B97}" type="slidenum">
              <a:rPr lang="en-US"/>
              <a:pPr>
                <a:defRPr/>
              </a:pPr>
              <a:t>‹#›</a:t>
            </a:fld>
            <a:endParaRPr lang="en-US"/>
          </a:p>
        </p:txBody>
      </p:sp>
    </p:spTree>
    <p:extLst>
      <p:ext uri="{BB962C8B-B14F-4D97-AF65-F5344CB8AC3E}">
        <p14:creationId xmlns:p14="http://schemas.microsoft.com/office/powerpoint/2010/main" val="390606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937BC-5370-4895-B79B-F535C3F2D54E}" type="slidenum">
              <a:rPr lang="en-US"/>
              <a:pPr>
                <a:defRPr/>
              </a:pPr>
              <a:t>‹#›</a:t>
            </a:fld>
            <a:endParaRPr lang="en-US"/>
          </a:p>
        </p:txBody>
      </p:sp>
    </p:spTree>
    <p:extLst>
      <p:ext uri="{BB962C8B-B14F-4D97-AF65-F5344CB8AC3E}">
        <p14:creationId xmlns:p14="http://schemas.microsoft.com/office/powerpoint/2010/main" val="505609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4FE2DAC-7077-4CC3-8F7C-A0321BA4B244}" type="slidenum">
              <a:rPr lang="en-US"/>
              <a:pPr>
                <a:defRPr/>
              </a:pPr>
              <a:t>‹#›</a:t>
            </a:fld>
            <a:endParaRPr lang="en-US"/>
          </a:p>
        </p:txBody>
      </p:sp>
    </p:spTree>
    <p:extLst>
      <p:ext uri="{BB962C8B-B14F-4D97-AF65-F5344CB8AC3E}">
        <p14:creationId xmlns:p14="http://schemas.microsoft.com/office/powerpoint/2010/main" val="129868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C89C8B-BF59-4252-AA18-FC80A455F74B}" type="slidenum">
              <a:rPr lang="en-US"/>
              <a:pPr>
                <a:defRPr/>
              </a:pPr>
              <a:t>‹#›</a:t>
            </a:fld>
            <a:endParaRPr lang="en-US"/>
          </a:p>
        </p:txBody>
      </p:sp>
    </p:spTree>
    <p:extLst>
      <p:ext uri="{BB962C8B-B14F-4D97-AF65-F5344CB8AC3E}">
        <p14:creationId xmlns:p14="http://schemas.microsoft.com/office/powerpoint/2010/main" val="66301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274423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EC817-26AA-4A12-9396-00D6274AB943}" type="slidenum">
              <a:rPr lang="en-US"/>
              <a:pPr>
                <a:defRPr/>
              </a:pPr>
              <a:t>‹#›</a:t>
            </a:fld>
            <a:endParaRPr lang="en-US"/>
          </a:p>
        </p:txBody>
      </p:sp>
    </p:spTree>
    <p:extLst>
      <p:ext uri="{BB962C8B-B14F-4D97-AF65-F5344CB8AC3E}">
        <p14:creationId xmlns:p14="http://schemas.microsoft.com/office/powerpoint/2010/main" val="217350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BB4AA-BF3E-4DDA-8CBE-8BBBCA2A0D63}" type="slidenum">
              <a:rPr lang="en-US"/>
              <a:pPr>
                <a:defRPr/>
              </a:pPr>
              <a:t>‹#›</a:t>
            </a:fld>
            <a:endParaRPr lang="en-US"/>
          </a:p>
        </p:txBody>
      </p:sp>
    </p:spTree>
    <p:extLst>
      <p:ext uri="{BB962C8B-B14F-4D97-AF65-F5344CB8AC3E}">
        <p14:creationId xmlns:p14="http://schemas.microsoft.com/office/powerpoint/2010/main" val="351027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F2D82-2E25-40CD-9799-1207D4540604}" type="slidenum">
              <a:rPr lang="en-US"/>
              <a:pPr>
                <a:defRPr/>
              </a:pPr>
              <a:t>‹#›</a:t>
            </a:fld>
            <a:endParaRPr lang="en-US"/>
          </a:p>
        </p:txBody>
      </p:sp>
    </p:spTree>
    <p:extLst>
      <p:ext uri="{BB962C8B-B14F-4D97-AF65-F5344CB8AC3E}">
        <p14:creationId xmlns:p14="http://schemas.microsoft.com/office/powerpoint/2010/main" val="167143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6F8B2E-FF33-4DFA-827F-983FE42575DC}" type="slidenum">
              <a:rPr lang="en-US"/>
              <a:pPr>
                <a:defRPr/>
              </a:pPr>
              <a:t>‹#›</a:t>
            </a:fld>
            <a:endParaRPr lang="en-US"/>
          </a:p>
        </p:txBody>
      </p:sp>
    </p:spTree>
    <p:extLst>
      <p:ext uri="{BB962C8B-B14F-4D97-AF65-F5344CB8AC3E}">
        <p14:creationId xmlns:p14="http://schemas.microsoft.com/office/powerpoint/2010/main" val="886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0C88E8-350E-4299-9740-200B6691D05A}" type="slidenum">
              <a:rPr lang="en-US"/>
              <a:pPr>
                <a:defRPr/>
              </a:pPr>
              <a:t>‹#›</a:t>
            </a:fld>
            <a:endParaRPr lang="en-US"/>
          </a:p>
        </p:txBody>
      </p:sp>
    </p:spTree>
    <p:extLst>
      <p:ext uri="{BB962C8B-B14F-4D97-AF65-F5344CB8AC3E}">
        <p14:creationId xmlns:p14="http://schemas.microsoft.com/office/powerpoint/2010/main" val="211918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6F9484-EFEB-4BD9-8F1E-BF3048D4C883}" type="slidenum">
              <a:rPr lang="en-US"/>
              <a:pPr>
                <a:defRPr/>
              </a:pPr>
              <a:t>‹#›</a:t>
            </a:fld>
            <a:endParaRPr lang="en-US"/>
          </a:p>
        </p:txBody>
      </p:sp>
    </p:spTree>
    <p:extLst>
      <p:ext uri="{BB962C8B-B14F-4D97-AF65-F5344CB8AC3E}">
        <p14:creationId xmlns:p14="http://schemas.microsoft.com/office/powerpoint/2010/main" val="37236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77EDB3-93E2-436F-B764-5BF38C80EA4C}" type="slidenum">
              <a:rPr lang="en-US"/>
              <a:pPr>
                <a:defRPr/>
              </a:pPr>
              <a:t>‹#›</a:t>
            </a:fld>
            <a:endParaRPr lang="en-US"/>
          </a:p>
        </p:txBody>
      </p:sp>
    </p:spTree>
    <p:extLst>
      <p:ext uri="{BB962C8B-B14F-4D97-AF65-F5344CB8AC3E}">
        <p14:creationId xmlns:p14="http://schemas.microsoft.com/office/powerpoint/2010/main" val="283725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A851D-2C98-440E-AB1D-66AC304193AD}" type="slidenum">
              <a:rPr lang="en-US"/>
              <a:pPr>
                <a:defRPr/>
              </a:pPr>
              <a:t>‹#›</a:t>
            </a:fld>
            <a:endParaRPr lang="en-US"/>
          </a:p>
        </p:txBody>
      </p:sp>
    </p:spTree>
    <p:extLst>
      <p:ext uri="{BB962C8B-B14F-4D97-AF65-F5344CB8AC3E}">
        <p14:creationId xmlns:p14="http://schemas.microsoft.com/office/powerpoint/2010/main" val="3997162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586113-DDB3-4B61-9B7A-95EE0C3300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hyperlink" Target="http://highered.mheducation.com/sites/0072507470/student_view0/chapter25/animation__enzyme_action_and_the_hydrolysis_of_sucrose.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scienceprofonlin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Fried_egg,_sunny_side_up.jpg" TargetMode="External"/><Relationship Id="rId4" Type="http://schemas.openxmlformats.org/officeDocument/2006/relationships/image" Target="../media/image14.jpeg"/><Relationship Id="rId5" Type="http://schemas.openxmlformats.org/officeDocument/2006/relationships/hyperlink" Target="http://www.scienceprofonline.com/chemistry/what-are-proteins-amino-acids-peptide-bonds.html" TargetMode="External"/><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hyperlink" Target="http://www.youtube.com/watch?v=3IL_Df5ouUc"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chemistry/what-is-ph-scale-acidity-alkalinity.html" TargetMode="External"/><Relationship Id="rId5" Type="http://schemas.openxmlformats.org/officeDocument/2006/relationships/hyperlink" Target="http://en.wikipedia.org/wiki/Image:Fried_egg,_sunny_side_up.jpg" TargetMode="External"/><Relationship Id="rId6" Type="http://schemas.openxmlformats.org/officeDocument/2006/relationships/image" Target="../media/image14.jpeg"/><Relationship Id="rId7" Type="http://schemas.openxmlformats.org/officeDocument/2006/relationships/image" Target="../media/image17.jpeg"/><Relationship Id="rId8" Type="http://schemas.openxmlformats.org/officeDocument/2006/relationships/hyperlink" Target="http://en.wikipedia.org/wiki/File:PH_Scale.svg"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en.wikipedia.org/wiki/File:Carbonic_anhydrase.png" TargetMode="External"/><Relationship Id="rId5" Type="http://schemas.openxmlformats.org/officeDocument/2006/relationships/image" Target="../media/image2.jpeg"/><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hyperlink" Target="http://en.wikipedia.org/wiki/File:Streptomyces_griseus.jpg" TargetMode="External"/><Relationship Id="rId6" Type="http://schemas.openxmlformats.org/officeDocument/2006/relationships/hyperlink" Target="http://en.wikipedia.org/wiki/File:Cobalamin.pn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en.wikipedia.org/wiki/File:Carbonic_anhydrase.png" TargetMode="External"/><Relationship Id="rId5" Type="http://schemas.openxmlformats.org/officeDocument/2006/relationships/hyperlink" Target="http://commons.wikimedia.org/wiki/File:Induced_fit_diagram.svg" TargetMode="Externa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Competitive_inhibition.svg"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Pouring_liquid_mercury_bionerd.jpg" TargetMode="External"/><Relationship Id="rId4" Type="http://schemas.openxmlformats.org/officeDocument/2006/relationships/hyperlink" Target="http://highered.mcgraw-hill.com/sites/0073377988/student_view0/chapter3/feedback_inhibition_of_biochemical_pathways.html" TargetMode="External"/><Relationship Id="rId5" Type="http://schemas.openxmlformats.org/officeDocument/2006/relationships/hyperlink" Target="http://highered.mheducation.com/sites/0072943696/student_view0/chapter2/animation__feedback_inhibition_of_biochemical_pathways.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Dead_american_cockroach.JPG"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wiley.com/college/pratt/0471393878/student/animations/enzyme_inhibition/" TargetMode="External"/><Relationship Id="rId4" Type="http://schemas.openxmlformats.org/officeDocument/2006/relationships/hyperlink" Target="http://highered.mheducation.com/olcweb/cgi/pluginpop.cgi?it=swf::535::535::/sites/dl/free/0072437316/120070/bio10.swf::Feedback%20Inhibition%20of%20Biochemical%20Pathways" TargetMode="External"/><Relationship Id="rId5" Type="http://schemas.openxmlformats.org/officeDocument/2006/relationships/hyperlink" Target="http://commons.wikimedia.org/wiki/File:Competitive_inhibitor.svg" TargetMode="External"/><Relationship Id="rId6" Type="http://schemas.openxmlformats.org/officeDocument/2006/relationships/image" Target="../media/image20.png"/><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hyperlink" Target="http://www.youtube.com/watch?v=PILzvT3spCQ&amp;feature=relat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Auto-and_heterotrophs.png"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highered.mheducation.com/sites/0072943696/student_view0/chapter2/animation__a_biochemical_pathway.html" TargetMode="External"/><Relationship Id="rId4" Type="http://schemas.openxmlformats.org/officeDocument/2006/relationships/hyperlink" Target="http://commons.wikimedia.org/wiki/File:Metabolism_pathways_(partly_labeled).sv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en.wikipedia.org/wiki/File:Jumprope_navy.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Digestive_system_diagram_edit.svg" TargetMode="External"/><Relationship Id="rId4" Type="http://schemas.openxmlformats.org/officeDocument/2006/relationships/hyperlink" Target="http://www.youtube.com/watch?v=IxNpXO8gGFM&amp;NR=1" TargetMode="External"/><Relationship Id="rId5" Type="http://schemas.openxmlformats.org/officeDocument/2006/relationships/hyperlink" Target="http://www.dnatube.com/video/30176/A-Look-at-Digestive-Enzymes-in-Our-Body" TargetMode="External"/><Relationship Id="rId6" Type="http://schemas.openxmlformats.org/officeDocument/2006/relationships/hyperlink" Target="http://www.dnatube.com/video/1102/Role-of-enzymes-in-digestion-of-food" TargetMode="External"/><Relationship Id="rId7" Type="http://schemas.openxmlformats.org/officeDocument/2006/relationships/hyperlink" Target="https://www.youtube.com/watch?v=_QYwscALNn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hyperlink" Target="http://www.scienceprofonline.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organic-city.com/apple.jpg/apple-full.jpg" TargetMode="External"/><Relationship Id="rId4" Type="http://schemas.openxmlformats.org/officeDocument/2006/relationships/image" Target="../media/image4.jpeg"/><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scienceprofonline.com/" TargetMode="External"/><Relationship Id="rId5" Type="http://schemas.openxmlformats.org/officeDocument/2006/relationships/image" Target="../media/image24.jp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4" Type="http://schemas.openxmlformats.org/officeDocument/2006/relationships/image" Target="../media/image25.jpeg"/><Relationship Id="rId5" Type="http://schemas.openxmlformats.org/officeDocument/2006/relationships/hyperlink" Target="http://en.wikipedia.org/wiki/File:Lemon.jpg" TargetMode="External"/><Relationship Id="rId6" Type="http://schemas.openxmlformats.org/officeDocument/2006/relationships/hyperlink" Target="http://en.wikipedia.org/wiki/File:Carbonic_anhydrase.png" TargetMode="External"/><Relationship Id="rId7" Type="http://schemas.openxmlformats.org/officeDocument/2006/relationships/hyperlink" Target="http://en.wikipedia.org/wiki/File:PH_Scale.svg" TargetMode="External"/><Relationship Id="rId8" Type="http://schemas.openxmlformats.org/officeDocument/2006/relationships/image" Target="../media/image26.jpeg"/><Relationship Id="rId9" Type="http://schemas.openxmlformats.org/officeDocument/2006/relationships/image" Target="../media/image17.jpeg"/><Relationship Id="rId10" Type="http://schemas.openxmlformats.org/officeDocument/2006/relationships/hyperlink" Target="http://www.scienceprofonline.com/" TargetMode="External"/><Relationship Id="rId11" Type="http://schemas.openxmlformats.org/officeDocument/2006/relationships/image" Target="../media/image27.jpe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8.jpeg"/><Relationship Id="rId5"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Catalase_reaction.jpg" TargetMode="External"/><Relationship Id="rId4" Type="http://schemas.openxmlformats.org/officeDocument/2006/relationships/hyperlink" Target="http://www.scienceprofonline.com/" TargetMode="External"/><Relationship Id="rId5" Type="http://schemas.openxmlformats.org/officeDocument/2006/relationships/image" Target="../media/image28.jpeg"/><Relationship Id="rId6" Type="http://schemas.microsoft.com/office/2007/relationships/hdphoto" Target="../media/hdphoto2.wdp"/><Relationship Id="rId7" Type="http://schemas.openxmlformats.org/officeDocument/2006/relationships/image" Target="../media/image29.jp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30.jpeg"/><Relationship Id="rId5" Type="http://schemas.openxmlformats.org/officeDocument/2006/relationships/hyperlink" Target="http://en.wikipedia.org/wiki/File:Ananas_cosmosus_Whaldener_Endo.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scienceprofonline.com/chemistry/what-is-an-enzyme-catalyst-catalytic-proteins.html" TargetMode="External"/><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profonline.com/vcbc/enzymes-main.html" TargetMode="External"/><Relationship Id="rId4" Type="http://schemas.openxmlformats.org/officeDocument/2006/relationships/hyperlink" Target="http://www.scienceprofonline.com/" TargetMode="External"/><Relationship Id="rId5" Type="http://schemas.openxmlformats.org/officeDocument/2006/relationships/hyperlink" Target="http://highered.mcgraw-hill.com/sites/0072495855/student_view0/chapter2/animation__how_enzymes_work.html" TargetMode="External"/><Relationship Id="rId6" Type="http://schemas.openxmlformats.org/officeDocument/2006/relationships/hyperlink" Target="http://www.youtube.com/watch?v=AFbPHlhI13g" TargetMode="External"/><Relationship Id="rId7" Type="http://schemas.openxmlformats.org/officeDocument/2006/relationships/hyperlink" Target="http://www.ryancshaw.com/Files/micro/Animations/Enzyme-Substrate/micro_enzyme-substrate.swf" TargetMode="External"/><Relationship Id="rId8" Type="http://schemas.openxmlformats.org/officeDocument/2006/relationships/hyperlink" Target="http://video.about.com/nutrition/Enzymes-and-Digestion.htm" TargetMode="External"/><Relationship Id="rId9" Type="http://schemas.openxmlformats.org/officeDocument/2006/relationships/hyperlink" Target="http://www.youtube.com/watch?v=CQEaX3MiDow" TargetMode="External"/><Relationship Id="rId10" Type="http://schemas.openxmlformats.org/officeDocument/2006/relationships/image" Target="../media/image34.w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en.wikipedia.org/wiki/File:Main_protein_structure_levels_en.svg" TargetMode="External"/><Relationship Id="rId6" Type="http://schemas.openxmlformats.org/officeDocument/2006/relationships/image" Target="../media/image5.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en.wikipedia.org/wiki/File:Activation_energy.sv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en.wikipedia.org/wiki/File:Activation_energy.svg" TargetMode="External"/><Relationship Id="rId5" Type="http://schemas.openxmlformats.org/officeDocument/2006/relationships/hyperlink" Target="http://www.sumanasinc.com/webcontent/animations/content/enzymes/enzymes.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7.jpeg"/><Relationship Id="rId5" Type="http://schemas.openxmlformats.org/officeDocument/2006/relationships/hyperlink" Target="http://en.wikipedia.org/wiki/File:Competitive_inhibition.svg" TargetMode="External"/><Relationship Id="rId6" Type="http://schemas.openxmlformats.org/officeDocument/2006/relationships/hyperlink" Target="http://highered.mheducation.com/sites/0072495855/student_view0/chapter2/animation__how_enzymes_work.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chemwiki.ucdavis.edu/Biological_Chemistry/Enzymatic_Kinetics/Catalysts"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dirty="0">
                <a:latin typeface="Comic Sans MS" pitchFamily="66" charset="0"/>
              </a:rPr>
              <a:t>Science Prof Online (SPO) is a free science education website that provides fully-developed Virtual Science Classrooms,  science-related </a:t>
            </a:r>
            <a:r>
              <a:rPr lang="en-US" altLang="en-US" sz="1200" dirty="0" err="1">
                <a:latin typeface="Comic Sans MS" pitchFamily="66" charset="0"/>
              </a:rPr>
              <a:t>PowerPoints</a:t>
            </a:r>
            <a:r>
              <a:rPr lang="en-US" altLang="en-US" sz="1200" dirty="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dirty="0">
              <a:latin typeface="Comic Sans MS" pitchFamily="66" charset="0"/>
            </a:endParaRPr>
          </a:p>
          <a:p>
            <a:pPr eaLnBrk="1" hangingPunct="1">
              <a:lnSpc>
                <a:spcPct val="80000"/>
              </a:lnSpc>
              <a:spcBef>
                <a:spcPct val="20000"/>
              </a:spcBef>
              <a:buFontTx/>
              <a:buChar char="•"/>
            </a:pPr>
            <a:r>
              <a:rPr lang="en-US" altLang="en-US" sz="1200" dirty="0">
                <a:latin typeface="Comic Sans MS" pitchFamily="66" charset="0"/>
              </a:rPr>
              <a:t> The SPO Virtual Classrooms offer many educational resources, including practice test questions, review questions, lecture </a:t>
            </a:r>
            <a:r>
              <a:rPr lang="en-US" altLang="en-US" sz="1200" dirty="0" err="1">
                <a:latin typeface="Comic Sans MS" pitchFamily="66" charset="0"/>
              </a:rPr>
              <a:t>PowerPoints</a:t>
            </a:r>
            <a:r>
              <a:rPr lang="en-US" altLang="en-US" sz="1200" dirty="0">
                <a:latin typeface="Comic Sans MS" pitchFamily="66" charset="0"/>
              </a:rPr>
              <a:t>, video tutorials, sample assignments and course syllabi. New materials are continually being developed, so check back frequently, or follow us on Facebook (Science Prof Online) or Twitter (</a:t>
            </a:r>
            <a:r>
              <a:rPr lang="en-US" altLang="en-US" sz="1200" dirty="0" err="1">
                <a:latin typeface="Comic Sans MS" pitchFamily="66" charset="0"/>
              </a:rPr>
              <a:t>ScienceProfSPO</a:t>
            </a:r>
            <a:r>
              <a:rPr lang="en-US" altLang="en-US" sz="1200" dirty="0">
                <a:latin typeface="Comic Sans MS" pitchFamily="66" charset="0"/>
              </a:rPr>
              <a:t>) for updates.</a:t>
            </a:r>
          </a:p>
          <a:p>
            <a:pPr eaLnBrk="1" hangingPunct="1">
              <a:lnSpc>
                <a:spcPct val="80000"/>
              </a:lnSpc>
              <a:spcBef>
                <a:spcPct val="20000"/>
              </a:spcBef>
              <a:buFontTx/>
              <a:buChar char="•"/>
            </a:pPr>
            <a:endParaRPr lang="en-US" altLang="en-US" sz="1200" dirty="0">
              <a:latin typeface="Comic Sans MS" pitchFamily="66" charset="0"/>
            </a:endParaRPr>
          </a:p>
          <a:p>
            <a:pPr eaLnBrk="1" hangingPunct="1">
              <a:lnSpc>
                <a:spcPct val="80000"/>
              </a:lnSpc>
              <a:spcBef>
                <a:spcPct val="20000"/>
              </a:spcBef>
              <a:buFontTx/>
              <a:buChar char="•"/>
            </a:pPr>
            <a:r>
              <a:rPr lang="en-US" altLang="en-US" sz="1200" dirty="0">
                <a:latin typeface="Comic Sans MS" pitchFamily="66" charset="0"/>
              </a:rPr>
              <a:t> Many SPO </a:t>
            </a:r>
            <a:r>
              <a:rPr lang="en-US" altLang="en-US" sz="1200" dirty="0" err="1">
                <a:latin typeface="Comic Sans MS" pitchFamily="66" charset="0"/>
              </a:rPr>
              <a:t>PowerPoints</a:t>
            </a:r>
            <a:r>
              <a:rPr lang="en-US" altLang="en-US" sz="1200" dirty="0">
                <a:latin typeface="Comic Sans MS" pitchFamily="66" charset="0"/>
              </a:rPr>
              <a:t> are available in a variety of formats, such as fully editable PowerPoint files, as well as </a:t>
            </a:r>
            <a:r>
              <a:rPr lang="en-US" altLang="en-US" sz="1200" dirty="0" err="1">
                <a:latin typeface="Comic Sans MS" pitchFamily="66" charset="0"/>
              </a:rPr>
              <a:t>uneditable</a:t>
            </a:r>
            <a:r>
              <a:rPr lang="en-US" altLang="en-US" sz="1200" dirty="0">
                <a:latin typeface="Comic Sans MS" pitchFamily="66" charset="0"/>
              </a:rPr>
              <a:t> versions in smaller file sizes, such as PowerPoint Shows and Portable Document Format (.</a:t>
            </a:r>
            <a:r>
              <a:rPr lang="en-US" altLang="en-US" sz="1200" dirty="0" err="1">
                <a:latin typeface="Comic Sans MS" pitchFamily="66" charset="0"/>
              </a:rPr>
              <a:t>pdf</a:t>
            </a:r>
            <a:r>
              <a:rPr lang="en-US" altLang="en-US" sz="1200" dirty="0">
                <a:latin typeface="Comic Sans MS" pitchFamily="66" charset="0"/>
              </a:rPr>
              <a:t>), for ease of printing.</a:t>
            </a:r>
          </a:p>
          <a:p>
            <a:pPr eaLnBrk="1" hangingPunct="1">
              <a:lnSpc>
                <a:spcPct val="80000"/>
              </a:lnSpc>
              <a:spcBef>
                <a:spcPct val="20000"/>
              </a:spcBef>
              <a:buFontTx/>
              <a:buChar char="•"/>
            </a:pPr>
            <a:endParaRPr lang="en-US" altLang="en-US" sz="1200" dirty="0">
              <a:latin typeface="Comic Sans MS" pitchFamily="66" charset="0"/>
            </a:endParaRPr>
          </a:p>
          <a:p>
            <a:pPr eaLnBrk="1" hangingPunct="1">
              <a:lnSpc>
                <a:spcPct val="80000"/>
              </a:lnSpc>
              <a:spcBef>
                <a:spcPct val="20000"/>
              </a:spcBef>
              <a:buFontTx/>
              <a:buChar char="•"/>
            </a:pPr>
            <a:r>
              <a:rPr lang="en-US" alt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altLang="en-US" sz="1200" dirty="0" err="1">
                <a:latin typeface="Comic Sans MS" pitchFamily="66" charset="0"/>
              </a:rPr>
              <a:t>PowerPoints</a:t>
            </a:r>
            <a:r>
              <a:rPr lang="en-US" altLang="en-US" sz="1200" dirty="0">
                <a:latin typeface="Comic Sans MS" pitchFamily="66" charset="0"/>
              </a:rPr>
              <a:t> must be viewed in </a:t>
            </a:r>
            <a:r>
              <a:rPr lang="en-US" altLang="en-US" sz="1200" i="1" dirty="0">
                <a:latin typeface="Comic Sans MS" pitchFamily="66" charset="0"/>
              </a:rPr>
              <a:t>slide show mode </a:t>
            </a:r>
            <a:r>
              <a:rPr lang="en-US" altLang="en-US" sz="1200" dirty="0">
                <a:latin typeface="Comic Sans MS" pitchFamily="66" charset="0"/>
              </a:rPr>
              <a:t>to use the hyperlinks directly.</a:t>
            </a:r>
          </a:p>
          <a:p>
            <a:pPr eaLnBrk="1" hangingPunct="1">
              <a:lnSpc>
                <a:spcPct val="80000"/>
              </a:lnSpc>
              <a:spcBef>
                <a:spcPct val="20000"/>
              </a:spcBef>
            </a:pPr>
            <a:endParaRPr lang="en-US" altLang="en-US" sz="1200" dirty="0">
              <a:latin typeface="Comic Sans MS" pitchFamily="66" charset="0"/>
            </a:endParaRPr>
          </a:p>
          <a:p>
            <a:pPr eaLnBrk="1" hangingPunct="1">
              <a:lnSpc>
                <a:spcPct val="80000"/>
              </a:lnSpc>
              <a:spcBef>
                <a:spcPct val="20000"/>
              </a:spcBef>
              <a:buFontTx/>
              <a:buChar char="•"/>
            </a:pPr>
            <a:r>
              <a:rPr lang="en-US" altLang="en-US" sz="1200" dirty="0">
                <a:latin typeface="Comic Sans MS" pitchFamily="66" charset="0"/>
              </a:rPr>
              <a:t> Several helpful links to fun and interactive learning tools are included throughout the PPT and on the Smart Links slide, near the end of each presentation. You must be in </a:t>
            </a:r>
            <a:r>
              <a:rPr lang="en-US" altLang="en-US" sz="1200" i="1" dirty="0">
                <a:latin typeface="Comic Sans MS" pitchFamily="66" charset="0"/>
              </a:rPr>
              <a:t>slide show mode </a:t>
            </a:r>
            <a:r>
              <a:rPr lang="en-US" altLang="en-US" sz="1200" dirty="0">
                <a:latin typeface="Comic Sans MS" pitchFamily="66" charset="0"/>
              </a:rPr>
              <a:t>to utilize hyperlinks and animations.</a:t>
            </a:r>
          </a:p>
          <a:p>
            <a:pPr eaLnBrk="1" hangingPunct="1">
              <a:lnSpc>
                <a:spcPct val="80000"/>
              </a:lnSpc>
              <a:spcBef>
                <a:spcPct val="20000"/>
              </a:spcBef>
            </a:pPr>
            <a:r>
              <a:rPr lang="en-US" altLang="en-US" sz="1200" dirty="0">
                <a:latin typeface="Comic Sans MS" pitchFamily="66" charset="0"/>
              </a:rPr>
              <a:t>	</a:t>
            </a:r>
          </a:p>
          <a:p>
            <a:pPr eaLnBrk="1" hangingPunct="1">
              <a:lnSpc>
                <a:spcPct val="80000"/>
              </a:lnSpc>
              <a:spcBef>
                <a:spcPct val="20000"/>
              </a:spcBef>
              <a:buFontTx/>
              <a:buChar char="•"/>
            </a:pPr>
            <a:r>
              <a:rPr lang="en-US" altLang="en-US" sz="1200" dirty="0">
                <a:latin typeface="Comic Sans MS" pitchFamily="66" charset="0"/>
              </a:rPr>
              <a:t>This digital resource is licensed under Creative Commons </a:t>
            </a:r>
            <a:r>
              <a:rPr lang="en-US" altLang="en-US" sz="1100" dirty="0">
                <a:latin typeface="Comic Sans MS" pitchFamily="66" charset="0"/>
              </a:rPr>
              <a:t>Attribution-</a:t>
            </a:r>
            <a:r>
              <a:rPr lang="en-US" altLang="en-US" sz="1100" dirty="0" err="1">
                <a:latin typeface="Comic Sans MS" pitchFamily="66" charset="0"/>
              </a:rPr>
              <a:t>ShareAlike</a:t>
            </a:r>
            <a:r>
              <a:rPr lang="en-US" altLang="en-US" sz="1100" dirty="0">
                <a:latin typeface="Comic Sans MS" pitchFamily="66" charset="0"/>
              </a:rPr>
              <a:t> 3.0:</a:t>
            </a:r>
          </a:p>
          <a:p>
            <a:pPr eaLnBrk="1" hangingPunct="1">
              <a:lnSpc>
                <a:spcPct val="80000"/>
              </a:lnSpc>
              <a:spcBef>
                <a:spcPct val="20000"/>
              </a:spcBef>
            </a:pPr>
            <a:r>
              <a:rPr lang="en-US" altLang="en-US" sz="1100" dirty="0">
                <a:latin typeface="Comic Sans MS" pitchFamily="66" charset="0"/>
              </a:rPr>
              <a:t>  </a:t>
            </a:r>
            <a:r>
              <a:rPr lang="en-US" altLang="en-US" sz="1100" dirty="0">
                <a:latin typeface="Comic Sans MS" pitchFamily="66" charset="0"/>
                <a:hlinkClick r:id="rId5"/>
              </a:rPr>
              <a:t>http://creativecommons.org/licenses/by-sa/3.0/</a:t>
            </a:r>
            <a:r>
              <a:rPr lang="en-US" altLang="en-US" sz="1100" dirty="0">
                <a:latin typeface="Comic Sans MS" pitchFamily="66" charset="0"/>
              </a:rPr>
              <a:t>	                 </a:t>
            </a:r>
            <a:endParaRPr lang="en-US" altLang="en-US" sz="1200" dirty="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8"/>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752600"/>
            <a:ext cx="3200400" cy="4495800"/>
          </a:xfrm>
        </p:spPr>
        <p:txBody>
          <a:bodyPr/>
          <a:lstStyle/>
          <a:p>
            <a:pPr algn="l" eaLnBrk="1" hangingPunct="1"/>
            <a:r>
              <a:rPr lang="en-US" altLang="en-US" sz="2800" dirty="0" smtClean="0">
                <a:latin typeface="Comic Sans MS" pitchFamily="66" charset="0"/>
              </a:rPr>
              <a:t>…are </a:t>
            </a:r>
            <a:r>
              <a:rPr lang="en-US" altLang="en-US" sz="2800" b="1" dirty="0" smtClean="0">
                <a:solidFill>
                  <a:schemeClr val="tx1">
                    <a:lumMod val="65000"/>
                    <a:lumOff val="35000"/>
                  </a:schemeClr>
                </a:solidFill>
                <a:latin typeface="Comic Sans MS" pitchFamily="66" charset="0"/>
              </a:rPr>
              <a:t>reusable</a:t>
            </a:r>
            <a:r>
              <a:rPr lang="en-US" altLang="en-US" sz="2800" dirty="0" smtClean="0">
                <a:latin typeface="Comic Sans MS" pitchFamily="66" charset="0"/>
              </a:rPr>
              <a:t>.</a:t>
            </a:r>
            <a:r>
              <a:rPr lang="en-US" altLang="en-US" sz="3600" dirty="0" smtClean="0">
                <a:latin typeface="Comic Sans MS" pitchFamily="66" charset="0"/>
              </a:rPr>
              <a:t/>
            </a:r>
            <a:br>
              <a:rPr lang="en-US" altLang="en-US" sz="3600" dirty="0" smtClean="0">
                <a:latin typeface="Comic Sans MS" pitchFamily="66" charset="0"/>
              </a:rPr>
            </a:br>
            <a:r>
              <a:rPr lang="en-US" altLang="en-US" sz="2800" dirty="0" smtClean="0">
                <a:latin typeface="Comic Sans MS" pitchFamily="66" charset="0"/>
              </a:rPr>
              <a:t/>
            </a:r>
            <a:br>
              <a:rPr lang="en-US" altLang="en-US" sz="2800" dirty="0" smtClean="0">
                <a:latin typeface="Comic Sans MS" pitchFamily="66" charset="0"/>
              </a:rPr>
            </a:br>
            <a:r>
              <a:rPr lang="en-US" altLang="en-US" sz="2800" dirty="0" smtClean="0">
                <a:latin typeface="Comic Sans MS" pitchFamily="66" charset="0"/>
              </a:rPr>
              <a:t>They are not consumed </a:t>
            </a:r>
            <a:r>
              <a:rPr lang="en-US" altLang="en-US" sz="2400" dirty="0" smtClean="0">
                <a:latin typeface="Comic Sans MS" pitchFamily="66" charset="0"/>
              </a:rPr>
              <a:t>(used up) </a:t>
            </a:r>
            <a:r>
              <a:rPr lang="en-US" altLang="en-US" sz="2800" dirty="0" smtClean="0">
                <a:latin typeface="Comic Sans MS" pitchFamily="66" charset="0"/>
              </a:rPr>
              <a:t>in the reactions they catalyze</a:t>
            </a:r>
            <a:r>
              <a:rPr lang="en-US" altLang="en-US" sz="2000" dirty="0" smtClean="0">
                <a:latin typeface="Comic Sans MS" pitchFamily="66" charset="0"/>
              </a:rPr>
              <a:t>.</a:t>
            </a:r>
            <a:br>
              <a:rPr lang="en-US" altLang="en-US" sz="2000" dirty="0" smtClean="0">
                <a:latin typeface="Comic Sans MS" pitchFamily="66" charset="0"/>
              </a:rPr>
            </a:br>
            <a:r>
              <a:rPr lang="en-US" altLang="en-US" sz="2000" dirty="0" smtClean="0">
                <a:latin typeface="Comic Sans MS" pitchFamily="66" charset="0"/>
              </a:rPr>
              <a:t/>
            </a:r>
            <a:br>
              <a:rPr lang="en-US" altLang="en-US" sz="2000" dirty="0" smtClean="0">
                <a:latin typeface="Comic Sans MS" pitchFamily="66" charset="0"/>
              </a:rPr>
            </a:br>
            <a:r>
              <a:rPr lang="en-US" altLang="en-US" sz="2000" dirty="0">
                <a:latin typeface="Comic Sans MS" pitchFamily="66" charset="0"/>
              </a:rPr>
              <a:t/>
            </a:r>
            <a:br>
              <a:rPr lang="en-US" altLang="en-US" sz="2000" dirty="0">
                <a:latin typeface="Comic Sans MS" pitchFamily="66" charset="0"/>
              </a:rPr>
            </a:br>
            <a:r>
              <a:rPr lang="en-US" altLang="en-US" sz="2400" dirty="0" smtClean="0">
                <a:latin typeface="Comic Sans MS" pitchFamily="66" charset="0"/>
              </a:rPr>
              <a:t>May perform thousands of reactions per second. </a:t>
            </a:r>
            <a:r>
              <a:rPr lang="en-US" altLang="en-US" sz="2400" dirty="0">
                <a:latin typeface="Comic Sans MS" pitchFamily="66" charset="0"/>
              </a:rPr>
              <a:t/>
            </a:r>
            <a:br>
              <a:rPr lang="en-US" altLang="en-US" sz="2400" dirty="0">
                <a:latin typeface="Comic Sans MS" pitchFamily="66" charset="0"/>
              </a:rPr>
            </a:br>
            <a:endParaRPr lang="en-US" altLang="en-US" sz="2800" b="1" dirty="0" smtClean="0">
              <a:latin typeface="Comic Sans MS" pitchFamily="66" charset="0"/>
            </a:endParaRPr>
          </a:p>
        </p:txBody>
      </p:sp>
      <p:pic>
        <p:nvPicPr>
          <p:cNvPr id="11267" name="Picture 10"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14800" y="838200"/>
            <a:ext cx="4765675" cy="427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8" name="Rectangle 12"/>
          <p:cNvSpPr>
            <a:spLocks noChangeArrowheads="1"/>
          </p:cNvSpPr>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tx2"/>
                </a:solidFill>
                <a:effectLst>
                  <a:outerShdw blurRad="38100" dist="38100" dir="2700000" algn="tl">
                    <a:srgbClr val="C0C0C0"/>
                  </a:outerShdw>
                </a:effectLst>
                <a:latin typeface="Comic Sans MS" pitchFamily="66" charset="0"/>
              </a:rPr>
              <a:t>Enzymes…</a:t>
            </a:r>
          </a:p>
        </p:txBody>
      </p:sp>
      <p:sp>
        <p:nvSpPr>
          <p:cNvPr id="6" name="Text Box 6"/>
          <p:cNvSpPr txBox="1">
            <a:spLocks noChangeArrowheads="1"/>
          </p:cNvSpPr>
          <p:nvPr/>
        </p:nvSpPr>
        <p:spPr bwMode="auto">
          <a:xfrm>
            <a:off x="4114800" y="5486400"/>
            <a:ext cx="472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dirty="0" smtClean="0">
                <a:latin typeface="Comic Sans MS"/>
                <a:cs typeface="Comic Sans MS"/>
              </a:rPr>
              <a:t>Video: </a:t>
            </a:r>
            <a:r>
              <a:rPr lang="en-US" sz="2000" b="1" dirty="0" smtClean="0">
                <a:latin typeface="Comic Sans MS"/>
                <a:cs typeface="Comic Sans MS"/>
                <a:hlinkClick r:id="rId4"/>
              </a:rPr>
              <a:t>Enzyme Hydrolysis </a:t>
            </a:r>
            <a:r>
              <a:rPr lang="en-US" sz="2000" b="1" dirty="0">
                <a:latin typeface="Comic Sans MS"/>
                <a:cs typeface="Comic Sans MS"/>
                <a:hlinkClick r:id="rId4"/>
              </a:rPr>
              <a:t>of </a:t>
            </a:r>
            <a:r>
              <a:rPr lang="en-US" sz="2000" b="1" dirty="0" smtClean="0">
                <a:latin typeface="Comic Sans MS"/>
                <a:cs typeface="Comic Sans MS"/>
                <a:hlinkClick r:id="rId4"/>
              </a:rPr>
              <a:t>Sucrose</a:t>
            </a:r>
            <a:endParaRPr lang="en-US" sz="2000" b="1" dirty="0">
              <a:latin typeface="Comic Sans MS"/>
              <a:cs typeface="Comic Sans MS"/>
            </a:endParaRPr>
          </a:p>
        </p:txBody>
      </p:sp>
      <p:sp>
        <p:nvSpPr>
          <p:cNvPr id="7"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9100" y="5486400"/>
            <a:ext cx="8458200" cy="762000"/>
          </a:xfrm>
        </p:spPr>
        <p:txBody>
          <a:bodyPr/>
          <a:lstStyle/>
          <a:p>
            <a:pPr eaLnBrk="1" hangingPunct="1"/>
            <a:r>
              <a:rPr lang="en-US" altLang="en-US" sz="1800" smtClean="0">
                <a:latin typeface="Comic Sans MS" pitchFamily="66" charset="0"/>
              </a:rPr>
              <a:t>The more cans </a:t>
            </a:r>
            <a:r>
              <a:rPr lang="en-US" altLang="en-US" sz="1200" smtClean="0">
                <a:latin typeface="Comic Sans MS" pitchFamily="66" charset="0"/>
              </a:rPr>
              <a:t>(substrate),</a:t>
            </a:r>
            <a:r>
              <a:rPr lang="en-US" altLang="en-US" sz="1400" smtClean="0">
                <a:latin typeface="Comic Sans MS" pitchFamily="66" charset="0"/>
              </a:rPr>
              <a:t> </a:t>
            </a:r>
            <a:r>
              <a:rPr lang="en-US" altLang="en-US" sz="1800" smtClean="0">
                <a:latin typeface="Comic Sans MS" pitchFamily="66" charset="0"/>
              </a:rPr>
              <a:t>the more $ </a:t>
            </a:r>
            <a:r>
              <a:rPr lang="en-US" altLang="en-US" sz="1400" smtClean="0">
                <a:latin typeface="Comic Sans MS" pitchFamily="66" charset="0"/>
              </a:rPr>
              <a:t>(product). </a:t>
            </a:r>
            <a:r>
              <a:rPr lang="en-US" altLang="en-US" sz="1800" smtClean="0">
                <a:latin typeface="Comic Sans MS" pitchFamily="66" charset="0"/>
              </a:rPr>
              <a:t/>
            </a:r>
            <a:br>
              <a:rPr lang="en-US" altLang="en-US" sz="1800" smtClean="0">
                <a:latin typeface="Comic Sans MS" pitchFamily="66" charset="0"/>
              </a:rPr>
            </a:br>
            <a:r>
              <a:rPr lang="en-US" altLang="en-US" sz="1800" smtClean="0">
                <a:latin typeface="Comic Sans MS" pitchFamily="66" charset="0"/>
              </a:rPr>
              <a:t>The more recycling machines </a:t>
            </a:r>
            <a:r>
              <a:rPr lang="en-US" altLang="en-US" sz="1200" smtClean="0">
                <a:latin typeface="Comic Sans MS" pitchFamily="66" charset="0"/>
              </a:rPr>
              <a:t>(enzymes),</a:t>
            </a:r>
            <a:r>
              <a:rPr lang="en-US" altLang="en-US" sz="1400" smtClean="0">
                <a:latin typeface="Comic Sans MS" pitchFamily="66" charset="0"/>
              </a:rPr>
              <a:t> </a:t>
            </a:r>
            <a:r>
              <a:rPr lang="en-US" altLang="en-US" sz="1800" smtClean="0">
                <a:latin typeface="Comic Sans MS" pitchFamily="66" charset="0"/>
              </a:rPr>
              <a:t>the faster the cans turn into $.</a:t>
            </a:r>
            <a:endParaRPr lang="en-US" altLang="en-US" sz="1800" b="1" smtClean="0">
              <a:latin typeface="Comic Sans MS" pitchFamily="66" charset="0"/>
            </a:endParaRPr>
          </a:p>
        </p:txBody>
      </p:sp>
      <p:sp>
        <p:nvSpPr>
          <p:cNvPr id="12291" name="Text Box 10"/>
          <p:cNvSpPr txBox="1">
            <a:spLocks noChangeArrowheads="1"/>
          </p:cNvSpPr>
          <p:nvPr/>
        </p:nvSpPr>
        <p:spPr bwMode="auto">
          <a:xfrm>
            <a:off x="685800" y="3048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b="1" dirty="0">
                <a:solidFill>
                  <a:srgbClr val="00CC00"/>
                </a:solidFill>
                <a:latin typeface="Comic Sans MS" pitchFamily="66" charset="0"/>
              </a:rPr>
              <a:t>Enzymes are like tiny </a:t>
            </a:r>
            <a:r>
              <a:rPr lang="en-US" altLang="en-US" b="1" dirty="0" smtClean="0">
                <a:solidFill>
                  <a:srgbClr val="00CC00"/>
                </a:solidFill>
                <a:latin typeface="Comic Sans MS" pitchFamily="66" charset="0"/>
              </a:rPr>
              <a:t>machines that catalyze reactions within </a:t>
            </a:r>
            <a:r>
              <a:rPr lang="en-US" altLang="en-US" b="1" dirty="0">
                <a:solidFill>
                  <a:srgbClr val="00CC00"/>
                </a:solidFill>
                <a:latin typeface="Comic Sans MS" pitchFamily="66" charset="0"/>
              </a:rPr>
              <a:t>living things.</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7672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9038"/>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72097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837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23988"/>
            <a:ext cx="16446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08375"/>
            <a:ext cx="16446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1892300"/>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4008438"/>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Box 4"/>
          <p:cNvSpPr txBox="1">
            <a:spLocks noChangeArrowheads="1"/>
          </p:cNvSpPr>
          <p:nvPr/>
        </p:nvSpPr>
        <p:spPr bwMode="auto">
          <a:xfrm>
            <a:off x="7024688" y="1270000"/>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8" name="TextBox 17"/>
          <p:cNvSpPr txBox="1">
            <a:spLocks noChangeArrowheads="1"/>
          </p:cNvSpPr>
          <p:nvPr/>
        </p:nvSpPr>
        <p:spPr bwMode="auto">
          <a:xfrm>
            <a:off x="6470650" y="3900488"/>
            <a:ext cx="571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4" name="TextBox 19"/>
          <p:cNvSpPr txBox="1">
            <a:spLocks noChangeArrowheads="1"/>
          </p:cNvSpPr>
          <p:nvPr/>
        </p:nvSpPr>
        <p:spPr bwMode="auto">
          <a:xfrm>
            <a:off x="8039100" y="3046413"/>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21" name="TextBox 20"/>
          <p:cNvSpPr txBox="1">
            <a:spLocks noChangeArrowheads="1"/>
          </p:cNvSpPr>
          <p:nvPr/>
        </p:nvSpPr>
        <p:spPr bwMode="auto">
          <a:xfrm>
            <a:off x="8039100" y="1665288"/>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6" name="TextBox 21"/>
          <p:cNvSpPr txBox="1">
            <a:spLocks noChangeArrowheads="1"/>
          </p:cNvSpPr>
          <p:nvPr/>
        </p:nvSpPr>
        <p:spPr bwMode="auto">
          <a:xfrm>
            <a:off x="7553325" y="4303713"/>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23" name="TextBox 22"/>
          <p:cNvSpPr txBox="1">
            <a:spLocks noChangeArrowheads="1"/>
          </p:cNvSpPr>
          <p:nvPr/>
        </p:nvSpPr>
        <p:spPr bwMode="auto">
          <a:xfrm>
            <a:off x="7054850" y="2668588"/>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8" name="TextBox 24"/>
          <p:cNvSpPr txBox="1">
            <a:spLocks noChangeArrowheads="1"/>
          </p:cNvSpPr>
          <p:nvPr/>
        </p:nvSpPr>
        <p:spPr bwMode="auto">
          <a:xfrm>
            <a:off x="6184900" y="2273300"/>
            <a:ext cx="571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2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Comic Sans MS" pitchFamily="66" charset="0"/>
              </a:rPr>
              <a:t>Enzymes…</a:t>
            </a:r>
          </a:p>
        </p:txBody>
      </p:sp>
      <p:sp>
        <p:nvSpPr>
          <p:cNvPr id="8195" name="Rectangle 3"/>
          <p:cNvSpPr>
            <a:spLocks noGrp="1" noChangeArrowheads="1"/>
          </p:cNvSpPr>
          <p:nvPr>
            <p:ph type="body" sz="half" idx="1"/>
          </p:nvPr>
        </p:nvSpPr>
        <p:spPr>
          <a:xfrm>
            <a:off x="457200" y="1828800"/>
            <a:ext cx="3886200" cy="4243388"/>
          </a:xfrm>
        </p:spPr>
        <p:txBody>
          <a:bodyPr/>
          <a:lstStyle/>
          <a:p>
            <a:pPr eaLnBrk="1" hangingPunct="1">
              <a:lnSpc>
                <a:spcPct val="90000"/>
              </a:lnSpc>
              <a:defRPr/>
            </a:pPr>
            <a:endParaRPr lang="en-US" sz="2400" b="1" dirty="0" smtClean="0">
              <a:solidFill>
                <a:srgbClr val="CC9900"/>
              </a:solidFill>
              <a:latin typeface="Comic Sans MS" pitchFamily="66" charset="0"/>
            </a:endParaRPr>
          </a:p>
          <a:p>
            <a:pPr eaLnBrk="1" hangingPunct="1">
              <a:lnSpc>
                <a:spcPct val="90000"/>
              </a:lnSpc>
              <a:buFontTx/>
              <a:buNone/>
              <a:defRPr/>
            </a:pPr>
            <a:endParaRPr lang="en-US" sz="2400" b="1" dirty="0" smtClean="0">
              <a:solidFill>
                <a:srgbClr val="CC9900"/>
              </a:solidFill>
              <a:latin typeface="Comic Sans MS" pitchFamily="66" charset="0"/>
            </a:endParaRPr>
          </a:p>
          <a:p>
            <a:pPr marL="0" indent="0" eaLnBrk="1" hangingPunct="1">
              <a:lnSpc>
                <a:spcPct val="90000"/>
              </a:lnSpc>
              <a:buNone/>
              <a:defRPr/>
            </a:pPr>
            <a:r>
              <a:rPr lang="en-US" sz="2800" dirty="0" smtClean="0">
                <a:latin typeface="Comic Sans MS" pitchFamily="66" charset="0"/>
              </a:rPr>
              <a:t>Have names that usually end in </a:t>
            </a:r>
            <a:r>
              <a:rPr lang="en-US" b="1" dirty="0" smtClean="0">
                <a:solidFill>
                  <a:schemeClr val="tx1">
                    <a:lumMod val="65000"/>
                    <a:lumOff val="35000"/>
                  </a:schemeClr>
                </a:solidFill>
                <a:latin typeface="Comic Sans MS" pitchFamily="66" charset="0"/>
              </a:rPr>
              <a:t>-</a:t>
            </a:r>
            <a:r>
              <a:rPr lang="en-US" b="1" dirty="0" err="1" smtClean="0">
                <a:solidFill>
                  <a:schemeClr val="tx1">
                    <a:lumMod val="65000"/>
                    <a:lumOff val="35000"/>
                  </a:schemeClr>
                </a:solidFill>
                <a:latin typeface="Comic Sans MS" pitchFamily="66" charset="0"/>
              </a:rPr>
              <a:t>ase</a:t>
            </a:r>
            <a:r>
              <a:rPr lang="en-US" sz="2800" dirty="0" smtClean="0">
                <a:latin typeface="Comic Sans MS" pitchFamily="66" charset="0"/>
              </a:rPr>
              <a:t>.</a:t>
            </a:r>
          </a:p>
          <a:p>
            <a:pPr marL="0" indent="0" eaLnBrk="1" hangingPunct="1">
              <a:lnSpc>
                <a:spcPct val="90000"/>
              </a:lnSpc>
              <a:buNone/>
              <a:defRPr/>
            </a:pPr>
            <a:endParaRPr lang="en-US" sz="800" i="1" dirty="0" smtClean="0">
              <a:solidFill>
                <a:schemeClr val="accent2"/>
              </a:solidFill>
              <a:latin typeface="Comic Sans MS" pitchFamily="66" charset="0"/>
            </a:endParaRPr>
          </a:p>
          <a:p>
            <a:pPr eaLnBrk="1" hangingPunct="1">
              <a:lnSpc>
                <a:spcPct val="90000"/>
              </a:lnSpc>
              <a:buFontTx/>
              <a:buNone/>
              <a:defRPr/>
            </a:pPr>
            <a:r>
              <a:rPr lang="en-US" sz="2400" b="1" dirty="0" smtClean="0">
                <a:solidFill>
                  <a:srgbClr val="CC9900"/>
                </a:solidFill>
                <a:latin typeface="Comic Sans MS" pitchFamily="66" charset="0"/>
              </a:rPr>
              <a:t>	- Catalase</a:t>
            </a:r>
          </a:p>
          <a:p>
            <a:pPr eaLnBrk="1" hangingPunct="1">
              <a:lnSpc>
                <a:spcPct val="90000"/>
              </a:lnSpc>
              <a:buFontTx/>
              <a:buNone/>
              <a:defRPr/>
            </a:pPr>
            <a:r>
              <a:rPr lang="en-US" sz="2400" b="1" dirty="0" smtClean="0">
                <a:solidFill>
                  <a:srgbClr val="CC9900"/>
                </a:solidFill>
                <a:latin typeface="Comic Sans MS" pitchFamily="66" charset="0"/>
              </a:rPr>
              <a:t>	- Protease</a:t>
            </a:r>
          </a:p>
          <a:p>
            <a:pPr eaLnBrk="1" hangingPunct="1">
              <a:lnSpc>
                <a:spcPct val="90000"/>
              </a:lnSpc>
              <a:buFontTx/>
              <a:buNone/>
              <a:defRPr/>
            </a:pPr>
            <a:r>
              <a:rPr lang="en-US" sz="2400" b="1" dirty="0" smtClean="0">
                <a:solidFill>
                  <a:srgbClr val="CC9900"/>
                </a:solidFill>
                <a:latin typeface="Comic Sans MS" pitchFamily="66" charset="0"/>
              </a:rPr>
              <a:t>	- Lactase</a:t>
            </a:r>
          </a:p>
          <a:p>
            <a:pPr eaLnBrk="1" hangingPunct="1">
              <a:lnSpc>
                <a:spcPct val="90000"/>
              </a:lnSpc>
              <a:defRPr/>
            </a:pPr>
            <a:endParaRPr lang="en-US" sz="2400" dirty="0" smtClean="0">
              <a:solidFill>
                <a:srgbClr val="CC9900"/>
              </a:solidFill>
              <a:effectLst>
                <a:outerShdw blurRad="38100" dist="38100" dir="2700000" algn="tl">
                  <a:srgbClr val="C0C0C0"/>
                </a:outerShdw>
              </a:effectLst>
              <a:latin typeface="Comic Sans MS" pitchFamily="66" charset="0"/>
            </a:endParaRPr>
          </a:p>
        </p:txBody>
      </p:sp>
      <p:pic>
        <p:nvPicPr>
          <p:cNvPr id="13316" name="Picture 9"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600" dirty="0" smtClean="0">
                <a:solidFill>
                  <a:srgbClr val="CC3300"/>
                </a:solidFill>
                <a:latin typeface="Comic Sans MS" pitchFamily="66" charset="0"/>
              </a:rPr>
              <a:t>Formats for writing an enzymatic reaction.</a:t>
            </a:r>
          </a:p>
        </p:txBody>
      </p:sp>
      <p:sp>
        <p:nvSpPr>
          <p:cNvPr id="15363" name="Rectangle 3"/>
          <p:cNvSpPr>
            <a:spLocks noGrp="1" noChangeArrowheads="1"/>
          </p:cNvSpPr>
          <p:nvPr>
            <p:ph type="body" idx="1"/>
          </p:nvPr>
        </p:nvSpPr>
        <p:spPr>
          <a:xfrm>
            <a:off x="457200" y="1752600"/>
            <a:ext cx="8534400" cy="4800600"/>
          </a:xfrm>
        </p:spPr>
        <p:txBody>
          <a:bodyPr/>
          <a:lstStyle/>
          <a:p>
            <a:pPr eaLnBrk="1" hangingPunct="1">
              <a:buFontTx/>
              <a:buNone/>
            </a:pPr>
            <a:r>
              <a:rPr lang="en-US" altLang="en-US" smtClean="0"/>
              <a:t>					     </a:t>
            </a:r>
            <a:r>
              <a:rPr lang="en-US" altLang="en-US" sz="1600" smtClean="0"/>
              <a:t>( ________ )</a:t>
            </a:r>
          </a:p>
          <a:p>
            <a:pPr eaLnBrk="1" hangingPunct="1">
              <a:buFontTx/>
              <a:buNone/>
            </a:pPr>
            <a:r>
              <a:rPr lang="en-US" altLang="en-US" smtClean="0"/>
              <a:t>_______ + ________ -----------&gt; _________</a:t>
            </a:r>
          </a:p>
          <a:p>
            <a:pPr eaLnBrk="1" hangingPunct="1">
              <a:buFontTx/>
              <a:buNone/>
            </a:pPr>
            <a:endParaRPr lang="en-US" altLang="en-US" smtClean="0"/>
          </a:p>
          <a:p>
            <a:pPr eaLnBrk="1" hangingPunct="1">
              <a:buFontTx/>
              <a:buNone/>
            </a:pPr>
            <a:r>
              <a:rPr lang="en-US" altLang="en-US" smtClean="0"/>
              <a:t>	       </a:t>
            </a:r>
          </a:p>
          <a:p>
            <a:pPr eaLnBrk="1" hangingPunct="1">
              <a:buFontTx/>
              <a:buNone/>
            </a:pPr>
            <a:r>
              <a:rPr lang="en-US" altLang="en-US" smtClean="0"/>
              <a:t>                       </a:t>
            </a:r>
            <a:r>
              <a:rPr lang="en-US" altLang="en-US" sz="1600" smtClean="0"/>
              <a:t>( ________ )</a:t>
            </a:r>
          </a:p>
          <a:p>
            <a:pPr eaLnBrk="1" hangingPunct="1">
              <a:buFontTx/>
              <a:buNone/>
            </a:pPr>
            <a:r>
              <a:rPr lang="en-US" altLang="en-US" smtClean="0"/>
              <a:t>__________ -----------&gt; ________ ________</a:t>
            </a:r>
          </a:p>
        </p:txBody>
      </p:sp>
      <p:sp>
        <p:nvSpPr>
          <p:cNvPr id="5"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24399" y="228600"/>
            <a:ext cx="4391025" cy="1143000"/>
          </a:xfrm>
        </p:spPr>
        <p:txBody>
          <a:bodyPr/>
          <a:lstStyle/>
          <a:p>
            <a:pPr algn="l" eaLnBrk="1" hangingPunct="1"/>
            <a:r>
              <a:rPr lang="en-US" sz="2800" dirty="0" smtClean="0">
                <a:solidFill>
                  <a:srgbClr val="FF0000"/>
                </a:solidFill>
              </a:rPr>
              <a:t>       </a:t>
            </a:r>
            <a:r>
              <a:rPr lang="en-US" sz="2800" b="1" dirty="0" smtClean="0">
                <a:solidFill>
                  <a:srgbClr val="FF0000"/>
                </a:solidFill>
                <a:latin typeface="Comic Sans MS" pitchFamily="66" charset="0"/>
              </a:rPr>
              <a:t>Q</a:t>
            </a:r>
            <a:r>
              <a:rPr lang="en-US" sz="2800" b="1" dirty="0" smtClean="0">
                <a:solidFill>
                  <a:schemeClr val="tx1">
                    <a:lumMod val="50000"/>
                    <a:lumOff val="50000"/>
                  </a:schemeClr>
                </a:solidFill>
                <a:latin typeface="Comic Sans MS" pitchFamily="66" charset="0"/>
              </a:rPr>
              <a:t>: How do you sabotage</a:t>
            </a:r>
            <a:r>
              <a:rPr lang="en-US" sz="2800" b="1" dirty="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an enzyme?</a:t>
            </a:r>
          </a:p>
        </p:txBody>
      </p:sp>
      <p:pic>
        <p:nvPicPr>
          <p:cNvPr id="378885" name="Picture 5" descr="Irreversible egg protein denaturation and loss of solubility, caused by the high temperature (while cooking it)">
            <a:hlinkClick r:id="rId3" tooltip="Irreversible egg protein denaturation and loss of solubility, caused by the high temperature (while cooking i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715000" y="1600200"/>
            <a:ext cx="2451669" cy="212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8886" name="Text Box 6"/>
          <p:cNvSpPr txBox="1">
            <a:spLocks noChangeArrowheads="1"/>
          </p:cNvSpPr>
          <p:nvPr/>
        </p:nvSpPr>
        <p:spPr bwMode="auto">
          <a:xfrm>
            <a:off x="5867400" y="4038600"/>
            <a:ext cx="251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latin typeface="Comic Sans MS" pitchFamily="66" charset="0"/>
              </a:rPr>
              <a:t>Irreversible egg protein denaturation caused by high temperature (while cooking it).</a:t>
            </a:r>
          </a:p>
        </p:txBody>
      </p:sp>
      <p:sp>
        <p:nvSpPr>
          <p:cNvPr id="34821" name="Text Box 7"/>
          <p:cNvSpPr txBox="1">
            <a:spLocks noChangeArrowheads="1"/>
          </p:cNvSpPr>
          <p:nvPr/>
        </p:nvSpPr>
        <p:spPr bwMode="auto">
          <a:xfrm>
            <a:off x="381000" y="3200400"/>
            <a:ext cx="4953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latin typeface="Comic Sans MS" pitchFamily="66" charset="0"/>
              </a:rPr>
              <a:t>•   Denature it! </a:t>
            </a:r>
          </a:p>
          <a:p>
            <a:pPr eaLnBrk="1" hangingPunct="1"/>
            <a:endParaRPr lang="en-US" sz="2000" dirty="0">
              <a:latin typeface="Comic Sans MS" pitchFamily="66" charset="0"/>
            </a:endParaRPr>
          </a:p>
          <a:p>
            <a:pPr marL="342900" indent="-342900" eaLnBrk="1" hangingPunct="1">
              <a:buFont typeface="Arial" panose="020B0604020202020204" pitchFamily="34" charset="0"/>
              <a:buChar char="•"/>
            </a:pPr>
            <a:r>
              <a:rPr lang="en-US" sz="2000" dirty="0" smtClean="0">
                <a:latin typeface="Comic Sans MS" pitchFamily="66" charset="0"/>
              </a:rPr>
              <a:t>Alteration </a:t>
            </a:r>
            <a:r>
              <a:rPr lang="en-US" sz="2000" dirty="0">
                <a:latin typeface="Comic Sans MS" pitchFamily="66" charset="0"/>
              </a:rPr>
              <a:t>of a </a:t>
            </a:r>
            <a:r>
              <a:rPr lang="en-US" sz="2000" dirty="0">
                <a:latin typeface="Comic Sans MS" pitchFamily="66" charset="0"/>
                <a:hlinkClick r:id="rId5"/>
              </a:rPr>
              <a:t>protein</a:t>
            </a:r>
            <a:r>
              <a:rPr lang="en-US" sz="2000" dirty="0">
                <a:latin typeface="Comic Sans MS" pitchFamily="66" charset="0"/>
              </a:rPr>
              <a:t> shape through some form of external stress </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1600" dirty="0" smtClean="0">
                <a:latin typeface="Comic Sans MS" pitchFamily="66" charset="0"/>
              </a:rPr>
              <a:t>   </a:t>
            </a:r>
            <a:r>
              <a:rPr lang="en-US" sz="2000" dirty="0" smtClean="0">
                <a:latin typeface="Comic Sans MS" pitchFamily="66" charset="0"/>
              </a:rPr>
              <a:t>Example</a:t>
            </a:r>
            <a:r>
              <a:rPr lang="en-US" sz="2000" dirty="0">
                <a:latin typeface="Comic Sans MS" pitchFamily="66" charset="0"/>
              </a:rPr>
              <a:t>, by applying heat, acidic or </a:t>
            </a:r>
            <a:endParaRPr lang="en-US" sz="2000" dirty="0" smtClean="0">
              <a:latin typeface="Comic Sans MS" pitchFamily="66" charset="0"/>
            </a:endParaRPr>
          </a:p>
          <a:p>
            <a:pPr eaLnBrk="1" hangingPunct="1"/>
            <a:r>
              <a:rPr lang="en-US" sz="2000" dirty="0">
                <a:latin typeface="Comic Sans MS" pitchFamily="66" charset="0"/>
              </a:rPr>
              <a:t> </a:t>
            </a:r>
            <a:r>
              <a:rPr lang="en-US" sz="2000" dirty="0" smtClean="0">
                <a:latin typeface="Comic Sans MS" pitchFamily="66" charset="0"/>
              </a:rPr>
              <a:t>   alkaline </a:t>
            </a:r>
            <a:r>
              <a:rPr lang="en-US" sz="2000" dirty="0">
                <a:latin typeface="Comic Sans MS" pitchFamily="66" charset="0"/>
              </a:rPr>
              <a:t>environment</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1600" dirty="0" smtClean="0">
                <a:latin typeface="Comic Sans MS" pitchFamily="66" charset="0"/>
              </a:rPr>
              <a:t>  </a:t>
            </a:r>
            <a:r>
              <a:rPr lang="en-US" sz="2000" dirty="0" smtClean="0">
                <a:latin typeface="Comic Sans MS" pitchFamily="66" charset="0"/>
              </a:rPr>
              <a:t>Denatured enzyme </a:t>
            </a:r>
            <a:r>
              <a:rPr lang="en-US" sz="2000" dirty="0">
                <a:latin typeface="Comic Sans MS" pitchFamily="66" charset="0"/>
              </a:rPr>
              <a:t>can’t carry out its </a:t>
            </a:r>
            <a:r>
              <a:rPr lang="en-US" sz="2000" dirty="0" smtClean="0">
                <a:latin typeface="Comic Sans MS" pitchFamily="66" charset="0"/>
              </a:rPr>
              <a:t> </a:t>
            </a:r>
          </a:p>
          <a:p>
            <a:pPr eaLnBrk="1" hangingPunct="1"/>
            <a:r>
              <a:rPr lang="en-US" sz="2000" dirty="0">
                <a:latin typeface="Comic Sans MS" pitchFamily="66" charset="0"/>
              </a:rPr>
              <a:t> </a:t>
            </a:r>
            <a:r>
              <a:rPr lang="en-US" sz="2000" dirty="0" smtClean="0">
                <a:latin typeface="Comic Sans MS" pitchFamily="66" charset="0"/>
              </a:rPr>
              <a:t>  cellular </a:t>
            </a:r>
            <a:r>
              <a:rPr lang="en-US" sz="2000" dirty="0">
                <a:latin typeface="Comic Sans MS" pitchFamily="66" charset="0"/>
              </a:rPr>
              <a:t>function .</a:t>
            </a:r>
          </a:p>
        </p:txBody>
      </p:sp>
      <p:pic>
        <p:nvPicPr>
          <p:cNvPr id="34822" name="Picture 9" descr="C:\Users\Tami\Desktop\Picture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
            <a:ext cx="3581399" cy="262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4823" name="Picture 18" descr="enzy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133600"/>
            <a:ext cx="9525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4"/>
          <p:cNvSpPr txBox="1">
            <a:spLocks noChangeArrowheads="1"/>
          </p:cNvSpPr>
          <p:nvPr/>
        </p:nvSpPr>
        <p:spPr bwMode="auto">
          <a:xfrm>
            <a:off x="5638800" y="5410200"/>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dirty="0">
                <a:latin typeface="Comic Sans MS"/>
                <a:cs typeface="Comic Sans MS"/>
              </a:rPr>
              <a:t>Video: </a:t>
            </a:r>
            <a:r>
              <a:rPr lang="en-US" sz="2000" dirty="0">
                <a:latin typeface="Comic Sans MS"/>
                <a:cs typeface="Comic Sans MS"/>
                <a:hlinkClick r:id="rId8"/>
              </a:rPr>
              <a:t>Denaturation in Food</a:t>
            </a:r>
            <a:endParaRPr lang="en-US" sz="2000" dirty="0">
              <a:latin typeface="Comic Sans MS"/>
              <a:cs typeface="Comic Sans MS"/>
            </a:endParaRPr>
          </a:p>
        </p:txBody>
      </p:sp>
      <p:sp>
        <p:nvSpPr>
          <p:cNvPr id="11"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87433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 calcmode="lin" valueType="num">
                                      <p:cBhvr additive="base">
                                        <p:cTn id="7" dur="500" fill="hold"/>
                                        <p:tgtEl>
                                          <p:spTgt spid="378886"/>
                                        </p:tgtEl>
                                        <p:attrNameLst>
                                          <p:attrName>ppt_x</p:attrName>
                                        </p:attrNameLst>
                                      </p:cBhvr>
                                      <p:tavLst>
                                        <p:tav tm="0">
                                          <p:val>
                                            <p:strVal val="#ppt_x"/>
                                          </p:val>
                                        </p:tav>
                                        <p:tav tm="100000">
                                          <p:val>
                                            <p:strVal val="#ppt_x"/>
                                          </p:val>
                                        </p:tav>
                                      </p:tavLst>
                                    </p:anim>
                                    <p:anim calcmode="lin" valueType="num">
                                      <p:cBhvr additive="base">
                                        <p:cTn id="8" dur="500" fill="hold"/>
                                        <p:tgtEl>
                                          <p:spTgt spid="3788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additive="base">
                                        <p:cTn id="11" dur="500" fill="hold"/>
                                        <p:tgtEl>
                                          <p:spTgt spid="378885"/>
                                        </p:tgtEl>
                                        <p:attrNameLst>
                                          <p:attrName>ppt_x</p:attrName>
                                        </p:attrNameLst>
                                      </p:cBhvr>
                                      <p:tavLst>
                                        <p:tav tm="0">
                                          <p:val>
                                            <p:strVal val="#ppt_x"/>
                                          </p:val>
                                        </p:tav>
                                        <p:tav tm="100000">
                                          <p:val>
                                            <p:strVal val="#ppt_x"/>
                                          </p:val>
                                        </p:tav>
                                      </p:tavLst>
                                    </p:anim>
                                    <p:anim calcmode="lin" valueType="num">
                                      <p:cBhvr additive="base">
                                        <p:cTn id="12"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65539"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b="1" smtClean="0">
                <a:solidFill>
                  <a:srgbClr val="3333FF"/>
                </a:solidFill>
                <a:latin typeface="Comic Sans MS" pitchFamily="66" charset="0"/>
              </a:rPr>
              <a:t>Temperature</a:t>
            </a:r>
          </a:p>
          <a:p>
            <a:pPr eaLnBrk="1" hangingPunct="1">
              <a:lnSpc>
                <a:spcPct val="90000"/>
              </a:lnSpc>
              <a:defRPr/>
            </a:pPr>
            <a:endParaRPr lang="en-US" sz="2400" b="1" smtClean="0">
              <a:solidFill>
                <a:srgbClr val="3333FF"/>
              </a:solidFill>
              <a:latin typeface="Comic Sans MS" pitchFamily="66" charset="0"/>
            </a:endParaRPr>
          </a:p>
          <a:p>
            <a:pPr eaLnBrk="1" hangingPunct="1">
              <a:lnSpc>
                <a:spcPct val="90000"/>
              </a:lnSpc>
              <a:defRPr/>
            </a:pPr>
            <a:r>
              <a:rPr lang="en-US" sz="2400" b="1" smtClean="0">
                <a:solidFill>
                  <a:srgbClr val="3333FF"/>
                </a:solidFill>
                <a:latin typeface="Comic Sans MS" pitchFamily="66" charset="0"/>
              </a:rPr>
              <a:t>pH</a:t>
            </a:r>
          </a:p>
          <a:p>
            <a:pPr eaLnBrk="1" hangingPunct="1">
              <a:lnSpc>
                <a:spcPct val="90000"/>
              </a:lnSpc>
              <a:defRPr/>
            </a:pPr>
            <a:endParaRPr lang="en-US" sz="2400" b="1" smtClean="0">
              <a:solidFill>
                <a:srgbClr val="3333FF"/>
              </a:solidFill>
              <a:latin typeface="Comic Sans MS" pitchFamily="66" charset="0"/>
            </a:endParaRPr>
          </a:p>
          <a:p>
            <a:pPr eaLnBrk="1" hangingPunct="1">
              <a:lnSpc>
                <a:spcPct val="90000"/>
              </a:lnSpc>
              <a:defRPr/>
            </a:pPr>
            <a:r>
              <a:rPr lang="en-US" sz="2400" smtClean="0">
                <a:latin typeface="Comic Sans MS" pitchFamily="66" charset="0"/>
              </a:rPr>
              <a:t>Cofactors &amp; Coenzymes</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smtClean="0">
                <a:latin typeface="Comic Sans MS" pitchFamily="66" charset="0"/>
              </a:rPr>
              <a:t>Inhibitors</a:t>
            </a:r>
          </a:p>
          <a:p>
            <a:pPr eaLnBrk="1" hangingPunct="1">
              <a:lnSpc>
                <a:spcPct val="90000"/>
              </a:lnSpc>
              <a:buFontTx/>
              <a:buNone/>
              <a:defRPr/>
            </a:pPr>
            <a:r>
              <a:rPr lang="en-US" sz="2800" b="1" smtClean="0">
                <a:solidFill>
                  <a:srgbClr val="660066"/>
                </a:solidFill>
                <a:effectLst>
                  <a:outerShdw blurRad="38100" dist="38100" dir="2700000" algn="tl">
                    <a:srgbClr val="C0C0C0"/>
                  </a:outerShdw>
                </a:effectLst>
              </a:rPr>
              <a:t>	</a:t>
            </a:r>
          </a:p>
        </p:txBody>
      </p:sp>
      <p:pic>
        <p:nvPicPr>
          <p:cNvPr id="18436"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4724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US" altLang="en-US" sz="3600" b="1" smtClean="0">
                <a:solidFill>
                  <a:srgbClr val="3333FF"/>
                </a:solidFill>
                <a:latin typeface="Comic Sans MS" pitchFamily="66" charset="0"/>
              </a:rPr>
              <a:t>Temperature &amp; pH</a:t>
            </a:r>
          </a:p>
        </p:txBody>
      </p:sp>
      <p:sp>
        <p:nvSpPr>
          <p:cNvPr id="67587" name="Rectangle 3"/>
          <p:cNvSpPr>
            <a:spLocks noGrp="1" noChangeArrowheads="1"/>
          </p:cNvSpPr>
          <p:nvPr>
            <p:ph type="body" sz="half" idx="1"/>
          </p:nvPr>
        </p:nvSpPr>
        <p:spPr>
          <a:xfrm>
            <a:off x="381000" y="1981200"/>
            <a:ext cx="4953000" cy="4038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857250" algn="l"/>
                <a:tab pos="1257300" algn="l"/>
              </a:tabLst>
              <a:defRPr/>
            </a:pPr>
            <a:r>
              <a:rPr lang="en-US" sz="2000" dirty="0" smtClean="0">
                <a:latin typeface="Comic Sans MS" pitchFamily="66" charset="0"/>
              </a:rPr>
              <a:t>Think about what kind of cell or organism an </a:t>
            </a:r>
            <a:r>
              <a:rPr lang="en-US" sz="2400" dirty="0" smtClean="0">
                <a:latin typeface="Comic Sans MS" pitchFamily="66" charset="0"/>
                <a:hlinkClick r:id="rId3"/>
              </a:rPr>
              <a:t>enzyme</a:t>
            </a:r>
            <a:r>
              <a:rPr lang="en-US" sz="2000" dirty="0" smtClean="0">
                <a:latin typeface="Comic Sans MS" pitchFamily="66" charset="0"/>
              </a:rPr>
              <a:t> may work in…</a:t>
            </a:r>
          </a:p>
          <a:p>
            <a:pPr eaLnBrk="1" hangingPunct="1">
              <a:lnSpc>
                <a:spcPct val="90000"/>
              </a:lnSpc>
              <a:tabLst>
                <a:tab pos="857250" algn="l"/>
                <a:tab pos="1257300" algn="l"/>
              </a:tabLst>
              <a:defRPr/>
            </a:pPr>
            <a:endParaRPr lang="en-US" sz="2000" dirty="0" smtClean="0">
              <a:latin typeface="Comic Sans MS" pitchFamily="66" charset="0"/>
            </a:endParaRPr>
          </a:p>
          <a:p>
            <a:pPr eaLnBrk="1" hangingPunct="1">
              <a:lnSpc>
                <a:spcPct val="90000"/>
              </a:lnSpc>
              <a:tabLst>
                <a:tab pos="857250" algn="l"/>
                <a:tab pos="1257300" algn="l"/>
              </a:tabLst>
              <a:defRPr/>
            </a:pPr>
            <a:endParaRPr lang="en-US" sz="2000" dirty="0" smtClean="0">
              <a:latin typeface="Comic Sans MS" pitchFamily="66" charset="0"/>
            </a:endParaRPr>
          </a:p>
          <a:p>
            <a:pPr eaLnBrk="1" hangingPunct="1">
              <a:lnSpc>
                <a:spcPct val="90000"/>
              </a:lnSpc>
              <a:tabLst>
                <a:tab pos="857250" algn="l"/>
                <a:tab pos="1257300" algn="l"/>
              </a:tabLst>
              <a:defRPr/>
            </a:pPr>
            <a:r>
              <a:rPr lang="en-US" sz="2000" dirty="0" smtClean="0">
                <a:latin typeface="Comic Sans MS" pitchFamily="66" charset="0"/>
              </a:rPr>
              <a:t>Temperatures far above the normal range </a:t>
            </a:r>
            <a:r>
              <a:rPr lang="en-US" sz="2400" b="1" dirty="0" smtClean="0">
                <a:solidFill>
                  <a:schemeClr val="tx1">
                    <a:lumMod val="65000"/>
                    <a:lumOff val="35000"/>
                  </a:schemeClr>
                </a:solidFill>
                <a:latin typeface="Comic Sans MS" pitchFamily="66" charset="0"/>
              </a:rPr>
              <a:t>denature</a:t>
            </a:r>
            <a:r>
              <a:rPr lang="en-US" sz="2000" dirty="0" smtClean="0">
                <a:latin typeface="Comic Sans MS" pitchFamily="66" charset="0"/>
              </a:rPr>
              <a:t> enzymes. </a:t>
            </a:r>
            <a:r>
              <a:rPr lang="en-US" sz="1400" dirty="0" smtClean="0">
                <a:latin typeface="Comic Sans MS" pitchFamily="66" charset="0"/>
              </a:rPr>
              <a:t>(This is why very high fevers are so dangerous. They can cook the body’s proteins.)</a:t>
            </a:r>
          </a:p>
          <a:p>
            <a:pPr eaLnBrk="1" hangingPunct="1">
              <a:lnSpc>
                <a:spcPct val="90000"/>
              </a:lnSpc>
              <a:tabLst>
                <a:tab pos="857250" algn="l"/>
                <a:tab pos="1257300" algn="l"/>
              </a:tabLst>
              <a:defRPr/>
            </a:pPr>
            <a:endParaRPr lang="en-US" sz="1400" i="1" dirty="0" smtClean="0">
              <a:latin typeface="Comic Sans MS" pitchFamily="66" charset="0"/>
            </a:endParaRPr>
          </a:p>
          <a:p>
            <a:pPr eaLnBrk="1" hangingPunct="1">
              <a:lnSpc>
                <a:spcPct val="90000"/>
              </a:lnSpc>
              <a:tabLst>
                <a:tab pos="857250" algn="l"/>
                <a:tab pos="1257300" algn="l"/>
              </a:tabLst>
              <a:defRPr/>
            </a:pPr>
            <a:endParaRPr lang="en-US" sz="1400" i="1" dirty="0" smtClean="0">
              <a:latin typeface="Comic Sans MS" pitchFamily="66" charset="0"/>
            </a:endParaRPr>
          </a:p>
          <a:p>
            <a:pPr marL="0" indent="0" eaLnBrk="1" hangingPunct="1">
              <a:lnSpc>
                <a:spcPct val="90000"/>
              </a:lnSpc>
              <a:buFontTx/>
              <a:buNone/>
              <a:tabLst>
                <a:tab pos="857250" algn="l"/>
                <a:tab pos="1257300" algn="l"/>
              </a:tabLst>
              <a:defRPr/>
            </a:pPr>
            <a:endParaRPr lang="en-US" sz="1400" i="1" dirty="0" smtClean="0">
              <a:latin typeface="Comic Sans MS" pitchFamily="66" charset="0"/>
            </a:endParaRPr>
          </a:p>
          <a:p>
            <a:pPr eaLnBrk="1" hangingPunct="1">
              <a:lnSpc>
                <a:spcPct val="90000"/>
              </a:lnSpc>
              <a:tabLst>
                <a:tab pos="857250" algn="l"/>
                <a:tab pos="1257300" algn="l"/>
              </a:tabLst>
              <a:defRPr/>
            </a:pPr>
            <a:r>
              <a:rPr lang="en-US" sz="2000" dirty="0" smtClean="0">
                <a:latin typeface="Comic Sans MS" pitchFamily="66" charset="0"/>
              </a:rPr>
              <a:t>Most enzymes work best near </a:t>
            </a:r>
            <a:r>
              <a:rPr lang="en-US" sz="2000" b="1" dirty="0" smtClean="0">
                <a:solidFill>
                  <a:schemeClr val="tx1">
                    <a:lumMod val="65000"/>
                    <a:lumOff val="35000"/>
                  </a:schemeClr>
                </a:solidFill>
                <a:latin typeface="Comic Sans MS" pitchFamily="66" charset="0"/>
              </a:rPr>
              <a:t>neutral</a:t>
            </a:r>
            <a:r>
              <a:rPr lang="en-US" sz="2000" dirty="0" smtClean="0">
                <a:latin typeface="Comic Sans MS" pitchFamily="66" charset="0"/>
              </a:rPr>
              <a:t> </a:t>
            </a:r>
            <a:r>
              <a:rPr lang="en-US" sz="2800" dirty="0" smtClean="0">
                <a:latin typeface="Comic Sans MS" pitchFamily="66" charset="0"/>
                <a:hlinkClick r:id="rId4"/>
              </a:rPr>
              <a:t>pH</a:t>
            </a:r>
            <a:r>
              <a:rPr lang="en-US" sz="2800" dirty="0" smtClean="0">
                <a:latin typeface="Comic Sans MS" pitchFamily="66" charset="0"/>
              </a:rPr>
              <a:t> </a:t>
            </a:r>
            <a:r>
              <a:rPr lang="en-US" sz="1600" dirty="0" smtClean="0">
                <a:latin typeface="Comic Sans MS" pitchFamily="66" charset="0"/>
              </a:rPr>
              <a:t>(6 to 8).</a:t>
            </a:r>
          </a:p>
          <a:p>
            <a:pPr eaLnBrk="1" hangingPunct="1">
              <a:lnSpc>
                <a:spcPct val="90000"/>
              </a:lnSpc>
              <a:tabLst>
                <a:tab pos="857250" algn="l"/>
                <a:tab pos="1257300" algn="l"/>
              </a:tabLst>
              <a:defRPr/>
            </a:pPr>
            <a:endParaRPr lang="en-US" sz="1600" i="1" dirty="0" smtClean="0">
              <a:latin typeface="Comic Sans MS" pitchFamily="66" charset="0"/>
            </a:endParaRPr>
          </a:p>
          <a:p>
            <a:pPr eaLnBrk="1" hangingPunct="1">
              <a:lnSpc>
                <a:spcPct val="90000"/>
              </a:lnSpc>
              <a:buFontTx/>
              <a:buNone/>
              <a:tabLst>
                <a:tab pos="857250" algn="l"/>
                <a:tab pos="1257300" algn="l"/>
              </a:tabLst>
              <a:defRPr/>
            </a:pPr>
            <a:endParaRPr lang="en-US" sz="3600" b="1" dirty="0" smtClean="0">
              <a:solidFill>
                <a:schemeClr val="accent1"/>
              </a:solidFill>
              <a:latin typeface="Comic Sans MS" pitchFamily="66" charset="0"/>
            </a:endParaRPr>
          </a:p>
          <a:p>
            <a:pPr eaLnBrk="1" hangingPunct="1">
              <a:lnSpc>
                <a:spcPct val="90000"/>
              </a:lnSpc>
              <a:buFontTx/>
              <a:buNone/>
              <a:tabLst>
                <a:tab pos="857250" algn="l"/>
                <a:tab pos="1257300" algn="l"/>
              </a:tabLst>
              <a:defRPr/>
            </a:pPr>
            <a:r>
              <a:rPr lang="en-US" sz="2400" b="1" dirty="0" smtClean="0">
                <a:solidFill>
                  <a:srgbClr val="660066"/>
                </a:solidFill>
                <a:effectLst>
                  <a:outerShdw blurRad="38100" dist="38100" dir="2700000" algn="tl">
                    <a:srgbClr val="C0C0C0"/>
                  </a:outerShdw>
                </a:effectLst>
              </a:rPr>
              <a:t>	</a:t>
            </a:r>
          </a:p>
        </p:txBody>
      </p:sp>
      <p:pic>
        <p:nvPicPr>
          <p:cNvPr id="19460" name="Picture 4" descr="Irreversible egg protein denaturation and loss of solubility, caused by the high temperature (while cooking it)">
            <a:hlinkClick r:id="rId5" tooltip="Irreversible egg protein denaturation and loss of solubility, caused by the high temperature (while cooking i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351588" y="304800"/>
            <a:ext cx="2373312"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2" name="Picture 6" descr="pH_sca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263" y="2528888"/>
            <a:ext cx="2305050"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418263" y="6618288"/>
            <a:ext cx="2747962" cy="254000"/>
          </a:xfrm>
          <a:prstGeom prst="rect">
            <a:avLst/>
          </a:prstGeom>
          <a:noFill/>
        </p:spPr>
        <p:txBody>
          <a:bodyPr wrap="none">
            <a:spAutoFit/>
          </a:bodyPr>
          <a:lstStyle/>
          <a:p>
            <a:pPr>
              <a:defRPr/>
            </a:pPr>
            <a:r>
              <a:rPr lang="en-US" sz="1050" dirty="0">
                <a:latin typeface="Comic Sans MS" pitchFamily="66" charset="0"/>
              </a:rPr>
              <a:t>Images: </a:t>
            </a:r>
            <a:r>
              <a:rPr lang="en-US" sz="1050" dirty="0">
                <a:latin typeface="Comic Sans MS" pitchFamily="66" charset="0"/>
                <a:hlinkClick r:id="rId8"/>
              </a:rPr>
              <a:t>pH scale</a:t>
            </a:r>
            <a:r>
              <a:rPr lang="en-US" sz="1050" dirty="0">
                <a:latin typeface="Comic Sans MS" pitchFamily="66" charset="0"/>
              </a:rPr>
              <a:t>, Edward Stevens, Wiki </a:t>
            </a:r>
          </a:p>
        </p:txBody>
      </p:sp>
      <p:sp>
        <p:nvSpPr>
          <p:cNvPr id="8"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7" dur="500"/>
                                        <p:tgtEl>
                                          <p:spTgt spid="6758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12"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136195"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dirty="0" smtClean="0">
                <a:latin typeface="Comic Sans MS" pitchFamily="66" charset="0"/>
              </a:rPr>
              <a:t>Temperature</a:t>
            </a:r>
          </a:p>
          <a:p>
            <a:pPr eaLnBrk="1" hangingPunct="1">
              <a:lnSpc>
                <a:spcPct val="90000"/>
              </a:lnSpc>
              <a:defRPr/>
            </a:pPr>
            <a:endParaRPr lang="en-US" sz="2400" dirty="0" smtClean="0">
              <a:solidFill>
                <a:srgbClr val="3333FF"/>
              </a:solidFill>
              <a:latin typeface="Comic Sans MS" pitchFamily="66" charset="0"/>
            </a:endParaRPr>
          </a:p>
          <a:p>
            <a:pPr eaLnBrk="1" hangingPunct="1">
              <a:lnSpc>
                <a:spcPct val="90000"/>
              </a:lnSpc>
              <a:defRPr/>
            </a:pPr>
            <a:r>
              <a:rPr lang="en-US" sz="2400" dirty="0" smtClean="0">
                <a:latin typeface="Comic Sans MS" pitchFamily="66" charset="0"/>
              </a:rPr>
              <a:t>pH</a:t>
            </a:r>
          </a:p>
          <a:p>
            <a:pPr eaLnBrk="1" hangingPunct="1">
              <a:lnSpc>
                <a:spcPct val="90000"/>
              </a:lnSpc>
              <a:defRPr/>
            </a:pPr>
            <a:endParaRPr lang="en-US" sz="2400" b="1" dirty="0" smtClean="0">
              <a:solidFill>
                <a:srgbClr val="3333FF"/>
              </a:solidFill>
              <a:latin typeface="Comic Sans MS" pitchFamily="66" charset="0"/>
            </a:endParaRPr>
          </a:p>
          <a:p>
            <a:pPr eaLnBrk="1" hangingPunct="1">
              <a:lnSpc>
                <a:spcPct val="90000"/>
              </a:lnSpc>
              <a:defRPr/>
            </a:pPr>
            <a:r>
              <a:rPr lang="en-US" sz="2400" b="1" dirty="0" smtClean="0">
                <a:solidFill>
                  <a:srgbClr val="FF0000"/>
                </a:solidFill>
                <a:latin typeface="Comic Sans MS" pitchFamily="66" charset="0"/>
              </a:rPr>
              <a:t>Cofactors &amp; Coenzymes</a:t>
            </a:r>
          </a:p>
          <a:p>
            <a:pPr eaLnBrk="1" hangingPunct="1">
              <a:lnSpc>
                <a:spcPct val="90000"/>
              </a:lnSpc>
              <a:defRPr/>
            </a:pPr>
            <a:endParaRPr lang="en-US" sz="2400" dirty="0" smtClean="0">
              <a:latin typeface="Comic Sans MS" pitchFamily="66" charset="0"/>
            </a:endParaRPr>
          </a:p>
          <a:p>
            <a:pPr eaLnBrk="1" hangingPunct="1">
              <a:lnSpc>
                <a:spcPct val="90000"/>
              </a:lnSpc>
              <a:defRPr/>
            </a:pPr>
            <a:r>
              <a:rPr lang="en-US" sz="2400" dirty="0" smtClean="0">
                <a:latin typeface="Comic Sans MS" pitchFamily="66" charset="0"/>
              </a:rPr>
              <a:t>Inhibitors</a:t>
            </a:r>
          </a:p>
          <a:p>
            <a:pPr eaLnBrk="1" hangingPunct="1">
              <a:lnSpc>
                <a:spcPct val="90000"/>
              </a:lnSpc>
              <a:buFontTx/>
              <a:buNone/>
              <a:defRPr/>
            </a:pPr>
            <a:r>
              <a:rPr lang="en-US" sz="2800" b="1" dirty="0" smtClean="0">
                <a:solidFill>
                  <a:srgbClr val="660066"/>
                </a:solidFill>
                <a:effectLst>
                  <a:outerShdw blurRad="38100" dist="38100" dir="2700000" algn="tl">
                    <a:srgbClr val="C0C0C0"/>
                  </a:outerShdw>
                </a:effectLst>
              </a:rPr>
              <a:t>	</a:t>
            </a:r>
          </a:p>
        </p:txBody>
      </p:sp>
      <p:pic>
        <p:nvPicPr>
          <p:cNvPr id="20484"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3716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9445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600" b="1" smtClean="0">
                <a:solidFill>
                  <a:srgbClr val="FF0000"/>
                </a:solidFill>
                <a:latin typeface="Comic Sans MS" pitchFamily="66" charset="0"/>
              </a:rPr>
              <a:t>Cofactors &amp; Coenzymes</a:t>
            </a:r>
          </a:p>
        </p:txBody>
      </p:sp>
      <p:sp>
        <p:nvSpPr>
          <p:cNvPr id="69635" name="Rectangle 3"/>
          <p:cNvSpPr>
            <a:spLocks noGrp="1" noChangeArrowheads="1"/>
          </p:cNvSpPr>
          <p:nvPr>
            <p:ph type="body" sz="half" idx="1"/>
          </p:nvPr>
        </p:nvSpPr>
        <p:spPr>
          <a:xfrm>
            <a:off x="381000" y="1371601"/>
            <a:ext cx="4343400" cy="4800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000" b="1" dirty="0" smtClean="0">
                <a:latin typeface="Comic Sans MS" pitchFamily="66" charset="0"/>
              </a:rPr>
              <a:t>Non-protein</a:t>
            </a:r>
            <a:r>
              <a:rPr lang="en-US" sz="2000" dirty="0" smtClean="0">
                <a:effectLst>
                  <a:outerShdw blurRad="38100" dist="38100" dir="2700000" algn="tl">
                    <a:srgbClr val="C0C0C0"/>
                  </a:outerShdw>
                </a:effectLst>
                <a:latin typeface="Comic Sans MS" pitchFamily="66" charset="0"/>
              </a:rPr>
              <a:t> substances </a:t>
            </a:r>
            <a:r>
              <a:rPr lang="en-US" sz="1400" dirty="0" smtClean="0">
                <a:effectLst>
                  <a:outerShdw blurRad="38100" dist="38100" dir="2700000" algn="tl">
                    <a:srgbClr val="C0C0C0"/>
                  </a:outerShdw>
                </a:effectLst>
                <a:latin typeface="Comic Sans MS" pitchFamily="66" charset="0"/>
              </a:rPr>
              <a:t>(zinc, iron, copper, vitamins)</a:t>
            </a:r>
            <a:r>
              <a:rPr lang="en-US" sz="2000" dirty="0" smtClean="0">
                <a:effectLst>
                  <a:outerShdw blurRad="38100" dist="38100" dir="2700000" algn="tl">
                    <a:srgbClr val="C0C0C0"/>
                  </a:outerShdw>
                </a:effectLst>
                <a:latin typeface="Comic Sans MS" pitchFamily="66" charset="0"/>
              </a:rPr>
              <a:t> </a:t>
            </a:r>
            <a:r>
              <a:rPr lang="en-US" sz="2000" dirty="0" smtClean="0">
                <a:latin typeface="Comic Sans MS" pitchFamily="66" charset="0"/>
              </a:rPr>
              <a:t>are sometimes need for proper enzymatic activity</a:t>
            </a:r>
            <a:r>
              <a:rPr lang="en-US" sz="1400" dirty="0" smtClean="0"/>
              <a:t>.</a:t>
            </a:r>
          </a:p>
          <a:p>
            <a:pPr eaLnBrk="1" hangingPunct="1">
              <a:lnSpc>
                <a:spcPct val="90000"/>
              </a:lnSpc>
              <a:buFontTx/>
              <a:buNone/>
              <a:defRPr/>
            </a:pPr>
            <a:endParaRPr lang="en-US" sz="2000" dirty="0" smtClean="0">
              <a:latin typeface="Comic Sans MS" pitchFamily="66" charset="0"/>
            </a:endParaRPr>
          </a:p>
          <a:p>
            <a:pPr eaLnBrk="1" hangingPunct="1">
              <a:lnSpc>
                <a:spcPct val="90000"/>
              </a:lnSpc>
              <a:buFontTx/>
              <a:buNone/>
              <a:defRPr/>
            </a:pPr>
            <a:r>
              <a:rPr lang="en-US" sz="2000" dirty="0" smtClean="0">
                <a:solidFill>
                  <a:schemeClr val="accent2"/>
                </a:solidFill>
                <a:latin typeface="Comic Sans MS" pitchFamily="66" charset="0"/>
              </a:rPr>
              <a:t>•   </a:t>
            </a:r>
            <a:r>
              <a:rPr lang="en-US" sz="2000" b="1" dirty="0" smtClean="0">
                <a:latin typeface="Comic Sans MS" pitchFamily="66" charset="0"/>
              </a:rPr>
              <a:t>Coenzyme </a:t>
            </a:r>
            <a:r>
              <a:rPr lang="en-US" sz="2000" b="1" dirty="0" err="1" smtClean="0">
                <a:latin typeface="Comic Sans MS" pitchFamily="66" charset="0"/>
              </a:rPr>
              <a:t>vs</a:t>
            </a:r>
            <a:r>
              <a:rPr lang="en-US" sz="2000" b="1" dirty="0" smtClean="0">
                <a:latin typeface="Comic Sans MS" pitchFamily="66" charset="0"/>
              </a:rPr>
              <a:t> Cofactor:</a:t>
            </a:r>
            <a:r>
              <a:rPr lang="en-US" sz="2000" dirty="0" smtClean="0">
                <a:latin typeface="Comic Sans MS" pitchFamily="66" charset="0"/>
              </a:rPr>
              <a:t> What’s the difference?</a:t>
            </a:r>
          </a:p>
          <a:p>
            <a:pPr eaLnBrk="1" hangingPunct="1">
              <a:lnSpc>
                <a:spcPct val="90000"/>
              </a:lnSpc>
              <a:buFontTx/>
              <a:buNone/>
              <a:defRPr/>
            </a:pPr>
            <a:endParaRPr lang="en-US" sz="1800" dirty="0" smtClean="0">
              <a:latin typeface="Comic Sans MS" pitchFamily="66" charset="0"/>
            </a:endParaRPr>
          </a:p>
          <a:p>
            <a:pPr eaLnBrk="1" hangingPunct="1">
              <a:lnSpc>
                <a:spcPct val="90000"/>
              </a:lnSpc>
              <a:buFontTx/>
              <a:buNone/>
              <a:defRPr/>
            </a:pPr>
            <a:r>
              <a:rPr lang="en-US" sz="1800" dirty="0" smtClean="0">
                <a:latin typeface="Comic Sans MS" pitchFamily="66" charset="0"/>
              </a:rPr>
              <a:t>	</a:t>
            </a:r>
            <a:r>
              <a:rPr lang="en-US" sz="1800" b="1" dirty="0" smtClean="0">
                <a:latin typeface="Comic Sans MS" pitchFamily="66" charset="0"/>
              </a:rPr>
              <a:t>-</a:t>
            </a:r>
            <a:r>
              <a:rPr lang="en-US" sz="1800" b="1" dirty="0">
                <a:latin typeface="Comic Sans MS" pitchFamily="66" charset="0"/>
              </a:rPr>
              <a:t> </a:t>
            </a:r>
            <a:r>
              <a:rPr lang="en-US" sz="1800" b="1" dirty="0" smtClean="0">
                <a:solidFill>
                  <a:schemeClr val="tx1">
                    <a:lumMod val="65000"/>
                    <a:lumOff val="35000"/>
                  </a:schemeClr>
                </a:solidFill>
                <a:latin typeface="Comic Sans MS" pitchFamily="66" charset="0"/>
              </a:rPr>
              <a:t>Cofactor</a:t>
            </a:r>
            <a:r>
              <a:rPr lang="en-US" sz="1800" b="1" dirty="0" smtClean="0">
                <a:latin typeface="Comic Sans MS" pitchFamily="66" charset="0"/>
              </a:rPr>
              <a:t> </a:t>
            </a:r>
            <a:r>
              <a:rPr lang="en-US" sz="1800" dirty="0" smtClean="0">
                <a:latin typeface="Comic Sans MS" pitchFamily="66" charset="0"/>
              </a:rPr>
              <a:t>more general term. Includes inorganic and </a:t>
            </a:r>
            <a:r>
              <a:rPr lang="en-US" sz="1800" b="1" dirty="0" smtClean="0">
                <a:latin typeface="Comic Sans MS" pitchFamily="66" charset="0"/>
                <a:hlinkClick r:id="rId3"/>
              </a:rPr>
              <a:t>organic molecules</a:t>
            </a:r>
            <a:r>
              <a:rPr lang="en-US" sz="1800" dirty="0" smtClean="0">
                <a:latin typeface="Comic Sans MS" pitchFamily="66" charset="0"/>
              </a:rPr>
              <a:t>. </a:t>
            </a:r>
          </a:p>
          <a:p>
            <a:pPr eaLnBrk="1" hangingPunct="1">
              <a:lnSpc>
                <a:spcPct val="90000"/>
              </a:lnSpc>
              <a:buFontTx/>
              <a:buNone/>
              <a:defRPr/>
            </a:pPr>
            <a:endParaRPr lang="en-US" sz="1800" b="1" dirty="0" smtClean="0">
              <a:latin typeface="Comic Sans MS" pitchFamily="66" charset="0"/>
            </a:endParaRPr>
          </a:p>
          <a:p>
            <a:pPr eaLnBrk="1" hangingPunct="1">
              <a:lnSpc>
                <a:spcPct val="90000"/>
              </a:lnSpc>
              <a:buFontTx/>
              <a:buNone/>
              <a:defRPr/>
            </a:pPr>
            <a:r>
              <a:rPr lang="en-US" sz="1800" b="1" dirty="0" smtClean="0">
                <a:latin typeface="Comic Sans MS" pitchFamily="66" charset="0"/>
              </a:rPr>
              <a:t>	- </a:t>
            </a:r>
            <a:r>
              <a:rPr lang="en-US" sz="1800" b="1" dirty="0" smtClean="0">
                <a:solidFill>
                  <a:schemeClr val="tx1">
                    <a:lumMod val="65000"/>
                    <a:lumOff val="35000"/>
                  </a:schemeClr>
                </a:solidFill>
                <a:latin typeface="Comic Sans MS" pitchFamily="66" charset="0"/>
              </a:rPr>
              <a:t>Coenzyme</a:t>
            </a:r>
            <a:r>
              <a:rPr lang="en-US" sz="1800" b="1" dirty="0" smtClean="0">
                <a:latin typeface="Comic Sans MS" pitchFamily="66" charset="0"/>
              </a:rPr>
              <a:t> </a:t>
            </a:r>
            <a:r>
              <a:rPr lang="en-US" sz="1800" dirty="0" smtClean="0">
                <a:latin typeface="Comic Sans MS" pitchFamily="66" charset="0"/>
              </a:rPr>
              <a:t>type of cofactor, But specifically organic molecules. </a:t>
            </a:r>
          </a:p>
          <a:p>
            <a:pPr eaLnBrk="1" hangingPunct="1">
              <a:lnSpc>
                <a:spcPct val="90000"/>
              </a:lnSpc>
              <a:buFontTx/>
              <a:buNone/>
              <a:defRPr/>
            </a:pPr>
            <a:endParaRPr lang="en-US" sz="2400" dirty="0" smtClean="0">
              <a:latin typeface="Comic Sans MS" pitchFamily="66" charset="0"/>
            </a:endParaRPr>
          </a:p>
        </p:txBody>
      </p:sp>
      <p:sp>
        <p:nvSpPr>
          <p:cNvPr id="21508" name="Text Box 6"/>
          <p:cNvSpPr txBox="1">
            <a:spLocks noChangeArrowheads="1"/>
          </p:cNvSpPr>
          <p:nvPr/>
        </p:nvSpPr>
        <p:spPr bwMode="auto">
          <a:xfrm>
            <a:off x="4724400" y="6457950"/>
            <a:ext cx="441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a:latin typeface="Comic Sans MS" pitchFamily="66" charset="0"/>
                <a:hlinkClick r:id="rId4"/>
              </a:rPr>
              <a:t>Enzyme with Cofactor</a:t>
            </a:r>
            <a:r>
              <a:rPr lang="en-US" altLang="en-US" sz="1000" dirty="0">
                <a:latin typeface="Comic Sans MS" pitchFamily="66" charset="0"/>
              </a:rPr>
              <a:t>,  Wiki. Ribbon-diagram showing carbonic anhydrase II. The grey sphere is the zinc cofactor in the active site. </a:t>
            </a:r>
          </a:p>
        </p:txBody>
      </p:sp>
      <p:pic>
        <p:nvPicPr>
          <p:cNvPr id="21510" name="Picture 7" descr="C:\Users\Tami\Desktop\Picture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3905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US" altLang="en-US" sz="3600" b="1" smtClean="0">
                <a:solidFill>
                  <a:srgbClr val="FF0000"/>
                </a:solidFill>
                <a:latin typeface="Comic Sans MS" pitchFamily="66" charset="0"/>
              </a:rPr>
              <a:t>Coenzyme:</a:t>
            </a:r>
            <a:r>
              <a:rPr lang="en-US" altLang="en-US" sz="3600" b="1" smtClean="0">
                <a:solidFill>
                  <a:srgbClr val="CC9900"/>
                </a:solidFill>
                <a:latin typeface="Comic Sans MS" pitchFamily="66" charset="0"/>
              </a:rPr>
              <a:t> </a:t>
            </a:r>
            <a:r>
              <a:rPr lang="en-US" altLang="en-US" sz="3600" b="1" smtClean="0">
                <a:solidFill>
                  <a:srgbClr val="0070C0"/>
                </a:solidFill>
                <a:latin typeface="Comic Sans MS" pitchFamily="66" charset="0"/>
              </a:rPr>
              <a:t>Vitamin B12</a:t>
            </a:r>
          </a:p>
        </p:txBody>
      </p:sp>
      <p:sp>
        <p:nvSpPr>
          <p:cNvPr id="87043" name="Rectangle 3"/>
          <p:cNvSpPr>
            <a:spLocks noGrp="1" noChangeArrowheads="1"/>
          </p:cNvSpPr>
          <p:nvPr>
            <p:ph type="body" sz="half" idx="1"/>
          </p:nvPr>
        </p:nvSpPr>
        <p:spPr>
          <a:xfrm>
            <a:off x="457200" y="1600200"/>
            <a:ext cx="36576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endParaRPr lang="en-US" sz="1200" b="1" dirty="0" smtClean="0">
              <a:solidFill>
                <a:schemeClr val="tx2"/>
              </a:solidFill>
              <a:effectLst>
                <a:outerShdw blurRad="38100" dist="38100" dir="2700000" algn="tl">
                  <a:srgbClr val="C0C0C0"/>
                </a:outerShdw>
              </a:effectLst>
            </a:endParaRPr>
          </a:p>
          <a:p>
            <a:pPr eaLnBrk="1" hangingPunct="1">
              <a:lnSpc>
                <a:spcPct val="90000"/>
              </a:lnSpc>
              <a:defRPr/>
            </a:pPr>
            <a:r>
              <a:rPr lang="en-US" sz="1800" dirty="0" smtClean="0">
                <a:latin typeface="Comic Sans MS" pitchFamily="66" charset="0"/>
              </a:rPr>
              <a:t>Most </a:t>
            </a:r>
            <a:r>
              <a:rPr lang="en-US" sz="2400" b="1" dirty="0" smtClean="0">
                <a:solidFill>
                  <a:schemeClr val="tx1">
                    <a:lumMod val="65000"/>
                    <a:lumOff val="35000"/>
                  </a:schemeClr>
                </a:solidFill>
                <a:latin typeface="Comic Sans MS" pitchFamily="66" charset="0"/>
              </a:rPr>
              <a:t>vitamins</a:t>
            </a:r>
            <a:r>
              <a:rPr lang="en-US" sz="2000" b="1" dirty="0" smtClean="0">
                <a:solidFill>
                  <a:schemeClr val="tx1">
                    <a:lumMod val="65000"/>
                    <a:lumOff val="35000"/>
                  </a:schemeClr>
                </a:solidFill>
                <a:latin typeface="Comic Sans MS" pitchFamily="66" charset="0"/>
              </a:rPr>
              <a:t> </a:t>
            </a:r>
            <a:r>
              <a:rPr lang="en-US" sz="1800" dirty="0" smtClean="0">
                <a:latin typeface="Comic Sans MS" pitchFamily="66" charset="0"/>
              </a:rPr>
              <a:t>are coenzymes essential in helping move atoms between molecules in the formation of carbohydrates, fats, and proteins.</a:t>
            </a:r>
          </a:p>
          <a:p>
            <a:pPr eaLnBrk="1" hangingPunct="1">
              <a:lnSpc>
                <a:spcPct val="90000"/>
              </a:lnSpc>
              <a:defRPr/>
            </a:pPr>
            <a:endParaRPr lang="en-US" sz="1800" dirty="0" smtClean="0">
              <a:latin typeface="Comic Sans MS" pitchFamily="66" charset="0"/>
            </a:endParaRPr>
          </a:p>
          <a:p>
            <a:pPr eaLnBrk="1" hangingPunct="1">
              <a:lnSpc>
                <a:spcPct val="90000"/>
              </a:lnSpc>
              <a:defRPr/>
            </a:pPr>
            <a:r>
              <a:rPr lang="en-US" sz="1800" dirty="0" smtClean="0">
                <a:latin typeface="Comic Sans MS" pitchFamily="66" charset="0"/>
              </a:rPr>
              <a:t>Exclusively synthesized by </a:t>
            </a:r>
            <a:r>
              <a:rPr lang="en-US" sz="2400" b="1" dirty="0" smtClean="0">
                <a:solidFill>
                  <a:schemeClr val="tx1">
                    <a:lumMod val="65000"/>
                    <a:lumOff val="35000"/>
                  </a:schemeClr>
                </a:solidFill>
                <a:latin typeface="Comic Sans MS" pitchFamily="66" charset="0"/>
              </a:rPr>
              <a:t>bacteria</a:t>
            </a:r>
            <a:r>
              <a:rPr lang="en-US" sz="1800" b="1" dirty="0" smtClean="0">
                <a:latin typeface="Comic Sans MS" pitchFamily="66" charset="0"/>
              </a:rPr>
              <a:t>.</a:t>
            </a:r>
          </a:p>
          <a:p>
            <a:pPr eaLnBrk="1" hangingPunct="1">
              <a:lnSpc>
                <a:spcPct val="90000"/>
              </a:lnSpc>
              <a:defRPr/>
            </a:pPr>
            <a:endParaRPr lang="en-US" sz="1800" dirty="0" smtClean="0">
              <a:latin typeface="Comic Sans MS" pitchFamily="66" charset="0"/>
            </a:endParaRPr>
          </a:p>
          <a:p>
            <a:pPr eaLnBrk="1" hangingPunct="1">
              <a:lnSpc>
                <a:spcPct val="90000"/>
              </a:lnSpc>
              <a:defRPr/>
            </a:pPr>
            <a:r>
              <a:rPr lang="en-US" sz="1800" dirty="0" smtClean="0">
                <a:latin typeface="Comic Sans MS" pitchFamily="66" charset="0"/>
              </a:rPr>
              <a:t>Dietary sources include meat, eggs,  dairy products and supplements.</a:t>
            </a:r>
          </a:p>
        </p:txBody>
      </p:sp>
      <p:pic>
        <p:nvPicPr>
          <p:cNvPr id="22532" name="Picture 10" descr="Streptomyces_griseus"/>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324600" y="152400"/>
            <a:ext cx="2716952" cy="2339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533" name="Picture 13" descr="B1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95800" y="1828800"/>
            <a:ext cx="2971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14"/>
          <p:cNvSpPr txBox="1">
            <a:spLocks noChangeArrowheads="1"/>
          </p:cNvSpPr>
          <p:nvPr/>
        </p:nvSpPr>
        <p:spPr bwMode="auto">
          <a:xfrm>
            <a:off x="0" y="6629400"/>
            <a:ext cx="4724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i="1">
                <a:latin typeface="Comic Sans MS" pitchFamily="66" charset="0"/>
                <a:hlinkClick r:id="rId5"/>
              </a:rPr>
              <a:t>Streptomyces</a:t>
            </a:r>
            <a:r>
              <a:rPr lang="en-US" altLang="en-US" sz="1000">
                <a:latin typeface="Comic Sans MS" pitchFamily="66" charset="0"/>
                <a:hlinkClick r:id="rId5"/>
              </a:rPr>
              <a:t> spores</a:t>
            </a:r>
            <a:r>
              <a:rPr lang="en-US" altLang="en-US" sz="1000">
                <a:latin typeface="Comic Sans MS" pitchFamily="66" charset="0"/>
              </a:rPr>
              <a:t>, Wiki; </a:t>
            </a:r>
            <a:r>
              <a:rPr lang="en-US" altLang="en-US" sz="1000">
                <a:latin typeface="Comic Sans MS" pitchFamily="66" charset="0"/>
                <a:hlinkClick r:id="rId6"/>
              </a:rPr>
              <a:t>Vitamin B12 chemical structure</a:t>
            </a:r>
            <a:r>
              <a:rPr lang="en-US" altLang="en-US" sz="1000">
                <a:latin typeface="Comic Sans MS" pitchFamily="66" charset="0"/>
              </a:rPr>
              <a:t>, Wiki</a:t>
            </a:r>
          </a:p>
        </p:txBody>
      </p:sp>
      <p:sp>
        <p:nvSpPr>
          <p:cNvPr id="8"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
        <p:nvSpPr>
          <p:cNvPr id="7" name="Text Box 6"/>
          <p:cNvSpPr txBox="1">
            <a:spLocks noChangeArrowheads="1"/>
          </p:cNvSpPr>
          <p:nvPr/>
        </p:nvSpPr>
        <p:spPr bwMode="auto">
          <a:xfrm>
            <a:off x="4724400" y="6457890"/>
            <a:ext cx="441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ts val="0"/>
              </a:spcBef>
            </a:pPr>
            <a:r>
              <a:rPr lang="en-US" altLang="en-US" sz="1000" dirty="0" smtClean="0">
                <a:latin typeface="Comic Sans MS" pitchFamily="66" charset="0"/>
              </a:rPr>
              <a:t>Images: Ribbon diagram of </a:t>
            </a:r>
          </a:p>
          <a:p>
            <a:pPr algn="r" eaLnBrk="1" hangingPunct="1">
              <a:spcBef>
                <a:spcPts val="0"/>
              </a:spcBef>
            </a:pPr>
            <a:r>
              <a:rPr lang="en-US" altLang="en-US" sz="1000" dirty="0" smtClean="0">
                <a:latin typeface="Comic Sans MS" pitchFamily="66" charset="0"/>
                <a:hlinkClick r:id="rId4"/>
              </a:rPr>
              <a:t>enzyme </a:t>
            </a:r>
            <a:r>
              <a:rPr lang="en-US" altLang="en-US" sz="1000" dirty="0">
                <a:latin typeface="Comic Sans MS" pitchFamily="66" charset="0"/>
                <a:hlinkClick r:id="rId4"/>
              </a:rPr>
              <a:t>with </a:t>
            </a:r>
            <a:r>
              <a:rPr lang="en-US" altLang="en-US" sz="1000" dirty="0" smtClean="0">
                <a:latin typeface="Comic Sans MS" pitchFamily="66" charset="0"/>
                <a:hlinkClick r:id="rId4"/>
              </a:rPr>
              <a:t>cofactor</a:t>
            </a:r>
            <a:r>
              <a:rPr lang="en-US" altLang="en-US" sz="1000" dirty="0" smtClean="0">
                <a:latin typeface="Comic Sans MS" pitchFamily="66" charset="0"/>
              </a:rPr>
              <a:t>; </a:t>
            </a:r>
            <a:r>
              <a:rPr lang="en-US" altLang="en-US" sz="1000" dirty="0" smtClean="0">
                <a:latin typeface="Comic Sans MS" pitchFamily="66" charset="0"/>
                <a:hlinkClick r:id="rId5"/>
              </a:rPr>
              <a:t>Enzymatic reaction</a:t>
            </a:r>
            <a:r>
              <a:rPr lang="en-US" altLang="en-US" sz="1000" dirty="0" smtClean="0">
                <a:latin typeface="Comic Sans MS" pitchFamily="66" charset="0"/>
              </a:rPr>
              <a:t>,  Wiki</a:t>
            </a:r>
            <a:endParaRPr lang="en-US" altLang="en-US" sz="1000" dirty="0">
              <a:latin typeface="Comic Sans MS" pitchFamily="66" charset="0"/>
            </a:endParaRPr>
          </a:p>
        </p:txBody>
      </p:sp>
      <p:pic>
        <p:nvPicPr>
          <p:cNvPr id="8" name="Picture 7" descr="C:\Users\Tami\Desktop\Picture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33400"/>
            <a:ext cx="35689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nzym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4343400"/>
            <a:ext cx="6477000" cy="1319035"/>
          </a:xfrm>
          <a:prstGeom prst="rect">
            <a:avLst/>
          </a:prstGeom>
        </p:spPr>
      </p:pic>
      <p:sp>
        <p:nvSpPr>
          <p:cNvPr id="5" name="Rectangle 4"/>
          <p:cNvSpPr/>
          <p:nvPr/>
        </p:nvSpPr>
        <p:spPr>
          <a:xfrm>
            <a:off x="5029200" y="1524000"/>
            <a:ext cx="3505200" cy="923330"/>
          </a:xfrm>
          <a:prstGeom prst="rect">
            <a:avLst/>
          </a:prstGeom>
          <a:noFill/>
        </p:spPr>
        <p:txBody>
          <a:bodyPr wrap="square" lIns="91440" tIns="45720" rIns="91440" bIns="45720">
            <a:spAutoFit/>
          </a:bodyPr>
          <a:lstStyle/>
          <a:p>
            <a:pPr algn="ctr"/>
            <a:r>
              <a:rPr lang="en-US" altLang="en-US" sz="5400" b="1" cap="none" spc="0" dirty="0" smtClean="0">
                <a:ln w="12700">
                  <a:solidFill>
                    <a:srgbClr val="FF6600"/>
                  </a:solidFill>
                  <a:prstDash val="solid"/>
                </a:ln>
                <a:solidFill>
                  <a:srgbClr val="FF0000"/>
                </a:solidFill>
                <a:effectLst>
                  <a:outerShdw blurRad="41275" dist="20320" dir="1800000" algn="tl" rotWithShape="0">
                    <a:srgbClr val="000000">
                      <a:alpha val="40000"/>
                    </a:srgbClr>
                  </a:outerShdw>
                </a:effectLst>
                <a:latin typeface="Comic Sans MS" pitchFamily="66" charset="0"/>
              </a:rPr>
              <a:t>Enzymes</a:t>
            </a:r>
          </a:p>
        </p:txBody>
      </p:sp>
    </p:spTree>
    <p:extLst>
      <p:ext uri="{BB962C8B-B14F-4D97-AF65-F5344CB8AC3E}">
        <p14:creationId xmlns:p14="http://schemas.microsoft.com/office/powerpoint/2010/main" val="16273949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138243"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smtClean="0">
                <a:latin typeface="Comic Sans MS" pitchFamily="66" charset="0"/>
              </a:rPr>
              <a:t>Temperature</a:t>
            </a:r>
          </a:p>
          <a:p>
            <a:pPr eaLnBrk="1" hangingPunct="1">
              <a:lnSpc>
                <a:spcPct val="90000"/>
              </a:lnSpc>
              <a:defRPr/>
            </a:pPr>
            <a:endParaRPr lang="en-US" sz="2400" smtClean="0">
              <a:solidFill>
                <a:srgbClr val="3333FF"/>
              </a:solidFill>
              <a:latin typeface="Comic Sans MS" pitchFamily="66" charset="0"/>
            </a:endParaRPr>
          </a:p>
          <a:p>
            <a:pPr eaLnBrk="1" hangingPunct="1">
              <a:lnSpc>
                <a:spcPct val="90000"/>
              </a:lnSpc>
              <a:defRPr/>
            </a:pPr>
            <a:r>
              <a:rPr lang="en-US" sz="2400" smtClean="0">
                <a:latin typeface="Comic Sans MS" pitchFamily="66" charset="0"/>
              </a:rPr>
              <a:t>pH</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smtClean="0">
                <a:latin typeface="Comic Sans MS" pitchFamily="66" charset="0"/>
              </a:rPr>
              <a:t>Cofactors &amp; Coenzymes</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b="1" smtClean="0">
                <a:solidFill>
                  <a:srgbClr val="CCCC00"/>
                </a:solidFill>
                <a:latin typeface="Comic Sans MS" pitchFamily="66" charset="0"/>
              </a:rPr>
              <a:t>Inhibitors</a:t>
            </a:r>
          </a:p>
          <a:p>
            <a:pPr eaLnBrk="1" hangingPunct="1">
              <a:lnSpc>
                <a:spcPct val="90000"/>
              </a:lnSpc>
              <a:buFontTx/>
              <a:buNone/>
              <a:defRPr/>
            </a:pPr>
            <a:r>
              <a:rPr lang="en-US" sz="2800" b="1" smtClean="0">
                <a:solidFill>
                  <a:srgbClr val="660066"/>
                </a:solidFill>
                <a:effectLst>
                  <a:outerShdw blurRad="38100" dist="38100" dir="2700000" algn="tl">
                    <a:srgbClr val="C0C0C0"/>
                  </a:outerShdw>
                </a:effectLst>
              </a:rPr>
              <a:t>	</a:t>
            </a:r>
          </a:p>
        </p:txBody>
      </p:sp>
      <p:pic>
        <p:nvPicPr>
          <p:cNvPr id="23556"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362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7921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3600" b="1" dirty="0" smtClean="0">
                <a:solidFill>
                  <a:srgbClr val="CCCC00"/>
                </a:solidFill>
                <a:effectLst>
                  <a:outerShdw blurRad="38100" dist="38100" dir="2700000" algn="tl">
                    <a:srgbClr val="000000">
                      <a:alpha val="43137"/>
                    </a:srgbClr>
                  </a:outerShdw>
                </a:effectLst>
                <a:latin typeface="Comic Sans MS" pitchFamily="66" charset="0"/>
              </a:rPr>
              <a:t>Two Types of Enzyme Inhibitors</a:t>
            </a:r>
          </a:p>
        </p:txBody>
      </p:sp>
      <p:sp>
        <p:nvSpPr>
          <p:cNvPr id="71683" name="Rectangle 3"/>
          <p:cNvSpPr>
            <a:spLocks noGrp="1" noChangeArrowheads="1"/>
          </p:cNvSpPr>
          <p:nvPr>
            <p:ph type="body" sz="half" idx="1"/>
          </p:nvPr>
        </p:nvSpPr>
        <p:spPr>
          <a:xfrm>
            <a:off x="381000" y="1600200"/>
            <a:ext cx="2743200" cy="4876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80000"/>
              </a:lnSpc>
              <a:buNone/>
              <a:tabLst>
                <a:tab pos="0" algn="l"/>
              </a:tabLst>
              <a:defRPr/>
            </a:pPr>
            <a:r>
              <a:rPr lang="en-US" sz="2800" b="1" dirty="0" smtClean="0">
                <a:effectLst>
                  <a:outerShdw blurRad="38100" dist="38100" dir="2700000" algn="tl">
                    <a:srgbClr val="000000">
                      <a:alpha val="43137"/>
                    </a:srgbClr>
                  </a:outerShdw>
                </a:effectLst>
                <a:latin typeface="Comic Sans MS" pitchFamily="66" charset="0"/>
              </a:rPr>
              <a:t>1. Competitive</a:t>
            </a:r>
          </a:p>
          <a:p>
            <a:pPr marL="0" indent="0" eaLnBrk="1" hangingPunct="1">
              <a:lnSpc>
                <a:spcPct val="80000"/>
              </a:lnSpc>
              <a:buNone/>
              <a:tabLst>
                <a:tab pos="0" algn="l"/>
              </a:tabLst>
              <a:defRPr/>
            </a:pPr>
            <a:r>
              <a:rPr lang="en-US" sz="2800" b="1" dirty="0">
                <a:effectLst>
                  <a:outerShdw blurRad="38100" dist="38100" dir="2700000" algn="tl">
                    <a:srgbClr val="000000">
                      <a:alpha val="43137"/>
                    </a:srgbClr>
                  </a:outerShdw>
                </a:effectLst>
                <a:latin typeface="Comic Sans MS" pitchFamily="66" charset="0"/>
              </a:rPr>
              <a:t> </a:t>
            </a:r>
            <a:r>
              <a:rPr lang="en-US" sz="2800" b="1" dirty="0" smtClean="0">
                <a:effectLst>
                  <a:outerShdw blurRad="38100" dist="38100" dir="2700000" algn="tl">
                    <a:srgbClr val="000000">
                      <a:alpha val="43137"/>
                    </a:srgbClr>
                  </a:outerShdw>
                </a:effectLst>
                <a:latin typeface="Comic Sans MS" pitchFamily="66" charset="0"/>
              </a:rPr>
              <a:t>   inhibitor</a:t>
            </a:r>
            <a:endParaRPr lang="en-US" sz="2800" b="1" dirty="0" smtClean="0">
              <a:solidFill>
                <a:srgbClr val="CC9900"/>
              </a:solidFill>
              <a:effectLst>
                <a:outerShdw blurRad="38100" dist="38100" dir="2700000" algn="tl">
                  <a:srgbClr val="000000">
                    <a:alpha val="43137"/>
                  </a:srgbClr>
                </a:outerShdw>
              </a:effectLst>
              <a:latin typeface="Comic Sans MS" pitchFamily="66" charset="0"/>
            </a:endParaRP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Chemicals that resemble an enzyme’s normal substrate and compete with it for the active site. </a:t>
            </a: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Reversible depending on concentration of inhibitor and substrate.</a:t>
            </a: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endParaRPr lang="en-US" sz="2000" dirty="0" smtClean="0">
              <a:latin typeface="Comic Sans MS" pitchFamily="66" charset="0"/>
            </a:endParaRPr>
          </a:p>
        </p:txBody>
      </p:sp>
      <p:pic>
        <p:nvPicPr>
          <p:cNvPr id="24580" name="Picture 16" descr="Enzym-reaction-and-inhibition"/>
          <p:cNvPicPr>
            <a:picLocks noGrp="1" noChangeAspect="1" noChangeArrowheads="1"/>
          </p:cNvPicPr>
          <p:nvPr>
            <p:ph sz="quarter" idx="2"/>
          </p:nvPr>
        </p:nvPicPr>
        <p:blipFill>
          <a:blip>
            <a:extLst>
              <a:ext uri="{28A0092B-C50C-407E-A947-70E740481C1C}">
                <a14:useLocalDpi xmlns:a14="http://schemas.microsoft.com/office/drawing/2010/main" val="0"/>
              </a:ext>
            </a:extLst>
          </a:blip>
          <a:srcRect/>
          <a:stretch>
            <a:fillRect/>
          </a:stretch>
        </p:blipFill>
        <p:spPr>
          <a:xfrm>
            <a:off x="3657600" y="1219200"/>
            <a:ext cx="5181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17"/>
          <p:cNvSpPr txBox="1">
            <a:spLocks noChangeArrowheads="1"/>
          </p:cNvSpPr>
          <p:nvPr/>
        </p:nvSpPr>
        <p:spPr bwMode="auto">
          <a:xfrm>
            <a:off x="5181600" y="6629400"/>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3"/>
              </a:rPr>
              <a:t>Competitive inhibition </a:t>
            </a:r>
            <a:r>
              <a:rPr lang="en-US" altLang="en-US" sz="1000">
                <a:latin typeface="Comic Sans MS" pitchFamily="66" charset="0"/>
              </a:rPr>
              <a:t>of enzyme, Jerry Crimson Mann</a:t>
            </a:r>
          </a:p>
        </p:txBody>
      </p:sp>
      <p:sp>
        <p:nvSpPr>
          <p:cNvPr id="24582" name="Text Box 26"/>
          <p:cNvSpPr txBox="1">
            <a:spLocks noChangeArrowheads="1"/>
          </p:cNvSpPr>
          <p:nvPr/>
        </p:nvSpPr>
        <p:spPr bwMode="auto">
          <a:xfrm>
            <a:off x="3962400" y="5181600"/>
            <a:ext cx="51816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b="1">
                <a:latin typeface="Comic Sans MS" pitchFamily="66" charset="0"/>
              </a:rPr>
              <a:t>EXAMPLE:</a:t>
            </a:r>
            <a:r>
              <a:rPr lang="en-US" altLang="en-US" sz="1400">
                <a:latin typeface="Comic Sans MS" pitchFamily="66" charset="0"/>
              </a:rPr>
              <a:t> The drug </a:t>
            </a:r>
            <a:r>
              <a:rPr lang="en-US" altLang="en-US" sz="1400" b="1">
                <a:latin typeface="Comic Sans MS" pitchFamily="66" charset="0"/>
              </a:rPr>
              <a:t>Antabuse</a:t>
            </a:r>
            <a:r>
              <a:rPr lang="en-US" altLang="en-US" sz="1400">
                <a:latin typeface="Comic Sans MS" pitchFamily="66" charset="0"/>
              </a:rPr>
              <a:t> is used to help alcoholics quit drinking. Antabuse </a:t>
            </a:r>
            <a:r>
              <a:rPr lang="en-US" altLang="en-US" sz="1400" b="1" i="1">
                <a:latin typeface="Comic Sans MS" pitchFamily="66" charset="0"/>
              </a:rPr>
              <a:t>inhibits aldehyde oxidase</a:t>
            </a:r>
            <a:r>
              <a:rPr lang="en-US" altLang="en-US" sz="1400">
                <a:latin typeface="Comic Sans MS" pitchFamily="66" charset="0"/>
              </a:rPr>
              <a:t>, resulting in the accumulation of acetaldehyde (say a-si-’tell-de-hide) during the metabolism of alcohol. Elevated acetaldehyde levels cause symptoms of nausea and vomiting. </a:t>
            </a:r>
          </a:p>
        </p:txBody>
      </p:sp>
      <p:pic>
        <p:nvPicPr>
          <p:cNvPr id="24583" name="Picture 30" descr="antabuse"/>
          <p:cNvPicPr>
            <a:picLocks noGrp="1" noChangeAspect="1" noChangeArrowheads="1"/>
          </p:cNvPicPr>
          <p:nvPr>
            <p:ph sz="quarter" idx="3"/>
          </p:nvPr>
        </p:nvPicPr>
        <p:blipFill>
          <a:blip>
            <a:extLst>
              <a:ext uri="{28A0092B-C50C-407E-A947-70E740481C1C}">
                <a14:useLocalDpi xmlns:a14="http://schemas.microsoft.com/office/drawing/2010/main" val="0"/>
              </a:ext>
            </a:extLst>
          </a:blip>
          <a:srcRect/>
          <a:stretch>
            <a:fillRect/>
          </a:stretch>
        </p:blipFill>
        <p:spPr>
          <a:xfrm>
            <a:off x="3048000" y="4876800"/>
            <a:ext cx="811213"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28600"/>
            <a:ext cx="8229600" cy="5635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3600" b="1" dirty="0" smtClean="0">
                <a:solidFill>
                  <a:srgbClr val="CCCC00"/>
                </a:solidFill>
                <a:effectLst>
                  <a:outerShdw blurRad="38100" dist="38100" dir="2700000" algn="tl">
                    <a:srgbClr val="000000">
                      <a:alpha val="43137"/>
                    </a:srgbClr>
                  </a:outerShdw>
                </a:effectLst>
                <a:latin typeface="Comic Sans MS" pitchFamily="66" charset="0"/>
              </a:rPr>
              <a:t>Two Types of Enzyme Inhibitors</a:t>
            </a:r>
          </a:p>
        </p:txBody>
      </p:sp>
      <p:sp>
        <p:nvSpPr>
          <p:cNvPr id="142339" name="Rectangle 3"/>
          <p:cNvSpPr>
            <a:spLocks noGrp="1" noChangeArrowheads="1"/>
          </p:cNvSpPr>
          <p:nvPr>
            <p:ph type="body" sz="half" idx="1"/>
          </p:nvPr>
        </p:nvSpPr>
        <p:spPr>
          <a:xfrm>
            <a:off x="0" y="1143000"/>
            <a:ext cx="31242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lnSpc>
                <a:spcPct val="80000"/>
              </a:lnSpc>
              <a:buFontTx/>
              <a:buNone/>
              <a:tabLst>
                <a:tab pos="0" algn="l"/>
              </a:tabLst>
              <a:defRPr/>
            </a:pPr>
            <a:r>
              <a:rPr lang="en-US" sz="2000" b="1" dirty="0" smtClean="0">
                <a:effectLst>
                  <a:outerShdw blurRad="38100" dist="38100" dir="2700000" algn="tl">
                    <a:srgbClr val="C0C0C0"/>
                  </a:outerShdw>
                </a:effectLst>
                <a:latin typeface="Comic Sans MS" pitchFamily="66" charset="0"/>
              </a:rPr>
              <a:t> </a:t>
            </a:r>
            <a:r>
              <a:rPr lang="en-US" sz="2800" b="1" dirty="0" smtClean="0">
                <a:effectLst>
                  <a:outerShdw blurRad="38100" dist="38100" dir="2700000" algn="tl">
                    <a:srgbClr val="C0C0C0"/>
                  </a:outerShdw>
                </a:effectLst>
                <a:latin typeface="Comic Sans MS" pitchFamily="66" charset="0"/>
              </a:rPr>
              <a:t>2. Non-competitive inhibitor</a:t>
            </a:r>
            <a:endParaRPr lang="en-US" sz="2800" b="1" dirty="0" smtClean="0">
              <a:solidFill>
                <a:srgbClr val="CC9900"/>
              </a:solidFill>
              <a:latin typeface="Comic Sans MS" pitchFamily="66" charset="0"/>
            </a:endParaRPr>
          </a:p>
          <a:p>
            <a:pPr marL="533400" indent="-533400" eaLnBrk="1" hangingPunct="1">
              <a:lnSpc>
                <a:spcPct val="80000"/>
              </a:lnSpc>
              <a:buFontTx/>
              <a:buNone/>
              <a:tabLst>
                <a:tab pos="0" algn="l"/>
              </a:tabLst>
              <a:defRPr/>
            </a:pPr>
            <a:endParaRPr lang="en-US" sz="1000" dirty="0" smtClean="0">
              <a:latin typeface="Comic Sans MS" pitchFamily="66" charset="0"/>
            </a:endParaRPr>
          </a:p>
          <a:p>
            <a:pPr marL="533400" indent="-533400" eaLnBrk="1" hangingPunct="1">
              <a:lnSpc>
                <a:spcPct val="80000"/>
              </a:lnSpc>
              <a:buFontTx/>
              <a:buNone/>
              <a:tabLst>
                <a:tab pos="0" algn="l"/>
              </a:tabLst>
              <a:defRPr/>
            </a:pPr>
            <a:r>
              <a:rPr lang="en-US" sz="1200" b="1" dirty="0" smtClean="0">
                <a:latin typeface="Comic Sans MS" pitchFamily="66" charset="0"/>
              </a:rPr>
              <a:t> </a:t>
            </a:r>
            <a:r>
              <a:rPr lang="en-US" sz="1800" dirty="0" smtClean="0">
                <a:latin typeface="Comic Sans MS" pitchFamily="66" charset="0"/>
              </a:rPr>
              <a:t>	Do not enter active site, but bind to another part of the enzyme, causing the enzyme &amp; active site to change shape. </a:t>
            </a:r>
          </a:p>
          <a:p>
            <a:pPr marL="533400" indent="-533400" eaLnBrk="1" hangingPunct="1">
              <a:lnSpc>
                <a:spcPct val="80000"/>
              </a:lnSpc>
              <a:buFontTx/>
              <a:buNone/>
              <a:tabLst>
                <a:tab pos="0" algn="l"/>
              </a:tabLst>
              <a:defRPr/>
            </a:pPr>
            <a:endParaRPr lang="en-US" sz="10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Usually</a:t>
            </a:r>
            <a:r>
              <a:rPr lang="en-US" sz="2000" dirty="0" smtClean="0">
                <a:latin typeface="Comic Sans MS" pitchFamily="66" charset="0"/>
              </a:rPr>
              <a:t> r</a:t>
            </a:r>
            <a:r>
              <a:rPr lang="en-US" sz="1800" dirty="0" smtClean="0">
                <a:latin typeface="Comic Sans MS" pitchFamily="66" charset="0"/>
              </a:rPr>
              <a:t>eversible, depending on concentration of inhibitor &amp; substrate. </a:t>
            </a:r>
          </a:p>
          <a:p>
            <a:pPr marL="533400" indent="-533400" eaLnBrk="1" hangingPunct="1">
              <a:lnSpc>
                <a:spcPct val="80000"/>
              </a:lnSpc>
              <a:buFontTx/>
              <a:buNone/>
              <a:tabLst>
                <a:tab pos="0" algn="l"/>
              </a:tabLst>
              <a:defRPr/>
            </a:pPr>
            <a:endParaRPr lang="en-US" sz="1600" dirty="0" smtClean="0">
              <a:latin typeface="Comic Sans MS" pitchFamily="66" charset="0"/>
            </a:endParaRPr>
          </a:p>
          <a:p>
            <a:pPr marL="533400" indent="-533400" eaLnBrk="1" hangingPunct="1">
              <a:lnSpc>
                <a:spcPct val="80000"/>
              </a:lnSpc>
              <a:buFontTx/>
              <a:buNone/>
              <a:tabLst>
                <a:tab pos="0" algn="l"/>
              </a:tabLst>
              <a:defRPr/>
            </a:pPr>
            <a:r>
              <a:rPr lang="en-US" sz="1600" dirty="0" smtClean="0">
                <a:latin typeface="Comic Sans MS" pitchFamily="66" charset="0"/>
              </a:rPr>
              <a:t>		</a:t>
            </a:r>
          </a:p>
          <a:p>
            <a:pPr marL="533400" indent="-533400" eaLnBrk="1" hangingPunct="1">
              <a:lnSpc>
                <a:spcPct val="80000"/>
              </a:lnSpc>
              <a:buFontTx/>
              <a:buNone/>
              <a:tabLst>
                <a:tab pos="0" algn="l"/>
              </a:tabLst>
              <a:defRPr/>
            </a:pPr>
            <a:endParaRPr lang="en-US" sz="900" dirty="0" smtClean="0">
              <a:latin typeface="Comic Sans MS" pitchFamily="66" charset="0"/>
            </a:endParaRPr>
          </a:p>
          <a:p>
            <a:pPr marL="533400" indent="-533400" eaLnBrk="1" hangingPunct="1">
              <a:lnSpc>
                <a:spcPct val="80000"/>
              </a:lnSpc>
              <a:buFontTx/>
              <a:buNone/>
              <a:tabLst>
                <a:tab pos="0" algn="l"/>
              </a:tabLst>
              <a:defRPr/>
            </a:pPr>
            <a:r>
              <a:rPr lang="en-US" sz="900" dirty="0" smtClean="0">
                <a:latin typeface="Comic Sans MS" pitchFamily="66" charset="0"/>
              </a:rPr>
              <a:t>	</a:t>
            </a:r>
          </a:p>
        </p:txBody>
      </p:sp>
      <p:pic>
        <p:nvPicPr>
          <p:cNvPr id="25604" name="Picture 10" descr="Noncomp_inhibition_enzyme"/>
          <p:cNvPicPr>
            <a:picLocks noGrp="1" noChangeAspect="1" noChangeArrowheads="1"/>
          </p:cNvPicPr>
          <p:nvPr>
            <p:ph sz="quarter" idx="2"/>
          </p:nvPr>
        </p:nvPicPr>
        <p:blipFill>
          <a:blip>
            <a:extLst>
              <a:ext uri="{28A0092B-C50C-407E-A947-70E740481C1C}">
                <a14:useLocalDpi xmlns:a14="http://schemas.microsoft.com/office/drawing/2010/main" val="0"/>
              </a:ext>
            </a:extLst>
          </a:blip>
          <a:srcRect/>
          <a:stretch>
            <a:fillRect/>
          </a:stretch>
        </p:blipFill>
        <p:spPr>
          <a:xfrm>
            <a:off x="3276600" y="990600"/>
            <a:ext cx="56800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11"/>
          <p:cNvSpPr txBox="1">
            <a:spLocks noChangeArrowheads="1"/>
          </p:cNvSpPr>
          <p:nvPr/>
        </p:nvSpPr>
        <p:spPr bwMode="auto">
          <a:xfrm>
            <a:off x="4267200" y="5334000"/>
            <a:ext cx="4572000" cy="9620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b="1" dirty="0">
                <a:latin typeface="Comic Sans MS" pitchFamily="66" charset="0"/>
              </a:rPr>
              <a:t>EXAMPLE:</a:t>
            </a:r>
            <a:r>
              <a:rPr lang="en-US" altLang="en-US" sz="1400" dirty="0">
                <a:latin typeface="Comic Sans MS" pitchFamily="66" charset="0"/>
              </a:rPr>
              <a:t> You may know that compounds containing </a:t>
            </a:r>
            <a:r>
              <a:rPr lang="en-US" altLang="en-US" sz="1400" b="1" dirty="0">
                <a:latin typeface="Comic Sans MS" pitchFamily="66" charset="0"/>
              </a:rPr>
              <a:t>heavy metals</a:t>
            </a:r>
            <a:r>
              <a:rPr lang="en-US" altLang="en-US" sz="1400" dirty="0">
                <a:latin typeface="Comic Sans MS" pitchFamily="66" charset="0"/>
              </a:rPr>
              <a:t> such as lead, mercury, copper or silver are </a:t>
            </a:r>
            <a:r>
              <a:rPr lang="en-US" altLang="en-US" sz="1400" b="1" dirty="0">
                <a:latin typeface="Comic Sans MS" pitchFamily="66" charset="0"/>
              </a:rPr>
              <a:t>poisonous</a:t>
            </a:r>
            <a:r>
              <a:rPr lang="en-US" altLang="en-US" sz="1400" dirty="0">
                <a:latin typeface="Comic Sans MS" pitchFamily="66" charset="0"/>
              </a:rPr>
              <a:t>. This is because ions of these metals are non-competitive inhibitors for several enzymes.</a:t>
            </a:r>
          </a:p>
        </p:txBody>
      </p:sp>
      <p:pic>
        <p:nvPicPr>
          <p:cNvPr id="142348" name="Picture 12" descr="Liquid_mercury_bionerd"/>
          <p:cNvPicPr>
            <a:picLocks noGrp="1" noChangeAspect="1" noChangeArrowheads="1"/>
          </p:cNvPicPr>
          <p:nvPr>
            <p:ph sz="quarter" idx="3"/>
          </p:nvPr>
        </p:nvPicPr>
        <p:blipFill>
          <a:blip cstate="email">
            <a:extLst>
              <a:ext uri="{28A0092B-C50C-407E-A947-70E740481C1C}">
                <a14:useLocalDpi xmlns:a14="http://schemas.microsoft.com/office/drawing/2010/main"/>
              </a:ext>
            </a:extLst>
          </a:blip>
          <a:srcRect/>
          <a:stretch>
            <a:fillRect/>
          </a:stretch>
        </p:blipFill>
        <p:spPr>
          <a:xfrm>
            <a:off x="2971800" y="5181600"/>
            <a:ext cx="1168400" cy="1243012"/>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7" name="Text Box 14"/>
          <p:cNvSpPr txBox="1">
            <a:spLocks noChangeArrowheads="1"/>
          </p:cNvSpPr>
          <p:nvPr/>
        </p:nvSpPr>
        <p:spPr bwMode="auto">
          <a:xfrm>
            <a:off x="5181600" y="6629400"/>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3"/>
              </a:rPr>
              <a:t>Pouring liquid mercury</a:t>
            </a:r>
            <a:r>
              <a:rPr lang="en-US" altLang="en-US" sz="1000">
                <a:latin typeface="Comic Sans MS" pitchFamily="66" charset="0"/>
              </a:rPr>
              <a:t>, Bionerd </a:t>
            </a:r>
          </a:p>
        </p:txBody>
      </p:sp>
      <p:sp>
        <p:nvSpPr>
          <p:cNvPr id="9" name="TextBox 5"/>
          <p:cNvSpPr txBox="1">
            <a:spLocks noChangeArrowheads="1"/>
          </p:cNvSpPr>
          <p:nvPr/>
        </p:nvSpPr>
        <p:spPr bwMode="auto">
          <a:xfrm>
            <a:off x="304800" y="51816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800" dirty="0" smtClean="0">
                <a:latin typeface="Comic Sans MS"/>
                <a:cs typeface="Comic Sans MS"/>
              </a:rPr>
              <a:t>Video</a:t>
            </a:r>
            <a:endParaRPr lang="en-US" sz="1800" dirty="0" smtClean="0">
              <a:latin typeface="Comic Sans MS"/>
              <a:cs typeface="Comic Sans MS"/>
              <a:hlinkClick r:id="rId4"/>
            </a:endParaRPr>
          </a:p>
          <a:p>
            <a:pPr algn="ctr" eaLnBrk="1" hangingPunct="1"/>
            <a:r>
              <a:rPr lang="en-US" sz="1800" dirty="0" smtClean="0">
                <a:latin typeface="Comic Sans MS"/>
                <a:cs typeface="Comic Sans MS"/>
                <a:hlinkClick r:id="rId5"/>
              </a:rPr>
              <a:t>Feedback </a:t>
            </a:r>
            <a:r>
              <a:rPr lang="en-US" sz="1800" dirty="0">
                <a:latin typeface="Comic Sans MS"/>
                <a:cs typeface="Comic Sans MS"/>
                <a:hlinkClick r:id="rId5"/>
              </a:rPr>
              <a:t>Inhibition </a:t>
            </a:r>
            <a:r>
              <a:rPr lang="en-US" sz="1800" dirty="0" smtClean="0">
                <a:latin typeface="Comic Sans MS"/>
                <a:cs typeface="Comic Sans MS"/>
                <a:hlinkClick r:id="rId5"/>
              </a:rPr>
              <a:t>of a Metabolic Pathway</a:t>
            </a:r>
            <a:endParaRPr lang="en-US" sz="1800" dirty="0">
              <a:latin typeface="Comic Sans MS"/>
              <a:cs typeface="Comic Sans MS"/>
            </a:endParaRPr>
          </a:p>
        </p:txBody>
      </p:sp>
      <p:sp>
        <p:nvSpPr>
          <p:cNvPr id="11"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152400"/>
            <a:ext cx="7848600" cy="1143000"/>
          </a:xfrm>
        </p:spPr>
        <p:txBody>
          <a:bodyPr/>
          <a:lstStyle/>
          <a:p>
            <a:pPr algn="l" eaLnBrk="1" hangingPunct="1">
              <a:defRPr/>
            </a:pPr>
            <a:r>
              <a:rPr lang="en-US" sz="3600" b="1" smtClean="0">
                <a:solidFill>
                  <a:schemeClr val="folHlink"/>
                </a:solidFill>
                <a:effectLst>
                  <a:outerShdw blurRad="38100" dist="38100" dir="2700000" algn="tl">
                    <a:srgbClr val="C0C0C0"/>
                  </a:outerShdw>
                </a:effectLst>
                <a:latin typeface="Comic Sans MS" pitchFamily="66" charset="0"/>
              </a:rPr>
              <a:t>Enzyme Inhibitors</a:t>
            </a:r>
          </a:p>
        </p:txBody>
      </p:sp>
      <p:sp>
        <p:nvSpPr>
          <p:cNvPr id="26627" name="Rectangle 3"/>
          <p:cNvSpPr>
            <a:spLocks noGrp="1" noChangeArrowheads="1"/>
          </p:cNvSpPr>
          <p:nvPr>
            <p:ph type="body" sz="half" idx="1"/>
          </p:nvPr>
        </p:nvSpPr>
        <p:spPr>
          <a:xfrm>
            <a:off x="838200" y="1600200"/>
            <a:ext cx="4495800" cy="4221163"/>
          </a:xfrm>
        </p:spPr>
        <p:txBody>
          <a:bodyPr/>
          <a:lstStyle/>
          <a:p>
            <a:pPr eaLnBrk="1" hangingPunct="1">
              <a:lnSpc>
                <a:spcPct val="90000"/>
              </a:lnSpc>
              <a:buFontTx/>
              <a:buNone/>
            </a:pPr>
            <a:r>
              <a:rPr lang="en-US" altLang="en-US" dirty="0" smtClean="0">
                <a:latin typeface="Comic Sans MS" pitchFamily="66" charset="0"/>
              </a:rPr>
              <a:t>	</a:t>
            </a:r>
            <a:r>
              <a:rPr lang="en-US" altLang="en-US" sz="2800" dirty="0" smtClean="0">
                <a:latin typeface="Comic Sans MS" pitchFamily="66" charset="0"/>
              </a:rPr>
              <a:t>B</a:t>
            </a:r>
            <a:r>
              <a:rPr lang="en-US" altLang="en-US" sz="2000" dirty="0" smtClean="0">
                <a:latin typeface="Comic Sans MS" pitchFamily="66" charset="0"/>
              </a:rPr>
              <a:t>locking an enzyme's activity can kill a pathogen or correct a metabolic imbalance.</a:t>
            </a: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	            Many </a:t>
            </a:r>
            <a:r>
              <a:rPr lang="en-US" altLang="en-US" sz="2400" b="1" dirty="0" smtClean="0">
                <a:solidFill>
                  <a:schemeClr val="tx1">
                    <a:lumMod val="65000"/>
                    <a:lumOff val="35000"/>
                  </a:schemeClr>
                </a:solidFill>
                <a:latin typeface="Comic Sans MS" pitchFamily="66" charset="0"/>
              </a:rPr>
              <a:t>medications</a:t>
            </a:r>
            <a:r>
              <a:rPr lang="en-US" altLang="en-US" sz="2000" dirty="0" smtClean="0">
                <a:latin typeface="Comic Sans MS" pitchFamily="66" charset="0"/>
              </a:rPr>
              <a:t> are </a:t>
            </a:r>
          </a:p>
          <a:p>
            <a:pPr eaLnBrk="1" hangingPunct="1">
              <a:lnSpc>
                <a:spcPct val="90000"/>
              </a:lnSpc>
              <a:buFontTx/>
              <a:buNone/>
            </a:pPr>
            <a:r>
              <a:rPr lang="en-US" altLang="en-US" sz="2000" dirty="0">
                <a:latin typeface="Comic Sans MS" pitchFamily="66" charset="0"/>
              </a:rPr>
              <a:t> </a:t>
            </a:r>
            <a:r>
              <a:rPr lang="en-US" altLang="en-US" sz="2000" dirty="0" smtClean="0">
                <a:latin typeface="Comic Sans MS" pitchFamily="66" charset="0"/>
              </a:rPr>
              <a:t>               enzyme inhibitors. </a:t>
            </a: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	            Enzyme inhibitors are    	     also used as </a:t>
            </a:r>
            <a:r>
              <a:rPr lang="en-US" altLang="en-US" sz="2400" b="1" dirty="0" smtClean="0">
                <a:solidFill>
                  <a:schemeClr val="tx1">
                    <a:lumMod val="65000"/>
                    <a:lumOff val="35000"/>
                  </a:schemeClr>
                </a:solidFill>
                <a:latin typeface="Comic Sans MS" pitchFamily="66" charset="0"/>
              </a:rPr>
              <a:t>herbicides</a:t>
            </a:r>
            <a:r>
              <a:rPr lang="en-US" altLang="en-US" sz="2400" dirty="0" smtClean="0">
                <a:latin typeface="Comic Sans MS" pitchFamily="66" charset="0"/>
              </a:rPr>
              <a:t> </a:t>
            </a:r>
            <a:r>
              <a:rPr lang="en-US" altLang="en-US" sz="2000" dirty="0" smtClean="0">
                <a:latin typeface="Comic Sans MS" pitchFamily="66" charset="0"/>
              </a:rPr>
              <a:t>	     and </a:t>
            </a:r>
            <a:r>
              <a:rPr lang="en-US" altLang="en-US" sz="2400" b="1" dirty="0" smtClean="0">
                <a:solidFill>
                  <a:schemeClr val="tx1">
                    <a:lumMod val="65000"/>
                    <a:lumOff val="35000"/>
                  </a:schemeClr>
                </a:solidFill>
                <a:latin typeface="Comic Sans MS" pitchFamily="66" charset="0"/>
              </a:rPr>
              <a:t>pesticides</a:t>
            </a:r>
            <a:r>
              <a:rPr lang="en-US" altLang="en-US" sz="2000" dirty="0" smtClean="0">
                <a:latin typeface="Comic Sans MS" pitchFamily="66" charset="0"/>
              </a:rPr>
              <a:t>.</a:t>
            </a:r>
          </a:p>
        </p:txBody>
      </p:sp>
      <p:sp>
        <p:nvSpPr>
          <p:cNvPr id="26628" name="Text Box 6"/>
          <p:cNvSpPr txBox="1">
            <a:spLocks noChangeArrowheads="1"/>
          </p:cNvSpPr>
          <p:nvPr/>
        </p:nvSpPr>
        <p:spPr bwMode="auto">
          <a:xfrm>
            <a:off x="5486400" y="6629400"/>
            <a:ext cx="3657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Prescription bottle, T. Port; </a:t>
            </a:r>
            <a:r>
              <a:rPr lang="en-US" altLang="en-US" sz="1000">
                <a:latin typeface="Comic Sans MS" pitchFamily="66" charset="0"/>
                <a:hlinkClick r:id="rId3"/>
              </a:rPr>
              <a:t>Dead cockroach</a:t>
            </a:r>
            <a:r>
              <a:rPr lang="en-US" altLang="en-US" sz="1000">
                <a:latin typeface="Comic Sans MS" pitchFamily="66" charset="0"/>
              </a:rPr>
              <a:t>, Wiki</a:t>
            </a:r>
          </a:p>
        </p:txBody>
      </p:sp>
      <p:pic>
        <p:nvPicPr>
          <p:cNvPr id="75788" name="Picture 12" descr="Antibiotics_Green_TPort"/>
          <p:cNvPicPr>
            <a:picLocks noGrp="1" noChangeAspect="1" noChangeArrowheads="1"/>
          </p:cNvPicPr>
          <p:nvPr>
            <p:ph sz="quarter" idx="3"/>
          </p:nvPr>
        </p:nvPicPr>
        <p:blipFill>
          <a:blip cstate="email">
            <a:extLst>
              <a:ext uri="{28A0092B-C50C-407E-A947-70E740481C1C}">
                <a14:useLocalDpi xmlns:a14="http://schemas.microsoft.com/office/drawing/2010/main"/>
              </a:ext>
            </a:extLst>
          </a:blip>
          <a:srcRect/>
          <a:stretch>
            <a:fillRect/>
          </a:stretch>
        </p:blipFill>
        <p:spPr>
          <a:xfrm>
            <a:off x="914400" y="3276600"/>
            <a:ext cx="990600" cy="9906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5792" name="Picture 16" descr="Dead_american_cockroach"/>
          <p:cNvPicPr>
            <a:picLocks noGrp="1" noChangeAspect="1" noChangeArrowheads="1"/>
          </p:cNvPicPr>
          <p:nvPr>
            <p:ph sz="quarter" idx="2"/>
          </p:nvPr>
        </p:nvPicPr>
        <p:blipFill>
          <a:blip cstate="email">
            <a:extLst>
              <a:ext uri="{28A0092B-C50C-407E-A947-70E740481C1C}">
                <a14:useLocalDpi xmlns:a14="http://schemas.microsoft.com/office/drawing/2010/main"/>
              </a:ext>
            </a:extLst>
          </a:blip>
          <a:srcRect/>
          <a:stretch>
            <a:fillRect/>
          </a:stretch>
        </p:blipFill>
        <p:spPr>
          <a:xfrm>
            <a:off x="914400" y="4724400"/>
            <a:ext cx="914400" cy="817563"/>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1" name="Text Box 17"/>
          <p:cNvSpPr txBox="1">
            <a:spLocks noChangeArrowheads="1"/>
          </p:cNvSpPr>
          <p:nvPr/>
        </p:nvSpPr>
        <p:spPr bwMode="auto">
          <a:xfrm>
            <a:off x="6019800" y="2286000"/>
            <a:ext cx="26670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800" b="1" dirty="0">
                <a:latin typeface="Comic Sans MS" pitchFamily="66" charset="0"/>
              </a:rPr>
              <a:t>EXAMPLE:</a:t>
            </a:r>
            <a:r>
              <a:rPr lang="en-US" altLang="en-US" sz="1800" dirty="0">
                <a:latin typeface="Comic Sans MS" pitchFamily="66" charset="0"/>
              </a:rPr>
              <a:t> </a:t>
            </a:r>
          </a:p>
          <a:p>
            <a:pPr algn="ctr" eaLnBrk="1" hangingPunct="1">
              <a:spcBef>
                <a:spcPct val="50000"/>
              </a:spcBef>
            </a:pPr>
            <a:endParaRPr lang="en-US" altLang="en-US" sz="1000" dirty="0">
              <a:latin typeface="Comic Sans MS" pitchFamily="66" charset="0"/>
            </a:endParaRPr>
          </a:p>
          <a:p>
            <a:pPr eaLnBrk="1" hangingPunct="1">
              <a:spcBef>
                <a:spcPct val="50000"/>
              </a:spcBef>
              <a:buFontTx/>
              <a:buChar char="•"/>
            </a:pPr>
            <a:r>
              <a:rPr lang="en-US" altLang="en-US" sz="1400" dirty="0">
                <a:latin typeface="Comic Sans MS" pitchFamily="66" charset="0"/>
              </a:rPr>
              <a:t>Another example of competitive inhibition is </a:t>
            </a:r>
            <a:r>
              <a:rPr lang="en-US" altLang="en-US" sz="1400" b="1" dirty="0">
                <a:latin typeface="Comic Sans MS" pitchFamily="66" charset="0"/>
              </a:rPr>
              <a:t>protease inhibitors</a:t>
            </a:r>
            <a:r>
              <a:rPr lang="en-US" altLang="en-US" sz="1400" dirty="0">
                <a:latin typeface="Comic Sans MS" pitchFamily="66" charset="0"/>
              </a:rPr>
              <a:t>. </a:t>
            </a:r>
          </a:p>
          <a:p>
            <a:pPr eaLnBrk="1" hangingPunct="1">
              <a:spcBef>
                <a:spcPct val="50000"/>
              </a:spcBef>
              <a:buFontTx/>
              <a:buChar char="•"/>
            </a:pPr>
            <a:endParaRPr lang="en-US" altLang="en-US" sz="1400" dirty="0">
              <a:latin typeface="Comic Sans MS" pitchFamily="66" charset="0"/>
            </a:endParaRPr>
          </a:p>
          <a:p>
            <a:pPr eaLnBrk="1" hangingPunct="1">
              <a:spcBef>
                <a:spcPct val="50000"/>
              </a:spcBef>
              <a:buFontTx/>
              <a:buChar char="•"/>
            </a:pPr>
            <a:r>
              <a:rPr lang="en-US" altLang="en-US" sz="1400" dirty="0">
                <a:latin typeface="Comic Sans MS" pitchFamily="66" charset="0"/>
              </a:rPr>
              <a:t>They are a class of </a:t>
            </a:r>
            <a:r>
              <a:rPr lang="en-US" altLang="en-US" sz="1400" b="1" dirty="0">
                <a:latin typeface="Comic Sans MS" pitchFamily="66" charset="0"/>
              </a:rPr>
              <a:t>anti-retroviral drugs</a:t>
            </a:r>
            <a:r>
              <a:rPr lang="en-US" altLang="en-US" sz="1400" dirty="0">
                <a:latin typeface="Comic Sans MS" pitchFamily="66" charset="0"/>
              </a:rPr>
              <a:t> used to treat HIV. </a:t>
            </a:r>
          </a:p>
          <a:p>
            <a:pPr eaLnBrk="1" hangingPunct="1">
              <a:spcBef>
                <a:spcPct val="50000"/>
              </a:spcBef>
              <a:buFontTx/>
              <a:buChar char="•"/>
            </a:pPr>
            <a:endParaRPr lang="en-US" altLang="en-US" sz="1400" dirty="0">
              <a:latin typeface="Comic Sans MS" pitchFamily="66" charset="0"/>
            </a:endParaRPr>
          </a:p>
          <a:p>
            <a:pPr eaLnBrk="1" hangingPunct="1">
              <a:spcBef>
                <a:spcPct val="50000"/>
              </a:spcBef>
              <a:buFontTx/>
              <a:buChar char="•"/>
            </a:pPr>
            <a:r>
              <a:rPr lang="en-US" altLang="en-US" sz="1400" dirty="0">
                <a:latin typeface="Comic Sans MS" pitchFamily="66" charset="0"/>
              </a:rPr>
              <a:t>The structure of the drug ritonavir </a:t>
            </a:r>
            <a:r>
              <a:rPr lang="en-US" altLang="en-US" sz="1200" i="1" dirty="0">
                <a:latin typeface="Comic Sans MS" pitchFamily="66" charset="0"/>
              </a:rPr>
              <a:t>(say </a:t>
            </a:r>
            <a:r>
              <a:rPr lang="en-US" altLang="en-US" sz="1200" i="1" dirty="0" err="1">
                <a:latin typeface="Comic Sans MS" pitchFamily="66" charset="0"/>
              </a:rPr>
              <a:t>ri</a:t>
            </a:r>
            <a:r>
              <a:rPr lang="en-US" altLang="en-US" sz="1200" i="1" dirty="0">
                <a:latin typeface="Comic Sans MS" pitchFamily="66" charset="0"/>
              </a:rPr>
              <a:t>-TAHN-a-veer) </a:t>
            </a:r>
            <a:r>
              <a:rPr lang="en-US" altLang="en-US" sz="1400" b="1" dirty="0">
                <a:latin typeface="Comic Sans MS" pitchFamily="66" charset="0"/>
              </a:rPr>
              <a:t>resembles the substrate of HIV protease</a:t>
            </a:r>
            <a:r>
              <a:rPr lang="en-US" altLang="en-US" sz="1400" dirty="0">
                <a:latin typeface="Comic Sans MS" pitchFamily="66" charset="0"/>
              </a:rPr>
              <a:t>, an enzyme required for HIV to be made.</a:t>
            </a:r>
          </a:p>
        </p:txBody>
      </p:sp>
      <p:pic>
        <p:nvPicPr>
          <p:cNvPr id="26632" name="Picture 18"/>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15000" y="685800"/>
            <a:ext cx="29718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Rectangle 19"/>
          <p:cNvSpPr>
            <a:spLocks noChangeArrowheads="1"/>
          </p:cNvSpPr>
          <p:nvPr/>
        </p:nvSpPr>
        <p:spPr bwMode="auto">
          <a:xfrm>
            <a:off x="8458200" y="228600"/>
            <a:ext cx="3048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0" y="533400"/>
            <a:ext cx="3729038" cy="1158875"/>
          </a:xfrm>
        </p:spPr>
        <p:txBody>
          <a:bodyPr/>
          <a:lstStyle/>
          <a:p>
            <a:r>
              <a:rPr lang="en-US" sz="4800" b="1" dirty="0" smtClean="0">
                <a:solidFill>
                  <a:srgbClr val="FF0000"/>
                </a:solidFill>
                <a:latin typeface="Comic Sans MS" pitchFamily="66" charset="0"/>
              </a:rPr>
              <a:t>REVIEW!</a:t>
            </a:r>
          </a:p>
        </p:txBody>
      </p:sp>
      <p:sp>
        <p:nvSpPr>
          <p:cNvPr id="6" name="TextBox 5"/>
          <p:cNvSpPr txBox="1"/>
          <p:nvPr/>
        </p:nvSpPr>
        <p:spPr>
          <a:xfrm>
            <a:off x="302419" y="1881188"/>
            <a:ext cx="6172200" cy="4524315"/>
          </a:xfrm>
          <a:prstGeom prst="rect">
            <a:avLst/>
          </a:prstGeom>
          <a:noFill/>
        </p:spPr>
        <p:txBody>
          <a:bodyPr>
            <a:spAutoFit/>
          </a:bodyPr>
          <a:lstStyle/>
          <a:p>
            <a:pPr algn="ctr">
              <a:defRPr/>
            </a:pPr>
            <a:r>
              <a:rPr lang="en-US" sz="3200" b="1" dirty="0" smtClean="0">
                <a:latin typeface="Comic Sans MS" pitchFamily="66" charset="0"/>
                <a:cs typeface="+mn-cs"/>
              </a:rPr>
              <a:t>Enzyme Inhibition:</a:t>
            </a:r>
          </a:p>
          <a:p>
            <a:pPr algn="ctr">
              <a:defRPr/>
            </a:pPr>
            <a:endParaRPr lang="en-US" sz="3200" dirty="0">
              <a:latin typeface="Comic Sans MS" pitchFamily="66" charset="0"/>
            </a:endParaRPr>
          </a:p>
          <a:p>
            <a:pPr algn="ctr">
              <a:defRPr/>
            </a:pPr>
            <a:r>
              <a:rPr lang="en-US" sz="2800" b="1" dirty="0" smtClean="0">
                <a:solidFill>
                  <a:schemeClr val="bg2">
                    <a:lumMod val="75000"/>
                  </a:schemeClr>
                </a:solidFill>
                <a:latin typeface="Comic Sans MS" pitchFamily="66" charset="0"/>
              </a:rPr>
              <a:t>1. </a:t>
            </a:r>
            <a:r>
              <a:rPr lang="en-US" sz="2800" dirty="0" smtClean="0">
                <a:latin typeface="Comic Sans MS"/>
                <a:cs typeface="Comic Sans MS"/>
                <a:hlinkClick r:id="rId2"/>
              </a:rPr>
              <a:t>Enzyme Inhibition I</a:t>
            </a:r>
            <a:endParaRPr lang="en-US" sz="2800" dirty="0" smtClean="0">
              <a:latin typeface="Comic Sans MS"/>
              <a:cs typeface="Comic Sans MS"/>
            </a:endParaRPr>
          </a:p>
          <a:p>
            <a:pPr algn="ctr">
              <a:defRPr/>
            </a:pPr>
            <a:endParaRPr lang="en-US" sz="2000" dirty="0">
              <a:latin typeface="Comic Sans MS"/>
              <a:cs typeface="Comic Sans MS"/>
            </a:endParaRPr>
          </a:p>
          <a:p>
            <a:pPr algn="ctr">
              <a:defRPr/>
            </a:pPr>
            <a:r>
              <a:rPr lang="en-US" sz="2800" b="1" dirty="0" smtClean="0">
                <a:solidFill>
                  <a:schemeClr val="tx1">
                    <a:lumMod val="50000"/>
                    <a:lumOff val="50000"/>
                  </a:schemeClr>
                </a:solidFill>
                <a:latin typeface="Comic Sans MS" pitchFamily="66" charset="0"/>
              </a:rPr>
              <a:t>2. </a:t>
            </a:r>
            <a:r>
              <a:rPr lang="en-US" sz="2800" dirty="0">
                <a:solidFill>
                  <a:schemeClr val="tx1">
                    <a:lumMod val="50000"/>
                    <a:lumOff val="50000"/>
                  </a:schemeClr>
                </a:solidFill>
                <a:latin typeface="Comic Sans MS" pitchFamily="66" charset="0"/>
                <a:hlinkClick r:id="rId3"/>
              </a:rPr>
              <a:t>Enzyme </a:t>
            </a:r>
            <a:r>
              <a:rPr lang="en-US" sz="2800" dirty="0" smtClean="0">
                <a:solidFill>
                  <a:schemeClr val="tx1">
                    <a:lumMod val="50000"/>
                    <a:lumOff val="50000"/>
                  </a:schemeClr>
                </a:solidFill>
                <a:latin typeface="Comic Sans MS" pitchFamily="66" charset="0"/>
                <a:hlinkClick r:id="rId3"/>
              </a:rPr>
              <a:t>Inhibition II</a:t>
            </a:r>
            <a:endParaRPr lang="en-US" sz="2800" dirty="0" smtClean="0">
              <a:solidFill>
                <a:schemeClr val="tx1">
                  <a:lumMod val="50000"/>
                  <a:lumOff val="50000"/>
                </a:schemeClr>
              </a:solidFill>
              <a:latin typeface="Comic Sans MS" pitchFamily="66" charset="0"/>
            </a:endParaRPr>
          </a:p>
          <a:p>
            <a:pPr algn="ctr">
              <a:defRPr/>
            </a:pPr>
            <a:endParaRPr lang="en-US" sz="1800" dirty="0">
              <a:latin typeface="Comic Sans MS" pitchFamily="66" charset="0"/>
              <a:cs typeface="+mn-cs"/>
            </a:endParaRPr>
          </a:p>
          <a:p>
            <a:pPr algn="ctr" eaLnBrk="1" hangingPunct="1"/>
            <a:r>
              <a:rPr lang="en-US" sz="2800" b="1" dirty="0" smtClean="0">
                <a:solidFill>
                  <a:srgbClr val="606060"/>
                </a:solidFill>
                <a:latin typeface="Comic Sans MS"/>
                <a:cs typeface="Comic Sans MS"/>
              </a:rPr>
              <a:t>3. </a:t>
            </a:r>
            <a:r>
              <a:rPr lang="en-US" sz="2800" dirty="0" smtClean="0">
                <a:latin typeface="Comic Sans MS"/>
                <a:cs typeface="Comic Sans MS"/>
                <a:hlinkClick r:id="rId4"/>
              </a:rPr>
              <a:t>Feedback </a:t>
            </a:r>
            <a:r>
              <a:rPr lang="en-US" sz="2800" dirty="0">
                <a:latin typeface="Comic Sans MS"/>
                <a:cs typeface="Comic Sans MS"/>
                <a:hlinkClick r:id="rId4"/>
              </a:rPr>
              <a:t>Inhibition </a:t>
            </a:r>
            <a:endParaRPr lang="en-US" sz="2800" dirty="0" smtClean="0">
              <a:latin typeface="Comic Sans MS"/>
              <a:cs typeface="Comic Sans MS"/>
              <a:hlinkClick r:id="rId4"/>
            </a:endParaRPr>
          </a:p>
          <a:p>
            <a:pPr algn="ctr" eaLnBrk="1" hangingPunct="1"/>
            <a:r>
              <a:rPr lang="en-US" sz="2800" dirty="0" smtClean="0">
                <a:latin typeface="Comic Sans MS"/>
                <a:cs typeface="Comic Sans MS"/>
                <a:hlinkClick r:id="rId4"/>
              </a:rPr>
              <a:t>of </a:t>
            </a:r>
            <a:r>
              <a:rPr lang="en-US" sz="2800" dirty="0">
                <a:latin typeface="Comic Sans MS"/>
                <a:cs typeface="Comic Sans MS"/>
                <a:hlinkClick r:id="rId4"/>
              </a:rPr>
              <a:t>a Metabolic Pathway</a:t>
            </a:r>
            <a:endParaRPr lang="en-US" sz="2800" dirty="0">
              <a:latin typeface="Comic Sans MS"/>
              <a:cs typeface="Comic Sans MS"/>
            </a:endParaRPr>
          </a:p>
          <a:p>
            <a:pPr algn="ctr">
              <a:defRPr/>
            </a:pPr>
            <a:endParaRPr lang="en-US" sz="1400" b="1" dirty="0" smtClean="0">
              <a:solidFill>
                <a:schemeClr val="tx1">
                  <a:lumMod val="50000"/>
                  <a:lumOff val="50000"/>
                </a:schemeClr>
              </a:solidFill>
              <a:latin typeface="Comic Sans MS" pitchFamily="66" charset="0"/>
              <a:cs typeface="+mn-cs"/>
            </a:endParaRPr>
          </a:p>
          <a:p>
            <a:pPr algn="ctr">
              <a:defRPr/>
            </a:pPr>
            <a:endParaRPr lang="en-US" sz="14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10" name="Text Box 10"/>
          <p:cNvSpPr txBox="1">
            <a:spLocks noChangeArrowheads="1"/>
          </p:cNvSpPr>
          <p:nvPr/>
        </p:nvSpPr>
        <p:spPr bwMode="auto">
          <a:xfrm>
            <a:off x="0" y="6611779"/>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5"/>
              </a:rPr>
              <a:t>Enzyme Inhibitor, </a:t>
            </a:r>
            <a:r>
              <a:rPr lang="en-US" altLang="en-US" sz="1000" dirty="0" smtClean="0">
                <a:latin typeface="Comic Sans MS" pitchFamily="66" charset="0"/>
              </a:rPr>
              <a:t>Wiki</a:t>
            </a:r>
            <a:endParaRPr lang="en-US" altLang="en-US" sz="1000" dirty="0">
              <a:latin typeface="Comic Sans MS" pitchFamily="66" charset="0"/>
            </a:endParaRPr>
          </a:p>
        </p:txBody>
      </p:sp>
      <p:pic>
        <p:nvPicPr>
          <p:cNvPr id="2" name="Picture 1" descr="Competitive_inhibitor.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761999"/>
            <a:ext cx="2159000" cy="3962401"/>
          </a:xfrm>
          <a:prstGeom prst="rect">
            <a:avLst/>
          </a:prstGeom>
        </p:spPr>
      </p:pic>
      <p:sp>
        <p:nvSpPr>
          <p:cNvPr id="3" name="TextBox 2"/>
          <p:cNvSpPr txBox="1"/>
          <p:nvPr/>
        </p:nvSpPr>
        <p:spPr>
          <a:xfrm>
            <a:off x="6705600" y="5105400"/>
            <a:ext cx="1905000" cy="1015663"/>
          </a:xfrm>
          <a:prstGeom prst="rect">
            <a:avLst/>
          </a:prstGeom>
          <a:noFill/>
        </p:spPr>
        <p:txBody>
          <a:bodyPr wrap="square" rtlCol="0">
            <a:spAutoFit/>
          </a:bodyPr>
          <a:lstStyle/>
          <a:p>
            <a:pPr algn="ctr"/>
            <a:r>
              <a:rPr lang="en-US" sz="2000" b="1" dirty="0" smtClean="0">
                <a:solidFill>
                  <a:srgbClr val="FF0000"/>
                </a:solidFill>
                <a:latin typeface="Comic Sans MS"/>
                <a:cs typeface="Comic Sans MS"/>
              </a:rPr>
              <a:t>Q</a:t>
            </a:r>
            <a:r>
              <a:rPr lang="en-US" sz="2000" dirty="0" smtClean="0">
                <a:latin typeface="Comic Sans MS"/>
                <a:cs typeface="Comic Sans MS"/>
              </a:rPr>
              <a:t>: What type of inhibition is this?</a:t>
            </a:r>
            <a:endParaRPr lang="en-US" sz="2000" dirty="0">
              <a:latin typeface="Comic Sans MS"/>
              <a:cs typeface="Comic Sans MS"/>
            </a:endParaRPr>
          </a:p>
        </p:txBody>
      </p:sp>
      <p:sp>
        <p:nvSpPr>
          <p:cNvPr id="1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5130705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4000" b="1" dirty="0" smtClean="0">
                <a:solidFill>
                  <a:srgbClr val="660066"/>
                </a:solidFill>
                <a:latin typeface="Comic Sans MS" pitchFamily="66" charset="0"/>
              </a:rPr>
              <a:t>Metabolism</a:t>
            </a:r>
            <a:r>
              <a:rPr lang="en-US" sz="4000" dirty="0" smtClean="0">
                <a:solidFill>
                  <a:srgbClr val="660066"/>
                </a:solidFill>
                <a:latin typeface="Comic Sans MS" pitchFamily="66" charset="0"/>
              </a:rPr>
              <a:t/>
            </a:r>
            <a:br>
              <a:rPr lang="en-US" sz="4000" dirty="0" smtClean="0">
                <a:solidFill>
                  <a:srgbClr val="660066"/>
                </a:solidFill>
                <a:latin typeface="Comic Sans MS" pitchFamily="66" charset="0"/>
              </a:rPr>
            </a:br>
            <a:r>
              <a:rPr lang="en-US" sz="400" dirty="0" smtClean="0">
                <a:solidFill>
                  <a:schemeClr val="folHlink"/>
                </a:solidFill>
                <a:latin typeface="Comic Sans MS" pitchFamily="66" charset="0"/>
              </a:rPr>
              <a:t> </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2400" b="1" dirty="0" smtClean="0">
                <a:solidFill>
                  <a:schemeClr val="accent6">
                    <a:lumMod val="75000"/>
                  </a:schemeClr>
                </a:solidFill>
                <a:latin typeface="Comic Sans MS" pitchFamily="66" charset="0"/>
              </a:rPr>
              <a:t>The Transformation of Energy</a:t>
            </a:r>
          </a:p>
        </p:txBody>
      </p:sp>
      <p:sp>
        <p:nvSpPr>
          <p:cNvPr id="4099" name="Rectangle 3"/>
          <p:cNvSpPr>
            <a:spLocks noGrp="1" noChangeArrowheads="1"/>
          </p:cNvSpPr>
          <p:nvPr>
            <p:ph type="body" sz="half" idx="1"/>
          </p:nvPr>
        </p:nvSpPr>
        <p:spPr>
          <a:xfrm>
            <a:off x="228601" y="1752600"/>
            <a:ext cx="3048000" cy="4525963"/>
          </a:xfrm>
        </p:spPr>
        <p:txBody>
          <a:bodyPr/>
          <a:lstStyle/>
          <a:p>
            <a:pPr algn="ctr" eaLnBrk="1" hangingPunct="1">
              <a:lnSpc>
                <a:spcPct val="80000"/>
              </a:lnSpc>
              <a:defRPr/>
            </a:pPr>
            <a:r>
              <a:rPr lang="en-US" sz="2400" dirty="0" smtClean="0">
                <a:solidFill>
                  <a:srgbClr val="000000"/>
                </a:solidFill>
                <a:latin typeface="Comic Sans MS"/>
                <a:cs typeface="Comic Sans MS"/>
              </a:rPr>
              <a:t>Sum </a:t>
            </a:r>
            <a:r>
              <a:rPr lang="en-US" sz="2400" dirty="0">
                <a:solidFill>
                  <a:srgbClr val="000000"/>
                </a:solidFill>
                <a:latin typeface="Comic Sans MS"/>
                <a:cs typeface="Comic Sans MS"/>
              </a:rPr>
              <a:t>of all chemical reactions in a cell or </a:t>
            </a:r>
            <a:r>
              <a:rPr lang="en-US" sz="2400" dirty="0" smtClean="0">
                <a:solidFill>
                  <a:srgbClr val="000000"/>
                </a:solidFill>
                <a:latin typeface="Comic Sans MS"/>
                <a:cs typeface="Comic Sans MS"/>
              </a:rPr>
              <a:t>organism.</a:t>
            </a:r>
            <a:endParaRPr lang="en-US" sz="2400" dirty="0" smtClean="0">
              <a:latin typeface="Comic Sans MS"/>
              <a:cs typeface="Comic Sans MS"/>
            </a:endParaRPr>
          </a:p>
          <a:p>
            <a:pPr algn="ctr" eaLnBrk="1" hangingPunct="1">
              <a:lnSpc>
                <a:spcPct val="80000"/>
              </a:lnSpc>
              <a:defRPr/>
            </a:pPr>
            <a:endParaRPr lang="en-US" sz="2400" dirty="0" smtClean="0">
              <a:latin typeface="Comic Sans MS" pitchFamily="66" charset="0"/>
            </a:endParaRPr>
          </a:p>
          <a:p>
            <a:pPr marL="0" indent="0" algn="ctr" eaLnBrk="1" hangingPunct="1">
              <a:lnSpc>
                <a:spcPct val="80000"/>
              </a:lnSpc>
              <a:buNone/>
              <a:defRPr/>
            </a:pPr>
            <a:endParaRPr lang="en-US" sz="2400" dirty="0">
              <a:latin typeface="Comic Sans MS" pitchFamily="66" charset="0"/>
            </a:endParaRPr>
          </a:p>
          <a:p>
            <a:pPr algn="ctr" eaLnBrk="1" hangingPunct="1">
              <a:lnSpc>
                <a:spcPct val="80000"/>
              </a:lnSpc>
              <a:defRPr/>
            </a:pPr>
            <a:r>
              <a:rPr lang="en-US" sz="2400" dirty="0" smtClean="0">
                <a:latin typeface="Comic Sans MS" pitchFamily="66" charset="0"/>
              </a:rPr>
              <a:t>Cells either get  their energy either by </a:t>
            </a:r>
            <a:r>
              <a:rPr lang="en-US" sz="2400" b="1" dirty="0" smtClean="0">
                <a:solidFill>
                  <a:schemeClr val="tx1">
                    <a:lumMod val="65000"/>
                    <a:lumOff val="35000"/>
                  </a:schemeClr>
                </a:solidFill>
                <a:latin typeface="Comic Sans MS" pitchFamily="66" charset="0"/>
              </a:rPr>
              <a:t>photosynthesis</a:t>
            </a:r>
            <a:r>
              <a:rPr lang="en-US" sz="2800" dirty="0" smtClean="0">
                <a:latin typeface="Comic Sans MS" pitchFamily="66" charset="0"/>
              </a:rPr>
              <a:t> </a:t>
            </a:r>
            <a:r>
              <a:rPr lang="en-US" sz="2400" dirty="0" smtClean="0">
                <a:latin typeface="Comic Sans MS" pitchFamily="66" charset="0"/>
              </a:rPr>
              <a:t>or by </a:t>
            </a:r>
            <a:r>
              <a:rPr lang="en-US" sz="2400" b="1" dirty="0" smtClean="0">
                <a:solidFill>
                  <a:schemeClr val="tx1">
                    <a:lumMod val="65000"/>
                    <a:lumOff val="35000"/>
                  </a:schemeClr>
                </a:solidFill>
                <a:latin typeface="Comic Sans MS" pitchFamily="66" charset="0"/>
              </a:rPr>
              <a:t>eating stuff</a:t>
            </a:r>
            <a:r>
              <a:rPr lang="en-US" sz="2800" b="1" dirty="0" smtClean="0">
                <a:solidFill>
                  <a:schemeClr val="tx1">
                    <a:lumMod val="65000"/>
                    <a:lumOff val="35000"/>
                  </a:schemeClr>
                </a:solidFill>
                <a:latin typeface="Comic Sans MS" pitchFamily="66" charset="0"/>
              </a:rPr>
              <a:t>.</a:t>
            </a:r>
          </a:p>
          <a:p>
            <a:pPr algn="ctr" eaLnBrk="1" hangingPunct="1">
              <a:lnSpc>
                <a:spcPct val="80000"/>
              </a:lnSpc>
              <a:defRPr/>
            </a:pPr>
            <a:endParaRPr lang="en-US" sz="1800" dirty="0" smtClean="0">
              <a:latin typeface="Comic Sans MS" pitchFamily="66" charset="0"/>
            </a:endParaRPr>
          </a:p>
          <a:p>
            <a:pPr marL="0" indent="0" algn="ctr" eaLnBrk="1" hangingPunct="1">
              <a:lnSpc>
                <a:spcPct val="80000"/>
              </a:lnSpc>
              <a:buNone/>
              <a:defRPr/>
            </a:pPr>
            <a:endParaRPr lang="en-US" sz="1800" b="1" dirty="0" smtClean="0">
              <a:latin typeface="Comic Sans MS" pitchFamily="66" charset="0"/>
            </a:endParaRPr>
          </a:p>
          <a:p>
            <a:pPr algn="ctr" eaLnBrk="1" hangingPunct="1">
              <a:lnSpc>
                <a:spcPct val="80000"/>
              </a:lnSpc>
              <a:defRPr/>
            </a:pPr>
            <a:endParaRPr lang="en-US" sz="2000" dirty="0" smtClean="0">
              <a:latin typeface="Comic Sans MS" pitchFamily="66" charset="0"/>
            </a:endParaRPr>
          </a:p>
          <a:p>
            <a:pPr marL="0" indent="0" algn="ctr" eaLnBrk="1" hangingPunct="1">
              <a:lnSpc>
                <a:spcPct val="80000"/>
              </a:lnSpc>
              <a:buFontTx/>
              <a:buNone/>
              <a:defRPr/>
            </a:pPr>
            <a:endParaRPr lang="en-US" sz="2000" dirty="0" smtClean="0">
              <a:latin typeface="Comic Sans MS" pitchFamily="66" charset="0"/>
            </a:endParaRPr>
          </a:p>
        </p:txBody>
      </p:sp>
      <p:pic>
        <p:nvPicPr>
          <p:cNvPr id="10" name="Picture 11" descr="Auto-and_heterotrophs-MikaelHäggström"/>
          <p:cNvPicPr>
            <a:picLocks noGrp="1" noChangeAspect="1" noChangeArrowheads="1"/>
          </p:cNvPicPr>
          <p:nvPr>
            <p:ph sz="half" idx="2"/>
          </p:nvPr>
        </p:nvPicPr>
        <p:blipFill>
          <a:blip>
            <a:extLst>
              <a:ext uri="{28A0092B-C50C-407E-A947-70E740481C1C}">
                <a14:useLocalDpi xmlns:a14="http://schemas.microsoft.com/office/drawing/2010/main" val="0"/>
              </a:ext>
            </a:extLst>
          </a:blip>
          <a:srcRect/>
          <a:stretch>
            <a:fillRect/>
          </a:stretch>
        </p:blipFill>
        <p:spPr>
          <a:xfrm>
            <a:off x="4114800" y="1600200"/>
            <a:ext cx="44958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2"/>
          <p:cNvSpPr txBox="1">
            <a:spLocks noChangeArrowheads="1"/>
          </p:cNvSpPr>
          <p:nvPr/>
        </p:nvSpPr>
        <p:spPr bwMode="auto">
          <a:xfrm>
            <a:off x="5346700" y="6581775"/>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Autotrophs &amp; Heterotrophs</a:t>
            </a:r>
            <a:r>
              <a:rPr lang="en-US" altLang="en-US" sz="1000" b="0">
                <a:latin typeface="Comic Sans MS" pitchFamily="66" charset="0"/>
              </a:rPr>
              <a:t>, Mikael Häggström</a:t>
            </a:r>
            <a:r>
              <a:rPr lang="en-US" altLang="en-US" sz="1000">
                <a:latin typeface="Comic Sans MS" pitchFamily="66" charset="0"/>
              </a:rPr>
              <a:t> </a:t>
            </a:r>
          </a:p>
        </p:txBody>
      </p:sp>
      <p:sp>
        <p:nvSpPr>
          <p:cNvPr id="13"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1171081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400"/>
            <a:ext cx="8305800" cy="1706562"/>
          </a:xfrm>
          <a:noFill/>
        </p:spPr>
        <p:txBody>
          <a:bodyPr/>
          <a:lstStyle/>
          <a:p>
            <a:pPr eaLnBrk="1" hangingPunct="1"/>
            <a:r>
              <a:rPr lang="en-US" sz="4000" b="1" dirty="0">
                <a:solidFill>
                  <a:srgbClr val="660066"/>
                </a:solidFill>
                <a:latin typeface="Comic Sans MS"/>
                <a:cs typeface="Comic Sans MS"/>
              </a:rPr>
              <a:t>Metabolic </a:t>
            </a:r>
            <a:r>
              <a:rPr lang="en-US" sz="4000" b="1" dirty="0" smtClean="0">
                <a:solidFill>
                  <a:srgbClr val="660066"/>
                </a:solidFill>
                <a:latin typeface="Comic Sans MS"/>
                <a:cs typeface="Comic Sans MS"/>
              </a:rPr>
              <a:t>Pathways</a:t>
            </a:r>
            <a:r>
              <a:rPr lang="en-US" sz="4000" b="1" dirty="0" smtClean="0">
                <a:solidFill>
                  <a:srgbClr val="000000"/>
                </a:solidFill>
                <a:latin typeface="Comic Sans MS"/>
                <a:cs typeface="Comic Sans MS"/>
              </a:rPr>
              <a:t/>
            </a:r>
            <a:br>
              <a:rPr lang="en-US" sz="4000" b="1" dirty="0" smtClean="0">
                <a:solidFill>
                  <a:srgbClr val="000000"/>
                </a:solidFill>
                <a:latin typeface="Comic Sans MS"/>
                <a:cs typeface="Comic Sans MS"/>
              </a:rPr>
            </a:br>
            <a:r>
              <a:rPr lang="en-US" sz="2800" dirty="0" smtClean="0">
                <a:solidFill>
                  <a:srgbClr val="000000"/>
                </a:solidFill>
                <a:latin typeface="Comic Sans MS"/>
                <a:cs typeface="Comic Sans MS"/>
              </a:rPr>
              <a:t> </a:t>
            </a:r>
            <a:r>
              <a:rPr lang="en-US" sz="2000" dirty="0">
                <a:solidFill>
                  <a:srgbClr val="000000"/>
                </a:solidFill>
                <a:latin typeface="Comic Sans MS"/>
                <a:cs typeface="Comic Sans MS"/>
              </a:rPr>
              <a:t>Series of chemical reactions </a:t>
            </a:r>
            <a:r>
              <a:rPr lang="en-US" sz="2000" dirty="0" smtClean="0">
                <a:solidFill>
                  <a:srgbClr val="000000"/>
                </a:solidFill>
                <a:latin typeface="Comic Sans MS"/>
                <a:cs typeface="Comic Sans MS"/>
              </a:rPr>
              <a:t>that </a:t>
            </a:r>
            <a:r>
              <a:rPr lang="en-US" sz="2000" dirty="0">
                <a:solidFill>
                  <a:srgbClr val="000000"/>
                </a:solidFill>
                <a:latin typeface="Comic Sans MS"/>
                <a:cs typeface="Comic Sans MS"/>
              </a:rPr>
              <a:t>regulate the concentration of substances within </a:t>
            </a:r>
            <a:r>
              <a:rPr lang="en-US" sz="2000" dirty="0" smtClean="0">
                <a:solidFill>
                  <a:srgbClr val="000000"/>
                </a:solidFill>
                <a:latin typeface="Comic Sans MS"/>
                <a:cs typeface="Comic Sans MS"/>
              </a:rPr>
              <a:t>the organism.</a:t>
            </a:r>
            <a:endParaRPr lang="en-US" sz="2800" dirty="0">
              <a:solidFill>
                <a:srgbClr val="339933"/>
              </a:solidFill>
              <a:latin typeface="Comic Sans MS"/>
              <a:cs typeface="Comic Sans MS"/>
            </a:endParaRPr>
          </a:p>
        </p:txBody>
      </p:sp>
      <p:sp>
        <p:nvSpPr>
          <p:cNvPr id="5126" name="Rectangle 8"/>
          <p:cNvSpPr>
            <a:spLocks noChangeArrowheads="1"/>
          </p:cNvSpPr>
          <p:nvPr/>
        </p:nvSpPr>
        <p:spPr bwMode="auto">
          <a:xfrm>
            <a:off x="228600" y="1752600"/>
            <a:ext cx="3810000" cy="50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en-US" sz="2000" dirty="0" smtClean="0">
                <a:solidFill>
                  <a:srgbClr val="000000"/>
                </a:solidFill>
                <a:latin typeface="Comic Sans MS"/>
                <a:cs typeface="Comic Sans MS"/>
              </a:rPr>
              <a:t>Has </a:t>
            </a:r>
            <a:r>
              <a:rPr lang="en-US" sz="2000" dirty="0">
                <a:solidFill>
                  <a:srgbClr val="000000"/>
                </a:solidFill>
                <a:latin typeface="Comic Sans MS"/>
                <a:cs typeface="Comic Sans MS"/>
              </a:rPr>
              <a:t>order, like </a:t>
            </a:r>
            <a:r>
              <a:rPr lang="en-US" sz="2000" dirty="0" smtClean="0">
                <a:solidFill>
                  <a:srgbClr val="000000"/>
                </a:solidFill>
                <a:latin typeface="Comic Sans MS"/>
                <a:cs typeface="Comic Sans MS"/>
              </a:rPr>
              <a:t>an assembly line.</a:t>
            </a:r>
          </a:p>
          <a:p>
            <a:pPr marL="342900" indent="-342900">
              <a:buFont typeface="Arial"/>
              <a:buChar char="•"/>
            </a:pPr>
            <a:endParaRPr lang="en-US" sz="1200" dirty="0">
              <a:solidFill>
                <a:srgbClr val="000000"/>
              </a:solidFill>
              <a:latin typeface="Comic Sans MS"/>
              <a:cs typeface="Comic Sans MS"/>
            </a:endParaRPr>
          </a:p>
          <a:p>
            <a:pPr marL="342900" indent="-342900">
              <a:buFont typeface="Arial"/>
              <a:buChar char="•"/>
            </a:pPr>
            <a:r>
              <a:rPr lang="en-US" sz="2000" dirty="0" smtClean="0">
                <a:solidFill>
                  <a:srgbClr val="000000"/>
                </a:solidFill>
                <a:latin typeface="Comic Sans MS"/>
                <a:cs typeface="Comic Sans MS"/>
              </a:rPr>
              <a:t>Molecules are altered in a series  of steps.</a:t>
            </a:r>
            <a:endParaRPr lang="en-US" sz="2000" dirty="0">
              <a:solidFill>
                <a:srgbClr val="000000"/>
              </a:solidFill>
              <a:latin typeface="Comic Sans MS"/>
              <a:cs typeface="Comic Sans MS"/>
            </a:endParaRPr>
          </a:p>
          <a:p>
            <a:pPr>
              <a:buFont typeface="Arial" charset="0"/>
              <a:buChar char="•"/>
            </a:pPr>
            <a:endParaRPr lang="en-US" sz="1200" b="1" dirty="0">
              <a:solidFill>
                <a:srgbClr val="000000"/>
              </a:solidFill>
              <a:latin typeface="Comic Sans MS"/>
              <a:cs typeface="Comic Sans MS"/>
            </a:endParaRPr>
          </a:p>
          <a:p>
            <a:pPr>
              <a:buFont typeface="Arial" charset="0"/>
              <a:buChar char="•"/>
            </a:pPr>
            <a:r>
              <a:rPr lang="en-US" sz="2000" dirty="0" smtClean="0">
                <a:solidFill>
                  <a:srgbClr val="000000"/>
                </a:solidFill>
                <a:latin typeface="Comic Sans MS"/>
                <a:cs typeface="Comic Sans MS"/>
              </a:rPr>
              <a:t>   Use many smaller    </a:t>
            </a:r>
          </a:p>
          <a:p>
            <a:r>
              <a:rPr lang="en-US" sz="2000" dirty="0">
                <a:solidFill>
                  <a:srgbClr val="000000"/>
                </a:solidFill>
                <a:latin typeface="Comic Sans MS"/>
                <a:cs typeface="Comic Sans MS"/>
              </a:rPr>
              <a:t> </a:t>
            </a:r>
            <a:r>
              <a:rPr lang="en-US" sz="2000" dirty="0" smtClean="0">
                <a:solidFill>
                  <a:srgbClr val="000000"/>
                </a:solidFill>
                <a:latin typeface="Comic Sans MS"/>
                <a:cs typeface="Comic Sans MS"/>
              </a:rPr>
              <a:t>   steps rather than  </a:t>
            </a:r>
          </a:p>
          <a:p>
            <a:r>
              <a:rPr lang="en-US" sz="2000" dirty="0">
                <a:solidFill>
                  <a:srgbClr val="000000"/>
                </a:solidFill>
                <a:latin typeface="Comic Sans MS"/>
                <a:cs typeface="Comic Sans MS"/>
              </a:rPr>
              <a:t> </a:t>
            </a:r>
            <a:r>
              <a:rPr lang="en-US" sz="2000" dirty="0" smtClean="0">
                <a:solidFill>
                  <a:srgbClr val="000000"/>
                </a:solidFill>
                <a:latin typeface="Comic Sans MS"/>
                <a:cs typeface="Comic Sans MS"/>
              </a:rPr>
              <a:t>   one </a:t>
            </a:r>
            <a:r>
              <a:rPr lang="en-US" sz="2000" dirty="0">
                <a:solidFill>
                  <a:srgbClr val="000000"/>
                </a:solidFill>
                <a:latin typeface="Comic Sans MS"/>
                <a:cs typeface="Comic Sans MS"/>
              </a:rPr>
              <a:t>big </a:t>
            </a:r>
            <a:r>
              <a:rPr lang="en-US" sz="2000" dirty="0" smtClean="0">
                <a:solidFill>
                  <a:srgbClr val="000000"/>
                </a:solidFill>
                <a:latin typeface="Comic Sans MS"/>
                <a:cs typeface="Comic Sans MS"/>
              </a:rPr>
              <a:t>step.</a:t>
            </a:r>
          </a:p>
          <a:p>
            <a:endParaRPr lang="en-US" sz="1000" dirty="0">
              <a:solidFill>
                <a:srgbClr val="000000"/>
              </a:solidFill>
              <a:latin typeface="Comic Sans MS"/>
              <a:cs typeface="Comic Sans MS"/>
            </a:endParaRPr>
          </a:p>
          <a:p>
            <a:pPr marL="342900" indent="-342900">
              <a:buFont typeface="Arial"/>
              <a:buChar char="•"/>
            </a:pPr>
            <a:r>
              <a:rPr lang="en-US" sz="2000" dirty="0">
                <a:solidFill>
                  <a:srgbClr val="000000"/>
                </a:solidFill>
                <a:latin typeface="Comic Sans MS"/>
                <a:cs typeface="Comic Sans MS"/>
              </a:rPr>
              <a:t> </a:t>
            </a:r>
            <a:r>
              <a:rPr lang="en-US" sz="2000" b="1" dirty="0" smtClean="0">
                <a:solidFill>
                  <a:schemeClr val="bg1">
                    <a:lumMod val="50000"/>
                  </a:schemeClr>
                </a:solidFill>
                <a:latin typeface="Comic Sans MS"/>
                <a:cs typeface="Comic Sans MS"/>
              </a:rPr>
              <a:t>Enzymes</a:t>
            </a:r>
            <a:r>
              <a:rPr lang="en-US" sz="2000" dirty="0" smtClean="0">
                <a:solidFill>
                  <a:srgbClr val="000000"/>
                </a:solidFill>
                <a:latin typeface="Comic Sans MS"/>
                <a:cs typeface="Comic Sans MS"/>
              </a:rPr>
              <a:t> </a:t>
            </a:r>
            <a:r>
              <a:rPr lang="en-US" sz="2000" dirty="0">
                <a:solidFill>
                  <a:srgbClr val="000000"/>
                </a:solidFill>
                <a:latin typeface="Comic Sans MS"/>
                <a:cs typeface="Comic Sans MS"/>
              </a:rPr>
              <a:t>are </a:t>
            </a:r>
            <a:r>
              <a:rPr lang="en-US" sz="2000" dirty="0" smtClean="0">
                <a:solidFill>
                  <a:srgbClr val="000000"/>
                </a:solidFill>
                <a:latin typeface="Comic Sans MS"/>
                <a:cs typeface="Comic Sans MS"/>
              </a:rPr>
              <a:t>workers that control each station </a:t>
            </a:r>
            <a:r>
              <a:rPr lang="en-US" sz="2000" dirty="0">
                <a:solidFill>
                  <a:srgbClr val="000000"/>
                </a:solidFill>
                <a:latin typeface="Comic Sans MS"/>
                <a:cs typeface="Comic Sans MS"/>
              </a:rPr>
              <a:t>along </a:t>
            </a:r>
            <a:r>
              <a:rPr lang="en-US" sz="2000" dirty="0" smtClean="0">
                <a:solidFill>
                  <a:srgbClr val="000000"/>
                </a:solidFill>
                <a:latin typeface="Comic Sans MS"/>
                <a:cs typeface="Comic Sans MS"/>
              </a:rPr>
              <a:t>the pathway</a:t>
            </a:r>
            <a:r>
              <a:rPr lang="en-US" dirty="0" smtClean="0">
                <a:solidFill>
                  <a:srgbClr val="000000"/>
                </a:solidFill>
                <a:latin typeface="Comic Sans MS"/>
                <a:cs typeface="Comic Sans MS"/>
              </a:rPr>
              <a:t>.</a:t>
            </a:r>
          </a:p>
          <a:p>
            <a:pPr marL="342900" indent="-342900">
              <a:buFont typeface="Arial"/>
              <a:buChar char="•"/>
            </a:pPr>
            <a:endParaRPr lang="en-US" sz="1200" dirty="0">
              <a:solidFill>
                <a:srgbClr val="000000"/>
              </a:solidFill>
              <a:latin typeface="Comic Sans MS"/>
              <a:cs typeface="Comic Sans MS"/>
            </a:endParaRPr>
          </a:p>
          <a:p>
            <a:pPr marL="342900" indent="-342900">
              <a:buFont typeface="Arial"/>
              <a:buChar char="•"/>
            </a:pPr>
            <a:r>
              <a:rPr lang="en-US" sz="2000" dirty="0">
                <a:latin typeface="Comic Sans MS"/>
                <a:cs typeface="Comic Sans MS"/>
              </a:rPr>
              <a:t>May be turned on and off as </a:t>
            </a:r>
            <a:r>
              <a:rPr lang="en-US" sz="2000" dirty="0" smtClean="0">
                <a:latin typeface="Comic Sans MS"/>
                <a:cs typeface="Comic Sans MS"/>
              </a:rPr>
              <a:t>needed.</a:t>
            </a:r>
            <a:endParaRPr lang="en-US" sz="2000" dirty="0">
              <a:latin typeface="Comic Sans MS"/>
              <a:cs typeface="Comic Sans MS"/>
            </a:endParaRPr>
          </a:p>
          <a:p>
            <a:endParaRPr lang="en-US" sz="2000" dirty="0" smtClean="0">
              <a:latin typeface="Comic Sans MS"/>
              <a:cs typeface="Comic Sans MS"/>
            </a:endParaRPr>
          </a:p>
        </p:txBody>
      </p:sp>
      <p:sp>
        <p:nvSpPr>
          <p:cNvPr id="9222" name="TextBox 7"/>
          <p:cNvSpPr txBox="1">
            <a:spLocks noChangeArrowheads="1"/>
          </p:cNvSpPr>
          <p:nvPr/>
        </p:nvSpPr>
        <p:spPr bwMode="auto">
          <a:xfrm>
            <a:off x="3657600" y="5410200"/>
            <a:ext cx="4876800" cy="101566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lgn="ctr" eaLnBrk="1" hangingPunct="1"/>
            <a:r>
              <a:rPr lang="en-US" sz="2000" b="1" dirty="0" smtClean="0">
                <a:solidFill>
                  <a:srgbClr val="000000"/>
                </a:solidFill>
                <a:latin typeface="Comic Sans MS"/>
                <a:cs typeface="Comic Sans MS"/>
              </a:rPr>
              <a:t>Video: </a:t>
            </a:r>
          </a:p>
          <a:p>
            <a:pPr lvl="1" algn="ctr" eaLnBrk="1" hangingPunct="1"/>
            <a:r>
              <a:rPr lang="en-US" sz="2000" b="1" dirty="0" smtClean="0">
                <a:solidFill>
                  <a:srgbClr val="000000"/>
                </a:solidFill>
                <a:latin typeface="Comic Sans MS"/>
                <a:cs typeface="Comic Sans MS"/>
                <a:hlinkClick r:id="rId3"/>
              </a:rPr>
              <a:t>Biochemical Pathways</a:t>
            </a:r>
            <a:endParaRPr lang="en-US" sz="2000" b="1" dirty="0" smtClean="0">
              <a:solidFill>
                <a:srgbClr val="000000"/>
              </a:solidFill>
              <a:latin typeface="Comic Sans MS"/>
              <a:cs typeface="Comic Sans MS"/>
            </a:endParaRPr>
          </a:p>
          <a:p>
            <a:pPr lvl="1" algn="ctr" eaLnBrk="1" hangingPunct="1"/>
            <a:endParaRPr lang="en-US" sz="2000" b="1" dirty="0">
              <a:latin typeface="Comic Sans MS"/>
              <a:cs typeface="Comic Sans MS"/>
            </a:endParaRPr>
          </a:p>
        </p:txBody>
      </p:sp>
      <p:pic>
        <p:nvPicPr>
          <p:cNvPr id="3" name="Picture 2" descr="Metabolism_pathways_(partly_labeled).svg.png"/>
          <p:cNvPicPr>
            <a:picLocks noChangeAspect="1"/>
          </p:cNvPicPr>
          <p:nvPr/>
        </p:nvPicPr>
        <p:blipFill>
          <a:blip>
            <a:extLst>
              <a:ext uri="{28A0092B-C50C-407E-A947-70E740481C1C}">
                <a14:useLocalDpi xmlns:a14="http://schemas.microsoft.com/office/drawing/2010/main" val="0"/>
              </a:ext>
            </a:extLst>
          </a:blip>
          <a:stretch>
            <a:fillRect/>
          </a:stretch>
        </p:blipFill>
        <p:spPr>
          <a:xfrm>
            <a:off x="4343400" y="1828800"/>
            <a:ext cx="4453759" cy="3276600"/>
          </a:xfrm>
          <a:prstGeom prst="rect">
            <a:avLst/>
          </a:prstGeom>
        </p:spPr>
      </p:pic>
      <p:sp>
        <p:nvSpPr>
          <p:cNvPr id="12" name="Text Box 10"/>
          <p:cNvSpPr txBox="1">
            <a:spLocks noChangeArrowheads="1"/>
          </p:cNvSpPr>
          <p:nvPr/>
        </p:nvSpPr>
        <p:spPr bwMode="auto">
          <a:xfrm>
            <a:off x="6248400" y="66294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4"/>
              </a:rPr>
              <a:t>Metabolism Pathways</a:t>
            </a:r>
            <a:r>
              <a:rPr lang="en-US" altLang="en-US" sz="1000" dirty="0" smtClean="0">
                <a:latin typeface="Comic Sans MS" pitchFamily="66" charset="0"/>
              </a:rPr>
              <a:t>, Wiki</a:t>
            </a:r>
            <a:endParaRPr lang="en-US" altLang="en-US" sz="1000" dirty="0">
              <a:latin typeface="Comic Sans MS" pitchFamily="66" charset="0"/>
            </a:endParaRPr>
          </a:p>
        </p:txBody>
      </p:sp>
      <p:sp>
        <p:nvSpPr>
          <p:cNvPr id="14"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3956837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altLang="en-US" sz="3200" b="1" dirty="0" smtClean="0">
                <a:solidFill>
                  <a:srgbClr val="003300"/>
                </a:solidFill>
                <a:latin typeface="Comic Sans MS" pitchFamily="66" charset="0"/>
              </a:rPr>
              <a:t>Why Are Enzymes So Important?</a:t>
            </a:r>
          </a:p>
        </p:txBody>
      </p:sp>
      <p:sp>
        <p:nvSpPr>
          <p:cNvPr id="14339" name="Rectangle 3"/>
          <p:cNvSpPr>
            <a:spLocks noGrp="1" noChangeArrowheads="1"/>
          </p:cNvSpPr>
          <p:nvPr>
            <p:ph type="body" sz="half" idx="1"/>
          </p:nvPr>
        </p:nvSpPr>
        <p:spPr>
          <a:xfrm>
            <a:off x="304800" y="1219200"/>
            <a:ext cx="3810000" cy="4525963"/>
          </a:xfrm>
        </p:spPr>
        <p:txBody>
          <a:bodyPr/>
          <a:lstStyle/>
          <a:p>
            <a:pPr algn="ctr" eaLnBrk="1" hangingPunct="1">
              <a:buFontTx/>
              <a:buNone/>
            </a:pPr>
            <a:r>
              <a:rPr lang="en-US" altLang="en-US" sz="2400" b="1" dirty="0" smtClean="0">
                <a:solidFill>
                  <a:srgbClr val="33CC33"/>
                </a:solidFill>
                <a:latin typeface="Comic Sans MS" pitchFamily="66" charset="0"/>
              </a:rPr>
              <a:t>     Why are we devoting one whole lecture topic to a protein molecule?</a:t>
            </a:r>
          </a:p>
          <a:p>
            <a:pPr eaLnBrk="1" hangingPunct="1">
              <a:buFontTx/>
              <a:buNone/>
            </a:pPr>
            <a:endParaRPr lang="en-US" altLang="en-US" sz="2000" dirty="0" smtClean="0">
              <a:latin typeface="Comic Sans MS" pitchFamily="66" charset="0"/>
            </a:endParaRPr>
          </a:p>
          <a:p>
            <a:pPr algn="ctr" eaLnBrk="1" hangingPunct="1">
              <a:buFontTx/>
              <a:buNone/>
            </a:pPr>
            <a:r>
              <a:rPr lang="en-US" altLang="en-US" sz="2000" dirty="0" smtClean="0">
                <a:latin typeface="Comic Sans MS" pitchFamily="66" charset="0"/>
              </a:rPr>
              <a:t>     </a:t>
            </a:r>
            <a:r>
              <a:rPr lang="en-US" altLang="en-US" sz="2400" dirty="0" smtClean="0">
                <a:latin typeface="Comic Sans MS" pitchFamily="66" charset="0"/>
              </a:rPr>
              <a:t>Nearly all chemical reactions in biological cells need enzymes to make the reaction occur fast enough to support life.</a:t>
            </a:r>
          </a:p>
          <a:p>
            <a:pPr algn="ctr" eaLnBrk="1" hangingPunct="1">
              <a:buFontTx/>
              <a:buNone/>
            </a:pPr>
            <a:endParaRPr lang="en-US" altLang="en-US" sz="2000" dirty="0">
              <a:latin typeface="Comic Sans MS" pitchFamily="66" charset="0"/>
            </a:endParaRPr>
          </a:p>
          <a:p>
            <a:pPr algn="ctr" eaLnBrk="1" hangingPunct="1">
              <a:buFontTx/>
              <a:buNone/>
            </a:pPr>
            <a:endParaRPr lang="en-US" altLang="en-US" sz="2400" dirty="0" smtClean="0">
              <a:latin typeface="Comic Sans MS" pitchFamily="66" charset="0"/>
            </a:endParaRPr>
          </a:p>
        </p:txBody>
      </p:sp>
      <p:pic>
        <p:nvPicPr>
          <p:cNvPr id="144388" name="Picture 4" descr="Jumprope_MeaganKlei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219200"/>
            <a:ext cx="3867150" cy="5029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1" name="Text Box 6"/>
          <p:cNvSpPr txBox="1">
            <a:spLocks noChangeArrowheads="1"/>
          </p:cNvSpPr>
          <p:nvPr/>
        </p:nvSpPr>
        <p:spPr bwMode="auto">
          <a:xfrm>
            <a:off x="6689725" y="6607175"/>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Jumping rope</a:t>
            </a:r>
            <a:r>
              <a:rPr lang="en-US" altLang="en-US" sz="1000">
                <a:latin typeface="Comic Sans MS" pitchFamily="66" charset="0"/>
              </a:rPr>
              <a:t>, Meagan E. Klein </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457200" y="274638"/>
            <a:ext cx="8229600" cy="792162"/>
          </a:xfrm>
        </p:spPr>
        <p:txBody>
          <a:bodyPr/>
          <a:lstStyle/>
          <a:p>
            <a:pPr eaLnBrk="1" hangingPunct="1">
              <a:defRPr/>
            </a:pPr>
            <a:r>
              <a:rPr lang="en-US" sz="4000" b="1" dirty="0" smtClean="0">
                <a:latin typeface="Comic Sans MS"/>
                <a:ea typeface="+mj-ea"/>
                <a:cs typeface="Comic Sans MS"/>
              </a:rPr>
              <a:t>Digestion </a:t>
            </a:r>
            <a:r>
              <a:rPr lang="en-US" sz="3600" b="1" dirty="0" smtClean="0">
                <a:latin typeface="Comic Sans MS"/>
                <a:ea typeface="+mj-ea"/>
                <a:cs typeface="Comic Sans MS"/>
              </a:rPr>
              <a:t>&amp;</a:t>
            </a:r>
            <a:r>
              <a:rPr lang="en-US" sz="4000" b="1" dirty="0" smtClean="0">
                <a:latin typeface="Comic Sans MS"/>
                <a:ea typeface="+mj-ea"/>
                <a:cs typeface="Comic Sans MS"/>
              </a:rPr>
              <a:t> </a:t>
            </a:r>
            <a:r>
              <a:rPr lang="en-US" sz="3600" b="1" dirty="0" smtClean="0">
                <a:latin typeface="Comic Sans MS"/>
                <a:ea typeface="+mj-ea"/>
                <a:cs typeface="Comic Sans MS"/>
              </a:rPr>
              <a:t>Enzymes</a:t>
            </a:r>
            <a:endParaRPr lang="en-US" sz="3600" dirty="0">
              <a:latin typeface="Comic Sans MS"/>
              <a:ea typeface="+mj-ea"/>
              <a:cs typeface="Comic Sans MS"/>
            </a:endParaRPr>
          </a:p>
        </p:txBody>
      </p:sp>
      <p:pic>
        <p:nvPicPr>
          <p:cNvPr id="8" name="Picture 7" descr="Digestive_system_diagram_edi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4191000" cy="3810000"/>
          </a:xfrm>
          <a:prstGeom prst="rect">
            <a:avLst/>
          </a:prstGeom>
        </p:spPr>
      </p:pic>
      <p:sp>
        <p:nvSpPr>
          <p:cNvPr id="10" name="Text Box 14"/>
          <p:cNvSpPr txBox="1">
            <a:spLocks noChangeArrowheads="1"/>
          </p:cNvSpPr>
          <p:nvPr/>
        </p:nvSpPr>
        <p:spPr bwMode="auto">
          <a:xfrm>
            <a:off x="6632162" y="6611779"/>
            <a:ext cx="25118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Comic Sans MS" charset="0"/>
                <a:cs typeface="+mn-cs"/>
              </a:rPr>
              <a:t>Image: </a:t>
            </a:r>
            <a:r>
              <a:rPr lang="en-US" sz="1000" dirty="0" smtClean="0">
                <a:latin typeface="Comic Sans MS" charset="0"/>
                <a:hlinkClick r:id="rId3"/>
              </a:rPr>
              <a:t>Digestive system diagram</a:t>
            </a:r>
            <a:r>
              <a:rPr lang="en-US" sz="1000" dirty="0" smtClean="0">
                <a:latin typeface="Comic Sans MS" charset="0"/>
              </a:rPr>
              <a:t>, Wiki</a:t>
            </a:r>
            <a:endParaRPr lang="en-US" sz="1000" dirty="0" smtClean="0">
              <a:latin typeface="Comic Sans MS" charset="0"/>
              <a:cs typeface="+mn-cs"/>
            </a:endParaRPr>
          </a:p>
        </p:txBody>
      </p:sp>
      <p:sp>
        <p:nvSpPr>
          <p:cNvPr id="9" name="Rectangle 3"/>
          <p:cNvSpPr>
            <a:spLocks noGrp="1" noChangeArrowheads="1"/>
          </p:cNvSpPr>
          <p:nvPr>
            <p:ph type="body" sz="half" idx="1"/>
          </p:nvPr>
        </p:nvSpPr>
        <p:spPr>
          <a:xfrm>
            <a:off x="5181600" y="1371600"/>
            <a:ext cx="3352800" cy="3657600"/>
          </a:xfrm>
        </p:spPr>
        <p:txBody>
          <a:bodyPr/>
          <a:lstStyle/>
          <a:p>
            <a:pPr marL="0" indent="0" eaLnBrk="1" hangingPunct="1">
              <a:buNone/>
            </a:pPr>
            <a:r>
              <a:rPr lang="en-US" altLang="en-US" sz="2400" dirty="0" smtClean="0">
                <a:latin typeface="Comic Sans MS" pitchFamily="66" charset="0"/>
                <a:cs typeface="Arial" charset="0"/>
              </a:rPr>
              <a:t>Digesting </a:t>
            </a:r>
            <a:r>
              <a:rPr lang="en-US" altLang="en-US" sz="2400" dirty="0">
                <a:latin typeface="Comic Sans MS" pitchFamily="66" charset="0"/>
                <a:cs typeface="Arial" charset="0"/>
              </a:rPr>
              <a:t>one meal could take years without </a:t>
            </a:r>
            <a:r>
              <a:rPr lang="en-US" altLang="en-US" sz="2400" dirty="0" smtClean="0">
                <a:latin typeface="Comic Sans MS" pitchFamily="66" charset="0"/>
                <a:cs typeface="Arial" charset="0"/>
              </a:rPr>
              <a:t>enzymes!</a:t>
            </a:r>
          </a:p>
          <a:p>
            <a:pPr marL="0" indent="0" eaLnBrk="1" hangingPunct="1">
              <a:buNone/>
            </a:pPr>
            <a:endParaRPr lang="en-US" altLang="en-US" sz="2400" dirty="0" smtClean="0">
              <a:latin typeface="Comic Sans MS" pitchFamily="66" charset="0"/>
              <a:cs typeface="Arial" charset="0"/>
            </a:endParaRPr>
          </a:p>
          <a:p>
            <a:pPr marL="0" indent="0" eaLnBrk="1" hangingPunct="1">
              <a:buNone/>
            </a:pPr>
            <a:r>
              <a:rPr lang="en-US" altLang="en-US" sz="2400" i="1" dirty="0" smtClean="0">
                <a:solidFill>
                  <a:schemeClr val="bg2">
                    <a:lumMod val="75000"/>
                  </a:schemeClr>
                </a:solidFill>
                <a:latin typeface="Comic Sans MS" pitchFamily="66" charset="0"/>
                <a:cs typeface="Arial" charset="0"/>
              </a:rPr>
              <a:t>Examples of digestive enzymes: </a:t>
            </a:r>
            <a:r>
              <a:rPr lang="en-US" altLang="en-US" sz="2400" dirty="0" err="1" smtClean="0">
                <a:latin typeface="Comic Sans MS" pitchFamily="66" charset="0"/>
                <a:cs typeface="Arial" charset="0"/>
              </a:rPr>
              <a:t>sucrase</a:t>
            </a:r>
            <a:r>
              <a:rPr lang="en-US" altLang="en-US" sz="2400" dirty="0">
                <a:latin typeface="Comic Sans MS" pitchFamily="66" charset="0"/>
                <a:cs typeface="Arial" charset="0"/>
              </a:rPr>
              <a:t>, </a:t>
            </a:r>
            <a:r>
              <a:rPr lang="en-US" altLang="en-US" sz="2400" dirty="0" smtClean="0">
                <a:latin typeface="Comic Sans MS" pitchFamily="66" charset="0"/>
                <a:cs typeface="Arial" charset="0"/>
              </a:rPr>
              <a:t>lipase, amylase.</a:t>
            </a:r>
            <a:endParaRPr lang="en-US" altLang="en-US" sz="2400" dirty="0">
              <a:latin typeface="Comic Sans MS" pitchFamily="66" charset="0"/>
              <a:cs typeface="Arial" charset="0"/>
            </a:endParaRPr>
          </a:p>
          <a:p>
            <a:pPr marL="0" indent="0" eaLnBrk="1" hangingPunct="1">
              <a:buNone/>
            </a:pPr>
            <a:endParaRPr lang="en-US" altLang="en-US" sz="1050" dirty="0">
              <a:latin typeface="Comic Sans MS" pitchFamily="66" charset="0"/>
              <a:cs typeface="Arial" charset="0"/>
            </a:endParaRPr>
          </a:p>
          <a:p>
            <a:pPr marL="0" indent="0" eaLnBrk="1" hangingPunct="1">
              <a:buNone/>
            </a:pPr>
            <a:r>
              <a:rPr lang="en-US" altLang="en-US" sz="2400" dirty="0">
                <a:latin typeface="Comic Sans MS" pitchFamily="66" charset="0"/>
                <a:cs typeface="Arial" charset="0"/>
              </a:rPr>
              <a:t>	</a:t>
            </a:r>
          </a:p>
          <a:p>
            <a:pPr marL="0" indent="0" eaLnBrk="1" hangingPunct="1">
              <a:buNone/>
            </a:pPr>
            <a:endParaRPr lang="en-US" altLang="en-US" sz="2400" dirty="0" smtClean="0">
              <a:latin typeface="Comic Sans MS" pitchFamily="66" charset="0"/>
              <a:cs typeface="Arial" charset="0"/>
            </a:endParaRPr>
          </a:p>
          <a:p>
            <a:pPr marL="0" indent="0" eaLnBrk="1" hangingPunct="1">
              <a:buNone/>
            </a:pPr>
            <a:endParaRPr lang="en-US" altLang="en-US" sz="2400" dirty="0">
              <a:latin typeface="Comic Sans MS" pitchFamily="66" charset="0"/>
              <a:cs typeface="Arial" charset="0"/>
            </a:endParaRPr>
          </a:p>
          <a:p>
            <a:pPr marL="0" indent="0" eaLnBrk="1" hangingPunct="1">
              <a:buNone/>
            </a:pPr>
            <a:r>
              <a:rPr lang="en-US" altLang="en-US" sz="2800" dirty="0" smtClean="0">
                <a:latin typeface="Comic Sans MS" pitchFamily="66" charset="0"/>
                <a:cs typeface="Arial" charset="0"/>
              </a:rPr>
              <a:t> </a:t>
            </a:r>
          </a:p>
          <a:p>
            <a:pPr eaLnBrk="1" hangingPunct="1"/>
            <a:endParaRPr lang="en-US" altLang="en-US" sz="2400" dirty="0" smtClean="0">
              <a:latin typeface="Comic Sans MS" pitchFamily="66" charset="0"/>
              <a:cs typeface="Arial" charset="0"/>
            </a:endParaRPr>
          </a:p>
          <a:p>
            <a:pPr eaLnBrk="1" hangingPunct="1"/>
            <a:endParaRPr lang="en-US" altLang="en-US" sz="1600" dirty="0" smtClean="0">
              <a:latin typeface="Comic Sans MS" pitchFamily="66" charset="0"/>
              <a:cs typeface="Arial" charset="0"/>
            </a:endParaRPr>
          </a:p>
          <a:p>
            <a:pPr eaLnBrk="1" hangingPunct="1"/>
            <a:endParaRPr lang="en-US" altLang="en-US" sz="2000" i="1" dirty="0" smtClean="0">
              <a:latin typeface="Comic Sans MS" pitchFamily="66" charset="0"/>
              <a:cs typeface="Arial" charset="0"/>
            </a:endParaRPr>
          </a:p>
          <a:p>
            <a:pPr eaLnBrk="1" hangingPunct="1">
              <a:buFontTx/>
              <a:buNone/>
            </a:pPr>
            <a:endParaRPr lang="en-US" altLang="en-US" sz="2400" b="1" dirty="0" smtClean="0">
              <a:latin typeface="Comic Sans MS" pitchFamily="66" charset="0"/>
              <a:cs typeface="Arial" charset="0"/>
            </a:endParaRPr>
          </a:p>
        </p:txBody>
      </p:sp>
      <p:sp>
        <p:nvSpPr>
          <p:cNvPr id="12" name="Rectangle 5"/>
          <p:cNvSpPr>
            <a:spLocks noChangeArrowheads="1"/>
          </p:cNvSpPr>
          <p:nvPr/>
        </p:nvSpPr>
        <p:spPr bwMode="auto">
          <a:xfrm>
            <a:off x="1676400" y="5029200"/>
            <a:ext cx="5943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800" b="1" dirty="0" smtClean="0">
                <a:latin typeface="Comic Sans MS"/>
                <a:cs typeface="Comic Sans MS"/>
              </a:rPr>
              <a:t>Videos: </a:t>
            </a:r>
          </a:p>
          <a:p>
            <a:pPr algn="ctr" eaLnBrk="0" hangingPunct="0"/>
            <a:r>
              <a:rPr lang="en-US" sz="1800" b="1" dirty="0" smtClean="0">
                <a:latin typeface="Comic Sans MS"/>
                <a:cs typeface="Comic Sans MS"/>
              </a:rPr>
              <a:t>1. </a:t>
            </a:r>
            <a:r>
              <a:rPr lang="en-US" sz="1800" b="1" dirty="0" smtClean="0">
                <a:latin typeface="Comic Sans MS"/>
                <a:cs typeface="Comic Sans MS"/>
                <a:hlinkClick r:id="rId4"/>
              </a:rPr>
              <a:t>Digestion </a:t>
            </a:r>
            <a:r>
              <a:rPr lang="en-US" sz="1800" b="1" dirty="0">
                <a:latin typeface="Comic Sans MS"/>
                <a:cs typeface="Comic Sans MS"/>
                <a:hlinkClick r:id="rId4"/>
              </a:rPr>
              <a:t>of Molecules </a:t>
            </a:r>
            <a:r>
              <a:rPr lang="en-US" sz="1800" b="1" dirty="0" smtClean="0">
                <a:latin typeface="Comic Sans MS"/>
                <a:cs typeface="Comic Sans MS"/>
                <a:hlinkClick r:id="rId4"/>
              </a:rPr>
              <a:t>Animation</a:t>
            </a:r>
            <a:endParaRPr lang="en-US" sz="1800" b="1" dirty="0" smtClean="0">
              <a:latin typeface="Comic Sans MS"/>
              <a:cs typeface="Comic Sans MS"/>
            </a:endParaRPr>
          </a:p>
          <a:p>
            <a:pPr algn="ctr" eaLnBrk="0" hangingPunct="0"/>
            <a:r>
              <a:rPr lang="en-US" sz="1800" b="1" dirty="0" smtClean="0">
                <a:latin typeface="Comic Sans MS"/>
                <a:cs typeface="Comic Sans MS"/>
              </a:rPr>
              <a:t>2. </a:t>
            </a:r>
            <a:r>
              <a:rPr lang="en-US" sz="1800" b="1" dirty="0" smtClean="0">
                <a:latin typeface="Comic Sans MS"/>
                <a:cs typeface="Comic Sans MS"/>
                <a:hlinkClick r:id="rId5"/>
              </a:rPr>
              <a:t>A Look At Digestive Enzymes In Our Body</a:t>
            </a:r>
            <a:endParaRPr lang="en-US" sz="1800" b="1" dirty="0" smtClean="0">
              <a:latin typeface="Comic Sans MS"/>
              <a:cs typeface="Comic Sans MS"/>
            </a:endParaRPr>
          </a:p>
          <a:p>
            <a:pPr algn="ctr" eaLnBrk="0" hangingPunct="0"/>
            <a:r>
              <a:rPr lang="en-US" sz="1800" b="1" dirty="0" smtClean="0">
                <a:latin typeface="Comic Sans MS"/>
                <a:cs typeface="Comic Sans MS"/>
              </a:rPr>
              <a:t>3. </a:t>
            </a:r>
            <a:r>
              <a:rPr lang="en-US" sz="1800" b="1" dirty="0" smtClean="0">
                <a:latin typeface="Comic Sans MS"/>
                <a:cs typeface="Comic Sans MS"/>
                <a:hlinkClick r:id="rId6"/>
              </a:rPr>
              <a:t>Role of Enzymes in Digestion of Food</a:t>
            </a:r>
            <a:endParaRPr lang="en-US" sz="1800" b="1" dirty="0" smtClean="0">
              <a:latin typeface="Comic Sans MS"/>
              <a:cs typeface="Comic Sans MS"/>
            </a:endParaRPr>
          </a:p>
          <a:p>
            <a:pPr algn="ctr" eaLnBrk="0" hangingPunct="0"/>
            <a:r>
              <a:rPr lang="en-US" sz="1800" b="1" dirty="0" smtClean="0">
                <a:latin typeface="Comic Sans MS"/>
                <a:cs typeface="Comic Sans MS"/>
              </a:rPr>
              <a:t>4. </a:t>
            </a:r>
            <a:r>
              <a:rPr lang="en-US" sz="1800" b="1" dirty="0" smtClean="0">
                <a:latin typeface="Comic Sans MS"/>
                <a:cs typeface="Comic Sans MS"/>
                <a:hlinkClick r:id="rId7"/>
              </a:rPr>
              <a:t>The Digestive System</a:t>
            </a:r>
            <a:r>
              <a:rPr lang="en-US" sz="1800" b="1" dirty="0" smtClean="0">
                <a:latin typeface="Comic Sans MS"/>
                <a:cs typeface="Comic Sans MS"/>
              </a:rPr>
              <a:t>: Follow the Food!</a:t>
            </a:r>
            <a:endParaRPr lang="en-US" sz="1800" b="1" dirty="0">
              <a:latin typeface="Comic Sans MS"/>
              <a:cs typeface="Comic Sans MS"/>
            </a:endParaRPr>
          </a:p>
        </p:txBody>
      </p:sp>
      <p:sp>
        <p:nvSpPr>
          <p:cNvPr id="14"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2902679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dirty="0" smtClean="0">
                <a:solidFill>
                  <a:srgbClr val="008000"/>
                </a:solidFill>
                <a:latin typeface="Comic Sans MS" pitchFamily="66" charset="0"/>
              </a:rPr>
              <a:t>Study Table of Enzymes &amp; Digestion</a:t>
            </a:r>
            <a:br>
              <a:rPr lang="en-US" altLang="en-US" sz="3200" b="1" dirty="0" smtClean="0">
                <a:solidFill>
                  <a:srgbClr val="008000"/>
                </a:solidFill>
                <a:latin typeface="Comic Sans MS" pitchFamily="66" charset="0"/>
              </a:rPr>
            </a:br>
            <a:r>
              <a:rPr lang="en-US" altLang="en-US" sz="1600" b="1" dirty="0" smtClean="0">
                <a:solidFill>
                  <a:srgbClr val="008000"/>
                </a:solidFill>
                <a:latin typeface="Comic Sans MS" pitchFamily="66" charset="0"/>
              </a:rPr>
              <a:t/>
            </a:r>
            <a:br>
              <a:rPr lang="en-US" altLang="en-US" sz="1600" b="1" dirty="0" smtClean="0">
                <a:solidFill>
                  <a:srgbClr val="008000"/>
                </a:solidFill>
                <a:latin typeface="Comic Sans MS" pitchFamily="66" charset="0"/>
              </a:rPr>
            </a:br>
            <a:r>
              <a:rPr lang="en-US" altLang="en-US" sz="1200" dirty="0" smtClean="0">
                <a:solidFill>
                  <a:schemeClr val="tx1"/>
                </a:solidFill>
                <a:latin typeface="Comic Sans MS" pitchFamily="66" charset="0"/>
              </a:rPr>
              <a:t>(We will fill this in as we go through lecture &amp; lab.)</a:t>
            </a:r>
            <a:endParaRPr lang="en-US" altLang="en-US" sz="3200" dirty="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1874661537"/>
              </p:ext>
            </p:extLst>
          </p:nvPr>
        </p:nvGraphicFramePr>
        <p:xfrm>
          <a:off x="457200" y="1524000"/>
          <a:ext cx="8229598" cy="4854060"/>
        </p:xfrm>
        <a:graphic>
          <a:graphicData uri="http://schemas.openxmlformats.org/drawingml/2006/table">
            <a:tbl>
              <a:tblPr/>
              <a:tblGrid>
                <a:gridCol w="1127914"/>
                <a:gridCol w="1211464"/>
                <a:gridCol w="1211464"/>
                <a:gridCol w="1783158"/>
                <a:gridCol w="1143000"/>
                <a:gridCol w="914400"/>
                <a:gridCol w="838198"/>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rPr>
                        <a:t>Enzymes involved? Which?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omic Sans MS" pitchFamily="66" charset="0"/>
                        </a:rPr>
                        <a:t>What’s happening?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Protein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Carbs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Fat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mouth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esophagus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9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stomach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small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intestines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7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large intestine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85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4219036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
            <a:ext cx="7772400" cy="914400"/>
          </a:xfrm>
        </p:spPr>
        <p:txBody>
          <a:bodyPr/>
          <a:lstStyle/>
          <a:p>
            <a:pPr eaLnBrk="1" hangingPunct="1"/>
            <a:r>
              <a:rPr lang="en-US" altLang="en-US" b="1" dirty="0" smtClean="0">
                <a:solidFill>
                  <a:srgbClr val="990000"/>
                </a:solidFill>
                <a:latin typeface="Matura MT Script Capitals"/>
                <a:cs typeface="Matura MT Script Capitals"/>
              </a:rPr>
              <a:t>Apple Experiment</a:t>
            </a:r>
          </a:p>
        </p:txBody>
      </p:sp>
      <p:sp>
        <p:nvSpPr>
          <p:cNvPr id="4099" name="Rectangle 3"/>
          <p:cNvSpPr>
            <a:spLocks noGrp="1" noChangeArrowheads="1"/>
          </p:cNvSpPr>
          <p:nvPr>
            <p:ph type="subTitle" idx="1"/>
          </p:nvPr>
        </p:nvSpPr>
        <p:spPr>
          <a:xfrm>
            <a:off x="228600" y="1371600"/>
            <a:ext cx="8915400" cy="5181600"/>
          </a:xfrm>
        </p:spPr>
        <p:txBody>
          <a:bodyPr/>
          <a:lstStyle/>
          <a:p>
            <a:pPr marL="457200" indent="-457200" eaLnBrk="1" hangingPunct="1">
              <a:lnSpc>
                <a:spcPct val="90000"/>
              </a:lnSpc>
            </a:pPr>
            <a:r>
              <a:rPr lang="en-US" altLang="en-US" sz="2800" dirty="0" smtClean="0">
                <a:latin typeface="Comic Sans MS" pitchFamily="66" charset="0"/>
              </a:rPr>
              <a:t>Come up and get an apple and a slice of lemon.</a:t>
            </a:r>
          </a:p>
          <a:p>
            <a:pPr marL="457200" indent="-457200" algn="l" eaLnBrk="1" hangingPunct="1">
              <a:lnSpc>
                <a:spcPct val="90000"/>
              </a:lnSpc>
            </a:pPr>
            <a:endParaRPr lang="en-US" altLang="en-US" sz="2400" dirty="0" smtClean="0">
              <a:latin typeface="Comic Sans MS" pitchFamily="66" charset="0"/>
            </a:endParaRPr>
          </a:p>
          <a:p>
            <a:pPr marL="457200" indent="-457200" algn="l" eaLnBrk="1" hangingPunct="1">
              <a:lnSpc>
                <a:spcPct val="90000"/>
              </a:lnSpc>
            </a:pPr>
            <a:r>
              <a:rPr lang="en-US" altLang="en-US" sz="2400" dirty="0" smtClean="0">
                <a:latin typeface="Comic Sans MS" pitchFamily="66" charset="0"/>
              </a:rPr>
              <a:t>When you get back to your seat:</a:t>
            </a:r>
          </a:p>
          <a:p>
            <a:pPr marL="457200" indent="-457200" algn="l" eaLnBrk="1" hangingPunct="1">
              <a:lnSpc>
                <a:spcPct val="90000"/>
              </a:lnSpc>
            </a:pPr>
            <a:endParaRPr lang="en-US" altLang="en-US" sz="24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1. Take a big bite of your delicious apple.</a:t>
            </a:r>
          </a:p>
          <a:p>
            <a:pPr marL="457200" indent="-457200" algn="l" eaLnBrk="1" hangingPunct="1">
              <a:lnSpc>
                <a:spcPct val="90000"/>
              </a:lnSpc>
            </a:pPr>
            <a:endParaRPr lang="en-US" altLang="en-US" sz="16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2. Immediately squeeze lemon juice over the apple flesh that is now exposed from the bite.</a:t>
            </a:r>
          </a:p>
          <a:p>
            <a:pPr marL="457200" indent="-457200" algn="l" eaLnBrk="1" hangingPunct="1">
              <a:lnSpc>
                <a:spcPct val="90000"/>
              </a:lnSpc>
            </a:pPr>
            <a:endParaRPr lang="en-US" altLang="en-US" sz="16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3. IMPORTANT! Don’t get lemon juice all over the apple. Make sure that it is ONLY on the area that you just bit!</a:t>
            </a:r>
          </a:p>
          <a:p>
            <a:pPr marL="457200" indent="-457200" algn="l" eaLnBrk="1" hangingPunct="1">
              <a:lnSpc>
                <a:spcPct val="90000"/>
              </a:lnSpc>
            </a:pPr>
            <a:endParaRPr lang="en-US" altLang="en-US" sz="16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4. Set the lemon aside and wipe any lemon juice off of your hands with a napkin.</a:t>
            </a:r>
          </a:p>
          <a:p>
            <a:pPr marL="457200" indent="-457200" algn="l" eaLnBrk="1" hangingPunct="1">
              <a:lnSpc>
                <a:spcPct val="90000"/>
              </a:lnSpc>
            </a:pPr>
            <a:endParaRPr lang="en-US" altLang="en-US" sz="16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5. Take another bite from the opposite side of your apple.</a:t>
            </a:r>
          </a:p>
          <a:p>
            <a:pPr marL="457200" indent="-457200" algn="l" eaLnBrk="1" hangingPunct="1">
              <a:lnSpc>
                <a:spcPct val="90000"/>
              </a:lnSpc>
            </a:pPr>
            <a:endParaRPr lang="en-US" altLang="en-US" sz="1600" dirty="0" smtClean="0">
              <a:latin typeface="Comic Sans MS" pitchFamily="66" charset="0"/>
            </a:endParaRPr>
          </a:p>
          <a:p>
            <a:pPr marL="457200" indent="-457200" algn="l" eaLnBrk="1" hangingPunct="1">
              <a:lnSpc>
                <a:spcPct val="90000"/>
              </a:lnSpc>
            </a:pPr>
            <a:r>
              <a:rPr lang="en-US" altLang="en-US" sz="1600" dirty="0" smtClean="0">
                <a:latin typeface="Comic Sans MS" pitchFamily="66" charset="0"/>
              </a:rPr>
              <a:t>6. Set your apple aside.</a:t>
            </a:r>
            <a:endParaRPr lang="en-US" altLang="en-US" sz="2400" dirty="0" smtClean="0"/>
          </a:p>
        </p:txBody>
      </p:sp>
      <p:pic>
        <p:nvPicPr>
          <p:cNvPr id="4100" name="Picture 5" descr="apple-fu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913" y="152400"/>
            <a:ext cx="12811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altLang="en-US" sz="3200" b="1" dirty="0" smtClean="0">
                <a:solidFill>
                  <a:srgbClr val="FF0000"/>
                </a:solidFill>
                <a:latin typeface="Matura MT Script Capitals" panose="03020802060602070202" pitchFamily="66" charset="0"/>
              </a:rPr>
              <a:t>Meet the Enzyme</a:t>
            </a:r>
            <a:r>
              <a:rPr lang="en-US" altLang="en-US" sz="2000" b="1" dirty="0" smtClean="0">
                <a:solidFill>
                  <a:srgbClr val="FF0000"/>
                </a:solidFill>
                <a:latin typeface="Matura MT Script Capitals" panose="03020802060602070202" pitchFamily="66" charset="0"/>
              </a:rPr>
              <a:t>:</a:t>
            </a:r>
            <a:r>
              <a:rPr lang="en-US" altLang="en-US" sz="3200" b="1" dirty="0" smtClean="0">
                <a:solidFill>
                  <a:srgbClr val="FF0000"/>
                </a:solidFill>
                <a:latin typeface="Matura MT Script Capitals" panose="03020802060602070202" pitchFamily="66" charset="0"/>
              </a:rPr>
              <a:t>  </a:t>
            </a:r>
            <a:r>
              <a:rPr lang="en-US" altLang="en-US" sz="2800" b="1" dirty="0" smtClean="0">
                <a:solidFill>
                  <a:schemeClr val="tx1"/>
                </a:solidFill>
                <a:latin typeface="Comic Sans MS" pitchFamily="66" charset="0"/>
              </a:rPr>
              <a:t>Catechol Oxidase</a:t>
            </a:r>
            <a:endParaRPr lang="en-US" altLang="en-US" sz="2800" dirty="0" smtClean="0">
              <a:solidFill>
                <a:schemeClr val="tx1"/>
              </a:solidFill>
              <a:latin typeface="Comic Sans MS" pitchFamily="66" charset="0"/>
            </a:endParaRPr>
          </a:p>
        </p:txBody>
      </p:sp>
      <p:sp>
        <p:nvSpPr>
          <p:cNvPr id="27651" name="Rectangle 3"/>
          <p:cNvSpPr>
            <a:spLocks noGrp="1" noChangeArrowheads="1"/>
          </p:cNvSpPr>
          <p:nvPr>
            <p:ph type="body" sz="half" idx="1"/>
          </p:nvPr>
        </p:nvSpPr>
        <p:spPr>
          <a:xfrm>
            <a:off x="228600" y="1143001"/>
            <a:ext cx="8763000" cy="2971800"/>
          </a:xfrm>
        </p:spPr>
        <p:txBody>
          <a:bodyPr/>
          <a:lstStyle/>
          <a:p>
            <a:pPr eaLnBrk="1" hangingPunct="1"/>
            <a:r>
              <a:rPr lang="en-US" altLang="en-US" sz="1800" dirty="0" smtClean="0">
                <a:latin typeface="Comic Sans MS" pitchFamily="66" charset="0"/>
              </a:rPr>
              <a:t>Catechol oxidase  </a:t>
            </a:r>
            <a:r>
              <a:rPr lang="en-US" altLang="en-US" sz="1400" i="1" dirty="0" smtClean="0">
                <a:latin typeface="Comic Sans MS" pitchFamily="66" charset="0"/>
              </a:rPr>
              <a:t>(also called </a:t>
            </a:r>
            <a:r>
              <a:rPr lang="en-US" altLang="en-US" sz="1400" i="1" dirty="0" err="1" smtClean="0">
                <a:latin typeface="Comic Sans MS" pitchFamily="66" charset="0"/>
              </a:rPr>
              <a:t>catecholase</a:t>
            </a:r>
            <a:r>
              <a:rPr lang="en-US" altLang="en-US" sz="1400" i="1" dirty="0" smtClean="0">
                <a:latin typeface="Comic Sans MS" pitchFamily="66" charset="0"/>
              </a:rPr>
              <a:t>)</a:t>
            </a:r>
            <a:r>
              <a:rPr lang="en-US" altLang="en-US" sz="1800" dirty="0" smtClean="0">
                <a:latin typeface="Comic Sans MS" pitchFamily="66" charset="0"/>
              </a:rPr>
              <a:t> is present in most </a:t>
            </a:r>
            <a:r>
              <a:rPr lang="en-US" altLang="en-US" sz="1800" b="1" dirty="0" smtClean="0">
                <a:solidFill>
                  <a:schemeClr val="tx1">
                    <a:lumMod val="65000"/>
                    <a:lumOff val="35000"/>
                  </a:schemeClr>
                </a:solidFill>
                <a:latin typeface="Comic Sans MS" pitchFamily="66" charset="0"/>
              </a:rPr>
              <a:t>fruits</a:t>
            </a:r>
            <a:r>
              <a:rPr lang="en-US" altLang="en-US" sz="1800" dirty="0" smtClean="0">
                <a:latin typeface="Comic Sans MS" pitchFamily="66" charset="0"/>
              </a:rPr>
              <a:t> and</a:t>
            </a:r>
            <a:r>
              <a:rPr lang="en-US" altLang="en-US" sz="1800" dirty="0" smtClean="0">
                <a:solidFill>
                  <a:schemeClr val="tx1">
                    <a:lumMod val="65000"/>
                    <a:lumOff val="35000"/>
                  </a:schemeClr>
                </a:solidFill>
                <a:latin typeface="Comic Sans MS" pitchFamily="66" charset="0"/>
              </a:rPr>
              <a:t> </a:t>
            </a:r>
            <a:r>
              <a:rPr lang="en-US" altLang="en-US" sz="1800" b="1" dirty="0" smtClean="0">
                <a:solidFill>
                  <a:schemeClr val="tx1">
                    <a:lumMod val="65000"/>
                    <a:lumOff val="35000"/>
                  </a:schemeClr>
                </a:solidFill>
                <a:latin typeface="Comic Sans MS" pitchFamily="66" charset="0"/>
              </a:rPr>
              <a:t>vegetables</a:t>
            </a:r>
            <a:r>
              <a:rPr lang="en-US" altLang="en-US" sz="1800" dirty="0" smtClean="0">
                <a:latin typeface="Comic Sans MS" pitchFamily="66" charset="0"/>
              </a:rPr>
              <a:t>.</a:t>
            </a:r>
          </a:p>
          <a:p>
            <a:pPr eaLnBrk="1" hangingPunct="1"/>
            <a:endParaRPr lang="en-US" altLang="en-US" sz="1050" dirty="0" smtClean="0">
              <a:latin typeface="Comic Sans MS" pitchFamily="66" charset="0"/>
            </a:endParaRPr>
          </a:p>
          <a:p>
            <a:pPr eaLnBrk="1" hangingPunct="1"/>
            <a:r>
              <a:rPr lang="en-US" altLang="en-US" sz="1800" dirty="0" smtClean="0">
                <a:latin typeface="Comic Sans MS" pitchFamily="66" charset="0"/>
              </a:rPr>
              <a:t>It is the enzyme that facilitates the </a:t>
            </a:r>
            <a:r>
              <a:rPr lang="en-US" altLang="en-US" sz="1800" b="1" dirty="0" smtClean="0">
                <a:solidFill>
                  <a:schemeClr val="tx1">
                    <a:lumMod val="65000"/>
                    <a:lumOff val="35000"/>
                  </a:schemeClr>
                </a:solidFill>
                <a:latin typeface="Comic Sans MS" pitchFamily="66" charset="0"/>
              </a:rPr>
              <a:t>browning</a:t>
            </a:r>
            <a:r>
              <a:rPr lang="en-US" altLang="en-US" sz="1800" dirty="0" smtClean="0">
                <a:latin typeface="Comic Sans MS" pitchFamily="66" charset="0"/>
              </a:rPr>
              <a:t> of cut or bruised fruits and vegetables by catalyzing</a:t>
            </a:r>
            <a:r>
              <a:rPr lang="en-US" altLang="en-US" sz="1800" b="1" dirty="0" smtClean="0">
                <a:latin typeface="Comic Sans MS" pitchFamily="66" charset="0"/>
              </a:rPr>
              <a:t> </a:t>
            </a:r>
            <a:r>
              <a:rPr lang="en-US" altLang="en-US" sz="1800" dirty="0" smtClean="0">
                <a:latin typeface="Comic Sans MS" pitchFamily="66" charset="0"/>
              </a:rPr>
              <a:t>the following reaction</a:t>
            </a:r>
            <a:r>
              <a:rPr lang="en-US" altLang="en-US" sz="1800" dirty="0">
                <a:latin typeface="Comic Sans MS" pitchFamily="66" charset="0"/>
              </a:rPr>
              <a:t>.</a:t>
            </a:r>
            <a:endParaRPr lang="en-US" altLang="en-US" sz="1800" dirty="0" smtClean="0">
              <a:latin typeface="Comic Sans MS" pitchFamily="66" charset="0"/>
            </a:endParaRPr>
          </a:p>
          <a:p>
            <a:pPr eaLnBrk="1" hangingPunct="1"/>
            <a:endParaRPr lang="en-US" altLang="en-US" sz="1100" dirty="0" smtClean="0">
              <a:solidFill>
                <a:srgbClr val="404040"/>
              </a:solidFill>
              <a:latin typeface="Comic Sans MS" pitchFamily="66" charset="0"/>
            </a:endParaRPr>
          </a:p>
          <a:p>
            <a:pPr eaLnBrk="1" hangingPunct="1">
              <a:buFontTx/>
              <a:buNone/>
            </a:pPr>
            <a:r>
              <a:rPr lang="en-US" altLang="en-US" sz="2000" b="1" i="1" dirty="0" smtClean="0">
                <a:solidFill>
                  <a:srgbClr val="404040"/>
                </a:solidFill>
                <a:latin typeface="Comic Sans MS" pitchFamily="66" charset="0"/>
              </a:rPr>
              <a:t>Reaction</a:t>
            </a:r>
            <a:r>
              <a:rPr lang="en-US" altLang="en-US" sz="2000" b="1" i="1" dirty="0">
                <a:solidFill>
                  <a:srgbClr val="404040"/>
                </a:solidFill>
                <a:latin typeface="Comic Sans MS" pitchFamily="66" charset="0"/>
              </a:rPr>
              <a:t>:</a:t>
            </a:r>
          </a:p>
          <a:p>
            <a:pPr eaLnBrk="1" hangingPunct="1">
              <a:buFontTx/>
              <a:buNone/>
            </a:pPr>
            <a:r>
              <a:rPr lang="en-US" altLang="en-US" sz="1000" dirty="0" smtClean="0">
                <a:latin typeface="Comic Sans MS" pitchFamily="66" charset="0"/>
              </a:rPr>
              <a:t>         			                   </a:t>
            </a:r>
            <a:r>
              <a:rPr lang="en-US" altLang="en-US" sz="1050" dirty="0" smtClean="0">
                <a:latin typeface="Comic Sans MS" pitchFamily="66" charset="0"/>
              </a:rPr>
              <a:t> 	                 </a:t>
            </a:r>
            <a:r>
              <a:rPr lang="en-US" altLang="en-US" sz="1050" i="1" dirty="0" smtClean="0">
                <a:latin typeface="Comic Sans MS" pitchFamily="66" charset="0"/>
                <a:sym typeface="Wingdings" pitchFamily="2" charset="2"/>
              </a:rPr>
              <a:t>catechol </a:t>
            </a:r>
            <a:r>
              <a:rPr lang="en-US" altLang="en-US" sz="1050" i="1" dirty="0">
                <a:latin typeface="Comic Sans MS" pitchFamily="66" charset="0"/>
                <a:sym typeface="Wingdings" pitchFamily="2" charset="2"/>
              </a:rPr>
              <a:t>oxidase</a:t>
            </a:r>
            <a:endParaRPr lang="en-US" altLang="en-US" sz="105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2000" dirty="0">
                <a:latin typeface="Comic Sans MS" pitchFamily="66" charset="0"/>
              </a:rPr>
              <a:t>catechol    +   O</a:t>
            </a:r>
            <a:r>
              <a:rPr lang="en-US" altLang="en-US" sz="2000" baseline="-25000" dirty="0">
                <a:latin typeface="Comic Sans MS" pitchFamily="66" charset="0"/>
              </a:rPr>
              <a:t>2</a:t>
            </a:r>
            <a:r>
              <a:rPr lang="en-US" altLang="en-US" sz="2000" dirty="0">
                <a:latin typeface="Comic Sans MS" pitchFamily="66" charset="0"/>
              </a:rPr>
              <a:t>     ----------</a:t>
            </a:r>
            <a:r>
              <a:rPr lang="en-US" altLang="en-US" sz="2000" dirty="0">
                <a:latin typeface="Comic Sans MS" pitchFamily="66" charset="0"/>
                <a:sym typeface="Wingdings" pitchFamily="2" charset="2"/>
              </a:rPr>
              <a:t>     </a:t>
            </a:r>
            <a:r>
              <a:rPr lang="en-US" altLang="en-US" sz="2000" dirty="0" smtClean="0">
                <a:latin typeface="Comic Sans MS" pitchFamily="66" charset="0"/>
                <a:sym typeface="Wingdings" pitchFamily="2" charset="2"/>
              </a:rPr>
              <a:t>polyphenol</a:t>
            </a:r>
            <a:r>
              <a:rPr lang="en-US" altLang="en-US" sz="1600" i="1" dirty="0">
                <a:latin typeface="Comic Sans MS" pitchFamily="66" charset="0"/>
                <a:sym typeface="Wingdings" pitchFamily="2" charset="2"/>
              </a:rPr>
              <a:t>	             	                          </a:t>
            </a:r>
            <a:endParaRPr lang="en-US" altLang="en-US" sz="1600" i="1" dirty="0" smtClean="0">
              <a:latin typeface="Comic Sans MS" pitchFamily="66" charset="0"/>
              <a:sym typeface="Wingdings" pitchFamily="2" charset="2"/>
            </a:endParaRPr>
          </a:p>
          <a:p>
            <a:pPr eaLnBrk="1" hangingPunct="1">
              <a:buFontTx/>
              <a:buNone/>
            </a:pPr>
            <a:r>
              <a:rPr lang="en-US" altLang="en-US" sz="1600" i="1" dirty="0">
                <a:latin typeface="Comic Sans MS" pitchFamily="66" charset="0"/>
                <a:sym typeface="Wingdings" pitchFamily="2" charset="2"/>
              </a:rPr>
              <a:t> </a:t>
            </a:r>
            <a:r>
              <a:rPr lang="en-US" altLang="en-US" sz="1600" i="1" dirty="0" smtClean="0">
                <a:latin typeface="Comic Sans MS" pitchFamily="66" charset="0"/>
                <a:sym typeface="Wingdings" pitchFamily="2" charset="2"/>
              </a:rPr>
              <a:t>		 </a:t>
            </a:r>
            <a:r>
              <a:rPr lang="en-US" altLang="en-US" sz="1000" i="1" dirty="0" smtClean="0">
                <a:latin typeface="Comic Sans MS" pitchFamily="66" charset="0"/>
                <a:sym typeface="Wingdings" pitchFamily="2" charset="2"/>
              </a:rPr>
              <a:t>colorless substrate	                                               	</a:t>
            </a:r>
            <a:r>
              <a:rPr lang="en-US" altLang="en-US" sz="1000" i="1" dirty="0">
                <a:latin typeface="Comic Sans MS" pitchFamily="66" charset="0"/>
                <a:sym typeface="Wingdings" pitchFamily="2" charset="2"/>
              </a:rPr>
              <a:t> </a:t>
            </a:r>
            <a:r>
              <a:rPr lang="en-US" altLang="en-US" sz="1000" i="1" dirty="0" smtClean="0">
                <a:latin typeface="Comic Sans MS" pitchFamily="66" charset="0"/>
                <a:sym typeface="Wingdings" pitchFamily="2" charset="2"/>
              </a:rPr>
              <a:t>                brown product</a:t>
            </a:r>
          </a:p>
          <a:p>
            <a:pPr eaLnBrk="1" hangingPunct="1">
              <a:buFontTx/>
              <a:buNone/>
            </a:pPr>
            <a:endParaRPr lang="en-US" altLang="en-US" sz="1000" i="1" dirty="0" smtClean="0">
              <a:latin typeface="Comic Sans MS" pitchFamily="66" charset="0"/>
              <a:sym typeface="Wingdings" pitchFamily="2" charset="2"/>
            </a:endParaRPr>
          </a:p>
          <a:p>
            <a:pPr eaLnBrk="1" hangingPunct="1">
              <a:buFontTx/>
              <a:buNone/>
            </a:pPr>
            <a:endParaRPr lang="en-US" altLang="en-US" sz="1000" i="1" dirty="0" smtClean="0">
              <a:latin typeface="Comic Sans MS" pitchFamily="66" charset="0"/>
              <a:sym typeface="Wingdings" pitchFamily="2" charset="2"/>
            </a:endParaRPr>
          </a:p>
          <a:p>
            <a:pPr eaLnBrk="1" hangingPunct="1">
              <a:buFontTx/>
              <a:buNone/>
            </a:pPr>
            <a:endParaRPr lang="en-US" altLang="en-US" sz="1400" i="1" dirty="0" smtClean="0">
              <a:latin typeface="Comic Sans MS" pitchFamily="66" charset="0"/>
              <a:sym typeface="Wingdings" pitchFamily="2" charset="2"/>
            </a:endParaRPr>
          </a:p>
          <a:p>
            <a:pPr eaLnBrk="1" hangingPunct="1">
              <a:buFontTx/>
              <a:buNone/>
            </a:pPr>
            <a:endParaRPr lang="en-US" altLang="en-US" sz="800" i="1" dirty="0" smtClean="0">
              <a:latin typeface="Comic Sans MS" pitchFamily="66" charset="0"/>
              <a:sym typeface="Wingdings" pitchFamily="2" charset="2"/>
            </a:endParaRPr>
          </a:p>
          <a:p>
            <a:pPr algn="ctr" eaLnBrk="1" hangingPunct="1">
              <a:buFontTx/>
              <a:buNone/>
            </a:pPr>
            <a:r>
              <a:rPr lang="en-US" altLang="en-US" sz="2400" b="1" dirty="0" smtClean="0">
                <a:latin typeface="Comic Sans MS" pitchFamily="66" charset="0"/>
              </a:rPr>
              <a:t>    </a:t>
            </a:r>
          </a:p>
        </p:txBody>
      </p:sp>
      <p:sp>
        <p:nvSpPr>
          <p:cNvPr id="27652" name="Text Box 4"/>
          <p:cNvSpPr txBox="1">
            <a:spLocks noChangeArrowheads="1"/>
          </p:cNvSpPr>
          <p:nvPr/>
        </p:nvSpPr>
        <p:spPr bwMode="auto">
          <a:xfrm>
            <a:off x="3429000" y="3657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27653" name="Text Box 5"/>
          <p:cNvSpPr txBox="1">
            <a:spLocks noChangeArrowheads="1"/>
          </p:cNvSpPr>
          <p:nvPr/>
        </p:nvSpPr>
        <p:spPr bwMode="auto">
          <a:xfrm>
            <a:off x="3581400" y="3657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27654" name="Text Box 11"/>
          <p:cNvSpPr txBox="1">
            <a:spLocks noChangeArrowheads="1"/>
          </p:cNvSpPr>
          <p:nvPr/>
        </p:nvSpPr>
        <p:spPr bwMode="auto">
          <a:xfrm>
            <a:off x="5867400" y="6629400"/>
            <a:ext cx="3276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rPr>
              <a:t>Bananas &amp; Apples, </a:t>
            </a:r>
            <a:r>
              <a:rPr lang="en-US" altLang="en-US" sz="1000" dirty="0">
                <a:latin typeface="Comic Sans MS" pitchFamily="66" charset="0"/>
              </a:rPr>
              <a:t>T. Port</a:t>
            </a:r>
          </a:p>
        </p:txBody>
      </p:sp>
      <p:pic>
        <p:nvPicPr>
          <p:cNvPr id="27655" name="Picture 13" descr="Banana-TPo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4267200"/>
            <a:ext cx="4059277" cy="2132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pic>
        <p:nvPicPr>
          <p:cNvPr id="2" name="Picture 1" descr="apple-catecholase-SI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267200"/>
            <a:ext cx="3557016" cy="2134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7391400" cy="838200"/>
          </a:xfrm>
        </p:spPr>
        <p:txBody>
          <a:bodyPr/>
          <a:lstStyle/>
          <a:p>
            <a:pPr algn="l" eaLnBrk="1" hangingPunct="1"/>
            <a:r>
              <a:rPr lang="en-US" altLang="en-US" sz="3200" b="1" dirty="0" smtClean="0">
                <a:solidFill>
                  <a:srgbClr val="FF0000"/>
                </a:solidFill>
                <a:latin typeface="Matura MT Script Capitals" panose="03020802060602070202" pitchFamily="66" charset="0"/>
              </a:rPr>
              <a:t>Meet the Enzyme</a:t>
            </a:r>
            <a:r>
              <a:rPr lang="en-US" altLang="en-US" sz="3200" dirty="0" smtClean="0">
                <a:solidFill>
                  <a:srgbClr val="FF0000"/>
                </a:solidFill>
                <a:latin typeface="Matura MT Script Capitals" panose="03020802060602070202" pitchFamily="66" charset="0"/>
              </a:rPr>
              <a:t>:</a:t>
            </a:r>
            <a:r>
              <a:rPr lang="en-US" altLang="en-US" sz="2400" dirty="0" smtClean="0">
                <a:solidFill>
                  <a:srgbClr val="FF0000"/>
                </a:solidFill>
                <a:latin typeface="Matura MT Script Capitals" panose="03020802060602070202" pitchFamily="66" charset="0"/>
              </a:rPr>
              <a:t>  </a:t>
            </a:r>
            <a:r>
              <a:rPr lang="en-US" altLang="en-US" sz="2800" b="1" dirty="0" smtClean="0">
                <a:solidFill>
                  <a:schemeClr val="tx1"/>
                </a:solidFill>
                <a:latin typeface="Comic Sans MS" pitchFamily="66" charset="0"/>
              </a:rPr>
              <a:t>Catechol Oxidase</a:t>
            </a:r>
            <a:r>
              <a:rPr lang="en-US" altLang="en-US" sz="2400" b="1" dirty="0" smtClean="0">
                <a:latin typeface="Comic Sans MS" pitchFamily="66" charset="0"/>
              </a:rPr>
              <a:t> </a:t>
            </a:r>
            <a:endParaRPr lang="en-US" altLang="en-US" sz="2000" dirty="0" smtClean="0">
              <a:latin typeface="Comic Sans MS" pitchFamily="66" charset="0"/>
            </a:endParaRPr>
          </a:p>
        </p:txBody>
      </p:sp>
      <p:sp>
        <p:nvSpPr>
          <p:cNvPr id="28675" name="Rectangle 3"/>
          <p:cNvSpPr>
            <a:spLocks noGrp="1" noChangeArrowheads="1"/>
          </p:cNvSpPr>
          <p:nvPr>
            <p:ph type="body" sz="half" idx="1"/>
          </p:nvPr>
        </p:nvSpPr>
        <p:spPr>
          <a:xfrm>
            <a:off x="215900" y="1152525"/>
            <a:ext cx="7023100" cy="3287713"/>
          </a:xfrm>
        </p:spPr>
        <p:txBody>
          <a:bodyPr/>
          <a:lstStyle/>
          <a:p>
            <a:pPr eaLnBrk="1" hangingPunct="1">
              <a:buFontTx/>
              <a:buNone/>
            </a:pPr>
            <a:r>
              <a:rPr lang="en-US" altLang="en-US" sz="2000" b="1" i="1" dirty="0" smtClean="0">
                <a:solidFill>
                  <a:schemeClr val="tx1">
                    <a:lumMod val="75000"/>
                    <a:lumOff val="25000"/>
                  </a:schemeClr>
                </a:solidFill>
                <a:latin typeface="Comic Sans MS" pitchFamily="66" charset="0"/>
              </a:rPr>
              <a:t>Reaction:</a:t>
            </a:r>
          </a:p>
          <a:p>
            <a:pPr eaLnBrk="1" hangingPunct="1">
              <a:buFontTx/>
              <a:buNone/>
            </a:pPr>
            <a:r>
              <a:rPr lang="en-US" altLang="en-US" sz="2000" dirty="0" smtClean="0">
                <a:latin typeface="Comic Sans MS" pitchFamily="66" charset="0"/>
              </a:rPr>
              <a:t>			          </a:t>
            </a:r>
            <a:r>
              <a:rPr lang="en-US" altLang="en-US" sz="1050" i="1" dirty="0" smtClean="0">
                <a:latin typeface="Comic Sans MS" pitchFamily="66" charset="0"/>
                <a:sym typeface="Wingdings" pitchFamily="2" charset="2"/>
              </a:rPr>
              <a:t>catechol oxidase</a:t>
            </a:r>
            <a:endParaRPr lang="en-US" altLang="en-US" sz="1800" dirty="0" smtClean="0">
              <a:latin typeface="Comic Sans MS" pitchFamily="66" charset="0"/>
            </a:endParaRPr>
          </a:p>
          <a:p>
            <a:pPr eaLnBrk="1" hangingPunct="1">
              <a:buFontTx/>
              <a:buNone/>
            </a:pPr>
            <a:r>
              <a:rPr lang="en-US" altLang="en-US" sz="2000" dirty="0" smtClean="0">
                <a:latin typeface="Comic Sans MS" pitchFamily="66" charset="0"/>
              </a:rPr>
              <a:t>  catechol    +   O</a:t>
            </a:r>
            <a:r>
              <a:rPr lang="en-US" altLang="en-US" sz="2000" baseline="-25000" dirty="0" smtClean="0">
                <a:latin typeface="Comic Sans MS" pitchFamily="66" charset="0"/>
              </a:rPr>
              <a:t>2</a:t>
            </a:r>
            <a:r>
              <a:rPr lang="en-US" altLang="en-US" sz="2000" dirty="0" smtClean="0">
                <a:latin typeface="Comic Sans MS" pitchFamily="66" charset="0"/>
              </a:rPr>
              <a:t>     -----------</a:t>
            </a:r>
            <a:r>
              <a:rPr lang="en-US" altLang="en-US" sz="2000" dirty="0" smtClean="0">
                <a:latin typeface="Comic Sans MS" pitchFamily="66" charset="0"/>
                <a:sym typeface="Wingdings" pitchFamily="2" charset="2"/>
              </a:rPr>
              <a:t>     polyphenol</a:t>
            </a:r>
          </a:p>
          <a:p>
            <a:pPr eaLnBrk="1" hangingPunct="1">
              <a:buFontTx/>
              <a:buNone/>
            </a:pPr>
            <a:r>
              <a:rPr lang="en-US" altLang="en-US" sz="900" dirty="0" smtClean="0">
                <a:latin typeface="Comic Sans MS" pitchFamily="66" charset="0"/>
                <a:sym typeface="Wingdings" pitchFamily="2" charset="2"/>
              </a:rPr>
              <a:t>    </a:t>
            </a:r>
            <a:r>
              <a:rPr lang="en-US" altLang="en-US" sz="1000" i="1" dirty="0" smtClean="0">
                <a:latin typeface="Comic Sans MS" pitchFamily="66" charset="0"/>
                <a:sym typeface="Wingdings" pitchFamily="2" charset="2"/>
              </a:rPr>
              <a:t>colorless substrate	             	                                       brown product</a:t>
            </a:r>
          </a:p>
          <a:p>
            <a:pPr eaLnBrk="1" hangingPunct="1">
              <a:buFontTx/>
              <a:buNone/>
            </a:pPr>
            <a:endParaRPr lang="en-US" altLang="en-US" sz="1000" i="1" dirty="0" smtClean="0">
              <a:latin typeface="Comic Sans MS" pitchFamily="66" charset="0"/>
              <a:sym typeface="Wingdings" pitchFamily="2" charset="2"/>
            </a:endParaRPr>
          </a:p>
          <a:p>
            <a:pPr eaLnBrk="1" hangingPunct="1">
              <a:buFontTx/>
              <a:buNone/>
            </a:pPr>
            <a:endParaRPr lang="en-US" altLang="en-US" sz="1200" i="1" dirty="0" smtClean="0">
              <a:latin typeface="Comic Sans MS" pitchFamily="66" charset="0"/>
              <a:sym typeface="Wingdings" pitchFamily="2" charset="2"/>
            </a:endParaRPr>
          </a:p>
          <a:p>
            <a:pPr marL="0" indent="0" eaLnBrk="1" hangingPunct="1">
              <a:buNone/>
            </a:pPr>
            <a:r>
              <a:rPr lang="en-US" altLang="en-US" sz="1600" dirty="0" smtClean="0">
                <a:solidFill>
                  <a:srgbClr val="FF6600"/>
                </a:solidFill>
                <a:latin typeface="Comic Sans MS" pitchFamily="66" charset="0"/>
              </a:rPr>
              <a:t>We can slow this reaction by removing the enzyme’s </a:t>
            </a:r>
            <a:r>
              <a:rPr lang="en-US" altLang="en-US" sz="1600" b="1" dirty="0" smtClean="0">
                <a:solidFill>
                  <a:srgbClr val="FF3300"/>
                </a:solidFill>
                <a:latin typeface="Comic Sans MS" pitchFamily="66" charset="0"/>
              </a:rPr>
              <a:t>cofactor</a:t>
            </a:r>
            <a:r>
              <a:rPr lang="en-US" altLang="en-US" sz="1600" b="1" dirty="0" smtClean="0">
                <a:solidFill>
                  <a:srgbClr val="FF6600"/>
                </a:solidFill>
                <a:latin typeface="Comic Sans MS" pitchFamily="66" charset="0"/>
              </a:rPr>
              <a:t>: </a:t>
            </a:r>
          </a:p>
          <a:p>
            <a:pPr marL="0" indent="0" eaLnBrk="1" hangingPunct="1">
              <a:buNone/>
            </a:pPr>
            <a:r>
              <a:rPr lang="en-US" altLang="en-US" sz="1600" dirty="0" smtClean="0">
                <a:latin typeface="Comic Sans MS" pitchFamily="66" charset="0"/>
              </a:rPr>
              <a:t>Lemon </a:t>
            </a:r>
            <a:r>
              <a:rPr lang="en-US" altLang="en-US" sz="1600" dirty="0">
                <a:latin typeface="Comic Sans MS" pitchFamily="66" charset="0"/>
              </a:rPr>
              <a:t>juice and other acids are used to preserve color in fruit, particularly apples, by lowering the</a:t>
            </a:r>
            <a:r>
              <a:rPr lang="en-US" altLang="en-US" sz="1600" b="1" dirty="0">
                <a:latin typeface="Comic Sans MS" pitchFamily="66" charset="0"/>
              </a:rPr>
              <a:t> </a:t>
            </a:r>
            <a:r>
              <a:rPr lang="en-US" altLang="en-US" sz="1600" b="1" dirty="0">
                <a:latin typeface="Comic Sans MS" pitchFamily="66" charset="0"/>
                <a:hlinkClick r:id="rId3"/>
              </a:rPr>
              <a:t>pH</a:t>
            </a:r>
            <a:r>
              <a:rPr lang="en-US" altLang="en-US" sz="1600" b="1" dirty="0">
                <a:latin typeface="Comic Sans MS" pitchFamily="66" charset="0"/>
              </a:rPr>
              <a:t> </a:t>
            </a:r>
            <a:r>
              <a:rPr lang="en-US" altLang="en-US" sz="1600" dirty="0">
                <a:latin typeface="Comic Sans MS" pitchFamily="66" charset="0"/>
              </a:rPr>
              <a:t>and removing the </a:t>
            </a:r>
            <a:r>
              <a:rPr lang="en-US" altLang="en-US" sz="1800" b="1" dirty="0">
                <a:solidFill>
                  <a:schemeClr val="tx1">
                    <a:lumMod val="65000"/>
                    <a:lumOff val="35000"/>
                  </a:schemeClr>
                </a:solidFill>
                <a:latin typeface="Comic Sans MS" pitchFamily="66" charset="0"/>
              </a:rPr>
              <a:t>copper</a:t>
            </a:r>
            <a:r>
              <a:rPr lang="en-US" altLang="en-US" sz="1600" b="1" dirty="0">
                <a:latin typeface="Comic Sans MS" pitchFamily="66" charset="0"/>
              </a:rPr>
              <a:t> </a:t>
            </a:r>
            <a:r>
              <a:rPr lang="en-US" altLang="en-US" sz="1200" dirty="0">
                <a:latin typeface="Comic Sans MS" pitchFamily="66" charset="0"/>
              </a:rPr>
              <a:t>(cofactor) </a:t>
            </a:r>
            <a:r>
              <a:rPr lang="en-US" altLang="en-US" sz="1600" dirty="0">
                <a:latin typeface="Comic Sans MS" pitchFamily="66" charset="0"/>
              </a:rPr>
              <a:t>necessary for the enzyme to function.</a:t>
            </a:r>
            <a:r>
              <a:rPr lang="en-US" altLang="en-US" sz="2000" dirty="0"/>
              <a:t> </a:t>
            </a:r>
            <a:endParaRPr lang="en-US" altLang="en-US" sz="2000" dirty="0" smtClean="0"/>
          </a:p>
          <a:p>
            <a:pPr marL="0" indent="0" eaLnBrk="1" hangingPunct="1">
              <a:buNone/>
            </a:pPr>
            <a:endParaRPr lang="en-US" altLang="en-US" sz="2000" dirty="0"/>
          </a:p>
          <a:p>
            <a:pPr eaLnBrk="1" hangingPunct="1">
              <a:buFontTx/>
              <a:buNone/>
            </a:pPr>
            <a:endParaRPr lang="en-US" altLang="en-US" sz="1200" i="1" dirty="0" smtClean="0">
              <a:latin typeface="Comic Sans MS" pitchFamily="66" charset="0"/>
              <a:sym typeface="Wingdings" pitchFamily="2" charset="2"/>
            </a:endParaRPr>
          </a:p>
          <a:p>
            <a:pPr eaLnBrk="1" hangingPunct="1">
              <a:buFontTx/>
              <a:buNone/>
            </a:pPr>
            <a:endParaRPr lang="en-US" altLang="en-US" sz="1000" i="1" dirty="0" smtClean="0">
              <a:latin typeface="Comic Sans MS" pitchFamily="66" charset="0"/>
              <a:sym typeface="Wingdings" pitchFamily="2" charset="2"/>
            </a:endParaRPr>
          </a:p>
          <a:p>
            <a:pPr eaLnBrk="1" hangingPunct="1">
              <a:buFontTx/>
              <a:buNone/>
            </a:pPr>
            <a:endParaRPr lang="en-US" altLang="en-US" sz="800" i="1" dirty="0" smtClean="0">
              <a:latin typeface="Comic Sans MS" pitchFamily="66" charset="0"/>
              <a:sym typeface="Wingdings" pitchFamily="2" charset="2"/>
            </a:endParaRPr>
          </a:p>
          <a:p>
            <a:pPr algn="ctr" eaLnBrk="1" hangingPunct="1">
              <a:buFontTx/>
              <a:buNone/>
            </a:pPr>
            <a:r>
              <a:rPr lang="en-US" altLang="en-US" sz="2400" b="1" dirty="0" smtClean="0">
                <a:latin typeface="Comic Sans MS" pitchFamily="66" charset="0"/>
              </a:rPr>
              <a:t>    </a:t>
            </a:r>
          </a:p>
        </p:txBody>
      </p:sp>
      <p:pic>
        <p:nvPicPr>
          <p:cNvPr id="28676" name="Picture 7" descr="Lem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19400" y="4419600"/>
            <a:ext cx="1981200" cy="154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677" name="Text Box 4"/>
          <p:cNvSpPr txBox="1">
            <a:spLocks noChangeArrowheads="1"/>
          </p:cNvSpPr>
          <p:nvPr/>
        </p:nvSpPr>
        <p:spPr bwMode="auto">
          <a:xfrm>
            <a:off x="3429000" y="3657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28678" name="Text Box 5"/>
          <p:cNvSpPr txBox="1">
            <a:spLocks noChangeArrowheads="1"/>
          </p:cNvSpPr>
          <p:nvPr/>
        </p:nvSpPr>
        <p:spPr bwMode="auto">
          <a:xfrm>
            <a:off x="3581400" y="3657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28679" name="Text Box 13"/>
          <p:cNvSpPr txBox="1">
            <a:spLocks noChangeArrowheads="1"/>
          </p:cNvSpPr>
          <p:nvPr/>
        </p:nvSpPr>
        <p:spPr bwMode="auto">
          <a:xfrm>
            <a:off x="0" y="6492875"/>
            <a:ext cx="4038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a:latin typeface="Comic Sans MS" pitchFamily="66" charset="0"/>
              </a:rPr>
              <a:t>Images: Apples, T. Port; </a:t>
            </a:r>
            <a:r>
              <a:rPr lang="en-US" altLang="en-US" sz="1000" dirty="0">
                <a:latin typeface="Comic Sans MS" pitchFamily="66" charset="0"/>
                <a:hlinkClick r:id="rId5"/>
              </a:rPr>
              <a:t>Lemons</a:t>
            </a:r>
            <a:r>
              <a:rPr lang="en-US" altLang="en-US" sz="1000" dirty="0">
                <a:latin typeface="Comic Sans MS" pitchFamily="66" charset="0"/>
              </a:rPr>
              <a:t>, André </a:t>
            </a:r>
            <a:r>
              <a:rPr lang="en-US" altLang="en-US" sz="1000" dirty="0" err="1">
                <a:latin typeface="Comic Sans MS" pitchFamily="66" charset="0"/>
              </a:rPr>
              <a:t>Karwath</a:t>
            </a:r>
            <a:r>
              <a:rPr lang="en-US" altLang="en-US" sz="1000" dirty="0">
                <a:latin typeface="Comic Sans MS" pitchFamily="66" charset="0"/>
              </a:rPr>
              <a:t>; </a:t>
            </a:r>
            <a:r>
              <a:rPr lang="en-US" altLang="en-US" sz="1000" dirty="0">
                <a:latin typeface="Comic Sans MS" pitchFamily="66" charset="0"/>
                <a:hlinkClick r:id="rId6"/>
              </a:rPr>
              <a:t>Enzyme with Cofactor</a:t>
            </a:r>
            <a:r>
              <a:rPr lang="en-US" altLang="en-US" sz="1000" dirty="0">
                <a:latin typeface="Comic Sans MS" pitchFamily="66" charset="0"/>
              </a:rPr>
              <a:t>,  Wiki; </a:t>
            </a:r>
            <a:r>
              <a:rPr lang="en-US" altLang="en-US" sz="1000" dirty="0">
                <a:latin typeface="Comic Sans MS" pitchFamily="66" charset="0"/>
                <a:hlinkClick r:id="rId7"/>
              </a:rPr>
              <a:t>pH scale</a:t>
            </a:r>
            <a:r>
              <a:rPr lang="en-US" altLang="en-US" sz="1000" dirty="0">
                <a:latin typeface="Comic Sans MS" pitchFamily="66" charset="0"/>
              </a:rPr>
              <a:t>, Edward Stevens, Wiki </a:t>
            </a:r>
          </a:p>
        </p:txBody>
      </p:sp>
      <p:pic>
        <p:nvPicPr>
          <p:cNvPr id="28680" name="Picture 14" descr="Apple-catechol-TPort"/>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33400" y="4419600"/>
            <a:ext cx="1770740" cy="154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683" name="Picture 6" descr="pH_sca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8713" y="266700"/>
            <a:ext cx="1463675" cy="594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pic>
        <p:nvPicPr>
          <p:cNvPr id="13" name="Picture 11" descr="C:\Users\Tami\Desktop\Picture9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4419600"/>
            <a:ext cx="1866900" cy="1582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28600"/>
            <a:ext cx="7620000" cy="838200"/>
          </a:xfrm>
        </p:spPr>
        <p:txBody>
          <a:bodyPr/>
          <a:lstStyle/>
          <a:p>
            <a:pPr eaLnBrk="1" hangingPunct="1"/>
            <a:r>
              <a:rPr lang="en-US" altLang="en-US" sz="3200" b="1" dirty="0" smtClean="0">
                <a:solidFill>
                  <a:srgbClr val="FF0000"/>
                </a:solidFill>
                <a:latin typeface="Matura MT Script Capitals" panose="03020802060602070202" pitchFamily="66" charset="0"/>
              </a:rPr>
              <a:t>Meet the Enzyme</a:t>
            </a:r>
            <a:r>
              <a:rPr lang="en-US" altLang="en-US" sz="3200" dirty="0" smtClean="0">
                <a:solidFill>
                  <a:srgbClr val="FF0000"/>
                </a:solidFill>
                <a:latin typeface="Matura MT Script Capitals" panose="03020802060602070202" pitchFamily="66" charset="0"/>
              </a:rPr>
              <a:t>:</a:t>
            </a:r>
            <a:r>
              <a:rPr lang="en-US" altLang="en-US" sz="2400" dirty="0" smtClean="0">
                <a:solidFill>
                  <a:srgbClr val="FF0000"/>
                </a:solidFill>
                <a:latin typeface="Matura MT Script Capitals" panose="03020802060602070202" pitchFamily="66" charset="0"/>
              </a:rPr>
              <a:t>  </a:t>
            </a:r>
            <a:r>
              <a:rPr lang="en-US" altLang="en-US" sz="2800" b="1" dirty="0" smtClean="0">
                <a:solidFill>
                  <a:schemeClr val="tx1"/>
                </a:solidFill>
                <a:latin typeface="Comic Sans MS" pitchFamily="66" charset="0"/>
              </a:rPr>
              <a:t>Catechol Oxidase</a:t>
            </a:r>
            <a:r>
              <a:rPr lang="en-US" altLang="en-US" sz="2400" b="1" dirty="0" smtClean="0">
                <a:latin typeface="Comic Sans MS" pitchFamily="66" charset="0"/>
              </a:rPr>
              <a:t> </a:t>
            </a:r>
            <a:endParaRPr lang="en-US" altLang="en-US" sz="2000" dirty="0" smtClean="0">
              <a:latin typeface="Comic Sans MS" pitchFamily="66" charset="0"/>
            </a:endParaRPr>
          </a:p>
        </p:txBody>
      </p:sp>
      <p:sp>
        <p:nvSpPr>
          <p:cNvPr id="28675" name="Rectangle 3"/>
          <p:cNvSpPr>
            <a:spLocks noGrp="1" noChangeArrowheads="1"/>
          </p:cNvSpPr>
          <p:nvPr>
            <p:ph type="body" sz="half" idx="1"/>
          </p:nvPr>
        </p:nvSpPr>
        <p:spPr>
          <a:xfrm>
            <a:off x="215900" y="1152525"/>
            <a:ext cx="8775700" cy="2428875"/>
          </a:xfrm>
        </p:spPr>
        <p:txBody>
          <a:bodyPr/>
          <a:lstStyle/>
          <a:p>
            <a:pPr eaLnBrk="1" hangingPunct="1">
              <a:buFontTx/>
              <a:buNone/>
            </a:pPr>
            <a:r>
              <a:rPr lang="en-US" altLang="en-US" sz="2000" b="1" i="1" dirty="0" smtClean="0">
                <a:solidFill>
                  <a:srgbClr val="404040"/>
                </a:solidFill>
                <a:latin typeface="Comic Sans MS" pitchFamily="66" charset="0"/>
              </a:rPr>
              <a:t>Reaction:</a:t>
            </a:r>
          </a:p>
          <a:p>
            <a:pPr eaLnBrk="1" hangingPunct="1">
              <a:buFontTx/>
              <a:buNone/>
            </a:pPr>
            <a:r>
              <a:rPr lang="en-US" altLang="en-US" sz="2000" dirty="0" smtClean="0">
                <a:latin typeface="Comic Sans MS" pitchFamily="66" charset="0"/>
              </a:rPr>
              <a:t>			</a:t>
            </a:r>
            <a:r>
              <a:rPr lang="en-US" altLang="en-US" sz="100" dirty="0" smtClean="0">
                <a:latin typeface="Comic Sans MS" pitchFamily="66" charset="0"/>
              </a:rPr>
              <a:t>       </a:t>
            </a:r>
            <a:r>
              <a:rPr lang="en-US" altLang="en-US" sz="2000" dirty="0" smtClean="0">
                <a:latin typeface="Comic Sans MS" pitchFamily="66" charset="0"/>
              </a:rPr>
              <a:t>	      </a:t>
            </a:r>
            <a:r>
              <a:rPr lang="en-US" altLang="en-US" sz="2800" dirty="0" smtClean="0">
                <a:latin typeface="Comic Sans MS" pitchFamily="66" charset="0"/>
              </a:rPr>
              <a:t>  </a:t>
            </a:r>
            <a:r>
              <a:rPr lang="en-US" altLang="en-US" sz="1200" b="1" i="1" dirty="0" smtClean="0">
                <a:latin typeface="Comic Sans MS"/>
                <a:cs typeface="Comic Sans MS"/>
                <a:sym typeface="Wingdings" pitchFamily="2" charset="2"/>
              </a:rPr>
              <a:t>catechol oxidase</a:t>
            </a:r>
            <a:endParaRPr lang="en-US" altLang="en-US" sz="2400" b="1" i="1" dirty="0" smtClean="0">
              <a:latin typeface="Comic Sans MS"/>
              <a:cs typeface="Comic Sans MS"/>
            </a:endParaRPr>
          </a:p>
          <a:p>
            <a:pPr eaLnBrk="1" hangingPunct="1">
              <a:buFontTx/>
              <a:buNone/>
            </a:pPr>
            <a:r>
              <a:rPr lang="en-US" altLang="en-US" sz="2000" dirty="0" smtClean="0">
                <a:latin typeface="Comic Sans MS" pitchFamily="66" charset="0"/>
              </a:rPr>
              <a:t>  		catechol    +   O</a:t>
            </a:r>
            <a:r>
              <a:rPr lang="en-US" altLang="en-US" sz="2000" baseline="-25000" dirty="0" smtClean="0">
                <a:latin typeface="Comic Sans MS" pitchFamily="66" charset="0"/>
              </a:rPr>
              <a:t>2</a:t>
            </a:r>
            <a:r>
              <a:rPr lang="en-US" altLang="en-US" sz="2000" dirty="0" smtClean="0">
                <a:latin typeface="Comic Sans MS" pitchFamily="66" charset="0"/>
              </a:rPr>
              <a:t>     --------------</a:t>
            </a:r>
            <a:r>
              <a:rPr lang="en-US" altLang="en-US" sz="2000" dirty="0" smtClean="0">
                <a:latin typeface="Comic Sans MS" pitchFamily="66" charset="0"/>
                <a:sym typeface="Wingdings" pitchFamily="2" charset="2"/>
              </a:rPr>
              <a:t>     polyphenol</a:t>
            </a:r>
          </a:p>
          <a:p>
            <a:pPr eaLnBrk="1" hangingPunct="1">
              <a:buFontTx/>
              <a:buNone/>
            </a:pPr>
            <a:r>
              <a:rPr lang="en-US" altLang="en-US" sz="900" dirty="0" smtClean="0">
                <a:latin typeface="Comic Sans MS" pitchFamily="66" charset="0"/>
                <a:sym typeface="Wingdings" pitchFamily="2" charset="2"/>
              </a:rPr>
              <a:t>   	               </a:t>
            </a:r>
            <a:r>
              <a:rPr lang="en-US" altLang="en-US" sz="1000" i="1" dirty="0" smtClean="0">
                <a:latin typeface="Comic Sans MS" pitchFamily="66" charset="0"/>
                <a:sym typeface="Wingdings" pitchFamily="2" charset="2"/>
              </a:rPr>
              <a:t>colorless substrate	             	                                         brown product</a:t>
            </a:r>
          </a:p>
          <a:p>
            <a:pPr eaLnBrk="1" hangingPunct="1">
              <a:buFontTx/>
              <a:buNone/>
            </a:pPr>
            <a:endParaRPr lang="en-US" altLang="en-US" sz="1000" i="1" dirty="0" smtClean="0">
              <a:latin typeface="Comic Sans MS" pitchFamily="66" charset="0"/>
              <a:sym typeface="Wingdings" pitchFamily="2" charset="2"/>
            </a:endParaRPr>
          </a:p>
          <a:p>
            <a:pPr eaLnBrk="1" hangingPunct="1">
              <a:buFontTx/>
              <a:buNone/>
            </a:pPr>
            <a:endParaRPr lang="en-US" altLang="en-US" sz="600" i="1" dirty="0" smtClean="0">
              <a:latin typeface="Comic Sans MS" pitchFamily="66" charset="0"/>
              <a:sym typeface="Wingdings" pitchFamily="2" charset="2"/>
            </a:endParaRPr>
          </a:p>
          <a:p>
            <a:pPr marL="0" indent="0" algn="ctr" eaLnBrk="1" hangingPunct="1">
              <a:buNone/>
            </a:pPr>
            <a:r>
              <a:rPr lang="en-US" altLang="en-US" sz="2000" dirty="0" smtClean="0">
                <a:latin typeface="Comic Sans MS" pitchFamily="66" charset="0"/>
              </a:rPr>
              <a:t>We can also slow this reaction, without denaturing the </a:t>
            </a:r>
            <a:r>
              <a:rPr lang="en-US" altLang="en-US" sz="2000" dirty="0" err="1" smtClean="0">
                <a:latin typeface="Comic Sans MS" pitchFamily="66" charset="0"/>
              </a:rPr>
              <a:t>enzme</a:t>
            </a:r>
            <a:r>
              <a:rPr lang="en-US" altLang="en-US" sz="2000" dirty="0" smtClean="0">
                <a:latin typeface="Comic Sans MS" pitchFamily="66" charset="0"/>
              </a:rPr>
              <a:t>, by placing fruits </a:t>
            </a:r>
            <a:r>
              <a:rPr lang="en-US" altLang="en-US" sz="2000" dirty="0">
                <a:latin typeface="Comic Sans MS" pitchFamily="66" charset="0"/>
              </a:rPr>
              <a:t>&amp;</a:t>
            </a:r>
            <a:r>
              <a:rPr lang="en-US" altLang="en-US" sz="2000" dirty="0" smtClean="0">
                <a:latin typeface="Comic Sans MS" pitchFamily="66" charset="0"/>
              </a:rPr>
              <a:t> veggies under </a:t>
            </a:r>
            <a:r>
              <a:rPr lang="en-US" altLang="en-US" sz="2000" b="1" dirty="0" smtClean="0">
                <a:solidFill>
                  <a:srgbClr val="00CCFF"/>
                </a:solidFill>
                <a:latin typeface="Comic Sans MS" pitchFamily="66" charset="0"/>
              </a:rPr>
              <a:t>water</a:t>
            </a:r>
            <a:r>
              <a:rPr lang="en-US" altLang="en-US" sz="2000" dirty="0" smtClean="0">
                <a:solidFill>
                  <a:srgbClr val="3366FF"/>
                </a:solidFill>
                <a:latin typeface="Comic Sans MS" pitchFamily="66" charset="0"/>
              </a:rPr>
              <a:t>.</a:t>
            </a:r>
            <a:endParaRPr lang="en-US" altLang="en-US" sz="2000" b="1" dirty="0" smtClean="0">
              <a:solidFill>
                <a:srgbClr val="3366FF"/>
              </a:solidFill>
              <a:latin typeface="Comic Sans MS" pitchFamily="66" charset="0"/>
            </a:endParaRPr>
          </a:p>
          <a:p>
            <a:pPr algn="ctr" eaLnBrk="1" hangingPunct="1">
              <a:buFontTx/>
              <a:buNone/>
            </a:pPr>
            <a:r>
              <a:rPr lang="en-US" altLang="en-US" sz="2400" b="1" dirty="0" smtClean="0">
                <a:latin typeface="Comic Sans MS" pitchFamily="66" charset="0"/>
              </a:rPr>
              <a:t>   </a:t>
            </a:r>
          </a:p>
        </p:txBody>
      </p:sp>
      <p:sp>
        <p:nvSpPr>
          <p:cNvPr id="28677" name="Text Box 4"/>
          <p:cNvSpPr txBox="1">
            <a:spLocks noChangeArrowheads="1"/>
          </p:cNvSpPr>
          <p:nvPr/>
        </p:nvSpPr>
        <p:spPr bwMode="auto">
          <a:xfrm>
            <a:off x="6172200" y="4343400"/>
            <a:ext cx="1828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dirty="0" smtClean="0">
                <a:solidFill>
                  <a:srgbClr val="FF0000"/>
                </a:solidFill>
                <a:latin typeface="Comic Sans MS"/>
                <a:cs typeface="Comic Sans MS"/>
              </a:rPr>
              <a:t>Q</a:t>
            </a:r>
            <a:r>
              <a:rPr lang="en-US" altLang="en-US" sz="2000" dirty="0" smtClean="0">
                <a:latin typeface="Comic Sans MS"/>
                <a:cs typeface="Comic Sans MS"/>
              </a:rPr>
              <a:t>: Why would doing this prevent browning? </a:t>
            </a:r>
          </a:p>
          <a:p>
            <a:pPr algn="ctr"/>
            <a:endParaRPr lang="en-US" altLang="en-US" sz="2000" dirty="0">
              <a:latin typeface="Comic Sans MS"/>
              <a:cs typeface="Comic Sans MS"/>
            </a:endParaRPr>
          </a:p>
        </p:txBody>
      </p:sp>
      <p:sp>
        <p:nvSpPr>
          <p:cNvPr id="28678" name="Text Box 5"/>
          <p:cNvSpPr txBox="1">
            <a:spLocks noChangeArrowheads="1"/>
          </p:cNvSpPr>
          <p:nvPr/>
        </p:nvSpPr>
        <p:spPr bwMode="auto">
          <a:xfrm>
            <a:off x="3581400" y="3657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1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pic>
        <p:nvPicPr>
          <p:cNvPr id="4" name="Picture 3" descr="images.jpeg"/>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2000" y="3962400"/>
            <a:ext cx="4495800" cy="240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3760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4191000" cy="1066800"/>
          </a:xfrm>
        </p:spPr>
        <p:txBody>
          <a:bodyPr/>
          <a:lstStyle/>
          <a:p>
            <a:pPr algn="l" eaLnBrk="1" hangingPunct="1"/>
            <a:r>
              <a:rPr lang="en-US" altLang="en-US" sz="3200" b="1" dirty="0" smtClean="0">
                <a:solidFill>
                  <a:srgbClr val="6B6BCF"/>
                </a:solidFill>
                <a:latin typeface="Matura MT Script Capitals" panose="03020802060602070202" pitchFamily="66" charset="0"/>
              </a:rPr>
              <a:t>Meet the Enzyme</a:t>
            </a:r>
            <a:r>
              <a:rPr lang="en-US" altLang="en-US" sz="3200" dirty="0" smtClean="0">
                <a:solidFill>
                  <a:srgbClr val="6B6BCF"/>
                </a:solidFill>
                <a:latin typeface="Matura MT Script Capitals" panose="03020802060602070202" pitchFamily="66" charset="0"/>
              </a:rPr>
              <a:t>:</a:t>
            </a:r>
            <a:r>
              <a:rPr lang="en-US" altLang="en-US" sz="2400" dirty="0" smtClean="0">
                <a:solidFill>
                  <a:srgbClr val="6B6BCF"/>
                </a:solidFill>
                <a:latin typeface="Matura MT Script Capitals" panose="03020802060602070202" pitchFamily="66" charset="0"/>
              </a:rPr>
              <a:t>  </a:t>
            </a:r>
            <a:r>
              <a:rPr lang="en-US" altLang="en-US" sz="2400" dirty="0" smtClean="0">
                <a:solidFill>
                  <a:srgbClr val="FF0000"/>
                </a:solidFill>
                <a:latin typeface="Matura MT Script Capitals" panose="03020802060602070202" pitchFamily="66" charset="0"/>
              </a:rPr>
              <a:t/>
            </a:r>
            <a:br>
              <a:rPr lang="en-US" altLang="en-US" sz="2400" dirty="0" smtClean="0">
                <a:solidFill>
                  <a:srgbClr val="FF0000"/>
                </a:solidFill>
                <a:latin typeface="Matura MT Script Capitals" panose="03020802060602070202" pitchFamily="66" charset="0"/>
              </a:rPr>
            </a:br>
            <a:r>
              <a:rPr lang="en-US" altLang="en-US" sz="2400" dirty="0">
                <a:solidFill>
                  <a:srgbClr val="FF0000"/>
                </a:solidFill>
                <a:latin typeface="Matura MT Script Capitals" panose="03020802060602070202" pitchFamily="66" charset="0"/>
              </a:rPr>
              <a:t> </a:t>
            </a:r>
            <a:r>
              <a:rPr lang="en-US" altLang="en-US" sz="2800" b="1" dirty="0" smtClean="0">
                <a:solidFill>
                  <a:schemeClr val="tx1"/>
                </a:solidFill>
                <a:latin typeface="Comic Sans MS" pitchFamily="66" charset="0"/>
              </a:rPr>
              <a:t>Catalase</a:t>
            </a:r>
            <a:endParaRPr lang="en-US" altLang="en-US" sz="2000" dirty="0" smtClean="0">
              <a:latin typeface="Comic Sans MS" pitchFamily="66" charset="0"/>
            </a:endParaRPr>
          </a:p>
        </p:txBody>
      </p:sp>
      <p:sp>
        <p:nvSpPr>
          <p:cNvPr id="28675" name="Rectangle 3"/>
          <p:cNvSpPr>
            <a:spLocks noGrp="1" noChangeArrowheads="1"/>
          </p:cNvSpPr>
          <p:nvPr>
            <p:ph type="body" sz="half" idx="1"/>
          </p:nvPr>
        </p:nvSpPr>
        <p:spPr>
          <a:xfrm>
            <a:off x="215900" y="1152525"/>
            <a:ext cx="8775700" cy="2352675"/>
          </a:xfrm>
        </p:spPr>
        <p:txBody>
          <a:bodyPr/>
          <a:lstStyle/>
          <a:p>
            <a:pPr eaLnBrk="1" hangingPunct="1">
              <a:buFontTx/>
              <a:buNone/>
            </a:pPr>
            <a:r>
              <a:rPr lang="en-US" altLang="en-US" sz="2000" b="1" i="1" dirty="0" smtClean="0">
                <a:solidFill>
                  <a:srgbClr val="404040"/>
                </a:solidFill>
                <a:latin typeface="Comic Sans MS" pitchFamily="66" charset="0"/>
                <a:sym typeface="Wingdings" pitchFamily="2" charset="2"/>
              </a:rPr>
              <a:t>Reaction:</a:t>
            </a:r>
            <a:r>
              <a:rPr lang="en-US" altLang="en-US" sz="5400" b="1" dirty="0" smtClean="0">
                <a:solidFill>
                  <a:srgbClr val="404040"/>
                </a:solidFill>
                <a:latin typeface="Comic Sans MS" pitchFamily="66" charset="0"/>
              </a:rPr>
              <a:t> </a:t>
            </a:r>
          </a:p>
          <a:p>
            <a:pPr eaLnBrk="1" hangingPunct="1">
              <a:buFontTx/>
              <a:buNone/>
            </a:pPr>
            <a:endParaRPr lang="en-US" altLang="en-US" sz="1000" b="1" dirty="0" smtClean="0">
              <a:latin typeface="Comic Sans MS" pitchFamily="66" charset="0"/>
            </a:endParaRPr>
          </a:p>
          <a:p>
            <a:pPr lvl="1" eaLnBrk="1" hangingPunct="1">
              <a:buFontTx/>
              <a:buNone/>
            </a:pPr>
            <a:r>
              <a:rPr lang="en-US" altLang="en-US" sz="1100" b="1" i="1" dirty="0">
                <a:latin typeface="Comic Sans MS" pitchFamily="66" charset="0"/>
              </a:rPr>
              <a:t>	</a:t>
            </a:r>
            <a:r>
              <a:rPr lang="en-US" altLang="en-US" sz="1100" b="1" i="1" dirty="0" smtClean="0">
                <a:latin typeface="Comic Sans MS" pitchFamily="66" charset="0"/>
              </a:rPr>
              <a:t>		      </a:t>
            </a:r>
            <a:r>
              <a:rPr lang="en-US" altLang="en-US" sz="1400" b="1" i="1" dirty="0" smtClean="0">
                <a:solidFill>
                  <a:srgbClr val="FF0000"/>
                </a:solidFill>
                <a:latin typeface="Comic Sans MS" pitchFamily="66" charset="0"/>
              </a:rPr>
              <a:t> catalase</a:t>
            </a:r>
          </a:p>
          <a:p>
            <a:pPr eaLnBrk="1" hangingPunct="1">
              <a:buFontTx/>
              <a:buNone/>
            </a:pPr>
            <a:r>
              <a:rPr lang="en-US" altLang="en-US" sz="1000" b="1" dirty="0" smtClean="0">
                <a:latin typeface="Comic Sans MS" pitchFamily="66" charset="0"/>
              </a:rPr>
              <a:t>	       </a:t>
            </a:r>
            <a:r>
              <a:rPr lang="en-US" altLang="en-US" sz="2400" dirty="0" smtClean="0">
                <a:latin typeface="Comic Sans MS" pitchFamily="66" charset="0"/>
              </a:rPr>
              <a:t>2H</a:t>
            </a:r>
            <a:r>
              <a:rPr lang="en-US" altLang="en-US" sz="2400" baseline="-25000" dirty="0" smtClean="0">
                <a:latin typeface="Comic Sans MS" pitchFamily="66" charset="0"/>
              </a:rPr>
              <a:t>2</a:t>
            </a:r>
            <a:r>
              <a:rPr lang="en-US" altLang="en-US" sz="2400" dirty="0" smtClean="0">
                <a:latin typeface="Comic Sans MS" pitchFamily="66" charset="0"/>
              </a:rPr>
              <a:t>O</a:t>
            </a:r>
            <a:r>
              <a:rPr lang="en-US" altLang="en-US" sz="2400" baseline="-25000" dirty="0" smtClean="0">
                <a:latin typeface="Comic Sans MS" pitchFamily="66" charset="0"/>
              </a:rPr>
              <a:t>2</a:t>
            </a:r>
            <a:r>
              <a:rPr lang="en-US" altLang="en-US" sz="2400" dirty="0" smtClean="0">
                <a:latin typeface="Comic Sans MS" pitchFamily="66" charset="0"/>
              </a:rPr>
              <a:t>   ----------</a:t>
            </a:r>
            <a:r>
              <a:rPr lang="en-US" altLang="en-US" sz="2400" dirty="0" smtClean="0">
                <a:latin typeface="Comic Sans MS" pitchFamily="66" charset="0"/>
                <a:sym typeface="Wingdings"/>
              </a:rPr>
              <a:t>   2H</a:t>
            </a:r>
            <a:r>
              <a:rPr lang="en-US" altLang="en-US" sz="2400" baseline="-25000" dirty="0" smtClean="0">
                <a:latin typeface="Comic Sans MS" pitchFamily="66" charset="0"/>
                <a:sym typeface="Wingdings"/>
              </a:rPr>
              <a:t>2</a:t>
            </a:r>
            <a:r>
              <a:rPr lang="en-US" altLang="en-US" sz="2400" dirty="0" smtClean="0">
                <a:latin typeface="Comic Sans MS" pitchFamily="66" charset="0"/>
                <a:sym typeface="Wingdings"/>
              </a:rPr>
              <a:t>0 + O</a:t>
            </a:r>
            <a:r>
              <a:rPr lang="en-US" altLang="en-US" sz="2400" baseline="-25000" dirty="0" smtClean="0">
                <a:latin typeface="Comic Sans MS" pitchFamily="66" charset="0"/>
                <a:sym typeface="Wingdings"/>
              </a:rPr>
              <a:t>2</a:t>
            </a:r>
            <a:r>
              <a:rPr lang="en-US" altLang="en-US" sz="2400" dirty="0" smtClean="0">
                <a:latin typeface="Comic Sans MS" pitchFamily="66" charset="0"/>
                <a:sym typeface="Wingdings"/>
              </a:rPr>
              <a:t> </a:t>
            </a:r>
            <a:endParaRPr lang="en-US" altLang="en-US" sz="4000" dirty="0" smtClean="0">
              <a:latin typeface="Comic Sans MS" pitchFamily="66" charset="0"/>
            </a:endParaRPr>
          </a:p>
        </p:txBody>
      </p:sp>
      <p:sp>
        <p:nvSpPr>
          <p:cNvPr id="28677" name="Text Box 4"/>
          <p:cNvSpPr txBox="1">
            <a:spLocks noChangeArrowheads="1"/>
          </p:cNvSpPr>
          <p:nvPr/>
        </p:nvSpPr>
        <p:spPr bwMode="auto">
          <a:xfrm>
            <a:off x="6629400" y="2743200"/>
            <a:ext cx="1905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smtClean="0">
                <a:latin typeface="Comic Sans MS"/>
                <a:cs typeface="Comic Sans MS"/>
              </a:rPr>
              <a:t>Catalase is an enzyme found in nearly all living things exposed to oxygen. This enzyme catalyzes the decomposition of hydrogen peroxide to water and oxygen, protecting the cell from oxidative damage.</a:t>
            </a:r>
          </a:p>
          <a:p>
            <a:pPr algn="ctr"/>
            <a:endParaRPr lang="en-US" altLang="en-US" sz="1600" dirty="0">
              <a:latin typeface="Comic Sans MS"/>
              <a:cs typeface="Comic Sans MS"/>
            </a:endParaRPr>
          </a:p>
        </p:txBody>
      </p:sp>
      <p:sp>
        <p:nvSpPr>
          <p:cNvPr id="28678" name="Text Box 5"/>
          <p:cNvSpPr txBox="1">
            <a:spLocks noChangeArrowheads="1"/>
          </p:cNvSpPr>
          <p:nvPr/>
        </p:nvSpPr>
        <p:spPr bwMode="auto">
          <a:xfrm>
            <a:off x="3581400" y="3657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p>
        </p:txBody>
      </p:sp>
      <p:sp>
        <p:nvSpPr>
          <p:cNvPr id="28679" name="Text Box 13"/>
          <p:cNvSpPr txBox="1">
            <a:spLocks noChangeArrowheads="1"/>
          </p:cNvSpPr>
          <p:nvPr/>
        </p:nvSpPr>
        <p:spPr bwMode="auto">
          <a:xfrm>
            <a:off x="0" y="6447340"/>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smtClean="0">
                <a:latin typeface="Comic Sans MS" pitchFamily="66" charset="0"/>
              </a:rPr>
              <a:t>Images: </a:t>
            </a:r>
            <a:r>
              <a:rPr lang="en-US" altLang="en-US" sz="1000" dirty="0" smtClean="0">
                <a:latin typeface="Comic Sans MS" pitchFamily="66" charset="0"/>
                <a:hlinkClick r:id="rId3"/>
              </a:rPr>
              <a:t>Catalase test </a:t>
            </a:r>
            <a:r>
              <a:rPr lang="en-US" altLang="en-US" sz="1000" dirty="0" smtClean="0">
                <a:latin typeface="Comic Sans MS" pitchFamily="66" charset="0"/>
              </a:rPr>
              <a:t>to determine if bacterial sample is aerobic, Wiki</a:t>
            </a:r>
            <a:endParaRPr lang="en-US" altLang="en-US" sz="1000" dirty="0">
              <a:latin typeface="Comic Sans MS" pitchFamily="66" charset="0"/>
            </a:endParaRPr>
          </a:p>
        </p:txBody>
      </p:sp>
      <p:sp>
        <p:nvSpPr>
          <p:cNvPr id="1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pic>
        <p:nvPicPr>
          <p:cNvPr id="4" name="Picture 3" descr="images.jpeg"/>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86000" y="3429000"/>
            <a:ext cx="37338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4"/>
          <p:cNvSpPr txBox="1">
            <a:spLocks noChangeArrowheads="1"/>
          </p:cNvSpPr>
          <p:nvPr/>
        </p:nvSpPr>
        <p:spPr bwMode="auto">
          <a:xfrm>
            <a:off x="228600" y="3276600"/>
            <a:ext cx="1676400" cy="28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800" b="1" dirty="0" smtClean="0">
                <a:solidFill>
                  <a:srgbClr val="FF0000"/>
                </a:solidFill>
                <a:latin typeface="Comic Sans MS"/>
                <a:cs typeface="Comic Sans MS"/>
              </a:rPr>
              <a:t>Q</a:t>
            </a:r>
            <a:r>
              <a:rPr lang="en-US" altLang="en-US" sz="1800" dirty="0" smtClean="0">
                <a:latin typeface="Comic Sans MS"/>
                <a:cs typeface="Comic Sans MS"/>
              </a:rPr>
              <a:t>: What do you think would happen if these potatoes were put into hydrogen peroxide, instead of water?</a:t>
            </a:r>
            <a:endParaRPr lang="en-US" altLang="en-US" sz="1800" dirty="0">
              <a:latin typeface="Comic Sans MS"/>
              <a:cs typeface="Comic Sans MS"/>
            </a:endParaRPr>
          </a:p>
        </p:txBody>
      </p:sp>
      <p:pic>
        <p:nvPicPr>
          <p:cNvPr id="2" name="Picture 1" descr="Catalase_reaction.jpg"/>
          <p:cNvPicPr>
            <a:picLocks noChangeAspect="1"/>
          </p:cNvPicPr>
          <p:nvPr/>
        </p:nvPicPr>
        <p:blipFill rotWithShape="1">
          <a:blip r:embed="rId7">
            <a:extLst>
              <a:ext uri="{28A0092B-C50C-407E-A947-70E740481C1C}">
                <a14:useLocalDpi xmlns:a14="http://schemas.microsoft.com/office/drawing/2010/main" val="0"/>
              </a:ext>
            </a:extLst>
          </a:blip>
          <a:srcRect l="-1" r="4612"/>
          <a:stretch/>
        </p:blipFill>
        <p:spPr>
          <a:xfrm>
            <a:off x="4648200" y="152400"/>
            <a:ext cx="4368800" cy="2047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Box 4"/>
          <p:cNvSpPr txBox="1">
            <a:spLocks noChangeArrowheads="1"/>
          </p:cNvSpPr>
          <p:nvPr/>
        </p:nvSpPr>
        <p:spPr bwMode="auto">
          <a:xfrm>
            <a:off x="4724400" y="304800"/>
            <a:ext cx="1828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400" dirty="0" smtClean="0">
                <a:solidFill>
                  <a:schemeClr val="accent3"/>
                </a:solidFill>
                <a:latin typeface="Comic Sans MS"/>
                <a:cs typeface="Comic Sans MS"/>
              </a:rPr>
              <a:t>Bacterial sample added to a hydrogen peroxide.. </a:t>
            </a:r>
          </a:p>
          <a:p>
            <a:pPr algn="ctr"/>
            <a:endParaRPr lang="en-US" altLang="en-US" sz="1400" dirty="0">
              <a:solidFill>
                <a:schemeClr val="accent3"/>
              </a:solidFill>
              <a:latin typeface="Comic Sans MS"/>
              <a:cs typeface="Comic Sans MS"/>
            </a:endParaRPr>
          </a:p>
          <a:p>
            <a:pPr algn="ctr"/>
            <a:r>
              <a:rPr lang="en-US" altLang="en-US" sz="1400" dirty="0" smtClean="0">
                <a:solidFill>
                  <a:schemeClr val="accent3"/>
                </a:solidFill>
                <a:latin typeface="Comic Sans MS"/>
                <a:cs typeface="Comic Sans MS"/>
              </a:rPr>
              <a:t>What are the bubbles made of?</a:t>
            </a:r>
          </a:p>
        </p:txBody>
      </p:sp>
    </p:spTree>
    <p:extLst>
      <p:ext uri="{BB962C8B-B14F-4D97-AF65-F5344CB8AC3E}">
        <p14:creationId xmlns:p14="http://schemas.microsoft.com/office/powerpoint/2010/main" val="344457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563563"/>
          </a:xfrm>
        </p:spPr>
        <p:txBody>
          <a:bodyPr/>
          <a:lstStyle/>
          <a:p>
            <a:pPr eaLnBrk="1" hangingPunct="1"/>
            <a:r>
              <a:rPr lang="en-US" altLang="en-US" sz="3200" b="1" dirty="0" smtClean="0">
                <a:solidFill>
                  <a:srgbClr val="33CC33"/>
                </a:solidFill>
                <a:latin typeface="Matura MT Script Capitals" panose="03020802060602070202" pitchFamily="66" charset="0"/>
              </a:rPr>
              <a:t>Meet </a:t>
            </a:r>
            <a:r>
              <a:rPr lang="en-US" altLang="en-US" sz="3200" b="1" dirty="0" smtClean="0">
                <a:solidFill>
                  <a:srgbClr val="33CC33"/>
                </a:solidFill>
                <a:latin typeface="Matura MT Script Capitals" panose="03020802060602070202" pitchFamily="66" charset="0"/>
              </a:rPr>
              <a:t>the Enzyme</a:t>
            </a:r>
            <a:r>
              <a:rPr lang="en-US" altLang="en-US" sz="3200" dirty="0" smtClean="0">
                <a:solidFill>
                  <a:srgbClr val="33CC33"/>
                </a:solidFill>
                <a:latin typeface="Matura MT Script Capitals" panose="03020802060602070202" pitchFamily="66" charset="0"/>
              </a:rPr>
              <a:t>:</a:t>
            </a:r>
            <a:r>
              <a:rPr lang="en-US" altLang="en-US" sz="3200" b="1" dirty="0" smtClean="0">
                <a:solidFill>
                  <a:srgbClr val="33CC33"/>
                </a:solidFill>
                <a:latin typeface="Matura MT Script Capitals" panose="03020802060602070202" pitchFamily="66" charset="0"/>
              </a:rPr>
              <a:t>  </a:t>
            </a:r>
            <a:r>
              <a:rPr lang="en-US" altLang="en-US" sz="3200" b="1" dirty="0" err="1" smtClean="0">
                <a:solidFill>
                  <a:schemeClr val="tx1"/>
                </a:solidFill>
                <a:latin typeface="Comic Sans MS" pitchFamily="66" charset="0"/>
              </a:rPr>
              <a:t>Bromelain</a:t>
            </a:r>
            <a:endParaRPr lang="en-US" altLang="en-US" sz="2800" i="1" dirty="0" smtClean="0">
              <a:solidFill>
                <a:schemeClr val="tx1"/>
              </a:solidFill>
              <a:latin typeface="Comic Sans MS" pitchFamily="66" charset="0"/>
            </a:endParaRPr>
          </a:p>
        </p:txBody>
      </p:sp>
      <p:sp>
        <p:nvSpPr>
          <p:cNvPr id="29699" name="Rectangle 3"/>
          <p:cNvSpPr>
            <a:spLocks noGrp="1" noChangeArrowheads="1"/>
          </p:cNvSpPr>
          <p:nvPr>
            <p:ph type="body" sz="half" idx="1"/>
          </p:nvPr>
        </p:nvSpPr>
        <p:spPr>
          <a:xfrm>
            <a:off x="228600" y="1066800"/>
            <a:ext cx="5105400" cy="5334000"/>
          </a:xfrm>
        </p:spPr>
        <p:txBody>
          <a:bodyPr/>
          <a:lstStyle/>
          <a:p>
            <a:pPr eaLnBrk="1" hangingPunct="1">
              <a:lnSpc>
                <a:spcPct val="90000"/>
              </a:lnSpc>
            </a:pPr>
            <a:r>
              <a:rPr lang="en-US" altLang="en-US" sz="1600" dirty="0" smtClean="0">
                <a:latin typeface="Comic Sans MS" pitchFamily="66" charset="0"/>
              </a:rPr>
              <a:t>Pineapple contains enzyme </a:t>
            </a:r>
            <a:r>
              <a:rPr lang="en-US" altLang="en-US" sz="1800" b="1" dirty="0" err="1" smtClean="0">
                <a:solidFill>
                  <a:schemeClr val="tx1">
                    <a:lumMod val="65000"/>
                    <a:lumOff val="35000"/>
                  </a:schemeClr>
                </a:solidFill>
                <a:latin typeface="Comic Sans MS" pitchFamily="66" charset="0"/>
              </a:rPr>
              <a:t>bromelain</a:t>
            </a:r>
            <a:r>
              <a:rPr lang="en-US" altLang="en-US" sz="1600" dirty="0" smtClean="0">
                <a:latin typeface="Comic Sans MS" pitchFamily="66" charset="0"/>
              </a:rPr>
              <a:t>, which can digest protein.</a:t>
            </a:r>
            <a:r>
              <a:rPr lang="en-US" altLang="en-US" sz="1400" i="1" dirty="0" smtClean="0">
                <a:latin typeface="Comic Sans MS" pitchFamily="66" charset="0"/>
              </a:rPr>
              <a:t> (It is a protease.)</a:t>
            </a:r>
          </a:p>
          <a:p>
            <a:pPr eaLnBrk="1" hangingPunct="1">
              <a:lnSpc>
                <a:spcPct val="90000"/>
              </a:lnSpc>
              <a:buFontTx/>
              <a:buNone/>
            </a:pP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Jell-O</a:t>
            </a:r>
            <a:r>
              <a:rPr lang="en-US" altLang="en-US" sz="1600" baseline="30000" dirty="0" smtClean="0">
                <a:latin typeface="Comic Sans MS" pitchFamily="66" charset="0"/>
              </a:rPr>
              <a:t>® </a:t>
            </a:r>
            <a:r>
              <a:rPr lang="en-US" altLang="en-US" sz="1600" dirty="0" smtClean="0">
                <a:latin typeface="Comic Sans MS" pitchFamily="66" charset="0"/>
              </a:rPr>
              <a:t>is made of </a:t>
            </a:r>
            <a:r>
              <a:rPr lang="en-US" altLang="en-US" sz="1600" i="1" dirty="0" smtClean="0">
                <a:latin typeface="Comic Sans MS" pitchFamily="66" charset="0"/>
              </a:rPr>
              <a:t>gelatin</a:t>
            </a:r>
            <a:r>
              <a:rPr lang="en-US" altLang="en-US" sz="1600" dirty="0" smtClean="0">
                <a:latin typeface="Comic Sans MS" pitchFamily="66" charset="0"/>
              </a:rPr>
              <a:t>, a processed version of a structural </a:t>
            </a:r>
            <a:r>
              <a:rPr lang="en-US" altLang="en-US" sz="1600" b="1" dirty="0" smtClean="0">
                <a:latin typeface="Comic Sans MS" pitchFamily="66" charset="0"/>
                <a:hlinkClick r:id="rId3"/>
              </a:rPr>
              <a:t>protein</a:t>
            </a:r>
            <a:r>
              <a:rPr lang="en-US" altLang="en-US" sz="1600" dirty="0" smtClean="0">
                <a:latin typeface="Comic Sans MS" pitchFamily="66" charset="0"/>
              </a:rPr>
              <a:t> called </a:t>
            </a:r>
            <a:r>
              <a:rPr lang="en-US" altLang="en-US" sz="1800" b="1" dirty="0" smtClean="0">
                <a:solidFill>
                  <a:schemeClr val="tx1">
                    <a:lumMod val="65000"/>
                    <a:lumOff val="35000"/>
                  </a:schemeClr>
                </a:solidFill>
                <a:latin typeface="Comic Sans MS" pitchFamily="66" charset="0"/>
              </a:rPr>
              <a:t>collagen</a:t>
            </a:r>
            <a:r>
              <a:rPr lang="en-US" altLang="en-US" sz="1800" dirty="0" smtClean="0">
                <a:latin typeface="Comic Sans MS" pitchFamily="66" charset="0"/>
              </a:rPr>
              <a:t> </a:t>
            </a:r>
            <a:r>
              <a:rPr lang="en-US" altLang="en-US" sz="1600" dirty="0" smtClean="0">
                <a:latin typeface="Comic Sans MS" pitchFamily="66" charset="0"/>
              </a:rPr>
              <a:t>found in many animals, including humans. </a:t>
            </a:r>
          </a:p>
          <a:p>
            <a:pPr eaLnBrk="1" hangingPunct="1">
              <a:lnSpc>
                <a:spcPct val="90000"/>
              </a:lnSpc>
            </a:pP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Collagen = big, fibrous molecule makes skin, bones, and tendons both strong and elastic. </a:t>
            </a:r>
          </a:p>
          <a:p>
            <a:pPr eaLnBrk="1" hangingPunct="1">
              <a:lnSpc>
                <a:spcPct val="90000"/>
              </a:lnSpc>
            </a:pP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Gelatin you eat usually comes from the collagen found in cow, chicken or pig skin, bones and connective tissues.  </a:t>
            </a:r>
            <a:r>
              <a:rPr lang="en-US" altLang="en-US" sz="1400" i="1" dirty="0" smtClean="0">
                <a:latin typeface="Comic Sans MS" pitchFamily="66" charset="0"/>
              </a:rPr>
              <a:t>(</a:t>
            </a:r>
            <a:r>
              <a:rPr lang="en-US" altLang="en-US" sz="1400" i="1" dirty="0" err="1" smtClean="0">
                <a:latin typeface="Comic Sans MS" pitchFamily="66" charset="0"/>
              </a:rPr>
              <a:t>Yummie</a:t>
            </a:r>
            <a:r>
              <a:rPr lang="en-US" altLang="en-US" sz="1400" i="1" dirty="0" smtClean="0">
                <a:latin typeface="Comic Sans MS" pitchFamily="66" charset="0"/>
              </a:rPr>
              <a:t>!)</a:t>
            </a:r>
          </a:p>
          <a:p>
            <a:pPr eaLnBrk="1" hangingPunct="1">
              <a:lnSpc>
                <a:spcPct val="90000"/>
              </a:lnSpc>
              <a:buFontTx/>
              <a:buNone/>
            </a:pP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Examine 2 containers:</a:t>
            </a:r>
          </a:p>
          <a:p>
            <a:pPr eaLnBrk="1" hangingPunct="1">
              <a:lnSpc>
                <a:spcPct val="90000"/>
              </a:lnSpc>
              <a:buFontTx/>
              <a:buNone/>
            </a:pPr>
            <a:r>
              <a:rPr lang="en-US" altLang="en-US" sz="2000" dirty="0" smtClean="0">
                <a:latin typeface="Comic Sans MS" pitchFamily="66" charset="0"/>
              </a:rPr>
              <a:t>	</a:t>
            </a:r>
            <a:r>
              <a:rPr lang="en-US" altLang="en-US" sz="1400" dirty="0" smtClean="0">
                <a:latin typeface="Comic Sans MS" pitchFamily="66" charset="0"/>
              </a:rPr>
              <a:t>a. In one, canned pineapple was used to make Jell-O</a:t>
            </a:r>
            <a:r>
              <a:rPr lang="en-US" altLang="en-US" sz="1400" baseline="30000" dirty="0" smtClean="0">
                <a:latin typeface="Comic Sans MS" pitchFamily="66" charset="0"/>
              </a:rPr>
              <a:t>® </a:t>
            </a:r>
            <a:r>
              <a:rPr lang="en-US" altLang="en-US" sz="1400" dirty="0" smtClean="0">
                <a:latin typeface="Comic Sans MS" pitchFamily="66" charset="0"/>
              </a:rPr>
              <a:t>. </a:t>
            </a:r>
          </a:p>
          <a:p>
            <a:pPr eaLnBrk="1" hangingPunct="1">
              <a:lnSpc>
                <a:spcPct val="90000"/>
              </a:lnSpc>
              <a:buFontTx/>
              <a:buNone/>
            </a:pPr>
            <a:endParaRPr lang="en-US" altLang="en-US" sz="800" dirty="0" smtClean="0">
              <a:latin typeface="Comic Sans MS" pitchFamily="66" charset="0"/>
            </a:endParaRPr>
          </a:p>
          <a:p>
            <a:pPr eaLnBrk="1" hangingPunct="1">
              <a:lnSpc>
                <a:spcPct val="90000"/>
              </a:lnSpc>
              <a:buFontTx/>
              <a:buNone/>
            </a:pPr>
            <a:r>
              <a:rPr lang="en-US" altLang="en-US" sz="1400" dirty="0" smtClean="0">
                <a:latin typeface="Comic Sans MS" pitchFamily="66" charset="0"/>
              </a:rPr>
              <a:t>      b. The other, fresh pineapple was used.</a:t>
            </a: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r>
              <a:rPr lang="en-US" altLang="en-US" sz="1400" b="1" dirty="0" smtClean="0">
                <a:latin typeface="Comic Sans MS" pitchFamily="66" charset="0"/>
              </a:rPr>
              <a:t>   </a:t>
            </a:r>
            <a:r>
              <a:rPr lang="en-US" altLang="en-US" sz="1600" b="1" dirty="0" smtClean="0">
                <a:solidFill>
                  <a:srgbClr val="FF0000"/>
                </a:solidFill>
                <a:latin typeface="Comic Sans MS" pitchFamily="66" charset="0"/>
              </a:rPr>
              <a:t> Q</a:t>
            </a:r>
            <a:r>
              <a:rPr lang="en-US" altLang="en-US" sz="1400" b="1" dirty="0" smtClean="0">
                <a:latin typeface="Comic Sans MS" pitchFamily="66" charset="0"/>
              </a:rPr>
              <a:t>: Why is one Jell-O solid and the other liquid?</a:t>
            </a:r>
          </a:p>
        </p:txBody>
      </p:sp>
      <p:pic>
        <p:nvPicPr>
          <p:cNvPr id="29700" name="Picture 7" descr="Pineapple_Whaldener_End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1143000"/>
            <a:ext cx="3260725"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701" name="Text Box 8"/>
          <p:cNvSpPr txBox="1">
            <a:spLocks noChangeArrowheads="1"/>
          </p:cNvSpPr>
          <p:nvPr/>
        </p:nvSpPr>
        <p:spPr bwMode="auto">
          <a:xfrm>
            <a:off x="6781800" y="6629400"/>
            <a:ext cx="2362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Pineapple</a:t>
            </a:r>
            <a:r>
              <a:rPr lang="en-US" altLang="en-US" sz="1000">
                <a:latin typeface="Comic Sans MS" pitchFamily="66" charset="0"/>
              </a:rPr>
              <a:t>, Whaldener Endo</a:t>
            </a:r>
          </a:p>
        </p:txBody>
      </p:sp>
      <p:sp>
        <p:nvSpPr>
          <p:cNvPr id="7"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9000" y="152400"/>
            <a:ext cx="5562600" cy="914400"/>
          </a:xfrm>
        </p:spPr>
        <p:txBody>
          <a:bodyPr/>
          <a:lstStyle/>
          <a:p>
            <a:pPr eaLnBrk="1" hangingPunct="1"/>
            <a:r>
              <a:rPr lang="en-US" altLang="en-US" sz="2800" b="1" dirty="0" smtClean="0">
                <a:solidFill>
                  <a:srgbClr val="33CC33"/>
                </a:solidFill>
                <a:latin typeface="Matura MT Script Capitals" panose="03020802060602070202" pitchFamily="66" charset="0"/>
              </a:rPr>
              <a:t>Meet </a:t>
            </a:r>
            <a:r>
              <a:rPr lang="en-US" altLang="en-US" sz="2800" b="1" dirty="0" smtClean="0">
                <a:solidFill>
                  <a:srgbClr val="33CC33"/>
                </a:solidFill>
                <a:latin typeface="Matura MT Script Capitals" panose="03020802060602070202" pitchFamily="66" charset="0"/>
              </a:rPr>
              <a:t>the Enzyme</a:t>
            </a:r>
            <a:r>
              <a:rPr lang="en-US" altLang="en-US" sz="2400" dirty="0" smtClean="0">
                <a:solidFill>
                  <a:srgbClr val="33CC33"/>
                </a:solidFill>
                <a:latin typeface="Matura MT Script Capitals" panose="03020802060602070202" pitchFamily="66" charset="0"/>
              </a:rPr>
              <a:t>:</a:t>
            </a:r>
            <a:r>
              <a:rPr lang="en-US" altLang="en-US" sz="2400" b="1" dirty="0" smtClean="0">
                <a:solidFill>
                  <a:srgbClr val="33CC33"/>
                </a:solidFill>
                <a:latin typeface="Matura MT Script Capitals" panose="03020802060602070202" pitchFamily="66" charset="0"/>
              </a:rPr>
              <a:t> </a:t>
            </a:r>
            <a:r>
              <a:rPr lang="en-US" altLang="en-US" sz="2800" b="1" dirty="0" err="1" smtClean="0">
                <a:solidFill>
                  <a:schemeClr val="tx1"/>
                </a:solidFill>
                <a:latin typeface="Comic Sans MS" pitchFamily="66" charset="0"/>
              </a:rPr>
              <a:t>Bromelain</a:t>
            </a:r>
            <a:endParaRPr lang="en-US" altLang="en-US" sz="2400" i="1" dirty="0" smtClean="0">
              <a:solidFill>
                <a:schemeClr val="tx1"/>
              </a:solidFill>
              <a:latin typeface="Comic Sans MS" pitchFamily="66" charset="0"/>
            </a:endParaRPr>
          </a:p>
        </p:txBody>
      </p:sp>
      <p:sp>
        <p:nvSpPr>
          <p:cNvPr id="30723" name="Rectangle 3"/>
          <p:cNvSpPr>
            <a:spLocks noGrp="1" noChangeArrowheads="1"/>
          </p:cNvSpPr>
          <p:nvPr>
            <p:ph type="body" sz="half" idx="1"/>
          </p:nvPr>
        </p:nvSpPr>
        <p:spPr>
          <a:xfrm>
            <a:off x="533400" y="4038600"/>
            <a:ext cx="7924800" cy="1416050"/>
          </a:xfrm>
        </p:spPr>
        <p:txBody>
          <a:bodyPr/>
          <a:lstStyle/>
          <a:p>
            <a:pPr eaLnBrk="1" hangingPunct="1">
              <a:lnSpc>
                <a:spcPct val="90000"/>
              </a:lnSpc>
              <a:buFontTx/>
              <a:buNone/>
            </a:pPr>
            <a:r>
              <a:rPr lang="en-US" altLang="en-US" sz="1800" b="1" i="1" dirty="0" smtClean="0">
                <a:solidFill>
                  <a:srgbClr val="404040"/>
                </a:solidFill>
                <a:latin typeface="Comic Sans MS" pitchFamily="66" charset="0"/>
              </a:rPr>
              <a:t>Reaction:</a:t>
            </a:r>
          </a:p>
          <a:p>
            <a:pPr algn="ctr" eaLnBrk="1" hangingPunct="1">
              <a:lnSpc>
                <a:spcPct val="90000"/>
              </a:lnSpc>
              <a:buFontTx/>
              <a:buNone/>
            </a:pPr>
            <a:r>
              <a:rPr lang="en-US" altLang="en-US" sz="1600" dirty="0" smtClean="0">
                <a:latin typeface="Comic Sans MS" pitchFamily="66" charset="0"/>
              </a:rPr>
              <a:t>	</a:t>
            </a:r>
            <a:r>
              <a:rPr lang="en-US" altLang="en-US" sz="1000" dirty="0" smtClean="0">
                <a:latin typeface="Comic Sans MS" pitchFamily="66" charset="0"/>
              </a:rPr>
              <a:t>	      </a:t>
            </a:r>
            <a:r>
              <a:rPr lang="en-US" altLang="en-US" sz="1200" dirty="0" smtClean="0">
                <a:latin typeface="Comic Sans MS" pitchFamily="66" charset="0"/>
              </a:rPr>
              <a:t>   </a:t>
            </a:r>
            <a:r>
              <a:rPr lang="en-US" altLang="en-US" sz="1200" dirty="0" err="1" smtClean="0">
                <a:latin typeface="Comic Sans MS" pitchFamily="66" charset="0"/>
              </a:rPr>
              <a:t>bromelain</a:t>
            </a:r>
            <a:endParaRPr lang="en-US" altLang="en-US" sz="1200" dirty="0" smtClean="0">
              <a:latin typeface="Comic Sans MS" pitchFamily="66" charset="0"/>
            </a:endParaRPr>
          </a:p>
          <a:p>
            <a:pPr algn="ctr" eaLnBrk="1" hangingPunct="1">
              <a:lnSpc>
                <a:spcPct val="90000"/>
              </a:lnSpc>
              <a:buFontTx/>
              <a:buNone/>
            </a:pPr>
            <a:r>
              <a:rPr lang="en-US" altLang="en-US" sz="2000" dirty="0" smtClean="0">
                <a:latin typeface="Comic Sans MS" pitchFamily="66" charset="0"/>
              </a:rPr>
              <a:t>collagen protein + H</a:t>
            </a:r>
            <a:r>
              <a:rPr lang="en-US" altLang="en-US" sz="2000" baseline="-25000" dirty="0" smtClean="0">
                <a:latin typeface="Comic Sans MS" pitchFamily="66" charset="0"/>
              </a:rPr>
              <a:t>2</a:t>
            </a:r>
            <a:r>
              <a:rPr lang="en-US" altLang="en-US" sz="2000" dirty="0" smtClean="0">
                <a:latin typeface="Comic Sans MS" pitchFamily="66" charset="0"/>
              </a:rPr>
              <a:t>0 --------------</a:t>
            </a:r>
            <a:r>
              <a:rPr lang="en-US" altLang="en-US" sz="2000" dirty="0" smtClean="0">
                <a:latin typeface="Comic Sans MS" pitchFamily="66" charset="0"/>
                <a:sym typeface="Wingdings" pitchFamily="2" charset="2"/>
              </a:rPr>
              <a:t> amino acids  </a:t>
            </a:r>
          </a:p>
          <a:p>
            <a:pPr eaLnBrk="1" hangingPunct="1">
              <a:lnSpc>
                <a:spcPct val="90000"/>
              </a:lnSpc>
              <a:buFontTx/>
              <a:buNone/>
            </a:pPr>
            <a:r>
              <a:rPr lang="en-US" altLang="en-US" sz="1000" dirty="0" smtClean="0">
                <a:latin typeface="Comic Sans MS" pitchFamily="66" charset="0"/>
              </a:rPr>
              <a:t>                                       </a:t>
            </a:r>
            <a:r>
              <a:rPr lang="en-US" altLang="en-US" sz="1050" dirty="0" smtClean="0">
                <a:latin typeface="Comic Sans MS" pitchFamily="66" charset="0"/>
              </a:rPr>
              <a:t> substrate				          products</a:t>
            </a:r>
          </a:p>
          <a:p>
            <a:pPr eaLnBrk="1" hangingPunct="1">
              <a:lnSpc>
                <a:spcPct val="90000"/>
              </a:lnSpc>
              <a:buFontTx/>
              <a:buNone/>
            </a:pPr>
            <a:endParaRPr lang="en-US" altLang="en-US" sz="1000" dirty="0" smtClean="0">
              <a:latin typeface="Comic Sans MS" pitchFamily="66" charset="0"/>
            </a:endParaRPr>
          </a:p>
          <a:p>
            <a:pPr eaLnBrk="1" hangingPunct="1">
              <a:lnSpc>
                <a:spcPct val="90000"/>
              </a:lnSpc>
              <a:buFontTx/>
              <a:buNone/>
            </a:pPr>
            <a:endParaRPr lang="en-US" altLang="en-US" sz="1000" dirty="0" smtClean="0">
              <a:latin typeface="Comic Sans MS" pitchFamily="66" charset="0"/>
            </a:endParaRPr>
          </a:p>
        </p:txBody>
      </p:sp>
      <p:pic>
        <p:nvPicPr>
          <p:cNvPr id="30724" name="Picture 7" descr="pep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657600" y="1371600"/>
            <a:ext cx="214428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Text Box 10"/>
          <p:cNvSpPr txBox="1">
            <a:spLocks noChangeArrowheads="1"/>
          </p:cNvSpPr>
          <p:nvPr/>
        </p:nvSpPr>
        <p:spPr bwMode="auto">
          <a:xfrm>
            <a:off x="5867400" y="1371600"/>
            <a:ext cx="30480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dirty="0" err="1">
                <a:latin typeface="Comic Sans MS" pitchFamily="66" charset="0"/>
              </a:rPr>
              <a:t>Bromelain</a:t>
            </a:r>
            <a:r>
              <a:rPr lang="en-US" altLang="en-US" sz="2000" dirty="0">
                <a:latin typeface="Comic Sans MS" pitchFamily="66" charset="0"/>
              </a:rPr>
              <a:t> is a </a:t>
            </a:r>
            <a:r>
              <a:rPr lang="en-US" altLang="en-US" sz="2000" b="1" dirty="0" smtClean="0">
                <a:latin typeface="Comic Sans MS" pitchFamily="66" charset="0"/>
              </a:rPr>
              <a:t>protease</a:t>
            </a:r>
            <a:r>
              <a:rPr lang="en-US" altLang="en-US" sz="2000" dirty="0" smtClean="0">
                <a:latin typeface="Comic Sans MS" pitchFamily="66" charset="0"/>
              </a:rPr>
              <a:t> </a:t>
            </a:r>
            <a:r>
              <a:rPr lang="en-US" altLang="en-US" sz="2000" b="1" dirty="0">
                <a:latin typeface="Comic Sans MS" pitchFamily="66" charset="0"/>
                <a:hlinkClick r:id="rId4"/>
              </a:rPr>
              <a:t>enzyme</a:t>
            </a:r>
            <a:r>
              <a:rPr lang="en-US" altLang="en-US" sz="2000" dirty="0">
                <a:latin typeface="Comic Sans MS" pitchFamily="66" charset="0"/>
              </a:rPr>
              <a:t> that facilitates hydrolysis of protein. </a:t>
            </a:r>
          </a:p>
          <a:p>
            <a:pPr eaLnBrk="1" hangingPunct="1">
              <a:spcBef>
                <a:spcPct val="50000"/>
              </a:spcBef>
            </a:pPr>
            <a:endParaRPr lang="en-US" altLang="en-US" sz="1000" dirty="0">
              <a:latin typeface="Comic Sans MS" pitchFamily="66" charset="0"/>
            </a:endParaRPr>
          </a:p>
          <a:p>
            <a:pPr eaLnBrk="1" hangingPunct="1">
              <a:spcBef>
                <a:spcPct val="50000"/>
              </a:spcBef>
            </a:pPr>
            <a:r>
              <a:rPr lang="en-US" altLang="en-US" sz="1400" dirty="0">
                <a:latin typeface="Comic Sans MS" pitchFamily="66" charset="0"/>
              </a:rPr>
              <a:t>Remember, hydrolysis cuts molecule by adding water…the reverse of the hydration synthesis pictured to the left.</a:t>
            </a:r>
          </a:p>
        </p:txBody>
      </p:sp>
      <p:sp>
        <p:nvSpPr>
          <p:cNvPr id="30726" name="Text Box 11"/>
          <p:cNvSpPr txBox="1">
            <a:spLocks noChangeArrowheads="1"/>
          </p:cNvSpPr>
          <p:nvPr/>
        </p:nvSpPr>
        <p:spPr bwMode="auto">
          <a:xfrm>
            <a:off x="2362200" y="5562600"/>
            <a:ext cx="5791200" cy="103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1600" dirty="0">
                <a:solidFill>
                  <a:srgbClr val="FF3300"/>
                </a:solidFill>
                <a:latin typeface="Comic Sans MS" pitchFamily="66" charset="0"/>
              </a:rPr>
              <a:t>FYI:</a:t>
            </a:r>
            <a:r>
              <a:rPr lang="en-US" altLang="en-US" sz="1600" dirty="0">
                <a:latin typeface="Comic Sans MS" pitchFamily="66" charset="0"/>
              </a:rPr>
              <a:t> </a:t>
            </a:r>
            <a:r>
              <a:rPr lang="en-US" altLang="en-US" sz="1600" dirty="0" err="1">
                <a:latin typeface="Comic Sans MS" pitchFamily="66" charset="0"/>
              </a:rPr>
              <a:t>Bromelain</a:t>
            </a:r>
            <a:r>
              <a:rPr lang="en-US" altLang="en-US" sz="1600" dirty="0">
                <a:latin typeface="Comic Sans MS" pitchFamily="66" charset="0"/>
              </a:rPr>
              <a:t> is used as a meat tenderizer. Breaks down the collagen in meat. So what do you think could happen to your tongue when you eat fresh pineapple</a:t>
            </a:r>
            <a:r>
              <a:rPr lang="en-US" altLang="en-US" sz="1600" dirty="0" smtClean="0">
                <a:latin typeface="Comic Sans MS" pitchFamily="66" charset="0"/>
              </a:rPr>
              <a:t>?</a:t>
            </a:r>
          </a:p>
          <a:p>
            <a:pPr eaLnBrk="1" hangingPunct="1">
              <a:lnSpc>
                <a:spcPct val="90000"/>
              </a:lnSpc>
              <a:spcBef>
                <a:spcPct val="20000"/>
              </a:spcBef>
            </a:pPr>
            <a:endParaRPr lang="en-US" altLang="en-US" sz="1600" dirty="0">
              <a:latin typeface="Comic Sans MS" pitchFamily="66" charset="0"/>
            </a:endParaRPr>
          </a:p>
        </p:txBody>
      </p:sp>
      <p:pic>
        <p:nvPicPr>
          <p:cNvPr id="30727" name="Picture 1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62000" y="5334000"/>
            <a:ext cx="1524000" cy="1295400"/>
          </a:xfrm>
          <a:noFill/>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 y="381000"/>
            <a:ext cx="3051091"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6019800" cy="6858000"/>
          </a:xfrm>
        </p:spPr>
        <p:txBody>
          <a:bodyPr/>
          <a:lstStyle/>
          <a:p>
            <a:pPr algn="ctr" eaLnBrk="1" hangingPunct="1">
              <a:buFontTx/>
              <a:buNone/>
            </a:pPr>
            <a:r>
              <a:rPr lang="en-US" altLang="en-US" sz="5400" b="1" dirty="0" smtClean="0">
                <a:solidFill>
                  <a:srgbClr val="33CC33"/>
                </a:solidFill>
                <a:latin typeface="Comic Sans MS" pitchFamily="66" charset="0"/>
              </a:rPr>
              <a:t> </a:t>
            </a:r>
            <a:r>
              <a:rPr lang="en-US" altLang="en-US" sz="4400" b="1" dirty="0" smtClean="0">
                <a:solidFill>
                  <a:srgbClr val="33CC33"/>
                </a:solidFill>
                <a:latin typeface="Comic Sans MS" pitchFamily="66" charset="0"/>
              </a:rPr>
              <a:t>Confused?</a:t>
            </a:r>
            <a:endParaRPr lang="en-US" altLang="en-US" b="1" dirty="0" smtClean="0">
              <a:latin typeface="Comic Sans MS" pitchFamily="66" charset="0"/>
            </a:endParaRPr>
          </a:p>
          <a:p>
            <a:pPr algn="ctr" eaLnBrk="1" hangingPunct="1">
              <a:buFontTx/>
              <a:buNone/>
            </a:pPr>
            <a:r>
              <a:rPr lang="en-US" altLang="en-US" sz="1800" dirty="0" smtClean="0">
                <a:latin typeface="Comic Sans MS" pitchFamily="66" charset="0"/>
              </a:rPr>
              <a:t>    Here are some links to fun resources that further explain enzymes:</a:t>
            </a:r>
          </a:p>
          <a:p>
            <a:pPr algn="ctr" eaLnBrk="1" hangingPunct="1">
              <a:buFontTx/>
              <a:buNone/>
            </a:pPr>
            <a:endParaRPr lang="en-US" altLang="en-US" sz="900" dirty="0" smtClean="0">
              <a:latin typeface="Comic Sans MS" pitchFamily="66" charset="0"/>
            </a:endParaRPr>
          </a:p>
          <a:p>
            <a:pPr eaLnBrk="1" hangingPunct="1"/>
            <a:r>
              <a:rPr lang="en-US" altLang="en-US" sz="1800" dirty="0" smtClean="0">
                <a:latin typeface="Comic Sans MS" pitchFamily="66" charset="0"/>
                <a:hlinkClick r:id="rId3"/>
              </a:rPr>
              <a:t>Enzymes</a:t>
            </a:r>
            <a:r>
              <a:rPr lang="en-US" altLang="en-US" sz="1800" dirty="0" smtClean="0">
                <a:latin typeface="Comic Sans MS" pitchFamily="66" charset="0"/>
              </a:rPr>
              <a:t> Main Page</a:t>
            </a:r>
            <a:r>
              <a:rPr lang="en-US" altLang="en-US" sz="1400" dirty="0" smtClean="0">
                <a:latin typeface="Comic Sans MS" pitchFamily="66" charset="0"/>
              </a:rPr>
              <a:t> on the Virtual Cell Biology Classroom of</a:t>
            </a:r>
            <a:r>
              <a:rPr lang="en-US" altLang="en-US" sz="1050" dirty="0" smtClean="0">
                <a:latin typeface="Comic Sans MS" pitchFamily="66" charset="0"/>
              </a:rPr>
              <a:t> </a:t>
            </a:r>
            <a:r>
              <a:rPr lang="en-US" altLang="en-US" sz="1600" dirty="0" smtClean="0">
                <a:latin typeface="Comic Sans MS" pitchFamily="66" charset="0"/>
                <a:hlinkClick r:id="rId4"/>
              </a:rPr>
              <a:t>Science Prof Online</a:t>
            </a:r>
            <a:r>
              <a:rPr lang="en-US" altLang="en-US" sz="1800" dirty="0" smtClean="0">
                <a:latin typeface="Comic Sans MS" pitchFamily="66" charset="0"/>
              </a:rPr>
              <a:t>.</a:t>
            </a:r>
            <a:endParaRPr lang="en-US" altLang="en-US" sz="1600" dirty="0" smtClean="0">
              <a:latin typeface="Comic Sans MS" pitchFamily="66" charset="0"/>
            </a:endParaRPr>
          </a:p>
          <a:p>
            <a:pPr eaLnBrk="1" hangingPunct="1"/>
            <a:endParaRPr lang="en-US" altLang="en-US" sz="500" dirty="0" smtClean="0">
              <a:latin typeface="Comic Sans MS" pitchFamily="66" charset="0"/>
            </a:endParaRPr>
          </a:p>
          <a:p>
            <a:pPr eaLnBrk="1" hangingPunct="1"/>
            <a:r>
              <a:rPr lang="en-US" altLang="en-US" sz="1800" dirty="0" smtClean="0">
                <a:latin typeface="Comic Sans MS" pitchFamily="66" charset="0"/>
              </a:rPr>
              <a:t>“</a:t>
            </a:r>
            <a:r>
              <a:rPr lang="en-US" altLang="en-US" sz="1800" dirty="0" smtClean="0">
                <a:latin typeface="Comic Sans MS" pitchFamily="66" charset="0"/>
                <a:hlinkClick r:id="rId5"/>
              </a:rPr>
              <a:t>How Enzymes Work</a:t>
            </a:r>
            <a:r>
              <a:rPr lang="en-US" altLang="en-US" sz="1800" dirty="0" smtClean="0">
                <a:latin typeface="Comic Sans MS" pitchFamily="66" charset="0"/>
              </a:rPr>
              <a:t>” </a:t>
            </a:r>
            <a:r>
              <a:rPr lang="en-US" altLang="en-US" sz="1400" dirty="0" smtClean="0">
                <a:latin typeface="Comic Sans MS" pitchFamily="66" charset="0"/>
              </a:rPr>
              <a:t>an animation from McGraw-Hill</a:t>
            </a:r>
            <a:r>
              <a:rPr lang="en-US" altLang="en-US" sz="1200" dirty="0" smtClean="0">
                <a:latin typeface="Comic Sans MS" pitchFamily="66" charset="0"/>
              </a:rPr>
              <a:t>.</a:t>
            </a:r>
          </a:p>
          <a:p>
            <a:pPr marL="0" indent="0" eaLnBrk="1" hangingPunct="1">
              <a:buNone/>
            </a:pPr>
            <a:endParaRPr lang="en-US" altLang="en-US" sz="500" i="1" dirty="0" smtClean="0">
              <a:latin typeface="Comic Sans MS" pitchFamily="66" charset="0"/>
            </a:endParaRPr>
          </a:p>
          <a:p>
            <a:pPr eaLnBrk="1" hangingPunct="1"/>
            <a:r>
              <a:rPr lang="en-US" altLang="en-US" sz="1600" dirty="0" smtClean="0">
                <a:latin typeface="Comic Sans MS" pitchFamily="66" charset="0"/>
              </a:rPr>
              <a:t>“</a:t>
            </a:r>
            <a:r>
              <a:rPr lang="en-US" altLang="en-US" sz="1800" dirty="0" smtClean="0">
                <a:latin typeface="Comic Sans MS" pitchFamily="66" charset="0"/>
                <a:hlinkClick r:id="rId6"/>
              </a:rPr>
              <a:t>The Role Enzymes Play in the Body</a:t>
            </a:r>
            <a:r>
              <a:rPr lang="en-US" altLang="en-US" sz="1600" dirty="0" smtClean="0">
                <a:latin typeface="Comic Sans MS" pitchFamily="66" charset="0"/>
              </a:rPr>
              <a:t>”</a:t>
            </a:r>
            <a:r>
              <a:rPr lang="en-US" altLang="en-US" sz="1000" dirty="0" smtClean="0">
                <a:latin typeface="Comic Sans MS" pitchFamily="66" charset="0"/>
              </a:rPr>
              <a:t> </a:t>
            </a:r>
            <a:r>
              <a:rPr lang="en-US" altLang="en-US" sz="1400" dirty="0" smtClean="0">
                <a:latin typeface="Comic Sans MS" pitchFamily="66" charset="0"/>
              </a:rPr>
              <a:t>from </a:t>
            </a:r>
            <a:r>
              <a:rPr lang="en-US" altLang="en-US" sz="1400" dirty="0" err="1" smtClean="0">
                <a:latin typeface="Comic Sans MS" pitchFamily="66" charset="0"/>
              </a:rPr>
              <a:t>Enzymedica</a:t>
            </a:r>
            <a:r>
              <a:rPr lang="en-US" altLang="en-US" sz="1400" dirty="0" smtClean="0">
                <a:latin typeface="Comic Sans MS" pitchFamily="66" charset="0"/>
              </a:rPr>
              <a:t>. These guys are selling supplements. I don’t endorse the supplement, but their video is very instructive regarding enzymes and digestion.</a:t>
            </a:r>
            <a:endParaRPr lang="en-US" altLang="en-US" sz="500" dirty="0" smtClean="0">
              <a:latin typeface="Comic Sans MS" pitchFamily="66" charset="0"/>
            </a:endParaRPr>
          </a:p>
          <a:p>
            <a:pPr eaLnBrk="1" hangingPunct="1"/>
            <a:endParaRPr lang="en-US" altLang="en-US" sz="500" dirty="0" smtClean="0">
              <a:latin typeface="Comic Sans MS" pitchFamily="66" charset="0"/>
            </a:endParaRPr>
          </a:p>
          <a:p>
            <a:pPr eaLnBrk="1" hangingPunct="1"/>
            <a:r>
              <a:rPr lang="en-US" altLang="en-US" sz="1800" dirty="0" smtClean="0">
                <a:latin typeface="Comic Sans MS" pitchFamily="66" charset="0"/>
                <a:hlinkClick r:id="rId7"/>
              </a:rPr>
              <a:t>Enzyme Substrate Interactions</a:t>
            </a:r>
            <a:r>
              <a:rPr lang="en-US" altLang="en-US" sz="1800" dirty="0" smtClean="0">
                <a:latin typeface="Comic Sans MS" pitchFamily="66" charset="0"/>
              </a:rPr>
              <a:t> </a:t>
            </a:r>
            <a:r>
              <a:rPr lang="en-US" altLang="en-US" sz="1400" dirty="0" smtClean="0">
                <a:latin typeface="Comic Sans MS" pitchFamily="66" charset="0"/>
              </a:rPr>
              <a:t>from Pearson Education.</a:t>
            </a:r>
            <a:endParaRPr lang="en-US" altLang="en-US" sz="1600" dirty="0" smtClean="0">
              <a:latin typeface="Comic Sans MS" pitchFamily="66" charset="0"/>
            </a:endParaRPr>
          </a:p>
          <a:p>
            <a:pPr eaLnBrk="1" hangingPunct="1"/>
            <a:endParaRPr lang="en-US" altLang="en-US" sz="1600" dirty="0">
              <a:latin typeface="Comic Sans MS" pitchFamily="66" charset="0"/>
            </a:endParaRPr>
          </a:p>
          <a:p>
            <a:pPr eaLnBrk="1" hangingPunct="1"/>
            <a:r>
              <a:rPr lang="en-US" altLang="en-US" sz="1600" dirty="0" smtClean="0">
                <a:latin typeface="Comic Sans MS" pitchFamily="66" charset="0"/>
              </a:rPr>
              <a:t>“</a:t>
            </a:r>
            <a:r>
              <a:rPr lang="en-US" altLang="en-US" sz="1800" dirty="0" smtClean="0">
                <a:latin typeface="Comic Sans MS" pitchFamily="66" charset="0"/>
                <a:hlinkClick r:id="rId8"/>
              </a:rPr>
              <a:t>Enzymes and Digestion</a:t>
            </a:r>
            <a:r>
              <a:rPr lang="en-US" altLang="en-US" sz="1600" dirty="0" smtClean="0">
                <a:latin typeface="Comic Sans MS" pitchFamily="66" charset="0"/>
              </a:rPr>
              <a:t>”</a:t>
            </a:r>
            <a:r>
              <a:rPr lang="en-US" altLang="en-US" sz="800" dirty="0" smtClean="0">
                <a:latin typeface="Comic Sans MS" pitchFamily="66" charset="0"/>
              </a:rPr>
              <a:t> </a:t>
            </a:r>
            <a:r>
              <a:rPr lang="en-US" altLang="en-US" sz="1400" dirty="0" smtClean="0">
                <a:latin typeface="Comic Sans MS" pitchFamily="66" charset="0"/>
              </a:rPr>
              <a:t>from </a:t>
            </a:r>
            <a:r>
              <a:rPr lang="en-US" altLang="en-US" sz="1400" dirty="0" err="1" smtClean="0">
                <a:latin typeface="Comic Sans MS" pitchFamily="66" charset="0"/>
              </a:rPr>
              <a:t>About.com</a:t>
            </a:r>
            <a:r>
              <a:rPr lang="en-US" altLang="en-US" sz="1200" dirty="0" smtClean="0">
                <a:latin typeface="Comic Sans MS" pitchFamily="66" charset="0"/>
              </a:rPr>
              <a:t>.</a:t>
            </a:r>
          </a:p>
          <a:p>
            <a:pPr eaLnBrk="1" hangingPunct="1"/>
            <a:endParaRPr lang="en-US" altLang="en-US" sz="500" dirty="0" smtClean="0">
              <a:latin typeface="Comic Sans MS" pitchFamily="66" charset="0"/>
            </a:endParaRPr>
          </a:p>
          <a:p>
            <a:pPr eaLnBrk="1" hangingPunct="1"/>
            <a:r>
              <a:rPr lang="en-US" altLang="en-US" sz="1200" dirty="0" smtClean="0">
                <a:latin typeface="Comic Sans MS" pitchFamily="66" charset="0"/>
              </a:rPr>
              <a:t>“</a:t>
            </a:r>
            <a:r>
              <a:rPr lang="en-US" altLang="en-US" sz="1800" dirty="0" smtClean="0">
                <a:latin typeface="Comic Sans MS" pitchFamily="66" charset="0"/>
                <a:hlinkClick r:id="rId9"/>
              </a:rPr>
              <a:t>Bio Rad GTCA Song</a:t>
            </a:r>
            <a:r>
              <a:rPr lang="en-US" altLang="en-US" sz="1200" dirty="0" smtClean="0">
                <a:latin typeface="Comic Sans MS" pitchFamily="66" charset="0"/>
              </a:rPr>
              <a:t>” </a:t>
            </a:r>
            <a:r>
              <a:rPr lang="en-US" altLang="en-US" sz="1400" dirty="0" smtClean="0">
                <a:latin typeface="Comic Sans MS" pitchFamily="66" charset="0"/>
              </a:rPr>
              <a:t>musical advertisement for </a:t>
            </a:r>
            <a:r>
              <a:rPr lang="en-US" altLang="en-US" sz="1400" dirty="0" err="1" smtClean="0">
                <a:latin typeface="Comic Sans MS" pitchFamily="66" charset="0"/>
              </a:rPr>
              <a:t>SsoFast</a:t>
            </a:r>
            <a:r>
              <a:rPr lang="en-US" altLang="en-US" sz="1400" dirty="0" smtClean="0">
                <a:latin typeface="Comic Sans MS" pitchFamily="66" charset="0"/>
              </a:rPr>
              <a:t>™</a:t>
            </a:r>
            <a:r>
              <a:rPr lang="en-US" altLang="en-US" sz="1200" dirty="0" smtClean="0">
                <a:latin typeface="Comic Sans MS" pitchFamily="66" charset="0"/>
              </a:rPr>
              <a:t>.</a:t>
            </a:r>
          </a:p>
          <a:p>
            <a:pPr eaLnBrk="1" hangingPunct="1"/>
            <a:endParaRPr lang="en-US" altLang="en-US" sz="500" dirty="0" smtClean="0">
              <a:latin typeface="Comic Sans MS" pitchFamily="66" charset="0"/>
            </a:endParaRPr>
          </a:p>
          <a:p>
            <a:pPr eaLnBrk="1" hangingPunct="1"/>
            <a:endParaRPr lang="en-US" altLang="en-US" sz="1000" dirty="0" smtClean="0">
              <a:latin typeface="Comic Sans MS" pitchFamily="66" charset="0"/>
            </a:endParaRPr>
          </a:p>
          <a:p>
            <a:pPr eaLnBrk="1" hangingPunct="1">
              <a:buFontTx/>
              <a:buNone/>
            </a:pPr>
            <a:r>
              <a:rPr lang="en-US" altLang="en-US" sz="1200" dirty="0" smtClean="0">
                <a:latin typeface="Comic Sans MS" pitchFamily="66" charset="0"/>
              </a:rPr>
              <a:t>   		 (You must be in PPT slideshow view to click on links.)</a:t>
            </a:r>
          </a:p>
        </p:txBody>
      </p:sp>
      <p:pic>
        <p:nvPicPr>
          <p:cNvPr id="32771" name="Picture 4" descr="MC90022968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3200400"/>
            <a:ext cx="2206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WordArt 5"/>
          <p:cNvSpPr>
            <a:spLocks noChangeArrowheads="1" noChangeShapeType="1" noTextEdit="1"/>
          </p:cNvSpPr>
          <p:nvPr/>
        </p:nvSpPr>
        <p:spPr bwMode="auto">
          <a:xfrm>
            <a:off x="6324600" y="1371600"/>
            <a:ext cx="2362200" cy="1219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6"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982893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3733800" cy="1447800"/>
          </a:xfrm>
        </p:spPr>
        <p:txBody>
          <a:bodyPr/>
          <a:lstStyle/>
          <a:p>
            <a:pPr eaLnBrk="1" hangingPunct="1">
              <a:defRPr/>
            </a:pPr>
            <a:r>
              <a:rPr lang="en-US" b="1" dirty="0" smtClean="0">
                <a:solidFill>
                  <a:srgbClr val="669900"/>
                </a:solidFill>
                <a:effectLst>
                  <a:outerShdw blurRad="38100" dist="38100" dir="2700000" algn="tl">
                    <a:srgbClr val="C0C0C0"/>
                  </a:outerShdw>
                </a:effectLst>
                <a:latin typeface="Comic Sans MS" pitchFamily="66" charset="0"/>
              </a:rPr>
              <a:t>What are enzymes?</a:t>
            </a:r>
            <a:endParaRPr lang="en-US" dirty="0" smtClean="0">
              <a:solidFill>
                <a:srgbClr val="669900"/>
              </a:solidFill>
              <a:latin typeface="Comic Sans MS" pitchFamily="66" charset="0"/>
            </a:endParaRPr>
          </a:p>
        </p:txBody>
      </p:sp>
      <p:sp>
        <p:nvSpPr>
          <p:cNvPr id="6147" name="Rectangle 3"/>
          <p:cNvSpPr>
            <a:spLocks noGrp="1" noChangeArrowheads="1"/>
          </p:cNvSpPr>
          <p:nvPr>
            <p:ph type="body" sz="half" idx="1"/>
          </p:nvPr>
        </p:nvSpPr>
        <p:spPr>
          <a:xfrm>
            <a:off x="533400" y="2362200"/>
            <a:ext cx="2514600" cy="2971800"/>
          </a:xfrm>
        </p:spPr>
        <p:txBody>
          <a:bodyPr/>
          <a:lstStyle/>
          <a:p>
            <a:pPr algn="ctr" eaLnBrk="1" hangingPunct="1">
              <a:buFontTx/>
              <a:buNone/>
              <a:defRPr/>
            </a:pPr>
            <a:r>
              <a:rPr lang="en-US" sz="2800" b="1" dirty="0" smtClean="0">
                <a:latin typeface="Comic Sans MS" pitchFamily="66" charset="0"/>
                <a:cs typeface="Arial" charset="0"/>
                <a:hlinkClick r:id="rId3"/>
              </a:rPr>
              <a:t>Enzymes</a:t>
            </a:r>
            <a:r>
              <a:rPr lang="en-US" sz="2800" dirty="0" smtClean="0">
                <a:latin typeface="Comic Sans MS" pitchFamily="66" charset="0"/>
                <a:cs typeface="Arial" charset="0"/>
              </a:rPr>
              <a:t> </a:t>
            </a:r>
          </a:p>
          <a:p>
            <a:pPr algn="ctr" eaLnBrk="1" hangingPunct="1">
              <a:buFontTx/>
              <a:buNone/>
              <a:defRPr/>
            </a:pPr>
            <a:r>
              <a:rPr lang="en-US" sz="2800" dirty="0" smtClean="0">
                <a:latin typeface="Comic Sans MS" pitchFamily="66" charset="0"/>
                <a:cs typeface="Arial" charset="0"/>
              </a:rPr>
              <a:t>are </a:t>
            </a:r>
          </a:p>
          <a:p>
            <a:pPr algn="ctr" eaLnBrk="1" hangingPunct="1">
              <a:buFontTx/>
              <a:buNone/>
              <a:defRPr/>
            </a:pPr>
            <a:r>
              <a:rPr lang="en-US" sz="2800" b="1" dirty="0">
                <a:latin typeface="Comic Sans MS" pitchFamily="66" charset="0"/>
                <a:cs typeface="Arial" charset="0"/>
                <a:hlinkClick r:id="rId4"/>
              </a:rPr>
              <a:t>p</a:t>
            </a:r>
            <a:r>
              <a:rPr lang="en-US" sz="2800" b="1" dirty="0" smtClean="0">
                <a:latin typeface="Comic Sans MS" pitchFamily="66" charset="0"/>
                <a:cs typeface="Arial" charset="0"/>
                <a:hlinkClick r:id="rId4"/>
              </a:rPr>
              <a:t>roteins</a:t>
            </a:r>
            <a:r>
              <a:rPr lang="en-US" sz="2800" b="1" dirty="0" smtClean="0">
                <a:latin typeface="Comic Sans MS" pitchFamily="66" charset="0"/>
                <a:cs typeface="Arial" charset="0"/>
              </a:rPr>
              <a:t>.</a:t>
            </a:r>
            <a:r>
              <a:rPr lang="en-US" sz="2800" dirty="0" smtClean="0">
                <a:solidFill>
                  <a:srgbClr val="CC9900"/>
                </a:solidFill>
                <a:effectLst>
                  <a:outerShdw blurRad="38100" dist="38100" dir="2700000" algn="tl">
                    <a:srgbClr val="C0C0C0"/>
                  </a:outerShdw>
                </a:effectLst>
                <a:latin typeface="Comic Sans MS" pitchFamily="66" charset="0"/>
                <a:cs typeface="Arial" charset="0"/>
              </a:rPr>
              <a:t> </a:t>
            </a:r>
          </a:p>
          <a:p>
            <a:pPr eaLnBrk="1" hangingPunct="1">
              <a:buFontTx/>
              <a:buNone/>
              <a:defRPr/>
            </a:pPr>
            <a:r>
              <a:rPr lang="en-US" sz="1800" dirty="0" smtClean="0">
                <a:effectLst>
                  <a:outerShdw blurRad="38100" dist="38100" dir="2700000" algn="tl">
                    <a:srgbClr val="C0C0C0"/>
                  </a:outerShdw>
                </a:effectLst>
                <a:latin typeface="Comic Sans MS" pitchFamily="66" charset="0"/>
                <a:cs typeface="Arial" charset="0"/>
              </a:rPr>
              <a:t>    </a:t>
            </a:r>
          </a:p>
          <a:p>
            <a:pPr algn="ctr" eaLnBrk="1" hangingPunct="1">
              <a:buFontTx/>
              <a:buNone/>
              <a:defRPr/>
            </a:pPr>
            <a:r>
              <a:rPr lang="en-US" sz="1800" dirty="0" smtClean="0">
                <a:latin typeface="Comic Sans MS" pitchFamily="66" charset="0"/>
                <a:cs typeface="Arial" charset="0"/>
              </a:rPr>
              <a:t>Tertiary an d</a:t>
            </a:r>
          </a:p>
          <a:p>
            <a:pPr algn="ctr" eaLnBrk="1" hangingPunct="1">
              <a:buFontTx/>
              <a:buNone/>
              <a:defRPr/>
            </a:pPr>
            <a:r>
              <a:rPr lang="en-US" sz="1800" dirty="0">
                <a:latin typeface="Comic Sans MS" pitchFamily="66" charset="0"/>
                <a:cs typeface="Arial" charset="0"/>
              </a:rPr>
              <a:t>q</a:t>
            </a:r>
            <a:r>
              <a:rPr lang="en-US" sz="1800" dirty="0" smtClean="0">
                <a:latin typeface="Comic Sans MS" pitchFamily="66" charset="0"/>
                <a:cs typeface="Arial" charset="0"/>
              </a:rPr>
              <a:t>uaternary </a:t>
            </a:r>
          </a:p>
          <a:p>
            <a:pPr algn="ctr" eaLnBrk="1" hangingPunct="1">
              <a:buFontTx/>
              <a:buNone/>
              <a:defRPr/>
            </a:pPr>
            <a:r>
              <a:rPr lang="en-US" sz="1800" dirty="0" smtClean="0">
                <a:latin typeface="Comic Sans MS" pitchFamily="66" charset="0"/>
                <a:cs typeface="Arial" charset="0"/>
              </a:rPr>
              <a:t>structure.</a:t>
            </a:r>
            <a:endParaRPr lang="en-US" sz="2400" dirty="0" smtClean="0">
              <a:latin typeface="Comic Sans MS" pitchFamily="66" charset="0"/>
              <a:cs typeface="Arial" charset="0"/>
            </a:endParaRPr>
          </a:p>
          <a:p>
            <a:pPr eaLnBrk="1" hangingPunct="1">
              <a:defRPr/>
            </a:pPr>
            <a:endParaRPr lang="en-US" b="1" dirty="0" smtClean="0">
              <a:latin typeface="Comic Sans MS" pitchFamily="66" charset="0"/>
              <a:cs typeface="Arial" charset="0"/>
            </a:endParaRPr>
          </a:p>
        </p:txBody>
      </p:sp>
      <p:sp>
        <p:nvSpPr>
          <p:cNvPr id="5124" name="Text Box 10"/>
          <p:cNvSpPr txBox="1">
            <a:spLocks noChangeArrowheads="1"/>
          </p:cNvSpPr>
          <p:nvPr/>
        </p:nvSpPr>
        <p:spPr bwMode="auto">
          <a:xfrm>
            <a:off x="6248400" y="66294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Levels of protein structure</a:t>
            </a:r>
            <a:r>
              <a:rPr lang="en-US" altLang="en-US" sz="1000">
                <a:latin typeface="Comic Sans MS" pitchFamily="66" charset="0"/>
              </a:rPr>
              <a:t>, M Ruiz</a:t>
            </a:r>
          </a:p>
        </p:txBody>
      </p:sp>
      <p:pic>
        <p:nvPicPr>
          <p:cNvPr id="5125" name="Picture 12" descr="Protein-structure-levels-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9" y="228600"/>
            <a:ext cx="487680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7" name="TextBox 6"/>
          <p:cNvSpPr txBox="1"/>
          <p:nvPr/>
        </p:nvSpPr>
        <p:spPr>
          <a:xfrm>
            <a:off x="1066800" y="5791200"/>
            <a:ext cx="6858000" cy="461665"/>
          </a:xfrm>
          <a:prstGeom prst="rect">
            <a:avLst/>
          </a:prstGeom>
          <a:noFill/>
        </p:spPr>
        <p:txBody>
          <a:bodyPr wrap="square" rtlCol="0">
            <a:spAutoFit/>
          </a:bodyPr>
          <a:lstStyle/>
          <a:p>
            <a:pPr algn="ctr"/>
            <a:r>
              <a:rPr lang="en-US" b="1" dirty="0" smtClean="0">
                <a:solidFill>
                  <a:srgbClr val="FF0000"/>
                </a:solidFill>
                <a:latin typeface="Comic Sans MS" panose="030F0702030302020204" pitchFamily="66" charset="0"/>
              </a:rPr>
              <a:t>Q</a:t>
            </a:r>
            <a:r>
              <a:rPr lang="en-US" b="1" dirty="0" smtClean="0">
                <a:latin typeface="Comic Sans MS" panose="030F0702030302020204" pitchFamily="66" charset="0"/>
              </a:rPr>
              <a:t>: What cellular organelle </a:t>
            </a:r>
            <a:r>
              <a:rPr lang="en-US" b="1" dirty="0" smtClean="0">
                <a:solidFill>
                  <a:schemeClr val="tx1">
                    <a:lumMod val="65000"/>
                    <a:lumOff val="35000"/>
                  </a:schemeClr>
                </a:solidFill>
                <a:latin typeface="Comic Sans MS" panose="030F0702030302020204" pitchFamily="66" charset="0"/>
              </a:rPr>
              <a:t>makes</a:t>
            </a:r>
            <a:r>
              <a:rPr lang="en-US" b="1" dirty="0" smtClean="0">
                <a:latin typeface="Comic Sans MS" panose="030F0702030302020204" pitchFamily="66" charset="0"/>
              </a:rPr>
              <a:t> proteins?</a:t>
            </a:r>
            <a:endParaRPr lang="en-US" b="1"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28600"/>
            <a:ext cx="8229600" cy="868362"/>
          </a:xfrm>
        </p:spPr>
        <p:txBody>
          <a:bodyPr/>
          <a:lstStyle/>
          <a:p>
            <a:pPr eaLnBrk="1" hangingPunct="1">
              <a:defRPr/>
            </a:pPr>
            <a:r>
              <a:rPr lang="en-US" sz="4000" b="1" dirty="0" smtClean="0">
                <a:solidFill>
                  <a:srgbClr val="669900"/>
                </a:solidFill>
                <a:effectLst>
                  <a:outerShdw blurRad="38100" dist="38100" dir="2700000" algn="tl">
                    <a:srgbClr val="C0C0C0"/>
                  </a:outerShdw>
                </a:effectLst>
                <a:latin typeface="Comic Sans MS" pitchFamily="66" charset="0"/>
              </a:rPr>
              <a:t>What do enzymes do?</a:t>
            </a:r>
            <a:endParaRPr lang="en-US" sz="4000" dirty="0" smtClean="0">
              <a:solidFill>
                <a:srgbClr val="669900"/>
              </a:solidFill>
              <a:latin typeface="Comic Sans MS" pitchFamily="66" charset="0"/>
            </a:endParaRPr>
          </a:p>
        </p:txBody>
      </p:sp>
      <p:sp>
        <p:nvSpPr>
          <p:cNvPr id="6147" name="Rectangle 3"/>
          <p:cNvSpPr>
            <a:spLocks noGrp="1" noChangeArrowheads="1"/>
          </p:cNvSpPr>
          <p:nvPr>
            <p:ph type="body" sz="half" idx="1"/>
          </p:nvPr>
        </p:nvSpPr>
        <p:spPr>
          <a:xfrm>
            <a:off x="457200" y="2057400"/>
            <a:ext cx="2590800" cy="3429000"/>
          </a:xfrm>
        </p:spPr>
        <p:txBody>
          <a:bodyPr/>
          <a:lstStyle/>
          <a:p>
            <a:pPr marL="0" indent="0" eaLnBrk="1" hangingPunct="1">
              <a:buNone/>
            </a:pPr>
            <a:r>
              <a:rPr lang="en-US" altLang="en-US" sz="2400" dirty="0" smtClean="0">
                <a:latin typeface="Comic Sans MS" pitchFamily="66" charset="0"/>
                <a:cs typeface="Arial" charset="0"/>
              </a:rPr>
              <a:t>Enzymes act as </a:t>
            </a:r>
            <a:r>
              <a:rPr lang="en-US" altLang="en-US" sz="2800" b="1" dirty="0" smtClean="0">
                <a:solidFill>
                  <a:schemeClr val="tx1">
                    <a:lumMod val="65000"/>
                    <a:lumOff val="35000"/>
                  </a:schemeClr>
                </a:solidFill>
                <a:latin typeface="Comic Sans MS" pitchFamily="66" charset="0"/>
                <a:cs typeface="Arial" charset="0"/>
              </a:rPr>
              <a:t>catalysts</a:t>
            </a:r>
            <a:r>
              <a:rPr lang="en-US" altLang="en-US" sz="2400" dirty="0" smtClean="0">
                <a:latin typeface="Comic Sans MS" pitchFamily="66" charset="0"/>
                <a:cs typeface="Arial" charset="0"/>
              </a:rPr>
              <a:t> in cellular reactions.</a:t>
            </a:r>
          </a:p>
          <a:p>
            <a:pPr marL="0" indent="0" eaLnBrk="1" hangingPunct="1">
              <a:buNone/>
            </a:pPr>
            <a:endParaRPr lang="en-US" altLang="en-US" sz="1050" dirty="0" smtClean="0">
              <a:latin typeface="Comic Sans MS" pitchFamily="66" charset="0"/>
              <a:cs typeface="Arial" charset="0"/>
            </a:endParaRPr>
          </a:p>
          <a:p>
            <a:pPr marL="0" indent="0" eaLnBrk="1" hangingPunct="1">
              <a:buNone/>
            </a:pPr>
            <a:endParaRPr lang="en-US" altLang="en-US" sz="1050" dirty="0">
              <a:latin typeface="Comic Sans MS" pitchFamily="66" charset="0"/>
              <a:cs typeface="Arial" charset="0"/>
            </a:endParaRPr>
          </a:p>
          <a:p>
            <a:pPr marL="0" indent="0" eaLnBrk="1" hangingPunct="1">
              <a:buNone/>
            </a:pPr>
            <a:r>
              <a:rPr lang="en-US" altLang="en-US" sz="2800" b="1" dirty="0">
                <a:solidFill>
                  <a:srgbClr val="FF0000"/>
                </a:solidFill>
                <a:latin typeface="Comic Sans MS" pitchFamily="66" charset="0"/>
                <a:cs typeface="Arial" charset="0"/>
              </a:rPr>
              <a:t>Q</a:t>
            </a:r>
            <a:r>
              <a:rPr lang="en-US" altLang="en-US" sz="2400" b="1" dirty="0">
                <a:latin typeface="Comic Sans MS" pitchFamily="66" charset="0"/>
                <a:cs typeface="Arial" charset="0"/>
              </a:rPr>
              <a:t>: What does a catalyst do</a:t>
            </a:r>
            <a:r>
              <a:rPr lang="en-US" altLang="en-US" sz="2400" b="1" dirty="0" smtClean="0">
                <a:latin typeface="Comic Sans MS" pitchFamily="66" charset="0"/>
                <a:cs typeface="Arial" charset="0"/>
              </a:rPr>
              <a:t>?</a:t>
            </a:r>
            <a:endParaRPr lang="en-US" altLang="en-US" sz="2400" dirty="0" smtClean="0">
              <a:latin typeface="Comic Sans MS" pitchFamily="66" charset="0"/>
              <a:cs typeface="Arial" charset="0"/>
            </a:endParaRPr>
          </a:p>
          <a:p>
            <a:pPr marL="0" indent="0" eaLnBrk="1" hangingPunct="1">
              <a:buNone/>
            </a:pPr>
            <a:endParaRPr lang="en-US" altLang="en-US" sz="1000" dirty="0">
              <a:latin typeface="Comic Sans MS" pitchFamily="66" charset="0"/>
              <a:cs typeface="Arial" charset="0"/>
            </a:endParaRPr>
          </a:p>
          <a:p>
            <a:pPr marL="0" indent="0" eaLnBrk="1" hangingPunct="1">
              <a:buNone/>
            </a:pPr>
            <a:endParaRPr lang="en-US" altLang="en-US" sz="2000" dirty="0" smtClean="0">
              <a:latin typeface="Comic Sans MS" pitchFamily="66" charset="0"/>
              <a:cs typeface="Arial" charset="0"/>
            </a:endParaRPr>
          </a:p>
          <a:p>
            <a:pPr marL="0" indent="0" eaLnBrk="1" hangingPunct="1">
              <a:buNone/>
            </a:pPr>
            <a:r>
              <a:rPr lang="en-US" altLang="en-US" sz="2400" dirty="0">
                <a:latin typeface="Comic Sans MS" pitchFamily="66" charset="0"/>
                <a:cs typeface="Arial" charset="0"/>
              </a:rPr>
              <a:t>	</a:t>
            </a:r>
          </a:p>
          <a:p>
            <a:pPr marL="0" indent="0" eaLnBrk="1" hangingPunct="1">
              <a:buNone/>
            </a:pPr>
            <a:endParaRPr lang="en-US" altLang="en-US" sz="2400" dirty="0" smtClean="0">
              <a:latin typeface="Comic Sans MS" pitchFamily="66" charset="0"/>
              <a:cs typeface="Arial" charset="0"/>
            </a:endParaRPr>
          </a:p>
          <a:p>
            <a:pPr marL="0" indent="0" eaLnBrk="1" hangingPunct="1">
              <a:buNone/>
            </a:pPr>
            <a:endParaRPr lang="en-US" altLang="en-US" sz="2400" dirty="0">
              <a:latin typeface="Comic Sans MS" pitchFamily="66" charset="0"/>
              <a:cs typeface="Arial" charset="0"/>
            </a:endParaRPr>
          </a:p>
          <a:p>
            <a:pPr marL="0" indent="0" eaLnBrk="1" hangingPunct="1">
              <a:buNone/>
            </a:pPr>
            <a:r>
              <a:rPr lang="en-US" altLang="en-US" sz="2800" dirty="0" smtClean="0">
                <a:latin typeface="Comic Sans MS" pitchFamily="66" charset="0"/>
                <a:cs typeface="Arial" charset="0"/>
              </a:rPr>
              <a:t> </a:t>
            </a:r>
          </a:p>
          <a:p>
            <a:pPr eaLnBrk="1" hangingPunct="1"/>
            <a:endParaRPr lang="en-US" altLang="en-US" sz="2400" dirty="0" smtClean="0">
              <a:latin typeface="Comic Sans MS" pitchFamily="66" charset="0"/>
              <a:cs typeface="Arial" charset="0"/>
            </a:endParaRPr>
          </a:p>
          <a:p>
            <a:pPr eaLnBrk="1" hangingPunct="1"/>
            <a:endParaRPr lang="en-US" altLang="en-US" sz="1600" dirty="0" smtClean="0">
              <a:latin typeface="Comic Sans MS" pitchFamily="66" charset="0"/>
              <a:cs typeface="Arial" charset="0"/>
            </a:endParaRPr>
          </a:p>
          <a:p>
            <a:pPr eaLnBrk="1" hangingPunct="1"/>
            <a:endParaRPr lang="en-US" altLang="en-US" sz="2000" i="1" dirty="0" smtClean="0">
              <a:latin typeface="Comic Sans MS" pitchFamily="66" charset="0"/>
              <a:cs typeface="Arial" charset="0"/>
            </a:endParaRPr>
          </a:p>
          <a:p>
            <a:pPr eaLnBrk="1" hangingPunct="1">
              <a:buFontTx/>
              <a:buNone/>
            </a:pPr>
            <a:endParaRPr lang="en-US" altLang="en-US" sz="2400" b="1" dirty="0" smtClean="0">
              <a:latin typeface="Comic Sans MS" pitchFamily="66" charset="0"/>
              <a:cs typeface="Arial" charset="0"/>
            </a:endParaRPr>
          </a:p>
        </p:txBody>
      </p:sp>
      <p:pic>
        <p:nvPicPr>
          <p:cNvPr id="6148" name="Picture 8" descr="Activation_energy-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8608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9"/>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Activation energy graph</a:t>
            </a:r>
            <a:r>
              <a:rPr lang="en-US" altLang="en-US" sz="1000">
                <a:latin typeface="Comic Sans MS" pitchFamily="66" charset="0"/>
              </a:rPr>
              <a:t>, Wiki</a:t>
            </a:r>
          </a:p>
        </p:txBody>
      </p:sp>
      <p:sp>
        <p:nvSpPr>
          <p:cNvPr id="8"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defRPr/>
            </a:pPr>
            <a:r>
              <a:rPr lang="en-US" sz="3600" b="1" dirty="0" smtClean="0">
                <a:solidFill>
                  <a:srgbClr val="990033"/>
                </a:solidFill>
                <a:effectLst>
                  <a:outerShdw blurRad="38100" dist="38100" dir="2700000" algn="tl">
                    <a:srgbClr val="C0C0C0"/>
                  </a:outerShdw>
                </a:effectLst>
                <a:latin typeface="Comic Sans MS" pitchFamily="66" charset="0"/>
              </a:rPr>
              <a:t>How do enzymes work?</a:t>
            </a:r>
          </a:p>
        </p:txBody>
      </p:sp>
      <p:sp>
        <p:nvSpPr>
          <p:cNvPr id="7171" name="Rectangle 3"/>
          <p:cNvSpPr>
            <a:spLocks noGrp="1" noChangeArrowheads="1"/>
          </p:cNvSpPr>
          <p:nvPr>
            <p:ph type="body" sz="half" idx="1"/>
          </p:nvPr>
        </p:nvSpPr>
        <p:spPr>
          <a:xfrm>
            <a:off x="5791200" y="1676400"/>
            <a:ext cx="2743200" cy="2438400"/>
          </a:xfrm>
        </p:spPr>
        <p:txBody>
          <a:bodyPr/>
          <a:lstStyle/>
          <a:p>
            <a:pPr algn="ctr" eaLnBrk="1" hangingPunct="1">
              <a:buFontTx/>
              <a:buNone/>
            </a:pPr>
            <a:r>
              <a:rPr lang="en-US" altLang="en-US" sz="2000" dirty="0" smtClean="0">
                <a:latin typeface="Comic Sans MS" pitchFamily="66" charset="0"/>
              </a:rPr>
              <a:t>   	Enzymes catalyze reactions by weakening chemical bonds, which lowers </a:t>
            </a:r>
            <a:r>
              <a:rPr lang="en-US" altLang="en-US" sz="2400" b="1" dirty="0" smtClean="0">
                <a:solidFill>
                  <a:schemeClr val="tx1">
                    <a:lumMod val="65000"/>
                    <a:lumOff val="35000"/>
                  </a:schemeClr>
                </a:solidFill>
                <a:latin typeface="Comic Sans MS" pitchFamily="66" charset="0"/>
              </a:rPr>
              <a:t>activation energy</a:t>
            </a:r>
            <a:r>
              <a:rPr lang="en-US" altLang="en-US" sz="2000" dirty="0" smtClean="0">
                <a:latin typeface="Comic Sans MS" pitchFamily="66" charset="0"/>
              </a:rPr>
              <a:t>.</a:t>
            </a:r>
            <a:endParaRPr lang="en-US" altLang="en-US" sz="2000" dirty="0" smtClean="0"/>
          </a:p>
        </p:txBody>
      </p:sp>
      <p:pic>
        <p:nvPicPr>
          <p:cNvPr id="7172" name="Picture 7" descr="Activation_energy-Wik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1676400"/>
            <a:ext cx="5029200" cy="440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Activation energy graph</a:t>
            </a:r>
            <a:r>
              <a:rPr lang="en-US" altLang="en-US" sz="1000">
                <a:latin typeface="Comic Sans MS" pitchFamily="66" charset="0"/>
              </a:rPr>
              <a:t>, Wiki</a:t>
            </a:r>
          </a:p>
        </p:txBody>
      </p:sp>
      <p:sp>
        <p:nvSpPr>
          <p:cNvPr id="2" name="TextBox 1"/>
          <p:cNvSpPr txBox="1"/>
          <p:nvPr/>
        </p:nvSpPr>
        <p:spPr>
          <a:xfrm>
            <a:off x="6096000" y="4648200"/>
            <a:ext cx="2286000" cy="1015663"/>
          </a:xfrm>
          <a:prstGeom prst="rect">
            <a:avLst/>
          </a:prstGeom>
          <a:noFill/>
        </p:spPr>
        <p:txBody>
          <a:bodyPr wrap="square" rtlCol="0">
            <a:spAutoFit/>
          </a:bodyPr>
          <a:lstStyle/>
          <a:p>
            <a:pPr algn="ctr"/>
            <a:r>
              <a:rPr lang="en-US" sz="2000" b="1" dirty="0" smtClean="0">
                <a:latin typeface="Comic Sans MS"/>
                <a:cs typeface="Comic Sans MS"/>
              </a:rPr>
              <a:t>Video: </a:t>
            </a:r>
          </a:p>
          <a:p>
            <a:pPr algn="ctr"/>
            <a:r>
              <a:rPr lang="en-US" sz="2000" b="1" dirty="0" smtClean="0">
                <a:latin typeface="Comic Sans MS"/>
                <a:cs typeface="Comic Sans MS"/>
                <a:hlinkClick r:id="rId5"/>
              </a:rPr>
              <a:t>Activation Energy</a:t>
            </a:r>
            <a:endParaRPr lang="en-US" sz="2000" b="1" dirty="0">
              <a:latin typeface="Comic Sans MS"/>
              <a:cs typeface="Comic Sans MS"/>
            </a:endParaRPr>
          </a:p>
        </p:txBody>
      </p:sp>
      <p:sp>
        <p:nvSpPr>
          <p:cNvPr id="8"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868362"/>
          </a:xfrm>
        </p:spPr>
        <p:txBody>
          <a:bodyPr/>
          <a:lstStyle/>
          <a:p>
            <a:pPr eaLnBrk="1" hangingPunct="1"/>
            <a:r>
              <a:rPr lang="en-US" altLang="en-US" sz="3600" b="1" dirty="0" smtClean="0">
                <a:solidFill>
                  <a:srgbClr val="669900"/>
                </a:solidFill>
                <a:latin typeface="Comic Sans MS" pitchFamily="66" charset="0"/>
              </a:rPr>
              <a:t>How do enzymes work?</a:t>
            </a:r>
          </a:p>
        </p:txBody>
      </p:sp>
      <p:sp>
        <p:nvSpPr>
          <p:cNvPr id="8195" name="Rectangle 3"/>
          <p:cNvSpPr>
            <a:spLocks noGrp="1" noChangeArrowheads="1"/>
          </p:cNvSpPr>
          <p:nvPr>
            <p:ph type="body" sz="half" idx="1"/>
          </p:nvPr>
        </p:nvSpPr>
        <p:spPr>
          <a:xfrm>
            <a:off x="457200" y="1295401"/>
            <a:ext cx="8229600" cy="2438399"/>
          </a:xfrm>
        </p:spPr>
        <p:txBody>
          <a:bodyPr/>
          <a:lstStyle/>
          <a:p>
            <a:pPr eaLnBrk="1" hangingPunct="1"/>
            <a:r>
              <a:rPr lang="en-US" altLang="en-US" sz="1800" dirty="0" smtClean="0">
                <a:latin typeface="Comic Sans MS" pitchFamily="66" charset="0"/>
              </a:rPr>
              <a:t>Each </a:t>
            </a:r>
            <a:r>
              <a:rPr lang="en-US" altLang="en-US" sz="1800" dirty="0" smtClean="0">
                <a:latin typeface="Comic Sans MS" pitchFamily="66" charset="0"/>
                <a:hlinkClick r:id="rId3"/>
              </a:rPr>
              <a:t>enzyme</a:t>
            </a:r>
            <a:r>
              <a:rPr lang="en-US" altLang="en-US" sz="1800" dirty="0" smtClean="0">
                <a:latin typeface="Comic Sans MS" pitchFamily="66" charset="0"/>
              </a:rPr>
              <a:t> has a unique 3-D shape, including a surface groove called an </a:t>
            </a:r>
            <a:r>
              <a:rPr lang="en-US" altLang="en-US" sz="2000" b="1" dirty="0" smtClean="0">
                <a:solidFill>
                  <a:schemeClr val="tx1">
                    <a:lumMod val="65000"/>
                    <a:lumOff val="35000"/>
                  </a:schemeClr>
                </a:solidFill>
                <a:latin typeface="Comic Sans MS" pitchFamily="66" charset="0"/>
              </a:rPr>
              <a:t>active site</a:t>
            </a:r>
            <a:r>
              <a:rPr lang="en-US" altLang="en-US" sz="1800" dirty="0" smtClean="0">
                <a:latin typeface="Comic Sans MS" pitchFamily="66" charset="0"/>
              </a:rPr>
              <a:t>.</a:t>
            </a:r>
          </a:p>
          <a:p>
            <a:pPr eaLnBrk="1" hangingPunct="1">
              <a:buFontTx/>
              <a:buNone/>
            </a:pPr>
            <a:endParaRPr lang="en-US" altLang="en-US" sz="1000" dirty="0" smtClean="0">
              <a:latin typeface="Comic Sans MS" pitchFamily="66" charset="0"/>
            </a:endParaRPr>
          </a:p>
          <a:p>
            <a:pPr eaLnBrk="1" hangingPunct="1"/>
            <a:r>
              <a:rPr lang="en-US" altLang="en-US" sz="1800" dirty="0" smtClean="0">
                <a:latin typeface="Comic Sans MS" pitchFamily="66" charset="0"/>
              </a:rPr>
              <a:t>The enzyme works by binding a specific chemical reactant </a:t>
            </a:r>
            <a:r>
              <a:rPr lang="en-US" altLang="en-US" sz="1600" dirty="0" smtClean="0">
                <a:latin typeface="Comic Sans MS" pitchFamily="66" charset="0"/>
              </a:rPr>
              <a:t>(</a:t>
            </a:r>
            <a:r>
              <a:rPr lang="en-US" altLang="en-US" sz="2000" b="1" dirty="0" smtClean="0">
                <a:solidFill>
                  <a:schemeClr val="tx1">
                    <a:lumMod val="65000"/>
                    <a:lumOff val="35000"/>
                  </a:schemeClr>
                </a:solidFill>
                <a:latin typeface="Comic Sans MS" pitchFamily="66" charset="0"/>
              </a:rPr>
              <a:t>substrate</a:t>
            </a:r>
            <a:r>
              <a:rPr lang="en-US" altLang="en-US" sz="16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to its active site, causing the substrate to become unstable and react.</a:t>
            </a:r>
          </a:p>
          <a:p>
            <a:pPr eaLnBrk="1" hangingPunct="1">
              <a:buFontTx/>
              <a:buNone/>
            </a:pPr>
            <a:endParaRPr lang="en-US" altLang="en-US" sz="1000" dirty="0" smtClean="0">
              <a:latin typeface="Comic Sans MS" pitchFamily="66" charset="0"/>
            </a:endParaRPr>
          </a:p>
          <a:p>
            <a:pPr eaLnBrk="1" hangingPunct="1"/>
            <a:r>
              <a:rPr lang="en-US" altLang="en-US" sz="1800" dirty="0" smtClean="0">
                <a:latin typeface="Comic Sans MS" pitchFamily="66" charset="0"/>
              </a:rPr>
              <a:t>The resulting </a:t>
            </a:r>
            <a:r>
              <a:rPr lang="en-US" altLang="en-US" sz="2000" b="1" dirty="0" smtClean="0">
                <a:solidFill>
                  <a:schemeClr val="tx1">
                    <a:lumMod val="65000"/>
                    <a:lumOff val="35000"/>
                  </a:schemeClr>
                </a:solidFill>
                <a:latin typeface="Comic Sans MS" pitchFamily="66" charset="0"/>
              </a:rPr>
              <a:t>product</a:t>
            </a:r>
            <a:r>
              <a:rPr lang="en-US" altLang="en-US" sz="1800" dirty="0" smtClean="0">
                <a:latin typeface="Comic Sans MS" pitchFamily="66" charset="0"/>
              </a:rPr>
              <a:t>(s) is then released from the active site.</a:t>
            </a:r>
          </a:p>
        </p:txBody>
      </p:sp>
      <p:pic>
        <p:nvPicPr>
          <p:cNvPr id="8196" name="Picture 6" descr="Enzyme-substrate-complex"/>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3733800"/>
            <a:ext cx="76962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8"/>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Enzymatic reaction</a:t>
            </a:r>
            <a:r>
              <a:rPr lang="en-US" altLang="en-US" sz="1000">
                <a:latin typeface="Comic Sans MS" pitchFamily="66" charset="0"/>
              </a:rPr>
              <a:t>, Jerry Crimson Manni</a:t>
            </a:r>
          </a:p>
        </p:txBody>
      </p:sp>
      <p:sp>
        <p:nvSpPr>
          <p:cNvPr id="7" name="TextBox 7"/>
          <p:cNvSpPr txBox="1">
            <a:spLocks noChangeArrowheads="1"/>
          </p:cNvSpPr>
          <p:nvPr/>
        </p:nvSpPr>
        <p:spPr bwMode="auto">
          <a:xfrm>
            <a:off x="1447800" y="6019800"/>
            <a:ext cx="5943600" cy="40011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lgn="ctr" eaLnBrk="1" hangingPunct="1"/>
            <a:r>
              <a:rPr lang="en-US" sz="2000" b="1" dirty="0" smtClean="0">
                <a:solidFill>
                  <a:srgbClr val="000000"/>
                </a:solidFill>
                <a:latin typeface="Comic Sans MS"/>
                <a:cs typeface="Comic Sans MS"/>
              </a:rPr>
              <a:t>Video: </a:t>
            </a:r>
            <a:r>
              <a:rPr lang="en-US" sz="2000" b="1" dirty="0" smtClean="0">
                <a:latin typeface="Comic Sans MS"/>
                <a:cs typeface="Comic Sans MS"/>
                <a:hlinkClick r:id="rId6"/>
              </a:rPr>
              <a:t>How </a:t>
            </a:r>
            <a:r>
              <a:rPr lang="en-US" sz="2000" b="1" dirty="0">
                <a:latin typeface="Comic Sans MS"/>
                <a:cs typeface="Comic Sans MS"/>
                <a:hlinkClick r:id="rId6"/>
              </a:rPr>
              <a:t>Enzymes </a:t>
            </a:r>
            <a:r>
              <a:rPr lang="en-US" sz="2000" b="1" dirty="0" smtClean="0">
                <a:latin typeface="Comic Sans MS"/>
                <a:cs typeface="Comic Sans MS"/>
                <a:hlinkClick r:id="rId6"/>
              </a:rPr>
              <a:t>Work</a:t>
            </a:r>
            <a:endParaRPr lang="en-US" sz="2000" b="1" dirty="0" smtClean="0">
              <a:latin typeface="Comic Sans MS"/>
              <a:cs typeface="Comic Sans MS"/>
            </a:endParaRPr>
          </a:p>
        </p:txBody>
      </p:sp>
      <p:sp>
        <p:nvSpPr>
          <p:cNvPr id="8"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981200"/>
            <a:ext cx="3200400" cy="3581400"/>
          </a:xfrm>
        </p:spPr>
        <p:txBody>
          <a:bodyPr/>
          <a:lstStyle/>
          <a:p>
            <a:pPr marL="457200" indent="-457200" eaLnBrk="1" hangingPunct="1"/>
            <a:r>
              <a:rPr lang="en-US" altLang="en-US" sz="2400" dirty="0" smtClean="0">
                <a:latin typeface="Comic Sans MS" pitchFamily="66" charset="0"/>
              </a:rPr>
              <a:t>are specific for what they will </a:t>
            </a:r>
            <a:r>
              <a:rPr lang="en-US" altLang="en-US" sz="2800" b="1" dirty="0" smtClean="0">
                <a:solidFill>
                  <a:schemeClr val="tx1">
                    <a:lumMod val="65000"/>
                    <a:lumOff val="35000"/>
                  </a:schemeClr>
                </a:solidFill>
                <a:latin typeface="Comic Sans MS" pitchFamily="66" charset="0"/>
              </a:rPr>
              <a:t>catalyze</a:t>
            </a:r>
            <a:r>
              <a:rPr lang="en-US" altLang="en-US" sz="2400" dirty="0" smtClean="0">
                <a:solidFill>
                  <a:schemeClr val="accent2"/>
                </a:solidFill>
                <a:latin typeface="Comic Sans MS" pitchFamily="66" charset="0"/>
              </a:rPr>
              <a:t>.</a:t>
            </a:r>
          </a:p>
          <a:p>
            <a:pPr marL="457200" indent="-457200" eaLnBrk="1" hangingPunct="1"/>
            <a:endParaRPr lang="en-US" altLang="en-US" sz="2400" dirty="0" smtClean="0">
              <a:latin typeface="Comic Sans MS" pitchFamily="66" charset="0"/>
            </a:endParaRPr>
          </a:p>
          <a:p>
            <a:pPr marL="457200" indent="-457200" eaLnBrk="1" hangingPunct="1"/>
            <a:endParaRPr lang="en-US" altLang="en-US" sz="2400" dirty="0" smtClean="0">
              <a:latin typeface="Comic Sans MS" pitchFamily="66" charset="0"/>
            </a:endParaRPr>
          </a:p>
          <a:p>
            <a:pPr marL="457200" indent="-457200" eaLnBrk="1" hangingPunct="1"/>
            <a:r>
              <a:rPr lang="en-US" altLang="en-US" sz="2400" dirty="0" smtClean="0">
                <a:latin typeface="Comic Sans MS" pitchFamily="66" charset="0"/>
              </a:rPr>
              <a:t>fit with substrate like a</a:t>
            </a:r>
            <a:r>
              <a:rPr lang="en-US" altLang="en-US" sz="2400" b="1" dirty="0" smtClean="0">
                <a:latin typeface="Comic Sans MS" pitchFamily="66" charset="0"/>
              </a:rPr>
              <a:t> </a:t>
            </a:r>
            <a:r>
              <a:rPr lang="en-US" altLang="en-US" sz="2800" b="1" dirty="0" smtClean="0">
                <a:solidFill>
                  <a:schemeClr val="tx1">
                    <a:lumMod val="65000"/>
                    <a:lumOff val="35000"/>
                  </a:schemeClr>
                </a:solidFill>
                <a:latin typeface="Comic Sans MS" pitchFamily="66" charset="0"/>
              </a:rPr>
              <a:t>key</a:t>
            </a:r>
            <a:r>
              <a:rPr lang="en-US" altLang="en-US" sz="2400" b="1" dirty="0" smtClean="0">
                <a:latin typeface="Comic Sans MS" pitchFamily="66" charset="0"/>
              </a:rPr>
              <a:t> </a:t>
            </a:r>
            <a:r>
              <a:rPr lang="en-US" altLang="en-US" sz="2400" dirty="0" smtClean="0">
                <a:latin typeface="Comic Sans MS" pitchFamily="66" charset="0"/>
              </a:rPr>
              <a:t>and </a:t>
            </a:r>
            <a:r>
              <a:rPr lang="en-US" altLang="en-US" sz="2800" b="1" dirty="0" smtClean="0">
                <a:solidFill>
                  <a:schemeClr val="tx1">
                    <a:lumMod val="65000"/>
                    <a:lumOff val="35000"/>
                  </a:schemeClr>
                </a:solidFill>
                <a:latin typeface="Comic Sans MS" pitchFamily="66" charset="0"/>
              </a:rPr>
              <a:t>lock</a:t>
            </a:r>
            <a:r>
              <a:rPr lang="en-US" altLang="en-US" sz="2400" dirty="0" smtClean="0">
                <a:latin typeface="Comic Sans MS" pitchFamily="66" charset="0"/>
              </a:rPr>
              <a:t>.</a:t>
            </a:r>
          </a:p>
          <a:p>
            <a:pPr marL="457200" indent="-457200" eaLnBrk="1" hangingPunct="1"/>
            <a:endParaRPr lang="en-US" altLang="en-US" sz="2400" dirty="0" smtClean="0">
              <a:latin typeface="Comic Sans MS" pitchFamily="66" charset="0"/>
            </a:endParaRPr>
          </a:p>
        </p:txBody>
      </p:sp>
      <p:pic>
        <p:nvPicPr>
          <p:cNvPr id="9219" name="Picture 4" descr="j03028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3000"/>
            <a:ext cx="4495800" cy="42148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0487" name="Rectangle 7"/>
          <p:cNvSpPr>
            <a:spLocks noGrp="1" noChangeArrowheads="1"/>
          </p:cNvSpPr>
          <p:nvPr>
            <p:ph type="title"/>
          </p:nvPr>
        </p:nvSpPr>
        <p:spPr/>
        <p:txBody>
          <a:bodyPr/>
          <a:lstStyle/>
          <a:p>
            <a:pPr algn="l" eaLnBrk="1" hangingPunct="1">
              <a:defRPr/>
            </a:pPr>
            <a:r>
              <a:rPr lang="en-US" b="1" smtClean="0">
                <a:effectLst>
                  <a:outerShdw blurRad="38100" dist="38100" dir="2700000" algn="tl">
                    <a:srgbClr val="C0C0C0"/>
                  </a:outerShdw>
                </a:effectLst>
                <a:latin typeface="Comic Sans MS" pitchFamily="66" charset="0"/>
              </a:rPr>
              <a:t>Enzymes…</a:t>
            </a:r>
          </a:p>
        </p:txBody>
      </p:sp>
      <p:sp>
        <p:nvSpPr>
          <p:cNvPr id="6"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1219200" y="533400"/>
            <a:ext cx="7086600" cy="4221163"/>
          </a:xfrm>
        </p:spPr>
        <p:txBody>
          <a:bodyPr/>
          <a:lstStyle/>
          <a:p>
            <a:pPr algn="ctr" eaLnBrk="1" hangingPunct="1">
              <a:buFontTx/>
              <a:buNone/>
            </a:pPr>
            <a:r>
              <a:rPr lang="en-US" altLang="en-US" sz="2800" b="1" smtClean="0">
                <a:solidFill>
                  <a:srgbClr val="3366FF"/>
                </a:solidFill>
                <a:latin typeface="Comic Sans MS" pitchFamily="66" charset="0"/>
              </a:rPr>
              <a:t>	When an enzyme is interacting with it’s substrate, during the chemical reaction, together they are referred to as the …</a:t>
            </a:r>
          </a:p>
        </p:txBody>
      </p:sp>
      <p:pic>
        <p:nvPicPr>
          <p:cNvPr id="10243" name="Picture 3" descr="Enzyme-substrate-complex-simp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2362200"/>
            <a:ext cx="6248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Enzyme –substrate complex</a:t>
            </a:r>
            <a:r>
              <a:rPr lang="en-US" altLang="en-US" sz="1000">
                <a:latin typeface="Comic Sans MS" pitchFamily="66" charset="0"/>
              </a:rPr>
              <a:t>, UC Davis</a:t>
            </a:r>
          </a:p>
        </p:txBody>
      </p:sp>
      <p:sp>
        <p:nvSpPr>
          <p:cNvPr id="6"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17699</TotalTime>
  <Words>2426</Words>
  <Application>Microsoft Macintosh PowerPoint</Application>
  <PresentationFormat>On-screen Show (4:3)</PresentationFormat>
  <Paragraphs>489</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Apple Experiment</vt:lpstr>
      <vt:lpstr>What are enzymes?</vt:lpstr>
      <vt:lpstr>What do enzymes do?</vt:lpstr>
      <vt:lpstr>How do enzymes work?</vt:lpstr>
      <vt:lpstr>How do enzymes work?</vt:lpstr>
      <vt:lpstr>Enzymes…</vt:lpstr>
      <vt:lpstr>PowerPoint Presentation</vt:lpstr>
      <vt:lpstr>…are reusable.  They are not consumed (used up) in the reactions they catalyze.   May perform thousands of reactions per second.  </vt:lpstr>
      <vt:lpstr>The more cans (substrate), the more $ (product).  The more recycling machines (enzymes), the faster the cans turn into $.</vt:lpstr>
      <vt:lpstr>Enzymes…</vt:lpstr>
      <vt:lpstr>Formats for writing an enzymatic reaction.</vt:lpstr>
      <vt:lpstr>       Q: How do you sabotage an enzyme?</vt:lpstr>
      <vt:lpstr>Factors That Influence Enzyme Activity</vt:lpstr>
      <vt:lpstr>Temperature &amp; pH</vt:lpstr>
      <vt:lpstr>Factors That Influence Enzyme Activity</vt:lpstr>
      <vt:lpstr>Cofactors &amp; Coenzymes</vt:lpstr>
      <vt:lpstr>Coenzyme: Vitamin B12</vt:lpstr>
      <vt:lpstr>Factors That Influence Enzyme Activity</vt:lpstr>
      <vt:lpstr>Two Types of Enzyme Inhibitors</vt:lpstr>
      <vt:lpstr>Two Types of Enzyme Inhibitors</vt:lpstr>
      <vt:lpstr>Enzyme Inhibitors</vt:lpstr>
      <vt:lpstr>REVIEW!</vt:lpstr>
      <vt:lpstr>Metabolism   The Transformation of Energy</vt:lpstr>
      <vt:lpstr>Metabolic Pathways  Series of chemical reactions that regulate the concentration of substances within the organism.</vt:lpstr>
      <vt:lpstr>Why Are Enzymes So Important?</vt:lpstr>
      <vt:lpstr>Digestion &amp; Enzymes</vt:lpstr>
      <vt:lpstr>Study Table of Enzymes &amp; Digestion  (We will fill this in as we go through lecture &amp; lab.)</vt:lpstr>
      <vt:lpstr>Meet the Enzyme:  Catechol Oxidase</vt:lpstr>
      <vt:lpstr>Meet the Enzyme:  Catechol Oxidase </vt:lpstr>
      <vt:lpstr>Meet the Enzyme:  Catechol Oxidase </vt:lpstr>
      <vt:lpstr>Meet the Enzyme:    Catalase</vt:lpstr>
      <vt:lpstr>Meet the Enzyme:  Bromelain</vt:lpstr>
      <vt:lpstr>Meet the Enzyme: Bromelain</vt:lpstr>
      <vt:lpstr>PowerPoint Presentation</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 Lecture PowerPoint</dc:title>
  <dc:creator>Tami Port</dc:creator>
  <cp:keywords>enzyme lecture powerpoint, enzyme class lecture,enzyme ppt slides</cp:keywords>
  <cp:lastModifiedBy>Voicemail</cp:lastModifiedBy>
  <cp:revision>243</cp:revision>
  <cp:lastPrinted>2015-09-25T21:52:52Z</cp:lastPrinted>
  <dcterms:created xsi:type="dcterms:W3CDTF">2008-01-22T18:56:35Z</dcterms:created>
  <dcterms:modified xsi:type="dcterms:W3CDTF">2015-10-02T17:49:49Z</dcterms:modified>
  <cp:category>Cell Biology Lecture PowerPoint</cp:category>
</cp:coreProperties>
</file>