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Lst>
  <p:notesMasterIdLst>
    <p:notesMasterId r:id="rId34"/>
  </p:notesMasterIdLst>
  <p:sldIdLst>
    <p:sldId id="294" r:id="rId3"/>
    <p:sldId id="260" r:id="rId4"/>
    <p:sldId id="357" r:id="rId5"/>
    <p:sldId id="358" r:id="rId6"/>
    <p:sldId id="330" r:id="rId7"/>
    <p:sldId id="355" r:id="rId8"/>
    <p:sldId id="349" r:id="rId9"/>
    <p:sldId id="351" r:id="rId10"/>
    <p:sldId id="352" r:id="rId11"/>
    <p:sldId id="353" r:id="rId12"/>
    <p:sldId id="354" r:id="rId13"/>
    <p:sldId id="331" r:id="rId14"/>
    <p:sldId id="350" r:id="rId15"/>
    <p:sldId id="332" r:id="rId16"/>
    <p:sldId id="333" r:id="rId17"/>
    <p:sldId id="334" r:id="rId18"/>
    <p:sldId id="335" r:id="rId19"/>
    <p:sldId id="336" r:id="rId20"/>
    <p:sldId id="337" r:id="rId21"/>
    <p:sldId id="339" r:id="rId22"/>
    <p:sldId id="338" r:id="rId23"/>
    <p:sldId id="340" r:id="rId24"/>
    <p:sldId id="341" r:id="rId25"/>
    <p:sldId id="342" r:id="rId26"/>
    <p:sldId id="343" r:id="rId27"/>
    <p:sldId id="345" r:id="rId28"/>
    <p:sldId id="346" r:id="rId29"/>
    <p:sldId id="356" r:id="rId30"/>
    <p:sldId id="347" r:id="rId31"/>
    <p:sldId id="348"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4885CF"/>
    <a:srgbClr val="FFDF2B"/>
    <a:srgbClr val="030430"/>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026" autoAdjust="0"/>
  </p:normalViewPr>
  <p:slideViewPr>
    <p:cSldViewPr snapToGrid="0">
      <p:cViewPr>
        <p:scale>
          <a:sx n="110" d="100"/>
          <a:sy n="110" d="100"/>
        </p:scale>
        <p:origin x="-424" y="-80"/>
      </p:cViewPr>
      <p:guideLst>
        <p:guide orient="horz" pos="2160"/>
        <p:guide pos="2880"/>
      </p:guideLst>
    </p:cSldViewPr>
  </p:slideViewPr>
  <p:notesTextViewPr>
    <p:cViewPr>
      <p:scale>
        <a:sx n="1" d="1"/>
        <a:sy n="1" d="1"/>
      </p:scale>
      <p:origin x="0" y="0"/>
    </p:cViewPr>
  </p:notesTextViewPr>
  <p:sorterViewPr>
    <p:cViewPr>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12197-7E38-F942-8531-F1BBE5A2FFA9}" type="datetimeFigureOut">
              <a:rPr lang="en-US" smtClean="0"/>
              <a:t>12/28/15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8DE6B-9CD5-C942-B6B4-3C1CB543EAB0}" type="slidenum">
              <a:rPr lang="en-US" smtClean="0"/>
              <a:t>‹#›</a:t>
            </a:fld>
            <a:endParaRPr lang="en-US"/>
          </a:p>
        </p:txBody>
      </p:sp>
    </p:spTree>
    <p:extLst>
      <p:ext uri="{BB962C8B-B14F-4D97-AF65-F5344CB8AC3E}">
        <p14:creationId xmlns:p14="http://schemas.microsoft.com/office/powerpoint/2010/main" val="8373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7E1C1499-0BBD-0D4C-B03A-73E1DD758E5B}" type="slidenum">
              <a:rPr lang="en-US">
                <a:latin typeface="Arial" charset="0"/>
                <a:cs typeface="Arial" charset="0"/>
              </a:rPr>
              <a:pPr fontAlgn="base">
                <a:spcBef>
                  <a:spcPct val="0"/>
                </a:spcBef>
                <a:spcAft>
                  <a:spcPct val="0"/>
                </a:spcAft>
              </a:pPr>
              <a:t>1</a:t>
            </a:fld>
            <a:endParaRPr lang="en-US">
              <a:latin typeface="Arial" charset="0"/>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Welcome to Science Prof Online PowerPoint Resources!</a:t>
            </a:r>
          </a:p>
          <a:p>
            <a:pPr>
              <a:spcBef>
                <a:spcPct val="0"/>
              </a:spcBef>
            </a:pPr>
            <a:r>
              <a:rPr lang="en-US">
                <a:latin typeface="Calibri"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9DF94E3-D0E9-4B99-98C6-B2FFA796E418}" type="slidenum">
              <a:rPr lang="en-US" smtClean="0"/>
              <a:pPr eaLnBrk="1" hangingPunct="1"/>
              <a:t>8</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471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C0CDC6E-3F0E-4E9B-8FF1-AB145888EA37}" type="slidenum">
              <a:rPr lang="en-US" smtClean="0"/>
              <a:pPr eaLnBrk="1" hangingPunct="1"/>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9918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F310955E-609C-41C4-9BD7-13785D9347D0}" type="slidenum">
              <a:rPr lang="en-US" smtClean="0"/>
              <a:pPr eaLnBrk="1" hangingPunct="1"/>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1181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37E455B-5244-44B5-9E12-574841936E81}" type="slidenum">
              <a:rPr lang="en-US" smtClean="0"/>
              <a:pPr eaLnBrk="1" hangingPunct="1"/>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7815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cienceprofonline.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cienceprofonline.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12559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26821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66759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92D050"/>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92D050"/>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7313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89569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92D050"/>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92D050"/>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55357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7517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47506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164097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3990868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81368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90372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53338" y="1325218"/>
            <a:ext cx="8090662" cy="3935894"/>
          </a:xfrm>
          <a:prstGeom prst="rect">
            <a:avLst/>
          </a:prstGeom>
        </p:spPr>
      </p:pic>
      <p:pic>
        <p:nvPicPr>
          <p:cNvPr id="8" name="Picture 7"/>
          <p:cNvPicPr>
            <a:picLocks noChangeAspect="1"/>
          </p:cNvPicPr>
          <p:nvPr userDrawn="1"/>
        </p:nvPicPr>
        <p:blipFill>
          <a:blip r:embed="rId3"/>
          <a:stretch>
            <a:fillRect/>
          </a:stretch>
        </p:blipFill>
        <p:spPr>
          <a:xfrm>
            <a:off x="0" y="0"/>
            <a:ext cx="2106677" cy="6858000"/>
          </a:xfrm>
          <a:prstGeom prst="rect">
            <a:avLst/>
          </a:prstGeom>
        </p:spPr>
      </p:pic>
    </p:spTree>
    <p:extLst>
      <p:ext uri="{BB962C8B-B14F-4D97-AF65-F5344CB8AC3E}">
        <p14:creationId xmlns:p14="http://schemas.microsoft.com/office/powerpoint/2010/main" val="37296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2106677" cy="6858000"/>
          </a:xfrm>
          <a:prstGeom prst="rect">
            <a:avLst/>
          </a:prstGeom>
        </p:spPr>
      </p:pic>
      <p:sp>
        <p:nvSpPr>
          <p:cNvPr id="8" name="Title 1"/>
          <p:cNvSpPr>
            <a:spLocks noGrp="1"/>
          </p:cNvSpPr>
          <p:nvPr>
            <p:ph type="title"/>
          </p:nvPr>
        </p:nvSpPr>
        <p:spPr>
          <a:xfrm>
            <a:off x="1257300" y="2103437"/>
            <a:ext cx="7886700" cy="1325563"/>
          </a:xfrm>
        </p:spPr>
        <p:txBody>
          <a:bodyPr/>
          <a:lstStyle/>
          <a:p>
            <a:r>
              <a:rPr lang="en-US" dirty="0" smtClean="0"/>
              <a:t>Click to edit Master title style</a:t>
            </a:r>
            <a:endParaRPr lang="en-US" dirty="0"/>
          </a:p>
        </p:txBody>
      </p:sp>
      <p:sp>
        <p:nvSpPr>
          <p:cNvPr id="9" name="Title 1"/>
          <p:cNvSpPr txBox="1">
            <a:spLocks/>
          </p:cNvSpPr>
          <p:nvPr userDrawn="1"/>
        </p:nvSpPr>
        <p:spPr>
          <a:xfrm>
            <a:off x="2609850" y="3905250"/>
            <a:ext cx="6210300" cy="468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800" dirty="0">
              <a:solidFill>
                <a:prstClr val="black"/>
              </a:solidFill>
            </a:endParaRPr>
          </a:p>
        </p:txBody>
      </p:sp>
    </p:spTree>
    <p:extLst>
      <p:ext uri="{BB962C8B-B14F-4D97-AF65-F5344CB8AC3E}">
        <p14:creationId xmlns:p14="http://schemas.microsoft.com/office/powerpoint/2010/main" val="31474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746903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
        <p:nvSpPr>
          <p:cNvPr id="2" name="TextBox 1"/>
          <p:cNvSpPr txBox="1"/>
          <p:nvPr userDrawn="1"/>
        </p:nvSpPr>
        <p:spPr>
          <a:xfrm>
            <a:off x="4584700" y="1562100"/>
            <a:ext cx="4229100" cy="307777"/>
          </a:xfrm>
          <a:prstGeom prst="rect">
            <a:avLst/>
          </a:prstGeom>
          <a:noFill/>
        </p:spPr>
        <p:txBody>
          <a:bodyPr wrap="square" rtlCol="0">
            <a:spAutoFit/>
          </a:bodyPr>
          <a:lstStyle/>
          <a:p>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Text here</a:t>
            </a:r>
          </a:p>
        </p:txBody>
      </p:sp>
    </p:spTree>
    <p:extLst>
      <p:ext uri="{BB962C8B-B14F-4D97-AF65-F5344CB8AC3E}">
        <p14:creationId xmlns:p14="http://schemas.microsoft.com/office/powerpoint/2010/main" val="211032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675680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Tree>
    <p:extLst>
      <p:ext uri="{BB962C8B-B14F-4D97-AF65-F5344CB8AC3E}">
        <p14:creationId xmlns:p14="http://schemas.microsoft.com/office/powerpoint/2010/main" val="3487116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0" name="Group 9"/>
          <p:cNvGrpSpPr/>
          <p:nvPr userDrawn="1"/>
        </p:nvGrpSpPr>
        <p:grpSpPr>
          <a:xfrm>
            <a:off x="7936210" y="73742"/>
            <a:ext cx="1041701" cy="2338388"/>
            <a:chOff x="10581613" y="73742"/>
            <a:chExt cx="1388935" cy="2338388"/>
          </a:xfrm>
        </p:grpSpPr>
        <p:pic>
          <p:nvPicPr>
            <p:cNvPr id="11" name="Picture 10"/>
            <p:cNvPicPr>
              <a:picLocks noChangeAspect="1"/>
            </p:cNvPicPr>
            <p:nvPr/>
          </p:nvPicPr>
          <p:blipFill>
            <a:blip r:embed="rId2"/>
            <a:stretch>
              <a:fillRect/>
            </a:stretch>
          </p:blipFill>
          <p:spPr>
            <a:xfrm>
              <a:off x="11182030" y="141890"/>
              <a:ext cx="788518" cy="814585"/>
            </a:xfrm>
            <a:prstGeom prst="rect">
              <a:avLst/>
            </a:prstGeom>
          </p:spPr>
        </p:pic>
        <p:sp>
          <p:nvSpPr>
            <p:cNvPr id="12" name="WordArt 9"/>
            <p:cNvSpPr>
              <a:spLocks noChangeArrowheads="1" noChangeShapeType="1" noTextEdit="1"/>
            </p:cNvSpPr>
            <p:nvPr/>
          </p:nvSpPr>
          <p:spPr bwMode="auto">
            <a:xfrm rot="2876946">
              <a:off x="9760082" y="895273"/>
              <a:ext cx="2338388" cy="695325"/>
            </a:xfrm>
            <a:prstGeom prst="rect">
              <a:avLst/>
            </a:prstGeom>
            <a:solidFill>
              <a:schemeClr val="accent6">
                <a:lumMod val="40000"/>
                <a:lumOff val="60000"/>
              </a:schemeClr>
            </a:solidFill>
          </p:spPr>
          <p:txBody>
            <a:bodyPr wrap="none" numCol="1" fromWordArt="1">
              <a:prstTxWarp prst="textPlain">
                <a:avLst>
                  <a:gd name="adj" fmla="val 52736"/>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50" i="1" kern="10" dirty="0">
                  <a:ln w="9525">
                    <a:solidFill>
                      <a:srgbClr val="000000"/>
                    </a:solidFill>
                    <a:round/>
                    <a:headEnd/>
                    <a:tailEnd/>
                  </a:ln>
                  <a:solidFill>
                    <a:srgbClr val="FFFFFF"/>
                  </a:solidFill>
                  <a:latin typeface="Comic Sans MS"/>
                </a:rPr>
                <a:t>Smart Links</a:t>
              </a:r>
            </a:p>
          </p:txBody>
        </p:sp>
      </p:grpSp>
      <p:sp>
        <p:nvSpPr>
          <p:cNvPr id="14" name="Rectangle 13"/>
          <p:cNvSpPr/>
          <p:nvPr userDrawn="1"/>
        </p:nvSpPr>
        <p:spPr>
          <a:xfrm>
            <a:off x="417786" y="141890"/>
            <a:ext cx="4572000" cy="1177245"/>
          </a:xfrm>
          <a:prstGeom prst="rect">
            <a:avLst/>
          </a:prstGeom>
          <a:ln>
            <a:solidFill>
              <a:schemeClr val="accent6">
                <a:lumMod val="50000"/>
              </a:schemeClr>
            </a:solidFill>
          </a:ln>
        </p:spPr>
        <p:txBody>
          <a:bodyPr>
            <a:spAutoFit/>
          </a:bodyPr>
          <a:lstStyle/>
          <a:p>
            <a:pPr defTabSz="342900">
              <a:defRPr/>
            </a:pPr>
            <a:r>
              <a:rPr lang="en-US" sz="3000" b="1" dirty="0">
                <a:solidFill>
                  <a:srgbClr val="8BB434"/>
                </a:solidFill>
                <a:latin typeface="Comic Sans MS" pitchFamily="66" charset="0"/>
              </a:rPr>
              <a:t>Confused?</a:t>
            </a:r>
            <a:endParaRPr lang="en-US" sz="2100" b="1" dirty="0">
              <a:solidFill>
                <a:srgbClr val="8BB434"/>
              </a:solidFill>
              <a:latin typeface="Comic Sans MS" pitchFamily="66" charset="0"/>
            </a:endParaRPr>
          </a:p>
          <a:p>
            <a:pPr defTabSz="342900">
              <a:defRPr/>
            </a:pPr>
            <a:r>
              <a:rPr lang="en-US" dirty="0">
                <a:solidFill>
                  <a:prstClr val="black"/>
                </a:solidFill>
                <a:latin typeface="Comic Sans MS" pitchFamily="66" charset="0"/>
              </a:rPr>
              <a:t>   </a:t>
            </a:r>
            <a:r>
              <a:rPr lang="en-US" sz="1350" dirty="0">
                <a:solidFill>
                  <a:prstClr val="black"/>
                </a:solidFill>
                <a:latin typeface="Comic Sans MS" pitchFamily="66" charset="0"/>
              </a:rPr>
              <a:t>Here are links to fun resources that further explain </a:t>
            </a:r>
          </a:p>
          <a:p>
            <a:pPr defTabSz="342900">
              <a:defRPr/>
            </a:pPr>
            <a:r>
              <a:rPr lang="en-US" sz="1350" dirty="0">
                <a:solidFill>
                  <a:prstClr val="black"/>
                </a:solidFill>
                <a:latin typeface="Comic Sans MS" pitchFamily="66" charset="0"/>
              </a:rPr>
              <a:t>    XXXXXXXXX:</a:t>
            </a:r>
          </a:p>
          <a:p>
            <a:pPr defTabSz="342900">
              <a:defRPr/>
            </a:pPr>
            <a:endParaRPr lang="en-US" sz="900" dirty="0">
              <a:solidFill>
                <a:prstClr val="black"/>
              </a:solidFill>
              <a:latin typeface="Comic Sans MS" pitchFamily="66" charset="0"/>
            </a:endParaRPr>
          </a:p>
        </p:txBody>
      </p:sp>
      <p:sp>
        <p:nvSpPr>
          <p:cNvPr id="15" name="TextBox 1"/>
          <p:cNvSpPr txBox="1"/>
          <p:nvPr userDrawn="1"/>
        </p:nvSpPr>
        <p:spPr>
          <a:xfrm>
            <a:off x="6562916" y="6475665"/>
            <a:ext cx="2686050" cy="21358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788" dirty="0">
                <a:solidFill>
                  <a:srgbClr val="C00000"/>
                </a:solidFill>
              </a:rPr>
              <a:t> (You must be in PPT slideshow view to click on links</a:t>
            </a:r>
            <a:r>
              <a:rPr lang="en-US" sz="788" dirty="0">
                <a:solidFill>
                  <a:prstClr val="black"/>
                </a:solidFill>
              </a:rPr>
              <a:t>.)</a:t>
            </a:r>
          </a:p>
        </p:txBody>
      </p:sp>
      <p:sp>
        <p:nvSpPr>
          <p:cNvPr id="17" name="Text Placeholder 16"/>
          <p:cNvSpPr>
            <a:spLocks noGrp="1"/>
          </p:cNvSpPr>
          <p:nvPr>
            <p:ph type="body" sz="quarter" idx="10" hasCustomPrompt="1"/>
          </p:nvPr>
        </p:nvSpPr>
        <p:spPr>
          <a:xfrm>
            <a:off x="417910" y="2501900"/>
            <a:ext cx="2144816" cy="481932"/>
          </a:xfrm>
        </p:spPr>
        <p:txBody>
          <a:bodyPr/>
          <a:lstStyle>
            <a:lvl1pPr marL="0" indent="0">
              <a:buNone/>
              <a:defRPr sz="900" b="0" baseline="0"/>
            </a:lvl1pPr>
          </a:lstStyle>
          <a:p>
            <a:pPr lvl="0"/>
            <a:r>
              <a:rPr lang="en-US" b="1" dirty="0" smtClean="0"/>
              <a:t>Website Title</a:t>
            </a:r>
            <a:endParaRPr lang="en-US" dirty="0"/>
          </a:p>
        </p:txBody>
      </p:sp>
      <p:sp>
        <p:nvSpPr>
          <p:cNvPr id="18" name="Text Placeholder 16"/>
          <p:cNvSpPr>
            <a:spLocks noGrp="1"/>
          </p:cNvSpPr>
          <p:nvPr>
            <p:ph type="body" sz="quarter" idx="11" hasCustomPrompt="1"/>
          </p:nvPr>
        </p:nvSpPr>
        <p:spPr>
          <a:xfrm>
            <a:off x="417787" y="3440364"/>
            <a:ext cx="2144816" cy="481932"/>
          </a:xfrm>
        </p:spPr>
        <p:txBody>
          <a:bodyPr/>
          <a:lstStyle>
            <a:lvl1pPr marL="0" indent="0">
              <a:buNone/>
              <a:defRPr sz="900" b="0" baseline="0"/>
            </a:lvl1pPr>
          </a:lstStyle>
          <a:p>
            <a:pPr lvl="0"/>
            <a:r>
              <a:rPr lang="en-US" b="1" dirty="0" smtClean="0"/>
              <a:t>Website Title</a:t>
            </a:r>
            <a:endParaRPr lang="en-US" dirty="0"/>
          </a:p>
        </p:txBody>
      </p:sp>
      <p:sp>
        <p:nvSpPr>
          <p:cNvPr id="19" name="Text Placeholder 16"/>
          <p:cNvSpPr>
            <a:spLocks noGrp="1"/>
          </p:cNvSpPr>
          <p:nvPr>
            <p:ph type="body" sz="quarter" idx="12" hasCustomPrompt="1"/>
          </p:nvPr>
        </p:nvSpPr>
        <p:spPr>
          <a:xfrm>
            <a:off x="417787" y="4373453"/>
            <a:ext cx="2144816" cy="481932"/>
          </a:xfrm>
        </p:spPr>
        <p:txBody>
          <a:bodyPr/>
          <a:lstStyle>
            <a:lvl1pPr marL="0" indent="0">
              <a:buNone/>
              <a:defRPr sz="900" b="0" baseline="0"/>
            </a:lvl1pPr>
          </a:lstStyle>
          <a:p>
            <a:pPr lvl="0"/>
            <a:r>
              <a:rPr lang="en-US" b="1" dirty="0" smtClean="0"/>
              <a:t>Website Title</a:t>
            </a:r>
            <a:endParaRPr lang="en-US" dirty="0"/>
          </a:p>
        </p:txBody>
      </p:sp>
      <p:sp>
        <p:nvSpPr>
          <p:cNvPr id="20" name="Text Placeholder 16"/>
          <p:cNvSpPr>
            <a:spLocks noGrp="1"/>
          </p:cNvSpPr>
          <p:nvPr>
            <p:ph type="body" sz="quarter" idx="13" hasCustomPrompt="1"/>
          </p:nvPr>
        </p:nvSpPr>
        <p:spPr>
          <a:xfrm>
            <a:off x="417787" y="5306542"/>
            <a:ext cx="2144816" cy="481932"/>
          </a:xfrm>
        </p:spPr>
        <p:txBody>
          <a:bodyPr/>
          <a:lstStyle>
            <a:lvl1pPr marL="0" indent="0">
              <a:buNone/>
              <a:defRPr sz="900" b="0" baseline="0"/>
            </a:lvl1pPr>
          </a:lstStyle>
          <a:p>
            <a:pPr lvl="0"/>
            <a:r>
              <a:rPr lang="en-US" b="1" dirty="0" smtClean="0"/>
              <a:t>Website Title</a:t>
            </a:r>
            <a:endParaRPr lang="en-US" dirty="0"/>
          </a:p>
        </p:txBody>
      </p:sp>
      <p:sp>
        <p:nvSpPr>
          <p:cNvPr id="22" name="Content Placeholder 21"/>
          <p:cNvSpPr>
            <a:spLocks noGrp="1"/>
          </p:cNvSpPr>
          <p:nvPr>
            <p:ph sz="quarter" idx="14" hasCustomPrompt="1"/>
          </p:nvPr>
        </p:nvSpPr>
        <p:spPr>
          <a:xfrm>
            <a:off x="2703910" y="2501900"/>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3" name="Content Placeholder 21"/>
          <p:cNvSpPr>
            <a:spLocks noGrp="1"/>
          </p:cNvSpPr>
          <p:nvPr>
            <p:ph sz="quarter" idx="15" hasCustomPrompt="1"/>
          </p:nvPr>
        </p:nvSpPr>
        <p:spPr>
          <a:xfrm>
            <a:off x="2703909" y="3461583"/>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4" name="Content Placeholder 21"/>
          <p:cNvSpPr>
            <a:spLocks noGrp="1"/>
          </p:cNvSpPr>
          <p:nvPr>
            <p:ph sz="quarter" idx="16" hasCustomPrompt="1"/>
          </p:nvPr>
        </p:nvSpPr>
        <p:spPr>
          <a:xfrm>
            <a:off x="2703909" y="4372785"/>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5" name="Content Placeholder 21"/>
          <p:cNvSpPr>
            <a:spLocks noGrp="1"/>
          </p:cNvSpPr>
          <p:nvPr>
            <p:ph sz="quarter" idx="17" hasCustomPrompt="1"/>
          </p:nvPr>
        </p:nvSpPr>
        <p:spPr>
          <a:xfrm>
            <a:off x="2703908" y="5283987"/>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Tree>
    <p:extLst>
      <p:ext uri="{BB962C8B-B14F-4D97-AF65-F5344CB8AC3E}">
        <p14:creationId xmlns:p14="http://schemas.microsoft.com/office/powerpoint/2010/main" val="2744576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90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023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2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968912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1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51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079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819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125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621820A6-3BE4-4943-9EBF-6E50F2C4D4E6}" type="datetimeFigureOut">
              <a:rPr lang="en-US"/>
              <a:pPr>
                <a:defRPr/>
              </a:pPr>
              <a:t>12/28/15</a:t>
            </a:fld>
            <a:endParaRPr lang="en-US"/>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296ACC88-3AA2-7843-BC13-FB78DD4E73E9}" type="slidenum">
              <a:rPr lang="en-US"/>
              <a:pPr>
                <a:defRPr/>
              </a:pPr>
              <a:t>‹#›</a:t>
            </a:fld>
            <a:endParaRPr lang="en-US"/>
          </a:p>
        </p:txBody>
      </p:sp>
    </p:spTree>
    <p:extLst>
      <p:ext uri="{BB962C8B-B14F-4D97-AF65-F5344CB8AC3E}">
        <p14:creationId xmlns:p14="http://schemas.microsoft.com/office/powerpoint/2010/main" val="3876883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44" y="1600868"/>
            <a:ext cx="4045916"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13" y="1600868"/>
            <a:ext cx="4047345"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23E706-4B02-4E40-BD3A-38E7D95796D8}" type="slidenum">
              <a:rPr lang="en-US"/>
              <a:pPr/>
              <a:t>‹#›</a:t>
            </a:fld>
            <a:endParaRPr lang="en-US"/>
          </a:p>
        </p:txBody>
      </p:sp>
    </p:spTree>
    <p:extLst>
      <p:ext uri="{BB962C8B-B14F-4D97-AF65-F5344CB8AC3E}">
        <p14:creationId xmlns:p14="http://schemas.microsoft.com/office/powerpoint/2010/main" val="2817280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265" y="2129725"/>
            <a:ext cx="7773471" cy="14707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958" y="3886391"/>
            <a:ext cx="6400085" cy="1752378"/>
          </a:xfrm>
        </p:spPr>
        <p:txBody>
          <a:bodyPr/>
          <a:lstStyle>
            <a:lvl1pPr marL="0" indent="0" algn="ctr">
              <a:buNone/>
              <a:defRPr/>
            </a:lvl1pPr>
            <a:lvl2pPr marL="411343" indent="0" algn="ctr">
              <a:buNone/>
              <a:defRPr/>
            </a:lvl2pPr>
            <a:lvl3pPr marL="822686" indent="0" algn="ctr">
              <a:buNone/>
              <a:defRPr/>
            </a:lvl3pPr>
            <a:lvl4pPr marL="1234029" indent="0" algn="ctr">
              <a:buNone/>
              <a:defRPr/>
            </a:lvl4pPr>
            <a:lvl5pPr marL="1645371" indent="0" algn="ctr">
              <a:buNone/>
              <a:defRPr/>
            </a:lvl5pPr>
            <a:lvl6pPr marL="2056714" indent="0" algn="ctr">
              <a:buNone/>
              <a:defRPr/>
            </a:lvl6pPr>
            <a:lvl7pPr marL="2468057" indent="0" algn="ctr">
              <a:buNone/>
              <a:defRPr/>
            </a:lvl7pPr>
            <a:lvl8pPr marL="2879400" indent="0" algn="ctr">
              <a:buNone/>
              <a:defRPr/>
            </a:lvl8pPr>
            <a:lvl9pPr marL="329074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89AB8D-0FB7-534B-9EC6-5AC364E06A27}" type="slidenum">
              <a:rPr lang="en-US"/>
              <a:pPr/>
              <a:t>‹#›</a:t>
            </a:fld>
            <a:endParaRPr lang="en-US"/>
          </a:p>
        </p:txBody>
      </p:sp>
    </p:spTree>
    <p:extLst>
      <p:ext uri="{BB962C8B-B14F-4D97-AF65-F5344CB8AC3E}">
        <p14:creationId xmlns:p14="http://schemas.microsoft.com/office/powerpoint/2010/main" val="1233079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290D28A-2A76-4649-967C-8924D7A15DBA}" type="slidenum">
              <a:rPr lang="en-US"/>
              <a:pPr>
                <a:defRPr/>
              </a:pPr>
              <a:t>‹#›</a:t>
            </a:fld>
            <a:endParaRPr lang="en-US"/>
          </a:p>
        </p:txBody>
      </p:sp>
    </p:spTree>
    <p:extLst>
      <p:ext uri="{BB962C8B-B14F-4D97-AF65-F5344CB8AC3E}">
        <p14:creationId xmlns:p14="http://schemas.microsoft.com/office/powerpoint/2010/main" val="328038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13387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8" name="Footer Placeholder 7"/>
          <p:cNvSpPr>
            <a:spLocks noGrp="1"/>
          </p:cNvSpPr>
          <p:nvPr>
            <p:ph type="ftr" sz="quarter" idx="11"/>
          </p:nvPr>
        </p:nvSpPr>
        <p:spPr/>
        <p:txBody>
          <a:bodyPr/>
          <a:lstStyle/>
          <a:p>
            <a:endParaRPr lang="en-US">
              <a:solidFill>
                <a:srgbClr val="92D050"/>
              </a:solidFill>
            </a:endParaRPr>
          </a:p>
        </p:txBody>
      </p:sp>
      <p:sp>
        <p:nvSpPr>
          <p:cNvPr id="9" name="Slide Number Placeholder 8"/>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91069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4" name="Footer Placeholder 3"/>
          <p:cNvSpPr>
            <a:spLocks noGrp="1"/>
          </p:cNvSpPr>
          <p:nvPr>
            <p:ph type="ftr" sz="quarter" idx="11"/>
          </p:nvPr>
        </p:nvSpPr>
        <p:spPr/>
        <p:txBody>
          <a:bodyPr/>
          <a:lstStyle/>
          <a:p>
            <a:endParaRPr lang="en-US">
              <a:solidFill>
                <a:srgbClr val="92D050"/>
              </a:solidFill>
            </a:endParaRPr>
          </a:p>
        </p:txBody>
      </p:sp>
      <p:sp>
        <p:nvSpPr>
          <p:cNvPr id="5" name="Slide Number Placeholder 4"/>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1615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3" name="Footer Placeholder 2"/>
          <p:cNvSpPr>
            <a:spLocks noGrp="1"/>
          </p:cNvSpPr>
          <p:nvPr>
            <p:ph type="ftr" sz="quarter" idx="11"/>
          </p:nvPr>
        </p:nvSpPr>
        <p:spPr/>
        <p:txBody>
          <a:bodyPr/>
          <a:lstStyle/>
          <a:p>
            <a:endParaRPr lang="en-US">
              <a:solidFill>
                <a:srgbClr val="92D050"/>
              </a:solidFill>
            </a:endParaRPr>
          </a:p>
        </p:txBody>
      </p:sp>
      <p:sp>
        <p:nvSpPr>
          <p:cNvPr id="4" name="Slide Number Placeholder 3"/>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08780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12522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12/28/15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42808098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theme" Target="../theme/theme2.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955FBF-8421-4CB6-8810-276FCF35DBE9}" type="datetimeFigureOut">
              <a:rPr lang="en-US" smtClean="0">
                <a:solidFill>
                  <a:srgbClr val="92D050"/>
                </a:solidFill>
              </a:rPr>
              <a:pPr/>
              <a:t>12/28/15</a:t>
            </a:fld>
            <a:endParaRPr lang="en-US">
              <a:solidFill>
                <a:srgbClr val="92D050"/>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srgbClr val="92D050"/>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991815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727" r:id="rId18"/>
    <p:sldLayoutId id="2147483728"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B1E60-4B9F-473C-8E2F-F033B1D2BDAD}" type="datetimeFigureOut">
              <a:rPr lang="en-US" smtClean="0">
                <a:solidFill>
                  <a:prstClr val="black">
                    <a:tint val="75000"/>
                  </a:prstClr>
                </a:solidFill>
              </a:rPr>
              <a:pPr/>
              <a:t>12/28/15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251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org/chemistry/what-is-ph-scale-acidity-alkalinity.html" TargetMode="External"/><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hyperlink" Target="http://en.wikipedia.org/wiki/File:Hair_follicle-en.sv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Gray1053.pn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www.youtube.com/watch?v=vTQybDgweiE" TargetMode="External"/><Relationship Id="rId5" Type="http://schemas.openxmlformats.org/officeDocument/2006/relationships/hyperlink" Target="https://www.youtube.com/watch?v=_QYwscALNng" TargetMode="External"/><Relationship Id="rId6" Type="http://schemas.openxmlformats.org/officeDocument/2006/relationships/hyperlink" Target="https://www.youtube.com/watch?v=s06XzaKqELk" TargetMode="External"/><Relationship Id="rId7" Type="http://schemas.openxmlformats.org/officeDocument/2006/relationships/hyperlink" Target="https://www.youtube.com/watch?v=yIoTRGfcMqM" TargetMode="External"/><Relationship Id="rId8" Type="http://schemas.openxmlformats.org/officeDocument/2006/relationships/hyperlink" Target="https://www.youtube.com/watch?v=pqgcEIaXGME" TargetMode="External"/><Relationship Id="rId9" Type="http://schemas.openxmlformats.org/officeDocument/2006/relationships/hyperlink" Target="http://www.scienceprofonline.org/virtual-biology-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E2%88%9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scienceprofonline.org/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E2%88%9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Small_intestine_low_mag.jpg" TargetMode="External"/><Relationship Id="rId4" Type="http://schemas.openxmlformats.org/officeDocument/2006/relationships/hyperlink" Target="http://commons.wikimedia.org/wiki/File:Gray1058.png" TargetMode="External"/><Relationship Id="rId5" Type="http://schemas.openxmlformats.org/officeDocument/2006/relationships/image" Target="../media/image24.png"/><Relationship Id="rId6" Type="http://schemas.openxmlformats.org/officeDocument/2006/relationships/hyperlink" Target="http://www.scienceprofonline.org/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www.youtube.com/watch?v=chhNaLi9P3E" TargetMode="External"/><Relationship Id="rId5" Type="http://schemas.openxmlformats.org/officeDocument/2006/relationships/hyperlink" Target="https://www.youtube.com/watch?v=WtrYotjYvtU" TargetMode="External"/><Relationship Id="rId6" Type="http://schemas.openxmlformats.org/officeDocument/2006/relationships/hyperlink" Target="http://www.scienceprofonline.org/virtual-biology-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http://commons.wikimedia.org/wiki/File:Urinary_tract_en.p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Urinary_system.svg" TargetMode="External"/><Relationship Id="rId4" Type="http://schemas.openxmlformats.org/officeDocument/2006/relationships/hyperlink" Target="http://www.scienceprofonline.org/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Chimp_Brain_in_a_jar.jpg" TargetMode="External"/><Relationship Id="rId4" Type="http://schemas.openxmlformats.org/officeDocument/2006/relationships/hyperlink" Target="http://commons.wikimedia.org/wiki/File:Neuron.svg" TargetMode="External"/><Relationship Id="rId5" Type="http://schemas.openxmlformats.org/officeDocument/2006/relationships/image" Target="../media/image27.jpg"/><Relationship Id="rId6" Type="http://schemas.openxmlformats.org/officeDocument/2006/relationships/hyperlink" Target="https://www.youtube.com/watch?v=xRkPNwqm0mM&amp;feature=related" TargetMode="External"/><Relationship Id="rId7" Type="http://schemas.openxmlformats.org/officeDocument/2006/relationships/hyperlink" Target="https://www.youtube.com/watch?v=vTQybDgweiE" TargetMode="External"/><Relationship Id="rId8" Type="http://schemas.openxmlformats.org/officeDocument/2006/relationships/hyperlink" Target="https://www.youtube.com/watch?v=x4PPZCLnVkA" TargetMode="External"/><Relationship Id="rId9" Type="http://schemas.openxmlformats.org/officeDocument/2006/relationships/image" Target="../media/image28.png"/><Relationship Id="rId10" Type="http://schemas.openxmlformats.org/officeDocument/2006/relationships/hyperlink" Target="http://www.scienceprofonline.org/virtual-biology-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http://nasdonline.org/document/1911/d001858/cholinesterase-basics-2.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hyperlink" Target="https://www.youtube.com/watch?v=jqy0i1KXUO4" TargetMode="External"/><Relationship Id="rId1" Type="http://schemas.openxmlformats.org/officeDocument/2006/relationships/slideLayout" Target="../slideLayouts/slideLayout22.xml"/><Relationship Id="rId2" Type="http://schemas.openxmlformats.org/officeDocument/2006/relationships/hyperlink" Target="http://en.wikipedia.org/wiki/Muscular_system%23mediaviewer/File:Bougle_whole2_retouched.p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SbbDnbSEyM" TargetMode="External"/><Relationship Id="rId4" Type="http://schemas.openxmlformats.org/officeDocument/2006/relationships/hyperlink" Target="https://www.youtube.com/watch?v=9fxm85Fy4sQ" TargetMode="External"/><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2.xml"/><Relationship Id="rId2" Type="http://schemas.openxmlformats.org/officeDocument/2006/relationships/hyperlink" Target="http://commons.wikimedia.org/wiki/File:Vein_art_near.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en.wikipedia.org/wiki/Portal:Human_body" TargetMode="External"/><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hyperlink" Target="http://www.scienceprofonline.org/virtual-biology-main.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2/20/Alveolus2.PNG" TargetMode="External"/><Relationship Id="rId4" Type="http://schemas.openxmlformats.org/officeDocument/2006/relationships/image" Target="../media/image35.jpg"/><Relationship Id="rId5" Type="http://schemas.openxmlformats.org/officeDocument/2006/relationships/hyperlink" Target="https://www.youtube.com/watch?v=uxlYm26m1m4" TargetMode="External"/><Relationship Id="rId6" Type="http://schemas.openxmlformats.org/officeDocument/2006/relationships/hyperlink" Target="https://www.youtube.com/watch?v=00jbG_cfGuQ" TargetMode="External"/><Relationship Id="rId1" Type="http://schemas.openxmlformats.org/officeDocument/2006/relationships/slideLayout" Target="../slideLayouts/slideLayout22.xml"/><Relationship Id="rId2" Type="http://schemas.openxmlformats.org/officeDocument/2006/relationships/hyperlink" Target="http://mklque16.files.wordpress.com/2013/03/circulatory-system-992x1024.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2/20/Alveolus2.PNG" TargetMode="External"/><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hyperlink" Target="https://www.youtube.com/watch?v=KSbbDnbSEyM" TargetMode="External"/><Relationship Id="rId7" Type="http://schemas.openxmlformats.org/officeDocument/2006/relationships/hyperlink" Target="https://www.youtube.com/watch?v=9fxm85Fy4sQ" TargetMode="External"/><Relationship Id="rId1" Type="http://schemas.openxmlformats.org/officeDocument/2006/relationships/slideLayout" Target="../slideLayouts/slideLayout22.xml"/><Relationship Id="rId2" Type="http://schemas.openxmlformats.org/officeDocument/2006/relationships/hyperlink" Target="http://mklque16.files.wordpress.com/2013/03/circulatory-system-992x1024.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TE-Lymphatic_system_diagram.svg" TargetMode="External"/><Relationship Id="rId4" Type="http://schemas.openxmlformats.org/officeDocument/2006/relationships/hyperlink" Target="https://www.youtube.com/watch?v=X4Wn0j3eJrA" TargetMode="External"/><Relationship Id="rId1" Type="http://schemas.openxmlformats.org/officeDocument/2006/relationships/slideLayout" Target="../slideLayouts/slideLayout22.xml"/><Relationship Id="rId2"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3dTIjEtSfP8" TargetMode="External"/><Relationship Id="rId4" Type="http://schemas.openxmlformats.org/officeDocument/2006/relationships/hyperlink" Target="https://www.youtube.com/watch?v=gjmS4_7kvDM" TargetMode="External"/><Relationship Id="rId5" Type="http://schemas.openxmlformats.org/officeDocument/2006/relationships/hyperlink" Target="https://www.youtube.com/watch?v=YI2qYRWzSZ4&amp;feature=related" TargetMode="External"/><Relationship Id="rId6" Type="http://schemas.openxmlformats.org/officeDocument/2006/relationships/hyperlink" Target="https://www.youtube.com/watch?v=9fxm85Fy4sQ" TargetMode="External"/><Relationship Id="rId7" Type="http://schemas.openxmlformats.org/officeDocument/2006/relationships/hyperlink" Target="https://www.youtube.com/watch?v=WVrlHH14q3o" TargetMode="External"/><Relationship Id="rId1" Type="http://schemas.openxmlformats.org/officeDocument/2006/relationships/slideLayout" Target="../slideLayouts/slideLayout22.xml"/><Relationship Id="rId2"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CXho5IhfW2o" TargetMode="External"/><Relationship Id="rId4" Type="http://schemas.openxmlformats.org/officeDocument/2006/relationships/hyperlink" Target="https://www.youtube.com/watch?v=9fxm85Fy4sQ" TargetMode="External"/><Relationship Id="rId5" Type="http://schemas.openxmlformats.org/officeDocument/2006/relationships/hyperlink" Target="https://www.youtube.com/watch?v=RW46rQKWa-g" TargetMode="External"/><Relationship Id="rId6" Type="http://schemas.openxmlformats.org/officeDocument/2006/relationships/hyperlink" Target="http://theprogressivearth.wikia.com/wiki/File:Skeletal_System.gif" TargetMode="External"/><Relationship Id="rId7" Type="http://schemas.openxmlformats.org/officeDocument/2006/relationships/hyperlink" Target="http://commons.wikimedia.org/wiki/File:619_Red_and_Yellow_Bone_Marrow.jpg" TargetMode="External"/><Relationship Id="rId8" Type="http://schemas.openxmlformats.org/officeDocument/2006/relationships/image" Target="../media/image42.jpg"/><Relationship Id="rId9" Type="http://schemas.openxmlformats.org/officeDocument/2006/relationships/image" Target="../media/image43.gif"/><Relationship Id="rId1" Type="http://schemas.openxmlformats.org/officeDocument/2006/relationships/slideLayout" Target="../slideLayouts/slideLayout22.xml"/><Relationship Id="rId2" Type="http://schemas.openxmlformats.org/officeDocument/2006/relationships/hyperlink" Target="https://www.youtube.com/watch?v=J8x6tZI2hVI"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_7rsH2loIY8" TargetMode="External"/><Relationship Id="rId4" Type="http://schemas.openxmlformats.org/officeDocument/2006/relationships/hyperlink" Target="http://uncyclopedia.wikia.com/wiki/File:Reproductive_system.png" TargetMode="External"/><Relationship Id="rId5" Type="http://schemas.openxmlformats.org/officeDocument/2006/relationships/image" Target="../media/image44.png"/><Relationship Id="rId1" Type="http://schemas.openxmlformats.org/officeDocument/2006/relationships/slideLayout" Target="../slideLayouts/slideLayout22.xml"/><Relationship Id="rId2" Type="http://schemas.openxmlformats.org/officeDocument/2006/relationships/hyperlink" Target="https://www.youtube.com/watch?v=lVcuUFFcfp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Scheme_female_reproductive_system-en.svg" TargetMode="External"/><Relationship Id="rId4" Type="http://schemas.openxmlformats.org/officeDocument/2006/relationships/image" Target="../media/image45.png"/><Relationship Id="rId5" Type="http://schemas.openxmlformats.org/officeDocument/2006/relationships/hyperlink" Target="http://www.scienceprofonline.com/" TargetMode="External"/><Relationship Id="rId6" Type="http://schemas.openxmlformats.org/officeDocument/2006/relationships/image" Target="../media/image46.png"/><Relationship Id="rId1" Type="http://schemas.openxmlformats.org/officeDocument/2006/relationships/slideLayout" Target="../slideLayouts/slideLayout22.xml"/><Relationship Id="rId2" Type="http://schemas.openxmlformats.org/officeDocument/2006/relationships/hyperlink" Target="https://commons.wikimedia.org/wiki/File:Male_pelvic_structures.sv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7.jpg"/><Relationship Id="rId3" Type="http://schemas.openxmlformats.org/officeDocument/2006/relationships/hyperlink" Target="http://commons.wikimedia.org/wiki/File:Organ_Systems_I.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commons.wikimedia.org/wiki/File:Planes_of_Body.jpg" TargetMode="External"/><Relationship Id="rId5" Type="http://schemas.openxmlformats.org/officeDocument/2006/relationships/hyperlink" Target="http://en.wikipedia.org/wiki/Anatomical_terminology%23mediaviewer/File:Directional_Terms.jpg" TargetMode="External"/><Relationship Id="rId1" Type="http://schemas.openxmlformats.org/officeDocument/2006/relationships/slideLayout" Target="../slideLayouts/slideLayout18.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commons.wikimedia.org/wiki/File:Organ_Systems_I.jpg" TargetMode="External"/><Relationship Id="rId4" Type="http://schemas.openxmlformats.org/officeDocument/2006/relationships/hyperlink" Target="http://commons.wikimedia.org/wiki/File:Organ_Systems_II.jpg" TargetMode="External"/><Relationship Id="rId1" Type="http://schemas.openxmlformats.org/officeDocument/2006/relationships/slideLayout" Target="../slideLayouts/slideLayout22.xml"/><Relationship Id="rId2"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hyperlink" Target="http://www.bbc.co.uk/science/humanbody/body/factfiles/organs_anatomy.shtml" TargetMode="External"/><Relationship Id="rId4" Type="http://schemas.openxmlformats.org/officeDocument/2006/relationships/hyperlink" Target="http://www.innerbody.com/" TargetMode="External"/><Relationship Id="rId5" Type="http://schemas.openxmlformats.org/officeDocument/2006/relationships/hyperlink" Target="http://video.nationalgeographic.com/video/101-videos/human-body-sci" TargetMode="External"/><Relationship Id="rId6" Type="http://schemas.openxmlformats.org/officeDocument/2006/relationships/hyperlink" Target="http://www.scienceprofonline.com/" TargetMode="External"/><Relationship Id="rId7" Type="http://schemas.openxmlformats.org/officeDocument/2006/relationships/image" Target="../media/image49.wmf"/><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commons.wikimedia.org/wiki/File:Body_cavities.jpg" TargetMode="External"/><Relationship Id="rId5" Type="http://schemas.openxmlformats.org/officeDocument/2006/relationships/hyperlink" Target="http://en.wikipedia.org/wiki/Body_cavity%23mediaviewer/File:Scheme_body_cavities-en.svg" TargetMode="External"/><Relationship Id="rId1" Type="http://schemas.openxmlformats.org/officeDocument/2006/relationships/slideLayout" Target="../slideLayouts/slideLayout19.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scienceprofonline.org/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http://commons.wikimedia.org/wiki/File:Skin_blank.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scienceprofonline.org/virtual-biology-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2.xml"/><Relationship Id="rId2" Type="http://schemas.openxmlformats.org/officeDocument/2006/relationships/hyperlink" Target="http://commons.wikimedia.org/wiki/File:Skin_blank.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en.wikipedia.org/wiki/File:SDJ_Harlech_Castle_Gatehouse.jp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ineradicablestain.com/skindex.html" TargetMode="External"/><Relationship Id="rId5" Type="http://schemas.openxmlformats.org/officeDocument/2006/relationships/image" Target="../media/image15.jpeg"/><Relationship Id="rId6" Type="http://schemas.openxmlformats.org/officeDocument/2006/relationships/hyperlink" Target="http://en.wikipedia.org/wiki/File:HumanSkinDiagram.jpg" TargetMode="External"/><Relationship Id="rId7" Type="http://schemas.openxmlformats.org/officeDocument/2006/relationships/image" Target="../media/image16.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ChangeArrowheads="1"/>
          </p:cNvSpPr>
          <p:nvPr/>
        </p:nvSpPr>
        <p:spPr bwMode="auto">
          <a:xfrm>
            <a:off x="2743200" y="147638"/>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charset="0"/>
              </a:rPr>
              <a:t>About </a:t>
            </a:r>
            <a:r>
              <a:rPr lang="en-US" sz="2800" b="1">
                <a:solidFill>
                  <a:schemeClr val="tx2"/>
                </a:solidFill>
                <a:latin typeface="Comic Sans MS" charset="0"/>
                <a:hlinkClick r:id="rId4"/>
              </a:rPr>
              <a:t>Science Prof Online</a:t>
            </a:r>
            <a:r>
              <a:rPr lang="en-US" sz="2800" b="1">
                <a:solidFill>
                  <a:schemeClr val="tx2"/>
                </a:solidFill>
                <a:latin typeface="Comic Sans MS" charset="0"/>
              </a:rPr>
              <a:t> </a:t>
            </a:r>
          </a:p>
          <a:p>
            <a:pPr algn="ctr"/>
            <a:r>
              <a:rPr lang="en-US" sz="2800" b="1">
                <a:solidFill>
                  <a:schemeClr val="tx2"/>
                </a:solidFill>
                <a:latin typeface="Comic Sans MS" charset="0"/>
              </a:rPr>
              <a:t>PowerPoint Resources</a:t>
            </a:r>
          </a:p>
        </p:txBody>
      </p:sp>
      <p:sp>
        <p:nvSpPr>
          <p:cNvPr id="27651" name="Rectangle 3"/>
          <p:cNvSpPr>
            <a:spLocks noChangeArrowheads="1"/>
          </p:cNvSpPr>
          <p:nvPr/>
        </p:nvSpPr>
        <p:spPr bwMode="auto">
          <a:xfrm>
            <a:off x="788988" y="1611313"/>
            <a:ext cx="8355012"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b="1">
                <a:latin typeface="Comic Sans MS" charset="0"/>
              </a:rPr>
              <a:t> </a:t>
            </a:r>
            <a:r>
              <a:rPr lang="en-US" sz="1200">
                <a:solidFill>
                  <a:srgbClr val="000000"/>
                </a:solidFill>
                <a:latin typeface="Comic Sans MS"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solidFill>
                  <a:srgbClr val="000000"/>
                </a:solidFill>
                <a:latin typeface="Comic Sans MS" charset="0"/>
              </a:rPr>
              <a:t>slide show mode </a:t>
            </a:r>
            <a:r>
              <a:rPr lang="en-US" sz="1200">
                <a:solidFill>
                  <a:srgbClr val="000000"/>
                </a:solidFill>
                <a:latin typeface="Comic Sans MS" charset="0"/>
              </a:rPr>
              <a:t>to use the hyperlinks directly.</a:t>
            </a:r>
          </a:p>
          <a:p>
            <a:pPr>
              <a:lnSpc>
                <a:spcPct val="80000"/>
              </a:lnSpc>
              <a:spcBef>
                <a:spcPct val="20000"/>
              </a:spcBef>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Several helpful links to fun and interactive learning tools are included throughout the PPT and on the Smart Links slide, near the end of each presentation. You must be in </a:t>
            </a:r>
            <a:r>
              <a:rPr lang="en-US" sz="1200" i="1">
                <a:solidFill>
                  <a:srgbClr val="000000"/>
                </a:solidFill>
                <a:latin typeface="Comic Sans MS" charset="0"/>
              </a:rPr>
              <a:t>slide show mode </a:t>
            </a:r>
            <a:r>
              <a:rPr lang="en-US" sz="1200">
                <a:solidFill>
                  <a:srgbClr val="000000"/>
                </a:solidFill>
                <a:latin typeface="Comic Sans MS" charset="0"/>
              </a:rPr>
              <a:t>to utilize hyperlinks and animations.</a:t>
            </a:r>
          </a:p>
          <a:p>
            <a:pPr>
              <a:lnSpc>
                <a:spcPct val="80000"/>
              </a:lnSpc>
              <a:spcBef>
                <a:spcPct val="20000"/>
              </a:spcBef>
            </a:pPr>
            <a:r>
              <a:rPr lang="en-US" sz="1200">
                <a:solidFill>
                  <a:srgbClr val="000000"/>
                </a:solidFill>
                <a:latin typeface="Comic Sans MS" charset="0"/>
              </a:rPr>
              <a:t>	</a:t>
            </a:r>
          </a:p>
          <a:p>
            <a:pPr>
              <a:lnSpc>
                <a:spcPct val="80000"/>
              </a:lnSpc>
              <a:spcBef>
                <a:spcPct val="20000"/>
              </a:spcBef>
              <a:buFontTx/>
              <a:buChar char="•"/>
            </a:pPr>
            <a:r>
              <a:rPr lang="en-US" sz="1200">
                <a:solidFill>
                  <a:srgbClr val="000000"/>
                </a:solidFill>
                <a:latin typeface="Comic Sans MS" charset="0"/>
              </a:rPr>
              <a:t>This digital resource is licensed under Creative Commons</a:t>
            </a:r>
          </a:p>
          <a:p>
            <a:pPr>
              <a:lnSpc>
                <a:spcPct val="80000"/>
              </a:lnSpc>
              <a:spcBef>
                <a:spcPct val="20000"/>
              </a:spcBef>
            </a:pPr>
            <a:r>
              <a:rPr lang="en-US" sz="1200">
                <a:solidFill>
                  <a:srgbClr val="000000"/>
                </a:solidFill>
                <a:latin typeface="Comic Sans MS" charset="0"/>
              </a:rPr>
              <a:t> </a:t>
            </a:r>
            <a:r>
              <a:rPr lang="en-US" sz="1100">
                <a:solidFill>
                  <a:srgbClr val="000000"/>
                </a:solidFill>
                <a:latin typeface="Comic Sans MS" charset="0"/>
              </a:rPr>
              <a:t>Attribution-ShareAlike 3.0:</a:t>
            </a:r>
            <a:r>
              <a:rPr lang="en-US" sz="1100" b="1">
                <a:solidFill>
                  <a:srgbClr val="000000"/>
                </a:solidFill>
                <a:latin typeface="Comic Sans MS" charset="0"/>
                <a:hlinkClick r:id="rId5"/>
              </a:rPr>
              <a:t>http://creativecommons.org/licenses</a:t>
            </a:r>
            <a:r>
              <a:rPr lang="en-US" sz="1100" b="1">
                <a:latin typeface="Comic Sans MS" charset="0"/>
                <a:hlinkClick r:id="rId5"/>
              </a:rPr>
              <a:t>/by-sa/3.0/</a:t>
            </a:r>
            <a:r>
              <a:rPr lang="en-US" sz="1100" b="1">
                <a:latin typeface="Comic Sans MS" charset="0"/>
              </a:rPr>
              <a:t>	                 </a:t>
            </a:r>
            <a:endParaRPr lang="en-US" sz="1200" b="1">
              <a:latin typeface="Comic Sans MS" charset="0"/>
            </a:endParaRPr>
          </a:p>
        </p:txBody>
      </p:sp>
      <p:sp>
        <p:nvSpPr>
          <p:cNvPr id="27652" name="Text Box 5"/>
          <p:cNvSpPr txBox="1">
            <a:spLocks noChangeArrowheads="1"/>
          </p:cNvSpPr>
          <p:nvPr/>
        </p:nvSpPr>
        <p:spPr bwMode="auto">
          <a:xfrm>
            <a:off x="2714625" y="5507038"/>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Alicia Cepaitis, MS</a:t>
            </a:r>
          </a:p>
          <a:p>
            <a:pPr>
              <a:lnSpc>
                <a:spcPct val="80000"/>
              </a:lnSpc>
              <a:spcBef>
                <a:spcPct val="20000"/>
              </a:spcBef>
            </a:pPr>
            <a:r>
              <a:rPr lang="en-US" sz="1200">
                <a:latin typeface="Comic Sans MS" charset="0"/>
                <a:cs typeface="Arial" charset="0"/>
              </a:rPr>
              <a:t>Chief Creative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6"/>
              </a:rPr>
              <a:t>alicia@scienceprofonline.com</a:t>
            </a:r>
            <a:endParaRPr lang="en-US" sz="1200">
              <a:latin typeface="Comic Sans MS" charset="0"/>
              <a:cs typeface="Arial" charset="0"/>
            </a:endParaRPr>
          </a:p>
        </p:txBody>
      </p:sp>
      <p:sp>
        <p:nvSpPr>
          <p:cNvPr id="27653" name="Rectangle 6"/>
          <p:cNvSpPr>
            <a:spLocks noChangeArrowheads="1"/>
          </p:cNvSpPr>
          <p:nvPr/>
        </p:nvSpPr>
        <p:spPr bwMode="auto">
          <a:xfrm>
            <a:off x="4994275" y="6611938"/>
            <a:ext cx="41497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solidFill>
                  <a:srgbClr val="000000"/>
                </a:solidFill>
                <a:latin typeface="Comic Sans MS" charset="0"/>
              </a:rPr>
              <a:t>From the </a:t>
            </a:r>
            <a:r>
              <a:rPr lang="en-US" sz="1000">
                <a:solidFill>
                  <a:srgbClr val="000000"/>
                </a:solidFill>
                <a:latin typeface="Comic Sans MS" charset="0"/>
                <a:hlinkClick r:id="rId7"/>
              </a:rPr>
              <a:t>Virtual Cell Biology Classroom</a:t>
            </a:r>
            <a:r>
              <a:rPr lang="en-US" sz="1000">
                <a:solidFill>
                  <a:srgbClr val="000000"/>
                </a:solidFill>
                <a:latin typeface="Comic Sans MS" charset="0"/>
              </a:rPr>
              <a:t> on </a:t>
            </a:r>
            <a:r>
              <a:rPr lang="en-US" sz="1000">
                <a:solidFill>
                  <a:srgbClr val="000000"/>
                </a:solidFill>
                <a:latin typeface="Comic Sans MS" charset="0"/>
                <a:hlinkClick r:id="rId8"/>
              </a:rPr>
              <a:t>ScienceProfOnline.com</a:t>
            </a:r>
            <a:endParaRPr lang="en-US" sz="1000">
              <a:solidFill>
                <a:srgbClr val="000000"/>
              </a:solidFill>
              <a:latin typeface="Comic Sans MS" charset="0"/>
            </a:endParaRPr>
          </a:p>
        </p:txBody>
      </p:sp>
      <p:sp>
        <p:nvSpPr>
          <p:cNvPr id="27654" name="Text Box 14"/>
          <p:cNvSpPr txBox="1">
            <a:spLocks noChangeArrowheads="1"/>
          </p:cNvSpPr>
          <p:nvPr/>
        </p:nvSpPr>
        <p:spPr bwMode="auto">
          <a:xfrm>
            <a:off x="0" y="6611938"/>
            <a:ext cx="30765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000">
                <a:solidFill>
                  <a:srgbClr val="000000"/>
                </a:solidFill>
                <a:latin typeface="Comic Sans MS" charset="0"/>
                <a:cs typeface="Arial" charset="0"/>
              </a:rPr>
              <a:t>Image: Compound microscope objectives, T. Port</a:t>
            </a:r>
          </a:p>
        </p:txBody>
      </p:sp>
      <p:sp>
        <p:nvSpPr>
          <p:cNvPr id="27655" name="Text Box 8"/>
          <p:cNvSpPr txBox="1">
            <a:spLocks noChangeArrowheads="1"/>
          </p:cNvSpPr>
          <p:nvPr/>
        </p:nvSpPr>
        <p:spPr bwMode="auto">
          <a:xfrm>
            <a:off x="6477000" y="50593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Tami Port, MS</a:t>
            </a:r>
          </a:p>
          <a:p>
            <a:pPr>
              <a:lnSpc>
                <a:spcPct val="80000"/>
              </a:lnSpc>
              <a:spcBef>
                <a:spcPct val="20000"/>
              </a:spcBef>
            </a:pPr>
            <a:r>
              <a:rPr lang="en-US" sz="1200">
                <a:latin typeface="Comic Sans MS" charset="0"/>
                <a:cs typeface="Arial" charset="0"/>
              </a:rPr>
              <a:t>Creator of Science Prof Online</a:t>
            </a:r>
          </a:p>
          <a:p>
            <a:pPr>
              <a:lnSpc>
                <a:spcPct val="80000"/>
              </a:lnSpc>
              <a:spcBef>
                <a:spcPct val="20000"/>
              </a:spcBef>
            </a:pPr>
            <a:r>
              <a:rPr lang="en-US" sz="1200">
                <a:latin typeface="Comic Sans MS" charset="0"/>
                <a:cs typeface="Arial" charset="0"/>
              </a:rPr>
              <a:t>Chief Executive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9"/>
              </a:rPr>
              <a:t>info@scienceprofonline.com</a:t>
            </a:r>
            <a:endParaRPr lang="en-US" sz="1200">
              <a:latin typeface="Comic Sans MS" charset="0"/>
              <a:cs typeface="Arial" charset="0"/>
            </a:endParaRPr>
          </a:p>
        </p:txBody>
      </p:sp>
    </p:spTree>
    <p:extLst>
      <p:ext uri="{BB962C8B-B14F-4D97-AF65-F5344CB8AC3E}">
        <p14:creationId xmlns:p14="http://schemas.microsoft.com/office/powerpoint/2010/main" val="346365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pPr eaLnBrk="1" hangingPunct="1"/>
            <a:r>
              <a:rPr lang="en-US" sz="3300" b="1" dirty="0" smtClean="0">
                <a:solidFill>
                  <a:schemeClr val="folHlink"/>
                </a:solidFill>
                <a:latin typeface="Comic Sans MS" pitchFamily="66" charset="0"/>
              </a:rPr>
              <a:t>Skin</a:t>
            </a:r>
            <a:r>
              <a:rPr lang="en-US" sz="3300" b="1" dirty="0" smtClean="0">
                <a:latin typeface="Comic Sans MS" pitchFamily="66" charset="0"/>
              </a:rPr>
              <a:t> – </a:t>
            </a:r>
            <a:r>
              <a:rPr lang="en-US" sz="3200" b="1" dirty="0" smtClean="0">
                <a:solidFill>
                  <a:schemeClr val="tx1">
                    <a:lumMod val="65000"/>
                    <a:lumOff val="35000"/>
                  </a:schemeClr>
                </a:solidFill>
                <a:latin typeface="Comic Sans MS" pitchFamily="66" charset="0"/>
              </a:rPr>
              <a:t>Chemical</a:t>
            </a:r>
            <a:r>
              <a:rPr lang="en-US" sz="2800" dirty="0" smtClean="0">
                <a:solidFill>
                  <a:schemeClr val="tx1"/>
                </a:solidFill>
                <a:latin typeface="Comic Sans MS" pitchFamily="66" charset="0"/>
              </a:rPr>
              <a:t> Components of Defense</a:t>
            </a:r>
          </a:p>
        </p:txBody>
      </p:sp>
      <p:sp>
        <p:nvSpPr>
          <p:cNvPr id="10243" name="Rectangle 3"/>
          <p:cNvSpPr>
            <a:spLocks noGrp="1" noChangeArrowheads="1"/>
          </p:cNvSpPr>
          <p:nvPr>
            <p:ph type="body" sz="half" idx="1"/>
          </p:nvPr>
        </p:nvSpPr>
        <p:spPr>
          <a:xfrm>
            <a:off x="228600" y="1371600"/>
            <a:ext cx="4419600" cy="4876800"/>
          </a:xfrm>
        </p:spPr>
        <p:txBody>
          <a:bodyPr/>
          <a:lstStyle/>
          <a:p>
            <a:pPr eaLnBrk="1" hangingPunct="1">
              <a:defRPr/>
            </a:pPr>
            <a:endParaRPr lang="en-US" sz="2000" dirty="0" smtClean="0">
              <a:latin typeface="Comic Sans MS" pitchFamily="66" charset="0"/>
            </a:endParaRPr>
          </a:p>
          <a:p>
            <a:pPr eaLnBrk="1" hangingPunct="1">
              <a:defRPr/>
            </a:pPr>
            <a:r>
              <a:rPr lang="en-US" sz="2400" b="1" dirty="0" smtClean="0">
                <a:solidFill>
                  <a:schemeClr val="tx1">
                    <a:lumMod val="65000"/>
                    <a:lumOff val="35000"/>
                  </a:schemeClr>
                </a:solidFill>
                <a:latin typeface="Comic Sans MS" pitchFamily="66" charset="0"/>
              </a:rPr>
              <a:t>perspiration</a:t>
            </a:r>
            <a:r>
              <a:rPr lang="en-US" sz="2000" dirty="0" smtClean="0">
                <a:latin typeface="Comic Sans MS" pitchFamily="66" charset="0"/>
              </a:rPr>
              <a:t> secreted by sweat glands</a:t>
            </a:r>
          </a:p>
          <a:p>
            <a:pPr marL="692150" lvl="1" indent="-347663" eaLnBrk="1" hangingPunct="1">
              <a:defRPr/>
            </a:pPr>
            <a:r>
              <a:rPr lang="en-US" sz="1600" dirty="0" smtClean="0">
                <a:latin typeface="Comic Sans MS" pitchFamily="66" charset="0"/>
              </a:rPr>
              <a:t>Salt- inhibits growth of pathogen by drawing water from their cells</a:t>
            </a:r>
          </a:p>
          <a:p>
            <a:pPr marL="692150" lvl="1" indent="-347663" eaLnBrk="1" hangingPunct="1">
              <a:defRPr/>
            </a:pPr>
            <a:r>
              <a:rPr lang="en-US" sz="1600" dirty="0" smtClean="0">
                <a:latin typeface="Comic Sans MS" pitchFamily="66" charset="0"/>
              </a:rPr>
              <a:t>Antimicrobial </a:t>
            </a:r>
            <a:r>
              <a:rPr lang="en-US" sz="1600" b="1" dirty="0" smtClean="0">
                <a:latin typeface="Comic Sans MS" pitchFamily="66" charset="0"/>
                <a:hlinkClick r:id="rId3"/>
              </a:rPr>
              <a:t>peptides</a:t>
            </a:r>
            <a:endParaRPr lang="en-US" sz="1600" b="1" dirty="0" smtClean="0">
              <a:latin typeface="Comic Sans MS" pitchFamily="66" charset="0"/>
            </a:endParaRPr>
          </a:p>
          <a:p>
            <a:pPr marL="692150" lvl="1" indent="-347663" eaLnBrk="1" hangingPunct="1">
              <a:defRPr/>
            </a:pPr>
            <a:r>
              <a:rPr lang="en-US" sz="1600" dirty="0" smtClean="0">
                <a:latin typeface="Comic Sans MS" pitchFamily="66" charset="0"/>
              </a:rPr>
              <a:t>Lysozyme- destroys cell wall of bacteria </a:t>
            </a:r>
          </a:p>
          <a:p>
            <a:pPr marL="692150" lvl="1" indent="-347663" eaLnBrk="1" hangingPunct="1">
              <a:buFontTx/>
              <a:buNone/>
              <a:defRPr/>
            </a:pPr>
            <a:endParaRPr lang="en-US" sz="1600" dirty="0" smtClean="0">
              <a:latin typeface="Comic Sans MS" pitchFamily="66" charset="0"/>
            </a:endParaRPr>
          </a:p>
          <a:p>
            <a:pPr eaLnBrk="1" hangingPunct="1">
              <a:defRPr/>
            </a:pPr>
            <a:r>
              <a:rPr lang="en-US" sz="2400" b="1" dirty="0" smtClean="0">
                <a:solidFill>
                  <a:schemeClr val="tx1">
                    <a:lumMod val="65000"/>
                    <a:lumOff val="35000"/>
                  </a:schemeClr>
                </a:solidFill>
                <a:latin typeface="Comic Sans MS" pitchFamily="66" charset="0"/>
              </a:rPr>
              <a:t>sebum</a:t>
            </a:r>
            <a:r>
              <a:rPr lang="en-US" sz="2400" dirty="0" smtClean="0">
                <a:solidFill>
                  <a:schemeClr val="tx1">
                    <a:lumMod val="65000"/>
                    <a:lumOff val="35000"/>
                  </a:schemeClr>
                </a:solidFill>
                <a:latin typeface="Comic Sans MS" pitchFamily="66" charset="0"/>
              </a:rPr>
              <a:t> </a:t>
            </a:r>
            <a:r>
              <a:rPr lang="en-US" sz="2000" dirty="0" smtClean="0">
                <a:latin typeface="Comic Sans MS" pitchFamily="66" charset="0"/>
              </a:rPr>
              <a:t>secreted by sebaceous (oil) glands</a:t>
            </a:r>
          </a:p>
          <a:p>
            <a:pPr marL="692150" lvl="1" indent="-347663" eaLnBrk="1" hangingPunct="1">
              <a:defRPr/>
            </a:pPr>
            <a:r>
              <a:rPr lang="en-US" sz="1600" dirty="0" smtClean="0">
                <a:latin typeface="Comic Sans MS" pitchFamily="66" charset="0"/>
              </a:rPr>
              <a:t>Helps keep skin pliable and less likely to break or tear</a:t>
            </a:r>
          </a:p>
          <a:p>
            <a:pPr marL="692150" lvl="1" indent="-347663" eaLnBrk="1" hangingPunct="1">
              <a:defRPr/>
            </a:pPr>
            <a:r>
              <a:rPr lang="en-US" sz="1600" dirty="0" smtClean="0">
                <a:latin typeface="Comic Sans MS" pitchFamily="66" charset="0"/>
              </a:rPr>
              <a:t>Lowers </a:t>
            </a:r>
            <a:r>
              <a:rPr lang="en-US" sz="1600" b="1" dirty="0" smtClean="0">
                <a:latin typeface="Comic Sans MS" pitchFamily="66" charset="0"/>
                <a:hlinkClick r:id="rId4"/>
              </a:rPr>
              <a:t>pH</a:t>
            </a:r>
            <a:r>
              <a:rPr lang="en-US" sz="1600" dirty="0" smtClean="0">
                <a:latin typeface="Comic Sans MS" pitchFamily="66" charset="0"/>
              </a:rPr>
              <a:t> of skin to a level inhibitory to many bacteria</a:t>
            </a:r>
            <a:endParaRPr lang="en-US" sz="1600" dirty="0" smtClean="0">
              <a:latin typeface="Comic Sans MS" pitchFamily="66" charset="0"/>
              <a:cs typeface="Times New Roman" pitchFamily="18" charset="0"/>
              <a:sym typeface="Symbol" pitchFamily="18" charset="2"/>
            </a:endParaRPr>
          </a:p>
        </p:txBody>
      </p:sp>
      <p:pic>
        <p:nvPicPr>
          <p:cNvPr id="10246" name="Picture 6" descr="Boilding oil crop"/>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410200" y="1504624"/>
            <a:ext cx="2819400" cy="2460951"/>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21"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638800" y="4432300"/>
            <a:ext cx="2514600" cy="2043113"/>
          </a:xfrm>
        </p:spPr>
      </p:pic>
      <p:sp>
        <p:nvSpPr>
          <p:cNvPr id="9222"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9223" name="Text Box 6"/>
          <p:cNvSpPr txBox="1">
            <a:spLocks noChangeArrowheads="1"/>
          </p:cNvSpPr>
          <p:nvPr/>
        </p:nvSpPr>
        <p:spPr bwMode="auto">
          <a:xfrm>
            <a:off x="0" y="6475413"/>
            <a:ext cx="274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Cartoon of castle being defended, Source unknown; </a:t>
            </a:r>
            <a:r>
              <a:rPr lang="en-US" sz="1000">
                <a:latin typeface="Comic Sans MS" pitchFamily="66" charset="0"/>
                <a:hlinkClick r:id="rId7"/>
              </a:rPr>
              <a:t>Hair follicle</a:t>
            </a:r>
            <a:r>
              <a:rPr lang="en-US" sz="1000">
                <a:latin typeface="Comic Sans MS" pitchFamily="66" charset="0"/>
              </a:rPr>
              <a:t>, Wiki</a:t>
            </a:r>
          </a:p>
        </p:txBody>
      </p:sp>
      <p:sp>
        <p:nvSpPr>
          <p:cNvPr id="9224"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extLst>
      <p:ext uri="{BB962C8B-B14F-4D97-AF65-F5344CB8AC3E}">
        <p14:creationId xmlns:p14="http://schemas.microsoft.com/office/powerpoint/2010/main" val="39734271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7315200" cy="868363"/>
          </a:xfrm>
        </p:spPr>
        <p:txBody>
          <a:bodyPr/>
          <a:lstStyle/>
          <a:p>
            <a:pPr algn="l" eaLnBrk="1" hangingPunct="1"/>
            <a:r>
              <a:rPr lang="en-US" sz="3600" b="1" dirty="0" smtClean="0">
                <a:solidFill>
                  <a:srgbClr val="92D050"/>
                </a:solidFill>
                <a:latin typeface="Comic Sans MS" pitchFamily="66" charset="0"/>
              </a:rPr>
              <a:t>Mucous Membrane</a:t>
            </a:r>
          </a:p>
        </p:txBody>
      </p:sp>
      <p:sp>
        <p:nvSpPr>
          <p:cNvPr id="10243" name="Rectangle 3"/>
          <p:cNvSpPr>
            <a:spLocks noGrp="1" noChangeArrowheads="1"/>
          </p:cNvSpPr>
          <p:nvPr>
            <p:ph type="body" sz="half" idx="1"/>
          </p:nvPr>
        </p:nvSpPr>
        <p:spPr>
          <a:xfrm>
            <a:off x="152400" y="1447800"/>
            <a:ext cx="4419600" cy="4800600"/>
          </a:xfrm>
        </p:spPr>
        <p:txBody>
          <a:bodyPr>
            <a:normAutofit lnSpcReduction="10000"/>
          </a:bodyPr>
          <a:lstStyle/>
          <a:p>
            <a:pPr eaLnBrk="1" hangingPunct="1">
              <a:lnSpc>
                <a:spcPct val="80000"/>
              </a:lnSpc>
            </a:pPr>
            <a:r>
              <a:rPr lang="en-US" sz="1600" dirty="0" smtClean="0">
                <a:latin typeface="Comic Sans MS" pitchFamily="66" charset="0"/>
              </a:rPr>
              <a:t>Line all body cavities open to the outside environment.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Unlike surface epidermal cells, epithelial cells are living.</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Epithelial cells packed tightly to prevent entry of pathogens, but often only one cell layer thick, so pathogens sometimes breech the barrier.</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Continual shedding of cells carries attached microorganisms away</a:t>
            </a:r>
          </a:p>
          <a:p>
            <a:pPr eaLnBrk="1" hangingPunct="1">
              <a:lnSpc>
                <a:spcPct val="80000"/>
              </a:lnSpc>
            </a:pPr>
            <a:endParaRPr lang="en-US" sz="1200" dirty="0" smtClean="0">
              <a:latin typeface="Comic Sans MS" pitchFamily="66" charset="0"/>
            </a:endParaRPr>
          </a:p>
          <a:p>
            <a:pPr eaLnBrk="1" hangingPunct="1">
              <a:lnSpc>
                <a:spcPct val="80000"/>
              </a:lnSpc>
            </a:pPr>
            <a:r>
              <a:rPr lang="en-US" sz="1600" dirty="0" smtClean="0">
                <a:latin typeface="Comic Sans MS" pitchFamily="66" charset="0"/>
              </a:rPr>
              <a:t>Besides producing mucus, mucous membranes also produce lysozyme and other antimicrobial </a:t>
            </a:r>
            <a:r>
              <a:rPr lang="en-US" sz="1600" b="1" dirty="0" smtClean="0">
                <a:latin typeface="Comic Sans MS" pitchFamily="66" charset="0"/>
                <a:hlinkClick r:id="rId3"/>
              </a:rPr>
              <a:t>peptides</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OMG U R Nasty &gt; Every day you swallow and digest about 1 liter of mucus.</a:t>
            </a:r>
          </a:p>
          <a:p>
            <a:pPr eaLnBrk="1" hangingPunct="1">
              <a:lnSpc>
                <a:spcPct val="80000"/>
              </a:lnSpc>
            </a:pPr>
            <a:endParaRPr lang="en-US" sz="1800" dirty="0" smtClean="0">
              <a:latin typeface="Comic Sans MS" pitchFamily="66" charset="0"/>
            </a:endParaRPr>
          </a:p>
          <a:p>
            <a:pPr eaLnBrk="1" hangingPunct="1">
              <a:lnSpc>
                <a:spcPct val="80000"/>
              </a:lnSpc>
            </a:pPr>
            <a:endParaRPr lang="en-US" sz="2000" dirty="0" smtClean="0">
              <a:latin typeface="Comic Sans MS" pitchFamily="66" charset="0"/>
              <a:cs typeface="Times New Roman" pitchFamily="18" charset="0"/>
              <a:sym typeface="Symbol" pitchFamily="18" charset="2"/>
            </a:endParaRPr>
          </a:p>
        </p:txBody>
      </p:sp>
      <p:sp>
        <p:nvSpPr>
          <p:cNvPr id="10244" name="Text Box 6"/>
          <p:cNvSpPr txBox="1">
            <a:spLocks noChangeArrowheads="1"/>
          </p:cNvSpPr>
          <p:nvPr/>
        </p:nvSpPr>
        <p:spPr bwMode="auto">
          <a:xfrm>
            <a:off x="0" y="6475413"/>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Photo mucous membrane, Source unknown, </a:t>
            </a:r>
            <a:r>
              <a:rPr lang="en-US" sz="1000">
                <a:latin typeface="Comic Sans MS" pitchFamily="66" charset="0"/>
                <a:hlinkClick r:id="rId4"/>
              </a:rPr>
              <a:t>Drawing of mucous membrane</a:t>
            </a:r>
            <a:r>
              <a:rPr lang="en-US" sz="1000">
                <a:latin typeface="Comic Sans MS" pitchFamily="66" charset="0"/>
              </a:rPr>
              <a:t>, Gray’s Anatomy</a:t>
            </a:r>
          </a:p>
        </p:txBody>
      </p:sp>
      <p:sp>
        <p:nvSpPr>
          <p:cNvPr id="10245"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10246"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pic>
        <p:nvPicPr>
          <p:cNvPr id="10247" name="Picture 11" descr="C:\Users\Tami\Desktop\Picture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53944">
            <a:off x="5129213" y="255588"/>
            <a:ext cx="36337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91130">
            <a:off x="7362825" y="354013"/>
            <a:ext cx="1371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C:\Users\Tami\Desktop\Picture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1450" y="2981325"/>
            <a:ext cx="338931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9547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ction="ppaction://hlinkfile"/>
              </a:rPr>
              <a:t>Digestive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4" name="Picture 3" descr="Digestive_system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08" y="681182"/>
            <a:ext cx="6477000" cy="5588000"/>
          </a:xfrm>
          <a:prstGeom prst="rect">
            <a:avLst/>
          </a:prstGeom>
        </p:spPr>
      </p:pic>
      <p:sp>
        <p:nvSpPr>
          <p:cNvPr id="7" name="Text Box 43"/>
          <p:cNvSpPr txBox="1">
            <a:spLocks noChangeArrowheads="1"/>
          </p:cNvSpPr>
          <p:nvPr/>
        </p:nvSpPr>
        <p:spPr bwMode="auto">
          <a:xfrm>
            <a:off x="6788727" y="2134889"/>
            <a:ext cx="1985820" cy="334550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269" tIns="41134" rIns="82269" bIns="41134">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2000" dirty="0" smtClean="0">
                <a:solidFill>
                  <a:srgbClr val="008000"/>
                </a:solidFill>
                <a:latin typeface="Comic Sans MS"/>
                <a:cs typeface="Comic Sans MS"/>
              </a:rPr>
              <a:t>WATCH THIS!</a:t>
            </a:r>
          </a:p>
          <a:p>
            <a:pPr algn="ctr"/>
            <a:endParaRPr lang="en-US" sz="800" b="0" dirty="0">
              <a:solidFill>
                <a:srgbClr val="FF0000"/>
              </a:solidFill>
              <a:latin typeface="Comic Sans MS"/>
              <a:cs typeface="Comic Sans MS"/>
            </a:endParaRPr>
          </a:p>
          <a:p>
            <a:pPr algn="ctr"/>
            <a:r>
              <a:rPr lang="en-US" sz="1600" b="0" dirty="0" smtClean="0">
                <a:latin typeface="Comic Sans MS"/>
                <a:cs typeface="Comic Sans MS"/>
                <a:hlinkClick r:id="rId4"/>
              </a:rPr>
              <a:t>Digestive Enzymes</a:t>
            </a:r>
            <a:endParaRPr lang="en-US" sz="1600" b="0" dirty="0" smtClean="0">
              <a:latin typeface="Comic Sans MS"/>
              <a:cs typeface="Comic Sans MS"/>
              <a:hlinkClick r:id="rId5"/>
            </a:endParaRPr>
          </a:p>
          <a:p>
            <a:pPr algn="ctr"/>
            <a:endParaRPr lang="en-US" sz="1600" b="0" dirty="0">
              <a:latin typeface="Comic Sans MS"/>
              <a:cs typeface="Comic Sans MS"/>
              <a:hlinkClick r:id="rId5"/>
            </a:endParaRPr>
          </a:p>
          <a:p>
            <a:pPr algn="ctr"/>
            <a:r>
              <a:rPr lang="en-US" sz="1600" b="0" dirty="0" smtClean="0">
                <a:latin typeface="Comic Sans MS"/>
                <a:cs typeface="Comic Sans MS"/>
                <a:hlinkClick r:id="rId5"/>
              </a:rPr>
              <a:t>Food Moving Through Digestive System</a:t>
            </a:r>
            <a:endParaRPr lang="en-US" sz="1050" b="0" dirty="0" smtClean="0">
              <a:latin typeface="Comic Sans MS"/>
              <a:cs typeface="Comic Sans MS"/>
            </a:endParaRPr>
          </a:p>
          <a:p>
            <a:pPr algn="ctr"/>
            <a:endParaRPr lang="en-US" sz="1400" b="0" dirty="0" smtClean="0">
              <a:latin typeface="Comic Sans MS"/>
              <a:cs typeface="Comic Sans MS"/>
              <a:hlinkClick r:id="rId6"/>
            </a:endParaRPr>
          </a:p>
          <a:p>
            <a:pPr algn="ctr"/>
            <a:r>
              <a:rPr lang="en-US" sz="1600" b="0" dirty="0" smtClean="0">
                <a:latin typeface="Comic Sans MS"/>
                <a:cs typeface="Comic Sans MS"/>
              </a:rPr>
              <a:t>Digestive System: </a:t>
            </a:r>
            <a:r>
              <a:rPr lang="en-US" sz="1600" b="0" dirty="0" smtClean="0">
                <a:latin typeface="Comic Sans MS"/>
                <a:cs typeface="Comic Sans MS"/>
                <a:hlinkClick r:id="rId7"/>
              </a:rPr>
              <a:t>Part 1 </a:t>
            </a:r>
            <a:r>
              <a:rPr lang="en-US" sz="1600" b="0" dirty="0" smtClean="0">
                <a:latin typeface="Comic Sans MS"/>
                <a:cs typeface="Comic Sans MS"/>
              </a:rPr>
              <a:t>&amp; </a:t>
            </a:r>
            <a:r>
              <a:rPr lang="en-US" sz="1600" b="0" dirty="0" smtClean="0">
                <a:latin typeface="Comic Sans MS"/>
                <a:cs typeface="Comic Sans MS"/>
                <a:hlinkClick r:id="rId8"/>
              </a:rPr>
              <a:t>Part 2</a:t>
            </a:r>
            <a:endParaRPr lang="en-US" sz="1600" b="0" dirty="0" smtClean="0">
              <a:latin typeface="Comic Sans MS"/>
              <a:cs typeface="Comic Sans MS"/>
            </a:endParaRPr>
          </a:p>
          <a:p>
            <a:pPr algn="ctr"/>
            <a:r>
              <a:rPr lang="en-US" sz="1200" b="0" dirty="0" smtClean="0">
                <a:latin typeface="Comic Sans MS"/>
                <a:cs typeface="Comic Sans MS"/>
              </a:rPr>
              <a:t>from </a:t>
            </a:r>
            <a:r>
              <a:rPr lang="en-US" sz="1200" b="0" dirty="0" smtClean="0">
                <a:latin typeface="Comic Sans MS"/>
                <a:cs typeface="Comic Sans MS"/>
              </a:rPr>
              <a:t>Crash Course Biology</a:t>
            </a:r>
          </a:p>
          <a:p>
            <a:pPr algn="ctr"/>
            <a:endParaRPr lang="en-US" sz="1400" b="0" dirty="0">
              <a:latin typeface="Comic Sans MS"/>
              <a:cs typeface="Comic Sans MS"/>
            </a:endParaRPr>
          </a:p>
        </p:txBody>
      </p:sp>
      <p:sp>
        <p:nvSpPr>
          <p:cNvPr id="6" name="Rectangle 5"/>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9"/>
              </a:rPr>
              <a:t>Virtual </a:t>
            </a:r>
            <a:r>
              <a:rPr lang="en-US" sz="800" dirty="0" smtClean="0">
                <a:solidFill>
                  <a:prstClr val="black"/>
                </a:solidFill>
                <a:latin typeface="Verdana"/>
                <a:ea typeface="Verdana" panose="020B0604030504040204" pitchFamily="34" charset="0"/>
                <a:cs typeface="Verdana"/>
                <a:hlinkClick r:id="rId9"/>
              </a:rPr>
              <a:t>Biology </a:t>
            </a:r>
            <a:r>
              <a:rPr lang="en-US" sz="800" dirty="0">
                <a:solidFill>
                  <a:prstClr val="black"/>
                </a:solidFill>
                <a:latin typeface="Verdana"/>
                <a:ea typeface="Verdana" panose="020B0604030504040204" pitchFamily="34" charset="0"/>
                <a:cs typeface="Verdana"/>
                <a:hlinkClick r:id="rId9"/>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10"/>
              </a:rPr>
              <a:t>ScienceProfOnline.com</a:t>
            </a:r>
            <a:endParaRPr lang="en-US" sz="800" dirty="0">
              <a:solidFill>
                <a:prstClr val="black"/>
              </a:solidFill>
              <a:latin typeface="Verdana"/>
              <a:ea typeface="Verdana" panose="020B0604030504040204" pitchFamily="34" charset="0"/>
              <a:cs typeface="Verdana"/>
            </a:endParaRPr>
          </a:p>
        </p:txBody>
      </p:sp>
      <p:sp>
        <p:nvSpPr>
          <p:cNvPr id="8" name="Content Placeholder 1"/>
          <p:cNvSpPr>
            <a:spLocks noGrp="1"/>
          </p:cNvSpPr>
          <p:nvPr>
            <p:ph sz="quarter" idx="13"/>
          </p:nvPr>
        </p:nvSpPr>
        <p:spPr>
          <a:xfrm>
            <a:off x="0" y="0"/>
            <a:ext cx="9144000" cy="495300"/>
          </a:xfrm>
        </p:spPr>
        <p:txBody>
          <a:bodyPr>
            <a:normAutofit/>
          </a:bodyPr>
          <a:lstStyle/>
          <a:p>
            <a:r>
              <a:rPr lang="en-US" sz="2800" dirty="0" smtClean="0">
                <a:latin typeface="Comic Sans MS"/>
                <a:cs typeface="Comic Sans MS"/>
              </a:rPr>
              <a:t>Digestive </a:t>
            </a:r>
            <a:r>
              <a:rPr lang="en-US" sz="2800" dirty="0" smtClean="0">
                <a:latin typeface="Comic Sans MS"/>
                <a:cs typeface="Comic Sans MS"/>
              </a:rPr>
              <a:t>System  </a:t>
            </a:r>
            <a:r>
              <a:rPr lang="en-US" sz="2000" dirty="0" smtClean="0">
                <a:solidFill>
                  <a:srgbClr val="E4E4E4"/>
                </a:solidFill>
                <a:latin typeface="Comic Sans MS"/>
                <a:cs typeface="Comic Sans MS"/>
              </a:rPr>
              <a:t>(a.k.a. gastrointestinal tract &amp; GI tract)</a:t>
            </a:r>
            <a:endParaRPr lang="en-US" sz="2800" dirty="0">
              <a:solidFill>
                <a:srgbClr val="E4E4E4"/>
              </a:solidFill>
              <a:latin typeface="Comic Sans MS"/>
              <a:cs typeface="Comic Sans MS"/>
            </a:endParaRPr>
          </a:p>
        </p:txBody>
      </p:sp>
    </p:spTree>
    <p:extLst>
      <p:ext uri="{BB962C8B-B14F-4D97-AF65-F5344CB8AC3E}">
        <p14:creationId xmlns:p14="http://schemas.microsoft.com/office/powerpoint/2010/main" val="2598179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Digestive </a:t>
            </a:r>
            <a:r>
              <a:rPr lang="en-US" sz="2800" dirty="0" smtClean="0">
                <a:latin typeface="Comic Sans MS"/>
                <a:cs typeface="Comic Sans MS"/>
              </a:rPr>
              <a:t>System  </a:t>
            </a:r>
            <a:r>
              <a:rPr lang="en-US" sz="2000" dirty="0" smtClean="0">
                <a:solidFill>
                  <a:srgbClr val="E4E4E4"/>
                </a:solidFill>
                <a:latin typeface="Comic Sans MS"/>
                <a:cs typeface="Comic Sans MS"/>
              </a:rPr>
              <a:t>(a.k.a. gastrointestinal tract &amp; GI tract)</a:t>
            </a:r>
            <a:endParaRPr lang="en-US" sz="2800" dirty="0">
              <a:solidFill>
                <a:srgbClr val="E4E4E4"/>
              </a:solidFill>
              <a:latin typeface="Comic Sans MS"/>
              <a:cs typeface="Comic Sans MS"/>
            </a:endParaRPr>
          </a:p>
        </p:txBody>
      </p:sp>
      <p:sp>
        <p:nvSpPr>
          <p:cNvPr id="15"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ction="ppaction://hlinkfile"/>
              </a:rPr>
              <a:t>Digestive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sp>
        <p:nvSpPr>
          <p:cNvPr id="3" name="TextBox 2"/>
          <p:cNvSpPr txBox="1"/>
          <p:nvPr/>
        </p:nvSpPr>
        <p:spPr>
          <a:xfrm>
            <a:off x="230910" y="671693"/>
            <a:ext cx="4664363" cy="5740032"/>
          </a:xfrm>
          <a:prstGeom prst="rect">
            <a:avLst/>
          </a:prstGeom>
          <a:noFill/>
        </p:spPr>
        <p:txBody>
          <a:bodyPr wrap="square" rtlCol="0">
            <a:spAutoFit/>
          </a:bodyPr>
          <a:lstStyle/>
          <a:p>
            <a:r>
              <a:rPr lang="en-US" sz="1400" dirty="0">
                <a:latin typeface="Comic Sans MS"/>
                <a:cs typeface="Comic Sans MS"/>
              </a:rPr>
              <a:t>Digestion </a:t>
            </a:r>
            <a:r>
              <a:rPr lang="en-US" sz="1400" dirty="0" smtClean="0">
                <a:latin typeface="Comic Sans MS"/>
                <a:cs typeface="Comic Sans MS"/>
              </a:rPr>
              <a:t>involves the </a:t>
            </a:r>
            <a:r>
              <a:rPr lang="en-US" sz="1400" dirty="0">
                <a:latin typeface="Comic Sans MS"/>
                <a:cs typeface="Comic Sans MS"/>
              </a:rPr>
              <a:t>breakdown of food into </a:t>
            </a:r>
            <a:r>
              <a:rPr lang="en-US" sz="1400" dirty="0" smtClean="0">
                <a:latin typeface="Comic Sans MS"/>
                <a:cs typeface="Comic Sans MS"/>
              </a:rPr>
              <a:t>smaller </a:t>
            </a:r>
            <a:r>
              <a:rPr lang="en-US" sz="1400" dirty="0">
                <a:latin typeface="Comic Sans MS"/>
                <a:cs typeface="Comic Sans MS"/>
              </a:rPr>
              <a:t>components </a:t>
            </a:r>
            <a:r>
              <a:rPr lang="en-US" sz="1400" dirty="0" smtClean="0">
                <a:latin typeface="Comic Sans MS"/>
                <a:cs typeface="Comic Sans MS"/>
              </a:rPr>
              <a:t>that can </a:t>
            </a:r>
            <a:r>
              <a:rPr lang="en-US" sz="1400" dirty="0">
                <a:latin typeface="Comic Sans MS"/>
                <a:cs typeface="Comic Sans MS"/>
              </a:rPr>
              <a:t>be absorbed </a:t>
            </a:r>
            <a:r>
              <a:rPr lang="en-US" sz="1400" dirty="0" smtClean="0">
                <a:latin typeface="Comic Sans MS"/>
                <a:cs typeface="Comic Sans MS"/>
              </a:rPr>
              <a:t>by the </a:t>
            </a:r>
            <a:r>
              <a:rPr lang="en-US" sz="1400" dirty="0">
                <a:latin typeface="Comic Sans MS"/>
                <a:cs typeface="Comic Sans MS"/>
              </a:rPr>
              <a:t>body. </a:t>
            </a:r>
            <a:endParaRPr lang="en-US" sz="1400" dirty="0" smtClean="0">
              <a:latin typeface="Comic Sans MS"/>
              <a:cs typeface="Comic Sans MS"/>
            </a:endParaRPr>
          </a:p>
          <a:p>
            <a:endParaRPr lang="en-US" sz="1400" dirty="0">
              <a:latin typeface="Comic Sans MS"/>
              <a:cs typeface="Comic Sans MS"/>
            </a:endParaRPr>
          </a:p>
          <a:p>
            <a:r>
              <a:rPr lang="en-US" sz="1400" dirty="0" smtClean="0">
                <a:latin typeface="Comic Sans MS"/>
                <a:cs typeface="Comic Sans MS"/>
              </a:rPr>
              <a:t>Process </a:t>
            </a:r>
            <a:r>
              <a:rPr lang="en-US" sz="1400" dirty="0">
                <a:latin typeface="Comic Sans MS"/>
                <a:cs typeface="Comic Sans MS"/>
              </a:rPr>
              <a:t>of digestion has many </a:t>
            </a:r>
            <a:r>
              <a:rPr lang="en-US" sz="1400" dirty="0" smtClean="0">
                <a:latin typeface="Comic Sans MS"/>
                <a:cs typeface="Comic Sans MS"/>
              </a:rPr>
              <a:t>stages</a:t>
            </a:r>
            <a:r>
              <a:rPr lang="en-US" sz="1400" dirty="0">
                <a:latin typeface="Comic Sans MS"/>
                <a:cs typeface="Comic Sans MS"/>
              </a:rPr>
              <a:t>:</a:t>
            </a:r>
            <a:r>
              <a:rPr lang="en-US" sz="1400" dirty="0" smtClean="0">
                <a:latin typeface="Comic Sans MS"/>
                <a:cs typeface="Comic Sans MS"/>
              </a:rPr>
              <a:t>:</a:t>
            </a:r>
            <a:endParaRPr lang="en-US" sz="1400" dirty="0" smtClean="0">
              <a:latin typeface="Comic Sans MS"/>
              <a:cs typeface="Comic Sans MS"/>
            </a:endParaRPr>
          </a:p>
          <a:p>
            <a:endParaRPr lang="en-US" sz="1400" dirty="0">
              <a:latin typeface="Comic Sans MS"/>
              <a:cs typeface="Comic Sans MS"/>
            </a:endParaRPr>
          </a:p>
          <a:p>
            <a:pPr marL="171450" indent="-171450">
              <a:buFont typeface="Arial"/>
              <a:buChar char="•"/>
            </a:pPr>
            <a:r>
              <a:rPr lang="en-US" sz="1200" b="1" i="1" dirty="0" smtClean="0">
                <a:latin typeface="Comic Sans MS"/>
                <a:cs typeface="Comic Sans MS"/>
              </a:rPr>
              <a:t>Oral cavity</a:t>
            </a:r>
            <a:r>
              <a:rPr lang="en-US" sz="1200" b="1" i="1" dirty="0">
                <a:latin typeface="Comic Sans MS"/>
                <a:cs typeface="Comic Sans MS"/>
              </a:rPr>
              <a:t>:</a:t>
            </a:r>
            <a:r>
              <a:rPr lang="en-US" sz="1200" b="1" i="1" dirty="0" smtClean="0">
                <a:latin typeface="Comic Sans MS"/>
                <a:cs typeface="Comic Sans MS"/>
              </a:rPr>
              <a:t> </a:t>
            </a:r>
            <a:r>
              <a:rPr lang="en-US" sz="1200" dirty="0">
                <a:latin typeface="Comic Sans MS"/>
                <a:cs typeface="Comic Sans MS"/>
              </a:rPr>
              <a:t>S</a:t>
            </a:r>
            <a:r>
              <a:rPr lang="en-US" sz="1200" dirty="0" smtClean="0">
                <a:latin typeface="Comic Sans MS"/>
                <a:cs typeface="Comic Sans MS"/>
              </a:rPr>
              <a:t>ecretion </a:t>
            </a:r>
            <a:r>
              <a:rPr lang="en-US" sz="1200" dirty="0">
                <a:latin typeface="Comic Sans MS"/>
                <a:cs typeface="Comic Sans MS"/>
              </a:rPr>
              <a:t>of </a:t>
            </a:r>
            <a:r>
              <a:rPr lang="en-US" sz="1200" dirty="0" smtClean="0">
                <a:latin typeface="Comic Sans MS"/>
                <a:cs typeface="Comic Sans MS"/>
              </a:rPr>
              <a:t>saliva</a:t>
            </a:r>
            <a:r>
              <a:rPr lang="en-US" sz="1100" dirty="0" smtClean="0">
                <a:latin typeface="Comic Sans MS"/>
                <a:cs typeface="Comic Sans MS"/>
              </a:rPr>
              <a:t> (which contains digestive enzyme </a:t>
            </a:r>
            <a:r>
              <a:rPr lang="en-US" sz="1100" dirty="0" err="1" smtClean="0">
                <a:latin typeface="Comic Sans MS"/>
                <a:cs typeface="Comic Sans MS"/>
              </a:rPr>
              <a:t>amaylase</a:t>
            </a:r>
            <a:r>
              <a:rPr lang="en-US" sz="1100" dirty="0" smtClean="0">
                <a:latin typeface="Comic Sans MS"/>
                <a:cs typeface="Comic Sans MS"/>
              </a:rPr>
              <a:t>) </a:t>
            </a:r>
            <a:r>
              <a:rPr lang="en-US" sz="1200" dirty="0">
                <a:latin typeface="Comic Sans MS"/>
                <a:cs typeface="Comic Sans MS"/>
              </a:rPr>
              <a:t>helps </a:t>
            </a:r>
            <a:r>
              <a:rPr lang="en-US" sz="1200" dirty="0" smtClean="0">
                <a:latin typeface="Comic Sans MS"/>
                <a:cs typeface="Comic Sans MS"/>
              </a:rPr>
              <a:t>produce </a:t>
            </a:r>
            <a:r>
              <a:rPr lang="en-US" sz="1200" dirty="0">
                <a:latin typeface="Comic Sans MS"/>
                <a:cs typeface="Comic Sans MS"/>
              </a:rPr>
              <a:t>a </a:t>
            </a:r>
            <a:r>
              <a:rPr lang="en-US" sz="1200" dirty="0" smtClean="0">
                <a:latin typeface="Comic Sans MS"/>
                <a:cs typeface="Comic Sans MS"/>
              </a:rPr>
              <a:t>soft, moist bolus </a:t>
            </a:r>
            <a:r>
              <a:rPr lang="en-US" sz="1200" dirty="0" smtClean="0">
                <a:latin typeface="Comic Sans MS"/>
                <a:cs typeface="Comic Sans MS"/>
              </a:rPr>
              <a:t>of food that can </a:t>
            </a:r>
            <a:r>
              <a:rPr lang="en-US" sz="1200" dirty="0" smtClean="0">
                <a:latin typeface="Comic Sans MS"/>
                <a:cs typeface="Comic Sans MS"/>
              </a:rPr>
              <a:t>pass down the esophagus.</a:t>
            </a:r>
          </a:p>
          <a:p>
            <a:pPr marL="171450" indent="-171450">
              <a:buFont typeface="Arial"/>
              <a:buChar char="•"/>
            </a:pPr>
            <a:endParaRPr lang="en-US" sz="1200" dirty="0">
              <a:latin typeface="Comic Sans MS"/>
              <a:cs typeface="Comic Sans MS"/>
            </a:endParaRPr>
          </a:p>
          <a:p>
            <a:pPr marL="171450" indent="-171450">
              <a:buFont typeface="Arial"/>
              <a:buChar char="•"/>
            </a:pPr>
            <a:r>
              <a:rPr lang="en-US" sz="1200" b="1" i="1" dirty="0" smtClean="0">
                <a:latin typeface="Comic Sans MS"/>
                <a:cs typeface="Comic Sans MS"/>
              </a:rPr>
              <a:t>Esophagus</a:t>
            </a:r>
            <a:r>
              <a:rPr lang="en-US" sz="1200" dirty="0" smtClean="0">
                <a:latin typeface="Comic Sans MS"/>
                <a:cs typeface="Comic Sans MS"/>
              </a:rPr>
              <a:t>: Passageway from oral cavity to stomach.</a:t>
            </a:r>
            <a:endParaRPr lang="en-US" sz="1200" dirty="0">
              <a:latin typeface="Comic Sans MS"/>
              <a:cs typeface="Comic Sans MS"/>
            </a:endParaRPr>
          </a:p>
          <a:p>
            <a:pPr marL="171450" indent="-171450">
              <a:buFont typeface="Arial"/>
              <a:buChar char="•"/>
            </a:pPr>
            <a:endParaRPr lang="en-US" sz="1200" dirty="0">
              <a:latin typeface="Comic Sans MS"/>
              <a:cs typeface="Comic Sans MS"/>
            </a:endParaRPr>
          </a:p>
          <a:p>
            <a:pPr marL="171450" indent="-171450">
              <a:buFont typeface="Arial"/>
              <a:buChar char="•"/>
            </a:pPr>
            <a:r>
              <a:rPr lang="en-US" sz="1200" b="1" i="1" dirty="0" smtClean="0">
                <a:latin typeface="Comic Sans MS"/>
                <a:cs typeface="Comic Sans MS"/>
              </a:rPr>
              <a:t>Stomach: </a:t>
            </a:r>
            <a:r>
              <a:rPr lang="en-US" sz="1200" dirty="0">
                <a:latin typeface="Comic Sans MS"/>
                <a:cs typeface="Comic Sans MS"/>
              </a:rPr>
              <a:t>Gastric juice </a:t>
            </a:r>
            <a:r>
              <a:rPr lang="en-US" sz="1200" dirty="0" smtClean="0">
                <a:latin typeface="Comic Sans MS"/>
                <a:cs typeface="Comic Sans MS"/>
              </a:rPr>
              <a:t>and </a:t>
            </a:r>
            <a:r>
              <a:rPr lang="en-US" sz="1200" dirty="0" smtClean="0">
                <a:latin typeface="Comic Sans MS"/>
                <a:cs typeface="Comic Sans MS"/>
              </a:rPr>
              <a:t>enzymes help </a:t>
            </a:r>
            <a:r>
              <a:rPr lang="en-US" sz="1200" dirty="0" smtClean="0">
                <a:latin typeface="Comic Sans MS"/>
                <a:cs typeface="Comic Sans MS"/>
              </a:rPr>
              <a:t>break down food.</a:t>
            </a:r>
            <a:endParaRPr lang="en-US" sz="1200" dirty="0">
              <a:latin typeface="Comic Sans MS"/>
              <a:cs typeface="Comic Sans MS"/>
            </a:endParaRPr>
          </a:p>
          <a:p>
            <a:pPr marL="171450" indent="-171450">
              <a:buFont typeface="Arial"/>
              <a:buChar char="•"/>
            </a:pPr>
            <a:endParaRPr lang="en-US" sz="1200" dirty="0">
              <a:latin typeface="Comic Sans MS"/>
              <a:cs typeface="Comic Sans MS"/>
            </a:endParaRPr>
          </a:p>
          <a:p>
            <a:pPr marL="171450" indent="-171450">
              <a:buFont typeface="Arial"/>
              <a:buChar char="•"/>
            </a:pPr>
            <a:r>
              <a:rPr lang="en-US" sz="1200" b="1" i="1" dirty="0" smtClean="0">
                <a:latin typeface="Comic Sans MS"/>
                <a:cs typeface="Comic Sans MS"/>
              </a:rPr>
              <a:t>Small Intestine</a:t>
            </a:r>
            <a:r>
              <a:rPr lang="en-US" sz="1200" dirty="0" smtClean="0">
                <a:latin typeface="Comic Sans MS"/>
                <a:cs typeface="Comic Sans MS"/>
              </a:rPr>
              <a:t>: Most digestion takes </a:t>
            </a:r>
            <a:r>
              <a:rPr lang="en-US" sz="1200" dirty="0">
                <a:latin typeface="Comic Sans MS"/>
                <a:cs typeface="Comic Sans MS"/>
              </a:rPr>
              <a:t>place in the small </a:t>
            </a:r>
            <a:r>
              <a:rPr lang="en-US" sz="1200" dirty="0" smtClean="0">
                <a:latin typeface="Comic Sans MS"/>
                <a:cs typeface="Comic Sans MS"/>
              </a:rPr>
              <a:t>intestine where nutrients are absorbed. </a:t>
            </a:r>
            <a:endParaRPr lang="en-US" sz="1200" dirty="0" smtClean="0">
              <a:latin typeface="Comic Sans MS"/>
              <a:cs typeface="Comic Sans MS"/>
            </a:endParaRPr>
          </a:p>
          <a:p>
            <a:pPr marL="171450" indent="-171450">
              <a:buFont typeface="Arial"/>
              <a:buChar char="•"/>
            </a:pPr>
            <a:endParaRPr lang="en-US" sz="1200" dirty="0">
              <a:latin typeface="Comic Sans MS"/>
              <a:cs typeface="Comic Sans MS"/>
            </a:endParaRPr>
          </a:p>
          <a:p>
            <a:pPr marL="628650" lvl="1" indent="-171450">
              <a:buFont typeface="Arial"/>
              <a:buChar char="•"/>
            </a:pPr>
            <a:r>
              <a:rPr lang="en-US" sz="1100" b="1" i="1" dirty="0" smtClean="0">
                <a:latin typeface="Comic Sans MS"/>
                <a:cs typeface="Comic Sans MS"/>
              </a:rPr>
              <a:t>Gallbladder:  </a:t>
            </a:r>
            <a:r>
              <a:rPr lang="en-US" sz="1100" dirty="0">
                <a:latin typeface="Comic Sans MS"/>
                <a:cs typeface="Comic Sans MS"/>
              </a:rPr>
              <a:t>W</a:t>
            </a:r>
            <a:r>
              <a:rPr lang="en-US" sz="1100" dirty="0" smtClean="0">
                <a:latin typeface="Comic Sans MS"/>
                <a:cs typeface="Comic Sans MS"/>
              </a:rPr>
              <a:t>here </a:t>
            </a:r>
            <a:r>
              <a:rPr lang="en-US" sz="1100" dirty="0">
                <a:latin typeface="Comic Sans MS"/>
                <a:cs typeface="Comic Sans MS"/>
              </a:rPr>
              <a:t>bile </a:t>
            </a:r>
            <a:r>
              <a:rPr lang="en-US" sz="1050" dirty="0">
                <a:latin typeface="Comic Sans MS"/>
                <a:cs typeface="Comic Sans MS"/>
              </a:rPr>
              <a:t>(a fluid produced by the liver) </a:t>
            </a:r>
            <a:r>
              <a:rPr lang="en-US" sz="1100" dirty="0">
                <a:latin typeface="Comic Sans MS"/>
                <a:cs typeface="Comic Sans MS"/>
              </a:rPr>
              <a:t>is stored </a:t>
            </a:r>
            <a:r>
              <a:rPr lang="en-US" sz="1100" dirty="0" smtClean="0">
                <a:latin typeface="Comic Sans MS"/>
                <a:cs typeface="Comic Sans MS"/>
              </a:rPr>
              <a:t>before release into </a:t>
            </a:r>
            <a:r>
              <a:rPr lang="en-US" sz="1100" dirty="0">
                <a:latin typeface="Comic Sans MS"/>
                <a:cs typeface="Comic Sans MS"/>
              </a:rPr>
              <a:t>small </a:t>
            </a:r>
            <a:r>
              <a:rPr lang="en-US" sz="1100" dirty="0" smtClean="0">
                <a:latin typeface="Comic Sans MS"/>
                <a:cs typeface="Comic Sans MS"/>
              </a:rPr>
              <a:t>intestine to emulsify fats. </a:t>
            </a:r>
          </a:p>
          <a:p>
            <a:pPr marL="171450" indent="-171450">
              <a:buFont typeface="Arial"/>
              <a:buChar char="•"/>
            </a:pPr>
            <a:endParaRPr lang="en-US" sz="1100" dirty="0">
              <a:latin typeface="Comic Sans MS"/>
              <a:cs typeface="Comic Sans MS"/>
            </a:endParaRPr>
          </a:p>
          <a:p>
            <a:pPr marL="628650" lvl="1" indent="-171450">
              <a:buFont typeface="Arial"/>
              <a:buChar char="•"/>
            </a:pPr>
            <a:r>
              <a:rPr lang="en-US" sz="1100" b="1" i="1" dirty="0">
                <a:latin typeface="Comic Sans MS"/>
                <a:cs typeface="Comic Sans MS"/>
              </a:rPr>
              <a:t>Pancreas: </a:t>
            </a:r>
            <a:r>
              <a:rPr lang="en-US" sz="1100" dirty="0" smtClean="0">
                <a:latin typeface="Comic Sans MS"/>
                <a:cs typeface="Comic Sans MS"/>
              </a:rPr>
              <a:t>Both an endocrine </a:t>
            </a:r>
            <a:r>
              <a:rPr lang="en-US" sz="1050" dirty="0" smtClean="0">
                <a:latin typeface="Comic Sans MS"/>
                <a:cs typeface="Comic Sans MS"/>
              </a:rPr>
              <a:t>(hormone secreting)</a:t>
            </a:r>
            <a:r>
              <a:rPr lang="en-US" sz="1100" dirty="0" smtClean="0">
                <a:latin typeface="Comic Sans MS"/>
                <a:cs typeface="Comic Sans MS"/>
              </a:rPr>
              <a:t> and a digestive organ. Secretes </a:t>
            </a:r>
            <a:r>
              <a:rPr lang="en-US" sz="1100" dirty="0">
                <a:latin typeface="Comic Sans MS"/>
                <a:cs typeface="Comic Sans MS"/>
              </a:rPr>
              <a:t>pancreatic juice </a:t>
            </a:r>
            <a:r>
              <a:rPr lang="en-US" sz="1100" dirty="0" smtClean="0">
                <a:latin typeface="Comic Sans MS"/>
                <a:cs typeface="Comic Sans MS"/>
              </a:rPr>
              <a:t>with enzymes </a:t>
            </a:r>
            <a:r>
              <a:rPr lang="en-US" sz="1100" dirty="0">
                <a:latin typeface="Comic Sans MS"/>
                <a:cs typeface="Comic Sans MS"/>
              </a:rPr>
              <a:t>that </a:t>
            </a:r>
            <a:r>
              <a:rPr lang="en-US" sz="1100" dirty="0" smtClean="0">
                <a:latin typeface="Comic Sans MS"/>
                <a:cs typeface="Comic Sans MS"/>
              </a:rPr>
              <a:t>help with digestion </a:t>
            </a:r>
            <a:r>
              <a:rPr lang="en-US" sz="1100" dirty="0">
                <a:latin typeface="Comic Sans MS"/>
                <a:cs typeface="Comic Sans MS"/>
              </a:rPr>
              <a:t>and absorption of nutrients </a:t>
            </a:r>
            <a:r>
              <a:rPr lang="en-US" sz="1100" dirty="0" smtClean="0">
                <a:latin typeface="Comic Sans MS"/>
                <a:cs typeface="Comic Sans MS"/>
              </a:rPr>
              <a:t>in </a:t>
            </a:r>
            <a:r>
              <a:rPr lang="en-US" sz="1100" dirty="0">
                <a:latin typeface="Comic Sans MS"/>
                <a:cs typeface="Comic Sans MS"/>
              </a:rPr>
              <a:t>small </a:t>
            </a:r>
            <a:r>
              <a:rPr lang="en-US" sz="1100" dirty="0" smtClean="0">
                <a:latin typeface="Comic Sans MS"/>
                <a:cs typeface="Comic Sans MS"/>
              </a:rPr>
              <a:t>intestine.</a:t>
            </a:r>
            <a:endParaRPr lang="en-US" sz="1100" dirty="0" smtClean="0">
              <a:latin typeface="Comic Sans MS"/>
              <a:cs typeface="Comic Sans MS"/>
            </a:endParaRPr>
          </a:p>
          <a:p>
            <a:pPr marL="171450" indent="-171450">
              <a:buFont typeface="Arial"/>
              <a:buChar char="•"/>
            </a:pPr>
            <a:endParaRPr lang="en-US" sz="1200" dirty="0">
              <a:latin typeface="Comic Sans MS"/>
              <a:cs typeface="Comic Sans MS"/>
            </a:endParaRPr>
          </a:p>
          <a:p>
            <a:pPr marL="171450" indent="-171450">
              <a:buFont typeface="Arial"/>
              <a:buChar char="•"/>
            </a:pPr>
            <a:r>
              <a:rPr lang="en-US" sz="1200" b="1" i="1" dirty="0" smtClean="0">
                <a:latin typeface="Comic Sans MS"/>
                <a:cs typeface="Comic Sans MS"/>
              </a:rPr>
              <a:t>Large Intestine/Colon</a:t>
            </a:r>
            <a:r>
              <a:rPr lang="en-US" sz="1200" dirty="0" smtClean="0">
                <a:latin typeface="Comic Sans MS"/>
                <a:cs typeface="Comic Sans MS"/>
              </a:rPr>
              <a:t>: Water </a:t>
            </a:r>
            <a:r>
              <a:rPr lang="en-US" sz="1200" dirty="0">
                <a:latin typeface="Comic Sans MS"/>
                <a:cs typeface="Comic Sans MS"/>
              </a:rPr>
              <a:t>and some minerals are reabsorbed back into the </a:t>
            </a:r>
            <a:r>
              <a:rPr lang="en-US" sz="1200" dirty="0" smtClean="0">
                <a:latin typeface="Comic Sans MS"/>
                <a:cs typeface="Comic Sans MS"/>
              </a:rPr>
              <a:t>blood</a:t>
            </a:r>
            <a:r>
              <a:rPr lang="en-US" sz="1200" dirty="0" smtClean="0">
                <a:latin typeface="Comic Sans MS"/>
                <a:cs typeface="Comic Sans MS"/>
              </a:rPr>
              <a:t>. Colon is where most </a:t>
            </a:r>
            <a:r>
              <a:rPr lang="en-US" sz="1200" dirty="0" smtClean="0">
                <a:latin typeface="Comic Sans MS"/>
                <a:cs typeface="Comic Sans MS"/>
              </a:rPr>
              <a:t>of the bacteria in the GI tract live.</a:t>
            </a:r>
            <a:endParaRPr lang="en-US" sz="1200" dirty="0" smtClean="0">
              <a:latin typeface="Comic Sans MS"/>
              <a:cs typeface="Comic Sans MS"/>
            </a:endParaRPr>
          </a:p>
          <a:p>
            <a:pPr marL="171450" indent="-171450">
              <a:buFont typeface="Arial"/>
              <a:buChar char="•"/>
            </a:pPr>
            <a:endParaRPr lang="en-US" sz="1200" dirty="0">
              <a:latin typeface="Comic Sans MS"/>
              <a:cs typeface="Comic Sans MS"/>
            </a:endParaRPr>
          </a:p>
          <a:p>
            <a:pPr marL="171450" indent="-171450">
              <a:buFont typeface="Arial"/>
              <a:buChar char="•"/>
            </a:pPr>
            <a:r>
              <a:rPr lang="en-US" sz="1200" b="1" i="1" dirty="0" smtClean="0">
                <a:latin typeface="Comic Sans MS"/>
                <a:cs typeface="Comic Sans MS"/>
              </a:rPr>
              <a:t>Rectum &amp; Anus: </a:t>
            </a:r>
            <a:r>
              <a:rPr lang="en-US" sz="1200" dirty="0">
                <a:latin typeface="Comic Sans MS"/>
                <a:cs typeface="Comic Sans MS"/>
              </a:rPr>
              <a:t>W</a:t>
            </a:r>
            <a:r>
              <a:rPr lang="en-US" sz="1200" dirty="0" smtClean="0">
                <a:latin typeface="Comic Sans MS"/>
                <a:cs typeface="Comic Sans MS"/>
              </a:rPr>
              <a:t>aste </a:t>
            </a:r>
            <a:r>
              <a:rPr lang="en-US" sz="1200" dirty="0">
                <a:latin typeface="Comic Sans MS"/>
                <a:cs typeface="Comic Sans MS"/>
              </a:rPr>
              <a:t>products of digestion are </a:t>
            </a:r>
            <a:r>
              <a:rPr lang="en-US" sz="1200" dirty="0" smtClean="0">
                <a:latin typeface="Comic Sans MS"/>
                <a:cs typeface="Comic Sans MS"/>
              </a:rPr>
              <a:t>defecated.</a:t>
            </a:r>
            <a:endParaRPr lang="en-US" sz="1200" dirty="0">
              <a:latin typeface="Comic Sans MS"/>
              <a:cs typeface="Comic Sans MS"/>
            </a:endParaRPr>
          </a:p>
        </p:txBody>
      </p:sp>
      <p:sp>
        <p:nvSpPr>
          <p:cNvPr id="8"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ction="ppaction://hlinkfile"/>
              </a:rPr>
              <a:t>Digestive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9" name="Picture 8" descr="Digestive_system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72" y="785091"/>
            <a:ext cx="3752271" cy="5715000"/>
          </a:xfrm>
          <a:prstGeom prst="rect">
            <a:avLst/>
          </a:prstGeom>
        </p:spPr>
      </p:pic>
      <p:sp>
        <p:nvSpPr>
          <p:cNvPr id="7" name="Rectangle 6"/>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4"/>
              </a:rPr>
              <a:t>Virtual </a:t>
            </a:r>
            <a:r>
              <a:rPr lang="en-US" sz="800" dirty="0" smtClean="0">
                <a:solidFill>
                  <a:prstClr val="black"/>
                </a:solidFill>
                <a:latin typeface="Verdana"/>
                <a:ea typeface="Verdana" panose="020B0604030504040204" pitchFamily="34" charset="0"/>
                <a:cs typeface="Verdana"/>
                <a:hlinkClick r:id="rId4"/>
              </a:rPr>
              <a:t>Biology </a:t>
            </a:r>
            <a:r>
              <a:rPr lang="en-US" sz="800" dirty="0">
                <a:solidFill>
                  <a:prstClr val="black"/>
                </a:solidFill>
                <a:latin typeface="Verdana"/>
                <a:ea typeface="Verdana" panose="020B0604030504040204" pitchFamily="34" charset="0"/>
                <a:cs typeface="Verdana"/>
                <a:hlinkClick r:id="rId4"/>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5"/>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2067794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Digestive System</a:t>
            </a:r>
            <a:endParaRPr lang="en-US" sz="2800" dirty="0">
              <a:latin typeface="Comic Sans MS"/>
              <a:cs typeface="Comic Sans M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978" y="1531667"/>
            <a:ext cx="3979567" cy="452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0" y="692728"/>
            <a:ext cx="9144000" cy="6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a:spcBef>
                <a:spcPct val="30000"/>
              </a:spcBef>
            </a:pPr>
            <a:r>
              <a:rPr lang="en-US" sz="2000" dirty="0">
                <a:latin typeface="Comic Sans MS"/>
                <a:cs typeface="Comic Sans MS"/>
              </a:rPr>
              <a:t>Tiny, fingerlike projections called </a:t>
            </a:r>
            <a:r>
              <a:rPr lang="en-US" sz="2000" b="1" i="1" dirty="0">
                <a:latin typeface="Comic Sans MS"/>
                <a:cs typeface="Comic Sans MS"/>
              </a:rPr>
              <a:t>villi </a:t>
            </a:r>
            <a:r>
              <a:rPr lang="en-US" sz="2000" dirty="0">
                <a:latin typeface="Comic Sans MS"/>
                <a:cs typeface="Comic Sans MS"/>
              </a:rPr>
              <a:t>are found in the intestines to increase the surface area for absorption.</a:t>
            </a:r>
          </a:p>
        </p:txBody>
      </p:sp>
      <p:sp>
        <p:nvSpPr>
          <p:cNvPr id="5" name="Rectangle 9"/>
          <p:cNvSpPr>
            <a:spLocks noChangeArrowheads="1"/>
          </p:cNvSpPr>
          <p:nvPr/>
        </p:nvSpPr>
        <p:spPr bwMode="auto">
          <a:xfrm>
            <a:off x="5761182" y="6211669"/>
            <a:ext cx="3382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a:solidFill>
                  <a:srgbClr val="000002"/>
                </a:solidFill>
                <a:latin typeface="Comic Sans MS"/>
                <a:cs typeface="Comic Sans MS"/>
                <a:hlinkClick r:id="rId3"/>
              </a:rPr>
              <a:t>Low magnification micrograph of small intestinal </a:t>
            </a:r>
            <a:r>
              <a:rPr lang="en-US" sz="900" dirty="0" smtClean="0">
                <a:solidFill>
                  <a:srgbClr val="000002"/>
                </a:solidFill>
                <a:latin typeface="Comic Sans MS"/>
                <a:cs typeface="Comic Sans MS"/>
                <a:hlinkClick r:id="rId3"/>
              </a:rPr>
              <a:t>mucosa showing villi</a:t>
            </a:r>
            <a:r>
              <a:rPr lang="en-US" sz="900" dirty="0" smtClean="0">
                <a:solidFill>
                  <a:srgbClr val="000002"/>
                </a:solidFill>
                <a:latin typeface="Comic Sans MS"/>
                <a:cs typeface="Comic Sans MS"/>
              </a:rPr>
              <a:t>.</a:t>
            </a:r>
            <a:r>
              <a:rPr lang="en-US" sz="900" dirty="0">
                <a:solidFill>
                  <a:srgbClr val="000002"/>
                </a:solidFill>
                <a:latin typeface="Comic Sans MS"/>
                <a:cs typeface="Comic Sans MS"/>
              </a:rPr>
              <a:t>, </a:t>
            </a:r>
            <a:r>
              <a:rPr lang="en-US" sz="900" dirty="0" smtClean="0">
                <a:solidFill>
                  <a:srgbClr val="000002"/>
                </a:solidFill>
                <a:latin typeface="Comic Sans MS"/>
                <a:cs typeface="Comic Sans MS"/>
              </a:rPr>
              <a:t>Wiki; </a:t>
            </a:r>
            <a:r>
              <a:rPr lang="en-US" sz="900" dirty="0" smtClean="0">
                <a:solidFill>
                  <a:srgbClr val="000002"/>
                </a:solidFill>
                <a:latin typeface="Comic Sans MS"/>
                <a:cs typeface="Comic Sans MS"/>
                <a:hlinkClick r:id="rId4"/>
              </a:rPr>
              <a:t>Illustration of section of the duodenum</a:t>
            </a:r>
            <a:r>
              <a:rPr lang="en-US" sz="900" dirty="0" smtClean="0">
                <a:solidFill>
                  <a:srgbClr val="000002"/>
                </a:solidFill>
                <a:latin typeface="Comic Sans MS"/>
                <a:cs typeface="Comic Sans MS"/>
              </a:rPr>
              <a:t>, Gray’s Anatomy, Wiki  </a:t>
            </a:r>
            <a:endParaRPr lang="en-US" sz="900" dirty="0">
              <a:solidFill>
                <a:srgbClr val="000002"/>
              </a:solidFill>
              <a:latin typeface="Comic Sans MS"/>
              <a:cs typeface="Comic Sans MS"/>
            </a:endParaRPr>
          </a:p>
        </p:txBody>
      </p:sp>
      <p:pic>
        <p:nvPicPr>
          <p:cNvPr id="3" name="Picture 2" descr="Gray105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128" y="1477817"/>
            <a:ext cx="4869871" cy="4641274"/>
          </a:xfrm>
          <a:prstGeom prst="rect">
            <a:avLst/>
          </a:prstGeom>
        </p:spPr>
      </p:pic>
      <p:sp>
        <p:nvSpPr>
          <p:cNvPr id="7" name="Rectangle 6"/>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6"/>
              </a:rPr>
              <a:t>Virtual </a:t>
            </a:r>
            <a:r>
              <a:rPr lang="en-US" sz="800" dirty="0" smtClean="0">
                <a:solidFill>
                  <a:prstClr val="black"/>
                </a:solidFill>
                <a:latin typeface="Verdana"/>
                <a:ea typeface="Verdana" panose="020B0604030504040204" pitchFamily="34" charset="0"/>
                <a:cs typeface="Verdana"/>
                <a:hlinkClick r:id="rId6"/>
              </a:rPr>
              <a:t>Biology </a:t>
            </a:r>
            <a:r>
              <a:rPr lang="en-US" sz="800" dirty="0">
                <a:solidFill>
                  <a:prstClr val="black"/>
                </a:solidFill>
                <a:latin typeface="Verdana"/>
                <a:ea typeface="Verdana" panose="020B0604030504040204" pitchFamily="34" charset="0"/>
                <a:cs typeface="Verdana"/>
                <a:hlinkClick r:id="rId6"/>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7"/>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772256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Urinary System </a:t>
            </a:r>
            <a:r>
              <a:rPr lang="en-US" sz="2000" dirty="0" smtClean="0">
                <a:solidFill>
                  <a:srgbClr val="FFDF2B"/>
                </a:solidFill>
                <a:latin typeface="Comic Sans MS"/>
                <a:cs typeface="Comic Sans MS"/>
              </a:rPr>
              <a:t>(a.k.a. Renal System)</a:t>
            </a:r>
            <a:endParaRPr lang="en-US" sz="2800" dirty="0">
              <a:solidFill>
                <a:srgbClr val="FFDF2B"/>
              </a:solidFill>
              <a:latin typeface="Comic Sans MS"/>
              <a:cs typeface="Comic Sans MS"/>
            </a:endParaRPr>
          </a:p>
        </p:txBody>
      </p:sp>
      <p:sp>
        <p:nvSpPr>
          <p:cNvPr id="7"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a:solidFill>
                  <a:srgbClr val="000002"/>
                </a:solidFill>
                <a:latin typeface="Comic Sans MS"/>
                <a:cs typeface="Comic Sans MS"/>
                <a:hlinkClick r:id="rId2"/>
              </a:rPr>
              <a:t>Urinary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5" name="Picture 4" descr="Urinary_tract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54" y="1085273"/>
            <a:ext cx="4590474" cy="5080000"/>
          </a:xfrm>
          <a:prstGeom prst="rect">
            <a:avLst/>
          </a:prstGeom>
        </p:spPr>
      </p:pic>
      <p:sp>
        <p:nvSpPr>
          <p:cNvPr id="9" name="Rectangle 36"/>
          <p:cNvSpPr>
            <a:spLocks noChangeArrowheads="1"/>
          </p:cNvSpPr>
          <p:nvPr/>
        </p:nvSpPr>
        <p:spPr bwMode="auto">
          <a:xfrm>
            <a:off x="5761182" y="4186478"/>
            <a:ext cx="2954177" cy="179730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2000" b="1" dirty="0" smtClean="0">
                <a:latin typeface="Comic Sans MS"/>
                <a:cs typeface="Comic Sans MS"/>
              </a:rPr>
              <a:t>Video </a:t>
            </a:r>
            <a:r>
              <a:rPr lang="en-US" sz="2000" b="1" dirty="0" smtClean="0">
                <a:solidFill>
                  <a:srgbClr val="000000"/>
                </a:solidFill>
                <a:latin typeface="Comic Sans MS"/>
                <a:cs typeface="Comic Sans MS"/>
              </a:rPr>
              <a:t>links</a:t>
            </a:r>
            <a:r>
              <a:rPr lang="en-US" sz="2000" dirty="0" smtClean="0">
                <a:solidFill>
                  <a:srgbClr val="000000"/>
                </a:solidFill>
                <a:latin typeface="Comic Sans MS"/>
                <a:cs typeface="Comic Sans MS"/>
              </a:rPr>
              <a:t>: </a:t>
            </a:r>
            <a:endParaRPr lang="en-US" sz="20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hlinkClick r:id="rId4"/>
              </a:rPr>
              <a:t>The Urinary System </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(short video)</a:t>
            </a:r>
          </a:p>
          <a:p>
            <a:pPr algn="ctr">
              <a:spcBef>
                <a:spcPct val="30000"/>
              </a:spcBef>
            </a:pPr>
            <a:endParaRPr lang="en-US" sz="200" dirty="0"/>
          </a:p>
          <a:p>
            <a:pPr algn="ctr">
              <a:spcBef>
                <a:spcPct val="30000"/>
              </a:spcBef>
            </a:pPr>
            <a:r>
              <a:rPr lang="en-US" sz="1600" dirty="0">
                <a:solidFill>
                  <a:srgbClr val="000000"/>
                </a:solidFill>
                <a:latin typeface="Comic Sans MS"/>
                <a:cs typeface="Comic Sans MS"/>
                <a:hlinkClick r:id="rId5"/>
              </a:rPr>
              <a:t>The Excretory System</a:t>
            </a:r>
            <a:r>
              <a:rPr lang="en-US" sz="1600" dirty="0">
                <a:solidFill>
                  <a:srgbClr val="000000"/>
                </a:solidFill>
                <a:latin typeface="Comic Sans MS"/>
                <a:cs typeface="Comic Sans MS"/>
              </a:rPr>
              <a:t>: From Your Heart to the Toilet </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from  Crash Course Biology</a:t>
            </a:r>
          </a:p>
        </p:txBody>
      </p:sp>
      <p:sp>
        <p:nvSpPr>
          <p:cNvPr id="3" name="TextBox 2"/>
          <p:cNvSpPr txBox="1"/>
          <p:nvPr/>
        </p:nvSpPr>
        <p:spPr>
          <a:xfrm>
            <a:off x="5830454" y="785091"/>
            <a:ext cx="2886363" cy="3139321"/>
          </a:xfrm>
          <a:prstGeom prst="rect">
            <a:avLst/>
          </a:prstGeom>
          <a:noFill/>
        </p:spPr>
        <p:txBody>
          <a:bodyPr wrap="square" rtlCol="0">
            <a:spAutoFit/>
          </a:bodyPr>
          <a:lstStyle/>
          <a:p>
            <a:r>
              <a:rPr lang="en-US" sz="1400" dirty="0">
                <a:latin typeface="Comic Sans MS"/>
                <a:cs typeface="Comic Sans MS"/>
              </a:rPr>
              <a:t>G</a:t>
            </a:r>
            <a:r>
              <a:rPr lang="en-US" sz="1400" dirty="0" smtClean="0">
                <a:latin typeface="Comic Sans MS"/>
                <a:cs typeface="Comic Sans MS"/>
              </a:rPr>
              <a:t>roup </a:t>
            </a:r>
            <a:r>
              <a:rPr lang="en-US" sz="1400" dirty="0">
                <a:latin typeface="Comic Sans MS"/>
                <a:cs typeface="Comic Sans MS"/>
              </a:rPr>
              <a:t>of organs </a:t>
            </a:r>
            <a:r>
              <a:rPr lang="en-US" sz="1400" dirty="0" smtClean="0">
                <a:latin typeface="Comic Sans MS"/>
                <a:cs typeface="Comic Sans MS"/>
              </a:rPr>
              <a:t>that functions </a:t>
            </a:r>
            <a:r>
              <a:rPr lang="en-US" sz="1400" dirty="0">
                <a:latin typeface="Comic Sans MS"/>
                <a:cs typeface="Comic Sans MS"/>
              </a:rPr>
              <a:t>to remove liquid waste from the blood in the form of </a:t>
            </a:r>
            <a:r>
              <a:rPr lang="en-US" sz="1400" dirty="0" smtClean="0">
                <a:latin typeface="Comic Sans MS"/>
                <a:cs typeface="Comic Sans MS"/>
              </a:rPr>
              <a:t>urine.</a:t>
            </a:r>
          </a:p>
          <a:p>
            <a:endParaRPr lang="en-US" sz="1400" dirty="0">
              <a:latin typeface="Comic Sans MS"/>
              <a:cs typeface="Comic Sans MS"/>
            </a:endParaRPr>
          </a:p>
          <a:p>
            <a:r>
              <a:rPr lang="en-US" sz="1400" dirty="0" smtClean="0">
                <a:latin typeface="Comic Sans MS"/>
                <a:cs typeface="Comic Sans MS"/>
              </a:rPr>
              <a:t>Maintains </a:t>
            </a:r>
            <a:r>
              <a:rPr lang="en-US" sz="1400" dirty="0">
                <a:latin typeface="Comic Sans MS"/>
                <a:cs typeface="Comic Sans MS"/>
              </a:rPr>
              <a:t>a stable balance of salts and other substances in the blood </a:t>
            </a:r>
            <a:r>
              <a:rPr lang="en-US" sz="1400" dirty="0" smtClean="0">
                <a:latin typeface="Comic Sans MS"/>
                <a:cs typeface="Comic Sans MS"/>
              </a:rPr>
              <a:t>.</a:t>
            </a:r>
          </a:p>
          <a:p>
            <a:endParaRPr lang="en-US" sz="1400" dirty="0" smtClean="0">
              <a:latin typeface="Comic Sans MS"/>
              <a:cs typeface="Comic Sans MS"/>
            </a:endParaRPr>
          </a:p>
          <a:p>
            <a:r>
              <a:rPr lang="en-US" sz="1400" dirty="0">
                <a:latin typeface="Comic Sans MS"/>
                <a:cs typeface="Comic Sans MS"/>
              </a:rPr>
              <a:t>S</a:t>
            </a:r>
            <a:r>
              <a:rPr lang="en-US" sz="1400" dirty="0" smtClean="0">
                <a:latin typeface="Comic Sans MS"/>
                <a:cs typeface="Comic Sans MS"/>
              </a:rPr>
              <a:t>ubstances </a:t>
            </a:r>
            <a:r>
              <a:rPr lang="en-US" sz="1400" dirty="0">
                <a:latin typeface="Comic Sans MS"/>
                <a:cs typeface="Comic Sans MS"/>
              </a:rPr>
              <a:t>are filtered out from the body in the form of </a:t>
            </a:r>
            <a:r>
              <a:rPr lang="en-US" sz="1400" dirty="0" smtClean="0">
                <a:latin typeface="Comic Sans MS"/>
                <a:cs typeface="Comic Sans MS"/>
              </a:rPr>
              <a:t>urine, a </a:t>
            </a:r>
            <a:r>
              <a:rPr lang="en-US" sz="1400" dirty="0">
                <a:latin typeface="Comic Sans MS"/>
                <a:cs typeface="Comic Sans MS"/>
              </a:rPr>
              <a:t>liquid produced by the kidneys, collected in the bladder and excreted through the </a:t>
            </a:r>
            <a:r>
              <a:rPr lang="en-US" sz="1400" dirty="0" smtClean="0">
                <a:latin typeface="Comic Sans MS"/>
                <a:cs typeface="Comic Sans MS"/>
              </a:rPr>
              <a:t>urethra</a:t>
            </a:r>
            <a:r>
              <a:rPr lang="en-US" sz="1600" dirty="0" smtClean="0">
                <a:latin typeface="Comic Sans MS"/>
                <a:cs typeface="Comic Sans MS"/>
              </a:rPr>
              <a:t>. </a:t>
            </a:r>
            <a:endParaRPr lang="en-US" sz="1600" dirty="0">
              <a:latin typeface="Comic Sans MS"/>
              <a:cs typeface="Comic Sans MS"/>
            </a:endParaRPr>
          </a:p>
        </p:txBody>
      </p:sp>
      <p:sp>
        <p:nvSpPr>
          <p:cNvPr id="8" name="Rectangle 7"/>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6"/>
              </a:rPr>
              <a:t>Virtual </a:t>
            </a:r>
            <a:r>
              <a:rPr lang="en-US" sz="800" dirty="0" smtClean="0">
                <a:solidFill>
                  <a:prstClr val="black"/>
                </a:solidFill>
                <a:latin typeface="Verdana"/>
                <a:ea typeface="Verdana" panose="020B0604030504040204" pitchFamily="34" charset="0"/>
                <a:cs typeface="Verdana"/>
                <a:hlinkClick r:id="rId6"/>
              </a:rPr>
              <a:t>Biology </a:t>
            </a:r>
            <a:r>
              <a:rPr lang="en-US" sz="800" dirty="0">
                <a:solidFill>
                  <a:prstClr val="black"/>
                </a:solidFill>
                <a:latin typeface="Verdana"/>
                <a:ea typeface="Verdana" panose="020B0604030504040204" pitchFamily="34" charset="0"/>
                <a:cs typeface="Verdana"/>
                <a:hlinkClick r:id="rId6"/>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7"/>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1866933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Urinary System </a:t>
            </a:r>
            <a:r>
              <a:rPr lang="en-US" sz="2000" dirty="0">
                <a:solidFill>
                  <a:srgbClr val="FFDF2B"/>
                </a:solidFill>
                <a:latin typeface="Comic Sans MS"/>
                <a:cs typeface="Comic Sans MS"/>
              </a:rPr>
              <a:t>(a.k.a. Renal System)</a:t>
            </a:r>
            <a:endParaRPr lang="en-US" sz="3200" dirty="0">
              <a:latin typeface="Comic Sans MS"/>
              <a:cs typeface="Comic Sans MS"/>
            </a:endParaRPr>
          </a:p>
        </p:txBody>
      </p:sp>
      <p:pic>
        <p:nvPicPr>
          <p:cNvPr id="3" name="Picture 2" descr="Urinary_system.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715817"/>
            <a:ext cx="5220781" cy="5472545"/>
          </a:xfrm>
          <a:prstGeom prst="rect">
            <a:avLst/>
          </a:prstGeom>
        </p:spPr>
      </p:pic>
      <p:sp>
        <p:nvSpPr>
          <p:cNvPr id="4" name="TextBox 3"/>
          <p:cNvSpPr txBox="1"/>
          <p:nvPr/>
        </p:nvSpPr>
        <p:spPr>
          <a:xfrm>
            <a:off x="5992092" y="1581727"/>
            <a:ext cx="2540000" cy="4093428"/>
          </a:xfrm>
          <a:prstGeom prst="rect">
            <a:avLst/>
          </a:prstGeom>
          <a:noFill/>
        </p:spPr>
        <p:txBody>
          <a:bodyPr wrap="square" rtlCol="0">
            <a:spAutoFit/>
          </a:bodyPr>
          <a:lstStyle/>
          <a:p>
            <a:r>
              <a:rPr lang="en-US" sz="1600" b="1" dirty="0" smtClean="0">
                <a:solidFill>
                  <a:srgbClr val="FF0000"/>
                </a:solidFill>
                <a:latin typeface="Comic Sans MS"/>
                <a:cs typeface="Comic Sans MS"/>
              </a:rPr>
              <a:t>1. </a:t>
            </a:r>
            <a:r>
              <a:rPr lang="en-US" sz="1600" dirty="0" smtClean="0">
                <a:latin typeface="Comic Sans MS"/>
                <a:cs typeface="Comic Sans MS"/>
              </a:rPr>
              <a:t>Urinary </a:t>
            </a:r>
            <a:r>
              <a:rPr lang="en-US" sz="1600" dirty="0">
                <a:latin typeface="Comic Sans MS"/>
                <a:cs typeface="Comic Sans MS"/>
              </a:rPr>
              <a:t>system</a:t>
            </a:r>
          </a:p>
          <a:p>
            <a:r>
              <a:rPr lang="en-US" sz="1600" b="1" dirty="0" smtClean="0">
                <a:solidFill>
                  <a:srgbClr val="FF0000"/>
                </a:solidFill>
                <a:latin typeface="Comic Sans MS"/>
                <a:cs typeface="Comic Sans MS"/>
              </a:rPr>
              <a:t>2. </a:t>
            </a:r>
            <a:r>
              <a:rPr lang="en-US" sz="1600" dirty="0" smtClean="0">
                <a:latin typeface="Comic Sans MS"/>
                <a:cs typeface="Comic Sans MS"/>
              </a:rPr>
              <a:t>Kidney</a:t>
            </a:r>
            <a:endParaRPr lang="en-US" sz="1600" dirty="0">
              <a:latin typeface="Comic Sans MS"/>
              <a:cs typeface="Comic Sans MS"/>
            </a:endParaRPr>
          </a:p>
          <a:p>
            <a:r>
              <a:rPr lang="en-US" sz="1600" dirty="0" smtClean="0">
                <a:latin typeface="Comic Sans MS"/>
                <a:cs typeface="Comic Sans MS"/>
              </a:rPr>
              <a:t>3. Renal </a:t>
            </a:r>
            <a:r>
              <a:rPr lang="en-US" sz="1600" dirty="0">
                <a:latin typeface="Comic Sans MS"/>
                <a:cs typeface="Comic Sans MS"/>
              </a:rPr>
              <a:t>pelvis</a:t>
            </a:r>
          </a:p>
          <a:p>
            <a:r>
              <a:rPr lang="en-US" sz="1600" b="1" dirty="0" smtClean="0">
                <a:solidFill>
                  <a:srgbClr val="FF0000"/>
                </a:solidFill>
                <a:latin typeface="Comic Sans MS"/>
                <a:cs typeface="Comic Sans MS"/>
              </a:rPr>
              <a:t>4</a:t>
            </a:r>
            <a:r>
              <a:rPr lang="en-US" sz="1600" dirty="0" smtClean="0">
                <a:solidFill>
                  <a:srgbClr val="FF0000"/>
                </a:solidFill>
                <a:latin typeface="Comic Sans MS"/>
                <a:cs typeface="Comic Sans MS"/>
              </a:rPr>
              <a:t>. </a:t>
            </a:r>
            <a:r>
              <a:rPr lang="en-US" sz="1600" dirty="0" smtClean="0">
                <a:latin typeface="Comic Sans MS"/>
                <a:cs typeface="Comic Sans MS"/>
              </a:rPr>
              <a:t>Ureter</a:t>
            </a:r>
            <a:endParaRPr lang="en-US" sz="1600" dirty="0">
              <a:latin typeface="Comic Sans MS"/>
              <a:cs typeface="Comic Sans MS"/>
            </a:endParaRPr>
          </a:p>
          <a:p>
            <a:r>
              <a:rPr lang="en-US" sz="1600" b="1" dirty="0" smtClean="0">
                <a:solidFill>
                  <a:srgbClr val="FF0000"/>
                </a:solidFill>
                <a:latin typeface="Comic Sans MS"/>
                <a:cs typeface="Comic Sans MS"/>
              </a:rPr>
              <a:t>5. </a:t>
            </a:r>
            <a:r>
              <a:rPr lang="en-US" sz="1600" dirty="0" smtClean="0">
                <a:latin typeface="Comic Sans MS"/>
                <a:cs typeface="Comic Sans MS"/>
              </a:rPr>
              <a:t>Urinary </a:t>
            </a:r>
            <a:r>
              <a:rPr lang="en-US" sz="1600" dirty="0">
                <a:latin typeface="Comic Sans MS"/>
                <a:cs typeface="Comic Sans MS"/>
              </a:rPr>
              <a:t>bladder</a:t>
            </a:r>
          </a:p>
          <a:p>
            <a:r>
              <a:rPr lang="en-US" sz="1600" b="1" dirty="0" smtClean="0">
                <a:solidFill>
                  <a:srgbClr val="FF0000"/>
                </a:solidFill>
                <a:latin typeface="Comic Sans MS"/>
                <a:cs typeface="Comic Sans MS"/>
              </a:rPr>
              <a:t>6. </a:t>
            </a:r>
            <a:r>
              <a:rPr lang="en-US" sz="1600" dirty="0" smtClean="0">
                <a:latin typeface="Comic Sans MS"/>
                <a:cs typeface="Comic Sans MS"/>
              </a:rPr>
              <a:t>Urethra </a:t>
            </a:r>
          </a:p>
          <a:p>
            <a:r>
              <a:rPr lang="en-US" sz="1600" dirty="0">
                <a:latin typeface="Comic Sans MS"/>
                <a:cs typeface="Comic Sans MS"/>
              </a:rPr>
              <a:t>7</a:t>
            </a:r>
            <a:r>
              <a:rPr lang="en-US" sz="1600" dirty="0" smtClean="0">
                <a:latin typeface="Comic Sans MS"/>
                <a:cs typeface="Comic Sans MS"/>
              </a:rPr>
              <a:t>. Adrenal </a:t>
            </a:r>
            <a:r>
              <a:rPr lang="en-US" sz="1600" dirty="0">
                <a:latin typeface="Comic Sans MS"/>
                <a:cs typeface="Comic Sans MS"/>
              </a:rPr>
              <a:t>gland</a:t>
            </a:r>
          </a:p>
          <a:p>
            <a:r>
              <a:rPr lang="en-US" sz="1600" dirty="0" smtClean="0">
                <a:latin typeface="Comic Sans MS"/>
                <a:cs typeface="Comic Sans MS"/>
              </a:rPr>
              <a:t>8. Renal </a:t>
            </a:r>
            <a:r>
              <a:rPr lang="en-US" sz="1600" dirty="0">
                <a:latin typeface="Comic Sans MS"/>
                <a:cs typeface="Comic Sans MS"/>
              </a:rPr>
              <a:t>artery and vein</a:t>
            </a:r>
          </a:p>
          <a:p>
            <a:r>
              <a:rPr lang="en-US" sz="1600" dirty="0" smtClean="0">
                <a:latin typeface="Comic Sans MS"/>
                <a:cs typeface="Comic Sans MS"/>
              </a:rPr>
              <a:t>9. Inferior </a:t>
            </a:r>
            <a:r>
              <a:rPr lang="en-US" sz="1600" dirty="0">
                <a:latin typeface="Comic Sans MS"/>
                <a:cs typeface="Comic Sans MS"/>
              </a:rPr>
              <a:t>vena cava</a:t>
            </a:r>
          </a:p>
          <a:p>
            <a:r>
              <a:rPr lang="en-US" sz="1600" dirty="0" smtClean="0">
                <a:latin typeface="Comic Sans MS"/>
                <a:cs typeface="Comic Sans MS"/>
              </a:rPr>
              <a:t>10. Abdominal </a:t>
            </a:r>
            <a:r>
              <a:rPr lang="en-US" sz="1600" dirty="0">
                <a:latin typeface="Comic Sans MS"/>
                <a:cs typeface="Comic Sans MS"/>
              </a:rPr>
              <a:t>aorta</a:t>
            </a:r>
          </a:p>
          <a:p>
            <a:r>
              <a:rPr lang="en-US" sz="1600" dirty="0" smtClean="0">
                <a:latin typeface="Comic Sans MS"/>
                <a:cs typeface="Comic Sans MS"/>
              </a:rPr>
              <a:t>11. Common </a:t>
            </a:r>
            <a:r>
              <a:rPr lang="en-US" sz="1600" dirty="0">
                <a:latin typeface="Comic Sans MS"/>
                <a:cs typeface="Comic Sans MS"/>
              </a:rPr>
              <a:t>iliac artery and </a:t>
            </a:r>
            <a:r>
              <a:rPr lang="en-US" sz="1600" dirty="0" smtClean="0">
                <a:latin typeface="Comic Sans MS"/>
                <a:cs typeface="Comic Sans MS"/>
              </a:rPr>
              <a:t>vein</a:t>
            </a:r>
          </a:p>
          <a:p>
            <a:r>
              <a:rPr lang="en-US" sz="1600" i="1" dirty="0" smtClean="0">
                <a:solidFill>
                  <a:schemeClr val="bg2">
                    <a:lumMod val="50000"/>
                  </a:schemeClr>
                </a:solidFill>
                <a:latin typeface="Comic Sans MS"/>
                <a:cs typeface="Comic Sans MS"/>
              </a:rPr>
              <a:t>Shaded:</a:t>
            </a:r>
            <a:endParaRPr lang="en-US" sz="1600" i="1" dirty="0">
              <a:solidFill>
                <a:schemeClr val="bg2">
                  <a:lumMod val="50000"/>
                </a:schemeClr>
              </a:solidFill>
              <a:latin typeface="Comic Sans MS"/>
              <a:cs typeface="Comic Sans MS"/>
            </a:endParaRPr>
          </a:p>
          <a:p>
            <a:r>
              <a:rPr lang="en-US" sz="1600" dirty="0" smtClean="0">
                <a:latin typeface="Comic Sans MS"/>
                <a:cs typeface="Comic Sans MS"/>
              </a:rPr>
              <a:t>12. Liver</a:t>
            </a:r>
            <a:endParaRPr lang="en-US" sz="1600" dirty="0">
              <a:latin typeface="Comic Sans MS"/>
              <a:cs typeface="Comic Sans MS"/>
            </a:endParaRPr>
          </a:p>
          <a:p>
            <a:r>
              <a:rPr lang="en-US" sz="1600" dirty="0" smtClean="0">
                <a:latin typeface="Comic Sans MS"/>
                <a:cs typeface="Comic Sans MS"/>
              </a:rPr>
              <a:t>13. Large </a:t>
            </a:r>
            <a:r>
              <a:rPr lang="en-US" sz="1600" dirty="0">
                <a:latin typeface="Comic Sans MS"/>
                <a:cs typeface="Comic Sans MS"/>
              </a:rPr>
              <a:t>intestine</a:t>
            </a:r>
          </a:p>
          <a:p>
            <a:r>
              <a:rPr lang="en-US" sz="1600" dirty="0" smtClean="0">
                <a:latin typeface="Comic Sans MS"/>
                <a:cs typeface="Comic Sans MS"/>
              </a:rPr>
              <a:t>14. Pelvis</a:t>
            </a:r>
            <a:endParaRPr lang="en-US" sz="1600" dirty="0">
              <a:latin typeface="Comic Sans MS"/>
              <a:cs typeface="Comic Sans MS"/>
            </a:endParaRPr>
          </a:p>
        </p:txBody>
      </p:sp>
      <p:sp>
        <p:nvSpPr>
          <p:cNvPr id="7"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a:solidFill>
                  <a:srgbClr val="000002"/>
                </a:solidFill>
                <a:latin typeface="Comic Sans MS"/>
                <a:cs typeface="Comic Sans MS"/>
                <a:hlinkClick r:id="rId3"/>
              </a:rPr>
              <a:t>Urinary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sp>
        <p:nvSpPr>
          <p:cNvPr id="6" name="Rectangle 5"/>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4"/>
              </a:rPr>
              <a:t>Virtual </a:t>
            </a:r>
            <a:r>
              <a:rPr lang="en-US" sz="800" dirty="0" smtClean="0">
                <a:solidFill>
                  <a:prstClr val="black"/>
                </a:solidFill>
                <a:latin typeface="Verdana"/>
                <a:ea typeface="Verdana" panose="020B0604030504040204" pitchFamily="34" charset="0"/>
                <a:cs typeface="Verdana"/>
                <a:hlinkClick r:id="rId4"/>
              </a:rPr>
              <a:t>Biology </a:t>
            </a:r>
            <a:r>
              <a:rPr lang="en-US" sz="800" dirty="0">
                <a:solidFill>
                  <a:prstClr val="black"/>
                </a:solidFill>
                <a:latin typeface="Verdana"/>
                <a:ea typeface="Verdana" panose="020B0604030504040204" pitchFamily="34" charset="0"/>
                <a:cs typeface="Verdana"/>
                <a:hlinkClick r:id="rId4"/>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5"/>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1200428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latin typeface="Comic Sans MS"/>
                <a:cs typeface="Comic Sans MS"/>
              </a:rPr>
              <a:t>N</a:t>
            </a:r>
            <a:r>
              <a:rPr lang="en-US" sz="2800" dirty="0" smtClean="0">
                <a:latin typeface="Comic Sans MS"/>
                <a:cs typeface="Comic Sans MS"/>
              </a:rPr>
              <a:t>ervous System</a:t>
            </a:r>
            <a:endParaRPr lang="en-US" sz="2800" dirty="0">
              <a:solidFill>
                <a:srgbClr val="FFDF2B"/>
              </a:solidFill>
              <a:latin typeface="Comic Sans MS"/>
              <a:cs typeface="Comic Sans MS"/>
            </a:endParaRPr>
          </a:p>
        </p:txBody>
      </p:sp>
      <p:sp>
        <p:nvSpPr>
          <p:cNvPr id="7" name="Rectangle 9"/>
          <p:cNvSpPr>
            <a:spLocks noChangeArrowheads="1"/>
          </p:cNvSpPr>
          <p:nvPr/>
        </p:nvSpPr>
        <p:spPr bwMode="auto">
          <a:xfrm>
            <a:off x="6684819" y="6488668"/>
            <a:ext cx="2459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Nervous </a:t>
            </a:r>
            <a:r>
              <a:rPr lang="en-US" sz="900" dirty="0">
                <a:solidFill>
                  <a:srgbClr val="000002"/>
                </a:solidFill>
                <a:latin typeface="Comic Sans MS"/>
                <a:cs typeface="Comic Sans MS"/>
                <a:hlinkClick r:id="rId2"/>
              </a:rPr>
              <a:t>System</a:t>
            </a:r>
            <a:r>
              <a:rPr lang="en-US" sz="900" dirty="0" smtClean="0">
                <a:solidFill>
                  <a:srgbClr val="000002"/>
                </a:solidFill>
                <a:latin typeface="Comic Sans MS"/>
                <a:cs typeface="Comic Sans MS"/>
              </a:rPr>
              <a:t>, Adam; </a:t>
            </a:r>
            <a:r>
              <a:rPr lang="en-US" sz="900" dirty="0" smtClean="0">
                <a:solidFill>
                  <a:srgbClr val="000002"/>
                </a:solidFill>
                <a:latin typeface="Comic Sans MS"/>
                <a:cs typeface="Comic Sans MS"/>
                <a:hlinkClick r:id="rId3"/>
              </a:rPr>
              <a:t>Chimp brain in jar</a:t>
            </a:r>
            <a:r>
              <a:rPr lang="en-US" sz="900" dirty="0" smtClean="0">
                <a:solidFill>
                  <a:srgbClr val="000002"/>
                </a:solidFill>
                <a:latin typeface="Comic Sans MS"/>
                <a:cs typeface="Comic Sans MS"/>
              </a:rPr>
              <a:t>, Wiki; </a:t>
            </a:r>
            <a:r>
              <a:rPr lang="en-US" sz="900" dirty="0" smtClean="0">
                <a:solidFill>
                  <a:srgbClr val="000002"/>
                </a:solidFill>
                <a:latin typeface="Comic Sans MS"/>
                <a:cs typeface="Comic Sans MS"/>
                <a:hlinkClick r:id="rId4"/>
              </a:rPr>
              <a:t>Neuron</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37" y="978176"/>
            <a:ext cx="5340928" cy="5187097"/>
          </a:xfrm>
          <a:prstGeom prst="rect">
            <a:avLst/>
          </a:prstGeom>
        </p:spPr>
      </p:pic>
      <p:sp>
        <p:nvSpPr>
          <p:cNvPr id="9" name="Rectangle 36"/>
          <p:cNvSpPr>
            <a:spLocks noChangeArrowheads="1"/>
          </p:cNvSpPr>
          <p:nvPr/>
        </p:nvSpPr>
        <p:spPr bwMode="auto">
          <a:xfrm>
            <a:off x="5830454" y="2674024"/>
            <a:ext cx="2954177" cy="190041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b="1" dirty="0" smtClean="0">
                <a:latin typeface="Comic Sans MS"/>
                <a:cs typeface="Comic Sans MS"/>
              </a:rPr>
              <a:t>Video </a:t>
            </a:r>
            <a:r>
              <a:rPr lang="en-US" b="1" dirty="0" smtClean="0">
                <a:solidFill>
                  <a:srgbClr val="000000"/>
                </a:solidFill>
                <a:latin typeface="Comic Sans MS"/>
                <a:cs typeface="Comic Sans MS"/>
              </a:rPr>
              <a:t>links</a:t>
            </a:r>
            <a:r>
              <a:rPr lang="en-US" dirty="0" smtClean="0">
                <a:solidFill>
                  <a:srgbClr val="000000"/>
                </a:solidFill>
                <a:latin typeface="Comic Sans MS"/>
                <a:cs typeface="Comic Sans MS"/>
              </a:rPr>
              <a:t>: </a:t>
            </a:r>
            <a:endParaRPr lang="en-US" dirty="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6"/>
              </a:rPr>
              <a:t>Nervous System</a:t>
            </a:r>
            <a:r>
              <a:rPr lang="en-US" sz="1400" dirty="0" smtClean="0">
                <a:solidFill>
                  <a:srgbClr val="000000"/>
                </a:solidFill>
                <a:latin typeface="Comic Sans MS"/>
                <a:cs typeface="Comic Sans MS"/>
              </a:rPr>
              <a:t> </a:t>
            </a:r>
          </a:p>
          <a:p>
            <a:pPr algn="ctr">
              <a:spcBef>
                <a:spcPct val="30000"/>
              </a:spcBef>
            </a:pPr>
            <a:r>
              <a:rPr lang="en-US" sz="1100" dirty="0" smtClean="0">
                <a:solidFill>
                  <a:srgbClr val="000000"/>
                </a:solidFill>
                <a:latin typeface="Comic Sans MS"/>
                <a:cs typeface="Comic Sans MS"/>
              </a:rPr>
              <a:t>(short video)</a:t>
            </a:r>
            <a:endParaRPr lang="en-US" sz="8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7"/>
              </a:rPr>
              <a:t>Telegraph Line</a:t>
            </a:r>
            <a:endParaRPr lang="en-US" sz="1400" dirty="0" smtClean="0">
              <a:solidFill>
                <a:srgbClr val="000000"/>
              </a:solidFill>
              <a:latin typeface="Comic Sans MS"/>
              <a:cs typeface="Comic Sans MS"/>
            </a:endParaRPr>
          </a:p>
          <a:p>
            <a:pPr algn="ctr">
              <a:spcBef>
                <a:spcPct val="30000"/>
              </a:spcBef>
            </a:pPr>
            <a:r>
              <a:rPr lang="en-US" sz="1100" dirty="0" smtClean="0">
                <a:solidFill>
                  <a:srgbClr val="000000"/>
                </a:solidFill>
                <a:latin typeface="Comic Sans MS"/>
                <a:cs typeface="Comic Sans MS"/>
              </a:rPr>
              <a:t>School House Rock</a:t>
            </a:r>
          </a:p>
          <a:p>
            <a:pPr algn="ctr">
              <a:spcBef>
                <a:spcPct val="30000"/>
              </a:spcBef>
            </a:pPr>
            <a:endParaRPr lang="en-US" sz="200" dirty="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8"/>
              </a:rPr>
              <a:t>Nervous System</a:t>
            </a:r>
            <a:endParaRPr lang="en-US" sz="1400" dirty="0" smtClean="0">
              <a:solidFill>
                <a:srgbClr val="000000"/>
              </a:solidFill>
              <a:latin typeface="Comic Sans MS"/>
              <a:cs typeface="Comic Sans MS"/>
            </a:endParaRPr>
          </a:p>
          <a:p>
            <a:pPr algn="ctr">
              <a:spcBef>
                <a:spcPct val="30000"/>
              </a:spcBef>
            </a:pPr>
            <a:r>
              <a:rPr lang="en-US" sz="1100" dirty="0" smtClean="0">
                <a:solidFill>
                  <a:srgbClr val="000000"/>
                </a:solidFill>
                <a:latin typeface="Comic Sans MS"/>
                <a:cs typeface="Comic Sans MS"/>
              </a:rPr>
              <a:t>from  Crash Course Biology</a:t>
            </a:r>
          </a:p>
        </p:txBody>
      </p:sp>
      <p:sp>
        <p:nvSpPr>
          <p:cNvPr id="4" name="Rectangle 3"/>
          <p:cNvSpPr/>
          <p:nvPr/>
        </p:nvSpPr>
        <p:spPr>
          <a:xfrm>
            <a:off x="5091545" y="1108364"/>
            <a:ext cx="565728" cy="43872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1182" y="5033818"/>
            <a:ext cx="3284681" cy="1271263"/>
          </a:xfrm>
          <a:prstGeom prst="rect">
            <a:avLst/>
          </a:prstGeom>
        </p:spPr>
      </p:pic>
      <p:sp>
        <p:nvSpPr>
          <p:cNvPr id="8" name="TextBox 7"/>
          <p:cNvSpPr txBox="1"/>
          <p:nvPr/>
        </p:nvSpPr>
        <p:spPr>
          <a:xfrm>
            <a:off x="5507183" y="750455"/>
            <a:ext cx="3440545" cy="1815882"/>
          </a:xfrm>
          <a:prstGeom prst="rect">
            <a:avLst/>
          </a:prstGeom>
          <a:noFill/>
        </p:spPr>
        <p:txBody>
          <a:bodyPr wrap="square" rtlCol="0">
            <a:spAutoFit/>
          </a:bodyPr>
          <a:lstStyle/>
          <a:p>
            <a:pPr algn="ctr"/>
            <a:r>
              <a:rPr lang="en-US" sz="1400" dirty="0" smtClean="0">
                <a:latin typeface="Comic Sans MS"/>
                <a:cs typeface="Comic Sans MS"/>
              </a:rPr>
              <a:t>Consists of </a:t>
            </a:r>
            <a:r>
              <a:rPr lang="en-US" sz="1400" dirty="0">
                <a:latin typeface="Comic Sans MS"/>
                <a:cs typeface="Comic Sans MS"/>
              </a:rPr>
              <a:t>the brain, spinal cord, sensory organs, and all of the nerves that connect these organs with the rest of the body. </a:t>
            </a:r>
            <a:endParaRPr lang="en-US" sz="1400" dirty="0" smtClean="0">
              <a:latin typeface="Comic Sans MS"/>
              <a:cs typeface="Comic Sans MS"/>
            </a:endParaRPr>
          </a:p>
          <a:p>
            <a:pPr algn="ctr"/>
            <a:endParaRPr lang="en-US" sz="1400" dirty="0">
              <a:latin typeface="Comic Sans MS"/>
              <a:cs typeface="Comic Sans MS"/>
            </a:endParaRPr>
          </a:p>
          <a:p>
            <a:pPr algn="ctr"/>
            <a:r>
              <a:rPr lang="en-US" sz="1400" dirty="0" smtClean="0">
                <a:latin typeface="Comic Sans MS"/>
                <a:cs typeface="Comic Sans MS"/>
              </a:rPr>
              <a:t>Together</a:t>
            </a:r>
            <a:r>
              <a:rPr lang="en-US" sz="1400" dirty="0">
                <a:latin typeface="Comic Sans MS"/>
                <a:cs typeface="Comic Sans MS"/>
              </a:rPr>
              <a:t>, these organs are responsible for the control of the body and communication among its parts.</a:t>
            </a:r>
          </a:p>
        </p:txBody>
      </p:sp>
      <p:sp>
        <p:nvSpPr>
          <p:cNvPr id="10" name="Rectangle 9"/>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10"/>
              </a:rPr>
              <a:t>Virtual </a:t>
            </a:r>
            <a:r>
              <a:rPr lang="en-US" sz="800" dirty="0" smtClean="0">
                <a:solidFill>
                  <a:prstClr val="black"/>
                </a:solidFill>
                <a:latin typeface="Verdana"/>
                <a:ea typeface="Verdana" panose="020B0604030504040204" pitchFamily="34" charset="0"/>
                <a:cs typeface="Verdana"/>
                <a:hlinkClick r:id="rId10"/>
              </a:rPr>
              <a:t>Biology </a:t>
            </a:r>
            <a:r>
              <a:rPr lang="en-US" sz="800" dirty="0">
                <a:solidFill>
                  <a:prstClr val="black"/>
                </a:solidFill>
                <a:latin typeface="Verdana"/>
                <a:ea typeface="Verdana" panose="020B0604030504040204" pitchFamily="34" charset="0"/>
                <a:cs typeface="Verdana"/>
                <a:hlinkClick r:id="rId10"/>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11"/>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6326596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Muscular System</a:t>
            </a:r>
            <a:endParaRPr lang="en-US" sz="3200" dirty="0">
              <a:latin typeface="Comic Sans MS"/>
              <a:cs typeface="Comic Sans MS"/>
            </a:endParaRPr>
          </a:p>
        </p:txBody>
      </p:sp>
      <p:sp>
        <p:nvSpPr>
          <p:cNvPr id="7"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Muscular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6" name="Picture 5" descr="Bougle_Muscular-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28" y="796634"/>
            <a:ext cx="2010064" cy="5276274"/>
          </a:xfrm>
          <a:prstGeom prst="rect">
            <a:avLst/>
          </a:prstGeom>
        </p:spPr>
      </p:pic>
      <p:pic>
        <p:nvPicPr>
          <p:cNvPr id="9" name="Picture 4" descr="FG04_14c"/>
          <p:cNvPicPr>
            <a:picLocks noChangeAspect="1" noChangeArrowheads="1"/>
          </p:cNvPicPr>
          <p:nvPr/>
        </p:nvPicPr>
        <p:blipFill>
          <a:blip r:embed="rId4">
            <a:extLst>
              <a:ext uri="{28A0092B-C50C-407E-A947-70E740481C1C}">
                <a14:useLocalDpi xmlns:a14="http://schemas.microsoft.com/office/drawing/2010/main" val="0"/>
              </a:ext>
            </a:extLst>
          </a:blip>
          <a:srcRect t="27534" b="30843"/>
          <a:stretch>
            <a:fillRect/>
          </a:stretch>
        </p:blipFill>
        <p:spPr bwMode="auto">
          <a:xfrm>
            <a:off x="2655454" y="2089727"/>
            <a:ext cx="3024909" cy="204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descr="FG04_14a"/>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t="18494" b="18616"/>
          <a:stretch>
            <a:fillRect/>
          </a:stretch>
        </p:blipFill>
        <p:spPr>
          <a:xfrm>
            <a:off x="5853544" y="2101274"/>
            <a:ext cx="3076143" cy="2182089"/>
          </a:xfrm>
        </p:spPr>
      </p:pic>
      <p:pic>
        <p:nvPicPr>
          <p:cNvPr id="12" name="Picture 4" descr="FG04_14b"/>
          <p:cNvPicPr>
            <a:picLocks noChangeAspect="1" noChangeArrowheads="1"/>
          </p:cNvPicPr>
          <p:nvPr/>
        </p:nvPicPr>
        <p:blipFill>
          <a:blip r:embed="rId6">
            <a:extLst>
              <a:ext uri="{28A0092B-C50C-407E-A947-70E740481C1C}">
                <a14:useLocalDpi xmlns:a14="http://schemas.microsoft.com/office/drawing/2010/main" val="0"/>
              </a:ext>
            </a:extLst>
          </a:blip>
          <a:srcRect t="20161" b="20526"/>
          <a:stretch>
            <a:fillRect/>
          </a:stretch>
        </p:blipFill>
        <p:spPr bwMode="auto">
          <a:xfrm>
            <a:off x="2597729" y="4329545"/>
            <a:ext cx="3151765" cy="19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6"/>
          <p:cNvSpPr>
            <a:spLocks noChangeArrowheads="1"/>
          </p:cNvSpPr>
          <p:nvPr/>
        </p:nvSpPr>
        <p:spPr bwMode="auto">
          <a:xfrm>
            <a:off x="5957454" y="4428932"/>
            <a:ext cx="2954177" cy="1631109"/>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2000" b="1" dirty="0" smtClean="0">
                <a:latin typeface="Comic Sans MS"/>
                <a:cs typeface="Comic Sans MS"/>
              </a:rPr>
              <a:t>Video</a:t>
            </a:r>
            <a:r>
              <a:rPr lang="en-US" sz="2000" dirty="0" smtClean="0">
                <a:solidFill>
                  <a:srgbClr val="000000"/>
                </a:solidFill>
                <a:latin typeface="Comic Sans MS"/>
                <a:cs typeface="Comic Sans MS"/>
              </a:rPr>
              <a:t>: </a:t>
            </a:r>
            <a:endParaRPr lang="en-US" sz="2000" dirty="0">
              <a:solidFill>
                <a:srgbClr val="000000"/>
              </a:solidFill>
              <a:latin typeface="Comic Sans MS"/>
              <a:cs typeface="Comic Sans MS"/>
            </a:endParaRPr>
          </a:p>
          <a:p>
            <a:pPr algn="ctr">
              <a:spcBef>
                <a:spcPct val="30000"/>
              </a:spcBef>
            </a:pPr>
            <a:endParaRPr lang="en-US" sz="6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rPr>
              <a:t>Big Guns: </a:t>
            </a:r>
          </a:p>
          <a:p>
            <a:pPr algn="ctr">
              <a:spcBef>
                <a:spcPct val="30000"/>
              </a:spcBef>
            </a:pPr>
            <a:r>
              <a:rPr lang="en-US" sz="1600" dirty="0" smtClean="0">
                <a:solidFill>
                  <a:srgbClr val="000000"/>
                </a:solidFill>
                <a:latin typeface="Comic Sans MS"/>
                <a:cs typeface="Comic Sans MS"/>
                <a:hlinkClick r:id="rId7"/>
              </a:rPr>
              <a:t>The Muscular System </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from  Crash Course Biology</a:t>
            </a:r>
          </a:p>
          <a:p>
            <a:pPr algn="ctr">
              <a:spcBef>
                <a:spcPct val="30000"/>
              </a:spcBef>
            </a:pPr>
            <a:endParaRPr lang="en-US" sz="1200" dirty="0" smtClean="0">
              <a:solidFill>
                <a:srgbClr val="000000"/>
              </a:solidFill>
              <a:latin typeface="Comic Sans MS"/>
              <a:cs typeface="Comic Sans MS"/>
            </a:endParaRPr>
          </a:p>
        </p:txBody>
      </p:sp>
      <p:sp>
        <p:nvSpPr>
          <p:cNvPr id="3" name="TextBox 2"/>
          <p:cNvSpPr txBox="1"/>
          <p:nvPr/>
        </p:nvSpPr>
        <p:spPr>
          <a:xfrm>
            <a:off x="2597728" y="646546"/>
            <a:ext cx="6396182" cy="1277273"/>
          </a:xfrm>
          <a:prstGeom prst="rect">
            <a:avLst/>
          </a:prstGeom>
          <a:noFill/>
        </p:spPr>
        <p:txBody>
          <a:bodyPr wrap="square" rtlCol="0">
            <a:spAutoFit/>
          </a:bodyPr>
          <a:lstStyle/>
          <a:p>
            <a:r>
              <a:rPr lang="en-US" sz="1400" dirty="0" smtClean="0">
                <a:latin typeface="Comic Sans MS"/>
                <a:cs typeface="Comic Sans MS"/>
              </a:rPr>
              <a:t>Responsible for </a:t>
            </a:r>
            <a:r>
              <a:rPr lang="en-US" sz="1400" dirty="0">
                <a:latin typeface="Comic Sans MS"/>
                <a:cs typeface="Comic Sans MS"/>
              </a:rPr>
              <a:t>movement of the human body. S</a:t>
            </a:r>
            <a:r>
              <a:rPr lang="en-US" sz="1400" dirty="0" smtClean="0">
                <a:latin typeface="Comic Sans MS"/>
                <a:cs typeface="Comic Sans MS"/>
              </a:rPr>
              <a:t>keletal muscles </a:t>
            </a:r>
            <a:r>
              <a:rPr lang="en-US" sz="1400" dirty="0">
                <a:latin typeface="Comic Sans MS"/>
                <a:cs typeface="Comic Sans MS"/>
              </a:rPr>
              <a:t>make up roughly half of a person’s body weight. </a:t>
            </a:r>
            <a:endParaRPr lang="en-US" sz="1400" dirty="0" smtClean="0">
              <a:latin typeface="Comic Sans MS"/>
              <a:cs typeface="Comic Sans MS"/>
            </a:endParaRPr>
          </a:p>
          <a:p>
            <a:endParaRPr lang="en-US" sz="700" dirty="0" smtClean="0">
              <a:latin typeface="Comic Sans MS"/>
              <a:cs typeface="Comic Sans MS"/>
            </a:endParaRPr>
          </a:p>
          <a:p>
            <a:r>
              <a:rPr lang="en-US" sz="1400" dirty="0" smtClean="0">
                <a:latin typeface="Comic Sans MS"/>
                <a:cs typeface="Comic Sans MS"/>
              </a:rPr>
              <a:t> </a:t>
            </a:r>
            <a:r>
              <a:rPr lang="en-US" sz="1400" dirty="0">
                <a:latin typeface="Comic Sans MS"/>
                <a:cs typeface="Comic Sans MS"/>
              </a:rPr>
              <a:t>Muscle tissue is also found inside of the heart, digestive organs, and blood vessels. </a:t>
            </a:r>
            <a:r>
              <a:rPr lang="en-US" sz="1400" dirty="0" smtClean="0">
                <a:latin typeface="Comic Sans MS"/>
                <a:cs typeface="Comic Sans MS"/>
              </a:rPr>
              <a:t>Where muscles </a:t>
            </a:r>
            <a:r>
              <a:rPr lang="en-US" sz="1400" dirty="0">
                <a:latin typeface="Comic Sans MS"/>
                <a:cs typeface="Comic Sans MS"/>
              </a:rPr>
              <a:t>serve to move substances throughout the body</a:t>
            </a:r>
            <a:r>
              <a:rPr lang="en-US" sz="1400" dirty="0" smtClean="0">
                <a:latin typeface="Comic Sans MS"/>
                <a:cs typeface="Comic Sans MS"/>
              </a:rPr>
              <a:t>. </a:t>
            </a:r>
            <a:endParaRPr lang="en-US" sz="1400" dirty="0">
              <a:latin typeface="Comic Sans MS"/>
              <a:cs typeface="Comic Sans MS"/>
            </a:endParaRPr>
          </a:p>
        </p:txBody>
      </p:sp>
    </p:spTree>
    <p:extLst>
      <p:ext uri="{BB962C8B-B14F-4D97-AF65-F5344CB8AC3E}">
        <p14:creationId xmlns:p14="http://schemas.microsoft.com/office/powerpoint/2010/main" val="603426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Circulatory System</a:t>
            </a:r>
            <a:endParaRPr lang="en-US" sz="2800" dirty="0">
              <a:solidFill>
                <a:srgbClr val="FFDF2B"/>
              </a:solidFill>
              <a:latin typeface="Comic Sans MS"/>
              <a:cs typeface="Comic Sans MS"/>
            </a:endParaRPr>
          </a:p>
        </p:txBody>
      </p:sp>
      <p:sp>
        <p:nvSpPr>
          <p:cNvPr id="7" name="Rectangle 9"/>
          <p:cNvSpPr>
            <a:spLocks noChangeArrowheads="1"/>
          </p:cNvSpPr>
          <p:nvPr/>
        </p:nvSpPr>
        <p:spPr bwMode="auto">
          <a:xfrm>
            <a:off x="7100455" y="6627168"/>
            <a:ext cx="20435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Circulatory System</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sp>
        <p:nvSpPr>
          <p:cNvPr id="9" name="Rectangle 36"/>
          <p:cNvSpPr>
            <a:spLocks noChangeArrowheads="1"/>
          </p:cNvSpPr>
          <p:nvPr/>
        </p:nvSpPr>
        <p:spPr bwMode="auto">
          <a:xfrm>
            <a:off x="5795817" y="4013297"/>
            <a:ext cx="2954177" cy="175729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2000" b="1" dirty="0" smtClean="0">
                <a:latin typeface="Comic Sans MS"/>
                <a:cs typeface="Comic Sans MS"/>
              </a:rPr>
              <a:t>Video </a:t>
            </a:r>
            <a:r>
              <a:rPr lang="en-US" sz="2000" b="1" dirty="0" smtClean="0">
                <a:solidFill>
                  <a:srgbClr val="000000"/>
                </a:solidFill>
                <a:latin typeface="Comic Sans MS"/>
                <a:cs typeface="Comic Sans MS"/>
              </a:rPr>
              <a:t>links</a:t>
            </a:r>
            <a:r>
              <a:rPr lang="en-US" sz="2000" dirty="0" smtClean="0">
                <a:solidFill>
                  <a:srgbClr val="000000"/>
                </a:solidFill>
                <a:latin typeface="Comic Sans MS"/>
                <a:cs typeface="Comic Sans MS"/>
              </a:rPr>
              <a:t>: </a:t>
            </a:r>
            <a:endParaRPr lang="en-US" sz="2000" dirty="0">
              <a:solidFill>
                <a:srgbClr val="000000"/>
              </a:solidFill>
              <a:latin typeface="Comic Sans MS"/>
              <a:cs typeface="Comic Sans MS"/>
            </a:endParaRPr>
          </a:p>
          <a:p>
            <a:pPr algn="ctr">
              <a:spcBef>
                <a:spcPct val="30000"/>
              </a:spcBef>
            </a:pPr>
            <a:r>
              <a:rPr lang="en-US" sz="1400" dirty="0">
                <a:solidFill>
                  <a:srgbClr val="000000"/>
                </a:solidFill>
                <a:latin typeface="Comic Sans MS"/>
                <a:cs typeface="Comic Sans MS"/>
                <a:hlinkClick r:id="rId3"/>
              </a:rPr>
              <a:t>Circulatory </a:t>
            </a:r>
            <a:r>
              <a:rPr lang="en-US" sz="1400" dirty="0" smtClean="0">
                <a:solidFill>
                  <a:srgbClr val="000000"/>
                </a:solidFill>
                <a:latin typeface="Comic Sans MS"/>
                <a:cs typeface="Comic Sans MS"/>
                <a:hlinkClick r:id="rId3"/>
              </a:rPr>
              <a:t>System Rap</a:t>
            </a:r>
            <a:endParaRPr lang="en-US" sz="14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rPr>
              <a:t>(</a:t>
            </a:r>
            <a:r>
              <a:rPr lang="en-US" sz="1400" dirty="0">
                <a:solidFill>
                  <a:srgbClr val="000000"/>
                </a:solidFill>
                <a:latin typeface="Comic Sans MS"/>
                <a:cs typeface="Comic Sans MS"/>
              </a:rPr>
              <a:t>Pump it Up!</a:t>
            </a:r>
            <a:r>
              <a:rPr lang="en-US" sz="1400" dirty="0" smtClean="0">
                <a:solidFill>
                  <a:srgbClr val="000000"/>
                </a:solidFill>
                <a:latin typeface="Comic Sans MS"/>
                <a:cs typeface="Comic Sans MS"/>
              </a:rPr>
              <a:t>)</a:t>
            </a:r>
            <a:endParaRPr lang="en-US" sz="1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hlinkClick r:id="rId4"/>
              </a:rPr>
              <a:t>Circulatory System &amp; Respiratory System</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from  Crash Course Biology</a:t>
            </a:r>
          </a:p>
        </p:txBody>
      </p:sp>
      <p:pic>
        <p:nvPicPr>
          <p:cNvPr id="3" name="Picture 2" descr="circularoty system.png"/>
          <p:cNvPicPr>
            <a:picLocks noChangeAspect="1"/>
          </p:cNvPicPr>
          <p:nvPr/>
        </p:nvPicPr>
        <p:blipFill rotWithShape="1">
          <a:blip r:embed="rId5">
            <a:extLst>
              <a:ext uri="{28A0092B-C50C-407E-A947-70E740481C1C}">
                <a14:useLocalDpi xmlns:a14="http://schemas.microsoft.com/office/drawing/2010/main" val="0"/>
              </a:ext>
            </a:extLst>
          </a:blip>
          <a:srcRect l="-4646" r="4646" b="1813"/>
          <a:stretch/>
        </p:blipFill>
        <p:spPr>
          <a:xfrm>
            <a:off x="-126999" y="777107"/>
            <a:ext cx="4710543" cy="5432362"/>
          </a:xfrm>
          <a:prstGeom prst="rect">
            <a:avLst/>
          </a:prstGeom>
        </p:spPr>
      </p:pic>
      <p:pic>
        <p:nvPicPr>
          <p:cNvPr id="4" name="Picture 3" descr="circulatory-system-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2819" y="3971638"/>
            <a:ext cx="2101273" cy="2078181"/>
          </a:xfrm>
          <a:prstGeom prst="rect">
            <a:avLst/>
          </a:prstGeom>
        </p:spPr>
      </p:pic>
      <p:sp>
        <p:nvSpPr>
          <p:cNvPr id="5" name="TextBox 4"/>
          <p:cNvSpPr txBox="1"/>
          <p:nvPr/>
        </p:nvSpPr>
        <p:spPr>
          <a:xfrm>
            <a:off x="5172364" y="923636"/>
            <a:ext cx="3532909" cy="2462213"/>
          </a:xfrm>
          <a:prstGeom prst="rect">
            <a:avLst/>
          </a:prstGeom>
          <a:noFill/>
        </p:spPr>
        <p:txBody>
          <a:bodyPr wrap="square" rtlCol="0">
            <a:spAutoFit/>
          </a:bodyPr>
          <a:lstStyle/>
          <a:p>
            <a:r>
              <a:rPr lang="en-US" sz="1400" dirty="0">
                <a:latin typeface="Comic Sans MS"/>
                <a:cs typeface="Comic Sans MS"/>
              </a:rPr>
              <a:t>N</a:t>
            </a:r>
            <a:r>
              <a:rPr lang="en-US" sz="1400" dirty="0" smtClean="0">
                <a:latin typeface="Comic Sans MS"/>
                <a:cs typeface="Comic Sans MS"/>
              </a:rPr>
              <a:t>etwork </a:t>
            </a:r>
            <a:r>
              <a:rPr lang="en-US" sz="1400" dirty="0">
                <a:latin typeface="Comic Sans MS"/>
                <a:cs typeface="Comic Sans MS"/>
              </a:rPr>
              <a:t>of organs and </a:t>
            </a:r>
            <a:r>
              <a:rPr lang="en-US" sz="1400" dirty="0" smtClean="0">
                <a:latin typeface="Comic Sans MS"/>
                <a:cs typeface="Comic Sans MS"/>
              </a:rPr>
              <a:t>vessels </a:t>
            </a:r>
            <a:r>
              <a:rPr lang="en-US" sz="1400" dirty="0">
                <a:latin typeface="Comic Sans MS"/>
                <a:cs typeface="Comic Sans MS"/>
              </a:rPr>
              <a:t>responsible for the flow of blood, nutrients, oxygen and other gases, and hormones to and from cells. </a:t>
            </a:r>
            <a:endParaRPr lang="en-US" sz="1400" dirty="0" smtClean="0">
              <a:latin typeface="Comic Sans MS"/>
              <a:cs typeface="Comic Sans MS"/>
            </a:endParaRPr>
          </a:p>
          <a:p>
            <a:endParaRPr lang="en-US" sz="1400" dirty="0">
              <a:latin typeface="Comic Sans MS"/>
              <a:cs typeface="Comic Sans MS"/>
            </a:endParaRPr>
          </a:p>
          <a:p>
            <a:r>
              <a:rPr lang="en-US" sz="1400" dirty="0" smtClean="0">
                <a:latin typeface="Comic Sans MS"/>
                <a:cs typeface="Comic Sans MS"/>
              </a:rPr>
              <a:t>Without </a:t>
            </a:r>
            <a:r>
              <a:rPr lang="en-US" sz="1400" dirty="0">
                <a:latin typeface="Comic Sans MS"/>
                <a:cs typeface="Comic Sans MS"/>
              </a:rPr>
              <a:t>the circulatory system, the body would not be able to fight disease or maintain a stable internal environment — such as proper temperature and pH — known as homeostasis.</a:t>
            </a:r>
          </a:p>
        </p:txBody>
      </p:sp>
    </p:spTree>
    <p:extLst>
      <p:ext uri="{BB962C8B-B14F-4D97-AF65-F5344CB8AC3E}">
        <p14:creationId xmlns:p14="http://schemas.microsoft.com/office/powerpoint/2010/main" val="2747505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1779"/>
            <a:ext cx="5329239" cy="215444"/>
          </a:xfrm>
          <a:prstGeom prst="rect">
            <a:avLst/>
          </a:prstGeom>
        </p:spPr>
        <p:txBody>
          <a:bodyPr wrap="square">
            <a:spAutoFit/>
          </a:bodyPr>
          <a:lstStyle/>
          <a:p>
            <a:pPr>
              <a:spcBef>
                <a:spcPct val="50000"/>
              </a:spcBef>
            </a:pPr>
            <a:r>
              <a:rPr lang="en-US" sz="800" dirty="0">
                <a:solidFill>
                  <a:prstClr val="black"/>
                </a:solidFill>
                <a:ea typeface="Verdana" panose="020B0604030504040204" pitchFamily="34" charset="0"/>
                <a:cs typeface="Verdana" panose="020B0604030504040204" pitchFamily="34" charset="0"/>
              </a:rPr>
              <a:t>From the  </a:t>
            </a:r>
            <a:r>
              <a:rPr lang="en-US" sz="800" dirty="0">
                <a:solidFill>
                  <a:prstClr val="black"/>
                </a:solidFill>
                <a:ea typeface="Verdana" panose="020B0604030504040204" pitchFamily="34" charset="0"/>
                <a:cs typeface="Verdana" panose="020B0604030504040204" pitchFamily="34" charset="0"/>
                <a:hlinkClick r:id="rId2"/>
              </a:rPr>
              <a:t>Virtual </a:t>
            </a:r>
            <a:r>
              <a:rPr lang="en-US" sz="800" dirty="0" smtClean="0">
                <a:solidFill>
                  <a:prstClr val="black"/>
                </a:solidFill>
                <a:ea typeface="Verdana" panose="020B0604030504040204" pitchFamily="34" charset="0"/>
                <a:cs typeface="Verdana" panose="020B0604030504040204" pitchFamily="34" charset="0"/>
                <a:hlinkClick r:id="rId2"/>
              </a:rPr>
              <a:t>Biology </a:t>
            </a:r>
            <a:r>
              <a:rPr lang="en-US" sz="800" dirty="0">
                <a:solidFill>
                  <a:prstClr val="black"/>
                </a:solidFill>
                <a:ea typeface="Verdana" panose="020B0604030504040204" pitchFamily="34" charset="0"/>
                <a:cs typeface="Verdana" panose="020B0604030504040204" pitchFamily="34" charset="0"/>
                <a:hlinkClick r:id="rId2"/>
              </a:rPr>
              <a:t>Classroom </a:t>
            </a:r>
            <a:r>
              <a:rPr lang="en-US" sz="800" dirty="0">
                <a:solidFill>
                  <a:prstClr val="black"/>
                </a:solidFill>
                <a:ea typeface="Verdana" panose="020B0604030504040204" pitchFamily="34" charset="0"/>
                <a:cs typeface="Verdana" panose="020B0604030504040204" pitchFamily="34" charset="0"/>
              </a:rPr>
              <a:t>on </a:t>
            </a:r>
            <a:r>
              <a:rPr lang="en-US" sz="800" dirty="0">
                <a:solidFill>
                  <a:prstClr val="black"/>
                </a:solidFill>
                <a:ea typeface="Verdana" panose="020B0604030504040204" pitchFamily="34" charset="0"/>
                <a:cs typeface="Verdana" panose="020B0604030504040204" pitchFamily="34" charset="0"/>
                <a:hlinkClick r:id="rId3"/>
              </a:rPr>
              <a:t>ScienceProfOnline.com</a:t>
            </a:r>
            <a:endParaRPr lang="en-US" sz="800" dirty="0">
              <a:solidFill>
                <a:prstClr val="black"/>
              </a:solidFill>
              <a:ea typeface="Verdana" panose="020B0604030504040204" pitchFamily="34" charset="0"/>
              <a:cs typeface="Verdana" panose="020B0604030504040204" pitchFamily="34" charset="0"/>
            </a:endParaRPr>
          </a:p>
        </p:txBody>
      </p:sp>
      <p:sp>
        <p:nvSpPr>
          <p:cNvPr id="8" name="Rectangle 4"/>
          <p:cNvSpPr txBox="1">
            <a:spLocks noChangeArrowheads="1"/>
          </p:cNvSpPr>
          <p:nvPr/>
        </p:nvSpPr>
        <p:spPr>
          <a:xfrm>
            <a:off x="1265827" y="1199132"/>
            <a:ext cx="2751991" cy="422723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dirty="0" smtClean="0">
                <a:solidFill>
                  <a:srgbClr val="008000"/>
                </a:solidFill>
                <a:latin typeface="Comic Sans MS"/>
                <a:cs typeface="Comic Sans MS"/>
              </a:rPr>
              <a:t>Human Organs &amp; </a:t>
            </a:r>
          </a:p>
          <a:p>
            <a:pPr algn="l"/>
            <a:r>
              <a:rPr lang="en-US" sz="4800" b="1" dirty="0" smtClean="0">
                <a:solidFill>
                  <a:srgbClr val="008000"/>
                </a:solidFill>
                <a:latin typeface="Comic Sans MS"/>
                <a:cs typeface="Comic Sans MS"/>
              </a:rPr>
              <a:t>Organ </a:t>
            </a:r>
          </a:p>
          <a:p>
            <a:pPr algn="l"/>
            <a:r>
              <a:rPr lang="en-US" sz="4800" b="1" dirty="0" smtClean="0">
                <a:solidFill>
                  <a:srgbClr val="008000"/>
                </a:solidFill>
                <a:latin typeface="Comic Sans MS"/>
                <a:cs typeface="Comic Sans MS"/>
              </a:rPr>
              <a:t>Systems</a:t>
            </a:r>
          </a:p>
          <a:p>
            <a:pPr algn="l"/>
            <a:endParaRPr lang="en-US" sz="1900" b="1" dirty="0" smtClean="0">
              <a:solidFill>
                <a:srgbClr val="008000"/>
              </a:solidFill>
              <a:latin typeface="Comic Sans MS"/>
              <a:cs typeface="Comic Sans MS"/>
            </a:endParaRPr>
          </a:p>
          <a:p>
            <a:pPr algn="l"/>
            <a:endParaRPr lang="en-US" sz="4800" b="1" dirty="0">
              <a:solidFill>
                <a:srgbClr val="008000"/>
              </a:solidFill>
              <a:latin typeface="Comic Sans MS"/>
              <a:cs typeface="Comic Sans MS"/>
            </a:endParaRPr>
          </a:p>
        </p:txBody>
      </p:sp>
      <p:sp>
        <p:nvSpPr>
          <p:cNvPr id="15" name="Rectangle 9"/>
          <p:cNvSpPr>
            <a:spLocks noChangeArrowheads="1"/>
          </p:cNvSpPr>
          <p:nvPr/>
        </p:nvSpPr>
        <p:spPr bwMode="auto">
          <a:xfrm>
            <a:off x="7379631" y="6627168"/>
            <a:ext cx="17643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4"/>
              </a:rPr>
              <a:t>Human Anatomy</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pic>
        <p:nvPicPr>
          <p:cNvPr id="2" name="Picture 1" descr="Man_shadow_anatom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472" y="903040"/>
            <a:ext cx="4438073" cy="5031324"/>
          </a:xfrm>
          <a:prstGeom prst="rect">
            <a:avLst/>
          </a:prstGeom>
        </p:spPr>
      </p:pic>
    </p:spTree>
    <p:extLst>
      <p:ext uri="{BB962C8B-B14F-4D97-AF65-F5344CB8AC3E}">
        <p14:creationId xmlns:p14="http://schemas.microsoft.com/office/powerpoint/2010/main" val="2574244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Respiratory System</a:t>
            </a:r>
            <a:endParaRPr lang="en-US" sz="2800" dirty="0">
              <a:solidFill>
                <a:srgbClr val="FFDF2B"/>
              </a:solidFill>
              <a:latin typeface="Comic Sans MS"/>
              <a:cs typeface="Comic Sans MS"/>
            </a:endParaRPr>
          </a:p>
        </p:txBody>
      </p:sp>
      <p:sp>
        <p:nvSpPr>
          <p:cNvPr id="7" name="Rectangle 9"/>
          <p:cNvSpPr>
            <a:spLocks noChangeArrowheads="1"/>
          </p:cNvSpPr>
          <p:nvPr/>
        </p:nvSpPr>
        <p:spPr bwMode="auto">
          <a:xfrm>
            <a:off x="6326909" y="6627168"/>
            <a:ext cx="28170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Circulatory System</a:t>
            </a:r>
            <a:r>
              <a:rPr lang="en-US" sz="900" dirty="0" smtClean="0">
                <a:solidFill>
                  <a:srgbClr val="000002"/>
                </a:solidFill>
                <a:latin typeface="Comic Sans MS"/>
                <a:cs typeface="Comic Sans MS"/>
              </a:rPr>
              <a:t>; </a:t>
            </a:r>
            <a:r>
              <a:rPr lang="en-US" sz="900" dirty="0" smtClean="0">
                <a:solidFill>
                  <a:srgbClr val="000002"/>
                </a:solidFill>
                <a:latin typeface="Comic Sans MS"/>
                <a:cs typeface="Comic Sans MS"/>
                <a:hlinkClick r:id="rId3"/>
              </a:rPr>
              <a:t>Gas Exchange</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5" name="Picture 4" descr="Respiratory Syst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55" y="969819"/>
            <a:ext cx="5619750" cy="5033817"/>
          </a:xfrm>
          <a:prstGeom prst="rect">
            <a:avLst/>
          </a:prstGeom>
        </p:spPr>
      </p:pic>
      <p:sp>
        <p:nvSpPr>
          <p:cNvPr id="9" name="Rectangle 36"/>
          <p:cNvSpPr>
            <a:spLocks noChangeArrowheads="1"/>
          </p:cNvSpPr>
          <p:nvPr/>
        </p:nvSpPr>
        <p:spPr bwMode="auto">
          <a:xfrm>
            <a:off x="6326909" y="4151842"/>
            <a:ext cx="2330721" cy="1531081"/>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2000" b="1" dirty="0" smtClean="0">
                <a:latin typeface="Comic Sans MS"/>
                <a:cs typeface="Comic Sans MS"/>
              </a:rPr>
              <a:t>Video </a:t>
            </a:r>
            <a:r>
              <a:rPr lang="en-US" sz="2000" b="1" dirty="0" smtClean="0">
                <a:solidFill>
                  <a:srgbClr val="000000"/>
                </a:solidFill>
                <a:latin typeface="Comic Sans MS"/>
                <a:cs typeface="Comic Sans MS"/>
              </a:rPr>
              <a:t>links</a:t>
            </a:r>
            <a:r>
              <a:rPr lang="en-US" sz="2000" dirty="0" smtClean="0">
                <a:solidFill>
                  <a:srgbClr val="000000"/>
                </a:solidFill>
                <a:latin typeface="Comic Sans MS"/>
                <a:cs typeface="Comic Sans MS"/>
              </a:rPr>
              <a:t>: </a:t>
            </a:r>
            <a:endParaRPr lang="en-US" sz="20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hlinkClick r:id="rId5"/>
              </a:rPr>
              <a:t>Respiration</a:t>
            </a:r>
            <a:endParaRPr lang="en-US" sz="1600" dirty="0" smtClean="0">
              <a:solidFill>
                <a:srgbClr val="000000"/>
              </a:solidFill>
              <a:latin typeface="Comic Sans MS"/>
              <a:cs typeface="Comic Sans MS"/>
            </a:endParaRPr>
          </a:p>
          <a:p>
            <a:pPr algn="ctr">
              <a:spcBef>
                <a:spcPct val="30000"/>
              </a:spcBef>
            </a:pPr>
            <a:endParaRPr lang="en-US" sz="1000" dirty="0" smtClean="0">
              <a:solidFill>
                <a:srgbClr val="000000"/>
              </a:solidFill>
              <a:latin typeface="Comic Sans MS"/>
              <a:cs typeface="Comic Sans MS"/>
            </a:endParaRPr>
          </a:p>
          <a:p>
            <a:pPr algn="ctr">
              <a:spcBef>
                <a:spcPct val="30000"/>
              </a:spcBef>
            </a:pPr>
            <a:endParaRPr lang="en-US" sz="1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hlinkClick r:id="rId6"/>
              </a:rPr>
              <a:t>ATP &amp; Respiration</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from  Crash Course Biology</a:t>
            </a:r>
          </a:p>
        </p:txBody>
      </p:sp>
      <p:sp>
        <p:nvSpPr>
          <p:cNvPr id="3" name="TextBox 2"/>
          <p:cNvSpPr txBox="1"/>
          <p:nvPr/>
        </p:nvSpPr>
        <p:spPr>
          <a:xfrm>
            <a:off x="6292273" y="958273"/>
            <a:ext cx="2447636" cy="2462213"/>
          </a:xfrm>
          <a:prstGeom prst="rect">
            <a:avLst/>
          </a:prstGeom>
          <a:noFill/>
        </p:spPr>
        <p:txBody>
          <a:bodyPr wrap="square" rtlCol="0">
            <a:spAutoFit/>
          </a:bodyPr>
          <a:lstStyle/>
          <a:p>
            <a:r>
              <a:rPr lang="en-US" sz="1400" dirty="0">
                <a:latin typeface="Comic Sans MS"/>
                <a:cs typeface="Comic Sans MS"/>
              </a:rPr>
              <a:t>The </a:t>
            </a:r>
            <a:r>
              <a:rPr lang="en-US" sz="1400" dirty="0" smtClean="0">
                <a:latin typeface="Comic Sans MS"/>
                <a:cs typeface="Comic Sans MS"/>
              </a:rPr>
              <a:t>main </a:t>
            </a:r>
            <a:r>
              <a:rPr lang="en-US" sz="1400" dirty="0">
                <a:latin typeface="Comic Sans MS"/>
                <a:cs typeface="Comic Sans MS"/>
              </a:rPr>
              <a:t>function of the respiratory system is to supply the blood with </a:t>
            </a:r>
            <a:r>
              <a:rPr lang="en-US" sz="1400" dirty="0" smtClean="0">
                <a:latin typeface="Comic Sans MS"/>
                <a:cs typeface="Comic Sans MS"/>
              </a:rPr>
              <a:t>oxygen (O</a:t>
            </a:r>
            <a:r>
              <a:rPr lang="en-US" sz="1400" baseline="-25000" dirty="0" smtClean="0">
                <a:latin typeface="Comic Sans MS"/>
                <a:cs typeface="Comic Sans MS"/>
              </a:rPr>
              <a:t>2</a:t>
            </a:r>
            <a:r>
              <a:rPr lang="en-US" sz="1400" dirty="0" smtClean="0">
                <a:latin typeface="Comic Sans MS"/>
                <a:cs typeface="Comic Sans MS"/>
              </a:rPr>
              <a:t>) </a:t>
            </a:r>
            <a:r>
              <a:rPr lang="en-US" sz="1400" dirty="0">
                <a:latin typeface="Comic Sans MS"/>
                <a:cs typeface="Comic Sans MS"/>
              </a:rPr>
              <a:t>in order for the blood to deliver oxygen to all parts of the body. </a:t>
            </a:r>
            <a:endParaRPr lang="en-US" sz="1400" dirty="0" smtClean="0">
              <a:latin typeface="Comic Sans MS"/>
              <a:cs typeface="Comic Sans MS"/>
            </a:endParaRPr>
          </a:p>
          <a:p>
            <a:endParaRPr lang="en-US" sz="1400" dirty="0">
              <a:latin typeface="Comic Sans MS"/>
              <a:cs typeface="Comic Sans MS"/>
            </a:endParaRPr>
          </a:p>
          <a:p>
            <a:r>
              <a:rPr lang="en-US" sz="1400" dirty="0">
                <a:latin typeface="Comic Sans MS"/>
                <a:cs typeface="Comic Sans MS"/>
              </a:rPr>
              <a:t>W</a:t>
            </a:r>
            <a:r>
              <a:rPr lang="en-US" sz="1400" dirty="0" smtClean="0">
                <a:latin typeface="Comic Sans MS"/>
                <a:cs typeface="Comic Sans MS"/>
              </a:rPr>
              <a:t>hen we </a:t>
            </a:r>
            <a:r>
              <a:rPr lang="en-US" sz="1400" dirty="0">
                <a:latin typeface="Comic Sans MS"/>
                <a:cs typeface="Comic Sans MS"/>
              </a:rPr>
              <a:t>breathe, we inhale </a:t>
            </a:r>
            <a:r>
              <a:rPr lang="en-US" sz="1400" dirty="0" smtClean="0">
                <a:latin typeface="Comic Sans MS"/>
                <a:cs typeface="Comic Sans MS"/>
              </a:rPr>
              <a:t>oxygen </a:t>
            </a:r>
            <a:r>
              <a:rPr lang="en-US" sz="1400" dirty="0">
                <a:latin typeface="Comic Sans MS"/>
                <a:cs typeface="Comic Sans MS"/>
              </a:rPr>
              <a:t>and exhale </a:t>
            </a:r>
            <a:r>
              <a:rPr lang="en-US" sz="1400" dirty="0" smtClean="0">
                <a:latin typeface="Comic Sans MS"/>
                <a:cs typeface="Comic Sans MS"/>
              </a:rPr>
              <a:t>the waste product carbon dioxide (C0</a:t>
            </a:r>
            <a:r>
              <a:rPr lang="en-US" sz="1400" baseline="-25000" dirty="0" smtClean="0">
                <a:latin typeface="Comic Sans MS"/>
                <a:cs typeface="Comic Sans MS"/>
              </a:rPr>
              <a:t>2</a:t>
            </a:r>
            <a:r>
              <a:rPr lang="en-US" sz="1400" dirty="0" smtClean="0">
                <a:latin typeface="Comic Sans MS"/>
                <a:cs typeface="Comic Sans MS"/>
              </a:rPr>
              <a:t>).</a:t>
            </a:r>
            <a:endParaRPr lang="en-US" sz="1400" dirty="0">
              <a:latin typeface="Comic Sans MS"/>
              <a:cs typeface="Comic Sans MS"/>
            </a:endParaRPr>
          </a:p>
        </p:txBody>
      </p:sp>
    </p:spTree>
    <p:extLst>
      <p:ext uri="{BB962C8B-B14F-4D97-AF65-F5344CB8AC3E}">
        <p14:creationId xmlns:p14="http://schemas.microsoft.com/office/powerpoint/2010/main" val="1816207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Gas Exchange</a:t>
            </a:r>
            <a:endParaRPr lang="en-US" sz="2800" dirty="0">
              <a:solidFill>
                <a:srgbClr val="FFDF2B"/>
              </a:solidFill>
              <a:latin typeface="Comic Sans MS"/>
              <a:cs typeface="Comic Sans MS"/>
            </a:endParaRPr>
          </a:p>
        </p:txBody>
      </p:sp>
      <p:sp>
        <p:nvSpPr>
          <p:cNvPr id="7" name="Rectangle 9"/>
          <p:cNvSpPr>
            <a:spLocks noChangeArrowheads="1"/>
          </p:cNvSpPr>
          <p:nvPr/>
        </p:nvSpPr>
        <p:spPr bwMode="auto">
          <a:xfrm>
            <a:off x="6326909" y="6627168"/>
            <a:ext cx="28170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Circulatory System</a:t>
            </a:r>
            <a:r>
              <a:rPr lang="en-US" sz="900" dirty="0" smtClean="0">
                <a:solidFill>
                  <a:srgbClr val="000002"/>
                </a:solidFill>
                <a:latin typeface="Comic Sans MS"/>
                <a:cs typeface="Comic Sans MS"/>
              </a:rPr>
              <a:t>; </a:t>
            </a:r>
            <a:r>
              <a:rPr lang="en-US" sz="900" dirty="0" smtClean="0">
                <a:solidFill>
                  <a:srgbClr val="000002"/>
                </a:solidFill>
                <a:latin typeface="Comic Sans MS"/>
                <a:cs typeface="Comic Sans MS"/>
                <a:hlinkClick r:id="rId3"/>
              </a:rPr>
              <a:t>Gas Exchange</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74" y="1088003"/>
            <a:ext cx="4279962" cy="508881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3091" y="865909"/>
            <a:ext cx="3671455" cy="2932677"/>
          </a:xfrm>
          <a:prstGeom prst="rect">
            <a:avLst/>
          </a:prstGeom>
        </p:spPr>
      </p:pic>
      <p:sp>
        <p:nvSpPr>
          <p:cNvPr id="8" name="Rectangle 36"/>
          <p:cNvSpPr>
            <a:spLocks noChangeArrowheads="1"/>
          </p:cNvSpPr>
          <p:nvPr/>
        </p:nvSpPr>
        <p:spPr bwMode="auto">
          <a:xfrm>
            <a:off x="5587999" y="4174934"/>
            <a:ext cx="2954177" cy="1757297"/>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2000" b="1" dirty="0" smtClean="0">
                <a:latin typeface="Comic Sans MS"/>
                <a:cs typeface="Comic Sans MS"/>
              </a:rPr>
              <a:t>Video </a:t>
            </a:r>
            <a:r>
              <a:rPr lang="en-US" sz="2000" b="1" dirty="0" smtClean="0">
                <a:solidFill>
                  <a:srgbClr val="000000"/>
                </a:solidFill>
                <a:latin typeface="Comic Sans MS"/>
                <a:cs typeface="Comic Sans MS"/>
              </a:rPr>
              <a:t>links</a:t>
            </a:r>
            <a:r>
              <a:rPr lang="en-US" sz="2000" dirty="0" smtClean="0">
                <a:solidFill>
                  <a:srgbClr val="000000"/>
                </a:solidFill>
                <a:latin typeface="Comic Sans MS"/>
                <a:cs typeface="Comic Sans MS"/>
              </a:rPr>
              <a:t>: </a:t>
            </a:r>
            <a:endParaRPr lang="en-US" sz="2000" dirty="0">
              <a:solidFill>
                <a:srgbClr val="000000"/>
              </a:solidFill>
              <a:latin typeface="Comic Sans MS"/>
              <a:cs typeface="Comic Sans MS"/>
            </a:endParaRPr>
          </a:p>
          <a:p>
            <a:pPr algn="ctr">
              <a:spcBef>
                <a:spcPct val="30000"/>
              </a:spcBef>
            </a:pPr>
            <a:r>
              <a:rPr lang="en-US" sz="1400" dirty="0">
                <a:solidFill>
                  <a:srgbClr val="000000"/>
                </a:solidFill>
                <a:latin typeface="Comic Sans MS"/>
                <a:cs typeface="Comic Sans MS"/>
                <a:hlinkClick r:id="rId6"/>
              </a:rPr>
              <a:t>Circulatory </a:t>
            </a:r>
            <a:r>
              <a:rPr lang="en-US" sz="1400" dirty="0" smtClean="0">
                <a:solidFill>
                  <a:srgbClr val="000000"/>
                </a:solidFill>
                <a:latin typeface="Comic Sans MS"/>
                <a:cs typeface="Comic Sans MS"/>
                <a:hlinkClick r:id="rId6"/>
              </a:rPr>
              <a:t>System Rap</a:t>
            </a:r>
            <a:endParaRPr lang="en-US" sz="14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rPr>
              <a:t>(</a:t>
            </a:r>
            <a:r>
              <a:rPr lang="en-US" sz="1400" dirty="0">
                <a:solidFill>
                  <a:srgbClr val="000000"/>
                </a:solidFill>
                <a:latin typeface="Comic Sans MS"/>
                <a:cs typeface="Comic Sans MS"/>
              </a:rPr>
              <a:t>Pump it Up!</a:t>
            </a:r>
            <a:r>
              <a:rPr lang="en-US" sz="1400" dirty="0" smtClean="0">
                <a:solidFill>
                  <a:srgbClr val="000000"/>
                </a:solidFill>
                <a:latin typeface="Comic Sans MS"/>
                <a:cs typeface="Comic Sans MS"/>
              </a:rPr>
              <a:t>)</a:t>
            </a:r>
            <a:endParaRPr lang="en-US" sz="100" dirty="0">
              <a:solidFill>
                <a:srgbClr val="000000"/>
              </a:solidFill>
              <a:latin typeface="Comic Sans MS"/>
              <a:cs typeface="Comic Sans MS"/>
            </a:endParaRPr>
          </a:p>
          <a:p>
            <a:pPr algn="ctr">
              <a:spcBef>
                <a:spcPct val="30000"/>
              </a:spcBef>
            </a:pPr>
            <a:r>
              <a:rPr lang="en-US" sz="1600" dirty="0" smtClean="0">
                <a:solidFill>
                  <a:srgbClr val="000000"/>
                </a:solidFill>
                <a:latin typeface="Comic Sans MS"/>
                <a:cs typeface="Comic Sans MS"/>
                <a:hlinkClick r:id="rId7"/>
              </a:rPr>
              <a:t>Circulatory System &amp; Respiratory System</a:t>
            </a:r>
            <a:endParaRPr lang="en-US" sz="16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rPr>
              <a:t>from  Crash Course Biology</a:t>
            </a:r>
          </a:p>
        </p:txBody>
      </p:sp>
    </p:spTree>
    <p:extLst>
      <p:ext uri="{BB962C8B-B14F-4D97-AF65-F5344CB8AC3E}">
        <p14:creationId xmlns:p14="http://schemas.microsoft.com/office/powerpoint/2010/main" val="10870306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Effect of Smoking on Lungs</a:t>
            </a:r>
            <a:endParaRPr lang="en-US" sz="2800" dirty="0">
              <a:solidFill>
                <a:srgbClr val="FFDF2B"/>
              </a:solidFill>
              <a:latin typeface="Comic Sans MS"/>
              <a:cs typeface="Comic Sans MS"/>
            </a:endParaRPr>
          </a:p>
        </p:txBody>
      </p:sp>
      <p:sp>
        <p:nvSpPr>
          <p:cNvPr id="11" name="Rectangle 5"/>
          <p:cNvSpPr>
            <a:spLocks noChangeArrowheads="1"/>
          </p:cNvSpPr>
          <p:nvPr/>
        </p:nvSpPr>
        <p:spPr bwMode="auto">
          <a:xfrm>
            <a:off x="311729" y="742303"/>
            <a:ext cx="4064000" cy="72932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r>
              <a:rPr lang="en-US" sz="1400" dirty="0">
                <a:solidFill>
                  <a:srgbClr val="000000"/>
                </a:solidFill>
                <a:latin typeface="Comic Sans MS"/>
                <a:cs typeface="Comic Sans MS"/>
              </a:rPr>
              <a:t>Normal lung tissue from a nonsmoker has nearly invisible small openings, the alveoli, surrounded by healthy tissue.</a:t>
            </a:r>
          </a:p>
        </p:txBody>
      </p:sp>
      <p:sp>
        <p:nvSpPr>
          <p:cNvPr id="12" name="Rectangle 6"/>
          <p:cNvSpPr>
            <a:spLocks noChangeArrowheads="1"/>
          </p:cNvSpPr>
          <p:nvPr/>
        </p:nvSpPr>
        <p:spPr bwMode="auto">
          <a:xfrm>
            <a:off x="4722090" y="778701"/>
            <a:ext cx="4202545" cy="72932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1400" dirty="0">
                <a:solidFill>
                  <a:srgbClr val="000000"/>
                </a:solidFill>
                <a:latin typeface="Comic Sans MS"/>
                <a:cs typeface="Comic Sans MS"/>
              </a:rPr>
              <a:t>The lung of a smoker suffering from emphysema is full of large holes, each caused by the rupture of hundreds of alveoli.</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90" b="6653"/>
          <a:stretch/>
        </p:blipFill>
        <p:spPr bwMode="auto">
          <a:xfrm>
            <a:off x="369454" y="1546130"/>
            <a:ext cx="8370455" cy="472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198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Effect of Smoking on Lungs</a:t>
            </a:r>
            <a:endParaRPr lang="en-US" sz="2800" dirty="0">
              <a:solidFill>
                <a:srgbClr val="FFDF2B"/>
              </a:solidFill>
              <a:latin typeface="Comic Sans MS"/>
              <a:cs typeface="Comic Sans M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09" y="797956"/>
            <a:ext cx="7319818" cy="549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446818" y="1565667"/>
            <a:ext cx="1443183" cy="318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spcBef>
                <a:spcPct val="30000"/>
              </a:spcBef>
            </a:pPr>
            <a:r>
              <a:rPr lang="en-US" sz="1600" dirty="0">
                <a:solidFill>
                  <a:srgbClr val="000000"/>
                </a:solidFill>
                <a:latin typeface="Comic Sans MS"/>
                <a:cs typeface="Comic Sans MS"/>
              </a:rPr>
              <a:t>A tumor of lung cancer is visible as a large, pale mass; the lung </a:t>
            </a:r>
            <a:r>
              <a:rPr lang="en-US" sz="1600" dirty="0" smtClean="0">
                <a:solidFill>
                  <a:srgbClr val="000000"/>
                </a:solidFill>
                <a:latin typeface="Comic Sans MS"/>
                <a:cs typeface="Comic Sans MS"/>
              </a:rPr>
              <a:t>tissue.</a:t>
            </a:r>
          </a:p>
          <a:p>
            <a:pPr>
              <a:spcBef>
                <a:spcPct val="30000"/>
              </a:spcBef>
            </a:pPr>
            <a:endParaRPr lang="en-US" sz="1600" dirty="0" smtClean="0">
              <a:solidFill>
                <a:srgbClr val="000000"/>
              </a:solidFill>
              <a:latin typeface="Comic Sans MS"/>
              <a:cs typeface="Comic Sans MS"/>
            </a:endParaRPr>
          </a:p>
          <a:p>
            <a:pPr>
              <a:spcBef>
                <a:spcPct val="30000"/>
              </a:spcBef>
            </a:pPr>
            <a:r>
              <a:rPr lang="en-US" sz="1600" dirty="0" smtClean="0">
                <a:solidFill>
                  <a:srgbClr val="000000"/>
                </a:solidFill>
                <a:latin typeface="Comic Sans MS"/>
                <a:cs typeface="Comic Sans MS"/>
              </a:rPr>
              <a:t> </a:t>
            </a:r>
            <a:r>
              <a:rPr lang="en-US" sz="1600" dirty="0">
                <a:solidFill>
                  <a:srgbClr val="000000"/>
                </a:solidFill>
                <a:latin typeface="Comic Sans MS"/>
                <a:cs typeface="Comic Sans MS"/>
              </a:rPr>
              <a:t>S</a:t>
            </a:r>
            <a:r>
              <a:rPr lang="en-US" sz="1600" dirty="0" smtClean="0">
                <a:solidFill>
                  <a:srgbClr val="000000"/>
                </a:solidFill>
                <a:latin typeface="Comic Sans MS"/>
                <a:cs typeface="Comic Sans MS"/>
              </a:rPr>
              <a:t>urrounding </a:t>
            </a:r>
            <a:r>
              <a:rPr lang="en-US" sz="1600" dirty="0">
                <a:solidFill>
                  <a:srgbClr val="000000"/>
                </a:solidFill>
                <a:latin typeface="Comic Sans MS"/>
                <a:cs typeface="Comic Sans MS"/>
              </a:rPr>
              <a:t>it </a:t>
            </a:r>
            <a:r>
              <a:rPr lang="en-US" sz="1600" dirty="0" smtClean="0">
                <a:solidFill>
                  <a:srgbClr val="000000"/>
                </a:solidFill>
                <a:latin typeface="Comic Sans MS"/>
                <a:cs typeface="Comic Sans MS"/>
              </a:rPr>
              <a:t>is black from trapped </a:t>
            </a:r>
            <a:r>
              <a:rPr lang="en-US" sz="1600" dirty="0">
                <a:solidFill>
                  <a:srgbClr val="000000"/>
                </a:solidFill>
                <a:latin typeface="Comic Sans MS"/>
                <a:cs typeface="Comic Sans MS"/>
              </a:rPr>
              <a:t>smoke particles.</a:t>
            </a:r>
          </a:p>
        </p:txBody>
      </p:sp>
    </p:spTree>
    <p:extLst>
      <p:ext uri="{BB962C8B-B14F-4D97-AF65-F5344CB8AC3E}">
        <p14:creationId xmlns:p14="http://schemas.microsoft.com/office/powerpoint/2010/main" val="26571740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Lymphatic System</a:t>
            </a:r>
            <a:endParaRPr lang="en-US" sz="2800" dirty="0">
              <a:solidFill>
                <a:srgbClr val="FFDF2B"/>
              </a:solidFill>
              <a:latin typeface="Comic Sans MS"/>
              <a:cs typeface="Comic Sans MS"/>
            </a:endParaRPr>
          </a:p>
        </p:txBody>
      </p:sp>
      <p:sp>
        <p:nvSpPr>
          <p:cNvPr id="5" name="Rectangle 3"/>
          <p:cNvSpPr txBox="1">
            <a:spLocks noChangeArrowheads="1"/>
          </p:cNvSpPr>
          <p:nvPr/>
        </p:nvSpPr>
        <p:spPr>
          <a:xfrm>
            <a:off x="445655" y="819727"/>
            <a:ext cx="4495800" cy="41332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600" dirty="0" smtClean="0">
                <a:latin typeface="Comic Sans MS" pitchFamily="66" charset="0"/>
              </a:rPr>
              <a:t>Screens tissues of the body for foreign antigens.</a:t>
            </a:r>
          </a:p>
          <a:p>
            <a:pPr>
              <a:lnSpc>
                <a:spcPct val="80000"/>
              </a:lnSpc>
            </a:pPr>
            <a:endParaRPr lang="en-US" sz="100" dirty="0" smtClean="0">
              <a:latin typeface="Comic Sans MS" pitchFamily="66" charset="0"/>
            </a:endParaRPr>
          </a:p>
          <a:p>
            <a:pPr>
              <a:lnSpc>
                <a:spcPct val="80000"/>
              </a:lnSpc>
            </a:pPr>
            <a:r>
              <a:rPr lang="en-US" sz="1600" dirty="0" smtClean="0">
                <a:latin typeface="Comic Sans MS" pitchFamily="66" charset="0"/>
              </a:rPr>
              <a:t>Composed of lymphatic vessels and lymphatic cells.</a:t>
            </a:r>
          </a:p>
          <a:p>
            <a:pPr>
              <a:lnSpc>
                <a:spcPct val="80000"/>
              </a:lnSpc>
            </a:pPr>
            <a:endParaRPr lang="en-US" sz="100" dirty="0" smtClean="0">
              <a:latin typeface="Comic Sans MS" pitchFamily="66" charset="0"/>
            </a:endParaRPr>
          </a:p>
          <a:p>
            <a:pPr>
              <a:lnSpc>
                <a:spcPct val="80000"/>
              </a:lnSpc>
            </a:pPr>
            <a:r>
              <a:rPr lang="en-US" sz="1600" dirty="0" smtClean="0">
                <a:latin typeface="Comic Sans MS" pitchFamily="66" charset="0"/>
              </a:rPr>
              <a:t>One-way system that conducts lymph from local tissues and returns it to the circulatory system.</a:t>
            </a:r>
          </a:p>
          <a:p>
            <a:pPr>
              <a:lnSpc>
                <a:spcPct val="80000"/>
              </a:lnSpc>
            </a:pPr>
            <a:endParaRPr lang="en-US" sz="100" dirty="0" smtClean="0">
              <a:latin typeface="Comic Sans MS" pitchFamily="66" charset="0"/>
            </a:endParaRPr>
          </a:p>
          <a:p>
            <a:pPr lvl="1">
              <a:lnSpc>
                <a:spcPct val="80000"/>
              </a:lnSpc>
            </a:pPr>
            <a:r>
              <a:rPr lang="en-US" sz="1200" dirty="0" smtClean="0">
                <a:latin typeface="Comic Sans MS" pitchFamily="66" charset="0"/>
              </a:rPr>
              <a:t>Lymph is a liquid with similar composition to blood plasma. </a:t>
            </a:r>
          </a:p>
          <a:p>
            <a:pPr lvl="1">
              <a:lnSpc>
                <a:spcPct val="80000"/>
              </a:lnSpc>
            </a:pPr>
            <a:endParaRPr lang="en-US" sz="300" dirty="0" smtClean="0">
              <a:latin typeface="Comic Sans MS" pitchFamily="66" charset="0"/>
            </a:endParaRPr>
          </a:p>
          <a:p>
            <a:pPr lvl="1">
              <a:lnSpc>
                <a:spcPct val="80000"/>
              </a:lnSpc>
            </a:pPr>
            <a:r>
              <a:rPr lang="en-US" sz="1200" dirty="0" smtClean="0">
                <a:latin typeface="Comic Sans MS" pitchFamily="66" charset="0"/>
              </a:rPr>
              <a:t>Comes from fluid leaked from blood vessels into surrounding tissues.</a:t>
            </a:r>
          </a:p>
          <a:p>
            <a:pPr>
              <a:lnSpc>
                <a:spcPct val="80000"/>
              </a:lnSpc>
            </a:pPr>
            <a:endParaRPr lang="en-US" sz="100" dirty="0" smtClean="0">
              <a:latin typeface="Comic Sans MS" pitchFamily="66" charset="0"/>
            </a:endParaRPr>
          </a:p>
          <a:p>
            <a:pPr>
              <a:lnSpc>
                <a:spcPct val="80000"/>
              </a:lnSpc>
            </a:pPr>
            <a:r>
              <a:rPr lang="en-US" sz="1600" dirty="0" smtClean="0">
                <a:latin typeface="Comic Sans MS" pitchFamily="66" charset="0"/>
              </a:rPr>
              <a:t>Lymph nodes house white blood cells called </a:t>
            </a:r>
            <a:r>
              <a:rPr lang="en-US" sz="1800" b="1" dirty="0" smtClean="0">
                <a:solidFill>
                  <a:schemeClr val="tx1">
                    <a:lumMod val="65000"/>
                    <a:lumOff val="35000"/>
                  </a:schemeClr>
                </a:solidFill>
                <a:latin typeface="Comic Sans MS" pitchFamily="66" charset="0"/>
              </a:rPr>
              <a:t>lymphocytes</a:t>
            </a:r>
            <a:r>
              <a:rPr lang="en-US" sz="1600" b="1" dirty="0" smtClean="0">
                <a:latin typeface="Comic Sans MS" pitchFamily="66" charset="0"/>
              </a:rPr>
              <a:t> </a:t>
            </a:r>
            <a:r>
              <a:rPr lang="en-US" sz="1600" dirty="0" smtClean="0">
                <a:latin typeface="Comic Sans MS" pitchFamily="66" charset="0"/>
              </a:rPr>
              <a:t>that recognize and attack foreign antigens present in lymph.</a:t>
            </a:r>
            <a:endParaRPr lang="en-US" sz="2000" dirty="0" smtClean="0">
              <a:latin typeface="Comic Sans MS" pitchFamily="66" charset="0"/>
            </a:endParaRPr>
          </a:p>
          <a:p>
            <a:pPr>
              <a:lnSpc>
                <a:spcPct val="80000"/>
              </a:lnSpc>
            </a:pPr>
            <a:endParaRPr lang="en-US" sz="500" dirty="0" smtClean="0">
              <a:latin typeface="Comic Sans MS" pitchFamily="66" charset="0"/>
            </a:endParaRPr>
          </a:p>
          <a:p>
            <a:pPr lvl="1">
              <a:lnSpc>
                <a:spcPct val="80000"/>
              </a:lnSpc>
            </a:pPr>
            <a:endParaRPr lang="en-US" sz="1400" dirty="0" smtClean="0">
              <a:latin typeface="Comic Sans MS" pitchFamily="66" charset="0"/>
            </a:endParaRPr>
          </a:p>
          <a:p>
            <a:pPr lvl="1">
              <a:lnSpc>
                <a:spcPct val="80000"/>
              </a:lnSpc>
              <a:buFontTx/>
              <a:buNone/>
            </a:pPr>
            <a:endParaRPr lang="en-US" sz="1400" dirty="0" smtClean="0">
              <a:latin typeface="Comic Sans MS" pitchFamily="66" charset="0"/>
            </a:endParaRPr>
          </a:p>
          <a:p>
            <a:pPr lvl="1">
              <a:lnSpc>
                <a:spcPct val="80000"/>
              </a:lnSpc>
            </a:pPr>
            <a:endParaRPr lang="en-US" sz="1300" dirty="0" smtClean="0">
              <a:latin typeface="Comic Sans MS" pitchFamily="66" charset="0"/>
              <a:cs typeface="Times New Roman" pitchFamily="18" charset="0"/>
              <a:sym typeface="Symbol" pitchFamily="18" charset="2"/>
            </a:endParaRPr>
          </a:p>
          <a:p>
            <a:pPr>
              <a:lnSpc>
                <a:spcPct val="80000"/>
              </a:lnSpc>
            </a:pPr>
            <a:endParaRPr lang="en-US" sz="1600" dirty="0" smtClean="0">
              <a:latin typeface="Comic Sans MS" pitchFamily="66" charset="0"/>
              <a:cs typeface="Times New Roman" pitchFamily="18" charset="0"/>
              <a:sym typeface="Symbol" pitchFamily="18" charset="2"/>
            </a:endParaRPr>
          </a:p>
        </p:txBody>
      </p:sp>
      <p:pic>
        <p:nvPicPr>
          <p:cNvPr id="8" name="Content Placeholder 2"/>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715000" y="692727"/>
            <a:ext cx="2994025" cy="5554086"/>
          </a:xfrm>
          <a:prstGeom prst="rect">
            <a:avLst/>
          </a:prstGeom>
        </p:spPr>
      </p:pic>
      <p:sp>
        <p:nvSpPr>
          <p:cNvPr id="9" name="Text Box 7"/>
          <p:cNvSpPr txBox="1">
            <a:spLocks noChangeArrowheads="1"/>
          </p:cNvSpPr>
          <p:nvPr/>
        </p:nvSpPr>
        <p:spPr bwMode="auto">
          <a:xfrm>
            <a:off x="5667375" y="6611937"/>
            <a:ext cx="34766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3"/>
              </a:rPr>
              <a:t>Lymphatic  system </a:t>
            </a:r>
            <a:r>
              <a:rPr lang="en-US" sz="1000" dirty="0">
                <a:latin typeface="Comic Sans MS" pitchFamily="66" charset="0"/>
              </a:rPr>
              <a:t>; The </a:t>
            </a:r>
            <a:r>
              <a:rPr lang="en-US" sz="1000" dirty="0" err="1">
                <a:latin typeface="Comic Sans MS" pitchFamily="66" charset="0"/>
              </a:rPr>
              <a:t>Emirr</a:t>
            </a:r>
            <a:endParaRPr lang="en-US" sz="1000" dirty="0">
              <a:latin typeface="Comic Sans MS" pitchFamily="66" charset="0"/>
            </a:endParaRPr>
          </a:p>
        </p:txBody>
      </p:sp>
      <p:sp>
        <p:nvSpPr>
          <p:cNvPr id="10" name="Rectangle 36"/>
          <p:cNvSpPr>
            <a:spLocks noChangeArrowheads="1"/>
          </p:cNvSpPr>
          <p:nvPr/>
        </p:nvSpPr>
        <p:spPr bwMode="auto">
          <a:xfrm>
            <a:off x="1281546" y="5135339"/>
            <a:ext cx="3047999" cy="72009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b="1" dirty="0" smtClean="0">
                <a:latin typeface="Comic Sans MS"/>
                <a:cs typeface="Comic Sans MS"/>
              </a:rPr>
              <a:t>Video </a:t>
            </a:r>
            <a:r>
              <a:rPr lang="en-US" b="1" dirty="0" smtClean="0">
                <a:solidFill>
                  <a:srgbClr val="000000"/>
                </a:solidFill>
                <a:latin typeface="Comic Sans MS"/>
                <a:cs typeface="Comic Sans MS"/>
              </a:rPr>
              <a:t>link</a:t>
            </a:r>
            <a:r>
              <a:rPr lang="en-US" dirty="0" smtClean="0">
                <a:solidFill>
                  <a:srgbClr val="000000"/>
                </a:solidFill>
                <a:latin typeface="Comic Sans MS"/>
                <a:cs typeface="Comic Sans MS"/>
              </a:rPr>
              <a:t>: </a:t>
            </a:r>
            <a:endParaRPr lang="en-US" dirty="0">
              <a:solidFill>
                <a:srgbClr val="000000"/>
              </a:solidFill>
              <a:latin typeface="Comic Sans MS"/>
              <a:cs typeface="Comic Sans MS"/>
            </a:endParaRPr>
          </a:p>
          <a:p>
            <a:pPr algn="ctr">
              <a:spcBef>
                <a:spcPct val="30000"/>
              </a:spcBef>
            </a:pPr>
            <a:r>
              <a:rPr lang="en-US" dirty="0" smtClean="0">
                <a:solidFill>
                  <a:srgbClr val="000000"/>
                </a:solidFill>
                <a:latin typeface="Comic Sans MS"/>
                <a:cs typeface="Comic Sans MS"/>
                <a:hlinkClick r:id="rId4"/>
              </a:rPr>
              <a:t>Lymphatic System</a:t>
            </a:r>
            <a:endParaRPr lang="en-US" sz="300" dirty="0">
              <a:solidFill>
                <a:srgbClr val="000000"/>
              </a:solidFill>
              <a:latin typeface="Comic Sans MS"/>
              <a:cs typeface="Comic Sans MS"/>
            </a:endParaRPr>
          </a:p>
        </p:txBody>
      </p:sp>
    </p:spTree>
    <p:extLst>
      <p:ext uri="{BB962C8B-B14F-4D97-AF65-F5344CB8AC3E}">
        <p14:creationId xmlns:p14="http://schemas.microsoft.com/office/powerpoint/2010/main" val="3432435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Endocrine System</a:t>
            </a:r>
            <a:endParaRPr lang="en-US" sz="2800" dirty="0">
              <a:solidFill>
                <a:srgbClr val="FFDF2B"/>
              </a:solidFill>
              <a:latin typeface="Comic Sans MS"/>
              <a:cs typeface="Comic Sans MS"/>
            </a:endParaRPr>
          </a:p>
        </p:txBody>
      </p:sp>
      <p:pic>
        <p:nvPicPr>
          <p:cNvPr id="7" name="Picture 2" descr="JK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287" y="577271"/>
            <a:ext cx="4572713" cy="583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6"/>
          <p:cNvSpPr>
            <a:spLocks noChangeArrowheads="1"/>
          </p:cNvSpPr>
          <p:nvPr/>
        </p:nvSpPr>
        <p:spPr bwMode="auto">
          <a:xfrm>
            <a:off x="219364" y="4521297"/>
            <a:ext cx="3671453" cy="190041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b="1" dirty="0" smtClean="0">
                <a:latin typeface="Comic Sans MS"/>
                <a:cs typeface="Comic Sans MS"/>
              </a:rPr>
              <a:t>Video </a:t>
            </a:r>
            <a:r>
              <a:rPr lang="en-US" b="1" dirty="0" smtClean="0">
                <a:solidFill>
                  <a:srgbClr val="000000"/>
                </a:solidFill>
                <a:latin typeface="Comic Sans MS"/>
                <a:cs typeface="Comic Sans MS"/>
              </a:rPr>
              <a:t>links</a:t>
            </a:r>
            <a:r>
              <a:rPr lang="en-US" dirty="0" smtClean="0">
                <a:solidFill>
                  <a:srgbClr val="000000"/>
                </a:solidFill>
                <a:latin typeface="Comic Sans MS"/>
                <a:cs typeface="Comic Sans MS"/>
              </a:rPr>
              <a:t>: </a:t>
            </a:r>
          </a:p>
          <a:p>
            <a:pPr algn="ctr">
              <a:spcBef>
                <a:spcPct val="30000"/>
              </a:spcBef>
            </a:pPr>
            <a:r>
              <a:rPr lang="en-US" sz="1400" dirty="0" smtClean="0">
                <a:solidFill>
                  <a:srgbClr val="000000"/>
                </a:solidFill>
                <a:latin typeface="Comic Sans MS"/>
                <a:cs typeface="Comic Sans MS"/>
                <a:hlinkClick r:id="rId3"/>
              </a:rPr>
              <a:t>Pancreas</a:t>
            </a:r>
            <a:r>
              <a:rPr lang="en-US" sz="1400" dirty="0" smtClean="0">
                <a:solidFill>
                  <a:srgbClr val="000000"/>
                </a:solidFill>
                <a:latin typeface="Comic Sans MS"/>
                <a:cs typeface="Comic Sans MS"/>
              </a:rPr>
              <a:t>, </a:t>
            </a:r>
            <a:r>
              <a:rPr lang="en-US" sz="1100" dirty="0" smtClean="0">
                <a:solidFill>
                  <a:srgbClr val="000000"/>
                </a:solidFill>
                <a:latin typeface="Comic Sans MS"/>
                <a:cs typeface="Comic Sans MS"/>
              </a:rPr>
              <a:t>a song by Heywood Banks</a:t>
            </a:r>
            <a:endParaRPr lang="en-US" sz="1100" dirty="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4"/>
              </a:rPr>
              <a:t>Endocrine System</a:t>
            </a:r>
            <a:endParaRPr lang="en-US" sz="1400" dirty="0" smtClean="0">
              <a:solidFill>
                <a:srgbClr val="000000"/>
              </a:solidFill>
              <a:latin typeface="Comic Sans MS"/>
              <a:cs typeface="Comic Sans MS"/>
            </a:endParaRPr>
          </a:p>
          <a:p>
            <a:pPr algn="ctr">
              <a:spcBef>
                <a:spcPct val="30000"/>
              </a:spcBef>
            </a:pPr>
            <a:endParaRPr lang="en-US" sz="4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5"/>
              </a:rPr>
              <a:t>The Endocrine System: How It Works</a:t>
            </a:r>
            <a:endParaRPr lang="en-US" sz="1400" dirty="0" smtClean="0">
              <a:solidFill>
                <a:srgbClr val="000000"/>
              </a:solidFill>
              <a:latin typeface="Comic Sans MS"/>
              <a:cs typeface="Comic Sans MS"/>
            </a:endParaRPr>
          </a:p>
          <a:p>
            <a:pPr algn="ctr">
              <a:spcBef>
                <a:spcPct val="30000"/>
              </a:spcBef>
            </a:pPr>
            <a:endParaRPr lang="en-US" sz="400" dirty="0" smtClean="0">
              <a:solidFill>
                <a:srgbClr val="000000"/>
              </a:solidFill>
              <a:latin typeface="Comic Sans MS"/>
              <a:cs typeface="Comic Sans MS"/>
              <a:hlinkClick r:id="rId6"/>
            </a:endParaRPr>
          </a:p>
          <a:p>
            <a:pPr algn="ctr">
              <a:spcBef>
                <a:spcPct val="30000"/>
              </a:spcBef>
            </a:pPr>
            <a:r>
              <a:rPr lang="en-US" sz="1400" dirty="0">
                <a:solidFill>
                  <a:srgbClr val="000000"/>
                </a:solidFill>
                <a:latin typeface="Comic Sans MS"/>
                <a:cs typeface="Comic Sans MS"/>
              </a:rPr>
              <a:t>Great </a:t>
            </a:r>
            <a:r>
              <a:rPr lang="en-US" sz="1400" dirty="0" smtClean="0">
                <a:solidFill>
                  <a:srgbClr val="000000"/>
                </a:solidFill>
                <a:latin typeface="Comic Sans MS"/>
                <a:cs typeface="Comic Sans MS"/>
              </a:rPr>
              <a:t>Glands: </a:t>
            </a:r>
            <a:r>
              <a:rPr lang="en-US" sz="1400" dirty="0" smtClean="0">
                <a:solidFill>
                  <a:srgbClr val="000000"/>
                </a:solidFill>
                <a:latin typeface="Comic Sans MS"/>
                <a:cs typeface="Comic Sans MS"/>
                <a:hlinkClick r:id="rId7"/>
              </a:rPr>
              <a:t>Your Endocrine System</a:t>
            </a:r>
            <a:endParaRPr lang="en-US" sz="1400" dirty="0" smtClean="0">
              <a:solidFill>
                <a:srgbClr val="000000"/>
              </a:solidFill>
              <a:latin typeface="Comic Sans MS"/>
              <a:cs typeface="Comic Sans MS"/>
            </a:endParaRPr>
          </a:p>
          <a:p>
            <a:pPr algn="ctr">
              <a:spcBef>
                <a:spcPct val="30000"/>
              </a:spcBef>
            </a:pPr>
            <a:r>
              <a:rPr lang="en-US" sz="1100" dirty="0" smtClean="0">
                <a:solidFill>
                  <a:srgbClr val="000000"/>
                </a:solidFill>
                <a:latin typeface="Comic Sans MS"/>
                <a:cs typeface="Comic Sans MS"/>
              </a:rPr>
              <a:t>from  Crash Course Biology</a:t>
            </a:r>
          </a:p>
        </p:txBody>
      </p:sp>
      <p:sp>
        <p:nvSpPr>
          <p:cNvPr id="3" name="TextBox 2"/>
          <p:cNvSpPr txBox="1"/>
          <p:nvPr/>
        </p:nvSpPr>
        <p:spPr>
          <a:xfrm>
            <a:off x="288636" y="842818"/>
            <a:ext cx="3509819" cy="3539431"/>
          </a:xfrm>
          <a:prstGeom prst="rect">
            <a:avLst/>
          </a:prstGeom>
          <a:noFill/>
        </p:spPr>
        <p:txBody>
          <a:bodyPr wrap="square" rtlCol="0">
            <a:spAutoFit/>
          </a:bodyPr>
          <a:lstStyle/>
          <a:p>
            <a:r>
              <a:rPr lang="en-US" sz="1400" dirty="0">
                <a:latin typeface="Comic Sans MS"/>
                <a:cs typeface="Comic Sans MS"/>
              </a:rPr>
              <a:t>C</a:t>
            </a:r>
            <a:r>
              <a:rPr lang="en-US" sz="1400" dirty="0" smtClean="0">
                <a:latin typeface="Comic Sans MS"/>
                <a:cs typeface="Comic Sans MS"/>
              </a:rPr>
              <a:t>ollection </a:t>
            </a:r>
            <a:r>
              <a:rPr lang="en-US" sz="1400" dirty="0">
                <a:latin typeface="Comic Sans MS"/>
                <a:cs typeface="Comic Sans MS"/>
              </a:rPr>
              <a:t>of glands </a:t>
            </a:r>
            <a:r>
              <a:rPr lang="en-US" sz="1400" dirty="0" smtClean="0">
                <a:latin typeface="Comic Sans MS"/>
                <a:cs typeface="Comic Sans MS"/>
              </a:rPr>
              <a:t>that </a:t>
            </a:r>
            <a:r>
              <a:rPr lang="en-US" sz="1400" dirty="0">
                <a:latin typeface="Comic Sans MS"/>
                <a:cs typeface="Comic Sans MS"/>
              </a:rPr>
              <a:t>secrete hormones </a:t>
            </a:r>
            <a:r>
              <a:rPr lang="en-US" sz="1400" dirty="0" smtClean="0">
                <a:latin typeface="Comic Sans MS"/>
                <a:cs typeface="Comic Sans MS"/>
              </a:rPr>
              <a:t> </a:t>
            </a:r>
            <a:r>
              <a:rPr lang="en-US" sz="1400" dirty="0">
                <a:latin typeface="Comic Sans MS"/>
                <a:cs typeface="Comic Sans MS"/>
              </a:rPr>
              <a:t>into the circulatory system to be carried </a:t>
            </a:r>
            <a:r>
              <a:rPr lang="en-US" sz="1400" dirty="0" smtClean="0">
                <a:latin typeface="Comic Sans MS"/>
                <a:cs typeface="Comic Sans MS"/>
              </a:rPr>
              <a:t>to a </a:t>
            </a:r>
            <a:r>
              <a:rPr lang="en-US" sz="1400" dirty="0">
                <a:latin typeface="Comic Sans MS"/>
                <a:cs typeface="Comic Sans MS"/>
              </a:rPr>
              <a:t>target organ. </a:t>
            </a:r>
            <a:endParaRPr lang="en-US" sz="1400" dirty="0" smtClean="0">
              <a:latin typeface="Comic Sans MS"/>
              <a:cs typeface="Comic Sans MS"/>
            </a:endParaRPr>
          </a:p>
          <a:p>
            <a:endParaRPr lang="en-US" sz="1400" dirty="0">
              <a:latin typeface="Comic Sans MS"/>
              <a:cs typeface="Comic Sans MS"/>
            </a:endParaRPr>
          </a:p>
          <a:p>
            <a:r>
              <a:rPr lang="en-US" sz="1400" b="1" i="1" dirty="0">
                <a:latin typeface="Comic Sans MS"/>
                <a:cs typeface="Comic Sans MS"/>
              </a:rPr>
              <a:t>M</a:t>
            </a:r>
            <a:r>
              <a:rPr lang="en-US" sz="1400" b="1" i="1" dirty="0" smtClean="0">
                <a:latin typeface="Comic Sans MS"/>
                <a:cs typeface="Comic Sans MS"/>
              </a:rPr>
              <a:t>ajor </a:t>
            </a:r>
            <a:r>
              <a:rPr lang="en-US" sz="1400" b="1" i="1" dirty="0">
                <a:latin typeface="Comic Sans MS"/>
                <a:cs typeface="Comic Sans MS"/>
              </a:rPr>
              <a:t>endocrine glands </a:t>
            </a:r>
            <a:r>
              <a:rPr lang="en-US" sz="1400" b="1" i="1" dirty="0" smtClean="0">
                <a:latin typeface="Comic Sans MS"/>
                <a:cs typeface="Comic Sans MS"/>
              </a:rPr>
              <a:t>include: </a:t>
            </a:r>
            <a:r>
              <a:rPr lang="en-US" sz="1400" dirty="0" smtClean="0">
                <a:latin typeface="Comic Sans MS"/>
                <a:cs typeface="Comic Sans MS"/>
              </a:rPr>
              <a:t>pineal </a:t>
            </a:r>
            <a:r>
              <a:rPr lang="en-US" sz="1400" dirty="0">
                <a:latin typeface="Comic Sans MS"/>
                <a:cs typeface="Comic Sans MS"/>
              </a:rPr>
              <a:t>gland, pituitary gland, </a:t>
            </a:r>
            <a:r>
              <a:rPr lang="en-US" sz="1400" dirty="0" smtClean="0">
                <a:latin typeface="Comic Sans MS"/>
                <a:cs typeface="Comic Sans MS"/>
              </a:rPr>
              <a:t>pancreas</a:t>
            </a:r>
            <a:r>
              <a:rPr lang="en-US" sz="1400" dirty="0">
                <a:latin typeface="Comic Sans MS"/>
                <a:cs typeface="Comic Sans MS"/>
              </a:rPr>
              <a:t>, ovaries, testes, thyroid gland, parathyroid gland, hypothalamus, </a:t>
            </a:r>
            <a:r>
              <a:rPr lang="en-US" sz="1400" dirty="0" smtClean="0">
                <a:latin typeface="Comic Sans MS"/>
                <a:cs typeface="Comic Sans MS"/>
              </a:rPr>
              <a:t>and adrenal </a:t>
            </a:r>
            <a:r>
              <a:rPr lang="en-US" sz="1400" dirty="0">
                <a:latin typeface="Comic Sans MS"/>
                <a:cs typeface="Comic Sans MS"/>
              </a:rPr>
              <a:t>glands. </a:t>
            </a:r>
            <a:endParaRPr lang="en-US" sz="1400" dirty="0" smtClean="0">
              <a:latin typeface="Comic Sans MS"/>
              <a:cs typeface="Comic Sans MS"/>
            </a:endParaRPr>
          </a:p>
          <a:p>
            <a:endParaRPr lang="en-US" sz="1400" dirty="0" smtClean="0">
              <a:latin typeface="Comic Sans MS"/>
              <a:cs typeface="Comic Sans MS"/>
            </a:endParaRPr>
          </a:p>
          <a:p>
            <a:r>
              <a:rPr lang="en-US" sz="1400" dirty="0" smtClean="0">
                <a:latin typeface="Comic Sans MS"/>
                <a:cs typeface="Comic Sans MS"/>
              </a:rPr>
              <a:t>It’s an information </a:t>
            </a:r>
            <a:r>
              <a:rPr lang="en-US" sz="1400" dirty="0">
                <a:latin typeface="Comic Sans MS"/>
                <a:cs typeface="Comic Sans MS"/>
              </a:rPr>
              <a:t>signal system like the nervous system</a:t>
            </a:r>
            <a:r>
              <a:rPr lang="en-US" sz="1400" dirty="0" smtClean="0">
                <a:latin typeface="Comic Sans MS"/>
                <a:cs typeface="Comic Sans MS"/>
              </a:rPr>
              <a:t>, but unlike the nervous system, the </a:t>
            </a:r>
            <a:r>
              <a:rPr lang="en-US" sz="1400" dirty="0">
                <a:latin typeface="Comic Sans MS"/>
                <a:cs typeface="Comic Sans MS"/>
              </a:rPr>
              <a:t>endocrine system's effects are slow to initiate, and prolonged in their response, lasting from a few hours up to weeks. </a:t>
            </a:r>
            <a:endParaRPr lang="en-US" sz="1400" dirty="0" smtClean="0">
              <a:latin typeface="Comic Sans MS"/>
              <a:cs typeface="Comic Sans MS"/>
            </a:endParaRPr>
          </a:p>
          <a:p>
            <a:endParaRPr lang="en-US" sz="1400" dirty="0">
              <a:latin typeface="Comic Sans MS"/>
              <a:cs typeface="Comic Sans MS"/>
            </a:endParaRPr>
          </a:p>
        </p:txBody>
      </p:sp>
    </p:spTree>
    <p:extLst>
      <p:ext uri="{BB962C8B-B14F-4D97-AF65-F5344CB8AC3E}">
        <p14:creationId xmlns:p14="http://schemas.microsoft.com/office/powerpoint/2010/main" val="14832099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Skeletal System</a:t>
            </a:r>
            <a:endParaRPr lang="en-US" sz="2800" dirty="0">
              <a:solidFill>
                <a:srgbClr val="FFDF2B"/>
              </a:solidFill>
              <a:latin typeface="Comic Sans MS"/>
              <a:cs typeface="Comic Sans MS"/>
            </a:endParaRPr>
          </a:p>
        </p:txBody>
      </p:sp>
      <p:sp>
        <p:nvSpPr>
          <p:cNvPr id="11" name="Rectangle 36"/>
          <p:cNvSpPr>
            <a:spLocks noChangeArrowheads="1"/>
          </p:cNvSpPr>
          <p:nvPr/>
        </p:nvSpPr>
        <p:spPr bwMode="auto">
          <a:xfrm>
            <a:off x="219365" y="4371205"/>
            <a:ext cx="3244272" cy="1795769"/>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b="1" dirty="0" smtClean="0">
                <a:latin typeface="Comic Sans MS"/>
                <a:cs typeface="Comic Sans MS"/>
              </a:rPr>
              <a:t>Video </a:t>
            </a:r>
            <a:r>
              <a:rPr lang="en-US" b="1" dirty="0" smtClean="0">
                <a:solidFill>
                  <a:srgbClr val="000000"/>
                </a:solidFill>
                <a:latin typeface="Comic Sans MS"/>
                <a:cs typeface="Comic Sans MS"/>
              </a:rPr>
              <a:t>links</a:t>
            </a:r>
            <a:r>
              <a:rPr lang="en-US" dirty="0" smtClean="0">
                <a:solidFill>
                  <a:srgbClr val="000000"/>
                </a:solidFill>
                <a:latin typeface="Comic Sans MS"/>
                <a:cs typeface="Comic Sans MS"/>
              </a:rPr>
              <a:t>: </a:t>
            </a:r>
            <a:endParaRPr lang="en-US" dirty="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2"/>
              </a:rPr>
              <a:t>Human Skeletal System</a:t>
            </a:r>
            <a:endParaRPr lang="en-US" sz="1400" dirty="0" smtClean="0">
              <a:solidFill>
                <a:srgbClr val="000000"/>
              </a:solidFill>
              <a:latin typeface="Comic Sans MS"/>
              <a:cs typeface="Comic Sans MS"/>
            </a:endParaRPr>
          </a:p>
          <a:p>
            <a:pPr algn="ctr">
              <a:spcBef>
                <a:spcPct val="30000"/>
              </a:spcBef>
            </a:pPr>
            <a:endParaRPr lang="en-US" sz="4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3"/>
              </a:rPr>
              <a:t>Them Not So Dry Bones</a:t>
            </a:r>
            <a:r>
              <a:rPr lang="en-US" sz="1400" dirty="0" smtClean="0">
                <a:solidFill>
                  <a:srgbClr val="000000"/>
                </a:solidFill>
                <a:latin typeface="Comic Sans MS"/>
                <a:cs typeface="Comic Sans MS"/>
              </a:rPr>
              <a:t> </a:t>
            </a:r>
          </a:p>
          <a:p>
            <a:pPr algn="ctr">
              <a:spcBef>
                <a:spcPct val="30000"/>
              </a:spcBef>
            </a:pPr>
            <a:r>
              <a:rPr lang="en-US" sz="1100" dirty="0" smtClean="0">
                <a:solidFill>
                  <a:srgbClr val="000000"/>
                </a:solidFill>
                <a:latin typeface="Comic Sans MS"/>
                <a:cs typeface="Comic Sans MS"/>
              </a:rPr>
              <a:t>from Schoolhouse Rock</a:t>
            </a:r>
          </a:p>
          <a:p>
            <a:pPr algn="ctr">
              <a:spcBef>
                <a:spcPct val="30000"/>
              </a:spcBef>
            </a:pPr>
            <a:endParaRPr lang="en-US" sz="400" dirty="0" smtClean="0">
              <a:solidFill>
                <a:srgbClr val="000000"/>
              </a:solidFill>
              <a:latin typeface="Comic Sans MS"/>
              <a:cs typeface="Comic Sans MS"/>
              <a:hlinkClick r:id="rId4"/>
            </a:endParaRPr>
          </a:p>
          <a:p>
            <a:pPr algn="ctr">
              <a:spcBef>
                <a:spcPct val="30000"/>
              </a:spcBef>
            </a:pPr>
            <a:r>
              <a:rPr lang="en-US" sz="1400" dirty="0" smtClean="0">
                <a:solidFill>
                  <a:srgbClr val="000000"/>
                </a:solidFill>
                <a:latin typeface="Comic Sans MS"/>
                <a:cs typeface="Comic Sans MS"/>
                <a:hlinkClick r:id="rId5"/>
              </a:rPr>
              <a:t>Human Skeletal System</a:t>
            </a:r>
            <a:r>
              <a:rPr lang="en-US" sz="1400" dirty="0" smtClean="0">
                <a:solidFill>
                  <a:srgbClr val="000000"/>
                </a:solidFill>
                <a:latin typeface="Comic Sans MS"/>
                <a:cs typeface="Comic Sans MS"/>
              </a:rPr>
              <a:t>: It’s ALIVE!</a:t>
            </a:r>
          </a:p>
          <a:p>
            <a:pPr algn="ctr">
              <a:spcBef>
                <a:spcPct val="30000"/>
              </a:spcBef>
            </a:pPr>
            <a:r>
              <a:rPr lang="en-US" sz="1100" dirty="0" smtClean="0">
                <a:solidFill>
                  <a:srgbClr val="000000"/>
                </a:solidFill>
                <a:latin typeface="Comic Sans MS"/>
                <a:cs typeface="Comic Sans MS"/>
              </a:rPr>
              <a:t>from  Crash Course Biology</a:t>
            </a:r>
          </a:p>
        </p:txBody>
      </p:sp>
      <p:sp>
        <p:nvSpPr>
          <p:cNvPr id="3" name="TextBox 2"/>
          <p:cNvSpPr txBox="1"/>
          <p:nvPr/>
        </p:nvSpPr>
        <p:spPr>
          <a:xfrm>
            <a:off x="288636" y="842818"/>
            <a:ext cx="3290455" cy="3447098"/>
          </a:xfrm>
          <a:prstGeom prst="rect">
            <a:avLst/>
          </a:prstGeom>
          <a:noFill/>
        </p:spPr>
        <p:txBody>
          <a:bodyPr wrap="square" rtlCol="0">
            <a:spAutoFit/>
          </a:bodyPr>
          <a:lstStyle/>
          <a:p>
            <a:pPr algn="ctr"/>
            <a:r>
              <a:rPr lang="en-US" sz="1400" dirty="0">
                <a:latin typeface="Comic Sans MS"/>
                <a:cs typeface="Comic Sans MS"/>
              </a:rPr>
              <a:t>The human skeleton is the internal framework of the body. </a:t>
            </a:r>
            <a:endParaRPr lang="en-US" sz="1400" dirty="0" smtClean="0">
              <a:latin typeface="Comic Sans MS"/>
              <a:cs typeface="Comic Sans MS"/>
            </a:endParaRPr>
          </a:p>
          <a:p>
            <a:pPr algn="ctr"/>
            <a:endParaRPr lang="en-US" sz="1400" dirty="0">
              <a:latin typeface="Comic Sans MS"/>
              <a:cs typeface="Comic Sans MS"/>
            </a:endParaRPr>
          </a:p>
          <a:p>
            <a:pPr algn="ctr"/>
            <a:r>
              <a:rPr lang="en-US" sz="1400" dirty="0">
                <a:latin typeface="Comic Sans MS"/>
                <a:cs typeface="Comic Sans MS"/>
              </a:rPr>
              <a:t>C</a:t>
            </a:r>
            <a:r>
              <a:rPr lang="en-US" sz="1400" dirty="0" smtClean="0">
                <a:latin typeface="Comic Sans MS"/>
                <a:cs typeface="Comic Sans MS"/>
              </a:rPr>
              <a:t>omposed </a:t>
            </a:r>
            <a:r>
              <a:rPr lang="en-US" sz="1400" dirty="0">
                <a:latin typeface="Comic Sans MS"/>
                <a:cs typeface="Comic Sans MS"/>
              </a:rPr>
              <a:t>of 270 bones at </a:t>
            </a:r>
            <a:r>
              <a:rPr lang="en-US" sz="1400" dirty="0" smtClean="0">
                <a:latin typeface="Comic Sans MS"/>
                <a:cs typeface="Comic Sans MS"/>
              </a:rPr>
              <a:t>birth that  </a:t>
            </a:r>
            <a:r>
              <a:rPr lang="en-US" sz="1400" dirty="0">
                <a:latin typeface="Comic Sans MS"/>
                <a:cs typeface="Comic Sans MS"/>
              </a:rPr>
              <a:t>decreases to 206 bones by adulthood after some bones have fused together. </a:t>
            </a:r>
            <a:endParaRPr lang="en-US" sz="1400" dirty="0" smtClean="0">
              <a:latin typeface="Comic Sans MS"/>
              <a:cs typeface="Comic Sans MS"/>
            </a:endParaRPr>
          </a:p>
          <a:p>
            <a:pPr algn="ctr"/>
            <a:endParaRPr lang="en-US" sz="800" dirty="0" smtClean="0">
              <a:latin typeface="Comic Sans MS"/>
              <a:cs typeface="Comic Sans MS"/>
            </a:endParaRPr>
          </a:p>
          <a:p>
            <a:pPr algn="ctr"/>
            <a:endParaRPr lang="en-US" sz="1400" dirty="0">
              <a:latin typeface="Comic Sans MS"/>
              <a:cs typeface="Comic Sans MS"/>
            </a:endParaRPr>
          </a:p>
          <a:p>
            <a:pPr algn="ctr"/>
            <a:r>
              <a:rPr lang="en-US" sz="1400" dirty="0">
                <a:latin typeface="Comic Sans MS"/>
                <a:cs typeface="Comic Sans MS"/>
              </a:rPr>
              <a:t>The human skeleton serves six major </a:t>
            </a:r>
            <a:r>
              <a:rPr lang="en-US" sz="1400" dirty="0" smtClean="0">
                <a:latin typeface="Comic Sans MS"/>
                <a:cs typeface="Comic Sans MS"/>
              </a:rPr>
              <a:t>functions: </a:t>
            </a:r>
            <a:r>
              <a:rPr lang="en-US" sz="1400" dirty="0">
                <a:latin typeface="Comic Sans MS"/>
                <a:cs typeface="Comic Sans MS"/>
              </a:rPr>
              <a:t>support, movement, protection, production of blood cells, storage of ions and endocrine regulation</a:t>
            </a:r>
            <a:r>
              <a:rPr lang="en-US" sz="1400" dirty="0" smtClean="0">
                <a:latin typeface="Comic Sans MS"/>
                <a:cs typeface="Comic Sans MS"/>
              </a:rPr>
              <a:t>.</a:t>
            </a:r>
          </a:p>
          <a:p>
            <a:pPr algn="ctr"/>
            <a:endParaRPr lang="en-US" sz="1400" dirty="0">
              <a:latin typeface="Comic Sans MS"/>
              <a:cs typeface="Comic Sans MS"/>
            </a:endParaRPr>
          </a:p>
          <a:p>
            <a:pPr algn="ctr"/>
            <a:r>
              <a:rPr lang="en-US" sz="1400" dirty="0" smtClean="0">
                <a:latin typeface="Comic Sans MS"/>
                <a:cs typeface="Comic Sans MS"/>
              </a:rPr>
              <a:t>Bone marrow gives rise to blood cells.</a:t>
            </a:r>
            <a:endParaRPr lang="en-US" sz="1400" dirty="0">
              <a:latin typeface="Comic Sans MS"/>
              <a:cs typeface="Comic Sans MS"/>
            </a:endParaRPr>
          </a:p>
        </p:txBody>
      </p:sp>
      <p:sp>
        <p:nvSpPr>
          <p:cNvPr id="6" name="Text Box 7"/>
          <p:cNvSpPr txBox="1">
            <a:spLocks noChangeArrowheads="1"/>
          </p:cNvSpPr>
          <p:nvPr/>
        </p:nvSpPr>
        <p:spPr bwMode="auto">
          <a:xfrm>
            <a:off x="6765636" y="6457890"/>
            <a:ext cx="23783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6"/>
              </a:rPr>
              <a:t>Skeletal system</a:t>
            </a:r>
            <a:r>
              <a:rPr lang="en-US" sz="1000" dirty="0" smtClean="0">
                <a:latin typeface="Comic Sans MS" pitchFamily="66" charset="0"/>
              </a:rPr>
              <a:t>; </a:t>
            </a:r>
            <a:r>
              <a:rPr lang="en-US" sz="1000" dirty="0" err="1" smtClean="0">
                <a:latin typeface="Comic Sans MS" pitchFamily="66" charset="0"/>
              </a:rPr>
              <a:t>Wikia</a:t>
            </a:r>
            <a:r>
              <a:rPr lang="en-US" sz="1000" dirty="0" smtClean="0">
                <a:latin typeface="Comic Sans MS" pitchFamily="66" charset="0"/>
              </a:rPr>
              <a:t>; </a:t>
            </a:r>
            <a:r>
              <a:rPr lang="en-US" sz="1000" dirty="0" smtClean="0">
                <a:latin typeface="Comic Sans MS" pitchFamily="66" charset="0"/>
                <a:hlinkClick r:id="rId7"/>
              </a:rPr>
              <a:t>Red &amp; Yellow Bone Marrow</a:t>
            </a:r>
            <a:r>
              <a:rPr lang="en-US" sz="1000" dirty="0" smtClean="0">
                <a:latin typeface="Comic Sans MS" pitchFamily="66" charset="0"/>
              </a:rPr>
              <a:t>, Wiki</a:t>
            </a:r>
            <a:endParaRPr lang="en-US" sz="1000" dirty="0">
              <a:latin typeface="Comic Sans MS" pitchFamily="66" charset="0"/>
            </a:endParaRPr>
          </a:p>
        </p:txBody>
      </p:sp>
      <p:pic>
        <p:nvPicPr>
          <p:cNvPr id="4" name="Picture 3" descr="Red_and_Yellow_Bone_Marrow.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273" y="138545"/>
            <a:ext cx="2946539" cy="1420091"/>
          </a:xfrm>
          <a:prstGeom prst="rect">
            <a:avLst/>
          </a:prstGeom>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71454" y="1685636"/>
            <a:ext cx="4883727" cy="462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411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Reproductive System</a:t>
            </a:r>
            <a:endParaRPr lang="en-US" sz="2800" dirty="0">
              <a:solidFill>
                <a:srgbClr val="FFDF2B"/>
              </a:solidFill>
              <a:latin typeface="Comic Sans MS"/>
              <a:cs typeface="Comic Sans MS"/>
            </a:endParaRPr>
          </a:p>
        </p:txBody>
      </p:sp>
      <p:sp>
        <p:nvSpPr>
          <p:cNvPr id="11" name="Rectangle 36"/>
          <p:cNvSpPr>
            <a:spLocks noChangeArrowheads="1"/>
          </p:cNvSpPr>
          <p:nvPr/>
        </p:nvSpPr>
        <p:spPr bwMode="auto">
          <a:xfrm>
            <a:off x="300184" y="4590569"/>
            <a:ext cx="3244272" cy="1720364"/>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b="1" dirty="0" smtClean="0">
                <a:latin typeface="Comic Sans MS"/>
                <a:cs typeface="Comic Sans MS"/>
              </a:rPr>
              <a:t>Video </a:t>
            </a:r>
            <a:r>
              <a:rPr lang="en-US" b="1" dirty="0" smtClean="0">
                <a:solidFill>
                  <a:srgbClr val="000000"/>
                </a:solidFill>
                <a:latin typeface="Comic Sans MS"/>
                <a:cs typeface="Comic Sans MS"/>
              </a:rPr>
              <a:t>links</a:t>
            </a:r>
            <a:r>
              <a:rPr lang="en-US" dirty="0" smtClean="0">
                <a:solidFill>
                  <a:srgbClr val="000000"/>
                </a:solidFill>
                <a:latin typeface="Comic Sans MS"/>
                <a:cs typeface="Comic Sans MS"/>
              </a:rPr>
              <a:t>: </a:t>
            </a:r>
            <a:endParaRPr lang="en-US" dirty="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2"/>
              </a:rPr>
              <a:t>Reproductive System Song</a:t>
            </a:r>
            <a:endParaRPr lang="en-US" sz="1400" dirty="0" smtClean="0">
              <a:solidFill>
                <a:srgbClr val="000000"/>
              </a:solidFill>
              <a:latin typeface="Comic Sans MS"/>
              <a:cs typeface="Comic Sans MS"/>
            </a:endParaRPr>
          </a:p>
          <a:p>
            <a:pPr algn="ctr">
              <a:spcBef>
                <a:spcPct val="30000"/>
              </a:spcBef>
            </a:pPr>
            <a:endParaRPr lang="en-US" sz="400" dirty="0" smtClean="0">
              <a:solidFill>
                <a:srgbClr val="000000"/>
              </a:solidFill>
              <a:latin typeface="Comic Sans MS"/>
              <a:cs typeface="Comic Sans MS"/>
            </a:endParaRPr>
          </a:p>
          <a:p>
            <a:pPr algn="ctr">
              <a:spcBef>
                <a:spcPct val="30000"/>
              </a:spcBef>
            </a:pPr>
            <a:r>
              <a:rPr lang="en-US" sz="1400" dirty="0" smtClean="0">
                <a:solidFill>
                  <a:srgbClr val="000000"/>
                </a:solidFill>
                <a:latin typeface="Comic Sans MS"/>
                <a:cs typeface="Comic Sans MS"/>
                <a:hlinkClick r:id="rId3"/>
              </a:rPr>
              <a:t>Reproductive System</a:t>
            </a:r>
            <a:r>
              <a:rPr lang="en-US" sz="1400" dirty="0" smtClean="0">
                <a:solidFill>
                  <a:srgbClr val="000000"/>
                </a:solidFill>
                <a:latin typeface="Comic Sans MS"/>
                <a:cs typeface="Comic Sans MS"/>
              </a:rPr>
              <a:t>: </a:t>
            </a:r>
          </a:p>
          <a:p>
            <a:pPr algn="ctr">
              <a:spcBef>
                <a:spcPct val="30000"/>
              </a:spcBef>
            </a:pPr>
            <a:r>
              <a:rPr lang="en-US" sz="1400" dirty="0" smtClean="0">
                <a:solidFill>
                  <a:srgbClr val="000000"/>
                </a:solidFill>
                <a:latin typeface="Comic Sans MS"/>
                <a:cs typeface="Comic Sans MS"/>
              </a:rPr>
              <a:t>How Gonads Go</a:t>
            </a:r>
          </a:p>
          <a:p>
            <a:pPr algn="ctr">
              <a:spcBef>
                <a:spcPct val="30000"/>
              </a:spcBef>
            </a:pPr>
            <a:r>
              <a:rPr lang="en-US" sz="1100" dirty="0" smtClean="0">
                <a:solidFill>
                  <a:srgbClr val="000000"/>
                </a:solidFill>
                <a:latin typeface="Comic Sans MS"/>
                <a:cs typeface="Comic Sans MS"/>
              </a:rPr>
              <a:t>from  Crash Course Biology</a:t>
            </a:r>
          </a:p>
          <a:p>
            <a:pPr algn="ctr">
              <a:spcBef>
                <a:spcPct val="30000"/>
              </a:spcBef>
            </a:pPr>
            <a:endParaRPr lang="en-US" sz="1100" dirty="0" smtClean="0">
              <a:solidFill>
                <a:srgbClr val="000000"/>
              </a:solidFill>
              <a:latin typeface="Comic Sans MS"/>
              <a:cs typeface="Comic Sans MS"/>
            </a:endParaRPr>
          </a:p>
        </p:txBody>
      </p:sp>
      <p:sp>
        <p:nvSpPr>
          <p:cNvPr id="3" name="TextBox 2"/>
          <p:cNvSpPr txBox="1"/>
          <p:nvPr/>
        </p:nvSpPr>
        <p:spPr>
          <a:xfrm>
            <a:off x="288636" y="842818"/>
            <a:ext cx="3509819" cy="3539431"/>
          </a:xfrm>
          <a:prstGeom prst="rect">
            <a:avLst/>
          </a:prstGeom>
          <a:noFill/>
        </p:spPr>
        <p:txBody>
          <a:bodyPr wrap="square" rtlCol="0">
            <a:spAutoFit/>
          </a:bodyPr>
          <a:lstStyle/>
          <a:p>
            <a:pPr algn="ctr"/>
            <a:r>
              <a:rPr lang="en-US" sz="1400" dirty="0" smtClean="0">
                <a:latin typeface="Comic Sans MS"/>
                <a:cs typeface="Comic Sans MS"/>
              </a:rPr>
              <a:t>System of </a:t>
            </a:r>
            <a:r>
              <a:rPr lang="en-US" sz="1400" dirty="0">
                <a:latin typeface="Comic Sans MS"/>
                <a:cs typeface="Comic Sans MS"/>
              </a:rPr>
              <a:t>sex organs within an organism which work together </a:t>
            </a:r>
            <a:r>
              <a:rPr lang="en-US" sz="1400" dirty="0" smtClean="0">
                <a:latin typeface="Comic Sans MS"/>
                <a:cs typeface="Comic Sans MS"/>
              </a:rPr>
              <a:t>in sexual </a:t>
            </a:r>
            <a:r>
              <a:rPr lang="en-US" sz="1400" dirty="0">
                <a:latin typeface="Comic Sans MS"/>
                <a:cs typeface="Comic Sans MS"/>
              </a:rPr>
              <a:t>reproduction</a:t>
            </a:r>
            <a:r>
              <a:rPr lang="en-US" sz="1400" dirty="0" smtClean="0">
                <a:latin typeface="Comic Sans MS"/>
                <a:cs typeface="Comic Sans MS"/>
              </a:rPr>
              <a:t>.</a:t>
            </a:r>
          </a:p>
          <a:p>
            <a:pPr algn="ctr"/>
            <a:r>
              <a:rPr lang="en-US" sz="1400" dirty="0" smtClean="0">
                <a:latin typeface="Comic Sans MS"/>
                <a:cs typeface="Comic Sans MS"/>
              </a:rPr>
              <a:t> </a:t>
            </a:r>
          </a:p>
          <a:p>
            <a:pPr algn="ctr"/>
            <a:r>
              <a:rPr lang="en-US" sz="1400" dirty="0" smtClean="0">
                <a:latin typeface="Comic Sans MS"/>
                <a:cs typeface="Comic Sans MS"/>
              </a:rPr>
              <a:t>Many </a:t>
            </a:r>
            <a:r>
              <a:rPr lang="en-US" sz="1400" dirty="0">
                <a:latin typeface="Comic Sans MS"/>
                <a:cs typeface="Comic Sans MS"/>
              </a:rPr>
              <a:t>non-living substances such as fluids, hormones, and pheromones </a:t>
            </a:r>
            <a:r>
              <a:rPr lang="en-US" sz="1400" dirty="0" smtClean="0">
                <a:latin typeface="Comic Sans MS"/>
                <a:cs typeface="Comic Sans MS"/>
              </a:rPr>
              <a:t>are </a:t>
            </a:r>
            <a:r>
              <a:rPr lang="en-US" sz="1400" dirty="0">
                <a:latin typeface="Comic Sans MS"/>
                <a:cs typeface="Comic Sans MS"/>
              </a:rPr>
              <a:t>important accessories to the reproductive </a:t>
            </a:r>
            <a:r>
              <a:rPr lang="en-US" sz="1400" dirty="0" smtClean="0">
                <a:latin typeface="Comic Sans MS"/>
                <a:cs typeface="Comic Sans MS"/>
              </a:rPr>
              <a:t>system.</a:t>
            </a:r>
            <a:endParaRPr lang="en-US" sz="1400" dirty="0">
              <a:latin typeface="Comic Sans MS"/>
              <a:cs typeface="Comic Sans MS"/>
            </a:endParaRPr>
          </a:p>
          <a:p>
            <a:pPr algn="ctr"/>
            <a:endParaRPr lang="en-US" sz="1400" dirty="0" smtClean="0">
              <a:latin typeface="Comic Sans MS"/>
              <a:cs typeface="Comic Sans MS"/>
            </a:endParaRPr>
          </a:p>
          <a:p>
            <a:pPr algn="ctr"/>
            <a:r>
              <a:rPr lang="en-US" sz="1400" dirty="0" smtClean="0">
                <a:latin typeface="Comic Sans MS"/>
                <a:cs typeface="Comic Sans MS"/>
              </a:rPr>
              <a:t>Unlike </a:t>
            </a:r>
            <a:r>
              <a:rPr lang="en-US" sz="1400" dirty="0">
                <a:latin typeface="Comic Sans MS"/>
                <a:cs typeface="Comic Sans MS"/>
              </a:rPr>
              <a:t>most organ systems, the sexes of differentiated species often have significant differences. </a:t>
            </a:r>
            <a:endParaRPr lang="en-US" sz="1400" dirty="0" smtClean="0">
              <a:latin typeface="Comic Sans MS"/>
              <a:cs typeface="Comic Sans MS"/>
            </a:endParaRPr>
          </a:p>
          <a:p>
            <a:pPr algn="ctr"/>
            <a:endParaRPr lang="en-US" sz="1400" dirty="0">
              <a:latin typeface="Comic Sans MS"/>
              <a:cs typeface="Comic Sans MS"/>
            </a:endParaRPr>
          </a:p>
          <a:p>
            <a:pPr algn="ctr"/>
            <a:r>
              <a:rPr lang="en-US" sz="1400" dirty="0" smtClean="0">
                <a:latin typeface="Comic Sans MS"/>
                <a:cs typeface="Comic Sans MS"/>
              </a:rPr>
              <a:t>These </a:t>
            </a:r>
            <a:r>
              <a:rPr lang="en-US" sz="1400" dirty="0">
                <a:latin typeface="Comic Sans MS"/>
                <a:cs typeface="Comic Sans MS"/>
              </a:rPr>
              <a:t>differences allow for a combination of genetic material between two </a:t>
            </a:r>
            <a:r>
              <a:rPr lang="en-US" sz="1400" dirty="0" smtClean="0">
                <a:latin typeface="Comic Sans MS"/>
                <a:cs typeface="Comic Sans MS"/>
              </a:rPr>
              <a:t>individuals.</a:t>
            </a:r>
            <a:endParaRPr lang="en-US" sz="1400" dirty="0">
              <a:latin typeface="Comic Sans MS"/>
              <a:cs typeface="Comic Sans MS"/>
            </a:endParaRPr>
          </a:p>
        </p:txBody>
      </p:sp>
      <p:sp>
        <p:nvSpPr>
          <p:cNvPr id="6" name="Text Box 7"/>
          <p:cNvSpPr txBox="1">
            <a:spLocks noChangeArrowheads="1"/>
          </p:cNvSpPr>
          <p:nvPr/>
        </p:nvSpPr>
        <p:spPr bwMode="auto">
          <a:xfrm>
            <a:off x="6765636" y="6611779"/>
            <a:ext cx="23783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4"/>
              </a:rPr>
              <a:t>Reproductive System</a:t>
            </a:r>
            <a:r>
              <a:rPr lang="en-US" sz="1000" dirty="0" smtClean="0">
                <a:latin typeface="Comic Sans MS" pitchFamily="66" charset="0"/>
              </a:rPr>
              <a:t>, Wiki</a:t>
            </a:r>
            <a:endParaRPr lang="en-US" sz="1000" dirty="0">
              <a:latin typeface="Comic Sans MS" pitchFamily="66" charset="0"/>
            </a:endParaRPr>
          </a:p>
        </p:txBody>
      </p:sp>
      <p:pic>
        <p:nvPicPr>
          <p:cNvPr id="5" name="Picture 4" descr="Reproductive_syste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455" y="773544"/>
            <a:ext cx="5253182" cy="5414820"/>
          </a:xfrm>
          <a:prstGeom prst="rect">
            <a:avLst/>
          </a:prstGeom>
        </p:spPr>
      </p:pic>
    </p:spTree>
    <p:extLst>
      <p:ext uri="{BB962C8B-B14F-4D97-AF65-F5344CB8AC3E}">
        <p14:creationId xmlns:p14="http://schemas.microsoft.com/office/powerpoint/2010/main" val="38805574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Reproductive System</a:t>
            </a:r>
            <a:endParaRPr lang="en-US" sz="2800" dirty="0">
              <a:solidFill>
                <a:srgbClr val="FFDF2B"/>
              </a:solidFill>
              <a:latin typeface="Comic Sans MS"/>
              <a:cs typeface="Comic Sans MS"/>
            </a:endParaRPr>
          </a:p>
        </p:txBody>
      </p:sp>
      <p:sp>
        <p:nvSpPr>
          <p:cNvPr id="6" name="Text Box 7"/>
          <p:cNvSpPr txBox="1">
            <a:spLocks noChangeArrowheads="1"/>
          </p:cNvSpPr>
          <p:nvPr/>
        </p:nvSpPr>
        <p:spPr bwMode="auto">
          <a:xfrm>
            <a:off x="6096000" y="6457890"/>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2"/>
              </a:rPr>
              <a:t>Human Male Reproductive System</a:t>
            </a:r>
            <a:r>
              <a:rPr lang="en-US" sz="1000" dirty="0" smtClean="0">
                <a:latin typeface="Comic Sans MS" pitchFamily="66" charset="0"/>
              </a:rPr>
              <a:t>, </a:t>
            </a:r>
            <a:r>
              <a:rPr lang="en-US" sz="1000" dirty="0" smtClean="0">
                <a:latin typeface="Comic Sans MS" pitchFamily="66" charset="0"/>
                <a:hlinkClick r:id="rId3"/>
              </a:rPr>
              <a:t>Human Female Reproductive System</a:t>
            </a:r>
            <a:r>
              <a:rPr lang="en-US" sz="1000" dirty="0" smtClean="0">
                <a:latin typeface="Comic Sans MS" pitchFamily="66" charset="0"/>
              </a:rPr>
              <a:t>, Wiki</a:t>
            </a:r>
            <a:endParaRPr lang="en-US" sz="1000" dirty="0">
              <a:latin typeface="Comic Sans MS" pitchFamily="66" charset="0"/>
            </a:endParaRPr>
          </a:p>
        </p:txBody>
      </p:sp>
      <p:pic>
        <p:nvPicPr>
          <p:cNvPr id="4" name="Picture 3" descr="Male_pelvic_structures.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26" y="1248064"/>
            <a:ext cx="3429000" cy="4374572"/>
          </a:xfrm>
          <a:prstGeom prst="rect">
            <a:avLst/>
          </a:prstGeom>
        </p:spPr>
      </p:pic>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7" name="Picture 6" descr="481px-Scheme_female_reproductive_system-en.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272" y="1313279"/>
            <a:ext cx="3925454" cy="4310767"/>
          </a:xfrm>
          <a:prstGeom prst="rect">
            <a:avLst/>
          </a:prstGeom>
        </p:spPr>
      </p:pic>
    </p:spTree>
    <p:extLst>
      <p:ext uri="{BB962C8B-B14F-4D97-AF65-F5344CB8AC3E}">
        <p14:creationId xmlns:p14="http://schemas.microsoft.com/office/powerpoint/2010/main" val="3491244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Organ Systems of the Human Body</a:t>
            </a:r>
            <a:endParaRPr lang="en-US" sz="2800" dirty="0">
              <a:latin typeface="Comic Sans MS"/>
              <a:cs typeface="Comic Sans MS"/>
            </a:endParaRPr>
          </a:p>
        </p:txBody>
      </p:sp>
      <p:pic>
        <p:nvPicPr>
          <p:cNvPr id="9" name="Picture 8" descr="Organ_Syste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74" y="588829"/>
            <a:ext cx="8229089" cy="5830865"/>
          </a:xfrm>
          <a:prstGeom prst="rect">
            <a:avLst/>
          </a:prstGeom>
        </p:spPr>
      </p:pic>
      <p:sp>
        <p:nvSpPr>
          <p:cNvPr id="10" name="Rectangle 9"/>
          <p:cNvSpPr>
            <a:spLocks noChangeArrowheads="1"/>
          </p:cNvSpPr>
          <p:nvPr/>
        </p:nvSpPr>
        <p:spPr bwMode="auto">
          <a:xfrm>
            <a:off x="1055530" y="7042804"/>
            <a:ext cx="35366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Some organ Systems of the Human Body</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
        <p:nvSpPr>
          <p:cNvPr id="11" name="Rectangle 9"/>
          <p:cNvSpPr>
            <a:spLocks noChangeArrowheads="1"/>
          </p:cNvSpPr>
          <p:nvPr/>
        </p:nvSpPr>
        <p:spPr bwMode="auto">
          <a:xfrm>
            <a:off x="5897198" y="6627168"/>
            <a:ext cx="3246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smtClean="0">
                <a:solidFill>
                  <a:srgbClr val="000002"/>
                </a:solidFill>
                <a:latin typeface="Comic Sans MS"/>
                <a:cs typeface="Comic Sans MS"/>
              </a:rPr>
              <a:t>Image: Some Organ Systems of the Human Body</a:t>
            </a:r>
            <a:r>
              <a:rPr lang="en-US" sz="900" dirty="0" smtClean="0">
                <a:solidFill>
                  <a:srgbClr val="000002"/>
                </a:solidFill>
                <a:latin typeface="Comic Sans MS"/>
                <a:cs typeface="Comic Sans MS"/>
                <a:hlinkClick r:id="rId3"/>
              </a:rPr>
              <a:t> I </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36544955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latin typeface="Comic Sans MS"/>
                <a:cs typeface="Comic Sans MS"/>
              </a:rPr>
              <a:t>Anatomical Direction Terms and Body Planes</a:t>
            </a:r>
            <a:endParaRPr lang="en-US" dirty="0">
              <a:latin typeface="Comic Sans MS"/>
              <a:cs typeface="Comic Sans MS"/>
            </a:endParaRPr>
          </a:p>
        </p:txBody>
      </p:sp>
      <p:pic>
        <p:nvPicPr>
          <p:cNvPr id="4" name="Picture 3" descr="Planes_of_Bo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54" y="1229591"/>
            <a:ext cx="3351646" cy="4042638"/>
          </a:xfrm>
          <a:prstGeom prst="rect">
            <a:avLst/>
          </a:prstGeom>
        </p:spPr>
      </p:pic>
      <p:pic>
        <p:nvPicPr>
          <p:cNvPr id="6" name="Picture 5" descr="Directional_Ter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018" y="870527"/>
            <a:ext cx="4957618" cy="5011842"/>
          </a:xfrm>
          <a:prstGeom prst="rect">
            <a:avLst/>
          </a:prstGeom>
        </p:spPr>
      </p:pic>
      <p:sp>
        <p:nvSpPr>
          <p:cNvPr id="7" name="Rectangle 9"/>
          <p:cNvSpPr>
            <a:spLocks noChangeArrowheads="1"/>
          </p:cNvSpPr>
          <p:nvPr/>
        </p:nvSpPr>
        <p:spPr bwMode="auto">
          <a:xfrm>
            <a:off x="6636107" y="6488668"/>
            <a:ext cx="2507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4"/>
              </a:rPr>
              <a:t>Anatomical planes</a:t>
            </a:r>
            <a:r>
              <a:rPr lang="en-US" sz="900" dirty="0" smtClean="0">
                <a:solidFill>
                  <a:srgbClr val="000002"/>
                </a:solidFill>
                <a:latin typeface="Comic Sans MS"/>
                <a:cs typeface="Comic Sans MS"/>
              </a:rPr>
              <a:t>, Wiki; </a:t>
            </a:r>
            <a:r>
              <a:rPr lang="en-US" sz="900" dirty="0" smtClean="0">
                <a:solidFill>
                  <a:srgbClr val="000002"/>
                </a:solidFill>
                <a:latin typeface="Comic Sans MS"/>
                <a:cs typeface="Comic Sans MS"/>
                <a:hlinkClick r:id="rId5"/>
              </a:rPr>
              <a:t>Anatomical Positions</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6448058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Organ Systems of the Human Body</a:t>
            </a:r>
            <a:endParaRPr lang="en-US" sz="2800" dirty="0">
              <a:latin typeface="Comic Sans MS"/>
              <a:cs typeface="Comic Sans MS"/>
            </a:endParaRPr>
          </a:p>
        </p:txBody>
      </p:sp>
      <p:pic>
        <p:nvPicPr>
          <p:cNvPr id="8" name="Picture 7" descr="Organ_Systems_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6" y="692727"/>
            <a:ext cx="8693726" cy="5659996"/>
          </a:xfrm>
          <a:prstGeom prst="rect">
            <a:avLst/>
          </a:prstGeom>
        </p:spPr>
      </p:pic>
      <p:sp>
        <p:nvSpPr>
          <p:cNvPr id="10" name="Rectangle 9"/>
          <p:cNvSpPr>
            <a:spLocks noChangeArrowheads="1"/>
          </p:cNvSpPr>
          <p:nvPr/>
        </p:nvSpPr>
        <p:spPr bwMode="auto">
          <a:xfrm>
            <a:off x="1055530" y="7042804"/>
            <a:ext cx="35366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Some organ Systems of the Human Body</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
        <p:nvSpPr>
          <p:cNvPr id="11" name="Rectangle 9"/>
          <p:cNvSpPr>
            <a:spLocks noChangeArrowheads="1"/>
          </p:cNvSpPr>
          <p:nvPr/>
        </p:nvSpPr>
        <p:spPr bwMode="auto">
          <a:xfrm>
            <a:off x="5834136" y="6627168"/>
            <a:ext cx="33098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smtClean="0">
                <a:solidFill>
                  <a:srgbClr val="000002"/>
                </a:solidFill>
                <a:latin typeface="Comic Sans MS"/>
                <a:cs typeface="Comic Sans MS"/>
              </a:rPr>
              <a:t>Image: Some Organ Systems of the Human Body </a:t>
            </a:r>
            <a:r>
              <a:rPr lang="en-US" sz="900" dirty="0" smtClean="0">
                <a:solidFill>
                  <a:srgbClr val="000002"/>
                </a:solidFill>
                <a:latin typeface="Comic Sans MS"/>
                <a:cs typeface="Comic Sans MS"/>
                <a:hlinkClick r:id="rId4"/>
              </a:rPr>
              <a:t>II</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1080790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65100" y="160338"/>
            <a:ext cx="5208588" cy="6400800"/>
          </a:xfrm>
        </p:spPr>
        <p:txBody>
          <a:bodyPr rtlCol="0">
            <a:normAutofit lnSpcReduction="10000"/>
          </a:bodyPr>
          <a:lstStyle/>
          <a:p>
            <a:pPr algn="ctr" fontAlgn="auto">
              <a:spcAft>
                <a:spcPts val="0"/>
              </a:spcAft>
              <a:buFontTx/>
              <a:buNone/>
              <a:defRPr/>
            </a:pPr>
            <a:r>
              <a:rPr lang="en-US" sz="5400" b="1" dirty="0" smtClean="0">
                <a:solidFill>
                  <a:srgbClr val="33CC33"/>
                </a:solidFill>
                <a:latin typeface="Comic Sans MS" pitchFamily="66" charset="0"/>
                <a:ea typeface="Verdana" panose="020B0604030504040204" pitchFamily="34" charset="0"/>
              </a:rPr>
              <a:t> </a:t>
            </a:r>
            <a:r>
              <a:rPr lang="en-US" sz="4400" b="1" dirty="0" smtClean="0">
                <a:solidFill>
                  <a:srgbClr val="33CC33"/>
                </a:solidFill>
                <a:latin typeface="Comic Sans MS" pitchFamily="66" charset="0"/>
                <a:ea typeface="Verdana" panose="020B0604030504040204" pitchFamily="34" charset="0"/>
              </a:rPr>
              <a:t>Confused?</a:t>
            </a:r>
            <a:endParaRPr lang="en-US" b="1" dirty="0" smtClean="0">
              <a:latin typeface="Comic Sans MS" pitchFamily="66" charset="0"/>
              <a:ea typeface="Verdana" panose="020B0604030504040204" pitchFamily="34" charset="0"/>
            </a:endParaRPr>
          </a:p>
          <a:p>
            <a:pPr algn="ctr" fontAlgn="auto">
              <a:spcAft>
                <a:spcPts val="0"/>
              </a:spcAft>
              <a:buFontTx/>
              <a:buNone/>
              <a:defRPr/>
            </a:pPr>
            <a:r>
              <a:rPr lang="en-US" sz="1800" dirty="0" smtClean="0">
                <a:latin typeface="Comic Sans MS" pitchFamily="66" charset="0"/>
                <a:ea typeface="Verdana" panose="020B0604030504040204" pitchFamily="34" charset="0"/>
              </a:rPr>
              <a:t>    Here are some links to fun resources that further explain Human </a:t>
            </a:r>
            <a:r>
              <a:rPr lang="en-US" sz="1800" dirty="0" smtClean="0">
                <a:latin typeface="Comic Sans MS" pitchFamily="66" charset="0"/>
              </a:rPr>
              <a:t>Organ Systems</a:t>
            </a:r>
            <a:r>
              <a:rPr lang="en-US" sz="1800" dirty="0" smtClean="0">
                <a:latin typeface="Comic Sans MS" pitchFamily="66" charset="0"/>
                <a:ea typeface="Verdana" panose="020B0604030504040204" pitchFamily="34" charset="0"/>
              </a:rPr>
              <a:t>:</a:t>
            </a:r>
          </a:p>
          <a:p>
            <a:pPr fontAlgn="auto">
              <a:spcAft>
                <a:spcPts val="0"/>
              </a:spcAft>
              <a:buFont typeface="Arial" panose="020B0604020202020204" pitchFamily="34" charset="0"/>
              <a:buChar char="•"/>
              <a:defRPr/>
            </a:pPr>
            <a:endParaRPr lang="en-US" sz="6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Anatomical Terms of Direction and Planes of Section</a:t>
            </a:r>
            <a:r>
              <a:rPr lang="en-US" sz="1800" dirty="0" smtClean="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the Penguin Prof</a:t>
            </a:r>
          </a:p>
          <a:p>
            <a:pPr fontAlgn="auto">
              <a:spcAft>
                <a:spcPts val="0"/>
              </a:spcAft>
              <a:buFont typeface="Arial" panose="020B0604020202020204" pitchFamily="34" charset="0"/>
              <a:buChar char="•"/>
              <a:defRPr/>
            </a:pPr>
            <a:endParaRPr lang="en-US" sz="1200" dirty="0">
              <a:latin typeface="Comic Sans MS" pitchFamily="66" charset="0"/>
              <a:hlinkClick r:id="rId3"/>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Anatomical Planes and Spatial Relationships in the Human Body video</a:t>
            </a:r>
            <a:r>
              <a:rPr lang="en-US" sz="1800" dirty="0" smtClean="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Interactive Biology.</a:t>
            </a:r>
            <a:endParaRPr lang="en-US" sz="1200" dirty="0" smtClean="0">
              <a:latin typeface="Comic Sans MS" pitchFamily="66" charset="0"/>
              <a:ea typeface="Verdana" panose="020B0604030504040204" pitchFamily="34" charset="0"/>
              <a:hlinkClick r:id="rId3"/>
            </a:endParaRPr>
          </a:p>
          <a:p>
            <a:pPr fontAlgn="auto">
              <a:spcAft>
                <a:spcPts val="0"/>
              </a:spcAft>
              <a:buFont typeface="Arial" panose="020B0604020202020204" pitchFamily="34" charset="0"/>
              <a:buChar char="•"/>
              <a:defRPr/>
            </a:pPr>
            <a:endParaRPr lang="en-US" sz="1800" dirty="0">
              <a:latin typeface="Comic Sans MS" pitchFamily="66" charset="0"/>
              <a:hlinkClick r:id="rId3"/>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Interactive Tutorial on Human Organs</a:t>
            </a:r>
            <a:r>
              <a:rPr lang="en-US" sz="1800" dirty="0" smtClean="0">
                <a:latin typeface="Comic Sans MS" pitchFamily="66" charset="0"/>
                <a:ea typeface="Verdana" panose="020B0604030504040204" pitchFamily="34" charset="0"/>
              </a:rPr>
              <a:t>, </a:t>
            </a:r>
            <a:r>
              <a:rPr lang="en-US" sz="1100" dirty="0" smtClean="0">
                <a:latin typeface="Comic Sans MS" pitchFamily="66" charset="0"/>
                <a:ea typeface="Verdana" panose="020B0604030504040204" pitchFamily="34" charset="0"/>
              </a:rPr>
              <a:t>from BBC Science: Human Body &amp; Mind.</a:t>
            </a:r>
            <a:endParaRPr lang="en-US" sz="12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1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4"/>
              </a:rPr>
              <a:t>Human Anatomy Systems</a:t>
            </a:r>
            <a:r>
              <a:rPr lang="en-US" sz="1800" dirty="0" smtClean="0">
                <a:latin typeface="Comic Sans MS" pitchFamily="66" charset="0"/>
                <a:ea typeface="Verdana" panose="020B0604030504040204" pitchFamily="34" charset="0"/>
              </a:rPr>
              <a:t> </a:t>
            </a:r>
            <a:r>
              <a:rPr lang="en-US" sz="1100" dirty="0" smtClean="0">
                <a:latin typeface="Comic Sans MS" pitchFamily="66" charset="0"/>
                <a:ea typeface="Verdana" panose="020B0604030504040204" pitchFamily="34" charset="0"/>
              </a:rPr>
              <a:t>from </a:t>
            </a:r>
            <a:r>
              <a:rPr lang="en-US" sz="1100" dirty="0" err="1" smtClean="0">
                <a:latin typeface="Comic Sans MS" pitchFamily="66" charset="0"/>
                <a:ea typeface="Verdana" panose="020B0604030504040204" pitchFamily="34" charset="0"/>
              </a:rPr>
              <a:t>InnerBody.com</a:t>
            </a:r>
            <a:r>
              <a:rPr lang="en-US" sz="1100" dirty="0" smtClean="0">
                <a:latin typeface="Comic Sans MS" pitchFamily="66" charset="0"/>
                <a:ea typeface="Verdana" panose="020B0604030504040204" pitchFamily="34" charset="0"/>
              </a:rPr>
              <a:t>.</a:t>
            </a:r>
          </a:p>
          <a:p>
            <a:pPr marL="0" indent="0" fontAlgn="auto">
              <a:spcAft>
                <a:spcPts val="0"/>
              </a:spcAft>
              <a:buFont typeface="Arial" panose="020B0604020202020204" pitchFamily="34" charset="0"/>
              <a:buNone/>
              <a:defRPr/>
            </a:pPr>
            <a:endParaRPr lang="en-US" sz="1100" dirty="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5"/>
              </a:rPr>
              <a:t>Human Body 101 video </a:t>
            </a:r>
            <a:r>
              <a:rPr lang="en-US" sz="1100" dirty="0" smtClean="0">
                <a:latin typeface="Comic Sans MS" pitchFamily="66" charset="0"/>
                <a:ea typeface="Verdana" panose="020B0604030504040204" pitchFamily="34" charset="0"/>
              </a:rPr>
              <a:t>from National Geographic.</a:t>
            </a:r>
            <a:endParaRPr lang="en-US" sz="9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rPr>
              <a:t>See the many other Organ System videos and animations linked on previous slides!</a:t>
            </a:r>
            <a:endParaRPr lang="en-US" sz="12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algn="ctr" fontAlgn="auto">
              <a:spcAft>
                <a:spcPts val="0"/>
              </a:spcAft>
              <a:buFontTx/>
              <a:buNone/>
              <a:defRPr/>
            </a:pPr>
            <a:r>
              <a:rPr lang="en-US" sz="1000" dirty="0" smtClean="0">
                <a:latin typeface="Comic Sans MS" pitchFamily="66" charset="0"/>
                <a:ea typeface="Verdana" panose="020B0604030504040204" pitchFamily="34" charset="0"/>
              </a:rPr>
              <a:t>  (You must be in PPT slideshow view to click on links.)</a:t>
            </a:r>
          </a:p>
        </p:txBody>
      </p:sp>
      <p:sp>
        <p:nvSpPr>
          <p:cNvPr id="67587" name="WordArt 5"/>
          <p:cNvSpPr>
            <a:spLocks noChangeArrowheads="1" noChangeShapeType="1" noTextEdit="1"/>
          </p:cNvSpPr>
          <p:nvPr/>
        </p:nvSpPr>
        <p:spPr bwMode="auto">
          <a:xfrm>
            <a:off x="6019800" y="762000"/>
            <a:ext cx="2514600" cy="1066800"/>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ea typeface="Comic Sans MS"/>
                <a:cs typeface="Comic Sans MS"/>
              </a:rPr>
              <a:t>Smart Links</a:t>
            </a:r>
          </a:p>
        </p:txBody>
      </p:sp>
      <p:sp>
        <p:nvSpPr>
          <p:cNvPr id="67588"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spcBef>
                <a:spcPct val="50000"/>
              </a:spcBef>
            </a:pPr>
            <a:r>
              <a:rPr lang="en-US" sz="1000" dirty="0">
                <a:latin typeface="Comic Sans MS" charset="0"/>
              </a:rPr>
              <a:t>From the  </a:t>
            </a:r>
            <a:r>
              <a:rPr lang="en-US" sz="1000" dirty="0" smtClean="0">
                <a:latin typeface="Comic Sans MS" charset="0"/>
              </a:rPr>
              <a:t>Virtual </a:t>
            </a:r>
            <a:r>
              <a:rPr lang="en-US" sz="1000" dirty="0">
                <a:latin typeface="Comic Sans MS" charset="0"/>
              </a:rPr>
              <a:t>Biology Classroom on </a:t>
            </a:r>
            <a:r>
              <a:rPr lang="en-US" sz="1000" dirty="0">
                <a:latin typeface="Comic Sans MS" charset="0"/>
                <a:hlinkClick r:id="rId6"/>
              </a:rPr>
              <a:t>ScienceProfOnline.com</a:t>
            </a:r>
            <a:endParaRPr lang="en-US" sz="1000" dirty="0">
              <a:latin typeface="Comic Sans MS" charset="0"/>
            </a:endParaRPr>
          </a:p>
        </p:txBody>
      </p:sp>
      <p:pic>
        <p:nvPicPr>
          <p:cNvPr id="6" name="Picture 4" descr="MC90022968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963" y="2507673"/>
            <a:ext cx="2325247" cy="23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7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800" dirty="0" smtClean="0">
                <a:latin typeface="Comic Sans MS"/>
                <a:cs typeface="Comic Sans MS"/>
              </a:rPr>
              <a:t>Human Body Cavities</a:t>
            </a:r>
            <a:endParaRPr lang="en-US" sz="2800" dirty="0">
              <a:latin typeface="Comic Sans MS"/>
              <a:cs typeface="Comic Sans MS"/>
            </a:endParaRPr>
          </a:p>
        </p:txBody>
      </p:sp>
      <p:pic>
        <p:nvPicPr>
          <p:cNvPr id="3" name="Picture 2" descr="Body_cav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1" y="629227"/>
            <a:ext cx="5599545" cy="5616864"/>
          </a:xfrm>
          <a:prstGeom prst="rect">
            <a:avLst/>
          </a:prstGeom>
        </p:spPr>
      </p:pic>
      <p:pic>
        <p:nvPicPr>
          <p:cNvPr id="5" name="Picture 4" descr="Scheme_body_cavities-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273" y="738909"/>
            <a:ext cx="3198091" cy="5277427"/>
          </a:xfrm>
          <a:prstGeom prst="rect">
            <a:avLst/>
          </a:prstGeom>
        </p:spPr>
      </p:pic>
      <p:sp>
        <p:nvSpPr>
          <p:cNvPr id="15" name="Rectangle 9"/>
          <p:cNvSpPr>
            <a:spLocks noChangeArrowheads="1"/>
          </p:cNvSpPr>
          <p:nvPr/>
        </p:nvSpPr>
        <p:spPr bwMode="auto">
          <a:xfrm>
            <a:off x="7100455" y="6488668"/>
            <a:ext cx="2043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4"/>
              </a:rPr>
              <a:t>Body Cavities</a:t>
            </a:r>
            <a:r>
              <a:rPr lang="en-US" sz="900" dirty="0" smtClean="0">
                <a:solidFill>
                  <a:srgbClr val="000002"/>
                </a:solidFill>
                <a:latin typeface="Comic Sans MS"/>
                <a:cs typeface="Comic Sans MS"/>
              </a:rPr>
              <a:t> I, Wiki; </a:t>
            </a:r>
            <a:r>
              <a:rPr lang="en-US" sz="900" dirty="0" smtClean="0">
                <a:solidFill>
                  <a:srgbClr val="000002"/>
                </a:solidFill>
                <a:latin typeface="Comic Sans MS"/>
                <a:cs typeface="Comic Sans MS"/>
                <a:hlinkClick r:id="rId5"/>
              </a:rPr>
              <a:t>Body Cavities </a:t>
            </a:r>
            <a:r>
              <a:rPr lang="en-US" sz="900" dirty="0" smtClean="0">
                <a:solidFill>
                  <a:srgbClr val="000002"/>
                </a:solidFill>
                <a:latin typeface="Comic Sans MS"/>
                <a:cs typeface="Comic Sans MS"/>
              </a:rPr>
              <a:t>II, Wiki </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10045595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sz="2800" dirty="0">
                <a:latin typeface="Comic Sans MS"/>
                <a:cs typeface="Comic Sans MS"/>
              </a:rPr>
              <a:t>Integumentary System: </a:t>
            </a:r>
            <a:r>
              <a:rPr lang="en-US" sz="2800" dirty="0">
                <a:solidFill>
                  <a:schemeClr val="accent4">
                    <a:lumMod val="20000"/>
                    <a:lumOff val="80000"/>
                  </a:schemeClr>
                </a:solidFill>
                <a:latin typeface="Comic Sans MS"/>
                <a:cs typeface="Comic Sans MS"/>
              </a:rPr>
              <a:t>Skin and it</a:t>
            </a:r>
            <a:r>
              <a:rPr lang="ja-JP" altLang="en-US" sz="2800" dirty="0">
                <a:solidFill>
                  <a:schemeClr val="accent4">
                    <a:lumMod val="20000"/>
                    <a:lumOff val="80000"/>
                  </a:schemeClr>
                </a:solidFill>
                <a:latin typeface="Comic Sans MS"/>
                <a:cs typeface="Comic Sans MS"/>
              </a:rPr>
              <a:t>’</a:t>
            </a:r>
            <a:r>
              <a:rPr lang="en-US" sz="2800" dirty="0">
                <a:solidFill>
                  <a:schemeClr val="accent4">
                    <a:lumMod val="20000"/>
                    <a:lumOff val="80000"/>
                  </a:schemeClr>
                </a:solidFill>
                <a:latin typeface="Comic Sans MS"/>
                <a:cs typeface="Comic Sans MS"/>
              </a:rPr>
              <a:t>s associated components </a:t>
            </a:r>
          </a:p>
        </p:txBody>
      </p:sp>
      <p:sp>
        <p:nvSpPr>
          <p:cNvPr id="15" name="Rectangle 9"/>
          <p:cNvSpPr>
            <a:spLocks noChangeArrowheads="1"/>
          </p:cNvSpPr>
          <p:nvPr/>
        </p:nvSpPr>
        <p:spPr bwMode="auto">
          <a:xfrm>
            <a:off x="7596909" y="6627168"/>
            <a:ext cx="15470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2"/>
              </a:rPr>
              <a:t>Skin, </a:t>
            </a:r>
            <a:r>
              <a:rPr lang="en-US" sz="900" dirty="0" smtClean="0">
                <a:solidFill>
                  <a:srgbClr val="000002"/>
                </a:solidFill>
                <a:latin typeface="Comic Sans MS"/>
                <a:cs typeface="Comic Sans MS"/>
              </a:rPr>
              <a:t>Wiki </a:t>
            </a:r>
            <a:endParaRPr lang="en-US" sz="900" dirty="0">
              <a:solidFill>
                <a:srgbClr val="000002"/>
              </a:solidFill>
              <a:latin typeface="Comic Sans MS"/>
              <a:cs typeface="Comic Sans MS"/>
            </a:endParaRPr>
          </a:p>
        </p:txBody>
      </p:sp>
      <p:sp>
        <p:nvSpPr>
          <p:cNvPr id="3" name="TextBox 2"/>
          <p:cNvSpPr txBox="1"/>
          <p:nvPr/>
        </p:nvSpPr>
        <p:spPr>
          <a:xfrm>
            <a:off x="207819" y="900545"/>
            <a:ext cx="2713181" cy="5324534"/>
          </a:xfrm>
          <a:prstGeom prst="rect">
            <a:avLst/>
          </a:prstGeom>
          <a:noFill/>
        </p:spPr>
        <p:txBody>
          <a:bodyPr wrap="square" rtlCol="0">
            <a:spAutoFit/>
          </a:bodyPr>
          <a:lstStyle/>
          <a:p>
            <a:r>
              <a:rPr lang="en-US" dirty="0" smtClean="0">
                <a:latin typeface="Comic Sans MS"/>
                <a:cs typeface="Comic Sans MS"/>
              </a:rPr>
              <a:t>Helps protect </a:t>
            </a:r>
            <a:r>
              <a:rPr lang="en-US" dirty="0">
                <a:latin typeface="Comic Sans MS"/>
                <a:cs typeface="Comic Sans MS"/>
              </a:rPr>
              <a:t>body </a:t>
            </a:r>
            <a:r>
              <a:rPr lang="en-US" dirty="0" smtClean="0">
                <a:latin typeface="Comic Sans MS"/>
                <a:cs typeface="Comic Sans MS"/>
              </a:rPr>
              <a:t>from damage.</a:t>
            </a:r>
            <a:endParaRPr lang="en-US" dirty="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Includes mucous membranes and skin </a:t>
            </a:r>
            <a:r>
              <a:rPr lang="en-US" sz="1400" dirty="0" smtClean="0">
                <a:latin typeface="Comic Sans MS"/>
                <a:cs typeface="Comic Sans MS"/>
              </a:rPr>
              <a:t>(</a:t>
            </a:r>
            <a:r>
              <a:rPr lang="en-US" sz="1400" dirty="0">
                <a:latin typeface="Comic Sans MS"/>
                <a:cs typeface="Comic Sans MS"/>
              </a:rPr>
              <a:t>including </a:t>
            </a:r>
            <a:r>
              <a:rPr lang="en-US" sz="1400" dirty="0" smtClean="0">
                <a:latin typeface="Comic Sans MS"/>
                <a:cs typeface="Comic Sans MS"/>
              </a:rPr>
              <a:t>things that arise from skin: hair</a:t>
            </a:r>
            <a:r>
              <a:rPr lang="en-US" sz="1400" dirty="0">
                <a:latin typeface="Comic Sans MS"/>
                <a:cs typeface="Comic Sans MS"/>
              </a:rPr>
              <a:t>, scales, feathers, hooves, and nails)</a:t>
            </a:r>
            <a:r>
              <a:rPr lang="en-US" dirty="0">
                <a:latin typeface="Comic Sans MS"/>
                <a:cs typeface="Comic Sans MS"/>
              </a:rPr>
              <a:t>. </a:t>
            </a:r>
            <a:endParaRPr lang="en-US" dirty="0" smtClean="0">
              <a:latin typeface="Comic Sans MS"/>
              <a:cs typeface="Comic Sans MS"/>
            </a:endParaRPr>
          </a:p>
          <a:p>
            <a:endParaRPr lang="en-US" dirty="0">
              <a:latin typeface="Comic Sans MS"/>
              <a:cs typeface="Comic Sans MS"/>
            </a:endParaRPr>
          </a:p>
          <a:p>
            <a:r>
              <a:rPr lang="en-US" sz="1600" b="1" i="1" dirty="0">
                <a:latin typeface="Comic Sans MS"/>
                <a:cs typeface="Comic Sans MS"/>
              </a:rPr>
              <a:t>V</a:t>
            </a:r>
            <a:r>
              <a:rPr lang="en-US" sz="1600" b="1" i="1" dirty="0" smtClean="0">
                <a:latin typeface="Comic Sans MS"/>
                <a:cs typeface="Comic Sans MS"/>
              </a:rPr>
              <a:t>ariety </a:t>
            </a:r>
            <a:r>
              <a:rPr lang="en-US" sz="1600" b="1" i="1" dirty="0">
                <a:latin typeface="Comic Sans MS"/>
                <a:cs typeface="Comic Sans MS"/>
              </a:rPr>
              <a:t>of </a:t>
            </a:r>
            <a:r>
              <a:rPr lang="en-US" sz="1600" b="1" i="1" dirty="0" smtClean="0">
                <a:latin typeface="Comic Sans MS"/>
                <a:cs typeface="Comic Sans MS"/>
              </a:rPr>
              <a:t>functions, including:</a:t>
            </a:r>
          </a:p>
          <a:p>
            <a:pPr marL="285750" indent="-285750">
              <a:buFont typeface="Arial"/>
              <a:buChar char="•"/>
            </a:pPr>
            <a:r>
              <a:rPr lang="en-US" sz="1400" dirty="0" smtClean="0">
                <a:latin typeface="Comic Sans MS"/>
                <a:cs typeface="Comic Sans MS"/>
              </a:rPr>
              <a:t>waterproofing</a:t>
            </a:r>
          </a:p>
          <a:p>
            <a:pPr marL="285750" indent="-285750">
              <a:buFont typeface="Arial"/>
              <a:buChar char="•"/>
            </a:pPr>
            <a:r>
              <a:rPr lang="en-US" sz="1400" dirty="0" smtClean="0">
                <a:latin typeface="Comic Sans MS"/>
                <a:cs typeface="Comic Sans MS"/>
              </a:rPr>
              <a:t>cushioning</a:t>
            </a:r>
          </a:p>
          <a:p>
            <a:pPr marL="285750" indent="-285750">
              <a:buFont typeface="Arial"/>
              <a:buChar char="•"/>
            </a:pPr>
            <a:r>
              <a:rPr lang="en-US" sz="1400" dirty="0">
                <a:latin typeface="Comic Sans MS"/>
                <a:cs typeface="Comic Sans MS"/>
              </a:rPr>
              <a:t>b</a:t>
            </a:r>
            <a:r>
              <a:rPr lang="en-US" sz="1400" dirty="0" smtClean="0">
                <a:latin typeface="Comic Sans MS"/>
                <a:cs typeface="Comic Sans MS"/>
              </a:rPr>
              <a:t>arrier to infectious disease</a:t>
            </a:r>
          </a:p>
          <a:p>
            <a:pPr marL="285750" indent="-285750">
              <a:buFont typeface="Arial"/>
              <a:buChar char="•"/>
            </a:pPr>
            <a:r>
              <a:rPr lang="en-US" sz="1400" dirty="0">
                <a:latin typeface="Comic Sans MS"/>
                <a:cs typeface="Comic Sans MS"/>
              </a:rPr>
              <a:t>p</a:t>
            </a:r>
            <a:r>
              <a:rPr lang="en-US" sz="1400" dirty="0" smtClean="0">
                <a:latin typeface="Comic Sans MS"/>
                <a:cs typeface="Comic Sans MS"/>
              </a:rPr>
              <a:t>rotects </a:t>
            </a:r>
            <a:r>
              <a:rPr lang="en-US" sz="1400" dirty="0">
                <a:latin typeface="Comic Sans MS"/>
                <a:cs typeface="Comic Sans MS"/>
              </a:rPr>
              <a:t>deeper </a:t>
            </a:r>
            <a:r>
              <a:rPr lang="en-US" sz="1400" dirty="0" smtClean="0">
                <a:latin typeface="Comic Sans MS"/>
                <a:cs typeface="Comic Sans MS"/>
              </a:rPr>
              <a:t>tissues</a:t>
            </a:r>
            <a:endParaRPr lang="en-US" sz="1400" dirty="0">
              <a:latin typeface="Comic Sans MS"/>
              <a:cs typeface="Comic Sans MS"/>
            </a:endParaRPr>
          </a:p>
          <a:p>
            <a:pPr marL="285750" indent="-285750">
              <a:buFont typeface="Arial"/>
              <a:buChar char="•"/>
            </a:pPr>
            <a:r>
              <a:rPr lang="en-US" sz="1400" dirty="0" smtClean="0">
                <a:latin typeface="Comic Sans MS"/>
                <a:cs typeface="Comic Sans MS"/>
              </a:rPr>
              <a:t>excretes wastes</a:t>
            </a:r>
          </a:p>
          <a:p>
            <a:pPr marL="285750" indent="-285750">
              <a:buFont typeface="Arial"/>
              <a:buChar char="•"/>
            </a:pPr>
            <a:r>
              <a:rPr lang="en-US" sz="1400" dirty="0">
                <a:latin typeface="Comic Sans MS"/>
                <a:cs typeface="Comic Sans MS"/>
              </a:rPr>
              <a:t>r</a:t>
            </a:r>
            <a:r>
              <a:rPr lang="en-US" sz="1400" dirty="0" smtClean="0">
                <a:latin typeface="Comic Sans MS"/>
                <a:cs typeface="Comic Sans MS"/>
              </a:rPr>
              <a:t>egulates temperature</a:t>
            </a:r>
          </a:p>
          <a:p>
            <a:pPr marL="285750" indent="-285750">
              <a:buFont typeface="Arial"/>
              <a:buChar char="•"/>
            </a:pPr>
            <a:r>
              <a:rPr lang="en-US" sz="1400" dirty="0" smtClean="0">
                <a:latin typeface="Comic Sans MS"/>
                <a:cs typeface="Comic Sans MS"/>
              </a:rPr>
              <a:t>attachment </a:t>
            </a:r>
            <a:r>
              <a:rPr lang="en-US" sz="1400" dirty="0">
                <a:latin typeface="Comic Sans MS"/>
                <a:cs typeface="Comic Sans MS"/>
              </a:rPr>
              <a:t>site for sensory receptors to detect pain, sensation, </a:t>
            </a:r>
            <a:r>
              <a:rPr lang="en-US" sz="1400" dirty="0" smtClean="0">
                <a:latin typeface="Comic Sans MS"/>
                <a:cs typeface="Comic Sans MS"/>
              </a:rPr>
              <a:t>pressure</a:t>
            </a:r>
            <a:r>
              <a:rPr lang="en-US" sz="1400" dirty="0">
                <a:latin typeface="Comic Sans MS"/>
                <a:cs typeface="Comic Sans MS"/>
              </a:rPr>
              <a:t> </a:t>
            </a:r>
            <a:r>
              <a:rPr lang="en-US" sz="1400" dirty="0" smtClean="0">
                <a:latin typeface="Comic Sans MS"/>
                <a:cs typeface="Comic Sans MS"/>
              </a:rPr>
              <a:t>and temperature</a:t>
            </a:r>
            <a:endParaRPr lang="en-US" sz="1400" dirty="0">
              <a:latin typeface="Comic Sans MS"/>
              <a:cs typeface="Comic Sans MS"/>
            </a:endParaRPr>
          </a:p>
        </p:txBody>
      </p:sp>
      <p:pic>
        <p:nvPicPr>
          <p:cNvPr id="5" name="Picture 4" descr="integumentary 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912089"/>
            <a:ext cx="5495635" cy="5287820"/>
          </a:xfrm>
          <a:prstGeom prst="rect">
            <a:avLst/>
          </a:prstGeom>
        </p:spPr>
      </p:pic>
      <p:sp>
        <p:nvSpPr>
          <p:cNvPr id="6" name="Rectangle 5"/>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4"/>
              </a:rPr>
              <a:t>Virtual </a:t>
            </a:r>
            <a:r>
              <a:rPr lang="en-US" sz="800" dirty="0" smtClean="0">
                <a:solidFill>
                  <a:prstClr val="black"/>
                </a:solidFill>
                <a:latin typeface="Verdana"/>
                <a:ea typeface="Verdana" panose="020B0604030504040204" pitchFamily="34" charset="0"/>
                <a:cs typeface="Verdana"/>
                <a:hlinkClick r:id="rId4"/>
              </a:rPr>
              <a:t>Biology </a:t>
            </a:r>
            <a:r>
              <a:rPr lang="en-US" sz="800" dirty="0">
                <a:solidFill>
                  <a:prstClr val="black"/>
                </a:solidFill>
                <a:latin typeface="Verdana"/>
                <a:ea typeface="Verdana" panose="020B0604030504040204" pitchFamily="34" charset="0"/>
                <a:cs typeface="Verdana"/>
                <a:hlinkClick r:id="rId4"/>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5"/>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13044624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sz="quarter" idx="13"/>
          </p:nvPr>
        </p:nvSpPr>
        <p:spPr>
          <a:gradFill/>
        </p:spPr>
        <p:txBody>
          <a:bodyPr>
            <a:normAutofit lnSpcReduction="10000"/>
          </a:bodyPr>
          <a:lstStyle/>
          <a:p>
            <a:r>
              <a:rPr lang="en-US" sz="3200">
                <a:latin typeface="Comic Sans MS" charset="0"/>
                <a:ea typeface="ＭＳ Ｐゴシック" charset="0"/>
                <a:cs typeface="Comic Sans MS" charset="0"/>
              </a:rPr>
              <a:t>Epithelial Tissue Characteristics</a:t>
            </a:r>
          </a:p>
        </p:txBody>
      </p:sp>
      <p:sp>
        <p:nvSpPr>
          <p:cNvPr id="5" name="Rectangle 4"/>
          <p:cNvSpPr/>
          <p:nvPr/>
        </p:nvSpPr>
        <p:spPr>
          <a:xfrm>
            <a:off x="2568575" y="554038"/>
            <a:ext cx="4006850"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3" name="Rectangle 9"/>
          <p:cNvSpPr>
            <a:spLocks noChangeArrowheads="1"/>
          </p:cNvSpPr>
          <p:nvPr/>
        </p:nvSpPr>
        <p:spPr bwMode="auto">
          <a:xfrm>
            <a:off x="6173788" y="6524625"/>
            <a:ext cx="2520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cs typeface="Verdana" charset="0"/>
              </a:rPr>
              <a:t>Image credit: http://www.ck12.org</a:t>
            </a:r>
            <a:r>
              <a:rPr lang="en-US" sz="800">
                <a:cs typeface="Verdana" charset="0"/>
              </a:rPr>
              <a:t>/</a:t>
            </a: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558800"/>
            <a:ext cx="913765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4"/>
          <p:cNvSpPr>
            <a:spLocks noChangeArrowheads="1"/>
          </p:cNvSpPr>
          <p:nvPr/>
        </p:nvSpPr>
        <p:spPr bwMode="auto">
          <a:xfrm>
            <a:off x="173038" y="801688"/>
            <a:ext cx="8715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221" tIns="41110" rIns="82221" bIns="41110">
            <a:spAutoFit/>
          </a:bodyPr>
          <a:lstStyle/>
          <a:p>
            <a:pPr algn="ctr"/>
            <a:r>
              <a:rPr lang="en-US" sz="2500">
                <a:solidFill>
                  <a:srgbClr val="FF0000"/>
                </a:solidFill>
                <a:latin typeface="Comic Sans MS" charset="0"/>
                <a:cs typeface="Comic Sans MS" charset="0"/>
              </a:rPr>
              <a:t>Free surface, Basement membrane, Tightly packed cells</a:t>
            </a:r>
          </a:p>
        </p:txBody>
      </p:sp>
      <p:sp>
        <p:nvSpPr>
          <p:cNvPr id="14" name="Rectangle 3"/>
          <p:cNvSpPr>
            <a:spLocks noChangeArrowheads="1"/>
          </p:cNvSpPr>
          <p:nvPr/>
        </p:nvSpPr>
        <p:spPr bwMode="auto">
          <a:xfrm>
            <a:off x="355600" y="4687888"/>
            <a:ext cx="85963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spAutoFit/>
          </a:bodyPr>
          <a:lstStyle/>
          <a:p>
            <a:pPr algn="ctr">
              <a:spcBef>
                <a:spcPct val="30000"/>
              </a:spcBef>
            </a:pPr>
            <a:r>
              <a:rPr lang="en-US" sz="2900">
                <a:solidFill>
                  <a:srgbClr val="6600CC"/>
                </a:solidFill>
                <a:latin typeface="Calibri" charset="0"/>
              </a:rPr>
              <a:t>Function: Often form barriers.</a:t>
            </a:r>
          </a:p>
          <a:p>
            <a:pPr algn="ctr">
              <a:spcBef>
                <a:spcPct val="30000"/>
              </a:spcBef>
            </a:pPr>
            <a:endParaRPr lang="en-US" sz="1400">
              <a:solidFill>
                <a:srgbClr val="6600CC"/>
              </a:solidFill>
              <a:latin typeface="Calibri" charset="0"/>
            </a:endParaRPr>
          </a:p>
          <a:p>
            <a:pPr algn="ctr">
              <a:spcBef>
                <a:spcPct val="30000"/>
              </a:spcBef>
            </a:pPr>
            <a:r>
              <a:rPr lang="en-US" sz="2200" i="1">
                <a:solidFill>
                  <a:srgbClr val="000000"/>
                </a:solidFill>
                <a:latin typeface="Calibri" charset="0"/>
              </a:rPr>
              <a:t>Example: </a:t>
            </a:r>
            <a:r>
              <a:rPr lang="en-US" sz="2200">
                <a:solidFill>
                  <a:srgbClr val="000000"/>
                </a:solidFill>
                <a:latin typeface="Calibri" charset="0"/>
              </a:rPr>
              <a:t>Elongated epithelial cells bearing cilia line the passage to the lungs and tubes of the reproductive organs.</a:t>
            </a:r>
          </a:p>
        </p:txBody>
      </p:sp>
    </p:spTree>
    <p:extLst>
      <p:ext uri="{BB962C8B-B14F-4D97-AF65-F5344CB8AC3E}">
        <p14:creationId xmlns:p14="http://schemas.microsoft.com/office/powerpoint/2010/main" val="39612956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sz="2800" dirty="0">
                <a:latin typeface="Comic Sans MS"/>
                <a:cs typeface="Comic Sans MS"/>
              </a:rPr>
              <a:t>Integumentary System: </a:t>
            </a:r>
            <a:r>
              <a:rPr lang="en-US" sz="2800" dirty="0">
                <a:solidFill>
                  <a:srgbClr val="EEF3D4"/>
                </a:solidFill>
                <a:latin typeface="Comic Sans MS"/>
                <a:cs typeface="Comic Sans MS"/>
              </a:rPr>
              <a:t>Skin and it</a:t>
            </a:r>
            <a:r>
              <a:rPr lang="ja-JP" altLang="en-US" sz="2800" dirty="0">
                <a:solidFill>
                  <a:srgbClr val="EEF3D4"/>
                </a:solidFill>
                <a:latin typeface="Comic Sans MS"/>
                <a:cs typeface="Comic Sans MS"/>
              </a:rPr>
              <a:t>’</a:t>
            </a:r>
            <a:r>
              <a:rPr lang="en-US" sz="2800" dirty="0">
                <a:solidFill>
                  <a:srgbClr val="EEF3D4"/>
                </a:solidFill>
                <a:latin typeface="Comic Sans MS"/>
                <a:cs typeface="Comic Sans MS"/>
              </a:rPr>
              <a:t>s associated components </a:t>
            </a:r>
          </a:p>
        </p:txBody>
      </p:sp>
      <p:sp>
        <p:nvSpPr>
          <p:cNvPr id="15" name="Rectangle 9"/>
          <p:cNvSpPr>
            <a:spLocks noChangeArrowheads="1"/>
          </p:cNvSpPr>
          <p:nvPr/>
        </p:nvSpPr>
        <p:spPr bwMode="auto">
          <a:xfrm>
            <a:off x="7596909" y="6627168"/>
            <a:ext cx="15470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2"/>
              </a:rPr>
              <a:t>Skin, </a:t>
            </a:r>
            <a:r>
              <a:rPr lang="en-US" sz="900" dirty="0" smtClean="0">
                <a:solidFill>
                  <a:srgbClr val="000002"/>
                </a:solidFill>
                <a:latin typeface="Comic Sans MS"/>
                <a:cs typeface="Comic Sans MS"/>
              </a:rPr>
              <a:t>Wiki </a:t>
            </a:r>
            <a:endParaRPr lang="en-US" sz="900" dirty="0">
              <a:solidFill>
                <a:srgbClr val="000002"/>
              </a:solidFill>
              <a:latin typeface="Comic Sans MS"/>
              <a:cs typeface="Comic Sans MS"/>
            </a:endParaRPr>
          </a:p>
        </p:txBody>
      </p:sp>
      <p:pic>
        <p:nvPicPr>
          <p:cNvPr id="4" name="Picture 3" descr="Skin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091" y="819729"/>
            <a:ext cx="5726545" cy="5457064"/>
          </a:xfrm>
          <a:prstGeom prst="rect">
            <a:avLst/>
          </a:prstGeom>
        </p:spPr>
      </p:pic>
      <p:sp>
        <p:nvSpPr>
          <p:cNvPr id="7" name="Text Box 4"/>
          <p:cNvSpPr txBox="1">
            <a:spLocks noChangeArrowheads="1"/>
          </p:cNvSpPr>
          <p:nvPr/>
        </p:nvSpPr>
        <p:spPr bwMode="auto">
          <a:xfrm>
            <a:off x="1861635" y="1904372"/>
            <a:ext cx="1176981" cy="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US" sz="1600" dirty="0">
                <a:latin typeface="Comic Sans MS"/>
                <a:cs typeface="Comic Sans MS"/>
              </a:rPr>
              <a:t>hair shaft</a:t>
            </a:r>
          </a:p>
        </p:txBody>
      </p:sp>
      <p:sp>
        <p:nvSpPr>
          <p:cNvPr id="8" name="Line 5"/>
          <p:cNvSpPr>
            <a:spLocks noChangeShapeType="1"/>
          </p:cNvSpPr>
          <p:nvPr/>
        </p:nvSpPr>
        <p:spPr bwMode="auto">
          <a:xfrm flipV="1">
            <a:off x="3083690" y="2124364"/>
            <a:ext cx="691674" cy="10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11" name="Text Box 9"/>
          <p:cNvSpPr txBox="1">
            <a:spLocks noChangeArrowheads="1"/>
          </p:cNvSpPr>
          <p:nvPr/>
        </p:nvSpPr>
        <p:spPr bwMode="auto">
          <a:xfrm>
            <a:off x="138546" y="3210988"/>
            <a:ext cx="1166091" cy="5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sebaceous gland</a:t>
            </a:r>
          </a:p>
        </p:txBody>
      </p:sp>
      <p:sp>
        <p:nvSpPr>
          <p:cNvPr id="12" name="Line 10"/>
          <p:cNvSpPr>
            <a:spLocks noChangeShapeType="1"/>
          </p:cNvSpPr>
          <p:nvPr/>
        </p:nvSpPr>
        <p:spPr bwMode="auto">
          <a:xfrm>
            <a:off x="1244897" y="3418995"/>
            <a:ext cx="2345739" cy="1947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13" name="Text Box 11"/>
          <p:cNvSpPr txBox="1">
            <a:spLocks noChangeArrowheads="1"/>
          </p:cNvSpPr>
          <p:nvPr/>
        </p:nvSpPr>
        <p:spPr bwMode="auto">
          <a:xfrm>
            <a:off x="158159" y="4637807"/>
            <a:ext cx="972220" cy="5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blood vessels</a:t>
            </a:r>
          </a:p>
        </p:txBody>
      </p:sp>
      <p:sp>
        <p:nvSpPr>
          <p:cNvPr id="14" name="Line 12"/>
          <p:cNvSpPr>
            <a:spLocks noChangeShapeType="1"/>
          </p:cNvSpPr>
          <p:nvPr/>
        </p:nvSpPr>
        <p:spPr bwMode="auto">
          <a:xfrm flipH="1">
            <a:off x="753790" y="4318000"/>
            <a:ext cx="2813754" cy="5517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16" name="Text Box 15"/>
          <p:cNvSpPr txBox="1">
            <a:spLocks noChangeArrowheads="1"/>
          </p:cNvSpPr>
          <p:nvPr/>
        </p:nvSpPr>
        <p:spPr bwMode="auto">
          <a:xfrm>
            <a:off x="470379" y="5576508"/>
            <a:ext cx="1076712" cy="60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dirty="0">
                <a:latin typeface="Comic Sans MS"/>
                <a:cs typeface="Comic Sans MS"/>
              </a:rPr>
              <a:t>hair </a:t>
            </a:r>
            <a:r>
              <a:rPr lang="en-US" sz="1600" dirty="0">
                <a:latin typeface="Comic Sans MS"/>
                <a:cs typeface="Comic Sans MS"/>
              </a:rPr>
              <a:t>follicle</a:t>
            </a:r>
            <a:endParaRPr lang="en-US" dirty="0">
              <a:latin typeface="Comic Sans MS"/>
              <a:cs typeface="Comic Sans MS"/>
            </a:endParaRPr>
          </a:p>
        </p:txBody>
      </p:sp>
      <p:sp>
        <p:nvSpPr>
          <p:cNvPr id="17" name="Line 16"/>
          <p:cNvSpPr>
            <a:spLocks noChangeShapeType="1"/>
          </p:cNvSpPr>
          <p:nvPr/>
        </p:nvSpPr>
        <p:spPr bwMode="auto">
          <a:xfrm flipH="1">
            <a:off x="1210633" y="4445000"/>
            <a:ext cx="2726366" cy="1295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18" name="Text Box 17"/>
          <p:cNvSpPr txBox="1">
            <a:spLocks noChangeArrowheads="1"/>
          </p:cNvSpPr>
          <p:nvPr/>
        </p:nvSpPr>
        <p:spPr bwMode="auto">
          <a:xfrm>
            <a:off x="1630359" y="6149528"/>
            <a:ext cx="1054652" cy="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hair root</a:t>
            </a:r>
          </a:p>
        </p:txBody>
      </p:sp>
      <p:sp>
        <p:nvSpPr>
          <p:cNvPr id="19" name="Line 18"/>
          <p:cNvSpPr>
            <a:spLocks noChangeShapeType="1"/>
          </p:cNvSpPr>
          <p:nvPr/>
        </p:nvSpPr>
        <p:spPr bwMode="auto">
          <a:xfrm flipV="1">
            <a:off x="2466951" y="4502727"/>
            <a:ext cx="1666321" cy="167204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20" name="Text Box 19"/>
          <p:cNvSpPr txBox="1">
            <a:spLocks noChangeArrowheads="1"/>
          </p:cNvSpPr>
          <p:nvPr/>
        </p:nvSpPr>
        <p:spPr bwMode="auto">
          <a:xfrm>
            <a:off x="301982" y="3882081"/>
            <a:ext cx="1833927"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muscle                  </a:t>
            </a:r>
            <a:r>
              <a:rPr lang="en-US" sz="1400" dirty="0">
                <a:latin typeface="Comic Sans MS"/>
                <a:cs typeface="Comic Sans MS"/>
              </a:rPr>
              <a:t>(pulls hair upright)</a:t>
            </a:r>
          </a:p>
        </p:txBody>
      </p:sp>
      <p:sp>
        <p:nvSpPr>
          <p:cNvPr id="21" name="Line 20"/>
          <p:cNvSpPr>
            <a:spLocks noChangeShapeType="1"/>
          </p:cNvSpPr>
          <p:nvPr/>
        </p:nvSpPr>
        <p:spPr bwMode="auto">
          <a:xfrm flipH="1">
            <a:off x="1408545" y="3902364"/>
            <a:ext cx="2228273" cy="692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22" name="Text Box 21"/>
          <p:cNvSpPr txBox="1">
            <a:spLocks noChangeArrowheads="1"/>
          </p:cNvSpPr>
          <p:nvPr/>
        </p:nvSpPr>
        <p:spPr bwMode="auto">
          <a:xfrm>
            <a:off x="6170973" y="1321434"/>
            <a:ext cx="1327663" cy="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sweat gland</a:t>
            </a:r>
          </a:p>
        </p:txBody>
      </p:sp>
      <p:sp>
        <p:nvSpPr>
          <p:cNvPr id="23" name="Line 22"/>
          <p:cNvSpPr>
            <a:spLocks noChangeShapeType="1"/>
          </p:cNvSpPr>
          <p:nvPr/>
        </p:nvSpPr>
        <p:spPr bwMode="auto">
          <a:xfrm flipH="1" flipV="1">
            <a:off x="6805968" y="1678907"/>
            <a:ext cx="225214" cy="15076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24" name="Text Box 23"/>
          <p:cNvSpPr txBox="1">
            <a:spLocks noChangeArrowheads="1"/>
          </p:cNvSpPr>
          <p:nvPr/>
        </p:nvSpPr>
        <p:spPr bwMode="auto">
          <a:xfrm>
            <a:off x="7646158" y="2486588"/>
            <a:ext cx="1102141" cy="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epidermis</a:t>
            </a:r>
          </a:p>
        </p:txBody>
      </p:sp>
      <p:sp>
        <p:nvSpPr>
          <p:cNvPr id="25" name="Text Box 24"/>
          <p:cNvSpPr txBox="1">
            <a:spLocks noChangeArrowheads="1"/>
          </p:cNvSpPr>
          <p:nvPr/>
        </p:nvSpPr>
        <p:spPr bwMode="auto">
          <a:xfrm>
            <a:off x="7729706" y="3335276"/>
            <a:ext cx="820012" cy="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dermis</a:t>
            </a:r>
          </a:p>
        </p:txBody>
      </p:sp>
      <p:sp>
        <p:nvSpPr>
          <p:cNvPr id="26" name="Text Box 25"/>
          <p:cNvSpPr txBox="1">
            <a:spLocks noChangeArrowheads="1"/>
          </p:cNvSpPr>
          <p:nvPr/>
        </p:nvSpPr>
        <p:spPr bwMode="auto">
          <a:xfrm>
            <a:off x="7570618" y="4224269"/>
            <a:ext cx="1369101" cy="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a:latin typeface="Comic Sans MS"/>
                <a:cs typeface="Comic Sans MS"/>
              </a:rPr>
              <a:t>connective and adipose tissue</a:t>
            </a:r>
          </a:p>
        </p:txBody>
      </p:sp>
      <p:sp>
        <p:nvSpPr>
          <p:cNvPr id="27" name="AutoShape 26"/>
          <p:cNvSpPr>
            <a:spLocks/>
          </p:cNvSpPr>
          <p:nvPr/>
        </p:nvSpPr>
        <p:spPr bwMode="auto">
          <a:xfrm flipH="1">
            <a:off x="7435273" y="2528455"/>
            <a:ext cx="132366" cy="323120"/>
          </a:xfrm>
          <a:prstGeom prst="leftBrace">
            <a:avLst>
              <a:gd name="adj1" fmla="val 2926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sz="1600">
              <a:latin typeface="Comic Sans MS"/>
              <a:cs typeface="Comic Sans MS"/>
            </a:endParaRPr>
          </a:p>
        </p:txBody>
      </p:sp>
      <p:sp>
        <p:nvSpPr>
          <p:cNvPr id="28" name="AutoShape 27"/>
          <p:cNvSpPr>
            <a:spLocks/>
          </p:cNvSpPr>
          <p:nvPr/>
        </p:nvSpPr>
        <p:spPr bwMode="auto">
          <a:xfrm flipH="1">
            <a:off x="7446817" y="2978727"/>
            <a:ext cx="156635" cy="1088205"/>
          </a:xfrm>
          <a:prstGeom prst="leftBrace">
            <a:avLst>
              <a:gd name="adj1" fmla="val 9835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sz="1600">
              <a:latin typeface="Comic Sans MS"/>
              <a:cs typeface="Comic Sans MS"/>
            </a:endParaRPr>
          </a:p>
        </p:txBody>
      </p:sp>
      <p:sp>
        <p:nvSpPr>
          <p:cNvPr id="29" name="AutoShape 28"/>
          <p:cNvSpPr>
            <a:spLocks/>
          </p:cNvSpPr>
          <p:nvPr/>
        </p:nvSpPr>
        <p:spPr bwMode="auto">
          <a:xfrm flipH="1">
            <a:off x="7466400" y="4076937"/>
            <a:ext cx="137053" cy="1183498"/>
          </a:xfrm>
          <a:prstGeom prst="leftBrace">
            <a:avLst>
              <a:gd name="adj1" fmla="val 7187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2269" tIns="41134" rIns="82269" bIns="41134" anchor="ctr"/>
          <a:lstStyle/>
          <a:p>
            <a:endParaRPr lang="en-US" sz="1600">
              <a:latin typeface="Comic Sans MS"/>
              <a:cs typeface="Comic Sans MS"/>
            </a:endParaRPr>
          </a:p>
        </p:txBody>
      </p:sp>
      <p:sp>
        <p:nvSpPr>
          <p:cNvPr id="30" name="Text Box 11"/>
          <p:cNvSpPr txBox="1">
            <a:spLocks noChangeArrowheads="1"/>
          </p:cNvSpPr>
          <p:nvPr/>
        </p:nvSpPr>
        <p:spPr bwMode="auto">
          <a:xfrm>
            <a:off x="7399468" y="5633027"/>
            <a:ext cx="972220" cy="5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2191" tIns="41095" rIns="82191" bIns="41095" anchor="ctr">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US" sz="1600" dirty="0">
                <a:latin typeface="Comic Sans MS"/>
                <a:cs typeface="Comic Sans MS"/>
              </a:rPr>
              <a:t>blood vessels</a:t>
            </a:r>
          </a:p>
        </p:txBody>
      </p:sp>
      <p:sp>
        <p:nvSpPr>
          <p:cNvPr id="31" name="Line 12"/>
          <p:cNvSpPr>
            <a:spLocks noChangeShapeType="1"/>
          </p:cNvSpPr>
          <p:nvPr/>
        </p:nvSpPr>
        <p:spPr bwMode="auto">
          <a:xfrm>
            <a:off x="6858000" y="5391727"/>
            <a:ext cx="571372" cy="4848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2269" tIns="41134" rIns="82269" bIns="41134" anchor="ctr"/>
          <a:lstStyle/>
          <a:p>
            <a:endParaRPr lang="en-US"/>
          </a:p>
        </p:txBody>
      </p:sp>
      <p:sp>
        <p:nvSpPr>
          <p:cNvPr id="32" name="Rectangle 31"/>
          <p:cNvSpPr/>
          <p:nvPr/>
        </p:nvSpPr>
        <p:spPr>
          <a:xfrm>
            <a:off x="0" y="6611778"/>
            <a:ext cx="3833091" cy="215444"/>
          </a:xfrm>
          <a:prstGeom prst="rect">
            <a:avLst/>
          </a:prstGeom>
        </p:spPr>
        <p:txBody>
          <a:bodyPr wrap="square">
            <a:spAutoFit/>
          </a:bodyPr>
          <a:lstStyle/>
          <a:p>
            <a:pPr>
              <a:spcBef>
                <a:spcPct val="50000"/>
              </a:spcBef>
            </a:pPr>
            <a:r>
              <a:rPr lang="en-US" sz="800" dirty="0">
                <a:solidFill>
                  <a:prstClr val="black"/>
                </a:solidFill>
                <a:latin typeface="Verdana"/>
                <a:ea typeface="Verdana" panose="020B0604030504040204" pitchFamily="34" charset="0"/>
                <a:cs typeface="Verdana"/>
              </a:rPr>
              <a:t>From the  </a:t>
            </a:r>
            <a:r>
              <a:rPr lang="en-US" sz="800" dirty="0">
                <a:solidFill>
                  <a:prstClr val="black"/>
                </a:solidFill>
                <a:latin typeface="Verdana"/>
                <a:ea typeface="Verdana" panose="020B0604030504040204" pitchFamily="34" charset="0"/>
                <a:cs typeface="Verdana"/>
                <a:hlinkClick r:id="rId4"/>
              </a:rPr>
              <a:t>Virtual </a:t>
            </a:r>
            <a:r>
              <a:rPr lang="en-US" sz="800" dirty="0" smtClean="0">
                <a:solidFill>
                  <a:prstClr val="black"/>
                </a:solidFill>
                <a:latin typeface="Verdana"/>
                <a:ea typeface="Verdana" panose="020B0604030504040204" pitchFamily="34" charset="0"/>
                <a:cs typeface="Verdana"/>
                <a:hlinkClick r:id="rId4"/>
              </a:rPr>
              <a:t>Biology </a:t>
            </a:r>
            <a:r>
              <a:rPr lang="en-US" sz="800" dirty="0">
                <a:solidFill>
                  <a:prstClr val="black"/>
                </a:solidFill>
                <a:latin typeface="Verdana"/>
                <a:ea typeface="Verdana" panose="020B0604030504040204" pitchFamily="34" charset="0"/>
                <a:cs typeface="Verdana"/>
                <a:hlinkClick r:id="rId4"/>
              </a:rPr>
              <a:t>Classroom </a:t>
            </a:r>
            <a:r>
              <a:rPr lang="en-US" sz="800" dirty="0">
                <a:solidFill>
                  <a:prstClr val="black"/>
                </a:solidFill>
                <a:latin typeface="Verdana"/>
                <a:ea typeface="Verdana" panose="020B0604030504040204" pitchFamily="34" charset="0"/>
                <a:cs typeface="Verdana"/>
              </a:rPr>
              <a:t>on </a:t>
            </a:r>
            <a:r>
              <a:rPr lang="en-US" sz="800" dirty="0">
                <a:solidFill>
                  <a:prstClr val="black"/>
                </a:solidFill>
                <a:latin typeface="Verdana"/>
                <a:ea typeface="Verdana" panose="020B0604030504040204" pitchFamily="34" charset="0"/>
                <a:cs typeface="Verdana"/>
                <a:hlinkClick r:id="rId5"/>
              </a:rPr>
              <a:t>ScienceProfOnline.com</a:t>
            </a:r>
            <a:endParaRPr lang="en-US" sz="800" dirty="0">
              <a:solidFill>
                <a:prstClr val="black"/>
              </a:solidFill>
              <a:latin typeface="Verdana"/>
              <a:ea typeface="Verdana" panose="020B0604030504040204" pitchFamily="34" charset="0"/>
              <a:cs typeface="Verdana"/>
            </a:endParaRPr>
          </a:p>
        </p:txBody>
      </p:sp>
    </p:spTree>
    <p:extLst>
      <p:ext uri="{BB962C8B-B14F-4D97-AF65-F5344CB8AC3E}">
        <p14:creationId xmlns:p14="http://schemas.microsoft.com/office/powerpoint/2010/main" val="1315118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3700" b="1" dirty="0" smtClean="0">
                <a:solidFill>
                  <a:srgbClr val="4885CF"/>
                </a:solidFill>
                <a:latin typeface="Comic Sans MS" pitchFamily="66" charset="0"/>
              </a:rPr>
              <a:t>First Line of Immune Defense </a:t>
            </a:r>
            <a:endParaRPr lang="en-US" sz="2400" b="1" dirty="0" smtClean="0">
              <a:solidFill>
                <a:srgbClr val="4885CF"/>
              </a:solidFill>
              <a:latin typeface="Comic Sans MS" pitchFamily="66" charset="0"/>
            </a:endParaRPr>
          </a:p>
        </p:txBody>
      </p:sp>
      <p:sp>
        <p:nvSpPr>
          <p:cNvPr id="7171" name="Rectangle 3"/>
          <p:cNvSpPr>
            <a:spLocks noGrp="1" noChangeArrowheads="1"/>
          </p:cNvSpPr>
          <p:nvPr>
            <p:ph type="body" sz="half" idx="1"/>
          </p:nvPr>
        </p:nvSpPr>
        <p:spPr>
          <a:xfrm>
            <a:off x="304800" y="2092325"/>
            <a:ext cx="3276600" cy="3775075"/>
          </a:xfrm>
        </p:spPr>
        <p:txBody>
          <a:bodyPr/>
          <a:lstStyle/>
          <a:p>
            <a:pPr eaLnBrk="1" hangingPunct="1"/>
            <a:r>
              <a:rPr lang="en-US" sz="2000" dirty="0" smtClean="0">
                <a:latin typeface="Comic Sans MS" pitchFamily="66" charset="0"/>
              </a:rPr>
              <a:t>Structures, chemicals, processes that work to </a:t>
            </a:r>
            <a:r>
              <a:rPr lang="en-US" sz="2000" i="1" dirty="0" smtClean="0">
                <a:latin typeface="Comic Sans MS" pitchFamily="66" charset="0"/>
              </a:rPr>
              <a:t>prevent pathogens entering the body.</a:t>
            </a:r>
          </a:p>
          <a:p>
            <a:pPr marL="0" indent="0" eaLnBrk="1" hangingPunct="1">
              <a:buNone/>
            </a:pPr>
            <a:endParaRPr lang="en-US" dirty="0" smtClean="0">
              <a:latin typeface="Comic Sans MS" pitchFamily="66" charset="0"/>
            </a:endParaRPr>
          </a:p>
          <a:p>
            <a:pPr eaLnBrk="1" hangingPunct="1"/>
            <a:r>
              <a:rPr lang="en-US" sz="2000" dirty="0" smtClean="0">
                <a:latin typeface="Comic Sans MS" pitchFamily="66" charset="0"/>
              </a:rPr>
              <a:t>Includes the </a:t>
            </a:r>
            <a:r>
              <a:rPr lang="en-US" sz="2000" b="1" dirty="0" smtClean="0">
                <a:solidFill>
                  <a:schemeClr val="tx1">
                    <a:lumMod val="65000"/>
                    <a:lumOff val="35000"/>
                  </a:schemeClr>
                </a:solidFill>
                <a:latin typeface="Comic Sans MS" pitchFamily="66" charset="0"/>
              </a:rPr>
              <a:t>skin</a:t>
            </a:r>
            <a:r>
              <a:rPr lang="en-US" sz="2000" dirty="0" smtClean="0">
                <a:solidFill>
                  <a:srgbClr val="6699FF"/>
                </a:solidFill>
                <a:latin typeface="Comic Sans MS" pitchFamily="66" charset="0"/>
              </a:rPr>
              <a:t> </a:t>
            </a:r>
            <a:r>
              <a:rPr lang="en-US" sz="2000" dirty="0" smtClean="0">
                <a:latin typeface="Comic Sans MS" pitchFamily="66" charset="0"/>
              </a:rPr>
              <a:t>and </a:t>
            </a:r>
            <a:r>
              <a:rPr lang="en-US" sz="2000" b="1" dirty="0" smtClean="0">
                <a:solidFill>
                  <a:schemeClr val="tx1">
                    <a:lumMod val="65000"/>
                    <a:lumOff val="35000"/>
                  </a:schemeClr>
                </a:solidFill>
                <a:latin typeface="Comic Sans MS" pitchFamily="66" charset="0"/>
              </a:rPr>
              <a:t>mucous membranes </a:t>
            </a:r>
            <a:r>
              <a:rPr lang="en-US" sz="2000" dirty="0" smtClean="0">
                <a:latin typeface="Comic Sans MS" pitchFamily="66" charset="0"/>
              </a:rPr>
              <a:t>of the respiratory, digestive, urinary, and reproductive systems.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0298" y="1905000"/>
            <a:ext cx="4048487" cy="411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173" name="Text Box 6"/>
          <p:cNvSpPr txBox="1">
            <a:spLocks noChangeArrowheads="1"/>
          </p:cNvSpPr>
          <p:nvPr/>
        </p:nvSpPr>
        <p:spPr bwMode="auto">
          <a:xfrm>
            <a:off x="0" y="6613525"/>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 </a:t>
            </a:r>
            <a:r>
              <a:rPr lang="en-US" sz="1000">
                <a:latin typeface="Comic Sans MS" pitchFamily="66" charset="0"/>
                <a:hlinkClick r:id="rId4"/>
              </a:rPr>
              <a:t>Castle</a:t>
            </a:r>
            <a:r>
              <a:rPr lang="en-US" sz="1000">
                <a:latin typeface="Comic Sans MS" pitchFamily="66" charset="0"/>
              </a:rPr>
              <a:t>, S. Jervis</a:t>
            </a:r>
          </a:p>
        </p:txBody>
      </p:sp>
      <p:sp>
        <p:nvSpPr>
          <p:cNvPr id="7174"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7175" name="TextBox 1"/>
          <p:cNvSpPr txBox="1">
            <a:spLocks noChangeArrowheads="1"/>
          </p:cNvSpPr>
          <p:nvPr/>
        </p:nvSpPr>
        <p:spPr bwMode="auto">
          <a:xfrm>
            <a:off x="7696200" y="2092325"/>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chemeClr val="bg1"/>
                </a:solidFill>
                <a:latin typeface="Comic Sans MS" pitchFamily="66" charset="0"/>
              </a:rPr>
              <a:t>Your skin</a:t>
            </a:r>
          </a:p>
        </p:txBody>
      </p:sp>
      <p:sp>
        <p:nvSpPr>
          <p:cNvPr id="7176" name="Text Box 5"/>
          <p:cNvSpPr txBox="1">
            <a:spLocks noChangeArrowheads="1"/>
          </p:cNvSpPr>
          <p:nvPr/>
        </p:nvSpPr>
        <p:spPr bwMode="auto">
          <a:xfrm>
            <a:off x="4572000" y="65754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extLst>
      <p:ext uri="{BB962C8B-B14F-4D97-AF65-F5344CB8AC3E}">
        <p14:creationId xmlns:p14="http://schemas.microsoft.com/office/powerpoint/2010/main" val="3300438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74638"/>
            <a:ext cx="8610600" cy="792162"/>
          </a:xfrm>
        </p:spPr>
        <p:txBody>
          <a:bodyPr/>
          <a:lstStyle/>
          <a:p>
            <a:pPr eaLnBrk="1" hangingPunct="1"/>
            <a:r>
              <a:rPr lang="en-US" sz="3700" b="1" dirty="0" smtClean="0">
                <a:solidFill>
                  <a:schemeClr val="folHlink"/>
                </a:solidFill>
                <a:latin typeface="Comic Sans MS" pitchFamily="66" charset="0"/>
              </a:rPr>
              <a:t>Skin</a:t>
            </a:r>
            <a:r>
              <a:rPr lang="en-US" sz="3700" b="1" dirty="0" smtClean="0">
                <a:latin typeface="Comic Sans MS" pitchFamily="66" charset="0"/>
              </a:rPr>
              <a:t> –</a:t>
            </a:r>
            <a:r>
              <a:rPr lang="en-US" sz="3700" b="1" dirty="0" smtClean="0">
                <a:solidFill>
                  <a:schemeClr val="tx1">
                    <a:lumMod val="65000"/>
                    <a:lumOff val="35000"/>
                  </a:schemeClr>
                </a:solidFill>
                <a:latin typeface="Comic Sans MS" pitchFamily="66" charset="0"/>
              </a:rPr>
              <a:t> </a:t>
            </a:r>
            <a:r>
              <a:rPr lang="en-US" sz="3000" b="1" dirty="0" smtClean="0">
                <a:solidFill>
                  <a:schemeClr val="tx1">
                    <a:lumMod val="65000"/>
                    <a:lumOff val="35000"/>
                  </a:schemeClr>
                </a:solidFill>
                <a:latin typeface="Comic Sans MS" pitchFamily="66" charset="0"/>
              </a:rPr>
              <a:t>Physical </a:t>
            </a:r>
            <a:r>
              <a:rPr lang="en-US" sz="2800" dirty="0" smtClean="0">
                <a:solidFill>
                  <a:schemeClr val="tx1"/>
                </a:solidFill>
                <a:latin typeface="Comic Sans MS" pitchFamily="66" charset="0"/>
              </a:rPr>
              <a:t>Components of Defense</a:t>
            </a:r>
          </a:p>
        </p:txBody>
      </p:sp>
      <p:sp>
        <p:nvSpPr>
          <p:cNvPr id="9219" name="Rectangle 3"/>
          <p:cNvSpPr>
            <a:spLocks noGrp="1" noChangeArrowheads="1"/>
          </p:cNvSpPr>
          <p:nvPr>
            <p:ph type="body" sz="half" idx="1"/>
          </p:nvPr>
        </p:nvSpPr>
        <p:spPr>
          <a:xfrm>
            <a:off x="0" y="1295400"/>
            <a:ext cx="5105400" cy="5410200"/>
          </a:xfrm>
        </p:spPr>
        <p:txBody>
          <a:bodyPr/>
          <a:lstStyle/>
          <a:p>
            <a:pPr eaLnBrk="1" hangingPunct="1">
              <a:lnSpc>
                <a:spcPct val="90000"/>
              </a:lnSpc>
              <a:buFontTx/>
              <a:buNone/>
              <a:defRPr/>
            </a:pPr>
            <a:r>
              <a:rPr lang="en-US" sz="2000" dirty="0" smtClean="0">
                <a:latin typeface="Comic Sans MS" pitchFamily="66" charset="0"/>
              </a:rPr>
              <a:t>	Two major layers:</a:t>
            </a:r>
          </a:p>
          <a:p>
            <a:pPr eaLnBrk="1" hangingPunct="1">
              <a:lnSpc>
                <a:spcPct val="90000"/>
              </a:lnSpc>
              <a:buFontTx/>
              <a:buNone/>
              <a:defRPr/>
            </a:pPr>
            <a:endParaRPr lang="en-US" sz="2000" dirty="0" smtClean="0">
              <a:latin typeface="Comic Sans MS" pitchFamily="66" charset="0"/>
            </a:endParaRPr>
          </a:p>
          <a:p>
            <a:pPr marL="342900" lvl="1" indent="0" eaLnBrk="1" hangingPunct="1">
              <a:lnSpc>
                <a:spcPct val="90000"/>
              </a:lnSpc>
              <a:buFontTx/>
              <a:buNone/>
              <a:defRPr/>
            </a:pPr>
            <a:r>
              <a:rPr lang="en-US" sz="2000" dirty="0" smtClean="0">
                <a:latin typeface="Comic Sans MS" pitchFamily="66" charset="0"/>
              </a:rPr>
              <a:t>1. </a:t>
            </a:r>
            <a:r>
              <a:rPr lang="en-US" sz="2000" b="1" dirty="0" smtClean="0">
                <a:solidFill>
                  <a:schemeClr val="tx1">
                    <a:lumMod val="65000"/>
                    <a:lumOff val="35000"/>
                  </a:schemeClr>
                </a:solidFill>
                <a:latin typeface="Comic Sans MS" pitchFamily="66" charset="0"/>
              </a:rPr>
              <a:t>epidermis</a:t>
            </a:r>
          </a:p>
          <a:p>
            <a:pPr marL="987425" lvl="2" indent="-293688" eaLnBrk="1" hangingPunct="1">
              <a:lnSpc>
                <a:spcPct val="90000"/>
              </a:lnSpc>
              <a:defRPr/>
            </a:pPr>
            <a:r>
              <a:rPr lang="en-US" sz="1400" dirty="0" smtClean="0">
                <a:latin typeface="Comic Sans MS" pitchFamily="66" charset="0"/>
              </a:rPr>
              <a:t>Outer layer composed of multiple layers of tightly packed cells</a:t>
            </a:r>
          </a:p>
          <a:p>
            <a:pPr marL="1281113" lvl="3" indent="-292100" eaLnBrk="1" hangingPunct="1">
              <a:lnSpc>
                <a:spcPct val="90000"/>
              </a:lnSpc>
              <a:defRPr/>
            </a:pPr>
            <a:r>
              <a:rPr lang="en-US" sz="1200" dirty="0" smtClean="0">
                <a:latin typeface="Comic Sans MS" pitchFamily="66" charset="0"/>
              </a:rPr>
              <a:t>Few pathogens can penetrate these layers</a:t>
            </a:r>
          </a:p>
          <a:p>
            <a:pPr marL="1281113" lvl="3" indent="-292100" eaLnBrk="1" hangingPunct="1">
              <a:lnSpc>
                <a:spcPct val="90000"/>
              </a:lnSpc>
              <a:defRPr/>
            </a:pPr>
            <a:r>
              <a:rPr lang="en-US" sz="1200" dirty="0" smtClean="0">
                <a:latin typeface="Comic Sans MS" pitchFamily="66" charset="0"/>
              </a:rPr>
              <a:t>Shedding of dead skin cells removes attached microorganisms</a:t>
            </a:r>
          </a:p>
          <a:p>
            <a:pPr marL="989013" lvl="3" indent="0" eaLnBrk="1" hangingPunct="1">
              <a:lnSpc>
                <a:spcPct val="90000"/>
              </a:lnSpc>
              <a:buFontTx/>
              <a:buNone/>
              <a:defRPr/>
            </a:pPr>
            <a:endParaRPr lang="en-US" sz="1100" i="1" dirty="0" smtClean="0">
              <a:latin typeface="Comic Sans MS" pitchFamily="66" charset="0"/>
            </a:endParaRPr>
          </a:p>
          <a:p>
            <a:pPr marL="987425" lvl="2" indent="-293688" eaLnBrk="1" hangingPunct="1">
              <a:lnSpc>
                <a:spcPct val="90000"/>
              </a:lnSpc>
              <a:defRPr/>
            </a:pPr>
            <a:r>
              <a:rPr lang="en-US" sz="1400" dirty="0" smtClean="0">
                <a:latin typeface="Comic Sans MS" pitchFamily="66" charset="0"/>
              </a:rPr>
              <a:t>Epidermal dendritic cells phagocytize pathogens. </a:t>
            </a:r>
          </a:p>
          <a:p>
            <a:pPr marL="1281113" lvl="3" indent="-292100" eaLnBrk="1" hangingPunct="1">
              <a:lnSpc>
                <a:spcPct val="90000"/>
              </a:lnSpc>
              <a:defRPr/>
            </a:pPr>
            <a:r>
              <a:rPr lang="en-US" sz="1200" dirty="0" smtClean="0">
                <a:latin typeface="Comic Sans MS" pitchFamily="66" charset="0"/>
              </a:rPr>
              <a:t>These cells extend out among other cells of the epidermis, forming a network to intercept invaders.</a:t>
            </a:r>
          </a:p>
          <a:p>
            <a:pPr marL="342900" lvl="1" indent="0" eaLnBrk="1" hangingPunct="1">
              <a:lnSpc>
                <a:spcPct val="90000"/>
              </a:lnSpc>
              <a:buFontTx/>
              <a:buNone/>
              <a:defRPr/>
            </a:pPr>
            <a:endParaRPr lang="en-US" sz="2000" dirty="0" smtClean="0">
              <a:latin typeface="Comic Sans MS" pitchFamily="66" charset="0"/>
            </a:endParaRPr>
          </a:p>
          <a:p>
            <a:pPr marL="342900" lvl="1" indent="0" eaLnBrk="1" hangingPunct="1">
              <a:lnSpc>
                <a:spcPct val="90000"/>
              </a:lnSpc>
              <a:buFontTx/>
              <a:buNone/>
              <a:defRPr/>
            </a:pPr>
            <a:r>
              <a:rPr lang="en-US" sz="2000" dirty="0" smtClean="0">
                <a:latin typeface="Comic Sans MS" pitchFamily="66" charset="0"/>
              </a:rPr>
              <a:t>2. </a:t>
            </a:r>
            <a:r>
              <a:rPr lang="en-US" sz="2000" b="1" dirty="0" smtClean="0">
                <a:solidFill>
                  <a:schemeClr val="tx1">
                    <a:lumMod val="65000"/>
                    <a:lumOff val="35000"/>
                  </a:schemeClr>
                </a:solidFill>
                <a:latin typeface="Comic Sans MS" pitchFamily="66" charset="0"/>
              </a:rPr>
              <a:t>dermis</a:t>
            </a:r>
          </a:p>
          <a:p>
            <a:pPr marL="987425" lvl="2" indent="-293688" eaLnBrk="1" hangingPunct="1">
              <a:lnSpc>
                <a:spcPct val="90000"/>
              </a:lnSpc>
              <a:defRPr/>
            </a:pPr>
            <a:r>
              <a:rPr lang="en-US" sz="1400" dirty="0" smtClean="0">
                <a:latin typeface="Comic Sans MS" pitchFamily="66" charset="0"/>
              </a:rPr>
              <a:t>Contains </a:t>
            </a:r>
            <a:r>
              <a:rPr lang="en-US" sz="1400" dirty="0" smtClean="0">
                <a:latin typeface="Comic Sans MS" pitchFamily="66" charset="0"/>
                <a:hlinkClick r:id="rId3"/>
              </a:rPr>
              <a:t>protein</a:t>
            </a:r>
            <a:r>
              <a:rPr lang="en-US" sz="1400" dirty="0" smtClean="0">
                <a:latin typeface="Comic Sans MS" pitchFamily="66" charset="0"/>
              </a:rPr>
              <a:t> fibers called collagen</a:t>
            </a:r>
          </a:p>
          <a:p>
            <a:pPr marL="1281113" lvl="3" indent="-292100" eaLnBrk="1" hangingPunct="1">
              <a:lnSpc>
                <a:spcPct val="90000"/>
              </a:lnSpc>
              <a:defRPr/>
            </a:pPr>
            <a:r>
              <a:rPr lang="en-US" sz="1200" dirty="0" smtClean="0">
                <a:latin typeface="Comic Sans MS" pitchFamily="66" charset="0"/>
              </a:rPr>
              <a:t>Give skin strength and pliability to resist abrasions that could introduce microorganisms</a:t>
            </a:r>
          </a:p>
        </p:txBody>
      </p:sp>
      <p:pic>
        <p:nvPicPr>
          <p:cNvPr id="19461" name="Picture 5" descr="SKIN">
            <a:hlinkClick r:id="rId4"/>
          </p:cNvPr>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rot="248745">
            <a:off x="5863256" y="1220596"/>
            <a:ext cx="2570159" cy="192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97" name="Text Box 6"/>
          <p:cNvSpPr txBox="1">
            <a:spLocks noChangeArrowheads="1"/>
          </p:cNvSpPr>
          <p:nvPr/>
        </p:nvSpPr>
        <p:spPr bwMode="auto">
          <a:xfrm>
            <a:off x="-31750" y="6480175"/>
            <a:ext cx="2622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“Skin” tattoo, Source unknown;  </a:t>
            </a:r>
            <a:r>
              <a:rPr lang="en-US" sz="1000">
                <a:latin typeface="Comic Sans MS" pitchFamily="66" charset="0"/>
                <a:hlinkClick r:id="rId6"/>
              </a:rPr>
              <a:t>Skin diagram</a:t>
            </a:r>
            <a:r>
              <a:rPr lang="en-US" sz="1000">
                <a:latin typeface="Comic Sans MS" pitchFamily="66" charset="0"/>
              </a:rPr>
              <a:t>, Daniel de Souza Telles</a:t>
            </a:r>
          </a:p>
        </p:txBody>
      </p:sp>
      <p:pic>
        <p:nvPicPr>
          <p:cNvPr id="8198" name="Content Placeholder 2"/>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378450" y="3405188"/>
            <a:ext cx="3429000" cy="3149600"/>
          </a:xfrm>
        </p:spPr>
      </p:pic>
      <p:sp>
        <p:nvSpPr>
          <p:cNvPr id="8199"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8200"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extLst>
      <p:ext uri="{BB962C8B-B14F-4D97-AF65-F5344CB8AC3E}">
        <p14:creationId xmlns:p14="http://schemas.microsoft.com/office/powerpoint/2010/main" val="168507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5">
      <a:dk1>
        <a:srgbClr val="92D050"/>
      </a:dk1>
      <a:lt1>
        <a:sysClr val="window" lastClr="FFFFFF"/>
      </a:lt1>
      <a:dk2>
        <a:srgbClr val="455F51"/>
      </a:dk2>
      <a:lt2>
        <a:srgbClr val="E3DED1"/>
      </a:lt2>
      <a:accent1>
        <a:srgbClr val="00843B"/>
      </a:accent1>
      <a:accent2>
        <a:srgbClr val="005827"/>
      </a:accent2>
      <a:accent3>
        <a:srgbClr val="8AB833"/>
      </a:accent3>
      <a:accent4>
        <a:srgbClr val="029676"/>
      </a:accent4>
      <a:accent5>
        <a:srgbClr val="4AB5C4"/>
      </a:accent5>
      <a:accent6>
        <a:srgbClr val="0989B1"/>
      </a:accent6>
      <a:hlink>
        <a:srgbClr val="6B9F25"/>
      </a:hlink>
      <a:folHlink>
        <a:srgbClr val="BA6906"/>
      </a:folHlink>
    </a:clrScheme>
    <a:fontScheme name="SPO Anatomy">
      <a:majorFont>
        <a:latin typeface="Georgia"/>
        <a:ea typeface=""/>
        <a:cs typeface=""/>
      </a:majorFont>
      <a:minorFont>
        <a:latin typeface="Verdan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2394</TotalTime>
  <Words>2466</Words>
  <Application>Microsoft Macintosh PowerPoint</Application>
  <PresentationFormat>On-screen Show (4:3)</PresentationFormat>
  <Paragraphs>352</Paragraphs>
  <Slides>31</Slides>
  <Notes>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Parallax</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Line of Immune Defense </vt:lpstr>
      <vt:lpstr>Skin – Physical Components of Defense</vt:lpstr>
      <vt:lpstr>Skin – Chemical Components of Defense</vt:lpstr>
      <vt:lpstr>Mucous Membrane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Online Educational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Organs &amp; Organ Systems</dc:title>
  <dc:subject/>
  <dc:creator>Tami Port</dc:creator>
  <cp:keywords>human organs lecture, human organ systems lecture PowerPoint, human organs and organ systems lecture PPT</cp:keywords>
  <dc:description/>
  <cp:lastModifiedBy>Voicemail</cp:lastModifiedBy>
  <cp:revision>83</cp:revision>
  <dcterms:created xsi:type="dcterms:W3CDTF">2014-10-11T18:54:53Z</dcterms:created>
  <dcterms:modified xsi:type="dcterms:W3CDTF">2015-12-29T04:55:40Z</dcterms:modified>
  <cp:category>Biology Lecture PowerPoint</cp:category>
</cp:coreProperties>
</file>