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7" r:id="rId2"/>
    <p:sldId id="261" r:id="rId3"/>
    <p:sldId id="392" r:id="rId4"/>
    <p:sldId id="393" r:id="rId5"/>
    <p:sldId id="397" r:id="rId6"/>
    <p:sldId id="399" r:id="rId7"/>
    <p:sldId id="401" r:id="rId8"/>
    <p:sldId id="365" r:id="rId9"/>
    <p:sldId id="395" r:id="rId10"/>
    <p:sldId id="408" r:id="rId11"/>
    <p:sldId id="362" r:id="rId12"/>
    <p:sldId id="366" r:id="rId13"/>
    <p:sldId id="396" r:id="rId14"/>
    <p:sldId id="402" r:id="rId15"/>
    <p:sldId id="400" r:id="rId16"/>
    <p:sldId id="403" r:id="rId17"/>
    <p:sldId id="404" r:id="rId18"/>
    <p:sldId id="405" r:id="rId19"/>
    <p:sldId id="406" r:id="rId20"/>
    <p:sldId id="389" r:id="rId21"/>
    <p:sldId id="407" r:id="rId22"/>
    <p:sldId id="390" r:id="rId23"/>
    <p:sldId id="384" r:id="rId24"/>
    <p:sldId id="391" r:id="rId25"/>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502"/>
    <a:srgbClr val="3E8058"/>
    <a:srgbClr val="366560"/>
    <a:srgbClr val="4E9F39"/>
    <a:srgbClr val="C23098"/>
    <a:srgbClr val="CC3E77"/>
    <a:srgbClr val="020294"/>
    <a:srgbClr val="6600FF"/>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232"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4E9C3AEB-8182-4BE0-ACB6-BA202D804FF9}" type="slidenum">
              <a:rPr lang="en-US"/>
              <a:pPr>
                <a:defRPr/>
              </a:pPr>
              <a:t>‹#›</a:t>
            </a:fld>
            <a:endParaRPr lang="en-US"/>
          </a:p>
        </p:txBody>
      </p:sp>
    </p:spTree>
    <p:extLst>
      <p:ext uri="{BB962C8B-B14F-4D97-AF65-F5344CB8AC3E}">
        <p14:creationId xmlns:p14="http://schemas.microsoft.com/office/powerpoint/2010/main" val="340030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61F2B1A8-91C8-4CAC-B9CD-4C2D2E98278C}" type="slidenum">
              <a:rPr lang="en-US" altLang="en-US" sz="1200" b="0" smtClean="0">
                <a:cs typeface="Arial" charset="0"/>
              </a:rPr>
              <a:pPr eaLnBrk="1" hangingPunct="1"/>
              <a:t>1</a:t>
            </a:fld>
            <a:endParaRPr lang="en-US" altLang="en-US" sz="1200" b="0"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smtClean="0"/>
              <a:t>Welcome to Science Prof Online PowerPoint Resources!</a:t>
            </a:r>
          </a:p>
          <a:p>
            <a:pPr eaLnBrk="1" hangingPunct="1"/>
            <a:r>
              <a:rPr lang="en-US" altLang="en-US" smtClean="0"/>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272553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F66A9F2E-DA26-427B-A726-C7A4417EA0E6}" type="slidenum">
              <a:rPr lang="en-US" i="0" smtClean="0"/>
              <a:pPr eaLnBrk="1" hangingPunct="1"/>
              <a:t>12</a:t>
            </a:fld>
            <a:endParaRPr lang="en-US" i="0" smtClean="0"/>
          </a:p>
        </p:txBody>
      </p:sp>
      <p:sp>
        <p:nvSpPr>
          <p:cNvPr id="23555"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96432090-5105-4BE5-B016-2F5CB4307F69}" type="slidenum">
              <a:rPr lang="en-US" sz="1200" i="0"/>
              <a:pPr algn="r" eaLnBrk="1" hangingPunct="1"/>
              <a:t>12</a:t>
            </a:fld>
            <a:endParaRPr lang="en-US" sz="1200" i="0"/>
          </a:p>
        </p:txBody>
      </p:sp>
      <p:sp>
        <p:nvSpPr>
          <p:cNvPr id="23556" name="Rectangle 2"/>
          <p:cNvSpPr>
            <a:spLocks noGrp="1" noRot="1" noChangeAspect="1" noChangeArrowheads="1" noTextEdit="1"/>
          </p:cNvSpPr>
          <p:nvPr>
            <p:ph type="sldImg"/>
          </p:nvPr>
        </p:nvSpPr>
        <p:spPr>
          <a:xfrm>
            <a:off x="1143000" y="685800"/>
            <a:ext cx="4572000" cy="3429000"/>
          </a:xfrm>
          <a:ln/>
        </p:spPr>
      </p:sp>
      <p:sp>
        <p:nvSpPr>
          <p:cNvPr id="23557" name="Rectangle 3"/>
          <p:cNvSpPr>
            <a:spLocks noGrp="1" noChangeArrowheads="1"/>
          </p:cNvSpPr>
          <p:nvPr>
            <p:ph type="body" idx="1"/>
          </p:nvPr>
        </p:nvSpPr>
        <p:spPr>
          <a:xfrm>
            <a:off x="686109" y="4342548"/>
            <a:ext cx="5485785" cy="4114645"/>
          </a:xfrm>
          <a:noFill/>
        </p:spPr>
        <p:txBody>
          <a:bodyPr lIns="91425" tIns="45712" rIns="91425" bIns="45712"/>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707">
              <a:defRPr sz="1200">
                <a:solidFill>
                  <a:schemeClr val="tx1"/>
                </a:solidFill>
                <a:latin typeface="Arial" charset="0"/>
                <a:ea typeface="ＭＳ Ｐゴシック" charset="0"/>
              </a:defRPr>
            </a:lvl1pPr>
            <a:lvl2pPr marL="723113" indent="-278120" defTabSz="914707">
              <a:defRPr sz="1200">
                <a:solidFill>
                  <a:schemeClr val="tx1"/>
                </a:solidFill>
                <a:latin typeface="Arial" charset="0"/>
                <a:ea typeface="ＭＳ Ｐゴシック" charset="0"/>
              </a:defRPr>
            </a:lvl2pPr>
            <a:lvl3pPr marL="1112482" indent="-222496" defTabSz="914707">
              <a:defRPr sz="1200">
                <a:solidFill>
                  <a:schemeClr val="tx1"/>
                </a:solidFill>
                <a:latin typeface="Arial" charset="0"/>
                <a:ea typeface="ＭＳ Ｐゴシック" charset="0"/>
              </a:defRPr>
            </a:lvl3pPr>
            <a:lvl4pPr marL="1557475" indent="-222496" defTabSz="914707">
              <a:defRPr sz="1200">
                <a:solidFill>
                  <a:schemeClr val="tx1"/>
                </a:solidFill>
                <a:latin typeface="Arial" charset="0"/>
                <a:ea typeface="ＭＳ Ｐゴシック" charset="0"/>
              </a:defRPr>
            </a:lvl4pPr>
            <a:lvl5pPr marL="2002467" indent="-222496" defTabSz="914707">
              <a:defRPr sz="1200">
                <a:solidFill>
                  <a:schemeClr val="tx1"/>
                </a:solidFill>
                <a:latin typeface="Arial" charset="0"/>
                <a:ea typeface="ＭＳ Ｐゴシック" charset="0"/>
              </a:defRPr>
            </a:lvl5pPr>
            <a:lvl6pPr marL="2447460" indent="-222496" defTabSz="914707" eaLnBrk="0" fontAlgn="base" hangingPunct="0">
              <a:spcBef>
                <a:spcPct val="30000"/>
              </a:spcBef>
              <a:spcAft>
                <a:spcPct val="0"/>
              </a:spcAft>
              <a:defRPr sz="1200">
                <a:solidFill>
                  <a:schemeClr val="tx1"/>
                </a:solidFill>
                <a:latin typeface="Arial" charset="0"/>
                <a:ea typeface="ＭＳ Ｐゴシック" charset="0"/>
              </a:defRPr>
            </a:lvl6pPr>
            <a:lvl7pPr marL="2892453" indent="-222496" defTabSz="914707" eaLnBrk="0" fontAlgn="base" hangingPunct="0">
              <a:spcBef>
                <a:spcPct val="30000"/>
              </a:spcBef>
              <a:spcAft>
                <a:spcPct val="0"/>
              </a:spcAft>
              <a:defRPr sz="1200">
                <a:solidFill>
                  <a:schemeClr val="tx1"/>
                </a:solidFill>
                <a:latin typeface="Arial" charset="0"/>
                <a:ea typeface="ＭＳ Ｐゴシック" charset="0"/>
              </a:defRPr>
            </a:lvl7pPr>
            <a:lvl8pPr marL="3337446" indent="-222496" defTabSz="914707" eaLnBrk="0" fontAlgn="base" hangingPunct="0">
              <a:spcBef>
                <a:spcPct val="30000"/>
              </a:spcBef>
              <a:spcAft>
                <a:spcPct val="0"/>
              </a:spcAft>
              <a:defRPr sz="1200">
                <a:solidFill>
                  <a:schemeClr val="tx1"/>
                </a:solidFill>
                <a:latin typeface="Arial" charset="0"/>
                <a:ea typeface="ＭＳ Ｐゴシック" charset="0"/>
              </a:defRPr>
            </a:lvl8pPr>
            <a:lvl9pPr marL="3782438" indent="-222496" defTabSz="914707" eaLnBrk="0" fontAlgn="base" hangingPunct="0">
              <a:spcBef>
                <a:spcPct val="30000"/>
              </a:spcBef>
              <a:spcAft>
                <a:spcPct val="0"/>
              </a:spcAft>
              <a:defRPr sz="1200">
                <a:solidFill>
                  <a:schemeClr val="tx1"/>
                </a:solidFill>
                <a:latin typeface="Arial" charset="0"/>
                <a:ea typeface="ＭＳ Ｐゴシック" charset="0"/>
              </a:defRPr>
            </a:lvl9pPr>
          </a:lstStyle>
          <a:p>
            <a:fld id="{17115DF6-7FC5-6A4F-B38C-2F44B82A7FAE}" type="slidenum">
              <a:rPr lang="en-US"/>
              <a:pPr/>
              <a:t>13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en-US"/>
          </a:p>
          <a:p>
            <a:pPr eaLnBrk="1" hangingPunct="1"/>
            <a:r>
              <a:rPr lang="en-US"/>
              <a:t>Eukaryota</a:t>
            </a:r>
          </a:p>
          <a:p>
            <a:pPr eaLnBrk="1" hangingPunct="1"/>
            <a:endParaRPr lang="en-US"/>
          </a:p>
          <a:p>
            <a:pPr eaLnBrk="1" hangingPunct="1"/>
            <a:r>
              <a:rPr lang="en-US"/>
              <a:t>Protozoans</a:t>
            </a:r>
          </a:p>
          <a:p>
            <a:pPr eaLnBrk="1" hangingPunct="1"/>
            <a:endParaRPr lang="en-US"/>
          </a:p>
          <a:p>
            <a:pPr eaLnBrk="1" hangingPunct="1"/>
            <a:r>
              <a:rPr lang="en-US"/>
              <a:t>Algae</a:t>
            </a:r>
          </a:p>
          <a:p>
            <a:pPr eaLnBrk="1" hangingPunct="1"/>
            <a:endParaRPr lang="en-US"/>
          </a:p>
          <a:p>
            <a:pPr eaLnBrk="1" hangingPunct="1"/>
            <a:r>
              <a:rPr lang="en-US"/>
              <a:t>Slime &amp; Water Molds</a:t>
            </a:r>
          </a:p>
          <a:p>
            <a:pPr eaLnBrk="1" hangingPunct="1"/>
            <a:endParaRPr lang="en-US"/>
          </a:p>
          <a:p>
            <a:pPr eaLnBrk="1" hangingPunct="1"/>
            <a:r>
              <a:rPr lang="en-US"/>
              <a:t>Fungi</a:t>
            </a:r>
          </a:p>
          <a:p>
            <a:pPr eaLnBrk="1" hangingPunct="1"/>
            <a:endParaRPr lang="en-US"/>
          </a:p>
          <a:p>
            <a:pPr eaLnBrk="1" hangingPunct="1"/>
            <a:r>
              <a:rPr lang="en-US"/>
              <a:t>Helminths</a:t>
            </a:r>
          </a:p>
          <a:p>
            <a:pPr eaLnBrk="1" hangingPunct="1"/>
            <a:r>
              <a:rPr lang="en-US"/>
              <a:t> </a:t>
            </a:r>
          </a:p>
          <a:p>
            <a:pPr eaLnBrk="1" hangingPunct="1"/>
            <a:r>
              <a:rPr lang="en-US"/>
              <a:t>vectors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63AE2-D14E-AA4C-BBA3-2512A307124E}" type="slidenum">
              <a:rPr lang="en-US"/>
              <a:pPr/>
              <a:t>15</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p:txBody>
          <a:bodyPr/>
          <a:lstStyle/>
          <a:p>
            <a:r>
              <a:rPr lang="en-US" smtClean="0"/>
              <a:t>Protozoan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707">
              <a:defRPr sz="1200">
                <a:solidFill>
                  <a:schemeClr val="tx1"/>
                </a:solidFill>
                <a:latin typeface="Arial" charset="0"/>
                <a:ea typeface="ＭＳ Ｐゴシック" charset="0"/>
              </a:defRPr>
            </a:lvl1pPr>
            <a:lvl2pPr marL="723113" indent="-278120" defTabSz="914707">
              <a:defRPr sz="1200">
                <a:solidFill>
                  <a:schemeClr val="tx1"/>
                </a:solidFill>
                <a:latin typeface="Arial" charset="0"/>
                <a:ea typeface="ＭＳ Ｐゴシック" charset="0"/>
              </a:defRPr>
            </a:lvl2pPr>
            <a:lvl3pPr marL="1112482" indent="-222496" defTabSz="914707">
              <a:defRPr sz="1200">
                <a:solidFill>
                  <a:schemeClr val="tx1"/>
                </a:solidFill>
                <a:latin typeface="Arial" charset="0"/>
                <a:ea typeface="ＭＳ Ｐゴシック" charset="0"/>
              </a:defRPr>
            </a:lvl3pPr>
            <a:lvl4pPr marL="1557475" indent="-222496" defTabSz="914707">
              <a:defRPr sz="1200">
                <a:solidFill>
                  <a:schemeClr val="tx1"/>
                </a:solidFill>
                <a:latin typeface="Arial" charset="0"/>
                <a:ea typeface="ＭＳ Ｐゴシック" charset="0"/>
              </a:defRPr>
            </a:lvl4pPr>
            <a:lvl5pPr marL="2002467" indent="-222496" defTabSz="914707">
              <a:defRPr sz="1200">
                <a:solidFill>
                  <a:schemeClr val="tx1"/>
                </a:solidFill>
                <a:latin typeface="Arial" charset="0"/>
                <a:ea typeface="ＭＳ Ｐゴシック" charset="0"/>
              </a:defRPr>
            </a:lvl5pPr>
            <a:lvl6pPr marL="2447460" indent="-222496" defTabSz="914707" eaLnBrk="0" fontAlgn="base" hangingPunct="0">
              <a:spcBef>
                <a:spcPct val="30000"/>
              </a:spcBef>
              <a:spcAft>
                <a:spcPct val="0"/>
              </a:spcAft>
              <a:defRPr sz="1200">
                <a:solidFill>
                  <a:schemeClr val="tx1"/>
                </a:solidFill>
                <a:latin typeface="Arial" charset="0"/>
                <a:ea typeface="ＭＳ Ｐゴシック" charset="0"/>
              </a:defRPr>
            </a:lvl6pPr>
            <a:lvl7pPr marL="2892453" indent="-222496" defTabSz="914707" eaLnBrk="0" fontAlgn="base" hangingPunct="0">
              <a:spcBef>
                <a:spcPct val="30000"/>
              </a:spcBef>
              <a:spcAft>
                <a:spcPct val="0"/>
              </a:spcAft>
              <a:defRPr sz="1200">
                <a:solidFill>
                  <a:schemeClr val="tx1"/>
                </a:solidFill>
                <a:latin typeface="Arial" charset="0"/>
                <a:ea typeface="ＭＳ Ｐゴシック" charset="0"/>
              </a:defRPr>
            </a:lvl7pPr>
            <a:lvl8pPr marL="3337446" indent="-222496" defTabSz="914707" eaLnBrk="0" fontAlgn="base" hangingPunct="0">
              <a:spcBef>
                <a:spcPct val="30000"/>
              </a:spcBef>
              <a:spcAft>
                <a:spcPct val="0"/>
              </a:spcAft>
              <a:defRPr sz="1200">
                <a:solidFill>
                  <a:schemeClr val="tx1"/>
                </a:solidFill>
                <a:latin typeface="Arial" charset="0"/>
                <a:ea typeface="ＭＳ Ｐゴシック" charset="0"/>
              </a:defRPr>
            </a:lvl8pPr>
            <a:lvl9pPr marL="3782438" indent="-222496" defTabSz="914707" eaLnBrk="0" fontAlgn="base" hangingPunct="0">
              <a:spcBef>
                <a:spcPct val="30000"/>
              </a:spcBef>
              <a:spcAft>
                <a:spcPct val="0"/>
              </a:spcAft>
              <a:defRPr sz="1200">
                <a:solidFill>
                  <a:schemeClr val="tx1"/>
                </a:solidFill>
                <a:latin typeface="Arial" charset="0"/>
                <a:ea typeface="ＭＳ Ｐゴシック" charset="0"/>
              </a:defRPr>
            </a:lvl9pPr>
          </a:lstStyle>
          <a:p>
            <a:fld id="{8B89E94F-043A-3E48-832D-7B5BC2799C3E}" type="slidenum">
              <a:rPr lang="en-US"/>
              <a:pPr/>
              <a:t>16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Fungi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707">
              <a:defRPr sz="1200">
                <a:solidFill>
                  <a:schemeClr val="tx1"/>
                </a:solidFill>
                <a:latin typeface="Arial" charset="0"/>
                <a:ea typeface="ＭＳ Ｐゴシック" charset="0"/>
              </a:defRPr>
            </a:lvl1pPr>
            <a:lvl2pPr marL="723113" indent="-278120" defTabSz="914707">
              <a:defRPr sz="1200">
                <a:solidFill>
                  <a:schemeClr val="tx1"/>
                </a:solidFill>
                <a:latin typeface="Arial" charset="0"/>
                <a:ea typeface="ＭＳ Ｐゴシック" charset="0"/>
              </a:defRPr>
            </a:lvl2pPr>
            <a:lvl3pPr marL="1112482" indent="-222496" defTabSz="914707">
              <a:defRPr sz="1200">
                <a:solidFill>
                  <a:schemeClr val="tx1"/>
                </a:solidFill>
                <a:latin typeface="Arial" charset="0"/>
                <a:ea typeface="ＭＳ Ｐゴシック" charset="0"/>
              </a:defRPr>
            </a:lvl3pPr>
            <a:lvl4pPr marL="1557475" indent="-222496" defTabSz="914707">
              <a:defRPr sz="1200">
                <a:solidFill>
                  <a:schemeClr val="tx1"/>
                </a:solidFill>
                <a:latin typeface="Arial" charset="0"/>
                <a:ea typeface="ＭＳ Ｐゴシック" charset="0"/>
              </a:defRPr>
            </a:lvl4pPr>
            <a:lvl5pPr marL="2002467" indent="-222496" defTabSz="914707">
              <a:defRPr sz="1200">
                <a:solidFill>
                  <a:schemeClr val="tx1"/>
                </a:solidFill>
                <a:latin typeface="Arial" charset="0"/>
                <a:ea typeface="ＭＳ Ｐゴシック" charset="0"/>
              </a:defRPr>
            </a:lvl5pPr>
            <a:lvl6pPr marL="2447460" indent="-222496" defTabSz="914707" eaLnBrk="0" fontAlgn="base" hangingPunct="0">
              <a:spcBef>
                <a:spcPct val="30000"/>
              </a:spcBef>
              <a:spcAft>
                <a:spcPct val="0"/>
              </a:spcAft>
              <a:defRPr sz="1200">
                <a:solidFill>
                  <a:schemeClr val="tx1"/>
                </a:solidFill>
                <a:latin typeface="Arial" charset="0"/>
                <a:ea typeface="ＭＳ Ｐゴシック" charset="0"/>
              </a:defRPr>
            </a:lvl6pPr>
            <a:lvl7pPr marL="2892453" indent="-222496" defTabSz="914707" eaLnBrk="0" fontAlgn="base" hangingPunct="0">
              <a:spcBef>
                <a:spcPct val="30000"/>
              </a:spcBef>
              <a:spcAft>
                <a:spcPct val="0"/>
              </a:spcAft>
              <a:defRPr sz="1200">
                <a:solidFill>
                  <a:schemeClr val="tx1"/>
                </a:solidFill>
                <a:latin typeface="Arial" charset="0"/>
                <a:ea typeface="ＭＳ Ｐゴシック" charset="0"/>
              </a:defRPr>
            </a:lvl7pPr>
            <a:lvl8pPr marL="3337446" indent="-222496" defTabSz="914707" eaLnBrk="0" fontAlgn="base" hangingPunct="0">
              <a:spcBef>
                <a:spcPct val="30000"/>
              </a:spcBef>
              <a:spcAft>
                <a:spcPct val="0"/>
              </a:spcAft>
              <a:defRPr sz="1200">
                <a:solidFill>
                  <a:schemeClr val="tx1"/>
                </a:solidFill>
                <a:latin typeface="Arial" charset="0"/>
                <a:ea typeface="ＭＳ Ｐゴシック" charset="0"/>
              </a:defRPr>
            </a:lvl8pPr>
            <a:lvl9pPr marL="3782438" indent="-222496" defTabSz="914707" eaLnBrk="0" fontAlgn="base" hangingPunct="0">
              <a:spcBef>
                <a:spcPct val="30000"/>
              </a:spcBef>
              <a:spcAft>
                <a:spcPct val="0"/>
              </a:spcAft>
              <a:defRPr sz="1200">
                <a:solidFill>
                  <a:schemeClr val="tx1"/>
                </a:solidFill>
                <a:latin typeface="Arial" charset="0"/>
                <a:ea typeface="ＭＳ Ｐゴシック" charset="0"/>
              </a:defRPr>
            </a:lvl9pPr>
          </a:lstStyle>
          <a:p>
            <a:fld id="{A420E290-CB19-074D-9B2F-2185E134DC9E}" type="slidenum">
              <a:rPr lang="en-US"/>
              <a:pPr/>
              <a:t>17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i="1"/>
              <a:t>Aspergillus fumigatus</a:t>
            </a:r>
          </a:p>
          <a:p>
            <a:pPr eaLnBrk="1" hangingPunct="1"/>
            <a:endParaRPr lang="en-US"/>
          </a:p>
          <a:p>
            <a:pPr eaLnBrk="1" hangingPunct="1"/>
            <a:r>
              <a:rPr lang="en-US"/>
              <a:t>Aspergillosis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E5C9AE1F-DF19-4D02-9F89-36FAEEB430AD}" type="slidenum">
              <a:rPr lang="en-US" altLang="en-US" b="0" smtClean="0"/>
              <a:pPr eaLnBrk="1" hangingPunct="1"/>
              <a:t>20</a:t>
            </a:fld>
            <a:endParaRPr lang="en-US" altLang="en-US"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D6364E7C-CA27-6947-90BB-389DDAAF8D90}" type="slidenum">
              <a:rPr lang="en-US" smtClean="0"/>
              <a:pPr eaLnBrk="1" hangingPunct="1">
                <a:defRPr/>
              </a:pPr>
              <a:t>21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Tool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4B8E166A-8AB4-49C3-81FD-D30FCFDA9F6D}" type="slidenum">
              <a:rPr lang="en-US" altLang="en-US" b="0" smtClean="0"/>
              <a:pPr eaLnBrk="1" hangingPunct="1"/>
              <a:t>22</a:t>
            </a:fld>
            <a:endParaRPr lang="en-US" altLang="en-US" b="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821" indent="-285701" eaLnBrk="0" hangingPunct="0">
              <a:defRPr>
                <a:solidFill>
                  <a:schemeClr val="tx1"/>
                </a:solidFill>
                <a:latin typeface="Arial" pitchFamily="34" charset="0"/>
              </a:defRPr>
            </a:lvl2pPr>
            <a:lvl3pPr marL="1142802" indent="-228561" eaLnBrk="0" hangingPunct="0">
              <a:defRPr>
                <a:solidFill>
                  <a:schemeClr val="tx1"/>
                </a:solidFill>
                <a:latin typeface="Arial" pitchFamily="34" charset="0"/>
              </a:defRPr>
            </a:lvl3pPr>
            <a:lvl4pPr marL="1599922" indent="-228561" eaLnBrk="0" hangingPunct="0">
              <a:defRPr>
                <a:solidFill>
                  <a:schemeClr val="tx1"/>
                </a:solidFill>
                <a:latin typeface="Arial" pitchFamily="34" charset="0"/>
              </a:defRPr>
            </a:lvl4pPr>
            <a:lvl5pPr marL="2057044" indent="-228561" eaLnBrk="0" hangingPunct="0">
              <a:defRPr>
                <a:solidFill>
                  <a:schemeClr val="tx1"/>
                </a:solidFill>
                <a:latin typeface="Arial" pitchFamily="34" charset="0"/>
              </a:defRPr>
            </a:lvl5pPr>
            <a:lvl6pPr marL="2514164" indent="-228561" eaLnBrk="0" fontAlgn="base" hangingPunct="0">
              <a:spcBef>
                <a:spcPct val="0"/>
              </a:spcBef>
              <a:spcAft>
                <a:spcPct val="0"/>
              </a:spcAft>
              <a:defRPr>
                <a:solidFill>
                  <a:schemeClr val="tx1"/>
                </a:solidFill>
                <a:latin typeface="Arial" pitchFamily="34" charset="0"/>
              </a:defRPr>
            </a:lvl6pPr>
            <a:lvl7pPr marL="2971285" indent="-228561" eaLnBrk="0" fontAlgn="base" hangingPunct="0">
              <a:spcBef>
                <a:spcPct val="0"/>
              </a:spcBef>
              <a:spcAft>
                <a:spcPct val="0"/>
              </a:spcAft>
              <a:defRPr>
                <a:solidFill>
                  <a:schemeClr val="tx1"/>
                </a:solidFill>
                <a:latin typeface="Arial" pitchFamily="34" charset="0"/>
              </a:defRPr>
            </a:lvl7pPr>
            <a:lvl8pPr marL="3428405" indent="-228561" eaLnBrk="0" fontAlgn="base" hangingPunct="0">
              <a:spcBef>
                <a:spcPct val="0"/>
              </a:spcBef>
              <a:spcAft>
                <a:spcPct val="0"/>
              </a:spcAft>
              <a:defRPr>
                <a:solidFill>
                  <a:schemeClr val="tx1"/>
                </a:solidFill>
                <a:latin typeface="Arial" pitchFamily="34" charset="0"/>
              </a:defRPr>
            </a:lvl8pPr>
            <a:lvl9pPr marL="3885527" indent="-228561"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7763" y="685800"/>
            <a:ext cx="4570412" cy="3429000"/>
          </a:xfrm>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815921D4-8D2C-4E00-AE09-37540670710D}" type="slidenum">
              <a:rPr lang="en-US" altLang="en-US" sz="1200" b="0" smtClean="0"/>
              <a:pPr eaLnBrk="1" hangingPunct="1"/>
              <a:t>2</a:t>
            </a:fld>
            <a:endParaRPr lang="en-US" altLang="en-US" sz="1200" b="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9617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707" eaLnBrk="0" hangingPunct="0">
              <a:defRPr>
                <a:solidFill>
                  <a:schemeClr val="tx1"/>
                </a:solidFill>
                <a:latin typeface="Arial" charset="0"/>
              </a:defRPr>
            </a:lvl1pPr>
            <a:lvl2pPr marL="723113" indent="-278120" defTabSz="914707" eaLnBrk="0" hangingPunct="0">
              <a:defRPr>
                <a:solidFill>
                  <a:schemeClr val="tx1"/>
                </a:solidFill>
                <a:latin typeface="Arial" charset="0"/>
              </a:defRPr>
            </a:lvl2pPr>
            <a:lvl3pPr marL="1112482" indent="-222496" defTabSz="914707" eaLnBrk="0" hangingPunct="0">
              <a:defRPr>
                <a:solidFill>
                  <a:schemeClr val="tx1"/>
                </a:solidFill>
                <a:latin typeface="Arial" charset="0"/>
              </a:defRPr>
            </a:lvl3pPr>
            <a:lvl4pPr marL="1557475" indent="-222496" defTabSz="914707" eaLnBrk="0" hangingPunct="0">
              <a:defRPr>
                <a:solidFill>
                  <a:schemeClr val="tx1"/>
                </a:solidFill>
                <a:latin typeface="Arial" charset="0"/>
              </a:defRPr>
            </a:lvl4pPr>
            <a:lvl5pPr marL="2002467" indent="-222496" defTabSz="914707" eaLnBrk="0" hangingPunct="0">
              <a:defRPr>
                <a:solidFill>
                  <a:schemeClr val="tx1"/>
                </a:solidFill>
                <a:latin typeface="Arial" charset="0"/>
              </a:defRPr>
            </a:lvl5pPr>
            <a:lvl6pPr marL="2447460" indent="-222496" defTabSz="914707" eaLnBrk="0" fontAlgn="base" hangingPunct="0">
              <a:spcBef>
                <a:spcPct val="0"/>
              </a:spcBef>
              <a:spcAft>
                <a:spcPct val="0"/>
              </a:spcAft>
              <a:defRPr>
                <a:solidFill>
                  <a:schemeClr val="tx1"/>
                </a:solidFill>
                <a:latin typeface="Arial" charset="0"/>
              </a:defRPr>
            </a:lvl6pPr>
            <a:lvl7pPr marL="2892453" indent="-222496" defTabSz="914707" eaLnBrk="0" fontAlgn="base" hangingPunct="0">
              <a:spcBef>
                <a:spcPct val="0"/>
              </a:spcBef>
              <a:spcAft>
                <a:spcPct val="0"/>
              </a:spcAft>
              <a:defRPr>
                <a:solidFill>
                  <a:schemeClr val="tx1"/>
                </a:solidFill>
                <a:latin typeface="Arial" charset="0"/>
              </a:defRPr>
            </a:lvl7pPr>
            <a:lvl8pPr marL="3337446" indent="-222496" defTabSz="914707" eaLnBrk="0" fontAlgn="base" hangingPunct="0">
              <a:spcBef>
                <a:spcPct val="0"/>
              </a:spcBef>
              <a:spcAft>
                <a:spcPct val="0"/>
              </a:spcAft>
              <a:defRPr>
                <a:solidFill>
                  <a:schemeClr val="tx1"/>
                </a:solidFill>
                <a:latin typeface="Arial" charset="0"/>
              </a:defRPr>
            </a:lvl8pPr>
            <a:lvl9pPr marL="3782438" indent="-222496" defTabSz="914707" eaLnBrk="0" fontAlgn="base" hangingPunct="0">
              <a:spcBef>
                <a:spcPct val="0"/>
              </a:spcBef>
              <a:spcAft>
                <a:spcPct val="0"/>
              </a:spcAft>
              <a:defRPr>
                <a:solidFill>
                  <a:schemeClr val="tx1"/>
                </a:solidFill>
                <a:latin typeface="Arial" charset="0"/>
              </a:defRPr>
            </a:lvl9pPr>
          </a:lstStyle>
          <a:p>
            <a:pPr eaLnBrk="1" hangingPunct="1"/>
            <a:fld id="{30B22EA7-06A4-47A4-BF1E-156813761D86}"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9068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defTabSz="887413" eaLnBrk="0" hangingPunct="0">
              <a:defRPr sz="2400">
                <a:solidFill>
                  <a:schemeClr val="tx1"/>
                </a:solidFill>
                <a:latin typeface="Arial" charset="0"/>
                <a:ea typeface="ＭＳ Ｐゴシック" charset="0"/>
                <a:cs typeface="ＭＳ Ｐゴシック" charset="0"/>
              </a:defRPr>
            </a:lvl1pPr>
            <a:lvl2pPr marL="742950" indent="-285750" defTabSz="887413" eaLnBrk="0" hangingPunct="0">
              <a:defRPr sz="2400">
                <a:solidFill>
                  <a:schemeClr val="tx1"/>
                </a:solidFill>
                <a:latin typeface="Arial" charset="0"/>
                <a:ea typeface="ＭＳ Ｐゴシック" charset="0"/>
              </a:defRPr>
            </a:lvl2pPr>
            <a:lvl3pPr marL="1143000" indent="-228600" defTabSz="887413" eaLnBrk="0" hangingPunct="0">
              <a:defRPr sz="2400">
                <a:solidFill>
                  <a:schemeClr val="tx1"/>
                </a:solidFill>
                <a:latin typeface="Arial" charset="0"/>
                <a:ea typeface="ＭＳ Ｐゴシック" charset="0"/>
              </a:defRPr>
            </a:lvl3pPr>
            <a:lvl4pPr marL="1600200" indent="-228600" defTabSz="887413" eaLnBrk="0" hangingPunct="0">
              <a:defRPr sz="2400">
                <a:solidFill>
                  <a:schemeClr val="tx1"/>
                </a:solidFill>
                <a:latin typeface="Arial" charset="0"/>
                <a:ea typeface="ＭＳ Ｐゴシック" charset="0"/>
              </a:defRPr>
            </a:lvl4pPr>
            <a:lvl5pPr marL="2057400" indent="-228600" defTabSz="887413" eaLnBrk="0" hangingPunct="0">
              <a:defRPr sz="2400">
                <a:solidFill>
                  <a:schemeClr val="tx1"/>
                </a:solidFill>
                <a:latin typeface="Arial" charset="0"/>
                <a:ea typeface="ＭＳ Ｐゴシック" charset="0"/>
              </a:defRPr>
            </a:lvl5pPr>
            <a:lvl6pPr marL="2514600" indent="-228600" defTabSz="8874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874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874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874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08877-D690-6846-87E3-5C7714E276B4}" type="slidenum">
              <a:rPr lang="en-US" sz="1200"/>
              <a:pPr eaLnBrk="1" hangingPunct="1"/>
              <a:t>4</a:t>
            </a:fld>
            <a:endParaRPr lang="en-US" sz="1200"/>
          </a:p>
        </p:txBody>
      </p:sp>
      <p:sp>
        <p:nvSpPr>
          <p:cNvPr id="37891"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9C3AEB-8182-4BE0-ACB6-BA202D804FF9}" type="slidenum">
              <a:rPr lang="en-US" smtClean="0"/>
              <a:pPr>
                <a:defRPr/>
              </a:pPr>
              <a:t>5</a:t>
            </a:fld>
            <a:endParaRPr lang="en-US"/>
          </a:p>
        </p:txBody>
      </p:sp>
    </p:spTree>
    <p:extLst>
      <p:ext uri="{BB962C8B-B14F-4D97-AF65-F5344CB8AC3E}">
        <p14:creationId xmlns:p14="http://schemas.microsoft.com/office/powerpoint/2010/main" val="91957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0854" eaLnBrk="0" hangingPunct="0">
              <a:defRPr i="1">
                <a:solidFill>
                  <a:schemeClr val="tx1"/>
                </a:solidFill>
                <a:latin typeface="Arial" charset="0"/>
              </a:defRPr>
            </a:lvl1pPr>
            <a:lvl2pPr marL="720067" indent="-276949" defTabSz="910854" eaLnBrk="0" hangingPunct="0">
              <a:defRPr i="1">
                <a:solidFill>
                  <a:schemeClr val="tx1"/>
                </a:solidFill>
                <a:latin typeface="Arial" charset="0"/>
              </a:defRPr>
            </a:lvl2pPr>
            <a:lvl3pPr marL="1107796" indent="-221559" defTabSz="910854" eaLnBrk="0" hangingPunct="0">
              <a:defRPr i="1">
                <a:solidFill>
                  <a:schemeClr val="tx1"/>
                </a:solidFill>
                <a:latin typeface="Arial" charset="0"/>
              </a:defRPr>
            </a:lvl3pPr>
            <a:lvl4pPr marL="1550914" indent="-221559" defTabSz="910854" eaLnBrk="0" hangingPunct="0">
              <a:defRPr i="1">
                <a:solidFill>
                  <a:schemeClr val="tx1"/>
                </a:solidFill>
                <a:latin typeface="Arial" charset="0"/>
              </a:defRPr>
            </a:lvl4pPr>
            <a:lvl5pPr marL="1994032" indent="-221559" defTabSz="910854" eaLnBrk="0" hangingPunct="0">
              <a:defRPr i="1">
                <a:solidFill>
                  <a:schemeClr val="tx1"/>
                </a:solidFill>
                <a:latin typeface="Arial" charset="0"/>
              </a:defRPr>
            </a:lvl5pPr>
            <a:lvl6pPr marL="2437150" indent="-221559" defTabSz="910854" eaLnBrk="0" fontAlgn="base" hangingPunct="0">
              <a:spcBef>
                <a:spcPct val="0"/>
              </a:spcBef>
              <a:spcAft>
                <a:spcPct val="0"/>
              </a:spcAft>
              <a:defRPr i="1">
                <a:solidFill>
                  <a:schemeClr val="tx1"/>
                </a:solidFill>
                <a:latin typeface="Arial" charset="0"/>
              </a:defRPr>
            </a:lvl6pPr>
            <a:lvl7pPr marL="2880269" indent="-221559" defTabSz="910854" eaLnBrk="0" fontAlgn="base" hangingPunct="0">
              <a:spcBef>
                <a:spcPct val="0"/>
              </a:spcBef>
              <a:spcAft>
                <a:spcPct val="0"/>
              </a:spcAft>
              <a:defRPr i="1">
                <a:solidFill>
                  <a:schemeClr val="tx1"/>
                </a:solidFill>
                <a:latin typeface="Arial" charset="0"/>
              </a:defRPr>
            </a:lvl7pPr>
            <a:lvl8pPr marL="3323387" indent="-221559" defTabSz="910854" eaLnBrk="0" fontAlgn="base" hangingPunct="0">
              <a:spcBef>
                <a:spcPct val="0"/>
              </a:spcBef>
              <a:spcAft>
                <a:spcPct val="0"/>
              </a:spcAft>
              <a:defRPr i="1">
                <a:solidFill>
                  <a:schemeClr val="tx1"/>
                </a:solidFill>
                <a:latin typeface="Arial" charset="0"/>
              </a:defRPr>
            </a:lvl8pPr>
            <a:lvl9pPr marL="3766505" indent="-221559" defTabSz="910854" eaLnBrk="0" fontAlgn="base" hangingPunct="0">
              <a:spcBef>
                <a:spcPct val="0"/>
              </a:spcBef>
              <a:spcAft>
                <a:spcPct val="0"/>
              </a:spcAft>
              <a:defRPr i="1">
                <a:solidFill>
                  <a:schemeClr val="tx1"/>
                </a:solidFill>
                <a:latin typeface="Arial" charset="0"/>
              </a:defRPr>
            </a:lvl9pPr>
          </a:lstStyle>
          <a:p>
            <a:pPr eaLnBrk="1" hangingPunct="1"/>
            <a:fld id="{C8B50ED2-1AFE-476F-8F8F-1C696F6D44B1}" type="slidenum">
              <a:rPr lang="en-US" i="0" smtClean="0"/>
              <a:pPr eaLnBrk="1" hangingPunct="1"/>
              <a:t>8</a:t>
            </a:fld>
            <a:endParaRPr lang="en-US" i="0" smtClean="0"/>
          </a:p>
        </p:txBody>
      </p:sp>
      <p:sp>
        <p:nvSpPr>
          <p:cNvPr id="22531" name="Rectangle 7"/>
          <p:cNvSpPr txBox="1">
            <a:spLocks noGrp="1" noChangeArrowheads="1"/>
          </p:cNvSpPr>
          <p:nvPr/>
        </p:nvSpPr>
        <p:spPr bwMode="auto">
          <a:xfrm>
            <a:off x="3884354" y="8685095"/>
            <a:ext cx="2972108" cy="45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D6A1EAE2-36C2-41A2-A39D-976B0AB2ECAB}" type="slidenum">
              <a:rPr lang="en-US" sz="1200" i="0"/>
              <a:pPr algn="r" eaLnBrk="1" hangingPunct="1"/>
              <a:t>8</a:t>
            </a:fld>
            <a:endParaRPr lang="en-US" sz="1200" i="0"/>
          </a:p>
        </p:txBody>
      </p:sp>
      <p:sp>
        <p:nvSpPr>
          <p:cNvPr id="22532" name="Rectangle 2"/>
          <p:cNvSpPr>
            <a:spLocks noGrp="1" noRot="1" noChangeAspect="1" noChangeArrowheads="1" noTextEdit="1"/>
          </p:cNvSpPr>
          <p:nvPr>
            <p:ph type="sldImg"/>
          </p:nvPr>
        </p:nvSpPr>
        <p:spPr>
          <a:xfrm>
            <a:off x="1143000" y="685800"/>
            <a:ext cx="4572000" cy="3429000"/>
          </a:xfrm>
          <a:ln/>
        </p:spPr>
      </p:sp>
      <p:sp>
        <p:nvSpPr>
          <p:cNvPr id="22533" name="Rectangle 3"/>
          <p:cNvSpPr>
            <a:spLocks noGrp="1" noChangeArrowheads="1"/>
          </p:cNvSpPr>
          <p:nvPr>
            <p:ph type="body" idx="1"/>
          </p:nvPr>
        </p:nvSpPr>
        <p:spPr>
          <a:xfrm>
            <a:off x="686109" y="4342548"/>
            <a:ext cx="5485785" cy="4114645"/>
          </a:xfrm>
          <a:noFill/>
        </p:spPr>
        <p:txBody>
          <a:bodyPr lIns="91425" tIns="45712" rIns="91425" bIns="45712"/>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707">
              <a:defRPr sz="1200">
                <a:solidFill>
                  <a:schemeClr val="tx1"/>
                </a:solidFill>
                <a:latin typeface="Arial" charset="0"/>
                <a:ea typeface="ＭＳ Ｐゴシック" charset="0"/>
              </a:defRPr>
            </a:lvl1pPr>
            <a:lvl2pPr marL="723113" indent="-278120" defTabSz="914707">
              <a:defRPr sz="1200">
                <a:solidFill>
                  <a:schemeClr val="tx1"/>
                </a:solidFill>
                <a:latin typeface="Arial" charset="0"/>
                <a:ea typeface="ＭＳ Ｐゴシック" charset="0"/>
              </a:defRPr>
            </a:lvl2pPr>
            <a:lvl3pPr marL="1112482" indent="-222496" defTabSz="914707">
              <a:defRPr sz="1200">
                <a:solidFill>
                  <a:schemeClr val="tx1"/>
                </a:solidFill>
                <a:latin typeface="Arial" charset="0"/>
                <a:ea typeface="ＭＳ Ｐゴシック" charset="0"/>
              </a:defRPr>
            </a:lvl3pPr>
            <a:lvl4pPr marL="1557475" indent="-222496" defTabSz="914707">
              <a:defRPr sz="1200">
                <a:solidFill>
                  <a:schemeClr val="tx1"/>
                </a:solidFill>
                <a:latin typeface="Arial" charset="0"/>
                <a:ea typeface="ＭＳ Ｐゴシック" charset="0"/>
              </a:defRPr>
            </a:lvl4pPr>
            <a:lvl5pPr marL="2002467" indent="-222496" defTabSz="914707">
              <a:defRPr sz="1200">
                <a:solidFill>
                  <a:schemeClr val="tx1"/>
                </a:solidFill>
                <a:latin typeface="Arial" charset="0"/>
                <a:ea typeface="ＭＳ Ｐゴシック" charset="0"/>
              </a:defRPr>
            </a:lvl5pPr>
            <a:lvl6pPr marL="2447460" indent="-222496" defTabSz="914707" eaLnBrk="0" fontAlgn="base" hangingPunct="0">
              <a:spcBef>
                <a:spcPct val="30000"/>
              </a:spcBef>
              <a:spcAft>
                <a:spcPct val="0"/>
              </a:spcAft>
              <a:defRPr sz="1200">
                <a:solidFill>
                  <a:schemeClr val="tx1"/>
                </a:solidFill>
                <a:latin typeface="Arial" charset="0"/>
                <a:ea typeface="ＭＳ Ｐゴシック" charset="0"/>
              </a:defRPr>
            </a:lvl6pPr>
            <a:lvl7pPr marL="2892453" indent="-222496" defTabSz="914707" eaLnBrk="0" fontAlgn="base" hangingPunct="0">
              <a:spcBef>
                <a:spcPct val="30000"/>
              </a:spcBef>
              <a:spcAft>
                <a:spcPct val="0"/>
              </a:spcAft>
              <a:defRPr sz="1200">
                <a:solidFill>
                  <a:schemeClr val="tx1"/>
                </a:solidFill>
                <a:latin typeface="Arial" charset="0"/>
                <a:ea typeface="ＭＳ Ｐゴシック" charset="0"/>
              </a:defRPr>
            </a:lvl7pPr>
            <a:lvl8pPr marL="3337446" indent="-222496" defTabSz="914707" eaLnBrk="0" fontAlgn="base" hangingPunct="0">
              <a:spcBef>
                <a:spcPct val="30000"/>
              </a:spcBef>
              <a:spcAft>
                <a:spcPct val="0"/>
              </a:spcAft>
              <a:defRPr sz="1200">
                <a:solidFill>
                  <a:schemeClr val="tx1"/>
                </a:solidFill>
                <a:latin typeface="Arial" charset="0"/>
                <a:ea typeface="ＭＳ Ｐゴシック" charset="0"/>
              </a:defRPr>
            </a:lvl8pPr>
            <a:lvl9pPr marL="3782438" indent="-222496" defTabSz="914707" eaLnBrk="0" fontAlgn="base" hangingPunct="0">
              <a:spcBef>
                <a:spcPct val="30000"/>
              </a:spcBef>
              <a:spcAft>
                <a:spcPct val="0"/>
              </a:spcAft>
              <a:defRPr sz="1200">
                <a:solidFill>
                  <a:schemeClr val="tx1"/>
                </a:solidFill>
                <a:latin typeface="Arial" charset="0"/>
                <a:ea typeface="ＭＳ Ｐゴシック" charset="0"/>
              </a:defRPr>
            </a:lvl9pPr>
          </a:lstStyle>
          <a:p>
            <a:fld id="{6480D2B9-266E-2845-98AB-570AD7CC31D7}" type="slidenum">
              <a:rPr lang="en-US"/>
              <a:pPr/>
              <a:t>9</a:t>
            </a:fld>
            <a:endParaRPr lang="en-US"/>
          </a:p>
        </p:txBody>
      </p:sp>
      <p:sp>
        <p:nvSpPr>
          <p:cNvPr id="16387" name="Rectangle 2"/>
          <p:cNvSpPr>
            <a:spLocks noGrp="1" noRot="1" noChangeAspect="1" noChangeArrowheads="1" noTextEdit="1"/>
          </p:cNvSpPr>
          <p:nvPr>
            <p:ph type="sldImg"/>
          </p:nvPr>
        </p:nvSpPr>
        <p:spPr>
          <a:xfrm>
            <a:off x="1146175" y="685800"/>
            <a:ext cx="4570413" cy="3429000"/>
          </a:xfrm>
          <a:ln/>
        </p:spPr>
      </p:sp>
      <p:sp>
        <p:nvSpPr>
          <p:cNvPr id="16388" name="Rectangle 3"/>
          <p:cNvSpPr>
            <a:spLocks noGrp="1" noChangeArrowheads="1"/>
          </p:cNvSpPr>
          <p:nvPr>
            <p:ph type="body" idx="1"/>
          </p:nvPr>
        </p:nvSpPr>
        <p:spPr>
          <a:xfrm>
            <a:off x="913785" y="4344098"/>
            <a:ext cx="5030431" cy="411464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t>Eubacteria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707">
              <a:defRPr sz="1200">
                <a:solidFill>
                  <a:schemeClr val="tx1"/>
                </a:solidFill>
                <a:latin typeface="Arial" charset="0"/>
                <a:ea typeface="ＭＳ Ｐゴシック" charset="0"/>
              </a:defRPr>
            </a:lvl1pPr>
            <a:lvl2pPr marL="723113" indent="-278120" defTabSz="914707">
              <a:defRPr sz="1200">
                <a:solidFill>
                  <a:schemeClr val="tx1"/>
                </a:solidFill>
                <a:latin typeface="Arial" charset="0"/>
                <a:ea typeface="ＭＳ Ｐゴシック" charset="0"/>
              </a:defRPr>
            </a:lvl2pPr>
            <a:lvl3pPr marL="1112482" indent="-222496" defTabSz="914707">
              <a:defRPr sz="1200">
                <a:solidFill>
                  <a:schemeClr val="tx1"/>
                </a:solidFill>
                <a:latin typeface="Arial" charset="0"/>
                <a:ea typeface="ＭＳ Ｐゴシック" charset="0"/>
              </a:defRPr>
            </a:lvl3pPr>
            <a:lvl4pPr marL="1557475" indent="-222496" defTabSz="914707">
              <a:defRPr sz="1200">
                <a:solidFill>
                  <a:schemeClr val="tx1"/>
                </a:solidFill>
                <a:latin typeface="Arial" charset="0"/>
                <a:ea typeface="ＭＳ Ｐゴシック" charset="0"/>
              </a:defRPr>
            </a:lvl4pPr>
            <a:lvl5pPr marL="2002467" indent="-222496" defTabSz="914707">
              <a:defRPr sz="1200">
                <a:solidFill>
                  <a:schemeClr val="tx1"/>
                </a:solidFill>
                <a:latin typeface="Arial" charset="0"/>
                <a:ea typeface="ＭＳ Ｐゴシック" charset="0"/>
              </a:defRPr>
            </a:lvl5pPr>
            <a:lvl6pPr marL="2447460" indent="-222496" defTabSz="914707" eaLnBrk="0" fontAlgn="base" hangingPunct="0">
              <a:spcBef>
                <a:spcPct val="30000"/>
              </a:spcBef>
              <a:spcAft>
                <a:spcPct val="0"/>
              </a:spcAft>
              <a:defRPr sz="1200">
                <a:solidFill>
                  <a:schemeClr val="tx1"/>
                </a:solidFill>
                <a:latin typeface="Arial" charset="0"/>
                <a:ea typeface="ＭＳ Ｐゴシック" charset="0"/>
              </a:defRPr>
            </a:lvl6pPr>
            <a:lvl7pPr marL="2892453" indent="-222496" defTabSz="914707" eaLnBrk="0" fontAlgn="base" hangingPunct="0">
              <a:spcBef>
                <a:spcPct val="30000"/>
              </a:spcBef>
              <a:spcAft>
                <a:spcPct val="0"/>
              </a:spcAft>
              <a:defRPr sz="1200">
                <a:solidFill>
                  <a:schemeClr val="tx1"/>
                </a:solidFill>
                <a:latin typeface="Arial" charset="0"/>
                <a:ea typeface="ＭＳ Ｐゴシック" charset="0"/>
              </a:defRPr>
            </a:lvl7pPr>
            <a:lvl8pPr marL="3337446" indent="-222496" defTabSz="914707" eaLnBrk="0" fontAlgn="base" hangingPunct="0">
              <a:spcBef>
                <a:spcPct val="30000"/>
              </a:spcBef>
              <a:spcAft>
                <a:spcPct val="0"/>
              </a:spcAft>
              <a:defRPr sz="1200">
                <a:solidFill>
                  <a:schemeClr val="tx1"/>
                </a:solidFill>
                <a:latin typeface="Arial" charset="0"/>
                <a:ea typeface="ＭＳ Ｐゴシック" charset="0"/>
              </a:defRPr>
            </a:lvl8pPr>
            <a:lvl9pPr marL="3782438" indent="-222496" defTabSz="914707" eaLnBrk="0" fontAlgn="base" hangingPunct="0">
              <a:spcBef>
                <a:spcPct val="30000"/>
              </a:spcBef>
              <a:spcAft>
                <a:spcPct val="0"/>
              </a:spcAft>
              <a:defRPr sz="1200">
                <a:solidFill>
                  <a:schemeClr val="tx1"/>
                </a:solidFill>
                <a:latin typeface="Arial" charset="0"/>
                <a:ea typeface="ＭＳ Ｐゴシック" charset="0"/>
              </a:defRPr>
            </a:lvl9pPr>
          </a:lstStyle>
          <a:p>
            <a:fld id="{B9F145E2-5957-D843-9D55-A9D8C2A0312C}" type="slidenum">
              <a:rPr lang="en-US"/>
              <a:pPr/>
              <a:t>10</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i="1"/>
              <a:t>Staphylococcus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5963" indent="-286909" eaLnBrk="0" hangingPunct="0">
              <a:defRPr>
                <a:solidFill>
                  <a:schemeClr val="tx1"/>
                </a:solidFill>
                <a:latin typeface="Arial" pitchFamily="34" charset="0"/>
              </a:defRPr>
            </a:lvl2pPr>
            <a:lvl3pPr marL="1147637" indent="-229527" eaLnBrk="0" hangingPunct="0">
              <a:defRPr>
                <a:solidFill>
                  <a:schemeClr val="tx1"/>
                </a:solidFill>
                <a:latin typeface="Arial" pitchFamily="34" charset="0"/>
              </a:defRPr>
            </a:lvl3pPr>
            <a:lvl4pPr marL="1606691" indent="-229527" eaLnBrk="0" hangingPunct="0">
              <a:defRPr>
                <a:solidFill>
                  <a:schemeClr val="tx1"/>
                </a:solidFill>
                <a:latin typeface="Arial" pitchFamily="34" charset="0"/>
              </a:defRPr>
            </a:lvl4pPr>
            <a:lvl5pPr marL="2065746" indent="-229527" eaLnBrk="0" hangingPunct="0">
              <a:defRPr>
                <a:solidFill>
                  <a:schemeClr val="tx1"/>
                </a:solidFill>
                <a:latin typeface="Arial" pitchFamily="34" charset="0"/>
              </a:defRPr>
            </a:lvl5pPr>
            <a:lvl6pPr marL="2524800" indent="-229527" eaLnBrk="0" fontAlgn="base" hangingPunct="0">
              <a:spcBef>
                <a:spcPct val="0"/>
              </a:spcBef>
              <a:spcAft>
                <a:spcPct val="0"/>
              </a:spcAft>
              <a:defRPr>
                <a:solidFill>
                  <a:schemeClr val="tx1"/>
                </a:solidFill>
                <a:latin typeface="Arial" pitchFamily="34" charset="0"/>
              </a:defRPr>
            </a:lvl6pPr>
            <a:lvl7pPr marL="2983855" indent="-229527" eaLnBrk="0" fontAlgn="base" hangingPunct="0">
              <a:spcBef>
                <a:spcPct val="0"/>
              </a:spcBef>
              <a:spcAft>
                <a:spcPct val="0"/>
              </a:spcAft>
              <a:defRPr>
                <a:solidFill>
                  <a:schemeClr val="tx1"/>
                </a:solidFill>
                <a:latin typeface="Arial" pitchFamily="34" charset="0"/>
              </a:defRPr>
            </a:lvl7pPr>
            <a:lvl8pPr marL="3442909" indent="-229527" eaLnBrk="0" fontAlgn="base" hangingPunct="0">
              <a:spcBef>
                <a:spcPct val="0"/>
              </a:spcBef>
              <a:spcAft>
                <a:spcPct val="0"/>
              </a:spcAft>
              <a:defRPr>
                <a:solidFill>
                  <a:schemeClr val="tx1"/>
                </a:solidFill>
                <a:latin typeface="Arial" pitchFamily="34" charset="0"/>
              </a:defRPr>
            </a:lvl8pPr>
            <a:lvl9pPr marL="3901964" indent="-229527" eaLnBrk="0" fontAlgn="base" hangingPunct="0">
              <a:spcBef>
                <a:spcPct val="0"/>
              </a:spcBef>
              <a:spcAft>
                <a:spcPct val="0"/>
              </a:spcAft>
              <a:defRPr>
                <a:solidFill>
                  <a:schemeClr val="tx1"/>
                </a:solidFill>
                <a:latin typeface="Arial" pitchFamily="34" charset="0"/>
              </a:defRPr>
            </a:lvl9pPr>
          </a:lstStyle>
          <a:p>
            <a:pPr eaLnBrk="1" hangingPunct="1"/>
            <a:fld id="{AD277318-1D32-4B00-9839-3B5CD5736C85}" type="slidenum">
              <a:rPr lang="en-US" smtClean="0"/>
              <a:pPr eaLnBrk="1" hangingPunct="1"/>
              <a:t>11</a:t>
            </a:fld>
            <a:endParaRPr lang="en-US" smtClean="0"/>
          </a:p>
        </p:txBody>
      </p:sp>
    </p:spTree>
    <p:extLst>
      <p:ext uri="{BB962C8B-B14F-4D97-AF65-F5344CB8AC3E}">
        <p14:creationId xmlns:p14="http://schemas.microsoft.com/office/powerpoint/2010/main" val="422194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66E094-D46D-45D1-8F8D-3DC15ACB5CF1}" type="slidenum">
              <a:rPr lang="en-US"/>
              <a:pPr>
                <a:defRPr/>
              </a:pPr>
              <a:t>‹#›</a:t>
            </a:fld>
            <a:endParaRPr lang="en-US"/>
          </a:p>
        </p:txBody>
      </p:sp>
    </p:spTree>
    <p:extLst>
      <p:ext uri="{BB962C8B-B14F-4D97-AF65-F5344CB8AC3E}">
        <p14:creationId xmlns:p14="http://schemas.microsoft.com/office/powerpoint/2010/main" val="164309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7AD9B-88EB-4A2A-B16C-756D0900FAEB}" type="slidenum">
              <a:rPr lang="en-US"/>
              <a:pPr>
                <a:defRPr/>
              </a:pPr>
              <a:t>‹#›</a:t>
            </a:fld>
            <a:endParaRPr lang="en-US"/>
          </a:p>
        </p:txBody>
      </p:sp>
    </p:spTree>
    <p:extLst>
      <p:ext uri="{BB962C8B-B14F-4D97-AF65-F5344CB8AC3E}">
        <p14:creationId xmlns:p14="http://schemas.microsoft.com/office/powerpoint/2010/main" val="113261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579501-F237-4482-B05C-2E93D552CF19}" type="slidenum">
              <a:rPr lang="en-US"/>
              <a:pPr>
                <a:defRPr/>
              </a:pPr>
              <a:t>‹#›</a:t>
            </a:fld>
            <a:endParaRPr lang="en-US"/>
          </a:p>
        </p:txBody>
      </p:sp>
    </p:spTree>
    <p:extLst>
      <p:ext uri="{BB962C8B-B14F-4D97-AF65-F5344CB8AC3E}">
        <p14:creationId xmlns:p14="http://schemas.microsoft.com/office/powerpoint/2010/main" val="13930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406868E-60A1-4B70-8E42-BC0622EC9EB6}" type="slidenum">
              <a:rPr lang="en-US"/>
              <a:pPr>
                <a:defRPr/>
              </a:pPr>
              <a:t>‹#›</a:t>
            </a:fld>
            <a:endParaRPr lang="en-US"/>
          </a:p>
        </p:txBody>
      </p:sp>
    </p:spTree>
    <p:extLst>
      <p:ext uri="{BB962C8B-B14F-4D97-AF65-F5344CB8AC3E}">
        <p14:creationId xmlns:p14="http://schemas.microsoft.com/office/powerpoint/2010/main" val="330537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DEFCB-6D1D-4759-8CAF-72077B778DE2}" type="slidenum">
              <a:rPr lang="en-US"/>
              <a:pPr>
                <a:defRPr/>
              </a:pPr>
              <a:t>‹#›</a:t>
            </a:fld>
            <a:endParaRPr lang="en-US"/>
          </a:p>
        </p:txBody>
      </p:sp>
    </p:spTree>
    <p:extLst>
      <p:ext uri="{BB962C8B-B14F-4D97-AF65-F5344CB8AC3E}">
        <p14:creationId xmlns:p14="http://schemas.microsoft.com/office/powerpoint/2010/main" val="226167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DFD76-DFB8-426C-9090-D486CDD482E4}" type="slidenum">
              <a:rPr lang="en-US"/>
              <a:pPr>
                <a:defRPr/>
              </a:pPr>
              <a:t>‹#›</a:t>
            </a:fld>
            <a:endParaRPr lang="en-US"/>
          </a:p>
        </p:txBody>
      </p:sp>
    </p:spTree>
    <p:extLst>
      <p:ext uri="{BB962C8B-B14F-4D97-AF65-F5344CB8AC3E}">
        <p14:creationId xmlns:p14="http://schemas.microsoft.com/office/powerpoint/2010/main" val="212633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33D35F-B79C-404A-9EF5-FBABDE274A57}" type="slidenum">
              <a:rPr lang="en-US"/>
              <a:pPr>
                <a:defRPr/>
              </a:pPr>
              <a:t>‹#›</a:t>
            </a:fld>
            <a:endParaRPr lang="en-US"/>
          </a:p>
        </p:txBody>
      </p:sp>
    </p:spTree>
    <p:extLst>
      <p:ext uri="{BB962C8B-B14F-4D97-AF65-F5344CB8AC3E}">
        <p14:creationId xmlns:p14="http://schemas.microsoft.com/office/powerpoint/2010/main" val="382193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2C9A535-08E2-4845-B24E-C592F315445E}" type="slidenum">
              <a:rPr lang="en-US"/>
              <a:pPr>
                <a:defRPr/>
              </a:pPr>
              <a:t>‹#›</a:t>
            </a:fld>
            <a:endParaRPr lang="en-US"/>
          </a:p>
        </p:txBody>
      </p:sp>
    </p:spTree>
    <p:extLst>
      <p:ext uri="{BB962C8B-B14F-4D97-AF65-F5344CB8AC3E}">
        <p14:creationId xmlns:p14="http://schemas.microsoft.com/office/powerpoint/2010/main" val="3016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78986-3985-4434-8D25-A831D9576C60}" type="slidenum">
              <a:rPr lang="en-US"/>
              <a:pPr>
                <a:defRPr/>
              </a:pPr>
              <a:t>‹#›</a:t>
            </a:fld>
            <a:endParaRPr lang="en-US"/>
          </a:p>
        </p:txBody>
      </p:sp>
    </p:spTree>
    <p:extLst>
      <p:ext uri="{BB962C8B-B14F-4D97-AF65-F5344CB8AC3E}">
        <p14:creationId xmlns:p14="http://schemas.microsoft.com/office/powerpoint/2010/main" val="127465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99A5D9-8B6E-4DCB-BBC3-9A473D652EFB}" type="slidenum">
              <a:rPr lang="en-US"/>
              <a:pPr>
                <a:defRPr/>
              </a:pPr>
              <a:t>‹#›</a:t>
            </a:fld>
            <a:endParaRPr lang="en-US"/>
          </a:p>
        </p:txBody>
      </p:sp>
    </p:spTree>
    <p:extLst>
      <p:ext uri="{BB962C8B-B14F-4D97-AF65-F5344CB8AC3E}">
        <p14:creationId xmlns:p14="http://schemas.microsoft.com/office/powerpoint/2010/main" val="21040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AAF63-DC7F-4469-9B74-A4A225F8524A}" type="slidenum">
              <a:rPr lang="en-US"/>
              <a:pPr>
                <a:defRPr/>
              </a:pPr>
              <a:t>‹#›</a:t>
            </a:fld>
            <a:endParaRPr lang="en-US"/>
          </a:p>
        </p:txBody>
      </p:sp>
    </p:spTree>
    <p:extLst>
      <p:ext uri="{BB962C8B-B14F-4D97-AF65-F5344CB8AC3E}">
        <p14:creationId xmlns:p14="http://schemas.microsoft.com/office/powerpoint/2010/main" val="4286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DFAF24-7C5A-4D4F-B6D1-EE846D32D877}" type="slidenum">
              <a:rPr lang="en-US"/>
              <a:pPr>
                <a:defRPr/>
              </a:pPr>
              <a:t>‹#›</a:t>
            </a:fld>
            <a:endParaRPr lang="en-US"/>
          </a:p>
        </p:txBody>
      </p:sp>
    </p:spTree>
    <p:extLst>
      <p:ext uri="{BB962C8B-B14F-4D97-AF65-F5344CB8AC3E}">
        <p14:creationId xmlns:p14="http://schemas.microsoft.com/office/powerpoint/2010/main" val="73798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850497-50F4-4827-9283-04D5AD108236}" type="slidenum">
              <a:rPr lang="en-US"/>
              <a:pPr>
                <a:defRPr/>
              </a:pPr>
              <a:t>‹#›</a:t>
            </a:fld>
            <a:endParaRPr lang="en-US"/>
          </a:p>
        </p:txBody>
      </p:sp>
    </p:spTree>
    <p:extLst>
      <p:ext uri="{BB962C8B-B14F-4D97-AF65-F5344CB8AC3E}">
        <p14:creationId xmlns:p14="http://schemas.microsoft.com/office/powerpoint/2010/main" val="345619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1D3098-E92E-4CF4-82B4-CDD8CDB475A6}" type="slidenum">
              <a:rPr lang="en-US"/>
              <a:pPr>
                <a:defRPr/>
              </a:pPr>
              <a:t>‹#›</a:t>
            </a:fld>
            <a:endParaRPr lang="en-US"/>
          </a:p>
        </p:txBody>
      </p:sp>
    </p:spTree>
    <p:extLst>
      <p:ext uri="{BB962C8B-B14F-4D97-AF65-F5344CB8AC3E}">
        <p14:creationId xmlns:p14="http://schemas.microsoft.com/office/powerpoint/2010/main" val="290518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9F38A6-6F27-447A-A684-00585040453A}" type="slidenum">
              <a:rPr lang="en-US"/>
              <a:pPr>
                <a:defRPr/>
              </a:pPr>
              <a:t>‹#›</a:t>
            </a:fld>
            <a:endParaRPr lang="en-US"/>
          </a:p>
        </p:txBody>
      </p:sp>
    </p:spTree>
    <p:extLst>
      <p:ext uri="{BB962C8B-B14F-4D97-AF65-F5344CB8AC3E}">
        <p14:creationId xmlns:p14="http://schemas.microsoft.com/office/powerpoint/2010/main" val="361055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18E57F-15F3-4185-9DEB-CD4EF89CD269}" type="slidenum">
              <a:rPr lang="en-US"/>
              <a:pPr>
                <a:defRPr/>
              </a:pPr>
              <a:t>‹#›</a:t>
            </a:fld>
            <a:endParaRPr lang="en-US"/>
          </a:p>
        </p:txBody>
      </p:sp>
    </p:spTree>
    <p:extLst>
      <p:ext uri="{BB962C8B-B14F-4D97-AF65-F5344CB8AC3E}">
        <p14:creationId xmlns:p14="http://schemas.microsoft.com/office/powerpoint/2010/main" val="4254574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C6EAF631-9CAA-4FC7-B816-D4F63BB6E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mailto:info@scienceprofonline.com"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microbiology/what-are-normal-flora-resident-transient-opportunistic.html" TargetMode="External"/><Relationship Id="rId4" Type="http://schemas.openxmlformats.org/officeDocument/2006/relationships/image" Target="../media/image12.jpeg"/><Relationship Id="rId5" Type="http://schemas.openxmlformats.org/officeDocument/2006/relationships/hyperlink" Target="http://phil.cdc.gov/phil/home.asp" TargetMode="External"/><Relationship Id="rId6" Type="http://schemas.openxmlformats.org/officeDocument/2006/relationships/hyperlink" Target="http://www.scienceprofonline.com/microbiology/gram-stain-test-for-gram-positive-gram-negative-bacteria-id.html" TargetMode="External"/><Relationship Id="rId7" Type="http://schemas.openxmlformats.org/officeDocument/2006/relationships/image" Target="../media/image13.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4" Type="http://schemas.openxmlformats.org/officeDocument/2006/relationships/image" Target="../media/image14.jpeg"/><Relationship Id="rId5" Type="http://schemas.openxmlformats.org/officeDocument/2006/relationships/hyperlink" Target="http://en.wikipedia.org/wiki/File:Average_prokaryote_cell-_en.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en.wikipedia.org/wiki/File:Animal_cell_structure_en.svg" TargetMode="External"/><Relationship Id="rId5" Type="http://schemas.openxmlformats.org/officeDocument/2006/relationships/hyperlink" Target="http://www.scienceprofonline.com/" TargetMode="External"/><Relationship Id="rId6"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g"/><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1" Type="http://schemas.openxmlformats.org/officeDocument/2006/relationships/hyperlink" Target="http://commons.wikimedia.org/wiki/File:Water_drop_001.jpg" TargetMode="External"/><Relationship Id="rId12" Type="http://schemas.openxmlformats.org/officeDocument/2006/relationships/hyperlink" Target="http://www.scienceprofonline.com/" TargetMode="External"/><Relationship Id="rId13" Type="http://schemas.openxmlformats.org/officeDocument/2006/relationships/image" Target="../media/image26.jpeg"/><Relationship Id="rId1" Type="http://schemas.openxmlformats.org/officeDocument/2006/relationships/slideLayout" Target="../slideLayouts/slideLayout12.xml"/><Relationship Id="rId2" Type="http://schemas.openxmlformats.org/officeDocument/2006/relationships/image" Target="../media/image20.jpeg"/><Relationship Id="rId3" Type="http://schemas.microsoft.com/office/2007/relationships/hdphoto" Target="../media/hdphoto3.wdp"/><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5.jpg"/><Relationship Id="rId9" Type="http://schemas.openxmlformats.org/officeDocument/2006/relationships/hyperlink" Target="https://www.youtube.com/watch?v=_cpBK2t0Yeo" TargetMode="External"/><Relationship Id="rId10" Type="http://schemas.openxmlformats.org/officeDocument/2006/relationships/hyperlink" Target="http://commons.wikimedia.org/wiki/File:Amoeba_proteus.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hyperlink" Target="http://commons.wikimedia.org/wiki/File:M%C3%A9ningo-enc%C3%A9phalite_amibienne_primitive.JP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28.jpeg"/><Relationship Id="rId5" Type="http://schemas.openxmlformats.org/officeDocument/2006/relationships/hyperlink" Target="http://en.wikipedia.org/wiki/File:Fungi_collage.jpg" TargetMode="External"/><Relationship Id="rId6" Type="http://schemas.openxmlformats.org/officeDocument/2006/relationships/hyperlink" Target="http://www.scienceprofonline.com/" TargetMode="External"/><Relationship Id="rId7" Type="http://schemas.openxmlformats.org/officeDocument/2006/relationships/hyperlink" Target="https://www.youtube.com/watch?v=m4DUZhnNo4s" TargetMode="External"/><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en.wikipedia.org/wiki/File:Bed_in_Seattle_hotel.jpg" TargetMode="External"/><Relationship Id="rId5" Type="http://schemas.openxmlformats.org/officeDocument/2006/relationships/hyperlink" Target="http://phil.cdc.gov/" TargetMode="External"/><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microsoft.com/office/2007/relationships/hdphoto" Target="../media/hdphoto4.wdp"/><Relationship Id="rId9" Type="http://schemas.openxmlformats.org/officeDocument/2006/relationships/hyperlink" Target="http://www.scienceprofonline.com/" TargetMode="External"/><Relationship Id="rId10" Type="http://schemas.openxmlformats.org/officeDocument/2006/relationships/hyperlink" Target="https://www.youtube.com/watch?v=cj8dDTHGJBY" TargetMode="External"/><Relationship Id="rId1" Type="http://schemas.openxmlformats.org/officeDocument/2006/relationships/slideLayout" Target="../slideLayouts/slideLayout12.xml"/><Relationship Id="rId2"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hyperlink" Target="http://www.animalplanet.com/tv-shows/monsters-inside-me/videos/worm-in-my-butt.htm"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hyperlink" Target="http://www.animalplanet.com/tv-shows/monsters-inside-m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Average_prokaryote_cell-_en.svg" TargetMode="External"/><Relationship Id="rId4" Type="http://schemas.openxmlformats.org/officeDocument/2006/relationships/hyperlink" Target="http://commons.wikimedia.org/wiki/File:Animal_cell_structure_no_text.svg" TargetMode="External"/><Relationship Id="rId5" Type="http://schemas.openxmlformats.org/officeDocument/2006/relationships/hyperlink" Target="http://commons.wikimedia.org/wiki/File:Plant_cell_structure_no_text-2.svg" TargetMode="Externa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cell-biology/animal-cell-parts-functions-diagrams.html" TargetMode="External"/><Relationship Id="rId4" Type="http://schemas.openxmlformats.org/officeDocument/2006/relationships/image" Target="../media/image39.jpeg"/><Relationship Id="rId5" Type="http://schemas.openxmlformats.org/officeDocument/2006/relationships/hyperlink" Target="http://commons.wikimedia.org/wiki/File:Animal_cell_structure_no_text.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2.jpg"/><Relationship Id="rId7" Type="http://schemas.openxmlformats.org/officeDocument/2006/relationships/image" Target="../media/image43.jpg"/><Relationship Id="rId8" Type="http://schemas.openxmlformats.org/officeDocument/2006/relationships/image" Target="../media/image16.jpg"/><Relationship Id="rId9" Type="http://schemas.openxmlformats.org/officeDocument/2006/relationships/hyperlink" Target="https://www.youtube.com/watch?v=9UvlqAVCoqY" TargetMode="External"/><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cell-biology/plant-cell-parts-functions-diagrams.html" TargetMode="External"/><Relationship Id="rId4" Type="http://schemas.openxmlformats.org/officeDocument/2006/relationships/image" Target="../media/image44.png"/><Relationship Id="rId5" Type="http://schemas.openxmlformats.org/officeDocument/2006/relationships/hyperlink" Target="http://commons.wikimedia.org/wiki/File:Plant_cell_structure_no_text-2.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hyperlink" Target="http://www.cellsalive.com/cells/cell_model.htm" TargetMode="External"/><Relationship Id="rId4" Type="http://schemas.openxmlformats.org/officeDocument/2006/relationships/hyperlink" Target="http://en.wikipedia.org/wiki/File:Average_prokaryote_cell-_en.svg" TargetMode="External"/><Relationship Id="rId5" Type="http://schemas.openxmlformats.org/officeDocument/2006/relationships/image" Target="../media/image39.jpeg"/><Relationship Id="rId6"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1" Type="http://schemas.openxmlformats.org/officeDocument/2006/relationships/hyperlink" Target="http://www.wiley.com/college/boyer/0470003790/animations/cell_structure/cell_structure.htm" TargetMode="External"/><Relationship Id="rId12" Type="http://schemas.openxmlformats.org/officeDocument/2006/relationships/hyperlink" Target="http://bcs.whfreeman.com/thelifewire/content/chp04/0402001.html" TargetMode="External"/><Relationship Id="rId13" Type="http://schemas.openxmlformats.org/officeDocument/2006/relationships/hyperlink" Target="http://www.youtube.com/watch?v=QqdAxikAv0o" TargetMode="External"/><Relationship Id="rId14" Type="http://schemas.openxmlformats.org/officeDocument/2006/relationships/hyperlink" Target="http://www.science-groove.org/SSA/Contest01/cellsong.html" TargetMode="External"/><Relationship Id="rId15" Type="http://schemas.openxmlformats.org/officeDocument/2006/relationships/hyperlink" Target="http://highered.mcgraw-hill.com/olcweb/cgi/pluginpop.cgi?it=swf::535::535::/sites/dl/free/0072437316/120068/bio02.swf::Endocytosis%20and%20Exocytosis" TargetMode="External"/><Relationship Id="rId16" Type="http://schemas.openxmlformats.org/officeDocument/2006/relationships/hyperlink" Target="http://www.biology4kids.com/files/cell_main.html" TargetMode="External"/><Relationship Id="rId17" Type="http://schemas.openxmlformats.org/officeDocument/2006/relationships/image" Target="../media/image45.wmf"/><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scienceprofonline.com/vcbc/eukaryotic-cells-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com/cell-biology/prokaryotic-and-eukaryotic-two-types-of-biological-cells.html" TargetMode="External"/><Relationship Id="rId6" Type="http://schemas.openxmlformats.org/officeDocument/2006/relationships/hyperlink" Target="http://www.scienceprofonline.com/cell-biology/eukaryotic-cell-parts-functions-diagrams.html" TargetMode="External"/><Relationship Id="rId7" Type="http://schemas.openxmlformats.org/officeDocument/2006/relationships/hyperlink" Target="http://www.youtube.com/watch?v=ZK6YP1Smbxk" TargetMode="External"/><Relationship Id="rId8" Type="http://schemas.openxmlformats.org/officeDocument/2006/relationships/hyperlink" Target="http://www.cellsalive.com/cells/3dcell.htm" TargetMode="External"/><Relationship Id="rId9" Type="http://schemas.openxmlformats.org/officeDocument/2006/relationships/hyperlink" Target="http://www.cellsalive.com/howbig.htm" TargetMode="External"/><Relationship Id="rId10" Type="http://schemas.openxmlformats.org/officeDocument/2006/relationships/hyperlink" Target="http://www.cellsalive.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hyperlink" Target="http://www.scienceprofonline.com/" TargetMode="External"/><Relationship Id="rId8" Type="http://schemas.openxmlformats.org/officeDocument/2006/relationships/image" Target="../media/image4.jpeg"/><Relationship Id="rId9" Type="http://schemas.openxmlformats.org/officeDocument/2006/relationships/image" Target="../media/image2.jpeg"/><Relationship Id="rId10" Type="http://schemas.openxmlformats.org/officeDocument/2006/relationships/hyperlink" Target="http://learn.genetics.utah.edu/content/begin/cells/scale/" TargetMode="External"/><Relationship Id="rId11" Type="http://schemas.openxmlformats.org/officeDocument/2006/relationships/hyperlink" Target="https://www.youtube.com/watch?v=gFuEo2ccTPA"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Image:Relative_scale.svg" TargetMode="External"/><Relationship Id="rId5" Type="http://schemas.openxmlformats.org/officeDocument/2006/relationships/image" Target="../media/image6.png"/><Relationship Id="rId6" Type="http://schemas.openxmlformats.org/officeDocument/2006/relationships/hyperlink" Target="http://www.cellsalive.com/howbig.htm"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cienceprofonlin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hyperlink" Target="http://commons.wikimedia.org/wiki/File:Tree_of_Living_Organisms_2.pn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commons.wikimedia.org/wiki/File:Average_prokaryote_cell-_unlabled.svg"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microbiology/binary-fission-cell-division-reproduction-prokaryotes.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phil.cdc.gov/phil/home.asp" TargetMode="External"/><Relationship Id="rId4" Type="http://schemas.openxmlformats.org/officeDocument/2006/relationships/image" Target="../media/image10.jpeg"/><Relationship Id="rId5" Type="http://schemas.microsoft.com/office/2007/relationships/hdphoto" Target="../media/hdphoto1.wdp"/><Relationship Id="rId6" Type="http://schemas.openxmlformats.org/officeDocument/2006/relationships/hyperlink" Target="https://www.youtube.com/watch?v=gEwzDydciWc&amp;NR=1" TargetMode="External"/><Relationship Id="rId7" Type="http://schemas.openxmlformats.org/officeDocument/2006/relationships/hyperlink" Target="http://www.scienceprofonline.com/" TargetMode="External"/><Relationship Id="rId8" Type="http://schemas.openxmlformats.org/officeDocument/2006/relationships/image" Target="../media/image11.jpeg"/><Relationship Id="rId9" Type="http://schemas.microsoft.com/office/2007/relationships/hdphoto" Target="../media/hdphoto2.wdp"/><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eaLnBrk="1" hangingPunct="1"/>
            <a:r>
              <a:rPr lang="en-US" altLang="en-US" sz="2800" dirty="0">
                <a:solidFill>
                  <a:schemeClr val="tx2"/>
                </a:solidFill>
                <a:latin typeface="Comic Sans MS" pitchFamily="66" charset="0"/>
              </a:rPr>
              <a:t>About </a:t>
            </a:r>
            <a:r>
              <a:rPr lang="en-US" altLang="en-US" sz="2800" dirty="0">
                <a:solidFill>
                  <a:schemeClr val="tx2"/>
                </a:solidFill>
                <a:latin typeface="Comic Sans MS" pitchFamily="66" charset="0"/>
                <a:hlinkClick r:id="rId4"/>
              </a:rPr>
              <a:t>Science Prof Online</a:t>
            </a:r>
            <a:r>
              <a:rPr lang="en-US" altLang="en-US" sz="2800" dirty="0">
                <a:solidFill>
                  <a:schemeClr val="tx2"/>
                </a:solidFill>
                <a:latin typeface="Comic Sans MS" pitchFamily="66" charset="0"/>
              </a:rPr>
              <a:t> </a:t>
            </a:r>
          </a:p>
          <a:p>
            <a:pPr algn="ctr" eaLnBrk="1" hangingPunct="1"/>
            <a:r>
              <a:rPr lang="en-US" altLang="en-US" sz="2800" dirty="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buFontTx/>
              <a:buChar char="•"/>
            </a:pPr>
            <a:r>
              <a:rPr lang="en-US" altLang="en-US" sz="1400" dirty="0">
                <a:latin typeface="Comic Sans MS" pitchFamily="66" charset="0"/>
              </a:rPr>
              <a:t> </a:t>
            </a:r>
            <a:r>
              <a:rPr lang="en-US" altLang="en-US" sz="1200" b="0" dirty="0">
                <a:latin typeface="Comic Sans MS" pitchFamily="66" charset="0"/>
              </a:rPr>
              <a:t>Science Prof Online (SPO) is a free science education website that provides fully-developed Virtual Science Classrooms,  science-related </a:t>
            </a:r>
            <a:r>
              <a:rPr lang="en-US" altLang="en-US" sz="1200" b="0" dirty="0" err="1">
                <a:latin typeface="Comic Sans MS" pitchFamily="66" charset="0"/>
              </a:rPr>
              <a:t>PowerPoints</a:t>
            </a:r>
            <a:r>
              <a:rPr lang="en-US" altLang="en-US" sz="1200" b="0">
                <a:latin typeface="Comic Sans MS" pitchFamily="66" charset="0"/>
              </a:rPr>
              <a:t>,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altLang="en-US" sz="1200" b="0" i="1">
                <a:latin typeface="Comic Sans MS" pitchFamily="66" charset="0"/>
              </a:rPr>
              <a:t>slide show mode </a:t>
            </a:r>
            <a:r>
              <a:rPr lang="en-US" altLang="en-US" sz="1200" b="0">
                <a:latin typeface="Comic Sans MS" pitchFamily="66" charset="0"/>
              </a:rPr>
              <a:t>to use the hyperlinks directly.</a:t>
            </a:r>
          </a:p>
          <a:p>
            <a:pPr eaLnBrk="1" hangingPunct="1">
              <a:lnSpc>
                <a:spcPct val="80000"/>
              </a:lnSpc>
              <a:spcBef>
                <a:spcPct val="20000"/>
              </a:spcBef>
            </a:pPr>
            <a:endParaRPr lang="en-US" altLang="en-US" sz="1200" b="0">
              <a:latin typeface="Comic Sans MS" pitchFamily="66" charset="0"/>
            </a:endParaRPr>
          </a:p>
          <a:p>
            <a:pPr eaLnBrk="1" hangingPunct="1">
              <a:lnSpc>
                <a:spcPct val="80000"/>
              </a:lnSpc>
              <a:spcBef>
                <a:spcPct val="20000"/>
              </a:spcBef>
              <a:buFontTx/>
              <a:buChar char="•"/>
            </a:pPr>
            <a:r>
              <a:rPr lang="en-US" altLang="en-US" sz="1200" b="0">
                <a:latin typeface="Comic Sans MS" pitchFamily="66" charset="0"/>
              </a:rPr>
              <a:t> Several helpful links to fun and interactive learning tools are included throughout the PPT and on the Smart Links slide, near the end of each presentation. You must be in </a:t>
            </a:r>
            <a:r>
              <a:rPr lang="en-US" altLang="en-US" sz="1200" b="0" i="1">
                <a:latin typeface="Comic Sans MS" pitchFamily="66" charset="0"/>
              </a:rPr>
              <a:t>slide show mode </a:t>
            </a:r>
            <a:r>
              <a:rPr lang="en-US" altLang="en-US" sz="1200" b="0">
                <a:latin typeface="Comic Sans MS" pitchFamily="66" charset="0"/>
              </a:rPr>
              <a:t>to utilize hyperlinks and animations.</a:t>
            </a:r>
          </a:p>
          <a:p>
            <a:pPr eaLnBrk="1" hangingPunct="1">
              <a:lnSpc>
                <a:spcPct val="80000"/>
              </a:lnSpc>
              <a:spcBef>
                <a:spcPct val="20000"/>
              </a:spcBef>
            </a:pPr>
            <a:r>
              <a:rPr lang="en-US" altLang="en-US" sz="1200" b="0">
                <a:latin typeface="Comic Sans MS" pitchFamily="66" charset="0"/>
              </a:rPr>
              <a:t>	</a:t>
            </a:r>
          </a:p>
          <a:p>
            <a:pPr eaLnBrk="1" hangingPunct="1">
              <a:lnSpc>
                <a:spcPct val="80000"/>
              </a:lnSpc>
              <a:spcBef>
                <a:spcPct val="20000"/>
              </a:spcBef>
              <a:buFontTx/>
              <a:buChar char="•"/>
            </a:pPr>
            <a:r>
              <a:rPr lang="en-US" altLang="en-US" sz="1200" b="0">
                <a:latin typeface="Comic Sans MS" pitchFamily="66" charset="0"/>
              </a:rPr>
              <a:t>This digital resource is licensed under Creative Commons </a:t>
            </a:r>
            <a:r>
              <a:rPr lang="en-US" altLang="en-US" sz="1100" b="0">
                <a:latin typeface="Comic Sans MS" pitchFamily="66" charset="0"/>
              </a:rPr>
              <a:t>Attribution-ShareAlike 3.0:</a:t>
            </a:r>
          </a:p>
          <a:p>
            <a:pPr eaLnBrk="1" hangingPunct="1">
              <a:lnSpc>
                <a:spcPct val="80000"/>
              </a:lnSpc>
              <a:spcBef>
                <a:spcPct val="20000"/>
              </a:spcBef>
            </a:pPr>
            <a:r>
              <a:rPr lang="en-US" altLang="en-US" sz="1100" b="0">
                <a:latin typeface="Comic Sans MS" pitchFamily="66" charset="0"/>
              </a:rPr>
              <a:t>  </a:t>
            </a:r>
            <a:r>
              <a:rPr lang="en-US" altLang="en-US" sz="1100" b="0">
                <a:latin typeface="Comic Sans MS" pitchFamily="66" charset="0"/>
                <a:hlinkClick r:id="rId5"/>
              </a:rPr>
              <a:t>http://creativecommons.org/licenses/by-sa/3.0/</a:t>
            </a:r>
            <a:r>
              <a:rPr lang="en-US" altLang="en-US" sz="1100" b="0">
                <a:latin typeface="Comic Sans MS" pitchFamily="66" charset="0"/>
              </a:rPr>
              <a:t>	                 </a:t>
            </a:r>
            <a:endParaRPr lang="en-US" altLang="en-US" sz="1200" b="0">
              <a:latin typeface="Comic Sans MS"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Alicia Cepaitis, MS</a:t>
            </a:r>
          </a:p>
          <a:p>
            <a:pPr eaLnBrk="1" hangingPunct="1">
              <a:lnSpc>
                <a:spcPct val="80000"/>
              </a:lnSpc>
              <a:spcBef>
                <a:spcPct val="20000"/>
              </a:spcBef>
            </a:pPr>
            <a:r>
              <a:rPr lang="en-US" altLang="en-US" sz="1200" b="0">
                <a:latin typeface="Comic Sans MS" pitchFamily="66" charset="0"/>
                <a:cs typeface="Arial" charset="0"/>
              </a:rPr>
              <a:t>Chief Creative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6"/>
              </a:rPr>
              <a:t>alicia@scienceprofonline.com</a:t>
            </a:r>
            <a:endParaRPr lang="en-US" altLang="en-US" sz="1200" b="0">
              <a:latin typeface="Comic Sans MS" pitchFamily="66" charset="0"/>
              <a:cs typeface="Arial" charset="0"/>
            </a:endParaRPr>
          </a:p>
        </p:txBody>
      </p:sp>
      <p:sp>
        <p:nvSpPr>
          <p:cNvPr id="2055" name="Text Box 14"/>
          <p:cNvSpPr txBox="1">
            <a:spLocks noChangeArrowheads="1"/>
          </p:cNvSpPr>
          <p:nvPr/>
        </p:nvSpPr>
        <p:spPr bwMode="auto">
          <a:xfrm>
            <a:off x="5930900" y="6619875"/>
            <a:ext cx="32416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r>
              <a:rPr lang="en-US" altLang="en-US" sz="1000">
                <a:latin typeface="Comic Sans MS" pitchFamily="66" charset="0"/>
                <a:cs typeface="Arial" charset="0"/>
              </a:rPr>
              <a:t>Image: </a:t>
            </a:r>
            <a:r>
              <a:rPr lang="en-US" altLang="en-US" sz="1000" b="0">
                <a:latin typeface="Comic Sans MS" pitchFamily="66" charset="0"/>
                <a:cs typeface="Arial" charset="0"/>
              </a:rPr>
              <a:t>Compound</a:t>
            </a:r>
            <a:r>
              <a:rPr lang="en-US" altLang="en-US" sz="1000">
                <a:latin typeface="Comic Sans MS" pitchFamily="66" charset="0"/>
                <a:cs typeface="Arial" charset="0"/>
              </a:rPr>
              <a:t>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lnSpc>
                <a:spcPct val="80000"/>
              </a:lnSpc>
              <a:spcBef>
                <a:spcPct val="20000"/>
              </a:spcBef>
            </a:pPr>
            <a:r>
              <a:rPr lang="en-US" altLang="en-US" sz="1200" b="0">
                <a:latin typeface="Comic Sans MS" pitchFamily="66" charset="0"/>
                <a:cs typeface="Arial" charset="0"/>
              </a:rPr>
              <a:t>Tami Port, MS</a:t>
            </a:r>
          </a:p>
          <a:p>
            <a:pPr eaLnBrk="1" hangingPunct="1">
              <a:lnSpc>
                <a:spcPct val="80000"/>
              </a:lnSpc>
              <a:spcBef>
                <a:spcPct val="20000"/>
              </a:spcBef>
            </a:pPr>
            <a:r>
              <a:rPr lang="en-US" altLang="en-US" sz="1200" b="0">
                <a:latin typeface="Comic Sans MS" pitchFamily="66" charset="0"/>
                <a:cs typeface="Arial" charset="0"/>
              </a:rPr>
              <a:t>Creator of Science Prof Online</a:t>
            </a:r>
          </a:p>
          <a:p>
            <a:pPr eaLnBrk="1" hangingPunct="1">
              <a:lnSpc>
                <a:spcPct val="80000"/>
              </a:lnSpc>
              <a:spcBef>
                <a:spcPct val="20000"/>
              </a:spcBef>
            </a:pPr>
            <a:r>
              <a:rPr lang="en-US" altLang="en-US" sz="1200" b="0">
                <a:latin typeface="Comic Sans MS" pitchFamily="66" charset="0"/>
                <a:cs typeface="Arial" charset="0"/>
              </a:rPr>
              <a:t>Chief Executive Nerd</a:t>
            </a:r>
          </a:p>
          <a:p>
            <a:pPr eaLnBrk="1" hangingPunct="1">
              <a:lnSpc>
                <a:spcPct val="80000"/>
              </a:lnSpc>
              <a:spcBef>
                <a:spcPct val="20000"/>
              </a:spcBef>
            </a:pPr>
            <a:r>
              <a:rPr lang="en-US" altLang="en-US" sz="1200" b="0">
                <a:latin typeface="Comic Sans MS" pitchFamily="66" charset="0"/>
                <a:cs typeface="Arial" charset="0"/>
              </a:rPr>
              <a:t>Science Prof Online</a:t>
            </a:r>
          </a:p>
          <a:p>
            <a:pPr eaLnBrk="1" hangingPunct="1">
              <a:lnSpc>
                <a:spcPct val="80000"/>
              </a:lnSpc>
              <a:spcBef>
                <a:spcPct val="20000"/>
              </a:spcBef>
            </a:pPr>
            <a:r>
              <a:rPr lang="en-US" altLang="en-US" sz="1200" b="0">
                <a:latin typeface="Comic Sans MS" pitchFamily="66" charset="0"/>
                <a:cs typeface="Arial" charset="0"/>
              </a:rPr>
              <a:t>Online Education Resources, LLC</a:t>
            </a:r>
          </a:p>
          <a:p>
            <a:pPr eaLnBrk="1" hangingPunct="1">
              <a:lnSpc>
                <a:spcPct val="80000"/>
              </a:lnSpc>
              <a:spcBef>
                <a:spcPct val="20000"/>
              </a:spcBef>
            </a:pPr>
            <a:r>
              <a:rPr lang="en-US" altLang="en-US" sz="1200" b="0">
                <a:latin typeface="Comic Sans MS" pitchFamily="66" charset="0"/>
                <a:cs typeface="Arial" charset="0"/>
                <a:hlinkClick r:id="rId7"/>
              </a:rPr>
              <a:t>info@scienceprofonline.com</a:t>
            </a:r>
            <a:endParaRPr lang="en-US" altLang="en-US" sz="1200" b="0">
              <a:latin typeface="Comic Sans MS" pitchFamily="66" charset="0"/>
              <a:cs typeface="Arial" charset="0"/>
            </a:endParaRP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sz="half" idx="1"/>
          </p:nvPr>
        </p:nvSpPr>
        <p:spPr>
          <a:xfrm>
            <a:off x="0" y="990600"/>
            <a:ext cx="5943600" cy="5486400"/>
          </a:xfrm>
        </p:spPr>
        <p:txBody>
          <a:bodyPr/>
          <a:lstStyle/>
          <a:p>
            <a:pPr eaLnBrk="1" hangingPunct="1">
              <a:buFontTx/>
              <a:buNone/>
            </a:pPr>
            <a:r>
              <a:rPr lang="en-US" sz="1000" b="1" dirty="0" smtClean="0">
                <a:solidFill>
                  <a:srgbClr val="800080"/>
                </a:solidFill>
                <a:latin typeface="Comic Sans MS" charset="0"/>
              </a:rPr>
              <a:t>      </a:t>
            </a:r>
            <a:r>
              <a:rPr lang="en-US" sz="1800" b="1" dirty="0" smtClean="0">
                <a:solidFill>
                  <a:srgbClr val="800080"/>
                </a:solidFill>
                <a:latin typeface="Comic Sans MS" charset="0"/>
              </a:rPr>
              <a:t>GRAM</a:t>
            </a:r>
            <a:r>
              <a:rPr lang="en-US" sz="1800" b="1" dirty="0">
                <a:solidFill>
                  <a:srgbClr val="800080"/>
                </a:solidFill>
                <a:latin typeface="Comic Sans MS" charset="0"/>
              </a:rPr>
              <a:t>-POSITIVE</a:t>
            </a:r>
          </a:p>
          <a:p>
            <a:pPr eaLnBrk="1" hangingPunct="1">
              <a:buFontTx/>
              <a:buNone/>
            </a:pPr>
            <a:r>
              <a:rPr lang="en-US" sz="1400" dirty="0">
                <a:latin typeface="Comic Sans MS" charset="0"/>
              </a:rPr>
              <a:t> </a:t>
            </a:r>
            <a:r>
              <a:rPr lang="en-US" sz="1400" dirty="0" smtClean="0">
                <a:latin typeface="Comic Sans MS" charset="0"/>
              </a:rPr>
              <a:t>          </a:t>
            </a:r>
            <a:r>
              <a:rPr lang="en-US" sz="1400" dirty="0" err="1" smtClean="0">
                <a:latin typeface="Comic Sans MS" charset="0"/>
              </a:rPr>
              <a:t>coccus</a:t>
            </a:r>
            <a:r>
              <a:rPr lang="en-US" sz="1400" dirty="0">
                <a:latin typeface="Comic Sans MS" charset="0"/>
              </a:rPr>
              <a:t>-</a:t>
            </a:r>
            <a:r>
              <a:rPr lang="en-US" sz="1400" dirty="0" smtClean="0">
                <a:latin typeface="Comic Sans MS" charset="0"/>
              </a:rPr>
              <a:t>shaped</a:t>
            </a:r>
            <a:endParaRPr lang="en-US" sz="1000" i="1" dirty="0">
              <a:latin typeface="Comic Sans MS" charset="0"/>
            </a:endParaRPr>
          </a:p>
          <a:p>
            <a:pPr lvl="1" eaLnBrk="1" hangingPunct="1">
              <a:buFontTx/>
              <a:buNone/>
            </a:pPr>
            <a:endParaRPr lang="en-US" sz="1100" i="1" dirty="0">
              <a:latin typeface="Comic Sans MS" charset="0"/>
            </a:endParaRPr>
          </a:p>
          <a:p>
            <a:pPr lvl="1" eaLnBrk="1" hangingPunct="1">
              <a:buFontTx/>
              <a:buChar char="-"/>
            </a:pPr>
            <a:r>
              <a:rPr lang="en-US" sz="1600" b="1" i="1" dirty="0">
                <a:latin typeface="Comic Sans MS" charset="0"/>
              </a:rPr>
              <a:t>Staphylococcus </a:t>
            </a:r>
            <a:r>
              <a:rPr lang="en-US" sz="1600" b="1" i="1" dirty="0" err="1">
                <a:latin typeface="Comic Sans MS" charset="0"/>
              </a:rPr>
              <a:t>aureus</a:t>
            </a:r>
            <a:r>
              <a:rPr lang="en-US" sz="1600" dirty="0">
                <a:latin typeface="Comic Sans MS" charset="0"/>
              </a:rPr>
              <a:t> (golden staph), most common cause of staph infections. </a:t>
            </a:r>
          </a:p>
          <a:p>
            <a:pPr lvl="1" eaLnBrk="1" hangingPunct="1">
              <a:buFontTx/>
              <a:buChar char="-"/>
            </a:pPr>
            <a:endParaRPr lang="en-US" sz="1100" dirty="0">
              <a:latin typeface="Comic Sans MS" charset="0"/>
            </a:endParaRPr>
          </a:p>
          <a:p>
            <a:pPr lvl="1" eaLnBrk="1" hangingPunct="1">
              <a:buFontTx/>
              <a:buChar char="-"/>
            </a:pPr>
            <a:r>
              <a:rPr lang="en-US" sz="1600" dirty="0">
                <a:latin typeface="Comic Sans MS" charset="0"/>
              </a:rPr>
              <a:t>Approximately 20–30% of general population  </a:t>
            </a:r>
            <a:r>
              <a:rPr lang="ja-JP" altLang="en-US" sz="1600" dirty="0">
                <a:latin typeface="Comic Sans MS" charset="0"/>
              </a:rPr>
              <a:t>“</a:t>
            </a:r>
            <a:r>
              <a:rPr lang="en-US" sz="1600" dirty="0">
                <a:latin typeface="Comic Sans MS" charset="0"/>
              </a:rPr>
              <a:t>Staph carriers." </a:t>
            </a:r>
          </a:p>
          <a:p>
            <a:pPr lvl="1" eaLnBrk="1" hangingPunct="1">
              <a:buFontTx/>
              <a:buChar char="-"/>
            </a:pPr>
            <a:endParaRPr lang="en-US" sz="1100" dirty="0">
              <a:latin typeface="Comic Sans MS" charset="0"/>
            </a:endParaRPr>
          </a:p>
          <a:p>
            <a:pPr lvl="1" eaLnBrk="1" hangingPunct="1">
              <a:buFontTx/>
              <a:buChar char="-"/>
            </a:pPr>
            <a:r>
              <a:rPr lang="en-US" sz="1600" i="1" dirty="0">
                <a:latin typeface="Comic Sans MS" charset="0"/>
              </a:rPr>
              <a:t>S. </a:t>
            </a:r>
            <a:r>
              <a:rPr lang="en-US" sz="1600" i="1" dirty="0" err="1">
                <a:latin typeface="Comic Sans MS" charset="0"/>
              </a:rPr>
              <a:t>aureus</a:t>
            </a:r>
            <a:r>
              <a:rPr lang="en-US" sz="1600" dirty="0">
                <a:latin typeface="Comic Sans MS" charset="0"/>
              </a:rPr>
              <a:t> can cause illnesses ranging from minor skin infections to life-threatening diseases, such as meningitis, Toxic shock syndrome (TSS) &amp; septicemia. </a:t>
            </a:r>
          </a:p>
          <a:p>
            <a:pPr lvl="1" eaLnBrk="1" hangingPunct="1">
              <a:buFontTx/>
              <a:buChar char="-"/>
            </a:pPr>
            <a:endParaRPr lang="en-US" sz="1100" dirty="0">
              <a:latin typeface="Comic Sans MS" charset="0"/>
            </a:endParaRPr>
          </a:p>
          <a:p>
            <a:pPr lvl="1" eaLnBrk="1" hangingPunct="1">
              <a:buFontTx/>
              <a:buChar char="-"/>
            </a:pPr>
            <a:r>
              <a:rPr lang="en-US" sz="1600" b="1" dirty="0">
                <a:latin typeface="Comic Sans MS" charset="0"/>
              </a:rPr>
              <a:t>MRSA</a:t>
            </a:r>
            <a:r>
              <a:rPr lang="en-US" sz="1600" dirty="0">
                <a:latin typeface="Comic Sans MS" charset="0"/>
              </a:rPr>
              <a:t> = </a:t>
            </a:r>
            <a:r>
              <a:rPr lang="en-US" sz="1600" dirty="0">
                <a:solidFill>
                  <a:srgbClr val="C00000"/>
                </a:solidFill>
                <a:latin typeface="Comic Sans MS" charset="0"/>
              </a:rPr>
              <a:t>M</a:t>
            </a:r>
            <a:r>
              <a:rPr lang="en-US" sz="1600" dirty="0">
                <a:latin typeface="Comic Sans MS" charset="0"/>
              </a:rPr>
              <a:t>ethicillin-</a:t>
            </a:r>
            <a:r>
              <a:rPr lang="en-US" sz="1600" dirty="0">
                <a:solidFill>
                  <a:srgbClr val="C00000"/>
                </a:solidFill>
                <a:latin typeface="Comic Sans MS" charset="0"/>
              </a:rPr>
              <a:t>r</a:t>
            </a:r>
            <a:r>
              <a:rPr lang="en-US" sz="1600" dirty="0">
                <a:latin typeface="Comic Sans MS" charset="0"/>
              </a:rPr>
              <a:t>esistant </a:t>
            </a:r>
            <a:r>
              <a:rPr lang="en-US" sz="1600" i="1" dirty="0">
                <a:solidFill>
                  <a:srgbClr val="C00000"/>
                </a:solidFill>
                <a:latin typeface="Comic Sans MS" charset="0"/>
              </a:rPr>
              <a:t>S</a:t>
            </a:r>
            <a:r>
              <a:rPr lang="en-US" sz="1600" i="1" dirty="0">
                <a:latin typeface="Comic Sans MS" charset="0"/>
              </a:rPr>
              <a:t>taphylococcus </a:t>
            </a:r>
            <a:r>
              <a:rPr lang="en-US" sz="1600" i="1" dirty="0" err="1">
                <a:solidFill>
                  <a:srgbClr val="C00000"/>
                </a:solidFill>
                <a:latin typeface="Comic Sans MS" charset="0"/>
              </a:rPr>
              <a:t>a</a:t>
            </a:r>
            <a:r>
              <a:rPr lang="en-US" sz="1600" i="1" dirty="0" err="1">
                <a:latin typeface="Comic Sans MS" charset="0"/>
              </a:rPr>
              <a:t>ureus</a:t>
            </a:r>
            <a:endParaRPr lang="en-US" sz="1600" i="1" dirty="0">
              <a:latin typeface="Comic Sans MS" charset="0"/>
            </a:endParaRPr>
          </a:p>
          <a:p>
            <a:pPr lvl="1" eaLnBrk="1" hangingPunct="1">
              <a:buFontTx/>
              <a:buChar char="-"/>
            </a:pPr>
            <a:endParaRPr lang="en-US" sz="1100" dirty="0">
              <a:latin typeface="Comic Sans MS" charset="0"/>
            </a:endParaRPr>
          </a:p>
          <a:p>
            <a:pPr lvl="1" eaLnBrk="1" hangingPunct="1">
              <a:buFontTx/>
              <a:buChar char="-"/>
            </a:pPr>
            <a:r>
              <a:rPr lang="en-US" sz="1600" dirty="0">
                <a:latin typeface="Comic Sans MS" charset="0"/>
              </a:rPr>
              <a:t>One of the four most common causes of </a:t>
            </a:r>
            <a:r>
              <a:rPr lang="en-US" sz="1600" b="1" dirty="0">
                <a:latin typeface="Comic Sans MS" charset="0"/>
              </a:rPr>
              <a:t>nosocomial infections</a:t>
            </a:r>
            <a:r>
              <a:rPr lang="en-US" sz="1600" dirty="0">
                <a:latin typeface="Comic Sans MS" charset="0"/>
              </a:rPr>
              <a:t>, often causing postsurgical wound infections. </a:t>
            </a:r>
          </a:p>
          <a:p>
            <a:pPr lvl="1" eaLnBrk="1" hangingPunct="1">
              <a:buFontTx/>
              <a:buChar char="-"/>
            </a:pPr>
            <a:endParaRPr lang="en-US" sz="1100" dirty="0">
              <a:latin typeface="Comic Sans MS" charset="0"/>
            </a:endParaRPr>
          </a:p>
          <a:p>
            <a:pPr lvl="1" eaLnBrk="1" hangingPunct="1">
              <a:buFontTx/>
              <a:buChar char="-"/>
            </a:pPr>
            <a:r>
              <a:rPr lang="en-US" sz="1600" b="1" i="1" dirty="0">
                <a:latin typeface="Comic Sans MS" charset="0"/>
              </a:rPr>
              <a:t>S. </a:t>
            </a:r>
            <a:r>
              <a:rPr lang="en-US" sz="1600" b="1" i="1" dirty="0" err="1">
                <a:latin typeface="Comic Sans MS" charset="0"/>
              </a:rPr>
              <a:t>epidermidis</a:t>
            </a:r>
            <a:r>
              <a:rPr lang="en-US" sz="1600" dirty="0">
                <a:latin typeface="Comic Sans MS" charset="0"/>
              </a:rPr>
              <a:t> is </a:t>
            </a:r>
            <a:r>
              <a:rPr lang="en-US" sz="1600" dirty="0">
                <a:latin typeface="Comic Sans MS" charset="0"/>
                <a:hlinkClick r:id="rId3"/>
              </a:rPr>
              <a:t>normal flora</a:t>
            </a:r>
            <a:r>
              <a:rPr lang="en-US" sz="1600" dirty="0">
                <a:latin typeface="Comic Sans MS" charset="0"/>
              </a:rPr>
              <a:t> which inhabits the skin of healthy humans.</a:t>
            </a:r>
            <a:endParaRPr lang="en-US" sz="4400" dirty="0">
              <a:latin typeface="Comic Sans MS" charset="0"/>
            </a:endParaRPr>
          </a:p>
        </p:txBody>
      </p:sp>
      <p:sp>
        <p:nvSpPr>
          <p:cNvPr id="31747" name="Oval 6"/>
          <p:cNvSpPr>
            <a:spLocks noChangeArrowheads="1"/>
          </p:cNvSpPr>
          <p:nvPr/>
        </p:nvSpPr>
        <p:spPr bwMode="auto">
          <a:xfrm>
            <a:off x="3505200" y="12954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31748" name="Oval 7"/>
          <p:cNvSpPr>
            <a:spLocks noChangeArrowheads="1"/>
          </p:cNvSpPr>
          <p:nvPr/>
        </p:nvSpPr>
        <p:spPr bwMode="auto">
          <a:xfrm>
            <a:off x="3657600" y="11430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31749" name="Oval 8"/>
          <p:cNvSpPr>
            <a:spLocks noChangeArrowheads="1"/>
          </p:cNvSpPr>
          <p:nvPr/>
        </p:nvSpPr>
        <p:spPr bwMode="auto">
          <a:xfrm>
            <a:off x="4038600" y="10668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31750" name="Oval 9"/>
          <p:cNvSpPr>
            <a:spLocks noChangeArrowheads="1"/>
          </p:cNvSpPr>
          <p:nvPr/>
        </p:nvSpPr>
        <p:spPr bwMode="auto">
          <a:xfrm>
            <a:off x="3886200" y="12192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31751" name="Oval 10"/>
          <p:cNvSpPr>
            <a:spLocks noChangeArrowheads="1"/>
          </p:cNvSpPr>
          <p:nvPr/>
        </p:nvSpPr>
        <p:spPr bwMode="auto">
          <a:xfrm>
            <a:off x="3733800" y="13716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31752" name="Oval 11"/>
          <p:cNvSpPr>
            <a:spLocks noChangeArrowheads="1"/>
          </p:cNvSpPr>
          <p:nvPr/>
        </p:nvSpPr>
        <p:spPr bwMode="auto">
          <a:xfrm>
            <a:off x="4114800" y="1295400"/>
            <a:ext cx="228600" cy="228600"/>
          </a:xfrm>
          <a:prstGeom prst="ellipse">
            <a:avLst/>
          </a:prstGeom>
          <a:solidFill>
            <a:srgbClr val="9900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pic>
        <p:nvPicPr>
          <p:cNvPr id="31753" name="Picture 13" descr="Staphylococcu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72200" y="1066800"/>
            <a:ext cx="2767013"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4" name="Text Box 14"/>
          <p:cNvSpPr txBox="1">
            <a:spLocks noChangeArrowheads="1"/>
          </p:cNvSpPr>
          <p:nvPr/>
        </p:nvSpPr>
        <p:spPr bwMode="auto">
          <a:xfrm>
            <a:off x="6248400" y="6400801"/>
            <a:ext cx="2895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000" b="0" dirty="0" smtClean="0">
                <a:latin typeface="Comic Sans MS" charset="0"/>
              </a:rPr>
              <a:t>Images: </a:t>
            </a:r>
            <a:r>
              <a:rPr lang="en-US" sz="1000" b="0" i="1" dirty="0" smtClean="0">
                <a:latin typeface="Comic Sans MS" charset="0"/>
              </a:rPr>
              <a:t>S</a:t>
            </a:r>
            <a:r>
              <a:rPr lang="en-US" sz="1000" b="0" i="1" dirty="0">
                <a:latin typeface="Comic Sans MS" charset="0"/>
              </a:rPr>
              <a:t>. </a:t>
            </a:r>
            <a:r>
              <a:rPr lang="en-US" sz="1000" b="0" i="1" dirty="0" err="1">
                <a:latin typeface="Comic Sans MS" charset="0"/>
              </a:rPr>
              <a:t>aureus</a:t>
            </a:r>
            <a:r>
              <a:rPr lang="en-US" sz="1000" b="0" i="1" dirty="0">
                <a:latin typeface="Comic Sans MS" charset="0"/>
              </a:rPr>
              <a:t>, </a:t>
            </a:r>
            <a:r>
              <a:rPr lang="en-US" sz="1000" b="0" dirty="0">
                <a:latin typeface="Comic Sans MS" charset="0"/>
              </a:rPr>
              <a:t>Janice Haney Carr</a:t>
            </a:r>
            <a:r>
              <a:rPr lang="en-US" sz="1000" b="0" i="1" dirty="0">
                <a:latin typeface="Comic Sans MS" charset="0"/>
              </a:rPr>
              <a:t> , </a:t>
            </a:r>
            <a:r>
              <a:rPr lang="en-US" sz="1000" b="0" dirty="0">
                <a:latin typeface="Comic Sans MS" charset="0"/>
                <a:hlinkClick r:id="rId5"/>
              </a:rPr>
              <a:t>PHIL</a:t>
            </a:r>
            <a:r>
              <a:rPr lang="en-US" sz="1000" b="0" dirty="0">
                <a:latin typeface="Comic Sans MS" charset="0"/>
              </a:rPr>
              <a:t> #10046; </a:t>
            </a:r>
            <a:r>
              <a:rPr lang="en-US" sz="1000" b="0" dirty="0">
                <a:latin typeface="Comic Sans MS" charset="0"/>
                <a:hlinkClick r:id="rId6"/>
              </a:rPr>
              <a:t>Gram stain</a:t>
            </a:r>
            <a:r>
              <a:rPr lang="en-US" sz="1000" b="0" i="1" dirty="0">
                <a:latin typeface="Comic Sans MS" charset="0"/>
              </a:rPr>
              <a:t> Staph, </a:t>
            </a:r>
            <a:r>
              <a:rPr lang="en-US" sz="1000" b="0" dirty="0">
                <a:latin typeface="Comic Sans MS" charset="0"/>
              </a:rPr>
              <a:t>T. Port</a:t>
            </a:r>
            <a:endParaRPr lang="en-US" sz="1800" b="0" dirty="0">
              <a:latin typeface="Comic Sans MS" charset="0"/>
            </a:endParaRPr>
          </a:p>
        </p:txBody>
      </p:sp>
      <p:sp>
        <p:nvSpPr>
          <p:cNvPr id="31758" name="Text Box 20"/>
          <p:cNvSpPr txBox="1">
            <a:spLocks noChangeArrowheads="1"/>
          </p:cNvSpPr>
          <p:nvPr/>
        </p:nvSpPr>
        <p:spPr bwMode="auto">
          <a:xfrm>
            <a:off x="152400" y="228600"/>
            <a:ext cx="89916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800" b="0" dirty="0" smtClean="0">
                <a:solidFill>
                  <a:srgbClr val="660066"/>
                </a:solidFill>
                <a:latin typeface="Comic Sans MS" charset="0"/>
              </a:rPr>
              <a:t>Bacteria</a:t>
            </a:r>
            <a:r>
              <a:rPr lang="en-US" sz="2800" b="0" dirty="0" smtClean="0">
                <a:latin typeface="Comic Sans MS" charset="0"/>
              </a:rPr>
              <a:t>: </a:t>
            </a:r>
            <a:r>
              <a:rPr lang="en-US" i="1" dirty="0" smtClean="0">
                <a:latin typeface="Comic Sans MS" charset="0"/>
              </a:rPr>
              <a:t>Staphylococcus</a:t>
            </a:r>
            <a:endParaRPr lang="en-US" i="1" dirty="0">
              <a:latin typeface="Comic Sans MS" charset="0"/>
            </a:endParaRPr>
          </a:p>
        </p:txBody>
      </p:sp>
      <p:pic>
        <p:nvPicPr>
          <p:cNvPr id="31759" name="Picture 22" descr="Staphylococcus-simple-stain-sm"/>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6172200" y="3810000"/>
            <a:ext cx="2660650" cy="2312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60" name="Text Box 23"/>
          <p:cNvSpPr txBox="1">
            <a:spLocks noChangeArrowheads="1"/>
          </p:cNvSpPr>
          <p:nvPr/>
        </p:nvSpPr>
        <p:spPr bwMode="auto">
          <a:xfrm>
            <a:off x="7696200" y="4343400"/>
            <a:ext cx="1143000" cy="42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1050" i="1" dirty="0" err="1" smtClean="0"/>
              <a:t>Stapylococcus</a:t>
            </a:r>
            <a:r>
              <a:rPr lang="en-US" sz="1050" i="1" dirty="0" smtClean="0"/>
              <a:t> </a:t>
            </a:r>
            <a:r>
              <a:rPr lang="en-US" sz="1050" i="1" dirty="0" err="1"/>
              <a:t>epidermidis</a:t>
            </a:r>
            <a:r>
              <a:rPr lang="en-US" sz="1100" i="1" dirty="0"/>
              <a:t>.</a:t>
            </a:r>
          </a:p>
        </p:txBody>
      </p:sp>
      <p:sp>
        <p:nvSpPr>
          <p:cNvPr id="31761" name="Text Box 24"/>
          <p:cNvSpPr txBox="1">
            <a:spLocks noChangeArrowheads="1"/>
          </p:cNvSpPr>
          <p:nvPr/>
        </p:nvSpPr>
        <p:spPr bwMode="auto">
          <a:xfrm>
            <a:off x="6553200" y="1676400"/>
            <a:ext cx="2024063" cy="10156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1200" i="1" dirty="0"/>
              <a:t>Staphylococcus </a:t>
            </a:r>
            <a:r>
              <a:rPr lang="en-US" sz="1200" i="1" dirty="0" err="1"/>
              <a:t>aureus</a:t>
            </a:r>
            <a:r>
              <a:rPr lang="en-US" sz="1200" i="1" dirty="0"/>
              <a:t>, </a:t>
            </a:r>
          </a:p>
          <a:p>
            <a:pPr algn="ctr" eaLnBrk="1" hangingPunct="1"/>
            <a:r>
              <a:rPr lang="en-US" sz="1200" dirty="0"/>
              <a:t>Golden staph </a:t>
            </a:r>
          </a:p>
          <a:p>
            <a:pPr algn="ctr" eaLnBrk="1" hangingPunct="1"/>
            <a:r>
              <a:rPr lang="en-US" sz="1200" dirty="0"/>
              <a:t>(One of the reasons snot </a:t>
            </a:r>
          </a:p>
          <a:p>
            <a:pPr algn="ctr" eaLnBrk="1" hangingPunct="1"/>
            <a:r>
              <a:rPr lang="en-US" sz="1200" dirty="0"/>
              <a:t>gets yellow when you are sick.)</a:t>
            </a:r>
          </a:p>
        </p:txBody>
      </p:sp>
      <p:sp>
        <p:nvSpPr>
          <p:cNvPr id="31764" name="Text Box 5"/>
          <p:cNvSpPr txBox="1">
            <a:spLocks noChangeArrowheads="1"/>
          </p:cNvSpPr>
          <p:nvPr/>
        </p:nvSpPr>
        <p:spPr bwMode="auto">
          <a:xfrm>
            <a:off x="0" y="662146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a:t>
            </a:r>
            <a:r>
              <a:rPr lang="en-US" sz="1000">
                <a:latin typeface="Comic Sans MS" charset="0"/>
                <a:hlinkClick r:id="rId8"/>
              </a:rPr>
              <a:t>Virtual Microbiology Classroom</a:t>
            </a:r>
            <a:r>
              <a:rPr lang="en-US" sz="1000">
                <a:latin typeface="Comic Sans MS" charset="0"/>
              </a:rPr>
              <a:t> on </a:t>
            </a:r>
            <a:r>
              <a:rPr lang="en-US" sz="1000">
                <a:latin typeface="Comic Sans MS" charset="0"/>
                <a:hlinkClick r:id="rId9"/>
              </a:rPr>
              <a:t>ScienceProfOnline.com</a:t>
            </a:r>
            <a:endParaRPr lang="en-US" sz="1000">
              <a:latin typeface="Comic Sans MS" charset="0"/>
            </a:endParaRPr>
          </a:p>
        </p:txBody>
      </p:sp>
    </p:spTree>
    <p:extLst>
      <p:ext uri="{BB962C8B-B14F-4D97-AF65-F5344CB8AC3E}">
        <p14:creationId xmlns:p14="http://schemas.microsoft.com/office/powerpoint/2010/main" val="7356300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dirty="0" smtClean="0">
                <a:latin typeface="Comic Sans MS" pitchFamily="66" charset="0"/>
              </a:rPr>
              <a:t>Here’s an excellent interactive lesson </a:t>
            </a:r>
            <a:r>
              <a:rPr lang="en-US" sz="2800" dirty="0">
                <a:latin typeface="Comic Sans MS" pitchFamily="66" charset="0"/>
              </a:rPr>
              <a:t>on </a:t>
            </a:r>
          </a:p>
          <a:p>
            <a:pPr algn="ctr">
              <a:defRPr/>
            </a:pPr>
            <a:r>
              <a:rPr lang="en-US" sz="3200" b="1" dirty="0" smtClean="0">
                <a:solidFill>
                  <a:schemeClr val="tx1">
                    <a:lumMod val="50000"/>
                    <a:lumOff val="50000"/>
                  </a:schemeClr>
                </a:solidFill>
                <a:latin typeface="Comic Sans MS" pitchFamily="66" charset="0"/>
                <a:cs typeface="+mn-cs"/>
                <a:hlinkClick r:id="rId3"/>
              </a:rPr>
              <a:t>Prokaryote Cell Structure</a:t>
            </a:r>
            <a:endParaRPr lang="en-US" sz="3200" b="1" dirty="0">
              <a:solidFill>
                <a:schemeClr val="tx1">
                  <a:lumMod val="50000"/>
                  <a:lumOff val="50000"/>
                </a:schemeClr>
              </a:solidFill>
              <a:latin typeface="Comic Sans MS" pitchFamily="66" charset="0"/>
              <a:cs typeface="+mn-cs"/>
            </a:endParaRPr>
          </a:p>
          <a:p>
            <a:pPr algn="ctr">
              <a:defRPr/>
            </a:pPr>
            <a:endParaRPr lang="en-US" sz="1800" dirty="0">
              <a:latin typeface="Arial" charset="0"/>
              <a:cs typeface="+mn-cs"/>
            </a:endParaRPr>
          </a:p>
        </p:txBody>
      </p:sp>
      <p:pic>
        <p:nvPicPr>
          <p:cNvPr id="13" name="Picture 6" descr="Prokaryote_cell_Ruiz"/>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1981200" y="2787372"/>
            <a:ext cx="5029200" cy="32825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a:latin typeface="Comic Sans MS" pitchFamily="66" charset="0"/>
              </a:rPr>
              <a:t>Images: </a:t>
            </a:r>
            <a:r>
              <a:rPr lang="en-US" sz="1000" b="0" dirty="0">
                <a:latin typeface="Comic Sans MS" pitchFamily="66" charset="0"/>
                <a:hlinkClick r:id="rId5"/>
              </a:rPr>
              <a:t>Prokaryotic cell diagram</a:t>
            </a:r>
            <a:r>
              <a:rPr lang="en-US" sz="1000" b="0" dirty="0">
                <a:latin typeface="Comic Sans MS" pitchFamily="66" charset="0"/>
              </a:rPr>
              <a:t>, M. </a:t>
            </a:r>
            <a:r>
              <a:rPr lang="en-US" sz="1000" b="0" dirty="0" smtClean="0">
                <a:latin typeface="Comic Sans MS" pitchFamily="66" charset="0"/>
              </a:rPr>
              <a:t>Ruiz</a:t>
            </a:r>
            <a:endParaRPr lang="en-US" sz="1000" b="0" dirty="0">
              <a:latin typeface="Comic Sans MS" pitchFamily="66" charset="0"/>
            </a:endParaRP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2460482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800" b="1" dirty="0"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4953000" y="1371600"/>
            <a:ext cx="4191000" cy="4754563"/>
          </a:xfrm>
        </p:spPr>
        <p:txBody>
          <a:bodyPr/>
          <a:lstStyle/>
          <a:p>
            <a:pPr eaLnBrk="1" hangingPunct="1">
              <a:lnSpc>
                <a:spcPct val="90000"/>
              </a:lnSpc>
              <a:buFontTx/>
              <a:buNone/>
            </a:pPr>
            <a:endParaRPr lang="en-US" sz="2000" dirty="0" smtClean="0"/>
          </a:p>
          <a:p>
            <a:pPr eaLnBrk="1" hangingPunct="1">
              <a:lnSpc>
                <a:spcPct val="90000"/>
              </a:lnSpc>
              <a:buFont typeface="Wingdings" pitchFamily="2" charset="2"/>
              <a:buChar char="Ø"/>
            </a:pPr>
            <a:r>
              <a:rPr lang="en-US" sz="2000" dirty="0" err="1" smtClean="0">
                <a:latin typeface="Comic Sans MS" pitchFamily="66" charset="0"/>
              </a:rPr>
              <a:t>Eu</a:t>
            </a:r>
            <a:r>
              <a:rPr lang="en-US" sz="2000" dirty="0" smtClean="0">
                <a:latin typeface="Comic Sans MS" pitchFamily="66" charset="0"/>
              </a:rPr>
              <a:t> =“true”, </a:t>
            </a:r>
            <a:r>
              <a:rPr lang="en-US" sz="2000" dirty="0" err="1" smtClean="0">
                <a:latin typeface="Comic Sans MS" pitchFamily="66" charset="0"/>
              </a:rPr>
              <a:t>karyon</a:t>
            </a:r>
            <a:r>
              <a:rPr lang="en-US" sz="2000" dirty="0" smtClean="0">
                <a:latin typeface="Comic Sans MS" pitchFamily="66" charset="0"/>
              </a:rPr>
              <a:t>=“nucleus”</a:t>
            </a:r>
          </a:p>
          <a:p>
            <a:pPr eaLnBrk="1" hangingPunct="1">
              <a:lnSpc>
                <a:spcPct val="90000"/>
              </a:lnSpc>
              <a:buFont typeface="Wingdings" pitchFamily="2" charset="2"/>
              <a:buChar char="Ø"/>
            </a:pPr>
            <a:endParaRPr lang="en-US" sz="1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Genetic material contained in a nuclear membrane.</a:t>
            </a:r>
          </a:p>
          <a:p>
            <a:pPr eaLnBrk="1" hangingPunct="1">
              <a:lnSpc>
                <a:spcPct val="90000"/>
              </a:lnSpc>
              <a:buFont typeface="Wingdings" pitchFamily="2" charset="2"/>
              <a:buChar char="Ø"/>
            </a:pPr>
            <a:endParaRPr lang="en-US" sz="1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Membrane bound organelles.</a:t>
            </a:r>
          </a:p>
          <a:p>
            <a:pPr eaLnBrk="1" hangingPunct="1">
              <a:lnSpc>
                <a:spcPct val="90000"/>
              </a:lnSpc>
              <a:buFont typeface="Wingdings" pitchFamily="2" charset="2"/>
              <a:buChar char="Ø"/>
            </a:pPr>
            <a:endParaRPr lang="en-US" sz="1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Include animal, plant, fungi, algae cells as well as other microscopic eukaryotes.</a:t>
            </a:r>
          </a:p>
          <a:p>
            <a:pPr eaLnBrk="1" hangingPunct="1">
              <a:lnSpc>
                <a:spcPct val="90000"/>
              </a:lnSpc>
              <a:buFont typeface="Wingdings" pitchFamily="2" charset="2"/>
              <a:buChar char="Ø"/>
            </a:pPr>
            <a:endParaRPr lang="en-US" sz="1000" dirty="0" smtClean="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Evolved from </a:t>
            </a:r>
            <a:r>
              <a:rPr lang="en-US" sz="2000" b="1" dirty="0" smtClean="0">
                <a:latin typeface="Comic Sans MS" pitchFamily="66" charset="0"/>
                <a:hlinkClick r:id="rId3"/>
              </a:rPr>
              <a:t>prokaryotic cells</a:t>
            </a:r>
            <a:r>
              <a:rPr lang="en-US" sz="2000" dirty="0" smtClean="0">
                <a:latin typeface="Comic Sans MS" pitchFamily="66" charset="0"/>
              </a:rPr>
              <a:t>.</a:t>
            </a:r>
          </a:p>
          <a:p>
            <a:pPr eaLnBrk="1" hangingPunct="1">
              <a:lnSpc>
                <a:spcPct val="90000"/>
              </a:lnSpc>
              <a:buFont typeface="Wingdings" pitchFamily="2" charset="2"/>
              <a:buChar char="Ø"/>
            </a:pPr>
            <a:endParaRPr lang="en-US" sz="2000" dirty="0">
              <a:latin typeface="Comic Sans MS" pitchFamily="66" charset="0"/>
            </a:endParaRPr>
          </a:p>
          <a:p>
            <a:pPr eaLnBrk="1" hangingPunct="1">
              <a:lnSpc>
                <a:spcPct val="90000"/>
              </a:lnSpc>
              <a:buFont typeface="Wingdings" pitchFamily="2" charset="2"/>
              <a:buChar char="Ø"/>
            </a:pPr>
            <a:r>
              <a:rPr lang="en-US" sz="2000" dirty="0" smtClean="0">
                <a:latin typeface="Comic Sans MS" pitchFamily="66" charset="0"/>
              </a:rPr>
              <a:t>The “mansion” of cells, many different “rooms”.</a:t>
            </a:r>
          </a:p>
          <a:p>
            <a:pPr eaLnBrk="1" hangingPunct="1">
              <a:lnSpc>
                <a:spcPct val="90000"/>
              </a:lnSpc>
            </a:pPr>
            <a:endParaRPr lang="en-US" sz="2000" dirty="0" smtClean="0">
              <a:latin typeface="Comic Sans MS" pitchFamily="66" charset="0"/>
            </a:endParaRPr>
          </a:p>
          <a:p>
            <a:pPr eaLnBrk="1" hangingPunct="1">
              <a:lnSpc>
                <a:spcPct val="90000"/>
              </a:lnSpc>
              <a:buFontTx/>
              <a:buNone/>
            </a:pPr>
            <a:endParaRPr lang="en-US" sz="2000" dirty="0" smtClean="0">
              <a:latin typeface="Comic Sans MS" pitchFamily="66" charset="0"/>
            </a:endParaRPr>
          </a:p>
        </p:txBody>
      </p:sp>
      <p:sp>
        <p:nvSpPr>
          <p:cNvPr id="5125" name="Text Box 5"/>
          <p:cNvSpPr txBox="1">
            <a:spLocks noChangeArrowheads="1"/>
          </p:cNvSpPr>
          <p:nvPr/>
        </p:nvSpPr>
        <p:spPr bwMode="auto">
          <a:xfrm>
            <a:off x="6248400" y="6613525"/>
            <a:ext cx="2895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b="0" i="0">
                <a:latin typeface="Comic Sans MS" pitchFamily="66" charset="0"/>
              </a:rPr>
              <a:t>Image: </a:t>
            </a:r>
            <a:r>
              <a:rPr lang="en-US" sz="1000" b="0" i="0">
                <a:latin typeface="Comic Sans MS" pitchFamily="66" charset="0"/>
                <a:hlinkClick r:id="rId4"/>
              </a:rPr>
              <a:t>Eukaryotic Cell Diagram</a:t>
            </a:r>
            <a:r>
              <a:rPr lang="en-US" sz="1000" b="0" i="0">
                <a:latin typeface="Comic Sans MS" pitchFamily="66" charset="0"/>
              </a:rPr>
              <a:t>, M. Ruiz</a:t>
            </a:r>
          </a:p>
        </p:txBody>
      </p:sp>
      <p:sp>
        <p:nvSpPr>
          <p:cNvPr id="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pic>
        <p:nvPicPr>
          <p:cNvPr id="7" name="Picture 3" descr="Animal_cell_structure_no_text_M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00200"/>
            <a:ext cx="427058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3933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sz="half" idx="1"/>
          </p:nvPr>
        </p:nvSpPr>
        <p:spPr>
          <a:xfrm>
            <a:off x="6281" y="1828800"/>
            <a:ext cx="2889319" cy="4038600"/>
          </a:xfrm>
        </p:spPr>
        <p:txBody>
          <a:bodyPr/>
          <a:lstStyle/>
          <a:p>
            <a:pPr eaLnBrk="1" hangingPunct="1">
              <a:lnSpc>
                <a:spcPct val="90000"/>
              </a:lnSpc>
            </a:pPr>
            <a:endParaRPr lang="en-US" sz="900" dirty="0">
              <a:latin typeface="Comic Sans MS" charset="0"/>
            </a:endParaRPr>
          </a:p>
          <a:p>
            <a:pPr marL="692150" lvl="2" indent="0" eaLnBrk="1" hangingPunct="1">
              <a:lnSpc>
                <a:spcPct val="90000"/>
              </a:lnSpc>
              <a:buNone/>
            </a:pPr>
            <a:r>
              <a:rPr lang="en-US" sz="2800" b="1" dirty="0" smtClean="0">
                <a:solidFill>
                  <a:srgbClr val="366560"/>
                </a:solidFill>
                <a:latin typeface="Comic Sans MS" charset="0"/>
              </a:rPr>
              <a:t>1. </a:t>
            </a:r>
            <a:r>
              <a:rPr lang="en-US" sz="2800" b="1" dirty="0" err="1" smtClean="0">
                <a:solidFill>
                  <a:srgbClr val="366560"/>
                </a:solidFill>
                <a:latin typeface="Comic Sans MS" charset="0"/>
              </a:rPr>
              <a:t>Protists</a:t>
            </a:r>
            <a:endParaRPr lang="en-US" sz="900" b="1" i="1" dirty="0" smtClean="0">
              <a:solidFill>
                <a:srgbClr val="366560"/>
              </a:solidFill>
              <a:latin typeface="Comic Sans MS" charset="0"/>
            </a:endParaRPr>
          </a:p>
          <a:p>
            <a:pPr marL="692150" lvl="2" indent="0" eaLnBrk="1" hangingPunct="1">
              <a:lnSpc>
                <a:spcPct val="90000"/>
              </a:lnSpc>
              <a:buNone/>
            </a:pPr>
            <a:endParaRPr lang="en-US" sz="1400" b="1" dirty="0" smtClean="0">
              <a:solidFill>
                <a:srgbClr val="366560"/>
              </a:solidFill>
              <a:latin typeface="Comic Sans MS" charset="0"/>
            </a:endParaRPr>
          </a:p>
          <a:p>
            <a:pPr marL="692150" lvl="2" indent="0" eaLnBrk="1" hangingPunct="1">
              <a:lnSpc>
                <a:spcPct val="90000"/>
              </a:lnSpc>
              <a:buNone/>
            </a:pPr>
            <a:endParaRPr lang="en-US" sz="1400" b="1" dirty="0">
              <a:solidFill>
                <a:srgbClr val="366560"/>
              </a:solidFill>
              <a:latin typeface="Comic Sans MS" charset="0"/>
            </a:endParaRPr>
          </a:p>
          <a:p>
            <a:pPr marL="692150" lvl="2" indent="0" eaLnBrk="1" hangingPunct="1">
              <a:lnSpc>
                <a:spcPct val="90000"/>
              </a:lnSpc>
              <a:buFontTx/>
              <a:buNone/>
            </a:pPr>
            <a:r>
              <a:rPr lang="en-US" sz="2800" b="1" dirty="0">
                <a:solidFill>
                  <a:srgbClr val="366560"/>
                </a:solidFill>
                <a:latin typeface="Comic Sans MS" charset="0"/>
              </a:rPr>
              <a:t>2. </a:t>
            </a:r>
            <a:r>
              <a:rPr lang="en-US" sz="2800" b="1" dirty="0" smtClean="0">
                <a:solidFill>
                  <a:srgbClr val="366560"/>
                </a:solidFill>
                <a:latin typeface="Comic Sans MS" charset="0"/>
              </a:rPr>
              <a:t>Plants</a:t>
            </a:r>
            <a:endParaRPr lang="en-US" sz="1800" b="1" dirty="0">
              <a:solidFill>
                <a:srgbClr val="366560"/>
              </a:solidFill>
              <a:latin typeface="Comic Sans MS" charset="0"/>
            </a:endParaRPr>
          </a:p>
          <a:p>
            <a:pPr marL="692150" lvl="1" indent="-347663" eaLnBrk="1" hangingPunct="1">
              <a:lnSpc>
                <a:spcPct val="90000"/>
              </a:lnSpc>
              <a:buFontTx/>
              <a:buNone/>
            </a:pPr>
            <a:r>
              <a:rPr lang="en-US" sz="1400" b="1" i="1" dirty="0">
                <a:solidFill>
                  <a:srgbClr val="366560"/>
                </a:solidFill>
                <a:latin typeface="Comic Sans MS" charset="0"/>
              </a:rPr>
              <a:t>	</a:t>
            </a:r>
            <a:endParaRPr lang="en-US" sz="1400" b="1" i="1" dirty="0" smtClean="0">
              <a:solidFill>
                <a:srgbClr val="366560"/>
              </a:solidFill>
              <a:latin typeface="Comic Sans MS" charset="0"/>
            </a:endParaRPr>
          </a:p>
          <a:p>
            <a:pPr marL="692150" lvl="1" indent="-347663" eaLnBrk="1" hangingPunct="1">
              <a:lnSpc>
                <a:spcPct val="90000"/>
              </a:lnSpc>
              <a:buFontTx/>
              <a:buNone/>
            </a:pPr>
            <a:endParaRPr lang="en-US" sz="900" b="1" i="1" dirty="0">
              <a:solidFill>
                <a:srgbClr val="366560"/>
              </a:solidFill>
              <a:latin typeface="Comic Sans MS" charset="0"/>
            </a:endParaRPr>
          </a:p>
          <a:p>
            <a:pPr marL="692150" lvl="2" indent="0" eaLnBrk="1" hangingPunct="1">
              <a:lnSpc>
                <a:spcPct val="90000"/>
              </a:lnSpc>
              <a:buFontTx/>
              <a:buNone/>
            </a:pPr>
            <a:r>
              <a:rPr lang="en-US" sz="2800" b="1" dirty="0">
                <a:solidFill>
                  <a:srgbClr val="366560"/>
                </a:solidFill>
                <a:latin typeface="Comic Sans MS" charset="0"/>
              </a:rPr>
              <a:t>3. </a:t>
            </a:r>
            <a:r>
              <a:rPr lang="en-US" sz="2800" b="1" dirty="0" smtClean="0">
                <a:solidFill>
                  <a:srgbClr val="366560"/>
                </a:solidFill>
                <a:latin typeface="Comic Sans MS" charset="0"/>
              </a:rPr>
              <a:t>Animals</a:t>
            </a:r>
          </a:p>
          <a:p>
            <a:pPr marL="692150" lvl="2" indent="0" eaLnBrk="1" hangingPunct="1">
              <a:lnSpc>
                <a:spcPct val="90000"/>
              </a:lnSpc>
              <a:buFontTx/>
              <a:buNone/>
            </a:pPr>
            <a:endParaRPr lang="en-US" sz="1600" b="1" i="1" dirty="0" smtClean="0">
              <a:solidFill>
                <a:srgbClr val="366560"/>
              </a:solidFill>
              <a:latin typeface="Comic Sans MS" charset="0"/>
            </a:endParaRPr>
          </a:p>
          <a:p>
            <a:pPr marL="692150" lvl="2" indent="0" eaLnBrk="1" hangingPunct="1">
              <a:lnSpc>
                <a:spcPct val="90000"/>
              </a:lnSpc>
              <a:buFontTx/>
              <a:buNone/>
            </a:pPr>
            <a:endParaRPr lang="en-US" sz="1600" b="1" i="1" dirty="0">
              <a:solidFill>
                <a:srgbClr val="366560"/>
              </a:solidFill>
              <a:latin typeface="Comic Sans MS" charset="0"/>
            </a:endParaRPr>
          </a:p>
          <a:p>
            <a:pPr marL="692150" lvl="2" indent="0" eaLnBrk="1" hangingPunct="1">
              <a:lnSpc>
                <a:spcPct val="90000"/>
              </a:lnSpc>
              <a:buFontTx/>
              <a:buNone/>
            </a:pPr>
            <a:r>
              <a:rPr lang="en-US" sz="2800" b="1" dirty="0" smtClean="0">
                <a:solidFill>
                  <a:srgbClr val="366560"/>
                </a:solidFill>
                <a:latin typeface="Comic Sans MS" charset="0"/>
              </a:rPr>
              <a:t>4. Fungi</a:t>
            </a:r>
          </a:p>
          <a:p>
            <a:pPr marL="692150" lvl="2" indent="0" eaLnBrk="1" hangingPunct="1">
              <a:lnSpc>
                <a:spcPct val="90000"/>
              </a:lnSpc>
              <a:buFontTx/>
              <a:buNone/>
            </a:pPr>
            <a:endParaRPr lang="en-US" sz="1400" b="1" dirty="0">
              <a:solidFill>
                <a:schemeClr val="bg2">
                  <a:lumMod val="50000"/>
                </a:schemeClr>
              </a:solidFill>
              <a:latin typeface="Comic Sans MS" charset="0"/>
            </a:endParaRPr>
          </a:p>
          <a:p>
            <a:pPr eaLnBrk="1" hangingPunct="1">
              <a:lnSpc>
                <a:spcPct val="90000"/>
              </a:lnSpc>
            </a:pPr>
            <a:endParaRPr lang="en-US" sz="900" dirty="0">
              <a:latin typeface="Comic Sans MS" charset="0"/>
            </a:endParaRPr>
          </a:p>
        </p:txBody>
      </p:sp>
      <p:sp>
        <p:nvSpPr>
          <p:cNvPr id="17415" name="Text Box 7"/>
          <p:cNvSpPr txBox="1">
            <a:spLocks noChangeArrowheads="1"/>
          </p:cNvSpPr>
          <p:nvPr/>
        </p:nvSpPr>
        <p:spPr bwMode="auto">
          <a:xfrm>
            <a:off x="12451" y="6632280"/>
            <a:ext cx="3505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ts val="1200"/>
              </a:spcBef>
              <a:spcAft>
                <a:spcPts val="1200"/>
              </a:spcAft>
            </a:pPr>
            <a:r>
              <a:rPr lang="en-US" sz="1000" b="0" i="0" dirty="0">
                <a:latin typeface="Comic Sans MS" charset="0"/>
              </a:rPr>
              <a:t>Images</a:t>
            </a:r>
            <a:r>
              <a:rPr lang="en-US" sz="1000" b="0" i="0" dirty="0" smtClean="0">
                <a:latin typeface="Comic Sans MS" charset="0"/>
              </a:rPr>
              <a:t>: Photos by T. Port</a:t>
            </a:r>
            <a:endParaRPr lang="en-US" sz="1800" b="0" i="0" dirty="0">
              <a:latin typeface="Comic Sans MS" charset="0"/>
            </a:endParaRPr>
          </a:p>
        </p:txBody>
      </p:sp>
      <p:pic>
        <p:nvPicPr>
          <p:cNvPr id="11" name="Picture 9"/>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200400" y="1219200"/>
            <a:ext cx="3067050" cy="2180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4" descr="amoeba"/>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6019800" y="228600"/>
            <a:ext cx="2862263"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IMG_1407.jpg"/>
          <p:cNvPicPr>
            <a:picLocks noChangeAspect="1"/>
          </p:cNvPicPr>
          <p:nvPr/>
        </p:nvPicPr>
        <p:blipFill rotWithShape="1">
          <a:blip r:embed="rId5" cstate="screen">
            <a:extLst>
              <a:ext uri="{28A0092B-C50C-407E-A947-70E740481C1C}">
                <a14:useLocalDpi xmlns:a14="http://schemas.microsoft.com/office/drawing/2010/main"/>
              </a:ext>
            </a:extLst>
          </a:blip>
          <a:srcRect l="-11" r="-79"/>
          <a:stretch/>
        </p:blipFill>
        <p:spPr>
          <a:xfrm>
            <a:off x="5791200" y="2819400"/>
            <a:ext cx="3026664"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mushroom-undercap2-SI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0400" y="4114800"/>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2"/>
          <p:cNvSpPr txBox="1">
            <a:spLocks noChangeArrowheads="1"/>
          </p:cNvSpPr>
          <p:nvPr/>
        </p:nvSpPr>
        <p:spPr bwMode="auto">
          <a:xfrm>
            <a:off x="457200" y="274638"/>
            <a:ext cx="53340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4000" b="1" dirty="0" smtClean="0">
                <a:solidFill>
                  <a:srgbClr val="C23098"/>
                </a:solidFill>
                <a:latin typeface="Comic Sans MS" pitchFamily="66" charset="0"/>
              </a:rPr>
              <a:t>Eukaryotes</a:t>
            </a:r>
          </a:p>
        </p:txBody>
      </p:sp>
      <p:sp>
        <p:nvSpPr>
          <p:cNvPr id="12"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1924541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505200" cy="990600"/>
          </a:xfrm>
        </p:spPr>
        <p:txBody>
          <a:bodyPr/>
          <a:lstStyle/>
          <a:p>
            <a:pPr algn="l"/>
            <a:r>
              <a:rPr lang="en-US" sz="4800" b="1" dirty="0" err="1" smtClean="0">
                <a:solidFill>
                  <a:srgbClr val="000000"/>
                </a:solidFill>
                <a:latin typeface="Comic Sans MS"/>
                <a:cs typeface="Comic Sans MS"/>
              </a:rPr>
              <a:t>Protists</a:t>
            </a:r>
            <a:endParaRPr lang="en-US" sz="4800" b="1" dirty="0">
              <a:solidFill>
                <a:srgbClr val="000000"/>
              </a:solidFill>
              <a:latin typeface="Comic Sans MS"/>
              <a:cs typeface="Comic Sans MS"/>
            </a:endParaRPr>
          </a:p>
        </p:txBody>
      </p:sp>
      <p:pic>
        <p:nvPicPr>
          <p:cNvPr id="6" name="Picture 5" descr="Water_drop.jpg"/>
          <p:cNvPicPr>
            <a:picLocks noChangeAspect="1"/>
          </p:cNvPicPr>
          <p:nvPr/>
        </p:nvPicPr>
        <p:blipFill>
          <a:blip r:embed="rId2" cstate="print">
            <a:alphaModFix amt="41000"/>
            <a:extLst>
              <a:ext uri="{BEBA8EAE-BF5A-486C-A8C5-ECC9F3942E4B}">
                <a14:imgProps xmlns:a14="http://schemas.microsoft.com/office/drawing/2010/main">
                  <a14:imgLayer r:embed="rId3">
                    <a14:imgEffect>
                      <a14:saturation sat="400000"/>
                    </a14:imgEffect>
                    <a14:imgEffect>
                      <a14:brightnessContrast bright="2000" contrast="11000"/>
                    </a14:imgEffect>
                  </a14:imgLayer>
                </a14:imgProps>
              </a:ext>
              <a:ext uri="{28A0092B-C50C-407E-A947-70E740481C1C}">
                <a14:useLocalDpi xmlns:a14="http://schemas.microsoft.com/office/drawing/2010/main" val="0"/>
              </a:ext>
            </a:extLst>
          </a:blip>
          <a:stretch>
            <a:fillRect/>
          </a:stretch>
        </p:blipFill>
        <p:spPr>
          <a:xfrm>
            <a:off x="533400" y="1371600"/>
            <a:ext cx="5257800" cy="4419599"/>
          </a:xfrm>
          <a:prstGeom prst="rect">
            <a:avLst/>
          </a:prstGeom>
          <a:ln>
            <a:noFill/>
          </a:ln>
          <a:effectLst>
            <a:outerShdw blurRad="190500" algn="tl" rotWithShape="0">
              <a:srgbClr val="000000">
                <a:alpha val="70000"/>
              </a:srgbClr>
            </a:outerShdw>
          </a:effectLst>
        </p:spPr>
      </p:pic>
      <p:sp>
        <p:nvSpPr>
          <p:cNvPr id="10" name="Text Placeholder 2"/>
          <p:cNvSpPr txBox="1">
            <a:spLocks/>
          </p:cNvSpPr>
          <p:nvPr/>
        </p:nvSpPr>
        <p:spPr bwMode="auto">
          <a:xfrm>
            <a:off x="685800" y="1523999"/>
            <a:ext cx="2057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3600" b="1" dirty="0" smtClean="0">
                <a:solidFill>
                  <a:schemeClr val="bg1"/>
                </a:solidFill>
                <a:latin typeface="Comic Sans MS"/>
                <a:cs typeface="Comic Sans MS"/>
              </a:rPr>
              <a:t>Life in a Drop of Water</a:t>
            </a:r>
            <a:endParaRPr lang="en-US" sz="3600" b="1" dirty="0">
              <a:solidFill>
                <a:schemeClr val="bg1"/>
              </a:solidFill>
              <a:latin typeface="Comic Sans MS"/>
              <a:cs typeface="Comic Sans MS"/>
            </a:endParaRPr>
          </a:p>
        </p:txBody>
      </p:sp>
      <p:pic>
        <p:nvPicPr>
          <p:cNvPr id="11" name="Picture 10" descr="formanifera2-100xTM-S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4495801"/>
            <a:ext cx="1837990" cy="1524000"/>
          </a:xfrm>
          <a:prstGeom prst="ellipse">
            <a:avLst/>
          </a:prstGeom>
          <a:ln>
            <a:noFill/>
          </a:ln>
          <a:effectLst>
            <a:softEdge rad="112500"/>
          </a:effectLst>
        </p:spPr>
      </p:pic>
      <p:pic>
        <p:nvPicPr>
          <p:cNvPr id="12" name="Picture 11" descr="Amoeba_proteu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572000"/>
            <a:ext cx="1879689" cy="1775008"/>
          </a:xfrm>
          <a:prstGeom prst="ellipse">
            <a:avLst/>
          </a:prstGeom>
          <a:ln>
            <a:noFill/>
          </a:ln>
          <a:effectLst>
            <a:softEdge rad="112500"/>
          </a:effectLst>
        </p:spPr>
      </p:pic>
      <p:pic>
        <p:nvPicPr>
          <p:cNvPr id="13" name="Picture 12" descr="cyclidium-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2209800"/>
            <a:ext cx="1906383" cy="1676400"/>
          </a:xfrm>
          <a:prstGeom prst="ellipse">
            <a:avLst/>
          </a:prstGeom>
          <a:ln>
            <a:noFill/>
          </a:ln>
          <a:effectLst>
            <a:softEdge rad="112500"/>
          </a:effectLst>
        </p:spPr>
      </p:pic>
      <p:pic>
        <p:nvPicPr>
          <p:cNvPr id="14" name="Picture 13" descr="ceratium-dinoflagellate-400xTM-SI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0" y="685800"/>
            <a:ext cx="1740567" cy="1600199"/>
          </a:xfrm>
          <a:prstGeom prst="ellipse">
            <a:avLst/>
          </a:prstGeom>
          <a:ln>
            <a:noFill/>
          </a:ln>
          <a:effectLst>
            <a:softEdge rad="112500"/>
          </a:effectLst>
        </p:spPr>
      </p:pic>
      <p:pic>
        <p:nvPicPr>
          <p:cNvPr id="15" name="Picture 14" descr="science-for-kids~microscopic-pond-life-main-page-activities-guide-observations~~element42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3581400"/>
            <a:ext cx="1905000" cy="1669550"/>
          </a:xfrm>
          <a:prstGeom prst="ellipse">
            <a:avLst/>
          </a:prstGeom>
          <a:ln>
            <a:noFill/>
          </a:ln>
          <a:effectLst>
            <a:softEdge rad="112500"/>
          </a:effectLst>
        </p:spPr>
      </p:pic>
      <p:sp>
        <p:nvSpPr>
          <p:cNvPr id="16" name="TextBox 15"/>
          <p:cNvSpPr txBox="1"/>
          <p:nvPr/>
        </p:nvSpPr>
        <p:spPr>
          <a:xfrm>
            <a:off x="2133600" y="5867400"/>
            <a:ext cx="3581400" cy="338554"/>
          </a:xfrm>
          <a:prstGeom prst="rect">
            <a:avLst/>
          </a:prstGeom>
          <a:noFill/>
        </p:spPr>
        <p:txBody>
          <a:bodyPr wrap="square" rtlCol="0">
            <a:spAutoFit/>
          </a:bodyPr>
          <a:lstStyle/>
          <a:p>
            <a:r>
              <a:rPr lang="en-US" dirty="0" smtClean="0">
                <a:latin typeface="Comic Sans MS"/>
                <a:cs typeface="Comic Sans MS"/>
              </a:rPr>
              <a:t>Video: </a:t>
            </a:r>
            <a:r>
              <a:rPr lang="en-US" dirty="0" smtClean="0">
                <a:latin typeface="Comic Sans MS"/>
                <a:cs typeface="Comic Sans MS"/>
                <a:hlinkClick r:id="rId9"/>
              </a:rPr>
              <a:t>Life in a Drop of Water</a:t>
            </a:r>
            <a:endParaRPr lang="en-US" dirty="0">
              <a:latin typeface="Comic Sans MS"/>
              <a:cs typeface="Comic Sans MS"/>
            </a:endParaRPr>
          </a:p>
        </p:txBody>
      </p:sp>
      <p:sp>
        <p:nvSpPr>
          <p:cNvPr id="17" name="Text Box 6"/>
          <p:cNvSpPr txBox="1">
            <a:spLocks noChangeArrowheads="1"/>
          </p:cNvSpPr>
          <p:nvPr/>
        </p:nvSpPr>
        <p:spPr bwMode="auto">
          <a:xfrm>
            <a:off x="0" y="6457890"/>
            <a:ext cx="426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Clockwise from top: </a:t>
            </a:r>
            <a:r>
              <a:rPr lang="en-US" altLang="en-US" sz="1000" b="0" i="1" dirty="0" err="1" smtClean="0">
                <a:latin typeface="Comic Sans MS" pitchFamily="66" charset="0"/>
              </a:rPr>
              <a:t>Ceratium</a:t>
            </a:r>
            <a:r>
              <a:rPr lang="en-US" altLang="en-US" sz="1000" b="0" i="1" dirty="0" smtClean="0">
                <a:latin typeface="Comic Sans MS" pitchFamily="66" charset="0"/>
              </a:rPr>
              <a:t>, </a:t>
            </a:r>
            <a:r>
              <a:rPr lang="en-US" altLang="en-US" sz="1000" b="0" i="1" dirty="0" err="1" smtClean="0">
                <a:latin typeface="Comic Sans MS" pitchFamily="66" charset="0"/>
              </a:rPr>
              <a:t>Tabellaria</a:t>
            </a:r>
            <a:r>
              <a:rPr lang="en-US" altLang="en-US" sz="1000" b="0" i="1" dirty="0" smtClean="0">
                <a:latin typeface="Comic Sans MS" pitchFamily="66" charset="0"/>
              </a:rPr>
              <a:t>, </a:t>
            </a:r>
            <a:r>
              <a:rPr lang="en-US" altLang="en-US" sz="1000" b="0" i="1" dirty="0" err="1" smtClean="0">
                <a:latin typeface="Comic Sans MS" pitchFamily="66" charset="0"/>
              </a:rPr>
              <a:t>Cyclidium</a:t>
            </a:r>
            <a:r>
              <a:rPr lang="en-US" altLang="en-US" sz="1000" b="0" i="1" dirty="0" smtClean="0">
                <a:latin typeface="Comic Sans MS" pitchFamily="66" charset="0"/>
              </a:rPr>
              <a:t>, </a:t>
            </a:r>
            <a:r>
              <a:rPr lang="en-US" altLang="en-US" sz="1000" b="0" i="1" dirty="0" err="1" smtClean="0">
                <a:latin typeface="Comic Sans MS" pitchFamily="66" charset="0"/>
              </a:rPr>
              <a:t>Volvox</a:t>
            </a:r>
            <a:r>
              <a:rPr lang="en-US" altLang="en-US" sz="1000" b="0" dirty="0" smtClean="0">
                <a:latin typeface="Comic Sans MS" pitchFamily="66" charset="0"/>
              </a:rPr>
              <a:t>, and </a:t>
            </a:r>
            <a:r>
              <a:rPr lang="en-US" altLang="en-US" sz="1000" b="0" i="1" dirty="0" smtClean="0">
                <a:latin typeface="Comic Sans MS" pitchFamily="66" charset="0"/>
              </a:rPr>
              <a:t>Diatoms</a:t>
            </a:r>
            <a:r>
              <a:rPr lang="en-US" altLang="en-US" sz="1000" b="0" dirty="0" smtClean="0">
                <a:latin typeface="Comic Sans MS" pitchFamily="66" charset="0"/>
              </a:rPr>
              <a:t>, by T. Port; </a:t>
            </a:r>
            <a:r>
              <a:rPr lang="en-US" altLang="en-US" sz="1000" b="0" dirty="0" smtClean="0">
                <a:latin typeface="Comic Sans MS" pitchFamily="66" charset="0"/>
                <a:hlinkClick r:id="rId10"/>
              </a:rPr>
              <a:t>Amoebae</a:t>
            </a:r>
            <a:r>
              <a:rPr lang="en-US" altLang="en-US" sz="1000" b="0" dirty="0" smtClean="0">
                <a:latin typeface="Comic Sans MS" pitchFamily="66" charset="0"/>
              </a:rPr>
              <a:t>, Wiki. </a:t>
            </a:r>
            <a:r>
              <a:rPr lang="en-US" altLang="en-US" sz="1000" b="0" dirty="0" smtClean="0">
                <a:latin typeface="Comic Sans MS" pitchFamily="66" charset="0"/>
                <a:hlinkClick r:id="rId11"/>
              </a:rPr>
              <a:t>Water drop</a:t>
            </a:r>
            <a:r>
              <a:rPr lang="en-US" altLang="en-US" sz="1000" b="0" dirty="0" smtClean="0">
                <a:latin typeface="Comic Sans MS" pitchFamily="66" charset="0"/>
              </a:rPr>
              <a:t>, Wiki</a:t>
            </a:r>
            <a:endParaRPr lang="en-US" altLang="en-US" sz="1000" b="0" dirty="0">
              <a:latin typeface="Comic Sans MS" pitchFamily="66" charset="0"/>
            </a:endParaRPr>
          </a:p>
        </p:txBody>
      </p:sp>
      <p:sp>
        <p:nvSpPr>
          <p:cNvPr id="18" name="Text Box 5"/>
          <p:cNvSpPr txBox="1">
            <a:spLocks noChangeArrowheads="1"/>
          </p:cNvSpPr>
          <p:nvPr/>
        </p:nvSpPr>
        <p:spPr bwMode="auto">
          <a:xfrm>
            <a:off x="4343400" y="6636668"/>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12"/>
              </a:rPr>
              <a:t>ScienceProfOnline.com</a:t>
            </a:r>
            <a:endParaRPr lang="en-US" altLang="en-US" sz="1000" b="0" dirty="0">
              <a:latin typeface="Comic Sans MS" pitchFamily="66" charset="0"/>
            </a:endParaRPr>
          </a:p>
        </p:txBody>
      </p:sp>
      <p:pic>
        <p:nvPicPr>
          <p:cNvPr id="19" name="Picture 18" descr="science-for-kids~microscopic-pond-life-main-page-activities-guide-observations~~element296.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05400" y="838200"/>
            <a:ext cx="1676400" cy="1778442"/>
          </a:xfrm>
          <a:prstGeom prst="ellipse">
            <a:avLst/>
          </a:prstGeom>
          <a:ln>
            <a:noFill/>
          </a:ln>
          <a:effectLst>
            <a:softEdge rad="112500"/>
          </a:effectLst>
        </p:spPr>
      </p:pic>
      <p:sp>
        <p:nvSpPr>
          <p:cNvPr id="3" name="TextBox 2"/>
          <p:cNvSpPr txBox="1"/>
          <p:nvPr/>
        </p:nvSpPr>
        <p:spPr>
          <a:xfrm>
            <a:off x="6842767" y="1371600"/>
            <a:ext cx="2286000" cy="4893648"/>
          </a:xfrm>
          <a:prstGeom prst="rect">
            <a:avLst/>
          </a:prstGeom>
          <a:noFill/>
        </p:spPr>
        <p:txBody>
          <a:bodyPr wrap="square" rtlCol="0">
            <a:spAutoFit/>
          </a:bodyPr>
          <a:lstStyle/>
          <a:p>
            <a:pPr marL="285750" indent="-285750">
              <a:buFont typeface="Arial"/>
              <a:buChar char="•"/>
            </a:pPr>
            <a:r>
              <a:rPr lang="en-US" sz="2000" b="0" dirty="0" smtClean="0">
                <a:latin typeface="Comic Sans MS"/>
                <a:cs typeface="Comic Sans MS"/>
              </a:rPr>
              <a:t>Eukaryotic</a:t>
            </a:r>
          </a:p>
          <a:p>
            <a:endParaRPr lang="en-US" sz="2000" b="0" dirty="0" smtClean="0">
              <a:latin typeface="Comic Sans MS"/>
              <a:cs typeface="Comic Sans MS"/>
            </a:endParaRPr>
          </a:p>
          <a:p>
            <a:pPr marL="285750" indent="-285750">
              <a:buFont typeface="Arial"/>
              <a:buChar char="•"/>
            </a:pPr>
            <a:r>
              <a:rPr lang="en-US" sz="2000" b="0" dirty="0" smtClean="0">
                <a:latin typeface="Comic Sans MS"/>
                <a:cs typeface="Comic Sans MS"/>
              </a:rPr>
              <a:t>Unicellular</a:t>
            </a:r>
          </a:p>
          <a:p>
            <a:endParaRPr lang="en-US" sz="2000" b="0" dirty="0" smtClean="0">
              <a:latin typeface="Comic Sans MS"/>
              <a:cs typeface="Comic Sans MS"/>
            </a:endParaRPr>
          </a:p>
          <a:p>
            <a:pPr marL="285750" indent="-285750">
              <a:buFont typeface="Arial"/>
              <a:buChar char="•"/>
            </a:pPr>
            <a:r>
              <a:rPr lang="en-US" sz="2000" b="0" dirty="0" smtClean="0">
                <a:latin typeface="Comic Sans MS"/>
                <a:cs typeface="Comic Sans MS"/>
              </a:rPr>
              <a:t>Need moist environment</a:t>
            </a:r>
          </a:p>
          <a:p>
            <a:endParaRPr lang="en-US" sz="2000" b="0" dirty="0" smtClean="0">
              <a:latin typeface="Comic Sans MS"/>
              <a:cs typeface="Comic Sans MS"/>
            </a:endParaRPr>
          </a:p>
          <a:p>
            <a:pPr marL="285750" indent="-285750">
              <a:buFont typeface="Arial"/>
              <a:buChar char="•"/>
            </a:pPr>
            <a:r>
              <a:rPr lang="en-US" sz="2000" b="0" dirty="0" smtClean="0">
                <a:latin typeface="Comic Sans MS"/>
                <a:cs typeface="Comic Sans MS"/>
              </a:rPr>
              <a:t>Some more </a:t>
            </a:r>
          </a:p>
          <a:p>
            <a:r>
              <a:rPr lang="en-US" sz="2000" b="0" dirty="0" smtClean="0">
                <a:latin typeface="Comic Sans MS"/>
                <a:cs typeface="Comic Sans MS"/>
              </a:rPr>
              <a:t>     plant like </a:t>
            </a:r>
          </a:p>
          <a:p>
            <a:r>
              <a:rPr lang="en-US" sz="2000" b="0" dirty="0">
                <a:latin typeface="Comic Sans MS"/>
                <a:cs typeface="Comic Sans MS"/>
              </a:rPr>
              <a:t> </a:t>
            </a:r>
            <a:r>
              <a:rPr lang="en-US" sz="2000" b="0" dirty="0" smtClean="0">
                <a:latin typeface="Comic Sans MS"/>
                <a:cs typeface="Comic Sans MS"/>
              </a:rPr>
              <a:t>    </a:t>
            </a:r>
            <a:r>
              <a:rPr lang="en-US" b="0" dirty="0" smtClean="0">
                <a:latin typeface="Comic Sans MS"/>
                <a:cs typeface="Comic Sans MS"/>
              </a:rPr>
              <a:t>(autotrophs)</a:t>
            </a:r>
            <a:r>
              <a:rPr lang="en-US" sz="2000" b="0" dirty="0" smtClean="0">
                <a:latin typeface="Comic Sans MS"/>
                <a:cs typeface="Comic Sans MS"/>
              </a:rPr>
              <a:t>. </a:t>
            </a:r>
          </a:p>
          <a:p>
            <a:pPr marL="285750" indent="-285750">
              <a:buFont typeface="Arial"/>
              <a:buChar char="•"/>
            </a:pPr>
            <a:endParaRPr lang="en-US" sz="2000" b="0" dirty="0" smtClean="0">
              <a:latin typeface="Comic Sans MS"/>
              <a:cs typeface="Comic Sans MS"/>
            </a:endParaRPr>
          </a:p>
          <a:p>
            <a:pPr marL="285750" indent="-285750">
              <a:buFont typeface="Arial"/>
              <a:buChar char="•"/>
            </a:pPr>
            <a:r>
              <a:rPr lang="en-US" sz="2000" b="0" dirty="0" smtClean="0">
                <a:latin typeface="Comic Sans MS"/>
                <a:cs typeface="Comic Sans MS"/>
              </a:rPr>
              <a:t>Some more animal like </a:t>
            </a:r>
            <a:r>
              <a:rPr lang="en-US" b="0" dirty="0" smtClean="0">
                <a:latin typeface="Comic Sans MS"/>
                <a:cs typeface="Comic Sans MS"/>
              </a:rPr>
              <a:t>(heterotrophs)</a:t>
            </a:r>
            <a:r>
              <a:rPr lang="en-US" sz="2000" b="0" dirty="0" smtClean="0">
                <a:latin typeface="Comic Sans MS"/>
                <a:cs typeface="Comic Sans MS"/>
              </a:rPr>
              <a:t>.</a:t>
            </a:r>
          </a:p>
          <a:p>
            <a:endParaRPr lang="en-US" dirty="0" smtClean="0"/>
          </a:p>
          <a:p>
            <a:endParaRPr lang="en-US" dirty="0"/>
          </a:p>
        </p:txBody>
      </p:sp>
    </p:spTree>
    <p:extLst>
      <p:ext uri="{BB962C8B-B14F-4D97-AF65-F5344CB8AC3E}">
        <p14:creationId xmlns:p14="http://schemas.microsoft.com/office/powerpoint/2010/main" val="24430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8229600" cy="884238"/>
          </a:xfrm>
        </p:spPr>
        <p:txBody>
          <a:bodyPr/>
          <a:lstStyle/>
          <a:p>
            <a:pPr algn="l"/>
            <a:r>
              <a:rPr lang="en-US" sz="2000" b="1" dirty="0" smtClean="0">
                <a:solidFill>
                  <a:schemeClr val="accent2"/>
                </a:solidFill>
                <a:latin typeface="Comic Sans MS" charset="0"/>
              </a:rPr>
              <a:t/>
            </a:r>
            <a:br>
              <a:rPr lang="en-US" sz="2000" b="1" dirty="0" smtClean="0">
                <a:solidFill>
                  <a:schemeClr val="accent2"/>
                </a:solidFill>
                <a:latin typeface="Comic Sans MS" charset="0"/>
              </a:rPr>
            </a:br>
            <a:r>
              <a:rPr lang="en-US" sz="2000" b="1" dirty="0" smtClean="0">
                <a:solidFill>
                  <a:schemeClr val="accent2"/>
                </a:solidFill>
                <a:latin typeface="Comic Sans MS" charset="0"/>
              </a:rPr>
              <a:t/>
            </a:r>
            <a:br>
              <a:rPr lang="en-US" sz="2000" b="1" dirty="0" smtClean="0">
                <a:solidFill>
                  <a:schemeClr val="accent2"/>
                </a:solidFill>
                <a:latin typeface="Comic Sans MS" charset="0"/>
              </a:rPr>
            </a:br>
            <a:r>
              <a:rPr lang="en-US" sz="2000" b="1" dirty="0" smtClean="0">
                <a:solidFill>
                  <a:srgbClr val="366560"/>
                </a:solidFill>
                <a:latin typeface="Comic Sans MS" charset="0"/>
              </a:rPr>
              <a:t>Amoebae: </a:t>
            </a:r>
            <a:r>
              <a:rPr lang="en-US" sz="2000" i="1" dirty="0" err="1" smtClean="0">
                <a:solidFill>
                  <a:schemeClr val="tx1"/>
                </a:solidFill>
                <a:latin typeface="Comic Sans MS" charset="0"/>
              </a:rPr>
              <a:t>Naegleria</a:t>
            </a:r>
            <a:r>
              <a:rPr lang="en-US" sz="2000" i="1" dirty="0" smtClean="0">
                <a:solidFill>
                  <a:schemeClr val="tx1"/>
                </a:solidFill>
                <a:latin typeface="Comic Sans MS" charset="0"/>
              </a:rPr>
              <a:t> </a:t>
            </a:r>
            <a:r>
              <a:rPr lang="en-US" sz="2000" i="1" dirty="0" err="1">
                <a:solidFill>
                  <a:schemeClr val="tx1"/>
                </a:solidFill>
                <a:latin typeface="Comic Sans MS" charset="0"/>
              </a:rPr>
              <a:t>fowleri</a:t>
            </a:r>
            <a:endParaRPr lang="en-US" sz="2000" i="1" dirty="0">
              <a:solidFill>
                <a:schemeClr val="tx1"/>
              </a:solidFill>
              <a:latin typeface="Comic Sans MS" charset="0"/>
            </a:endParaRPr>
          </a:p>
        </p:txBody>
      </p:sp>
      <p:sp>
        <p:nvSpPr>
          <p:cNvPr id="5123" name="Rectangle 3"/>
          <p:cNvSpPr>
            <a:spLocks noGrp="1" noChangeArrowheads="1"/>
          </p:cNvSpPr>
          <p:nvPr>
            <p:ph type="body" sz="half" idx="1"/>
          </p:nvPr>
        </p:nvSpPr>
        <p:spPr>
          <a:xfrm>
            <a:off x="381000" y="1295400"/>
            <a:ext cx="8305800" cy="5410200"/>
          </a:xfrm>
        </p:spPr>
        <p:txBody>
          <a:bodyPr/>
          <a:lstStyle/>
          <a:p>
            <a:pPr>
              <a:lnSpc>
                <a:spcPct val="80000"/>
              </a:lnSpc>
              <a:buFontTx/>
              <a:buNone/>
            </a:pPr>
            <a:r>
              <a:rPr lang="en-US" sz="1400" dirty="0" err="1" smtClean="0">
                <a:latin typeface="Comic Sans MS" charset="0"/>
              </a:rPr>
              <a:t>Meningoencephalitis</a:t>
            </a:r>
            <a:r>
              <a:rPr lang="en-US" sz="1400" dirty="0" smtClean="0">
                <a:latin typeface="Comic Sans MS" charset="0"/>
              </a:rPr>
              <a:t> </a:t>
            </a:r>
            <a:r>
              <a:rPr lang="en-US" sz="1400" dirty="0">
                <a:latin typeface="Comic Sans MS" charset="0"/>
              </a:rPr>
              <a:t>caused by the amoeba </a:t>
            </a:r>
            <a:endParaRPr lang="en-US" sz="1400" dirty="0" smtClean="0">
              <a:latin typeface="Comic Sans MS" charset="0"/>
            </a:endParaRPr>
          </a:p>
          <a:p>
            <a:pPr>
              <a:lnSpc>
                <a:spcPct val="80000"/>
              </a:lnSpc>
              <a:buFontTx/>
              <a:buNone/>
            </a:pPr>
            <a:r>
              <a:rPr lang="en-US" sz="1400" i="1" dirty="0" err="1" smtClean="0">
                <a:latin typeface="Comic Sans MS" charset="0"/>
              </a:rPr>
              <a:t>Naegleria</a:t>
            </a:r>
            <a:r>
              <a:rPr lang="en-US" sz="1400" i="1" dirty="0" smtClean="0">
                <a:latin typeface="Comic Sans MS" charset="0"/>
              </a:rPr>
              <a:t> </a:t>
            </a:r>
            <a:r>
              <a:rPr lang="en-US" sz="1400" i="1" dirty="0" err="1">
                <a:latin typeface="Comic Sans MS" charset="0"/>
              </a:rPr>
              <a:t>fowleri</a:t>
            </a:r>
            <a:r>
              <a:rPr lang="en-US" sz="1400" dirty="0">
                <a:latin typeface="Comic Sans MS" charset="0"/>
              </a:rPr>
              <a:t> </a:t>
            </a:r>
            <a:r>
              <a:rPr lang="en-US" sz="1400" dirty="0" smtClean="0">
                <a:latin typeface="Comic Sans MS" charset="0"/>
              </a:rPr>
              <a:t>(</a:t>
            </a:r>
            <a:r>
              <a:rPr lang="en-US" sz="1400" dirty="0" err="1">
                <a:latin typeface="Comic Sans MS" charset="0"/>
              </a:rPr>
              <a:t>nuh</a:t>
            </a:r>
            <a:r>
              <a:rPr lang="en-US" sz="1400" dirty="0">
                <a:latin typeface="Comic Sans MS" charset="0"/>
              </a:rPr>
              <a:t>-GLEER-</a:t>
            </a:r>
            <a:r>
              <a:rPr lang="en-US" sz="1400" dirty="0" err="1">
                <a:latin typeface="Comic Sans MS" charset="0"/>
              </a:rPr>
              <a:t>ee</a:t>
            </a:r>
            <a:r>
              <a:rPr lang="en-US" sz="1400" dirty="0">
                <a:latin typeface="Comic Sans MS" charset="0"/>
              </a:rPr>
              <a:t>-uh FOWL'-</a:t>
            </a:r>
            <a:r>
              <a:rPr lang="en-US" sz="1400" dirty="0" err="1">
                <a:latin typeface="Comic Sans MS" charset="0"/>
              </a:rPr>
              <a:t>erh</a:t>
            </a:r>
            <a:r>
              <a:rPr lang="en-US" sz="1400" dirty="0">
                <a:latin typeface="Comic Sans MS" charset="0"/>
              </a:rPr>
              <a:t>-eye), </a:t>
            </a:r>
          </a:p>
          <a:p>
            <a:pPr>
              <a:lnSpc>
                <a:spcPct val="80000"/>
              </a:lnSpc>
              <a:buFontTx/>
              <a:buNone/>
            </a:pPr>
            <a:r>
              <a:rPr lang="en-US" sz="1400" dirty="0">
                <a:latin typeface="Comic Sans MS" charset="0"/>
              </a:rPr>
              <a:t>a parasitic microorganism that feeds on brain tissue. </a:t>
            </a:r>
          </a:p>
          <a:p>
            <a:pPr>
              <a:lnSpc>
                <a:spcPct val="80000"/>
              </a:lnSpc>
            </a:pPr>
            <a:endParaRPr lang="en-US" sz="1400" dirty="0">
              <a:latin typeface="Comic Sans MS" charset="0"/>
            </a:endParaRPr>
          </a:p>
          <a:p>
            <a:pPr>
              <a:lnSpc>
                <a:spcPct val="80000"/>
              </a:lnSpc>
              <a:buFontTx/>
              <a:buNone/>
            </a:pPr>
            <a:r>
              <a:rPr lang="en-US" sz="1400" b="1" dirty="0">
                <a:latin typeface="Comic Sans MS" charset="0"/>
              </a:rPr>
              <a:t>How Common is </a:t>
            </a:r>
            <a:r>
              <a:rPr lang="en-US" sz="1400" b="1" i="1" dirty="0">
                <a:latin typeface="Comic Sans MS" charset="0"/>
              </a:rPr>
              <a:t>N. </a:t>
            </a:r>
            <a:r>
              <a:rPr lang="en-US" sz="1400" b="1" i="1" dirty="0" err="1">
                <a:latin typeface="Comic Sans MS" charset="0"/>
              </a:rPr>
              <a:t>fowleri</a:t>
            </a:r>
            <a:r>
              <a:rPr lang="en-US" sz="1400" b="1" dirty="0">
                <a:latin typeface="Comic Sans MS" charset="0"/>
              </a:rPr>
              <a:t>?</a:t>
            </a:r>
            <a:endParaRPr lang="en-US" sz="1400" dirty="0">
              <a:latin typeface="Comic Sans MS" charset="0"/>
            </a:endParaRPr>
          </a:p>
          <a:p>
            <a:pPr>
              <a:lnSpc>
                <a:spcPct val="80000"/>
              </a:lnSpc>
            </a:pPr>
            <a:r>
              <a:rPr lang="en-US" sz="1400" dirty="0">
                <a:latin typeface="Comic Sans MS" charset="0"/>
              </a:rPr>
              <a:t>Infection very </a:t>
            </a:r>
            <a:r>
              <a:rPr lang="en-US" sz="1400" dirty="0" smtClean="0">
                <a:latin typeface="Comic Sans MS" charset="0"/>
              </a:rPr>
              <a:t>rare (34 US cases in past 10 years, </a:t>
            </a:r>
            <a:r>
              <a:rPr lang="en-US" sz="1400" dirty="0">
                <a:latin typeface="Comic Sans MS" charset="0"/>
              </a:rPr>
              <a:t>but nearly always fatal.</a:t>
            </a:r>
          </a:p>
          <a:p>
            <a:pPr>
              <a:lnSpc>
                <a:spcPct val="80000"/>
              </a:lnSpc>
            </a:pPr>
            <a:r>
              <a:rPr lang="en-US" sz="1400" dirty="0">
                <a:latin typeface="Comic Sans MS" charset="0"/>
              </a:rPr>
              <a:t>Cases most often occur during the dry, hot summer months, when water is warm and at low levels.</a:t>
            </a:r>
          </a:p>
          <a:p>
            <a:pPr>
              <a:lnSpc>
                <a:spcPct val="80000"/>
              </a:lnSpc>
              <a:buFontTx/>
              <a:buNone/>
            </a:pPr>
            <a:endParaRPr lang="en-US" sz="1400" b="1" dirty="0">
              <a:latin typeface="Comic Sans MS" charset="0"/>
            </a:endParaRPr>
          </a:p>
          <a:p>
            <a:pPr>
              <a:lnSpc>
                <a:spcPct val="80000"/>
              </a:lnSpc>
              <a:buFontTx/>
              <a:buNone/>
            </a:pPr>
            <a:r>
              <a:rPr lang="en-US" sz="1400" b="1" dirty="0">
                <a:latin typeface="Comic Sans MS" charset="0"/>
              </a:rPr>
              <a:t>How </a:t>
            </a:r>
            <a:r>
              <a:rPr lang="en-US" sz="1400" b="1" i="1" dirty="0">
                <a:latin typeface="Comic Sans MS" charset="0"/>
              </a:rPr>
              <a:t>N. </a:t>
            </a:r>
            <a:r>
              <a:rPr lang="en-US" sz="1400" b="1" i="1" dirty="0" err="1">
                <a:latin typeface="Comic Sans MS" charset="0"/>
              </a:rPr>
              <a:t>fowleri</a:t>
            </a:r>
            <a:r>
              <a:rPr lang="en-US" sz="1400" b="1" dirty="0">
                <a:latin typeface="Comic Sans MS" charset="0"/>
              </a:rPr>
              <a:t> Attacks</a:t>
            </a:r>
            <a:endParaRPr lang="en-US" sz="1400" dirty="0">
              <a:latin typeface="Comic Sans MS" charset="0"/>
            </a:endParaRPr>
          </a:p>
          <a:p>
            <a:pPr>
              <a:lnSpc>
                <a:spcPct val="80000"/>
              </a:lnSpc>
            </a:pPr>
            <a:r>
              <a:rPr lang="en-US" sz="1400" dirty="0">
                <a:latin typeface="Comic Sans MS" charset="0"/>
              </a:rPr>
              <a:t>Enters body through the nose; invades CNS by penetrating the olfactory mucosa and nasal tissues. </a:t>
            </a:r>
          </a:p>
          <a:p>
            <a:pPr>
              <a:lnSpc>
                <a:spcPct val="80000"/>
              </a:lnSpc>
            </a:pPr>
            <a:r>
              <a:rPr lang="en-US" sz="1400" dirty="0">
                <a:latin typeface="Comic Sans MS" charset="0"/>
              </a:rPr>
              <a:t>Early infections: necrosis (tissue death) and hemorrhaging in the olfactory bulbs. </a:t>
            </a:r>
          </a:p>
          <a:p>
            <a:pPr>
              <a:lnSpc>
                <a:spcPct val="80000"/>
              </a:lnSpc>
            </a:pPr>
            <a:r>
              <a:rPr lang="en-US" sz="1400" dirty="0">
                <a:latin typeface="Comic Sans MS" charset="0"/>
              </a:rPr>
              <a:t>Amoeba then climbs along nerve fibers through the floor of the cranium, into the brain.</a:t>
            </a:r>
            <a:endParaRPr lang="en-US" sz="1400" i="1" dirty="0">
              <a:latin typeface="Comic Sans MS" charset="0"/>
            </a:endParaRPr>
          </a:p>
          <a:p>
            <a:pPr>
              <a:lnSpc>
                <a:spcPct val="80000"/>
              </a:lnSpc>
              <a:buFontTx/>
              <a:buNone/>
            </a:pPr>
            <a:endParaRPr lang="en-US" sz="1400" b="1" dirty="0">
              <a:latin typeface="Comic Sans MS" charset="0"/>
            </a:endParaRPr>
          </a:p>
          <a:p>
            <a:pPr>
              <a:lnSpc>
                <a:spcPct val="80000"/>
              </a:lnSpc>
              <a:buFontTx/>
              <a:buNone/>
            </a:pPr>
            <a:r>
              <a:rPr lang="en-US" sz="1400" b="1" dirty="0">
                <a:latin typeface="Comic Sans MS" charset="0"/>
              </a:rPr>
              <a:t>Where Is </a:t>
            </a:r>
            <a:r>
              <a:rPr lang="en-US" sz="1400" b="1" i="1" dirty="0" err="1">
                <a:latin typeface="Comic Sans MS" charset="0"/>
              </a:rPr>
              <a:t>Naegleria</a:t>
            </a:r>
            <a:r>
              <a:rPr lang="en-US" sz="1400" b="1" dirty="0">
                <a:latin typeface="Comic Sans MS" charset="0"/>
              </a:rPr>
              <a:t> Found?</a:t>
            </a:r>
            <a:endParaRPr lang="en-US" sz="1400" i="1" dirty="0">
              <a:latin typeface="Comic Sans MS" charset="0"/>
            </a:endParaRPr>
          </a:p>
          <a:p>
            <a:pPr>
              <a:lnSpc>
                <a:spcPct val="80000"/>
              </a:lnSpc>
            </a:pPr>
            <a:r>
              <a:rPr lang="en-US" sz="1400" dirty="0">
                <a:latin typeface="Comic Sans MS" charset="0"/>
              </a:rPr>
              <a:t>Worldwide distribution, typically found in warm fresh water, temperatures ranging from 77 – 95 F.</a:t>
            </a:r>
            <a:endParaRPr lang="en-US" sz="1400" i="1" dirty="0">
              <a:latin typeface="Comic Sans MS" charset="0"/>
            </a:endParaRPr>
          </a:p>
          <a:p>
            <a:pPr>
              <a:lnSpc>
                <a:spcPct val="80000"/>
              </a:lnSpc>
              <a:buFontTx/>
              <a:buNone/>
            </a:pPr>
            <a:endParaRPr lang="en-US" sz="1400" b="1" dirty="0">
              <a:latin typeface="Comic Sans MS" charset="0"/>
            </a:endParaRPr>
          </a:p>
          <a:p>
            <a:pPr>
              <a:lnSpc>
                <a:spcPct val="80000"/>
              </a:lnSpc>
              <a:buFontTx/>
              <a:buNone/>
            </a:pPr>
            <a:r>
              <a:rPr lang="en-US" sz="1400" b="1" dirty="0">
                <a:latin typeface="Comic Sans MS" charset="0"/>
              </a:rPr>
              <a:t>How to Reduce Your Risk</a:t>
            </a:r>
          </a:p>
          <a:p>
            <a:pPr>
              <a:lnSpc>
                <a:spcPct val="80000"/>
              </a:lnSpc>
            </a:pPr>
            <a:r>
              <a:rPr lang="en-US" sz="1400" dirty="0">
                <a:latin typeface="Comic Sans MS" charset="0"/>
              </a:rPr>
              <a:t>Infection usually follows water-related activities (swimming underwater, diving, or any water sport that results in water going up the nose).</a:t>
            </a:r>
          </a:p>
          <a:p>
            <a:pPr>
              <a:lnSpc>
                <a:spcPct val="80000"/>
              </a:lnSpc>
            </a:pPr>
            <a:r>
              <a:rPr lang="en-US" sz="1400" dirty="0">
                <a:latin typeface="Comic Sans MS" charset="0"/>
              </a:rPr>
              <a:t>Infection can only result from exposure to the amoeba</a:t>
            </a:r>
            <a:r>
              <a:rPr lang="ja-JP" altLang="en-US" sz="1400" dirty="0">
                <a:latin typeface="Arial"/>
              </a:rPr>
              <a:t>’</a:t>
            </a:r>
            <a:r>
              <a:rPr lang="en-US" sz="1400" dirty="0">
                <a:latin typeface="Comic Sans MS" charset="0"/>
              </a:rPr>
              <a:t>s environment, not from person-to-person contact.</a:t>
            </a:r>
          </a:p>
          <a:p>
            <a:pPr>
              <a:lnSpc>
                <a:spcPct val="80000"/>
              </a:lnSpc>
            </a:pPr>
            <a:endParaRPr lang="en-US" sz="1400" dirty="0">
              <a:latin typeface="Comic Sans MS" charset="0"/>
            </a:endParaRPr>
          </a:p>
        </p:txBody>
      </p:sp>
      <p:pic>
        <p:nvPicPr>
          <p:cNvPr id="5124"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228601"/>
            <a:ext cx="2877053" cy="1981200"/>
          </a:xfrm>
          <a:prstGeom prst="ellipse">
            <a:avLst/>
          </a:prstGeom>
          <a:ln>
            <a:noFill/>
          </a:ln>
          <a:effectLst>
            <a:softEdge rad="112500"/>
          </a:effectLst>
          <a:extLst/>
        </p:spPr>
      </p:pic>
      <p:sp>
        <p:nvSpPr>
          <p:cNvPr id="5125" name="Text Box 5"/>
          <p:cNvSpPr txBox="1">
            <a:spLocks noChangeArrowheads="1"/>
          </p:cNvSpPr>
          <p:nvPr/>
        </p:nvSpPr>
        <p:spPr bwMode="auto">
          <a:xfrm>
            <a:off x="381000" y="152400"/>
            <a:ext cx="510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3600" dirty="0" smtClean="0">
                <a:solidFill>
                  <a:srgbClr val="4E9F39"/>
                </a:solidFill>
                <a:latin typeface="Comic Sans MS"/>
                <a:cs typeface="Comic Sans MS"/>
              </a:rPr>
              <a:t>Pathogenic </a:t>
            </a:r>
            <a:r>
              <a:rPr lang="en-US" sz="3600" dirty="0" err="1" smtClean="0">
                <a:solidFill>
                  <a:srgbClr val="4E9F39"/>
                </a:solidFill>
                <a:latin typeface="Comic Sans MS"/>
                <a:cs typeface="Comic Sans MS"/>
              </a:rPr>
              <a:t>Protist</a:t>
            </a:r>
            <a:endParaRPr lang="en-US" sz="3600" dirty="0">
              <a:solidFill>
                <a:srgbClr val="4E9F39"/>
              </a:solidFill>
              <a:latin typeface="Comic Sans MS"/>
              <a:cs typeface="Comic Sans MS"/>
            </a:endParaRPr>
          </a:p>
        </p:txBody>
      </p:sp>
      <p:sp>
        <p:nvSpPr>
          <p:cNvPr id="6" name="Text Box 7"/>
          <p:cNvSpPr txBox="1">
            <a:spLocks noChangeArrowheads="1"/>
          </p:cNvSpPr>
          <p:nvPr/>
        </p:nvSpPr>
        <p:spPr bwMode="auto">
          <a:xfrm>
            <a:off x="76200" y="6632280"/>
            <a:ext cx="3505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ts val="1200"/>
              </a:spcBef>
              <a:spcAft>
                <a:spcPts val="1200"/>
              </a:spcAft>
            </a:pPr>
            <a:r>
              <a:rPr lang="en-US" sz="1000" b="0" i="0" dirty="0" smtClean="0">
                <a:latin typeface="Comic Sans MS" charset="0"/>
              </a:rPr>
              <a:t>Image:  </a:t>
            </a:r>
            <a:r>
              <a:rPr lang="en-US" sz="1000" b="0" i="1" dirty="0" err="1" smtClean="0">
                <a:latin typeface="Comic Sans MS" charset="0"/>
                <a:hlinkClick r:id="rId4"/>
              </a:rPr>
              <a:t>Naegleria</a:t>
            </a:r>
            <a:r>
              <a:rPr lang="en-US" sz="1000" b="0" i="1" dirty="0" smtClean="0">
                <a:latin typeface="Comic Sans MS" charset="0"/>
                <a:hlinkClick r:id="rId4"/>
              </a:rPr>
              <a:t> </a:t>
            </a:r>
            <a:r>
              <a:rPr lang="en-US" sz="1000" b="0" i="1" dirty="0" err="1" smtClean="0">
                <a:latin typeface="Comic Sans MS" charset="0"/>
                <a:hlinkClick r:id="rId4"/>
              </a:rPr>
              <a:t>folwleri</a:t>
            </a:r>
            <a:r>
              <a:rPr lang="en-US" sz="1000" b="0" i="0" dirty="0" smtClean="0">
                <a:latin typeface="Comic Sans MS" charset="0"/>
              </a:rPr>
              <a:t>, Wiki</a:t>
            </a:r>
            <a:endParaRPr lang="en-US" sz="1800" b="0" i="0" dirty="0">
              <a:latin typeface="Comic Sans MS" charset="0"/>
            </a:endParaRPr>
          </a:p>
        </p:txBody>
      </p:sp>
      <p:sp>
        <p:nvSpPr>
          <p:cNvPr id="7"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342234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152400"/>
            <a:ext cx="3505200" cy="769441"/>
          </a:xfrm>
          <a:noFill/>
        </p:spPr>
        <p:txBody>
          <a:bodyPr wrap="square" anchor="t">
            <a:spAutoFit/>
          </a:bodyPr>
          <a:lstStyle/>
          <a:p>
            <a:pPr algn="l" eaLnBrk="1" hangingPunct="1"/>
            <a:r>
              <a:rPr lang="en-US" b="1" dirty="0" smtClean="0">
                <a:solidFill>
                  <a:srgbClr val="FF6600"/>
                </a:solidFill>
                <a:latin typeface="Comic Sans MS" charset="0"/>
              </a:rPr>
              <a:t>Fungi</a:t>
            </a:r>
            <a:endParaRPr lang="en-US" sz="6000" b="1" dirty="0">
              <a:solidFill>
                <a:srgbClr val="FF6600"/>
              </a:solidFill>
              <a:latin typeface="Arial" charset="0"/>
            </a:endParaRPr>
          </a:p>
        </p:txBody>
      </p:sp>
      <p:sp>
        <p:nvSpPr>
          <p:cNvPr id="29699" name="Rectangle 3"/>
          <p:cNvSpPr>
            <a:spLocks noGrp="1" noChangeArrowheads="1"/>
          </p:cNvSpPr>
          <p:nvPr>
            <p:ph type="body" sz="half" idx="1"/>
          </p:nvPr>
        </p:nvSpPr>
        <p:spPr>
          <a:xfrm>
            <a:off x="228600" y="990600"/>
            <a:ext cx="5334000" cy="5486400"/>
          </a:xfrm>
        </p:spPr>
        <p:txBody>
          <a:bodyPr/>
          <a:lstStyle/>
          <a:p>
            <a:pPr eaLnBrk="1" hangingPunct="1">
              <a:lnSpc>
                <a:spcPct val="80000"/>
              </a:lnSpc>
              <a:buFontTx/>
              <a:buNone/>
            </a:pPr>
            <a:endParaRPr lang="en-US" sz="600" dirty="0">
              <a:latin typeface="Comic Sans MS" charset="0"/>
            </a:endParaRPr>
          </a:p>
          <a:p>
            <a:pPr eaLnBrk="1" hangingPunct="1">
              <a:lnSpc>
                <a:spcPct val="80000"/>
              </a:lnSpc>
              <a:buFont typeface="Wingdings" charset="0"/>
              <a:buChar char="Ø"/>
            </a:pPr>
            <a:r>
              <a:rPr lang="en-US" sz="1400" dirty="0" smtClean="0">
                <a:latin typeface="Comic Sans MS" charset="0"/>
              </a:rPr>
              <a:t>Eukaryotic</a:t>
            </a:r>
          </a:p>
          <a:p>
            <a:pPr eaLnBrk="1" hangingPunct="1">
              <a:lnSpc>
                <a:spcPct val="80000"/>
              </a:lnSpc>
              <a:buFont typeface="Wingdings" charset="0"/>
              <a:buChar char="Ø"/>
            </a:pPr>
            <a:endParaRPr lang="en-US" sz="1400" dirty="0">
              <a:latin typeface="Comic Sans MS" charset="0"/>
            </a:endParaRPr>
          </a:p>
          <a:p>
            <a:pPr eaLnBrk="1" hangingPunct="1">
              <a:lnSpc>
                <a:spcPct val="80000"/>
              </a:lnSpc>
              <a:buFont typeface="Wingdings" charset="0"/>
              <a:buChar char="Ø"/>
            </a:pPr>
            <a:r>
              <a:rPr lang="en-US" sz="1400" dirty="0" smtClean="0">
                <a:latin typeface="Comic Sans MS" charset="0"/>
              </a:rPr>
              <a:t>Some unicellular. Some multicellular. </a:t>
            </a:r>
          </a:p>
          <a:p>
            <a:pPr eaLnBrk="1" hangingPunct="1">
              <a:lnSpc>
                <a:spcPct val="80000"/>
              </a:lnSpc>
              <a:buFont typeface="Wingdings" charset="0"/>
              <a:buChar char="Ø"/>
            </a:pPr>
            <a:endParaRPr lang="en-US" sz="1400" dirty="0">
              <a:latin typeface="Comic Sans MS" charset="0"/>
            </a:endParaRPr>
          </a:p>
          <a:p>
            <a:pPr eaLnBrk="1" hangingPunct="1">
              <a:lnSpc>
                <a:spcPct val="80000"/>
              </a:lnSpc>
              <a:buFont typeface="Wingdings" charset="0"/>
              <a:buChar char="Ø"/>
            </a:pPr>
            <a:r>
              <a:rPr lang="en-US" sz="1400" dirty="0" smtClean="0">
                <a:latin typeface="Comic Sans MS" charset="0"/>
              </a:rPr>
              <a:t>Heterotrophs that digest </a:t>
            </a:r>
            <a:r>
              <a:rPr lang="en-US" sz="1400" dirty="0">
                <a:latin typeface="Comic Sans MS" charset="0"/>
              </a:rPr>
              <a:t>their food </a:t>
            </a:r>
            <a:r>
              <a:rPr lang="en-US" sz="1400" b="1" dirty="0">
                <a:latin typeface="Comic Sans MS" charset="0"/>
              </a:rPr>
              <a:t>externally</a:t>
            </a:r>
            <a:r>
              <a:rPr lang="en-US" sz="1400" dirty="0">
                <a:latin typeface="Comic Sans MS" charset="0"/>
              </a:rPr>
              <a:t>, secrete digestive </a:t>
            </a:r>
            <a:r>
              <a:rPr lang="en-US" sz="1400" dirty="0">
                <a:latin typeface="Comic Sans MS" charset="0"/>
                <a:hlinkClick r:id="rId3"/>
              </a:rPr>
              <a:t>enzymes</a:t>
            </a:r>
            <a:r>
              <a:rPr lang="en-US" sz="1400" dirty="0">
                <a:latin typeface="Comic Sans MS" charset="0"/>
              </a:rPr>
              <a:t> and then absorb nutrient molecules into their cells.</a:t>
            </a:r>
          </a:p>
          <a:p>
            <a:pPr eaLnBrk="1" hangingPunct="1">
              <a:lnSpc>
                <a:spcPct val="80000"/>
              </a:lnSpc>
              <a:buFont typeface="Wingdings" charset="0"/>
              <a:buChar char="Ø"/>
            </a:pPr>
            <a:endParaRPr lang="en-US" sz="1000" dirty="0">
              <a:latin typeface="Comic Sans MS" charset="0"/>
            </a:endParaRPr>
          </a:p>
          <a:p>
            <a:pPr eaLnBrk="1" hangingPunct="1">
              <a:lnSpc>
                <a:spcPct val="80000"/>
              </a:lnSpc>
              <a:buFont typeface="Wingdings" charset="0"/>
              <a:buChar char="Ø"/>
            </a:pPr>
            <a:r>
              <a:rPr lang="en-US" sz="1400" b="1" dirty="0">
                <a:latin typeface="Comic Sans MS" charset="0"/>
              </a:rPr>
              <a:t>Examples:</a:t>
            </a:r>
            <a:r>
              <a:rPr lang="en-US" sz="1400" dirty="0">
                <a:latin typeface="Comic Sans MS" charset="0"/>
              </a:rPr>
              <a:t> yeasts, molds, and mushrooms. </a:t>
            </a:r>
          </a:p>
          <a:p>
            <a:pPr marL="0" indent="0" eaLnBrk="1" hangingPunct="1">
              <a:lnSpc>
                <a:spcPct val="80000"/>
              </a:lnSpc>
              <a:buNone/>
            </a:pPr>
            <a:endParaRPr lang="en-US" sz="1000" dirty="0">
              <a:latin typeface="Comic Sans MS" charset="0"/>
            </a:endParaRPr>
          </a:p>
          <a:p>
            <a:pPr eaLnBrk="1" hangingPunct="1">
              <a:lnSpc>
                <a:spcPct val="80000"/>
              </a:lnSpc>
              <a:buFont typeface="Wingdings" charset="0"/>
              <a:buChar char="Ø"/>
            </a:pPr>
            <a:r>
              <a:rPr lang="en-US" sz="1400" dirty="0">
                <a:latin typeface="Comic Sans MS" charset="0"/>
              </a:rPr>
              <a:t>Fungi are also used extensively by humans: </a:t>
            </a:r>
          </a:p>
          <a:p>
            <a:pPr marL="692150" lvl="1" indent="-347663" eaLnBrk="1" hangingPunct="1">
              <a:lnSpc>
                <a:spcPct val="80000"/>
              </a:lnSpc>
              <a:buFont typeface="Arial" charset="0"/>
              <a:buChar char="•"/>
            </a:pPr>
            <a:r>
              <a:rPr lang="en-US" sz="1100" b="1" dirty="0">
                <a:latin typeface="Comic Sans MS" charset="0"/>
              </a:rPr>
              <a:t>yeasts</a:t>
            </a:r>
            <a:r>
              <a:rPr lang="en-US" sz="1100" dirty="0">
                <a:latin typeface="Comic Sans MS" charset="0"/>
              </a:rPr>
              <a:t> responsible for fermentation of beer &amp; bread</a:t>
            </a:r>
          </a:p>
          <a:p>
            <a:pPr marL="692150" lvl="1" indent="-347663" eaLnBrk="1" hangingPunct="1">
              <a:lnSpc>
                <a:spcPct val="80000"/>
              </a:lnSpc>
              <a:buFont typeface="Arial" charset="0"/>
              <a:buChar char="•"/>
            </a:pPr>
            <a:r>
              <a:rPr lang="en-US" sz="1100" b="1" dirty="0">
                <a:latin typeface="Comic Sans MS" charset="0"/>
              </a:rPr>
              <a:t>mushroom farming</a:t>
            </a:r>
            <a:r>
              <a:rPr lang="en-US" sz="1100" dirty="0">
                <a:latin typeface="Comic Sans MS" charset="0"/>
              </a:rPr>
              <a:t> is big industry </a:t>
            </a:r>
          </a:p>
          <a:p>
            <a:pPr marL="692150" lvl="1" indent="-347663" eaLnBrk="1" hangingPunct="1">
              <a:lnSpc>
                <a:spcPct val="80000"/>
              </a:lnSpc>
              <a:buFont typeface="Arial" charset="0"/>
              <a:buChar char="•"/>
            </a:pPr>
            <a:r>
              <a:rPr lang="en-US" sz="1100" dirty="0">
                <a:latin typeface="Comic Sans MS" charset="0"/>
              </a:rPr>
              <a:t>produce some </a:t>
            </a:r>
            <a:r>
              <a:rPr lang="en-US" sz="1100" b="1" dirty="0">
                <a:latin typeface="Comic Sans MS" charset="0"/>
              </a:rPr>
              <a:t>antibiotics</a:t>
            </a:r>
          </a:p>
          <a:p>
            <a:pPr marL="0" indent="0" eaLnBrk="1" hangingPunct="1">
              <a:lnSpc>
                <a:spcPct val="80000"/>
              </a:lnSpc>
              <a:buNone/>
            </a:pPr>
            <a:endParaRPr lang="en-US" sz="1000" dirty="0">
              <a:latin typeface="Comic Sans MS" charset="0"/>
            </a:endParaRPr>
          </a:p>
          <a:p>
            <a:pPr eaLnBrk="1" hangingPunct="1">
              <a:lnSpc>
                <a:spcPct val="80000"/>
              </a:lnSpc>
              <a:buFont typeface="Wingdings" charset="0"/>
              <a:buChar char="Ø"/>
            </a:pPr>
            <a:r>
              <a:rPr lang="en-US" sz="1400" dirty="0">
                <a:latin typeface="Comic Sans MS" charset="0"/>
              </a:rPr>
              <a:t>Fungi and bacteria are the primary </a:t>
            </a:r>
            <a:r>
              <a:rPr lang="en-US" sz="1400" b="1" dirty="0">
                <a:latin typeface="Comic Sans MS" charset="0"/>
              </a:rPr>
              <a:t>decomposers</a:t>
            </a:r>
            <a:r>
              <a:rPr lang="en-US" sz="1400" dirty="0">
                <a:latin typeface="Comic Sans MS" charset="0"/>
              </a:rPr>
              <a:t> of organic matter. </a:t>
            </a:r>
            <a:endParaRPr lang="en-US" sz="1400" dirty="0" smtClean="0">
              <a:latin typeface="Comic Sans MS" charset="0"/>
            </a:endParaRPr>
          </a:p>
          <a:p>
            <a:pPr eaLnBrk="1" hangingPunct="1">
              <a:lnSpc>
                <a:spcPct val="80000"/>
              </a:lnSpc>
              <a:buFont typeface="Wingdings" charset="0"/>
              <a:buChar char="Ø"/>
            </a:pPr>
            <a:endParaRPr lang="en-US" sz="1000" dirty="0">
              <a:latin typeface="Comic Sans MS" charset="0"/>
            </a:endParaRPr>
          </a:p>
          <a:p>
            <a:pPr eaLnBrk="1" hangingPunct="1">
              <a:lnSpc>
                <a:spcPct val="80000"/>
              </a:lnSpc>
              <a:buFont typeface="Wingdings" pitchFamily="2" charset="2"/>
              <a:buChar char="Ø"/>
              <a:defRPr/>
            </a:pPr>
            <a:r>
              <a:rPr lang="en-US" sz="1400" dirty="0">
                <a:latin typeface="Comic Sans MS" pitchFamily="66" charset="0"/>
              </a:rPr>
              <a:t>If you have ever had </a:t>
            </a:r>
            <a:r>
              <a:rPr lang="en-US" sz="1400" b="1" dirty="0">
                <a:latin typeface="Comic Sans MS" pitchFamily="66" charset="0"/>
              </a:rPr>
              <a:t>athlete's foot</a:t>
            </a:r>
            <a:r>
              <a:rPr lang="en-US" sz="1400" dirty="0">
                <a:latin typeface="Comic Sans MS" pitchFamily="66" charset="0"/>
              </a:rPr>
              <a:t> </a:t>
            </a:r>
          </a:p>
          <a:p>
            <a:pPr marL="0" indent="0" eaLnBrk="1" hangingPunct="1">
              <a:lnSpc>
                <a:spcPct val="80000"/>
              </a:lnSpc>
              <a:buFontTx/>
              <a:buNone/>
              <a:defRPr/>
            </a:pPr>
            <a:r>
              <a:rPr lang="en-US" sz="1400" dirty="0">
                <a:latin typeface="Comic Sans MS" pitchFamily="66" charset="0"/>
              </a:rPr>
              <a:t>     </a:t>
            </a:r>
            <a:r>
              <a:rPr lang="en-US" sz="1400" dirty="0" smtClean="0">
                <a:latin typeface="Comic Sans MS" pitchFamily="66" charset="0"/>
              </a:rPr>
              <a:t> or </a:t>
            </a:r>
            <a:r>
              <a:rPr lang="en-US" sz="1400" dirty="0">
                <a:latin typeface="Comic Sans MS" pitchFamily="66" charset="0"/>
              </a:rPr>
              <a:t>a </a:t>
            </a:r>
            <a:r>
              <a:rPr lang="en-US" sz="1400" b="1" dirty="0">
                <a:latin typeface="Comic Sans MS" pitchFamily="66" charset="0"/>
              </a:rPr>
              <a:t>yeast infection</a:t>
            </a:r>
            <a:r>
              <a:rPr lang="en-US" sz="1400" dirty="0">
                <a:latin typeface="Comic Sans MS" pitchFamily="66" charset="0"/>
              </a:rPr>
              <a:t>, you can blame a fungus. </a:t>
            </a:r>
            <a:r>
              <a:rPr lang="en-US" sz="1400" dirty="0" smtClean="0">
                <a:latin typeface="Comic Sans MS" pitchFamily="66" charset="0"/>
              </a:rPr>
              <a:t> </a:t>
            </a:r>
          </a:p>
          <a:p>
            <a:pPr marL="0" indent="0" eaLnBrk="1" hangingPunct="1">
              <a:lnSpc>
                <a:spcPct val="80000"/>
              </a:lnSpc>
              <a:buFontTx/>
              <a:buNone/>
              <a:defRPr/>
            </a:pPr>
            <a:endParaRPr lang="en-US" sz="1400" dirty="0">
              <a:latin typeface="Comic Sans MS" pitchFamily="66" charset="0"/>
            </a:endParaRPr>
          </a:p>
          <a:p>
            <a:pPr eaLnBrk="1" hangingPunct="1">
              <a:lnSpc>
                <a:spcPct val="80000"/>
              </a:lnSpc>
              <a:buFont typeface="Wingdings" charset="2"/>
              <a:buChar char="Ø"/>
              <a:defRPr/>
            </a:pPr>
            <a:r>
              <a:rPr lang="en-US" sz="1400" dirty="0" smtClean="0">
                <a:latin typeface="Comic Sans MS" pitchFamily="66" charset="0"/>
              </a:rPr>
              <a:t>Can be difficult to kill with antimicrobials. Remember, their cells are very much like ours. </a:t>
            </a:r>
            <a:endParaRPr lang="en-US" sz="1400" dirty="0">
              <a:latin typeface="Comic Sans MS" pitchFamily="66" charset="0"/>
            </a:endParaRPr>
          </a:p>
          <a:p>
            <a:pPr marL="0" indent="0" eaLnBrk="1" hangingPunct="1">
              <a:lnSpc>
                <a:spcPct val="80000"/>
              </a:lnSpc>
              <a:buNone/>
              <a:defRPr/>
            </a:pPr>
            <a:endParaRPr lang="en-US" sz="1000" dirty="0">
              <a:latin typeface="Comic Sans MS" pitchFamily="66" charset="0"/>
            </a:endParaRPr>
          </a:p>
          <a:p>
            <a:pPr eaLnBrk="1" hangingPunct="1">
              <a:lnSpc>
                <a:spcPct val="80000"/>
              </a:lnSpc>
              <a:buFont typeface="Wingdings" pitchFamily="2" charset="2"/>
              <a:buChar char="Ø"/>
              <a:defRPr/>
            </a:pPr>
            <a:r>
              <a:rPr lang="en-US" sz="1400" dirty="0">
                <a:latin typeface="Comic Sans MS" pitchFamily="66" charset="0"/>
              </a:rPr>
              <a:t>Reproduce through tiny </a:t>
            </a:r>
            <a:r>
              <a:rPr lang="en-US" sz="1400" b="1" dirty="0">
                <a:latin typeface="Comic Sans MS" pitchFamily="66" charset="0"/>
              </a:rPr>
              <a:t>spores</a:t>
            </a:r>
            <a:r>
              <a:rPr lang="en-US" sz="1400" dirty="0">
                <a:latin typeface="Comic Sans MS" pitchFamily="66" charset="0"/>
              </a:rPr>
              <a:t> in the air. </a:t>
            </a:r>
            <a:endParaRPr lang="en-US" sz="1400" dirty="0" smtClean="0">
              <a:latin typeface="Comic Sans MS" pitchFamily="66" charset="0"/>
            </a:endParaRPr>
          </a:p>
          <a:p>
            <a:pPr eaLnBrk="1" hangingPunct="1">
              <a:lnSpc>
                <a:spcPct val="80000"/>
              </a:lnSpc>
              <a:buFont typeface="Wingdings" pitchFamily="2" charset="2"/>
              <a:buChar char="Ø"/>
              <a:defRPr/>
            </a:pPr>
            <a:endParaRPr lang="en-US" sz="1000" dirty="0">
              <a:latin typeface="Comic Sans MS" pitchFamily="66" charset="0"/>
            </a:endParaRPr>
          </a:p>
          <a:p>
            <a:pPr eaLnBrk="1" hangingPunct="1">
              <a:lnSpc>
                <a:spcPct val="80000"/>
              </a:lnSpc>
              <a:buFont typeface="Wingdings" pitchFamily="2" charset="2"/>
              <a:buChar char="Ø"/>
              <a:defRPr/>
            </a:pPr>
            <a:r>
              <a:rPr lang="en-US" sz="1400" dirty="0">
                <a:latin typeface="Comic Sans MS" pitchFamily="66" charset="0"/>
              </a:rPr>
              <a:t>You are more likely to get a fungal infection if you have a </a:t>
            </a:r>
            <a:r>
              <a:rPr lang="en-US" sz="1400" b="1" dirty="0">
                <a:latin typeface="Comic Sans MS" pitchFamily="66" charset="0"/>
              </a:rPr>
              <a:t>weakened immune system</a:t>
            </a:r>
            <a:r>
              <a:rPr lang="en-US" sz="1400" dirty="0">
                <a:latin typeface="Comic Sans MS" pitchFamily="66" charset="0"/>
              </a:rPr>
              <a:t> or take antibiotics.</a:t>
            </a:r>
          </a:p>
          <a:p>
            <a:pPr eaLnBrk="1" hangingPunct="1">
              <a:lnSpc>
                <a:spcPct val="80000"/>
              </a:lnSpc>
              <a:buFont typeface="Wingdings" pitchFamily="2" charset="2"/>
              <a:buChar char="Ø"/>
              <a:defRPr/>
            </a:pPr>
            <a:endParaRPr lang="en-US" sz="1000" dirty="0">
              <a:latin typeface="Comic Sans MS" pitchFamily="66" charset="0"/>
            </a:endParaRPr>
          </a:p>
          <a:p>
            <a:pPr eaLnBrk="1" hangingPunct="1">
              <a:lnSpc>
                <a:spcPct val="80000"/>
              </a:lnSpc>
              <a:buFont typeface="Wingdings" charset="0"/>
              <a:buChar char="Ø"/>
            </a:pPr>
            <a:endParaRPr lang="en-US" sz="1600" dirty="0">
              <a:latin typeface="Comic Sans MS" charset="0"/>
            </a:endParaRPr>
          </a:p>
          <a:p>
            <a:pPr eaLnBrk="1" hangingPunct="1">
              <a:lnSpc>
                <a:spcPct val="80000"/>
              </a:lnSpc>
            </a:pPr>
            <a:endParaRPr lang="en-US" sz="2400" dirty="0">
              <a:latin typeface="Comic Sans MS" charset="0"/>
            </a:endParaRPr>
          </a:p>
          <a:p>
            <a:pPr eaLnBrk="1" hangingPunct="1">
              <a:lnSpc>
                <a:spcPct val="80000"/>
              </a:lnSpc>
            </a:pPr>
            <a:endParaRPr lang="en-US" sz="1800" i="1" dirty="0">
              <a:latin typeface="Arial" charset="0"/>
            </a:endParaRPr>
          </a:p>
          <a:p>
            <a:pPr eaLnBrk="1" hangingPunct="1">
              <a:lnSpc>
                <a:spcPct val="80000"/>
              </a:lnSpc>
              <a:buFontTx/>
              <a:buNone/>
            </a:pPr>
            <a:endParaRPr lang="en-US" sz="1800" dirty="0">
              <a:latin typeface="Arial" charset="0"/>
            </a:endParaRPr>
          </a:p>
        </p:txBody>
      </p:sp>
      <p:pic>
        <p:nvPicPr>
          <p:cNvPr id="29700" name="Picture 9" descr="Fungi_collage_Borgqueen_WikiCC"/>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457200"/>
            <a:ext cx="3082925"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9701" name="Text Box 11"/>
          <p:cNvSpPr txBox="1">
            <a:spLocks noChangeArrowheads="1"/>
          </p:cNvSpPr>
          <p:nvPr/>
        </p:nvSpPr>
        <p:spPr bwMode="auto">
          <a:xfrm>
            <a:off x="4551363" y="66008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000" b="0" i="0">
                <a:latin typeface="Comic Sans MS" charset="0"/>
              </a:rPr>
              <a:t>Images: </a:t>
            </a:r>
            <a:r>
              <a:rPr lang="en-US" sz="1000" b="0" i="0">
                <a:latin typeface="Comic Sans MS" charset="0"/>
                <a:hlinkClick r:id="rId5"/>
              </a:rPr>
              <a:t>Fungi Collage</a:t>
            </a:r>
            <a:r>
              <a:rPr lang="en-US" sz="1000" b="0" i="0">
                <a:latin typeface="Comic Sans MS" charset="0"/>
              </a:rPr>
              <a:t>, Borgqueen, Wiki, Creative Commons</a:t>
            </a:r>
          </a:p>
        </p:txBody>
      </p:sp>
      <p:sp>
        <p:nvSpPr>
          <p:cNvPr id="7" name="Text Box 5"/>
          <p:cNvSpPr txBox="1">
            <a:spLocks noChangeArrowheads="1"/>
          </p:cNvSpPr>
          <p:nvPr/>
        </p:nvSpPr>
        <p:spPr bwMode="auto">
          <a:xfrm>
            <a:off x="0" y="659818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8" name="TextBox 7"/>
          <p:cNvSpPr txBox="1"/>
          <p:nvPr/>
        </p:nvSpPr>
        <p:spPr>
          <a:xfrm>
            <a:off x="5867400" y="5181600"/>
            <a:ext cx="2667000" cy="1077218"/>
          </a:xfrm>
          <a:prstGeom prst="rect">
            <a:avLst/>
          </a:prstGeom>
          <a:noFill/>
          <a:ln>
            <a:solidFill>
              <a:schemeClr val="tx1"/>
            </a:solidFill>
          </a:ln>
        </p:spPr>
        <p:txBody>
          <a:bodyPr wrap="square" rtlCol="0">
            <a:spAutoFit/>
          </a:bodyPr>
          <a:lstStyle/>
          <a:p>
            <a:pPr algn="ctr"/>
            <a:endParaRPr lang="en-US" sz="1400" dirty="0" smtClean="0">
              <a:latin typeface="Comic Sans MS"/>
              <a:cs typeface="Comic Sans MS"/>
            </a:endParaRPr>
          </a:p>
          <a:p>
            <a:pPr algn="ctr"/>
            <a:r>
              <a:rPr lang="en-US" sz="1400" dirty="0" smtClean="0">
                <a:latin typeface="Comic Sans MS"/>
                <a:cs typeface="Comic Sans MS"/>
              </a:rPr>
              <a:t>Video: </a:t>
            </a:r>
          </a:p>
          <a:p>
            <a:pPr algn="ctr"/>
            <a:r>
              <a:rPr lang="en-US" sz="1400" b="0" dirty="0" smtClean="0">
                <a:latin typeface="Comic Sans MS"/>
                <a:cs typeface="Comic Sans MS"/>
                <a:hlinkClick r:id="rId7"/>
              </a:rPr>
              <a:t>Fungi - </a:t>
            </a:r>
            <a:r>
              <a:rPr lang="en-US" sz="1400" b="0" dirty="0">
                <a:latin typeface="Comic Sans MS"/>
                <a:cs typeface="Comic Sans MS"/>
                <a:hlinkClick r:id="rId7"/>
              </a:rPr>
              <a:t>Death Becomes Them </a:t>
            </a:r>
            <a:endParaRPr lang="en-US" sz="1400" b="0" dirty="0">
              <a:latin typeface="Comic Sans MS"/>
              <a:cs typeface="Comic Sans MS"/>
            </a:endParaRPr>
          </a:p>
          <a:p>
            <a:pPr algn="ctr"/>
            <a:r>
              <a:rPr lang="en-US" sz="1100" b="0" dirty="0" smtClean="0">
                <a:latin typeface="Comic Sans MS"/>
                <a:cs typeface="Comic Sans MS"/>
              </a:rPr>
              <a:t>from Crash </a:t>
            </a:r>
            <a:r>
              <a:rPr lang="en-US" sz="1100" b="0" dirty="0">
                <a:latin typeface="Comic Sans MS"/>
                <a:cs typeface="Comic Sans MS"/>
              </a:rPr>
              <a:t>Course </a:t>
            </a:r>
            <a:r>
              <a:rPr lang="en-US" sz="1100" b="0" dirty="0" smtClean="0">
                <a:latin typeface="Comic Sans MS"/>
                <a:cs typeface="Comic Sans MS"/>
              </a:rPr>
              <a:t>Biology</a:t>
            </a:r>
          </a:p>
          <a:p>
            <a:pPr algn="ctr"/>
            <a:r>
              <a:rPr lang="en-US" sz="1100" b="0" dirty="0" smtClean="0">
                <a:latin typeface="Comic Sans MS"/>
                <a:cs typeface="Comic Sans MS"/>
              </a:rPr>
              <a:t> </a:t>
            </a:r>
            <a:endParaRPr lang="en-US" b="0" dirty="0" smtClean="0">
              <a:latin typeface="Comic Sans MS"/>
              <a:cs typeface="Comic Sans MS"/>
            </a:endParaRPr>
          </a:p>
        </p:txBody>
      </p:sp>
    </p:spTree>
    <p:extLst>
      <p:ext uri="{BB962C8B-B14F-4D97-AF65-F5344CB8AC3E}">
        <p14:creationId xmlns:p14="http://schemas.microsoft.com/office/powerpoint/2010/main" val="4413512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
          <p:cNvSpPr>
            <a:spLocks noGrp="1" noChangeArrowheads="1"/>
          </p:cNvSpPr>
          <p:nvPr>
            <p:ph type="title"/>
          </p:nvPr>
        </p:nvSpPr>
        <p:spPr>
          <a:xfrm>
            <a:off x="357188" y="152400"/>
            <a:ext cx="8229600" cy="1477963"/>
          </a:xfrm>
          <a:noFill/>
        </p:spPr>
        <p:txBody>
          <a:bodyPr/>
          <a:lstStyle/>
          <a:p>
            <a:pPr algn="l" eaLnBrk="1" hangingPunct="1"/>
            <a:r>
              <a:rPr lang="en-US" sz="2000" b="1" dirty="0">
                <a:solidFill>
                  <a:schemeClr val="tx1"/>
                </a:solidFill>
                <a:latin typeface="Comic Sans MS" charset="0"/>
              </a:rPr>
              <a:t>Opportunistic Fungal Pathogen</a:t>
            </a:r>
            <a:r>
              <a:rPr lang="en-US" sz="2400" b="1" dirty="0">
                <a:solidFill>
                  <a:schemeClr val="hlink"/>
                </a:solidFill>
                <a:latin typeface="Comic Sans MS" charset="0"/>
              </a:rPr>
              <a:t/>
            </a:r>
            <a:br>
              <a:rPr lang="en-US" sz="2400" b="1" dirty="0">
                <a:solidFill>
                  <a:schemeClr val="hlink"/>
                </a:solidFill>
                <a:latin typeface="Comic Sans MS" charset="0"/>
              </a:rPr>
            </a:br>
            <a:r>
              <a:rPr lang="en-US" sz="1800" b="1" dirty="0">
                <a:solidFill>
                  <a:schemeClr val="folHlink"/>
                </a:solidFill>
                <a:latin typeface="Comic Sans MS" charset="0"/>
              </a:rPr>
              <a:t> </a:t>
            </a:r>
            <a:r>
              <a:rPr lang="en-US" sz="400" b="1" dirty="0">
                <a:solidFill>
                  <a:schemeClr val="folHlink"/>
                </a:solidFill>
                <a:latin typeface="Comic Sans MS" charset="0"/>
              </a:rPr>
              <a:t/>
            </a:r>
            <a:br>
              <a:rPr lang="en-US" sz="400" b="1" dirty="0">
                <a:solidFill>
                  <a:schemeClr val="folHlink"/>
                </a:solidFill>
                <a:latin typeface="Comic Sans MS" charset="0"/>
              </a:rPr>
            </a:br>
            <a:r>
              <a:rPr lang="en-US" sz="2400" b="1" i="1" dirty="0" err="1" smtClean="0">
                <a:solidFill>
                  <a:srgbClr val="3E8058"/>
                </a:solidFill>
                <a:latin typeface="Comic Sans MS" charset="0"/>
              </a:rPr>
              <a:t>Aspergillus</a:t>
            </a:r>
            <a:r>
              <a:rPr lang="en-US" sz="2400" b="1" i="1" dirty="0" smtClean="0">
                <a:solidFill>
                  <a:srgbClr val="3E8058"/>
                </a:solidFill>
                <a:latin typeface="Comic Sans MS" charset="0"/>
              </a:rPr>
              <a:t> </a:t>
            </a:r>
            <a:r>
              <a:rPr lang="en-US" sz="2400" b="1" i="1" dirty="0" err="1" smtClean="0">
                <a:solidFill>
                  <a:srgbClr val="3E8058"/>
                </a:solidFill>
                <a:latin typeface="Comic Sans MS" charset="0"/>
              </a:rPr>
              <a:t>fumigatus</a:t>
            </a:r>
            <a:endParaRPr lang="en-US" sz="2400" i="1" dirty="0">
              <a:solidFill>
                <a:srgbClr val="3E8058"/>
              </a:solidFill>
              <a:latin typeface="Comic Sans MS" charset="0"/>
            </a:endParaRPr>
          </a:p>
        </p:txBody>
      </p:sp>
      <p:sp>
        <p:nvSpPr>
          <p:cNvPr id="21507" name="Rectangle 3"/>
          <p:cNvSpPr>
            <a:spLocks noGrp="1" noChangeArrowheads="1"/>
          </p:cNvSpPr>
          <p:nvPr>
            <p:ph type="body" sz="half" idx="1"/>
          </p:nvPr>
        </p:nvSpPr>
        <p:spPr>
          <a:xfrm>
            <a:off x="381000" y="1600200"/>
            <a:ext cx="5105400" cy="4724400"/>
          </a:xfrm>
        </p:spPr>
        <p:txBody>
          <a:bodyPr/>
          <a:lstStyle/>
          <a:p>
            <a:pPr eaLnBrk="1" hangingPunct="1">
              <a:lnSpc>
                <a:spcPct val="80000"/>
              </a:lnSpc>
              <a:defRPr/>
            </a:pPr>
            <a:r>
              <a:rPr lang="en-US" sz="1500" dirty="0" smtClean="0">
                <a:latin typeface="Comic Sans MS" pitchFamily="66" charset="0"/>
                <a:ea typeface="+mn-ea"/>
              </a:rPr>
              <a:t>Can cause disease ________________</a:t>
            </a:r>
            <a:r>
              <a:rPr lang="en-US" sz="1500" b="1" dirty="0" smtClean="0">
                <a:latin typeface="Comic Sans MS" pitchFamily="66" charset="0"/>
                <a:ea typeface="+mn-ea"/>
              </a:rPr>
              <a:t>. </a:t>
            </a:r>
          </a:p>
          <a:p>
            <a:pPr eaLnBrk="1" hangingPunct="1">
              <a:lnSpc>
                <a:spcPct val="80000"/>
              </a:lnSpc>
              <a:defRPr/>
            </a:pPr>
            <a:endParaRPr lang="en-US" sz="1500" dirty="0" smtClean="0">
              <a:latin typeface="Comic Sans MS" pitchFamily="66" charset="0"/>
              <a:ea typeface="+mn-ea"/>
            </a:endParaRPr>
          </a:p>
          <a:p>
            <a:pPr eaLnBrk="1" hangingPunct="1">
              <a:lnSpc>
                <a:spcPct val="80000"/>
              </a:lnSpc>
              <a:defRPr/>
            </a:pPr>
            <a:r>
              <a:rPr lang="en-US" sz="1500" dirty="0" smtClean="0">
                <a:latin typeface="Comic Sans MS" pitchFamily="66" charset="0"/>
                <a:ea typeface="+mn-ea"/>
              </a:rPr>
              <a:t>Has become leading infectious cause of death in leukemia and bone marrow transplant patients. </a:t>
            </a:r>
          </a:p>
          <a:p>
            <a:pPr eaLnBrk="1" hangingPunct="1">
              <a:lnSpc>
                <a:spcPct val="80000"/>
              </a:lnSpc>
              <a:defRPr/>
            </a:pPr>
            <a:endParaRPr lang="en-US" sz="1500" dirty="0">
              <a:latin typeface="Comic Sans MS" pitchFamily="66" charset="0"/>
              <a:ea typeface="+mn-ea"/>
            </a:endParaRPr>
          </a:p>
          <a:p>
            <a:pPr eaLnBrk="1" hangingPunct="1">
              <a:lnSpc>
                <a:spcPct val="80000"/>
              </a:lnSpc>
              <a:defRPr/>
            </a:pPr>
            <a:r>
              <a:rPr lang="en-US" sz="1500" dirty="0" smtClean="0">
                <a:latin typeface="Comic Sans MS" pitchFamily="66" charset="0"/>
                <a:ea typeface="+mn-ea"/>
              </a:rPr>
              <a:t>Can result in:</a:t>
            </a:r>
          </a:p>
          <a:p>
            <a:pPr marL="0" indent="0" eaLnBrk="1" hangingPunct="1">
              <a:lnSpc>
                <a:spcPct val="80000"/>
              </a:lnSpc>
              <a:buFontTx/>
              <a:buNone/>
              <a:defRPr/>
            </a:pPr>
            <a:r>
              <a:rPr lang="en-US" sz="1500" dirty="0" smtClean="0">
                <a:latin typeface="Comic Sans MS" pitchFamily="66" charset="0"/>
                <a:ea typeface="+mn-ea"/>
              </a:rPr>
              <a:t>	</a:t>
            </a:r>
            <a:r>
              <a:rPr lang="en-US" sz="1400" dirty="0" smtClean="0">
                <a:latin typeface="Comic Sans MS" pitchFamily="66" charset="0"/>
                <a:ea typeface="+mn-ea"/>
              </a:rPr>
              <a:t>- allergic reaction</a:t>
            </a:r>
          </a:p>
          <a:p>
            <a:pPr marL="0" indent="0" eaLnBrk="1" hangingPunct="1">
              <a:lnSpc>
                <a:spcPct val="80000"/>
              </a:lnSpc>
              <a:buFontTx/>
              <a:buNone/>
              <a:defRPr/>
            </a:pPr>
            <a:r>
              <a:rPr lang="en-US" sz="1400" dirty="0" smtClean="0">
                <a:latin typeface="Comic Sans MS" pitchFamily="66" charset="0"/>
                <a:ea typeface="+mn-ea"/>
              </a:rPr>
              <a:t>	- pulmonary mass</a:t>
            </a:r>
          </a:p>
          <a:p>
            <a:pPr marL="0" indent="0" eaLnBrk="1" hangingPunct="1">
              <a:lnSpc>
                <a:spcPct val="80000"/>
              </a:lnSpc>
              <a:buFontTx/>
              <a:buNone/>
              <a:defRPr/>
            </a:pPr>
            <a:r>
              <a:rPr lang="en-US" sz="1400" dirty="0" smtClean="0">
                <a:latin typeface="Comic Sans MS" pitchFamily="66" charset="0"/>
                <a:ea typeface="+mn-ea"/>
              </a:rPr>
              <a:t>	- systemic infection</a:t>
            </a:r>
            <a:endParaRPr lang="en-US" sz="1400" dirty="0">
              <a:latin typeface="Comic Sans MS" pitchFamily="66" charset="0"/>
              <a:ea typeface="+mn-ea"/>
            </a:endParaRPr>
          </a:p>
          <a:p>
            <a:pPr marL="0" indent="0" eaLnBrk="1" hangingPunct="1">
              <a:lnSpc>
                <a:spcPct val="80000"/>
              </a:lnSpc>
              <a:buFontTx/>
              <a:buNone/>
              <a:defRPr/>
            </a:pPr>
            <a:r>
              <a:rPr lang="en-US" sz="1400" dirty="0" smtClean="0">
                <a:latin typeface="Comic Sans MS" pitchFamily="66" charset="0"/>
                <a:ea typeface="+mn-ea"/>
              </a:rPr>
              <a:t>	- can also exacerbate asthma</a:t>
            </a:r>
          </a:p>
          <a:p>
            <a:pPr eaLnBrk="1" hangingPunct="1">
              <a:lnSpc>
                <a:spcPct val="80000"/>
              </a:lnSpc>
              <a:defRPr/>
            </a:pPr>
            <a:endParaRPr lang="en-US" sz="1500" dirty="0" smtClean="0">
              <a:latin typeface="Comic Sans MS" pitchFamily="66" charset="0"/>
              <a:ea typeface="+mn-ea"/>
            </a:endParaRPr>
          </a:p>
          <a:p>
            <a:pPr eaLnBrk="1" hangingPunct="1">
              <a:lnSpc>
                <a:spcPct val="80000"/>
              </a:lnSpc>
              <a:defRPr/>
            </a:pPr>
            <a:r>
              <a:rPr lang="en-US" sz="1500" dirty="0" smtClean="0">
                <a:latin typeface="Comic Sans MS" pitchFamily="66" charset="0"/>
                <a:ea typeface="+mn-ea"/>
              </a:rPr>
              <a:t>Researchers dissected pillows </a:t>
            </a:r>
            <a:r>
              <a:rPr lang="en-US" sz="1400" dirty="0" smtClean="0">
                <a:latin typeface="Comic Sans MS" pitchFamily="66" charset="0"/>
                <a:ea typeface="+mn-ea"/>
              </a:rPr>
              <a:t>(both feather and synthetic)</a:t>
            </a:r>
            <a:r>
              <a:rPr lang="en-US" sz="1500" dirty="0" smtClean="0">
                <a:latin typeface="Comic Sans MS" pitchFamily="66" charset="0"/>
                <a:ea typeface="+mn-ea"/>
              </a:rPr>
              <a:t> and identified several thousand spores of fungus per gram of used pillow - more than </a:t>
            </a:r>
            <a:r>
              <a:rPr lang="en-US" sz="1500" b="1" dirty="0" smtClean="0">
                <a:latin typeface="Comic Sans MS" pitchFamily="66" charset="0"/>
                <a:ea typeface="+mn-ea"/>
              </a:rPr>
              <a:t>a million spores per pillow</a:t>
            </a:r>
            <a:r>
              <a:rPr lang="en-US" sz="1500" dirty="0" smtClean="0">
                <a:latin typeface="Comic Sans MS" pitchFamily="66" charset="0"/>
                <a:ea typeface="+mn-ea"/>
              </a:rPr>
              <a:t>. </a:t>
            </a:r>
          </a:p>
          <a:p>
            <a:pPr eaLnBrk="1" hangingPunct="1">
              <a:lnSpc>
                <a:spcPct val="80000"/>
              </a:lnSpc>
              <a:defRPr/>
            </a:pPr>
            <a:endParaRPr lang="en-US" sz="1500" dirty="0" smtClean="0">
              <a:latin typeface="Comic Sans MS" pitchFamily="66" charset="0"/>
              <a:ea typeface="+mn-ea"/>
            </a:endParaRPr>
          </a:p>
          <a:p>
            <a:pPr eaLnBrk="1" hangingPunct="1">
              <a:lnSpc>
                <a:spcPct val="80000"/>
              </a:lnSpc>
              <a:defRPr/>
            </a:pPr>
            <a:r>
              <a:rPr lang="en-US" sz="1500" dirty="0" smtClean="0">
                <a:latin typeface="Comic Sans MS" pitchFamily="66" charset="0"/>
                <a:ea typeface="+mn-ea"/>
              </a:rPr>
              <a:t>Five things increase a persons risk of experiencing opportunistic mycoses:</a:t>
            </a:r>
          </a:p>
          <a:p>
            <a:pPr marL="692150" lvl="1" indent="-347663" eaLnBrk="1" hangingPunct="1">
              <a:lnSpc>
                <a:spcPct val="80000"/>
              </a:lnSpc>
              <a:defRPr/>
            </a:pPr>
            <a:r>
              <a:rPr lang="en-US" sz="1200" dirty="0" smtClean="0">
                <a:latin typeface="Comic Sans MS" pitchFamily="66" charset="0"/>
              </a:rPr>
              <a:t>Invasive medical procedures</a:t>
            </a:r>
          </a:p>
          <a:p>
            <a:pPr marL="692150" lvl="1" indent="-347663" eaLnBrk="1" hangingPunct="1">
              <a:lnSpc>
                <a:spcPct val="80000"/>
              </a:lnSpc>
              <a:defRPr/>
            </a:pPr>
            <a:r>
              <a:rPr lang="en-US" sz="1200" dirty="0" smtClean="0">
                <a:latin typeface="Comic Sans MS" pitchFamily="66" charset="0"/>
              </a:rPr>
              <a:t>Medical therapies that weaken the immune system</a:t>
            </a:r>
          </a:p>
          <a:p>
            <a:pPr marL="692150" lvl="1" indent="-347663" eaLnBrk="1" hangingPunct="1">
              <a:lnSpc>
                <a:spcPct val="80000"/>
              </a:lnSpc>
              <a:defRPr/>
            </a:pPr>
            <a:r>
              <a:rPr lang="en-US" sz="1200" dirty="0" smtClean="0">
                <a:latin typeface="Comic Sans MS" pitchFamily="66" charset="0"/>
              </a:rPr>
              <a:t>Certain preexisting conditions / Immune compromised</a:t>
            </a:r>
          </a:p>
          <a:p>
            <a:pPr marL="692150" lvl="1" indent="-347663" eaLnBrk="1" hangingPunct="1">
              <a:lnSpc>
                <a:spcPct val="80000"/>
              </a:lnSpc>
              <a:defRPr/>
            </a:pPr>
            <a:r>
              <a:rPr lang="en-US" sz="1200" dirty="0" smtClean="0">
                <a:latin typeface="Comic Sans MS" pitchFamily="66" charset="0"/>
              </a:rPr>
              <a:t>Specific lifestyle factors</a:t>
            </a:r>
          </a:p>
        </p:txBody>
      </p:sp>
      <p:pic>
        <p:nvPicPr>
          <p:cNvPr id="20484" name="Picture 13" descr="AspergillusFumigatus_PHIL_300"/>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5752778" y="2913063"/>
            <a:ext cx="3105472" cy="325913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14"/>
          <p:cNvSpPr txBox="1">
            <a:spLocks noChangeArrowheads="1"/>
          </p:cNvSpPr>
          <p:nvPr/>
        </p:nvSpPr>
        <p:spPr bwMode="auto">
          <a:xfrm>
            <a:off x="0" y="6334125"/>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000" b="0" i="0" dirty="0">
                <a:latin typeface="Comic Sans MS" charset="0"/>
              </a:rPr>
              <a:t>Images: </a:t>
            </a:r>
            <a:r>
              <a:rPr lang="en-US" sz="1000" b="0" i="0" dirty="0">
                <a:latin typeface="Comic Sans MS" charset="0"/>
                <a:hlinkClick r:id="rId4"/>
              </a:rPr>
              <a:t>Bed with pillows</a:t>
            </a:r>
            <a:r>
              <a:rPr lang="en-US" sz="1000" b="0" i="0" dirty="0">
                <a:latin typeface="Comic Sans MS" charset="0"/>
              </a:rPr>
              <a:t>, Liz </a:t>
            </a:r>
            <a:r>
              <a:rPr lang="en-US" sz="1000" b="0" i="0" dirty="0" err="1">
                <a:latin typeface="Comic Sans MS" charset="0"/>
              </a:rPr>
              <a:t>Lawley</a:t>
            </a:r>
            <a:r>
              <a:rPr lang="en-US" sz="1000" b="0" i="0" dirty="0">
                <a:latin typeface="Comic Sans MS" charset="0"/>
              </a:rPr>
              <a:t>;</a:t>
            </a:r>
            <a:r>
              <a:rPr lang="en-US" sz="1800" b="0" i="0" dirty="0">
                <a:latin typeface="Comic Sans MS" charset="0"/>
              </a:rPr>
              <a:t> </a:t>
            </a:r>
            <a:r>
              <a:rPr lang="en-US" sz="1000" b="0" dirty="0" err="1">
                <a:latin typeface="Comic Sans MS" charset="0"/>
              </a:rPr>
              <a:t>Aspergillus</a:t>
            </a:r>
            <a:r>
              <a:rPr lang="en-US" sz="1000" b="0" dirty="0">
                <a:latin typeface="Comic Sans MS" charset="0"/>
              </a:rPr>
              <a:t> </a:t>
            </a:r>
            <a:r>
              <a:rPr lang="en-US" sz="1000" b="0" dirty="0" err="1">
                <a:latin typeface="Comic Sans MS" charset="0"/>
              </a:rPr>
              <a:t>fumigatus</a:t>
            </a:r>
            <a:r>
              <a:rPr lang="en-US" sz="1000" b="0" dirty="0">
                <a:latin typeface="Comic Sans MS" charset="0"/>
              </a:rPr>
              <a:t> </a:t>
            </a:r>
            <a:r>
              <a:rPr lang="en-US" sz="1000" b="0" i="0" dirty="0">
                <a:latin typeface="Comic Sans MS" charset="0"/>
              </a:rPr>
              <a:t>, </a:t>
            </a:r>
            <a:r>
              <a:rPr lang="en-US" sz="1000" b="0" i="0" dirty="0">
                <a:latin typeface="Comic Sans MS" charset="0"/>
                <a:hlinkClick r:id="rId5"/>
              </a:rPr>
              <a:t>PHIL </a:t>
            </a:r>
            <a:r>
              <a:rPr lang="en-US" sz="1000" b="0" i="0" dirty="0">
                <a:latin typeface="Comic Sans MS" charset="0"/>
              </a:rPr>
              <a:t>#300; </a:t>
            </a:r>
            <a:r>
              <a:rPr lang="en-US" sz="1000" b="0" dirty="0">
                <a:latin typeface="Comic Sans MS" charset="0"/>
              </a:rPr>
              <a:t>A. </a:t>
            </a:r>
            <a:r>
              <a:rPr lang="en-US" sz="1000" b="0" dirty="0" err="1">
                <a:latin typeface="Comic Sans MS" charset="0"/>
              </a:rPr>
              <a:t>fumigatus</a:t>
            </a:r>
            <a:r>
              <a:rPr lang="en-US" sz="1000" b="0" dirty="0">
                <a:latin typeface="Comic Sans MS" charset="0"/>
              </a:rPr>
              <a:t>, </a:t>
            </a:r>
            <a:r>
              <a:rPr lang="en-US" sz="1000" b="0" i="0" dirty="0">
                <a:latin typeface="Comic Sans MS" charset="0"/>
              </a:rPr>
              <a:t>Janice Carr, </a:t>
            </a:r>
            <a:r>
              <a:rPr lang="en-US" sz="1000" b="0" i="0" dirty="0">
                <a:latin typeface="Comic Sans MS" charset="0"/>
                <a:hlinkClick r:id="rId5"/>
              </a:rPr>
              <a:t>PHIL</a:t>
            </a:r>
            <a:r>
              <a:rPr lang="en-US" sz="1000" b="0" i="0" dirty="0">
                <a:latin typeface="Comic Sans MS" charset="0"/>
              </a:rPr>
              <a:t> # 9998</a:t>
            </a:r>
          </a:p>
        </p:txBody>
      </p:sp>
      <p:pic>
        <p:nvPicPr>
          <p:cNvPr id="20487" name="Picture 17" descr="AspergillusPHIIL999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67600" y="3114261"/>
            <a:ext cx="1165973" cy="1305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sz="quarter" idx="3"/>
          </p:nvPr>
        </p:nvPicPr>
        <p:blipFill>
          <a:blip r:embed="rId7" cstate="email">
            <a:extLst>
              <a:ext uri="{28A0092B-C50C-407E-A947-70E740481C1C}">
                <a14:useLocalDpi xmlns:a14="http://schemas.microsoft.com/office/drawing/2010/main" val="0"/>
              </a:ext>
            </a:extLst>
          </a:blip>
          <a:stretch>
            <a:fillRect/>
          </a:stretch>
        </p:blipFill>
        <p:spPr>
          <a:xfrm>
            <a:off x="5486400" y="381000"/>
            <a:ext cx="3450166" cy="2187575"/>
          </a:xfrm>
          <a:prstGeom prst="ellipse">
            <a:avLst/>
          </a:prstGeom>
          <a:effectLst>
            <a:softEdge rad="112500"/>
          </a:effectLst>
        </p:spPr>
      </p:pic>
      <p:sp>
        <p:nvSpPr>
          <p:cNvPr id="9"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8"/>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7390809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868362"/>
          </a:xfrm>
        </p:spPr>
        <p:txBody>
          <a:bodyPr/>
          <a:lstStyle/>
          <a:p>
            <a:pPr algn="l"/>
            <a:r>
              <a:rPr lang="en-US" sz="6600" b="1" dirty="0" smtClean="0">
                <a:solidFill>
                  <a:srgbClr val="663502"/>
                </a:solidFill>
                <a:latin typeface="Comic Sans MS"/>
                <a:cs typeface="Comic Sans MS"/>
              </a:rPr>
              <a:t>Animals</a:t>
            </a:r>
            <a:endParaRPr lang="en-US" dirty="0">
              <a:latin typeface="Comic Sans MS"/>
              <a:cs typeface="Comic Sans MS"/>
            </a:endParaRPr>
          </a:p>
        </p:txBody>
      </p:sp>
      <p:sp>
        <p:nvSpPr>
          <p:cNvPr id="9" name="TextBox 8"/>
          <p:cNvSpPr txBox="1"/>
          <p:nvPr/>
        </p:nvSpPr>
        <p:spPr>
          <a:xfrm>
            <a:off x="4800600" y="4267200"/>
            <a:ext cx="3810000" cy="2062103"/>
          </a:xfrm>
          <a:prstGeom prst="rect">
            <a:avLst/>
          </a:prstGeom>
          <a:noFill/>
        </p:spPr>
        <p:txBody>
          <a:bodyPr wrap="square" rtlCol="0">
            <a:spAutoFit/>
          </a:bodyPr>
          <a:lstStyle/>
          <a:p>
            <a:pPr marL="285750" indent="-285750">
              <a:buFont typeface="Arial"/>
              <a:buChar char="•"/>
            </a:pPr>
            <a:r>
              <a:rPr lang="en-US" b="0" dirty="0" smtClean="0">
                <a:latin typeface="Comic Sans MS"/>
                <a:cs typeface="Comic Sans MS"/>
              </a:rPr>
              <a:t>Eukaryotic</a:t>
            </a:r>
          </a:p>
          <a:p>
            <a:pPr marL="285750" indent="-285750">
              <a:buFont typeface="Arial"/>
              <a:buChar char="•"/>
            </a:pPr>
            <a:r>
              <a:rPr lang="en-US" b="0" dirty="0" smtClean="0">
                <a:latin typeface="Comic Sans MS"/>
                <a:cs typeface="Comic Sans MS"/>
              </a:rPr>
              <a:t>Multi-cellular</a:t>
            </a:r>
          </a:p>
          <a:p>
            <a:pPr marL="285750" indent="-285750">
              <a:buFont typeface="Arial"/>
              <a:buChar char="•"/>
            </a:pPr>
            <a:r>
              <a:rPr lang="en-US" b="0" dirty="0" smtClean="0">
                <a:latin typeface="Comic Sans MS"/>
                <a:cs typeface="Comic Sans MS"/>
              </a:rPr>
              <a:t>Heterotrophic</a:t>
            </a:r>
          </a:p>
          <a:p>
            <a:pPr marL="285750" indent="-285750">
              <a:buFont typeface="Arial"/>
              <a:buChar char="•"/>
            </a:pPr>
            <a:r>
              <a:rPr lang="en-US" b="0" dirty="0" smtClean="0">
                <a:latin typeface="Comic Sans MS"/>
                <a:cs typeface="Comic Sans MS"/>
              </a:rPr>
              <a:t>No cell wall. </a:t>
            </a:r>
          </a:p>
          <a:p>
            <a:pPr marL="285750" indent="-285750">
              <a:buFont typeface="Arial"/>
              <a:buChar char="•"/>
            </a:pPr>
            <a:r>
              <a:rPr lang="en-US" b="0" dirty="0" smtClean="0">
                <a:latin typeface="Comic Sans MS"/>
                <a:cs typeface="Comic Sans MS"/>
              </a:rPr>
              <a:t>Some reproduce asexually. Some reproduce sexually. Some can do both.</a:t>
            </a:r>
          </a:p>
          <a:p>
            <a:pPr marL="285750" indent="-285750">
              <a:buFont typeface="Arial"/>
              <a:buChar char="•"/>
            </a:pPr>
            <a:r>
              <a:rPr lang="en-US" b="0" dirty="0" smtClean="0">
                <a:latin typeface="Comic Sans MS"/>
                <a:cs typeface="Comic Sans MS"/>
              </a:rPr>
              <a:t>Most are motile </a:t>
            </a:r>
            <a:r>
              <a:rPr lang="en-US" sz="1200" b="0" dirty="0" smtClean="0">
                <a:latin typeface="Comic Sans MS"/>
                <a:cs typeface="Comic Sans MS"/>
              </a:rPr>
              <a:t>(can move around)..</a:t>
            </a:r>
            <a:endParaRPr lang="en-US" b="0" dirty="0" smtClean="0">
              <a:latin typeface="Comic Sans MS"/>
              <a:cs typeface="Comic Sans MS"/>
            </a:endParaRPr>
          </a:p>
        </p:txBody>
      </p:sp>
      <p:pic>
        <p:nvPicPr>
          <p:cNvPr id="5" name="Picture 4" descr="planarian-cross-eyed-te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4800"/>
            <a:ext cx="2587558"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IMG_138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47800"/>
            <a:ext cx="3149600" cy="3014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girl-cleft-chin-dimpl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838200"/>
            <a:ext cx="3733800" cy="3276600"/>
          </a:xfrm>
          <a:prstGeom prst="ellipse">
            <a:avLst/>
          </a:prstGeom>
          <a:ln w="127000" cap="rnd">
            <a:solidFill>
              <a:schemeClr val="bg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descr="IMG_104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3200400"/>
            <a:ext cx="2324746"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monarch butterfl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2895600"/>
            <a:ext cx="1600200" cy="1590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hydra-budding-40xTM-SIL.jpg"/>
          <p:cNvPicPr>
            <a:picLocks noChangeAspect="1"/>
          </p:cNvPicPr>
          <p:nvPr/>
        </p:nvPicPr>
        <p:blipFill>
          <a:blip r:embed="rId7">
            <a:extLst>
              <a:ext uri="{BEBA8EAE-BF5A-486C-A8C5-ECC9F3942E4B}">
                <a14:imgProps xmlns:a14="http://schemas.microsoft.com/office/drawing/2010/main">
                  <a14:imgLayer r:embed="rId8">
                    <a14:imgEffect>
                      <a14:brightnessContrast bright="13000" contrast="13000"/>
                    </a14:imgEffect>
                  </a14:imgLayer>
                </a14:imgProps>
              </a:ext>
              <a:ext uri="{28A0092B-C50C-407E-A947-70E740481C1C}">
                <a14:useLocalDpi xmlns:a14="http://schemas.microsoft.com/office/drawing/2010/main" val="0"/>
              </a:ext>
            </a:extLst>
          </a:blip>
          <a:stretch>
            <a:fillRect/>
          </a:stretch>
        </p:blipFill>
        <p:spPr>
          <a:xfrm>
            <a:off x="304800" y="4800600"/>
            <a:ext cx="152400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Biology Classroom on </a:t>
            </a:r>
            <a:r>
              <a:rPr lang="en-US" sz="1000" b="0" dirty="0">
                <a:latin typeface="Comic Sans MS" charset="0"/>
                <a:cs typeface="+mn-cs"/>
                <a:hlinkClick r:id="rId9"/>
              </a:rPr>
              <a:t>ScienceProfOnline.com</a:t>
            </a:r>
            <a:endParaRPr lang="en-US" sz="1000" b="0" dirty="0">
              <a:latin typeface="Comic Sans MS" charset="0"/>
              <a:cs typeface="+mn-cs"/>
            </a:endParaRPr>
          </a:p>
        </p:txBody>
      </p:sp>
      <p:sp>
        <p:nvSpPr>
          <p:cNvPr id="14" name="Rectangle 6"/>
          <p:cNvSpPr>
            <a:spLocks noChangeArrowheads="1"/>
          </p:cNvSpPr>
          <p:nvPr/>
        </p:nvSpPr>
        <p:spPr bwMode="auto">
          <a:xfrm>
            <a:off x="7723188" y="6611938"/>
            <a:ext cx="14208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b="0" dirty="0">
                <a:latin typeface="Comic Sans MS" charset="0"/>
                <a:cs typeface="+mn-cs"/>
              </a:rPr>
              <a:t>All photos by T. Port</a:t>
            </a:r>
          </a:p>
        </p:txBody>
      </p:sp>
      <p:sp>
        <p:nvSpPr>
          <p:cNvPr id="4" name="TextBox 3"/>
          <p:cNvSpPr txBox="1"/>
          <p:nvPr/>
        </p:nvSpPr>
        <p:spPr>
          <a:xfrm>
            <a:off x="2209800" y="5334000"/>
            <a:ext cx="2286000" cy="1077218"/>
          </a:xfrm>
          <a:prstGeom prst="rect">
            <a:avLst/>
          </a:prstGeom>
          <a:noFill/>
          <a:ln>
            <a:solidFill>
              <a:schemeClr val="tx1"/>
            </a:solidFill>
          </a:ln>
        </p:spPr>
        <p:txBody>
          <a:bodyPr wrap="square" rtlCol="0">
            <a:spAutoFit/>
          </a:bodyPr>
          <a:lstStyle/>
          <a:p>
            <a:pPr algn="ctr"/>
            <a:r>
              <a:rPr lang="en-US" sz="1400" dirty="0" smtClean="0">
                <a:latin typeface="Comic Sans MS"/>
                <a:cs typeface="Comic Sans MS"/>
              </a:rPr>
              <a:t>Video: </a:t>
            </a:r>
          </a:p>
          <a:p>
            <a:pPr algn="ctr"/>
            <a:r>
              <a:rPr lang="en-US" sz="1400" b="0" dirty="0" err="1">
                <a:latin typeface="Comic Sans MS"/>
                <a:cs typeface="Comic Sans MS"/>
                <a:hlinkClick r:id="rId10"/>
              </a:rPr>
              <a:t>Eukaryopolis</a:t>
            </a:r>
            <a:r>
              <a:rPr lang="en-US" sz="1400" b="0" dirty="0">
                <a:latin typeface="Comic Sans MS"/>
                <a:cs typeface="Comic Sans MS"/>
                <a:hlinkClick r:id="rId10"/>
              </a:rPr>
              <a:t> </a:t>
            </a:r>
            <a:r>
              <a:rPr lang="en-US" sz="1400" b="0" dirty="0" smtClean="0">
                <a:latin typeface="Comic Sans MS"/>
                <a:cs typeface="Comic Sans MS"/>
                <a:hlinkClick r:id="rId10"/>
              </a:rPr>
              <a:t> </a:t>
            </a:r>
          </a:p>
          <a:p>
            <a:pPr algn="ctr"/>
            <a:r>
              <a:rPr lang="en-US" sz="1400" b="0" dirty="0" smtClean="0">
                <a:latin typeface="Comic Sans MS"/>
                <a:cs typeface="Comic Sans MS"/>
                <a:hlinkClick r:id="rId10"/>
              </a:rPr>
              <a:t>The </a:t>
            </a:r>
            <a:r>
              <a:rPr lang="en-US" sz="1400" b="0" dirty="0">
                <a:latin typeface="Comic Sans MS"/>
                <a:cs typeface="Comic Sans MS"/>
                <a:hlinkClick r:id="rId10"/>
              </a:rPr>
              <a:t>City of Animal </a:t>
            </a:r>
            <a:r>
              <a:rPr lang="en-US" sz="1400" b="0" dirty="0" smtClean="0">
                <a:latin typeface="Comic Sans MS"/>
                <a:cs typeface="Comic Sans MS"/>
                <a:hlinkClick r:id="rId10"/>
              </a:rPr>
              <a:t>Cells</a:t>
            </a:r>
            <a:endParaRPr lang="en-US" sz="1400" b="0" dirty="0" smtClean="0">
              <a:latin typeface="Comic Sans MS"/>
              <a:cs typeface="Comic Sans MS"/>
            </a:endParaRPr>
          </a:p>
          <a:p>
            <a:pPr algn="ctr"/>
            <a:r>
              <a:rPr lang="en-US" sz="1100" b="0" dirty="0" smtClean="0">
                <a:latin typeface="Comic Sans MS"/>
                <a:cs typeface="Comic Sans MS"/>
              </a:rPr>
              <a:t>from Crash </a:t>
            </a:r>
            <a:r>
              <a:rPr lang="en-US" sz="1100" b="0" dirty="0">
                <a:latin typeface="Comic Sans MS"/>
                <a:cs typeface="Comic Sans MS"/>
              </a:rPr>
              <a:t>Course </a:t>
            </a:r>
            <a:r>
              <a:rPr lang="en-US" sz="1100" b="0" dirty="0" smtClean="0">
                <a:latin typeface="Comic Sans MS"/>
                <a:cs typeface="Comic Sans MS"/>
              </a:rPr>
              <a:t>Biology</a:t>
            </a:r>
          </a:p>
          <a:p>
            <a:pPr algn="ctr"/>
            <a:r>
              <a:rPr lang="en-US" sz="1100" b="0" dirty="0" smtClean="0">
                <a:latin typeface="Comic Sans MS"/>
                <a:cs typeface="Comic Sans MS"/>
              </a:rPr>
              <a:t> </a:t>
            </a:r>
            <a:endParaRPr lang="en-US" sz="1400" b="0" dirty="0">
              <a:latin typeface="Comic Sans MS"/>
              <a:cs typeface="Comic Sans MS"/>
            </a:endParaRPr>
          </a:p>
        </p:txBody>
      </p:sp>
    </p:spTree>
    <p:extLst>
      <p:ext uri="{BB962C8B-B14F-4D97-AF65-F5344CB8AC3E}">
        <p14:creationId xmlns:p14="http://schemas.microsoft.com/office/powerpoint/2010/main" val="349190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663502"/>
                </a:solidFill>
                <a:latin typeface="Comic Sans MS"/>
                <a:cs typeface="Comic Sans MS"/>
              </a:rPr>
              <a:t>Animals: </a:t>
            </a:r>
            <a:r>
              <a:rPr lang="en-US" sz="3600" dirty="0" smtClean="0">
                <a:latin typeface="Comic Sans MS"/>
                <a:cs typeface="Comic Sans MS"/>
              </a:rPr>
              <a:t>Parasitic Worms </a:t>
            </a:r>
            <a:r>
              <a:rPr lang="en-US" sz="2400" dirty="0" smtClean="0">
                <a:latin typeface="Comic Sans MS"/>
                <a:cs typeface="Comic Sans MS"/>
              </a:rPr>
              <a:t>(</a:t>
            </a:r>
            <a:r>
              <a:rPr lang="en-US" sz="2400" dirty="0" err="1" smtClean="0">
                <a:latin typeface="Comic Sans MS"/>
                <a:cs typeface="Comic Sans MS"/>
              </a:rPr>
              <a:t>Helminths</a:t>
            </a:r>
            <a:r>
              <a:rPr lang="en-US" sz="2400" dirty="0" smtClean="0">
                <a:latin typeface="Comic Sans MS"/>
                <a:cs typeface="Comic Sans MS"/>
              </a:rPr>
              <a:t>)</a:t>
            </a:r>
            <a:endParaRPr lang="en-US" sz="2400" dirty="0">
              <a:latin typeface="Comic Sans MS"/>
              <a:cs typeface="Comic Sans MS"/>
            </a:endParaRPr>
          </a:p>
        </p:txBody>
      </p:sp>
      <p:pic>
        <p:nvPicPr>
          <p:cNvPr id="8" name="Picture 7" descr="Monsters_Inside_Me_Title.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24000"/>
            <a:ext cx="4038600" cy="4572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096000" y="2057400"/>
            <a:ext cx="2209800" cy="3170099"/>
          </a:xfrm>
          <a:prstGeom prst="rect">
            <a:avLst/>
          </a:prstGeom>
          <a:noFill/>
        </p:spPr>
        <p:txBody>
          <a:bodyPr wrap="square" rtlCol="0">
            <a:spAutoFit/>
          </a:bodyPr>
          <a:lstStyle/>
          <a:p>
            <a:pPr algn="ctr"/>
            <a:r>
              <a:rPr lang="en-US" sz="2400" dirty="0" smtClean="0">
                <a:solidFill>
                  <a:srgbClr val="663502"/>
                </a:solidFill>
                <a:latin typeface="Comic Sans MS"/>
                <a:cs typeface="Comic Sans MS"/>
              </a:rPr>
              <a:t>Now lets watch the </a:t>
            </a:r>
            <a:r>
              <a:rPr lang="en-US" sz="2400" u="sng" dirty="0" smtClean="0">
                <a:solidFill>
                  <a:srgbClr val="663502"/>
                </a:solidFill>
                <a:latin typeface="Comic Sans MS"/>
                <a:cs typeface="Comic Sans MS"/>
              </a:rPr>
              <a:t>Monsters Inside Me </a:t>
            </a:r>
            <a:r>
              <a:rPr lang="en-US" sz="2400" dirty="0" smtClean="0">
                <a:solidFill>
                  <a:srgbClr val="663502"/>
                </a:solidFill>
                <a:latin typeface="Comic Sans MS"/>
                <a:cs typeface="Comic Sans MS"/>
              </a:rPr>
              <a:t>Video Clip:</a:t>
            </a:r>
          </a:p>
          <a:p>
            <a:pPr algn="ctr"/>
            <a:endParaRPr lang="en-US" sz="2400" dirty="0">
              <a:latin typeface="Comic Sans MS"/>
              <a:cs typeface="Comic Sans MS"/>
            </a:endParaRPr>
          </a:p>
          <a:p>
            <a:pPr algn="ctr"/>
            <a:r>
              <a:rPr lang="en-US" sz="2800" dirty="0" smtClean="0">
                <a:latin typeface="Comic Sans MS"/>
                <a:cs typeface="Comic Sans MS"/>
                <a:hlinkClick r:id="rId4"/>
              </a:rPr>
              <a:t>“</a:t>
            </a:r>
            <a:r>
              <a:rPr lang="en-US" sz="2800" dirty="0" smtClean="0">
                <a:latin typeface="Comic Sans MS"/>
                <a:cs typeface="Comic Sans MS"/>
                <a:hlinkClick r:id="rId4"/>
              </a:rPr>
              <a:t>Worm In My Butt”</a:t>
            </a:r>
            <a:r>
              <a:rPr lang="en-US" sz="2800" dirty="0" smtClean="0">
                <a:latin typeface="Comic Sans MS"/>
                <a:cs typeface="Comic Sans MS"/>
              </a:rPr>
              <a:t>!</a:t>
            </a:r>
            <a:endParaRPr lang="en-US" sz="2800" dirty="0">
              <a:latin typeface="Comic Sans MS"/>
              <a:cs typeface="Comic Sans MS"/>
            </a:endParaRP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Biology Classroom on </a:t>
            </a:r>
            <a:r>
              <a:rPr lang="en-US" sz="1000" b="0" dirty="0">
                <a:latin typeface="Comic Sans MS" charset="0"/>
                <a:cs typeface="+mn-cs"/>
                <a:hlinkClick r:id="rId5"/>
              </a:rPr>
              <a:t>ScienceProfOnline.com</a:t>
            </a:r>
            <a:endParaRPr lang="en-US" sz="1000" b="0" dirty="0">
              <a:latin typeface="Comic Sans MS" charset="0"/>
              <a:cs typeface="+mn-cs"/>
            </a:endParaRPr>
          </a:p>
        </p:txBody>
      </p:sp>
      <p:sp>
        <p:nvSpPr>
          <p:cNvPr id="3" name="TextBox 2"/>
          <p:cNvSpPr txBox="1"/>
          <p:nvPr/>
        </p:nvSpPr>
        <p:spPr>
          <a:xfrm>
            <a:off x="5181600" y="6573159"/>
            <a:ext cx="3962400" cy="276999"/>
          </a:xfrm>
          <a:prstGeom prst="rect">
            <a:avLst/>
          </a:prstGeom>
          <a:noFill/>
        </p:spPr>
        <p:txBody>
          <a:bodyPr wrap="square" rtlCol="0">
            <a:spAutoFit/>
          </a:bodyPr>
          <a:lstStyle/>
          <a:p>
            <a:pPr algn="r"/>
            <a:r>
              <a:rPr lang="en-US" sz="1200" b="0" dirty="0" smtClean="0">
                <a:latin typeface="Comic Sans MS"/>
                <a:cs typeface="Comic Sans MS"/>
              </a:rPr>
              <a:t>Animal Planet Show </a:t>
            </a:r>
            <a:r>
              <a:rPr lang="en-US" sz="1200" b="0" dirty="0" smtClean="0">
                <a:latin typeface="Comic Sans MS"/>
                <a:cs typeface="Comic Sans MS"/>
                <a:hlinkClick r:id="rId2"/>
              </a:rPr>
              <a:t>Monsters Inside Me</a:t>
            </a:r>
            <a:endParaRPr lang="en-US" sz="1200" b="0" dirty="0">
              <a:latin typeface="Comic Sans MS"/>
              <a:cs typeface="Comic Sans MS"/>
            </a:endParaRPr>
          </a:p>
        </p:txBody>
      </p:sp>
    </p:spTree>
    <p:extLst>
      <p:ext uri="{BB962C8B-B14F-4D97-AF65-F5344CB8AC3E}">
        <p14:creationId xmlns:p14="http://schemas.microsoft.com/office/powerpoint/2010/main" val="252066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3657600"/>
            <a:ext cx="4114800" cy="2286000"/>
          </a:xfrm>
        </p:spPr>
        <p:txBody>
          <a:bodyPr/>
          <a:lstStyle/>
          <a:p>
            <a:pPr eaLnBrk="1" hangingPunct="1"/>
            <a:r>
              <a:rPr lang="en-US" altLang="en-US" sz="4000" b="1" dirty="0" smtClean="0">
                <a:latin typeface="Comic Sans MS" pitchFamily="66" charset="0"/>
              </a:rPr>
              <a:t>The Basics of </a:t>
            </a:r>
          </a:p>
          <a:p>
            <a:pPr eaLnBrk="1" hangingPunct="1"/>
            <a:r>
              <a:rPr lang="en-US" altLang="en-US" sz="4000" b="1" dirty="0" smtClean="0">
                <a:latin typeface="Comic Sans MS" pitchFamily="66" charset="0"/>
              </a:rPr>
              <a:t>Biological Cells </a:t>
            </a:r>
          </a:p>
          <a:p>
            <a:pPr algn="l" eaLnBrk="1" hangingPunct="1"/>
            <a:r>
              <a:rPr lang="en-US" altLang="en-US" sz="2400" dirty="0" smtClean="0">
                <a:latin typeface="Comic Sans MS" pitchFamily="66" charset="0"/>
              </a:rPr>
              <a:t>	</a:t>
            </a:r>
          </a:p>
        </p:txBody>
      </p:sp>
      <p:sp>
        <p:nvSpPr>
          <p:cNvPr id="3075" name="Text Box 5"/>
          <p:cNvSpPr txBox="1">
            <a:spLocks noChangeArrowheads="1"/>
          </p:cNvSpPr>
          <p:nvPr/>
        </p:nvSpPr>
        <p:spPr bwMode="auto">
          <a:xfrm>
            <a:off x="5791200" y="6457890"/>
            <a:ext cx="3352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smtClean="0">
                <a:latin typeface="Comic Sans MS" pitchFamily="66" charset="0"/>
              </a:rPr>
              <a:t>Images: </a:t>
            </a:r>
            <a:r>
              <a:rPr lang="en-US" altLang="en-US" sz="1000" b="0" dirty="0">
                <a:latin typeface="Comic Sans MS" pitchFamily="66" charset="0"/>
                <a:hlinkClick r:id="rId3"/>
              </a:rPr>
              <a:t>Prokaryotic c</a:t>
            </a:r>
            <a:r>
              <a:rPr lang="en-US" altLang="en-US" sz="1000" b="0" dirty="0" smtClean="0">
                <a:latin typeface="Comic Sans MS" pitchFamily="66" charset="0"/>
                <a:hlinkClick r:id="rId3"/>
              </a:rPr>
              <a:t>ell</a:t>
            </a:r>
            <a:r>
              <a:rPr lang="en-US" altLang="en-US" sz="1000" b="0" dirty="0" smtClean="0">
                <a:latin typeface="Comic Sans MS" pitchFamily="66" charset="0"/>
              </a:rPr>
              <a:t>, </a:t>
            </a:r>
            <a:r>
              <a:rPr lang="en-US" altLang="en-US" sz="1000" b="0" dirty="0">
                <a:latin typeface="Comic Sans MS" pitchFamily="66" charset="0"/>
                <a:hlinkClick r:id="rId4"/>
              </a:rPr>
              <a:t>Animal cell </a:t>
            </a:r>
            <a:r>
              <a:rPr lang="en-US" altLang="en-US" sz="1000" b="0" dirty="0">
                <a:latin typeface="Comic Sans MS" pitchFamily="66" charset="0"/>
              </a:rPr>
              <a:t>&amp; </a:t>
            </a:r>
            <a:r>
              <a:rPr lang="en-US" altLang="en-US" sz="1000" b="0" dirty="0">
                <a:latin typeface="Comic Sans MS" pitchFamily="66" charset="0"/>
                <a:hlinkClick r:id="rId5"/>
              </a:rPr>
              <a:t>Plant cell</a:t>
            </a:r>
            <a:r>
              <a:rPr lang="en-US" altLang="en-US" sz="1000" b="0" dirty="0">
                <a:latin typeface="Comic Sans MS" pitchFamily="66" charset="0"/>
              </a:rPr>
              <a:t>, </a:t>
            </a:r>
            <a:r>
              <a:rPr lang="en-US" altLang="en-US" sz="1000" b="0" dirty="0" smtClean="0">
                <a:latin typeface="Comic Sans MS" pitchFamily="66" charset="0"/>
              </a:rPr>
              <a:t> </a:t>
            </a:r>
            <a:r>
              <a:rPr lang="en-US" altLang="en-US" sz="1000" b="0" dirty="0">
                <a:latin typeface="Comic Sans MS" pitchFamily="66" charset="0"/>
              </a:rPr>
              <a:t>M. </a:t>
            </a:r>
            <a:r>
              <a:rPr lang="en-US" altLang="en-US" sz="1000" b="0" dirty="0" smtClean="0">
                <a:latin typeface="Comic Sans MS" pitchFamily="66" charset="0"/>
              </a:rPr>
              <a:t>Ruiz, Objective lenses of microscope, T. Port</a:t>
            </a:r>
            <a:endParaRPr lang="en-US" altLang="en-US" sz="1000" b="0" dirty="0">
              <a:latin typeface="Comic Sans MS" pitchFamily="66" charset="0"/>
            </a:endParaRPr>
          </a:p>
        </p:txBody>
      </p:sp>
      <p:pic>
        <p:nvPicPr>
          <p:cNvPr id="6" name="Picture 25" descr="Animal_cell_structure_no_text_MRuiz"/>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9200" y="3048000"/>
            <a:ext cx="3810000" cy="28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Plant_cell_structure_no_text_MRuiz"/>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267200" y="457200"/>
            <a:ext cx="3938436" cy="270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Prokaryote_cell_unlabeled_Ruiz"/>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3400" y="533400"/>
            <a:ext cx="2971800" cy="243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4"/>
          <p:cNvSpPr txBox="1">
            <a:spLocks noChangeArrowheads="1"/>
          </p:cNvSpPr>
          <p:nvPr/>
        </p:nvSpPr>
        <p:spPr bwMode="auto">
          <a:xfrm>
            <a:off x="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tLang="en-US" sz="1000" b="0" dirty="0">
                <a:latin typeface="Comic Sans MS" pitchFamily="66" charset="0"/>
              </a:rPr>
              <a:t>Images: </a:t>
            </a:r>
            <a:r>
              <a:rPr lang="en-US" altLang="en-US" sz="1000" b="0" dirty="0" smtClean="0">
                <a:latin typeface="Comic Sans MS" pitchFamily="66" charset="0"/>
              </a:rPr>
              <a:t>M</a:t>
            </a:r>
            <a:r>
              <a:rPr lang="en-US" altLang="en-US" sz="1000" b="0" dirty="0">
                <a:latin typeface="Comic Sans MS" pitchFamily="66" charset="0"/>
              </a:rPr>
              <a:t>. Ruiz</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563563"/>
          </a:xfrm>
        </p:spPr>
        <p:txBody>
          <a:bodyPr/>
          <a:lstStyle/>
          <a:p>
            <a:pPr eaLnBrk="1" hangingPunct="1"/>
            <a:r>
              <a:rPr lang="en-US" altLang="en-US" sz="4000" smtClean="0">
                <a:latin typeface="Comic Sans MS" pitchFamily="66" charset="0"/>
                <a:hlinkClick r:id="rId3"/>
              </a:rPr>
              <a:t>Animal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29699" name="Picture 4" descr="EukaryoteAnimalCell"/>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609600" y="914400"/>
            <a:ext cx="7924800" cy="5561013"/>
          </a:xfrm>
          <a:noFill/>
        </p:spPr>
      </p:pic>
      <p:sp>
        <p:nvSpPr>
          <p:cNvPr id="29700"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Images: </a:t>
            </a:r>
            <a:r>
              <a:rPr lang="en-US" altLang="en-US" sz="1000" b="0" dirty="0">
                <a:latin typeface="Comic Sans MS" pitchFamily="66" charset="0"/>
                <a:hlinkClick r:id="rId5"/>
              </a:rPr>
              <a:t>Animal cell diagram </a:t>
            </a:r>
            <a:r>
              <a:rPr lang="en-US" altLang="en-US" sz="1000" b="0" dirty="0">
                <a:latin typeface="Comic Sans MS" pitchFamily="66" charset="0"/>
              </a:rPr>
              <a:t>, M. Ruiz</a:t>
            </a:r>
          </a:p>
        </p:txBody>
      </p:sp>
      <p:sp>
        <p:nvSpPr>
          <p:cNvPr id="7"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Biology Classroom 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119855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Biology Classroom on </a:t>
            </a:r>
            <a:r>
              <a:rPr lang="en-US" sz="1000" b="0" dirty="0">
                <a:latin typeface="Comic Sans MS" charset="0"/>
                <a:cs typeface="+mn-cs"/>
                <a:hlinkClick r:id="rId3"/>
              </a:rPr>
              <a:t>ScienceProfOnline.com</a:t>
            </a:r>
            <a:endParaRPr lang="en-US" sz="1000" b="0" dirty="0">
              <a:latin typeface="Comic Sans MS" charset="0"/>
              <a:cs typeface="+mn-cs"/>
            </a:endParaRPr>
          </a:p>
        </p:txBody>
      </p:sp>
      <p:sp>
        <p:nvSpPr>
          <p:cNvPr id="23" name="Rectangle 6"/>
          <p:cNvSpPr>
            <a:spLocks noChangeArrowheads="1"/>
          </p:cNvSpPr>
          <p:nvPr/>
        </p:nvSpPr>
        <p:spPr bwMode="auto">
          <a:xfrm>
            <a:off x="7723188" y="6611938"/>
            <a:ext cx="142081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b="0" dirty="0">
                <a:latin typeface="Comic Sans MS" charset="0"/>
                <a:cs typeface="+mn-cs"/>
              </a:rPr>
              <a:t>All photos by T. Port</a:t>
            </a:r>
          </a:p>
        </p:txBody>
      </p:sp>
      <p:sp>
        <p:nvSpPr>
          <p:cNvPr id="14" name="Title 1"/>
          <p:cNvSpPr txBox="1">
            <a:spLocks/>
          </p:cNvSpPr>
          <p:nvPr/>
        </p:nvSpPr>
        <p:spPr bwMode="auto">
          <a:xfrm>
            <a:off x="457200" y="274638"/>
            <a:ext cx="41148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6000" b="1" dirty="0" smtClean="0">
                <a:solidFill>
                  <a:srgbClr val="4E9F39"/>
                </a:solidFill>
                <a:latin typeface="Comic Sans MS"/>
                <a:cs typeface="Comic Sans MS"/>
              </a:rPr>
              <a:t>Plants</a:t>
            </a:r>
            <a:endParaRPr lang="en-US" sz="4000" dirty="0">
              <a:solidFill>
                <a:srgbClr val="4E9F39"/>
              </a:solidFill>
              <a:latin typeface="Comic Sans MS"/>
              <a:cs typeface="Comic Sans MS"/>
            </a:endParaRPr>
          </a:p>
        </p:txBody>
      </p:sp>
      <p:pic>
        <p:nvPicPr>
          <p:cNvPr id="6" name="Picture 5" descr="star-moss-S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743200"/>
            <a:ext cx="2743200" cy="2423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daisy-SI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04800"/>
            <a:ext cx="2687765"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gnarled-tree-SI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990600"/>
            <a:ext cx="2743200" cy="2395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Box 25"/>
          <p:cNvSpPr txBox="1"/>
          <p:nvPr/>
        </p:nvSpPr>
        <p:spPr>
          <a:xfrm>
            <a:off x="381000" y="1447800"/>
            <a:ext cx="2514600" cy="3785652"/>
          </a:xfrm>
          <a:prstGeom prst="rect">
            <a:avLst/>
          </a:prstGeom>
          <a:noFill/>
        </p:spPr>
        <p:txBody>
          <a:bodyPr wrap="square" rtlCol="0">
            <a:spAutoFit/>
          </a:bodyPr>
          <a:lstStyle/>
          <a:p>
            <a:pPr marL="285750" indent="-285750">
              <a:buFont typeface="Arial"/>
              <a:buChar char="•"/>
            </a:pPr>
            <a:r>
              <a:rPr lang="en-US" sz="1800" b="0" dirty="0" smtClean="0">
                <a:latin typeface="Comic Sans MS"/>
                <a:cs typeface="Comic Sans MS"/>
              </a:rPr>
              <a:t>Eukaryotic</a:t>
            </a:r>
          </a:p>
          <a:p>
            <a:endParaRPr lang="en-US" sz="1800" b="0" dirty="0" smtClean="0">
              <a:latin typeface="Comic Sans MS"/>
              <a:cs typeface="Comic Sans MS"/>
            </a:endParaRPr>
          </a:p>
          <a:p>
            <a:pPr marL="285750" indent="-285750">
              <a:buFont typeface="Arial"/>
              <a:buChar char="•"/>
            </a:pPr>
            <a:r>
              <a:rPr lang="en-US" sz="1800" b="0" dirty="0" smtClean="0">
                <a:latin typeface="Comic Sans MS"/>
                <a:cs typeface="Comic Sans MS"/>
              </a:rPr>
              <a:t>Multi-cellular</a:t>
            </a:r>
          </a:p>
          <a:p>
            <a:endParaRPr lang="en-US" sz="1800" b="0" dirty="0" smtClean="0">
              <a:latin typeface="Comic Sans MS"/>
              <a:cs typeface="Comic Sans MS"/>
            </a:endParaRPr>
          </a:p>
          <a:p>
            <a:pPr marL="285750" indent="-285750">
              <a:buFont typeface="Arial"/>
              <a:buChar char="•"/>
            </a:pPr>
            <a:r>
              <a:rPr lang="en-US" sz="1800" b="0" dirty="0" smtClean="0">
                <a:latin typeface="Comic Sans MS"/>
                <a:cs typeface="Comic Sans MS"/>
              </a:rPr>
              <a:t>Autotrophic </a:t>
            </a:r>
            <a:r>
              <a:rPr lang="en-US" sz="1400" b="0" dirty="0" smtClean="0">
                <a:latin typeface="Comic Sans MS"/>
                <a:cs typeface="Comic Sans MS"/>
              </a:rPr>
              <a:t>(photosynthesis)</a:t>
            </a:r>
          </a:p>
          <a:p>
            <a:pPr marL="285750" indent="-285750">
              <a:buFont typeface="Arial"/>
              <a:buChar char="•"/>
            </a:pPr>
            <a:endParaRPr lang="en-US" sz="1400" b="0" dirty="0">
              <a:latin typeface="Comic Sans MS"/>
              <a:cs typeface="Comic Sans MS"/>
            </a:endParaRPr>
          </a:p>
          <a:p>
            <a:pPr marL="285750" indent="-285750">
              <a:buFont typeface="Arial"/>
              <a:buChar char="•"/>
            </a:pPr>
            <a:r>
              <a:rPr lang="en-US" sz="1800" b="0" dirty="0" smtClean="0">
                <a:latin typeface="Comic Sans MS"/>
                <a:cs typeface="Comic Sans MS"/>
              </a:rPr>
              <a:t>Have cell wall.</a:t>
            </a:r>
          </a:p>
          <a:p>
            <a:endParaRPr lang="en-US" sz="1400" b="0" dirty="0" smtClean="0">
              <a:latin typeface="Comic Sans MS"/>
              <a:cs typeface="Comic Sans MS"/>
            </a:endParaRPr>
          </a:p>
          <a:p>
            <a:pPr marL="285750" indent="-285750">
              <a:buFont typeface="Arial"/>
              <a:buChar char="•"/>
            </a:pPr>
            <a:r>
              <a:rPr lang="en-US" sz="1800" b="0" dirty="0" smtClean="0">
                <a:latin typeface="Comic Sans MS"/>
                <a:cs typeface="Comic Sans MS"/>
              </a:rPr>
              <a:t>Some reproduce asexually. Some reproduce sexually. Some can do both.</a:t>
            </a:r>
          </a:p>
        </p:txBody>
      </p:sp>
      <p:pic>
        <p:nvPicPr>
          <p:cNvPr id="27" name="Picture 26" descr="golden-barrel-cactu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3124200"/>
            <a:ext cx="2590800" cy="2330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descr="hawaiian-torch-ginger-SI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00" y="4495800"/>
            <a:ext cx="2743200" cy="1787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304800" y="5410200"/>
            <a:ext cx="2362200" cy="769441"/>
          </a:xfrm>
          <a:prstGeom prst="rect">
            <a:avLst/>
          </a:prstGeom>
          <a:noFill/>
          <a:ln>
            <a:solidFill>
              <a:schemeClr val="tx1"/>
            </a:solidFill>
          </a:ln>
        </p:spPr>
        <p:txBody>
          <a:bodyPr wrap="square" rtlCol="0">
            <a:spAutoFit/>
          </a:bodyPr>
          <a:lstStyle/>
          <a:p>
            <a:pPr algn="ctr"/>
            <a:r>
              <a:rPr lang="en-US" dirty="0" smtClean="0">
                <a:latin typeface="Comic Sans MS"/>
                <a:cs typeface="Comic Sans MS"/>
              </a:rPr>
              <a:t>Video: </a:t>
            </a:r>
          </a:p>
          <a:p>
            <a:pPr algn="ctr"/>
            <a:r>
              <a:rPr lang="en-US" b="0" dirty="0" smtClean="0">
                <a:latin typeface="Comic Sans MS"/>
                <a:cs typeface="Comic Sans MS"/>
                <a:hlinkClick r:id="rId9"/>
              </a:rPr>
              <a:t>Pant Cells </a:t>
            </a:r>
            <a:endParaRPr lang="en-US" b="0" dirty="0" smtClean="0">
              <a:latin typeface="Comic Sans MS"/>
              <a:cs typeface="Comic Sans MS"/>
            </a:endParaRPr>
          </a:p>
          <a:p>
            <a:pPr algn="ctr"/>
            <a:r>
              <a:rPr lang="en-US" sz="1200" b="0" dirty="0" smtClean="0">
                <a:latin typeface="Comic Sans MS"/>
                <a:cs typeface="Comic Sans MS"/>
              </a:rPr>
              <a:t>from Crash  Course Biology</a:t>
            </a:r>
            <a:endParaRPr lang="en-US" b="0" dirty="0">
              <a:latin typeface="Comic Sans MS"/>
              <a:cs typeface="Comic Sans MS"/>
            </a:endParaRPr>
          </a:p>
        </p:txBody>
      </p:sp>
    </p:spTree>
    <p:extLst>
      <p:ext uri="{BB962C8B-B14F-4D97-AF65-F5344CB8AC3E}">
        <p14:creationId xmlns:p14="http://schemas.microsoft.com/office/powerpoint/2010/main" val="1585404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639763"/>
          </a:xfrm>
        </p:spPr>
        <p:txBody>
          <a:bodyPr/>
          <a:lstStyle/>
          <a:p>
            <a:pPr eaLnBrk="1" hangingPunct="1"/>
            <a:r>
              <a:rPr lang="en-US" altLang="en-US" sz="4000" smtClean="0">
                <a:latin typeface="Comic Sans MS" pitchFamily="66" charset="0"/>
                <a:hlinkClick r:id="rId3"/>
              </a:rPr>
              <a:t>Plant Cell</a:t>
            </a:r>
            <a:r>
              <a:rPr lang="en-US" altLang="en-US" sz="4000" smtClean="0">
                <a:latin typeface="Comic Sans MS" pitchFamily="66" charset="0"/>
              </a:rPr>
              <a:t> </a:t>
            </a:r>
            <a:r>
              <a:rPr lang="en-US" altLang="en-US" sz="2800" i="1" smtClean="0">
                <a:latin typeface="Comic Sans MS" pitchFamily="66" charset="0"/>
              </a:rPr>
              <a:t>(Eukaryote)</a:t>
            </a:r>
          </a:p>
        </p:txBody>
      </p:sp>
      <p:pic>
        <p:nvPicPr>
          <p:cNvPr id="30723" name="Picture 4" descr="PlantCell Diagram"/>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228600" y="762000"/>
            <a:ext cx="8382000" cy="5856288"/>
          </a:xfrm>
          <a:noFill/>
        </p:spPr>
      </p:pic>
      <p:sp>
        <p:nvSpPr>
          <p:cNvPr id="30724" name="Text Box 6"/>
          <p:cNvSpPr txBox="1">
            <a:spLocks noChangeArrowheads="1"/>
          </p:cNvSpPr>
          <p:nvPr/>
        </p:nvSpPr>
        <p:spPr bwMode="auto">
          <a:xfrm>
            <a:off x="6172200" y="6629400"/>
            <a:ext cx="2971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a:latin typeface="Comic Sans MS" pitchFamily="66" charset="0"/>
              </a:rPr>
              <a:t>Image: </a:t>
            </a:r>
            <a:r>
              <a:rPr lang="en-US" altLang="en-US" sz="1000" b="0">
                <a:latin typeface="Comic Sans MS" pitchFamily="66" charset="0"/>
                <a:hlinkClick r:id="rId5"/>
              </a:rPr>
              <a:t>Plant cell diagram</a:t>
            </a:r>
            <a:r>
              <a:rPr lang="en-US" altLang="en-US" sz="1000" b="0">
                <a:latin typeface="Comic Sans MS" pitchFamily="66" charset="0"/>
              </a:rPr>
              <a:t>, M. Ruiz</a:t>
            </a:r>
          </a:p>
        </p:txBody>
      </p:sp>
      <p:sp>
        <p:nvSpPr>
          <p:cNvPr id="6" name="Rectangle 5"/>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Biology Classroom 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7420396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87650" y="204788"/>
            <a:ext cx="3729038" cy="1158875"/>
          </a:xfrm>
        </p:spPr>
        <p:txBody>
          <a:bodyPr/>
          <a:lstStyle/>
          <a:p>
            <a:r>
              <a:rPr lang="en-US" b="1" smtClean="0">
                <a:solidFill>
                  <a:srgbClr val="FF0000"/>
                </a:solidFill>
                <a:latin typeface="Comic Sans MS" pitchFamily="66" charset="0"/>
              </a:rPr>
              <a:t>REVIEW!</a:t>
            </a:r>
          </a:p>
        </p:txBody>
      </p:sp>
      <p:sp>
        <p:nvSpPr>
          <p:cNvPr id="6" name="TextBox 5"/>
          <p:cNvSpPr txBox="1"/>
          <p:nvPr/>
        </p:nvSpPr>
        <p:spPr>
          <a:xfrm>
            <a:off x="381000" y="1371600"/>
            <a:ext cx="8381999" cy="1292662"/>
          </a:xfrm>
          <a:prstGeom prst="rect">
            <a:avLst/>
          </a:prstGeom>
          <a:noFill/>
        </p:spPr>
        <p:txBody>
          <a:bodyPr wrap="square">
            <a:spAutoFit/>
          </a:bodyPr>
          <a:lstStyle/>
          <a:p>
            <a:pPr algn="ctr">
              <a:defRPr/>
            </a:pPr>
            <a:r>
              <a:rPr lang="en-US" sz="2800" i="0" dirty="0" smtClean="0">
                <a:latin typeface="Comic Sans MS" pitchFamily="66" charset="0"/>
              </a:rPr>
              <a:t>Here’s an excellent interactive lesson </a:t>
            </a:r>
            <a:r>
              <a:rPr lang="en-US" sz="2800" i="0" dirty="0">
                <a:latin typeface="Comic Sans MS" pitchFamily="66" charset="0"/>
              </a:rPr>
              <a:t>on </a:t>
            </a:r>
          </a:p>
          <a:p>
            <a:pPr algn="ctr">
              <a:defRPr/>
            </a:pPr>
            <a:r>
              <a:rPr lang="en-US" sz="3200" b="1" i="0" dirty="0" smtClean="0">
                <a:solidFill>
                  <a:schemeClr val="tx1">
                    <a:lumMod val="50000"/>
                    <a:lumOff val="50000"/>
                  </a:schemeClr>
                </a:solidFill>
                <a:latin typeface="Comic Sans MS" pitchFamily="66" charset="0"/>
                <a:hlinkClick r:id="rId3"/>
              </a:rPr>
              <a:t>Eukaryotic Cell Structure</a:t>
            </a:r>
            <a:r>
              <a:rPr lang="en-US" sz="3200" b="1" i="0" dirty="0" smtClean="0">
                <a:solidFill>
                  <a:schemeClr val="tx1">
                    <a:lumMod val="50000"/>
                    <a:lumOff val="50000"/>
                  </a:schemeClr>
                </a:solidFill>
                <a:latin typeface="Comic Sans MS" pitchFamily="66" charset="0"/>
              </a:rPr>
              <a:t>.</a:t>
            </a:r>
            <a:endParaRPr lang="en-US" sz="3200" b="1" i="0" dirty="0">
              <a:solidFill>
                <a:schemeClr val="tx1">
                  <a:lumMod val="50000"/>
                  <a:lumOff val="50000"/>
                </a:schemeClr>
              </a:solidFill>
              <a:latin typeface="Comic Sans MS" pitchFamily="66" charset="0"/>
            </a:endParaRPr>
          </a:p>
          <a:p>
            <a:pPr algn="ctr">
              <a:defRPr/>
            </a:pPr>
            <a:endParaRPr lang="en-US" sz="1800" dirty="0">
              <a:latin typeface="Arial" charset="0"/>
              <a:cs typeface="+mn-cs"/>
            </a:endParaRPr>
          </a:p>
        </p:txBody>
      </p:sp>
      <p:sp>
        <p:nvSpPr>
          <p:cNvPr id="14" name="Text Box 7"/>
          <p:cNvSpPr txBox="1">
            <a:spLocks noChangeArrowheads="1"/>
          </p:cNvSpPr>
          <p:nvPr/>
        </p:nvSpPr>
        <p:spPr bwMode="auto">
          <a:xfrm>
            <a:off x="6324600" y="6611938"/>
            <a:ext cx="279169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dirty="0">
                <a:latin typeface="Comic Sans MS" pitchFamily="66" charset="0"/>
              </a:rPr>
              <a:t>Images: </a:t>
            </a:r>
            <a:r>
              <a:rPr lang="en-US" sz="1000" dirty="0">
                <a:latin typeface="Comic Sans MS" pitchFamily="66" charset="0"/>
                <a:hlinkClick r:id="rId4"/>
              </a:rPr>
              <a:t>Prokaryotic cell diagram</a:t>
            </a:r>
            <a:r>
              <a:rPr lang="en-US" sz="1000" dirty="0">
                <a:latin typeface="Comic Sans MS" pitchFamily="66" charset="0"/>
              </a:rPr>
              <a:t>, M. </a:t>
            </a:r>
            <a:r>
              <a:rPr lang="en-US" sz="1000" dirty="0" smtClean="0">
                <a:latin typeface="Comic Sans MS" pitchFamily="66" charset="0"/>
              </a:rPr>
              <a:t>Ruiz</a:t>
            </a:r>
            <a:endParaRPr lang="en-US" sz="1000" dirty="0">
              <a:latin typeface="Comic Sans MS" pitchFamily="66" charset="0"/>
            </a:endParaRPr>
          </a:p>
        </p:txBody>
      </p:sp>
      <p:pic>
        <p:nvPicPr>
          <p:cNvPr id="8" name="Picture 8" descr="EukaryoteAnimalCe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82750" y="2667000"/>
            <a:ext cx="5708650" cy="361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b="0" dirty="0">
                <a:latin typeface="Comic Sans MS" charset="0"/>
                <a:cs typeface="+mn-cs"/>
              </a:rPr>
              <a:t>From the Virtual Biology Classroom on </a:t>
            </a:r>
            <a:r>
              <a:rPr lang="en-US" sz="1000" b="0" dirty="0">
                <a:latin typeface="Comic Sans MS" charset="0"/>
                <a:cs typeface="+mn-cs"/>
                <a:hlinkClick r:id="rId6"/>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2493576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52400" y="0"/>
            <a:ext cx="5562600" cy="6400800"/>
          </a:xfrm>
        </p:spPr>
        <p:txBody>
          <a:bodyPr/>
          <a:lstStyle/>
          <a:p>
            <a:pPr algn="ctr">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a:buFontTx/>
              <a:buNone/>
              <a:defRPr/>
            </a:pPr>
            <a:r>
              <a:rPr lang="en-US" sz="1800" dirty="0" smtClean="0">
                <a:latin typeface="Comic Sans MS" pitchFamily="66" charset="0"/>
              </a:rPr>
              <a:t>    Here are some links to fun resources that further explain Cell Biology:</a:t>
            </a:r>
          </a:p>
          <a:p>
            <a:pPr>
              <a:defRPr/>
            </a:pPr>
            <a:endParaRPr lang="en-US" sz="600" dirty="0" smtClean="0">
              <a:latin typeface="Comic Sans MS" pitchFamily="66" charset="0"/>
            </a:endParaRPr>
          </a:p>
          <a:p>
            <a:pPr>
              <a:defRPr/>
            </a:pPr>
            <a:r>
              <a:rPr lang="en-US" sz="1600" dirty="0" smtClean="0">
                <a:latin typeface="Comic Sans MS" pitchFamily="66" charset="0"/>
                <a:hlinkClick r:id="rId3"/>
              </a:rPr>
              <a:t>Eukaryotic Cells</a:t>
            </a:r>
            <a:r>
              <a:rPr lang="en-US" sz="1600" dirty="0" smtClean="0">
                <a:latin typeface="Comic Sans MS" pitchFamily="66" charset="0"/>
              </a:rPr>
              <a:t> Main Page</a:t>
            </a:r>
            <a:r>
              <a:rPr lang="en-US" sz="1200" dirty="0" smtClean="0">
                <a:latin typeface="Comic Sans MS" pitchFamily="66" charset="0"/>
              </a:rPr>
              <a:t> </a:t>
            </a:r>
            <a:r>
              <a:rPr lang="en-US" sz="1000" dirty="0" smtClean="0">
                <a:latin typeface="Comic Sans MS" pitchFamily="66" charset="0"/>
              </a:rPr>
              <a:t>on the Virtual Cell Biology Classroom of </a:t>
            </a:r>
            <a:r>
              <a:rPr lang="en-US" sz="12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p>
          <a:p>
            <a:pPr>
              <a:defRPr/>
            </a:pPr>
            <a:r>
              <a:rPr lang="en-US" sz="1600" dirty="0">
                <a:latin typeface="Comic Sans MS" pitchFamily="66" charset="0"/>
                <a:hlinkClick r:id="rId5"/>
              </a:rPr>
              <a:t>Prokaryotic &amp; Eukaryotic</a:t>
            </a:r>
            <a:r>
              <a:rPr lang="en-US" sz="1600" dirty="0">
                <a:latin typeface="Comic Sans MS" pitchFamily="66" charset="0"/>
              </a:rPr>
              <a:t>: Two Types of Biological </a:t>
            </a:r>
            <a:r>
              <a:rPr lang="en-US" sz="1600" dirty="0" smtClean="0">
                <a:latin typeface="Comic Sans MS" pitchFamily="66" charset="0"/>
              </a:rPr>
              <a:t>Cells</a:t>
            </a:r>
            <a:r>
              <a:rPr lang="en-US" sz="1100" dirty="0" smtClean="0">
                <a:latin typeface="Comic Sans MS" pitchFamily="66" charset="0"/>
              </a:rPr>
              <a:t>, an article from SPO.</a:t>
            </a:r>
          </a:p>
          <a:p>
            <a:pPr>
              <a:defRPr/>
            </a:pPr>
            <a:r>
              <a:rPr lang="en-US" sz="1600" dirty="0" smtClean="0">
                <a:latin typeface="Comic Sans MS" pitchFamily="66" charset="0"/>
                <a:hlinkClick r:id="rId6"/>
              </a:rPr>
              <a:t>Eukaryotic </a:t>
            </a:r>
            <a:r>
              <a:rPr lang="en-US" sz="1600" dirty="0">
                <a:latin typeface="Comic Sans MS" pitchFamily="66" charset="0"/>
                <a:hlinkClick r:id="rId6"/>
              </a:rPr>
              <a:t>Cell</a:t>
            </a:r>
            <a:r>
              <a:rPr lang="en-US" sz="1600" dirty="0">
                <a:latin typeface="Comic Sans MS" pitchFamily="66" charset="0"/>
              </a:rPr>
              <a:t>: Structures, Functions &amp; </a:t>
            </a:r>
            <a:r>
              <a:rPr lang="en-US" sz="1600" dirty="0" smtClean="0">
                <a:latin typeface="Comic Sans MS" pitchFamily="66" charset="0"/>
              </a:rPr>
              <a:t>Diagrams</a:t>
            </a:r>
            <a:r>
              <a:rPr lang="en-US" sz="1100" dirty="0" smtClean="0">
                <a:latin typeface="Comic Sans MS" pitchFamily="66" charset="0"/>
              </a:rPr>
              <a:t>, an article from SPO.</a:t>
            </a:r>
          </a:p>
          <a:p>
            <a:pPr>
              <a:defRPr/>
            </a:pPr>
            <a:r>
              <a:rPr lang="en-US" sz="1600" dirty="0" smtClean="0"/>
              <a:t>“</a:t>
            </a:r>
            <a:r>
              <a:rPr lang="en-US" sz="1600" dirty="0" smtClean="0">
                <a:latin typeface="Comic Sans MS" pitchFamily="66" charset="0"/>
                <a:hlinkClick r:id="rId7"/>
              </a:rPr>
              <a:t>Cells</a:t>
            </a:r>
            <a:r>
              <a:rPr lang="en-US" sz="1600" dirty="0" smtClean="0"/>
              <a:t>”</a:t>
            </a:r>
            <a:r>
              <a:rPr lang="en-US" sz="1000" dirty="0" smtClean="0">
                <a:latin typeface="Comic Sans MS" pitchFamily="66" charset="0"/>
              </a:rPr>
              <a:t> music video by They Might Be Giants.</a:t>
            </a:r>
          </a:p>
          <a:p>
            <a:pPr>
              <a:defRPr/>
            </a:pPr>
            <a:r>
              <a:rPr lang="en-US" sz="1600" dirty="0" smtClean="0">
                <a:latin typeface="Comic Sans MS" pitchFamily="66" charset="0"/>
                <a:hlinkClick r:id="rId8"/>
              </a:rPr>
              <a:t>Cells Alive</a:t>
            </a:r>
            <a:r>
              <a:rPr lang="en-US" sz="1000" dirty="0" smtClean="0">
                <a:latin typeface="Comic Sans MS" pitchFamily="66" charset="0"/>
              </a:rPr>
              <a:t> interactive website.</a:t>
            </a:r>
          </a:p>
          <a:p>
            <a:pPr eaLnBrk="1" hangingPunct="1">
              <a:defRPr/>
            </a:pPr>
            <a:r>
              <a:rPr lang="en-US" sz="1600" dirty="0">
                <a:latin typeface="Comic Sans MS" pitchFamily="66" charset="0"/>
              </a:rPr>
              <a:t>“</a:t>
            </a:r>
            <a:r>
              <a:rPr lang="en-US" sz="1600" dirty="0">
                <a:latin typeface="Comic Sans MS" pitchFamily="66" charset="0"/>
                <a:hlinkClick r:id="rId9"/>
              </a:rPr>
              <a:t>How big is a…”</a:t>
            </a:r>
            <a:r>
              <a:rPr lang="en-US" sz="1600" dirty="0">
                <a:latin typeface="Comic Sans MS" pitchFamily="66" charset="0"/>
              </a:rPr>
              <a:t> </a:t>
            </a:r>
            <a:r>
              <a:rPr lang="en-US" sz="1100" dirty="0">
                <a:latin typeface="Comic Sans MS" pitchFamily="66" charset="0"/>
              </a:rPr>
              <a:t>interactive diagram from </a:t>
            </a:r>
            <a:r>
              <a:rPr lang="en-US" sz="1100" dirty="0">
                <a:latin typeface="Comic Sans MS" pitchFamily="66" charset="0"/>
                <a:hlinkClick r:id="rId10"/>
              </a:rPr>
              <a:t>Cells Alive </a:t>
            </a:r>
            <a:r>
              <a:rPr lang="en-US" sz="1100" dirty="0">
                <a:latin typeface="Comic Sans MS" pitchFamily="66" charset="0"/>
              </a:rPr>
              <a:t>website</a:t>
            </a:r>
            <a:r>
              <a:rPr lang="en-US" sz="1000" dirty="0">
                <a:latin typeface="Comic Sans MS" pitchFamily="66" charset="0"/>
              </a:rPr>
              <a:t>.</a:t>
            </a:r>
          </a:p>
          <a:p>
            <a:pPr>
              <a:defRPr/>
            </a:pPr>
            <a:r>
              <a:rPr lang="en-US" sz="1600" dirty="0" smtClean="0">
                <a:latin typeface="Comic Sans MS" pitchFamily="66" charset="0"/>
                <a:hlinkClick r:id="rId11"/>
              </a:rPr>
              <a:t>Cell Structure</a:t>
            </a:r>
            <a:r>
              <a:rPr lang="en-US" sz="1100" dirty="0" smtClean="0">
                <a:latin typeface="Comic Sans MS" pitchFamily="66" charset="0"/>
              </a:rPr>
              <a:t> tutorials and quizzes from Interactive Concepts in Biochemistry.</a:t>
            </a:r>
          </a:p>
          <a:p>
            <a:pPr>
              <a:defRPr/>
            </a:pPr>
            <a:r>
              <a:rPr lang="en-US" sz="1600" dirty="0" smtClean="0">
                <a:latin typeface="Comic Sans MS" pitchFamily="66" charset="0"/>
                <a:hlinkClick r:id="rId12"/>
              </a:rPr>
              <a:t>Eukaryotic Cell Tour</a:t>
            </a:r>
            <a:r>
              <a:rPr lang="en-US" sz="1000" dirty="0" smtClean="0">
                <a:latin typeface="Comic Sans MS" pitchFamily="66" charset="0"/>
              </a:rPr>
              <a:t> an Animated Science Tutorial.</a:t>
            </a:r>
          </a:p>
          <a:p>
            <a:pPr eaLnBrk="1" hangingPunct="1">
              <a:defRPr/>
            </a:pPr>
            <a:r>
              <a:rPr lang="en-US" sz="1600" dirty="0">
                <a:latin typeface="Comic Sans MS" pitchFamily="66" charset="0"/>
              </a:rPr>
              <a:t>“</a:t>
            </a:r>
            <a:r>
              <a:rPr lang="en-US" sz="1600" dirty="0">
                <a:latin typeface="Comic Sans MS" pitchFamily="66" charset="0"/>
                <a:hlinkClick r:id="rId13"/>
              </a:rPr>
              <a:t>Germs</a:t>
            </a:r>
            <a:r>
              <a:rPr lang="en-US" sz="1600" dirty="0">
                <a:latin typeface="Comic Sans MS" pitchFamily="66" charset="0"/>
              </a:rPr>
              <a:t>”.</a:t>
            </a:r>
            <a:r>
              <a:rPr lang="en-US" sz="1100" dirty="0">
                <a:latin typeface="Comic Sans MS" pitchFamily="66" charset="0"/>
              </a:rPr>
              <a:t> Music by Weird Al </a:t>
            </a:r>
            <a:r>
              <a:rPr lang="en-US" sz="1100" dirty="0" err="1">
                <a:latin typeface="Comic Sans MS" pitchFamily="66" charset="0"/>
              </a:rPr>
              <a:t>Yankovic</a:t>
            </a:r>
            <a:r>
              <a:rPr lang="en-US" sz="1100" dirty="0">
                <a:latin typeface="Comic Sans MS" pitchFamily="66" charset="0"/>
              </a:rPr>
              <a:t>. Video by </a:t>
            </a:r>
            <a:r>
              <a:rPr lang="en-US" sz="1100" dirty="0" err="1">
                <a:latin typeface="Comic Sans MS" pitchFamily="66" charset="0"/>
              </a:rPr>
              <a:t>RevLucio</a:t>
            </a:r>
            <a:r>
              <a:rPr lang="en-US" sz="1100" dirty="0">
                <a:latin typeface="Comic Sans MS" pitchFamily="66" charset="0"/>
              </a:rPr>
              <a:t>.</a:t>
            </a:r>
          </a:p>
          <a:p>
            <a:pPr>
              <a:defRPr/>
            </a:pPr>
            <a:r>
              <a:rPr lang="en-US" sz="1600" dirty="0" smtClean="0"/>
              <a:t>“</a:t>
            </a:r>
            <a:r>
              <a:rPr lang="en-US" sz="1600" dirty="0" smtClean="0">
                <a:latin typeface="Comic Sans MS" pitchFamily="66" charset="0"/>
                <a:hlinkClick r:id="rId14"/>
              </a:rPr>
              <a:t>The Cell Song</a:t>
            </a:r>
            <a:r>
              <a:rPr lang="en-US" sz="1600" dirty="0" smtClean="0"/>
              <a:t>”</a:t>
            </a:r>
            <a:r>
              <a:rPr lang="en-US" sz="1000" dirty="0" smtClean="0">
                <a:latin typeface="Comic Sans MS" pitchFamily="66" charset="0"/>
              </a:rPr>
              <a:t> lyrics by The Cell Squad, Freedom Middle School, Nashville, TN.</a:t>
            </a:r>
          </a:p>
          <a:p>
            <a:pPr>
              <a:defRPr/>
            </a:pPr>
            <a:r>
              <a:rPr lang="en-US" sz="1600" dirty="0" smtClean="0">
                <a:latin typeface="Comic Sans MS" pitchFamily="66" charset="0"/>
                <a:hlinkClick r:id="rId15"/>
              </a:rPr>
              <a:t>Endocytosis / Exocytosis</a:t>
            </a:r>
            <a:r>
              <a:rPr lang="en-US" sz="1000" dirty="0" smtClean="0">
                <a:latin typeface="Comic Sans MS" pitchFamily="66" charset="0"/>
                <a:hlinkClick r:id="rId15"/>
              </a:rPr>
              <a:t> </a:t>
            </a:r>
            <a:r>
              <a:rPr lang="en-US" sz="1000" dirty="0" smtClean="0">
                <a:latin typeface="Comic Sans MS" pitchFamily="66" charset="0"/>
              </a:rPr>
              <a:t>animation and quiz from McGraw Hill.</a:t>
            </a:r>
          </a:p>
          <a:p>
            <a:pPr>
              <a:defRPr/>
            </a:pPr>
            <a:r>
              <a:rPr lang="en-US" sz="1600" dirty="0" smtClean="0">
                <a:latin typeface="Comic Sans MS" pitchFamily="66" charset="0"/>
              </a:rPr>
              <a:t>Biology4Kids </a:t>
            </a:r>
            <a:r>
              <a:rPr lang="en-US" sz="1600" dirty="0" smtClean="0"/>
              <a:t>–</a:t>
            </a:r>
            <a:r>
              <a:rPr lang="en-US" sz="1600" dirty="0" smtClean="0">
                <a:latin typeface="Comic Sans MS" pitchFamily="66" charset="0"/>
              </a:rPr>
              <a:t> </a:t>
            </a:r>
            <a:r>
              <a:rPr lang="en-US" sz="1600" dirty="0" smtClean="0">
                <a:latin typeface="Comic Sans MS" pitchFamily="66" charset="0"/>
                <a:hlinkClick r:id="rId16"/>
              </a:rPr>
              <a:t>Cell Biology Main Page</a:t>
            </a:r>
            <a:r>
              <a:rPr lang="en-US" sz="1000" dirty="0" smtClean="0">
                <a:latin typeface="Comic Sans MS" pitchFamily="66" charset="0"/>
              </a:rPr>
              <a:t>   by </a:t>
            </a:r>
            <a:r>
              <a:rPr lang="en-US" sz="1000" dirty="0" err="1" smtClean="0">
                <a:latin typeface="Comic Sans MS" pitchFamily="66" charset="0"/>
              </a:rPr>
              <a:t>Raders</a:t>
            </a:r>
            <a:r>
              <a:rPr lang="en-US" sz="1000" dirty="0" smtClean="0">
                <a:latin typeface="Comic Sans MS" pitchFamily="66" charset="0"/>
              </a:rPr>
              <a:t>.</a:t>
            </a:r>
          </a:p>
          <a:p>
            <a:pPr>
              <a:defRPr/>
            </a:pPr>
            <a:endParaRPr lang="en-US" sz="900" dirty="0" smtClean="0">
              <a:latin typeface="Comic Sans MS" pitchFamily="66" charset="0"/>
            </a:endParaRPr>
          </a:p>
          <a:p>
            <a:pPr algn="ctr">
              <a:buFontTx/>
              <a:buNone/>
              <a:defRPr/>
            </a:pPr>
            <a:r>
              <a:rPr lang="en-US" sz="1000" dirty="0" smtClean="0">
                <a:latin typeface="Comic Sans MS" pitchFamily="66" charset="0"/>
              </a:rPr>
              <a:t>  (You must be in PPT slideshow view to click on links.)</a:t>
            </a:r>
          </a:p>
        </p:txBody>
      </p:sp>
      <p:pic>
        <p:nvPicPr>
          <p:cNvPr id="31747" name="Picture 4" descr="MC900229685[1]"/>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715000" y="2667000"/>
            <a:ext cx="29718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5"/>
          <p:cNvSpPr>
            <a:spLocks noChangeArrowheads="1" noChangeShapeType="1" noTextEdit="1"/>
          </p:cNvSpPr>
          <p:nvPr/>
        </p:nvSpPr>
        <p:spPr bwMode="auto">
          <a:xfrm>
            <a:off x="6019800" y="762000"/>
            <a:ext cx="2514600" cy="106680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Comic Sans MS"/>
              </a:rPr>
              <a:t>Smart Links</a:t>
            </a:r>
          </a:p>
        </p:txBody>
      </p:sp>
      <p:sp>
        <p:nvSpPr>
          <p:cNvPr id="6" name="Rectangle 5"/>
          <p:cNvSpPr>
            <a:spLocks noChangeArrowheads="1"/>
          </p:cNvSpPr>
          <p:nvPr/>
        </p:nvSpPr>
        <p:spPr bwMode="auto">
          <a:xfrm>
            <a:off x="5216704" y="6611937"/>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1000" b="0" dirty="0">
                <a:latin typeface="Comic Sans MS" charset="0"/>
                <a:cs typeface="+mn-cs"/>
              </a:rPr>
              <a:t>From the Virtual Biology Classroom on </a:t>
            </a:r>
            <a:r>
              <a:rPr lang="en-US" sz="1000" b="0" dirty="0">
                <a:latin typeface="Comic Sans MS" charset="0"/>
                <a:cs typeface="+mn-cs"/>
                <a:hlinkClick r:id="rId4"/>
              </a:rPr>
              <a:t>ScienceProfOnline.com</a:t>
            </a:r>
            <a:endParaRPr lang="en-US" sz="1000" b="0" dirty="0">
              <a:latin typeface="Comic Sans MS" charset="0"/>
              <a:cs typeface="+mn-cs"/>
            </a:endParaRPr>
          </a:p>
        </p:txBody>
      </p:sp>
    </p:spTree>
    <p:extLst>
      <p:ext uri="{BB962C8B-B14F-4D97-AF65-F5344CB8AC3E}">
        <p14:creationId xmlns:p14="http://schemas.microsoft.com/office/powerpoint/2010/main" val="16901209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563562"/>
          </a:xfrm>
        </p:spPr>
        <p:txBody>
          <a:bodyPr/>
          <a:lstStyle/>
          <a:p>
            <a:pPr eaLnBrk="1" hangingPunct="1"/>
            <a:r>
              <a:rPr lang="en-US" sz="3200" b="1" dirty="0" smtClean="0">
                <a:latin typeface="Comic Sans MS" pitchFamily="66" charset="0"/>
              </a:rPr>
              <a:t>Two Basic Types of Cells</a:t>
            </a:r>
          </a:p>
        </p:txBody>
      </p:sp>
      <p:sp>
        <p:nvSpPr>
          <p:cNvPr id="4100" name="Text Box 4"/>
          <p:cNvSpPr txBox="1">
            <a:spLocks noChangeArrowheads="1"/>
          </p:cNvSpPr>
          <p:nvPr/>
        </p:nvSpPr>
        <p:spPr bwMode="auto">
          <a:xfrm>
            <a:off x="5486400" y="3810000"/>
            <a:ext cx="2514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3"/>
              </a:rPr>
              <a:t>Eukaryotic Cells</a:t>
            </a:r>
            <a:endParaRPr lang="en-US" sz="2400" b="1" dirty="0">
              <a:latin typeface="Comic Sans MS" pitchFamily="66" charset="0"/>
            </a:endParaRPr>
          </a:p>
        </p:txBody>
      </p:sp>
      <p:sp>
        <p:nvSpPr>
          <p:cNvPr id="4101" name="Text Box 5"/>
          <p:cNvSpPr txBox="1">
            <a:spLocks noChangeArrowheads="1"/>
          </p:cNvSpPr>
          <p:nvPr/>
        </p:nvSpPr>
        <p:spPr bwMode="auto">
          <a:xfrm>
            <a:off x="1143000" y="3810000"/>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Comic Sans MS" pitchFamily="66" charset="0"/>
                <a:hlinkClick r:id="rId4"/>
              </a:rPr>
              <a:t>Prokaryotic Cells</a:t>
            </a:r>
            <a:endParaRPr lang="en-US" sz="2400" b="1" dirty="0">
              <a:latin typeface="Comic Sans MS" pitchFamily="66" charset="0"/>
            </a:endParaRPr>
          </a:p>
        </p:txBody>
      </p:sp>
      <p:sp>
        <p:nvSpPr>
          <p:cNvPr id="4103" name="Text Box 7"/>
          <p:cNvSpPr txBox="1">
            <a:spLocks noChangeArrowheads="1"/>
          </p:cNvSpPr>
          <p:nvPr/>
        </p:nvSpPr>
        <p:spPr bwMode="auto">
          <a:xfrm>
            <a:off x="6491288"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a:t>
            </a:r>
            <a:r>
              <a:rPr lang="en-US" sz="1000" b="0" dirty="0">
                <a:latin typeface="Comic Sans MS" pitchFamily="66" charset="0"/>
                <a:hlinkClick r:id="rId5"/>
              </a:rPr>
              <a:t>Prokaryotic cell diagram</a:t>
            </a:r>
            <a:r>
              <a:rPr lang="en-US" sz="1000" b="0" dirty="0">
                <a:latin typeface="Comic Sans MS" pitchFamily="66" charset="0"/>
              </a:rPr>
              <a:t> &amp; </a:t>
            </a:r>
            <a:r>
              <a:rPr lang="en-US" sz="1000" b="0" dirty="0">
                <a:latin typeface="Comic Sans MS" pitchFamily="66" charset="0"/>
                <a:hlinkClick r:id="rId6"/>
              </a:rPr>
              <a:t>Eukaryotic cell diagram</a:t>
            </a:r>
            <a:r>
              <a:rPr lang="en-US" sz="1000" b="0" dirty="0">
                <a:latin typeface="Comic Sans MS" pitchFamily="66" charset="0"/>
              </a:rPr>
              <a:t>, M. Ruiz</a:t>
            </a:r>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pic>
        <p:nvPicPr>
          <p:cNvPr id="11" name="Picture 4" descr="Prokaryote_cell_unlabeled_Ruiz"/>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0600" y="1143000"/>
            <a:ext cx="3200401" cy="26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Animal_cell_structure_no_text_MRuiz"/>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72000" y="10668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838200" y="4953000"/>
            <a:ext cx="5010150" cy="1446550"/>
          </a:xfrm>
          <a:prstGeom prst="rect">
            <a:avLst/>
          </a:prstGeom>
          <a:noFill/>
        </p:spPr>
        <p:txBody>
          <a:bodyPr>
            <a:spAutoFit/>
          </a:bodyPr>
          <a:lstStyle/>
          <a:p>
            <a:pPr>
              <a:defRPr/>
            </a:pPr>
            <a:r>
              <a:rPr lang="en-US" sz="1800" b="1" dirty="0">
                <a:latin typeface="Comic Sans MS" panose="030F0702030302020204" pitchFamily="66" charset="0"/>
                <a:cs typeface="+mn-cs"/>
              </a:rPr>
              <a:t>Cells:</a:t>
            </a:r>
          </a:p>
          <a:p>
            <a:pPr marL="285750" indent="-285750">
              <a:buFontTx/>
              <a:buChar char="-"/>
              <a:defRPr/>
            </a:pPr>
            <a:r>
              <a:rPr lang="en-US" sz="1400" b="0" dirty="0">
                <a:latin typeface="Comic Sans MS" panose="030F0702030302020204" pitchFamily="66" charset="0"/>
                <a:cs typeface="+mn-cs"/>
              </a:rPr>
              <a:t>are the building blocks of life! </a:t>
            </a:r>
          </a:p>
          <a:p>
            <a:pPr marL="285750" indent="-285750">
              <a:buFontTx/>
              <a:buChar char="-"/>
              <a:defRPr/>
            </a:pPr>
            <a:r>
              <a:rPr lang="en-US" sz="1400" b="0" dirty="0">
                <a:latin typeface="Comic Sans MS" panose="030F0702030302020204" pitchFamily="66" charset="0"/>
                <a:cs typeface="+mn-cs"/>
              </a:rPr>
              <a:t>All living things are made of one or more cells.</a:t>
            </a:r>
          </a:p>
          <a:p>
            <a:pPr marL="285750" indent="-285750">
              <a:buFontTx/>
              <a:buChar char="-"/>
              <a:defRPr/>
            </a:pPr>
            <a:r>
              <a:rPr lang="en-US" sz="1400" b="0" dirty="0">
                <a:latin typeface="Comic Sans MS" panose="030F0702030302020204" pitchFamily="66" charset="0"/>
                <a:cs typeface="+mn-cs"/>
              </a:rPr>
              <a:t>only come from other cells.</a:t>
            </a:r>
          </a:p>
          <a:p>
            <a:pPr marL="285750" indent="-285750">
              <a:buFontTx/>
              <a:buChar char="-"/>
              <a:defRPr/>
            </a:pPr>
            <a:r>
              <a:rPr lang="en-US" sz="1400" b="0" dirty="0">
                <a:latin typeface="Comic Sans MS" panose="030F0702030302020204" pitchFamily="66" charset="0"/>
                <a:cs typeface="+mn-cs"/>
              </a:rPr>
              <a:t>are , really small. </a:t>
            </a:r>
            <a:r>
              <a:rPr lang="en-US" sz="1400" b="0" dirty="0">
                <a:latin typeface="Comic Sans MS" panose="030F0702030302020204" pitchFamily="66" charset="0"/>
                <a:cs typeface="+mn-cs"/>
                <a:hlinkClick r:id="rId10"/>
              </a:rPr>
              <a:t>How small are they</a:t>
            </a:r>
            <a:r>
              <a:rPr lang="en-US" sz="1400" b="0" dirty="0" smtClean="0">
                <a:latin typeface="Comic Sans MS" panose="030F0702030302020204" pitchFamily="66" charset="0"/>
                <a:cs typeface="+mn-cs"/>
                <a:hlinkClick r:id="rId10"/>
              </a:rPr>
              <a:t>?</a:t>
            </a:r>
            <a:endParaRPr lang="en-US" sz="1400" b="0" dirty="0" smtClean="0">
              <a:latin typeface="Comic Sans MS" panose="030F0702030302020204" pitchFamily="66" charset="0"/>
              <a:cs typeface="+mn-cs"/>
            </a:endParaRPr>
          </a:p>
          <a:p>
            <a:pPr marL="285750" indent="-285750">
              <a:buFontTx/>
              <a:buChar char="-"/>
              <a:defRPr/>
            </a:pPr>
            <a:r>
              <a:rPr lang="en-US" sz="1400" b="0" dirty="0">
                <a:latin typeface="Comic Sans MS" panose="030F0702030302020204" pitchFamily="66" charset="0"/>
              </a:rPr>
              <a:t>s</a:t>
            </a:r>
            <a:r>
              <a:rPr lang="en-US" sz="1400" b="0" dirty="0" smtClean="0">
                <a:latin typeface="Comic Sans MS" panose="030F0702030302020204" pitchFamily="66" charset="0"/>
              </a:rPr>
              <a:t>mall because of surface to volume ratio</a:t>
            </a:r>
            <a:endParaRPr lang="en-US" sz="1400" b="0" dirty="0">
              <a:latin typeface="Comic Sans MS" panose="030F0702030302020204" pitchFamily="66" charset="0"/>
              <a:cs typeface="+mn-cs"/>
            </a:endParaRPr>
          </a:p>
        </p:txBody>
      </p:sp>
      <p:sp>
        <p:nvSpPr>
          <p:cNvPr id="2" name="Rectangle 1"/>
          <p:cNvSpPr/>
          <p:nvPr/>
        </p:nvSpPr>
        <p:spPr>
          <a:xfrm>
            <a:off x="6400800" y="5334000"/>
            <a:ext cx="2057400" cy="830997"/>
          </a:xfrm>
          <a:prstGeom prst="rect">
            <a:avLst/>
          </a:prstGeom>
        </p:spPr>
        <p:txBody>
          <a:bodyPr wrap="square">
            <a:spAutoFit/>
          </a:bodyPr>
          <a:lstStyle/>
          <a:p>
            <a:pPr algn="ctr" eaLnBrk="1" hangingPunct="1"/>
            <a:r>
              <a:rPr lang="en-US" altLang="en-US" dirty="0">
                <a:solidFill>
                  <a:srgbClr val="FF0000"/>
                </a:solidFill>
                <a:latin typeface="Comic Sans MS" pitchFamily="66" charset="0"/>
              </a:rPr>
              <a:t>WATCH THIS!  </a:t>
            </a:r>
          </a:p>
          <a:p>
            <a:pPr algn="ctr" eaLnBrk="1" hangingPunct="1"/>
            <a:r>
              <a:rPr lang="en-US" altLang="en-US" dirty="0">
                <a:latin typeface="Comic Sans MS" pitchFamily="66" charset="0"/>
                <a:hlinkClick r:id="rId11"/>
              </a:rPr>
              <a:t>Introduction to Cell Video</a:t>
            </a:r>
            <a:endParaRPr lang="en-US" altLang="en-US" dirty="0">
              <a:latin typeface="Comic Sans MS" pitchFamily="66" charset="0"/>
            </a:endParaRPr>
          </a:p>
        </p:txBody>
      </p:sp>
    </p:spTree>
    <p:extLst>
      <p:ext uri="{BB962C8B-B14F-4D97-AF65-F5344CB8AC3E}">
        <p14:creationId xmlns:p14="http://schemas.microsoft.com/office/powerpoint/2010/main" val="1722864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411162"/>
          </a:xfrm>
        </p:spPr>
        <p:txBody>
          <a:bodyPr>
            <a:noAutofit/>
          </a:bodyPr>
          <a:lstStyle/>
          <a:p>
            <a:pPr eaLnBrk="1" hangingPunct="1">
              <a:defRPr/>
            </a:pPr>
            <a:r>
              <a:rPr lang="en-US" sz="3200" b="1" dirty="0" smtClean="0">
                <a:solidFill>
                  <a:srgbClr val="000000"/>
                </a:solidFill>
                <a:latin typeface="Comic Sans MS" pitchFamily="66" charset="0"/>
                <a:cs typeface="+mj-cs"/>
              </a:rPr>
              <a:t>Size of Living Things</a:t>
            </a:r>
          </a:p>
        </p:txBody>
      </p:sp>
      <p:pic>
        <p:nvPicPr>
          <p:cNvPr id="28674" name="Picture 3" descr="03_01"/>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685800" y="990600"/>
            <a:ext cx="7924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5" name="Picture 4" descr="The range of sizes shown by prokaryotes, relative to those of other organisms and biomolecules">
            <a:hlinkClick r:id="rId4" tooltip="The range of sizes shown by prokaryotes, relative to those of other organisms and biomolecules"/>
          </p:cNvPr>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609600" y="4343400"/>
            <a:ext cx="2362200" cy="177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5"/>
          <p:cNvSpPr txBox="1">
            <a:spLocks noChangeArrowheads="1"/>
          </p:cNvSpPr>
          <p:nvPr/>
        </p:nvSpPr>
        <p:spPr bwMode="auto">
          <a:xfrm>
            <a:off x="3429000" y="4876800"/>
            <a:ext cx="5181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pt-BR" sz="1200">
                <a:latin typeface="Comic Sans MS" charset="0"/>
              </a:rPr>
              <a:t>1 m = 100 cm = 1,000mm = 1,000,000 </a:t>
            </a:r>
            <a:r>
              <a:rPr lang="en-US" sz="1200">
                <a:latin typeface="Comic Sans MS" charset="0"/>
              </a:rPr>
              <a:t>µ</a:t>
            </a:r>
            <a:r>
              <a:rPr lang="pt-BR" sz="1200">
                <a:latin typeface="Comic Sans MS" charset="0"/>
              </a:rPr>
              <a:t>m = 1,000,000,000nm</a:t>
            </a:r>
          </a:p>
          <a:p>
            <a:pPr eaLnBrk="1" hangingPunct="1">
              <a:spcBef>
                <a:spcPct val="50000"/>
              </a:spcBef>
            </a:pPr>
            <a:r>
              <a:rPr lang="pt-BR" sz="1200">
                <a:latin typeface="Comic Sans MS" charset="0"/>
              </a:rPr>
              <a:t>1mm = 1000 </a:t>
            </a:r>
            <a:r>
              <a:rPr lang="en-US" sz="1200">
                <a:latin typeface="Comic Sans MS" charset="0"/>
              </a:rPr>
              <a:t>µ</a:t>
            </a:r>
            <a:r>
              <a:rPr lang="pt-BR" sz="1200">
                <a:latin typeface="Comic Sans MS" charset="0"/>
              </a:rPr>
              <a:t>m = 1000000nm</a:t>
            </a:r>
          </a:p>
          <a:p>
            <a:pPr eaLnBrk="1" hangingPunct="1">
              <a:spcBef>
                <a:spcPct val="50000"/>
              </a:spcBef>
            </a:pPr>
            <a:r>
              <a:rPr lang="pt-BR" sz="1200">
                <a:latin typeface="Comic Sans MS" charset="0"/>
              </a:rPr>
              <a:t>1 </a:t>
            </a:r>
            <a:r>
              <a:rPr lang="en-US" sz="1200">
                <a:latin typeface="Comic Sans MS" charset="0"/>
              </a:rPr>
              <a:t>µ</a:t>
            </a:r>
            <a:r>
              <a:rPr lang="pt-BR" sz="1200">
                <a:latin typeface="Comic Sans MS" charset="0"/>
              </a:rPr>
              <a:t>m = 1000nm</a:t>
            </a:r>
          </a:p>
          <a:p>
            <a:pPr eaLnBrk="1" hangingPunct="1">
              <a:spcBef>
                <a:spcPct val="50000"/>
              </a:spcBef>
            </a:pPr>
            <a:endParaRPr lang="pt-BR" sz="1200">
              <a:latin typeface="Comic Sans MS" charset="0"/>
            </a:endParaRPr>
          </a:p>
          <a:p>
            <a:pPr eaLnBrk="1" hangingPunct="1">
              <a:spcBef>
                <a:spcPct val="50000"/>
              </a:spcBef>
            </a:pPr>
            <a:endParaRPr lang="en-US" sz="2000" i="1"/>
          </a:p>
        </p:txBody>
      </p:sp>
      <p:sp>
        <p:nvSpPr>
          <p:cNvPr id="28677" name="Text Box 6"/>
          <p:cNvSpPr txBox="1">
            <a:spLocks noChangeArrowheads="1"/>
          </p:cNvSpPr>
          <p:nvPr/>
        </p:nvSpPr>
        <p:spPr bwMode="auto">
          <a:xfrm>
            <a:off x="4800600" y="5638800"/>
            <a:ext cx="4191000" cy="10779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a:latin typeface="Comic Sans MS" charset="0"/>
              </a:rPr>
              <a:t>Click link for an interactive </a:t>
            </a:r>
          </a:p>
          <a:p>
            <a:pPr algn="ctr" eaLnBrk="1" hangingPunct="1">
              <a:spcBef>
                <a:spcPct val="50000"/>
              </a:spcBef>
            </a:pPr>
            <a:r>
              <a:rPr lang="en-US" sz="1600">
                <a:latin typeface="Comic Sans MS" charset="0"/>
                <a:hlinkClick r:id="rId6"/>
              </a:rPr>
              <a:t>“</a:t>
            </a:r>
            <a:r>
              <a:rPr lang="en-US" altLang="ja-JP" sz="1600" b="1">
                <a:latin typeface="Comic Sans MS" charset="0"/>
                <a:hlinkClick r:id="rId6"/>
              </a:rPr>
              <a:t>Size of Microscopic Things</a:t>
            </a:r>
            <a:r>
              <a:rPr lang="en-US" sz="1600">
                <a:latin typeface="Comic Sans MS" charset="0"/>
                <a:hlinkClick r:id="rId6"/>
              </a:rPr>
              <a:t>”</a:t>
            </a:r>
            <a:r>
              <a:rPr lang="en-US" altLang="ja-JP" sz="1600">
                <a:latin typeface="Comic Sans MS" charset="0"/>
                <a:hlinkClick r:id="rId6"/>
              </a:rPr>
              <a:t> </a:t>
            </a:r>
            <a:endParaRPr lang="en-US" altLang="ja-JP" sz="1600">
              <a:latin typeface="Comic Sans MS" charset="0"/>
            </a:endParaRPr>
          </a:p>
          <a:p>
            <a:pPr algn="ctr" eaLnBrk="1" hangingPunct="1">
              <a:spcBef>
                <a:spcPct val="50000"/>
              </a:spcBef>
            </a:pPr>
            <a:r>
              <a:rPr lang="en-US" sz="800">
                <a:latin typeface="Comic Sans MS" charset="0"/>
              </a:rPr>
              <a:t> </a:t>
            </a:r>
            <a:r>
              <a:rPr lang="en-US" sz="1600">
                <a:latin typeface="Comic Sans MS" charset="0"/>
              </a:rPr>
              <a:t>animation on Cells Alive. </a:t>
            </a:r>
          </a:p>
        </p:txBody>
      </p:sp>
      <p:sp>
        <p:nvSpPr>
          <p:cNvPr id="28678"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b="0">
                <a:latin typeface="Comic Sans MS" charset="0"/>
              </a:rPr>
              <a:t>From the  Virtual Biology Classroom on </a:t>
            </a:r>
            <a:r>
              <a:rPr lang="en-US" sz="1000" b="0">
                <a:latin typeface="Comic Sans MS" charset="0"/>
                <a:hlinkClick r:id="rId7"/>
              </a:rPr>
              <a:t>ScienceProfOnline.com</a:t>
            </a:r>
            <a:endParaRPr lang="en-US" sz="1000" b="0">
              <a:latin typeface="Comic Sans MS" charset="0"/>
            </a:endParaRPr>
          </a:p>
        </p:txBody>
      </p:sp>
    </p:spTree>
    <p:extLst>
      <p:ext uri="{BB962C8B-B14F-4D97-AF65-F5344CB8AC3E}">
        <p14:creationId xmlns:p14="http://schemas.microsoft.com/office/powerpoint/2010/main" val="29947818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4000" b="1" dirty="0" smtClean="0">
                <a:solidFill>
                  <a:schemeClr val="tx1"/>
                </a:solidFill>
                <a:effectLst>
                  <a:outerShdw blurRad="38100" dist="38100" dir="2700000" algn="tl">
                    <a:srgbClr val="FFFFFF"/>
                  </a:outerShdw>
                </a:effectLst>
                <a:latin typeface="Comic Sans MS"/>
                <a:cs typeface="Comic Sans MS"/>
              </a:rPr>
              <a:t>Parts </a:t>
            </a:r>
            <a:r>
              <a:rPr lang="en-US" sz="4000" dirty="0">
                <a:solidFill>
                  <a:schemeClr val="tx1"/>
                </a:solidFill>
                <a:effectLst>
                  <a:outerShdw blurRad="38100" dist="38100" dir="2700000" algn="tl">
                    <a:srgbClr val="FFFFFF"/>
                  </a:outerShdw>
                </a:effectLst>
                <a:latin typeface="Comic Sans MS"/>
                <a:cs typeface="Comic Sans MS"/>
              </a:rPr>
              <a:t>C</a:t>
            </a:r>
            <a:r>
              <a:rPr lang="en-US" sz="4000" b="1" dirty="0" smtClean="0">
                <a:solidFill>
                  <a:schemeClr val="tx1"/>
                </a:solidFill>
                <a:effectLst>
                  <a:outerShdw blurRad="38100" dist="38100" dir="2700000" algn="tl">
                    <a:srgbClr val="FFFFFF"/>
                  </a:outerShdw>
                </a:effectLst>
                <a:latin typeface="Comic Sans MS"/>
                <a:cs typeface="Comic Sans MS"/>
              </a:rPr>
              <a:t>ommon to All </a:t>
            </a:r>
            <a:r>
              <a:rPr lang="en-US" sz="4000" dirty="0">
                <a:solidFill>
                  <a:schemeClr val="tx1"/>
                </a:solidFill>
                <a:effectLst>
                  <a:outerShdw blurRad="38100" dist="38100" dir="2700000" algn="tl">
                    <a:srgbClr val="FFFFFF"/>
                  </a:outerShdw>
                </a:effectLst>
                <a:latin typeface="Comic Sans MS"/>
                <a:cs typeface="Comic Sans MS"/>
              </a:rPr>
              <a:t>C</a:t>
            </a:r>
            <a:r>
              <a:rPr lang="en-US" sz="4000" b="1" dirty="0" smtClean="0">
                <a:solidFill>
                  <a:schemeClr val="tx1"/>
                </a:solidFill>
                <a:effectLst>
                  <a:outerShdw blurRad="38100" dist="38100" dir="2700000" algn="tl">
                    <a:srgbClr val="FFFFFF"/>
                  </a:outerShdw>
                </a:effectLst>
                <a:latin typeface="Comic Sans MS"/>
                <a:cs typeface="Comic Sans MS"/>
              </a:rPr>
              <a:t>ells</a:t>
            </a:r>
            <a:endParaRPr lang="en-US" dirty="0" smtClean="0">
              <a:solidFill>
                <a:schemeClr val="tx1"/>
              </a:solidFill>
              <a:effectLst>
                <a:outerShdw blurRad="38100" dist="38100" dir="2700000" algn="tl">
                  <a:srgbClr val="FFFFFF"/>
                </a:outerShdw>
              </a:effectLst>
              <a:latin typeface="Comic Sans MS"/>
              <a:cs typeface="Comic Sans MS"/>
            </a:endParaRPr>
          </a:p>
        </p:txBody>
      </p:sp>
      <p:sp>
        <p:nvSpPr>
          <p:cNvPr id="6" name="Rectangle 3"/>
          <p:cNvSpPr txBox="1">
            <a:spLocks noChangeArrowheads="1"/>
          </p:cNvSpPr>
          <p:nvPr/>
        </p:nvSpPr>
        <p:spPr bwMode="auto">
          <a:xfrm>
            <a:off x="457200" y="1676400"/>
            <a:ext cx="441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
                <a:schemeClr val="tx1"/>
              </a:buClr>
            </a:pPr>
            <a:r>
              <a:rPr lang="en-US" sz="2000" dirty="0" smtClean="0">
                <a:solidFill>
                  <a:srgbClr val="404040"/>
                </a:solidFill>
                <a:latin typeface="Comic Sans MS"/>
                <a:cs typeface="Comic Sans MS"/>
              </a:rPr>
              <a:t>Plasma membrane: </a:t>
            </a:r>
          </a:p>
          <a:p>
            <a:pPr lvl="1">
              <a:buClr>
                <a:schemeClr val="tx1"/>
              </a:buClr>
            </a:pPr>
            <a:r>
              <a:rPr lang="en-US" sz="1800" b="0" dirty="0" smtClean="0">
                <a:solidFill>
                  <a:srgbClr val="404040"/>
                </a:solidFill>
                <a:latin typeface="Comic Sans MS"/>
                <a:cs typeface="Comic Sans MS"/>
              </a:rPr>
              <a:t>boundary of the cell, controls what enters and leaves</a:t>
            </a:r>
          </a:p>
          <a:p>
            <a:pPr marL="457200" lvl="1" indent="0">
              <a:buClr>
                <a:schemeClr val="tx1"/>
              </a:buClr>
              <a:buNone/>
            </a:pPr>
            <a:endParaRPr lang="en-US" sz="1800" b="0" dirty="0" smtClean="0">
              <a:solidFill>
                <a:srgbClr val="404040"/>
              </a:solidFill>
              <a:latin typeface="Comic Sans MS"/>
              <a:cs typeface="Comic Sans MS"/>
            </a:endParaRPr>
          </a:p>
          <a:p>
            <a:pPr>
              <a:buClr>
                <a:schemeClr val="tx1"/>
              </a:buClr>
            </a:pPr>
            <a:r>
              <a:rPr lang="en-US" sz="2000" dirty="0" smtClean="0">
                <a:solidFill>
                  <a:srgbClr val="404040"/>
                </a:solidFill>
                <a:latin typeface="Comic Sans MS"/>
                <a:cs typeface="Comic Sans MS"/>
              </a:rPr>
              <a:t>Cytoplasm: </a:t>
            </a:r>
          </a:p>
          <a:p>
            <a:pPr lvl="1">
              <a:buClr>
                <a:schemeClr val="tx1"/>
              </a:buClr>
            </a:pPr>
            <a:r>
              <a:rPr lang="en-US" sz="1800" b="0" dirty="0" smtClean="0">
                <a:solidFill>
                  <a:srgbClr val="404040"/>
                </a:solidFill>
                <a:latin typeface="Comic Sans MS"/>
                <a:cs typeface="Comic Sans MS"/>
              </a:rPr>
              <a:t>fluid substance within the cell, contains dissolved solutes like ions and sugars</a:t>
            </a:r>
          </a:p>
          <a:p>
            <a:pPr marL="457200" lvl="1" indent="0">
              <a:buClr>
                <a:schemeClr val="tx1"/>
              </a:buClr>
              <a:buNone/>
            </a:pPr>
            <a:endParaRPr lang="en-US" sz="1800" b="0" dirty="0" smtClean="0">
              <a:solidFill>
                <a:srgbClr val="404040"/>
              </a:solidFill>
              <a:latin typeface="Comic Sans MS"/>
              <a:cs typeface="Comic Sans MS"/>
            </a:endParaRPr>
          </a:p>
          <a:p>
            <a:pPr>
              <a:buClr>
                <a:schemeClr val="tx1"/>
              </a:buClr>
            </a:pPr>
            <a:r>
              <a:rPr lang="en-US" sz="2000" dirty="0" smtClean="0">
                <a:solidFill>
                  <a:srgbClr val="404040"/>
                </a:solidFill>
                <a:latin typeface="Comic Sans MS"/>
                <a:cs typeface="Comic Sans MS"/>
              </a:rPr>
              <a:t>Genetic Info: </a:t>
            </a:r>
            <a:r>
              <a:rPr lang="en-US" sz="2000" b="0" dirty="0" smtClean="0">
                <a:solidFill>
                  <a:srgbClr val="404040"/>
                </a:solidFill>
                <a:latin typeface="Comic Sans MS"/>
                <a:cs typeface="Comic Sans MS"/>
              </a:rPr>
              <a:t>DNA</a:t>
            </a:r>
          </a:p>
          <a:p>
            <a:pPr lvl="1">
              <a:buClr>
                <a:schemeClr val="tx1"/>
              </a:buClr>
            </a:pPr>
            <a:r>
              <a:rPr lang="en-US" sz="1800" b="0" dirty="0" smtClean="0">
                <a:solidFill>
                  <a:srgbClr val="404040"/>
                </a:solidFill>
                <a:latin typeface="Comic Sans MS"/>
                <a:cs typeface="Comic Sans MS"/>
              </a:rPr>
              <a:t>Provides instructions for how to build and run the cell</a:t>
            </a:r>
            <a:endParaRPr lang="en-US" sz="1800" b="0" dirty="0">
              <a:solidFill>
                <a:srgbClr val="404040"/>
              </a:solidFill>
              <a:latin typeface="Comic Sans MS"/>
              <a:cs typeface="Comic Sans MS"/>
            </a:endParaRPr>
          </a:p>
        </p:txBody>
      </p:sp>
      <p:pic>
        <p:nvPicPr>
          <p:cNvPr id="7" name="Picture 6" descr="cheek-cells-400xTMsmSI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4038600"/>
            <a:ext cx="2760133" cy="2343509"/>
          </a:xfrm>
          <a:prstGeom prst="ellipse">
            <a:avLst/>
          </a:prstGeom>
          <a:ln>
            <a:noFill/>
          </a:ln>
          <a:effectLst>
            <a:softEdge rad="112500"/>
          </a:effectLst>
        </p:spPr>
      </p:pic>
      <p:pic>
        <p:nvPicPr>
          <p:cNvPr id="8" name="Picture 7" descr="cheek-cell-oral-bacteria-1000xTM-SI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10200" y="1143000"/>
            <a:ext cx="3172146" cy="2823210"/>
          </a:xfrm>
          <a:prstGeom prst="ellipse">
            <a:avLst/>
          </a:prstGeom>
          <a:ln>
            <a:noFill/>
          </a:ln>
          <a:effectLst>
            <a:softEdge rad="112500"/>
          </a:effectLst>
        </p:spPr>
      </p:pic>
      <p:cxnSp>
        <p:nvCxnSpPr>
          <p:cNvPr id="11" name="Straight Arrow Connector 10"/>
          <p:cNvCxnSpPr/>
          <p:nvPr/>
        </p:nvCxnSpPr>
        <p:spPr bwMode="auto">
          <a:xfrm flipV="1">
            <a:off x="4572000" y="2057400"/>
            <a:ext cx="1524000" cy="1524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V="1">
            <a:off x="4191000" y="2514600"/>
            <a:ext cx="2590800" cy="220980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5"/>
              </a:rPr>
              <a:t>ScienceProfOnline.com</a:t>
            </a:r>
            <a:endParaRPr lang="en-US" altLang="en-US" sz="1000" b="0" dirty="0">
              <a:latin typeface="Comic Sans MS" pitchFamily="66" charset="0"/>
            </a:endParaRPr>
          </a:p>
        </p:txBody>
      </p:sp>
      <p:sp>
        <p:nvSpPr>
          <p:cNvPr id="10" name="Text Box 7"/>
          <p:cNvSpPr txBox="1">
            <a:spLocks noChangeArrowheads="1"/>
          </p:cNvSpPr>
          <p:nvPr/>
        </p:nvSpPr>
        <p:spPr bwMode="auto">
          <a:xfrm>
            <a:off x="6491288" y="6461125"/>
            <a:ext cx="2667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000" b="0" dirty="0" smtClean="0">
                <a:latin typeface="Comic Sans MS" pitchFamily="66" charset="0"/>
              </a:rPr>
              <a:t>Images: Micrographs of human cheek cells at 400xTM and 100xTM, T. Port</a:t>
            </a:r>
            <a:endParaRPr lang="en-US" sz="1000" b="0" dirty="0">
              <a:latin typeface="Comic Sans MS" pitchFamily="66" charset="0"/>
            </a:endParaRPr>
          </a:p>
        </p:txBody>
      </p:sp>
    </p:spTree>
    <p:extLst>
      <p:ext uri="{BB962C8B-B14F-4D97-AF65-F5344CB8AC3E}">
        <p14:creationId xmlns:p14="http://schemas.microsoft.com/office/powerpoint/2010/main" val="2982344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
                                            <p:txEl>
                                              <p:pRg st="0" end="0"/>
                                            </p:txEl>
                                          </p:spTgt>
                                        </p:tgtEl>
                                        <p:attrNameLst>
                                          <p:attrName>ppt_x</p:attrName>
                                        </p:attrNameLst>
                                      </p:cBhvr>
                                    </p:anim>
                                    <p:anim from="0" to="-1.0" calcmode="lin" valueType="num">
                                      <p:cBhvr>
                                        <p:cTn id="8" dur="200" decel="50000" autoRev="1" fill="hold">
                                          <p:stCondLst>
                                            <p:cond delay="600"/>
                                          </p:stCondLst>
                                        </p:cTn>
                                        <p:tgtEl>
                                          <p:spTgt spid="6">
                                            <p:txEl>
                                              <p:pRg st="0" end="0"/>
                                            </p:txEl>
                                          </p:spTgt>
                                        </p:tgtEl>
                                        <p:attrNameLst>
                                          <p:attrName>xshear</p:attrName>
                                        </p:attrNameLst>
                                      </p:cBhvr>
                                    </p:anim>
                                    <p:animScale>
                                      <p:cBhvr>
                                        <p:cTn id="9" dur="200" decel="100000" autoRev="1" fill="hold">
                                          <p:stCondLst>
                                            <p:cond delay="600"/>
                                          </p:stCondLst>
                                        </p:cTn>
                                        <p:tgtEl>
                                          <p:spTgt spid="6">
                                            <p:txEl>
                                              <p:pRg st="0" end="0"/>
                                            </p:txEl>
                                          </p:spTgt>
                                        </p:tgtEl>
                                      </p:cBhvr>
                                      <p:from x="100000" y="100000"/>
                                      <p:to x="80000" y="100000"/>
                                    </p:animScale>
                                    <p:anim by="(#ppt_h/3+#ppt_w*0.1)" calcmode="lin" valueType="num">
                                      <p:cBhvr additive="sum">
                                        <p:cTn id="10" dur="200" decel="100000" autoRev="1" fill="hold">
                                          <p:stCondLst>
                                            <p:cond delay="600"/>
                                          </p:stCondLst>
                                        </p:cTn>
                                        <p:tgtEl>
                                          <p:spTgt spid="6">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6">
                                            <p:txEl>
                                              <p:pRg st="1" end="1"/>
                                            </p:txEl>
                                          </p:spTgt>
                                        </p:tgtEl>
                                        <p:attrNameLst>
                                          <p:attrName>ppt_x</p:attrName>
                                        </p:attrNameLst>
                                      </p:cBhvr>
                                    </p:anim>
                                    <p:anim from="0" to="-1.0" calcmode="lin" valueType="num">
                                      <p:cBhvr>
                                        <p:cTn id="16" dur="200" decel="50000" autoRev="1" fill="hold">
                                          <p:stCondLst>
                                            <p:cond delay="600"/>
                                          </p:stCondLst>
                                        </p:cTn>
                                        <p:tgtEl>
                                          <p:spTgt spid="6">
                                            <p:txEl>
                                              <p:pRg st="1" end="1"/>
                                            </p:txEl>
                                          </p:spTgt>
                                        </p:tgtEl>
                                        <p:attrNameLst>
                                          <p:attrName>xshear</p:attrName>
                                        </p:attrNameLst>
                                      </p:cBhvr>
                                    </p:anim>
                                    <p:animScale>
                                      <p:cBhvr>
                                        <p:cTn id="17" dur="200" decel="100000" autoRev="1" fill="hold">
                                          <p:stCondLst>
                                            <p:cond delay="600"/>
                                          </p:stCondLst>
                                        </p:cTn>
                                        <p:tgtEl>
                                          <p:spTgt spid="6">
                                            <p:txEl>
                                              <p:pRg st="1" end="1"/>
                                            </p:txEl>
                                          </p:spTgt>
                                        </p:tgtEl>
                                      </p:cBhvr>
                                      <p:from x="100000" y="100000"/>
                                      <p:to x="80000" y="100000"/>
                                    </p:animScale>
                                    <p:anim by="(#ppt_h/3+#ppt_w*0.1)" calcmode="lin" valueType="num">
                                      <p:cBhvr additive="sum">
                                        <p:cTn id="18" dur="200" decel="100000" autoRev="1" fill="hold">
                                          <p:stCondLst>
                                            <p:cond delay="600"/>
                                          </p:stCondLst>
                                        </p:cTn>
                                        <p:tgtEl>
                                          <p:spTgt spid="6">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6">
                                            <p:txEl>
                                              <p:pRg st="3" end="3"/>
                                            </p:txEl>
                                          </p:spTgt>
                                        </p:tgtEl>
                                        <p:attrNameLst>
                                          <p:attrName>ppt_x</p:attrName>
                                        </p:attrNameLst>
                                      </p:cBhvr>
                                    </p:anim>
                                    <p:anim from="0" to="-1.0" calcmode="lin" valueType="num">
                                      <p:cBhvr>
                                        <p:cTn id="24" dur="200" decel="50000" autoRev="1" fill="hold">
                                          <p:stCondLst>
                                            <p:cond delay="600"/>
                                          </p:stCondLst>
                                        </p:cTn>
                                        <p:tgtEl>
                                          <p:spTgt spid="6">
                                            <p:txEl>
                                              <p:pRg st="3" end="3"/>
                                            </p:txEl>
                                          </p:spTgt>
                                        </p:tgtEl>
                                        <p:attrNameLst>
                                          <p:attrName>xshear</p:attrName>
                                        </p:attrNameLst>
                                      </p:cBhvr>
                                    </p:anim>
                                    <p:animScale>
                                      <p:cBhvr>
                                        <p:cTn id="25" dur="200" decel="100000" autoRev="1" fill="hold">
                                          <p:stCondLst>
                                            <p:cond delay="600"/>
                                          </p:stCondLst>
                                        </p:cTn>
                                        <p:tgtEl>
                                          <p:spTgt spid="6">
                                            <p:txEl>
                                              <p:pRg st="3" end="3"/>
                                            </p:txEl>
                                          </p:spTgt>
                                        </p:tgtEl>
                                      </p:cBhvr>
                                      <p:from x="100000" y="100000"/>
                                      <p:to x="80000" y="100000"/>
                                    </p:animScale>
                                    <p:anim by="(#ppt_h/3+#ppt_w*0.1)" calcmode="lin" valueType="num">
                                      <p:cBhvr additive="sum">
                                        <p:cTn id="26" dur="200" decel="100000" autoRev="1" fill="hold">
                                          <p:stCondLst>
                                            <p:cond delay="600"/>
                                          </p:stCondLst>
                                        </p:cTn>
                                        <p:tgtEl>
                                          <p:spTgt spid="6">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6">
                                            <p:txEl>
                                              <p:pRg st="4" end="4"/>
                                            </p:txEl>
                                          </p:spTgt>
                                        </p:tgtEl>
                                        <p:attrNameLst>
                                          <p:attrName>ppt_x</p:attrName>
                                        </p:attrNameLst>
                                      </p:cBhvr>
                                    </p:anim>
                                    <p:anim from="0" to="-1.0" calcmode="lin" valueType="num">
                                      <p:cBhvr>
                                        <p:cTn id="32" dur="200" decel="50000" autoRev="1" fill="hold">
                                          <p:stCondLst>
                                            <p:cond delay="600"/>
                                          </p:stCondLst>
                                        </p:cTn>
                                        <p:tgtEl>
                                          <p:spTgt spid="6">
                                            <p:txEl>
                                              <p:pRg st="4" end="4"/>
                                            </p:txEl>
                                          </p:spTgt>
                                        </p:tgtEl>
                                        <p:attrNameLst>
                                          <p:attrName>xshear</p:attrName>
                                        </p:attrNameLst>
                                      </p:cBhvr>
                                    </p:anim>
                                    <p:animScale>
                                      <p:cBhvr>
                                        <p:cTn id="33" dur="200" decel="100000" autoRev="1" fill="hold">
                                          <p:stCondLst>
                                            <p:cond delay="600"/>
                                          </p:stCondLst>
                                        </p:cTn>
                                        <p:tgtEl>
                                          <p:spTgt spid="6">
                                            <p:txEl>
                                              <p:pRg st="4" end="4"/>
                                            </p:txEl>
                                          </p:spTgt>
                                        </p:tgtEl>
                                      </p:cBhvr>
                                      <p:from x="100000" y="100000"/>
                                      <p:to x="80000" y="100000"/>
                                    </p:animScale>
                                    <p:anim by="(#ppt_h/3+#ppt_w*0.1)" calcmode="lin" valueType="num">
                                      <p:cBhvr additive="sum">
                                        <p:cTn id="34" dur="200" decel="100000" autoRev="1" fill="hold">
                                          <p:stCondLst>
                                            <p:cond delay="600"/>
                                          </p:stCondLst>
                                        </p:cTn>
                                        <p:tgtEl>
                                          <p:spTgt spid="6">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from="(-#ppt_w/2)" to="(#ppt_x)" calcmode="lin" valueType="num">
                                      <p:cBhvr>
                                        <p:cTn id="39" dur="600" fill="hold">
                                          <p:stCondLst>
                                            <p:cond delay="0"/>
                                          </p:stCondLst>
                                        </p:cTn>
                                        <p:tgtEl>
                                          <p:spTgt spid="6">
                                            <p:txEl>
                                              <p:pRg st="6" end="6"/>
                                            </p:txEl>
                                          </p:spTgt>
                                        </p:tgtEl>
                                        <p:attrNameLst>
                                          <p:attrName>ppt_x</p:attrName>
                                        </p:attrNameLst>
                                      </p:cBhvr>
                                    </p:anim>
                                    <p:anim from="0" to="-1.0" calcmode="lin" valueType="num">
                                      <p:cBhvr>
                                        <p:cTn id="40" dur="200" decel="50000" autoRev="1" fill="hold">
                                          <p:stCondLst>
                                            <p:cond delay="600"/>
                                          </p:stCondLst>
                                        </p:cTn>
                                        <p:tgtEl>
                                          <p:spTgt spid="6">
                                            <p:txEl>
                                              <p:pRg st="6" end="6"/>
                                            </p:txEl>
                                          </p:spTgt>
                                        </p:tgtEl>
                                        <p:attrNameLst>
                                          <p:attrName>xshear</p:attrName>
                                        </p:attrNameLst>
                                      </p:cBhvr>
                                    </p:anim>
                                    <p:animScale>
                                      <p:cBhvr>
                                        <p:cTn id="41" dur="200" decel="100000" autoRev="1" fill="hold">
                                          <p:stCondLst>
                                            <p:cond delay="600"/>
                                          </p:stCondLst>
                                        </p:cTn>
                                        <p:tgtEl>
                                          <p:spTgt spid="6">
                                            <p:txEl>
                                              <p:pRg st="6" end="6"/>
                                            </p:txEl>
                                          </p:spTgt>
                                        </p:tgtEl>
                                      </p:cBhvr>
                                      <p:from x="100000" y="100000"/>
                                      <p:to x="80000" y="100000"/>
                                    </p:animScale>
                                    <p:anim by="(#ppt_h/3+#ppt_w*0.1)" calcmode="lin" valueType="num">
                                      <p:cBhvr additive="sum">
                                        <p:cTn id="42" dur="200" decel="100000" autoRev="1" fill="hold">
                                          <p:stCondLst>
                                            <p:cond delay="600"/>
                                          </p:stCondLst>
                                        </p:cTn>
                                        <p:tgtEl>
                                          <p:spTgt spid="6">
                                            <p:txEl>
                                              <p:pRg st="6" end="6"/>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from="(-#ppt_w/2)" to="(#ppt_x)" calcmode="lin" valueType="num">
                                      <p:cBhvr>
                                        <p:cTn id="47" dur="600" fill="hold">
                                          <p:stCondLst>
                                            <p:cond delay="0"/>
                                          </p:stCondLst>
                                        </p:cTn>
                                        <p:tgtEl>
                                          <p:spTgt spid="6">
                                            <p:txEl>
                                              <p:pRg st="7" end="7"/>
                                            </p:txEl>
                                          </p:spTgt>
                                        </p:tgtEl>
                                        <p:attrNameLst>
                                          <p:attrName>ppt_x</p:attrName>
                                        </p:attrNameLst>
                                      </p:cBhvr>
                                    </p:anim>
                                    <p:anim from="0" to="-1.0" calcmode="lin" valueType="num">
                                      <p:cBhvr>
                                        <p:cTn id="48" dur="200" decel="50000" autoRev="1" fill="hold">
                                          <p:stCondLst>
                                            <p:cond delay="600"/>
                                          </p:stCondLst>
                                        </p:cTn>
                                        <p:tgtEl>
                                          <p:spTgt spid="6">
                                            <p:txEl>
                                              <p:pRg st="7" end="7"/>
                                            </p:txEl>
                                          </p:spTgt>
                                        </p:tgtEl>
                                        <p:attrNameLst>
                                          <p:attrName>xshear</p:attrName>
                                        </p:attrNameLst>
                                      </p:cBhvr>
                                    </p:anim>
                                    <p:animScale>
                                      <p:cBhvr>
                                        <p:cTn id="49" dur="200" decel="100000" autoRev="1" fill="hold">
                                          <p:stCondLst>
                                            <p:cond delay="600"/>
                                          </p:stCondLst>
                                        </p:cTn>
                                        <p:tgtEl>
                                          <p:spTgt spid="6">
                                            <p:txEl>
                                              <p:pRg st="7" end="7"/>
                                            </p:txEl>
                                          </p:spTgt>
                                        </p:tgtEl>
                                      </p:cBhvr>
                                      <p:from x="100000" y="100000"/>
                                      <p:to x="80000" y="100000"/>
                                    </p:animScale>
                                    <p:anim by="(#ppt_h/3+#ppt_w*0.1)" calcmode="lin" valueType="num">
                                      <p:cBhvr additive="sum">
                                        <p:cTn id="50" dur="200" decel="100000" autoRev="1" fill="hold">
                                          <p:stCondLst>
                                            <p:cond delay="600"/>
                                          </p:stCondLst>
                                        </p:cTn>
                                        <p:tgtEl>
                                          <p:spTgt spid="6">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b="1" dirty="0" smtClean="0">
                <a:solidFill>
                  <a:srgbClr val="020294"/>
                </a:solidFill>
                <a:latin typeface="Comic Sans MS"/>
                <a:cs typeface="Comic Sans MS"/>
              </a:rPr>
              <a:t>Classification of Kingdoms of Eukaryotes</a:t>
            </a:r>
            <a:endParaRPr lang="en-US" sz="3200" b="1" dirty="0">
              <a:solidFill>
                <a:srgbClr val="020294"/>
              </a:solidFill>
              <a:latin typeface="Comic Sans MS"/>
              <a:cs typeface="Comic Sans MS"/>
            </a:endParaRPr>
          </a:p>
        </p:txBody>
      </p:sp>
      <p:graphicFrame>
        <p:nvGraphicFramePr>
          <p:cNvPr id="6" name="Table 5"/>
          <p:cNvGraphicFramePr>
            <a:graphicFrameLocks noGrp="1"/>
          </p:cNvGraphicFramePr>
          <p:nvPr>
            <p:extLst>
              <p:ext uri="{D42A27DB-BD31-4B8C-83A1-F6EECF244321}">
                <p14:modId xmlns:p14="http://schemas.microsoft.com/office/powerpoint/2010/main" val="3940352094"/>
              </p:ext>
            </p:extLst>
          </p:nvPr>
        </p:nvGraphicFramePr>
        <p:xfrm>
          <a:off x="609600" y="1066800"/>
          <a:ext cx="7848601" cy="4571999"/>
        </p:xfrm>
        <a:graphic>
          <a:graphicData uri="http://schemas.openxmlformats.org/drawingml/2006/table">
            <a:tbl>
              <a:tblPr firstRow="1" bandRow="1">
                <a:tableStyleId>{3B4B98B0-60AC-42C2-AFA5-B58CD77FA1E5}</a:tableStyleId>
              </a:tblPr>
              <a:tblGrid>
                <a:gridCol w="1600335"/>
                <a:gridCol w="1295265"/>
                <a:gridCol w="1295400"/>
                <a:gridCol w="1295400"/>
                <a:gridCol w="1219200"/>
                <a:gridCol w="1143001"/>
              </a:tblGrid>
              <a:tr h="731520">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Comic Sans MS"/>
                          <a:cs typeface="Comic Sans MS"/>
                        </a:rPr>
                        <a:t>Bacteria</a:t>
                      </a:r>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err="1" smtClean="0">
                          <a:latin typeface="Comic Sans MS"/>
                          <a:cs typeface="Comic Sans MS"/>
                        </a:rPr>
                        <a:t>Protists</a:t>
                      </a:r>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Comic Sans MS"/>
                          <a:cs typeface="Comic Sans MS"/>
                        </a:rPr>
                        <a:t>Fungi</a:t>
                      </a:r>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Comic Sans MS"/>
                          <a:cs typeface="Comic Sans MS"/>
                        </a:rPr>
                        <a:t>Plants </a:t>
                      </a:r>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Comic Sans MS"/>
                          <a:cs typeface="Comic Sans MS"/>
                        </a:rPr>
                        <a:t>Animals</a:t>
                      </a:r>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1520">
                <a:tc>
                  <a:txBody>
                    <a:bodyPr/>
                    <a:lstStyle/>
                    <a:p>
                      <a:pPr algn="ctr"/>
                      <a:r>
                        <a:rPr lang="en-US" sz="1600" b="1" i="0" dirty="0" err="1" smtClean="0">
                          <a:latin typeface="Comic Sans MS"/>
                          <a:cs typeface="Comic Sans MS"/>
                        </a:rPr>
                        <a:t>Prokarytic</a:t>
                      </a:r>
                      <a:r>
                        <a:rPr lang="en-US" sz="1600" b="1" i="0" dirty="0" smtClean="0">
                          <a:latin typeface="Comic Sans MS"/>
                          <a:cs typeface="Comic Sans MS"/>
                        </a:rPr>
                        <a:t> or Eukaryotic?</a:t>
                      </a:r>
                      <a:endParaRPr lang="en-US" sz="1600" b="1" i="0"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1520">
                <a:tc>
                  <a:txBody>
                    <a:bodyPr/>
                    <a:lstStyle/>
                    <a:p>
                      <a:pPr algn="ctr"/>
                      <a:r>
                        <a:rPr lang="en-US" sz="1400" b="1" dirty="0" smtClean="0">
                          <a:latin typeface="Comic Sans MS"/>
                          <a:cs typeface="Comic Sans MS"/>
                        </a:rPr>
                        <a:t>Cell Organization</a:t>
                      </a:r>
                    </a:p>
                    <a:p>
                      <a:pPr algn="ctr"/>
                      <a:r>
                        <a:rPr lang="en-US" sz="1400" dirty="0" smtClean="0">
                          <a:latin typeface="Comic Sans MS"/>
                          <a:cs typeface="Comic Sans MS"/>
                        </a:rPr>
                        <a:t> </a:t>
                      </a:r>
                      <a:r>
                        <a:rPr lang="en-US" sz="1000" dirty="0" smtClean="0">
                          <a:latin typeface="Comic Sans MS"/>
                          <a:cs typeface="Comic Sans MS"/>
                        </a:rPr>
                        <a:t>(single or multicellular?)</a:t>
                      </a:r>
                      <a:endParaRPr lang="en-US" sz="1000" i="1"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1520">
                <a:tc>
                  <a:txBody>
                    <a:bodyPr/>
                    <a:lstStyle/>
                    <a:p>
                      <a:pPr algn="ctr"/>
                      <a:endParaRPr lang="en-US" sz="700" dirty="0" smtClean="0">
                        <a:latin typeface="Comic Sans MS"/>
                        <a:cs typeface="Comic Sans MS"/>
                      </a:endParaRPr>
                    </a:p>
                    <a:p>
                      <a:pPr algn="ctr"/>
                      <a:r>
                        <a:rPr lang="en-US" sz="1400" b="1" dirty="0" smtClean="0">
                          <a:latin typeface="Comic Sans MS"/>
                          <a:cs typeface="Comic Sans MS"/>
                        </a:rPr>
                        <a:t>Examples of Organisms</a:t>
                      </a:r>
                    </a:p>
                    <a:p>
                      <a:pPr algn="ctr"/>
                      <a:endParaRPr lang="en-US" sz="700"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1520">
                <a:tc>
                  <a:txBody>
                    <a:bodyPr/>
                    <a:lstStyle/>
                    <a:p>
                      <a:pPr algn="ctr"/>
                      <a:endParaRPr lang="en-US" sz="800" dirty="0" smtClean="0">
                        <a:latin typeface="Comic Sans MS"/>
                        <a:cs typeface="Comic Sans MS"/>
                      </a:endParaRPr>
                    </a:p>
                    <a:p>
                      <a:pPr algn="ctr"/>
                      <a:r>
                        <a:rPr lang="en-US" sz="1400" b="1" dirty="0" smtClean="0">
                          <a:latin typeface="Comic Sans MS"/>
                          <a:cs typeface="Comic Sans MS"/>
                        </a:rPr>
                        <a:t>Distinguishing Characteristics</a:t>
                      </a:r>
                    </a:p>
                    <a:p>
                      <a:pPr algn="ctr"/>
                      <a:endParaRPr lang="en-US" sz="800"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31520">
                <a:tc>
                  <a:txBody>
                    <a:bodyPr/>
                    <a:lstStyle/>
                    <a:p>
                      <a:pPr algn="ctr"/>
                      <a:endParaRPr lang="en-US" sz="800" dirty="0" smtClean="0">
                        <a:latin typeface="Comic Sans MS"/>
                        <a:cs typeface="Comic Sans MS"/>
                      </a:endParaRPr>
                    </a:p>
                    <a:p>
                      <a:pPr algn="ctr"/>
                      <a:r>
                        <a:rPr lang="en-US" sz="1400" b="1" dirty="0" smtClean="0">
                          <a:latin typeface="Comic Sans MS"/>
                          <a:cs typeface="Comic Sans MS"/>
                        </a:rPr>
                        <a:t>Other Details</a:t>
                      </a:r>
                      <a:endParaRPr lang="en-US" sz="1400" b="1"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Comic Sans MS"/>
                        <a:cs typeface="Comic Sans M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TextBox 6"/>
          <p:cNvSpPr txBox="1"/>
          <p:nvPr/>
        </p:nvSpPr>
        <p:spPr>
          <a:xfrm>
            <a:off x="609600" y="5791200"/>
            <a:ext cx="6400800" cy="276999"/>
          </a:xfrm>
          <a:prstGeom prst="rect">
            <a:avLst/>
          </a:prstGeom>
          <a:noFill/>
        </p:spPr>
        <p:txBody>
          <a:bodyPr wrap="square" rtlCol="0">
            <a:spAutoFit/>
          </a:bodyPr>
          <a:lstStyle/>
          <a:p>
            <a:r>
              <a:rPr lang="en-US" sz="1200" b="0" dirty="0" smtClean="0">
                <a:latin typeface="Comic Sans MS"/>
                <a:cs typeface="Comic Sans MS"/>
              </a:rPr>
              <a:t>Name three ways in which eukaryotes and prokaryotes differ:</a:t>
            </a:r>
            <a:endParaRPr lang="en-US" sz="1200" b="0" dirty="0">
              <a:latin typeface="Comic Sans MS"/>
              <a:cs typeface="Comic Sans MS"/>
            </a:endParaRPr>
          </a:p>
        </p:txBody>
      </p:sp>
      <p:sp>
        <p:nvSpPr>
          <p:cNvPr id="5"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2"/>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390295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CC0000"/>
                </a:solidFill>
                <a:latin typeface="Comic Sans MS"/>
                <a:cs typeface="Comic Sans MS"/>
              </a:rPr>
              <a:t/>
            </a:r>
            <a:br>
              <a:rPr lang="en-US" sz="3600" b="1" dirty="0" smtClean="0">
                <a:solidFill>
                  <a:srgbClr val="CC0000"/>
                </a:solidFill>
                <a:latin typeface="Comic Sans MS"/>
                <a:cs typeface="Comic Sans MS"/>
              </a:rPr>
            </a:br>
            <a:r>
              <a:rPr lang="en-US" sz="3200" b="1" dirty="0" smtClean="0">
                <a:solidFill>
                  <a:schemeClr val="tx1"/>
                </a:solidFill>
                <a:latin typeface="Comic Sans MS"/>
                <a:cs typeface="Comic Sans MS"/>
              </a:rPr>
              <a:t>O</a:t>
            </a:r>
            <a:r>
              <a:rPr lang="en-US" sz="3200" b="1" i="1" dirty="0" smtClean="0">
                <a:solidFill>
                  <a:schemeClr val="tx1"/>
                </a:solidFill>
                <a:latin typeface="Comic Sans MS"/>
                <a:cs typeface="Comic Sans MS"/>
              </a:rPr>
              <a:t>ld School </a:t>
            </a:r>
            <a:r>
              <a:rPr lang="en-US" sz="3200" b="1" dirty="0">
                <a:solidFill>
                  <a:schemeClr val="tx1"/>
                </a:solidFill>
                <a:latin typeface="Comic Sans MS"/>
                <a:cs typeface="Comic Sans MS"/>
              </a:rPr>
              <a:t>5 Kingdom classification of organisms</a:t>
            </a:r>
            <a:r>
              <a:rPr lang="en-US" sz="4000" dirty="0">
                <a:solidFill>
                  <a:schemeClr val="tx1"/>
                </a:solidFill>
                <a:latin typeface="Arial" charset="0"/>
              </a:rPr>
              <a:t/>
            </a:r>
            <a:br>
              <a:rPr lang="en-US" sz="4000" dirty="0">
                <a:solidFill>
                  <a:schemeClr val="tx1"/>
                </a:solidFill>
                <a:latin typeface="Arial" charset="0"/>
              </a:rPr>
            </a:br>
            <a:endParaRPr lang="en-US" sz="4000" dirty="0">
              <a:solidFill>
                <a:schemeClr val="tx1"/>
              </a:solidFill>
            </a:endParaRPr>
          </a:p>
        </p:txBody>
      </p:sp>
      <p:pic>
        <p:nvPicPr>
          <p:cNvPr id="4" name="Picture 3" descr="Tree_of_Living_Organisms_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440671"/>
            <a:ext cx="7848600" cy="4882527"/>
          </a:xfrm>
          <a:prstGeom prst="rect">
            <a:avLst/>
          </a:prstGeom>
        </p:spPr>
      </p:pic>
      <p:sp>
        <p:nvSpPr>
          <p:cNvPr id="5" name="Text Box 17"/>
          <p:cNvSpPr txBox="1">
            <a:spLocks noChangeArrowheads="1"/>
          </p:cNvSpPr>
          <p:nvPr/>
        </p:nvSpPr>
        <p:spPr bwMode="auto">
          <a:xfrm>
            <a:off x="533400" y="1676400"/>
            <a:ext cx="3276600" cy="907941"/>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3"/>
              </a:rPr>
              <a:t>Eukaryotes</a:t>
            </a:r>
            <a:endParaRPr lang="en-US" altLang="en-US" sz="2800" dirty="0" smtClean="0">
              <a:latin typeface="Comic Sans MS" pitchFamily="66" charset="0"/>
            </a:endParaRPr>
          </a:p>
          <a:p>
            <a:pPr algn="ctr" eaLnBrk="1" hangingPunct="1">
              <a:spcBef>
                <a:spcPct val="50000"/>
              </a:spcBef>
            </a:pPr>
            <a:endParaRPr lang="en-US" altLang="en-US" sz="1400" dirty="0">
              <a:latin typeface="Comic Sans MS" pitchFamily="66" charset="0"/>
            </a:endParaRPr>
          </a:p>
        </p:txBody>
      </p:sp>
      <p:sp>
        <p:nvSpPr>
          <p:cNvPr id="6" name="Text Box 16"/>
          <p:cNvSpPr txBox="1">
            <a:spLocks noChangeArrowheads="1"/>
          </p:cNvSpPr>
          <p:nvPr/>
        </p:nvSpPr>
        <p:spPr bwMode="auto">
          <a:xfrm>
            <a:off x="457200" y="5562600"/>
            <a:ext cx="3352800" cy="954107"/>
          </a:xfrm>
          <a:prstGeom prst="rect">
            <a:avLst/>
          </a:prstGeom>
          <a:solidFill>
            <a:schemeClr val="bg1"/>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altLang="en-US" sz="3200" dirty="0" smtClean="0">
                <a:latin typeface="Comic Sans MS" pitchFamily="66" charset="0"/>
                <a:hlinkClick r:id="rId4"/>
              </a:rPr>
              <a:t>Prokaryotes</a:t>
            </a:r>
            <a:endParaRPr lang="en-US" altLang="en-US" sz="3200" dirty="0">
              <a:latin typeface="Comic Sans MS" pitchFamily="66" charset="0"/>
            </a:endParaRPr>
          </a:p>
          <a:p>
            <a:pPr algn="ctr" eaLnBrk="1" hangingPunct="1">
              <a:spcBef>
                <a:spcPct val="50000"/>
              </a:spcBef>
            </a:pPr>
            <a:endParaRPr lang="en-US" altLang="en-US" sz="1600" dirty="0">
              <a:latin typeface="Comic Sans MS" pitchFamily="66" charset="0"/>
            </a:endParaRPr>
          </a:p>
        </p:txBody>
      </p:sp>
      <p:sp>
        <p:nvSpPr>
          <p:cNvPr id="7" name="Text Box 3"/>
          <p:cNvSpPr txBox="1">
            <a:spLocks noChangeArrowheads="1"/>
          </p:cNvSpPr>
          <p:nvPr/>
        </p:nvSpPr>
        <p:spPr bwMode="auto">
          <a:xfrm>
            <a:off x="4724400" y="6613525"/>
            <a:ext cx="441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Image: </a:t>
            </a:r>
            <a:r>
              <a:rPr lang="en-US" altLang="en-US" sz="1000" b="0" dirty="0">
                <a:latin typeface="Comic Sans MS" pitchFamily="66" charset="0"/>
                <a:hlinkClick r:id="rId5"/>
              </a:rPr>
              <a:t>Phylogenetic Tree</a:t>
            </a:r>
            <a:r>
              <a:rPr lang="en-US" altLang="en-US" sz="1000" b="0" dirty="0">
                <a:latin typeface="Comic Sans MS" pitchFamily="66" charset="0"/>
              </a:rPr>
              <a:t>, </a:t>
            </a:r>
            <a:r>
              <a:rPr lang="en-US" altLang="en-US" sz="1000" b="0" dirty="0" smtClean="0">
                <a:latin typeface="Comic Sans MS" pitchFamily="66" charset="0"/>
              </a:rPr>
              <a:t>Wiki</a:t>
            </a:r>
            <a:endParaRPr lang="en-US" altLang="en-US" sz="1000" b="0" i="1" dirty="0"/>
          </a:p>
        </p:txBody>
      </p:sp>
      <p:sp>
        <p:nvSpPr>
          <p:cNvPr id="9"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6"/>
              </a:rPr>
              <a:t>ScienceProfOnline.com</a:t>
            </a:r>
            <a:endParaRPr lang="en-US" altLang="en-US" sz="1000" b="0" dirty="0">
              <a:latin typeface="Comic Sans MS" pitchFamily="66" charset="0"/>
            </a:endParaRPr>
          </a:p>
        </p:txBody>
      </p:sp>
      <p:sp>
        <p:nvSpPr>
          <p:cNvPr id="10" name="Rounded Rectangle 9"/>
          <p:cNvSpPr/>
          <p:nvPr/>
        </p:nvSpPr>
        <p:spPr bwMode="auto">
          <a:xfrm>
            <a:off x="4572000" y="4495800"/>
            <a:ext cx="2667000" cy="1600200"/>
          </a:xfrm>
          <a:prstGeom prst="round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67573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Prokaryote_cell_unlabeled_Ruiz"/>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447800"/>
            <a:ext cx="452302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0" y="6629401"/>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b="0" i="0" dirty="0">
                <a:latin typeface="Comic Sans MS" pitchFamily="66" charset="0"/>
              </a:rPr>
              <a:t>Images: </a:t>
            </a:r>
            <a:r>
              <a:rPr lang="en-US" sz="1000" b="0" i="0" dirty="0">
                <a:latin typeface="Comic Sans MS" pitchFamily="66" charset="0"/>
                <a:hlinkClick r:id="rId4"/>
              </a:rPr>
              <a:t>Prokaryotic Cell</a:t>
            </a:r>
            <a:r>
              <a:rPr lang="en-US" sz="1000" b="0" i="0" dirty="0" smtClean="0">
                <a:latin typeface="Comic Sans MS" pitchFamily="66" charset="0"/>
              </a:rPr>
              <a:t>,  </a:t>
            </a:r>
            <a:r>
              <a:rPr lang="en-US" sz="1000" b="0" i="0" dirty="0">
                <a:latin typeface="Comic Sans MS" pitchFamily="66" charset="0"/>
              </a:rPr>
              <a:t>M. Ruiz</a:t>
            </a:r>
          </a:p>
        </p:txBody>
      </p:sp>
      <p:sp>
        <p:nvSpPr>
          <p:cNvPr id="8" name="Rectangle 3"/>
          <p:cNvSpPr txBox="1">
            <a:spLocks noChangeArrowheads="1"/>
          </p:cNvSpPr>
          <p:nvPr/>
        </p:nvSpPr>
        <p:spPr bwMode="auto">
          <a:xfrm>
            <a:off x="304800" y="1676400"/>
            <a:ext cx="4267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lnSpc>
                <a:spcPct val="80000"/>
              </a:lnSpc>
              <a:spcBef>
                <a:spcPct val="20000"/>
              </a:spcBef>
            </a:pPr>
            <a:r>
              <a:rPr lang="en-US" sz="2800" b="1" i="0" dirty="0" smtClean="0">
                <a:solidFill>
                  <a:schemeClr val="tx1">
                    <a:lumMod val="65000"/>
                    <a:lumOff val="35000"/>
                  </a:schemeClr>
                </a:solidFill>
                <a:latin typeface="Comic Sans MS" pitchFamily="66" charset="0"/>
                <a:hlinkClick r:id="rId5"/>
              </a:rPr>
              <a:t>Prokaryotes</a:t>
            </a:r>
            <a:endParaRPr lang="en-US" sz="2800" b="1" i="0" dirty="0">
              <a:solidFill>
                <a:schemeClr val="tx1">
                  <a:lumMod val="65000"/>
                  <a:lumOff val="35000"/>
                </a:schemeClr>
              </a:solidFill>
              <a:latin typeface="Comic Sans MS" pitchFamily="66" charset="0"/>
            </a:endParaRPr>
          </a:p>
          <a:p>
            <a:pPr eaLnBrk="1" hangingPunct="1">
              <a:lnSpc>
                <a:spcPct val="80000"/>
              </a:lnSpc>
              <a:spcBef>
                <a:spcPct val="20000"/>
              </a:spcBef>
            </a:pPr>
            <a:endParaRPr lang="en-US" sz="1050" b="0" dirty="0">
              <a:latin typeface="Comic Sans MS" pitchFamily="66" charset="0"/>
            </a:endParaRPr>
          </a:p>
          <a:p>
            <a:pPr eaLnBrk="1" hangingPunct="1">
              <a:lnSpc>
                <a:spcPct val="80000"/>
              </a:lnSpc>
              <a:spcBef>
                <a:spcPct val="20000"/>
              </a:spcBef>
              <a:buFont typeface="Arial" charset="0"/>
              <a:buChar char="•"/>
            </a:pPr>
            <a:r>
              <a:rPr lang="en-US" sz="1800" b="0" i="0" dirty="0">
                <a:latin typeface="Comic Sans MS" pitchFamily="66" charset="0"/>
              </a:rPr>
              <a:t>Single-celled. </a:t>
            </a:r>
          </a:p>
          <a:p>
            <a:pPr eaLnBrk="1" hangingPunct="1">
              <a:lnSpc>
                <a:spcPct val="80000"/>
              </a:lnSpc>
              <a:spcBef>
                <a:spcPct val="20000"/>
              </a:spcBef>
              <a:buFont typeface="Arial" charset="0"/>
              <a:buChar char="•"/>
            </a:pPr>
            <a:endParaRPr lang="en-US" sz="1800" b="0" i="0" dirty="0">
              <a:latin typeface="Comic Sans MS" pitchFamily="66" charset="0"/>
            </a:endParaRPr>
          </a:p>
          <a:p>
            <a:pPr eaLnBrk="1" hangingPunct="1">
              <a:lnSpc>
                <a:spcPct val="80000"/>
              </a:lnSpc>
              <a:spcBef>
                <a:spcPct val="20000"/>
              </a:spcBef>
              <a:buFont typeface="Arial" charset="0"/>
              <a:buChar char="•"/>
            </a:pPr>
            <a:r>
              <a:rPr lang="en-US" sz="1800" b="0" i="0" dirty="0">
                <a:latin typeface="Comic Sans MS" pitchFamily="66" charset="0"/>
              </a:rPr>
              <a:t>Reproduce by </a:t>
            </a:r>
            <a:r>
              <a:rPr lang="en-US" sz="1800" b="0" i="0" dirty="0">
                <a:latin typeface="Comic Sans MS" pitchFamily="66" charset="0"/>
                <a:hlinkClick r:id="rId6"/>
              </a:rPr>
              <a:t>binary fission</a:t>
            </a:r>
            <a:r>
              <a:rPr lang="en-US" sz="1800" b="0" i="0" dirty="0">
                <a:latin typeface="Comic Sans MS" pitchFamily="66" charset="0"/>
              </a:rPr>
              <a:t> (another copy by dividing). </a:t>
            </a:r>
          </a:p>
          <a:p>
            <a:pPr eaLnBrk="1" hangingPunct="1">
              <a:lnSpc>
                <a:spcPct val="80000"/>
              </a:lnSpc>
              <a:spcBef>
                <a:spcPct val="20000"/>
              </a:spcBef>
              <a:buFont typeface="Arial" charset="0"/>
              <a:buChar char="•"/>
            </a:pPr>
            <a:endParaRPr lang="en-US" sz="1800" b="0" i="0" dirty="0">
              <a:latin typeface="Comic Sans MS" pitchFamily="66" charset="0"/>
            </a:endParaRPr>
          </a:p>
          <a:p>
            <a:pPr eaLnBrk="1" hangingPunct="1">
              <a:lnSpc>
                <a:spcPct val="80000"/>
              </a:lnSpc>
              <a:spcBef>
                <a:spcPct val="20000"/>
              </a:spcBef>
              <a:buFont typeface="Arial" charset="0"/>
              <a:buChar char="•"/>
            </a:pPr>
            <a:r>
              <a:rPr lang="en-US" sz="1800" b="0" i="0" dirty="0">
                <a:latin typeface="Comic Sans MS" pitchFamily="66" charset="0"/>
              </a:rPr>
              <a:t>No cell nucleus or any other membrane-bound organelles. DNA travels openly around the cell. </a:t>
            </a:r>
          </a:p>
          <a:p>
            <a:pPr eaLnBrk="1" hangingPunct="1">
              <a:lnSpc>
                <a:spcPct val="80000"/>
              </a:lnSpc>
              <a:spcBef>
                <a:spcPct val="20000"/>
              </a:spcBef>
              <a:buFont typeface="Arial" charset="0"/>
              <a:buChar char="•"/>
            </a:pPr>
            <a:endParaRPr lang="en-US" sz="1800" b="0" i="0" dirty="0">
              <a:latin typeface="Comic Sans MS" pitchFamily="66" charset="0"/>
            </a:endParaRPr>
          </a:p>
          <a:p>
            <a:pPr eaLnBrk="1" hangingPunct="1">
              <a:lnSpc>
                <a:spcPct val="80000"/>
              </a:lnSpc>
              <a:spcBef>
                <a:spcPct val="20000"/>
              </a:spcBef>
              <a:buFont typeface="Arial" charset="0"/>
              <a:buChar char="•"/>
            </a:pPr>
            <a:r>
              <a:rPr lang="en-US" sz="1800" b="0" i="0" dirty="0">
                <a:latin typeface="Comic Sans MS" pitchFamily="66" charset="0"/>
              </a:rPr>
              <a:t>All bacteria are prokaryotes. </a:t>
            </a:r>
            <a:endParaRPr lang="en-US" sz="1800" b="0" i="0" dirty="0" smtClean="0">
              <a:latin typeface="Comic Sans MS" pitchFamily="66" charset="0"/>
            </a:endParaRPr>
          </a:p>
          <a:p>
            <a:pPr eaLnBrk="1" hangingPunct="1">
              <a:lnSpc>
                <a:spcPct val="80000"/>
              </a:lnSpc>
              <a:spcBef>
                <a:spcPct val="20000"/>
              </a:spcBef>
              <a:buFont typeface="Arial" charset="0"/>
              <a:buChar char="•"/>
            </a:pPr>
            <a:endParaRPr lang="en-US" sz="1800" b="0" i="0" dirty="0">
              <a:latin typeface="Comic Sans MS" pitchFamily="66" charset="0"/>
            </a:endParaRPr>
          </a:p>
          <a:p>
            <a:pPr eaLnBrk="1" hangingPunct="1">
              <a:lnSpc>
                <a:spcPct val="80000"/>
              </a:lnSpc>
              <a:spcBef>
                <a:spcPct val="20000"/>
              </a:spcBef>
              <a:buFont typeface="Arial" charset="0"/>
              <a:buChar char="•"/>
            </a:pPr>
            <a:r>
              <a:rPr lang="en-US" sz="1800" b="0" i="0" dirty="0" smtClean="0">
                <a:latin typeface="Comic Sans MS" pitchFamily="66" charset="0"/>
              </a:rPr>
              <a:t>“Studio apartment” of cells. Everything is in one room.</a:t>
            </a:r>
            <a:endParaRPr lang="en-US" sz="1800" b="0" i="0" dirty="0">
              <a:latin typeface="Comic Sans MS" pitchFamily="66" charset="0"/>
            </a:endParaRPr>
          </a:p>
          <a:p>
            <a:pPr eaLnBrk="1" hangingPunct="1">
              <a:lnSpc>
                <a:spcPct val="80000"/>
              </a:lnSpc>
              <a:spcBef>
                <a:spcPct val="20000"/>
              </a:spcBef>
              <a:buFontTx/>
              <a:buChar char="•"/>
            </a:pPr>
            <a:endParaRPr lang="en-US" sz="1600" dirty="0">
              <a:latin typeface="Comic Sans MS" pitchFamily="66" charset="0"/>
            </a:endParaRPr>
          </a:p>
        </p:txBody>
      </p:sp>
      <p:sp>
        <p:nvSpPr>
          <p:cNvPr id="11" name="Rectangle 2"/>
          <p:cNvSpPr txBox="1">
            <a:spLocks noChangeArrowheads="1"/>
          </p:cNvSpPr>
          <p:nvPr/>
        </p:nvSpPr>
        <p:spPr bwMode="auto">
          <a:xfrm>
            <a:off x="457200" y="274638"/>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b="1" dirty="0" smtClean="0">
                <a:solidFill>
                  <a:srgbClr val="008000"/>
                </a:solidFill>
                <a:latin typeface="Comic Sans MS" pitchFamily="66" charset="0"/>
              </a:rPr>
              <a:t>Prokaryotic Cells</a:t>
            </a:r>
          </a:p>
        </p:txBody>
      </p:sp>
      <p:sp>
        <p:nvSpPr>
          <p:cNvPr id="7"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spTree>
    <p:extLst>
      <p:ext uri="{BB962C8B-B14F-4D97-AF65-F5344CB8AC3E}">
        <p14:creationId xmlns:p14="http://schemas.microsoft.com/office/powerpoint/2010/main" val="5652186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4800600" y="6611938"/>
            <a:ext cx="43434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r>
              <a:rPr lang="en-US" sz="1000" b="0">
                <a:latin typeface="Comic Sans MS" charset="0"/>
              </a:rPr>
              <a:t>Image:</a:t>
            </a:r>
            <a:r>
              <a:rPr lang="en-US" sz="1000" b="0" i="1">
                <a:latin typeface="Comic Sans MS" charset="0"/>
              </a:rPr>
              <a:t> Salmonella, </a:t>
            </a:r>
            <a:r>
              <a:rPr lang="en-US" sz="1000" b="0">
                <a:latin typeface="Comic Sans MS" charset="0"/>
              </a:rPr>
              <a:t>Public Health Image Library,</a:t>
            </a:r>
            <a:r>
              <a:rPr lang="en-US" sz="1000" b="0">
                <a:latin typeface="Comic Sans MS" charset="0"/>
                <a:hlinkClick r:id="rId3"/>
              </a:rPr>
              <a:t>PHIL</a:t>
            </a:r>
            <a:r>
              <a:rPr lang="en-US" sz="1000" b="0">
                <a:latin typeface="Comic Sans MS" charset="0"/>
              </a:rPr>
              <a:t> #10973</a:t>
            </a:r>
          </a:p>
        </p:txBody>
      </p:sp>
      <p:pic>
        <p:nvPicPr>
          <p:cNvPr id="15364" name="Picture 4" descr="Picture10"/>
          <p:cNvPicPr>
            <a:picLocks noGrp="1" noChangeAspect="1" noChangeArrowheads="1"/>
          </p:cNvPicPr>
          <p:nvPr>
            <p:ph sz="half" idx="2"/>
          </p:nvPr>
        </p:nvPicPr>
        <p:blipFill>
          <a:blip r:embed="rId4">
            <a:alphaModFix amt="67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a:stretch>
            <a:fillRect/>
          </a:stretch>
        </p:blipFill>
        <p:spPr>
          <a:xfrm>
            <a:off x="381000" y="1143000"/>
            <a:ext cx="8153400"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body" sz="half" idx="1"/>
          </p:nvPr>
        </p:nvSpPr>
        <p:spPr>
          <a:xfrm>
            <a:off x="457200" y="1371600"/>
            <a:ext cx="3581400" cy="4525963"/>
          </a:xfrm>
          <a:noFill/>
        </p:spPr>
        <p:txBody>
          <a:bodyPr/>
          <a:lstStyle/>
          <a:p>
            <a:pPr eaLnBrk="1" hangingPunct="1">
              <a:lnSpc>
                <a:spcPct val="80000"/>
              </a:lnSpc>
            </a:pPr>
            <a:r>
              <a:rPr lang="en-US" sz="1800" dirty="0">
                <a:solidFill>
                  <a:srgbClr val="FFFFFF"/>
                </a:solidFill>
                <a:latin typeface="Comic Sans MS" charset="0"/>
              </a:rPr>
              <a:t>Prokaryotes</a:t>
            </a:r>
          </a:p>
          <a:p>
            <a:pPr eaLnBrk="1" hangingPunct="1">
              <a:lnSpc>
                <a:spcPct val="80000"/>
              </a:lnSpc>
            </a:pPr>
            <a:endParaRPr lang="en-US" sz="1000" dirty="0">
              <a:solidFill>
                <a:srgbClr val="FFFFFF"/>
              </a:solidFill>
              <a:latin typeface="Comic Sans MS" charset="0"/>
            </a:endParaRPr>
          </a:p>
          <a:p>
            <a:pPr eaLnBrk="1" hangingPunct="1">
              <a:lnSpc>
                <a:spcPct val="80000"/>
              </a:lnSpc>
            </a:pPr>
            <a:r>
              <a:rPr lang="en-US" sz="1800" dirty="0">
                <a:solidFill>
                  <a:srgbClr val="FFFFFF"/>
                </a:solidFill>
                <a:latin typeface="Comic Sans MS" charset="0"/>
              </a:rPr>
              <a:t>Unicellular microorganisms found in every habitat on Earth</a:t>
            </a:r>
            <a:r>
              <a:rPr lang="en-US" sz="1800" dirty="0" smtClean="0">
                <a:solidFill>
                  <a:srgbClr val="FFFFFF"/>
                </a:solidFill>
                <a:latin typeface="Comic Sans MS" charset="0"/>
              </a:rPr>
              <a:t>.</a:t>
            </a:r>
          </a:p>
          <a:p>
            <a:pPr eaLnBrk="1" hangingPunct="1">
              <a:lnSpc>
                <a:spcPct val="80000"/>
              </a:lnSpc>
            </a:pPr>
            <a:endParaRPr lang="en-US" sz="1000" dirty="0">
              <a:solidFill>
                <a:srgbClr val="FFFFFF"/>
              </a:solidFill>
              <a:latin typeface="Comic Sans MS" charset="0"/>
            </a:endParaRPr>
          </a:p>
          <a:p>
            <a:pPr eaLnBrk="1" hangingPunct="1">
              <a:lnSpc>
                <a:spcPct val="80000"/>
              </a:lnSpc>
            </a:pPr>
            <a:r>
              <a:rPr lang="en-US" sz="1800" dirty="0" smtClean="0">
                <a:solidFill>
                  <a:srgbClr val="FFFFFF"/>
                </a:solidFill>
                <a:latin typeface="Comic Sans MS" charset="0"/>
              </a:rPr>
              <a:t>Most are heterotrophs, (including the ones that cause disease). Some are autotrophs.</a:t>
            </a:r>
            <a:endParaRPr lang="en-US" sz="1800" dirty="0">
              <a:solidFill>
                <a:srgbClr val="FFFFFF"/>
              </a:solidFill>
              <a:latin typeface="Comic Sans MS" charset="0"/>
            </a:endParaRPr>
          </a:p>
          <a:p>
            <a:pPr eaLnBrk="1" hangingPunct="1">
              <a:lnSpc>
                <a:spcPct val="80000"/>
              </a:lnSpc>
            </a:pPr>
            <a:endParaRPr lang="en-US" sz="1000" dirty="0">
              <a:solidFill>
                <a:srgbClr val="FFFFFF"/>
              </a:solidFill>
              <a:latin typeface="Comic Sans MS" charset="0"/>
            </a:endParaRPr>
          </a:p>
          <a:p>
            <a:pPr eaLnBrk="1" hangingPunct="1">
              <a:lnSpc>
                <a:spcPct val="80000"/>
              </a:lnSpc>
            </a:pPr>
            <a:r>
              <a:rPr lang="en-US" sz="1800" dirty="0">
                <a:solidFill>
                  <a:srgbClr val="FFFFFF"/>
                </a:solidFill>
                <a:latin typeface="Comic Sans MS" charset="0"/>
              </a:rPr>
              <a:t>Peptidoglycan cell walls.</a:t>
            </a:r>
          </a:p>
          <a:p>
            <a:pPr eaLnBrk="1" hangingPunct="1">
              <a:lnSpc>
                <a:spcPct val="80000"/>
              </a:lnSpc>
            </a:pPr>
            <a:endParaRPr lang="en-US" sz="1000" dirty="0">
              <a:solidFill>
                <a:srgbClr val="FFFFFF"/>
              </a:solidFill>
              <a:latin typeface="Comic Sans MS" charset="0"/>
            </a:endParaRPr>
          </a:p>
          <a:p>
            <a:pPr eaLnBrk="1" hangingPunct="1">
              <a:lnSpc>
                <a:spcPct val="80000"/>
              </a:lnSpc>
            </a:pPr>
            <a:r>
              <a:rPr lang="en-US" sz="1800" dirty="0">
                <a:solidFill>
                  <a:srgbClr val="FFFFFF"/>
                </a:solidFill>
                <a:latin typeface="Comic Sans MS" charset="0"/>
              </a:rPr>
              <a:t>Binary fission.</a:t>
            </a:r>
          </a:p>
          <a:p>
            <a:pPr eaLnBrk="1" hangingPunct="1">
              <a:lnSpc>
                <a:spcPct val="80000"/>
              </a:lnSpc>
              <a:buFontTx/>
              <a:buNone/>
            </a:pPr>
            <a:endParaRPr lang="en-US" sz="1000" dirty="0">
              <a:solidFill>
                <a:srgbClr val="FFFFFF"/>
              </a:solidFill>
              <a:latin typeface="Comic Sans MS" charset="0"/>
            </a:endParaRPr>
          </a:p>
          <a:p>
            <a:pPr eaLnBrk="1" hangingPunct="1">
              <a:lnSpc>
                <a:spcPct val="80000"/>
              </a:lnSpc>
            </a:pPr>
            <a:r>
              <a:rPr lang="en-US" sz="1800" dirty="0">
                <a:solidFill>
                  <a:srgbClr val="FFFFFF"/>
                </a:solidFill>
                <a:latin typeface="Comic Sans MS" charset="0"/>
              </a:rPr>
              <a:t>There are all varieties… pathogen, opportunist, harmless &amp;  beneficial.</a:t>
            </a:r>
          </a:p>
          <a:p>
            <a:pPr eaLnBrk="1" hangingPunct="1">
              <a:lnSpc>
                <a:spcPct val="80000"/>
              </a:lnSpc>
            </a:pPr>
            <a:endParaRPr lang="en-US" sz="1000" dirty="0">
              <a:solidFill>
                <a:srgbClr val="FFFFFF"/>
              </a:solidFill>
              <a:latin typeface="Comic Sans MS" charset="0"/>
            </a:endParaRPr>
          </a:p>
        </p:txBody>
      </p:sp>
      <p:sp>
        <p:nvSpPr>
          <p:cNvPr id="2" name="TextBox 1"/>
          <p:cNvSpPr txBox="1"/>
          <p:nvPr/>
        </p:nvSpPr>
        <p:spPr>
          <a:xfrm>
            <a:off x="1981200" y="6096000"/>
            <a:ext cx="5257800" cy="338554"/>
          </a:xfrm>
          <a:prstGeom prst="rect">
            <a:avLst/>
          </a:prstGeom>
          <a:noFill/>
        </p:spPr>
        <p:txBody>
          <a:bodyPr wrap="square" rtlCol="0">
            <a:spAutoFit/>
          </a:bodyPr>
          <a:lstStyle/>
          <a:p>
            <a:pPr algn="ctr"/>
            <a:r>
              <a:rPr lang="en-US" dirty="0" smtClean="0">
                <a:latin typeface="Comic Sans MS"/>
                <a:cs typeface="Comic Sans MS"/>
              </a:rPr>
              <a:t>Video: </a:t>
            </a:r>
            <a:r>
              <a:rPr lang="en-US" b="0" dirty="0" smtClean="0">
                <a:latin typeface="Comic Sans MS"/>
                <a:cs typeface="Comic Sans MS"/>
                <a:hlinkClick r:id="rId6"/>
              </a:rPr>
              <a:t>Time Lapse of Bacterial Growth</a:t>
            </a:r>
            <a:endParaRPr lang="en-US" b="0" dirty="0">
              <a:latin typeface="Comic Sans MS"/>
              <a:cs typeface="Comic Sans MS"/>
            </a:endParaRPr>
          </a:p>
        </p:txBody>
      </p:sp>
      <p:sp>
        <p:nvSpPr>
          <p:cNvPr id="9" name="Rectangle 2"/>
          <p:cNvSpPr txBox="1">
            <a:spLocks noChangeArrowheads="1"/>
          </p:cNvSpPr>
          <p:nvPr/>
        </p:nvSpPr>
        <p:spPr bwMode="auto">
          <a:xfrm>
            <a:off x="457200" y="152400"/>
            <a:ext cx="8229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b="1" dirty="0" smtClean="0">
                <a:solidFill>
                  <a:schemeClr val="accent2">
                    <a:lumMod val="75000"/>
                  </a:schemeClr>
                </a:solidFill>
                <a:latin typeface="Comic Sans MS" pitchFamily="66" charset="0"/>
              </a:rPr>
              <a:t>Bacteria</a:t>
            </a:r>
          </a:p>
        </p:txBody>
      </p:sp>
      <p:sp>
        <p:nvSpPr>
          <p:cNvPr id="10" name="Text Box 5"/>
          <p:cNvSpPr txBox="1">
            <a:spLocks noChangeArrowheads="1"/>
          </p:cNvSpPr>
          <p:nvPr/>
        </p:nvSpPr>
        <p:spPr bwMode="auto">
          <a:xfrm>
            <a:off x="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a:latin typeface="Comic Sans MS" pitchFamily="66" charset="0"/>
              </a:rPr>
              <a:t>From the  Virtual </a:t>
            </a:r>
            <a:r>
              <a:rPr lang="en-US" altLang="en-US" sz="1000" b="0" dirty="0" smtClean="0">
                <a:latin typeface="Comic Sans MS" pitchFamily="66" charset="0"/>
              </a:rPr>
              <a:t>Biology </a:t>
            </a:r>
            <a:r>
              <a:rPr lang="en-US" altLang="en-US" sz="1000" b="0" dirty="0">
                <a:latin typeface="Comic Sans MS" pitchFamily="66" charset="0"/>
              </a:rPr>
              <a:t>Classroom on </a:t>
            </a:r>
            <a:r>
              <a:rPr lang="en-US" altLang="en-US" sz="1000" b="0" dirty="0">
                <a:latin typeface="Comic Sans MS" pitchFamily="66" charset="0"/>
                <a:hlinkClick r:id="rId7"/>
              </a:rPr>
              <a:t>ScienceProfOnline.com</a:t>
            </a:r>
            <a:endParaRPr lang="en-US" altLang="en-US" sz="1000" b="0" dirty="0">
              <a:latin typeface="Comic Sans MS" pitchFamily="66" charset="0"/>
            </a:endParaRPr>
          </a:p>
        </p:txBody>
      </p:sp>
      <p:pic>
        <p:nvPicPr>
          <p:cNvPr id="8" name="Picture 7" descr="gram-stain-staph-SIL.jpg"/>
          <p:cNvPicPr>
            <a:picLocks noChangeAspect="1"/>
          </p:cNvPicPr>
          <p:nvPr/>
        </p:nvPicPr>
        <p:blipFill>
          <a:blip r:embed="rId8">
            <a:extLst>
              <a:ext uri="{BEBA8EAE-BF5A-486C-A8C5-ECC9F3942E4B}">
                <a14:imgProps xmlns:a14="http://schemas.microsoft.com/office/drawing/2010/main">
                  <a14:imgLayer r:embed="rId9">
                    <a14:imgEffect>
                      <a14:brightnessContrast bright="41000"/>
                    </a14:imgEffect>
                  </a14:imgLayer>
                </a14:imgProps>
              </a:ext>
              <a:ext uri="{28A0092B-C50C-407E-A947-70E740481C1C}">
                <a14:useLocalDpi xmlns:a14="http://schemas.microsoft.com/office/drawing/2010/main" val="0"/>
              </a:ext>
            </a:extLst>
          </a:blip>
          <a:stretch>
            <a:fillRect/>
          </a:stretch>
        </p:blipFill>
        <p:spPr>
          <a:xfrm>
            <a:off x="5867400" y="228600"/>
            <a:ext cx="3038168" cy="2667000"/>
          </a:xfrm>
          <a:prstGeom prst="ellipse">
            <a:avLst/>
          </a:prstGeom>
          <a:ln>
            <a:noFill/>
          </a:ln>
          <a:effectLst>
            <a:softEdge rad="112500"/>
          </a:effectLst>
        </p:spPr>
      </p:pic>
    </p:spTree>
    <p:extLst>
      <p:ext uri="{BB962C8B-B14F-4D97-AF65-F5344CB8AC3E}">
        <p14:creationId xmlns:p14="http://schemas.microsoft.com/office/powerpoint/2010/main" val="10428010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24549</TotalTime>
  <Words>2088</Words>
  <Application>Microsoft Macintosh PowerPoint</Application>
  <PresentationFormat>On-screen Show (4:3)</PresentationFormat>
  <Paragraphs>374</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Two Basic Types of Cells</vt:lpstr>
      <vt:lpstr>Size of Living Things</vt:lpstr>
      <vt:lpstr>PowerPoint Presentation</vt:lpstr>
      <vt:lpstr>Classification of Kingdoms of Eukaryotes</vt:lpstr>
      <vt:lpstr> Old School 5 Kingdom classification of organisms </vt:lpstr>
      <vt:lpstr>PowerPoint Presentation</vt:lpstr>
      <vt:lpstr>PowerPoint Presentation</vt:lpstr>
      <vt:lpstr>PowerPoint Presentation</vt:lpstr>
      <vt:lpstr>REVIEW!</vt:lpstr>
      <vt:lpstr>Eukaryotic Cells</vt:lpstr>
      <vt:lpstr>PowerPoint Presentation</vt:lpstr>
      <vt:lpstr>Protists</vt:lpstr>
      <vt:lpstr>  Amoebae: Naegleria fowleri</vt:lpstr>
      <vt:lpstr>Fungi</vt:lpstr>
      <vt:lpstr>Opportunistic Fungal Pathogen   Aspergillus fumigatus</vt:lpstr>
      <vt:lpstr>Animals</vt:lpstr>
      <vt:lpstr>Animals: Parasitic Worms (Helminths)</vt:lpstr>
      <vt:lpstr>Animal Cell (Eukaryote)</vt:lpstr>
      <vt:lpstr>PowerPoint Presentation</vt:lpstr>
      <vt:lpstr>Plant Cell (Eukaryote)</vt:lpstr>
      <vt:lpstr>REVIEW!</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Biological Cells Lecture PowerPoint</dc:title>
  <dc:subject/>
  <dc:creator>Tami Port</dc:creator>
  <cp:keywords>biolgical cells lecture powerpoint, biological cells lecture, free cell biology powerpoint, biology cell lecture ppt</cp:keywords>
  <dc:description/>
  <cp:lastModifiedBy>Voicemail</cp:lastModifiedBy>
  <cp:revision>326</cp:revision>
  <dcterms:created xsi:type="dcterms:W3CDTF">2007-09-10T15:59:12Z</dcterms:created>
  <dcterms:modified xsi:type="dcterms:W3CDTF">2015-02-08T21:36:42Z</dcterms:modified>
  <cp:category>Cell Biology Lecture Powerpoint</cp:category>
</cp:coreProperties>
</file>