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2"/>
  </p:notesMasterIdLst>
  <p:sldIdLst>
    <p:sldId id="259" r:id="rId2"/>
    <p:sldId id="256" r:id="rId3"/>
    <p:sldId id="261" r:id="rId4"/>
    <p:sldId id="262" r:id="rId5"/>
    <p:sldId id="264" r:id="rId6"/>
    <p:sldId id="257" r:id="rId7"/>
    <p:sldId id="265" r:id="rId8"/>
    <p:sldId id="260" r:id="rId9"/>
    <p:sldId id="266" r:id="rId10"/>
    <p:sldId id="258"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0" d="100"/>
          <a:sy n="100" d="100"/>
        </p:scale>
        <p:origin x="-11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FB70ADD-E042-3C44-962C-757263D75501}" type="datetimeFigureOut">
              <a:rPr lang="en-US"/>
              <a:pPr>
                <a:defRPr/>
              </a:pPr>
              <a:t>2/2/15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1B1DDE1-4AA3-CD4D-A0A5-3F8C44BF2CAB}" type="slidenum">
              <a:rPr lang="en-US"/>
              <a:pPr>
                <a:defRPr/>
              </a:pPr>
              <a:t>‹#›</a:t>
            </a:fld>
            <a:endParaRPr lang="en-US"/>
          </a:p>
        </p:txBody>
      </p:sp>
    </p:spTree>
    <p:extLst>
      <p:ext uri="{BB962C8B-B14F-4D97-AF65-F5344CB8AC3E}">
        <p14:creationId xmlns:p14="http://schemas.microsoft.com/office/powerpoint/2010/main" val="269452523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fld id="{60CFBC53-201C-0E42-8A4A-666CEA420E03}" type="slidenum">
              <a:rPr lang="en-US" smtClean="0">
                <a:cs typeface="Arial" charset="0"/>
              </a:rPr>
              <a:pPr eaLnBrk="1" hangingPunct="1">
                <a:defRPr/>
              </a:pPr>
              <a:t>1</a:t>
            </a:fld>
            <a:endParaRPr lang="en-US" smtClean="0">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560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fontAlgn="auto" hangingPunct="1">
              <a:spcBef>
                <a:spcPts val="0"/>
              </a:spcBef>
              <a:spcAft>
                <a:spcPts val="0"/>
              </a:spcAft>
              <a:defRPr/>
            </a:pPr>
            <a:r>
              <a:rPr lang="en-US">
                <a:ea typeface="+mn-ea"/>
                <a:cs typeface="+mn-cs"/>
              </a:rPr>
              <a:t>Welcome to Science Prof Online PowerPoint Resources!</a:t>
            </a:r>
          </a:p>
          <a:p>
            <a:pPr eaLnBrk="1" fontAlgn="auto" hangingPunct="1">
              <a:spcBef>
                <a:spcPts val="0"/>
              </a:spcBef>
              <a:spcAft>
                <a:spcPts val="0"/>
              </a:spcAft>
              <a:defRPr/>
            </a:pPr>
            <a:r>
              <a:rPr lang="en-US">
                <a:ea typeface="+mn-ea"/>
                <a:cs typeface="+mn-cs"/>
              </a:rPr>
              <a:t>This PowerPoint Presentation comes from the Virtual Cell Biology Classroom of Science Prof Online, and, as such, is licensed under Creative Commons Attribution-ShareAlike 3.0.; meaning you can download, share and alter any of this presentation, but you can</a:t>
            </a:r>
            <a:r>
              <a:rPr lang="ja-JP" altLang="en-US">
                <a:ea typeface="+mn-ea"/>
                <a:cs typeface="+mn-cs"/>
              </a:rPr>
              <a:t>’</a:t>
            </a:r>
            <a:r>
              <a:rPr lang="en-US">
                <a:ea typeface="+mn-ea"/>
                <a:cs typeface="+mn-cs"/>
              </a:rPr>
              <a:t>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887413" eaLnBrk="0" hangingPunct="0">
              <a:defRPr sz="2400">
                <a:solidFill>
                  <a:schemeClr val="tx1"/>
                </a:solidFill>
                <a:latin typeface="Arial" charset="0"/>
                <a:ea typeface="ＭＳ Ｐゴシック" charset="0"/>
                <a:cs typeface="ＭＳ Ｐゴシック" charset="0"/>
              </a:defRPr>
            </a:lvl1pPr>
            <a:lvl2pPr marL="742950" indent="-285750" defTabSz="887413" eaLnBrk="0" hangingPunct="0">
              <a:defRPr sz="2400">
                <a:solidFill>
                  <a:schemeClr val="tx1"/>
                </a:solidFill>
                <a:latin typeface="Arial" charset="0"/>
                <a:ea typeface="ＭＳ Ｐゴシック" charset="0"/>
              </a:defRPr>
            </a:lvl2pPr>
            <a:lvl3pPr marL="1143000" indent="-228600" defTabSz="887413" eaLnBrk="0" hangingPunct="0">
              <a:defRPr sz="2400">
                <a:solidFill>
                  <a:schemeClr val="tx1"/>
                </a:solidFill>
                <a:latin typeface="Arial" charset="0"/>
                <a:ea typeface="ＭＳ Ｐゴシック" charset="0"/>
              </a:defRPr>
            </a:lvl3pPr>
            <a:lvl4pPr marL="1600200" indent="-228600" defTabSz="887413" eaLnBrk="0" hangingPunct="0">
              <a:defRPr sz="2400">
                <a:solidFill>
                  <a:schemeClr val="tx1"/>
                </a:solidFill>
                <a:latin typeface="Arial" charset="0"/>
                <a:ea typeface="ＭＳ Ｐゴシック" charset="0"/>
              </a:defRPr>
            </a:lvl4pPr>
            <a:lvl5pPr marL="2057400" indent="-228600" defTabSz="887413" eaLnBrk="0" hangingPunct="0">
              <a:defRPr sz="2400">
                <a:solidFill>
                  <a:schemeClr val="tx1"/>
                </a:solidFill>
                <a:latin typeface="Arial" charset="0"/>
                <a:ea typeface="ＭＳ Ｐゴシック" charset="0"/>
              </a:defRPr>
            </a:lvl5pPr>
            <a:lvl6pPr marL="2514600" indent="-228600" defTabSz="887413" eaLnBrk="0" fontAlgn="base" hangingPunct="0">
              <a:spcBef>
                <a:spcPct val="0"/>
              </a:spcBef>
              <a:spcAft>
                <a:spcPct val="0"/>
              </a:spcAft>
              <a:defRPr sz="2400">
                <a:solidFill>
                  <a:schemeClr val="tx1"/>
                </a:solidFill>
                <a:latin typeface="Arial" charset="0"/>
                <a:ea typeface="ＭＳ Ｐゴシック" charset="0"/>
              </a:defRPr>
            </a:lvl6pPr>
            <a:lvl7pPr marL="2971800" indent="-228600" defTabSz="887413" eaLnBrk="0" fontAlgn="base" hangingPunct="0">
              <a:spcBef>
                <a:spcPct val="0"/>
              </a:spcBef>
              <a:spcAft>
                <a:spcPct val="0"/>
              </a:spcAft>
              <a:defRPr sz="2400">
                <a:solidFill>
                  <a:schemeClr val="tx1"/>
                </a:solidFill>
                <a:latin typeface="Arial" charset="0"/>
                <a:ea typeface="ＭＳ Ｐゴシック" charset="0"/>
              </a:defRPr>
            </a:lvl7pPr>
            <a:lvl8pPr marL="3429000" indent="-228600" defTabSz="887413" eaLnBrk="0" fontAlgn="base" hangingPunct="0">
              <a:spcBef>
                <a:spcPct val="0"/>
              </a:spcBef>
              <a:spcAft>
                <a:spcPct val="0"/>
              </a:spcAft>
              <a:defRPr sz="2400">
                <a:solidFill>
                  <a:schemeClr val="tx1"/>
                </a:solidFill>
                <a:latin typeface="Arial" charset="0"/>
                <a:ea typeface="ＭＳ Ｐゴシック" charset="0"/>
              </a:defRPr>
            </a:lvl8pPr>
            <a:lvl9pPr marL="3886200" indent="-228600" defTabSz="887413"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E8CA9FE-8C9C-7549-9F53-73F76F06AECA}" type="slidenum">
              <a:rPr lang="en-US" sz="1200"/>
              <a:pPr eaLnBrk="1" hangingPunct="1"/>
              <a:t>3</a:t>
            </a:fld>
            <a:endParaRPr lang="en-US" sz="1200"/>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endParaRPr lang="en-US">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1C787D0-E6DF-3048-A1F6-9D9107689D0E}" type="slidenum">
              <a:rPr lang="en-US"/>
              <a:pPr>
                <a:defRPr/>
              </a:pPr>
              <a:t>‹#›</a:t>
            </a:fld>
            <a:endParaRPr lang="en-US"/>
          </a:p>
        </p:txBody>
      </p:sp>
    </p:spTree>
    <p:extLst>
      <p:ext uri="{BB962C8B-B14F-4D97-AF65-F5344CB8AC3E}">
        <p14:creationId xmlns:p14="http://schemas.microsoft.com/office/powerpoint/2010/main" val="2852002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AA7769-C680-DF4E-9581-54B72CC74555}" type="slidenum">
              <a:rPr lang="en-US"/>
              <a:pPr>
                <a:defRPr/>
              </a:pPr>
              <a:t>‹#›</a:t>
            </a:fld>
            <a:endParaRPr lang="en-US"/>
          </a:p>
        </p:txBody>
      </p:sp>
    </p:spTree>
    <p:extLst>
      <p:ext uri="{BB962C8B-B14F-4D97-AF65-F5344CB8AC3E}">
        <p14:creationId xmlns:p14="http://schemas.microsoft.com/office/powerpoint/2010/main" val="2571212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EC8D56-1C16-E146-83B0-11320C31BCE9}" type="slidenum">
              <a:rPr lang="en-US"/>
              <a:pPr>
                <a:defRPr/>
              </a:pPr>
              <a:t>‹#›</a:t>
            </a:fld>
            <a:endParaRPr lang="en-US"/>
          </a:p>
        </p:txBody>
      </p:sp>
    </p:spTree>
    <p:extLst>
      <p:ext uri="{BB962C8B-B14F-4D97-AF65-F5344CB8AC3E}">
        <p14:creationId xmlns:p14="http://schemas.microsoft.com/office/powerpoint/2010/main" val="2961432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4C61D6D-8702-3B4A-A088-D9C30F52129B}" type="slidenum">
              <a:rPr lang="en-US"/>
              <a:pPr>
                <a:defRPr/>
              </a:pPr>
              <a:t>‹#›</a:t>
            </a:fld>
            <a:endParaRPr lang="en-US"/>
          </a:p>
        </p:txBody>
      </p:sp>
    </p:spTree>
    <p:extLst>
      <p:ext uri="{BB962C8B-B14F-4D97-AF65-F5344CB8AC3E}">
        <p14:creationId xmlns:p14="http://schemas.microsoft.com/office/powerpoint/2010/main" val="245343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597BB60-A105-1E43-BFBE-60811F06AB2B}" type="slidenum">
              <a:rPr lang="en-US"/>
              <a:pPr>
                <a:defRPr/>
              </a:pPr>
              <a:t>‹#›</a:t>
            </a:fld>
            <a:endParaRPr lang="en-US"/>
          </a:p>
        </p:txBody>
      </p:sp>
    </p:spTree>
    <p:extLst>
      <p:ext uri="{BB962C8B-B14F-4D97-AF65-F5344CB8AC3E}">
        <p14:creationId xmlns:p14="http://schemas.microsoft.com/office/powerpoint/2010/main" val="4017864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F84BB5-84EF-634C-BBF0-CA878CA327FB}" type="slidenum">
              <a:rPr lang="en-US"/>
              <a:pPr>
                <a:defRPr/>
              </a:pPr>
              <a:t>‹#›</a:t>
            </a:fld>
            <a:endParaRPr lang="en-US"/>
          </a:p>
        </p:txBody>
      </p:sp>
    </p:spTree>
    <p:extLst>
      <p:ext uri="{BB962C8B-B14F-4D97-AF65-F5344CB8AC3E}">
        <p14:creationId xmlns:p14="http://schemas.microsoft.com/office/powerpoint/2010/main" val="225658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5ED7AF-02D4-7441-93E4-4EE63AE87D96}" type="slidenum">
              <a:rPr lang="en-US"/>
              <a:pPr>
                <a:defRPr/>
              </a:pPr>
              <a:t>‹#›</a:t>
            </a:fld>
            <a:endParaRPr lang="en-US"/>
          </a:p>
        </p:txBody>
      </p:sp>
    </p:spTree>
    <p:extLst>
      <p:ext uri="{BB962C8B-B14F-4D97-AF65-F5344CB8AC3E}">
        <p14:creationId xmlns:p14="http://schemas.microsoft.com/office/powerpoint/2010/main" val="1823163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1B6A42D-3CF5-7741-A7D9-4BE7812F9A58}" type="slidenum">
              <a:rPr lang="en-US"/>
              <a:pPr>
                <a:defRPr/>
              </a:pPr>
              <a:t>‹#›</a:t>
            </a:fld>
            <a:endParaRPr lang="en-US"/>
          </a:p>
        </p:txBody>
      </p:sp>
    </p:spTree>
    <p:extLst>
      <p:ext uri="{BB962C8B-B14F-4D97-AF65-F5344CB8AC3E}">
        <p14:creationId xmlns:p14="http://schemas.microsoft.com/office/powerpoint/2010/main" val="4290287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D0077E7-6BA4-6443-8E9A-E3542F3BDF5D}" type="slidenum">
              <a:rPr lang="en-US"/>
              <a:pPr>
                <a:defRPr/>
              </a:pPr>
              <a:t>‹#›</a:t>
            </a:fld>
            <a:endParaRPr lang="en-US"/>
          </a:p>
        </p:txBody>
      </p:sp>
    </p:spTree>
    <p:extLst>
      <p:ext uri="{BB962C8B-B14F-4D97-AF65-F5344CB8AC3E}">
        <p14:creationId xmlns:p14="http://schemas.microsoft.com/office/powerpoint/2010/main" val="271696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69DCAF9-C4F5-ED4A-82C9-F87339060E11}" type="slidenum">
              <a:rPr lang="en-US"/>
              <a:pPr>
                <a:defRPr/>
              </a:pPr>
              <a:t>‹#›</a:t>
            </a:fld>
            <a:endParaRPr lang="en-US"/>
          </a:p>
        </p:txBody>
      </p:sp>
    </p:spTree>
    <p:extLst>
      <p:ext uri="{BB962C8B-B14F-4D97-AF65-F5344CB8AC3E}">
        <p14:creationId xmlns:p14="http://schemas.microsoft.com/office/powerpoint/2010/main" val="230957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91A73E4-5D2E-E34F-B6BE-0EE5AD889D3B}" type="slidenum">
              <a:rPr lang="en-US"/>
              <a:pPr>
                <a:defRPr/>
              </a:pPr>
              <a:t>‹#›</a:t>
            </a:fld>
            <a:endParaRPr lang="en-US"/>
          </a:p>
        </p:txBody>
      </p:sp>
    </p:spTree>
    <p:extLst>
      <p:ext uri="{BB962C8B-B14F-4D97-AF65-F5344CB8AC3E}">
        <p14:creationId xmlns:p14="http://schemas.microsoft.com/office/powerpoint/2010/main" val="30780164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042BB2BB-4A9B-F643-85BA-A2BFD3CF32F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 TargetMode="External"/><Relationship Id="rId8"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www.quia.com/rr/96635.html" TargetMode="External"/><Relationship Id="rId4" Type="http://schemas.openxmlformats.org/officeDocument/2006/relationships/hyperlink" Target="http://www.worldwidemetric.com/measurements.html" TargetMode="External"/><Relationship Id="rId5" Type="http://schemas.openxmlformats.org/officeDocument/2006/relationships/hyperlink" Target="http://www.quia.com/custom/4177main.html" TargetMode="External"/><Relationship Id="rId6" Type="http://schemas.openxmlformats.org/officeDocument/2006/relationships/hyperlink" Target="http://www.syvum.com/cgi/online/serve.cgi/squizzes/math/metric.tdf" TargetMode="External"/><Relationship Id="rId7" Type="http://schemas.openxmlformats.org/officeDocument/2006/relationships/hyperlink" Target="http://sciencespot.net/Media/metriccnvsn2.pdf" TargetMode="External"/><Relationship Id="rId8" Type="http://schemas.openxmlformats.org/officeDocument/2006/relationships/hyperlink" Target="http://sciencespot.net/Media/lengthlab.pdf" TargetMode="External"/><Relationship Id="rId9" Type="http://schemas.openxmlformats.org/officeDocument/2006/relationships/image" Target="../media/image11.wmf"/><Relationship Id="rId10"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hyperlink" Target="http://lamar.colostate.edu/~hillge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File:FourMetricInstruments.JPG" TargetMode="External"/><Relationship Id="rId4"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hyperlink" Target="http://en.wikipedia.org/wiki/Image:Relative_scale.svg" TargetMode="External"/><Relationship Id="rId5" Type="http://schemas.openxmlformats.org/officeDocument/2006/relationships/image" Target="../media/image4.png"/><Relationship Id="rId6" Type="http://schemas.openxmlformats.org/officeDocument/2006/relationships/hyperlink" Target="http://www.cellsalive.com/howbig.htm"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commons.wikimedia.org/wiki/File:USA_orthographic.svg" TargetMode="External"/><Relationship Id="rId1" Type="http://schemas.openxmlformats.org/officeDocument/2006/relationships/slideLayout" Target="../slideLayouts/slideLayout7.xml"/><Relationship Id="rId2" Type="http://schemas.openxmlformats.org/officeDocument/2006/relationships/hyperlink" Target="http://www.scienceprofonline.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hyperlink" Target="https://www.youtube.com/watch?v=U04nHNUMfPA" TargetMode="External"/><Relationship Id="rId5" Type="http://schemas.openxmlformats.org/officeDocument/2006/relationships/hyperlink" Target="https://www.youtube.com/watch?v=436E_5CerPQ" TargetMode="External"/><Relationship Id="rId6" Type="http://schemas.openxmlformats.org/officeDocument/2006/relationships/hyperlink" Target="https://www.youtube.com/watch?v=IhtgKHYZti0" TargetMode="External"/><Relationship Id="rId7" Type="http://schemas.openxmlformats.org/officeDocument/2006/relationships/image" Target="../media/image7.gif"/><Relationship Id="rId1" Type="http://schemas.openxmlformats.org/officeDocument/2006/relationships/slideLayout" Target="../slideLayouts/slideLayout7.xml"/><Relationship Id="rId2" Type="http://schemas.openxmlformats.org/officeDocument/2006/relationships/hyperlink" Target="http://www.scienceprofonline.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wmf"/><Relationship Id="rId3" Type="http://schemas.openxmlformats.org/officeDocument/2006/relationships/hyperlink" Target="http://www.scienceprofonline.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commons.wikimedia.org/wiki/File:Speedo_angle.jpg" TargetMode="External"/><Relationship Id="rId4" Type="http://schemas.openxmlformats.org/officeDocument/2006/relationships/image" Target="../media/image9.jpg"/><Relationship Id="rId1" Type="http://schemas.openxmlformats.org/officeDocument/2006/relationships/slideLayout" Target="../slideLayouts/slideLayout7.xml"/><Relationship Id="rId2" Type="http://schemas.openxmlformats.org/officeDocument/2006/relationships/hyperlink" Target="http://www.scienceprofonline.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www.scienceprofonline.com/"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Intravenous_therapy%23mediaviewer/File:ICU_IV_1.jpg" TargetMode="External"/><Relationship Id="rId4" Type="http://schemas.openxmlformats.org/officeDocument/2006/relationships/image" Target="../media/image10.jpeg"/><Relationship Id="rId1" Type="http://schemas.openxmlformats.org/officeDocument/2006/relationships/slideLayout" Target="../slideLayouts/slideLayout7.xml"/><Relationship Id="rId2" Type="http://schemas.openxmlformats.org/officeDocument/2006/relationships/hyperlink" Target="http://www.scienceprofonlin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lstStyle/>
          <a:p>
            <a:pPr algn="ctr">
              <a:defRPr/>
            </a:pPr>
            <a:r>
              <a:rPr lang="en-US" sz="2800" b="1">
                <a:solidFill>
                  <a:schemeClr val="tx2"/>
                </a:solidFill>
                <a:latin typeface="Comic Sans MS" charset="0"/>
                <a:cs typeface="+mn-cs"/>
              </a:rPr>
              <a:t>About </a:t>
            </a:r>
            <a:r>
              <a:rPr lang="en-US" sz="2800" b="1">
                <a:solidFill>
                  <a:schemeClr val="tx2"/>
                </a:solidFill>
                <a:latin typeface="Comic Sans MS" charset="0"/>
                <a:cs typeface="+mn-cs"/>
                <a:hlinkClick r:id="rId4"/>
              </a:rPr>
              <a:t>Science Prof Online</a:t>
            </a:r>
            <a:r>
              <a:rPr lang="en-US" sz="2800" b="1">
                <a:solidFill>
                  <a:schemeClr val="tx2"/>
                </a:solidFill>
                <a:latin typeface="Comic Sans MS" charset="0"/>
                <a:cs typeface="+mn-cs"/>
              </a:rPr>
              <a:t> </a:t>
            </a:r>
          </a:p>
          <a:p>
            <a:pPr algn="ctr">
              <a:defRPr/>
            </a:pPr>
            <a:r>
              <a:rPr lang="en-US" sz="2800" b="1">
                <a:solidFill>
                  <a:schemeClr val="tx2"/>
                </a:solidFill>
                <a:latin typeface="Comic Sans MS" charset="0"/>
                <a:cs typeface="+mn-cs"/>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lnSpc>
                <a:spcPct val="80000"/>
              </a:lnSpc>
              <a:spcBef>
                <a:spcPct val="20000"/>
              </a:spcBef>
              <a:buFontTx/>
              <a:buChar char="•"/>
              <a:defRPr/>
            </a:pPr>
            <a:r>
              <a:rPr lang="en-US" sz="1400">
                <a:latin typeface="Comic Sans MS" charset="0"/>
                <a:cs typeface="+mn-cs"/>
              </a:rPr>
              <a:t> </a:t>
            </a:r>
            <a:r>
              <a:rPr lang="en-US" sz="1200">
                <a:latin typeface="Comic Sans MS" charset="0"/>
                <a:cs typeface="+mn-cs"/>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a:lnSpc>
                <a:spcPct val="80000"/>
              </a:lnSpc>
              <a:spcBef>
                <a:spcPct val="20000"/>
              </a:spcBef>
              <a:buFontTx/>
              <a:buChar char="•"/>
              <a:defRPr/>
            </a:pPr>
            <a:endParaRPr lang="en-US" sz="1200">
              <a:latin typeface="Comic Sans MS" charset="0"/>
              <a:cs typeface="+mn-cs"/>
            </a:endParaRPr>
          </a:p>
          <a:p>
            <a:pPr>
              <a:lnSpc>
                <a:spcPct val="80000"/>
              </a:lnSpc>
              <a:spcBef>
                <a:spcPct val="20000"/>
              </a:spcBef>
              <a:buFontTx/>
              <a:buChar char="•"/>
              <a:defRPr/>
            </a:pPr>
            <a:r>
              <a:rPr lang="en-US" sz="1200">
                <a:latin typeface="Comic Sans MS" charset="0"/>
                <a:cs typeface="+mn-cs"/>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a:lnSpc>
                <a:spcPct val="80000"/>
              </a:lnSpc>
              <a:spcBef>
                <a:spcPct val="20000"/>
              </a:spcBef>
              <a:buFontTx/>
              <a:buChar char="•"/>
              <a:defRPr/>
            </a:pPr>
            <a:endParaRPr lang="en-US" sz="1200">
              <a:latin typeface="Comic Sans MS" charset="0"/>
              <a:cs typeface="+mn-cs"/>
            </a:endParaRPr>
          </a:p>
          <a:p>
            <a:pPr>
              <a:lnSpc>
                <a:spcPct val="80000"/>
              </a:lnSpc>
              <a:spcBef>
                <a:spcPct val="20000"/>
              </a:spcBef>
              <a:buFontTx/>
              <a:buChar char="•"/>
              <a:defRPr/>
            </a:pPr>
            <a:r>
              <a:rPr lang="en-US" sz="1200">
                <a:latin typeface="Comic Sans MS" charset="0"/>
                <a:cs typeface="+mn-cs"/>
              </a:rPr>
              <a:t> Many SPO PowerPoints are available in a variety of formats, such as fully editable PowerPoint files, as well as uneditable versions in smaller file sizes, such as PowerPoint Shows and Portable Document Format (.pdf), for ease of printing.</a:t>
            </a:r>
          </a:p>
          <a:p>
            <a:pPr>
              <a:lnSpc>
                <a:spcPct val="80000"/>
              </a:lnSpc>
              <a:spcBef>
                <a:spcPct val="20000"/>
              </a:spcBef>
              <a:buFontTx/>
              <a:buChar char="•"/>
              <a:defRPr/>
            </a:pPr>
            <a:endParaRPr lang="en-US" sz="1200">
              <a:latin typeface="Comic Sans MS" charset="0"/>
              <a:cs typeface="+mn-cs"/>
            </a:endParaRPr>
          </a:p>
          <a:p>
            <a:pPr>
              <a:lnSpc>
                <a:spcPct val="80000"/>
              </a:lnSpc>
              <a:spcBef>
                <a:spcPct val="20000"/>
              </a:spcBef>
              <a:buFontTx/>
              <a:buChar char="•"/>
              <a:defRPr/>
            </a:pPr>
            <a:r>
              <a:rPr lang="en-US" sz="1200">
                <a:latin typeface="Comic Sans MS" charset="0"/>
                <a:cs typeface="+mn-cs"/>
              </a:rPr>
              <a:t> Images used on this resource, and on the SPO website are, wherever possible, credited and linked to their source. Any words underlined and appearing in blue are links that can be clicked on for more information. PowerPoints must be viewed in </a:t>
            </a:r>
            <a:r>
              <a:rPr lang="en-US" sz="1200" i="1">
                <a:latin typeface="Comic Sans MS" charset="0"/>
                <a:cs typeface="+mn-cs"/>
              </a:rPr>
              <a:t>slide show mode </a:t>
            </a:r>
            <a:r>
              <a:rPr lang="en-US" sz="1200">
                <a:latin typeface="Comic Sans MS" charset="0"/>
                <a:cs typeface="+mn-cs"/>
              </a:rPr>
              <a:t>to use the hyperlinks directly.</a:t>
            </a:r>
          </a:p>
          <a:p>
            <a:pPr>
              <a:lnSpc>
                <a:spcPct val="80000"/>
              </a:lnSpc>
              <a:spcBef>
                <a:spcPct val="20000"/>
              </a:spcBef>
              <a:defRPr/>
            </a:pPr>
            <a:endParaRPr lang="en-US" sz="1200">
              <a:latin typeface="Comic Sans MS" charset="0"/>
              <a:cs typeface="+mn-cs"/>
            </a:endParaRPr>
          </a:p>
          <a:p>
            <a:pPr>
              <a:lnSpc>
                <a:spcPct val="80000"/>
              </a:lnSpc>
              <a:spcBef>
                <a:spcPct val="20000"/>
              </a:spcBef>
              <a:buFontTx/>
              <a:buChar char="•"/>
              <a:defRPr/>
            </a:pPr>
            <a:r>
              <a:rPr lang="en-US" sz="1200">
                <a:latin typeface="Comic Sans MS" charset="0"/>
                <a:cs typeface="+mn-cs"/>
              </a:rPr>
              <a:t> Several helpful links to fun and interactive learning tools are included throughout the PPT and on the Smart Links slide, near the end of each presentation. You must be in </a:t>
            </a:r>
            <a:r>
              <a:rPr lang="en-US" sz="1200" i="1">
                <a:latin typeface="Comic Sans MS" charset="0"/>
                <a:cs typeface="+mn-cs"/>
              </a:rPr>
              <a:t>slide show mode </a:t>
            </a:r>
            <a:r>
              <a:rPr lang="en-US" sz="1200">
                <a:latin typeface="Comic Sans MS" charset="0"/>
                <a:cs typeface="+mn-cs"/>
              </a:rPr>
              <a:t>to utilize hyperlinks and animations.</a:t>
            </a:r>
          </a:p>
          <a:p>
            <a:pPr>
              <a:lnSpc>
                <a:spcPct val="80000"/>
              </a:lnSpc>
              <a:spcBef>
                <a:spcPct val="20000"/>
              </a:spcBef>
              <a:defRPr/>
            </a:pPr>
            <a:r>
              <a:rPr lang="en-US" sz="1200">
                <a:latin typeface="Comic Sans MS" charset="0"/>
                <a:cs typeface="+mn-cs"/>
              </a:rPr>
              <a:t>	</a:t>
            </a:r>
          </a:p>
          <a:p>
            <a:pPr>
              <a:lnSpc>
                <a:spcPct val="80000"/>
              </a:lnSpc>
              <a:spcBef>
                <a:spcPct val="20000"/>
              </a:spcBef>
              <a:buFontTx/>
              <a:buChar char="•"/>
              <a:defRPr/>
            </a:pPr>
            <a:r>
              <a:rPr lang="en-US" sz="1200">
                <a:latin typeface="Comic Sans MS" charset="0"/>
                <a:cs typeface="+mn-cs"/>
              </a:rPr>
              <a:t>This digital resource is licensed under Creative Commons </a:t>
            </a:r>
            <a:r>
              <a:rPr lang="en-US" sz="1100">
                <a:latin typeface="Comic Sans MS" charset="0"/>
                <a:cs typeface="+mn-cs"/>
              </a:rPr>
              <a:t>Attribution-ShareAlike 3.0:</a:t>
            </a:r>
          </a:p>
          <a:p>
            <a:pPr>
              <a:lnSpc>
                <a:spcPct val="80000"/>
              </a:lnSpc>
              <a:spcBef>
                <a:spcPct val="20000"/>
              </a:spcBef>
              <a:defRPr/>
            </a:pPr>
            <a:r>
              <a:rPr lang="en-US" sz="1100">
                <a:latin typeface="Comic Sans MS" charset="0"/>
                <a:cs typeface="+mn-cs"/>
              </a:rPr>
              <a:t>  </a:t>
            </a:r>
            <a:r>
              <a:rPr lang="en-US" sz="1100">
                <a:latin typeface="Comic Sans MS" charset="0"/>
                <a:cs typeface="+mn-cs"/>
                <a:hlinkClick r:id="rId5"/>
              </a:rPr>
              <a:t>http://creativecommons.org/licenses/by-sa/3.0/</a:t>
            </a:r>
            <a:r>
              <a:rPr lang="en-US" sz="1100">
                <a:latin typeface="Comic Sans MS" charset="0"/>
                <a:cs typeface="+mn-cs"/>
              </a:rPr>
              <a:t>	                 </a:t>
            </a:r>
            <a:endParaRPr lang="en-US" sz="1200">
              <a:latin typeface="Comic Sans MS" charset="0"/>
              <a:cs typeface="+mn-cs"/>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80000"/>
              </a:lnSpc>
              <a:spcBef>
                <a:spcPct val="20000"/>
              </a:spcBef>
              <a:defRPr/>
            </a:pPr>
            <a:r>
              <a:rPr lang="en-US" sz="1200" smtClean="0">
                <a:latin typeface="Comic Sans MS" charset="0"/>
                <a:cs typeface="Arial" charset="0"/>
              </a:rPr>
              <a:t>Alicia Cepaitis, MS</a:t>
            </a:r>
          </a:p>
          <a:p>
            <a:pPr eaLnBrk="1" hangingPunct="1">
              <a:lnSpc>
                <a:spcPct val="80000"/>
              </a:lnSpc>
              <a:spcBef>
                <a:spcPct val="20000"/>
              </a:spcBef>
              <a:defRPr/>
            </a:pPr>
            <a:r>
              <a:rPr lang="en-US" sz="1200" smtClean="0">
                <a:latin typeface="Comic Sans MS" charset="0"/>
                <a:cs typeface="Arial" charset="0"/>
              </a:rPr>
              <a:t>Chief Creative Nerd</a:t>
            </a:r>
          </a:p>
          <a:p>
            <a:pPr eaLnBrk="1" hangingPunct="1">
              <a:lnSpc>
                <a:spcPct val="80000"/>
              </a:lnSpc>
              <a:spcBef>
                <a:spcPct val="20000"/>
              </a:spcBef>
              <a:defRPr/>
            </a:pPr>
            <a:r>
              <a:rPr lang="en-US" sz="1200" smtClean="0">
                <a:latin typeface="Comic Sans MS" charset="0"/>
                <a:cs typeface="Arial" charset="0"/>
              </a:rPr>
              <a:t>Science Prof Online</a:t>
            </a:r>
          </a:p>
          <a:p>
            <a:pPr eaLnBrk="1" hangingPunct="1">
              <a:lnSpc>
                <a:spcPct val="80000"/>
              </a:lnSpc>
              <a:spcBef>
                <a:spcPct val="20000"/>
              </a:spcBef>
              <a:defRPr/>
            </a:pPr>
            <a:r>
              <a:rPr lang="en-US" sz="1200" smtClean="0">
                <a:latin typeface="Comic Sans MS" charset="0"/>
                <a:cs typeface="Arial" charset="0"/>
              </a:rPr>
              <a:t>Online Education Resources, LLC</a:t>
            </a:r>
          </a:p>
          <a:p>
            <a:pPr eaLnBrk="1" hangingPunct="1">
              <a:lnSpc>
                <a:spcPct val="80000"/>
              </a:lnSpc>
              <a:spcBef>
                <a:spcPct val="20000"/>
              </a:spcBef>
              <a:defRPr/>
            </a:pPr>
            <a:r>
              <a:rPr lang="en-US" sz="1200" smtClean="0">
                <a:latin typeface="Comic Sans MS" charset="0"/>
                <a:cs typeface="Arial" charset="0"/>
                <a:hlinkClick r:id="rId6"/>
              </a:rPr>
              <a:t>alicia@scienceprofonline.com</a:t>
            </a:r>
            <a:endParaRPr lang="en-US" sz="1200" smtClean="0">
              <a:latin typeface="Comic Sans MS" charset="0"/>
              <a:cs typeface="Arial" charset="0"/>
            </a:endParaRPr>
          </a:p>
        </p:txBody>
      </p:sp>
      <p:sp>
        <p:nvSpPr>
          <p:cNvPr id="2054"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7"/>
              </a:rPr>
              <a:t>ScienceProfOnline.com</a:t>
            </a:r>
            <a:endParaRPr lang="en-US" sz="1000" dirty="0">
              <a:latin typeface="Comic Sans MS" charset="0"/>
              <a:cs typeface="+mn-cs"/>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sz="1000" smtClean="0">
                <a:latin typeface="Comic Sans MS"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80000"/>
              </a:lnSpc>
              <a:spcBef>
                <a:spcPct val="20000"/>
              </a:spcBef>
              <a:defRPr/>
            </a:pPr>
            <a:r>
              <a:rPr lang="en-US" sz="1200" smtClean="0">
                <a:latin typeface="Comic Sans MS" charset="0"/>
                <a:cs typeface="Arial" charset="0"/>
              </a:rPr>
              <a:t>Tami Port, MS</a:t>
            </a:r>
          </a:p>
          <a:p>
            <a:pPr eaLnBrk="1" hangingPunct="1">
              <a:lnSpc>
                <a:spcPct val="80000"/>
              </a:lnSpc>
              <a:spcBef>
                <a:spcPct val="20000"/>
              </a:spcBef>
              <a:defRPr/>
            </a:pPr>
            <a:r>
              <a:rPr lang="en-US" sz="1200" smtClean="0">
                <a:latin typeface="Comic Sans MS" charset="0"/>
                <a:cs typeface="Arial" charset="0"/>
              </a:rPr>
              <a:t>Creator of Science Prof Online</a:t>
            </a:r>
          </a:p>
          <a:p>
            <a:pPr eaLnBrk="1" hangingPunct="1">
              <a:lnSpc>
                <a:spcPct val="80000"/>
              </a:lnSpc>
              <a:spcBef>
                <a:spcPct val="20000"/>
              </a:spcBef>
              <a:defRPr/>
            </a:pPr>
            <a:r>
              <a:rPr lang="en-US" sz="1200" smtClean="0">
                <a:latin typeface="Comic Sans MS" charset="0"/>
                <a:cs typeface="Arial" charset="0"/>
              </a:rPr>
              <a:t>Chief Executive Nerd</a:t>
            </a:r>
          </a:p>
          <a:p>
            <a:pPr eaLnBrk="1" hangingPunct="1">
              <a:lnSpc>
                <a:spcPct val="80000"/>
              </a:lnSpc>
              <a:spcBef>
                <a:spcPct val="20000"/>
              </a:spcBef>
              <a:defRPr/>
            </a:pPr>
            <a:r>
              <a:rPr lang="en-US" sz="1200" smtClean="0">
                <a:latin typeface="Comic Sans MS" charset="0"/>
                <a:cs typeface="Arial" charset="0"/>
              </a:rPr>
              <a:t>Science Prof Online</a:t>
            </a:r>
          </a:p>
          <a:p>
            <a:pPr eaLnBrk="1" hangingPunct="1">
              <a:lnSpc>
                <a:spcPct val="80000"/>
              </a:lnSpc>
              <a:spcBef>
                <a:spcPct val="20000"/>
              </a:spcBef>
              <a:defRPr/>
            </a:pPr>
            <a:r>
              <a:rPr lang="en-US" sz="1200" smtClean="0">
                <a:latin typeface="Comic Sans MS" charset="0"/>
                <a:cs typeface="Arial" charset="0"/>
              </a:rPr>
              <a:t>Online Education Resources, LLC</a:t>
            </a:r>
          </a:p>
          <a:p>
            <a:pPr eaLnBrk="1" hangingPunct="1">
              <a:lnSpc>
                <a:spcPct val="80000"/>
              </a:lnSpc>
              <a:spcBef>
                <a:spcPct val="20000"/>
              </a:spcBef>
              <a:defRPr/>
            </a:pPr>
            <a:r>
              <a:rPr lang="en-US" sz="1200" smtClean="0">
                <a:latin typeface="Comic Sans MS" charset="0"/>
                <a:cs typeface="Arial" charset="0"/>
                <a:hlinkClick r:id="rId8"/>
              </a:rPr>
              <a:t>info@scienceprofonline.com</a:t>
            </a:r>
            <a:endParaRPr lang="en-US" sz="1200" smtClean="0">
              <a:latin typeface="Comic Sans MS"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457200" y="1676400"/>
            <a:ext cx="4800600" cy="5029200"/>
          </a:xfrm>
        </p:spPr>
        <p:txBody>
          <a:bodyPr/>
          <a:lstStyle/>
          <a:p>
            <a:pPr eaLnBrk="1" hangingPunct="1">
              <a:lnSpc>
                <a:spcPct val="90000"/>
              </a:lnSpc>
              <a:buFont typeface="Arial"/>
              <a:buChar char="•"/>
              <a:defRPr/>
            </a:pPr>
            <a:r>
              <a:rPr lang="en-US" sz="1800" dirty="0">
                <a:latin typeface="Comic Sans MS"/>
                <a:cs typeface="Comic Sans MS"/>
                <a:hlinkClick r:id="rId2"/>
              </a:rPr>
              <a:t>US Metric </a:t>
            </a:r>
            <a:r>
              <a:rPr lang="en-US" sz="1800" dirty="0" smtClean="0">
                <a:latin typeface="Comic Sans MS"/>
                <a:cs typeface="Comic Sans MS"/>
                <a:hlinkClick r:id="rId2"/>
              </a:rPr>
              <a:t>Association</a:t>
            </a:r>
            <a:endParaRPr lang="en-US" sz="1800" dirty="0" smtClean="0">
              <a:latin typeface="Comic Sans MS"/>
              <a:cs typeface="Comic Sans MS"/>
            </a:endParaRPr>
          </a:p>
          <a:p>
            <a:pPr marL="0" indent="0" eaLnBrk="1" hangingPunct="1">
              <a:lnSpc>
                <a:spcPct val="90000"/>
              </a:lnSpc>
              <a:buFontTx/>
              <a:buNone/>
              <a:defRPr/>
            </a:pPr>
            <a:endParaRPr lang="en-US" sz="1100" dirty="0">
              <a:latin typeface="Comic Sans MS"/>
              <a:cs typeface="Comic Sans MS"/>
            </a:endParaRPr>
          </a:p>
          <a:p>
            <a:pPr eaLnBrk="1" hangingPunct="1">
              <a:lnSpc>
                <a:spcPct val="90000"/>
              </a:lnSpc>
              <a:buFont typeface="Arial"/>
              <a:buChar char="•"/>
              <a:defRPr/>
            </a:pPr>
            <a:r>
              <a:rPr lang="en-US" sz="1800" dirty="0" smtClean="0">
                <a:latin typeface="Comic Sans MS"/>
                <a:cs typeface="Comic Sans MS"/>
                <a:hlinkClick r:id="rId3"/>
              </a:rPr>
              <a:t>Metric Measurement Millionaires Game</a:t>
            </a:r>
            <a:endParaRPr lang="en-US" sz="1800" dirty="0" smtClean="0">
              <a:latin typeface="Comic Sans MS"/>
              <a:cs typeface="Comic Sans MS"/>
            </a:endParaRPr>
          </a:p>
          <a:p>
            <a:pPr eaLnBrk="1" hangingPunct="1">
              <a:lnSpc>
                <a:spcPct val="90000"/>
              </a:lnSpc>
              <a:buFont typeface="Arial"/>
              <a:buChar char="•"/>
              <a:defRPr/>
            </a:pPr>
            <a:endParaRPr lang="en-US" sz="1200" dirty="0" smtClean="0">
              <a:latin typeface="Comic Sans MS"/>
              <a:cs typeface="Comic Sans MS"/>
            </a:endParaRPr>
          </a:p>
          <a:p>
            <a:pPr eaLnBrk="1" hangingPunct="1">
              <a:lnSpc>
                <a:spcPct val="90000"/>
              </a:lnSpc>
              <a:buFont typeface="Arial"/>
              <a:buChar char="•"/>
              <a:defRPr/>
            </a:pPr>
            <a:r>
              <a:rPr lang="en-US" sz="1800" dirty="0" smtClean="0">
                <a:latin typeface="Comic Sans MS"/>
                <a:cs typeface="Comic Sans MS"/>
                <a:hlinkClick r:id="rId4"/>
              </a:rPr>
              <a:t>Worldwide Metric Conversion</a:t>
            </a:r>
            <a:endParaRPr lang="en-US" sz="1800" dirty="0" smtClean="0">
              <a:latin typeface="Comic Sans MS"/>
              <a:cs typeface="Comic Sans MS"/>
            </a:endParaRPr>
          </a:p>
          <a:p>
            <a:pPr marL="0" indent="0" eaLnBrk="1" hangingPunct="1">
              <a:lnSpc>
                <a:spcPct val="90000"/>
              </a:lnSpc>
              <a:buFontTx/>
              <a:buNone/>
              <a:defRPr/>
            </a:pPr>
            <a:endParaRPr lang="en-US" sz="1100" dirty="0">
              <a:latin typeface="Comic Sans MS"/>
              <a:cs typeface="Comic Sans MS"/>
            </a:endParaRPr>
          </a:p>
          <a:p>
            <a:pPr eaLnBrk="1" hangingPunct="1">
              <a:lnSpc>
                <a:spcPct val="90000"/>
              </a:lnSpc>
              <a:buFont typeface="Arial"/>
              <a:buChar char="•"/>
              <a:defRPr/>
            </a:pPr>
            <a:r>
              <a:rPr lang="en-US" sz="1800" dirty="0">
                <a:latin typeface="Comic Sans MS"/>
                <a:cs typeface="Comic Sans MS"/>
                <a:hlinkClick r:id="rId5"/>
              </a:rPr>
              <a:t>Access to Flashcards and Games on </a:t>
            </a:r>
            <a:r>
              <a:rPr lang="en-US" sz="1800" dirty="0" smtClean="0">
                <a:latin typeface="Comic Sans MS"/>
                <a:cs typeface="Comic Sans MS"/>
                <a:hlinkClick r:id="rId5"/>
              </a:rPr>
              <a:t>Metrics</a:t>
            </a:r>
            <a:endParaRPr lang="en-US" sz="1800" dirty="0" smtClean="0">
              <a:latin typeface="Comic Sans MS"/>
              <a:cs typeface="Comic Sans MS"/>
            </a:endParaRPr>
          </a:p>
          <a:p>
            <a:pPr eaLnBrk="1" hangingPunct="1">
              <a:lnSpc>
                <a:spcPct val="90000"/>
              </a:lnSpc>
              <a:buFont typeface="Arial"/>
              <a:buChar char="•"/>
              <a:defRPr/>
            </a:pPr>
            <a:endParaRPr lang="en-US" sz="1100" dirty="0">
              <a:latin typeface="Comic Sans MS"/>
              <a:cs typeface="Comic Sans MS"/>
            </a:endParaRPr>
          </a:p>
          <a:p>
            <a:pPr eaLnBrk="1" hangingPunct="1">
              <a:lnSpc>
                <a:spcPct val="90000"/>
              </a:lnSpc>
              <a:buFont typeface="Arial"/>
              <a:buChar char="•"/>
              <a:defRPr/>
            </a:pPr>
            <a:r>
              <a:rPr lang="en-US" sz="1800" dirty="0">
                <a:latin typeface="Comic Sans MS"/>
                <a:cs typeface="Comic Sans MS"/>
                <a:hlinkClick r:id="rId6"/>
              </a:rPr>
              <a:t>Quizzes and more Worksheets on </a:t>
            </a:r>
            <a:r>
              <a:rPr lang="en-US" sz="1800" dirty="0" smtClean="0">
                <a:latin typeface="Comic Sans MS"/>
                <a:cs typeface="Comic Sans MS"/>
                <a:hlinkClick r:id="rId6"/>
              </a:rPr>
              <a:t>Metrics</a:t>
            </a:r>
            <a:endParaRPr lang="en-US" sz="1800" dirty="0" smtClean="0">
              <a:latin typeface="Comic Sans MS"/>
              <a:cs typeface="Comic Sans MS"/>
            </a:endParaRPr>
          </a:p>
          <a:p>
            <a:pPr eaLnBrk="1" hangingPunct="1">
              <a:lnSpc>
                <a:spcPct val="90000"/>
              </a:lnSpc>
              <a:buFont typeface="Arial"/>
              <a:buChar char="•"/>
              <a:defRPr/>
            </a:pPr>
            <a:endParaRPr lang="en-US" sz="1800" dirty="0">
              <a:latin typeface="Comic Sans MS"/>
              <a:cs typeface="Comic Sans MS"/>
            </a:endParaRPr>
          </a:p>
          <a:p>
            <a:pPr eaLnBrk="1" hangingPunct="1">
              <a:lnSpc>
                <a:spcPct val="90000"/>
              </a:lnSpc>
              <a:buFont typeface="Arial"/>
              <a:buChar char="•"/>
              <a:defRPr/>
            </a:pPr>
            <a:r>
              <a:rPr lang="en-US" sz="1800" dirty="0" smtClean="0">
                <a:latin typeface="Comic Sans MS"/>
                <a:cs typeface="Comic Sans MS"/>
                <a:hlinkClick r:id="rId7"/>
              </a:rPr>
              <a:t>Metric Mania Conversion Practice Worksheet</a:t>
            </a:r>
            <a:endParaRPr lang="en-US" sz="1800" dirty="0" smtClean="0">
              <a:latin typeface="Comic Sans MS"/>
              <a:cs typeface="Comic Sans MS"/>
            </a:endParaRPr>
          </a:p>
          <a:p>
            <a:pPr eaLnBrk="1" hangingPunct="1">
              <a:lnSpc>
                <a:spcPct val="90000"/>
              </a:lnSpc>
              <a:buFont typeface="Arial"/>
              <a:buChar char="•"/>
              <a:defRPr/>
            </a:pPr>
            <a:endParaRPr lang="en-US" sz="1800" dirty="0">
              <a:latin typeface="Comic Sans MS"/>
              <a:cs typeface="Comic Sans MS"/>
            </a:endParaRPr>
          </a:p>
          <a:p>
            <a:pPr eaLnBrk="1" hangingPunct="1">
              <a:lnSpc>
                <a:spcPct val="90000"/>
              </a:lnSpc>
              <a:buFont typeface="Arial"/>
              <a:buChar char="•"/>
              <a:defRPr/>
            </a:pPr>
            <a:r>
              <a:rPr lang="en-US" sz="1800" dirty="0" smtClean="0">
                <a:latin typeface="Comic Sans MS"/>
                <a:cs typeface="Comic Sans MS"/>
                <a:hlinkClick r:id="rId8"/>
              </a:rPr>
              <a:t>Length Lab Worksheet</a:t>
            </a:r>
            <a:endParaRPr lang="en-US" sz="1800" dirty="0" smtClean="0">
              <a:latin typeface="Comic Sans MS"/>
              <a:cs typeface="Comic Sans MS"/>
            </a:endParaRPr>
          </a:p>
          <a:p>
            <a:pPr eaLnBrk="1" hangingPunct="1">
              <a:lnSpc>
                <a:spcPct val="90000"/>
              </a:lnSpc>
              <a:buFont typeface="Arial"/>
              <a:buChar char="•"/>
              <a:defRPr/>
            </a:pPr>
            <a:endParaRPr lang="en-US" sz="1100" dirty="0">
              <a:latin typeface="Comic Sans MS"/>
              <a:cs typeface="Comic Sans MS"/>
            </a:endParaRPr>
          </a:p>
          <a:p>
            <a:pPr eaLnBrk="1" hangingPunct="1">
              <a:lnSpc>
                <a:spcPct val="90000"/>
              </a:lnSpc>
              <a:buFont typeface="Arial"/>
              <a:buChar char="•"/>
              <a:defRPr/>
            </a:pPr>
            <a:r>
              <a:rPr lang="en-US" sz="1800" dirty="0" smtClean="0">
                <a:latin typeface="Comic Sans MS"/>
                <a:cs typeface="Comic Sans MS"/>
              </a:rPr>
              <a:t>There are also many free apps that do metric conversions.</a:t>
            </a:r>
            <a:endParaRPr lang="en-US" sz="1800" dirty="0">
              <a:latin typeface="Comic Sans MS"/>
              <a:cs typeface="Comic Sans MS"/>
            </a:endParaRPr>
          </a:p>
        </p:txBody>
      </p:sp>
      <p:sp>
        <p:nvSpPr>
          <p:cNvPr id="4" name="Rectangle 3"/>
          <p:cNvSpPr txBox="1">
            <a:spLocks noChangeArrowheads="1"/>
          </p:cNvSpPr>
          <p:nvPr/>
        </p:nvSpPr>
        <p:spPr bwMode="auto">
          <a:xfrm>
            <a:off x="-7938" y="-30163"/>
            <a:ext cx="5265738" cy="170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ctr" eaLnBrk="1" hangingPunct="1">
              <a:buFontTx/>
              <a:buNone/>
              <a:defRPr/>
            </a:pPr>
            <a:r>
              <a:rPr lang="en-US" altLang="en-US" sz="5400" b="1" dirty="0" smtClean="0">
                <a:solidFill>
                  <a:srgbClr val="33CC33"/>
                </a:solidFill>
                <a:latin typeface="Comic Sans MS" pitchFamily="66" charset="0"/>
                <a:cs typeface="+mn-cs"/>
              </a:rPr>
              <a:t> </a:t>
            </a:r>
            <a:r>
              <a:rPr lang="en-US" altLang="en-US" sz="4800" b="1" dirty="0" smtClean="0">
                <a:solidFill>
                  <a:srgbClr val="33CC33"/>
                </a:solidFill>
                <a:latin typeface="Comic Sans MS" pitchFamily="66" charset="0"/>
                <a:cs typeface="+mn-cs"/>
              </a:rPr>
              <a:t>Confused?</a:t>
            </a:r>
            <a:endParaRPr lang="en-US" altLang="en-US" sz="3600" b="1" dirty="0" smtClean="0">
              <a:latin typeface="Comic Sans MS" pitchFamily="66" charset="0"/>
              <a:cs typeface="+mn-cs"/>
            </a:endParaRPr>
          </a:p>
          <a:p>
            <a:pPr algn="ctr" eaLnBrk="1" hangingPunct="1">
              <a:buFontTx/>
              <a:buNone/>
              <a:defRPr/>
            </a:pPr>
            <a:r>
              <a:rPr lang="en-US" altLang="en-US" sz="2000" dirty="0" smtClean="0">
                <a:latin typeface="Comic Sans MS" pitchFamily="66" charset="0"/>
                <a:cs typeface="+mn-cs"/>
              </a:rPr>
              <a:t>    Here are some links to fun resources that further explain Metrics:</a:t>
            </a:r>
          </a:p>
          <a:p>
            <a:pPr algn="ctr" eaLnBrk="1" hangingPunct="1">
              <a:buFontTx/>
              <a:buNone/>
              <a:defRPr/>
            </a:pPr>
            <a:endParaRPr lang="en-US" altLang="en-US" sz="1000" dirty="0" smtClean="0">
              <a:latin typeface="Comic Sans MS" pitchFamily="66" charset="0"/>
              <a:cs typeface="+mn-cs"/>
            </a:endParaRPr>
          </a:p>
        </p:txBody>
      </p:sp>
      <p:pic>
        <p:nvPicPr>
          <p:cNvPr id="25603" name="Picture 4" descr="MC900229685[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2667000"/>
            <a:ext cx="31242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WordArt 5"/>
          <p:cNvSpPr>
            <a:spLocks noChangeArrowheads="1" noChangeShapeType="1" noTextEdit="1"/>
          </p:cNvSpPr>
          <p:nvPr/>
        </p:nvSpPr>
        <p:spPr bwMode="auto">
          <a:xfrm>
            <a:off x="5638800" y="762000"/>
            <a:ext cx="2743200" cy="1066800"/>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ea typeface="Comic Sans MS"/>
                <a:cs typeface="Comic Sans MS"/>
              </a:rPr>
              <a:t>Smart Links</a:t>
            </a:r>
          </a:p>
        </p:txBody>
      </p:sp>
      <p:sp>
        <p:nvSpPr>
          <p:cNvPr id="8" name="Rectangle 6"/>
          <p:cNvSpPr>
            <a:spLocks noChangeArrowheads="1"/>
          </p:cNvSpPr>
          <p:nvPr/>
        </p:nvSpPr>
        <p:spPr bwMode="auto">
          <a:xfrm>
            <a:off x="5208588" y="6611938"/>
            <a:ext cx="39354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r">
              <a:defRPr/>
            </a:pPr>
            <a:r>
              <a:rPr lang="en-US" sz="1000" dirty="0">
                <a:latin typeface="Comic Sans MS" charset="0"/>
                <a:cs typeface="+mn-cs"/>
              </a:rPr>
              <a:t>From the Virtual Biology Classroom on </a:t>
            </a:r>
            <a:r>
              <a:rPr lang="en-US" sz="1000" dirty="0">
                <a:latin typeface="Comic Sans MS" charset="0"/>
                <a:cs typeface="+mn-cs"/>
                <a:hlinkClick r:id="rId10"/>
              </a:rPr>
              <a:t>ScienceProfOnline.com</a:t>
            </a:r>
            <a:endParaRPr lang="en-US" sz="1000" dirty="0">
              <a:latin typeface="Comic Sans MS" charset="0"/>
              <a:cs typeface="+mn-cs"/>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ctrTitle"/>
          </p:nvPr>
        </p:nvSpPr>
        <p:spPr>
          <a:xfrm>
            <a:off x="685800" y="2057400"/>
            <a:ext cx="3505200" cy="2898775"/>
          </a:xfrm>
        </p:spPr>
        <p:txBody>
          <a:bodyPr/>
          <a:lstStyle/>
          <a:p>
            <a:pPr eaLnBrk="1" hangingPunct="1"/>
            <a:r>
              <a:rPr lang="en-US" sz="5400" b="1">
                <a:solidFill>
                  <a:schemeClr val="accent2"/>
                </a:solidFill>
                <a:latin typeface="Comic Sans MS" charset="0"/>
                <a:cs typeface="Comic Sans MS" charset="0"/>
              </a:rPr>
              <a:t>Metric Basics</a:t>
            </a:r>
          </a:p>
        </p:txBody>
      </p:sp>
      <p:pic>
        <p:nvPicPr>
          <p:cNvPr id="3" name="Picture 2" descr="FourMetricInstruments.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419600" y="685800"/>
            <a:ext cx="3886200" cy="518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Text Box 14"/>
          <p:cNvSpPr txBox="1">
            <a:spLocks noChangeArrowheads="1"/>
          </p:cNvSpPr>
          <p:nvPr/>
        </p:nvSpPr>
        <p:spPr bwMode="auto">
          <a:xfrm>
            <a:off x="6654800" y="6611938"/>
            <a:ext cx="2489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defRPr/>
            </a:pPr>
            <a:r>
              <a:rPr lang="en-US" sz="1000" dirty="0" smtClean="0">
                <a:latin typeface="Comic Sans MS" charset="0"/>
                <a:cs typeface="Arial" charset="0"/>
              </a:rPr>
              <a:t>Image: </a:t>
            </a:r>
            <a:r>
              <a:rPr lang="en-US" sz="1000" dirty="0" smtClean="0">
                <a:latin typeface="Comic Sans MS" charset="0"/>
                <a:cs typeface="Arial" charset="0"/>
                <a:hlinkClick r:id="rId3"/>
              </a:rPr>
              <a:t>Four Metric Instruments</a:t>
            </a:r>
            <a:r>
              <a:rPr lang="en-US" sz="1000" dirty="0" smtClean="0">
                <a:latin typeface="Comic Sans MS" charset="0"/>
                <a:cs typeface="Arial" charset="0"/>
              </a:rPr>
              <a:t>, Wiki</a:t>
            </a:r>
          </a:p>
        </p:txBody>
      </p:sp>
      <p:sp>
        <p:nvSpPr>
          <p:cNvPr id="8"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4"/>
              </a:rPr>
              <a:t>ScienceProfOnline.com</a:t>
            </a:r>
            <a:endParaRPr lang="en-US" sz="1000" dirty="0">
              <a:latin typeface="Comic Sans MS" charset="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411162"/>
          </a:xfrm>
        </p:spPr>
        <p:txBody>
          <a:bodyPr>
            <a:normAutofit fontScale="90000"/>
          </a:bodyPr>
          <a:lstStyle/>
          <a:p>
            <a:pPr eaLnBrk="1" hangingPunct="1">
              <a:defRPr/>
            </a:pPr>
            <a:r>
              <a:rPr lang="en-US" sz="3200" b="1" dirty="0" smtClean="0">
                <a:solidFill>
                  <a:srgbClr val="0070C0"/>
                </a:solidFill>
                <a:latin typeface="Comic Sans MS" pitchFamily="66" charset="0"/>
                <a:cs typeface="+mj-cs"/>
              </a:rPr>
              <a:t>Size of Living Things</a:t>
            </a:r>
          </a:p>
        </p:txBody>
      </p:sp>
      <p:pic>
        <p:nvPicPr>
          <p:cNvPr id="17410" name="Picture 3" descr="03_01"/>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5800" y="990600"/>
            <a:ext cx="7924800" cy="3581400"/>
          </a:xfrm>
          <a:noFill/>
          <a:extLs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7411" name="Picture 4" descr="The range of sizes shown by prokaryotes, relative to those of other organisms and biomolecules">
            <a:hlinkClick r:id="rId4" tooltip="The range of sizes shown by prokaryotes, relative to those of other organisms and biomolecules"/>
          </p:cNvPr>
          <p:cNvPicPr>
            <a:picLocks noGrp="1"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609600" y="4343400"/>
            <a:ext cx="2362200" cy="1779588"/>
          </a:xfrm>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2" name="Text Box 5"/>
          <p:cNvSpPr txBox="1">
            <a:spLocks noChangeArrowheads="1"/>
          </p:cNvSpPr>
          <p:nvPr/>
        </p:nvSpPr>
        <p:spPr bwMode="auto">
          <a:xfrm>
            <a:off x="3429000" y="4876800"/>
            <a:ext cx="5181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pt-BR" sz="1200">
                <a:latin typeface="Comic Sans MS" charset="0"/>
              </a:rPr>
              <a:t>1 m = 100 cm = 1,000mm = 1,000,000 </a:t>
            </a:r>
            <a:r>
              <a:rPr lang="en-US" sz="1200">
                <a:latin typeface="Comic Sans MS" charset="0"/>
              </a:rPr>
              <a:t>µ</a:t>
            </a:r>
            <a:r>
              <a:rPr lang="pt-BR" sz="1200">
                <a:latin typeface="Comic Sans MS" charset="0"/>
              </a:rPr>
              <a:t>m = 1,000,000,000nm</a:t>
            </a:r>
          </a:p>
          <a:p>
            <a:pPr eaLnBrk="1" hangingPunct="1">
              <a:spcBef>
                <a:spcPct val="50000"/>
              </a:spcBef>
            </a:pPr>
            <a:r>
              <a:rPr lang="pt-BR" sz="1200">
                <a:latin typeface="Comic Sans MS" charset="0"/>
              </a:rPr>
              <a:t>1mm = 1000 </a:t>
            </a:r>
            <a:r>
              <a:rPr lang="en-US" sz="1200">
                <a:latin typeface="Comic Sans MS" charset="0"/>
              </a:rPr>
              <a:t>µ</a:t>
            </a:r>
            <a:r>
              <a:rPr lang="pt-BR" sz="1200">
                <a:latin typeface="Comic Sans MS" charset="0"/>
              </a:rPr>
              <a:t>m = 1000000nm</a:t>
            </a:r>
          </a:p>
          <a:p>
            <a:pPr eaLnBrk="1" hangingPunct="1">
              <a:spcBef>
                <a:spcPct val="50000"/>
              </a:spcBef>
            </a:pPr>
            <a:r>
              <a:rPr lang="pt-BR" sz="1200">
                <a:latin typeface="Comic Sans MS" charset="0"/>
              </a:rPr>
              <a:t>1 </a:t>
            </a:r>
            <a:r>
              <a:rPr lang="en-US" sz="1200">
                <a:latin typeface="Comic Sans MS" charset="0"/>
              </a:rPr>
              <a:t>µ</a:t>
            </a:r>
            <a:r>
              <a:rPr lang="pt-BR" sz="1200">
                <a:latin typeface="Comic Sans MS" charset="0"/>
              </a:rPr>
              <a:t>m = 1000nm</a:t>
            </a:r>
          </a:p>
          <a:p>
            <a:pPr eaLnBrk="1" hangingPunct="1">
              <a:spcBef>
                <a:spcPct val="50000"/>
              </a:spcBef>
            </a:pPr>
            <a:endParaRPr lang="pt-BR" sz="1200">
              <a:latin typeface="Comic Sans MS" charset="0"/>
            </a:endParaRPr>
          </a:p>
          <a:p>
            <a:pPr eaLnBrk="1" hangingPunct="1">
              <a:spcBef>
                <a:spcPct val="50000"/>
              </a:spcBef>
            </a:pPr>
            <a:endParaRPr lang="en-US" sz="2000" i="1"/>
          </a:p>
        </p:txBody>
      </p:sp>
      <p:sp>
        <p:nvSpPr>
          <p:cNvPr id="17413" name="Text Box 6"/>
          <p:cNvSpPr txBox="1">
            <a:spLocks noChangeArrowheads="1"/>
          </p:cNvSpPr>
          <p:nvPr/>
        </p:nvSpPr>
        <p:spPr bwMode="auto">
          <a:xfrm>
            <a:off x="4800600" y="5638800"/>
            <a:ext cx="4191000" cy="1077913"/>
          </a:xfrm>
          <a:prstGeom prst="rect">
            <a:avLst/>
          </a:prstGeom>
          <a:noFill/>
          <a:ln w="5715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sz="1600">
                <a:latin typeface="Comic Sans MS" charset="0"/>
              </a:rPr>
              <a:t>Click link for an interactive </a:t>
            </a:r>
          </a:p>
          <a:p>
            <a:pPr algn="ctr" eaLnBrk="1" hangingPunct="1">
              <a:spcBef>
                <a:spcPct val="50000"/>
              </a:spcBef>
            </a:pPr>
            <a:r>
              <a:rPr lang="en-US" sz="1600">
                <a:latin typeface="Comic Sans MS" charset="0"/>
                <a:hlinkClick r:id="rId6"/>
              </a:rPr>
              <a:t>“</a:t>
            </a:r>
            <a:r>
              <a:rPr lang="en-US" altLang="ja-JP" sz="1600" b="1">
                <a:latin typeface="Comic Sans MS" charset="0"/>
                <a:hlinkClick r:id="rId6"/>
              </a:rPr>
              <a:t>Size of Microscopic Things</a:t>
            </a:r>
            <a:r>
              <a:rPr lang="en-US" sz="1600">
                <a:latin typeface="Comic Sans MS" charset="0"/>
                <a:hlinkClick r:id="rId6"/>
              </a:rPr>
              <a:t>”</a:t>
            </a:r>
            <a:r>
              <a:rPr lang="en-US" altLang="ja-JP" sz="1600">
                <a:latin typeface="Comic Sans MS" charset="0"/>
                <a:hlinkClick r:id="rId6"/>
              </a:rPr>
              <a:t> </a:t>
            </a:r>
            <a:endParaRPr lang="en-US" altLang="ja-JP" sz="1600">
              <a:latin typeface="Comic Sans MS" charset="0"/>
            </a:endParaRPr>
          </a:p>
          <a:p>
            <a:pPr algn="ctr" eaLnBrk="1" hangingPunct="1">
              <a:spcBef>
                <a:spcPct val="50000"/>
              </a:spcBef>
            </a:pPr>
            <a:r>
              <a:rPr lang="en-US" sz="800">
                <a:latin typeface="Comic Sans MS" charset="0"/>
              </a:rPr>
              <a:t> </a:t>
            </a:r>
            <a:r>
              <a:rPr lang="en-US" sz="1600">
                <a:latin typeface="Comic Sans MS" charset="0"/>
              </a:rPr>
              <a:t>animation on Cells Alive. </a:t>
            </a:r>
          </a:p>
        </p:txBody>
      </p:sp>
      <p:sp>
        <p:nvSpPr>
          <p:cNvPr id="17414" name="Text Box 5"/>
          <p:cNvSpPr txBox="1">
            <a:spLocks noChangeArrowheads="1"/>
          </p:cNvSpPr>
          <p:nvPr/>
        </p:nvSpPr>
        <p:spPr bwMode="auto">
          <a:xfrm>
            <a:off x="0" y="6613525"/>
            <a:ext cx="4800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spcBef>
                <a:spcPct val="50000"/>
              </a:spcBef>
            </a:pPr>
            <a:r>
              <a:rPr lang="en-US" sz="1000">
                <a:latin typeface="Comic Sans MS" charset="0"/>
              </a:rPr>
              <a:t>From the  Virtual Biology Classroom on </a:t>
            </a:r>
            <a:r>
              <a:rPr lang="en-US" sz="1000">
                <a:latin typeface="Comic Sans MS" charset="0"/>
                <a:hlinkClick r:id="rId7"/>
              </a:rPr>
              <a:t>ScienceProfOnline.com</a:t>
            </a:r>
            <a:endParaRPr lang="en-US" sz="1000">
              <a:latin typeface="Comic Sans MS"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idx="4294967295"/>
          </p:nvPr>
        </p:nvSpPr>
        <p:spPr>
          <a:xfrm>
            <a:off x="457200" y="381000"/>
            <a:ext cx="8458200" cy="1295400"/>
          </a:xfrm>
        </p:spPr>
        <p:txBody>
          <a:bodyPr/>
          <a:lstStyle/>
          <a:p>
            <a:pPr eaLnBrk="1" hangingPunct="1"/>
            <a:r>
              <a:rPr lang="en-US" sz="4000" b="1" dirty="0">
                <a:solidFill>
                  <a:schemeClr val="accent2"/>
                </a:solidFill>
                <a:latin typeface="Comic Sans MS" charset="0"/>
                <a:cs typeface="Comic Sans MS" charset="0"/>
              </a:rPr>
              <a:t>The Whole World Uses the Metric System … Except US</a:t>
            </a:r>
          </a:p>
        </p:txBody>
      </p:sp>
      <p:sp>
        <p:nvSpPr>
          <p:cNvPr id="5"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2"/>
              </a:rPr>
              <a:t>ScienceProfOnline.com</a:t>
            </a:r>
            <a:endParaRPr lang="en-US" sz="1000" dirty="0">
              <a:latin typeface="Comic Sans MS" charset="0"/>
              <a:cs typeface="+mn-cs"/>
            </a:endParaRPr>
          </a:p>
        </p:txBody>
      </p:sp>
      <p:sp>
        <p:nvSpPr>
          <p:cNvPr id="2" name="TextBox 1"/>
          <p:cNvSpPr txBox="1"/>
          <p:nvPr/>
        </p:nvSpPr>
        <p:spPr>
          <a:xfrm>
            <a:off x="9382" y="1828800"/>
            <a:ext cx="4114800" cy="4801315"/>
          </a:xfrm>
          <a:prstGeom prst="rect">
            <a:avLst/>
          </a:prstGeom>
          <a:noFill/>
        </p:spPr>
        <p:txBody>
          <a:bodyPr>
            <a:spAutoFit/>
          </a:bodyPr>
          <a:lstStyle/>
          <a:p>
            <a:pPr marL="342900" indent="-342900">
              <a:buFont typeface="Arial"/>
              <a:buChar char="•"/>
              <a:defRPr/>
            </a:pPr>
            <a:r>
              <a:rPr lang="en-US" dirty="0">
                <a:latin typeface="Comic Sans MS"/>
                <a:cs typeface="Comic Sans MS"/>
              </a:rPr>
              <a:t>Have you ever been outside of the United States? </a:t>
            </a:r>
          </a:p>
          <a:p>
            <a:pPr marL="342900" indent="-342900">
              <a:buFont typeface="Arial"/>
              <a:buChar char="•"/>
              <a:defRPr/>
            </a:pPr>
            <a:endParaRPr lang="en-US" dirty="0">
              <a:latin typeface="Comic Sans MS"/>
              <a:cs typeface="Comic Sans MS"/>
            </a:endParaRPr>
          </a:p>
          <a:p>
            <a:pPr marL="342900" indent="-342900">
              <a:buFont typeface="Arial"/>
              <a:buChar char="•"/>
              <a:defRPr/>
            </a:pPr>
            <a:r>
              <a:rPr lang="en-US" dirty="0">
                <a:latin typeface="Comic Sans MS"/>
                <a:cs typeface="Comic Sans MS"/>
              </a:rPr>
              <a:t>Almost every other country in the world uses the Metric System. </a:t>
            </a:r>
          </a:p>
          <a:p>
            <a:pPr marL="342900" indent="-342900">
              <a:buFont typeface="Arial"/>
              <a:buChar char="•"/>
              <a:defRPr/>
            </a:pPr>
            <a:endParaRPr lang="en-US" dirty="0">
              <a:latin typeface="Comic Sans MS"/>
              <a:cs typeface="Comic Sans MS"/>
            </a:endParaRPr>
          </a:p>
          <a:p>
            <a:pPr marL="342900" indent="-342900">
              <a:buFont typeface="Arial"/>
              <a:buChar char="•"/>
              <a:defRPr/>
            </a:pPr>
            <a:r>
              <a:rPr lang="en-US" dirty="0">
                <a:latin typeface="Comic Sans MS"/>
                <a:cs typeface="Comic Sans MS"/>
              </a:rPr>
              <a:t>It can be confusing and frustrating for Americans when gasoline is sold in </a:t>
            </a:r>
            <a:r>
              <a:rPr lang="en-US" b="1" dirty="0">
                <a:latin typeface="Comic Sans MS"/>
                <a:cs typeface="Comic Sans MS"/>
              </a:rPr>
              <a:t>liters</a:t>
            </a:r>
            <a:r>
              <a:rPr lang="en-US" dirty="0">
                <a:latin typeface="Comic Sans MS"/>
                <a:cs typeface="Comic Sans MS"/>
              </a:rPr>
              <a:t>, temperature is in </a:t>
            </a:r>
            <a:r>
              <a:rPr lang="en-US" b="1" dirty="0" err="1">
                <a:latin typeface="Comic Sans MS"/>
                <a:cs typeface="Comic Sans MS"/>
              </a:rPr>
              <a:t>celsius</a:t>
            </a:r>
            <a:r>
              <a:rPr lang="en-US" dirty="0">
                <a:latin typeface="Comic Sans MS"/>
                <a:cs typeface="Comic Sans MS"/>
              </a:rPr>
              <a:t>, and distance is in </a:t>
            </a:r>
            <a:r>
              <a:rPr lang="en-US" b="1" dirty="0">
                <a:latin typeface="Comic Sans MS"/>
                <a:cs typeface="Comic Sans MS"/>
              </a:rPr>
              <a:t>kilometers</a:t>
            </a:r>
            <a:r>
              <a:rPr lang="en-US" dirty="0">
                <a:latin typeface="Comic Sans MS"/>
                <a:cs typeface="Comic Sans MS"/>
              </a:rPr>
              <a:t>. </a:t>
            </a:r>
            <a:endParaRPr lang="en-US" dirty="0" smtClean="0">
              <a:latin typeface="Comic Sans MS"/>
              <a:cs typeface="Comic Sans MS"/>
            </a:endParaRPr>
          </a:p>
          <a:p>
            <a:pPr marL="342900" indent="-342900">
              <a:buFont typeface="Arial"/>
              <a:buChar char="•"/>
              <a:defRPr/>
            </a:pPr>
            <a:endParaRPr lang="en-US" dirty="0">
              <a:latin typeface="Comic Sans MS"/>
              <a:cs typeface="Comic Sans MS"/>
            </a:endParaRPr>
          </a:p>
          <a:p>
            <a:pPr marL="342900" indent="-342900">
              <a:buFont typeface="Arial"/>
              <a:buChar char="•"/>
              <a:defRPr/>
            </a:pPr>
            <a:r>
              <a:rPr lang="en-US" dirty="0" smtClean="0">
                <a:solidFill>
                  <a:srgbClr val="FF0000"/>
                </a:solidFill>
                <a:latin typeface="Comic Sans MS"/>
                <a:cs typeface="Comic Sans MS"/>
              </a:rPr>
              <a:t>You are familiar with some metric </a:t>
            </a:r>
            <a:r>
              <a:rPr lang="en-US" dirty="0" smtClean="0">
                <a:solidFill>
                  <a:srgbClr val="FF0000"/>
                </a:solidFill>
                <a:latin typeface="Comic Sans MS"/>
                <a:cs typeface="Comic Sans MS"/>
              </a:rPr>
              <a:t>measurements…Name some.</a:t>
            </a:r>
            <a:endParaRPr lang="en-US" dirty="0">
              <a:solidFill>
                <a:srgbClr val="FF0000"/>
              </a:solidFill>
              <a:latin typeface="Comic Sans MS"/>
              <a:cs typeface="Comic Sans MS"/>
            </a:endParaRPr>
          </a:p>
          <a:p>
            <a:pPr>
              <a:defRPr/>
            </a:pPr>
            <a:endParaRPr lang="en-US" dirty="0"/>
          </a:p>
        </p:txBody>
      </p:sp>
      <p:pic>
        <p:nvPicPr>
          <p:cNvPr id="19460" name="Picture 2" descr="USA_orthographic.svg.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1752600"/>
            <a:ext cx="4343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4"/>
          <p:cNvSpPr txBox="1">
            <a:spLocks noChangeArrowheads="1"/>
          </p:cNvSpPr>
          <p:nvPr/>
        </p:nvSpPr>
        <p:spPr bwMode="auto">
          <a:xfrm>
            <a:off x="7354888" y="6611938"/>
            <a:ext cx="17891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defRPr/>
            </a:pPr>
            <a:r>
              <a:rPr lang="en-US" sz="1000" dirty="0" smtClean="0">
                <a:latin typeface="Comic Sans MS" charset="0"/>
                <a:cs typeface="Arial" charset="0"/>
              </a:rPr>
              <a:t>Image: </a:t>
            </a:r>
            <a:r>
              <a:rPr lang="en-US" sz="1000" dirty="0" smtClean="0">
                <a:latin typeface="Comic Sans MS" charset="0"/>
                <a:cs typeface="Arial" charset="0"/>
                <a:hlinkClick r:id="rId4"/>
              </a:rPr>
              <a:t>USA on globe</a:t>
            </a:r>
            <a:r>
              <a:rPr lang="en-US" sz="1000" dirty="0" smtClean="0">
                <a:latin typeface="Comic Sans MS" charset="0"/>
                <a:cs typeface="Arial" charset="0"/>
              </a:rPr>
              <a:t>, Wiki</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idx="4294967295"/>
          </p:nvPr>
        </p:nvSpPr>
        <p:spPr>
          <a:xfrm>
            <a:off x="304800" y="152400"/>
            <a:ext cx="8458200" cy="914400"/>
          </a:xfrm>
        </p:spPr>
        <p:txBody>
          <a:bodyPr/>
          <a:lstStyle/>
          <a:p>
            <a:pPr eaLnBrk="1" hangingPunct="1"/>
            <a:r>
              <a:rPr lang="en-US" b="1">
                <a:solidFill>
                  <a:schemeClr val="accent2"/>
                </a:solidFill>
                <a:latin typeface="Comic Sans MS" charset="0"/>
                <a:cs typeface="Comic Sans MS" charset="0"/>
              </a:rPr>
              <a:t>Science &amp; The Metric System</a:t>
            </a:r>
          </a:p>
        </p:txBody>
      </p:sp>
      <p:sp>
        <p:nvSpPr>
          <p:cNvPr id="5"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2"/>
              </a:rPr>
              <a:t>ScienceProfOnline.com</a:t>
            </a:r>
            <a:endParaRPr lang="en-US" sz="1000" dirty="0">
              <a:latin typeface="Comic Sans MS" charset="0"/>
              <a:cs typeface="+mn-cs"/>
            </a:endParaRPr>
          </a:p>
        </p:txBody>
      </p:sp>
      <p:sp>
        <p:nvSpPr>
          <p:cNvPr id="20483" name="TextBox 1"/>
          <p:cNvSpPr txBox="1">
            <a:spLocks noChangeArrowheads="1"/>
          </p:cNvSpPr>
          <p:nvPr/>
        </p:nvSpPr>
        <p:spPr bwMode="auto">
          <a:xfrm>
            <a:off x="228600" y="1143000"/>
            <a:ext cx="3048000" cy="2662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a:latin typeface="Comic Sans MS" charset="0"/>
                <a:cs typeface="Comic Sans MS" charset="0"/>
              </a:rPr>
              <a:t>Scientists once faced the same problem…</a:t>
            </a:r>
          </a:p>
          <a:p>
            <a:pPr eaLnBrk="1" hangingPunct="1"/>
            <a:endParaRPr lang="en-US" sz="1100" dirty="0">
              <a:latin typeface="Comic Sans MS" charset="0"/>
              <a:cs typeface="Comic Sans MS" charset="0"/>
            </a:endParaRPr>
          </a:p>
          <a:p>
            <a:pPr eaLnBrk="1" hangingPunct="1"/>
            <a:r>
              <a:rPr lang="en-US" sz="1800" dirty="0">
                <a:latin typeface="Comic Sans MS" charset="0"/>
                <a:cs typeface="Comic Sans MS" charset="0"/>
              </a:rPr>
              <a:t>When different units of measurement were used in different countries, this led to confusion. </a:t>
            </a:r>
            <a:r>
              <a:rPr lang="en-US" sz="1200" dirty="0">
                <a:latin typeface="Comic Sans MS" charset="0"/>
                <a:cs typeface="Comic Sans MS" charset="0"/>
              </a:rPr>
              <a:t>(In 1999, NASA probe to Mars was lost because of a conversion error).</a:t>
            </a:r>
          </a:p>
          <a:p>
            <a:pPr eaLnBrk="1" hangingPunct="1"/>
            <a:endParaRPr lang="en-US" sz="2000" dirty="0">
              <a:latin typeface="Comic Sans MS" charset="0"/>
              <a:cs typeface="Comic Sans MS" charset="0"/>
            </a:endParaRPr>
          </a:p>
        </p:txBody>
      </p:sp>
      <p:sp>
        <p:nvSpPr>
          <p:cNvPr id="8" name="Text Box 14"/>
          <p:cNvSpPr txBox="1">
            <a:spLocks noChangeArrowheads="1"/>
          </p:cNvSpPr>
          <p:nvPr/>
        </p:nvSpPr>
        <p:spPr bwMode="auto">
          <a:xfrm>
            <a:off x="5459413" y="6611938"/>
            <a:ext cx="3684587"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defRPr/>
            </a:pPr>
            <a:r>
              <a:rPr lang="en-US" sz="1000" dirty="0" smtClean="0">
                <a:latin typeface="Comic Sans MS" charset="0"/>
                <a:cs typeface="Arial" charset="0"/>
              </a:rPr>
              <a:t>Image: This monarch caterpillar measures ` 4.5cm, T. Port</a:t>
            </a:r>
          </a:p>
        </p:txBody>
      </p:sp>
      <p:sp>
        <p:nvSpPr>
          <p:cNvPr id="7" name="TextBox 6"/>
          <p:cNvSpPr txBox="1"/>
          <p:nvPr/>
        </p:nvSpPr>
        <p:spPr>
          <a:xfrm>
            <a:off x="228600" y="3657600"/>
            <a:ext cx="7086600" cy="2754600"/>
          </a:xfrm>
          <a:prstGeom prst="rect">
            <a:avLst/>
          </a:prstGeom>
          <a:noFill/>
        </p:spPr>
        <p:txBody>
          <a:bodyPr wrap="square">
            <a:spAutoFit/>
          </a:bodyPr>
          <a:lstStyle/>
          <a:p>
            <a:pPr>
              <a:defRPr/>
            </a:pPr>
            <a:r>
              <a:rPr lang="en-US" dirty="0">
                <a:latin typeface="Comic Sans MS"/>
                <a:cs typeface="Comic Sans MS"/>
              </a:rPr>
              <a:t>So scientists agreed to use the </a:t>
            </a:r>
            <a:r>
              <a:rPr lang="en-US" b="1" dirty="0">
                <a:latin typeface="Comic Sans MS"/>
                <a:cs typeface="Comic Sans MS"/>
              </a:rPr>
              <a:t>metric system</a:t>
            </a:r>
            <a:r>
              <a:rPr lang="en-US" dirty="0">
                <a:latin typeface="Comic Sans MS"/>
                <a:cs typeface="Comic Sans MS"/>
              </a:rPr>
              <a:t>, which is much easier to convert. </a:t>
            </a:r>
          </a:p>
          <a:p>
            <a:pPr>
              <a:defRPr/>
            </a:pPr>
            <a:endParaRPr lang="en-US" sz="1000" dirty="0">
              <a:latin typeface="Comic Sans MS"/>
              <a:cs typeface="Comic Sans MS"/>
            </a:endParaRPr>
          </a:p>
          <a:p>
            <a:pPr>
              <a:defRPr/>
            </a:pPr>
            <a:r>
              <a:rPr lang="en-US" dirty="0">
                <a:latin typeface="Comic Sans MS"/>
                <a:cs typeface="Comic Sans MS"/>
              </a:rPr>
              <a:t>For example … </a:t>
            </a:r>
          </a:p>
          <a:p>
            <a:pPr marL="342900" indent="-342900">
              <a:buFont typeface="Arial"/>
              <a:buChar char="•"/>
              <a:defRPr/>
            </a:pPr>
            <a:r>
              <a:rPr lang="en-US" sz="1400" u="sng" dirty="0">
                <a:latin typeface="Comic Sans MS"/>
                <a:cs typeface="Comic Sans MS"/>
              </a:rPr>
              <a:t>Metric system</a:t>
            </a:r>
            <a:r>
              <a:rPr lang="en-US" sz="1400" dirty="0">
                <a:latin typeface="Comic Sans MS"/>
                <a:cs typeface="Comic Sans MS"/>
              </a:rPr>
              <a:t>: Based on units of ten. </a:t>
            </a:r>
            <a:r>
              <a:rPr lang="en-US" sz="1400" dirty="0" smtClean="0">
                <a:latin typeface="Comic Sans MS"/>
                <a:cs typeface="Comic Sans MS"/>
              </a:rPr>
              <a:t>1 </a:t>
            </a:r>
            <a:r>
              <a:rPr lang="en-US" sz="1400" dirty="0">
                <a:latin typeface="Comic Sans MS"/>
                <a:cs typeface="Comic Sans MS"/>
              </a:rPr>
              <a:t>meter = 100 centimeters, just </a:t>
            </a:r>
            <a:r>
              <a:rPr lang="en-US" sz="1400" dirty="0" smtClean="0">
                <a:latin typeface="Comic Sans MS"/>
                <a:cs typeface="Comic Sans MS"/>
              </a:rPr>
              <a:t>like</a:t>
            </a:r>
          </a:p>
          <a:p>
            <a:pPr>
              <a:defRPr/>
            </a:pPr>
            <a:r>
              <a:rPr lang="en-US" sz="1400" dirty="0">
                <a:latin typeface="Comic Sans MS"/>
                <a:cs typeface="Comic Sans MS"/>
              </a:rPr>
              <a:t> </a:t>
            </a:r>
            <a:r>
              <a:rPr lang="en-US" sz="1400" dirty="0" smtClean="0">
                <a:latin typeface="Comic Sans MS"/>
                <a:cs typeface="Comic Sans MS"/>
              </a:rPr>
              <a:t>     </a:t>
            </a:r>
            <a:r>
              <a:rPr lang="en-US" sz="1400" dirty="0">
                <a:latin typeface="Comic Sans MS"/>
                <a:cs typeface="Comic Sans MS"/>
              </a:rPr>
              <a:t>one dollar = 100 cents. </a:t>
            </a:r>
          </a:p>
          <a:p>
            <a:pPr marL="342900" indent="-342900">
              <a:buFont typeface="Arial"/>
              <a:buChar char="•"/>
              <a:defRPr/>
            </a:pPr>
            <a:endParaRPr lang="en-US" sz="1100" dirty="0">
              <a:latin typeface="Comic Sans MS"/>
              <a:cs typeface="Comic Sans MS"/>
            </a:endParaRPr>
          </a:p>
          <a:p>
            <a:pPr marL="342900" indent="-342900">
              <a:buFont typeface="Arial"/>
              <a:buChar char="•"/>
              <a:defRPr/>
            </a:pPr>
            <a:r>
              <a:rPr lang="en-US" sz="1400" u="sng" dirty="0">
                <a:latin typeface="Comic Sans MS"/>
                <a:cs typeface="Comic Sans MS"/>
              </a:rPr>
              <a:t>English system</a:t>
            </a:r>
            <a:r>
              <a:rPr lang="en-US" sz="1400" dirty="0">
                <a:latin typeface="Comic Sans MS"/>
                <a:cs typeface="Comic Sans MS"/>
              </a:rPr>
              <a:t>: Based on a hodgepodge of numbers</a:t>
            </a:r>
            <a:r>
              <a:rPr lang="en-US" sz="1400" dirty="0" smtClean="0">
                <a:latin typeface="Comic Sans MS"/>
                <a:cs typeface="Comic Sans MS"/>
              </a:rPr>
              <a:t>…</a:t>
            </a:r>
          </a:p>
          <a:p>
            <a:pPr>
              <a:defRPr/>
            </a:pPr>
            <a:r>
              <a:rPr lang="en-US" sz="1400" dirty="0">
                <a:latin typeface="Comic Sans MS"/>
                <a:cs typeface="Comic Sans MS"/>
              </a:rPr>
              <a:t> </a:t>
            </a:r>
            <a:r>
              <a:rPr lang="en-US" sz="1400" dirty="0" smtClean="0">
                <a:latin typeface="Comic Sans MS"/>
                <a:cs typeface="Comic Sans MS"/>
              </a:rPr>
              <a:t>     3ft </a:t>
            </a:r>
            <a:r>
              <a:rPr lang="en-US" sz="1400" dirty="0">
                <a:latin typeface="Comic Sans MS"/>
                <a:cs typeface="Comic Sans MS"/>
              </a:rPr>
              <a:t>in a yard, 12 inches in a foot, etc. (</a:t>
            </a:r>
            <a:r>
              <a:rPr lang="en-US" sz="1400" dirty="0" smtClean="0">
                <a:latin typeface="Comic Sans MS"/>
                <a:cs typeface="Comic Sans MS"/>
              </a:rPr>
              <a:t>A yard was once based on </a:t>
            </a:r>
          </a:p>
          <a:p>
            <a:pPr>
              <a:defRPr/>
            </a:pPr>
            <a:r>
              <a:rPr lang="en-US" sz="1400" dirty="0">
                <a:latin typeface="Comic Sans MS"/>
                <a:cs typeface="Comic Sans MS"/>
              </a:rPr>
              <a:t> </a:t>
            </a:r>
            <a:r>
              <a:rPr lang="en-US" sz="1400" dirty="0" smtClean="0">
                <a:latin typeface="Comic Sans MS"/>
                <a:cs typeface="Comic Sans MS"/>
              </a:rPr>
              <a:t>     the length of the kings arm-span and foot based </a:t>
            </a:r>
            <a:r>
              <a:rPr lang="en-US" sz="1400" dirty="0">
                <a:latin typeface="Comic Sans MS"/>
                <a:cs typeface="Comic Sans MS"/>
              </a:rPr>
              <a:t>on the size of the </a:t>
            </a:r>
            <a:endParaRPr lang="en-US" sz="1400" dirty="0" smtClean="0">
              <a:latin typeface="Comic Sans MS"/>
              <a:cs typeface="Comic Sans MS"/>
            </a:endParaRPr>
          </a:p>
          <a:p>
            <a:pPr>
              <a:defRPr/>
            </a:pPr>
            <a:r>
              <a:rPr lang="en-US" sz="1400" dirty="0">
                <a:latin typeface="Comic Sans MS"/>
                <a:cs typeface="Comic Sans MS"/>
              </a:rPr>
              <a:t> </a:t>
            </a:r>
            <a:r>
              <a:rPr lang="en-US" sz="1400" dirty="0" smtClean="0">
                <a:latin typeface="Comic Sans MS"/>
                <a:cs typeface="Comic Sans MS"/>
              </a:rPr>
              <a:t>     king’s </a:t>
            </a:r>
            <a:r>
              <a:rPr lang="en-US" sz="1400" dirty="0">
                <a:latin typeface="Comic Sans MS"/>
                <a:cs typeface="Comic Sans MS"/>
              </a:rPr>
              <a:t>foot, which changed wherever there was a new king!) </a:t>
            </a:r>
            <a:endParaRPr lang="en-US" sz="1400" dirty="0" smtClean="0">
              <a:latin typeface="Comic Sans MS"/>
              <a:cs typeface="Comic Sans MS"/>
            </a:endParaRPr>
          </a:p>
          <a:p>
            <a:pPr marL="342900" indent="-342900">
              <a:buFont typeface="Arial"/>
              <a:buChar char="•"/>
              <a:defRPr/>
            </a:pPr>
            <a:endParaRPr lang="en-US" sz="1400" dirty="0">
              <a:latin typeface="Comic Sans MS"/>
              <a:cs typeface="Comic Sans MS"/>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29000" y="1219200"/>
            <a:ext cx="3505200" cy="207450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7239000" y="1143000"/>
            <a:ext cx="1676400" cy="3046988"/>
          </a:xfrm>
          <a:prstGeom prst="rect">
            <a:avLst/>
          </a:prstGeom>
          <a:noFill/>
          <a:ln w="34925">
            <a:solidFill>
              <a:schemeClr val="tx1">
                <a:lumMod val="50000"/>
                <a:lumOff val="50000"/>
              </a:schemeClr>
            </a:solidFill>
          </a:ln>
        </p:spPr>
        <p:txBody>
          <a:bodyPr>
            <a:spAutoFit/>
          </a:bodyPr>
          <a:lstStyle/>
          <a:p>
            <a:pPr algn="ctr">
              <a:defRPr/>
            </a:pPr>
            <a:endParaRPr lang="en-US" sz="1600" dirty="0">
              <a:latin typeface="Comic Sans MS"/>
              <a:cs typeface="Comic Sans MS"/>
            </a:endParaRPr>
          </a:p>
          <a:p>
            <a:pPr algn="ctr">
              <a:defRPr/>
            </a:pPr>
            <a:r>
              <a:rPr lang="en-US" b="1" dirty="0" smtClean="0">
                <a:solidFill>
                  <a:srgbClr val="FF6600"/>
                </a:solidFill>
                <a:latin typeface="Comic Sans MS"/>
                <a:cs typeface="Comic Sans MS"/>
              </a:rPr>
              <a:t>Watch This!</a:t>
            </a:r>
          </a:p>
          <a:p>
            <a:pPr algn="ctr">
              <a:defRPr/>
            </a:pPr>
            <a:r>
              <a:rPr lang="en-US" sz="1400" dirty="0" smtClean="0">
                <a:latin typeface="Comic Sans MS"/>
                <a:cs typeface="Comic Sans MS"/>
                <a:hlinkClick r:id="rId4"/>
              </a:rPr>
              <a:t>Bill Nye on the Metric System</a:t>
            </a:r>
            <a:endParaRPr lang="en-US" sz="1400" dirty="0" smtClean="0">
              <a:latin typeface="Comic Sans MS"/>
              <a:cs typeface="Comic Sans MS"/>
            </a:endParaRPr>
          </a:p>
          <a:p>
            <a:pPr algn="ctr">
              <a:defRPr/>
            </a:pPr>
            <a:endParaRPr lang="en-US" sz="1600" dirty="0">
              <a:latin typeface="Comic Sans MS"/>
              <a:cs typeface="Comic Sans MS"/>
            </a:endParaRPr>
          </a:p>
          <a:p>
            <a:pPr algn="ctr">
              <a:defRPr/>
            </a:pPr>
            <a:r>
              <a:rPr lang="en-US" sz="1400" dirty="0" smtClean="0">
                <a:latin typeface="Comic Sans MS"/>
                <a:cs typeface="Comic Sans MS"/>
                <a:hlinkClick r:id="rId5"/>
              </a:rPr>
              <a:t>Understanding the Metric System </a:t>
            </a:r>
            <a:r>
              <a:rPr lang="en-US" sz="1100" dirty="0" smtClean="0">
                <a:latin typeface="Comic Sans MS"/>
                <a:cs typeface="Comic Sans MS"/>
              </a:rPr>
              <a:t>from  Smith Math Academy</a:t>
            </a:r>
          </a:p>
          <a:p>
            <a:pPr algn="ctr">
              <a:defRPr/>
            </a:pPr>
            <a:endParaRPr lang="en-US" sz="1100" dirty="0">
              <a:latin typeface="Comic Sans MS"/>
              <a:cs typeface="Comic Sans MS"/>
            </a:endParaRPr>
          </a:p>
          <a:p>
            <a:pPr algn="ctr">
              <a:defRPr/>
            </a:pPr>
            <a:r>
              <a:rPr lang="en-US" sz="1400" dirty="0" smtClean="0">
                <a:latin typeface="Comic Sans MS"/>
                <a:cs typeface="Comic Sans MS"/>
                <a:hlinkClick r:id="rId6"/>
              </a:rPr>
              <a:t>Metric Conversion Rap </a:t>
            </a:r>
            <a:r>
              <a:rPr lang="en-US" sz="1100" dirty="0" smtClean="0">
                <a:latin typeface="Comic Sans MS"/>
                <a:cs typeface="Comic Sans MS"/>
              </a:rPr>
              <a:t>from The Metric Crew</a:t>
            </a:r>
            <a:endParaRPr lang="en-US" sz="1600" dirty="0">
              <a:latin typeface="Comic Sans MS"/>
              <a:cs typeface="Comic Sans MS"/>
            </a:endParaRPr>
          </a:p>
          <a:p>
            <a:pPr algn="ctr">
              <a:defRPr/>
            </a:pPr>
            <a:endParaRPr lang="en-US" sz="1100" dirty="0">
              <a:latin typeface="Comic Sans MS"/>
              <a:cs typeface="Comic Sans MS"/>
            </a:endParaRPr>
          </a:p>
        </p:txBody>
      </p:sp>
      <p:pic>
        <p:nvPicPr>
          <p:cNvPr id="2" name="Picture 1" descr="monarch.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00800" y="5105400"/>
            <a:ext cx="1524000" cy="1371599"/>
          </a:xfrm>
          <a:prstGeom prst="rect">
            <a:avLst/>
          </a:prstGeom>
          <a:scene3d>
            <a:camera prst="obliqueBottomLeft"/>
            <a:lightRig rig="threePt" dir="t"/>
          </a:scene3d>
        </p:spPr>
      </p:pic>
      <p:pic>
        <p:nvPicPr>
          <p:cNvPr id="10" name="Picture 9" descr="monarch.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077200" y="4419600"/>
            <a:ext cx="778545" cy="1981199"/>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idx="4294967295"/>
          </p:nvPr>
        </p:nvSpPr>
        <p:spPr>
          <a:xfrm>
            <a:off x="457200" y="228600"/>
            <a:ext cx="4114800" cy="2667000"/>
          </a:xfrm>
        </p:spPr>
        <p:txBody>
          <a:bodyPr/>
          <a:lstStyle/>
          <a:p>
            <a:pPr eaLnBrk="1" hangingPunct="1"/>
            <a:r>
              <a:rPr lang="en-US" sz="3200" b="1" dirty="0">
                <a:solidFill>
                  <a:schemeClr val="accent2"/>
                </a:solidFill>
                <a:latin typeface="Comic Sans MS" charset="0"/>
                <a:cs typeface="Comic Sans MS" charset="0"/>
              </a:rPr>
              <a:t>Important Measurements We Will Be Using in Lab</a:t>
            </a:r>
          </a:p>
        </p:txBody>
      </p:sp>
      <p:graphicFrame>
        <p:nvGraphicFramePr>
          <p:cNvPr id="3075" name="Group 3"/>
          <p:cNvGraphicFramePr>
            <a:graphicFrameLocks noGrp="1"/>
          </p:cNvGraphicFramePr>
          <p:nvPr>
            <p:ph type="tbl" idx="4294967295"/>
            <p:extLst>
              <p:ext uri="{D42A27DB-BD31-4B8C-83A1-F6EECF244321}">
                <p14:modId xmlns:p14="http://schemas.microsoft.com/office/powerpoint/2010/main" val="3879113477"/>
              </p:ext>
            </p:extLst>
          </p:nvPr>
        </p:nvGraphicFramePr>
        <p:xfrm>
          <a:off x="533400" y="2743200"/>
          <a:ext cx="8153400" cy="3059058"/>
        </p:xfrm>
        <a:graphic>
          <a:graphicData uri="http://schemas.openxmlformats.org/drawingml/2006/table">
            <a:tbl>
              <a:tblPr/>
              <a:tblGrid>
                <a:gridCol w="2514600"/>
                <a:gridCol w="3013075"/>
                <a:gridCol w="2625725"/>
              </a:tblGrid>
              <a:tr h="152454">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US" sz="2400" b="1" i="0" u="none" strike="noStrike" cap="none" normalizeH="0" baseline="0" dirty="0" smtClean="0">
                          <a:ln>
                            <a:noFill/>
                          </a:ln>
                          <a:solidFill>
                            <a:schemeClr val="folHlink"/>
                          </a:solidFill>
                          <a:effectLst/>
                          <a:latin typeface="Comic Sans MS"/>
                          <a:cs typeface="Comic Sans MS"/>
                        </a:rPr>
                        <a:t>Measurement</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US" sz="2400" b="1" i="0" u="none" strike="noStrike" cap="none" normalizeH="0" baseline="0" smtClean="0">
                          <a:ln>
                            <a:noFill/>
                          </a:ln>
                          <a:solidFill>
                            <a:schemeClr val="folHlink"/>
                          </a:solidFill>
                          <a:effectLst/>
                          <a:latin typeface="Comic Sans MS"/>
                          <a:cs typeface="Comic Sans MS"/>
                        </a:rPr>
                        <a:t>Metric Base Unit</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Tx/>
                        <a:buNone/>
                        <a:tabLst/>
                      </a:pPr>
                      <a:r>
                        <a:rPr kumimoji="0" lang="en-US" sz="2400" b="1" i="0" u="none" strike="noStrike" cap="none" normalizeH="0" baseline="0" dirty="0" smtClean="0">
                          <a:ln>
                            <a:noFill/>
                          </a:ln>
                          <a:solidFill>
                            <a:schemeClr val="folHlink"/>
                          </a:solidFill>
                          <a:effectLst/>
                          <a:latin typeface="Comic Sans MS"/>
                          <a:cs typeface="Comic Sans MS"/>
                        </a:rPr>
                        <a:t>English Unit</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0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1" i="0" u="none" strike="noStrike" cap="none" normalizeH="0" baseline="0" dirty="0" smtClean="0">
                          <a:ln>
                            <a:noFill/>
                          </a:ln>
                          <a:solidFill>
                            <a:schemeClr val="tx1"/>
                          </a:solidFill>
                          <a:effectLst/>
                          <a:latin typeface="Comic Sans MS"/>
                          <a:cs typeface="Comic Sans MS"/>
                        </a:rPr>
                        <a:t>Mass </a:t>
                      </a:r>
                      <a:r>
                        <a:rPr kumimoji="0" lang="en-US" sz="1800" b="1" i="0" u="none" strike="noStrike" cap="none" normalizeH="0" baseline="0" dirty="0" smtClean="0">
                          <a:ln>
                            <a:noFill/>
                          </a:ln>
                          <a:solidFill>
                            <a:schemeClr val="tx1"/>
                          </a:solidFill>
                          <a:effectLst/>
                          <a:latin typeface="Comic Sans MS"/>
                          <a:cs typeface="Comic Sans MS"/>
                        </a:rPr>
                        <a:t>(weight)</a:t>
                      </a:r>
                      <a:endParaRPr kumimoji="0" lang="en-US" sz="2000" b="1" i="0" u="none" strike="noStrike" cap="none" normalizeH="0" baseline="0" dirty="0" smtClean="0">
                        <a:ln>
                          <a:noFill/>
                        </a:ln>
                        <a:solidFill>
                          <a:schemeClr val="tx1"/>
                        </a:solidFill>
                        <a:effectLst/>
                        <a:latin typeface="Comic Sans MS"/>
                        <a:cs typeface="Comic Sans MS"/>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gram (g)</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Oz., Pound, Ton</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0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1" i="0" u="none" strike="noStrike" cap="none" normalizeH="0" baseline="0" dirty="0" smtClean="0">
                          <a:ln>
                            <a:noFill/>
                          </a:ln>
                          <a:solidFill>
                            <a:schemeClr val="tx1"/>
                          </a:solidFill>
                          <a:effectLst/>
                          <a:latin typeface="Comic Sans MS"/>
                          <a:cs typeface="Comic Sans MS"/>
                        </a:rPr>
                        <a:t>Volume</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liter (L)</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Tsp., Pint, Gallon</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1003">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1" i="0" u="none" strike="noStrike" cap="none" normalizeH="0" baseline="0" dirty="0" smtClean="0">
                          <a:ln>
                            <a:noFill/>
                          </a:ln>
                          <a:solidFill>
                            <a:schemeClr val="tx1"/>
                          </a:solidFill>
                          <a:effectLst/>
                          <a:latin typeface="Comic Sans MS"/>
                          <a:cs typeface="Comic Sans MS"/>
                        </a:rPr>
                        <a:t>Length</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smtClean="0">
                          <a:ln>
                            <a:noFill/>
                          </a:ln>
                          <a:solidFill>
                            <a:schemeClr val="tx1"/>
                          </a:solidFill>
                          <a:effectLst/>
                          <a:latin typeface="Comic Sans MS"/>
                          <a:cs typeface="Comic Sans MS"/>
                        </a:rPr>
                        <a:t>meter (m)</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smtClean="0">
                          <a:ln>
                            <a:noFill/>
                          </a:ln>
                          <a:solidFill>
                            <a:schemeClr val="tx1"/>
                          </a:solidFill>
                          <a:effectLst/>
                          <a:latin typeface="Comic Sans MS"/>
                          <a:cs typeface="Comic Sans MS"/>
                        </a:rPr>
                        <a:t>Inch, foot, yard</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590">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Temperature</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degree </a:t>
                      </a:r>
                      <a:r>
                        <a:rPr kumimoji="0" lang="en-US" sz="2000" b="0" i="0" u="none" strike="noStrike" cap="none" normalizeH="0" baseline="0" dirty="0" err="1" smtClean="0">
                          <a:ln>
                            <a:noFill/>
                          </a:ln>
                          <a:solidFill>
                            <a:schemeClr val="tx1"/>
                          </a:solidFill>
                          <a:effectLst/>
                          <a:latin typeface="Comic Sans MS"/>
                          <a:cs typeface="Comic Sans MS"/>
                        </a:rPr>
                        <a:t>Celcius</a:t>
                      </a:r>
                      <a:r>
                        <a:rPr kumimoji="0" lang="en-US" sz="2000" b="0" i="0" u="none" strike="noStrike" cap="none" normalizeH="0" baseline="0" dirty="0" smtClean="0">
                          <a:ln>
                            <a:noFill/>
                          </a:ln>
                          <a:solidFill>
                            <a:schemeClr val="tx1"/>
                          </a:solidFill>
                          <a:effectLst/>
                          <a:latin typeface="Comic Sans MS"/>
                          <a:cs typeface="Comic Sans MS"/>
                        </a:rPr>
                        <a:t> (</a:t>
                      </a:r>
                      <a:r>
                        <a:rPr kumimoji="0" lang="en-US" sz="2000" b="0" i="0" u="none" strike="noStrike" cap="none" normalizeH="0" baseline="0" dirty="0" smtClean="0">
                          <a:ln>
                            <a:noFill/>
                          </a:ln>
                          <a:solidFill>
                            <a:schemeClr val="tx1"/>
                          </a:solidFill>
                          <a:effectLst/>
                          <a:latin typeface="Comic Sans MS"/>
                          <a:cs typeface="Comic Sans MS"/>
                          <a:sym typeface="Symbol" pitchFamily="18" charset="2"/>
                        </a:rPr>
                        <a:t>C)</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smtClean="0">
                          <a:ln>
                            <a:noFill/>
                          </a:ln>
                          <a:solidFill>
                            <a:schemeClr val="tx1"/>
                          </a:solidFill>
                          <a:effectLst/>
                          <a:latin typeface="Comic Sans MS"/>
                          <a:cs typeface="Comic Sans MS"/>
                        </a:rPr>
                        <a:t>Fahrenheit (</a:t>
                      </a:r>
                      <a:r>
                        <a:rPr kumimoji="0" lang="en-US" sz="2000" b="0" i="0" u="none" strike="noStrike" cap="none" normalizeH="0" baseline="0" smtClean="0">
                          <a:ln>
                            <a:noFill/>
                          </a:ln>
                          <a:solidFill>
                            <a:schemeClr val="tx1"/>
                          </a:solidFill>
                          <a:effectLst/>
                          <a:latin typeface="Comic Sans MS"/>
                          <a:cs typeface="Comic Sans MS"/>
                          <a:sym typeface="Symbol" pitchFamily="18" charset="2"/>
                        </a:rPr>
                        <a:t>F)</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76261">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smtClean="0">
                          <a:ln>
                            <a:noFill/>
                          </a:ln>
                          <a:solidFill>
                            <a:schemeClr val="tx1"/>
                          </a:solidFill>
                          <a:effectLst/>
                          <a:latin typeface="Comic Sans MS"/>
                          <a:cs typeface="Comic Sans MS"/>
                        </a:rPr>
                        <a:t>Density</a:t>
                      </a: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smtClean="0">
                          <a:ln>
                            <a:noFill/>
                          </a:ln>
                          <a:solidFill>
                            <a:schemeClr val="tx1"/>
                          </a:solidFill>
                          <a:effectLst/>
                          <a:latin typeface="Comic Sans MS"/>
                          <a:cs typeface="Comic Sans MS"/>
                        </a:rPr>
                        <a:t>g/mL = g/cc</a:t>
                      </a: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Tx/>
                        <a:buFontTx/>
                        <a:buNone/>
                        <a:tabLst/>
                      </a:pPr>
                      <a:r>
                        <a:rPr kumimoji="0" lang="en-US" sz="2000" b="0" i="0" u="none" strike="noStrike" cap="none" normalizeH="0" baseline="0" dirty="0" err="1" smtClean="0">
                          <a:ln>
                            <a:noFill/>
                          </a:ln>
                          <a:solidFill>
                            <a:schemeClr val="tx1"/>
                          </a:solidFill>
                          <a:effectLst/>
                          <a:latin typeface="Comic Sans MS"/>
                          <a:cs typeface="Comic Sans MS"/>
                        </a:rPr>
                        <a:t>lb</a:t>
                      </a:r>
                      <a:r>
                        <a:rPr kumimoji="0" lang="en-US" sz="2000" b="0" i="0" u="none" strike="noStrike" cap="none" normalizeH="0" baseline="0" dirty="0" smtClean="0">
                          <a:ln>
                            <a:noFill/>
                          </a:ln>
                          <a:solidFill>
                            <a:schemeClr val="tx1"/>
                          </a:solidFill>
                          <a:effectLst/>
                          <a:latin typeface="Comic Sans MS"/>
                          <a:cs typeface="Comic Sans MS"/>
                        </a:rPr>
                        <a:t>/gallon</a:t>
                      </a: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1536" name="Picture 46" descr="j021669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04800"/>
            <a:ext cx="1752600" cy="2108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3"/>
              </a:rPr>
              <a:t>ScienceProfOnline.com</a:t>
            </a:r>
            <a:endParaRPr lang="en-US" sz="1000" dirty="0">
              <a:latin typeface="Comic Sans MS" charset="0"/>
              <a:cs typeface="+mn-cs"/>
            </a:endParaRPr>
          </a:p>
        </p:txBody>
      </p:sp>
      <p:sp>
        <p:nvSpPr>
          <p:cNvPr id="7" name="TextBox 6"/>
          <p:cNvSpPr txBox="1"/>
          <p:nvPr/>
        </p:nvSpPr>
        <p:spPr>
          <a:xfrm>
            <a:off x="7010400" y="228600"/>
            <a:ext cx="1676400" cy="2308225"/>
          </a:xfrm>
          <a:prstGeom prst="rect">
            <a:avLst/>
          </a:prstGeom>
          <a:noFill/>
          <a:ln w="34925">
            <a:solidFill>
              <a:schemeClr val="tx1">
                <a:lumMod val="50000"/>
                <a:lumOff val="50000"/>
              </a:schemeClr>
            </a:solidFill>
          </a:ln>
        </p:spPr>
        <p:txBody>
          <a:bodyPr>
            <a:spAutoFit/>
          </a:bodyPr>
          <a:lstStyle/>
          <a:p>
            <a:pPr algn="ctr">
              <a:defRPr/>
            </a:pPr>
            <a:endParaRPr lang="en-US" sz="1600" dirty="0">
              <a:latin typeface="Comic Sans MS"/>
              <a:cs typeface="Comic Sans MS"/>
            </a:endParaRPr>
          </a:p>
          <a:p>
            <a:pPr algn="ctr">
              <a:defRPr/>
            </a:pPr>
            <a:r>
              <a:rPr lang="en-US" sz="1600" dirty="0">
                <a:latin typeface="Comic Sans MS"/>
                <a:cs typeface="Comic Sans MS"/>
              </a:rPr>
              <a:t>Take a look at “How the Metric System Works”, bottom of  page 1, Metric Tutorial Part 1.</a:t>
            </a:r>
          </a:p>
          <a:p>
            <a:pPr algn="ctr">
              <a:defRPr/>
            </a:pPr>
            <a:endParaRPr lang="en-US" sz="1600" dirty="0">
              <a:latin typeface="Comic Sans MS"/>
              <a:cs typeface="Comic Sans MS"/>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idx="4294967295"/>
          </p:nvPr>
        </p:nvSpPr>
        <p:spPr>
          <a:xfrm>
            <a:off x="381000" y="228600"/>
            <a:ext cx="8458200" cy="838200"/>
          </a:xfrm>
        </p:spPr>
        <p:txBody>
          <a:bodyPr/>
          <a:lstStyle/>
          <a:p>
            <a:pPr eaLnBrk="1" hangingPunct="1"/>
            <a:r>
              <a:rPr lang="en-US" b="1">
                <a:solidFill>
                  <a:schemeClr val="accent2"/>
                </a:solidFill>
                <a:latin typeface="Comic Sans MS" charset="0"/>
                <a:cs typeface="Comic Sans MS" charset="0"/>
              </a:rPr>
              <a:t>Metric Prefix Examples</a:t>
            </a:r>
          </a:p>
        </p:txBody>
      </p:sp>
      <p:sp>
        <p:nvSpPr>
          <p:cNvPr id="5"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2"/>
              </a:rPr>
              <a:t>ScienceProfOnline.com</a:t>
            </a:r>
            <a:endParaRPr lang="en-US" sz="1000" dirty="0">
              <a:latin typeface="Comic Sans MS" charset="0"/>
              <a:cs typeface="+mn-cs"/>
            </a:endParaRPr>
          </a:p>
        </p:txBody>
      </p:sp>
      <p:sp>
        <p:nvSpPr>
          <p:cNvPr id="2" name="TextBox 1"/>
          <p:cNvSpPr txBox="1"/>
          <p:nvPr/>
        </p:nvSpPr>
        <p:spPr>
          <a:xfrm>
            <a:off x="228600" y="1371600"/>
            <a:ext cx="8610600" cy="1754188"/>
          </a:xfrm>
          <a:prstGeom prst="rect">
            <a:avLst/>
          </a:prstGeom>
          <a:noFill/>
        </p:spPr>
        <p:txBody>
          <a:bodyPr>
            <a:spAutoFit/>
          </a:bodyPr>
          <a:lstStyle/>
          <a:p>
            <a:pPr>
              <a:defRPr/>
            </a:pPr>
            <a:r>
              <a:rPr lang="en-US" u="sng" dirty="0">
                <a:latin typeface="Comic Sans MS"/>
                <a:cs typeface="Comic Sans MS"/>
              </a:rPr>
              <a:t>Small amount example:</a:t>
            </a:r>
            <a:r>
              <a:rPr lang="en-US" b="1" dirty="0">
                <a:latin typeface="Comic Sans MS"/>
                <a:cs typeface="Comic Sans MS"/>
              </a:rPr>
              <a:t> </a:t>
            </a:r>
          </a:p>
          <a:p>
            <a:pPr marL="285750" indent="-285750">
              <a:buFont typeface="Arial"/>
              <a:buChar char="•"/>
              <a:defRPr/>
            </a:pPr>
            <a:r>
              <a:rPr lang="en-US" b="1" dirty="0" err="1">
                <a:latin typeface="Comic Sans MS"/>
                <a:cs typeface="Comic Sans MS"/>
              </a:rPr>
              <a:t>Milli</a:t>
            </a:r>
            <a:r>
              <a:rPr lang="en-US" b="1" dirty="0">
                <a:latin typeface="Comic Sans MS"/>
                <a:cs typeface="Comic Sans MS"/>
              </a:rPr>
              <a:t>-</a:t>
            </a:r>
            <a:r>
              <a:rPr lang="en-US" dirty="0">
                <a:latin typeface="Comic Sans MS"/>
                <a:cs typeface="Comic Sans MS"/>
              </a:rPr>
              <a:t> prefix used when measuring small amounts. </a:t>
            </a:r>
          </a:p>
          <a:p>
            <a:pPr marL="285750" indent="-285750">
              <a:buFont typeface="Arial"/>
              <a:buChar char="•"/>
              <a:defRPr/>
            </a:pPr>
            <a:r>
              <a:rPr lang="en-US" dirty="0">
                <a:latin typeface="Comic Sans MS"/>
                <a:cs typeface="Comic Sans MS"/>
              </a:rPr>
              <a:t>A </a:t>
            </a:r>
            <a:r>
              <a:rPr lang="en-US" b="1" dirty="0" err="1">
                <a:latin typeface="Comic Sans MS"/>
                <a:cs typeface="Comic Sans MS"/>
              </a:rPr>
              <a:t>milli</a:t>
            </a:r>
            <a:r>
              <a:rPr lang="en-US" b="1" dirty="0">
                <a:latin typeface="Comic Sans MS"/>
                <a:cs typeface="Comic Sans MS"/>
              </a:rPr>
              <a:t>-</a:t>
            </a:r>
            <a:r>
              <a:rPr lang="en-US" dirty="0">
                <a:latin typeface="Comic Sans MS"/>
                <a:cs typeface="Comic Sans MS"/>
              </a:rPr>
              <a:t> is one-thousandth of the original unit and is noted as a </a:t>
            </a:r>
            <a:r>
              <a:rPr lang="en-US" b="1" dirty="0">
                <a:latin typeface="Comic Sans MS"/>
                <a:cs typeface="Comic Sans MS"/>
              </a:rPr>
              <a:t>small letter m</a:t>
            </a:r>
            <a:r>
              <a:rPr lang="en-US" dirty="0">
                <a:latin typeface="Comic Sans MS"/>
                <a:cs typeface="Comic Sans MS"/>
              </a:rPr>
              <a:t> before the base unit. </a:t>
            </a:r>
          </a:p>
          <a:p>
            <a:pPr marL="285750" indent="-285750">
              <a:buFont typeface="Arial"/>
              <a:buChar char="•"/>
              <a:defRPr/>
            </a:pPr>
            <a:r>
              <a:rPr lang="en-US" dirty="0">
                <a:latin typeface="Comic Sans MS"/>
                <a:cs typeface="Comic Sans MS"/>
              </a:rPr>
              <a:t>Relationship between </a:t>
            </a:r>
            <a:r>
              <a:rPr lang="en-US" dirty="0" err="1">
                <a:latin typeface="Comic Sans MS"/>
                <a:cs typeface="Comic Sans MS"/>
              </a:rPr>
              <a:t>milli</a:t>
            </a:r>
            <a:r>
              <a:rPr lang="en-US" dirty="0">
                <a:latin typeface="Comic Sans MS"/>
                <a:cs typeface="Comic Sans MS"/>
              </a:rPr>
              <a:t>- and its base unit is </a:t>
            </a:r>
            <a:r>
              <a:rPr lang="en-US" i="1" dirty="0">
                <a:latin typeface="Comic Sans MS"/>
                <a:cs typeface="Comic Sans MS"/>
              </a:rPr>
              <a:t>always</a:t>
            </a:r>
            <a:r>
              <a:rPr lang="en-US" dirty="0">
                <a:latin typeface="Comic Sans MS"/>
                <a:cs typeface="Comic Sans MS"/>
              </a:rPr>
              <a:t> 1000 times. So, if you take 5 x 200mg tablets in medication = 1000 mg total = 1g!</a:t>
            </a:r>
          </a:p>
        </p:txBody>
      </p:sp>
      <p:sp>
        <p:nvSpPr>
          <p:cNvPr id="8" name="Text Box 14"/>
          <p:cNvSpPr txBox="1">
            <a:spLocks noChangeArrowheads="1"/>
          </p:cNvSpPr>
          <p:nvPr/>
        </p:nvSpPr>
        <p:spPr bwMode="auto">
          <a:xfrm>
            <a:off x="5856288" y="6611938"/>
            <a:ext cx="3287712"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defRPr/>
            </a:pPr>
            <a:r>
              <a:rPr lang="en-US" sz="1000" dirty="0" smtClean="0">
                <a:latin typeface="Comic Sans MS" charset="0"/>
                <a:cs typeface="Arial" charset="0"/>
              </a:rPr>
              <a:t>Image: </a:t>
            </a:r>
            <a:r>
              <a:rPr lang="en-US" sz="1000" dirty="0" smtClean="0">
                <a:latin typeface="Comic Sans MS" charset="0"/>
                <a:cs typeface="Arial" charset="0"/>
                <a:hlinkClick r:id="rId3"/>
              </a:rPr>
              <a:t>Speedometer sowing miles/h and km/h</a:t>
            </a:r>
            <a:r>
              <a:rPr lang="en-US" sz="1000" dirty="0" smtClean="0">
                <a:latin typeface="Comic Sans MS" charset="0"/>
                <a:cs typeface="Arial" charset="0"/>
              </a:rPr>
              <a:t>, Wiki</a:t>
            </a:r>
          </a:p>
        </p:txBody>
      </p:sp>
      <p:sp>
        <p:nvSpPr>
          <p:cNvPr id="7" name="TextBox 6"/>
          <p:cNvSpPr txBox="1"/>
          <p:nvPr/>
        </p:nvSpPr>
        <p:spPr>
          <a:xfrm>
            <a:off x="304800" y="3505200"/>
            <a:ext cx="5791200" cy="2862263"/>
          </a:xfrm>
          <a:prstGeom prst="rect">
            <a:avLst/>
          </a:prstGeom>
          <a:noFill/>
        </p:spPr>
        <p:txBody>
          <a:bodyPr>
            <a:spAutoFit/>
          </a:bodyPr>
          <a:lstStyle/>
          <a:p>
            <a:pPr>
              <a:defRPr/>
            </a:pPr>
            <a:r>
              <a:rPr lang="en-US" u="sng" dirty="0">
                <a:latin typeface="Comic Sans MS"/>
                <a:cs typeface="Comic Sans MS"/>
              </a:rPr>
              <a:t>Larger amount example</a:t>
            </a:r>
            <a:r>
              <a:rPr lang="en-US" dirty="0">
                <a:latin typeface="Comic Sans MS"/>
                <a:cs typeface="Comic Sans MS"/>
              </a:rPr>
              <a:t>: </a:t>
            </a:r>
          </a:p>
          <a:p>
            <a:pPr marL="285750" indent="-285750">
              <a:buFont typeface="Arial"/>
              <a:buChar char="•"/>
              <a:defRPr/>
            </a:pPr>
            <a:r>
              <a:rPr lang="en-US" b="1" dirty="0">
                <a:latin typeface="Comic Sans MS"/>
                <a:cs typeface="Comic Sans MS"/>
              </a:rPr>
              <a:t>Kilo- </a:t>
            </a:r>
            <a:r>
              <a:rPr lang="en-US" dirty="0">
                <a:latin typeface="Comic Sans MS"/>
                <a:cs typeface="Comic Sans MS"/>
              </a:rPr>
              <a:t>is 1000x larger than what you start with.</a:t>
            </a:r>
          </a:p>
          <a:p>
            <a:pPr marL="285750" indent="-285750">
              <a:buFont typeface="Arial"/>
              <a:buChar char="•"/>
              <a:defRPr/>
            </a:pPr>
            <a:r>
              <a:rPr lang="en-US" dirty="0">
                <a:latin typeface="Comic Sans MS"/>
                <a:cs typeface="Comic Sans MS"/>
              </a:rPr>
              <a:t>Adding the prefix kilo- always increases a base unit (such as m, g, L) by 1000 times so: 1 kilometer = 1000 meters, 1 kilograms = 1000 grams, 1 kiloliter = 1000 liters.</a:t>
            </a:r>
          </a:p>
          <a:p>
            <a:pPr marL="285750" indent="-285750">
              <a:buFont typeface="Arial"/>
              <a:buChar char="•"/>
              <a:defRPr/>
            </a:pPr>
            <a:endParaRPr lang="en-US" dirty="0">
              <a:latin typeface="Comic Sans MS"/>
              <a:cs typeface="Comic Sans MS"/>
            </a:endParaRPr>
          </a:p>
          <a:p>
            <a:pPr>
              <a:defRPr/>
            </a:pPr>
            <a:r>
              <a:rPr lang="en-US" dirty="0">
                <a:latin typeface="Comic Sans MS"/>
                <a:cs typeface="Comic Sans MS"/>
              </a:rPr>
              <a:t>Check your understanding of the magnitude of these two prefixes by doing the problems near the bottom of page 2 of the Metric Tutorial Part 1.</a:t>
            </a:r>
            <a:endParaRPr lang="en-US" dirty="0"/>
          </a:p>
        </p:txBody>
      </p:sp>
      <p:pic>
        <p:nvPicPr>
          <p:cNvPr id="4" name="Picture 3" descr="Speedo_angl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200" y="3276600"/>
            <a:ext cx="2286000" cy="3048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381000"/>
            <a:ext cx="7620000" cy="5694363"/>
          </a:xfrm>
          <a:prstGeom prst="rect">
            <a:avLst/>
          </a:prstGeom>
        </p:spPr>
        <p:txBody>
          <a:bodyPr>
            <a:spAutoFit/>
          </a:bodyPr>
          <a:lstStyle/>
          <a:p>
            <a:pPr algn="ctr">
              <a:defRPr/>
            </a:pPr>
            <a:r>
              <a:rPr lang="en-US" sz="3600" b="1" dirty="0">
                <a:solidFill>
                  <a:srgbClr val="0000FF"/>
                </a:solidFill>
                <a:latin typeface="Comic Sans MS"/>
                <a:cs typeface="Comic Sans MS"/>
              </a:rPr>
              <a:t>Metric Prefixes and Magnitude</a:t>
            </a:r>
            <a:endParaRPr lang="en-US" b="1" dirty="0">
              <a:solidFill>
                <a:srgbClr val="0000FF"/>
              </a:solidFill>
              <a:latin typeface="Comic Sans MS"/>
              <a:cs typeface="Comic Sans MS"/>
            </a:endParaRPr>
          </a:p>
          <a:p>
            <a:pPr algn="ctr">
              <a:defRPr/>
            </a:pPr>
            <a:endParaRPr lang="en-US" sz="1600" dirty="0">
              <a:latin typeface="Comic Sans MS"/>
              <a:cs typeface="Comic Sans MS"/>
            </a:endParaRPr>
          </a:p>
          <a:p>
            <a:pPr>
              <a:defRPr/>
            </a:pPr>
            <a:r>
              <a:rPr lang="en-US" b="1" dirty="0">
                <a:latin typeface="Comic Sans MS"/>
                <a:cs typeface="Comic Sans MS"/>
              </a:rPr>
              <a:t>PREFIX		SYMBOL	FACTOR</a:t>
            </a:r>
          </a:p>
          <a:p>
            <a:pPr>
              <a:defRPr/>
            </a:pPr>
            <a:r>
              <a:rPr lang="en-US" dirty="0" err="1">
                <a:solidFill>
                  <a:schemeClr val="bg1">
                    <a:lumMod val="50000"/>
                  </a:schemeClr>
                </a:solidFill>
                <a:latin typeface="Comic Sans MS"/>
                <a:cs typeface="Comic Sans MS"/>
              </a:rPr>
              <a:t>tera</a:t>
            </a:r>
            <a:r>
              <a:rPr lang="en-US" dirty="0">
                <a:solidFill>
                  <a:schemeClr val="bg1">
                    <a:lumMod val="50000"/>
                  </a:schemeClr>
                </a:solidFill>
                <a:latin typeface="Comic Sans MS"/>
                <a:cs typeface="Comic Sans MS"/>
              </a:rPr>
              <a:t>-		T		1,000,000,000,000 </a:t>
            </a:r>
          </a:p>
          <a:p>
            <a:pPr>
              <a:defRPr/>
            </a:pPr>
            <a:r>
              <a:rPr lang="en-US" dirty="0">
                <a:solidFill>
                  <a:schemeClr val="bg1">
                    <a:lumMod val="50000"/>
                  </a:schemeClr>
                </a:solidFill>
                <a:latin typeface="Comic Sans MS"/>
                <a:cs typeface="Comic Sans MS"/>
              </a:rPr>
              <a:t>				</a:t>
            </a:r>
            <a:r>
              <a:rPr lang="en-US" sz="1100" dirty="0">
                <a:solidFill>
                  <a:schemeClr val="bg1">
                    <a:lumMod val="50000"/>
                  </a:schemeClr>
                </a:solidFill>
                <a:latin typeface="Comic Sans MS"/>
                <a:cs typeface="Comic Sans MS"/>
              </a:rPr>
              <a:t>(one million million, or a trillion)</a:t>
            </a:r>
          </a:p>
          <a:p>
            <a:pPr>
              <a:defRPr/>
            </a:pPr>
            <a:r>
              <a:rPr lang="en-US" dirty="0" err="1">
                <a:solidFill>
                  <a:schemeClr val="bg1">
                    <a:lumMod val="50000"/>
                  </a:schemeClr>
                </a:solidFill>
                <a:latin typeface="Comic Sans MS"/>
                <a:cs typeface="Comic Sans MS"/>
              </a:rPr>
              <a:t>giga</a:t>
            </a:r>
            <a:r>
              <a:rPr lang="en-US" dirty="0">
                <a:solidFill>
                  <a:schemeClr val="bg1">
                    <a:lumMod val="50000"/>
                  </a:schemeClr>
                </a:solidFill>
                <a:latin typeface="Comic Sans MS"/>
                <a:cs typeface="Comic Sans MS"/>
              </a:rPr>
              <a:t>-		G		1,000,000,000</a:t>
            </a:r>
          </a:p>
          <a:p>
            <a:pPr>
              <a:defRPr/>
            </a:pPr>
            <a:r>
              <a:rPr lang="en-US" dirty="0">
                <a:solidFill>
                  <a:schemeClr val="bg1">
                    <a:lumMod val="50000"/>
                  </a:schemeClr>
                </a:solidFill>
                <a:latin typeface="Comic Sans MS"/>
                <a:cs typeface="Comic Sans MS"/>
              </a:rPr>
              <a:t>				</a:t>
            </a:r>
            <a:r>
              <a:rPr lang="en-US" sz="1100" dirty="0">
                <a:solidFill>
                  <a:schemeClr val="bg1">
                    <a:lumMod val="50000"/>
                  </a:schemeClr>
                </a:solidFill>
                <a:latin typeface="Comic Sans MS"/>
                <a:cs typeface="Comic Sans MS"/>
              </a:rPr>
              <a:t>(one thousand million, or a billion)</a:t>
            </a:r>
            <a:endParaRPr lang="en-US" dirty="0">
              <a:solidFill>
                <a:schemeClr val="bg1">
                  <a:lumMod val="50000"/>
                </a:schemeClr>
              </a:solidFill>
              <a:latin typeface="Comic Sans MS"/>
              <a:cs typeface="Comic Sans MS"/>
            </a:endParaRPr>
          </a:p>
          <a:p>
            <a:pPr>
              <a:defRPr/>
            </a:pPr>
            <a:r>
              <a:rPr lang="en-US" b="1" dirty="0">
                <a:latin typeface="Comic Sans MS"/>
                <a:cs typeface="Comic Sans MS"/>
              </a:rPr>
              <a:t>mega-		M		1,000,000 </a:t>
            </a:r>
            <a:r>
              <a:rPr lang="en-US" sz="1050" b="1" dirty="0">
                <a:latin typeface="Comic Sans MS"/>
                <a:cs typeface="Comic Sans MS"/>
              </a:rPr>
              <a:t>(one million)</a:t>
            </a:r>
          </a:p>
          <a:p>
            <a:pPr>
              <a:defRPr/>
            </a:pPr>
            <a:r>
              <a:rPr lang="en-US" b="1" dirty="0">
                <a:latin typeface="Comic Sans MS"/>
                <a:cs typeface="Comic Sans MS"/>
              </a:rPr>
              <a:t>kilo-		K		1000</a:t>
            </a:r>
          </a:p>
          <a:p>
            <a:pPr>
              <a:defRPr/>
            </a:pPr>
            <a:r>
              <a:rPr lang="en-US" b="1" dirty="0" err="1">
                <a:latin typeface="Comic Sans MS"/>
                <a:cs typeface="Comic Sans MS"/>
              </a:rPr>
              <a:t>hecto</a:t>
            </a:r>
            <a:r>
              <a:rPr lang="en-US" b="1" dirty="0">
                <a:latin typeface="Comic Sans MS"/>
                <a:cs typeface="Comic Sans MS"/>
              </a:rPr>
              <a:t>-		h		100</a:t>
            </a:r>
          </a:p>
          <a:p>
            <a:pPr>
              <a:defRPr/>
            </a:pPr>
            <a:r>
              <a:rPr lang="en-US" b="1" dirty="0" err="1">
                <a:latin typeface="Comic Sans MS"/>
                <a:cs typeface="Comic Sans MS"/>
              </a:rPr>
              <a:t>deca</a:t>
            </a:r>
            <a:r>
              <a:rPr lang="en-US" b="1" dirty="0">
                <a:latin typeface="Comic Sans MS"/>
                <a:cs typeface="Comic Sans MS"/>
              </a:rPr>
              <a:t>-		D	 	10</a:t>
            </a:r>
          </a:p>
          <a:p>
            <a:pPr>
              <a:defRPr/>
            </a:pPr>
            <a:endParaRPr lang="en-US" sz="1000" b="1" dirty="0">
              <a:solidFill>
                <a:srgbClr val="FF0000"/>
              </a:solidFill>
              <a:latin typeface="Comic Sans MS"/>
              <a:cs typeface="Comic Sans MS"/>
            </a:endParaRPr>
          </a:p>
          <a:p>
            <a:pPr>
              <a:defRPr/>
            </a:pPr>
            <a:r>
              <a:rPr lang="en-US" sz="2000" b="1" dirty="0">
                <a:solidFill>
                  <a:srgbClr val="FF0000"/>
                </a:solidFill>
                <a:latin typeface="Comic Sans MS"/>
                <a:cs typeface="Comic Sans MS"/>
              </a:rPr>
              <a:t>(BASE UNIT)			1</a:t>
            </a:r>
          </a:p>
          <a:p>
            <a:pPr>
              <a:defRPr/>
            </a:pPr>
            <a:endParaRPr lang="en-US" sz="1000" b="1" dirty="0">
              <a:latin typeface="Comic Sans MS"/>
              <a:cs typeface="Comic Sans MS"/>
            </a:endParaRPr>
          </a:p>
          <a:p>
            <a:pPr>
              <a:defRPr/>
            </a:pPr>
            <a:r>
              <a:rPr lang="en-US" b="1" dirty="0" err="1">
                <a:latin typeface="Comic Sans MS"/>
                <a:cs typeface="Comic Sans MS"/>
              </a:rPr>
              <a:t>deci</a:t>
            </a:r>
            <a:r>
              <a:rPr lang="en-US" b="1" dirty="0">
                <a:latin typeface="Comic Sans MS"/>
                <a:cs typeface="Comic Sans MS"/>
              </a:rPr>
              <a:t>-		d		0.1 </a:t>
            </a:r>
            <a:r>
              <a:rPr lang="en-US" sz="1050" b="1" dirty="0">
                <a:latin typeface="Comic Sans MS"/>
                <a:cs typeface="Comic Sans MS"/>
              </a:rPr>
              <a:t>(one tenth, 1/10)</a:t>
            </a:r>
          </a:p>
          <a:p>
            <a:pPr>
              <a:defRPr/>
            </a:pPr>
            <a:r>
              <a:rPr lang="en-US" b="1" dirty="0" err="1">
                <a:latin typeface="Comic Sans MS"/>
                <a:cs typeface="Comic Sans MS"/>
              </a:rPr>
              <a:t>centi</a:t>
            </a:r>
            <a:r>
              <a:rPr lang="en-US" b="1" dirty="0">
                <a:latin typeface="Comic Sans MS"/>
                <a:cs typeface="Comic Sans MS"/>
              </a:rPr>
              <a:t>-		c		0.01 </a:t>
            </a:r>
            <a:r>
              <a:rPr lang="en-US" sz="1100" b="1" dirty="0">
                <a:latin typeface="Comic Sans MS"/>
                <a:cs typeface="Comic Sans MS"/>
              </a:rPr>
              <a:t>(one hundredth, 1/100)</a:t>
            </a:r>
          </a:p>
          <a:p>
            <a:pPr>
              <a:defRPr/>
            </a:pPr>
            <a:r>
              <a:rPr lang="en-US" b="1" dirty="0" err="1">
                <a:latin typeface="Comic Sans MS"/>
                <a:cs typeface="Comic Sans MS"/>
              </a:rPr>
              <a:t>milli</a:t>
            </a:r>
            <a:r>
              <a:rPr lang="en-US" b="1" dirty="0">
                <a:latin typeface="Comic Sans MS"/>
                <a:cs typeface="Comic Sans MS"/>
              </a:rPr>
              <a:t>-		m		0.001 </a:t>
            </a:r>
            <a:r>
              <a:rPr lang="en-US" sz="1100" b="1" dirty="0">
                <a:latin typeface="Comic Sans MS"/>
                <a:cs typeface="Comic Sans MS"/>
              </a:rPr>
              <a:t>(one thousandth, 1/1000, 10</a:t>
            </a:r>
            <a:r>
              <a:rPr lang="en-US" sz="1100" b="1" baseline="30000" dirty="0">
                <a:latin typeface="Comic Sans MS"/>
                <a:cs typeface="Comic Sans MS"/>
              </a:rPr>
              <a:t>-3</a:t>
            </a:r>
            <a:r>
              <a:rPr lang="en-US" sz="1100" b="1" dirty="0">
                <a:latin typeface="Comic Sans MS"/>
                <a:cs typeface="Comic Sans MS"/>
              </a:rPr>
              <a:t>)</a:t>
            </a:r>
          </a:p>
          <a:p>
            <a:pPr>
              <a:defRPr/>
            </a:pPr>
            <a:r>
              <a:rPr lang="en-US" b="1" dirty="0">
                <a:latin typeface="Comic Sans MS"/>
                <a:cs typeface="Comic Sans MS"/>
              </a:rPr>
              <a:t>micro-		μ		0.000001 </a:t>
            </a:r>
            <a:r>
              <a:rPr lang="en-US" sz="1050" b="1" dirty="0">
                <a:latin typeface="Comic Sans MS"/>
                <a:cs typeface="Comic Sans MS"/>
              </a:rPr>
              <a:t>(1/100,000 or 10</a:t>
            </a:r>
            <a:r>
              <a:rPr lang="en-US" sz="1050" b="1" baseline="30000" dirty="0">
                <a:latin typeface="Comic Sans MS"/>
                <a:cs typeface="Comic Sans MS"/>
              </a:rPr>
              <a:t>-6</a:t>
            </a:r>
            <a:r>
              <a:rPr lang="en-US" sz="1050" b="1" dirty="0">
                <a:latin typeface="Comic Sans MS"/>
                <a:cs typeface="Comic Sans MS"/>
              </a:rPr>
              <a:t>)</a:t>
            </a:r>
            <a:endParaRPr lang="en-US" b="1" dirty="0">
              <a:latin typeface="Comic Sans MS"/>
              <a:cs typeface="Comic Sans MS"/>
            </a:endParaRPr>
          </a:p>
          <a:p>
            <a:pPr>
              <a:defRPr/>
            </a:pPr>
            <a:r>
              <a:rPr lang="en-US" dirty="0" err="1">
                <a:solidFill>
                  <a:srgbClr val="7F7F7F"/>
                </a:solidFill>
                <a:latin typeface="Comic Sans MS"/>
                <a:cs typeface="Comic Sans MS"/>
              </a:rPr>
              <a:t>nano</a:t>
            </a:r>
            <a:r>
              <a:rPr lang="en-US" dirty="0">
                <a:solidFill>
                  <a:srgbClr val="7F7F7F"/>
                </a:solidFill>
                <a:latin typeface="Comic Sans MS"/>
                <a:cs typeface="Comic Sans MS"/>
              </a:rPr>
              <a:t>		n		0.000000001 </a:t>
            </a:r>
            <a:r>
              <a:rPr lang="en-US" sz="1050" dirty="0">
                <a:solidFill>
                  <a:srgbClr val="7F7F7F"/>
                </a:solidFill>
                <a:latin typeface="Comic Sans MS"/>
                <a:cs typeface="Comic Sans MS"/>
              </a:rPr>
              <a:t>(1/1,000,000,000, 10</a:t>
            </a:r>
            <a:r>
              <a:rPr lang="en-US" sz="1050" baseline="30000" dirty="0">
                <a:solidFill>
                  <a:srgbClr val="7F7F7F"/>
                </a:solidFill>
                <a:latin typeface="Comic Sans MS"/>
                <a:cs typeface="Comic Sans MS"/>
              </a:rPr>
              <a:t>-9</a:t>
            </a:r>
            <a:r>
              <a:rPr lang="en-US" sz="1050" dirty="0">
                <a:solidFill>
                  <a:srgbClr val="7F7F7F"/>
                </a:solidFill>
                <a:latin typeface="Comic Sans MS"/>
                <a:cs typeface="Comic Sans MS"/>
              </a:rPr>
              <a:t>) </a:t>
            </a:r>
          </a:p>
          <a:p>
            <a:pPr>
              <a:defRPr/>
            </a:pPr>
            <a:r>
              <a:rPr lang="en-US" dirty="0" err="1">
                <a:solidFill>
                  <a:srgbClr val="7F7F7F"/>
                </a:solidFill>
                <a:latin typeface="Comic Sans MS"/>
                <a:cs typeface="Comic Sans MS"/>
              </a:rPr>
              <a:t>pico</a:t>
            </a:r>
            <a:r>
              <a:rPr lang="en-US" dirty="0">
                <a:solidFill>
                  <a:srgbClr val="7F7F7F"/>
                </a:solidFill>
                <a:latin typeface="Comic Sans MS"/>
                <a:cs typeface="Comic Sans MS"/>
              </a:rPr>
              <a:t>		p		0.000000000001 </a:t>
            </a:r>
            <a:r>
              <a:rPr lang="en-US" sz="1050" dirty="0">
                <a:solidFill>
                  <a:srgbClr val="7F7F7F"/>
                </a:solidFill>
                <a:latin typeface="Comic Sans MS"/>
                <a:cs typeface="Comic Sans MS"/>
              </a:rPr>
              <a:t>(1,000,000,000,000, 10-12)</a:t>
            </a:r>
          </a:p>
        </p:txBody>
      </p:sp>
      <p:sp>
        <p:nvSpPr>
          <p:cNvPr id="5"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2"/>
              </a:rPr>
              <a:t>ScienceProfOnline.com</a:t>
            </a:r>
            <a:endParaRPr lang="en-US" sz="1000" dirty="0">
              <a:latin typeface="Comic Sans MS" charset="0"/>
              <a:cs typeface="+mn-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idx="4294967295"/>
          </p:nvPr>
        </p:nvSpPr>
        <p:spPr>
          <a:xfrm>
            <a:off x="381000" y="228600"/>
            <a:ext cx="8458200" cy="1066800"/>
          </a:xfrm>
        </p:spPr>
        <p:txBody>
          <a:bodyPr/>
          <a:lstStyle/>
          <a:p>
            <a:r>
              <a:rPr lang="en-US" sz="2800" b="1">
                <a:solidFill>
                  <a:srgbClr val="000090"/>
                </a:solidFill>
                <a:latin typeface="Comic Sans MS" charset="0"/>
                <a:cs typeface="Comic Sans MS" charset="0"/>
              </a:rPr>
              <a:t>The Importance of Metric Conversions in Science and Medicine </a:t>
            </a:r>
          </a:p>
        </p:txBody>
      </p:sp>
      <p:sp>
        <p:nvSpPr>
          <p:cNvPr id="5" name="Rectangle 6"/>
          <p:cNvSpPr>
            <a:spLocks noChangeArrowheads="1"/>
          </p:cNvSpPr>
          <p:nvPr/>
        </p:nvSpPr>
        <p:spPr bwMode="auto">
          <a:xfrm>
            <a:off x="0" y="6613525"/>
            <a:ext cx="39354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defRPr/>
            </a:pPr>
            <a:r>
              <a:rPr lang="en-US" sz="1000" dirty="0">
                <a:latin typeface="Comic Sans MS" charset="0"/>
                <a:cs typeface="+mn-cs"/>
              </a:rPr>
              <a:t>From the Virtual Biology Classroom on </a:t>
            </a:r>
            <a:r>
              <a:rPr lang="en-US" sz="1000" dirty="0">
                <a:latin typeface="Comic Sans MS" charset="0"/>
                <a:cs typeface="+mn-cs"/>
                <a:hlinkClick r:id="rId2"/>
              </a:rPr>
              <a:t>ScienceProfOnline.com</a:t>
            </a:r>
            <a:endParaRPr lang="en-US" sz="1000" dirty="0">
              <a:latin typeface="Comic Sans MS" charset="0"/>
              <a:cs typeface="+mn-cs"/>
            </a:endParaRPr>
          </a:p>
        </p:txBody>
      </p:sp>
      <p:sp>
        <p:nvSpPr>
          <p:cNvPr id="24579" name="TextBox 1"/>
          <p:cNvSpPr txBox="1">
            <a:spLocks noChangeArrowheads="1"/>
          </p:cNvSpPr>
          <p:nvPr/>
        </p:nvSpPr>
        <p:spPr bwMode="auto">
          <a:xfrm>
            <a:off x="228600" y="1447800"/>
            <a:ext cx="5257800" cy="397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Arial" charset="0"/>
              <a:buChar char="•"/>
            </a:pPr>
            <a:r>
              <a:rPr lang="en-US" sz="1400">
                <a:latin typeface="Comic Sans MS" charset="0"/>
                <a:cs typeface="Comic Sans MS" charset="0"/>
              </a:rPr>
              <a:t>Knowing how to convert amounts is essential in science, especially medicine. </a:t>
            </a:r>
          </a:p>
          <a:p>
            <a:pPr eaLnBrk="1" hangingPunct="1">
              <a:buFont typeface="Arial" charset="0"/>
              <a:buChar char="•"/>
            </a:pPr>
            <a:endParaRPr lang="en-US" sz="1400">
              <a:latin typeface="Comic Sans MS" charset="0"/>
              <a:cs typeface="Comic Sans MS" charset="0"/>
            </a:endParaRPr>
          </a:p>
          <a:p>
            <a:pPr eaLnBrk="1" hangingPunct="1">
              <a:buFont typeface="Arial" charset="0"/>
              <a:buChar char="•"/>
            </a:pPr>
            <a:r>
              <a:rPr lang="en-US" sz="1400">
                <a:latin typeface="Comic Sans MS" charset="0"/>
                <a:cs typeface="Comic Sans MS" charset="0"/>
              </a:rPr>
              <a:t>Incorrect conversions of medication dosages can lead to “death by decimal”.</a:t>
            </a:r>
          </a:p>
          <a:p>
            <a:pPr eaLnBrk="1" hangingPunct="1">
              <a:buFont typeface="Arial" charset="0"/>
              <a:buChar char="•"/>
            </a:pPr>
            <a:endParaRPr lang="en-US" sz="1400">
              <a:latin typeface="Comic Sans MS" charset="0"/>
              <a:cs typeface="Comic Sans MS" charset="0"/>
            </a:endParaRPr>
          </a:p>
          <a:p>
            <a:pPr eaLnBrk="1" hangingPunct="1">
              <a:buFont typeface="Arial" charset="0"/>
              <a:buChar char="•"/>
            </a:pPr>
            <a:r>
              <a:rPr lang="en-US" sz="1400">
                <a:latin typeface="Comic Sans MS" charset="0"/>
                <a:cs typeface="Comic Sans MS" charset="0"/>
              </a:rPr>
              <a:t>Although a doctor prescribes the medication amount and a pharmacist dispenses it, it’s the responsibility of everyone who handles or administers that medication to insure the safety of the patient.</a:t>
            </a:r>
          </a:p>
          <a:p>
            <a:pPr eaLnBrk="1" hangingPunct="1">
              <a:buFont typeface="Arial" charset="0"/>
              <a:buChar char="•"/>
            </a:pPr>
            <a:endParaRPr lang="en-US" sz="1400">
              <a:latin typeface="Comic Sans MS" charset="0"/>
              <a:cs typeface="Comic Sans MS" charset="0"/>
            </a:endParaRPr>
          </a:p>
          <a:p>
            <a:pPr eaLnBrk="1" hangingPunct="1">
              <a:buFont typeface="Arial" charset="0"/>
              <a:buChar char="•"/>
            </a:pPr>
            <a:r>
              <a:rPr lang="en-US" sz="1400">
                <a:latin typeface="Comic Sans MS" charset="0"/>
                <a:cs typeface="Comic Sans MS" charset="0"/>
              </a:rPr>
              <a:t>First, let’s practice converting between metric prefixes, using the table below. </a:t>
            </a:r>
          </a:p>
          <a:p>
            <a:pPr eaLnBrk="1" hangingPunct="1">
              <a:buFont typeface="Arial" charset="0"/>
              <a:buChar char="•"/>
            </a:pPr>
            <a:endParaRPr lang="en-US" sz="1400">
              <a:latin typeface="Comic Sans MS" charset="0"/>
              <a:cs typeface="Comic Sans MS" charset="0"/>
            </a:endParaRPr>
          </a:p>
          <a:p>
            <a:pPr eaLnBrk="1" hangingPunct="1">
              <a:buFont typeface="Arial" charset="0"/>
              <a:buChar char="•"/>
            </a:pPr>
            <a:r>
              <a:rPr lang="en-US" sz="1400">
                <a:latin typeface="Comic Sans MS" charset="0"/>
                <a:cs typeface="Comic Sans MS" charset="0"/>
              </a:rPr>
              <a:t>Then do Metric Conversion Practice on back page of Metric Tutorial Part 2. </a:t>
            </a:r>
          </a:p>
          <a:p>
            <a:pPr eaLnBrk="1" hangingPunct="1">
              <a:buFont typeface="Arial" charset="0"/>
              <a:buChar char="•"/>
            </a:pPr>
            <a:endParaRPr lang="en-US" sz="1400">
              <a:latin typeface="Comic Sans MS" charset="0"/>
              <a:cs typeface="Comic Sans MS" charset="0"/>
            </a:endParaRPr>
          </a:p>
          <a:p>
            <a:pPr eaLnBrk="1" hangingPunct="1">
              <a:buFont typeface="Arial" charset="0"/>
              <a:buChar char="•"/>
            </a:pPr>
            <a:endParaRPr lang="en-US" sz="1400">
              <a:latin typeface="Comic Sans MS" charset="0"/>
              <a:cs typeface="Comic Sans MS" charset="0"/>
            </a:endParaRPr>
          </a:p>
        </p:txBody>
      </p:sp>
      <p:sp>
        <p:nvSpPr>
          <p:cNvPr id="8" name="Text Box 14"/>
          <p:cNvSpPr txBox="1">
            <a:spLocks noChangeArrowheads="1"/>
          </p:cNvSpPr>
          <p:nvPr/>
        </p:nvSpPr>
        <p:spPr bwMode="auto">
          <a:xfrm>
            <a:off x="5699125" y="6611938"/>
            <a:ext cx="3444875"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defRPr/>
            </a:pPr>
            <a:r>
              <a:rPr lang="en-US" sz="1000" dirty="0" smtClean="0">
                <a:latin typeface="Comic Sans MS" charset="0"/>
                <a:cs typeface="Arial" charset="0"/>
              </a:rPr>
              <a:t>Image: </a:t>
            </a:r>
            <a:r>
              <a:rPr lang="en-US" sz="1000" dirty="0" smtClean="0">
                <a:latin typeface="Comic Sans MS" charset="0"/>
                <a:cs typeface="Arial" charset="0"/>
                <a:hlinkClick r:id="rId3"/>
              </a:rPr>
              <a:t>Medication being dispensed intravenously</a:t>
            </a:r>
            <a:r>
              <a:rPr lang="en-US" sz="1000" dirty="0" smtClean="0">
                <a:latin typeface="Comic Sans MS" charset="0"/>
                <a:cs typeface="Arial" charset="0"/>
              </a:rPr>
              <a:t>, Wiki</a:t>
            </a:r>
          </a:p>
        </p:txBody>
      </p:sp>
      <p:pic>
        <p:nvPicPr>
          <p:cNvPr id="24581" name="Picture 3" descr="ICU_IV_1.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1600200"/>
            <a:ext cx="22098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p:cNvGraphicFramePr>
            <a:graphicFrameLocks noGrp="1"/>
          </p:cNvGraphicFramePr>
          <p:nvPr/>
        </p:nvGraphicFramePr>
        <p:xfrm>
          <a:off x="228600" y="5257800"/>
          <a:ext cx="8763000" cy="1097228"/>
        </p:xfrm>
        <a:graphic>
          <a:graphicData uri="http://schemas.openxmlformats.org/drawingml/2006/table">
            <a:tbl>
              <a:tblPr firstRow="1" bandRow="1">
                <a:tableStyleId>{5C22544A-7EE6-4342-B048-85BDC9FD1C3A}</a:tableStyleId>
              </a:tblPr>
              <a:tblGrid>
                <a:gridCol w="914400"/>
                <a:gridCol w="990600"/>
                <a:gridCol w="1219200"/>
                <a:gridCol w="990600"/>
                <a:gridCol w="1362075"/>
                <a:gridCol w="1095375"/>
                <a:gridCol w="1095375"/>
                <a:gridCol w="1095375"/>
              </a:tblGrid>
              <a:tr h="578953">
                <a:tc>
                  <a:txBody>
                    <a:bodyPr/>
                    <a:lstStyle/>
                    <a:p>
                      <a:r>
                        <a:rPr lang="en-US" sz="1800" dirty="0" smtClean="0">
                          <a:solidFill>
                            <a:schemeClr val="tx1"/>
                          </a:solidFill>
                        </a:rPr>
                        <a:t>Prefix</a:t>
                      </a:r>
                      <a:endParaRPr lang="en-US" sz="1800" dirty="0">
                        <a:solidFill>
                          <a:schemeClr val="tx1"/>
                        </a:solidFill>
                      </a:endParaRPr>
                    </a:p>
                  </a:txBody>
                  <a:tcPr marT="45707" marB="45707">
                    <a:solidFill>
                      <a:schemeClr val="bg1">
                        <a:lumMod val="75000"/>
                      </a:schemeClr>
                    </a:solidFill>
                  </a:tcPr>
                </a:tc>
                <a:tc>
                  <a:txBody>
                    <a:bodyPr/>
                    <a:lstStyle/>
                    <a:p>
                      <a:pPr algn="ctr"/>
                      <a:r>
                        <a:rPr lang="en-US" sz="1600" b="0" dirty="0" smtClean="0">
                          <a:solidFill>
                            <a:schemeClr val="tx1"/>
                          </a:solidFill>
                        </a:rPr>
                        <a:t>kilo-  (K)</a:t>
                      </a:r>
                      <a:endParaRPr lang="en-US" sz="1600" b="0" dirty="0">
                        <a:solidFill>
                          <a:schemeClr val="tx1"/>
                        </a:solidFill>
                      </a:endParaRPr>
                    </a:p>
                  </a:txBody>
                  <a:tcPr marT="45707" marB="45707">
                    <a:solidFill>
                      <a:schemeClr val="bg1">
                        <a:lumMod val="75000"/>
                      </a:schemeClr>
                    </a:solidFill>
                  </a:tcPr>
                </a:tc>
                <a:tc>
                  <a:txBody>
                    <a:bodyPr/>
                    <a:lstStyle/>
                    <a:p>
                      <a:pPr algn="ctr"/>
                      <a:r>
                        <a:rPr lang="en-US" sz="1600" b="0" dirty="0" err="1" smtClean="0">
                          <a:solidFill>
                            <a:schemeClr val="tx1"/>
                          </a:solidFill>
                        </a:rPr>
                        <a:t>hecto</a:t>
                      </a:r>
                      <a:r>
                        <a:rPr lang="en-US" sz="1600" b="0" dirty="0" smtClean="0">
                          <a:solidFill>
                            <a:schemeClr val="tx1"/>
                          </a:solidFill>
                        </a:rPr>
                        <a:t>- (h)</a:t>
                      </a:r>
                      <a:endParaRPr lang="en-US" sz="1600" b="0" dirty="0">
                        <a:solidFill>
                          <a:schemeClr val="tx1"/>
                        </a:solidFill>
                      </a:endParaRPr>
                    </a:p>
                  </a:txBody>
                  <a:tcPr marT="45707" marB="45707">
                    <a:solidFill>
                      <a:schemeClr val="bg1">
                        <a:lumMod val="75000"/>
                      </a:schemeClr>
                    </a:solidFill>
                  </a:tcPr>
                </a:tc>
                <a:tc>
                  <a:txBody>
                    <a:bodyPr/>
                    <a:lstStyle/>
                    <a:p>
                      <a:pPr algn="ctr"/>
                      <a:r>
                        <a:rPr lang="en-US" sz="1600" b="0" dirty="0" err="1" smtClean="0">
                          <a:solidFill>
                            <a:schemeClr val="tx1"/>
                          </a:solidFill>
                        </a:rPr>
                        <a:t>deca</a:t>
                      </a:r>
                      <a:r>
                        <a:rPr lang="en-US" sz="1600" b="0" dirty="0" smtClean="0">
                          <a:solidFill>
                            <a:schemeClr val="tx1"/>
                          </a:solidFill>
                        </a:rPr>
                        <a:t> (D)</a:t>
                      </a:r>
                      <a:endParaRPr lang="en-US" sz="1600" b="0" dirty="0">
                        <a:solidFill>
                          <a:schemeClr val="tx1"/>
                        </a:solidFill>
                      </a:endParaRPr>
                    </a:p>
                  </a:txBody>
                  <a:tcPr marT="45707" marB="45707">
                    <a:solidFill>
                      <a:schemeClr val="bg1">
                        <a:lumMod val="75000"/>
                      </a:schemeClr>
                    </a:solidFill>
                  </a:tcPr>
                </a:tc>
                <a:tc>
                  <a:txBody>
                    <a:bodyPr/>
                    <a:lstStyle/>
                    <a:p>
                      <a:pPr algn="ctr"/>
                      <a:r>
                        <a:rPr lang="en-US" sz="1600" b="1" dirty="0" smtClean="0">
                          <a:solidFill>
                            <a:schemeClr val="tx1"/>
                          </a:solidFill>
                        </a:rPr>
                        <a:t>Base Unit</a:t>
                      </a:r>
                    </a:p>
                    <a:p>
                      <a:pPr algn="ctr"/>
                      <a:r>
                        <a:rPr lang="en-US" sz="1600" b="0" dirty="0" smtClean="0">
                          <a:solidFill>
                            <a:schemeClr val="tx1"/>
                          </a:solidFill>
                        </a:rPr>
                        <a:t>(g, m L)</a:t>
                      </a:r>
                      <a:endParaRPr lang="en-US" sz="1600" b="0" dirty="0">
                        <a:solidFill>
                          <a:schemeClr val="tx1"/>
                        </a:solidFill>
                      </a:endParaRPr>
                    </a:p>
                  </a:txBody>
                  <a:tcPr marT="45707" marB="45707">
                    <a:solidFill>
                      <a:schemeClr val="bg1">
                        <a:lumMod val="75000"/>
                      </a:schemeClr>
                    </a:solidFill>
                  </a:tcPr>
                </a:tc>
                <a:tc>
                  <a:txBody>
                    <a:bodyPr/>
                    <a:lstStyle/>
                    <a:p>
                      <a:pPr algn="ctr"/>
                      <a:r>
                        <a:rPr lang="en-US" sz="1600" b="0" dirty="0" err="1" smtClean="0">
                          <a:solidFill>
                            <a:schemeClr val="tx1"/>
                          </a:solidFill>
                        </a:rPr>
                        <a:t>deci</a:t>
                      </a:r>
                      <a:r>
                        <a:rPr lang="en-US" sz="1600" b="0" dirty="0" smtClean="0">
                          <a:solidFill>
                            <a:schemeClr val="tx1"/>
                          </a:solidFill>
                        </a:rPr>
                        <a:t> – (d)</a:t>
                      </a:r>
                      <a:endParaRPr lang="en-US" sz="1600" b="0" dirty="0">
                        <a:solidFill>
                          <a:schemeClr val="tx1"/>
                        </a:solidFill>
                      </a:endParaRPr>
                    </a:p>
                  </a:txBody>
                  <a:tcPr marT="45707" marB="45707">
                    <a:solidFill>
                      <a:schemeClr val="bg1">
                        <a:lumMod val="75000"/>
                      </a:schemeClr>
                    </a:solidFill>
                  </a:tcPr>
                </a:tc>
                <a:tc>
                  <a:txBody>
                    <a:bodyPr/>
                    <a:lstStyle/>
                    <a:p>
                      <a:pPr algn="ctr"/>
                      <a:r>
                        <a:rPr lang="en-US" sz="1600" b="0" dirty="0" err="1" smtClean="0">
                          <a:solidFill>
                            <a:schemeClr val="tx1"/>
                          </a:solidFill>
                        </a:rPr>
                        <a:t>centi</a:t>
                      </a:r>
                      <a:r>
                        <a:rPr lang="en-US" sz="1600" b="0" dirty="0" smtClean="0">
                          <a:solidFill>
                            <a:schemeClr val="tx1"/>
                          </a:solidFill>
                        </a:rPr>
                        <a:t>- (c)</a:t>
                      </a:r>
                      <a:endParaRPr lang="en-US" sz="1600" b="0" dirty="0">
                        <a:solidFill>
                          <a:schemeClr val="tx1"/>
                        </a:solidFill>
                      </a:endParaRPr>
                    </a:p>
                  </a:txBody>
                  <a:tcPr marT="45707" marB="45707">
                    <a:solidFill>
                      <a:schemeClr val="bg1">
                        <a:lumMod val="75000"/>
                      </a:schemeClr>
                    </a:solidFill>
                  </a:tcPr>
                </a:tc>
                <a:tc>
                  <a:txBody>
                    <a:bodyPr/>
                    <a:lstStyle/>
                    <a:p>
                      <a:pPr algn="ctr"/>
                      <a:r>
                        <a:rPr lang="en-US" sz="1600" b="0" dirty="0" err="1" smtClean="0">
                          <a:solidFill>
                            <a:schemeClr val="tx1"/>
                          </a:solidFill>
                        </a:rPr>
                        <a:t>milli</a:t>
                      </a:r>
                      <a:r>
                        <a:rPr lang="en-US" sz="1600" b="0" dirty="0" smtClean="0">
                          <a:solidFill>
                            <a:schemeClr val="tx1"/>
                          </a:solidFill>
                        </a:rPr>
                        <a:t> – (m)</a:t>
                      </a:r>
                      <a:endParaRPr lang="en-US" sz="1600" b="0" dirty="0">
                        <a:solidFill>
                          <a:schemeClr val="tx1"/>
                        </a:solidFill>
                      </a:endParaRPr>
                    </a:p>
                  </a:txBody>
                  <a:tcPr marT="45707" marB="45707">
                    <a:solidFill>
                      <a:schemeClr val="bg1">
                        <a:lumMod val="75000"/>
                      </a:schemeClr>
                    </a:solidFill>
                  </a:tcPr>
                </a:tc>
              </a:tr>
              <a:tr h="518010">
                <a:tc>
                  <a:txBody>
                    <a:bodyPr/>
                    <a:lstStyle/>
                    <a:p>
                      <a:r>
                        <a:rPr lang="en-US" sz="1800" dirty="0" smtClean="0">
                          <a:solidFill>
                            <a:schemeClr val="tx1"/>
                          </a:solidFill>
                        </a:rPr>
                        <a:t>Value</a:t>
                      </a:r>
                      <a:endParaRPr lang="en-US" sz="1800" dirty="0">
                        <a:solidFill>
                          <a:schemeClr val="tx1"/>
                        </a:solidFill>
                      </a:endParaRPr>
                    </a:p>
                  </a:txBody>
                  <a:tcPr marT="45707" marB="45707"/>
                </a:tc>
                <a:tc>
                  <a:txBody>
                    <a:bodyPr/>
                    <a:lstStyle/>
                    <a:p>
                      <a:pPr algn="ctr"/>
                      <a:r>
                        <a:rPr lang="en-US" sz="1600" b="0" dirty="0" smtClean="0">
                          <a:solidFill>
                            <a:schemeClr val="tx1"/>
                          </a:solidFill>
                        </a:rPr>
                        <a:t>X 1000</a:t>
                      </a:r>
                      <a:endParaRPr lang="en-US" sz="1600" b="0" dirty="0">
                        <a:solidFill>
                          <a:schemeClr val="tx1"/>
                        </a:solidFill>
                      </a:endParaRPr>
                    </a:p>
                  </a:txBody>
                  <a:tcPr marT="45707" marB="45707"/>
                </a:tc>
                <a:tc>
                  <a:txBody>
                    <a:bodyPr/>
                    <a:lstStyle/>
                    <a:p>
                      <a:pPr algn="ctr"/>
                      <a:r>
                        <a:rPr lang="en-US" sz="1600" b="0" dirty="0" smtClean="0">
                          <a:solidFill>
                            <a:schemeClr val="tx1"/>
                          </a:solidFill>
                        </a:rPr>
                        <a:t>X 100</a:t>
                      </a:r>
                      <a:endParaRPr lang="en-US" sz="1600" b="0" dirty="0">
                        <a:solidFill>
                          <a:schemeClr val="tx1"/>
                        </a:solidFill>
                      </a:endParaRPr>
                    </a:p>
                  </a:txBody>
                  <a:tcPr marT="45707" marB="45707"/>
                </a:tc>
                <a:tc>
                  <a:txBody>
                    <a:bodyPr/>
                    <a:lstStyle/>
                    <a:p>
                      <a:pPr algn="ctr"/>
                      <a:r>
                        <a:rPr lang="en-US" sz="1600" b="0" dirty="0" smtClean="0">
                          <a:solidFill>
                            <a:schemeClr val="tx1"/>
                          </a:solidFill>
                        </a:rPr>
                        <a:t>X 10</a:t>
                      </a:r>
                      <a:endParaRPr lang="en-US" sz="1600" b="0" dirty="0">
                        <a:solidFill>
                          <a:schemeClr val="tx1"/>
                        </a:solidFill>
                      </a:endParaRPr>
                    </a:p>
                  </a:txBody>
                  <a:tcPr marT="45707" marB="45707"/>
                </a:tc>
                <a:tc>
                  <a:txBody>
                    <a:bodyPr/>
                    <a:lstStyle/>
                    <a:p>
                      <a:pPr algn="ctr"/>
                      <a:r>
                        <a:rPr lang="en-US" sz="1600" b="0" dirty="0" smtClean="0">
                          <a:solidFill>
                            <a:schemeClr val="tx1"/>
                          </a:solidFill>
                        </a:rPr>
                        <a:t>X</a:t>
                      </a:r>
                      <a:r>
                        <a:rPr lang="en-US" sz="1600" b="0" baseline="0" dirty="0" smtClean="0">
                          <a:solidFill>
                            <a:schemeClr val="tx1"/>
                          </a:solidFill>
                        </a:rPr>
                        <a:t> 1</a:t>
                      </a:r>
                      <a:endParaRPr lang="en-US" sz="1600" b="0" dirty="0">
                        <a:solidFill>
                          <a:schemeClr val="tx1"/>
                        </a:solidFill>
                      </a:endParaRPr>
                    </a:p>
                  </a:txBody>
                  <a:tcPr marT="45707" marB="45707"/>
                </a:tc>
                <a:tc>
                  <a:txBody>
                    <a:bodyPr/>
                    <a:lstStyle/>
                    <a:p>
                      <a:pPr algn="ctr"/>
                      <a:r>
                        <a:rPr lang="en-US" sz="1600" b="0" dirty="0" smtClean="0">
                          <a:solidFill>
                            <a:schemeClr val="tx1"/>
                          </a:solidFill>
                        </a:rPr>
                        <a:t>X 0.1 </a:t>
                      </a:r>
                      <a:r>
                        <a:rPr lang="en-US" sz="1200" b="0" dirty="0" smtClean="0">
                          <a:solidFill>
                            <a:schemeClr val="tx1"/>
                          </a:solidFill>
                        </a:rPr>
                        <a:t>(1/10)</a:t>
                      </a:r>
                      <a:endParaRPr lang="en-US" sz="1200" b="0" dirty="0">
                        <a:solidFill>
                          <a:schemeClr val="tx1"/>
                        </a:solidFill>
                      </a:endParaRPr>
                    </a:p>
                  </a:txBody>
                  <a:tcPr marT="45707" marB="45707"/>
                </a:tc>
                <a:tc>
                  <a:txBody>
                    <a:bodyPr/>
                    <a:lstStyle/>
                    <a:p>
                      <a:pPr algn="ctr"/>
                      <a:r>
                        <a:rPr lang="en-US" sz="1600" b="0" dirty="0" smtClean="0">
                          <a:solidFill>
                            <a:schemeClr val="tx1"/>
                          </a:solidFill>
                        </a:rPr>
                        <a:t>X 0.01</a:t>
                      </a:r>
                    </a:p>
                    <a:p>
                      <a:pPr algn="ctr"/>
                      <a:r>
                        <a:rPr lang="en-US" sz="1200" b="0" dirty="0" smtClean="0">
                          <a:solidFill>
                            <a:schemeClr val="tx1"/>
                          </a:solidFill>
                        </a:rPr>
                        <a:t>(1/100)</a:t>
                      </a:r>
                      <a:endParaRPr lang="en-US" sz="1200" b="0" dirty="0">
                        <a:solidFill>
                          <a:schemeClr val="tx1"/>
                        </a:solidFill>
                      </a:endParaRPr>
                    </a:p>
                  </a:txBody>
                  <a:tcPr marT="45707" marB="45707"/>
                </a:tc>
                <a:tc>
                  <a:txBody>
                    <a:bodyPr/>
                    <a:lstStyle/>
                    <a:p>
                      <a:pPr algn="ctr"/>
                      <a:r>
                        <a:rPr lang="en-US" sz="1600" b="0" dirty="0" smtClean="0">
                          <a:solidFill>
                            <a:schemeClr val="tx1"/>
                          </a:solidFill>
                        </a:rPr>
                        <a:t>X 0.001</a:t>
                      </a:r>
                    </a:p>
                    <a:p>
                      <a:pPr algn="ctr"/>
                      <a:r>
                        <a:rPr lang="en-US" sz="1200" b="0" dirty="0" smtClean="0">
                          <a:solidFill>
                            <a:schemeClr val="tx1"/>
                          </a:solidFill>
                        </a:rPr>
                        <a:t>(1/1000)</a:t>
                      </a:r>
                      <a:endParaRPr lang="en-US" sz="1200" b="0" dirty="0">
                        <a:solidFill>
                          <a:schemeClr val="tx1"/>
                        </a:solidFill>
                      </a:endParaRPr>
                    </a:p>
                  </a:txBody>
                  <a:tcPr marT="45707" marB="45707"/>
                </a:tc>
              </a:tr>
            </a:tbl>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2883</TotalTime>
  <Words>1291</Words>
  <Application>Microsoft Macintosh PowerPoint</Application>
  <PresentationFormat>On-screen Show (4:3)</PresentationFormat>
  <Paragraphs>180</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Default Design</vt:lpstr>
      <vt:lpstr>PowerPoint Presentation</vt:lpstr>
      <vt:lpstr>Metric Basics</vt:lpstr>
      <vt:lpstr>Size of Living Things</vt:lpstr>
      <vt:lpstr>The Whole World Uses the Metric System … Except US</vt:lpstr>
      <vt:lpstr>Science &amp; The Metric System</vt:lpstr>
      <vt:lpstr>Important Measurements We Will Be Using in Lab</vt:lpstr>
      <vt:lpstr>Metric Prefix Examples</vt:lpstr>
      <vt:lpstr>PowerPoint Presentation</vt:lpstr>
      <vt:lpstr>The Importance of Metric Conversions in Science and Medicine </vt:lpstr>
      <vt:lpstr>PowerPoint Presentation</vt:lpstr>
    </vt:vector>
  </TitlesOfParts>
  <Manager/>
  <Company>Online Education Resources,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Metric System Basics</dc:title>
  <dc:subject/>
  <dc:creator>Tami Port</dc:creator>
  <cp:keywords>metric system lecture, SI units lecture, metric measurement biology lecture</cp:keywords>
  <dc:description/>
  <cp:lastModifiedBy>Voicemail</cp:lastModifiedBy>
  <cp:revision>45</cp:revision>
  <dcterms:created xsi:type="dcterms:W3CDTF">2009-08-05T03:33:27Z</dcterms:created>
  <dcterms:modified xsi:type="dcterms:W3CDTF">2015-02-02T20:05:19Z</dcterms:modified>
  <cp:category>Science Lecture Powerpoint</cp:category>
</cp:coreProperties>
</file>