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5" r:id="rId2"/>
    <p:sldId id="256" r:id="rId3"/>
    <p:sldId id="365" r:id="rId4"/>
    <p:sldId id="366" r:id="rId5"/>
    <p:sldId id="339" r:id="rId6"/>
    <p:sldId id="340" r:id="rId7"/>
    <p:sldId id="341" r:id="rId8"/>
    <p:sldId id="354" r:id="rId9"/>
    <p:sldId id="274" r:id="rId10"/>
    <p:sldId id="307" r:id="rId11"/>
    <p:sldId id="367" r:id="rId12"/>
    <p:sldId id="346" r:id="rId13"/>
    <p:sldId id="347" r:id="rId14"/>
    <p:sldId id="360" r:id="rId15"/>
    <p:sldId id="348" r:id="rId16"/>
    <p:sldId id="349" r:id="rId17"/>
    <p:sldId id="350" r:id="rId18"/>
    <p:sldId id="351" r:id="rId19"/>
    <p:sldId id="352" r:id="rId20"/>
    <p:sldId id="301" r:id="rId21"/>
    <p:sldId id="291" r:id="rId22"/>
    <p:sldId id="313" r:id="rId23"/>
    <p:sldId id="33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3366FF"/>
    <a:srgbClr val="800080"/>
    <a:srgbClr val="FF0000"/>
    <a:srgbClr val="33CC33"/>
    <a:srgbClr val="66FF33"/>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3" autoAdjust="0"/>
    <p:restoredTop sz="88000" autoAdjust="0"/>
  </p:normalViewPr>
  <p:slideViewPr>
    <p:cSldViewPr>
      <p:cViewPr varScale="1">
        <p:scale>
          <a:sx n="66" d="100"/>
          <a:sy n="66"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783900C-08DC-48B0-A0CE-7CD5DC5126BA}" type="slidenum">
              <a:rPr lang="en-US"/>
              <a:pPr>
                <a:defRPr/>
              </a:pPr>
              <a:t>‹#›</a:t>
            </a:fld>
            <a:endParaRPr lang="en-US"/>
          </a:p>
        </p:txBody>
      </p:sp>
    </p:spTree>
    <p:extLst>
      <p:ext uri="{BB962C8B-B14F-4D97-AF65-F5344CB8AC3E}">
        <p14:creationId xmlns:p14="http://schemas.microsoft.com/office/powerpoint/2010/main" val="9003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C9DF9A-AD2B-4AB3-B73C-1092C9FD46B5}" type="slidenum">
              <a:rPr lang="en-US" altLang="en-US" smtClean="0">
                <a:cs typeface="Arial" charset="0"/>
              </a:rPr>
              <a:pPr eaLnBrk="1" hangingPunct="1"/>
              <a:t>1</a:t>
            </a:fld>
            <a:endParaRPr lang="en-US" altLang="en-US"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548C99A-E839-4357-8C2D-C53150572625}" type="slidenum">
              <a:rPr lang="en-US" smtClean="0"/>
              <a:pPr eaLnBrk="1" hangingPunct="1">
                <a:defRPr/>
              </a:pPr>
              <a:t>12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EBE0B7F-4C1D-483E-84CF-A2B7A8EC0ECF}" type="slidenum">
              <a:rPr lang="en-US" smtClean="0"/>
              <a:pPr eaLnBrk="1" hangingPunct="1">
                <a:defRPr/>
              </a:pPr>
              <a:t>13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590597E-0611-4E05-91FF-C657E8DF9519}" type="slidenum">
              <a:rPr lang="en-US" smtClean="0"/>
              <a:pPr eaLnBrk="1" hangingPunct="1">
                <a:defRPr/>
              </a:pPr>
              <a:t>15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88CCCF-EB32-4706-ACC7-BA749405A972}" type="slidenum">
              <a:rPr lang="en-US" smtClean="0"/>
              <a:pPr eaLnBrk="1" hangingPunct="1">
                <a:defRPr/>
              </a:pPr>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latin typeface="Arial" pitchFamily="34" charset="0"/>
              </a:rPr>
              <a:t>Oxidation Is Loss = OIL</a:t>
            </a:r>
          </a:p>
          <a:p>
            <a:pPr eaLnBrk="1" hangingPunct="1"/>
            <a:endParaRPr lang="en-US" smtClean="0">
              <a:latin typeface="Arial" pitchFamily="34" charset="0"/>
            </a:endParaRPr>
          </a:p>
          <a:p>
            <a:pPr eaLnBrk="1" hangingPunct="1"/>
            <a:r>
              <a:rPr lang="en-US" smtClean="0">
                <a:latin typeface="Arial" pitchFamily="34" charset="0"/>
              </a:rPr>
              <a:t>Reduction Is Gain = RIG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C77C8AB-0976-41B0-8F71-74FF31176770}" type="slidenum">
              <a:rPr lang="en-US" smtClean="0"/>
              <a:pPr eaLnBrk="1" hangingPunct="1">
                <a:defRPr/>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B7C91FD-2532-499F-8A35-B716DA1FC8D7}" type="slidenum">
              <a:rPr lang="en-US" smtClean="0"/>
              <a:pPr eaLnBrk="1" hangingPunct="1">
                <a:defRPr/>
              </a:pPr>
              <a:t>18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5B2EF-CD5B-461D-B9DB-123F5B9C5055}" type="slidenum">
              <a:rPr lang="en-US" altLang="en-US" smtClean="0"/>
              <a:pPr eaLnBrk="1" hangingPunct="1"/>
              <a:t>20</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Synthesis</a:t>
            </a:r>
          </a:p>
          <a:p>
            <a:pPr eaLnBrk="1" hangingPunct="1"/>
            <a:endParaRPr lang="en-US" altLang="en-US" smtClean="0"/>
          </a:p>
          <a:p>
            <a:pPr eaLnBrk="1" hangingPunct="1"/>
            <a:r>
              <a:rPr lang="en-US" altLang="en-US" smtClean="0"/>
              <a:t>Decomposition</a:t>
            </a:r>
          </a:p>
          <a:p>
            <a:pPr eaLnBrk="1" hangingPunct="1"/>
            <a:endParaRPr lang="en-US" altLang="en-US" smtClean="0"/>
          </a:p>
          <a:p>
            <a:pPr eaLnBrk="1" hangingPunct="1"/>
            <a:r>
              <a:rPr lang="en-US" altLang="en-US" smtClean="0"/>
              <a:t>Exchange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98E19F-357B-445B-A5CB-2A7ABFBF6D63}" type="slidenum">
              <a:rPr lang="en-US" altLang="en-US" smtClean="0"/>
              <a:pPr eaLnBrk="1" hangingPunct="1"/>
              <a:t>21</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smtClean="0"/>
              <a:t>Dehydration</a:t>
            </a:r>
            <a:r>
              <a:rPr lang="en-US" altLang="en-US" baseline="0" dirty="0" smtClean="0"/>
              <a:t> </a:t>
            </a:r>
            <a:r>
              <a:rPr lang="en-US" altLang="en-US" dirty="0" smtClean="0"/>
              <a:t>Synthesis</a:t>
            </a:r>
          </a:p>
          <a:p>
            <a:pPr eaLnBrk="1" hangingPunct="1"/>
            <a:endParaRPr lang="en-US" altLang="en-US" dirty="0" smtClean="0"/>
          </a:p>
          <a:p>
            <a:pPr eaLnBrk="1" hangingPunct="1"/>
            <a:r>
              <a:rPr lang="en-US" altLang="en-US" dirty="0" smtClean="0"/>
              <a:t>Hydrolysis Decomposition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03CE09-A8B4-4E18-95BF-4FAE04C77DDF}" type="slidenum">
              <a:rPr lang="en-US" altLang="en-US" smtClean="0"/>
              <a:pPr eaLnBrk="1" hangingPunct="1"/>
              <a:t>22</a:t>
            </a:fld>
            <a:endParaRPr lang="en-US" altLang="en-US"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B7E68F-96B6-4CB8-A3F2-7F69A86F19C7}" type="slidenum">
              <a:rPr lang="en-US" altLang="en-US" smtClean="0"/>
              <a:pPr eaLnBrk="1" hangingPunct="1"/>
              <a:t>2</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2BE43-6821-45D2-A939-048E71916DC1}" type="slidenum">
              <a:rPr lang="en-US" altLang="en-US" smtClean="0"/>
              <a:pPr eaLnBrk="1" hangingPunct="1"/>
              <a:t>23</a:t>
            </a:fld>
            <a:endParaRPr lang="en-US" altLang="en-US" smtClean="0"/>
          </a:p>
        </p:txBody>
      </p:sp>
      <p:sp>
        <p:nvSpPr>
          <p:cNvPr id="73731" name="Rectangle 2"/>
          <p:cNvSpPr>
            <a:spLocks noGrp="1" noRot="1" noChangeAspect="1" noChangeArrowheads="1" noTextEdit="1"/>
          </p:cNvSpPr>
          <p:nvPr>
            <p:ph type="sldImg"/>
          </p:nvPr>
        </p:nvSpPr>
        <p:spPr>
          <a:xfrm>
            <a:off x="1143000" y="685800"/>
            <a:ext cx="4573588" cy="3430588"/>
          </a:xfrm>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90A294-67B1-BD46-AE66-15EB91150B33}" type="slidenum">
              <a:rPr lang="en-US" sz="1200"/>
              <a:pPr eaLnBrk="1" hangingPunct="1"/>
              <a:t>3</a:t>
            </a:fld>
            <a:endParaRPr lang="en-US" sz="1200"/>
          </a:p>
        </p:txBody>
      </p:sp>
      <p:sp>
        <p:nvSpPr>
          <p:cNvPr id="24578" name="Rectangle 2"/>
          <p:cNvSpPr>
            <a:spLocks noGrp="1" noRot="1" noChangeAspect="1" noChangeArrowheads="1" noTextEdit="1"/>
          </p:cNvSpPr>
          <p:nvPr>
            <p:ph type="sldImg"/>
          </p:nvPr>
        </p:nvSpPr>
        <p:spPr>
          <a:xfrm>
            <a:off x="1144588" y="685800"/>
            <a:ext cx="4572000" cy="3429000"/>
          </a:xfrm>
          <a:ln/>
        </p:spPr>
      </p:sp>
      <p:sp>
        <p:nvSpPr>
          <p:cNvPr id="2457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A9224E-2910-4335-9629-B9CBC033A41B}" type="slidenum">
              <a:rPr lang="en-US" altLang="en-US" smtClean="0"/>
              <a:pPr eaLnBrk="1" hangingPunct="1"/>
              <a:t>4</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Mixture</a:t>
            </a:r>
          </a:p>
          <a:p>
            <a:pPr eaLnBrk="1" hangingPunct="1"/>
            <a:endParaRPr lang="en-US" altLang="en-US" smtClean="0"/>
          </a:p>
          <a:p>
            <a:pPr eaLnBrk="1" hangingPunct="1"/>
            <a:r>
              <a:rPr lang="en-US" altLang="en-US" smtClean="0"/>
              <a:t>Compound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DC88A6-88B5-42A7-9606-22A5F5EC8F70}" type="slidenum">
              <a:rPr lang="en-US" smtClean="0"/>
              <a:pPr eaLnBrk="1" hangingPunct="1">
                <a:defRPr/>
              </a:pPr>
              <a:t>5</a:t>
            </a:fld>
            <a:endParaRPr lang="en-US"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smtClean="0">
                <a:latin typeface="Arial" pitchFamily="34" charset="0"/>
              </a:rPr>
              <a:t>A: 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7726E79-C66B-4281-ADFC-E8DD9311AFA5}" type="slidenum">
              <a:rPr lang="en-US" smtClean="0"/>
              <a:pPr eaLnBrk="1" hangingPunct="1">
                <a:defRPr/>
              </a:pPr>
              <a:t>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9D256C-A065-4E53-BEBC-BFBF9AAD4D96}" type="slidenum">
              <a:rPr lang="en-US" smtClean="0"/>
              <a:pPr eaLnBrk="1" hangingPunct="1">
                <a:defRPr/>
              </a:pPr>
              <a:t>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4BC6A3-47D6-4F09-ADE6-390B6FE09C52}" type="slidenum">
              <a:rPr lang="en-US" altLang="en-US" smtClean="0"/>
              <a:pPr eaLnBrk="1" hangingPunct="1"/>
              <a:t>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7BC8D5-86D0-4B79-871D-0BCEA164A61F}" type="slidenum">
              <a:rPr lang="en-US" altLang="en-US" smtClean="0"/>
              <a:pPr eaLnBrk="1" hangingPunct="1"/>
              <a:t>10</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A4D02-75FA-483C-9ACB-A8642FBB43F8}" type="slidenum">
              <a:rPr lang="en-US"/>
              <a:pPr>
                <a:defRPr/>
              </a:pPr>
              <a:t>‹#›</a:t>
            </a:fld>
            <a:endParaRPr lang="en-US"/>
          </a:p>
        </p:txBody>
      </p:sp>
    </p:spTree>
    <p:extLst>
      <p:ext uri="{BB962C8B-B14F-4D97-AF65-F5344CB8AC3E}">
        <p14:creationId xmlns:p14="http://schemas.microsoft.com/office/powerpoint/2010/main" val="36081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FCEB0-0F92-49AF-B199-595218C0BAF0}" type="slidenum">
              <a:rPr lang="en-US"/>
              <a:pPr>
                <a:defRPr/>
              </a:pPr>
              <a:t>‹#›</a:t>
            </a:fld>
            <a:endParaRPr lang="en-US"/>
          </a:p>
        </p:txBody>
      </p:sp>
    </p:spTree>
    <p:extLst>
      <p:ext uri="{BB962C8B-B14F-4D97-AF65-F5344CB8AC3E}">
        <p14:creationId xmlns:p14="http://schemas.microsoft.com/office/powerpoint/2010/main" val="64319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23073-B143-4119-8CA8-0A54700932A0}" type="slidenum">
              <a:rPr lang="en-US"/>
              <a:pPr>
                <a:defRPr/>
              </a:pPr>
              <a:t>‹#›</a:t>
            </a:fld>
            <a:endParaRPr lang="en-US"/>
          </a:p>
        </p:txBody>
      </p:sp>
    </p:spTree>
    <p:extLst>
      <p:ext uri="{BB962C8B-B14F-4D97-AF65-F5344CB8AC3E}">
        <p14:creationId xmlns:p14="http://schemas.microsoft.com/office/powerpoint/2010/main" val="84256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5C1A91-7ECB-45C2-9566-B6C70283D84A}" type="slidenum">
              <a:rPr lang="en-US"/>
              <a:pPr>
                <a:defRPr/>
              </a:pPr>
              <a:t>‹#›</a:t>
            </a:fld>
            <a:endParaRPr lang="en-US"/>
          </a:p>
        </p:txBody>
      </p:sp>
    </p:spTree>
    <p:extLst>
      <p:ext uri="{BB962C8B-B14F-4D97-AF65-F5344CB8AC3E}">
        <p14:creationId xmlns:p14="http://schemas.microsoft.com/office/powerpoint/2010/main" val="47184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84DB74-2A29-4628-BDA9-62B518D35C9F}" type="slidenum">
              <a:rPr lang="en-US"/>
              <a:pPr>
                <a:defRPr/>
              </a:pPr>
              <a:t>‹#›</a:t>
            </a:fld>
            <a:endParaRPr lang="en-US"/>
          </a:p>
        </p:txBody>
      </p:sp>
    </p:spTree>
    <p:extLst>
      <p:ext uri="{BB962C8B-B14F-4D97-AF65-F5344CB8AC3E}">
        <p14:creationId xmlns:p14="http://schemas.microsoft.com/office/powerpoint/2010/main" val="425809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9F9D47-2719-4D1E-84F2-CECD8C6E5C30}" type="slidenum">
              <a:rPr lang="en-US"/>
              <a:pPr>
                <a:defRPr/>
              </a:pPr>
              <a:t>‹#›</a:t>
            </a:fld>
            <a:endParaRPr lang="en-US"/>
          </a:p>
        </p:txBody>
      </p:sp>
    </p:spTree>
    <p:extLst>
      <p:ext uri="{BB962C8B-B14F-4D97-AF65-F5344CB8AC3E}">
        <p14:creationId xmlns:p14="http://schemas.microsoft.com/office/powerpoint/2010/main" val="10194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F9474-8E65-4609-8626-526E9814DF70}" type="slidenum">
              <a:rPr lang="en-US"/>
              <a:pPr>
                <a:defRPr/>
              </a:pPr>
              <a:t>‹#›</a:t>
            </a:fld>
            <a:endParaRPr lang="en-US"/>
          </a:p>
        </p:txBody>
      </p:sp>
    </p:spTree>
    <p:extLst>
      <p:ext uri="{BB962C8B-B14F-4D97-AF65-F5344CB8AC3E}">
        <p14:creationId xmlns:p14="http://schemas.microsoft.com/office/powerpoint/2010/main" val="127298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FE56A-DAEB-4CEC-869C-5D20619A5FB7}" type="slidenum">
              <a:rPr lang="en-US"/>
              <a:pPr>
                <a:defRPr/>
              </a:pPr>
              <a:t>‹#›</a:t>
            </a:fld>
            <a:endParaRPr lang="en-US"/>
          </a:p>
        </p:txBody>
      </p:sp>
    </p:spTree>
    <p:extLst>
      <p:ext uri="{BB962C8B-B14F-4D97-AF65-F5344CB8AC3E}">
        <p14:creationId xmlns:p14="http://schemas.microsoft.com/office/powerpoint/2010/main" val="254613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6A11FD-71B0-4359-A541-38FF29260033}" type="slidenum">
              <a:rPr lang="en-US"/>
              <a:pPr>
                <a:defRPr/>
              </a:pPr>
              <a:t>‹#›</a:t>
            </a:fld>
            <a:endParaRPr lang="en-US"/>
          </a:p>
        </p:txBody>
      </p:sp>
    </p:spTree>
    <p:extLst>
      <p:ext uri="{BB962C8B-B14F-4D97-AF65-F5344CB8AC3E}">
        <p14:creationId xmlns:p14="http://schemas.microsoft.com/office/powerpoint/2010/main" val="386273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06E2B-8510-4439-A37E-CC100680AE20}" type="slidenum">
              <a:rPr lang="en-US"/>
              <a:pPr>
                <a:defRPr/>
              </a:pPr>
              <a:t>‹#›</a:t>
            </a:fld>
            <a:endParaRPr lang="en-US"/>
          </a:p>
        </p:txBody>
      </p:sp>
    </p:spTree>
    <p:extLst>
      <p:ext uri="{BB962C8B-B14F-4D97-AF65-F5344CB8AC3E}">
        <p14:creationId xmlns:p14="http://schemas.microsoft.com/office/powerpoint/2010/main" val="23086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DC9EF1-FE53-41EA-B60C-03CE188B4954}" type="slidenum">
              <a:rPr lang="en-US"/>
              <a:pPr>
                <a:defRPr/>
              </a:pPr>
              <a:t>‹#›</a:t>
            </a:fld>
            <a:endParaRPr lang="en-US"/>
          </a:p>
        </p:txBody>
      </p:sp>
    </p:spTree>
    <p:extLst>
      <p:ext uri="{BB962C8B-B14F-4D97-AF65-F5344CB8AC3E}">
        <p14:creationId xmlns:p14="http://schemas.microsoft.com/office/powerpoint/2010/main" val="185044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BE09C1-98E2-44CF-A517-898EEAC6ABD4}" type="slidenum">
              <a:rPr lang="en-US"/>
              <a:pPr>
                <a:defRPr/>
              </a:pPr>
              <a:t>‹#›</a:t>
            </a:fld>
            <a:endParaRPr lang="en-US"/>
          </a:p>
        </p:txBody>
      </p:sp>
    </p:spTree>
    <p:extLst>
      <p:ext uri="{BB962C8B-B14F-4D97-AF65-F5344CB8AC3E}">
        <p14:creationId xmlns:p14="http://schemas.microsoft.com/office/powerpoint/2010/main" val="418158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B57AD-630F-4ED8-AFB3-99A1A114137B}" type="slidenum">
              <a:rPr lang="en-US"/>
              <a:pPr>
                <a:defRPr/>
              </a:pPr>
              <a:t>‹#›</a:t>
            </a:fld>
            <a:endParaRPr lang="en-US"/>
          </a:p>
        </p:txBody>
      </p:sp>
    </p:spTree>
    <p:extLst>
      <p:ext uri="{BB962C8B-B14F-4D97-AF65-F5344CB8AC3E}">
        <p14:creationId xmlns:p14="http://schemas.microsoft.com/office/powerpoint/2010/main" val="327847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08B99-5667-41D8-A556-658DF2F0B33D}" type="slidenum">
              <a:rPr lang="en-US"/>
              <a:pPr>
                <a:defRPr/>
              </a:pPr>
              <a:t>‹#›</a:t>
            </a:fld>
            <a:endParaRPr lang="en-US"/>
          </a:p>
        </p:txBody>
      </p:sp>
    </p:spTree>
    <p:extLst>
      <p:ext uri="{BB962C8B-B14F-4D97-AF65-F5344CB8AC3E}">
        <p14:creationId xmlns:p14="http://schemas.microsoft.com/office/powerpoint/2010/main" val="1321518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E81CABF-30DF-407C-8BE2-E4F36474F0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hyperlink" Target="http://commons.wikimedia.org/wiki/File:Anatomy_and_physiology_of_animals_Motor_neuron.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s://www.youtube.com/watch?v=c708Rinx6h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10.jpeg"/><Relationship Id="rId8" Type="http://schemas.openxmlformats.org/officeDocument/2006/relationships/image" Target="../media/image11.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hyperlink" Target="http://en.wikipedia.org/wiki/File:Covalent.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209_Polar_Covalent_Bonds_in_a_Water_Molecule.jpg" TargetMode="External"/><Relationship Id="rId4" Type="http://schemas.openxmlformats.org/officeDocument/2006/relationships/hyperlink" Target="http://commons.wikimedia.org/wiki/File:Covalent.svg" TargetMode="External"/><Relationship Id="rId5" Type="http://schemas.openxmlformats.org/officeDocument/2006/relationships/hyperlink" Target="http://www.scienceprofonline.com/" TargetMode="External"/><Relationship Id="rId6"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5.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en.wikipedia.org/wiki/File:Oil_platform.jpeg" TargetMode="External"/><Relationship Id="rId5" Type="http://schemas.openxmlformats.org/officeDocument/2006/relationships/image" Target="../media/image25.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10.jpeg"/><Relationship Id="rId8" Type="http://schemas.openxmlformats.org/officeDocument/2006/relationships/image" Target="../media/image11.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hyperlink" Target="http://en.wikipedia.org/wiki/File:DNA_chemical_structure.svg" TargetMode="External"/><Relationship Id="rId6" Type="http://schemas.openxmlformats.org/officeDocument/2006/relationships/hyperlink" Target="http://en.wikipedia.org/wiki/File:Wasserl%C3%A4ufer_bei_der_Paarung_crop.jpg" TargetMode="External"/><Relationship Id="rId7" Type="http://schemas.openxmlformats.org/officeDocument/2006/relationships/image" Target="../media/image29.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www.mhhe.com/physsci/chemistry/animations/chang_7e_esp/bom1s2_11.swf" TargetMode="External"/><Relationship Id="rId5" Type="http://schemas.openxmlformats.org/officeDocument/2006/relationships/hyperlink" Target="http://www.skoool.ie/content/skoool_learning/junior/lessons/science/structures_bonding/flash/h-frame-ie.htm" TargetMode="External"/><Relationship Id="rId6" Type="http://schemas.openxmlformats.org/officeDocument/2006/relationships/image" Target="../media/image10.jpeg"/><Relationship Id="rId7" Type="http://schemas.openxmlformats.org/officeDocument/2006/relationships/image" Target="../media/image11.gif"/><Relationship Id="rId8" Type="http://schemas.openxmlformats.org/officeDocument/2006/relationships/hyperlink" Target="http://en.wikipedia.org/wiki/File:Covalent.svg" TargetMode="External"/><Relationship Id="rId9" Type="http://schemas.openxmlformats.org/officeDocument/2006/relationships/hyperlink" Target="http://en.wikipedia.org/wiki/File:NaF.gif" TargetMode="External"/><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Combustion_reaction_of_methane.jpg" TargetMode="External"/><Relationship Id="rId4" Type="http://schemas.openxmlformats.org/officeDocument/2006/relationships/image" Target="../media/image2.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gif"/><Relationship Id="rId5" Type="http://schemas.openxmlformats.org/officeDocument/2006/relationships/hyperlink" Target="http://en.wikipedia.org/wiki/File:Chemical_decomposition.gif" TargetMode="External"/><Relationship Id="rId6" Type="http://schemas.openxmlformats.org/officeDocument/2006/relationships/hyperlink" Target="http://en.wikipedia.org/wiki/File:Rust_on_iron.jp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1" Type="http://schemas.openxmlformats.org/officeDocument/2006/relationships/hyperlink" Target="http://en.wikipedia.org/wiki/File:Daniel_Radcliffe,_November_2010.jpg" TargetMode="External"/><Relationship Id="rId12" Type="http://schemas.openxmlformats.org/officeDocument/2006/relationships/hyperlink" Target="http://www.scienceprofonline.com/virtual-cell-main.html" TargetMode="External"/><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scienceprofonline.com/vcbc/inorganic-chemistry-main.html" TargetMode="External"/><Relationship Id="rId4" Type="http://schemas.openxmlformats.org/officeDocument/2006/relationships/hyperlink" Target="http://www.scienceprofonline.com/" TargetMode="External"/><Relationship Id="rId5" Type="http://schemas.openxmlformats.org/officeDocument/2006/relationships/hyperlink" Target="http://www.mhhe.com/physsci/chemistry/animations/chang_7e_esp/bom1s2_11.swf" TargetMode="External"/><Relationship Id="rId6" Type="http://schemas.openxmlformats.org/officeDocument/2006/relationships/hyperlink" Target="http://www.youtube.com/watch?v=Uy0m7jnyv6U" TargetMode="External"/><Relationship Id="rId7" Type="http://schemas.openxmlformats.org/officeDocument/2006/relationships/hyperlink" Target="http://www.youtube.com/watch?v=yp60-oVxrT4&amp;playnext=1&amp;list=PL4DD2980D09E7988A" TargetMode="External"/><Relationship Id="rId8" Type="http://schemas.openxmlformats.org/officeDocument/2006/relationships/hyperlink" Target="http://www.chem4kids.com/" TargetMode="External"/><Relationship Id="rId9" Type="http://schemas.openxmlformats.org/officeDocument/2006/relationships/hyperlink" Target="http://www.youtube.com/watch?v=filKJSGIhc8" TargetMode="External"/><Relationship Id="rId10"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4.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iki.pingry.org/u/chemistry/index.php/Periodic_Table" TargetMode="External"/><Relationship Id="rId5" Type="http://schemas.openxmlformats.org/officeDocument/2006/relationships/hyperlink" Target="http://en.wikipedia.org/wiki/File:Water_molecule.svg" TargetMode="External"/><Relationship Id="rId6" Type="http://schemas.openxmlformats.org/officeDocument/2006/relationships/hyperlink" Target="http://www.scienceprofonline.com/" TargetMode="External"/><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www.smm.org/buzz/media/images/2004-04.jpg" TargetMode="External"/><Relationship Id="rId6" Type="http://schemas.openxmlformats.org/officeDocument/2006/relationships/image" Target="../media/image7.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s://www.youtube.com/watch?v=cL6I1O1YHH0"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universetoday.com/56637/atom-model/"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10.jpeg"/><Relationship Id="rId8" Type="http://schemas.openxmlformats.org/officeDocument/2006/relationships/image" Target="../media/image11.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google.com/imgres?q=sodium+chloride&amp;hl=en&amp;client=firefox&amp;hs=tjc&amp;sa=X&amp;rls=com.yahoo:en-US:official&amp;biw=1280&amp;bih=634&amp;tbm=isch&amp;tbnid=aKtWpgv_dBNA4M:&amp;imgrefurl=http://kentsimmons.uwinnipeg.ca/cm1504/introchemistry.htm&amp;docid=5NZB0TrbqJw2QM&amp;w=801&amp;h=3"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commons.wikimedia.org/wiki/File:Halit-Kristalle.jpg" TargetMode="External"/><Relationship Id="rId5" Type="http://schemas.openxmlformats.org/officeDocument/2006/relationships/hyperlink" Target="http://commons.wikimedia.org/wiki/File:NaCl_polyhedra.pn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pPr>
            <a:r>
              <a:rPr lang="en-US" altLang="en-US" sz="1200">
                <a:latin typeface="Comic Sans MS" pitchFamily="66" charset="0"/>
              </a:rPr>
              <a:t>	</a:t>
            </a:r>
          </a:p>
          <a:p>
            <a:pPr eaLnBrk="1" hangingPunct="1">
              <a:lnSpc>
                <a:spcPct val="80000"/>
              </a:lnSpc>
              <a:spcBef>
                <a:spcPct val="20000"/>
              </a:spcBef>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9"/>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pPr eaLnBrk="1" hangingPunct="1"/>
            <a:r>
              <a:rPr lang="en-US" altLang="en-US" sz="2800" smtClean="0">
                <a:latin typeface="Comic Sans MS" pitchFamily="66" charset="0"/>
              </a:rPr>
              <a:t>Lets use a </a:t>
            </a:r>
            <a:r>
              <a:rPr lang="en-US" altLang="en-US" sz="2800" b="1" smtClean="0">
                <a:latin typeface="Comic Sans MS" pitchFamily="66" charset="0"/>
              </a:rPr>
              <a:t>Branganalogy</a:t>
            </a:r>
            <a:r>
              <a:rPr lang="en-US" altLang="en-US" sz="2800" smtClean="0">
                <a:latin typeface="Comic Sans MS" pitchFamily="66" charset="0"/>
              </a:rPr>
              <a:t> to help us Understand the Concept of </a:t>
            </a:r>
            <a:r>
              <a:rPr lang="en-US" altLang="en-US" sz="2800" smtClean="0">
                <a:solidFill>
                  <a:srgbClr val="CC6600"/>
                </a:solidFill>
                <a:latin typeface="Comic Sans MS" pitchFamily="66" charset="0"/>
              </a:rPr>
              <a:t>Ion Exchange</a:t>
            </a:r>
            <a:r>
              <a:rPr lang="en-US" altLang="en-US" sz="2800" smtClean="0">
                <a:latin typeface="Comic Sans MS" pitchFamily="66" charset="0"/>
              </a:rPr>
              <a:t>…</a:t>
            </a:r>
            <a:r>
              <a:rPr lang="en-US" altLang="en-US" sz="4000" smtClean="0"/>
              <a:t> </a:t>
            </a:r>
          </a:p>
        </p:txBody>
      </p:sp>
      <p:sp>
        <p:nvSpPr>
          <p:cNvPr id="218132" name="Oval 20"/>
          <p:cNvSpPr>
            <a:spLocks noChangeArrowheads="1"/>
          </p:cNvSpPr>
          <p:nvPr/>
        </p:nvSpPr>
        <p:spPr bwMode="auto">
          <a:xfrm>
            <a:off x="1676400" y="4343400"/>
            <a:ext cx="1219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34" name="Picture 22" descr="jennifer_anisto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905000" y="4648200"/>
            <a:ext cx="685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Oval 23"/>
          <p:cNvSpPr>
            <a:spLocks noChangeArrowheads="1"/>
          </p:cNvSpPr>
          <p:nvPr/>
        </p:nvSpPr>
        <p:spPr bwMode="auto">
          <a:xfrm>
            <a:off x="7391400" y="2438400"/>
            <a:ext cx="10668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486" name="Picture 25" descr="angelina_joli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37463" y="2667000"/>
            <a:ext cx="568325"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26"/>
          <p:cNvSpPr txBox="1">
            <a:spLocks noChangeArrowheads="1"/>
          </p:cNvSpPr>
          <p:nvPr/>
        </p:nvSpPr>
        <p:spPr bwMode="auto">
          <a:xfrm>
            <a:off x="457200" y="1600200"/>
            <a:ext cx="228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a:t>1. Brad Pitt is a negatively charged resin bead</a:t>
            </a:r>
          </a:p>
        </p:txBody>
      </p:sp>
      <p:sp>
        <p:nvSpPr>
          <p:cNvPr id="20488" name="Text Box 33"/>
          <p:cNvSpPr txBox="1">
            <a:spLocks noChangeArrowheads="1"/>
          </p:cNvSpPr>
          <p:nvPr/>
        </p:nvSpPr>
        <p:spPr bwMode="auto">
          <a:xfrm>
            <a:off x="3048000" y="1600200"/>
            <a:ext cx="27566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2. Jennifer Anniston is a positively charged Sodium </a:t>
            </a:r>
            <a:r>
              <a:rPr lang="en-US" altLang="en-US" sz="1400" dirty="0" smtClean="0"/>
              <a:t> Ion</a:t>
            </a:r>
            <a:endParaRPr lang="en-US" altLang="en-US" sz="1400" dirty="0"/>
          </a:p>
        </p:txBody>
      </p:sp>
      <p:sp>
        <p:nvSpPr>
          <p:cNvPr id="20489" name="Text Box 34"/>
          <p:cNvSpPr txBox="1">
            <a:spLocks noChangeArrowheads="1"/>
          </p:cNvSpPr>
          <p:nvPr/>
        </p:nvSpPr>
        <p:spPr bwMode="auto">
          <a:xfrm>
            <a:off x="6324600" y="16764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3. Angelina Jolie is a positively charged Calcium </a:t>
            </a:r>
            <a:r>
              <a:rPr lang="en-US" altLang="en-US" sz="1400" dirty="0" smtClean="0"/>
              <a:t> Ion</a:t>
            </a:r>
            <a:endParaRPr lang="en-US" altLang="en-US" sz="1400" dirty="0"/>
          </a:p>
        </p:txBody>
      </p:sp>
      <p:sp>
        <p:nvSpPr>
          <p:cNvPr id="218147" name="Text Box 35"/>
          <p:cNvSpPr txBox="1">
            <a:spLocks noChangeArrowheads="1"/>
          </p:cNvSpPr>
          <p:nvPr/>
        </p:nvSpPr>
        <p:spPr bwMode="auto">
          <a:xfrm>
            <a:off x="2743200" y="4343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0491" name="Text Box 37"/>
          <p:cNvSpPr txBox="1">
            <a:spLocks noChangeArrowheads="1"/>
          </p:cNvSpPr>
          <p:nvPr/>
        </p:nvSpPr>
        <p:spPr bwMode="auto">
          <a:xfrm>
            <a:off x="8229600" y="3352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Ca++</a:t>
            </a:r>
          </a:p>
        </p:txBody>
      </p:sp>
      <p:sp>
        <p:nvSpPr>
          <p:cNvPr id="218150" name="Text Box 38"/>
          <p:cNvSpPr txBox="1">
            <a:spLocks noChangeArrowheads="1"/>
          </p:cNvSpPr>
          <p:nvPr/>
        </p:nvSpPr>
        <p:spPr bwMode="auto">
          <a:xfrm>
            <a:off x="5410200" y="2362200"/>
            <a:ext cx="137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i="1"/>
              <a:t>Now lets say that ‘positiveness’ equates with ‘drop-dead gorgeousness’</a:t>
            </a:r>
          </a:p>
        </p:txBody>
      </p:sp>
      <p:sp>
        <p:nvSpPr>
          <p:cNvPr id="218159" name="Text Box 47"/>
          <p:cNvSpPr txBox="1">
            <a:spLocks noChangeArrowheads="1"/>
          </p:cNvSpPr>
          <p:nvPr/>
        </p:nvSpPr>
        <p:spPr bwMode="auto">
          <a:xfrm>
            <a:off x="3124200" y="5334000"/>
            <a:ext cx="1066800" cy="13700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Negatively charged Brad is attracted to reasonably positive Jennifer.</a:t>
            </a:r>
          </a:p>
        </p:txBody>
      </p:sp>
      <p:sp>
        <p:nvSpPr>
          <p:cNvPr id="218160" name="Oval 48"/>
          <p:cNvSpPr>
            <a:spLocks noChangeArrowheads="1"/>
          </p:cNvSpPr>
          <p:nvPr/>
        </p:nvSpPr>
        <p:spPr bwMode="auto">
          <a:xfrm>
            <a:off x="7543800" y="5486400"/>
            <a:ext cx="11430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61" name="Picture 49"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62" name="Text Box 50"/>
          <p:cNvSpPr txBox="1">
            <a:spLocks noChangeArrowheads="1"/>
          </p:cNvSpPr>
          <p:nvPr/>
        </p:nvSpPr>
        <p:spPr bwMode="auto">
          <a:xfrm>
            <a:off x="8534400" y="5410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18170" name="Line 58"/>
          <p:cNvSpPr>
            <a:spLocks noChangeShapeType="1"/>
          </p:cNvSpPr>
          <p:nvPr/>
        </p:nvSpPr>
        <p:spPr bwMode="auto">
          <a:xfrm flipH="1" flipV="1">
            <a:off x="2667000" y="5410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Oval 60"/>
          <p:cNvSpPr>
            <a:spLocks noChangeArrowheads="1"/>
          </p:cNvSpPr>
          <p:nvPr/>
        </p:nvSpPr>
        <p:spPr bwMode="auto">
          <a:xfrm>
            <a:off x="3581400" y="2438400"/>
            <a:ext cx="10668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499" name="Picture 61"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743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 Box 62"/>
          <p:cNvSpPr txBox="1">
            <a:spLocks noChangeArrowheads="1"/>
          </p:cNvSpPr>
          <p:nvPr/>
        </p:nvSpPr>
        <p:spPr bwMode="auto">
          <a:xfrm>
            <a:off x="4572000" y="236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18175" name="Oval 63"/>
          <p:cNvSpPr>
            <a:spLocks noChangeArrowheads="1"/>
          </p:cNvSpPr>
          <p:nvPr/>
        </p:nvSpPr>
        <p:spPr bwMode="auto">
          <a:xfrm>
            <a:off x="6096000" y="3733800"/>
            <a:ext cx="11430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76" name="Picture 64" descr="angelina_jo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77" name="Text Box 65"/>
          <p:cNvSpPr txBox="1">
            <a:spLocks noChangeArrowheads="1"/>
          </p:cNvSpPr>
          <p:nvPr/>
        </p:nvSpPr>
        <p:spPr bwMode="auto">
          <a:xfrm>
            <a:off x="7086600" y="4495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Ca++</a:t>
            </a:r>
          </a:p>
        </p:txBody>
      </p:sp>
      <p:sp>
        <p:nvSpPr>
          <p:cNvPr id="218178" name="Oval 66"/>
          <p:cNvSpPr>
            <a:spLocks noChangeArrowheads="1"/>
          </p:cNvSpPr>
          <p:nvPr/>
        </p:nvSpPr>
        <p:spPr bwMode="auto">
          <a:xfrm>
            <a:off x="1066800" y="54864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179" name="Oval 67"/>
          <p:cNvSpPr>
            <a:spLocks noChangeArrowheads="1"/>
          </p:cNvSpPr>
          <p:nvPr/>
        </p:nvSpPr>
        <p:spPr bwMode="auto">
          <a:xfrm>
            <a:off x="228600" y="51816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06" name="Oval 68"/>
          <p:cNvSpPr>
            <a:spLocks noChangeArrowheads="1"/>
          </p:cNvSpPr>
          <p:nvPr/>
        </p:nvSpPr>
        <p:spPr bwMode="auto">
          <a:xfrm>
            <a:off x="990600" y="2286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507" name="Picture 69"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5908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8" name="Text Box 70"/>
          <p:cNvSpPr txBox="1">
            <a:spLocks noChangeArrowheads="1"/>
          </p:cNvSpPr>
          <p:nvPr/>
        </p:nvSpPr>
        <p:spPr bwMode="auto">
          <a:xfrm>
            <a:off x="2362200" y="2895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09" name="Text Box 71"/>
          <p:cNvSpPr txBox="1">
            <a:spLocks noChangeArrowheads="1"/>
          </p:cNvSpPr>
          <p:nvPr/>
        </p:nvSpPr>
        <p:spPr bwMode="auto">
          <a:xfrm>
            <a:off x="2057400" y="2209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0" name="Text Box 72"/>
          <p:cNvSpPr txBox="1">
            <a:spLocks noChangeArrowheads="1"/>
          </p:cNvSpPr>
          <p:nvPr/>
        </p:nvSpPr>
        <p:spPr bwMode="auto">
          <a:xfrm>
            <a:off x="762000" y="3352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1" name="Text Box 73"/>
          <p:cNvSpPr txBox="1">
            <a:spLocks noChangeArrowheads="1"/>
          </p:cNvSpPr>
          <p:nvPr/>
        </p:nvSpPr>
        <p:spPr bwMode="auto">
          <a:xfrm>
            <a:off x="914400" y="2286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2" name="Text Box 74"/>
          <p:cNvSpPr txBox="1">
            <a:spLocks noChangeArrowheads="1"/>
          </p:cNvSpPr>
          <p:nvPr/>
        </p:nvSpPr>
        <p:spPr bwMode="auto">
          <a:xfrm>
            <a:off x="609600" y="2743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3" name="Text Box 75"/>
          <p:cNvSpPr txBox="1">
            <a:spLocks noChangeArrowheads="1"/>
          </p:cNvSpPr>
          <p:nvPr/>
        </p:nvSpPr>
        <p:spPr bwMode="auto">
          <a:xfrm>
            <a:off x="2057400" y="3505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88" name="Oval 76"/>
          <p:cNvSpPr>
            <a:spLocks noChangeArrowheads="1"/>
          </p:cNvSpPr>
          <p:nvPr/>
        </p:nvSpPr>
        <p:spPr bwMode="auto">
          <a:xfrm>
            <a:off x="457200" y="4419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197" name="Text Box 85"/>
          <p:cNvSpPr txBox="1">
            <a:spLocks noChangeArrowheads="1"/>
          </p:cNvSpPr>
          <p:nvPr/>
        </p:nvSpPr>
        <p:spPr bwMode="auto">
          <a:xfrm>
            <a:off x="20574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98" name="Text Box 86"/>
          <p:cNvSpPr txBox="1">
            <a:spLocks noChangeArrowheads="1"/>
          </p:cNvSpPr>
          <p:nvPr/>
        </p:nvSpPr>
        <p:spPr bwMode="auto">
          <a:xfrm>
            <a:off x="1752600" y="4648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99" name="Text Box 87"/>
          <p:cNvSpPr txBox="1">
            <a:spLocks noChangeArrowheads="1"/>
          </p:cNvSpPr>
          <p:nvPr/>
        </p:nvSpPr>
        <p:spPr bwMode="auto">
          <a:xfrm>
            <a:off x="457200" y="579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0" name="Text Box 88"/>
          <p:cNvSpPr txBox="1">
            <a:spLocks noChangeArrowheads="1"/>
          </p:cNvSpPr>
          <p:nvPr/>
        </p:nvSpPr>
        <p:spPr bwMode="auto">
          <a:xfrm>
            <a:off x="609600" y="4724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1" name="Text Box 89"/>
          <p:cNvSpPr txBox="1">
            <a:spLocks noChangeArrowheads="1"/>
          </p:cNvSpPr>
          <p:nvPr/>
        </p:nvSpPr>
        <p:spPr bwMode="auto">
          <a:xfrm>
            <a:off x="304800" y="5181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2" name="Text Box 90"/>
          <p:cNvSpPr txBox="1">
            <a:spLocks noChangeArrowheads="1"/>
          </p:cNvSpPr>
          <p:nvPr/>
        </p:nvSpPr>
        <p:spPr bwMode="auto">
          <a:xfrm>
            <a:off x="1752600" y="5943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9" name="Oval 97"/>
          <p:cNvSpPr>
            <a:spLocks noChangeArrowheads="1"/>
          </p:cNvSpPr>
          <p:nvPr/>
        </p:nvSpPr>
        <p:spPr bwMode="auto">
          <a:xfrm>
            <a:off x="685800" y="48006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210" name="Picture 98"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1054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3" name="Text Box 103"/>
          <p:cNvSpPr txBox="1">
            <a:spLocks noChangeArrowheads="1"/>
          </p:cNvSpPr>
          <p:nvPr/>
        </p:nvSpPr>
        <p:spPr bwMode="auto">
          <a:xfrm>
            <a:off x="5699125" y="590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17" name="Line 105"/>
          <p:cNvSpPr>
            <a:spLocks noChangeShapeType="1"/>
          </p:cNvSpPr>
          <p:nvPr/>
        </p:nvSpPr>
        <p:spPr bwMode="auto">
          <a:xfrm>
            <a:off x="6934200" y="53340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18" name="Oval 106"/>
          <p:cNvSpPr>
            <a:spLocks noChangeArrowheads="1"/>
          </p:cNvSpPr>
          <p:nvPr/>
        </p:nvSpPr>
        <p:spPr bwMode="auto">
          <a:xfrm>
            <a:off x="5562600" y="4800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19" name="Oval 107"/>
          <p:cNvSpPr>
            <a:spLocks noChangeArrowheads="1"/>
          </p:cNvSpPr>
          <p:nvPr/>
        </p:nvSpPr>
        <p:spPr bwMode="auto">
          <a:xfrm>
            <a:off x="4495800" y="46482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20" name="Oval 108"/>
          <p:cNvSpPr>
            <a:spLocks noChangeArrowheads="1"/>
          </p:cNvSpPr>
          <p:nvPr/>
        </p:nvSpPr>
        <p:spPr bwMode="auto">
          <a:xfrm>
            <a:off x="4343400" y="37338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22" name="Text Box 110"/>
          <p:cNvSpPr txBox="1">
            <a:spLocks noChangeArrowheads="1"/>
          </p:cNvSpPr>
          <p:nvPr/>
        </p:nvSpPr>
        <p:spPr bwMode="auto">
          <a:xfrm>
            <a:off x="49530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3" name="Text Box 111"/>
          <p:cNvSpPr txBox="1">
            <a:spLocks noChangeArrowheads="1"/>
          </p:cNvSpPr>
          <p:nvPr/>
        </p:nvSpPr>
        <p:spPr bwMode="auto">
          <a:xfrm>
            <a:off x="5105400" y="4038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4" name="Text Box 112"/>
          <p:cNvSpPr txBox="1">
            <a:spLocks noChangeArrowheads="1"/>
          </p:cNvSpPr>
          <p:nvPr/>
        </p:nvSpPr>
        <p:spPr bwMode="auto">
          <a:xfrm>
            <a:off x="4800600" y="4495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5" name="Text Box 113"/>
          <p:cNvSpPr txBox="1">
            <a:spLocks noChangeArrowheads="1"/>
          </p:cNvSpPr>
          <p:nvPr/>
        </p:nvSpPr>
        <p:spPr bwMode="auto">
          <a:xfrm>
            <a:off x="6248400" y="5257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6" name="Oval 114"/>
          <p:cNvSpPr>
            <a:spLocks noChangeArrowheads="1"/>
          </p:cNvSpPr>
          <p:nvPr/>
        </p:nvSpPr>
        <p:spPr bwMode="auto">
          <a:xfrm>
            <a:off x="5105400" y="4191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227" name="Picture 115"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4196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28" name="Text Box 116"/>
          <p:cNvSpPr txBox="1">
            <a:spLocks noChangeArrowheads="1"/>
          </p:cNvSpPr>
          <p:nvPr/>
        </p:nvSpPr>
        <p:spPr bwMode="auto">
          <a:xfrm>
            <a:off x="4953000" y="5715000"/>
            <a:ext cx="1981200" cy="10048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Negatively charged Brad lets go of reasonably positive Jennifer in the presence of insanely positive Angelina.</a:t>
            </a:r>
          </a:p>
        </p:txBody>
      </p:sp>
      <p:sp>
        <p:nvSpPr>
          <p:cNvPr id="218229" name="Line 117"/>
          <p:cNvSpPr>
            <a:spLocks noChangeShapeType="1"/>
          </p:cNvSpPr>
          <p:nvPr/>
        </p:nvSpPr>
        <p:spPr bwMode="auto">
          <a:xfrm flipH="1">
            <a:off x="50292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30" name="Line 118"/>
          <p:cNvSpPr>
            <a:spLocks noChangeShapeType="1"/>
          </p:cNvSpPr>
          <p:nvPr/>
        </p:nvSpPr>
        <p:spPr bwMode="auto">
          <a:xfrm>
            <a:off x="67056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7" name="Text Box 5"/>
          <p:cNvSpPr txBox="1">
            <a:spLocks noChangeArrowheads="1"/>
          </p:cNvSpPr>
          <p:nvPr/>
        </p:nvSpPr>
        <p:spPr bwMode="auto">
          <a:xfrm>
            <a:off x="4648200" y="0"/>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8150"/>
                                        </p:tgtEl>
                                        <p:attrNameLst>
                                          <p:attrName>style.visibility</p:attrName>
                                        </p:attrNameLst>
                                      </p:cBhvr>
                                      <p:to>
                                        <p:strVal val="visible"/>
                                      </p:to>
                                    </p:set>
                                    <p:animEffect transition="in" filter="blinds(horizontal)">
                                      <p:cBhvr>
                                        <p:cTn id="7" dur="500"/>
                                        <p:tgtEl>
                                          <p:spTgt spid="2181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8229"/>
                                        </p:tgtEl>
                                        <p:attrNameLst>
                                          <p:attrName>style.visibility</p:attrName>
                                        </p:attrNameLst>
                                      </p:cBhvr>
                                      <p:to>
                                        <p:strVal val="visible"/>
                                      </p:to>
                                    </p:set>
                                    <p:animEffect transition="in" filter="blinds(horizontal)">
                                      <p:cBhvr>
                                        <p:cTn id="10" dur="500"/>
                                        <p:tgtEl>
                                          <p:spTgt spid="2182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8230"/>
                                        </p:tgtEl>
                                        <p:attrNameLst>
                                          <p:attrName>style.visibility</p:attrName>
                                        </p:attrNameLst>
                                      </p:cBhvr>
                                      <p:to>
                                        <p:strVal val="visible"/>
                                      </p:to>
                                    </p:set>
                                    <p:animEffect transition="in" filter="blinds(horizontal)">
                                      <p:cBhvr>
                                        <p:cTn id="13" dur="500"/>
                                        <p:tgtEl>
                                          <p:spTgt spid="2182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8200"/>
                                        </p:tgtEl>
                                        <p:attrNameLst>
                                          <p:attrName>style.visibility</p:attrName>
                                        </p:attrNameLst>
                                      </p:cBhvr>
                                      <p:to>
                                        <p:strVal val="visible"/>
                                      </p:to>
                                    </p:set>
                                    <p:anim calcmode="lin" valueType="num">
                                      <p:cBhvr additive="base">
                                        <p:cTn id="18" dur="500" fill="hold"/>
                                        <p:tgtEl>
                                          <p:spTgt spid="218200"/>
                                        </p:tgtEl>
                                        <p:attrNameLst>
                                          <p:attrName>ppt_x</p:attrName>
                                        </p:attrNameLst>
                                      </p:cBhvr>
                                      <p:tavLst>
                                        <p:tav tm="0">
                                          <p:val>
                                            <p:strVal val="#ppt_x"/>
                                          </p:val>
                                        </p:tav>
                                        <p:tav tm="100000">
                                          <p:val>
                                            <p:strVal val="#ppt_x"/>
                                          </p:val>
                                        </p:tav>
                                      </p:tavLst>
                                    </p:anim>
                                    <p:anim calcmode="lin" valueType="num">
                                      <p:cBhvr additive="base">
                                        <p:cTn id="19" dur="500" fill="hold"/>
                                        <p:tgtEl>
                                          <p:spTgt spid="21820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8198"/>
                                        </p:tgtEl>
                                        <p:attrNameLst>
                                          <p:attrName>style.visibility</p:attrName>
                                        </p:attrNameLst>
                                      </p:cBhvr>
                                      <p:to>
                                        <p:strVal val="visible"/>
                                      </p:to>
                                    </p:set>
                                    <p:anim calcmode="lin" valueType="num">
                                      <p:cBhvr additive="base">
                                        <p:cTn id="22" dur="500" fill="hold"/>
                                        <p:tgtEl>
                                          <p:spTgt spid="218198"/>
                                        </p:tgtEl>
                                        <p:attrNameLst>
                                          <p:attrName>ppt_x</p:attrName>
                                        </p:attrNameLst>
                                      </p:cBhvr>
                                      <p:tavLst>
                                        <p:tav tm="0">
                                          <p:val>
                                            <p:strVal val="#ppt_x"/>
                                          </p:val>
                                        </p:tav>
                                        <p:tav tm="100000">
                                          <p:val>
                                            <p:strVal val="#ppt_x"/>
                                          </p:val>
                                        </p:tav>
                                      </p:tavLst>
                                    </p:anim>
                                    <p:anim calcmode="lin" valueType="num">
                                      <p:cBhvr additive="base">
                                        <p:cTn id="23" dur="500" fill="hold"/>
                                        <p:tgtEl>
                                          <p:spTgt spid="21819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8134"/>
                                        </p:tgtEl>
                                        <p:attrNameLst>
                                          <p:attrName>style.visibility</p:attrName>
                                        </p:attrNameLst>
                                      </p:cBhvr>
                                      <p:to>
                                        <p:strVal val="visible"/>
                                      </p:to>
                                    </p:set>
                                    <p:anim calcmode="lin" valueType="num">
                                      <p:cBhvr additive="base">
                                        <p:cTn id="26" dur="500" fill="hold"/>
                                        <p:tgtEl>
                                          <p:spTgt spid="218134"/>
                                        </p:tgtEl>
                                        <p:attrNameLst>
                                          <p:attrName>ppt_x</p:attrName>
                                        </p:attrNameLst>
                                      </p:cBhvr>
                                      <p:tavLst>
                                        <p:tav tm="0">
                                          <p:val>
                                            <p:strVal val="#ppt_x"/>
                                          </p:val>
                                        </p:tav>
                                        <p:tav tm="100000">
                                          <p:val>
                                            <p:strVal val="#ppt_x"/>
                                          </p:val>
                                        </p:tav>
                                      </p:tavLst>
                                    </p:anim>
                                    <p:anim calcmode="lin" valueType="num">
                                      <p:cBhvr additive="base">
                                        <p:cTn id="27" dur="500" fill="hold"/>
                                        <p:tgtEl>
                                          <p:spTgt spid="2181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8132"/>
                                        </p:tgtEl>
                                        <p:attrNameLst>
                                          <p:attrName>style.visibility</p:attrName>
                                        </p:attrNameLst>
                                      </p:cBhvr>
                                      <p:to>
                                        <p:strVal val="visible"/>
                                      </p:to>
                                    </p:set>
                                    <p:anim calcmode="lin" valueType="num">
                                      <p:cBhvr additive="base">
                                        <p:cTn id="30" dur="500" fill="hold"/>
                                        <p:tgtEl>
                                          <p:spTgt spid="218132"/>
                                        </p:tgtEl>
                                        <p:attrNameLst>
                                          <p:attrName>ppt_x</p:attrName>
                                        </p:attrNameLst>
                                      </p:cBhvr>
                                      <p:tavLst>
                                        <p:tav tm="0">
                                          <p:val>
                                            <p:strVal val="#ppt_x"/>
                                          </p:val>
                                        </p:tav>
                                        <p:tav tm="100000">
                                          <p:val>
                                            <p:strVal val="#ppt_x"/>
                                          </p:val>
                                        </p:tav>
                                      </p:tavLst>
                                    </p:anim>
                                    <p:anim calcmode="lin" valueType="num">
                                      <p:cBhvr additive="base">
                                        <p:cTn id="31" dur="500" fill="hold"/>
                                        <p:tgtEl>
                                          <p:spTgt spid="218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8147"/>
                                        </p:tgtEl>
                                        <p:attrNameLst>
                                          <p:attrName>style.visibility</p:attrName>
                                        </p:attrNameLst>
                                      </p:cBhvr>
                                      <p:to>
                                        <p:strVal val="visible"/>
                                      </p:to>
                                    </p:set>
                                    <p:anim calcmode="lin" valueType="num">
                                      <p:cBhvr additive="base">
                                        <p:cTn id="34" dur="500" fill="hold"/>
                                        <p:tgtEl>
                                          <p:spTgt spid="218147"/>
                                        </p:tgtEl>
                                        <p:attrNameLst>
                                          <p:attrName>ppt_x</p:attrName>
                                        </p:attrNameLst>
                                      </p:cBhvr>
                                      <p:tavLst>
                                        <p:tav tm="0">
                                          <p:val>
                                            <p:strVal val="#ppt_x"/>
                                          </p:val>
                                        </p:tav>
                                        <p:tav tm="100000">
                                          <p:val>
                                            <p:strVal val="#ppt_x"/>
                                          </p:val>
                                        </p:tav>
                                      </p:tavLst>
                                    </p:anim>
                                    <p:anim calcmode="lin" valueType="num">
                                      <p:cBhvr additive="base">
                                        <p:cTn id="35" dur="500" fill="hold"/>
                                        <p:tgtEl>
                                          <p:spTgt spid="21814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8197"/>
                                        </p:tgtEl>
                                        <p:attrNameLst>
                                          <p:attrName>style.visibility</p:attrName>
                                        </p:attrNameLst>
                                      </p:cBhvr>
                                      <p:to>
                                        <p:strVal val="visible"/>
                                      </p:to>
                                    </p:set>
                                    <p:anim calcmode="lin" valueType="num">
                                      <p:cBhvr additive="base">
                                        <p:cTn id="38" dur="500" fill="hold"/>
                                        <p:tgtEl>
                                          <p:spTgt spid="218197"/>
                                        </p:tgtEl>
                                        <p:attrNameLst>
                                          <p:attrName>ppt_x</p:attrName>
                                        </p:attrNameLst>
                                      </p:cBhvr>
                                      <p:tavLst>
                                        <p:tav tm="0">
                                          <p:val>
                                            <p:strVal val="#ppt_x"/>
                                          </p:val>
                                        </p:tav>
                                        <p:tav tm="100000">
                                          <p:val>
                                            <p:strVal val="#ppt_x"/>
                                          </p:val>
                                        </p:tav>
                                      </p:tavLst>
                                    </p:anim>
                                    <p:anim calcmode="lin" valueType="num">
                                      <p:cBhvr additive="base">
                                        <p:cTn id="39" dur="500" fill="hold"/>
                                        <p:tgtEl>
                                          <p:spTgt spid="21819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8210"/>
                                        </p:tgtEl>
                                        <p:attrNameLst>
                                          <p:attrName>style.visibility</p:attrName>
                                        </p:attrNameLst>
                                      </p:cBhvr>
                                      <p:to>
                                        <p:strVal val="visible"/>
                                      </p:to>
                                    </p:set>
                                    <p:anim calcmode="lin" valueType="num">
                                      <p:cBhvr additive="base">
                                        <p:cTn id="42" dur="500" fill="hold"/>
                                        <p:tgtEl>
                                          <p:spTgt spid="218210"/>
                                        </p:tgtEl>
                                        <p:attrNameLst>
                                          <p:attrName>ppt_x</p:attrName>
                                        </p:attrNameLst>
                                      </p:cBhvr>
                                      <p:tavLst>
                                        <p:tav tm="0">
                                          <p:val>
                                            <p:strVal val="#ppt_x"/>
                                          </p:val>
                                        </p:tav>
                                        <p:tav tm="100000">
                                          <p:val>
                                            <p:strVal val="#ppt_x"/>
                                          </p:val>
                                        </p:tav>
                                      </p:tavLst>
                                    </p:anim>
                                    <p:anim calcmode="lin" valueType="num">
                                      <p:cBhvr additive="base">
                                        <p:cTn id="43" dur="500" fill="hold"/>
                                        <p:tgtEl>
                                          <p:spTgt spid="2182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8188"/>
                                        </p:tgtEl>
                                        <p:attrNameLst>
                                          <p:attrName>style.visibility</p:attrName>
                                        </p:attrNameLst>
                                      </p:cBhvr>
                                      <p:to>
                                        <p:strVal val="visible"/>
                                      </p:to>
                                    </p:set>
                                    <p:anim calcmode="lin" valueType="num">
                                      <p:cBhvr additive="base">
                                        <p:cTn id="46" dur="500" fill="hold"/>
                                        <p:tgtEl>
                                          <p:spTgt spid="218188"/>
                                        </p:tgtEl>
                                        <p:attrNameLst>
                                          <p:attrName>ppt_x</p:attrName>
                                        </p:attrNameLst>
                                      </p:cBhvr>
                                      <p:tavLst>
                                        <p:tav tm="0">
                                          <p:val>
                                            <p:strVal val="#ppt_x"/>
                                          </p:val>
                                        </p:tav>
                                        <p:tav tm="100000">
                                          <p:val>
                                            <p:strVal val="#ppt_x"/>
                                          </p:val>
                                        </p:tav>
                                      </p:tavLst>
                                    </p:anim>
                                    <p:anim calcmode="lin" valueType="num">
                                      <p:cBhvr additive="base">
                                        <p:cTn id="47" dur="500" fill="hold"/>
                                        <p:tgtEl>
                                          <p:spTgt spid="21818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8179"/>
                                        </p:tgtEl>
                                        <p:attrNameLst>
                                          <p:attrName>style.visibility</p:attrName>
                                        </p:attrNameLst>
                                      </p:cBhvr>
                                      <p:to>
                                        <p:strVal val="visible"/>
                                      </p:to>
                                    </p:set>
                                    <p:anim calcmode="lin" valueType="num">
                                      <p:cBhvr additive="base">
                                        <p:cTn id="50" dur="500" fill="hold"/>
                                        <p:tgtEl>
                                          <p:spTgt spid="218179"/>
                                        </p:tgtEl>
                                        <p:attrNameLst>
                                          <p:attrName>ppt_x</p:attrName>
                                        </p:attrNameLst>
                                      </p:cBhvr>
                                      <p:tavLst>
                                        <p:tav tm="0">
                                          <p:val>
                                            <p:strVal val="#ppt_x"/>
                                          </p:val>
                                        </p:tav>
                                        <p:tav tm="100000">
                                          <p:val>
                                            <p:strVal val="#ppt_x"/>
                                          </p:val>
                                        </p:tav>
                                      </p:tavLst>
                                    </p:anim>
                                    <p:anim calcmode="lin" valueType="num">
                                      <p:cBhvr additive="base">
                                        <p:cTn id="51" dur="500" fill="hold"/>
                                        <p:tgtEl>
                                          <p:spTgt spid="21817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8201"/>
                                        </p:tgtEl>
                                        <p:attrNameLst>
                                          <p:attrName>style.visibility</p:attrName>
                                        </p:attrNameLst>
                                      </p:cBhvr>
                                      <p:to>
                                        <p:strVal val="visible"/>
                                      </p:to>
                                    </p:set>
                                    <p:anim calcmode="lin" valueType="num">
                                      <p:cBhvr additive="base">
                                        <p:cTn id="54" dur="500" fill="hold"/>
                                        <p:tgtEl>
                                          <p:spTgt spid="218201"/>
                                        </p:tgtEl>
                                        <p:attrNameLst>
                                          <p:attrName>ppt_x</p:attrName>
                                        </p:attrNameLst>
                                      </p:cBhvr>
                                      <p:tavLst>
                                        <p:tav tm="0">
                                          <p:val>
                                            <p:strVal val="#ppt_x"/>
                                          </p:val>
                                        </p:tav>
                                        <p:tav tm="100000">
                                          <p:val>
                                            <p:strVal val="#ppt_x"/>
                                          </p:val>
                                        </p:tav>
                                      </p:tavLst>
                                    </p:anim>
                                    <p:anim calcmode="lin" valueType="num">
                                      <p:cBhvr additive="base">
                                        <p:cTn id="55" dur="500" fill="hold"/>
                                        <p:tgtEl>
                                          <p:spTgt spid="2182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8199"/>
                                        </p:tgtEl>
                                        <p:attrNameLst>
                                          <p:attrName>style.visibility</p:attrName>
                                        </p:attrNameLst>
                                      </p:cBhvr>
                                      <p:to>
                                        <p:strVal val="visible"/>
                                      </p:to>
                                    </p:set>
                                    <p:anim calcmode="lin" valueType="num">
                                      <p:cBhvr additive="base">
                                        <p:cTn id="58" dur="500" fill="hold"/>
                                        <p:tgtEl>
                                          <p:spTgt spid="218199"/>
                                        </p:tgtEl>
                                        <p:attrNameLst>
                                          <p:attrName>ppt_x</p:attrName>
                                        </p:attrNameLst>
                                      </p:cBhvr>
                                      <p:tavLst>
                                        <p:tav tm="0">
                                          <p:val>
                                            <p:strVal val="#ppt_x"/>
                                          </p:val>
                                        </p:tav>
                                        <p:tav tm="100000">
                                          <p:val>
                                            <p:strVal val="#ppt_x"/>
                                          </p:val>
                                        </p:tav>
                                      </p:tavLst>
                                    </p:anim>
                                    <p:anim calcmode="lin" valueType="num">
                                      <p:cBhvr additive="base">
                                        <p:cTn id="59" dur="500" fill="hold"/>
                                        <p:tgtEl>
                                          <p:spTgt spid="21819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8202"/>
                                        </p:tgtEl>
                                        <p:attrNameLst>
                                          <p:attrName>style.visibility</p:attrName>
                                        </p:attrNameLst>
                                      </p:cBhvr>
                                      <p:to>
                                        <p:strVal val="visible"/>
                                      </p:to>
                                    </p:set>
                                    <p:anim calcmode="lin" valueType="num">
                                      <p:cBhvr additive="base">
                                        <p:cTn id="62" dur="500" fill="hold"/>
                                        <p:tgtEl>
                                          <p:spTgt spid="218202"/>
                                        </p:tgtEl>
                                        <p:attrNameLst>
                                          <p:attrName>ppt_x</p:attrName>
                                        </p:attrNameLst>
                                      </p:cBhvr>
                                      <p:tavLst>
                                        <p:tav tm="0">
                                          <p:val>
                                            <p:strVal val="#ppt_x"/>
                                          </p:val>
                                        </p:tav>
                                        <p:tav tm="100000">
                                          <p:val>
                                            <p:strVal val="#ppt_x"/>
                                          </p:val>
                                        </p:tav>
                                      </p:tavLst>
                                    </p:anim>
                                    <p:anim calcmode="lin" valueType="num">
                                      <p:cBhvr additive="base">
                                        <p:cTn id="63" dur="500" fill="hold"/>
                                        <p:tgtEl>
                                          <p:spTgt spid="21820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18178"/>
                                        </p:tgtEl>
                                        <p:attrNameLst>
                                          <p:attrName>style.visibility</p:attrName>
                                        </p:attrNameLst>
                                      </p:cBhvr>
                                      <p:to>
                                        <p:strVal val="visible"/>
                                      </p:to>
                                    </p:set>
                                    <p:anim calcmode="lin" valueType="num">
                                      <p:cBhvr additive="base">
                                        <p:cTn id="66" dur="500" fill="hold"/>
                                        <p:tgtEl>
                                          <p:spTgt spid="218178"/>
                                        </p:tgtEl>
                                        <p:attrNameLst>
                                          <p:attrName>ppt_x</p:attrName>
                                        </p:attrNameLst>
                                      </p:cBhvr>
                                      <p:tavLst>
                                        <p:tav tm="0">
                                          <p:val>
                                            <p:strVal val="#ppt_x"/>
                                          </p:val>
                                        </p:tav>
                                        <p:tav tm="100000">
                                          <p:val>
                                            <p:strVal val="#ppt_x"/>
                                          </p:val>
                                        </p:tav>
                                      </p:tavLst>
                                    </p:anim>
                                    <p:anim calcmode="lin" valueType="num">
                                      <p:cBhvr additive="base">
                                        <p:cTn id="67" dur="500" fill="hold"/>
                                        <p:tgtEl>
                                          <p:spTgt spid="21817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18170"/>
                                        </p:tgtEl>
                                        <p:attrNameLst>
                                          <p:attrName>style.visibility</p:attrName>
                                        </p:attrNameLst>
                                      </p:cBhvr>
                                      <p:to>
                                        <p:strVal val="visible"/>
                                      </p:to>
                                    </p:set>
                                    <p:anim calcmode="lin" valueType="num">
                                      <p:cBhvr additive="base">
                                        <p:cTn id="70" dur="500" fill="hold"/>
                                        <p:tgtEl>
                                          <p:spTgt spid="218170"/>
                                        </p:tgtEl>
                                        <p:attrNameLst>
                                          <p:attrName>ppt_x</p:attrName>
                                        </p:attrNameLst>
                                      </p:cBhvr>
                                      <p:tavLst>
                                        <p:tav tm="0">
                                          <p:val>
                                            <p:strVal val="#ppt_x"/>
                                          </p:val>
                                        </p:tav>
                                        <p:tav tm="100000">
                                          <p:val>
                                            <p:strVal val="#ppt_x"/>
                                          </p:val>
                                        </p:tav>
                                      </p:tavLst>
                                    </p:anim>
                                    <p:anim calcmode="lin" valueType="num">
                                      <p:cBhvr additive="base">
                                        <p:cTn id="71" dur="500" fill="hold"/>
                                        <p:tgtEl>
                                          <p:spTgt spid="21817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18159"/>
                                        </p:tgtEl>
                                        <p:attrNameLst>
                                          <p:attrName>style.visibility</p:attrName>
                                        </p:attrNameLst>
                                      </p:cBhvr>
                                      <p:to>
                                        <p:strVal val="visible"/>
                                      </p:to>
                                    </p:set>
                                    <p:anim calcmode="lin" valueType="num">
                                      <p:cBhvr additive="base">
                                        <p:cTn id="74" dur="500" fill="hold"/>
                                        <p:tgtEl>
                                          <p:spTgt spid="218159"/>
                                        </p:tgtEl>
                                        <p:attrNameLst>
                                          <p:attrName>ppt_x</p:attrName>
                                        </p:attrNameLst>
                                      </p:cBhvr>
                                      <p:tavLst>
                                        <p:tav tm="0">
                                          <p:val>
                                            <p:strVal val="#ppt_x"/>
                                          </p:val>
                                        </p:tav>
                                        <p:tav tm="100000">
                                          <p:val>
                                            <p:strVal val="#ppt_x"/>
                                          </p:val>
                                        </p:tav>
                                      </p:tavLst>
                                    </p:anim>
                                    <p:anim calcmode="lin" valueType="num">
                                      <p:cBhvr additive="base">
                                        <p:cTn id="75" dur="500" fill="hold"/>
                                        <p:tgtEl>
                                          <p:spTgt spid="21815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18209"/>
                                        </p:tgtEl>
                                        <p:attrNameLst>
                                          <p:attrName>style.visibility</p:attrName>
                                        </p:attrNameLst>
                                      </p:cBhvr>
                                      <p:to>
                                        <p:strVal val="visible"/>
                                      </p:to>
                                    </p:set>
                                    <p:anim calcmode="lin" valueType="num">
                                      <p:cBhvr additive="base">
                                        <p:cTn id="78" dur="500" fill="hold"/>
                                        <p:tgtEl>
                                          <p:spTgt spid="218209"/>
                                        </p:tgtEl>
                                        <p:attrNameLst>
                                          <p:attrName>ppt_x</p:attrName>
                                        </p:attrNameLst>
                                      </p:cBhvr>
                                      <p:tavLst>
                                        <p:tav tm="0">
                                          <p:val>
                                            <p:strVal val="#ppt_x"/>
                                          </p:val>
                                        </p:tav>
                                        <p:tav tm="100000">
                                          <p:val>
                                            <p:strVal val="#ppt_x"/>
                                          </p:val>
                                        </p:tav>
                                      </p:tavLst>
                                    </p:anim>
                                    <p:anim calcmode="lin" valueType="num">
                                      <p:cBhvr additive="base">
                                        <p:cTn id="79" dur="500" fill="hold"/>
                                        <p:tgtEl>
                                          <p:spTgt spid="21820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18220"/>
                                        </p:tgtEl>
                                        <p:attrNameLst>
                                          <p:attrName>style.visibility</p:attrName>
                                        </p:attrNameLst>
                                      </p:cBhvr>
                                      <p:to>
                                        <p:strVal val="visible"/>
                                      </p:to>
                                    </p:set>
                                    <p:anim calcmode="lin" valueType="num">
                                      <p:cBhvr additive="base">
                                        <p:cTn id="84" dur="500" fill="hold"/>
                                        <p:tgtEl>
                                          <p:spTgt spid="218220"/>
                                        </p:tgtEl>
                                        <p:attrNameLst>
                                          <p:attrName>ppt_x</p:attrName>
                                        </p:attrNameLst>
                                      </p:cBhvr>
                                      <p:tavLst>
                                        <p:tav tm="0">
                                          <p:val>
                                            <p:strVal val="#ppt_x"/>
                                          </p:val>
                                        </p:tav>
                                        <p:tav tm="100000">
                                          <p:val>
                                            <p:strVal val="#ppt_x"/>
                                          </p:val>
                                        </p:tav>
                                      </p:tavLst>
                                    </p:anim>
                                    <p:anim calcmode="lin" valueType="num">
                                      <p:cBhvr additive="base">
                                        <p:cTn id="85" dur="500" fill="hold"/>
                                        <p:tgtEl>
                                          <p:spTgt spid="21822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18223"/>
                                        </p:tgtEl>
                                        <p:attrNameLst>
                                          <p:attrName>style.visibility</p:attrName>
                                        </p:attrNameLst>
                                      </p:cBhvr>
                                      <p:to>
                                        <p:strVal val="visible"/>
                                      </p:to>
                                    </p:set>
                                    <p:anim calcmode="lin" valueType="num">
                                      <p:cBhvr additive="base">
                                        <p:cTn id="88" dur="500" fill="hold"/>
                                        <p:tgtEl>
                                          <p:spTgt spid="218223"/>
                                        </p:tgtEl>
                                        <p:attrNameLst>
                                          <p:attrName>ppt_x</p:attrName>
                                        </p:attrNameLst>
                                      </p:cBhvr>
                                      <p:tavLst>
                                        <p:tav tm="0">
                                          <p:val>
                                            <p:strVal val="#ppt_x"/>
                                          </p:val>
                                        </p:tav>
                                        <p:tav tm="100000">
                                          <p:val>
                                            <p:strVal val="#ppt_x"/>
                                          </p:val>
                                        </p:tav>
                                      </p:tavLst>
                                    </p:anim>
                                    <p:anim calcmode="lin" valueType="num">
                                      <p:cBhvr additive="base">
                                        <p:cTn id="89" dur="500" fill="hold"/>
                                        <p:tgtEl>
                                          <p:spTgt spid="21822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8224"/>
                                        </p:tgtEl>
                                        <p:attrNameLst>
                                          <p:attrName>style.visibility</p:attrName>
                                        </p:attrNameLst>
                                      </p:cBhvr>
                                      <p:to>
                                        <p:strVal val="visible"/>
                                      </p:to>
                                    </p:set>
                                    <p:anim calcmode="lin" valueType="num">
                                      <p:cBhvr additive="base">
                                        <p:cTn id="92" dur="500" fill="hold"/>
                                        <p:tgtEl>
                                          <p:spTgt spid="218224"/>
                                        </p:tgtEl>
                                        <p:attrNameLst>
                                          <p:attrName>ppt_x</p:attrName>
                                        </p:attrNameLst>
                                      </p:cBhvr>
                                      <p:tavLst>
                                        <p:tav tm="0">
                                          <p:val>
                                            <p:strVal val="#ppt_x"/>
                                          </p:val>
                                        </p:tav>
                                        <p:tav tm="100000">
                                          <p:val>
                                            <p:strVal val="#ppt_x"/>
                                          </p:val>
                                        </p:tav>
                                      </p:tavLst>
                                    </p:anim>
                                    <p:anim calcmode="lin" valueType="num">
                                      <p:cBhvr additive="base">
                                        <p:cTn id="93" dur="500" fill="hold"/>
                                        <p:tgtEl>
                                          <p:spTgt spid="21822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18222"/>
                                        </p:tgtEl>
                                        <p:attrNameLst>
                                          <p:attrName>style.visibility</p:attrName>
                                        </p:attrNameLst>
                                      </p:cBhvr>
                                      <p:to>
                                        <p:strVal val="visible"/>
                                      </p:to>
                                    </p:set>
                                    <p:anim calcmode="lin" valueType="num">
                                      <p:cBhvr additive="base">
                                        <p:cTn id="96" dur="500" fill="hold"/>
                                        <p:tgtEl>
                                          <p:spTgt spid="218222"/>
                                        </p:tgtEl>
                                        <p:attrNameLst>
                                          <p:attrName>ppt_x</p:attrName>
                                        </p:attrNameLst>
                                      </p:cBhvr>
                                      <p:tavLst>
                                        <p:tav tm="0">
                                          <p:val>
                                            <p:strVal val="#ppt_x"/>
                                          </p:val>
                                        </p:tav>
                                        <p:tav tm="100000">
                                          <p:val>
                                            <p:strVal val="#ppt_x"/>
                                          </p:val>
                                        </p:tav>
                                      </p:tavLst>
                                    </p:anim>
                                    <p:anim calcmode="lin" valueType="num">
                                      <p:cBhvr additive="base">
                                        <p:cTn id="97" dur="500" fill="hold"/>
                                        <p:tgtEl>
                                          <p:spTgt spid="21822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18225"/>
                                        </p:tgtEl>
                                        <p:attrNameLst>
                                          <p:attrName>style.visibility</p:attrName>
                                        </p:attrNameLst>
                                      </p:cBhvr>
                                      <p:to>
                                        <p:strVal val="visible"/>
                                      </p:to>
                                    </p:set>
                                    <p:anim calcmode="lin" valueType="num">
                                      <p:cBhvr additive="base">
                                        <p:cTn id="100" dur="500" fill="hold"/>
                                        <p:tgtEl>
                                          <p:spTgt spid="218225"/>
                                        </p:tgtEl>
                                        <p:attrNameLst>
                                          <p:attrName>ppt_x</p:attrName>
                                        </p:attrNameLst>
                                      </p:cBhvr>
                                      <p:tavLst>
                                        <p:tav tm="0">
                                          <p:val>
                                            <p:strVal val="#ppt_x"/>
                                          </p:val>
                                        </p:tav>
                                        <p:tav tm="100000">
                                          <p:val>
                                            <p:strVal val="#ppt_x"/>
                                          </p:val>
                                        </p:tav>
                                      </p:tavLst>
                                    </p:anim>
                                    <p:anim calcmode="lin" valueType="num">
                                      <p:cBhvr additive="base">
                                        <p:cTn id="101" dur="500" fill="hold"/>
                                        <p:tgtEl>
                                          <p:spTgt spid="21822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18219"/>
                                        </p:tgtEl>
                                        <p:attrNameLst>
                                          <p:attrName>style.visibility</p:attrName>
                                        </p:attrNameLst>
                                      </p:cBhvr>
                                      <p:to>
                                        <p:strVal val="visible"/>
                                      </p:to>
                                    </p:set>
                                    <p:anim calcmode="lin" valueType="num">
                                      <p:cBhvr additive="base">
                                        <p:cTn id="104" dur="500" fill="hold"/>
                                        <p:tgtEl>
                                          <p:spTgt spid="218219"/>
                                        </p:tgtEl>
                                        <p:attrNameLst>
                                          <p:attrName>ppt_x</p:attrName>
                                        </p:attrNameLst>
                                      </p:cBhvr>
                                      <p:tavLst>
                                        <p:tav tm="0">
                                          <p:val>
                                            <p:strVal val="#ppt_x"/>
                                          </p:val>
                                        </p:tav>
                                        <p:tav tm="100000">
                                          <p:val>
                                            <p:strVal val="#ppt_x"/>
                                          </p:val>
                                        </p:tav>
                                      </p:tavLst>
                                    </p:anim>
                                    <p:anim calcmode="lin" valueType="num">
                                      <p:cBhvr additive="base">
                                        <p:cTn id="105" dur="500" fill="hold"/>
                                        <p:tgtEl>
                                          <p:spTgt spid="2182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18226"/>
                                        </p:tgtEl>
                                        <p:attrNameLst>
                                          <p:attrName>style.visibility</p:attrName>
                                        </p:attrNameLst>
                                      </p:cBhvr>
                                      <p:to>
                                        <p:strVal val="visible"/>
                                      </p:to>
                                    </p:set>
                                    <p:anim calcmode="lin" valueType="num">
                                      <p:cBhvr additive="base">
                                        <p:cTn id="108" dur="500" fill="hold"/>
                                        <p:tgtEl>
                                          <p:spTgt spid="218226"/>
                                        </p:tgtEl>
                                        <p:attrNameLst>
                                          <p:attrName>ppt_x</p:attrName>
                                        </p:attrNameLst>
                                      </p:cBhvr>
                                      <p:tavLst>
                                        <p:tav tm="0">
                                          <p:val>
                                            <p:strVal val="#ppt_x"/>
                                          </p:val>
                                        </p:tav>
                                        <p:tav tm="100000">
                                          <p:val>
                                            <p:strVal val="#ppt_x"/>
                                          </p:val>
                                        </p:tav>
                                      </p:tavLst>
                                    </p:anim>
                                    <p:anim calcmode="lin" valueType="num">
                                      <p:cBhvr additive="base">
                                        <p:cTn id="109" dur="500" fill="hold"/>
                                        <p:tgtEl>
                                          <p:spTgt spid="218226"/>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8227"/>
                                        </p:tgtEl>
                                        <p:attrNameLst>
                                          <p:attrName>style.visibility</p:attrName>
                                        </p:attrNameLst>
                                      </p:cBhvr>
                                      <p:to>
                                        <p:strVal val="visible"/>
                                      </p:to>
                                    </p:set>
                                    <p:anim calcmode="lin" valueType="num">
                                      <p:cBhvr additive="base">
                                        <p:cTn id="112" dur="500" fill="hold"/>
                                        <p:tgtEl>
                                          <p:spTgt spid="218227"/>
                                        </p:tgtEl>
                                        <p:attrNameLst>
                                          <p:attrName>ppt_x</p:attrName>
                                        </p:attrNameLst>
                                      </p:cBhvr>
                                      <p:tavLst>
                                        <p:tav tm="0">
                                          <p:val>
                                            <p:strVal val="#ppt_x"/>
                                          </p:val>
                                        </p:tav>
                                        <p:tav tm="100000">
                                          <p:val>
                                            <p:strVal val="#ppt_x"/>
                                          </p:val>
                                        </p:tav>
                                      </p:tavLst>
                                    </p:anim>
                                    <p:anim calcmode="lin" valueType="num">
                                      <p:cBhvr additive="base">
                                        <p:cTn id="113" dur="500" fill="hold"/>
                                        <p:tgtEl>
                                          <p:spTgt spid="2182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18177"/>
                                        </p:tgtEl>
                                        <p:attrNameLst>
                                          <p:attrName>style.visibility</p:attrName>
                                        </p:attrNameLst>
                                      </p:cBhvr>
                                      <p:to>
                                        <p:strVal val="visible"/>
                                      </p:to>
                                    </p:set>
                                    <p:anim calcmode="lin" valueType="num">
                                      <p:cBhvr additive="base">
                                        <p:cTn id="116" dur="500" fill="hold"/>
                                        <p:tgtEl>
                                          <p:spTgt spid="218177"/>
                                        </p:tgtEl>
                                        <p:attrNameLst>
                                          <p:attrName>ppt_x</p:attrName>
                                        </p:attrNameLst>
                                      </p:cBhvr>
                                      <p:tavLst>
                                        <p:tav tm="0">
                                          <p:val>
                                            <p:strVal val="#ppt_x"/>
                                          </p:val>
                                        </p:tav>
                                        <p:tav tm="100000">
                                          <p:val>
                                            <p:strVal val="#ppt_x"/>
                                          </p:val>
                                        </p:tav>
                                      </p:tavLst>
                                    </p:anim>
                                    <p:anim calcmode="lin" valueType="num">
                                      <p:cBhvr additive="base">
                                        <p:cTn id="117" dur="500" fill="hold"/>
                                        <p:tgtEl>
                                          <p:spTgt spid="218177"/>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18175"/>
                                        </p:tgtEl>
                                        <p:attrNameLst>
                                          <p:attrName>style.visibility</p:attrName>
                                        </p:attrNameLst>
                                      </p:cBhvr>
                                      <p:to>
                                        <p:strVal val="visible"/>
                                      </p:to>
                                    </p:set>
                                    <p:anim calcmode="lin" valueType="num">
                                      <p:cBhvr additive="base">
                                        <p:cTn id="120" dur="500" fill="hold"/>
                                        <p:tgtEl>
                                          <p:spTgt spid="218175"/>
                                        </p:tgtEl>
                                        <p:attrNameLst>
                                          <p:attrName>ppt_x</p:attrName>
                                        </p:attrNameLst>
                                      </p:cBhvr>
                                      <p:tavLst>
                                        <p:tav tm="0">
                                          <p:val>
                                            <p:strVal val="#ppt_x"/>
                                          </p:val>
                                        </p:tav>
                                        <p:tav tm="100000">
                                          <p:val>
                                            <p:strVal val="#ppt_x"/>
                                          </p:val>
                                        </p:tav>
                                      </p:tavLst>
                                    </p:anim>
                                    <p:anim calcmode="lin" valueType="num">
                                      <p:cBhvr additive="base">
                                        <p:cTn id="121" dur="500" fill="hold"/>
                                        <p:tgtEl>
                                          <p:spTgt spid="21817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218176"/>
                                        </p:tgtEl>
                                        <p:attrNameLst>
                                          <p:attrName>style.visibility</p:attrName>
                                        </p:attrNameLst>
                                      </p:cBhvr>
                                      <p:to>
                                        <p:strVal val="visible"/>
                                      </p:to>
                                    </p:set>
                                    <p:anim calcmode="lin" valueType="num">
                                      <p:cBhvr additive="base">
                                        <p:cTn id="124" dur="500" fill="hold"/>
                                        <p:tgtEl>
                                          <p:spTgt spid="218176"/>
                                        </p:tgtEl>
                                        <p:attrNameLst>
                                          <p:attrName>ppt_x</p:attrName>
                                        </p:attrNameLst>
                                      </p:cBhvr>
                                      <p:tavLst>
                                        <p:tav tm="0">
                                          <p:val>
                                            <p:strVal val="#ppt_x"/>
                                          </p:val>
                                        </p:tav>
                                        <p:tav tm="100000">
                                          <p:val>
                                            <p:strVal val="#ppt_x"/>
                                          </p:val>
                                        </p:tav>
                                      </p:tavLst>
                                    </p:anim>
                                    <p:anim calcmode="lin" valueType="num">
                                      <p:cBhvr additive="base">
                                        <p:cTn id="125" dur="500" fill="hold"/>
                                        <p:tgtEl>
                                          <p:spTgt spid="21817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18217"/>
                                        </p:tgtEl>
                                        <p:attrNameLst>
                                          <p:attrName>style.visibility</p:attrName>
                                        </p:attrNameLst>
                                      </p:cBhvr>
                                      <p:to>
                                        <p:strVal val="visible"/>
                                      </p:to>
                                    </p:set>
                                    <p:anim calcmode="lin" valueType="num">
                                      <p:cBhvr additive="base">
                                        <p:cTn id="128" dur="500" fill="hold"/>
                                        <p:tgtEl>
                                          <p:spTgt spid="218217"/>
                                        </p:tgtEl>
                                        <p:attrNameLst>
                                          <p:attrName>ppt_x</p:attrName>
                                        </p:attrNameLst>
                                      </p:cBhvr>
                                      <p:tavLst>
                                        <p:tav tm="0">
                                          <p:val>
                                            <p:strVal val="#ppt_x"/>
                                          </p:val>
                                        </p:tav>
                                        <p:tav tm="100000">
                                          <p:val>
                                            <p:strVal val="#ppt_x"/>
                                          </p:val>
                                        </p:tav>
                                      </p:tavLst>
                                    </p:anim>
                                    <p:anim calcmode="lin" valueType="num">
                                      <p:cBhvr additive="base">
                                        <p:cTn id="129" dur="500" fill="hold"/>
                                        <p:tgtEl>
                                          <p:spTgt spid="21821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218218"/>
                                        </p:tgtEl>
                                        <p:attrNameLst>
                                          <p:attrName>style.visibility</p:attrName>
                                        </p:attrNameLst>
                                      </p:cBhvr>
                                      <p:to>
                                        <p:strVal val="visible"/>
                                      </p:to>
                                    </p:set>
                                    <p:anim calcmode="lin" valueType="num">
                                      <p:cBhvr additive="base">
                                        <p:cTn id="132" dur="500" fill="hold"/>
                                        <p:tgtEl>
                                          <p:spTgt spid="218218"/>
                                        </p:tgtEl>
                                        <p:attrNameLst>
                                          <p:attrName>ppt_x</p:attrName>
                                        </p:attrNameLst>
                                      </p:cBhvr>
                                      <p:tavLst>
                                        <p:tav tm="0">
                                          <p:val>
                                            <p:strVal val="#ppt_x"/>
                                          </p:val>
                                        </p:tav>
                                        <p:tav tm="100000">
                                          <p:val>
                                            <p:strVal val="#ppt_x"/>
                                          </p:val>
                                        </p:tav>
                                      </p:tavLst>
                                    </p:anim>
                                    <p:anim calcmode="lin" valueType="num">
                                      <p:cBhvr additive="base">
                                        <p:cTn id="133" dur="500" fill="hold"/>
                                        <p:tgtEl>
                                          <p:spTgt spid="218218"/>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218160"/>
                                        </p:tgtEl>
                                        <p:attrNameLst>
                                          <p:attrName>style.visibility</p:attrName>
                                        </p:attrNameLst>
                                      </p:cBhvr>
                                      <p:to>
                                        <p:strVal val="visible"/>
                                      </p:to>
                                    </p:set>
                                    <p:anim calcmode="lin" valueType="num">
                                      <p:cBhvr additive="base">
                                        <p:cTn id="136" dur="500" fill="hold"/>
                                        <p:tgtEl>
                                          <p:spTgt spid="218160"/>
                                        </p:tgtEl>
                                        <p:attrNameLst>
                                          <p:attrName>ppt_x</p:attrName>
                                        </p:attrNameLst>
                                      </p:cBhvr>
                                      <p:tavLst>
                                        <p:tav tm="0">
                                          <p:val>
                                            <p:strVal val="#ppt_x"/>
                                          </p:val>
                                        </p:tav>
                                        <p:tav tm="100000">
                                          <p:val>
                                            <p:strVal val="#ppt_x"/>
                                          </p:val>
                                        </p:tav>
                                      </p:tavLst>
                                    </p:anim>
                                    <p:anim calcmode="lin" valueType="num">
                                      <p:cBhvr additive="base">
                                        <p:cTn id="137" dur="500" fill="hold"/>
                                        <p:tgtEl>
                                          <p:spTgt spid="218160"/>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18162"/>
                                        </p:tgtEl>
                                        <p:attrNameLst>
                                          <p:attrName>style.visibility</p:attrName>
                                        </p:attrNameLst>
                                      </p:cBhvr>
                                      <p:to>
                                        <p:strVal val="visible"/>
                                      </p:to>
                                    </p:set>
                                    <p:anim calcmode="lin" valueType="num">
                                      <p:cBhvr additive="base">
                                        <p:cTn id="140" dur="500" fill="hold"/>
                                        <p:tgtEl>
                                          <p:spTgt spid="218162"/>
                                        </p:tgtEl>
                                        <p:attrNameLst>
                                          <p:attrName>ppt_x</p:attrName>
                                        </p:attrNameLst>
                                      </p:cBhvr>
                                      <p:tavLst>
                                        <p:tav tm="0">
                                          <p:val>
                                            <p:strVal val="#ppt_x"/>
                                          </p:val>
                                        </p:tav>
                                        <p:tav tm="100000">
                                          <p:val>
                                            <p:strVal val="#ppt_x"/>
                                          </p:val>
                                        </p:tav>
                                      </p:tavLst>
                                    </p:anim>
                                    <p:anim calcmode="lin" valueType="num">
                                      <p:cBhvr additive="base">
                                        <p:cTn id="141" dur="500" fill="hold"/>
                                        <p:tgtEl>
                                          <p:spTgt spid="218162"/>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218161"/>
                                        </p:tgtEl>
                                        <p:attrNameLst>
                                          <p:attrName>style.visibility</p:attrName>
                                        </p:attrNameLst>
                                      </p:cBhvr>
                                      <p:to>
                                        <p:strVal val="visible"/>
                                      </p:to>
                                    </p:set>
                                    <p:anim calcmode="lin" valueType="num">
                                      <p:cBhvr additive="base">
                                        <p:cTn id="144" dur="500" fill="hold"/>
                                        <p:tgtEl>
                                          <p:spTgt spid="218161"/>
                                        </p:tgtEl>
                                        <p:attrNameLst>
                                          <p:attrName>ppt_x</p:attrName>
                                        </p:attrNameLst>
                                      </p:cBhvr>
                                      <p:tavLst>
                                        <p:tav tm="0">
                                          <p:val>
                                            <p:strVal val="#ppt_x"/>
                                          </p:val>
                                        </p:tav>
                                        <p:tav tm="100000">
                                          <p:val>
                                            <p:strVal val="#ppt_x"/>
                                          </p:val>
                                        </p:tav>
                                      </p:tavLst>
                                    </p:anim>
                                    <p:anim calcmode="lin" valueType="num">
                                      <p:cBhvr additive="base">
                                        <p:cTn id="145" dur="500" fill="hold"/>
                                        <p:tgtEl>
                                          <p:spTgt spid="218161"/>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18228"/>
                                        </p:tgtEl>
                                        <p:attrNameLst>
                                          <p:attrName>style.visibility</p:attrName>
                                        </p:attrNameLst>
                                      </p:cBhvr>
                                      <p:to>
                                        <p:strVal val="visible"/>
                                      </p:to>
                                    </p:set>
                                    <p:anim calcmode="lin" valueType="num">
                                      <p:cBhvr additive="base">
                                        <p:cTn id="148" dur="500" fill="hold"/>
                                        <p:tgtEl>
                                          <p:spTgt spid="218228"/>
                                        </p:tgtEl>
                                        <p:attrNameLst>
                                          <p:attrName>ppt_x</p:attrName>
                                        </p:attrNameLst>
                                      </p:cBhvr>
                                      <p:tavLst>
                                        <p:tav tm="0">
                                          <p:val>
                                            <p:strVal val="#ppt_x"/>
                                          </p:val>
                                        </p:tav>
                                        <p:tav tm="100000">
                                          <p:val>
                                            <p:strVal val="#ppt_x"/>
                                          </p:val>
                                        </p:tav>
                                      </p:tavLst>
                                    </p:anim>
                                    <p:anim calcmode="lin" valueType="num">
                                      <p:cBhvr additive="base">
                                        <p:cTn id="149" dur="500" fill="hold"/>
                                        <p:tgtEl>
                                          <p:spTgt spid="21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32" grpId="0" animBg="1"/>
      <p:bldP spid="218147" grpId="0"/>
      <p:bldP spid="218150" grpId="0"/>
      <p:bldP spid="218159" grpId="0" animBg="1"/>
      <p:bldP spid="218160" grpId="0" animBg="1"/>
      <p:bldP spid="218162" grpId="0"/>
      <p:bldP spid="218170" grpId="0" animBg="1"/>
      <p:bldP spid="218175" grpId="0" animBg="1"/>
      <p:bldP spid="218177" grpId="0"/>
      <p:bldP spid="218178" grpId="0" animBg="1"/>
      <p:bldP spid="218179" grpId="0" animBg="1"/>
      <p:bldP spid="218188" grpId="0" animBg="1"/>
      <p:bldP spid="218197" grpId="0"/>
      <p:bldP spid="218198" grpId="0"/>
      <p:bldP spid="218199" grpId="0"/>
      <p:bldP spid="218200" grpId="0"/>
      <p:bldP spid="218201" grpId="0"/>
      <p:bldP spid="218202" grpId="0"/>
      <p:bldP spid="218209" grpId="0" animBg="1"/>
      <p:bldP spid="218217" grpId="0" animBg="1"/>
      <p:bldP spid="218218" grpId="0" animBg="1"/>
      <p:bldP spid="218219" grpId="0" animBg="1"/>
      <p:bldP spid="218220" grpId="0" animBg="1"/>
      <p:bldP spid="218222" grpId="0"/>
      <p:bldP spid="218223" grpId="0"/>
      <p:bldP spid="218224" grpId="0"/>
      <p:bldP spid="218225" grpId="0"/>
      <p:bldP spid="218226" grpId="0" animBg="1"/>
      <p:bldP spid="218228" grpId="0" animBg="1"/>
      <p:bldP spid="218229" grpId="0" animBg="1"/>
      <p:bldP spid="218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228600" y="277813"/>
            <a:ext cx="8763000" cy="1139825"/>
          </a:xfrm>
          <a:ln w="38100">
            <a:solidFill>
              <a:schemeClr val="hlink"/>
            </a:solidFill>
            <a:miter lim="800000"/>
            <a:headEnd/>
            <a:tailEnd/>
          </a:ln>
        </p:spPr>
        <p:txBody>
          <a:bodyPr lIns="90487" tIns="44450" rIns="90487" bIns="44450"/>
          <a:lstStyle/>
          <a:p>
            <a:r>
              <a:rPr lang="en-US" sz="2800" b="1">
                <a:solidFill>
                  <a:srgbClr val="FF6600"/>
                </a:solidFill>
                <a:latin typeface="Comic Sans MS" charset="0"/>
              </a:rPr>
              <a:t>Importance of Ions/Electrolytes in the Body: </a:t>
            </a:r>
            <a:r>
              <a:rPr lang="en-US" sz="2800" b="1">
                <a:solidFill>
                  <a:schemeClr val="tx1"/>
                </a:solidFill>
                <a:latin typeface="Comic Sans MS" charset="0"/>
              </a:rPr>
              <a:t>  </a:t>
            </a:r>
            <a:r>
              <a:rPr lang="en-US" sz="2800">
                <a:solidFill>
                  <a:schemeClr val="tx1"/>
                </a:solidFill>
                <a:latin typeface="Comic Sans MS" charset="0"/>
              </a:rPr>
              <a:t/>
            </a:r>
            <a:br>
              <a:rPr lang="en-US" sz="2800">
                <a:solidFill>
                  <a:schemeClr val="tx1"/>
                </a:solidFill>
                <a:latin typeface="Comic Sans MS" charset="0"/>
              </a:rPr>
            </a:br>
            <a:r>
              <a:rPr lang="en-US" sz="2800">
                <a:solidFill>
                  <a:schemeClr val="tx1"/>
                </a:solidFill>
                <a:latin typeface="Comic Sans MS" charset="0"/>
              </a:rPr>
              <a:t> K</a:t>
            </a:r>
            <a:r>
              <a:rPr lang="en-US" sz="2800" baseline="30000">
                <a:solidFill>
                  <a:schemeClr val="tx1"/>
                </a:solidFill>
                <a:latin typeface="Comic Sans MS" charset="0"/>
              </a:rPr>
              <a:t>+</a:t>
            </a:r>
            <a:r>
              <a:rPr lang="en-US" sz="2800">
                <a:solidFill>
                  <a:schemeClr val="tx1"/>
                </a:solidFill>
                <a:latin typeface="Comic Sans MS" charset="0"/>
              </a:rPr>
              <a:t> ,Na</a:t>
            </a:r>
            <a:r>
              <a:rPr lang="en-US" sz="2800" baseline="30000">
                <a:solidFill>
                  <a:schemeClr val="tx1"/>
                </a:solidFill>
                <a:latin typeface="Comic Sans MS" charset="0"/>
              </a:rPr>
              <a:t>+</a:t>
            </a:r>
            <a:r>
              <a:rPr lang="en-US" sz="2800">
                <a:solidFill>
                  <a:schemeClr val="tx1"/>
                </a:solidFill>
                <a:latin typeface="Comic Sans MS" charset="0"/>
              </a:rPr>
              <a:t>, Cl</a:t>
            </a:r>
            <a:r>
              <a:rPr lang="en-US" sz="2800" baseline="30000">
                <a:solidFill>
                  <a:schemeClr val="tx1"/>
                </a:solidFill>
                <a:latin typeface="Comic Sans MS" charset="0"/>
              </a:rPr>
              <a:t>-</a:t>
            </a:r>
            <a:r>
              <a:rPr lang="en-US" sz="3600">
                <a:solidFill>
                  <a:schemeClr val="tx1"/>
                </a:solidFill>
                <a:latin typeface="Comic Sans MS" charset="0"/>
              </a:rPr>
              <a:t> </a:t>
            </a:r>
          </a:p>
        </p:txBody>
      </p:sp>
      <p:sp>
        <p:nvSpPr>
          <p:cNvPr id="38914" name="Rectangle 3"/>
          <p:cNvSpPr>
            <a:spLocks noGrp="1" noChangeArrowheads="1"/>
          </p:cNvSpPr>
          <p:nvPr>
            <p:ph type="body" sz="half" idx="4294967295"/>
          </p:nvPr>
        </p:nvSpPr>
        <p:spPr>
          <a:xfrm>
            <a:off x="381000" y="1981200"/>
            <a:ext cx="3276600" cy="4267200"/>
          </a:xfrm>
        </p:spPr>
        <p:txBody>
          <a:bodyPr lIns="90487" tIns="44450" rIns="90487" bIns="44450"/>
          <a:lstStyle/>
          <a:p>
            <a:r>
              <a:rPr lang="en-US" sz="1800" dirty="0">
                <a:latin typeface="Comic Sans MS" charset="0"/>
                <a:cs typeface="Comic Sans MS" charset="0"/>
              </a:rPr>
              <a:t>Carry electrical impulses in the nervous </a:t>
            </a:r>
            <a:r>
              <a:rPr lang="en-US" sz="1800" dirty="0" smtClean="0">
                <a:latin typeface="Comic Sans MS" charset="0"/>
                <a:cs typeface="Comic Sans MS" charset="0"/>
              </a:rPr>
              <a:t>system</a:t>
            </a:r>
          </a:p>
          <a:p>
            <a:endParaRPr lang="en-US" sz="1800" dirty="0" smtClean="0">
              <a:latin typeface="Comic Sans MS" charset="0"/>
              <a:cs typeface="Comic Sans MS" charset="0"/>
            </a:endParaRPr>
          </a:p>
          <a:p>
            <a:pPr marL="0" indent="0">
              <a:buNone/>
            </a:pPr>
            <a:endParaRPr lang="en-US" sz="1800" dirty="0">
              <a:latin typeface="Comic Sans MS" charset="0"/>
              <a:cs typeface="Comic Sans MS" charset="0"/>
            </a:endParaRPr>
          </a:p>
          <a:p>
            <a:r>
              <a:rPr lang="en-US" sz="1800" dirty="0">
                <a:latin typeface="Comic Sans MS" charset="0"/>
                <a:cs typeface="Comic Sans MS" charset="0"/>
              </a:rPr>
              <a:t>Maintain cellular function with the correct concentrations </a:t>
            </a:r>
            <a:r>
              <a:rPr lang="en-US" sz="1800" dirty="0" smtClean="0">
                <a:latin typeface="Comic Sans MS" charset="0"/>
                <a:cs typeface="Comic Sans MS" charset="0"/>
              </a:rPr>
              <a:t>electrolytes</a:t>
            </a:r>
          </a:p>
          <a:p>
            <a:endParaRPr lang="en-US" sz="1800" dirty="0" smtClean="0">
              <a:latin typeface="Comic Sans MS" charset="0"/>
              <a:cs typeface="Comic Sans MS" charset="0"/>
            </a:endParaRPr>
          </a:p>
          <a:p>
            <a:endParaRPr lang="en-US" sz="1800" dirty="0">
              <a:latin typeface="Comic Sans MS" charset="0"/>
              <a:cs typeface="Comic Sans MS" charset="0"/>
            </a:endParaRPr>
          </a:p>
          <a:p>
            <a:r>
              <a:rPr lang="en-US" sz="1800" b="1" dirty="0" smtClean="0">
                <a:solidFill>
                  <a:srgbClr val="FF0000"/>
                </a:solidFill>
                <a:latin typeface="Comic Sans MS" charset="0"/>
                <a:cs typeface="Comic Sans MS" charset="0"/>
              </a:rPr>
              <a:t>Watch This!  </a:t>
            </a:r>
            <a:r>
              <a:rPr lang="en-US" sz="1800" dirty="0" smtClean="0">
                <a:latin typeface="Comic Sans MS" charset="0"/>
                <a:cs typeface="Comic Sans MS" charset="0"/>
                <a:hlinkClick r:id="rId2"/>
              </a:rPr>
              <a:t>“Brawndo” Video </a:t>
            </a:r>
            <a:r>
              <a:rPr lang="en-US" sz="1800" dirty="0">
                <a:latin typeface="Comic Sans MS" charset="0"/>
                <a:cs typeface="Comic Sans MS" charset="0"/>
                <a:hlinkClick r:id="rId2"/>
              </a:rPr>
              <a:t>C</a:t>
            </a:r>
            <a:r>
              <a:rPr lang="en-US" sz="1800" dirty="0" smtClean="0">
                <a:latin typeface="Comic Sans MS" charset="0"/>
                <a:cs typeface="Comic Sans MS" charset="0"/>
                <a:hlinkClick r:id="rId2"/>
              </a:rPr>
              <a:t>lip</a:t>
            </a:r>
            <a:r>
              <a:rPr lang="en-US" sz="1800" dirty="0" smtClean="0">
                <a:latin typeface="Comic Sans MS" charset="0"/>
                <a:cs typeface="Comic Sans MS" charset="0"/>
              </a:rPr>
              <a:t> </a:t>
            </a:r>
          </a:p>
          <a:p>
            <a:r>
              <a:rPr lang="en-US" sz="1800" dirty="0" smtClean="0">
                <a:latin typeface="Comic Sans MS" charset="0"/>
                <a:cs typeface="Comic Sans MS" charset="0"/>
              </a:rPr>
              <a:t>from movie </a:t>
            </a:r>
            <a:r>
              <a:rPr lang="en-US" sz="1800" dirty="0" err="1" smtClean="0">
                <a:latin typeface="Comic Sans MS" charset="0"/>
                <a:cs typeface="Comic Sans MS" charset="0"/>
              </a:rPr>
              <a:t>Idiocracy</a:t>
            </a:r>
            <a:r>
              <a:rPr lang="en-US" sz="1800" dirty="0" smtClean="0">
                <a:latin typeface="Comic Sans MS" charset="0"/>
                <a:cs typeface="Comic Sans MS" charset="0"/>
              </a:rPr>
              <a:t>.</a:t>
            </a:r>
            <a:endParaRPr lang="en-US" sz="1800" dirty="0">
              <a:latin typeface="Comic Sans MS" charset="0"/>
              <a:cs typeface="Comic Sans MS" charset="0"/>
            </a:endParaRPr>
          </a:p>
        </p:txBody>
      </p:sp>
      <p:pic>
        <p:nvPicPr>
          <p:cNvPr id="38915" name="Picture 7" descr="Nerve impuls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0"/>
            <a:ext cx="495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descr="gatoraid.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0" y="6600825"/>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5"/>
              </a:rPr>
              <a:t>Motor neuron, </a:t>
            </a:r>
            <a:r>
              <a:rPr lang="en-US" sz="1000">
                <a:latin typeface="Comic Sans MS" charset="0"/>
                <a:cs typeface="Arial" charset="0"/>
              </a:rPr>
              <a:t>Wiki</a:t>
            </a:r>
          </a:p>
        </p:txBody>
      </p:sp>
      <p:sp>
        <p:nvSpPr>
          <p:cNvPr id="38918" name="Text Box 5"/>
          <p:cNvSpPr txBox="1">
            <a:spLocks noChangeArrowheads="1"/>
          </p:cNvSpPr>
          <p:nvPr/>
        </p:nvSpPr>
        <p:spPr bwMode="auto">
          <a:xfrm>
            <a:off x="45958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spTree>
    <p:extLst>
      <p:ext uri="{BB962C8B-B14F-4D97-AF65-F5344CB8AC3E}">
        <p14:creationId xmlns:p14="http://schemas.microsoft.com/office/powerpoint/2010/main" val="6823928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762000"/>
            <a:ext cx="3124200" cy="52466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400" b="1" dirty="0" smtClean="0">
                <a:latin typeface="Comic Sans MS" pitchFamily="66" charset="0"/>
              </a:rPr>
              <a:t>2. </a:t>
            </a:r>
            <a:r>
              <a:rPr lang="en-US" sz="4000" b="1" dirty="0" smtClean="0">
                <a:latin typeface="Comic Sans MS" pitchFamily="66" charset="0"/>
              </a:rPr>
              <a:t>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3</a:t>
            </a:r>
            <a:r>
              <a:rPr lang="en-US" sz="2400" b="1" dirty="0" smtClean="0">
                <a:solidFill>
                  <a:schemeClr val="tx1">
                    <a:lumMod val="50000"/>
                    <a:lumOff val="50000"/>
                  </a:schemeClr>
                </a:solidFill>
                <a:latin typeface="Comic Sans MS" pitchFamily="66" charset="0"/>
              </a:rPr>
              <a:t>. </a:t>
            </a:r>
            <a:r>
              <a:rPr lang="en-US" sz="28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400" b="1" dirty="0" smtClean="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17411"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17413"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286690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defRPr/>
            </a:pPr>
            <a:r>
              <a:rPr lang="en-US" sz="4000" b="1" dirty="0" smtClean="0">
                <a:solidFill>
                  <a:schemeClr val="tx1">
                    <a:lumMod val="50000"/>
                    <a:lumOff val="50000"/>
                  </a:schemeClr>
                </a:solidFill>
                <a:latin typeface="Comic Sans MS" pitchFamily="66" charset="0"/>
              </a:rPr>
              <a:t>Covalent</a:t>
            </a:r>
            <a:r>
              <a:rPr lang="en-US" sz="3200" b="1" dirty="0" smtClean="0">
                <a:solidFill>
                  <a:schemeClr val="tx1">
                    <a:lumMod val="50000"/>
                    <a:lumOff val="50000"/>
                  </a:schemeClr>
                </a:solidFill>
                <a:latin typeface="Comic Sans MS" pitchFamily="66" charset="0"/>
              </a:rPr>
              <a:t> </a:t>
            </a:r>
            <a:r>
              <a:rPr lang="en-US" sz="40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18435" name="Rectangle 3"/>
          <p:cNvSpPr>
            <a:spLocks noGrp="1" noChangeArrowheads="1"/>
          </p:cNvSpPr>
          <p:nvPr>
            <p:ph type="body" sz="half" idx="1"/>
          </p:nvPr>
        </p:nvSpPr>
        <p:spPr>
          <a:xfrm>
            <a:off x="457200" y="1066800"/>
            <a:ext cx="8077200" cy="1142999"/>
          </a:xfrm>
        </p:spPr>
        <p:txBody>
          <a:bodyPr/>
          <a:lstStyle/>
          <a:p>
            <a:pPr algn="ctr" eaLnBrk="1" hangingPunct="1">
              <a:buFontTx/>
              <a:buNone/>
              <a:defRPr/>
            </a:pPr>
            <a:r>
              <a:rPr lang="en-US" sz="1400" dirty="0" smtClean="0">
                <a:latin typeface="Comic Sans MS"/>
                <a:cs typeface="Comic Sans MS"/>
              </a:rPr>
              <a:t>Involves </a:t>
            </a:r>
            <a:r>
              <a:rPr lang="en-US" sz="1400" dirty="0">
                <a:latin typeface="Comic Sans MS"/>
                <a:cs typeface="Comic Sans MS"/>
              </a:rPr>
              <a:t>the sharing of </a:t>
            </a:r>
            <a:r>
              <a:rPr lang="en-US" sz="1400" dirty="0" smtClean="0">
                <a:latin typeface="Comic Sans MS"/>
                <a:cs typeface="Comic Sans MS"/>
              </a:rPr>
              <a:t>a pair of electrons </a:t>
            </a:r>
            <a:r>
              <a:rPr lang="en-US" sz="1400" dirty="0">
                <a:latin typeface="Comic Sans MS"/>
                <a:cs typeface="Comic Sans MS"/>
              </a:rPr>
              <a:t>between atoms.</a:t>
            </a:r>
          </a:p>
          <a:p>
            <a:pPr marL="0" indent="0" algn="ctr" eaLnBrk="1" hangingPunct="1">
              <a:buFontTx/>
              <a:buNone/>
              <a:defRPr/>
            </a:pPr>
            <a:r>
              <a:rPr lang="en-US" sz="1400" dirty="0">
                <a:solidFill>
                  <a:srgbClr val="000000"/>
                </a:solidFill>
                <a:latin typeface="Comic Sans MS"/>
                <a:cs typeface="Comic Sans MS"/>
              </a:rPr>
              <a:t>One covalent bond = 1 pair of shared electrons</a:t>
            </a:r>
          </a:p>
          <a:p>
            <a:pPr marL="0" indent="0" algn="ctr" eaLnBrk="1" hangingPunct="1">
              <a:buFontTx/>
              <a:buNone/>
              <a:defRPr/>
            </a:pPr>
            <a:r>
              <a:rPr lang="en-US" sz="1400" dirty="0">
                <a:solidFill>
                  <a:srgbClr val="000000"/>
                </a:solidFill>
                <a:latin typeface="Comic Sans MS"/>
                <a:cs typeface="Comic Sans MS"/>
              </a:rPr>
              <a:t>Covalent Compounds can make </a:t>
            </a:r>
            <a:r>
              <a:rPr lang="en-US" sz="1400" dirty="0" smtClean="0">
                <a:solidFill>
                  <a:srgbClr val="000000"/>
                </a:solidFill>
                <a:latin typeface="Comic Sans MS"/>
                <a:cs typeface="Comic Sans MS"/>
              </a:rPr>
              <a:t>single </a:t>
            </a:r>
            <a:r>
              <a:rPr lang="en-US" sz="1200" dirty="0" smtClean="0">
                <a:solidFill>
                  <a:srgbClr val="000000"/>
                </a:solidFill>
                <a:latin typeface="Comic Sans MS"/>
                <a:cs typeface="Comic Sans MS"/>
              </a:rPr>
              <a:t>(2 electrons)</a:t>
            </a:r>
            <a:r>
              <a:rPr lang="en-US" sz="1400" dirty="0" smtClean="0">
                <a:solidFill>
                  <a:srgbClr val="000000"/>
                </a:solidFill>
                <a:latin typeface="Comic Sans MS"/>
                <a:cs typeface="Comic Sans MS"/>
              </a:rPr>
              <a:t>, </a:t>
            </a:r>
            <a:r>
              <a:rPr lang="en-US" sz="1400" dirty="0">
                <a:solidFill>
                  <a:srgbClr val="000000"/>
                </a:solidFill>
                <a:latin typeface="Comic Sans MS"/>
                <a:cs typeface="Comic Sans MS"/>
              </a:rPr>
              <a:t>double </a:t>
            </a:r>
            <a:r>
              <a:rPr lang="en-US" sz="1200" dirty="0" smtClean="0">
                <a:solidFill>
                  <a:srgbClr val="000000"/>
                </a:solidFill>
                <a:latin typeface="Comic Sans MS"/>
                <a:cs typeface="Comic Sans MS"/>
              </a:rPr>
              <a:t>(4 electrons) </a:t>
            </a:r>
            <a:r>
              <a:rPr lang="en-US" sz="1400" dirty="0" smtClean="0">
                <a:solidFill>
                  <a:srgbClr val="000000"/>
                </a:solidFill>
                <a:latin typeface="Comic Sans MS"/>
                <a:cs typeface="Comic Sans MS"/>
              </a:rPr>
              <a:t>or </a:t>
            </a:r>
            <a:r>
              <a:rPr lang="en-US" sz="1400" dirty="0">
                <a:solidFill>
                  <a:srgbClr val="000000"/>
                </a:solidFill>
                <a:latin typeface="Comic Sans MS"/>
                <a:cs typeface="Comic Sans MS"/>
              </a:rPr>
              <a:t>even triple bonds </a:t>
            </a:r>
            <a:r>
              <a:rPr lang="en-US" sz="1200" dirty="0" smtClean="0">
                <a:solidFill>
                  <a:srgbClr val="000000"/>
                </a:solidFill>
                <a:latin typeface="Comic Sans MS"/>
                <a:cs typeface="Comic Sans MS"/>
              </a:rPr>
              <a:t> </a:t>
            </a:r>
          </a:p>
          <a:p>
            <a:pPr marL="0" indent="0" algn="ctr" eaLnBrk="1" hangingPunct="1">
              <a:buFontTx/>
              <a:buNone/>
              <a:defRPr/>
            </a:pPr>
            <a:r>
              <a:rPr lang="en-US" sz="1200" dirty="0" smtClean="0">
                <a:solidFill>
                  <a:srgbClr val="000000"/>
                </a:solidFill>
                <a:latin typeface="Comic Sans MS"/>
                <a:cs typeface="Comic Sans MS"/>
              </a:rPr>
              <a:t>(6 electrons)</a:t>
            </a:r>
            <a:r>
              <a:rPr lang="en-US" sz="1400" dirty="0" smtClean="0">
                <a:solidFill>
                  <a:srgbClr val="000000"/>
                </a:solidFill>
                <a:latin typeface="Comic Sans MS"/>
                <a:cs typeface="Comic Sans MS"/>
              </a:rPr>
              <a:t> depending </a:t>
            </a:r>
            <a:r>
              <a:rPr lang="en-US" sz="1400" dirty="0">
                <a:solidFill>
                  <a:srgbClr val="000000"/>
                </a:solidFill>
                <a:latin typeface="Comic Sans MS"/>
                <a:cs typeface="Comic Sans MS"/>
              </a:rPr>
              <a:t>on the number of electrons they share.</a:t>
            </a:r>
          </a:p>
          <a:p>
            <a:pPr eaLnBrk="1" hangingPunct="1">
              <a:buFontTx/>
              <a:buNone/>
            </a:pPr>
            <a:r>
              <a:rPr lang="en-US" sz="1400" dirty="0" smtClean="0">
                <a:cs typeface="Arial" pitchFamily="34" charset="0"/>
              </a:rPr>
              <a:t>	</a:t>
            </a:r>
          </a:p>
          <a:p>
            <a:pPr eaLnBrk="1" hangingPunct="1">
              <a:buFontTx/>
              <a:buNone/>
            </a:pPr>
            <a:endParaRPr lang="en-US" sz="1200" dirty="0" smtClean="0">
              <a:cs typeface="Arial" pitchFamily="34" charset="0"/>
            </a:endParaRPr>
          </a:p>
          <a:p>
            <a:pPr eaLnBrk="1" hangingPunct="1">
              <a:buFontTx/>
              <a:buNone/>
            </a:pPr>
            <a:endParaRPr lang="en-US" sz="1200" i="1" dirty="0" smtClean="0"/>
          </a:p>
          <a:p>
            <a:pPr eaLnBrk="1" hangingPunct="1">
              <a:buFontTx/>
              <a:buNone/>
            </a:pPr>
            <a:endParaRPr lang="en-US" sz="1800" i="1" dirty="0" smtClean="0"/>
          </a:p>
          <a:p>
            <a:pPr eaLnBrk="1" hangingPunct="1">
              <a:buFontTx/>
              <a:buNone/>
            </a:pPr>
            <a:endParaRPr lang="en-US" sz="1800" i="1" dirty="0" smtClean="0"/>
          </a:p>
          <a:p>
            <a:pPr eaLnBrk="1" hangingPunct="1">
              <a:buFontTx/>
              <a:buNone/>
            </a:pPr>
            <a:endParaRPr lang="en-US" sz="2000" i="1" dirty="0" smtClean="0">
              <a:cs typeface="Arial" pitchFamily="34" charset="0"/>
            </a:endParaRPr>
          </a:p>
          <a:p>
            <a:pPr eaLnBrk="1" hangingPunct="1"/>
            <a:endParaRPr lang="en-US" sz="1800" i="1" dirty="0" smtClean="0"/>
          </a:p>
          <a:p>
            <a:pPr eaLnBrk="1" hangingPunct="1"/>
            <a:endParaRPr lang="en-US" sz="1800" b="1" dirty="0" smtClean="0"/>
          </a:p>
        </p:txBody>
      </p:sp>
      <p:pic>
        <p:nvPicPr>
          <p:cNvPr id="18436" name="Picture 8" descr="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90800"/>
            <a:ext cx="5181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4"/>
          <p:cNvSpPr txBox="1">
            <a:spLocks noChangeArrowheads="1"/>
          </p:cNvSpPr>
          <p:nvPr/>
        </p:nvSpPr>
        <p:spPr bwMode="auto">
          <a:xfrm>
            <a:off x="52578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18438" name="Text Box 15"/>
          <p:cNvSpPr txBox="1">
            <a:spLocks noChangeArrowheads="1"/>
          </p:cNvSpPr>
          <p:nvPr/>
        </p:nvSpPr>
        <p:spPr bwMode="auto">
          <a:xfrm>
            <a:off x="3124200" y="2286000"/>
            <a:ext cx="2895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organic compounds</a:t>
            </a:r>
          </a:p>
        </p:txBody>
      </p:sp>
      <p:pic>
        <p:nvPicPr>
          <p:cNvPr id="18439" name="Picture 21" descr="methane-coval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2819400"/>
            <a:ext cx="2849563"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23"/>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Methane Covalent Bonds</a:t>
            </a:r>
            <a:r>
              <a:rPr lang="en-US" sz="1000">
                <a:latin typeface="Comic Sans MS" pitchFamily="66" charset="0"/>
              </a:rPr>
              <a:t>, Dynablast, Wiki </a:t>
            </a: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685315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0" y="0"/>
            <a:ext cx="91440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rgbClr val="3366FF"/>
                </a:solidFill>
                <a:effectLst/>
                <a:latin typeface="Comic Sans MS"/>
                <a:cs typeface="Comic Sans MS"/>
              </a:rPr>
              <a:t>Polar vs. Non-Polar </a:t>
            </a:r>
            <a:r>
              <a:rPr lang="en-US" sz="3600" b="1" dirty="0" smtClean="0">
                <a:solidFill>
                  <a:srgbClr val="3366FF"/>
                </a:solidFill>
                <a:effectLst/>
                <a:latin typeface="Comic Sans MS"/>
                <a:cs typeface="Comic Sans MS"/>
              </a:rPr>
              <a:t>Covalent </a:t>
            </a:r>
            <a:r>
              <a:rPr lang="en-US" sz="3600" b="1" dirty="0" smtClean="0">
                <a:solidFill>
                  <a:srgbClr val="3366FF"/>
                </a:solidFill>
                <a:latin typeface="Comic Sans MS"/>
                <a:cs typeface="Comic Sans MS"/>
              </a:rPr>
              <a:t>B</a:t>
            </a:r>
            <a:r>
              <a:rPr lang="en-US" sz="3600" b="1" dirty="0" smtClean="0">
                <a:solidFill>
                  <a:srgbClr val="3366FF"/>
                </a:solidFill>
                <a:effectLst/>
                <a:latin typeface="Comic Sans MS"/>
                <a:cs typeface="Comic Sans MS"/>
              </a:rPr>
              <a:t>onds</a:t>
            </a:r>
            <a:endParaRPr lang="en-US" sz="3600" b="1" dirty="0">
              <a:solidFill>
                <a:srgbClr val="3366FF"/>
              </a:solidFill>
              <a:effectLst/>
              <a:latin typeface="Comic Sans MS"/>
              <a:cs typeface="Comic Sans MS"/>
            </a:endParaRPr>
          </a:p>
        </p:txBody>
      </p:sp>
      <p:sp>
        <p:nvSpPr>
          <p:cNvPr id="6" name="Rectangle 3"/>
          <p:cNvSpPr>
            <a:spLocks noGrp="1" noChangeArrowheads="1"/>
          </p:cNvSpPr>
          <p:nvPr>
            <p:ph type="body" idx="4294967295"/>
          </p:nvPr>
        </p:nvSpPr>
        <p:spPr>
          <a:xfrm>
            <a:off x="609600" y="1143000"/>
            <a:ext cx="42672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sz="1800" b="1" i="1" dirty="0">
                <a:effectLst/>
                <a:latin typeface="Comic Sans MS"/>
                <a:cs typeface="Comic Sans MS"/>
              </a:rPr>
              <a:t>Polar molecules </a:t>
            </a:r>
            <a:r>
              <a:rPr lang="en-US" sz="1800" dirty="0">
                <a:effectLst/>
                <a:latin typeface="Comic Sans MS"/>
                <a:cs typeface="Comic Sans MS"/>
              </a:rPr>
              <a:t>unequally share electrons between </a:t>
            </a:r>
            <a:r>
              <a:rPr lang="en-US" sz="1800" dirty="0" smtClean="0">
                <a:effectLst/>
                <a:latin typeface="Comic Sans MS"/>
                <a:cs typeface="Comic Sans MS"/>
              </a:rPr>
              <a:t>atoms</a:t>
            </a:r>
            <a:r>
              <a:rPr lang="en-US" sz="1800" dirty="0">
                <a:latin typeface="Comic Sans MS"/>
                <a:cs typeface="Comic Sans MS"/>
              </a:rPr>
              <a:t>,</a:t>
            </a:r>
            <a:r>
              <a:rPr lang="en-US" sz="1800" dirty="0" smtClean="0">
                <a:effectLst/>
                <a:latin typeface="Comic Sans MS"/>
                <a:cs typeface="Comic Sans MS"/>
              </a:rPr>
              <a:t> so have a slight positive charge at one end and a slight negative charge at the other.</a:t>
            </a:r>
          </a:p>
          <a:p>
            <a:pPr marL="0" indent="0" algn="ctr">
              <a:buNone/>
            </a:pPr>
            <a:endParaRPr lang="en-US" sz="2400" dirty="0" smtClean="0">
              <a:effectLst/>
              <a:latin typeface="Comic Sans MS"/>
              <a:cs typeface="Comic Sans MS"/>
            </a:endParaRPr>
          </a:p>
        </p:txBody>
      </p:sp>
      <p:pic>
        <p:nvPicPr>
          <p:cNvPr id="7" name="Picture 6" descr="Polar_Covalent_Bonds_in_a_Water_Molecu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90800"/>
            <a:ext cx="4038601" cy="3809727"/>
          </a:xfrm>
          <a:prstGeom prst="rect">
            <a:avLst/>
          </a:prstGeom>
        </p:spPr>
      </p:pic>
      <p:sp>
        <p:nvSpPr>
          <p:cNvPr id="8" name="Rectangle 3"/>
          <p:cNvSpPr>
            <a:spLocks noGrp="1" noChangeArrowheads="1"/>
          </p:cNvSpPr>
          <p:nvPr>
            <p:ph type="body" idx="4294967295"/>
          </p:nvPr>
        </p:nvSpPr>
        <p:spPr>
          <a:xfrm>
            <a:off x="5105400" y="1066800"/>
            <a:ext cx="3581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sz="1800" b="1" dirty="0" smtClean="0">
                <a:effectLst/>
                <a:latin typeface="Comic Sans MS"/>
                <a:cs typeface="Comic Sans MS"/>
              </a:rPr>
              <a:t>Non</a:t>
            </a:r>
            <a:r>
              <a:rPr lang="en-US" sz="1800" b="1" dirty="0">
                <a:effectLst/>
                <a:latin typeface="Comic Sans MS"/>
                <a:cs typeface="Comic Sans MS"/>
              </a:rPr>
              <a:t>-polar molecules </a:t>
            </a:r>
            <a:r>
              <a:rPr lang="en-US" sz="1800" dirty="0">
                <a:effectLst/>
                <a:latin typeface="Comic Sans MS"/>
                <a:cs typeface="Comic Sans MS"/>
              </a:rPr>
              <a:t>have electrons equally shared between their </a:t>
            </a:r>
            <a:r>
              <a:rPr lang="en-US" sz="1800" dirty="0" smtClean="0">
                <a:effectLst/>
                <a:latin typeface="Comic Sans MS"/>
                <a:cs typeface="Comic Sans MS"/>
              </a:rPr>
              <a:t>atoms.</a:t>
            </a:r>
            <a:endParaRPr lang="en-US" sz="1800" dirty="0">
              <a:effectLst/>
              <a:latin typeface="Comic Sans MS"/>
              <a:cs typeface="Comic Sans MS"/>
            </a:endParaRPr>
          </a:p>
        </p:txBody>
      </p:sp>
      <p:sp>
        <p:nvSpPr>
          <p:cNvPr id="9" name="Text Box 5"/>
          <p:cNvSpPr txBox="1">
            <a:spLocks noChangeArrowheads="1"/>
          </p:cNvSpPr>
          <p:nvPr/>
        </p:nvSpPr>
        <p:spPr bwMode="auto">
          <a:xfrm>
            <a:off x="0" y="6600825"/>
            <a:ext cx="5029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 </a:t>
            </a:r>
            <a:r>
              <a:rPr lang="en-US" sz="1000" dirty="0" smtClean="0">
                <a:latin typeface="Comic Sans MS" pitchFamily="66" charset="0"/>
                <a:hlinkClick r:id="rId3"/>
              </a:rPr>
              <a:t>Polar water molecule</a:t>
            </a:r>
            <a:r>
              <a:rPr lang="en-US" sz="1000" dirty="0" smtClean="0">
                <a:latin typeface="Comic Sans MS" pitchFamily="66" charset="0"/>
              </a:rPr>
              <a:t>, </a:t>
            </a:r>
            <a:r>
              <a:rPr lang="en-US" sz="1000" dirty="0" smtClean="0">
                <a:latin typeface="Comic Sans MS" pitchFamily="66" charset="0"/>
                <a:hlinkClick r:id="rId4"/>
              </a:rPr>
              <a:t>Non-polar methane molecule</a:t>
            </a:r>
            <a:r>
              <a:rPr lang="en-US" sz="1000" dirty="0" smtClean="0">
                <a:latin typeface="Comic Sans MS" pitchFamily="66" charset="0"/>
              </a:rPr>
              <a:t>, Wiki</a:t>
            </a:r>
            <a:endParaRPr lang="en-US" sz="1000" dirty="0">
              <a:latin typeface="Comic Sans MS" pitchFamily="66" charset="0"/>
            </a:endParaRP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smtClean="0">
                <a:latin typeface="Comic Sans MS" pitchFamily="66" charset="0"/>
              </a:rPr>
              <a:t>Virtual 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pic>
        <p:nvPicPr>
          <p:cNvPr id="11" name="Picture 10" descr="methane-covalen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2133600"/>
            <a:ext cx="3276600" cy="3943692"/>
          </a:xfrm>
          <a:prstGeom prst="rect">
            <a:avLst/>
          </a:prstGeom>
        </p:spPr>
      </p:pic>
    </p:spTree>
    <p:extLst>
      <p:ext uri="{BB962C8B-B14F-4D97-AF65-F5344CB8AC3E}">
        <p14:creationId xmlns:p14="http://schemas.microsoft.com/office/powerpoint/2010/main" val="2550074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3200" b="1" dirty="0" smtClean="0">
                <a:solidFill>
                  <a:srgbClr val="800080"/>
                </a:solidFill>
                <a:latin typeface="Comic Sans MS" pitchFamily="66" charset="0"/>
              </a:rPr>
              <a:t>Oxidation - Reduction</a:t>
            </a:r>
            <a:r>
              <a:rPr lang="en-US" sz="3200" b="1" dirty="0" smtClean="0">
                <a:latin typeface="Comic Sans MS" pitchFamily="66" charset="0"/>
              </a:rPr>
              <a:t> Reactions</a:t>
            </a:r>
          </a:p>
        </p:txBody>
      </p:sp>
      <p:sp>
        <p:nvSpPr>
          <p:cNvPr id="19459" name="Rectangle 3"/>
          <p:cNvSpPr>
            <a:spLocks noGrp="1" noChangeArrowheads="1"/>
          </p:cNvSpPr>
          <p:nvPr>
            <p:ph type="body" sz="half" idx="1"/>
          </p:nvPr>
        </p:nvSpPr>
        <p:spPr>
          <a:xfrm>
            <a:off x="304800" y="1219200"/>
            <a:ext cx="4343400" cy="5394325"/>
          </a:xfrm>
        </p:spPr>
        <p:txBody>
          <a:bodyPr/>
          <a:lstStyle/>
          <a:p>
            <a:pPr eaLnBrk="1" hangingPunct="1">
              <a:lnSpc>
                <a:spcPct val="90000"/>
              </a:lnSpc>
              <a:defRPr/>
            </a:pPr>
            <a:r>
              <a:rPr lang="en-US" sz="2400" dirty="0" smtClean="0">
                <a:latin typeface="Comic Sans MS" pitchFamily="66" charset="0"/>
              </a:rPr>
              <a:t>Or </a:t>
            </a:r>
            <a:r>
              <a:rPr lang="en-US" sz="2800" b="1" dirty="0" smtClean="0">
                <a:solidFill>
                  <a:srgbClr val="800080"/>
                </a:solidFill>
                <a:latin typeface="Comic Sans MS" pitchFamily="66" charset="0"/>
              </a:rPr>
              <a:t>Redox</a:t>
            </a:r>
            <a:r>
              <a:rPr lang="en-US" sz="2400" b="1" dirty="0" smtClean="0">
                <a:latin typeface="Comic Sans MS" pitchFamily="66" charset="0"/>
              </a:rPr>
              <a:t> </a:t>
            </a:r>
            <a:r>
              <a:rPr lang="en-US" sz="2400" dirty="0" smtClean="0">
                <a:latin typeface="Comic Sans MS" pitchFamily="66" charset="0"/>
              </a:rPr>
              <a:t>reaction = chemical reactions in which electrons are </a:t>
            </a:r>
            <a:r>
              <a:rPr lang="en-US" sz="2400" b="1" i="1" dirty="0" smtClean="0">
                <a:latin typeface="Comic Sans MS" pitchFamily="66" charset="0"/>
              </a:rPr>
              <a:t>gained, lost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or </a:t>
            </a:r>
            <a:r>
              <a:rPr lang="en-US" sz="2400" b="1" i="1" dirty="0" smtClean="0">
                <a:latin typeface="Comic Sans MS" pitchFamily="66" charset="0"/>
              </a:rPr>
              <a:t>shared</a:t>
            </a:r>
            <a:r>
              <a:rPr lang="en-US" sz="2400" dirty="0" smtClean="0">
                <a:latin typeface="Comic Sans MS" pitchFamily="66" charset="0"/>
              </a:rPr>
              <a: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in a chemical reaction.</a:t>
            </a:r>
          </a:p>
          <a:p>
            <a:pPr eaLnBrk="1" hangingPunct="1">
              <a:lnSpc>
                <a:spcPct val="90000"/>
              </a:lnSpc>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oxidation</a:t>
            </a:r>
            <a:r>
              <a:rPr lang="en-US" sz="2400" dirty="0">
                <a:latin typeface="Comic Sans MS" pitchFamily="66" charset="0"/>
              </a:rPr>
              <a:t>:</a:t>
            </a:r>
            <a:r>
              <a:rPr lang="en-US" sz="2400" dirty="0" smtClean="0">
                <a:latin typeface="Comic Sans MS" pitchFamily="66" charset="0"/>
              </a:rPr>
              <a:t> </a:t>
            </a:r>
            <a:r>
              <a:rPr lang="en-US" sz="2400" b="1" i="1" dirty="0" smtClean="0">
                <a:latin typeface="Comic Sans MS" pitchFamily="66" charset="0"/>
              </a:rPr>
              <a:t>loss</a:t>
            </a:r>
            <a:r>
              <a:rPr lang="en-US" sz="2400" dirty="0" smtClean="0">
                <a:latin typeface="Comic Sans MS" pitchFamily="66" charset="0"/>
              </a:rPr>
              <a:t> of electrons by a molecule, atom or ion.</a:t>
            </a:r>
          </a:p>
          <a:p>
            <a:pPr eaLnBrk="1" hangingPunct="1">
              <a:lnSpc>
                <a:spcPct val="90000"/>
              </a:lnSpc>
              <a:buFontTx/>
              <a:buNone/>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reduction</a:t>
            </a:r>
            <a:r>
              <a:rPr lang="en-US" sz="2400" dirty="0" smtClean="0">
                <a:latin typeface="Comic Sans MS" pitchFamily="66" charset="0"/>
              </a:rPr>
              <a:t>: </a:t>
            </a:r>
            <a:r>
              <a:rPr lang="en-US" sz="2400" b="1" i="1" dirty="0" smtClean="0">
                <a:latin typeface="Comic Sans MS" pitchFamily="66" charset="0"/>
              </a:rPr>
              <a:t>gain</a:t>
            </a:r>
            <a:r>
              <a:rPr lang="en-US" sz="2400" dirty="0" smtClean="0">
                <a:latin typeface="Comic Sans MS" pitchFamily="66" charset="0"/>
              </a:rPr>
              <a:t> of electrons by a molecule, atom or ion.</a:t>
            </a:r>
          </a:p>
        </p:txBody>
      </p:sp>
      <p:pic>
        <p:nvPicPr>
          <p:cNvPr id="19460"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91088" y="3657600"/>
            <a:ext cx="4252912"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7" descr="C:\Users\Tami\Desktop\Picture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184275"/>
            <a:ext cx="35591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0713317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b="1" smtClean="0">
                <a:solidFill>
                  <a:srgbClr val="800080"/>
                </a:solidFill>
                <a:latin typeface="Comic Sans MS" pitchFamily="66" charset="0"/>
              </a:rPr>
              <a:t>Oil Rig</a:t>
            </a:r>
          </a:p>
        </p:txBody>
      </p:sp>
      <p:pic>
        <p:nvPicPr>
          <p:cNvPr id="20483" name="Picture 11" descr="oil_platfor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739900"/>
            <a:ext cx="4038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12"/>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Oil Rig Platform</a:t>
            </a:r>
            <a:r>
              <a:rPr lang="en-US" sz="1000">
                <a:latin typeface="Comic Sans MS" pitchFamily="66" charset="0"/>
              </a:rPr>
              <a:t>, Nasa </a:t>
            </a:r>
          </a:p>
        </p:txBody>
      </p:sp>
      <p:pic>
        <p:nvPicPr>
          <p:cNvPr id="20485" name="Picture 7" descr="C:\Users\Tami\Desktop\Picture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413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2531165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352800" cy="5638800"/>
          </a:xfrm>
        </p:spPr>
        <p:txBody>
          <a:bodyPr/>
          <a:lstStyle/>
          <a:p>
            <a:pPr algn="l" eaLnBrk="1" hangingPunct="1">
              <a:lnSpc>
                <a:spcPct val="80000"/>
              </a:lnSpc>
              <a:defRPr/>
            </a:pPr>
            <a:r>
              <a:rPr lang="en-US" sz="3600" dirty="0" smtClean="0">
                <a:latin typeface="Comic Sans MS" pitchFamily="66" charset="0"/>
              </a:rPr>
              <a:t>Three Main Types </a:t>
            </a:r>
            <a:r>
              <a:rPr lang="en-US" sz="2800" dirty="0" smtClean="0">
                <a:latin typeface="Comic Sans MS" pitchFamily="66" charset="0"/>
              </a:rPr>
              <a:t>of</a:t>
            </a:r>
            <a:r>
              <a:rPr lang="en-US" sz="3600"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sz="3600" b="1" dirty="0" smtClean="0">
                <a:latin typeface="Comic Sans MS" pitchFamily="66" charset="0"/>
              </a:rPr>
              <a:t>:</a:t>
            </a:r>
          </a:p>
          <a:p>
            <a:pPr algn="l" eaLnBrk="1" hangingPunct="1">
              <a:lnSpc>
                <a:spcPct val="80000"/>
              </a:lnSpc>
              <a:defRPr/>
            </a:pPr>
            <a:endParaRPr lang="en-US" sz="36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2. 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4000" b="1" dirty="0" smtClean="0">
                <a:latin typeface="Comic Sans MS" pitchFamily="66" charset="0"/>
              </a:rPr>
              <a:t>3. Hydrogen</a:t>
            </a:r>
          </a:p>
          <a:p>
            <a:pPr algn="l" eaLnBrk="1" hangingPunct="1">
              <a:lnSpc>
                <a:spcPct val="80000"/>
              </a:lnSpc>
              <a:defRPr/>
            </a:pPr>
            <a:endParaRPr lang="en-US" sz="2400" b="1" dirty="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21507"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21509"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9758218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8938" y="152400"/>
            <a:ext cx="8229600" cy="411163"/>
          </a:xfrm>
        </p:spPr>
        <p:txBody>
          <a:bodyPr/>
          <a:lstStyle/>
          <a:p>
            <a:pPr eaLnBrk="1" hangingPunct="1">
              <a:defRPr/>
            </a:pPr>
            <a:r>
              <a:rPr lang="en-US" sz="3200" b="1" dirty="0" smtClean="0">
                <a:solidFill>
                  <a:schemeClr val="tx1">
                    <a:lumMod val="50000"/>
                    <a:lumOff val="50000"/>
                  </a:schemeClr>
                </a:solidFill>
                <a:latin typeface="Comic Sans MS" pitchFamily="66" charset="0"/>
              </a:rPr>
              <a:t>Hydrogen Bonds</a:t>
            </a:r>
          </a:p>
        </p:txBody>
      </p:sp>
      <p:sp>
        <p:nvSpPr>
          <p:cNvPr id="24579" name="Rectangle 3"/>
          <p:cNvSpPr>
            <a:spLocks noGrp="1" noChangeArrowheads="1"/>
          </p:cNvSpPr>
          <p:nvPr>
            <p:ph type="body" sz="half" idx="1"/>
          </p:nvPr>
        </p:nvSpPr>
        <p:spPr>
          <a:xfrm>
            <a:off x="152400" y="838200"/>
            <a:ext cx="8229600" cy="2667000"/>
          </a:xfrm>
        </p:spPr>
        <p:txBody>
          <a:bodyPr/>
          <a:lstStyle/>
          <a:p>
            <a:pPr eaLnBrk="1" hangingPunct="1">
              <a:buFontTx/>
              <a:buNone/>
              <a:defRPr/>
            </a:pPr>
            <a:r>
              <a:rPr lang="en-US" sz="1400" b="1" i="1" dirty="0" smtClean="0">
                <a:latin typeface="Comic Sans MS" pitchFamily="66" charset="0"/>
                <a:cs typeface="Arial" charset="0"/>
              </a:rPr>
              <a:t>Hydrogen Bonds:</a:t>
            </a:r>
            <a:r>
              <a:rPr lang="en-US" sz="1400" dirty="0" smtClean="0">
                <a:latin typeface="Comic Sans MS" pitchFamily="66" charset="0"/>
                <a:cs typeface="Arial" charset="0"/>
              </a:rPr>
              <a:t> When an atom of hydrogen is attracted to another electronegative</a:t>
            </a:r>
          </a:p>
          <a:p>
            <a:pPr eaLnBrk="1" hangingPunct="1">
              <a:buFontTx/>
              <a:buNone/>
              <a:defRPr/>
            </a:pPr>
            <a:r>
              <a:rPr lang="en-US" sz="1400" dirty="0" smtClean="0">
                <a:latin typeface="Comic Sans MS" pitchFamily="66" charset="0"/>
                <a:cs typeface="Arial" charset="0"/>
              </a:rPr>
              <a:t>atom in addition to the one it is covalently bonded to.</a:t>
            </a:r>
          </a:p>
          <a:p>
            <a:pPr eaLnBrk="1" hangingPunct="1">
              <a:buFontTx/>
              <a:buNone/>
              <a:defRPr/>
            </a:pPr>
            <a:endParaRPr lang="en-US" sz="1000" dirty="0"/>
          </a:p>
          <a:p>
            <a:pPr marL="0" indent="0" eaLnBrk="1" hangingPunct="1">
              <a:buFontTx/>
              <a:buNone/>
              <a:defRPr/>
            </a:pPr>
            <a:r>
              <a:rPr lang="en-US" sz="1400" dirty="0" smtClean="0">
                <a:latin typeface="Comic Sans MS" pitchFamily="66" charset="0"/>
              </a:rPr>
              <a:t>In some covalent bonds electrons are shared </a:t>
            </a:r>
            <a:r>
              <a:rPr lang="en-US" sz="1400" i="1" dirty="0" smtClean="0">
                <a:latin typeface="Comic Sans MS" pitchFamily="66" charset="0"/>
              </a:rPr>
              <a:t>unequally</a:t>
            </a:r>
            <a:r>
              <a:rPr lang="en-US" sz="1400" dirty="0" smtClean="0">
                <a:latin typeface="Comic Sans MS" pitchFamily="66" charset="0"/>
              </a:rPr>
              <a:t> by the hydrogen and the atom that the hydrogen is bound to. </a:t>
            </a:r>
            <a:r>
              <a:rPr lang="en-US" sz="1400" dirty="0">
                <a:latin typeface="Comic Sans MS" pitchFamily="66" charset="0"/>
              </a:rPr>
              <a:t>When the electrons in a covalent bond are not equally shared, the molecule is </a:t>
            </a:r>
            <a:r>
              <a:rPr lang="en-US" sz="1600" b="1" dirty="0">
                <a:solidFill>
                  <a:schemeClr val="bg1">
                    <a:lumMod val="50000"/>
                  </a:schemeClr>
                </a:solidFill>
                <a:latin typeface="Comic Sans MS" pitchFamily="66" charset="0"/>
              </a:rPr>
              <a:t>polar</a:t>
            </a:r>
            <a:r>
              <a:rPr lang="en-US" sz="1400" dirty="0">
                <a:latin typeface="Comic Sans MS" pitchFamily="66" charset="0"/>
              </a:rPr>
              <a:t>.</a:t>
            </a:r>
          </a:p>
          <a:p>
            <a:pPr marL="0" indent="0" eaLnBrk="1" hangingPunct="1">
              <a:buFontTx/>
              <a:buNone/>
              <a:defRPr/>
            </a:pPr>
            <a:endParaRPr lang="en-US" sz="1400" dirty="0" smtClean="0">
              <a:latin typeface="Comic Sans MS" pitchFamily="66" charset="0"/>
            </a:endParaRPr>
          </a:p>
          <a:p>
            <a:pPr marL="0" indent="0" eaLnBrk="1" hangingPunct="1">
              <a:buFontTx/>
              <a:buNone/>
              <a:defRPr/>
            </a:pPr>
            <a:r>
              <a:rPr lang="en-US" sz="1400" dirty="0" smtClean="0">
                <a:latin typeface="Comic Sans MS" pitchFamily="66" charset="0"/>
              </a:rPr>
              <a:t>See the </a:t>
            </a:r>
            <a:r>
              <a:rPr lang="en-US" sz="1400" b="1" dirty="0" smtClean="0">
                <a:latin typeface="Comic Sans MS" pitchFamily="66" charset="0"/>
              </a:rPr>
              <a:t>polar, covalent bonds </a:t>
            </a:r>
            <a:r>
              <a:rPr lang="en-US" sz="1400" dirty="0" smtClean="0">
                <a:latin typeface="Comic Sans MS" pitchFamily="66" charset="0"/>
              </a:rPr>
              <a:t>of </a:t>
            </a:r>
            <a:r>
              <a:rPr lang="en-US" sz="1400" i="1" dirty="0" smtClean="0">
                <a:latin typeface="Comic Sans MS" pitchFamily="66" charset="0"/>
              </a:rPr>
              <a:t>each individual water molecule </a:t>
            </a:r>
            <a:r>
              <a:rPr lang="en-US" sz="1400" dirty="0" smtClean="0">
                <a:latin typeface="Comic Sans MS" pitchFamily="66" charset="0"/>
              </a:rPr>
              <a:t>below. </a:t>
            </a:r>
            <a:endParaRPr lang="en-US" sz="1000" dirty="0" smtClean="0">
              <a:latin typeface="Comic Sans MS" pitchFamily="66" charset="0"/>
            </a:endParaRPr>
          </a:p>
          <a:p>
            <a:pPr marL="0" indent="0" eaLnBrk="1" hangingPunct="1">
              <a:buFontTx/>
              <a:buNone/>
              <a:defRPr/>
            </a:pPr>
            <a:endParaRPr lang="en-US" sz="1400" dirty="0" smtClean="0"/>
          </a:p>
          <a:p>
            <a:pPr eaLnBrk="1" hangingPunct="1">
              <a:buFontTx/>
              <a:buNone/>
              <a:defRPr/>
            </a:pPr>
            <a:r>
              <a:rPr lang="en-US" sz="1400" dirty="0" smtClean="0">
                <a:latin typeface="Comic Sans MS" pitchFamily="66" charset="0"/>
              </a:rPr>
              <a:t>See the </a:t>
            </a:r>
            <a:r>
              <a:rPr lang="en-US" sz="1400" b="1" dirty="0" smtClean="0">
                <a:latin typeface="Comic Sans MS" pitchFamily="66" charset="0"/>
              </a:rPr>
              <a:t>hydrogen bond attractions </a:t>
            </a:r>
            <a:r>
              <a:rPr lang="en-US" sz="1400" i="1" dirty="0" smtClean="0">
                <a:latin typeface="Comic Sans MS" pitchFamily="66" charset="0"/>
              </a:rPr>
              <a:t>between the </a:t>
            </a:r>
            <a:r>
              <a:rPr lang="en-US" sz="1400" i="1" dirty="0" err="1" smtClean="0">
                <a:latin typeface="Comic Sans MS" pitchFamily="66" charset="0"/>
              </a:rPr>
              <a:t>hydrogens</a:t>
            </a:r>
            <a:r>
              <a:rPr lang="en-US" sz="1400" i="1" dirty="0" smtClean="0">
                <a:latin typeface="Comic Sans MS" pitchFamily="66" charset="0"/>
              </a:rPr>
              <a:t> and the </a:t>
            </a:r>
            <a:r>
              <a:rPr lang="en-US" sz="1400" i="1" dirty="0" err="1" smtClean="0">
                <a:latin typeface="Comic Sans MS" pitchFamily="66" charset="0"/>
              </a:rPr>
              <a:t>oxygens</a:t>
            </a:r>
            <a:r>
              <a:rPr lang="en-US" sz="1400" i="1" dirty="0" smtClean="0">
                <a:latin typeface="Comic Sans MS" pitchFamily="66" charset="0"/>
              </a:rPr>
              <a:t> of nearby, but separate water molecule below</a:t>
            </a:r>
            <a:r>
              <a:rPr lang="en-US" sz="1400" dirty="0" smtClean="0">
                <a:latin typeface="Comic Sans MS" pitchFamily="66" charset="0"/>
              </a:rPr>
              <a:t>. </a:t>
            </a:r>
            <a:endParaRPr lang="en-US" sz="1400" dirty="0"/>
          </a:p>
          <a:p>
            <a:pPr eaLnBrk="1" hangingPunct="1">
              <a:buFontTx/>
              <a:buNone/>
              <a:defRPr/>
            </a:pPr>
            <a:endParaRPr lang="en-US" sz="1400" dirty="0" smtClean="0">
              <a:cs typeface="Arial" charset="0"/>
            </a:endParaRPr>
          </a:p>
          <a:p>
            <a:pPr eaLnBrk="1" hangingPunct="1">
              <a:buFontTx/>
              <a:buNone/>
              <a:defRPr/>
            </a:pPr>
            <a:endParaRPr lang="en-US" sz="1400" dirty="0" smtClean="0">
              <a:cs typeface="Arial" charset="0"/>
            </a:endParaRPr>
          </a:p>
          <a:p>
            <a:pPr eaLnBrk="1" hangingPunct="1">
              <a:buFontTx/>
              <a:buNone/>
              <a:defRPr/>
            </a:pPr>
            <a:endParaRPr lang="en-US" sz="1200" dirty="0" smtClean="0">
              <a:cs typeface="Arial" charset="0"/>
            </a:endParaRPr>
          </a:p>
          <a:p>
            <a:pPr eaLnBrk="1" hangingPunct="1">
              <a:buFontTx/>
              <a:buNone/>
              <a:defRPr/>
            </a:pPr>
            <a:endParaRPr lang="en-US" sz="1200" i="1" dirty="0" smtClean="0"/>
          </a:p>
          <a:p>
            <a:pPr eaLnBrk="1" hangingPunct="1">
              <a:buFontTx/>
              <a:buNone/>
              <a:defRPr/>
            </a:pPr>
            <a:endParaRPr lang="en-US" sz="1800" i="1" dirty="0" smtClean="0"/>
          </a:p>
          <a:p>
            <a:pPr eaLnBrk="1" hangingPunct="1">
              <a:buFontTx/>
              <a:buNone/>
              <a:defRPr/>
            </a:pPr>
            <a:endParaRPr lang="en-US" sz="1800" i="1" dirty="0" smtClean="0"/>
          </a:p>
          <a:p>
            <a:pPr eaLnBrk="1" hangingPunct="1">
              <a:buFontTx/>
              <a:buNone/>
              <a:defRPr/>
            </a:pPr>
            <a:endParaRPr lang="en-US" sz="2000" i="1" dirty="0" smtClean="0">
              <a:cs typeface="Arial" charset="0"/>
            </a:endParaRPr>
          </a:p>
          <a:p>
            <a:pPr eaLnBrk="1" hangingPunct="1">
              <a:defRPr/>
            </a:pPr>
            <a:endParaRPr lang="en-US" sz="1800" i="1" dirty="0" smtClean="0"/>
          </a:p>
          <a:p>
            <a:pPr eaLnBrk="1" hangingPunct="1">
              <a:defRPr/>
            </a:pPr>
            <a:endParaRPr lang="en-US" sz="1800" b="1" dirty="0" smtClean="0"/>
          </a:p>
        </p:txBody>
      </p:sp>
      <p:pic>
        <p:nvPicPr>
          <p:cNvPr id="22532" name="Picture 16" descr="img02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850" y="3629025"/>
            <a:ext cx="3511550" cy="2535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24" descr="DNA_chemical_stru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3651250"/>
            <a:ext cx="3540125" cy="280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26"/>
          <p:cNvSpPr txBox="1">
            <a:spLocks noChangeArrowheads="1"/>
          </p:cNvSpPr>
          <p:nvPr/>
        </p:nvSpPr>
        <p:spPr bwMode="auto">
          <a:xfrm>
            <a:off x="26988" y="6457950"/>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DNA Chemical Structure</a:t>
            </a:r>
            <a:r>
              <a:rPr lang="en-US" sz="1000">
                <a:latin typeface="Comic Sans MS" pitchFamily="66" charset="0"/>
              </a:rPr>
              <a:t>, Madprime, Wiki; </a:t>
            </a:r>
            <a:r>
              <a:rPr lang="en-US" sz="1000">
                <a:latin typeface="Comic Sans MS" pitchFamily="66" charset="0"/>
                <a:hlinkClick r:id="rId6"/>
              </a:rPr>
              <a:t>Water Striders</a:t>
            </a:r>
            <a:r>
              <a:rPr lang="en-US" sz="1000">
                <a:latin typeface="Comic Sans MS" pitchFamily="66" charset="0"/>
              </a:rPr>
              <a:t>, Markus Gayda, Wiki </a:t>
            </a:r>
          </a:p>
        </p:txBody>
      </p:sp>
      <p:pic>
        <p:nvPicPr>
          <p:cNvPr id="22535" name="Picture 13" descr="water-strid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28600"/>
            <a:ext cx="14414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Text Box 18"/>
          <p:cNvSpPr txBox="1">
            <a:spLocks noChangeArrowheads="1"/>
          </p:cNvSpPr>
          <p:nvPr/>
        </p:nvSpPr>
        <p:spPr bwMode="auto">
          <a:xfrm>
            <a:off x="3619500" y="5778500"/>
            <a:ext cx="175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i="1"/>
              <a:t>Found in water, proteins &amp; DNA</a:t>
            </a:r>
          </a:p>
        </p:txBody>
      </p:sp>
      <p:sp>
        <p:nvSpPr>
          <p:cNvPr id="10" name="Text Box 5"/>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8"/>
              </a:rPr>
              <a:t>Virtual Cell Biology Classroom</a:t>
            </a:r>
            <a:r>
              <a:rPr lang="en-US" altLang="en-US" sz="1000" dirty="0">
                <a:latin typeface="Comic Sans MS" pitchFamily="66" charset="0"/>
              </a:rPr>
              <a:t>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4591177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dirty="0" smtClean="0">
                <a:solidFill>
                  <a:srgbClr val="FF0000"/>
                </a:solidFill>
                <a:latin typeface="Comic Sans MS" pitchFamily="66" charset="0"/>
              </a:rPr>
              <a:t>REVIEW!</a:t>
            </a:r>
          </a:p>
        </p:txBody>
      </p:sp>
      <p:pic>
        <p:nvPicPr>
          <p:cNvPr id="23555" name="Picture 16" descr="img02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72200" y="3238500"/>
            <a:ext cx="259397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381000" y="1295401"/>
            <a:ext cx="8534400" cy="2000548"/>
          </a:xfrm>
          <a:prstGeom prst="rect">
            <a:avLst/>
          </a:prstGeom>
          <a:noFill/>
        </p:spPr>
        <p:txBody>
          <a:bodyPr wrap="square">
            <a:spAutoFit/>
          </a:bodyPr>
          <a:lstStyle/>
          <a:p>
            <a:pPr algn="ctr">
              <a:defRPr/>
            </a:pPr>
            <a:r>
              <a:rPr lang="en-US" sz="3200" dirty="0" smtClean="0">
                <a:latin typeface="Comic Sans MS" pitchFamily="66" charset="0"/>
                <a:cs typeface="+mn-cs"/>
              </a:rPr>
              <a:t>Animated lessons </a:t>
            </a:r>
            <a:r>
              <a:rPr lang="en-US" sz="3200" dirty="0" smtClean="0">
                <a:latin typeface="Comic Sans MS" pitchFamily="66" charset="0"/>
                <a:cs typeface="+mn-cs"/>
              </a:rPr>
              <a:t>on Chemical Bonding: </a:t>
            </a:r>
            <a:endParaRPr lang="en-US" sz="3200" dirty="0">
              <a:latin typeface="Comic Sans MS" pitchFamily="66" charset="0"/>
              <a:cs typeface="+mn-cs"/>
            </a:endParaRPr>
          </a:p>
          <a:p>
            <a:pPr marL="514350" indent="-514350" algn="ctr">
              <a:buAutoNum type="arabicPeriod"/>
              <a:defRPr/>
            </a:pPr>
            <a:r>
              <a:rPr lang="en-US" sz="2800" dirty="0" smtClean="0">
                <a:solidFill>
                  <a:schemeClr val="tx1">
                    <a:lumMod val="50000"/>
                    <a:lumOff val="50000"/>
                  </a:schemeClr>
                </a:solidFill>
                <a:latin typeface="Comic Sans MS" pitchFamily="66" charset="0"/>
                <a:hlinkClick r:id="rId4"/>
              </a:rPr>
              <a:t>Ionic vs. Covalent Bonding</a:t>
            </a:r>
            <a:endParaRPr lang="en-US" sz="2800" dirty="0" smtClean="0">
              <a:solidFill>
                <a:schemeClr val="tx1">
                  <a:lumMod val="50000"/>
                  <a:lumOff val="50000"/>
                </a:schemeClr>
              </a:solidFill>
              <a:latin typeface="Comic Sans MS" pitchFamily="66" charset="0"/>
            </a:endParaRPr>
          </a:p>
          <a:p>
            <a:pPr marL="514350" indent="-514350" algn="ctr">
              <a:buAutoNum type="arabicPeriod"/>
              <a:defRPr/>
            </a:pPr>
            <a:r>
              <a:rPr lang="en-US" sz="2800" dirty="0" smtClean="0">
                <a:solidFill>
                  <a:schemeClr val="tx1">
                    <a:lumMod val="50000"/>
                    <a:lumOff val="50000"/>
                  </a:schemeClr>
                </a:solidFill>
                <a:latin typeface="Comic Sans MS" pitchFamily="66" charset="0"/>
                <a:hlinkClick r:id="rId5"/>
              </a:rPr>
              <a:t>Chemical Structures </a:t>
            </a:r>
            <a:r>
              <a:rPr lang="en-US" sz="2800" dirty="0">
                <a:solidFill>
                  <a:schemeClr val="tx1">
                    <a:lumMod val="50000"/>
                    <a:lumOff val="50000"/>
                  </a:schemeClr>
                </a:solidFill>
                <a:latin typeface="Comic Sans MS" pitchFamily="66" charset="0"/>
                <a:hlinkClick r:id="rId5"/>
              </a:rPr>
              <a:t>&amp;</a:t>
            </a:r>
            <a:r>
              <a:rPr lang="en-US" sz="2800" dirty="0" smtClean="0">
                <a:solidFill>
                  <a:schemeClr val="tx1">
                    <a:lumMod val="50000"/>
                    <a:lumOff val="50000"/>
                  </a:schemeClr>
                </a:solidFill>
                <a:latin typeface="Comic Sans MS" pitchFamily="66" charset="0"/>
                <a:hlinkClick r:id="rId5"/>
              </a:rPr>
              <a:t> Bonding</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pic>
        <p:nvPicPr>
          <p:cNvPr id="23558" name="Picture 6" descr="methane-covalent-no lab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81400"/>
            <a:ext cx="2346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Na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429000"/>
            <a:ext cx="3209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8"/>
              </a:rPr>
              <a:t>Methane Covalent Bonds</a:t>
            </a:r>
            <a:r>
              <a:rPr lang="en-US" sz="1000">
                <a:latin typeface="Comic Sans MS" pitchFamily="66" charset="0"/>
              </a:rPr>
              <a:t>, Dynablast; </a:t>
            </a:r>
            <a:r>
              <a:rPr lang="en-US" sz="1000">
                <a:latin typeface="Comic Sans MS" pitchFamily="66" charset="0"/>
                <a:hlinkClick r:id="rId9"/>
              </a:rPr>
              <a:t>Formation of ionic sodium fluoride</a:t>
            </a:r>
            <a:r>
              <a:rPr lang="en-US" sz="1000">
                <a:latin typeface="Comic Sans MS" pitchFamily="66" charset="0"/>
              </a:rPr>
              <a:t>, </a:t>
            </a:r>
            <a:endParaRPr lang="en-US" sz="900">
              <a:latin typeface="Comic Sans MS" pitchFamily="66" charset="0"/>
            </a:endParaRPr>
          </a:p>
        </p:txBody>
      </p:sp>
      <p:sp>
        <p:nvSpPr>
          <p:cNvPr id="9"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10"/>
              </a:rPr>
              <a:t>Virtual Cell Biology Classroom</a:t>
            </a:r>
            <a:r>
              <a:rPr lang="en-US" altLang="en-US" sz="1000" dirty="0">
                <a:latin typeface="Comic Sans MS" pitchFamily="66" charset="0"/>
              </a:rPr>
              <a:t> on </a:t>
            </a:r>
            <a:r>
              <a:rPr lang="en-US" altLang="en-US" sz="1000" dirty="0">
                <a:latin typeface="Comic Sans MS" pitchFamily="66" charset="0"/>
                <a:hlinkClick r:id="rId11"/>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718465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04800" y="1143000"/>
            <a:ext cx="3352800" cy="3124200"/>
          </a:xfrm>
        </p:spPr>
        <p:txBody>
          <a:bodyPr/>
          <a:lstStyle/>
          <a:p>
            <a:pPr eaLnBrk="1" hangingPunct="1"/>
            <a:r>
              <a:rPr lang="en-US" altLang="en-US" sz="4400" b="1" dirty="0" smtClean="0">
                <a:solidFill>
                  <a:srgbClr val="606060"/>
                </a:solidFill>
                <a:latin typeface="Comic Sans MS" pitchFamily="66" charset="0"/>
              </a:rPr>
              <a:t>Chemical Bonds, Reactions &amp; Notation</a:t>
            </a:r>
            <a:endParaRPr lang="en-US" altLang="en-US" b="1" i="1" dirty="0" smtClean="0">
              <a:solidFill>
                <a:srgbClr val="606060"/>
              </a:solidFill>
              <a:latin typeface="Comic Sans MS" pitchFamily="66" charset="0"/>
            </a:endParaRPr>
          </a:p>
        </p:txBody>
      </p:sp>
      <p:sp>
        <p:nvSpPr>
          <p:cNvPr id="6" name="Text Box 13"/>
          <p:cNvSpPr txBox="1">
            <a:spLocks noChangeArrowheads="1"/>
          </p:cNvSpPr>
          <p:nvPr/>
        </p:nvSpPr>
        <p:spPr bwMode="auto">
          <a:xfrm>
            <a:off x="5486400" y="6596063"/>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3"/>
              </a:rPr>
              <a:t>Combustion Reaction of Methane</a:t>
            </a:r>
            <a:r>
              <a:rPr lang="en-US" sz="1000">
                <a:latin typeface="Comic Sans MS" charset="0"/>
              </a:rPr>
              <a:t>, Wiki </a:t>
            </a:r>
          </a:p>
        </p:txBody>
      </p:sp>
      <p:pic>
        <p:nvPicPr>
          <p:cNvPr id="7" name="Picture 1" descr="Combustion_reaction_of_metha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990600" y="4267200"/>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rgbClr val="FF0000"/>
                </a:solidFill>
                <a:latin typeface="Comic Sans MS" charset="0"/>
                <a:cs typeface="Comic Sans MS" charset="0"/>
              </a:rPr>
              <a:t>Making Molecules </a:t>
            </a:r>
            <a:endParaRPr lang="en-US" sz="2000" dirty="0" smtClean="0">
              <a:solidFill>
                <a:srgbClr val="FF0000"/>
              </a:solidFill>
              <a:latin typeface="Comic Sans MS" charset="0"/>
              <a:cs typeface="Comic Sans MS" charset="0"/>
            </a:endParaRPr>
          </a:p>
          <a:p>
            <a:pPr algn="ctr" eaLnBrk="1" hangingPunct="1"/>
            <a:r>
              <a:rPr lang="en-US" sz="2000" dirty="0" smtClean="0">
                <a:solidFill>
                  <a:srgbClr val="FF0000"/>
                </a:solidFill>
                <a:latin typeface="Comic Sans MS" charset="0"/>
                <a:cs typeface="Comic Sans MS" charset="0"/>
              </a:rPr>
              <a:t>&amp; Compounds</a:t>
            </a:r>
            <a:endParaRPr lang="en-US" sz="2000" dirty="0">
              <a:solidFill>
                <a:srgbClr val="FF0000"/>
              </a:solidFill>
              <a:latin typeface="Comic Sans MS" charset="0"/>
              <a:cs typeface="Comic Sans MS" charset="0"/>
            </a:endParaRPr>
          </a:p>
        </p:txBody>
      </p:sp>
      <p:sp>
        <p:nvSpPr>
          <p:cNvPr id="9"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
        <p:nvSpPr>
          <p:cNvPr id="11" name="Text Box 5"/>
          <p:cNvSpPr txBox="1">
            <a:spLocks noChangeArrowheads="1"/>
          </p:cNvSpPr>
          <p:nvPr/>
        </p:nvSpPr>
        <p:spPr bwMode="auto">
          <a:xfrm>
            <a:off x="4748212" y="67659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6811" y="0"/>
            <a:ext cx="8839200" cy="788854"/>
          </a:xfrm>
        </p:spPr>
        <p:txBody>
          <a:bodyPr/>
          <a:lstStyle/>
          <a:p>
            <a:pPr eaLnBrk="1" hangingPunct="1"/>
            <a:r>
              <a:rPr lang="en-US" altLang="en-US" sz="2800" b="1" dirty="0" smtClean="0">
                <a:solidFill>
                  <a:srgbClr val="FF0000"/>
                </a:solidFill>
                <a:latin typeface="Comic Sans MS" pitchFamily="66" charset="0"/>
              </a:rPr>
              <a:t>Synthesis, Decomposition &amp; Exchange Reactions</a:t>
            </a:r>
            <a:r>
              <a:rPr lang="en-US" altLang="en-US" dirty="0" smtClean="0"/>
              <a:t> </a:t>
            </a:r>
          </a:p>
        </p:txBody>
      </p:sp>
      <p:pic>
        <p:nvPicPr>
          <p:cNvPr id="29699" name="Picture 12" descr="Rust_on_iro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502400" y="1143000"/>
            <a:ext cx="2184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4564" name="Text Box 4"/>
          <p:cNvSpPr txBox="1">
            <a:spLocks noChangeArrowheads="1"/>
          </p:cNvSpPr>
          <p:nvPr/>
        </p:nvSpPr>
        <p:spPr bwMode="auto">
          <a:xfrm>
            <a:off x="152400" y="788854"/>
            <a:ext cx="6477000" cy="591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smtClean="0">
                <a:solidFill>
                  <a:schemeClr val="tx1">
                    <a:lumMod val="65000"/>
                    <a:lumOff val="35000"/>
                  </a:schemeClr>
                </a:solidFill>
                <a:latin typeface="Comic Sans MS" pitchFamily="66" charset="0"/>
              </a:rPr>
              <a:t>Synthesis</a:t>
            </a:r>
            <a:r>
              <a:rPr lang="en-US" altLang="en-US" b="1" dirty="0" smtClean="0">
                <a:latin typeface="Comic Sans MS" pitchFamily="66" charset="0"/>
              </a:rPr>
              <a:t> Reaction</a:t>
            </a:r>
            <a:r>
              <a:rPr lang="en-US" altLang="en-US" dirty="0" smtClean="0">
                <a:latin typeface="Comic Sans MS" pitchFamily="66" charset="0"/>
              </a:rPr>
              <a:t> </a:t>
            </a:r>
            <a:r>
              <a:rPr lang="en-US" altLang="en-US" sz="1400" dirty="0" smtClean="0">
                <a:latin typeface="Comic Sans MS" pitchFamily="66" charset="0"/>
              </a:rPr>
              <a:t>(a.k.a. Combination </a:t>
            </a:r>
            <a:r>
              <a:rPr lang="en-US" altLang="en-US" sz="1400" dirty="0">
                <a:latin typeface="Comic Sans MS" pitchFamily="66" charset="0"/>
              </a:rPr>
              <a:t>or Anabolic Reaction)</a:t>
            </a:r>
          </a:p>
          <a:p>
            <a:pPr eaLnBrk="1" hangingPunct="1">
              <a:spcBef>
                <a:spcPct val="50000"/>
              </a:spcBef>
            </a:pPr>
            <a:r>
              <a:rPr lang="en-US" altLang="en-US" sz="1400" dirty="0">
                <a:latin typeface="Comic Sans MS" pitchFamily="66" charset="0"/>
              </a:rPr>
              <a:t>When two or more substances combine to form a single compound.</a:t>
            </a:r>
          </a:p>
          <a:p>
            <a:pPr eaLnBrk="1" hangingPunct="1">
              <a:spcBef>
                <a:spcPct val="50000"/>
              </a:spcBef>
            </a:pPr>
            <a:r>
              <a:rPr lang="en-US" altLang="en-US" sz="1400" dirty="0">
                <a:latin typeface="Comic Sans MS" pitchFamily="66" charset="0"/>
              </a:rPr>
              <a:t>Requires energy in order to take place</a:t>
            </a:r>
          </a:p>
          <a:p>
            <a:pPr eaLnBrk="1" hangingPunct="1">
              <a:spcBef>
                <a:spcPct val="50000"/>
              </a:spcBef>
            </a:pPr>
            <a:endParaRPr lang="en-US" altLang="en-US" sz="500" dirty="0">
              <a:latin typeface="Comic Sans MS" pitchFamily="66" charset="0"/>
            </a:endParaRPr>
          </a:p>
          <a:p>
            <a:pPr eaLnBrk="1" hangingPunct="1">
              <a:spcBef>
                <a:spcPct val="50000"/>
              </a:spcBef>
            </a:pPr>
            <a:r>
              <a:rPr lang="en-US" altLang="en-US" sz="1200" i="1" dirty="0">
                <a:latin typeface="Comic Sans MS" pitchFamily="66" charset="0"/>
              </a:rPr>
              <a:t>The general form of a direct combination reaction is:</a:t>
            </a:r>
          </a:p>
          <a:p>
            <a:pPr eaLnBrk="1" hangingPunct="1">
              <a:spcBef>
                <a:spcPct val="50000"/>
              </a:spcBef>
            </a:pPr>
            <a:r>
              <a:rPr lang="en-US" altLang="en-US" sz="1400" b="1" dirty="0">
                <a:latin typeface="Comic Sans MS" pitchFamily="66" charset="0"/>
              </a:rPr>
              <a:t>A + B → AB   </a:t>
            </a:r>
            <a:r>
              <a:rPr lang="en-US" altLang="en-US" sz="1200" dirty="0">
                <a:latin typeface="Comic Sans MS" pitchFamily="66" charset="0"/>
              </a:rPr>
              <a:t>where A and B are elements or compounds, and AB is a compound consisting of A and B. </a:t>
            </a:r>
          </a:p>
          <a:p>
            <a:pPr eaLnBrk="1" hangingPunct="1">
              <a:spcBef>
                <a:spcPct val="50000"/>
              </a:spcBef>
            </a:pPr>
            <a:endParaRPr lang="en-US" altLang="en-US" sz="800" dirty="0">
              <a:latin typeface="Comic Sans MS" pitchFamily="66" charset="0"/>
            </a:endParaRPr>
          </a:p>
          <a:p>
            <a:pPr eaLnBrk="1" hangingPunct="1">
              <a:spcBef>
                <a:spcPct val="50000"/>
              </a:spcBef>
            </a:pPr>
            <a:r>
              <a:rPr lang="en-US" altLang="en-US" sz="1200" i="1" dirty="0">
                <a:latin typeface="Comic Sans MS" pitchFamily="66" charset="0"/>
              </a:rPr>
              <a:t>Examples of combination reactions include:</a:t>
            </a:r>
          </a:p>
          <a:p>
            <a:pPr eaLnBrk="1" hangingPunct="1">
              <a:spcBef>
                <a:spcPct val="50000"/>
              </a:spcBef>
            </a:pPr>
            <a:r>
              <a:rPr lang="en-US" altLang="en-US" sz="1200" dirty="0">
                <a:latin typeface="Comic Sans MS" pitchFamily="66" charset="0"/>
              </a:rPr>
              <a:t>2Na + Cl</a:t>
            </a:r>
            <a:r>
              <a:rPr lang="en-US" altLang="en-US" sz="1200" baseline="-25000" dirty="0">
                <a:latin typeface="Comic Sans MS" pitchFamily="66" charset="0"/>
              </a:rPr>
              <a:t>2</a:t>
            </a:r>
            <a:r>
              <a:rPr lang="en-US" altLang="en-US" sz="1200" dirty="0">
                <a:latin typeface="Comic Sans MS" pitchFamily="66" charset="0"/>
              </a:rPr>
              <a:t> → 2 </a:t>
            </a:r>
            <a:r>
              <a:rPr lang="en-US" altLang="en-US" sz="1200" dirty="0" err="1">
                <a:latin typeface="Comic Sans MS" pitchFamily="66" charset="0"/>
              </a:rPr>
              <a:t>NaCl</a:t>
            </a:r>
            <a:r>
              <a:rPr lang="en-US" altLang="en-US" sz="1200" dirty="0">
                <a:latin typeface="Comic Sans MS" pitchFamily="66" charset="0"/>
              </a:rPr>
              <a:t> (formation of table salt) </a:t>
            </a:r>
          </a:p>
          <a:p>
            <a:pPr eaLnBrk="1" hangingPunct="1">
              <a:spcBef>
                <a:spcPct val="50000"/>
              </a:spcBef>
            </a:pPr>
            <a:r>
              <a:rPr lang="en-US" altLang="en-US" sz="1200" dirty="0">
                <a:latin typeface="Comic Sans MS" pitchFamily="66" charset="0"/>
              </a:rPr>
              <a:t>4 Fe + 3 O</a:t>
            </a:r>
            <a:r>
              <a:rPr lang="en-US" altLang="en-US" sz="1200" baseline="-25000" dirty="0">
                <a:latin typeface="Comic Sans MS" pitchFamily="66" charset="0"/>
              </a:rPr>
              <a:t>2</a:t>
            </a:r>
            <a:r>
              <a:rPr lang="en-US" altLang="en-US" sz="1200" dirty="0">
                <a:latin typeface="Comic Sans MS" pitchFamily="66" charset="0"/>
              </a:rPr>
              <a:t> → 2 Fe</a:t>
            </a:r>
            <a:r>
              <a:rPr lang="en-US" altLang="en-US" sz="1200" baseline="-25000" dirty="0">
                <a:latin typeface="Comic Sans MS" pitchFamily="66" charset="0"/>
              </a:rPr>
              <a:t>2</a:t>
            </a:r>
            <a:r>
              <a:rPr lang="en-US" altLang="en-US" sz="1200" dirty="0">
                <a:latin typeface="Comic Sans MS" pitchFamily="66" charset="0"/>
              </a:rPr>
              <a:t>O</a:t>
            </a:r>
            <a:r>
              <a:rPr lang="en-US" altLang="en-US" sz="1200" baseline="-25000" dirty="0">
                <a:latin typeface="Comic Sans MS" pitchFamily="66" charset="0"/>
              </a:rPr>
              <a:t>3</a:t>
            </a:r>
            <a:r>
              <a:rPr lang="en-US" altLang="en-US" sz="1200" dirty="0">
                <a:latin typeface="Comic Sans MS" pitchFamily="66" charset="0"/>
              </a:rPr>
              <a:t> (iron rusting) </a:t>
            </a:r>
          </a:p>
          <a:p>
            <a:pPr eaLnBrk="1" hangingPunct="1">
              <a:spcBef>
                <a:spcPct val="50000"/>
              </a:spcBef>
            </a:pPr>
            <a:endParaRPr lang="en-US" altLang="en-US" sz="1200" dirty="0">
              <a:latin typeface="Comic Sans MS" pitchFamily="66" charset="0"/>
            </a:endParaRPr>
          </a:p>
          <a:p>
            <a:pPr eaLnBrk="1" hangingPunct="1"/>
            <a:r>
              <a:rPr lang="en-US" altLang="en-US" sz="2000" b="1" dirty="0" smtClean="0">
                <a:solidFill>
                  <a:schemeClr val="tx1">
                    <a:lumMod val="65000"/>
                    <a:lumOff val="35000"/>
                  </a:schemeClr>
                </a:solidFill>
                <a:latin typeface="Comic Sans MS" pitchFamily="66" charset="0"/>
              </a:rPr>
              <a:t>Decomposition</a:t>
            </a:r>
            <a:r>
              <a:rPr lang="en-US" altLang="en-US" b="1" dirty="0" smtClean="0">
                <a:latin typeface="Comic Sans MS" pitchFamily="66" charset="0"/>
              </a:rPr>
              <a:t> </a:t>
            </a:r>
            <a:r>
              <a:rPr lang="en-US" altLang="en-US" b="1" dirty="0">
                <a:latin typeface="Comic Sans MS" pitchFamily="66" charset="0"/>
              </a:rPr>
              <a:t>Reaction </a:t>
            </a:r>
            <a:r>
              <a:rPr lang="en-US" altLang="en-US" sz="1400" dirty="0" smtClean="0">
                <a:latin typeface="Comic Sans MS" pitchFamily="66" charset="0"/>
              </a:rPr>
              <a:t>(a.k.a. Catabolic </a:t>
            </a:r>
            <a:r>
              <a:rPr lang="en-US" altLang="en-US" sz="1400" dirty="0">
                <a:latin typeface="Comic Sans MS" pitchFamily="66" charset="0"/>
              </a:rPr>
              <a:t>Reaction)</a:t>
            </a:r>
            <a:endParaRPr lang="en-US" altLang="en-US" sz="1400" b="1" dirty="0">
              <a:latin typeface="Comic Sans MS" pitchFamily="66" charset="0"/>
            </a:endParaRPr>
          </a:p>
          <a:p>
            <a:pPr eaLnBrk="1" hangingPunct="1"/>
            <a:endParaRPr lang="en-US" altLang="en-US" sz="1000" dirty="0">
              <a:latin typeface="Comic Sans MS" pitchFamily="66" charset="0"/>
            </a:endParaRPr>
          </a:p>
          <a:p>
            <a:pPr eaLnBrk="1" hangingPunct="1"/>
            <a:r>
              <a:rPr lang="en-US" altLang="en-US" sz="1400" dirty="0">
                <a:latin typeface="Comic Sans MS" pitchFamily="66" charset="0"/>
              </a:rPr>
              <a:t>The opposite of a composition reaction. A compound is broken down.</a:t>
            </a:r>
          </a:p>
          <a:p>
            <a:pPr eaLnBrk="1" hangingPunct="1"/>
            <a:endParaRPr lang="en-US" altLang="en-US" sz="1400" dirty="0">
              <a:latin typeface="Comic Sans MS" pitchFamily="66" charset="0"/>
            </a:endParaRPr>
          </a:p>
          <a:p>
            <a:pPr eaLnBrk="1" hangingPunct="1"/>
            <a:r>
              <a:rPr lang="en-US" altLang="en-US" sz="1400" dirty="0">
                <a:latin typeface="Comic Sans MS" pitchFamily="66" charset="0"/>
              </a:rPr>
              <a:t>The generalized reaction formula for chemical decomposition is:</a:t>
            </a:r>
          </a:p>
          <a:p>
            <a:pPr eaLnBrk="1" hangingPunct="1"/>
            <a:r>
              <a:rPr lang="en-US" altLang="en-US" sz="1400" b="1" dirty="0">
                <a:latin typeface="Comic Sans MS" pitchFamily="66" charset="0"/>
              </a:rPr>
              <a:t>AB → A + B </a:t>
            </a:r>
          </a:p>
          <a:p>
            <a:pPr eaLnBrk="1" hangingPunct="1"/>
            <a:endParaRPr lang="en-US" altLang="en-US" sz="1000" dirty="0">
              <a:latin typeface="Comic Sans MS" pitchFamily="66" charset="0"/>
            </a:endParaRPr>
          </a:p>
          <a:p>
            <a:pPr eaLnBrk="1" hangingPunct="1">
              <a:spcBef>
                <a:spcPct val="50000"/>
              </a:spcBef>
            </a:pPr>
            <a:r>
              <a:rPr lang="en-US" altLang="en-US" sz="2000" b="1" dirty="0" smtClean="0">
                <a:solidFill>
                  <a:schemeClr val="tx1">
                    <a:lumMod val="65000"/>
                    <a:lumOff val="35000"/>
                  </a:schemeClr>
                </a:solidFill>
                <a:latin typeface="Comic Sans MS" pitchFamily="66" charset="0"/>
              </a:rPr>
              <a:t>Exchange</a:t>
            </a:r>
            <a:r>
              <a:rPr lang="en-US" altLang="en-US" sz="1600" b="1" dirty="0" smtClean="0">
                <a:latin typeface="Comic Sans MS" pitchFamily="66" charset="0"/>
              </a:rPr>
              <a:t> </a:t>
            </a:r>
            <a:r>
              <a:rPr lang="en-US" altLang="en-US" b="1" dirty="0" smtClean="0">
                <a:latin typeface="Comic Sans MS" pitchFamily="66" charset="0"/>
              </a:rPr>
              <a:t>Reaction</a:t>
            </a:r>
            <a:r>
              <a:rPr lang="en-US" altLang="en-US" sz="1400" b="1" dirty="0" smtClean="0">
                <a:latin typeface="Comic Sans MS" pitchFamily="66" charset="0"/>
              </a:rPr>
              <a:t> </a:t>
            </a:r>
            <a:r>
              <a:rPr lang="en-US" altLang="en-US" sz="1400" dirty="0" smtClean="0">
                <a:latin typeface="Comic Sans MS" pitchFamily="66" charset="0"/>
              </a:rPr>
              <a:t>(a.k.a. Transfer or Replacement Reaction</a:t>
            </a:r>
            <a:r>
              <a:rPr lang="en-US" altLang="en-US" sz="1400" dirty="0">
                <a:latin typeface="Comic Sans MS" pitchFamily="66" charset="0"/>
              </a:rPr>
              <a:t>)</a:t>
            </a:r>
          </a:p>
          <a:p>
            <a:pPr eaLnBrk="1" hangingPunct="1">
              <a:spcBef>
                <a:spcPct val="50000"/>
              </a:spcBef>
            </a:pPr>
            <a:r>
              <a:rPr lang="en-US" altLang="en-US" sz="1400" dirty="0">
                <a:latin typeface="Comic Sans MS" pitchFamily="66" charset="0"/>
              </a:rPr>
              <a:t>Atoms are moved from one molecule to another</a:t>
            </a:r>
            <a:r>
              <a:rPr lang="en-US" altLang="en-US" sz="1200" dirty="0">
                <a:latin typeface="Comic Sans MS" pitchFamily="66" charset="0"/>
              </a:rPr>
              <a:t>.</a:t>
            </a:r>
          </a:p>
          <a:p>
            <a:pPr eaLnBrk="1" hangingPunct="1">
              <a:spcBef>
                <a:spcPct val="50000"/>
              </a:spcBef>
            </a:pPr>
            <a:r>
              <a:rPr lang="en-US" altLang="en-US" sz="1400" b="1" dirty="0">
                <a:latin typeface="Comic Sans MS" pitchFamily="66" charset="0"/>
              </a:rPr>
              <a:t>A + BC → AB + C</a:t>
            </a:r>
          </a:p>
        </p:txBody>
      </p:sp>
      <p:pic>
        <p:nvPicPr>
          <p:cNvPr id="29701" name="Picture 14" descr="Chemical_decomposition"/>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72200" y="4876800"/>
            <a:ext cx="259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Rectangle 16"/>
          <p:cNvSpPr>
            <a:spLocks noChangeArrowheads="1"/>
          </p:cNvSpPr>
          <p:nvPr/>
        </p:nvSpPr>
        <p:spPr bwMode="auto">
          <a:xfrm>
            <a:off x="0" y="6613525"/>
            <a:ext cx="4956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5"/>
              </a:rPr>
              <a:t>Animation decomposition reaction</a:t>
            </a:r>
            <a:r>
              <a:rPr lang="en-US" altLang="en-US" sz="1000">
                <a:latin typeface="Comic Sans MS" pitchFamily="66" charset="0"/>
              </a:rPr>
              <a:t>, Armando-Martin; </a:t>
            </a:r>
            <a:r>
              <a:rPr lang="en-US" altLang="en-US" sz="1000">
                <a:latin typeface="Comic Sans MS" pitchFamily="66" charset="0"/>
                <a:hlinkClick r:id="rId6"/>
              </a:rPr>
              <a:t>Rust</a:t>
            </a:r>
            <a:r>
              <a:rPr lang="en-US" altLang="en-US" sz="1000">
                <a:latin typeface="Comic Sans MS" pitchFamily="66" charset="0"/>
              </a:rPr>
              <a:t>, Later Keiwos</a:t>
            </a:r>
          </a:p>
        </p:txBody>
      </p:sp>
      <p:sp>
        <p:nvSpPr>
          <p:cNvPr id="29703" name="Text Box 5"/>
          <p:cNvSpPr txBox="1">
            <a:spLocks noChangeArrowheads="1"/>
          </p:cNvSpPr>
          <p:nvPr/>
        </p:nvSpPr>
        <p:spPr bwMode="auto">
          <a:xfrm>
            <a:off x="4956175" y="6613525"/>
            <a:ext cx="4187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64">
                                            <p:txEl>
                                              <p:pRg st="0" end="0"/>
                                            </p:txEl>
                                          </p:spTgt>
                                        </p:tgtEl>
                                        <p:attrNameLst>
                                          <p:attrName>style.visibility</p:attrName>
                                        </p:attrNameLst>
                                      </p:cBhvr>
                                      <p:to>
                                        <p:strVal val="visible"/>
                                      </p:to>
                                    </p:set>
                                    <p:animEffect transition="in" filter="dissolve">
                                      <p:cBhvr>
                                        <p:cTn id="7" dur="500"/>
                                        <p:tgtEl>
                                          <p:spTgt spid="19456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4564">
                                            <p:txEl>
                                              <p:pRg st="1" end="1"/>
                                            </p:txEl>
                                          </p:spTgt>
                                        </p:tgtEl>
                                        <p:attrNameLst>
                                          <p:attrName>style.visibility</p:attrName>
                                        </p:attrNameLst>
                                      </p:cBhvr>
                                      <p:to>
                                        <p:strVal val="visible"/>
                                      </p:to>
                                    </p:set>
                                    <p:animEffect transition="in" filter="dissolve">
                                      <p:cBhvr>
                                        <p:cTn id="10" dur="500"/>
                                        <p:tgtEl>
                                          <p:spTgt spid="19456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4564">
                                            <p:txEl>
                                              <p:pRg st="2" end="2"/>
                                            </p:txEl>
                                          </p:spTgt>
                                        </p:tgtEl>
                                        <p:attrNameLst>
                                          <p:attrName>style.visibility</p:attrName>
                                        </p:attrNameLst>
                                      </p:cBhvr>
                                      <p:to>
                                        <p:strVal val="visible"/>
                                      </p:to>
                                    </p:set>
                                    <p:animEffect transition="in" filter="dissolve">
                                      <p:cBhvr>
                                        <p:cTn id="13" dur="500"/>
                                        <p:tgtEl>
                                          <p:spTgt spid="19456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94564">
                                            <p:txEl>
                                              <p:pRg st="4" end="4"/>
                                            </p:txEl>
                                          </p:spTgt>
                                        </p:tgtEl>
                                        <p:attrNameLst>
                                          <p:attrName>style.visibility</p:attrName>
                                        </p:attrNameLst>
                                      </p:cBhvr>
                                      <p:to>
                                        <p:strVal val="visible"/>
                                      </p:to>
                                    </p:set>
                                    <p:animEffect transition="in" filter="dissolve">
                                      <p:cBhvr>
                                        <p:cTn id="16" dur="500"/>
                                        <p:tgtEl>
                                          <p:spTgt spid="19456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94564">
                                            <p:txEl>
                                              <p:pRg st="5" end="5"/>
                                            </p:txEl>
                                          </p:spTgt>
                                        </p:tgtEl>
                                        <p:attrNameLst>
                                          <p:attrName>style.visibility</p:attrName>
                                        </p:attrNameLst>
                                      </p:cBhvr>
                                      <p:to>
                                        <p:strVal val="visible"/>
                                      </p:to>
                                    </p:set>
                                    <p:animEffect transition="in" filter="dissolve">
                                      <p:cBhvr>
                                        <p:cTn id="19" dur="500"/>
                                        <p:tgtEl>
                                          <p:spTgt spid="19456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94564">
                                            <p:txEl>
                                              <p:pRg st="7" end="7"/>
                                            </p:txEl>
                                          </p:spTgt>
                                        </p:tgtEl>
                                        <p:attrNameLst>
                                          <p:attrName>style.visibility</p:attrName>
                                        </p:attrNameLst>
                                      </p:cBhvr>
                                      <p:to>
                                        <p:strVal val="visible"/>
                                      </p:to>
                                    </p:set>
                                    <p:animEffect transition="in" filter="dissolve">
                                      <p:cBhvr>
                                        <p:cTn id="22" dur="500"/>
                                        <p:tgtEl>
                                          <p:spTgt spid="194564">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94564">
                                            <p:txEl>
                                              <p:pRg st="8" end="8"/>
                                            </p:txEl>
                                          </p:spTgt>
                                        </p:tgtEl>
                                        <p:attrNameLst>
                                          <p:attrName>style.visibility</p:attrName>
                                        </p:attrNameLst>
                                      </p:cBhvr>
                                      <p:to>
                                        <p:strVal val="visible"/>
                                      </p:to>
                                    </p:set>
                                    <p:animEffect transition="in" filter="dissolve">
                                      <p:cBhvr>
                                        <p:cTn id="25" dur="500"/>
                                        <p:tgtEl>
                                          <p:spTgt spid="194564">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94564">
                                            <p:txEl>
                                              <p:pRg st="9" end="9"/>
                                            </p:txEl>
                                          </p:spTgt>
                                        </p:tgtEl>
                                        <p:attrNameLst>
                                          <p:attrName>style.visibility</p:attrName>
                                        </p:attrNameLst>
                                      </p:cBhvr>
                                      <p:to>
                                        <p:strVal val="visible"/>
                                      </p:to>
                                    </p:set>
                                    <p:animEffect transition="in" filter="dissolve">
                                      <p:cBhvr>
                                        <p:cTn id="28" dur="500"/>
                                        <p:tgtEl>
                                          <p:spTgt spid="194564">
                                            <p:txEl>
                                              <p:pRg st="9" end="9"/>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94564">
                                            <p:txEl>
                                              <p:pRg st="11" end="11"/>
                                            </p:txEl>
                                          </p:spTgt>
                                        </p:tgtEl>
                                        <p:attrNameLst>
                                          <p:attrName>style.visibility</p:attrName>
                                        </p:attrNameLst>
                                      </p:cBhvr>
                                      <p:to>
                                        <p:strVal val="visible"/>
                                      </p:to>
                                    </p:set>
                                    <p:animEffect transition="in" filter="dissolve">
                                      <p:cBhvr>
                                        <p:cTn id="33" dur="500"/>
                                        <p:tgtEl>
                                          <p:spTgt spid="194564">
                                            <p:txEl>
                                              <p:pRg st="11" end="1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94564">
                                            <p:txEl>
                                              <p:pRg st="13" end="13"/>
                                            </p:txEl>
                                          </p:spTgt>
                                        </p:tgtEl>
                                        <p:attrNameLst>
                                          <p:attrName>style.visibility</p:attrName>
                                        </p:attrNameLst>
                                      </p:cBhvr>
                                      <p:to>
                                        <p:strVal val="visible"/>
                                      </p:to>
                                    </p:set>
                                    <p:animEffect transition="in" filter="dissolve">
                                      <p:cBhvr>
                                        <p:cTn id="36" dur="500"/>
                                        <p:tgtEl>
                                          <p:spTgt spid="194564">
                                            <p:txEl>
                                              <p:pRg st="13" end="1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94564">
                                            <p:txEl>
                                              <p:pRg st="15" end="15"/>
                                            </p:txEl>
                                          </p:spTgt>
                                        </p:tgtEl>
                                        <p:attrNameLst>
                                          <p:attrName>style.visibility</p:attrName>
                                        </p:attrNameLst>
                                      </p:cBhvr>
                                      <p:to>
                                        <p:strVal val="visible"/>
                                      </p:to>
                                    </p:set>
                                    <p:animEffect transition="in" filter="dissolve">
                                      <p:cBhvr>
                                        <p:cTn id="39" dur="500"/>
                                        <p:tgtEl>
                                          <p:spTgt spid="194564">
                                            <p:txEl>
                                              <p:pRg st="15" end="1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94564">
                                            <p:txEl>
                                              <p:pRg st="16" end="16"/>
                                            </p:txEl>
                                          </p:spTgt>
                                        </p:tgtEl>
                                        <p:attrNameLst>
                                          <p:attrName>style.visibility</p:attrName>
                                        </p:attrNameLst>
                                      </p:cBhvr>
                                      <p:to>
                                        <p:strVal val="visible"/>
                                      </p:to>
                                    </p:set>
                                    <p:animEffect transition="in" filter="dissolve">
                                      <p:cBhvr>
                                        <p:cTn id="42" dur="500"/>
                                        <p:tgtEl>
                                          <p:spTgt spid="194564">
                                            <p:txEl>
                                              <p:pRg st="16" end="1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94564">
                                            <p:txEl>
                                              <p:pRg st="18" end="18"/>
                                            </p:txEl>
                                          </p:spTgt>
                                        </p:tgtEl>
                                        <p:attrNameLst>
                                          <p:attrName>style.visibility</p:attrName>
                                        </p:attrNameLst>
                                      </p:cBhvr>
                                      <p:to>
                                        <p:strVal val="visible"/>
                                      </p:to>
                                    </p:set>
                                    <p:animEffect transition="in" filter="dissolve">
                                      <p:cBhvr>
                                        <p:cTn id="47" dur="500"/>
                                        <p:tgtEl>
                                          <p:spTgt spid="194564">
                                            <p:txEl>
                                              <p:pRg st="18" end="18"/>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94564">
                                            <p:txEl>
                                              <p:pRg st="19" end="19"/>
                                            </p:txEl>
                                          </p:spTgt>
                                        </p:tgtEl>
                                        <p:attrNameLst>
                                          <p:attrName>style.visibility</p:attrName>
                                        </p:attrNameLst>
                                      </p:cBhvr>
                                      <p:to>
                                        <p:strVal val="visible"/>
                                      </p:to>
                                    </p:set>
                                    <p:animEffect transition="in" filter="dissolve">
                                      <p:cBhvr>
                                        <p:cTn id="50" dur="500"/>
                                        <p:tgtEl>
                                          <p:spTgt spid="194564">
                                            <p:txEl>
                                              <p:pRg st="19" end="19"/>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94564">
                                            <p:txEl>
                                              <p:pRg st="20" end="20"/>
                                            </p:txEl>
                                          </p:spTgt>
                                        </p:tgtEl>
                                        <p:attrNameLst>
                                          <p:attrName>style.visibility</p:attrName>
                                        </p:attrNameLst>
                                      </p:cBhvr>
                                      <p:to>
                                        <p:strVal val="visible"/>
                                      </p:to>
                                    </p:set>
                                    <p:animEffect transition="in" filter="dissolve">
                                      <p:cBhvr>
                                        <p:cTn id="53" dur="500"/>
                                        <p:tgtEl>
                                          <p:spTgt spid="19456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hydration hydroly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620713"/>
            <a:ext cx="8686800" cy="622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3"/>
          <p:cNvSpPr txBox="1">
            <a:spLocks noChangeArrowheads="1"/>
          </p:cNvSpPr>
          <p:nvPr/>
        </p:nvSpPr>
        <p:spPr bwMode="auto">
          <a:xfrm>
            <a:off x="846138" y="1905000"/>
            <a:ext cx="3954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smtClean="0">
                <a:solidFill>
                  <a:schemeClr val="tx1">
                    <a:lumMod val="65000"/>
                    <a:lumOff val="35000"/>
                  </a:schemeClr>
                </a:solidFill>
                <a:latin typeface="Comic Sans MS" pitchFamily="66" charset="0"/>
              </a:rPr>
              <a:t>What type is the top reaction?</a:t>
            </a:r>
            <a:endParaRPr lang="en-US" altLang="en-US" b="1" dirty="0">
              <a:solidFill>
                <a:schemeClr val="tx1">
                  <a:lumMod val="65000"/>
                  <a:lumOff val="35000"/>
                </a:schemeClr>
              </a:solidFill>
              <a:latin typeface="Comic Sans MS" pitchFamily="66" charset="0"/>
            </a:endParaRPr>
          </a:p>
        </p:txBody>
      </p:sp>
      <p:sp>
        <p:nvSpPr>
          <p:cNvPr id="30725" name="Rectangle 8"/>
          <p:cNvSpPr>
            <a:spLocks noGrp="1" noChangeArrowheads="1"/>
          </p:cNvSpPr>
          <p:nvPr>
            <p:ph type="title"/>
          </p:nvPr>
        </p:nvSpPr>
        <p:spPr>
          <a:xfrm>
            <a:off x="228600" y="304800"/>
            <a:ext cx="8763000" cy="1249363"/>
          </a:xfrm>
          <a:noFill/>
        </p:spPr>
        <p:txBody>
          <a:bodyPr/>
          <a:lstStyle/>
          <a:p>
            <a:pPr eaLnBrk="1" hangingPunct="1"/>
            <a:r>
              <a:rPr lang="en-US" altLang="en-US" sz="2400" b="1" dirty="0" smtClean="0">
                <a:solidFill>
                  <a:srgbClr val="FF0000"/>
                </a:solidFill>
                <a:latin typeface="Comic Sans MS" pitchFamily="66" charset="0"/>
              </a:rPr>
              <a:t>Q</a:t>
            </a:r>
            <a:r>
              <a:rPr lang="en-US" altLang="en-US" sz="2400" b="1" dirty="0" smtClean="0">
                <a:solidFill>
                  <a:schemeClr val="tx1"/>
                </a:solidFill>
                <a:latin typeface="Comic Sans MS" pitchFamily="66" charset="0"/>
              </a:rPr>
              <a:t>:</a:t>
            </a:r>
            <a:r>
              <a:rPr lang="en-US" altLang="en-US" sz="2400" dirty="0" smtClean="0">
                <a:solidFill>
                  <a:srgbClr val="FF0000"/>
                </a:solidFill>
                <a:latin typeface="Comic Sans MS" pitchFamily="66" charset="0"/>
              </a:rPr>
              <a:t> </a:t>
            </a:r>
            <a:r>
              <a:rPr lang="en-US" altLang="en-US" sz="2000" dirty="0" smtClean="0">
                <a:solidFill>
                  <a:schemeClr val="tx1"/>
                </a:solidFill>
                <a:latin typeface="Comic Sans MS" pitchFamily="66" charset="0"/>
              </a:rPr>
              <a:t>Based on the reaction types we just discussed, how would you categorize the reactions below?</a:t>
            </a:r>
          </a:p>
        </p:txBody>
      </p:sp>
      <p:sp>
        <p:nvSpPr>
          <p:cNvPr id="30726" name="Rectangle 9"/>
          <p:cNvSpPr>
            <a:spLocks noChangeArrowheads="1"/>
          </p:cNvSpPr>
          <p:nvPr/>
        </p:nvSpPr>
        <p:spPr bwMode="auto">
          <a:xfrm>
            <a:off x="2027238" y="3581400"/>
            <a:ext cx="10668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27"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2" name="Rectangle 1"/>
          <p:cNvSpPr/>
          <p:nvPr/>
        </p:nvSpPr>
        <p:spPr>
          <a:xfrm>
            <a:off x="762000" y="3581400"/>
            <a:ext cx="152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2364" y="4928016"/>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846138" y="5311301"/>
            <a:ext cx="5173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smtClean="0">
                <a:solidFill>
                  <a:schemeClr val="tx1">
                    <a:lumMod val="65000"/>
                    <a:lumOff val="35000"/>
                  </a:schemeClr>
                </a:solidFill>
                <a:latin typeface="Comic Sans MS" pitchFamily="66" charset="0"/>
              </a:rPr>
              <a:t>What type is the bottom reaction?</a:t>
            </a:r>
            <a:endParaRPr lang="en-US" altLang="en-US" b="1" dirty="0">
              <a:solidFill>
                <a:schemeClr val="tx1">
                  <a:lumMod val="65000"/>
                  <a:lumOff val="35000"/>
                </a:schemeClr>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half" idx="1"/>
          </p:nvPr>
        </p:nvSpPr>
        <p:spPr>
          <a:xfrm>
            <a:off x="152400" y="0"/>
            <a:ext cx="5334000" cy="6858000"/>
          </a:xfrm>
        </p:spPr>
        <p:txBody>
          <a:bodyPr/>
          <a:lstStyle/>
          <a:p>
            <a:pPr algn="ctr" eaLnBrk="1" hangingPunct="1">
              <a:buFontTx/>
              <a:buNone/>
            </a:pPr>
            <a:r>
              <a:rPr lang="en-US" altLang="en-US" sz="4800" b="1" dirty="0" smtClean="0">
                <a:solidFill>
                  <a:srgbClr val="33CC33"/>
                </a:solidFill>
                <a:latin typeface="Comic Sans MS" pitchFamily="66" charset="0"/>
              </a:rPr>
              <a:t> </a:t>
            </a:r>
            <a:r>
              <a:rPr lang="en-US" altLang="en-US" sz="4000" b="1" dirty="0" smtClean="0">
                <a:solidFill>
                  <a:srgbClr val="33CC33"/>
                </a:solidFill>
                <a:latin typeface="Comic Sans MS" pitchFamily="66" charset="0"/>
              </a:rPr>
              <a:t>Confused?</a:t>
            </a:r>
            <a:endParaRPr lang="en-US" altLang="en-US" sz="4000" b="1" dirty="0" smtClean="0">
              <a:latin typeface="Comic Sans MS" pitchFamily="66" charset="0"/>
            </a:endParaRPr>
          </a:p>
          <a:p>
            <a:pPr algn="ctr" eaLnBrk="1" hangingPunct="1">
              <a:buFontTx/>
              <a:buNone/>
            </a:pPr>
            <a:r>
              <a:rPr lang="en-US" altLang="en-US" sz="2000" dirty="0" smtClean="0">
                <a:latin typeface="Comic Sans MS" pitchFamily="66" charset="0"/>
              </a:rPr>
              <a:t>    Here are some links to fun resources that further explain Chemistry:</a:t>
            </a:r>
          </a:p>
          <a:p>
            <a:pPr algn="ctr" eaLnBrk="1" hangingPunct="1">
              <a:buFontTx/>
              <a:buNone/>
            </a:pPr>
            <a:endParaRPr lang="en-US" altLang="en-US" sz="1200" dirty="0" smtClean="0">
              <a:latin typeface="Comic Sans MS" pitchFamily="66" charset="0"/>
            </a:endParaRPr>
          </a:p>
          <a:p>
            <a:pPr eaLnBrk="1" hangingPunct="1"/>
            <a:r>
              <a:rPr lang="en-US" altLang="en-US" sz="1800" dirty="0" smtClean="0">
                <a:latin typeface="Comic Sans MS" pitchFamily="66" charset="0"/>
                <a:hlinkClick r:id="rId3"/>
              </a:rPr>
              <a:t>Inorganic Chemistry Main Page</a:t>
            </a:r>
            <a:r>
              <a:rPr lang="en-US" altLang="en-US" sz="1400" dirty="0" smtClean="0">
                <a:latin typeface="Comic Sans MS" pitchFamily="66" charset="0"/>
                <a:hlinkClick r:id="rId3"/>
              </a:rPr>
              <a:t> </a:t>
            </a:r>
            <a:r>
              <a:rPr lang="en-US" altLang="en-US" sz="1400" dirty="0" smtClean="0">
                <a:latin typeface="Comic Sans MS" pitchFamily="66" charset="0"/>
              </a:rPr>
              <a:t>on the Virtual Cell Biology Classroom of</a:t>
            </a:r>
            <a:r>
              <a:rPr lang="en-US" altLang="en-US" sz="1050" dirty="0" smtClean="0">
                <a:latin typeface="Comic Sans MS" pitchFamily="66" charset="0"/>
              </a:rPr>
              <a:t> </a:t>
            </a:r>
            <a:r>
              <a:rPr lang="en-US" altLang="en-US" sz="1400" dirty="0" smtClean="0">
                <a:latin typeface="Comic Sans MS" pitchFamily="66" charset="0"/>
                <a:hlinkClick r:id="rId4"/>
              </a:rPr>
              <a:t>Science Prof Online</a:t>
            </a:r>
            <a:r>
              <a:rPr lang="en-US" altLang="en-US" sz="1800" dirty="0" smtClean="0">
                <a:latin typeface="Comic Sans MS" pitchFamily="66" charset="0"/>
              </a:rPr>
              <a:t>.</a:t>
            </a:r>
            <a:r>
              <a:rPr lang="en-US" altLang="en-US" sz="1050" dirty="0" smtClean="0">
                <a:latin typeface="Comic Sans MS" pitchFamily="66" charset="0"/>
              </a:rPr>
              <a:t> </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5"/>
              </a:rPr>
              <a:t>Chemical Structures and Bonding </a:t>
            </a:r>
            <a:r>
              <a:rPr lang="en-US" altLang="en-US" sz="1400" dirty="0" smtClean="0">
                <a:latin typeface="Comic Sans MS" pitchFamily="66" charset="0"/>
              </a:rPr>
              <a:t>animated science tutorial</a:t>
            </a:r>
            <a:r>
              <a:rPr lang="en-US" altLang="en-US" sz="1800" dirty="0" smtClean="0">
                <a:latin typeface="Comic Sans MS" pitchFamily="66" charset="0"/>
              </a:rPr>
              <a:t>. </a:t>
            </a:r>
            <a:endParaRPr lang="en-US" altLang="en-US" sz="1400" dirty="0" smtClean="0">
              <a:latin typeface="Comic Sans MS" pitchFamily="66" charset="0"/>
            </a:endParaRP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5"/>
              </a:rPr>
              <a:t>Ionic vs. Covalent Bonding</a:t>
            </a:r>
            <a:r>
              <a:rPr lang="en-US" altLang="en-US" sz="1800" dirty="0" smtClean="0">
                <a:latin typeface="Comic Sans MS" pitchFamily="66" charset="0"/>
              </a:rPr>
              <a:t> </a:t>
            </a:r>
            <a:r>
              <a:rPr lang="en-US" altLang="en-US" sz="1400" dirty="0" smtClean="0">
                <a:latin typeface="Comic Sans MS" pitchFamily="66" charset="0"/>
              </a:rPr>
              <a:t>animated </a:t>
            </a:r>
            <a:r>
              <a:rPr lang="en-US" altLang="en-US" sz="1400" dirty="0" smtClean="0">
                <a:latin typeface="Comic Sans MS" pitchFamily="66" charset="0"/>
              </a:rPr>
              <a:t>science tutorial.</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rPr>
              <a:t>“</a:t>
            </a:r>
            <a:r>
              <a:rPr lang="en-US" altLang="en-US" sz="1800" dirty="0" smtClean="0">
                <a:latin typeface="Comic Sans MS" pitchFamily="66" charset="0"/>
                <a:hlinkClick r:id="rId6"/>
              </a:rPr>
              <a:t>Meet the Elements</a:t>
            </a:r>
            <a:r>
              <a:rPr lang="en-US" altLang="en-US" sz="1800" dirty="0" smtClean="0">
                <a:latin typeface="Comic Sans MS" pitchFamily="66" charset="0"/>
              </a:rPr>
              <a:t>”</a:t>
            </a:r>
            <a:r>
              <a:rPr lang="en-US" altLang="en-US" sz="1400" dirty="0" smtClean="0">
                <a:latin typeface="Comic Sans MS" pitchFamily="66" charset="0"/>
              </a:rPr>
              <a:t> music video by They Might Be Giants.</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7"/>
              </a:rPr>
              <a:t>Redox Reactions</a:t>
            </a:r>
            <a:r>
              <a:rPr lang="en-US" altLang="en-US" sz="1400" dirty="0" smtClean="0">
                <a:latin typeface="Comic Sans MS" pitchFamily="66" charset="0"/>
              </a:rPr>
              <a:t> video lecture</a:t>
            </a:r>
            <a:r>
              <a:rPr lang="en-US" altLang="en-US" sz="1800" dirty="0" smtClean="0">
                <a:latin typeface="Comic Sans MS" pitchFamily="66" charset="0"/>
              </a:rPr>
              <a:t> </a:t>
            </a:r>
            <a:r>
              <a:rPr lang="en-US" altLang="en-US" sz="1400" dirty="0" smtClean="0">
                <a:latin typeface="Comic Sans MS" pitchFamily="66" charset="0"/>
              </a:rPr>
              <a:t>by </a:t>
            </a:r>
            <a:r>
              <a:rPr lang="en-US" altLang="en-US" sz="1400" dirty="0" err="1" smtClean="0">
                <a:latin typeface="Comic Sans MS" pitchFamily="66" charset="0"/>
              </a:rPr>
              <a:t>Kahnacademy</a:t>
            </a:r>
            <a:r>
              <a:rPr lang="en-US" altLang="en-US" sz="1400" dirty="0" smtClean="0">
                <a:latin typeface="Comic Sans MS" pitchFamily="66" charset="0"/>
              </a:rPr>
              <a:t>.</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8"/>
              </a:rPr>
              <a:t>Chem4Kids</a:t>
            </a:r>
            <a:r>
              <a:rPr lang="en-US" altLang="en-US" sz="1400" dirty="0" smtClean="0">
                <a:latin typeface="Comic Sans MS" pitchFamily="66" charset="0"/>
              </a:rPr>
              <a:t> website by Rader.</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9"/>
              </a:rPr>
              <a:t>Neutron Dance</a:t>
            </a:r>
            <a:r>
              <a:rPr lang="en-US" altLang="en-US" sz="1400" dirty="0" smtClean="0">
                <a:latin typeface="Comic Sans MS" pitchFamily="66" charset="0"/>
              </a:rPr>
              <a:t>  …a so-bad-its-good ’80s music video by The Pointer Sisters</a:t>
            </a:r>
          </a:p>
          <a:p>
            <a:pPr eaLnBrk="1" hangingPunct="1"/>
            <a:endParaRPr lang="en-US" altLang="en-US" sz="1000" dirty="0" smtClean="0">
              <a:latin typeface="Comic Sans MS" pitchFamily="66" charset="0"/>
            </a:endParaRPr>
          </a:p>
          <a:p>
            <a:pPr algn="ctr" eaLnBrk="1" hangingPunct="1">
              <a:buFontTx/>
              <a:buNone/>
            </a:pPr>
            <a:r>
              <a:rPr lang="en-US" altLang="en-US" sz="1200" dirty="0" smtClean="0">
                <a:latin typeface="Comic Sans MS" pitchFamily="66" charset="0"/>
              </a:rPr>
              <a:t>    (You must be in PPT slideshow view to click on links.</a:t>
            </a:r>
            <a:r>
              <a:rPr lang="en-US" altLang="en-US" sz="1200" dirty="0" smtClean="0">
                <a:latin typeface="Comic Sans MS" pitchFamily="66" charset="0"/>
              </a:rPr>
              <a:t>)</a:t>
            </a:r>
          </a:p>
          <a:p>
            <a:pPr algn="ctr" eaLnBrk="1" hangingPunct="1">
              <a:buFontTx/>
              <a:buNone/>
            </a:pPr>
            <a:endParaRPr lang="en-US" altLang="en-US" sz="1200" dirty="0" smtClean="0">
              <a:latin typeface="Comic Sans MS" pitchFamily="66" charset="0"/>
            </a:endParaRPr>
          </a:p>
        </p:txBody>
      </p:sp>
      <p:pic>
        <p:nvPicPr>
          <p:cNvPr id="34819" name="Picture 4" descr="MC90022968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0" y="3352800"/>
            <a:ext cx="23692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5"/>
          <p:cNvSpPr>
            <a:spLocks noChangeArrowheads="1" noChangeShapeType="1" noTextEdit="1"/>
          </p:cNvSpPr>
          <p:nvPr/>
        </p:nvSpPr>
        <p:spPr bwMode="auto">
          <a:xfrm>
            <a:off x="5791200" y="1524000"/>
            <a:ext cx="3048000" cy="1448109"/>
          </a:xfrm>
          <a:prstGeom prst="rect">
            <a:avLst/>
          </a:prstGeom>
        </p:spPr>
        <p:txBody>
          <a:bodyPr wrap="none" fromWordArt="1">
            <a:prstTxWarp prst="textPlain">
              <a:avLst>
                <a:gd name="adj" fmla="val 50000"/>
              </a:avLst>
            </a:prstTxWarp>
          </a:bodyPr>
          <a:lstStyle/>
          <a:p>
            <a:pPr algn="ctr"/>
            <a:r>
              <a:rPr lang="en-US" sz="1600" b="1" kern="10" dirty="0">
                <a:ln w="9525">
                  <a:solidFill>
                    <a:srgbClr val="000000"/>
                  </a:solidFill>
                  <a:round/>
                  <a:headEnd/>
                  <a:tailEnd/>
                </a:ln>
                <a:solidFill>
                  <a:srgbClr val="FFFFFF"/>
                </a:solidFill>
                <a:latin typeface="Comic Sans MS"/>
              </a:rPr>
              <a:t>Smart Links</a:t>
            </a:r>
          </a:p>
        </p:txBody>
      </p:sp>
      <p:sp>
        <p:nvSpPr>
          <p:cNvPr id="34823" name="Text Box 12"/>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 </a:t>
            </a:r>
            <a:r>
              <a:rPr lang="en-US" altLang="en-US" sz="1000">
                <a:latin typeface="Comic Sans MS" pitchFamily="66" charset="0"/>
                <a:hlinkClick r:id="rId11"/>
              </a:rPr>
              <a:t>Daniel Radcliff</a:t>
            </a:r>
            <a:r>
              <a:rPr lang="en-US" altLang="en-US" sz="1000">
                <a:latin typeface="Comic Sans MS" pitchFamily="66" charset="0"/>
              </a:rPr>
              <a:t> by Joella Marano</a:t>
            </a:r>
          </a:p>
        </p:txBody>
      </p:sp>
      <p:sp>
        <p:nvSpPr>
          <p:cNvPr id="34824"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12"/>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solidFill>
                  <a:srgbClr val="000000"/>
                </a:solidFill>
                <a:latin typeface="Comic Sans MS" pitchFamily="66" charset="0"/>
              </a:rPr>
              <a:t>You can access the VCBC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pic>
        <p:nvPicPr>
          <p:cNvPr id="36869"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6"/>
              </a:rPr>
              <a:t>Blinded With Science</a:t>
            </a:r>
            <a:r>
              <a:rPr lang="en-US" altLang="en-US" sz="1000">
                <a:latin typeface="Comic Sans MS" pitchFamily="66" charset="0"/>
              </a:rPr>
              <a:t> album, Thomas Dolby; </a:t>
            </a:r>
            <a:r>
              <a:rPr lang="en-US" altLang="en-US" sz="1000">
                <a:latin typeface="Comic Sans MS" pitchFamily="66" charset="0"/>
                <a:hlinkClick r:id="rId7"/>
              </a:rPr>
              <a:t>Endomembrane system</a:t>
            </a:r>
            <a:r>
              <a:rPr lang="en-US" altLang="en-US" sz="1000">
                <a:latin typeface="Comic Sans MS" pitchFamily="66" charset="0"/>
              </a:rPr>
              <a:t>, Mariana Ruiz, Wiki</a:t>
            </a:r>
          </a:p>
        </p:txBody>
      </p:sp>
      <p:pic>
        <p:nvPicPr>
          <p:cNvPr id="36871"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1125" y="76200"/>
            <a:ext cx="8739188" cy="762000"/>
          </a:xfrm>
        </p:spPr>
        <p:txBody>
          <a:bodyPr/>
          <a:lstStyle/>
          <a:p>
            <a:pPr eaLnBrk="1" hangingPunct="1"/>
            <a:r>
              <a:rPr lang="en-US" sz="3200" b="1">
                <a:solidFill>
                  <a:srgbClr val="3366FF"/>
                </a:solidFill>
                <a:latin typeface="Comic Sans MS" charset="0"/>
              </a:rPr>
              <a:t>Elements, Atoms, Molecules &amp; Compounds</a:t>
            </a:r>
          </a:p>
        </p:txBody>
      </p:sp>
      <p:sp>
        <p:nvSpPr>
          <p:cNvPr id="279555" name="Rectangle 3"/>
          <p:cNvSpPr>
            <a:spLocks noGrp="1" noChangeArrowheads="1"/>
          </p:cNvSpPr>
          <p:nvPr>
            <p:ph type="body" sz="half" idx="1"/>
          </p:nvPr>
        </p:nvSpPr>
        <p:spPr>
          <a:xfrm>
            <a:off x="228600" y="914400"/>
            <a:ext cx="6300788" cy="5394325"/>
          </a:xfrm>
        </p:spPr>
        <p:txBody>
          <a:bodyPr/>
          <a:lstStyle/>
          <a:p>
            <a:pPr eaLnBrk="1" hangingPunct="1">
              <a:lnSpc>
                <a:spcPct val="80000"/>
              </a:lnSpc>
              <a:defRPr/>
            </a:pPr>
            <a:r>
              <a:rPr lang="en-US" sz="2400" b="1" dirty="0" smtClean="0">
                <a:solidFill>
                  <a:schemeClr val="tx1">
                    <a:lumMod val="50000"/>
                    <a:lumOff val="50000"/>
                  </a:schemeClr>
                </a:solidFill>
                <a:latin typeface="Comic Sans MS" pitchFamily="66" charset="0"/>
                <a:ea typeface="+mn-ea"/>
                <a:cs typeface="+mn-cs"/>
              </a:rPr>
              <a:t>Element</a:t>
            </a:r>
            <a:r>
              <a:rPr lang="en-US" sz="2000" b="1" dirty="0" smtClean="0">
                <a:solidFill>
                  <a:schemeClr val="tx1">
                    <a:lumMod val="50000"/>
                    <a:lumOff val="50000"/>
                  </a:schemeClr>
                </a:solidFill>
                <a:latin typeface="Comic Sans MS" pitchFamily="66" charset="0"/>
                <a:ea typeface="+mn-ea"/>
                <a:cs typeface="+mn-cs"/>
              </a:rPr>
              <a:t>s</a:t>
            </a:r>
            <a:r>
              <a:rPr lang="en-US" sz="1800" dirty="0" smtClean="0">
                <a:latin typeface="Comic Sans MS" pitchFamily="66" charset="0"/>
                <a:ea typeface="+mn-ea"/>
                <a:cs typeface="+mn-cs"/>
              </a:rPr>
              <a:t> </a:t>
            </a:r>
            <a:r>
              <a:rPr lang="en-US" sz="1800" dirty="0">
                <a:latin typeface="Comic Sans MS" pitchFamily="66" charset="0"/>
                <a:ea typeface="+mn-ea"/>
                <a:cs typeface="+mn-cs"/>
              </a:rPr>
              <a:t> </a:t>
            </a:r>
            <a:r>
              <a:rPr lang="en-US" sz="1800" b="1" dirty="0">
                <a:latin typeface="Comic Sans MS" pitchFamily="66" charset="0"/>
                <a:ea typeface="+mn-ea"/>
                <a:cs typeface="Arial" charset="0"/>
              </a:rPr>
              <a:t>→</a:t>
            </a:r>
            <a:r>
              <a:rPr lang="en-US" sz="1800" dirty="0">
                <a:latin typeface="Comic Sans MS" pitchFamily="66" charset="0"/>
                <a:ea typeface="+mn-ea"/>
                <a:cs typeface="+mn-cs"/>
              </a:rPr>
              <a:t> </a:t>
            </a:r>
            <a:r>
              <a:rPr lang="en-US" sz="1800" b="1" dirty="0" smtClean="0">
                <a:latin typeface="Comic Sans MS" pitchFamily="66" charset="0"/>
                <a:ea typeface="+mn-ea"/>
                <a:cs typeface="Arial" charset="0"/>
              </a:rPr>
              <a:t> </a:t>
            </a:r>
            <a:r>
              <a:rPr lang="en-US" sz="1600" dirty="0" smtClean="0">
                <a:latin typeface="Comic Sans MS" pitchFamily="66" charset="0"/>
                <a:ea typeface="+mn-ea"/>
                <a:cs typeface="+mn-cs"/>
              </a:rPr>
              <a:t>Substances that can’t be broken </a:t>
            </a:r>
          </a:p>
          <a:p>
            <a:pPr marL="0" indent="0" eaLnBrk="1" hangingPunct="1">
              <a:lnSpc>
                <a:spcPct val="80000"/>
              </a:lnSpc>
              <a:buFontTx/>
              <a:buNone/>
              <a:defRPr/>
            </a:pPr>
            <a:r>
              <a:rPr lang="en-US" sz="1600" dirty="0">
                <a:latin typeface="Comic Sans MS" pitchFamily="66" charset="0"/>
                <a:ea typeface="+mn-ea"/>
                <a:cs typeface="+mn-cs"/>
              </a:rPr>
              <a:t> </a:t>
            </a:r>
            <a:r>
              <a:rPr lang="en-US" sz="1600" dirty="0" smtClean="0">
                <a:latin typeface="Comic Sans MS" pitchFamily="66" charset="0"/>
                <a:ea typeface="+mn-ea"/>
                <a:cs typeface="+mn-cs"/>
              </a:rPr>
              <a:t>    down any further. </a:t>
            </a:r>
            <a:endParaRPr lang="en-US" sz="1200" b="1" i="1" dirty="0" smtClean="0">
              <a:latin typeface="Comic Sans MS" pitchFamily="66" charset="0"/>
              <a:ea typeface="+mn-ea"/>
              <a:cs typeface="+mn-cs"/>
            </a:endParaRPr>
          </a:p>
          <a:p>
            <a:pPr eaLnBrk="1" hangingPunct="1">
              <a:lnSpc>
                <a:spcPct val="80000"/>
              </a:lnSpc>
              <a:buFontTx/>
              <a:buNone/>
              <a:defRPr/>
            </a:pPr>
            <a:r>
              <a:rPr lang="en-US" sz="1200" i="1" dirty="0" smtClean="0">
                <a:latin typeface="Comic Sans MS" pitchFamily="66" charset="0"/>
                <a:ea typeface="+mn-ea"/>
                <a:cs typeface="+mn-cs"/>
              </a:rPr>
              <a:t>     </a:t>
            </a:r>
            <a:endParaRPr lang="en-US" sz="1600" dirty="0" smtClean="0">
              <a:latin typeface="Comic Sans MS" pitchFamily="66" charset="0"/>
              <a:ea typeface="+mn-ea"/>
              <a:cs typeface="+mn-cs"/>
            </a:endParaRPr>
          </a:p>
          <a:p>
            <a:pPr eaLnBrk="1" hangingPunct="1">
              <a:lnSpc>
                <a:spcPct val="80000"/>
              </a:lnSpc>
              <a:defRPr/>
            </a:pPr>
            <a:r>
              <a:rPr lang="en-US" sz="2400" b="1" dirty="0" smtClean="0">
                <a:solidFill>
                  <a:schemeClr val="tx1">
                    <a:lumMod val="50000"/>
                    <a:lumOff val="50000"/>
                  </a:schemeClr>
                </a:solidFill>
                <a:latin typeface="Comic Sans MS" pitchFamily="66" charset="0"/>
                <a:ea typeface="+mn-ea"/>
                <a:cs typeface="+mn-cs"/>
              </a:rPr>
              <a:t>Atom</a:t>
            </a:r>
            <a:r>
              <a:rPr lang="en-US" sz="2000" dirty="0" smtClean="0">
                <a:solidFill>
                  <a:schemeClr val="bg2">
                    <a:lumMod val="75000"/>
                  </a:schemeClr>
                </a:solidFill>
                <a:latin typeface="Comic Sans MS" pitchFamily="66" charset="0"/>
                <a:ea typeface="+mn-ea"/>
                <a:cs typeface="+mn-cs"/>
              </a:rPr>
              <a:t> </a:t>
            </a:r>
            <a:r>
              <a:rPr lang="en-US" sz="1800" b="1" dirty="0" smtClean="0">
                <a:latin typeface="Comic Sans MS" pitchFamily="66" charset="0"/>
                <a:ea typeface="+mn-ea"/>
                <a:cs typeface="Arial" charset="0"/>
              </a:rPr>
              <a:t>→</a:t>
            </a:r>
            <a:r>
              <a:rPr lang="en-US" sz="1800" dirty="0" smtClean="0">
                <a:latin typeface="Comic Sans MS" pitchFamily="66" charset="0"/>
                <a:ea typeface="+mn-ea"/>
                <a:cs typeface="+mn-cs"/>
              </a:rPr>
              <a:t> The smallest unit of an element.</a:t>
            </a:r>
          </a:p>
          <a:p>
            <a:pPr eaLnBrk="1" hangingPunct="1">
              <a:lnSpc>
                <a:spcPct val="80000"/>
              </a:lnSpc>
              <a:defRPr/>
            </a:pPr>
            <a:endParaRPr lang="en-US" sz="1600" dirty="0" smtClean="0">
              <a:latin typeface="Comic Sans MS" pitchFamily="66" charset="0"/>
              <a:ea typeface="+mn-ea"/>
              <a:cs typeface="+mn-cs"/>
            </a:endParaRPr>
          </a:p>
          <a:p>
            <a:pPr eaLnBrk="1" hangingPunct="1">
              <a:lnSpc>
                <a:spcPct val="80000"/>
              </a:lnSpc>
              <a:defRPr/>
            </a:pPr>
            <a:r>
              <a:rPr lang="en-US" sz="1800" dirty="0" smtClean="0">
                <a:latin typeface="Comic Sans MS" pitchFamily="66" charset="0"/>
                <a:ea typeface="+mn-ea"/>
                <a:cs typeface="+mn-cs"/>
              </a:rPr>
              <a:t>Two or more atoms joined together chemically:</a:t>
            </a:r>
          </a:p>
          <a:p>
            <a:pPr marL="0" indent="0" eaLnBrk="1" hangingPunct="1">
              <a:lnSpc>
                <a:spcPct val="80000"/>
              </a:lnSpc>
              <a:buFontTx/>
              <a:buNone/>
              <a:defRPr/>
            </a:pPr>
            <a:r>
              <a:rPr lang="en-US" sz="1800" i="1" dirty="0">
                <a:latin typeface="Comic Sans MS" pitchFamily="66" charset="0"/>
                <a:ea typeface="+mn-ea"/>
                <a:cs typeface="+mn-cs"/>
              </a:rPr>
              <a:t> </a:t>
            </a:r>
            <a:r>
              <a:rPr lang="en-US" sz="1800" i="1" dirty="0" smtClean="0">
                <a:latin typeface="Comic Sans MS" pitchFamily="66" charset="0"/>
                <a:ea typeface="+mn-ea"/>
                <a:cs typeface="+mn-cs"/>
              </a:rPr>
              <a:t>     </a:t>
            </a:r>
            <a:r>
              <a:rPr lang="en-US" sz="2400" b="1" dirty="0" smtClean="0">
                <a:solidFill>
                  <a:schemeClr val="tx1">
                    <a:lumMod val="50000"/>
                    <a:lumOff val="50000"/>
                  </a:schemeClr>
                </a:solidFill>
                <a:latin typeface="Comic Sans MS" pitchFamily="66" charset="0"/>
                <a:ea typeface="+mn-ea"/>
                <a:cs typeface="+mn-cs"/>
              </a:rPr>
              <a:t>Molecule</a:t>
            </a:r>
          </a:p>
          <a:p>
            <a:pPr eaLnBrk="1" hangingPunct="1">
              <a:lnSpc>
                <a:spcPct val="80000"/>
              </a:lnSpc>
              <a:defRPr/>
            </a:pPr>
            <a:endParaRPr lang="en-US" sz="1600" i="1" dirty="0" smtClean="0">
              <a:latin typeface="Comic Sans MS" pitchFamily="66" charset="0"/>
              <a:ea typeface="+mn-ea"/>
              <a:cs typeface="+mn-cs"/>
            </a:endParaRPr>
          </a:p>
          <a:p>
            <a:pPr eaLnBrk="1" hangingPunct="1">
              <a:lnSpc>
                <a:spcPct val="80000"/>
              </a:lnSpc>
              <a:defRPr/>
            </a:pPr>
            <a:r>
              <a:rPr lang="en-US" sz="1800" dirty="0" smtClean="0">
                <a:latin typeface="Comic Sans MS" pitchFamily="66" charset="0"/>
                <a:ea typeface="+mn-ea"/>
                <a:cs typeface="+mn-cs"/>
              </a:rPr>
              <a:t>Molecule containing at least two different </a:t>
            </a:r>
          </a:p>
          <a:p>
            <a:pPr eaLnBrk="1" hangingPunct="1">
              <a:lnSpc>
                <a:spcPct val="80000"/>
              </a:lnSpc>
              <a:defRPr/>
            </a:pPr>
            <a:r>
              <a:rPr lang="en-US" sz="1800" dirty="0" smtClean="0">
                <a:latin typeface="Comic Sans MS" pitchFamily="66" charset="0"/>
                <a:ea typeface="+mn-ea"/>
                <a:cs typeface="+mn-cs"/>
              </a:rPr>
              <a:t>Elements: </a:t>
            </a:r>
            <a:r>
              <a:rPr lang="en-US" sz="2400" b="1" dirty="0" smtClean="0">
                <a:solidFill>
                  <a:schemeClr val="tx1">
                    <a:lumMod val="50000"/>
                    <a:lumOff val="50000"/>
                  </a:schemeClr>
                </a:solidFill>
                <a:latin typeface="Comic Sans MS" pitchFamily="66" charset="0"/>
                <a:ea typeface="+mn-ea"/>
                <a:cs typeface="+mn-cs"/>
              </a:rPr>
              <a:t>Compound</a:t>
            </a:r>
          </a:p>
          <a:p>
            <a:pPr marL="0" indent="0" eaLnBrk="1" hangingPunct="1">
              <a:lnSpc>
                <a:spcPct val="80000"/>
              </a:lnSpc>
              <a:buFontTx/>
              <a:buNone/>
              <a:defRPr/>
            </a:pPr>
            <a:endParaRPr lang="en-US" sz="1600"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Examples of </a:t>
            </a:r>
            <a:r>
              <a:rPr lang="en-US" sz="1800" b="1" i="1" dirty="0" smtClean="0">
                <a:solidFill>
                  <a:schemeClr val="bg1">
                    <a:lumMod val="50000"/>
                  </a:schemeClr>
                </a:solidFill>
                <a:latin typeface="Comic Sans MS" pitchFamily="66" charset="0"/>
                <a:ea typeface="+mn-ea"/>
                <a:cs typeface="+mn-cs"/>
              </a:rPr>
              <a:t>molecules:</a:t>
            </a:r>
            <a:r>
              <a:rPr lang="en-US" sz="1800" b="1" dirty="0" smtClean="0">
                <a:solidFill>
                  <a:schemeClr val="bg1">
                    <a:lumMod val="50000"/>
                  </a:schemeClr>
                </a:solidFill>
                <a:latin typeface="Comic Sans MS" pitchFamily="66" charset="0"/>
                <a:ea typeface="+mn-ea"/>
                <a:cs typeface="+mn-cs"/>
              </a:rPr>
              <a:t> </a:t>
            </a:r>
            <a:r>
              <a:rPr lang="en-US" sz="1600" dirty="0" smtClean="0">
                <a:latin typeface="Comic Sans MS" pitchFamily="66" charset="0"/>
                <a:ea typeface="+mn-ea"/>
                <a:cs typeface="+mn-cs"/>
              </a:rPr>
              <a:t>Carbon dioxide </a:t>
            </a:r>
            <a:r>
              <a:rPr lang="en-US" sz="1400" b="1" dirty="0" smtClean="0">
                <a:latin typeface="Comic Sans MS" pitchFamily="66" charset="0"/>
                <a:ea typeface="+mn-ea"/>
                <a:cs typeface="+mn-cs"/>
              </a:rPr>
              <a:t>(CO</a:t>
            </a:r>
            <a:r>
              <a:rPr lang="en-US" sz="1400" b="1" baseline="-25000" dirty="0" smtClean="0">
                <a:latin typeface="Comic Sans MS" pitchFamily="66" charset="0"/>
                <a:ea typeface="+mn-ea"/>
                <a:cs typeface="+mn-cs"/>
              </a:rPr>
              <a:t>2</a:t>
            </a:r>
            <a:r>
              <a:rPr lang="en-US" sz="1400" b="1" dirty="0" smtClean="0">
                <a:latin typeface="Comic Sans MS" pitchFamily="66" charset="0"/>
                <a:ea typeface="+mn-ea"/>
                <a:cs typeface="+mn-cs"/>
              </a:rPr>
              <a:t>)</a:t>
            </a:r>
            <a:r>
              <a:rPr lang="en-US" sz="2000" b="1" dirty="0" smtClean="0">
                <a:latin typeface="Comic Sans MS" pitchFamily="66" charset="0"/>
                <a:ea typeface="+mn-ea"/>
                <a:cs typeface="+mn-cs"/>
              </a:rPr>
              <a:t> </a:t>
            </a:r>
            <a:r>
              <a:rPr lang="en-US" sz="1600" dirty="0" smtClean="0">
                <a:latin typeface="Comic Sans MS" pitchFamily="66" charset="0"/>
                <a:ea typeface="+mn-ea"/>
                <a:cs typeface="+mn-cs"/>
              </a:rPr>
              <a:t>and methane </a:t>
            </a:r>
            <a:r>
              <a:rPr lang="en-US" sz="1400" b="1" dirty="0" smtClean="0">
                <a:latin typeface="Comic Sans MS" pitchFamily="66" charset="0"/>
                <a:ea typeface="+mn-ea"/>
                <a:cs typeface="+mn-cs"/>
              </a:rPr>
              <a:t>(CH</a:t>
            </a:r>
            <a:r>
              <a:rPr lang="en-US" sz="1400" b="1" baseline="-25000" dirty="0" smtClean="0">
                <a:latin typeface="Comic Sans MS" pitchFamily="66" charset="0"/>
                <a:ea typeface="+mn-ea"/>
                <a:cs typeface="+mn-cs"/>
              </a:rPr>
              <a:t>4</a:t>
            </a:r>
            <a:r>
              <a:rPr lang="en-US" sz="1400" b="1" dirty="0" smtClean="0">
                <a:latin typeface="Comic Sans MS" pitchFamily="66" charset="0"/>
                <a:ea typeface="+mn-ea"/>
                <a:cs typeface="+mn-cs"/>
              </a:rPr>
              <a:t>) </a:t>
            </a:r>
            <a:r>
              <a:rPr lang="en-US" sz="1100" dirty="0" smtClean="0">
                <a:latin typeface="Comic Sans MS" pitchFamily="66" charset="0"/>
                <a:ea typeface="+mn-ea"/>
                <a:cs typeface="+mn-cs"/>
              </a:rPr>
              <a:t>, </a:t>
            </a:r>
            <a:r>
              <a:rPr lang="en-US" sz="1600" dirty="0" smtClean="0">
                <a:latin typeface="Comic Sans MS" pitchFamily="66" charset="0"/>
                <a:ea typeface="+mn-ea"/>
                <a:cs typeface="+mn-cs"/>
              </a:rPr>
              <a:t>molecular hydrogen </a:t>
            </a:r>
            <a:r>
              <a:rPr lang="en-US" sz="1100" dirty="0" smtClean="0">
                <a:latin typeface="Comic Sans MS" pitchFamily="66" charset="0"/>
                <a:ea typeface="+mn-ea"/>
                <a:cs typeface="+mn-cs"/>
              </a:rPr>
              <a:t>(H</a:t>
            </a:r>
            <a:r>
              <a:rPr lang="en-US" sz="1100" baseline="-25000" dirty="0" smtClean="0">
                <a:latin typeface="Comic Sans MS" pitchFamily="66" charset="0"/>
                <a:ea typeface="+mn-ea"/>
                <a:cs typeface="+mn-cs"/>
              </a:rPr>
              <a:t>2</a:t>
            </a:r>
            <a:r>
              <a:rPr lang="en-US" sz="1100" dirty="0" smtClean="0">
                <a:latin typeface="Comic Sans MS" pitchFamily="66" charset="0"/>
                <a:ea typeface="+mn-ea"/>
                <a:cs typeface="+mn-cs"/>
              </a:rPr>
              <a:t>),</a:t>
            </a:r>
            <a:r>
              <a:rPr lang="en-US" sz="1600" dirty="0" smtClean="0">
                <a:latin typeface="Comic Sans MS" pitchFamily="66" charset="0"/>
                <a:ea typeface="+mn-ea"/>
                <a:cs typeface="+mn-cs"/>
              </a:rPr>
              <a:t> molecular oxygen </a:t>
            </a:r>
            <a:r>
              <a:rPr lang="en-US" sz="1100" dirty="0" smtClean="0">
                <a:latin typeface="Comic Sans MS" pitchFamily="66" charset="0"/>
                <a:ea typeface="+mn-ea"/>
                <a:cs typeface="+mn-cs"/>
              </a:rPr>
              <a:t>(O</a:t>
            </a:r>
            <a:r>
              <a:rPr lang="en-US" sz="1100" baseline="-25000" dirty="0" smtClean="0">
                <a:latin typeface="Comic Sans MS" pitchFamily="66" charset="0"/>
                <a:ea typeface="+mn-ea"/>
                <a:cs typeface="+mn-cs"/>
              </a:rPr>
              <a:t>2</a:t>
            </a:r>
            <a:r>
              <a:rPr lang="en-US" sz="1100" dirty="0" smtClean="0">
                <a:latin typeface="Comic Sans MS" pitchFamily="66" charset="0"/>
                <a:ea typeface="+mn-ea"/>
                <a:cs typeface="+mn-cs"/>
              </a:rPr>
              <a:t>)</a:t>
            </a:r>
            <a:r>
              <a:rPr lang="en-US" sz="1600" dirty="0" smtClean="0">
                <a:latin typeface="Comic Sans MS" pitchFamily="66" charset="0"/>
                <a:ea typeface="+mn-ea"/>
                <a:cs typeface="+mn-cs"/>
              </a:rPr>
              <a:t> and molecular nitrogen (</a:t>
            </a:r>
            <a:r>
              <a:rPr lang="en-US" sz="1100" dirty="0" smtClean="0">
                <a:latin typeface="Comic Sans MS" pitchFamily="66" charset="0"/>
                <a:ea typeface="+mn-ea"/>
                <a:cs typeface="+mn-cs"/>
              </a:rPr>
              <a:t>N</a:t>
            </a:r>
            <a:r>
              <a:rPr lang="en-US" sz="1100" baseline="-25000" dirty="0" smtClean="0">
                <a:latin typeface="Comic Sans MS" pitchFamily="66" charset="0"/>
                <a:ea typeface="+mn-ea"/>
                <a:cs typeface="+mn-cs"/>
              </a:rPr>
              <a:t>2</a:t>
            </a:r>
            <a:r>
              <a:rPr lang="en-US" sz="1600" dirty="0" smtClean="0">
                <a:latin typeface="Comic Sans MS" pitchFamily="66" charset="0"/>
                <a:ea typeface="+mn-ea"/>
                <a:cs typeface="+mn-cs"/>
              </a:rPr>
              <a:t>).</a:t>
            </a:r>
          </a:p>
          <a:p>
            <a:pPr eaLnBrk="1" hangingPunct="1">
              <a:lnSpc>
                <a:spcPct val="80000"/>
              </a:lnSpc>
              <a:defRPr/>
            </a:pPr>
            <a:endParaRPr lang="en-US" sz="1600"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Examples of </a:t>
            </a:r>
            <a:r>
              <a:rPr lang="en-US" sz="1800" b="1" i="1" dirty="0" smtClean="0">
                <a:solidFill>
                  <a:srgbClr val="7F7F7F"/>
                </a:solidFill>
                <a:latin typeface="Comic Sans MS" pitchFamily="66" charset="0"/>
                <a:ea typeface="+mn-ea"/>
                <a:cs typeface="+mn-cs"/>
              </a:rPr>
              <a:t>compounds</a:t>
            </a:r>
            <a:r>
              <a:rPr lang="en-US" sz="1600" b="1" dirty="0" smtClean="0">
                <a:latin typeface="Comic Sans MS" pitchFamily="66" charset="0"/>
                <a:ea typeface="+mn-ea"/>
                <a:cs typeface="+mn-cs"/>
              </a:rPr>
              <a:t>:</a:t>
            </a:r>
            <a:r>
              <a:rPr lang="en-US" sz="1600" dirty="0" smtClean="0">
                <a:latin typeface="Comic Sans MS" pitchFamily="66" charset="0"/>
                <a:ea typeface="+mn-ea"/>
                <a:cs typeface="+mn-cs"/>
              </a:rPr>
              <a:t> Only molecules containing two or more elements, such as carbon dioxide </a:t>
            </a:r>
            <a:r>
              <a:rPr lang="en-US" sz="1400" b="1" dirty="0" smtClean="0">
                <a:latin typeface="Comic Sans MS" pitchFamily="66" charset="0"/>
                <a:ea typeface="+mn-ea"/>
                <a:cs typeface="+mn-cs"/>
              </a:rPr>
              <a:t>(CO</a:t>
            </a:r>
            <a:r>
              <a:rPr lang="en-US" sz="1400" b="1" baseline="-25000" dirty="0" smtClean="0">
                <a:latin typeface="Comic Sans MS" pitchFamily="66" charset="0"/>
                <a:ea typeface="+mn-ea"/>
                <a:cs typeface="+mn-cs"/>
              </a:rPr>
              <a:t>2</a:t>
            </a:r>
            <a:r>
              <a:rPr lang="en-US" sz="1400" b="1" dirty="0" smtClean="0">
                <a:latin typeface="Comic Sans MS" pitchFamily="66" charset="0"/>
                <a:ea typeface="+mn-ea"/>
                <a:cs typeface="+mn-cs"/>
              </a:rPr>
              <a:t>)</a:t>
            </a:r>
            <a:r>
              <a:rPr lang="en-US" sz="2000" b="1" dirty="0" smtClean="0">
                <a:latin typeface="Comic Sans MS" pitchFamily="66" charset="0"/>
                <a:ea typeface="+mn-ea"/>
                <a:cs typeface="+mn-cs"/>
              </a:rPr>
              <a:t> </a:t>
            </a:r>
            <a:r>
              <a:rPr lang="en-US" sz="1600" dirty="0" smtClean="0">
                <a:latin typeface="Comic Sans MS" pitchFamily="66" charset="0"/>
                <a:ea typeface="+mn-ea"/>
                <a:cs typeface="+mn-cs"/>
              </a:rPr>
              <a:t>and methane </a:t>
            </a:r>
            <a:r>
              <a:rPr lang="en-US" sz="1400" b="1" dirty="0" smtClean="0">
                <a:latin typeface="Comic Sans MS" pitchFamily="66" charset="0"/>
                <a:ea typeface="+mn-ea"/>
                <a:cs typeface="+mn-cs"/>
              </a:rPr>
              <a:t>(CH</a:t>
            </a:r>
            <a:r>
              <a:rPr lang="en-US" sz="1400" b="1" baseline="-25000" dirty="0" smtClean="0">
                <a:latin typeface="Comic Sans MS" pitchFamily="66" charset="0"/>
                <a:ea typeface="+mn-ea"/>
                <a:cs typeface="+mn-cs"/>
              </a:rPr>
              <a:t>4</a:t>
            </a:r>
            <a:r>
              <a:rPr lang="en-US" sz="1400" b="1" dirty="0" smtClean="0">
                <a:latin typeface="Comic Sans MS" pitchFamily="66" charset="0"/>
                <a:ea typeface="+mn-ea"/>
                <a:cs typeface="+mn-cs"/>
              </a:rPr>
              <a:t>).</a:t>
            </a:r>
          </a:p>
          <a:p>
            <a:pPr eaLnBrk="1" hangingPunct="1">
              <a:lnSpc>
                <a:spcPct val="80000"/>
              </a:lnSpc>
              <a:defRPr/>
            </a:pPr>
            <a:endParaRPr lang="en-US" sz="1600" dirty="0">
              <a:latin typeface="Comic Sans MS" pitchFamily="66" charset="0"/>
              <a:ea typeface="+mn-ea"/>
              <a:cs typeface="+mn-cs"/>
            </a:endParaRPr>
          </a:p>
          <a:p>
            <a:pPr eaLnBrk="1" hangingPunct="1">
              <a:lnSpc>
                <a:spcPct val="80000"/>
              </a:lnSpc>
              <a:defRPr/>
            </a:pPr>
            <a:r>
              <a:rPr lang="en-US" sz="1600" b="1" i="1" dirty="0">
                <a:solidFill>
                  <a:srgbClr val="FF0000"/>
                </a:solidFill>
                <a:latin typeface="Comic Sans MS" pitchFamily="66" charset="0"/>
                <a:ea typeface="+mn-ea"/>
                <a:cs typeface="+mn-cs"/>
              </a:rPr>
              <a:t>Q: </a:t>
            </a:r>
            <a:r>
              <a:rPr lang="en-US" sz="1600" b="1" i="1" dirty="0">
                <a:latin typeface="Comic Sans MS" pitchFamily="66" charset="0"/>
                <a:ea typeface="+mn-ea"/>
                <a:cs typeface="+mn-cs"/>
              </a:rPr>
              <a:t>Explain why all compounds are molecules but not all molecules are compounds.</a:t>
            </a:r>
          </a:p>
          <a:p>
            <a:pPr marL="0" indent="0" eaLnBrk="1" hangingPunct="1">
              <a:lnSpc>
                <a:spcPct val="80000"/>
              </a:lnSpc>
              <a:buFontTx/>
              <a:buNone/>
              <a:defRPr/>
            </a:pPr>
            <a:r>
              <a:rPr lang="en-US" sz="1600" dirty="0" smtClean="0">
                <a:latin typeface="Comic Sans MS" pitchFamily="66" charset="0"/>
                <a:ea typeface="+mn-ea"/>
                <a:cs typeface="+mn-cs"/>
              </a:rPr>
              <a:t> </a:t>
            </a:r>
          </a:p>
        </p:txBody>
      </p:sp>
      <p:pic>
        <p:nvPicPr>
          <p:cNvPr id="23555" name="Picture 4" descr="water-molecu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1800" y="3886200"/>
            <a:ext cx="2133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5"/>
          <p:cNvSpPr txBox="1">
            <a:spLocks noChangeArrowheads="1"/>
          </p:cNvSpPr>
          <p:nvPr/>
        </p:nvSpPr>
        <p:spPr bwMode="auto">
          <a:xfrm>
            <a:off x="0" y="6613525"/>
            <a:ext cx="4114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Periodic Table of Elements</a:t>
            </a:r>
            <a:r>
              <a:rPr lang="en-US" sz="1000">
                <a:latin typeface="Comic Sans MS" charset="0"/>
                <a:cs typeface="Arial" charset="0"/>
              </a:rPr>
              <a:t>; </a:t>
            </a:r>
            <a:r>
              <a:rPr lang="en-US" sz="1000">
                <a:latin typeface="Comic Sans MS" charset="0"/>
                <a:cs typeface="Arial" charset="0"/>
                <a:hlinkClick r:id="rId5"/>
              </a:rPr>
              <a:t>Water Molecule</a:t>
            </a:r>
            <a:r>
              <a:rPr lang="en-US" sz="1000">
                <a:latin typeface="Comic Sans MS" charset="0"/>
                <a:cs typeface="Arial" charset="0"/>
              </a:rPr>
              <a:t>, Wiki</a:t>
            </a:r>
          </a:p>
        </p:txBody>
      </p:sp>
      <p:sp>
        <p:nvSpPr>
          <p:cNvPr id="23557" name="Rectangle 6"/>
          <p:cNvSpPr>
            <a:spLocks noChangeArrowheads="1"/>
          </p:cNvSpPr>
          <p:nvPr/>
        </p:nvSpPr>
        <p:spPr bwMode="auto">
          <a:xfrm>
            <a:off x="5208588" y="66246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pic>
        <p:nvPicPr>
          <p:cNvPr id="23558" name="Picture 9" descr="Periodic_Tabl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914400"/>
            <a:ext cx="2879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453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304800"/>
            <a:ext cx="5410200" cy="685800"/>
          </a:xfrm>
        </p:spPr>
        <p:txBody>
          <a:bodyPr/>
          <a:lstStyle/>
          <a:p>
            <a:pPr algn="l" eaLnBrk="1" hangingPunct="1"/>
            <a:r>
              <a:rPr lang="en-US" altLang="en-US" sz="3600" b="1" dirty="0" smtClean="0">
                <a:solidFill>
                  <a:srgbClr val="33CC33"/>
                </a:solidFill>
                <a:latin typeface="Comic Sans MS" pitchFamily="66" charset="0"/>
              </a:rPr>
              <a:t>Mixtures &amp; Compounds</a:t>
            </a:r>
          </a:p>
        </p:txBody>
      </p:sp>
      <p:sp>
        <p:nvSpPr>
          <p:cNvPr id="32771" name="Rectangle 3"/>
          <p:cNvSpPr>
            <a:spLocks noGrp="1" noChangeArrowheads="1"/>
          </p:cNvSpPr>
          <p:nvPr>
            <p:ph type="body" sz="half" idx="1"/>
          </p:nvPr>
        </p:nvSpPr>
        <p:spPr>
          <a:xfrm>
            <a:off x="457200" y="1066800"/>
            <a:ext cx="5943600" cy="5410200"/>
          </a:xfrm>
        </p:spPr>
        <p:txBody>
          <a:bodyPr/>
          <a:lstStyle/>
          <a:p>
            <a:pPr eaLnBrk="1" hangingPunct="1">
              <a:lnSpc>
                <a:spcPct val="80000"/>
              </a:lnSpc>
              <a:buFontTx/>
              <a:buNone/>
            </a:pPr>
            <a:r>
              <a:rPr lang="en-US" altLang="en-US" sz="2000" b="1" dirty="0" smtClean="0">
                <a:solidFill>
                  <a:schemeClr val="tx1">
                    <a:lumMod val="50000"/>
                    <a:lumOff val="50000"/>
                  </a:schemeClr>
                </a:solidFill>
                <a:latin typeface="Comic Sans MS" pitchFamily="66" charset="0"/>
              </a:rPr>
              <a:t>mixture</a:t>
            </a:r>
            <a:r>
              <a:rPr lang="en-US" altLang="en-US" sz="14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 </a:t>
            </a:r>
            <a:r>
              <a:rPr lang="en-US" altLang="en-US" sz="1600" b="1" dirty="0" smtClean="0">
                <a:latin typeface="Comic Sans MS" pitchFamily="66" charset="0"/>
              </a:rPr>
              <a:t>Physical</a:t>
            </a:r>
            <a:r>
              <a:rPr lang="en-US" altLang="en-US" sz="1600" dirty="0" smtClean="0">
                <a:latin typeface="Comic Sans MS" pitchFamily="66" charset="0"/>
              </a:rPr>
              <a:t> combination of two or more pure substances</a:t>
            </a:r>
            <a:r>
              <a:rPr lang="en-US" altLang="en-US" sz="1400" dirty="0" smtClean="0">
                <a:latin typeface="Comic Sans MS" pitchFamily="66" charset="0"/>
              </a:rPr>
              <a:t>.</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2000" b="1" dirty="0">
                <a:solidFill>
                  <a:schemeClr val="tx1">
                    <a:lumMod val="50000"/>
                    <a:lumOff val="50000"/>
                  </a:schemeClr>
                </a:solidFill>
                <a:latin typeface="Comic Sans MS" pitchFamily="66" charset="0"/>
              </a:rPr>
              <a:t>c</a:t>
            </a:r>
            <a:r>
              <a:rPr lang="en-US" altLang="en-US" sz="2000" b="1" dirty="0" smtClean="0">
                <a:solidFill>
                  <a:schemeClr val="tx1">
                    <a:lumMod val="50000"/>
                    <a:lumOff val="50000"/>
                  </a:schemeClr>
                </a:solidFill>
                <a:latin typeface="Comic Sans MS" pitchFamily="66" charset="0"/>
              </a:rPr>
              <a:t>ompound</a:t>
            </a:r>
            <a:r>
              <a:rPr lang="en-US" altLang="en-US" sz="1600" dirty="0" smtClean="0">
                <a:latin typeface="Comic Sans MS" pitchFamily="66" charset="0"/>
              </a:rPr>
              <a:t> </a:t>
            </a:r>
            <a:r>
              <a:rPr lang="en-US" altLang="en-US" sz="1400" dirty="0" smtClean="0">
                <a:latin typeface="Comic Sans MS" pitchFamily="66" charset="0"/>
              </a:rPr>
              <a:t>= </a:t>
            </a:r>
            <a:r>
              <a:rPr lang="en-US" altLang="en-US" sz="1600" b="1" dirty="0" smtClean="0">
                <a:latin typeface="Comic Sans MS" pitchFamily="66" charset="0"/>
              </a:rPr>
              <a:t>Chemical</a:t>
            </a:r>
            <a:r>
              <a:rPr lang="en-US" altLang="en-US" sz="1600" dirty="0" smtClean="0">
                <a:latin typeface="Comic Sans MS" pitchFamily="66" charset="0"/>
              </a:rPr>
              <a:t> combination of two or more pure substances in a fixed, definite proportion. </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endParaRPr lang="en-US" altLang="en-US" sz="1600" b="1" dirty="0" smtClean="0">
              <a:latin typeface="Comic Sans MS" pitchFamily="66" charset="0"/>
            </a:endParaRPr>
          </a:p>
          <a:p>
            <a:pPr eaLnBrk="1" hangingPunct="1">
              <a:lnSpc>
                <a:spcPct val="80000"/>
              </a:lnSpc>
              <a:buFontTx/>
              <a:buNone/>
            </a:pPr>
            <a:r>
              <a:rPr lang="en-US" altLang="en-US" sz="2000" b="1" dirty="0" smtClean="0">
                <a:latin typeface="Comic Sans MS" pitchFamily="66" charset="0"/>
              </a:rPr>
              <a:t>Example:</a:t>
            </a:r>
          </a:p>
          <a:p>
            <a:pPr eaLnBrk="1" hangingPunct="1">
              <a:lnSpc>
                <a:spcPct val="80000"/>
              </a:lnSpc>
              <a:buFontTx/>
              <a:buNone/>
            </a:pPr>
            <a:endParaRPr lang="en-US" altLang="en-US" sz="10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Mixture</a:t>
            </a:r>
            <a:r>
              <a:rPr lang="en-US" altLang="en-US" sz="1600" dirty="0" smtClean="0">
                <a:latin typeface="Comic Sans MS" pitchFamily="66" charset="0"/>
              </a:rPr>
              <a:t> - Iron &amp; Sulfur</a:t>
            </a:r>
            <a:endParaRPr lang="en-US" altLang="en-US" sz="1600" i="1"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Iron filings may be mixed with powdered sulfur in any proportion.</a:t>
            </a:r>
          </a:p>
          <a:p>
            <a:pPr eaLnBrk="1" hangingPunct="1">
              <a:lnSpc>
                <a:spcPct val="80000"/>
              </a:lnSpc>
              <a:buFontTx/>
              <a:buNone/>
            </a:pPr>
            <a:r>
              <a:rPr lang="en-US" altLang="en-US" sz="1400" dirty="0" smtClean="0">
                <a:latin typeface="Comic Sans MS" pitchFamily="66" charset="0"/>
              </a:rPr>
              <a:t>The two components are easily separated by means of a magnet,</a:t>
            </a:r>
          </a:p>
          <a:p>
            <a:pPr eaLnBrk="1" hangingPunct="1">
              <a:lnSpc>
                <a:spcPct val="80000"/>
              </a:lnSpc>
              <a:buFontTx/>
              <a:buNone/>
            </a:pPr>
            <a:r>
              <a:rPr lang="en-US" altLang="en-US" sz="1400" dirty="0" smtClean="0">
                <a:latin typeface="Comic Sans MS" pitchFamily="66" charset="0"/>
              </a:rPr>
              <a:t>The magnet will draw out the iron from the mixture. </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 The components of a mixture usually can be separated by physical means such as distillation, evaporation, etc.</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Compound</a:t>
            </a:r>
            <a:r>
              <a:rPr lang="en-US" altLang="en-US" sz="1400" dirty="0" smtClean="0">
                <a:latin typeface="Comic Sans MS" pitchFamily="66" charset="0"/>
              </a:rPr>
              <a:t> – Iron sulfide (Pyrite or Fools Gold)</a:t>
            </a:r>
            <a:endParaRPr lang="en-US" altLang="en-US" sz="1400" i="1"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However, if:</a:t>
            </a:r>
          </a:p>
          <a:p>
            <a:pPr eaLnBrk="1" hangingPunct="1">
              <a:lnSpc>
                <a:spcPct val="80000"/>
              </a:lnSpc>
              <a:buFontTx/>
              <a:buNone/>
            </a:pPr>
            <a:r>
              <a:rPr lang="en-US" altLang="en-US" sz="1400" dirty="0" smtClean="0">
                <a:latin typeface="Comic Sans MS" pitchFamily="66" charset="0"/>
              </a:rPr>
              <a:t>a.	seven parts iron filings or powder are mixed with four parts powdered sulfur</a:t>
            </a:r>
          </a:p>
          <a:p>
            <a:pPr eaLnBrk="1" hangingPunct="1">
              <a:lnSpc>
                <a:spcPct val="80000"/>
              </a:lnSpc>
              <a:buFontTx/>
              <a:buAutoNum type="alphaLcPeriod" startAt="2"/>
            </a:pPr>
            <a:r>
              <a:rPr lang="en-US" altLang="en-US" sz="1400" dirty="0" smtClean="0">
                <a:latin typeface="Comic Sans MS" pitchFamily="66" charset="0"/>
              </a:rPr>
              <a:t>mixture is heated to a red glow</a:t>
            </a:r>
          </a:p>
          <a:p>
            <a:pPr eaLnBrk="1" hangingPunct="1">
              <a:lnSpc>
                <a:spcPct val="80000"/>
              </a:lnSpc>
              <a:buFontTx/>
              <a:buAutoNum type="alphaLcPeriod" startAt="2"/>
            </a:pPr>
            <a:r>
              <a:rPr lang="en-US" altLang="en-US" sz="1400" dirty="0" smtClean="0">
                <a:latin typeface="Comic Sans MS" pitchFamily="66" charset="0"/>
              </a:rPr>
              <a:t>iron and sulfur form a compound - iron sulfide; chemically combined, not readily separated. </a:t>
            </a:r>
          </a:p>
          <a:p>
            <a:pPr eaLnBrk="1" hangingPunct="1">
              <a:lnSpc>
                <a:spcPct val="80000"/>
              </a:lnSpc>
            </a:pPr>
            <a:endParaRPr lang="en-US" altLang="en-US" sz="1400" dirty="0" smtClean="0">
              <a:latin typeface="Comic Sans MS" pitchFamily="66" charset="0"/>
            </a:endParaRPr>
          </a:p>
        </p:txBody>
      </p:sp>
      <p:pic>
        <p:nvPicPr>
          <p:cNvPr id="32772" name="Picture 6" descr="mix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5600" y="228600"/>
            <a:ext cx="20193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773" name="Picture 9" descr="magnet_with_nails"/>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52400" y="76200"/>
            <a:ext cx="609600" cy="690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12" descr="2004-0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495800"/>
            <a:ext cx="1990725" cy="17303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775"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8" name="TextBox 7"/>
          <p:cNvSpPr txBox="1"/>
          <p:nvPr/>
        </p:nvSpPr>
        <p:spPr>
          <a:xfrm>
            <a:off x="6934200" y="2590800"/>
            <a:ext cx="1676400" cy="1200329"/>
          </a:xfrm>
          <a:prstGeom prst="rect">
            <a:avLst/>
          </a:prstGeom>
          <a:noFill/>
          <a:ln w="41275">
            <a:solidFill>
              <a:schemeClr val="tx1"/>
            </a:solidFill>
          </a:ln>
        </p:spPr>
        <p:txBody>
          <a:bodyPr wrap="square" rtlCol="0">
            <a:spAutoFit/>
          </a:bodyPr>
          <a:lstStyle/>
          <a:p>
            <a:pPr algn="ctr"/>
            <a:r>
              <a:rPr lang="en-US" b="1" dirty="0" smtClean="0">
                <a:solidFill>
                  <a:srgbClr val="FF3300"/>
                </a:solidFill>
                <a:latin typeface="Comic Sans MS"/>
                <a:cs typeface="Comic Sans MS"/>
              </a:rPr>
              <a:t>Watch Video:</a:t>
            </a:r>
          </a:p>
          <a:p>
            <a:pPr algn="ctr"/>
            <a:r>
              <a:rPr lang="en-US" dirty="0" smtClean="0">
                <a:latin typeface="Comic Sans MS"/>
                <a:cs typeface="Comic Sans MS"/>
                <a:hlinkClick r:id="rId9"/>
              </a:rPr>
              <a:t>Mixture </a:t>
            </a:r>
            <a:r>
              <a:rPr lang="en-US" dirty="0" err="1" smtClean="0">
                <a:latin typeface="Comic Sans MS"/>
                <a:cs typeface="Comic Sans MS"/>
                <a:hlinkClick r:id="rId9"/>
              </a:rPr>
              <a:t>vs</a:t>
            </a:r>
            <a:r>
              <a:rPr lang="en-US" dirty="0" smtClean="0">
                <a:latin typeface="Comic Sans MS"/>
                <a:cs typeface="Comic Sans MS"/>
                <a:hlinkClick r:id="rId9"/>
              </a:rPr>
              <a:t> Compound</a:t>
            </a:r>
            <a:endParaRPr lang="en-US" dirty="0">
              <a:latin typeface="Comic Sans MS"/>
              <a:cs typeface="Comic Sans MS"/>
            </a:endParaRPr>
          </a:p>
        </p:txBody>
      </p:sp>
    </p:spTree>
    <p:extLst>
      <p:ext uri="{BB962C8B-B14F-4D97-AF65-F5344CB8AC3E}">
        <p14:creationId xmlns:p14="http://schemas.microsoft.com/office/powerpoint/2010/main" val="14147576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1012" y="228600"/>
            <a:ext cx="8229600" cy="685800"/>
          </a:xfrm>
        </p:spPr>
        <p:txBody>
          <a:bodyPr/>
          <a:lstStyle/>
          <a:p>
            <a:pPr eaLnBrk="1" hangingPunct="1"/>
            <a:r>
              <a:rPr lang="en-US" sz="2800" b="1" dirty="0" smtClean="0">
                <a:solidFill>
                  <a:srgbClr val="008000"/>
                </a:solidFill>
                <a:latin typeface="Comic Sans MS" pitchFamily="66" charset="0"/>
              </a:rPr>
              <a:t>Remind me why we care about valence electrons…</a:t>
            </a:r>
          </a:p>
        </p:txBody>
      </p:sp>
      <p:pic>
        <p:nvPicPr>
          <p:cNvPr id="7171"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905000"/>
            <a:ext cx="30861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52400" y="1143000"/>
            <a:ext cx="56308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500" dirty="0">
                <a:latin typeface="Comic Sans MS" pitchFamily="66" charset="0"/>
                <a:cs typeface="+mn-cs"/>
              </a:rPr>
              <a:t>The electrons in an atom are located </a:t>
            </a:r>
            <a:r>
              <a:rPr lang="en-US" sz="1500" dirty="0" smtClean="0">
                <a:latin typeface="Comic Sans MS" pitchFamily="66" charset="0"/>
                <a:cs typeface="+mn-cs"/>
              </a:rPr>
              <a:t>in </a:t>
            </a:r>
            <a:r>
              <a:rPr lang="en-US" sz="1500" dirty="0" smtClean="0">
                <a:latin typeface="Comic Sans MS" pitchFamily="66" charset="0"/>
              </a:rPr>
              <a:t>shells </a:t>
            </a:r>
            <a:r>
              <a:rPr lang="en-US" sz="1500" dirty="0" smtClean="0">
                <a:latin typeface="Comic Sans MS" pitchFamily="66" charset="0"/>
                <a:cs typeface="+mn-cs"/>
              </a:rPr>
              <a:t>at </a:t>
            </a:r>
            <a:r>
              <a:rPr lang="en-US" sz="1500" dirty="0" smtClean="0">
                <a:latin typeface="Comic Sans MS" pitchFamily="66" charset="0"/>
              </a:rPr>
              <a:t>different </a:t>
            </a:r>
            <a:r>
              <a:rPr lang="en-US" sz="2000" b="1" dirty="0" smtClean="0">
                <a:solidFill>
                  <a:schemeClr val="tx1">
                    <a:lumMod val="50000"/>
                    <a:lumOff val="50000"/>
                  </a:schemeClr>
                </a:solidFill>
                <a:latin typeface="Comic Sans MS" pitchFamily="66" charset="0"/>
                <a:cs typeface="+mn-cs"/>
              </a:rPr>
              <a:t>energy </a:t>
            </a:r>
            <a:r>
              <a:rPr lang="en-US" sz="2000" b="1" dirty="0">
                <a:solidFill>
                  <a:schemeClr val="tx1">
                    <a:lumMod val="50000"/>
                    <a:lumOff val="50000"/>
                  </a:schemeClr>
                </a:solidFill>
                <a:latin typeface="Comic Sans MS" pitchFamily="66" charset="0"/>
                <a:cs typeface="+mn-cs"/>
              </a:rPr>
              <a:t>levels</a:t>
            </a:r>
            <a:r>
              <a:rPr lang="en-US" dirty="0">
                <a:solidFill>
                  <a:schemeClr val="bg2">
                    <a:lumMod val="75000"/>
                  </a:schemeClr>
                </a:solidFill>
                <a:latin typeface="Comic Sans MS" pitchFamily="66" charset="0"/>
                <a:cs typeface="+mn-cs"/>
              </a:rPr>
              <a:t>. </a:t>
            </a:r>
          </a:p>
          <a:p>
            <a:pPr eaLnBrk="0" hangingPunct="0">
              <a:defRPr/>
            </a:pPr>
            <a:endParaRPr lang="en-US" sz="1000" dirty="0">
              <a:latin typeface="Comic Sans MS" pitchFamily="66" charset="0"/>
              <a:cs typeface="+mn-cs"/>
            </a:endParaRPr>
          </a:p>
          <a:p>
            <a:pPr eaLnBrk="0" hangingPunct="0">
              <a:defRPr/>
            </a:pPr>
            <a:r>
              <a:rPr lang="en-US" sz="1500" dirty="0">
                <a:latin typeface="Comic Sans MS" pitchFamily="66" charset="0"/>
                <a:cs typeface="+mn-cs"/>
              </a:rPr>
              <a:t>Electrons in the highest energy level are called </a:t>
            </a:r>
            <a:r>
              <a:rPr lang="en-US" sz="2000" b="1" dirty="0">
                <a:solidFill>
                  <a:schemeClr val="tx1">
                    <a:lumMod val="50000"/>
                    <a:lumOff val="50000"/>
                  </a:schemeClr>
                </a:solidFill>
                <a:latin typeface="Comic Sans MS" pitchFamily="66" charset="0"/>
                <a:cs typeface="+mn-cs"/>
              </a:rPr>
              <a:t>valence electrons</a:t>
            </a:r>
            <a:r>
              <a:rPr lang="en-US" b="1" dirty="0">
                <a:solidFill>
                  <a:schemeClr val="bg2">
                    <a:lumMod val="75000"/>
                  </a:schemeClr>
                </a:solidFill>
                <a:latin typeface="Comic Sans MS" pitchFamily="66" charset="0"/>
                <a:cs typeface="+mn-cs"/>
              </a:rPr>
              <a:t>.</a:t>
            </a:r>
            <a:endParaRPr lang="en-US" sz="1500" b="1" dirty="0">
              <a:solidFill>
                <a:schemeClr val="bg2">
                  <a:lumMod val="75000"/>
                </a:schemeClr>
              </a:solidFill>
              <a:latin typeface="Comic Sans MS" pitchFamily="66" charset="0"/>
              <a:cs typeface="+mn-cs"/>
            </a:endParaRPr>
          </a:p>
          <a:p>
            <a:pPr eaLnBrk="0" hangingPunct="0">
              <a:defRPr/>
            </a:pPr>
            <a:endParaRPr lang="en-US" sz="1000" b="1" dirty="0">
              <a:latin typeface="Comic Sans MS" pitchFamily="66" charset="0"/>
              <a:cs typeface="+mn-cs"/>
            </a:endParaRPr>
          </a:p>
          <a:p>
            <a:pPr eaLnBrk="0" hangingPunct="0">
              <a:defRPr/>
            </a:pPr>
            <a:r>
              <a:rPr lang="en-US" sz="1500" dirty="0">
                <a:latin typeface="Comic Sans MS" pitchFamily="66" charset="0"/>
                <a:cs typeface="+mn-cs"/>
              </a:rPr>
              <a:t>Number of valence electrons governs an atom’s bonding behavior. </a:t>
            </a:r>
          </a:p>
          <a:p>
            <a:pPr eaLnBrk="0" hangingPunct="0">
              <a:defRPr/>
            </a:pPr>
            <a:endParaRPr lang="en-US" sz="1000" dirty="0">
              <a:latin typeface="Comic Sans MS" pitchFamily="66" charset="0"/>
              <a:cs typeface="+mn-cs"/>
            </a:endParaRPr>
          </a:p>
          <a:p>
            <a:pPr eaLnBrk="0" hangingPunct="0">
              <a:defRPr/>
            </a:pPr>
            <a:r>
              <a:rPr lang="en-US" b="1" i="1" dirty="0">
                <a:solidFill>
                  <a:srgbClr val="FF0000"/>
                </a:solidFill>
                <a:latin typeface="Comic Sans MS" pitchFamily="66" charset="0"/>
                <a:cs typeface="+mn-cs"/>
              </a:rPr>
              <a:t>Q: </a:t>
            </a:r>
            <a:r>
              <a:rPr lang="en-US" sz="1500" b="1" i="1" dirty="0">
                <a:latin typeface="Comic Sans MS" pitchFamily="66" charset="0"/>
                <a:cs typeface="+mn-cs"/>
              </a:rPr>
              <a:t>What is the </a:t>
            </a:r>
            <a:r>
              <a:rPr lang="en-US" sz="1500" b="1" i="1" u="sng" dirty="0">
                <a:latin typeface="Comic Sans MS" pitchFamily="66" charset="0"/>
                <a:cs typeface="+mn-cs"/>
              </a:rPr>
              <a:t>max number</a:t>
            </a:r>
            <a:r>
              <a:rPr lang="en-US" sz="1500" b="1" i="1" dirty="0">
                <a:latin typeface="Comic Sans MS" pitchFamily="66" charset="0"/>
                <a:cs typeface="+mn-cs"/>
              </a:rPr>
              <a:t> of valence electrons for a full valence shell? </a:t>
            </a:r>
          </a:p>
          <a:p>
            <a:pPr eaLnBrk="0" hangingPunct="0">
              <a:defRPr/>
            </a:pPr>
            <a:endParaRPr lang="en-US" sz="1000" i="1" dirty="0">
              <a:latin typeface="Comic Sans MS" pitchFamily="66" charset="0"/>
              <a:cs typeface="+mn-cs"/>
            </a:endParaRPr>
          </a:p>
          <a:p>
            <a:pPr eaLnBrk="0" hangingPunct="0">
              <a:defRPr/>
            </a:pPr>
            <a:r>
              <a:rPr lang="en-US" sz="1500" dirty="0">
                <a:latin typeface="Comic Sans MS" pitchFamily="66" charset="0"/>
                <a:cs typeface="+mn-cs"/>
              </a:rPr>
              <a:t>Atoms are much more stable, or less reactive, with a full valence shell. </a:t>
            </a:r>
          </a:p>
          <a:p>
            <a:pPr eaLnBrk="0" hangingPunct="0">
              <a:defRPr/>
            </a:pPr>
            <a:endParaRPr lang="en-US" sz="1000" dirty="0">
              <a:latin typeface="Comic Sans MS" pitchFamily="66" charset="0"/>
              <a:cs typeface="+mn-cs"/>
            </a:endParaRPr>
          </a:p>
          <a:p>
            <a:pPr eaLnBrk="0" hangingPunct="0">
              <a:defRPr/>
            </a:pPr>
            <a:r>
              <a:rPr lang="en-US" sz="1500" dirty="0">
                <a:latin typeface="Comic Sans MS" pitchFamily="66" charset="0"/>
                <a:cs typeface="+mn-cs"/>
              </a:rPr>
              <a:t>By moving electrons, the two atoms become linked. This is known as </a:t>
            </a:r>
            <a:r>
              <a:rPr lang="en-US" sz="2000" b="1" dirty="0">
                <a:solidFill>
                  <a:schemeClr val="tx1">
                    <a:lumMod val="50000"/>
                    <a:lumOff val="50000"/>
                  </a:schemeClr>
                </a:solidFill>
                <a:latin typeface="Comic Sans MS" pitchFamily="66" charset="0"/>
                <a:cs typeface="+mn-cs"/>
              </a:rPr>
              <a:t>chemical bonding</a:t>
            </a:r>
            <a:r>
              <a:rPr lang="en-US" sz="1500" dirty="0">
                <a:latin typeface="Comic Sans MS" pitchFamily="66" charset="0"/>
                <a:cs typeface="+mn-cs"/>
              </a:rPr>
              <a:t>. </a:t>
            </a:r>
          </a:p>
          <a:p>
            <a:pPr eaLnBrk="0" hangingPunct="0">
              <a:defRPr/>
            </a:pPr>
            <a:endParaRPr lang="en-US" sz="1000" dirty="0">
              <a:latin typeface="Comic Sans MS" pitchFamily="66" charset="0"/>
              <a:cs typeface="+mn-cs"/>
            </a:endParaRPr>
          </a:p>
          <a:p>
            <a:pPr eaLnBrk="0" hangingPunct="0">
              <a:defRPr/>
            </a:pPr>
            <a:r>
              <a:rPr lang="en-US" sz="1500" dirty="0">
                <a:latin typeface="Comic Sans MS" pitchFamily="66" charset="0"/>
                <a:cs typeface="+mn-cs"/>
              </a:rPr>
              <a:t>This stability can be achieved one of two ways: </a:t>
            </a:r>
          </a:p>
          <a:p>
            <a:pPr eaLnBrk="0" hangingPunct="0">
              <a:defRPr/>
            </a:pPr>
            <a:endParaRPr lang="en-US" sz="800" dirty="0">
              <a:latin typeface="Comic Sans MS" pitchFamily="66" charset="0"/>
              <a:cs typeface="+mn-cs"/>
            </a:endParaRPr>
          </a:p>
          <a:p>
            <a:pPr eaLnBrk="0" hangingPunct="0">
              <a:defRPr/>
            </a:pPr>
            <a:r>
              <a:rPr lang="en-US" sz="1500" dirty="0">
                <a:latin typeface="Comic Sans MS" pitchFamily="66" charset="0"/>
                <a:cs typeface="+mn-cs"/>
              </a:rPr>
              <a:t>	-</a:t>
            </a:r>
            <a:r>
              <a:rPr lang="en-US" dirty="0">
                <a:solidFill>
                  <a:schemeClr val="bg2">
                    <a:lumMod val="75000"/>
                  </a:schemeClr>
                </a:solidFill>
                <a:latin typeface="Comic Sans MS" pitchFamily="66" charset="0"/>
                <a:cs typeface="+mn-cs"/>
              </a:rPr>
              <a:t> </a:t>
            </a:r>
            <a:r>
              <a:rPr lang="en-US" sz="2000" b="1" dirty="0">
                <a:solidFill>
                  <a:schemeClr val="bg2">
                    <a:lumMod val="75000"/>
                  </a:schemeClr>
                </a:solidFill>
                <a:latin typeface="Comic Sans MS" pitchFamily="66" charset="0"/>
                <a:cs typeface="+mn-cs"/>
              </a:rPr>
              <a:t>Ionic</a:t>
            </a:r>
            <a:r>
              <a:rPr lang="en-US" sz="2000" dirty="0">
                <a:solidFill>
                  <a:schemeClr val="bg2">
                    <a:lumMod val="75000"/>
                  </a:schemeClr>
                </a:solidFill>
                <a:latin typeface="Comic Sans MS" pitchFamily="66" charset="0"/>
                <a:cs typeface="+mn-cs"/>
              </a:rPr>
              <a:t> </a:t>
            </a:r>
            <a:r>
              <a:rPr lang="en-US" sz="1500" dirty="0">
                <a:latin typeface="Comic Sans MS" pitchFamily="66" charset="0"/>
                <a:cs typeface="+mn-cs"/>
              </a:rPr>
              <a:t>bond</a:t>
            </a:r>
          </a:p>
          <a:p>
            <a:pPr eaLnBrk="0" hangingPunct="0">
              <a:defRPr/>
            </a:pPr>
            <a:r>
              <a:rPr lang="en-US" sz="1500" dirty="0">
                <a:latin typeface="Comic Sans MS" pitchFamily="66" charset="0"/>
                <a:cs typeface="+mn-cs"/>
              </a:rPr>
              <a:t>	- </a:t>
            </a:r>
            <a:r>
              <a:rPr lang="en-US" sz="2000" b="1" dirty="0">
                <a:solidFill>
                  <a:schemeClr val="bg2">
                    <a:lumMod val="75000"/>
                  </a:schemeClr>
                </a:solidFill>
                <a:latin typeface="Comic Sans MS" pitchFamily="66" charset="0"/>
                <a:cs typeface="+mn-cs"/>
              </a:rPr>
              <a:t>Covalent</a:t>
            </a:r>
            <a:r>
              <a:rPr lang="en-US" sz="1500" dirty="0">
                <a:latin typeface="Comic Sans MS" pitchFamily="66" charset="0"/>
                <a:cs typeface="+mn-cs"/>
              </a:rPr>
              <a:t> bond</a:t>
            </a:r>
          </a:p>
        </p:txBody>
      </p:sp>
      <p:sp>
        <p:nvSpPr>
          <p:cNvPr id="7173"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Carbon, </a:t>
            </a:r>
            <a:r>
              <a:rPr lang="en-US" sz="1000">
                <a:latin typeface="Comic Sans MS" pitchFamily="66" charset="0"/>
                <a:hlinkClick r:id="rId4"/>
              </a:rPr>
              <a:t>Universe Today </a:t>
            </a:r>
            <a:r>
              <a:rPr lang="en-US" sz="1000">
                <a:latin typeface="Comic Sans MS" pitchFamily="66" charset="0"/>
              </a:rPr>
              <a:t>Website</a:t>
            </a:r>
          </a:p>
        </p:txBody>
      </p:sp>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64318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276600" cy="53228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endParaRPr lang="en-US" sz="2800" b="1" dirty="0" smtClean="0">
              <a:latin typeface="Comic Sans MS" pitchFamily="66" charset="0"/>
            </a:endParaRPr>
          </a:p>
          <a:p>
            <a:pPr algn="l" eaLnBrk="1" hangingPunct="1">
              <a:lnSpc>
                <a:spcPct val="80000"/>
              </a:lnSpc>
              <a:defRPr/>
            </a:pPr>
            <a:r>
              <a:rPr lang="en-US" sz="2800" b="1" dirty="0" smtClean="0">
                <a:latin typeface="Comic Sans MS" pitchFamily="66" charset="0"/>
              </a:rPr>
              <a:t>1. </a:t>
            </a:r>
            <a:r>
              <a:rPr lang="en-US" sz="3600" b="1" dirty="0" smtClean="0">
                <a:latin typeface="Comic Sans MS" pitchFamily="66" charset="0"/>
              </a:rPr>
              <a:t>Ionic</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2. </a:t>
            </a:r>
            <a:r>
              <a:rPr lang="en-US" sz="2400" b="1" dirty="0" smtClean="0">
                <a:solidFill>
                  <a:schemeClr val="tx1">
                    <a:lumMod val="50000"/>
                    <a:lumOff val="50000"/>
                  </a:schemeClr>
                </a:solidFill>
                <a:latin typeface="Comic Sans MS" pitchFamily="66" charset="0"/>
              </a:rPr>
              <a:t>Covalent</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3. </a:t>
            </a:r>
            <a:r>
              <a:rPr lang="en-US" sz="24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000" b="1" dirty="0" smtClean="0">
              <a:solidFill>
                <a:schemeClr val="bg2">
                  <a:lumMod val="75000"/>
                </a:schemeClr>
              </a:solidFill>
              <a:latin typeface="Comic Sans MS" pitchFamily="66" charset="0"/>
            </a:endParaRPr>
          </a:p>
          <a:p>
            <a:pPr algn="l" eaLnBrk="1" hangingPunct="1">
              <a:lnSpc>
                <a:spcPct val="80000"/>
              </a:lnSpc>
              <a:defRPr/>
            </a:pPr>
            <a:endParaRPr lang="en-US" sz="2000" b="1" dirty="0">
              <a:solidFill>
                <a:schemeClr val="bg2">
                  <a:lumMod val="75000"/>
                </a:schemeClr>
              </a:solidFill>
              <a:latin typeface="Comic Sans MS" pitchFamily="66" charset="0"/>
            </a:endParaRPr>
          </a:p>
          <a:p>
            <a:pPr eaLnBrk="1" hangingPunct="1">
              <a:lnSpc>
                <a:spcPct val="80000"/>
              </a:lnSpc>
              <a:defRPr/>
            </a:pPr>
            <a:endParaRPr lang="en-US" sz="1600" b="1" i="1" dirty="0" smtClean="0">
              <a:latin typeface="Comic Sans MS" pitchFamily="66" charset="0"/>
            </a:endParaRPr>
          </a:p>
          <a:p>
            <a:pPr eaLnBrk="1" hangingPunct="1">
              <a:lnSpc>
                <a:spcPct val="80000"/>
              </a:lnSpc>
              <a:defRPr/>
            </a:pPr>
            <a:r>
              <a:rPr lang="en-US" sz="1600" b="1" i="1" dirty="0" smtClean="0">
                <a:latin typeface="Comic Sans MS" pitchFamily="66" charset="0"/>
              </a:rPr>
              <a:t> </a:t>
            </a:r>
          </a:p>
        </p:txBody>
      </p:sp>
      <p:pic>
        <p:nvPicPr>
          <p:cNvPr id="8195"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0" y="6306350"/>
            <a:ext cx="3429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dirty="0">
                <a:latin typeface="Comic Sans MS" pitchFamily="66" charset="0"/>
              </a:rPr>
              <a:t>Image:</a:t>
            </a:r>
            <a:r>
              <a:rPr lang="en-US" sz="1000" dirty="0">
                <a:latin typeface="Comic Sans MS" pitchFamily="66" charset="0"/>
              </a:rPr>
              <a:t> </a:t>
            </a:r>
            <a:r>
              <a:rPr lang="en-US" sz="1000" dirty="0">
                <a:latin typeface="Comic Sans MS" pitchFamily="66" charset="0"/>
                <a:hlinkClick r:id="rId4"/>
              </a:rPr>
              <a:t>Formation of ionic sodium fluoride</a:t>
            </a:r>
            <a:r>
              <a:rPr lang="en-US" sz="1000" dirty="0">
                <a:latin typeface="Comic Sans MS" pitchFamily="66" charset="0"/>
              </a:rPr>
              <a:t>, </a:t>
            </a:r>
            <a:r>
              <a:rPr lang="en-US" sz="1000" dirty="0" err="1">
                <a:latin typeface="Comic Sans MS" pitchFamily="66" charset="0"/>
              </a:rPr>
              <a:t>Wdcf</a:t>
            </a:r>
            <a:r>
              <a:rPr lang="en-US" sz="1000" dirty="0" smtClean="0">
                <a:latin typeface="Comic Sans MS" pitchFamily="66" charset="0"/>
              </a:rPr>
              <a:t>; </a:t>
            </a:r>
            <a:r>
              <a:rPr lang="en-US" sz="1000" dirty="0" smtClean="0">
                <a:latin typeface="Comic Sans MS" pitchFamily="66" charset="0"/>
                <a:hlinkClick r:id="rId5"/>
              </a:rPr>
              <a:t>Methane </a:t>
            </a:r>
            <a:r>
              <a:rPr lang="en-US" sz="1000" dirty="0">
                <a:latin typeface="Comic Sans MS" pitchFamily="66" charset="0"/>
                <a:hlinkClick r:id="rId5"/>
              </a:rPr>
              <a:t>Covalent Bonds</a:t>
            </a:r>
            <a:r>
              <a:rPr lang="en-US" sz="1000" dirty="0">
                <a:latin typeface="Comic Sans MS" pitchFamily="66" charset="0"/>
              </a:rPr>
              <a:t>, </a:t>
            </a:r>
            <a:r>
              <a:rPr lang="en-US" sz="1000" dirty="0" err="1">
                <a:latin typeface="Comic Sans MS" pitchFamily="66" charset="0"/>
              </a:rPr>
              <a:t>Dynablast</a:t>
            </a:r>
            <a:r>
              <a:rPr lang="en-US" sz="1000" dirty="0">
                <a:latin typeface="Comic Sans MS" pitchFamily="66" charset="0"/>
              </a:rPr>
              <a:t>, Wiki;</a:t>
            </a:r>
            <a:r>
              <a:rPr lang="en-US" sz="900" dirty="0">
                <a:latin typeface="Comic Sans MS" pitchFamily="66" charset="0"/>
              </a:rPr>
              <a:t>  </a:t>
            </a:r>
            <a:r>
              <a:rPr lang="en-US" sz="900" dirty="0">
                <a:latin typeface="Comic Sans MS" pitchFamily="66" charset="0"/>
                <a:hlinkClick r:id="rId6"/>
              </a:rPr>
              <a:t>DNA Chemical Structure</a:t>
            </a:r>
            <a:r>
              <a:rPr lang="en-US" sz="900" dirty="0">
                <a:latin typeface="Comic Sans MS" pitchFamily="66" charset="0"/>
              </a:rPr>
              <a:t>, </a:t>
            </a:r>
            <a:r>
              <a:rPr lang="en-US" sz="900" dirty="0" err="1">
                <a:latin typeface="Comic Sans MS" pitchFamily="66" charset="0"/>
              </a:rPr>
              <a:t>Madprime</a:t>
            </a:r>
            <a:r>
              <a:rPr lang="en-US" sz="900" dirty="0">
                <a:latin typeface="Comic Sans MS" pitchFamily="66" charset="0"/>
              </a:rPr>
              <a:t>, Wiki</a:t>
            </a:r>
          </a:p>
        </p:txBody>
      </p:sp>
      <p:pic>
        <p:nvPicPr>
          <p:cNvPr id="8197"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023669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411163"/>
          </a:xfrm>
        </p:spPr>
        <p:txBody>
          <a:bodyPr/>
          <a:lstStyle/>
          <a:p>
            <a:pPr eaLnBrk="1" hangingPunct="1">
              <a:defRPr/>
            </a:pPr>
            <a:r>
              <a:rPr lang="en-US" sz="3600" b="1" dirty="0" smtClean="0">
                <a:solidFill>
                  <a:schemeClr val="tx1">
                    <a:lumMod val="50000"/>
                    <a:lumOff val="50000"/>
                  </a:schemeClr>
                </a:solidFill>
                <a:latin typeface="Comic Sans MS" pitchFamily="66" charset="0"/>
              </a:rPr>
              <a:t>Ionic</a:t>
            </a:r>
            <a:r>
              <a:rPr lang="en-US" sz="2800" b="1" dirty="0" smtClean="0">
                <a:solidFill>
                  <a:schemeClr val="tx1">
                    <a:lumMod val="50000"/>
                    <a:lumOff val="50000"/>
                  </a:schemeClr>
                </a:solidFill>
                <a:latin typeface="Comic Sans MS" pitchFamily="66" charset="0"/>
              </a:rPr>
              <a:t> </a:t>
            </a:r>
            <a:r>
              <a:rPr lang="en-US" sz="36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9219" name="Rectangle 3"/>
          <p:cNvSpPr>
            <a:spLocks noGrp="1" noChangeArrowheads="1"/>
          </p:cNvSpPr>
          <p:nvPr>
            <p:ph type="body" sz="half" idx="1"/>
          </p:nvPr>
        </p:nvSpPr>
        <p:spPr>
          <a:xfrm>
            <a:off x="457200" y="762000"/>
            <a:ext cx="8077200" cy="5287963"/>
          </a:xfrm>
        </p:spPr>
        <p:txBody>
          <a:bodyPr/>
          <a:lstStyle/>
          <a:p>
            <a:pPr eaLnBrk="1" hangingPunct="1">
              <a:buFontTx/>
              <a:buNone/>
            </a:pPr>
            <a:r>
              <a:rPr lang="en-US" sz="1400" smtClean="0">
                <a:latin typeface="Comic Sans MS" pitchFamily="66" charset="0"/>
                <a:cs typeface="Arial" pitchFamily="34" charset="0"/>
              </a:rPr>
              <a:t>Involves transfer of electrons between two atoms.</a:t>
            </a:r>
          </a:p>
          <a:p>
            <a:pPr eaLnBrk="1" hangingPunct="1">
              <a:buFontTx/>
              <a:buNone/>
            </a:pPr>
            <a:r>
              <a:rPr lang="en-US" sz="1400" smtClean="0">
                <a:latin typeface="Comic Sans MS" pitchFamily="66" charset="0"/>
                <a:cs typeface="Arial" pitchFamily="34" charset="0"/>
              </a:rPr>
              <a:t>	</a:t>
            </a:r>
          </a:p>
          <a:p>
            <a:pPr eaLnBrk="1" hangingPunct="1">
              <a:buFontTx/>
              <a:buNone/>
            </a:pPr>
            <a:endParaRPr lang="en-US" sz="1200" smtClean="0">
              <a:latin typeface="Comic Sans MS" pitchFamily="66" charset="0"/>
              <a:cs typeface="Arial" pitchFamily="34" charset="0"/>
            </a:endParaRPr>
          </a:p>
          <a:p>
            <a:pPr eaLnBrk="1" hangingPunct="1">
              <a:buFontTx/>
              <a:buNone/>
            </a:pPr>
            <a:endParaRPr lang="en-US" sz="1200" i="1" smtClean="0"/>
          </a:p>
          <a:p>
            <a:pPr eaLnBrk="1" hangingPunct="1">
              <a:buFontTx/>
              <a:buNone/>
            </a:pPr>
            <a:endParaRPr lang="en-US" sz="1800" i="1" smtClean="0"/>
          </a:p>
          <a:p>
            <a:pPr eaLnBrk="1" hangingPunct="1">
              <a:buFontTx/>
              <a:buNone/>
            </a:pPr>
            <a:endParaRPr lang="en-US" sz="1800" i="1" smtClean="0"/>
          </a:p>
          <a:p>
            <a:pPr eaLnBrk="1" hangingPunct="1">
              <a:buFontTx/>
              <a:buNone/>
            </a:pPr>
            <a:endParaRPr lang="en-US" sz="2000" i="1" smtClean="0">
              <a:cs typeface="Arial" pitchFamily="34" charset="0"/>
            </a:endParaRPr>
          </a:p>
          <a:p>
            <a:pPr eaLnBrk="1" hangingPunct="1"/>
            <a:endParaRPr lang="en-US" sz="1800" i="1" smtClean="0"/>
          </a:p>
          <a:p>
            <a:pPr eaLnBrk="1" hangingPunct="1"/>
            <a:endParaRPr lang="en-US" sz="1800" b="1" smtClean="0"/>
          </a:p>
        </p:txBody>
      </p:sp>
      <p:sp>
        <p:nvSpPr>
          <p:cNvPr id="9220" name="Text Box 4"/>
          <p:cNvSpPr txBox="1">
            <a:spLocks noChangeArrowheads="1"/>
          </p:cNvSpPr>
          <p:nvPr/>
        </p:nvSpPr>
        <p:spPr bwMode="auto">
          <a:xfrm>
            <a:off x="3048000" y="1233488"/>
            <a:ext cx="3124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inorganic compounds.</a:t>
            </a:r>
          </a:p>
        </p:txBody>
      </p:sp>
      <p:pic>
        <p:nvPicPr>
          <p:cNvPr id="9221" name="Picture 5" descr="na-c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7700" y="1522413"/>
            <a:ext cx="769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Sodium Chloride</a:t>
            </a:r>
            <a:r>
              <a:rPr lang="en-US" sz="1000">
                <a:latin typeface="Comic Sans MS" pitchFamily="66" charset="0"/>
              </a:rPr>
              <a:t>, University of Winnepeg</a:t>
            </a:r>
          </a:p>
        </p:txBody>
      </p:sp>
      <p:sp>
        <p:nvSpPr>
          <p:cNvPr id="9223" name="Rectangle 7"/>
          <p:cNvSpPr>
            <a:spLocks noChangeArrowheads="1"/>
          </p:cNvSpPr>
          <p:nvPr/>
        </p:nvSpPr>
        <p:spPr bwMode="auto">
          <a:xfrm>
            <a:off x="304800" y="50292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en-US" sz="2000" b="1">
                <a:solidFill>
                  <a:srgbClr val="3366FF"/>
                </a:solidFill>
                <a:latin typeface="Comic Sans MS" pitchFamily="66" charset="0"/>
              </a:rPr>
              <a:t>Ion</a:t>
            </a:r>
            <a:r>
              <a:rPr lang="en-US" sz="1600" b="1">
                <a:latin typeface="Comic Sans MS" pitchFamily="66" charset="0"/>
              </a:rPr>
              <a:t> </a:t>
            </a:r>
            <a:r>
              <a:rPr lang="en-US" sz="1600">
                <a:latin typeface="Comic Sans MS" pitchFamily="66" charset="0"/>
              </a:rPr>
              <a:t>= an atom or group of atoms which have lost or gained one or more electrons, making them negatively or positively charged.</a:t>
            </a:r>
          </a:p>
          <a:p>
            <a:pPr marL="342900" indent="-342900">
              <a:lnSpc>
                <a:spcPct val="90000"/>
              </a:lnSpc>
              <a:spcBef>
                <a:spcPct val="20000"/>
              </a:spcBef>
            </a:pPr>
            <a:endParaRPr lang="en-US" sz="1100" b="1" i="1">
              <a:latin typeface="Comic Sans MS" pitchFamily="66" charset="0"/>
            </a:endParaRP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positively charged ions (+) called?</a:t>
            </a: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negatively charged ions (-) called? </a:t>
            </a:r>
            <a:endParaRPr lang="en-US" sz="1600" b="1" i="1"/>
          </a:p>
        </p:txBody>
      </p:sp>
      <p:sp>
        <p:nvSpPr>
          <p:cNvPr id="9"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88187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0" y="304800"/>
            <a:ext cx="7696200" cy="1143000"/>
          </a:xfrm>
        </p:spPr>
        <p:txBody>
          <a:bodyPr>
            <a:normAutofit fontScale="90000"/>
          </a:bodyPr>
          <a:lstStyle/>
          <a:p>
            <a:pPr eaLnBrk="1" hangingPunct="1">
              <a:defRPr/>
            </a:pPr>
            <a:r>
              <a:rPr lang="en-US" sz="4000" b="1" dirty="0" smtClean="0">
                <a:solidFill>
                  <a:srgbClr val="FF0000"/>
                </a:solidFill>
                <a:latin typeface="Comic Sans MS"/>
                <a:ea typeface="+mj-ea"/>
                <a:cs typeface="Comic Sans MS"/>
              </a:rPr>
              <a:t>Ionic compounds are made of oppositely charged ions</a:t>
            </a:r>
          </a:p>
        </p:txBody>
      </p:sp>
      <p:sp>
        <p:nvSpPr>
          <p:cNvPr id="7" name="Rectangle 3"/>
          <p:cNvSpPr>
            <a:spLocks noGrp="1" noChangeArrowheads="1"/>
          </p:cNvSpPr>
          <p:nvPr>
            <p:ph type="body" sz="half" idx="4294967295"/>
          </p:nvPr>
        </p:nvSpPr>
        <p:spPr>
          <a:xfrm>
            <a:off x="4572000" y="1676400"/>
            <a:ext cx="4318000" cy="4495800"/>
          </a:xfrm>
        </p:spPr>
        <p:txBody>
          <a:bodyPr/>
          <a:lstStyle/>
          <a:p>
            <a:pPr eaLnBrk="1" hangingPunct="1">
              <a:defRPr/>
            </a:pPr>
            <a:r>
              <a:rPr lang="en-US" sz="2400" dirty="0">
                <a:latin typeface="Comic Sans MS"/>
                <a:ea typeface="+mn-ea"/>
                <a:cs typeface="Comic Sans MS"/>
              </a:rPr>
              <a:t>Ionic Bonds are atoms held together by attraction between </a:t>
            </a:r>
            <a:br>
              <a:rPr lang="en-US" sz="2400" dirty="0">
                <a:latin typeface="Comic Sans MS"/>
                <a:ea typeface="+mn-ea"/>
                <a:cs typeface="Comic Sans MS"/>
              </a:rPr>
            </a:br>
            <a:r>
              <a:rPr lang="en-US" sz="2400" dirty="0">
                <a:latin typeface="Comic Sans MS"/>
                <a:ea typeface="+mn-ea"/>
                <a:cs typeface="Comic Sans MS"/>
              </a:rPr>
              <a:t>a</a:t>
            </a:r>
            <a:r>
              <a:rPr lang="en-US" sz="2400" b="1" dirty="0">
                <a:latin typeface="Comic Sans MS"/>
                <a:ea typeface="+mn-ea"/>
                <a:cs typeface="Comic Sans MS"/>
              </a:rPr>
              <a:t> </a:t>
            </a:r>
            <a:r>
              <a:rPr lang="en-US" sz="2400" b="1" dirty="0">
                <a:solidFill>
                  <a:srgbClr val="CC9900"/>
                </a:solidFill>
                <a:latin typeface="Comic Sans MS"/>
                <a:ea typeface="+mn-ea"/>
                <a:cs typeface="Comic Sans MS"/>
              </a:rPr>
              <a:t>(+)</a:t>
            </a:r>
            <a:r>
              <a:rPr lang="en-US" sz="2400" b="1" dirty="0">
                <a:solidFill>
                  <a:srgbClr val="FFFF00"/>
                </a:solidFill>
                <a:latin typeface="Comic Sans MS"/>
                <a:ea typeface="+mn-ea"/>
                <a:cs typeface="Comic Sans MS"/>
              </a:rPr>
              <a:t> </a:t>
            </a:r>
            <a:r>
              <a:rPr lang="en-US" sz="2400" b="1" dirty="0">
                <a:latin typeface="Comic Sans MS"/>
                <a:ea typeface="+mn-ea"/>
                <a:cs typeface="Comic Sans MS"/>
              </a:rPr>
              <a:t>and a </a:t>
            </a:r>
            <a:r>
              <a:rPr lang="en-US" sz="2400" b="1" dirty="0">
                <a:solidFill>
                  <a:srgbClr val="92D050"/>
                </a:solidFill>
                <a:latin typeface="Comic Sans MS"/>
                <a:ea typeface="+mn-ea"/>
                <a:cs typeface="Comic Sans MS"/>
              </a:rPr>
              <a:t>(–)</a:t>
            </a:r>
            <a:r>
              <a:rPr lang="en-US" sz="2400" b="1" dirty="0">
                <a:latin typeface="Comic Sans MS"/>
                <a:ea typeface="+mn-ea"/>
                <a:cs typeface="Comic Sans MS"/>
              </a:rPr>
              <a:t> ion</a:t>
            </a:r>
          </a:p>
          <a:p>
            <a:pPr eaLnBrk="1" hangingPunct="1">
              <a:defRPr/>
            </a:pPr>
            <a:endParaRPr lang="en-US" sz="2400" b="1" dirty="0">
              <a:solidFill>
                <a:srgbClr val="FF0000"/>
              </a:solidFill>
              <a:latin typeface="Comic Sans MS"/>
              <a:ea typeface="+mn-ea"/>
              <a:cs typeface="Comic Sans MS"/>
            </a:endParaRPr>
          </a:p>
          <a:p>
            <a:pPr eaLnBrk="1" hangingPunct="1">
              <a:defRPr/>
            </a:pPr>
            <a:r>
              <a:rPr lang="en-US" sz="2400" b="1" dirty="0">
                <a:solidFill>
                  <a:srgbClr val="FF0000"/>
                </a:solidFill>
                <a:latin typeface="Comic Sans MS"/>
                <a:ea typeface="+mn-ea"/>
                <a:cs typeface="Comic Sans MS"/>
              </a:rPr>
              <a:t>Compound is neutral overall, </a:t>
            </a:r>
            <a:r>
              <a:rPr lang="en-US" sz="2400" dirty="0">
                <a:latin typeface="Comic Sans MS"/>
                <a:ea typeface="+mn-ea"/>
                <a:cs typeface="Comic Sans MS"/>
              </a:rPr>
              <a:t>but still charged on the </a:t>
            </a:r>
            <a:r>
              <a:rPr lang="en-US" sz="2400" dirty="0" smtClean="0">
                <a:latin typeface="Comic Sans MS"/>
                <a:ea typeface="+mn-ea"/>
                <a:cs typeface="Comic Sans MS"/>
              </a:rPr>
              <a:t>inside.</a:t>
            </a:r>
          </a:p>
          <a:p>
            <a:pPr marL="0" indent="0" eaLnBrk="1" hangingPunct="1">
              <a:buFontTx/>
              <a:buNone/>
              <a:defRPr/>
            </a:pPr>
            <a:endParaRPr lang="en-US" sz="2400" dirty="0">
              <a:latin typeface="Comic Sans MS"/>
              <a:ea typeface="+mn-ea"/>
              <a:cs typeface="Comic Sans MS"/>
            </a:endParaRPr>
          </a:p>
          <a:p>
            <a:pPr eaLnBrk="1" hangingPunct="1">
              <a:defRPr/>
            </a:pPr>
            <a:r>
              <a:rPr lang="en-US" sz="2400" dirty="0" smtClean="0">
                <a:latin typeface="Comic Sans MS"/>
                <a:ea typeface="+mn-ea"/>
                <a:cs typeface="Comic Sans MS"/>
              </a:rPr>
              <a:t>Makes </a:t>
            </a:r>
            <a:r>
              <a:rPr lang="en-US" sz="2400" dirty="0">
                <a:latin typeface="Comic Sans MS"/>
                <a:ea typeface="+mn-ea"/>
                <a:cs typeface="Comic Sans MS"/>
              </a:rPr>
              <a:t>solid </a:t>
            </a:r>
            <a:r>
              <a:rPr lang="en-US" sz="2400" dirty="0" smtClean="0">
                <a:latin typeface="Comic Sans MS"/>
                <a:ea typeface="+mn-ea"/>
                <a:cs typeface="Comic Sans MS"/>
              </a:rPr>
              <a:t>crystals.</a:t>
            </a:r>
            <a:endParaRPr lang="en-US" sz="2400" dirty="0">
              <a:latin typeface="Comic Sans MS"/>
              <a:ea typeface="+mn-ea"/>
              <a:cs typeface="Comic Sans MS"/>
            </a:endParaRPr>
          </a:p>
          <a:p>
            <a:pPr eaLnBrk="1" hangingPunct="1">
              <a:buFont typeface="Wingdings" charset="0"/>
              <a:buNone/>
              <a:defRPr/>
            </a:pPr>
            <a:endParaRPr lang="en-US" sz="2800" dirty="0">
              <a:solidFill>
                <a:schemeClr val="hlink"/>
              </a:solidFill>
              <a:latin typeface="Arial" charset="0"/>
              <a:ea typeface="+mn-ea"/>
              <a:cs typeface="+mn-cs"/>
            </a:endParaRPr>
          </a:p>
        </p:txBody>
      </p:sp>
      <p:pic>
        <p:nvPicPr>
          <p:cNvPr id="8" name="Picture 7" descr="Halit-Krista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752600"/>
            <a:ext cx="3047999" cy="225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8" descr="NaCl_polyhed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67200"/>
            <a:ext cx="3111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0" y="6629400"/>
            <a:ext cx="3733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Images: </a:t>
            </a:r>
            <a:r>
              <a:rPr lang="en-US" sz="1000">
                <a:latin typeface="Comic Sans MS" charset="0"/>
                <a:cs typeface="Arial" charset="0"/>
                <a:hlinkClick r:id="rId4"/>
              </a:rPr>
              <a:t>Halit crysta</a:t>
            </a:r>
            <a:r>
              <a:rPr lang="en-US" sz="1000">
                <a:latin typeface="Comic Sans MS" charset="0"/>
                <a:cs typeface="Arial" charset="0"/>
              </a:rPr>
              <a:t>l, </a:t>
            </a:r>
            <a:r>
              <a:rPr lang="en-US" sz="1000">
                <a:latin typeface="Comic Sans MS" charset="0"/>
                <a:cs typeface="Arial" charset="0"/>
                <a:hlinkClick r:id="rId5"/>
              </a:rPr>
              <a:t>Crystal structure of NaCl</a:t>
            </a:r>
            <a:r>
              <a:rPr lang="en-US" sz="1000">
                <a:latin typeface="Comic Sans MS" charset="0"/>
                <a:cs typeface="Arial" charset="0"/>
              </a:rPr>
              <a:t>, Wiki</a:t>
            </a:r>
          </a:p>
        </p:txBody>
      </p:sp>
      <p:sp>
        <p:nvSpPr>
          <p:cNvPr id="9"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6181109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altLang="en-US" sz="2800" b="1" smtClean="0">
                <a:solidFill>
                  <a:srgbClr val="CC6600"/>
                </a:solidFill>
                <a:latin typeface="Comic Sans MS" pitchFamily="66" charset="0"/>
              </a:rPr>
              <a:t>Reactions Involving Ions</a:t>
            </a:r>
            <a:endParaRPr lang="en-US" altLang="en-US" sz="2000" i="1" smtClean="0">
              <a:latin typeface="Comic Sans MS" pitchFamily="66" charset="0"/>
            </a:endParaRPr>
          </a:p>
        </p:txBody>
      </p:sp>
      <p:sp>
        <p:nvSpPr>
          <p:cNvPr id="19459" name="Rectangle 3"/>
          <p:cNvSpPr>
            <a:spLocks noGrp="1" noChangeArrowheads="1"/>
          </p:cNvSpPr>
          <p:nvPr>
            <p:ph type="body" sz="half" idx="1"/>
          </p:nvPr>
        </p:nvSpPr>
        <p:spPr>
          <a:xfrm>
            <a:off x="228600" y="1447800"/>
            <a:ext cx="3810000" cy="5410200"/>
          </a:xfrm>
        </p:spPr>
        <p:txBody>
          <a:bodyPr/>
          <a:lstStyle/>
          <a:p>
            <a:pPr eaLnBrk="1" hangingPunct="1">
              <a:buFontTx/>
              <a:buNone/>
            </a:pPr>
            <a:r>
              <a:rPr lang="en-US" altLang="en-US" sz="2400" i="1" dirty="0" smtClean="0">
                <a:latin typeface="Comic Sans MS" pitchFamily="66" charset="0"/>
              </a:rPr>
              <a:t>Remember… </a:t>
            </a:r>
            <a:r>
              <a:rPr lang="en-US" altLang="en-US" sz="2400" b="1" dirty="0" smtClean="0">
                <a:solidFill>
                  <a:schemeClr val="bg2"/>
                </a:solidFill>
                <a:latin typeface="Comic Sans MS" pitchFamily="66" charset="0"/>
              </a:rPr>
              <a:t>ion</a:t>
            </a:r>
            <a:r>
              <a:rPr lang="en-US" altLang="en-US" sz="2400" b="1" dirty="0" smtClean="0">
                <a:latin typeface="Comic Sans MS" pitchFamily="66" charset="0"/>
              </a:rPr>
              <a:t> </a:t>
            </a:r>
            <a:r>
              <a:rPr lang="en-US" altLang="en-US" sz="2400" dirty="0" smtClean="0">
                <a:latin typeface="Comic Sans MS" pitchFamily="66" charset="0"/>
              </a:rPr>
              <a:t>= an atom which has lost or gained one or more electrons, so it’s negatively or positively charged.</a:t>
            </a:r>
          </a:p>
          <a:p>
            <a:pPr eaLnBrk="1" hangingPunct="1"/>
            <a:endParaRPr lang="en-US" altLang="en-US" sz="2400" dirty="0" smtClean="0">
              <a:latin typeface="Comic Sans MS" pitchFamily="66" charset="0"/>
            </a:endParaRPr>
          </a:p>
          <a:p>
            <a:pPr eaLnBrk="1" hangingPunct="1">
              <a:buFontTx/>
              <a:buNone/>
            </a:pPr>
            <a:r>
              <a:rPr lang="en-US" altLang="en-US" sz="2400" b="1" dirty="0" smtClean="0">
                <a:latin typeface="Comic Sans MS" pitchFamily="66" charset="0"/>
              </a:rPr>
              <a:t>The Principle of </a:t>
            </a:r>
          </a:p>
          <a:p>
            <a:pPr eaLnBrk="1" hangingPunct="1">
              <a:buFontTx/>
              <a:buNone/>
            </a:pPr>
            <a:r>
              <a:rPr lang="en-US" altLang="en-US" sz="2400" b="1" dirty="0">
                <a:solidFill>
                  <a:schemeClr val="tx1">
                    <a:lumMod val="65000"/>
                    <a:lumOff val="35000"/>
                  </a:schemeClr>
                </a:solidFill>
                <a:latin typeface="Comic Sans MS" pitchFamily="66" charset="0"/>
              </a:rPr>
              <a:t> </a:t>
            </a:r>
            <a:r>
              <a:rPr lang="en-US" altLang="en-US" sz="2400" b="1" dirty="0" smtClean="0">
                <a:solidFill>
                  <a:schemeClr val="tx1">
                    <a:lumMod val="65000"/>
                    <a:lumOff val="35000"/>
                  </a:schemeClr>
                </a:solidFill>
                <a:latin typeface="Comic Sans MS" pitchFamily="66" charset="0"/>
              </a:rPr>
              <a:t>  ion exchange</a:t>
            </a:r>
          </a:p>
          <a:p>
            <a:pPr eaLnBrk="1" hangingPunct="1">
              <a:buFontTx/>
              <a:buNone/>
            </a:pPr>
            <a:r>
              <a:rPr lang="en-US" altLang="en-US" sz="2400" dirty="0" smtClean="0">
                <a:latin typeface="Comic Sans MS" pitchFamily="66" charset="0"/>
              </a:rPr>
              <a:t>    is a common water softening method.</a:t>
            </a:r>
          </a:p>
          <a:p>
            <a:pPr eaLnBrk="1" hangingPunct="1"/>
            <a:endParaRPr lang="en-US" altLang="en-US" sz="2400" dirty="0" smtClean="0">
              <a:latin typeface="Comic Sans MS" pitchFamily="66" charset="0"/>
            </a:endParaRPr>
          </a:p>
          <a:p>
            <a:pPr eaLnBrk="1" hangingPunct="1"/>
            <a:endParaRPr lang="en-US" altLang="en-US" sz="2800" dirty="0" smtClean="0"/>
          </a:p>
          <a:p>
            <a:pPr eaLnBrk="1" hangingPunct="1"/>
            <a:endParaRPr lang="en-US" altLang="en-US" sz="2800" dirty="0" smtClean="0"/>
          </a:p>
        </p:txBody>
      </p:sp>
      <p:pic>
        <p:nvPicPr>
          <p:cNvPr id="19460" name="Picture 5" descr="ion-exchan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447800"/>
            <a:ext cx="4800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26850</TotalTime>
  <Words>2145</Words>
  <Application>Microsoft Macintosh PowerPoint</Application>
  <PresentationFormat>On-screen Show (4:3)</PresentationFormat>
  <Paragraphs>355</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Elements, Atoms, Molecules &amp; Compounds</vt:lpstr>
      <vt:lpstr>Mixtures &amp; Compounds</vt:lpstr>
      <vt:lpstr>Remind me why we care about valence electrons…</vt:lpstr>
      <vt:lpstr>PowerPoint Presentation</vt:lpstr>
      <vt:lpstr>Ionic Bonds</vt:lpstr>
      <vt:lpstr>Ionic compounds are made of oppositely charged ions</vt:lpstr>
      <vt:lpstr>Reactions Involving Ions</vt:lpstr>
      <vt:lpstr>Lets use a Branganalogy to help us Understand the Concept of Ion Exchange… </vt:lpstr>
      <vt:lpstr>Importance of Ions/Electrolytes in the Body:     K+ ,Na+, Cl- </vt:lpstr>
      <vt:lpstr>PowerPoint Presentation</vt:lpstr>
      <vt:lpstr>Covalent Bonds</vt:lpstr>
      <vt:lpstr>Polar vs. Non-Polar Covalent Bonds</vt:lpstr>
      <vt:lpstr>Oxidation - Reduction Reactions</vt:lpstr>
      <vt:lpstr>Oil Rig</vt:lpstr>
      <vt:lpstr>PowerPoint Presentation</vt:lpstr>
      <vt:lpstr>Hydrogen Bonds</vt:lpstr>
      <vt:lpstr>REVIEW!</vt:lpstr>
      <vt:lpstr>Synthesis, Decomposition &amp; Exchange Reactions </vt:lpstr>
      <vt:lpstr>Q: Based on the reaction types we just discussed, how would you categorize the reactions below?</vt:lpstr>
      <vt:lpstr>PowerPoint Presentation</vt:lpstr>
      <vt:lpstr>Are you feeling blinded by science?  Do yourself a favor. Use the…                 Virtual Cell Biology                        Classroom (VCBC)  !  The VCBC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Bonds, Reactions &amp; Notation Lecture PowerPoint</dc:title>
  <dc:subject/>
  <dc:creator>Tami Port</dc:creator>
  <cp:keywords>ichemical bonds lecture PowerPoint, chemical reactions lecture PowerPoint, chemical bonds reactions notation lecture, chemical notation lecture</cp:keywords>
  <dc:description/>
  <cp:lastModifiedBy>Voicemail</cp:lastModifiedBy>
  <cp:revision>246</cp:revision>
  <dcterms:created xsi:type="dcterms:W3CDTF">2007-05-12T18:17:30Z</dcterms:created>
  <dcterms:modified xsi:type="dcterms:W3CDTF">2015-10-08T18:18:57Z</dcterms:modified>
  <cp:category>Chemistry Lecture PowerPoint</cp:category>
</cp:coreProperties>
</file>