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35" r:id="rId2"/>
    <p:sldId id="256" r:id="rId3"/>
    <p:sldId id="319" r:id="rId4"/>
    <p:sldId id="320" r:id="rId5"/>
    <p:sldId id="321" r:id="rId6"/>
    <p:sldId id="322" r:id="rId7"/>
    <p:sldId id="317" r:id="rId8"/>
    <p:sldId id="323" r:id="rId9"/>
    <p:sldId id="324" r:id="rId10"/>
    <p:sldId id="325" r:id="rId11"/>
    <p:sldId id="336" r:id="rId12"/>
    <p:sldId id="363" r:id="rId13"/>
    <p:sldId id="330" r:id="rId14"/>
    <p:sldId id="331" r:id="rId15"/>
    <p:sldId id="337" r:id="rId16"/>
    <p:sldId id="365" r:id="rId17"/>
    <p:sldId id="295" r:id="rId18"/>
    <p:sldId id="332" r:id="rId19"/>
    <p:sldId id="308" r:id="rId20"/>
    <p:sldId id="364" r:id="rId21"/>
    <p:sldId id="294" r:id="rId22"/>
    <p:sldId id="367" r:id="rId23"/>
    <p:sldId id="338" r:id="rId24"/>
    <p:sldId id="339" r:id="rId25"/>
    <p:sldId id="340" r:id="rId26"/>
    <p:sldId id="341" r:id="rId27"/>
    <p:sldId id="342" r:id="rId28"/>
    <p:sldId id="357"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68" r:id="rId44"/>
    <p:sldId id="366" r:id="rId45"/>
    <p:sldId id="313" r:id="rId46"/>
    <p:sldId id="362" r:id="rId47"/>
    <p:sldId id="36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3366FF"/>
    <a:srgbClr val="CC0066"/>
    <a:srgbClr val="33CC33"/>
    <a:srgbClr val="37BF17"/>
    <a:srgbClr val="46A630"/>
    <a:srgbClr val="00CC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88000" autoAdjust="0"/>
  </p:normalViewPr>
  <p:slideViewPr>
    <p:cSldViewPr>
      <p:cViewPr varScale="1">
        <p:scale>
          <a:sx n="64" d="100"/>
          <a:sy n="64" d="100"/>
        </p:scale>
        <p:origin x="-16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6"/>
    </p:cViewPr>
  </p:sorter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B4D0951-8E80-4A39-B797-2CABAB3E64E2}" type="slidenum">
              <a:rPr lang="en-US"/>
              <a:pPr>
                <a:defRPr/>
              </a:pPr>
              <a:t>‹#›</a:t>
            </a:fld>
            <a:endParaRPr lang="en-US"/>
          </a:p>
        </p:txBody>
      </p:sp>
    </p:spTree>
    <p:extLst>
      <p:ext uri="{BB962C8B-B14F-4D97-AF65-F5344CB8AC3E}">
        <p14:creationId xmlns:p14="http://schemas.microsoft.com/office/powerpoint/2010/main" val="2488054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360C73A-7936-43F5-96E7-9A4A71A927BB}" type="slidenum">
              <a:rPr lang="en-US" smtClean="0"/>
              <a:pPr eaLnBrk="1" hangingPunct="1"/>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latin typeface="Arial" pitchFamily="34" charset="0"/>
              </a:rPr>
              <a:t>Welcome to Science Prof Online PowerPoint Resources!</a:t>
            </a:r>
          </a:p>
          <a:p>
            <a:pPr eaLnBrk="1" hangingPunct="1"/>
            <a:r>
              <a:rPr lang="en-US" smtClean="0">
                <a:latin typeface="Arial"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3D729E3-FA2C-4A9E-8C30-1B4858C5B52C}" type="slidenum">
              <a:rPr lang="en-US" smtClean="0"/>
              <a:pPr eaLnBrk="1" hangingPunct="1">
                <a:defRPr/>
              </a:pPr>
              <a:t>10</a:t>
            </a:fld>
            <a:endParaRPr lang="en-US" smtClean="0"/>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9A9CC7B-081E-40D9-B1A4-D563198C965C}" type="slidenum">
              <a:rPr lang="en-US" smtClean="0"/>
              <a:pPr eaLnBrk="1" hangingPunct="1">
                <a:defRPr/>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i="1" smtClean="0">
              <a:latin typeface="Comic Sans MS"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C15084AA-0758-485E-83CB-E318E0760D7B}" type="slidenum">
              <a:rPr lang="en-US" smtClean="0"/>
              <a:pPr eaLnBrk="1" hangingPunct="1">
                <a:defRPr/>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97DE3E0-4B3E-49C5-9237-38A68D02C603}" type="slidenum">
              <a:rPr lang="en-US" smtClean="0"/>
              <a:pPr eaLnBrk="1" hangingPunct="1">
                <a:defRPr/>
              </a:pPr>
              <a:t>13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F5BC854-BCA8-434A-B65F-A46F076906DD}" type="slidenum">
              <a:rPr lang="en-US" smtClean="0"/>
              <a:pPr eaLnBrk="1" hangingPunct="1">
                <a:defRPr/>
              </a:pPr>
              <a:t>14</a:t>
            </a:fld>
            <a:endParaRPr lang="en-US" smtClean="0"/>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AE984F5-8F7F-4CD7-8196-8B4D6313CAA3}" type="slidenum">
              <a:rPr lang="en-US" smtClean="0"/>
              <a:pPr eaLnBrk="1" hangingPunct="1">
                <a:defRPr/>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548C99A-E839-4357-8C2D-C53150572625}" type="slidenum">
              <a:rPr lang="en-US" smtClean="0"/>
              <a:pPr eaLnBrk="1" hangingPunct="1">
                <a:defRPr/>
              </a:pPr>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EBE0B7F-4C1D-483E-84CF-A2B7A8EC0ECF}" type="slidenum">
              <a:rPr lang="en-US" smtClean="0"/>
              <a:pPr eaLnBrk="1" hangingPunct="1">
                <a:defRPr/>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590597E-0611-4E05-91FF-C657E8DF9519}" type="slidenum">
              <a:rPr lang="en-US" smtClean="0"/>
              <a:pPr eaLnBrk="1" hangingPunct="1">
                <a:defRPr/>
              </a:pPr>
              <a:t>18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A88CCCF-EB32-4706-ACC7-BA749405A972}" type="slidenum">
              <a:rPr lang="en-US" smtClean="0"/>
              <a:pPr eaLnBrk="1" hangingPunct="1">
                <a:defRPr/>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smtClean="0">
                <a:latin typeface="Arial" pitchFamily="34" charset="0"/>
              </a:rPr>
              <a:t>Oxidation Is Loss = OIL</a:t>
            </a:r>
          </a:p>
          <a:p>
            <a:pPr eaLnBrk="1" hangingPunct="1"/>
            <a:endParaRPr lang="en-US" smtClean="0">
              <a:latin typeface="Arial" pitchFamily="34" charset="0"/>
            </a:endParaRPr>
          </a:p>
          <a:p>
            <a:pPr eaLnBrk="1" hangingPunct="1"/>
            <a:r>
              <a:rPr lang="en-US" smtClean="0">
                <a:latin typeface="Arial" pitchFamily="34" charset="0"/>
              </a:rPr>
              <a:t>Reduction Is Gain = RIG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411BCC9-DA21-4CCD-BFEB-8EB29B0FA4E5}" type="slidenum">
              <a:rPr lang="en-US" smtClean="0"/>
              <a:pPr eaLnBrk="1" hangingPunct="1">
                <a:defRPr/>
              </a:pPr>
              <a:t>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C77C8AB-0976-41B0-8F71-74FF31176770}" type="slidenum">
              <a:rPr lang="en-US" smtClean="0"/>
              <a:pPr eaLnBrk="1" hangingPunct="1">
                <a:defRPr/>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B7C91FD-2532-499F-8A35-B716DA1FC8D7}" type="slidenum">
              <a:rPr lang="en-US" smtClean="0"/>
              <a:pPr eaLnBrk="1" hangingPunct="1">
                <a:defRPr/>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CFC2B8F-0777-4648-B25A-37662C615C05}" type="slidenum">
              <a:rPr lang="en-US" smtClean="0"/>
              <a:pPr eaLnBrk="1" hangingPunct="1">
                <a:defRPr/>
              </a:pPr>
              <a:t>23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E3D2F10-7C20-4D58-9C2F-D8973E1C19C6}" type="slidenum">
              <a:rPr lang="en-US" smtClean="0"/>
              <a:pPr eaLnBrk="1" hangingPunct="1">
                <a:defRPr/>
              </a:pPr>
              <a:t>24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68C544A-749C-4AB3-998E-36DBFB28F5FF}" type="slidenum">
              <a:rPr lang="en-US" smtClean="0"/>
              <a:pPr eaLnBrk="1" hangingPunct="1">
                <a:defRPr/>
              </a:pPr>
              <a:t>25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627B4A4-57B5-432C-B5E0-BDB84430282A}" type="slidenum">
              <a:rPr lang="en-US" smtClean="0"/>
              <a:pPr eaLnBrk="1" hangingPunct="1">
                <a:defRPr/>
              </a:pPr>
              <a:t>26</a:t>
            </a:fld>
            <a:endParaRPr lang="en-US" smtClean="0"/>
          </a:p>
        </p:txBody>
      </p:sp>
      <p:sp>
        <p:nvSpPr>
          <p:cNvPr id="76803" name="Rectangle 2"/>
          <p:cNvSpPr>
            <a:spLocks noGrp="1" noRot="1" noChangeAspect="1" noChangeArrowheads="1" noTextEdit="1"/>
          </p:cNvSpPr>
          <p:nvPr>
            <p:ph type="sldImg"/>
          </p:nvPr>
        </p:nvSpPr>
        <p:spPr>
          <a:xfrm>
            <a:off x="1146175" y="685800"/>
            <a:ext cx="4570413" cy="3429000"/>
          </a:xfrm>
          <a:ln/>
        </p:spPr>
      </p:sp>
      <p:sp>
        <p:nvSpPr>
          <p:cNvPr id="768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9C5785D-BE3F-4A48-807F-9AFB5366E594}" type="slidenum">
              <a:rPr lang="en-US" smtClean="0"/>
              <a:pPr eaLnBrk="1" hangingPunct="1">
                <a:defRPr/>
              </a:pPr>
              <a:t>27</a:t>
            </a:fld>
            <a:endParaRPr lang="en-US" smtClean="0"/>
          </a:p>
        </p:txBody>
      </p:sp>
      <p:sp>
        <p:nvSpPr>
          <p:cNvPr id="77827" name="Rectangle 2"/>
          <p:cNvSpPr>
            <a:spLocks noGrp="1" noRot="1" noChangeAspect="1" noChangeArrowheads="1" noTextEdit="1"/>
          </p:cNvSpPr>
          <p:nvPr>
            <p:ph type="sldImg"/>
          </p:nvPr>
        </p:nvSpPr>
        <p:spPr>
          <a:xfrm>
            <a:off x="1147763" y="685800"/>
            <a:ext cx="4570412" cy="3429000"/>
          </a:xfrm>
          <a:ln/>
        </p:spPr>
      </p:sp>
      <p:sp>
        <p:nvSpPr>
          <p:cNvPr id="778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C785C17-81BC-4565-AAC6-46FBBEB171A8}" type="slidenum">
              <a:rPr lang="en-US" smtClean="0"/>
              <a:pPr eaLnBrk="1" hangingPunct="1">
                <a:defRPr/>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1DABD5A-BAF6-4A82-90AF-39E1BBF3AB02}" type="slidenum">
              <a:rPr lang="en-US" smtClean="0"/>
              <a:pPr eaLnBrk="1" hangingPunct="1">
                <a:defRPr/>
              </a:pPr>
              <a:t>29</a:t>
            </a:fld>
            <a:endParaRPr lang="en-US" smtClean="0"/>
          </a:p>
        </p:txBody>
      </p:sp>
      <p:sp>
        <p:nvSpPr>
          <p:cNvPr id="79875" name="Rectangle 2"/>
          <p:cNvSpPr>
            <a:spLocks noGrp="1" noRot="1" noChangeAspect="1" noChangeArrowheads="1" noTextEdit="1"/>
          </p:cNvSpPr>
          <p:nvPr>
            <p:ph type="sldImg"/>
          </p:nvPr>
        </p:nvSpPr>
        <p:spPr>
          <a:xfrm>
            <a:off x="1146175" y="685800"/>
            <a:ext cx="4570413" cy="3429000"/>
          </a:xfrm>
          <a:ln/>
        </p:spPr>
      </p:sp>
      <p:sp>
        <p:nvSpPr>
          <p:cNvPr id="79876"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C2ED86C-6CB7-4968-8C0A-9197F00E4589}" type="slidenum">
              <a:rPr lang="en-US" smtClean="0"/>
              <a:pPr eaLnBrk="1" hangingPunct="1">
                <a:defRPr/>
              </a:pPr>
              <a:t>3</a:t>
            </a:fld>
            <a:endParaRPr lang="en-US"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62DCCDB-965A-40E7-ACBB-07F612715F98}" type="slidenum">
              <a:rPr lang="en-US" smtClean="0"/>
              <a:pPr eaLnBrk="1" hangingPunct="1">
                <a:defRPr/>
              </a:pPr>
              <a:t>30</a:t>
            </a:fld>
            <a:endParaRPr lang="en-US" smtClean="0"/>
          </a:p>
        </p:txBody>
      </p:sp>
      <p:sp>
        <p:nvSpPr>
          <p:cNvPr id="80899" name="Rectangle 2"/>
          <p:cNvSpPr>
            <a:spLocks noGrp="1" noRot="1" noChangeAspect="1" noChangeArrowheads="1" noTextEdit="1"/>
          </p:cNvSpPr>
          <p:nvPr>
            <p:ph type="sldImg"/>
          </p:nvPr>
        </p:nvSpPr>
        <p:spPr>
          <a:xfrm>
            <a:off x="1146175" y="685800"/>
            <a:ext cx="4570413" cy="3429000"/>
          </a:xfrm>
          <a:ln/>
        </p:spPr>
      </p:sp>
      <p:sp>
        <p:nvSpPr>
          <p:cNvPr id="80900"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5BAB63C-E972-4CEE-9A9E-5B33B3A7C005}" type="slidenum">
              <a:rPr lang="en-US" smtClean="0"/>
              <a:pPr eaLnBrk="1" hangingPunct="1">
                <a:defRPr/>
              </a:pPr>
              <a:t>31</a:t>
            </a:fld>
            <a:endParaRPr lang="en-US" smtClean="0"/>
          </a:p>
        </p:txBody>
      </p:sp>
      <p:sp>
        <p:nvSpPr>
          <p:cNvPr id="81923" name="Rectangle 2"/>
          <p:cNvSpPr>
            <a:spLocks noGrp="1" noRot="1" noChangeAspect="1" noChangeArrowheads="1" noTextEdit="1"/>
          </p:cNvSpPr>
          <p:nvPr>
            <p:ph type="sldImg"/>
          </p:nvPr>
        </p:nvSpPr>
        <p:spPr>
          <a:xfrm>
            <a:off x="1146175" y="685800"/>
            <a:ext cx="4570413" cy="3429000"/>
          </a:xfrm>
          <a:ln/>
        </p:spPr>
      </p:sp>
      <p:pic>
        <p:nvPicPr>
          <p:cNvPr id="81924" name="Picture 4" descr="Image:Protein-structure.p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4343400"/>
            <a:ext cx="4876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D980D7D-5427-46FF-AB8E-3F9A131DF0C2}" type="slidenum">
              <a:rPr lang="en-US" smtClean="0"/>
              <a:pPr eaLnBrk="1" hangingPunct="1">
                <a:defRPr/>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7CDEA71-5853-4452-85C6-35BCBC6D6E8C}" type="slidenum">
              <a:rPr lang="en-US" smtClean="0"/>
              <a:pPr eaLnBrk="1" hangingPunct="1">
                <a:defRPr/>
              </a:pPr>
              <a:t>33</a:t>
            </a:fld>
            <a:endParaRPr lang="en-US" smtClean="0"/>
          </a:p>
        </p:txBody>
      </p:sp>
      <p:sp>
        <p:nvSpPr>
          <p:cNvPr id="83971" name="Rectangle 2"/>
          <p:cNvSpPr>
            <a:spLocks noGrp="1" noRot="1" noChangeAspect="1" noChangeArrowheads="1" noTextEdit="1"/>
          </p:cNvSpPr>
          <p:nvPr>
            <p:ph type="sldImg"/>
          </p:nvPr>
        </p:nvSpPr>
        <p:spPr>
          <a:xfrm>
            <a:off x="1146175" y="685800"/>
            <a:ext cx="4570413" cy="3429000"/>
          </a:xfrm>
          <a:ln/>
        </p:spPr>
      </p:sp>
      <p:sp>
        <p:nvSpPr>
          <p:cNvPr id="83972"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AAB3202-FB4B-4FE2-A714-7B8CFC39AE97}" type="slidenum">
              <a:rPr lang="en-US" smtClean="0"/>
              <a:pPr eaLnBrk="1" hangingPunct="1">
                <a:defRPr/>
              </a:pPr>
              <a:t>34</a:t>
            </a:fld>
            <a:endParaRPr lang="en-US" smtClean="0"/>
          </a:p>
        </p:txBody>
      </p:sp>
      <p:sp>
        <p:nvSpPr>
          <p:cNvPr id="84995" name="Rectangle 2"/>
          <p:cNvSpPr>
            <a:spLocks noGrp="1" noRot="1" noChangeAspect="1" noChangeArrowheads="1" noTextEdit="1"/>
          </p:cNvSpPr>
          <p:nvPr>
            <p:ph type="sldImg"/>
          </p:nvPr>
        </p:nvSpPr>
        <p:spPr>
          <a:xfrm>
            <a:off x="1147763" y="685800"/>
            <a:ext cx="4570412" cy="3429000"/>
          </a:xfrm>
          <a:ln/>
        </p:spPr>
      </p:sp>
      <p:sp>
        <p:nvSpPr>
          <p:cNvPr id="84996"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10FFD09-92E8-4F07-8F40-271AB4B2DEF8}" type="slidenum">
              <a:rPr lang="en-US" smtClean="0"/>
              <a:pPr eaLnBrk="1" hangingPunct="1">
                <a:defRPr/>
              </a:pPr>
              <a:t>35</a:t>
            </a:fld>
            <a:endParaRPr lang="en-US" smtClean="0"/>
          </a:p>
        </p:txBody>
      </p:sp>
      <p:sp>
        <p:nvSpPr>
          <p:cNvPr id="86019" name="Rectangle 2"/>
          <p:cNvSpPr>
            <a:spLocks noGrp="1" noRot="1" noChangeAspect="1" noChangeArrowheads="1" noTextEdit="1"/>
          </p:cNvSpPr>
          <p:nvPr>
            <p:ph type="sldImg"/>
          </p:nvPr>
        </p:nvSpPr>
        <p:spPr>
          <a:xfrm>
            <a:off x="1147763" y="685800"/>
            <a:ext cx="4570412" cy="3429000"/>
          </a:xfrm>
          <a:ln/>
        </p:spPr>
      </p:sp>
      <p:sp>
        <p:nvSpPr>
          <p:cNvPr id="86020"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0305F97-D49A-4A89-97C1-1CAE11AD9A28}" type="slidenum">
              <a:rPr lang="en-US" smtClean="0"/>
              <a:pPr eaLnBrk="1" hangingPunct="1">
                <a:defRPr/>
              </a:pPr>
              <a:t>36</a:t>
            </a:fld>
            <a:endParaRPr lang="en-US" smtClean="0"/>
          </a:p>
        </p:txBody>
      </p:sp>
      <p:sp>
        <p:nvSpPr>
          <p:cNvPr id="87043" name="Rectangle 2"/>
          <p:cNvSpPr>
            <a:spLocks noGrp="1" noRot="1" noChangeAspect="1" noChangeArrowheads="1" noTextEdit="1"/>
          </p:cNvSpPr>
          <p:nvPr>
            <p:ph type="sldImg"/>
          </p:nvPr>
        </p:nvSpPr>
        <p:spPr>
          <a:xfrm>
            <a:off x="1149350" y="685800"/>
            <a:ext cx="4570413" cy="3429000"/>
          </a:xfrm>
          <a:ln/>
        </p:spPr>
      </p:sp>
      <p:sp>
        <p:nvSpPr>
          <p:cNvPr id="8704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D53AB9A-7466-4FAC-9899-6CEE66F0E704}" type="slidenum">
              <a:rPr lang="en-US" smtClean="0"/>
              <a:pPr eaLnBrk="1" hangingPunct="1">
                <a:defRPr/>
              </a:pPr>
              <a:t>37</a:t>
            </a:fld>
            <a:endParaRPr lang="en-US" smtClean="0"/>
          </a:p>
        </p:txBody>
      </p:sp>
      <p:sp>
        <p:nvSpPr>
          <p:cNvPr id="88067" name="Rectangle 2"/>
          <p:cNvSpPr>
            <a:spLocks noGrp="1" noRot="1" noChangeAspect="1" noChangeArrowheads="1" noTextEdit="1"/>
          </p:cNvSpPr>
          <p:nvPr>
            <p:ph type="sldImg"/>
          </p:nvPr>
        </p:nvSpPr>
        <p:spPr>
          <a:xfrm>
            <a:off x="1146175" y="685800"/>
            <a:ext cx="4570413" cy="3429000"/>
          </a:xfrm>
          <a:ln/>
        </p:spPr>
      </p:sp>
      <p:sp>
        <p:nvSpPr>
          <p:cNvPr id="880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03C2476-3455-4C6E-A4D9-EFF854555979}" type="slidenum">
              <a:rPr lang="en-US" smtClean="0"/>
              <a:pPr eaLnBrk="1" hangingPunct="1">
                <a:defRPr/>
              </a:pPr>
              <a:t>38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latin typeface="Arial" pitchFamily="34" charset="0"/>
              </a:rPr>
              <a:t>A: Nucleotide</a:t>
            </a:r>
          </a:p>
          <a:p>
            <a:pPr eaLnBrk="1" hangingPunct="1"/>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C2BC03C-8043-471F-B00D-1984FAEFD77C}" type="slidenum">
              <a:rPr lang="en-US" smtClean="0"/>
              <a:pPr eaLnBrk="1" hangingPunct="1">
                <a:defRPr/>
              </a:pPr>
              <a:t>39</a:t>
            </a:fld>
            <a:endParaRPr lang="en-US" smtClean="0"/>
          </a:p>
        </p:txBody>
      </p:sp>
      <p:sp>
        <p:nvSpPr>
          <p:cNvPr id="90115" name="Rectangle 2"/>
          <p:cNvSpPr>
            <a:spLocks noGrp="1" noRot="1" noChangeAspect="1" noChangeArrowheads="1" noTextEdit="1"/>
          </p:cNvSpPr>
          <p:nvPr>
            <p:ph type="sldImg"/>
          </p:nvPr>
        </p:nvSpPr>
        <p:spPr>
          <a:xfrm>
            <a:off x="1146175" y="685800"/>
            <a:ext cx="4570413" cy="3429000"/>
          </a:xfrm>
          <a:ln/>
        </p:spPr>
      </p:sp>
      <p:sp>
        <p:nvSpPr>
          <p:cNvPr id="901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AAC0BA0-9836-46D0-B931-CAF419ED6AB7}" type="slidenum">
              <a:rPr lang="en-US" smtClean="0"/>
              <a:pPr eaLnBrk="1" hangingPunct="1">
                <a:defRPr/>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AEE678D-7FEC-4EB6-BB3C-9D065AA5877D}" type="slidenum">
              <a:rPr lang="en-US" smtClean="0"/>
              <a:pPr eaLnBrk="1" hangingPunct="1">
                <a:defRPr/>
              </a:pPr>
              <a:t>40</a:t>
            </a:fld>
            <a:endParaRPr lang="en-US" smtClean="0"/>
          </a:p>
        </p:txBody>
      </p:sp>
      <p:sp>
        <p:nvSpPr>
          <p:cNvPr id="91139" name="Rectangle 2"/>
          <p:cNvSpPr>
            <a:spLocks noGrp="1" noRot="1" noChangeAspect="1" noChangeArrowheads="1" noTextEdit="1"/>
          </p:cNvSpPr>
          <p:nvPr>
            <p:ph type="sldImg"/>
          </p:nvPr>
        </p:nvSpPr>
        <p:spPr>
          <a:xfrm>
            <a:off x="1146175" y="685800"/>
            <a:ext cx="4570413" cy="3429000"/>
          </a:xfrm>
          <a:ln/>
        </p:spPr>
      </p:sp>
      <p:sp>
        <p:nvSpPr>
          <p:cNvPr id="91140"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5F46EA1-375E-4A9D-92D2-D0CEAACE48F5}" type="slidenum">
              <a:rPr lang="en-US" smtClean="0"/>
              <a:pPr eaLnBrk="1" hangingPunct="1">
                <a:defRPr/>
              </a:pPr>
              <a:t>41</a:t>
            </a:fld>
            <a:endParaRPr lang="en-US" smtClean="0"/>
          </a:p>
        </p:txBody>
      </p:sp>
      <p:sp>
        <p:nvSpPr>
          <p:cNvPr id="92163" name="Rectangle 2"/>
          <p:cNvSpPr>
            <a:spLocks noGrp="1" noRot="1" noChangeAspect="1" noChangeArrowheads="1" noTextEdit="1"/>
          </p:cNvSpPr>
          <p:nvPr>
            <p:ph type="sldImg"/>
          </p:nvPr>
        </p:nvSpPr>
        <p:spPr>
          <a:xfrm>
            <a:off x="1146175" y="685800"/>
            <a:ext cx="4570413" cy="3429000"/>
          </a:xfrm>
          <a:ln/>
        </p:spPr>
      </p:sp>
      <p:sp>
        <p:nvSpPr>
          <p:cNvPr id="9216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FF0A039-9D66-4068-B3C5-BE55293C0CC1}" type="slidenum">
              <a:rPr lang="en-US" smtClean="0"/>
              <a:pPr eaLnBrk="1" hangingPunct="1">
                <a:defRPr/>
              </a:pPr>
              <a:t>42</a:t>
            </a:fld>
            <a:endParaRPr lang="en-US" smtClean="0"/>
          </a:p>
        </p:txBody>
      </p:sp>
      <p:sp>
        <p:nvSpPr>
          <p:cNvPr id="93187" name="Rectangle 2"/>
          <p:cNvSpPr>
            <a:spLocks noGrp="1" noRot="1" noChangeAspect="1" noChangeArrowheads="1" noTextEdit="1"/>
          </p:cNvSpPr>
          <p:nvPr>
            <p:ph type="sldImg"/>
          </p:nvPr>
        </p:nvSpPr>
        <p:spPr>
          <a:xfrm>
            <a:off x="1146175" y="685800"/>
            <a:ext cx="4570413" cy="3429000"/>
          </a:xfrm>
          <a:ln/>
        </p:spPr>
      </p:sp>
      <p:sp>
        <p:nvSpPr>
          <p:cNvPr id="93188"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defTabSz="909638" eaLnBrk="0" hangingPunct="0">
              <a:defRPr sz="2000">
                <a:solidFill>
                  <a:schemeClr val="tx1"/>
                </a:solidFill>
                <a:latin typeface="Arial" charset="0"/>
              </a:defRPr>
            </a:lvl1pPr>
            <a:lvl2pPr marL="742950" indent="-285750" defTabSz="909638" eaLnBrk="0" hangingPunct="0">
              <a:defRPr sz="2000">
                <a:solidFill>
                  <a:schemeClr val="tx1"/>
                </a:solidFill>
                <a:latin typeface="Arial" charset="0"/>
              </a:defRPr>
            </a:lvl2pPr>
            <a:lvl3pPr marL="1143000" indent="-228600" defTabSz="909638" eaLnBrk="0" hangingPunct="0">
              <a:defRPr sz="2000">
                <a:solidFill>
                  <a:schemeClr val="tx1"/>
                </a:solidFill>
                <a:latin typeface="Arial" charset="0"/>
              </a:defRPr>
            </a:lvl3pPr>
            <a:lvl4pPr marL="1600200" indent="-228600" defTabSz="909638" eaLnBrk="0" hangingPunct="0">
              <a:defRPr sz="2000">
                <a:solidFill>
                  <a:schemeClr val="tx1"/>
                </a:solidFill>
                <a:latin typeface="Arial" charset="0"/>
              </a:defRPr>
            </a:lvl4pPr>
            <a:lvl5pPr marL="2057400" indent="-228600" defTabSz="909638" eaLnBrk="0" hangingPunct="0">
              <a:defRPr sz="2000">
                <a:solidFill>
                  <a:schemeClr val="tx1"/>
                </a:solidFill>
                <a:latin typeface="Arial" charset="0"/>
              </a:defRPr>
            </a:lvl5pPr>
            <a:lvl6pPr marL="2514600" indent="-228600" defTabSz="909638" eaLnBrk="0" fontAlgn="base" hangingPunct="0">
              <a:spcBef>
                <a:spcPct val="0"/>
              </a:spcBef>
              <a:spcAft>
                <a:spcPct val="0"/>
              </a:spcAft>
              <a:defRPr sz="2000">
                <a:solidFill>
                  <a:schemeClr val="tx1"/>
                </a:solidFill>
                <a:latin typeface="Arial" charset="0"/>
              </a:defRPr>
            </a:lvl6pPr>
            <a:lvl7pPr marL="2971800" indent="-228600" defTabSz="909638" eaLnBrk="0" fontAlgn="base" hangingPunct="0">
              <a:spcBef>
                <a:spcPct val="0"/>
              </a:spcBef>
              <a:spcAft>
                <a:spcPct val="0"/>
              </a:spcAft>
              <a:defRPr sz="2000">
                <a:solidFill>
                  <a:schemeClr val="tx1"/>
                </a:solidFill>
                <a:latin typeface="Arial" charset="0"/>
              </a:defRPr>
            </a:lvl7pPr>
            <a:lvl8pPr marL="3429000" indent="-228600" defTabSz="909638" eaLnBrk="0" fontAlgn="base" hangingPunct="0">
              <a:spcBef>
                <a:spcPct val="0"/>
              </a:spcBef>
              <a:spcAft>
                <a:spcPct val="0"/>
              </a:spcAft>
              <a:defRPr sz="2000">
                <a:solidFill>
                  <a:schemeClr val="tx1"/>
                </a:solidFill>
                <a:latin typeface="Arial" charset="0"/>
              </a:defRPr>
            </a:lvl8pPr>
            <a:lvl9pPr marL="3886200" indent="-228600" defTabSz="909638" eaLnBrk="0" fontAlgn="base" hangingPunct="0">
              <a:spcBef>
                <a:spcPct val="0"/>
              </a:spcBef>
              <a:spcAft>
                <a:spcPct val="0"/>
              </a:spcAft>
              <a:defRPr sz="2000">
                <a:solidFill>
                  <a:schemeClr val="tx1"/>
                </a:solidFill>
                <a:latin typeface="Arial" charset="0"/>
              </a:defRPr>
            </a:lvl9pPr>
          </a:lstStyle>
          <a:p>
            <a:pPr eaLnBrk="1" hangingPunct="1">
              <a:defRPr/>
            </a:pPr>
            <a:fld id="{A0573123-DF7B-4F43-B610-9E293D003AFE}" type="slidenum">
              <a:rPr lang="en-US" sz="1200" smtClean="0"/>
              <a:pPr eaLnBrk="1" hangingPunct="1">
                <a:defRPr/>
              </a:pPr>
              <a:t>43</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C2E6A4E-5E2B-42AD-A5CC-FED391C63C71}" type="slidenum">
              <a:rPr lang="en-US" smtClean="0"/>
              <a:pPr eaLnBrk="1" hangingPunct="1">
                <a:defRPr/>
              </a:pPr>
              <a:t>45</a:t>
            </a:fld>
            <a:endParaRPr lang="en-US" smtClean="0"/>
          </a:p>
        </p:txBody>
      </p:sp>
      <p:sp>
        <p:nvSpPr>
          <p:cNvPr id="95235" name="Rectangle 2"/>
          <p:cNvSpPr>
            <a:spLocks noGrp="1" noRot="1" noChangeAspect="1" noChangeArrowheads="1" noTextEdit="1"/>
          </p:cNvSpPr>
          <p:nvPr>
            <p:ph type="sldImg"/>
          </p:nvPr>
        </p:nvSpPr>
        <p:spPr>
          <a:xfrm>
            <a:off x="1144588" y="685800"/>
            <a:ext cx="4572000" cy="3429000"/>
          </a:xfrm>
          <a:ln/>
        </p:spPr>
      </p:sp>
      <p:sp>
        <p:nvSpPr>
          <p:cNvPr id="9523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BFCA30A-39AD-4A3B-A607-336D8EC9EC45}" type="slidenum">
              <a:rPr lang="en-US" smtClean="0"/>
              <a:pPr eaLnBrk="1" hangingPunct="1">
                <a:defRPr/>
              </a:pPr>
              <a:t>46</a:t>
            </a:fld>
            <a:endParaRPr lang="en-US" smtClean="0"/>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lvl1pPr defTabSz="919163" eaLnBrk="0" hangingPunct="0">
              <a:defRPr>
                <a:solidFill>
                  <a:schemeClr val="tx1"/>
                </a:solidFill>
                <a:latin typeface="Arial" pitchFamily="34" charset="0"/>
              </a:defRPr>
            </a:lvl1pPr>
            <a:lvl2pPr marL="742950" indent="-285750" defTabSz="919163" eaLnBrk="0" hangingPunct="0">
              <a:defRPr>
                <a:solidFill>
                  <a:schemeClr val="tx1"/>
                </a:solidFill>
                <a:latin typeface="Arial" pitchFamily="34" charset="0"/>
              </a:defRPr>
            </a:lvl2pPr>
            <a:lvl3pPr marL="1143000" indent="-228600" defTabSz="919163" eaLnBrk="0" hangingPunct="0">
              <a:defRPr>
                <a:solidFill>
                  <a:schemeClr val="tx1"/>
                </a:solidFill>
                <a:latin typeface="Arial" pitchFamily="34" charset="0"/>
              </a:defRPr>
            </a:lvl3pPr>
            <a:lvl4pPr marL="1600200" indent="-228600" defTabSz="919163" eaLnBrk="0" hangingPunct="0">
              <a:defRPr>
                <a:solidFill>
                  <a:schemeClr val="tx1"/>
                </a:solidFill>
                <a:latin typeface="Arial" pitchFamily="34" charset="0"/>
              </a:defRPr>
            </a:lvl4pPr>
            <a:lvl5pPr marL="2057400" indent="-228600" defTabSz="919163" eaLnBrk="0" hangingPunct="0">
              <a:defRPr>
                <a:solidFill>
                  <a:schemeClr val="tx1"/>
                </a:solidFill>
                <a:latin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defRPr>
            </a:lvl9pPr>
          </a:lstStyle>
          <a:p>
            <a:pPr eaLnBrk="1" hangingPunct="1">
              <a:defRPr/>
            </a:pPr>
            <a:fld id="{ADDD4C13-A490-4FAB-80A0-891539B9B553}" type="slidenum">
              <a:rPr lang="en-US" smtClean="0"/>
              <a:pPr eaLnBrk="1" hangingPunct="1">
                <a:defRPr/>
              </a:pPr>
              <a:t>47</a:t>
            </a:fld>
            <a:endParaRPr lang="en-US" smtClean="0"/>
          </a:p>
        </p:txBody>
      </p:sp>
      <p:sp>
        <p:nvSpPr>
          <p:cNvPr id="97283" name="Rectangle 2"/>
          <p:cNvSpPr>
            <a:spLocks noGrp="1" noRot="1" noChangeAspect="1" noChangeArrowheads="1" noTextEdit="1"/>
          </p:cNvSpPr>
          <p:nvPr>
            <p:ph type="sldImg"/>
          </p:nvPr>
        </p:nvSpPr>
        <p:spPr>
          <a:xfrm>
            <a:off x="1143000" y="687388"/>
            <a:ext cx="4572000" cy="3429000"/>
          </a:xfrm>
          <a:ln/>
        </p:spPr>
      </p:sp>
      <p:sp>
        <p:nvSpPr>
          <p:cNvPr id="97284" name="Rectangle 3"/>
          <p:cNvSpPr>
            <a:spLocks noGrp="1" noChangeArrowheads="1"/>
          </p:cNvSpPr>
          <p:nvPr>
            <p:ph type="body" idx="1"/>
          </p:nvPr>
        </p:nvSpPr>
        <p:spPr>
          <a:xfrm>
            <a:off x="685800" y="4341813"/>
            <a:ext cx="5486400" cy="4114800"/>
          </a:xfrm>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48ED72-7EBE-4E50-9E90-462945EE7195}" type="slidenum">
              <a:rPr lang="en-US" smtClean="0"/>
              <a:pPr eaLnBrk="1" hangingPunct="1">
                <a:defRPr/>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DDC88A6-88B5-42A7-9606-22A5F5EC8F70}" type="slidenum">
              <a:rPr lang="en-US" smtClean="0"/>
              <a:pPr eaLnBrk="1" hangingPunct="1">
                <a:defRPr/>
              </a:pPr>
              <a:t>6</a:t>
            </a:fld>
            <a:endParaRPr lang="en-US" smtClean="0"/>
          </a:p>
        </p:txBody>
      </p:sp>
      <p:sp>
        <p:nvSpPr>
          <p:cNvPr id="56323" name="Rectangle 2"/>
          <p:cNvSpPr>
            <a:spLocks noGrp="1" noRot="1" noChangeAspect="1" noChangeArrowheads="1" noTextEdit="1"/>
          </p:cNvSpPr>
          <p:nvPr>
            <p:ph type="sldImg"/>
          </p:nvPr>
        </p:nvSpPr>
        <p:spPr>
          <a:xfrm>
            <a:off x="1144588" y="685800"/>
            <a:ext cx="4572000" cy="3429000"/>
          </a:xfrm>
          <a:ln/>
        </p:spPr>
      </p:sp>
      <p:sp>
        <p:nvSpPr>
          <p:cNvPr id="56324" name="Rectangle 3"/>
          <p:cNvSpPr>
            <a:spLocks noGrp="1" noChangeArrowheads="1"/>
          </p:cNvSpPr>
          <p:nvPr>
            <p:ph type="body" idx="1"/>
          </p:nvPr>
        </p:nvSpPr>
        <p:spPr>
          <a:noFill/>
        </p:spPr>
        <p:txBody>
          <a:bodyPr/>
          <a:lstStyle/>
          <a:p>
            <a:pPr eaLnBrk="1" hangingPunct="1"/>
            <a:r>
              <a:rPr lang="en-US" smtClean="0">
                <a:latin typeface="Arial" pitchFamily="34" charset="0"/>
              </a:rPr>
              <a:t>A: 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7726E79-C66B-4281-ADFC-E8DD9311AFA5}" type="slidenum">
              <a:rPr lang="en-US" smtClean="0"/>
              <a:pPr eaLnBrk="1" hangingPunct="1">
                <a:defRPr/>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9D256C-A065-4E53-BEBC-BFBF9AAD4D96}" type="slidenum">
              <a:rPr lang="en-US" smtClean="0"/>
              <a:pPr eaLnBrk="1" hangingPunct="1">
                <a:defRPr/>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3F1D630B-3C78-48FA-B149-A80F39D4AF4F}" type="slidenum">
              <a:rPr lang="en-US" smtClean="0"/>
              <a:pPr eaLnBrk="1" hangingPunct="1">
                <a:defRPr/>
              </a:pPr>
              <a:t>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mtClean="0">
                <a:latin typeface="Arial" pitchFamily="34" charset="0"/>
              </a:rPr>
              <a:t>cations</a:t>
            </a:r>
          </a:p>
          <a:p>
            <a:pPr eaLnBrk="1" hangingPunct="1"/>
            <a:endParaRPr lang="en-US" smtClean="0">
              <a:latin typeface="Arial" pitchFamily="34" charset="0"/>
            </a:endParaRPr>
          </a:p>
          <a:p>
            <a:pPr eaLnBrk="1" hangingPunct="1"/>
            <a:r>
              <a:rPr lang="en-US" smtClean="0">
                <a:latin typeface="Arial" pitchFamily="34" charset="0"/>
              </a:rPr>
              <a:t>anions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D121CB-1687-46C2-80E3-343080848A81}" type="slidenum">
              <a:rPr lang="en-US"/>
              <a:pPr>
                <a:defRPr/>
              </a:pPr>
              <a:t>‹#›</a:t>
            </a:fld>
            <a:endParaRPr lang="en-US"/>
          </a:p>
        </p:txBody>
      </p:sp>
    </p:spTree>
    <p:extLst>
      <p:ext uri="{BB962C8B-B14F-4D97-AF65-F5344CB8AC3E}">
        <p14:creationId xmlns:p14="http://schemas.microsoft.com/office/powerpoint/2010/main" val="273013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F61CCE-C878-4EE5-99EE-187CFB0BB827}" type="slidenum">
              <a:rPr lang="en-US"/>
              <a:pPr>
                <a:defRPr/>
              </a:pPr>
              <a:t>‹#›</a:t>
            </a:fld>
            <a:endParaRPr lang="en-US"/>
          </a:p>
        </p:txBody>
      </p:sp>
    </p:spTree>
    <p:extLst>
      <p:ext uri="{BB962C8B-B14F-4D97-AF65-F5344CB8AC3E}">
        <p14:creationId xmlns:p14="http://schemas.microsoft.com/office/powerpoint/2010/main" val="426653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6D9AAF-2C27-4906-A74C-5A6C053937E6}" type="slidenum">
              <a:rPr lang="en-US"/>
              <a:pPr>
                <a:defRPr/>
              </a:pPr>
              <a:t>‹#›</a:t>
            </a:fld>
            <a:endParaRPr lang="en-US"/>
          </a:p>
        </p:txBody>
      </p:sp>
    </p:spTree>
    <p:extLst>
      <p:ext uri="{BB962C8B-B14F-4D97-AF65-F5344CB8AC3E}">
        <p14:creationId xmlns:p14="http://schemas.microsoft.com/office/powerpoint/2010/main" val="245255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0680C97-0027-498B-9B43-EBF16FEAC712}" type="slidenum">
              <a:rPr lang="en-US"/>
              <a:pPr>
                <a:defRPr/>
              </a:pPr>
              <a:t>‹#›</a:t>
            </a:fld>
            <a:endParaRPr lang="en-US"/>
          </a:p>
        </p:txBody>
      </p:sp>
    </p:spTree>
    <p:extLst>
      <p:ext uri="{BB962C8B-B14F-4D97-AF65-F5344CB8AC3E}">
        <p14:creationId xmlns:p14="http://schemas.microsoft.com/office/powerpoint/2010/main" val="387704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56A38-DF50-45BD-9055-9DBF83386979}" type="slidenum">
              <a:rPr lang="en-US"/>
              <a:pPr>
                <a:defRPr/>
              </a:pPr>
              <a:t>‹#›</a:t>
            </a:fld>
            <a:endParaRPr lang="en-US"/>
          </a:p>
        </p:txBody>
      </p:sp>
    </p:spTree>
    <p:extLst>
      <p:ext uri="{BB962C8B-B14F-4D97-AF65-F5344CB8AC3E}">
        <p14:creationId xmlns:p14="http://schemas.microsoft.com/office/powerpoint/2010/main" val="301238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48D7E4-9ADE-45BE-B8DB-22556EF9C4D0}" type="slidenum">
              <a:rPr lang="en-US"/>
              <a:pPr>
                <a:defRPr/>
              </a:pPr>
              <a:t>‹#›</a:t>
            </a:fld>
            <a:endParaRPr lang="en-US"/>
          </a:p>
        </p:txBody>
      </p:sp>
    </p:spTree>
    <p:extLst>
      <p:ext uri="{BB962C8B-B14F-4D97-AF65-F5344CB8AC3E}">
        <p14:creationId xmlns:p14="http://schemas.microsoft.com/office/powerpoint/2010/main" val="345250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2833E1-3EFE-47E0-96DD-7BDCA0BC51BD}" type="slidenum">
              <a:rPr lang="en-US"/>
              <a:pPr>
                <a:defRPr/>
              </a:pPr>
              <a:t>‹#›</a:t>
            </a:fld>
            <a:endParaRPr lang="en-US"/>
          </a:p>
        </p:txBody>
      </p:sp>
    </p:spTree>
    <p:extLst>
      <p:ext uri="{BB962C8B-B14F-4D97-AF65-F5344CB8AC3E}">
        <p14:creationId xmlns:p14="http://schemas.microsoft.com/office/powerpoint/2010/main" val="155635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9944C4B-6601-44BE-A7FF-795127583F40}" type="slidenum">
              <a:rPr lang="en-US"/>
              <a:pPr>
                <a:defRPr/>
              </a:pPr>
              <a:t>‹#›</a:t>
            </a:fld>
            <a:endParaRPr lang="en-US"/>
          </a:p>
        </p:txBody>
      </p:sp>
    </p:spTree>
    <p:extLst>
      <p:ext uri="{BB962C8B-B14F-4D97-AF65-F5344CB8AC3E}">
        <p14:creationId xmlns:p14="http://schemas.microsoft.com/office/powerpoint/2010/main" val="154690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3FCA8E-575C-4A8E-B22F-415BD252E436}" type="slidenum">
              <a:rPr lang="en-US"/>
              <a:pPr>
                <a:defRPr/>
              </a:pPr>
              <a:t>‹#›</a:t>
            </a:fld>
            <a:endParaRPr lang="en-US"/>
          </a:p>
        </p:txBody>
      </p:sp>
    </p:spTree>
    <p:extLst>
      <p:ext uri="{BB962C8B-B14F-4D97-AF65-F5344CB8AC3E}">
        <p14:creationId xmlns:p14="http://schemas.microsoft.com/office/powerpoint/2010/main" val="420836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7032F-A1AA-4750-9DF4-8E03CCC60CD7}" type="slidenum">
              <a:rPr lang="en-US"/>
              <a:pPr>
                <a:defRPr/>
              </a:pPr>
              <a:t>‹#›</a:t>
            </a:fld>
            <a:endParaRPr lang="en-US"/>
          </a:p>
        </p:txBody>
      </p:sp>
    </p:spTree>
    <p:extLst>
      <p:ext uri="{BB962C8B-B14F-4D97-AF65-F5344CB8AC3E}">
        <p14:creationId xmlns:p14="http://schemas.microsoft.com/office/powerpoint/2010/main" val="12564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30F04F-0940-4391-9FE3-98D895A7C725}" type="slidenum">
              <a:rPr lang="en-US"/>
              <a:pPr>
                <a:defRPr/>
              </a:pPr>
              <a:t>‹#›</a:t>
            </a:fld>
            <a:endParaRPr lang="en-US"/>
          </a:p>
        </p:txBody>
      </p:sp>
    </p:spTree>
    <p:extLst>
      <p:ext uri="{BB962C8B-B14F-4D97-AF65-F5344CB8AC3E}">
        <p14:creationId xmlns:p14="http://schemas.microsoft.com/office/powerpoint/2010/main" val="6156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2CE866-F2BF-4514-A103-AF2BADC70DCC}" type="slidenum">
              <a:rPr lang="en-US"/>
              <a:pPr>
                <a:defRPr/>
              </a:pPr>
              <a:t>‹#›</a:t>
            </a:fld>
            <a:endParaRPr lang="en-US"/>
          </a:p>
        </p:txBody>
      </p:sp>
    </p:spTree>
    <p:extLst>
      <p:ext uri="{BB962C8B-B14F-4D97-AF65-F5344CB8AC3E}">
        <p14:creationId xmlns:p14="http://schemas.microsoft.com/office/powerpoint/2010/main" val="283519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E2B8EB-3CA4-4CD9-8984-ED9ECDBA5B2E}" type="slidenum">
              <a:rPr lang="en-US"/>
              <a:pPr>
                <a:defRPr/>
              </a:pPr>
              <a:t>‹#›</a:t>
            </a:fld>
            <a:endParaRPr lang="en-US"/>
          </a:p>
        </p:txBody>
      </p:sp>
    </p:spTree>
    <p:extLst>
      <p:ext uri="{BB962C8B-B14F-4D97-AF65-F5344CB8AC3E}">
        <p14:creationId xmlns:p14="http://schemas.microsoft.com/office/powerpoint/2010/main" val="323537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D0A5C2-7733-4E0C-81D3-8893B864F295}" type="slidenum">
              <a:rPr lang="en-US"/>
              <a:pPr>
                <a:defRPr/>
              </a:pPr>
              <a:t>‹#›</a:t>
            </a:fld>
            <a:endParaRPr lang="en-US"/>
          </a:p>
        </p:txBody>
      </p:sp>
    </p:spTree>
    <p:extLst>
      <p:ext uri="{BB962C8B-B14F-4D97-AF65-F5344CB8AC3E}">
        <p14:creationId xmlns:p14="http://schemas.microsoft.com/office/powerpoint/2010/main" val="287383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3B7A8-F954-40B7-A940-81799A293006}" type="slidenum">
              <a:rPr lang="en-US"/>
              <a:pPr>
                <a:defRPr/>
              </a:pPr>
              <a:t>‹#›</a:t>
            </a:fld>
            <a:endParaRPr lang="en-US"/>
          </a:p>
        </p:txBody>
      </p:sp>
    </p:spTree>
    <p:extLst>
      <p:ext uri="{BB962C8B-B14F-4D97-AF65-F5344CB8AC3E}">
        <p14:creationId xmlns:p14="http://schemas.microsoft.com/office/powerpoint/2010/main" val="364485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7FD3F-984F-4C3C-B0AB-B2A118E15EA6}" type="slidenum">
              <a:rPr lang="en-US"/>
              <a:pPr>
                <a:defRPr/>
              </a:pPr>
              <a:t>‹#›</a:t>
            </a:fld>
            <a:endParaRPr lang="en-US"/>
          </a:p>
        </p:txBody>
      </p:sp>
    </p:spTree>
    <p:extLst>
      <p:ext uri="{BB962C8B-B14F-4D97-AF65-F5344CB8AC3E}">
        <p14:creationId xmlns:p14="http://schemas.microsoft.com/office/powerpoint/2010/main" val="43480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259E9C6-0BC8-4D31-BB63-5A5FD7005D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1.jpeg"/><Relationship Id="rId7" Type="http://schemas.openxmlformats.org/officeDocument/2006/relationships/hyperlink" Target="mailto:info@scienceprofonline.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licia@scienceprofonline.com" TargetMode="External"/><Relationship Id="rId5" Type="http://schemas.openxmlformats.org/officeDocument/2006/relationships/hyperlink" Target="http://creativecommons.org/licenses/by-sa/3.0/" TargetMode="External"/><Relationship Id="rId4" Type="http://schemas.openxmlformats.org/officeDocument/2006/relationships/hyperlink" Target="http://www.scienceprofonline.org/" TargetMode="External"/><Relationship Id="rId9" Type="http://schemas.openxmlformats.org/officeDocument/2006/relationships/hyperlink" Target="http://www.scienceprofonlin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is-ph-scale-acidity-alkalinity.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scienceprofonline.com/virtual-micro-main.html" TargetMode="External"/><Relationship Id="rId5" Type="http://schemas.openxmlformats.org/officeDocument/2006/relationships/image" Target="../media/image13.jpeg"/><Relationship Id="rId4" Type="http://schemas.openxmlformats.org/officeDocument/2006/relationships/hyperlink" Target="http://en.wikipedia.org/wiki/File:PH_Scale.sv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org/microbiology/what-are-normal-flora-resident-transient-opportunistic.html" TargetMode="External"/><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en.wikipedia.org/wiki/File:Immunohistochemical_detection_of_Helicobacter_(1)_histopatholgy.jpg" TargetMode="External"/><Relationship Id="rId5" Type="http://schemas.openxmlformats.org/officeDocument/2006/relationships/hyperlink" Target="http://en.wikipedia.org/wiki/File:EMpylori.jpg" TargetMode="External"/><Relationship Id="rId4" Type="http://schemas.openxmlformats.org/officeDocument/2006/relationships/image" Target="../media/image14.jpeg"/><Relationship Id="rId9" Type="http://schemas.openxmlformats.org/officeDocument/2006/relationships/hyperlink" Target="http://www.scienceprofonline.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org/microbiology/mannitol-salt-bacterial-growth-medium-MSA.html" TargetMode="External"/><Relationship Id="rId7" Type="http://schemas.openxmlformats.org/officeDocument/2006/relationships/hyperlink" Target="http://www.scienceprofonline.com/science-image-libr/sci-image-libr-mannitol-salt-agar.html" TargetMode="External"/><Relationship Id="rId12" Type="http://schemas.openxmlformats.org/officeDocument/2006/relationships/hyperlink" Target="http://youtu.be/i3KsQKvAis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hyperlink" Target="http://youtu.be/VuSTXBnB3qY" TargetMode="External"/><Relationship Id="rId5" Type="http://schemas.openxmlformats.org/officeDocument/2006/relationships/image" Target="../media/image16.jpeg"/><Relationship Id="rId10" Type="http://schemas.openxmlformats.org/officeDocument/2006/relationships/hyperlink" Target="http://youtu.be/BaTVQDYhIY8" TargetMode="External"/><Relationship Id="rId4" Type="http://schemas.openxmlformats.org/officeDocument/2006/relationships/hyperlink" Target="http://www.scienceprofonline.com/chemistry/what-is-ph-scale-acidity-alkalinity.html" TargetMode="External"/><Relationship Id="rId9" Type="http://schemas.openxmlformats.org/officeDocument/2006/relationships/hyperlink" Target="http://www.scienceprofonli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virtual-micro-main.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en.wikipedia.org/wiki/File:Antacid-L478.jpg" TargetMode="External"/><Relationship Id="rId5" Type="http://schemas.openxmlformats.org/officeDocument/2006/relationships/image" Target="../media/image20.jpg"/><Relationship Id="rId4" Type="http://schemas.openxmlformats.org/officeDocument/2006/relationships/hyperlink" Target="http://www.scienceprofonline.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File:Oysters_p1040741.jpg" TargetMode="External"/><Relationship Id="rId3" Type="http://schemas.openxmlformats.org/officeDocument/2006/relationships/image" Target="../media/image21.png"/><Relationship Id="rId7" Type="http://schemas.openxmlformats.org/officeDocument/2006/relationships/hyperlink" Target="http://en.wikipedia.org/wiki/File:Antacid-L478.jp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en.wikipedia.org/wiki/File:Vibrio_vulnificus_01.png" TargetMode="External"/><Relationship Id="rId11" Type="http://schemas.microsoft.com/office/2007/relationships/hdphoto" Target="../media/hdphoto1.wdp"/><Relationship Id="rId5" Type="http://schemas.openxmlformats.org/officeDocument/2006/relationships/hyperlink" Target="http://www.scienceprofonline.com/" TargetMode="External"/><Relationship Id="rId10" Type="http://schemas.openxmlformats.org/officeDocument/2006/relationships/image" Target="../media/image22.png"/><Relationship Id="rId4" Type="http://schemas.openxmlformats.org/officeDocument/2006/relationships/hyperlink" Target="http://www.scienceprofonline.com/virtual-micro-main.html" TargetMode="External"/><Relationship Id="rId9"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en.wikipedia.org/wiki/File:DNA_chemical_structure.svg" TargetMode="External"/><Relationship Id="rId5" Type="http://schemas.openxmlformats.org/officeDocument/2006/relationships/hyperlink" Target="http://en.wikipedia.org/wiki/File:Covalent.svg"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NaF.gif" TargetMode="External"/><Relationship Id="rId9" Type="http://schemas.openxmlformats.org/officeDocument/2006/relationships/hyperlink" Target="http://www.scienceprofonline.com/virtual-micro-mai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scienceprofonline.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scienceprofonline.com/virtual-micro-main.html" TargetMode="External"/><Relationship Id="rId5" Type="http://schemas.openxmlformats.org/officeDocument/2006/relationships/hyperlink" Target="http://en.wikipedia.org/wiki/File:Covalent.svg"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www.scienceprofonline.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www.scienceprofonline.com/virtual-micro-main.html" TargetMode="External"/><Relationship Id="rId5" Type="http://schemas.openxmlformats.org/officeDocument/2006/relationships/image" Target="../media/image25.jpeg"/><Relationship Id="rId4" Type="http://schemas.openxmlformats.org/officeDocument/2006/relationships/hyperlink" Target="http://en.wikipedia.org/wiki/File:Oil_platform.jpe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science-image-libr/sci-image-libr-mannitol-salt-agar.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en.wikipedia.org/wiki/File:DNA_chemical_structure.svg" TargetMode="External"/><Relationship Id="rId5" Type="http://schemas.openxmlformats.org/officeDocument/2006/relationships/hyperlink" Target="http://en.wikipedia.org/wiki/File:Covalent.svg"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NaF.gif" TargetMode="External"/><Relationship Id="rId9" Type="http://schemas.openxmlformats.org/officeDocument/2006/relationships/hyperlink" Target="http://www.scienceprofonline.com/virtual-micro-main.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en.wikipedia.org/wiki/File:Wasserl%C3%A4ufer_bei_der_Paarung_crop.jpg" TargetMode="External"/><Relationship Id="rId5" Type="http://schemas.openxmlformats.org/officeDocument/2006/relationships/hyperlink" Target="http://en.wikipedia.org/wiki/File:DNA_chemical_structure.svg" TargetMode="External"/><Relationship Id="rId4" Type="http://schemas.openxmlformats.org/officeDocument/2006/relationships/image" Target="../media/image28.jpeg"/><Relationship Id="rId9" Type="http://schemas.openxmlformats.org/officeDocument/2006/relationships/hyperlink" Target="http://www.scienceprofonline.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2.xml"/><Relationship Id="rId7" Type="http://schemas.openxmlformats.org/officeDocument/2006/relationships/hyperlink" Target="http://www.scienceprofonline.com/" TargetMode="Externa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http://www.scienceprofonline.com/virtual-micro-main.html" TargetMode="External"/><Relationship Id="rId11" Type="http://schemas.openxmlformats.org/officeDocument/2006/relationships/hyperlink" Target="http://en.wikipedia.org/wiki/File:NaF.gif" TargetMode="External"/><Relationship Id="rId5" Type="http://schemas.openxmlformats.org/officeDocument/2006/relationships/hyperlink" Target="http://bcs.whfreeman.com/thelifewire/content/chp02/02020.html" TargetMode="External"/><Relationship Id="rId10" Type="http://schemas.openxmlformats.org/officeDocument/2006/relationships/hyperlink" Target="http://en.wikipedia.org/wiki/File:Covalent.svg" TargetMode="External"/><Relationship Id="rId4" Type="http://schemas.openxmlformats.org/officeDocument/2006/relationships/image" Target="../media/image27.png"/><Relationship Id="rId9" Type="http://schemas.openxmlformats.org/officeDocument/2006/relationships/image" Target="../media/image10.gif"/></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scienceprofonline.com/virtual-micro-main.html" TargetMode="External"/><Relationship Id="rId5" Type="http://schemas.openxmlformats.org/officeDocument/2006/relationships/hyperlink" Target="http://en.wikipedia.org/wiki/File:Covalent.svg"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7.pn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universetoday.com/56637/atom-model/" TargetMode="External"/><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org/chemistry/what-is-organic-chemistry-carbohydrates-proteins-lipids-nucleic-acids.html"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org/chemistry/organic-chemistry-what-is-a-carbohydrate.html" TargetMode="External"/><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en.wikipedia.org/wiki/File:Sucrose_3Dprojection.png" TargetMode="External"/><Relationship Id="rId5" Type="http://schemas.openxmlformats.org/officeDocument/2006/relationships/image" Target="../media/image33.jpeg"/><Relationship Id="rId4" Type="http://schemas.openxmlformats.org/officeDocument/2006/relationships/hyperlink" Target="http://www.scienceprofonline.org/chemistry/what-are-proteins-amino-acids-peptide-bonds.html" TargetMode="External"/><Relationship Id="rId9" Type="http://schemas.openxmlformats.org/officeDocument/2006/relationships/hyperlink" Target="http://www.scienceprofonline.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image" Target="../media/image35.jpeg"/><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hyperlink" Target="http://youtu.be/i3KsQKvAisA" TargetMode="External"/><Relationship Id="rId3" Type="http://schemas.openxmlformats.org/officeDocument/2006/relationships/hyperlink" Target="http://www.scienceprofonline.com/microbiology/macconkeys-agar-mac-differential-selective-bacterial-growth-medium.html" TargetMode="External"/><Relationship Id="rId7" Type="http://schemas.openxmlformats.org/officeDocument/2006/relationships/hyperlink" Target="http://www.scienceprofonline.com/chemistry/what-is-ph-scale-acidity-alkalinity.html" TargetMode="External"/><Relationship Id="rId12" Type="http://schemas.openxmlformats.org/officeDocument/2006/relationships/hyperlink" Target="http://youtu.be/BaTVQDYhIY8"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scienceprofonline.org/microbiology/gram-positive-bacteria-cell-wall.html" TargetMode="External"/><Relationship Id="rId11" Type="http://schemas.openxmlformats.org/officeDocument/2006/relationships/hyperlink" Target="http://www.scienceprofonline.com/" TargetMode="External"/><Relationship Id="rId5" Type="http://schemas.openxmlformats.org/officeDocument/2006/relationships/hyperlink" Target="http://www.scienceprofonline.org/microbiology/gram-negative-bacteria-cell-wall.html" TargetMode="External"/><Relationship Id="rId10" Type="http://schemas.openxmlformats.org/officeDocument/2006/relationships/hyperlink" Target="http://www.scienceprofonline.com/virtual-micro-main.html" TargetMode="External"/><Relationship Id="rId4" Type="http://schemas.openxmlformats.org/officeDocument/2006/relationships/hyperlink" Target="http://www.scienceprofonline.org/microbiology/differential-selective-bacterial-growth-media.html" TargetMode="External"/><Relationship Id="rId9" Type="http://schemas.openxmlformats.org/officeDocument/2006/relationships/hyperlink" Target="http://www.scienceprofonline.com/science-image-libr/sci-image-libr-macconkeys-agar.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com/chemistry/what-are-proteins-amino-acids-peptide-bonds.html" TargetMode="External"/><Relationship Id="rId7" Type="http://schemas.openxmlformats.org/officeDocument/2006/relationships/hyperlink" Target="http://www.scienceprofonline.com/"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scienceprofonline.com/virtual-micro-main.html" TargetMode="External"/><Relationship Id="rId5" Type="http://schemas.openxmlformats.org/officeDocument/2006/relationships/image" Target="../media/image40.png"/><Relationship Id="rId4" Type="http://schemas.openxmlformats.org/officeDocument/2006/relationships/hyperlink" Target="http://www.scienceprofonline.org/chemistry/what-are-proteins-amino-acids-peptide-bonds.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hyperlink" Target="http://www.scienceprofonline.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scienceprofonline.com/virtual-micro-main.html" TargetMode="External"/><Relationship Id="rId5" Type="http://schemas.openxmlformats.org/officeDocument/2006/relationships/hyperlink" Target="http://en.wikipedia.org/wiki/File:Water_molecule.svg" TargetMode="External"/><Relationship Id="rId4" Type="http://schemas.openxmlformats.org/officeDocument/2006/relationships/hyperlink" Target="http://imagine.gsfc.nasa.gov/docs/teachers/lessons/xray_spectra/background-elements.html"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org/chemistry/what-are-proteins-amino-acids-peptide-bonds.html" TargetMode="External"/><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hyperlink" Target="http://en.wikipedia.org/wiki/File:Protein-primary-structure.png" TargetMode="Externa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Main_protein_structure_levels_en.svg"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File:Ion_channel.png" TargetMode="External"/><Relationship Id="rId13" Type="http://schemas.openxmlformats.org/officeDocument/2006/relationships/hyperlink" Target="http://www.scienceprofonline.com/virtual-micro-main.html" TargetMode="External"/><Relationship Id="rId3" Type="http://schemas.openxmlformats.org/officeDocument/2006/relationships/hyperlink" Target="http://www.scienceprofonline.org/chemistry/what-is-organic-chemistry-carbohydrates-proteins-lipids-nucleic-acids.html" TargetMode="External"/><Relationship Id="rId7" Type="http://schemas.openxmlformats.org/officeDocument/2006/relationships/hyperlink" Target="http://en.wikipedia.org/wiki/File:Cell_membrane_detailed_diagram_4.svg" TargetMode="External"/><Relationship Id="rId12"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4.jpeg"/><Relationship Id="rId11" Type="http://schemas.openxmlformats.org/officeDocument/2006/relationships/image" Target="../media/image46.jpeg"/><Relationship Id="rId5" Type="http://schemas.openxmlformats.org/officeDocument/2006/relationships/hyperlink" Target="http://www.scienceprofonline.com/chemistry/what-is-an-enzyme-catalyst-catalytic-proteins.html" TargetMode="External"/><Relationship Id="rId10" Type="http://schemas.openxmlformats.org/officeDocument/2006/relationships/image" Target="../media/image45.jpeg"/><Relationship Id="rId4" Type="http://schemas.openxmlformats.org/officeDocument/2006/relationships/hyperlink" Target="http://www.scienceprofonline.org/chemistry/what-are-proteins-amino-acids-peptide-bonds.html" TargetMode="External"/><Relationship Id="rId9" Type="http://schemas.openxmlformats.org/officeDocument/2006/relationships/hyperlink" Target="http://en.wikipedia.org/wiki/File:Antibody.svg" TargetMode="External"/><Relationship Id="rId14" Type="http://schemas.openxmlformats.org/officeDocument/2006/relationships/hyperlink" Target="http://www.scienceprofonline.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en.wikipedia.org/wiki/Image:Fried_egg,_sunny_side_up.jpg" TargetMode="External"/><Relationship Id="rId7"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49.jpeg"/><Relationship Id="rId5" Type="http://schemas.openxmlformats.org/officeDocument/2006/relationships/hyperlink" Target="http://www.scienceprofonline.com/chemistry/what-are-proteins-amino-acids-peptide-bonds.html" TargetMode="External"/><Relationship Id="rId4" Type="http://schemas.openxmlformats.org/officeDocument/2006/relationships/image" Target="../media/image48.jpeg"/><Relationship Id="rId9" Type="http://schemas.openxmlformats.org/officeDocument/2006/relationships/hyperlink" Target="http://www.scienceprofonline.co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hyperlink" Target="http://www.scienceprofonline.com/virtual-micro-main.html"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hyperlink" Target="http://en.wikipedia.org/wiki/File:Nucleotides_1.svg" TargetMode="External"/><Relationship Id="rId5" Type="http://schemas.openxmlformats.org/officeDocument/2006/relationships/image" Target="../media/image51.png"/><Relationship Id="rId4" Type="http://schemas.openxmlformats.org/officeDocument/2006/relationships/hyperlink" Target="http://upload.wikimedia.org/wikipedia/en/b/b9/Nucleotides.pn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hyperlink" Target="http://www.biologycorner.com/bio1/DNA.html" TargetMode="External"/><Relationship Id="rId4" Type="http://schemas.openxmlformats.org/officeDocument/2006/relationships/hyperlink" Target="http://www.scienceprofonline.com/science-image-libr/sci-image-libr-genetics.html" TargetMode="External"/><Relationship Id="rId9" Type="http://schemas.openxmlformats.org/officeDocument/2006/relationships/hyperlink" Target="http://www.scienceprofonline.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whyfiles.org/034clone/dna.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hyperlink" Target="http://www.scienceprofonline.com/chemistry/what-is-nucleotide-adenosine-triphosphate-atp.html" TargetMode="External"/><Relationship Id="rId7"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hyperlink" Target="http://www.brooklyn.cuny.edu/bc/ahp/LAD/C7/C7_atp.html" TargetMode="External"/><Relationship Id="rId4" Type="http://schemas.openxmlformats.org/officeDocument/2006/relationships/hyperlink" Target="http://en.wikipedia.org/wiki/File:Adenosintriphosphat_protoniert.svg" TargetMode="External"/><Relationship Id="rId9" Type="http://schemas.openxmlformats.org/officeDocument/2006/relationships/hyperlink" Target="http://www.scienceprofonline.co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hyperlink" Target="http://www.scienceprofonline.com/" TargetMode="External"/><Relationship Id="rId3" Type="http://schemas.openxmlformats.org/officeDocument/2006/relationships/hyperlink" Target="http://www.scienceprofonline.com/chemistry/what-is-a-lipid-organic-chemistry-fats-phospholipids-waxes-steroids.html" TargetMode="External"/><Relationship Id="rId7" Type="http://schemas.openxmlformats.org/officeDocument/2006/relationships/hyperlink" Target="http://www.historyforkids.org/scienceforkids/biology/cells/doing/lipids.htm" TargetMode="External"/><Relationship Id="rId12" Type="http://schemas.openxmlformats.org/officeDocument/2006/relationships/hyperlink" Target="http://www.scienceprofonline.com/virtual-micro-main.html"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en.wikipedia.org/wiki/File:Beeswax_foundation.jpg" TargetMode="External"/><Relationship Id="rId11" Type="http://schemas.openxmlformats.org/officeDocument/2006/relationships/image" Target="../media/image61.jpeg"/><Relationship Id="rId5" Type="http://schemas.openxmlformats.org/officeDocument/2006/relationships/hyperlink" Target="http://en.wikipedia.org/wiki/File:Phospholipid_structure.svg" TargetMode="External"/><Relationship Id="rId10" Type="http://schemas.openxmlformats.org/officeDocument/2006/relationships/image" Target="../media/image60.jpeg"/><Relationship Id="rId4" Type="http://schemas.openxmlformats.org/officeDocument/2006/relationships/hyperlink" Target="http://en.wikipedia.org/wiki/File:Cholesterol-3d.png" TargetMode="External"/><Relationship Id="rId9"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scienceprofonline.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scienceprofonline.com/virtual-micro-main.html" TargetMode="External"/><Relationship Id="rId5" Type="http://schemas.openxmlformats.org/officeDocument/2006/relationships/hyperlink" Target="http://www.youtube.com/watch?v=rSAaiYKF0cs&amp;feature=related" TargetMode="External"/><Relationship Id="rId4" Type="http://schemas.openxmlformats.org/officeDocument/2006/relationships/hyperlink" Target="http://imagine.gsfc.nasa.gov/docs/teachers/lessons/xray_spectra/background-elements.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www.scienceprofonline.com/"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www.scienceprofonline.com/virtual-micro-main.html" TargetMode="External"/><Relationship Id="rId5" Type="http://schemas.openxmlformats.org/officeDocument/2006/relationships/hyperlink" Target="http://www.historyforkids.org/scienceforkids/biology/cells/doing/lipids.htm" TargetMode="Externa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Cell_membrane_detailed_diagram_4.svg"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5.png"/><Relationship Id="rId7"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http://www.cytochemistry.net/cell-biology/membrane_intro.htm" TargetMode="External"/><Relationship Id="rId11" Type="http://schemas.openxmlformats.org/officeDocument/2006/relationships/hyperlink" Target="http://www.scienceprofonline.com/" TargetMode="External"/><Relationship Id="rId5" Type="http://schemas.openxmlformats.org/officeDocument/2006/relationships/hyperlink" Target="http://en.wikipedia.org/wiki/File:Cholesterol-3d.png" TargetMode="External"/><Relationship Id="rId10" Type="http://schemas.openxmlformats.org/officeDocument/2006/relationships/hyperlink" Target="http://www.scienceprofonline.com/virtual-micro-main.html" TargetMode="External"/><Relationship Id="rId4" Type="http://schemas.openxmlformats.org/officeDocument/2006/relationships/hyperlink" Target="http://en.wikipedia.org/wiki/File:Lavalampe.jpg" TargetMode="External"/><Relationship Id="rId9" Type="http://schemas.openxmlformats.org/officeDocument/2006/relationships/image" Target="../media/image68.jpeg"/></Relationships>
</file>

<file path=ppt/slides/_rels/slide4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phil.cdc.gov/phil/home.asp" TargetMode="External"/><Relationship Id="rId7" Type="http://schemas.openxmlformats.org/officeDocument/2006/relationships/image" Target="../media/image70.jpe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hyperlink" Target="http://www.scienceprofonline.com/microbiology/acid-fast-ziehel-neelsen-bacteria-stain-identify-mycobacteria-nocardia.html"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Leprosy.jpg" TargetMode="External"/><Relationship Id="rId9" Type="http://schemas.openxmlformats.org/officeDocument/2006/relationships/hyperlink" Target="http://www.scienceprofonline.org/virtual-micro-main-2.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whyfiles.org/034clone/dna.html" TargetMode="External"/><Relationship Id="rId3" Type="http://schemas.openxmlformats.org/officeDocument/2006/relationships/image" Target="../media/image37.jpeg"/><Relationship Id="rId7" Type="http://schemas.openxmlformats.org/officeDocument/2006/relationships/hyperlink" Target="http://en.wikipedia.org/wiki/File:Cholesterol-3d.png" TargetMode="External"/><Relationship Id="rId2" Type="http://schemas.openxmlformats.org/officeDocument/2006/relationships/hyperlink" Target="http://bcs.whfreeman.com/thelifewire/content/chp03/0302002.html" TargetMode="Externa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55.jpeg"/><Relationship Id="rId10" Type="http://schemas.openxmlformats.org/officeDocument/2006/relationships/hyperlink" Target="http://www.scienceprofonline.com/" TargetMode="External"/><Relationship Id="rId4" Type="http://schemas.openxmlformats.org/officeDocument/2006/relationships/image" Target="../media/image40.png"/><Relationship Id="rId9" Type="http://schemas.openxmlformats.org/officeDocument/2006/relationships/hyperlink" Target="http://www.scienceprofonline.com/virtual-micro-main.html"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youtube.com/watch?v=Uy0m7jnyv6U" TargetMode="External"/><Relationship Id="rId13" Type="http://schemas.openxmlformats.org/officeDocument/2006/relationships/image" Target="../media/image73.jpeg"/><Relationship Id="rId3" Type="http://schemas.openxmlformats.org/officeDocument/2006/relationships/hyperlink" Target="http://www.scienceprofonline.com/vcbc/inorganic-chemistry-main.html" TargetMode="External"/><Relationship Id="rId7" Type="http://schemas.openxmlformats.org/officeDocument/2006/relationships/hyperlink" Target="http://bcs.whfreeman.com/thelifewire/content/chp02/02020.html?" TargetMode="External"/><Relationship Id="rId12" Type="http://schemas.openxmlformats.org/officeDocument/2006/relationships/image" Target="../media/image72.wmf"/><Relationship Id="rId2" Type="http://schemas.openxmlformats.org/officeDocument/2006/relationships/notesSlide" Target="../notesSlides/notesSlide44.xml"/><Relationship Id="rId16" Type="http://schemas.openxmlformats.org/officeDocument/2006/relationships/hyperlink" Target="http://www.scienceprofonline.com/virtual-micro-main.html" TargetMode="External"/><Relationship Id="rId1" Type="http://schemas.openxmlformats.org/officeDocument/2006/relationships/slideLayout" Target="../slideLayouts/slideLayout4.xml"/><Relationship Id="rId6" Type="http://schemas.openxmlformats.org/officeDocument/2006/relationships/hyperlink" Target="http://www.youtube.com/watch?v=oNBzyM6TcK8" TargetMode="External"/><Relationship Id="rId11" Type="http://schemas.openxmlformats.org/officeDocument/2006/relationships/hyperlink" Target="http://www.youtube.com/watch?v=filKJSGIhc8" TargetMode="External"/><Relationship Id="rId5" Type="http://schemas.openxmlformats.org/officeDocument/2006/relationships/hyperlink" Target="http://www.youtube.com/watch?v=2IlHgbOWj4o" TargetMode="External"/><Relationship Id="rId15" Type="http://schemas.openxmlformats.org/officeDocument/2006/relationships/hyperlink" Target="http://en.wikipedia.org/wiki/File:Daniel_Radcliffe,_November_2010.jpg" TargetMode="External"/><Relationship Id="rId10" Type="http://schemas.openxmlformats.org/officeDocument/2006/relationships/hyperlink" Target="http://www.chem4kids.com/" TargetMode="External"/><Relationship Id="rId4" Type="http://schemas.openxmlformats.org/officeDocument/2006/relationships/hyperlink" Target="http://www.scienceprofonline.com/" TargetMode="External"/><Relationship Id="rId9" Type="http://schemas.openxmlformats.org/officeDocument/2006/relationships/hyperlink" Target="http://www.youtube.com/watch?v=yp60-oVxrT4&amp;playnext=1&amp;list=PL4DD2980D09E7988A" TargetMode="External"/><Relationship Id="rId14" Type="http://schemas.openxmlformats.org/officeDocument/2006/relationships/hyperlink" Target="http://www.youtube.com/watch?v=rSAaiYKF0cs&amp;feature=related"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youtube.com/watch?v=K5aEgt6i7UA&amp;NR=1" TargetMode="External"/><Relationship Id="rId13" Type="http://schemas.openxmlformats.org/officeDocument/2006/relationships/hyperlink" Target="http://www.youtube.com/watch?v=c0QKUWg6f1I&amp;feature=related" TargetMode="External"/><Relationship Id="rId3" Type="http://schemas.openxmlformats.org/officeDocument/2006/relationships/hyperlink" Target="http://www.scienceprofonline.com/vcbc/organic-chemistry-main.html" TargetMode="External"/><Relationship Id="rId7" Type="http://schemas.openxmlformats.org/officeDocument/2006/relationships/hyperlink" Target="https://sitebuilder.homestead.com/~site/builder/stage.jsp?pageId=x6368656d69737472792f6e75636c656f74696465732d6e75636c6569632d61636964732d6174702d726e612d646e612e787066" TargetMode="External"/><Relationship Id="rId12" Type="http://schemas.openxmlformats.org/officeDocument/2006/relationships/hyperlink" Target="http://www.youtube.com/watch?v=WVE90vGS9p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bcs.whfreeman.com/thelifewire/content/chp03/0302002.html" TargetMode="External"/><Relationship Id="rId11" Type="http://schemas.openxmlformats.org/officeDocument/2006/relationships/hyperlink" Target="http://www.chem4kids.com/" TargetMode="External"/><Relationship Id="rId5" Type="http://schemas.openxmlformats.org/officeDocument/2006/relationships/hyperlink" Target="http://www.youtube.com/watch?v=oNBzyM6TcK8" TargetMode="External"/><Relationship Id="rId15" Type="http://schemas.openxmlformats.org/officeDocument/2006/relationships/hyperlink" Target="http://www.scienceprofonline.com/virtual-micro-main.html" TargetMode="External"/><Relationship Id="rId10" Type="http://schemas.openxmlformats.org/officeDocument/2006/relationships/hyperlink" Target="http://www.youtube.com/watch?v=JywK_5bT8z0&amp;feature=list_related&amp;playnext=1&amp;list=AVGxdCwVVULXfP5VoAIPKiC5Tz1WpKcNHk" TargetMode="External"/><Relationship Id="rId4" Type="http://schemas.openxmlformats.org/officeDocument/2006/relationships/hyperlink" Target="http://www.scienceprofonline.com/" TargetMode="External"/><Relationship Id="rId9" Type="http://schemas.openxmlformats.org/officeDocument/2006/relationships/hyperlink" Target="http://www.youtube.com/watch?v=yp60-oVxrT4&amp;playnext=1&amp;list=PL4DD2980D09E7988A" TargetMode="External"/><Relationship Id="rId14" Type="http://schemas.openxmlformats.org/officeDocument/2006/relationships/image" Target="../media/image72.wmf"/></Relationships>
</file>

<file path=ppt/slides/_rels/slide4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www.scienceprofonline.com/" TargetMode="External"/><Relationship Id="rId7"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hyperlink" Target="http://commons.wikimedia.org/wiki/File:Average_prokaryote_cell-_unlabled.svg" TargetMode="External"/><Relationship Id="rId4" Type="http://schemas.openxmlformats.org/officeDocument/2006/relationships/hyperlink" Target="http://www.giantmicrobes.com/us/products/cholera.html" TargetMode="External"/><Relationship Id="rId9" Type="http://schemas.openxmlformats.org/officeDocument/2006/relationships/hyperlink" Target="http://www.scienceprofonline.org/virtual-micro-main.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scienceprofonline.com/virtual-micro-main.html" TargetMode="External"/><Relationship Id="rId3" Type="http://schemas.openxmlformats.org/officeDocument/2006/relationships/image" Target="../media/image5.png"/><Relationship Id="rId7" Type="http://schemas.openxmlformats.org/officeDocument/2006/relationships/hyperlink" Target="http://www.universetoday.com/56637/atom-mode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chem4kids.com/files/atom_structure.html" TargetMode="External"/><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hyperlink" Target="http://www.scienceprofonlin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hyperlink" Target="http://www.universetoday.com/56637/atom-mode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en.wikipedia.org/wiki/File:DNA_chemical_structure.svg" TargetMode="External"/><Relationship Id="rId5" Type="http://schemas.openxmlformats.org/officeDocument/2006/relationships/hyperlink" Target="http://en.wikipedia.org/wiki/File:Covalent.svg" TargetMode="External"/><Relationship Id="rId10" Type="http://schemas.openxmlformats.org/officeDocument/2006/relationships/hyperlink" Target="http://www.scienceprofonline.com/" TargetMode="External"/><Relationship Id="rId4" Type="http://schemas.openxmlformats.org/officeDocument/2006/relationships/hyperlink" Target="http://en.wikipedia.org/wiki/File:NaF.gif" TargetMode="External"/><Relationship Id="rId9" Type="http://schemas.openxmlformats.org/officeDocument/2006/relationships/hyperlink" Target="http://www.scienceprofonline.com/virtual-micro-mai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www.scienceprofonline.com/" TargetMode="External"/><Relationship Id="rId5" Type="http://schemas.openxmlformats.org/officeDocument/2006/relationships/hyperlink" Target="http://www.scienceprofonline.com/virtual-micro-main.html" TargetMode="External"/><Relationship Id="rId4" Type="http://schemas.openxmlformats.org/officeDocument/2006/relationships/hyperlink" Target="http://www.google.com/imgres?q=sodium+chloride&amp;hl=en&amp;client=firefox&amp;hs=tjc&amp;sa=X&amp;rls=com.yahoo:en-US:official&amp;biw=1280&amp;bih=634&amp;tbm=isch&amp;tbnid=aKtWpgv_dBNA4M:&amp;imgrefurl=http://kentsimmons.uwinnipeg.ca/cm1504/introchemistry.htm&amp;docid=5NZB0TrbqJw2QM&amp;w=801&amp;h=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scienceprofonline.com/" TargetMode="External"/><Relationship Id="rId4" Type="http://schemas.openxmlformats.org/officeDocument/2006/relationships/hyperlink" Target="http://www.scienceprofonline.com/virtual-micro-mai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a:latin typeface="Comic Sans MS" pitchFamily="66" charset="0"/>
              </a:rPr>
              <a:t> </a:t>
            </a:r>
            <a:r>
              <a:rPr lang="en-US" sz="120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a:latin typeface="Comic Sans MS" pitchFamily="66" charset="0"/>
            </a:endParaRPr>
          </a:p>
          <a:p>
            <a:pPr>
              <a:lnSpc>
                <a:spcPct val="80000"/>
              </a:lnSpc>
              <a:spcBef>
                <a:spcPct val="20000"/>
              </a:spcBef>
              <a:buFontTx/>
              <a:buChar char="•"/>
            </a:pPr>
            <a:r>
              <a:rPr lang="en-US" sz="120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pPr>
            <a:endParaRPr lang="en-US" sz="1200">
              <a:latin typeface="Comic Sans MS" pitchFamily="66" charset="0"/>
            </a:endParaRPr>
          </a:p>
          <a:p>
            <a:pPr>
              <a:lnSpc>
                <a:spcPct val="80000"/>
              </a:lnSpc>
              <a:spcBef>
                <a:spcPct val="20000"/>
              </a:spcBef>
              <a:buFontTx/>
              <a:buChar char="•"/>
            </a:pPr>
            <a:r>
              <a:rPr lang="en-US" sz="120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pPr>
            <a:endParaRPr lang="en-US" sz="1200">
              <a:latin typeface="Comic Sans MS" pitchFamily="66" charset="0"/>
            </a:endParaRPr>
          </a:p>
          <a:p>
            <a:pPr>
              <a:lnSpc>
                <a:spcPct val="80000"/>
              </a:lnSpc>
              <a:spcBef>
                <a:spcPct val="20000"/>
              </a:spcBef>
              <a:buFontTx/>
              <a:buChar char="•"/>
            </a:pPr>
            <a:r>
              <a:rPr lang="en-US" sz="120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pitchFamily="66" charset="0"/>
              </a:rPr>
              <a:t>slide show mode </a:t>
            </a:r>
            <a:r>
              <a:rPr lang="en-US" sz="1200">
                <a:latin typeface="Comic Sans MS" pitchFamily="66" charset="0"/>
              </a:rPr>
              <a:t>to use the hyperlinks directly.</a:t>
            </a:r>
          </a:p>
          <a:p>
            <a:pPr>
              <a:lnSpc>
                <a:spcPct val="80000"/>
              </a:lnSpc>
              <a:spcBef>
                <a:spcPct val="20000"/>
              </a:spcBef>
            </a:pPr>
            <a:endParaRPr lang="en-US" sz="1200">
              <a:latin typeface="Comic Sans MS" pitchFamily="66" charset="0"/>
            </a:endParaRPr>
          </a:p>
          <a:p>
            <a:pPr>
              <a:lnSpc>
                <a:spcPct val="80000"/>
              </a:lnSpc>
              <a:spcBef>
                <a:spcPct val="20000"/>
              </a:spcBef>
              <a:buFontTx/>
              <a:buChar char="•"/>
            </a:pPr>
            <a:r>
              <a:rPr lang="en-US" sz="1200">
                <a:latin typeface="Comic Sans MS" pitchFamily="66" charset="0"/>
              </a:rPr>
              <a:t> Several helpful links to fun and interactive learning tools are included throughout the PPT and on the Smart Links slide, near the end of each presentation. You must be in </a:t>
            </a:r>
            <a:r>
              <a:rPr lang="en-US" sz="1200" i="1">
                <a:latin typeface="Comic Sans MS" pitchFamily="66" charset="0"/>
              </a:rPr>
              <a:t>slide show mode </a:t>
            </a:r>
            <a:r>
              <a:rPr lang="en-US" sz="1200">
                <a:latin typeface="Comic Sans MS" pitchFamily="66" charset="0"/>
              </a:rPr>
              <a:t>to utilize hyperlinks and animations.</a:t>
            </a:r>
          </a:p>
          <a:p>
            <a:pPr>
              <a:lnSpc>
                <a:spcPct val="80000"/>
              </a:lnSpc>
              <a:spcBef>
                <a:spcPct val="20000"/>
              </a:spcBef>
            </a:pPr>
            <a:r>
              <a:rPr lang="en-US" sz="1200">
                <a:latin typeface="Comic Sans MS" pitchFamily="66" charset="0"/>
              </a:rPr>
              <a:t>	</a:t>
            </a:r>
          </a:p>
          <a:p>
            <a:pPr>
              <a:lnSpc>
                <a:spcPct val="80000"/>
              </a:lnSpc>
              <a:spcBef>
                <a:spcPct val="20000"/>
              </a:spcBef>
              <a:buFontTx/>
              <a:buChar char="•"/>
            </a:pPr>
            <a:r>
              <a:rPr lang="en-US" sz="1200">
                <a:latin typeface="Comic Sans MS" pitchFamily="66" charset="0"/>
              </a:rPr>
              <a:t>This digital resource is licensed under Creative Commons </a:t>
            </a:r>
            <a:r>
              <a:rPr lang="en-US" sz="1100">
                <a:latin typeface="Comic Sans MS" pitchFamily="66" charset="0"/>
              </a:rPr>
              <a:t>Attribution-ShareAlike 3.0:</a:t>
            </a:r>
          </a:p>
          <a:p>
            <a:pPr>
              <a:lnSpc>
                <a:spcPct val="80000"/>
              </a:lnSpc>
              <a:spcBef>
                <a:spcPct val="20000"/>
              </a:spcBef>
            </a:pPr>
            <a:r>
              <a:rPr lang="en-US" sz="1100">
                <a:latin typeface="Comic Sans MS" pitchFamily="66" charset="0"/>
              </a:rPr>
              <a:t>  </a:t>
            </a:r>
            <a:r>
              <a:rPr lang="en-US" sz="1100">
                <a:latin typeface="Comic Sans MS" pitchFamily="66" charset="0"/>
                <a:hlinkClick r:id="rId5"/>
              </a:rPr>
              <a:t>http://creativecommons.org/licenses/by-sa/3.0/</a:t>
            </a:r>
            <a:r>
              <a:rPr lang="en-US" sz="1100">
                <a:latin typeface="Comic Sans MS" pitchFamily="66" charset="0"/>
              </a:rPr>
              <a:t>	                 </a:t>
            </a:r>
            <a:endParaRPr lang="en-US" sz="120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20000"/>
              </a:spcBef>
            </a:pPr>
            <a:r>
              <a:rPr lang="en-US" sz="1200">
                <a:latin typeface="Comic Sans MS" pitchFamily="66" charset="0"/>
              </a:rPr>
              <a:t>Alicia Cepaitis, MS</a:t>
            </a:r>
          </a:p>
          <a:p>
            <a:pPr eaLnBrk="1" hangingPunct="1">
              <a:lnSpc>
                <a:spcPct val="80000"/>
              </a:lnSpc>
              <a:spcBef>
                <a:spcPct val="20000"/>
              </a:spcBef>
            </a:pPr>
            <a:r>
              <a:rPr lang="en-US" sz="1200">
                <a:latin typeface="Comic Sans MS" pitchFamily="66" charset="0"/>
              </a:rPr>
              <a:t>Chief Creative Nerd</a:t>
            </a:r>
          </a:p>
          <a:p>
            <a:pPr eaLnBrk="1" hangingPunct="1">
              <a:lnSpc>
                <a:spcPct val="80000"/>
              </a:lnSpc>
              <a:spcBef>
                <a:spcPct val="20000"/>
              </a:spcBef>
            </a:pPr>
            <a:r>
              <a:rPr lang="en-US" sz="1200">
                <a:latin typeface="Comic Sans MS" pitchFamily="66" charset="0"/>
              </a:rPr>
              <a:t>Science Prof Online</a:t>
            </a:r>
          </a:p>
          <a:p>
            <a:pPr eaLnBrk="1" hangingPunct="1">
              <a:lnSpc>
                <a:spcPct val="80000"/>
              </a:lnSpc>
              <a:spcBef>
                <a:spcPct val="20000"/>
              </a:spcBef>
            </a:pPr>
            <a:r>
              <a:rPr lang="en-US" sz="1200">
                <a:latin typeface="Comic Sans MS" pitchFamily="66" charset="0"/>
              </a:rPr>
              <a:t>Online Education Resources, LLC</a:t>
            </a:r>
          </a:p>
          <a:p>
            <a:pPr eaLnBrk="1" hangingPunct="1">
              <a:lnSpc>
                <a:spcPct val="80000"/>
              </a:lnSpc>
              <a:spcBef>
                <a:spcPct val="20000"/>
              </a:spcBef>
            </a:pPr>
            <a:r>
              <a:rPr lang="en-US" sz="1200">
                <a:latin typeface="Comic Sans MS" pitchFamily="66" charset="0"/>
                <a:hlinkClick r:id="rId6"/>
              </a:rPr>
              <a:t>alicia@scienceprofonline.com</a:t>
            </a:r>
            <a:endParaRPr lang="en-US" sz="1200">
              <a:latin typeface="Comic Sans MS" pitchFamily="66" charset="0"/>
            </a:endParaRPr>
          </a:p>
        </p:txBody>
      </p:sp>
      <p:sp>
        <p:nvSpPr>
          <p:cNvPr id="2054"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latin typeface="Comic Sans MS" pitchFamily="66" charset="0"/>
              </a:rPr>
              <a:t>Image: Compound microscope objectives, T. Port</a:t>
            </a:r>
          </a:p>
        </p:txBody>
      </p:sp>
      <p:sp>
        <p:nvSpPr>
          <p:cNvPr id="2055"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spcBef>
                <a:spcPct val="20000"/>
              </a:spcBef>
            </a:pPr>
            <a:r>
              <a:rPr lang="en-US" sz="1200">
                <a:latin typeface="Comic Sans MS" pitchFamily="66" charset="0"/>
              </a:rPr>
              <a:t>Tami Port, MS</a:t>
            </a:r>
          </a:p>
          <a:p>
            <a:pPr eaLnBrk="1" hangingPunct="1">
              <a:lnSpc>
                <a:spcPct val="80000"/>
              </a:lnSpc>
              <a:spcBef>
                <a:spcPct val="20000"/>
              </a:spcBef>
            </a:pPr>
            <a:r>
              <a:rPr lang="en-US" sz="1200">
                <a:latin typeface="Comic Sans MS" pitchFamily="66" charset="0"/>
              </a:rPr>
              <a:t>Creator of Science Prof Online</a:t>
            </a:r>
          </a:p>
          <a:p>
            <a:pPr eaLnBrk="1" hangingPunct="1">
              <a:lnSpc>
                <a:spcPct val="80000"/>
              </a:lnSpc>
              <a:spcBef>
                <a:spcPct val="20000"/>
              </a:spcBef>
            </a:pPr>
            <a:r>
              <a:rPr lang="en-US" sz="1200">
                <a:latin typeface="Comic Sans MS" pitchFamily="66" charset="0"/>
              </a:rPr>
              <a:t>Chief Executive Nerd</a:t>
            </a:r>
          </a:p>
          <a:p>
            <a:pPr eaLnBrk="1" hangingPunct="1">
              <a:lnSpc>
                <a:spcPct val="80000"/>
              </a:lnSpc>
              <a:spcBef>
                <a:spcPct val="20000"/>
              </a:spcBef>
            </a:pPr>
            <a:r>
              <a:rPr lang="en-US" sz="1200">
                <a:latin typeface="Comic Sans MS" pitchFamily="66" charset="0"/>
              </a:rPr>
              <a:t>Science Prof Online</a:t>
            </a:r>
          </a:p>
          <a:p>
            <a:pPr eaLnBrk="1" hangingPunct="1">
              <a:lnSpc>
                <a:spcPct val="80000"/>
              </a:lnSpc>
              <a:spcBef>
                <a:spcPct val="20000"/>
              </a:spcBef>
            </a:pPr>
            <a:r>
              <a:rPr lang="en-US" sz="1200">
                <a:latin typeface="Comic Sans MS" pitchFamily="66" charset="0"/>
              </a:rPr>
              <a:t>Online Education Resources, LLC</a:t>
            </a:r>
          </a:p>
          <a:p>
            <a:pPr eaLnBrk="1" hangingPunct="1">
              <a:lnSpc>
                <a:spcPct val="80000"/>
              </a:lnSpc>
              <a:spcBef>
                <a:spcPct val="20000"/>
              </a:spcBef>
            </a:pPr>
            <a:r>
              <a:rPr lang="en-US" sz="1200">
                <a:latin typeface="Comic Sans MS" pitchFamily="66" charset="0"/>
                <a:hlinkClick r:id="rId7"/>
              </a:rPr>
              <a:t>info@scienceprofonline.com</a:t>
            </a:r>
            <a:endParaRPr lang="en-US" sz="1200">
              <a:latin typeface="Comic Sans MS" pitchFamily="66" charset="0"/>
            </a:endParaRPr>
          </a:p>
        </p:txBody>
      </p:sp>
      <p:sp>
        <p:nvSpPr>
          <p:cNvPr id="2056"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000" smtClean="0"/>
              <a:t/>
            </a:r>
            <a:br>
              <a:rPr lang="en-US" sz="2000" smtClean="0"/>
            </a:br>
            <a:r>
              <a:rPr lang="en-US" sz="2000" smtClean="0"/>
              <a:t/>
            </a:r>
            <a:br>
              <a:rPr lang="en-US" sz="2000" smtClean="0"/>
            </a:br>
            <a:endParaRPr lang="en-US" smtClean="0"/>
          </a:p>
        </p:txBody>
      </p:sp>
      <p:sp>
        <p:nvSpPr>
          <p:cNvPr id="11267" name="Rectangle 3"/>
          <p:cNvSpPr>
            <a:spLocks noGrp="1" noChangeArrowheads="1"/>
          </p:cNvSpPr>
          <p:nvPr>
            <p:ph type="body" sz="half" idx="1"/>
          </p:nvPr>
        </p:nvSpPr>
        <p:spPr/>
        <p:txBody>
          <a:bodyPr/>
          <a:lstStyle/>
          <a:p>
            <a:pPr eaLnBrk="1" hangingPunct="1">
              <a:buFontTx/>
              <a:buNone/>
            </a:pPr>
            <a:r>
              <a:rPr lang="en-US" sz="2000" i="1" smtClean="0">
                <a:latin typeface="Comic Sans MS" pitchFamily="66" charset="0"/>
              </a:rPr>
              <a:t>Acidity of a solution</a:t>
            </a:r>
            <a:r>
              <a:rPr lang="en-US" sz="2000" smtClean="0">
                <a:latin typeface="Comic Sans MS" pitchFamily="66" charset="0"/>
              </a:rPr>
              <a:t>  &gt; measured by concentration of hydrogen ions </a:t>
            </a:r>
            <a:r>
              <a:rPr lang="en-US" sz="1800" smtClean="0">
                <a:latin typeface="Comic Sans MS" pitchFamily="66" charset="0"/>
              </a:rPr>
              <a:t>(H+).</a:t>
            </a:r>
          </a:p>
          <a:p>
            <a:pPr eaLnBrk="1" hangingPunct="1">
              <a:buFontTx/>
              <a:buNone/>
            </a:pPr>
            <a:endParaRPr lang="en-US" sz="1200" smtClean="0">
              <a:latin typeface="Comic Sans MS" pitchFamily="66" charset="0"/>
            </a:endParaRPr>
          </a:p>
          <a:p>
            <a:pPr eaLnBrk="1" hangingPunct="1">
              <a:buFontTx/>
              <a:buNone/>
            </a:pPr>
            <a:r>
              <a:rPr lang="en-US" sz="2000" i="1" smtClean="0">
                <a:latin typeface="Comic Sans MS" pitchFamily="66" charset="0"/>
                <a:hlinkClick r:id="rId3"/>
              </a:rPr>
              <a:t>pH</a:t>
            </a:r>
            <a:r>
              <a:rPr lang="en-US" sz="2000" i="1" smtClean="0">
                <a:latin typeface="Comic Sans MS" pitchFamily="66" charset="0"/>
              </a:rPr>
              <a:t> ranges</a:t>
            </a:r>
            <a:r>
              <a:rPr lang="en-US" sz="2000" smtClean="0">
                <a:latin typeface="Comic Sans MS" pitchFamily="66" charset="0"/>
              </a:rPr>
              <a:t>: 0 </a:t>
            </a:r>
            <a:r>
              <a:rPr lang="en-US" sz="1600" smtClean="0">
                <a:latin typeface="Comic Sans MS" pitchFamily="66" charset="0"/>
              </a:rPr>
              <a:t>(very acidic) </a:t>
            </a:r>
            <a:r>
              <a:rPr lang="en-US" sz="2000" smtClean="0">
                <a:latin typeface="Comic Sans MS" pitchFamily="66" charset="0"/>
              </a:rPr>
              <a:t>to 14 </a:t>
            </a:r>
            <a:r>
              <a:rPr lang="en-US" sz="1600" smtClean="0">
                <a:latin typeface="Comic Sans MS" pitchFamily="66" charset="0"/>
              </a:rPr>
              <a:t>(very basic). </a:t>
            </a:r>
            <a:endParaRPr lang="en-US" sz="2000" smtClean="0">
              <a:latin typeface="Comic Sans MS" pitchFamily="66" charset="0"/>
            </a:endParaRPr>
          </a:p>
          <a:p>
            <a:pPr eaLnBrk="1" hangingPunct="1">
              <a:buFontTx/>
              <a:buNone/>
            </a:pPr>
            <a:endParaRPr lang="en-US" sz="1200" smtClean="0">
              <a:latin typeface="Comic Sans MS" pitchFamily="66" charset="0"/>
            </a:endParaRPr>
          </a:p>
          <a:p>
            <a:pPr eaLnBrk="1" hangingPunct="1">
              <a:buFontTx/>
              <a:buNone/>
            </a:pPr>
            <a:r>
              <a:rPr lang="en-US" sz="2000" smtClean="0">
                <a:latin typeface="Comic Sans MS" pitchFamily="66" charset="0"/>
              </a:rPr>
              <a:t>Change in just one unit of scale = tenfold change in H+ concentration.</a:t>
            </a:r>
          </a:p>
          <a:p>
            <a:pPr eaLnBrk="1" hangingPunct="1">
              <a:buFontTx/>
              <a:buNone/>
            </a:pPr>
            <a:endParaRPr lang="en-US" sz="1200" smtClean="0">
              <a:latin typeface="Comic Sans MS" pitchFamily="66" charset="0"/>
            </a:endParaRPr>
          </a:p>
          <a:p>
            <a:pPr eaLnBrk="1" hangingPunct="1">
              <a:buFontTx/>
              <a:buNone/>
            </a:pPr>
            <a:r>
              <a:rPr lang="en-US" sz="2000" smtClean="0">
                <a:latin typeface="Comic Sans MS" pitchFamily="66" charset="0"/>
              </a:rPr>
              <a:t>If concentration of H+ </a:t>
            </a:r>
            <a:r>
              <a:rPr lang="en-US" sz="2000" b="1" smtClean="0">
                <a:latin typeface="Comic Sans MS" pitchFamily="66" charset="0"/>
              </a:rPr>
              <a:t>= </a:t>
            </a:r>
            <a:r>
              <a:rPr lang="en-US" sz="2000" smtClean="0">
                <a:latin typeface="Comic Sans MS" pitchFamily="66" charset="0"/>
              </a:rPr>
              <a:t>OH - … neutral.</a:t>
            </a:r>
          </a:p>
        </p:txBody>
      </p:sp>
      <p:sp>
        <p:nvSpPr>
          <p:cNvPr id="11268" name="Text Box 4"/>
          <p:cNvSpPr txBox="1">
            <a:spLocks noChangeArrowheads="1"/>
          </p:cNvSpPr>
          <p:nvPr/>
        </p:nvSpPr>
        <p:spPr bwMode="auto">
          <a:xfrm>
            <a:off x="381000" y="228600"/>
            <a:ext cx="853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latin typeface="Comic Sans MS" pitchFamily="66" charset="0"/>
              </a:rPr>
              <a:t>Measurements of Acidity &amp; Alkalinity </a:t>
            </a:r>
            <a:r>
              <a:rPr lang="en-US" sz="2800">
                <a:latin typeface="Comic Sans MS" pitchFamily="66" charset="0"/>
              </a:rPr>
              <a:t>(</a:t>
            </a:r>
            <a:r>
              <a:rPr lang="en-US" sz="2800">
                <a:latin typeface="Comic Sans MS" pitchFamily="66" charset="0"/>
                <a:hlinkClick r:id="rId3"/>
              </a:rPr>
              <a:t>pH</a:t>
            </a:r>
            <a:r>
              <a:rPr lang="en-US" sz="2800">
                <a:latin typeface="Comic Sans MS" pitchFamily="66" charset="0"/>
              </a:rPr>
              <a:t>)</a:t>
            </a:r>
            <a:r>
              <a:rPr lang="en-US" sz="1600"/>
              <a:t> </a:t>
            </a:r>
          </a:p>
        </p:txBody>
      </p:sp>
      <p:sp>
        <p:nvSpPr>
          <p:cNvPr id="11269"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pH scale</a:t>
            </a:r>
            <a:r>
              <a:rPr lang="en-US" sz="1000">
                <a:latin typeface="Comic Sans MS" pitchFamily="66" charset="0"/>
              </a:rPr>
              <a:t>, Edward Stevens, Wiki </a:t>
            </a:r>
          </a:p>
        </p:txBody>
      </p:sp>
      <p:pic>
        <p:nvPicPr>
          <p:cNvPr id="11270" name="Picture 6" descr="pH_scal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029200" y="1143000"/>
            <a:ext cx="353695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1"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sz="half" idx="1"/>
          </p:nvPr>
        </p:nvSpPr>
        <p:spPr>
          <a:xfrm>
            <a:off x="173038" y="1447800"/>
            <a:ext cx="5465762" cy="4849813"/>
          </a:xfrm>
        </p:spPr>
        <p:txBody>
          <a:bodyPr/>
          <a:lstStyle/>
          <a:p>
            <a:pPr eaLnBrk="1" hangingPunct="1">
              <a:lnSpc>
                <a:spcPct val="80000"/>
              </a:lnSpc>
              <a:buFontTx/>
              <a:buNone/>
            </a:pPr>
            <a:endParaRPr lang="en-US" sz="800" b="1" smtClean="0">
              <a:solidFill>
                <a:srgbClr val="FF0066"/>
              </a:solidFill>
              <a:latin typeface="Comic Sans MS" pitchFamily="66" charset="0"/>
            </a:endParaRPr>
          </a:p>
          <a:p>
            <a:pPr eaLnBrk="1" hangingPunct="1">
              <a:lnSpc>
                <a:spcPct val="80000"/>
              </a:lnSpc>
              <a:buFontTx/>
              <a:buNone/>
            </a:pPr>
            <a:r>
              <a:rPr lang="en-US" sz="1600" b="1" smtClean="0">
                <a:solidFill>
                  <a:srgbClr val="FF0066"/>
                </a:solidFill>
                <a:latin typeface="Comic Sans MS" pitchFamily="66" charset="0"/>
              </a:rPr>
              <a:t>GRAM NEGATIVE</a:t>
            </a:r>
            <a:r>
              <a:rPr lang="en-US" sz="1800" b="1" smtClean="0">
                <a:latin typeface="Comic Sans MS" pitchFamily="66" charset="0"/>
              </a:rPr>
              <a:t> </a:t>
            </a:r>
          </a:p>
          <a:p>
            <a:pPr eaLnBrk="1" hangingPunct="1">
              <a:lnSpc>
                <a:spcPct val="80000"/>
              </a:lnSpc>
              <a:buFontTx/>
              <a:buNone/>
            </a:pPr>
            <a:r>
              <a:rPr lang="en-US" sz="1600" smtClean="0">
                <a:solidFill>
                  <a:srgbClr val="3366FF"/>
                </a:solidFill>
                <a:latin typeface="Comic Sans MS" pitchFamily="66" charset="0"/>
              </a:rPr>
              <a:t>Microaerophilic, Acidophile</a:t>
            </a:r>
          </a:p>
          <a:p>
            <a:pPr eaLnBrk="1" hangingPunct="1">
              <a:lnSpc>
                <a:spcPct val="80000"/>
              </a:lnSpc>
              <a:buFontTx/>
              <a:buNone/>
            </a:pPr>
            <a:r>
              <a:rPr lang="en-US" sz="1400" smtClean="0">
                <a:latin typeface="Comic Sans MS" pitchFamily="66" charset="0"/>
              </a:rPr>
              <a:t>Helically shaped </a:t>
            </a:r>
            <a:endParaRPr lang="en-US" sz="1400" smtClean="0">
              <a:solidFill>
                <a:schemeClr val="folHlink"/>
              </a:solidFill>
              <a:latin typeface="Comic Sans MS" pitchFamily="66" charset="0"/>
            </a:endParaRPr>
          </a:p>
          <a:p>
            <a:pPr eaLnBrk="1" hangingPunct="1">
              <a:lnSpc>
                <a:spcPct val="80000"/>
              </a:lnSpc>
              <a:buFontTx/>
              <a:buNone/>
            </a:pPr>
            <a:r>
              <a:rPr lang="en-US" sz="1400" smtClean="0">
                <a:latin typeface="Comic Sans MS" pitchFamily="66" charset="0"/>
              </a:rPr>
              <a:t>Never </a:t>
            </a:r>
            <a:r>
              <a:rPr lang="en-US" sz="1400" smtClean="0">
                <a:latin typeface="Comic Sans MS" pitchFamily="66" charset="0"/>
                <a:hlinkClick r:id="rId3"/>
              </a:rPr>
              <a:t>normal flora</a:t>
            </a:r>
            <a:endParaRPr lang="en-US" sz="1400" smtClean="0">
              <a:latin typeface="Comic Sans MS" pitchFamily="66" charset="0"/>
            </a:endParaRPr>
          </a:p>
          <a:p>
            <a:pPr eaLnBrk="1" hangingPunct="1">
              <a:lnSpc>
                <a:spcPct val="80000"/>
              </a:lnSpc>
              <a:buFontTx/>
              <a:buNone/>
            </a:pPr>
            <a:endParaRPr lang="en-US" sz="1800" smtClean="0">
              <a:latin typeface="Comic Sans MS" pitchFamily="66" charset="0"/>
            </a:endParaRPr>
          </a:p>
          <a:p>
            <a:pPr eaLnBrk="1" hangingPunct="1">
              <a:lnSpc>
                <a:spcPct val="80000"/>
              </a:lnSpc>
              <a:buFontTx/>
              <a:buNone/>
            </a:pPr>
            <a:r>
              <a:rPr lang="en-US" sz="1200" smtClean="0">
                <a:latin typeface="Comic Sans MS" pitchFamily="66" charset="0"/>
              </a:rPr>
              <a:t>Robin Warran &amp; </a:t>
            </a:r>
            <a:r>
              <a:rPr lang="en-US" sz="1200" b="1" smtClean="0">
                <a:solidFill>
                  <a:srgbClr val="008000"/>
                </a:solidFill>
                <a:latin typeface="Comic Sans MS" pitchFamily="66" charset="0"/>
              </a:rPr>
              <a:t>Barry Marshall </a:t>
            </a:r>
            <a:r>
              <a:rPr lang="en-US" sz="1200" smtClean="0">
                <a:latin typeface="Comic Sans MS" pitchFamily="66" charset="0"/>
              </a:rPr>
              <a:t>identified </a:t>
            </a:r>
            <a:r>
              <a:rPr lang="en-US" sz="1200" i="1" smtClean="0">
                <a:latin typeface="Comic Sans MS" pitchFamily="66" charset="0"/>
              </a:rPr>
              <a:t>H. pylori</a:t>
            </a:r>
            <a:r>
              <a:rPr lang="en-US" sz="1200" smtClean="0">
                <a:latin typeface="Comic Sans MS" pitchFamily="66" charset="0"/>
              </a:rPr>
              <a:t> in 1982, and discovered link between </a:t>
            </a:r>
            <a:r>
              <a:rPr lang="en-US" sz="1200" i="1" smtClean="0">
                <a:latin typeface="Comic Sans MS" pitchFamily="66" charset="0"/>
              </a:rPr>
              <a:t>H. pylori</a:t>
            </a:r>
            <a:r>
              <a:rPr lang="en-US" sz="1200" smtClean="0">
                <a:latin typeface="Comic Sans MS" pitchFamily="66" charset="0"/>
              </a:rPr>
              <a:t> and ulcers.</a:t>
            </a:r>
          </a:p>
          <a:p>
            <a:pPr eaLnBrk="1" hangingPunct="1">
              <a:lnSpc>
                <a:spcPct val="80000"/>
              </a:lnSpc>
              <a:buFontTx/>
              <a:buNone/>
            </a:pPr>
            <a:endParaRPr lang="en-US" sz="1200" smtClean="0">
              <a:latin typeface="Comic Sans MS" pitchFamily="66" charset="0"/>
            </a:endParaRPr>
          </a:p>
          <a:p>
            <a:pPr eaLnBrk="1" hangingPunct="1">
              <a:lnSpc>
                <a:spcPct val="80000"/>
              </a:lnSpc>
              <a:buFontTx/>
              <a:buNone/>
            </a:pPr>
            <a:r>
              <a:rPr lang="en-US" sz="1200" b="1" i="1" smtClean="0">
                <a:latin typeface="Comic Sans MS" pitchFamily="66" charset="0"/>
              </a:rPr>
              <a:t>H. pylori</a:t>
            </a:r>
            <a:r>
              <a:rPr lang="en-US" sz="1200" b="1" smtClean="0">
                <a:latin typeface="Comic Sans MS" pitchFamily="66" charset="0"/>
              </a:rPr>
              <a:t> virulence factors: </a:t>
            </a:r>
          </a:p>
          <a:p>
            <a:pPr eaLnBrk="1" hangingPunct="1">
              <a:lnSpc>
                <a:spcPct val="80000"/>
              </a:lnSpc>
              <a:buFontTx/>
              <a:buNone/>
            </a:pPr>
            <a:r>
              <a:rPr lang="en-US" sz="1200" smtClean="0">
                <a:latin typeface="Comic Sans MS" pitchFamily="66" charset="0"/>
              </a:rPr>
              <a:t>	- Make proteins that inhibit acid production</a:t>
            </a:r>
          </a:p>
          <a:p>
            <a:pPr eaLnBrk="1" hangingPunct="1">
              <a:lnSpc>
                <a:spcPct val="80000"/>
              </a:lnSpc>
              <a:buFontTx/>
              <a:buNone/>
            </a:pPr>
            <a:r>
              <a:rPr lang="en-US" sz="1200" smtClean="0">
                <a:latin typeface="Comic Sans MS" pitchFamily="66" charset="0"/>
              </a:rPr>
              <a:t>	- Flagella propel through stomach lining to epithelial cells</a:t>
            </a:r>
          </a:p>
          <a:p>
            <a:pPr eaLnBrk="1" hangingPunct="1">
              <a:lnSpc>
                <a:spcPct val="80000"/>
              </a:lnSpc>
              <a:buFontTx/>
              <a:buNone/>
            </a:pPr>
            <a:r>
              <a:rPr lang="en-US" sz="1200" smtClean="0">
                <a:latin typeface="Comic Sans MS" pitchFamily="66" charset="0"/>
              </a:rPr>
              <a:t>	- Have adhesins</a:t>
            </a:r>
          </a:p>
          <a:p>
            <a:pPr eaLnBrk="1" hangingPunct="1">
              <a:lnSpc>
                <a:spcPct val="80000"/>
              </a:lnSpc>
              <a:buFontTx/>
              <a:buNone/>
            </a:pPr>
            <a:r>
              <a:rPr lang="en-US" sz="1200" smtClean="0">
                <a:latin typeface="Comic Sans MS" pitchFamily="66" charset="0"/>
              </a:rPr>
              <a:t>	- Make enzymes to inhibit phagocytosis</a:t>
            </a:r>
          </a:p>
          <a:p>
            <a:pPr eaLnBrk="1" hangingPunct="1">
              <a:lnSpc>
                <a:spcPct val="80000"/>
              </a:lnSpc>
              <a:buFontTx/>
              <a:buNone/>
            </a:pPr>
            <a:endParaRPr lang="en-US" sz="1400" smtClean="0">
              <a:latin typeface="Comic Sans MS" pitchFamily="66" charset="0"/>
            </a:endParaRPr>
          </a:p>
          <a:p>
            <a:pPr eaLnBrk="1" hangingPunct="1">
              <a:lnSpc>
                <a:spcPct val="80000"/>
              </a:lnSpc>
              <a:buFontTx/>
              <a:buNone/>
            </a:pPr>
            <a:r>
              <a:rPr lang="en-US" sz="1200" b="1" smtClean="0">
                <a:latin typeface="Comic Sans MS" pitchFamily="66" charset="0"/>
              </a:rPr>
              <a:t>What Is an Ulcer?</a:t>
            </a:r>
          </a:p>
          <a:p>
            <a:pPr eaLnBrk="1" hangingPunct="1">
              <a:lnSpc>
                <a:spcPct val="80000"/>
              </a:lnSpc>
              <a:buFontTx/>
              <a:buNone/>
            </a:pPr>
            <a:r>
              <a:rPr lang="en-US" sz="1200" smtClean="0">
                <a:latin typeface="Comic Sans MS" pitchFamily="66" charset="0"/>
              </a:rPr>
              <a:t>	A sore or hole in lining of the stomach or duodenum (the first part of  the small intestine). </a:t>
            </a:r>
          </a:p>
          <a:p>
            <a:pPr eaLnBrk="1" hangingPunct="1">
              <a:lnSpc>
                <a:spcPct val="80000"/>
              </a:lnSpc>
            </a:pPr>
            <a:endParaRPr lang="en-US" sz="1200" smtClean="0">
              <a:latin typeface="Comic Sans MS" pitchFamily="66" charset="0"/>
            </a:endParaRPr>
          </a:p>
          <a:p>
            <a:pPr eaLnBrk="1" hangingPunct="1">
              <a:lnSpc>
                <a:spcPct val="80000"/>
              </a:lnSpc>
              <a:buFontTx/>
              <a:buNone/>
            </a:pPr>
            <a:r>
              <a:rPr lang="en-US" sz="1200" smtClean="0">
                <a:latin typeface="Comic Sans MS" pitchFamily="66" charset="0"/>
              </a:rPr>
              <a:t>	Not caused by stress or eating spicy food, but these factors can make ulcers worse.</a:t>
            </a:r>
          </a:p>
          <a:p>
            <a:pPr eaLnBrk="1" hangingPunct="1">
              <a:lnSpc>
                <a:spcPct val="80000"/>
              </a:lnSpc>
            </a:pPr>
            <a:endParaRPr lang="en-US" sz="1200" smtClean="0">
              <a:latin typeface="Comic Sans MS" pitchFamily="66" charset="0"/>
            </a:endParaRPr>
          </a:p>
          <a:p>
            <a:pPr eaLnBrk="1" hangingPunct="1">
              <a:lnSpc>
                <a:spcPct val="80000"/>
              </a:lnSpc>
              <a:buFontTx/>
              <a:buNone/>
            </a:pPr>
            <a:r>
              <a:rPr lang="en-US" sz="1200" b="1" smtClean="0">
                <a:latin typeface="Comic Sans MS" pitchFamily="66" charset="0"/>
              </a:rPr>
              <a:t>Incidence:</a:t>
            </a:r>
            <a:r>
              <a:rPr lang="en-US" sz="1200" smtClean="0">
                <a:latin typeface="Comic Sans MS" pitchFamily="66" charset="0"/>
              </a:rPr>
              <a:t> </a:t>
            </a:r>
          </a:p>
          <a:p>
            <a:pPr eaLnBrk="1" hangingPunct="1">
              <a:lnSpc>
                <a:spcPct val="80000"/>
              </a:lnSpc>
              <a:buFontTx/>
              <a:buNone/>
            </a:pPr>
            <a:r>
              <a:rPr lang="en-US" sz="1200" smtClean="0">
                <a:latin typeface="Comic Sans MS" pitchFamily="66" charset="0"/>
              </a:rPr>
              <a:t>	Many people have </a:t>
            </a:r>
            <a:r>
              <a:rPr lang="en-US" sz="1200" i="1" smtClean="0">
                <a:latin typeface="Comic Sans MS" pitchFamily="66" charset="0"/>
              </a:rPr>
              <a:t>H. pylori</a:t>
            </a:r>
            <a:r>
              <a:rPr lang="en-US" sz="1200" smtClean="0">
                <a:latin typeface="Comic Sans MS" pitchFamily="66" charset="0"/>
              </a:rPr>
              <a:t> infection, but most infected people, do not  develop ulcers. </a:t>
            </a:r>
          </a:p>
          <a:p>
            <a:pPr eaLnBrk="1" hangingPunct="1">
              <a:lnSpc>
                <a:spcPct val="80000"/>
              </a:lnSpc>
              <a:buFontTx/>
              <a:buNone/>
            </a:pPr>
            <a:endParaRPr lang="en-US" sz="1200" smtClean="0">
              <a:latin typeface="Comic Sans MS" pitchFamily="66" charset="0"/>
            </a:endParaRPr>
          </a:p>
          <a:p>
            <a:pPr eaLnBrk="1" hangingPunct="1">
              <a:lnSpc>
                <a:spcPct val="80000"/>
              </a:lnSpc>
              <a:buFontTx/>
              <a:buNone/>
            </a:pPr>
            <a:r>
              <a:rPr lang="en-US" sz="1000" smtClean="0">
                <a:latin typeface="Comic Sans MS" pitchFamily="66" charset="0"/>
              </a:rPr>
              <a:t>	</a:t>
            </a:r>
          </a:p>
          <a:p>
            <a:pPr eaLnBrk="1" hangingPunct="1">
              <a:lnSpc>
                <a:spcPct val="80000"/>
              </a:lnSpc>
            </a:pPr>
            <a:endParaRPr lang="en-US" sz="1000" smtClean="0">
              <a:latin typeface="Comic Sans MS" pitchFamily="66" charset="0"/>
            </a:endParaRPr>
          </a:p>
          <a:p>
            <a:pPr eaLnBrk="1" hangingPunct="1">
              <a:lnSpc>
                <a:spcPct val="80000"/>
              </a:lnSpc>
            </a:pPr>
            <a:endParaRPr lang="en-US" sz="900" smtClean="0"/>
          </a:p>
        </p:txBody>
      </p:sp>
      <p:sp>
        <p:nvSpPr>
          <p:cNvPr id="12291" name="Text Box 10"/>
          <p:cNvSpPr txBox="1">
            <a:spLocks noChangeArrowheads="1"/>
          </p:cNvSpPr>
          <p:nvPr/>
        </p:nvSpPr>
        <p:spPr bwMode="auto">
          <a:xfrm>
            <a:off x="173038" y="755650"/>
            <a:ext cx="5465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a:solidFill>
                  <a:srgbClr val="3366FF"/>
                </a:solidFill>
                <a:latin typeface="Comic Sans MS" pitchFamily="66" charset="0"/>
                <a:cs typeface="+mn-cs"/>
              </a:rPr>
              <a:t>Species</a:t>
            </a:r>
            <a:r>
              <a:rPr lang="en-US" sz="2800" b="1" dirty="0">
                <a:latin typeface="Comic Sans MS" pitchFamily="66" charset="0"/>
                <a:cs typeface="+mn-cs"/>
              </a:rPr>
              <a:t>: </a:t>
            </a:r>
            <a:r>
              <a:rPr lang="en-US" sz="2800" i="1" dirty="0" smtClean="0">
                <a:solidFill>
                  <a:schemeClr val="tx2">
                    <a:lumMod val="50000"/>
                    <a:lumOff val="50000"/>
                  </a:schemeClr>
                </a:solidFill>
                <a:latin typeface="Comic Sans MS" pitchFamily="66" charset="0"/>
                <a:cs typeface="+mn-cs"/>
              </a:rPr>
              <a:t>Helicobacter pylori</a:t>
            </a:r>
            <a:endParaRPr lang="en-US" sz="2800" i="1" dirty="0">
              <a:solidFill>
                <a:schemeClr val="tx2">
                  <a:lumMod val="50000"/>
                  <a:lumOff val="50000"/>
                </a:schemeClr>
              </a:solidFill>
              <a:latin typeface="Comic Sans MS" pitchFamily="66" charset="0"/>
              <a:cs typeface="+mn-cs"/>
            </a:endParaRPr>
          </a:p>
        </p:txBody>
      </p:sp>
      <p:pic>
        <p:nvPicPr>
          <p:cNvPr id="12292" name="Picture 12" descr="HelicobacterPyloriYTsutsumi, MDPubDom"/>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943600" y="192088"/>
            <a:ext cx="2971800" cy="217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15"/>
          <p:cNvSpPr txBox="1">
            <a:spLocks noChangeArrowheads="1"/>
          </p:cNvSpPr>
          <p:nvPr/>
        </p:nvSpPr>
        <p:spPr bwMode="auto">
          <a:xfrm>
            <a:off x="5638800" y="6430963"/>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a:t>
            </a:r>
            <a:r>
              <a:rPr lang="en-US" sz="1000" i="1">
                <a:latin typeface="Comic Sans MS" pitchFamily="66" charset="0"/>
                <a:hlinkClick r:id="rId5"/>
              </a:rPr>
              <a:t>Helicobacter pylori</a:t>
            </a:r>
            <a:r>
              <a:rPr lang="en-US" sz="1000">
                <a:latin typeface="Comic Sans MS" pitchFamily="66" charset="0"/>
              </a:rPr>
              <a:t>, Yutaka Tsutsumi, M.D; </a:t>
            </a:r>
            <a:r>
              <a:rPr lang="en-US" sz="1000">
                <a:latin typeface="Comic Sans MS" pitchFamily="66" charset="0"/>
                <a:hlinkClick r:id="rId6"/>
              </a:rPr>
              <a:t>Histopathology of </a:t>
            </a:r>
            <a:r>
              <a:rPr lang="en-US" sz="1000" i="1">
                <a:latin typeface="Comic Sans MS" pitchFamily="66" charset="0"/>
                <a:hlinkClick r:id="rId6"/>
              </a:rPr>
              <a:t>H.pylori </a:t>
            </a:r>
            <a:r>
              <a:rPr lang="en-US" sz="1000">
                <a:latin typeface="Comic Sans MS" pitchFamily="66" charset="0"/>
              </a:rPr>
              <a:t>from a gastric biopsy, KGH</a:t>
            </a:r>
          </a:p>
        </p:txBody>
      </p:sp>
      <p:sp>
        <p:nvSpPr>
          <p:cNvPr id="12294" name="Text Box 18"/>
          <p:cNvSpPr txBox="1">
            <a:spLocks noChangeArrowheads="1"/>
          </p:cNvSpPr>
          <p:nvPr/>
        </p:nvSpPr>
        <p:spPr bwMode="auto">
          <a:xfrm>
            <a:off x="7543800" y="268288"/>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b="1">
                <a:latin typeface="Comic Sans MS" pitchFamily="66" charset="0"/>
              </a:rPr>
              <a:t>Multiple flagella allow </a:t>
            </a:r>
            <a:r>
              <a:rPr lang="en-US" sz="1000" b="1" i="1">
                <a:latin typeface="Comic Sans MS" pitchFamily="66" charset="0"/>
              </a:rPr>
              <a:t>H. pylori</a:t>
            </a:r>
            <a:r>
              <a:rPr lang="en-US" sz="1000" b="1">
                <a:latin typeface="Comic Sans MS" pitchFamily="66" charset="0"/>
              </a:rPr>
              <a:t> to penetrate the coating of the stomach epithelium.</a:t>
            </a:r>
          </a:p>
        </p:txBody>
      </p:sp>
      <p:pic>
        <p:nvPicPr>
          <p:cNvPr id="12295" name="Picture 20" descr="Helicobacter_histopatholgy"/>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6000750" y="4160838"/>
            <a:ext cx="2925763" cy="193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21"/>
          <p:cNvSpPr txBox="1">
            <a:spLocks noChangeArrowheads="1"/>
          </p:cNvSpPr>
          <p:nvPr/>
        </p:nvSpPr>
        <p:spPr bwMode="auto">
          <a:xfrm>
            <a:off x="6000750" y="4232275"/>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i="1">
                <a:latin typeface="Comic Sans MS" pitchFamily="66" charset="0"/>
              </a:rPr>
              <a:t>H. pylori</a:t>
            </a:r>
            <a:r>
              <a:rPr lang="en-US" sz="1000" b="1">
                <a:latin typeface="Comic Sans MS" pitchFamily="66" charset="0"/>
              </a:rPr>
              <a:t> from a gastric biopsy</a:t>
            </a:r>
          </a:p>
        </p:txBody>
      </p:sp>
      <p:sp>
        <p:nvSpPr>
          <p:cNvPr id="12297" name="Freeform 3"/>
          <p:cNvSpPr>
            <a:spLocks/>
          </p:cNvSpPr>
          <p:nvPr/>
        </p:nvSpPr>
        <p:spPr bwMode="auto">
          <a:xfrm>
            <a:off x="3230563" y="2036763"/>
            <a:ext cx="508000" cy="203200"/>
          </a:xfrm>
          <a:custGeom>
            <a:avLst/>
            <a:gdLst>
              <a:gd name="T0" fmla="*/ 0 w 508000"/>
              <a:gd name="T1" fmla="*/ 93821 h 202051"/>
              <a:gd name="T2" fmla="*/ 165100 w 508000"/>
              <a:gd name="T3" fmla="*/ 5011 h 202051"/>
              <a:gd name="T4" fmla="*/ 279400 w 508000"/>
              <a:gd name="T5" fmla="*/ 227030 h 202051"/>
              <a:gd name="T6" fmla="*/ 508000 w 508000"/>
              <a:gd name="T7" fmla="*/ 167828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Freeform 12"/>
          <p:cNvSpPr>
            <a:spLocks/>
          </p:cNvSpPr>
          <p:nvPr/>
        </p:nvSpPr>
        <p:spPr bwMode="auto">
          <a:xfrm rot="2452508">
            <a:off x="3890963" y="2122488"/>
            <a:ext cx="508000" cy="201612"/>
          </a:xfrm>
          <a:custGeom>
            <a:avLst/>
            <a:gdLst>
              <a:gd name="T0" fmla="*/ 0 w 508000"/>
              <a:gd name="T1" fmla="*/ 75908 h 202051"/>
              <a:gd name="T2" fmla="*/ 165100 w 508000"/>
              <a:gd name="T3" fmla="*/ 4057 h 202051"/>
              <a:gd name="T4" fmla="*/ 279400 w 508000"/>
              <a:gd name="T5" fmla="*/ 183690 h 202051"/>
              <a:gd name="T6" fmla="*/ 508000 w 508000"/>
              <a:gd name="T7" fmla="*/ 135787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Freeform 13"/>
          <p:cNvSpPr>
            <a:spLocks/>
          </p:cNvSpPr>
          <p:nvPr/>
        </p:nvSpPr>
        <p:spPr bwMode="auto">
          <a:xfrm rot="-4766286">
            <a:off x="4564063" y="2087563"/>
            <a:ext cx="508000" cy="203200"/>
          </a:xfrm>
          <a:custGeom>
            <a:avLst/>
            <a:gdLst>
              <a:gd name="T0" fmla="*/ 0 w 508000"/>
              <a:gd name="T1" fmla="*/ 93821 h 202051"/>
              <a:gd name="T2" fmla="*/ 165100 w 508000"/>
              <a:gd name="T3" fmla="*/ 5011 h 202051"/>
              <a:gd name="T4" fmla="*/ 279400 w 508000"/>
              <a:gd name="T5" fmla="*/ 227030 h 202051"/>
              <a:gd name="T6" fmla="*/ 508000 w 508000"/>
              <a:gd name="T7" fmla="*/ 167828 h 202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000" h="202051">
                <a:moveTo>
                  <a:pt x="0" y="80500"/>
                </a:moveTo>
                <a:cubicBezTo>
                  <a:pt x="59266" y="32875"/>
                  <a:pt x="118533" y="-14750"/>
                  <a:pt x="165100" y="4300"/>
                </a:cubicBezTo>
                <a:cubicBezTo>
                  <a:pt x="211667" y="23350"/>
                  <a:pt x="222250" y="171517"/>
                  <a:pt x="279400" y="194800"/>
                </a:cubicBezTo>
                <a:cubicBezTo>
                  <a:pt x="336550" y="218083"/>
                  <a:pt x="422275" y="181041"/>
                  <a:pt x="508000" y="144000"/>
                </a:cubicBezTo>
              </a:path>
            </a:pathLst>
          </a:custGeom>
          <a:noFill/>
          <a:ln w="57150" cap="flat" cmpd="sng" algn="ctr">
            <a:solidFill>
              <a:srgbClr val="FF33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5"/>
          <p:cNvSpPr txBox="1">
            <a:spLocks noChangeArrowheads="1"/>
          </p:cNvSpPr>
          <p:nvPr/>
        </p:nvSpPr>
        <p:spPr bwMode="auto">
          <a:xfrm>
            <a:off x="-17463" y="6630988"/>
            <a:ext cx="4606926"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b="1">
                <a:latin typeface="Comic Sans MS" pitchFamily="66" charset="0"/>
              </a:rPr>
              <a:t>From the  </a:t>
            </a:r>
            <a:r>
              <a:rPr lang="en-US" sz="1000" b="1">
                <a:latin typeface="Comic Sans MS" pitchFamily="66" charset="0"/>
                <a:hlinkClick r:id="rId8"/>
              </a:rPr>
              <a:t>Virtual Microbiology Classroom</a:t>
            </a:r>
            <a:r>
              <a:rPr lang="en-US" sz="1000" b="1">
                <a:latin typeface="Comic Sans MS" pitchFamily="66" charset="0"/>
              </a:rPr>
              <a:t> on </a:t>
            </a:r>
            <a:r>
              <a:rPr lang="en-US" sz="1000" b="1">
                <a:latin typeface="Comic Sans MS" pitchFamily="66" charset="0"/>
                <a:hlinkClick r:id="rId9"/>
              </a:rPr>
              <a:t>ScienceProfOnline.com</a:t>
            </a:r>
            <a:endParaRPr lang="en-US" sz="1000" b="1">
              <a:latin typeface="Comic Sans MS" pitchFamily="66" charset="0"/>
            </a:endParaRPr>
          </a:p>
        </p:txBody>
      </p:sp>
      <p:sp>
        <p:nvSpPr>
          <p:cNvPr id="12301" name="TextBox 1"/>
          <p:cNvSpPr txBox="1">
            <a:spLocks noChangeArrowheads="1"/>
          </p:cNvSpPr>
          <p:nvPr/>
        </p:nvSpPr>
        <p:spPr bwMode="auto">
          <a:xfrm>
            <a:off x="6000750" y="2590800"/>
            <a:ext cx="3086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i="1">
                <a:latin typeface="Comic Sans MS" pitchFamily="66" charset="0"/>
              </a:rPr>
              <a:t>H. pylori </a:t>
            </a:r>
            <a:r>
              <a:rPr lang="en-US" sz="1200">
                <a:latin typeface="Comic Sans MS" pitchFamily="66" charset="0"/>
              </a:rPr>
              <a:t>produces enzyme urease, which breaks down urea (normally secreted into the stomach) to carbon dioxide and ammonia. The ammonia is converted to ammonium that neutralizes gastric acid.. The ammonia produced is toxic to the epithelial cells and damages them.</a:t>
            </a:r>
          </a:p>
        </p:txBody>
      </p:sp>
      <p:sp>
        <p:nvSpPr>
          <p:cNvPr id="12302" name="Rectangle 2"/>
          <p:cNvSpPr>
            <a:spLocks noGrp="1" noChangeArrowheads="1"/>
          </p:cNvSpPr>
          <p:nvPr>
            <p:ph type="title"/>
          </p:nvPr>
        </p:nvSpPr>
        <p:spPr>
          <a:xfrm>
            <a:off x="49213" y="55563"/>
            <a:ext cx="4768850" cy="715962"/>
          </a:xfrm>
        </p:spPr>
        <p:txBody>
          <a:bodyPr/>
          <a:lstStyle/>
          <a:p>
            <a:pPr algn="l" eaLnBrk="1" hangingPunct="1"/>
            <a:r>
              <a:rPr lang="en-US" sz="3600" smtClean="0">
                <a:latin typeface="Jokerman" pitchFamily="82" charset="0"/>
              </a:rPr>
              <a:t>Meet the Microbe!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1"/>
          </p:nvPr>
        </p:nvSpPr>
        <p:spPr>
          <a:xfrm>
            <a:off x="304800" y="381000"/>
            <a:ext cx="5486400" cy="6232525"/>
          </a:xfrm>
        </p:spPr>
        <p:txBody>
          <a:bodyPr/>
          <a:lstStyle/>
          <a:p>
            <a:pPr eaLnBrk="1" hangingPunct="1">
              <a:lnSpc>
                <a:spcPct val="80000"/>
              </a:lnSpc>
              <a:buFontTx/>
              <a:buNone/>
              <a:defRPr/>
            </a:pPr>
            <a:r>
              <a:rPr lang="en-US" sz="2800" b="1" dirty="0" err="1" smtClean="0">
                <a:solidFill>
                  <a:srgbClr val="CC9900"/>
                </a:solidFill>
                <a:latin typeface="Comic Sans MS" pitchFamily="66" charset="0"/>
              </a:rPr>
              <a:t>M</a:t>
            </a:r>
            <a:r>
              <a:rPr lang="en-US" b="1" dirty="0" err="1" smtClean="0">
                <a:solidFill>
                  <a:srgbClr val="CC9900"/>
                </a:solidFill>
                <a:latin typeface="Comic Sans MS" pitchFamily="66" charset="0"/>
              </a:rPr>
              <a:t>annitol</a:t>
            </a:r>
            <a:r>
              <a:rPr lang="en-US" b="1" dirty="0" smtClean="0">
                <a:solidFill>
                  <a:srgbClr val="CC9900"/>
                </a:solidFill>
                <a:latin typeface="Comic Sans MS" pitchFamily="66" charset="0"/>
              </a:rPr>
              <a:t> Salt </a:t>
            </a:r>
            <a:r>
              <a:rPr lang="en-US" sz="1800" dirty="0" smtClean="0">
                <a:latin typeface="Comic Sans MS" pitchFamily="66" charset="0"/>
              </a:rPr>
              <a:t>(MSA)</a:t>
            </a:r>
          </a:p>
          <a:p>
            <a:pPr eaLnBrk="1" hangingPunct="1">
              <a:lnSpc>
                <a:spcPct val="80000"/>
              </a:lnSpc>
              <a:buFontTx/>
              <a:buNone/>
              <a:defRPr/>
            </a:pPr>
            <a:endParaRPr lang="en-US" sz="2000" dirty="0" smtClean="0">
              <a:latin typeface="Comic Sans MS" pitchFamily="66" charset="0"/>
            </a:endParaRPr>
          </a:p>
          <a:p>
            <a:pPr eaLnBrk="1" hangingPunct="1">
              <a:lnSpc>
                <a:spcPct val="80000"/>
              </a:lnSpc>
              <a:buFontTx/>
              <a:buNone/>
              <a:defRPr/>
            </a:pPr>
            <a:endParaRPr lang="en-US" sz="500" dirty="0" smtClean="0">
              <a:latin typeface="Comic Sans MS" pitchFamily="66" charset="0"/>
            </a:endParaRPr>
          </a:p>
          <a:p>
            <a:pPr eaLnBrk="1" hangingPunct="1">
              <a:lnSpc>
                <a:spcPct val="90000"/>
              </a:lnSpc>
              <a:buFontTx/>
              <a:buNone/>
              <a:defRPr/>
            </a:pPr>
            <a:r>
              <a:rPr lang="en-US" sz="1600" dirty="0" err="1" smtClean="0">
                <a:latin typeface="Comic Sans MS" pitchFamily="66" charset="0"/>
                <a:hlinkClick r:id="rId3"/>
              </a:rPr>
              <a:t>Mannitol</a:t>
            </a:r>
            <a:r>
              <a:rPr lang="en-US" sz="1600" dirty="0" smtClean="0">
                <a:latin typeface="Comic Sans MS" pitchFamily="66" charset="0"/>
                <a:hlinkClick r:id="rId3"/>
              </a:rPr>
              <a:t> Salt</a:t>
            </a:r>
            <a:r>
              <a:rPr lang="en-US" sz="1600" dirty="0" smtClean="0">
                <a:latin typeface="Comic Sans MS" pitchFamily="66" charset="0"/>
              </a:rPr>
              <a:t> media is both </a:t>
            </a:r>
            <a:r>
              <a:rPr lang="en-US" sz="1600" b="1" dirty="0" smtClean="0">
                <a:latin typeface="Comic Sans MS" pitchFamily="66" charset="0"/>
              </a:rPr>
              <a:t>selective</a:t>
            </a:r>
            <a:r>
              <a:rPr lang="en-US" sz="1600" dirty="0" smtClean="0">
                <a:latin typeface="Comic Sans MS" pitchFamily="66" charset="0"/>
              </a:rPr>
              <a:t> &amp; </a:t>
            </a:r>
            <a:r>
              <a:rPr lang="en-US" sz="1600" b="1" dirty="0" smtClean="0">
                <a:latin typeface="Comic Sans MS" pitchFamily="66" charset="0"/>
              </a:rPr>
              <a:t>differential</a:t>
            </a:r>
            <a:r>
              <a:rPr lang="en-US" sz="1600" dirty="0" smtClean="0">
                <a:latin typeface="Comic Sans MS" pitchFamily="66" charset="0"/>
              </a:rPr>
              <a:t>.</a:t>
            </a:r>
          </a:p>
          <a:p>
            <a:pPr eaLnBrk="1" hangingPunct="1">
              <a:lnSpc>
                <a:spcPct val="90000"/>
              </a:lnSpc>
              <a:buFontTx/>
              <a:buNone/>
              <a:defRPr/>
            </a:pPr>
            <a:endParaRPr lang="en-US" sz="1200" dirty="0" smtClean="0">
              <a:latin typeface="Comic Sans MS" pitchFamily="66" charset="0"/>
            </a:endParaRPr>
          </a:p>
          <a:p>
            <a:pPr eaLnBrk="1" hangingPunct="1">
              <a:lnSpc>
                <a:spcPct val="90000"/>
              </a:lnSpc>
              <a:buFontTx/>
              <a:buAutoNum type="arabicPeriod"/>
              <a:defRPr/>
            </a:pPr>
            <a:r>
              <a:rPr lang="en-US" sz="1600" b="1" dirty="0" smtClean="0">
                <a:solidFill>
                  <a:schemeClr val="tx1">
                    <a:lumMod val="50000"/>
                    <a:lumOff val="50000"/>
                  </a:schemeClr>
                </a:solidFill>
                <a:latin typeface="Comic Sans MS" pitchFamily="66" charset="0"/>
              </a:rPr>
              <a:t>Selective</a:t>
            </a:r>
            <a:r>
              <a:rPr lang="en-US" sz="1400" dirty="0" smtClean="0">
                <a:latin typeface="Comic Sans MS" pitchFamily="66" charset="0"/>
              </a:rPr>
              <a:t> because it has a high </a:t>
            </a:r>
            <a:r>
              <a:rPr lang="en-US" sz="1400" dirty="0" err="1" smtClean="0">
                <a:latin typeface="Comic Sans MS" pitchFamily="66" charset="0"/>
              </a:rPr>
              <a:t>NaCl</a:t>
            </a:r>
            <a:r>
              <a:rPr lang="en-US" sz="1400" dirty="0" smtClean="0">
                <a:latin typeface="Comic Sans MS" pitchFamily="66" charset="0"/>
              </a:rPr>
              <a:t> (7.5%) concentration, and few types of bacteria can grow on this hypertonic medium.           </a:t>
            </a:r>
          </a:p>
          <a:p>
            <a:pPr eaLnBrk="1" hangingPunct="1">
              <a:lnSpc>
                <a:spcPct val="90000"/>
              </a:lnSpc>
              <a:buFontTx/>
              <a:buAutoNum type="arabicPeriod"/>
              <a:defRPr/>
            </a:pPr>
            <a:endParaRPr lang="en-US" sz="500" dirty="0">
              <a:latin typeface="Comic Sans MS" pitchFamily="66" charset="0"/>
            </a:endParaRP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Members of </a:t>
            </a:r>
            <a:r>
              <a:rPr lang="en-US" sz="1400" dirty="0">
                <a:latin typeface="Comic Sans MS" pitchFamily="66" charset="0"/>
              </a:rPr>
              <a:t>g</a:t>
            </a:r>
            <a:r>
              <a:rPr lang="en-US" sz="1400" dirty="0" smtClean="0">
                <a:latin typeface="Comic Sans MS" pitchFamily="66" charset="0"/>
              </a:rPr>
              <a:t>enus </a:t>
            </a:r>
            <a:r>
              <a:rPr lang="en-US" sz="1400" i="1" dirty="0" smtClean="0">
                <a:latin typeface="Comic Sans MS" pitchFamily="66" charset="0"/>
              </a:rPr>
              <a:t>Staphylococcus  </a:t>
            </a:r>
            <a:r>
              <a:rPr lang="en-US" sz="1400" dirty="0" smtClean="0">
                <a:latin typeface="Comic Sans MS" pitchFamily="66" charset="0"/>
              </a:rPr>
              <a:t>are   </a:t>
            </a: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a:t>
            </a:r>
            <a:r>
              <a:rPr lang="en-US" sz="1400" dirty="0" err="1" smtClean="0">
                <a:latin typeface="Comic Sans MS" pitchFamily="66" charset="0"/>
              </a:rPr>
              <a:t>halophilic</a:t>
            </a:r>
            <a:r>
              <a:rPr lang="en-US" sz="1400" dirty="0" smtClean="0">
                <a:latin typeface="Comic Sans MS" pitchFamily="66" charset="0"/>
              </a:rPr>
              <a:t>, and grow well </a:t>
            </a:r>
            <a:r>
              <a:rPr lang="en-US" sz="1400" dirty="0">
                <a:latin typeface="Comic Sans MS" pitchFamily="66" charset="0"/>
              </a:rPr>
              <a:t>o</a:t>
            </a:r>
            <a:r>
              <a:rPr lang="en-US" sz="1400" dirty="0" smtClean="0">
                <a:latin typeface="Comic Sans MS" pitchFamily="66" charset="0"/>
              </a:rPr>
              <a:t>n this media. </a:t>
            </a:r>
          </a:p>
          <a:p>
            <a:pPr marL="0" indent="0" eaLnBrk="1" hangingPunct="1">
              <a:lnSpc>
                <a:spcPct val="90000"/>
              </a:lnSpc>
              <a:buFontTx/>
              <a:buNone/>
              <a:defRPr/>
            </a:pPr>
            <a:endParaRPr lang="en-US" sz="1400" dirty="0" smtClean="0">
              <a:latin typeface="Comic Sans MS" pitchFamily="66" charset="0"/>
            </a:endParaRPr>
          </a:p>
          <a:p>
            <a:pPr eaLnBrk="1" hangingPunct="1">
              <a:lnSpc>
                <a:spcPct val="80000"/>
              </a:lnSpc>
              <a:buFontTx/>
              <a:buNone/>
              <a:defRPr/>
            </a:pPr>
            <a:r>
              <a:rPr lang="en-US" sz="1400" b="1" dirty="0" smtClean="0">
                <a:latin typeface="Comic Sans MS" pitchFamily="66" charset="0"/>
              </a:rPr>
              <a:t>2. </a:t>
            </a:r>
            <a:r>
              <a:rPr lang="en-US" sz="1600" b="1" dirty="0" smtClean="0">
                <a:solidFill>
                  <a:schemeClr val="tx1">
                    <a:lumMod val="50000"/>
                    <a:lumOff val="50000"/>
                  </a:schemeClr>
                </a:solidFill>
                <a:latin typeface="Comic Sans MS" pitchFamily="66" charset="0"/>
              </a:rPr>
              <a:t>Differential</a:t>
            </a:r>
            <a:r>
              <a:rPr lang="en-US" sz="1400" dirty="0" smtClean="0">
                <a:latin typeface="Comic Sans MS" pitchFamily="66" charset="0"/>
              </a:rPr>
              <a:t> because this medium contains a </a:t>
            </a:r>
            <a:r>
              <a:rPr lang="en-US" sz="1400" dirty="0" smtClean="0">
                <a:latin typeface="Comic Sans MS" pitchFamily="66" charset="0"/>
                <a:hlinkClick r:id="rId4"/>
              </a:rPr>
              <a:t>pH</a:t>
            </a:r>
            <a:r>
              <a:rPr lang="en-US" sz="1400" dirty="0" smtClean="0">
                <a:latin typeface="Comic Sans MS" pitchFamily="66" charset="0"/>
              </a:rPr>
              <a:t>-sensitive dye to identify organisms that ferment </a:t>
            </a:r>
            <a:r>
              <a:rPr lang="en-US" sz="1400" dirty="0" err="1" smtClean="0">
                <a:latin typeface="Comic Sans MS" pitchFamily="66" charset="0"/>
              </a:rPr>
              <a:t>mannitol</a:t>
            </a:r>
            <a:r>
              <a:rPr lang="en-US" sz="1200" dirty="0" smtClean="0">
                <a:latin typeface="Comic Sans MS" pitchFamily="66" charset="0"/>
              </a:rPr>
              <a:t> (a sugar-alcohol</a:t>
            </a:r>
            <a:r>
              <a:rPr lang="en-US" sz="1400" dirty="0" smtClean="0">
                <a:latin typeface="Comic Sans MS" pitchFamily="66" charset="0"/>
              </a:rPr>
              <a:t>). Organic acids wastes </a:t>
            </a:r>
            <a:r>
              <a:rPr lang="en-US" sz="1400" dirty="0" err="1" smtClean="0">
                <a:latin typeface="Comic Sans MS" pitchFamily="66" charset="0"/>
              </a:rPr>
              <a:t>mannitol</a:t>
            </a:r>
            <a:r>
              <a:rPr lang="en-US" sz="1400" dirty="0" smtClean="0">
                <a:latin typeface="Comic Sans MS" pitchFamily="66" charset="0"/>
              </a:rPr>
              <a:t> fermenters produce change the medium from red to yellow. </a:t>
            </a:r>
          </a:p>
          <a:p>
            <a:pPr eaLnBrk="1" hangingPunct="1">
              <a:lnSpc>
                <a:spcPct val="80000"/>
              </a:lnSpc>
              <a:buFontTx/>
              <a:buNone/>
              <a:defRPr/>
            </a:pPr>
            <a:endParaRPr lang="en-US" sz="5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MSA works well for identifying </a:t>
            </a:r>
            <a:r>
              <a:rPr lang="en-US" sz="1400" b="1" dirty="0" smtClean="0">
                <a:latin typeface="Comic Sans MS" pitchFamily="66" charset="0"/>
              </a:rPr>
              <a:t>pathogenic staphylococci</a:t>
            </a:r>
            <a:r>
              <a:rPr lang="en-US" sz="1400" dirty="0" smtClean="0">
                <a:latin typeface="Comic Sans MS" pitchFamily="66" charset="0"/>
              </a:rPr>
              <a:t>, such as </a:t>
            </a:r>
            <a:r>
              <a:rPr lang="en-US" sz="1400" i="1" dirty="0" smtClean="0">
                <a:latin typeface="Comic Sans MS" pitchFamily="66" charset="0"/>
              </a:rPr>
              <a:t>Staphylococcus </a:t>
            </a:r>
            <a:r>
              <a:rPr lang="en-US" sz="1400" i="1" dirty="0" err="1" smtClean="0">
                <a:latin typeface="Comic Sans MS" pitchFamily="66" charset="0"/>
              </a:rPr>
              <a:t>aureus</a:t>
            </a:r>
            <a:r>
              <a:rPr lang="en-US" sz="1400" dirty="0" smtClean="0">
                <a:latin typeface="Comic Sans MS" pitchFamily="66" charset="0"/>
              </a:rPr>
              <a:t>, which will ferment </a:t>
            </a:r>
            <a:r>
              <a:rPr lang="en-US" sz="1400" dirty="0" err="1" smtClean="0">
                <a:latin typeface="Comic Sans MS" pitchFamily="66" charset="0"/>
              </a:rPr>
              <a:t>mannitol</a:t>
            </a:r>
            <a:r>
              <a:rPr lang="en-US" sz="1400" dirty="0" smtClean="0">
                <a:latin typeface="Comic Sans MS" pitchFamily="66" charset="0"/>
              </a:rPr>
              <a:t>.  </a:t>
            </a:r>
          </a:p>
          <a:p>
            <a:pPr eaLnBrk="1" hangingPunct="1">
              <a:lnSpc>
                <a:spcPct val="80000"/>
              </a:lnSpc>
              <a:buFontTx/>
              <a:buNone/>
              <a:defRPr/>
            </a:pPr>
            <a:endParaRPr lang="en-US" sz="5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Most non-pathogenic staphylococci </a:t>
            </a:r>
            <a:r>
              <a:rPr lang="en-US" sz="1400" i="1" dirty="0" smtClean="0">
                <a:latin typeface="Comic Sans MS" pitchFamily="66" charset="0"/>
              </a:rPr>
              <a:t>(Staphylococcus </a:t>
            </a:r>
            <a:r>
              <a:rPr lang="en-US" sz="1400" i="1" dirty="0" err="1" smtClean="0">
                <a:latin typeface="Comic Sans MS" pitchFamily="66" charset="0"/>
              </a:rPr>
              <a:t>epidermidis</a:t>
            </a:r>
            <a:r>
              <a:rPr lang="en-US" sz="1400" i="1" dirty="0" smtClean="0">
                <a:latin typeface="Comic Sans MS" pitchFamily="66" charset="0"/>
              </a:rPr>
              <a:t>)</a:t>
            </a:r>
            <a:r>
              <a:rPr lang="en-US" sz="1400" dirty="0" smtClean="0">
                <a:latin typeface="Comic Sans MS" pitchFamily="66" charset="0"/>
              </a:rPr>
              <a:t> will not ferment </a:t>
            </a:r>
            <a:r>
              <a:rPr lang="en-US" sz="1400" dirty="0" err="1" smtClean="0">
                <a:latin typeface="Comic Sans MS" pitchFamily="66" charset="0"/>
              </a:rPr>
              <a:t>mannitol</a:t>
            </a:r>
            <a:r>
              <a:rPr lang="en-US" sz="1400" dirty="0" smtClean="0">
                <a:latin typeface="Comic Sans MS" pitchFamily="66" charset="0"/>
              </a:rPr>
              <a:t>.</a:t>
            </a:r>
          </a:p>
          <a:p>
            <a:pPr eaLnBrk="1" hangingPunct="1">
              <a:lnSpc>
                <a:spcPct val="80000"/>
              </a:lnSpc>
              <a:buFontTx/>
              <a:buNone/>
              <a:defRPr/>
            </a:pPr>
            <a:endParaRPr lang="en-US" sz="1400" dirty="0">
              <a:latin typeface="Comic Sans MS" pitchFamily="66" charset="0"/>
            </a:endParaRPr>
          </a:p>
          <a:p>
            <a:pPr marL="0" indent="0" eaLnBrk="1" hangingPunct="1">
              <a:lnSpc>
                <a:spcPct val="90000"/>
              </a:lnSpc>
              <a:buFontTx/>
              <a:buNone/>
              <a:defRPr/>
            </a:pPr>
            <a:r>
              <a:rPr lang="en-US" sz="1800" b="1" i="1" dirty="0" smtClean="0">
                <a:solidFill>
                  <a:srgbClr val="FF0000"/>
                </a:solidFill>
                <a:latin typeface="Comic Sans MS" pitchFamily="66" charset="0"/>
              </a:rPr>
              <a:t>Q</a:t>
            </a:r>
            <a:r>
              <a:rPr lang="en-US" sz="1800" b="1" i="1" dirty="0" smtClean="0">
                <a:latin typeface="Comic Sans MS" pitchFamily="66" charset="0"/>
              </a:rPr>
              <a:t>: </a:t>
            </a:r>
            <a:r>
              <a:rPr lang="en-US" sz="1400" b="1" i="1" dirty="0" smtClean="0">
                <a:latin typeface="Comic Sans MS" pitchFamily="66" charset="0"/>
              </a:rPr>
              <a:t>Regardless of the color of the plate, what do know about bacteria found growing on </a:t>
            </a:r>
            <a:r>
              <a:rPr lang="en-US" sz="1400" b="1" i="1" dirty="0" err="1" smtClean="0">
                <a:latin typeface="Comic Sans MS" pitchFamily="66" charset="0"/>
              </a:rPr>
              <a:t>Mannitol</a:t>
            </a:r>
            <a:r>
              <a:rPr lang="en-US" sz="1400" b="1" i="1" dirty="0" smtClean="0">
                <a:latin typeface="Comic Sans MS" pitchFamily="66" charset="0"/>
              </a:rPr>
              <a:t> Salt?</a:t>
            </a:r>
          </a:p>
          <a:p>
            <a:pPr marL="0" indent="0" eaLnBrk="1" hangingPunct="1">
              <a:lnSpc>
                <a:spcPct val="90000"/>
              </a:lnSpc>
              <a:buFontTx/>
              <a:buNone/>
              <a:defRPr/>
            </a:pPr>
            <a:endParaRPr lang="en-US" sz="1400" i="1" dirty="0" smtClean="0">
              <a:latin typeface="Comic Sans MS" pitchFamily="66" charset="0"/>
            </a:endParaRPr>
          </a:p>
          <a:p>
            <a:pPr marL="0" indent="0" eaLnBrk="1" hangingPunct="1">
              <a:lnSpc>
                <a:spcPct val="90000"/>
              </a:lnSpc>
              <a:buFontTx/>
              <a:buNone/>
              <a:defRPr/>
            </a:pPr>
            <a:r>
              <a:rPr lang="en-US" sz="1800" b="1" i="1" dirty="0" smtClean="0">
                <a:solidFill>
                  <a:srgbClr val="FF0000"/>
                </a:solidFill>
                <a:latin typeface="Comic Sans MS" pitchFamily="66" charset="0"/>
              </a:rPr>
              <a:t>Q</a:t>
            </a:r>
            <a:r>
              <a:rPr lang="en-US" sz="1800" b="1" i="1" dirty="0" smtClean="0">
                <a:latin typeface="Comic Sans MS" pitchFamily="66" charset="0"/>
              </a:rPr>
              <a:t>: </a:t>
            </a:r>
            <a:r>
              <a:rPr lang="en-US" sz="1400" b="1" i="1" dirty="0" smtClean="0">
                <a:latin typeface="Comic Sans MS" pitchFamily="66" charset="0"/>
              </a:rPr>
              <a:t>If there is growth, what additional info can then be obtained about bacteria growing  based on color of the medium. </a:t>
            </a:r>
            <a:endParaRPr lang="en-US" sz="1400" b="1" dirty="0" smtClean="0">
              <a:latin typeface="Comic Sans MS" pitchFamily="66" charset="0"/>
            </a:endParaRPr>
          </a:p>
          <a:p>
            <a:pPr eaLnBrk="1" hangingPunct="1">
              <a:lnSpc>
                <a:spcPct val="80000"/>
              </a:lnSpc>
              <a:buFontTx/>
              <a:buNone/>
              <a:defRPr/>
            </a:pPr>
            <a:endParaRPr lang="en-US" sz="1600" b="1" dirty="0" smtClean="0">
              <a:latin typeface="Comic Sans MS" pitchFamily="66" charset="0"/>
            </a:endParaRPr>
          </a:p>
        </p:txBody>
      </p:sp>
      <p:pic>
        <p:nvPicPr>
          <p:cNvPr id="11267" name="Picture 14" descr="Mannitol Salt Pos and Neg"/>
          <p:cNvPicPr>
            <a:picLocks noGrp="1" noChangeAspect="1" noChangeArrowheads="1"/>
          </p:cNvPicPr>
          <p:nvPr>
            <p:ph sz="quarter" idx="2"/>
          </p:nvPr>
        </p:nvPicPr>
        <p:blipFill>
          <a:blip r:embed="rId5" cstate="email">
            <a:extLst>
              <a:ext uri="{28A0092B-C50C-407E-A947-70E740481C1C}">
                <a14:useLocalDpi xmlns:a14="http://schemas.microsoft.com/office/drawing/2010/main"/>
              </a:ext>
            </a:extLst>
          </a:blip>
          <a:srcRect/>
          <a:stretch>
            <a:fillRect/>
          </a:stretch>
        </p:blipFill>
        <p:spPr>
          <a:xfrm>
            <a:off x="5893091" y="914400"/>
            <a:ext cx="3022018" cy="2648146"/>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19" descr="Mannitol Salt Agar Labeled"/>
          <p:cNvPicPr>
            <a:picLocks noGrp="1" noChangeAspect="1" noChangeArrowheads="1"/>
          </p:cNvPicPr>
          <p:nvPr>
            <p:ph sz="quarter" idx="3"/>
          </p:nvPr>
        </p:nvPicPr>
        <p:blipFill>
          <a:blip r:embed="rId6" cstate="email">
            <a:extLst>
              <a:ext uri="{28A0092B-C50C-407E-A947-70E740481C1C}">
                <a14:useLocalDpi xmlns:a14="http://schemas.microsoft.com/office/drawing/2010/main"/>
              </a:ext>
            </a:extLst>
          </a:blip>
          <a:srcRect/>
          <a:stretch>
            <a:fillRect/>
          </a:stretch>
        </p:blipFill>
        <p:spPr>
          <a:xfrm>
            <a:off x="7529945" y="457200"/>
            <a:ext cx="1373909" cy="1259416"/>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7" name="Text Box 6"/>
          <p:cNvSpPr txBox="1">
            <a:spLocks noChangeArrowheads="1"/>
          </p:cNvSpPr>
          <p:nvPr/>
        </p:nvSpPr>
        <p:spPr bwMode="auto">
          <a:xfrm>
            <a:off x="5638800" y="6451600"/>
            <a:ext cx="353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a:t>
            </a:r>
            <a:r>
              <a:rPr lang="en-US" sz="1000"/>
              <a:t>Sterile </a:t>
            </a:r>
            <a:r>
              <a:rPr lang="en-US" sz="1000">
                <a:hlinkClick r:id="rId7"/>
              </a:rPr>
              <a:t>Mannitol Salt Agar</a:t>
            </a:r>
            <a:r>
              <a:rPr lang="en-US" sz="1000"/>
              <a:t> &amp; Positive &amp; negative differential reaction on Mannitol Salt Agar, T. Port</a:t>
            </a:r>
            <a:endParaRPr lang="en-US" sz="1000">
              <a:latin typeface="Comic Sans MS" pitchFamily="66" charset="0"/>
            </a:endParaRPr>
          </a:p>
        </p:txBody>
      </p:sp>
      <p:sp>
        <p:nvSpPr>
          <p:cNvPr id="13318"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
        <p:nvSpPr>
          <p:cNvPr id="7" name="TextBox 6"/>
          <p:cNvSpPr txBox="1"/>
          <p:nvPr/>
        </p:nvSpPr>
        <p:spPr>
          <a:xfrm>
            <a:off x="6705600" y="4038600"/>
            <a:ext cx="1752600" cy="206210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10"/>
              </a:rPr>
              <a:t>How to Interpret</a:t>
            </a:r>
            <a:endParaRPr lang="en-US" sz="1400" dirty="0">
              <a:latin typeface="Comic Sans MS" pitchFamily="66" charset="0"/>
              <a:ea typeface="Verdana" pitchFamily="34" charset="0"/>
              <a:cs typeface="Verdana" pitchFamily="34" charset="0"/>
              <a:hlinkClick r:id="rId11"/>
            </a:endParaRPr>
          </a:p>
          <a:p>
            <a:pPr algn="ctr">
              <a:defRPr/>
            </a:pPr>
            <a:r>
              <a:rPr lang="en-US" dirty="0" err="1">
                <a:latin typeface="Comic Sans MS" pitchFamily="66" charset="0"/>
                <a:ea typeface="Verdana" pitchFamily="34" charset="0"/>
                <a:cs typeface="Verdana" pitchFamily="34" charset="0"/>
                <a:hlinkClick r:id="rId11"/>
              </a:rPr>
              <a:t>Mannitol</a:t>
            </a:r>
            <a:r>
              <a:rPr lang="en-US" dirty="0">
                <a:latin typeface="Comic Sans MS" pitchFamily="66" charset="0"/>
                <a:ea typeface="Verdana" pitchFamily="34" charset="0"/>
                <a:cs typeface="Verdana" pitchFamily="34" charset="0"/>
                <a:hlinkClick r:id="rId11"/>
              </a:rPr>
              <a:t> Salt Agar </a:t>
            </a:r>
            <a:r>
              <a:rPr lang="en-US" sz="1600" dirty="0">
                <a:latin typeface="Comic Sans MS" pitchFamily="66" charset="0"/>
                <a:ea typeface="Verdana" pitchFamily="34" charset="0"/>
                <a:cs typeface="Verdana" pitchFamily="34" charset="0"/>
                <a:hlinkClick r:id="rId11"/>
              </a:rPr>
              <a:t>(MSA)</a:t>
            </a:r>
            <a:endParaRPr lang="en-US" sz="1600" dirty="0">
              <a:latin typeface="Comic Sans MS" pitchFamily="66" charset="0"/>
              <a:ea typeface="Verdana" pitchFamily="34" charset="0"/>
              <a:cs typeface="Verdana" pitchFamily="34" charset="0"/>
              <a:hlinkClick r:id="rId12"/>
            </a:endParaRPr>
          </a:p>
          <a:p>
            <a:pPr algn="ctr">
              <a:defRPr/>
            </a:pPr>
            <a:endParaRPr lang="en-US" dirty="0">
              <a:latin typeface="Comic Sans MS" pitchFamily="66"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16" end="16"/>
                                            </p:txEl>
                                          </p:spTgt>
                                        </p:tgtEl>
                                        <p:attrNameLst>
                                          <p:attrName>style.visibility</p:attrName>
                                        </p:attrNameLst>
                                      </p:cBhvr>
                                      <p:to>
                                        <p:strVal val="visible"/>
                                      </p:to>
                                    </p:set>
                                    <p:anim calcmode="lin" valueType="num">
                                      <p:cBhvr additive="base">
                                        <p:cTn id="7" dur="500" fill="hold"/>
                                        <p:tgtEl>
                                          <p:spTgt spid="52227">
                                            <p:txEl>
                                              <p:pRg st="16" end="1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8" end="18"/>
                                            </p:txEl>
                                          </p:spTgt>
                                        </p:tgtEl>
                                        <p:attrNameLst>
                                          <p:attrName>style.visibility</p:attrName>
                                        </p:attrNameLst>
                                      </p:cBhvr>
                                      <p:to>
                                        <p:strVal val="visible"/>
                                      </p:to>
                                    </p:set>
                                    <p:anim calcmode="lin" valueType="num">
                                      <p:cBhvr additive="base">
                                        <p:cTn id="13" dur="500" fill="hold"/>
                                        <p:tgtEl>
                                          <p:spTgt spid="52227">
                                            <p:txEl>
                                              <p:pRg st="18" end="1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44562"/>
          </a:xfrm>
        </p:spPr>
        <p:txBody>
          <a:bodyPr/>
          <a:lstStyle/>
          <a:p>
            <a:pPr algn="l" eaLnBrk="1" hangingPunct="1">
              <a:defRPr/>
            </a:pPr>
            <a:r>
              <a:rPr lang="en-US" sz="4000" b="1" dirty="0" smtClean="0">
                <a:solidFill>
                  <a:schemeClr val="tx1"/>
                </a:solidFill>
                <a:latin typeface="Comic Sans MS" pitchFamily="66" charset="0"/>
              </a:rPr>
              <a:t>Ions &amp;</a:t>
            </a:r>
            <a:r>
              <a:rPr lang="en-US" sz="4800" b="1" dirty="0" smtClean="0">
                <a:solidFill>
                  <a:schemeClr val="tx1"/>
                </a:solidFill>
                <a:latin typeface="Comic Sans MS" pitchFamily="66" charset="0"/>
              </a:rPr>
              <a:t> </a:t>
            </a:r>
            <a:r>
              <a:rPr lang="en-US" b="1" dirty="0" smtClean="0">
                <a:solidFill>
                  <a:schemeClr val="tx1">
                    <a:lumMod val="50000"/>
                    <a:lumOff val="50000"/>
                  </a:schemeClr>
                </a:solidFill>
                <a:latin typeface="Comic Sans MS" pitchFamily="66" charset="0"/>
              </a:rPr>
              <a:t>Salts</a:t>
            </a:r>
            <a:endParaRPr lang="en-US" sz="4800" b="1" dirty="0" smtClean="0">
              <a:solidFill>
                <a:schemeClr val="tx1">
                  <a:lumMod val="50000"/>
                  <a:lumOff val="50000"/>
                </a:schemeClr>
              </a:solidFill>
              <a:latin typeface="Comic Sans MS" pitchFamily="66" charset="0"/>
            </a:endParaRPr>
          </a:p>
        </p:txBody>
      </p:sp>
      <p:sp>
        <p:nvSpPr>
          <p:cNvPr id="14339" name="Rectangle 3"/>
          <p:cNvSpPr>
            <a:spLocks noGrp="1" noChangeArrowheads="1"/>
          </p:cNvSpPr>
          <p:nvPr>
            <p:ph type="body" sz="half" idx="1"/>
          </p:nvPr>
        </p:nvSpPr>
        <p:spPr>
          <a:xfrm>
            <a:off x="228600" y="1295400"/>
            <a:ext cx="4800600" cy="4953000"/>
          </a:xfrm>
        </p:spPr>
        <p:txBody>
          <a:bodyPr/>
          <a:lstStyle/>
          <a:p>
            <a:pPr eaLnBrk="1" hangingPunct="1">
              <a:buFontTx/>
              <a:buNone/>
            </a:pPr>
            <a:endParaRPr lang="en-US" sz="1800" smtClean="0">
              <a:latin typeface="Comic Sans MS" pitchFamily="66" charset="0"/>
            </a:endParaRPr>
          </a:p>
          <a:p>
            <a:pPr eaLnBrk="1" hangingPunct="1"/>
            <a:r>
              <a:rPr lang="en-US" sz="1800" smtClean="0">
                <a:latin typeface="Comic Sans MS" pitchFamily="66" charset="0"/>
              </a:rPr>
              <a:t>Compounds that dissociate in water and produce cations other than H+ and anions other than OH- are called </a:t>
            </a:r>
            <a:r>
              <a:rPr lang="en-US" sz="1800" b="1" smtClean="0">
                <a:latin typeface="Comic Sans MS" pitchFamily="66" charset="0"/>
              </a:rPr>
              <a:t>salts</a:t>
            </a:r>
            <a:r>
              <a:rPr lang="en-US" sz="1800" smtClean="0">
                <a:latin typeface="Comic Sans MS" pitchFamily="66" charset="0"/>
              </a:rPr>
              <a:t>.</a:t>
            </a:r>
          </a:p>
          <a:p>
            <a:pPr eaLnBrk="1" hangingPunct="1"/>
            <a:endParaRPr lang="en-US" sz="1800" smtClean="0">
              <a:latin typeface="Comic Sans MS" pitchFamily="66" charset="0"/>
            </a:endParaRPr>
          </a:p>
          <a:p>
            <a:pPr eaLnBrk="1" hangingPunct="1"/>
            <a:endParaRPr lang="en-US" sz="1800" smtClean="0">
              <a:latin typeface="Comic Sans MS" pitchFamily="66" charset="0"/>
            </a:endParaRPr>
          </a:p>
          <a:p>
            <a:pPr eaLnBrk="1" hangingPunct="1"/>
            <a:r>
              <a:rPr lang="en-US" sz="1800" smtClean="0">
                <a:latin typeface="Comic Sans MS" pitchFamily="66" charset="0"/>
              </a:rPr>
              <a:t>The most familiar salt is </a:t>
            </a:r>
            <a:r>
              <a:rPr lang="en-US" sz="1800" b="1" smtClean="0">
                <a:latin typeface="Comic Sans MS" pitchFamily="66" charset="0"/>
              </a:rPr>
              <a:t>sodium chloride</a:t>
            </a:r>
            <a:r>
              <a:rPr lang="en-US" sz="1800" smtClean="0">
                <a:latin typeface="Comic Sans MS" pitchFamily="66" charset="0"/>
              </a:rPr>
              <a:t>, the principal component of </a:t>
            </a:r>
            <a:r>
              <a:rPr lang="en-US" sz="1800" b="1" smtClean="0">
                <a:latin typeface="Comic Sans MS" pitchFamily="66" charset="0"/>
              </a:rPr>
              <a:t>common table salt</a:t>
            </a:r>
            <a:r>
              <a:rPr lang="en-US" sz="1800" smtClean="0">
                <a:latin typeface="Comic Sans MS" pitchFamily="66" charset="0"/>
              </a:rPr>
              <a:t>. </a:t>
            </a:r>
          </a:p>
          <a:p>
            <a:pPr eaLnBrk="1" hangingPunct="1">
              <a:buFontTx/>
              <a:buNone/>
            </a:pPr>
            <a:endParaRPr lang="en-US" sz="1800" smtClean="0">
              <a:latin typeface="Comic Sans MS" pitchFamily="66" charset="0"/>
            </a:endParaRPr>
          </a:p>
          <a:p>
            <a:pPr eaLnBrk="1" hangingPunct="1">
              <a:buFontTx/>
              <a:buNone/>
            </a:pPr>
            <a:endParaRPr lang="en-US" sz="1800" smtClean="0">
              <a:latin typeface="Comic Sans MS" pitchFamily="66" charset="0"/>
            </a:endParaRPr>
          </a:p>
          <a:p>
            <a:pPr eaLnBrk="1" hangingPunct="1"/>
            <a:r>
              <a:rPr lang="en-US" sz="1800" b="1" smtClean="0">
                <a:latin typeface="Comic Sans MS" pitchFamily="66" charset="0"/>
              </a:rPr>
              <a:t>Other examples of salts:</a:t>
            </a:r>
            <a:r>
              <a:rPr lang="en-US" sz="1800" smtClean="0">
                <a:latin typeface="Comic Sans MS" pitchFamily="66" charset="0"/>
              </a:rPr>
              <a:t> </a:t>
            </a:r>
          </a:p>
          <a:p>
            <a:pPr eaLnBrk="1" hangingPunct="1">
              <a:buFontTx/>
              <a:buNone/>
            </a:pPr>
            <a:r>
              <a:rPr lang="en-US" sz="1800" smtClean="0">
                <a:latin typeface="Comic Sans MS" pitchFamily="66" charset="0"/>
              </a:rPr>
              <a:t>		Baking soda (NaHCO3)</a:t>
            </a:r>
          </a:p>
          <a:p>
            <a:pPr eaLnBrk="1" hangingPunct="1">
              <a:buFontTx/>
              <a:buNone/>
            </a:pPr>
            <a:r>
              <a:rPr lang="en-US" sz="1800" smtClean="0">
                <a:latin typeface="Comic Sans MS" pitchFamily="66" charset="0"/>
              </a:rPr>
              <a:t>		Epsom Salts (MgSO4)</a:t>
            </a:r>
          </a:p>
          <a:p>
            <a:pPr eaLnBrk="1" hangingPunct="1">
              <a:buFontTx/>
              <a:buNone/>
            </a:pPr>
            <a:endParaRPr lang="en-US" sz="1800" smtClean="0">
              <a:latin typeface="Comic Sans MS" pitchFamily="66" charset="0"/>
            </a:endParaRPr>
          </a:p>
        </p:txBody>
      </p:sp>
      <p:pic>
        <p:nvPicPr>
          <p:cNvPr id="14340" name="Picture 4" descr="sal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00600" y="3124200"/>
            <a:ext cx="3810000"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saltshak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77000" y="533400"/>
            <a:ext cx="11858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Rectangle 6"/>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228600" y="304800"/>
            <a:ext cx="8305800" cy="990600"/>
          </a:xfrm>
        </p:spPr>
        <p:txBody>
          <a:bodyPr/>
          <a:lstStyle/>
          <a:p>
            <a:pPr eaLnBrk="1" hangingPunct="1">
              <a:buFontTx/>
              <a:buNone/>
            </a:pPr>
            <a:r>
              <a:rPr lang="en-US" sz="4000" b="1" smtClean="0">
                <a:solidFill>
                  <a:srgbClr val="0070C0"/>
                </a:solidFill>
                <a:latin typeface="Comic Sans MS" pitchFamily="66" charset="0"/>
              </a:rPr>
              <a:t>Salts: </a:t>
            </a:r>
            <a:r>
              <a:rPr lang="en-US" sz="3600" b="1" smtClean="0">
                <a:solidFill>
                  <a:srgbClr val="002060"/>
                </a:solidFill>
                <a:latin typeface="Comic Sans MS" pitchFamily="66" charset="0"/>
              </a:rPr>
              <a:t>The Role of </a:t>
            </a:r>
            <a:r>
              <a:rPr lang="en-US" sz="3600" b="1" smtClean="0">
                <a:latin typeface="Comic Sans MS" pitchFamily="66" charset="0"/>
              </a:rPr>
              <a:t>Buffers</a:t>
            </a:r>
          </a:p>
          <a:p>
            <a:pPr eaLnBrk="1" hangingPunct="1">
              <a:buFontTx/>
              <a:buNone/>
            </a:pPr>
            <a:endParaRPr lang="en-US" sz="2800" smtClean="0">
              <a:solidFill>
                <a:srgbClr val="D60093"/>
              </a:solidFill>
              <a:latin typeface="Comic Sans MS" pitchFamily="66" charset="0"/>
            </a:endParaRPr>
          </a:p>
          <a:p>
            <a:pPr eaLnBrk="1" hangingPunct="1">
              <a:buFontTx/>
              <a:buNone/>
            </a:pPr>
            <a:endParaRPr lang="en-US" sz="2800" smtClean="0">
              <a:latin typeface="Comic Sans MS" pitchFamily="66" charset="0"/>
            </a:endParaRPr>
          </a:p>
        </p:txBody>
      </p:sp>
      <p:sp>
        <p:nvSpPr>
          <p:cNvPr id="15363" name="Text Box 5"/>
          <p:cNvSpPr txBox="1">
            <a:spLocks noChangeArrowheads="1"/>
          </p:cNvSpPr>
          <p:nvPr/>
        </p:nvSpPr>
        <p:spPr bwMode="auto">
          <a:xfrm>
            <a:off x="331788" y="1752600"/>
            <a:ext cx="3554412"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defRPr/>
            </a:pPr>
            <a:r>
              <a:rPr lang="en-US" sz="2000" dirty="0" smtClean="0">
                <a:latin typeface="Comic Sans MS" pitchFamily="66" charset="0"/>
              </a:rPr>
              <a:t> Certain salts, called</a:t>
            </a:r>
          </a:p>
          <a:p>
            <a:pPr eaLnBrk="1" hangingPunct="1">
              <a:defRPr/>
            </a:pPr>
            <a:r>
              <a:rPr lang="en-US" sz="2000" dirty="0" smtClean="0">
                <a:latin typeface="Comic Sans MS" pitchFamily="66" charset="0"/>
              </a:rPr>
              <a:t>  </a:t>
            </a:r>
            <a:r>
              <a:rPr lang="en-US" sz="2400" b="1" dirty="0" smtClean="0">
                <a:solidFill>
                  <a:schemeClr val="tx2">
                    <a:lumMod val="50000"/>
                    <a:lumOff val="50000"/>
                  </a:schemeClr>
                </a:solidFill>
                <a:latin typeface="Comic Sans MS" pitchFamily="66" charset="0"/>
              </a:rPr>
              <a:t>buffers</a:t>
            </a:r>
            <a:r>
              <a:rPr lang="en-US" sz="2000" dirty="0" smtClean="0">
                <a:latin typeface="Comic Sans MS" pitchFamily="66" charset="0"/>
              </a:rPr>
              <a:t>, can  </a:t>
            </a:r>
          </a:p>
          <a:p>
            <a:pPr eaLnBrk="1" hangingPunct="1">
              <a:defRPr/>
            </a:pPr>
            <a:r>
              <a:rPr lang="en-US" sz="2000" dirty="0" smtClean="0">
                <a:latin typeface="Comic Sans MS" pitchFamily="66" charset="0"/>
              </a:rPr>
              <a:t>  combine with excess</a:t>
            </a:r>
          </a:p>
          <a:p>
            <a:pPr eaLnBrk="1" hangingPunct="1">
              <a:defRPr/>
            </a:pPr>
            <a:r>
              <a:rPr lang="en-US" sz="2000" dirty="0" smtClean="0">
                <a:latin typeface="Comic Sans MS" pitchFamily="66" charset="0"/>
              </a:rPr>
              <a:t>  hydrogen (H+) or </a:t>
            </a:r>
          </a:p>
          <a:p>
            <a:pPr eaLnBrk="1" hangingPunct="1">
              <a:defRPr/>
            </a:pPr>
            <a:r>
              <a:rPr lang="en-US" sz="2000" dirty="0" smtClean="0">
                <a:latin typeface="Comic Sans MS" pitchFamily="66" charset="0"/>
              </a:rPr>
              <a:t>  hydroxide (OH-) ions.</a:t>
            </a:r>
          </a:p>
          <a:p>
            <a:pPr eaLnBrk="1" hangingPunct="1">
              <a:defRPr/>
            </a:pPr>
            <a:endParaRPr lang="en-US" sz="2000" dirty="0" smtClean="0">
              <a:latin typeface="Comic Sans MS" pitchFamily="66" charset="0"/>
            </a:endParaRPr>
          </a:p>
        </p:txBody>
      </p:sp>
      <p:sp>
        <p:nvSpPr>
          <p:cNvPr id="15364" name="Rectangle 5"/>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3"/>
              </a:rPr>
              <a:t>Virtual Microbiology Classroom </a:t>
            </a:r>
            <a:r>
              <a:rPr lang="en-US" sz="1000">
                <a:latin typeface="Comic Sans MS" pitchFamily="66" charset="0"/>
              </a:rPr>
              <a:t>on </a:t>
            </a:r>
            <a:r>
              <a:rPr lang="en-US" sz="1000">
                <a:latin typeface="Comic Sans MS" pitchFamily="66" charset="0"/>
                <a:hlinkClick r:id="rId4"/>
              </a:rPr>
              <a:t>ScienceProfOnline.com</a:t>
            </a:r>
            <a:endParaRPr lang="en-US" sz="1000">
              <a:latin typeface="Comic Sans MS" pitchFamily="66" charset="0"/>
            </a:endParaRPr>
          </a:p>
        </p:txBody>
      </p:sp>
      <p:pic>
        <p:nvPicPr>
          <p:cNvPr id="3" name="Content Placeholder 2"/>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495800" y="1295400"/>
            <a:ext cx="3733800" cy="2667000"/>
          </a:xfrm>
          <a:effectLst>
            <a:softEdge rad="112500"/>
          </a:effectLst>
        </p:spPr>
      </p:pic>
      <p:sp>
        <p:nvSpPr>
          <p:cNvPr id="15366" name="Text Box 5"/>
          <p:cNvSpPr txBox="1">
            <a:spLocks noChangeArrowheads="1"/>
          </p:cNvSpPr>
          <p:nvPr/>
        </p:nvSpPr>
        <p:spPr bwMode="auto">
          <a:xfrm>
            <a:off x="368300" y="4038600"/>
            <a:ext cx="7467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dirty="0">
                <a:latin typeface="Comic Sans MS" pitchFamily="66" charset="0"/>
              </a:rPr>
              <a:t> Produce substances less acidic or alkaline.</a:t>
            </a:r>
            <a:r>
              <a:rPr lang="en-US" sz="2000" b="1" i="1" dirty="0">
                <a:latin typeface="Comic Sans MS" pitchFamily="66" charset="0"/>
              </a:rPr>
              <a:t> </a:t>
            </a:r>
          </a:p>
          <a:p>
            <a:pPr eaLnBrk="1" hangingPunct="1">
              <a:buFontTx/>
              <a:buChar char="•"/>
            </a:pPr>
            <a:endParaRPr lang="en-US" sz="2000" b="1" i="1" dirty="0">
              <a:latin typeface="Comic Sans MS" pitchFamily="66" charset="0"/>
            </a:endParaRPr>
          </a:p>
          <a:p>
            <a:pPr eaLnBrk="1" hangingPunct="1">
              <a:buFontTx/>
              <a:buChar char="•"/>
            </a:pPr>
            <a:endParaRPr lang="en-US" sz="1200" b="1" i="1" dirty="0">
              <a:latin typeface="Comic Sans MS" pitchFamily="66" charset="0"/>
            </a:endParaRPr>
          </a:p>
          <a:p>
            <a:pPr eaLnBrk="1" hangingPunct="1">
              <a:buFontTx/>
              <a:buChar char="•"/>
            </a:pPr>
            <a:r>
              <a:rPr lang="en-US" sz="2000" b="1" i="1" dirty="0">
                <a:latin typeface="Comic Sans MS" pitchFamily="66" charset="0"/>
              </a:rPr>
              <a:t> Example:</a:t>
            </a:r>
            <a:r>
              <a:rPr lang="en-US" sz="2000" i="1" dirty="0">
                <a:latin typeface="Comic Sans MS" pitchFamily="66" charset="0"/>
              </a:rPr>
              <a:t> </a:t>
            </a:r>
          </a:p>
          <a:p>
            <a:pPr eaLnBrk="1" hangingPunct="1"/>
            <a:r>
              <a:rPr lang="en-US" sz="2000" i="1" dirty="0">
                <a:latin typeface="Comic Sans MS" pitchFamily="66" charset="0"/>
              </a:rPr>
              <a:t> Antacids are buffers made of the salt calcium carbonate (CaCo3).</a:t>
            </a:r>
          </a:p>
          <a:p>
            <a:pPr eaLnBrk="1" hangingPunct="1"/>
            <a:endParaRPr lang="en-US" sz="2000" i="1" dirty="0">
              <a:latin typeface="Comic Sans MS" pitchFamily="66" charset="0"/>
            </a:endParaRPr>
          </a:p>
          <a:p>
            <a:pPr eaLnBrk="1" hangingPunct="1"/>
            <a:endParaRPr lang="en-US" dirty="0">
              <a:latin typeface="Comic Sans MS" pitchFamily="66" charset="0"/>
            </a:endParaRPr>
          </a:p>
        </p:txBody>
      </p:sp>
      <p:sp>
        <p:nvSpPr>
          <p:cNvPr id="15367"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6"/>
              </a:rPr>
              <a:t>Antacid Tablets</a:t>
            </a:r>
            <a:r>
              <a:rPr lang="en-US" sz="1000">
                <a:latin typeface="Comic Sans MS" pitchFamily="66" charset="0"/>
              </a:rPr>
              <a:t>, Wiki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l">
              <a:defRPr/>
            </a:pPr>
            <a:r>
              <a:rPr lang="en-US" sz="3600" b="1" dirty="0">
                <a:solidFill>
                  <a:schemeClr val="tx1">
                    <a:lumMod val="75000"/>
                    <a:lumOff val="25000"/>
                  </a:schemeClr>
                </a:solidFill>
                <a:latin typeface="Comic Sans MS" pitchFamily="66" charset="0"/>
              </a:rPr>
              <a:t>Antacids &amp; </a:t>
            </a:r>
            <a:r>
              <a:rPr lang="en-US" sz="3600" b="1" dirty="0" smtClean="0">
                <a:solidFill>
                  <a:schemeClr val="tx1">
                    <a:lumMod val="75000"/>
                    <a:lumOff val="25000"/>
                  </a:schemeClr>
                </a:solidFill>
                <a:latin typeface="Comic Sans MS" pitchFamily="66" charset="0"/>
              </a:rPr>
              <a:t/>
            </a:r>
            <a:br>
              <a:rPr lang="en-US" sz="3600" b="1" dirty="0" smtClean="0">
                <a:solidFill>
                  <a:schemeClr val="tx1">
                    <a:lumMod val="75000"/>
                    <a:lumOff val="25000"/>
                  </a:schemeClr>
                </a:solidFill>
                <a:latin typeface="Comic Sans MS" pitchFamily="66" charset="0"/>
              </a:rPr>
            </a:br>
            <a:r>
              <a:rPr lang="en-US" sz="3600" b="1" dirty="0" smtClean="0">
                <a:solidFill>
                  <a:schemeClr val="tx1">
                    <a:lumMod val="50000"/>
                    <a:lumOff val="50000"/>
                  </a:schemeClr>
                </a:solidFill>
                <a:latin typeface="Comic Sans MS" pitchFamily="66" charset="0"/>
              </a:rPr>
              <a:t>Food Poisoning</a:t>
            </a:r>
            <a:endParaRPr lang="en-US" sz="3600" b="1" dirty="0">
              <a:solidFill>
                <a:schemeClr val="tx1">
                  <a:lumMod val="50000"/>
                  <a:lumOff val="50000"/>
                </a:schemeClr>
              </a:solidFill>
              <a:latin typeface="Comic Sans MS" pitchFamily="66" charset="0"/>
            </a:endParaRPr>
          </a:p>
        </p:txBody>
      </p:sp>
      <p:pic>
        <p:nvPicPr>
          <p:cNvPr id="16387" name="Picture 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10200" y="3657600"/>
            <a:ext cx="3251200" cy="2438400"/>
          </a:xfrm>
        </p:spPr>
      </p:pic>
      <p:sp>
        <p:nvSpPr>
          <p:cNvPr id="16388" name="Rectangle 6"/>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sp>
        <p:nvSpPr>
          <p:cNvPr id="16389" name="Text Box 5"/>
          <p:cNvSpPr txBox="1">
            <a:spLocks noChangeArrowheads="1"/>
          </p:cNvSpPr>
          <p:nvPr/>
        </p:nvSpPr>
        <p:spPr bwMode="auto">
          <a:xfrm>
            <a:off x="0" y="6462713"/>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i="1">
                <a:latin typeface="Comic Sans MS" pitchFamily="66" charset="0"/>
                <a:hlinkClick r:id="rId6"/>
              </a:rPr>
              <a:t>Vibrio vulnificus</a:t>
            </a:r>
            <a:r>
              <a:rPr lang="en-US" sz="1000">
                <a:latin typeface="Comic Sans MS" pitchFamily="66" charset="0"/>
              </a:rPr>
              <a:t>, PHIL 7815, </a:t>
            </a:r>
            <a:r>
              <a:rPr lang="en-US" sz="1000">
                <a:latin typeface="Comic Sans MS" pitchFamily="66" charset="0"/>
                <a:hlinkClick r:id="rId7"/>
              </a:rPr>
              <a:t>Antacid Tablets</a:t>
            </a:r>
            <a:r>
              <a:rPr lang="en-US" sz="1000">
                <a:latin typeface="Comic Sans MS" pitchFamily="66" charset="0"/>
              </a:rPr>
              <a:t>, Wiki </a:t>
            </a:r>
            <a:r>
              <a:rPr lang="en-US" sz="1000">
                <a:latin typeface="Comic Sans MS" pitchFamily="66" charset="0"/>
                <a:hlinkClick r:id="rId8"/>
              </a:rPr>
              <a:t>Raw Oysters</a:t>
            </a:r>
            <a:r>
              <a:rPr lang="en-US" sz="1000">
                <a:latin typeface="Comic Sans MS" pitchFamily="66" charset="0"/>
              </a:rPr>
              <a:t>, David.Monniaux, Wiki </a:t>
            </a:r>
          </a:p>
        </p:txBody>
      </p:sp>
      <p:pic>
        <p:nvPicPr>
          <p:cNvPr id="12" name="Content Placeholder 2"/>
          <p:cNvPicPr>
            <a:picLocks noGrp="1" noChangeAspect="1"/>
          </p:cNvPicPr>
          <p:nvPr>
            <p:ph sz="half" idx="2"/>
          </p:nvPr>
        </p:nvPicPr>
        <p:blipFill>
          <a:blip r:embed="rId9">
            <a:extLst>
              <a:ext uri="{28A0092B-C50C-407E-A947-70E740481C1C}">
                <a14:useLocalDpi xmlns:a14="http://schemas.microsoft.com/office/drawing/2010/main" val="0"/>
              </a:ext>
            </a:extLst>
          </a:blip>
          <a:stretch>
            <a:fillRect/>
          </a:stretch>
        </p:blipFill>
        <p:spPr>
          <a:xfrm>
            <a:off x="5331940" y="457201"/>
            <a:ext cx="3354860" cy="2286000"/>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Picture 3"/>
          <p:cNvPicPr>
            <a:picLocks noChangeAspect="1"/>
          </p:cNvPicPr>
          <p:nvPr/>
        </p:nvPicPr>
        <p:blipFill>
          <a:blip r:embed="rId10">
            <a:clrChange>
              <a:clrFrom>
                <a:srgbClr val="3E4D86"/>
              </a:clrFrom>
              <a:clrTo>
                <a:srgbClr val="3E4D86">
                  <a:alpha val="0"/>
                </a:srgbClr>
              </a:clrTo>
            </a:clrChange>
            <a:extLst>
              <a:ext uri="{BEBA8EAE-BF5A-486C-A8C5-ECC9F3942E4B}">
                <a14:imgProps xmlns:a14="http://schemas.microsoft.com/office/drawing/2010/main">
                  <a14:imgLayer r:embed="rId11">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5938" y="1705194"/>
            <a:ext cx="4495800" cy="4511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3"/>
          <p:cNvSpPr txBox="1">
            <a:spLocks noChangeArrowheads="1"/>
          </p:cNvSpPr>
          <p:nvPr/>
        </p:nvSpPr>
        <p:spPr bwMode="auto">
          <a:xfrm>
            <a:off x="611188" y="1827213"/>
            <a:ext cx="40655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defRPr/>
            </a:pPr>
            <a:endParaRPr lang="en-US" sz="1800" b="1" dirty="0" smtClean="0">
              <a:solidFill>
                <a:schemeClr val="bg1"/>
              </a:solidFill>
              <a:latin typeface="Comic Sans MS" pitchFamily="66" charset="0"/>
            </a:endParaRPr>
          </a:p>
          <a:p>
            <a:pPr>
              <a:lnSpc>
                <a:spcPct val="90000"/>
              </a:lnSpc>
              <a:defRPr/>
            </a:pPr>
            <a:r>
              <a:rPr lang="en-US" sz="2000" b="1" dirty="0" smtClean="0">
                <a:solidFill>
                  <a:schemeClr val="tx1">
                    <a:lumMod val="75000"/>
                    <a:lumOff val="25000"/>
                  </a:schemeClr>
                </a:solidFill>
                <a:latin typeface="Comic Sans MS" pitchFamily="66" charset="0"/>
              </a:rPr>
              <a:t>Acidic environment of  stomach kills many bacteria before they can cause disease.</a:t>
            </a:r>
          </a:p>
          <a:p>
            <a:pPr marL="0" indent="0">
              <a:lnSpc>
                <a:spcPct val="90000"/>
              </a:lnSpc>
              <a:buFontTx/>
              <a:buNone/>
              <a:defRPr/>
            </a:pPr>
            <a:endParaRPr lang="en-US" sz="2000" b="1" dirty="0" smtClean="0">
              <a:solidFill>
                <a:schemeClr val="tx1">
                  <a:lumMod val="75000"/>
                  <a:lumOff val="25000"/>
                </a:schemeClr>
              </a:solidFill>
              <a:latin typeface="Comic Sans MS" pitchFamily="66" charset="0"/>
            </a:endParaRPr>
          </a:p>
          <a:p>
            <a:pPr>
              <a:lnSpc>
                <a:spcPct val="90000"/>
              </a:lnSpc>
              <a:defRPr/>
            </a:pPr>
            <a:r>
              <a:rPr lang="en-US" sz="2000" b="1" dirty="0" smtClean="0">
                <a:solidFill>
                  <a:schemeClr val="tx1">
                    <a:lumMod val="75000"/>
                    <a:lumOff val="25000"/>
                  </a:schemeClr>
                </a:solidFill>
                <a:latin typeface="Comic Sans MS" pitchFamily="66" charset="0"/>
              </a:rPr>
              <a:t>Researchers have found that antacids, in a simulated gastric environment, significantly increase survival rate of </a:t>
            </a:r>
            <a:r>
              <a:rPr lang="en-US" sz="2000" b="1" i="1" dirty="0" smtClean="0">
                <a:solidFill>
                  <a:schemeClr val="tx1">
                    <a:lumMod val="75000"/>
                    <a:lumOff val="25000"/>
                  </a:schemeClr>
                </a:solidFill>
                <a:latin typeface="Comic Sans MS" pitchFamily="66" charset="0"/>
              </a:rPr>
              <a:t>Vibrio </a:t>
            </a:r>
            <a:r>
              <a:rPr lang="en-US" sz="2000" b="1" i="1" dirty="0" err="1" smtClean="0">
                <a:solidFill>
                  <a:schemeClr val="tx1">
                    <a:lumMod val="75000"/>
                    <a:lumOff val="25000"/>
                  </a:schemeClr>
                </a:solidFill>
                <a:latin typeface="Comic Sans MS" pitchFamily="66" charset="0"/>
              </a:rPr>
              <a:t>vulnificus</a:t>
            </a:r>
            <a:r>
              <a:rPr lang="en-US" sz="2000" b="1" dirty="0" smtClean="0">
                <a:solidFill>
                  <a:schemeClr val="tx1">
                    <a:lumMod val="75000"/>
                    <a:lumOff val="25000"/>
                  </a:schemeClr>
                </a:solidFill>
                <a:latin typeface="Comic Sans MS" pitchFamily="66" charset="0"/>
              </a:rPr>
              <a:t>, leading cause of food-poisoning fatalities in US.</a:t>
            </a:r>
          </a:p>
          <a:p>
            <a:pPr>
              <a:lnSpc>
                <a:spcPct val="90000"/>
              </a:lnSpc>
              <a:defRPr/>
            </a:pPr>
            <a:endParaRPr lang="en-US" sz="2000" b="1"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762000"/>
            <a:ext cx="3124200" cy="52466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endParaRPr lang="en-US" sz="2800" b="1" dirty="0" smtClean="0">
              <a:solidFill>
                <a:schemeClr val="tx1">
                  <a:lumMod val="50000"/>
                  <a:lumOff val="50000"/>
                </a:schemeClr>
              </a:solidFill>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400" b="1" dirty="0" smtClean="0">
                <a:latin typeface="Comic Sans MS" pitchFamily="66" charset="0"/>
              </a:rPr>
              <a:t>2. </a:t>
            </a:r>
            <a:r>
              <a:rPr lang="en-US" sz="4000" b="1" dirty="0" smtClean="0">
                <a:latin typeface="Comic Sans MS" pitchFamily="66" charset="0"/>
              </a:rPr>
              <a:t>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tx1">
                    <a:lumMod val="50000"/>
                    <a:lumOff val="50000"/>
                  </a:schemeClr>
                </a:solidFill>
                <a:latin typeface="Comic Sans MS" pitchFamily="66" charset="0"/>
              </a:rPr>
              <a:t>3</a:t>
            </a:r>
            <a:r>
              <a:rPr lang="en-US" sz="2400" b="1" dirty="0" smtClean="0">
                <a:solidFill>
                  <a:schemeClr val="tx1">
                    <a:lumMod val="50000"/>
                    <a:lumOff val="50000"/>
                  </a:schemeClr>
                </a:solidFill>
                <a:latin typeface="Comic Sans MS" pitchFamily="66" charset="0"/>
              </a:rPr>
              <a:t>. </a:t>
            </a:r>
            <a:r>
              <a:rPr lang="en-US" sz="28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400" b="1" dirty="0" smtClean="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17411"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17413"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b="1" dirty="0" smtClean="0">
                <a:solidFill>
                  <a:schemeClr val="tx1">
                    <a:lumMod val="50000"/>
                    <a:lumOff val="50000"/>
                  </a:schemeClr>
                </a:solidFill>
                <a:latin typeface="Comic Sans MS" pitchFamily="66" charset="0"/>
              </a:rPr>
              <a:t>Covalent</a:t>
            </a:r>
            <a:r>
              <a:rPr lang="en-US" sz="3200" b="1" dirty="0" smtClean="0">
                <a:solidFill>
                  <a:schemeClr val="tx1">
                    <a:lumMod val="50000"/>
                    <a:lumOff val="50000"/>
                  </a:schemeClr>
                </a:solidFill>
                <a:latin typeface="Comic Sans MS" pitchFamily="66" charset="0"/>
              </a:rPr>
              <a:t> </a:t>
            </a:r>
            <a:r>
              <a:rPr lang="en-US" sz="40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18435" name="Rectangle 3"/>
          <p:cNvSpPr>
            <a:spLocks noGrp="1" noChangeArrowheads="1"/>
          </p:cNvSpPr>
          <p:nvPr>
            <p:ph type="body" sz="half" idx="1"/>
          </p:nvPr>
        </p:nvSpPr>
        <p:spPr>
          <a:xfrm>
            <a:off x="457200" y="1600200"/>
            <a:ext cx="8001000" cy="4525963"/>
          </a:xfrm>
        </p:spPr>
        <p:txBody>
          <a:bodyPr/>
          <a:lstStyle/>
          <a:p>
            <a:pPr eaLnBrk="1" hangingPunct="1">
              <a:buFontTx/>
              <a:buNone/>
            </a:pPr>
            <a:r>
              <a:rPr lang="en-US" sz="1400" b="1" smtClean="0">
                <a:cs typeface="Arial" pitchFamily="34" charset="0"/>
              </a:rPr>
              <a:t>	</a:t>
            </a:r>
            <a:r>
              <a:rPr lang="en-US" sz="1400" b="1" i="1" smtClean="0">
                <a:cs typeface="Arial" pitchFamily="34" charset="0"/>
              </a:rPr>
              <a:t>Covalent Bonds</a:t>
            </a:r>
            <a:r>
              <a:rPr lang="en-US" sz="1400" b="1" smtClean="0">
                <a:cs typeface="Arial" pitchFamily="34" charset="0"/>
              </a:rPr>
              <a:t>:</a:t>
            </a:r>
            <a:r>
              <a:rPr lang="en-US" sz="1400" smtClean="0">
                <a:cs typeface="Arial" pitchFamily="34" charset="0"/>
              </a:rPr>
              <a:t> Involve the sharing of a pair of electrons between two atoms.</a:t>
            </a:r>
          </a:p>
          <a:p>
            <a:pPr eaLnBrk="1" hangingPunct="1">
              <a:buFontTx/>
              <a:buNone/>
            </a:pPr>
            <a:r>
              <a:rPr lang="en-US" sz="1400" smtClean="0">
                <a:cs typeface="Arial" pitchFamily="34" charset="0"/>
              </a:rPr>
              <a:t>	</a:t>
            </a:r>
          </a:p>
          <a:p>
            <a:pPr eaLnBrk="1" hangingPunct="1">
              <a:buFontTx/>
              <a:buNone/>
            </a:pPr>
            <a:endParaRPr lang="en-US" sz="1200" smtClean="0">
              <a:cs typeface="Arial" pitchFamily="34" charset="0"/>
            </a:endParaRPr>
          </a:p>
          <a:p>
            <a:pPr eaLnBrk="1" hangingPunct="1">
              <a:buFontTx/>
              <a:buNone/>
            </a:pPr>
            <a:endParaRPr lang="en-US" sz="1200" i="1" smtClean="0"/>
          </a:p>
          <a:p>
            <a:pPr eaLnBrk="1" hangingPunct="1">
              <a:buFontTx/>
              <a:buNone/>
            </a:pPr>
            <a:endParaRPr lang="en-US" sz="1800" i="1" smtClean="0"/>
          </a:p>
          <a:p>
            <a:pPr eaLnBrk="1" hangingPunct="1">
              <a:buFontTx/>
              <a:buNone/>
            </a:pPr>
            <a:endParaRPr lang="en-US" sz="1800" i="1" smtClean="0"/>
          </a:p>
          <a:p>
            <a:pPr eaLnBrk="1" hangingPunct="1">
              <a:buFontTx/>
              <a:buNone/>
            </a:pPr>
            <a:endParaRPr lang="en-US" sz="2000" i="1" smtClean="0">
              <a:cs typeface="Arial" pitchFamily="34" charset="0"/>
            </a:endParaRPr>
          </a:p>
          <a:p>
            <a:pPr eaLnBrk="1" hangingPunct="1"/>
            <a:endParaRPr lang="en-US" sz="1800" i="1" smtClean="0"/>
          </a:p>
          <a:p>
            <a:pPr eaLnBrk="1" hangingPunct="1"/>
            <a:endParaRPr lang="en-US" sz="1800" b="1" smtClean="0"/>
          </a:p>
        </p:txBody>
      </p:sp>
      <p:pic>
        <p:nvPicPr>
          <p:cNvPr id="18436" name="Picture 8" descr="Water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590800"/>
            <a:ext cx="51816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4"/>
          <p:cNvSpPr txBox="1">
            <a:spLocks noChangeArrowheads="1"/>
          </p:cNvSpPr>
          <p:nvPr/>
        </p:nvSpPr>
        <p:spPr bwMode="auto">
          <a:xfrm>
            <a:off x="52578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p>
        </p:txBody>
      </p:sp>
      <p:sp>
        <p:nvSpPr>
          <p:cNvPr id="18438" name="Text Box 15"/>
          <p:cNvSpPr txBox="1">
            <a:spLocks noChangeArrowheads="1"/>
          </p:cNvSpPr>
          <p:nvPr/>
        </p:nvSpPr>
        <p:spPr bwMode="auto">
          <a:xfrm>
            <a:off x="3124200" y="2133600"/>
            <a:ext cx="2895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organic compounds</a:t>
            </a:r>
          </a:p>
        </p:txBody>
      </p:sp>
      <p:pic>
        <p:nvPicPr>
          <p:cNvPr id="18439" name="Picture 21" descr="methane-coval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85800" y="2819400"/>
            <a:ext cx="2849563"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23"/>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Methane Covalent Bonds</a:t>
            </a:r>
            <a:r>
              <a:rPr lang="en-US" sz="1000">
                <a:latin typeface="Comic Sans MS" pitchFamily="66" charset="0"/>
              </a:rPr>
              <a:t>, Dynablast, Wiki </a:t>
            </a:r>
          </a:p>
        </p:txBody>
      </p:sp>
      <p:sp>
        <p:nvSpPr>
          <p:cNvPr id="18441" name="Rectangle 9"/>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3200" b="1" smtClean="0">
                <a:solidFill>
                  <a:srgbClr val="800080"/>
                </a:solidFill>
                <a:latin typeface="Comic Sans MS" pitchFamily="66" charset="0"/>
              </a:rPr>
              <a:t>Oxidation - Reduction</a:t>
            </a:r>
            <a:r>
              <a:rPr lang="en-US" sz="3200" b="1" smtClean="0">
                <a:latin typeface="Comic Sans MS" pitchFamily="66" charset="0"/>
              </a:rPr>
              <a:t> Reaction</a:t>
            </a:r>
          </a:p>
        </p:txBody>
      </p:sp>
      <p:sp>
        <p:nvSpPr>
          <p:cNvPr id="19459" name="Rectangle 3"/>
          <p:cNvSpPr>
            <a:spLocks noGrp="1" noChangeArrowheads="1"/>
          </p:cNvSpPr>
          <p:nvPr>
            <p:ph type="body" sz="half" idx="1"/>
          </p:nvPr>
        </p:nvSpPr>
        <p:spPr>
          <a:xfrm>
            <a:off x="304800" y="1219200"/>
            <a:ext cx="4343400" cy="5394325"/>
          </a:xfrm>
        </p:spPr>
        <p:txBody>
          <a:bodyPr/>
          <a:lstStyle/>
          <a:p>
            <a:pPr eaLnBrk="1" hangingPunct="1">
              <a:lnSpc>
                <a:spcPct val="90000"/>
              </a:lnSpc>
              <a:defRPr/>
            </a:pPr>
            <a:r>
              <a:rPr lang="en-US" sz="2400" dirty="0" smtClean="0">
                <a:latin typeface="Comic Sans MS" pitchFamily="66" charset="0"/>
              </a:rPr>
              <a:t>Or </a:t>
            </a:r>
            <a:r>
              <a:rPr lang="en-US" sz="2800" b="1" dirty="0" smtClean="0">
                <a:solidFill>
                  <a:srgbClr val="800080"/>
                </a:solidFill>
                <a:latin typeface="Comic Sans MS" pitchFamily="66" charset="0"/>
              </a:rPr>
              <a:t>Redox</a:t>
            </a:r>
            <a:r>
              <a:rPr lang="en-US" sz="2400" b="1" dirty="0" smtClean="0">
                <a:latin typeface="Comic Sans MS" pitchFamily="66" charset="0"/>
              </a:rPr>
              <a:t> </a:t>
            </a:r>
            <a:r>
              <a:rPr lang="en-US" sz="2400" dirty="0" smtClean="0">
                <a:latin typeface="Comic Sans MS" pitchFamily="66" charset="0"/>
              </a:rPr>
              <a:t>reaction = chemical reactions in which electrons are </a:t>
            </a:r>
            <a:r>
              <a:rPr lang="en-US" sz="2400" b="1" i="1" dirty="0" smtClean="0">
                <a:latin typeface="Comic Sans MS" pitchFamily="66" charset="0"/>
              </a:rPr>
              <a:t>gained, lost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or </a:t>
            </a:r>
            <a:r>
              <a:rPr lang="en-US" sz="2400" b="1" i="1" dirty="0" smtClean="0">
                <a:latin typeface="Comic Sans MS" pitchFamily="66" charset="0"/>
              </a:rPr>
              <a:t>shared</a:t>
            </a:r>
            <a:r>
              <a:rPr lang="en-US" sz="2400" dirty="0" smtClean="0">
                <a:latin typeface="Comic Sans MS" pitchFamily="66" charset="0"/>
              </a:rPr>
              <a:t> </a:t>
            </a:r>
            <a:r>
              <a:rPr lang="en-US" sz="1400" dirty="0" smtClean="0">
                <a:latin typeface="Comic Sans MS" pitchFamily="66" charset="0"/>
              </a:rPr>
              <a:t>(</a:t>
            </a: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i="1" dirty="0" smtClean="0">
                <a:latin typeface="Comic Sans MS" pitchFamily="66" charset="0"/>
              </a:rPr>
              <a:t>What kind of bond?</a:t>
            </a:r>
            <a:r>
              <a:rPr lang="en-US" sz="1400" dirty="0" smtClean="0">
                <a:latin typeface="Comic Sans MS" pitchFamily="66" charset="0"/>
              </a:rPr>
              <a:t>)</a:t>
            </a:r>
            <a:r>
              <a:rPr lang="en-US" sz="2400" dirty="0" smtClean="0">
                <a:latin typeface="Comic Sans MS" pitchFamily="66" charset="0"/>
              </a:rPr>
              <a:t> in a chemical reaction.</a:t>
            </a:r>
          </a:p>
          <a:p>
            <a:pPr eaLnBrk="1" hangingPunct="1">
              <a:lnSpc>
                <a:spcPct val="90000"/>
              </a:lnSpc>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oxidation</a:t>
            </a:r>
            <a:r>
              <a:rPr lang="en-US" sz="2400" dirty="0">
                <a:latin typeface="Comic Sans MS" pitchFamily="66" charset="0"/>
              </a:rPr>
              <a:t>:</a:t>
            </a:r>
            <a:r>
              <a:rPr lang="en-US" sz="2400" dirty="0" smtClean="0">
                <a:latin typeface="Comic Sans MS" pitchFamily="66" charset="0"/>
              </a:rPr>
              <a:t> </a:t>
            </a:r>
            <a:r>
              <a:rPr lang="en-US" sz="2400" b="1" i="1" dirty="0" smtClean="0">
                <a:latin typeface="Comic Sans MS" pitchFamily="66" charset="0"/>
              </a:rPr>
              <a:t>loss</a:t>
            </a:r>
            <a:r>
              <a:rPr lang="en-US" sz="2400" dirty="0" smtClean="0">
                <a:latin typeface="Comic Sans MS" pitchFamily="66" charset="0"/>
              </a:rPr>
              <a:t> of electrons by a molecule, atom or ion.</a:t>
            </a:r>
          </a:p>
          <a:p>
            <a:pPr eaLnBrk="1" hangingPunct="1">
              <a:lnSpc>
                <a:spcPct val="90000"/>
              </a:lnSpc>
              <a:buFontTx/>
              <a:buNone/>
              <a:defRPr/>
            </a:pPr>
            <a:endParaRPr lang="en-US" sz="2000" dirty="0" smtClean="0">
              <a:latin typeface="Comic Sans MS" pitchFamily="66" charset="0"/>
            </a:endParaRPr>
          </a:p>
          <a:p>
            <a:pPr eaLnBrk="1" hangingPunct="1">
              <a:lnSpc>
                <a:spcPct val="90000"/>
              </a:lnSpc>
              <a:buFontTx/>
              <a:buNone/>
              <a:defRPr/>
            </a:pPr>
            <a:r>
              <a:rPr lang="en-US" sz="2400" dirty="0" smtClean="0">
                <a:latin typeface="Comic Sans MS" pitchFamily="66" charset="0"/>
                <a:cs typeface="Arial" charset="0"/>
              </a:rPr>
              <a:t>•</a:t>
            </a:r>
            <a:r>
              <a:rPr lang="en-US" sz="2400" dirty="0" smtClean="0">
                <a:latin typeface="Comic Sans MS" pitchFamily="66" charset="0"/>
              </a:rPr>
              <a:t>	</a:t>
            </a:r>
            <a:r>
              <a:rPr lang="en-US" sz="2800" b="1" dirty="0" smtClean="0">
                <a:solidFill>
                  <a:schemeClr val="tx1">
                    <a:lumMod val="50000"/>
                    <a:lumOff val="50000"/>
                  </a:schemeClr>
                </a:solidFill>
                <a:latin typeface="Comic Sans MS" pitchFamily="66" charset="0"/>
              </a:rPr>
              <a:t>reduction</a:t>
            </a:r>
            <a:r>
              <a:rPr lang="en-US" sz="2400" dirty="0" smtClean="0">
                <a:latin typeface="Comic Sans MS" pitchFamily="66" charset="0"/>
              </a:rPr>
              <a:t>: </a:t>
            </a:r>
            <a:r>
              <a:rPr lang="en-US" sz="2400" b="1" i="1" dirty="0" smtClean="0">
                <a:latin typeface="Comic Sans MS" pitchFamily="66" charset="0"/>
              </a:rPr>
              <a:t>gain</a:t>
            </a:r>
            <a:r>
              <a:rPr lang="en-US" sz="2400" dirty="0" smtClean="0">
                <a:latin typeface="Comic Sans MS" pitchFamily="66" charset="0"/>
              </a:rPr>
              <a:t> of electrons by a molecule, atom or ion.</a:t>
            </a:r>
          </a:p>
        </p:txBody>
      </p:sp>
      <p:pic>
        <p:nvPicPr>
          <p:cNvPr id="19460" name="Picture 5" descr="Water Molecu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91088" y="3657600"/>
            <a:ext cx="4252912" cy="294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7" descr="C:\Users\Tami\Desktop\Picture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184275"/>
            <a:ext cx="35591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b="1" smtClean="0">
                <a:solidFill>
                  <a:srgbClr val="800080"/>
                </a:solidFill>
                <a:latin typeface="Comic Sans MS" pitchFamily="66" charset="0"/>
              </a:rPr>
              <a:t>Oil Rig</a:t>
            </a:r>
          </a:p>
        </p:txBody>
      </p:sp>
      <p:pic>
        <p:nvPicPr>
          <p:cNvPr id="20483" name="Picture 11" descr="oil_platfor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739900"/>
            <a:ext cx="4038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12"/>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Oil Rig Platform</a:t>
            </a:r>
            <a:r>
              <a:rPr lang="en-US" sz="1000">
                <a:latin typeface="Comic Sans MS" pitchFamily="66" charset="0"/>
              </a:rPr>
              <a:t>, Nasa </a:t>
            </a:r>
          </a:p>
        </p:txBody>
      </p:sp>
      <p:pic>
        <p:nvPicPr>
          <p:cNvPr id="20485" name="Picture 7" descr="C:\Users\Tami\Desktop\Picture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752600"/>
            <a:ext cx="3413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81000" y="1828800"/>
            <a:ext cx="3581400" cy="2743200"/>
          </a:xfrm>
        </p:spPr>
        <p:txBody>
          <a:bodyPr/>
          <a:lstStyle/>
          <a:p>
            <a:pPr eaLnBrk="1" hangingPunct="1"/>
            <a:r>
              <a:rPr lang="en-US" sz="4400" b="1" smtClean="0">
                <a:solidFill>
                  <a:srgbClr val="CC0066"/>
                </a:solidFill>
                <a:latin typeface="Comic Sans MS" pitchFamily="66" charset="0"/>
              </a:rPr>
              <a:t>Chemistry</a:t>
            </a:r>
          </a:p>
          <a:p>
            <a:pPr eaLnBrk="1" hangingPunct="1"/>
            <a:r>
              <a:rPr lang="en-US" sz="4000" b="1" smtClean="0">
                <a:solidFill>
                  <a:srgbClr val="CC0066"/>
                </a:solidFill>
                <a:latin typeface="Comic Sans MS" pitchFamily="66" charset="0"/>
              </a:rPr>
              <a:t>of</a:t>
            </a:r>
          </a:p>
          <a:p>
            <a:pPr eaLnBrk="1" hangingPunct="1"/>
            <a:r>
              <a:rPr lang="en-US" sz="4000" b="1" smtClean="0">
                <a:solidFill>
                  <a:srgbClr val="CC0066"/>
                </a:solidFill>
                <a:latin typeface="Comic Sans MS" pitchFamily="66" charset="0"/>
              </a:rPr>
              <a:t>Microbiology </a:t>
            </a:r>
          </a:p>
        </p:txBody>
      </p:sp>
      <p:sp>
        <p:nvSpPr>
          <p:cNvPr id="3075" name="Text Box 13"/>
          <p:cNvSpPr txBox="1">
            <a:spLocks noChangeArrowheads="1"/>
          </p:cNvSpPr>
          <p:nvPr/>
        </p:nvSpPr>
        <p:spPr bwMode="auto">
          <a:xfrm>
            <a:off x="4953000" y="6596063"/>
            <a:ext cx="4191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Mannitol Salt Bacterial Growth Media</a:t>
            </a:r>
            <a:r>
              <a:rPr lang="en-US" sz="1000">
                <a:latin typeface="Comic Sans MS" pitchFamily="66" charset="0"/>
              </a:rPr>
              <a:t>, T. Port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734" y="990600"/>
            <a:ext cx="4477732" cy="4343400"/>
          </a:xfrm>
          <a:prstGeom prst="ellipse">
            <a:avLst/>
          </a:prstGeom>
          <a:ln>
            <a:noFill/>
          </a:ln>
          <a:effectLst>
            <a:softEdge rad="112500"/>
          </a:effectLst>
        </p:spPr>
      </p:pic>
      <p:sp>
        <p:nvSpPr>
          <p:cNvPr id="3077"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352800" cy="5638800"/>
          </a:xfrm>
        </p:spPr>
        <p:txBody>
          <a:bodyPr/>
          <a:lstStyle/>
          <a:p>
            <a:pPr algn="l" eaLnBrk="1" hangingPunct="1">
              <a:lnSpc>
                <a:spcPct val="80000"/>
              </a:lnSpc>
              <a:defRPr/>
            </a:pPr>
            <a:r>
              <a:rPr lang="en-US" sz="3600" dirty="0" smtClean="0">
                <a:latin typeface="Comic Sans MS" pitchFamily="66" charset="0"/>
              </a:rPr>
              <a:t>Three Main Types </a:t>
            </a:r>
            <a:r>
              <a:rPr lang="en-US" sz="2800" dirty="0" smtClean="0">
                <a:latin typeface="Comic Sans MS" pitchFamily="66" charset="0"/>
              </a:rPr>
              <a:t>of</a:t>
            </a:r>
            <a:r>
              <a:rPr lang="en-US" sz="3600" b="1" dirty="0" smtClean="0">
                <a:latin typeface="Comic Sans MS" pitchFamily="66" charset="0"/>
              </a:rPr>
              <a:t> </a:t>
            </a:r>
            <a:r>
              <a:rPr lang="en-US" sz="3600" b="1" dirty="0" smtClean="0">
                <a:solidFill>
                  <a:schemeClr val="accent6">
                    <a:lumMod val="60000"/>
                    <a:lumOff val="40000"/>
                  </a:schemeClr>
                </a:solidFill>
                <a:latin typeface="Comic Sans MS" pitchFamily="66" charset="0"/>
              </a:rPr>
              <a:t>Chemical Bonds</a:t>
            </a:r>
            <a:r>
              <a:rPr lang="en-US" sz="3600" b="1" dirty="0" smtClean="0">
                <a:latin typeface="Comic Sans MS" pitchFamily="66" charset="0"/>
              </a:rPr>
              <a:t>:</a:t>
            </a:r>
          </a:p>
          <a:p>
            <a:pPr algn="l" eaLnBrk="1" hangingPunct="1">
              <a:lnSpc>
                <a:spcPct val="80000"/>
              </a:lnSpc>
              <a:defRPr/>
            </a:pPr>
            <a:endParaRPr lang="en-US" sz="36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1. Ionic</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2800" b="1" dirty="0" smtClean="0">
                <a:solidFill>
                  <a:schemeClr val="bg2"/>
                </a:solidFill>
                <a:latin typeface="Comic Sans MS" pitchFamily="66" charset="0"/>
              </a:rPr>
              <a:t>2. Covalent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r>
              <a:rPr lang="en-US" sz="4000" b="1" dirty="0" smtClean="0">
                <a:latin typeface="Comic Sans MS" pitchFamily="66" charset="0"/>
              </a:rPr>
              <a:t>3. Hydrogen</a:t>
            </a:r>
          </a:p>
          <a:p>
            <a:pPr algn="l" eaLnBrk="1" hangingPunct="1">
              <a:lnSpc>
                <a:spcPct val="80000"/>
              </a:lnSpc>
              <a:defRPr/>
            </a:pPr>
            <a:endParaRPr lang="en-US" sz="2400" b="1" dirty="0">
              <a:solidFill>
                <a:schemeClr val="bg2">
                  <a:lumMod val="75000"/>
                </a:schemeClr>
              </a:solidFill>
              <a:latin typeface="Comic Sans MS" pitchFamily="66" charset="0"/>
            </a:endParaRPr>
          </a:p>
          <a:p>
            <a:pPr algn="l" eaLnBrk="1" hangingPunct="1">
              <a:lnSpc>
                <a:spcPct val="80000"/>
              </a:lnSpc>
              <a:defRPr/>
            </a:pPr>
            <a:endParaRPr lang="en-US" sz="2400" b="1" dirty="0">
              <a:solidFill>
                <a:schemeClr val="bg2">
                  <a:lumMod val="75000"/>
                </a:schemeClr>
              </a:solidFill>
              <a:latin typeface="Comic Sans MS" pitchFamily="66" charset="0"/>
            </a:endParaRPr>
          </a:p>
          <a:p>
            <a:pPr eaLnBrk="1" hangingPunct="1">
              <a:lnSpc>
                <a:spcPct val="80000"/>
              </a:lnSpc>
              <a:defRPr/>
            </a:pPr>
            <a:endParaRPr lang="en-US" sz="1800" b="1" i="1" dirty="0" smtClean="0">
              <a:latin typeface="Comic Sans MS" pitchFamily="66" charset="0"/>
            </a:endParaRPr>
          </a:p>
          <a:p>
            <a:pPr eaLnBrk="1" hangingPunct="1">
              <a:lnSpc>
                <a:spcPct val="80000"/>
              </a:lnSpc>
              <a:defRPr/>
            </a:pPr>
            <a:r>
              <a:rPr lang="en-US" sz="1800" b="1" i="1" dirty="0" smtClean="0">
                <a:latin typeface="Comic Sans MS" pitchFamily="66" charset="0"/>
              </a:rPr>
              <a:t> </a:t>
            </a:r>
          </a:p>
        </p:txBody>
      </p:sp>
      <p:pic>
        <p:nvPicPr>
          <p:cNvPr id="21507"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21509"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8938" y="152400"/>
            <a:ext cx="8229600" cy="411163"/>
          </a:xfrm>
        </p:spPr>
        <p:txBody>
          <a:bodyPr/>
          <a:lstStyle/>
          <a:p>
            <a:pPr eaLnBrk="1" hangingPunct="1">
              <a:defRPr/>
            </a:pPr>
            <a:r>
              <a:rPr lang="en-US" sz="3200" b="1" dirty="0" smtClean="0">
                <a:solidFill>
                  <a:schemeClr val="tx1">
                    <a:lumMod val="50000"/>
                    <a:lumOff val="50000"/>
                  </a:schemeClr>
                </a:solidFill>
                <a:latin typeface="Comic Sans MS" pitchFamily="66" charset="0"/>
              </a:rPr>
              <a:t>Hydrogen Bonds</a:t>
            </a:r>
          </a:p>
        </p:txBody>
      </p:sp>
      <p:sp>
        <p:nvSpPr>
          <p:cNvPr id="24579" name="Rectangle 3"/>
          <p:cNvSpPr>
            <a:spLocks noGrp="1" noChangeArrowheads="1"/>
          </p:cNvSpPr>
          <p:nvPr>
            <p:ph type="body" sz="half" idx="1"/>
          </p:nvPr>
        </p:nvSpPr>
        <p:spPr>
          <a:xfrm>
            <a:off x="152400" y="838200"/>
            <a:ext cx="8229600" cy="2667000"/>
          </a:xfrm>
        </p:spPr>
        <p:txBody>
          <a:bodyPr/>
          <a:lstStyle/>
          <a:p>
            <a:pPr eaLnBrk="1" hangingPunct="1">
              <a:buFontTx/>
              <a:buNone/>
              <a:defRPr/>
            </a:pPr>
            <a:r>
              <a:rPr lang="en-US" sz="1400" b="1" i="1" dirty="0" smtClean="0">
                <a:latin typeface="Comic Sans MS" pitchFamily="66" charset="0"/>
                <a:cs typeface="Arial" charset="0"/>
              </a:rPr>
              <a:t>Hydrogen Bonds:</a:t>
            </a:r>
            <a:r>
              <a:rPr lang="en-US" sz="1400" dirty="0" smtClean="0">
                <a:latin typeface="Comic Sans MS" pitchFamily="66" charset="0"/>
                <a:cs typeface="Arial" charset="0"/>
              </a:rPr>
              <a:t> When an atom of hydrogen is attracted to </a:t>
            </a:r>
            <a:r>
              <a:rPr lang="en-US" sz="1400" dirty="0" smtClean="0">
                <a:latin typeface="Comic Sans MS" pitchFamily="66" charset="0"/>
                <a:cs typeface="Arial" charset="0"/>
              </a:rPr>
              <a:t>another electronegative</a:t>
            </a:r>
          </a:p>
          <a:p>
            <a:pPr eaLnBrk="1" hangingPunct="1">
              <a:buFontTx/>
              <a:buNone/>
              <a:defRPr/>
            </a:pPr>
            <a:r>
              <a:rPr lang="en-US" sz="1400" dirty="0" smtClean="0">
                <a:latin typeface="Comic Sans MS" pitchFamily="66" charset="0"/>
                <a:cs typeface="Arial" charset="0"/>
              </a:rPr>
              <a:t>atom </a:t>
            </a:r>
            <a:r>
              <a:rPr lang="en-US" sz="1400" dirty="0" smtClean="0">
                <a:latin typeface="Comic Sans MS" pitchFamily="66" charset="0"/>
                <a:cs typeface="Arial" charset="0"/>
              </a:rPr>
              <a:t>in </a:t>
            </a:r>
            <a:r>
              <a:rPr lang="en-US" sz="1400" dirty="0" smtClean="0">
                <a:latin typeface="Comic Sans MS" pitchFamily="66" charset="0"/>
                <a:cs typeface="Arial" charset="0"/>
              </a:rPr>
              <a:t>addition </a:t>
            </a:r>
            <a:r>
              <a:rPr lang="en-US" sz="1400" dirty="0" smtClean="0">
                <a:latin typeface="Comic Sans MS" pitchFamily="66" charset="0"/>
                <a:cs typeface="Arial" charset="0"/>
              </a:rPr>
              <a:t>to the one it is covalently bonded to.</a:t>
            </a:r>
          </a:p>
          <a:p>
            <a:pPr eaLnBrk="1" hangingPunct="1">
              <a:buFontTx/>
              <a:buNone/>
              <a:defRPr/>
            </a:pPr>
            <a:endParaRPr lang="en-US" sz="1000" dirty="0"/>
          </a:p>
          <a:p>
            <a:pPr marL="0" indent="0" eaLnBrk="1" hangingPunct="1">
              <a:buFontTx/>
              <a:buNone/>
              <a:defRPr/>
            </a:pPr>
            <a:r>
              <a:rPr lang="en-US" sz="1400" dirty="0" smtClean="0">
                <a:latin typeface="Comic Sans MS" pitchFamily="66" charset="0"/>
              </a:rPr>
              <a:t>In some covalent bonds electrons are shared </a:t>
            </a:r>
            <a:r>
              <a:rPr lang="en-US" sz="1400" i="1" dirty="0" smtClean="0">
                <a:latin typeface="Comic Sans MS" pitchFamily="66" charset="0"/>
              </a:rPr>
              <a:t>unequally</a:t>
            </a:r>
            <a:r>
              <a:rPr lang="en-US" sz="1400" dirty="0" smtClean="0">
                <a:latin typeface="Comic Sans MS" pitchFamily="66" charset="0"/>
              </a:rPr>
              <a:t> by the hydrogen and </a:t>
            </a:r>
            <a:r>
              <a:rPr lang="en-US" sz="1400" dirty="0" smtClean="0">
                <a:latin typeface="Comic Sans MS" pitchFamily="66" charset="0"/>
              </a:rPr>
              <a:t>the </a:t>
            </a:r>
            <a:r>
              <a:rPr lang="en-US" sz="1400" dirty="0" smtClean="0">
                <a:latin typeface="Comic Sans MS" pitchFamily="66" charset="0"/>
              </a:rPr>
              <a:t>atom that the hydrogen is bound to. </a:t>
            </a:r>
            <a:r>
              <a:rPr lang="en-US" sz="1400" dirty="0">
                <a:latin typeface="Comic Sans MS" pitchFamily="66" charset="0"/>
              </a:rPr>
              <a:t>When the electrons in a covalent bond are not equally shared, the molecule is </a:t>
            </a:r>
            <a:r>
              <a:rPr lang="en-US" sz="1600" b="1" dirty="0">
                <a:solidFill>
                  <a:schemeClr val="bg1">
                    <a:lumMod val="50000"/>
                  </a:schemeClr>
                </a:solidFill>
                <a:latin typeface="Comic Sans MS" pitchFamily="66" charset="0"/>
              </a:rPr>
              <a:t>polar</a:t>
            </a:r>
            <a:r>
              <a:rPr lang="en-US" sz="1400" dirty="0">
                <a:latin typeface="Comic Sans MS" pitchFamily="66" charset="0"/>
              </a:rPr>
              <a:t>.</a:t>
            </a:r>
          </a:p>
          <a:p>
            <a:pPr marL="0" indent="0" eaLnBrk="1" hangingPunct="1">
              <a:buFontTx/>
              <a:buNone/>
              <a:defRPr/>
            </a:pPr>
            <a:endParaRPr lang="en-US" sz="1400" dirty="0" smtClean="0">
              <a:latin typeface="Comic Sans MS" pitchFamily="66" charset="0"/>
            </a:endParaRPr>
          </a:p>
          <a:p>
            <a:pPr marL="0" indent="0" eaLnBrk="1" hangingPunct="1">
              <a:buFontTx/>
              <a:buNone/>
              <a:defRPr/>
            </a:pPr>
            <a:r>
              <a:rPr lang="en-US" sz="1400" dirty="0" smtClean="0">
                <a:latin typeface="Comic Sans MS" pitchFamily="66" charset="0"/>
              </a:rPr>
              <a:t>See the </a:t>
            </a:r>
            <a:r>
              <a:rPr lang="en-US" sz="1400" b="1" dirty="0" smtClean="0">
                <a:latin typeface="Comic Sans MS" pitchFamily="66" charset="0"/>
              </a:rPr>
              <a:t>polar, covalent bonds </a:t>
            </a:r>
            <a:r>
              <a:rPr lang="en-US" sz="1400" dirty="0" smtClean="0">
                <a:latin typeface="Comic Sans MS" pitchFamily="66" charset="0"/>
              </a:rPr>
              <a:t>of </a:t>
            </a:r>
            <a:r>
              <a:rPr lang="en-US" sz="1400" i="1" dirty="0" smtClean="0">
                <a:latin typeface="Comic Sans MS" pitchFamily="66" charset="0"/>
              </a:rPr>
              <a:t>each individual water molecule </a:t>
            </a:r>
            <a:r>
              <a:rPr lang="en-US" sz="1400" dirty="0" smtClean="0">
                <a:latin typeface="Comic Sans MS" pitchFamily="66" charset="0"/>
              </a:rPr>
              <a:t>below. </a:t>
            </a:r>
            <a:endParaRPr lang="en-US" sz="1000" dirty="0" smtClean="0">
              <a:latin typeface="Comic Sans MS" pitchFamily="66" charset="0"/>
            </a:endParaRPr>
          </a:p>
          <a:p>
            <a:pPr marL="0" indent="0" eaLnBrk="1" hangingPunct="1">
              <a:buFontTx/>
              <a:buNone/>
              <a:defRPr/>
            </a:pPr>
            <a:endParaRPr lang="en-US" sz="1400" dirty="0" smtClean="0"/>
          </a:p>
          <a:p>
            <a:pPr eaLnBrk="1" hangingPunct="1">
              <a:buFontTx/>
              <a:buNone/>
              <a:defRPr/>
            </a:pPr>
            <a:r>
              <a:rPr lang="en-US" sz="1400" dirty="0" smtClean="0">
                <a:latin typeface="Comic Sans MS" pitchFamily="66" charset="0"/>
              </a:rPr>
              <a:t>See the </a:t>
            </a:r>
            <a:r>
              <a:rPr lang="en-US" sz="1400" b="1" dirty="0" smtClean="0">
                <a:latin typeface="Comic Sans MS" pitchFamily="66" charset="0"/>
              </a:rPr>
              <a:t>hydrogen bond attractions </a:t>
            </a:r>
            <a:r>
              <a:rPr lang="en-US" sz="1400" i="1" dirty="0" smtClean="0">
                <a:latin typeface="Comic Sans MS" pitchFamily="66" charset="0"/>
              </a:rPr>
              <a:t>between the </a:t>
            </a:r>
            <a:r>
              <a:rPr lang="en-US" sz="1400" i="1" dirty="0" err="1" smtClean="0">
                <a:latin typeface="Comic Sans MS" pitchFamily="66" charset="0"/>
              </a:rPr>
              <a:t>hydrogens</a:t>
            </a:r>
            <a:r>
              <a:rPr lang="en-US" sz="1400" i="1" dirty="0" smtClean="0">
                <a:latin typeface="Comic Sans MS" pitchFamily="66" charset="0"/>
              </a:rPr>
              <a:t> and the </a:t>
            </a:r>
            <a:r>
              <a:rPr lang="en-US" sz="1400" i="1" dirty="0" err="1" smtClean="0">
                <a:latin typeface="Comic Sans MS" pitchFamily="66" charset="0"/>
              </a:rPr>
              <a:t>oxygens</a:t>
            </a:r>
            <a:r>
              <a:rPr lang="en-US" sz="1400" i="1" dirty="0" smtClean="0">
                <a:latin typeface="Comic Sans MS" pitchFamily="66" charset="0"/>
              </a:rPr>
              <a:t> of nearby, but separate water molecule below</a:t>
            </a:r>
            <a:r>
              <a:rPr lang="en-US" sz="1400" dirty="0" smtClean="0">
                <a:latin typeface="Comic Sans MS" pitchFamily="66" charset="0"/>
              </a:rPr>
              <a:t>. </a:t>
            </a:r>
            <a:endParaRPr lang="en-US" sz="1400" dirty="0"/>
          </a:p>
          <a:p>
            <a:pPr eaLnBrk="1" hangingPunct="1">
              <a:buFontTx/>
              <a:buNone/>
              <a:defRPr/>
            </a:pPr>
            <a:endParaRPr lang="en-US" sz="1400" dirty="0" smtClean="0">
              <a:cs typeface="Arial" charset="0"/>
            </a:endParaRPr>
          </a:p>
          <a:p>
            <a:pPr eaLnBrk="1" hangingPunct="1">
              <a:buFontTx/>
              <a:buNone/>
              <a:defRPr/>
            </a:pPr>
            <a:endParaRPr lang="en-US" sz="1400" dirty="0" smtClean="0">
              <a:cs typeface="Arial" charset="0"/>
            </a:endParaRPr>
          </a:p>
          <a:p>
            <a:pPr eaLnBrk="1" hangingPunct="1">
              <a:buFontTx/>
              <a:buNone/>
              <a:defRPr/>
            </a:pPr>
            <a:endParaRPr lang="en-US" sz="1200" dirty="0" smtClean="0">
              <a:cs typeface="Arial" charset="0"/>
            </a:endParaRPr>
          </a:p>
          <a:p>
            <a:pPr eaLnBrk="1" hangingPunct="1">
              <a:buFontTx/>
              <a:buNone/>
              <a:defRPr/>
            </a:pPr>
            <a:endParaRPr lang="en-US" sz="1200" i="1" dirty="0" smtClean="0"/>
          </a:p>
          <a:p>
            <a:pPr eaLnBrk="1" hangingPunct="1">
              <a:buFontTx/>
              <a:buNone/>
              <a:defRPr/>
            </a:pPr>
            <a:endParaRPr lang="en-US" sz="1800" i="1" dirty="0" smtClean="0"/>
          </a:p>
          <a:p>
            <a:pPr eaLnBrk="1" hangingPunct="1">
              <a:buFontTx/>
              <a:buNone/>
              <a:defRPr/>
            </a:pPr>
            <a:endParaRPr lang="en-US" sz="1800" i="1" dirty="0" smtClean="0"/>
          </a:p>
          <a:p>
            <a:pPr eaLnBrk="1" hangingPunct="1">
              <a:buFontTx/>
              <a:buNone/>
              <a:defRPr/>
            </a:pPr>
            <a:endParaRPr lang="en-US" sz="2000" i="1" dirty="0" smtClean="0">
              <a:cs typeface="Arial" charset="0"/>
            </a:endParaRPr>
          </a:p>
          <a:p>
            <a:pPr eaLnBrk="1" hangingPunct="1">
              <a:defRPr/>
            </a:pPr>
            <a:endParaRPr lang="en-US" sz="1800" i="1" dirty="0" smtClean="0"/>
          </a:p>
          <a:p>
            <a:pPr eaLnBrk="1" hangingPunct="1">
              <a:defRPr/>
            </a:pPr>
            <a:endParaRPr lang="en-US" sz="1800" b="1" dirty="0" smtClean="0"/>
          </a:p>
        </p:txBody>
      </p:sp>
      <p:pic>
        <p:nvPicPr>
          <p:cNvPr id="22532" name="Picture 16" descr="img02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850" y="3629025"/>
            <a:ext cx="3511550" cy="253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24" descr="DNA_chemical_stru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05400" y="3651250"/>
            <a:ext cx="3540125" cy="280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26"/>
          <p:cNvSpPr txBox="1">
            <a:spLocks noChangeArrowheads="1"/>
          </p:cNvSpPr>
          <p:nvPr/>
        </p:nvSpPr>
        <p:spPr bwMode="auto">
          <a:xfrm>
            <a:off x="26988" y="6457950"/>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DNA Chemical Structure</a:t>
            </a:r>
            <a:r>
              <a:rPr lang="en-US" sz="1000">
                <a:latin typeface="Comic Sans MS" pitchFamily="66" charset="0"/>
              </a:rPr>
              <a:t>, Madprime, Wiki; </a:t>
            </a:r>
            <a:r>
              <a:rPr lang="en-US" sz="1000">
                <a:latin typeface="Comic Sans MS" pitchFamily="66" charset="0"/>
                <a:hlinkClick r:id="rId6"/>
              </a:rPr>
              <a:t>Water Striders</a:t>
            </a:r>
            <a:r>
              <a:rPr lang="en-US" sz="1000">
                <a:latin typeface="Comic Sans MS" pitchFamily="66" charset="0"/>
              </a:rPr>
              <a:t>, Markus Gayda, Wiki </a:t>
            </a:r>
          </a:p>
        </p:txBody>
      </p:sp>
      <p:pic>
        <p:nvPicPr>
          <p:cNvPr id="22535" name="Picture 13" descr="water-str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28600"/>
            <a:ext cx="14414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6" name="Rectangle 9"/>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
        <p:nvSpPr>
          <p:cNvPr id="22537" name="Text Box 18"/>
          <p:cNvSpPr txBox="1">
            <a:spLocks noChangeArrowheads="1"/>
          </p:cNvSpPr>
          <p:nvPr/>
        </p:nvSpPr>
        <p:spPr bwMode="auto">
          <a:xfrm>
            <a:off x="3619500" y="5778500"/>
            <a:ext cx="175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i="1"/>
              <a:t>Found in water, proteins &amp; DNA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pic>
        <p:nvPicPr>
          <p:cNvPr id="23555" name="Picture 16" descr="img02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172200" y="3238500"/>
            <a:ext cx="259397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566863" y="1371600"/>
            <a:ext cx="6172200" cy="1692771"/>
          </a:xfrm>
          <a:prstGeom prst="rect">
            <a:avLst/>
          </a:prstGeom>
          <a:noFill/>
        </p:spPr>
        <p:txBody>
          <a:bodyPr>
            <a:spAutoFit/>
          </a:bodyPr>
          <a:lstStyle/>
          <a:p>
            <a:pPr algn="ctr">
              <a:defRPr/>
            </a:pPr>
            <a:r>
              <a:rPr lang="en-US" sz="3200" dirty="0" smtClean="0">
                <a:latin typeface="Comic Sans MS" pitchFamily="66" charset="0"/>
                <a:cs typeface="+mn-cs"/>
              </a:rPr>
              <a:t>Animated lessons </a:t>
            </a:r>
            <a:r>
              <a:rPr lang="en-US" sz="3200" dirty="0">
                <a:latin typeface="Comic Sans MS" pitchFamily="66" charset="0"/>
                <a:cs typeface="+mn-cs"/>
              </a:rPr>
              <a:t>on </a:t>
            </a:r>
          </a:p>
          <a:p>
            <a:pPr algn="ctr">
              <a:defRPr/>
            </a:pPr>
            <a:r>
              <a:rPr lang="en-US" sz="3600" b="1" dirty="0">
                <a:solidFill>
                  <a:schemeClr val="tx1">
                    <a:lumMod val="50000"/>
                    <a:lumOff val="50000"/>
                  </a:schemeClr>
                </a:solidFill>
                <a:latin typeface="Comic Sans MS" pitchFamily="66" charset="0"/>
                <a:cs typeface="+mn-cs"/>
                <a:hlinkClick r:id="rId5"/>
              </a:rPr>
              <a:t>Chemical </a:t>
            </a:r>
            <a:r>
              <a:rPr lang="en-US" sz="3600" b="1" dirty="0" smtClean="0">
                <a:solidFill>
                  <a:schemeClr val="tx1">
                    <a:lumMod val="50000"/>
                    <a:lumOff val="50000"/>
                  </a:schemeClr>
                </a:solidFill>
                <a:latin typeface="Comic Sans MS" pitchFamily="66" charset="0"/>
                <a:cs typeface="+mn-cs"/>
                <a:hlinkClick r:id="rId5"/>
              </a:rPr>
              <a:t>Bonding</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pic>
        <p:nvPicPr>
          <p:cNvPr id="23558" name="Picture 6" descr="methane-covalent-no lab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048000"/>
            <a:ext cx="2346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Na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429000"/>
            <a:ext cx="3209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5"/>
          <p:cNvSpPr txBox="1">
            <a:spLocks noChangeArrowheads="1"/>
          </p:cNvSpPr>
          <p:nvPr/>
        </p:nvSpPr>
        <p:spPr bwMode="auto">
          <a:xfrm>
            <a:off x="5953125" y="6457950"/>
            <a:ext cx="3178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10"/>
              </a:rPr>
              <a:t>Methane Covalent Bonds</a:t>
            </a:r>
            <a:r>
              <a:rPr lang="en-US" sz="1000">
                <a:latin typeface="Comic Sans MS" pitchFamily="66" charset="0"/>
              </a:rPr>
              <a:t>, Dynablast; </a:t>
            </a:r>
            <a:r>
              <a:rPr lang="en-US" sz="1000">
                <a:latin typeface="Comic Sans MS" pitchFamily="66" charset="0"/>
                <a:hlinkClick r:id="rId11"/>
              </a:rPr>
              <a:t>Formation of ionic sodium fluoride</a:t>
            </a:r>
            <a:r>
              <a:rPr lang="en-US" sz="1000">
                <a:latin typeface="Comic Sans MS" pitchFamily="66" charset="0"/>
              </a:rPr>
              <a:t>, </a:t>
            </a:r>
            <a:endParaRPr lang="en-US" sz="90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dirty="0" smtClean="0">
                <a:latin typeface="Comic Sans MS" pitchFamily="66" charset="0"/>
              </a:rPr>
              <a:t>Inorganic </a:t>
            </a:r>
            <a:r>
              <a:rPr lang="en-US" sz="3600" dirty="0" err="1" smtClean="0">
                <a:latin typeface="Comic Sans MS" pitchFamily="66" charset="0"/>
              </a:rPr>
              <a:t>vs</a:t>
            </a:r>
            <a:r>
              <a:rPr lang="en-US" sz="3600" dirty="0" smtClean="0">
                <a:latin typeface="Comic Sans MS" pitchFamily="66" charset="0"/>
              </a:rPr>
              <a:t> Organic Molecules</a:t>
            </a:r>
          </a:p>
        </p:txBody>
      </p:sp>
      <p:sp>
        <p:nvSpPr>
          <p:cNvPr id="23555" name="Rectangle 3"/>
          <p:cNvSpPr>
            <a:spLocks noGrp="1" noChangeArrowheads="1"/>
          </p:cNvSpPr>
          <p:nvPr>
            <p:ph type="body" sz="half" idx="1"/>
          </p:nvPr>
        </p:nvSpPr>
        <p:spPr/>
        <p:txBody>
          <a:bodyPr/>
          <a:lstStyle/>
          <a:p>
            <a:pPr eaLnBrk="1" hangingPunct="1">
              <a:defRPr/>
            </a:pPr>
            <a:r>
              <a:rPr lang="en-US" sz="2000" b="1" dirty="0" smtClean="0">
                <a:latin typeface="Comic Sans MS" pitchFamily="66" charset="0"/>
              </a:rPr>
              <a:t>Inorganic Molecules </a:t>
            </a:r>
            <a:r>
              <a:rPr lang="en-US" sz="2000" dirty="0" smtClean="0">
                <a:latin typeface="Comic Sans MS" pitchFamily="66" charset="0"/>
              </a:rPr>
              <a:t>&gt; Molecules that </a:t>
            </a:r>
            <a:r>
              <a:rPr lang="en-US" sz="2000" i="1" dirty="0" smtClean="0">
                <a:latin typeface="Comic Sans MS" pitchFamily="66" charset="0"/>
              </a:rPr>
              <a:t>don’t</a:t>
            </a:r>
            <a:r>
              <a:rPr lang="en-US" sz="2000" b="1" dirty="0" smtClean="0">
                <a:latin typeface="Comic Sans MS" pitchFamily="66" charset="0"/>
              </a:rPr>
              <a:t> </a:t>
            </a:r>
            <a:r>
              <a:rPr lang="en-US" sz="2000" dirty="0" smtClean="0">
                <a:latin typeface="Comic Sans MS" pitchFamily="66" charset="0"/>
              </a:rPr>
              <a:t>have Carbon Hydrogen </a:t>
            </a:r>
            <a:r>
              <a:rPr lang="en-US" sz="1600" dirty="0" smtClean="0">
                <a:latin typeface="Comic Sans MS" pitchFamily="66" charset="0"/>
              </a:rPr>
              <a:t>(C-H) </a:t>
            </a:r>
            <a:r>
              <a:rPr lang="en-US" sz="2000" dirty="0" smtClean="0">
                <a:latin typeface="Comic Sans MS" pitchFamily="66" charset="0"/>
              </a:rPr>
              <a:t>bonds.</a:t>
            </a:r>
            <a:endParaRPr lang="en-US" sz="1000" dirty="0" smtClean="0">
              <a:latin typeface="Comic Sans MS" pitchFamily="66" charset="0"/>
            </a:endParaRPr>
          </a:p>
          <a:p>
            <a:pPr eaLnBrk="1" hangingPunct="1">
              <a:buFontTx/>
              <a:buNone/>
              <a:defRPr/>
            </a:pPr>
            <a:endParaRPr lang="en-US" sz="2000" dirty="0" smtClean="0">
              <a:latin typeface="Comic Sans MS" pitchFamily="66" charset="0"/>
            </a:endParaRPr>
          </a:p>
          <a:p>
            <a:pPr eaLnBrk="1" hangingPunct="1">
              <a:defRPr/>
            </a:pPr>
            <a:r>
              <a:rPr lang="en-US" sz="2000" dirty="0" smtClean="0">
                <a:latin typeface="Comic Sans MS" pitchFamily="66" charset="0"/>
              </a:rPr>
              <a:t>The major </a:t>
            </a:r>
            <a:r>
              <a:rPr lang="en-US" sz="2000" dirty="0" smtClean="0">
                <a:solidFill>
                  <a:srgbClr val="0066FF"/>
                </a:solidFill>
                <a:latin typeface="Comic Sans MS" pitchFamily="66" charset="0"/>
                <a:hlinkClick r:id="rId3"/>
              </a:rPr>
              <a:t>organic macromolecules</a:t>
            </a:r>
            <a:r>
              <a:rPr lang="en-US" sz="2000" dirty="0" smtClean="0">
                <a:latin typeface="Comic Sans MS" pitchFamily="66" charset="0"/>
              </a:rPr>
              <a:t> </a:t>
            </a:r>
            <a:r>
              <a:rPr lang="en-US" sz="1400" dirty="0" smtClean="0">
                <a:latin typeface="Comic Sans MS" pitchFamily="66" charset="0"/>
              </a:rPr>
              <a:t>(big molecules with carbon-hydrogen bonds)</a:t>
            </a:r>
            <a:r>
              <a:rPr lang="en-US" sz="1600" dirty="0" smtClean="0">
                <a:latin typeface="Comic Sans MS" pitchFamily="66" charset="0"/>
              </a:rPr>
              <a:t> </a:t>
            </a:r>
            <a:r>
              <a:rPr lang="en-US" sz="2000" dirty="0" smtClean="0">
                <a:latin typeface="Comic Sans MS" pitchFamily="66" charset="0"/>
              </a:rPr>
              <a:t>found in living things are:</a:t>
            </a:r>
            <a:r>
              <a:rPr lang="en-US" sz="2400" dirty="0" smtClean="0">
                <a:latin typeface="Comic Sans MS" pitchFamily="66" charset="0"/>
              </a:rPr>
              <a:t> </a:t>
            </a:r>
          </a:p>
          <a:p>
            <a:pPr eaLnBrk="1" hangingPunct="1">
              <a:defRPr/>
            </a:pPr>
            <a:endParaRPr lang="en-US" sz="800" dirty="0" smtClean="0">
              <a:latin typeface="Comic Sans MS" pitchFamily="66" charset="0"/>
            </a:endParaRPr>
          </a:p>
          <a:p>
            <a:pPr eaLnBrk="1" hangingPunct="1">
              <a:buFontTx/>
              <a:buNone/>
              <a:defRPr/>
            </a:pPr>
            <a:r>
              <a:rPr lang="en-US" sz="2000" dirty="0" smtClean="0">
                <a:latin typeface="Comic Sans MS" pitchFamily="66" charset="0"/>
              </a:rPr>
              <a:t>1. </a:t>
            </a:r>
            <a:r>
              <a:rPr lang="en-US" sz="2000" dirty="0" smtClean="0">
                <a:solidFill>
                  <a:schemeClr val="bg1">
                    <a:lumMod val="50000"/>
                  </a:schemeClr>
                </a:solidFill>
                <a:latin typeface="Comic Sans MS" pitchFamily="66" charset="0"/>
              </a:rPr>
              <a:t>Carbohydrates</a:t>
            </a:r>
          </a:p>
          <a:p>
            <a:pPr eaLnBrk="1" hangingPunct="1">
              <a:buFontTx/>
              <a:buNone/>
              <a:defRPr/>
            </a:pPr>
            <a:r>
              <a:rPr lang="en-US" sz="2000" dirty="0" smtClean="0">
                <a:latin typeface="Comic Sans MS" pitchFamily="66" charset="0"/>
              </a:rPr>
              <a:t>2. </a:t>
            </a:r>
            <a:r>
              <a:rPr lang="en-US" sz="2000" dirty="0" smtClean="0">
                <a:solidFill>
                  <a:schemeClr val="bg1">
                    <a:lumMod val="50000"/>
                  </a:schemeClr>
                </a:solidFill>
                <a:latin typeface="Comic Sans MS" pitchFamily="66" charset="0"/>
              </a:rPr>
              <a:t>Proteins</a:t>
            </a:r>
          </a:p>
          <a:p>
            <a:pPr eaLnBrk="1" hangingPunct="1">
              <a:buFontTx/>
              <a:buNone/>
              <a:defRPr/>
            </a:pPr>
            <a:r>
              <a:rPr lang="en-US" sz="2000" dirty="0" smtClean="0">
                <a:latin typeface="Comic Sans MS" pitchFamily="66" charset="0"/>
              </a:rPr>
              <a:t>3. </a:t>
            </a:r>
            <a:r>
              <a:rPr lang="en-US" sz="2000" dirty="0" smtClean="0">
                <a:solidFill>
                  <a:schemeClr val="bg1">
                    <a:lumMod val="50000"/>
                  </a:schemeClr>
                </a:solidFill>
                <a:latin typeface="Comic Sans MS" pitchFamily="66" charset="0"/>
              </a:rPr>
              <a:t>Nucleic Acids</a:t>
            </a:r>
          </a:p>
          <a:p>
            <a:pPr eaLnBrk="1" hangingPunct="1">
              <a:buFontTx/>
              <a:buNone/>
              <a:defRPr/>
            </a:pPr>
            <a:r>
              <a:rPr lang="en-US" sz="2000" dirty="0" smtClean="0">
                <a:latin typeface="Comic Sans MS" pitchFamily="66" charset="0"/>
              </a:rPr>
              <a:t>4. </a:t>
            </a:r>
            <a:r>
              <a:rPr lang="en-US" sz="2000" dirty="0" smtClean="0">
                <a:solidFill>
                  <a:schemeClr val="bg1">
                    <a:lumMod val="50000"/>
                  </a:schemeClr>
                </a:solidFill>
                <a:latin typeface="Comic Sans MS" pitchFamily="66" charset="0"/>
              </a:rPr>
              <a:t>Lipids</a:t>
            </a:r>
            <a:endParaRPr lang="en-US" sz="900" dirty="0" smtClean="0">
              <a:solidFill>
                <a:schemeClr val="bg1">
                  <a:lumMod val="50000"/>
                </a:schemeClr>
              </a:solidFill>
            </a:endParaRPr>
          </a:p>
        </p:txBody>
      </p:sp>
      <p:sp>
        <p:nvSpPr>
          <p:cNvPr id="24580" name="Text Box 4"/>
          <p:cNvSpPr txBox="1">
            <a:spLocks noChangeArrowheads="1"/>
          </p:cNvSpPr>
          <p:nvPr/>
        </p:nvSpPr>
        <p:spPr bwMode="auto">
          <a:xfrm>
            <a:off x="8229600" y="237345"/>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800" b="1" dirty="0">
                <a:latin typeface="Comic Sans MS" pitchFamily="66" charset="0"/>
              </a:rPr>
              <a:t>?</a:t>
            </a:r>
          </a:p>
        </p:txBody>
      </p:sp>
      <p:sp>
        <p:nvSpPr>
          <p:cNvPr id="24581" name="Text Box 5"/>
          <p:cNvSpPr txBox="1">
            <a:spLocks noChangeArrowheads="1"/>
          </p:cNvSpPr>
          <p:nvPr/>
        </p:nvSpPr>
        <p:spPr bwMode="auto">
          <a:xfrm>
            <a:off x="239843" y="204867"/>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800" b="1" dirty="0">
                <a:latin typeface="Comic Sans MS" pitchFamily="66" charset="0"/>
              </a:rPr>
              <a:t>?</a:t>
            </a:r>
          </a:p>
        </p:txBody>
      </p:sp>
      <p:pic>
        <p:nvPicPr>
          <p:cNvPr id="24582" name="Picture 6" descr="Methane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1752600"/>
            <a:ext cx="3446463" cy="414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Rectangle 11"/>
          <p:cNvSpPr>
            <a:spLocks noChangeArrowheads="1"/>
          </p:cNvSpPr>
          <p:nvPr/>
        </p:nvSpPr>
        <p:spPr bwMode="auto">
          <a:xfrm>
            <a:off x="5999163" y="6611938"/>
            <a:ext cx="3144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 </a:t>
            </a:r>
            <a:r>
              <a:rPr lang="en-US" sz="1000">
                <a:latin typeface="Comic Sans MS" pitchFamily="66" charset="0"/>
                <a:hlinkClick r:id="rId5"/>
              </a:rPr>
              <a:t>Methane Covalent Bonds</a:t>
            </a:r>
            <a:r>
              <a:rPr lang="en-US" sz="1000">
                <a:latin typeface="Comic Sans MS" pitchFamily="66" charset="0"/>
              </a:rPr>
              <a:t>, Dynablast, Wiki </a:t>
            </a:r>
          </a:p>
        </p:txBody>
      </p:sp>
      <p:sp>
        <p:nvSpPr>
          <p:cNvPr id="24584" name="Rectangle 8"/>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173162"/>
          </a:xfrm>
        </p:spPr>
        <p:txBody>
          <a:bodyPr/>
          <a:lstStyle/>
          <a:p>
            <a:pPr algn="l" eaLnBrk="1" hangingPunct="1"/>
            <a:r>
              <a:rPr lang="en-US" sz="4000" b="1" smtClean="0">
                <a:solidFill>
                  <a:srgbClr val="FF0000"/>
                </a:solidFill>
                <a:latin typeface="Comic Sans MS" pitchFamily="66" charset="0"/>
              </a:rPr>
              <a:t>Carbon</a:t>
            </a:r>
            <a:r>
              <a:rPr lang="en-US" b="1" smtClean="0">
                <a:solidFill>
                  <a:srgbClr val="FF0000"/>
                </a:solidFill>
                <a:latin typeface="Comic Sans MS" pitchFamily="66" charset="0"/>
              </a:rPr>
              <a:t/>
            </a:r>
            <a:br>
              <a:rPr lang="en-US" b="1" smtClean="0">
                <a:solidFill>
                  <a:srgbClr val="FF0000"/>
                </a:solidFill>
                <a:latin typeface="Comic Sans MS" pitchFamily="66" charset="0"/>
              </a:rPr>
            </a:br>
            <a:r>
              <a:rPr lang="en-US" sz="2800" b="1" smtClean="0">
                <a:solidFill>
                  <a:srgbClr val="0070C0"/>
                </a:solidFill>
                <a:latin typeface="Comic Sans MS" pitchFamily="66" charset="0"/>
              </a:rPr>
              <a:t>Little Atom, Big Deal</a:t>
            </a:r>
          </a:p>
        </p:txBody>
      </p:sp>
      <p:sp>
        <p:nvSpPr>
          <p:cNvPr id="24579" name="Rectangle 3"/>
          <p:cNvSpPr>
            <a:spLocks noGrp="1" noChangeArrowheads="1"/>
          </p:cNvSpPr>
          <p:nvPr>
            <p:ph type="body" sz="half" idx="1"/>
          </p:nvPr>
        </p:nvSpPr>
        <p:spPr>
          <a:xfrm>
            <a:off x="457200" y="1638300"/>
            <a:ext cx="5334000" cy="4953000"/>
          </a:xfrm>
        </p:spPr>
        <p:txBody>
          <a:bodyPr/>
          <a:lstStyle/>
          <a:p>
            <a:pPr eaLnBrk="1" hangingPunct="1">
              <a:lnSpc>
                <a:spcPct val="90000"/>
              </a:lnSpc>
              <a:buFontTx/>
              <a:buNone/>
              <a:defRPr/>
            </a:pPr>
            <a:r>
              <a:rPr lang="en-US" sz="1800" dirty="0" smtClean="0">
                <a:latin typeface="Comic Sans MS" pitchFamily="66" charset="0"/>
              </a:rPr>
              <a:t>The chemical basis of life.  Abundant in all known  life forms.</a:t>
            </a:r>
          </a:p>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r>
              <a:rPr lang="en-US" sz="1800" dirty="0" smtClean="0">
                <a:latin typeface="Comic Sans MS" pitchFamily="66" charset="0"/>
              </a:rPr>
              <a:t>Essential to complex organic macromolecules, because each carbon atom can form</a:t>
            </a:r>
            <a:r>
              <a:rPr lang="en-US" sz="2400" b="1" dirty="0" smtClean="0">
                <a:latin typeface="Comic Sans MS" pitchFamily="66" charset="0"/>
              </a:rPr>
              <a:t> </a:t>
            </a:r>
            <a:r>
              <a:rPr lang="en-US" sz="2400" b="1" dirty="0" smtClean="0">
                <a:solidFill>
                  <a:schemeClr val="bg1">
                    <a:lumMod val="50000"/>
                  </a:schemeClr>
                </a:solidFill>
                <a:latin typeface="Comic Sans MS" pitchFamily="66" charset="0"/>
              </a:rPr>
              <a:t>4 </a:t>
            </a:r>
            <a:r>
              <a:rPr lang="en-US" sz="1800" dirty="0" smtClean="0">
                <a:latin typeface="Comic Sans MS" pitchFamily="66" charset="0"/>
              </a:rPr>
              <a:t>bonds </a:t>
            </a:r>
            <a:r>
              <a:rPr lang="en-US" sz="1400" dirty="0" smtClean="0">
                <a:latin typeface="Comic Sans MS" pitchFamily="66" charset="0"/>
              </a:rPr>
              <a:t>(usually involving hydrogen, oxygen  and/or nitrogen).</a:t>
            </a:r>
          </a:p>
          <a:p>
            <a:pPr eaLnBrk="1" hangingPunct="1">
              <a:lnSpc>
                <a:spcPct val="90000"/>
              </a:lnSpc>
              <a:buFontTx/>
              <a:buNone/>
              <a:defRPr/>
            </a:pPr>
            <a:endParaRPr lang="en-US" sz="1800" i="1" dirty="0" smtClean="0">
              <a:latin typeface="Comic Sans MS" pitchFamily="66" charset="0"/>
            </a:endParaRPr>
          </a:p>
          <a:p>
            <a:pPr eaLnBrk="1" hangingPunct="1">
              <a:lnSpc>
                <a:spcPct val="90000"/>
              </a:lnSpc>
              <a:buFontTx/>
              <a:buNone/>
              <a:defRPr/>
            </a:pPr>
            <a:r>
              <a:rPr lang="en-US" sz="2000" dirty="0" smtClean="0">
                <a:latin typeface="Comic Sans MS" pitchFamily="66" charset="0"/>
              </a:rPr>
              <a:t>Able to form </a:t>
            </a:r>
            <a:r>
              <a:rPr lang="en-US" sz="2400" b="1" dirty="0" smtClean="0">
                <a:solidFill>
                  <a:schemeClr val="bg1">
                    <a:lumMod val="50000"/>
                  </a:schemeClr>
                </a:solidFill>
                <a:latin typeface="Comic Sans MS" pitchFamily="66" charset="0"/>
              </a:rPr>
              <a:t>polymers</a:t>
            </a:r>
            <a:r>
              <a:rPr lang="en-US" sz="2400" b="1" dirty="0" smtClean="0">
                <a:latin typeface="Comic Sans MS" pitchFamily="66" charset="0"/>
              </a:rPr>
              <a:t> </a:t>
            </a:r>
            <a:r>
              <a:rPr lang="en-US" sz="1400" dirty="0" smtClean="0">
                <a:latin typeface="Comic Sans MS" pitchFamily="66" charset="0"/>
              </a:rPr>
              <a:t>(big organic molecules). </a:t>
            </a:r>
            <a:endParaRPr lang="en-US" sz="1600" dirty="0" smtClean="0">
              <a:latin typeface="Comic Sans MS" pitchFamily="66" charset="0"/>
            </a:endParaRPr>
          </a:p>
          <a:p>
            <a:pPr eaLnBrk="1" hangingPunct="1">
              <a:lnSpc>
                <a:spcPct val="90000"/>
              </a:lnSpc>
              <a:defRPr/>
            </a:pPr>
            <a:r>
              <a:rPr lang="en-US" sz="1600" dirty="0" smtClean="0">
                <a:latin typeface="Comic Sans MS" pitchFamily="66" charset="0"/>
              </a:rPr>
              <a:t>The atoms can bond with each other to form long chains.</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1600" dirty="0" smtClean="0">
                <a:latin typeface="Comic Sans MS" pitchFamily="66" charset="0"/>
              </a:rPr>
              <a:t>Sometimes the ends of these chains join together to form a ring.</a:t>
            </a:r>
          </a:p>
          <a:p>
            <a:pPr eaLnBrk="1" hangingPunct="1">
              <a:lnSpc>
                <a:spcPct val="90000"/>
              </a:lnSpc>
              <a:buFontTx/>
              <a:buNone/>
              <a:defRPr/>
            </a:pPr>
            <a:endParaRPr lang="en-US" sz="1800" i="1" dirty="0" smtClean="0">
              <a:latin typeface="Comic Sans MS" pitchFamily="66" charset="0"/>
            </a:endParaRPr>
          </a:p>
          <a:p>
            <a:pPr eaLnBrk="1" hangingPunct="1">
              <a:lnSpc>
                <a:spcPct val="90000"/>
              </a:lnSpc>
              <a:buFont typeface="Arial" pitchFamily="34" charset="0"/>
              <a:buChar char="•"/>
              <a:defRPr/>
            </a:pPr>
            <a:r>
              <a:rPr lang="en-US" sz="1800" dirty="0" smtClean="0">
                <a:latin typeface="Comic Sans MS" pitchFamily="66" charset="0"/>
              </a:rPr>
              <a:t>Double bonds form when atoms share two electrons </a:t>
            </a:r>
            <a:r>
              <a:rPr lang="en-US" sz="1400" dirty="0" smtClean="0">
                <a:latin typeface="Comic Sans MS" pitchFamily="66" charset="0"/>
              </a:rPr>
              <a:t>(two covalent bonds).</a:t>
            </a:r>
            <a:r>
              <a:rPr lang="en-US" sz="1800" dirty="0" smtClean="0">
                <a:latin typeface="Comic Sans MS" pitchFamily="66" charset="0"/>
              </a:rPr>
              <a:t> </a:t>
            </a:r>
            <a:endParaRPr lang="en-US" sz="2000" dirty="0" smtClean="0">
              <a:latin typeface="Comic Sans MS" pitchFamily="66" charset="0"/>
            </a:endParaRPr>
          </a:p>
        </p:txBody>
      </p:sp>
      <p:pic>
        <p:nvPicPr>
          <p:cNvPr id="25604" name="Picture 11" descr="c-atom_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52400"/>
            <a:ext cx="26273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24" descr="benz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0478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6" descr="pic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90800"/>
            <a:ext cx="25431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29"/>
          <p:cNvSpPr txBox="1">
            <a:spLocks noChangeArrowheads="1"/>
          </p:cNvSpPr>
          <p:nvPr/>
        </p:nvSpPr>
        <p:spPr bwMode="auto">
          <a:xfrm>
            <a:off x="640080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Carbon, </a:t>
            </a:r>
            <a:r>
              <a:rPr lang="en-US" sz="1000">
                <a:latin typeface="Comic Sans MS" pitchFamily="66" charset="0"/>
                <a:hlinkClick r:id="rId6"/>
              </a:rPr>
              <a:t>Universe Today </a:t>
            </a:r>
            <a:r>
              <a:rPr lang="en-US" sz="1000">
                <a:latin typeface="Comic Sans MS" pitchFamily="66" charset="0"/>
              </a:rPr>
              <a:t>Website</a:t>
            </a:r>
          </a:p>
        </p:txBody>
      </p:sp>
      <p:sp>
        <p:nvSpPr>
          <p:cNvPr id="25608" name="Rectangle 8"/>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8"/>
          <p:cNvSpPr>
            <a:spLocks noGrp="1" noChangeArrowheads="1"/>
          </p:cNvSpPr>
          <p:nvPr>
            <p:ph type="title"/>
          </p:nvPr>
        </p:nvSpPr>
        <p:spPr/>
        <p:txBody>
          <a:bodyPr/>
          <a:lstStyle/>
          <a:p>
            <a:pPr eaLnBrk="1" hangingPunct="1"/>
            <a:r>
              <a:rPr lang="en-US" sz="3200" b="1" smtClean="0">
                <a:solidFill>
                  <a:srgbClr val="008000"/>
                </a:solidFill>
                <a:latin typeface="Comic Sans MS" pitchFamily="66" charset="0"/>
              </a:rPr>
              <a:t>Study Table of </a:t>
            </a:r>
            <a:r>
              <a:rPr lang="en-US" sz="3200" b="1" smtClean="0">
                <a:solidFill>
                  <a:srgbClr val="008000"/>
                </a:solidFill>
                <a:latin typeface="Comic Sans MS" pitchFamily="66" charset="0"/>
                <a:hlinkClick r:id="rId3"/>
              </a:rPr>
              <a:t>Organic Macromolecules</a:t>
            </a:r>
            <a:r>
              <a:rPr lang="en-US" sz="3200" b="1" smtClean="0">
                <a:solidFill>
                  <a:srgbClr val="008000"/>
                </a:solidFill>
                <a:latin typeface="Comic Sans MS" pitchFamily="66" charset="0"/>
              </a:rPr>
              <a:t/>
            </a:r>
            <a:br>
              <a:rPr lang="en-US" sz="3200" b="1" smtClean="0">
                <a:solidFill>
                  <a:srgbClr val="008000"/>
                </a:solidFill>
                <a:latin typeface="Comic Sans MS" pitchFamily="66" charset="0"/>
              </a:rPr>
            </a:br>
            <a:r>
              <a:rPr lang="en-US" sz="1600" b="1" smtClean="0">
                <a:solidFill>
                  <a:srgbClr val="008000"/>
                </a:solidFill>
                <a:latin typeface="Comic Sans MS" pitchFamily="66" charset="0"/>
              </a:rPr>
              <a:t/>
            </a:r>
            <a:br>
              <a:rPr lang="en-US" sz="1600" b="1" smtClean="0">
                <a:solidFill>
                  <a:srgbClr val="008000"/>
                </a:solidFill>
                <a:latin typeface="Comic Sans MS" pitchFamily="66" charset="0"/>
              </a:rPr>
            </a:br>
            <a:r>
              <a:rPr lang="en-US" sz="1200" smtClean="0">
                <a:solidFill>
                  <a:schemeClr val="tx1"/>
                </a:solidFill>
                <a:latin typeface="Comic Sans MS" pitchFamily="66" charset="0"/>
              </a:rPr>
              <a:t>(We will fill this in as we go through the rest of the lecture.)</a:t>
            </a:r>
            <a:endParaRPr lang="en-US" sz="3200" smtClean="0">
              <a:solidFill>
                <a:srgbClr val="008000"/>
              </a:solidFill>
              <a:latin typeface="Comic Sans MS" pitchFamily="66" charset="0"/>
            </a:endParaRPr>
          </a:p>
        </p:txBody>
      </p:sp>
      <p:graphicFrame>
        <p:nvGraphicFramePr>
          <p:cNvPr id="425008" name="Group 48"/>
          <p:cNvGraphicFramePr>
            <a:graphicFrameLocks noGrp="1"/>
          </p:cNvGraphicFramePr>
          <p:nvPr>
            <p:ph idx="1"/>
          </p:nvPr>
        </p:nvGraphicFramePr>
        <p:xfrm>
          <a:off x="457200" y="1600200"/>
          <a:ext cx="8229600" cy="4627562"/>
        </p:xfrm>
        <a:graphic>
          <a:graphicData uri="http://schemas.openxmlformats.org/drawingml/2006/table">
            <a:tbl>
              <a:tblPr/>
              <a:tblGrid>
                <a:gridCol w="2057400"/>
                <a:gridCol w="1981200"/>
                <a:gridCol w="2286000"/>
                <a:gridCol w="1905000"/>
              </a:tblGrid>
              <a:tr h="100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Macromolecule</a:t>
                      </a:r>
                      <a:r>
                        <a:rPr kumimoji="0" lang="en-US" sz="2000" b="0" i="0" u="none" strike="noStrike" cap="none" normalizeH="0" baseline="0" dirty="0" smtClean="0">
                          <a:ln>
                            <a:noFill/>
                          </a:ln>
                          <a:solidFill>
                            <a:schemeClr val="tx1"/>
                          </a:solidFill>
                          <a:effectLst/>
                          <a:latin typeface="Comic Sans MS" pitchFamily="66" charset="0"/>
                        </a:rPr>
                        <a:t> </a:t>
                      </a:r>
                      <a:r>
                        <a:rPr kumimoji="0" lang="en-US" sz="1600" b="0" i="0" u="none" strike="noStrike" cap="none" normalizeH="0" baseline="0" dirty="0" smtClean="0">
                          <a:ln>
                            <a:noFill/>
                          </a:ln>
                          <a:solidFill>
                            <a:schemeClr val="tx1"/>
                          </a:solidFill>
                          <a:effectLst/>
                          <a:latin typeface="Comic Sans MS" pitchFamily="66" charset="0"/>
                        </a:rPr>
                        <a:t>(polymer)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Made of what type of monomer?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Is there another name for this polymer?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Examples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9" name="Rectangle 4"/>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143000"/>
          </a:xfrm>
        </p:spPr>
        <p:txBody>
          <a:bodyPr/>
          <a:lstStyle/>
          <a:p>
            <a:pPr eaLnBrk="1" hangingPunct="1"/>
            <a:r>
              <a:rPr lang="en-US" sz="2400" b="1" smtClean="0"/>
              <a:t/>
            </a:r>
            <a:br>
              <a:rPr lang="en-US" sz="2400" b="1" smtClean="0"/>
            </a:br>
            <a:r>
              <a:rPr lang="en-US" sz="3500" b="1" smtClean="0">
                <a:solidFill>
                  <a:srgbClr val="0070C0"/>
                </a:solidFill>
                <a:latin typeface="Comic Sans MS" pitchFamily="66" charset="0"/>
              </a:rPr>
              <a:t>Organic Molecules</a:t>
            </a:r>
            <a:r>
              <a:rPr lang="en-US" sz="1300" b="1" smtClean="0">
                <a:solidFill>
                  <a:srgbClr val="0070C0"/>
                </a:solidFill>
                <a:latin typeface="Comic Sans MS" pitchFamily="66" charset="0"/>
              </a:rPr>
              <a:t> </a:t>
            </a:r>
            <a:r>
              <a:rPr lang="en-US" sz="3200" smtClean="0">
                <a:solidFill>
                  <a:srgbClr val="0070C0"/>
                </a:solidFill>
                <a:latin typeface="Comic Sans MS" pitchFamily="66" charset="0"/>
              </a:rPr>
              <a:t>- </a:t>
            </a:r>
            <a:r>
              <a:rPr lang="en-US" sz="3200" smtClean="0">
                <a:solidFill>
                  <a:srgbClr val="0070C0"/>
                </a:solidFill>
                <a:latin typeface="Comic Sans MS" pitchFamily="66" charset="0"/>
                <a:hlinkClick r:id="rId3"/>
              </a:rPr>
              <a:t>Carbohydrates</a:t>
            </a:r>
            <a:r>
              <a:rPr lang="en-US" sz="2400" smtClean="0">
                <a:solidFill>
                  <a:srgbClr val="0070C0"/>
                </a:solidFill>
              </a:rPr>
              <a:t> </a:t>
            </a:r>
            <a:r>
              <a:rPr lang="en-US" sz="2400" smtClean="0"/>
              <a:t/>
            </a:r>
            <a:br>
              <a:rPr lang="en-US" sz="2400" smtClean="0"/>
            </a:br>
            <a:r>
              <a:rPr lang="en-US" sz="2000" smtClean="0"/>
              <a:t/>
            </a:r>
            <a:br>
              <a:rPr lang="en-US" sz="2000" smtClean="0"/>
            </a:br>
            <a:endParaRPr lang="en-US" sz="2000" smtClean="0"/>
          </a:p>
        </p:txBody>
      </p:sp>
      <p:sp>
        <p:nvSpPr>
          <p:cNvPr id="26627" name="Rectangle 3"/>
          <p:cNvSpPr>
            <a:spLocks noGrp="1" noChangeArrowheads="1"/>
          </p:cNvSpPr>
          <p:nvPr>
            <p:ph type="body" sz="half" idx="1"/>
          </p:nvPr>
        </p:nvSpPr>
        <p:spPr>
          <a:xfrm>
            <a:off x="457200" y="1600200"/>
            <a:ext cx="4419600" cy="4648200"/>
          </a:xfrm>
        </p:spPr>
        <p:txBody>
          <a:bodyPr/>
          <a:lstStyle/>
          <a:p>
            <a:pPr eaLnBrk="1" hangingPunct="1">
              <a:lnSpc>
                <a:spcPct val="90000"/>
              </a:lnSpc>
              <a:buFontTx/>
              <a:buNone/>
              <a:defRPr/>
            </a:pPr>
            <a:r>
              <a:rPr lang="en-US" sz="1800" dirty="0" smtClean="0">
                <a:latin typeface="Comic Sans MS" pitchFamily="66" charset="0"/>
                <a:cs typeface="Arial" charset="0"/>
              </a:rPr>
              <a:t>• “</a:t>
            </a:r>
            <a:r>
              <a:rPr lang="en-US" sz="2000" b="1" dirty="0" smtClean="0">
                <a:solidFill>
                  <a:schemeClr val="bg1">
                    <a:lumMod val="50000"/>
                  </a:schemeClr>
                </a:solidFill>
                <a:latin typeface="Comic Sans MS" pitchFamily="66" charset="0"/>
              </a:rPr>
              <a:t>carbon</a:t>
            </a:r>
            <a:r>
              <a:rPr lang="en-US" sz="1800" dirty="0" smtClean="0">
                <a:latin typeface="Comic Sans MS" pitchFamily="66" charset="0"/>
              </a:rPr>
              <a:t> - hydrates” </a:t>
            </a:r>
          </a:p>
          <a:p>
            <a:pPr eaLnBrk="1" hangingPunct="1">
              <a:lnSpc>
                <a:spcPct val="90000"/>
              </a:lnSpc>
              <a:buFontTx/>
              <a:buNone/>
              <a:defRPr/>
            </a:pPr>
            <a:endParaRPr lang="en-US" sz="1800" dirty="0" smtClean="0">
              <a:latin typeface="Comic Sans MS" pitchFamily="66" charset="0"/>
            </a:endParaRPr>
          </a:p>
          <a:p>
            <a:pPr eaLnBrk="1" hangingPunct="1">
              <a:lnSpc>
                <a:spcPct val="90000"/>
              </a:lnSpc>
              <a:buFontTx/>
              <a:buNone/>
              <a:defRPr/>
            </a:pPr>
            <a:r>
              <a:rPr lang="en-US" sz="1800" dirty="0" smtClean="0">
                <a:latin typeface="Comic Sans MS" pitchFamily="66" charset="0"/>
                <a:cs typeface="Arial" charset="0"/>
              </a:rPr>
              <a:t>• </a:t>
            </a:r>
            <a:r>
              <a:rPr lang="en-US" sz="1800" dirty="0" smtClean="0">
                <a:latin typeface="Comic Sans MS" pitchFamily="66" charset="0"/>
              </a:rPr>
              <a:t>One carbon molecule to one water molecule </a:t>
            </a:r>
            <a:r>
              <a:rPr lang="en-US" sz="2000" b="1" dirty="0" smtClean="0">
                <a:solidFill>
                  <a:schemeClr val="bg1">
                    <a:lumMod val="50000"/>
                  </a:schemeClr>
                </a:solidFill>
                <a:latin typeface="Comic Sans MS" pitchFamily="66" charset="0"/>
              </a:rPr>
              <a:t>(CH</a:t>
            </a:r>
            <a:r>
              <a:rPr lang="en-US" sz="2000" b="1" baseline="-25000" dirty="0" smtClean="0">
                <a:solidFill>
                  <a:schemeClr val="bg1">
                    <a:lumMod val="50000"/>
                  </a:schemeClr>
                </a:solidFill>
                <a:latin typeface="Comic Sans MS" pitchFamily="66" charset="0"/>
              </a:rPr>
              <a:t>2</a:t>
            </a:r>
            <a:r>
              <a:rPr lang="en-US" sz="2000" b="1" dirty="0" smtClean="0">
                <a:solidFill>
                  <a:schemeClr val="bg1">
                    <a:lumMod val="50000"/>
                  </a:schemeClr>
                </a:solidFill>
                <a:latin typeface="Comic Sans MS" pitchFamily="66" charset="0"/>
              </a:rPr>
              <a:t>0)</a:t>
            </a:r>
            <a:r>
              <a:rPr lang="en-US" sz="1600" b="1" dirty="0" smtClean="0">
                <a:solidFill>
                  <a:schemeClr val="bg1">
                    <a:lumMod val="50000"/>
                  </a:schemeClr>
                </a:solidFill>
                <a:latin typeface="Comic Sans MS" pitchFamily="66" charset="0"/>
              </a:rPr>
              <a:t>n</a:t>
            </a:r>
            <a:r>
              <a:rPr lang="en-US" sz="1400" dirty="0" smtClean="0">
                <a:latin typeface="Comic Sans MS" pitchFamily="66" charset="0"/>
              </a:rPr>
              <a:t>.</a:t>
            </a:r>
          </a:p>
          <a:p>
            <a:pPr eaLnBrk="1" hangingPunct="1">
              <a:lnSpc>
                <a:spcPct val="90000"/>
              </a:lnSpc>
              <a:buFontTx/>
              <a:buNone/>
              <a:defRPr/>
            </a:pPr>
            <a:endParaRPr lang="en-US" sz="1200" dirty="0" smtClean="0">
              <a:latin typeface="Comic Sans MS" pitchFamily="66" charset="0"/>
            </a:endParaRPr>
          </a:p>
          <a:p>
            <a:pPr eaLnBrk="1" hangingPunct="1">
              <a:lnSpc>
                <a:spcPct val="90000"/>
              </a:lnSpc>
              <a:buFontTx/>
              <a:buNone/>
              <a:defRPr/>
            </a:pPr>
            <a:r>
              <a:rPr lang="en-US" sz="1800" dirty="0" smtClean="0">
                <a:latin typeface="Comic Sans MS" pitchFamily="66" charset="0"/>
                <a:cs typeface="Arial" charset="0"/>
              </a:rPr>
              <a:t>• </a:t>
            </a:r>
            <a:r>
              <a:rPr lang="en-US" sz="2000" b="1" dirty="0" smtClean="0">
                <a:solidFill>
                  <a:schemeClr val="bg1">
                    <a:lumMod val="50000"/>
                  </a:schemeClr>
                </a:solidFill>
                <a:latin typeface="Comic Sans MS" pitchFamily="66" charset="0"/>
              </a:rPr>
              <a:t>saccharide</a:t>
            </a:r>
            <a:r>
              <a:rPr lang="en-US" sz="1800" dirty="0" smtClean="0">
                <a:latin typeface="Comic Sans MS" pitchFamily="66" charset="0"/>
              </a:rPr>
              <a:t> is a synonym for </a:t>
            </a:r>
            <a:r>
              <a:rPr lang="en-US" sz="1800" dirty="0" smtClean="0">
                <a:latin typeface="Comic Sans MS" pitchFamily="66" charset="0"/>
                <a:hlinkClick r:id="rId3"/>
              </a:rPr>
              <a:t>carbohydrate</a:t>
            </a:r>
            <a:r>
              <a:rPr lang="en-US" sz="1800" dirty="0" smtClean="0">
                <a:latin typeface="Comic Sans MS" pitchFamily="66" charset="0"/>
              </a:rPr>
              <a:t>. </a:t>
            </a:r>
          </a:p>
          <a:p>
            <a:pPr eaLnBrk="1" hangingPunct="1">
              <a:lnSpc>
                <a:spcPct val="90000"/>
              </a:lnSpc>
              <a:buFontTx/>
              <a:buNone/>
              <a:defRPr/>
            </a:pPr>
            <a:endParaRPr lang="en-US" sz="1200" dirty="0" smtClean="0">
              <a:latin typeface="Comic Sans MS" pitchFamily="66" charset="0"/>
            </a:endParaRPr>
          </a:p>
          <a:p>
            <a:pPr eaLnBrk="1" hangingPunct="1">
              <a:lnSpc>
                <a:spcPct val="90000"/>
              </a:lnSpc>
              <a:buFontTx/>
              <a:buNone/>
              <a:defRPr/>
            </a:pPr>
            <a:r>
              <a:rPr lang="en-US" sz="1800" dirty="0" smtClean="0">
                <a:latin typeface="Comic Sans MS" pitchFamily="66" charset="0"/>
                <a:cs typeface="Arial" charset="0"/>
              </a:rPr>
              <a:t>• </a:t>
            </a:r>
            <a:r>
              <a:rPr lang="en-US" sz="1800" dirty="0" smtClean="0">
                <a:latin typeface="Comic Sans MS" pitchFamily="66" charset="0"/>
              </a:rPr>
              <a:t>The prefixes on the word “saccharide” relates to the </a:t>
            </a:r>
            <a:r>
              <a:rPr lang="en-US" sz="2000" b="1" dirty="0" smtClean="0">
                <a:latin typeface="Comic Sans MS" pitchFamily="66" charset="0"/>
              </a:rPr>
              <a:t>size</a:t>
            </a:r>
            <a:r>
              <a:rPr lang="en-US" sz="1800" dirty="0" smtClean="0">
                <a:latin typeface="Comic Sans MS" pitchFamily="66" charset="0"/>
              </a:rPr>
              <a:t> of the molecule (mono-, di-, tri- poly-).</a:t>
            </a:r>
            <a:endParaRPr lang="en-US" sz="1800" b="1" dirty="0" smtClean="0">
              <a:latin typeface="Comic Sans MS" pitchFamily="66" charset="0"/>
            </a:endParaRPr>
          </a:p>
          <a:p>
            <a:pPr eaLnBrk="1" hangingPunct="1">
              <a:lnSpc>
                <a:spcPct val="90000"/>
              </a:lnSpc>
              <a:buFontTx/>
              <a:buNone/>
              <a:defRPr/>
            </a:pPr>
            <a:endParaRPr lang="en-US" sz="2800" b="1" dirty="0" smtClean="0">
              <a:latin typeface="Comic Sans MS" pitchFamily="66" charset="0"/>
            </a:endParaRPr>
          </a:p>
          <a:p>
            <a:pPr eaLnBrk="1" hangingPunct="1">
              <a:lnSpc>
                <a:spcPct val="90000"/>
              </a:lnSpc>
              <a:defRPr/>
            </a:pPr>
            <a:endParaRPr lang="en-US" dirty="0" smtClean="0"/>
          </a:p>
        </p:txBody>
      </p:sp>
      <p:sp>
        <p:nvSpPr>
          <p:cNvPr id="27652" name="Text Box 6"/>
          <p:cNvSpPr txBox="1">
            <a:spLocks noChangeArrowheads="1"/>
          </p:cNvSpPr>
          <p:nvPr/>
        </p:nvSpPr>
        <p:spPr bwMode="auto">
          <a:xfrm>
            <a:off x="6477000" y="4419600"/>
            <a:ext cx="2362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You probably know that chocolate cake is full of refined sugars…carbs. You may not know that boogers contain carbs as well. Boogers are dried-up mucus and dirty nose debris. Mucus is made mostly out of sugars and </a:t>
            </a:r>
            <a:r>
              <a:rPr lang="en-US" sz="1200">
                <a:hlinkClick r:id="rId4"/>
              </a:rPr>
              <a:t>protein</a:t>
            </a:r>
            <a:r>
              <a:rPr lang="en-US" sz="1200"/>
              <a:t>. Looks like this little punkin is double dipping. Bon appetite!</a:t>
            </a:r>
          </a:p>
        </p:txBody>
      </p:sp>
      <p:pic>
        <p:nvPicPr>
          <p:cNvPr id="27653" name="Picture 19" descr="Sucrose"/>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143000" y="4876800"/>
            <a:ext cx="4038600" cy="130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20"/>
          <p:cNvSpPr txBox="1">
            <a:spLocks noChangeArrowheads="1"/>
          </p:cNvSpPr>
          <p:nvPr/>
        </p:nvSpPr>
        <p:spPr bwMode="auto">
          <a:xfrm>
            <a:off x="7543800" y="6611938"/>
            <a:ext cx="1600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Sucrose</a:t>
            </a:r>
            <a:r>
              <a:rPr lang="en-US" sz="1000">
                <a:latin typeface="Comic Sans MS" pitchFamily="66" charset="0"/>
              </a:rPr>
              <a:t>, Wiki</a:t>
            </a:r>
          </a:p>
        </p:txBody>
      </p:sp>
      <p:pic>
        <p:nvPicPr>
          <p:cNvPr id="27655" name="Picture 13" descr="C:\Users\Tami\Desktop\Picture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38" y="1219200"/>
            <a:ext cx="23717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4"/>
          <p:cNvSpPr txBox="1">
            <a:spLocks noChangeArrowheads="1"/>
          </p:cNvSpPr>
          <p:nvPr/>
        </p:nvSpPr>
        <p:spPr bwMode="auto">
          <a:xfrm>
            <a:off x="5029200" y="34290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400" b="1">
                <a:solidFill>
                  <a:schemeClr val="hlink"/>
                </a:solidFill>
              </a:rPr>
              <a:t>Chocolate Cake</a:t>
            </a:r>
          </a:p>
        </p:txBody>
      </p:sp>
      <p:sp>
        <p:nvSpPr>
          <p:cNvPr id="27657" name="Text Box 15"/>
          <p:cNvSpPr txBox="1">
            <a:spLocks noChangeArrowheads="1"/>
          </p:cNvSpPr>
          <p:nvPr/>
        </p:nvSpPr>
        <p:spPr bwMode="auto">
          <a:xfrm>
            <a:off x="4953000" y="1981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b="1">
                <a:solidFill>
                  <a:schemeClr val="hlink"/>
                </a:solidFill>
              </a:rPr>
              <a:t>Boogers</a:t>
            </a:r>
          </a:p>
        </p:txBody>
      </p:sp>
      <p:sp>
        <p:nvSpPr>
          <p:cNvPr id="27658" name="Line 16"/>
          <p:cNvSpPr>
            <a:spLocks noChangeShapeType="1"/>
          </p:cNvSpPr>
          <p:nvPr/>
        </p:nvSpPr>
        <p:spPr bwMode="auto">
          <a:xfrm>
            <a:off x="5867400" y="2133600"/>
            <a:ext cx="12192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7"/>
          <p:cNvSpPr>
            <a:spLocks noChangeShapeType="1"/>
          </p:cNvSpPr>
          <p:nvPr/>
        </p:nvSpPr>
        <p:spPr bwMode="auto">
          <a:xfrm flipV="1">
            <a:off x="6172200" y="3505200"/>
            <a:ext cx="13716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Rectangle 12"/>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15962"/>
          </a:xfrm>
        </p:spPr>
        <p:txBody>
          <a:bodyPr/>
          <a:lstStyle/>
          <a:p>
            <a:pPr eaLnBrk="1" hangingPunct="1"/>
            <a:r>
              <a:rPr lang="en-US" sz="2400" b="1" smtClean="0"/>
              <a:t/>
            </a:r>
            <a:br>
              <a:rPr lang="en-US" sz="2400" b="1" smtClean="0"/>
            </a:br>
            <a:r>
              <a:rPr lang="en-US" sz="3500" b="1" smtClean="0">
                <a:solidFill>
                  <a:srgbClr val="0070C0"/>
                </a:solidFill>
                <a:latin typeface="Comic Sans MS" pitchFamily="66" charset="0"/>
              </a:rPr>
              <a:t>Organic Molecules</a:t>
            </a:r>
            <a:r>
              <a:rPr lang="en-US" sz="1300" b="1" smtClean="0">
                <a:solidFill>
                  <a:srgbClr val="0070C0"/>
                </a:solidFill>
                <a:latin typeface="Comic Sans MS" pitchFamily="66" charset="0"/>
              </a:rPr>
              <a:t> </a:t>
            </a:r>
            <a:r>
              <a:rPr lang="en-US" sz="3200" smtClean="0">
                <a:solidFill>
                  <a:srgbClr val="0070C0"/>
                </a:solidFill>
                <a:latin typeface="Comic Sans MS" pitchFamily="66" charset="0"/>
              </a:rPr>
              <a:t>- Carbohydrates</a:t>
            </a:r>
            <a:r>
              <a:rPr lang="en-US" sz="2400" smtClean="0">
                <a:solidFill>
                  <a:srgbClr val="0070C0"/>
                </a:solidFill>
              </a:rPr>
              <a:t> </a:t>
            </a:r>
            <a:r>
              <a:rPr lang="en-US" sz="2400" smtClean="0">
                <a:solidFill>
                  <a:schemeClr val="hlink"/>
                </a:solidFill>
              </a:rPr>
              <a:t/>
            </a:r>
            <a:br>
              <a:rPr lang="en-US" sz="2400" smtClean="0">
                <a:solidFill>
                  <a:schemeClr val="hlink"/>
                </a:solidFill>
              </a:rPr>
            </a:br>
            <a:r>
              <a:rPr lang="en-US" sz="2000" smtClean="0">
                <a:solidFill>
                  <a:schemeClr val="hlink"/>
                </a:solidFill>
              </a:rPr>
              <a:t/>
            </a:r>
            <a:br>
              <a:rPr lang="en-US" sz="2000" smtClean="0">
                <a:solidFill>
                  <a:schemeClr val="hlink"/>
                </a:solidFill>
              </a:rPr>
            </a:br>
            <a:endParaRPr lang="en-US" sz="2000" smtClean="0">
              <a:solidFill>
                <a:schemeClr val="hlink"/>
              </a:solidFill>
            </a:endParaRPr>
          </a:p>
        </p:txBody>
      </p:sp>
      <p:sp>
        <p:nvSpPr>
          <p:cNvPr id="399363" name="Rectangle 3"/>
          <p:cNvSpPr>
            <a:spLocks noGrp="1" noChangeArrowheads="1"/>
          </p:cNvSpPr>
          <p:nvPr>
            <p:ph type="body" sz="half" idx="1"/>
          </p:nvPr>
        </p:nvSpPr>
        <p:spPr>
          <a:xfrm>
            <a:off x="457200" y="1066800"/>
            <a:ext cx="5181600" cy="5486400"/>
          </a:xfrm>
        </p:spPr>
        <p:txBody>
          <a:bodyPr/>
          <a:lstStyle/>
          <a:p>
            <a:pPr eaLnBrk="1" hangingPunct="1">
              <a:lnSpc>
                <a:spcPct val="90000"/>
              </a:lnSpc>
              <a:defRPr/>
            </a:pPr>
            <a:endParaRPr lang="en-US" sz="1100" b="1" dirty="0" smtClean="0"/>
          </a:p>
          <a:p>
            <a:pPr eaLnBrk="1" hangingPunct="1">
              <a:lnSpc>
                <a:spcPct val="90000"/>
              </a:lnSpc>
              <a:buFontTx/>
              <a:buNone/>
              <a:defRPr/>
            </a:pPr>
            <a:r>
              <a:rPr lang="en-US" sz="1800" b="1" dirty="0" err="1" smtClean="0">
                <a:solidFill>
                  <a:schemeClr val="tx1">
                    <a:lumMod val="65000"/>
                    <a:lumOff val="35000"/>
                  </a:schemeClr>
                </a:solidFill>
                <a:latin typeface="Comic Sans MS" pitchFamily="66" charset="0"/>
              </a:rPr>
              <a:t>Monosaccharides</a:t>
            </a:r>
            <a:r>
              <a:rPr lang="en-US" sz="1800" dirty="0" smtClean="0">
                <a:solidFill>
                  <a:schemeClr val="tx1">
                    <a:lumMod val="65000"/>
                    <a:lumOff val="35000"/>
                  </a:schemeClr>
                </a:solidFill>
                <a:latin typeface="Comic Sans MS" pitchFamily="66" charset="0"/>
              </a:rPr>
              <a:t> </a:t>
            </a:r>
          </a:p>
          <a:p>
            <a:pPr eaLnBrk="1" hangingPunct="1">
              <a:lnSpc>
                <a:spcPct val="90000"/>
              </a:lnSpc>
              <a:buClr>
                <a:schemeClr val="tx1"/>
              </a:buClr>
              <a:defRPr/>
            </a:pPr>
            <a:r>
              <a:rPr lang="en-US" sz="1800" b="1" dirty="0">
                <a:solidFill>
                  <a:schemeClr val="bg1">
                    <a:lumMod val="50000"/>
                  </a:schemeClr>
                </a:solidFill>
                <a:latin typeface="Comic Sans MS" pitchFamily="66" charset="0"/>
              </a:rPr>
              <a:t>s</a:t>
            </a:r>
            <a:r>
              <a:rPr lang="en-US" sz="1800" b="1" dirty="0" smtClean="0">
                <a:solidFill>
                  <a:schemeClr val="bg1">
                    <a:lumMod val="50000"/>
                  </a:schemeClr>
                </a:solidFill>
                <a:latin typeface="Comic Sans MS" pitchFamily="66" charset="0"/>
              </a:rPr>
              <a:t>ingle</a:t>
            </a:r>
            <a:r>
              <a:rPr lang="en-US" sz="1400" dirty="0" smtClean="0">
                <a:latin typeface="Comic Sans MS" pitchFamily="66" charset="0"/>
              </a:rPr>
              <a:t> sugars </a:t>
            </a:r>
            <a:r>
              <a:rPr lang="en-US" sz="1100" dirty="0" smtClean="0">
                <a:latin typeface="Comic Sans MS" pitchFamily="66" charset="0"/>
              </a:rPr>
              <a:t>(one molecule)</a:t>
            </a:r>
          </a:p>
          <a:p>
            <a:pPr eaLnBrk="1" hangingPunct="1">
              <a:lnSpc>
                <a:spcPct val="90000"/>
              </a:lnSpc>
              <a:defRPr/>
            </a:pPr>
            <a:r>
              <a:rPr lang="en-US" sz="1400" dirty="0" smtClean="0">
                <a:latin typeface="Comic Sans MS" pitchFamily="66" charset="0"/>
              </a:rPr>
              <a:t>simplest</a:t>
            </a:r>
          </a:p>
          <a:p>
            <a:pPr eaLnBrk="1" hangingPunct="1">
              <a:lnSpc>
                <a:spcPct val="90000"/>
              </a:lnSpc>
              <a:defRPr/>
            </a:pPr>
            <a:r>
              <a:rPr lang="en-US" sz="1400" dirty="0" smtClean="0">
                <a:latin typeface="Comic Sans MS" pitchFamily="66" charset="0"/>
              </a:rPr>
              <a:t>*</a:t>
            </a:r>
            <a:r>
              <a:rPr lang="en-US" sz="1400" i="1" dirty="0" smtClean="0">
                <a:latin typeface="Comic Sans MS" pitchFamily="66" charset="0"/>
              </a:rPr>
              <a:t>glucose</a:t>
            </a:r>
            <a:r>
              <a:rPr lang="en-US" sz="1400" dirty="0" smtClean="0">
                <a:latin typeface="Comic Sans MS" pitchFamily="66" charset="0"/>
              </a:rPr>
              <a:t>, fructose</a:t>
            </a:r>
          </a:p>
          <a:p>
            <a:pPr eaLnBrk="1" hangingPunct="1">
              <a:lnSpc>
                <a:spcPct val="90000"/>
              </a:lnSpc>
              <a:defRPr/>
            </a:pPr>
            <a:endParaRPr lang="en-US" sz="1400" dirty="0" smtClean="0">
              <a:latin typeface="Comic Sans MS" pitchFamily="66" charset="0"/>
            </a:endParaRPr>
          </a:p>
          <a:p>
            <a:pPr eaLnBrk="1" hangingPunct="1">
              <a:lnSpc>
                <a:spcPct val="90000"/>
              </a:lnSpc>
              <a:buFontTx/>
              <a:buNone/>
              <a:defRPr/>
            </a:pPr>
            <a:endParaRPr lang="en-US" sz="1100" dirty="0" smtClean="0">
              <a:latin typeface="Comic Sans MS" pitchFamily="66" charset="0"/>
            </a:endParaRPr>
          </a:p>
          <a:p>
            <a:pPr eaLnBrk="1" hangingPunct="1">
              <a:lnSpc>
                <a:spcPct val="90000"/>
              </a:lnSpc>
              <a:buFontTx/>
              <a:buNone/>
              <a:defRPr/>
            </a:pPr>
            <a:r>
              <a:rPr lang="en-US" sz="1800" b="1" dirty="0" smtClean="0">
                <a:solidFill>
                  <a:schemeClr val="tx1">
                    <a:lumMod val="65000"/>
                    <a:lumOff val="35000"/>
                  </a:schemeClr>
                </a:solidFill>
                <a:latin typeface="Comic Sans MS" pitchFamily="66" charset="0"/>
              </a:rPr>
              <a:t>Disaccharides</a:t>
            </a:r>
            <a:r>
              <a:rPr lang="en-US" sz="1800" dirty="0" smtClean="0">
                <a:latin typeface="Comic Sans MS" pitchFamily="66" charset="0"/>
              </a:rPr>
              <a:t> </a:t>
            </a:r>
          </a:p>
          <a:p>
            <a:pPr eaLnBrk="1" hangingPunct="1">
              <a:lnSpc>
                <a:spcPct val="90000"/>
              </a:lnSpc>
              <a:buClr>
                <a:schemeClr val="tx1"/>
              </a:buClr>
              <a:defRPr/>
            </a:pPr>
            <a:r>
              <a:rPr lang="en-US" sz="1600" b="1" dirty="0">
                <a:solidFill>
                  <a:schemeClr val="bg1">
                    <a:lumMod val="50000"/>
                  </a:schemeClr>
                </a:solidFill>
                <a:latin typeface="Comic Sans MS" pitchFamily="66" charset="0"/>
              </a:rPr>
              <a:t>d</a:t>
            </a:r>
            <a:r>
              <a:rPr lang="en-US" sz="1600" b="1" dirty="0" smtClean="0">
                <a:solidFill>
                  <a:schemeClr val="bg1">
                    <a:lumMod val="50000"/>
                  </a:schemeClr>
                </a:solidFill>
                <a:latin typeface="Comic Sans MS" pitchFamily="66" charset="0"/>
              </a:rPr>
              <a:t>ouble</a:t>
            </a:r>
            <a:r>
              <a:rPr lang="en-US" sz="1400" dirty="0" smtClean="0">
                <a:latin typeface="Comic Sans MS" pitchFamily="66" charset="0"/>
              </a:rPr>
              <a:t> sugars</a:t>
            </a:r>
          </a:p>
          <a:p>
            <a:pPr eaLnBrk="1" hangingPunct="1">
              <a:lnSpc>
                <a:spcPct val="90000"/>
              </a:lnSpc>
              <a:defRPr/>
            </a:pPr>
            <a:r>
              <a:rPr lang="en-US" sz="1400" dirty="0" smtClean="0">
                <a:latin typeface="Comic Sans MS" pitchFamily="66" charset="0"/>
              </a:rPr>
              <a:t>combination of two </a:t>
            </a:r>
            <a:r>
              <a:rPr lang="en-US" sz="1400" dirty="0" err="1" smtClean="0">
                <a:latin typeface="Comic Sans MS" pitchFamily="66" charset="0"/>
              </a:rPr>
              <a:t>monosaccharides</a:t>
            </a:r>
            <a:endParaRPr lang="en-US" sz="1400" dirty="0" smtClean="0">
              <a:latin typeface="Comic Sans MS" pitchFamily="66" charset="0"/>
            </a:endParaRPr>
          </a:p>
          <a:p>
            <a:pPr eaLnBrk="1" hangingPunct="1">
              <a:lnSpc>
                <a:spcPct val="90000"/>
              </a:lnSpc>
              <a:defRPr/>
            </a:pPr>
            <a:r>
              <a:rPr lang="en-US" sz="1400" dirty="0" smtClean="0">
                <a:latin typeface="Comic Sans MS" pitchFamily="66" charset="0"/>
              </a:rPr>
              <a:t>* </a:t>
            </a:r>
            <a:r>
              <a:rPr lang="en-US" sz="1600" b="1" dirty="0" smtClean="0">
                <a:solidFill>
                  <a:schemeClr val="bg1">
                    <a:lumMod val="50000"/>
                  </a:schemeClr>
                </a:solidFill>
                <a:latin typeface="Comic Sans MS" pitchFamily="66" charset="0"/>
              </a:rPr>
              <a:t>sucrose</a:t>
            </a:r>
            <a:r>
              <a:rPr lang="en-US" sz="1400" dirty="0" smtClean="0">
                <a:latin typeface="Comic Sans MS" pitchFamily="66" charset="0"/>
              </a:rPr>
              <a:t> = glucose + fructose</a:t>
            </a:r>
          </a:p>
          <a:p>
            <a:pPr eaLnBrk="1" hangingPunct="1">
              <a:lnSpc>
                <a:spcPct val="90000"/>
              </a:lnSpc>
              <a:defRPr/>
            </a:pPr>
            <a:r>
              <a:rPr lang="en-US" sz="1400" dirty="0" smtClean="0">
                <a:latin typeface="Comic Sans MS" pitchFamily="66" charset="0"/>
              </a:rPr>
              <a:t>* </a:t>
            </a:r>
            <a:r>
              <a:rPr lang="en-US" sz="1600" b="1" dirty="0" smtClean="0">
                <a:solidFill>
                  <a:schemeClr val="bg1">
                    <a:lumMod val="50000"/>
                  </a:schemeClr>
                </a:solidFill>
                <a:latin typeface="Comic Sans MS" pitchFamily="66" charset="0"/>
              </a:rPr>
              <a:t>lactose</a:t>
            </a:r>
            <a:r>
              <a:rPr lang="en-US" sz="1400" dirty="0" smtClean="0">
                <a:latin typeface="Comic Sans MS" pitchFamily="66" charset="0"/>
              </a:rPr>
              <a:t> = glucose + </a:t>
            </a:r>
            <a:r>
              <a:rPr lang="en-US" sz="1400" dirty="0" err="1" smtClean="0">
                <a:latin typeface="Comic Sans MS" pitchFamily="66" charset="0"/>
              </a:rPr>
              <a:t>galactose</a:t>
            </a:r>
            <a:endParaRPr lang="en-US" sz="1400" dirty="0" smtClean="0">
              <a:latin typeface="Comic Sans MS" pitchFamily="66" charset="0"/>
            </a:endParaRPr>
          </a:p>
          <a:p>
            <a:pPr eaLnBrk="1" hangingPunct="1">
              <a:lnSpc>
                <a:spcPct val="90000"/>
              </a:lnSpc>
              <a:defRPr/>
            </a:pPr>
            <a:endParaRPr lang="en-US" sz="1400" dirty="0" smtClean="0">
              <a:latin typeface="Comic Sans MS" pitchFamily="66" charset="0"/>
            </a:endParaRPr>
          </a:p>
          <a:p>
            <a:pPr eaLnBrk="1" hangingPunct="1">
              <a:lnSpc>
                <a:spcPct val="90000"/>
              </a:lnSpc>
              <a:buFontTx/>
              <a:buNone/>
              <a:defRPr/>
            </a:pPr>
            <a:endParaRPr lang="en-US" sz="1000" b="1" dirty="0" smtClean="0">
              <a:solidFill>
                <a:schemeClr val="tx1">
                  <a:lumMod val="65000"/>
                  <a:lumOff val="35000"/>
                </a:schemeClr>
              </a:solidFill>
              <a:latin typeface="Comic Sans MS" pitchFamily="66" charset="0"/>
            </a:endParaRPr>
          </a:p>
          <a:p>
            <a:pPr eaLnBrk="1" hangingPunct="1">
              <a:lnSpc>
                <a:spcPct val="90000"/>
              </a:lnSpc>
              <a:buFontTx/>
              <a:buNone/>
              <a:defRPr/>
            </a:pPr>
            <a:r>
              <a:rPr lang="en-US" sz="1800" b="1" dirty="0" smtClean="0">
                <a:solidFill>
                  <a:schemeClr val="tx1">
                    <a:lumMod val="65000"/>
                    <a:lumOff val="35000"/>
                  </a:schemeClr>
                </a:solidFill>
                <a:latin typeface="Comic Sans MS" pitchFamily="66" charset="0"/>
              </a:rPr>
              <a:t>Polysaccharides</a:t>
            </a:r>
            <a:r>
              <a:rPr lang="en-US" sz="1800" dirty="0" smtClean="0">
                <a:solidFill>
                  <a:schemeClr val="tx1">
                    <a:lumMod val="65000"/>
                    <a:lumOff val="35000"/>
                  </a:schemeClr>
                </a:solidFill>
                <a:latin typeface="Comic Sans MS" pitchFamily="66" charset="0"/>
              </a:rPr>
              <a:t> </a:t>
            </a:r>
          </a:p>
          <a:p>
            <a:pPr eaLnBrk="1" hangingPunct="1">
              <a:lnSpc>
                <a:spcPct val="90000"/>
              </a:lnSpc>
              <a:buClr>
                <a:schemeClr val="tx1"/>
              </a:buClr>
              <a:defRPr/>
            </a:pPr>
            <a:r>
              <a:rPr lang="en-US" sz="1400" dirty="0">
                <a:latin typeface="Comic Sans MS" pitchFamily="66" charset="0"/>
              </a:rPr>
              <a:t>a</a:t>
            </a:r>
            <a:r>
              <a:rPr lang="en-US" sz="1400" dirty="0" smtClean="0">
                <a:latin typeface="Comic Sans MS" pitchFamily="66" charset="0"/>
              </a:rPr>
              <a:t>re macromolecules;</a:t>
            </a:r>
            <a:r>
              <a:rPr lang="en-US" sz="1400" i="1" dirty="0" smtClean="0">
                <a:latin typeface="Comic Sans MS" pitchFamily="66" charset="0"/>
              </a:rPr>
              <a:t> </a:t>
            </a:r>
            <a:r>
              <a:rPr lang="en-US" sz="1600" b="1" dirty="0" smtClean="0">
                <a:solidFill>
                  <a:schemeClr val="bg1">
                    <a:lumMod val="50000"/>
                  </a:schemeClr>
                </a:solidFill>
                <a:latin typeface="Comic Sans MS" pitchFamily="66" charset="0"/>
              </a:rPr>
              <a:t>polymers</a:t>
            </a:r>
            <a:r>
              <a:rPr lang="en-US" sz="1400" i="1" dirty="0" smtClean="0">
                <a:latin typeface="Comic Sans MS" pitchFamily="66" charset="0"/>
              </a:rPr>
              <a:t> </a:t>
            </a:r>
            <a:r>
              <a:rPr lang="en-US" sz="1400" dirty="0" smtClean="0">
                <a:latin typeface="Comic Sans MS" pitchFamily="66" charset="0"/>
              </a:rPr>
              <a:t>composed of several sugars</a:t>
            </a:r>
          </a:p>
          <a:p>
            <a:pPr eaLnBrk="1" hangingPunct="1">
              <a:lnSpc>
                <a:spcPct val="90000"/>
              </a:lnSpc>
              <a:defRPr/>
            </a:pPr>
            <a:r>
              <a:rPr lang="en-US" sz="1400" dirty="0" smtClean="0">
                <a:latin typeface="Comic Sans MS" pitchFamily="66" charset="0"/>
              </a:rPr>
              <a:t>can be same monomer (many of same monosaccharide) or mixture of monomers</a:t>
            </a:r>
          </a:p>
          <a:p>
            <a:pPr eaLnBrk="1" hangingPunct="1">
              <a:lnSpc>
                <a:spcPct val="90000"/>
              </a:lnSpc>
              <a:defRPr/>
            </a:pPr>
            <a:r>
              <a:rPr lang="en-US" sz="1600" b="1" dirty="0" smtClean="0">
                <a:solidFill>
                  <a:schemeClr val="bg1">
                    <a:lumMod val="50000"/>
                  </a:schemeClr>
                </a:solidFill>
                <a:latin typeface="Comic Sans MS" pitchFamily="66" charset="0"/>
              </a:rPr>
              <a:t>energy</a:t>
            </a:r>
            <a:r>
              <a:rPr lang="en-US" sz="1400" dirty="0" smtClean="0">
                <a:latin typeface="Comic Sans MS" pitchFamily="66" charset="0"/>
              </a:rPr>
              <a:t> carbs: </a:t>
            </a:r>
            <a:r>
              <a:rPr lang="en-US" sz="1400" b="1" i="1" dirty="0" smtClean="0">
                <a:latin typeface="Comic Sans MS" pitchFamily="66" charset="0"/>
              </a:rPr>
              <a:t>glycogen</a:t>
            </a:r>
            <a:r>
              <a:rPr lang="en-US" sz="1400" dirty="0" smtClean="0">
                <a:latin typeface="Comic Sans MS" pitchFamily="66" charset="0"/>
              </a:rPr>
              <a:t> </a:t>
            </a:r>
            <a:r>
              <a:rPr lang="en-US" sz="1100" dirty="0" smtClean="0">
                <a:latin typeface="Comic Sans MS" pitchFamily="66" charset="0"/>
              </a:rPr>
              <a:t>(animals) </a:t>
            </a:r>
            <a:r>
              <a:rPr lang="en-US" sz="1400" b="1" i="1" dirty="0" smtClean="0">
                <a:latin typeface="Comic Sans MS" pitchFamily="66" charset="0"/>
              </a:rPr>
              <a:t>starch</a:t>
            </a:r>
            <a:r>
              <a:rPr lang="en-US" sz="1400" dirty="0" smtClean="0">
                <a:latin typeface="Comic Sans MS" pitchFamily="66" charset="0"/>
              </a:rPr>
              <a:t> </a:t>
            </a:r>
            <a:r>
              <a:rPr lang="en-US" sz="1100" dirty="0" smtClean="0">
                <a:latin typeface="Comic Sans MS" pitchFamily="66" charset="0"/>
              </a:rPr>
              <a:t>(plants)</a:t>
            </a:r>
            <a:endParaRPr lang="en-US" sz="1100" b="1" i="1" dirty="0" smtClean="0">
              <a:latin typeface="Comic Sans MS" pitchFamily="66" charset="0"/>
            </a:endParaRPr>
          </a:p>
          <a:p>
            <a:pPr eaLnBrk="1" hangingPunct="1">
              <a:lnSpc>
                <a:spcPct val="90000"/>
              </a:lnSpc>
              <a:defRPr/>
            </a:pPr>
            <a:r>
              <a:rPr lang="en-US" sz="1600" b="1" dirty="0" smtClean="0">
                <a:solidFill>
                  <a:schemeClr val="bg1">
                    <a:lumMod val="50000"/>
                  </a:schemeClr>
                </a:solidFill>
                <a:latin typeface="Comic Sans MS" pitchFamily="66" charset="0"/>
              </a:rPr>
              <a:t>structural</a:t>
            </a:r>
            <a:r>
              <a:rPr lang="en-US" sz="1400" dirty="0" smtClean="0">
                <a:latin typeface="Comic Sans MS" pitchFamily="66" charset="0"/>
              </a:rPr>
              <a:t> carbs: </a:t>
            </a:r>
            <a:r>
              <a:rPr lang="en-US" sz="1400" b="1" i="1" dirty="0" smtClean="0">
                <a:latin typeface="Comic Sans MS" pitchFamily="66" charset="0"/>
              </a:rPr>
              <a:t>chitin</a:t>
            </a:r>
            <a:r>
              <a:rPr lang="en-US" sz="1400" dirty="0" smtClean="0">
                <a:latin typeface="Comic Sans MS" pitchFamily="66" charset="0"/>
              </a:rPr>
              <a:t> </a:t>
            </a:r>
            <a:r>
              <a:rPr lang="en-US" sz="1100" dirty="0" smtClean="0">
                <a:latin typeface="Comic Sans MS" pitchFamily="66" charset="0"/>
              </a:rPr>
              <a:t>(animals), </a:t>
            </a:r>
            <a:r>
              <a:rPr lang="en-US" sz="1400" b="1" i="1" dirty="0" smtClean="0">
                <a:latin typeface="Comic Sans MS" pitchFamily="66" charset="0"/>
              </a:rPr>
              <a:t>cellulose</a:t>
            </a:r>
            <a:r>
              <a:rPr lang="en-US" sz="1400" dirty="0" smtClean="0">
                <a:latin typeface="Comic Sans MS" pitchFamily="66" charset="0"/>
              </a:rPr>
              <a:t> </a:t>
            </a:r>
            <a:r>
              <a:rPr lang="en-US" sz="1100" dirty="0" smtClean="0">
                <a:latin typeface="Comic Sans MS" pitchFamily="66" charset="0"/>
              </a:rPr>
              <a:t>(plants)</a:t>
            </a:r>
          </a:p>
        </p:txBody>
      </p:sp>
      <p:pic>
        <p:nvPicPr>
          <p:cNvPr id="28676" name="Picture 9" descr="Gluco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962400" y="1254125"/>
            <a:ext cx="130492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15" descr="Sucros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46788" y="873125"/>
            <a:ext cx="2027237"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16" descr="Starch-amyl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550" y="2438400"/>
            <a:ext cx="320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7400" y="4056732"/>
            <a:ext cx="2975557" cy="2353594"/>
          </a:xfrm>
          <a:prstGeom prst="rect">
            <a:avLst/>
          </a:prstGeom>
          <a:ln w="88900" cap="sq" cmpd="thickThin">
            <a:solidFill>
              <a:srgbClr val="000000"/>
            </a:solidFill>
            <a:prstDash val="solid"/>
            <a:miter lim="800000"/>
          </a:ln>
          <a:effectLst>
            <a:innerShdw blurRad="76200">
              <a:srgbClr val="000000"/>
            </a:innerShdw>
          </a:effectLst>
        </p:spPr>
      </p:pic>
      <p:sp>
        <p:nvSpPr>
          <p:cNvPr id="28680" name="Rectangle 9"/>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63">
                                            <p:txEl>
                                              <p:pRg st="7" end="7"/>
                                            </p:txEl>
                                          </p:spTgt>
                                        </p:tgtEl>
                                        <p:attrNameLst>
                                          <p:attrName>style.visibility</p:attrName>
                                        </p:attrNameLst>
                                      </p:cBhvr>
                                      <p:to>
                                        <p:strVal val="visible"/>
                                      </p:to>
                                    </p:set>
                                    <p:animEffect transition="in" filter="dissolve">
                                      <p:cBhvr>
                                        <p:cTn id="7" dur="500"/>
                                        <p:tgtEl>
                                          <p:spTgt spid="399363">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63">
                                            <p:txEl>
                                              <p:pRg st="8" end="8"/>
                                            </p:txEl>
                                          </p:spTgt>
                                        </p:tgtEl>
                                        <p:attrNameLst>
                                          <p:attrName>style.visibility</p:attrName>
                                        </p:attrNameLst>
                                      </p:cBhvr>
                                      <p:to>
                                        <p:strVal val="visible"/>
                                      </p:to>
                                    </p:set>
                                    <p:animEffect transition="in" filter="dissolve">
                                      <p:cBhvr>
                                        <p:cTn id="10" dur="500"/>
                                        <p:tgtEl>
                                          <p:spTgt spid="399363">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99363">
                                            <p:txEl>
                                              <p:pRg st="9" end="9"/>
                                            </p:txEl>
                                          </p:spTgt>
                                        </p:tgtEl>
                                        <p:attrNameLst>
                                          <p:attrName>style.visibility</p:attrName>
                                        </p:attrNameLst>
                                      </p:cBhvr>
                                      <p:to>
                                        <p:strVal val="visible"/>
                                      </p:to>
                                    </p:set>
                                    <p:animEffect transition="in" filter="dissolve">
                                      <p:cBhvr>
                                        <p:cTn id="13" dur="500"/>
                                        <p:tgtEl>
                                          <p:spTgt spid="399363">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99363">
                                            <p:txEl>
                                              <p:pRg st="10" end="10"/>
                                            </p:txEl>
                                          </p:spTgt>
                                        </p:tgtEl>
                                        <p:attrNameLst>
                                          <p:attrName>style.visibility</p:attrName>
                                        </p:attrNameLst>
                                      </p:cBhvr>
                                      <p:to>
                                        <p:strVal val="visible"/>
                                      </p:to>
                                    </p:set>
                                    <p:animEffect transition="in" filter="dissolve">
                                      <p:cBhvr>
                                        <p:cTn id="16" dur="500"/>
                                        <p:tgtEl>
                                          <p:spTgt spid="399363">
                                            <p:txEl>
                                              <p:pRg st="10" end="1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99363">
                                            <p:txEl>
                                              <p:pRg st="11" end="11"/>
                                            </p:txEl>
                                          </p:spTgt>
                                        </p:tgtEl>
                                        <p:attrNameLst>
                                          <p:attrName>style.visibility</p:attrName>
                                        </p:attrNameLst>
                                      </p:cBhvr>
                                      <p:to>
                                        <p:strVal val="visible"/>
                                      </p:to>
                                    </p:set>
                                    <p:animEffect transition="in" filter="dissolve">
                                      <p:cBhvr>
                                        <p:cTn id="19" dur="500"/>
                                        <p:tgtEl>
                                          <p:spTgt spid="399363">
                                            <p:txEl>
                                              <p:pRg st="11" end="1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99363">
                                            <p:txEl>
                                              <p:pRg st="14" end="14"/>
                                            </p:txEl>
                                          </p:spTgt>
                                        </p:tgtEl>
                                        <p:attrNameLst>
                                          <p:attrName>style.visibility</p:attrName>
                                        </p:attrNameLst>
                                      </p:cBhvr>
                                      <p:to>
                                        <p:strVal val="visible"/>
                                      </p:to>
                                    </p:set>
                                    <p:animEffect transition="in" filter="dissolve">
                                      <p:cBhvr>
                                        <p:cTn id="24" dur="500"/>
                                        <p:tgtEl>
                                          <p:spTgt spid="399363">
                                            <p:txEl>
                                              <p:pRg st="14" end="1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99363">
                                            <p:txEl>
                                              <p:pRg st="15" end="15"/>
                                            </p:txEl>
                                          </p:spTgt>
                                        </p:tgtEl>
                                        <p:attrNameLst>
                                          <p:attrName>style.visibility</p:attrName>
                                        </p:attrNameLst>
                                      </p:cBhvr>
                                      <p:to>
                                        <p:strVal val="visible"/>
                                      </p:to>
                                    </p:set>
                                    <p:animEffect transition="in" filter="dissolve">
                                      <p:cBhvr>
                                        <p:cTn id="27" dur="500"/>
                                        <p:tgtEl>
                                          <p:spTgt spid="399363">
                                            <p:txEl>
                                              <p:pRg st="15" end="1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99363">
                                            <p:txEl>
                                              <p:pRg st="16" end="16"/>
                                            </p:txEl>
                                          </p:spTgt>
                                        </p:tgtEl>
                                        <p:attrNameLst>
                                          <p:attrName>style.visibility</p:attrName>
                                        </p:attrNameLst>
                                      </p:cBhvr>
                                      <p:to>
                                        <p:strVal val="visible"/>
                                      </p:to>
                                    </p:set>
                                    <p:animEffect transition="in" filter="dissolve">
                                      <p:cBhvr>
                                        <p:cTn id="30" dur="500"/>
                                        <p:tgtEl>
                                          <p:spTgt spid="399363">
                                            <p:txEl>
                                              <p:pRg st="16" end="1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99363">
                                            <p:txEl>
                                              <p:pRg st="17" end="17"/>
                                            </p:txEl>
                                          </p:spTgt>
                                        </p:tgtEl>
                                        <p:attrNameLst>
                                          <p:attrName>style.visibility</p:attrName>
                                        </p:attrNameLst>
                                      </p:cBhvr>
                                      <p:to>
                                        <p:strVal val="visible"/>
                                      </p:to>
                                    </p:set>
                                    <p:animEffect transition="in" filter="dissolve">
                                      <p:cBhvr>
                                        <p:cTn id="33" dur="500"/>
                                        <p:tgtEl>
                                          <p:spTgt spid="399363">
                                            <p:txEl>
                                              <p:pRg st="17" end="1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99363">
                                            <p:txEl>
                                              <p:pRg st="18" end="18"/>
                                            </p:txEl>
                                          </p:spTgt>
                                        </p:tgtEl>
                                        <p:attrNameLst>
                                          <p:attrName>style.visibility</p:attrName>
                                        </p:attrNameLst>
                                      </p:cBhvr>
                                      <p:to>
                                        <p:strVal val="visible"/>
                                      </p:to>
                                    </p:set>
                                    <p:animEffect transition="in" filter="dissolve">
                                      <p:cBhvr>
                                        <p:cTn id="36" dur="500"/>
                                        <p:tgtEl>
                                          <p:spTgt spid="39936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0"/>
            <a:ext cx="4191000" cy="792163"/>
          </a:xfrm>
        </p:spPr>
        <p:txBody>
          <a:bodyPr/>
          <a:lstStyle/>
          <a:p>
            <a:pPr algn="l" eaLnBrk="1" hangingPunct="1"/>
            <a:r>
              <a:rPr lang="en-US" sz="3200" b="1" dirty="0" err="1" smtClean="0">
                <a:solidFill>
                  <a:srgbClr val="CC0066"/>
                </a:solidFill>
                <a:latin typeface="Comic Sans MS" pitchFamily="66" charset="0"/>
              </a:rPr>
              <a:t>MacConkey's</a:t>
            </a:r>
            <a:r>
              <a:rPr lang="en-US" sz="2400" b="1" dirty="0" smtClean="0">
                <a:latin typeface="Comic Sans MS" pitchFamily="66" charset="0"/>
              </a:rPr>
              <a:t> </a:t>
            </a:r>
            <a:r>
              <a:rPr lang="en-US" sz="2000" dirty="0" smtClean="0">
                <a:latin typeface="Comic Sans MS" pitchFamily="66" charset="0"/>
              </a:rPr>
              <a:t>(MAC)</a:t>
            </a:r>
            <a:endParaRPr lang="en-US" sz="3200" dirty="0" smtClean="0">
              <a:latin typeface="Comic Sans MS" pitchFamily="66" charset="0"/>
            </a:endParaRPr>
          </a:p>
        </p:txBody>
      </p:sp>
      <p:sp>
        <p:nvSpPr>
          <p:cNvPr id="50179" name="Rectangle 3"/>
          <p:cNvSpPr>
            <a:spLocks noGrp="1" noChangeArrowheads="1"/>
          </p:cNvSpPr>
          <p:nvPr>
            <p:ph type="body" sz="half" idx="1"/>
          </p:nvPr>
        </p:nvSpPr>
        <p:spPr>
          <a:xfrm>
            <a:off x="178633" y="812799"/>
            <a:ext cx="6324600" cy="5838825"/>
          </a:xfrm>
        </p:spPr>
        <p:txBody>
          <a:bodyPr/>
          <a:lstStyle/>
          <a:p>
            <a:pPr eaLnBrk="1" hangingPunct="1">
              <a:lnSpc>
                <a:spcPct val="90000"/>
              </a:lnSpc>
              <a:buFontTx/>
              <a:buNone/>
              <a:defRPr/>
            </a:pPr>
            <a:r>
              <a:rPr lang="en-US" sz="1600" dirty="0" err="1" smtClean="0">
                <a:latin typeface="Comic Sans MS" pitchFamily="66" charset="0"/>
                <a:hlinkClick r:id="rId3"/>
              </a:rPr>
              <a:t>MacConkey’s</a:t>
            </a:r>
            <a:r>
              <a:rPr lang="en-US" sz="1600" dirty="0" smtClean="0">
                <a:latin typeface="Comic Sans MS" pitchFamily="66" charset="0"/>
              </a:rPr>
              <a:t> media is both </a:t>
            </a:r>
            <a:r>
              <a:rPr lang="en-US" sz="1600" b="1" dirty="0" smtClean="0">
                <a:latin typeface="Comic Sans MS" pitchFamily="66" charset="0"/>
                <a:hlinkClick r:id="rId4"/>
              </a:rPr>
              <a:t>selective</a:t>
            </a:r>
            <a:r>
              <a:rPr lang="en-US" sz="1600" dirty="0" smtClean="0">
                <a:latin typeface="Comic Sans MS" pitchFamily="66" charset="0"/>
                <a:hlinkClick r:id="rId4"/>
              </a:rPr>
              <a:t> &amp; </a:t>
            </a:r>
            <a:r>
              <a:rPr lang="en-US" sz="1600" b="1" dirty="0" smtClean="0">
                <a:latin typeface="Comic Sans MS" pitchFamily="66" charset="0"/>
                <a:hlinkClick r:id="rId4"/>
              </a:rPr>
              <a:t>differential</a:t>
            </a:r>
            <a:r>
              <a:rPr lang="en-US" sz="1600" dirty="0" smtClean="0">
                <a:latin typeface="Comic Sans MS" pitchFamily="66" charset="0"/>
              </a:rPr>
              <a:t>.</a:t>
            </a:r>
          </a:p>
          <a:p>
            <a:pPr eaLnBrk="1" hangingPunct="1">
              <a:lnSpc>
                <a:spcPct val="90000"/>
              </a:lnSpc>
              <a:buFontTx/>
              <a:buNone/>
              <a:defRPr/>
            </a:pPr>
            <a:endParaRPr lang="en-US" sz="1100" dirty="0" smtClean="0">
              <a:latin typeface="Comic Sans MS" pitchFamily="66" charset="0"/>
            </a:endParaRPr>
          </a:p>
          <a:p>
            <a:pPr eaLnBrk="1" hangingPunct="1">
              <a:lnSpc>
                <a:spcPct val="90000"/>
              </a:lnSpc>
              <a:buFontTx/>
              <a:buAutoNum type="arabicPeriod"/>
              <a:defRPr/>
            </a:pPr>
            <a:r>
              <a:rPr lang="en-US" sz="1400" b="1" dirty="0">
                <a:latin typeface="Comic Sans MS" pitchFamily="66" charset="0"/>
              </a:rPr>
              <a:t>S</a:t>
            </a:r>
            <a:r>
              <a:rPr lang="en-US" sz="1400" b="1" dirty="0" smtClean="0">
                <a:latin typeface="Comic Sans MS" pitchFamily="66" charset="0"/>
              </a:rPr>
              <a:t>elective</a:t>
            </a:r>
            <a:r>
              <a:rPr lang="en-US" sz="1400" dirty="0" smtClean="0">
                <a:latin typeface="Comic Sans MS" pitchFamily="66" charset="0"/>
              </a:rPr>
              <a:t> because it </a:t>
            </a:r>
            <a:r>
              <a:rPr lang="en-US" sz="1400" i="1" dirty="0" smtClean="0">
                <a:latin typeface="Comic Sans MS" pitchFamily="66" charset="0"/>
              </a:rPr>
              <a:t>only grows  </a:t>
            </a:r>
            <a:r>
              <a:rPr lang="en-US" sz="1400" b="1" i="1" dirty="0" smtClean="0">
                <a:latin typeface="Comic Sans MS" pitchFamily="66" charset="0"/>
                <a:hlinkClick r:id="rId5"/>
              </a:rPr>
              <a:t>Gram-negative</a:t>
            </a:r>
            <a:r>
              <a:rPr lang="en-US" sz="1400" i="1" dirty="0" smtClean="0">
                <a:latin typeface="Comic Sans MS" pitchFamily="66" charset="0"/>
              </a:rPr>
              <a:t> </a:t>
            </a:r>
          </a:p>
          <a:p>
            <a:pPr marL="0" indent="0" eaLnBrk="1" hangingPunct="1">
              <a:lnSpc>
                <a:spcPct val="90000"/>
              </a:lnSpc>
              <a:buFontTx/>
              <a:buNone/>
              <a:defRPr/>
            </a:pPr>
            <a:r>
              <a:rPr lang="en-US" sz="1400" i="1" dirty="0">
                <a:latin typeface="Comic Sans MS" pitchFamily="66" charset="0"/>
              </a:rPr>
              <a:t> </a:t>
            </a:r>
            <a:r>
              <a:rPr lang="en-US" sz="1400" i="1" dirty="0" smtClean="0">
                <a:latin typeface="Comic Sans MS" pitchFamily="66" charset="0"/>
              </a:rPr>
              <a:t>     bacteria</a:t>
            </a:r>
            <a:r>
              <a:rPr lang="en-US" sz="1400" dirty="0" smtClean="0">
                <a:latin typeface="Comic Sans MS" pitchFamily="66" charset="0"/>
              </a:rPr>
              <a:t>. Inhibits the growth of </a:t>
            </a:r>
            <a:r>
              <a:rPr lang="en-US" sz="1400" b="1" dirty="0" smtClean="0">
                <a:latin typeface="Comic Sans MS" pitchFamily="66" charset="0"/>
                <a:hlinkClick r:id="rId6"/>
              </a:rPr>
              <a:t>Gram-positive</a:t>
            </a:r>
            <a:r>
              <a:rPr lang="en-US" sz="1400" dirty="0" smtClean="0">
                <a:latin typeface="Comic Sans MS" pitchFamily="66" charset="0"/>
              </a:rPr>
              <a:t> </a:t>
            </a: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bacteria.                                       </a:t>
            </a:r>
          </a:p>
          <a:p>
            <a:pPr marL="0" indent="0" eaLnBrk="1" hangingPunct="1">
              <a:lnSpc>
                <a:spcPct val="90000"/>
              </a:lnSpc>
              <a:buFontTx/>
              <a:buNone/>
              <a:defRPr/>
            </a:pPr>
            <a:endParaRPr lang="en-US" sz="1400" dirty="0" smtClean="0">
              <a:latin typeface="Comic Sans MS" pitchFamily="66" charset="0"/>
            </a:endParaRPr>
          </a:p>
          <a:p>
            <a:pPr eaLnBrk="1" hangingPunct="1">
              <a:lnSpc>
                <a:spcPct val="90000"/>
              </a:lnSpc>
              <a:buFontTx/>
              <a:buAutoNum type="arabicPeriod" startAt="2"/>
              <a:defRPr/>
            </a:pPr>
            <a:r>
              <a:rPr lang="en-US" sz="1400" b="1" dirty="0" smtClean="0">
                <a:latin typeface="Comic Sans MS" pitchFamily="66" charset="0"/>
              </a:rPr>
              <a:t>Differential</a:t>
            </a:r>
            <a:r>
              <a:rPr lang="en-US" sz="1400" dirty="0" smtClean="0">
                <a:latin typeface="Comic Sans MS" pitchFamily="66" charset="0"/>
              </a:rPr>
              <a:t> because neutral red </a:t>
            </a:r>
            <a:r>
              <a:rPr lang="en-US" sz="1200" dirty="0" smtClean="0">
                <a:latin typeface="Comic Sans MS" pitchFamily="66" charset="0"/>
              </a:rPr>
              <a:t>(pH-sensitive </a:t>
            </a:r>
          </a:p>
          <a:p>
            <a:pPr marL="0" indent="0" eaLnBrk="1" hangingPunct="1">
              <a:lnSpc>
                <a:spcPct val="90000"/>
              </a:lnSpc>
              <a:buFontTx/>
              <a:buNone/>
              <a:defRPr/>
            </a:pPr>
            <a:r>
              <a:rPr lang="en-US" sz="1200" dirty="0">
                <a:latin typeface="Comic Sans MS" pitchFamily="66" charset="0"/>
              </a:rPr>
              <a:t> </a:t>
            </a:r>
            <a:r>
              <a:rPr lang="en-US" sz="1200" dirty="0" smtClean="0">
                <a:latin typeface="Comic Sans MS" pitchFamily="66" charset="0"/>
              </a:rPr>
              <a:t>    dye) </a:t>
            </a:r>
            <a:r>
              <a:rPr lang="en-US" sz="1400" dirty="0" smtClean="0">
                <a:latin typeface="Comic Sans MS" pitchFamily="66" charset="0"/>
              </a:rPr>
              <a:t>and lactose </a:t>
            </a:r>
            <a:r>
              <a:rPr lang="en-US" sz="1200" dirty="0" smtClean="0">
                <a:latin typeface="Comic Sans MS" pitchFamily="66" charset="0"/>
              </a:rPr>
              <a:t>(type of sugar) </a:t>
            </a:r>
            <a:r>
              <a:rPr lang="en-US" sz="1400" dirty="0" smtClean="0">
                <a:latin typeface="Comic Sans MS" pitchFamily="66" charset="0"/>
              </a:rPr>
              <a:t>have been added </a:t>
            </a: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to media. </a:t>
            </a:r>
          </a:p>
          <a:p>
            <a:pPr eaLnBrk="1" hangingPunct="1">
              <a:lnSpc>
                <a:spcPct val="90000"/>
              </a:lnSpc>
              <a:buFontTx/>
              <a:buAutoNum type="arabicPeriod" startAt="2"/>
              <a:defRPr/>
            </a:pPr>
            <a:endParaRPr lang="en-US" sz="600" dirty="0" smtClean="0">
              <a:latin typeface="Comic Sans MS" pitchFamily="66" charset="0"/>
            </a:endParaRPr>
          </a:p>
          <a:p>
            <a:pPr marL="0" indent="0" eaLnBrk="1" hangingPunct="1">
              <a:lnSpc>
                <a:spcPct val="90000"/>
              </a:lnSpc>
              <a:buFontTx/>
              <a:buNone/>
              <a:defRPr/>
            </a:pPr>
            <a:r>
              <a:rPr lang="en-US" sz="1400" dirty="0" smtClean="0">
                <a:latin typeface="Comic Sans MS" pitchFamily="66" charset="0"/>
              </a:rPr>
              <a:t>     - Bacteria that use </a:t>
            </a:r>
            <a:r>
              <a:rPr lang="en-US" sz="1800" b="1" dirty="0" smtClean="0">
                <a:solidFill>
                  <a:schemeClr val="bg1">
                    <a:lumMod val="50000"/>
                  </a:schemeClr>
                </a:solidFill>
                <a:latin typeface="Comic Sans MS" pitchFamily="66" charset="0"/>
              </a:rPr>
              <a:t>lactose</a:t>
            </a:r>
            <a:r>
              <a:rPr lang="en-US" sz="2400" dirty="0" smtClean="0">
                <a:latin typeface="Comic Sans MS" pitchFamily="66" charset="0"/>
              </a:rPr>
              <a:t> </a:t>
            </a:r>
            <a:r>
              <a:rPr lang="en-US" sz="1400" dirty="0" smtClean="0">
                <a:latin typeface="Comic Sans MS" pitchFamily="66" charset="0"/>
              </a:rPr>
              <a:t>(a </a:t>
            </a:r>
            <a:r>
              <a:rPr lang="en-US" sz="1400" dirty="0" err="1" smtClean="0">
                <a:latin typeface="Comic Sans MS" pitchFamily="66" charset="0"/>
              </a:rPr>
              <a:t>disacchride</a:t>
            </a:r>
            <a:r>
              <a:rPr lang="en-US" sz="1400" dirty="0">
                <a:latin typeface="Comic Sans MS" pitchFamily="66" charset="0"/>
              </a:rPr>
              <a:t>)</a:t>
            </a:r>
            <a:r>
              <a:rPr lang="en-US" sz="1400" dirty="0" smtClean="0">
                <a:latin typeface="Comic Sans MS" pitchFamily="66" charset="0"/>
              </a:rPr>
              <a:t> for food, produce acidic  </a:t>
            </a: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metabolites that trigger the </a:t>
            </a:r>
            <a:r>
              <a:rPr lang="en-US" sz="1400" b="1" dirty="0" smtClean="0">
                <a:latin typeface="Comic Sans MS" pitchFamily="66" charset="0"/>
                <a:hlinkClick r:id="rId7"/>
              </a:rPr>
              <a:t>pH</a:t>
            </a:r>
            <a:r>
              <a:rPr lang="en-US" sz="1400" dirty="0" smtClean="0">
                <a:latin typeface="Comic Sans MS" pitchFamily="66" charset="0"/>
              </a:rPr>
              <a:t> sensitive dye to turn pink.</a:t>
            </a:r>
            <a:r>
              <a:rPr lang="en-US" sz="1400" dirty="0">
                <a:latin typeface="Comic Sans MS" pitchFamily="66" charset="0"/>
              </a:rPr>
              <a:t> </a:t>
            </a:r>
            <a:r>
              <a:rPr lang="en-US" sz="1400" dirty="0" smtClean="0">
                <a:latin typeface="Comic Sans MS" pitchFamily="66" charset="0"/>
              </a:rPr>
              <a:t> </a:t>
            </a:r>
          </a:p>
          <a:p>
            <a:pPr marL="0" indent="0" eaLnBrk="1" hangingPunct="1">
              <a:lnSpc>
                <a:spcPct val="90000"/>
              </a:lnSpc>
              <a:buFontTx/>
              <a:buNone/>
              <a:defRPr/>
            </a:pPr>
            <a:endParaRPr lang="en-US" sz="500" dirty="0" smtClean="0">
              <a:latin typeface="Comic Sans MS" pitchFamily="66" charset="0"/>
            </a:endParaRPr>
          </a:p>
          <a:p>
            <a:pPr marL="0" indent="0" eaLnBrk="1" hangingPunct="1">
              <a:lnSpc>
                <a:spcPct val="90000"/>
              </a:lnSpc>
              <a:buFontTx/>
              <a:buNone/>
              <a:defRPr/>
            </a:pPr>
            <a:r>
              <a:rPr lang="en-US" sz="1400" dirty="0" smtClean="0">
                <a:latin typeface="Comic Sans MS" pitchFamily="66" charset="0"/>
              </a:rPr>
              <a:t>     - So lactose fermenting bacteria will grow in bright pink colonies while </a:t>
            </a:r>
          </a:p>
          <a:p>
            <a:pPr marL="0" indent="0" eaLnBrk="1" hangingPunct="1">
              <a:lnSpc>
                <a:spcPct val="90000"/>
              </a:lnSpc>
              <a:buFontTx/>
              <a:buNone/>
              <a:defRPr/>
            </a:pPr>
            <a:r>
              <a:rPr lang="en-US" sz="1400" dirty="0">
                <a:latin typeface="Comic Sans MS" pitchFamily="66" charset="0"/>
              </a:rPr>
              <a:t> </a:t>
            </a:r>
            <a:r>
              <a:rPr lang="en-US" sz="1400" dirty="0" smtClean="0">
                <a:latin typeface="Comic Sans MS" pitchFamily="66" charset="0"/>
              </a:rPr>
              <a:t>      non-lactose fermenters will be colorless and clear.</a:t>
            </a:r>
            <a:r>
              <a:rPr lang="en-US" sz="1600" dirty="0" smtClean="0">
                <a:latin typeface="Comic Sans MS" pitchFamily="66" charset="0"/>
              </a:rPr>
              <a:t> </a:t>
            </a:r>
          </a:p>
          <a:p>
            <a:pPr marL="0" indent="0" eaLnBrk="1" hangingPunct="1">
              <a:lnSpc>
                <a:spcPct val="90000"/>
              </a:lnSpc>
              <a:buFontTx/>
              <a:buNone/>
              <a:defRPr/>
            </a:pPr>
            <a:endParaRPr lang="en-US" sz="1400" dirty="0">
              <a:latin typeface="Comic Sans MS" pitchFamily="66" charset="0"/>
            </a:endParaRPr>
          </a:p>
          <a:p>
            <a:pPr marL="0" indent="0" eaLnBrk="1" hangingPunct="1">
              <a:lnSpc>
                <a:spcPct val="90000"/>
              </a:lnSpc>
              <a:buFontTx/>
              <a:buNone/>
              <a:defRPr/>
            </a:pPr>
            <a:r>
              <a:rPr lang="en-US" sz="1600" b="1" i="1" dirty="0" smtClean="0">
                <a:solidFill>
                  <a:srgbClr val="FF0000"/>
                </a:solidFill>
                <a:latin typeface="Comic Sans MS" pitchFamily="66" charset="0"/>
              </a:rPr>
              <a:t>Q</a:t>
            </a:r>
            <a:r>
              <a:rPr lang="en-US" sz="1400" b="1" i="1" dirty="0" smtClean="0">
                <a:latin typeface="Comic Sans MS" pitchFamily="66" charset="0"/>
              </a:rPr>
              <a:t>: </a:t>
            </a:r>
            <a:r>
              <a:rPr lang="en-US" sz="1400" b="1" i="1" dirty="0">
                <a:latin typeface="Comic Sans MS" pitchFamily="66" charset="0"/>
              </a:rPr>
              <a:t>R</a:t>
            </a:r>
            <a:r>
              <a:rPr lang="en-US" sz="1400" b="1" i="1" dirty="0" smtClean="0">
                <a:latin typeface="Comic Sans MS" pitchFamily="66" charset="0"/>
              </a:rPr>
              <a:t>egardless of the color of the plate, what do know about bacteria found growing on </a:t>
            </a:r>
            <a:r>
              <a:rPr lang="en-US" sz="1400" b="1" i="1" dirty="0" err="1" smtClean="0">
                <a:latin typeface="Comic Sans MS" pitchFamily="66" charset="0"/>
              </a:rPr>
              <a:t>MacConkey’s</a:t>
            </a:r>
            <a:r>
              <a:rPr lang="en-US" sz="1400" b="1" i="1" dirty="0" smtClean="0">
                <a:latin typeface="Comic Sans MS" pitchFamily="66" charset="0"/>
              </a:rPr>
              <a:t>?</a:t>
            </a:r>
          </a:p>
          <a:p>
            <a:pPr marL="0" indent="0" eaLnBrk="1" hangingPunct="1">
              <a:lnSpc>
                <a:spcPct val="90000"/>
              </a:lnSpc>
              <a:buFontTx/>
              <a:buNone/>
              <a:defRPr/>
            </a:pPr>
            <a:endParaRPr lang="en-US" sz="1400" b="1" i="1" dirty="0">
              <a:latin typeface="Comic Sans MS" pitchFamily="66" charset="0"/>
            </a:endParaRPr>
          </a:p>
          <a:p>
            <a:pPr marL="0" indent="0" eaLnBrk="1" hangingPunct="1">
              <a:lnSpc>
                <a:spcPct val="90000"/>
              </a:lnSpc>
              <a:buFontTx/>
              <a:buNone/>
              <a:defRPr/>
            </a:pPr>
            <a:r>
              <a:rPr lang="en-US" sz="1600" b="1" i="1" dirty="0" smtClean="0">
                <a:solidFill>
                  <a:srgbClr val="FF0000"/>
                </a:solidFill>
                <a:latin typeface="Comic Sans MS" pitchFamily="66" charset="0"/>
              </a:rPr>
              <a:t>Q</a:t>
            </a:r>
            <a:r>
              <a:rPr lang="en-US" sz="1400" b="1" i="1" dirty="0" smtClean="0">
                <a:latin typeface="Comic Sans MS" pitchFamily="66" charset="0"/>
              </a:rPr>
              <a:t>: If there is growth, what additional information is provided when the color of the bacteria is examined?</a:t>
            </a:r>
            <a:endParaRPr lang="en-US" sz="1400" b="1" dirty="0" smtClean="0">
              <a:latin typeface="Comic Sans MS" pitchFamily="66" charset="0"/>
            </a:endParaRPr>
          </a:p>
          <a:p>
            <a:pPr eaLnBrk="1" hangingPunct="1">
              <a:lnSpc>
                <a:spcPct val="90000"/>
              </a:lnSpc>
              <a:buFontTx/>
              <a:buNone/>
              <a:defRPr/>
            </a:pPr>
            <a:endParaRPr lang="en-US" sz="1400" dirty="0" smtClean="0">
              <a:latin typeface="Comic Sans MS" pitchFamily="66" charset="0"/>
            </a:endParaRPr>
          </a:p>
          <a:p>
            <a:pPr eaLnBrk="1" hangingPunct="1">
              <a:lnSpc>
                <a:spcPct val="90000"/>
              </a:lnSpc>
              <a:buFontTx/>
              <a:buNone/>
              <a:defRPr/>
            </a:pPr>
            <a:r>
              <a:rPr lang="en-US" sz="1400" dirty="0" smtClean="0">
                <a:latin typeface="Comic Sans MS" pitchFamily="66" charset="0"/>
              </a:rPr>
              <a:t>Enteric bacteria are the most frequently encountered bacteria isolated from many types of clinical specimens. They are most commonly lactose fermenters.</a:t>
            </a:r>
          </a:p>
        </p:txBody>
      </p:sp>
      <p:pic>
        <p:nvPicPr>
          <p:cNvPr id="9220" name="Picture 9" descr="MAC_Medium_Salmonella_and_Ecoli"/>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a:xfrm>
            <a:off x="5575817" y="228600"/>
            <a:ext cx="3158319" cy="2667026"/>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1" name="Text Box 6"/>
          <p:cNvSpPr txBox="1">
            <a:spLocks noChangeArrowheads="1"/>
          </p:cNvSpPr>
          <p:nvPr/>
        </p:nvSpPr>
        <p:spPr bwMode="auto">
          <a:xfrm>
            <a:off x="6477000" y="6451600"/>
            <a:ext cx="269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hlinkClick r:id="rId9"/>
              </a:rPr>
              <a:t>McConkey’s</a:t>
            </a:r>
            <a:r>
              <a:rPr lang="en-US" sz="1000"/>
              <a:t> growing </a:t>
            </a:r>
            <a:r>
              <a:rPr lang="en-US" sz="1000" i="1"/>
              <a:t>Salmonella</a:t>
            </a:r>
            <a:r>
              <a:rPr lang="en-US" sz="1000"/>
              <a:t> on the left, and </a:t>
            </a:r>
            <a:r>
              <a:rPr lang="en-US" sz="1000" i="1"/>
              <a:t>E. coli </a:t>
            </a:r>
            <a:r>
              <a:rPr lang="en-US" sz="1000"/>
              <a:t>on the right, T. Port</a:t>
            </a:r>
            <a:endParaRPr lang="en-US" sz="1000">
              <a:latin typeface="Comic Sans MS" pitchFamily="66" charset="0"/>
            </a:endParaRPr>
          </a:p>
        </p:txBody>
      </p:sp>
      <p:sp>
        <p:nvSpPr>
          <p:cNvPr id="29702"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
        <p:nvSpPr>
          <p:cNvPr id="2" name="TextBox 1"/>
          <p:cNvSpPr txBox="1"/>
          <p:nvPr/>
        </p:nvSpPr>
        <p:spPr>
          <a:xfrm>
            <a:off x="6946900" y="3810000"/>
            <a:ext cx="1752600" cy="206210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a:spAutoFit/>
          </a:bodyPr>
          <a:lstStyle/>
          <a:p>
            <a:pPr algn="ctr">
              <a:defRPr/>
            </a:pPr>
            <a:endParaRPr lang="en-US" dirty="0">
              <a:latin typeface="Comic Sans MS" pitchFamily="66" charset="0"/>
              <a:ea typeface="Verdana" pitchFamily="34" charset="0"/>
              <a:cs typeface="Verdana" pitchFamily="34" charset="0"/>
            </a:endParaRPr>
          </a:p>
          <a:p>
            <a:pPr algn="ctr">
              <a:defRPr/>
            </a:pPr>
            <a:r>
              <a:rPr lang="en-US" sz="1600" dirty="0">
                <a:latin typeface="Comic Sans MS" pitchFamily="66" charset="0"/>
                <a:ea typeface="Verdana" pitchFamily="34" charset="0"/>
                <a:cs typeface="Verdana" pitchFamily="34" charset="0"/>
              </a:rPr>
              <a:t>Watch </a:t>
            </a:r>
          </a:p>
          <a:p>
            <a:pPr algn="ctr">
              <a:defRPr/>
            </a:pPr>
            <a:r>
              <a:rPr lang="en-US" sz="1600" b="1" dirty="0">
                <a:latin typeface="Comic Sans MS" pitchFamily="66" charset="0"/>
                <a:ea typeface="Verdana" pitchFamily="34" charset="0"/>
                <a:cs typeface="Verdana" pitchFamily="34" charset="0"/>
              </a:rPr>
              <a:t>VIDEO</a:t>
            </a:r>
            <a:r>
              <a:rPr lang="en-US" sz="1600" dirty="0">
                <a:latin typeface="Comic Sans MS" pitchFamily="66" charset="0"/>
                <a:ea typeface="Verdana" pitchFamily="34" charset="0"/>
                <a:cs typeface="Verdana" pitchFamily="34" charset="0"/>
              </a:rPr>
              <a:t>:</a:t>
            </a:r>
          </a:p>
          <a:p>
            <a:pPr algn="ctr">
              <a:defRPr/>
            </a:pPr>
            <a:endParaRPr lang="en-US" sz="1000" dirty="0">
              <a:latin typeface="Comic Sans MS" pitchFamily="66" charset="0"/>
              <a:ea typeface="Verdana" pitchFamily="34" charset="0"/>
              <a:cs typeface="Verdana" pitchFamily="34" charset="0"/>
            </a:endParaRPr>
          </a:p>
          <a:p>
            <a:pPr algn="ctr">
              <a:defRPr/>
            </a:pPr>
            <a:r>
              <a:rPr lang="en-US" sz="1400" dirty="0">
                <a:latin typeface="Comic Sans MS" pitchFamily="66" charset="0"/>
                <a:ea typeface="Verdana" pitchFamily="34" charset="0"/>
                <a:cs typeface="Verdana" pitchFamily="34" charset="0"/>
                <a:hlinkClick r:id="rId12"/>
              </a:rPr>
              <a:t>How to Interpret </a:t>
            </a:r>
            <a:r>
              <a:rPr lang="en-US" dirty="0" err="1">
                <a:latin typeface="Comic Sans MS" pitchFamily="66" charset="0"/>
                <a:ea typeface="Verdana" pitchFamily="34" charset="0"/>
                <a:cs typeface="Verdana" pitchFamily="34" charset="0"/>
                <a:hlinkClick r:id="rId13"/>
              </a:rPr>
              <a:t>MacConkey’s</a:t>
            </a:r>
            <a:r>
              <a:rPr lang="en-US" dirty="0">
                <a:latin typeface="Comic Sans MS" pitchFamily="66" charset="0"/>
                <a:ea typeface="Verdana" pitchFamily="34" charset="0"/>
                <a:cs typeface="Verdana" pitchFamily="34" charset="0"/>
                <a:hlinkClick r:id="rId13"/>
              </a:rPr>
              <a:t> Agar </a:t>
            </a:r>
            <a:r>
              <a:rPr lang="en-US" sz="1600" dirty="0">
                <a:latin typeface="Comic Sans MS" pitchFamily="66" charset="0"/>
                <a:ea typeface="Verdana" pitchFamily="34" charset="0"/>
                <a:cs typeface="Verdana" pitchFamily="34" charset="0"/>
                <a:hlinkClick r:id="rId13"/>
              </a:rPr>
              <a:t>(MAC)</a:t>
            </a:r>
          </a:p>
          <a:p>
            <a:pPr algn="ctr">
              <a:defRPr/>
            </a:pPr>
            <a:endParaRPr lang="en-US" dirty="0">
              <a:latin typeface="Comic Sans MS" pitchFamily="66"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16" end="16"/>
                                            </p:txEl>
                                          </p:spTgt>
                                        </p:tgtEl>
                                        <p:attrNameLst>
                                          <p:attrName>style.visibility</p:attrName>
                                        </p:attrNameLst>
                                      </p:cBhvr>
                                      <p:to>
                                        <p:strVal val="visible"/>
                                      </p:to>
                                    </p:set>
                                    <p:anim calcmode="lin" valueType="num">
                                      <p:cBhvr additive="base">
                                        <p:cTn id="7" dur="500" fill="hold"/>
                                        <p:tgtEl>
                                          <p:spTgt spid="50179">
                                            <p:txEl>
                                              <p:pRg st="16" end="1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8" end="18"/>
                                            </p:txEl>
                                          </p:spTgt>
                                        </p:tgtEl>
                                        <p:attrNameLst>
                                          <p:attrName>style.visibility</p:attrName>
                                        </p:attrNameLst>
                                      </p:cBhvr>
                                      <p:to>
                                        <p:strVal val="visible"/>
                                      </p:to>
                                    </p:set>
                                    <p:anim calcmode="lin" valueType="num">
                                      <p:cBhvr additive="base">
                                        <p:cTn id="13" dur="500" fill="hold"/>
                                        <p:tgtEl>
                                          <p:spTgt spid="50179">
                                            <p:txEl>
                                              <p:pRg st="18" end="1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8" end="18"/>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179">
                                            <p:txEl>
                                              <p:pRg st="20" end="20"/>
                                            </p:txEl>
                                          </p:spTgt>
                                        </p:tgtEl>
                                        <p:attrNameLst>
                                          <p:attrName>style.visibility</p:attrName>
                                        </p:attrNameLst>
                                      </p:cBhvr>
                                      <p:to>
                                        <p:strVal val="visible"/>
                                      </p:to>
                                    </p:set>
                                    <p:anim calcmode="lin" valueType="num">
                                      <p:cBhvr additive="base">
                                        <p:cTn id="17" dur="500" fill="hold"/>
                                        <p:tgtEl>
                                          <p:spTgt spid="50179">
                                            <p:txEl>
                                              <p:pRg st="20" end="2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79">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563562"/>
          </a:xfrm>
        </p:spPr>
        <p:txBody>
          <a:bodyPr/>
          <a:lstStyle/>
          <a:p>
            <a:pPr eaLnBrk="1" hangingPunct="1"/>
            <a:r>
              <a:rPr lang="en-US" sz="3200" smtClean="0">
                <a:solidFill>
                  <a:srgbClr val="FF0000"/>
                </a:solidFill>
                <a:latin typeface="Comic Sans MS" pitchFamily="66" charset="0"/>
              </a:rPr>
              <a:t>Organic Molecules -</a:t>
            </a:r>
            <a:r>
              <a:rPr lang="en-US" sz="3200" b="1" smtClean="0">
                <a:solidFill>
                  <a:srgbClr val="FF0000"/>
                </a:solidFill>
                <a:latin typeface="Comic Sans MS" pitchFamily="66" charset="0"/>
              </a:rPr>
              <a:t> </a:t>
            </a:r>
            <a:r>
              <a:rPr lang="en-US" sz="3200" b="1" smtClean="0">
                <a:solidFill>
                  <a:srgbClr val="FF0000"/>
                </a:solidFill>
                <a:latin typeface="Comic Sans MS" pitchFamily="66" charset="0"/>
                <a:hlinkClick r:id="rId3"/>
              </a:rPr>
              <a:t>Proteins</a:t>
            </a:r>
            <a:endParaRPr lang="en-US" sz="3200" b="1" smtClean="0">
              <a:solidFill>
                <a:srgbClr val="FF0000"/>
              </a:solidFill>
              <a:latin typeface="Comic Sans MS" pitchFamily="66" charset="0"/>
            </a:endParaRPr>
          </a:p>
        </p:txBody>
      </p:sp>
      <p:sp>
        <p:nvSpPr>
          <p:cNvPr id="29699" name="Rectangle 3"/>
          <p:cNvSpPr>
            <a:spLocks noGrp="1" noChangeArrowheads="1"/>
          </p:cNvSpPr>
          <p:nvPr>
            <p:ph type="body" sz="half" idx="1"/>
          </p:nvPr>
        </p:nvSpPr>
        <p:spPr>
          <a:xfrm>
            <a:off x="228600" y="990600"/>
            <a:ext cx="4662488" cy="5867400"/>
          </a:xfrm>
        </p:spPr>
        <p:txBody>
          <a:bodyPr/>
          <a:lstStyle/>
          <a:p>
            <a:pPr eaLnBrk="1" hangingPunct="1">
              <a:buFontTx/>
              <a:buNone/>
              <a:defRPr/>
            </a:pPr>
            <a:r>
              <a:rPr lang="en-US" sz="1600" b="1" dirty="0" smtClean="0">
                <a:latin typeface="Comic Sans MS" pitchFamily="66" charset="0"/>
              </a:rPr>
              <a:t>Proteins</a:t>
            </a:r>
            <a:r>
              <a:rPr lang="en-US" sz="1600" dirty="0" smtClean="0">
                <a:latin typeface="Comic Sans MS" pitchFamily="66" charset="0"/>
              </a:rPr>
              <a:t> are macromolecules,  </a:t>
            </a:r>
            <a:r>
              <a:rPr lang="en-US" sz="1600" b="1" dirty="0" smtClean="0">
                <a:latin typeface="Comic Sans MS" pitchFamily="66" charset="0"/>
              </a:rPr>
              <a:t>polymers</a:t>
            </a:r>
            <a:r>
              <a:rPr lang="en-US" sz="1600" dirty="0" smtClean="0">
                <a:latin typeface="Comic Sans MS" pitchFamily="66" charset="0"/>
              </a:rPr>
              <a:t> composed of monomers called…</a:t>
            </a:r>
          </a:p>
          <a:p>
            <a:pPr eaLnBrk="1" hangingPunct="1">
              <a:buFontTx/>
              <a:buNone/>
              <a:defRPr/>
            </a:pPr>
            <a:endParaRPr lang="en-US" sz="1600" dirty="0" smtClean="0">
              <a:latin typeface="Comic Sans MS" pitchFamily="66" charset="0"/>
            </a:endParaRPr>
          </a:p>
          <a:p>
            <a:pPr eaLnBrk="1" hangingPunct="1">
              <a:buFontTx/>
              <a:buNone/>
              <a:defRPr/>
            </a:pPr>
            <a:r>
              <a:rPr lang="en-US" sz="2000" b="1" dirty="0" smtClean="0">
                <a:solidFill>
                  <a:schemeClr val="tx1">
                    <a:lumMod val="50000"/>
                    <a:lumOff val="50000"/>
                  </a:schemeClr>
                </a:solidFill>
                <a:latin typeface="Comic Sans MS" pitchFamily="66" charset="0"/>
              </a:rPr>
              <a:t>Amino acids </a:t>
            </a:r>
            <a:r>
              <a:rPr lang="en-US" sz="1600" dirty="0" smtClean="0">
                <a:latin typeface="Comic Sans MS" pitchFamily="66" charset="0"/>
              </a:rPr>
              <a:t>contain a:</a:t>
            </a:r>
          </a:p>
          <a:p>
            <a:pPr eaLnBrk="1" hangingPunct="1">
              <a:buFontTx/>
              <a:buNone/>
              <a:defRPr/>
            </a:pPr>
            <a:r>
              <a:rPr lang="en-US" sz="1600" dirty="0" smtClean="0">
                <a:latin typeface="Comic Sans MS" pitchFamily="66" charset="0"/>
              </a:rPr>
              <a:t>	1. base amino group ( </a:t>
            </a:r>
            <a:r>
              <a:rPr lang="en-US" sz="1600" dirty="0" smtClean="0">
                <a:solidFill>
                  <a:srgbClr val="0000FF"/>
                </a:solidFill>
                <a:latin typeface="Comic Sans MS" pitchFamily="66" charset="0"/>
              </a:rPr>
              <a:t>-NH</a:t>
            </a:r>
            <a:r>
              <a:rPr lang="en-US" sz="1600" baseline="-25000" dirty="0" smtClean="0">
                <a:solidFill>
                  <a:srgbClr val="0000FF"/>
                </a:solidFill>
                <a:latin typeface="Comic Sans MS" pitchFamily="66" charset="0"/>
              </a:rPr>
              <a:t>2</a:t>
            </a:r>
            <a:r>
              <a:rPr lang="en-US" sz="1600" dirty="0" smtClean="0">
                <a:solidFill>
                  <a:schemeClr val="hlink"/>
                </a:solidFill>
                <a:latin typeface="Comic Sans MS" pitchFamily="66" charset="0"/>
              </a:rPr>
              <a:t>)</a:t>
            </a:r>
          </a:p>
          <a:p>
            <a:pPr eaLnBrk="1" hangingPunct="1">
              <a:buFontTx/>
              <a:buNone/>
              <a:defRPr/>
            </a:pPr>
            <a:r>
              <a:rPr lang="en-US" sz="1600" dirty="0" smtClean="0">
                <a:latin typeface="Comic Sans MS" pitchFamily="66" charset="0"/>
              </a:rPr>
              <a:t>	2. acidic carboxyl group ( </a:t>
            </a:r>
            <a:r>
              <a:rPr lang="en-US" sz="1600" dirty="0" smtClean="0">
                <a:solidFill>
                  <a:srgbClr val="FF0000"/>
                </a:solidFill>
                <a:latin typeface="Comic Sans MS" pitchFamily="66" charset="0"/>
              </a:rPr>
              <a:t>-COOH</a:t>
            </a:r>
            <a:r>
              <a:rPr lang="en-US" sz="1600" dirty="0" smtClean="0">
                <a:latin typeface="Comic Sans MS" pitchFamily="66" charset="0"/>
              </a:rPr>
              <a:t>)</a:t>
            </a:r>
          </a:p>
          <a:p>
            <a:pPr eaLnBrk="1" hangingPunct="1">
              <a:buFontTx/>
              <a:buNone/>
              <a:defRPr/>
            </a:pPr>
            <a:r>
              <a:rPr lang="en-US" sz="1600" dirty="0" smtClean="0">
                <a:latin typeface="Comic Sans MS" pitchFamily="66" charset="0"/>
              </a:rPr>
              <a:t>	3. hydrogen atom</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	…all attached to same carbon atom (the α –carbon…alpha carbon).</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4. Fourth bond attaches α-carbon to a side group (--R) that varies among different amino acids.</a:t>
            </a:r>
          </a:p>
          <a:p>
            <a:pPr eaLnBrk="1" hangingPunct="1">
              <a:buFontTx/>
              <a:buNone/>
              <a:defRPr/>
            </a:pPr>
            <a:endParaRPr lang="en-US" sz="1600" dirty="0" smtClean="0">
              <a:latin typeface="Comic Sans MS" pitchFamily="66" charset="0"/>
            </a:endParaRPr>
          </a:p>
          <a:p>
            <a:pPr eaLnBrk="1" hangingPunct="1">
              <a:buFontTx/>
              <a:buNone/>
              <a:defRPr/>
            </a:pPr>
            <a:r>
              <a:rPr lang="en-US" sz="1600" dirty="0" smtClean="0">
                <a:latin typeface="Comic Sans MS" pitchFamily="66" charset="0"/>
              </a:rPr>
              <a:t>Side groups important … affects the way a </a:t>
            </a:r>
            <a:r>
              <a:rPr lang="en-US" sz="1600" dirty="0" smtClean="0">
                <a:latin typeface="Comic Sans MS" pitchFamily="66" charset="0"/>
                <a:hlinkClick r:id="rId4"/>
              </a:rPr>
              <a:t>proteins</a:t>
            </a:r>
            <a:r>
              <a:rPr lang="en-US" sz="1600" dirty="0" smtClean="0">
                <a:latin typeface="Comic Sans MS" pitchFamily="66" charset="0"/>
              </a:rPr>
              <a:t> amino acids interact with one another, and how a protein interacts with other molecules.</a:t>
            </a:r>
          </a:p>
          <a:p>
            <a:pPr eaLnBrk="1" hangingPunct="1">
              <a:buFontTx/>
              <a:buNone/>
              <a:defRPr/>
            </a:pPr>
            <a:endParaRPr lang="en-US" sz="1600" dirty="0">
              <a:latin typeface="Comic Sans MS" pitchFamily="66" charset="0"/>
            </a:endParaRPr>
          </a:p>
        </p:txBody>
      </p:sp>
      <p:pic>
        <p:nvPicPr>
          <p:cNvPr id="30724" name="Picture 4" descr="pept"/>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990600"/>
            <a:ext cx="3267075" cy="313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Rectangle 5"/>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
        <p:nvSpPr>
          <p:cNvPr id="2" name="TextBox 1"/>
          <p:cNvSpPr txBox="1"/>
          <p:nvPr/>
        </p:nvSpPr>
        <p:spPr>
          <a:xfrm>
            <a:off x="5486400" y="4419600"/>
            <a:ext cx="3657600" cy="2616200"/>
          </a:xfrm>
          <a:prstGeom prst="rect">
            <a:avLst/>
          </a:prstGeom>
          <a:noFill/>
        </p:spPr>
        <p:txBody>
          <a:bodyPr>
            <a:spAutoFit/>
          </a:bodyPr>
          <a:lstStyle/>
          <a:p>
            <a:pPr>
              <a:defRPr/>
            </a:pPr>
            <a:r>
              <a:rPr lang="en-US" sz="2000" b="1" dirty="0">
                <a:solidFill>
                  <a:schemeClr val="tx1">
                    <a:lumMod val="50000"/>
                    <a:lumOff val="50000"/>
                  </a:schemeClr>
                </a:solidFill>
                <a:latin typeface="Comic Sans MS" pitchFamily="66" charset="0"/>
                <a:cs typeface="+mn-cs"/>
              </a:rPr>
              <a:t>Essential amino acids: </a:t>
            </a:r>
            <a:r>
              <a:rPr lang="en-US" dirty="0">
                <a:latin typeface="Comic Sans MS" pitchFamily="66" charset="0"/>
                <a:cs typeface="+mn-cs"/>
              </a:rPr>
              <a:t>Cannot be synthesized by the body. They must be ingested in the diet. </a:t>
            </a:r>
          </a:p>
          <a:p>
            <a:pPr algn="ctr">
              <a:defRPr/>
            </a:pPr>
            <a:r>
              <a:rPr lang="en-US" sz="1200" dirty="0">
                <a:latin typeface="Comic Sans MS" pitchFamily="66" charset="0"/>
                <a:cs typeface="+mn-cs"/>
              </a:rPr>
              <a:t>Arginine * </a:t>
            </a:r>
            <a:r>
              <a:rPr lang="en-US" sz="1200" dirty="0" err="1">
                <a:latin typeface="Comic Sans MS" pitchFamily="66" charset="0"/>
                <a:cs typeface="+mn-cs"/>
              </a:rPr>
              <a:t>Histidine</a:t>
            </a:r>
            <a:r>
              <a:rPr lang="en-US" sz="1200" dirty="0">
                <a:latin typeface="Comic Sans MS" pitchFamily="66" charset="0"/>
                <a:cs typeface="+mn-cs"/>
              </a:rPr>
              <a:t> * Methionine* Threonine * </a:t>
            </a:r>
            <a:r>
              <a:rPr lang="en-US" sz="1200" dirty="0" err="1">
                <a:latin typeface="Comic Sans MS" pitchFamily="66" charset="0"/>
                <a:cs typeface="+mn-cs"/>
              </a:rPr>
              <a:t>Valine</a:t>
            </a:r>
            <a:r>
              <a:rPr lang="en-US" sz="1200" dirty="0">
                <a:latin typeface="Comic Sans MS" pitchFamily="66" charset="0"/>
                <a:cs typeface="+mn-cs"/>
              </a:rPr>
              <a:t> * Isoleucine * Lysine * Phenylalanine * </a:t>
            </a:r>
            <a:br>
              <a:rPr lang="en-US" sz="1200" dirty="0">
                <a:latin typeface="Comic Sans MS" pitchFamily="66" charset="0"/>
                <a:cs typeface="+mn-cs"/>
              </a:rPr>
            </a:br>
            <a:r>
              <a:rPr lang="en-US" sz="1200" dirty="0">
                <a:latin typeface="Comic Sans MS" pitchFamily="66" charset="0"/>
                <a:cs typeface="+mn-cs"/>
              </a:rPr>
              <a:t>Tryptophan * </a:t>
            </a:r>
            <a:r>
              <a:rPr lang="en-US" sz="1200" dirty="0" err="1">
                <a:latin typeface="Comic Sans MS" pitchFamily="66" charset="0"/>
                <a:cs typeface="+mn-cs"/>
              </a:rPr>
              <a:t>Leucine</a:t>
            </a:r>
            <a:r>
              <a:rPr lang="en-US" sz="1200" dirty="0">
                <a:latin typeface="Comic Sans MS" pitchFamily="66" charset="0"/>
                <a:cs typeface="+mn-cs"/>
              </a:rPr>
              <a:t> </a:t>
            </a:r>
          </a:p>
          <a:p>
            <a:pPr>
              <a:defRPr/>
            </a:pPr>
            <a:endParaRPr lang="en-US" sz="1200" dirty="0">
              <a:latin typeface="Comic Sans MS" pitchFamily="66" charset="0"/>
              <a:cs typeface="+mn-cs"/>
            </a:endParaRPr>
          </a:p>
          <a:p>
            <a:pPr>
              <a:defRPr/>
            </a:pPr>
            <a:endParaRPr lang="en-US" sz="1200" dirty="0">
              <a:latin typeface="Comic Sans MS" pitchFamily="66" charset="0"/>
              <a:cs typeface="+mn-cs"/>
            </a:endParaRPr>
          </a:p>
          <a:p>
            <a:pPr>
              <a:defRPr/>
            </a:pPr>
            <a:endParaRPr lang="en-US" sz="1200" dirty="0">
              <a:latin typeface="Comic Sans MS" pitchFamily="66" charset="0"/>
              <a:cs typeface="+mn-cs"/>
            </a:endParaRPr>
          </a:p>
          <a:p>
            <a:pPr>
              <a:defRPr/>
            </a:pPr>
            <a:endParaRPr lang="en-US" dirty="0">
              <a:latin typeface="Arial"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1125" y="76200"/>
            <a:ext cx="8739188" cy="762000"/>
          </a:xfrm>
        </p:spPr>
        <p:txBody>
          <a:bodyPr/>
          <a:lstStyle/>
          <a:p>
            <a:pPr eaLnBrk="1" hangingPunct="1"/>
            <a:r>
              <a:rPr lang="en-US" sz="3200" b="1" smtClean="0">
                <a:solidFill>
                  <a:srgbClr val="3366FF"/>
                </a:solidFill>
                <a:latin typeface="Comic Sans MS" pitchFamily="66" charset="0"/>
              </a:rPr>
              <a:t>Elements, Atoms, Molecules &amp; Compounds</a:t>
            </a:r>
          </a:p>
        </p:txBody>
      </p:sp>
      <p:sp>
        <p:nvSpPr>
          <p:cNvPr id="279555" name="Rectangle 3"/>
          <p:cNvSpPr>
            <a:spLocks noGrp="1" noChangeArrowheads="1"/>
          </p:cNvSpPr>
          <p:nvPr>
            <p:ph type="body" sz="half" idx="1"/>
          </p:nvPr>
        </p:nvSpPr>
        <p:spPr>
          <a:xfrm>
            <a:off x="228600" y="914400"/>
            <a:ext cx="6300788" cy="5394325"/>
          </a:xfrm>
        </p:spPr>
        <p:txBody>
          <a:bodyPr/>
          <a:lstStyle/>
          <a:p>
            <a:pPr eaLnBrk="1" hangingPunct="1">
              <a:lnSpc>
                <a:spcPct val="80000"/>
              </a:lnSpc>
              <a:defRPr/>
            </a:pPr>
            <a:r>
              <a:rPr lang="en-US" sz="2400" b="1" dirty="0" smtClean="0">
                <a:solidFill>
                  <a:schemeClr val="tx1">
                    <a:lumMod val="50000"/>
                    <a:lumOff val="50000"/>
                  </a:schemeClr>
                </a:solidFill>
                <a:latin typeface="Comic Sans MS" pitchFamily="66" charset="0"/>
              </a:rPr>
              <a:t>Element</a:t>
            </a:r>
            <a:r>
              <a:rPr lang="en-US" sz="2000" b="1" dirty="0" smtClean="0">
                <a:solidFill>
                  <a:schemeClr val="tx1">
                    <a:lumMod val="50000"/>
                    <a:lumOff val="50000"/>
                  </a:schemeClr>
                </a:solidFill>
                <a:latin typeface="Comic Sans MS" pitchFamily="66" charset="0"/>
              </a:rPr>
              <a:t>s</a:t>
            </a:r>
            <a:r>
              <a:rPr lang="en-US" sz="1800" dirty="0" smtClean="0">
                <a:latin typeface="Comic Sans MS" pitchFamily="66" charset="0"/>
              </a:rPr>
              <a:t> </a:t>
            </a:r>
            <a:r>
              <a:rPr lang="en-US" sz="1800" dirty="0">
                <a:latin typeface="Comic Sans MS" pitchFamily="66" charset="0"/>
              </a:rPr>
              <a:t> </a:t>
            </a:r>
            <a:r>
              <a:rPr lang="en-US" sz="1800" b="1" dirty="0">
                <a:latin typeface="Comic Sans MS" pitchFamily="66" charset="0"/>
                <a:cs typeface="Arial" charset="0"/>
              </a:rPr>
              <a:t>→</a:t>
            </a:r>
            <a:r>
              <a:rPr lang="en-US" sz="1800" dirty="0">
                <a:latin typeface="Comic Sans MS" pitchFamily="66" charset="0"/>
              </a:rPr>
              <a:t> </a:t>
            </a:r>
            <a:r>
              <a:rPr lang="en-US" sz="1800" b="1" dirty="0" smtClean="0">
                <a:latin typeface="Comic Sans MS" pitchFamily="66" charset="0"/>
                <a:cs typeface="Arial" charset="0"/>
              </a:rPr>
              <a:t> </a:t>
            </a:r>
            <a:r>
              <a:rPr lang="en-US" sz="1600" dirty="0" smtClean="0">
                <a:latin typeface="Comic Sans MS" pitchFamily="66" charset="0"/>
              </a:rPr>
              <a:t>Substances that can’t be broken </a:t>
            </a:r>
          </a:p>
          <a:p>
            <a:pPr marL="0" indent="0"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down any further. </a:t>
            </a:r>
            <a:endParaRPr lang="en-US" sz="1200" b="1" i="1" dirty="0" smtClean="0">
              <a:latin typeface="Comic Sans MS" pitchFamily="66" charset="0"/>
            </a:endParaRPr>
          </a:p>
          <a:p>
            <a:pPr eaLnBrk="1" hangingPunct="1">
              <a:lnSpc>
                <a:spcPct val="80000"/>
              </a:lnSpc>
              <a:buFontTx/>
              <a:buNone/>
              <a:defRPr/>
            </a:pPr>
            <a:r>
              <a:rPr lang="en-US" sz="1200" i="1" dirty="0" smtClean="0">
                <a:latin typeface="Comic Sans MS" pitchFamily="66" charset="0"/>
              </a:rPr>
              <a:t>     </a:t>
            </a:r>
            <a:endParaRPr lang="en-US" sz="1600" dirty="0" smtClean="0">
              <a:latin typeface="Comic Sans MS" pitchFamily="66" charset="0"/>
            </a:endParaRPr>
          </a:p>
          <a:p>
            <a:pPr eaLnBrk="1" hangingPunct="1">
              <a:lnSpc>
                <a:spcPct val="80000"/>
              </a:lnSpc>
              <a:defRPr/>
            </a:pPr>
            <a:r>
              <a:rPr lang="en-US" sz="2400" b="1" dirty="0" smtClean="0">
                <a:solidFill>
                  <a:schemeClr val="tx1">
                    <a:lumMod val="50000"/>
                    <a:lumOff val="50000"/>
                  </a:schemeClr>
                </a:solidFill>
                <a:latin typeface="Comic Sans MS" pitchFamily="66" charset="0"/>
              </a:rPr>
              <a:t>Atom</a:t>
            </a:r>
            <a:r>
              <a:rPr lang="en-US" sz="2000" dirty="0" smtClean="0">
                <a:solidFill>
                  <a:schemeClr val="bg2">
                    <a:lumMod val="75000"/>
                  </a:schemeClr>
                </a:solidFill>
                <a:latin typeface="Comic Sans MS" pitchFamily="66" charset="0"/>
              </a:rPr>
              <a:t> </a:t>
            </a:r>
            <a:r>
              <a:rPr lang="en-US" sz="1800" b="1" dirty="0" smtClean="0">
                <a:latin typeface="Comic Sans MS" pitchFamily="66" charset="0"/>
                <a:cs typeface="Arial" charset="0"/>
              </a:rPr>
              <a:t>→</a:t>
            </a:r>
            <a:r>
              <a:rPr lang="en-US" sz="1800" dirty="0" smtClean="0">
                <a:latin typeface="Comic Sans MS" pitchFamily="66" charset="0"/>
              </a:rPr>
              <a:t> The smallest unit of an element.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dirty="0" smtClean="0">
                <a:latin typeface="Comic Sans MS" pitchFamily="66" charset="0"/>
              </a:rPr>
              <a:t>Two or more atoms joined together chemically:</a:t>
            </a:r>
          </a:p>
          <a:p>
            <a:pPr marL="0" indent="0" eaLnBrk="1" hangingPunct="1">
              <a:lnSpc>
                <a:spcPct val="80000"/>
              </a:lnSpc>
              <a:buFontTx/>
              <a:buNone/>
              <a:defRPr/>
            </a:pPr>
            <a:r>
              <a:rPr lang="en-US" sz="1800" i="1" dirty="0">
                <a:latin typeface="Comic Sans MS" pitchFamily="66" charset="0"/>
              </a:rPr>
              <a:t> </a:t>
            </a:r>
            <a:r>
              <a:rPr lang="en-US" sz="1800" i="1" dirty="0" smtClean="0">
                <a:latin typeface="Comic Sans MS" pitchFamily="66" charset="0"/>
              </a:rPr>
              <a:t>     </a:t>
            </a:r>
            <a:r>
              <a:rPr lang="en-US" sz="2400" b="1" dirty="0" smtClean="0">
                <a:solidFill>
                  <a:schemeClr val="tx1">
                    <a:lumMod val="50000"/>
                    <a:lumOff val="50000"/>
                  </a:schemeClr>
                </a:solidFill>
                <a:latin typeface="Comic Sans MS" pitchFamily="66" charset="0"/>
              </a:rPr>
              <a:t>Molecule</a:t>
            </a:r>
          </a:p>
          <a:p>
            <a:pPr eaLnBrk="1" hangingPunct="1">
              <a:lnSpc>
                <a:spcPct val="80000"/>
              </a:lnSpc>
              <a:defRPr/>
            </a:pPr>
            <a:endParaRPr lang="en-US" sz="1600" i="1" dirty="0" smtClean="0">
              <a:latin typeface="Comic Sans MS" pitchFamily="66" charset="0"/>
            </a:endParaRPr>
          </a:p>
          <a:p>
            <a:pPr eaLnBrk="1" hangingPunct="1">
              <a:lnSpc>
                <a:spcPct val="80000"/>
              </a:lnSpc>
              <a:defRPr/>
            </a:pPr>
            <a:r>
              <a:rPr lang="en-US" sz="1800" dirty="0" smtClean="0">
                <a:latin typeface="Comic Sans MS" pitchFamily="66" charset="0"/>
              </a:rPr>
              <a:t>Molecule containing at least two different elements:</a:t>
            </a:r>
          </a:p>
          <a:p>
            <a:pPr marL="0" indent="0" eaLnBrk="1" hangingPunct="1">
              <a:lnSpc>
                <a:spcPct val="80000"/>
              </a:lnSpc>
              <a:buFontTx/>
              <a:buNone/>
              <a:defRPr/>
            </a:pPr>
            <a:r>
              <a:rPr lang="en-US" sz="2400" dirty="0" smtClean="0">
                <a:latin typeface="Comic Sans MS" pitchFamily="66" charset="0"/>
              </a:rPr>
              <a:t>    </a:t>
            </a:r>
            <a:r>
              <a:rPr lang="en-US" sz="2400" b="1" dirty="0" smtClean="0">
                <a:solidFill>
                  <a:schemeClr val="tx1">
                    <a:lumMod val="50000"/>
                    <a:lumOff val="50000"/>
                  </a:schemeClr>
                </a:solidFill>
                <a:latin typeface="Comic Sans MS" pitchFamily="66" charset="0"/>
              </a:rPr>
              <a:t>Compound</a:t>
            </a:r>
          </a:p>
          <a:p>
            <a:pPr marL="0" indent="0" eaLnBrk="1" hangingPunct="1">
              <a:lnSpc>
                <a:spcPct val="80000"/>
              </a:lnSpc>
              <a:buNone/>
              <a:defRPr/>
            </a:pPr>
            <a:endParaRPr lang="en-US" sz="1600" dirty="0" smtClean="0">
              <a:latin typeface="Comic Sans MS" pitchFamily="66" charset="0"/>
            </a:endParaRPr>
          </a:p>
          <a:p>
            <a:pPr eaLnBrk="1" hangingPunct="1">
              <a:lnSpc>
                <a:spcPct val="80000"/>
              </a:lnSpc>
              <a:defRPr/>
            </a:pPr>
            <a:r>
              <a:rPr lang="en-US" sz="1600" b="1" i="1" dirty="0" smtClean="0">
                <a:latin typeface="Comic Sans MS" pitchFamily="66" charset="0"/>
              </a:rPr>
              <a:t>Examples of molecules:</a:t>
            </a:r>
            <a:r>
              <a:rPr lang="en-US" sz="1600" b="1" dirty="0" smtClean="0">
                <a:latin typeface="Comic Sans MS" pitchFamily="66" charset="0"/>
              </a:rPr>
              <a:t> </a:t>
            </a:r>
            <a:r>
              <a:rPr lang="en-US" sz="1600" dirty="0" smtClean="0">
                <a:latin typeface="Comic Sans MS" pitchFamily="66" charset="0"/>
              </a:rPr>
              <a:t>Carbon dioxide </a:t>
            </a:r>
            <a:r>
              <a:rPr lang="en-US" sz="1100" dirty="0" smtClean="0">
                <a:latin typeface="Comic Sans MS" pitchFamily="66" charset="0"/>
              </a:rPr>
              <a:t>(CO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methane </a:t>
            </a:r>
            <a:r>
              <a:rPr lang="en-US" sz="1100" dirty="0" smtClean="0">
                <a:latin typeface="Comic Sans MS" pitchFamily="66" charset="0"/>
              </a:rPr>
              <a:t>(CH</a:t>
            </a:r>
            <a:r>
              <a:rPr lang="en-US" sz="1100" baseline="-25000" dirty="0" smtClean="0">
                <a:latin typeface="Comic Sans MS" pitchFamily="66" charset="0"/>
              </a:rPr>
              <a:t>4</a:t>
            </a:r>
            <a:r>
              <a:rPr lang="en-US" sz="1100" dirty="0" smtClean="0">
                <a:latin typeface="Comic Sans MS" pitchFamily="66" charset="0"/>
              </a:rPr>
              <a:t>) , </a:t>
            </a:r>
            <a:r>
              <a:rPr lang="en-US" sz="1600" dirty="0" smtClean="0">
                <a:latin typeface="Comic Sans MS" pitchFamily="66" charset="0"/>
              </a:rPr>
              <a:t>molecular hydrogen </a:t>
            </a:r>
            <a:r>
              <a:rPr lang="en-US" sz="1100" dirty="0" smtClean="0">
                <a:latin typeface="Comic Sans MS" pitchFamily="66" charset="0"/>
              </a:rPr>
              <a:t>(H</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molecular oxygen </a:t>
            </a:r>
            <a:r>
              <a:rPr lang="en-US" sz="1100" dirty="0" smtClean="0">
                <a:latin typeface="Comic Sans MS" pitchFamily="66" charset="0"/>
              </a:rPr>
              <a:t>(O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molecular nitrogen (</a:t>
            </a:r>
            <a:r>
              <a:rPr lang="en-US" sz="1100" dirty="0" smtClean="0">
                <a:latin typeface="Comic Sans MS" pitchFamily="66" charset="0"/>
              </a:rPr>
              <a:t>N</a:t>
            </a:r>
            <a:r>
              <a:rPr lang="en-US" sz="1100" baseline="-25000" dirty="0" smtClean="0">
                <a:latin typeface="Comic Sans MS" pitchFamily="66" charset="0"/>
              </a:rPr>
              <a:t>2</a:t>
            </a:r>
            <a:r>
              <a:rPr 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b="1" i="1" dirty="0" smtClean="0">
                <a:latin typeface="Comic Sans MS" pitchFamily="66" charset="0"/>
              </a:rPr>
              <a:t>Examples of compounds</a:t>
            </a:r>
            <a:r>
              <a:rPr lang="en-US" sz="1600" b="1" dirty="0" smtClean="0">
                <a:latin typeface="Comic Sans MS" pitchFamily="66" charset="0"/>
              </a:rPr>
              <a:t>:</a:t>
            </a:r>
            <a:r>
              <a:rPr lang="en-US" sz="1600" dirty="0" smtClean="0">
                <a:latin typeface="Comic Sans MS" pitchFamily="66" charset="0"/>
              </a:rPr>
              <a:t> Only molecules containing two or more elements, such as carbon dioxide </a:t>
            </a:r>
            <a:r>
              <a:rPr lang="en-US" sz="1100" dirty="0" smtClean="0">
                <a:latin typeface="Comic Sans MS" pitchFamily="66" charset="0"/>
              </a:rPr>
              <a:t>(CO</a:t>
            </a:r>
            <a:r>
              <a:rPr lang="en-US" sz="1100" baseline="-25000" dirty="0" smtClean="0">
                <a:latin typeface="Comic Sans MS" pitchFamily="66" charset="0"/>
              </a:rPr>
              <a:t>2</a:t>
            </a:r>
            <a:r>
              <a:rPr lang="en-US" sz="1100" dirty="0" smtClean="0">
                <a:latin typeface="Comic Sans MS" pitchFamily="66" charset="0"/>
              </a:rPr>
              <a:t>)</a:t>
            </a:r>
            <a:r>
              <a:rPr lang="en-US" sz="1600" dirty="0" smtClean="0">
                <a:latin typeface="Comic Sans MS" pitchFamily="66" charset="0"/>
              </a:rPr>
              <a:t> and methane </a:t>
            </a:r>
            <a:r>
              <a:rPr lang="en-US" sz="1100" dirty="0" smtClean="0">
                <a:latin typeface="Comic Sans MS" pitchFamily="66" charset="0"/>
              </a:rPr>
              <a:t>(CH</a:t>
            </a:r>
            <a:r>
              <a:rPr lang="en-US" sz="1100" baseline="-25000" dirty="0" smtClean="0">
                <a:latin typeface="Comic Sans MS" pitchFamily="66" charset="0"/>
              </a:rPr>
              <a:t>4</a:t>
            </a:r>
            <a:r>
              <a:rPr lang="en-US" sz="1100" dirty="0" smtClean="0">
                <a:latin typeface="Comic Sans MS" pitchFamily="66" charset="0"/>
              </a:rPr>
              <a:t>).</a:t>
            </a:r>
          </a:p>
          <a:p>
            <a:pPr eaLnBrk="1" hangingPunct="1">
              <a:lnSpc>
                <a:spcPct val="80000"/>
              </a:lnSpc>
              <a:defRPr/>
            </a:pPr>
            <a:endParaRPr lang="en-US" sz="1600" dirty="0">
              <a:latin typeface="Comic Sans MS" pitchFamily="66" charset="0"/>
            </a:endParaRPr>
          </a:p>
          <a:p>
            <a:pPr eaLnBrk="1" hangingPunct="1">
              <a:lnSpc>
                <a:spcPct val="80000"/>
              </a:lnSpc>
              <a:defRPr/>
            </a:pPr>
            <a:r>
              <a:rPr lang="en-US" sz="1600" b="1" i="1" dirty="0">
                <a:solidFill>
                  <a:srgbClr val="FF0000"/>
                </a:solidFill>
                <a:latin typeface="Comic Sans MS" pitchFamily="66" charset="0"/>
              </a:rPr>
              <a:t>Q: </a:t>
            </a:r>
            <a:r>
              <a:rPr lang="en-US" sz="1600" b="1" i="1" dirty="0">
                <a:latin typeface="Comic Sans MS" pitchFamily="66" charset="0"/>
              </a:rPr>
              <a:t>Explain why all compounds are molecules but not all molecules are compounds.</a:t>
            </a:r>
          </a:p>
          <a:p>
            <a:pPr marL="0" indent="0" eaLnBrk="1" hangingPunct="1">
              <a:lnSpc>
                <a:spcPct val="80000"/>
              </a:lnSpc>
              <a:buNone/>
              <a:defRPr/>
            </a:pPr>
            <a:r>
              <a:rPr lang="en-US" sz="1600" dirty="0" smtClean="0">
                <a:latin typeface="Comic Sans MS" pitchFamily="66" charset="0"/>
              </a:rPr>
              <a:t> </a:t>
            </a:r>
          </a:p>
        </p:txBody>
      </p:sp>
      <p:pic>
        <p:nvPicPr>
          <p:cNvPr id="4100" name="Picture 4" descr="water-molecu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81800" y="3886200"/>
            <a:ext cx="2133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Text Box 5"/>
          <p:cNvSpPr txBox="1">
            <a:spLocks noChangeArrowheads="1"/>
          </p:cNvSpPr>
          <p:nvPr/>
        </p:nvSpPr>
        <p:spPr bwMode="auto">
          <a:xfrm>
            <a:off x="0" y="6613525"/>
            <a:ext cx="4114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Periodic Table of Elements</a:t>
            </a:r>
            <a:r>
              <a:rPr lang="en-US" sz="1000">
                <a:latin typeface="Comic Sans MS" pitchFamily="66" charset="0"/>
              </a:rPr>
              <a:t>, NASA; </a:t>
            </a:r>
            <a:r>
              <a:rPr lang="en-US" sz="1000">
                <a:latin typeface="Comic Sans MS" pitchFamily="66" charset="0"/>
                <a:hlinkClick r:id="rId5"/>
              </a:rPr>
              <a:t>Water Molecule</a:t>
            </a:r>
            <a:r>
              <a:rPr lang="en-US" sz="1000">
                <a:latin typeface="Comic Sans MS" pitchFamily="66" charset="0"/>
              </a:rPr>
              <a:t>, Wiki</a:t>
            </a:r>
          </a:p>
        </p:txBody>
      </p:sp>
      <p:sp>
        <p:nvSpPr>
          <p:cNvPr id="4102" name="Rectangle 6"/>
          <p:cNvSpPr>
            <a:spLocks noChangeArrowheads="1"/>
          </p:cNvSpPr>
          <p:nvPr/>
        </p:nvSpPr>
        <p:spPr bwMode="auto">
          <a:xfrm>
            <a:off x="4891088"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pic>
        <p:nvPicPr>
          <p:cNvPr id="4103" name="Picture 4" descr="periodic-tab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9388" y="1066800"/>
            <a:ext cx="2309812"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9555">
                                            <p:txEl>
                                              <p:pRg st="11" end="11"/>
                                            </p:txEl>
                                          </p:spTgt>
                                        </p:tgtEl>
                                        <p:attrNameLst>
                                          <p:attrName>style.visibility</p:attrName>
                                        </p:attrNameLst>
                                      </p:cBhvr>
                                      <p:to>
                                        <p:strVal val="visible"/>
                                      </p:to>
                                    </p:set>
                                    <p:anim calcmode="lin" valueType="num">
                                      <p:cBhvr additive="base">
                                        <p:cTn id="7" dur="500" fill="hold"/>
                                        <p:tgtEl>
                                          <p:spTgt spid="279555">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9555">
                                            <p:txEl>
                                              <p:pRg st="13" end="13"/>
                                            </p:txEl>
                                          </p:spTgt>
                                        </p:tgtEl>
                                        <p:attrNameLst>
                                          <p:attrName>style.visibility</p:attrName>
                                        </p:attrNameLst>
                                      </p:cBhvr>
                                      <p:to>
                                        <p:strVal val="visible"/>
                                      </p:to>
                                    </p:set>
                                    <p:anim calcmode="lin" valueType="num">
                                      <p:cBhvr additive="base">
                                        <p:cTn id="13" dur="500" fill="hold"/>
                                        <p:tgtEl>
                                          <p:spTgt spid="279555">
                                            <p:txEl>
                                              <p:pRg st="13" end="1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95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9555">
                                            <p:txEl>
                                              <p:pRg st="16" end="16"/>
                                            </p:txEl>
                                          </p:spTgt>
                                        </p:tgtEl>
                                        <p:attrNameLst>
                                          <p:attrName>style.visibility</p:attrName>
                                        </p:attrNameLst>
                                      </p:cBhvr>
                                      <p:to>
                                        <p:strVal val="visible"/>
                                      </p:to>
                                    </p:set>
                                    <p:anim calcmode="lin" valueType="num">
                                      <p:cBhvr additive="base">
                                        <p:cTn id="19" dur="500" fill="hold"/>
                                        <p:tgtEl>
                                          <p:spTgt spid="279555">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anim calcmode="lin" valueType="num">
                                      <p:cBhvr additive="base">
                                        <p:cTn id="25" dur="500" fill="hold"/>
                                        <p:tgtEl>
                                          <p:spTgt spid="279555">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304800"/>
            <a:ext cx="8001000" cy="792163"/>
          </a:xfrm>
        </p:spPr>
        <p:txBody>
          <a:bodyPr/>
          <a:lstStyle/>
          <a:p>
            <a:pPr algn="l" eaLnBrk="1" hangingPunct="1"/>
            <a:r>
              <a:rPr lang="en-US" sz="2800" dirty="0" smtClean="0">
                <a:solidFill>
                  <a:srgbClr val="FF0000"/>
                </a:solidFill>
                <a:latin typeface="Comic Sans MS" pitchFamily="66" charset="0"/>
              </a:rPr>
              <a:t>Organic Molecules </a:t>
            </a:r>
            <a:r>
              <a:rPr lang="en-US" sz="3200" dirty="0" smtClean="0">
                <a:solidFill>
                  <a:srgbClr val="FF0000"/>
                </a:solidFill>
                <a:latin typeface="Comic Sans MS" pitchFamily="66" charset="0"/>
              </a:rPr>
              <a:t>– </a:t>
            </a:r>
            <a:r>
              <a:rPr lang="en-US" sz="3200" b="1" dirty="0" smtClean="0">
                <a:solidFill>
                  <a:srgbClr val="FF0000"/>
                </a:solidFill>
                <a:latin typeface="Comic Sans MS" pitchFamily="66" charset="0"/>
              </a:rPr>
              <a:t>Proteins</a:t>
            </a:r>
          </a:p>
        </p:txBody>
      </p:sp>
      <p:sp>
        <p:nvSpPr>
          <p:cNvPr id="31747" name="Rectangle 3"/>
          <p:cNvSpPr>
            <a:spLocks noGrp="1" noChangeArrowheads="1"/>
          </p:cNvSpPr>
          <p:nvPr>
            <p:ph type="body" sz="half" idx="1"/>
          </p:nvPr>
        </p:nvSpPr>
        <p:spPr>
          <a:xfrm>
            <a:off x="381000" y="1371600"/>
            <a:ext cx="4038600" cy="4525963"/>
          </a:xfrm>
        </p:spPr>
        <p:txBody>
          <a:bodyPr/>
          <a:lstStyle/>
          <a:p>
            <a:pPr eaLnBrk="1" hangingPunct="1">
              <a:lnSpc>
                <a:spcPct val="80000"/>
              </a:lnSpc>
              <a:buFontTx/>
              <a:buNone/>
            </a:pPr>
            <a:endParaRPr lang="en-US" sz="2800" b="1" dirty="0" smtClean="0"/>
          </a:p>
          <a:p>
            <a:pPr eaLnBrk="1" hangingPunct="1">
              <a:lnSpc>
                <a:spcPct val="80000"/>
              </a:lnSpc>
              <a:buFontTx/>
              <a:buNone/>
            </a:pPr>
            <a:r>
              <a:rPr lang="en-US" sz="2800" b="1" dirty="0" smtClean="0">
                <a:solidFill>
                  <a:schemeClr val="tx1">
                    <a:lumMod val="50000"/>
                    <a:lumOff val="50000"/>
                  </a:schemeClr>
                </a:solidFill>
                <a:latin typeface="Comic Sans MS" pitchFamily="66" charset="0"/>
              </a:rPr>
              <a:t>Peptide Bonds</a:t>
            </a:r>
            <a:endParaRPr lang="en-US" sz="2800" b="1" dirty="0" smtClean="0">
              <a:solidFill>
                <a:schemeClr val="tx1">
                  <a:lumMod val="50000"/>
                  <a:lumOff val="50000"/>
                </a:schemeClr>
              </a:solidFill>
              <a:latin typeface="Comic Sans MS" pitchFamily="66" charset="0"/>
            </a:endParaRP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2000" dirty="0" smtClean="0">
                <a:latin typeface="Comic Sans MS" pitchFamily="66" charset="0"/>
              </a:rPr>
              <a:t>Link amino acids together in chains, like the beads on a necklace. </a:t>
            </a: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r>
              <a:rPr lang="en-US" sz="2000" dirty="0" smtClean="0">
                <a:latin typeface="Comic Sans MS" pitchFamily="66" charset="0"/>
              </a:rPr>
              <a:t>A </a:t>
            </a:r>
            <a:r>
              <a:rPr lang="en-US" sz="2000" b="1" dirty="0" smtClean="0">
                <a:latin typeface="Comic Sans MS" pitchFamily="66" charset="0"/>
              </a:rPr>
              <a:t>dipeptide </a:t>
            </a:r>
            <a:r>
              <a:rPr lang="en-US" sz="2000" dirty="0" smtClean="0">
                <a:latin typeface="Comic Sans MS" pitchFamily="66" charset="0"/>
              </a:rPr>
              <a:t>is 2 </a:t>
            </a:r>
            <a:r>
              <a:rPr lang="en-US" sz="2000" dirty="0" smtClean="0">
                <a:latin typeface="Comic Sans MS" pitchFamily="66" charset="0"/>
                <a:hlinkClick r:id="rId3"/>
              </a:rPr>
              <a:t>amino acids</a:t>
            </a:r>
            <a:r>
              <a:rPr lang="en-US" sz="2000" dirty="0" smtClean="0">
                <a:latin typeface="Comic Sans MS" pitchFamily="66" charset="0"/>
              </a:rPr>
              <a:t> linked together. </a:t>
            </a: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endParaRPr lang="en-US" sz="2000" dirty="0" smtClean="0">
              <a:latin typeface="Comic Sans MS" pitchFamily="66" charset="0"/>
            </a:endParaRPr>
          </a:p>
          <a:p>
            <a:pPr eaLnBrk="1" hangingPunct="1">
              <a:lnSpc>
                <a:spcPct val="80000"/>
              </a:lnSpc>
              <a:buFontTx/>
              <a:buNone/>
            </a:pPr>
            <a:r>
              <a:rPr lang="en-US" sz="2000" dirty="0" smtClean="0">
                <a:latin typeface="Comic Sans MS" pitchFamily="66" charset="0"/>
              </a:rPr>
              <a:t>A </a:t>
            </a:r>
            <a:r>
              <a:rPr lang="en-US" sz="2000" b="1" dirty="0" smtClean="0">
                <a:latin typeface="Comic Sans MS" pitchFamily="66" charset="0"/>
              </a:rPr>
              <a:t>polypeptide,</a:t>
            </a:r>
            <a:r>
              <a:rPr lang="en-US" sz="2000" dirty="0" smtClean="0">
                <a:latin typeface="Comic Sans MS" pitchFamily="66" charset="0"/>
              </a:rPr>
              <a:t> more than two.</a:t>
            </a:r>
          </a:p>
          <a:p>
            <a:pPr eaLnBrk="1" hangingPunct="1">
              <a:lnSpc>
                <a:spcPct val="80000"/>
              </a:lnSpc>
              <a:buFontTx/>
              <a:buNone/>
            </a:pPr>
            <a:endParaRPr lang="en-US" sz="2000" dirty="0" smtClean="0">
              <a:latin typeface="Comic Sans MS" pitchFamily="66" charset="0"/>
            </a:endParaRPr>
          </a:p>
        </p:txBody>
      </p:sp>
      <p:pic>
        <p:nvPicPr>
          <p:cNvPr id="31748" name="Picture 13"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43600" y="152400"/>
            <a:ext cx="288607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10"/>
          <p:cNvSpPr txBox="1">
            <a:spLocks noChangeArrowheads="1"/>
          </p:cNvSpPr>
          <p:nvPr/>
        </p:nvSpPr>
        <p:spPr bwMode="auto">
          <a:xfrm>
            <a:off x="594360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5"/>
              </a:rPr>
              <a:t>Protein Primary Structure</a:t>
            </a:r>
            <a:r>
              <a:rPr lang="en-US" sz="1000">
                <a:latin typeface="Comic Sans MS" pitchFamily="66" charset="0"/>
              </a:rPr>
              <a:t>, Wiki</a:t>
            </a:r>
          </a:p>
        </p:txBody>
      </p:sp>
      <p:pic>
        <p:nvPicPr>
          <p:cNvPr id="31750" name="Picture 14" descr="Protein-primary-structur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76800" y="3124200"/>
            <a:ext cx="3879850" cy="3382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Rectangle 7"/>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514600"/>
            <a:ext cx="2362200" cy="1524000"/>
          </a:xfrm>
        </p:spPr>
        <p:txBody>
          <a:bodyPr/>
          <a:lstStyle/>
          <a:p>
            <a:pPr algn="l" eaLnBrk="1" hangingPunct="1"/>
            <a:r>
              <a:rPr lang="en-US" sz="3600" smtClean="0">
                <a:solidFill>
                  <a:srgbClr val="669900"/>
                </a:solidFill>
                <a:latin typeface="Comic Sans MS" pitchFamily="66" charset="0"/>
              </a:rPr>
              <a:t> </a:t>
            </a:r>
            <a:r>
              <a:rPr lang="en-US" sz="3600" b="1" smtClean="0">
                <a:solidFill>
                  <a:srgbClr val="669900"/>
                </a:solidFill>
                <a:latin typeface="Comic Sans MS" pitchFamily="66" charset="0"/>
              </a:rPr>
              <a:t>Protein Structure</a:t>
            </a:r>
          </a:p>
        </p:txBody>
      </p:sp>
      <p:sp>
        <p:nvSpPr>
          <p:cNvPr id="32771" name="Text Box 9"/>
          <p:cNvSpPr txBox="1">
            <a:spLocks noChangeArrowheads="1"/>
          </p:cNvSpPr>
          <p:nvPr/>
        </p:nvSpPr>
        <p:spPr bwMode="auto">
          <a:xfrm>
            <a:off x="6096000" y="6629400"/>
            <a:ext cx="3048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Levels of protein structure</a:t>
            </a:r>
            <a:r>
              <a:rPr lang="en-US" sz="1000">
                <a:latin typeface="Comic Sans MS" pitchFamily="66" charset="0"/>
              </a:rPr>
              <a:t>, M Ruiz</a:t>
            </a:r>
            <a:endParaRPr lang="en-US" sz="2000">
              <a:latin typeface="Comic Sans MS" pitchFamily="66" charset="0"/>
            </a:endParaRPr>
          </a:p>
        </p:txBody>
      </p:sp>
      <p:pic>
        <p:nvPicPr>
          <p:cNvPr id="32772" name="Picture 15" descr="Protein-structure-levels-MRuiz"/>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505200" y="228600"/>
            <a:ext cx="518636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Rectangle 5"/>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685800"/>
          </a:xfrm>
        </p:spPr>
        <p:txBody>
          <a:bodyPr/>
          <a:lstStyle/>
          <a:p>
            <a:pPr algn="l" eaLnBrk="1" hangingPunct="1"/>
            <a:r>
              <a:rPr lang="en-US" sz="3400" smtClean="0">
                <a:solidFill>
                  <a:srgbClr val="FF0000"/>
                </a:solidFill>
                <a:latin typeface="Comic Sans MS" pitchFamily="66" charset="0"/>
              </a:rPr>
              <a:t>Organic Molecules -</a:t>
            </a:r>
            <a:r>
              <a:rPr lang="en-US" sz="3400" b="1" smtClean="0">
                <a:solidFill>
                  <a:srgbClr val="FF0000"/>
                </a:solidFill>
                <a:latin typeface="Comic Sans MS" pitchFamily="66" charset="0"/>
              </a:rPr>
              <a:t> Proteins</a:t>
            </a:r>
          </a:p>
        </p:txBody>
      </p:sp>
      <p:sp>
        <p:nvSpPr>
          <p:cNvPr id="165891" name="Rectangle 3"/>
          <p:cNvSpPr>
            <a:spLocks noGrp="1" noChangeArrowheads="1"/>
          </p:cNvSpPr>
          <p:nvPr>
            <p:ph type="body" sz="half" idx="1"/>
          </p:nvPr>
        </p:nvSpPr>
        <p:spPr>
          <a:xfrm>
            <a:off x="152400" y="838200"/>
            <a:ext cx="6553200" cy="6019800"/>
          </a:xfrm>
        </p:spPr>
        <p:txBody>
          <a:bodyPr/>
          <a:lstStyle/>
          <a:p>
            <a:pPr eaLnBrk="1" hangingPunct="1">
              <a:lnSpc>
                <a:spcPct val="80000"/>
              </a:lnSpc>
              <a:buFontTx/>
              <a:buNone/>
            </a:pPr>
            <a:r>
              <a:rPr lang="en-US" sz="1400" dirty="0" smtClean="0">
                <a:latin typeface="Comic Sans MS" pitchFamily="66" charset="0"/>
                <a:cs typeface="Arial" pitchFamily="34" charset="0"/>
              </a:rPr>
              <a:t>Complex </a:t>
            </a:r>
            <a:r>
              <a:rPr lang="en-US" sz="1400" dirty="0" smtClean="0">
                <a:latin typeface="Comic Sans MS" pitchFamily="66" charset="0"/>
                <a:cs typeface="Arial" pitchFamily="34" charset="0"/>
                <a:hlinkClick r:id="rId3"/>
              </a:rPr>
              <a:t>organic macromolecules </a:t>
            </a:r>
            <a:r>
              <a:rPr lang="en-US" sz="1400" dirty="0" smtClean="0">
                <a:latin typeface="Comic Sans MS" pitchFamily="66" charset="0"/>
                <a:cs typeface="Arial" pitchFamily="34" charset="0"/>
              </a:rPr>
              <a:t>fundamental to living cells.</a:t>
            </a:r>
          </a:p>
          <a:p>
            <a:pPr eaLnBrk="1" hangingPunct="1">
              <a:lnSpc>
                <a:spcPct val="80000"/>
              </a:lnSpc>
              <a:buFontTx/>
              <a:buNone/>
            </a:pPr>
            <a:endParaRPr lang="en-US" sz="1400" dirty="0" smtClean="0">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Composed of one or more chains of amino acids. </a:t>
            </a:r>
          </a:p>
          <a:p>
            <a:pPr eaLnBrk="1" hangingPunct="1">
              <a:lnSpc>
                <a:spcPct val="80000"/>
              </a:lnSpc>
              <a:buFontTx/>
              <a:buNone/>
            </a:pPr>
            <a:endParaRPr lang="en-US" sz="1400" dirty="0" smtClean="0">
              <a:latin typeface="Comic Sans MS" pitchFamily="66" charset="0"/>
              <a:cs typeface="Arial" pitchFamily="34" charset="0"/>
            </a:endParaRPr>
          </a:p>
          <a:p>
            <a:pPr eaLnBrk="1" hangingPunct="1">
              <a:lnSpc>
                <a:spcPct val="80000"/>
              </a:lnSpc>
              <a:buFontTx/>
              <a:buNone/>
            </a:pPr>
            <a:r>
              <a:rPr lang="en-US" sz="1400" i="1" dirty="0" smtClean="0">
                <a:latin typeface="Comic Sans MS" pitchFamily="66" charset="0"/>
                <a:cs typeface="Arial" pitchFamily="34" charset="0"/>
                <a:hlinkClick r:id="rId4"/>
              </a:rPr>
              <a:t>Proteins</a:t>
            </a:r>
            <a:r>
              <a:rPr lang="en-US" sz="1400" i="1" dirty="0" smtClean="0">
                <a:latin typeface="Comic Sans MS" pitchFamily="66" charset="0"/>
                <a:cs typeface="Arial" pitchFamily="34" charset="0"/>
              </a:rPr>
              <a:t> perform many functions in cells, including:</a:t>
            </a:r>
          </a:p>
          <a:p>
            <a:pPr eaLnBrk="1" hangingPunct="1">
              <a:lnSpc>
                <a:spcPct val="80000"/>
              </a:lnSpc>
              <a:buFontTx/>
              <a:buNone/>
            </a:pPr>
            <a:endParaRPr lang="en-US" sz="1400" i="1" dirty="0" smtClean="0">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1. </a:t>
            </a:r>
            <a:r>
              <a:rPr lang="en-US" sz="1800" b="1" dirty="0" smtClean="0">
                <a:solidFill>
                  <a:schemeClr val="tx1">
                    <a:lumMod val="50000"/>
                    <a:lumOff val="50000"/>
                  </a:schemeClr>
                </a:solidFill>
                <a:latin typeface="Comic Sans MS" pitchFamily="66" charset="0"/>
                <a:cs typeface="Arial" pitchFamily="34" charset="0"/>
              </a:rPr>
              <a:t>Structural</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 Components in cell walls, membranes, </a:t>
            </a:r>
          </a:p>
          <a:p>
            <a:pPr eaLnBrk="1" hangingPunct="1">
              <a:lnSpc>
                <a:spcPct val="80000"/>
              </a:lnSpc>
              <a:buFontTx/>
              <a:buNone/>
            </a:pPr>
            <a:r>
              <a:rPr lang="en-US" sz="1400" dirty="0" smtClean="0">
                <a:latin typeface="Comic Sans MS" pitchFamily="66" charset="0"/>
                <a:cs typeface="Arial" pitchFamily="34" charset="0"/>
              </a:rPr>
              <a:t>	and within cells themselves.</a:t>
            </a:r>
          </a:p>
          <a:p>
            <a:pPr eaLnBrk="1" hangingPunct="1">
              <a:lnSpc>
                <a:spcPct val="80000"/>
              </a:lnSpc>
              <a:buFontTx/>
              <a:buNone/>
            </a:pPr>
            <a:endParaRPr lang="en-US" sz="1400" dirty="0" smtClean="0">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2. </a:t>
            </a:r>
            <a:r>
              <a:rPr lang="en-US" sz="1800" b="1" dirty="0" smtClean="0">
                <a:solidFill>
                  <a:schemeClr val="tx1">
                    <a:lumMod val="50000"/>
                    <a:lumOff val="50000"/>
                  </a:schemeClr>
                </a:solidFill>
                <a:latin typeface="Comic Sans MS" pitchFamily="66" charset="0"/>
                <a:cs typeface="Arial" pitchFamily="34" charset="0"/>
              </a:rPr>
              <a:t>Enzymes</a:t>
            </a:r>
            <a:endParaRPr lang="en-US" sz="1800" b="1"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 Chemicals that speed up a chemical reaction. </a:t>
            </a:r>
          </a:p>
          <a:p>
            <a:pPr eaLnBrk="1" hangingPunct="1">
              <a:lnSpc>
                <a:spcPct val="80000"/>
              </a:lnSpc>
              <a:buFontTx/>
              <a:buNone/>
            </a:pPr>
            <a:r>
              <a:rPr lang="en-US" sz="1400" dirty="0" smtClean="0">
                <a:latin typeface="Comic Sans MS" pitchFamily="66" charset="0"/>
                <a:cs typeface="Arial" pitchFamily="34" charset="0"/>
              </a:rPr>
              <a:t>	• The catalysts in cells are called </a:t>
            </a:r>
            <a:r>
              <a:rPr lang="en-US" sz="1400" dirty="0" smtClean="0">
                <a:latin typeface="Comic Sans MS" pitchFamily="66" charset="0"/>
                <a:cs typeface="Arial" pitchFamily="34" charset="0"/>
                <a:hlinkClick r:id="rId5"/>
              </a:rPr>
              <a:t>enzymes</a:t>
            </a:r>
            <a:r>
              <a:rPr lang="en-US" sz="1400" dirty="0" smtClean="0">
                <a:latin typeface="Comic Sans MS" pitchFamily="66" charset="0"/>
                <a:cs typeface="Arial" pitchFamily="34" charset="0"/>
              </a:rPr>
              <a:t>.</a:t>
            </a:r>
          </a:p>
          <a:p>
            <a:pPr eaLnBrk="1" hangingPunct="1">
              <a:lnSpc>
                <a:spcPct val="80000"/>
              </a:lnSpc>
              <a:buFontTx/>
              <a:buNone/>
            </a:pPr>
            <a:endParaRPr lang="en-US" sz="1400" dirty="0" smtClean="0">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3. </a:t>
            </a:r>
            <a:r>
              <a:rPr lang="en-US" sz="1800" b="1" dirty="0" smtClean="0">
                <a:solidFill>
                  <a:schemeClr val="tx1">
                    <a:lumMod val="50000"/>
                    <a:lumOff val="50000"/>
                  </a:schemeClr>
                </a:solidFill>
                <a:latin typeface="Comic Sans MS" pitchFamily="66" charset="0"/>
                <a:cs typeface="Arial" pitchFamily="34" charset="0"/>
              </a:rPr>
              <a:t>Regulation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 Some regulate cell function by stimulating or hindering either the action of other proteins or the expression of genes.</a:t>
            </a:r>
          </a:p>
          <a:p>
            <a:pPr eaLnBrk="1" hangingPunct="1">
              <a:lnSpc>
                <a:spcPct val="80000"/>
              </a:lnSpc>
              <a:buFontTx/>
              <a:buNone/>
            </a:pPr>
            <a:endParaRPr lang="en-US" sz="1400" dirty="0" smtClean="0">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4. </a:t>
            </a:r>
            <a:r>
              <a:rPr lang="en-US" sz="1800" b="1" dirty="0" smtClean="0">
                <a:solidFill>
                  <a:schemeClr val="tx1">
                    <a:lumMod val="50000"/>
                    <a:lumOff val="50000"/>
                  </a:schemeClr>
                </a:solidFill>
                <a:latin typeface="Comic Sans MS" pitchFamily="66" charset="0"/>
                <a:cs typeface="Arial" pitchFamily="34" charset="0"/>
              </a:rPr>
              <a:t>Transportation</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 Some act as channels and “pumps” that move substances into or out of cells. </a:t>
            </a:r>
          </a:p>
          <a:p>
            <a:pPr eaLnBrk="1" hangingPunct="1">
              <a:lnSpc>
                <a:spcPct val="80000"/>
              </a:lnSpc>
              <a:buFontTx/>
              <a:buNone/>
            </a:pPr>
            <a:r>
              <a:rPr lang="en-US" sz="1400" dirty="0" smtClean="0">
                <a:latin typeface="Comic Sans MS" pitchFamily="66" charset="0"/>
                <a:cs typeface="Arial" pitchFamily="34" charset="0"/>
              </a:rPr>
              <a:t>	</a:t>
            </a:r>
          </a:p>
          <a:p>
            <a:pPr eaLnBrk="1" hangingPunct="1">
              <a:lnSpc>
                <a:spcPct val="80000"/>
              </a:lnSpc>
              <a:buFontTx/>
              <a:buNone/>
            </a:pPr>
            <a:r>
              <a:rPr lang="en-US" sz="1400" dirty="0" smtClean="0">
                <a:latin typeface="Comic Sans MS" pitchFamily="66" charset="0"/>
                <a:cs typeface="Arial" pitchFamily="34" charset="0"/>
              </a:rPr>
              <a:t>	5. </a:t>
            </a:r>
            <a:r>
              <a:rPr lang="en-US" sz="1800" b="1" dirty="0" smtClean="0">
                <a:solidFill>
                  <a:schemeClr val="tx1">
                    <a:lumMod val="50000"/>
                    <a:lumOff val="50000"/>
                  </a:schemeClr>
                </a:solidFill>
                <a:latin typeface="Comic Sans MS" pitchFamily="66" charset="0"/>
                <a:cs typeface="Arial" pitchFamily="34" charset="0"/>
              </a:rPr>
              <a:t>Defense</a:t>
            </a:r>
            <a:endParaRPr lang="en-US" sz="1800" dirty="0" smtClean="0">
              <a:solidFill>
                <a:schemeClr val="tx1">
                  <a:lumMod val="50000"/>
                  <a:lumOff val="50000"/>
                </a:schemeClr>
              </a:solidFill>
              <a:latin typeface="Comic Sans MS" pitchFamily="66" charset="0"/>
              <a:cs typeface="Arial" pitchFamily="34" charset="0"/>
            </a:endParaRPr>
          </a:p>
          <a:p>
            <a:pPr eaLnBrk="1" hangingPunct="1">
              <a:lnSpc>
                <a:spcPct val="80000"/>
              </a:lnSpc>
              <a:buFontTx/>
              <a:buNone/>
            </a:pPr>
            <a:r>
              <a:rPr lang="en-US" sz="1400" dirty="0" smtClean="0">
                <a:latin typeface="Comic Sans MS" pitchFamily="66" charset="0"/>
                <a:cs typeface="Arial" pitchFamily="34" charset="0"/>
              </a:rPr>
              <a:t>	 • Antibodies = proteins that defend your body against microorganisms</a:t>
            </a:r>
          </a:p>
          <a:p>
            <a:pPr eaLnBrk="1" hangingPunct="1">
              <a:lnSpc>
                <a:spcPct val="80000"/>
              </a:lnSpc>
              <a:buFontTx/>
              <a:buNone/>
            </a:pPr>
            <a:r>
              <a:rPr lang="en-US" sz="1400" dirty="0" smtClean="0">
                <a:latin typeface="Comic Sans MS" pitchFamily="66" charset="0"/>
                <a:cs typeface="Arial" pitchFamily="34" charset="0"/>
              </a:rPr>
              <a:t>	 • Some bacteria produce proteins (</a:t>
            </a:r>
            <a:r>
              <a:rPr lang="en-US" sz="1400" dirty="0" err="1" smtClean="0">
                <a:latin typeface="Comic Sans MS" pitchFamily="66" charset="0"/>
                <a:cs typeface="Arial" pitchFamily="34" charset="0"/>
              </a:rPr>
              <a:t>bacteriocins</a:t>
            </a:r>
            <a:r>
              <a:rPr lang="en-US" sz="1400" dirty="0" smtClean="0">
                <a:latin typeface="Comic Sans MS" pitchFamily="66" charset="0"/>
                <a:cs typeface="Arial" pitchFamily="34" charset="0"/>
              </a:rPr>
              <a:t>) that kill other bacteria</a:t>
            </a:r>
            <a:r>
              <a:rPr lang="en-US" sz="1000" dirty="0" smtClean="0">
                <a:latin typeface="Comic Sans MS" pitchFamily="66" charset="0"/>
                <a:cs typeface="Arial" pitchFamily="34" charset="0"/>
              </a:rPr>
              <a:t>. </a:t>
            </a:r>
          </a:p>
          <a:p>
            <a:pPr eaLnBrk="1" hangingPunct="1">
              <a:lnSpc>
                <a:spcPct val="80000"/>
              </a:lnSpc>
              <a:buFontTx/>
              <a:buNone/>
            </a:pPr>
            <a:endParaRPr lang="en-US" sz="1000" dirty="0" smtClean="0">
              <a:latin typeface="Comic Sans MS" pitchFamily="66" charset="0"/>
              <a:cs typeface="Arial" pitchFamily="34" charset="0"/>
            </a:endParaRPr>
          </a:p>
          <a:p>
            <a:pPr eaLnBrk="1" hangingPunct="1">
              <a:lnSpc>
                <a:spcPct val="80000"/>
              </a:lnSpc>
              <a:buFontTx/>
              <a:buNone/>
            </a:pPr>
            <a:r>
              <a:rPr lang="en-US" sz="1400" dirty="0" smtClean="0">
                <a:cs typeface="Arial" pitchFamily="34" charset="0"/>
              </a:rPr>
              <a:t>		</a:t>
            </a:r>
          </a:p>
          <a:p>
            <a:pPr eaLnBrk="1" hangingPunct="1">
              <a:lnSpc>
                <a:spcPct val="80000"/>
              </a:lnSpc>
              <a:buFontTx/>
              <a:buNone/>
            </a:pPr>
            <a:endParaRPr lang="en-US" sz="1400" dirty="0" smtClean="0">
              <a:cs typeface="Arial" pitchFamily="34" charset="0"/>
            </a:endParaRPr>
          </a:p>
        </p:txBody>
      </p:sp>
      <p:pic>
        <p:nvPicPr>
          <p:cNvPr id="33796" name="Picture 4" descr="enzyme"/>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7924800" y="304800"/>
            <a:ext cx="990600" cy="63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Text Box 7"/>
          <p:cNvSpPr txBox="1">
            <a:spLocks noChangeArrowheads="1"/>
          </p:cNvSpPr>
          <p:nvPr/>
        </p:nvSpPr>
        <p:spPr bwMode="auto">
          <a:xfrm>
            <a:off x="0" y="6635750"/>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 </a:t>
            </a:r>
            <a:r>
              <a:rPr lang="en-US" sz="1000">
                <a:latin typeface="Comic Sans MS" pitchFamily="66" charset="0"/>
                <a:hlinkClick r:id="rId7"/>
              </a:rPr>
              <a:t>Cell Membrane</a:t>
            </a:r>
            <a:r>
              <a:rPr lang="en-US" sz="1000">
                <a:latin typeface="Comic Sans MS" pitchFamily="66" charset="0"/>
              </a:rPr>
              <a:t>, Wiki; </a:t>
            </a:r>
            <a:r>
              <a:rPr lang="en-US" sz="1000">
                <a:latin typeface="Comic Sans MS" pitchFamily="66" charset="0"/>
                <a:hlinkClick r:id="rId8"/>
              </a:rPr>
              <a:t>Channel Protein</a:t>
            </a:r>
            <a:r>
              <a:rPr lang="en-US" sz="1000">
                <a:latin typeface="Comic Sans MS" pitchFamily="66" charset="0"/>
              </a:rPr>
              <a:t>,  Wiki</a:t>
            </a:r>
            <a:r>
              <a:rPr lang="en-US" sz="1000" b="1">
                <a:latin typeface="Comic Sans MS" pitchFamily="66" charset="0"/>
              </a:rPr>
              <a:t>; </a:t>
            </a:r>
            <a:r>
              <a:rPr lang="en-US" sz="1000" b="1">
                <a:latin typeface="Comic Sans MS" pitchFamily="66" charset="0"/>
                <a:hlinkClick r:id="rId9"/>
              </a:rPr>
              <a:t>Antibody</a:t>
            </a:r>
            <a:r>
              <a:rPr lang="en-US" sz="1000" b="1">
                <a:latin typeface="Comic Sans MS" pitchFamily="66" charset="0"/>
              </a:rPr>
              <a:t>, Wiki</a:t>
            </a:r>
          </a:p>
        </p:txBody>
      </p:sp>
      <p:pic>
        <p:nvPicPr>
          <p:cNvPr id="33798" name="Picture 13" descr="Antibod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4572000"/>
            <a:ext cx="1765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5" descr="Channel-protein"/>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7239000" y="2743200"/>
            <a:ext cx="1752600" cy="164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0" name="Picture 16" descr="Cell_membra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1143000"/>
            <a:ext cx="3962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9"/>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13"/>
              </a:rPr>
              <a:t>Virtual Microbiology Classroom </a:t>
            </a:r>
            <a:r>
              <a:rPr lang="en-US" sz="1000">
                <a:latin typeface="Comic Sans MS" pitchFamily="66" charset="0"/>
              </a:rPr>
              <a:t>on </a:t>
            </a:r>
            <a:r>
              <a:rPr lang="en-US" sz="1000">
                <a:latin typeface="Comic Sans MS" pitchFamily="66" charset="0"/>
                <a:hlinkClick r:id="rId14"/>
              </a:rPr>
              <a:t>ScienceProfOnline.com</a:t>
            </a:r>
            <a:endParaRPr lang="en-US" sz="1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891">
                                            <p:txEl>
                                              <p:pRg st="6" end="6"/>
                                            </p:txEl>
                                          </p:spTgt>
                                        </p:tgtEl>
                                        <p:attrNameLst>
                                          <p:attrName>style.visibility</p:attrName>
                                        </p:attrNameLst>
                                      </p:cBhvr>
                                      <p:to>
                                        <p:strVal val="visible"/>
                                      </p:to>
                                    </p:set>
                                    <p:anim calcmode="lin" valueType="num">
                                      <p:cBhvr additive="base">
                                        <p:cTn id="7" dur="500" fill="hold"/>
                                        <p:tgtEl>
                                          <p:spTgt spid="16589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5891">
                                            <p:txEl>
                                              <p:pRg st="7" end="7"/>
                                            </p:txEl>
                                          </p:spTgt>
                                        </p:tgtEl>
                                        <p:attrNameLst>
                                          <p:attrName>style.visibility</p:attrName>
                                        </p:attrNameLst>
                                      </p:cBhvr>
                                      <p:to>
                                        <p:strVal val="visible"/>
                                      </p:to>
                                    </p:set>
                                    <p:anim calcmode="lin" valueType="num">
                                      <p:cBhvr additive="base">
                                        <p:cTn id="11" dur="500" fill="hold"/>
                                        <p:tgtEl>
                                          <p:spTgt spid="165891">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5891">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5891">
                                            <p:txEl>
                                              <p:pRg st="8" end="8"/>
                                            </p:txEl>
                                          </p:spTgt>
                                        </p:tgtEl>
                                        <p:attrNameLst>
                                          <p:attrName>style.visibility</p:attrName>
                                        </p:attrNameLst>
                                      </p:cBhvr>
                                      <p:to>
                                        <p:strVal val="visible"/>
                                      </p:to>
                                    </p:set>
                                    <p:anim calcmode="lin" valueType="num">
                                      <p:cBhvr additive="base">
                                        <p:cTn id="15" dur="500" fill="hold"/>
                                        <p:tgtEl>
                                          <p:spTgt spid="165891">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5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5891">
                                            <p:txEl>
                                              <p:pRg st="10" end="10"/>
                                            </p:txEl>
                                          </p:spTgt>
                                        </p:tgtEl>
                                        <p:attrNameLst>
                                          <p:attrName>style.visibility</p:attrName>
                                        </p:attrNameLst>
                                      </p:cBhvr>
                                      <p:to>
                                        <p:strVal val="visible"/>
                                      </p:to>
                                    </p:set>
                                    <p:anim calcmode="lin" valueType="num">
                                      <p:cBhvr additive="base">
                                        <p:cTn id="21" dur="500" fill="hold"/>
                                        <p:tgtEl>
                                          <p:spTgt spid="165891">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5891">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5891">
                                            <p:txEl>
                                              <p:pRg st="11" end="11"/>
                                            </p:txEl>
                                          </p:spTgt>
                                        </p:tgtEl>
                                        <p:attrNameLst>
                                          <p:attrName>style.visibility</p:attrName>
                                        </p:attrNameLst>
                                      </p:cBhvr>
                                      <p:to>
                                        <p:strVal val="visible"/>
                                      </p:to>
                                    </p:set>
                                    <p:anim calcmode="lin" valueType="num">
                                      <p:cBhvr additive="base">
                                        <p:cTn id="25" dur="500" fill="hold"/>
                                        <p:tgtEl>
                                          <p:spTgt spid="165891">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5891">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5891">
                                            <p:txEl>
                                              <p:pRg st="12" end="12"/>
                                            </p:txEl>
                                          </p:spTgt>
                                        </p:tgtEl>
                                        <p:attrNameLst>
                                          <p:attrName>style.visibility</p:attrName>
                                        </p:attrNameLst>
                                      </p:cBhvr>
                                      <p:to>
                                        <p:strVal val="visible"/>
                                      </p:to>
                                    </p:set>
                                    <p:anim calcmode="lin" valueType="num">
                                      <p:cBhvr additive="base">
                                        <p:cTn id="29" dur="500" fill="hold"/>
                                        <p:tgtEl>
                                          <p:spTgt spid="165891">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5891">
                                            <p:txEl>
                                              <p:pRg st="14" end="14"/>
                                            </p:txEl>
                                          </p:spTgt>
                                        </p:tgtEl>
                                        <p:attrNameLst>
                                          <p:attrName>style.visibility</p:attrName>
                                        </p:attrNameLst>
                                      </p:cBhvr>
                                      <p:to>
                                        <p:strVal val="visible"/>
                                      </p:to>
                                    </p:set>
                                    <p:anim calcmode="lin" valueType="num">
                                      <p:cBhvr additive="base">
                                        <p:cTn id="35" dur="500" fill="hold"/>
                                        <p:tgtEl>
                                          <p:spTgt spid="165891">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1">
                                            <p:txEl>
                                              <p:pRg st="14" end="1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5891">
                                            <p:txEl>
                                              <p:pRg st="15" end="15"/>
                                            </p:txEl>
                                          </p:spTgt>
                                        </p:tgtEl>
                                        <p:attrNameLst>
                                          <p:attrName>style.visibility</p:attrName>
                                        </p:attrNameLst>
                                      </p:cBhvr>
                                      <p:to>
                                        <p:strVal val="visible"/>
                                      </p:to>
                                    </p:set>
                                    <p:anim calcmode="lin" valueType="num">
                                      <p:cBhvr additive="base">
                                        <p:cTn id="39" dur="500" fill="hold"/>
                                        <p:tgtEl>
                                          <p:spTgt spid="165891">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589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65891">
                                            <p:txEl>
                                              <p:pRg st="17" end="17"/>
                                            </p:txEl>
                                          </p:spTgt>
                                        </p:tgtEl>
                                        <p:attrNameLst>
                                          <p:attrName>style.visibility</p:attrName>
                                        </p:attrNameLst>
                                      </p:cBhvr>
                                      <p:to>
                                        <p:strVal val="visible"/>
                                      </p:to>
                                    </p:set>
                                    <p:anim calcmode="lin" valueType="num">
                                      <p:cBhvr additive="base">
                                        <p:cTn id="45" dur="500" fill="hold"/>
                                        <p:tgtEl>
                                          <p:spTgt spid="165891">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5891">
                                            <p:txEl>
                                              <p:pRg st="17" end="1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5891">
                                            <p:txEl>
                                              <p:pRg st="18" end="18"/>
                                            </p:txEl>
                                          </p:spTgt>
                                        </p:tgtEl>
                                        <p:attrNameLst>
                                          <p:attrName>style.visibility</p:attrName>
                                        </p:attrNameLst>
                                      </p:cBhvr>
                                      <p:to>
                                        <p:strVal val="visible"/>
                                      </p:to>
                                    </p:set>
                                    <p:anim calcmode="lin" valueType="num">
                                      <p:cBhvr additive="base">
                                        <p:cTn id="49" dur="500" fill="hold"/>
                                        <p:tgtEl>
                                          <p:spTgt spid="165891">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589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5891">
                                            <p:txEl>
                                              <p:pRg st="20" end="20"/>
                                            </p:txEl>
                                          </p:spTgt>
                                        </p:tgtEl>
                                        <p:attrNameLst>
                                          <p:attrName>style.visibility</p:attrName>
                                        </p:attrNameLst>
                                      </p:cBhvr>
                                      <p:to>
                                        <p:strVal val="visible"/>
                                      </p:to>
                                    </p:set>
                                    <p:anim calcmode="lin" valueType="num">
                                      <p:cBhvr additive="base">
                                        <p:cTn id="55" dur="500" fill="hold"/>
                                        <p:tgtEl>
                                          <p:spTgt spid="165891">
                                            <p:txEl>
                                              <p:pRg st="20" end="2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5891">
                                            <p:txEl>
                                              <p:pRg st="20" end="2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5891">
                                            <p:txEl>
                                              <p:pRg st="21" end="21"/>
                                            </p:txEl>
                                          </p:spTgt>
                                        </p:tgtEl>
                                        <p:attrNameLst>
                                          <p:attrName>style.visibility</p:attrName>
                                        </p:attrNameLst>
                                      </p:cBhvr>
                                      <p:to>
                                        <p:strVal val="visible"/>
                                      </p:to>
                                    </p:set>
                                    <p:anim calcmode="lin" valueType="num">
                                      <p:cBhvr additive="base">
                                        <p:cTn id="59" dur="500" fill="hold"/>
                                        <p:tgtEl>
                                          <p:spTgt spid="165891">
                                            <p:txEl>
                                              <p:pRg st="21" end="2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5891">
                                            <p:txEl>
                                              <p:pRg st="21" end="2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65891">
                                            <p:txEl>
                                              <p:pRg st="22" end="22"/>
                                            </p:txEl>
                                          </p:spTgt>
                                        </p:tgtEl>
                                        <p:attrNameLst>
                                          <p:attrName>style.visibility</p:attrName>
                                        </p:attrNameLst>
                                      </p:cBhvr>
                                      <p:to>
                                        <p:strVal val="visible"/>
                                      </p:to>
                                    </p:set>
                                    <p:anim calcmode="lin" valueType="num">
                                      <p:cBhvr additive="base">
                                        <p:cTn id="63" dur="500" fill="hold"/>
                                        <p:tgtEl>
                                          <p:spTgt spid="165891">
                                            <p:txEl>
                                              <p:pRg st="22" end="2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65891">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52800" y="274638"/>
            <a:ext cx="5638800" cy="1143000"/>
          </a:xfrm>
        </p:spPr>
        <p:txBody>
          <a:bodyPr/>
          <a:lstStyle/>
          <a:p>
            <a:pPr algn="r" eaLnBrk="1" hangingPunct="1"/>
            <a:r>
              <a:rPr lang="en-US" sz="2800" dirty="0" smtClean="0">
                <a:solidFill>
                  <a:srgbClr val="FF0000"/>
                </a:solidFill>
              </a:rPr>
              <a:t>       </a:t>
            </a:r>
            <a:r>
              <a:rPr lang="en-US" sz="2800" b="1" i="1" dirty="0" smtClean="0">
                <a:solidFill>
                  <a:srgbClr val="FF0000"/>
                </a:solidFill>
                <a:latin typeface="Comic Sans MS" pitchFamily="66" charset="0"/>
              </a:rPr>
              <a:t>Q</a:t>
            </a:r>
            <a:r>
              <a:rPr lang="en-US" sz="2800" b="1" i="1" dirty="0" smtClean="0">
                <a:solidFill>
                  <a:schemeClr val="tx1">
                    <a:lumMod val="50000"/>
                    <a:lumOff val="50000"/>
                  </a:schemeClr>
                </a:solidFill>
                <a:latin typeface="Comic Sans MS" pitchFamily="66" charset="0"/>
              </a:rPr>
              <a:t>: How </a:t>
            </a:r>
            <a:r>
              <a:rPr lang="en-US" sz="2800" b="1" i="1" dirty="0" smtClean="0">
                <a:solidFill>
                  <a:schemeClr val="tx1">
                    <a:lumMod val="50000"/>
                    <a:lumOff val="50000"/>
                  </a:schemeClr>
                </a:solidFill>
                <a:latin typeface="Comic Sans MS" pitchFamily="66" charset="0"/>
              </a:rPr>
              <a:t>do you </a:t>
            </a:r>
            <a:r>
              <a:rPr lang="en-US" sz="2800" b="1" i="1" dirty="0" smtClean="0">
                <a:solidFill>
                  <a:schemeClr val="tx1">
                    <a:lumMod val="50000"/>
                    <a:lumOff val="50000"/>
                  </a:schemeClr>
                </a:solidFill>
                <a:latin typeface="Comic Sans MS" pitchFamily="66" charset="0"/>
              </a:rPr>
              <a:t>sabotage</a:t>
            </a:r>
            <a:br>
              <a:rPr lang="en-US" sz="2800" b="1" i="1" dirty="0" smtClean="0">
                <a:solidFill>
                  <a:schemeClr val="tx1">
                    <a:lumMod val="50000"/>
                    <a:lumOff val="50000"/>
                  </a:schemeClr>
                </a:solidFill>
                <a:latin typeface="Comic Sans MS" pitchFamily="66" charset="0"/>
              </a:rPr>
            </a:br>
            <a:r>
              <a:rPr lang="en-US" sz="2800" b="1" i="1" dirty="0" smtClean="0">
                <a:solidFill>
                  <a:schemeClr val="tx1">
                    <a:lumMod val="50000"/>
                    <a:lumOff val="50000"/>
                  </a:schemeClr>
                </a:solidFill>
                <a:latin typeface="Comic Sans MS" pitchFamily="66" charset="0"/>
              </a:rPr>
              <a:t>a </a:t>
            </a:r>
            <a:r>
              <a:rPr lang="en-US" sz="2800" b="1" i="1" dirty="0" smtClean="0">
                <a:solidFill>
                  <a:schemeClr val="tx1">
                    <a:lumMod val="50000"/>
                    <a:lumOff val="50000"/>
                  </a:schemeClr>
                </a:solidFill>
                <a:latin typeface="Comic Sans MS" pitchFamily="66" charset="0"/>
              </a:rPr>
              <a:t>protein?</a:t>
            </a:r>
          </a:p>
        </p:txBody>
      </p:sp>
      <p:pic>
        <p:nvPicPr>
          <p:cNvPr id="378885" name="Picture 5" descr="Irreversible egg protein denaturation and loss of solubility, caused by the high temperature (while cooking it)">
            <a:hlinkClick r:id="rId3" tooltip="Irreversible egg protein denaturation and loss of solubility, caused by the high temperature (while cooking i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248400" y="1905000"/>
            <a:ext cx="2209800" cy="1914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886" name="Text Box 6"/>
          <p:cNvSpPr txBox="1">
            <a:spLocks noChangeArrowheads="1"/>
          </p:cNvSpPr>
          <p:nvPr/>
        </p:nvSpPr>
        <p:spPr bwMode="auto">
          <a:xfrm>
            <a:off x="6324600" y="4267200"/>
            <a:ext cx="2133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latin typeface="Comic Sans MS" pitchFamily="66" charset="0"/>
              </a:rPr>
              <a:t>Irreversible egg protein denaturation caused by high temperature (while cooking it).</a:t>
            </a:r>
          </a:p>
        </p:txBody>
      </p:sp>
      <p:sp>
        <p:nvSpPr>
          <p:cNvPr id="34821" name="Text Box 7"/>
          <p:cNvSpPr txBox="1">
            <a:spLocks noChangeArrowheads="1"/>
          </p:cNvSpPr>
          <p:nvPr/>
        </p:nvSpPr>
        <p:spPr bwMode="auto">
          <a:xfrm>
            <a:off x="457200" y="3276600"/>
            <a:ext cx="47244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dirty="0">
              <a:latin typeface="Comic Sans MS" pitchFamily="66" charset="0"/>
            </a:endParaRPr>
          </a:p>
          <a:p>
            <a:pPr eaLnBrk="1" hangingPunct="1"/>
            <a:r>
              <a:rPr lang="en-US" sz="2000" dirty="0">
                <a:latin typeface="Comic Sans MS" pitchFamily="66" charset="0"/>
              </a:rPr>
              <a:t>• Alteration of a </a:t>
            </a:r>
            <a:r>
              <a:rPr lang="en-US" sz="2000" dirty="0">
                <a:latin typeface="Comic Sans MS" pitchFamily="66" charset="0"/>
                <a:hlinkClick r:id="rId5"/>
              </a:rPr>
              <a:t>protein</a:t>
            </a:r>
            <a:r>
              <a:rPr lang="en-US" sz="2000" dirty="0">
                <a:latin typeface="Comic Sans MS" pitchFamily="66" charset="0"/>
              </a:rPr>
              <a:t> shape through some form of external stress </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2000" dirty="0">
                <a:latin typeface="Comic Sans MS" pitchFamily="66" charset="0"/>
              </a:rPr>
              <a:t>Example, by applying heat, acidic or alkaline environment</a:t>
            </a:r>
          </a:p>
          <a:p>
            <a:pPr eaLnBrk="1" hangingPunct="1"/>
            <a:endParaRPr lang="en-US" sz="2000" dirty="0">
              <a:latin typeface="Comic Sans MS" pitchFamily="66" charset="0"/>
            </a:endParaRPr>
          </a:p>
          <a:p>
            <a:pPr eaLnBrk="1" hangingPunct="1"/>
            <a:r>
              <a:rPr lang="en-US" sz="1600" dirty="0">
                <a:latin typeface="Comic Sans MS" pitchFamily="66" charset="0"/>
              </a:rPr>
              <a:t>• </a:t>
            </a:r>
            <a:r>
              <a:rPr lang="en-US" sz="2000" dirty="0">
                <a:latin typeface="Comic Sans MS" pitchFamily="66" charset="0"/>
              </a:rPr>
              <a:t>Denatured protein can’t carry out its cellular function .</a:t>
            </a:r>
          </a:p>
        </p:txBody>
      </p:sp>
      <p:pic>
        <p:nvPicPr>
          <p:cNvPr id="34822" name="Picture 9" descr="C:\Users\Tami\Desktop\Picture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1" y="273050"/>
            <a:ext cx="41529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8" descr="enzy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05000"/>
            <a:ext cx="95250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4" name="Rectangle 8"/>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86"/>
                                        </p:tgtEl>
                                        <p:attrNameLst>
                                          <p:attrName>style.visibility</p:attrName>
                                        </p:attrNameLst>
                                      </p:cBhvr>
                                      <p:to>
                                        <p:strVal val="visible"/>
                                      </p:to>
                                    </p:set>
                                    <p:anim calcmode="lin" valueType="num">
                                      <p:cBhvr additive="base">
                                        <p:cTn id="7" dur="500" fill="hold"/>
                                        <p:tgtEl>
                                          <p:spTgt spid="378886"/>
                                        </p:tgtEl>
                                        <p:attrNameLst>
                                          <p:attrName>ppt_x</p:attrName>
                                        </p:attrNameLst>
                                      </p:cBhvr>
                                      <p:tavLst>
                                        <p:tav tm="0">
                                          <p:val>
                                            <p:strVal val="#ppt_x"/>
                                          </p:val>
                                        </p:tav>
                                        <p:tav tm="100000">
                                          <p:val>
                                            <p:strVal val="#ppt_x"/>
                                          </p:val>
                                        </p:tav>
                                      </p:tavLst>
                                    </p:anim>
                                    <p:anim calcmode="lin" valueType="num">
                                      <p:cBhvr additive="base">
                                        <p:cTn id="8" dur="500" fill="hold"/>
                                        <p:tgtEl>
                                          <p:spTgt spid="37888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885"/>
                                        </p:tgtEl>
                                        <p:attrNameLst>
                                          <p:attrName>style.visibility</p:attrName>
                                        </p:attrNameLst>
                                      </p:cBhvr>
                                      <p:to>
                                        <p:strVal val="visible"/>
                                      </p:to>
                                    </p:set>
                                    <p:anim calcmode="lin" valueType="num">
                                      <p:cBhvr additive="base">
                                        <p:cTn id="11" dur="500" fill="hold"/>
                                        <p:tgtEl>
                                          <p:spTgt spid="378885"/>
                                        </p:tgtEl>
                                        <p:attrNameLst>
                                          <p:attrName>ppt_x</p:attrName>
                                        </p:attrNameLst>
                                      </p:cBhvr>
                                      <p:tavLst>
                                        <p:tav tm="0">
                                          <p:val>
                                            <p:strVal val="#ppt_x"/>
                                          </p:val>
                                        </p:tav>
                                        <p:tav tm="100000">
                                          <p:val>
                                            <p:strVal val="#ppt_x"/>
                                          </p:val>
                                        </p:tav>
                                      </p:tavLst>
                                    </p:anim>
                                    <p:anim calcmode="lin" valueType="num">
                                      <p:cBhvr additive="base">
                                        <p:cTn id="12" dur="500" fill="hold"/>
                                        <p:tgtEl>
                                          <p:spTgt spid="3788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152400"/>
            <a:ext cx="7934325" cy="542925"/>
          </a:xfrm>
        </p:spPr>
        <p:txBody>
          <a:bodyPr/>
          <a:lstStyle/>
          <a:p>
            <a:pPr eaLnBrk="1" hangingPunct="1"/>
            <a:r>
              <a:rPr lang="en-US" sz="2800" smtClean="0">
                <a:solidFill>
                  <a:srgbClr val="0033CC"/>
                </a:solidFill>
                <a:latin typeface="Comic Sans MS" pitchFamily="66" charset="0"/>
              </a:rPr>
              <a:t>Organic Molecules –</a:t>
            </a:r>
            <a:r>
              <a:rPr lang="en-US" sz="2800" b="1" smtClean="0">
                <a:solidFill>
                  <a:srgbClr val="0033CC"/>
                </a:solidFill>
                <a:latin typeface="Comic Sans MS" pitchFamily="66" charset="0"/>
              </a:rPr>
              <a:t> Nucleic Acids</a:t>
            </a:r>
          </a:p>
        </p:txBody>
      </p:sp>
      <p:sp>
        <p:nvSpPr>
          <p:cNvPr id="35843" name="Rectangle 3"/>
          <p:cNvSpPr>
            <a:spLocks noGrp="1" noChangeArrowheads="1"/>
          </p:cNvSpPr>
          <p:nvPr>
            <p:ph type="body" sz="half" idx="1"/>
          </p:nvPr>
        </p:nvSpPr>
        <p:spPr>
          <a:xfrm>
            <a:off x="152400" y="838200"/>
            <a:ext cx="8839200" cy="6019800"/>
          </a:xfrm>
        </p:spPr>
        <p:txBody>
          <a:bodyPr/>
          <a:lstStyle/>
          <a:p>
            <a:pPr eaLnBrk="1" hangingPunct="1">
              <a:buFontTx/>
              <a:buNone/>
            </a:pPr>
            <a:r>
              <a:rPr lang="en-US" sz="1500" dirty="0" smtClean="0">
                <a:latin typeface="Comic Sans MS" pitchFamily="66" charset="0"/>
                <a:hlinkClick r:id="rId3"/>
              </a:rPr>
              <a:t>Nucleic acids</a:t>
            </a:r>
            <a:r>
              <a:rPr lang="en-US" sz="1500" dirty="0" smtClean="0">
                <a:latin typeface="Comic Sans MS" pitchFamily="66" charset="0"/>
              </a:rPr>
              <a:t> </a:t>
            </a:r>
            <a:r>
              <a:rPr lang="en-US" sz="1200" dirty="0" smtClean="0">
                <a:latin typeface="Comic Sans MS" pitchFamily="66" charset="0"/>
              </a:rPr>
              <a:t>(both RNA and DNA) </a:t>
            </a:r>
            <a:r>
              <a:rPr lang="en-US" sz="1500" dirty="0" smtClean="0">
                <a:latin typeface="Comic Sans MS" pitchFamily="66" charset="0"/>
              </a:rPr>
              <a:t>are macromolecules; polymers made up of monomers called </a:t>
            </a:r>
            <a:r>
              <a:rPr lang="en-US" sz="1800" b="1" dirty="0" smtClean="0">
                <a:solidFill>
                  <a:schemeClr val="tx1">
                    <a:lumMod val="50000"/>
                    <a:lumOff val="50000"/>
                  </a:schemeClr>
                </a:solidFill>
                <a:latin typeface="Comic Sans MS" pitchFamily="66" charset="0"/>
              </a:rPr>
              <a:t>nucleotides</a:t>
            </a:r>
            <a:r>
              <a:rPr lang="en-US" sz="1500" b="1" dirty="0" smtClean="0">
                <a:latin typeface="Comic Sans MS" pitchFamily="66" charset="0"/>
              </a:rPr>
              <a:t>.</a:t>
            </a:r>
            <a:endParaRPr lang="en-US" sz="1500" b="1" dirty="0" smtClean="0">
              <a:latin typeface="Comic Sans MS" pitchFamily="66" charset="0"/>
            </a:endParaRPr>
          </a:p>
          <a:p>
            <a:pPr eaLnBrk="1" hangingPunct="1">
              <a:buFontTx/>
              <a:buNone/>
            </a:pPr>
            <a:endParaRPr lang="en-US" sz="1200" dirty="0" smtClean="0">
              <a:latin typeface="Comic Sans MS" pitchFamily="66" charset="0"/>
            </a:endParaRPr>
          </a:p>
          <a:p>
            <a:pPr eaLnBrk="1" hangingPunct="1">
              <a:buFontTx/>
              <a:buNone/>
            </a:pPr>
            <a:r>
              <a:rPr lang="en-US" sz="1500" dirty="0" smtClean="0">
                <a:latin typeface="Comic Sans MS" pitchFamily="66" charset="0"/>
              </a:rPr>
              <a:t>Nucleic acids </a:t>
            </a:r>
            <a:r>
              <a:rPr lang="en-US" sz="1500" b="1" dirty="0" smtClean="0">
                <a:latin typeface="Comic Sans MS" pitchFamily="66" charset="0"/>
              </a:rPr>
              <a:t>deoxy</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(DNA) </a:t>
            </a:r>
            <a:r>
              <a:rPr lang="en-US" sz="1500" dirty="0" smtClean="0">
                <a:latin typeface="Comic Sans MS" pitchFamily="66" charset="0"/>
              </a:rPr>
              <a:t>and </a:t>
            </a:r>
            <a:r>
              <a:rPr lang="en-US" sz="1500" b="1" dirty="0" smtClean="0">
                <a:solidFill>
                  <a:srgbClr val="FFC000"/>
                </a:solidFill>
                <a:latin typeface="Comic Sans MS" pitchFamily="66" charset="0"/>
              </a:rPr>
              <a:t>ribo</a:t>
            </a:r>
            <a:r>
              <a:rPr lang="en-US" sz="1500" b="1" dirty="0" smtClean="0">
                <a:latin typeface="Comic Sans MS" pitchFamily="66" charset="0"/>
              </a:rPr>
              <a:t>nucleic acid</a:t>
            </a:r>
            <a:r>
              <a:rPr lang="en-US" sz="1500" dirty="0" smtClean="0">
                <a:latin typeface="Comic Sans MS" pitchFamily="66" charset="0"/>
              </a:rPr>
              <a:t> </a:t>
            </a:r>
            <a:r>
              <a:rPr lang="en-US" sz="1200" dirty="0" smtClean="0">
                <a:latin typeface="Comic Sans MS" pitchFamily="66" charset="0"/>
              </a:rPr>
              <a:t>(RNA) </a:t>
            </a:r>
            <a:r>
              <a:rPr lang="en-US" sz="1500" dirty="0" smtClean="0">
                <a:latin typeface="Comic Sans MS" pitchFamily="66" charset="0"/>
              </a:rPr>
              <a:t>= genetic material of cells.</a:t>
            </a:r>
          </a:p>
          <a:p>
            <a:pPr eaLnBrk="1" hangingPunct="1">
              <a:buFontTx/>
              <a:buNone/>
            </a:pPr>
            <a:endParaRPr lang="en-US" sz="800" dirty="0" smtClean="0">
              <a:latin typeface="Comic Sans MS" pitchFamily="66" charset="0"/>
            </a:endParaRPr>
          </a:p>
          <a:p>
            <a:pPr eaLnBrk="1" hangingPunct="1">
              <a:buFontTx/>
              <a:buNone/>
            </a:pPr>
            <a:r>
              <a:rPr lang="en-US" sz="1500" dirty="0" smtClean="0">
                <a:latin typeface="Comic Sans MS" pitchFamily="66" charset="0"/>
              </a:rPr>
              <a:t>Names derived from type of </a:t>
            </a:r>
            <a:r>
              <a:rPr lang="en-US" sz="1500" b="1" dirty="0" smtClean="0">
                <a:latin typeface="Comic Sans MS" pitchFamily="66" charset="0"/>
              </a:rPr>
              <a:t>sugar</a:t>
            </a:r>
            <a:r>
              <a:rPr lang="en-US" sz="1500" dirty="0" smtClean="0">
                <a:latin typeface="Comic Sans MS" pitchFamily="66" charset="0"/>
              </a:rPr>
              <a:t> contained within molecules = </a:t>
            </a:r>
            <a:r>
              <a:rPr lang="en-US" sz="1500" b="1" dirty="0" smtClean="0">
                <a:latin typeface="Comic Sans MS" pitchFamily="66" charset="0"/>
              </a:rPr>
              <a:t>ribose</a:t>
            </a:r>
          </a:p>
          <a:p>
            <a:pPr eaLnBrk="1" hangingPunct="1">
              <a:buFontTx/>
              <a:buNone/>
            </a:pPr>
            <a:endParaRPr lang="en-US" sz="800" dirty="0" smtClean="0">
              <a:latin typeface="Comic Sans MS" pitchFamily="66" charset="0"/>
            </a:endParaRPr>
          </a:p>
          <a:p>
            <a:pPr eaLnBrk="1" hangingPunct="1">
              <a:buFontTx/>
              <a:buNone/>
            </a:pPr>
            <a:r>
              <a:rPr lang="en-US" sz="1500" b="1" dirty="0" smtClean="0">
                <a:latin typeface="Comic Sans MS" pitchFamily="66" charset="0"/>
              </a:rPr>
              <a:t>Nucleotides</a:t>
            </a:r>
            <a:endParaRPr lang="en-US" sz="800" b="1" dirty="0" smtClean="0">
              <a:latin typeface="Comic Sans MS" pitchFamily="66" charset="0"/>
            </a:endParaRPr>
          </a:p>
          <a:p>
            <a:pPr eaLnBrk="1" hangingPunct="1">
              <a:buFontTx/>
              <a:buNone/>
            </a:pPr>
            <a:r>
              <a:rPr lang="en-US" sz="1500" dirty="0" smtClean="0">
                <a:latin typeface="Comic Sans MS" pitchFamily="66" charset="0"/>
              </a:rPr>
              <a:t>Each monomer of nucleic acid is a </a:t>
            </a:r>
            <a:r>
              <a:rPr lang="en-US" sz="1500" b="1" dirty="0" smtClean="0">
                <a:latin typeface="Comic Sans MS" pitchFamily="66" charset="0"/>
              </a:rPr>
              <a:t>nucleotide</a:t>
            </a:r>
            <a:r>
              <a:rPr lang="en-US" sz="1500" dirty="0" smtClean="0">
                <a:latin typeface="Comic Sans MS" pitchFamily="66" charset="0"/>
              </a:rPr>
              <a:t> and consists of 3 portions: </a:t>
            </a:r>
          </a:p>
          <a:p>
            <a:pPr eaLnBrk="1" hangingPunct="1">
              <a:buFontTx/>
              <a:buNone/>
            </a:pPr>
            <a:r>
              <a:rPr lang="en-US" sz="1500" dirty="0" smtClean="0">
                <a:latin typeface="Comic Sans MS" pitchFamily="66" charset="0"/>
              </a:rPr>
              <a:t>	</a:t>
            </a:r>
            <a:r>
              <a:rPr lang="en-US" sz="1200" dirty="0" smtClean="0">
                <a:latin typeface="Comic Sans MS" pitchFamily="66" charset="0"/>
              </a:rPr>
              <a:t>- a </a:t>
            </a:r>
            <a:r>
              <a:rPr lang="en-US" sz="1600" b="1" dirty="0" smtClean="0">
                <a:solidFill>
                  <a:srgbClr val="FF9900"/>
                </a:solidFill>
                <a:latin typeface="Comic Sans MS" pitchFamily="66" charset="0"/>
              </a:rPr>
              <a:t>sugar</a:t>
            </a:r>
          </a:p>
          <a:p>
            <a:pPr eaLnBrk="1" hangingPunct="1">
              <a:buFontTx/>
              <a:buNone/>
            </a:pPr>
            <a:r>
              <a:rPr lang="en-US" sz="1200" dirty="0" smtClean="0">
                <a:latin typeface="Comic Sans MS" pitchFamily="66" charset="0"/>
              </a:rPr>
              <a:t>	- one or more </a:t>
            </a:r>
            <a:r>
              <a:rPr lang="en-US" sz="1600" b="1" dirty="0" smtClean="0">
                <a:solidFill>
                  <a:srgbClr val="FF0000"/>
                </a:solidFill>
                <a:latin typeface="Comic Sans MS" pitchFamily="66" charset="0"/>
              </a:rPr>
              <a:t>phosphate</a:t>
            </a:r>
            <a:endParaRPr lang="en-US" sz="1600" b="1" dirty="0" smtClean="0">
              <a:solidFill>
                <a:srgbClr val="FF0000"/>
              </a:solidFill>
              <a:latin typeface="Comic Sans MS" pitchFamily="66" charset="0"/>
            </a:endParaRPr>
          </a:p>
          <a:p>
            <a:pPr eaLnBrk="1" hangingPunct="1">
              <a:buFontTx/>
              <a:buNone/>
            </a:pPr>
            <a:r>
              <a:rPr lang="en-US" sz="1200" dirty="0" smtClean="0">
                <a:latin typeface="Comic Sans MS" pitchFamily="66" charset="0"/>
              </a:rPr>
              <a:t>	- one of five cyclic </a:t>
            </a:r>
            <a:r>
              <a:rPr lang="en-US" sz="1600" b="1" dirty="0" smtClean="0">
                <a:solidFill>
                  <a:srgbClr val="0000FF"/>
                </a:solidFill>
                <a:latin typeface="Comic Sans MS" pitchFamily="66" charset="0"/>
              </a:rPr>
              <a:t>nitrogenous bases</a:t>
            </a:r>
            <a:endParaRPr lang="en-US" sz="1600" b="1" dirty="0" smtClean="0">
              <a:latin typeface="Comic Sans MS" pitchFamily="66" charset="0"/>
            </a:endParaRPr>
          </a:p>
          <a:p>
            <a:pPr eaLnBrk="1" hangingPunct="1">
              <a:buFontTx/>
              <a:buNone/>
            </a:pPr>
            <a:r>
              <a:rPr lang="en-US" sz="1200" dirty="0" smtClean="0">
                <a:latin typeface="Comic Sans MS" pitchFamily="66" charset="0"/>
              </a:rPr>
              <a:t>		+adenine, guanine (double-ringed purines) </a:t>
            </a:r>
          </a:p>
          <a:p>
            <a:pPr eaLnBrk="1" hangingPunct="1">
              <a:buFontTx/>
              <a:buNone/>
            </a:pPr>
            <a:r>
              <a:rPr lang="en-US" sz="1200" dirty="0" smtClean="0">
                <a:latin typeface="Comic Sans MS" pitchFamily="66" charset="0"/>
              </a:rPr>
              <a:t>		+ cytosine, thiamine or uracil (single-ringed </a:t>
            </a:r>
            <a:r>
              <a:rPr lang="en-US" sz="1200" dirty="0" err="1" smtClean="0">
                <a:latin typeface="Comic Sans MS" pitchFamily="66" charset="0"/>
              </a:rPr>
              <a:t>pyrimidines</a:t>
            </a:r>
            <a:r>
              <a:rPr lang="en-US" sz="1200" dirty="0" smtClean="0">
                <a:latin typeface="Comic Sans MS" pitchFamily="66" charset="0"/>
              </a:rPr>
              <a:t>)</a:t>
            </a:r>
          </a:p>
        </p:txBody>
      </p:sp>
      <p:pic>
        <p:nvPicPr>
          <p:cNvPr id="35844" name="Picture 4" descr="Image:Nucleotides.png">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28600" y="4419600"/>
            <a:ext cx="81534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000">
                <a:latin typeface="Comic Sans MS" pitchFamily="66" charset="0"/>
              </a:rPr>
              <a:t>Image: </a:t>
            </a:r>
            <a:r>
              <a:rPr lang="en-US" sz="1000">
                <a:latin typeface="Comic Sans MS" pitchFamily="66" charset="0"/>
                <a:hlinkClick r:id="rId6"/>
              </a:rPr>
              <a:t>Nucleotide Structure</a:t>
            </a:r>
            <a:r>
              <a:rPr lang="en-US" sz="1000">
                <a:latin typeface="Comic Sans MS" pitchFamily="66" charset="0"/>
              </a:rPr>
              <a:t>, Wikipedia</a:t>
            </a:r>
          </a:p>
        </p:txBody>
      </p:sp>
      <p:sp>
        <p:nvSpPr>
          <p:cNvPr id="35846" name="Rectangle 6"/>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563563"/>
          </a:xfrm>
        </p:spPr>
        <p:txBody>
          <a:bodyPr/>
          <a:lstStyle/>
          <a:p>
            <a:pPr eaLnBrk="1" hangingPunct="1"/>
            <a:r>
              <a:rPr lang="en-US" sz="3200" smtClean="0">
                <a:solidFill>
                  <a:srgbClr val="0033CC"/>
                </a:solidFill>
                <a:latin typeface="Comic Sans MS" pitchFamily="66" charset="0"/>
              </a:rPr>
              <a:t>Organic Molecules –</a:t>
            </a:r>
            <a:r>
              <a:rPr lang="en-US" sz="3200" b="1" smtClean="0">
                <a:solidFill>
                  <a:srgbClr val="0033CC"/>
                </a:solidFill>
                <a:latin typeface="Comic Sans MS" pitchFamily="66" charset="0"/>
              </a:rPr>
              <a:t> Nucleic Acids</a:t>
            </a:r>
          </a:p>
        </p:txBody>
      </p:sp>
      <p:sp>
        <p:nvSpPr>
          <p:cNvPr id="36867" name="Rectangle 3"/>
          <p:cNvSpPr>
            <a:spLocks noGrp="1" noChangeArrowheads="1"/>
          </p:cNvSpPr>
          <p:nvPr>
            <p:ph type="body" sz="half" idx="1"/>
          </p:nvPr>
        </p:nvSpPr>
        <p:spPr>
          <a:xfrm>
            <a:off x="228600" y="1295400"/>
            <a:ext cx="4800600" cy="5029200"/>
          </a:xfrm>
        </p:spPr>
        <p:txBody>
          <a:bodyPr/>
          <a:lstStyle/>
          <a:p>
            <a:pPr eaLnBrk="1" hangingPunct="1">
              <a:lnSpc>
                <a:spcPct val="80000"/>
              </a:lnSpc>
              <a:buFontTx/>
              <a:buNone/>
            </a:pPr>
            <a:r>
              <a:rPr lang="en-US" sz="2800" b="1" dirty="0" smtClean="0">
                <a:latin typeface="Comic Sans MS" pitchFamily="66" charset="0"/>
              </a:rPr>
              <a:t>Nucleic Acid Structure</a:t>
            </a:r>
          </a:p>
          <a:p>
            <a:pPr eaLnBrk="1" hangingPunct="1">
              <a:lnSpc>
                <a:spcPct val="80000"/>
              </a:lnSpc>
              <a:buFontTx/>
              <a:buNone/>
            </a:pPr>
            <a:endParaRPr lang="en-US" sz="2400" dirty="0" smtClean="0">
              <a:latin typeface="Comic Sans MS" pitchFamily="66" charset="0"/>
            </a:endParaRPr>
          </a:p>
          <a:p>
            <a:pPr eaLnBrk="1" hangingPunct="1">
              <a:lnSpc>
                <a:spcPct val="80000"/>
              </a:lnSpc>
              <a:buFontTx/>
              <a:buNone/>
            </a:pPr>
            <a:endParaRPr lang="en-US" sz="2400" dirty="0" smtClean="0">
              <a:latin typeface="Comic Sans MS" pitchFamily="66" charset="0"/>
            </a:endParaRPr>
          </a:p>
          <a:p>
            <a:pPr eaLnBrk="1" hangingPunct="1">
              <a:lnSpc>
                <a:spcPct val="80000"/>
              </a:lnSpc>
              <a:buFontTx/>
              <a:buNone/>
            </a:pPr>
            <a:r>
              <a:rPr lang="en-US" sz="2400" dirty="0" smtClean="0">
                <a:latin typeface="Comic Sans MS" pitchFamily="66" charset="0"/>
                <a:hlinkClick r:id="rId3"/>
              </a:rPr>
              <a:t>Nucleotides</a:t>
            </a:r>
            <a:r>
              <a:rPr lang="en-US" sz="2400" dirty="0" smtClean="0">
                <a:latin typeface="Comic Sans MS" pitchFamily="66" charset="0"/>
              </a:rPr>
              <a:t> linked by covalent bonds between </a:t>
            </a:r>
            <a:r>
              <a:rPr lang="en-US" sz="2800" b="1" dirty="0" smtClean="0">
                <a:solidFill>
                  <a:srgbClr val="669900"/>
                </a:solidFill>
                <a:latin typeface="Comic Sans MS" pitchFamily="66" charset="0"/>
              </a:rPr>
              <a:t>sugar </a:t>
            </a:r>
            <a:r>
              <a:rPr lang="en-US" sz="2400" dirty="0" smtClean="0">
                <a:latin typeface="Comic Sans MS" pitchFamily="66" charset="0"/>
              </a:rPr>
              <a:t>of </a:t>
            </a:r>
            <a:r>
              <a:rPr lang="en-US" sz="2400" dirty="0" smtClean="0">
                <a:latin typeface="Comic Sans MS" pitchFamily="66" charset="0"/>
              </a:rPr>
              <a:t>one nucleotide and </a:t>
            </a:r>
            <a:r>
              <a:rPr lang="en-US" sz="2800" b="1" dirty="0" smtClean="0">
                <a:solidFill>
                  <a:srgbClr val="FF3300"/>
                </a:solidFill>
                <a:latin typeface="Comic Sans MS" pitchFamily="66" charset="0"/>
              </a:rPr>
              <a:t>phosphate</a:t>
            </a:r>
            <a:r>
              <a:rPr lang="en-US" sz="2400" dirty="0" smtClean="0">
                <a:solidFill>
                  <a:srgbClr val="009900"/>
                </a:solidFill>
                <a:latin typeface="Comic Sans MS" pitchFamily="66" charset="0"/>
              </a:rPr>
              <a:t> </a:t>
            </a:r>
            <a:r>
              <a:rPr lang="en-US" sz="2400" dirty="0" smtClean="0">
                <a:latin typeface="Comic Sans MS" pitchFamily="66" charset="0"/>
              </a:rPr>
              <a:t>of next </a:t>
            </a:r>
            <a:r>
              <a:rPr lang="en-US" sz="1600" i="1" dirty="0" smtClean="0">
                <a:latin typeface="Comic Sans MS" pitchFamily="66" charset="0"/>
              </a:rPr>
              <a:t>(</a:t>
            </a:r>
            <a:r>
              <a:rPr lang="en-US" sz="1600" i="1" dirty="0" smtClean="0">
                <a:latin typeface="Comic Sans MS" pitchFamily="66" charset="0"/>
              </a:rPr>
              <a:t>sugar-phosphate backbone)</a:t>
            </a:r>
            <a:r>
              <a:rPr lang="en-US" sz="2000" i="1" dirty="0" smtClean="0">
                <a:latin typeface="Comic Sans MS" pitchFamily="66" charset="0"/>
              </a:rPr>
              <a:t>.</a:t>
            </a:r>
            <a:endParaRPr lang="en-US" sz="2400" i="1" dirty="0" smtClean="0">
              <a:latin typeface="Comic Sans MS" pitchFamily="66" charset="0"/>
            </a:endParaRPr>
          </a:p>
          <a:p>
            <a:pPr eaLnBrk="1" hangingPunct="1">
              <a:lnSpc>
                <a:spcPct val="80000"/>
              </a:lnSpc>
              <a:buFontTx/>
              <a:buNone/>
            </a:pPr>
            <a:endParaRPr lang="en-US" sz="2400" i="1" dirty="0" smtClean="0">
              <a:latin typeface="Comic Sans MS" pitchFamily="66" charset="0"/>
            </a:endParaRPr>
          </a:p>
          <a:p>
            <a:pPr eaLnBrk="1" hangingPunct="1">
              <a:lnSpc>
                <a:spcPct val="80000"/>
              </a:lnSpc>
              <a:buFontTx/>
              <a:buNone/>
            </a:pPr>
            <a:endParaRPr lang="en-US" sz="2400" dirty="0" smtClean="0">
              <a:latin typeface="Comic Sans MS" pitchFamily="66" charset="0"/>
            </a:endParaRPr>
          </a:p>
          <a:p>
            <a:pPr eaLnBrk="1" hangingPunct="1">
              <a:lnSpc>
                <a:spcPct val="80000"/>
              </a:lnSpc>
              <a:buFontTx/>
              <a:buNone/>
            </a:pPr>
            <a:endParaRPr lang="en-US" sz="2400" dirty="0" smtClean="0">
              <a:latin typeface="Comic Sans MS" pitchFamily="66" charset="0"/>
            </a:endParaRPr>
          </a:p>
          <a:p>
            <a:pPr eaLnBrk="1" hangingPunct="1">
              <a:lnSpc>
                <a:spcPct val="80000"/>
              </a:lnSpc>
              <a:buFontTx/>
              <a:buNone/>
            </a:pPr>
            <a:r>
              <a:rPr lang="en-US" sz="2400" dirty="0" smtClean="0">
                <a:latin typeface="Comic Sans MS" pitchFamily="66" charset="0"/>
              </a:rPr>
              <a:t>Nitrogenous </a:t>
            </a:r>
            <a:r>
              <a:rPr lang="en-US" sz="2800" b="1" dirty="0" smtClean="0">
                <a:solidFill>
                  <a:srgbClr val="0000FF"/>
                </a:solidFill>
                <a:latin typeface="Comic Sans MS" pitchFamily="66" charset="0"/>
              </a:rPr>
              <a:t>bases</a:t>
            </a:r>
            <a:r>
              <a:rPr lang="en-US" sz="2400" dirty="0" smtClean="0">
                <a:latin typeface="Comic Sans MS" pitchFamily="66" charset="0"/>
              </a:rPr>
              <a:t> extend </a:t>
            </a:r>
            <a:r>
              <a:rPr lang="en-US" sz="2400" dirty="0" smtClean="0">
                <a:latin typeface="Comic Sans MS" pitchFamily="66" charset="0"/>
              </a:rPr>
              <a:t>from it like teeth of a comb.</a:t>
            </a:r>
          </a:p>
        </p:txBody>
      </p:sp>
      <p:pic>
        <p:nvPicPr>
          <p:cNvPr id="36868" name="Picture 5" descr="NucleicAci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81600" y="1066799"/>
            <a:ext cx="3368675" cy="56681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9" name="Rectangle 5"/>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8229600" cy="457200"/>
          </a:xfrm>
        </p:spPr>
        <p:txBody>
          <a:bodyPr/>
          <a:lstStyle/>
          <a:p>
            <a:pPr algn="l" eaLnBrk="1" hangingPunct="1"/>
            <a:r>
              <a:rPr lang="en-US" sz="3200" smtClean="0">
                <a:solidFill>
                  <a:srgbClr val="0033CC"/>
                </a:solidFill>
                <a:latin typeface="Comic Sans MS" pitchFamily="66" charset="0"/>
              </a:rPr>
              <a:t>Nucleic Acids</a:t>
            </a:r>
            <a:r>
              <a:rPr lang="en-US" sz="3200" b="1" smtClean="0">
                <a:solidFill>
                  <a:srgbClr val="0033CC"/>
                </a:solidFill>
                <a:latin typeface="Comic Sans MS" pitchFamily="66" charset="0"/>
              </a:rPr>
              <a:t> - DNA</a:t>
            </a:r>
          </a:p>
        </p:txBody>
      </p:sp>
      <p:sp>
        <p:nvSpPr>
          <p:cNvPr id="37891" name="Rectangle 3"/>
          <p:cNvSpPr>
            <a:spLocks noGrp="1" noChangeArrowheads="1"/>
          </p:cNvSpPr>
          <p:nvPr>
            <p:ph type="body" sz="half" idx="1"/>
          </p:nvPr>
        </p:nvSpPr>
        <p:spPr>
          <a:xfrm>
            <a:off x="228600" y="914400"/>
            <a:ext cx="4953000" cy="5715000"/>
          </a:xfrm>
        </p:spPr>
        <p:txBody>
          <a:bodyPr/>
          <a:lstStyle/>
          <a:p>
            <a:pPr eaLnBrk="1" hangingPunct="1">
              <a:lnSpc>
                <a:spcPct val="80000"/>
              </a:lnSpc>
              <a:buFontTx/>
              <a:buNone/>
            </a:pPr>
            <a:r>
              <a:rPr lang="en-US" sz="1600" dirty="0" smtClean="0">
                <a:latin typeface="Comic Sans MS" pitchFamily="66" charset="0"/>
                <a:hlinkClick r:id="rId3"/>
              </a:rPr>
              <a:t>DNA</a:t>
            </a:r>
            <a:r>
              <a:rPr lang="en-US" sz="1600" dirty="0" smtClean="0">
                <a:latin typeface="Comic Sans MS" pitchFamily="66" charset="0"/>
              </a:rPr>
              <a:t> is a double stranded molecule, analogous to a ladder.</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The “ladder” = </a:t>
            </a:r>
          </a:p>
          <a:p>
            <a:pPr eaLnBrk="1" hangingPunct="1">
              <a:lnSpc>
                <a:spcPct val="80000"/>
              </a:lnSpc>
              <a:buFontTx/>
              <a:buNone/>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two </a:t>
            </a:r>
            <a:r>
              <a:rPr lang="en-US" sz="1600" dirty="0" err="1" smtClean="0">
                <a:latin typeface="Comic Sans MS" pitchFamily="66" charset="0"/>
              </a:rPr>
              <a:t>deoxyribose</a:t>
            </a:r>
            <a:r>
              <a:rPr lang="en-US" sz="1600" dirty="0" smtClean="0">
                <a:latin typeface="Comic Sans MS" pitchFamily="66" charset="0"/>
              </a:rPr>
              <a:t>-phosphate chains form the “</a:t>
            </a:r>
            <a:r>
              <a:rPr lang="en-US" sz="1600" b="1" dirty="0" smtClean="0">
                <a:latin typeface="Comic Sans MS" pitchFamily="66" charset="0"/>
              </a:rPr>
              <a:t>side rails</a:t>
            </a:r>
            <a:r>
              <a:rPr lang="en-US" sz="1600" dirty="0"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latin typeface="Comic Sans MS" pitchFamily="66" charset="0"/>
              </a:rPr>
              <a:t>	 </a:t>
            </a:r>
            <a:r>
              <a:rPr lang="en-US" sz="1600" dirty="0" smtClean="0">
                <a:latin typeface="Comic Sans MS" pitchFamily="66" charset="0"/>
                <a:cs typeface="Arial" pitchFamily="34" charset="0"/>
              </a:rPr>
              <a:t>•</a:t>
            </a:r>
            <a:r>
              <a:rPr lang="en-US" sz="1600" dirty="0" smtClean="0">
                <a:latin typeface="Comic Sans MS" pitchFamily="66" charset="0"/>
              </a:rPr>
              <a:t> base pairs, linked by hydrogen bonds, form the “</a:t>
            </a:r>
            <a:r>
              <a:rPr lang="en-US" sz="1600" b="1" dirty="0" smtClean="0">
                <a:latin typeface="Comic Sans MS" pitchFamily="66" charset="0"/>
              </a:rPr>
              <a:t>rungs”</a:t>
            </a:r>
            <a:r>
              <a:rPr lang="en-US" sz="1600" dirty="0" smtClean="0">
                <a:latin typeface="Comic Sans MS" pitchFamily="66" charset="0"/>
              </a:rPr>
              <a:t>.</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b="1" dirty="0" smtClean="0">
                <a:latin typeface="Comic Sans MS" pitchFamily="66" charset="0"/>
              </a:rPr>
              <a:t>Purine Bases</a:t>
            </a:r>
            <a:r>
              <a:rPr lang="en-US" sz="1600" dirty="0" smtClean="0">
                <a:latin typeface="Comic Sans MS" pitchFamily="66" charset="0"/>
              </a:rPr>
              <a:t> (double ring)</a:t>
            </a:r>
          </a:p>
          <a:p>
            <a:pPr eaLnBrk="1" hangingPunct="1">
              <a:lnSpc>
                <a:spcPct val="80000"/>
              </a:lnSpc>
              <a:buFontTx/>
              <a:buNone/>
            </a:pPr>
            <a:r>
              <a:rPr lang="en-US" sz="1600" dirty="0" smtClean="0">
                <a:latin typeface="Comic Sans MS" pitchFamily="66" charset="0"/>
              </a:rPr>
              <a:t>Adenine &amp; Guanine</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b="1" dirty="0" smtClean="0">
                <a:latin typeface="Comic Sans MS" pitchFamily="66" charset="0"/>
              </a:rPr>
              <a:t>Pyrimidine Bases</a:t>
            </a:r>
            <a:r>
              <a:rPr lang="en-US" sz="1600" dirty="0" smtClean="0">
                <a:latin typeface="Comic Sans MS" pitchFamily="66" charset="0"/>
              </a:rPr>
              <a:t> (single ring)</a:t>
            </a:r>
          </a:p>
          <a:p>
            <a:pPr eaLnBrk="1" hangingPunct="1">
              <a:lnSpc>
                <a:spcPct val="80000"/>
              </a:lnSpc>
              <a:buFontTx/>
              <a:buNone/>
            </a:pPr>
            <a:r>
              <a:rPr lang="en-US" sz="1600" dirty="0" smtClean="0">
                <a:latin typeface="Comic Sans MS" pitchFamily="66" charset="0"/>
              </a:rPr>
              <a:t>Cytosine &amp; Thymine</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b="1" dirty="0" smtClean="0">
                <a:latin typeface="Comic Sans MS" pitchFamily="66" charset="0"/>
              </a:rPr>
              <a:t>Base Pairs</a:t>
            </a:r>
            <a:r>
              <a:rPr lang="en-US" sz="1600" dirty="0" smtClean="0">
                <a:latin typeface="Comic Sans MS" pitchFamily="66" charset="0"/>
              </a:rPr>
              <a:t> </a:t>
            </a:r>
            <a:r>
              <a:rPr lang="en-US" sz="1600" i="1" dirty="0" smtClean="0">
                <a:latin typeface="Comic Sans MS" pitchFamily="66" charset="0"/>
              </a:rPr>
              <a:t>(purine always pairs with pyrimidine):</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rPr>
              <a:t>Adenine + Thymine</a:t>
            </a:r>
          </a:p>
          <a:p>
            <a:pPr eaLnBrk="1" hangingPunct="1">
              <a:lnSpc>
                <a:spcPct val="80000"/>
              </a:lnSpc>
              <a:buFontTx/>
              <a:buNone/>
            </a:pPr>
            <a:r>
              <a:rPr lang="en-US" sz="1600" dirty="0" smtClean="0">
                <a:latin typeface="Comic Sans MS" pitchFamily="66" charset="0"/>
              </a:rPr>
              <a:t>Cytosine + Guanine</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800" b="1" dirty="0" smtClean="0">
                <a:solidFill>
                  <a:schemeClr val="tx1">
                    <a:lumMod val="50000"/>
                    <a:lumOff val="50000"/>
                  </a:schemeClr>
                </a:solidFill>
                <a:latin typeface="Comic Sans MS" pitchFamily="66" charset="0"/>
              </a:rPr>
              <a:t>Hydrogen bonds </a:t>
            </a:r>
            <a:r>
              <a:rPr lang="en-US" sz="1600" b="1" dirty="0" smtClean="0">
                <a:latin typeface="Comic Sans MS" pitchFamily="66" charset="0"/>
              </a:rPr>
              <a:t>attract </a:t>
            </a:r>
            <a:r>
              <a:rPr lang="en-US" sz="1600" b="1" dirty="0" smtClean="0">
                <a:latin typeface="Comic Sans MS" pitchFamily="66" charset="0"/>
              </a:rPr>
              <a:t>the bases</a:t>
            </a:r>
            <a:r>
              <a:rPr lang="en-US" sz="1600" dirty="0" smtClean="0">
                <a:latin typeface="Comic Sans MS" pitchFamily="66" charset="0"/>
              </a:rPr>
              <a:t> from one strand to the bases on the other strand and also </a:t>
            </a:r>
            <a:r>
              <a:rPr lang="en-US" sz="1600" b="1" dirty="0" smtClean="0">
                <a:latin typeface="Comic Sans MS" pitchFamily="66" charset="0"/>
              </a:rPr>
              <a:t>twist the phosphate-sugar backbones</a:t>
            </a:r>
            <a:r>
              <a:rPr lang="en-US" sz="1600" dirty="0" smtClean="0">
                <a:latin typeface="Comic Sans MS" pitchFamily="66" charset="0"/>
              </a:rPr>
              <a:t> into a helix. </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endParaRPr lang="en-US" sz="1200" dirty="0" smtClean="0"/>
          </a:p>
          <a:p>
            <a:pPr eaLnBrk="1" hangingPunct="1">
              <a:lnSpc>
                <a:spcPct val="80000"/>
              </a:lnSpc>
              <a:buFontTx/>
              <a:buNone/>
            </a:pPr>
            <a:endParaRPr lang="en-US" sz="1200" dirty="0" smtClean="0"/>
          </a:p>
        </p:txBody>
      </p:sp>
      <p:sp>
        <p:nvSpPr>
          <p:cNvPr id="37892" name="Text Box 5"/>
          <p:cNvSpPr txBox="1">
            <a:spLocks noChangeArrowheads="1"/>
          </p:cNvSpPr>
          <p:nvPr/>
        </p:nvSpPr>
        <p:spPr bwMode="auto">
          <a:xfrm>
            <a:off x="5867400" y="6462713"/>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Model of DNA Molecule</a:t>
            </a:r>
            <a:r>
              <a:rPr lang="en-US" sz="1000">
                <a:latin typeface="Comic Sans MS" pitchFamily="66" charset="0"/>
              </a:rPr>
              <a:t>, Field Museum, Chicago, T. Port </a:t>
            </a:r>
            <a:r>
              <a:rPr lang="en-US" sz="1000">
                <a:latin typeface="Comic Sans MS" pitchFamily="66" charset="0"/>
                <a:hlinkClick r:id="rId5"/>
              </a:rPr>
              <a:t>DNA</a:t>
            </a:r>
            <a:r>
              <a:rPr lang="en-US" sz="1000">
                <a:latin typeface="Comic Sans MS" pitchFamily="66" charset="0"/>
              </a:rPr>
              <a:t>, Biology Corner Website</a:t>
            </a:r>
          </a:p>
        </p:txBody>
      </p:sp>
      <p:sp>
        <p:nvSpPr>
          <p:cNvPr id="37893" name="Text Box 8"/>
          <p:cNvSpPr txBox="1">
            <a:spLocks noChangeArrowheads="1"/>
          </p:cNvSpPr>
          <p:nvPr/>
        </p:nvSpPr>
        <p:spPr bwMode="auto">
          <a:xfrm>
            <a:off x="2362200" y="50292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400" i="1"/>
              <a:t>&lt;&lt; </a:t>
            </a:r>
            <a:r>
              <a:rPr lang="en-US" sz="1400" b="1" i="1"/>
              <a:t>Q:</a:t>
            </a:r>
            <a:r>
              <a:rPr lang="en-US" sz="1400" i="1"/>
              <a:t> How do I remember this?</a:t>
            </a:r>
          </a:p>
        </p:txBody>
      </p:sp>
      <p:pic>
        <p:nvPicPr>
          <p:cNvPr id="37894" name="Picture 8" descr="C:\Users\Tami\Desktop\Picture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640013"/>
            <a:ext cx="30226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398" y="152400"/>
            <a:ext cx="3023393" cy="2267545"/>
          </a:xfrm>
          <a:prstGeom prst="rect">
            <a:avLst/>
          </a:prstGeom>
          <a:ln>
            <a:noFill/>
          </a:ln>
          <a:effectLst>
            <a:softEdge rad="112500"/>
          </a:effectLst>
        </p:spPr>
      </p:pic>
      <p:sp>
        <p:nvSpPr>
          <p:cNvPr id="37896" name="Rectangle 8"/>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sz="1000">
                <a:latin typeface="Comic Sans MS" pitchFamily="66" charset="0"/>
              </a:rPr>
              <a:t>Image: </a:t>
            </a:r>
            <a:r>
              <a:rPr lang="en-US" sz="1000">
                <a:latin typeface="Comic Sans MS" pitchFamily="66" charset="0"/>
                <a:hlinkClick r:id="rId3" action="ppaction://hlinkfile"/>
              </a:rPr>
              <a:t>DNA Molecule</a:t>
            </a:r>
            <a:r>
              <a:rPr lang="en-US" sz="1000">
                <a:latin typeface="Comic Sans MS" pitchFamily="66" charset="0"/>
              </a:rPr>
              <a:t>, National Science Foundation</a:t>
            </a:r>
          </a:p>
        </p:txBody>
      </p:sp>
      <p:pic>
        <p:nvPicPr>
          <p:cNvPr id="38915" name="Picture 5" descr="C:\Users\Tami\Desktop\Picture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357188"/>
            <a:ext cx="57594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193675"/>
            <a:ext cx="8229600" cy="639763"/>
          </a:xfrm>
        </p:spPr>
        <p:txBody>
          <a:bodyPr/>
          <a:lstStyle/>
          <a:p>
            <a:pPr eaLnBrk="1" hangingPunct="1"/>
            <a:r>
              <a:rPr lang="en-US" sz="3600" b="1" dirty="0" smtClean="0">
                <a:solidFill>
                  <a:srgbClr val="0033CC"/>
                </a:solidFill>
                <a:latin typeface="Comic Sans MS" pitchFamily="66" charset="0"/>
              </a:rPr>
              <a:t>ATP</a:t>
            </a:r>
            <a:r>
              <a:rPr lang="en-US" b="1" dirty="0" smtClean="0">
                <a:latin typeface="Comic Sans MS" pitchFamily="66" charset="0"/>
              </a:rPr>
              <a:t> </a:t>
            </a:r>
            <a:r>
              <a:rPr lang="en-US" sz="2800" b="1" dirty="0" smtClean="0">
                <a:solidFill>
                  <a:srgbClr val="0033CC"/>
                </a:solidFill>
                <a:latin typeface="Comic Sans MS" pitchFamily="66" charset="0"/>
              </a:rPr>
              <a:t>Production and Energy Storage</a:t>
            </a:r>
          </a:p>
        </p:txBody>
      </p:sp>
      <p:sp>
        <p:nvSpPr>
          <p:cNvPr id="39939" name="Rectangle 3"/>
          <p:cNvSpPr>
            <a:spLocks noGrp="1" noChangeArrowheads="1"/>
          </p:cNvSpPr>
          <p:nvPr>
            <p:ph type="body" sz="half" idx="1"/>
          </p:nvPr>
        </p:nvSpPr>
        <p:spPr>
          <a:xfrm>
            <a:off x="152400" y="1371600"/>
            <a:ext cx="5257800" cy="5257800"/>
          </a:xfrm>
        </p:spPr>
        <p:txBody>
          <a:bodyPr/>
          <a:lstStyle/>
          <a:p>
            <a:pPr marL="225425" indent="-225425" eaLnBrk="1" hangingPunct="1">
              <a:lnSpc>
                <a:spcPct val="80000"/>
              </a:lnSpc>
            </a:pPr>
            <a:endParaRPr lang="en-US" sz="1600" b="1" i="1" dirty="0" smtClean="0">
              <a:latin typeface="Comic Sans MS" pitchFamily="66" charset="0"/>
            </a:endParaRPr>
          </a:p>
          <a:p>
            <a:pPr marL="225425" indent="-225425" eaLnBrk="1" hangingPunct="1">
              <a:lnSpc>
                <a:spcPct val="80000"/>
              </a:lnSpc>
            </a:pPr>
            <a:r>
              <a:rPr lang="en-US" sz="1600" b="1" i="1" dirty="0" smtClean="0">
                <a:solidFill>
                  <a:srgbClr val="FF0000"/>
                </a:solidFill>
                <a:latin typeface="Comic Sans MS" pitchFamily="66" charset="0"/>
              </a:rPr>
              <a:t>Q: </a:t>
            </a:r>
            <a:r>
              <a:rPr lang="en-US" sz="1600" b="1" i="1" dirty="0" smtClean="0">
                <a:latin typeface="Comic Sans MS" pitchFamily="66" charset="0"/>
              </a:rPr>
              <a:t>This molecule has a sugar, a base and three phosphate groups. What kind of monomer is it?</a:t>
            </a:r>
          </a:p>
          <a:p>
            <a:pPr marL="225425" indent="-225425" eaLnBrk="1" hangingPunct="1">
              <a:lnSpc>
                <a:spcPct val="80000"/>
              </a:lnSpc>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hlinkClick r:id="rId3"/>
              </a:rPr>
              <a:t>Adenosine 5'-triphosphate</a:t>
            </a:r>
            <a:r>
              <a:rPr lang="en-US" sz="1600" dirty="0" smtClean="0">
                <a:latin typeface="Comic Sans MS" pitchFamily="66" charset="0"/>
              </a:rPr>
              <a:t> </a:t>
            </a:r>
          </a:p>
          <a:p>
            <a:pPr marL="225425" indent="-225425" eaLnBrk="1" hangingPunct="1">
              <a:lnSpc>
                <a:spcPct val="80000"/>
              </a:lnSpc>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rPr>
              <a:t>Multifunctional "molecular currency" of intracellular energy transfer. </a:t>
            </a:r>
          </a:p>
          <a:p>
            <a:pPr marL="225425" indent="-225425" eaLnBrk="1" hangingPunct="1">
              <a:lnSpc>
                <a:spcPct val="80000"/>
              </a:lnSpc>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rPr>
              <a:t>Organisms release energy from nutrients; can be concentrated and stored in </a:t>
            </a:r>
            <a:r>
              <a:rPr lang="en-US" sz="1600" dirty="0" smtClean="0">
                <a:solidFill>
                  <a:srgbClr val="FF3300"/>
                </a:solidFill>
                <a:latin typeface="Comic Sans MS" pitchFamily="66" charset="0"/>
              </a:rPr>
              <a:t>high-energy phosphate bonds</a:t>
            </a:r>
            <a:r>
              <a:rPr lang="en-US" sz="1600" dirty="0" smtClean="0">
                <a:latin typeface="Comic Sans MS" pitchFamily="66" charset="0"/>
              </a:rPr>
              <a:t> of ATP.</a:t>
            </a:r>
          </a:p>
          <a:p>
            <a:pPr marL="225425" indent="-225425" eaLnBrk="1" hangingPunct="1">
              <a:lnSpc>
                <a:spcPct val="80000"/>
              </a:lnSpc>
              <a:buFontTx/>
              <a:buNone/>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rPr>
              <a:t> Transports chemical energy within cells for metabolism. </a:t>
            </a:r>
          </a:p>
          <a:p>
            <a:pPr marL="225425" indent="-225425" eaLnBrk="1" hangingPunct="1">
              <a:lnSpc>
                <a:spcPct val="80000"/>
              </a:lnSpc>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rPr>
              <a:t>Produced as energy source during </a:t>
            </a:r>
            <a:r>
              <a:rPr lang="en-US" sz="1800" b="1" dirty="0" smtClean="0">
                <a:solidFill>
                  <a:schemeClr val="tx1">
                    <a:lumMod val="50000"/>
                    <a:lumOff val="50000"/>
                  </a:schemeClr>
                </a:solidFill>
                <a:latin typeface="Comic Sans MS" pitchFamily="66" charset="0"/>
              </a:rPr>
              <a:t>photosynthesis</a:t>
            </a:r>
            <a:r>
              <a:rPr lang="en-US" sz="1600" dirty="0" smtClean="0">
                <a:latin typeface="Comic Sans MS" pitchFamily="66" charset="0"/>
              </a:rPr>
              <a:t> </a:t>
            </a:r>
            <a:r>
              <a:rPr lang="en-US" sz="1600" dirty="0" smtClean="0">
                <a:latin typeface="Comic Sans MS" pitchFamily="66" charset="0"/>
              </a:rPr>
              <a:t>and </a:t>
            </a:r>
            <a:r>
              <a:rPr lang="en-US" sz="1800" b="1" dirty="0" smtClean="0">
                <a:solidFill>
                  <a:schemeClr val="tx1">
                    <a:lumMod val="50000"/>
                    <a:lumOff val="50000"/>
                  </a:schemeClr>
                </a:solidFill>
                <a:latin typeface="Comic Sans MS" pitchFamily="66" charset="0"/>
              </a:rPr>
              <a:t>cellular respiration</a:t>
            </a:r>
            <a:r>
              <a:rPr lang="en-US" sz="1600" dirty="0" smtClean="0">
                <a:latin typeface="Comic Sans MS" pitchFamily="66" charset="0"/>
              </a:rPr>
              <a:t>.</a:t>
            </a:r>
            <a:endParaRPr lang="en-US" sz="1600" dirty="0" smtClean="0">
              <a:latin typeface="Comic Sans MS" pitchFamily="66" charset="0"/>
            </a:endParaRPr>
          </a:p>
          <a:p>
            <a:pPr marL="225425" indent="-225425" eaLnBrk="1" hangingPunct="1">
              <a:lnSpc>
                <a:spcPct val="80000"/>
              </a:lnSpc>
            </a:pPr>
            <a:endParaRPr lang="en-US" sz="1600" dirty="0" smtClean="0">
              <a:latin typeface="Comic Sans MS" pitchFamily="66" charset="0"/>
            </a:endParaRPr>
          </a:p>
          <a:p>
            <a:pPr marL="225425" indent="-225425" eaLnBrk="1" hangingPunct="1">
              <a:lnSpc>
                <a:spcPct val="80000"/>
              </a:lnSpc>
            </a:pPr>
            <a:r>
              <a:rPr lang="en-US" sz="1600" dirty="0" smtClean="0">
                <a:latin typeface="Comic Sans MS" pitchFamily="66" charset="0"/>
              </a:rPr>
              <a:t>Consumed by many enzymes and a multitude of cellular processes </a:t>
            </a:r>
          </a:p>
          <a:p>
            <a:pPr marL="225425" indent="-225425" eaLnBrk="1" hangingPunct="1">
              <a:lnSpc>
                <a:spcPct val="80000"/>
              </a:lnSpc>
            </a:pPr>
            <a:endParaRPr lang="en-US" sz="1800" dirty="0" smtClean="0">
              <a:latin typeface="Comic Sans MS" pitchFamily="66" charset="0"/>
            </a:endParaRPr>
          </a:p>
          <a:p>
            <a:pPr marL="684213" lvl="1" indent="-227013" eaLnBrk="1" hangingPunct="1">
              <a:lnSpc>
                <a:spcPct val="80000"/>
              </a:lnSpc>
              <a:buFontTx/>
              <a:buNone/>
            </a:pPr>
            <a:endParaRPr lang="en-US" sz="1600" dirty="0" smtClean="0">
              <a:latin typeface="Comic Sans MS" pitchFamily="66" charset="0"/>
            </a:endParaRPr>
          </a:p>
        </p:txBody>
      </p:sp>
      <p:sp>
        <p:nvSpPr>
          <p:cNvPr id="39940" name="Picture 6" descr="ATP"/>
          <p:cNvSpPr>
            <a:spLocks noChangeAspect="1" noChangeArrowheads="1"/>
          </p:cNvSpPr>
          <p:nvPr/>
        </p:nvSpPr>
        <p:spPr bwMode="auto">
          <a:xfrm>
            <a:off x="1143000" y="0"/>
            <a:ext cx="15081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1" name="Text Box 8"/>
          <p:cNvSpPr txBox="1">
            <a:spLocks noChangeArrowheads="1"/>
          </p:cNvSpPr>
          <p:nvPr/>
        </p:nvSpPr>
        <p:spPr bwMode="auto">
          <a:xfrm>
            <a:off x="5410200" y="6611938"/>
            <a:ext cx="37338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ATP Molecule</a:t>
            </a:r>
            <a:r>
              <a:rPr lang="en-US" sz="1000">
                <a:latin typeface="Comic Sans MS" pitchFamily="66" charset="0"/>
              </a:rPr>
              <a:t>, NEUROtiker;  </a:t>
            </a:r>
            <a:r>
              <a:rPr lang="en-US" sz="1000">
                <a:latin typeface="Comic Sans MS" pitchFamily="66" charset="0"/>
                <a:hlinkClick r:id="rId5"/>
              </a:rPr>
              <a:t>ATP-ADP Cycle</a:t>
            </a:r>
            <a:r>
              <a:rPr lang="en-US" sz="1000">
                <a:latin typeface="Comic Sans MS" pitchFamily="66" charset="0"/>
              </a:rPr>
              <a:t>, CUNY </a:t>
            </a:r>
          </a:p>
        </p:txBody>
      </p:sp>
      <p:pic>
        <p:nvPicPr>
          <p:cNvPr id="39942"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573713" y="1295400"/>
            <a:ext cx="3352800" cy="1992313"/>
          </a:xfrm>
        </p:spPr>
      </p:pic>
      <p:pic>
        <p:nvPicPr>
          <p:cNvPr id="39943" name="Picture 9" descr="C:\Users\Tami\Desktop\Picture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3581400"/>
            <a:ext cx="2903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8"/>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61975" y="228600"/>
            <a:ext cx="8153400" cy="868363"/>
          </a:xfrm>
        </p:spPr>
        <p:txBody>
          <a:bodyPr/>
          <a:lstStyle/>
          <a:p>
            <a:pPr eaLnBrk="1" hangingPunct="1"/>
            <a:r>
              <a:rPr lang="en-US" sz="2400" b="1" dirty="0" smtClean="0"/>
              <a:t/>
            </a:r>
            <a:br>
              <a:rPr lang="en-US" sz="2400" b="1" dirty="0" smtClean="0"/>
            </a:br>
            <a:r>
              <a:rPr lang="en-US" sz="3200" dirty="0" smtClean="0">
                <a:solidFill>
                  <a:schemeClr val="folHlink"/>
                </a:solidFill>
                <a:latin typeface="Comic Sans MS" pitchFamily="66" charset="0"/>
              </a:rPr>
              <a:t>Organic Molecules –</a:t>
            </a:r>
            <a:r>
              <a:rPr lang="en-US" sz="3200" b="1" dirty="0" smtClean="0">
                <a:solidFill>
                  <a:schemeClr val="folHlink"/>
                </a:solidFill>
                <a:latin typeface="Comic Sans MS" pitchFamily="66" charset="0"/>
              </a:rPr>
              <a:t> </a:t>
            </a:r>
            <a:r>
              <a:rPr lang="en-US" sz="3200" b="1" dirty="0" smtClean="0">
                <a:solidFill>
                  <a:schemeClr val="folHlink"/>
                </a:solidFill>
                <a:latin typeface="Comic Sans MS" pitchFamily="66" charset="0"/>
                <a:hlinkClick r:id="rId3"/>
              </a:rPr>
              <a:t>Lipids</a:t>
            </a:r>
            <a:r>
              <a:rPr lang="en-US" sz="2800" b="1" dirty="0" smtClean="0">
                <a:latin typeface="Comic Sans MS" pitchFamily="66" charset="0"/>
              </a:rPr>
              <a:t> </a:t>
            </a:r>
            <a:br>
              <a:rPr lang="en-US" sz="2800" b="1" dirty="0" smtClean="0">
                <a:latin typeface="Comic Sans MS" pitchFamily="66" charset="0"/>
              </a:rPr>
            </a:br>
            <a:r>
              <a:rPr lang="en-US" sz="2000" i="1" dirty="0" smtClean="0">
                <a:latin typeface="Comic Sans MS" pitchFamily="66" charset="0"/>
              </a:rPr>
              <a:t>(</a:t>
            </a:r>
            <a:r>
              <a:rPr lang="en-US" sz="2000" i="1" dirty="0" smtClean="0">
                <a:solidFill>
                  <a:schemeClr val="tx1"/>
                </a:solidFill>
                <a:latin typeface="Comic Sans MS" pitchFamily="66" charset="0"/>
              </a:rPr>
              <a:t>Fats</a:t>
            </a:r>
            <a:r>
              <a:rPr lang="en-US" sz="2000" i="1" dirty="0" smtClean="0">
                <a:latin typeface="Comic Sans MS" pitchFamily="66" charset="0"/>
              </a:rPr>
              <a:t>, Phospholipids, Waxes &amp; Steroids)</a:t>
            </a:r>
            <a:r>
              <a:rPr lang="en-US" sz="4800" dirty="0" smtClean="0">
                <a:latin typeface="Comic Sans MS" pitchFamily="66" charset="0"/>
              </a:rPr>
              <a:t/>
            </a:r>
            <a:br>
              <a:rPr lang="en-US" sz="4800" dirty="0" smtClean="0">
                <a:latin typeface="Comic Sans MS" pitchFamily="66" charset="0"/>
              </a:rPr>
            </a:br>
            <a:endParaRPr lang="en-US" sz="4800" dirty="0" smtClean="0">
              <a:latin typeface="Comic Sans MS" pitchFamily="66" charset="0"/>
            </a:endParaRPr>
          </a:p>
        </p:txBody>
      </p:sp>
      <p:sp>
        <p:nvSpPr>
          <p:cNvPr id="40963" name="Rectangle 3"/>
          <p:cNvSpPr>
            <a:spLocks noGrp="1" noChangeArrowheads="1"/>
          </p:cNvSpPr>
          <p:nvPr>
            <p:ph type="body" sz="half" idx="1"/>
          </p:nvPr>
        </p:nvSpPr>
        <p:spPr>
          <a:xfrm>
            <a:off x="152400" y="1219200"/>
            <a:ext cx="8839200" cy="2286000"/>
          </a:xfrm>
        </p:spPr>
        <p:txBody>
          <a:bodyPr/>
          <a:lstStyle/>
          <a:p>
            <a:pPr marL="533400" indent="-533400" eaLnBrk="1" hangingPunct="1">
              <a:buFontTx/>
              <a:buNone/>
            </a:pPr>
            <a:r>
              <a:rPr lang="en-US" sz="1800" dirty="0" smtClean="0">
                <a:latin typeface="Comic Sans MS" pitchFamily="66" charset="0"/>
              </a:rPr>
              <a:t>Hydrophobic macromolecules…insoluble in water.</a:t>
            </a:r>
          </a:p>
          <a:p>
            <a:pPr marL="533400" indent="-533400" eaLnBrk="1" hangingPunct="1">
              <a:buFontTx/>
              <a:buNone/>
            </a:pPr>
            <a:endParaRPr lang="en-US" sz="1800" dirty="0" smtClean="0">
              <a:latin typeface="Comic Sans MS" pitchFamily="66" charset="0"/>
            </a:endParaRPr>
          </a:p>
          <a:p>
            <a:pPr marL="533400" indent="-533400" eaLnBrk="1" hangingPunct="1">
              <a:buFontTx/>
              <a:buNone/>
            </a:pPr>
            <a:r>
              <a:rPr lang="en-US" sz="1800" dirty="0" smtClean="0">
                <a:latin typeface="Comic Sans MS" pitchFamily="66" charset="0"/>
              </a:rPr>
              <a:t>Not attracted to water because …</a:t>
            </a:r>
          </a:p>
          <a:p>
            <a:pPr marL="533400" indent="-533400" eaLnBrk="1" hangingPunct="1">
              <a:buFontTx/>
              <a:buNone/>
            </a:pPr>
            <a:endParaRPr lang="en-US" sz="1800" dirty="0" smtClean="0">
              <a:latin typeface="Comic Sans MS" pitchFamily="66" charset="0"/>
            </a:endParaRPr>
          </a:p>
          <a:p>
            <a:pPr marL="533400" indent="-533400" eaLnBrk="1" hangingPunct="1">
              <a:buFontTx/>
              <a:buNone/>
            </a:pPr>
            <a:r>
              <a:rPr lang="en-US" sz="1800" i="1" dirty="0" smtClean="0">
                <a:latin typeface="Comic Sans MS" pitchFamily="66" charset="0"/>
              </a:rPr>
              <a:t>non-polar covalent bonds linking carbon &amp; hydrogen </a:t>
            </a:r>
            <a:r>
              <a:rPr lang="en-US" sz="1800" dirty="0" smtClean="0">
                <a:latin typeface="Comic Sans MS" pitchFamily="66" charset="0"/>
              </a:rPr>
              <a:t>aren’t attracted to the </a:t>
            </a:r>
            <a:r>
              <a:rPr lang="en-US" sz="1800" i="1" dirty="0" smtClean="0">
                <a:latin typeface="Comic Sans MS" pitchFamily="66" charset="0"/>
              </a:rPr>
              <a:t>polar bonds of water</a:t>
            </a:r>
            <a:r>
              <a:rPr lang="en-US" sz="1800" dirty="0" smtClean="0">
                <a:latin typeface="Comic Sans MS" pitchFamily="66" charset="0"/>
              </a:rPr>
              <a:t>.</a:t>
            </a:r>
          </a:p>
          <a:p>
            <a:pPr marL="533400" indent="-533400" eaLnBrk="1" hangingPunct="1">
              <a:buFontTx/>
              <a:buNone/>
            </a:pPr>
            <a:endParaRPr lang="en-US" sz="1800" dirty="0" smtClean="0">
              <a:latin typeface="Comic Sans MS" pitchFamily="66" charset="0"/>
            </a:endParaRPr>
          </a:p>
          <a:p>
            <a:pPr marL="533400" indent="-533400" eaLnBrk="1" hangingPunct="1">
              <a:buFontTx/>
              <a:buNone/>
            </a:pPr>
            <a:endParaRPr lang="en-US" sz="2800" dirty="0" smtClean="0">
              <a:latin typeface="Comic Sans MS" pitchFamily="66" charset="0"/>
            </a:endParaRPr>
          </a:p>
          <a:p>
            <a:pPr marL="533400" indent="-533400" eaLnBrk="1" hangingPunct="1">
              <a:buFontTx/>
              <a:buNone/>
            </a:pPr>
            <a:endParaRPr lang="en-US" sz="2800" dirty="0" smtClean="0">
              <a:latin typeface="Comic Sans MS" pitchFamily="66" charset="0"/>
            </a:endParaRPr>
          </a:p>
          <a:p>
            <a:pPr marL="533400" indent="-533400" eaLnBrk="1" hangingPunct="1">
              <a:buFontTx/>
              <a:buNone/>
            </a:pPr>
            <a:endParaRPr lang="en-US" sz="2800" dirty="0" smtClean="0"/>
          </a:p>
          <a:p>
            <a:pPr marL="533400" indent="-533400" eaLnBrk="1" hangingPunct="1">
              <a:buFontTx/>
              <a:buNone/>
            </a:pPr>
            <a:r>
              <a:rPr lang="en-US" sz="2800" dirty="0" smtClean="0"/>
              <a:t> </a:t>
            </a:r>
          </a:p>
          <a:p>
            <a:pPr marL="533400" indent="-533400" eaLnBrk="1" hangingPunct="1">
              <a:buFontTx/>
              <a:buNone/>
            </a:pPr>
            <a:endParaRPr lang="en-US" sz="2800" dirty="0" smtClean="0"/>
          </a:p>
        </p:txBody>
      </p:sp>
      <p:sp>
        <p:nvSpPr>
          <p:cNvPr id="40964"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Cholesterol</a:t>
            </a:r>
            <a:r>
              <a:rPr lang="en-US" sz="1000">
                <a:latin typeface="Comic Sans MS" pitchFamily="66" charset="0"/>
              </a:rPr>
              <a:t>, Wiki; </a:t>
            </a:r>
            <a:r>
              <a:rPr lang="en-US" sz="1000">
                <a:latin typeface="Comic Sans MS" pitchFamily="66" charset="0"/>
                <a:hlinkClick r:id="rId5"/>
              </a:rPr>
              <a:t>Phospholipid Structure</a:t>
            </a:r>
            <a:r>
              <a:rPr lang="en-US" sz="1000">
                <a:latin typeface="Comic Sans MS" pitchFamily="66" charset="0"/>
              </a:rPr>
              <a:t>, Bryan  Derksen. Wiki </a:t>
            </a:r>
            <a:r>
              <a:rPr lang="en-US" sz="1000">
                <a:latin typeface="Comic Sans MS" pitchFamily="66" charset="0"/>
                <a:hlinkClick r:id="rId6"/>
              </a:rPr>
              <a:t>Honeycomb</a:t>
            </a:r>
            <a:r>
              <a:rPr lang="en-US" sz="1000">
                <a:latin typeface="Comic Sans MS" pitchFamily="66" charset="0"/>
              </a:rPr>
              <a:t>, Wikii; </a:t>
            </a:r>
            <a:r>
              <a:rPr lang="en-US" sz="1000">
                <a:latin typeface="Comic Sans MS" pitchFamily="66" charset="0"/>
                <a:hlinkClick r:id="rId7"/>
              </a:rPr>
              <a:t>Oil &amp; Water</a:t>
            </a:r>
            <a:r>
              <a:rPr lang="en-US" sz="1000">
                <a:latin typeface="Comic Sans MS" pitchFamily="66" charset="0"/>
              </a:rPr>
              <a:t>, Kidipede </a:t>
            </a:r>
          </a:p>
        </p:txBody>
      </p:sp>
      <p:pic>
        <p:nvPicPr>
          <p:cNvPr id="40965" name="Picture 25" descr="Phospholipid_structure"/>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4648200" y="3733800"/>
            <a:ext cx="1563688"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28" descr="Beeswax_foundation"/>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2057400" y="3733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29" descr="Cholesterol-3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733800"/>
            <a:ext cx="1581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30" descr="oil-wa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33800"/>
            <a:ext cx="23907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9"/>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12"/>
              </a:rPr>
              <a:t>Virtual Microbiology Classroom </a:t>
            </a:r>
            <a:r>
              <a:rPr lang="en-US" sz="1000">
                <a:latin typeface="Comic Sans MS" pitchFamily="66" charset="0"/>
              </a:rPr>
              <a:t>on </a:t>
            </a:r>
            <a:r>
              <a:rPr lang="en-US" sz="1000">
                <a:latin typeface="Comic Sans MS" pitchFamily="66" charset="0"/>
                <a:hlinkClick r:id="rId13"/>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pPr algn="l" eaLnBrk="1" hangingPunct="1"/>
            <a:r>
              <a:rPr lang="en-US" sz="3200" b="1" smtClean="0">
                <a:solidFill>
                  <a:srgbClr val="3366FF"/>
                </a:solidFill>
                <a:latin typeface="Comic Sans MS" pitchFamily="66" charset="0"/>
              </a:rPr>
              <a:t>Chemical Shorthand</a:t>
            </a:r>
            <a:endParaRPr lang="en-US" sz="2400" b="1" smtClean="0">
              <a:solidFill>
                <a:srgbClr val="3366FF"/>
              </a:solidFill>
              <a:latin typeface="Comic Sans MS" pitchFamily="66" charset="0"/>
            </a:endParaRPr>
          </a:p>
        </p:txBody>
      </p:sp>
      <p:sp>
        <p:nvSpPr>
          <p:cNvPr id="281603" name="Rectangle 3"/>
          <p:cNvSpPr>
            <a:spLocks noGrp="1" noChangeArrowheads="1"/>
          </p:cNvSpPr>
          <p:nvPr>
            <p:ph type="body" sz="half" idx="1"/>
          </p:nvPr>
        </p:nvSpPr>
        <p:spPr>
          <a:xfrm>
            <a:off x="457200" y="1371600"/>
            <a:ext cx="8153400" cy="5105400"/>
          </a:xfrm>
        </p:spPr>
        <p:txBody>
          <a:bodyPr/>
          <a:lstStyle/>
          <a:p>
            <a:pPr eaLnBrk="1" hangingPunct="1">
              <a:lnSpc>
                <a:spcPct val="80000"/>
              </a:lnSpc>
              <a:buFontTx/>
              <a:buNone/>
              <a:defRPr/>
            </a:pPr>
            <a:r>
              <a:rPr lang="en-US" sz="1600" b="1" dirty="0" smtClean="0">
                <a:latin typeface="Comic Sans MS" pitchFamily="66" charset="0"/>
              </a:rPr>
              <a:t>Chemical </a:t>
            </a:r>
            <a:r>
              <a:rPr lang="en-US" sz="2400" b="1" dirty="0" smtClean="0">
                <a:solidFill>
                  <a:schemeClr val="tx1">
                    <a:lumMod val="50000"/>
                    <a:lumOff val="50000"/>
                  </a:schemeClr>
                </a:solidFill>
                <a:latin typeface="Comic Sans MS" pitchFamily="66" charset="0"/>
              </a:rPr>
              <a:t>Symbol</a:t>
            </a:r>
          </a:p>
          <a:p>
            <a:pPr eaLnBrk="1" hangingPunct="1">
              <a:lnSpc>
                <a:spcPct val="80000"/>
              </a:lnSpc>
              <a:buFontTx/>
              <a:buChar char="-"/>
              <a:defRPr/>
            </a:pPr>
            <a:r>
              <a:rPr lang="en-US" sz="1400" dirty="0" smtClean="0">
                <a:latin typeface="Comic Sans MS" pitchFamily="66" charset="0"/>
              </a:rPr>
              <a:t>Begins with </a:t>
            </a:r>
            <a:r>
              <a:rPr lang="en-US" sz="1400" b="1" dirty="0" smtClean="0">
                <a:latin typeface="Comic Sans MS" pitchFamily="66" charset="0"/>
              </a:rPr>
              <a:t>one or two letters</a:t>
            </a:r>
            <a:r>
              <a:rPr lang="en-US" sz="1400" dirty="0" smtClean="0">
                <a:latin typeface="Comic Sans MS" pitchFamily="66" charset="0"/>
              </a:rPr>
              <a:t> based on </a:t>
            </a:r>
          </a:p>
          <a:p>
            <a:pPr eaLnBrk="1" hangingPunct="1">
              <a:lnSpc>
                <a:spcPct val="80000"/>
              </a:lnSpc>
              <a:buFontTx/>
              <a:buNone/>
              <a:defRPr/>
            </a:pPr>
            <a:r>
              <a:rPr lang="en-US" sz="1400" dirty="0" smtClean="0">
                <a:latin typeface="Comic Sans MS" pitchFamily="66" charset="0"/>
              </a:rPr>
              <a:t>	elements name.</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b="1" i="1" dirty="0" smtClean="0">
                <a:latin typeface="Comic Sans MS" pitchFamily="66" charset="0"/>
              </a:rPr>
              <a:t>Q:</a:t>
            </a:r>
            <a:r>
              <a:rPr lang="en-US" sz="1400" i="1" dirty="0" smtClean="0">
                <a:latin typeface="Comic Sans MS" pitchFamily="66" charset="0"/>
              </a:rPr>
              <a:t> What if there is more than one element that </a:t>
            </a:r>
          </a:p>
          <a:p>
            <a:pPr eaLnBrk="1" hangingPunct="1">
              <a:lnSpc>
                <a:spcPct val="80000"/>
              </a:lnSpc>
              <a:buFontTx/>
              <a:buNone/>
              <a:defRPr/>
            </a:pPr>
            <a:r>
              <a:rPr lang="en-US" sz="1400" i="1" dirty="0" smtClean="0">
                <a:latin typeface="Comic Sans MS" pitchFamily="66" charset="0"/>
              </a:rPr>
              <a:t>	starts with the same letter? </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Example: Carbon (C), Calcium (</a:t>
            </a:r>
            <a:r>
              <a:rPr lang="en-US" sz="1400" dirty="0" err="1" smtClean="0">
                <a:latin typeface="Comic Sans MS" pitchFamily="66" charset="0"/>
              </a:rPr>
              <a:t>Ca</a:t>
            </a:r>
            <a:r>
              <a:rPr lang="en-US" sz="1400" dirty="0" smtClean="0">
                <a:latin typeface="Comic Sans MS" pitchFamily="66" charset="0"/>
              </a:rPr>
              <a:t>), Chlorine (</a:t>
            </a:r>
            <a:r>
              <a:rPr lang="en-US" sz="1400" dirty="0" err="1" smtClean="0">
                <a:latin typeface="Comic Sans MS" pitchFamily="66" charset="0"/>
              </a:rPr>
              <a:t>Cl</a:t>
            </a:r>
            <a:r>
              <a:rPr lang="en-US" sz="1400" dirty="0" smtClean="0">
                <a:latin typeface="Comic Sans MS" pitchFamily="66" charset="0"/>
              </a:rPr>
              <a:t>)</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600" b="1" dirty="0" smtClean="0">
                <a:latin typeface="Comic Sans MS" pitchFamily="66" charset="0"/>
              </a:rPr>
              <a:t>Chemical</a:t>
            </a:r>
            <a:r>
              <a:rPr lang="en-US" sz="1400" b="1" dirty="0" smtClean="0">
                <a:latin typeface="Comic Sans MS" pitchFamily="66" charset="0"/>
              </a:rPr>
              <a:t> </a:t>
            </a:r>
            <a:r>
              <a:rPr lang="en-US" sz="2400" b="1" dirty="0" smtClean="0">
                <a:solidFill>
                  <a:schemeClr val="tx1">
                    <a:lumMod val="50000"/>
                    <a:lumOff val="50000"/>
                  </a:schemeClr>
                </a:solidFill>
                <a:latin typeface="Comic Sans MS" pitchFamily="66" charset="0"/>
              </a:rPr>
              <a:t>Formula</a:t>
            </a:r>
          </a:p>
          <a:p>
            <a:pPr eaLnBrk="1" hangingPunct="1">
              <a:lnSpc>
                <a:spcPct val="80000"/>
              </a:lnSpc>
              <a:buFontTx/>
              <a:buChar char="-"/>
              <a:defRPr/>
            </a:pPr>
            <a:r>
              <a:rPr lang="en-US" sz="1400" dirty="0" smtClean="0">
                <a:latin typeface="Comic Sans MS" pitchFamily="66" charset="0"/>
              </a:rPr>
              <a:t>“Shorthand” for a compound.</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Contains chemical symbols of the elements that make up the molecule.</a:t>
            </a: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Numerical subscripts represent number of atoms of each element in molecule.</a:t>
            </a:r>
          </a:p>
          <a:p>
            <a:pPr eaLnBrk="1" hangingPunct="1">
              <a:lnSpc>
                <a:spcPct val="80000"/>
              </a:lnSpc>
              <a:buFontTx/>
              <a:buNone/>
              <a:defRPr/>
            </a:pPr>
            <a:r>
              <a:rPr lang="en-US" sz="1400" dirty="0" smtClean="0">
                <a:latin typeface="Comic Sans MS" pitchFamily="66" charset="0"/>
              </a:rPr>
              <a:t>	</a:t>
            </a:r>
            <a:r>
              <a:rPr lang="en-US" sz="1400" i="1" dirty="0" smtClean="0">
                <a:latin typeface="Comic Sans MS" pitchFamily="66" charset="0"/>
              </a:rPr>
              <a:t>Example: </a:t>
            </a:r>
            <a:r>
              <a:rPr lang="en-US" sz="1000" i="1" dirty="0" smtClean="0">
                <a:latin typeface="Comic Sans MS" pitchFamily="66" charset="0"/>
              </a:rPr>
              <a:t>H</a:t>
            </a:r>
            <a:r>
              <a:rPr lang="en-US" sz="1000" i="1" baseline="-25000" dirty="0" smtClean="0">
                <a:latin typeface="Comic Sans MS" pitchFamily="66" charset="0"/>
              </a:rPr>
              <a:t>2</a:t>
            </a:r>
            <a:r>
              <a:rPr lang="en-US" sz="1000" i="1" dirty="0" smtClean="0">
                <a:latin typeface="Comic Sans MS" pitchFamily="66" charset="0"/>
              </a:rPr>
              <a:t>0</a:t>
            </a:r>
            <a:r>
              <a:rPr lang="en-US" sz="1400" i="1" dirty="0" smtClean="0">
                <a:latin typeface="Comic Sans MS" pitchFamily="66" charset="0"/>
              </a:rPr>
              <a:t> = water; has two hydrogen atoms and one oxygen.</a:t>
            </a:r>
            <a:endParaRPr lang="en-US" sz="1800" dirty="0" smtClean="0">
              <a:latin typeface="Comic Sans MS" pitchFamily="66" charset="0"/>
            </a:endParaRPr>
          </a:p>
          <a:p>
            <a:pPr eaLnBrk="1" hangingPunct="1">
              <a:lnSpc>
                <a:spcPct val="80000"/>
              </a:lnSpc>
              <a:buFontTx/>
              <a:buNone/>
              <a:defRPr/>
            </a:pPr>
            <a:endParaRPr lang="en-US" sz="1800" dirty="0" smtClean="0">
              <a:latin typeface="Comic Sans MS" pitchFamily="66" charset="0"/>
            </a:endParaRPr>
          </a:p>
          <a:p>
            <a:pPr eaLnBrk="1" hangingPunct="1">
              <a:lnSpc>
                <a:spcPct val="80000"/>
              </a:lnSpc>
              <a:buFontTx/>
              <a:buChar char="-"/>
              <a:defRPr/>
            </a:pPr>
            <a:r>
              <a:rPr lang="en-US" sz="1400" dirty="0" smtClean="0">
                <a:latin typeface="Comic Sans MS" pitchFamily="66" charset="0"/>
              </a:rPr>
              <a:t>More than one molecule of same type…the group of letters is preceded by number. </a:t>
            </a:r>
          </a:p>
          <a:p>
            <a:pPr eaLnBrk="1" hangingPunct="1">
              <a:lnSpc>
                <a:spcPct val="80000"/>
              </a:lnSpc>
              <a:buFontTx/>
              <a:buNone/>
              <a:defRPr/>
            </a:pPr>
            <a:r>
              <a:rPr lang="en-US" sz="1400" i="1" dirty="0" smtClean="0">
                <a:latin typeface="Comic Sans MS" pitchFamily="66" charset="0"/>
              </a:rPr>
              <a:t>	Example </a:t>
            </a:r>
            <a:r>
              <a:rPr lang="en-US" sz="1000" i="1" dirty="0" smtClean="0">
                <a:latin typeface="Comic Sans MS" pitchFamily="66" charset="0"/>
              </a:rPr>
              <a:t>2H</a:t>
            </a:r>
            <a:r>
              <a:rPr lang="en-US" sz="1000" i="1" baseline="-25000" dirty="0" smtClean="0">
                <a:latin typeface="Comic Sans MS" pitchFamily="66" charset="0"/>
              </a:rPr>
              <a:t>2</a:t>
            </a:r>
            <a:r>
              <a:rPr lang="en-US" sz="1000" i="1" dirty="0" smtClean="0">
                <a:latin typeface="Comic Sans MS" pitchFamily="66" charset="0"/>
              </a:rPr>
              <a:t>0 </a:t>
            </a:r>
            <a:r>
              <a:rPr lang="en-US" sz="1400" i="1" dirty="0" smtClean="0">
                <a:latin typeface="Comic Sans MS" pitchFamily="66" charset="0"/>
              </a:rPr>
              <a:t>= two water molecules.</a:t>
            </a:r>
          </a:p>
          <a:p>
            <a:pPr eaLnBrk="1" hangingPunct="1">
              <a:lnSpc>
                <a:spcPct val="80000"/>
              </a:lnSpc>
              <a:buFontTx/>
              <a:buChar char="-"/>
              <a:defRPr/>
            </a:pPr>
            <a:endParaRPr lang="en-US" sz="1800" dirty="0" smtClean="0">
              <a:latin typeface="Comic Sans MS" pitchFamily="66" charset="0"/>
            </a:endParaRPr>
          </a:p>
        </p:txBody>
      </p:sp>
      <p:pic>
        <p:nvPicPr>
          <p:cNvPr id="5124" name="Picture 4" descr="periodic-tab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228600"/>
            <a:ext cx="34290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0" y="6600825"/>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Periodic Table of Elements</a:t>
            </a:r>
            <a:r>
              <a:rPr lang="en-US" sz="1000">
                <a:latin typeface="Comic Sans MS" pitchFamily="66" charset="0"/>
              </a:rPr>
              <a:t>, NASA </a:t>
            </a:r>
          </a:p>
        </p:txBody>
      </p:sp>
      <p:sp>
        <p:nvSpPr>
          <p:cNvPr id="5126" name="Text Box 7"/>
          <p:cNvSpPr txBox="1">
            <a:spLocks noChangeArrowheads="1"/>
          </p:cNvSpPr>
          <p:nvPr/>
        </p:nvSpPr>
        <p:spPr bwMode="auto">
          <a:xfrm>
            <a:off x="5486400" y="3581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b="1">
                <a:latin typeface="Comic Sans MS" pitchFamily="66" charset="0"/>
              </a:rPr>
              <a:t>Follow this link to see Daniel Radcliff </a:t>
            </a:r>
            <a:r>
              <a:rPr lang="en-US" sz="1200">
                <a:latin typeface="Comic Sans MS" pitchFamily="66" charset="0"/>
              </a:rPr>
              <a:t>(Harry Potter)</a:t>
            </a:r>
            <a:r>
              <a:rPr lang="en-US" sz="1200" b="1">
                <a:latin typeface="Comic Sans MS" pitchFamily="66" charset="0"/>
              </a:rPr>
              <a:t> sing “</a:t>
            </a:r>
            <a:r>
              <a:rPr lang="en-US" sz="1200" b="1">
                <a:latin typeface="Comic Sans MS" pitchFamily="66" charset="0"/>
                <a:hlinkClick r:id="rId5"/>
              </a:rPr>
              <a:t>The Element Song</a:t>
            </a:r>
            <a:r>
              <a:rPr lang="en-US" sz="1200" b="1">
                <a:latin typeface="Comic Sans MS" pitchFamily="66" charset="0"/>
              </a:rPr>
              <a:t>”.</a:t>
            </a:r>
          </a:p>
        </p:txBody>
      </p:sp>
      <p:sp>
        <p:nvSpPr>
          <p:cNvPr id="5127"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xEl>
                                              <p:pRg st="11" end="11"/>
                                            </p:txEl>
                                          </p:spTgt>
                                        </p:tgtEl>
                                        <p:attrNameLst>
                                          <p:attrName>style.visibility</p:attrName>
                                        </p:attrNameLst>
                                      </p:cBhvr>
                                      <p:to>
                                        <p:strVal val="visible"/>
                                      </p:to>
                                    </p:set>
                                    <p:anim calcmode="lin" valueType="num">
                                      <p:cBhvr additive="base">
                                        <p:cTn id="7" dur="500" fill="hold"/>
                                        <p:tgtEl>
                                          <p:spTgt spid="28160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1603">
                                            <p:txEl>
                                              <p:pRg st="12" end="12"/>
                                            </p:txEl>
                                          </p:spTgt>
                                        </p:tgtEl>
                                        <p:attrNameLst>
                                          <p:attrName>style.visibility</p:attrName>
                                        </p:attrNameLst>
                                      </p:cBhvr>
                                      <p:to>
                                        <p:strVal val="visible"/>
                                      </p:to>
                                    </p:set>
                                    <p:anim calcmode="lin" valueType="num">
                                      <p:cBhvr additive="base">
                                        <p:cTn id="11" dur="500" fill="hold"/>
                                        <p:tgtEl>
                                          <p:spTgt spid="28160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160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1603">
                                            <p:txEl>
                                              <p:pRg st="14" end="14"/>
                                            </p:txEl>
                                          </p:spTgt>
                                        </p:tgtEl>
                                        <p:attrNameLst>
                                          <p:attrName>style.visibility</p:attrName>
                                        </p:attrNameLst>
                                      </p:cBhvr>
                                      <p:to>
                                        <p:strVal val="visible"/>
                                      </p:to>
                                    </p:set>
                                    <p:anim calcmode="lin" valueType="num">
                                      <p:cBhvr additive="base">
                                        <p:cTn id="15" dur="500" fill="hold"/>
                                        <p:tgtEl>
                                          <p:spTgt spid="281603">
                                            <p:txEl>
                                              <p:pRg st="14" end="1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1603">
                                            <p:txEl>
                                              <p:pRg st="14" end="1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1603">
                                            <p:txEl>
                                              <p:pRg st="16" end="16"/>
                                            </p:txEl>
                                          </p:spTgt>
                                        </p:tgtEl>
                                        <p:attrNameLst>
                                          <p:attrName>style.visibility</p:attrName>
                                        </p:attrNameLst>
                                      </p:cBhvr>
                                      <p:to>
                                        <p:strVal val="visible"/>
                                      </p:to>
                                    </p:set>
                                    <p:anim calcmode="lin" valueType="num">
                                      <p:cBhvr additive="base">
                                        <p:cTn id="19" dur="500" fill="hold"/>
                                        <p:tgtEl>
                                          <p:spTgt spid="281603">
                                            <p:txEl>
                                              <p:pRg st="16" end="1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1603">
                                            <p:txEl>
                                              <p:pRg st="16" end="1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1603">
                                            <p:txEl>
                                              <p:pRg st="17" end="17"/>
                                            </p:txEl>
                                          </p:spTgt>
                                        </p:tgtEl>
                                        <p:attrNameLst>
                                          <p:attrName>style.visibility</p:attrName>
                                        </p:attrNameLst>
                                      </p:cBhvr>
                                      <p:to>
                                        <p:strVal val="visible"/>
                                      </p:to>
                                    </p:set>
                                    <p:anim calcmode="lin" valueType="num">
                                      <p:cBhvr additive="base">
                                        <p:cTn id="23" dur="500" fill="hold"/>
                                        <p:tgtEl>
                                          <p:spTgt spid="281603">
                                            <p:txEl>
                                              <p:pRg st="17" end="1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1603">
                                            <p:txEl>
                                              <p:pRg st="17" end="1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603">
                                            <p:txEl>
                                              <p:pRg st="19" end="19"/>
                                            </p:txEl>
                                          </p:spTgt>
                                        </p:tgtEl>
                                        <p:attrNameLst>
                                          <p:attrName>style.visibility</p:attrName>
                                        </p:attrNameLst>
                                      </p:cBhvr>
                                      <p:to>
                                        <p:strVal val="visible"/>
                                      </p:to>
                                    </p:set>
                                    <p:anim calcmode="lin" valueType="num">
                                      <p:cBhvr additive="base">
                                        <p:cTn id="27" dur="500" fill="hold"/>
                                        <p:tgtEl>
                                          <p:spTgt spid="281603">
                                            <p:txEl>
                                              <p:pRg st="19" end="1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1603">
                                            <p:txEl>
                                              <p:pRg st="19" end="1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1603">
                                            <p:txEl>
                                              <p:pRg st="20" end="20"/>
                                            </p:txEl>
                                          </p:spTgt>
                                        </p:tgtEl>
                                        <p:attrNameLst>
                                          <p:attrName>style.visibility</p:attrName>
                                        </p:attrNameLst>
                                      </p:cBhvr>
                                      <p:to>
                                        <p:strVal val="visible"/>
                                      </p:to>
                                    </p:set>
                                    <p:anim calcmode="lin" valueType="num">
                                      <p:cBhvr additive="base">
                                        <p:cTn id="31" dur="500" fill="hold"/>
                                        <p:tgtEl>
                                          <p:spTgt spid="281603">
                                            <p:txEl>
                                              <p:pRg st="20" end="2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160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381000"/>
            <a:ext cx="8153400" cy="838200"/>
          </a:xfrm>
        </p:spPr>
        <p:txBody>
          <a:bodyPr/>
          <a:lstStyle/>
          <a:p>
            <a:pPr algn="l" eaLnBrk="1" hangingPunct="1"/>
            <a:r>
              <a:rPr lang="en-US" sz="3200" smtClean="0">
                <a:solidFill>
                  <a:schemeClr val="folHlink"/>
                </a:solidFill>
                <a:latin typeface="Comic Sans MS" pitchFamily="66" charset="0"/>
              </a:rPr>
              <a:t>Organic Molecules –</a:t>
            </a:r>
            <a:r>
              <a:rPr lang="en-US" sz="3200" b="1" smtClean="0">
                <a:solidFill>
                  <a:schemeClr val="folHlink"/>
                </a:solidFill>
                <a:latin typeface="Comic Sans MS" pitchFamily="66" charset="0"/>
              </a:rPr>
              <a:t> Lipids</a:t>
            </a:r>
            <a:r>
              <a:rPr lang="en-US" sz="2800" b="1" smtClean="0">
                <a:latin typeface="Comic Sans MS" pitchFamily="66" charset="0"/>
              </a:rPr>
              <a:t> </a:t>
            </a:r>
            <a:br>
              <a:rPr lang="en-US" sz="2800" b="1" smtClean="0">
                <a:latin typeface="Comic Sans MS" pitchFamily="66" charset="0"/>
              </a:rPr>
            </a:br>
            <a:r>
              <a:rPr lang="en-US" sz="2000" i="1" smtClean="0">
                <a:latin typeface="Comic Sans MS" pitchFamily="66" charset="0"/>
              </a:rPr>
              <a:t>(</a:t>
            </a:r>
            <a:r>
              <a:rPr lang="en-US" sz="2000" b="1" i="1" smtClean="0">
                <a:solidFill>
                  <a:schemeClr val="tx1"/>
                </a:solidFill>
                <a:latin typeface="Comic Sans MS" pitchFamily="66" charset="0"/>
              </a:rPr>
              <a:t>Fats</a:t>
            </a:r>
            <a:r>
              <a:rPr lang="en-US" sz="2000" i="1" smtClean="0">
                <a:latin typeface="Comic Sans MS" pitchFamily="66" charset="0"/>
              </a:rPr>
              <a:t>, Phospholipids, Waxes &amp; Steroids)</a:t>
            </a:r>
            <a:endParaRPr lang="en-US" sz="4800" smtClean="0"/>
          </a:p>
        </p:txBody>
      </p:sp>
      <p:sp>
        <p:nvSpPr>
          <p:cNvPr id="41987" name="Rectangle 3"/>
          <p:cNvSpPr>
            <a:spLocks noGrp="1" noChangeArrowheads="1"/>
          </p:cNvSpPr>
          <p:nvPr>
            <p:ph type="body" sz="half" idx="1"/>
          </p:nvPr>
        </p:nvSpPr>
        <p:spPr>
          <a:xfrm>
            <a:off x="152400" y="1828800"/>
            <a:ext cx="4419600" cy="4572000"/>
          </a:xfrm>
        </p:spPr>
        <p:txBody>
          <a:bodyPr/>
          <a:lstStyle/>
          <a:p>
            <a:pPr marL="533400" indent="-533400" eaLnBrk="1" hangingPunct="1">
              <a:buFontTx/>
              <a:buNone/>
            </a:pPr>
            <a:r>
              <a:rPr lang="en-US" sz="2800" b="1" dirty="0" smtClean="0">
                <a:latin typeface="Comic Sans MS" pitchFamily="66" charset="0"/>
              </a:rPr>
              <a:t>Fats </a:t>
            </a:r>
            <a:r>
              <a:rPr lang="en-US" sz="2800" dirty="0" smtClean="0">
                <a:latin typeface="Comic Sans MS" pitchFamily="66" charset="0"/>
              </a:rPr>
              <a:t>	</a:t>
            </a:r>
          </a:p>
          <a:p>
            <a:pPr marL="533400" indent="-533400" eaLnBrk="1" hangingPunct="1">
              <a:buFontTx/>
              <a:buNone/>
            </a:pPr>
            <a:r>
              <a:rPr lang="en-US" sz="2400" dirty="0" smtClean="0">
                <a:latin typeface="Comic Sans MS" pitchFamily="66" charset="0"/>
              </a:rPr>
              <a:t>	Fats and oils are made from two kinds of molecules:</a:t>
            </a:r>
          </a:p>
          <a:p>
            <a:pPr marL="533400" indent="-533400" eaLnBrk="1" hangingPunct="1">
              <a:buFontTx/>
              <a:buNone/>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glycerol</a:t>
            </a:r>
            <a:endParaRPr lang="en-US" sz="2800" b="1" dirty="0" smtClean="0">
              <a:solidFill>
                <a:schemeClr val="tx1">
                  <a:lumMod val="50000"/>
                  <a:lumOff val="50000"/>
                </a:schemeClr>
              </a:solidFill>
              <a:latin typeface="Comic Sans MS" pitchFamily="66" charset="0"/>
            </a:endParaRPr>
          </a:p>
          <a:p>
            <a:pPr marL="533400" indent="-533400" eaLnBrk="1" hangingPunct="1">
              <a:buFontTx/>
              <a:buNone/>
            </a:pPr>
            <a:r>
              <a:rPr lang="en-US" sz="2000" i="1" dirty="0" smtClean="0">
                <a:latin typeface="Comic Sans MS" pitchFamily="66" charset="0"/>
              </a:rPr>
              <a:t>	   (a type of alcohol) </a:t>
            </a:r>
          </a:p>
          <a:p>
            <a:pPr marL="533400" indent="-533400" eaLnBrk="1" hangingPunct="1">
              <a:buFontTx/>
              <a:buNone/>
            </a:pPr>
            <a:r>
              <a:rPr lang="en-US" sz="2400" dirty="0" smtClean="0">
                <a:latin typeface="Comic Sans MS" pitchFamily="66" charset="0"/>
              </a:rPr>
              <a:t>	</a:t>
            </a:r>
          </a:p>
          <a:p>
            <a:pPr marL="533400" indent="-533400" eaLnBrk="1" hangingPunct="1">
              <a:buFontTx/>
              <a:buNone/>
            </a:pPr>
            <a:r>
              <a:rPr lang="en-US" sz="2400" dirty="0" smtClean="0">
                <a:latin typeface="Comic Sans MS" pitchFamily="66" charset="0"/>
              </a:rPr>
              <a:t>	</a:t>
            </a:r>
            <a:r>
              <a:rPr lang="en-US" dirty="0" smtClean="0">
                <a:latin typeface="Comic Sans MS" pitchFamily="66" charset="0"/>
              </a:rPr>
              <a:t> </a:t>
            </a:r>
            <a:r>
              <a:rPr lang="en-US" sz="2000" dirty="0" smtClean="0">
                <a:latin typeface="Comic Sans MS" pitchFamily="66" charset="0"/>
                <a:cs typeface="Arial" pitchFamily="34" charset="0"/>
              </a:rPr>
              <a:t>•</a:t>
            </a:r>
            <a:r>
              <a:rPr lang="en-US" dirty="0" smtClean="0">
                <a:latin typeface="Comic Sans MS" pitchFamily="66" charset="0"/>
              </a:rPr>
              <a:t> </a:t>
            </a:r>
            <a:r>
              <a:rPr lang="en-US" sz="2800" b="1" dirty="0" smtClean="0">
                <a:solidFill>
                  <a:schemeClr val="tx1">
                    <a:lumMod val="50000"/>
                    <a:lumOff val="50000"/>
                  </a:schemeClr>
                </a:solidFill>
                <a:latin typeface="Comic Sans MS" pitchFamily="66" charset="0"/>
              </a:rPr>
              <a:t>fatty acids</a:t>
            </a:r>
            <a:endParaRPr lang="en-US" sz="2400" b="1" i="1" dirty="0" smtClean="0">
              <a:solidFill>
                <a:schemeClr val="tx1">
                  <a:lumMod val="50000"/>
                  <a:lumOff val="50000"/>
                </a:schemeClr>
              </a:solidFill>
              <a:latin typeface="Comic Sans MS" pitchFamily="66" charset="0"/>
            </a:endParaRPr>
          </a:p>
          <a:p>
            <a:pPr marL="533400" indent="-533400" eaLnBrk="1" hangingPunct="1">
              <a:buFontTx/>
              <a:buNone/>
            </a:pPr>
            <a:r>
              <a:rPr lang="en-US" sz="2000" i="1" dirty="0" smtClean="0">
                <a:latin typeface="Comic Sans MS" pitchFamily="66" charset="0"/>
              </a:rPr>
              <a:t>	   (triglycerides)</a:t>
            </a:r>
            <a:r>
              <a:rPr lang="en-US" sz="2800" dirty="0" smtClean="0">
                <a:latin typeface="Comic Sans MS" pitchFamily="66" charset="0"/>
              </a:rPr>
              <a:t> </a:t>
            </a:r>
          </a:p>
          <a:p>
            <a:pPr marL="533400" indent="-533400" eaLnBrk="1" hangingPunct="1">
              <a:buFontTx/>
              <a:buNone/>
            </a:pPr>
            <a:r>
              <a:rPr lang="en-US" sz="2800" dirty="0" smtClean="0"/>
              <a:t> </a:t>
            </a:r>
          </a:p>
          <a:p>
            <a:pPr marL="533400" indent="-533400" eaLnBrk="1" hangingPunct="1">
              <a:buFontTx/>
              <a:buNone/>
            </a:pPr>
            <a:endParaRPr lang="en-US" sz="2800" dirty="0" smtClean="0"/>
          </a:p>
        </p:txBody>
      </p:sp>
      <p:pic>
        <p:nvPicPr>
          <p:cNvPr id="41988" name="Picture 4" descr="fat"/>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514600"/>
            <a:ext cx="3581400" cy="355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9" descr="oil-wate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086600" y="152400"/>
            <a:ext cx="1754188" cy="162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Text Box 10"/>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Oil &amp; Water</a:t>
            </a:r>
            <a:r>
              <a:rPr lang="en-US" sz="1000">
                <a:latin typeface="Comic Sans MS" pitchFamily="66" charset="0"/>
              </a:rPr>
              <a:t>, Kidipede </a:t>
            </a:r>
          </a:p>
        </p:txBody>
      </p:sp>
      <p:sp>
        <p:nvSpPr>
          <p:cNvPr id="41991" name="Rectangle 7"/>
          <p:cNvSpPr>
            <a:spLocks noChangeArrowheads="1"/>
          </p:cNvSpPr>
          <p:nvPr/>
        </p:nvSpPr>
        <p:spPr bwMode="auto">
          <a:xfrm>
            <a:off x="4911725"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6"/>
              </a:rPr>
              <a:t>Virtual Microbiology Classroom </a:t>
            </a:r>
            <a:r>
              <a:rPr lang="en-US" sz="1000">
                <a:latin typeface="Comic Sans MS" pitchFamily="66" charset="0"/>
              </a:rPr>
              <a:t>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066800"/>
          </a:xfrm>
        </p:spPr>
        <p:txBody>
          <a:bodyPr/>
          <a:lstStyle/>
          <a:p>
            <a:pPr eaLnBrk="1" hangingPunct="1"/>
            <a:r>
              <a:rPr lang="en-US" sz="3200" dirty="0" smtClean="0">
                <a:solidFill>
                  <a:schemeClr val="folHlink"/>
                </a:solidFill>
                <a:latin typeface="Comic Sans MS" pitchFamily="66" charset="0"/>
              </a:rPr>
              <a:t>Organic Molecules –</a:t>
            </a:r>
            <a:r>
              <a:rPr lang="en-US" sz="3200" b="1" dirty="0" smtClean="0">
                <a:solidFill>
                  <a:schemeClr val="folHlink"/>
                </a:solidFill>
                <a:latin typeface="Comic Sans MS" pitchFamily="66" charset="0"/>
              </a:rPr>
              <a:t> Lipids</a:t>
            </a:r>
            <a:r>
              <a:rPr lang="en-US" sz="3200" b="1" dirty="0" smtClean="0">
                <a:latin typeface="Comic Sans MS" pitchFamily="66" charset="0"/>
              </a:rPr>
              <a:t> </a:t>
            </a:r>
            <a:br>
              <a:rPr lang="en-US" sz="3200" b="1" dirty="0" smtClean="0">
                <a:latin typeface="Comic Sans MS" pitchFamily="66" charset="0"/>
              </a:rPr>
            </a:br>
            <a:r>
              <a:rPr lang="en-US" sz="2000" i="1" dirty="0" smtClean="0">
                <a:latin typeface="Comic Sans MS" pitchFamily="66" charset="0"/>
              </a:rPr>
              <a:t>(Fats, </a:t>
            </a:r>
            <a:r>
              <a:rPr lang="en-US" sz="2000" b="1" i="1" dirty="0" smtClean="0">
                <a:solidFill>
                  <a:schemeClr val="tx1"/>
                </a:solidFill>
                <a:latin typeface="Comic Sans MS" pitchFamily="66" charset="0"/>
              </a:rPr>
              <a:t>Phospholipids</a:t>
            </a:r>
            <a:r>
              <a:rPr lang="en-US" sz="2000" i="1" dirty="0" smtClean="0">
                <a:latin typeface="Comic Sans MS" pitchFamily="66" charset="0"/>
              </a:rPr>
              <a:t>, Waxes &amp; Steroids)</a:t>
            </a:r>
            <a:endParaRPr lang="en-US" sz="2000" dirty="0" smtClean="0">
              <a:latin typeface="Comic Sans MS" pitchFamily="66" charset="0"/>
            </a:endParaRPr>
          </a:p>
        </p:txBody>
      </p:sp>
      <p:sp>
        <p:nvSpPr>
          <p:cNvPr id="43011" name="Rectangle 3"/>
          <p:cNvSpPr>
            <a:spLocks noGrp="1" noChangeArrowheads="1"/>
          </p:cNvSpPr>
          <p:nvPr>
            <p:ph type="body" sz="half" idx="1"/>
          </p:nvPr>
        </p:nvSpPr>
        <p:spPr>
          <a:xfrm>
            <a:off x="152400" y="1295400"/>
            <a:ext cx="3962400" cy="4953000"/>
          </a:xfrm>
        </p:spPr>
        <p:txBody>
          <a:bodyPr/>
          <a:lstStyle/>
          <a:p>
            <a:pPr marL="609600" indent="-609600" eaLnBrk="1" hangingPunct="1">
              <a:lnSpc>
                <a:spcPct val="80000"/>
              </a:lnSpc>
              <a:buFontTx/>
              <a:buNone/>
            </a:pPr>
            <a:r>
              <a:rPr lang="en-US" sz="1600" dirty="0" smtClean="0"/>
              <a:t> </a:t>
            </a:r>
            <a:r>
              <a:rPr lang="en-US" sz="2400" b="1" dirty="0" smtClean="0">
                <a:latin typeface="Comic Sans MS" pitchFamily="66" charset="0"/>
              </a:rPr>
              <a:t>Phospholipids</a:t>
            </a:r>
          </a:p>
          <a:p>
            <a:pPr marL="609600" indent="-609600" eaLnBrk="1" hangingPunct="1">
              <a:lnSpc>
                <a:spcPct val="80000"/>
              </a:lnSpc>
              <a:buFontTx/>
              <a:buNone/>
            </a:pPr>
            <a:endParaRPr lang="en-US" sz="1400" dirty="0" smtClean="0">
              <a:latin typeface="Comic Sans MS" pitchFamily="66" charset="0"/>
            </a:endParaRPr>
          </a:p>
          <a:p>
            <a:pPr marL="609600" indent="-609600" eaLnBrk="1" hangingPunct="1">
              <a:lnSpc>
                <a:spcPct val="80000"/>
              </a:lnSpc>
              <a:buFontTx/>
              <a:buNone/>
            </a:pPr>
            <a:r>
              <a:rPr lang="en-US" sz="1800" dirty="0" smtClean="0">
                <a:latin typeface="Comic Sans MS" pitchFamily="66" charset="0"/>
                <a:cs typeface="Arial" pitchFamily="34" charset="0"/>
              </a:rPr>
              <a:t>•</a:t>
            </a:r>
            <a:r>
              <a:rPr lang="en-US" sz="2000" dirty="0" smtClean="0">
                <a:latin typeface="Comic Sans MS" pitchFamily="66" charset="0"/>
              </a:rPr>
              <a:t> </a:t>
            </a:r>
            <a:r>
              <a:rPr lang="en-US" sz="1600" dirty="0" smtClean="0">
                <a:latin typeface="Comic Sans MS" pitchFamily="66" charset="0"/>
              </a:rPr>
              <a:t>	Phospholipids are a major component of all cell membranes.</a:t>
            </a:r>
          </a:p>
          <a:p>
            <a:pPr marL="609600" indent="-609600" eaLnBrk="1" hangingPunct="1">
              <a:lnSpc>
                <a:spcPct val="80000"/>
              </a:lnSpc>
              <a:buFontTx/>
              <a:buNone/>
            </a:pPr>
            <a:endParaRPr lang="en-US" sz="1600" dirty="0" smtClean="0">
              <a:latin typeface="Comic Sans MS" pitchFamily="66" charset="0"/>
            </a:endParaRPr>
          </a:p>
          <a:p>
            <a:pPr marL="609600" indent="-609600" eaLnBrk="1" hangingPunct="1">
              <a:lnSpc>
                <a:spcPct val="80000"/>
              </a:lnSpc>
            </a:pPr>
            <a:r>
              <a:rPr lang="en-US" sz="1600" dirty="0" smtClean="0">
                <a:latin typeface="Comic Sans MS" pitchFamily="66" charset="0"/>
              </a:rPr>
              <a:t>Most phospholipids contain a </a:t>
            </a:r>
            <a:r>
              <a:rPr lang="en-US" sz="1600" dirty="0" err="1" smtClean="0">
                <a:latin typeface="Comic Sans MS" pitchFamily="66" charset="0"/>
              </a:rPr>
              <a:t>diglyceride</a:t>
            </a:r>
            <a:r>
              <a:rPr lang="en-US" sz="1600" dirty="0" smtClean="0">
                <a:latin typeface="Comic Sans MS" pitchFamily="66" charset="0"/>
              </a:rPr>
              <a:t> as the tail, and a phosphate group for head.</a:t>
            </a:r>
          </a:p>
          <a:p>
            <a:pPr marL="609600" indent="-609600" eaLnBrk="1" hangingPunct="1">
              <a:lnSpc>
                <a:spcPct val="80000"/>
              </a:lnSpc>
              <a:buFontTx/>
              <a:buNone/>
            </a:pPr>
            <a:endParaRPr lang="en-US" sz="1600" dirty="0" smtClean="0">
              <a:latin typeface="Comic Sans MS" pitchFamily="66" charset="0"/>
            </a:endParaRPr>
          </a:p>
          <a:p>
            <a:pPr marL="609600" indent="-609600" eaLnBrk="1" hangingPunct="1">
              <a:lnSpc>
                <a:spcPct val="80000"/>
              </a:lnSpc>
            </a:pPr>
            <a:r>
              <a:rPr lang="en-US" sz="1600" dirty="0" smtClean="0">
                <a:latin typeface="Comic Sans MS" pitchFamily="66" charset="0"/>
              </a:rPr>
              <a:t>Hydrocarbon tails </a:t>
            </a:r>
            <a:r>
              <a:rPr lang="en-US" sz="1600" dirty="0" smtClean="0">
                <a:latin typeface="Comic Sans MS" pitchFamily="66" charset="0"/>
              </a:rPr>
              <a:t>are </a:t>
            </a:r>
            <a:r>
              <a:rPr lang="en-US" sz="1800" b="1" dirty="0" smtClean="0">
                <a:solidFill>
                  <a:srgbClr val="FF0000"/>
                </a:solidFill>
                <a:latin typeface="Comic Sans MS" pitchFamily="66" charset="0"/>
              </a:rPr>
              <a:t>hydrophobic</a:t>
            </a:r>
            <a:r>
              <a:rPr lang="en-US" sz="1600" dirty="0" smtClean="0">
                <a:latin typeface="Comic Sans MS" pitchFamily="66" charset="0"/>
              </a:rPr>
              <a:t>, </a:t>
            </a:r>
            <a:r>
              <a:rPr lang="en-US" sz="1600" dirty="0" smtClean="0">
                <a:latin typeface="Comic Sans MS" pitchFamily="66" charset="0"/>
              </a:rPr>
              <a:t>but phosphate heads are </a:t>
            </a:r>
            <a:r>
              <a:rPr lang="en-US" sz="1800" b="1" dirty="0" smtClean="0">
                <a:solidFill>
                  <a:srgbClr val="0000FF"/>
                </a:solidFill>
                <a:latin typeface="Comic Sans MS" pitchFamily="66" charset="0"/>
              </a:rPr>
              <a:t>hydrophilic</a:t>
            </a:r>
            <a:r>
              <a:rPr lang="en-US" sz="1600" dirty="0" smtClean="0">
                <a:latin typeface="Comic Sans MS" pitchFamily="66" charset="0"/>
              </a:rPr>
              <a:t>. </a:t>
            </a:r>
            <a:endParaRPr lang="en-US" sz="1600" dirty="0" smtClean="0">
              <a:latin typeface="Comic Sans MS" pitchFamily="66" charset="0"/>
            </a:endParaRPr>
          </a:p>
          <a:p>
            <a:pPr marL="609600" indent="-609600" eaLnBrk="1" hangingPunct="1">
              <a:lnSpc>
                <a:spcPct val="80000"/>
              </a:lnSpc>
              <a:buFontTx/>
              <a:buNone/>
            </a:pPr>
            <a:endParaRPr lang="en-US" sz="1600" dirty="0" smtClean="0">
              <a:latin typeface="Comic Sans MS" pitchFamily="66" charset="0"/>
            </a:endParaRPr>
          </a:p>
          <a:p>
            <a:pPr marL="609600" indent="-609600" eaLnBrk="1" hangingPunct="1">
              <a:lnSpc>
                <a:spcPct val="80000"/>
              </a:lnSpc>
              <a:buFontTx/>
              <a:buNone/>
            </a:pPr>
            <a:r>
              <a:rPr lang="en-US" sz="1400" dirty="0" smtClean="0">
                <a:latin typeface="Comic Sans MS" pitchFamily="66" charset="0"/>
                <a:cs typeface="Arial" pitchFamily="34" charset="0"/>
              </a:rPr>
              <a:t>•</a:t>
            </a:r>
            <a:r>
              <a:rPr lang="en-US" sz="1600" dirty="0" smtClean="0">
                <a:latin typeface="Comic Sans MS" pitchFamily="66" charset="0"/>
              </a:rPr>
              <a:t> 	So phospholipids are soluble in both water and oil.</a:t>
            </a:r>
          </a:p>
          <a:p>
            <a:pPr marL="609600" indent="-609600" eaLnBrk="1" hangingPunct="1">
              <a:lnSpc>
                <a:spcPct val="80000"/>
              </a:lnSpc>
              <a:buFontTx/>
              <a:buNone/>
            </a:pPr>
            <a:endParaRPr lang="en-US" sz="1000" dirty="0" smtClean="0">
              <a:latin typeface="Comic Sans MS" pitchFamily="66" charset="0"/>
            </a:endParaRPr>
          </a:p>
          <a:p>
            <a:pPr marL="609600" indent="-609600" eaLnBrk="1" hangingPunct="1">
              <a:lnSpc>
                <a:spcPct val="80000"/>
              </a:lnSpc>
              <a:buFontTx/>
              <a:buNone/>
            </a:pPr>
            <a:r>
              <a:rPr lang="en-US" sz="1600" dirty="0" smtClean="0">
                <a:latin typeface="Comic Sans MS" pitchFamily="66" charset="0"/>
              </a:rPr>
              <a:t> </a:t>
            </a:r>
            <a:r>
              <a:rPr lang="en-US" sz="1400" dirty="0" smtClean="0">
                <a:latin typeface="Comic Sans MS" pitchFamily="66" charset="0"/>
                <a:cs typeface="Arial" pitchFamily="34" charset="0"/>
              </a:rPr>
              <a:t>•</a:t>
            </a:r>
            <a:r>
              <a:rPr lang="en-US" sz="1600" dirty="0" smtClean="0">
                <a:latin typeface="Comic Sans MS" pitchFamily="66" charset="0"/>
              </a:rPr>
              <a:t> 	Tails from both layers facing inward and the heads facing outward = </a:t>
            </a:r>
            <a:r>
              <a:rPr lang="en-US" sz="1800" b="1" dirty="0" smtClean="0">
                <a:solidFill>
                  <a:schemeClr val="tx1">
                    <a:lumMod val="50000"/>
                    <a:lumOff val="50000"/>
                  </a:schemeClr>
                </a:solidFill>
                <a:latin typeface="Comic Sans MS" pitchFamily="66" charset="0"/>
              </a:rPr>
              <a:t>phospholipid bilayer</a:t>
            </a:r>
            <a:r>
              <a:rPr lang="en-US" sz="1600" dirty="0" smtClean="0">
                <a:latin typeface="Comic Sans MS" pitchFamily="66" charset="0"/>
              </a:rPr>
              <a:t>.</a:t>
            </a:r>
            <a:endParaRPr lang="en-US" sz="1600" dirty="0" smtClean="0">
              <a:latin typeface="Comic Sans MS" pitchFamily="66" charset="0"/>
            </a:endParaRPr>
          </a:p>
          <a:p>
            <a:pPr marL="609600" indent="-609600" eaLnBrk="1" hangingPunct="1">
              <a:lnSpc>
                <a:spcPct val="80000"/>
              </a:lnSpc>
              <a:buFontTx/>
              <a:buNone/>
            </a:pPr>
            <a:endParaRPr lang="en-US" sz="1600" dirty="0" smtClean="0">
              <a:latin typeface="Comic Sans MS" pitchFamily="66" charset="0"/>
            </a:endParaRPr>
          </a:p>
        </p:txBody>
      </p:sp>
      <p:sp>
        <p:nvSpPr>
          <p:cNvPr id="43012" name="Text Box 19"/>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Cell Membrane</a:t>
            </a:r>
            <a:r>
              <a:rPr lang="en-US" sz="1000">
                <a:latin typeface="Comic Sans MS" pitchFamily="66" charset="0"/>
              </a:rPr>
              <a:t>, Wiki; </a:t>
            </a:r>
          </a:p>
        </p:txBody>
      </p:sp>
      <p:pic>
        <p:nvPicPr>
          <p:cNvPr id="43013" name="Picture 24" descr="Cell_membrane_phospholipid"/>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038600" y="1143000"/>
            <a:ext cx="510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Rectangle 6"/>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15962"/>
          </a:xfrm>
        </p:spPr>
        <p:txBody>
          <a:bodyPr/>
          <a:lstStyle/>
          <a:p>
            <a:pPr algn="l" eaLnBrk="1" hangingPunct="1"/>
            <a:r>
              <a:rPr lang="en-US" sz="3200" smtClean="0">
                <a:solidFill>
                  <a:schemeClr val="folHlink"/>
                </a:solidFill>
                <a:latin typeface="Comic Sans MS" pitchFamily="66" charset="0"/>
              </a:rPr>
              <a:t>Organic Molecules –</a:t>
            </a:r>
            <a:r>
              <a:rPr lang="en-US" sz="3200" b="1" smtClean="0">
                <a:solidFill>
                  <a:schemeClr val="folHlink"/>
                </a:solidFill>
                <a:latin typeface="Comic Sans MS" pitchFamily="66" charset="0"/>
              </a:rPr>
              <a:t> Lipids</a:t>
            </a:r>
            <a:r>
              <a:rPr lang="en-US" sz="3200" b="1" smtClean="0">
                <a:latin typeface="Comic Sans MS" pitchFamily="66" charset="0"/>
              </a:rPr>
              <a:t> </a:t>
            </a:r>
            <a:br>
              <a:rPr lang="en-US" sz="3200" b="1" smtClean="0">
                <a:latin typeface="Comic Sans MS" pitchFamily="66" charset="0"/>
              </a:rPr>
            </a:br>
            <a:r>
              <a:rPr lang="en-US" sz="2000" i="1" smtClean="0">
                <a:latin typeface="Comic Sans MS" pitchFamily="66" charset="0"/>
              </a:rPr>
              <a:t>(Fats, Phospholipids, </a:t>
            </a:r>
            <a:r>
              <a:rPr lang="en-US" sz="2000" b="1" i="1" smtClean="0">
                <a:solidFill>
                  <a:schemeClr val="tx1"/>
                </a:solidFill>
                <a:latin typeface="Comic Sans MS" pitchFamily="66" charset="0"/>
              </a:rPr>
              <a:t>Waxes &amp; Steroids</a:t>
            </a:r>
            <a:r>
              <a:rPr lang="en-US" sz="2000" i="1" smtClean="0">
                <a:latin typeface="Comic Sans MS" pitchFamily="66" charset="0"/>
              </a:rPr>
              <a:t>)</a:t>
            </a:r>
            <a:endParaRPr lang="en-US" sz="2000" smtClean="0">
              <a:latin typeface="Comic Sans MS" pitchFamily="66" charset="0"/>
            </a:endParaRPr>
          </a:p>
        </p:txBody>
      </p:sp>
      <p:sp>
        <p:nvSpPr>
          <p:cNvPr id="44035" name="Rectangle 3"/>
          <p:cNvSpPr>
            <a:spLocks noGrp="1" noChangeArrowheads="1"/>
          </p:cNvSpPr>
          <p:nvPr>
            <p:ph type="body" sz="half" idx="1"/>
          </p:nvPr>
        </p:nvSpPr>
        <p:spPr>
          <a:xfrm>
            <a:off x="304800" y="1600200"/>
            <a:ext cx="4038600" cy="5257800"/>
          </a:xfrm>
        </p:spPr>
        <p:txBody>
          <a:bodyPr/>
          <a:lstStyle/>
          <a:p>
            <a:pPr marL="609600" indent="-609600" eaLnBrk="1" hangingPunct="1">
              <a:lnSpc>
                <a:spcPct val="80000"/>
              </a:lnSpc>
              <a:buFontTx/>
              <a:buNone/>
            </a:pPr>
            <a:r>
              <a:rPr lang="en-US" sz="2000" b="1" dirty="0" smtClean="0">
                <a:solidFill>
                  <a:schemeClr val="tx1">
                    <a:lumMod val="50000"/>
                    <a:lumOff val="50000"/>
                  </a:schemeClr>
                </a:solidFill>
                <a:latin typeface="Comic Sans MS" pitchFamily="66" charset="0"/>
              </a:rPr>
              <a:t>Waxes</a:t>
            </a:r>
          </a:p>
          <a:p>
            <a:pPr marL="609600" indent="-609600" eaLnBrk="1" hangingPunct="1">
              <a:lnSpc>
                <a:spcPct val="80000"/>
              </a:lnSpc>
              <a:buFontTx/>
              <a:buNone/>
            </a:pPr>
            <a:endParaRPr lang="en-US" sz="1800" b="1" dirty="0" smtClean="0">
              <a:latin typeface="Comic Sans MS" pitchFamily="66" charset="0"/>
            </a:endParaRPr>
          </a:p>
          <a:p>
            <a:pPr marL="609600" indent="-609600" eaLnBrk="1" hangingPunct="1">
              <a:lnSpc>
                <a:spcPct val="80000"/>
              </a:lnSpc>
              <a:buFontTx/>
              <a:buNone/>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	Do not have a hydrophilic head: so completely water insoluble.</a:t>
            </a:r>
          </a:p>
          <a:p>
            <a:pPr marL="609600" indent="-609600" eaLnBrk="1" hangingPunct="1">
              <a:lnSpc>
                <a:spcPct val="80000"/>
              </a:lnSpc>
              <a:buFontTx/>
              <a:buNone/>
            </a:pPr>
            <a:endParaRPr lang="en-US" sz="1600" b="1" dirty="0" smtClean="0">
              <a:latin typeface="Comic Sans MS" pitchFamily="66" charset="0"/>
            </a:endParaRPr>
          </a:p>
          <a:p>
            <a:pPr marL="609600" indent="-609600" eaLnBrk="1" hangingPunct="1">
              <a:lnSpc>
                <a:spcPct val="80000"/>
              </a:lnSpc>
              <a:buFontTx/>
              <a:buNone/>
            </a:pPr>
            <a:endParaRPr lang="en-US" sz="1600" b="1" dirty="0" smtClean="0">
              <a:latin typeface="Comic Sans MS" pitchFamily="66" charset="0"/>
            </a:endParaRPr>
          </a:p>
          <a:p>
            <a:pPr marL="609600" indent="-609600" eaLnBrk="1" hangingPunct="1">
              <a:lnSpc>
                <a:spcPct val="80000"/>
              </a:lnSpc>
              <a:buFontTx/>
              <a:buNone/>
            </a:pPr>
            <a:r>
              <a:rPr lang="en-US" sz="2000" b="1" dirty="0" smtClean="0">
                <a:solidFill>
                  <a:schemeClr val="tx1">
                    <a:lumMod val="50000"/>
                    <a:lumOff val="50000"/>
                  </a:schemeClr>
                </a:solidFill>
                <a:latin typeface="Comic Sans MS" pitchFamily="66" charset="0"/>
              </a:rPr>
              <a:t>Steroids</a:t>
            </a:r>
          </a:p>
          <a:p>
            <a:pPr marL="609600" indent="-609600" eaLnBrk="1" hangingPunct="1">
              <a:lnSpc>
                <a:spcPct val="80000"/>
              </a:lnSpc>
              <a:buFontTx/>
              <a:buNone/>
            </a:pPr>
            <a:endParaRPr lang="en-US" sz="1800" b="1" dirty="0" smtClean="0">
              <a:latin typeface="Comic Sans MS" pitchFamily="66" charset="0"/>
            </a:endParaRPr>
          </a:p>
          <a:p>
            <a:pPr marL="609600" indent="-609600" eaLnBrk="1" hangingPunct="1">
              <a:lnSpc>
                <a:spcPct val="80000"/>
              </a:lnSpc>
              <a:buFontTx/>
              <a:buNone/>
            </a:pPr>
            <a:r>
              <a:rPr lang="en-US" sz="1800" dirty="0" smtClean="0">
                <a:latin typeface="Comic Sans MS" pitchFamily="66" charset="0"/>
                <a:cs typeface="Arial" pitchFamily="34" charset="0"/>
              </a:rPr>
              <a:t>•</a:t>
            </a:r>
            <a:r>
              <a:rPr lang="en-US" sz="1800" dirty="0" smtClean="0">
                <a:latin typeface="Comic Sans MS" pitchFamily="66" charset="0"/>
              </a:rPr>
              <a:t> 	</a:t>
            </a:r>
            <a:r>
              <a:rPr lang="en-US" sz="1600" dirty="0" smtClean="0">
                <a:latin typeface="Comic Sans MS" pitchFamily="66" charset="0"/>
              </a:rPr>
              <a:t>The central core of a cholesterol molecule (4 fused rings) is shared by all steroids.</a:t>
            </a:r>
          </a:p>
          <a:p>
            <a:pPr marL="609600" indent="-609600" eaLnBrk="1" hangingPunct="1">
              <a:lnSpc>
                <a:spcPct val="80000"/>
              </a:lnSpc>
              <a:buFontTx/>
              <a:buNone/>
            </a:pPr>
            <a:endParaRPr lang="en-US" sz="1600" dirty="0" smtClean="0">
              <a:latin typeface="Comic Sans MS" pitchFamily="66" charset="0"/>
            </a:endParaRPr>
          </a:p>
          <a:p>
            <a:pPr marL="609600" indent="-609600" eaLnBrk="1" hangingPunct="1">
              <a:lnSpc>
                <a:spcPct val="80000"/>
              </a:lnSpc>
              <a:buFontTx/>
              <a:buNone/>
            </a:pPr>
            <a:r>
              <a:rPr lang="en-US" sz="1600" dirty="0" smtClean="0">
                <a:latin typeface="Comic Sans MS" pitchFamily="66" charset="0"/>
                <a:cs typeface="Arial" pitchFamily="34" charset="0"/>
              </a:rPr>
              <a:t>•	</a:t>
            </a:r>
            <a:r>
              <a:rPr lang="en-US" sz="1600" dirty="0" smtClean="0">
                <a:latin typeface="Comic Sans MS" pitchFamily="66" charset="0"/>
              </a:rPr>
              <a:t>Cholesterol is precursor to our </a:t>
            </a:r>
            <a:r>
              <a:rPr lang="en-US" sz="1800" b="1" dirty="0" smtClean="0">
                <a:solidFill>
                  <a:schemeClr val="tx1">
                    <a:lumMod val="50000"/>
                    <a:lumOff val="50000"/>
                  </a:schemeClr>
                </a:solidFill>
                <a:latin typeface="Comic Sans MS" pitchFamily="66" charset="0"/>
              </a:rPr>
              <a:t>sex</a:t>
            </a:r>
            <a:r>
              <a:rPr lang="en-US" sz="1600" dirty="0" smtClean="0">
                <a:latin typeface="Comic Sans MS" pitchFamily="66" charset="0"/>
              </a:rPr>
              <a:t> </a:t>
            </a:r>
            <a:r>
              <a:rPr lang="en-US" sz="1600" dirty="0" smtClean="0">
                <a:latin typeface="Comic Sans MS" pitchFamily="66" charset="0"/>
              </a:rPr>
              <a:t>hormones and Vitamin </a:t>
            </a:r>
            <a:r>
              <a:rPr lang="en-US" sz="1800" b="1" dirty="0" smtClean="0">
                <a:solidFill>
                  <a:schemeClr val="tx1">
                    <a:lumMod val="50000"/>
                    <a:lumOff val="50000"/>
                  </a:schemeClr>
                </a:solidFill>
                <a:latin typeface="Comic Sans MS" pitchFamily="66" charset="0"/>
              </a:rPr>
              <a:t>D</a:t>
            </a:r>
            <a:r>
              <a:rPr lang="en-US" sz="1600" dirty="0" smtClean="0">
                <a:latin typeface="Comic Sans MS" pitchFamily="66" charset="0"/>
              </a:rPr>
              <a:t>. </a:t>
            </a:r>
            <a:endParaRPr lang="en-US" sz="1600" dirty="0" smtClean="0">
              <a:latin typeface="Comic Sans MS" pitchFamily="66" charset="0"/>
            </a:endParaRPr>
          </a:p>
          <a:p>
            <a:pPr marL="609600" indent="-609600" eaLnBrk="1" hangingPunct="1">
              <a:lnSpc>
                <a:spcPct val="80000"/>
              </a:lnSpc>
              <a:buFontTx/>
              <a:buNone/>
            </a:pPr>
            <a:endParaRPr lang="en-US" sz="1600" dirty="0" smtClean="0">
              <a:latin typeface="Comic Sans MS" pitchFamily="66" charset="0"/>
            </a:endParaRPr>
          </a:p>
          <a:p>
            <a:pPr marL="609600" indent="-609600" eaLnBrk="1" hangingPunct="1">
              <a:lnSpc>
                <a:spcPct val="80000"/>
              </a:lnSpc>
              <a:buFontTx/>
              <a:buNone/>
            </a:pPr>
            <a:r>
              <a:rPr lang="en-US" sz="1600" dirty="0" smtClean="0">
                <a:latin typeface="Comic Sans MS" pitchFamily="66" charset="0"/>
                <a:cs typeface="Arial" pitchFamily="34" charset="0"/>
              </a:rPr>
              <a:t>•</a:t>
            </a:r>
            <a:r>
              <a:rPr lang="en-US" sz="1600" dirty="0" smtClean="0">
                <a:latin typeface="Comic Sans MS" pitchFamily="66" charset="0"/>
              </a:rPr>
              <a:t> 	Our cell membranes contain cholesterol (in between the phospholipids) to help keep membrane “fluid” even when exposed to cooler temperatures.</a:t>
            </a:r>
            <a:endParaRPr lang="en-US" sz="1600" dirty="0" smtClean="0"/>
          </a:p>
        </p:txBody>
      </p:sp>
      <p:pic>
        <p:nvPicPr>
          <p:cNvPr id="44036" name="Picture 6" descr="formu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895600" y="1371600"/>
            <a:ext cx="40386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Text Box 13"/>
          <p:cNvSpPr txBox="1">
            <a:spLocks noChangeArrowheads="1"/>
          </p:cNvSpPr>
          <p:nvPr/>
        </p:nvSpPr>
        <p:spPr bwMode="auto">
          <a:xfrm>
            <a:off x="5562600" y="649287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Lava Lamp</a:t>
            </a:r>
            <a:r>
              <a:rPr lang="en-US" sz="1000">
                <a:latin typeface="Comic Sans MS" pitchFamily="66" charset="0"/>
              </a:rPr>
              <a:t>, Wiki; </a:t>
            </a:r>
            <a:r>
              <a:rPr lang="en-US" sz="1000">
                <a:latin typeface="Comic Sans MS" pitchFamily="66" charset="0"/>
                <a:hlinkClick r:id="rId5"/>
              </a:rPr>
              <a:t>Cholesterol molecule</a:t>
            </a:r>
            <a:r>
              <a:rPr lang="en-US" sz="1000">
                <a:latin typeface="Comic Sans MS" pitchFamily="66" charset="0"/>
              </a:rPr>
              <a:t>, Wiki; </a:t>
            </a:r>
            <a:r>
              <a:rPr lang="en-US" sz="1000">
                <a:latin typeface="Comic Sans MS" pitchFamily="66" charset="0"/>
                <a:hlinkClick r:id="rId6"/>
              </a:rPr>
              <a:t>Phospholipids &amp; Cholesterol</a:t>
            </a:r>
            <a:r>
              <a:rPr lang="en-US" sz="1000">
                <a:latin typeface="Comic Sans MS" pitchFamily="66" charset="0"/>
              </a:rPr>
              <a:t>, Cytochemistry.net</a:t>
            </a:r>
          </a:p>
        </p:txBody>
      </p:sp>
      <p:pic>
        <p:nvPicPr>
          <p:cNvPr id="44038" name="Picture 15" descr="Cholesterol-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4384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7" descr="LipidBylayerCholesterol"/>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6324600" y="3581400"/>
            <a:ext cx="22098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40" name="Picture 18" descr="Lava-l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6650" y="228600"/>
            <a:ext cx="11350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Rectangle 9"/>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10"/>
              </a:rPr>
              <a:t>Virtual Microbiology Classroom </a:t>
            </a:r>
            <a:r>
              <a:rPr lang="en-US" sz="1000">
                <a:latin typeface="Comic Sans MS" pitchFamily="66" charset="0"/>
              </a:rPr>
              <a:t>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150812" y="1066800"/>
            <a:ext cx="5716587" cy="4953000"/>
          </a:xfrm>
        </p:spPr>
        <p:txBody>
          <a:bodyPr/>
          <a:lstStyle/>
          <a:p>
            <a:pPr eaLnBrk="1" hangingPunct="1">
              <a:lnSpc>
                <a:spcPct val="80000"/>
              </a:lnSpc>
              <a:buFontTx/>
              <a:buNone/>
              <a:defRPr/>
            </a:pPr>
            <a:endParaRPr lang="en-US" sz="12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GRAM-</a:t>
            </a:r>
            <a:r>
              <a:rPr lang="en-US" sz="1800" dirty="0" smtClean="0">
                <a:solidFill>
                  <a:srgbClr val="FF00FF"/>
                </a:solidFill>
                <a:latin typeface="Comic Sans MS" pitchFamily="66" charset="0"/>
              </a:rPr>
              <a:t>v</a:t>
            </a:r>
            <a:r>
              <a:rPr lang="en-US" sz="1800" dirty="0" smtClean="0">
                <a:solidFill>
                  <a:srgbClr val="9900CC"/>
                </a:solidFill>
                <a:latin typeface="Comic Sans MS" pitchFamily="66" charset="0"/>
              </a:rPr>
              <a:t>a</a:t>
            </a:r>
            <a:r>
              <a:rPr lang="en-US" sz="1800" dirty="0" smtClean="0">
                <a:solidFill>
                  <a:srgbClr val="FF00FF"/>
                </a:solidFill>
                <a:latin typeface="Comic Sans MS" pitchFamily="66" charset="0"/>
              </a:rPr>
              <a:t>r</a:t>
            </a:r>
            <a:r>
              <a:rPr lang="en-US" sz="1800" dirty="0" smtClean="0">
                <a:solidFill>
                  <a:srgbClr val="9900CC"/>
                </a:solidFill>
                <a:latin typeface="Comic Sans MS" pitchFamily="66" charset="0"/>
              </a:rPr>
              <a:t>i</a:t>
            </a:r>
            <a:r>
              <a:rPr lang="en-US" sz="1800" dirty="0" smtClean="0">
                <a:solidFill>
                  <a:srgbClr val="FF00FF"/>
                </a:solidFill>
                <a:latin typeface="Comic Sans MS" pitchFamily="66" charset="0"/>
              </a:rPr>
              <a:t>a</a:t>
            </a:r>
            <a:r>
              <a:rPr lang="en-US" sz="1800" dirty="0" smtClean="0">
                <a:solidFill>
                  <a:srgbClr val="9900CC"/>
                </a:solidFill>
                <a:latin typeface="Comic Sans MS" pitchFamily="66" charset="0"/>
              </a:rPr>
              <a:t>b</a:t>
            </a:r>
            <a:r>
              <a:rPr lang="en-US" sz="1800" dirty="0" smtClean="0">
                <a:solidFill>
                  <a:srgbClr val="FF00FF"/>
                </a:solidFill>
                <a:latin typeface="Comic Sans MS" pitchFamily="66" charset="0"/>
              </a:rPr>
              <a:t>l</a:t>
            </a:r>
            <a:r>
              <a:rPr lang="en-US" sz="1800" dirty="0" smtClean="0">
                <a:solidFill>
                  <a:srgbClr val="9900CC"/>
                </a:solidFill>
                <a:latin typeface="Comic Sans MS" pitchFamily="66" charset="0"/>
              </a:rPr>
              <a:t>e, </a:t>
            </a:r>
            <a:r>
              <a:rPr lang="en-US" sz="1600" b="1" dirty="0" smtClean="0">
                <a:solidFill>
                  <a:srgbClr val="92D050"/>
                </a:solidFill>
                <a:latin typeface="Comic Sans MS" pitchFamily="66" charset="0"/>
              </a:rPr>
              <a:t>obligate aerobe</a:t>
            </a:r>
            <a:r>
              <a:rPr lang="en-US" sz="1600" dirty="0" smtClean="0">
                <a:solidFill>
                  <a:srgbClr val="92D050"/>
                </a:solidFill>
                <a:latin typeface="Comic Sans MS" pitchFamily="66" charset="0"/>
              </a:rPr>
              <a:t>, </a:t>
            </a:r>
            <a:r>
              <a:rPr lang="en-US" sz="1400" dirty="0" smtClean="0">
                <a:latin typeface="Comic Sans MS" pitchFamily="66" charset="0"/>
              </a:rPr>
              <a:t>bacillus-shaped</a:t>
            </a:r>
          </a:p>
          <a:p>
            <a:pPr eaLnBrk="1" hangingPunct="1">
              <a:lnSpc>
                <a:spcPct val="80000"/>
              </a:lnSpc>
              <a:buFontTx/>
              <a:buNone/>
              <a:defRPr/>
            </a:pPr>
            <a:endParaRPr lang="en-US" sz="1400" b="1" i="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Why are they considered “Gram variable”?</a:t>
            </a:r>
          </a:p>
          <a:p>
            <a:pPr eaLnBrk="1" hangingPunct="1">
              <a:lnSpc>
                <a:spcPct val="80000"/>
              </a:lnSpc>
              <a:buFontTx/>
              <a:buNone/>
              <a:defRPr/>
            </a:pPr>
            <a:endParaRPr lang="en-US" sz="1200" dirty="0" smtClean="0">
              <a:latin typeface="Comic Sans MS" pitchFamily="66" charset="0"/>
            </a:endParaRPr>
          </a:p>
          <a:p>
            <a:pPr eaLnBrk="1" hangingPunct="1">
              <a:lnSpc>
                <a:spcPct val="80000"/>
              </a:lnSpc>
              <a:defRPr/>
            </a:pPr>
            <a:r>
              <a:rPr lang="en-US" sz="1600" i="1" dirty="0" smtClean="0">
                <a:latin typeface="Comic Sans MS" pitchFamily="66" charset="0"/>
              </a:rPr>
              <a:t>M. </a:t>
            </a:r>
            <a:r>
              <a:rPr lang="en-US" sz="1600" i="1" dirty="0" err="1" smtClean="0">
                <a:latin typeface="Comic Sans MS" pitchFamily="66" charset="0"/>
              </a:rPr>
              <a:t>leprae</a:t>
            </a:r>
            <a:r>
              <a:rPr lang="en-US" sz="1600" dirty="0" smtClean="0">
                <a:latin typeface="Comic Sans MS" pitchFamily="66" charset="0"/>
              </a:rPr>
              <a:t> and </a:t>
            </a:r>
            <a:r>
              <a:rPr lang="en-US" sz="1600" i="1" dirty="0" smtClean="0">
                <a:latin typeface="Comic Sans MS" pitchFamily="66" charset="0"/>
              </a:rPr>
              <a:t>M. tuberculosis</a:t>
            </a:r>
            <a:r>
              <a:rPr lang="en-US" sz="1600" dirty="0" smtClean="0">
                <a:latin typeface="Comic Sans MS" pitchFamily="66" charset="0"/>
              </a:rPr>
              <a:t>  have plagued mankind for ages. </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600" dirty="0" smtClean="0">
                <a:latin typeface="Comic Sans MS" pitchFamily="66" charset="0"/>
              </a:rPr>
              <a:t>Thought that </a:t>
            </a:r>
            <a:r>
              <a:rPr lang="en-US" sz="1600" i="1" dirty="0" smtClean="0">
                <a:latin typeface="Comic Sans MS" pitchFamily="66" charset="0"/>
              </a:rPr>
              <a:t>M. tuberculosis</a:t>
            </a:r>
            <a:r>
              <a:rPr lang="en-US" sz="1600" dirty="0" smtClean="0">
                <a:latin typeface="Comic Sans MS" pitchFamily="66" charset="0"/>
              </a:rPr>
              <a:t> and </a:t>
            </a:r>
            <a:r>
              <a:rPr lang="en-US" sz="1600" i="1" dirty="0" smtClean="0">
                <a:latin typeface="Comic Sans MS" pitchFamily="66" charset="0"/>
              </a:rPr>
              <a:t>M. </a:t>
            </a:r>
            <a:r>
              <a:rPr lang="en-US" sz="1600" i="1" dirty="0" err="1" smtClean="0">
                <a:latin typeface="Comic Sans MS" pitchFamily="66" charset="0"/>
              </a:rPr>
              <a:t>leprae</a:t>
            </a:r>
            <a:r>
              <a:rPr lang="en-US" sz="1600" dirty="0" smtClean="0">
                <a:latin typeface="Comic Sans MS" pitchFamily="66" charset="0"/>
              </a:rPr>
              <a:t> evolved from a soil bacterium that infected cows, then made jump to humans about the time of animal domestication, 10,000 years ago. </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600" i="1" dirty="0" smtClean="0">
                <a:latin typeface="Comic Sans MS" pitchFamily="66" charset="0"/>
              </a:rPr>
              <a:t>M. tuberculosis</a:t>
            </a:r>
            <a:r>
              <a:rPr lang="en-US" sz="1600" dirty="0" smtClean="0">
                <a:latin typeface="Comic Sans MS" pitchFamily="66" charset="0"/>
              </a:rPr>
              <a:t> doubles population every 18-24 hours, </a:t>
            </a:r>
          </a:p>
          <a:p>
            <a:pPr eaLnBrk="1" hangingPunct="1">
              <a:lnSpc>
                <a:spcPct val="80000"/>
              </a:lnSpc>
              <a:defRPr/>
            </a:pPr>
            <a:endParaRPr lang="en-US" sz="1800" i="1" dirty="0" smtClean="0">
              <a:latin typeface="Comic Sans MS" pitchFamily="66" charset="0"/>
            </a:endParaRPr>
          </a:p>
          <a:p>
            <a:pPr eaLnBrk="1" hangingPunct="1">
              <a:lnSpc>
                <a:spcPct val="80000"/>
              </a:lnSpc>
              <a:defRPr/>
            </a:pPr>
            <a:r>
              <a:rPr lang="en-US" sz="1600" i="1" dirty="0" smtClean="0">
                <a:latin typeface="Comic Sans MS" pitchFamily="66" charset="0"/>
              </a:rPr>
              <a:t>M. </a:t>
            </a:r>
            <a:r>
              <a:rPr lang="en-US" sz="1600" i="1" dirty="0" err="1" smtClean="0">
                <a:latin typeface="Comic Sans MS" pitchFamily="66" charset="0"/>
              </a:rPr>
              <a:t>leprae</a:t>
            </a:r>
            <a:r>
              <a:rPr lang="en-US" sz="1600" dirty="0" smtClean="0">
                <a:latin typeface="Comic Sans MS" pitchFamily="66" charset="0"/>
              </a:rPr>
              <a:t> doubles population about every 14 days. </a:t>
            </a:r>
          </a:p>
          <a:p>
            <a:pPr eaLnBrk="1" hangingPunct="1">
              <a:lnSpc>
                <a:spcPct val="80000"/>
              </a:lnSpc>
              <a:defRPr/>
            </a:pPr>
            <a:endParaRPr lang="en-US" sz="1600" i="1" dirty="0" smtClean="0">
              <a:latin typeface="Comic Sans MS" pitchFamily="66" charset="0"/>
            </a:endParaRPr>
          </a:p>
          <a:p>
            <a:pPr marL="0" indent="0" eaLnBrk="1" hangingPunct="1">
              <a:lnSpc>
                <a:spcPct val="80000"/>
              </a:lnSpc>
              <a:buFontTx/>
              <a:buNone/>
              <a:defRPr/>
            </a:pPr>
            <a:r>
              <a:rPr lang="en-US" sz="1800" b="1" i="1" dirty="0" smtClean="0">
                <a:solidFill>
                  <a:srgbClr val="FF0000"/>
                </a:solidFill>
                <a:latin typeface="Comic Sans MS" pitchFamily="66" charset="0"/>
              </a:rPr>
              <a:t>Q:</a:t>
            </a:r>
            <a:r>
              <a:rPr lang="en-US" sz="1800" i="1" dirty="0" smtClean="0">
                <a:solidFill>
                  <a:srgbClr val="FF0000"/>
                </a:solidFill>
                <a:latin typeface="Comic Sans MS" pitchFamily="66" charset="0"/>
              </a:rPr>
              <a:t> </a:t>
            </a:r>
            <a:r>
              <a:rPr lang="en-US" sz="1600" b="1" i="1" dirty="0" smtClean="0">
                <a:latin typeface="Comic Sans MS" pitchFamily="66" charset="0"/>
              </a:rPr>
              <a:t>What might be the impact of generation </a:t>
            </a:r>
          </a:p>
          <a:p>
            <a:pPr eaLnBrk="1" hangingPunct="1">
              <a:lnSpc>
                <a:spcPct val="80000"/>
              </a:lnSpc>
              <a:buFontTx/>
              <a:buNone/>
              <a:defRPr/>
            </a:pPr>
            <a:r>
              <a:rPr lang="en-US" sz="1600" b="1" i="1" dirty="0" smtClean="0">
                <a:latin typeface="Comic Sans MS" pitchFamily="66" charset="0"/>
              </a:rPr>
              <a:t>	time on the course of the infectious </a:t>
            </a:r>
            <a:endParaRPr lang="en-US" sz="1600" b="1" i="1" dirty="0" smtClean="0">
              <a:latin typeface="Comic Sans MS" pitchFamily="66" charset="0"/>
            </a:endParaRPr>
          </a:p>
          <a:p>
            <a:pPr eaLnBrk="1" hangingPunct="1">
              <a:lnSpc>
                <a:spcPct val="80000"/>
              </a:lnSpc>
              <a:buFontTx/>
              <a:buNone/>
              <a:defRPr/>
            </a:pPr>
            <a:r>
              <a:rPr lang="en-US" sz="1600" b="1" i="1" dirty="0">
                <a:latin typeface="Comic Sans MS" pitchFamily="66" charset="0"/>
              </a:rPr>
              <a:t> </a:t>
            </a:r>
            <a:r>
              <a:rPr lang="en-US" sz="1600" b="1" i="1" dirty="0" smtClean="0">
                <a:latin typeface="Comic Sans MS" pitchFamily="66" charset="0"/>
              </a:rPr>
              <a:t>   </a:t>
            </a:r>
            <a:r>
              <a:rPr lang="en-US" sz="1600" b="1" i="1" dirty="0" smtClean="0">
                <a:latin typeface="Comic Sans MS" pitchFamily="66" charset="0"/>
              </a:rPr>
              <a:t>diseases these </a:t>
            </a:r>
            <a:r>
              <a:rPr lang="en-US" sz="1600" b="1" i="1" dirty="0" smtClean="0">
                <a:latin typeface="Comic Sans MS" pitchFamily="66" charset="0"/>
              </a:rPr>
              <a:t>microbes cause?</a:t>
            </a:r>
            <a:endParaRPr lang="en-US" sz="1400" b="1" i="1" dirty="0" smtClean="0">
              <a:solidFill>
                <a:schemeClr val="hlink"/>
              </a:solidFill>
              <a:latin typeface="Comic Sans MS" pitchFamily="66" charset="0"/>
            </a:endParaRPr>
          </a:p>
        </p:txBody>
      </p:sp>
      <p:sp>
        <p:nvSpPr>
          <p:cNvPr id="21507" name="Text Box 9"/>
          <p:cNvSpPr txBox="1">
            <a:spLocks noChangeArrowheads="1"/>
          </p:cNvSpPr>
          <p:nvPr/>
        </p:nvSpPr>
        <p:spPr bwMode="auto">
          <a:xfrm>
            <a:off x="0" y="6308725"/>
            <a:ext cx="4572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Images: TB Culture, Public Health Image Library (</a:t>
            </a:r>
            <a:r>
              <a:rPr lang="en-US" sz="1000">
                <a:latin typeface="Comic Sans MS" pitchFamily="66" charset="0"/>
                <a:hlinkClick r:id="rId3"/>
              </a:rPr>
              <a:t>PHIL</a:t>
            </a:r>
            <a:r>
              <a:rPr lang="en-US" sz="1000">
                <a:latin typeface="Comic Sans MS" pitchFamily="66" charset="0"/>
              </a:rPr>
              <a:t>)  #4428, Dr. George Kubica; 24 yo man from Norway, suffering from </a:t>
            </a:r>
            <a:r>
              <a:rPr lang="en-US" sz="1000">
                <a:latin typeface="Comic Sans MS" pitchFamily="66" charset="0"/>
                <a:hlinkClick r:id="rId4"/>
              </a:rPr>
              <a:t>leprosy</a:t>
            </a:r>
            <a:r>
              <a:rPr lang="en-US" sz="1000">
                <a:latin typeface="Comic Sans MS" pitchFamily="66" charset="0"/>
              </a:rPr>
              <a:t>; Pierre Arents; </a:t>
            </a:r>
            <a:r>
              <a:rPr lang="en-US" sz="1000">
                <a:latin typeface="Comic Sans MS" pitchFamily="66" charset="0"/>
                <a:hlinkClick r:id="rId5"/>
              </a:rPr>
              <a:t>Acid fast stain</a:t>
            </a:r>
            <a:r>
              <a:rPr lang="en-US" sz="1000">
                <a:latin typeface="Comic Sans MS" pitchFamily="66" charset="0"/>
              </a:rPr>
              <a:t> of </a:t>
            </a:r>
            <a:r>
              <a:rPr lang="en-US" sz="1000" i="1">
                <a:latin typeface="Comic Sans MS" pitchFamily="66" charset="0"/>
              </a:rPr>
              <a:t>Mycobacteria smegmatis</a:t>
            </a:r>
            <a:r>
              <a:rPr lang="en-US" sz="1000">
                <a:latin typeface="Comic Sans MS" pitchFamily="66" charset="0"/>
              </a:rPr>
              <a:t> &amp; </a:t>
            </a:r>
            <a:r>
              <a:rPr lang="en-US" sz="1000" i="1">
                <a:latin typeface="Comic Sans MS" pitchFamily="66" charset="0"/>
              </a:rPr>
              <a:t>Staph, </a:t>
            </a:r>
            <a:r>
              <a:rPr lang="en-US" sz="1000">
                <a:latin typeface="Comic Sans MS" pitchFamily="66" charset="0"/>
              </a:rPr>
              <a:t>T. Port</a:t>
            </a:r>
          </a:p>
        </p:txBody>
      </p:sp>
      <p:pic>
        <p:nvPicPr>
          <p:cNvPr id="21508" name="Picture 10" descr="TB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1425" y="228600"/>
            <a:ext cx="2670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21"/>
          <p:cNvSpPr txBox="1">
            <a:spLocks noChangeArrowheads="1"/>
          </p:cNvSpPr>
          <p:nvPr/>
        </p:nvSpPr>
        <p:spPr bwMode="auto">
          <a:xfrm>
            <a:off x="7086600" y="762000"/>
            <a:ext cx="144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200" b="1" i="1">
                <a:solidFill>
                  <a:schemeClr val="bg1"/>
                </a:solidFill>
              </a:rPr>
              <a:t>Mycobacteria </a:t>
            </a:r>
            <a:r>
              <a:rPr lang="en-US" sz="1200" b="1">
                <a:solidFill>
                  <a:schemeClr val="bg1"/>
                </a:solidFill>
              </a:rPr>
              <a:t>colonies Eewwww, looks like ear wax. </a:t>
            </a:r>
          </a:p>
        </p:txBody>
      </p:sp>
      <p:pic>
        <p:nvPicPr>
          <p:cNvPr id="16391" name="Picture 28" descr="Acid_Fast_Stain_Tami_Port"/>
          <p:cNvPicPr>
            <a:picLocks noGrp="1" noChangeAspect="1" noChangeArrowheads="1"/>
          </p:cNvPicPr>
          <p:nvPr>
            <p:ph sz="quarter" idx="2"/>
          </p:nvPr>
        </p:nvPicPr>
        <p:blipFill>
          <a:blip r:embed="rId7" cstate="email">
            <a:extLst>
              <a:ext uri="{28A0092B-C50C-407E-A947-70E740481C1C}">
                <a14:useLocalDpi xmlns:a14="http://schemas.microsoft.com/office/drawing/2010/main" val="0"/>
              </a:ext>
            </a:extLst>
          </a:blip>
          <a:srcRect/>
          <a:stretch>
            <a:fillRect/>
          </a:stretch>
        </p:blipFill>
        <p:spPr>
          <a:xfrm rot="20093291">
            <a:off x="7044979" y="4813529"/>
            <a:ext cx="1455258" cy="1559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511" name="Picture 34" descr="Lepros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2209800"/>
            <a:ext cx="21097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35"/>
          <p:cNvSpPr txBox="1">
            <a:spLocks noChangeArrowheads="1"/>
          </p:cNvSpPr>
          <p:nvPr/>
        </p:nvSpPr>
        <p:spPr bwMode="auto">
          <a:xfrm>
            <a:off x="8077200" y="4191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200" b="1">
                <a:solidFill>
                  <a:schemeClr val="bg1"/>
                </a:solidFill>
              </a:rPr>
              <a:t>Man with Leprosy</a:t>
            </a:r>
          </a:p>
        </p:txBody>
      </p:sp>
      <p:sp>
        <p:nvSpPr>
          <p:cNvPr id="21513" name="AutoShape 36"/>
          <p:cNvSpPr>
            <a:spLocks noChangeArrowheads="1"/>
          </p:cNvSpPr>
          <p:nvPr/>
        </p:nvSpPr>
        <p:spPr bwMode="auto">
          <a:xfrm>
            <a:off x="5410200" y="4191000"/>
            <a:ext cx="1981200" cy="1143000"/>
          </a:xfrm>
          <a:prstGeom prst="irregularSeal1">
            <a:avLst/>
          </a:prstGeom>
          <a:solidFill>
            <a:srgbClr val="FF3399"/>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Text Box 37"/>
          <p:cNvSpPr txBox="1">
            <a:spLocks noChangeArrowheads="1"/>
          </p:cNvSpPr>
          <p:nvPr/>
        </p:nvSpPr>
        <p:spPr bwMode="auto">
          <a:xfrm>
            <a:off x="5867400" y="4572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200" b="1"/>
              <a:t>Acid-fast stain</a:t>
            </a:r>
          </a:p>
        </p:txBody>
      </p:sp>
      <p:sp>
        <p:nvSpPr>
          <p:cNvPr id="21515" name="Text Box 38"/>
          <p:cNvSpPr txBox="1">
            <a:spLocks noChangeArrowheads="1"/>
          </p:cNvSpPr>
          <p:nvPr/>
        </p:nvSpPr>
        <p:spPr bwMode="auto">
          <a:xfrm>
            <a:off x="5256213" y="5334000"/>
            <a:ext cx="1447800" cy="830263"/>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200">
                <a:latin typeface="Comic Sans MS" pitchFamily="66" charset="0"/>
              </a:rPr>
              <a:t>The pink is our lab friend </a:t>
            </a:r>
            <a:r>
              <a:rPr lang="en-US" sz="1200" i="1">
                <a:latin typeface="Comic Sans MS" pitchFamily="66" charset="0"/>
              </a:rPr>
              <a:t>Mycobacterium</a:t>
            </a:r>
          </a:p>
          <a:p>
            <a:pPr eaLnBrk="1" hangingPunct="1"/>
            <a:r>
              <a:rPr lang="en-US" sz="1200" i="1">
                <a:latin typeface="Comic Sans MS" pitchFamily="66" charset="0"/>
              </a:rPr>
              <a:t>smegmatis</a:t>
            </a:r>
            <a:r>
              <a:rPr lang="en-US" sz="1200"/>
              <a:t> </a:t>
            </a:r>
          </a:p>
        </p:txBody>
      </p:sp>
      <p:sp>
        <p:nvSpPr>
          <p:cNvPr id="21516" name="Line 39"/>
          <p:cNvSpPr>
            <a:spLocks noChangeShapeType="1"/>
          </p:cNvSpPr>
          <p:nvPr/>
        </p:nvSpPr>
        <p:spPr bwMode="auto">
          <a:xfrm flipV="1">
            <a:off x="6705600" y="5748338"/>
            <a:ext cx="990600" cy="2714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b="1">
                <a:latin typeface="Comic Sans MS" pitchFamily="66" charset="0"/>
              </a:rPr>
              <a:t>From the  </a:t>
            </a:r>
            <a:r>
              <a:rPr lang="en-US" sz="1000" b="1">
                <a:latin typeface="Comic Sans MS" pitchFamily="66" charset="0"/>
                <a:hlinkClick r:id="rId9"/>
              </a:rPr>
              <a:t>Virtual Microbiology Classroom</a:t>
            </a:r>
            <a:r>
              <a:rPr lang="en-US" sz="1000" b="1">
                <a:latin typeface="Comic Sans MS" pitchFamily="66" charset="0"/>
              </a:rPr>
              <a:t> on </a:t>
            </a:r>
            <a:r>
              <a:rPr lang="en-US" sz="1000" b="1">
                <a:latin typeface="Comic Sans MS" pitchFamily="66" charset="0"/>
                <a:hlinkClick r:id="rId10"/>
              </a:rPr>
              <a:t>ScienceProfOnline.com</a:t>
            </a:r>
            <a:endParaRPr lang="en-US" sz="1000" b="1">
              <a:latin typeface="Comic Sans MS" pitchFamily="66" charset="0"/>
            </a:endParaRPr>
          </a:p>
        </p:txBody>
      </p:sp>
      <p:sp>
        <p:nvSpPr>
          <p:cNvPr id="21518" name="Title 1"/>
          <p:cNvSpPr>
            <a:spLocks noGrp="1"/>
          </p:cNvSpPr>
          <p:nvPr>
            <p:ph type="title"/>
          </p:nvPr>
        </p:nvSpPr>
        <p:spPr>
          <a:xfrm>
            <a:off x="152400" y="152400"/>
            <a:ext cx="6096000" cy="762000"/>
          </a:xfrm>
        </p:spPr>
        <p:txBody>
          <a:bodyPr/>
          <a:lstStyle/>
          <a:p>
            <a:pPr eaLnBrk="1" hangingPunct="1"/>
            <a:r>
              <a:rPr lang="en-US" sz="2800" dirty="0" smtClean="0">
                <a:latin typeface="Jokerman" pitchFamily="82" charset="0"/>
              </a:rPr>
              <a:t>Meet the Microbes: </a:t>
            </a:r>
            <a:r>
              <a:rPr lang="en-US" sz="2400" i="1" dirty="0" smtClean="0">
                <a:solidFill>
                  <a:schemeClr val="tx1">
                    <a:lumMod val="50000"/>
                    <a:lumOff val="50000"/>
                  </a:schemeClr>
                </a:solidFill>
                <a:latin typeface="Comic Sans MS" pitchFamily="66" charset="0"/>
              </a:rPr>
              <a:t>Mycobacterium</a:t>
            </a:r>
            <a:endParaRPr lang="en-US" sz="4000" i="1" dirty="0" smtClean="0">
              <a:solidFill>
                <a:schemeClr val="tx1">
                  <a:lumMod val="50000"/>
                  <a:lumOff val="50000"/>
                </a:schemeClr>
              </a:solidFill>
              <a:latin typeface="Comic Sans MS" pitchFamily="66" charset="0"/>
            </a:endParaRPr>
          </a:p>
        </p:txBody>
      </p:sp>
    </p:spTree>
    <p:extLst>
      <p:ext uri="{BB962C8B-B14F-4D97-AF65-F5344CB8AC3E}">
        <p14:creationId xmlns:p14="http://schemas.microsoft.com/office/powerpoint/2010/main" val="2399213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914650" y="473075"/>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1490663" y="1752600"/>
            <a:ext cx="6172200" cy="1692275"/>
          </a:xfrm>
          <a:prstGeom prst="rect">
            <a:avLst/>
          </a:prstGeom>
          <a:noFill/>
        </p:spPr>
        <p:txBody>
          <a:bodyPr>
            <a:spAutoFit/>
          </a:bodyPr>
          <a:lstStyle/>
          <a:p>
            <a:pPr algn="ctr">
              <a:defRPr/>
            </a:pPr>
            <a:r>
              <a:rPr lang="en-US" sz="3200" dirty="0">
                <a:latin typeface="Comic Sans MS" pitchFamily="66" charset="0"/>
                <a:cs typeface="+mn-cs"/>
              </a:rPr>
              <a:t>Animated</a:t>
            </a:r>
            <a:r>
              <a:rPr lang="en-US" sz="3200" b="1" dirty="0">
                <a:latin typeface="Comic Sans MS" pitchFamily="66" charset="0"/>
                <a:cs typeface="+mn-cs"/>
              </a:rPr>
              <a:t> </a:t>
            </a:r>
            <a:r>
              <a:rPr lang="en-US" sz="3200" dirty="0">
                <a:latin typeface="Comic Sans MS" pitchFamily="66" charset="0"/>
                <a:cs typeface="+mn-cs"/>
              </a:rPr>
              <a:t>lessons on </a:t>
            </a:r>
          </a:p>
          <a:p>
            <a:pPr algn="ctr">
              <a:defRPr/>
            </a:pPr>
            <a:r>
              <a:rPr lang="en-US" sz="3600" b="1" dirty="0">
                <a:solidFill>
                  <a:schemeClr val="tx1">
                    <a:lumMod val="50000"/>
                    <a:lumOff val="50000"/>
                  </a:schemeClr>
                </a:solidFill>
                <a:latin typeface="Comic Sans MS" pitchFamily="66" charset="0"/>
                <a:cs typeface="+mn-cs"/>
                <a:hlinkClick r:id="rId2"/>
              </a:rPr>
              <a:t>Organic Macromolecules</a:t>
            </a:r>
            <a:endParaRPr lang="en-US" sz="3600" b="1" dirty="0">
              <a:solidFill>
                <a:schemeClr val="tx1">
                  <a:lumMod val="50000"/>
                  <a:lumOff val="50000"/>
                </a:schemeClr>
              </a:solidFill>
              <a:latin typeface="Comic Sans MS" pitchFamily="66" charset="0"/>
              <a:cs typeface="+mn-cs"/>
            </a:endParaRPr>
          </a:p>
          <a:p>
            <a:pPr algn="ctr">
              <a:defRPr/>
            </a:pPr>
            <a:endParaRPr lang="en-US" sz="3600" dirty="0">
              <a:latin typeface="Arial" charset="0"/>
              <a:cs typeface="+mn-cs"/>
            </a:endParaRPr>
          </a:p>
        </p:txBody>
      </p:sp>
      <p:pic>
        <p:nvPicPr>
          <p:cNvPr id="46084" name="Picture 16" descr="Starch-amy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81664">
            <a:off x="6284119" y="886619"/>
            <a:ext cx="2908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pep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08125" y="3581400"/>
            <a:ext cx="27781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6" name="Picture 5" descr="C:\Users\Tami\Desktop\Picture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81400"/>
            <a:ext cx="307816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5" descr="Cholesterol-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34255">
            <a:off x="282575" y="415925"/>
            <a:ext cx="24145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0"/>
          <p:cNvSpPr txBox="1">
            <a:spLocks noChangeArrowheads="1"/>
          </p:cNvSpPr>
          <p:nvPr/>
        </p:nvSpPr>
        <p:spPr bwMode="auto">
          <a:xfrm>
            <a:off x="5334000" y="6492875"/>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7"/>
              </a:rPr>
              <a:t>Cholesterol</a:t>
            </a:r>
            <a:r>
              <a:rPr lang="en-US" sz="1000">
                <a:latin typeface="Comic Sans MS" pitchFamily="66" charset="0"/>
              </a:rPr>
              <a:t>, Wiki; Chilesterol; Amino Acids &amp; Peptide Bonds; </a:t>
            </a:r>
            <a:r>
              <a:rPr lang="en-US" sz="1000">
                <a:latin typeface="Comic Sans MS" pitchFamily="66" charset="0"/>
                <a:hlinkClick r:id="rId8" action="ppaction://hlinkfile"/>
              </a:rPr>
              <a:t>DNA Molecule</a:t>
            </a:r>
            <a:r>
              <a:rPr lang="en-US" sz="1000">
                <a:latin typeface="Comic Sans MS" pitchFamily="66" charset="0"/>
              </a:rPr>
              <a:t>, National Science Foundation</a:t>
            </a:r>
          </a:p>
        </p:txBody>
      </p:sp>
      <p:sp>
        <p:nvSpPr>
          <p:cNvPr id="46089"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sz="half" idx="1"/>
          </p:nvPr>
        </p:nvSpPr>
        <p:spPr>
          <a:xfrm>
            <a:off x="152400" y="0"/>
            <a:ext cx="5334000" cy="6858000"/>
          </a:xfrm>
        </p:spPr>
        <p:txBody>
          <a:bodyPr/>
          <a:lstStyle/>
          <a:p>
            <a:pPr algn="ctr" eaLnBrk="1" hangingPunct="1">
              <a:buFontTx/>
              <a:buNone/>
              <a:defRPr/>
            </a:pPr>
            <a:r>
              <a:rPr lang="en-US" sz="4800" b="1" dirty="0" smtClean="0">
                <a:solidFill>
                  <a:srgbClr val="33CC33"/>
                </a:solidFill>
                <a:latin typeface="Comic Sans MS" pitchFamily="66" charset="0"/>
              </a:rPr>
              <a:t> </a:t>
            </a:r>
            <a:r>
              <a:rPr lang="en-US" sz="4000" b="1" dirty="0" smtClean="0">
                <a:solidFill>
                  <a:srgbClr val="33CC33"/>
                </a:solidFill>
                <a:latin typeface="Comic Sans MS" pitchFamily="66" charset="0"/>
              </a:rPr>
              <a:t>Confused?</a:t>
            </a:r>
            <a:endParaRPr lang="en-US" sz="4000" b="1" dirty="0" smtClean="0">
              <a:latin typeface="Comic Sans MS" pitchFamily="66" charset="0"/>
            </a:endParaRPr>
          </a:p>
          <a:p>
            <a:pPr algn="ctr" eaLnBrk="1" hangingPunct="1">
              <a:buFontTx/>
              <a:buNone/>
              <a:defRPr/>
            </a:pPr>
            <a:r>
              <a:rPr lang="en-US" sz="2000" dirty="0" smtClean="0">
                <a:latin typeface="Comic Sans MS" pitchFamily="66" charset="0"/>
              </a:rPr>
              <a:t>    Here are some links to fun resources that further explain </a:t>
            </a:r>
          </a:p>
          <a:p>
            <a:pPr algn="ctr" eaLnBrk="1" hangingPunct="1">
              <a:buFontTx/>
              <a:buNone/>
              <a:defRPr/>
            </a:pPr>
            <a:r>
              <a:rPr lang="en-US" b="1" dirty="0" smtClean="0">
                <a:solidFill>
                  <a:schemeClr val="tx1">
                    <a:lumMod val="50000"/>
                    <a:lumOff val="50000"/>
                  </a:schemeClr>
                </a:solidFill>
                <a:latin typeface="Comic Sans MS" pitchFamily="66" charset="0"/>
              </a:rPr>
              <a:t>Inorganic Chemistry</a:t>
            </a:r>
            <a:r>
              <a:rPr lang="en-US" sz="2000" dirty="0" smtClean="0">
                <a:latin typeface="Comic Sans MS" pitchFamily="66" charset="0"/>
              </a:rPr>
              <a:t>:</a:t>
            </a:r>
          </a:p>
          <a:p>
            <a:pPr algn="ctr" eaLnBrk="1" hangingPunct="1">
              <a:buFontTx/>
              <a:buNone/>
              <a:defRPr/>
            </a:pPr>
            <a:endParaRPr lang="en-US" sz="1200" dirty="0" smtClean="0">
              <a:latin typeface="Comic Sans MS" pitchFamily="66" charset="0"/>
            </a:endParaRPr>
          </a:p>
          <a:p>
            <a:pPr eaLnBrk="1" hangingPunct="1">
              <a:defRPr/>
            </a:pPr>
            <a:r>
              <a:rPr lang="en-US" sz="1600" dirty="0" smtClean="0">
                <a:latin typeface="Comic Sans MS" pitchFamily="66" charset="0"/>
                <a:hlinkClick r:id="rId3"/>
              </a:rPr>
              <a:t>Inorganic Chemistry Main Page</a:t>
            </a:r>
            <a:r>
              <a:rPr lang="en-US" sz="1200" dirty="0" smtClean="0">
                <a:latin typeface="Comic Sans MS" pitchFamily="66" charset="0"/>
                <a:hlinkClick r:id="rId3"/>
              </a:rPr>
              <a:t> </a:t>
            </a:r>
            <a:r>
              <a:rPr lang="en-US" sz="1200" dirty="0" smtClean="0">
                <a:latin typeface="Comic Sans MS" pitchFamily="66" charset="0"/>
              </a:rPr>
              <a:t>on the Virtual Cell Biology Classroom of</a:t>
            </a:r>
            <a:r>
              <a:rPr lang="en-US" sz="1000" dirty="0" smtClean="0">
                <a:latin typeface="Comic Sans MS" pitchFamily="66" charset="0"/>
              </a:rPr>
              <a:t> </a:t>
            </a:r>
            <a:r>
              <a:rPr lang="en-US" sz="1200" dirty="0" smtClean="0">
                <a:latin typeface="Comic Sans MS" pitchFamily="66" charset="0"/>
                <a:hlinkClick r:id="rId4"/>
              </a:rPr>
              <a:t>Science Prof Online</a:t>
            </a:r>
            <a:r>
              <a:rPr lang="en-US" sz="1600" dirty="0" smtClean="0">
                <a:latin typeface="Comic Sans MS" pitchFamily="66" charset="0"/>
              </a:rPr>
              <a:t>.</a:t>
            </a:r>
            <a:r>
              <a:rPr lang="en-US" sz="1000" dirty="0" smtClean="0">
                <a:latin typeface="Comic Sans MS" pitchFamily="66" charset="0"/>
              </a:rPr>
              <a:t> </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5"/>
              </a:rPr>
              <a:t>“She Blinded Me With Science”</a:t>
            </a:r>
            <a:r>
              <a:rPr lang="en-US" sz="1600" dirty="0" smtClean="0">
                <a:latin typeface="Comic Sans MS" pitchFamily="66" charset="0"/>
              </a:rPr>
              <a:t> </a:t>
            </a:r>
            <a:r>
              <a:rPr lang="en-US" sz="1100" dirty="0" smtClean="0">
                <a:latin typeface="Comic Sans MS" pitchFamily="66" charset="0"/>
              </a:rPr>
              <a:t>music video Thomas Dolby.</a:t>
            </a:r>
            <a:r>
              <a:rPr lang="en-US" sz="900" dirty="0" smtClean="0">
                <a:latin typeface="Comic Sans MS" pitchFamily="66" charset="0"/>
              </a:rPr>
              <a:t> </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6"/>
              </a:rPr>
              <a:t>“What Kind of Bonds Are These?”</a:t>
            </a:r>
            <a:r>
              <a:rPr lang="en-US" sz="1200" dirty="0" smtClean="0">
                <a:latin typeface="Comic Sans MS" pitchFamily="66" charset="0"/>
              </a:rPr>
              <a:t> song and slide show by Mark </a:t>
            </a:r>
            <a:r>
              <a:rPr lang="en-US" sz="1200" dirty="0" err="1" smtClean="0">
                <a:latin typeface="Comic Sans MS" pitchFamily="66" charset="0"/>
              </a:rPr>
              <a:t>Rosengarten</a:t>
            </a:r>
            <a:r>
              <a:rPr lang="en-US" sz="1200" dirty="0" smtClean="0">
                <a:latin typeface="Comic Sans MS" pitchFamily="66" charset="0"/>
              </a:rPr>
              <a:t>.</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7"/>
              </a:rPr>
              <a:t>Chemical Bond Formation</a:t>
            </a:r>
            <a:r>
              <a:rPr lang="en-US" sz="1000" dirty="0" smtClean="0">
                <a:latin typeface="Comic Sans MS" pitchFamily="66" charset="0"/>
              </a:rPr>
              <a:t>  </a:t>
            </a:r>
            <a:r>
              <a:rPr lang="en-US" sz="1200" dirty="0" smtClean="0">
                <a:latin typeface="Comic Sans MS" pitchFamily="66" charset="0"/>
              </a:rPr>
              <a:t>animated science tutorial.</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8"/>
              </a:rPr>
              <a:t>Meet the Elements</a:t>
            </a:r>
            <a:r>
              <a:rPr lang="en-US" sz="1600" dirty="0" smtClean="0">
                <a:latin typeface="Comic Sans MS" pitchFamily="66" charset="0"/>
              </a:rPr>
              <a:t>”</a:t>
            </a:r>
            <a:r>
              <a:rPr lang="en-US" sz="1200" dirty="0" smtClean="0">
                <a:latin typeface="Comic Sans MS" pitchFamily="66" charset="0"/>
              </a:rPr>
              <a:t> music video by They Might Be Giants.</a:t>
            </a:r>
            <a:endParaRPr lang="en-US" sz="800" dirty="0" smtClean="0">
              <a:latin typeface="Comic Sans MS" pitchFamily="66" charset="0"/>
            </a:endParaRPr>
          </a:p>
          <a:p>
            <a:pPr eaLnBrk="1" hangingPunct="1">
              <a:defRPr/>
            </a:pPr>
            <a:endParaRPr lang="en-US" sz="700" dirty="0" smtClean="0">
              <a:latin typeface="Comic Sans MS" pitchFamily="66" charset="0"/>
            </a:endParaRPr>
          </a:p>
          <a:p>
            <a:pPr eaLnBrk="1" hangingPunct="1">
              <a:defRPr/>
            </a:pPr>
            <a:r>
              <a:rPr lang="en-US" sz="1600" dirty="0" smtClean="0">
                <a:latin typeface="Comic Sans MS" pitchFamily="66" charset="0"/>
                <a:hlinkClick r:id="rId9"/>
              </a:rPr>
              <a:t>Redox Reactions</a:t>
            </a:r>
            <a:r>
              <a:rPr lang="en-US" sz="1200" dirty="0" smtClean="0">
                <a:latin typeface="Comic Sans MS" pitchFamily="66" charset="0"/>
              </a:rPr>
              <a:t> video lecture</a:t>
            </a:r>
            <a:r>
              <a:rPr lang="en-US" sz="1600" dirty="0" smtClean="0">
                <a:latin typeface="Comic Sans MS" pitchFamily="66" charset="0"/>
              </a:rPr>
              <a:t> </a:t>
            </a:r>
            <a:r>
              <a:rPr lang="en-US" sz="1200" dirty="0" smtClean="0">
                <a:latin typeface="Comic Sans MS" pitchFamily="66" charset="0"/>
              </a:rPr>
              <a:t>by </a:t>
            </a:r>
            <a:r>
              <a:rPr lang="en-US" sz="1200" dirty="0" err="1" smtClean="0">
                <a:latin typeface="Comic Sans MS" pitchFamily="66" charset="0"/>
              </a:rPr>
              <a:t>Kahnacademy</a:t>
            </a:r>
            <a:r>
              <a:rPr lang="en-US" sz="1200" dirty="0" smtClean="0">
                <a:latin typeface="Comic Sans MS" pitchFamily="66" charset="0"/>
              </a:rPr>
              <a:t>.</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10"/>
              </a:rPr>
              <a:t>Chem4Kids</a:t>
            </a:r>
            <a:r>
              <a:rPr lang="en-US" sz="1200" dirty="0" smtClean="0">
                <a:latin typeface="Comic Sans MS" pitchFamily="66" charset="0"/>
              </a:rPr>
              <a:t> website by Rader.</a:t>
            </a:r>
          </a:p>
          <a:p>
            <a:pPr eaLnBrk="1" hangingPunct="1">
              <a:defRPr/>
            </a:pPr>
            <a:endParaRPr lang="en-US" sz="1000" dirty="0" smtClean="0">
              <a:latin typeface="Comic Sans MS" pitchFamily="66" charset="0"/>
            </a:endParaRPr>
          </a:p>
          <a:p>
            <a:pPr eaLnBrk="1" hangingPunct="1">
              <a:defRPr/>
            </a:pPr>
            <a:r>
              <a:rPr lang="en-US" sz="1600" dirty="0" smtClean="0">
                <a:latin typeface="Comic Sans MS" pitchFamily="66" charset="0"/>
                <a:hlinkClick r:id="rId11"/>
              </a:rPr>
              <a:t>Neutron Dance</a:t>
            </a:r>
            <a:r>
              <a:rPr lang="en-US" sz="1200" dirty="0" smtClean="0">
                <a:latin typeface="Comic Sans MS" pitchFamily="66" charset="0"/>
              </a:rPr>
              <a:t>  …a so-bad-its-good ’80s music video by The Pointer Sisters.</a:t>
            </a:r>
          </a:p>
          <a:p>
            <a:pPr eaLnBrk="1" hangingPunct="1">
              <a:defRPr/>
            </a:pPr>
            <a:endParaRPr lang="en-US" sz="1000" dirty="0" smtClean="0">
              <a:latin typeface="Comic Sans MS" pitchFamily="66" charset="0"/>
            </a:endParaRPr>
          </a:p>
          <a:p>
            <a:pPr algn="ctr" eaLnBrk="1" hangingPunct="1">
              <a:buFontTx/>
              <a:buNone/>
              <a:defRPr/>
            </a:pPr>
            <a:r>
              <a:rPr lang="en-US" sz="1200" dirty="0" smtClean="0">
                <a:latin typeface="Comic Sans MS" pitchFamily="66" charset="0"/>
              </a:rPr>
              <a:t>    (You must be in PPT slideshow view to click on links.)</a:t>
            </a:r>
          </a:p>
        </p:txBody>
      </p:sp>
      <p:pic>
        <p:nvPicPr>
          <p:cNvPr id="47107" name="Picture 4"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8600" y="152400"/>
            <a:ext cx="1066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WordArt 5"/>
          <p:cNvSpPr>
            <a:spLocks noChangeArrowheads="1" noChangeShapeType="1" noTextEdit="1"/>
          </p:cNvSpPr>
          <p:nvPr/>
        </p:nvSpPr>
        <p:spPr bwMode="auto">
          <a:xfrm rot="2259937">
            <a:off x="5715000" y="1143000"/>
            <a:ext cx="3429000" cy="1447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pic>
        <p:nvPicPr>
          <p:cNvPr id="47109" name="Picture 8" descr="Daniel_Radcliffe,_November_2010"/>
          <p:cNvPicPr>
            <a:picLocks noGrp="1" noChangeAspect="1" noChangeArrowheads="1"/>
          </p:cNvPicPr>
          <p:nvPr>
            <p:ph sz="half" idx="2"/>
          </p:nvPr>
        </p:nvPicPr>
        <p:blipFill>
          <a:blip r:embed="rId13">
            <a:extLst>
              <a:ext uri="{28A0092B-C50C-407E-A947-70E740481C1C}">
                <a14:useLocalDpi xmlns:a14="http://schemas.microsoft.com/office/drawing/2010/main" val="0"/>
              </a:ext>
            </a:extLst>
          </a:blip>
          <a:srcRect/>
          <a:stretch>
            <a:fillRect/>
          </a:stretch>
        </p:blipFill>
        <p:spPr>
          <a:xfrm>
            <a:off x="6562725" y="4038600"/>
            <a:ext cx="2297113" cy="244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AutoShape 11"/>
          <p:cNvSpPr>
            <a:spLocks noChangeArrowheads="1"/>
          </p:cNvSpPr>
          <p:nvPr/>
        </p:nvSpPr>
        <p:spPr bwMode="auto">
          <a:xfrm>
            <a:off x="5410200" y="2895600"/>
            <a:ext cx="1905000" cy="1447800"/>
          </a:xfrm>
          <a:prstGeom prst="wedgeEllipseCallout">
            <a:avLst>
              <a:gd name="adj1" fmla="val 22833"/>
              <a:gd name="adj2" fmla="val 7181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600">
                <a:latin typeface="Comic Sans MS" pitchFamily="66" charset="0"/>
              </a:rPr>
              <a:t>Want to see me sing the </a:t>
            </a:r>
            <a:r>
              <a:rPr lang="en-US" sz="1600">
                <a:latin typeface="Comic Sans MS" pitchFamily="66" charset="0"/>
                <a:hlinkClick r:id="rId14"/>
              </a:rPr>
              <a:t>Element Song</a:t>
            </a:r>
            <a:r>
              <a:rPr lang="en-US" sz="1600">
                <a:latin typeface="Comic Sans MS" pitchFamily="66" charset="0"/>
              </a:rPr>
              <a:t>?</a:t>
            </a:r>
          </a:p>
        </p:txBody>
      </p:sp>
      <p:sp>
        <p:nvSpPr>
          <p:cNvPr id="47111" name="Text Box 12"/>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15"/>
              </a:rPr>
              <a:t>Daniel Radcliff</a:t>
            </a:r>
            <a:r>
              <a:rPr lang="en-US" sz="1000">
                <a:latin typeface="Comic Sans MS" pitchFamily="66" charset="0"/>
              </a:rPr>
              <a:t> by Joella Marano</a:t>
            </a:r>
          </a:p>
        </p:txBody>
      </p:sp>
      <p:sp>
        <p:nvSpPr>
          <p:cNvPr id="47112"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b="1">
                <a:latin typeface="Comic Sans MS" pitchFamily="66" charset="0"/>
              </a:rPr>
              <a:t>From the  </a:t>
            </a:r>
            <a:r>
              <a:rPr lang="en-US" sz="1000" b="1">
                <a:latin typeface="Comic Sans MS" pitchFamily="66" charset="0"/>
                <a:hlinkClick r:id="rId16"/>
              </a:rPr>
              <a:t>Virtual Microbiology Classroom</a:t>
            </a:r>
            <a:r>
              <a:rPr lang="en-US" sz="1000" b="1">
                <a:latin typeface="Comic Sans MS" pitchFamily="66" charset="0"/>
              </a:rPr>
              <a:t> on </a:t>
            </a:r>
            <a:r>
              <a:rPr lang="en-US" sz="1000" b="1">
                <a:latin typeface="Comic Sans MS" pitchFamily="66" charset="0"/>
                <a:hlinkClick r:id="rId4"/>
              </a:rPr>
              <a:t>ScienceProfOnline.com</a:t>
            </a:r>
            <a:endParaRPr lang="en-US" sz="1000" b="1">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52400" y="0"/>
            <a:ext cx="4876800" cy="68580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800" b="1" dirty="0" smtClean="0">
                <a:solidFill>
                  <a:srgbClr val="33CC33"/>
                </a:solidFill>
                <a:latin typeface="Comic Sans MS" pitchFamily="66" charset="0"/>
              </a:rPr>
              <a:t>Confused?</a:t>
            </a:r>
            <a:endParaRPr lang="en-US" sz="3600" b="1" dirty="0" smtClean="0">
              <a:latin typeface="Comic Sans MS" pitchFamily="66" charset="0"/>
            </a:endParaRPr>
          </a:p>
          <a:p>
            <a:pPr algn="ctr" eaLnBrk="1" hangingPunct="1">
              <a:buFontTx/>
              <a:buNone/>
              <a:defRPr/>
            </a:pPr>
            <a:r>
              <a:rPr lang="en-US" sz="2000" dirty="0" smtClean="0">
                <a:latin typeface="Comic Sans MS" pitchFamily="66" charset="0"/>
              </a:rPr>
              <a:t>    Here are some more links to fun resources that further explain </a:t>
            </a:r>
            <a:r>
              <a:rPr lang="en-US" sz="2800" b="1" dirty="0" smtClean="0">
                <a:solidFill>
                  <a:schemeClr val="tx1">
                    <a:lumMod val="50000"/>
                    <a:lumOff val="50000"/>
                  </a:schemeClr>
                </a:solidFill>
                <a:latin typeface="Comic Sans MS" pitchFamily="66" charset="0"/>
              </a:rPr>
              <a:t>Organic Chemistry</a:t>
            </a:r>
            <a:r>
              <a:rPr lang="en-US" sz="2000" dirty="0" smtClean="0">
                <a:latin typeface="Comic Sans MS" pitchFamily="66" charset="0"/>
              </a:rPr>
              <a:t>:</a:t>
            </a:r>
          </a:p>
          <a:p>
            <a:pPr algn="ctr" eaLnBrk="1" hangingPunct="1">
              <a:buFontTx/>
              <a:buNone/>
              <a:defRPr/>
            </a:pPr>
            <a:endParaRPr lang="en-US" sz="1000" dirty="0" smtClean="0">
              <a:latin typeface="Comic Sans MS" pitchFamily="66" charset="0"/>
            </a:endParaRPr>
          </a:p>
          <a:p>
            <a:pPr eaLnBrk="1" hangingPunct="1">
              <a:defRPr/>
            </a:pPr>
            <a:r>
              <a:rPr lang="en-US" sz="1600" dirty="0" smtClean="0">
                <a:latin typeface="Comic Sans MS" pitchFamily="66" charset="0"/>
                <a:hlinkClick r:id="rId3"/>
              </a:rPr>
              <a:t>Organic Chemistry Main Page</a:t>
            </a:r>
            <a:r>
              <a:rPr lang="en-US" sz="1200" dirty="0" smtClean="0">
                <a:latin typeface="Comic Sans MS" pitchFamily="66" charset="0"/>
                <a:hlinkClick r:id="rId3"/>
              </a:rPr>
              <a:t> </a:t>
            </a:r>
            <a:r>
              <a:rPr lang="en-US" sz="12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800" dirty="0" smtClean="0">
                <a:latin typeface="Comic Sans MS" pitchFamily="66" charset="0"/>
              </a:rPr>
              <a:t>. </a:t>
            </a:r>
            <a:endParaRPr lang="en-US" sz="800" dirty="0" smtClean="0">
              <a:latin typeface="Comic Sans MS" pitchFamily="66" charset="0"/>
            </a:endParaRPr>
          </a:p>
          <a:p>
            <a:pPr eaLnBrk="1" hangingPunct="1">
              <a:defRPr/>
            </a:pPr>
            <a:r>
              <a:rPr lang="en-US" sz="1600" dirty="0" smtClean="0">
                <a:latin typeface="Comic Sans MS" pitchFamily="66" charset="0"/>
                <a:hlinkClick r:id="rId5"/>
              </a:rPr>
              <a:t>“What Kind of Bonds Are These?”</a:t>
            </a:r>
            <a:r>
              <a:rPr lang="en-US" sz="1200" dirty="0" smtClean="0">
                <a:latin typeface="Comic Sans MS" pitchFamily="66" charset="0"/>
              </a:rPr>
              <a:t> song and slide show by Mark </a:t>
            </a:r>
            <a:r>
              <a:rPr lang="en-US" sz="1200" dirty="0" err="1" smtClean="0">
                <a:latin typeface="Comic Sans MS" pitchFamily="66" charset="0"/>
              </a:rPr>
              <a:t>Rosengarten</a:t>
            </a:r>
            <a:endParaRPr lang="en-US" sz="800" dirty="0" smtClean="0">
              <a:latin typeface="Comic Sans MS" pitchFamily="66" charset="0"/>
            </a:endParaRPr>
          </a:p>
          <a:p>
            <a:pPr eaLnBrk="1" hangingPunct="1">
              <a:defRPr/>
            </a:pPr>
            <a:r>
              <a:rPr lang="en-US" sz="1600" dirty="0" smtClean="0">
                <a:latin typeface="Comic Sans MS" pitchFamily="66" charset="0"/>
                <a:hlinkClick r:id="rId6"/>
              </a:rPr>
              <a:t>Macromolecules</a:t>
            </a:r>
            <a:r>
              <a:rPr lang="en-US" sz="1100" dirty="0" smtClean="0">
                <a:latin typeface="Comic Sans MS" pitchFamily="66" charset="0"/>
              </a:rPr>
              <a:t> </a:t>
            </a:r>
            <a:r>
              <a:rPr lang="en-US" sz="1200" dirty="0" smtClean="0">
                <a:latin typeface="Comic Sans MS" pitchFamily="66" charset="0"/>
              </a:rPr>
              <a:t>interactive science tutorial.</a:t>
            </a:r>
          </a:p>
          <a:p>
            <a:pPr>
              <a:defRPr/>
            </a:pPr>
            <a:r>
              <a:rPr lang="en-US" sz="1600" dirty="0" smtClean="0">
                <a:latin typeface="Comic Sans MS" pitchFamily="66" charset="0"/>
                <a:hlinkClick r:id="rId7"/>
              </a:rPr>
              <a:t>DNA Structure Cell Biology Animation</a:t>
            </a:r>
            <a:r>
              <a:rPr lang="en-US" sz="1600" dirty="0" smtClean="0">
                <a:latin typeface="Comic Sans MS" pitchFamily="66" charset="0"/>
              </a:rPr>
              <a:t> </a:t>
            </a:r>
            <a:r>
              <a:rPr lang="en-US" sz="1200" dirty="0" smtClean="0">
                <a:latin typeface="Comic Sans MS" pitchFamily="66" charset="0"/>
              </a:rPr>
              <a:t>from John </a:t>
            </a:r>
            <a:r>
              <a:rPr lang="en-US" sz="1200" dirty="0" err="1" smtClean="0">
                <a:latin typeface="Comic Sans MS" pitchFamily="66" charset="0"/>
              </a:rPr>
              <a:t>Kyrk</a:t>
            </a:r>
            <a:r>
              <a:rPr lang="en-US" sz="1200" dirty="0" smtClean="0">
                <a:latin typeface="Comic Sans MS" pitchFamily="66" charset="0"/>
              </a:rPr>
              <a:t>.</a:t>
            </a:r>
            <a:endParaRPr lang="en-US" sz="1100" dirty="0" smtClean="0">
              <a:latin typeface="Comic Sans MS" pitchFamily="66" charset="0"/>
            </a:endParaRPr>
          </a:p>
          <a:p>
            <a:pPr>
              <a:defRPr/>
            </a:pPr>
            <a:r>
              <a:rPr lang="en-US" sz="1600" dirty="0" smtClean="0">
                <a:latin typeface="Comic Sans MS" pitchFamily="66" charset="0"/>
                <a:hlinkClick r:id="rId7"/>
              </a:rPr>
              <a:t>Build a DNA Molecule</a:t>
            </a:r>
            <a:r>
              <a:rPr lang="en-US" sz="1600" dirty="0" smtClean="0">
                <a:latin typeface="Comic Sans MS" pitchFamily="66" charset="0"/>
              </a:rPr>
              <a:t> </a:t>
            </a:r>
            <a:r>
              <a:rPr lang="en-US" sz="1200" dirty="0" smtClean="0">
                <a:latin typeface="Comic Sans MS" pitchFamily="66" charset="0"/>
              </a:rPr>
              <a:t>from University of Utah.</a:t>
            </a:r>
            <a:endParaRPr lang="en-US" sz="1600" dirty="0" smtClean="0">
              <a:latin typeface="Comic Sans MS" pitchFamily="66" charset="0"/>
            </a:endParaRPr>
          </a:p>
          <a:p>
            <a:pPr eaLnBrk="1" hangingPunct="1">
              <a:defRPr/>
            </a:pPr>
            <a:r>
              <a:rPr lang="en-US" sz="1600" dirty="0" smtClean="0">
                <a:latin typeface="Comic Sans MS" pitchFamily="66" charset="0"/>
                <a:hlinkClick r:id="rId8"/>
              </a:rPr>
              <a:t>“Chemistry”</a:t>
            </a:r>
            <a:r>
              <a:rPr lang="en-US" sz="1100" dirty="0" smtClean="0">
                <a:latin typeface="Comic Sans MS" pitchFamily="66" charset="0"/>
              </a:rPr>
              <a:t> </a:t>
            </a:r>
            <a:r>
              <a:rPr lang="en-US" sz="1200" dirty="0" smtClean="0">
                <a:latin typeface="Comic Sans MS" pitchFamily="66" charset="0"/>
              </a:rPr>
              <a:t>a song by </a:t>
            </a:r>
            <a:r>
              <a:rPr lang="en-US" sz="1200" dirty="0" err="1" smtClean="0">
                <a:latin typeface="Comic Sans MS" pitchFamily="66" charset="0"/>
              </a:rPr>
              <a:t>Kimya</a:t>
            </a:r>
            <a:r>
              <a:rPr lang="en-US" sz="1200" dirty="0" smtClean="0">
                <a:latin typeface="Comic Sans MS" pitchFamily="66" charset="0"/>
              </a:rPr>
              <a:t> Dawson.</a:t>
            </a:r>
            <a:endParaRPr lang="en-US" sz="800" dirty="0" smtClean="0">
              <a:latin typeface="Comic Sans MS" pitchFamily="66" charset="0"/>
            </a:endParaRPr>
          </a:p>
          <a:p>
            <a:pPr eaLnBrk="1" hangingPunct="1">
              <a:defRPr/>
            </a:pPr>
            <a:r>
              <a:rPr lang="en-US" sz="1600" dirty="0" smtClean="0">
                <a:latin typeface="Comic Sans MS" pitchFamily="66" charset="0"/>
                <a:hlinkClick r:id="rId9"/>
              </a:rPr>
              <a:t>Redox Reactions</a:t>
            </a:r>
            <a:r>
              <a:rPr lang="en-US" sz="1600" dirty="0" smtClean="0">
                <a:latin typeface="Comic Sans MS" pitchFamily="66" charset="0"/>
              </a:rPr>
              <a:t> </a:t>
            </a:r>
            <a:r>
              <a:rPr lang="en-US" sz="1200" dirty="0" smtClean="0">
                <a:latin typeface="Comic Sans MS" pitchFamily="66" charset="0"/>
              </a:rPr>
              <a:t>video lecture by </a:t>
            </a:r>
            <a:r>
              <a:rPr lang="en-US" sz="1200" dirty="0" err="1" smtClean="0">
                <a:latin typeface="Comic Sans MS" pitchFamily="66" charset="0"/>
              </a:rPr>
              <a:t>Kahnacademy</a:t>
            </a:r>
            <a:endParaRPr lang="en-US" sz="800" dirty="0" smtClean="0">
              <a:latin typeface="Comic Sans MS" pitchFamily="66" charset="0"/>
            </a:endParaRPr>
          </a:p>
          <a:p>
            <a:pPr eaLnBrk="1" hangingPunct="1">
              <a:defRPr/>
            </a:pPr>
            <a:r>
              <a:rPr lang="en-US" sz="1600" dirty="0" smtClean="0">
                <a:latin typeface="Comic Sans MS" pitchFamily="66" charset="0"/>
                <a:hlinkClick r:id="rId10"/>
              </a:rPr>
              <a:t>“Sugar, Sugar” </a:t>
            </a:r>
            <a:r>
              <a:rPr lang="en-US" sz="1200" dirty="0" smtClean="0">
                <a:latin typeface="Comic Sans MS" pitchFamily="66" charset="0"/>
              </a:rPr>
              <a:t>song by The </a:t>
            </a:r>
            <a:r>
              <a:rPr lang="en-US" sz="1200" dirty="0" err="1" smtClean="0">
                <a:latin typeface="Comic Sans MS" pitchFamily="66" charset="0"/>
              </a:rPr>
              <a:t>Archies</a:t>
            </a:r>
            <a:r>
              <a:rPr lang="en-US" sz="1200" dirty="0" smtClean="0">
                <a:latin typeface="Comic Sans MS" pitchFamily="66" charset="0"/>
              </a:rPr>
              <a:t>.</a:t>
            </a:r>
          </a:p>
          <a:p>
            <a:pPr eaLnBrk="1" hangingPunct="1">
              <a:defRPr/>
            </a:pPr>
            <a:r>
              <a:rPr lang="en-US" sz="1600" dirty="0" smtClean="0">
                <a:latin typeface="Comic Sans MS" pitchFamily="66" charset="0"/>
                <a:hlinkClick r:id="rId11"/>
              </a:rPr>
              <a:t>Chem4Kids</a:t>
            </a:r>
            <a:r>
              <a:rPr lang="en-US" sz="1200" dirty="0" smtClean="0">
                <a:latin typeface="Comic Sans MS" pitchFamily="66" charset="0"/>
              </a:rPr>
              <a:t> website</a:t>
            </a:r>
            <a:r>
              <a:rPr lang="en-US" sz="1400" dirty="0" smtClean="0">
                <a:latin typeface="Comic Sans MS" pitchFamily="66" charset="0"/>
              </a:rPr>
              <a:t> </a:t>
            </a:r>
            <a:r>
              <a:rPr lang="en-US" sz="1200" dirty="0" smtClean="0">
                <a:latin typeface="Comic Sans MS" pitchFamily="66" charset="0"/>
              </a:rPr>
              <a:t>by Rader.</a:t>
            </a:r>
            <a:endParaRPr lang="en-US" sz="8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12"/>
              </a:rPr>
              <a:t>Better Living Through Chemistry</a:t>
            </a:r>
            <a:r>
              <a:rPr lang="en-US" sz="1600" dirty="0" smtClean="0">
                <a:latin typeface="Comic Sans MS" pitchFamily="66" charset="0"/>
              </a:rPr>
              <a:t>” </a:t>
            </a:r>
            <a:r>
              <a:rPr lang="en-US" sz="1200" dirty="0" smtClean="0">
                <a:latin typeface="Comic Sans MS" pitchFamily="66" charset="0"/>
              </a:rPr>
              <a:t>a song by Queens of the Stone Age.</a:t>
            </a:r>
            <a:endParaRPr lang="en-US" sz="800" dirty="0" smtClean="0">
              <a:latin typeface="Comic Sans MS" pitchFamily="66" charset="0"/>
            </a:endParaRPr>
          </a:p>
          <a:p>
            <a:pPr eaLnBrk="1" hangingPunct="1">
              <a:defRPr/>
            </a:pPr>
            <a:r>
              <a:rPr lang="en-US" sz="1600" dirty="0" smtClean="0">
                <a:latin typeface="Comic Sans MS" pitchFamily="66" charset="0"/>
                <a:hlinkClick r:id="rId13"/>
              </a:rPr>
              <a:t>“Chemistry”</a:t>
            </a:r>
            <a:r>
              <a:rPr lang="en-US" sz="1100" dirty="0" smtClean="0">
                <a:latin typeface="Comic Sans MS" pitchFamily="66" charset="0"/>
              </a:rPr>
              <a:t> </a:t>
            </a:r>
            <a:r>
              <a:rPr lang="en-US" sz="1200" dirty="0" smtClean="0">
                <a:latin typeface="Comic Sans MS" pitchFamily="66" charset="0"/>
              </a:rPr>
              <a:t>a song by Rush.</a:t>
            </a:r>
          </a:p>
          <a:p>
            <a:pPr eaLnBrk="1" hangingPunct="1">
              <a:defRPr/>
            </a:pPr>
            <a:endParaRPr lang="en-US" sz="1200" dirty="0" smtClean="0">
              <a:latin typeface="Comic Sans MS" pitchFamily="66" charset="0"/>
            </a:endParaRPr>
          </a:p>
          <a:p>
            <a:pPr eaLnBrk="1" hangingPunct="1">
              <a:defRPr/>
            </a:pPr>
            <a:endParaRPr lang="en-US" sz="800" dirty="0" smtClean="0">
              <a:latin typeface="Comic Sans MS" pitchFamily="66" charset="0"/>
            </a:endParaRPr>
          </a:p>
          <a:p>
            <a:pPr eaLnBrk="1" hangingPunct="1">
              <a:buFontTx/>
              <a:buNone/>
              <a:defRPr/>
            </a:pPr>
            <a:r>
              <a:rPr lang="en-US" sz="1200" dirty="0" smtClean="0">
                <a:latin typeface="Comic Sans MS" pitchFamily="66" charset="0"/>
              </a:rPr>
              <a:t>    	(You must be in PPT slideshow view to click on links.)</a:t>
            </a:r>
          </a:p>
        </p:txBody>
      </p:sp>
      <p:pic>
        <p:nvPicPr>
          <p:cNvPr id="48131" name="Picture 4" descr="MC90022968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6850" y="2646363"/>
            <a:ext cx="31242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WordArt 5"/>
          <p:cNvSpPr>
            <a:spLocks noChangeArrowheads="1" noChangeShapeType="1" noTextEdit="1"/>
          </p:cNvSpPr>
          <p:nvPr/>
        </p:nvSpPr>
        <p:spPr bwMode="auto">
          <a:xfrm>
            <a:off x="5486400" y="762000"/>
            <a:ext cx="27432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48133" name="Text Box 5"/>
          <p:cNvSpPr txBox="1">
            <a:spLocks noChangeArrowheads="1"/>
          </p:cNvSpPr>
          <p:nvPr/>
        </p:nvSpPr>
        <p:spPr bwMode="auto">
          <a:xfrm>
            <a:off x="4572000" y="6621463"/>
            <a:ext cx="4608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b="1">
                <a:latin typeface="Comic Sans MS" pitchFamily="66" charset="0"/>
              </a:rPr>
              <a:t>From the  </a:t>
            </a:r>
            <a:r>
              <a:rPr lang="en-US" sz="1000" b="1">
                <a:latin typeface="Comic Sans MS" pitchFamily="66" charset="0"/>
                <a:hlinkClick r:id="rId15"/>
              </a:rPr>
              <a:t>Virtual Microbiology Classroom</a:t>
            </a:r>
            <a:r>
              <a:rPr lang="en-US" sz="1000" b="1">
                <a:latin typeface="Comic Sans MS" pitchFamily="66" charset="0"/>
              </a:rPr>
              <a:t> on </a:t>
            </a:r>
            <a:r>
              <a:rPr lang="en-US" sz="1000" b="1">
                <a:latin typeface="Comic Sans MS" pitchFamily="66" charset="0"/>
                <a:hlinkClick r:id="rId4"/>
              </a:rPr>
              <a:t>ScienceProfOnline.com</a:t>
            </a:r>
            <a:endParaRPr lang="en-US" sz="1000" b="1">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49155"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3"/>
              </a:rPr>
              <a:t>www.ScienceProfOnline.com</a:t>
            </a:r>
            <a:endParaRPr lang="en-US" sz="1600" b="1">
              <a:solidFill>
                <a:srgbClr val="000000"/>
              </a:solidFill>
              <a:latin typeface="Comic Sans MS" pitchFamily="66" charset="0"/>
            </a:endParaRPr>
          </a:p>
        </p:txBody>
      </p:sp>
      <p:sp>
        <p:nvSpPr>
          <p:cNvPr id="49156" name="Rectangle 5"/>
          <p:cNvSpPr>
            <a:spLocks noChangeArrowheads="1"/>
          </p:cNvSpPr>
          <p:nvPr/>
        </p:nvSpPr>
        <p:spPr bwMode="auto">
          <a:xfrm>
            <a:off x="4189413" y="6613525"/>
            <a:ext cx="495458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Images: </a:t>
            </a:r>
            <a:r>
              <a:rPr lang="en-US" sz="1000">
                <a:latin typeface="Comic Sans MS" pitchFamily="66" charset="0"/>
                <a:hlinkClick r:id="rId4"/>
              </a:rPr>
              <a:t>Cholera</a:t>
            </a:r>
            <a:r>
              <a:rPr lang="en-US" sz="1000">
                <a:latin typeface="Comic Sans MS" pitchFamily="66" charset="0"/>
              </a:rPr>
              <a:t>, </a:t>
            </a:r>
            <a:r>
              <a:rPr lang="en-US" sz="1000" i="1">
                <a:latin typeface="Comic Sans MS" pitchFamily="66" charset="0"/>
              </a:rPr>
              <a:t>Vibrio cholerae,</a:t>
            </a:r>
            <a:r>
              <a:rPr lang="en-US" sz="1000">
                <a:latin typeface="Comic Sans MS" pitchFamily="66" charset="0"/>
              </a:rPr>
              <a:t> Giant Microbes; </a:t>
            </a:r>
            <a:r>
              <a:rPr lang="en-US" sz="1000">
                <a:latin typeface="Comic Sans MS" pitchFamily="66" charset="0"/>
                <a:hlinkClick r:id="rId5"/>
              </a:rPr>
              <a:t>Prokaryotic cell</a:t>
            </a:r>
            <a:r>
              <a:rPr lang="en-US" sz="1000">
                <a:latin typeface="Comic Sans MS" pitchFamily="66" charset="0"/>
              </a:rPr>
              <a:t>, Mariana Ruiz</a:t>
            </a:r>
          </a:p>
        </p:txBody>
      </p:sp>
      <p:pic>
        <p:nvPicPr>
          <p:cNvPr id="49157" name="Picture 6"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9" descr="chol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10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2"/>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9"/>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 y="98425"/>
            <a:ext cx="8229600" cy="411163"/>
          </a:xfrm>
        </p:spPr>
        <p:txBody>
          <a:bodyPr/>
          <a:lstStyle/>
          <a:p>
            <a:pPr algn="l" eaLnBrk="1" hangingPunct="1"/>
            <a:r>
              <a:rPr lang="en-US" sz="2800" b="1" smtClean="0">
                <a:solidFill>
                  <a:srgbClr val="3366FF"/>
                </a:solidFill>
                <a:latin typeface="Comic Sans MS" pitchFamily="66" charset="0"/>
              </a:rPr>
              <a:t>The Structure of an Atom</a:t>
            </a:r>
          </a:p>
        </p:txBody>
      </p:sp>
      <p:sp>
        <p:nvSpPr>
          <p:cNvPr id="6147" name="Rectangle 3"/>
          <p:cNvSpPr>
            <a:spLocks noGrp="1" noChangeArrowheads="1"/>
          </p:cNvSpPr>
          <p:nvPr>
            <p:ph type="body" sz="half" idx="1"/>
          </p:nvPr>
        </p:nvSpPr>
        <p:spPr>
          <a:xfrm>
            <a:off x="228600" y="762000"/>
            <a:ext cx="6553200" cy="5257800"/>
          </a:xfrm>
        </p:spPr>
        <p:txBody>
          <a:bodyPr/>
          <a:lstStyle/>
          <a:p>
            <a:pPr eaLnBrk="1" hangingPunct="1">
              <a:lnSpc>
                <a:spcPct val="80000"/>
              </a:lnSpc>
              <a:buFontTx/>
              <a:buNone/>
              <a:defRPr/>
            </a:pPr>
            <a:r>
              <a:rPr lang="en-US" sz="1600" dirty="0" smtClean="0">
                <a:latin typeface="Comic Sans MS" pitchFamily="66" charset="0"/>
              </a:rPr>
              <a:t>Atoms are the basis for everything in the universe. </a:t>
            </a:r>
          </a:p>
          <a:p>
            <a:pPr eaLnBrk="1" hangingPunct="1">
              <a:lnSpc>
                <a:spcPct val="80000"/>
              </a:lnSpc>
              <a:buFontTx/>
              <a:buNone/>
              <a:defRPr/>
            </a:pPr>
            <a:endParaRPr lang="en-US" sz="1600" b="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What are the three basic parts of an atom?</a:t>
            </a:r>
          </a:p>
          <a:p>
            <a:pPr eaLnBrk="1" hangingPunct="1">
              <a:lnSpc>
                <a:spcPct val="80000"/>
              </a:lnSpc>
              <a:buFontTx/>
              <a:buNone/>
              <a:defRPr/>
            </a:pPr>
            <a:endParaRPr lang="en-US" sz="1600" b="1" i="1"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a:t>
            </a:r>
            <a:r>
              <a:rPr lang="en-US" sz="2000" b="1" dirty="0" smtClean="0">
                <a:solidFill>
                  <a:srgbClr val="FF0000"/>
                </a:solidFill>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 negative charge</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 "+" positive charge</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600" dirty="0" smtClean="0">
                <a:latin typeface="Comic Sans MS" pitchFamily="66" charset="0"/>
                <a:cs typeface="Arial" pitchFamily="34" charset="0"/>
              </a:rPr>
              <a:t>	•</a:t>
            </a:r>
            <a:r>
              <a:rPr lang="en-US" sz="2000" b="1" dirty="0" smtClean="0">
                <a:solidFill>
                  <a:srgbClr val="FF0000"/>
                </a:solidFill>
                <a:latin typeface="Comic Sans MS" pitchFamily="66" charset="0"/>
                <a:cs typeface="Arial" pitchFamily="34" charset="0"/>
              </a:rPr>
              <a:t> </a:t>
            </a:r>
            <a:r>
              <a:rPr lang="en-US" sz="2400" b="1" dirty="0" smtClean="0">
                <a:solidFill>
                  <a:srgbClr val="FF0000"/>
                </a:solidFill>
                <a:latin typeface="Comic Sans MS" pitchFamily="66" charset="0"/>
                <a:cs typeface="Arial" pitchFamily="34" charset="0"/>
              </a:rPr>
              <a:t>?</a:t>
            </a:r>
            <a:r>
              <a:rPr lang="en-US" sz="2000" b="1" dirty="0" smtClean="0">
                <a:solidFill>
                  <a:srgbClr val="FF0000"/>
                </a:solidFill>
                <a:latin typeface="Comic Sans MS" pitchFamily="66" charset="0"/>
                <a:cs typeface="Arial" pitchFamily="34" charset="0"/>
              </a:rPr>
              <a:t> </a:t>
            </a:r>
            <a:r>
              <a:rPr lang="en-US" sz="1600" dirty="0" smtClean="0">
                <a:latin typeface="Comic Sans MS" pitchFamily="66" charset="0"/>
              </a:rPr>
              <a:t>= neutral </a:t>
            </a:r>
            <a:r>
              <a:rPr lang="en-US" sz="1400" dirty="0" smtClean="0">
                <a:latin typeface="Comic Sans MS" pitchFamily="66" charset="0"/>
              </a:rPr>
              <a:t>(a charge of zero)</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The thing that makes each element unique is the number of protons, since the number of neutrons and electrons can vary.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2000" b="1" dirty="0" smtClean="0">
                <a:solidFill>
                  <a:schemeClr val="tx1">
                    <a:lumMod val="50000"/>
                    <a:lumOff val="50000"/>
                  </a:schemeClr>
                </a:solidFill>
                <a:latin typeface="Comic Sans MS" pitchFamily="66" charset="0"/>
              </a:rPr>
              <a:t>Protons</a:t>
            </a:r>
            <a:r>
              <a:rPr lang="en-US" sz="1600" dirty="0" smtClean="0">
                <a:latin typeface="Comic Sans MS" pitchFamily="66" charset="0"/>
              </a:rPr>
              <a:t> and </a:t>
            </a:r>
            <a:r>
              <a:rPr lang="en-US" sz="2000" b="1" dirty="0" smtClean="0">
                <a:solidFill>
                  <a:schemeClr val="tx1">
                    <a:lumMod val="50000"/>
                    <a:lumOff val="50000"/>
                  </a:schemeClr>
                </a:solidFill>
                <a:latin typeface="Comic Sans MS" pitchFamily="66" charset="0"/>
              </a:rPr>
              <a:t>neutrons</a:t>
            </a:r>
            <a:r>
              <a:rPr lang="en-US" sz="1600" dirty="0" smtClean="0">
                <a:latin typeface="Comic Sans MS" pitchFamily="66" charset="0"/>
              </a:rPr>
              <a:t> always in the center of atom </a:t>
            </a:r>
            <a:r>
              <a:rPr lang="en-US" sz="1400" dirty="0" smtClean="0">
                <a:latin typeface="Comic Sans MS" pitchFamily="66" charset="0"/>
              </a:rPr>
              <a:t>(the nucleus). </a:t>
            </a:r>
            <a:endParaRPr lang="en-US" sz="16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2000" b="1" dirty="0" smtClean="0">
                <a:solidFill>
                  <a:schemeClr val="tx1">
                    <a:lumMod val="50000"/>
                    <a:lumOff val="50000"/>
                  </a:schemeClr>
                </a:solidFill>
                <a:latin typeface="Comic Sans MS" pitchFamily="66" charset="0"/>
              </a:rPr>
              <a:t>Electrons</a:t>
            </a:r>
            <a:r>
              <a:rPr lang="en-US" sz="1600" b="1" dirty="0" smtClean="0">
                <a:latin typeface="Comic Sans MS" pitchFamily="66" charset="0"/>
              </a:rPr>
              <a:t> </a:t>
            </a:r>
            <a:r>
              <a:rPr lang="en-US" sz="1600" dirty="0" smtClean="0">
                <a:latin typeface="Comic Sans MS" pitchFamily="66" charset="0"/>
              </a:rPr>
              <a:t>are found whizzing around nucleus in areas called orbitals. </a:t>
            </a:r>
          </a:p>
          <a:p>
            <a:pPr eaLnBrk="1" hangingPunct="1">
              <a:lnSpc>
                <a:spcPct val="80000"/>
              </a:lnSpc>
              <a:buFontTx/>
              <a:buNone/>
              <a:defRPr/>
            </a:pPr>
            <a:endParaRPr lang="en-US" sz="1600" i="1" dirty="0" smtClean="0">
              <a:latin typeface="Comic Sans MS" pitchFamily="66" charset="0"/>
            </a:endParaRPr>
          </a:p>
          <a:p>
            <a:pPr eaLnBrk="1" hangingPunct="1">
              <a:lnSpc>
                <a:spcPct val="80000"/>
              </a:lnSpc>
              <a:buFontTx/>
              <a:buNone/>
              <a:defRPr/>
            </a:pPr>
            <a:r>
              <a:rPr lang="en-US" sz="1800" b="1" i="1" dirty="0" smtClean="0">
                <a:solidFill>
                  <a:srgbClr val="FF0000"/>
                </a:solidFill>
                <a:latin typeface="Comic Sans MS" pitchFamily="66" charset="0"/>
              </a:rPr>
              <a:t>Q: </a:t>
            </a:r>
            <a:r>
              <a:rPr lang="en-US" sz="1600" b="1" i="1" dirty="0" smtClean="0">
                <a:latin typeface="Comic Sans MS" pitchFamily="66" charset="0"/>
              </a:rPr>
              <a:t>If there is an equal number of electrons and protons in an atom, what is it’s charge?</a:t>
            </a:r>
            <a:endParaRPr lang="en-US" sz="1400" b="1" i="1" dirty="0" smtClean="0">
              <a:latin typeface="Comic Sans MS" pitchFamily="66" charset="0"/>
            </a:endParaRPr>
          </a:p>
        </p:txBody>
      </p:sp>
      <p:pic>
        <p:nvPicPr>
          <p:cNvPr id="6148" name="Picture 4" descr="Structure of an atom with neutrons and protens in the nucleus and electrons in orbit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04038" y="1143000"/>
            <a:ext cx="1804987" cy="146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descr="Protons carry a positive charge, neutrons carry a neutral charge, and electrons carry a negative charg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96100" y="2819400"/>
            <a:ext cx="1828800" cy="1116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p:cNvSpPr txBox="1">
            <a:spLocks noChangeArrowheads="1"/>
          </p:cNvSpPr>
          <p:nvPr/>
        </p:nvSpPr>
        <p:spPr bwMode="auto">
          <a:xfrm>
            <a:off x="990600" y="6019800"/>
            <a:ext cx="647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50000"/>
              </a:spcBef>
            </a:pPr>
            <a:r>
              <a:rPr lang="en-US" sz="1200" b="1">
                <a:solidFill>
                  <a:srgbClr val="0000CC"/>
                </a:solidFill>
                <a:latin typeface="Comic Sans MS" pitchFamily="66" charset="0"/>
              </a:rPr>
              <a:t>NERDY SCIENCE JOKE:</a:t>
            </a:r>
            <a:r>
              <a:rPr lang="en-US" sz="1200" b="1" i="1">
                <a:solidFill>
                  <a:srgbClr val="3333CC"/>
                </a:solidFill>
                <a:latin typeface="Comic Sans MS" pitchFamily="66" charset="0"/>
              </a:rPr>
              <a:t> </a:t>
            </a:r>
            <a:r>
              <a:rPr lang="en-US" sz="1200">
                <a:solidFill>
                  <a:srgbClr val="3333CC"/>
                </a:solidFill>
                <a:latin typeface="Comic Sans MS" pitchFamily="66" charset="0"/>
              </a:rPr>
              <a:t>A neutron walks into a bar and  asks “How much for a drink?” </a:t>
            </a:r>
          </a:p>
          <a:p>
            <a:pPr algn="ctr" eaLnBrk="1" hangingPunct="1">
              <a:lnSpc>
                <a:spcPct val="80000"/>
              </a:lnSpc>
              <a:spcBef>
                <a:spcPct val="50000"/>
              </a:spcBef>
            </a:pPr>
            <a:r>
              <a:rPr lang="en-US" sz="1200" b="1" i="1">
                <a:solidFill>
                  <a:srgbClr val="3333CC"/>
                </a:solidFill>
                <a:latin typeface="Comic Sans MS" pitchFamily="66" charset="0"/>
              </a:rPr>
              <a:t>Q: </a:t>
            </a:r>
            <a:r>
              <a:rPr lang="en-US" sz="1200" i="1">
                <a:solidFill>
                  <a:srgbClr val="3333CC"/>
                </a:solidFill>
                <a:latin typeface="Comic Sans MS" pitchFamily="66" charset="0"/>
              </a:rPr>
              <a:t>What does the bartender tell him? </a:t>
            </a:r>
            <a:endParaRPr lang="en-US" sz="1200">
              <a:solidFill>
                <a:srgbClr val="3333CC"/>
              </a:solidFill>
              <a:latin typeface="Comic Sans MS" pitchFamily="66" charset="0"/>
            </a:endParaRPr>
          </a:p>
        </p:txBody>
      </p:sp>
      <p:pic>
        <p:nvPicPr>
          <p:cNvPr id="6151" name="Picture 7" descr="c-atom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191000"/>
            <a:ext cx="1981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8"/>
          <p:cNvSpPr txBox="1">
            <a:spLocks noChangeArrowheads="1"/>
          </p:cNvSpPr>
          <p:nvPr/>
        </p:nvSpPr>
        <p:spPr bwMode="auto">
          <a:xfrm>
            <a:off x="0" y="6492875"/>
            <a:ext cx="2971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Structure of Atom, </a:t>
            </a:r>
            <a:r>
              <a:rPr lang="en-US" sz="1000">
                <a:latin typeface="Comic Sans MS" pitchFamily="66" charset="0"/>
                <a:hlinkClick r:id="rId6"/>
              </a:rPr>
              <a:t>Chem4Kids</a:t>
            </a:r>
            <a:r>
              <a:rPr lang="en-US" sz="1000">
                <a:latin typeface="Comic Sans MS" pitchFamily="66" charset="0"/>
              </a:rPr>
              <a:t> Website; Carbon, </a:t>
            </a:r>
            <a:r>
              <a:rPr lang="en-US" sz="1000">
                <a:latin typeface="Comic Sans MS" pitchFamily="66" charset="0"/>
                <a:hlinkClick r:id="rId7"/>
              </a:rPr>
              <a:t>Universe Today </a:t>
            </a:r>
            <a:r>
              <a:rPr lang="en-US" sz="1000">
                <a:latin typeface="Comic Sans MS" pitchFamily="66" charset="0"/>
              </a:rPr>
              <a:t>Website</a:t>
            </a:r>
          </a:p>
        </p:txBody>
      </p:sp>
      <p:sp>
        <p:nvSpPr>
          <p:cNvPr id="6153" name="Rectangle 9"/>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8"/>
              </a:rPr>
              <a:t>Virtual Microbiology Classroom </a:t>
            </a:r>
            <a:r>
              <a:rPr lang="en-US" sz="1000">
                <a:latin typeface="Comic Sans MS" pitchFamily="66" charset="0"/>
              </a:rPr>
              <a:t>on </a:t>
            </a:r>
            <a:r>
              <a:rPr lang="en-US" sz="1000">
                <a:latin typeface="Comic Sans MS" pitchFamily="66" charset="0"/>
                <a:hlinkClick r:id="rId9"/>
              </a:rPr>
              <a:t>ScienceProfOnline.com</a:t>
            </a:r>
            <a:endParaRPr lang="en-US" sz="1000">
              <a:latin typeface="Comic Sans MS" pitchFamily="66" charset="0"/>
            </a:endParaRPr>
          </a:p>
        </p:txBody>
      </p:sp>
      <p:sp>
        <p:nvSpPr>
          <p:cNvPr id="6154" name="TextBox 1"/>
          <p:cNvSpPr txBox="1">
            <a:spLocks noChangeArrowheads="1"/>
          </p:cNvSpPr>
          <p:nvPr/>
        </p:nvSpPr>
        <p:spPr bwMode="auto">
          <a:xfrm>
            <a:off x="6781800" y="304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rgbClr val="FF0000"/>
                </a:solidFill>
                <a:latin typeface="Comic Sans MS" pitchFamily="66" charset="0"/>
              </a:rPr>
              <a:t>Here are some examples: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par>
                                <p:cTn id="10" presetID="53" presetClass="entr" presetSubtype="16" fill="hold" nodeType="withEffect">
                                  <p:stCondLst>
                                    <p:cond delay="0"/>
                                  </p:stCondLst>
                                  <p:childTnLst>
                                    <p:set>
                                      <p:cBhvr>
                                        <p:cTn id="11" dur="1" fill="hold">
                                          <p:stCondLst>
                                            <p:cond delay="0"/>
                                          </p:stCondLst>
                                        </p:cTn>
                                        <p:tgtEl>
                                          <p:spTgt spid="6149"/>
                                        </p:tgtEl>
                                        <p:attrNameLst>
                                          <p:attrName>style.visibility</p:attrName>
                                        </p:attrNameLst>
                                      </p:cBhvr>
                                      <p:to>
                                        <p:strVal val="visible"/>
                                      </p:to>
                                    </p:set>
                                    <p:anim calcmode="lin" valueType="num">
                                      <p:cBhvr>
                                        <p:cTn id="12" dur="500" fill="hold"/>
                                        <p:tgtEl>
                                          <p:spTgt spid="6149"/>
                                        </p:tgtEl>
                                        <p:attrNameLst>
                                          <p:attrName>ppt_w</p:attrName>
                                        </p:attrNameLst>
                                      </p:cBhvr>
                                      <p:tavLst>
                                        <p:tav tm="0">
                                          <p:val>
                                            <p:fltVal val="0"/>
                                          </p:val>
                                        </p:tav>
                                        <p:tav tm="100000">
                                          <p:val>
                                            <p:strVal val="#ppt_w"/>
                                          </p:val>
                                        </p:tav>
                                      </p:tavLst>
                                    </p:anim>
                                    <p:anim calcmode="lin" valueType="num">
                                      <p:cBhvr>
                                        <p:cTn id="13" dur="500" fill="hold"/>
                                        <p:tgtEl>
                                          <p:spTgt spid="6149"/>
                                        </p:tgtEl>
                                        <p:attrNameLst>
                                          <p:attrName>ppt_h</p:attrName>
                                        </p:attrNameLst>
                                      </p:cBhvr>
                                      <p:tavLst>
                                        <p:tav tm="0">
                                          <p:val>
                                            <p:fltVal val="0"/>
                                          </p:val>
                                        </p:tav>
                                        <p:tav tm="100000">
                                          <p:val>
                                            <p:strVal val="#ppt_h"/>
                                          </p:val>
                                        </p:tav>
                                      </p:tavLst>
                                    </p:anim>
                                    <p:animEffect transition="in" filter="fade">
                                      <p:cBhvr>
                                        <p:cTn id="14" dur="500"/>
                                        <p:tgtEl>
                                          <p:spTgt spid="6149"/>
                                        </p:tgtEl>
                                      </p:cBhvr>
                                    </p:animEffect>
                                  </p:childTnLst>
                                </p:cTn>
                              </p:par>
                              <p:par>
                                <p:cTn id="15" presetID="53" presetClass="entr" presetSubtype="16" fill="hold" nodeType="withEffect">
                                  <p:stCondLst>
                                    <p:cond delay="0"/>
                                  </p:stCondLst>
                                  <p:childTnLst>
                                    <p:set>
                                      <p:cBhvr>
                                        <p:cTn id="16" dur="1" fill="hold">
                                          <p:stCondLst>
                                            <p:cond delay="0"/>
                                          </p:stCondLst>
                                        </p:cTn>
                                        <p:tgtEl>
                                          <p:spTgt spid="6151"/>
                                        </p:tgtEl>
                                        <p:attrNameLst>
                                          <p:attrName>style.visibility</p:attrName>
                                        </p:attrNameLst>
                                      </p:cBhvr>
                                      <p:to>
                                        <p:strVal val="visible"/>
                                      </p:to>
                                    </p:set>
                                    <p:anim calcmode="lin" valueType="num">
                                      <p:cBhvr>
                                        <p:cTn id="17" dur="500" fill="hold"/>
                                        <p:tgtEl>
                                          <p:spTgt spid="6151"/>
                                        </p:tgtEl>
                                        <p:attrNameLst>
                                          <p:attrName>ppt_w</p:attrName>
                                        </p:attrNameLst>
                                      </p:cBhvr>
                                      <p:tavLst>
                                        <p:tav tm="0">
                                          <p:val>
                                            <p:fltVal val="0"/>
                                          </p:val>
                                        </p:tav>
                                        <p:tav tm="100000">
                                          <p:val>
                                            <p:strVal val="#ppt_w"/>
                                          </p:val>
                                        </p:tav>
                                      </p:tavLst>
                                    </p:anim>
                                    <p:anim calcmode="lin" valueType="num">
                                      <p:cBhvr>
                                        <p:cTn id="18" dur="500" fill="hold"/>
                                        <p:tgtEl>
                                          <p:spTgt spid="6151"/>
                                        </p:tgtEl>
                                        <p:attrNameLst>
                                          <p:attrName>ppt_h</p:attrName>
                                        </p:attrNameLst>
                                      </p:cBhvr>
                                      <p:tavLst>
                                        <p:tav tm="0">
                                          <p:val>
                                            <p:fltVal val="0"/>
                                          </p:val>
                                        </p:tav>
                                        <p:tav tm="100000">
                                          <p:val>
                                            <p:strVal val="#ppt_h"/>
                                          </p:val>
                                        </p:tav>
                                      </p:tavLst>
                                    </p:anim>
                                    <p:animEffect transition="in" filter="fade">
                                      <p:cBhvr>
                                        <p:cTn id="1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0"/>
            <a:ext cx="8229600" cy="487363"/>
          </a:xfrm>
        </p:spPr>
        <p:txBody>
          <a:bodyPr/>
          <a:lstStyle/>
          <a:p>
            <a:pPr eaLnBrk="1" hangingPunct="1"/>
            <a:r>
              <a:rPr lang="en-US" sz="3000" b="1" smtClean="0">
                <a:solidFill>
                  <a:srgbClr val="3366FF"/>
                </a:solidFill>
                <a:latin typeface="Comic Sans MS" pitchFamily="66" charset="0"/>
              </a:rPr>
              <a:t>Chemical Bonding and Electron Valences</a:t>
            </a:r>
          </a:p>
        </p:txBody>
      </p:sp>
      <p:pic>
        <p:nvPicPr>
          <p:cNvPr id="7171" name="Picture 3" descr="c-atom_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905000"/>
            <a:ext cx="30861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p:cNvSpPr>
            <a:spLocks noChangeArrowheads="1"/>
          </p:cNvSpPr>
          <p:nvPr/>
        </p:nvSpPr>
        <p:spPr bwMode="auto">
          <a:xfrm>
            <a:off x="160338" y="914400"/>
            <a:ext cx="5630862"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500" dirty="0">
                <a:latin typeface="Comic Sans MS" pitchFamily="66" charset="0"/>
                <a:cs typeface="+mn-cs"/>
              </a:rPr>
              <a:t>The electrons in an atom are located at different </a:t>
            </a:r>
            <a:r>
              <a:rPr lang="en-US" sz="2000" b="1" dirty="0">
                <a:solidFill>
                  <a:schemeClr val="tx1">
                    <a:lumMod val="50000"/>
                    <a:lumOff val="50000"/>
                  </a:schemeClr>
                </a:solidFill>
                <a:latin typeface="Comic Sans MS" pitchFamily="66" charset="0"/>
                <a:cs typeface="+mn-cs"/>
              </a:rPr>
              <a:t>energy levels</a:t>
            </a:r>
            <a:r>
              <a:rPr lang="en-US" dirty="0">
                <a:solidFill>
                  <a:schemeClr val="bg2">
                    <a:lumMod val="75000"/>
                  </a:schemeClr>
                </a:solidFill>
                <a:latin typeface="Comic Sans MS" pitchFamily="66" charset="0"/>
                <a:cs typeface="+mn-cs"/>
              </a:rPr>
              <a:t>. </a:t>
            </a:r>
          </a:p>
          <a:p>
            <a:pPr eaLnBrk="0" hangingPunct="0">
              <a:defRPr/>
            </a:pPr>
            <a:endParaRPr lang="en-US" sz="1200" dirty="0">
              <a:latin typeface="Comic Sans MS" pitchFamily="66" charset="0"/>
              <a:cs typeface="+mn-cs"/>
            </a:endParaRPr>
          </a:p>
          <a:p>
            <a:pPr eaLnBrk="0" hangingPunct="0">
              <a:defRPr/>
            </a:pPr>
            <a:r>
              <a:rPr lang="en-US" sz="1500" dirty="0">
                <a:latin typeface="Comic Sans MS" pitchFamily="66" charset="0"/>
                <a:cs typeface="+mn-cs"/>
              </a:rPr>
              <a:t>Electrons in the highest energy level are called </a:t>
            </a:r>
            <a:r>
              <a:rPr lang="en-US" sz="2000" b="1" dirty="0">
                <a:solidFill>
                  <a:schemeClr val="tx1">
                    <a:lumMod val="50000"/>
                    <a:lumOff val="50000"/>
                  </a:schemeClr>
                </a:solidFill>
                <a:latin typeface="Comic Sans MS" pitchFamily="66" charset="0"/>
                <a:cs typeface="+mn-cs"/>
              </a:rPr>
              <a:t>valence electrons</a:t>
            </a:r>
            <a:r>
              <a:rPr lang="en-US" b="1" dirty="0">
                <a:solidFill>
                  <a:schemeClr val="bg2">
                    <a:lumMod val="75000"/>
                  </a:schemeClr>
                </a:solidFill>
                <a:latin typeface="Comic Sans MS" pitchFamily="66" charset="0"/>
                <a:cs typeface="+mn-cs"/>
              </a:rPr>
              <a:t>.</a:t>
            </a:r>
            <a:endParaRPr lang="en-US" sz="1500" b="1" dirty="0">
              <a:solidFill>
                <a:schemeClr val="bg2">
                  <a:lumMod val="75000"/>
                </a:schemeClr>
              </a:solidFill>
              <a:latin typeface="Comic Sans MS" pitchFamily="66" charset="0"/>
              <a:cs typeface="+mn-cs"/>
            </a:endParaRPr>
          </a:p>
          <a:p>
            <a:pPr eaLnBrk="0" hangingPunct="0">
              <a:defRPr/>
            </a:pPr>
            <a:endParaRPr lang="en-US" sz="1500" b="1" dirty="0">
              <a:latin typeface="Comic Sans MS" pitchFamily="66" charset="0"/>
              <a:cs typeface="+mn-cs"/>
            </a:endParaRPr>
          </a:p>
          <a:p>
            <a:pPr eaLnBrk="0" hangingPunct="0">
              <a:defRPr/>
            </a:pPr>
            <a:r>
              <a:rPr lang="en-US" sz="1500" dirty="0">
                <a:latin typeface="Comic Sans MS" pitchFamily="66" charset="0"/>
                <a:cs typeface="+mn-cs"/>
              </a:rPr>
              <a:t>Number of valence electrons governs an atom’s bonding behavior. </a:t>
            </a:r>
          </a:p>
          <a:p>
            <a:pPr eaLnBrk="0" hangingPunct="0">
              <a:defRPr/>
            </a:pPr>
            <a:endParaRPr lang="en-US" sz="1500" dirty="0">
              <a:latin typeface="Comic Sans MS" pitchFamily="66" charset="0"/>
              <a:cs typeface="+mn-cs"/>
            </a:endParaRPr>
          </a:p>
          <a:p>
            <a:pPr eaLnBrk="0" hangingPunct="0">
              <a:defRPr/>
            </a:pPr>
            <a:r>
              <a:rPr lang="en-US" b="1" i="1" dirty="0">
                <a:solidFill>
                  <a:srgbClr val="FF0000"/>
                </a:solidFill>
                <a:latin typeface="Comic Sans MS" pitchFamily="66" charset="0"/>
                <a:cs typeface="+mn-cs"/>
              </a:rPr>
              <a:t>Q: </a:t>
            </a:r>
            <a:r>
              <a:rPr lang="en-US" sz="1500" b="1" i="1" dirty="0">
                <a:latin typeface="Comic Sans MS" pitchFamily="66" charset="0"/>
                <a:cs typeface="+mn-cs"/>
              </a:rPr>
              <a:t>What is the </a:t>
            </a:r>
            <a:r>
              <a:rPr lang="en-US" sz="1500" b="1" i="1" u="sng" dirty="0">
                <a:latin typeface="Comic Sans MS" pitchFamily="66" charset="0"/>
                <a:cs typeface="+mn-cs"/>
              </a:rPr>
              <a:t>max number</a:t>
            </a:r>
            <a:r>
              <a:rPr lang="en-US" sz="1500" b="1" i="1" dirty="0">
                <a:latin typeface="Comic Sans MS" pitchFamily="66" charset="0"/>
                <a:cs typeface="+mn-cs"/>
              </a:rPr>
              <a:t> of valence electrons for a full valence shell? </a:t>
            </a:r>
          </a:p>
          <a:p>
            <a:pPr eaLnBrk="0" hangingPunct="0">
              <a:defRPr/>
            </a:pPr>
            <a:endParaRPr lang="en-US" sz="1500" i="1" dirty="0">
              <a:latin typeface="Comic Sans MS" pitchFamily="66" charset="0"/>
              <a:cs typeface="+mn-cs"/>
            </a:endParaRPr>
          </a:p>
          <a:p>
            <a:pPr eaLnBrk="0" hangingPunct="0">
              <a:defRPr/>
            </a:pPr>
            <a:r>
              <a:rPr lang="en-US" sz="1500" dirty="0">
                <a:latin typeface="Comic Sans MS" pitchFamily="66" charset="0"/>
                <a:cs typeface="+mn-cs"/>
              </a:rPr>
              <a:t>Atoms are much more stable, or less reactive, with a full valence shell. </a:t>
            </a:r>
          </a:p>
          <a:p>
            <a:pPr eaLnBrk="0" hangingPunct="0">
              <a:defRPr/>
            </a:pPr>
            <a:endParaRPr lang="en-US" sz="1500" dirty="0">
              <a:latin typeface="Comic Sans MS" pitchFamily="66" charset="0"/>
              <a:cs typeface="+mn-cs"/>
            </a:endParaRPr>
          </a:p>
          <a:p>
            <a:pPr eaLnBrk="0" hangingPunct="0">
              <a:defRPr/>
            </a:pPr>
            <a:r>
              <a:rPr lang="en-US" sz="1500" dirty="0">
                <a:latin typeface="Comic Sans MS" pitchFamily="66" charset="0"/>
                <a:cs typeface="+mn-cs"/>
              </a:rPr>
              <a:t>By moving electrons, the two atoms become linked. This is known as </a:t>
            </a:r>
            <a:r>
              <a:rPr lang="en-US" sz="2000" b="1" dirty="0">
                <a:solidFill>
                  <a:schemeClr val="tx1">
                    <a:lumMod val="50000"/>
                    <a:lumOff val="50000"/>
                  </a:schemeClr>
                </a:solidFill>
                <a:latin typeface="Comic Sans MS" pitchFamily="66" charset="0"/>
                <a:cs typeface="+mn-cs"/>
              </a:rPr>
              <a:t>chemical bonding</a:t>
            </a:r>
            <a:r>
              <a:rPr lang="en-US" sz="1500" dirty="0">
                <a:latin typeface="Comic Sans MS" pitchFamily="66" charset="0"/>
                <a:cs typeface="+mn-cs"/>
              </a:rPr>
              <a:t>. </a:t>
            </a:r>
          </a:p>
          <a:p>
            <a:pPr eaLnBrk="0" hangingPunct="0">
              <a:defRPr/>
            </a:pPr>
            <a:endParaRPr lang="en-US" sz="1500" dirty="0">
              <a:latin typeface="Comic Sans MS" pitchFamily="66" charset="0"/>
              <a:cs typeface="+mn-cs"/>
            </a:endParaRPr>
          </a:p>
          <a:p>
            <a:pPr eaLnBrk="0" hangingPunct="0">
              <a:defRPr/>
            </a:pPr>
            <a:r>
              <a:rPr lang="en-US" sz="1500" dirty="0">
                <a:latin typeface="Comic Sans MS" pitchFamily="66" charset="0"/>
                <a:cs typeface="+mn-cs"/>
              </a:rPr>
              <a:t>This stability can be achieved one of two ways: </a:t>
            </a:r>
          </a:p>
          <a:p>
            <a:pPr eaLnBrk="0" hangingPunct="0">
              <a:defRPr/>
            </a:pPr>
            <a:endParaRPr lang="en-US" sz="1100" dirty="0">
              <a:latin typeface="Comic Sans MS" pitchFamily="66" charset="0"/>
              <a:cs typeface="+mn-cs"/>
            </a:endParaRPr>
          </a:p>
          <a:p>
            <a:pPr eaLnBrk="0" hangingPunct="0">
              <a:defRPr/>
            </a:pPr>
            <a:r>
              <a:rPr lang="en-US" sz="1500" dirty="0">
                <a:latin typeface="Comic Sans MS" pitchFamily="66" charset="0"/>
                <a:cs typeface="+mn-cs"/>
              </a:rPr>
              <a:t>	-</a:t>
            </a:r>
            <a:r>
              <a:rPr lang="en-US" dirty="0">
                <a:solidFill>
                  <a:schemeClr val="bg2">
                    <a:lumMod val="75000"/>
                  </a:schemeClr>
                </a:solidFill>
                <a:latin typeface="Comic Sans MS" pitchFamily="66" charset="0"/>
                <a:cs typeface="+mn-cs"/>
              </a:rPr>
              <a:t> </a:t>
            </a:r>
            <a:r>
              <a:rPr lang="en-US" sz="2000" b="1" dirty="0">
                <a:solidFill>
                  <a:schemeClr val="bg2">
                    <a:lumMod val="75000"/>
                  </a:schemeClr>
                </a:solidFill>
                <a:latin typeface="Comic Sans MS" pitchFamily="66" charset="0"/>
                <a:cs typeface="+mn-cs"/>
              </a:rPr>
              <a:t>Ionic</a:t>
            </a:r>
            <a:r>
              <a:rPr lang="en-US" sz="2000" dirty="0">
                <a:solidFill>
                  <a:schemeClr val="bg2">
                    <a:lumMod val="75000"/>
                  </a:schemeClr>
                </a:solidFill>
                <a:latin typeface="Comic Sans MS" pitchFamily="66" charset="0"/>
                <a:cs typeface="+mn-cs"/>
              </a:rPr>
              <a:t> </a:t>
            </a:r>
            <a:r>
              <a:rPr lang="en-US" sz="1500" dirty="0">
                <a:latin typeface="Comic Sans MS" pitchFamily="66" charset="0"/>
                <a:cs typeface="+mn-cs"/>
              </a:rPr>
              <a:t>bond</a:t>
            </a:r>
          </a:p>
          <a:p>
            <a:pPr eaLnBrk="0" hangingPunct="0">
              <a:defRPr/>
            </a:pPr>
            <a:r>
              <a:rPr lang="en-US" sz="1500" dirty="0">
                <a:latin typeface="Comic Sans MS" pitchFamily="66" charset="0"/>
                <a:cs typeface="+mn-cs"/>
              </a:rPr>
              <a:t>	- </a:t>
            </a:r>
            <a:r>
              <a:rPr lang="en-US" sz="2000" b="1" dirty="0">
                <a:solidFill>
                  <a:schemeClr val="bg2">
                    <a:lumMod val="75000"/>
                  </a:schemeClr>
                </a:solidFill>
                <a:latin typeface="Comic Sans MS" pitchFamily="66" charset="0"/>
                <a:cs typeface="+mn-cs"/>
              </a:rPr>
              <a:t>Covalent</a:t>
            </a:r>
            <a:r>
              <a:rPr lang="en-US" sz="1500" dirty="0">
                <a:latin typeface="Comic Sans MS" pitchFamily="66" charset="0"/>
                <a:cs typeface="+mn-cs"/>
              </a:rPr>
              <a:t> bond</a:t>
            </a:r>
          </a:p>
        </p:txBody>
      </p:sp>
      <p:sp>
        <p:nvSpPr>
          <p:cNvPr id="7173" name="Text Box 5"/>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Carbon, </a:t>
            </a:r>
            <a:r>
              <a:rPr lang="en-US" sz="1000">
                <a:latin typeface="Comic Sans MS" pitchFamily="66" charset="0"/>
                <a:hlinkClick r:id="rId4"/>
              </a:rPr>
              <a:t>Universe Today </a:t>
            </a:r>
            <a:r>
              <a:rPr lang="en-US" sz="1000">
                <a:latin typeface="Comic Sans MS" pitchFamily="66" charset="0"/>
              </a:rPr>
              <a:t>Website</a:t>
            </a:r>
          </a:p>
        </p:txBody>
      </p:sp>
      <p:sp>
        <p:nvSpPr>
          <p:cNvPr id="7174" name="Rectangle 6"/>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228600" y="685800"/>
            <a:ext cx="3276600" cy="5322888"/>
          </a:xfrm>
        </p:spPr>
        <p:txBody>
          <a:bodyPr/>
          <a:lstStyle/>
          <a:p>
            <a:pPr algn="l" eaLnBrk="1" hangingPunct="1">
              <a:lnSpc>
                <a:spcPct val="80000"/>
              </a:lnSpc>
              <a:defRPr/>
            </a:pPr>
            <a:r>
              <a:rPr lang="en-US" dirty="0" smtClean="0">
                <a:latin typeface="Comic Sans MS" pitchFamily="66" charset="0"/>
              </a:rPr>
              <a:t>Three Main Types </a:t>
            </a:r>
            <a:r>
              <a:rPr lang="en-US" sz="2400" dirty="0" smtClean="0">
                <a:latin typeface="Comic Sans MS" pitchFamily="66" charset="0"/>
              </a:rPr>
              <a:t>of</a:t>
            </a:r>
            <a:r>
              <a:rPr lang="en-US" b="1" dirty="0" smtClean="0">
                <a:latin typeface="Comic Sans MS" pitchFamily="66" charset="0"/>
              </a:rPr>
              <a:t> </a:t>
            </a:r>
            <a:r>
              <a:rPr lang="en-US" b="1" dirty="0" smtClean="0">
                <a:solidFill>
                  <a:schemeClr val="accent6">
                    <a:lumMod val="60000"/>
                    <a:lumOff val="40000"/>
                  </a:schemeClr>
                </a:solidFill>
                <a:latin typeface="Comic Sans MS" pitchFamily="66" charset="0"/>
              </a:rPr>
              <a:t>Chemical Bonds</a:t>
            </a:r>
            <a:r>
              <a:rPr lang="en-US" b="1" dirty="0" smtClean="0">
                <a:latin typeface="Comic Sans MS" pitchFamily="66" charset="0"/>
              </a:rPr>
              <a:t>:</a:t>
            </a:r>
          </a:p>
          <a:p>
            <a:pPr algn="l" eaLnBrk="1" hangingPunct="1">
              <a:lnSpc>
                <a:spcPct val="80000"/>
              </a:lnSpc>
              <a:defRPr/>
            </a:pPr>
            <a:endParaRPr lang="en-US" sz="2400" b="1" dirty="0" smtClean="0">
              <a:latin typeface="Comic Sans MS" pitchFamily="66" charset="0"/>
            </a:endParaRPr>
          </a:p>
          <a:p>
            <a:pPr algn="l" eaLnBrk="1" hangingPunct="1">
              <a:lnSpc>
                <a:spcPct val="80000"/>
              </a:lnSpc>
              <a:defRPr/>
            </a:pPr>
            <a:endParaRPr lang="en-US" sz="2800" b="1" dirty="0" smtClean="0">
              <a:latin typeface="Comic Sans MS" pitchFamily="66" charset="0"/>
            </a:endParaRPr>
          </a:p>
          <a:p>
            <a:pPr algn="l" eaLnBrk="1" hangingPunct="1">
              <a:lnSpc>
                <a:spcPct val="80000"/>
              </a:lnSpc>
              <a:defRPr/>
            </a:pPr>
            <a:r>
              <a:rPr lang="en-US" sz="2800" b="1" dirty="0" smtClean="0">
                <a:latin typeface="Comic Sans MS" pitchFamily="66" charset="0"/>
              </a:rPr>
              <a:t>1. </a:t>
            </a:r>
            <a:r>
              <a:rPr lang="en-US" sz="3600" b="1" dirty="0" smtClean="0">
                <a:latin typeface="Comic Sans MS" pitchFamily="66" charset="0"/>
              </a:rPr>
              <a:t>Ionic</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2. </a:t>
            </a:r>
            <a:r>
              <a:rPr lang="en-US" sz="2400" b="1" dirty="0" smtClean="0">
                <a:solidFill>
                  <a:schemeClr val="tx1">
                    <a:lumMod val="50000"/>
                    <a:lumOff val="50000"/>
                  </a:schemeClr>
                </a:solidFill>
                <a:latin typeface="Comic Sans MS" pitchFamily="66" charset="0"/>
              </a:rPr>
              <a:t>Covalent</a:t>
            </a:r>
          </a:p>
          <a:p>
            <a:pPr algn="l" eaLnBrk="1" hangingPunct="1">
              <a:lnSpc>
                <a:spcPct val="80000"/>
              </a:lnSpc>
              <a:defRPr/>
            </a:pPr>
            <a:endParaRPr lang="en-US" sz="1800" b="1" dirty="0" smtClean="0">
              <a:solidFill>
                <a:schemeClr val="tx1">
                  <a:lumMod val="50000"/>
                  <a:lumOff val="50000"/>
                </a:schemeClr>
              </a:solidFill>
              <a:latin typeface="Comic Sans MS" pitchFamily="66" charset="0"/>
            </a:endParaRPr>
          </a:p>
          <a:p>
            <a:pPr algn="l" eaLnBrk="1" hangingPunct="1">
              <a:lnSpc>
                <a:spcPct val="80000"/>
              </a:lnSpc>
              <a:defRPr/>
            </a:pPr>
            <a:r>
              <a:rPr lang="en-US" sz="1800" b="1" dirty="0" smtClean="0">
                <a:solidFill>
                  <a:schemeClr val="tx1">
                    <a:lumMod val="50000"/>
                    <a:lumOff val="50000"/>
                  </a:schemeClr>
                </a:solidFill>
                <a:latin typeface="Comic Sans MS" pitchFamily="66" charset="0"/>
              </a:rPr>
              <a:t>3. </a:t>
            </a:r>
            <a:r>
              <a:rPr lang="en-US" sz="2400" b="1" dirty="0" smtClean="0">
                <a:solidFill>
                  <a:schemeClr val="tx1">
                    <a:lumMod val="50000"/>
                    <a:lumOff val="50000"/>
                  </a:schemeClr>
                </a:solidFill>
                <a:latin typeface="Comic Sans MS" pitchFamily="66" charset="0"/>
              </a:rPr>
              <a:t>Hydrogen</a:t>
            </a:r>
          </a:p>
          <a:p>
            <a:pPr algn="l" eaLnBrk="1" hangingPunct="1">
              <a:lnSpc>
                <a:spcPct val="80000"/>
              </a:lnSpc>
              <a:defRPr/>
            </a:pPr>
            <a:endParaRPr lang="en-US" sz="2000" b="1" dirty="0" smtClean="0">
              <a:solidFill>
                <a:schemeClr val="bg2">
                  <a:lumMod val="75000"/>
                </a:schemeClr>
              </a:solidFill>
              <a:latin typeface="Comic Sans MS" pitchFamily="66" charset="0"/>
            </a:endParaRPr>
          </a:p>
          <a:p>
            <a:pPr algn="l" eaLnBrk="1" hangingPunct="1">
              <a:lnSpc>
                <a:spcPct val="80000"/>
              </a:lnSpc>
              <a:defRPr/>
            </a:pPr>
            <a:endParaRPr lang="en-US" sz="2000" b="1" dirty="0">
              <a:solidFill>
                <a:schemeClr val="bg2">
                  <a:lumMod val="75000"/>
                </a:schemeClr>
              </a:solidFill>
              <a:latin typeface="Comic Sans MS" pitchFamily="66" charset="0"/>
            </a:endParaRPr>
          </a:p>
          <a:p>
            <a:pPr eaLnBrk="1" hangingPunct="1">
              <a:lnSpc>
                <a:spcPct val="80000"/>
              </a:lnSpc>
              <a:defRPr/>
            </a:pPr>
            <a:endParaRPr lang="en-US" sz="1600" b="1" i="1" dirty="0" smtClean="0">
              <a:latin typeface="Comic Sans MS" pitchFamily="66" charset="0"/>
            </a:endParaRPr>
          </a:p>
          <a:p>
            <a:pPr eaLnBrk="1" hangingPunct="1">
              <a:lnSpc>
                <a:spcPct val="80000"/>
              </a:lnSpc>
              <a:defRPr/>
            </a:pPr>
            <a:r>
              <a:rPr lang="en-US" sz="1600" b="1" i="1" dirty="0" smtClean="0">
                <a:latin typeface="Comic Sans MS" pitchFamily="66" charset="0"/>
              </a:rPr>
              <a:t> </a:t>
            </a:r>
          </a:p>
        </p:txBody>
      </p:sp>
      <p:pic>
        <p:nvPicPr>
          <p:cNvPr id="8195" name="Picture 4" descr="DNA_chemica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0" y="6461125"/>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latin typeface="Comic Sans MS" pitchFamily="66" charset="0"/>
              </a:rPr>
              <a:t>Image:</a:t>
            </a:r>
            <a:r>
              <a:rPr lang="en-US" sz="1000">
                <a:latin typeface="Comic Sans MS" pitchFamily="66" charset="0"/>
              </a:rPr>
              <a:t> </a:t>
            </a:r>
            <a:r>
              <a:rPr lang="en-US" sz="1000">
                <a:latin typeface="Comic Sans MS" pitchFamily="66" charset="0"/>
                <a:hlinkClick r:id="rId4"/>
              </a:rPr>
              <a:t>Formation of ionic sodium fluoride</a:t>
            </a:r>
            <a:r>
              <a:rPr lang="en-US" sz="1000">
                <a:latin typeface="Comic Sans MS" pitchFamily="66" charset="0"/>
              </a:rPr>
              <a:t>, Wdcf; </a:t>
            </a:r>
            <a:r>
              <a:rPr lang="en-US" sz="1000">
                <a:latin typeface="Comic Sans MS" pitchFamily="66" charset="0"/>
                <a:hlinkClick r:id="rId5"/>
              </a:rPr>
              <a:t>Methane Covalent Bonds</a:t>
            </a:r>
            <a:r>
              <a:rPr lang="en-US" sz="1000">
                <a:latin typeface="Comic Sans MS" pitchFamily="66" charset="0"/>
              </a:rPr>
              <a:t>, Dynablast, Wiki;</a:t>
            </a:r>
            <a:r>
              <a:rPr lang="en-US" sz="900">
                <a:latin typeface="Comic Sans MS" pitchFamily="66" charset="0"/>
              </a:rPr>
              <a:t>  </a:t>
            </a:r>
            <a:r>
              <a:rPr lang="en-US" sz="900">
                <a:latin typeface="Comic Sans MS" pitchFamily="66" charset="0"/>
                <a:hlinkClick r:id="rId6"/>
              </a:rPr>
              <a:t>DNA Chemical Structure</a:t>
            </a:r>
            <a:r>
              <a:rPr lang="en-US" sz="900">
                <a:latin typeface="Comic Sans MS" pitchFamily="66" charset="0"/>
              </a:rPr>
              <a:t>, Madprime, Wiki</a:t>
            </a:r>
          </a:p>
        </p:txBody>
      </p:sp>
      <p:pic>
        <p:nvPicPr>
          <p:cNvPr id="8197" name="Picture 6" descr="methane-covalent-no lab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981200"/>
            <a:ext cx="2346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Na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5334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7"/>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9"/>
              </a:rPr>
              <a:t>Virtual Microbiology Classroom </a:t>
            </a:r>
            <a:r>
              <a:rPr lang="en-US" sz="1000">
                <a:latin typeface="Comic Sans MS" pitchFamily="66" charset="0"/>
              </a:rPr>
              <a:t>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411163"/>
          </a:xfrm>
        </p:spPr>
        <p:txBody>
          <a:bodyPr/>
          <a:lstStyle/>
          <a:p>
            <a:pPr eaLnBrk="1" hangingPunct="1">
              <a:defRPr/>
            </a:pPr>
            <a:r>
              <a:rPr lang="en-US" sz="3600" b="1" dirty="0" smtClean="0">
                <a:solidFill>
                  <a:schemeClr val="tx1">
                    <a:lumMod val="50000"/>
                    <a:lumOff val="50000"/>
                  </a:schemeClr>
                </a:solidFill>
                <a:latin typeface="Comic Sans MS" pitchFamily="66" charset="0"/>
              </a:rPr>
              <a:t>Ionic</a:t>
            </a:r>
            <a:r>
              <a:rPr lang="en-US" sz="2800" b="1" dirty="0" smtClean="0">
                <a:solidFill>
                  <a:schemeClr val="tx1">
                    <a:lumMod val="50000"/>
                    <a:lumOff val="50000"/>
                  </a:schemeClr>
                </a:solidFill>
                <a:latin typeface="Comic Sans MS" pitchFamily="66" charset="0"/>
              </a:rPr>
              <a:t> </a:t>
            </a:r>
            <a:r>
              <a:rPr lang="en-US" sz="3600" b="1" dirty="0" smtClean="0">
                <a:solidFill>
                  <a:schemeClr val="tx1">
                    <a:lumMod val="50000"/>
                    <a:lumOff val="50000"/>
                  </a:schemeClr>
                </a:solidFill>
                <a:latin typeface="Comic Sans MS" pitchFamily="66" charset="0"/>
              </a:rPr>
              <a:t>Bonds</a:t>
            </a:r>
            <a:endParaRPr lang="en-US" sz="3200" b="1" dirty="0" smtClean="0">
              <a:solidFill>
                <a:schemeClr val="tx1">
                  <a:lumMod val="50000"/>
                  <a:lumOff val="50000"/>
                </a:schemeClr>
              </a:solidFill>
              <a:latin typeface="Comic Sans MS" pitchFamily="66" charset="0"/>
            </a:endParaRPr>
          </a:p>
        </p:txBody>
      </p:sp>
      <p:sp>
        <p:nvSpPr>
          <p:cNvPr id="9219" name="Rectangle 3"/>
          <p:cNvSpPr>
            <a:spLocks noGrp="1" noChangeArrowheads="1"/>
          </p:cNvSpPr>
          <p:nvPr>
            <p:ph type="body" sz="half" idx="1"/>
          </p:nvPr>
        </p:nvSpPr>
        <p:spPr>
          <a:xfrm>
            <a:off x="457200" y="762000"/>
            <a:ext cx="8077200" cy="5287963"/>
          </a:xfrm>
        </p:spPr>
        <p:txBody>
          <a:bodyPr/>
          <a:lstStyle/>
          <a:p>
            <a:pPr eaLnBrk="1" hangingPunct="1">
              <a:buFontTx/>
              <a:buNone/>
            </a:pPr>
            <a:r>
              <a:rPr lang="en-US" sz="1400" smtClean="0">
                <a:latin typeface="Comic Sans MS" pitchFamily="66" charset="0"/>
                <a:cs typeface="Arial" pitchFamily="34" charset="0"/>
              </a:rPr>
              <a:t>Involves transfer of electrons between two atoms.</a:t>
            </a:r>
          </a:p>
          <a:p>
            <a:pPr eaLnBrk="1" hangingPunct="1">
              <a:buFontTx/>
              <a:buNone/>
            </a:pPr>
            <a:r>
              <a:rPr lang="en-US" sz="1400" smtClean="0">
                <a:latin typeface="Comic Sans MS" pitchFamily="66" charset="0"/>
                <a:cs typeface="Arial" pitchFamily="34" charset="0"/>
              </a:rPr>
              <a:t>	</a:t>
            </a:r>
          </a:p>
          <a:p>
            <a:pPr eaLnBrk="1" hangingPunct="1">
              <a:buFontTx/>
              <a:buNone/>
            </a:pPr>
            <a:endParaRPr lang="en-US" sz="1200" smtClean="0">
              <a:latin typeface="Comic Sans MS" pitchFamily="66" charset="0"/>
              <a:cs typeface="Arial" pitchFamily="34" charset="0"/>
            </a:endParaRPr>
          </a:p>
          <a:p>
            <a:pPr eaLnBrk="1" hangingPunct="1">
              <a:buFontTx/>
              <a:buNone/>
            </a:pPr>
            <a:endParaRPr lang="en-US" sz="1200" i="1" smtClean="0"/>
          </a:p>
          <a:p>
            <a:pPr eaLnBrk="1" hangingPunct="1">
              <a:buFontTx/>
              <a:buNone/>
            </a:pPr>
            <a:endParaRPr lang="en-US" sz="1800" i="1" smtClean="0"/>
          </a:p>
          <a:p>
            <a:pPr eaLnBrk="1" hangingPunct="1">
              <a:buFontTx/>
              <a:buNone/>
            </a:pPr>
            <a:endParaRPr lang="en-US" sz="1800" i="1" smtClean="0"/>
          </a:p>
          <a:p>
            <a:pPr eaLnBrk="1" hangingPunct="1">
              <a:buFontTx/>
              <a:buNone/>
            </a:pPr>
            <a:endParaRPr lang="en-US" sz="2000" i="1" smtClean="0">
              <a:cs typeface="Arial" pitchFamily="34" charset="0"/>
            </a:endParaRPr>
          </a:p>
          <a:p>
            <a:pPr eaLnBrk="1" hangingPunct="1"/>
            <a:endParaRPr lang="en-US" sz="1800" i="1" smtClean="0"/>
          </a:p>
          <a:p>
            <a:pPr eaLnBrk="1" hangingPunct="1"/>
            <a:endParaRPr lang="en-US" sz="1800" b="1" smtClean="0"/>
          </a:p>
        </p:txBody>
      </p:sp>
      <p:sp>
        <p:nvSpPr>
          <p:cNvPr id="9220" name="Text Box 4"/>
          <p:cNvSpPr txBox="1">
            <a:spLocks noChangeArrowheads="1"/>
          </p:cNvSpPr>
          <p:nvPr/>
        </p:nvSpPr>
        <p:spPr bwMode="auto">
          <a:xfrm>
            <a:off x="3048000" y="1233488"/>
            <a:ext cx="3124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i="1"/>
              <a:t>Found mainly … inorganic compounds.</a:t>
            </a:r>
          </a:p>
        </p:txBody>
      </p:sp>
      <p:pic>
        <p:nvPicPr>
          <p:cNvPr id="9221" name="Picture 5" descr="na-c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 y="1522413"/>
            <a:ext cx="7696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p:cNvSpPr txBox="1">
            <a:spLocks noChangeArrowheads="1"/>
          </p:cNvSpPr>
          <p:nvPr/>
        </p:nvSpPr>
        <p:spPr bwMode="auto">
          <a:xfrm>
            <a:off x="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4"/>
              </a:rPr>
              <a:t>Sodium Chloride</a:t>
            </a:r>
            <a:r>
              <a:rPr lang="en-US" sz="1000">
                <a:latin typeface="Comic Sans MS" pitchFamily="66" charset="0"/>
              </a:rPr>
              <a:t>, University of Winnepeg</a:t>
            </a:r>
          </a:p>
        </p:txBody>
      </p:sp>
      <p:sp>
        <p:nvSpPr>
          <p:cNvPr id="9223" name="Rectangle 7"/>
          <p:cNvSpPr>
            <a:spLocks noChangeArrowheads="1"/>
          </p:cNvSpPr>
          <p:nvPr/>
        </p:nvSpPr>
        <p:spPr bwMode="auto">
          <a:xfrm>
            <a:off x="304800" y="50292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pPr>
            <a:r>
              <a:rPr lang="en-US" sz="2000" b="1">
                <a:solidFill>
                  <a:srgbClr val="3366FF"/>
                </a:solidFill>
                <a:latin typeface="Comic Sans MS" pitchFamily="66" charset="0"/>
              </a:rPr>
              <a:t>Ion</a:t>
            </a:r>
            <a:r>
              <a:rPr lang="en-US" sz="1600" b="1">
                <a:latin typeface="Comic Sans MS" pitchFamily="66" charset="0"/>
              </a:rPr>
              <a:t> </a:t>
            </a:r>
            <a:r>
              <a:rPr lang="en-US" sz="1600">
                <a:latin typeface="Comic Sans MS" pitchFamily="66" charset="0"/>
              </a:rPr>
              <a:t>= an atom or group of atoms which have lost or gained one or more electrons, making them negatively or positively charged.</a:t>
            </a:r>
          </a:p>
          <a:p>
            <a:pPr marL="342900" indent="-342900">
              <a:lnSpc>
                <a:spcPct val="90000"/>
              </a:lnSpc>
              <a:spcBef>
                <a:spcPct val="20000"/>
              </a:spcBef>
            </a:pPr>
            <a:endParaRPr lang="en-US" sz="1100" b="1" i="1">
              <a:latin typeface="Comic Sans MS" pitchFamily="66" charset="0"/>
            </a:endParaRP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positively charged ions (+) called?</a:t>
            </a:r>
          </a:p>
          <a:p>
            <a:pPr marL="342900" indent="-342900">
              <a:lnSpc>
                <a:spcPct val="90000"/>
              </a:lnSpc>
              <a:spcBef>
                <a:spcPct val="20000"/>
              </a:spcBef>
            </a:pPr>
            <a:r>
              <a:rPr lang="en-US" b="1" i="1">
                <a:solidFill>
                  <a:srgbClr val="FF0000"/>
                </a:solidFill>
                <a:latin typeface="Comic Sans MS" pitchFamily="66" charset="0"/>
              </a:rPr>
              <a:t>Q</a:t>
            </a:r>
            <a:r>
              <a:rPr lang="en-US" sz="1400" b="1" i="1">
                <a:latin typeface="Comic Sans MS" pitchFamily="66" charset="0"/>
              </a:rPr>
              <a:t>: What are negatively charged ions (-) called? </a:t>
            </a:r>
            <a:endParaRPr lang="en-US" sz="1600" b="1" i="1"/>
          </a:p>
        </p:txBody>
      </p:sp>
      <p:sp>
        <p:nvSpPr>
          <p:cNvPr id="9224" name="Rectangle 8"/>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5"/>
              </a:rPr>
              <a:t>Virtual Microbiology Classroom </a:t>
            </a:r>
            <a:r>
              <a:rPr lang="en-US" sz="1000">
                <a:latin typeface="Comic Sans MS" pitchFamily="66" charset="0"/>
              </a:rPr>
              <a:t>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200" b="1" dirty="0" smtClean="0">
                <a:solidFill>
                  <a:schemeClr val="tx1"/>
                </a:solidFill>
                <a:latin typeface="Comic Sans MS" pitchFamily="66" charset="0"/>
              </a:rPr>
              <a:t>Ions:</a:t>
            </a:r>
            <a:r>
              <a:rPr lang="en-US" sz="3600" b="1" dirty="0" smtClean="0">
                <a:solidFill>
                  <a:schemeClr val="tx1"/>
                </a:solidFill>
                <a:latin typeface="Comic Sans MS" pitchFamily="66" charset="0"/>
              </a:rPr>
              <a:t> </a:t>
            </a:r>
            <a:r>
              <a:rPr lang="en-US" sz="4000" b="1" dirty="0" smtClean="0">
                <a:solidFill>
                  <a:schemeClr val="tx1">
                    <a:lumMod val="50000"/>
                    <a:lumOff val="50000"/>
                  </a:schemeClr>
                </a:solidFill>
                <a:latin typeface="Comic Sans MS" pitchFamily="66" charset="0"/>
              </a:rPr>
              <a:t>Acids &amp; Bases</a:t>
            </a:r>
          </a:p>
        </p:txBody>
      </p:sp>
      <p:pic>
        <p:nvPicPr>
          <p:cNvPr id="10243" name="Picture 3" descr="acidsba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1905000"/>
            <a:ext cx="4419600" cy="3979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457200" y="1981200"/>
            <a:ext cx="32004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dirty="0">
                <a:latin typeface="Comic Sans MS" pitchFamily="66" charset="0"/>
                <a:cs typeface="+mn-cs"/>
              </a:rPr>
              <a:t>An </a:t>
            </a:r>
            <a:r>
              <a:rPr lang="en-US" sz="2400" b="1" dirty="0" smtClean="0">
                <a:solidFill>
                  <a:schemeClr val="tx2">
                    <a:lumMod val="50000"/>
                    <a:lumOff val="50000"/>
                  </a:schemeClr>
                </a:solidFill>
                <a:latin typeface="Comic Sans MS" pitchFamily="66" charset="0"/>
                <a:cs typeface="+mn-cs"/>
              </a:rPr>
              <a:t>acid</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hydrogen _____  </a:t>
            </a:r>
            <a:r>
              <a:rPr lang="en-US" sz="2000" b="1" dirty="0">
                <a:solidFill>
                  <a:schemeClr val="tx2">
                    <a:lumMod val="50000"/>
                    <a:lumOff val="50000"/>
                  </a:schemeClr>
                </a:solidFill>
                <a:latin typeface="Comic Sans MS" pitchFamily="66" charset="0"/>
                <a:cs typeface="+mn-cs"/>
              </a:rPr>
              <a:t>(H</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a:t>
            </a:r>
            <a:r>
              <a:rPr lang="en-US" sz="2000" dirty="0">
                <a:latin typeface="Comic Sans MS" pitchFamily="66" charset="0"/>
                <a:cs typeface="+mn-cs"/>
              </a:rPr>
              <a:t>  </a:t>
            </a:r>
            <a:r>
              <a:rPr lang="en-US" dirty="0">
                <a:latin typeface="Comic Sans MS" pitchFamily="66" charset="0"/>
                <a:cs typeface="+mn-cs"/>
              </a:rPr>
              <a:t>in solution.</a:t>
            </a:r>
          </a:p>
          <a:p>
            <a:pPr eaLnBrk="1" hangingPunct="1">
              <a:spcBef>
                <a:spcPct val="50000"/>
              </a:spcBef>
              <a:defRPr/>
            </a:pPr>
            <a:endParaRPr lang="en-US" dirty="0" smtClean="0">
              <a:latin typeface="Comic Sans MS" pitchFamily="66" charset="0"/>
              <a:cs typeface="+mn-cs"/>
            </a:endParaRPr>
          </a:p>
          <a:p>
            <a:pPr eaLnBrk="1" hangingPunct="1">
              <a:spcBef>
                <a:spcPct val="50000"/>
              </a:spcBef>
              <a:defRPr/>
            </a:pPr>
            <a:endParaRPr lang="en-US" dirty="0">
              <a:latin typeface="Comic Sans MS" pitchFamily="66" charset="0"/>
              <a:cs typeface="+mn-cs"/>
            </a:endParaRPr>
          </a:p>
          <a:p>
            <a:pPr eaLnBrk="1" hangingPunct="1">
              <a:spcBef>
                <a:spcPct val="50000"/>
              </a:spcBef>
              <a:defRPr/>
            </a:pPr>
            <a:endParaRPr lang="en-US" dirty="0">
              <a:latin typeface="Comic Sans MS" pitchFamily="66" charset="0"/>
              <a:cs typeface="+mn-cs"/>
            </a:endParaRPr>
          </a:p>
          <a:p>
            <a:pPr eaLnBrk="1" hangingPunct="1">
              <a:spcBef>
                <a:spcPct val="20000"/>
              </a:spcBef>
              <a:defRPr/>
            </a:pPr>
            <a:r>
              <a:rPr lang="en-US" dirty="0">
                <a:latin typeface="Comic Sans MS" pitchFamily="66" charset="0"/>
                <a:cs typeface="+mn-cs"/>
              </a:rPr>
              <a:t>A </a:t>
            </a:r>
            <a:r>
              <a:rPr lang="en-US" sz="2400" b="1" dirty="0" smtClean="0">
                <a:solidFill>
                  <a:schemeClr val="tx2">
                    <a:lumMod val="50000"/>
                    <a:lumOff val="50000"/>
                  </a:schemeClr>
                </a:solidFill>
                <a:latin typeface="Comic Sans MS" pitchFamily="66" charset="0"/>
                <a:cs typeface="+mn-cs"/>
              </a:rPr>
              <a:t>base</a:t>
            </a:r>
            <a:r>
              <a:rPr lang="en-US" dirty="0" smtClean="0">
                <a:latin typeface="Comic Sans MS" pitchFamily="66" charset="0"/>
                <a:cs typeface="+mn-cs"/>
              </a:rPr>
              <a:t> </a:t>
            </a:r>
            <a:r>
              <a:rPr lang="en-US" dirty="0">
                <a:latin typeface="Comic Sans MS" pitchFamily="66" charset="0"/>
                <a:cs typeface="+mn-cs"/>
              </a:rPr>
              <a:t>is any ionic compound that releases </a:t>
            </a:r>
            <a:r>
              <a:rPr lang="en-US" sz="2000" b="1" dirty="0" smtClean="0">
                <a:solidFill>
                  <a:schemeClr val="tx2">
                    <a:lumMod val="50000"/>
                    <a:lumOff val="50000"/>
                  </a:schemeClr>
                </a:solidFill>
                <a:latin typeface="Comic Sans MS" pitchFamily="66" charset="0"/>
                <a:cs typeface="+mn-cs"/>
              </a:rPr>
              <a:t>hydroxide _____ </a:t>
            </a:r>
            <a:r>
              <a:rPr lang="en-US" sz="2000" b="1" dirty="0">
                <a:solidFill>
                  <a:schemeClr val="tx2">
                    <a:lumMod val="50000"/>
                    <a:lumOff val="50000"/>
                  </a:schemeClr>
                </a:solidFill>
                <a:latin typeface="Comic Sans MS" pitchFamily="66" charset="0"/>
                <a:cs typeface="+mn-cs"/>
              </a:rPr>
              <a:t>(</a:t>
            </a:r>
            <a:r>
              <a:rPr lang="en-US" sz="2000" b="1" baseline="30000" dirty="0">
                <a:solidFill>
                  <a:schemeClr val="tx2">
                    <a:lumMod val="50000"/>
                    <a:lumOff val="50000"/>
                  </a:schemeClr>
                </a:solidFill>
                <a:latin typeface="Comic Sans MS" pitchFamily="66" charset="0"/>
                <a:cs typeface="+mn-cs"/>
              </a:rPr>
              <a:t>-</a:t>
            </a:r>
            <a:r>
              <a:rPr lang="en-US" sz="2000" b="1" dirty="0">
                <a:solidFill>
                  <a:schemeClr val="tx2">
                    <a:lumMod val="50000"/>
                    <a:lumOff val="50000"/>
                  </a:schemeClr>
                </a:solidFill>
                <a:latin typeface="Comic Sans MS" pitchFamily="66" charset="0"/>
                <a:cs typeface="+mn-cs"/>
              </a:rPr>
              <a:t>OH) </a:t>
            </a:r>
            <a:r>
              <a:rPr lang="en-US" dirty="0">
                <a:latin typeface="Comic Sans MS" pitchFamily="66" charset="0"/>
                <a:cs typeface="+mn-cs"/>
              </a:rPr>
              <a:t>in solution.</a:t>
            </a:r>
          </a:p>
          <a:p>
            <a:pPr eaLnBrk="1" hangingPunct="1">
              <a:spcBef>
                <a:spcPct val="50000"/>
              </a:spcBef>
              <a:defRPr/>
            </a:pPr>
            <a:endParaRPr lang="en-US" dirty="0">
              <a:latin typeface="Comic Sans MS" pitchFamily="66" charset="0"/>
              <a:cs typeface="+mn-cs"/>
            </a:endParaRPr>
          </a:p>
        </p:txBody>
      </p:sp>
      <p:sp>
        <p:nvSpPr>
          <p:cNvPr id="10245" name="Rectangle 5"/>
          <p:cNvSpPr>
            <a:spLocks noChangeArrowheads="1"/>
          </p:cNvSpPr>
          <p:nvPr/>
        </p:nvSpPr>
        <p:spPr bwMode="auto">
          <a:xfrm>
            <a:off x="4891088"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26211</TotalTime>
  <Words>3632</Words>
  <Application>Microsoft Office PowerPoint</Application>
  <PresentationFormat>On-screen Show (4:3)</PresentationFormat>
  <Paragraphs>759</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PowerPoint Presentation</vt:lpstr>
      <vt:lpstr>PowerPoint Presentation</vt:lpstr>
      <vt:lpstr>Elements, Atoms, Molecules &amp; Compounds</vt:lpstr>
      <vt:lpstr>Chemical Shorthand</vt:lpstr>
      <vt:lpstr>The Structure of an Atom</vt:lpstr>
      <vt:lpstr>Chemical Bonding and Electron Valences</vt:lpstr>
      <vt:lpstr>PowerPoint Presentation</vt:lpstr>
      <vt:lpstr>Ionic Bonds</vt:lpstr>
      <vt:lpstr>Ions: Acids &amp; Bases</vt:lpstr>
      <vt:lpstr>  </vt:lpstr>
      <vt:lpstr>Meet the Microbe!</vt:lpstr>
      <vt:lpstr>PowerPoint Presentation</vt:lpstr>
      <vt:lpstr>Ions &amp; Salts</vt:lpstr>
      <vt:lpstr>PowerPoint Presentation</vt:lpstr>
      <vt:lpstr>Antacids &amp;  Food Poisoning</vt:lpstr>
      <vt:lpstr>PowerPoint Presentation</vt:lpstr>
      <vt:lpstr>Covalent Bonds</vt:lpstr>
      <vt:lpstr>Oxidation - Reduction Reaction</vt:lpstr>
      <vt:lpstr>Oil Rig</vt:lpstr>
      <vt:lpstr>PowerPoint Presentation</vt:lpstr>
      <vt:lpstr>Hydrogen Bonds</vt:lpstr>
      <vt:lpstr>REVIEW!</vt:lpstr>
      <vt:lpstr>Inorganic vs Organic Molecules</vt:lpstr>
      <vt:lpstr>Carbon Little Atom, Big Deal</vt:lpstr>
      <vt:lpstr>Study Table of Organic Macromolecules  (We will fill this in as we go through the rest of the lecture.)</vt:lpstr>
      <vt:lpstr> Organic Molecules - Carbohydrates   </vt:lpstr>
      <vt:lpstr> Organic Molecules - Carbohydrates   </vt:lpstr>
      <vt:lpstr>MacConkey's (MAC)</vt:lpstr>
      <vt:lpstr>Organic Molecules - Proteins</vt:lpstr>
      <vt:lpstr>Organic Molecules – Proteins</vt:lpstr>
      <vt:lpstr> Protein Structure</vt:lpstr>
      <vt:lpstr>Organic Molecules - Proteins</vt:lpstr>
      <vt:lpstr>       Q: How do you sabotage a protein?</vt:lpstr>
      <vt:lpstr>Organic Molecules – Nucleic Acids</vt:lpstr>
      <vt:lpstr>Organic Molecules – Nucleic Acids</vt:lpstr>
      <vt:lpstr>Nucleic Acids - DNA</vt:lpstr>
      <vt:lpstr>PowerPoint Presentation</vt:lpstr>
      <vt:lpstr>ATP Production and Energy Storage</vt:lpstr>
      <vt:lpstr> Organic Molecules – Lipids  (Fats, Phospholipids, Waxes &amp; Steroids) </vt:lpstr>
      <vt:lpstr>Organic Molecules – Lipids  (Fats, Phospholipids, Waxes &amp; Steroids)</vt:lpstr>
      <vt:lpstr>Organic Molecules – Lipids  (Fats, Phospholipids, Waxes &amp; Steroids)</vt:lpstr>
      <vt:lpstr>Organic Molecules – Lipids  (Fats, Phospholipids, Waxes &amp; Steroids)</vt:lpstr>
      <vt:lpstr>Meet the Microbes: Mycobacterium</vt:lpstr>
      <vt:lpstr>REVIEW!</vt:lpstr>
      <vt:lpstr>PowerPoint Presentation</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of Microbiology Lecture PowerPoint</dc:title>
  <dc:subject>chemistory of microbiology</dc:subject>
  <dc:creator>Tami Port</dc:creator>
  <cp:keywords>chemistry of microbiology, chemistry of microbiology lecture, chemistry of microbiology powerpoint, chemistry of microbiology PPT, chem of micro powerpoint</cp:keywords>
  <dc:description>PowerPoint lecture on Chemistry of Microbiology used in an actual college classroom.</dc:description>
  <cp:lastModifiedBy>Tami</cp:lastModifiedBy>
  <cp:revision>271</cp:revision>
  <dcterms:created xsi:type="dcterms:W3CDTF">2007-05-12T18:17:30Z</dcterms:created>
  <dcterms:modified xsi:type="dcterms:W3CDTF">2013-09-01T13:59:37Z</dcterms:modified>
  <cp:category>Chemistry of Microbiology Lecture PowerPoint</cp:category>
</cp:coreProperties>
</file>