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74" r:id="rId2"/>
    <p:sldId id="352" r:id="rId3"/>
    <p:sldId id="353" r:id="rId4"/>
    <p:sldId id="354" r:id="rId5"/>
    <p:sldId id="358" r:id="rId6"/>
    <p:sldId id="371" r:id="rId7"/>
    <p:sldId id="372" r:id="rId8"/>
    <p:sldId id="373" r:id="rId9"/>
    <p:sldId id="360" r:id="rId10"/>
    <p:sldId id="359" r:id="rId11"/>
    <p:sldId id="361" r:id="rId12"/>
    <p:sldId id="362" r:id="rId13"/>
    <p:sldId id="369" r:id="rId14"/>
    <p:sldId id="363" r:id="rId15"/>
    <p:sldId id="365" r:id="rId16"/>
  </p:sldIdLst>
  <p:sldSz cx="9144000" cy="6858000" type="screen4x3"/>
  <p:notesSz cx="7077075" cy="9363075"/>
  <p:defaultTextStyle>
    <a:defPPr>
      <a:defRPr lang="en-US"/>
    </a:defPPr>
    <a:lvl1pPr algn="l" rtl="0" fontAlgn="base">
      <a:spcBef>
        <a:spcPct val="0"/>
      </a:spcBef>
      <a:spcAft>
        <a:spcPct val="0"/>
      </a:spcAft>
      <a:defRPr i="1" kern="1200">
        <a:solidFill>
          <a:schemeClr val="tx1"/>
        </a:solidFill>
        <a:latin typeface="Arial" charset="0"/>
        <a:ea typeface="+mn-ea"/>
        <a:cs typeface="+mn-cs"/>
      </a:defRPr>
    </a:lvl1pPr>
    <a:lvl2pPr marL="457200" algn="l" rtl="0" fontAlgn="base">
      <a:spcBef>
        <a:spcPct val="0"/>
      </a:spcBef>
      <a:spcAft>
        <a:spcPct val="0"/>
      </a:spcAft>
      <a:defRPr i="1" kern="1200">
        <a:solidFill>
          <a:schemeClr val="tx1"/>
        </a:solidFill>
        <a:latin typeface="Arial" charset="0"/>
        <a:ea typeface="+mn-ea"/>
        <a:cs typeface="+mn-cs"/>
      </a:defRPr>
    </a:lvl2pPr>
    <a:lvl3pPr marL="914400" algn="l" rtl="0" fontAlgn="base">
      <a:spcBef>
        <a:spcPct val="0"/>
      </a:spcBef>
      <a:spcAft>
        <a:spcPct val="0"/>
      </a:spcAft>
      <a:defRPr i="1" kern="1200">
        <a:solidFill>
          <a:schemeClr val="tx1"/>
        </a:solidFill>
        <a:latin typeface="Arial" charset="0"/>
        <a:ea typeface="+mn-ea"/>
        <a:cs typeface="+mn-cs"/>
      </a:defRPr>
    </a:lvl3pPr>
    <a:lvl4pPr marL="1371600" algn="l" rtl="0" fontAlgn="base">
      <a:spcBef>
        <a:spcPct val="0"/>
      </a:spcBef>
      <a:spcAft>
        <a:spcPct val="0"/>
      </a:spcAft>
      <a:defRPr i="1" kern="1200">
        <a:solidFill>
          <a:schemeClr val="tx1"/>
        </a:solidFill>
        <a:latin typeface="Arial" charset="0"/>
        <a:ea typeface="+mn-ea"/>
        <a:cs typeface="+mn-cs"/>
      </a:defRPr>
    </a:lvl4pPr>
    <a:lvl5pPr marL="1828800" algn="l" rtl="0" fontAlgn="base">
      <a:spcBef>
        <a:spcPct val="0"/>
      </a:spcBef>
      <a:spcAft>
        <a:spcPct val="0"/>
      </a:spcAft>
      <a:defRPr i="1" kern="1200">
        <a:solidFill>
          <a:schemeClr val="tx1"/>
        </a:solidFill>
        <a:latin typeface="Arial" charset="0"/>
        <a:ea typeface="+mn-ea"/>
        <a:cs typeface="+mn-cs"/>
      </a:defRPr>
    </a:lvl5pPr>
    <a:lvl6pPr marL="2286000" algn="l" defTabSz="914400" rtl="0" eaLnBrk="1" latinLnBrk="0" hangingPunct="1">
      <a:defRPr i="1" kern="1200">
        <a:solidFill>
          <a:schemeClr val="tx1"/>
        </a:solidFill>
        <a:latin typeface="Arial" charset="0"/>
        <a:ea typeface="+mn-ea"/>
        <a:cs typeface="+mn-cs"/>
      </a:defRPr>
    </a:lvl6pPr>
    <a:lvl7pPr marL="2743200" algn="l" defTabSz="914400" rtl="0" eaLnBrk="1" latinLnBrk="0" hangingPunct="1">
      <a:defRPr i="1" kern="1200">
        <a:solidFill>
          <a:schemeClr val="tx1"/>
        </a:solidFill>
        <a:latin typeface="Arial" charset="0"/>
        <a:ea typeface="+mn-ea"/>
        <a:cs typeface="+mn-cs"/>
      </a:defRPr>
    </a:lvl7pPr>
    <a:lvl8pPr marL="3200400" algn="l" defTabSz="914400" rtl="0" eaLnBrk="1" latinLnBrk="0" hangingPunct="1">
      <a:defRPr i="1" kern="1200">
        <a:solidFill>
          <a:schemeClr val="tx1"/>
        </a:solidFill>
        <a:latin typeface="Arial" charset="0"/>
        <a:ea typeface="+mn-ea"/>
        <a:cs typeface="+mn-cs"/>
      </a:defRPr>
    </a:lvl8pPr>
    <a:lvl9pPr marL="3657600" algn="l" defTabSz="914400" rtl="0" eaLnBrk="1" latinLnBrk="0" hangingPunct="1">
      <a:defRPr i="1"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a:srgbClr val="CC0000"/>
    <a:srgbClr val="66FF33"/>
    <a:srgbClr val="CC00CC"/>
    <a:srgbClr val="008000"/>
    <a:srgbClr val="0066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06" autoAdjust="0"/>
    <p:restoredTop sz="91707" autoAdjust="0"/>
  </p:normalViewPr>
  <p:slideViewPr>
    <p:cSldViewPr>
      <p:cViewPr varScale="1">
        <p:scale>
          <a:sx n="93" d="100"/>
          <a:sy n="93" d="100"/>
        </p:scale>
        <p:origin x="-1336" y="-112"/>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490" y="-96"/>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defTabSz="939800">
              <a:defRPr sz="1200" i="0"/>
            </a:lvl1pPr>
          </a:lstStyle>
          <a:p>
            <a:pPr>
              <a:defRPr/>
            </a:pPr>
            <a:endParaRPr lang="en-US"/>
          </a:p>
        </p:txBody>
      </p:sp>
      <p:sp>
        <p:nvSpPr>
          <p:cNvPr id="5123" name="Rectangle 3"/>
          <p:cNvSpPr>
            <a:spLocks noGrp="1" noChangeArrowheads="1"/>
          </p:cNvSpPr>
          <p:nvPr>
            <p:ph type="dt" idx="1"/>
          </p:nvPr>
        </p:nvSpPr>
        <p:spPr bwMode="auto">
          <a:xfrm>
            <a:off x="4008438"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defTabSz="939800">
              <a:defRPr sz="1200" i="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98563" y="701675"/>
            <a:ext cx="4681537"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08025" y="4448175"/>
            <a:ext cx="5661025"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defTabSz="939800">
              <a:defRPr sz="1200" i="0"/>
            </a:lvl1pPr>
          </a:lstStyle>
          <a:p>
            <a:pPr>
              <a:defRPr/>
            </a:pPr>
            <a:endParaRPr lang="en-US"/>
          </a:p>
        </p:txBody>
      </p:sp>
      <p:sp>
        <p:nvSpPr>
          <p:cNvPr id="5127" name="Rectangle 7"/>
          <p:cNvSpPr>
            <a:spLocks noGrp="1" noChangeArrowheads="1"/>
          </p:cNvSpPr>
          <p:nvPr>
            <p:ph type="sldNum" sz="quarter" idx="5"/>
          </p:nvPr>
        </p:nvSpPr>
        <p:spPr bwMode="auto">
          <a:xfrm>
            <a:off x="4008438"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defTabSz="939800">
              <a:defRPr sz="1200" i="0"/>
            </a:lvl1pPr>
          </a:lstStyle>
          <a:p>
            <a:pPr>
              <a:defRPr/>
            </a:pPr>
            <a:fld id="{855B3EB5-A5B8-4FE7-B96E-9C02955ECFE4}" type="slidenum">
              <a:rPr lang="en-US"/>
              <a:pPr>
                <a:defRPr/>
              </a:pPr>
              <a:t>‹#›</a:t>
            </a:fld>
            <a:endParaRPr lang="en-US"/>
          </a:p>
        </p:txBody>
      </p:sp>
    </p:spTree>
    <p:extLst>
      <p:ext uri="{BB962C8B-B14F-4D97-AF65-F5344CB8AC3E}">
        <p14:creationId xmlns:p14="http://schemas.microsoft.com/office/powerpoint/2010/main" val="17430305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877EC770-EBCC-4C7D-AA38-F8DF3E424881}" type="slidenum">
              <a:rPr lang="en-US" sz="1200" smtClean="0">
                <a:cs typeface="Arial" pitchFamily="34" charset="0"/>
              </a:rPr>
              <a:pPr eaLnBrk="1" hangingPunct="1"/>
              <a:t>1</a:t>
            </a:fld>
            <a:endParaRPr lang="en-US" sz="1200" smtClean="0">
              <a:cs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dirty="0" smtClean="0">
                <a:latin typeface="Arial" pitchFamily="34" charset="0"/>
              </a:rPr>
              <a:t>Welcome to Science Prof Online PowerPoint Resources!</a:t>
            </a:r>
          </a:p>
          <a:p>
            <a:pPr eaLnBrk="1" hangingPunct="1"/>
            <a:r>
              <a:rPr lang="en-US" dirty="0" smtClean="0">
                <a:latin typeface="Arial" pitchFamily="34" charset="0"/>
              </a:rPr>
              <a:t>This PowerPoint Presentation comes from the Virtual Cell Biology Classroom of Science Prof Online, and, as such, is licensed under Creative Commons Attribution-</a:t>
            </a:r>
            <a:r>
              <a:rPr lang="en-US" dirty="0" err="1" smtClean="0">
                <a:latin typeface="Arial" pitchFamily="34" charset="0"/>
              </a:rPr>
              <a:t>ShareAlike</a:t>
            </a:r>
            <a:r>
              <a:rPr lang="en-US" dirty="0" smtClean="0">
                <a:latin typeface="Arial" pitchFamily="34" charset="0"/>
              </a:rPr>
              <a:t>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91420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0891BC9C-8A82-4B5D-9196-533632E263F6}" type="slidenum">
              <a:rPr lang="en-US" i="0" smtClean="0"/>
              <a:pPr eaLnBrk="1" hangingPunct="1"/>
              <a:t>10</a:t>
            </a:fld>
            <a:endParaRPr lang="en-US" i="0" smtClean="0"/>
          </a:p>
        </p:txBody>
      </p:sp>
      <p:sp>
        <p:nvSpPr>
          <p:cNvPr id="30723"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95D28B33-B6D6-4D14-B6EC-2DA8D39160C1}" type="slidenum">
              <a:rPr lang="en-US" sz="1200" i="0"/>
              <a:pPr algn="r" eaLnBrk="1" hangingPunct="1"/>
              <a:t>10</a:t>
            </a:fld>
            <a:endParaRPr lang="en-US" sz="1200" i="0"/>
          </a:p>
        </p:txBody>
      </p:sp>
      <p:sp>
        <p:nvSpPr>
          <p:cNvPr id="30724" name="Rectangle 2"/>
          <p:cNvSpPr>
            <a:spLocks noGrp="1" noRot="1" noChangeAspect="1" noChangeArrowheads="1" noTextEdit="1"/>
          </p:cNvSpPr>
          <p:nvPr>
            <p:ph type="sldImg"/>
          </p:nvPr>
        </p:nvSpPr>
        <p:spPr>
          <a:xfrm>
            <a:off x="1198563" y="703263"/>
            <a:ext cx="4679950" cy="3509962"/>
          </a:xfrm>
          <a:ln/>
        </p:spPr>
      </p:sp>
      <p:sp>
        <p:nvSpPr>
          <p:cNvPr id="30725" name="Rectangle 3"/>
          <p:cNvSpPr>
            <a:spLocks noGrp="1" noChangeArrowheads="1"/>
          </p:cNvSpPr>
          <p:nvPr>
            <p:ph type="body" idx="1"/>
          </p:nvPr>
        </p:nvSpPr>
        <p:spPr>
          <a:xfrm>
            <a:off x="942975" y="4446588"/>
            <a:ext cx="5191125" cy="4213225"/>
          </a:xfrm>
          <a:noFill/>
        </p:spPr>
        <p:txBody>
          <a:bodyPr lIns="94330" tIns="47165" rIns="94330" bIns="47165"/>
          <a:lstStyle/>
          <a:p>
            <a:pPr eaLnBrk="1" hangingPunct="1"/>
            <a:endParaRPr lang="en-US" smtClean="0"/>
          </a:p>
        </p:txBody>
      </p:sp>
    </p:spTree>
    <p:extLst>
      <p:ext uri="{BB962C8B-B14F-4D97-AF65-F5344CB8AC3E}">
        <p14:creationId xmlns:p14="http://schemas.microsoft.com/office/powerpoint/2010/main" val="3284565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7E9BC203-362C-4562-8511-FAC1FD617396}" type="slidenum">
              <a:rPr lang="en-US" i="0" smtClean="0"/>
              <a:pPr eaLnBrk="1" hangingPunct="1"/>
              <a:t>11</a:t>
            </a:fld>
            <a:endParaRPr lang="en-US" i="0" smtClean="0"/>
          </a:p>
        </p:txBody>
      </p:sp>
      <p:sp>
        <p:nvSpPr>
          <p:cNvPr id="31747"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4CEBB6D9-AA14-4805-B939-9F076B340A99}" type="slidenum">
              <a:rPr lang="en-US" sz="1200" i="0"/>
              <a:pPr algn="r" eaLnBrk="1" hangingPunct="1"/>
              <a:t>11</a:t>
            </a:fld>
            <a:endParaRPr lang="en-US" sz="1200" i="0"/>
          </a:p>
        </p:txBody>
      </p:sp>
      <p:sp>
        <p:nvSpPr>
          <p:cNvPr id="31748" name="Rectangle 2"/>
          <p:cNvSpPr>
            <a:spLocks noGrp="1" noRot="1" noChangeAspect="1" noChangeArrowheads="1" noTextEdit="1"/>
          </p:cNvSpPr>
          <p:nvPr>
            <p:ph type="sldImg"/>
          </p:nvPr>
        </p:nvSpPr>
        <p:spPr>
          <a:xfrm>
            <a:off x="1198563" y="703263"/>
            <a:ext cx="4679950" cy="3509962"/>
          </a:xfrm>
          <a:ln/>
        </p:spPr>
      </p:sp>
      <p:sp>
        <p:nvSpPr>
          <p:cNvPr id="31749" name="Rectangle 3"/>
          <p:cNvSpPr>
            <a:spLocks noGrp="1" noChangeArrowheads="1"/>
          </p:cNvSpPr>
          <p:nvPr>
            <p:ph type="body" idx="1"/>
          </p:nvPr>
        </p:nvSpPr>
        <p:spPr>
          <a:xfrm>
            <a:off x="942975" y="4446588"/>
            <a:ext cx="5191125" cy="4213225"/>
          </a:xfrm>
          <a:noFill/>
        </p:spPr>
        <p:txBody>
          <a:bodyPr lIns="94330" tIns="47165" rIns="94330" bIns="47165"/>
          <a:lstStyle/>
          <a:p>
            <a:pPr eaLnBrk="1" hangingPunct="1"/>
            <a:endParaRPr lang="en-US" dirty="0" smtClean="0"/>
          </a:p>
        </p:txBody>
      </p:sp>
    </p:spTree>
    <p:extLst>
      <p:ext uri="{BB962C8B-B14F-4D97-AF65-F5344CB8AC3E}">
        <p14:creationId xmlns:p14="http://schemas.microsoft.com/office/powerpoint/2010/main" val="4084702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78C190F6-5CAB-464D-B978-17FD2D90E6FF}" type="slidenum">
              <a:rPr lang="en-US" i="0" smtClean="0"/>
              <a:pPr eaLnBrk="1" hangingPunct="1"/>
              <a:t>12</a:t>
            </a:fld>
            <a:endParaRPr lang="en-US" i="0" smtClean="0"/>
          </a:p>
        </p:txBody>
      </p:sp>
      <p:sp>
        <p:nvSpPr>
          <p:cNvPr id="33795"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D67CA69F-D69A-4A9D-B1BF-611892A73B9E}" type="slidenum">
              <a:rPr lang="en-US" sz="1200" i="0"/>
              <a:pPr algn="r" eaLnBrk="1" hangingPunct="1"/>
              <a:t>12</a:t>
            </a:fld>
            <a:endParaRPr lang="en-US" sz="1200" i="0"/>
          </a:p>
        </p:txBody>
      </p:sp>
      <p:sp>
        <p:nvSpPr>
          <p:cNvPr id="33796" name="Rectangle 2"/>
          <p:cNvSpPr>
            <a:spLocks noGrp="1" noRot="1" noChangeAspect="1" noChangeArrowheads="1" noTextEdit="1"/>
          </p:cNvSpPr>
          <p:nvPr>
            <p:ph type="sldImg"/>
          </p:nvPr>
        </p:nvSpPr>
        <p:spPr>
          <a:xfrm>
            <a:off x="1198563" y="703263"/>
            <a:ext cx="4679950" cy="3509962"/>
          </a:xfrm>
          <a:ln/>
        </p:spPr>
      </p:sp>
      <p:sp>
        <p:nvSpPr>
          <p:cNvPr id="33797" name="Rectangle 3"/>
          <p:cNvSpPr>
            <a:spLocks noGrp="1" noChangeArrowheads="1"/>
          </p:cNvSpPr>
          <p:nvPr>
            <p:ph type="body" idx="1"/>
          </p:nvPr>
        </p:nvSpPr>
        <p:spPr>
          <a:xfrm>
            <a:off x="942975" y="4446588"/>
            <a:ext cx="5191125" cy="4213225"/>
          </a:xfrm>
          <a:noFill/>
        </p:spPr>
        <p:txBody>
          <a:bodyPr lIns="94330" tIns="47165" rIns="94330" bIns="47165"/>
          <a:lstStyle/>
          <a:p>
            <a:pPr eaLnBrk="1" hangingPunct="1"/>
            <a:r>
              <a:rPr lang="en-US" smtClean="0"/>
              <a:t>Mitochondria</a:t>
            </a:r>
          </a:p>
          <a:p>
            <a:pPr eaLnBrk="1" hangingPunct="1"/>
            <a:endParaRPr lang="en-US" smtClean="0"/>
          </a:p>
          <a:p>
            <a:pPr eaLnBrk="1" hangingPunct="1"/>
            <a:r>
              <a:rPr lang="en-US" smtClean="0"/>
              <a:t>Chloroplast</a:t>
            </a:r>
          </a:p>
        </p:txBody>
      </p:sp>
    </p:spTree>
    <p:extLst>
      <p:ext uri="{BB962C8B-B14F-4D97-AF65-F5344CB8AC3E}">
        <p14:creationId xmlns:p14="http://schemas.microsoft.com/office/powerpoint/2010/main" val="998498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endParaRPr lang="en-US" smtClean="0">
              <a:latin typeface="Arial" pitchFamily="34" charset="0"/>
            </a:endParaRPr>
          </a:p>
        </p:txBody>
      </p:sp>
      <p:sp>
        <p:nvSpPr>
          <p:cNvPr id="72708" name="Slide Number Placeholder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66427" indent="-294780" eaLnBrk="0" hangingPunct="0">
              <a:defRPr>
                <a:solidFill>
                  <a:schemeClr val="tx1"/>
                </a:solidFill>
                <a:latin typeface="Arial" pitchFamily="34" charset="0"/>
              </a:defRPr>
            </a:lvl2pPr>
            <a:lvl3pPr marL="1179119" indent="-235824" eaLnBrk="0" hangingPunct="0">
              <a:defRPr>
                <a:solidFill>
                  <a:schemeClr val="tx1"/>
                </a:solidFill>
                <a:latin typeface="Arial" pitchFamily="34" charset="0"/>
              </a:defRPr>
            </a:lvl3pPr>
            <a:lvl4pPr marL="1650766" indent="-235824" eaLnBrk="0" hangingPunct="0">
              <a:defRPr>
                <a:solidFill>
                  <a:schemeClr val="tx1"/>
                </a:solidFill>
                <a:latin typeface="Arial" pitchFamily="34" charset="0"/>
              </a:defRPr>
            </a:lvl4pPr>
            <a:lvl5pPr marL="2122414" indent="-235824" eaLnBrk="0" hangingPunct="0">
              <a:defRPr>
                <a:solidFill>
                  <a:schemeClr val="tx1"/>
                </a:solidFill>
                <a:latin typeface="Arial" pitchFamily="34" charset="0"/>
              </a:defRPr>
            </a:lvl5pPr>
            <a:lvl6pPr marL="2594061" indent="-235824" eaLnBrk="0" fontAlgn="base" hangingPunct="0">
              <a:spcBef>
                <a:spcPct val="0"/>
              </a:spcBef>
              <a:spcAft>
                <a:spcPct val="0"/>
              </a:spcAft>
              <a:defRPr>
                <a:solidFill>
                  <a:schemeClr val="tx1"/>
                </a:solidFill>
                <a:latin typeface="Arial" pitchFamily="34" charset="0"/>
              </a:defRPr>
            </a:lvl6pPr>
            <a:lvl7pPr marL="3065709" indent="-235824" eaLnBrk="0" fontAlgn="base" hangingPunct="0">
              <a:spcBef>
                <a:spcPct val="0"/>
              </a:spcBef>
              <a:spcAft>
                <a:spcPct val="0"/>
              </a:spcAft>
              <a:defRPr>
                <a:solidFill>
                  <a:schemeClr val="tx1"/>
                </a:solidFill>
                <a:latin typeface="Arial" pitchFamily="34" charset="0"/>
              </a:defRPr>
            </a:lvl7pPr>
            <a:lvl8pPr marL="3537356" indent="-235824" eaLnBrk="0" fontAlgn="base" hangingPunct="0">
              <a:spcBef>
                <a:spcPct val="0"/>
              </a:spcBef>
              <a:spcAft>
                <a:spcPct val="0"/>
              </a:spcAft>
              <a:defRPr>
                <a:solidFill>
                  <a:schemeClr val="tx1"/>
                </a:solidFill>
                <a:latin typeface="Arial" pitchFamily="34" charset="0"/>
              </a:defRPr>
            </a:lvl8pPr>
            <a:lvl9pPr marL="4009004" indent="-235824" eaLnBrk="0" fontAlgn="base" hangingPunct="0">
              <a:spcBef>
                <a:spcPct val="0"/>
              </a:spcBef>
              <a:spcAft>
                <a:spcPct val="0"/>
              </a:spcAft>
              <a:defRPr>
                <a:solidFill>
                  <a:schemeClr val="tx1"/>
                </a:solidFill>
                <a:latin typeface="Arial" pitchFamily="34" charset="0"/>
              </a:defRPr>
            </a:lvl9pPr>
          </a:lstStyle>
          <a:p>
            <a:pPr eaLnBrk="1" hangingPunct="1"/>
            <a:fld id="{AD277318-1D32-4B00-9839-3B5CD5736C85}" type="slidenum">
              <a:rPr lang="en-US" smtClean="0"/>
              <a:pPr eaLnBrk="1" hangingPunct="1"/>
              <a:t>13</a:t>
            </a:fld>
            <a:endParaRPr lang="en-US" smtClean="0"/>
          </a:p>
        </p:txBody>
      </p:sp>
    </p:spTree>
    <p:extLst>
      <p:ext uri="{BB962C8B-B14F-4D97-AF65-F5344CB8AC3E}">
        <p14:creationId xmlns:p14="http://schemas.microsoft.com/office/powerpoint/2010/main" val="728082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63F1474D-5F9E-447C-9345-FDC819D7E204}" type="slidenum">
              <a:rPr lang="en-US" i="0" smtClean="0"/>
              <a:pPr eaLnBrk="1" hangingPunct="1"/>
              <a:t>14</a:t>
            </a:fld>
            <a:endParaRPr lang="en-US" i="0" smtClean="0"/>
          </a:p>
        </p:txBody>
      </p:sp>
      <p:sp>
        <p:nvSpPr>
          <p:cNvPr id="34819" name="Rectangle 2"/>
          <p:cNvSpPr>
            <a:spLocks noGrp="1" noRot="1" noChangeAspect="1" noChangeArrowheads="1" noTextEdit="1"/>
          </p:cNvSpPr>
          <p:nvPr>
            <p:ph type="sldImg"/>
          </p:nvPr>
        </p:nvSpPr>
        <p:spPr>
          <a:xfrm>
            <a:off x="1201738" y="703263"/>
            <a:ext cx="4679950" cy="3509962"/>
          </a:xfrm>
          <a:ln/>
        </p:spPr>
      </p:sp>
      <p:sp>
        <p:nvSpPr>
          <p:cNvPr id="34820" name="Rectangle 3"/>
          <p:cNvSpPr>
            <a:spLocks noGrp="1" noChangeArrowheads="1"/>
          </p:cNvSpPr>
          <p:nvPr>
            <p:ph type="body" idx="1"/>
          </p:nvPr>
        </p:nvSpPr>
        <p:spPr>
          <a:xfrm>
            <a:off x="708025" y="4446588"/>
            <a:ext cx="5661025" cy="4213225"/>
          </a:xfrm>
          <a:noFill/>
        </p:spPr>
        <p:txBody>
          <a:bodyPr/>
          <a:lstStyle/>
          <a:p>
            <a:pPr eaLnBrk="1" hangingPunct="1"/>
            <a:endParaRPr lang="en-US" smtClean="0"/>
          </a:p>
        </p:txBody>
      </p:sp>
    </p:spTree>
    <p:extLst>
      <p:ext uri="{BB962C8B-B14F-4D97-AF65-F5344CB8AC3E}">
        <p14:creationId xmlns:p14="http://schemas.microsoft.com/office/powerpoint/2010/main" val="1443902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162EA338-59E3-4BB5-8D20-49A4413CB092}" type="slidenum">
              <a:rPr lang="en-US" i="0" smtClean="0"/>
              <a:pPr eaLnBrk="1" hangingPunct="1"/>
              <a:t>15</a:t>
            </a:fld>
            <a:endParaRPr lang="en-US" i="0" smtClean="0"/>
          </a:p>
        </p:txBody>
      </p:sp>
      <p:sp>
        <p:nvSpPr>
          <p:cNvPr id="36867" name="Rectangle 2"/>
          <p:cNvSpPr>
            <a:spLocks noGrp="1" noRot="1" noChangeAspect="1" noChangeArrowheads="1" noTextEdit="1"/>
          </p:cNvSpPr>
          <p:nvPr>
            <p:ph type="sldImg"/>
          </p:nvPr>
        </p:nvSpPr>
        <p:spPr>
          <a:xfrm>
            <a:off x="1196975" y="703263"/>
            <a:ext cx="4683125" cy="3511550"/>
          </a:xfrm>
          <a:ln/>
        </p:spPr>
      </p:sp>
      <p:sp>
        <p:nvSpPr>
          <p:cNvPr id="36868" name="Rectangle 3"/>
          <p:cNvSpPr>
            <a:spLocks noGrp="1" noChangeArrowheads="1"/>
          </p:cNvSpPr>
          <p:nvPr>
            <p:ph type="body" idx="1"/>
          </p:nvPr>
        </p:nvSpPr>
        <p:spPr>
          <a:xfrm>
            <a:off x="708025" y="4446588"/>
            <a:ext cx="5661025" cy="4213225"/>
          </a:xfrm>
          <a:noFill/>
        </p:spPr>
        <p:txBody>
          <a:bodyPr/>
          <a:lstStyle/>
          <a:p>
            <a:pPr eaLnBrk="1" hangingPunct="1"/>
            <a:endParaRPr lang="en-US" smtClean="0"/>
          </a:p>
        </p:txBody>
      </p:sp>
    </p:spTree>
    <p:extLst>
      <p:ext uri="{BB962C8B-B14F-4D97-AF65-F5344CB8AC3E}">
        <p14:creationId xmlns:p14="http://schemas.microsoft.com/office/powerpoint/2010/main" val="148105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5B7D16C0-F6A9-4EB3-9CFC-AAA68BF3C9E9}" type="slidenum">
              <a:rPr lang="en-US" i="0" smtClean="0"/>
              <a:pPr eaLnBrk="1" hangingPunct="1"/>
              <a:t>2</a:t>
            </a:fld>
            <a:endParaRPr lang="en-US" i="0" smtClean="0"/>
          </a:p>
        </p:txBody>
      </p:sp>
      <p:sp>
        <p:nvSpPr>
          <p:cNvPr id="21507"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2AB47DF4-C7E1-42BD-B55A-A211621CA0E5}" type="slidenum">
              <a:rPr lang="en-US" sz="1200" i="0"/>
              <a:pPr algn="r" eaLnBrk="1" hangingPunct="1"/>
              <a:t>2</a:t>
            </a:fld>
            <a:endParaRPr lang="en-US" sz="1200" i="0"/>
          </a:p>
        </p:txBody>
      </p:sp>
      <p:sp>
        <p:nvSpPr>
          <p:cNvPr id="21508" name="Rectangle 2"/>
          <p:cNvSpPr>
            <a:spLocks noGrp="1" noRot="1" noChangeAspect="1" noChangeArrowheads="1" noTextEdit="1"/>
          </p:cNvSpPr>
          <p:nvPr>
            <p:ph type="sldImg"/>
          </p:nvPr>
        </p:nvSpPr>
        <p:spPr>
          <a:xfrm>
            <a:off x="1198563" y="703263"/>
            <a:ext cx="4679950" cy="3509962"/>
          </a:xfrm>
          <a:ln/>
        </p:spPr>
      </p:sp>
      <p:sp>
        <p:nvSpPr>
          <p:cNvPr id="21509" name="Rectangle 3"/>
          <p:cNvSpPr>
            <a:spLocks noGrp="1" noChangeArrowheads="1"/>
          </p:cNvSpPr>
          <p:nvPr>
            <p:ph type="body" idx="1"/>
          </p:nvPr>
        </p:nvSpPr>
        <p:spPr>
          <a:xfrm>
            <a:off x="708025" y="4446588"/>
            <a:ext cx="5661025" cy="4213225"/>
          </a:xfrm>
          <a:noFill/>
        </p:spPr>
        <p:txBody>
          <a:bodyPr lIns="94330" tIns="47165" rIns="94330" bIns="47165"/>
          <a:lstStyle/>
          <a:p>
            <a:pPr eaLnBrk="1" hangingPunct="1"/>
            <a:endParaRPr lang="en-US" smtClean="0"/>
          </a:p>
        </p:txBody>
      </p:sp>
    </p:spTree>
    <p:extLst>
      <p:ext uri="{BB962C8B-B14F-4D97-AF65-F5344CB8AC3E}">
        <p14:creationId xmlns:p14="http://schemas.microsoft.com/office/powerpoint/2010/main" val="403767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C8B50ED2-1AFE-476F-8F8F-1C696F6D44B1}" type="slidenum">
              <a:rPr lang="en-US" i="0" smtClean="0"/>
              <a:pPr eaLnBrk="1" hangingPunct="1"/>
              <a:t>3</a:t>
            </a:fld>
            <a:endParaRPr lang="en-US" i="0" smtClean="0"/>
          </a:p>
        </p:txBody>
      </p:sp>
      <p:sp>
        <p:nvSpPr>
          <p:cNvPr id="22531"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D6A1EAE2-36C2-41A2-A39D-976B0AB2ECAB}" type="slidenum">
              <a:rPr lang="en-US" sz="1200" i="0"/>
              <a:pPr algn="r" eaLnBrk="1" hangingPunct="1"/>
              <a:t>3</a:t>
            </a:fld>
            <a:endParaRPr lang="en-US" sz="1200" i="0"/>
          </a:p>
        </p:txBody>
      </p:sp>
      <p:sp>
        <p:nvSpPr>
          <p:cNvPr id="22532" name="Rectangle 2"/>
          <p:cNvSpPr>
            <a:spLocks noGrp="1" noRot="1" noChangeAspect="1" noChangeArrowheads="1" noTextEdit="1"/>
          </p:cNvSpPr>
          <p:nvPr>
            <p:ph type="sldImg"/>
          </p:nvPr>
        </p:nvSpPr>
        <p:spPr>
          <a:xfrm>
            <a:off x="1198563" y="703263"/>
            <a:ext cx="4679950" cy="3509962"/>
          </a:xfrm>
          <a:ln/>
        </p:spPr>
      </p:sp>
      <p:sp>
        <p:nvSpPr>
          <p:cNvPr id="22533" name="Rectangle 3"/>
          <p:cNvSpPr>
            <a:spLocks noGrp="1" noChangeArrowheads="1"/>
          </p:cNvSpPr>
          <p:nvPr>
            <p:ph type="body" idx="1"/>
          </p:nvPr>
        </p:nvSpPr>
        <p:spPr>
          <a:xfrm>
            <a:off x="708025" y="4446588"/>
            <a:ext cx="5661025" cy="4213225"/>
          </a:xfrm>
          <a:noFill/>
        </p:spPr>
        <p:txBody>
          <a:bodyPr lIns="94330" tIns="47165" rIns="94330" bIns="47165"/>
          <a:lstStyle/>
          <a:p>
            <a:pPr eaLnBrk="1" hangingPunct="1"/>
            <a:endParaRPr lang="en-US" dirty="0" smtClean="0"/>
          </a:p>
        </p:txBody>
      </p:sp>
    </p:spTree>
    <p:extLst>
      <p:ext uri="{BB962C8B-B14F-4D97-AF65-F5344CB8AC3E}">
        <p14:creationId xmlns:p14="http://schemas.microsoft.com/office/powerpoint/2010/main" val="1919702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F66A9F2E-DA26-427B-A726-C7A4417EA0E6}" type="slidenum">
              <a:rPr lang="en-US" i="0" smtClean="0"/>
              <a:pPr eaLnBrk="1" hangingPunct="1"/>
              <a:t>4</a:t>
            </a:fld>
            <a:endParaRPr lang="en-US" i="0" smtClean="0"/>
          </a:p>
        </p:txBody>
      </p:sp>
      <p:sp>
        <p:nvSpPr>
          <p:cNvPr id="23555"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96432090-5105-4BE5-B016-2F5CB4307F69}" type="slidenum">
              <a:rPr lang="en-US" sz="1200" i="0"/>
              <a:pPr algn="r" eaLnBrk="1" hangingPunct="1"/>
              <a:t>4</a:t>
            </a:fld>
            <a:endParaRPr lang="en-US" sz="1200" i="0"/>
          </a:p>
        </p:txBody>
      </p:sp>
      <p:sp>
        <p:nvSpPr>
          <p:cNvPr id="23556" name="Rectangle 2"/>
          <p:cNvSpPr>
            <a:spLocks noGrp="1" noRot="1" noChangeAspect="1" noChangeArrowheads="1" noTextEdit="1"/>
          </p:cNvSpPr>
          <p:nvPr>
            <p:ph type="sldImg"/>
          </p:nvPr>
        </p:nvSpPr>
        <p:spPr>
          <a:xfrm>
            <a:off x="1198563" y="703263"/>
            <a:ext cx="4679950" cy="3509962"/>
          </a:xfrm>
          <a:ln/>
        </p:spPr>
      </p:sp>
      <p:sp>
        <p:nvSpPr>
          <p:cNvPr id="23557" name="Rectangle 3"/>
          <p:cNvSpPr>
            <a:spLocks noGrp="1" noChangeArrowheads="1"/>
          </p:cNvSpPr>
          <p:nvPr>
            <p:ph type="body" idx="1"/>
          </p:nvPr>
        </p:nvSpPr>
        <p:spPr>
          <a:xfrm>
            <a:off x="708025" y="4446588"/>
            <a:ext cx="5661025" cy="4213225"/>
          </a:xfrm>
          <a:noFill/>
        </p:spPr>
        <p:txBody>
          <a:bodyPr lIns="94330" tIns="47165" rIns="94330" bIns="47165"/>
          <a:lstStyle/>
          <a:p>
            <a:pPr eaLnBrk="1" hangingPunct="1"/>
            <a:endParaRPr lang="en-US" smtClean="0"/>
          </a:p>
        </p:txBody>
      </p:sp>
    </p:spTree>
    <p:extLst>
      <p:ext uri="{BB962C8B-B14F-4D97-AF65-F5344CB8AC3E}">
        <p14:creationId xmlns:p14="http://schemas.microsoft.com/office/powerpoint/2010/main" val="420733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BEAF5329-1C02-467A-A5B7-CCB08ED4FDB0}" type="slidenum">
              <a:rPr lang="en-US" i="0" smtClean="0"/>
              <a:pPr eaLnBrk="1" hangingPunct="1"/>
              <a:t>5</a:t>
            </a:fld>
            <a:endParaRPr lang="en-US" i="0" smtClean="0"/>
          </a:p>
        </p:txBody>
      </p:sp>
      <p:sp>
        <p:nvSpPr>
          <p:cNvPr id="25603" name="Rectangle 2"/>
          <p:cNvSpPr>
            <a:spLocks noGrp="1" noRot="1" noChangeAspect="1" noChangeArrowheads="1" noTextEdit="1"/>
          </p:cNvSpPr>
          <p:nvPr>
            <p:ph type="sldImg"/>
          </p:nvPr>
        </p:nvSpPr>
        <p:spPr>
          <a:xfrm>
            <a:off x="1195388" y="700088"/>
            <a:ext cx="4687887" cy="3514725"/>
          </a:xfrm>
          <a:ln/>
        </p:spPr>
      </p:sp>
      <p:sp>
        <p:nvSpPr>
          <p:cNvPr id="25604" name="Rectangle 3"/>
          <p:cNvSpPr>
            <a:spLocks noGrp="1" noChangeArrowheads="1"/>
          </p:cNvSpPr>
          <p:nvPr>
            <p:ph type="body" idx="1"/>
          </p:nvPr>
        </p:nvSpPr>
        <p:spPr>
          <a:xfrm>
            <a:off x="941388" y="4446588"/>
            <a:ext cx="5194300" cy="4216400"/>
          </a:xfrm>
          <a:noFill/>
        </p:spPr>
        <p:txBody>
          <a:bodyPr/>
          <a:lstStyle/>
          <a:p>
            <a:pPr eaLnBrk="1" hangingPunct="1"/>
            <a:endParaRPr lang="en-US" dirty="0" smtClean="0"/>
          </a:p>
        </p:txBody>
      </p:sp>
    </p:spTree>
    <p:extLst>
      <p:ext uri="{BB962C8B-B14F-4D97-AF65-F5344CB8AC3E}">
        <p14:creationId xmlns:p14="http://schemas.microsoft.com/office/powerpoint/2010/main" val="3693886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39637" eaLnBrk="0" hangingPunct="0">
              <a:defRPr i="1">
                <a:solidFill>
                  <a:schemeClr val="tx1"/>
                </a:solidFill>
                <a:latin typeface="Arial" charset="0"/>
              </a:defRPr>
            </a:lvl1pPr>
            <a:lvl2pPr marL="742821" indent="-285701" defTabSz="939637" eaLnBrk="0" hangingPunct="0">
              <a:defRPr i="1">
                <a:solidFill>
                  <a:schemeClr val="tx1"/>
                </a:solidFill>
                <a:latin typeface="Arial" charset="0"/>
              </a:defRPr>
            </a:lvl2pPr>
            <a:lvl3pPr marL="1142802" indent="-228560" defTabSz="939637" eaLnBrk="0" hangingPunct="0">
              <a:defRPr i="1">
                <a:solidFill>
                  <a:schemeClr val="tx1"/>
                </a:solidFill>
                <a:latin typeface="Arial" charset="0"/>
              </a:defRPr>
            </a:lvl3pPr>
            <a:lvl4pPr marL="1599923" indent="-228560" defTabSz="939637" eaLnBrk="0" hangingPunct="0">
              <a:defRPr i="1">
                <a:solidFill>
                  <a:schemeClr val="tx1"/>
                </a:solidFill>
                <a:latin typeface="Arial" charset="0"/>
              </a:defRPr>
            </a:lvl4pPr>
            <a:lvl5pPr marL="2057043" indent="-228560" defTabSz="939637" eaLnBrk="0" hangingPunct="0">
              <a:defRPr i="1">
                <a:solidFill>
                  <a:schemeClr val="tx1"/>
                </a:solidFill>
                <a:latin typeface="Arial" charset="0"/>
              </a:defRPr>
            </a:lvl5pPr>
            <a:lvl6pPr marL="2514164" indent="-228560" defTabSz="939637" eaLnBrk="0" fontAlgn="base" hangingPunct="0">
              <a:spcBef>
                <a:spcPct val="0"/>
              </a:spcBef>
              <a:spcAft>
                <a:spcPct val="0"/>
              </a:spcAft>
              <a:defRPr i="1">
                <a:solidFill>
                  <a:schemeClr val="tx1"/>
                </a:solidFill>
                <a:latin typeface="Arial" charset="0"/>
              </a:defRPr>
            </a:lvl6pPr>
            <a:lvl7pPr marL="2971286" indent="-228560" defTabSz="939637" eaLnBrk="0" fontAlgn="base" hangingPunct="0">
              <a:spcBef>
                <a:spcPct val="0"/>
              </a:spcBef>
              <a:spcAft>
                <a:spcPct val="0"/>
              </a:spcAft>
              <a:defRPr i="1">
                <a:solidFill>
                  <a:schemeClr val="tx1"/>
                </a:solidFill>
                <a:latin typeface="Arial" charset="0"/>
              </a:defRPr>
            </a:lvl7pPr>
            <a:lvl8pPr marL="3428406" indent="-228560" defTabSz="939637" eaLnBrk="0" fontAlgn="base" hangingPunct="0">
              <a:spcBef>
                <a:spcPct val="0"/>
              </a:spcBef>
              <a:spcAft>
                <a:spcPct val="0"/>
              </a:spcAft>
              <a:defRPr i="1">
                <a:solidFill>
                  <a:schemeClr val="tx1"/>
                </a:solidFill>
                <a:latin typeface="Arial" charset="0"/>
              </a:defRPr>
            </a:lvl8pPr>
            <a:lvl9pPr marL="3885527" indent="-228560" defTabSz="939637" eaLnBrk="0" fontAlgn="base" hangingPunct="0">
              <a:spcBef>
                <a:spcPct val="0"/>
              </a:spcBef>
              <a:spcAft>
                <a:spcPct val="0"/>
              </a:spcAft>
              <a:defRPr i="1">
                <a:solidFill>
                  <a:schemeClr val="tx1"/>
                </a:solidFill>
                <a:latin typeface="Arial" charset="0"/>
              </a:defRPr>
            </a:lvl9pPr>
          </a:lstStyle>
          <a:p>
            <a:pPr eaLnBrk="1" hangingPunct="1"/>
            <a:fld id="{A5C51ED8-ADDF-467C-A5E6-F408B44685D4}" type="slidenum">
              <a:rPr lang="en-US" i="0" smtClean="0"/>
              <a:pPr eaLnBrk="1" hangingPunct="1"/>
              <a:t>6</a:t>
            </a:fld>
            <a:endParaRPr lang="en-US" i="0" smtClean="0"/>
          </a:p>
        </p:txBody>
      </p:sp>
      <p:sp>
        <p:nvSpPr>
          <p:cNvPr id="26627" name="Rectangle 7"/>
          <p:cNvSpPr txBox="1">
            <a:spLocks noGrp="1" noChangeArrowheads="1"/>
          </p:cNvSpPr>
          <p:nvPr/>
        </p:nvSpPr>
        <p:spPr bwMode="auto">
          <a:xfrm>
            <a:off x="4008438" y="8893176"/>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14" tIns="47156" rIns="94314" bIns="47156"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29A89024-8A8E-4773-950D-D7FEFADECD33}" type="slidenum">
              <a:rPr lang="en-US" sz="1200" i="0"/>
              <a:pPr algn="r" eaLnBrk="1" hangingPunct="1"/>
              <a:t>6</a:t>
            </a:fld>
            <a:endParaRPr lang="en-US" sz="1200" i="0"/>
          </a:p>
        </p:txBody>
      </p:sp>
      <p:sp>
        <p:nvSpPr>
          <p:cNvPr id="26628" name="Rectangle 2"/>
          <p:cNvSpPr>
            <a:spLocks noGrp="1" noRot="1" noChangeAspect="1" noChangeArrowheads="1" noTextEdit="1"/>
          </p:cNvSpPr>
          <p:nvPr>
            <p:ph type="sldImg"/>
          </p:nvPr>
        </p:nvSpPr>
        <p:spPr>
          <a:xfrm>
            <a:off x="1198563" y="703263"/>
            <a:ext cx="4679950" cy="3509962"/>
          </a:xfrm>
          <a:ln/>
        </p:spPr>
      </p:sp>
      <p:sp>
        <p:nvSpPr>
          <p:cNvPr id="26629" name="Rectangle 3"/>
          <p:cNvSpPr>
            <a:spLocks noGrp="1" noChangeArrowheads="1"/>
          </p:cNvSpPr>
          <p:nvPr>
            <p:ph type="body" idx="1"/>
          </p:nvPr>
        </p:nvSpPr>
        <p:spPr>
          <a:xfrm>
            <a:off x="708026" y="4446588"/>
            <a:ext cx="5661025" cy="4213225"/>
          </a:xfrm>
          <a:noFill/>
        </p:spPr>
        <p:txBody>
          <a:bodyPr lIns="94314" tIns="47156" rIns="94314" bIns="47156"/>
          <a:lstStyle/>
          <a:p>
            <a:pPr eaLnBrk="1" hangingPunct="1"/>
            <a:endParaRPr lang="en-US" dirty="0" smtClean="0"/>
          </a:p>
        </p:txBody>
      </p:sp>
    </p:spTree>
    <p:extLst>
      <p:ext uri="{BB962C8B-B14F-4D97-AF65-F5344CB8AC3E}">
        <p14:creationId xmlns:p14="http://schemas.microsoft.com/office/powerpoint/2010/main" val="660856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defTabSz="939637" eaLnBrk="0" hangingPunct="0">
              <a:defRPr i="1">
                <a:solidFill>
                  <a:schemeClr val="tx1"/>
                </a:solidFill>
                <a:latin typeface="Arial" charset="0"/>
              </a:defRPr>
            </a:lvl1pPr>
            <a:lvl2pPr marL="742821" indent="-285701" defTabSz="939637" eaLnBrk="0" hangingPunct="0">
              <a:defRPr i="1">
                <a:solidFill>
                  <a:schemeClr val="tx1"/>
                </a:solidFill>
                <a:latin typeface="Arial" charset="0"/>
              </a:defRPr>
            </a:lvl2pPr>
            <a:lvl3pPr marL="1142802" indent="-228560" defTabSz="939637" eaLnBrk="0" hangingPunct="0">
              <a:defRPr i="1">
                <a:solidFill>
                  <a:schemeClr val="tx1"/>
                </a:solidFill>
                <a:latin typeface="Arial" charset="0"/>
              </a:defRPr>
            </a:lvl3pPr>
            <a:lvl4pPr marL="1599923" indent="-228560" defTabSz="939637" eaLnBrk="0" hangingPunct="0">
              <a:defRPr i="1">
                <a:solidFill>
                  <a:schemeClr val="tx1"/>
                </a:solidFill>
                <a:latin typeface="Arial" charset="0"/>
              </a:defRPr>
            </a:lvl4pPr>
            <a:lvl5pPr marL="2057043" indent="-228560" defTabSz="939637" eaLnBrk="0" hangingPunct="0">
              <a:defRPr i="1">
                <a:solidFill>
                  <a:schemeClr val="tx1"/>
                </a:solidFill>
                <a:latin typeface="Arial" charset="0"/>
              </a:defRPr>
            </a:lvl5pPr>
            <a:lvl6pPr marL="2514164" indent="-228560" defTabSz="939637" eaLnBrk="0" fontAlgn="base" hangingPunct="0">
              <a:spcBef>
                <a:spcPct val="0"/>
              </a:spcBef>
              <a:spcAft>
                <a:spcPct val="0"/>
              </a:spcAft>
              <a:defRPr i="1">
                <a:solidFill>
                  <a:schemeClr val="tx1"/>
                </a:solidFill>
                <a:latin typeface="Arial" charset="0"/>
              </a:defRPr>
            </a:lvl6pPr>
            <a:lvl7pPr marL="2971286" indent="-228560" defTabSz="939637" eaLnBrk="0" fontAlgn="base" hangingPunct="0">
              <a:spcBef>
                <a:spcPct val="0"/>
              </a:spcBef>
              <a:spcAft>
                <a:spcPct val="0"/>
              </a:spcAft>
              <a:defRPr i="1">
                <a:solidFill>
                  <a:schemeClr val="tx1"/>
                </a:solidFill>
                <a:latin typeface="Arial" charset="0"/>
              </a:defRPr>
            </a:lvl7pPr>
            <a:lvl8pPr marL="3428406" indent="-228560" defTabSz="939637" eaLnBrk="0" fontAlgn="base" hangingPunct="0">
              <a:spcBef>
                <a:spcPct val="0"/>
              </a:spcBef>
              <a:spcAft>
                <a:spcPct val="0"/>
              </a:spcAft>
              <a:defRPr i="1">
                <a:solidFill>
                  <a:schemeClr val="tx1"/>
                </a:solidFill>
                <a:latin typeface="Arial" charset="0"/>
              </a:defRPr>
            </a:lvl8pPr>
            <a:lvl9pPr marL="3885527" indent="-228560" defTabSz="939637" eaLnBrk="0" fontAlgn="base" hangingPunct="0">
              <a:spcBef>
                <a:spcPct val="0"/>
              </a:spcBef>
              <a:spcAft>
                <a:spcPct val="0"/>
              </a:spcAft>
              <a:defRPr i="1">
                <a:solidFill>
                  <a:schemeClr val="tx1"/>
                </a:solidFill>
                <a:latin typeface="Arial" charset="0"/>
              </a:defRPr>
            </a:lvl9pPr>
          </a:lstStyle>
          <a:p>
            <a:pPr eaLnBrk="1" hangingPunct="1"/>
            <a:fld id="{7E4AD5ED-6027-4E8F-9AC0-C1414914C9AA}" type="slidenum">
              <a:rPr lang="en-US" i="0" smtClean="0"/>
              <a:pPr eaLnBrk="1" hangingPunct="1"/>
              <a:t>7</a:t>
            </a:fld>
            <a:endParaRPr lang="en-US" i="0" smtClean="0"/>
          </a:p>
        </p:txBody>
      </p:sp>
      <p:sp>
        <p:nvSpPr>
          <p:cNvPr id="27651" name="Rectangle 2"/>
          <p:cNvSpPr>
            <a:spLocks noGrp="1" noRot="1" noChangeAspect="1" noChangeArrowheads="1" noTextEdit="1"/>
          </p:cNvSpPr>
          <p:nvPr>
            <p:ph type="sldImg"/>
          </p:nvPr>
        </p:nvSpPr>
        <p:spPr>
          <a:xfrm>
            <a:off x="1200150" y="703263"/>
            <a:ext cx="4681538" cy="3509962"/>
          </a:xfrm>
          <a:ln/>
        </p:spPr>
      </p:sp>
      <p:sp>
        <p:nvSpPr>
          <p:cNvPr id="27652"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3688989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39637" eaLnBrk="0" hangingPunct="0">
              <a:defRPr i="1">
                <a:solidFill>
                  <a:schemeClr val="tx1"/>
                </a:solidFill>
                <a:latin typeface="Arial" charset="0"/>
              </a:defRPr>
            </a:lvl1pPr>
            <a:lvl2pPr marL="742821" indent="-285701" defTabSz="939637" eaLnBrk="0" hangingPunct="0">
              <a:defRPr i="1">
                <a:solidFill>
                  <a:schemeClr val="tx1"/>
                </a:solidFill>
                <a:latin typeface="Arial" charset="0"/>
              </a:defRPr>
            </a:lvl2pPr>
            <a:lvl3pPr marL="1142802" indent="-228560" defTabSz="939637" eaLnBrk="0" hangingPunct="0">
              <a:defRPr i="1">
                <a:solidFill>
                  <a:schemeClr val="tx1"/>
                </a:solidFill>
                <a:latin typeface="Arial" charset="0"/>
              </a:defRPr>
            </a:lvl3pPr>
            <a:lvl4pPr marL="1599923" indent="-228560" defTabSz="939637" eaLnBrk="0" hangingPunct="0">
              <a:defRPr i="1">
                <a:solidFill>
                  <a:schemeClr val="tx1"/>
                </a:solidFill>
                <a:latin typeface="Arial" charset="0"/>
              </a:defRPr>
            </a:lvl4pPr>
            <a:lvl5pPr marL="2057043" indent="-228560" defTabSz="939637" eaLnBrk="0" hangingPunct="0">
              <a:defRPr i="1">
                <a:solidFill>
                  <a:schemeClr val="tx1"/>
                </a:solidFill>
                <a:latin typeface="Arial" charset="0"/>
              </a:defRPr>
            </a:lvl5pPr>
            <a:lvl6pPr marL="2514164" indent="-228560" defTabSz="939637" eaLnBrk="0" fontAlgn="base" hangingPunct="0">
              <a:spcBef>
                <a:spcPct val="0"/>
              </a:spcBef>
              <a:spcAft>
                <a:spcPct val="0"/>
              </a:spcAft>
              <a:defRPr i="1">
                <a:solidFill>
                  <a:schemeClr val="tx1"/>
                </a:solidFill>
                <a:latin typeface="Arial" charset="0"/>
              </a:defRPr>
            </a:lvl6pPr>
            <a:lvl7pPr marL="2971286" indent="-228560" defTabSz="939637" eaLnBrk="0" fontAlgn="base" hangingPunct="0">
              <a:spcBef>
                <a:spcPct val="0"/>
              </a:spcBef>
              <a:spcAft>
                <a:spcPct val="0"/>
              </a:spcAft>
              <a:defRPr i="1">
                <a:solidFill>
                  <a:schemeClr val="tx1"/>
                </a:solidFill>
                <a:latin typeface="Arial" charset="0"/>
              </a:defRPr>
            </a:lvl7pPr>
            <a:lvl8pPr marL="3428406" indent="-228560" defTabSz="939637" eaLnBrk="0" fontAlgn="base" hangingPunct="0">
              <a:spcBef>
                <a:spcPct val="0"/>
              </a:spcBef>
              <a:spcAft>
                <a:spcPct val="0"/>
              </a:spcAft>
              <a:defRPr i="1">
                <a:solidFill>
                  <a:schemeClr val="tx1"/>
                </a:solidFill>
                <a:latin typeface="Arial" charset="0"/>
              </a:defRPr>
            </a:lvl8pPr>
            <a:lvl9pPr marL="3885527" indent="-228560" defTabSz="939637" eaLnBrk="0" fontAlgn="base" hangingPunct="0">
              <a:spcBef>
                <a:spcPct val="0"/>
              </a:spcBef>
              <a:spcAft>
                <a:spcPct val="0"/>
              </a:spcAft>
              <a:defRPr i="1">
                <a:solidFill>
                  <a:schemeClr val="tx1"/>
                </a:solidFill>
                <a:latin typeface="Arial" charset="0"/>
              </a:defRPr>
            </a:lvl9pPr>
          </a:lstStyle>
          <a:p>
            <a:pPr eaLnBrk="1" hangingPunct="1"/>
            <a:fld id="{4FC7FFCB-51BD-406B-9F7D-282B9F79C1AF}" type="slidenum">
              <a:rPr lang="en-US" i="0" smtClean="0"/>
              <a:pPr eaLnBrk="1" hangingPunct="1"/>
              <a:t>8</a:t>
            </a:fld>
            <a:endParaRPr lang="en-US" i="0" smtClean="0"/>
          </a:p>
        </p:txBody>
      </p:sp>
      <p:sp>
        <p:nvSpPr>
          <p:cNvPr id="28675" name="Rectangle 7"/>
          <p:cNvSpPr txBox="1">
            <a:spLocks noGrp="1" noChangeArrowheads="1"/>
          </p:cNvSpPr>
          <p:nvPr/>
        </p:nvSpPr>
        <p:spPr bwMode="auto">
          <a:xfrm>
            <a:off x="4008438" y="8893176"/>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14" tIns="47156" rIns="94314" bIns="47156"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B74F4050-F6EC-4F5F-80FB-BA2B3A518D4A}" type="slidenum">
              <a:rPr lang="en-US" sz="1200" i="0"/>
              <a:pPr algn="r" eaLnBrk="1" hangingPunct="1"/>
              <a:t>8</a:t>
            </a:fld>
            <a:endParaRPr lang="en-US" sz="1200" i="0"/>
          </a:p>
        </p:txBody>
      </p:sp>
      <p:sp>
        <p:nvSpPr>
          <p:cNvPr id="28676" name="Rectangle 2"/>
          <p:cNvSpPr>
            <a:spLocks noGrp="1" noRot="1" noChangeAspect="1" noChangeArrowheads="1" noTextEdit="1"/>
          </p:cNvSpPr>
          <p:nvPr>
            <p:ph type="sldImg"/>
          </p:nvPr>
        </p:nvSpPr>
        <p:spPr>
          <a:xfrm>
            <a:off x="1200150" y="703263"/>
            <a:ext cx="4679950" cy="3509962"/>
          </a:xfrm>
          <a:ln/>
        </p:spPr>
      </p:sp>
      <p:sp>
        <p:nvSpPr>
          <p:cNvPr id="28677" name="Rectangle 3"/>
          <p:cNvSpPr>
            <a:spLocks noGrp="1" noChangeArrowheads="1"/>
          </p:cNvSpPr>
          <p:nvPr>
            <p:ph type="body" idx="1"/>
          </p:nvPr>
        </p:nvSpPr>
        <p:spPr>
          <a:xfrm>
            <a:off x="708026" y="4446588"/>
            <a:ext cx="5661025" cy="4213225"/>
          </a:xfrm>
          <a:noFill/>
        </p:spPr>
        <p:txBody>
          <a:bodyPr lIns="94314" tIns="47156" rIns="94314" bIns="47156"/>
          <a:lstStyle/>
          <a:p>
            <a:pPr eaLnBrk="1" hangingPunct="1"/>
            <a:endParaRPr lang="en-US" dirty="0" smtClean="0"/>
          </a:p>
        </p:txBody>
      </p:sp>
    </p:spTree>
    <p:extLst>
      <p:ext uri="{BB962C8B-B14F-4D97-AF65-F5344CB8AC3E}">
        <p14:creationId xmlns:p14="http://schemas.microsoft.com/office/powerpoint/2010/main" val="326719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9800" eaLnBrk="0" hangingPunct="0">
              <a:defRPr i="1">
                <a:solidFill>
                  <a:schemeClr val="tx1"/>
                </a:solidFill>
                <a:latin typeface="Arial" charset="0"/>
              </a:defRPr>
            </a:lvl1pPr>
            <a:lvl2pPr marL="742950" indent="-285750" defTabSz="939800" eaLnBrk="0" hangingPunct="0">
              <a:defRPr i="1">
                <a:solidFill>
                  <a:schemeClr val="tx1"/>
                </a:solidFill>
                <a:latin typeface="Arial" charset="0"/>
              </a:defRPr>
            </a:lvl2pPr>
            <a:lvl3pPr marL="1143000" indent="-228600" defTabSz="939800" eaLnBrk="0" hangingPunct="0">
              <a:defRPr i="1">
                <a:solidFill>
                  <a:schemeClr val="tx1"/>
                </a:solidFill>
                <a:latin typeface="Arial" charset="0"/>
              </a:defRPr>
            </a:lvl3pPr>
            <a:lvl4pPr marL="1600200" indent="-228600" defTabSz="939800" eaLnBrk="0" hangingPunct="0">
              <a:defRPr i="1">
                <a:solidFill>
                  <a:schemeClr val="tx1"/>
                </a:solidFill>
                <a:latin typeface="Arial" charset="0"/>
              </a:defRPr>
            </a:lvl4pPr>
            <a:lvl5pPr marL="2057400" indent="-228600" defTabSz="939800" eaLnBrk="0" hangingPunct="0">
              <a:defRPr i="1">
                <a:solidFill>
                  <a:schemeClr val="tx1"/>
                </a:solidFill>
                <a:latin typeface="Arial" charset="0"/>
              </a:defRPr>
            </a:lvl5pPr>
            <a:lvl6pPr marL="2514600" indent="-228600" defTabSz="939800" eaLnBrk="0" fontAlgn="base" hangingPunct="0">
              <a:spcBef>
                <a:spcPct val="0"/>
              </a:spcBef>
              <a:spcAft>
                <a:spcPct val="0"/>
              </a:spcAft>
              <a:defRPr i="1">
                <a:solidFill>
                  <a:schemeClr val="tx1"/>
                </a:solidFill>
                <a:latin typeface="Arial" charset="0"/>
              </a:defRPr>
            </a:lvl6pPr>
            <a:lvl7pPr marL="2971800" indent="-228600" defTabSz="939800" eaLnBrk="0" fontAlgn="base" hangingPunct="0">
              <a:spcBef>
                <a:spcPct val="0"/>
              </a:spcBef>
              <a:spcAft>
                <a:spcPct val="0"/>
              </a:spcAft>
              <a:defRPr i="1">
                <a:solidFill>
                  <a:schemeClr val="tx1"/>
                </a:solidFill>
                <a:latin typeface="Arial" charset="0"/>
              </a:defRPr>
            </a:lvl7pPr>
            <a:lvl8pPr marL="3429000" indent="-228600" defTabSz="939800" eaLnBrk="0" fontAlgn="base" hangingPunct="0">
              <a:spcBef>
                <a:spcPct val="0"/>
              </a:spcBef>
              <a:spcAft>
                <a:spcPct val="0"/>
              </a:spcAft>
              <a:defRPr i="1">
                <a:solidFill>
                  <a:schemeClr val="tx1"/>
                </a:solidFill>
                <a:latin typeface="Arial" charset="0"/>
              </a:defRPr>
            </a:lvl8pPr>
            <a:lvl9pPr marL="3886200" indent="-228600" defTabSz="939800" eaLnBrk="0" fontAlgn="base" hangingPunct="0">
              <a:spcBef>
                <a:spcPct val="0"/>
              </a:spcBef>
              <a:spcAft>
                <a:spcPct val="0"/>
              </a:spcAft>
              <a:defRPr i="1">
                <a:solidFill>
                  <a:schemeClr val="tx1"/>
                </a:solidFill>
                <a:latin typeface="Arial" charset="0"/>
              </a:defRPr>
            </a:lvl9pPr>
          </a:lstStyle>
          <a:p>
            <a:pPr eaLnBrk="1" hangingPunct="1"/>
            <a:fld id="{256D222F-B32E-4EDC-9E38-B48C2B0CF03C}" type="slidenum">
              <a:rPr lang="en-US" i="0" smtClean="0"/>
              <a:pPr eaLnBrk="1" hangingPunct="1"/>
              <a:t>9</a:t>
            </a:fld>
            <a:endParaRPr lang="en-US" i="0" smtClean="0"/>
          </a:p>
        </p:txBody>
      </p:sp>
      <p:sp>
        <p:nvSpPr>
          <p:cNvPr id="29699" name="Rectangle 7"/>
          <p:cNvSpPr txBox="1">
            <a:spLocks noGrp="1" noChangeArrowheads="1"/>
          </p:cNvSpPr>
          <p:nvPr/>
        </p:nvSpPr>
        <p:spPr bwMode="auto">
          <a:xfrm>
            <a:off x="4008438" y="8893175"/>
            <a:ext cx="30670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330" tIns="47165" rIns="94330" bIns="47165" anchor="b"/>
          <a:lstStyle>
            <a:lvl1pPr defTabSz="942975" eaLnBrk="0" hangingPunct="0">
              <a:defRPr i="1">
                <a:solidFill>
                  <a:schemeClr val="tx1"/>
                </a:solidFill>
                <a:latin typeface="Arial" charset="0"/>
              </a:defRPr>
            </a:lvl1pPr>
            <a:lvl2pPr marL="742950" indent="-285750" defTabSz="942975" eaLnBrk="0" hangingPunct="0">
              <a:defRPr i="1">
                <a:solidFill>
                  <a:schemeClr val="tx1"/>
                </a:solidFill>
                <a:latin typeface="Arial" charset="0"/>
              </a:defRPr>
            </a:lvl2pPr>
            <a:lvl3pPr marL="1143000" indent="-228600" defTabSz="942975" eaLnBrk="0" hangingPunct="0">
              <a:defRPr i="1">
                <a:solidFill>
                  <a:schemeClr val="tx1"/>
                </a:solidFill>
                <a:latin typeface="Arial" charset="0"/>
              </a:defRPr>
            </a:lvl3pPr>
            <a:lvl4pPr marL="1600200" indent="-228600" defTabSz="942975" eaLnBrk="0" hangingPunct="0">
              <a:defRPr i="1">
                <a:solidFill>
                  <a:schemeClr val="tx1"/>
                </a:solidFill>
                <a:latin typeface="Arial" charset="0"/>
              </a:defRPr>
            </a:lvl4pPr>
            <a:lvl5pPr marL="2057400" indent="-228600" defTabSz="942975" eaLnBrk="0" hangingPunct="0">
              <a:defRPr i="1">
                <a:solidFill>
                  <a:schemeClr val="tx1"/>
                </a:solidFill>
                <a:latin typeface="Arial" charset="0"/>
              </a:defRPr>
            </a:lvl5pPr>
            <a:lvl6pPr marL="2514600" indent="-228600" defTabSz="942975" eaLnBrk="0" fontAlgn="base" hangingPunct="0">
              <a:spcBef>
                <a:spcPct val="0"/>
              </a:spcBef>
              <a:spcAft>
                <a:spcPct val="0"/>
              </a:spcAft>
              <a:defRPr i="1">
                <a:solidFill>
                  <a:schemeClr val="tx1"/>
                </a:solidFill>
                <a:latin typeface="Arial" charset="0"/>
              </a:defRPr>
            </a:lvl6pPr>
            <a:lvl7pPr marL="2971800" indent="-228600" defTabSz="942975" eaLnBrk="0" fontAlgn="base" hangingPunct="0">
              <a:spcBef>
                <a:spcPct val="0"/>
              </a:spcBef>
              <a:spcAft>
                <a:spcPct val="0"/>
              </a:spcAft>
              <a:defRPr i="1">
                <a:solidFill>
                  <a:schemeClr val="tx1"/>
                </a:solidFill>
                <a:latin typeface="Arial" charset="0"/>
              </a:defRPr>
            </a:lvl7pPr>
            <a:lvl8pPr marL="3429000" indent="-228600" defTabSz="942975" eaLnBrk="0" fontAlgn="base" hangingPunct="0">
              <a:spcBef>
                <a:spcPct val="0"/>
              </a:spcBef>
              <a:spcAft>
                <a:spcPct val="0"/>
              </a:spcAft>
              <a:defRPr i="1">
                <a:solidFill>
                  <a:schemeClr val="tx1"/>
                </a:solidFill>
                <a:latin typeface="Arial" charset="0"/>
              </a:defRPr>
            </a:lvl8pPr>
            <a:lvl9pPr marL="3886200" indent="-228600" defTabSz="942975" eaLnBrk="0" fontAlgn="base" hangingPunct="0">
              <a:spcBef>
                <a:spcPct val="0"/>
              </a:spcBef>
              <a:spcAft>
                <a:spcPct val="0"/>
              </a:spcAft>
              <a:defRPr i="1">
                <a:solidFill>
                  <a:schemeClr val="tx1"/>
                </a:solidFill>
                <a:latin typeface="Arial" charset="0"/>
              </a:defRPr>
            </a:lvl9pPr>
          </a:lstStyle>
          <a:p>
            <a:pPr algn="r" eaLnBrk="1" hangingPunct="1"/>
            <a:fld id="{043C70BF-89D5-4AD7-B395-0FF0F12D20C8}" type="slidenum">
              <a:rPr lang="en-US" sz="1200" i="0"/>
              <a:pPr algn="r" eaLnBrk="1" hangingPunct="1"/>
              <a:t>9</a:t>
            </a:fld>
            <a:endParaRPr lang="en-US" sz="1200" i="0"/>
          </a:p>
        </p:txBody>
      </p:sp>
      <p:sp>
        <p:nvSpPr>
          <p:cNvPr id="29700" name="Rectangle 2"/>
          <p:cNvSpPr>
            <a:spLocks noGrp="1" noRot="1" noChangeAspect="1" noChangeArrowheads="1" noTextEdit="1"/>
          </p:cNvSpPr>
          <p:nvPr>
            <p:ph type="sldImg"/>
          </p:nvPr>
        </p:nvSpPr>
        <p:spPr>
          <a:xfrm>
            <a:off x="1198563" y="703263"/>
            <a:ext cx="4679950" cy="3509962"/>
          </a:xfrm>
          <a:ln/>
        </p:spPr>
      </p:sp>
      <p:sp>
        <p:nvSpPr>
          <p:cNvPr id="29701" name="Rectangle 3"/>
          <p:cNvSpPr>
            <a:spLocks noGrp="1" noChangeArrowheads="1"/>
          </p:cNvSpPr>
          <p:nvPr>
            <p:ph type="body" idx="1"/>
          </p:nvPr>
        </p:nvSpPr>
        <p:spPr>
          <a:xfrm>
            <a:off x="708025" y="4446588"/>
            <a:ext cx="5661025" cy="4213225"/>
          </a:xfrm>
          <a:noFill/>
        </p:spPr>
        <p:txBody>
          <a:bodyPr lIns="94330" tIns="47165" rIns="94330" bIns="47165"/>
          <a:lstStyle/>
          <a:p>
            <a:pPr eaLnBrk="1" hangingPunct="1"/>
            <a:r>
              <a:rPr lang="en-US" dirty="0" smtClean="0"/>
              <a:t>Q 1: Make proteins from instructions originally encoded in DNA instructions.</a:t>
            </a:r>
          </a:p>
          <a:p>
            <a:pPr eaLnBrk="1" hangingPunct="1"/>
            <a:endParaRPr lang="en-US" dirty="0" smtClean="0"/>
          </a:p>
          <a:p>
            <a:pPr eaLnBrk="1" hangingPunct="1"/>
            <a:r>
              <a:rPr lang="en-US" dirty="0" smtClean="0"/>
              <a:t>Q 2: </a:t>
            </a:r>
            <a:r>
              <a:rPr lang="en-US" dirty="0" err="1" smtClean="0"/>
              <a:t>rRNA</a:t>
            </a:r>
            <a:r>
              <a:rPr lang="en-US" dirty="0" smtClean="0"/>
              <a:t> and proteins</a:t>
            </a:r>
          </a:p>
          <a:p>
            <a:pPr eaLnBrk="1" hangingPunct="1"/>
            <a:endParaRPr lang="en-US" dirty="0" smtClean="0"/>
          </a:p>
          <a:p>
            <a:pPr eaLnBrk="1" hangingPunct="1"/>
            <a:r>
              <a:rPr lang="en-US" dirty="0" smtClean="0"/>
              <a:t>Q3:  Both</a:t>
            </a:r>
          </a:p>
          <a:p>
            <a:pPr eaLnBrk="1" hangingPunct="1"/>
            <a:endParaRPr lang="en-US" dirty="0" smtClean="0"/>
          </a:p>
        </p:txBody>
      </p:sp>
    </p:spTree>
    <p:extLst>
      <p:ext uri="{BB962C8B-B14F-4D97-AF65-F5344CB8AC3E}">
        <p14:creationId xmlns:p14="http://schemas.microsoft.com/office/powerpoint/2010/main" val="340034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2FCA7B-CC95-42FA-83ED-093878AC51A2}" type="slidenum">
              <a:rPr lang="en-US"/>
              <a:pPr>
                <a:defRPr/>
              </a:pPr>
              <a:t>‹#›</a:t>
            </a:fld>
            <a:endParaRPr lang="en-US"/>
          </a:p>
        </p:txBody>
      </p:sp>
    </p:spTree>
    <p:extLst>
      <p:ext uri="{BB962C8B-B14F-4D97-AF65-F5344CB8AC3E}">
        <p14:creationId xmlns:p14="http://schemas.microsoft.com/office/powerpoint/2010/main" val="1174573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D2E049-D1EA-4518-99A0-5CC991DEEF47}" type="slidenum">
              <a:rPr lang="en-US"/>
              <a:pPr>
                <a:defRPr/>
              </a:pPr>
              <a:t>‹#›</a:t>
            </a:fld>
            <a:endParaRPr lang="en-US"/>
          </a:p>
        </p:txBody>
      </p:sp>
    </p:spTree>
    <p:extLst>
      <p:ext uri="{BB962C8B-B14F-4D97-AF65-F5344CB8AC3E}">
        <p14:creationId xmlns:p14="http://schemas.microsoft.com/office/powerpoint/2010/main" val="195160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89C0C5-4D07-416C-8E4B-08DCAAE6A106}" type="slidenum">
              <a:rPr lang="en-US"/>
              <a:pPr>
                <a:defRPr/>
              </a:pPr>
              <a:t>‹#›</a:t>
            </a:fld>
            <a:endParaRPr lang="en-US"/>
          </a:p>
        </p:txBody>
      </p:sp>
    </p:spTree>
    <p:extLst>
      <p:ext uri="{BB962C8B-B14F-4D97-AF65-F5344CB8AC3E}">
        <p14:creationId xmlns:p14="http://schemas.microsoft.com/office/powerpoint/2010/main" val="52056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179C6E-D65B-4C06-B9A5-E573D6E0E8F0}" type="slidenum">
              <a:rPr lang="en-US"/>
              <a:pPr>
                <a:defRPr/>
              </a:pPr>
              <a:t>‹#›</a:t>
            </a:fld>
            <a:endParaRPr lang="en-US"/>
          </a:p>
        </p:txBody>
      </p:sp>
    </p:spTree>
    <p:extLst>
      <p:ext uri="{BB962C8B-B14F-4D97-AF65-F5344CB8AC3E}">
        <p14:creationId xmlns:p14="http://schemas.microsoft.com/office/powerpoint/2010/main" val="2204209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55EEE56-424C-44B0-BC15-526783D35B7D}" type="slidenum">
              <a:rPr lang="en-US"/>
              <a:pPr>
                <a:defRPr/>
              </a:pPr>
              <a:t>‹#›</a:t>
            </a:fld>
            <a:endParaRPr lang="en-US"/>
          </a:p>
        </p:txBody>
      </p:sp>
    </p:spTree>
    <p:extLst>
      <p:ext uri="{BB962C8B-B14F-4D97-AF65-F5344CB8AC3E}">
        <p14:creationId xmlns:p14="http://schemas.microsoft.com/office/powerpoint/2010/main" val="3238279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CF9011-E574-4A9D-BD65-A5D5FC26975B}" type="slidenum">
              <a:rPr lang="en-US"/>
              <a:pPr>
                <a:defRPr/>
              </a:pPr>
              <a:t>‹#›</a:t>
            </a:fld>
            <a:endParaRPr lang="en-US"/>
          </a:p>
        </p:txBody>
      </p:sp>
    </p:spTree>
    <p:extLst>
      <p:ext uri="{BB962C8B-B14F-4D97-AF65-F5344CB8AC3E}">
        <p14:creationId xmlns:p14="http://schemas.microsoft.com/office/powerpoint/2010/main" val="183914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882368-00FF-48B7-A63C-BE28BDB37A3E}" type="slidenum">
              <a:rPr lang="en-US"/>
              <a:pPr>
                <a:defRPr/>
              </a:pPr>
              <a:t>‹#›</a:t>
            </a:fld>
            <a:endParaRPr lang="en-US"/>
          </a:p>
        </p:txBody>
      </p:sp>
    </p:spTree>
    <p:extLst>
      <p:ext uri="{BB962C8B-B14F-4D97-AF65-F5344CB8AC3E}">
        <p14:creationId xmlns:p14="http://schemas.microsoft.com/office/powerpoint/2010/main" val="26922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E60454-3B02-41B0-8DAB-C314C55D8B3B}" type="slidenum">
              <a:rPr lang="en-US"/>
              <a:pPr>
                <a:defRPr/>
              </a:pPr>
              <a:t>‹#›</a:t>
            </a:fld>
            <a:endParaRPr lang="en-US"/>
          </a:p>
        </p:txBody>
      </p:sp>
    </p:spTree>
    <p:extLst>
      <p:ext uri="{BB962C8B-B14F-4D97-AF65-F5344CB8AC3E}">
        <p14:creationId xmlns:p14="http://schemas.microsoft.com/office/powerpoint/2010/main" val="397705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5841864-9383-45AF-B63C-6741A40B2D43}" type="slidenum">
              <a:rPr lang="en-US"/>
              <a:pPr>
                <a:defRPr/>
              </a:pPr>
              <a:t>‹#›</a:t>
            </a:fld>
            <a:endParaRPr lang="en-US"/>
          </a:p>
        </p:txBody>
      </p:sp>
    </p:spTree>
    <p:extLst>
      <p:ext uri="{BB962C8B-B14F-4D97-AF65-F5344CB8AC3E}">
        <p14:creationId xmlns:p14="http://schemas.microsoft.com/office/powerpoint/2010/main" val="1449899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839627F-23E0-4FCF-B9BD-57C8A51D2717}" type="slidenum">
              <a:rPr lang="en-US"/>
              <a:pPr>
                <a:defRPr/>
              </a:pPr>
              <a:t>‹#›</a:t>
            </a:fld>
            <a:endParaRPr lang="en-US"/>
          </a:p>
        </p:txBody>
      </p:sp>
    </p:spTree>
    <p:extLst>
      <p:ext uri="{BB962C8B-B14F-4D97-AF65-F5344CB8AC3E}">
        <p14:creationId xmlns:p14="http://schemas.microsoft.com/office/powerpoint/2010/main" val="76730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A6C5CA8-6FCC-4FFC-BBCE-E9D9F0962DC8}" type="slidenum">
              <a:rPr lang="en-US"/>
              <a:pPr>
                <a:defRPr/>
              </a:pPr>
              <a:t>‹#›</a:t>
            </a:fld>
            <a:endParaRPr lang="en-US"/>
          </a:p>
        </p:txBody>
      </p:sp>
    </p:spTree>
    <p:extLst>
      <p:ext uri="{BB962C8B-B14F-4D97-AF65-F5344CB8AC3E}">
        <p14:creationId xmlns:p14="http://schemas.microsoft.com/office/powerpoint/2010/main" val="303665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A8CAC2-472C-4204-A744-064C867067A9}" type="slidenum">
              <a:rPr lang="en-US"/>
              <a:pPr>
                <a:defRPr/>
              </a:pPr>
              <a:t>‹#›</a:t>
            </a:fld>
            <a:endParaRPr lang="en-US"/>
          </a:p>
        </p:txBody>
      </p:sp>
    </p:spTree>
    <p:extLst>
      <p:ext uri="{BB962C8B-B14F-4D97-AF65-F5344CB8AC3E}">
        <p14:creationId xmlns:p14="http://schemas.microsoft.com/office/powerpoint/2010/main" val="127663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7891D9-7564-4F8B-95F4-0E565692A235}" type="slidenum">
              <a:rPr lang="en-US"/>
              <a:pPr>
                <a:defRPr/>
              </a:pPr>
              <a:t>‹#›</a:t>
            </a:fld>
            <a:endParaRPr lang="en-US"/>
          </a:p>
        </p:txBody>
      </p:sp>
    </p:spTree>
    <p:extLst>
      <p:ext uri="{BB962C8B-B14F-4D97-AF65-F5344CB8AC3E}">
        <p14:creationId xmlns:p14="http://schemas.microsoft.com/office/powerpoint/2010/main" val="15873450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i="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i="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i="0"/>
            </a:lvl1pPr>
          </a:lstStyle>
          <a:p>
            <a:pPr>
              <a:defRPr/>
            </a:pPr>
            <a:fld id="{9108FEEA-CD0D-4D05-9791-0380FE11BA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virtual-micro-main.html" TargetMode="External"/><Relationship Id="rId8" Type="http://schemas.openxmlformats.org/officeDocument/2006/relationships/hyperlink" Target="http://www.scienceprofonline.com/" TargetMode="External"/><Relationship Id="rId9" Type="http://schemas.openxmlformats.org/officeDocument/2006/relationships/hyperlink" Target="http://www.scienceprofonline.com/science-image-libr/sci-image-libr-microscope.html" TargetMode="External"/><Relationship Id="rId10"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ceprofonline.com/cell-biology/eukaryotic-cell-parts-functions-diagrams.html" TargetMode="External"/><Relationship Id="rId4" Type="http://schemas.openxmlformats.org/officeDocument/2006/relationships/image" Target="../media/image5.jpeg"/><Relationship Id="rId5" Type="http://schemas.openxmlformats.org/officeDocument/2006/relationships/hyperlink" Target="http://en.wikipedia.org/wiki/File:Animal_cell_structure_en.svg" TargetMode="External"/><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profonline.com/cell-biology/eukaryotic-cell-parts-functions-diagrams.html" TargetMode="External"/><Relationship Id="rId4" Type="http://schemas.openxmlformats.org/officeDocument/2006/relationships/hyperlink" Target="http://www.scienceprofonline.com/cell-biology/endomembrane-system-eukaryotic-cell.html" TargetMode="External"/><Relationship Id="rId5" Type="http://schemas.openxmlformats.org/officeDocument/2006/relationships/hyperlink" Target="http://upload.wikimedia.org/wikipedia/commons/0/00/Endomembrane_system_diagram.svg" TargetMode="External"/><Relationship Id="rId6" Type="http://schemas.openxmlformats.org/officeDocument/2006/relationships/image" Target="../media/image14.png"/><Relationship Id="rId7" Type="http://schemas.openxmlformats.org/officeDocument/2006/relationships/hyperlink" Target="http://en.wikipedia.org/wiki/File:Endomembrane_system_diagram_en.svg" TargetMode="External"/><Relationship Id="rId8" Type="http://schemas.openxmlformats.org/officeDocument/2006/relationships/hyperlink" Target="http://www.scienceprofonline.org/virtual-micro-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www.scienceprofonline.com/chemistry/what-is-nucleotide-adenosine-triphosphate-atp.html" TargetMode="External"/><Relationship Id="rId4" Type="http://schemas.openxmlformats.org/officeDocument/2006/relationships/image" Target="../media/image15.jpeg"/><Relationship Id="rId5" Type="http://schemas.openxmlformats.org/officeDocument/2006/relationships/hyperlink" Target="http://en.wikipedia.org/wiki/File:Animal_mitochondrion_diagram_en_(edit).svg" TargetMode="External"/><Relationship Id="rId6" Type="http://schemas.openxmlformats.org/officeDocument/2006/relationships/hyperlink" Target="http://en.wikipedia.org/wiki/File:Chloroplast_diagram.svg" TargetMode="External"/><Relationship Id="rId7" Type="http://schemas.openxmlformats.org/officeDocument/2006/relationships/hyperlink" Target="http://www.scienceprofonline.org/virtual-micro-main.html" TargetMode="External"/><Relationship Id="rId8" Type="http://schemas.openxmlformats.org/officeDocument/2006/relationships/hyperlink" Target="http://www.scienceprofonline.com/" TargetMode="External"/><Relationship Id="rId9" Type="http://schemas.openxmlformats.org/officeDocument/2006/relationships/image" Target="../media/image16.jpeg"/><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cellsalive.com/cells/cell_model.htm" TargetMode="External"/><Relationship Id="rId4" Type="http://schemas.openxmlformats.org/officeDocument/2006/relationships/hyperlink" Target="http://www.scienceprofonline.com/virtual-micro-main.html" TargetMode="External"/><Relationship Id="rId5" Type="http://schemas.openxmlformats.org/officeDocument/2006/relationships/hyperlink" Target="http://www.scienceprofonline.com/" TargetMode="External"/><Relationship Id="rId6" Type="http://schemas.openxmlformats.org/officeDocument/2006/relationships/hyperlink" Target="http://en.wikipedia.org/wiki/File:Average_prokaryote_cell-_en.svg" TargetMode="External"/><Relationship Id="rId7" Type="http://schemas.openxmlformats.org/officeDocument/2006/relationships/image" Target="../media/image5.jpeg"/><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bcs.whfreeman.com/thelifewire/content/chp04/0402002.html" TargetMode="External"/><Relationship Id="rId12" Type="http://schemas.openxmlformats.org/officeDocument/2006/relationships/hyperlink" Target="http://faculty.uma.edu/sbaker/nucleus_endo.html" TargetMode="External"/><Relationship Id="rId13" Type="http://schemas.openxmlformats.org/officeDocument/2006/relationships/hyperlink" Target="http://www.science-groove.org/SSA/Contest01/cellsong.html" TargetMode="External"/><Relationship Id="rId14" Type="http://schemas.openxmlformats.org/officeDocument/2006/relationships/hyperlink" Target="http://en.wikipedia.org/wiki/File:Cell_nucleus.jpg" TargetMode="External"/><Relationship Id="rId15" Type="http://schemas.openxmlformats.org/officeDocument/2006/relationships/hyperlink" Target="http://bcs.whfreeman.com/thelifewire/content/chp27/27020.html" TargetMode="External"/><Relationship Id="rId16" Type="http://schemas.openxmlformats.org/officeDocument/2006/relationships/hyperlink" Target="http://www.biology4kids.com/files/cell_main.html" TargetMode="External"/><Relationship Id="rId17" Type="http://schemas.openxmlformats.org/officeDocument/2006/relationships/image" Target="../media/image17.wmf"/><Relationship Id="rId18" Type="http://schemas.openxmlformats.org/officeDocument/2006/relationships/hyperlink" Target="http://www.scienceprofonline.org/virtual-micro-main.html"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scienceprofonline.com/vmc/eukaryotic-cell-main.html" TargetMode="External"/><Relationship Id="rId4" Type="http://schemas.openxmlformats.org/officeDocument/2006/relationships/hyperlink" Target="http://www.scienceprofonline.com/" TargetMode="External"/><Relationship Id="rId5" Type="http://schemas.openxmlformats.org/officeDocument/2006/relationships/hyperlink" Target="http://www.youtube.com/watch?v=ZK6YP1Smbxk" TargetMode="External"/><Relationship Id="rId6" Type="http://schemas.openxmlformats.org/officeDocument/2006/relationships/hyperlink" Target="http://www.scienceprofonline.com/cell-biology/prokaryotic-and-eukaryotic-two-types-of-biological-cells.html" TargetMode="External"/><Relationship Id="rId7" Type="http://schemas.openxmlformats.org/officeDocument/2006/relationships/hyperlink" Target="http://www.scienceprofonline.com/cell-biology/eukaryotic-cell-parts-functions-diagrams.html" TargetMode="External"/><Relationship Id="rId8" Type="http://schemas.openxmlformats.org/officeDocument/2006/relationships/hyperlink" Target="http://www.wiley.com/college/boyer/0470003790/animations/cell_structure/cell_structure.htm" TargetMode="External"/><Relationship Id="rId9" Type="http://schemas.openxmlformats.org/officeDocument/2006/relationships/hyperlink" Target="http://www.cellsalive.com/cells/3dcell.htm" TargetMode="External"/><Relationship Id="rId10" Type="http://schemas.openxmlformats.org/officeDocument/2006/relationships/hyperlink" Target="http://bcs.whfreeman.com/thelifewire/content/chp04/0402001.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hyperlink" Target="http://www.giantmicrobes.com/us/products/penicillin.html" TargetMode="External"/><Relationship Id="rId5" Type="http://schemas.openxmlformats.org/officeDocument/2006/relationships/hyperlink" Target="http://commons.wikimedia.org/wiki/File:Average_prokaryote_cell-_unlabled.svg" TargetMode="External"/><Relationship Id="rId6" Type="http://schemas.openxmlformats.org/officeDocument/2006/relationships/image" Target="../media/image18.jpeg"/><Relationship Id="rId7" Type="http://schemas.openxmlformats.org/officeDocument/2006/relationships/image" Target="../media/image19.png"/><Relationship Id="rId8" Type="http://schemas.openxmlformats.org/officeDocument/2006/relationships/hyperlink" Target="http://www.scienceprofonline.org/virtual-micro-main.html" TargetMode="External"/><Relationship Id="rId9" Type="http://schemas.openxmlformats.org/officeDocument/2006/relationships/image" Target="../media/image20.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Animal_cell_structure_no_text.svg" TargetMode="External"/><Relationship Id="rId4" Type="http://schemas.openxmlformats.org/officeDocument/2006/relationships/image" Target="../media/image2.jpeg"/><Relationship Id="rId5" Type="http://schemas.openxmlformats.org/officeDocument/2006/relationships/hyperlink" Target="http://www.scienceprofonline.org/virtual-micro-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hyperlink" Target="http://www.scienceprofonline.com/genetics/what-is-dna-deoxyribonucleic-acid.html" TargetMode="External"/><Relationship Id="rId12" Type="http://schemas.openxmlformats.org/officeDocument/2006/relationships/hyperlink" Target="http://www.scienceprofonline.org/virtual-micro-main.html" TargetMode="External"/><Relationship Id="rId13"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hyperlink" Target="http://commons.wikimedia.org/wiki/File:Average_prokaryote_cell-_unlabled.svg" TargetMode="External"/><Relationship Id="rId6" Type="http://schemas.openxmlformats.org/officeDocument/2006/relationships/hyperlink" Target="http://commons.wikimedia.org/wiki/File:Animal_cell_structure_no_text.svg" TargetMode="External"/><Relationship Id="rId7" Type="http://schemas.openxmlformats.org/officeDocument/2006/relationships/hyperlink" Target="http://www.scienceprofonline.com/cell-biology/prokaryotic-cell-parts-functions-diagrams.html" TargetMode="External"/><Relationship Id="rId8" Type="http://schemas.openxmlformats.org/officeDocument/2006/relationships/hyperlink" Target="http://www.scienceprofonline.com/microbiology/binary-fission-cell-division-reproduction-prokaryotes.html" TargetMode="External"/><Relationship Id="rId9" Type="http://schemas.openxmlformats.org/officeDocument/2006/relationships/hyperlink" Target="http://www.scienceprofonline.com/cell-biology/eukaryotic-cell-parts-functions-diagrams.html" TargetMode="External"/><Relationship Id="rId10" Type="http://schemas.openxmlformats.org/officeDocument/2006/relationships/hyperlink" Target="http://www.scienceprofonline.org/genetics/types-cell-division-binary-fission-mitosis-meiosi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com/cell-biology/prokaryotic-cell-parts-functions-diagrams.html" TargetMode="External"/><Relationship Id="rId4" Type="http://schemas.openxmlformats.org/officeDocument/2006/relationships/image" Target="../media/image5.jpeg"/><Relationship Id="rId5" Type="http://schemas.openxmlformats.org/officeDocument/2006/relationships/hyperlink" Target="http://en.wikipedia.org/wiki/File:Animal_cell_structure_en.svg" TargetMode="External"/><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profonline.org/genetics/genetic-replication-copying-dna.html" TargetMode="External"/><Relationship Id="rId4" Type="http://schemas.openxmlformats.org/officeDocument/2006/relationships/hyperlink" Target="http://www.scienceprofonline.com/genetics/what-is-dna-deoxyribonucleic-acid.html" TargetMode="External"/><Relationship Id="rId5" Type="http://schemas.openxmlformats.org/officeDocument/2006/relationships/image" Target="../media/image6.jpeg"/><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profonline.com/chemistry/what-is-an-enzyme-catalyst-catalytic-proteins.html" TargetMode="External"/><Relationship Id="rId4" Type="http://schemas.openxmlformats.org/officeDocument/2006/relationships/image" Target="../media/image5.jpeg"/><Relationship Id="rId5" Type="http://schemas.openxmlformats.org/officeDocument/2006/relationships/hyperlink" Target="http://en.wikipedia.org/wiki/File:Animal_cell_structure_en.svg" TargetMode="External"/><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profonline.org/genetics/types-cell-division-binary-fission-mitosis-meiosis.html" TargetMode="External"/><Relationship Id="rId4" Type="http://schemas.openxmlformats.org/officeDocument/2006/relationships/image" Target="../media/image7.jpeg"/><Relationship Id="rId5" Type="http://schemas.openxmlformats.org/officeDocument/2006/relationships/hyperlink" Target="http://en.wikipedia.org/wiki/File:FluorescentCells.jpg" TargetMode="External"/><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1" Type="http://schemas.openxmlformats.org/officeDocument/2006/relationships/image" Target="../media/image9.jpeg"/><Relationship Id="rId12" Type="http://schemas.openxmlformats.org/officeDocument/2006/relationships/image" Target="../media/image10.jpeg"/><Relationship Id="rId13" Type="http://schemas.openxmlformats.org/officeDocument/2006/relationships/image" Target="../media/image11.jpeg"/><Relationship Id="rId14" Type="http://schemas.openxmlformats.org/officeDocument/2006/relationships/hyperlink" Target="http://www.scienceprofonline.org/virtual-micro-main.html" TargetMode="External"/><Relationship Id="rId15"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http://www.scienceprofonline.com/cell-biology/eukaryotic-cell-parts-functions-diagrams.html" TargetMode="External"/><Relationship Id="rId4" Type="http://schemas.openxmlformats.org/officeDocument/2006/relationships/hyperlink" Target="http://www.scienceprofonline.com/cell-biology/prokaryotic-cell-parts-functions-diagrams.html" TargetMode="External"/><Relationship Id="rId5" Type="http://schemas.openxmlformats.org/officeDocument/2006/relationships/hyperlink" Target="http://www.scienceprofonline.com/microbiology/what-are-bacterial-fimbriae.html" TargetMode="External"/><Relationship Id="rId6" Type="http://schemas.openxmlformats.org/officeDocument/2006/relationships/hyperlink" Target="http://en.wikipedia.org/wiki/File:Bronchiolar_epithelium_3_-_SEM.jpg" TargetMode="External"/><Relationship Id="rId7" Type="http://schemas.openxmlformats.org/officeDocument/2006/relationships/hyperlink" Target="http://en.wikipedia.org/wiki/File:Eukaryotic_cilium_diagram_en.svg" TargetMode="External"/><Relationship Id="rId8" Type="http://schemas.openxmlformats.org/officeDocument/2006/relationships/hyperlink" Target="http://en.wikipedia.org/wiki/File:Flagellum_base_diagram_en.svg" TargetMode="External"/><Relationship Id="rId9" Type="http://schemas.openxmlformats.org/officeDocument/2006/relationships/hyperlink" Target="http://en.wikipedia.org/wiki/File:Sperm-egg.jpg" TargetMode="External"/><Relationship Id="rId10"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hyperlink" Target="http://en.wikipedia.org/wiki/File:Translation.gif" TargetMode="External"/><Relationship Id="rId5" Type="http://schemas.openxmlformats.org/officeDocument/2006/relationships/hyperlink" Target="http://en.wikipedia.org/wiki/File:Ribosome_shape.png" TargetMode="External"/><Relationship Id="rId6" Type="http://schemas.openxmlformats.org/officeDocument/2006/relationships/hyperlink" Target="http://www.scienceprofonline.org/virtual-micro-main.html" TargetMode="External"/><Relationship Id="rId7" Type="http://schemas.openxmlformats.org/officeDocument/2006/relationships/hyperlink" Target="http://www.scienceprofonline.com/" TargetMode="External"/><Relationship Id="rId8" Type="http://schemas.openxmlformats.org/officeDocument/2006/relationships/image" Target="../media/image13.png"/><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181225" cy="1370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1430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800" b="1" i="0">
                <a:solidFill>
                  <a:schemeClr val="tx2"/>
                </a:solidFill>
                <a:latin typeface="Comic Sans MS" pitchFamily="66" charset="0"/>
              </a:rPr>
              <a:t>About </a:t>
            </a:r>
            <a:r>
              <a:rPr lang="en-US" sz="2800" b="1" i="0">
                <a:solidFill>
                  <a:schemeClr val="tx2"/>
                </a:solidFill>
                <a:latin typeface="Comic Sans MS" pitchFamily="66" charset="0"/>
                <a:hlinkClick r:id="rId4"/>
              </a:rPr>
              <a:t>Science Prof Online</a:t>
            </a:r>
            <a:r>
              <a:rPr lang="en-US" sz="2800" b="1" i="0">
                <a:solidFill>
                  <a:schemeClr val="tx2"/>
                </a:solidFill>
                <a:latin typeface="Comic Sans MS" pitchFamily="66" charset="0"/>
              </a:rPr>
              <a:t> </a:t>
            </a:r>
          </a:p>
          <a:p>
            <a:pPr algn="ctr"/>
            <a:r>
              <a:rPr lang="en-US" sz="2800" b="1" i="0">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619150"/>
            <a:ext cx="9036050" cy="3825674"/>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spcBef>
                <a:spcPct val="20000"/>
              </a:spcBef>
              <a:buFontTx/>
              <a:buChar char="•"/>
            </a:pPr>
            <a:r>
              <a:rPr lang="en-US" sz="1400" i="0" dirty="0">
                <a:latin typeface="Comic Sans MS" pitchFamily="66" charset="0"/>
              </a:rPr>
              <a:t> </a:t>
            </a:r>
            <a:r>
              <a:rPr lang="en-US" sz="1200" i="0" dirty="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a:lnSpc>
                <a:spcPct val="80000"/>
              </a:lnSpc>
              <a:spcBef>
                <a:spcPct val="20000"/>
              </a:spcBef>
              <a:buFontTx/>
              <a:buChar char="•"/>
            </a:pPr>
            <a:endParaRPr lang="en-US" sz="1200" i="0" dirty="0">
              <a:latin typeface="Comic Sans MS" pitchFamily="66" charset="0"/>
            </a:endParaRPr>
          </a:p>
          <a:p>
            <a:pPr>
              <a:lnSpc>
                <a:spcPct val="80000"/>
              </a:lnSpc>
              <a:spcBef>
                <a:spcPct val="20000"/>
              </a:spcBef>
              <a:buFontTx/>
              <a:buChar char="•"/>
            </a:pPr>
            <a:r>
              <a:rPr lang="en-US" sz="1200" i="0" dirty="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a:t>
            </a:r>
            <a:r>
              <a:rPr lang="en-US" sz="1200" i="0" dirty="0" err="1">
                <a:latin typeface="Comic Sans MS" pitchFamily="66" charset="0"/>
              </a:rPr>
              <a:t>ScienceProfSPO</a:t>
            </a:r>
            <a:r>
              <a:rPr lang="en-US" sz="1200" i="0" dirty="0">
                <a:latin typeface="Comic Sans MS" pitchFamily="66" charset="0"/>
              </a:rPr>
              <a:t>) for updates.</a:t>
            </a:r>
          </a:p>
          <a:p>
            <a:pPr>
              <a:lnSpc>
                <a:spcPct val="80000"/>
              </a:lnSpc>
              <a:spcBef>
                <a:spcPct val="20000"/>
              </a:spcBef>
              <a:buFontTx/>
              <a:buChar char="•"/>
            </a:pPr>
            <a:endParaRPr lang="en-US" sz="1200" i="0" dirty="0">
              <a:latin typeface="Comic Sans MS" pitchFamily="66" charset="0"/>
            </a:endParaRPr>
          </a:p>
          <a:p>
            <a:pPr>
              <a:lnSpc>
                <a:spcPct val="80000"/>
              </a:lnSpc>
              <a:spcBef>
                <a:spcPct val="20000"/>
              </a:spcBef>
              <a:buFontTx/>
              <a:buChar char="•"/>
            </a:pPr>
            <a:r>
              <a:rPr lang="en-US" sz="1200" i="0" dirty="0">
                <a:latin typeface="Comic Sans MS" pitchFamily="66" charset="0"/>
              </a:rPr>
              <a:t> Many SPO PowerPoints are available in a variety of formats, such as fully editable PowerPoint </a:t>
            </a:r>
            <a:r>
              <a:rPr lang="en-US" sz="1200" i="0" dirty="0" smtClean="0">
                <a:latin typeface="Comic Sans MS" pitchFamily="66" charset="0"/>
              </a:rPr>
              <a:t>files (.</a:t>
            </a:r>
            <a:r>
              <a:rPr lang="en-US" sz="1200" i="0" dirty="0" err="1" smtClean="0">
                <a:latin typeface="Comic Sans MS" pitchFamily="66" charset="0"/>
              </a:rPr>
              <a:t>ppt</a:t>
            </a:r>
            <a:r>
              <a:rPr lang="en-US" sz="1200" i="0" dirty="0" smtClean="0">
                <a:latin typeface="Comic Sans MS" pitchFamily="66" charset="0"/>
              </a:rPr>
              <a:t>), </a:t>
            </a:r>
            <a:r>
              <a:rPr lang="en-US" sz="1200" i="0" dirty="0">
                <a:latin typeface="Comic Sans MS" pitchFamily="66" charset="0"/>
              </a:rPr>
              <a:t>as well as </a:t>
            </a:r>
            <a:r>
              <a:rPr lang="en-US" sz="1200" i="0" dirty="0" err="1">
                <a:latin typeface="Comic Sans MS" pitchFamily="66" charset="0"/>
              </a:rPr>
              <a:t>uneditable</a:t>
            </a:r>
            <a:r>
              <a:rPr lang="en-US" sz="1200" i="0" dirty="0">
                <a:latin typeface="Comic Sans MS" pitchFamily="66" charset="0"/>
              </a:rPr>
              <a:t> versions in smaller file sizes, such as PowerPoint </a:t>
            </a:r>
            <a:r>
              <a:rPr lang="en-US" sz="1200" i="0" dirty="0" smtClean="0">
                <a:latin typeface="Comic Sans MS" pitchFamily="66" charset="0"/>
              </a:rPr>
              <a:t>Shows (.</a:t>
            </a:r>
            <a:r>
              <a:rPr lang="en-US" sz="1200" i="0" dirty="0" err="1" smtClean="0">
                <a:latin typeface="Comic Sans MS" pitchFamily="66" charset="0"/>
              </a:rPr>
              <a:t>pps</a:t>
            </a:r>
            <a:r>
              <a:rPr lang="en-US" sz="1200" i="0" dirty="0" smtClean="0">
                <a:latin typeface="Comic Sans MS" pitchFamily="66" charset="0"/>
              </a:rPr>
              <a:t>)  </a:t>
            </a:r>
            <a:r>
              <a:rPr lang="en-US" sz="1200" i="0" dirty="0">
                <a:latin typeface="Comic Sans MS" pitchFamily="66" charset="0"/>
              </a:rPr>
              <a:t>and Portable Document Format (.pdf), for ease of printing</a:t>
            </a:r>
            <a:r>
              <a:rPr lang="en-US" sz="1200" i="0" dirty="0" smtClean="0">
                <a:latin typeface="Comic Sans MS" pitchFamily="66" charset="0"/>
              </a:rPr>
              <a:t>. The font “Jokerman” is used frequently in titles. It has a microbiology feel to it. If you do not have this font, some titles may appear odd, oversized and off-center. Find free downloads of Jokerman by Googling “download </a:t>
            </a:r>
            <a:r>
              <a:rPr lang="en-US" sz="1200" i="0" dirty="0" err="1" smtClean="0">
                <a:latin typeface="Comic Sans MS" pitchFamily="66" charset="0"/>
              </a:rPr>
              <a:t>jokerman</a:t>
            </a:r>
            <a:r>
              <a:rPr lang="en-US" sz="1200" i="0" dirty="0" smtClean="0">
                <a:latin typeface="Comic Sans MS" pitchFamily="66" charset="0"/>
              </a:rPr>
              <a:t> font </a:t>
            </a:r>
            <a:r>
              <a:rPr lang="en-US" sz="1200" i="0" dirty="0" err="1" smtClean="0">
                <a:latin typeface="Comic Sans MS" pitchFamily="66" charset="0"/>
              </a:rPr>
              <a:t>microsoft</a:t>
            </a:r>
            <a:r>
              <a:rPr lang="en-US" sz="1200" i="0" dirty="0" smtClean="0">
                <a:latin typeface="Comic Sans MS" pitchFamily="66" charset="0"/>
              </a:rPr>
              <a:t>”.</a:t>
            </a:r>
            <a:endParaRPr lang="en-US" sz="1200" i="0" dirty="0">
              <a:latin typeface="Comic Sans MS" pitchFamily="66" charset="0"/>
            </a:endParaRPr>
          </a:p>
          <a:p>
            <a:pPr>
              <a:lnSpc>
                <a:spcPct val="80000"/>
              </a:lnSpc>
              <a:spcBef>
                <a:spcPct val="20000"/>
              </a:spcBef>
              <a:buFontTx/>
              <a:buChar char="•"/>
            </a:pPr>
            <a:endParaRPr lang="en-US" sz="1200" i="0" dirty="0">
              <a:latin typeface="Comic Sans MS" pitchFamily="66" charset="0"/>
            </a:endParaRPr>
          </a:p>
          <a:p>
            <a:pPr>
              <a:lnSpc>
                <a:spcPct val="80000"/>
              </a:lnSpc>
              <a:spcBef>
                <a:spcPct val="20000"/>
              </a:spcBef>
              <a:buFontTx/>
              <a:buChar char="•"/>
            </a:pPr>
            <a:r>
              <a:rPr lang="en-US" sz="1200" i="0" dirty="0">
                <a:latin typeface="Comic Sans MS" pitchFamily="66" charset="0"/>
              </a:rPr>
              <a:t> Images used on this resource, and on the SPO website are, wherever possible, credited and linked to their source. Any words underlined and appearing in blue are links that can be clicked on for more information. </a:t>
            </a:r>
            <a:r>
              <a:rPr lang="en-US" sz="1200" i="0" dirty="0" smtClean="0">
                <a:latin typeface="Comic Sans MS" pitchFamily="66" charset="0"/>
              </a:rPr>
              <a:t>PPT files </a:t>
            </a:r>
            <a:r>
              <a:rPr lang="en-US" sz="1200" i="0" dirty="0">
                <a:latin typeface="Comic Sans MS" pitchFamily="66" charset="0"/>
              </a:rPr>
              <a:t>must be viewed in slide show mode to use the hyperlinks directly.</a:t>
            </a:r>
          </a:p>
          <a:p>
            <a:pPr>
              <a:lnSpc>
                <a:spcPct val="80000"/>
              </a:lnSpc>
              <a:spcBef>
                <a:spcPct val="20000"/>
              </a:spcBef>
            </a:pPr>
            <a:endParaRPr lang="en-US" sz="1200" i="0" dirty="0">
              <a:latin typeface="Comic Sans MS" pitchFamily="66" charset="0"/>
            </a:endParaRPr>
          </a:p>
          <a:p>
            <a:pPr>
              <a:lnSpc>
                <a:spcPct val="80000"/>
              </a:lnSpc>
              <a:spcBef>
                <a:spcPct val="20000"/>
              </a:spcBef>
              <a:buFontTx/>
              <a:buChar char="•"/>
            </a:pPr>
            <a:r>
              <a:rPr lang="en-US" sz="1200" i="0" dirty="0">
                <a:latin typeface="Comic Sans MS" pitchFamily="66" charset="0"/>
              </a:rPr>
              <a:t> Several helpful links to fun and interactive learning tools are included throughout the PPT and on the Smart Links slide, near the end of each presentation. You must be in slide show mode to utilize hyperlinks and animations.</a:t>
            </a:r>
          </a:p>
          <a:p>
            <a:pPr>
              <a:lnSpc>
                <a:spcPct val="80000"/>
              </a:lnSpc>
              <a:spcBef>
                <a:spcPct val="20000"/>
              </a:spcBef>
            </a:pPr>
            <a:r>
              <a:rPr lang="en-US" sz="1200" i="0" dirty="0">
                <a:latin typeface="Comic Sans MS" pitchFamily="66" charset="0"/>
              </a:rPr>
              <a:t>	</a:t>
            </a:r>
          </a:p>
          <a:p>
            <a:pPr>
              <a:lnSpc>
                <a:spcPct val="80000"/>
              </a:lnSpc>
              <a:spcBef>
                <a:spcPct val="20000"/>
              </a:spcBef>
              <a:buFontTx/>
              <a:buChar char="•"/>
            </a:pPr>
            <a:r>
              <a:rPr lang="en-US" sz="1200" i="0" dirty="0">
                <a:latin typeface="Comic Sans MS" pitchFamily="66" charset="0"/>
              </a:rPr>
              <a:t>This digital resource is licensed under Creative Commons </a:t>
            </a:r>
            <a:r>
              <a:rPr lang="en-US" sz="1100" i="0" dirty="0">
                <a:latin typeface="Comic Sans MS" pitchFamily="66" charset="0"/>
              </a:rPr>
              <a:t>Attribution-</a:t>
            </a:r>
            <a:r>
              <a:rPr lang="en-US" sz="1100" i="0" dirty="0" err="1">
                <a:latin typeface="Comic Sans MS" pitchFamily="66" charset="0"/>
              </a:rPr>
              <a:t>ShareAlike</a:t>
            </a:r>
            <a:r>
              <a:rPr lang="en-US" sz="1100" i="0" dirty="0">
                <a:latin typeface="Comic Sans MS" pitchFamily="66" charset="0"/>
              </a:rPr>
              <a:t> 3.0:</a:t>
            </a:r>
          </a:p>
          <a:p>
            <a:pPr>
              <a:lnSpc>
                <a:spcPct val="80000"/>
              </a:lnSpc>
              <a:spcBef>
                <a:spcPct val="20000"/>
              </a:spcBef>
            </a:pPr>
            <a:r>
              <a:rPr lang="en-US" sz="1100" i="0" dirty="0">
                <a:latin typeface="Comic Sans MS" pitchFamily="66" charset="0"/>
              </a:rPr>
              <a:t>  </a:t>
            </a:r>
            <a:r>
              <a:rPr lang="en-US" sz="1100" i="0" dirty="0">
                <a:latin typeface="Comic Sans MS" pitchFamily="66" charset="0"/>
                <a:hlinkClick r:id="rId5"/>
              </a:rPr>
              <a:t>http://creativecommons.org/licenses/by-sa/3.0/</a:t>
            </a:r>
            <a:r>
              <a:rPr lang="en-US" sz="1100" i="0" dirty="0">
                <a:latin typeface="Comic Sans MS" pitchFamily="66" charset="0"/>
              </a:rPr>
              <a:t>	                 </a:t>
            </a:r>
            <a:endParaRPr lang="en-US" sz="1200" i="0" dirty="0">
              <a:latin typeface="Comic Sans MS" pitchFamily="66" charset="0"/>
            </a:endParaRPr>
          </a:p>
        </p:txBody>
      </p:sp>
      <p:sp>
        <p:nvSpPr>
          <p:cNvPr id="2053" name="Text Box 5"/>
          <p:cNvSpPr txBox="1">
            <a:spLocks noChangeArrowheads="1"/>
          </p:cNvSpPr>
          <p:nvPr/>
        </p:nvSpPr>
        <p:spPr bwMode="auto">
          <a:xfrm>
            <a:off x="107950" y="5570337"/>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i="0" dirty="0">
                <a:latin typeface="Comic Sans MS" pitchFamily="66" charset="0"/>
                <a:cs typeface="Arial" pitchFamily="34" charset="0"/>
              </a:rPr>
              <a:t>Alicia </a:t>
            </a:r>
            <a:r>
              <a:rPr lang="en-US" sz="1200" i="0" dirty="0" err="1">
                <a:latin typeface="Comic Sans MS" pitchFamily="66" charset="0"/>
                <a:cs typeface="Arial" pitchFamily="34" charset="0"/>
              </a:rPr>
              <a:t>Cepaitis</a:t>
            </a:r>
            <a:r>
              <a:rPr lang="en-US" sz="1200" i="0" dirty="0">
                <a:latin typeface="Comic Sans MS" pitchFamily="66" charset="0"/>
                <a:cs typeface="Arial" pitchFamily="34" charset="0"/>
              </a:rPr>
              <a:t>, MS</a:t>
            </a:r>
          </a:p>
          <a:p>
            <a:pPr eaLnBrk="1" hangingPunct="1">
              <a:lnSpc>
                <a:spcPct val="80000"/>
              </a:lnSpc>
              <a:spcBef>
                <a:spcPct val="20000"/>
              </a:spcBef>
            </a:pPr>
            <a:r>
              <a:rPr lang="en-US" sz="1200" i="0" dirty="0">
                <a:latin typeface="Comic Sans MS" pitchFamily="66" charset="0"/>
                <a:cs typeface="Arial" pitchFamily="34" charset="0"/>
              </a:rPr>
              <a:t>Chief Creative Nerd</a:t>
            </a:r>
          </a:p>
          <a:p>
            <a:pPr eaLnBrk="1" hangingPunct="1">
              <a:lnSpc>
                <a:spcPct val="80000"/>
              </a:lnSpc>
              <a:spcBef>
                <a:spcPct val="20000"/>
              </a:spcBef>
            </a:pPr>
            <a:r>
              <a:rPr lang="en-US" sz="1200" i="0" dirty="0">
                <a:latin typeface="Comic Sans MS" pitchFamily="66" charset="0"/>
                <a:cs typeface="Arial" pitchFamily="34" charset="0"/>
              </a:rPr>
              <a:t>Science Prof Online</a:t>
            </a:r>
          </a:p>
          <a:p>
            <a:pPr eaLnBrk="1" hangingPunct="1">
              <a:lnSpc>
                <a:spcPct val="80000"/>
              </a:lnSpc>
              <a:spcBef>
                <a:spcPct val="20000"/>
              </a:spcBef>
            </a:pPr>
            <a:r>
              <a:rPr lang="en-US" sz="1200" i="0" dirty="0">
                <a:latin typeface="Comic Sans MS" pitchFamily="66" charset="0"/>
                <a:cs typeface="Arial" pitchFamily="34" charset="0"/>
              </a:rPr>
              <a:t>Online Education Resources, LLC</a:t>
            </a:r>
          </a:p>
          <a:p>
            <a:pPr eaLnBrk="1" hangingPunct="1">
              <a:lnSpc>
                <a:spcPct val="80000"/>
              </a:lnSpc>
              <a:spcBef>
                <a:spcPct val="20000"/>
              </a:spcBef>
            </a:pPr>
            <a:r>
              <a:rPr lang="en-US" sz="1200" i="0" dirty="0">
                <a:latin typeface="Comic Sans MS" pitchFamily="66" charset="0"/>
                <a:cs typeface="Arial" pitchFamily="34" charset="0"/>
                <a:hlinkClick r:id="rId6"/>
              </a:rPr>
              <a:t>alicia@scienceprofonline.com</a:t>
            </a:r>
            <a:endParaRPr lang="en-US" sz="1200" i="0" dirty="0">
              <a:latin typeface="Comic Sans MS" pitchFamily="66" charset="0"/>
              <a:cs typeface="Arial" pitchFamily="34"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i="0">
                <a:latin typeface="Comic Sans MS" pitchFamily="66" charset="0"/>
              </a:rPr>
              <a:t>From the </a:t>
            </a:r>
            <a:r>
              <a:rPr lang="en-US" sz="1000" i="0">
                <a:latin typeface="Comic Sans MS" pitchFamily="66" charset="0"/>
                <a:hlinkClick r:id="rId7"/>
              </a:rPr>
              <a:t>Virtual Microbiology Classroom </a:t>
            </a:r>
            <a:r>
              <a:rPr lang="en-US" sz="1000" i="0">
                <a:latin typeface="Comic Sans MS" pitchFamily="66" charset="0"/>
              </a:rPr>
              <a:t>on </a:t>
            </a:r>
            <a:r>
              <a:rPr lang="en-US" sz="1000" i="0">
                <a:latin typeface="Comic Sans MS" pitchFamily="66" charset="0"/>
                <a:hlinkClick r:id="rId8"/>
              </a:rPr>
              <a:t>ScienceProfOnline.com</a:t>
            </a:r>
            <a:endParaRPr lang="en-US" sz="1000" i="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000" i="0" dirty="0">
                <a:latin typeface="Comic Sans MS" pitchFamily="66" charset="0"/>
                <a:cs typeface="Arial" pitchFamily="34" charset="0"/>
              </a:rPr>
              <a:t>Image: </a:t>
            </a:r>
            <a:r>
              <a:rPr lang="en-US" sz="1000" i="0" dirty="0">
                <a:latin typeface="Comic Sans MS" pitchFamily="66" charset="0"/>
                <a:cs typeface="Arial" pitchFamily="34" charset="0"/>
                <a:hlinkClick r:id="rId9"/>
              </a:rPr>
              <a:t>Compound microscope objectives</a:t>
            </a:r>
            <a:r>
              <a:rPr lang="en-US" sz="1000" i="0" dirty="0">
                <a:latin typeface="Comic Sans MS" pitchFamily="66" charset="0"/>
                <a:cs typeface="Arial" pitchFamily="34" charset="0"/>
              </a:rPr>
              <a:t>, T. Port</a:t>
            </a:r>
          </a:p>
        </p:txBody>
      </p:sp>
      <p:sp>
        <p:nvSpPr>
          <p:cNvPr id="2056" name="Text Box 8"/>
          <p:cNvSpPr txBox="1">
            <a:spLocks noChangeArrowheads="1"/>
          </p:cNvSpPr>
          <p:nvPr/>
        </p:nvSpPr>
        <p:spPr bwMode="auto">
          <a:xfrm>
            <a:off x="6310313" y="5448300"/>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i="0" dirty="0">
                <a:latin typeface="Comic Sans MS" pitchFamily="66" charset="0"/>
                <a:cs typeface="Arial" pitchFamily="34" charset="0"/>
              </a:rPr>
              <a:t>Tami Port, MS</a:t>
            </a:r>
          </a:p>
          <a:p>
            <a:pPr eaLnBrk="1" hangingPunct="1">
              <a:lnSpc>
                <a:spcPct val="80000"/>
              </a:lnSpc>
              <a:spcBef>
                <a:spcPct val="20000"/>
              </a:spcBef>
            </a:pPr>
            <a:r>
              <a:rPr lang="en-US" sz="1200" i="0" dirty="0">
                <a:latin typeface="Comic Sans MS" pitchFamily="66" charset="0"/>
                <a:cs typeface="Arial" pitchFamily="34" charset="0"/>
              </a:rPr>
              <a:t>Creator of Science Prof Online</a:t>
            </a:r>
          </a:p>
          <a:p>
            <a:pPr eaLnBrk="1" hangingPunct="1">
              <a:lnSpc>
                <a:spcPct val="80000"/>
              </a:lnSpc>
              <a:spcBef>
                <a:spcPct val="20000"/>
              </a:spcBef>
            </a:pPr>
            <a:r>
              <a:rPr lang="en-US" sz="1200" i="0" dirty="0">
                <a:latin typeface="Comic Sans MS" pitchFamily="66" charset="0"/>
                <a:cs typeface="Arial" pitchFamily="34" charset="0"/>
              </a:rPr>
              <a:t>Chief Executive Nerd</a:t>
            </a:r>
          </a:p>
          <a:p>
            <a:pPr eaLnBrk="1" hangingPunct="1">
              <a:lnSpc>
                <a:spcPct val="80000"/>
              </a:lnSpc>
              <a:spcBef>
                <a:spcPct val="20000"/>
              </a:spcBef>
            </a:pPr>
            <a:r>
              <a:rPr lang="en-US" sz="1200" i="0" dirty="0">
                <a:latin typeface="Comic Sans MS" pitchFamily="66" charset="0"/>
                <a:cs typeface="Arial" pitchFamily="34" charset="0"/>
              </a:rPr>
              <a:t>Science Prof Online</a:t>
            </a:r>
          </a:p>
          <a:p>
            <a:pPr eaLnBrk="1" hangingPunct="1">
              <a:lnSpc>
                <a:spcPct val="80000"/>
              </a:lnSpc>
              <a:spcBef>
                <a:spcPct val="20000"/>
              </a:spcBef>
            </a:pPr>
            <a:r>
              <a:rPr lang="en-US" sz="1200" i="0" dirty="0">
                <a:latin typeface="Comic Sans MS" pitchFamily="66" charset="0"/>
                <a:cs typeface="Arial" pitchFamily="34" charset="0"/>
              </a:rPr>
              <a:t>Online Education Resources, LLC</a:t>
            </a:r>
          </a:p>
          <a:p>
            <a:pPr eaLnBrk="1" hangingPunct="1">
              <a:lnSpc>
                <a:spcPct val="80000"/>
              </a:lnSpc>
              <a:spcBef>
                <a:spcPct val="20000"/>
              </a:spcBef>
            </a:pPr>
            <a:r>
              <a:rPr lang="en-US" sz="1200" i="0" dirty="0">
                <a:latin typeface="Comic Sans MS" pitchFamily="66" charset="0"/>
                <a:cs typeface="Arial" pitchFamily="34" charset="0"/>
                <a:hlinkClick r:id="rId10"/>
              </a:rPr>
              <a:t>info@scienceprofonline.com</a:t>
            </a:r>
            <a:endParaRPr lang="en-US" sz="1200" i="0" dirty="0">
              <a:latin typeface="Comic Sans MS" pitchFamily="66" charset="0"/>
              <a:cs typeface="Arial" pitchFamily="34" charset="0"/>
            </a:endParaRPr>
          </a:p>
        </p:txBody>
      </p:sp>
    </p:spTree>
    <p:extLst>
      <p:ext uri="{BB962C8B-B14F-4D97-AF65-F5344CB8AC3E}">
        <p14:creationId xmlns:p14="http://schemas.microsoft.com/office/powerpoint/2010/main" val="30673075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1431925" y="188913"/>
            <a:ext cx="5349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endParaRPr lang="en-US" i="0"/>
          </a:p>
        </p:txBody>
      </p:sp>
      <p:sp>
        <p:nvSpPr>
          <p:cNvPr id="12291" name="Text Box 4"/>
          <p:cNvSpPr txBox="1">
            <a:spLocks noChangeArrowheads="1"/>
          </p:cNvSpPr>
          <p:nvPr/>
        </p:nvSpPr>
        <p:spPr bwMode="auto">
          <a:xfrm>
            <a:off x="238125" y="188913"/>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3200" b="1" i="0" dirty="0">
                <a:solidFill>
                  <a:schemeClr val="folHlink"/>
                </a:solidFill>
                <a:latin typeface="Comic Sans MS" pitchFamily="66" charset="0"/>
              </a:rPr>
              <a:t>Membrane-bound Organelles</a:t>
            </a:r>
          </a:p>
        </p:txBody>
      </p:sp>
      <p:sp>
        <p:nvSpPr>
          <p:cNvPr id="12292" name="Text Box 6"/>
          <p:cNvSpPr txBox="1">
            <a:spLocks noChangeArrowheads="1"/>
          </p:cNvSpPr>
          <p:nvPr/>
        </p:nvSpPr>
        <p:spPr bwMode="auto">
          <a:xfrm>
            <a:off x="319087" y="1295400"/>
            <a:ext cx="31242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marL="285750" indent="-285750" eaLnBrk="1" hangingPunct="1">
              <a:buFont typeface="Wingdings" pitchFamily="2" charset="2"/>
              <a:buChar char="Ø"/>
              <a:defRPr/>
            </a:pPr>
            <a:r>
              <a:rPr lang="en-US" sz="2000" i="0" dirty="0" smtClean="0">
                <a:latin typeface="Comic Sans MS" pitchFamily="66" charset="0"/>
              </a:rPr>
              <a:t> </a:t>
            </a:r>
            <a:r>
              <a:rPr lang="en-US" sz="2000" i="0" dirty="0" smtClean="0">
                <a:latin typeface="Comic Sans MS" pitchFamily="66" charset="0"/>
                <a:hlinkClick r:id="rId3"/>
              </a:rPr>
              <a:t>Eukaryotic cells</a:t>
            </a:r>
            <a:r>
              <a:rPr lang="en-US" sz="2000" i="0" dirty="0" smtClean="0">
                <a:latin typeface="Comic Sans MS" pitchFamily="66" charset="0"/>
              </a:rPr>
              <a:t> have many </a:t>
            </a:r>
            <a:r>
              <a:rPr lang="en-US" sz="2000" b="1" i="0" dirty="0" smtClean="0">
                <a:latin typeface="Comic Sans MS" pitchFamily="66" charset="0"/>
              </a:rPr>
              <a:t>organelles.</a:t>
            </a:r>
          </a:p>
          <a:p>
            <a:pPr marL="285750" indent="-285750" eaLnBrk="1" hangingPunct="1">
              <a:buFont typeface="Wingdings" pitchFamily="2" charset="2"/>
              <a:buChar char="Ø"/>
              <a:defRPr/>
            </a:pPr>
            <a:endParaRPr lang="en-US" sz="2000" i="0" dirty="0" smtClean="0">
              <a:latin typeface="Comic Sans MS" pitchFamily="66" charset="0"/>
            </a:endParaRPr>
          </a:p>
          <a:p>
            <a:pPr marL="285750" indent="-285750" eaLnBrk="1" hangingPunct="1">
              <a:buFont typeface="Wingdings" pitchFamily="2" charset="2"/>
              <a:buChar char="Ø"/>
              <a:defRPr/>
            </a:pPr>
            <a:endParaRPr lang="en-US" sz="2000" i="0" dirty="0" smtClean="0">
              <a:latin typeface="Comic Sans MS" pitchFamily="66" charset="0"/>
            </a:endParaRPr>
          </a:p>
          <a:p>
            <a:pPr marL="285750" indent="-285750" eaLnBrk="1" hangingPunct="1">
              <a:buFont typeface="Wingdings" pitchFamily="2" charset="2"/>
              <a:buChar char="Ø"/>
              <a:defRPr/>
            </a:pPr>
            <a:r>
              <a:rPr lang="en-US" sz="2000" i="0" dirty="0" smtClean="0">
                <a:latin typeface="Comic Sans MS" pitchFamily="66" charset="0"/>
              </a:rPr>
              <a:t> Prokaryotes only have ribosomes, which are not bound by a membrane.</a:t>
            </a:r>
            <a:endParaRPr lang="en-US" sz="2400" i="0" dirty="0" smtClean="0">
              <a:latin typeface="Comic Sans MS" pitchFamily="66" charset="0"/>
            </a:endParaRPr>
          </a:p>
          <a:p>
            <a:pPr marL="342900" indent="-342900" eaLnBrk="1" hangingPunct="1">
              <a:buFont typeface="Wingdings" pitchFamily="2" charset="2"/>
              <a:buChar char="Ø"/>
              <a:defRPr/>
            </a:pPr>
            <a:endParaRPr lang="en-US" sz="2400" i="0" dirty="0" smtClean="0">
              <a:latin typeface="Comic Sans MS" pitchFamily="66" charset="0"/>
            </a:endParaRPr>
          </a:p>
          <a:p>
            <a:pPr marL="342900" indent="-342900" eaLnBrk="1" hangingPunct="1">
              <a:buFont typeface="Wingdings" pitchFamily="2" charset="2"/>
              <a:buChar char="Ø"/>
              <a:defRPr/>
            </a:pPr>
            <a:endParaRPr lang="en-US" sz="2400" i="0" dirty="0" smtClean="0">
              <a:latin typeface="Comic Sans MS" pitchFamily="66" charset="0"/>
            </a:endParaRPr>
          </a:p>
          <a:p>
            <a:pPr marL="285750" indent="-285750" eaLnBrk="1" hangingPunct="1">
              <a:buFont typeface="Wingdings" pitchFamily="2" charset="2"/>
              <a:buChar char="Ø"/>
              <a:defRPr/>
            </a:pPr>
            <a:r>
              <a:rPr lang="en-US" sz="2000" i="0" dirty="0" smtClean="0">
                <a:latin typeface="Comic Sans MS" pitchFamily="66" charset="0"/>
              </a:rPr>
              <a:t> Membrane-bound eukaryotic organelles </a:t>
            </a:r>
            <a:r>
              <a:rPr lang="en-US" sz="2000" b="1" i="0" dirty="0" smtClean="0">
                <a:latin typeface="Comic Sans MS" pitchFamily="66" charset="0"/>
              </a:rPr>
              <a:t>organize</a:t>
            </a:r>
            <a:r>
              <a:rPr lang="en-US" sz="2000" i="0" dirty="0" smtClean="0">
                <a:latin typeface="Comic Sans MS" pitchFamily="66" charset="0"/>
              </a:rPr>
              <a:t> functions within the cell.</a:t>
            </a:r>
          </a:p>
          <a:p>
            <a:pPr eaLnBrk="1" hangingPunct="1">
              <a:buFontTx/>
              <a:buChar char="•"/>
              <a:defRPr/>
            </a:pPr>
            <a:endParaRPr lang="en-US" sz="2400" i="0" dirty="0" smtClean="0">
              <a:latin typeface="Comic Sans MS" pitchFamily="66" charset="0"/>
            </a:endParaRPr>
          </a:p>
          <a:p>
            <a:pPr eaLnBrk="1" hangingPunct="1">
              <a:spcBef>
                <a:spcPct val="50000"/>
              </a:spcBef>
              <a:defRPr/>
            </a:pPr>
            <a:endParaRPr lang="en-US" sz="2000" i="0" dirty="0" smtClean="0">
              <a:latin typeface="Comic Sans MS" pitchFamily="66" charset="0"/>
            </a:endParaRPr>
          </a:p>
        </p:txBody>
      </p:sp>
      <p:pic>
        <p:nvPicPr>
          <p:cNvPr id="12293" name="Picture 8" descr="EukaryoteAnimalCel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4600" y="1295400"/>
            <a:ext cx="513715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6"/>
          <p:cNvSpPr txBox="1">
            <a:spLocks noChangeArrowheads="1"/>
          </p:cNvSpPr>
          <p:nvPr/>
        </p:nvSpPr>
        <p:spPr bwMode="auto">
          <a:xfrm>
            <a:off x="6477000" y="6613525"/>
            <a:ext cx="2667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Image: </a:t>
            </a:r>
            <a:r>
              <a:rPr lang="en-US" sz="1000" i="0">
                <a:latin typeface="Comic Sans MS" pitchFamily="66" charset="0"/>
                <a:hlinkClick r:id="rId5"/>
              </a:rPr>
              <a:t>Eukaryotic Cell Diagram</a:t>
            </a:r>
            <a:r>
              <a:rPr lang="en-US" sz="1000" i="0">
                <a:latin typeface="Comic Sans MS" pitchFamily="66" charset="0"/>
              </a:rPr>
              <a:t>, M. Ruiz</a:t>
            </a:r>
          </a:p>
        </p:txBody>
      </p:sp>
      <p:sp>
        <p:nvSpPr>
          <p:cNvPr id="12295" name="Text Box 6"/>
          <p:cNvSpPr txBox="1">
            <a:spLocks noChangeArrowheads="1"/>
          </p:cNvSpPr>
          <p:nvPr/>
        </p:nvSpPr>
        <p:spPr bwMode="auto">
          <a:xfrm>
            <a:off x="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From the  </a:t>
            </a:r>
            <a:r>
              <a:rPr lang="en-US" sz="1000" i="0">
                <a:latin typeface="Comic Sans MS" pitchFamily="66" charset="0"/>
                <a:hlinkClick r:id="rId6"/>
              </a:rPr>
              <a:t>Virtual Microbiology Classroom</a:t>
            </a:r>
            <a:r>
              <a:rPr lang="en-US" sz="1000" i="0">
                <a:latin typeface="Comic Sans MS" pitchFamily="66" charset="0"/>
              </a:rPr>
              <a:t> on </a:t>
            </a:r>
            <a:r>
              <a:rPr lang="en-US" sz="1000" i="0">
                <a:latin typeface="Comic Sans MS" pitchFamily="66" charset="0"/>
                <a:hlinkClick r:id="rId7"/>
              </a:rPr>
              <a:t>ScienceProfOnline.com</a:t>
            </a:r>
            <a:endParaRPr lang="en-US" sz="1000" i="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57186" y="304799"/>
            <a:ext cx="8482013"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i="0" dirty="0">
                <a:latin typeface="Comic Sans MS" pitchFamily="66" charset="0"/>
              </a:rPr>
              <a:t>System of internal membranes within </a:t>
            </a:r>
            <a:r>
              <a:rPr lang="en-US" b="1" i="0" dirty="0">
                <a:latin typeface="Comic Sans MS" pitchFamily="66" charset="0"/>
                <a:hlinkClick r:id="rId3"/>
              </a:rPr>
              <a:t>eukaryotic cells</a:t>
            </a:r>
            <a:r>
              <a:rPr lang="en-US" i="0" dirty="0">
                <a:latin typeface="Comic Sans MS" pitchFamily="66" charset="0"/>
              </a:rPr>
              <a:t> </a:t>
            </a:r>
            <a:r>
              <a:rPr lang="en-US" sz="1600" i="0" dirty="0">
                <a:latin typeface="Comic Sans MS" pitchFamily="66" charset="0"/>
              </a:rPr>
              <a:t>that divide the cell into compartments, or organelles. </a:t>
            </a:r>
          </a:p>
          <a:p>
            <a:endParaRPr lang="en-US" sz="1600" i="0" dirty="0">
              <a:latin typeface="Comic Sans MS" pitchFamily="66" charset="0"/>
            </a:endParaRPr>
          </a:p>
          <a:p>
            <a:r>
              <a:rPr lang="en-US" sz="1600" i="0" dirty="0">
                <a:latin typeface="Comic Sans MS" pitchFamily="66" charset="0"/>
              </a:rPr>
              <a:t>Transport system, for moving molecules, into, out of, and through interior of cell, as well as interactive surfaces for lipid and protein synthesis. </a:t>
            </a:r>
          </a:p>
          <a:p>
            <a:endParaRPr lang="en-US" sz="1600" i="0" dirty="0">
              <a:latin typeface="Comic Sans MS" pitchFamily="66" charset="0"/>
            </a:endParaRPr>
          </a:p>
          <a:p>
            <a:r>
              <a:rPr lang="en-US" sz="1600" i="0" dirty="0">
                <a:latin typeface="Comic Sans MS" pitchFamily="66" charset="0"/>
              </a:rPr>
              <a:t>Membranes of the </a:t>
            </a:r>
            <a:r>
              <a:rPr lang="en-US" b="1" i="0" dirty="0">
                <a:latin typeface="Comic Sans MS" pitchFamily="66" charset="0"/>
                <a:hlinkClick r:id="rId4"/>
              </a:rPr>
              <a:t>endomembrane system</a:t>
            </a:r>
            <a:r>
              <a:rPr lang="en-US" b="1" i="0" dirty="0">
                <a:latin typeface="Comic Sans MS" pitchFamily="66" charset="0"/>
              </a:rPr>
              <a:t> </a:t>
            </a:r>
            <a:r>
              <a:rPr lang="en-US" sz="1600" i="0" dirty="0">
                <a:latin typeface="Comic Sans MS" pitchFamily="66" charset="0"/>
              </a:rPr>
              <a:t>are made of a lipid bilayer, with proteins.</a:t>
            </a:r>
          </a:p>
          <a:p>
            <a:endParaRPr lang="en-US" i="0" dirty="0">
              <a:latin typeface="Comic Sans MS" pitchFamily="66" charset="0"/>
            </a:endParaRPr>
          </a:p>
          <a:p>
            <a:r>
              <a:rPr lang="en-US" sz="2000" i="0" dirty="0">
                <a:latin typeface="Comic Sans MS" pitchFamily="66" charset="0"/>
              </a:rPr>
              <a:t>The </a:t>
            </a:r>
            <a:r>
              <a:rPr lang="en-US" sz="2000" b="1" i="0" dirty="0">
                <a:solidFill>
                  <a:schemeClr val="folHlink"/>
                </a:solidFill>
                <a:latin typeface="Comic Sans MS" pitchFamily="66" charset="0"/>
              </a:rPr>
              <a:t>Endomembrane System</a:t>
            </a:r>
            <a:r>
              <a:rPr lang="en-US" sz="2000" i="0" dirty="0">
                <a:solidFill>
                  <a:schemeClr val="folHlink"/>
                </a:solidFill>
                <a:latin typeface="Comic Sans MS" pitchFamily="66" charset="0"/>
              </a:rPr>
              <a:t> </a:t>
            </a:r>
          </a:p>
          <a:p>
            <a:r>
              <a:rPr lang="en-US" sz="2000" i="0" dirty="0">
                <a:latin typeface="Comic Sans MS" pitchFamily="66" charset="0"/>
              </a:rPr>
              <a:t>consists of:</a:t>
            </a:r>
          </a:p>
        </p:txBody>
      </p:sp>
      <p:sp>
        <p:nvSpPr>
          <p:cNvPr id="13315" name="Rectangle 3"/>
          <p:cNvSpPr>
            <a:spLocks noChangeArrowheads="1"/>
          </p:cNvSpPr>
          <p:nvPr/>
        </p:nvSpPr>
        <p:spPr bwMode="auto">
          <a:xfrm>
            <a:off x="204787" y="3276600"/>
            <a:ext cx="42672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i="0" dirty="0" smtClean="0">
                <a:latin typeface="Comic Sans MS" pitchFamily="66" charset="0"/>
              </a:rPr>
              <a:t>1.  </a:t>
            </a:r>
            <a:r>
              <a:rPr lang="en-US" sz="2000" b="1" i="0" dirty="0" smtClean="0">
                <a:solidFill>
                  <a:schemeClr val="tx1">
                    <a:lumMod val="50000"/>
                    <a:lumOff val="50000"/>
                  </a:schemeClr>
                </a:solidFill>
                <a:latin typeface="Comic Sans MS" pitchFamily="66" charset="0"/>
              </a:rPr>
              <a:t>nucleus</a:t>
            </a:r>
            <a:endParaRPr lang="en-US" sz="800" i="0" dirty="0">
              <a:latin typeface="Comic Sans MS" pitchFamily="66" charset="0"/>
            </a:endParaRPr>
          </a:p>
          <a:p>
            <a:pPr marL="342900" indent="-342900"/>
            <a:r>
              <a:rPr lang="en-US" i="0" dirty="0">
                <a:latin typeface="Comic Sans MS" pitchFamily="66" charset="0"/>
              </a:rPr>
              <a:t>2. </a:t>
            </a:r>
            <a:r>
              <a:rPr lang="en-US" sz="2000" b="1" i="0" dirty="0">
                <a:solidFill>
                  <a:schemeClr val="tx1">
                    <a:lumMod val="50000"/>
                    <a:lumOff val="50000"/>
                  </a:schemeClr>
                </a:solidFill>
                <a:latin typeface="Comic Sans MS" pitchFamily="66" charset="0"/>
              </a:rPr>
              <a:t>e</a:t>
            </a:r>
            <a:r>
              <a:rPr lang="en-US" sz="2000" b="1" i="0" dirty="0" smtClean="0">
                <a:solidFill>
                  <a:schemeClr val="tx1">
                    <a:lumMod val="50000"/>
                    <a:lumOff val="50000"/>
                  </a:schemeClr>
                </a:solidFill>
                <a:latin typeface="Comic Sans MS" pitchFamily="66" charset="0"/>
              </a:rPr>
              <a:t>ndoplasmic reticulum</a:t>
            </a:r>
            <a:endParaRPr lang="en-US" sz="2000" b="1" i="0" dirty="0">
              <a:solidFill>
                <a:schemeClr val="tx1">
                  <a:lumMod val="50000"/>
                  <a:lumOff val="50000"/>
                </a:schemeClr>
              </a:solidFill>
              <a:latin typeface="Comic Sans MS" pitchFamily="66" charset="0"/>
            </a:endParaRPr>
          </a:p>
          <a:p>
            <a:pPr marL="342900" indent="-342900"/>
            <a:endParaRPr lang="en-US" sz="800" i="0" dirty="0">
              <a:latin typeface="Comic Sans MS" pitchFamily="66" charset="0"/>
            </a:endParaRPr>
          </a:p>
          <a:p>
            <a:pPr marL="342900" indent="-342900"/>
            <a:r>
              <a:rPr lang="en-US" i="0" dirty="0">
                <a:latin typeface="Comic Sans MS" pitchFamily="66" charset="0"/>
              </a:rPr>
              <a:t>3. </a:t>
            </a:r>
            <a:r>
              <a:rPr lang="en-US" sz="2000" b="1" i="0" dirty="0" smtClean="0">
                <a:solidFill>
                  <a:schemeClr val="tx1">
                    <a:lumMod val="50000"/>
                    <a:lumOff val="50000"/>
                  </a:schemeClr>
                </a:solidFill>
                <a:latin typeface="Comic Sans MS" pitchFamily="66" charset="0"/>
              </a:rPr>
              <a:t>Golgi apparatus</a:t>
            </a:r>
            <a:endParaRPr lang="en-US" sz="2000" b="1" i="0" dirty="0">
              <a:solidFill>
                <a:schemeClr val="tx1">
                  <a:lumMod val="50000"/>
                  <a:lumOff val="50000"/>
                </a:schemeClr>
              </a:solidFill>
              <a:latin typeface="Comic Sans MS" pitchFamily="66" charset="0"/>
            </a:endParaRPr>
          </a:p>
          <a:p>
            <a:pPr marL="342900" indent="-342900"/>
            <a:endParaRPr lang="en-US" sz="800" i="0" dirty="0">
              <a:latin typeface="Comic Sans MS" pitchFamily="66" charset="0"/>
            </a:endParaRPr>
          </a:p>
          <a:p>
            <a:pPr marL="342900" indent="-342900"/>
            <a:r>
              <a:rPr lang="en-US" i="0" dirty="0">
                <a:latin typeface="Comic Sans MS" pitchFamily="66" charset="0"/>
              </a:rPr>
              <a:t>4. </a:t>
            </a:r>
            <a:r>
              <a:rPr lang="en-US" sz="2000" b="1" i="0" dirty="0" smtClean="0">
                <a:solidFill>
                  <a:schemeClr val="tx1">
                    <a:lumMod val="50000"/>
                    <a:lumOff val="50000"/>
                  </a:schemeClr>
                </a:solidFill>
                <a:latin typeface="Comic Sans MS" pitchFamily="66" charset="0"/>
              </a:rPr>
              <a:t>vesicles</a:t>
            </a:r>
            <a:endParaRPr lang="en-US" sz="2000" b="1" i="0" dirty="0">
              <a:solidFill>
                <a:schemeClr val="tx1">
                  <a:lumMod val="50000"/>
                  <a:lumOff val="50000"/>
                </a:schemeClr>
              </a:solidFill>
              <a:latin typeface="Comic Sans MS" pitchFamily="66" charset="0"/>
            </a:endParaRPr>
          </a:p>
          <a:p>
            <a:pPr marL="342900" indent="-342900"/>
            <a:endParaRPr lang="en-US" sz="800" i="0" dirty="0">
              <a:latin typeface="Comic Sans MS" pitchFamily="66" charset="0"/>
            </a:endParaRPr>
          </a:p>
          <a:p>
            <a:pPr marL="342900" indent="-342900"/>
            <a:r>
              <a:rPr lang="en-US" i="0" dirty="0">
                <a:latin typeface="Comic Sans MS" pitchFamily="66" charset="0"/>
              </a:rPr>
              <a:t>5. </a:t>
            </a:r>
            <a:r>
              <a:rPr lang="en-US" sz="2000" b="1" i="0" dirty="0" smtClean="0">
                <a:solidFill>
                  <a:schemeClr val="tx1">
                    <a:lumMod val="50000"/>
                    <a:lumOff val="50000"/>
                  </a:schemeClr>
                </a:solidFill>
                <a:latin typeface="Comic Sans MS" pitchFamily="66" charset="0"/>
              </a:rPr>
              <a:t>lysosomes</a:t>
            </a:r>
            <a:endParaRPr lang="en-US" sz="2000" b="1" i="0" dirty="0">
              <a:solidFill>
                <a:schemeClr val="tx1">
                  <a:lumMod val="50000"/>
                  <a:lumOff val="50000"/>
                </a:schemeClr>
              </a:solidFill>
              <a:latin typeface="Comic Sans MS" pitchFamily="66" charset="0"/>
            </a:endParaRPr>
          </a:p>
          <a:p>
            <a:pPr marL="342900" indent="-342900"/>
            <a:endParaRPr lang="en-US" sz="800" i="0" dirty="0">
              <a:latin typeface="Comic Sans MS" pitchFamily="66" charset="0"/>
            </a:endParaRPr>
          </a:p>
          <a:p>
            <a:pPr marL="342900" indent="-342900"/>
            <a:r>
              <a:rPr lang="en-US" i="0" dirty="0" smtClean="0">
                <a:latin typeface="Comic Sans MS" pitchFamily="66" charset="0"/>
              </a:rPr>
              <a:t>6</a:t>
            </a:r>
            <a:r>
              <a:rPr lang="en-US" sz="2000" i="0" dirty="0" smtClean="0">
                <a:latin typeface="Comic Sans MS" pitchFamily="66" charset="0"/>
              </a:rPr>
              <a:t>… </a:t>
            </a:r>
            <a:r>
              <a:rPr lang="en-US" sz="2000" b="1" i="0" dirty="0" smtClean="0">
                <a:solidFill>
                  <a:srgbClr val="FF0000"/>
                </a:solidFill>
                <a:latin typeface="Comic Sans MS" pitchFamily="66" charset="0"/>
              </a:rPr>
              <a:t>Q</a:t>
            </a:r>
            <a:r>
              <a:rPr lang="en-US" b="1" i="0" dirty="0" smtClean="0">
                <a:latin typeface="Comic Sans MS" pitchFamily="66" charset="0"/>
              </a:rPr>
              <a:t>: What other membranous part of the cell should also be included in this list?</a:t>
            </a:r>
            <a:endParaRPr lang="en-US" b="1" i="0" dirty="0">
              <a:latin typeface="Comic Sans MS" pitchFamily="66" charset="0"/>
            </a:endParaRPr>
          </a:p>
        </p:txBody>
      </p:sp>
      <p:pic>
        <p:nvPicPr>
          <p:cNvPr id="13316" name="Picture 4" descr="Image:Endomembrane system diagram.svg">
            <a:hlinkClick r:id="rId5"/>
          </p:cNvPr>
          <p:cNvPicPr>
            <a:picLocks noGrp="1" noChangeAspect="1" noChangeArrowheads="1"/>
          </p:cNvPicPr>
          <p:nvPr>
            <p:ph idx="4294967295"/>
          </p:nvPr>
        </p:nvPicPr>
        <p:blipFill>
          <a:blip r:embed="rId6">
            <a:extLst>
              <a:ext uri="{28A0092B-C50C-407E-A947-70E740481C1C}">
                <a14:useLocalDpi xmlns:a14="http://schemas.microsoft.com/office/drawing/2010/main" val="0"/>
              </a:ext>
            </a:extLst>
          </a:blip>
          <a:srcRect/>
          <a:stretch>
            <a:fillRect/>
          </a:stretch>
        </p:blipFill>
        <p:spPr>
          <a:xfrm>
            <a:off x="4267200" y="2286000"/>
            <a:ext cx="4876800" cy="4133850"/>
          </a:xfrm>
        </p:spPr>
      </p:pic>
      <p:sp>
        <p:nvSpPr>
          <p:cNvPr id="13317" name="Text Box 5"/>
          <p:cNvSpPr txBox="1">
            <a:spLocks noChangeArrowheads="1"/>
          </p:cNvSpPr>
          <p:nvPr/>
        </p:nvSpPr>
        <p:spPr bwMode="auto">
          <a:xfrm>
            <a:off x="5867400" y="6613525"/>
            <a:ext cx="32766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dirty="0">
                <a:latin typeface="Comic Sans MS" pitchFamily="66" charset="0"/>
              </a:rPr>
              <a:t>Image: </a:t>
            </a:r>
            <a:r>
              <a:rPr lang="en-US" sz="1000" i="0" dirty="0">
                <a:latin typeface="Comic Sans MS" pitchFamily="66" charset="0"/>
                <a:hlinkClick r:id="rId7"/>
              </a:rPr>
              <a:t>Endomembrane system</a:t>
            </a:r>
            <a:r>
              <a:rPr lang="en-US" sz="1000" i="0" dirty="0">
                <a:latin typeface="Comic Sans MS" pitchFamily="66" charset="0"/>
              </a:rPr>
              <a:t> diagram, M. Ruiz</a:t>
            </a:r>
          </a:p>
        </p:txBody>
      </p:sp>
      <p:sp>
        <p:nvSpPr>
          <p:cNvPr id="13318" name="Text Box 6"/>
          <p:cNvSpPr txBox="1">
            <a:spLocks noChangeArrowheads="1"/>
          </p:cNvSpPr>
          <p:nvPr/>
        </p:nvSpPr>
        <p:spPr bwMode="auto">
          <a:xfrm>
            <a:off x="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dirty="0">
                <a:latin typeface="Comic Sans MS" pitchFamily="66" charset="0"/>
              </a:rPr>
              <a:t>From the  </a:t>
            </a:r>
            <a:r>
              <a:rPr lang="en-US" sz="1000" i="0" dirty="0">
                <a:latin typeface="Comic Sans MS" pitchFamily="66" charset="0"/>
                <a:hlinkClick r:id="rId8"/>
              </a:rPr>
              <a:t>Virtual Microbiology Classroom</a:t>
            </a:r>
            <a:r>
              <a:rPr lang="en-US" sz="1000" i="0" dirty="0">
                <a:latin typeface="Comic Sans MS" pitchFamily="66" charset="0"/>
              </a:rPr>
              <a:t> on </a:t>
            </a:r>
            <a:r>
              <a:rPr lang="en-US" sz="1000" i="0" dirty="0">
                <a:latin typeface="Comic Sans MS" pitchFamily="66" charset="0"/>
                <a:hlinkClick r:id="rId9"/>
              </a:rPr>
              <a:t>ScienceProfOnline.com</a:t>
            </a:r>
            <a:endParaRPr lang="en-US" sz="1000" i="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28600" y="304800"/>
            <a:ext cx="5643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b="1" i="0">
                <a:solidFill>
                  <a:schemeClr val="folHlink"/>
                </a:solidFill>
                <a:latin typeface="Comic Sans MS" pitchFamily="66" charset="0"/>
              </a:rPr>
              <a:t>Organelles</a:t>
            </a:r>
            <a:r>
              <a:rPr lang="en-US" sz="3200" b="1" i="0">
                <a:solidFill>
                  <a:schemeClr val="tx2"/>
                </a:solidFill>
                <a:latin typeface="Comic Sans MS" pitchFamily="66" charset="0"/>
              </a:rPr>
              <a:t>: Energy-Related</a:t>
            </a:r>
          </a:p>
        </p:txBody>
      </p:sp>
      <p:sp>
        <p:nvSpPr>
          <p:cNvPr id="15363" name="Rectangle 3"/>
          <p:cNvSpPr>
            <a:spLocks noChangeArrowheads="1"/>
          </p:cNvSpPr>
          <p:nvPr/>
        </p:nvSpPr>
        <p:spPr bwMode="auto">
          <a:xfrm>
            <a:off x="228600" y="1262063"/>
            <a:ext cx="3352800" cy="503060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2400" b="1" i="0" dirty="0" smtClean="0">
                <a:solidFill>
                  <a:schemeClr val="tx1">
                    <a:lumMod val="65000"/>
                    <a:lumOff val="35000"/>
                  </a:schemeClr>
                </a:solidFill>
                <a:latin typeface="Comic Sans MS" pitchFamily="66" charset="0"/>
              </a:rPr>
              <a:t>Mitochondria </a:t>
            </a:r>
            <a:endParaRPr lang="en-US" sz="2400" b="1" i="0" dirty="0">
              <a:solidFill>
                <a:schemeClr val="tx1">
                  <a:lumMod val="65000"/>
                  <a:lumOff val="35000"/>
                </a:schemeClr>
              </a:solidFill>
              <a:latin typeface="Comic Sans MS" pitchFamily="66" charset="0"/>
            </a:endParaRPr>
          </a:p>
          <a:p>
            <a:pPr>
              <a:defRPr/>
            </a:pPr>
            <a:endParaRPr lang="en-US" sz="1000" i="0" dirty="0">
              <a:latin typeface="Comic Sans MS" pitchFamily="66" charset="0"/>
            </a:endParaRPr>
          </a:p>
          <a:p>
            <a:pPr>
              <a:defRPr/>
            </a:pPr>
            <a:r>
              <a:rPr lang="en-US" sz="2000" b="1" i="0" dirty="0">
                <a:latin typeface="Comic Sans MS" pitchFamily="66" charset="0"/>
              </a:rPr>
              <a:t>&amp;</a:t>
            </a:r>
            <a:r>
              <a:rPr lang="en-US" sz="2000" i="0" dirty="0">
                <a:latin typeface="Comic Sans MS" pitchFamily="66" charset="0"/>
              </a:rPr>
              <a:t> </a:t>
            </a:r>
            <a:endParaRPr lang="en-US" sz="2000" i="0" dirty="0" smtClean="0">
              <a:latin typeface="Comic Sans MS" pitchFamily="66" charset="0"/>
            </a:endParaRPr>
          </a:p>
          <a:p>
            <a:pPr>
              <a:defRPr/>
            </a:pPr>
            <a:endParaRPr lang="en-US" sz="1050" i="0" dirty="0">
              <a:latin typeface="Comic Sans MS" pitchFamily="66" charset="0"/>
            </a:endParaRPr>
          </a:p>
          <a:p>
            <a:pPr>
              <a:defRPr/>
            </a:pPr>
            <a:r>
              <a:rPr lang="en-US" sz="2400" b="1" i="0" dirty="0" smtClean="0">
                <a:solidFill>
                  <a:schemeClr val="tx1">
                    <a:lumMod val="65000"/>
                    <a:lumOff val="35000"/>
                  </a:schemeClr>
                </a:solidFill>
                <a:latin typeface="Comic Sans MS" pitchFamily="66" charset="0"/>
              </a:rPr>
              <a:t>Chloroplast</a:t>
            </a:r>
            <a:endParaRPr lang="en-US" sz="2400" b="1" i="0" dirty="0">
              <a:solidFill>
                <a:schemeClr val="tx1">
                  <a:lumMod val="65000"/>
                  <a:lumOff val="35000"/>
                </a:schemeClr>
              </a:solidFill>
              <a:latin typeface="Comic Sans MS" pitchFamily="66" charset="0"/>
            </a:endParaRPr>
          </a:p>
          <a:p>
            <a:pPr>
              <a:defRPr/>
            </a:pPr>
            <a:endParaRPr lang="en-US" sz="2000" i="0" dirty="0">
              <a:latin typeface="Comic Sans MS" pitchFamily="66" charset="0"/>
            </a:endParaRPr>
          </a:p>
          <a:p>
            <a:pPr marL="285750" indent="-285750">
              <a:buFont typeface="Arial" pitchFamily="34" charset="0"/>
              <a:buChar char="•"/>
              <a:defRPr/>
            </a:pPr>
            <a:r>
              <a:rPr lang="en-US" i="0" dirty="0">
                <a:latin typeface="Comic Sans MS" pitchFamily="66" charset="0"/>
              </a:rPr>
              <a:t>Both organelles house energy in the form of </a:t>
            </a:r>
            <a:r>
              <a:rPr lang="en-US" i="0" dirty="0">
                <a:latin typeface="Comic Sans MS" pitchFamily="66" charset="0"/>
                <a:hlinkClick r:id="rId3"/>
              </a:rPr>
              <a:t>ATP</a:t>
            </a:r>
            <a:r>
              <a:rPr lang="en-US" i="0" dirty="0">
                <a:latin typeface="Comic Sans MS" pitchFamily="66" charset="0"/>
              </a:rPr>
              <a:t>.</a:t>
            </a:r>
          </a:p>
          <a:p>
            <a:pPr marL="285750" indent="-285750">
              <a:buFont typeface="Arial" pitchFamily="34" charset="0"/>
              <a:buChar char="•"/>
              <a:defRPr/>
            </a:pPr>
            <a:endParaRPr lang="en-US" i="0" dirty="0">
              <a:latin typeface="Comic Sans MS" pitchFamily="66" charset="0"/>
            </a:endParaRPr>
          </a:p>
          <a:p>
            <a:pPr marL="285750" indent="-285750">
              <a:buFont typeface="Arial" pitchFamily="34" charset="0"/>
              <a:buChar char="•"/>
              <a:defRPr/>
            </a:pPr>
            <a:r>
              <a:rPr lang="en-US" i="0" dirty="0" smtClean="0">
                <a:latin typeface="Comic Sans MS" pitchFamily="66" charset="0"/>
              </a:rPr>
              <a:t>Both </a:t>
            </a:r>
            <a:r>
              <a:rPr lang="en-US" i="0" dirty="0">
                <a:latin typeface="Comic Sans MS" pitchFamily="66" charset="0"/>
              </a:rPr>
              <a:t>ancestrally were independent cells that formed a symbiotic relationship with other cells.</a:t>
            </a:r>
          </a:p>
          <a:p>
            <a:pPr marL="285750" indent="-285750">
              <a:buFont typeface="Arial" pitchFamily="34" charset="0"/>
              <a:buChar char="•"/>
              <a:defRPr/>
            </a:pPr>
            <a:endParaRPr lang="en-US" i="0" dirty="0">
              <a:latin typeface="Comic Sans MS" pitchFamily="66" charset="0"/>
            </a:endParaRPr>
          </a:p>
          <a:p>
            <a:pPr marL="285750" indent="-285750">
              <a:lnSpc>
                <a:spcPct val="80000"/>
              </a:lnSpc>
              <a:spcBef>
                <a:spcPct val="20000"/>
              </a:spcBef>
              <a:buFont typeface="Arial" pitchFamily="34" charset="0"/>
              <a:buChar char="•"/>
              <a:defRPr/>
            </a:pPr>
            <a:r>
              <a:rPr lang="en-US" sz="2000" b="1" i="0" dirty="0">
                <a:solidFill>
                  <a:srgbClr val="FF0000"/>
                </a:solidFill>
                <a:latin typeface="Comic Sans MS" pitchFamily="66" charset="0"/>
              </a:rPr>
              <a:t>Q</a:t>
            </a:r>
            <a:r>
              <a:rPr lang="en-US" b="1" i="0" dirty="0">
                <a:latin typeface="Comic Sans MS" pitchFamily="66" charset="0"/>
              </a:rPr>
              <a:t>:</a:t>
            </a:r>
            <a:r>
              <a:rPr lang="en-US" b="1" i="0" dirty="0">
                <a:solidFill>
                  <a:srgbClr val="3333CC"/>
                </a:solidFill>
                <a:latin typeface="Comic Sans MS" pitchFamily="66" charset="0"/>
              </a:rPr>
              <a:t> </a:t>
            </a:r>
            <a:r>
              <a:rPr lang="en-US" b="1" i="0" dirty="0">
                <a:latin typeface="Comic Sans MS" pitchFamily="66" charset="0"/>
              </a:rPr>
              <a:t>Eukaryotes? Prokaryotes? Both?</a:t>
            </a:r>
          </a:p>
          <a:p>
            <a:pPr>
              <a:defRPr/>
            </a:pPr>
            <a:endParaRPr lang="en-US" sz="1600" i="0" dirty="0">
              <a:latin typeface="Comic Sans MS" pitchFamily="66" charset="0"/>
            </a:endParaRPr>
          </a:p>
        </p:txBody>
      </p:sp>
      <p:sp>
        <p:nvSpPr>
          <p:cNvPr id="15364" name="Text Box 6"/>
          <p:cNvSpPr txBox="1">
            <a:spLocks noChangeArrowheads="1"/>
          </p:cNvSpPr>
          <p:nvPr/>
        </p:nvSpPr>
        <p:spPr bwMode="auto">
          <a:xfrm>
            <a:off x="3733800" y="1600200"/>
            <a:ext cx="152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dirty="0">
                <a:solidFill>
                  <a:schemeClr val="accent2"/>
                </a:solidFill>
              </a:rPr>
              <a:t>Found in nearly all eukaryotes</a:t>
            </a:r>
          </a:p>
        </p:txBody>
      </p:sp>
      <p:sp>
        <p:nvSpPr>
          <p:cNvPr id="15365" name="Text Box 7"/>
          <p:cNvSpPr txBox="1">
            <a:spLocks noChangeArrowheads="1"/>
          </p:cNvSpPr>
          <p:nvPr/>
        </p:nvSpPr>
        <p:spPr bwMode="auto">
          <a:xfrm>
            <a:off x="3814762" y="4357687"/>
            <a:ext cx="12192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dirty="0">
                <a:solidFill>
                  <a:srgbClr val="006600"/>
                </a:solidFill>
              </a:rPr>
              <a:t>Found in plants &amp; algae &amp; some microbes</a:t>
            </a:r>
          </a:p>
        </p:txBody>
      </p:sp>
      <p:sp>
        <p:nvSpPr>
          <p:cNvPr id="15366" name="Line 8"/>
          <p:cNvSpPr>
            <a:spLocks noChangeShapeType="1"/>
          </p:cNvSpPr>
          <p:nvPr/>
        </p:nvSpPr>
        <p:spPr bwMode="auto">
          <a:xfrm>
            <a:off x="4876800" y="20574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67" name="Line 9"/>
          <p:cNvSpPr>
            <a:spLocks noChangeShapeType="1"/>
          </p:cNvSpPr>
          <p:nvPr/>
        </p:nvSpPr>
        <p:spPr bwMode="auto">
          <a:xfrm>
            <a:off x="4805362" y="5195887"/>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5368" name="Picture 14" descr="Chloroplast"/>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334000" y="3833813"/>
            <a:ext cx="3505200" cy="2490787"/>
          </a:xfrm>
          <a:noFill/>
        </p:spPr>
      </p:pic>
      <p:sp>
        <p:nvSpPr>
          <p:cNvPr id="15369" name="Text Box 15"/>
          <p:cNvSpPr txBox="1">
            <a:spLocks noChangeArrowheads="1"/>
          </p:cNvSpPr>
          <p:nvPr/>
        </p:nvSpPr>
        <p:spPr bwMode="auto">
          <a:xfrm>
            <a:off x="6934200" y="6457950"/>
            <a:ext cx="2209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Images: </a:t>
            </a:r>
            <a:r>
              <a:rPr lang="en-US" sz="1000" i="0">
                <a:latin typeface="Comic Sans MS" pitchFamily="66" charset="0"/>
                <a:hlinkClick r:id="rId5"/>
              </a:rPr>
              <a:t>Mitochondrion diagram </a:t>
            </a:r>
            <a:r>
              <a:rPr lang="en-US" sz="1000" i="0">
                <a:latin typeface="Comic Sans MS" pitchFamily="66" charset="0"/>
              </a:rPr>
              <a:t>M. Ruiz; </a:t>
            </a:r>
            <a:r>
              <a:rPr lang="en-US" sz="1000" i="0">
                <a:latin typeface="Comic Sans MS" pitchFamily="66" charset="0"/>
                <a:hlinkClick r:id="rId6"/>
              </a:rPr>
              <a:t>Chloroplast diagram</a:t>
            </a:r>
            <a:r>
              <a:rPr lang="en-US" sz="1000" i="0">
                <a:latin typeface="Comic Sans MS" pitchFamily="66" charset="0"/>
              </a:rPr>
              <a:t>, Wiki</a:t>
            </a:r>
          </a:p>
        </p:txBody>
      </p:sp>
      <p:sp>
        <p:nvSpPr>
          <p:cNvPr id="15370" name="Text Box 6"/>
          <p:cNvSpPr txBox="1">
            <a:spLocks noChangeArrowheads="1"/>
          </p:cNvSpPr>
          <p:nvPr/>
        </p:nvSpPr>
        <p:spPr bwMode="auto">
          <a:xfrm>
            <a:off x="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From the  </a:t>
            </a:r>
            <a:r>
              <a:rPr lang="en-US" sz="1000" i="0">
                <a:latin typeface="Comic Sans MS" pitchFamily="66" charset="0"/>
                <a:hlinkClick r:id="rId7"/>
              </a:rPr>
              <a:t>Virtual Microbiology Classroom</a:t>
            </a:r>
            <a:r>
              <a:rPr lang="en-US" sz="1000" i="0">
                <a:latin typeface="Comic Sans MS" pitchFamily="66" charset="0"/>
              </a:rPr>
              <a:t> on </a:t>
            </a:r>
            <a:r>
              <a:rPr lang="en-US" sz="1000" i="0">
                <a:latin typeface="Comic Sans MS" pitchFamily="66" charset="0"/>
                <a:hlinkClick r:id="rId8"/>
              </a:rPr>
              <a:t>ScienceProfOnline.com</a:t>
            </a:r>
            <a:endParaRPr lang="en-US" sz="1000" i="0">
              <a:latin typeface="Comic Sans MS" pitchFamily="66" charset="0"/>
            </a:endParaRPr>
          </a:p>
        </p:txBody>
      </p:sp>
      <p:pic>
        <p:nvPicPr>
          <p:cNvPr id="15371" name="Picture 12" descr="C:\Users\Tami\Desktop\Picture100.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43525" y="1171575"/>
            <a:ext cx="3592513" cy="234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787650" y="204788"/>
            <a:ext cx="3729038" cy="1158875"/>
          </a:xfrm>
        </p:spPr>
        <p:txBody>
          <a:bodyPr/>
          <a:lstStyle/>
          <a:p>
            <a:r>
              <a:rPr lang="en-US" b="1" smtClean="0">
                <a:solidFill>
                  <a:srgbClr val="FF0000"/>
                </a:solidFill>
                <a:latin typeface="Comic Sans MS" pitchFamily="66" charset="0"/>
              </a:rPr>
              <a:t>REVIEW!</a:t>
            </a:r>
          </a:p>
        </p:txBody>
      </p:sp>
      <p:sp>
        <p:nvSpPr>
          <p:cNvPr id="6" name="TextBox 5"/>
          <p:cNvSpPr txBox="1"/>
          <p:nvPr/>
        </p:nvSpPr>
        <p:spPr>
          <a:xfrm>
            <a:off x="381000" y="1371600"/>
            <a:ext cx="8381999" cy="1292662"/>
          </a:xfrm>
          <a:prstGeom prst="rect">
            <a:avLst/>
          </a:prstGeom>
          <a:noFill/>
        </p:spPr>
        <p:txBody>
          <a:bodyPr wrap="square">
            <a:spAutoFit/>
          </a:bodyPr>
          <a:lstStyle/>
          <a:p>
            <a:pPr algn="ctr">
              <a:defRPr/>
            </a:pPr>
            <a:r>
              <a:rPr lang="en-US" sz="2800" i="0" dirty="0" smtClean="0">
                <a:latin typeface="Comic Sans MS" pitchFamily="66" charset="0"/>
              </a:rPr>
              <a:t>Here’s an excellent interactive lesson </a:t>
            </a:r>
            <a:r>
              <a:rPr lang="en-US" sz="2800" i="0" dirty="0">
                <a:latin typeface="Comic Sans MS" pitchFamily="66" charset="0"/>
              </a:rPr>
              <a:t>on </a:t>
            </a:r>
          </a:p>
          <a:p>
            <a:pPr algn="ctr">
              <a:defRPr/>
            </a:pPr>
            <a:r>
              <a:rPr lang="en-US" sz="3200" b="1" i="0" dirty="0" smtClean="0">
                <a:solidFill>
                  <a:schemeClr val="tx1">
                    <a:lumMod val="50000"/>
                    <a:lumOff val="50000"/>
                  </a:schemeClr>
                </a:solidFill>
                <a:latin typeface="Comic Sans MS" pitchFamily="66" charset="0"/>
                <a:hlinkClick r:id="rId3"/>
              </a:rPr>
              <a:t>Eukaryotic Cell Structure</a:t>
            </a:r>
            <a:r>
              <a:rPr lang="en-US" sz="3200" b="1" i="0" dirty="0" smtClean="0">
                <a:solidFill>
                  <a:schemeClr val="tx1">
                    <a:lumMod val="50000"/>
                    <a:lumOff val="50000"/>
                  </a:schemeClr>
                </a:solidFill>
                <a:latin typeface="Comic Sans MS" pitchFamily="66" charset="0"/>
              </a:rPr>
              <a:t>.</a:t>
            </a:r>
            <a:endParaRPr lang="en-US" sz="3200" b="1" i="0" dirty="0">
              <a:solidFill>
                <a:schemeClr val="tx1">
                  <a:lumMod val="50000"/>
                  <a:lumOff val="50000"/>
                </a:schemeClr>
              </a:solidFill>
              <a:latin typeface="Comic Sans MS" pitchFamily="66" charset="0"/>
            </a:endParaRPr>
          </a:p>
          <a:p>
            <a:pPr algn="ctr">
              <a:defRPr/>
            </a:pPr>
            <a:endParaRPr lang="en-US" sz="1800" dirty="0">
              <a:latin typeface="Arial" charset="0"/>
              <a:cs typeface="+mn-cs"/>
            </a:endParaRPr>
          </a:p>
        </p:txBody>
      </p:sp>
      <p:sp>
        <p:nvSpPr>
          <p:cNvPr id="23556" name="Rectangle 4"/>
          <p:cNvSpPr>
            <a:spLocks noChangeArrowheads="1"/>
          </p:cNvSpPr>
          <p:nvPr/>
        </p:nvSpPr>
        <p:spPr bwMode="auto">
          <a:xfrm>
            <a:off x="19050" y="6611938"/>
            <a:ext cx="4232275"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i="0" dirty="0">
                <a:latin typeface="Comic Sans MS" pitchFamily="66" charset="0"/>
              </a:rPr>
              <a:t>From the </a:t>
            </a:r>
            <a:r>
              <a:rPr lang="en-US" sz="1000" i="0" dirty="0">
                <a:latin typeface="Comic Sans MS" pitchFamily="66" charset="0"/>
                <a:hlinkClick r:id="rId4"/>
              </a:rPr>
              <a:t>Virtual Microbiology Classroom </a:t>
            </a:r>
            <a:r>
              <a:rPr lang="en-US" sz="1000" i="0" dirty="0">
                <a:latin typeface="Comic Sans MS" pitchFamily="66" charset="0"/>
              </a:rPr>
              <a:t>on </a:t>
            </a:r>
            <a:r>
              <a:rPr lang="en-US" sz="1000" i="0" dirty="0">
                <a:latin typeface="Comic Sans MS" pitchFamily="66" charset="0"/>
                <a:hlinkClick r:id="rId5"/>
              </a:rPr>
              <a:t>ScienceProfOnline.com</a:t>
            </a:r>
            <a:endParaRPr lang="en-US" sz="1000" i="0" dirty="0">
              <a:latin typeface="Comic Sans MS" pitchFamily="66" charset="0"/>
            </a:endParaRPr>
          </a:p>
        </p:txBody>
      </p:sp>
      <p:sp>
        <p:nvSpPr>
          <p:cNvPr id="14" name="Text Box 7"/>
          <p:cNvSpPr txBox="1">
            <a:spLocks noChangeArrowheads="1"/>
          </p:cNvSpPr>
          <p:nvPr/>
        </p:nvSpPr>
        <p:spPr bwMode="auto">
          <a:xfrm>
            <a:off x="6324600" y="6611938"/>
            <a:ext cx="279169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1000" i="0" dirty="0">
                <a:latin typeface="Comic Sans MS" pitchFamily="66" charset="0"/>
              </a:rPr>
              <a:t>Images: </a:t>
            </a:r>
            <a:r>
              <a:rPr lang="en-US" sz="1000" i="0" dirty="0">
                <a:latin typeface="Comic Sans MS" pitchFamily="66" charset="0"/>
                <a:hlinkClick r:id="rId6"/>
              </a:rPr>
              <a:t>Prokaryotic cell diagram</a:t>
            </a:r>
            <a:r>
              <a:rPr lang="en-US" sz="1000" i="0" dirty="0">
                <a:latin typeface="Comic Sans MS" pitchFamily="66" charset="0"/>
              </a:rPr>
              <a:t>, M. </a:t>
            </a:r>
            <a:r>
              <a:rPr lang="en-US" sz="1000" i="0" dirty="0" smtClean="0">
                <a:latin typeface="Comic Sans MS" pitchFamily="66" charset="0"/>
              </a:rPr>
              <a:t>Ruiz</a:t>
            </a:r>
            <a:endParaRPr lang="en-US" sz="1000" i="0" dirty="0">
              <a:latin typeface="Comic Sans MS" pitchFamily="66" charset="0"/>
            </a:endParaRPr>
          </a:p>
        </p:txBody>
      </p:sp>
      <p:pic>
        <p:nvPicPr>
          <p:cNvPr id="8" name="Picture 8" descr="EukaryoteAnimalCel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82750" y="2667000"/>
            <a:ext cx="5708650" cy="361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63587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a:xfrm>
            <a:off x="152400" y="107950"/>
            <a:ext cx="6400800" cy="6613525"/>
          </a:xfrm>
        </p:spPr>
        <p:txBody>
          <a:bodyPr/>
          <a:lstStyle/>
          <a:p>
            <a:pPr algn="ctr" eaLnBrk="1" hangingPunct="1">
              <a:buFontTx/>
              <a:buNone/>
              <a:defRPr/>
            </a:pPr>
            <a:r>
              <a:rPr lang="en-US" sz="5400" b="1" dirty="0" smtClean="0">
                <a:solidFill>
                  <a:srgbClr val="33CC33"/>
                </a:solidFill>
                <a:latin typeface="Comic Sans MS" pitchFamily="66" charset="0"/>
              </a:rPr>
              <a:t> </a:t>
            </a:r>
            <a:r>
              <a:rPr lang="en-US" sz="4400" b="1" dirty="0" smtClean="0">
                <a:solidFill>
                  <a:srgbClr val="33CC33"/>
                </a:solidFill>
                <a:latin typeface="Comic Sans MS" pitchFamily="66" charset="0"/>
              </a:rPr>
              <a:t>Confused?</a:t>
            </a:r>
            <a:endParaRPr lang="en-US" b="1" dirty="0" smtClean="0">
              <a:latin typeface="Comic Sans MS" pitchFamily="66" charset="0"/>
            </a:endParaRPr>
          </a:p>
          <a:p>
            <a:pPr algn="ctr" eaLnBrk="1" hangingPunct="1">
              <a:buFontTx/>
              <a:buNone/>
              <a:defRPr/>
            </a:pPr>
            <a:r>
              <a:rPr lang="en-US" sz="1800" dirty="0" smtClean="0">
                <a:latin typeface="Comic Sans MS" pitchFamily="66" charset="0"/>
              </a:rPr>
              <a:t>    Here are some links to fun resources that further explain Cell Biology:</a:t>
            </a:r>
          </a:p>
          <a:p>
            <a:pPr marL="0" indent="0" eaLnBrk="1" hangingPunct="1">
              <a:buFontTx/>
              <a:buNone/>
              <a:defRPr/>
            </a:pPr>
            <a:endParaRPr lang="en-US" sz="800" dirty="0" smtClean="0">
              <a:latin typeface="Comic Sans MS" pitchFamily="66" charset="0"/>
            </a:endParaRPr>
          </a:p>
          <a:p>
            <a:pPr eaLnBrk="1" hangingPunct="1">
              <a:defRPr/>
            </a:pPr>
            <a:r>
              <a:rPr lang="en-US" sz="1600" dirty="0" smtClean="0">
                <a:latin typeface="Comic Sans MS" pitchFamily="66" charset="0"/>
                <a:hlinkClick r:id="rId3"/>
              </a:rPr>
              <a:t>Cell Structure: Eukaryotes</a:t>
            </a:r>
            <a:r>
              <a:rPr lang="en-US" sz="1600" dirty="0" smtClean="0">
                <a:latin typeface="Comic Sans MS" pitchFamily="66" charset="0"/>
              </a:rPr>
              <a:t> Main Page</a:t>
            </a:r>
            <a:r>
              <a:rPr lang="en-US" sz="1200" dirty="0" smtClean="0">
                <a:latin typeface="Comic Sans MS" pitchFamily="66" charset="0"/>
              </a:rPr>
              <a:t> </a:t>
            </a:r>
            <a:r>
              <a:rPr lang="en-US" sz="1000" dirty="0" smtClean="0">
                <a:latin typeface="Comic Sans MS" pitchFamily="66" charset="0"/>
              </a:rPr>
              <a:t>on the Virtual Cell Biology Classroom of </a:t>
            </a:r>
            <a:r>
              <a:rPr lang="en-US" sz="1200" dirty="0" smtClean="0">
                <a:latin typeface="Comic Sans MS" pitchFamily="66" charset="0"/>
                <a:hlinkClick r:id="rId4"/>
              </a:rPr>
              <a:t>Science Prof Online</a:t>
            </a:r>
            <a:r>
              <a:rPr lang="en-US" sz="1600" dirty="0" smtClean="0">
                <a:latin typeface="Comic Sans MS" pitchFamily="66" charset="0"/>
              </a:rPr>
              <a:t>.</a:t>
            </a:r>
            <a:r>
              <a:rPr lang="en-US" sz="1400" dirty="0" smtClean="0">
                <a:latin typeface="Comic Sans MS" pitchFamily="66" charset="0"/>
              </a:rPr>
              <a:t> </a:t>
            </a:r>
            <a:endParaRPr lang="en-US" sz="2000" dirty="0" smtClean="0">
              <a:latin typeface="Comic Sans MS" pitchFamily="66" charset="0"/>
            </a:endParaRPr>
          </a:p>
          <a:p>
            <a:pPr eaLnBrk="1" hangingPunct="1">
              <a:defRPr/>
            </a:pPr>
            <a:r>
              <a:rPr lang="en-US" sz="1600" dirty="0" smtClean="0">
                <a:latin typeface="Comic Sans MS" pitchFamily="66" charset="0"/>
              </a:rPr>
              <a:t>“</a:t>
            </a:r>
            <a:r>
              <a:rPr lang="en-US" sz="1600" dirty="0" smtClean="0">
                <a:latin typeface="Comic Sans MS" pitchFamily="66" charset="0"/>
                <a:hlinkClick r:id="rId5"/>
              </a:rPr>
              <a:t>Cells</a:t>
            </a:r>
            <a:r>
              <a:rPr lang="en-US" sz="1600" dirty="0" smtClean="0">
                <a:latin typeface="Comic Sans MS" pitchFamily="66" charset="0"/>
              </a:rPr>
              <a:t>”</a:t>
            </a:r>
            <a:r>
              <a:rPr lang="en-US" sz="1000" dirty="0" smtClean="0">
                <a:latin typeface="Comic Sans MS" pitchFamily="66" charset="0"/>
              </a:rPr>
              <a:t> music video by They Might Be Giants.</a:t>
            </a:r>
          </a:p>
          <a:p>
            <a:pPr eaLnBrk="1" hangingPunct="1">
              <a:defRPr/>
            </a:pPr>
            <a:r>
              <a:rPr lang="en-US" sz="1600" dirty="0">
                <a:latin typeface="Comic Sans MS" pitchFamily="66" charset="0"/>
                <a:hlinkClick r:id="rId6"/>
              </a:rPr>
              <a:t>Prokaryotic &amp; Eukaryotic</a:t>
            </a:r>
            <a:r>
              <a:rPr lang="en-US" sz="1600" dirty="0">
                <a:latin typeface="Comic Sans MS" pitchFamily="66" charset="0"/>
              </a:rPr>
              <a:t>: Two Types of Biological </a:t>
            </a:r>
            <a:r>
              <a:rPr lang="en-US" sz="1600" dirty="0" smtClean="0">
                <a:latin typeface="Comic Sans MS" pitchFamily="66" charset="0"/>
              </a:rPr>
              <a:t>Cells</a:t>
            </a:r>
            <a:r>
              <a:rPr lang="en-US" sz="1000" dirty="0" smtClean="0">
                <a:latin typeface="Comic Sans MS" pitchFamily="66" charset="0"/>
              </a:rPr>
              <a:t>, an article from SPO.</a:t>
            </a:r>
          </a:p>
          <a:p>
            <a:pPr eaLnBrk="1" hangingPunct="1">
              <a:defRPr/>
            </a:pPr>
            <a:r>
              <a:rPr lang="en-US" sz="1600" dirty="0" smtClean="0">
                <a:latin typeface="Comic Sans MS" pitchFamily="66" charset="0"/>
                <a:hlinkClick r:id="rId7"/>
              </a:rPr>
              <a:t>Eukaryotic Cell</a:t>
            </a:r>
            <a:r>
              <a:rPr lang="en-US" sz="1600" dirty="0" smtClean="0">
                <a:latin typeface="Comic Sans MS" pitchFamily="66" charset="0"/>
              </a:rPr>
              <a:t>: Structures, Functions &amp; Diagrams</a:t>
            </a:r>
            <a:r>
              <a:rPr lang="en-US" sz="1000" dirty="0" smtClean="0">
                <a:latin typeface="Comic Sans MS" pitchFamily="66" charset="0"/>
              </a:rPr>
              <a:t> article from SPO.</a:t>
            </a:r>
          </a:p>
          <a:p>
            <a:pPr eaLnBrk="1" hangingPunct="1">
              <a:defRPr/>
            </a:pPr>
            <a:r>
              <a:rPr lang="en-US" sz="1600" dirty="0" smtClean="0">
                <a:latin typeface="Comic Sans MS" pitchFamily="66" charset="0"/>
                <a:hlinkClick r:id="rId8"/>
              </a:rPr>
              <a:t>Cell Structure</a:t>
            </a:r>
            <a:r>
              <a:rPr lang="en-US" sz="1100" dirty="0" smtClean="0">
                <a:latin typeface="Comic Sans MS" pitchFamily="66" charset="0"/>
              </a:rPr>
              <a:t> tutorials and quizzes from Interactive Concepts in Biochemistry.</a:t>
            </a:r>
          </a:p>
          <a:p>
            <a:pPr eaLnBrk="1" hangingPunct="1">
              <a:defRPr/>
            </a:pPr>
            <a:r>
              <a:rPr lang="en-US" sz="1600" dirty="0" smtClean="0">
                <a:latin typeface="Comic Sans MS" pitchFamily="66" charset="0"/>
                <a:hlinkClick r:id="rId9"/>
              </a:rPr>
              <a:t>Cells Alive</a:t>
            </a:r>
            <a:r>
              <a:rPr lang="en-US" sz="1000" dirty="0" smtClean="0">
                <a:latin typeface="Comic Sans MS" pitchFamily="66" charset="0"/>
              </a:rPr>
              <a:t> interactive website.</a:t>
            </a:r>
          </a:p>
          <a:p>
            <a:pPr eaLnBrk="1" hangingPunct="1">
              <a:defRPr/>
            </a:pPr>
            <a:r>
              <a:rPr lang="en-US" sz="1600" dirty="0" smtClean="0">
                <a:latin typeface="Comic Sans MS" pitchFamily="66" charset="0"/>
                <a:hlinkClick r:id="rId10"/>
              </a:rPr>
              <a:t>Eukaryotic Cell Tour</a:t>
            </a:r>
            <a:r>
              <a:rPr lang="en-US" sz="1000" dirty="0" smtClean="0">
                <a:latin typeface="Comic Sans MS" pitchFamily="66" charset="0"/>
              </a:rPr>
              <a:t> an Animated Science Tutorial.</a:t>
            </a:r>
          </a:p>
          <a:p>
            <a:pPr eaLnBrk="1" hangingPunct="1">
              <a:defRPr/>
            </a:pPr>
            <a:r>
              <a:rPr lang="en-US" sz="1600" dirty="0" smtClean="0">
                <a:latin typeface="Comic Sans MS" pitchFamily="66" charset="0"/>
                <a:hlinkClick r:id="rId11"/>
              </a:rPr>
              <a:t>Endoplasmic Reticulum &amp; Golgi Apparatus</a:t>
            </a:r>
            <a:r>
              <a:rPr lang="en-US" sz="800" dirty="0" smtClean="0">
                <a:latin typeface="Comic Sans MS" pitchFamily="66" charset="0"/>
              </a:rPr>
              <a:t> </a:t>
            </a:r>
            <a:r>
              <a:rPr lang="en-US" sz="1000" dirty="0" smtClean="0">
                <a:latin typeface="Comic Sans MS" pitchFamily="66" charset="0"/>
              </a:rPr>
              <a:t>animation and quiz. </a:t>
            </a:r>
          </a:p>
          <a:p>
            <a:pPr eaLnBrk="1" hangingPunct="1">
              <a:defRPr/>
            </a:pPr>
            <a:r>
              <a:rPr lang="en-US" sz="1600" dirty="0" smtClean="0">
                <a:latin typeface="Comic Sans MS" pitchFamily="66" charset="0"/>
                <a:hlinkClick r:id="rId12"/>
              </a:rPr>
              <a:t>Endomembrane System</a:t>
            </a:r>
            <a:r>
              <a:rPr lang="en-US" sz="1600" dirty="0" smtClean="0">
                <a:latin typeface="Comic Sans MS" pitchFamily="66" charset="0"/>
              </a:rPr>
              <a:t> </a:t>
            </a:r>
            <a:r>
              <a:rPr lang="en-US" sz="1100" dirty="0" smtClean="0">
                <a:latin typeface="Comic Sans MS" pitchFamily="66" charset="0"/>
              </a:rPr>
              <a:t>animation and quiz.</a:t>
            </a:r>
            <a:endParaRPr lang="en-US" sz="900" dirty="0" smtClean="0">
              <a:latin typeface="Comic Sans MS" pitchFamily="66" charset="0"/>
            </a:endParaRPr>
          </a:p>
          <a:p>
            <a:pPr eaLnBrk="1" hangingPunct="1">
              <a:defRPr/>
            </a:pPr>
            <a:r>
              <a:rPr lang="en-US" sz="1600" dirty="0" smtClean="0">
                <a:latin typeface="Comic Sans MS" pitchFamily="66" charset="0"/>
              </a:rPr>
              <a:t>“</a:t>
            </a:r>
            <a:r>
              <a:rPr lang="en-US" sz="1600" dirty="0" smtClean="0">
                <a:latin typeface="Comic Sans MS" pitchFamily="66" charset="0"/>
                <a:hlinkClick r:id="rId13"/>
              </a:rPr>
              <a:t>The Cell Song</a:t>
            </a:r>
            <a:r>
              <a:rPr lang="en-US" sz="1600" dirty="0" smtClean="0">
                <a:latin typeface="Comic Sans MS" pitchFamily="66" charset="0"/>
              </a:rPr>
              <a:t>”</a:t>
            </a:r>
            <a:r>
              <a:rPr lang="en-US" sz="1000" dirty="0" smtClean="0">
                <a:latin typeface="Comic Sans MS" pitchFamily="66" charset="0"/>
              </a:rPr>
              <a:t> lyrics by The Cell Squad, Freedom Middle School, Nashville, TN.</a:t>
            </a:r>
          </a:p>
          <a:p>
            <a:pPr eaLnBrk="1" hangingPunct="1">
              <a:defRPr/>
            </a:pPr>
            <a:r>
              <a:rPr lang="en-US" sz="1600" dirty="0" smtClean="0">
                <a:latin typeface="Comic Sans MS" pitchFamily="66" charset="0"/>
                <a:hlinkClick r:id="rId14"/>
              </a:rPr>
              <a:t>Endocytosis / Exocytosis</a:t>
            </a:r>
            <a:r>
              <a:rPr lang="en-US" sz="1000" dirty="0" smtClean="0">
                <a:latin typeface="Comic Sans MS" pitchFamily="66" charset="0"/>
              </a:rPr>
              <a:t> animation from McGraw Hill.</a:t>
            </a:r>
          </a:p>
          <a:p>
            <a:pPr eaLnBrk="1" hangingPunct="1">
              <a:defRPr/>
            </a:pPr>
            <a:r>
              <a:rPr lang="en-US" sz="1600" dirty="0" smtClean="0">
                <a:latin typeface="Comic Sans MS" pitchFamily="66" charset="0"/>
                <a:hlinkClick r:id="rId15"/>
              </a:rPr>
              <a:t>Evolution of the Three Domains</a:t>
            </a:r>
            <a:r>
              <a:rPr lang="en-US" sz="1000" dirty="0" smtClean="0">
                <a:latin typeface="Comic Sans MS" pitchFamily="66" charset="0"/>
              </a:rPr>
              <a:t> Animated Science Tutorial.</a:t>
            </a:r>
          </a:p>
          <a:p>
            <a:pPr eaLnBrk="1" hangingPunct="1">
              <a:defRPr/>
            </a:pPr>
            <a:r>
              <a:rPr lang="en-US" sz="1600" dirty="0" smtClean="0">
                <a:latin typeface="Comic Sans MS" pitchFamily="66" charset="0"/>
              </a:rPr>
              <a:t>Biology4Kids – </a:t>
            </a:r>
            <a:r>
              <a:rPr lang="en-US" sz="1600" dirty="0" smtClean="0">
                <a:latin typeface="Comic Sans MS" pitchFamily="66" charset="0"/>
                <a:hlinkClick r:id="rId16"/>
              </a:rPr>
              <a:t>Cell Biology Main Page</a:t>
            </a:r>
            <a:r>
              <a:rPr lang="en-US" sz="1000" dirty="0" smtClean="0">
                <a:latin typeface="Comic Sans MS" pitchFamily="66" charset="0"/>
              </a:rPr>
              <a:t>   by </a:t>
            </a:r>
            <a:r>
              <a:rPr lang="en-US" sz="1000" dirty="0" err="1" smtClean="0">
                <a:latin typeface="Comic Sans MS" pitchFamily="66" charset="0"/>
              </a:rPr>
              <a:t>Raders</a:t>
            </a:r>
            <a:r>
              <a:rPr lang="en-US" sz="1000" dirty="0" smtClean="0">
                <a:latin typeface="Comic Sans MS" pitchFamily="66" charset="0"/>
              </a:rPr>
              <a:t>.</a:t>
            </a:r>
          </a:p>
          <a:p>
            <a:pPr eaLnBrk="1" hangingPunct="1">
              <a:buFontTx/>
              <a:buNone/>
              <a:defRPr/>
            </a:pPr>
            <a:endParaRPr lang="en-US" sz="900" dirty="0" smtClean="0">
              <a:latin typeface="Comic Sans MS" pitchFamily="66" charset="0"/>
            </a:endParaRPr>
          </a:p>
          <a:p>
            <a:pPr eaLnBrk="1" hangingPunct="1">
              <a:defRPr/>
            </a:pPr>
            <a:endParaRPr lang="en-US" sz="900" dirty="0" smtClean="0">
              <a:latin typeface="Comic Sans MS" pitchFamily="66" charset="0"/>
            </a:endParaRPr>
          </a:p>
          <a:p>
            <a:pPr algn="ctr" eaLnBrk="1" hangingPunct="1">
              <a:buFontTx/>
              <a:buNone/>
              <a:defRPr/>
            </a:pPr>
            <a:r>
              <a:rPr lang="en-US" sz="1000" dirty="0" smtClean="0">
                <a:latin typeface="Comic Sans MS" pitchFamily="66" charset="0"/>
              </a:rPr>
              <a:t>    (You must be in PPT slideshow view to click on links.)</a:t>
            </a:r>
          </a:p>
        </p:txBody>
      </p:sp>
      <p:pic>
        <p:nvPicPr>
          <p:cNvPr id="16387" name="Picture 3" descr="MC900229685[1]"/>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620000" y="228600"/>
            <a:ext cx="1295400"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WordArt 4"/>
          <p:cNvSpPr>
            <a:spLocks noChangeArrowheads="1" noChangeShapeType="1" noTextEdit="1"/>
          </p:cNvSpPr>
          <p:nvPr/>
        </p:nvSpPr>
        <p:spPr bwMode="auto">
          <a:xfrm rot="2508593">
            <a:off x="6313488" y="1404938"/>
            <a:ext cx="2406650" cy="655637"/>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sp>
        <p:nvSpPr>
          <p:cNvPr id="16389" name="Text Box 6"/>
          <p:cNvSpPr txBox="1">
            <a:spLocks noChangeArrowheads="1"/>
          </p:cNvSpPr>
          <p:nvPr/>
        </p:nvSpPr>
        <p:spPr bwMode="auto">
          <a:xfrm>
            <a:off x="441960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From the  </a:t>
            </a:r>
            <a:r>
              <a:rPr lang="en-US" sz="1000" i="0">
                <a:latin typeface="Comic Sans MS" pitchFamily="66" charset="0"/>
                <a:hlinkClick r:id="rId18"/>
              </a:rPr>
              <a:t>Virtual Microbiology Classroom</a:t>
            </a:r>
            <a:r>
              <a:rPr lang="en-US" sz="1000" i="0">
                <a:latin typeface="Comic Sans MS" pitchFamily="66" charset="0"/>
              </a:rPr>
              <a:t> on </a:t>
            </a:r>
            <a:r>
              <a:rPr lang="en-US" sz="1000" i="0">
                <a:latin typeface="Comic Sans MS" pitchFamily="66" charset="0"/>
                <a:hlinkClick r:id="rId4"/>
              </a:rPr>
              <a:t>ScienceProfOnline.com</a:t>
            </a:r>
            <a:endParaRPr lang="en-US" sz="1000" i="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sz="1800" smtClean="0">
                <a:latin typeface="Comic Sans MS" pitchFamily="66" charset="0"/>
              </a:rPr>
              <a:t>practice test questions</a:t>
            </a:r>
          </a:p>
          <a:p>
            <a:pPr marL="609600" indent="-609600" algn="l" eaLnBrk="1" hangingPunct="1">
              <a:buFontTx/>
              <a:buChar char="•"/>
            </a:pPr>
            <a:r>
              <a:rPr lang="en-US" sz="1800" smtClean="0">
                <a:latin typeface="Comic Sans MS" pitchFamily="66" charset="0"/>
              </a:rPr>
              <a:t>review questions</a:t>
            </a:r>
          </a:p>
          <a:p>
            <a:pPr marL="609600" indent="-609600" algn="l" eaLnBrk="1" hangingPunct="1">
              <a:buFontTx/>
              <a:buChar char="•"/>
            </a:pPr>
            <a:r>
              <a:rPr lang="en-US" sz="1800" smtClean="0">
                <a:latin typeface="Comic Sans MS" pitchFamily="66" charset="0"/>
              </a:rPr>
              <a:t>study guides and learning objectives</a:t>
            </a:r>
          </a:p>
        </p:txBody>
      </p:sp>
      <p:sp>
        <p:nvSpPr>
          <p:cNvPr id="18435" name="Text Box 3"/>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eaLnBrk="1" hangingPunct="1">
              <a:spcBef>
                <a:spcPct val="50000"/>
              </a:spcBef>
            </a:pPr>
            <a:r>
              <a:rPr lang="en-US" sz="1600" i="0">
                <a:solidFill>
                  <a:srgbClr val="000000"/>
                </a:solidFill>
                <a:latin typeface="Comic Sans MS" pitchFamily="66" charset="0"/>
              </a:rPr>
              <a:t>You can access the VMC by going to the Science Prof Online website </a:t>
            </a:r>
            <a:r>
              <a:rPr lang="en-US" sz="1600" b="1" i="0">
                <a:solidFill>
                  <a:srgbClr val="000000"/>
                </a:solidFill>
                <a:latin typeface="Comic Sans MS" pitchFamily="66" charset="0"/>
                <a:hlinkClick r:id="rId3"/>
              </a:rPr>
              <a:t>www.ScienceProfOnline.com</a:t>
            </a:r>
            <a:endParaRPr lang="en-US" sz="1600" b="1" i="0">
              <a:solidFill>
                <a:srgbClr val="000000"/>
              </a:solidFill>
              <a:latin typeface="Comic Sans MS" pitchFamily="66" charset="0"/>
            </a:endParaRPr>
          </a:p>
        </p:txBody>
      </p:sp>
      <p:sp>
        <p:nvSpPr>
          <p:cNvPr id="18436" name="Rectangle 4"/>
          <p:cNvSpPr>
            <a:spLocks noChangeArrowheads="1"/>
          </p:cNvSpPr>
          <p:nvPr/>
        </p:nvSpPr>
        <p:spPr bwMode="auto">
          <a:xfrm>
            <a:off x="5103813" y="6613525"/>
            <a:ext cx="4040187"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spcBef>
                <a:spcPct val="50000"/>
              </a:spcBef>
            </a:pPr>
            <a:r>
              <a:rPr lang="en-US" sz="1000" i="0">
                <a:latin typeface="Comic Sans MS" pitchFamily="66" charset="0"/>
              </a:rPr>
              <a:t>Images: </a:t>
            </a:r>
            <a:r>
              <a:rPr lang="en-US" sz="1000">
                <a:latin typeface="Comic Sans MS" pitchFamily="66" charset="0"/>
                <a:hlinkClick r:id="rId4"/>
              </a:rPr>
              <a:t>Peniciilin</a:t>
            </a:r>
            <a:r>
              <a:rPr lang="en-US" sz="1000" i="0">
                <a:latin typeface="Comic Sans MS" pitchFamily="66" charset="0"/>
              </a:rPr>
              <a:t>, Giant Microbes; </a:t>
            </a:r>
            <a:r>
              <a:rPr lang="en-US" sz="1000" i="0">
                <a:latin typeface="Comic Sans MS" pitchFamily="66" charset="0"/>
                <a:hlinkClick r:id="rId5"/>
              </a:rPr>
              <a:t>Prokaryotic cell</a:t>
            </a:r>
            <a:r>
              <a:rPr lang="en-US" sz="1000" i="0">
                <a:latin typeface="Comic Sans MS" pitchFamily="66" charset="0"/>
              </a:rPr>
              <a:t>, Mariana Ruiz</a:t>
            </a:r>
          </a:p>
        </p:txBody>
      </p:sp>
      <p:pic>
        <p:nvPicPr>
          <p:cNvPr id="18437" name="Picture 5" descr="Prokaryote_cell_unlabeled_Ruiz"/>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9" name="Rectangle 7"/>
          <p:cNvSpPr>
            <a:spLocks noGrp="1" noChangeArrowheads="1"/>
          </p:cNvSpPr>
          <p:nvPr>
            <p:ph type="ctrTitle"/>
          </p:nvPr>
        </p:nvSpPr>
        <p:spPr>
          <a:xfrm>
            <a:off x="685800" y="228600"/>
            <a:ext cx="8077200" cy="4419600"/>
          </a:xfrm>
        </p:spPr>
        <p:txBody>
          <a:bodyPr/>
          <a:lstStyle/>
          <a:p>
            <a:pPr algn="r" eaLnBrk="1" hangingPunct="1"/>
            <a:r>
              <a:rPr lang="en-US" sz="2800" b="1" smtClean="0">
                <a:solidFill>
                  <a:srgbClr val="009900"/>
                </a:solidFill>
                <a:latin typeface="Comic Sans MS" pitchFamily="66" charset="0"/>
              </a:rPr>
              <a:t>Are microbes intimidating you?</a:t>
            </a:r>
            <a:r>
              <a:rPr lang="en-US" sz="2800" i="1" smtClean="0">
                <a:solidFill>
                  <a:srgbClr val="009900"/>
                </a:solidFill>
                <a:latin typeface="Comic Sans MS" pitchFamily="66" charset="0"/>
              </a:rPr>
              <a:t/>
            </a:r>
            <a:br>
              <a:rPr lang="en-US" sz="2800" i="1" smtClean="0">
                <a:solidFill>
                  <a:srgbClr val="009900"/>
                </a:solidFill>
                <a:latin typeface="Comic Sans MS" pitchFamily="66" charset="0"/>
              </a:rPr>
            </a:br>
            <a:r>
              <a:rPr lang="en-US" sz="2400" i="1" smtClean="0">
                <a:solidFill>
                  <a:srgbClr val="FF0000"/>
                </a:solidFill>
              </a:rPr>
              <a:t/>
            </a:r>
            <a:br>
              <a:rPr lang="en-US" sz="2400" i="1" smtClean="0">
                <a:solidFill>
                  <a:srgbClr val="FF0000"/>
                </a:solidFill>
              </a:rPr>
            </a:br>
            <a:r>
              <a:rPr lang="en-US" sz="2000" i="1" smtClean="0">
                <a:solidFill>
                  <a:srgbClr val="B2B2B2"/>
                </a:solidFill>
                <a:latin typeface="Comic Sans MS" pitchFamily="66" charset="0"/>
              </a:rPr>
              <a:t>Do yourself a favor. Use the…</a:t>
            </a:r>
            <a:r>
              <a:rPr lang="en-US" sz="2800" i="1" smtClean="0">
                <a:latin typeface="Comic Sans MS" pitchFamily="66" charset="0"/>
              </a:rPr>
              <a:t> </a:t>
            </a:r>
            <a:r>
              <a:rPr lang="en-US" sz="2000" i="1" smtClean="0">
                <a:latin typeface="Comic Sans MS" pitchFamily="66" charset="0"/>
              </a:rPr>
              <a:t/>
            </a:r>
            <a:br>
              <a:rPr lang="en-US" sz="2000" i="1" smtClean="0">
                <a:latin typeface="Comic Sans MS" pitchFamily="66" charset="0"/>
              </a:rPr>
            </a:br>
            <a:r>
              <a:rPr lang="en-US" sz="3200" smtClean="0">
                <a:solidFill>
                  <a:srgbClr val="996600"/>
                </a:solidFill>
                <a:latin typeface="Comic Sans MS" pitchFamily="66" charset="0"/>
              </a:rPr>
              <a:t/>
            </a:r>
            <a:br>
              <a:rPr lang="en-US" sz="3200" smtClean="0">
                <a:solidFill>
                  <a:srgbClr val="996600"/>
                </a:solidFill>
                <a:latin typeface="Comic Sans MS" pitchFamily="66" charset="0"/>
              </a:rPr>
            </a:br>
            <a:r>
              <a:rPr lang="en-US" sz="3200" smtClean="0">
                <a:solidFill>
                  <a:srgbClr val="996600"/>
                </a:solidFill>
                <a:latin typeface="Comic Sans MS" pitchFamily="66" charset="0"/>
              </a:rPr>
              <a:t>              </a:t>
            </a:r>
            <a:r>
              <a:rPr lang="en-US" sz="4000" b="1" smtClean="0">
                <a:solidFill>
                  <a:schemeClr val="accent2"/>
                </a:solidFill>
                <a:latin typeface="Comic Sans MS" pitchFamily="66" charset="0"/>
              </a:rPr>
              <a:t>Virtual Microbiology                        Classroom </a:t>
            </a:r>
            <a:r>
              <a:rPr lang="en-US" sz="2000" i="1" smtClean="0">
                <a:solidFill>
                  <a:schemeClr val="accent2"/>
                </a:solidFill>
                <a:latin typeface="Comic Sans MS" pitchFamily="66" charset="0"/>
              </a:rPr>
              <a:t>(</a:t>
            </a:r>
            <a:r>
              <a:rPr lang="en-US" sz="2000" i="1" smtClean="0">
                <a:solidFill>
                  <a:schemeClr val="accent2"/>
                </a:solidFill>
                <a:latin typeface="Comic Sans MS" pitchFamily="66" charset="0"/>
                <a:hlinkClick r:id="rId8"/>
              </a:rPr>
              <a:t>VMC</a:t>
            </a:r>
            <a:r>
              <a:rPr lang="en-US" sz="2000" i="1" smtClean="0">
                <a:solidFill>
                  <a:schemeClr val="accent2"/>
                </a:solidFill>
                <a:latin typeface="Comic Sans MS" pitchFamily="66" charset="0"/>
              </a:rPr>
              <a:t>)</a:t>
            </a:r>
            <a:r>
              <a:rPr lang="en-US" sz="4000" b="1" smtClean="0">
                <a:solidFill>
                  <a:schemeClr val="accent2"/>
                </a:solidFill>
                <a:latin typeface="Comic Sans MS" pitchFamily="66" charset="0"/>
              </a:rPr>
              <a:t> !</a:t>
            </a:r>
            <a:r>
              <a:rPr lang="en-US" sz="4000" b="1" smtClean="0">
                <a:solidFill>
                  <a:schemeClr val="accent2"/>
                </a:solidFill>
              </a:rPr>
              <a:t/>
            </a:r>
            <a:br>
              <a:rPr lang="en-US" sz="4000" b="1" smtClean="0">
                <a:solidFill>
                  <a:schemeClr val="accent2"/>
                </a:solidFill>
              </a:rPr>
            </a:br>
            <a:r>
              <a:rPr lang="en-US" sz="2400" b="1" smtClean="0"/>
              <a:t/>
            </a:r>
            <a:br>
              <a:rPr lang="en-US" sz="2400" b="1" smtClean="0"/>
            </a:br>
            <a:r>
              <a:rPr lang="en-US" sz="2400" smtClean="0">
                <a:latin typeface="Comic Sans MS" pitchFamily="66" charset="0"/>
              </a:rPr>
              <a:t>The VMC is full of resources to help you succeed, including:</a:t>
            </a:r>
          </a:p>
        </p:txBody>
      </p:sp>
      <p:pic>
        <p:nvPicPr>
          <p:cNvPr id="18440" name="Picture 9" descr="penicilli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57200"/>
            <a:ext cx="2324100"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0" y="6629400"/>
            <a:ext cx="2971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Images: </a:t>
            </a:r>
            <a:r>
              <a:rPr lang="en-US" sz="1000" i="0">
                <a:latin typeface="Comic Sans MS" pitchFamily="66" charset="0"/>
                <a:hlinkClick r:id="rId3"/>
              </a:rPr>
              <a:t>Animal cell </a:t>
            </a:r>
            <a:r>
              <a:rPr lang="en-US" sz="1000" i="0">
                <a:latin typeface="Comic Sans MS" pitchFamily="66" charset="0"/>
              </a:rPr>
              <a:t>, M. Ruiz</a:t>
            </a:r>
          </a:p>
        </p:txBody>
      </p:sp>
      <p:pic>
        <p:nvPicPr>
          <p:cNvPr id="3075" name="Picture 4" descr="Animal_cell_structure_no_text_MRui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898596"/>
            <a:ext cx="7543800" cy="5437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6"/>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From the  </a:t>
            </a:r>
            <a:r>
              <a:rPr lang="en-US" sz="1000" i="0">
                <a:latin typeface="Comic Sans MS" pitchFamily="66" charset="0"/>
                <a:hlinkClick r:id="rId5"/>
              </a:rPr>
              <a:t>Virtual Microbiology Classroom</a:t>
            </a:r>
            <a:r>
              <a:rPr lang="en-US" sz="1000" i="0">
                <a:latin typeface="Comic Sans MS" pitchFamily="66" charset="0"/>
              </a:rPr>
              <a:t> on </a:t>
            </a:r>
            <a:r>
              <a:rPr lang="en-US" sz="1000" i="0">
                <a:latin typeface="Comic Sans MS" pitchFamily="66" charset="0"/>
                <a:hlinkClick r:id="rId6"/>
              </a:rPr>
              <a:t>ScienceProfOnline.com</a:t>
            </a:r>
            <a:endParaRPr lang="en-US" sz="1000" i="0">
              <a:latin typeface="Comic Sans MS" pitchFamily="66" charset="0"/>
            </a:endParaRPr>
          </a:p>
        </p:txBody>
      </p:sp>
      <p:sp>
        <p:nvSpPr>
          <p:cNvPr id="3077" name="Rectangle 3"/>
          <p:cNvSpPr>
            <a:spLocks noChangeArrowheads="1"/>
          </p:cNvSpPr>
          <p:nvPr/>
        </p:nvSpPr>
        <p:spPr bwMode="auto">
          <a:xfrm>
            <a:off x="609600" y="685800"/>
            <a:ext cx="396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spcBef>
                <a:spcPct val="20000"/>
              </a:spcBef>
            </a:pPr>
            <a:r>
              <a:rPr lang="en-US" sz="3600" b="1" i="0">
                <a:solidFill>
                  <a:srgbClr val="CC0000"/>
                </a:solidFill>
                <a:latin typeface="Comic Sans MS" pitchFamily="66" charset="0"/>
              </a:rPr>
              <a:t>Eukaryotic Cell </a:t>
            </a:r>
          </a:p>
          <a:p>
            <a:pPr>
              <a:lnSpc>
                <a:spcPct val="80000"/>
              </a:lnSpc>
              <a:spcBef>
                <a:spcPct val="20000"/>
              </a:spcBef>
            </a:pPr>
            <a:r>
              <a:rPr lang="en-US" sz="3600" b="1" i="0">
                <a:solidFill>
                  <a:srgbClr val="CC0000"/>
                </a:solidFill>
                <a:latin typeface="Comic Sans MS" pitchFamily="66" charset="0"/>
              </a:rPr>
              <a:t>Structure &amp; </a:t>
            </a:r>
          </a:p>
          <a:p>
            <a:pPr>
              <a:lnSpc>
                <a:spcPct val="80000"/>
              </a:lnSpc>
              <a:spcBef>
                <a:spcPct val="20000"/>
              </a:spcBef>
            </a:pPr>
            <a:r>
              <a:rPr lang="en-US" sz="3600" b="1" i="0">
                <a:solidFill>
                  <a:srgbClr val="CC0000"/>
                </a:solidFill>
                <a:latin typeface="Comic Sans MS" pitchFamily="66" charset="0"/>
              </a:rPr>
              <a:t>Function</a:t>
            </a:r>
          </a:p>
          <a:p>
            <a:pPr>
              <a:lnSpc>
                <a:spcPct val="80000"/>
              </a:lnSpc>
              <a:spcBef>
                <a:spcPct val="20000"/>
              </a:spcBef>
            </a:pPr>
            <a:r>
              <a:rPr lang="en-US" sz="1000" i="0">
                <a:latin typeface="Comic Sans MS" pitchFamily="66" charset="0"/>
              </a:rPr>
              <a:t>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9859" name="Picture 3" descr="Animal_cell_structure_no_text_MRui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2913" y="3357563"/>
            <a:ext cx="3621087" cy="319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4" descr="Prokaryote_cell_unlabeled_Rui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304800"/>
            <a:ext cx="3124200" cy="305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5"/>
          <p:cNvSpPr txBox="1">
            <a:spLocks noChangeArrowheads="1"/>
          </p:cNvSpPr>
          <p:nvPr/>
        </p:nvSpPr>
        <p:spPr bwMode="auto">
          <a:xfrm>
            <a:off x="0" y="6629400"/>
            <a:ext cx="3429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Images: </a:t>
            </a:r>
            <a:r>
              <a:rPr lang="en-US" sz="1000" i="0">
                <a:latin typeface="Comic Sans MS" pitchFamily="66" charset="0"/>
                <a:hlinkClick r:id="rId5"/>
              </a:rPr>
              <a:t>Prokaryotic Cell</a:t>
            </a:r>
            <a:r>
              <a:rPr lang="en-US" sz="1000" i="0">
                <a:latin typeface="Comic Sans MS" pitchFamily="66" charset="0"/>
              </a:rPr>
              <a:t>, </a:t>
            </a:r>
            <a:r>
              <a:rPr lang="en-US" sz="1000" i="0">
                <a:latin typeface="Comic Sans MS" pitchFamily="66" charset="0"/>
                <a:hlinkClick r:id="rId6"/>
              </a:rPr>
              <a:t>Eukaryotic cell </a:t>
            </a:r>
            <a:r>
              <a:rPr lang="en-US" sz="1000" i="0">
                <a:latin typeface="Comic Sans MS" pitchFamily="66" charset="0"/>
              </a:rPr>
              <a:t>, M. Ruiz</a:t>
            </a:r>
          </a:p>
        </p:txBody>
      </p:sp>
      <p:sp>
        <p:nvSpPr>
          <p:cNvPr id="8" name="Rectangle 3"/>
          <p:cNvSpPr txBox="1">
            <a:spLocks noChangeArrowheads="1"/>
          </p:cNvSpPr>
          <p:nvPr/>
        </p:nvSpPr>
        <p:spPr bwMode="auto">
          <a:xfrm>
            <a:off x="304800" y="1066800"/>
            <a:ext cx="57150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lnSpc>
                <a:spcPct val="80000"/>
              </a:lnSpc>
              <a:spcBef>
                <a:spcPct val="20000"/>
              </a:spcBef>
            </a:pPr>
            <a:r>
              <a:rPr lang="en-US" sz="2000" b="1" i="0" dirty="0" smtClean="0">
                <a:solidFill>
                  <a:schemeClr val="tx1">
                    <a:lumMod val="65000"/>
                    <a:lumOff val="35000"/>
                  </a:schemeClr>
                </a:solidFill>
                <a:latin typeface="Comic Sans MS" pitchFamily="66" charset="0"/>
                <a:hlinkClick r:id="rId7"/>
              </a:rPr>
              <a:t>Prokaryotes</a:t>
            </a:r>
            <a:endParaRPr lang="en-US" sz="2000" b="1" i="0" dirty="0">
              <a:solidFill>
                <a:schemeClr val="tx1">
                  <a:lumMod val="65000"/>
                  <a:lumOff val="35000"/>
                </a:schemeClr>
              </a:solidFill>
              <a:latin typeface="Comic Sans MS" pitchFamily="66" charset="0"/>
            </a:endParaRPr>
          </a:p>
          <a:p>
            <a:pPr eaLnBrk="1" hangingPunct="1">
              <a:lnSpc>
                <a:spcPct val="80000"/>
              </a:lnSpc>
              <a:spcBef>
                <a:spcPct val="20000"/>
              </a:spcBef>
            </a:pPr>
            <a:endParaRPr lang="en-US" sz="1000" b="1"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Single-celled. </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Reproduce by </a:t>
            </a:r>
            <a:r>
              <a:rPr lang="en-US" sz="1600" i="0" dirty="0">
                <a:latin typeface="Comic Sans MS" pitchFamily="66" charset="0"/>
                <a:hlinkClick r:id="rId8"/>
              </a:rPr>
              <a:t>binary fission</a:t>
            </a:r>
            <a:r>
              <a:rPr lang="en-US" sz="1600" i="0" dirty="0">
                <a:latin typeface="Comic Sans MS" pitchFamily="66" charset="0"/>
              </a:rPr>
              <a:t> (another copy by dividing). </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No cell nucleus or any other membrane-bound organelles. DNA travels openly around the cell. </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All bacteria are prokaryotes. </a:t>
            </a:r>
          </a:p>
          <a:p>
            <a:pPr eaLnBrk="1" hangingPunct="1">
              <a:lnSpc>
                <a:spcPct val="80000"/>
              </a:lnSpc>
              <a:spcBef>
                <a:spcPct val="20000"/>
              </a:spcBef>
            </a:pPr>
            <a:endParaRPr lang="en-US" sz="1400" dirty="0">
              <a:latin typeface="Comic Sans MS" pitchFamily="66" charset="0"/>
            </a:endParaRPr>
          </a:p>
          <a:p>
            <a:pPr eaLnBrk="1" hangingPunct="1">
              <a:lnSpc>
                <a:spcPct val="80000"/>
              </a:lnSpc>
              <a:spcBef>
                <a:spcPct val="20000"/>
              </a:spcBef>
            </a:pPr>
            <a:r>
              <a:rPr lang="en-US" sz="2000" b="1" i="0" dirty="0" smtClean="0">
                <a:solidFill>
                  <a:schemeClr val="tx1">
                    <a:lumMod val="65000"/>
                    <a:lumOff val="35000"/>
                  </a:schemeClr>
                </a:solidFill>
                <a:latin typeface="Comic Sans MS" pitchFamily="66" charset="0"/>
                <a:hlinkClick r:id="rId9"/>
              </a:rPr>
              <a:t>Eukaryotes</a:t>
            </a:r>
            <a:endParaRPr lang="en-US" sz="2000" b="1" i="0" dirty="0">
              <a:solidFill>
                <a:schemeClr val="tx1">
                  <a:lumMod val="65000"/>
                  <a:lumOff val="35000"/>
                </a:schemeClr>
              </a:solidFill>
              <a:latin typeface="Comic Sans MS" pitchFamily="66" charset="0"/>
            </a:endParaRPr>
          </a:p>
          <a:p>
            <a:pPr eaLnBrk="1" hangingPunct="1">
              <a:lnSpc>
                <a:spcPct val="80000"/>
              </a:lnSpc>
              <a:spcBef>
                <a:spcPct val="20000"/>
              </a:spcBef>
            </a:pPr>
            <a:endParaRPr lang="en-US" sz="100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Most organisms that we can see, such as trees, grass, worms, flies, mice, humans, mushrooms and yeast are </a:t>
            </a:r>
            <a:r>
              <a:rPr lang="en-US" sz="1600" i="0" dirty="0">
                <a:latin typeface="Comic Sans MS" pitchFamily="66" charset="0"/>
                <a:hlinkClick r:id="rId9"/>
              </a:rPr>
              <a:t>eukaryotes</a:t>
            </a:r>
            <a:r>
              <a:rPr lang="en-US" sz="1600" i="0" dirty="0">
                <a:latin typeface="Comic Sans MS" pitchFamily="66" charset="0"/>
              </a:rPr>
              <a:t>.</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Can either be single-celled or multi-celled.</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Can reproduce in one of several ways (Ex. </a:t>
            </a:r>
            <a:r>
              <a:rPr lang="en-US" sz="1600" i="0" dirty="0">
                <a:latin typeface="Comic Sans MS" pitchFamily="66" charset="0"/>
                <a:hlinkClick r:id="rId10"/>
              </a:rPr>
              <a:t>meiosis, mitosis</a:t>
            </a:r>
            <a:r>
              <a:rPr lang="en-US" sz="1600" i="0" dirty="0">
                <a:latin typeface="Comic Sans MS" pitchFamily="66" charset="0"/>
              </a:rPr>
              <a:t>).</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Have cell nucleus within containing its </a:t>
            </a:r>
            <a:r>
              <a:rPr lang="en-US" sz="1600" i="0" dirty="0">
                <a:latin typeface="Comic Sans MS" pitchFamily="66" charset="0"/>
                <a:hlinkClick r:id="rId11"/>
              </a:rPr>
              <a:t>DNA</a:t>
            </a:r>
            <a:r>
              <a:rPr lang="en-US" sz="1600" i="0" dirty="0">
                <a:latin typeface="Comic Sans MS" pitchFamily="66" charset="0"/>
              </a:rPr>
              <a:t>. </a:t>
            </a:r>
          </a:p>
          <a:p>
            <a:pPr eaLnBrk="1" hangingPunct="1">
              <a:lnSpc>
                <a:spcPct val="80000"/>
              </a:lnSpc>
              <a:spcBef>
                <a:spcPct val="20000"/>
              </a:spcBef>
              <a:buFont typeface="Arial" charset="0"/>
              <a:buChar char="•"/>
            </a:pPr>
            <a:endParaRPr lang="en-US" sz="1000" i="0" dirty="0">
              <a:latin typeface="Comic Sans MS" pitchFamily="66" charset="0"/>
            </a:endParaRPr>
          </a:p>
          <a:p>
            <a:pPr eaLnBrk="1" hangingPunct="1">
              <a:lnSpc>
                <a:spcPct val="80000"/>
              </a:lnSpc>
              <a:spcBef>
                <a:spcPct val="20000"/>
              </a:spcBef>
              <a:buFont typeface="Arial" charset="0"/>
              <a:buChar char="•"/>
            </a:pPr>
            <a:r>
              <a:rPr lang="en-US" sz="1600" i="0" dirty="0">
                <a:latin typeface="Comic Sans MS" pitchFamily="66" charset="0"/>
              </a:rPr>
              <a:t>Nucleus most evident distinction between these cell types. </a:t>
            </a:r>
          </a:p>
          <a:p>
            <a:pPr eaLnBrk="1" hangingPunct="1">
              <a:lnSpc>
                <a:spcPct val="80000"/>
              </a:lnSpc>
              <a:spcBef>
                <a:spcPct val="20000"/>
              </a:spcBef>
              <a:buFontTx/>
              <a:buChar char="•"/>
            </a:pPr>
            <a:endParaRPr lang="en-US" sz="1600" dirty="0">
              <a:latin typeface="Comic Sans MS" pitchFamily="66" charset="0"/>
            </a:endParaRPr>
          </a:p>
        </p:txBody>
      </p:sp>
      <p:sp>
        <p:nvSpPr>
          <p:cNvPr id="4103" name="Text Box 6"/>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From the  </a:t>
            </a:r>
            <a:r>
              <a:rPr lang="en-US" sz="1000" i="0">
                <a:latin typeface="Comic Sans MS" pitchFamily="66" charset="0"/>
                <a:hlinkClick r:id="rId12"/>
              </a:rPr>
              <a:t>Virtual Microbiology Classroom</a:t>
            </a:r>
            <a:r>
              <a:rPr lang="en-US" sz="1000" i="0">
                <a:latin typeface="Comic Sans MS" pitchFamily="66" charset="0"/>
              </a:rPr>
              <a:t> on </a:t>
            </a:r>
            <a:r>
              <a:rPr lang="en-US" sz="1000" i="0">
                <a:latin typeface="Comic Sans MS" pitchFamily="66" charset="0"/>
                <a:hlinkClick r:id="rId13"/>
              </a:rPr>
              <a:t>ScienceProfOnline.com</a:t>
            </a:r>
            <a:endParaRPr lang="en-US" sz="1000" i="0">
              <a:latin typeface="Comic Sans MS" pitchFamily="66" charset="0"/>
            </a:endParaRPr>
          </a:p>
        </p:txBody>
      </p:sp>
      <p:sp>
        <p:nvSpPr>
          <p:cNvPr id="9" name="Rectangle 2"/>
          <p:cNvSpPr txBox="1">
            <a:spLocks noChangeArrowheads="1"/>
          </p:cNvSpPr>
          <p:nvPr/>
        </p:nvSpPr>
        <p:spPr>
          <a:xfrm>
            <a:off x="457200" y="274638"/>
            <a:ext cx="8229600" cy="56356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i="0" kern="0" smtClean="0">
                <a:latin typeface="Comic Sans MS" pitchFamily="66" charset="0"/>
              </a:rPr>
              <a:t>Two Basic Types of Cells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9859"/>
                                        </p:tgtEl>
                                        <p:attrNameLst>
                                          <p:attrName>style.visibility</p:attrName>
                                        </p:attrNameLst>
                                      </p:cBhvr>
                                      <p:to>
                                        <p:strVal val="visible"/>
                                      </p:to>
                                    </p:set>
                                    <p:anim calcmode="lin" valueType="num">
                                      <p:cBhvr additive="base">
                                        <p:cTn id="7" dur="500" fill="hold"/>
                                        <p:tgtEl>
                                          <p:spTgt spid="249859"/>
                                        </p:tgtEl>
                                        <p:attrNameLst>
                                          <p:attrName>ppt_x</p:attrName>
                                        </p:attrNameLst>
                                      </p:cBhvr>
                                      <p:tavLst>
                                        <p:tav tm="0">
                                          <p:val>
                                            <p:strVal val="#ppt_x"/>
                                          </p:val>
                                        </p:tav>
                                        <p:tav tm="100000">
                                          <p:val>
                                            <p:strVal val="#ppt_x"/>
                                          </p:val>
                                        </p:tav>
                                      </p:tavLst>
                                    </p:anim>
                                    <p:anim calcmode="lin" valueType="num">
                                      <p:cBhvr additive="base">
                                        <p:cTn id="8" dur="500" fill="hold"/>
                                        <p:tgtEl>
                                          <p:spTgt spid="24985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0" end="10"/>
                                            </p:txEl>
                                          </p:spTgt>
                                        </p:tgtEl>
                                        <p:attrNameLst>
                                          <p:attrName>style.visibility</p:attrName>
                                        </p:attrNameLst>
                                      </p:cBhvr>
                                      <p:to>
                                        <p:strVal val="visible"/>
                                      </p:to>
                                    </p:set>
                                    <p:anim calcmode="lin" valueType="num">
                                      <p:cBhvr additive="base">
                                        <p:cTn id="13"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0" end="1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12" end="12"/>
                                            </p:txEl>
                                          </p:spTgt>
                                        </p:tgtEl>
                                        <p:attrNameLst>
                                          <p:attrName>style.visibility</p:attrName>
                                        </p:attrNameLst>
                                      </p:cBhvr>
                                      <p:to>
                                        <p:strVal val="visible"/>
                                      </p:to>
                                    </p:set>
                                    <p:anim calcmode="lin" valueType="num">
                                      <p:cBhvr additive="base">
                                        <p:cTn id="17" dur="500" fill="hold"/>
                                        <p:tgtEl>
                                          <p:spTgt spid="8">
                                            <p:txEl>
                                              <p:pRg st="12" end="1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12" end="1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14" end="14"/>
                                            </p:txEl>
                                          </p:spTgt>
                                        </p:tgtEl>
                                        <p:attrNameLst>
                                          <p:attrName>style.visibility</p:attrName>
                                        </p:attrNameLst>
                                      </p:cBhvr>
                                      <p:to>
                                        <p:strVal val="visible"/>
                                      </p:to>
                                    </p:set>
                                    <p:anim calcmode="lin" valueType="num">
                                      <p:cBhvr additive="base">
                                        <p:cTn id="21" dur="500" fill="hold"/>
                                        <p:tgtEl>
                                          <p:spTgt spid="8">
                                            <p:txEl>
                                              <p:pRg st="14" end="1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14" end="1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8">
                                            <p:txEl>
                                              <p:pRg st="16" end="16"/>
                                            </p:txEl>
                                          </p:spTgt>
                                        </p:tgtEl>
                                        <p:attrNameLst>
                                          <p:attrName>style.visibility</p:attrName>
                                        </p:attrNameLst>
                                      </p:cBhvr>
                                      <p:to>
                                        <p:strVal val="visible"/>
                                      </p:to>
                                    </p:set>
                                    <p:anim calcmode="lin" valueType="num">
                                      <p:cBhvr additive="base">
                                        <p:cTn id="25" dur="500" fill="hold"/>
                                        <p:tgtEl>
                                          <p:spTgt spid="8">
                                            <p:txEl>
                                              <p:pRg st="16" end="1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16" end="1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18" end="18"/>
                                            </p:txEl>
                                          </p:spTgt>
                                        </p:tgtEl>
                                        <p:attrNameLst>
                                          <p:attrName>style.visibility</p:attrName>
                                        </p:attrNameLst>
                                      </p:cBhvr>
                                      <p:to>
                                        <p:strVal val="visible"/>
                                      </p:to>
                                    </p:set>
                                    <p:anim calcmode="lin" valueType="num">
                                      <p:cBhvr additive="base">
                                        <p:cTn id="29" dur="500" fill="hold"/>
                                        <p:tgtEl>
                                          <p:spTgt spid="8">
                                            <p:txEl>
                                              <p:pRg st="18" end="1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18" end="1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xEl>
                                              <p:pRg st="20" end="20"/>
                                            </p:txEl>
                                          </p:spTgt>
                                        </p:tgtEl>
                                        <p:attrNameLst>
                                          <p:attrName>style.visibility</p:attrName>
                                        </p:attrNameLst>
                                      </p:cBhvr>
                                      <p:to>
                                        <p:strVal val="visible"/>
                                      </p:to>
                                    </p:set>
                                    <p:anim calcmode="lin" valueType="num">
                                      <p:cBhvr additive="base">
                                        <p:cTn id="33" dur="500" fill="hold"/>
                                        <p:tgtEl>
                                          <p:spTgt spid="8">
                                            <p:txEl>
                                              <p:pRg st="20" end="2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457200" y="274638"/>
            <a:ext cx="8229600" cy="944562"/>
          </a:xfrm>
        </p:spPr>
        <p:txBody>
          <a:bodyPr/>
          <a:lstStyle/>
          <a:p>
            <a:pPr eaLnBrk="1" hangingPunct="1"/>
            <a:r>
              <a:rPr lang="en-US" sz="4000" b="1" smtClean="0">
                <a:solidFill>
                  <a:srgbClr val="CC0000"/>
                </a:solidFill>
                <a:latin typeface="Comic Sans MS" pitchFamily="66" charset="0"/>
              </a:rPr>
              <a:t>Eukaryotic Cells</a:t>
            </a:r>
          </a:p>
        </p:txBody>
      </p:sp>
      <p:sp>
        <p:nvSpPr>
          <p:cNvPr id="5123" name="Rectangle 3"/>
          <p:cNvSpPr>
            <a:spLocks noGrp="1" noChangeArrowheads="1"/>
          </p:cNvSpPr>
          <p:nvPr>
            <p:ph type="body" sz="half" idx="4294967295"/>
          </p:nvPr>
        </p:nvSpPr>
        <p:spPr>
          <a:xfrm>
            <a:off x="4953000" y="1371600"/>
            <a:ext cx="4191000" cy="4754563"/>
          </a:xfrm>
        </p:spPr>
        <p:txBody>
          <a:bodyPr/>
          <a:lstStyle/>
          <a:p>
            <a:pPr eaLnBrk="1" hangingPunct="1">
              <a:lnSpc>
                <a:spcPct val="90000"/>
              </a:lnSpc>
              <a:buFontTx/>
              <a:buNone/>
            </a:pPr>
            <a:endParaRPr lang="en-US" sz="2000" dirty="0" smtClean="0"/>
          </a:p>
          <a:p>
            <a:pPr eaLnBrk="1" hangingPunct="1">
              <a:lnSpc>
                <a:spcPct val="90000"/>
              </a:lnSpc>
              <a:buFont typeface="Wingdings" pitchFamily="2" charset="2"/>
              <a:buChar char="Ø"/>
            </a:pPr>
            <a:r>
              <a:rPr lang="en-US" sz="2000" dirty="0" err="1" smtClean="0">
                <a:latin typeface="Comic Sans MS" pitchFamily="66" charset="0"/>
              </a:rPr>
              <a:t>Eu</a:t>
            </a:r>
            <a:r>
              <a:rPr lang="en-US" sz="2000" dirty="0" smtClean="0">
                <a:latin typeface="Comic Sans MS" pitchFamily="66" charset="0"/>
              </a:rPr>
              <a:t> =“true”, </a:t>
            </a:r>
            <a:r>
              <a:rPr lang="en-US" sz="2000" dirty="0" err="1" smtClean="0">
                <a:latin typeface="Comic Sans MS" pitchFamily="66" charset="0"/>
              </a:rPr>
              <a:t>karyon</a:t>
            </a:r>
            <a:r>
              <a:rPr lang="en-US" sz="2000" dirty="0" smtClean="0">
                <a:latin typeface="Comic Sans MS" pitchFamily="66" charset="0"/>
              </a:rPr>
              <a:t>=“nucleus”</a:t>
            </a:r>
          </a:p>
          <a:p>
            <a:pPr eaLnBrk="1" hangingPunct="1">
              <a:lnSpc>
                <a:spcPct val="90000"/>
              </a:lnSpc>
              <a:buFont typeface="Wingdings" pitchFamily="2" charset="2"/>
              <a:buChar char="Ø"/>
            </a:pPr>
            <a:endParaRPr lang="en-US" sz="2000" dirty="0" smtClean="0">
              <a:latin typeface="Comic Sans MS" pitchFamily="66" charset="0"/>
            </a:endParaRPr>
          </a:p>
          <a:p>
            <a:pPr eaLnBrk="1" hangingPunct="1">
              <a:lnSpc>
                <a:spcPct val="90000"/>
              </a:lnSpc>
              <a:buFont typeface="Wingdings" pitchFamily="2" charset="2"/>
              <a:buChar char="Ø"/>
            </a:pPr>
            <a:r>
              <a:rPr lang="en-US" sz="2000" dirty="0" smtClean="0">
                <a:latin typeface="Comic Sans MS" pitchFamily="66" charset="0"/>
              </a:rPr>
              <a:t>Genetic material contained in a nuclear membrane.</a:t>
            </a:r>
          </a:p>
          <a:p>
            <a:pPr eaLnBrk="1" hangingPunct="1">
              <a:lnSpc>
                <a:spcPct val="90000"/>
              </a:lnSpc>
              <a:buFont typeface="Wingdings" pitchFamily="2" charset="2"/>
              <a:buChar char="Ø"/>
            </a:pPr>
            <a:endParaRPr lang="en-US" sz="2000" dirty="0" smtClean="0">
              <a:latin typeface="Comic Sans MS" pitchFamily="66" charset="0"/>
            </a:endParaRPr>
          </a:p>
          <a:p>
            <a:pPr eaLnBrk="1" hangingPunct="1">
              <a:lnSpc>
                <a:spcPct val="90000"/>
              </a:lnSpc>
              <a:buFont typeface="Wingdings" pitchFamily="2" charset="2"/>
              <a:buChar char="Ø"/>
            </a:pPr>
            <a:r>
              <a:rPr lang="en-US" sz="2000" dirty="0" smtClean="0">
                <a:latin typeface="Comic Sans MS" pitchFamily="66" charset="0"/>
              </a:rPr>
              <a:t>Membrane bound organelles.</a:t>
            </a:r>
          </a:p>
          <a:p>
            <a:pPr eaLnBrk="1" hangingPunct="1">
              <a:lnSpc>
                <a:spcPct val="90000"/>
              </a:lnSpc>
              <a:buFont typeface="Wingdings" pitchFamily="2" charset="2"/>
              <a:buChar char="Ø"/>
            </a:pPr>
            <a:endParaRPr lang="en-US" sz="2000" dirty="0" smtClean="0">
              <a:latin typeface="Comic Sans MS" pitchFamily="66" charset="0"/>
            </a:endParaRPr>
          </a:p>
          <a:p>
            <a:pPr eaLnBrk="1" hangingPunct="1">
              <a:lnSpc>
                <a:spcPct val="90000"/>
              </a:lnSpc>
              <a:buFont typeface="Wingdings" pitchFamily="2" charset="2"/>
              <a:buChar char="Ø"/>
            </a:pPr>
            <a:r>
              <a:rPr lang="en-US" sz="2000" dirty="0" smtClean="0">
                <a:latin typeface="Comic Sans MS" pitchFamily="66" charset="0"/>
              </a:rPr>
              <a:t>Include animal, plant, fungi, algae cells as well as other microscopic eukaryotes.</a:t>
            </a:r>
          </a:p>
          <a:p>
            <a:pPr eaLnBrk="1" hangingPunct="1">
              <a:lnSpc>
                <a:spcPct val="90000"/>
              </a:lnSpc>
              <a:buFont typeface="Wingdings" pitchFamily="2" charset="2"/>
              <a:buChar char="Ø"/>
            </a:pPr>
            <a:endParaRPr lang="en-US" sz="2000" dirty="0" smtClean="0">
              <a:latin typeface="Comic Sans MS" pitchFamily="66" charset="0"/>
            </a:endParaRPr>
          </a:p>
          <a:p>
            <a:pPr eaLnBrk="1" hangingPunct="1">
              <a:lnSpc>
                <a:spcPct val="90000"/>
              </a:lnSpc>
              <a:buFont typeface="Wingdings" pitchFamily="2" charset="2"/>
              <a:buChar char="Ø"/>
            </a:pPr>
            <a:r>
              <a:rPr lang="en-US" sz="2000" dirty="0" smtClean="0">
                <a:latin typeface="Comic Sans MS" pitchFamily="66" charset="0"/>
              </a:rPr>
              <a:t>Evolved from </a:t>
            </a:r>
            <a:r>
              <a:rPr lang="en-US" sz="2000" b="1" dirty="0" smtClean="0">
                <a:latin typeface="Comic Sans MS" pitchFamily="66" charset="0"/>
                <a:hlinkClick r:id="rId3"/>
              </a:rPr>
              <a:t>prokaryotic cells</a:t>
            </a:r>
            <a:r>
              <a:rPr lang="en-US" sz="2000" b="1" dirty="0" smtClean="0">
                <a:latin typeface="Comic Sans MS" pitchFamily="66" charset="0"/>
              </a:rPr>
              <a:t>.</a:t>
            </a:r>
          </a:p>
          <a:p>
            <a:pPr eaLnBrk="1" hangingPunct="1">
              <a:lnSpc>
                <a:spcPct val="90000"/>
              </a:lnSpc>
            </a:pPr>
            <a:endParaRPr lang="en-US" sz="2000" dirty="0" smtClean="0">
              <a:latin typeface="Comic Sans MS" pitchFamily="66" charset="0"/>
            </a:endParaRPr>
          </a:p>
          <a:p>
            <a:pPr eaLnBrk="1" hangingPunct="1">
              <a:lnSpc>
                <a:spcPct val="90000"/>
              </a:lnSpc>
              <a:buFontTx/>
              <a:buNone/>
            </a:pPr>
            <a:endParaRPr lang="en-US" sz="2000" dirty="0" smtClean="0">
              <a:latin typeface="Comic Sans MS" pitchFamily="66" charset="0"/>
            </a:endParaRPr>
          </a:p>
        </p:txBody>
      </p:sp>
      <p:pic>
        <p:nvPicPr>
          <p:cNvPr id="5124" name="Picture 4" descr="EukaryoteAnimalCell"/>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228600" y="1828800"/>
            <a:ext cx="4800600" cy="4076700"/>
          </a:xfrm>
          <a:noFill/>
        </p:spPr>
      </p:pic>
      <p:sp>
        <p:nvSpPr>
          <p:cNvPr id="5125" name="Text Box 5"/>
          <p:cNvSpPr txBox="1">
            <a:spLocks noChangeArrowheads="1"/>
          </p:cNvSpPr>
          <p:nvPr/>
        </p:nvSpPr>
        <p:spPr bwMode="auto">
          <a:xfrm>
            <a:off x="6477000" y="6613525"/>
            <a:ext cx="2667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Image: </a:t>
            </a:r>
            <a:r>
              <a:rPr lang="en-US" sz="1000" i="0">
                <a:latin typeface="Comic Sans MS" pitchFamily="66" charset="0"/>
                <a:hlinkClick r:id="rId5"/>
              </a:rPr>
              <a:t>Eukaryotic Cell Diagram</a:t>
            </a:r>
            <a:r>
              <a:rPr lang="en-US" sz="1000" i="0">
                <a:latin typeface="Comic Sans MS" pitchFamily="66" charset="0"/>
              </a:rPr>
              <a:t>, M. Ruiz</a:t>
            </a:r>
          </a:p>
        </p:txBody>
      </p:sp>
      <p:sp>
        <p:nvSpPr>
          <p:cNvPr id="5126" name="Text Box 6"/>
          <p:cNvSpPr txBox="1">
            <a:spLocks noChangeArrowheads="1"/>
          </p:cNvSpPr>
          <p:nvPr/>
        </p:nvSpPr>
        <p:spPr bwMode="auto">
          <a:xfrm>
            <a:off x="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From the  </a:t>
            </a:r>
            <a:r>
              <a:rPr lang="en-US" sz="1000" i="0">
                <a:latin typeface="Comic Sans MS" pitchFamily="66" charset="0"/>
                <a:hlinkClick r:id="rId6"/>
              </a:rPr>
              <a:t>Virtual Microbiology Classroom</a:t>
            </a:r>
            <a:r>
              <a:rPr lang="en-US" sz="1000" i="0">
                <a:latin typeface="Comic Sans MS" pitchFamily="66" charset="0"/>
              </a:rPr>
              <a:t> on </a:t>
            </a:r>
            <a:r>
              <a:rPr lang="en-US" sz="1000" i="0">
                <a:latin typeface="Comic Sans MS" pitchFamily="66" charset="0"/>
                <a:hlinkClick r:id="rId7"/>
              </a:rPr>
              <a:t>ScienceProfOnline.com</a:t>
            </a:r>
            <a:endParaRPr lang="en-US" sz="1000" i="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381000"/>
            <a:ext cx="8229600" cy="392113"/>
          </a:xfrm>
        </p:spPr>
        <p:txBody>
          <a:bodyPr/>
          <a:lstStyle/>
          <a:p>
            <a:pPr algn="l" eaLnBrk="1" hangingPunct="1"/>
            <a:r>
              <a:rPr lang="en-US" sz="3600" b="1" dirty="0" smtClean="0">
                <a:solidFill>
                  <a:srgbClr val="CC0000"/>
                </a:solidFill>
                <a:latin typeface="Comic Sans MS" pitchFamily="66" charset="0"/>
              </a:rPr>
              <a:t>Eukaryotic </a:t>
            </a:r>
            <a:r>
              <a:rPr lang="en-US" sz="4000" b="1" dirty="0" smtClean="0">
                <a:solidFill>
                  <a:schemeClr val="tx1">
                    <a:lumMod val="65000"/>
                    <a:lumOff val="35000"/>
                  </a:schemeClr>
                </a:solidFill>
                <a:latin typeface="Comic Sans MS" pitchFamily="66" charset="0"/>
              </a:rPr>
              <a:t>Genomes</a:t>
            </a:r>
          </a:p>
        </p:txBody>
      </p:sp>
      <p:sp>
        <p:nvSpPr>
          <p:cNvPr id="7171" name="Rectangle 3"/>
          <p:cNvSpPr>
            <a:spLocks noGrp="1" noChangeArrowheads="1"/>
          </p:cNvSpPr>
          <p:nvPr>
            <p:ph type="body" sz="half" idx="1"/>
          </p:nvPr>
        </p:nvSpPr>
        <p:spPr>
          <a:xfrm>
            <a:off x="457200" y="1371601"/>
            <a:ext cx="4572000" cy="5029200"/>
          </a:xfrm>
        </p:spPr>
        <p:txBody>
          <a:bodyPr/>
          <a:lstStyle/>
          <a:p>
            <a:pPr eaLnBrk="1" hangingPunct="1">
              <a:lnSpc>
                <a:spcPct val="80000"/>
              </a:lnSpc>
              <a:buFont typeface="Wingdings" pitchFamily="2" charset="2"/>
              <a:buChar char="Ø"/>
            </a:pPr>
            <a:r>
              <a:rPr lang="en-US" sz="1800" dirty="0" smtClean="0">
                <a:latin typeface="Comic Sans MS" pitchFamily="66" charset="0"/>
              </a:rPr>
              <a:t>Like prokaryotes, and all living things, their genome is made of  DNA.                                                            </a:t>
            </a:r>
          </a:p>
          <a:p>
            <a:pPr eaLnBrk="1" hangingPunct="1">
              <a:lnSpc>
                <a:spcPct val="80000"/>
              </a:lnSpc>
              <a:buFont typeface="Wingdings" pitchFamily="2" charset="2"/>
              <a:buChar char="Ø"/>
            </a:pPr>
            <a:endParaRPr lang="en-US" sz="2000" dirty="0" smtClean="0">
              <a:latin typeface="Comic Sans MS" pitchFamily="66" charset="0"/>
            </a:endParaRPr>
          </a:p>
          <a:p>
            <a:pPr eaLnBrk="1" hangingPunct="1">
              <a:lnSpc>
                <a:spcPct val="80000"/>
              </a:lnSpc>
              <a:buFont typeface="Wingdings" pitchFamily="2" charset="2"/>
              <a:buChar char="Ø"/>
            </a:pPr>
            <a:r>
              <a:rPr lang="en-US" sz="1800" dirty="0" smtClean="0">
                <a:latin typeface="Comic Sans MS" pitchFamily="66" charset="0"/>
              </a:rPr>
              <a:t>May include several to many linear chromosomes within a membrane-bound nucleus. </a:t>
            </a:r>
          </a:p>
          <a:p>
            <a:pPr eaLnBrk="1" hangingPunct="1">
              <a:lnSpc>
                <a:spcPct val="80000"/>
              </a:lnSpc>
              <a:buFont typeface="Wingdings" pitchFamily="2" charset="2"/>
              <a:buChar char="Ø"/>
            </a:pPr>
            <a:endParaRPr lang="en-US" sz="2000" dirty="0" smtClean="0">
              <a:latin typeface="Comic Sans MS" pitchFamily="66" charset="0"/>
            </a:endParaRPr>
          </a:p>
          <a:p>
            <a:pPr eaLnBrk="1" hangingPunct="1">
              <a:lnSpc>
                <a:spcPct val="80000"/>
              </a:lnSpc>
              <a:buFont typeface="Wingdings" pitchFamily="2" charset="2"/>
              <a:buChar char="Ø"/>
            </a:pPr>
            <a:r>
              <a:rPr lang="en-US" sz="2000" b="1" dirty="0" smtClean="0">
                <a:solidFill>
                  <a:srgbClr val="FF0000"/>
                </a:solidFill>
                <a:latin typeface="Comic Sans MS" pitchFamily="66" charset="0"/>
              </a:rPr>
              <a:t>Q</a:t>
            </a:r>
            <a:r>
              <a:rPr lang="en-US" sz="1800" b="1" dirty="0" smtClean="0">
                <a:latin typeface="Comic Sans MS" pitchFamily="66" charset="0"/>
              </a:rPr>
              <a:t>:</a:t>
            </a:r>
            <a:r>
              <a:rPr lang="en-US" sz="1800" dirty="0" smtClean="0">
                <a:latin typeface="Comic Sans MS" pitchFamily="66" charset="0"/>
              </a:rPr>
              <a:t> </a:t>
            </a:r>
            <a:r>
              <a:rPr lang="en-US" sz="1800" b="1" dirty="0" smtClean="0">
                <a:latin typeface="Comic Sans MS" pitchFamily="66" charset="0"/>
              </a:rPr>
              <a:t>How many chromosomes do humans have?</a:t>
            </a:r>
          </a:p>
          <a:p>
            <a:pPr eaLnBrk="1" hangingPunct="1">
              <a:lnSpc>
                <a:spcPct val="80000"/>
              </a:lnSpc>
              <a:buFont typeface="Wingdings" pitchFamily="2" charset="2"/>
              <a:buChar char="Ø"/>
            </a:pPr>
            <a:endParaRPr lang="en-US" sz="2000" dirty="0" smtClean="0">
              <a:latin typeface="Comic Sans MS" pitchFamily="66" charset="0"/>
            </a:endParaRPr>
          </a:p>
          <a:p>
            <a:pPr eaLnBrk="1" hangingPunct="1">
              <a:lnSpc>
                <a:spcPct val="80000"/>
              </a:lnSpc>
              <a:buFont typeface="Wingdings" pitchFamily="2" charset="2"/>
              <a:buChar char="Ø"/>
            </a:pPr>
            <a:r>
              <a:rPr lang="en-US" sz="1800" dirty="0" smtClean="0">
                <a:latin typeface="Comic Sans MS" pitchFamily="66" charset="0"/>
                <a:hlinkClick r:id="rId3"/>
              </a:rPr>
              <a:t>Replication</a:t>
            </a:r>
            <a:r>
              <a:rPr lang="en-US" sz="2000" dirty="0" smtClean="0">
                <a:latin typeface="Comic Sans MS" pitchFamily="66" charset="0"/>
              </a:rPr>
              <a:t> </a:t>
            </a:r>
            <a:r>
              <a:rPr lang="en-US" sz="1600" dirty="0" smtClean="0">
                <a:latin typeface="Comic Sans MS" pitchFamily="66" charset="0"/>
              </a:rPr>
              <a:t>(duplication of DNA prior to cell division)</a:t>
            </a:r>
            <a:r>
              <a:rPr lang="en-US" sz="2000" dirty="0" smtClean="0">
                <a:latin typeface="Comic Sans MS" pitchFamily="66" charset="0"/>
              </a:rPr>
              <a:t> occurs in all living things</a:t>
            </a:r>
            <a:r>
              <a:rPr lang="en-US" sz="1600" dirty="0" smtClean="0">
                <a:latin typeface="Comic Sans MS" pitchFamily="66" charset="0"/>
              </a:rPr>
              <a:t>.</a:t>
            </a:r>
          </a:p>
          <a:p>
            <a:pPr eaLnBrk="1" hangingPunct="1">
              <a:lnSpc>
                <a:spcPct val="80000"/>
              </a:lnSpc>
              <a:buFont typeface="Wingdings" pitchFamily="2" charset="2"/>
              <a:buChar char="Ø"/>
            </a:pPr>
            <a:endParaRPr lang="en-US" sz="2000" dirty="0" smtClean="0">
              <a:latin typeface="Comic Sans MS" pitchFamily="66" charset="0"/>
            </a:endParaRPr>
          </a:p>
          <a:p>
            <a:pPr eaLnBrk="1" hangingPunct="1">
              <a:lnSpc>
                <a:spcPct val="80000"/>
              </a:lnSpc>
              <a:buFont typeface="Wingdings" pitchFamily="2" charset="2"/>
              <a:buChar char="Ø"/>
            </a:pPr>
            <a:r>
              <a:rPr lang="en-US" sz="1800" dirty="0" smtClean="0">
                <a:latin typeface="Comic Sans MS" pitchFamily="66" charset="0"/>
              </a:rPr>
              <a:t>Two locations of eukaryotic </a:t>
            </a:r>
            <a:r>
              <a:rPr lang="en-US" sz="1800" dirty="0" smtClean="0">
                <a:latin typeface="Comic Sans MS" pitchFamily="66" charset="0"/>
                <a:hlinkClick r:id="rId4"/>
              </a:rPr>
              <a:t>DNA</a:t>
            </a:r>
            <a:endParaRPr lang="en-US" sz="1800" dirty="0" smtClean="0">
              <a:latin typeface="Comic Sans MS" pitchFamily="66" charset="0"/>
            </a:endParaRPr>
          </a:p>
          <a:p>
            <a:pPr marL="685800" lvl="1" indent="-228600" eaLnBrk="1" hangingPunct="1">
              <a:lnSpc>
                <a:spcPct val="80000"/>
              </a:lnSpc>
            </a:pPr>
            <a:r>
              <a:rPr lang="en-US" sz="1600" dirty="0" smtClean="0">
                <a:latin typeface="Comic Sans MS" pitchFamily="66" charset="0"/>
              </a:rPr>
              <a:t>Nuclear DNA</a:t>
            </a:r>
          </a:p>
          <a:p>
            <a:pPr marL="685800" lvl="1" indent="-228600" eaLnBrk="1" hangingPunct="1">
              <a:lnSpc>
                <a:spcPct val="80000"/>
              </a:lnSpc>
            </a:pPr>
            <a:r>
              <a:rPr lang="en-US" sz="1600" dirty="0" err="1" smtClean="0">
                <a:latin typeface="Comic Sans MS" pitchFamily="66" charset="0"/>
              </a:rPr>
              <a:t>Extranuclear</a:t>
            </a:r>
            <a:r>
              <a:rPr lang="en-US" sz="1600" dirty="0" smtClean="0">
                <a:latin typeface="Comic Sans MS" pitchFamily="66" charset="0"/>
              </a:rPr>
              <a:t> DNA</a:t>
            </a:r>
            <a:r>
              <a:rPr lang="en-US" sz="1800" dirty="0" smtClean="0">
                <a:latin typeface="Comic Sans MS" pitchFamily="66" charset="0"/>
              </a:rPr>
              <a:t> </a:t>
            </a:r>
          </a:p>
        </p:txBody>
      </p:sp>
      <p:sp>
        <p:nvSpPr>
          <p:cNvPr id="7172" name="Text Box 4"/>
          <p:cNvSpPr txBox="1">
            <a:spLocks noChangeArrowheads="1"/>
          </p:cNvSpPr>
          <p:nvPr/>
        </p:nvSpPr>
        <p:spPr bwMode="auto">
          <a:xfrm>
            <a:off x="0" y="6613525"/>
            <a:ext cx="3124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Image: Spectral karyotype, Jane Ades, NHGRI</a:t>
            </a:r>
          </a:p>
        </p:txBody>
      </p:sp>
      <p:pic>
        <p:nvPicPr>
          <p:cNvPr id="7173" name="Picture 5" descr="Spectral karyotype"/>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5105400" y="0"/>
            <a:ext cx="4038600"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4" name="Text Box 6"/>
          <p:cNvSpPr txBox="1">
            <a:spLocks noChangeArrowheads="1"/>
          </p:cNvSpPr>
          <p:nvPr/>
        </p:nvSpPr>
        <p:spPr bwMode="auto">
          <a:xfrm>
            <a:off x="4419600" y="6634163"/>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From the  </a:t>
            </a:r>
            <a:r>
              <a:rPr lang="en-US" sz="1000" i="0">
                <a:latin typeface="Comic Sans MS" pitchFamily="66" charset="0"/>
                <a:hlinkClick r:id="rId6"/>
              </a:rPr>
              <a:t>Virtual Microbiology Classroom</a:t>
            </a:r>
            <a:r>
              <a:rPr lang="en-US" sz="1000" i="0">
                <a:latin typeface="Comic Sans MS" pitchFamily="66" charset="0"/>
              </a:rPr>
              <a:t> on </a:t>
            </a:r>
            <a:r>
              <a:rPr lang="en-US" sz="1000" i="0">
                <a:latin typeface="Comic Sans MS" pitchFamily="66" charset="0"/>
                <a:hlinkClick r:id="rId7"/>
              </a:rPr>
              <a:t>ScienceProfOnline.com</a:t>
            </a:r>
            <a:endParaRPr lang="en-US" sz="1000" i="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81000" y="152400"/>
            <a:ext cx="2971800" cy="792163"/>
          </a:xfrm>
        </p:spPr>
        <p:txBody>
          <a:bodyPr/>
          <a:lstStyle/>
          <a:p>
            <a:pPr algn="l" eaLnBrk="1" hangingPunct="1"/>
            <a:r>
              <a:rPr lang="en-US" sz="3600" b="1" dirty="0" smtClean="0">
                <a:solidFill>
                  <a:srgbClr val="CC0000"/>
                </a:solidFill>
                <a:latin typeface="Comic Sans MS" pitchFamily="66" charset="0"/>
              </a:rPr>
              <a:t>Cytoplasm</a:t>
            </a:r>
          </a:p>
        </p:txBody>
      </p:sp>
      <p:sp>
        <p:nvSpPr>
          <p:cNvPr id="8195" name="Rectangle 3"/>
          <p:cNvSpPr>
            <a:spLocks noGrp="1" noChangeArrowheads="1"/>
          </p:cNvSpPr>
          <p:nvPr>
            <p:ph type="body" sz="half" idx="4294967295"/>
          </p:nvPr>
        </p:nvSpPr>
        <p:spPr>
          <a:xfrm>
            <a:off x="381000" y="1143000"/>
            <a:ext cx="4114800" cy="5181600"/>
          </a:xfrm>
        </p:spPr>
        <p:txBody>
          <a:bodyPr/>
          <a:lstStyle/>
          <a:p>
            <a:pPr eaLnBrk="1" hangingPunct="1">
              <a:lnSpc>
                <a:spcPct val="80000"/>
              </a:lnSpc>
              <a:buFontTx/>
              <a:buNone/>
              <a:defRPr/>
            </a:pPr>
            <a:r>
              <a:rPr lang="en-US" sz="1800" b="1" u="sng" dirty="0" smtClean="0">
                <a:latin typeface="Comic Sans MS" pitchFamily="66" charset="0"/>
              </a:rPr>
              <a:t>Nicknames:</a:t>
            </a:r>
            <a:r>
              <a:rPr lang="en-US" sz="1800" dirty="0" smtClean="0">
                <a:latin typeface="Comic Sans MS" pitchFamily="66" charset="0"/>
              </a:rPr>
              <a:t> </a:t>
            </a:r>
            <a:r>
              <a:rPr lang="en-US" sz="1600" dirty="0">
                <a:latin typeface="Comic Sans MS" pitchFamily="66" charset="0"/>
              </a:rPr>
              <a:t>The </a:t>
            </a:r>
            <a:r>
              <a:rPr lang="en-US" sz="1600" dirty="0" smtClean="0">
                <a:latin typeface="Comic Sans MS" pitchFamily="66" charset="0"/>
              </a:rPr>
              <a:t>Matrix, </a:t>
            </a:r>
          </a:p>
          <a:p>
            <a:pPr eaLnBrk="1" hangingPunct="1">
              <a:lnSpc>
                <a:spcPct val="80000"/>
              </a:lnSpc>
              <a:buFontTx/>
              <a:buNone/>
              <a:defRPr/>
            </a:pPr>
            <a:r>
              <a:rPr lang="en-US" sz="1600" dirty="0" smtClean="0">
                <a:latin typeface="Comic Sans MS" pitchFamily="66" charset="0"/>
              </a:rPr>
              <a:t>                      Molecular Chowder</a:t>
            </a:r>
            <a:endParaRPr lang="en-US" sz="1600" dirty="0">
              <a:latin typeface="Comic Sans MS" pitchFamily="66" charset="0"/>
            </a:endParaRPr>
          </a:p>
          <a:p>
            <a:pPr eaLnBrk="1" hangingPunct="1">
              <a:lnSpc>
                <a:spcPct val="80000"/>
              </a:lnSpc>
              <a:buFontTx/>
              <a:buNone/>
              <a:defRPr/>
            </a:pPr>
            <a:endParaRPr lang="en-US" sz="1800" dirty="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Fills the space between the plasma membrane and the nuclear membrane</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A water-like substance that fills cells. </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Consists of </a:t>
            </a:r>
            <a:r>
              <a:rPr lang="en-US" sz="1800" b="1" dirty="0" smtClean="0">
                <a:solidFill>
                  <a:schemeClr val="tx1">
                    <a:lumMod val="65000"/>
                    <a:lumOff val="35000"/>
                  </a:schemeClr>
                </a:solidFill>
                <a:latin typeface="Comic Sans MS" pitchFamily="66" charset="0"/>
              </a:rPr>
              <a:t>cytosol</a:t>
            </a:r>
            <a:r>
              <a:rPr lang="en-US" sz="1600" dirty="0" smtClean="0">
                <a:latin typeface="Comic Sans MS" pitchFamily="66" charset="0"/>
              </a:rPr>
              <a:t> and </a:t>
            </a:r>
            <a:r>
              <a:rPr lang="en-US" sz="1800" b="1" dirty="0" smtClean="0">
                <a:solidFill>
                  <a:schemeClr val="tx1">
                    <a:lumMod val="65000"/>
                    <a:lumOff val="35000"/>
                  </a:schemeClr>
                </a:solidFill>
                <a:latin typeface="Comic Sans MS" pitchFamily="66" charset="0"/>
              </a:rPr>
              <a:t>cellular organelles</a:t>
            </a:r>
            <a:r>
              <a:rPr lang="en-US" sz="1800" dirty="0" smtClean="0">
                <a:solidFill>
                  <a:schemeClr val="tx1">
                    <a:lumMod val="65000"/>
                    <a:lumOff val="35000"/>
                  </a:schemeClr>
                </a:solidFill>
                <a:latin typeface="Comic Sans MS" pitchFamily="66" charset="0"/>
              </a:rPr>
              <a:t> </a:t>
            </a:r>
            <a:r>
              <a:rPr lang="en-US" sz="1600" dirty="0" smtClean="0">
                <a:latin typeface="Comic Sans MS" pitchFamily="66" charset="0"/>
              </a:rPr>
              <a:t>except for the cell nucleus. </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b="1" dirty="0" smtClean="0">
                <a:latin typeface="Comic Sans MS" pitchFamily="66" charset="0"/>
              </a:rPr>
              <a:t>cytosol</a:t>
            </a:r>
            <a:r>
              <a:rPr lang="en-US" sz="1600" dirty="0" smtClean="0">
                <a:latin typeface="Comic Sans MS" pitchFamily="66" charset="0"/>
              </a:rPr>
              <a:t> is made up of water, salts, organic molecules and many </a:t>
            </a:r>
            <a:r>
              <a:rPr lang="en-US" sz="1600" dirty="0" smtClean="0">
                <a:latin typeface="Comic Sans MS" pitchFamily="66" charset="0"/>
                <a:hlinkClick r:id="rId3"/>
              </a:rPr>
              <a:t>enzymes</a:t>
            </a:r>
            <a:r>
              <a:rPr lang="en-US" sz="1600" dirty="0" smtClean="0">
                <a:latin typeface="Comic Sans MS" pitchFamily="66" charset="0"/>
              </a:rPr>
              <a:t> that catalyze reactions.</a:t>
            </a:r>
            <a:r>
              <a:rPr lang="en-US" sz="1600" dirty="0" smtClean="0"/>
              <a:t> </a:t>
            </a:r>
          </a:p>
          <a:p>
            <a:pPr eaLnBrk="1" hangingPunct="1">
              <a:lnSpc>
                <a:spcPct val="80000"/>
              </a:lnSpc>
              <a:buFont typeface="Wingdings" pitchFamily="2" charset="2"/>
              <a:buChar char="Ø"/>
              <a:defRPr/>
            </a:pPr>
            <a:endParaRPr lang="en-US" sz="1800" dirty="0" smtClean="0"/>
          </a:p>
          <a:p>
            <a:pPr marL="0" indent="0" eaLnBrk="1" hangingPunct="1">
              <a:lnSpc>
                <a:spcPct val="80000"/>
              </a:lnSpc>
              <a:buNone/>
              <a:defRPr/>
            </a:pPr>
            <a:r>
              <a:rPr lang="en-US" sz="1800" b="1" dirty="0" smtClean="0">
                <a:solidFill>
                  <a:srgbClr val="FF0000"/>
                </a:solidFill>
                <a:latin typeface="Comic Sans MS" pitchFamily="66" charset="0"/>
              </a:rPr>
              <a:t>Q</a:t>
            </a:r>
            <a:r>
              <a:rPr lang="en-US" sz="1600" b="1" dirty="0" smtClean="0">
                <a:latin typeface="Comic Sans MS" pitchFamily="66" charset="0"/>
              </a:rPr>
              <a:t>:</a:t>
            </a:r>
            <a:r>
              <a:rPr lang="en-US" sz="1600" b="1" dirty="0" smtClean="0">
                <a:solidFill>
                  <a:srgbClr val="3333CC"/>
                </a:solidFill>
                <a:latin typeface="Comic Sans MS" pitchFamily="66" charset="0"/>
              </a:rPr>
              <a:t> </a:t>
            </a:r>
            <a:r>
              <a:rPr lang="en-US" sz="1600" b="1" dirty="0" smtClean="0">
                <a:latin typeface="Comic Sans MS" pitchFamily="66" charset="0"/>
              </a:rPr>
              <a:t>Eukaryotes? Prokaryotes? Both?</a:t>
            </a:r>
            <a:endParaRPr lang="en-US" sz="1800" b="1" dirty="0" smtClean="0"/>
          </a:p>
          <a:p>
            <a:pPr eaLnBrk="1" hangingPunct="1">
              <a:lnSpc>
                <a:spcPct val="80000"/>
              </a:lnSpc>
              <a:defRPr/>
            </a:pPr>
            <a:endParaRPr lang="en-US" sz="2000" dirty="0" smtClean="0"/>
          </a:p>
        </p:txBody>
      </p:sp>
      <p:pic>
        <p:nvPicPr>
          <p:cNvPr id="8196" name="Picture 4" descr="EukaryoteAnimalCell"/>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4591050" y="762000"/>
            <a:ext cx="4400550" cy="5486400"/>
          </a:xfrm>
          <a:noFill/>
        </p:spPr>
      </p:pic>
      <p:sp>
        <p:nvSpPr>
          <p:cNvPr id="8197" name="Text Box 5"/>
          <p:cNvSpPr txBox="1">
            <a:spLocks noChangeArrowheads="1"/>
          </p:cNvSpPr>
          <p:nvPr/>
        </p:nvSpPr>
        <p:spPr bwMode="auto">
          <a:xfrm>
            <a:off x="6172200" y="6613525"/>
            <a:ext cx="2971800" cy="24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b="0" i="0" dirty="0">
                <a:latin typeface="Comic Sans MS" pitchFamily="66" charset="0"/>
              </a:rPr>
              <a:t>Image: </a:t>
            </a:r>
            <a:r>
              <a:rPr lang="en-US" sz="1000" b="0" i="0" dirty="0">
                <a:latin typeface="Comic Sans MS" pitchFamily="66" charset="0"/>
                <a:hlinkClick r:id="rId5"/>
              </a:rPr>
              <a:t>Eukaryotic Cell Diagram</a:t>
            </a:r>
            <a:r>
              <a:rPr lang="en-US" sz="1000" b="0" i="0" dirty="0">
                <a:latin typeface="Comic Sans MS" pitchFamily="66" charset="0"/>
              </a:rPr>
              <a:t>, M. Ruiz</a:t>
            </a:r>
          </a:p>
        </p:txBody>
      </p:sp>
      <p:sp>
        <p:nvSpPr>
          <p:cNvPr id="8" name="Text Box 6"/>
          <p:cNvSpPr txBox="1">
            <a:spLocks noChangeArrowheads="1"/>
          </p:cNvSpPr>
          <p:nvPr/>
        </p:nvSpPr>
        <p:spPr bwMode="auto">
          <a:xfrm>
            <a:off x="0" y="6618288"/>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From the  </a:t>
            </a:r>
            <a:r>
              <a:rPr lang="en-US" sz="1000" i="0">
                <a:latin typeface="Comic Sans MS" pitchFamily="66" charset="0"/>
                <a:hlinkClick r:id="rId6"/>
              </a:rPr>
              <a:t>Virtual Microbiology Classroom</a:t>
            </a:r>
            <a:r>
              <a:rPr lang="en-US" sz="1000" i="0">
                <a:latin typeface="Comic Sans MS" pitchFamily="66" charset="0"/>
              </a:rPr>
              <a:t> on </a:t>
            </a:r>
            <a:r>
              <a:rPr lang="en-US" sz="1000" i="0">
                <a:latin typeface="Comic Sans MS" pitchFamily="66" charset="0"/>
                <a:hlinkClick r:id="rId7"/>
              </a:rPr>
              <a:t>ScienceProfOnline.com</a:t>
            </a:r>
            <a:endParaRPr lang="en-US" sz="1000" i="0">
              <a:latin typeface="Comic Sans MS" pitchFamily="66" charset="0"/>
            </a:endParaRPr>
          </a:p>
        </p:txBody>
      </p:sp>
    </p:spTree>
    <p:extLst>
      <p:ext uri="{BB962C8B-B14F-4D97-AF65-F5344CB8AC3E}">
        <p14:creationId xmlns:p14="http://schemas.microsoft.com/office/powerpoint/2010/main" val="17076944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304800"/>
            <a:ext cx="3505200" cy="715963"/>
          </a:xfrm>
          <a:noFill/>
        </p:spPr>
        <p:txBody>
          <a:bodyPr/>
          <a:lstStyle/>
          <a:p>
            <a:pPr algn="l" eaLnBrk="1" hangingPunct="1"/>
            <a:r>
              <a:rPr lang="en-US" sz="3600" b="1" dirty="0" smtClean="0">
                <a:solidFill>
                  <a:srgbClr val="CC0000"/>
                </a:solidFill>
                <a:latin typeface="Comic Sans MS" pitchFamily="66" charset="0"/>
              </a:rPr>
              <a:t>Cytoskeleton</a:t>
            </a:r>
          </a:p>
        </p:txBody>
      </p:sp>
      <p:sp>
        <p:nvSpPr>
          <p:cNvPr id="9219" name="Rectangle 3"/>
          <p:cNvSpPr>
            <a:spLocks noGrp="1" noChangeArrowheads="1"/>
          </p:cNvSpPr>
          <p:nvPr>
            <p:ph type="body" sz="half" idx="1"/>
          </p:nvPr>
        </p:nvSpPr>
        <p:spPr>
          <a:xfrm>
            <a:off x="228600" y="1447800"/>
            <a:ext cx="3886200" cy="5029200"/>
          </a:xfrm>
        </p:spPr>
        <p:txBody>
          <a:bodyPr/>
          <a:lstStyle/>
          <a:p>
            <a:pPr eaLnBrk="1" hangingPunct="1">
              <a:lnSpc>
                <a:spcPct val="80000"/>
              </a:lnSpc>
              <a:buFontTx/>
              <a:buNone/>
            </a:pPr>
            <a:r>
              <a:rPr lang="en-US" sz="2000" b="1" u="sng" dirty="0" smtClean="0">
                <a:latin typeface="Comic Sans MS" pitchFamily="66" charset="0"/>
              </a:rPr>
              <a:t>Nicknames:</a:t>
            </a:r>
            <a:r>
              <a:rPr lang="en-US" sz="2000" dirty="0" smtClean="0">
                <a:latin typeface="Comic Sans MS" pitchFamily="66" charset="0"/>
              </a:rPr>
              <a:t> </a:t>
            </a:r>
            <a:r>
              <a:rPr lang="en-US" sz="1800" dirty="0" smtClean="0">
                <a:latin typeface="Comic Sans MS" pitchFamily="66" charset="0"/>
              </a:rPr>
              <a:t>Scaffolding,</a:t>
            </a:r>
          </a:p>
          <a:p>
            <a:pPr eaLnBrk="1" hangingPunct="1">
              <a:lnSpc>
                <a:spcPct val="80000"/>
              </a:lnSpc>
              <a:buFontTx/>
              <a:buNone/>
            </a:pPr>
            <a:r>
              <a:rPr lang="en-US" sz="1800" dirty="0">
                <a:latin typeface="Comic Sans MS" pitchFamily="66" charset="0"/>
              </a:rPr>
              <a:t> </a:t>
            </a:r>
            <a:r>
              <a:rPr lang="en-US" sz="1800" dirty="0" smtClean="0">
                <a:latin typeface="Comic Sans MS" pitchFamily="66" charset="0"/>
              </a:rPr>
              <a:t>                     Highways</a:t>
            </a:r>
          </a:p>
          <a:p>
            <a:pPr eaLnBrk="1" hangingPunct="1">
              <a:lnSpc>
                <a:spcPct val="80000"/>
              </a:lnSpc>
              <a:buFontTx/>
              <a:buNone/>
            </a:pPr>
            <a:endParaRPr lang="en-US" sz="1800" dirty="0" smtClean="0">
              <a:latin typeface="Comic Sans MS" pitchFamily="66" charset="0"/>
            </a:endParaRPr>
          </a:p>
          <a:p>
            <a:pPr eaLnBrk="1" hangingPunct="1">
              <a:lnSpc>
                <a:spcPct val="80000"/>
              </a:lnSpc>
              <a:buFontTx/>
              <a:buNone/>
            </a:pPr>
            <a:r>
              <a:rPr lang="en-US" sz="1400" dirty="0" smtClean="0">
                <a:latin typeface="Comic Sans MS" pitchFamily="66" charset="0"/>
              </a:rPr>
              <a:t> </a:t>
            </a:r>
          </a:p>
          <a:p>
            <a:pPr eaLnBrk="1" hangingPunct="1">
              <a:lnSpc>
                <a:spcPct val="80000"/>
              </a:lnSpc>
            </a:pPr>
            <a:r>
              <a:rPr lang="en-US" sz="1600" dirty="0" smtClean="0">
                <a:latin typeface="Comic Sans MS" pitchFamily="66" charset="0"/>
              </a:rPr>
              <a:t>Maintains cell shape.</a:t>
            </a:r>
          </a:p>
          <a:p>
            <a:pPr eaLnBrk="1" hangingPunct="1">
              <a:lnSpc>
                <a:spcPct val="80000"/>
              </a:lnSpc>
            </a:pPr>
            <a:endParaRPr lang="en-US" sz="1000" dirty="0" smtClean="0">
              <a:latin typeface="Comic Sans MS" pitchFamily="66" charset="0"/>
            </a:endParaRPr>
          </a:p>
          <a:p>
            <a:pPr eaLnBrk="1" hangingPunct="1">
              <a:lnSpc>
                <a:spcPct val="80000"/>
              </a:lnSpc>
            </a:pPr>
            <a:r>
              <a:rPr lang="en-US" sz="1600" dirty="0" smtClean="0">
                <a:latin typeface="Comic Sans MS" pitchFamily="66" charset="0"/>
              </a:rPr>
              <a:t>Protects the cell.</a:t>
            </a:r>
          </a:p>
          <a:p>
            <a:pPr eaLnBrk="1" hangingPunct="1">
              <a:lnSpc>
                <a:spcPct val="80000"/>
              </a:lnSpc>
            </a:pPr>
            <a:endParaRPr lang="en-US" sz="800" dirty="0" smtClean="0">
              <a:latin typeface="Comic Sans MS" pitchFamily="66" charset="0"/>
            </a:endParaRPr>
          </a:p>
          <a:p>
            <a:pPr eaLnBrk="1" hangingPunct="1">
              <a:lnSpc>
                <a:spcPct val="80000"/>
              </a:lnSpc>
            </a:pPr>
            <a:r>
              <a:rPr lang="en-US" sz="1600" dirty="0" smtClean="0">
                <a:latin typeface="Comic Sans MS" pitchFamily="66" charset="0"/>
              </a:rPr>
              <a:t>Enables some cell movement </a:t>
            </a:r>
            <a:r>
              <a:rPr lang="en-US" sz="1400" dirty="0" smtClean="0">
                <a:latin typeface="Comic Sans MS" pitchFamily="66" charset="0"/>
              </a:rPr>
              <a:t>(using structures such as flagella and cilia).</a:t>
            </a:r>
          </a:p>
          <a:p>
            <a:pPr eaLnBrk="1" hangingPunct="1">
              <a:lnSpc>
                <a:spcPct val="80000"/>
              </a:lnSpc>
            </a:pPr>
            <a:endParaRPr lang="en-US" sz="700" dirty="0" smtClean="0">
              <a:latin typeface="Comic Sans MS" pitchFamily="66" charset="0"/>
            </a:endParaRPr>
          </a:p>
          <a:p>
            <a:pPr eaLnBrk="1" hangingPunct="1">
              <a:lnSpc>
                <a:spcPct val="80000"/>
              </a:lnSpc>
            </a:pPr>
            <a:endParaRPr lang="en-US" sz="800" dirty="0" smtClean="0">
              <a:latin typeface="Comic Sans MS" pitchFamily="66" charset="0"/>
            </a:endParaRPr>
          </a:p>
          <a:p>
            <a:pPr eaLnBrk="1" hangingPunct="1">
              <a:lnSpc>
                <a:spcPct val="80000"/>
              </a:lnSpc>
            </a:pPr>
            <a:r>
              <a:rPr lang="en-US" sz="1600" dirty="0" smtClean="0">
                <a:latin typeface="Comic Sans MS" pitchFamily="66" charset="0"/>
              </a:rPr>
              <a:t>Plays important roles in intra-cellular transport </a:t>
            </a:r>
            <a:r>
              <a:rPr lang="en-US" sz="1400" dirty="0" smtClean="0">
                <a:latin typeface="Comic Sans MS" pitchFamily="66" charset="0"/>
              </a:rPr>
              <a:t>(the movement of vesicles and organelles).</a:t>
            </a:r>
          </a:p>
          <a:p>
            <a:pPr eaLnBrk="1" hangingPunct="1">
              <a:lnSpc>
                <a:spcPct val="80000"/>
              </a:lnSpc>
            </a:pPr>
            <a:endParaRPr lang="en-US" sz="800" i="1" dirty="0" smtClean="0">
              <a:latin typeface="Comic Sans MS" pitchFamily="66" charset="0"/>
            </a:endParaRPr>
          </a:p>
          <a:p>
            <a:pPr eaLnBrk="1" hangingPunct="1">
              <a:lnSpc>
                <a:spcPct val="80000"/>
              </a:lnSpc>
            </a:pPr>
            <a:endParaRPr lang="en-US" sz="800" i="1" dirty="0" smtClean="0">
              <a:latin typeface="Comic Sans MS" pitchFamily="66" charset="0"/>
            </a:endParaRPr>
          </a:p>
          <a:p>
            <a:pPr eaLnBrk="1" hangingPunct="1">
              <a:lnSpc>
                <a:spcPct val="80000"/>
              </a:lnSpc>
            </a:pPr>
            <a:r>
              <a:rPr lang="en-US" sz="1600" dirty="0" smtClean="0">
                <a:latin typeface="Comic Sans MS" pitchFamily="66" charset="0"/>
              </a:rPr>
              <a:t>Plays important role in </a:t>
            </a:r>
            <a:r>
              <a:rPr lang="en-US" sz="1600" dirty="0" smtClean="0">
                <a:latin typeface="Comic Sans MS" pitchFamily="66" charset="0"/>
                <a:hlinkClick r:id="rId3"/>
              </a:rPr>
              <a:t>cell division</a:t>
            </a:r>
            <a:r>
              <a:rPr lang="en-US" sz="1600" dirty="0" smtClean="0">
                <a:latin typeface="Comic Sans MS" pitchFamily="66" charset="0"/>
              </a:rPr>
              <a:t>.</a:t>
            </a:r>
          </a:p>
          <a:p>
            <a:pPr eaLnBrk="1" hangingPunct="1">
              <a:lnSpc>
                <a:spcPct val="80000"/>
              </a:lnSpc>
            </a:pPr>
            <a:endParaRPr lang="en-US" sz="1600" dirty="0" smtClean="0">
              <a:latin typeface="Comic Sans MS" pitchFamily="66" charset="0"/>
            </a:endParaRPr>
          </a:p>
          <a:p>
            <a:pPr eaLnBrk="1" hangingPunct="1">
              <a:lnSpc>
                <a:spcPct val="80000"/>
              </a:lnSpc>
              <a:spcBef>
                <a:spcPct val="0"/>
              </a:spcBef>
              <a:buFontTx/>
              <a:buNone/>
            </a:pPr>
            <a:endParaRPr lang="en-US" sz="1600" b="1" dirty="0" smtClean="0">
              <a:solidFill>
                <a:srgbClr val="3333CC"/>
              </a:solidFill>
              <a:latin typeface="Comic Sans MS" pitchFamily="66" charset="0"/>
            </a:endParaRPr>
          </a:p>
          <a:p>
            <a:pPr eaLnBrk="1" hangingPunct="1">
              <a:lnSpc>
                <a:spcPct val="80000"/>
              </a:lnSpc>
              <a:spcBef>
                <a:spcPct val="0"/>
              </a:spcBef>
              <a:buFontTx/>
              <a:buNone/>
            </a:pPr>
            <a:r>
              <a:rPr lang="en-US" sz="1800" b="1" dirty="0" smtClean="0">
                <a:solidFill>
                  <a:srgbClr val="FF0000"/>
                </a:solidFill>
                <a:latin typeface="Comic Sans MS" pitchFamily="66" charset="0"/>
              </a:rPr>
              <a:t>Q</a:t>
            </a:r>
            <a:r>
              <a:rPr lang="en-US" sz="1600" b="1" dirty="0" smtClean="0">
                <a:latin typeface="Comic Sans MS" pitchFamily="66" charset="0"/>
              </a:rPr>
              <a:t>:</a:t>
            </a:r>
            <a:r>
              <a:rPr lang="en-US" sz="1600" b="1" dirty="0" smtClean="0">
                <a:solidFill>
                  <a:srgbClr val="3333CC"/>
                </a:solidFill>
                <a:latin typeface="Comic Sans MS" pitchFamily="66" charset="0"/>
              </a:rPr>
              <a:t> </a:t>
            </a:r>
            <a:r>
              <a:rPr lang="en-US" sz="1600" b="1" dirty="0" smtClean="0">
                <a:latin typeface="Comic Sans MS" pitchFamily="66" charset="0"/>
              </a:rPr>
              <a:t>Eukaryotes? Prokaryotes? Both?</a:t>
            </a:r>
          </a:p>
        </p:txBody>
      </p:sp>
      <p:pic>
        <p:nvPicPr>
          <p:cNvPr id="9220" name="Picture 6" descr="FluorescentCells"/>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4572000" y="762000"/>
            <a:ext cx="4167188" cy="525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1" name="Text Box 5"/>
          <p:cNvSpPr txBox="1">
            <a:spLocks noChangeArrowheads="1"/>
          </p:cNvSpPr>
          <p:nvPr/>
        </p:nvSpPr>
        <p:spPr bwMode="auto">
          <a:xfrm>
            <a:off x="0" y="6697663"/>
            <a:ext cx="388620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lnSpc>
                <a:spcPct val="50000"/>
              </a:lnSpc>
            </a:pPr>
            <a:r>
              <a:rPr lang="en-US" sz="1000" i="0" dirty="0">
                <a:latin typeface="Comic Sans MS" pitchFamily="66" charset="0"/>
              </a:rPr>
              <a:t>Images: </a:t>
            </a:r>
            <a:r>
              <a:rPr lang="en-US" sz="1000" i="0" dirty="0">
                <a:latin typeface="Comic Sans MS" pitchFamily="66" charset="0"/>
                <a:hlinkClick r:id="rId5"/>
              </a:rPr>
              <a:t>Fluoresced Eukaryotic </a:t>
            </a:r>
            <a:r>
              <a:rPr lang="en-US" sz="1000" b="0" i="0" dirty="0">
                <a:latin typeface="Comic Sans MS" pitchFamily="66" charset="0"/>
                <a:hlinkClick r:id="rId5"/>
              </a:rPr>
              <a:t>Cell</a:t>
            </a:r>
            <a:r>
              <a:rPr lang="en-US" sz="1000" i="0" dirty="0">
                <a:latin typeface="Comic Sans MS" pitchFamily="66" charset="0"/>
              </a:rPr>
              <a:t>, NIH.</a:t>
            </a:r>
          </a:p>
        </p:txBody>
      </p:sp>
      <p:sp>
        <p:nvSpPr>
          <p:cNvPr id="9222" name="Text Box 6"/>
          <p:cNvSpPr txBox="1">
            <a:spLocks noChangeArrowheads="1"/>
          </p:cNvSpPr>
          <p:nvPr/>
        </p:nvSpPr>
        <p:spPr bwMode="auto">
          <a:xfrm>
            <a:off x="441960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b="0" i="0">
                <a:latin typeface="Comic Sans MS" pitchFamily="66" charset="0"/>
              </a:rPr>
              <a:t>From the  </a:t>
            </a:r>
            <a:r>
              <a:rPr lang="en-US" sz="1000" b="0" i="0">
                <a:latin typeface="Comic Sans MS" pitchFamily="66" charset="0"/>
                <a:hlinkClick r:id="rId6"/>
              </a:rPr>
              <a:t>Virtual Microbiology Classroom</a:t>
            </a:r>
            <a:r>
              <a:rPr lang="en-US" sz="1000" b="0" i="0">
                <a:latin typeface="Comic Sans MS" pitchFamily="66" charset="0"/>
              </a:rPr>
              <a:t> on </a:t>
            </a:r>
            <a:r>
              <a:rPr lang="en-US" sz="1000" b="0" i="0">
                <a:latin typeface="Comic Sans MS" pitchFamily="66" charset="0"/>
                <a:hlinkClick r:id="rId7"/>
              </a:rPr>
              <a:t>ScienceProfOnline.com</a:t>
            </a:r>
            <a:endParaRPr lang="en-US" sz="1000" b="0" i="0">
              <a:latin typeface="Comic Sans MS" pitchFamily="66" charset="0"/>
            </a:endParaRPr>
          </a:p>
        </p:txBody>
      </p:sp>
    </p:spTree>
    <p:extLst>
      <p:ext uri="{BB962C8B-B14F-4D97-AF65-F5344CB8AC3E}">
        <p14:creationId xmlns:p14="http://schemas.microsoft.com/office/powerpoint/2010/main" val="422858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28600" y="152400"/>
            <a:ext cx="7620000" cy="639763"/>
          </a:xfrm>
        </p:spPr>
        <p:txBody>
          <a:bodyPr/>
          <a:lstStyle/>
          <a:p>
            <a:pPr algn="l" eaLnBrk="1" hangingPunct="1"/>
            <a:r>
              <a:rPr lang="en-US" sz="3600" b="1" dirty="0" smtClean="0">
                <a:solidFill>
                  <a:srgbClr val="CC0000"/>
                </a:solidFill>
                <a:latin typeface="Comic Sans MS" pitchFamily="66" charset="0"/>
              </a:rPr>
              <a:t>Cilia </a:t>
            </a:r>
            <a:r>
              <a:rPr lang="en-US" sz="2800" b="1" dirty="0" smtClean="0">
                <a:solidFill>
                  <a:srgbClr val="CC0000"/>
                </a:solidFill>
                <a:latin typeface="Comic Sans MS" pitchFamily="66" charset="0"/>
              </a:rPr>
              <a:t>&amp;</a:t>
            </a:r>
            <a:r>
              <a:rPr lang="en-US" sz="3600" b="1" dirty="0" smtClean="0">
                <a:solidFill>
                  <a:srgbClr val="CC0000"/>
                </a:solidFill>
                <a:latin typeface="Comic Sans MS" pitchFamily="66" charset="0"/>
              </a:rPr>
              <a:t> Flagella</a:t>
            </a:r>
          </a:p>
        </p:txBody>
      </p:sp>
      <p:sp>
        <p:nvSpPr>
          <p:cNvPr id="10243" name="Rectangle 3"/>
          <p:cNvSpPr>
            <a:spLocks noGrp="1" noChangeArrowheads="1"/>
          </p:cNvSpPr>
          <p:nvPr>
            <p:ph type="body" sz="half" idx="4294967295"/>
          </p:nvPr>
        </p:nvSpPr>
        <p:spPr>
          <a:xfrm>
            <a:off x="6629400" y="533400"/>
            <a:ext cx="2514600" cy="5791200"/>
          </a:xfrm>
        </p:spPr>
        <p:txBody>
          <a:bodyPr/>
          <a:lstStyle/>
          <a:p>
            <a:pPr eaLnBrk="1" hangingPunct="1">
              <a:lnSpc>
                <a:spcPct val="80000"/>
              </a:lnSpc>
              <a:buFontTx/>
              <a:buNone/>
            </a:pPr>
            <a:r>
              <a:rPr lang="en-US" sz="1400" dirty="0" smtClean="0">
                <a:latin typeface="Comic Sans MS" pitchFamily="66" charset="0"/>
                <a:cs typeface="Arial" charset="0"/>
              </a:rPr>
              <a:t>• </a:t>
            </a:r>
            <a:r>
              <a:rPr lang="en-US" sz="1400" dirty="0" smtClean="0">
                <a:latin typeface="Comic Sans MS" pitchFamily="66" charset="0"/>
              </a:rPr>
              <a:t>External appendages from cell membrane. </a:t>
            </a:r>
          </a:p>
          <a:p>
            <a:pPr eaLnBrk="1" hangingPunct="1">
              <a:lnSpc>
                <a:spcPct val="80000"/>
              </a:lnSpc>
              <a:buFontTx/>
              <a:buNone/>
            </a:pPr>
            <a:endParaRPr lang="en-US" sz="1400" dirty="0" smtClean="0">
              <a:latin typeface="Comic Sans MS" pitchFamily="66" charset="0"/>
            </a:endParaRPr>
          </a:p>
          <a:p>
            <a:pPr eaLnBrk="1" hangingPunct="1">
              <a:lnSpc>
                <a:spcPct val="80000"/>
              </a:lnSpc>
              <a:buFontTx/>
              <a:buNone/>
            </a:pPr>
            <a:r>
              <a:rPr lang="en-US" sz="1400" dirty="0" smtClean="0">
                <a:latin typeface="Comic Sans MS" pitchFamily="66" charset="0"/>
                <a:cs typeface="Arial" charset="0"/>
              </a:rPr>
              <a:t>•</a:t>
            </a:r>
            <a:r>
              <a:rPr lang="en-US" sz="1400" dirty="0" smtClean="0">
                <a:latin typeface="Comic Sans MS" pitchFamily="66" charset="0"/>
              </a:rPr>
              <a:t> Aid in locomotion of the cell or movement of materials near cell.</a:t>
            </a:r>
          </a:p>
          <a:p>
            <a:pPr eaLnBrk="1" hangingPunct="1">
              <a:lnSpc>
                <a:spcPct val="80000"/>
              </a:lnSpc>
              <a:buFontTx/>
              <a:buNone/>
            </a:pPr>
            <a:endParaRPr lang="en-US" sz="1400" dirty="0" smtClean="0">
              <a:latin typeface="Comic Sans MS" pitchFamily="66" charset="0"/>
            </a:endParaRPr>
          </a:p>
          <a:p>
            <a:pPr eaLnBrk="1" hangingPunct="1">
              <a:lnSpc>
                <a:spcPct val="80000"/>
              </a:lnSpc>
              <a:buFontTx/>
              <a:buNone/>
            </a:pPr>
            <a:r>
              <a:rPr lang="en-US" sz="1400" dirty="0" smtClean="0">
                <a:latin typeface="Comic Sans MS" pitchFamily="66" charset="0"/>
                <a:cs typeface="Arial" charset="0"/>
              </a:rPr>
              <a:t>•</a:t>
            </a:r>
            <a:r>
              <a:rPr lang="en-US" sz="1400" dirty="0" smtClean="0">
                <a:latin typeface="Comic Sans MS" pitchFamily="66" charset="0"/>
              </a:rPr>
              <a:t> Motility &gt; coordinated sliding movements of microtubules.</a:t>
            </a:r>
          </a:p>
          <a:p>
            <a:pPr eaLnBrk="1" hangingPunct="1">
              <a:lnSpc>
                <a:spcPct val="80000"/>
              </a:lnSpc>
              <a:buFontTx/>
              <a:buNone/>
            </a:pPr>
            <a:endParaRPr lang="en-US" sz="1400" dirty="0" smtClean="0">
              <a:latin typeface="Comic Sans MS" pitchFamily="66" charset="0"/>
            </a:endParaRPr>
          </a:p>
          <a:p>
            <a:pPr eaLnBrk="1" hangingPunct="1">
              <a:lnSpc>
                <a:spcPct val="80000"/>
              </a:lnSpc>
              <a:buFontTx/>
              <a:buNone/>
            </a:pPr>
            <a:r>
              <a:rPr lang="en-US" sz="1400" dirty="0" smtClean="0">
                <a:latin typeface="Comic Sans MS" pitchFamily="66" charset="0"/>
                <a:cs typeface="Arial" charset="0"/>
              </a:rPr>
              <a:t>• Both Prokaryotes &amp; Eukaryotes can have external appendages, but are constructed differently.</a:t>
            </a:r>
          </a:p>
          <a:p>
            <a:pPr eaLnBrk="1" hangingPunct="1">
              <a:lnSpc>
                <a:spcPct val="80000"/>
              </a:lnSpc>
              <a:buFontTx/>
              <a:buNone/>
            </a:pPr>
            <a:endParaRPr lang="en-US" sz="1400" dirty="0" smtClean="0">
              <a:latin typeface="Comic Sans MS" pitchFamily="66" charset="0"/>
              <a:cs typeface="Arial" charset="0"/>
            </a:endParaRPr>
          </a:p>
          <a:p>
            <a:pPr eaLnBrk="1" hangingPunct="1">
              <a:lnSpc>
                <a:spcPct val="80000"/>
              </a:lnSpc>
              <a:buFontTx/>
              <a:buNone/>
            </a:pPr>
            <a:r>
              <a:rPr lang="en-US" sz="1400" dirty="0" smtClean="0">
                <a:latin typeface="Comic Sans MS" pitchFamily="66" charset="0"/>
                <a:cs typeface="Arial" charset="0"/>
              </a:rPr>
              <a:t>• </a:t>
            </a:r>
            <a:r>
              <a:rPr lang="en-US" sz="1400" b="1" dirty="0" smtClean="0">
                <a:latin typeface="Comic Sans MS" pitchFamily="66" charset="0"/>
                <a:cs typeface="Arial" charset="0"/>
                <a:hlinkClick r:id="rId3"/>
              </a:rPr>
              <a:t>Eukaryotes</a:t>
            </a:r>
            <a:r>
              <a:rPr lang="en-US" sz="1400" b="1" dirty="0" smtClean="0">
                <a:latin typeface="Comic Sans MS" pitchFamily="66" charset="0"/>
                <a:cs typeface="Arial" charset="0"/>
              </a:rPr>
              <a:t> </a:t>
            </a:r>
            <a:r>
              <a:rPr lang="en-US" sz="1400" dirty="0" smtClean="0">
                <a:latin typeface="Comic Sans MS" pitchFamily="66" charset="0"/>
                <a:cs typeface="Arial" charset="0"/>
              </a:rPr>
              <a:t>may have flagella or cilia (components of cytoskeleton covered with plasma membrane).</a:t>
            </a:r>
          </a:p>
          <a:p>
            <a:pPr eaLnBrk="1" hangingPunct="1">
              <a:lnSpc>
                <a:spcPct val="80000"/>
              </a:lnSpc>
              <a:buFontTx/>
              <a:buNone/>
            </a:pPr>
            <a:endParaRPr lang="en-US" sz="1400" dirty="0" smtClean="0">
              <a:latin typeface="Comic Sans MS" pitchFamily="66" charset="0"/>
              <a:cs typeface="Arial" charset="0"/>
            </a:endParaRPr>
          </a:p>
          <a:p>
            <a:pPr eaLnBrk="1" hangingPunct="1">
              <a:lnSpc>
                <a:spcPct val="80000"/>
              </a:lnSpc>
              <a:buFontTx/>
              <a:buNone/>
            </a:pPr>
            <a:r>
              <a:rPr lang="en-US" sz="1400" dirty="0" smtClean="0">
                <a:latin typeface="Comic Sans MS" pitchFamily="66" charset="0"/>
                <a:cs typeface="Arial" charset="0"/>
              </a:rPr>
              <a:t>• </a:t>
            </a:r>
            <a:r>
              <a:rPr lang="en-US" sz="1400" b="1" dirty="0" smtClean="0">
                <a:latin typeface="Comic Sans MS" pitchFamily="66" charset="0"/>
                <a:cs typeface="Arial" charset="0"/>
                <a:hlinkClick r:id="rId4"/>
              </a:rPr>
              <a:t>Prokaryotes</a:t>
            </a:r>
            <a:r>
              <a:rPr lang="en-US" sz="1400" dirty="0" smtClean="0">
                <a:solidFill>
                  <a:schemeClr val="hlink"/>
                </a:solidFill>
                <a:latin typeface="Comic Sans MS" pitchFamily="66" charset="0"/>
                <a:cs typeface="Arial" charset="0"/>
              </a:rPr>
              <a:t> </a:t>
            </a:r>
            <a:r>
              <a:rPr lang="en-US" sz="1400" dirty="0" smtClean="0">
                <a:latin typeface="Comic Sans MS" pitchFamily="66" charset="0"/>
                <a:cs typeface="Arial" charset="0"/>
              </a:rPr>
              <a:t>may have flagella, </a:t>
            </a:r>
            <a:r>
              <a:rPr lang="en-US" sz="1400" dirty="0" err="1" smtClean="0">
                <a:latin typeface="Comic Sans MS" pitchFamily="66" charset="0"/>
                <a:cs typeface="Arial" charset="0"/>
              </a:rPr>
              <a:t>endoflagella</a:t>
            </a:r>
            <a:r>
              <a:rPr lang="en-US" sz="1400" dirty="0" smtClean="0">
                <a:latin typeface="Comic Sans MS" pitchFamily="66" charset="0"/>
                <a:cs typeface="Arial" charset="0"/>
              </a:rPr>
              <a:t>, </a:t>
            </a:r>
            <a:r>
              <a:rPr lang="en-US" sz="1400" dirty="0" err="1" smtClean="0">
                <a:latin typeface="Comic Sans MS" pitchFamily="66" charset="0"/>
                <a:cs typeface="Arial" charset="0"/>
                <a:hlinkClick r:id="rId5"/>
              </a:rPr>
              <a:t>fimbiae</a:t>
            </a:r>
            <a:r>
              <a:rPr lang="en-US" sz="1400" dirty="0" smtClean="0">
                <a:latin typeface="Comic Sans MS" pitchFamily="66" charset="0"/>
                <a:cs typeface="Arial" charset="0"/>
              </a:rPr>
              <a:t> or </a:t>
            </a:r>
            <a:r>
              <a:rPr lang="en-US" sz="1400" dirty="0" err="1" smtClean="0">
                <a:latin typeface="Comic Sans MS" pitchFamily="66" charset="0"/>
                <a:cs typeface="Arial" charset="0"/>
              </a:rPr>
              <a:t>pili</a:t>
            </a:r>
            <a:r>
              <a:rPr lang="en-US" sz="1400" dirty="0" smtClean="0">
                <a:latin typeface="Comic Sans MS" pitchFamily="66" charset="0"/>
                <a:cs typeface="Arial" charset="0"/>
              </a:rPr>
              <a:t> (composed of </a:t>
            </a:r>
            <a:r>
              <a:rPr lang="en-US" sz="1400" dirty="0" err="1" smtClean="0">
                <a:latin typeface="Comic Sans MS" pitchFamily="66" charset="0"/>
                <a:cs typeface="Arial" charset="0"/>
              </a:rPr>
              <a:t>protenaceous</a:t>
            </a:r>
            <a:r>
              <a:rPr lang="en-US" sz="1400" dirty="0" smtClean="0">
                <a:latin typeface="Comic Sans MS" pitchFamily="66" charset="0"/>
                <a:cs typeface="Arial" charset="0"/>
              </a:rPr>
              <a:t> molecules and not covered with plasma membrane).</a:t>
            </a:r>
            <a:endParaRPr lang="en-US" sz="1800" dirty="0" smtClean="0">
              <a:latin typeface="Comic Sans MS" pitchFamily="66" charset="0"/>
            </a:endParaRPr>
          </a:p>
        </p:txBody>
      </p:sp>
      <p:sp>
        <p:nvSpPr>
          <p:cNvPr id="10244" name="Text Box 4"/>
          <p:cNvSpPr txBox="1">
            <a:spLocks noChangeArrowheads="1"/>
          </p:cNvSpPr>
          <p:nvPr/>
        </p:nvSpPr>
        <p:spPr bwMode="auto">
          <a:xfrm>
            <a:off x="0" y="6492875"/>
            <a:ext cx="426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b="0" i="0" dirty="0">
                <a:latin typeface="Comic Sans MS" pitchFamily="66" charset="0"/>
              </a:rPr>
              <a:t>Images: </a:t>
            </a:r>
            <a:r>
              <a:rPr lang="en-US" sz="1000" b="0" i="0" dirty="0">
                <a:latin typeface="Comic Sans MS" pitchFamily="66" charset="0"/>
                <a:hlinkClick r:id="rId6"/>
              </a:rPr>
              <a:t>Cilia of the lung trachea </a:t>
            </a:r>
            <a:r>
              <a:rPr lang="en-US" sz="1000" b="0" i="0" dirty="0" err="1">
                <a:latin typeface="Comic Sans MS" pitchFamily="66" charset="0"/>
                <a:hlinkClick r:id="rId6"/>
              </a:rPr>
              <a:t>epithilium</a:t>
            </a:r>
            <a:r>
              <a:rPr lang="en-US" sz="1000" b="0" i="0" dirty="0">
                <a:latin typeface="Comic Sans MS" pitchFamily="66" charset="0"/>
              </a:rPr>
              <a:t>, Charles </a:t>
            </a:r>
            <a:r>
              <a:rPr lang="en-US" sz="1000" b="0" i="0" dirty="0" err="1">
                <a:latin typeface="Comic Sans MS" pitchFamily="66" charset="0"/>
              </a:rPr>
              <a:t>Daghlian</a:t>
            </a:r>
            <a:r>
              <a:rPr lang="en-US" sz="1000" b="0" i="0" dirty="0">
                <a:latin typeface="Comic Sans MS" pitchFamily="66" charset="0"/>
              </a:rPr>
              <a:t>, </a:t>
            </a:r>
            <a:r>
              <a:rPr lang="en-US" sz="1000" b="0" i="0" dirty="0" err="1">
                <a:latin typeface="Comic Sans MS" pitchFamily="66" charset="0"/>
                <a:hlinkClick r:id="rId7"/>
              </a:rPr>
              <a:t>Cilum</a:t>
            </a:r>
            <a:r>
              <a:rPr lang="en-US" sz="1000" b="0" i="0" dirty="0">
                <a:latin typeface="Comic Sans MS" pitchFamily="66" charset="0"/>
                <a:hlinkClick r:id="rId7"/>
              </a:rPr>
              <a:t> Diagram</a:t>
            </a:r>
            <a:r>
              <a:rPr lang="en-US" sz="1000" b="0" i="0" dirty="0">
                <a:latin typeface="Comic Sans MS" pitchFamily="66" charset="0"/>
              </a:rPr>
              <a:t> &amp; </a:t>
            </a:r>
            <a:r>
              <a:rPr lang="en-US" sz="1000" b="0" i="0" dirty="0">
                <a:latin typeface="Comic Sans MS" pitchFamily="66" charset="0"/>
                <a:hlinkClick r:id="rId8"/>
              </a:rPr>
              <a:t>Flagellum Diagram</a:t>
            </a:r>
            <a:r>
              <a:rPr lang="en-US" sz="1000" b="0" i="0" dirty="0">
                <a:latin typeface="Comic Sans MS" pitchFamily="66" charset="0"/>
              </a:rPr>
              <a:t>, M. Ruiz; </a:t>
            </a:r>
            <a:r>
              <a:rPr lang="en-US" sz="1000" b="0" i="0" dirty="0">
                <a:latin typeface="Comic Sans MS" pitchFamily="66" charset="0"/>
                <a:hlinkClick r:id="rId9"/>
              </a:rPr>
              <a:t>Sperm &amp; Egg, </a:t>
            </a:r>
            <a:r>
              <a:rPr lang="en-US" sz="1000" b="0" i="0" dirty="0">
                <a:latin typeface="Comic Sans MS" pitchFamily="66" charset="0"/>
              </a:rPr>
              <a:t>Wiki</a:t>
            </a:r>
          </a:p>
        </p:txBody>
      </p:sp>
      <p:pic>
        <p:nvPicPr>
          <p:cNvPr id="10245" name="Picture 5" descr="Cilia-CharlesDaghlia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8600" y="1143000"/>
            <a:ext cx="18589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7" descr="SpermEg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 y="4191000"/>
            <a:ext cx="22860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Eukaryotic_cilium_diagram-MRuiz"/>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28800" y="1066800"/>
            <a:ext cx="4267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8" descr="Flagellum_euk_diagram"/>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3886200"/>
            <a:ext cx="4724400"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9" name="Text Box 6"/>
          <p:cNvSpPr txBox="1">
            <a:spLocks noChangeArrowheads="1"/>
          </p:cNvSpPr>
          <p:nvPr/>
        </p:nvSpPr>
        <p:spPr bwMode="auto">
          <a:xfrm>
            <a:off x="4433888" y="6605588"/>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b="0" i="0">
                <a:latin typeface="Comic Sans MS" pitchFamily="66" charset="0"/>
              </a:rPr>
              <a:t>From the  </a:t>
            </a:r>
            <a:r>
              <a:rPr lang="en-US" sz="1000" b="0" i="0">
                <a:latin typeface="Comic Sans MS" pitchFamily="66" charset="0"/>
                <a:hlinkClick r:id="rId14"/>
              </a:rPr>
              <a:t>Virtual Microbiology Classroom</a:t>
            </a:r>
            <a:r>
              <a:rPr lang="en-US" sz="1000" b="0" i="0">
                <a:latin typeface="Comic Sans MS" pitchFamily="66" charset="0"/>
              </a:rPr>
              <a:t> on </a:t>
            </a:r>
            <a:r>
              <a:rPr lang="en-US" sz="1000" b="0" i="0">
                <a:latin typeface="Comic Sans MS" pitchFamily="66" charset="0"/>
                <a:hlinkClick r:id="rId15"/>
              </a:rPr>
              <a:t>ScienceProfOnline.com</a:t>
            </a:r>
            <a:endParaRPr lang="en-US" sz="1000" b="0" i="0">
              <a:latin typeface="Comic Sans MS" pitchFamily="66" charset="0"/>
            </a:endParaRPr>
          </a:p>
        </p:txBody>
      </p:sp>
    </p:spTree>
    <p:extLst>
      <p:ext uri="{BB962C8B-B14F-4D97-AF65-F5344CB8AC3E}">
        <p14:creationId xmlns:p14="http://schemas.microsoft.com/office/powerpoint/2010/main" val="11304627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body" sz="half" idx="4294967295"/>
          </p:nvPr>
        </p:nvSpPr>
        <p:spPr>
          <a:xfrm>
            <a:off x="4953000" y="2286000"/>
            <a:ext cx="3962400" cy="3840163"/>
          </a:xfrm>
        </p:spPr>
        <p:txBody>
          <a:bodyPr/>
          <a:lstStyle/>
          <a:p>
            <a:pPr eaLnBrk="1" hangingPunct="1">
              <a:lnSpc>
                <a:spcPct val="90000"/>
              </a:lnSpc>
              <a:spcBef>
                <a:spcPct val="0"/>
              </a:spcBef>
              <a:buFont typeface="Wingdings" pitchFamily="2" charset="2"/>
              <a:buChar char="Ø"/>
            </a:pPr>
            <a:r>
              <a:rPr lang="en-US" sz="1800" b="1" dirty="0" smtClean="0">
                <a:solidFill>
                  <a:srgbClr val="FF0000"/>
                </a:solidFill>
                <a:latin typeface="Comic Sans MS" pitchFamily="66" charset="0"/>
              </a:rPr>
              <a:t>Q</a:t>
            </a:r>
            <a:r>
              <a:rPr lang="en-US" sz="1800" b="1" dirty="0" smtClean="0">
                <a:latin typeface="Comic Sans MS" pitchFamily="66" charset="0"/>
              </a:rPr>
              <a:t>: What do ribosomes do?</a:t>
            </a:r>
          </a:p>
          <a:p>
            <a:pPr eaLnBrk="1" hangingPunct="1">
              <a:lnSpc>
                <a:spcPct val="90000"/>
              </a:lnSpc>
              <a:spcBef>
                <a:spcPct val="0"/>
              </a:spcBef>
              <a:buFont typeface="Wingdings" pitchFamily="2" charset="2"/>
              <a:buChar char="Ø"/>
            </a:pPr>
            <a:endParaRPr lang="en-US" sz="1800" i="1" dirty="0" smtClean="0">
              <a:latin typeface="Comic Sans MS" pitchFamily="66" charset="0"/>
            </a:endParaRPr>
          </a:p>
          <a:p>
            <a:pPr eaLnBrk="1" hangingPunct="1">
              <a:lnSpc>
                <a:spcPct val="90000"/>
              </a:lnSpc>
              <a:spcBef>
                <a:spcPct val="0"/>
              </a:spcBef>
              <a:buFont typeface="Wingdings" pitchFamily="2" charset="2"/>
              <a:buChar char="Ø"/>
            </a:pPr>
            <a:endParaRPr lang="en-US" sz="1800" b="1" dirty="0" smtClean="0">
              <a:latin typeface="Comic Sans MS" pitchFamily="66" charset="0"/>
            </a:endParaRPr>
          </a:p>
          <a:p>
            <a:pPr eaLnBrk="1" hangingPunct="1">
              <a:lnSpc>
                <a:spcPct val="90000"/>
              </a:lnSpc>
              <a:spcBef>
                <a:spcPct val="0"/>
              </a:spcBef>
              <a:buFont typeface="Wingdings" pitchFamily="2" charset="2"/>
              <a:buChar char="Ø"/>
            </a:pPr>
            <a:r>
              <a:rPr lang="en-US" sz="1800" b="1" dirty="0" smtClean="0">
                <a:solidFill>
                  <a:srgbClr val="FF0000"/>
                </a:solidFill>
                <a:latin typeface="Comic Sans MS" pitchFamily="66" charset="0"/>
              </a:rPr>
              <a:t>Q</a:t>
            </a:r>
            <a:r>
              <a:rPr lang="en-US" sz="1800" b="1" dirty="0" smtClean="0">
                <a:latin typeface="Comic Sans MS" pitchFamily="66" charset="0"/>
              </a:rPr>
              <a:t>: What are they made of?</a:t>
            </a:r>
          </a:p>
          <a:p>
            <a:pPr eaLnBrk="1" hangingPunct="1">
              <a:lnSpc>
                <a:spcPct val="90000"/>
              </a:lnSpc>
              <a:buFont typeface="Wingdings" pitchFamily="2" charset="2"/>
              <a:buChar char="Ø"/>
            </a:pPr>
            <a:endParaRPr lang="en-US" sz="1800" i="1" dirty="0" smtClean="0">
              <a:latin typeface="Comic Sans MS" pitchFamily="66" charset="0"/>
            </a:endParaRPr>
          </a:p>
          <a:p>
            <a:pPr eaLnBrk="1" hangingPunct="1">
              <a:lnSpc>
                <a:spcPct val="90000"/>
              </a:lnSpc>
              <a:buFont typeface="Wingdings" pitchFamily="2" charset="2"/>
              <a:buChar char="Ø"/>
            </a:pPr>
            <a:endParaRPr lang="en-US" sz="1800" i="1" dirty="0" smtClean="0">
              <a:latin typeface="Comic Sans MS" pitchFamily="66" charset="0"/>
            </a:endParaRPr>
          </a:p>
          <a:p>
            <a:pPr eaLnBrk="1" hangingPunct="1">
              <a:lnSpc>
                <a:spcPct val="90000"/>
              </a:lnSpc>
              <a:spcBef>
                <a:spcPct val="0"/>
              </a:spcBef>
              <a:buFont typeface="Wingdings" pitchFamily="2" charset="2"/>
              <a:buChar char="Ø"/>
            </a:pPr>
            <a:r>
              <a:rPr lang="en-US" sz="1800" dirty="0" smtClean="0">
                <a:latin typeface="Comic Sans MS" pitchFamily="66" charset="0"/>
              </a:rPr>
              <a:t>Can be found alone in the cytoplasm, in groups called </a:t>
            </a:r>
            <a:r>
              <a:rPr lang="en-US" sz="1800" b="1" dirty="0" smtClean="0">
                <a:latin typeface="Comic Sans MS" pitchFamily="66" charset="0"/>
              </a:rPr>
              <a:t>polyribosomes,</a:t>
            </a:r>
            <a:r>
              <a:rPr lang="en-US" sz="1800" dirty="0" smtClean="0">
                <a:latin typeface="Comic Sans MS" pitchFamily="66" charset="0"/>
              </a:rPr>
              <a:t> or attached to the </a:t>
            </a:r>
            <a:r>
              <a:rPr lang="en-US" sz="1800" dirty="0" smtClean="0">
                <a:solidFill>
                  <a:schemeClr val="tx2"/>
                </a:solidFill>
                <a:latin typeface="Comic Sans MS" pitchFamily="66" charset="0"/>
              </a:rPr>
              <a:t>endoplasmic reticulum.</a:t>
            </a:r>
          </a:p>
          <a:p>
            <a:pPr eaLnBrk="1" hangingPunct="1">
              <a:lnSpc>
                <a:spcPct val="90000"/>
              </a:lnSpc>
              <a:spcBef>
                <a:spcPct val="0"/>
              </a:spcBef>
              <a:buFont typeface="Wingdings" pitchFamily="2" charset="2"/>
              <a:buChar char="Ø"/>
            </a:pPr>
            <a:endParaRPr lang="en-US" sz="1800" dirty="0" smtClean="0">
              <a:solidFill>
                <a:schemeClr val="tx2"/>
              </a:solidFill>
              <a:latin typeface="Comic Sans MS" pitchFamily="66" charset="0"/>
            </a:endParaRPr>
          </a:p>
          <a:p>
            <a:pPr eaLnBrk="1" hangingPunct="1">
              <a:lnSpc>
                <a:spcPct val="90000"/>
              </a:lnSpc>
              <a:spcBef>
                <a:spcPct val="0"/>
              </a:spcBef>
              <a:buFont typeface="Wingdings" pitchFamily="2" charset="2"/>
              <a:buChar char="Ø"/>
            </a:pPr>
            <a:endParaRPr lang="en-US" sz="1800" b="1" dirty="0" smtClean="0">
              <a:solidFill>
                <a:schemeClr val="tx2"/>
              </a:solidFill>
              <a:latin typeface="Comic Sans MS" pitchFamily="66" charset="0"/>
            </a:endParaRPr>
          </a:p>
          <a:p>
            <a:pPr eaLnBrk="1" hangingPunct="1">
              <a:lnSpc>
                <a:spcPct val="90000"/>
              </a:lnSpc>
              <a:spcBef>
                <a:spcPct val="0"/>
              </a:spcBef>
              <a:buFont typeface="Wingdings" pitchFamily="2" charset="2"/>
              <a:buChar char="Ø"/>
            </a:pPr>
            <a:r>
              <a:rPr lang="en-US" sz="1800" b="1" dirty="0" smtClean="0">
                <a:solidFill>
                  <a:srgbClr val="FF0000"/>
                </a:solidFill>
                <a:latin typeface="Comic Sans MS" pitchFamily="66" charset="0"/>
              </a:rPr>
              <a:t>Q</a:t>
            </a:r>
            <a:r>
              <a:rPr lang="en-US" sz="1800" b="1" dirty="0" smtClean="0">
                <a:latin typeface="Comic Sans MS" pitchFamily="66" charset="0"/>
              </a:rPr>
              <a:t>:</a:t>
            </a:r>
            <a:r>
              <a:rPr lang="en-US" sz="1800" b="1" dirty="0" smtClean="0">
                <a:solidFill>
                  <a:srgbClr val="3333CC"/>
                </a:solidFill>
                <a:latin typeface="Comic Sans MS" pitchFamily="66" charset="0"/>
              </a:rPr>
              <a:t> </a:t>
            </a:r>
            <a:r>
              <a:rPr lang="en-US" sz="1800" b="1" dirty="0" smtClean="0">
                <a:latin typeface="Comic Sans MS" pitchFamily="66" charset="0"/>
              </a:rPr>
              <a:t>Eukaryotes? Prokaryotes? Both?</a:t>
            </a:r>
          </a:p>
          <a:p>
            <a:pPr eaLnBrk="1" hangingPunct="1">
              <a:lnSpc>
                <a:spcPct val="90000"/>
              </a:lnSpc>
              <a:spcBef>
                <a:spcPct val="0"/>
              </a:spcBef>
            </a:pPr>
            <a:endParaRPr lang="en-US" sz="2000" dirty="0" smtClean="0">
              <a:latin typeface="Comic Sans MS" pitchFamily="66" charset="0"/>
            </a:endParaRPr>
          </a:p>
        </p:txBody>
      </p:sp>
      <p:pic>
        <p:nvPicPr>
          <p:cNvPr id="11268" name="Picture 5" descr="Ribosome_shape-Vossman_Wik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228600"/>
            <a:ext cx="3665538"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6046788" y="6457950"/>
            <a:ext cx="3124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r" eaLnBrk="1" hangingPunct="1">
              <a:spcBef>
                <a:spcPct val="50000"/>
              </a:spcBef>
            </a:pPr>
            <a:r>
              <a:rPr lang="en-US" sz="1000" i="0">
                <a:latin typeface="Comic Sans MS" pitchFamily="66" charset="0"/>
              </a:rPr>
              <a:t>Images: </a:t>
            </a:r>
            <a:r>
              <a:rPr lang="en-US" sz="1000" i="0">
                <a:latin typeface="Comic Sans MS" pitchFamily="66" charset="0"/>
                <a:hlinkClick r:id="rId4"/>
              </a:rPr>
              <a:t>Ribosome translating protein</a:t>
            </a:r>
            <a:r>
              <a:rPr lang="en-US" sz="1000" i="0">
                <a:latin typeface="Comic Sans MS" pitchFamily="66" charset="0"/>
              </a:rPr>
              <a:t>, animation, Xvazquez; </a:t>
            </a:r>
            <a:r>
              <a:rPr lang="en-US" sz="1000" i="0">
                <a:latin typeface="Comic Sans MS" pitchFamily="66" charset="0"/>
                <a:hlinkClick r:id="rId5"/>
              </a:rPr>
              <a:t>Ribosome Structure</a:t>
            </a:r>
            <a:r>
              <a:rPr lang="en-US" sz="1000" i="0">
                <a:latin typeface="Comic Sans MS" pitchFamily="66" charset="0"/>
              </a:rPr>
              <a:t>, Vossman </a:t>
            </a:r>
          </a:p>
        </p:txBody>
      </p:sp>
      <p:sp>
        <p:nvSpPr>
          <p:cNvPr id="11270" name="Text Box 6"/>
          <p:cNvSpPr txBox="1">
            <a:spLocks noChangeArrowheads="1"/>
          </p:cNvSpPr>
          <p:nvPr/>
        </p:nvSpPr>
        <p:spPr bwMode="auto">
          <a:xfrm>
            <a:off x="0" y="6613525"/>
            <a:ext cx="472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eaLnBrk="1" hangingPunct="1">
              <a:spcBef>
                <a:spcPct val="50000"/>
              </a:spcBef>
            </a:pPr>
            <a:r>
              <a:rPr lang="en-US" sz="1000" i="0">
                <a:latin typeface="Comic Sans MS" pitchFamily="66" charset="0"/>
              </a:rPr>
              <a:t>From the  </a:t>
            </a:r>
            <a:r>
              <a:rPr lang="en-US" sz="1000" i="0">
                <a:latin typeface="Comic Sans MS" pitchFamily="66" charset="0"/>
                <a:hlinkClick r:id="rId6"/>
              </a:rPr>
              <a:t>Virtual Microbiology Classroom</a:t>
            </a:r>
            <a:r>
              <a:rPr lang="en-US" sz="1000" i="0">
                <a:latin typeface="Comic Sans MS" pitchFamily="66" charset="0"/>
              </a:rPr>
              <a:t> on </a:t>
            </a:r>
            <a:r>
              <a:rPr lang="en-US" sz="1000" i="0">
                <a:latin typeface="Comic Sans MS" pitchFamily="66" charset="0"/>
                <a:hlinkClick r:id="rId7"/>
              </a:rPr>
              <a:t>ScienceProfOnline.com</a:t>
            </a:r>
            <a:endParaRPr lang="en-US" sz="1000" i="0">
              <a:latin typeface="Comic Sans MS" pitchFamily="66" charset="0"/>
            </a:endParaRPr>
          </a:p>
        </p:txBody>
      </p:sp>
      <p:pic>
        <p:nvPicPr>
          <p:cNvPr id="11271" name="Picture 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19100" y="457200"/>
            <a:ext cx="3886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TextBox 8"/>
          <p:cNvSpPr txBox="1">
            <a:spLocks noChangeArrowheads="1"/>
          </p:cNvSpPr>
          <p:nvPr/>
        </p:nvSpPr>
        <p:spPr bwMode="auto">
          <a:xfrm>
            <a:off x="1295400" y="1599962"/>
            <a:ext cx="23622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i="1">
                <a:solidFill>
                  <a:schemeClr val="tx1"/>
                </a:solidFill>
                <a:latin typeface="Arial" charset="0"/>
              </a:defRPr>
            </a:lvl1pPr>
            <a:lvl2pPr marL="742950" indent="-285750" eaLnBrk="0" hangingPunct="0">
              <a:defRPr i="1">
                <a:solidFill>
                  <a:schemeClr val="tx1"/>
                </a:solidFill>
                <a:latin typeface="Arial" charset="0"/>
              </a:defRPr>
            </a:lvl2pPr>
            <a:lvl3pPr marL="1143000" indent="-228600" eaLnBrk="0" hangingPunct="0">
              <a:defRPr i="1">
                <a:solidFill>
                  <a:schemeClr val="tx1"/>
                </a:solidFill>
                <a:latin typeface="Arial" charset="0"/>
              </a:defRPr>
            </a:lvl3pPr>
            <a:lvl4pPr marL="1600200" indent="-228600" eaLnBrk="0" hangingPunct="0">
              <a:defRPr i="1">
                <a:solidFill>
                  <a:schemeClr val="tx1"/>
                </a:solidFill>
                <a:latin typeface="Arial" charset="0"/>
              </a:defRPr>
            </a:lvl4pPr>
            <a:lvl5pPr marL="2057400" indent="-228600" eaLnBrk="0" hangingPunct="0">
              <a:defRPr i="1">
                <a:solidFill>
                  <a:schemeClr val="tx1"/>
                </a:solidFill>
                <a:latin typeface="Arial" charset="0"/>
              </a:defRPr>
            </a:lvl5pPr>
            <a:lvl6pPr marL="2514600" indent="-228600" eaLnBrk="0" fontAlgn="base" hangingPunct="0">
              <a:spcBef>
                <a:spcPct val="0"/>
              </a:spcBef>
              <a:spcAft>
                <a:spcPct val="0"/>
              </a:spcAft>
              <a:defRPr i="1">
                <a:solidFill>
                  <a:schemeClr val="tx1"/>
                </a:solidFill>
                <a:latin typeface="Arial" charset="0"/>
              </a:defRPr>
            </a:lvl6pPr>
            <a:lvl7pPr marL="2971800" indent="-228600" eaLnBrk="0" fontAlgn="base" hangingPunct="0">
              <a:spcBef>
                <a:spcPct val="0"/>
              </a:spcBef>
              <a:spcAft>
                <a:spcPct val="0"/>
              </a:spcAft>
              <a:defRPr i="1">
                <a:solidFill>
                  <a:schemeClr val="tx1"/>
                </a:solidFill>
                <a:latin typeface="Arial" charset="0"/>
              </a:defRPr>
            </a:lvl7pPr>
            <a:lvl8pPr marL="3429000" indent="-228600" eaLnBrk="0" fontAlgn="base" hangingPunct="0">
              <a:spcBef>
                <a:spcPct val="0"/>
              </a:spcBef>
              <a:spcAft>
                <a:spcPct val="0"/>
              </a:spcAft>
              <a:defRPr i="1">
                <a:solidFill>
                  <a:schemeClr val="tx1"/>
                </a:solidFill>
                <a:latin typeface="Arial" charset="0"/>
              </a:defRPr>
            </a:lvl8pPr>
            <a:lvl9pPr marL="3886200" indent="-228600" eaLnBrk="0" fontAlgn="base" hangingPunct="0">
              <a:spcBef>
                <a:spcPct val="0"/>
              </a:spcBef>
              <a:spcAft>
                <a:spcPct val="0"/>
              </a:spcAft>
              <a:defRPr i="1">
                <a:solidFill>
                  <a:schemeClr val="tx1"/>
                </a:solidFill>
                <a:latin typeface="Arial" charset="0"/>
              </a:defRPr>
            </a:lvl9pPr>
          </a:lstStyle>
          <a:p>
            <a:pPr algn="ctr" eaLnBrk="1" hangingPunct="1"/>
            <a:r>
              <a:rPr lang="en-US" sz="2000" b="1" i="0" dirty="0">
                <a:latin typeface="Comic Sans MS" pitchFamily="66" charset="0"/>
                <a:hlinkClick r:id="rId4"/>
              </a:rPr>
              <a:t>Click here</a:t>
            </a:r>
            <a:r>
              <a:rPr lang="en-US" sz="2000" i="0" dirty="0">
                <a:latin typeface="Comic Sans MS" pitchFamily="66" charset="0"/>
              </a:rPr>
              <a:t> for animation of ribosome building a protein.</a:t>
            </a:r>
          </a:p>
          <a:p>
            <a:pPr algn="ctr" eaLnBrk="1" hangingPunct="1"/>
            <a:endParaRPr lang="en-US" dirty="0"/>
          </a:p>
        </p:txBody>
      </p:sp>
      <p:sp>
        <p:nvSpPr>
          <p:cNvPr id="9" name="Rectangle 2"/>
          <p:cNvSpPr txBox="1">
            <a:spLocks noChangeArrowheads="1"/>
          </p:cNvSpPr>
          <p:nvPr/>
        </p:nvSpPr>
        <p:spPr bwMode="auto">
          <a:xfrm>
            <a:off x="381000" y="228600"/>
            <a:ext cx="3810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3200" b="1" i="0" kern="0" smtClean="0">
                <a:solidFill>
                  <a:srgbClr val="CC0000"/>
                </a:solidFill>
                <a:latin typeface="Comic Sans MS" pitchFamily="66" charset="0"/>
              </a:rPr>
              <a:t>Ribosomes</a:t>
            </a:r>
            <a:endParaRPr lang="en-US" sz="3200" b="1" i="0" kern="0" dirty="0" smtClean="0">
              <a:solidFill>
                <a:srgbClr val="CC0000"/>
              </a:solidFill>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26409</TotalTime>
  <Words>1670</Words>
  <Application>Microsoft Macintosh PowerPoint</Application>
  <PresentationFormat>On-screen Show (4:3)</PresentationFormat>
  <Paragraphs>260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PowerPoint Presentation</vt:lpstr>
      <vt:lpstr>PowerPoint Presentation</vt:lpstr>
      <vt:lpstr>Eukaryotic Cells</vt:lpstr>
      <vt:lpstr>Eukaryotic Genomes</vt:lpstr>
      <vt:lpstr>Cytoplasm</vt:lpstr>
      <vt:lpstr>Cytoskeleton</vt:lpstr>
      <vt:lpstr>Cilia &amp; Flagella</vt:lpstr>
      <vt:lpstr>PowerPoint Presentation</vt:lpstr>
      <vt:lpstr>PowerPoint Presentation</vt:lpstr>
      <vt:lpstr>PowerPoint Presentation</vt:lpstr>
      <vt:lpstr>PowerPoint Presentation</vt:lpstr>
      <vt:lpstr>REVIEW!</vt:lpstr>
      <vt:lpstr>PowerPoint Presentation</vt:lpstr>
      <vt:lpstr>Are microbes intimidating you?  Do yourself a favor. Use the…                 Virtual Microbiology                        Classroom (VMC) !  The VMC is full of resources to help you succeed, including:</vt:lpstr>
    </vt:vector>
  </TitlesOfParts>
  <Company>Online Eductaion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Eukaryotic Cell Structure and Function PowerPoint Lecture</dc:title>
  <dc:creator>Tami Port</dc:creator>
  <cp:keywords>eukaryotic cell power point lecture, free ppt lecture eukaryotic cell, free cell biology powerpoint lectures, science powerpoint lecture</cp:keywords>
  <cp:lastModifiedBy>Voicemail</cp:lastModifiedBy>
  <cp:revision>256</cp:revision>
  <dcterms:created xsi:type="dcterms:W3CDTF">2008-01-21T15:47:31Z</dcterms:created>
  <dcterms:modified xsi:type="dcterms:W3CDTF">2015-01-07T02:15:21Z</dcterms:modified>
  <cp:category>Cell Biology / Microbiology PowerPoint Lecture</cp:category>
</cp:coreProperties>
</file>