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80" r:id="rId2"/>
    <p:sldId id="257" r:id="rId3"/>
    <p:sldId id="344" r:id="rId4"/>
    <p:sldId id="346" r:id="rId5"/>
    <p:sldId id="347" r:id="rId6"/>
    <p:sldId id="348" r:id="rId7"/>
    <p:sldId id="349" r:id="rId8"/>
    <p:sldId id="350" r:id="rId9"/>
    <p:sldId id="351" r:id="rId10"/>
    <p:sldId id="352" r:id="rId11"/>
    <p:sldId id="354" r:id="rId12"/>
    <p:sldId id="355" r:id="rId13"/>
    <p:sldId id="356" r:id="rId14"/>
    <p:sldId id="362" r:id="rId15"/>
    <p:sldId id="363" r:id="rId16"/>
    <p:sldId id="364" r:id="rId17"/>
    <p:sldId id="365" r:id="rId18"/>
    <p:sldId id="366" r:id="rId19"/>
    <p:sldId id="367" r:id="rId20"/>
    <p:sldId id="368" r:id="rId21"/>
    <p:sldId id="369" r:id="rId22"/>
    <p:sldId id="371" r:id="rId23"/>
    <p:sldId id="372" r:id="rId24"/>
    <p:sldId id="373" r:id="rId25"/>
    <p:sldId id="374" r:id="rId26"/>
    <p:sldId id="375" r:id="rId27"/>
    <p:sldId id="381" r:id="rId28"/>
    <p:sldId id="376" r:id="rId29"/>
    <p:sldId id="379" r:id="rId30"/>
    <p:sldId id="338" r:id="rId31"/>
    <p:sldId id="343" r:id="rId3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F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92" d="100"/>
          <a:sy n="92" d="100"/>
        </p:scale>
        <p:origin x="-1608" y="-9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38"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defTabSz="939800">
              <a:defRPr sz="1200"/>
            </a:lvl1pPr>
          </a:lstStyle>
          <a:p>
            <a:pPr>
              <a:defRPr/>
            </a:pPr>
            <a:endParaRPr lang="en-US"/>
          </a:p>
        </p:txBody>
      </p:sp>
      <p:sp>
        <p:nvSpPr>
          <p:cNvPr id="3075" name="Rectangle 3"/>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defTabSz="939800">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8025" y="4448175"/>
            <a:ext cx="56610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defTabSz="939800">
              <a:defRPr sz="1200"/>
            </a:lvl1pPr>
          </a:lstStyle>
          <a:p>
            <a:pPr>
              <a:defRPr/>
            </a:pPr>
            <a:endParaRPr lang="en-US"/>
          </a:p>
        </p:txBody>
      </p:sp>
      <p:sp>
        <p:nvSpPr>
          <p:cNvPr id="3079" name="Rectangle 7"/>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defTabSz="939800">
              <a:defRPr sz="1200"/>
            </a:lvl1pPr>
          </a:lstStyle>
          <a:p>
            <a:pPr>
              <a:defRPr/>
            </a:pPr>
            <a:fld id="{74BE2932-7B1C-4ED4-AD3D-E5405F2D4D24}" type="slidenum">
              <a:rPr lang="en-US"/>
              <a:pPr>
                <a:defRPr/>
              </a:pPr>
              <a:t>‹#›</a:t>
            </a:fld>
            <a:endParaRPr lang="en-US"/>
          </a:p>
        </p:txBody>
      </p:sp>
    </p:spTree>
    <p:extLst>
      <p:ext uri="{BB962C8B-B14F-4D97-AF65-F5344CB8AC3E}">
        <p14:creationId xmlns:p14="http://schemas.microsoft.com/office/powerpoint/2010/main" val="2172724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386591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3A477C91-9502-4E11-A653-98C4B28544FC}" type="slidenum">
              <a:rPr lang="en-US" smtClean="0"/>
              <a:pPr eaLnBrk="1" hangingPunct="1"/>
              <a:t>10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494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88EBC7F4-D411-46D4-9B92-DDB9DE5663A4}" type="slidenum">
              <a:rPr lang="en-US" smtClean="0"/>
              <a:pPr eaLnBrk="1" hangingPunct="1"/>
              <a:t>11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97227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D8F1753B-5BCB-4B34-AD19-C039C9DE4C0A}" type="slidenum">
              <a:rPr lang="en-US" smtClean="0"/>
              <a:pPr eaLnBrk="1" hangingPunct="1"/>
              <a:t>12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76896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8B1526F-A511-4F02-AA1F-6D38DF0B2A3F}" type="slidenum">
              <a:rPr lang="en-US" smtClean="0"/>
              <a:pPr eaLnBrk="1" hangingPunct="1"/>
              <a:t>13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66402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4F8D19D3-7809-40BD-B355-9A8BEDFCC98C}" type="slidenum">
              <a:rPr lang="en-US" smtClean="0"/>
              <a:pPr eaLnBrk="1" hangingPunct="1"/>
              <a:t>14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7804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7E43F699-8EAF-4936-8F8F-486DBEA722ED}" type="slidenum">
              <a:rPr lang="en-US" smtClean="0"/>
              <a:pPr eaLnBrk="1" hangingPunct="1"/>
              <a:t>15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4017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DF0473AB-FBE0-452B-A764-1CDA43BB9FDA}" type="slidenum">
              <a:rPr lang="en-US" smtClean="0"/>
              <a:pPr eaLnBrk="1" hangingPunct="1"/>
              <a:t>16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87257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B2A52F60-D884-42A4-AA49-B3C5231D9F17}" type="slidenum">
              <a:rPr lang="en-US" smtClean="0"/>
              <a:pPr eaLnBrk="1" hangingPunct="1"/>
              <a:t>17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747764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C30F719C-375B-4535-A6F9-E359E2B7C11F}" type="slidenum">
              <a:rPr lang="en-US" smtClean="0"/>
              <a:pPr eaLnBrk="1" hangingPunct="1"/>
              <a:t>18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37827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BF393073-F972-4C0B-90DB-C47C9500202C}" type="slidenum">
              <a:rPr lang="en-US" smtClean="0"/>
              <a:pPr eaLnBrk="1" hangingPunct="1"/>
              <a:t>19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5622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D10EC8AC-2410-431A-9E90-8C1E7BC96871}" type="slidenum">
              <a:rPr lang="en-US" smtClean="0"/>
              <a:pPr eaLnBrk="1" hangingPunct="1"/>
              <a:t>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17569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AACAB11-B7D8-4306-BB13-347505D8E239}" type="slidenum">
              <a:rPr lang="en-US" smtClean="0"/>
              <a:pPr eaLnBrk="1" hangingPunct="1"/>
              <a:t>20</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25005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49C9E4E7-8C08-44C4-8BFB-AA9FF1C258F2}" type="slidenum">
              <a:rPr lang="en-US" smtClean="0"/>
              <a:pPr eaLnBrk="1" hangingPunct="1"/>
              <a:t>21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082759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743A3FD-A60E-473D-A35E-69AA8ABD9C81}" type="slidenum">
              <a:rPr lang="en-US" smtClean="0"/>
              <a:pPr eaLnBrk="1" hangingPunct="1"/>
              <a:t>22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356926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D0C9BABA-568C-4635-95B6-AC66D09AFA08}" type="slidenum">
              <a:rPr lang="en-US" smtClean="0"/>
              <a:pPr eaLnBrk="1" hangingPunct="1"/>
              <a:t>23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71127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71168991-7303-4DD8-B484-903FA598AC7A}" type="slidenum">
              <a:rPr lang="en-US" smtClean="0"/>
              <a:pPr eaLnBrk="1" hangingPunct="1"/>
              <a:t>24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092711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76EB16E7-65B2-499E-BCAA-03D64B4A38ED}" type="slidenum">
              <a:rPr lang="en-US" smtClean="0"/>
              <a:pPr eaLnBrk="1" hangingPunct="1"/>
              <a:t>25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44377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C222CB1E-EE9C-4299-A35F-9F71E93A70B6}" type="slidenum">
              <a:rPr lang="en-US" smtClean="0"/>
              <a:pPr eaLnBrk="1" hangingPunct="1"/>
              <a:t>26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baseline="-25000" dirty="0" smtClean="0"/>
          </a:p>
        </p:txBody>
      </p:sp>
    </p:spTree>
    <p:extLst>
      <p:ext uri="{BB962C8B-B14F-4D97-AF65-F5344CB8AC3E}">
        <p14:creationId xmlns:p14="http://schemas.microsoft.com/office/powerpoint/2010/main" val="3867938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2F3B11-2906-45F1-87EE-7ED2E1377828}" type="slidenum">
              <a:rPr lang="en-US"/>
              <a:pPr eaLnBrk="1" hangingPunct="1"/>
              <a:t>27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355071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76DA304F-9570-41E0-89C0-721ED826EF00}" type="slidenum">
              <a:rPr lang="en-US" smtClean="0"/>
              <a:pPr eaLnBrk="1" hangingPunct="1"/>
              <a:t>28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5505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eaLnBrk="1" hangingPunct="1">
              <a:defRPr/>
            </a:pPr>
            <a:fld id="{EB477A61-6136-4A64-89C1-937E2EB080D5}" type="slidenum">
              <a:rPr lang="en-US" smtClean="0"/>
              <a:pPr eaLnBrk="1" hangingPunct="1">
                <a:defRPr/>
              </a:pPr>
              <a:t>29</a:t>
            </a:fld>
            <a:endParaRPr lang="en-US" smtClean="0"/>
          </a:p>
        </p:txBody>
      </p:sp>
    </p:spTree>
    <p:extLst>
      <p:ext uri="{BB962C8B-B14F-4D97-AF65-F5344CB8AC3E}">
        <p14:creationId xmlns:p14="http://schemas.microsoft.com/office/powerpoint/2010/main" val="163497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5F0F201F-3CE9-4663-8481-D8A3E9D13182}" type="slidenum">
              <a:rPr lang="en-US" smtClean="0"/>
              <a:pPr eaLnBrk="1" hangingPunct="1"/>
              <a:t>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64248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FC48DA76-2DF0-4248-81E4-362B4C23CE21}"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040286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8213" eaLnBrk="0" hangingPunct="0">
              <a:defRPr>
                <a:solidFill>
                  <a:schemeClr val="tx1"/>
                </a:solidFill>
                <a:latin typeface="Arial" charset="0"/>
              </a:defRPr>
            </a:lvl1pPr>
            <a:lvl2pPr marL="742950" indent="-285750" defTabSz="938213" eaLnBrk="0" hangingPunct="0">
              <a:defRPr>
                <a:solidFill>
                  <a:schemeClr val="tx1"/>
                </a:solidFill>
                <a:latin typeface="Arial" charset="0"/>
              </a:defRPr>
            </a:lvl2pPr>
            <a:lvl3pPr marL="1143000" indent="-228600" defTabSz="938213" eaLnBrk="0" hangingPunct="0">
              <a:defRPr>
                <a:solidFill>
                  <a:schemeClr val="tx1"/>
                </a:solidFill>
                <a:latin typeface="Arial" charset="0"/>
              </a:defRPr>
            </a:lvl3pPr>
            <a:lvl4pPr marL="1600200" indent="-228600" defTabSz="938213" eaLnBrk="0" hangingPunct="0">
              <a:defRPr>
                <a:solidFill>
                  <a:schemeClr val="tx1"/>
                </a:solidFill>
                <a:latin typeface="Arial" charset="0"/>
              </a:defRPr>
            </a:lvl4pPr>
            <a:lvl5pPr marL="2057400" indent="-228600" defTabSz="938213" eaLnBrk="0" hangingPunct="0">
              <a:defRPr>
                <a:solidFill>
                  <a:schemeClr val="tx1"/>
                </a:solidFill>
                <a:latin typeface="Arial" charset="0"/>
              </a:defRPr>
            </a:lvl5pPr>
            <a:lvl6pPr marL="2514600" indent="-228600" defTabSz="938213" eaLnBrk="0" fontAlgn="base" hangingPunct="0">
              <a:spcBef>
                <a:spcPct val="0"/>
              </a:spcBef>
              <a:spcAft>
                <a:spcPct val="0"/>
              </a:spcAft>
              <a:defRPr>
                <a:solidFill>
                  <a:schemeClr val="tx1"/>
                </a:solidFill>
                <a:latin typeface="Arial" charset="0"/>
              </a:defRPr>
            </a:lvl6pPr>
            <a:lvl7pPr marL="2971800" indent="-228600" defTabSz="938213" eaLnBrk="0" fontAlgn="base" hangingPunct="0">
              <a:spcBef>
                <a:spcPct val="0"/>
              </a:spcBef>
              <a:spcAft>
                <a:spcPct val="0"/>
              </a:spcAft>
              <a:defRPr>
                <a:solidFill>
                  <a:schemeClr val="tx1"/>
                </a:solidFill>
                <a:latin typeface="Arial" charset="0"/>
              </a:defRPr>
            </a:lvl7pPr>
            <a:lvl8pPr marL="3429000" indent="-228600" defTabSz="938213" eaLnBrk="0" fontAlgn="base" hangingPunct="0">
              <a:spcBef>
                <a:spcPct val="0"/>
              </a:spcBef>
              <a:spcAft>
                <a:spcPct val="0"/>
              </a:spcAft>
              <a:defRPr>
                <a:solidFill>
                  <a:schemeClr val="tx1"/>
                </a:solidFill>
                <a:latin typeface="Arial" charset="0"/>
              </a:defRPr>
            </a:lvl8pPr>
            <a:lvl9pPr marL="3886200" indent="-228600" defTabSz="938213" eaLnBrk="0" fontAlgn="base" hangingPunct="0">
              <a:spcBef>
                <a:spcPct val="0"/>
              </a:spcBef>
              <a:spcAft>
                <a:spcPct val="0"/>
              </a:spcAft>
              <a:defRPr>
                <a:solidFill>
                  <a:schemeClr val="tx1"/>
                </a:solidFill>
                <a:latin typeface="Arial" charset="0"/>
              </a:defRPr>
            </a:lvl9pPr>
          </a:lstStyle>
          <a:p>
            <a:pPr eaLnBrk="1" hangingPunct="1"/>
            <a:fld id="{3D94CB57-4D55-45D8-A2D0-7B3D0933AC93}" type="slidenum">
              <a:rPr lang="en-US" smtClean="0"/>
              <a:pPr eaLnBrk="1" hangingPunct="1"/>
              <a:t>31</a:t>
            </a:fld>
            <a:endParaRPr lang="en-US" smtClean="0"/>
          </a:p>
        </p:txBody>
      </p:sp>
      <p:sp>
        <p:nvSpPr>
          <p:cNvPr id="61443" name="Rectangle 2"/>
          <p:cNvSpPr>
            <a:spLocks noGrp="1" noRot="1" noChangeAspect="1" noChangeArrowheads="1" noTextEdit="1"/>
          </p:cNvSpPr>
          <p:nvPr>
            <p:ph type="sldImg"/>
          </p:nvPr>
        </p:nvSpPr>
        <p:spPr>
          <a:xfrm>
            <a:off x="1196975" y="703263"/>
            <a:ext cx="4683125" cy="3511550"/>
          </a:xfrm>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5647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F5AC7CAA-0EB0-486A-9CE1-8ACC8F243932}" type="slidenum">
              <a:rPr lang="en-US" smtClean="0"/>
              <a:pPr eaLnBrk="1" hangingPunct="1"/>
              <a:t>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05233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9A60321C-AD42-49EB-A93A-E780E4D030D7}" type="slidenum">
              <a:rPr lang="en-US" smtClean="0"/>
              <a:pPr eaLnBrk="1" hangingPunct="1"/>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5543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39DF94E3-D0E9-4B99-98C6-B2FFA796E418}" type="slidenum">
              <a:rPr lang="en-US" smtClean="0"/>
              <a:pPr eaLnBrk="1" hangingPunct="1"/>
              <a:t>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1471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7C0CDC6E-3F0E-4E9B-8FF1-AB145888EA37}" type="slidenum">
              <a:rPr lang="en-US" smtClean="0"/>
              <a:pPr eaLnBrk="1" hangingPunct="1"/>
              <a:t>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9918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F310955E-609C-41C4-9BD7-13785D9347D0}" type="slidenum">
              <a:rPr lang="en-US" smtClean="0"/>
              <a:pPr eaLnBrk="1" hangingPunct="1"/>
              <a:t>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01181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737E455B-5244-44B5-9E12-574841936E81}" type="slidenum">
              <a:rPr lang="en-US" smtClean="0"/>
              <a:pPr eaLnBrk="1" hangingPunct="1"/>
              <a:t>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7815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A90EA-C346-42C5-893D-DC41A8C361D7}" type="slidenum">
              <a:rPr lang="en-US"/>
              <a:pPr>
                <a:defRPr/>
              </a:pPr>
              <a:t>‹#›</a:t>
            </a:fld>
            <a:endParaRPr lang="en-US"/>
          </a:p>
        </p:txBody>
      </p:sp>
    </p:spTree>
    <p:extLst>
      <p:ext uri="{BB962C8B-B14F-4D97-AF65-F5344CB8AC3E}">
        <p14:creationId xmlns:p14="http://schemas.microsoft.com/office/powerpoint/2010/main" val="383366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EDE6B4-B0A1-486B-BDE1-EA21AED3037C}" type="slidenum">
              <a:rPr lang="en-US"/>
              <a:pPr>
                <a:defRPr/>
              </a:pPr>
              <a:t>‹#›</a:t>
            </a:fld>
            <a:endParaRPr lang="en-US"/>
          </a:p>
        </p:txBody>
      </p:sp>
    </p:spTree>
    <p:extLst>
      <p:ext uri="{BB962C8B-B14F-4D97-AF65-F5344CB8AC3E}">
        <p14:creationId xmlns:p14="http://schemas.microsoft.com/office/powerpoint/2010/main" val="373597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471CAA-F275-45F0-BC29-ED26654816D5}" type="slidenum">
              <a:rPr lang="en-US"/>
              <a:pPr>
                <a:defRPr/>
              </a:pPr>
              <a:t>‹#›</a:t>
            </a:fld>
            <a:endParaRPr lang="en-US"/>
          </a:p>
        </p:txBody>
      </p:sp>
    </p:spTree>
    <p:extLst>
      <p:ext uri="{BB962C8B-B14F-4D97-AF65-F5344CB8AC3E}">
        <p14:creationId xmlns:p14="http://schemas.microsoft.com/office/powerpoint/2010/main" val="858379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290D28A-2A76-4649-967C-8924D7A15DBA}" type="slidenum">
              <a:rPr lang="en-US"/>
              <a:pPr>
                <a:defRPr/>
              </a:pPr>
              <a:t>‹#›</a:t>
            </a:fld>
            <a:endParaRPr lang="en-US"/>
          </a:p>
        </p:txBody>
      </p:sp>
    </p:spTree>
    <p:extLst>
      <p:ext uri="{BB962C8B-B14F-4D97-AF65-F5344CB8AC3E}">
        <p14:creationId xmlns:p14="http://schemas.microsoft.com/office/powerpoint/2010/main" val="65199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C73A1-5F5A-40BF-B5B9-C047213F87EB}" type="slidenum">
              <a:rPr lang="en-US"/>
              <a:pPr>
                <a:defRPr/>
              </a:pPr>
              <a:t>‹#›</a:t>
            </a:fld>
            <a:endParaRPr lang="en-US"/>
          </a:p>
        </p:txBody>
      </p:sp>
    </p:spTree>
    <p:extLst>
      <p:ext uri="{BB962C8B-B14F-4D97-AF65-F5344CB8AC3E}">
        <p14:creationId xmlns:p14="http://schemas.microsoft.com/office/powerpoint/2010/main" val="257449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2FA739-7CC6-42E9-B777-367E55C91F44}" type="slidenum">
              <a:rPr lang="en-US"/>
              <a:pPr>
                <a:defRPr/>
              </a:pPr>
              <a:t>‹#›</a:t>
            </a:fld>
            <a:endParaRPr lang="en-US"/>
          </a:p>
        </p:txBody>
      </p:sp>
    </p:spTree>
    <p:extLst>
      <p:ext uri="{BB962C8B-B14F-4D97-AF65-F5344CB8AC3E}">
        <p14:creationId xmlns:p14="http://schemas.microsoft.com/office/powerpoint/2010/main" val="253837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D08473-886F-41EA-AAEE-783DF062D6DB}" type="slidenum">
              <a:rPr lang="en-US"/>
              <a:pPr>
                <a:defRPr/>
              </a:pPr>
              <a:t>‹#›</a:t>
            </a:fld>
            <a:endParaRPr lang="en-US"/>
          </a:p>
        </p:txBody>
      </p:sp>
    </p:spTree>
    <p:extLst>
      <p:ext uri="{BB962C8B-B14F-4D97-AF65-F5344CB8AC3E}">
        <p14:creationId xmlns:p14="http://schemas.microsoft.com/office/powerpoint/2010/main" val="376693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E2725E-4FBA-425B-B6F2-4F8E158AF654}" type="slidenum">
              <a:rPr lang="en-US"/>
              <a:pPr>
                <a:defRPr/>
              </a:pPr>
              <a:t>‹#›</a:t>
            </a:fld>
            <a:endParaRPr lang="en-US"/>
          </a:p>
        </p:txBody>
      </p:sp>
    </p:spTree>
    <p:extLst>
      <p:ext uri="{BB962C8B-B14F-4D97-AF65-F5344CB8AC3E}">
        <p14:creationId xmlns:p14="http://schemas.microsoft.com/office/powerpoint/2010/main" val="247499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49D81A-5A08-45CD-94D6-43CA68D08F4E}" type="slidenum">
              <a:rPr lang="en-US"/>
              <a:pPr>
                <a:defRPr/>
              </a:pPr>
              <a:t>‹#›</a:t>
            </a:fld>
            <a:endParaRPr lang="en-US"/>
          </a:p>
        </p:txBody>
      </p:sp>
    </p:spTree>
    <p:extLst>
      <p:ext uri="{BB962C8B-B14F-4D97-AF65-F5344CB8AC3E}">
        <p14:creationId xmlns:p14="http://schemas.microsoft.com/office/powerpoint/2010/main" val="265530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79A1E7-DC55-424E-A130-14FAAB09CB11}" type="slidenum">
              <a:rPr lang="en-US"/>
              <a:pPr>
                <a:defRPr/>
              </a:pPr>
              <a:t>‹#›</a:t>
            </a:fld>
            <a:endParaRPr lang="en-US"/>
          </a:p>
        </p:txBody>
      </p:sp>
    </p:spTree>
    <p:extLst>
      <p:ext uri="{BB962C8B-B14F-4D97-AF65-F5344CB8AC3E}">
        <p14:creationId xmlns:p14="http://schemas.microsoft.com/office/powerpoint/2010/main" val="54451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C8E072-F2FC-4AAB-9663-93D0FA6556A4}" type="slidenum">
              <a:rPr lang="en-US"/>
              <a:pPr>
                <a:defRPr/>
              </a:pPr>
              <a:t>‹#›</a:t>
            </a:fld>
            <a:endParaRPr lang="en-US"/>
          </a:p>
        </p:txBody>
      </p:sp>
    </p:spTree>
    <p:extLst>
      <p:ext uri="{BB962C8B-B14F-4D97-AF65-F5344CB8AC3E}">
        <p14:creationId xmlns:p14="http://schemas.microsoft.com/office/powerpoint/2010/main" val="4921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4F10E5-D576-4173-BFD9-31EE784F0099}" type="slidenum">
              <a:rPr lang="en-US"/>
              <a:pPr>
                <a:defRPr/>
              </a:pPr>
              <a:t>‹#›</a:t>
            </a:fld>
            <a:endParaRPr lang="en-US"/>
          </a:p>
        </p:txBody>
      </p:sp>
    </p:spTree>
    <p:extLst>
      <p:ext uri="{BB962C8B-B14F-4D97-AF65-F5344CB8AC3E}">
        <p14:creationId xmlns:p14="http://schemas.microsoft.com/office/powerpoint/2010/main" val="275324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6640F4-7042-42C9-8031-510DD2F1DA8C}" type="slidenum">
              <a:rPr lang="en-US"/>
              <a:pPr>
                <a:defRPr/>
              </a:pPr>
              <a:t>‹#›</a:t>
            </a:fld>
            <a:endParaRPr lang="en-US"/>
          </a:p>
        </p:txBody>
      </p:sp>
    </p:spTree>
    <p:extLst>
      <p:ext uri="{BB962C8B-B14F-4D97-AF65-F5344CB8AC3E}">
        <p14:creationId xmlns:p14="http://schemas.microsoft.com/office/powerpoint/2010/main" val="36552553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67F3CE0-C3BE-4D4E-A919-165244F9F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hyperlink" Target="http://www.scienceprofonline.com/science-image-libr/sci-image-libr-microscope.html" TargetMode="External"/><Relationship Id="rId10"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hyperlink" Target="http://en.wikipedia.org/wiki/File:NeutrophilerAktion.png" TargetMode="External"/><Relationship Id="rId6" Type="http://schemas.openxmlformats.org/officeDocument/2006/relationships/hyperlink" Target="http://en.wikipedia.org/wiki/File:Toe.JPG"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com/microbiology/what-is-a-virus.html" TargetMode="External"/><Relationship Id="rId4" Type="http://schemas.openxmlformats.org/officeDocument/2006/relationships/image" Target="../media/image20.jpeg"/><Relationship Id="rId5" Type="http://schemas.openxmlformats.org/officeDocument/2006/relationships/hyperlink" Target="http://en.wikipedia.org/wiki/File:Red_White_Blood_cells.jpg" TargetMode="External"/><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en.wikipedia.org/wiki/File:Illu_blood_cell_lineage.jpg" TargetMode="External"/><Relationship Id="rId12" Type="http://schemas.openxmlformats.org/officeDocument/2006/relationships/hyperlink" Target="http://www.scienceprofonline.com/virtual-micro-main.html" TargetMode="External"/><Relationship Id="rId13"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www.scienceprofonline.com/immunology/leukocytes-types-white-blood-cells.html" TargetMode="External"/><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hyperlink" Target="http://en.wikipedia.org/wiki/File:Neutrophil_with_anthrax_copy.jpg" TargetMode="External"/><Relationship Id="rId10" Type="http://schemas.openxmlformats.org/officeDocument/2006/relationships/hyperlink" Target="http://en.wikipedia.org/wiki/Granulocyt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hyperlink" Target="http://en.wikipedia.org/wiki/File:Macrophage.jpg" TargetMode="External"/><Relationship Id="rId8" Type="http://schemas.openxmlformats.org/officeDocument/2006/relationships/hyperlink" Target="http://en.wikipedia.org/wiki/File:Lymphocyte2.jpg" TargetMode="External"/><Relationship Id="rId9" Type="http://schemas.openxmlformats.org/officeDocument/2006/relationships/hyperlink" Target="http://en.wikipedia.org/wiki/File:Monocyte_40x.JPG" TargetMode="External"/><Relationship Id="rId10" Type="http://schemas.openxmlformats.org/officeDocument/2006/relationships/hyperlink" Target="http://www.scienceprofonline.com/virtual-micro-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com/microbiology/what-is-a-virus.html"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30.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hyperlink" Target="http://highered.mcgraw-hill.com/sites/0072495855/student_view0/chapter2/animation__phagocytosis.html" TargetMode="External"/><Relationship Id="rId6" Type="http://schemas.openxmlformats.org/officeDocument/2006/relationships/hyperlink" Target="http://en.wikipedia.org/wiki/File:Phagocytosis_in_three_steps.png" TargetMode="External"/><Relationship Id="rId7" Type="http://schemas.openxmlformats.org/officeDocument/2006/relationships/hyperlink" Target="http://en.wikipedia.org/wiki/File:Phagocytosis2.pn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33.jpeg"/><Relationship Id="rId5" Type="http://schemas.openxmlformats.org/officeDocument/2006/relationships/hyperlink" Target="http://en.wikipedia.org/wiki/File:Neutrophil_Extracellular_Traps.png" TargetMode="External"/><Relationship Id="rId6" Type="http://schemas.openxmlformats.org/officeDocument/2006/relationships/image" Target="../media/image34.jpe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1RH2_Recombinant_Human_Interferon-Alpha_2b-01.png" TargetMode="External"/><Relationship Id="rId4" Type="http://schemas.openxmlformats.org/officeDocument/2006/relationships/hyperlink" Target="http://kugi.kribb.re.kr/KUGI/Pathways/mBioCarta/m_cytokinePathway/" TargetMode="External"/><Relationship Id="rId5" Type="http://schemas.openxmlformats.org/officeDocument/2006/relationships/image" Target="../media/image35.jpeg"/><Relationship Id="rId6" Type="http://schemas.openxmlformats.org/officeDocument/2006/relationships/image" Target="../media/image36.pn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Toe.JPG" TargetMode="External"/><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Michael_Ancher_001.jpg" TargetMode="External"/><Relationship Id="rId4" Type="http://schemas.openxmlformats.org/officeDocument/2006/relationships/image" Target="../media/image39.jpe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SDJ_Harlech_Castle_Gatehouse.jpg"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2.jpeg"/><Relationship Id="rId7"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phil.cdc.gov/phil/home.asp"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40.jpeg"/><Relationship Id="rId7" Type="http://schemas.openxmlformats.org/officeDocument/2006/relationships/image" Target="../media/image41.jpe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com/microbiology/bacterial-cell-wall-structure-gram-positive-negative.html" TargetMode="External"/><Relationship Id="rId4" Type="http://schemas.openxmlformats.org/officeDocument/2006/relationships/hyperlink" Target="http://www.scienceprofonline.com/microbiology/what-is-a-virus.html" TargetMode="External"/><Relationship Id="rId5" Type="http://schemas.openxmlformats.org/officeDocument/2006/relationships/image" Target="../media/image42.jpeg"/><Relationship Id="rId6" Type="http://schemas.openxmlformats.org/officeDocument/2006/relationships/hyperlink" Target="http://en.wikipedia.org/wiki/File:SEM_blood_cells.jpg"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image" Target="../media/image43.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44.jpeg"/><Relationship Id="rId5" Type="http://schemas.openxmlformats.org/officeDocument/2006/relationships/hyperlink" Target="http://en.wikipedia.org/wiki/File:Antibody.svg" TargetMode="External"/><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hyperlink" Target="http://www.dr-sanderson.org/immunity.htm" TargetMode="External"/><Relationship Id="rId5" Type="http://schemas.openxmlformats.org/officeDocument/2006/relationships/hyperlink" Target="http://en.wikipedia.org/wiki/File:Opsonin.png" TargetMode="External"/><Relationship Id="rId6" Type="http://schemas.openxmlformats.org/officeDocument/2006/relationships/image" Target="../media/image46.jpe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hyperlink" Target="http://en.wikipedia.org/wiki/File:TE-Lymphatic_system_diagram.sv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com/immunology/leukocytes-types-white-blood-cells.html" TargetMode="External"/><Relationship Id="rId4" Type="http://schemas.openxmlformats.org/officeDocument/2006/relationships/image" Target="../media/image48.jpeg"/><Relationship Id="rId5" Type="http://schemas.openxmlformats.org/officeDocument/2006/relationships/hyperlink" Target="http://en.wikipedia.org/wiki/File:SEM_Lymphocyte.jpg" TargetMode="External"/><Relationship Id="rId6" Type="http://schemas.openxmlformats.org/officeDocument/2006/relationships/hyperlink" Target="http://en.wikipedia.org/wiki/File:Lymphocyte2.jpg" TargetMode="External"/><Relationship Id="rId7" Type="http://schemas.openxmlformats.org/officeDocument/2006/relationships/image" Target="../media/image49.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bcs.whfreeman.com/thelifewire/content/chp18/1802003.html" TargetMode="External"/><Relationship Id="rId4" Type="http://schemas.openxmlformats.org/officeDocument/2006/relationships/hyperlink" Target="http://en.wikipedia.org/wiki/File:Antigen_presentation.svg" TargetMode="External"/><Relationship Id="rId5" Type="http://schemas.openxmlformats.org/officeDocument/2006/relationships/image" Target="../media/image50.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hyperlink" Target="http://en.wikipedia.org/wiki/File:Antigen_presentation.sv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bcs.whfreeman.com/thelifewire/content/chp18/1802004.html"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44.jpeg"/><Relationship Id="rId7" Type="http://schemas.openxmlformats.org/officeDocument/2006/relationships/image" Target="../media/image51.jpeg"/><Relationship Id="rId8" Type="http://schemas.openxmlformats.org/officeDocument/2006/relationships/hyperlink" Target="http://www.dr-sanderson.org/immunity.htm" TargetMode="External"/><Relationship Id="rId9" Type="http://schemas.openxmlformats.org/officeDocument/2006/relationships/hyperlink" Target="http://en.wikipedia.org/wiki/File:Antibody.svg" TargetMode="External"/><Relationship Id="rId10" Type="http://schemas.openxmlformats.org/officeDocument/2006/relationships/image" Target="../media/image52.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EMpylori.jpg" TargetMode="External"/><Relationship Id="rId4" Type="http://schemas.openxmlformats.org/officeDocument/2006/relationships/hyperlink" Target="http://en.wikipedia.org/wiki/File:Deep_gastric_ulcer.png" TargetMode="External"/><Relationship Id="rId5" Type="http://schemas.openxmlformats.org/officeDocument/2006/relationships/hyperlink" Target="http://en.wikipedia.org/wiki/File:Immunohistochemical_detection_of_Helicobacter_(1)_histopatholgy.jpg" TargetMode="External"/><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8" Type="http://schemas.openxmlformats.org/officeDocument/2006/relationships/image" Target="../media/image4.wmf"/><Relationship Id="rId9" Type="http://schemas.openxmlformats.org/officeDocument/2006/relationships/image" Target="../media/image5.jpeg"/><Relationship Id="rId10" Type="http://schemas.openxmlformats.org/officeDocument/2006/relationships/image" Target="../media/image6.jpeg"/><Relationship Id="rId11"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hyperlink" Target="http://bcs.whfreeman.com/thelifewire/content/chp18/1802004.html" TargetMode="External"/><Relationship Id="rId12" Type="http://schemas.openxmlformats.org/officeDocument/2006/relationships/hyperlink" Target="http://www.nobelprize.org/educational/medicine/immunity/game/index.html" TargetMode="External"/><Relationship Id="rId13" Type="http://schemas.openxmlformats.org/officeDocument/2006/relationships/hyperlink" Target="http://www.newgrounds.com/portal/view/478787" TargetMode="External"/><Relationship Id="rId14" Type="http://schemas.openxmlformats.org/officeDocument/2006/relationships/image" Target="../media/image53.wmf"/><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scienceprofonline.com/vmc/immunology-innate-acquired-main.html" TargetMode="External"/><Relationship Id="rId4" Type="http://schemas.openxmlformats.org/officeDocument/2006/relationships/hyperlink" Target="http://www.scienceprofonline.com/" TargetMode="External"/><Relationship Id="rId5" Type="http://schemas.openxmlformats.org/officeDocument/2006/relationships/hyperlink" Target="http://highered.mcgraw-hill.com/sites/0072495855/student_view0/chapter2/animation__phagocytosis.html" TargetMode="External"/><Relationship Id="rId6" Type="http://schemas.openxmlformats.org/officeDocument/2006/relationships/hyperlink" Target="http://www.quia.com/rr/6241.html?AP_rand=613088025" TargetMode="External"/><Relationship Id="rId7" Type="http://schemas.openxmlformats.org/officeDocument/2006/relationships/hyperlink" Target="http://highered.mcgraw-hill.com/sites/0072507470/student_view0/chapter22/animation__the_immune_response.html" TargetMode="External"/><Relationship Id="rId8" Type="http://schemas.openxmlformats.org/officeDocument/2006/relationships/hyperlink" Target="http://www.youtube.com/watch?v=JGb5IweiYG8&amp;feature=related" TargetMode="External"/><Relationship Id="rId9" Type="http://schemas.openxmlformats.org/officeDocument/2006/relationships/hyperlink" Target="http://www.youtube.com/watch?v=Hib8m8umA08" TargetMode="External"/><Relationship Id="rId10" Type="http://schemas.openxmlformats.org/officeDocument/2006/relationships/hyperlink" Target="http://bcs.whfreeman.com/thelifewire/content/chp18/1802003.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profonline.org/virtual-micro-main.html" TargetMode="External"/><Relationship Id="rId4" Type="http://schemas.openxmlformats.org/officeDocument/2006/relationships/hyperlink" Target="http://www.scienceprofonline.com/" TargetMode="External"/><Relationship Id="rId5" Type="http://schemas.openxmlformats.org/officeDocument/2006/relationships/hyperlink" Target="http://www.giantmicrobes.com/us/products/whitebloodcell.html" TargetMode="External"/><Relationship Id="rId6" Type="http://schemas.openxmlformats.org/officeDocument/2006/relationships/hyperlink" Target="http://commons.wikimedia.org/wiki/File:Average_prokaryote_cell-_unlabled.svg" TargetMode="External"/><Relationship Id="rId7" Type="http://schemas.openxmlformats.org/officeDocument/2006/relationships/image" Target="../media/image54.jpeg"/><Relationship Id="rId8" Type="http://schemas.openxmlformats.org/officeDocument/2006/relationships/image" Target="../media/image55.png"/><Relationship Id="rId9"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org/microbiology/what-are-normal-flora-resident-transient-opportunistic.html" TargetMode="External"/><Relationship Id="rId4" Type="http://schemas.openxmlformats.org/officeDocument/2006/relationships/hyperlink" Target="http://www.scienceprofonline.org/chemistry/what-is-ph-scale-acidity-alkalinity.html" TargetMode="External"/><Relationship Id="rId5" Type="http://schemas.openxmlformats.org/officeDocument/2006/relationships/image" Target="../media/image8.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en.wikipedia.org/wiki/File:Fetus_amniotic_sac.jp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en.wikipedia.org/wiki/File:SDJ_Harlech_Castle_Gatehouse.jp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ineradicablestain.com/skindex.html" TargetMode="External"/><Relationship Id="rId5" Type="http://schemas.openxmlformats.org/officeDocument/2006/relationships/image" Target="../media/image11.jpeg"/><Relationship Id="rId6" Type="http://schemas.openxmlformats.org/officeDocument/2006/relationships/hyperlink" Target="http://en.wikipedia.org/wiki/File:HumanSkinDiagram.jpg" TargetMode="External"/><Relationship Id="rId7" Type="http://schemas.openxmlformats.org/officeDocument/2006/relationships/image" Target="../media/image12.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www.scienceprofonline.org/chemistry/what-is-ph-scale-acidity-alkalinity.html" TargetMode="External"/><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hyperlink" Target="http://en.wikipedia.org/wiki/File:Hair_follicle-en.sv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en.wikipedia.org/wiki/File:Gray1053.png" TargetMode="External"/><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20000"/>
              </a:spcBef>
              <a:buFontTx/>
              <a:buChar char="•"/>
            </a:pPr>
            <a:r>
              <a:rPr lang="en-US" sz="1400" b="0" dirty="0">
                <a:latin typeface="Comic Sans MS" pitchFamily="66" charset="0"/>
              </a:rPr>
              <a:t> </a:t>
            </a:r>
            <a:r>
              <a:rPr lang="en-US" sz="1200" b="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b="0" dirty="0" err="1">
                <a:latin typeface="Comic Sans MS" pitchFamily="66" charset="0"/>
              </a:rPr>
              <a:t>ScienceProfSPO</a:t>
            </a:r>
            <a:r>
              <a:rPr lang="en-US" sz="1200" b="0" dirty="0">
                <a:latin typeface="Comic Sans MS" pitchFamily="66" charset="0"/>
              </a:rPr>
              <a:t>) for updates.</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Many SPO PowerPoints are available in a variety of formats, such as fully editable PowerPoint </a:t>
            </a:r>
            <a:r>
              <a:rPr lang="en-US" sz="1200" b="0" dirty="0" smtClean="0">
                <a:latin typeface="Comic Sans MS" pitchFamily="66" charset="0"/>
              </a:rPr>
              <a:t>files (.</a:t>
            </a:r>
            <a:r>
              <a:rPr lang="en-US" sz="1200" b="0" dirty="0" err="1" smtClean="0">
                <a:latin typeface="Comic Sans MS" pitchFamily="66" charset="0"/>
              </a:rPr>
              <a:t>ppt</a:t>
            </a:r>
            <a:r>
              <a:rPr lang="en-US" sz="1200" b="0" dirty="0" smtClean="0">
                <a:latin typeface="Comic Sans MS" pitchFamily="66" charset="0"/>
              </a:rPr>
              <a:t>), </a:t>
            </a:r>
            <a:r>
              <a:rPr lang="en-US" sz="1200" b="0" dirty="0">
                <a:latin typeface="Comic Sans MS" pitchFamily="66" charset="0"/>
              </a:rPr>
              <a:t>as well as </a:t>
            </a:r>
            <a:r>
              <a:rPr lang="en-US" sz="1200" b="0" dirty="0" err="1">
                <a:latin typeface="Comic Sans MS" pitchFamily="66" charset="0"/>
              </a:rPr>
              <a:t>uneditable</a:t>
            </a:r>
            <a:r>
              <a:rPr lang="en-US" sz="1200" b="0" dirty="0">
                <a:latin typeface="Comic Sans MS" pitchFamily="66" charset="0"/>
              </a:rPr>
              <a:t> versions in smaller file sizes, such as PowerPoint </a:t>
            </a:r>
            <a:r>
              <a:rPr lang="en-US" sz="1200" b="0" dirty="0" smtClean="0">
                <a:latin typeface="Comic Sans MS" pitchFamily="66" charset="0"/>
              </a:rPr>
              <a:t>Shows (.</a:t>
            </a:r>
            <a:r>
              <a:rPr lang="en-US" sz="1200" b="0" dirty="0" err="1" smtClean="0">
                <a:latin typeface="Comic Sans MS" pitchFamily="66" charset="0"/>
              </a:rPr>
              <a:t>pps</a:t>
            </a:r>
            <a:r>
              <a:rPr lang="en-US" sz="1200" b="0" dirty="0" smtClean="0">
                <a:latin typeface="Comic Sans MS" pitchFamily="66" charset="0"/>
              </a:rPr>
              <a:t>)  </a:t>
            </a:r>
            <a:r>
              <a:rPr lang="en-US" sz="1200" b="0" dirty="0">
                <a:latin typeface="Comic Sans MS" pitchFamily="66" charset="0"/>
              </a:rPr>
              <a:t>and Portable Document Format (.pdf), for ease of printing</a:t>
            </a:r>
            <a:r>
              <a:rPr lang="en-US" sz="1200" b="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b="0" dirty="0" err="1" smtClean="0">
                <a:latin typeface="Comic Sans MS" pitchFamily="66" charset="0"/>
              </a:rPr>
              <a:t>jokerman</a:t>
            </a:r>
            <a:r>
              <a:rPr lang="en-US" sz="1200" b="0" dirty="0" smtClean="0">
                <a:latin typeface="Comic Sans MS" pitchFamily="66" charset="0"/>
              </a:rPr>
              <a:t> font </a:t>
            </a:r>
            <a:r>
              <a:rPr lang="en-US" sz="1200" b="0" dirty="0" err="1" smtClean="0">
                <a:latin typeface="Comic Sans MS" pitchFamily="66" charset="0"/>
              </a:rPr>
              <a:t>microsoft</a:t>
            </a:r>
            <a:r>
              <a:rPr lang="en-US" sz="1200" b="0" dirty="0" smtClean="0">
                <a:latin typeface="Comic Sans MS" pitchFamily="66" charset="0"/>
              </a:rPr>
              <a:t>”.</a:t>
            </a:r>
            <a:endParaRPr lang="en-US" sz="1200" b="0" dirty="0">
              <a:latin typeface="Comic Sans MS" pitchFamily="66" charset="0"/>
            </a:endParaRP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b="0" dirty="0" smtClean="0">
                <a:latin typeface="Comic Sans MS" pitchFamily="66" charset="0"/>
              </a:rPr>
              <a:t>PPT files </a:t>
            </a:r>
            <a:r>
              <a:rPr lang="en-US" sz="1200" b="0" dirty="0">
                <a:latin typeface="Comic Sans MS" pitchFamily="66" charset="0"/>
              </a:rPr>
              <a:t>must be viewed in </a:t>
            </a:r>
            <a:r>
              <a:rPr lang="en-US" sz="1200" b="0" i="1" dirty="0">
                <a:latin typeface="Comic Sans MS" pitchFamily="66" charset="0"/>
              </a:rPr>
              <a:t>slide show mode </a:t>
            </a:r>
            <a:r>
              <a:rPr lang="en-US" sz="1200" b="0" dirty="0">
                <a:latin typeface="Comic Sans MS" pitchFamily="66" charset="0"/>
              </a:rPr>
              <a:t>to use the hyperlinks directly.</a:t>
            </a:r>
          </a:p>
          <a:p>
            <a:pPr algn="l">
              <a:lnSpc>
                <a:spcPct val="80000"/>
              </a:lnSpc>
              <a:spcBef>
                <a:spcPct val="20000"/>
              </a:spcBef>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Several helpful links to fun and interactive learning tools are included throughout the PPT and on the Smart Links slide, near the end of each presentation. You must be in </a:t>
            </a:r>
            <a:r>
              <a:rPr lang="en-US" sz="1200" b="0" i="1" dirty="0">
                <a:latin typeface="Comic Sans MS" pitchFamily="66" charset="0"/>
              </a:rPr>
              <a:t>slide show mode </a:t>
            </a:r>
            <a:r>
              <a:rPr lang="en-US" sz="1200" b="0" dirty="0">
                <a:latin typeface="Comic Sans MS" pitchFamily="66" charset="0"/>
              </a:rPr>
              <a:t>to utilize hyperlinks and animations.</a:t>
            </a:r>
          </a:p>
          <a:p>
            <a:pPr algn="l">
              <a:lnSpc>
                <a:spcPct val="80000"/>
              </a:lnSpc>
              <a:spcBef>
                <a:spcPct val="20000"/>
              </a:spcBef>
            </a:pPr>
            <a:r>
              <a:rPr lang="en-US" sz="1200" b="0" dirty="0">
                <a:latin typeface="Comic Sans MS" pitchFamily="66" charset="0"/>
              </a:rPr>
              <a:t>	</a:t>
            </a:r>
          </a:p>
          <a:p>
            <a:pPr algn="l">
              <a:lnSpc>
                <a:spcPct val="80000"/>
              </a:lnSpc>
              <a:spcBef>
                <a:spcPct val="20000"/>
              </a:spcBef>
              <a:buFontTx/>
              <a:buChar char="•"/>
            </a:pPr>
            <a:r>
              <a:rPr lang="en-US" sz="1200" b="0" dirty="0">
                <a:latin typeface="Comic Sans MS" pitchFamily="66" charset="0"/>
              </a:rPr>
              <a:t>This digital resource is licensed under Creative Commons </a:t>
            </a:r>
            <a:r>
              <a:rPr lang="en-US" sz="1100" b="0" dirty="0">
                <a:latin typeface="Comic Sans MS" pitchFamily="66" charset="0"/>
              </a:rPr>
              <a:t>Attribution-</a:t>
            </a:r>
            <a:r>
              <a:rPr lang="en-US" sz="1100" b="0" dirty="0" err="1">
                <a:latin typeface="Comic Sans MS" pitchFamily="66" charset="0"/>
              </a:rPr>
              <a:t>ShareAlike</a:t>
            </a:r>
            <a:r>
              <a:rPr lang="en-US" sz="1100" b="0" dirty="0">
                <a:latin typeface="Comic Sans MS" pitchFamily="66" charset="0"/>
              </a:rPr>
              <a:t> 3.0:</a:t>
            </a:r>
          </a:p>
          <a:p>
            <a:pPr algn="l">
              <a:lnSpc>
                <a:spcPct val="80000"/>
              </a:lnSpc>
              <a:spcBef>
                <a:spcPct val="20000"/>
              </a:spcBef>
            </a:pPr>
            <a:r>
              <a:rPr lang="en-US" sz="1100" b="0" dirty="0">
                <a:latin typeface="Comic Sans MS" pitchFamily="66" charset="0"/>
              </a:rPr>
              <a:t>  </a:t>
            </a:r>
            <a:r>
              <a:rPr lang="en-US" sz="1100" b="0" dirty="0">
                <a:latin typeface="Comic Sans MS" pitchFamily="66" charset="0"/>
                <a:hlinkClick r:id="rId5"/>
              </a:rPr>
              <a:t>http://creativecommons.org/licenses/by-sa/3.0/</a:t>
            </a:r>
            <a:r>
              <a:rPr lang="en-US" sz="1100" b="0" dirty="0">
                <a:latin typeface="Comic Sans MS" pitchFamily="66" charset="0"/>
              </a:rPr>
              <a:t>	                 </a:t>
            </a:r>
            <a:endParaRPr lang="en-US" sz="1200" b="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Alicia </a:t>
            </a:r>
            <a:r>
              <a:rPr lang="en-US" sz="1200" b="0" dirty="0" err="1">
                <a:latin typeface="Comic Sans MS" pitchFamily="66" charset="0"/>
                <a:cs typeface="Arial" pitchFamily="34" charset="0"/>
              </a:rPr>
              <a:t>Cepaitis</a:t>
            </a:r>
            <a:r>
              <a:rPr lang="en-US" sz="1200" b="0" dirty="0">
                <a:latin typeface="Comic Sans MS" pitchFamily="66" charset="0"/>
                <a:cs typeface="Arial" pitchFamily="34" charset="0"/>
              </a:rPr>
              <a:t>, MS</a:t>
            </a:r>
          </a:p>
          <a:p>
            <a:pPr eaLnBrk="1" hangingPunct="1">
              <a:lnSpc>
                <a:spcPct val="80000"/>
              </a:lnSpc>
              <a:spcBef>
                <a:spcPct val="20000"/>
              </a:spcBef>
            </a:pPr>
            <a:r>
              <a:rPr lang="en-US" sz="1200" b="0" dirty="0">
                <a:latin typeface="Comic Sans MS" pitchFamily="66" charset="0"/>
                <a:cs typeface="Arial" pitchFamily="34" charset="0"/>
              </a:rPr>
              <a:t>Chief Creative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6"/>
              </a:rPr>
              <a:t>alicia@scienceprofonline.com</a:t>
            </a:r>
            <a:endParaRPr lang="en-US" sz="1200" b="0" dirty="0">
              <a:latin typeface="Comic Sans MS" pitchFamily="66" charset="0"/>
              <a:cs typeface="Arial" pitchFamily="34" charset="0"/>
            </a:endParaRPr>
          </a:p>
        </p:txBody>
      </p:sp>
      <p:sp>
        <p:nvSpPr>
          <p:cNvPr id="2054"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0">
                <a:latin typeface="Comic Sans MS" pitchFamily="66" charset="0"/>
              </a:rPr>
              <a:t>From the </a:t>
            </a:r>
            <a:r>
              <a:rPr lang="en-US" sz="1000" b="0">
                <a:latin typeface="Comic Sans MS" pitchFamily="66" charset="0"/>
                <a:hlinkClick r:id="rId7"/>
              </a:rPr>
              <a:t>Virtual Microbiology Classroom </a:t>
            </a:r>
            <a:r>
              <a:rPr lang="en-US" sz="1000" b="0">
                <a:latin typeface="Comic Sans MS" pitchFamily="66" charset="0"/>
              </a:rPr>
              <a:t>on </a:t>
            </a:r>
            <a:r>
              <a:rPr lang="en-US" sz="1000" b="0">
                <a:latin typeface="Comic Sans MS" pitchFamily="66" charset="0"/>
                <a:hlinkClick r:id="rId8"/>
              </a:rPr>
              <a:t>ScienceProfOnline.com</a:t>
            </a:r>
            <a:endParaRPr lang="en-US" sz="1000" b="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b="0" dirty="0">
                <a:latin typeface="Comic Sans MS" pitchFamily="66" charset="0"/>
                <a:cs typeface="Arial" pitchFamily="34" charset="0"/>
              </a:rPr>
              <a:t>Image: </a:t>
            </a:r>
            <a:r>
              <a:rPr lang="en-US" sz="1000" b="0" dirty="0">
                <a:latin typeface="Comic Sans MS" pitchFamily="66" charset="0"/>
                <a:cs typeface="Arial" pitchFamily="34" charset="0"/>
                <a:hlinkClick r:id="rId9"/>
              </a:rPr>
              <a:t>Compound microscope objectives</a:t>
            </a:r>
            <a:r>
              <a:rPr lang="en-US" sz="1000" b="0" dirty="0">
                <a:latin typeface="Comic Sans MS" pitchFamily="66" charset="0"/>
                <a:cs typeface="Arial" pitchFamily="34" charset="0"/>
              </a:rPr>
              <a:t>,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Tami Port, MS</a:t>
            </a:r>
          </a:p>
          <a:p>
            <a:pPr eaLnBrk="1" hangingPunct="1">
              <a:lnSpc>
                <a:spcPct val="80000"/>
              </a:lnSpc>
              <a:spcBef>
                <a:spcPct val="20000"/>
              </a:spcBef>
            </a:pPr>
            <a:r>
              <a:rPr lang="en-US" sz="1200" b="0" dirty="0">
                <a:latin typeface="Comic Sans MS" pitchFamily="66" charset="0"/>
                <a:cs typeface="Arial" pitchFamily="34" charset="0"/>
              </a:rPr>
              <a:t>Creator of Science Prof Online</a:t>
            </a:r>
          </a:p>
          <a:p>
            <a:pPr eaLnBrk="1" hangingPunct="1">
              <a:lnSpc>
                <a:spcPct val="80000"/>
              </a:lnSpc>
              <a:spcBef>
                <a:spcPct val="20000"/>
              </a:spcBef>
            </a:pPr>
            <a:r>
              <a:rPr lang="en-US" sz="1200" b="0" dirty="0">
                <a:latin typeface="Comic Sans MS" pitchFamily="66" charset="0"/>
                <a:cs typeface="Arial" pitchFamily="34" charset="0"/>
              </a:rPr>
              <a:t>Chief Executive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10"/>
              </a:rPr>
              <a:t>info@scienceprofonline.com</a:t>
            </a:r>
            <a:endParaRPr lang="en-US" sz="1200" b="0" dirty="0">
              <a:latin typeface="Comic Sans MS" pitchFamily="66" charset="0"/>
              <a:cs typeface="Arial" pitchFamily="34" charset="0"/>
            </a:endParaRPr>
          </a:p>
        </p:txBody>
      </p:sp>
    </p:spTree>
    <p:extLst>
      <p:ext uri="{BB962C8B-B14F-4D97-AF65-F5344CB8AC3E}">
        <p14:creationId xmlns:p14="http://schemas.microsoft.com/office/powerpoint/2010/main" val="18119927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6700" y="152400"/>
            <a:ext cx="8610600" cy="1143000"/>
          </a:xfrm>
        </p:spPr>
        <p:txBody>
          <a:bodyPr/>
          <a:lstStyle/>
          <a:p>
            <a:pPr eaLnBrk="1" hangingPunct="1"/>
            <a:r>
              <a:rPr lang="en-US" sz="3700" b="1" dirty="0" smtClean="0">
                <a:solidFill>
                  <a:schemeClr val="folHlink"/>
                </a:solidFill>
                <a:latin typeface="Comic Sans MS" pitchFamily="66" charset="0"/>
              </a:rPr>
              <a:t>Second Line of Defense</a:t>
            </a:r>
            <a:r>
              <a:rPr lang="en-US" sz="3700" b="1" dirty="0" smtClean="0">
                <a:latin typeface="Comic Sans MS" pitchFamily="66" charset="0"/>
              </a:rPr>
              <a:t> </a:t>
            </a:r>
            <a:r>
              <a:rPr lang="en-US" sz="3300" b="1" dirty="0" smtClean="0">
                <a:latin typeface="Comic Sans MS" pitchFamily="66" charset="0"/>
              </a:rPr>
              <a:t/>
            </a:r>
            <a:br>
              <a:rPr lang="en-US" sz="3300" b="1" dirty="0" smtClean="0">
                <a:latin typeface="Comic Sans MS" pitchFamily="66" charset="0"/>
              </a:rPr>
            </a:br>
            <a:r>
              <a:rPr lang="en-US" sz="2800" b="1" dirty="0" smtClean="0">
                <a:solidFill>
                  <a:srgbClr val="0066FF"/>
                </a:solidFill>
                <a:latin typeface="Comic Sans MS" pitchFamily="66" charset="0"/>
              </a:rPr>
              <a:t>Nonspecific</a:t>
            </a:r>
          </a:p>
        </p:txBody>
      </p:sp>
      <p:sp>
        <p:nvSpPr>
          <p:cNvPr id="11267" name="Rectangle 3"/>
          <p:cNvSpPr>
            <a:spLocks noGrp="1" noChangeArrowheads="1"/>
          </p:cNvSpPr>
          <p:nvPr>
            <p:ph type="body" sz="half" idx="1"/>
          </p:nvPr>
        </p:nvSpPr>
        <p:spPr>
          <a:xfrm>
            <a:off x="304800" y="1905000"/>
            <a:ext cx="4267200" cy="4114800"/>
          </a:xfrm>
        </p:spPr>
        <p:txBody>
          <a:bodyPr/>
          <a:lstStyle/>
          <a:p>
            <a:pPr eaLnBrk="1" hangingPunct="1"/>
            <a:r>
              <a:rPr lang="en-US" sz="2000" dirty="0" smtClean="0">
                <a:latin typeface="Comic Sans MS" pitchFamily="66" charset="0"/>
              </a:rPr>
              <a:t>Operates when pathogens penetrate skin or mucous membranes.</a:t>
            </a:r>
          </a:p>
          <a:p>
            <a:pPr eaLnBrk="1" hangingPunct="1"/>
            <a:endParaRPr lang="en-US" sz="2000" dirty="0" smtClean="0">
              <a:latin typeface="Comic Sans MS" pitchFamily="66" charset="0"/>
            </a:endParaRPr>
          </a:p>
          <a:p>
            <a:pPr eaLnBrk="1" hangingPunct="1"/>
            <a:r>
              <a:rPr lang="en-US" sz="2000" dirty="0" smtClean="0">
                <a:latin typeface="Comic Sans MS" pitchFamily="66" charset="0"/>
              </a:rPr>
              <a:t>Cells, antimicrobial chemicals, and processes, but no physical barriers.</a:t>
            </a:r>
          </a:p>
          <a:p>
            <a:pPr eaLnBrk="1" hangingPunct="1"/>
            <a:endParaRPr lang="en-US" sz="2000" dirty="0" smtClean="0">
              <a:latin typeface="Comic Sans MS" pitchFamily="66" charset="0"/>
            </a:endParaRPr>
          </a:p>
          <a:p>
            <a:pPr eaLnBrk="1" hangingPunct="1"/>
            <a:r>
              <a:rPr lang="en-US" sz="2000" dirty="0" smtClean="0">
                <a:latin typeface="Comic Sans MS" pitchFamily="66" charset="0"/>
              </a:rPr>
              <a:t>Many of these components are contained or originate in the blood.</a:t>
            </a:r>
          </a:p>
        </p:txBody>
      </p:sp>
      <p:sp>
        <p:nvSpPr>
          <p:cNvPr id="11268" name="Text Box 4"/>
          <p:cNvSpPr txBox="1">
            <a:spLocks noChangeArrowheads="1"/>
          </p:cNvSpPr>
          <p:nvPr/>
        </p:nvSpPr>
        <p:spPr bwMode="auto">
          <a:xfrm rot="-5400000">
            <a:off x="7641431" y="3594894"/>
            <a:ext cx="2649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Second Line of Defense</a:t>
            </a:r>
          </a:p>
        </p:txBody>
      </p:sp>
      <p:pic>
        <p:nvPicPr>
          <p:cNvPr id="1126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02641"/>
            <a:ext cx="3689616"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207794">
            <a:off x="5979473" y="4445835"/>
            <a:ext cx="2216215" cy="16621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271" name="Text Box 6"/>
          <p:cNvSpPr txBox="1">
            <a:spLocks noChangeArrowheads="1"/>
          </p:cNvSpPr>
          <p:nvPr/>
        </p:nvSpPr>
        <p:spPr bwMode="auto">
          <a:xfrm>
            <a:off x="0" y="6475413"/>
            <a:ext cx="3505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5"/>
              </a:rPr>
              <a:t>Neutrophil bacterial phagocytosis</a:t>
            </a:r>
            <a:r>
              <a:rPr lang="en-US" sz="1000">
                <a:latin typeface="Comic Sans MS" pitchFamily="66" charset="0"/>
              </a:rPr>
              <a:t>, Uwe Thormann; </a:t>
            </a:r>
            <a:r>
              <a:rPr lang="en-US" sz="1000">
                <a:latin typeface="Comic Sans MS" pitchFamily="66" charset="0"/>
                <a:hlinkClick r:id="rId6"/>
              </a:rPr>
              <a:t>Ingrown toenail inflammation</a:t>
            </a:r>
            <a:r>
              <a:rPr lang="en-US" sz="1000">
                <a:latin typeface="Comic Sans MS" pitchFamily="66" charset="0"/>
              </a:rPr>
              <a:t>, Wiki</a:t>
            </a:r>
          </a:p>
        </p:txBody>
      </p:sp>
      <p:sp>
        <p:nvSpPr>
          <p:cNvPr id="11272"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446087"/>
          </a:xfrm>
        </p:spPr>
        <p:txBody>
          <a:bodyPr/>
          <a:lstStyle/>
          <a:p>
            <a:pPr eaLnBrk="1" hangingPunct="1"/>
            <a:r>
              <a:rPr lang="en-US" sz="3700" b="1" dirty="0" smtClean="0">
                <a:solidFill>
                  <a:schemeClr val="folHlink"/>
                </a:solidFill>
                <a:latin typeface="Comic Sans MS" pitchFamily="66" charset="0"/>
              </a:rPr>
              <a:t>Formed Elements</a:t>
            </a:r>
          </a:p>
        </p:txBody>
      </p:sp>
      <p:sp>
        <p:nvSpPr>
          <p:cNvPr id="12291" name="Rectangle 3"/>
          <p:cNvSpPr>
            <a:spLocks noGrp="1" noChangeArrowheads="1"/>
          </p:cNvSpPr>
          <p:nvPr>
            <p:ph type="body" sz="half" idx="1"/>
          </p:nvPr>
        </p:nvSpPr>
        <p:spPr>
          <a:xfrm>
            <a:off x="152400" y="1195388"/>
            <a:ext cx="4876800" cy="5326062"/>
          </a:xfrm>
        </p:spPr>
        <p:txBody>
          <a:bodyPr/>
          <a:lstStyle/>
          <a:p>
            <a:pPr eaLnBrk="1" hangingPunct="1">
              <a:buFontTx/>
              <a:buNone/>
            </a:pPr>
            <a:r>
              <a:rPr lang="en-US" sz="2200" b="1" dirty="0" smtClean="0">
                <a:latin typeface="Comic Sans MS" pitchFamily="66" charset="0"/>
              </a:rPr>
              <a:t>Three types of formed elements:</a:t>
            </a:r>
          </a:p>
          <a:p>
            <a:pPr eaLnBrk="1" hangingPunct="1"/>
            <a:endParaRPr lang="en-US" sz="1200" dirty="0" smtClean="0">
              <a:latin typeface="Comic Sans MS" pitchFamily="66" charset="0"/>
            </a:endParaRPr>
          </a:p>
          <a:p>
            <a:pPr marL="692150" lvl="1" indent="-347663" eaLnBrk="1" hangingPunct="1"/>
            <a:r>
              <a:rPr lang="en-US" sz="2000" b="1" dirty="0" smtClean="0">
                <a:solidFill>
                  <a:schemeClr val="tx1">
                    <a:lumMod val="65000"/>
                    <a:lumOff val="35000"/>
                  </a:schemeClr>
                </a:solidFill>
                <a:latin typeface="Comic Sans MS" pitchFamily="66" charset="0"/>
              </a:rPr>
              <a:t>erythrocytes</a:t>
            </a:r>
            <a:r>
              <a:rPr lang="en-US" sz="2400" b="1" dirty="0" smtClean="0">
                <a:solidFill>
                  <a:srgbClr val="0066FF"/>
                </a:solidFill>
                <a:latin typeface="Comic Sans MS" pitchFamily="66" charset="0"/>
              </a:rPr>
              <a:t> </a:t>
            </a:r>
            <a:r>
              <a:rPr lang="en-US" sz="2000" dirty="0" smtClean="0">
                <a:latin typeface="Comic Sans MS" pitchFamily="66" charset="0"/>
              </a:rPr>
              <a:t>- </a:t>
            </a:r>
            <a:r>
              <a:rPr lang="en-US" sz="1600" dirty="0" smtClean="0">
                <a:latin typeface="Comic Sans MS" pitchFamily="66" charset="0"/>
              </a:rPr>
              <a:t>red blood cell, carry oxygen &amp; carbon dioxide in the blood.</a:t>
            </a:r>
          </a:p>
          <a:p>
            <a:pPr marL="692150" lvl="1" indent="-347663" eaLnBrk="1" hangingPunct="1"/>
            <a:endParaRPr lang="en-US" sz="1400" dirty="0" smtClean="0">
              <a:latin typeface="Comic Sans MS" pitchFamily="66" charset="0"/>
            </a:endParaRPr>
          </a:p>
          <a:p>
            <a:pPr marL="692150" lvl="1" indent="-347663" eaLnBrk="1" hangingPunct="1"/>
            <a:r>
              <a:rPr lang="en-US" sz="2000" b="1" dirty="0" smtClean="0">
                <a:solidFill>
                  <a:schemeClr val="tx1">
                    <a:lumMod val="65000"/>
                    <a:lumOff val="35000"/>
                  </a:schemeClr>
                </a:solidFill>
                <a:latin typeface="Comic Sans MS" pitchFamily="66" charset="0"/>
              </a:rPr>
              <a:t>platelets</a:t>
            </a:r>
            <a:r>
              <a:rPr lang="en-US" sz="2000" b="1" dirty="0" smtClean="0">
                <a:latin typeface="Comic Sans MS" pitchFamily="66" charset="0"/>
              </a:rPr>
              <a:t> </a:t>
            </a:r>
            <a:r>
              <a:rPr lang="en-US" sz="1600" dirty="0" smtClean="0">
                <a:latin typeface="Comic Sans MS" pitchFamily="66" charset="0"/>
              </a:rPr>
              <a:t>- involved in blood clotting</a:t>
            </a:r>
            <a:r>
              <a:rPr lang="en-US" sz="1800" dirty="0" smtClean="0">
                <a:latin typeface="Comic Sans MS" pitchFamily="66" charset="0"/>
              </a:rPr>
              <a:t> </a:t>
            </a:r>
            <a:r>
              <a:rPr lang="en-US" sz="1400" dirty="0" smtClean="0">
                <a:latin typeface="Comic Sans MS" pitchFamily="66" charset="0"/>
              </a:rPr>
              <a:t>(also called thrombocytes).</a:t>
            </a:r>
            <a:endParaRPr lang="en-US" sz="1800" dirty="0" smtClean="0">
              <a:latin typeface="Comic Sans MS" pitchFamily="66" charset="0"/>
            </a:endParaRPr>
          </a:p>
          <a:p>
            <a:pPr marL="692150" lvl="1" indent="-347663" eaLnBrk="1" hangingPunct="1"/>
            <a:endParaRPr lang="en-US" sz="1400" dirty="0" smtClean="0">
              <a:latin typeface="Comic Sans MS" pitchFamily="66" charset="0"/>
            </a:endParaRPr>
          </a:p>
          <a:p>
            <a:pPr marL="692150" lvl="1" indent="-347663" eaLnBrk="1" hangingPunct="1"/>
            <a:r>
              <a:rPr lang="en-US" sz="2000" b="1" dirty="0" smtClean="0">
                <a:solidFill>
                  <a:schemeClr val="tx1">
                    <a:lumMod val="65000"/>
                    <a:lumOff val="35000"/>
                  </a:schemeClr>
                </a:solidFill>
                <a:latin typeface="Comic Sans MS" pitchFamily="66" charset="0"/>
              </a:rPr>
              <a:t>leukocytes</a:t>
            </a:r>
            <a:r>
              <a:rPr lang="en-US" sz="2000" b="1" dirty="0" smtClean="0">
                <a:latin typeface="Comic Sans MS" pitchFamily="66" charset="0"/>
              </a:rPr>
              <a:t> </a:t>
            </a:r>
            <a:r>
              <a:rPr lang="en-US" sz="1600" dirty="0" smtClean="0">
                <a:latin typeface="Comic Sans MS" pitchFamily="66" charset="0"/>
              </a:rPr>
              <a:t>- </a:t>
            </a:r>
            <a:r>
              <a:rPr lang="en-US" sz="1600" b="1" dirty="0" smtClean="0">
                <a:latin typeface="Comic Sans MS" pitchFamily="66" charset="0"/>
                <a:hlinkClick r:id="rId3"/>
              </a:rPr>
              <a:t>white blood cells</a:t>
            </a:r>
            <a:r>
              <a:rPr lang="en-US" sz="1600" dirty="0" smtClean="0">
                <a:latin typeface="Comic Sans MS" pitchFamily="66" charset="0"/>
              </a:rPr>
              <a:t>; involved in defending the body against invaders.</a:t>
            </a:r>
          </a:p>
          <a:p>
            <a:pPr marL="692150" lvl="1" indent="-347663" eaLnBrk="1" hangingPunct="1"/>
            <a:endParaRPr lang="en-US" sz="1400" dirty="0" smtClean="0">
              <a:latin typeface="Comic Sans MS" pitchFamily="66" charset="0"/>
            </a:endParaRPr>
          </a:p>
          <a:p>
            <a:pPr marL="987425" lvl="2" indent="-293688" eaLnBrk="1" hangingPunct="1"/>
            <a:r>
              <a:rPr lang="en-US" sz="1800" dirty="0" smtClean="0">
                <a:latin typeface="Comic Sans MS" pitchFamily="66" charset="0"/>
              </a:rPr>
              <a:t>2 groups</a:t>
            </a:r>
          </a:p>
          <a:p>
            <a:pPr marL="1281113" lvl="3" indent="-292100" eaLnBrk="1" hangingPunct="1"/>
            <a:r>
              <a:rPr lang="en-US" sz="1600" dirty="0" smtClean="0">
                <a:latin typeface="Comic Sans MS" pitchFamily="66" charset="0"/>
              </a:rPr>
              <a:t>Granulocytes</a:t>
            </a:r>
          </a:p>
          <a:p>
            <a:pPr marL="1281113" lvl="3" indent="-292100" eaLnBrk="1" hangingPunct="1"/>
            <a:r>
              <a:rPr lang="en-US" sz="1600" dirty="0" err="1" smtClean="0">
                <a:latin typeface="Comic Sans MS" pitchFamily="66" charset="0"/>
              </a:rPr>
              <a:t>Agranulocytes</a:t>
            </a:r>
            <a:endParaRPr lang="en-US" sz="1600" dirty="0" smtClean="0">
              <a:latin typeface="Comic Sans MS" pitchFamily="66" charset="0"/>
              <a:cs typeface="Times New Roman" pitchFamily="18" charset="0"/>
              <a:sym typeface="Symbol" pitchFamily="18" charset="2"/>
            </a:endParaRPr>
          </a:p>
        </p:txBody>
      </p:sp>
      <p:pic>
        <p:nvPicPr>
          <p:cNvPr id="31748" name="Picture 4" descr="Scanning electron microscope image&#10;of a white blood cell, platelet,&#10;and red blood cell (NCI-Frederick)"/>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5378664" y="1447800"/>
            <a:ext cx="3101760" cy="2819400"/>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293" name="Text Box 5"/>
          <p:cNvSpPr txBox="1">
            <a:spLocks noChangeArrowheads="1"/>
          </p:cNvSpPr>
          <p:nvPr/>
        </p:nvSpPr>
        <p:spPr bwMode="auto">
          <a:xfrm>
            <a:off x="5486400" y="4495800"/>
            <a:ext cx="2994025"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a:t>Scanning electron micrograph of formed elements </a:t>
            </a:r>
          </a:p>
          <a:p>
            <a:pPr algn="ctr" eaLnBrk="1" hangingPunct="1">
              <a:spcBef>
                <a:spcPct val="50000"/>
              </a:spcBef>
            </a:pPr>
            <a:r>
              <a:rPr lang="en-US" sz="1600"/>
              <a:t>RBC </a:t>
            </a:r>
            <a:r>
              <a:rPr lang="en-US" sz="1400" i="1"/>
              <a:t>(left)</a:t>
            </a:r>
          </a:p>
          <a:p>
            <a:pPr algn="ctr" eaLnBrk="1" hangingPunct="1">
              <a:spcBef>
                <a:spcPct val="50000"/>
              </a:spcBef>
            </a:pPr>
            <a:r>
              <a:rPr lang="en-US" sz="1600"/>
              <a:t>platelet </a:t>
            </a:r>
            <a:r>
              <a:rPr lang="en-US" sz="1400" i="1"/>
              <a:t>(center)</a:t>
            </a:r>
          </a:p>
          <a:p>
            <a:pPr algn="ctr" eaLnBrk="1" hangingPunct="1">
              <a:spcBef>
                <a:spcPct val="50000"/>
              </a:spcBef>
            </a:pPr>
            <a:r>
              <a:rPr lang="en-US" sz="1600"/>
              <a:t>leukocyte </a:t>
            </a:r>
            <a:r>
              <a:rPr lang="en-US" sz="1400" i="1"/>
              <a:t>(right)</a:t>
            </a:r>
          </a:p>
        </p:txBody>
      </p:sp>
      <p:sp>
        <p:nvSpPr>
          <p:cNvPr id="12294" name="Text Box 7"/>
          <p:cNvSpPr txBox="1">
            <a:spLocks noChangeArrowheads="1"/>
          </p:cNvSpPr>
          <p:nvPr/>
        </p:nvSpPr>
        <p:spPr bwMode="auto">
          <a:xfrm>
            <a:off x="0" y="6613525"/>
            <a:ext cx="3352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Formed elements</a:t>
            </a:r>
            <a:r>
              <a:rPr lang="en-US" sz="1000">
                <a:latin typeface="Comic Sans MS" pitchFamily="66" charset="0"/>
              </a:rPr>
              <a:t>, NCI-Frederick</a:t>
            </a:r>
          </a:p>
        </p:txBody>
      </p:sp>
      <p:sp>
        <p:nvSpPr>
          <p:cNvPr id="12295" name="Text Box 4"/>
          <p:cNvSpPr txBox="1">
            <a:spLocks noChangeArrowheads="1"/>
          </p:cNvSpPr>
          <p:nvPr/>
        </p:nvSpPr>
        <p:spPr bwMode="auto">
          <a:xfrm rot="-5400000">
            <a:off x="7641431" y="3213894"/>
            <a:ext cx="2649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Second Line of Defense</a:t>
            </a:r>
          </a:p>
        </p:txBody>
      </p:sp>
      <p:sp>
        <p:nvSpPr>
          <p:cNvPr id="12296"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35681"/>
            <a:ext cx="8229600" cy="563562"/>
          </a:xfrm>
        </p:spPr>
        <p:txBody>
          <a:bodyPr/>
          <a:lstStyle/>
          <a:p>
            <a:pPr algn="l" eaLnBrk="1" hangingPunct="1"/>
            <a:r>
              <a:rPr lang="en-US" sz="2800" b="1" dirty="0" smtClean="0">
                <a:solidFill>
                  <a:schemeClr val="folHlink"/>
                </a:solidFill>
                <a:latin typeface="Comic Sans MS" pitchFamily="66" charset="0"/>
              </a:rPr>
              <a:t>Leukocytes</a:t>
            </a:r>
            <a:r>
              <a:rPr lang="en-US" sz="2800" dirty="0" smtClean="0">
                <a:solidFill>
                  <a:schemeClr val="folHlink"/>
                </a:solidFill>
                <a:latin typeface="Comic Sans MS" pitchFamily="66" charset="0"/>
              </a:rPr>
              <a:t> </a:t>
            </a:r>
            <a:r>
              <a:rPr lang="en-US" sz="2800" b="1" dirty="0" smtClean="0">
                <a:solidFill>
                  <a:schemeClr val="folHlink"/>
                </a:solidFill>
                <a:latin typeface="Comic Sans MS" pitchFamily="66" charset="0"/>
              </a:rPr>
              <a:t>&gt;</a:t>
            </a:r>
            <a:r>
              <a:rPr lang="en-US" sz="2800" dirty="0" smtClean="0">
                <a:latin typeface="Comic Sans MS" pitchFamily="66" charset="0"/>
              </a:rPr>
              <a:t> </a:t>
            </a:r>
            <a:r>
              <a:rPr lang="en-US" sz="3200" b="1" dirty="0" smtClean="0">
                <a:solidFill>
                  <a:schemeClr val="tx1">
                    <a:lumMod val="65000"/>
                    <a:lumOff val="35000"/>
                  </a:schemeClr>
                </a:solidFill>
                <a:latin typeface="Comic Sans MS" pitchFamily="66" charset="0"/>
              </a:rPr>
              <a:t>Granulocytes</a:t>
            </a:r>
          </a:p>
        </p:txBody>
      </p:sp>
      <p:sp>
        <p:nvSpPr>
          <p:cNvPr id="24579" name="Rectangle 3"/>
          <p:cNvSpPr>
            <a:spLocks noGrp="1" noChangeArrowheads="1"/>
          </p:cNvSpPr>
          <p:nvPr>
            <p:ph type="body" sz="half" idx="1"/>
          </p:nvPr>
        </p:nvSpPr>
        <p:spPr>
          <a:xfrm>
            <a:off x="442913" y="914400"/>
            <a:ext cx="7939087" cy="5715000"/>
          </a:xfrm>
        </p:spPr>
        <p:txBody>
          <a:bodyPr/>
          <a:lstStyle/>
          <a:p>
            <a:pPr eaLnBrk="1" hangingPunct="1">
              <a:lnSpc>
                <a:spcPct val="90000"/>
              </a:lnSpc>
              <a:buFontTx/>
              <a:buNone/>
              <a:defRPr/>
            </a:pPr>
            <a:r>
              <a:rPr lang="en-US" sz="1800" dirty="0" smtClean="0">
                <a:latin typeface="Comic Sans MS" pitchFamily="66" charset="0"/>
              </a:rPr>
              <a:t>Category of </a:t>
            </a:r>
            <a:r>
              <a:rPr lang="en-US" sz="1800" b="1" dirty="0" smtClean="0">
                <a:latin typeface="Comic Sans MS" pitchFamily="66" charset="0"/>
                <a:hlinkClick r:id="rId3"/>
              </a:rPr>
              <a:t>white blood cells</a:t>
            </a:r>
            <a:r>
              <a:rPr lang="en-US" sz="1800" b="1" dirty="0" smtClean="0">
                <a:latin typeface="Comic Sans MS" pitchFamily="66" charset="0"/>
              </a:rPr>
              <a:t> </a:t>
            </a:r>
            <a:r>
              <a:rPr lang="en-US" sz="1800" dirty="0" smtClean="0">
                <a:latin typeface="Comic Sans MS" pitchFamily="66" charset="0"/>
              </a:rPr>
              <a:t>characterized by presence </a:t>
            </a:r>
          </a:p>
          <a:p>
            <a:pPr eaLnBrk="1" hangingPunct="1">
              <a:lnSpc>
                <a:spcPct val="90000"/>
              </a:lnSpc>
              <a:buFontTx/>
              <a:buNone/>
              <a:defRPr/>
            </a:pPr>
            <a:r>
              <a:rPr lang="en-US" sz="1800" dirty="0" smtClean="0">
                <a:latin typeface="Comic Sans MS" pitchFamily="66" charset="0"/>
              </a:rPr>
              <a:t>of </a:t>
            </a:r>
            <a:r>
              <a:rPr lang="en-US" sz="1800" b="1" dirty="0" smtClean="0">
                <a:latin typeface="Comic Sans MS" pitchFamily="66" charset="0"/>
              </a:rPr>
              <a:t>granules </a:t>
            </a:r>
            <a:r>
              <a:rPr lang="en-US" sz="1800" dirty="0" smtClean="0">
                <a:latin typeface="Comic Sans MS" pitchFamily="66" charset="0"/>
              </a:rPr>
              <a:t>in their cytoplasm.</a:t>
            </a:r>
          </a:p>
          <a:p>
            <a:pPr eaLnBrk="1" hangingPunct="1">
              <a:lnSpc>
                <a:spcPct val="90000"/>
              </a:lnSpc>
              <a:buFontTx/>
              <a:buNone/>
              <a:defRPr/>
            </a:pPr>
            <a:endParaRPr lang="en-US" sz="1100" b="1" dirty="0" smtClean="0">
              <a:latin typeface="Comic Sans MS" pitchFamily="66" charset="0"/>
            </a:endParaRPr>
          </a:p>
          <a:p>
            <a:pPr eaLnBrk="1" hangingPunct="1">
              <a:lnSpc>
                <a:spcPct val="90000"/>
              </a:lnSpc>
              <a:buFontTx/>
              <a:buNone/>
              <a:defRPr/>
            </a:pPr>
            <a:r>
              <a:rPr lang="en-US" sz="2200" dirty="0" smtClean="0">
                <a:latin typeface="Comic Sans MS" pitchFamily="66" charset="0"/>
              </a:rPr>
              <a:t>3 types:</a:t>
            </a:r>
            <a:endParaRPr lang="en-US" sz="1600" dirty="0" smtClean="0">
              <a:latin typeface="Comic Sans MS" pitchFamily="66" charset="0"/>
            </a:endParaRPr>
          </a:p>
          <a:p>
            <a:pPr eaLnBrk="1" hangingPunct="1">
              <a:lnSpc>
                <a:spcPct val="90000"/>
              </a:lnSpc>
              <a:buFontTx/>
              <a:buNone/>
              <a:defRPr/>
            </a:pPr>
            <a:endParaRPr lang="en-US" sz="1200" dirty="0" smtClean="0">
              <a:latin typeface="Comic Sans MS" pitchFamily="66" charset="0"/>
            </a:endParaRPr>
          </a:p>
          <a:p>
            <a:pPr marL="744537" lvl="2" indent="0" eaLnBrk="1" hangingPunct="1">
              <a:lnSpc>
                <a:spcPct val="90000"/>
              </a:lnSpc>
              <a:buNone/>
              <a:defRPr/>
            </a:pPr>
            <a:r>
              <a:rPr lang="en-US" sz="2000" b="1" dirty="0" smtClean="0">
                <a:solidFill>
                  <a:schemeClr val="tx1">
                    <a:lumMod val="65000"/>
                    <a:lumOff val="35000"/>
                  </a:schemeClr>
                </a:solidFill>
                <a:latin typeface="Comic Sans MS" pitchFamily="66" charset="0"/>
              </a:rPr>
              <a:t>Neutrophils</a:t>
            </a:r>
            <a:r>
              <a:rPr lang="en-US" sz="1800" b="1" dirty="0" smtClean="0">
                <a:solidFill>
                  <a:srgbClr val="0066FF"/>
                </a:solidFill>
                <a:latin typeface="Comic Sans MS" pitchFamily="66" charset="0"/>
              </a:rPr>
              <a:t> </a:t>
            </a:r>
            <a:r>
              <a:rPr lang="en-US" sz="1800" dirty="0" smtClean="0">
                <a:latin typeface="Comic Sans MS" pitchFamily="66" charset="0"/>
              </a:rPr>
              <a:t>-  </a:t>
            </a:r>
            <a:r>
              <a:rPr lang="en-US" sz="1600" dirty="0" smtClean="0">
                <a:latin typeface="Comic Sans MS" pitchFamily="66" charset="0"/>
              </a:rPr>
              <a:t>Most abundant white blood cell. Predominant cells in pus, accounts for its whitish appearance. Respond quickly following tissue injury. Hallmark of acute inflammation. </a:t>
            </a:r>
          </a:p>
          <a:p>
            <a:pPr eaLnBrk="1" hangingPunct="1">
              <a:lnSpc>
                <a:spcPct val="90000"/>
              </a:lnSpc>
              <a:defRPr/>
            </a:pPr>
            <a:endParaRPr lang="en-US" sz="2000" dirty="0" smtClean="0">
              <a:solidFill>
                <a:schemeClr val="tx1">
                  <a:lumMod val="65000"/>
                  <a:lumOff val="35000"/>
                </a:schemeClr>
              </a:solidFill>
              <a:latin typeface="Comic Sans MS" pitchFamily="66" charset="0"/>
            </a:endParaRPr>
          </a:p>
          <a:p>
            <a:pPr marL="744537" lvl="2" indent="0" eaLnBrk="1" hangingPunct="1">
              <a:lnSpc>
                <a:spcPct val="90000"/>
              </a:lnSpc>
              <a:buFontTx/>
              <a:buNone/>
              <a:defRPr/>
            </a:pPr>
            <a:r>
              <a:rPr lang="en-US" sz="2000" b="1" dirty="0" smtClean="0">
                <a:solidFill>
                  <a:schemeClr val="tx1">
                    <a:lumMod val="65000"/>
                    <a:lumOff val="35000"/>
                  </a:schemeClr>
                </a:solidFill>
                <a:latin typeface="Comic Sans MS" pitchFamily="66" charset="0"/>
              </a:rPr>
              <a:t>Basophils </a:t>
            </a:r>
            <a:r>
              <a:rPr lang="en-US" sz="1800" dirty="0" smtClean="0">
                <a:latin typeface="Comic Sans MS" pitchFamily="66" charset="0"/>
              </a:rPr>
              <a:t>- </a:t>
            </a:r>
            <a:r>
              <a:rPr lang="en-US" sz="1600" dirty="0" smtClean="0">
                <a:latin typeface="Comic Sans MS" pitchFamily="66" charset="0"/>
              </a:rPr>
              <a:t>Least common granulocyte. When activated, release histamine and other inflammatory chemicals. </a:t>
            </a:r>
          </a:p>
          <a:p>
            <a:pPr marL="692150" lvl="1" indent="-347663" eaLnBrk="1" hangingPunct="1">
              <a:lnSpc>
                <a:spcPct val="90000"/>
              </a:lnSpc>
              <a:defRPr/>
            </a:pPr>
            <a:endParaRPr lang="en-US" sz="1200" dirty="0" smtClean="0">
              <a:latin typeface="Comic Sans MS" pitchFamily="66" charset="0"/>
            </a:endParaRPr>
          </a:p>
          <a:p>
            <a:pPr marL="692150" lvl="1" indent="-347663" eaLnBrk="1" hangingPunct="1">
              <a:lnSpc>
                <a:spcPct val="90000"/>
              </a:lnSpc>
              <a:defRPr/>
            </a:pPr>
            <a:endParaRPr lang="en-US" sz="1800" dirty="0" smtClean="0">
              <a:latin typeface="Comic Sans MS" pitchFamily="66" charset="0"/>
            </a:endParaRPr>
          </a:p>
          <a:p>
            <a:pPr marL="744537" lvl="2" indent="0" eaLnBrk="1" hangingPunct="1">
              <a:lnSpc>
                <a:spcPct val="90000"/>
              </a:lnSpc>
              <a:buFontTx/>
              <a:buNone/>
              <a:defRPr/>
            </a:pPr>
            <a:r>
              <a:rPr lang="en-US" sz="2000" b="1" dirty="0" err="1" smtClean="0">
                <a:solidFill>
                  <a:schemeClr val="tx1">
                    <a:lumMod val="65000"/>
                    <a:lumOff val="35000"/>
                  </a:schemeClr>
                </a:solidFill>
                <a:latin typeface="Comic Sans MS" pitchFamily="66" charset="0"/>
              </a:rPr>
              <a:t>Eosinophils</a:t>
            </a:r>
            <a:r>
              <a:rPr lang="en-US" sz="1800" b="1" dirty="0" smtClean="0">
                <a:solidFill>
                  <a:srgbClr val="0066FF"/>
                </a:solidFill>
                <a:latin typeface="Comic Sans MS" pitchFamily="66" charset="0"/>
              </a:rPr>
              <a:t> </a:t>
            </a:r>
            <a:r>
              <a:rPr lang="en-US" sz="1800" dirty="0" smtClean="0">
                <a:latin typeface="Comic Sans MS" pitchFamily="66" charset="0"/>
              </a:rPr>
              <a:t>- </a:t>
            </a:r>
            <a:r>
              <a:rPr lang="en-US" sz="1600" dirty="0" smtClean="0">
                <a:latin typeface="Comic Sans MS" pitchFamily="66" charset="0"/>
              </a:rPr>
              <a:t>Main effecter cells in allergic responses &amp; asthma. Also fight </a:t>
            </a:r>
            <a:r>
              <a:rPr lang="en-US" sz="1600" dirty="0" err="1" smtClean="0">
                <a:latin typeface="Comic Sans MS" pitchFamily="66" charset="0"/>
              </a:rPr>
              <a:t>helminth</a:t>
            </a:r>
            <a:r>
              <a:rPr lang="en-US" sz="1600" dirty="0" smtClean="0">
                <a:latin typeface="Comic Sans MS" pitchFamily="66" charset="0"/>
              </a:rPr>
              <a:t> (worm) colonization.</a:t>
            </a:r>
          </a:p>
          <a:p>
            <a:pPr marL="692150" lvl="1" indent="-347663" eaLnBrk="1" hangingPunct="1">
              <a:lnSpc>
                <a:spcPct val="90000"/>
              </a:lnSpc>
              <a:buFontTx/>
              <a:buNone/>
              <a:defRPr/>
            </a:pPr>
            <a:endParaRPr lang="en-US" sz="1600" dirty="0" smtClean="0">
              <a:latin typeface="Comic Sans MS" pitchFamily="66" charset="0"/>
            </a:endParaRPr>
          </a:p>
          <a:p>
            <a:pPr marL="692150" lvl="1" indent="-347663" eaLnBrk="1" hangingPunct="1">
              <a:lnSpc>
                <a:spcPct val="90000"/>
              </a:lnSpc>
              <a:buFontTx/>
              <a:buNone/>
              <a:defRPr/>
            </a:pPr>
            <a:endParaRPr lang="en-US" sz="1600" dirty="0" smtClean="0">
              <a:latin typeface="Comic Sans MS" pitchFamily="66" charset="0"/>
            </a:endParaRPr>
          </a:p>
          <a:p>
            <a:pPr marL="692150" lvl="1" indent="-347663" eaLnBrk="1" hangingPunct="1">
              <a:lnSpc>
                <a:spcPct val="90000"/>
              </a:lnSpc>
              <a:buFontTx/>
              <a:buNone/>
              <a:defRPr/>
            </a:pPr>
            <a:endParaRPr lang="en-US" sz="1600" dirty="0" smtClean="0">
              <a:latin typeface="Comic Sans MS" pitchFamily="66" charset="0"/>
            </a:endParaRPr>
          </a:p>
          <a:p>
            <a:pPr marL="0" indent="0" eaLnBrk="1" hangingPunct="1">
              <a:lnSpc>
                <a:spcPct val="90000"/>
              </a:lnSpc>
              <a:buFontTx/>
              <a:buNone/>
              <a:defRPr/>
            </a:pPr>
            <a:r>
              <a:rPr lang="en-US" sz="1600" b="1" dirty="0" smtClean="0">
                <a:latin typeface="Comic Sans MS" pitchFamily="66" charset="0"/>
              </a:rPr>
              <a:t>Neutrophils</a:t>
            </a:r>
            <a:r>
              <a:rPr lang="en-US" sz="1600" dirty="0" smtClean="0">
                <a:latin typeface="Comic Sans MS" pitchFamily="66" charset="0"/>
              </a:rPr>
              <a:t> and </a:t>
            </a:r>
            <a:r>
              <a:rPr lang="en-US" sz="1600" b="1" dirty="0" err="1" smtClean="0">
                <a:latin typeface="Comic Sans MS" pitchFamily="66" charset="0"/>
              </a:rPr>
              <a:t>eosinophils</a:t>
            </a:r>
            <a:r>
              <a:rPr lang="en-US" sz="1600" dirty="0" smtClean="0">
                <a:latin typeface="Comic Sans MS" pitchFamily="66" charset="0"/>
              </a:rPr>
              <a:t> can </a:t>
            </a:r>
            <a:r>
              <a:rPr lang="en-US" sz="1600" i="1" dirty="0" smtClean="0">
                <a:latin typeface="Comic Sans MS" pitchFamily="66" charset="0"/>
              </a:rPr>
              <a:t>phagocytize</a:t>
            </a:r>
            <a:r>
              <a:rPr lang="en-US" sz="1600" dirty="0" smtClean="0">
                <a:latin typeface="Comic Sans MS" pitchFamily="66" charset="0"/>
              </a:rPr>
              <a:t> pathogens.</a:t>
            </a:r>
            <a:endParaRPr lang="en-US" sz="1600" dirty="0" smtClean="0">
              <a:latin typeface="Comic Sans MS" pitchFamily="66" charset="0"/>
              <a:cs typeface="Times New Roman" pitchFamily="18" charset="0"/>
              <a:sym typeface="Symbol" pitchFamily="18" charset="2"/>
            </a:endParaRPr>
          </a:p>
        </p:txBody>
      </p:sp>
      <p:sp>
        <p:nvSpPr>
          <p:cNvPr id="13316" name="Text Box 5"/>
          <p:cNvSpPr txBox="1">
            <a:spLocks noChangeArrowheads="1"/>
          </p:cNvSpPr>
          <p:nvPr/>
        </p:nvSpPr>
        <p:spPr bwMode="auto">
          <a:xfrm rot="-5400000">
            <a:off x="7736681" y="3298032"/>
            <a:ext cx="2497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Second Line of Defense</a:t>
            </a:r>
          </a:p>
        </p:txBody>
      </p:sp>
      <p:pic>
        <p:nvPicPr>
          <p:cNvPr id="1331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4881563"/>
            <a:ext cx="26495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399" y="3200399"/>
            <a:ext cx="972655" cy="937673"/>
          </a:xfrm>
          <a:prstGeom prst="ellipse">
            <a:avLst/>
          </a:prstGeom>
          <a:ln>
            <a:noFill/>
          </a:ln>
          <a:effectLst>
            <a:softEdge rad="112500"/>
          </a:effectLst>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401" y="4267200"/>
            <a:ext cx="972653" cy="915764"/>
          </a:xfrm>
          <a:prstGeom prst="ellipse">
            <a:avLst/>
          </a:prstGeom>
          <a:ln>
            <a:noFill/>
          </a:ln>
          <a:effectLst>
            <a:softEdge rad="112500"/>
          </a:effectLst>
        </p:spPr>
      </p:pic>
      <p:sp>
        <p:nvSpPr>
          <p:cNvPr id="5" name="Rectangle 4"/>
          <p:cNvSpPr/>
          <p:nvPr/>
        </p:nvSpPr>
        <p:spPr>
          <a:xfrm rot="21212257">
            <a:off x="7188200" y="4725988"/>
            <a:ext cx="1281113" cy="385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32" y="2217762"/>
            <a:ext cx="1054223" cy="982638"/>
          </a:xfrm>
          <a:prstGeom prst="ellipse">
            <a:avLst/>
          </a:prstGeom>
          <a:ln>
            <a:noFill/>
          </a:ln>
          <a:effectLst>
            <a:softEdge rad="112500"/>
          </a:effec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47107" y="417462"/>
            <a:ext cx="1493325" cy="15582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323" name="Text Box 7"/>
          <p:cNvSpPr txBox="1">
            <a:spLocks noChangeArrowheads="1"/>
          </p:cNvSpPr>
          <p:nvPr/>
        </p:nvSpPr>
        <p:spPr bwMode="auto">
          <a:xfrm>
            <a:off x="0" y="6481763"/>
            <a:ext cx="4191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9"/>
              </a:rPr>
              <a:t>Neutrophil</a:t>
            </a:r>
            <a:r>
              <a:rPr lang="en-US" sz="1000">
                <a:latin typeface="Comic Sans MS" pitchFamily="66" charset="0"/>
              </a:rPr>
              <a:t> engulfing </a:t>
            </a:r>
            <a:r>
              <a:rPr lang="en-US" sz="1000" i="1">
                <a:latin typeface="Comic Sans MS" pitchFamily="66" charset="0"/>
              </a:rPr>
              <a:t>Bacillus anthracis</a:t>
            </a:r>
            <a:r>
              <a:rPr lang="en-US" sz="1000">
                <a:latin typeface="Comic Sans MS" pitchFamily="66" charset="0"/>
              </a:rPr>
              <a:t>, Volker Brinkmann, Photos of </a:t>
            </a:r>
            <a:r>
              <a:rPr lang="en-US" sz="1000">
                <a:latin typeface="Comic Sans MS" pitchFamily="66" charset="0"/>
                <a:hlinkClick r:id="rId10"/>
              </a:rPr>
              <a:t>granulocytes</a:t>
            </a:r>
            <a:r>
              <a:rPr lang="en-US" sz="1000">
                <a:latin typeface="Comic Sans MS" pitchFamily="66" charset="0"/>
              </a:rPr>
              <a:t>, Wiki; </a:t>
            </a:r>
            <a:r>
              <a:rPr lang="en-US" sz="1000">
                <a:latin typeface="Comic Sans MS" pitchFamily="66" charset="0"/>
                <a:hlinkClick r:id="rId11"/>
              </a:rPr>
              <a:t>Drawing of granulocytes</a:t>
            </a:r>
            <a:r>
              <a:rPr lang="en-US" sz="1000">
                <a:latin typeface="Comic Sans MS" pitchFamily="66" charset="0"/>
              </a:rPr>
              <a:t>, US Gov</a:t>
            </a:r>
          </a:p>
        </p:txBody>
      </p:sp>
      <p:sp>
        <p:nvSpPr>
          <p:cNvPr id="13324"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2"/>
              </a:rPr>
              <a:t>Virtual Microbiology Classroom</a:t>
            </a:r>
            <a:r>
              <a:rPr lang="en-US" sz="1000">
                <a:latin typeface="Comic Sans MS" pitchFamily="66" charset="0"/>
              </a:rPr>
              <a:t> on </a:t>
            </a:r>
            <a:r>
              <a:rPr lang="en-US" sz="1000">
                <a:latin typeface="Comic Sans MS" pitchFamily="66" charset="0"/>
                <a:hlinkClick r:id="rId13"/>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434975"/>
          </a:xfrm>
        </p:spPr>
        <p:txBody>
          <a:bodyPr/>
          <a:lstStyle/>
          <a:p>
            <a:pPr algn="l" eaLnBrk="1" hangingPunct="1"/>
            <a:r>
              <a:rPr lang="en-US" sz="2800" b="1" dirty="0" smtClean="0">
                <a:solidFill>
                  <a:schemeClr val="folHlink"/>
                </a:solidFill>
                <a:latin typeface="Comic Sans MS" pitchFamily="66" charset="0"/>
              </a:rPr>
              <a:t>Leukocytes</a:t>
            </a:r>
            <a:r>
              <a:rPr lang="en-US" sz="3200" b="1" dirty="0" smtClean="0">
                <a:latin typeface="Comic Sans MS" pitchFamily="66" charset="0"/>
              </a:rPr>
              <a:t> </a:t>
            </a:r>
            <a:r>
              <a:rPr lang="en-US" sz="3200" b="1" dirty="0" smtClean="0">
                <a:solidFill>
                  <a:srgbClr val="92D050"/>
                </a:solidFill>
                <a:latin typeface="Comic Sans MS" pitchFamily="66" charset="0"/>
              </a:rPr>
              <a:t>&gt;</a:t>
            </a:r>
            <a:r>
              <a:rPr lang="en-US" sz="3200" b="1" dirty="0" smtClean="0">
                <a:latin typeface="Comic Sans MS" pitchFamily="66" charset="0"/>
              </a:rPr>
              <a:t> </a:t>
            </a:r>
            <a:r>
              <a:rPr lang="en-US" sz="3200" b="1" dirty="0" err="1" smtClean="0">
                <a:solidFill>
                  <a:schemeClr val="tx1">
                    <a:lumMod val="65000"/>
                    <a:lumOff val="35000"/>
                  </a:schemeClr>
                </a:solidFill>
                <a:latin typeface="Comic Sans MS" pitchFamily="66" charset="0"/>
              </a:rPr>
              <a:t>Agranulocytes</a:t>
            </a:r>
            <a:endParaRPr lang="en-US" sz="3200" b="1" dirty="0" smtClean="0">
              <a:solidFill>
                <a:schemeClr val="tx1">
                  <a:lumMod val="65000"/>
                  <a:lumOff val="35000"/>
                </a:schemeClr>
              </a:solidFill>
              <a:latin typeface="Comic Sans MS" pitchFamily="66" charset="0"/>
            </a:endParaRPr>
          </a:p>
        </p:txBody>
      </p:sp>
      <p:sp>
        <p:nvSpPr>
          <p:cNvPr id="35843" name="Rectangle 3"/>
          <p:cNvSpPr>
            <a:spLocks noGrp="1" noChangeArrowheads="1"/>
          </p:cNvSpPr>
          <p:nvPr>
            <p:ph type="body" sz="half" idx="1"/>
          </p:nvPr>
        </p:nvSpPr>
        <p:spPr>
          <a:xfrm>
            <a:off x="814388" y="1123950"/>
            <a:ext cx="7696200" cy="4411663"/>
          </a:xfrm>
        </p:spPr>
        <p:txBody>
          <a:bodyPr/>
          <a:lstStyle/>
          <a:p>
            <a:pPr eaLnBrk="1" hangingPunct="1">
              <a:buFontTx/>
              <a:buNone/>
              <a:defRPr/>
            </a:pPr>
            <a:r>
              <a:rPr lang="en-US" sz="2800" b="1" dirty="0" smtClean="0">
                <a:latin typeface="Comic Sans MS" pitchFamily="66" charset="0"/>
              </a:rPr>
              <a:t>2 types:</a:t>
            </a:r>
          </a:p>
          <a:p>
            <a:pPr eaLnBrk="1" hangingPunct="1">
              <a:defRPr/>
            </a:pPr>
            <a:endParaRPr lang="en-US" sz="2000" b="1" dirty="0" smtClean="0">
              <a:latin typeface="Comic Sans MS" pitchFamily="66" charset="0"/>
            </a:endParaRPr>
          </a:p>
          <a:p>
            <a:pPr marL="744537" lvl="2" indent="0" eaLnBrk="1" hangingPunct="1">
              <a:buFontTx/>
              <a:buNone/>
              <a:defRPr/>
            </a:pPr>
            <a:r>
              <a:rPr lang="en-US" b="1" dirty="0" smtClean="0">
                <a:solidFill>
                  <a:schemeClr val="tx1">
                    <a:lumMod val="65000"/>
                    <a:lumOff val="35000"/>
                  </a:schemeClr>
                </a:solidFill>
                <a:latin typeface="Comic Sans MS" pitchFamily="66" charset="0"/>
              </a:rPr>
              <a:t>	Lymphocytes </a:t>
            </a:r>
            <a:r>
              <a:rPr lang="en-US" sz="2000" dirty="0" smtClean="0">
                <a:latin typeface="Comic Sans MS" pitchFamily="66" charset="0"/>
              </a:rPr>
              <a:t>- most involved in specific immunity     	</a:t>
            </a:r>
            <a:r>
              <a:rPr lang="en-US" sz="1400" dirty="0" smtClean="0">
                <a:latin typeface="Comic Sans MS" pitchFamily="66" charset="0"/>
              </a:rPr>
              <a:t>(3</a:t>
            </a:r>
            <a:r>
              <a:rPr lang="en-US" sz="1400" baseline="30000" dirty="0" smtClean="0">
                <a:latin typeface="Comic Sans MS" pitchFamily="66" charset="0"/>
              </a:rPr>
              <a:t>rd</a:t>
            </a:r>
            <a:r>
              <a:rPr lang="en-US" sz="1400" dirty="0" smtClean="0">
                <a:latin typeface="Comic Sans MS" pitchFamily="66" charset="0"/>
              </a:rPr>
              <a:t> line of immune defense),</a:t>
            </a:r>
            <a:endParaRPr lang="en-US" sz="2000" dirty="0" smtClean="0">
              <a:latin typeface="Comic Sans MS" pitchFamily="66" charset="0"/>
            </a:endParaRPr>
          </a:p>
          <a:p>
            <a:pPr marL="1092200" lvl="2" indent="-347663" eaLnBrk="1" hangingPunct="1">
              <a:defRPr/>
            </a:pPr>
            <a:endParaRPr lang="en-US" sz="2000" b="1" dirty="0" smtClean="0">
              <a:latin typeface="Comic Sans MS" pitchFamily="66" charset="0"/>
            </a:endParaRPr>
          </a:p>
          <a:p>
            <a:pPr marL="692150" lvl="1" indent="-347663" eaLnBrk="1" hangingPunct="1">
              <a:defRPr/>
            </a:pPr>
            <a:endParaRPr lang="en-US" sz="1200" b="1" dirty="0" smtClean="0">
              <a:latin typeface="Comic Sans MS" pitchFamily="66" charset="0"/>
            </a:endParaRPr>
          </a:p>
          <a:p>
            <a:pPr marL="692150" lvl="1" indent="-347663" eaLnBrk="1" hangingPunct="1">
              <a:defRPr/>
            </a:pPr>
            <a:endParaRPr lang="en-US" sz="2000" b="1" dirty="0" smtClean="0">
              <a:latin typeface="Comic Sans MS" pitchFamily="66" charset="0"/>
            </a:endParaRPr>
          </a:p>
          <a:p>
            <a:pPr marL="744537" lvl="2" indent="0" eaLnBrk="1" hangingPunct="1">
              <a:buFontTx/>
              <a:buNone/>
              <a:defRPr/>
            </a:pPr>
            <a:r>
              <a:rPr lang="en-US" sz="2000" b="1" dirty="0" smtClean="0">
                <a:solidFill>
                  <a:srgbClr val="0066FF"/>
                </a:solidFill>
                <a:latin typeface="Comic Sans MS" pitchFamily="66" charset="0"/>
              </a:rPr>
              <a:t>	 </a:t>
            </a:r>
            <a:r>
              <a:rPr lang="en-US" b="1" dirty="0" smtClean="0">
                <a:solidFill>
                  <a:schemeClr val="tx1">
                    <a:lumMod val="65000"/>
                    <a:lumOff val="35000"/>
                  </a:schemeClr>
                </a:solidFill>
                <a:latin typeface="Comic Sans MS" pitchFamily="66" charset="0"/>
              </a:rPr>
              <a:t>Monocytes</a:t>
            </a:r>
            <a:r>
              <a:rPr lang="en-US" sz="2000" b="1" dirty="0" smtClean="0">
                <a:solidFill>
                  <a:srgbClr val="0066FF"/>
                </a:solidFill>
                <a:latin typeface="Comic Sans MS" pitchFamily="66" charset="0"/>
              </a:rPr>
              <a:t> </a:t>
            </a:r>
            <a:r>
              <a:rPr lang="en-US" sz="2000" dirty="0" smtClean="0">
                <a:latin typeface="Comic Sans MS" pitchFamily="66" charset="0"/>
              </a:rPr>
              <a:t>- leave the blood and mature into 	</a:t>
            </a:r>
            <a:r>
              <a:rPr lang="en-US" sz="2000" b="1" dirty="0" smtClean="0">
                <a:latin typeface="Comic Sans MS" pitchFamily="66" charset="0"/>
              </a:rPr>
              <a:t>macrophages</a:t>
            </a:r>
            <a:r>
              <a:rPr lang="en-US" sz="1400" dirty="0" smtClean="0">
                <a:latin typeface="Comic Sans MS" pitchFamily="66" charset="0"/>
              </a:rPr>
              <a:t> (phagocytic cells of the second line of defense).</a:t>
            </a:r>
          </a:p>
          <a:p>
            <a:pPr eaLnBrk="1" hangingPunct="1">
              <a:defRPr/>
            </a:pPr>
            <a:endParaRPr lang="en-GB" sz="1900" dirty="0" smtClean="0">
              <a:latin typeface="Comic Sans MS" pitchFamily="66" charset="0"/>
            </a:endParaRPr>
          </a:p>
          <a:p>
            <a:pPr marL="987425" lvl="2" indent="-293688" eaLnBrk="1" hangingPunct="1">
              <a:buFontTx/>
              <a:buNone/>
              <a:defRPr/>
            </a:pPr>
            <a:endParaRPr lang="en-US" sz="1600" b="1" dirty="0" smtClean="0">
              <a:solidFill>
                <a:schemeClr val="hlink"/>
              </a:solidFill>
              <a:latin typeface="Symbol" pitchFamily="18" charset="2"/>
              <a:cs typeface="Times New Roman" pitchFamily="18" charset="0"/>
              <a:sym typeface="Symbol" pitchFamily="18" charset="2"/>
            </a:endParaRPr>
          </a:p>
        </p:txBody>
      </p:sp>
      <p:sp>
        <p:nvSpPr>
          <p:cNvPr id="14340" name="Text Box 4"/>
          <p:cNvSpPr txBox="1">
            <a:spLocks noChangeArrowheads="1"/>
          </p:cNvSpPr>
          <p:nvPr/>
        </p:nvSpPr>
        <p:spPr bwMode="auto">
          <a:xfrm rot="-5400000">
            <a:off x="7654131" y="3213894"/>
            <a:ext cx="2649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Second Line of Defense</a:t>
            </a:r>
          </a:p>
        </p:txBody>
      </p:sp>
      <p:pic>
        <p:nvPicPr>
          <p:cNvPr id="143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9913" y="4706938"/>
            <a:ext cx="25908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4500" y="304800"/>
            <a:ext cx="1489077"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016" y="1813811"/>
            <a:ext cx="1308154" cy="1295400"/>
          </a:xfrm>
          <a:prstGeom prst="ellipse">
            <a:avLst/>
          </a:prstGeom>
          <a:ln>
            <a:noFill/>
          </a:ln>
          <a:effectLst>
            <a:softEdge rad="112500"/>
          </a:effectLst>
        </p:spPr>
      </p:pic>
      <p:sp>
        <p:nvSpPr>
          <p:cNvPr id="6" name="Rectangle 5"/>
          <p:cNvSpPr/>
          <p:nvPr/>
        </p:nvSpPr>
        <p:spPr>
          <a:xfrm>
            <a:off x="2667000" y="4968875"/>
            <a:ext cx="8001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60016" y="3382168"/>
            <a:ext cx="1308154" cy="1209235"/>
          </a:xfrm>
          <a:prstGeom prst="ellipse">
            <a:avLst/>
          </a:prstGeom>
          <a:ln>
            <a:noFill/>
          </a:ln>
          <a:effectLst>
            <a:softEdge rad="112500"/>
          </a:effectLst>
        </p:spPr>
      </p:pic>
      <p:sp>
        <p:nvSpPr>
          <p:cNvPr id="14346" name="Text Box 7"/>
          <p:cNvSpPr txBox="1">
            <a:spLocks noChangeArrowheads="1"/>
          </p:cNvSpPr>
          <p:nvPr/>
        </p:nvSpPr>
        <p:spPr bwMode="auto">
          <a:xfrm>
            <a:off x="-90488" y="6480175"/>
            <a:ext cx="2909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7"/>
              </a:rPr>
              <a:t>Macrophage</a:t>
            </a:r>
            <a:r>
              <a:rPr lang="en-US" sz="1000">
                <a:latin typeface="Comic Sans MS" pitchFamily="66" charset="0"/>
              </a:rPr>
              <a:t>, Wiki; </a:t>
            </a:r>
            <a:r>
              <a:rPr lang="en-US" sz="1000">
                <a:latin typeface="Comic Sans MS" pitchFamily="66" charset="0"/>
                <a:hlinkClick r:id="rId8"/>
              </a:rPr>
              <a:t>Lymphocyte</a:t>
            </a:r>
            <a:r>
              <a:rPr lang="en-US" sz="1000">
                <a:latin typeface="Comic Sans MS" pitchFamily="66" charset="0"/>
              </a:rPr>
              <a:t>, Nicolas Grandjean; </a:t>
            </a:r>
            <a:r>
              <a:rPr lang="en-US" sz="1000">
                <a:latin typeface="Comic Sans MS" pitchFamily="66" charset="0"/>
                <a:hlinkClick r:id="rId9"/>
              </a:rPr>
              <a:t>Monocyte</a:t>
            </a:r>
            <a:r>
              <a:rPr lang="en-US" sz="1000">
                <a:latin typeface="Comic Sans MS" pitchFamily="66" charset="0"/>
              </a:rPr>
              <a:t>, Bobjgalindo</a:t>
            </a:r>
          </a:p>
        </p:txBody>
      </p:sp>
      <p:sp>
        <p:nvSpPr>
          <p:cNvPr id="14347"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304800"/>
            <a:ext cx="4038600" cy="1447800"/>
          </a:xfrm>
        </p:spPr>
        <p:txBody>
          <a:bodyPr/>
          <a:lstStyle/>
          <a:p>
            <a:pPr algn="l" eaLnBrk="1" hangingPunct="1"/>
            <a:r>
              <a:rPr lang="en-US" sz="3200" b="1" smtClean="0">
                <a:solidFill>
                  <a:schemeClr val="folHlink"/>
                </a:solidFill>
                <a:latin typeface="Comic Sans MS" pitchFamily="66" charset="0"/>
              </a:rPr>
              <a:t>Components of the </a:t>
            </a:r>
            <a:br>
              <a:rPr lang="en-US" sz="3200" b="1" smtClean="0">
                <a:solidFill>
                  <a:schemeClr val="folHlink"/>
                </a:solidFill>
                <a:latin typeface="Comic Sans MS" pitchFamily="66" charset="0"/>
              </a:rPr>
            </a:br>
            <a:r>
              <a:rPr lang="en-US" sz="3200" b="1" smtClean="0">
                <a:solidFill>
                  <a:schemeClr val="folHlink"/>
                </a:solidFill>
                <a:latin typeface="Comic Sans MS" pitchFamily="66" charset="0"/>
              </a:rPr>
              <a:t>Second Line </a:t>
            </a:r>
            <a:br>
              <a:rPr lang="en-US" sz="3200" b="1" smtClean="0">
                <a:solidFill>
                  <a:schemeClr val="folHlink"/>
                </a:solidFill>
                <a:latin typeface="Comic Sans MS" pitchFamily="66" charset="0"/>
              </a:rPr>
            </a:br>
            <a:r>
              <a:rPr lang="en-US" sz="3200" b="1" smtClean="0">
                <a:solidFill>
                  <a:schemeClr val="folHlink"/>
                </a:solidFill>
                <a:latin typeface="Comic Sans MS" pitchFamily="66" charset="0"/>
              </a:rPr>
              <a:t>of Defense</a:t>
            </a:r>
          </a:p>
        </p:txBody>
      </p:sp>
      <p:sp>
        <p:nvSpPr>
          <p:cNvPr id="15363" name="Rectangle 3"/>
          <p:cNvSpPr>
            <a:spLocks noGrp="1" noChangeArrowheads="1"/>
          </p:cNvSpPr>
          <p:nvPr>
            <p:ph type="body" sz="half" idx="1"/>
          </p:nvPr>
        </p:nvSpPr>
        <p:spPr>
          <a:xfrm>
            <a:off x="214745" y="2089151"/>
            <a:ext cx="4572000" cy="4525962"/>
          </a:xfrm>
        </p:spPr>
        <p:txBody>
          <a:bodyPr/>
          <a:lstStyle/>
          <a:p>
            <a:pPr eaLnBrk="1" hangingPunct="1">
              <a:lnSpc>
                <a:spcPct val="90000"/>
              </a:lnSpc>
              <a:defRPr/>
            </a:pPr>
            <a:r>
              <a:rPr lang="en-US" sz="2400" b="1" dirty="0" smtClean="0">
                <a:latin typeface="Comic Sans MS" pitchFamily="66" charset="0"/>
                <a:hlinkClick r:id="rId3"/>
              </a:rPr>
              <a:t>Leukocytes</a:t>
            </a:r>
            <a:endParaRPr lang="en-US" sz="2400" b="1" dirty="0" smtClean="0">
              <a:latin typeface="Comic Sans MS" pitchFamily="66" charset="0"/>
            </a:endParaRPr>
          </a:p>
          <a:p>
            <a:pPr marL="571500" lvl="1" indent="-228600" eaLnBrk="1" hangingPunct="1">
              <a:lnSpc>
                <a:spcPct val="90000"/>
              </a:lnSpc>
              <a:buFontTx/>
              <a:buAutoNum type="arabicPeriod"/>
              <a:defRPr/>
            </a:pPr>
            <a:endParaRPr lang="en-US" sz="1000" dirty="0" smtClean="0">
              <a:solidFill>
                <a:srgbClr val="0066FF"/>
              </a:solidFill>
              <a:latin typeface="Comic Sans MS" pitchFamily="66" charset="0"/>
            </a:endParaRPr>
          </a:p>
          <a:p>
            <a:pPr marL="571500" lvl="1" indent="-228600" eaLnBrk="1" hangingPunct="1">
              <a:lnSpc>
                <a:spcPct val="90000"/>
              </a:lnSpc>
              <a:buFontTx/>
              <a:buNone/>
              <a:defRPr/>
            </a:pPr>
            <a:r>
              <a:rPr lang="en-US" sz="1800" b="1" dirty="0" smtClean="0">
                <a:latin typeface="Comic Sans MS" pitchFamily="66" charset="0"/>
              </a:rPr>
              <a:t>- </a:t>
            </a:r>
            <a:r>
              <a:rPr lang="en-US" sz="2000" b="1" dirty="0" smtClean="0">
                <a:solidFill>
                  <a:schemeClr val="tx1">
                    <a:lumMod val="65000"/>
                    <a:lumOff val="35000"/>
                  </a:schemeClr>
                </a:solidFill>
                <a:latin typeface="Comic Sans MS" pitchFamily="66" charset="0"/>
              </a:rPr>
              <a:t>Phagocytosis</a:t>
            </a:r>
          </a:p>
          <a:p>
            <a:pPr marL="692150" lvl="2" indent="0" eaLnBrk="1" hangingPunct="1">
              <a:lnSpc>
                <a:spcPct val="90000"/>
              </a:lnSpc>
              <a:buNone/>
              <a:defRPr/>
            </a:pPr>
            <a:r>
              <a:rPr lang="en-US" sz="1400" dirty="0" smtClean="0">
                <a:latin typeface="Comic Sans MS" pitchFamily="66" charset="0"/>
              </a:rPr>
              <a:t>How phagocytes ingest and </a:t>
            </a:r>
          </a:p>
          <a:p>
            <a:pPr marL="692150" lvl="2" indent="0" eaLnBrk="1" hangingPunct="1">
              <a:lnSpc>
                <a:spcPct val="90000"/>
              </a:lnSpc>
              <a:buFontTx/>
              <a:buNone/>
              <a:defRPr/>
            </a:pPr>
            <a:r>
              <a:rPr lang="en-US" sz="1400" dirty="0" smtClean="0">
                <a:latin typeface="Comic Sans MS" pitchFamily="66" charset="0"/>
              </a:rPr>
              <a:t>destroy foreign matter such as </a:t>
            </a:r>
          </a:p>
          <a:p>
            <a:pPr marL="692150" lvl="2" indent="0" eaLnBrk="1" hangingPunct="1">
              <a:lnSpc>
                <a:spcPct val="90000"/>
              </a:lnSpc>
              <a:buFontTx/>
              <a:buNone/>
              <a:defRPr/>
            </a:pPr>
            <a:r>
              <a:rPr lang="en-US" sz="1400" dirty="0" smtClean="0">
                <a:latin typeface="Comic Sans MS" pitchFamily="66" charset="0"/>
              </a:rPr>
              <a:t>microorganisms or debris. </a:t>
            </a:r>
          </a:p>
          <a:p>
            <a:pPr marL="692150" lvl="2" indent="0" eaLnBrk="1" hangingPunct="1">
              <a:lnSpc>
                <a:spcPct val="90000"/>
              </a:lnSpc>
              <a:buFontTx/>
              <a:buAutoNum type="arabicPeriod"/>
              <a:defRPr/>
            </a:pPr>
            <a:endParaRPr lang="en-US" sz="1400" dirty="0" smtClean="0">
              <a:latin typeface="Comic Sans MS" pitchFamily="66" charset="0"/>
            </a:endParaRPr>
          </a:p>
          <a:p>
            <a:pPr marL="692150" lvl="2" indent="0" eaLnBrk="1" hangingPunct="1">
              <a:lnSpc>
                <a:spcPct val="90000"/>
              </a:lnSpc>
              <a:buFontTx/>
              <a:buAutoNum type="arabicPeriod"/>
              <a:defRPr/>
            </a:pPr>
            <a:endParaRPr lang="en-US" sz="1400" dirty="0" smtClean="0">
              <a:solidFill>
                <a:srgbClr val="7F7F7F"/>
              </a:solidFill>
              <a:latin typeface="Comic Sans MS" pitchFamily="66" charset="0"/>
            </a:endParaRPr>
          </a:p>
          <a:p>
            <a:pPr marL="457200" indent="-457200" eaLnBrk="1" hangingPunct="1">
              <a:lnSpc>
                <a:spcPct val="90000"/>
              </a:lnSpc>
              <a:buFontTx/>
              <a:buNone/>
              <a:defRPr/>
            </a:pPr>
            <a:r>
              <a:rPr lang="en-US" sz="1600" dirty="0" smtClean="0">
                <a:solidFill>
                  <a:schemeClr val="tx1">
                    <a:lumMod val="50000"/>
                    <a:lumOff val="50000"/>
                  </a:schemeClr>
                </a:solidFill>
                <a:latin typeface="Comic Sans MS" pitchFamily="66" charset="0"/>
              </a:rPr>
              <a:t>     </a:t>
            </a:r>
            <a:r>
              <a:rPr lang="en-US" sz="1800" dirty="0" smtClean="0">
                <a:solidFill>
                  <a:schemeClr val="tx1">
                    <a:lumMod val="50000"/>
                    <a:lumOff val="50000"/>
                  </a:schemeClr>
                </a:solidFill>
                <a:latin typeface="Comic Sans MS" pitchFamily="66" charset="0"/>
              </a:rPr>
              <a:t>- Extracellular killing by leukocytes</a:t>
            </a:r>
          </a:p>
          <a:p>
            <a:pPr marL="457200" indent="-457200" eaLnBrk="1" hangingPunct="1">
              <a:lnSpc>
                <a:spcPct val="90000"/>
              </a:lnSpc>
              <a:buFontTx/>
              <a:buAutoNum type="arabicPeriod"/>
              <a:defRPr/>
            </a:pPr>
            <a:endParaRPr lang="en-US" sz="1800" dirty="0" smtClean="0">
              <a:solidFill>
                <a:schemeClr val="tx1">
                  <a:lumMod val="50000"/>
                  <a:lumOff val="50000"/>
                </a:schemeClr>
              </a:solidFill>
              <a:latin typeface="Comic Sans MS" pitchFamily="66" charset="0"/>
            </a:endParaRPr>
          </a:p>
          <a:p>
            <a:pPr eaLnBrk="1" hangingPunct="1">
              <a:lnSpc>
                <a:spcPct val="90000"/>
              </a:lnSpc>
              <a:defRPr/>
            </a:pPr>
            <a:r>
              <a:rPr lang="en-US" sz="2000" dirty="0" smtClean="0">
                <a:solidFill>
                  <a:schemeClr val="tx1">
                    <a:lumMod val="50000"/>
                    <a:lumOff val="50000"/>
                  </a:schemeClr>
                </a:solidFill>
                <a:latin typeface="Comic Sans MS" pitchFamily="66" charset="0"/>
              </a:rPr>
              <a:t>Nonspecific chemical defenses</a:t>
            </a:r>
          </a:p>
          <a:p>
            <a:pPr marL="457200" indent="-457200" eaLnBrk="1" hangingPunct="1">
              <a:lnSpc>
                <a:spcPct val="90000"/>
              </a:lnSpc>
              <a:buFontTx/>
              <a:buAutoNum type="arabicPeriod"/>
              <a:defRPr/>
            </a:pPr>
            <a:endParaRPr lang="en-US" sz="2000" dirty="0" smtClean="0">
              <a:solidFill>
                <a:schemeClr val="tx1">
                  <a:lumMod val="50000"/>
                  <a:lumOff val="50000"/>
                </a:schemeClr>
              </a:solidFill>
              <a:latin typeface="Comic Sans MS" pitchFamily="66" charset="0"/>
            </a:endParaRPr>
          </a:p>
          <a:p>
            <a:pPr eaLnBrk="1" hangingPunct="1">
              <a:lnSpc>
                <a:spcPct val="90000"/>
              </a:lnSpc>
              <a:defRPr/>
            </a:pPr>
            <a:r>
              <a:rPr lang="en-US" sz="2000" dirty="0" smtClean="0">
                <a:solidFill>
                  <a:schemeClr val="tx1">
                    <a:lumMod val="50000"/>
                    <a:lumOff val="50000"/>
                  </a:schemeClr>
                </a:solidFill>
                <a:latin typeface="Comic Sans MS" pitchFamily="66" charset="0"/>
              </a:rPr>
              <a:t>Inflammation</a:t>
            </a:r>
          </a:p>
          <a:p>
            <a:pPr marL="457200" indent="-457200" eaLnBrk="1" hangingPunct="1">
              <a:lnSpc>
                <a:spcPct val="90000"/>
              </a:lnSpc>
              <a:buFontTx/>
              <a:buAutoNum type="arabicPeriod"/>
              <a:defRPr/>
            </a:pPr>
            <a:endParaRPr lang="en-US" sz="2000" dirty="0" smtClean="0">
              <a:solidFill>
                <a:schemeClr val="tx1">
                  <a:lumMod val="50000"/>
                  <a:lumOff val="50000"/>
                </a:schemeClr>
              </a:solidFill>
              <a:latin typeface="Comic Sans MS" pitchFamily="66" charset="0"/>
            </a:endParaRPr>
          </a:p>
          <a:p>
            <a:pPr eaLnBrk="1" hangingPunct="1">
              <a:lnSpc>
                <a:spcPct val="90000"/>
              </a:lnSpc>
              <a:defRPr/>
            </a:pPr>
            <a:r>
              <a:rPr lang="en-US" sz="2000" dirty="0" smtClean="0">
                <a:solidFill>
                  <a:schemeClr val="tx1">
                    <a:lumMod val="50000"/>
                    <a:lumOff val="50000"/>
                  </a:schemeClr>
                </a:solidFill>
                <a:latin typeface="Comic Sans MS" pitchFamily="66" charset="0"/>
              </a:rPr>
              <a:t>Fever</a:t>
            </a:r>
          </a:p>
        </p:txBody>
      </p:sp>
      <p:sp>
        <p:nvSpPr>
          <p:cNvPr id="15364" name="Text Box 4"/>
          <p:cNvSpPr txBox="1">
            <a:spLocks noChangeArrowheads="1"/>
          </p:cNvSpPr>
          <p:nvPr/>
        </p:nvSpPr>
        <p:spPr bwMode="auto">
          <a:xfrm rot="-5400000">
            <a:off x="7650956" y="3486944"/>
            <a:ext cx="2649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Second Line of Defense</a:t>
            </a:r>
          </a:p>
        </p:txBody>
      </p:sp>
      <p:sp>
        <p:nvSpPr>
          <p:cNvPr id="15365"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a:t>
            </a:r>
            <a:r>
              <a:rPr lang="en-US" sz="1000">
                <a:latin typeface="Comic Sans MS" pitchFamily="66" charset="0"/>
              </a:rPr>
              <a:t> on </a:t>
            </a:r>
            <a:r>
              <a:rPr lang="en-US" sz="1000">
                <a:latin typeface="Comic Sans MS" pitchFamily="66" charset="0"/>
                <a:hlinkClick r:id="rId5"/>
              </a:rPr>
              <a:t>ScienceProfOnline.com</a:t>
            </a:r>
            <a:endParaRPr lang="en-US" sz="1000">
              <a:latin typeface="Comic Sans MS" pitchFamily="66" charset="0"/>
            </a:endParaRPr>
          </a:p>
        </p:txBody>
      </p:sp>
      <p:pic>
        <p:nvPicPr>
          <p:cNvPr id="15366" name="Picture 8" descr="C:\Users\Tami\Desktop\Picture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608013"/>
            <a:ext cx="3892550"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p:cNvSpPr txBox="1">
            <a:spLocks noChangeArrowheads="1"/>
          </p:cNvSpPr>
          <p:nvPr/>
        </p:nvSpPr>
        <p:spPr bwMode="auto">
          <a:xfrm>
            <a:off x="7010400" y="4979988"/>
            <a:ext cx="1600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Phagocytosis of a movie dude</a:t>
            </a:r>
            <a:r>
              <a:rPr lang="en-US" sz="1400" b="1">
                <a:solidFill>
                  <a:schemeClr val="accent1"/>
                </a:solidFil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rot="-5400000">
            <a:off x="7650956" y="3213894"/>
            <a:ext cx="2649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Second Line of Defense</a:t>
            </a:r>
          </a:p>
        </p:txBody>
      </p:sp>
      <p:pic>
        <p:nvPicPr>
          <p:cNvPr id="1638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09800"/>
            <a:ext cx="69342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58775"/>
            <a:ext cx="28717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33400" y="4343400"/>
            <a:ext cx="1828800" cy="1538883"/>
          </a:xfrm>
          <a:prstGeom prst="rect">
            <a:avLst/>
          </a:prstGeom>
          <a:noFill/>
          <a:ln w="57150">
            <a:solidFill>
              <a:schemeClr val="bg1">
                <a:lumMod val="50000"/>
              </a:schemeClr>
            </a:solidFill>
          </a:ln>
        </p:spPr>
        <p:txBody>
          <a:bodyPr wrap="square">
            <a:spAutoFit/>
          </a:bodyPr>
          <a:lstStyle/>
          <a:p>
            <a:pPr algn="ctr">
              <a:defRPr/>
            </a:pPr>
            <a:endParaRPr lang="en-US" sz="1600" dirty="0"/>
          </a:p>
          <a:p>
            <a:pPr algn="ctr">
              <a:defRPr/>
            </a:pPr>
            <a:r>
              <a:rPr lang="en-US" sz="2000" dirty="0">
                <a:latin typeface="Comic Sans MS" pitchFamily="66" charset="0"/>
              </a:rPr>
              <a:t>Let’s look at </a:t>
            </a:r>
            <a:r>
              <a:rPr lang="en-US" sz="2000" dirty="0">
                <a:latin typeface="Comic Sans MS" pitchFamily="66" charset="0"/>
                <a:hlinkClick r:id="rId5"/>
              </a:rPr>
              <a:t>phagocytosis</a:t>
            </a:r>
            <a:r>
              <a:rPr lang="en-US" sz="2000" dirty="0">
                <a:latin typeface="Comic Sans MS" pitchFamily="66" charset="0"/>
              </a:rPr>
              <a:t> in action!</a:t>
            </a:r>
          </a:p>
          <a:p>
            <a:pPr algn="ctr">
              <a:defRPr/>
            </a:pPr>
            <a:endParaRPr lang="en-US" sz="1600" dirty="0"/>
          </a:p>
        </p:txBody>
      </p:sp>
      <p:sp>
        <p:nvSpPr>
          <p:cNvPr id="16390" name="Rectangle 2"/>
          <p:cNvSpPr>
            <a:spLocks noGrp="1" noChangeArrowheads="1"/>
          </p:cNvSpPr>
          <p:nvPr>
            <p:ph type="title"/>
          </p:nvPr>
        </p:nvSpPr>
        <p:spPr>
          <a:xfrm>
            <a:off x="304800" y="363538"/>
            <a:ext cx="4538663" cy="1143000"/>
          </a:xfrm>
        </p:spPr>
        <p:txBody>
          <a:bodyPr/>
          <a:lstStyle/>
          <a:p>
            <a:pPr algn="l" eaLnBrk="1" hangingPunct="1"/>
            <a:r>
              <a:rPr lang="en-US" sz="3200" b="1" smtClean="0">
                <a:solidFill>
                  <a:schemeClr val="tx1"/>
                </a:solidFill>
                <a:latin typeface="Comic Sans MS" pitchFamily="66" charset="0"/>
              </a:rPr>
              <a:t>Leukocytes: </a:t>
            </a:r>
            <a:r>
              <a:rPr lang="en-US" sz="3600" b="1" smtClean="0">
                <a:solidFill>
                  <a:schemeClr val="folHlink"/>
                </a:solidFill>
                <a:latin typeface="Comic Sans MS" pitchFamily="66" charset="0"/>
              </a:rPr>
              <a:t>Phagocytosis</a:t>
            </a:r>
          </a:p>
        </p:txBody>
      </p:sp>
      <p:sp>
        <p:nvSpPr>
          <p:cNvPr id="16391" name="Text Box 7"/>
          <p:cNvSpPr txBox="1">
            <a:spLocks noChangeArrowheads="1"/>
          </p:cNvSpPr>
          <p:nvPr/>
        </p:nvSpPr>
        <p:spPr bwMode="auto">
          <a:xfrm>
            <a:off x="30163" y="6465888"/>
            <a:ext cx="2908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6"/>
              </a:rPr>
              <a:t>Phagocytosis in three steps</a:t>
            </a:r>
            <a:r>
              <a:rPr lang="en-US" sz="1000">
                <a:latin typeface="Comic Sans MS" pitchFamily="66" charset="0"/>
              </a:rPr>
              <a:t> &amp; Simple </a:t>
            </a:r>
            <a:r>
              <a:rPr lang="en-US" sz="1000">
                <a:latin typeface="Comic Sans MS" pitchFamily="66" charset="0"/>
                <a:hlinkClick r:id="rId7"/>
              </a:rPr>
              <a:t>diagram of phagocytosis</a:t>
            </a:r>
            <a:r>
              <a:rPr lang="en-US" sz="1000">
                <a:latin typeface="Comic Sans MS" pitchFamily="66" charset="0"/>
              </a:rPr>
              <a:t>, Graham Colm</a:t>
            </a:r>
          </a:p>
        </p:txBody>
      </p:sp>
      <p:sp>
        <p:nvSpPr>
          <p:cNvPr id="16392"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274638"/>
            <a:ext cx="7467600" cy="411162"/>
          </a:xfrm>
        </p:spPr>
        <p:txBody>
          <a:bodyPr/>
          <a:lstStyle/>
          <a:p>
            <a:pPr algn="r" eaLnBrk="1" hangingPunct="1"/>
            <a:r>
              <a:rPr lang="en-US" sz="3200" b="1" smtClean="0">
                <a:solidFill>
                  <a:schemeClr val="tx1"/>
                </a:solidFill>
                <a:latin typeface="Comic Sans MS" pitchFamily="66" charset="0"/>
              </a:rPr>
              <a:t>Leukocytes: </a:t>
            </a:r>
            <a:r>
              <a:rPr lang="en-US" sz="3700" b="1" smtClean="0">
                <a:solidFill>
                  <a:srgbClr val="92D050"/>
                </a:solidFill>
                <a:latin typeface="Comic Sans MS" pitchFamily="66" charset="0"/>
              </a:rPr>
              <a:t>Extracellular Killing</a:t>
            </a:r>
          </a:p>
        </p:txBody>
      </p:sp>
      <p:sp>
        <p:nvSpPr>
          <p:cNvPr id="17411" name="Rectangle 3"/>
          <p:cNvSpPr>
            <a:spLocks noGrp="1" noChangeArrowheads="1"/>
          </p:cNvSpPr>
          <p:nvPr>
            <p:ph type="body" sz="half" idx="1"/>
          </p:nvPr>
        </p:nvSpPr>
        <p:spPr>
          <a:xfrm>
            <a:off x="1588" y="1143000"/>
            <a:ext cx="6704012" cy="4953000"/>
          </a:xfrm>
        </p:spPr>
        <p:txBody>
          <a:bodyPr/>
          <a:lstStyle/>
          <a:p>
            <a:pPr eaLnBrk="1" hangingPunct="1">
              <a:lnSpc>
                <a:spcPct val="80000"/>
              </a:lnSpc>
              <a:buFontTx/>
              <a:buNone/>
            </a:pPr>
            <a:r>
              <a:rPr lang="en-US" sz="2000" b="1" dirty="0" smtClean="0">
                <a:latin typeface="Comic Sans MS" pitchFamily="66" charset="0"/>
              </a:rPr>
              <a:t>              3 Cell Types That Kill </a:t>
            </a:r>
            <a:r>
              <a:rPr lang="en-US" sz="2000" b="1" dirty="0" err="1" smtClean="0">
                <a:latin typeface="Comic Sans MS" pitchFamily="66" charset="0"/>
              </a:rPr>
              <a:t>Extracellularly</a:t>
            </a:r>
            <a:r>
              <a:rPr lang="en-US" sz="2000" b="1" dirty="0" smtClean="0">
                <a:latin typeface="Comic Sans MS" pitchFamily="66" charset="0"/>
              </a:rPr>
              <a:t>:</a:t>
            </a:r>
          </a:p>
          <a:p>
            <a:pPr eaLnBrk="1" hangingPunct="1">
              <a:lnSpc>
                <a:spcPct val="80000"/>
              </a:lnSpc>
            </a:pPr>
            <a:endParaRPr lang="en-US" sz="2400" dirty="0" smtClean="0">
              <a:solidFill>
                <a:schemeClr val="folHlink"/>
              </a:solidFill>
              <a:latin typeface="Comic Sans MS" pitchFamily="66" charset="0"/>
            </a:endParaRPr>
          </a:p>
          <a:p>
            <a:pPr marL="692150" lvl="1" indent="-347663" eaLnBrk="1" hangingPunct="1">
              <a:lnSpc>
                <a:spcPct val="80000"/>
              </a:lnSpc>
            </a:pPr>
            <a:r>
              <a:rPr lang="en-US" sz="2000" b="1" dirty="0">
                <a:solidFill>
                  <a:schemeClr val="tx1">
                    <a:lumMod val="65000"/>
                    <a:lumOff val="35000"/>
                  </a:schemeClr>
                </a:solidFill>
                <a:latin typeface="Comic Sans MS" pitchFamily="66" charset="0"/>
              </a:rPr>
              <a:t>n</a:t>
            </a:r>
            <a:r>
              <a:rPr lang="en-US" sz="2000" b="1" dirty="0" smtClean="0">
                <a:solidFill>
                  <a:schemeClr val="tx1">
                    <a:lumMod val="65000"/>
                    <a:lumOff val="35000"/>
                  </a:schemeClr>
                </a:solidFill>
                <a:latin typeface="Comic Sans MS" pitchFamily="66" charset="0"/>
              </a:rPr>
              <a:t>atural killer lymphocytes </a:t>
            </a:r>
            <a:r>
              <a:rPr lang="en-US" sz="1100" dirty="0" smtClean="0">
                <a:latin typeface="Comic Sans MS" pitchFamily="66" charset="0"/>
              </a:rPr>
              <a:t>(NK cells)</a:t>
            </a:r>
            <a:endParaRPr lang="en-US" sz="1600" dirty="0" smtClean="0">
              <a:latin typeface="Comic Sans MS" pitchFamily="66" charset="0"/>
            </a:endParaRPr>
          </a:p>
          <a:p>
            <a:pPr marL="987425" lvl="2" indent="-293688" eaLnBrk="1" hangingPunct="1">
              <a:lnSpc>
                <a:spcPct val="80000"/>
              </a:lnSpc>
            </a:pPr>
            <a:r>
              <a:rPr lang="en-US" sz="1400" dirty="0" smtClean="0">
                <a:latin typeface="Comic Sans MS" pitchFamily="66" charset="0"/>
              </a:rPr>
              <a:t>Secrete toxins onto surface of virally infected cells &amp; tumors.</a:t>
            </a:r>
          </a:p>
          <a:p>
            <a:pPr marL="987425" lvl="2" indent="-293688" eaLnBrk="1" hangingPunct="1">
              <a:lnSpc>
                <a:spcPct val="80000"/>
              </a:lnSpc>
            </a:pPr>
            <a:endParaRPr lang="en-US" sz="900" dirty="0" smtClean="0">
              <a:latin typeface="Comic Sans MS" pitchFamily="66" charset="0"/>
            </a:endParaRPr>
          </a:p>
          <a:p>
            <a:pPr marL="987425" lvl="2" indent="-293688" eaLnBrk="1" hangingPunct="1">
              <a:lnSpc>
                <a:spcPct val="80000"/>
              </a:lnSpc>
            </a:pPr>
            <a:r>
              <a:rPr lang="en-US" sz="1400" dirty="0" smtClean="0">
                <a:latin typeface="Comic Sans MS" pitchFamily="66" charset="0"/>
              </a:rPr>
              <a:t>Differentiate normal body cells because they have membrane </a:t>
            </a:r>
            <a:r>
              <a:rPr lang="en-US" sz="1400" b="1" dirty="0" smtClean="0">
                <a:latin typeface="Comic Sans MS" pitchFamily="66" charset="0"/>
                <a:hlinkClick r:id="rId3"/>
              </a:rPr>
              <a:t>proteins</a:t>
            </a:r>
            <a:r>
              <a:rPr lang="en-US" sz="1400" dirty="0" smtClean="0">
                <a:latin typeface="Comic Sans MS" pitchFamily="66" charset="0"/>
              </a:rPr>
              <a:t> similar to the NK cells.</a:t>
            </a:r>
            <a:endParaRPr lang="en-US" sz="1400" dirty="0" smtClean="0">
              <a:latin typeface="Comic Sans MS" pitchFamily="66" charset="0"/>
              <a:cs typeface="Times New Roman" pitchFamily="18" charset="0"/>
              <a:sym typeface="Symbol" pitchFamily="18" charset="2"/>
            </a:endParaRPr>
          </a:p>
          <a:p>
            <a:pPr eaLnBrk="1" hangingPunct="1">
              <a:lnSpc>
                <a:spcPct val="80000"/>
              </a:lnSpc>
            </a:pPr>
            <a:endParaRPr lang="en-US" sz="1800" dirty="0" smtClean="0">
              <a:latin typeface="Comic Sans MS" pitchFamily="66" charset="0"/>
            </a:endParaRPr>
          </a:p>
          <a:p>
            <a:pPr marL="692150" lvl="1" indent="-347663" eaLnBrk="1" hangingPunct="1">
              <a:lnSpc>
                <a:spcPct val="80000"/>
              </a:lnSpc>
            </a:pPr>
            <a:r>
              <a:rPr lang="en-US" sz="2000" b="1" dirty="0" err="1">
                <a:solidFill>
                  <a:schemeClr val="tx1">
                    <a:lumMod val="65000"/>
                    <a:lumOff val="35000"/>
                  </a:schemeClr>
                </a:solidFill>
                <a:latin typeface="Comic Sans MS" pitchFamily="66" charset="0"/>
              </a:rPr>
              <a:t>e</a:t>
            </a:r>
            <a:r>
              <a:rPr lang="en-US" sz="2000" b="1" dirty="0" err="1" smtClean="0">
                <a:solidFill>
                  <a:schemeClr val="tx1">
                    <a:lumMod val="65000"/>
                    <a:lumOff val="35000"/>
                  </a:schemeClr>
                </a:solidFill>
                <a:latin typeface="Comic Sans MS" pitchFamily="66" charset="0"/>
              </a:rPr>
              <a:t>osinophils</a:t>
            </a:r>
            <a:endParaRPr lang="en-US" sz="2000" b="1" dirty="0" smtClean="0">
              <a:solidFill>
                <a:schemeClr val="tx1">
                  <a:lumMod val="65000"/>
                  <a:lumOff val="35000"/>
                </a:schemeClr>
              </a:solidFill>
              <a:latin typeface="Comic Sans MS" pitchFamily="66" charset="0"/>
            </a:endParaRPr>
          </a:p>
          <a:p>
            <a:pPr marL="987425" lvl="2" indent="-293688" eaLnBrk="1" hangingPunct="1">
              <a:lnSpc>
                <a:spcPct val="80000"/>
              </a:lnSpc>
            </a:pPr>
            <a:r>
              <a:rPr lang="en-US" sz="1400" dirty="0" smtClean="0">
                <a:latin typeface="Comic Sans MS" pitchFamily="66" charset="0"/>
              </a:rPr>
              <a:t>Mainly attack parasitic worms by attaching to their surface.</a:t>
            </a:r>
          </a:p>
          <a:p>
            <a:pPr marL="987425" lvl="2" indent="-293688" eaLnBrk="1" hangingPunct="1">
              <a:lnSpc>
                <a:spcPct val="80000"/>
              </a:lnSpc>
            </a:pPr>
            <a:endParaRPr lang="en-US" sz="900" dirty="0" smtClean="0">
              <a:latin typeface="Comic Sans MS" pitchFamily="66" charset="0"/>
            </a:endParaRPr>
          </a:p>
          <a:p>
            <a:pPr marL="987425" lvl="2" indent="-293688" eaLnBrk="1" hangingPunct="1">
              <a:lnSpc>
                <a:spcPct val="80000"/>
              </a:lnSpc>
            </a:pPr>
            <a:r>
              <a:rPr lang="en-US" sz="1400" dirty="0" smtClean="0">
                <a:latin typeface="Comic Sans MS" pitchFamily="66" charset="0"/>
              </a:rPr>
              <a:t>Secrete toxins that weaken or kill worm.</a:t>
            </a:r>
          </a:p>
          <a:p>
            <a:pPr marL="987425" lvl="2" indent="-293688" eaLnBrk="1" hangingPunct="1">
              <a:lnSpc>
                <a:spcPct val="80000"/>
              </a:lnSpc>
            </a:pPr>
            <a:endParaRPr lang="en-US" sz="900" dirty="0" smtClean="0">
              <a:latin typeface="Comic Sans MS" pitchFamily="66" charset="0"/>
            </a:endParaRPr>
          </a:p>
          <a:p>
            <a:pPr marL="987425" lvl="2" indent="-293688" eaLnBrk="1" hangingPunct="1">
              <a:lnSpc>
                <a:spcPct val="80000"/>
              </a:lnSpc>
            </a:pPr>
            <a:r>
              <a:rPr lang="en-US" sz="1400" dirty="0" smtClean="0">
                <a:latin typeface="Comic Sans MS" pitchFamily="66" charset="0"/>
              </a:rPr>
              <a:t>Elevated eosinophil levels, is often indicative of a </a:t>
            </a:r>
            <a:r>
              <a:rPr lang="en-US" sz="1400" dirty="0" err="1" smtClean="0">
                <a:latin typeface="Comic Sans MS" pitchFamily="66" charset="0"/>
              </a:rPr>
              <a:t>helminth</a:t>
            </a:r>
            <a:r>
              <a:rPr lang="en-US" sz="1400" dirty="0" smtClean="0">
                <a:latin typeface="Comic Sans MS" pitchFamily="66" charset="0"/>
              </a:rPr>
              <a:t> (</a:t>
            </a:r>
            <a:r>
              <a:rPr lang="en-US" sz="1100" dirty="0" smtClean="0">
                <a:latin typeface="Comic Sans MS" pitchFamily="66" charset="0"/>
              </a:rPr>
              <a:t>parasitic worm) </a:t>
            </a:r>
            <a:r>
              <a:rPr lang="en-US" sz="1400" dirty="0" smtClean="0">
                <a:latin typeface="Comic Sans MS" pitchFamily="66" charset="0"/>
              </a:rPr>
              <a:t>infection.</a:t>
            </a:r>
          </a:p>
          <a:p>
            <a:pPr marL="987425" lvl="2" indent="-293688" eaLnBrk="1" hangingPunct="1">
              <a:lnSpc>
                <a:spcPct val="80000"/>
              </a:lnSpc>
            </a:pPr>
            <a:endParaRPr lang="en-US" sz="1500" dirty="0" smtClean="0">
              <a:latin typeface="Comic Sans MS" pitchFamily="66" charset="0"/>
            </a:endParaRPr>
          </a:p>
          <a:p>
            <a:pPr marL="692150" lvl="1" indent="-347663" eaLnBrk="1" hangingPunct="1">
              <a:lnSpc>
                <a:spcPct val="80000"/>
              </a:lnSpc>
            </a:pPr>
            <a:r>
              <a:rPr lang="en-US" sz="2000" b="1" dirty="0" smtClean="0">
                <a:solidFill>
                  <a:schemeClr val="tx1">
                    <a:lumMod val="65000"/>
                    <a:lumOff val="35000"/>
                  </a:schemeClr>
                </a:solidFill>
                <a:latin typeface="Comic Sans MS" pitchFamily="66" charset="0"/>
              </a:rPr>
              <a:t>neutrophils</a:t>
            </a:r>
          </a:p>
          <a:p>
            <a:pPr marL="987425" lvl="2" indent="-293688" eaLnBrk="1" hangingPunct="1">
              <a:lnSpc>
                <a:spcPct val="80000"/>
              </a:lnSpc>
            </a:pPr>
            <a:r>
              <a:rPr lang="en-US" sz="1400" dirty="0" smtClean="0">
                <a:latin typeface="Comic Sans MS" pitchFamily="66" charset="0"/>
              </a:rPr>
              <a:t>Can create the active ingredient in bleach to kill nearby microbes.</a:t>
            </a:r>
          </a:p>
          <a:p>
            <a:pPr marL="987425" lvl="2" indent="-293688" eaLnBrk="1" hangingPunct="1">
              <a:lnSpc>
                <a:spcPct val="80000"/>
              </a:lnSpc>
            </a:pPr>
            <a:endParaRPr lang="en-US" sz="900" dirty="0" smtClean="0">
              <a:latin typeface="Comic Sans MS" pitchFamily="66" charset="0"/>
            </a:endParaRPr>
          </a:p>
          <a:p>
            <a:pPr marL="987425" lvl="2" indent="-293688" eaLnBrk="1" hangingPunct="1">
              <a:lnSpc>
                <a:spcPct val="80000"/>
              </a:lnSpc>
            </a:pPr>
            <a:r>
              <a:rPr lang="en-US" sz="1400" dirty="0" smtClean="0">
                <a:latin typeface="Comic Sans MS" pitchFamily="66" charset="0"/>
              </a:rPr>
              <a:t>Fibers called neutrophil extracellular traps </a:t>
            </a:r>
            <a:r>
              <a:rPr lang="en-US" sz="1100" dirty="0" smtClean="0">
                <a:latin typeface="Comic Sans MS" pitchFamily="66" charset="0"/>
              </a:rPr>
              <a:t>(NETs) </a:t>
            </a:r>
            <a:r>
              <a:rPr lang="en-US" sz="1400" dirty="0" smtClean="0">
                <a:latin typeface="Comic Sans MS" pitchFamily="66" charset="0"/>
              </a:rPr>
              <a:t>can ensnare and kill bacteria and fungi. Secrete antimicrobial proteins.</a:t>
            </a:r>
          </a:p>
        </p:txBody>
      </p:sp>
      <p:sp>
        <p:nvSpPr>
          <p:cNvPr id="17412" name="Text Box 4"/>
          <p:cNvSpPr txBox="1">
            <a:spLocks noChangeArrowheads="1"/>
          </p:cNvSpPr>
          <p:nvPr/>
        </p:nvSpPr>
        <p:spPr bwMode="auto">
          <a:xfrm rot="-5400000">
            <a:off x="7654131" y="3366294"/>
            <a:ext cx="2649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Second Line of Defense</a:t>
            </a:r>
          </a:p>
        </p:txBody>
      </p:sp>
      <p:sp>
        <p:nvSpPr>
          <p:cNvPr id="17413" name="Text Box 5"/>
          <p:cNvSpPr txBox="1">
            <a:spLocks noChangeArrowheads="1"/>
          </p:cNvSpPr>
          <p:nvPr/>
        </p:nvSpPr>
        <p:spPr bwMode="auto">
          <a:xfrm>
            <a:off x="152400" y="1447800"/>
            <a:ext cx="2667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1400"/>
          </a:p>
        </p:txBody>
      </p:sp>
      <p:pic>
        <p:nvPicPr>
          <p:cNvPr id="46086" name="Picture 6" descr="Picture86"/>
          <p:cNvPicPr>
            <a:picLocks noGrp="1" noChangeAspect="1" noChangeArrowheads="1"/>
          </p:cNvPicPr>
          <p:nvPr>
            <p:ph sz="half" idx="2"/>
          </p:nvPr>
        </p:nvPicPr>
        <p:blipFill>
          <a:blip r:embed="rId4"/>
          <a:srcRect/>
          <a:stretch>
            <a:fillRect/>
          </a:stretch>
        </p:blipFill>
        <p:spPr>
          <a:xfrm>
            <a:off x="152400" y="228600"/>
            <a:ext cx="1133475" cy="1066800"/>
          </a:xfrm>
          <a:ln w="38100" cap="sq">
            <a:solidFill>
              <a:srgbClr val="000000"/>
            </a:solidFill>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63" y="6291263"/>
            <a:ext cx="3827463" cy="576262"/>
          </a:xfrm>
          <a:prstGeom prst="rect">
            <a:avLst/>
          </a:prstGeom>
          <a:noFill/>
        </p:spPr>
        <p:txBody>
          <a:bodyPr>
            <a:spAutoFit/>
          </a:bodyPr>
          <a:lstStyle/>
          <a:p>
            <a:pPr>
              <a:defRPr/>
            </a:pPr>
            <a:r>
              <a:rPr lang="en-US" sz="1050" dirty="0">
                <a:latin typeface="Comic Sans MS" pitchFamily="66" charset="0"/>
              </a:rPr>
              <a:t>Image: Natural killer cell </a:t>
            </a:r>
            <a:r>
              <a:rPr lang="en-US" sz="900" dirty="0">
                <a:latin typeface="Comic Sans MS" pitchFamily="66" charset="0"/>
              </a:rPr>
              <a:t>(yellow)</a:t>
            </a:r>
            <a:r>
              <a:rPr lang="en-US" sz="1050" dirty="0">
                <a:latin typeface="Comic Sans MS" pitchFamily="66" charset="0"/>
              </a:rPr>
              <a:t> attacking a cancer cell</a:t>
            </a:r>
            <a:r>
              <a:rPr lang="en-US" sz="900" dirty="0">
                <a:latin typeface="Comic Sans MS" pitchFamily="66" charset="0"/>
              </a:rPr>
              <a:t> (red</a:t>
            </a:r>
            <a:r>
              <a:rPr lang="en-US" sz="1050" dirty="0">
                <a:latin typeface="Comic Sans MS" pitchFamily="66" charset="0"/>
              </a:rPr>
              <a:t>),Dr. Rupert </a:t>
            </a:r>
            <a:r>
              <a:rPr lang="en-US" sz="1050" dirty="0" err="1">
                <a:latin typeface="Comic Sans MS" pitchFamily="66" charset="0"/>
              </a:rPr>
              <a:t>Handgretinger</a:t>
            </a:r>
            <a:r>
              <a:rPr lang="en-US" sz="1050" dirty="0">
                <a:latin typeface="Comic Sans MS" pitchFamily="66" charset="0"/>
              </a:rPr>
              <a:t>, University Hospital of </a:t>
            </a:r>
            <a:r>
              <a:rPr lang="en-US" sz="1050" dirty="0" err="1">
                <a:latin typeface="Comic Sans MS" pitchFamily="66" charset="0"/>
              </a:rPr>
              <a:t>Tübingen</a:t>
            </a:r>
            <a:r>
              <a:rPr lang="en-US" sz="1050" dirty="0">
                <a:latin typeface="Comic Sans MS" pitchFamily="66" charset="0"/>
              </a:rPr>
              <a:t>; Mouse lung cell </a:t>
            </a:r>
            <a:r>
              <a:rPr lang="en-US" sz="1050" dirty="0">
                <a:latin typeface="Comic Sans MS" pitchFamily="66" charset="0"/>
                <a:hlinkClick r:id="rId5"/>
              </a:rPr>
              <a:t>NETS</a:t>
            </a:r>
            <a:r>
              <a:rPr lang="en-US" sz="1050" dirty="0">
                <a:latin typeface="Comic Sans MS" pitchFamily="66" charset="0"/>
              </a:rPr>
              <a:t> engulfing fungus </a:t>
            </a:r>
            <a:r>
              <a:rPr lang="en-US" sz="1050" dirty="0" err="1">
                <a:latin typeface="Comic Sans MS" pitchFamily="66" charset="0"/>
              </a:rPr>
              <a:t>PLoS</a:t>
            </a:r>
            <a:r>
              <a:rPr lang="en-US" sz="1050" dirty="0">
                <a:latin typeface="Comic Sans MS" pitchFamily="66" charset="0"/>
              </a:rPr>
              <a:t>.</a:t>
            </a:r>
          </a:p>
        </p:txBody>
      </p:sp>
      <p:pic>
        <p:nvPicPr>
          <p:cNvPr id="17416"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020763"/>
            <a:ext cx="16002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52400"/>
            <a:ext cx="5181600" cy="1219200"/>
          </a:xfrm>
        </p:spPr>
        <p:txBody>
          <a:bodyPr/>
          <a:lstStyle/>
          <a:p>
            <a:pPr algn="l" eaLnBrk="1" hangingPunct="1"/>
            <a:r>
              <a:rPr lang="en-US" sz="3300" b="1" dirty="0" smtClean="0">
                <a:solidFill>
                  <a:schemeClr val="folHlink"/>
                </a:solidFill>
                <a:latin typeface="Comic Sans MS" pitchFamily="66" charset="0"/>
              </a:rPr>
              <a:t>Components of the Second Line of Defense</a:t>
            </a:r>
          </a:p>
        </p:txBody>
      </p:sp>
      <p:sp>
        <p:nvSpPr>
          <p:cNvPr id="48131" name="Rectangle 3"/>
          <p:cNvSpPr>
            <a:spLocks noGrp="1" noChangeArrowheads="1"/>
          </p:cNvSpPr>
          <p:nvPr>
            <p:ph type="body" sz="half" idx="1"/>
          </p:nvPr>
        </p:nvSpPr>
        <p:spPr>
          <a:xfrm>
            <a:off x="228600" y="1665286"/>
            <a:ext cx="4953000" cy="4360863"/>
          </a:xfrm>
        </p:spPr>
        <p:txBody>
          <a:bodyPr/>
          <a:lstStyle/>
          <a:p>
            <a:pPr eaLnBrk="1" hangingPunct="1">
              <a:lnSpc>
                <a:spcPct val="80000"/>
              </a:lnSpc>
              <a:defRPr/>
            </a:pPr>
            <a:r>
              <a:rPr lang="en-US" sz="1800" dirty="0" smtClean="0">
                <a:solidFill>
                  <a:srgbClr val="B2B2B2"/>
                </a:solidFill>
                <a:latin typeface="Comic Sans MS" pitchFamily="66" charset="0"/>
              </a:rPr>
              <a:t>Leukocytes</a:t>
            </a:r>
          </a:p>
          <a:p>
            <a:pPr marL="692150" lvl="1" indent="-347663" eaLnBrk="1" hangingPunct="1">
              <a:lnSpc>
                <a:spcPct val="80000"/>
              </a:lnSpc>
              <a:defRPr/>
            </a:pPr>
            <a:r>
              <a:rPr lang="en-US" sz="1400" dirty="0" smtClean="0">
                <a:solidFill>
                  <a:srgbClr val="B2B2B2"/>
                </a:solidFill>
                <a:latin typeface="Comic Sans MS" pitchFamily="66" charset="0"/>
              </a:rPr>
              <a:t>Phagocytosis</a:t>
            </a:r>
            <a:endParaRPr lang="en-US" sz="1050" dirty="0" smtClean="0">
              <a:solidFill>
                <a:srgbClr val="B2B2B2"/>
              </a:solidFill>
              <a:latin typeface="Comic Sans MS" pitchFamily="66" charset="0"/>
            </a:endParaRPr>
          </a:p>
          <a:p>
            <a:pPr marL="692150" lvl="1" indent="-347663" eaLnBrk="1" hangingPunct="1">
              <a:lnSpc>
                <a:spcPct val="80000"/>
              </a:lnSpc>
              <a:defRPr/>
            </a:pPr>
            <a:r>
              <a:rPr lang="en-US" sz="1400" dirty="0" smtClean="0">
                <a:solidFill>
                  <a:srgbClr val="B2B2B2"/>
                </a:solidFill>
                <a:latin typeface="Comic Sans MS" pitchFamily="66" charset="0"/>
              </a:rPr>
              <a:t>Extracellular killing by leukocytes</a:t>
            </a:r>
          </a:p>
          <a:p>
            <a:pPr marL="344487" lvl="1" indent="0" eaLnBrk="1" hangingPunct="1">
              <a:lnSpc>
                <a:spcPct val="80000"/>
              </a:lnSpc>
              <a:buFontTx/>
              <a:buNone/>
              <a:defRPr/>
            </a:pPr>
            <a:endParaRPr lang="en-US" sz="1800" dirty="0" smtClean="0">
              <a:solidFill>
                <a:srgbClr val="0066FF"/>
              </a:solidFill>
              <a:latin typeface="Comic Sans MS" pitchFamily="66" charset="0"/>
            </a:endParaRPr>
          </a:p>
          <a:p>
            <a:pPr eaLnBrk="1" hangingPunct="1"/>
            <a:r>
              <a:rPr lang="en-US" sz="2000" b="1" dirty="0" smtClean="0">
                <a:solidFill>
                  <a:schemeClr val="tx1">
                    <a:lumMod val="65000"/>
                    <a:lumOff val="35000"/>
                  </a:schemeClr>
                </a:solidFill>
                <a:latin typeface="Comic Sans MS" pitchFamily="66" charset="0"/>
              </a:rPr>
              <a:t>Nonspecific chemical defenses</a:t>
            </a:r>
          </a:p>
          <a:p>
            <a:pPr eaLnBrk="1" hangingPunct="1">
              <a:lnSpc>
                <a:spcPct val="80000"/>
              </a:lnSpc>
              <a:buFontTx/>
              <a:buNone/>
              <a:defRPr/>
            </a:pPr>
            <a:r>
              <a:rPr lang="en-US" sz="2400" dirty="0" smtClean="0">
                <a:latin typeface="Comic Sans MS" pitchFamily="66" charset="0"/>
              </a:rPr>
              <a:t>	</a:t>
            </a:r>
            <a:r>
              <a:rPr lang="en-US" sz="1400" dirty="0" smtClean="0">
                <a:latin typeface="Comic Sans MS" pitchFamily="66" charset="0"/>
              </a:rPr>
              <a:t>-     Lysozyme, </a:t>
            </a:r>
            <a:r>
              <a:rPr lang="en-US" sz="1400" dirty="0" err="1" smtClean="0">
                <a:latin typeface="Comic Sans MS" pitchFamily="66" charset="0"/>
              </a:rPr>
              <a:t>Defensins</a:t>
            </a:r>
            <a:r>
              <a:rPr lang="en-US" sz="1400" dirty="0" smtClean="0">
                <a:latin typeface="Comic Sans MS" pitchFamily="66" charset="0"/>
              </a:rPr>
              <a:t> &amp; Cytokines </a:t>
            </a:r>
            <a:r>
              <a:rPr lang="en-US" sz="1200" dirty="0" smtClean="0">
                <a:latin typeface="Comic Sans MS" pitchFamily="66" charset="0"/>
              </a:rPr>
              <a:t>(including       	</a:t>
            </a:r>
          </a:p>
          <a:p>
            <a:pPr eaLnBrk="1" hangingPunct="1">
              <a:lnSpc>
                <a:spcPct val="80000"/>
              </a:lnSpc>
              <a:buFontTx/>
              <a:buNone/>
              <a:defRPr/>
            </a:pPr>
            <a:r>
              <a:rPr lang="en-US" sz="1200" dirty="0" smtClean="0">
                <a:latin typeface="Comic Sans MS" pitchFamily="66" charset="0"/>
              </a:rPr>
              <a:t>	        </a:t>
            </a:r>
            <a:r>
              <a:rPr lang="en-US" sz="1200" dirty="0" err="1" smtClean="0">
                <a:latin typeface="Comic Sans MS" pitchFamily="66" charset="0"/>
              </a:rPr>
              <a:t>interferons</a:t>
            </a:r>
            <a:r>
              <a:rPr lang="en-US" sz="1200" dirty="0" smtClean="0">
                <a:latin typeface="Comic Sans MS" pitchFamily="66" charset="0"/>
              </a:rPr>
              <a:t> and interleukins).</a:t>
            </a:r>
            <a:endParaRPr lang="en-US" sz="14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     Augment phagocytosis</a:t>
            </a:r>
          </a:p>
          <a:p>
            <a:pPr marL="692150" lvl="1" indent="-347663" eaLnBrk="1" hangingPunct="1">
              <a:lnSpc>
                <a:spcPct val="80000"/>
              </a:lnSpc>
              <a:defRPr/>
            </a:pPr>
            <a:r>
              <a:rPr lang="en-US" sz="1400" dirty="0" smtClean="0">
                <a:latin typeface="Comic Sans MS" pitchFamily="66" charset="0"/>
              </a:rPr>
              <a:t>Some attack pathogens directly</a:t>
            </a:r>
          </a:p>
          <a:p>
            <a:pPr marL="692150" lvl="1" indent="-347663" eaLnBrk="1" hangingPunct="1">
              <a:lnSpc>
                <a:spcPct val="80000"/>
              </a:lnSpc>
              <a:defRPr/>
            </a:pPr>
            <a:r>
              <a:rPr lang="en-US" sz="1400" dirty="0" smtClean="0">
                <a:latin typeface="Comic Sans MS" pitchFamily="66" charset="0"/>
              </a:rPr>
              <a:t>Some enhance features of </a:t>
            </a:r>
          </a:p>
          <a:p>
            <a:pPr marL="692150" lvl="1" indent="-347663" eaLnBrk="1" hangingPunct="1">
              <a:lnSpc>
                <a:spcPct val="80000"/>
              </a:lnSpc>
              <a:buFontTx/>
              <a:buNone/>
              <a:defRPr/>
            </a:pPr>
            <a:r>
              <a:rPr lang="en-US" sz="1400" dirty="0" smtClean="0">
                <a:latin typeface="Comic Sans MS" pitchFamily="66" charset="0"/>
              </a:rPr>
              <a:t>	nonspecific resistance</a:t>
            </a:r>
          </a:p>
          <a:p>
            <a:pPr eaLnBrk="1" hangingPunct="1">
              <a:lnSpc>
                <a:spcPct val="80000"/>
              </a:lnSpc>
              <a:buFontTx/>
              <a:buNone/>
              <a:defRPr/>
            </a:pPr>
            <a:endParaRPr lang="en-US" sz="2400" dirty="0" smtClean="0">
              <a:solidFill>
                <a:srgbClr val="0066FF"/>
              </a:solidFill>
              <a:latin typeface="Comic Sans MS" pitchFamily="66" charset="0"/>
            </a:endParaRPr>
          </a:p>
          <a:p>
            <a:pPr eaLnBrk="1" hangingPunct="1">
              <a:lnSpc>
                <a:spcPct val="80000"/>
              </a:lnSpc>
              <a:defRPr/>
            </a:pPr>
            <a:r>
              <a:rPr lang="en-US" sz="1800" dirty="0" smtClean="0">
                <a:solidFill>
                  <a:srgbClr val="B2B2B2"/>
                </a:solidFill>
                <a:latin typeface="Comic Sans MS" pitchFamily="66" charset="0"/>
              </a:rPr>
              <a:t>Inflammation</a:t>
            </a:r>
          </a:p>
          <a:p>
            <a:pPr eaLnBrk="1" hangingPunct="1">
              <a:lnSpc>
                <a:spcPct val="80000"/>
              </a:lnSpc>
              <a:defRPr/>
            </a:pPr>
            <a:endParaRPr lang="en-US" sz="2400" dirty="0" smtClean="0">
              <a:solidFill>
                <a:srgbClr val="B2B2B2"/>
              </a:solidFill>
              <a:latin typeface="Comic Sans MS" pitchFamily="66" charset="0"/>
            </a:endParaRPr>
          </a:p>
          <a:p>
            <a:pPr eaLnBrk="1" hangingPunct="1">
              <a:lnSpc>
                <a:spcPct val="80000"/>
              </a:lnSpc>
              <a:defRPr/>
            </a:pPr>
            <a:r>
              <a:rPr lang="en-US" sz="1800" dirty="0" smtClean="0">
                <a:solidFill>
                  <a:srgbClr val="B2B2B2"/>
                </a:solidFill>
                <a:latin typeface="Comic Sans MS" pitchFamily="66" charset="0"/>
              </a:rPr>
              <a:t>Fever</a:t>
            </a:r>
          </a:p>
        </p:txBody>
      </p:sp>
      <p:sp>
        <p:nvSpPr>
          <p:cNvPr id="18436" name="Text Box 4"/>
          <p:cNvSpPr txBox="1">
            <a:spLocks noChangeArrowheads="1"/>
          </p:cNvSpPr>
          <p:nvPr/>
        </p:nvSpPr>
        <p:spPr bwMode="auto">
          <a:xfrm rot="-5400000">
            <a:off x="7508081" y="3452019"/>
            <a:ext cx="2935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Second Line of Defense</a:t>
            </a:r>
          </a:p>
        </p:txBody>
      </p:sp>
      <p:sp>
        <p:nvSpPr>
          <p:cNvPr id="18437" name="Text Box 5"/>
          <p:cNvSpPr txBox="1">
            <a:spLocks noChangeArrowheads="1"/>
          </p:cNvSpPr>
          <p:nvPr/>
        </p:nvSpPr>
        <p:spPr bwMode="auto">
          <a:xfrm>
            <a:off x="0" y="6429375"/>
            <a:ext cx="342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100">
                <a:latin typeface="Comic Sans MS" pitchFamily="66" charset="0"/>
              </a:rPr>
              <a:t>Images: </a:t>
            </a:r>
            <a:r>
              <a:rPr lang="en-US" sz="1100">
                <a:latin typeface="Comic Sans MS" pitchFamily="66" charset="0"/>
                <a:hlinkClick r:id="rId3"/>
              </a:rPr>
              <a:t>Interferon molecule</a:t>
            </a:r>
            <a:r>
              <a:rPr lang="en-US" sz="1100">
                <a:latin typeface="Comic Sans MS" pitchFamily="66" charset="0"/>
              </a:rPr>
              <a:t>, Nevit Dilman, </a:t>
            </a:r>
            <a:r>
              <a:rPr lang="en-US" sz="1100">
                <a:latin typeface="Comic Sans MS" pitchFamily="66" charset="0"/>
                <a:hlinkClick r:id="rId4"/>
              </a:rPr>
              <a:t>Cytokine network</a:t>
            </a:r>
            <a:r>
              <a:rPr lang="en-US" sz="1100">
                <a:latin typeface="Comic Sans MS" pitchFamily="66" charset="0"/>
              </a:rPr>
              <a:t>, KUGI, Mouse Clone Database</a:t>
            </a:r>
            <a:endParaRPr lang="en-US" sz="1400">
              <a:latin typeface="Comic Sans MS" pitchFamily="66" charset="0"/>
            </a:endParaRPr>
          </a:p>
        </p:txBody>
      </p:sp>
      <p:pic>
        <p:nvPicPr>
          <p:cNvPr id="1843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434975"/>
            <a:ext cx="23876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505200"/>
            <a:ext cx="4554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5181600" cy="1219200"/>
          </a:xfrm>
        </p:spPr>
        <p:txBody>
          <a:bodyPr/>
          <a:lstStyle/>
          <a:p>
            <a:pPr algn="l" eaLnBrk="1" hangingPunct="1"/>
            <a:r>
              <a:rPr lang="en-US" sz="3300" b="1" smtClean="0">
                <a:solidFill>
                  <a:schemeClr val="folHlink"/>
                </a:solidFill>
                <a:latin typeface="Comic Sans MS" pitchFamily="66" charset="0"/>
              </a:rPr>
              <a:t>Components of the Second Line of Defense</a:t>
            </a:r>
          </a:p>
        </p:txBody>
      </p:sp>
      <p:sp>
        <p:nvSpPr>
          <p:cNvPr id="48131" name="Rectangle 3"/>
          <p:cNvSpPr>
            <a:spLocks noGrp="1" noChangeArrowheads="1"/>
          </p:cNvSpPr>
          <p:nvPr>
            <p:ph type="body" sz="half" idx="1"/>
          </p:nvPr>
        </p:nvSpPr>
        <p:spPr>
          <a:xfrm>
            <a:off x="76200" y="1676400"/>
            <a:ext cx="3962400" cy="4525962"/>
          </a:xfrm>
        </p:spPr>
        <p:txBody>
          <a:bodyPr/>
          <a:lstStyle/>
          <a:p>
            <a:pPr eaLnBrk="1" hangingPunct="1">
              <a:lnSpc>
                <a:spcPct val="80000"/>
              </a:lnSpc>
              <a:defRPr/>
            </a:pPr>
            <a:r>
              <a:rPr lang="en-US" sz="1800" dirty="0" smtClean="0">
                <a:solidFill>
                  <a:srgbClr val="B2B2B2"/>
                </a:solidFill>
                <a:latin typeface="Comic Sans MS" pitchFamily="66" charset="0"/>
              </a:rPr>
              <a:t>Leukocytes</a:t>
            </a:r>
          </a:p>
          <a:p>
            <a:pPr marL="692150" lvl="1" indent="-347663" eaLnBrk="1" hangingPunct="1">
              <a:lnSpc>
                <a:spcPct val="80000"/>
              </a:lnSpc>
              <a:defRPr/>
            </a:pPr>
            <a:r>
              <a:rPr lang="en-US" sz="1400" dirty="0" smtClean="0">
                <a:solidFill>
                  <a:srgbClr val="B2B2B2"/>
                </a:solidFill>
                <a:latin typeface="Comic Sans MS" pitchFamily="66" charset="0"/>
              </a:rPr>
              <a:t>Phagocytosis</a:t>
            </a:r>
            <a:endParaRPr lang="en-US" sz="1050" dirty="0" smtClean="0">
              <a:solidFill>
                <a:srgbClr val="B2B2B2"/>
              </a:solidFill>
              <a:latin typeface="Comic Sans MS" pitchFamily="66" charset="0"/>
            </a:endParaRPr>
          </a:p>
          <a:p>
            <a:pPr marL="692150" lvl="1" indent="-347663" eaLnBrk="1" hangingPunct="1">
              <a:lnSpc>
                <a:spcPct val="80000"/>
              </a:lnSpc>
              <a:defRPr/>
            </a:pPr>
            <a:r>
              <a:rPr lang="en-US" sz="1400" dirty="0" smtClean="0">
                <a:solidFill>
                  <a:srgbClr val="B2B2B2"/>
                </a:solidFill>
                <a:latin typeface="Comic Sans MS" pitchFamily="66" charset="0"/>
              </a:rPr>
              <a:t>Extracellular killing by leukocytes</a:t>
            </a:r>
          </a:p>
          <a:p>
            <a:pPr eaLnBrk="1" hangingPunct="1">
              <a:lnSpc>
                <a:spcPct val="80000"/>
              </a:lnSpc>
              <a:defRPr/>
            </a:pPr>
            <a:endParaRPr lang="en-US" sz="2800" dirty="0" smtClean="0">
              <a:solidFill>
                <a:srgbClr val="B2B2B2"/>
              </a:solidFill>
              <a:latin typeface="Comic Sans MS" pitchFamily="66" charset="0"/>
            </a:endParaRPr>
          </a:p>
          <a:p>
            <a:pPr eaLnBrk="1" hangingPunct="1">
              <a:lnSpc>
                <a:spcPct val="80000"/>
              </a:lnSpc>
              <a:defRPr/>
            </a:pPr>
            <a:r>
              <a:rPr lang="en-US" sz="1800" dirty="0" smtClean="0">
                <a:solidFill>
                  <a:srgbClr val="B2B2B2"/>
                </a:solidFill>
                <a:latin typeface="Comic Sans MS" pitchFamily="66" charset="0"/>
              </a:rPr>
              <a:t>Nonspecific Chemical Defenses</a:t>
            </a:r>
          </a:p>
          <a:p>
            <a:pPr marL="0" indent="0" eaLnBrk="1" hangingPunct="1">
              <a:lnSpc>
                <a:spcPct val="80000"/>
              </a:lnSpc>
              <a:buFontTx/>
              <a:buNone/>
              <a:defRPr/>
            </a:pPr>
            <a:r>
              <a:rPr lang="en-US" sz="1400" dirty="0" smtClean="0">
                <a:solidFill>
                  <a:schemeClr val="bg1">
                    <a:lumMod val="65000"/>
                  </a:schemeClr>
                </a:solidFill>
                <a:latin typeface="Comic Sans MS" pitchFamily="66" charset="0"/>
              </a:rPr>
              <a:t>       -     Ex. Lysozyme, </a:t>
            </a:r>
            <a:r>
              <a:rPr lang="en-US" sz="1400" dirty="0" err="1" smtClean="0">
                <a:solidFill>
                  <a:schemeClr val="bg1">
                    <a:lumMod val="65000"/>
                  </a:schemeClr>
                </a:solidFill>
                <a:latin typeface="Comic Sans MS" pitchFamily="66" charset="0"/>
              </a:rPr>
              <a:t>Defensins</a:t>
            </a:r>
            <a:r>
              <a:rPr lang="en-US" sz="1400" dirty="0" smtClean="0">
                <a:solidFill>
                  <a:schemeClr val="bg1">
                    <a:lumMod val="65000"/>
                  </a:schemeClr>
                </a:solidFill>
                <a:latin typeface="Comic Sans MS" pitchFamily="66" charset="0"/>
              </a:rPr>
              <a:t> &amp; Cytokines</a:t>
            </a:r>
            <a:endParaRPr lang="en-US" sz="1600" dirty="0" smtClean="0">
              <a:solidFill>
                <a:schemeClr val="bg1">
                  <a:lumMod val="65000"/>
                </a:schemeClr>
              </a:solidFill>
              <a:latin typeface="Comic Sans MS" pitchFamily="66" charset="0"/>
            </a:endParaRPr>
          </a:p>
          <a:p>
            <a:pPr marL="344487" lvl="1" indent="0" eaLnBrk="1" hangingPunct="1">
              <a:lnSpc>
                <a:spcPct val="80000"/>
              </a:lnSpc>
              <a:buFontTx/>
              <a:buNone/>
              <a:defRPr/>
            </a:pPr>
            <a:endParaRPr lang="en-US" sz="3200" dirty="0" smtClean="0">
              <a:solidFill>
                <a:srgbClr val="0066FF"/>
              </a:solidFill>
              <a:latin typeface="Comic Sans MS" pitchFamily="66" charset="0"/>
            </a:endParaRPr>
          </a:p>
          <a:p>
            <a:pPr eaLnBrk="1" hangingPunct="1">
              <a:lnSpc>
                <a:spcPct val="80000"/>
              </a:lnSpc>
              <a:defRPr/>
            </a:pPr>
            <a:r>
              <a:rPr lang="en-US" sz="2000" b="1" dirty="0" smtClean="0">
                <a:solidFill>
                  <a:schemeClr val="tx1">
                    <a:lumMod val="65000"/>
                    <a:lumOff val="35000"/>
                  </a:schemeClr>
                </a:solidFill>
                <a:latin typeface="Comic Sans MS" pitchFamily="66" charset="0"/>
              </a:rPr>
              <a:t>Inflammation</a:t>
            </a:r>
          </a:p>
          <a:p>
            <a:pPr lvl="1" eaLnBrk="1" hangingPunct="1">
              <a:lnSpc>
                <a:spcPct val="80000"/>
              </a:lnSpc>
              <a:defRPr/>
            </a:pPr>
            <a:r>
              <a:rPr lang="en-US" sz="1600" dirty="0" smtClean="0">
                <a:latin typeface="Comic Sans MS" pitchFamily="66" charset="0"/>
              </a:rPr>
              <a:t>Nonspecific response to tissue damage.</a:t>
            </a:r>
          </a:p>
          <a:p>
            <a:pPr lvl="1" eaLnBrk="1" hangingPunct="1">
              <a:lnSpc>
                <a:spcPct val="80000"/>
              </a:lnSpc>
              <a:defRPr/>
            </a:pPr>
            <a:r>
              <a:rPr lang="en-US" sz="1600" dirty="0" smtClean="0">
                <a:latin typeface="Comic Sans MS" pitchFamily="66" charset="0"/>
              </a:rPr>
              <a:t>Damages cells release histamines which increase vasodilation.</a:t>
            </a:r>
          </a:p>
          <a:p>
            <a:pPr marL="457200" lvl="1" indent="0" eaLnBrk="1" hangingPunct="1">
              <a:lnSpc>
                <a:spcPct val="80000"/>
              </a:lnSpc>
              <a:buFontTx/>
              <a:buNone/>
              <a:defRPr/>
            </a:pPr>
            <a:r>
              <a:rPr lang="en-US" sz="1600" dirty="0" smtClean="0">
                <a:latin typeface="Comic Sans MS" pitchFamily="66" charset="0"/>
              </a:rPr>
              <a:t>-    Heat, swelling, pain</a:t>
            </a:r>
          </a:p>
          <a:p>
            <a:pPr eaLnBrk="1" hangingPunct="1">
              <a:lnSpc>
                <a:spcPct val="80000"/>
              </a:lnSpc>
              <a:defRPr/>
            </a:pPr>
            <a:endParaRPr lang="en-US" sz="2800" dirty="0" smtClean="0">
              <a:solidFill>
                <a:srgbClr val="B2B2B2"/>
              </a:solidFill>
              <a:latin typeface="Comic Sans MS" pitchFamily="66" charset="0"/>
            </a:endParaRPr>
          </a:p>
          <a:p>
            <a:pPr eaLnBrk="1" hangingPunct="1">
              <a:lnSpc>
                <a:spcPct val="80000"/>
              </a:lnSpc>
              <a:defRPr/>
            </a:pPr>
            <a:r>
              <a:rPr lang="en-US" sz="1800" dirty="0" smtClean="0">
                <a:solidFill>
                  <a:srgbClr val="B2B2B2"/>
                </a:solidFill>
                <a:latin typeface="Comic Sans MS" pitchFamily="66" charset="0"/>
              </a:rPr>
              <a:t>Fever</a:t>
            </a:r>
          </a:p>
        </p:txBody>
      </p:sp>
      <p:sp>
        <p:nvSpPr>
          <p:cNvPr id="19460" name="Text Box 4"/>
          <p:cNvSpPr txBox="1">
            <a:spLocks noChangeArrowheads="1"/>
          </p:cNvSpPr>
          <p:nvPr/>
        </p:nvSpPr>
        <p:spPr bwMode="auto">
          <a:xfrm rot="-5400000">
            <a:off x="7650956" y="3594894"/>
            <a:ext cx="2649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Second Line of Defense</a:t>
            </a:r>
          </a:p>
        </p:txBody>
      </p:sp>
      <p:sp>
        <p:nvSpPr>
          <p:cNvPr id="19461" name="Text Box 5"/>
          <p:cNvSpPr txBox="1">
            <a:spLocks noChangeArrowheads="1"/>
          </p:cNvSpPr>
          <p:nvPr/>
        </p:nvSpPr>
        <p:spPr bwMode="auto">
          <a:xfrm>
            <a:off x="0" y="6619875"/>
            <a:ext cx="3429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100">
                <a:latin typeface="Comic Sans MS" pitchFamily="66" charset="0"/>
              </a:rPr>
              <a:t>Images: </a:t>
            </a:r>
            <a:r>
              <a:rPr lang="en-US" sz="1100">
                <a:latin typeface="Comic Sans MS" pitchFamily="66" charset="0"/>
                <a:hlinkClick r:id="rId3"/>
              </a:rPr>
              <a:t>Inflamed ingrown toenail</a:t>
            </a:r>
            <a:r>
              <a:rPr lang="en-US" sz="1100">
                <a:latin typeface="Comic Sans MS" pitchFamily="66" charset="0"/>
              </a:rPr>
              <a:t>, Menetekel</a:t>
            </a:r>
            <a:endParaRPr lang="en-US" sz="1400">
              <a:latin typeface="Comic Sans MS" pitchFamily="66" charset="0"/>
            </a:endParaRPr>
          </a:p>
        </p:txBody>
      </p:sp>
      <p:pic>
        <p:nvPicPr>
          <p:cNvPr id="19462" name="Picture 3" descr="inflam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057400"/>
            <a:ext cx="476885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32568">
            <a:off x="6180247" y="512245"/>
            <a:ext cx="2438400" cy="20123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464"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5181600" cy="1219200"/>
          </a:xfrm>
        </p:spPr>
        <p:txBody>
          <a:bodyPr/>
          <a:lstStyle/>
          <a:p>
            <a:pPr algn="l" eaLnBrk="1" hangingPunct="1"/>
            <a:r>
              <a:rPr lang="en-US" sz="3300" b="1" smtClean="0">
                <a:solidFill>
                  <a:schemeClr val="folHlink"/>
                </a:solidFill>
                <a:latin typeface="Comic Sans MS" pitchFamily="66" charset="0"/>
              </a:rPr>
              <a:t>Components of the Second Line of Defense</a:t>
            </a:r>
          </a:p>
        </p:txBody>
      </p:sp>
      <p:sp>
        <p:nvSpPr>
          <p:cNvPr id="48131" name="Rectangle 3"/>
          <p:cNvSpPr>
            <a:spLocks noGrp="1" noChangeArrowheads="1"/>
          </p:cNvSpPr>
          <p:nvPr>
            <p:ph type="body" sz="half" idx="1"/>
          </p:nvPr>
        </p:nvSpPr>
        <p:spPr>
          <a:xfrm>
            <a:off x="76200" y="1874838"/>
            <a:ext cx="4038600" cy="4525962"/>
          </a:xfrm>
        </p:spPr>
        <p:txBody>
          <a:bodyPr/>
          <a:lstStyle/>
          <a:p>
            <a:pPr eaLnBrk="1" hangingPunct="1">
              <a:lnSpc>
                <a:spcPct val="80000"/>
              </a:lnSpc>
              <a:defRPr/>
            </a:pPr>
            <a:r>
              <a:rPr lang="en-US" sz="1800" dirty="0" smtClean="0">
                <a:solidFill>
                  <a:srgbClr val="B2B2B2"/>
                </a:solidFill>
                <a:latin typeface="Comic Sans MS" pitchFamily="66" charset="0"/>
              </a:rPr>
              <a:t>Leukocytes</a:t>
            </a:r>
          </a:p>
          <a:p>
            <a:pPr marL="692150" lvl="1" indent="-347663" eaLnBrk="1" hangingPunct="1">
              <a:lnSpc>
                <a:spcPct val="80000"/>
              </a:lnSpc>
              <a:defRPr/>
            </a:pPr>
            <a:r>
              <a:rPr lang="en-US" sz="1400" dirty="0" smtClean="0">
                <a:solidFill>
                  <a:srgbClr val="B2B2B2"/>
                </a:solidFill>
                <a:latin typeface="Comic Sans MS" pitchFamily="66" charset="0"/>
              </a:rPr>
              <a:t>Phagocytosis</a:t>
            </a:r>
            <a:endParaRPr lang="en-US" sz="1050" dirty="0" smtClean="0">
              <a:solidFill>
                <a:srgbClr val="B2B2B2"/>
              </a:solidFill>
              <a:latin typeface="Comic Sans MS" pitchFamily="66" charset="0"/>
            </a:endParaRPr>
          </a:p>
          <a:p>
            <a:pPr marL="692150" lvl="1" indent="-347663" eaLnBrk="1" hangingPunct="1">
              <a:lnSpc>
                <a:spcPct val="80000"/>
              </a:lnSpc>
              <a:defRPr/>
            </a:pPr>
            <a:r>
              <a:rPr lang="en-US" sz="1400" dirty="0" smtClean="0">
                <a:solidFill>
                  <a:srgbClr val="B2B2B2"/>
                </a:solidFill>
                <a:latin typeface="Comic Sans MS" pitchFamily="66" charset="0"/>
              </a:rPr>
              <a:t>Extracellular killing by leukocytes</a:t>
            </a:r>
          </a:p>
          <a:p>
            <a:pPr eaLnBrk="1" hangingPunct="1">
              <a:lnSpc>
                <a:spcPct val="80000"/>
              </a:lnSpc>
              <a:defRPr/>
            </a:pPr>
            <a:endParaRPr lang="en-US" sz="2800" dirty="0" smtClean="0">
              <a:solidFill>
                <a:srgbClr val="B2B2B2"/>
              </a:solidFill>
              <a:latin typeface="Comic Sans MS" pitchFamily="66" charset="0"/>
            </a:endParaRPr>
          </a:p>
          <a:p>
            <a:pPr eaLnBrk="1" hangingPunct="1">
              <a:lnSpc>
                <a:spcPct val="80000"/>
              </a:lnSpc>
              <a:defRPr/>
            </a:pPr>
            <a:r>
              <a:rPr lang="en-US" sz="1800" dirty="0" smtClean="0">
                <a:solidFill>
                  <a:srgbClr val="B2B2B2"/>
                </a:solidFill>
                <a:latin typeface="Comic Sans MS" pitchFamily="66" charset="0"/>
              </a:rPr>
              <a:t>Nonspecific Chemical Defenses</a:t>
            </a:r>
          </a:p>
          <a:p>
            <a:pPr marL="0" indent="0" eaLnBrk="1" hangingPunct="1">
              <a:lnSpc>
                <a:spcPct val="80000"/>
              </a:lnSpc>
              <a:buFontTx/>
              <a:buNone/>
              <a:defRPr/>
            </a:pPr>
            <a:r>
              <a:rPr lang="en-US" sz="1400" dirty="0" smtClean="0">
                <a:solidFill>
                  <a:schemeClr val="bg1">
                    <a:lumMod val="65000"/>
                  </a:schemeClr>
                </a:solidFill>
                <a:latin typeface="Comic Sans MS" pitchFamily="66" charset="0"/>
              </a:rPr>
              <a:t>       -     Ex. Lysozyme, </a:t>
            </a:r>
            <a:r>
              <a:rPr lang="en-US" sz="1400" dirty="0" err="1" smtClean="0">
                <a:solidFill>
                  <a:schemeClr val="bg1">
                    <a:lumMod val="65000"/>
                  </a:schemeClr>
                </a:solidFill>
                <a:latin typeface="Comic Sans MS" pitchFamily="66" charset="0"/>
              </a:rPr>
              <a:t>Defensins</a:t>
            </a:r>
            <a:r>
              <a:rPr lang="en-US" sz="1400" dirty="0" smtClean="0">
                <a:solidFill>
                  <a:schemeClr val="bg1">
                    <a:lumMod val="65000"/>
                  </a:schemeClr>
                </a:solidFill>
                <a:latin typeface="Comic Sans MS" pitchFamily="66" charset="0"/>
              </a:rPr>
              <a:t> &amp; Cytokines</a:t>
            </a:r>
            <a:endParaRPr lang="en-US" sz="1600" dirty="0" smtClean="0">
              <a:solidFill>
                <a:schemeClr val="bg1">
                  <a:lumMod val="65000"/>
                </a:schemeClr>
              </a:solidFill>
              <a:latin typeface="Comic Sans MS" pitchFamily="66" charset="0"/>
            </a:endParaRPr>
          </a:p>
          <a:p>
            <a:pPr marL="344487" lvl="1" indent="0" eaLnBrk="1" hangingPunct="1">
              <a:lnSpc>
                <a:spcPct val="80000"/>
              </a:lnSpc>
              <a:buFontTx/>
              <a:buNone/>
              <a:defRPr/>
            </a:pPr>
            <a:endParaRPr lang="en-US" dirty="0" smtClean="0">
              <a:solidFill>
                <a:schemeClr val="bg1">
                  <a:lumMod val="65000"/>
                </a:schemeClr>
              </a:solidFill>
              <a:latin typeface="Comic Sans MS" pitchFamily="66" charset="0"/>
            </a:endParaRPr>
          </a:p>
          <a:p>
            <a:pPr eaLnBrk="1" hangingPunct="1">
              <a:lnSpc>
                <a:spcPct val="80000"/>
              </a:lnSpc>
              <a:defRPr/>
            </a:pPr>
            <a:r>
              <a:rPr lang="en-US" sz="1800" dirty="0" smtClean="0">
                <a:solidFill>
                  <a:schemeClr val="bg1">
                    <a:lumMod val="65000"/>
                  </a:schemeClr>
                </a:solidFill>
                <a:latin typeface="Comic Sans MS" pitchFamily="66" charset="0"/>
              </a:rPr>
              <a:t>Inflammation</a:t>
            </a:r>
          </a:p>
          <a:p>
            <a:pPr lvl="1" eaLnBrk="1" hangingPunct="1">
              <a:lnSpc>
                <a:spcPct val="80000"/>
              </a:lnSpc>
              <a:defRPr/>
            </a:pPr>
            <a:r>
              <a:rPr lang="en-US" sz="1400" dirty="0" smtClean="0">
                <a:solidFill>
                  <a:schemeClr val="bg1">
                    <a:lumMod val="65000"/>
                  </a:schemeClr>
                </a:solidFill>
                <a:latin typeface="Comic Sans MS" pitchFamily="66" charset="0"/>
              </a:rPr>
              <a:t>Nonspecific response to tissue damage.</a:t>
            </a:r>
          </a:p>
          <a:p>
            <a:pPr lvl="1" eaLnBrk="1" hangingPunct="1">
              <a:lnSpc>
                <a:spcPct val="80000"/>
              </a:lnSpc>
              <a:defRPr/>
            </a:pPr>
            <a:r>
              <a:rPr lang="en-US" sz="1400" dirty="0" smtClean="0">
                <a:solidFill>
                  <a:schemeClr val="bg1">
                    <a:lumMod val="65000"/>
                  </a:schemeClr>
                </a:solidFill>
                <a:latin typeface="Comic Sans MS" pitchFamily="66" charset="0"/>
              </a:rPr>
              <a:t>Damages cells release histamines,</a:t>
            </a:r>
          </a:p>
          <a:p>
            <a:pPr marL="457200" lvl="1" indent="0" eaLnBrk="1" hangingPunct="1">
              <a:lnSpc>
                <a:spcPct val="80000"/>
              </a:lnSpc>
              <a:buFontTx/>
              <a:buNone/>
              <a:defRPr/>
            </a:pPr>
            <a:r>
              <a:rPr lang="en-US" sz="1400" dirty="0" smtClean="0">
                <a:solidFill>
                  <a:schemeClr val="bg1">
                    <a:lumMod val="65000"/>
                  </a:schemeClr>
                </a:solidFill>
                <a:latin typeface="Comic Sans MS" pitchFamily="66" charset="0"/>
              </a:rPr>
              <a:t>     which increase vasodilation.</a:t>
            </a:r>
          </a:p>
          <a:p>
            <a:pPr marL="457200" lvl="1" indent="0" eaLnBrk="1" hangingPunct="1">
              <a:lnSpc>
                <a:spcPct val="80000"/>
              </a:lnSpc>
              <a:buFontTx/>
              <a:buNone/>
              <a:defRPr/>
            </a:pPr>
            <a:r>
              <a:rPr lang="en-US" sz="1400" dirty="0" smtClean="0">
                <a:solidFill>
                  <a:schemeClr val="bg1">
                    <a:lumMod val="65000"/>
                  </a:schemeClr>
                </a:solidFill>
                <a:latin typeface="Comic Sans MS" pitchFamily="66" charset="0"/>
              </a:rPr>
              <a:t>-    Heat, swelling pain</a:t>
            </a:r>
          </a:p>
          <a:p>
            <a:pPr eaLnBrk="1" hangingPunct="1">
              <a:lnSpc>
                <a:spcPct val="80000"/>
              </a:lnSpc>
              <a:defRPr/>
            </a:pPr>
            <a:endParaRPr lang="en-US" sz="2800" dirty="0" smtClean="0">
              <a:solidFill>
                <a:srgbClr val="B2B2B2"/>
              </a:solidFill>
              <a:latin typeface="Comic Sans MS" pitchFamily="66" charset="0"/>
            </a:endParaRPr>
          </a:p>
          <a:p>
            <a:pPr eaLnBrk="1" hangingPunct="1">
              <a:lnSpc>
                <a:spcPct val="80000"/>
              </a:lnSpc>
              <a:defRPr/>
            </a:pPr>
            <a:r>
              <a:rPr lang="en-US" sz="2000" b="1" dirty="0" smtClean="0">
                <a:solidFill>
                  <a:schemeClr val="tx1">
                    <a:lumMod val="65000"/>
                    <a:lumOff val="35000"/>
                  </a:schemeClr>
                </a:solidFill>
                <a:latin typeface="Comic Sans MS" pitchFamily="66" charset="0"/>
              </a:rPr>
              <a:t>Fever</a:t>
            </a:r>
          </a:p>
        </p:txBody>
      </p:sp>
      <p:sp>
        <p:nvSpPr>
          <p:cNvPr id="20484" name="Text Box 4"/>
          <p:cNvSpPr txBox="1">
            <a:spLocks noChangeArrowheads="1"/>
          </p:cNvSpPr>
          <p:nvPr/>
        </p:nvSpPr>
        <p:spPr bwMode="auto">
          <a:xfrm rot="-5400000">
            <a:off x="7650956" y="3594894"/>
            <a:ext cx="2649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Second Line of Defense</a:t>
            </a:r>
          </a:p>
        </p:txBody>
      </p:sp>
      <p:sp>
        <p:nvSpPr>
          <p:cNvPr id="20485" name="Text Box 5"/>
          <p:cNvSpPr txBox="1">
            <a:spLocks noChangeArrowheads="1"/>
          </p:cNvSpPr>
          <p:nvPr/>
        </p:nvSpPr>
        <p:spPr bwMode="auto">
          <a:xfrm>
            <a:off x="0" y="6596063"/>
            <a:ext cx="34290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100">
                <a:latin typeface="Comic Sans MS" pitchFamily="66" charset="0"/>
              </a:rPr>
              <a:t>Images: </a:t>
            </a:r>
            <a:r>
              <a:rPr lang="en-US" sz="1100">
                <a:latin typeface="Comic Sans MS" pitchFamily="66" charset="0"/>
                <a:hlinkClick r:id="rId3"/>
              </a:rPr>
              <a:t>The sick girl</a:t>
            </a:r>
            <a:r>
              <a:rPr lang="en-US" sz="1100">
                <a:latin typeface="Comic Sans MS" pitchFamily="66" charset="0"/>
              </a:rPr>
              <a:t>, Michael Ancher</a:t>
            </a:r>
            <a:endParaRPr lang="en-US" sz="1400">
              <a:latin typeface="Comic Sans MS" pitchFamily="66" charset="0"/>
            </a:endParaRPr>
          </a:p>
        </p:txBody>
      </p:sp>
      <p:sp>
        <p:nvSpPr>
          <p:cNvPr id="12" name="Rectangle 3"/>
          <p:cNvSpPr txBox="1">
            <a:spLocks noChangeArrowheads="1"/>
          </p:cNvSpPr>
          <p:nvPr/>
        </p:nvSpPr>
        <p:spPr bwMode="auto">
          <a:xfrm>
            <a:off x="4217988" y="1905000"/>
            <a:ext cx="4087812" cy="4479925"/>
          </a:xfrm>
          <a:prstGeom prst="rect">
            <a:avLst/>
          </a:prstGeom>
          <a:noFill/>
          <a:ln w="571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buFont typeface="Wingdings" pitchFamily="2" charset="2"/>
              <a:buChar char="ü"/>
              <a:defRPr/>
            </a:pPr>
            <a:endParaRPr lang="en-US" sz="1600" dirty="0" smtClean="0">
              <a:latin typeface="Comic Sans MS" pitchFamily="66" charset="0"/>
            </a:endParaRPr>
          </a:p>
          <a:p>
            <a:pPr>
              <a:lnSpc>
                <a:spcPct val="80000"/>
              </a:lnSpc>
              <a:buFont typeface="Wingdings" pitchFamily="2" charset="2"/>
              <a:buChar char="ü"/>
              <a:defRPr/>
            </a:pPr>
            <a:r>
              <a:rPr lang="en-US" sz="1600" dirty="0" smtClean="0">
                <a:latin typeface="Comic Sans MS" pitchFamily="66" charset="0"/>
              </a:rPr>
              <a:t>Body temp</a:t>
            </a:r>
          </a:p>
          <a:p>
            <a:pPr marL="0" indent="0">
              <a:lnSpc>
                <a:spcPct val="80000"/>
              </a:lnSpc>
              <a:buFontTx/>
              <a:buNone/>
              <a:defRPr/>
            </a:pPr>
            <a:r>
              <a:rPr lang="en-US" sz="1600" dirty="0" smtClean="0">
                <a:latin typeface="Comic Sans MS" pitchFamily="66" charset="0"/>
              </a:rPr>
              <a:t>      above normal range </a:t>
            </a:r>
          </a:p>
          <a:p>
            <a:pPr marL="0" indent="0">
              <a:lnSpc>
                <a:spcPct val="80000"/>
              </a:lnSpc>
              <a:buFontTx/>
              <a:buNone/>
              <a:defRPr/>
            </a:pPr>
            <a:r>
              <a:rPr lang="en-US" sz="1600" dirty="0" smtClean="0">
                <a:latin typeface="Comic Sans MS" pitchFamily="66" charset="0"/>
              </a:rPr>
              <a:t>      of 36.5–37.5 °C </a:t>
            </a:r>
            <a:r>
              <a:rPr lang="en-US" sz="1200" dirty="0" smtClean="0">
                <a:latin typeface="Comic Sans MS" pitchFamily="66" charset="0"/>
              </a:rPr>
              <a:t>(98–100 °F).</a:t>
            </a:r>
          </a:p>
          <a:p>
            <a:pPr>
              <a:lnSpc>
                <a:spcPct val="80000"/>
              </a:lnSpc>
              <a:buFont typeface="Wingdings" pitchFamily="2" charset="2"/>
              <a:buChar char="ü"/>
              <a:defRPr/>
            </a:pPr>
            <a:endParaRPr lang="en-US" sz="600" dirty="0" smtClean="0">
              <a:latin typeface="Comic Sans MS" pitchFamily="66" charset="0"/>
            </a:endParaRPr>
          </a:p>
          <a:p>
            <a:pPr>
              <a:lnSpc>
                <a:spcPct val="80000"/>
              </a:lnSpc>
              <a:buFont typeface="Wingdings" pitchFamily="2" charset="2"/>
              <a:buChar char="ü"/>
              <a:defRPr/>
            </a:pPr>
            <a:endParaRPr lang="en-US" sz="600" dirty="0" smtClean="0">
              <a:latin typeface="Comic Sans MS" pitchFamily="66" charset="0"/>
            </a:endParaRPr>
          </a:p>
          <a:p>
            <a:pPr>
              <a:lnSpc>
                <a:spcPct val="80000"/>
              </a:lnSpc>
              <a:buFont typeface="Wingdings" pitchFamily="2" charset="2"/>
              <a:buChar char="ü"/>
              <a:defRPr/>
            </a:pPr>
            <a:r>
              <a:rPr lang="en-US" sz="1600" dirty="0" smtClean="0">
                <a:latin typeface="Comic Sans MS" pitchFamily="66" charset="0"/>
              </a:rPr>
              <a:t>Results when chemicals called </a:t>
            </a:r>
            <a:r>
              <a:rPr lang="en-US" sz="1600" b="1" dirty="0" smtClean="0">
                <a:latin typeface="Comic Sans MS" pitchFamily="66" charset="0"/>
              </a:rPr>
              <a:t>________</a:t>
            </a:r>
            <a:r>
              <a:rPr lang="en-US" sz="1600" dirty="0" smtClean="0">
                <a:latin typeface="Comic Sans MS" pitchFamily="66" charset="0"/>
              </a:rPr>
              <a:t>trigger the hypothalamus to increase body’s core temperature.</a:t>
            </a:r>
          </a:p>
          <a:p>
            <a:pPr>
              <a:lnSpc>
                <a:spcPct val="80000"/>
              </a:lnSpc>
              <a:buFont typeface="Wingdings" pitchFamily="2" charset="2"/>
              <a:buChar char="ü"/>
              <a:defRPr/>
            </a:pPr>
            <a:endParaRPr lang="en-US" sz="600" dirty="0" smtClean="0">
              <a:latin typeface="Comic Sans MS" pitchFamily="66" charset="0"/>
            </a:endParaRPr>
          </a:p>
          <a:p>
            <a:pPr>
              <a:lnSpc>
                <a:spcPct val="80000"/>
              </a:lnSpc>
              <a:buFont typeface="Wingdings" pitchFamily="2" charset="2"/>
              <a:buChar char="ü"/>
              <a:defRPr/>
            </a:pPr>
            <a:endParaRPr lang="en-US" sz="1100" dirty="0" smtClean="0">
              <a:latin typeface="Comic Sans MS" pitchFamily="66" charset="0"/>
            </a:endParaRPr>
          </a:p>
          <a:p>
            <a:pPr>
              <a:lnSpc>
                <a:spcPct val="80000"/>
              </a:lnSpc>
              <a:buFont typeface="Wingdings" pitchFamily="2" charset="2"/>
              <a:buChar char="ü"/>
              <a:defRPr/>
            </a:pPr>
            <a:r>
              <a:rPr lang="en-US" sz="1600" dirty="0" smtClean="0">
                <a:latin typeface="Comic Sans MS" pitchFamily="66" charset="0"/>
              </a:rPr>
              <a:t>Various types of </a:t>
            </a:r>
            <a:r>
              <a:rPr lang="en-US" sz="1600" dirty="0" err="1" smtClean="0">
                <a:latin typeface="Comic Sans MS" pitchFamily="66" charset="0"/>
              </a:rPr>
              <a:t>pyrogens</a:t>
            </a:r>
            <a:endParaRPr lang="en-US" sz="1600" dirty="0" smtClean="0">
              <a:latin typeface="Comic Sans MS" pitchFamily="66" charset="0"/>
            </a:endParaRPr>
          </a:p>
          <a:p>
            <a:pPr marL="692150" lvl="1" indent="-347663">
              <a:lnSpc>
                <a:spcPct val="80000"/>
              </a:lnSpc>
              <a:buFont typeface="Wingdings" pitchFamily="2" charset="2"/>
              <a:buChar char="v"/>
              <a:defRPr/>
            </a:pPr>
            <a:r>
              <a:rPr lang="en-US" sz="1100" dirty="0" smtClean="0">
                <a:latin typeface="Comic Sans MS" pitchFamily="66" charset="0"/>
              </a:rPr>
              <a:t>Bacterial toxins</a:t>
            </a:r>
          </a:p>
          <a:p>
            <a:pPr marL="692150" lvl="1" indent="-347663">
              <a:lnSpc>
                <a:spcPct val="80000"/>
              </a:lnSpc>
              <a:buFont typeface="Wingdings" pitchFamily="2" charset="2"/>
              <a:buChar char="v"/>
              <a:defRPr/>
            </a:pPr>
            <a:r>
              <a:rPr lang="en-US" sz="1100" dirty="0" smtClean="0">
                <a:latin typeface="Comic Sans MS" pitchFamily="66" charset="0"/>
              </a:rPr>
              <a:t>Cytoplasm of bacteria released by </a:t>
            </a:r>
            <a:r>
              <a:rPr lang="en-US" sz="1100" dirty="0" err="1" smtClean="0">
                <a:latin typeface="Comic Sans MS" pitchFamily="66" charset="0"/>
              </a:rPr>
              <a:t>lysis</a:t>
            </a:r>
            <a:endParaRPr lang="en-US" sz="1100" dirty="0" smtClean="0">
              <a:latin typeface="Comic Sans MS" pitchFamily="66" charset="0"/>
            </a:endParaRPr>
          </a:p>
          <a:p>
            <a:pPr marL="692150" lvl="1" indent="-347663">
              <a:lnSpc>
                <a:spcPct val="80000"/>
              </a:lnSpc>
              <a:buFont typeface="Wingdings" pitchFamily="2" charset="2"/>
              <a:buChar char="v"/>
              <a:defRPr/>
            </a:pPr>
            <a:r>
              <a:rPr lang="en-US" sz="1100" dirty="0" smtClean="0">
                <a:latin typeface="Comic Sans MS" pitchFamily="66" charset="0"/>
              </a:rPr>
              <a:t>Antibody-antigen complexes</a:t>
            </a:r>
          </a:p>
          <a:p>
            <a:pPr marL="692150" lvl="1" indent="-347663">
              <a:lnSpc>
                <a:spcPct val="80000"/>
              </a:lnSpc>
              <a:buFont typeface="Wingdings" pitchFamily="2" charset="2"/>
              <a:buChar char="v"/>
              <a:defRPr/>
            </a:pPr>
            <a:r>
              <a:rPr lang="en-US" sz="1100" dirty="0" smtClean="0">
                <a:latin typeface="Comic Sans MS" pitchFamily="66" charset="0"/>
              </a:rPr>
              <a:t>Interleukin-I (IL-1 a cytokine)</a:t>
            </a:r>
          </a:p>
          <a:p>
            <a:pPr>
              <a:lnSpc>
                <a:spcPct val="80000"/>
              </a:lnSpc>
              <a:buFont typeface="Wingdings" pitchFamily="2" charset="2"/>
              <a:buChar char="ü"/>
              <a:defRPr/>
            </a:pPr>
            <a:endParaRPr lang="en-US" sz="1050" dirty="0" smtClean="0">
              <a:latin typeface="Comic Sans MS" pitchFamily="66" charset="0"/>
            </a:endParaRPr>
          </a:p>
          <a:p>
            <a:pPr>
              <a:lnSpc>
                <a:spcPct val="80000"/>
              </a:lnSpc>
              <a:buFont typeface="Wingdings" pitchFamily="2" charset="2"/>
              <a:buChar char="ü"/>
              <a:defRPr/>
            </a:pPr>
            <a:endParaRPr lang="en-US" sz="1050" dirty="0" smtClean="0">
              <a:latin typeface="Comic Sans MS" pitchFamily="66" charset="0"/>
            </a:endParaRPr>
          </a:p>
          <a:p>
            <a:pPr>
              <a:lnSpc>
                <a:spcPct val="80000"/>
              </a:lnSpc>
              <a:buFont typeface="Wingdings" pitchFamily="2" charset="2"/>
              <a:buChar char="ü"/>
              <a:defRPr/>
            </a:pPr>
            <a:r>
              <a:rPr lang="en-US" sz="1600" dirty="0" smtClean="0">
                <a:latin typeface="Comic Sans MS" pitchFamily="66" charset="0"/>
              </a:rPr>
              <a:t>Benefits</a:t>
            </a:r>
          </a:p>
          <a:p>
            <a:pPr marL="692150" lvl="1" indent="-347663">
              <a:lnSpc>
                <a:spcPct val="80000"/>
              </a:lnSpc>
              <a:buFont typeface="Wingdings" pitchFamily="2" charset="2"/>
              <a:buChar char="v"/>
              <a:defRPr/>
            </a:pPr>
            <a:r>
              <a:rPr lang="en-US" sz="1100" dirty="0" smtClean="0">
                <a:latin typeface="Comic Sans MS" pitchFamily="66" charset="0"/>
              </a:rPr>
              <a:t>Speed of immune system reaction increased</a:t>
            </a:r>
          </a:p>
          <a:p>
            <a:pPr marL="692150" lvl="1" indent="-347663">
              <a:lnSpc>
                <a:spcPct val="80000"/>
              </a:lnSpc>
              <a:buFont typeface="Wingdings" pitchFamily="2" charset="2"/>
              <a:buChar char="v"/>
              <a:defRPr/>
            </a:pPr>
            <a:r>
              <a:rPr lang="en-US" sz="1100" dirty="0" smtClean="0">
                <a:latin typeface="Comic Sans MS" pitchFamily="66" charset="0"/>
              </a:rPr>
              <a:t>Inhibits growth of some temp sensitive microorganisms</a:t>
            </a:r>
          </a:p>
          <a:p>
            <a:pPr>
              <a:lnSpc>
                <a:spcPct val="80000"/>
              </a:lnSpc>
              <a:buFont typeface="Wingdings" pitchFamily="2" charset="2"/>
              <a:buChar char="ü"/>
              <a:defRPr/>
            </a:pPr>
            <a:endParaRPr lang="en-US" sz="1050" dirty="0" smtClean="0">
              <a:latin typeface="Comic Sans MS" pitchFamily="66"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1610" y="263783"/>
            <a:ext cx="2186270" cy="232701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0488"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4294967295"/>
          </p:nvPr>
        </p:nvSpPr>
        <p:spPr>
          <a:xfrm>
            <a:off x="381000" y="825500"/>
            <a:ext cx="4419600" cy="1062038"/>
          </a:xfrm>
        </p:spPr>
        <p:txBody>
          <a:bodyPr/>
          <a:lstStyle/>
          <a:p>
            <a:pPr marL="0" indent="0" algn="ctr" eaLnBrk="1" hangingPunct="1">
              <a:buFontTx/>
              <a:buNone/>
            </a:pPr>
            <a:r>
              <a:rPr lang="en-US" sz="4400" b="1" smtClean="0">
                <a:solidFill>
                  <a:srgbClr val="CC0000"/>
                </a:solidFill>
                <a:latin typeface="Comic Sans MS" pitchFamily="66" charset="0"/>
              </a:rPr>
              <a:t>Immunology</a:t>
            </a:r>
          </a:p>
        </p:txBody>
      </p:sp>
      <p:sp>
        <p:nvSpPr>
          <p:cNvPr id="3075" name="Text Box 3"/>
          <p:cNvSpPr txBox="1">
            <a:spLocks noChangeArrowheads="1"/>
          </p:cNvSpPr>
          <p:nvPr/>
        </p:nvSpPr>
        <p:spPr bwMode="auto">
          <a:xfrm>
            <a:off x="5562600" y="45720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3076" name="Text Box 4"/>
          <p:cNvSpPr txBox="1">
            <a:spLocks noChangeArrowheads="1"/>
          </p:cNvSpPr>
          <p:nvPr/>
        </p:nvSpPr>
        <p:spPr bwMode="auto">
          <a:xfrm>
            <a:off x="4038600" y="4876800"/>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solidFill>
                  <a:schemeClr val="bg1"/>
                </a:solidFill>
              </a:rPr>
              <a:t>pathogen</a:t>
            </a:r>
          </a:p>
        </p:txBody>
      </p:sp>
      <p:sp>
        <p:nvSpPr>
          <p:cNvPr id="3077" name="Text Box 5"/>
          <p:cNvSpPr txBox="1">
            <a:spLocks noChangeArrowheads="1"/>
          </p:cNvSpPr>
          <p:nvPr/>
        </p:nvSpPr>
        <p:spPr bwMode="auto">
          <a:xfrm>
            <a:off x="914400" y="4876800"/>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solidFill>
                  <a:schemeClr val="bg1"/>
                </a:solidFill>
              </a:rPr>
              <a:t>pathogen</a:t>
            </a:r>
          </a:p>
        </p:txBody>
      </p:sp>
      <p:sp>
        <p:nvSpPr>
          <p:cNvPr id="3078" name="Text Box 7"/>
          <p:cNvSpPr txBox="1">
            <a:spLocks noChangeArrowheads="1"/>
          </p:cNvSpPr>
          <p:nvPr/>
        </p:nvSpPr>
        <p:spPr bwMode="auto">
          <a:xfrm>
            <a:off x="3467100" y="2713038"/>
            <a:ext cx="1143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solidFill>
                  <a:schemeClr val="bg1"/>
                </a:solidFill>
              </a:rPr>
              <a:t>Your Skin</a:t>
            </a:r>
          </a:p>
        </p:txBody>
      </p:sp>
      <p:sp>
        <p:nvSpPr>
          <p:cNvPr id="3079" name="Line 8"/>
          <p:cNvSpPr>
            <a:spLocks noChangeShapeType="1"/>
          </p:cNvSpPr>
          <p:nvPr/>
        </p:nvSpPr>
        <p:spPr bwMode="auto">
          <a:xfrm>
            <a:off x="4229100" y="3017838"/>
            <a:ext cx="228600" cy="3810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 name="Text Box 6"/>
          <p:cNvSpPr txBox="1">
            <a:spLocks noChangeArrowheads="1"/>
          </p:cNvSpPr>
          <p:nvPr/>
        </p:nvSpPr>
        <p:spPr bwMode="auto">
          <a:xfrm>
            <a:off x="6705600" y="6457950"/>
            <a:ext cx="243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a:t>
            </a:r>
            <a:r>
              <a:rPr lang="en-US" sz="1000"/>
              <a:t>: </a:t>
            </a:r>
            <a:r>
              <a:rPr lang="en-US" sz="1000">
                <a:hlinkClick r:id="rId3"/>
              </a:rPr>
              <a:t>Castle</a:t>
            </a:r>
            <a:r>
              <a:rPr lang="en-US" sz="1000"/>
              <a:t>, S. Jervis,; Angelina Jolie as assassin  in movie “Wanted”</a:t>
            </a:r>
            <a:endParaRPr lang="en-US" sz="1000">
              <a:latin typeface="Comic Sans MS" pitchFamily="66" charset="0"/>
            </a:endParaRPr>
          </a:p>
        </p:txBody>
      </p:sp>
      <p:sp>
        <p:nvSpPr>
          <p:cNvPr id="3081" name="Text Box 5"/>
          <p:cNvSpPr txBox="1">
            <a:spLocks noChangeArrowheads="1"/>
          </p:cNvSpPr>
          <p:nvPr/>
        </p:nvSpPr>
        <p:spPr bwMode="auto">
          <a:xfrm>
            <a:off x="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a:t>
            </a:r>
            <a:r>
              <a:rPr lang="en-US" sz="1000">
                <a:latin typeface="Comic Sans MS" pitchFamily="66" charset="0"/>
              </a:rPr>
              <a:t> on </a:t>
            </a:r>
            <a:r>
              <a:rPr lang="en-US" sz="1000">
                <a:latin typeface="Comic Sans MS" pitchFamily="66" charset="0"/>
                <a:hlinkClick r:id="rId5"/>
              </a:rPr>
              <a:t>ScienceProfOnline.com</a:t>
            </a:r>
            <a:endParaRPr lang="en-US" sz="1000">
              <a:latin typeface="Comic Sans MS" pitchFamily="66" charset="0"/>
            </a:endParaRPr>
          </a:p>
        </p:txBody>
      </p:sp>
      <p:pic>
        <p:nvPicPr>
          <p:cNvPr id="3082" name="Picture 15" descr="C:\Users\Tami\Desktop\Pictur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00" y="2395538"/>
            <a:ext cx="4629150"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2"/>
          <p:cNvSpPr txBox="1">
            <a:spLocks noChangeArrowheads="1"/>
          </p:cNvSpPr>
          <p:nvPr/>
        </p:nvSpPr>
        <p:spPr bwMode="auto">
          <a:xfrm>
            <a:off x="969963" y="5121275"/>
            <a:ext cx="76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Your T-cell</a:t>
            </a:r>
          </a:p>
        </p:txBody>
      </p:sp>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132437">
            <a:off x="4271506" y="1127792"/>
            <a:ext cx="4227321" cy="31704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085" name="Text Box 12"/>
          <p:cNvSpPr txBox="1">
            <a:spLocks noChangeArrowheads="1"/>
          </p:cNvSpPr>
          <p:nvPr/>
        </p:nvSpPr>
        <p:spPr bwMode="auto">
          <a:xfrm>
            <a:off x="4779963" y="849313"/>
            <a:ext cx="76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solidFill>
                  <a:schemeClr val="bg1"/>
                </a:solidFill>
              </a:rPr>
              <a:t>Your skin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body" sz="half" idx="1"/>
          </p:nvPr>
        </p:nvSpPr>
        <p:spPr>
          <a:xfrm>
            <a:off x="152400" y="1340861"/>
            <a:ext cx="5486400" cy="5181600"/>
          </a:xfrm>
        </p:spPr>
        <p:txBody>
          <a:bodyPr/>
          <a:lstStyle/>
          <a:p>
            <a:pPr eaLnBrk="1" hangingPunct="1">
              <a:lnSpc>
                <a:spcPct val="90000"/>
              </a:lnSpc>
              <a:buFontTx/>
              <a:buNone/>
              <a:defRPr/>
            </a:pPr>
            <a:r>
              <a:rPr lang="en-US" sz="2000" dirty="0" smtClean="0">
                <a:latin typeface="Comic Sans MS" pitchFamily="66" charset="0"/>
              </a:rPr>
              <a:t>• </a:t>
            </a:r>
            <a:r>
              <a:rPr lang="en-US" sz="1800" dirty="0" smtClean="0">
                <a:latin typeface="Comic Sans MS" pitchFamily="66" charset="0"/>
              </a:rPr>
              <a:t>The body’s ability to recognize and defend itself against distinct invaders.</a:t>
            </a:r>
          </a:p>
          <a:p>
            <a:pPr eaLnBrk="1" hangingPunct="1">
              <a:lnSpc>
                <a:spcPct val="90000"/>
              </a:lnSpc>
              <a:buFontTx/>
              <a:buNone/>
              <a:defRPr/>
            </a:pPr>
            <a:endParaRPr lang="en-US" sz="800" dirty="0" smtClean="0">
              <a:latin typeface="Comic Sans MS" pitchFamily="66" charset="0"/>
            </a:endParaRPr>
          </a:p>
          <a:p>
            <a:pPr lvl="1" eaLnBrk="1" hangingPunct="1">
              <a:lnSpc>
                <a:spcPct val="90000"/>
              </a:lnSpc>
              <a:defRPr/>
            </a:pPr>
            <a:r>
              <a:rPr lang="en-US" sz="1400" dirty="0" smtClean="0">
                <a:latin typeface="Comic Sans MS" pitchFamily="66" charset="0"/>
              </a:rPr>
              <a:t>Is a “smart” system.</a:t>
            </a:r>
          </a:p>
          <a:p>
            <a:pPr lvl="1" eaLnBrk="1" hangingPunct="1">
              <a:lnSpc>
                <a:spcPct val="90000"/>
              </a:lnSpc>
              <a:defRPr/>
            </a:pPr>
            <a:endParaRPr lang="en-US" sz="800" dirty="0" smtClean="0">
              <a:latin typeface="Comic Sans MS" pitchFamily="66" charset="0"/>
            </a:endParaRPr>
          </a:p>
          <a:p>
            <a:pPr lvl="1" eaLnBrk="1" hangingPunct="1">
              <a:lnSpc>
                <a:spcPct val="90000"/>
              </a:lnSpc>
              <a:defRPr/>
            </a:pPr>
            <a:r>
              <a:rPr lang="en-US" sz="1400" dirty="0" smtClean="0">
                <a:latin typeface="Comic Sans MS" pitchFamily="66" charset="0"/>
              </a:rPr>
              <a:t>Also called </a:t>
            </a:r>
            <a:r>
              <a:rPr lang="en-US" sz="1400" b="1" dirty="0" smtClean="0">
                <a:latin typeface="Comic Sans MS" pitchFamily="66" charset="0"/>
              </a:rPr>
              <a:t>specific</a:t>
            </a:r>
            <a:r>
              <a:rPr lang="en-US" sz="1400" dirty="0" smtClean="0">
                <a:latin typeface="Comic Sans MS" pitchFamily="66" charset="0"/>
              </a:rPr>
              <a:t> and </a:t>
            </a:r>
            <a:r>
              <a:rPr lang="en-US" sz="1400" b="1" dirty="0" smtClean="0">
                <a:latin typeface="Comic Sans MS" pitchFamily="66" charset="0"/>
              </a:rPr>
              <a:t>adaptive</a:t>
            </a:r>
            <a:r>
              <a:rPr lang="en-US" sz="1400" dirty="0" smtClean="0">
                <a:latin typeface="Comic Sans MS" pitchFamily="66" charset="0"/>
              </a:rPr>
              <a:t> immunity.</a:t>
            </a:r>
          </a:p>
          <a:p>
            <a:pPr lvl="1" eaLnBrk="1" hangingPunct="1">
              <a:lnSpc>
                <a:spcPct val="90000"/>
              </a:lnSpc>
              <a:defRPr/>
            </a:pPr>
            <a:endParaRPr lang="en-US" sz="800" dirty="0" smtClean="0">
              <a:latin typeface="Comic Sans MS" pitchFamily="66" charset="0"/>
            </a:endParaRPr>
          </a:p>
          <a:p>
            <a:pPr lvl="1" eaLnBrk="1" hangingPunct="1">
              <a:lnSpc>
                <a:spcPct val="90000"/>
              </a:lnSpc>
              <a:defRPr/>
            </a:pPr>
            <a:r>
              <a:rPr lang="en-US" sz="1400" dirty="0" smtClean="0">
                <a:latin typeface="Comic Sans MS" pitchFamily="66" charset="0"/>
              </a:rPr>
              <a:t>“Memory” allows it to respond rapidly to additional encounters with a pathogen.</a:t>
            </a:r>
          </a:p>
          <a:p>
            <a:pPr lvl="1" eaLnBrk="1" hangingPunct="1">
              <a:lnSpc>
                <a:spcPct val="90000"/>
              </a:lnSpc>
              <a:buFontTx/>
              <a:buNone/>
              <a:defRPr/>
            </a:pPr>
            <a:endParaRPr lang="en-US" sz="800" dirty="0" smtClean="0">
              <a:latin typeface="Comic Sans MS" pitchFamily="66" charset="0"/>
            </a:endParaRPr>
          </a:p>
          <a:p>
            <a:pPr lvl="1" eaLnBrk="1" hangingPunct="1">
              <a:lnSpc>
                <a:spcPct val="90000"/>
              </a:lnSpc>
              <a:buFontTx/>
              <a:buNone/>
              <a:defRPr/>
            </a:pPr>
            <a:r>
              <a:rPr lang="en-US" sz="1400" dirty="0" smtClean="0">
                <a:latin typeface="Comic Sans MS" pitchFamily="66" charset="0"/>
              </a:rPr>
              <a:t>-  	If nonspecific immune system has </a:t>
            </a:r>
            <a:r>
              <a:rPr lang="en-US" sz="1400" i="1" dirty="0" smtClean="0">
                <a:latin typeface="Comic Sans MS" pitchFamily="66" charset="0"/>
              </a:rPr>
              <a:t>warriors</a:t>
            </a:r>
            <a:r>
              <a:rPr lang="en-US" sz="1400" dirty="0" smtClean="0">
                <a:latin typeface="Comic Sans MS" pitchFamily="66" charset="0"/>
              </a:rPr>
              <a:t>, then acquired immunity has more sophisticated </a:t>
            </a:r>
            <a:r>
              <a:rPr lang="en-US" sz="1400" i="1" dirty="0" smtClean="0">
                <a:latin typeface="Comic Sans MS" pitchFamily="66" charset="0"/>
              </a:rPr>
              <a:t>special agents </a:t>
            </a:r>
            <a:r>
              <a:rPr lang="en-US" sz="1400" dirty="0" smtClean="0">
                <a:latin typeface="Comic Sans MS" pitchFamily="66" charset="0"/>
              </a:rPr>
              <a:t>and </a:t>
            </a:r>
            <a:r>
              <a:rPr lang="en-US" sz="1400" i="1" dirty="0" smtClean="0">
                <a:latin typeface="Comic Sans MS" pitchFamily="66" charset="0"/>
              </a:rPr>
              <a:t>assassins</a:t>
            </a:r>
            <a:r>
              <a:rPr lang="en-US" sz="1400" dirty="0" smtClean="0">
                <a:latin typeface="Comic Sans MS" pitchFamily="66" charset="0"/>
              </a:rPr>
              <a:t>.</a:t>
            </a:r>
          </a:p>
          <a:p>
            <a:pPr marL="0" indent="0" eaLnBrk="1" hangingPunct="1">
              <a:lnSpc>
                <a:spcPct val="90000"/>
              </a:lnSpc>
              <a:buFontTx/>
              <a:buNone/>
              <a:defRPr/>
            </a:pPr>
            <a:endParaRPr lang="en-US" sz="1400" dirty="0" smtClean="0">
              <a:latin typeface="Comic Sans MS" pitchFamily="66" charset="0"/>
            </a:endParaRPr>
          </a:p>
          <a:p>
            <a:pPr eaLnBrk="1" hangingPunct="1">
              <a:lnSpc>
                <a:spcPct val="90000"/>
              </a:lnSpc>
              <a:defRPr/>
            </a:pPr>
            <a:r>
              <a:rPr lang="en-US" sz="1800" dirty="0" smtClean="0">
                <a:latin typeface="Comic Sans MS" pitchFamily="66" charset="0"/>
              </a:rPr>
              <a:t>Two types of specific immunity:</a:t>
            </a:r>
          </a:p>
          <a:p>
            <a:pPr eaLnBrk="1" hangingPunct="1">
              <a:lnSpc>
                <a:spcPct val="90000"/>
              </a:lnSpc>
              <a:defRPr/>
            </a:pPr>
            <a:endParaRPr lang="en-US" sz="800" dirty="0" smtClean="0">
              <a:latin typeface="Comic Sans MS" pitchFamily="66" charset="0"/>
            </a:endParaRPr>
          </a:p>
          <a:p>
            <a:pPr lvl="1" eaLnBrk="1" hangingPunct="1">
              <a:lnSpc>
                <a:spcPct val="90000"/>
              </a:lnSpc>
              <a:defRPr/>
            </a:pPr>
            <a:r>
              <a:rPr lang="en-US" sz="1400" b="1" dirty="0" smtClean="0">
                <a:solidFill>
                  <a:schemeClr val="tx1">
                    <a:lumMod val="65000"/>
                    <a:lumOff val="35000"/>
                  </a:schemeClr>
                </a:solidFill>
                <a:latin typeface="Comic Sans MS" pitchFamily="66" charset="0"/>
              </a:rPr>
              <a:t>Naturally acquired </a:t>
            </a:r>
            <a:r>
              <a:rPr lang="en-US" sz="1400" dirty="0" smtClean="0">
                <a:latin typeface="Comic Sans MS" pitchFamily="66" charset="0"/>
              </a:rPr>
              <a:t>= immune response against antigens encountered in daily life.</a:t>
            </a:r>
          </a:p>
          <a:p>
            <a:pPr lvl="1" eaLnBrk="1" hangingPunct="1">
              <a:lnSpc>
                <a:spcPct val="90000"/>
              </a:lnSpc>
              <a:defRPr/>
            </a:pPr>
            <a:endParaRPr lang="en-US" sz="800" dirty="0" smtClean="0">
              <a:latin typeface="Comic Sans MS" pitchFamily="66" charset="0"/>
            </a:endParaRPr>
          </a:p>
          <a:p>
            <a:pPr lvl="1" eaLnBrk="1" hangingPunct="1">
              <a:lnSpc>
                <a:spcPct val="90000"/>
              </a:lnSpc>
              <a:defRPr/>
            </a:pPr>
            <a:r>
              <a:rPr lang="en-US" sz="1400" b="1" dirty="0" smtClean="0">
                <a:solidFill>
                  <a:schemeClr val="tx1">
                    <a:lumMod val="65000"/>
                    <a:lumOff val="35000"/>
                  </a:schemeClr>
                </a:solidFill>
                <a:latin typeface="Comic Sans MS" pitchFamily="66" charset="0"/>
              </a:rPr>
              <a:t>Artificially acquired </a:t>
            </a:r>
            <a:r>
              <a:rPr lang="en-US" sz="1400" dirty="0" smtClean="0">
                <a:latin typeface="Comic Sans MS" pitchFamily="66" charset="0"/>
              </a:rPr>
              <a:t>= response to antigens introduced via vaccine.</a:t>
            </a:r>
          </a:p>
          <a:p>
            <a:pPr marL="57150" lvl="1" indent="-342900" eaLnBrk="1" hangingPunct="1">
              <a:lnSpc>
                <a:spcPct val="90000"/>
              </a:lnSpc>
              <a:buFont typeface="Arial" pitchFamily="34" charset="0"/>
              <a:buChar char="•"/>
              <a:defRPr/>
            </a:pPr>
            <a:endParaRPr lang="en-US" sz="1400" dirty="0" smtClean="0">
              <a:latin typeface="Comic Sans MS" pitchFamily="66" charset="0"/>
            </a:endParaRPr>
          </a:p>
          <a:p>
            <a:pPr marL="57150" lvl="1" indent="-342900" eaLnBrk="1" hangingPunct="1">
              <a:lnSpc>
                <a:spcPct val="90000"/>
              </a:lnSpc>
              <a:buFont typeface="Arial" pitchFamily="34" charset="0"/>
              <a:buChar char="•"/>
              <a:defRPr/>
            </a:pPr>
            <a:r>
              <a:rPr lang="en-US" sz="2000" b="1" dirty="0" smtClean="0">
                <a:solidFill>
                  <a:srgbClr val="FF0000"/>
                </a:solidFill>
                <a:latin typeface="Comic Sans MS" pitchFamily="66" charset="0"/>
              </a:rPr>
              <a:t>Q</a:t>
            </a:r>
            <a:r>
              <a:rPr lang="en-US" sz="1800" b="1" dirty="0" smtClean="0">
                <a:latin typeface="Comic Sans MS" pitchFamily="66" charset="0"/>
              </a:rPr>
              <a:t>: </a:t>
            </a:r>
            <a:r>
              <a:rPr lang="en-US" sz="1800" dirty="0" smtClean="0">
                <a:latin typeface="Comic Sans MS" pitchFamily="66" charset="0"/>
              </a:rPr>
              <a:t>How does the body recognize invaders?</a:t>
            </a:r>
          </a:p>
          <a:p>
            <a:pPr lvl="1" eaLnBrk="1" hangingPunct="1">
              <a:lnSpc>
                <a:spcPct val="90000"/>
              </a:lnSpc>
              <a:buFontTx/>
              <a:buNone/>
              <a:defRPr/>
            </a:pPr>
            <a:endParaRPr lang="en-US" sz="1200" dirty="0" smtClean="0">
              <a:latin typeface="Comic Sans MS" pitchFamily="66" charset="0"/>
            </a:endParaRPr>
          </a:p>
        </p:txBody>
      </p:sp>
      <p:sp>
        <p:nvSpPr>
          <p:cNvPr id="21507" name="Rectangle 2"/>
          <p:cNvSpPr>
            <a:spLocks noGrp="1" noChangeArrowheads="1"/>
          </p:cNvSpPr>
          <p:nvPr>
            <p:ph type="title"/>
          </p:nvPr>
        </p:nvSpPr>
        <p:spPr>
          <a:xfrm>
            <a:off x="304800" y="76200"/>
            <a:ext cx="8610600" cy="1066800"/>
          </a:xfrm>
        </p:spPr>
        <p:txBody>
          <a:bodyPr/>
          <a:lstStyle/>
          <a:p>
            <a:pPr eaLnBrk="1" hangingPunct="1"/>
            <a:r>
              <a:rPr lang="en-US" sz="3600" b="1" dirty="0" smtClean="0">
                <a:solidFill>
                  <a:schemeClr val="folHlink"/>
                </a:solidFill>
                <a:latin typeface="Comic Sans MS" pitchFamily="66" charset="0"/>
              </a:rPr>
              <a:t>Third Line of Defense</a:t>
            </a:r>
            <a:br>
              <a:rPr lang="en-US" sz="3600" b="1" dirty="0" smtClean="0">
                <a:solidFill>
                  <a:schemeClr val="folHlink"/>
                </a:solidFill>
                <a:latin typeface="Comic Sans MS" pitchFamily="66" charset="0"/>
              </a:rPr>
            </a:br>
            <a:r>
              <a:rPr lang="en-US" sz="100" b="1" dirty="0">
                <a:solidFill>
                  <a:schemeClr val="folHlink"/>
                </a:solidFill>
                <a:latin typeface="Comic Sans MS" pitchFamily="66" charset="0"/>
              </a:rPr>
              <a:t/>
            </a:r>
            <a:br>
              <a:rPr lang="en-US" sz="100" b="1" dirty="0">
                <a:solidFill>
                  <a:schemeClr val="folHlink"/>
                </a:solidFill>
                <a:latin typeface="Comic Sans MS" pitchFamily="66" charset="0"/>
              </a:rPr>
            </a:br>
            <a:r>
              <a:rPr lang="en-US" sz="2800" b="1" dirty="0" smtClean="0">
                <a:solidFill>
                  <a:srgbClr val="0066FF"/>
                </a:solidFill>
                <a:latin typeface="Comic Sans MS" pitchFamily="66" charset="0"/>
              </a:rPr>
              <a:t>Acquired</a:t>
            </a:r>
          </a:p>
        </p:txBody>
      </p:sp>
      <p:sp>
        <p:nvSpPr>
          <p:cNvPr id="21508" name="Text Box 5"/>
          <p:cNvSpPr txBox="1">
            <a:spLocks noChangeArrowheads="1"/>
          </p:cNvSpPr>
          <p:nvPr/>
        </p:nvSpPr>
        <p:spPr bwMode="auto">
          <a:xfrm rot="-5400000">
            <a:off x="7736681" y="3315494"/>
            <a:ext cx="2497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Third Line of Defense</a:t>
            </a:r>
          </a:p>
        </p:txBody>
      </p:sp>
      <p:sp>
        <p:nvSpPr>
          <p:cNvPr id="21509" name="Text Box 6"/>
          <p:cNvSpPr txBox="1">
            <a:spLocks noChangeArrowheads="1"/>
          </p:cNvSpPr>
          <p:nvPr/>
        </p:nvSpPr>
        <p:spPr bwMode="auto">
          <a:xfrm>
            <a:off x="0" y="6611938"/>
            <a:ext cx="3657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t>Child getting immunized, </a:t>
            </a:r>
            <a:r>
              <a:rPr lang="en-US" sz="1000">
                <a:hlinkClick r:id="rId3"/>
              </a:rPr>
              <a:t>PHIL</a:t>
            </a:r>
            <a:r>
              <a:rPr lang="en-US" sz="1000"/>
              <a:t> #9423</a:t>
            </a:r>
            <a:endParaRPr lang="en-US" sz="1000">
              <a:latin typeface="Comic Sans MS" pitchFamily="66" charset="0"/>
            </a:endParaRPr>
          </a:p>
        </p:txBody>
      </p:sp>
      <p:sp>
        <p:nvSpPr>
          <p:cNvPr id="21510" name="Text Box 5"/>
          <p:cNvSpPr txBox="1">
            <a:spLocks noChangeArrowheads="1"/>
          </p:cNvSpPr>
          <p:nvPr/>
        </p:nvSpPr>
        <p:spPr bwMode="auto">
          <a:xfrm>
            <a:off x="4581525" y="6611938"/>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a:t>
            </a:r>
            <a:r>
              <a:rPr lang="en-US" sz="1000">
                <a:latin typeface="Comic Sans MS" pitchFamily="66" charset="0"/>
              </a:rPr>
              <a:t> on </a:t>
            </a:r>
            <a:r>
              <a:rPr lang="en-US" sz="1000">
                <a:latin typeface="Comic Sans MS" pitchFamily="66" charset="0"/>
                <a:hlinkClick r:id="rId5"/>
              </a:rPr>
              <a:t>ScienceProfOnline.com</a:t>
            </a:r>
            <a:endParaRPr lang="en-US" sz="1000">
              <a:latin typeface="Comic Sans MS" pitchFamily="66" charset="0"/>
            </a:endParaRPr>
          </a:p>
        </p:txBody>
      </p:sp>
      <p:pic>
        <p:nvPicPr>
          <p:cNvPr id="21511" name="Picture 9" descr="C:\Users\Tami\Desktop\Picture3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9463" y="1060450"/>
            <a:ext cx="2824162"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37795">
            <a:off x="6037629" y="4386470"/>
            <a:ext cx="2361456" cy="17632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228600" y="29441"/>
            <a:ext cx="4114800" cy="609600"/>
          </a:xfrm>
        </p:spPr>
        <p:txBody>
          <a:bodyPr/>
          <a:lstStyle/>
          <a:p>
            <a:pPr algn="l" eaLnBrk="1" hangingPunct="1"/>
            <a:r>
              <a:rPr lang="en-US" sz="4000" b="1" dirty="0" smtClean="0">
                <a:solidFill>
                  <a:schemeClr val="folHlink"/>
                </a:solidFill>
                <a:latin typeface="Comic Sans MS" pitchFamily="66" charset="0"/>
              </a:rPr>
              <a:t>Antigens</a:t>
            </a:r>
          </a:p>
        </p:txBody>
      </p:sp>
      <p:sp>
        <p:nvSpPr>
          <p:cNvPr id="57346" name="Rectangle 2"/>
          <p:cNvSpPr>
            <a:spLocks noGrp="1" noChangeArrowheads="1"/>
          </p:cNvSpPr>
          <p:nvPr>
            <p:ph type="body" sz="half" idx="1"/>
          </p:nvPr>
        </p:nvSpPr>
        <p:spPr>
          <a:xfrm>
            <a:off x="227157" y="762000"/>
            <a:ext cx="4421044" cy="5736431"/>
          </a:xfrm>
        </p:spPr>
        <p:txBody>
          <a:bodyPr/>
          <a:lstStyle/>
          <a:p>
            <a:pPr eaLnBrk="1" hangingPunct="1">
              <a:lnSpc>
                <a:spcPct val="80000"/>
              </a:lnSpc>
              <a:defRPr/>
            </a:pPr>
            <a:r>
              <a:rPr lang="en-US" sz="1800" dirty="0" smtClean="0">
                <a:latin typeface="Comic Sans MS" pitchFamily="66" charset="0"/>
              </a:rPr>
              <a:t>Body does not direct immune </a:t>
            </a:r>
          </a:p>
          <a:p>
            <a:pPr marL="0" indent="0" eaLnBrk="1" hangingPunct="1">
              <a:lnSpc>
                <a:spcPct val="80000"/>
              </a:lnSpc>
              <a:buFontTx/>
              <a:buNone/>
              <a:defRPr/>
            </a:pPr>
            <a:r>
              <a:rPr lang="en-US" sz="1800" dirty="0" smtClean="0">
                <a:latin typeface="Comic Sans MS" pitchFamily="66" charset="0"/>
              </a:rPr>
              <a:t>     response against whole bacteria,      </a:t>
            </a:r>
          </a:p>
          <a:p>
            <a:pPr marL="0" indent="0" eaLnBrk="1" hangingPunct="1">
              <a:lnSpc>
                <a:spcPct val="80000"/>
              </a:lnSpc>
              <a:buFontTx/>
              <a:buNone/>
              <a:defRPr/>
            </a:pPr>
            <a:r>
              <a:rPr lang="en-US" sz="1800" dirty="0" smtClean="0">
                <a:latin typeface="Comic Sans MS" pitchFamily="66" charset="0"/>
              </a:rPr>
              <a:t>     fungi, protozoa or viruses.</a:t>
            </a:r>
          </a:p>
          <a:p>
            <a:pPr eaLnBrk="1" hangingPunct="1">
              <a:lnSpc>
                <a:spcPct val="80000"/>
              </a:lnSpc>
              <a:buFontTx/>
              <a:buNone/>
              <a:defRPr/>
            </a:pPr>
            <a:endParaRPr lang="en-US" sz="1800" dirty="0" smtClean="0">
              <a:latin typeface="Comic Sans MS" pitchFamily="66" charset="0"/>
            </a:endParaRPr>
          </a:p>
          <a:p>
            <a:pPr eaLnBrk="1" hangingPunct="1">
              <a:lnSpc>
                <a:spcPct val="80000"/>
              </a:lnSpc>
              <a:defRPr/>
            </a:pPr>
            <a:r>
              <a:rPr lang="en-US" sz="1800" dirty="0" smtClean="0">
                <a:latin typeface="Comic Sans MS" pitchFamily="66" charset="0"/>
              </a:rPr>
              <a:t>Foreign molecules trigger a specific immune response</a:t>
            </a:r>
            <a:r>
              <a:rPr lang="en-US" sz="1800" dirty="0" smtClean="0">
                <a:latin typeface="Comic Sans MS" pitchFamily="66" charset="0"/>
              </a:rPr>
              <a:t>.</a:t>
            </a:r>
            <a:endParaRPr lang="en-US" sz="1800" dirty="0">
              <a:latin typeface="Comic Sans MS" pitchFamily="66" charset="0"/>
            </a:endParaRPr>
          </a:p>
          <a:p>
            <a:pPr eaLnBrk="1" hangingPunct="1">
              <a:lnSpc>
                <a:spcPct val="80000"/>
              </a:lnSpc>
              <a:buFontTx/>
              <a:buNone/>
              <a:defRPr/>
            </a:pPr>
            <a:endParaRPr lang="en-US" sz="1800" dirty="0" smtClean="0">
              <a:latin typeface="Comic Sans MS" pitchFamily="66" charset="0"/>
            </a:endParaRPr>
          </a:p>
          <a:p>
            <a:pPr eaLnBrk="1" hangingPunct="1">
              <a:lnSpc>
                <a:spcPct val="80000"/>
              </a:lnSpc>
              <a:defRPr/>
            </a:pPr>
            <a:r>
              <a:rPr lang="en-US" sz="1800" dirty="0" smtClean="0">
                <a:latin typeface="Comic Sans MS" pitchFamily="66" charset="0"/>
              </a:rPr>
              <a:t>Include components of </a:t>
            </a:r>
            <a:r>
              <a:rPr lang="en-US" sz="1800" b="1" dirty="0" smtClean="0">
                <a:latin typeface="Comic Sans MS" pitchFamily="66" charset="0"/>
                <a:hlinkClick r:id="rId3"/>
              </a:rPr>
              <a:t>bacterial </a:t>
            </a:r>
          </a:p>
          <a:p>
            <a:pPr eaLnBrk="1" hangingPunct="1">
              <a:lnSpc>
                <a:spcPct val="80000"/>
              </a:lnSpc>
              <a:buFontTx/>
              <a:buNone/>
              <a:defRPr/>
            </a:pPr>
            <a:r>
              <a:rPr lang="en-US" sz="1800" b="1" dirty="0" smtClean="0">
                <a:latin typeface="Comic Sans MS" pitchFamily="66" charset="0"/>
              </a:rPr>
              <a:t>	</a:t>
            </a:r>
            <a:r>
              <a:rPr lang="en-US" sz="1800" b="1" dirty="0" smtClean="0">
                <a:latin typeface="Comic Sans MS" pitchFamily="66" charset="0"/>
                <a:hlinkClick r:id="rId3"/>
              </a:rPr>
              <a:t>cell walls</a:t>
            </a:r>
            <a:r>
              <a:rPr lang="en-US" sz="1800" dirty="0" smtClean="0">
                <a:latin typeface="Comic Sans MS" pitchFamily="66" charset="0"/>
              </a:rPr>
              <a:t>, capsules, </a:t>
            </a:r>
            <a:r>
              <a:rPr lang="en-US" sz="1800" dirty="0" err="1" smtClean="0">
                <a:latin typeface="Comic Sans MS" pitchFamily="66" charset="0"/>
              </a:rPr>
              <a:t>pili</a:t>
            </a:r>
            <a:r>
              <a:rPr lang="en-US" sz="1800" dirty="0" smtClean="0">
                <a:latin typeface="Comic Sans MS" pitchFamily="66" charset="0"/>
              </a:rPr>
              <a:t>, and </a:t>
            </a:r>
          </a:p>
          <a:p>
            <a:pPr eaLnBrk="1" hangingPunct="1">
              <a:lnSpc>
                <a:spcPct val="80000"/>
              </a:lnSpc>
              <a:buFontTx/>
              <a:buNone/>
              <a:defRPr/>
            </a:pPr>
            <a:r>
              <a:rPr lang="en-US" sz="1800" dirty="0" smtClean="0">
                <a:latin typeface="Comic Sans MS" pitchFamily="66" charset="0"/>
              </a:rPr>
              <a:t>	flagella, as well as proteins of </a:t>
            </a:r>
          </a:p>
          <a:p>
            <a:pPr eaLnBrk="1" hangingPunct="1">
              <a:lnSpc>
                <a:spcPct val="80000"/>
              </a:lnSpc>
              <a:buFontTx/>
              <a:buNone/>
              <a:defRPr/>
            </a:pPr>
            <a:r>
              <a:rPr lang="en-US" sz="1800" dirty="0" smtClean="0">
                <a:latin typeface="Comic Sans MS" pitchFamily="66" charset="0"/>
              </a:rPr>
              <a:t>	</a:t>
            </a:r>
            <a:r>
              <a:rPr lang="en-US" sz="1800" b="1" dirty="0" smtClean="0">
                <a:latin typeface="Comic Sans MS" pitchFamily="66" charset="0"/>
                <a:hlinkClick r:id="rId4"/>
              </a:rPr>
              <a:t>viruses</a:t>
            </a:r>
            <a:r>
              <a:rPr lang="en-US" sz="1800" dirty="0" smtClean="0">
                <a:latin typeface="Comic Sans MS" pitchFamily="66" charset="0"/>
              </a:rPr>
              <a:t>, fungi and protozoa.</a:t>
            </a:r>
          </a:p>
          <a:p>
            <a:pPr eaLnBrk="1" hangingPunct="1">
              <a:lnSpc>
                <a:spcPct val="80000"/>
              </a:lnSpc>
              <a:defRPr/>
            </a:pPr>
            <a:endParaRPr lang="en-US" sz="1800" dirty="0" smtClean="0">
              <a:latin typeface="Comic Sans MS" pitchFamily="66" charset="0"/>
            </a:endParaRPr>
          </a:p>
          <a:p>
            <a:pPr eaLnBrk="1" hangingPunct="1">
              <a:lnSpc>
                <a:spcPct val="80000"/>
              </a:lnSpc>
              <a:defRPr/>
            </a:pPr>
            <a:r>
              <a:rPr lang="en-US" sz="1800" dirty="0" smtClean="0">
                <a:latin typeface="Comic Sans MS" pitchFamily="66" charset="0"/>
              </a:rPr>
              <a:t>Food and dust can also contain </a:t>
            </a:r>
          </a:p>
          <a:p>
            <a:pPr eaLnBrk="1" hangingPunct="1">
              <a:lnSpc>
                <a:spcPct val="80000"/>
              </a:lnSpc>
              <a:buFontTx/>
              <a:buNone/>
              <a:defRPr/>
            </a:pPr>
            <a:r>
              <a:rPr lang="en-US" sz="1800" dirty="0" smtClean="0">
                <a:latin typeface="Comic Sans MS" pitchFamily="66" charset="0"/>
              </a:rPr>
              <a:t>	antigenic particles.</a:t>
            </a:r>
          </a:p>
          <a:p>
            <a:pPr eaLnBrk="1" hangingPunct="1">
              <a:lnSpc>
                <a:spcPct val="80000"/>
              </a:lnSpc>
              <a:defRPr/>
            </a:pPr>
            <a:endParaRPr lang="en-US" sz="1800" dirty="0" smtClean="0">
              <a:latin typeface="Comic Sans MS" pitchFamily="66" charset="0"/>
            </a:endParaRPr>
          </a:p>
          <a:p>
            <a:pPr eaLnBrk="1" hangingPunct="1">
              <a:lnSpc>
                <a:spcPct val="80000"/>
              </a:lnSpc>
              <a:defRPr/>
            </a:pPr>
            <a:r>
              <a:rPr lang="en-US" sz="1800" dirty="0" smtClean="0">
                <a:latin typeface="Comic Sans MS" pitchFamily="66" charset="0"/>
              </a:rPr>
              <a:t>Enter the body by various methods:</a:t>
            </a:r>
          </a:p>
          <a:p>
            <a:pPr lvl="1" eaLnBrk="1" hangingPunct="1">
              <a:lnSpc>
                <a:spcPct val="80000"/>
              </a:lnSpc>
              <a:defRPr/>
            </a:pPr>
            <a:r>
              <a:rPr lang="en-US" sz="1400" dirty="0" smtClean="0">
                <a:latin typeface="Comic Sans MS" pitchFamily="66" charset="0"/>
              </a:rPr>
              <a:t>Through breaks in skin &amp; mucous membranes</a:t>
            </a:r>
          </a:p>
          <a:p>
            <a:pPr lvl="1" eaLnBrk="1" hangingPunct="1">
              <a:lnSpc>
                <a:spcPct val="80000"/>
              </a:lnSpc>
              <a:defRPr/>
            </a:pPr>
            <a:r>
              <a:rPr lang="en-US" sz="1400" dirty="0" smtClean="0">
                <a:latin typeface="Comic Sans MS" pitchFamily="66" charset="0"/>
              </a:rPr>
              <a:t>Direct injection, as with a bite or needle</a:t>
            </a:r>
          </a:p>
          <a:p>
            <a:pPr lvl="1" eaLnBrk="1" hangingPunct="1">
              <a:lnSpc>
                <a:spcPct val="80000"/>
              </a:lnSpc>
              <a:defRPr/>
            </a:pPr>
            <a:r>
              <a:rPr lang="en-US" sz="1400" dirty="0" smtClean="0">
                <a:latin typeface="Comic Sans MS" pitchFamily="66" charset="0"/>
              </a:rPr>
              <a:t>Through organ transplants and skin grafts</a:t>
            </a:r>
          </a:p>
          <a:p>
            <a:pPr lvl="1" eaLnBrk="1" hangingPunct="1">
              <a:lnSpc>
                <a:spcPct val="80000"/>
              </a:lnSpc>
              <a:defRPr/>
            </a:pPr>
            <a:endParaRPr lang="en-US" sz="1200" dirty="0" smtClean="0">
              <a:latin typeface="Comic Sans MS" pitchFamily="66" charset="0"/>
            </a:endParaRPr>
          </a:p>
          <a:p>
            <a:pPr marL="457200" lvl="1" indent="0" eaLnBrk="1" hangingPunct="1">
              <a:lnSpc>
                <a:spcPct val="80000"/>
              </a:lnSpc>
              <a:buFontTx/>
              <a:buNone/>
              <a:defRPr/>
            </a:pPr>
            <a:endParaRPr lang="en-US" sz="1200" dirty="0" smtClean="0">
              <a:latin typeface="Comic Sans MS" pitchFamily="66" charset="0"/>
              <a:cs typeface="Times New Roman" pitchFamily="18" charset="0"/>
              <a:sym typeface="Symbol" pitchFamily="18" charset="2"/>
            </a:endParaRPr>
          </a:p>
        </p:txBody>
      </p:sp>
      <p:pic>
        <p:nvPicPr>
          <p:cNvPr id="3" name="Content Placeholder 2"/>
          <p:cNvPicPr>
            <a:picLocks noGrp="1" noChangeAspect="1"/>
          </p:cNvPicPr>
          <p:nvPr>
            <p:ph sz="quarter" idx="3"/>
          </p:nvPr>
        </p:nvPicPr>
        <p:blipFill>
          <a:blip r:embed="rId5" cstate="email">
            <a:extLst>
              <a:ext uri="{28A0092B-C50C-407E-A947-70E740481C1C}">
                <a14:useLocalDpi xmlns:a14="http://schemas.microsoft.com/office/drawing/2010/main"/>
              </a:ext>
            </a:extLst>
          </a:blip>
          <a:stretch>
            <a:fillRect/>
          </a:stretch>
        </p:blipFill>
        <p:spPr>
          <a:xfrm>
            <a:off x="5410200" y="3687762"/>
            <a:ext cx="3017838"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533" name="AutoShape 19"/>
          <p:cNvSpPr>
            <a:spLocks noChangeArrowheads="1"/>
          </p:cNvSpPr>
          <p:nvPr/>
        </p:nvSpPr>
        <p:spPr bwMode="auto">
          <a:xfrm>
            <a:off x="7772400" y="5029200"/>
            <a:ext cx="609600" cy="533400"/>
          </a:xfrm>
          <a:prstGeom prst="wedgeRectCallout">
            <a:avLst>
              <a:gd name="adj1" fmla="val -95671"/>
              <a:gd name="adj2" fmla="val 8242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900" b="1"/>
              <a:t>Hi! I’m Tami’s Cell</a:t>
            </a:r>
          </a:p>
        </p:txBody>
      </p:sp>
      <p:sp>
        <p:nvSpPr>
          <p:cNvPr id="22534" name="AutoShape 20"/>
          <p:cNvSpPr>
            <a:spLocks noChangeArrowheads="1"/>
          </p:cNvSpPr>
          <p:nvPr/>
        </p:nvSpPr>
        <p:spPr bwMode="auto">
          <a:xfrm>
            <a:off x="6688138" y="3914775"/>
            <a:ext cx="609600" cy="533400"/>
          </a:xfrm>
          <a:prstGeom prst="wedgeRectCallout">
            <a:avLst>
              <a:gd name="adj1" fmla="val 59898"/>
              <a:gd name="adj2" fmla="val 9285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900" b="1"/>
              <a:t>Hi! I’m Tami’s Cell</a:t>
            </a:r>
          </a:p>
        </p:txBody>
      </p:sp>
      <p:sp>
        <p:nvSpPr>
          <p:cNvPr id="22535" name="AutoShape 21"/>
          <p:cNvSpPr>
            <a:spLocks noChangeArrowheads="1"/>
          </p:cNvSpPr>
          <p:nvPr/>
        </p:nvSpPr>
        <p:spPr bwMode="auto">
          <a:xfrm>
            <a:off x="6172200" y="5638800"/>
            <a:ext cx="685800" cy="533400"/>
          </a:xfrm>
          <a:prstGeom prst="wedgeRectCallout">
            <a:avLst>
              <a:gd name="adj1" fmla="val 57866"/>
              <a:gd name="adj2" fmla="val -10863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900" b="1"/>
              <a:t>Can I see your I.D.?</a:t>
            </a:r>
          </a:p>
        </p:txBody>
      </p:sp>
      <p:sp>
        <p:nvSpPr>
          <p:cNvPr id="22536" name="Text Box 6"/>
          <p:cNvSpPr txBox="1">
            <a:spLocks noChangeArrowheads="1"/>
          </p:cNvSpPr>
          <p:nvPr/>
        </p:nvSpPr>
        <p:spPr bwMode="auto">
          <a:xfrm>
            <a:off x="0" y="6611938"/>
            <a:ext cx="3657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a:latin typeface="Comic Sans MS" pitchFamily="66" charset="0"/>
                <a:hlinkClick r:id="rId6"/>
              </a:rPr>
              <a:t>Blood cells</a:t>
            </a:r>
            <a:r>
              <a:rPr lang="en-US" sz="1000">
                <a:latin typeface="Comic Sans MS" pitchFamily="66" charset="0"/>
              </a:rPr>
              <a:t>, National Cancer Institute</a:t>
            </a:r>
          </a:p>
        </p:txBody>
      </p:sp>
      <p:sp>
        <p:nvSpPr>
          <p:cNvPr id="22537" name="Text Box 5"/>
          <p:cNvSpPr txBox="1">
            <a:spLocks noChangeArrowheads="1"/>
          </p:cNvSpPr>
          <p:nvPr/>
        </p:nvSpPr>
        <p:spPr bwMode="auto">
          <a:xfrm rot="-5400000">
            <a:off x="7736681" y="3315494"/>
            <a:ext cx="2497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Third Line of Defense</a:t>
            </a:r>
          </a:p>
        </p:txBody>
      </p:sp>
      <p:sp>
        <p:nvSpPr>
          <p:cNvPr id="22538" name="Text Box 5"/>
          <p:cNvSpPr txBox="1">
            <a:spLocks noChangeArrowheads="1"/>
          </p:cNvSpPr>
          <p:nvPr/>
        </p:nvSpPr>
        <p:spPr bwMode="auto">
          <a:xfrm>
            <a:off x="4581525" y="6616700"/>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pic>
        <p:nvPicPr>
          <p:cNvPr id="22539" name="Picture 14" descr="C:\Users\Tami\Desktop\Picture3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5357" y="209550"/>
            <a:ext cx="4014643"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 Box 9"/>
          <p:cNvSpPr txBox="1">
            <a:spLocks noChangeArrowheads="1"/>
          </p:cNvSpPr>
          <p:nvPr/>
        </p:nvSpPr>
        <p:spPr bwMode="auto">
          <a:xfrm>
            <a:off x="4875357" y="1246188"/>
            <a:ext cx="3962400"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latin typeface="Courier New" pitchFamily="49" charset="0"/>
              </a:rPr>
              <a:t>Antigens Are Like Name Tags </a:t>
            </a:r>
            <a:r>
              <a:rPr lang="en-US" sz="1600" dirty="0">
                <a:latin typeface="Courier New" pitchFamily="49" charset="0"/>
              </a:rPr>
              <a:t>Antigenic particles are often associated with a specific characteristic of an organism, so are detected as foreign when they get inside another organism that doesn’t have that characteristic.</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715963"/>
          </a:xfrm>
        </p:spPr>
        <p:txBody>
          <a:bodyPr/>
          <a:lstStyle/>
          <a:p>
            <a:pPr eaLnBrk="1" hangingPunct="1"/>
            <a:r>
              <a:rPr lang="en-US" sz="4000" b="1" dirty="0" smtClean="0">
                <a:solidFill>
                  <a:schemeClr val="folHlink"/>
                </a:solidFill>
                <a:latin typeface="Comic Sans MS" pitchFamily="66" charset="0"/>
              </a:rPr>
              <a:t>Antibodies</a:t>
            </a:r>
          </a:p>
        </p:txBody>
      </p:sp>
      <p:sp>
        <p:nvSpPr>
          <p:cNvPr id="23555" name="Rectangle 3"/>
          <p:cNvSpPr>
            <a:spLocks noGrp="1" noChangeArrowheads="1"/>
          </p:cNvSpPr>
          <p:nvPr>
            <p:ph type="body" sz="half" idx="1"/>
          </p:nvPr>
        </p:nvSpPr>
        <p:spPr>
          <a:xfrm>
            <a:off x="381000" y="1497013"/>
            <a:ext cx="4343400" cy="4495800"/>
          </a:xfrm>
        </p:spPr>
        <p:txBody>
          <a:bodyPr/>
          <a:lstStyle/>
          <a:p>
            <a:pPr eaLnBrk="1" hangingPunct="1">
              <a:lnSpc>
                <a:spcPct val="90000"/>
              </a:lnSpc>
            </a:pPr>
            <a:r>
              <a:rPr lang="en-US" sz="2000" dirty="0" smtClean="0">
                <a:latin typeface="Comic Sans MS" pitchFamily="66" charset="0"/>
              </a:rPr>
              <a:t>Also called </a:t>
            </a:r>
            <a:r>
              <a:rPr lang="en-US" sz="2000" dirty="0" err="1" smtClean="0">
                <a:latin typeface="Comic Sans MS" pitchFamily="66" charset="0"/>
              </a:rPr>
              <a:t>immunoglobulins</a:t>
            </a:r>
            <a:r>
              <a:rPr lang="en-US" sz="2000" dirty="0" smtClean="0">
                <a:latin typeface="Comic Sans MS" pitchFamily="66" charset="0"/>
              </a:rPr>
              <a:t> </a:t>
            </a:r>
            <a:r>
              <a:rPr lang="en-US" sz="1600" dirty="0" smtClean="0">
                <a:latin typeface="Comic Sans MS" pitchFamily="66" charset="0"/>
              </a:rPr>
              <a:t>(</a:t>
            </a:r>
            <a:r>
              <a:rPr lang="en-US" sz="1600" dirty="0" err="1" smtClean="0">
                <a:latin typeface="Comic Sans MS" pitchFamily="66" charset="0"/>
              </a:rPr>
              <a:t>Ig</a:t>
            </a:r>
            <a:r>
              <a:rPr lang="en-US" sz="1600" dirty="0" smtClean="0">
                <a:latin typeface="Comic Sans MS" pitchFamily="66" charset="0"/>
              </a:rPr>
              <a:t>).</a:t>
            </a:r>
          </a:p>
          <a:p>
            <a:pPr eaLnBrk="1" hangingPunct="1">
              <a:lnSpc>
                <a:spcPct val="90000"/>
              </a:lnSpc>
            </a:pPr>
            <a:endParaRPr lang="en-US" sz="2000" dirty="0" smtClean="0">
              <a:latin typeface="Comic Sans MS" pitchFamily="66" charset="0"/>
            </a:endParaRPr>
          </a:p>
          <a:p>
            <a:pPr eaLnBrk="1" hangingPunct="1">
              <a:lnSpc>
                <a:spcPct val="90000"/>
              </a:lnSpc>
            </a:pPr>
            <a:endParaRPr lang="en-US" sz="2000" dirty="0" smtClean="0">
              <a:latin typeface="Comic Sans MS" pitchFamily="66" charset="0"/>
            </a:endParaRPr>
          </a:p>
          <a:p>
            <a:pPr eaLnBrk="1" hangingPunct="1">
              <a:lnSpc>
                <a:spcPct val="90000"/>
              </a:lnSpc>
            </a:pPr>
            <a:r>
              <a:rPr lang="en-US" sz="2000" dirty="0" err="1" smtClean="0">
                <a:latin typeface="Comic Sans MS" pitchFamily="66" charset="0"/>
                <a:hlinkClick r:id="rId3"/>
              </a:rPr>
              <a:t>Protein</a:t>
            </a:r>
            <a:r>
              <a:rPr lang="en-US" sz="2000" dirty="0" err="1" smtClean="0">
                <a:latin typeface="Comic Sans MS" pitchFamily="66" charset="0"/>
              </a:rPr>
              <a:t>aceous</a:t>
            </a:r>
            <a:r>
              <a:rPr lang="en-US" sz="2000" dirty="0" smtClean="0">
                <a:latin typeface="Comic Sans MS" pitchFamily="66" charset="0"/>
              </a:rPr>
              <a:t> molecules that bind </a:t>
            </a:r>
            <a:r>
              <a:rPr lang="en-US" sz="2000" b="1" dirty="0" smtClean="0">
                <a:solidFill>
                  <a:schemeClr val="tx1">
                    <a:lumMod val="65000"/>
                    <a:lumOff val="35000"/>
                  </a:schemeClr>
                </a:solidFill>
                <a:latin typeface="Comic Sans MS" pitchFamily="66" charset="0"/>
              </a:rPr>
              <a:t>antigens</a:t>
            </a:r>
            <a:r>
              <a:rPr lang="en-US" sz="2000" dirty="0" smtClean="0">
                <a:latin typeface="Comic Sans MS" pitchFamily="66" charset="0"/>
              </a:rPr>
              <a:t> at the antigen-binding site.</a:t>
            </a:r>
          </a:p>
          <a:p>
            <a:pPr eaLnBrk="1" hangingPunct="1">
              <a:lnSpc>
                <a:spcPct val="90000"/>
              </a:lnSpc>
            </a:pPr>
            <a:endParaRPr lang="en-US" sz="2000" dirty="0" smtClean="0">
              <a:latin typeface="Comic Sans MS" pitchFamily="66" charset="0"/>
            </a:endParaRPr>
          </a:p>
          <a:p>
            <a:pPr eaLnBrk="1" hangingPunct="1">
              <a:lnSpc>
                <a:spcPct val="90000"/>
              </a:lnSpc>
            </a:pPr>
            <a:endParaRPr lang="en-US" sz="2000" dirty="0" smtClean="0">
              <a:latin typeface="Comic Sans MS" pitchFamily="66" charset="0"/>
            </a:endParaRPr>
          </a:p>
          <a:p>
            <a:pPr eaLnBrk="1" hangingPunct="1">
              <a:lnSpc>
                <a:spcPct val="90000"/>
              </a:lnSpc>
            </a:pPr>
            <a:r>
              <a:rPr lang="en-US" sz="2000" dirty="0" smtClean="0">
                <a:latin typeface="Comic Sans MS" pitchFamily="66" charset="0"/>
              </a:rPr>
              <a:t>Considered part of the </a:t>
            </a:r>
            <a:r>
              <a:rPr lang="en-US" sz="2000" b="1" dirty="0" err="1" smtClean="0">
                <a:solidFill>
                  <a:schemeClr val="tx1">
                    <a:lumMod val="65000"/>
                    <a:lumOff val="35000"/>
                  </a:schemeClr>
                </a:solidFill>
                <a:latin typeface="Comic Sans MS" pitchFamily="66" charset="0"/>
              </a:rPr>
              <a:t>humoral</a:t>
            </a:r>
            <a:r>
              <a:rPr lang="en-US" sz="2000" b="1" dirty="0" smtClean="0">
                <a:solidFill>
                  <a:schemeClr val="tx1">
                    <a:lumMod val="65000"/>
                    <a:lumOff val="35000"/>
                  </a:schemeClr>
                </a:solidFill>
                <a:latin typeface="Comic Sans MS" pitchFamily="66" charset="0"/>
              </a:rPr>
              <a:t> immune response</a:t>
            </a:r>
            <a:r>
              <a:rPr lang="en-US" sz="2000" b="1" dirty="0" smtClean="0">
                <a:latin typeface="Comic Sans MS" pitchFamily="66" charset="0"/>
              </a:rPr>
              <a:t> </a:t>
            </a:r>
            <a:r>
              <a:rPr lang="en-US" sz="2000" dirty="0" smtClean="0">
                <a:latin typeface="Comic Sans MS" pitchFamily="66" charset="0"/>
              </a:rPr>
              <a:t>since bodily fluids such as lymph and blood were once called humors.</a:t>
            </a:r>
            <a:endParaRPr lang="en-US" sz="2000" dirty="0" smtClean="0">
              <a:latin typeface="Comic Sans MS" pitchFamily="66" charset="0"/>
              <a:cs typeface="Times New Roman" pitchFamily="18" charset="0"/>
              <a:sym typeface="Symbol" pitchFamily="18" charset="2"/>
            </a:endParaRPr>
          </a:p>
        </p:txBody>
      </p:sp>
      <p:pic>
        <p:nvPicPr>
          <p:cNvPr id="235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47775"/>
            <a:ext cx="35433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6"/>
          <p:cNvSpPr txBox="1">
            <a:spLocks noChangeArrowheads="1"/>
          </p:cNvSpPr>
          <p:nvPr/>
        </p:nvSpPr>
        <p:spPr bwMode="auto">
          <a:xfrm>
            <a:off x="0" y="6611938"/>
            <a:ext cx="3657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Images: </a:t>
            </a:r>
            <a:r>
              <a:rPr lang="en-US" sz="1000" dirty="0">
                <a:latin typeface="Comic Sans MS" pitchFamily="66" charset="0"/>
                <a:hlinkClick r:id="rId5"/>
              </a:rPr>
              <a:t>Antibody</a:t>
            </a:r>
            <a:r>
              <a:rPr lang="en-US" sz="1000" dirty="0">
                <a:latin typeface="Comic Sans MS" pitchFamily="66" charset="0"/>
              </a:rPr>
              <a:t>, </a:t>
            </a:r>
            <a:r>
              <a:rPr lang="en-US" sz="1000" dirty="0" err="1">
                <a:latin typeface="Comic Sans MS" pitchFamily="66" charset="0"/>
              </a:rPr>
              <a:t>Fvasconcellos</a:t>
            </a:r>
            <a:r>
              <a:rPr lang="en-US" sz="1000" dirty="0">
                <a:latin typeface="Comic Sans MS" pitchFamily="66" charset="0"/>
              </a:rPr>
              <a:t> </a:t>
            </a:r>
          </a:p>
        </p:txBody>
      </p:sp>
      <p:sp>
        <p:nvSpPr>
          <p:cNvPr id="23558" name="Text Box 5"/>
          <p:cNvSpPr txBox="1">
            <a:spLocks noChangeArrowheads="1"/>
          </p:cNvSpPr>
          <p:nvPr/>
        </p:nvSpPr>
        <p:spPr bwMode="auto">
          <a:xfrm rot="-5400000">
            <a:off x="7736681" y="3315494"/>
            <a:ext cx="2497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Third Line of Defense</a:t>
            </a:r>
          </a:p>
        </p:txBody>
      </p:sp>
      <p:sp>
        <p:nvSpPr>
          <p:cNvPr id="23559"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9762"/>
          </a:xfrm>
        </p:spPr>
        <p:txBody>
          <a:bodyPr/>
          <a:lstStyle/>
          <a:p>
            <a:pPr eaLnBrk="1" hangingPunct="1"/>
            <a:r>
              <a:rPr lang="en-GB" sz="3600" b="1" dirty="0" smtClean="0">
                <a:solidFill>
                  <a:schemeClr val="folHlink"/>
                </a:solidFill>
                <a:latin typeface="Comic Sans MS" pitchFamily="66" charset="0"/>
              </a:rPr>
              <a:t>How Antibodies Work</a:t>
            </a:r>
            <a:endParaRPr lang="en-US" sz="3600" b="1" dirty="0" smtClean="0">
              <a:solidFill>
                <a:schemeClr val="folHlink"/>
              </a:solidFill>
              <a:latin typeface="Comic Sans MS" pitchFamily="66" charset="0"/>
            </a:endParaRPr>
          </a:p>
        </p:txBody>
      </p:sp>
      <p:sp>
        <p:nvSpPr>
          <p:cNvPr id="24579" name="Rectangle 3"/>
          <p:cNvSpPr>
            <a:spLocks noGrp="1" noChangeArrowheads="1"/>
          </p:cNvSpPr>
          <p:nvPr>
            <p:ph type="body" sz="half" idx="1"/>
          </p:nvPr>
        </p:nvSpPr>
        <p:spPr>
          <a:xfrm>
            <a:off x="533400" y="1323975"/>
            <a:ext cx="4343400" cy="4010025"/>
          </a:xfrm>
        </p:spPr>
        <p:txBody>
          <a:bodyPr/>
          <a:lstStyle/>
          <a:p>
            <a:pPr eaLnBrk="1" hangingPunct="1">
              <a:lnSpc>
                <a:spcPct val="80000"/>
              </a:lnSpc>
            </a:pPr>
            <a:r>
              <a:rPr lang="en-GB" sz="1800" dirty="0" smtClean="0">
                <a:latin typeface="Comic Sans MS" pitchFamily="66" charset="0"/>
              </a:rPr>
              <a:t>Some act as </a:t>
            </a:r>
            <a:r>
              <a:rPr lang="en-GB" sz="2000" b="1" dirty="0" err="1" smtClean="0">
                <a:solidFill>
                  <a:schemeClr val="tx1">
                    <a:lumMod val="65000"/>
                    <a:lumOff val="35000"/>
                  </a:schemeClr>
                </a:solidFill>
                <a:latin typeface="Comic Sans MS" pitchFamily="66" charset="0"/>
              </a:rPr>
              <a:t>opsonins</a:t>
            </a:r>
            <a:r>
              <a:rPr lang="en-GB" sz="1800" dirty="0" smtClean="0">
                <a:latin typeface="Comic Sans MS" pitchFamily="66" charset="0"/>
              </a:rPr>
              <a:t>, markers to identify antigens for phagocytes and stimulate </a:t>
            </a:r>
            <a:r>
              <a:rPr lang="en-GB" sz="1800" dirty="0" err="1" smtClean="0">
                <a:latin typeface="Comic Sans MS" pitchFamily="66" charset="0"/>
              </a:rPr>
              <a:t>phagoctosis</a:t>
            </a:r>
            <a:r>
              <a:rPr lang="en-GB" sz="1800" dirty="0" smtClean="0">
                <a:latin typeface="Comic Sans MS" pitchFamily="66" charset="0"/>
              </a:rPr>
              <a:t>.</a:t>
            </a:r>
          </a:p>
          <a:p>
            <a:pPr eaLnBrk="1" hangingPunct="1">
              <a:lnSpc>
                <a:spcPct val="80000"/>
              </a:lnSpc>
              <a:buFontTx/>
              <a:buNone/>
            </a:pPr>
            <a:endParaRPr lang="en-GB" sz="1800" dirty="0" smtClean="0">
              <a:latin typeface="Comic Sans MS" pitchFamily="66" charset="0"/>
            </a:endParaRPr>
          </a:p>
          <a:p>
            <a:pPr eaLnBrk="1" hangingPunct="1">
              <a:lnSpc>
                <a:spcPct val="80000"/>
              </a:lnSpc>
            </a:pPr>
            <a:r>
              <a:rPr lang="en-GB" sz="1800" dirty="0" smtClean="0">
                <a:latin typeface="Comic Sans MS" pitchFamily="66" charset="0"/>
              </a:rPr>
              <a:t>Some work as</a:t>
            </a:r>
            <a:r>
              <a:rPr lang="en-GB" sz="1800" b="1" dirty="0" smtClean="0">
                <a:latin typeface="Comic Sans MS" pitchFamily="66" charset="0"/>
              </a:rPr>
              <a:t> </a:t>
            </a:r>
            <a:r>
              <a:rPr lang="en-GB" sz="2000" b="1" dirty="0" smtClean="0">
                <a:solidFill>
                  <a:schemeClr val="tx1">
                    <a:lumMod val="65000"/>
                    <a:lumOff val="35000"/>
                  </a:schemeClr>
                </a:solidFill>
                <a:latin typeface="Comic Sans MS" pitchFamily="66" charset="0"/>
              </a:rPr>
              <a:t>antitoxins</a:t>
            </a:r>
            <a:r>
              <a:rPr lang="en-GB" sz="1800" b="1" dirty="0" smtClean="0">
                <a:latin typeface="Comic Sans MS" pitchFamily="66" charset="0"/>
              </a:rPr>
              <a:t> </a:t>
            </a:r>
            <a:r>
              <a:rPr lang="en-GB" sz="1400" dirty="0" smtClean="0">
                <a:latin typeface="Comic Sans MS" pitchFamily="66" charset="0"/>
              </a:rPr>
              <a:t>(i.e. they neutralize toxins for e.g. those causing diphtheria and tetanus).</a:t>
            </a:r>
          </a:p>
          <a:p>
            <a:pPr eaLnBrk="1" hangingPunct="1">
              <a:lnSpc>
                <a:spcPct val="80000"/>
              </a:lnSpc>
            </a:pPr>
            <a:endParaRPr lang="en-GB" sz="1800" dirty="0" smtClean="0">
              <a:latin typeface="Comic Sans MS" pitchFamily="66" charset="0"/>
            </a:endParaRPr>
          </a:p>
          <a:p>
            <a:pPr eaLnBrk="1" hangingPunct="1">
              <a:lnSpc>
                <a:spcPct val="80000"/>
              </a:lnSpc>
            </a:pPr>
            <a:r>
              <a:rPr lang="en-GB" sz="1800" dirty="0" smtClean="0">
                <a:latin typeface="Comic Sans MS" pitchFamily="66" charset="0"/>
              </a:rPr>
              <a:t>Some attach to bacterial flagella making them less active and easier for phagocytes to engulf.</a:t>
            </a:r>
          </a:p>
          <a:p>
            <a:pPr eaLnBrk="1" hangingPunct="1">
              <a:lnSpc>
                <a:spcPct val="80000"/>
              </a:lnSpc>
            </a:pPr>
            <a:endParaRPr lang="en-GB" sz="1800" dirty="0" smtClean="0">
              <a:latin typeface="Comic Sans MS" pitchFamily="66" charset="0"/>
            </a:endParaRPr>
          </a:p>
          <a:p>
            <a:pPr eaLnBrk="1" hangingPunct="1">
              <a:lnSpc>
                <a:spcPct val="80000"/>
              </a:lnSpc>
            </a:pPr>
            <a:r>
              <a:rPr lang="en-GB" sz="1800" dirty="0" smtClean="0">
                <a:latin typeface="Comic Sans MS" pitchFamily="66" charset="0"/>
              </a:rPr>
              <a:t>Some cause </a:t>
            </a:r>
            <a:r>
              <a:rPr lang="en-US" sz="2000" b="1" dirty="0">
                <a:solidFill>
                  <a:schemeClr val="tx1">
                    <a:lumMod val="65000"/>
                    <a:lumOff val="35000"/>
                  </a:schemeClr>
                </a:solidFill>
                <a:latin typeface="Comic Sans MS" pitchFamily="66" charset="0"/>
              </a:rPr>
              <a:t>a</a:t>
            </a:r>
            <a:r>
              <a:rPr lang="en-US" sz="2000" b="1" dirty="0" smtClean="0">
                <a:solidFill>
                  <a:schemeClr val="tx1">
                    <a:lumMod val="65000"/>
                    <a:lumOff val="35000"/>
                  </a:schemeClr>
                </a:solidFill>
                <a:latin typeface="Comic Sans MS" pitchFamily="66" charset="0"/>
              </a:rPr>
              <a:t>gglutination</a:t>
            </a:r>
            <a:r>
              <a:rPr lang="en-US" sz="1800" dirty="0" smtClean="0">
                <a:latin typeface="Comic Sans MS" pitchFamily="66" charset="0"/>
              </a:rPr>
              <a:t> </a:t>
            </a:r>
            <a:r>
              <a:rPr lang="en-GB" sz="1400" dirty="0" smtClean="0">
                <a:latin typeface="Comic Sans MS" pitchFamily="66" charset="0"/>
              </a:rPr>
              <a:t>(clumping together) </a:t>
            </a:r>
            <a:r>
              <a:rPr lang="en-GB" sz="1800" dirty="0" smtClean="0">
                <a:latin typeface="Comic Sans MS" pitchFamily="66" charset="0"/>
              </a:rPr>
              <a:t>of bacteria making them less likely to spread</a:t>
            </a:r>
            <a:endParaRPr lang="en-US" sz="1800" dirty="0" smtClean="0">
              <a:latin typeface="Comic Sans MS" pitchFamily="66" charset="0"/>
            </a:endParaRPr>
          </a:p>
        </p:txBody>
      </p:sp>
      <p:sp>
        <p:nvSpPr>
          <p:cNvPr id="24580" name="Text Box 10"/>
          <p:cNvSpPr txBox="1">
            <a:spLocks noChangeArrowheads="1"/>
          </p:cNvSpPr>
          <p:nvPr/>
        </p:nvSpPr>
        <p:spPr bwMode="auto">
          <a:xfrm>
            <a:off x="200024" y="5635625"/>
            <a:ext cx="5362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solidFill>
                  <a:srgbClr val="FF0000"/>
                </a:solidFill>
                <a:latin typeface="Comic Sans MS" pitchFamily="66" charset="0"/>
              </a:rPr>
              <a:t>Q</a:t>
            </a:r>
            <a:r>
              <a:rPr lang="en-US" sz="2000" b="1" dirty="0">
                <a:latin typeface="Comic Sans MS" pitchFamily="66" charset="0"/>
              </a:rPr>
              <a:t>: </a:t>
            </a:r>
            <a:r>
              <a:rPr lang="en-US" sz="2000" dirty="0">
                <a:latin typeface="Comic Sans MS" pitchFamily="66" charset="0"/>
              </a:rPr>
              <a:t>But where do </a:t>
            </a:r>
            <a:r>
              <a:rPr lang="en-US" sz="2000" b="1" dirty="0">
                <a:latin typeface="Comic Sans MS" pitchFamily="66" charset="0"/>
              </a:rPr>
              <a:t>antibodies</a:t>
            </a:r>
            <a:r>
              <a:rPr lang="en-US" sz="2000" dirty="0">
                <a:latin typeface="Comic Sans MS" pitchFamily="66" charset="0"/>
              </a:rPr>
              <a:t> come from?</a:t>
            </a:r>
          </a:p>
        </p:txBody>
      </p:sp>
      <p:pic>
        <p:nvPicPr>
          <p:cNvPr id="24581" name="Content Placeholder 3"/>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27663" y="3810000"/>
            <a:ext cx="3441700" cy="2408238"/>
          </a:xfrm>
        </p:spPr>
      </p:pic>
      <p:sp>
        <p:nvSpPr>
          <p:cNvPr id="24582" name="Text Box 7"/>
          <p:cNvSpPr txBox="1">
            <a:spLocks noChangeArrowheads="1"/>
          </p:cNvSpPr>
          <p:nvPr/>
        </p:nvSpPr>
        <p:spPr bwMode="auto">
          <a:xfrm>
            <a:off x="30163" y="6465888"/>
            <a:ext cx="347503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Image: </a:t>
            </a:r>
            <a:r>
              <a:rPr lang="en-US" sz="1000" dirty="0">
                <a:latin typeface="Comic Sans MS" pitchFamily="66" charset="0"/>
                <a:hlinkClick r:id="rId4"/>
              </a:rPr>
              <a:t>Antigen antibody complex</a:t>
            </a:r>
            <a:r>
              <a:rPr lang="en-US" sz="1000" dirty="0">
                <a:latin typeface="Comic Sans MS" pitchFamily="66" charset="0"/>
              </a:rPr>
              <a:t>, Dr. Sanderson Immunology Page; </a:t>
            </a:r>
            <a:r>
              <a:rPr lang="en-US" sz="1000" dirty="0" err="1">
                <a:latin typeface="Comic Sans MS" pitchFamily="66" charset="0"/>
                <a:hlinkClick r:id="rId5"/>
              </a:rPr>
              <a:t>Opsoni</a:t>
            </a:r>
            <a:r>
              <a:rPr lang="en-US" sz="1000" dirty="0" err="1">
                <a:latin typeface="Comic Sans MS" pitchFamily="66" charset="0"/>
              </a:rPr>
              <a:t>n</a:t>
            </a:r>
            <a:r>
              <a:rPr lang="en-US" sz="1000" dirty="0">
                <a:latin typeface="Comic Sans MS" pitchFamily="66" charset="0"/>
              </a:rPr>
              <a:t>, Graham </a:t>
            </a:r>
            <a:r>
              <a:rPr lang="en-US" sz="1000" dirty="0" err="1">
                <a:latin typeface="Comic Sans MS" pitchFamily="66" charset="0"/>
              </a:rPr>
              <a:t>Colm</a:t>
            </a:r>
            <a:endParaRPr lang="en-US" sz="1000" dirty="0">
              <a:latin typeface="Comic Sans MS" pitchFamily="66" charset="0"/>
            </a:endParaRPr>
          </a:p>
        </p:txBody>
      </p:sp>
      <p:pic>
        <p:nvPicPr>
          <p:cNvPr id="2458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8775" y="1143000"/>
            <a:ext cx="30384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5"/>
          <p:cNvSpPr txBox="1">
            <a:spLocks noChangeArrowheads="1"/>
          </p:cNvSpPr>
          <p:nvPr/>
        </p:nvSpPr>
        <p:spPr bwMode="auto">
          <a:xfrm rot="-5400000">
            <a:off x="7736681" y="3315494"/>
            <a:ext cx="2497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Third Line of Defense</a:t>
            </a:r>
          </a:p>
        </p:txBody>
      </p:sp>
      <p:sp>
        <p:nvSpPr>
          <p:cNvPr id="24585"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479425"/>
          </a:xfrm>
        </p:spPr>
        <p:txBody>
          <a:bodyPr/>
          <a:lstStyle/>
          <a:p>
            <a:pPr algn="l" eaLnBrk="1" hangingPunct="1"/>
            <a:r>
              <a:rPr lang="en-US" sz="3200" b="1" dirty="0" smtClean="0">
                <a:solidFill>
                  <a:schemeClr val="folHlink"/>
                </a:solidFill>
                <a:latin typeface="Comic Sans MS" pitchFamily="66" charset="0"/>
              </a:rPr>
              <a:t>Lymphatic System</a:t>
            </a:r>
          </a:p>
        </p:txBody>
      </p:sp>
      <p:sp>
        <p:nvSpPr>
          <p:cNvPr id="25603" name="Rectangle 3"/>
          <p:cNvSpPr>
            <a:spLocks noGrp="1" noChangeArrowheads="1"/>
          </p:cNvSpPr>
          <p:nvPr>
            <p:ph type="body" sz="half" idx="1"/>
          </p:nvPr>
        </p:nvSpPr>
        <p:spPr>
          <a:xfrm>
            <a:off x="457200" y="1143000"/>
            <a:ext cx="4495800" cy="5334000"/>
          </a:xfrm>
        </p:spPr>
        <p:txBody>
          <a:bodyPr/>
          <a:lstStyle/>
          <a:p>
            <a:pPr eaLnBrk="1" hangingPunct="1">
              <a:lnSpc>
                <a:spcPct val="80000"/>
              </a:lnSpc>
            </a:pPr>
            <a:r>
              <a:rPr lang="en-US" sz="1800" dirty="0" smtClean="0">
                <a:latin typeface="Comic Sans MS" pitchFamily="66" charset="0"/>
              </a:rPr>
              <a:t>Screens tissues of the body for foreign antigens.</a:t>
            </a:r>
          </a:p>
          <a:p>
            <a:pPr eaLnBrk="1" hangingPunct="1">
              <a:lnSpc>
                <a:spcPct val="80000"/>
              </a:lnSpc>
            </a:pPr>
            <a:endParaRPr lang="en-US" sz="2000" dirty="0" smtClean="0">
              <a:latin typeface="Comic Sans MS" pitchFamily="66" charset="0"/>
            </a:endParaRPr>
          </a:p>
          <a:p>
            <a:pPr eaLnBrk="1" hangingPunct="1">
              <a:lnSpc>
                <a:spcPct val="80000"/>
              </a:lnSpc>
            </a:pPr>
            <a:r>
              <a:rPr lang="en-US" sz="1800" dirty="0" smtClean="0">
                <a:latin typeface="Comic Sans MS" pitchFamily="66" charset="0"/>
              </a:rPr>
              <a:t>Composed of lymphatic vessels and lymphatic cells.</a:t>
            </a:r>
          </a:p>
          <a:p>
            <a:pPr eaLnBrk="1" hangingPunct="1">
              <a:lnSpc>
                <a:spcPct val="80000"/>
              </a:lnSpc>
            </a:pPr>
            <a:endParaRPr lang="en-US" sz="2000" dirty="0" smtClean="0">
              <a:latin typeface="Comic Sans MS" pitchFamily="66" charset="0"/>
            </a:endParaRPr>
          </a:p>
          <a:p>
            <a:pPr eaLnBrk="1" hangingPunct="1">
              <a:lnSpc>
                <a:spcPct val="80000"/>
              </a:lnSpc>
            </a:pPr>
            <a:r>
              <a:rPr lang="en-US" sz="1800" dirty="0" smtClean="0">
                <a:latin typeface="Comic Sans MS" pitchFamily="66" charset="0"/>
              </a:rPr>
              <a:t>One-way system that conducts lymph from local tissues and returns it to the circulatory system.</a:t>
            </a:r>
          </a:p>
          <a:p>
            <a:pPr eaLnBrk="1" hangingPunct="1">
              <a:lnSpc>
                <a:spcPct val="80000"/>
              </a:lnSpc>
            </a:pPr>
            <a:endParaRPr lang="en-US" sz="1600" dirty="0" smtClean="0">
              <a:latin typeface="Comic Sans MS" pitchFamily="66" charset="0"/>
            </a:endParaRPr>
          </a:p>
          <a:p>
            <a:pPr lvl="1" eaLnBrk="1" hangingPunct="1">
              <a:lnSpc>
                <a:spcPct val="80000"/>
              </a:lnSpc>
            </a:pPr>
            <a:r>
              <a:rPr lang="en-US" sz="1400" dirty="0" smtClean="0">
                <a:latin typeface="Comic Sans MS" pitchFamily="66" charset="0"/>
              </a:rPr>
              <a:t>Lymph is a liquid with similar composition to blood plasma. </a:t>
            </a:r>
          </a:p>
          <a:p>
            <a:pPr lvl="1" eaLnBrk="1" hangingPunct="1">
              <a:lnSpc>
                <a:spcPct val="80000"/>
              </a:lnSpc>
            </a:pPr>
            <a:endParaRPr lang="en-US" sz="1400" dirty="0" smtClean="0">
              <a:latin typeface="Comic Sans MS" pitchFamily="66" charset="0"/>
            </a:endParaRPr>
          </a:p>
          <a:p>
            <a:pPr lvl="1" eaLnBrk="1" hangingPunct="1">
              <a:lnSpc>
                <a:spcPct val="80000"/>
              </a:lnSpc>
            </a:pPr>
            <a:r>
              <a:rPr lang="en-US" sz="1400" dirty="0" smtClean="0">
                <a:latin typeface="Comic Sans MS" pitchFamily="66" charset="0"/>
              </a:rPr>
              <a:t>Comes from fluid leaked from blood vessels into surrounding tissues.</a:t>
            </a:r>
          </a:p>
          <a:p>
            <a:pPr eaLnBrk="1" hangingPunct="1">
              <a:lnSpc>
                <a:spcPct val="80000"/>
              </a:lnSpc>
            </a:pPr>
            <a:endParaRPr lang="en-US" sz="2000" dirty="0" smtClean="0">
              <a:latin typeface="Comic Sans MS" pitchFamily="66" charset="0"/>
            </a:endParaRPr>
          </a:p>
          <a:p>
            <a:pPr eaLnBrk="1" hangingPunct="1">
              <a:lnSpc>
                <a:spcPct val="80000"/>
              </a:lnSpc>
            </a:pPr>
            <a:r>
              <a:rPr lang="en-US" sz="1800" dirty="0" smtClean="0">
                <a:latin typeface="Comic Sans MS" pitchFamily="66" charset="0"/>
              </a:rPr>
              <a:t>Lymph nodes house white blood cells called </a:t>
            </a:r>
            <a:r>
              <a:rPr lang="en-US" sz="2000" b="1" dirty="0" smtClean="0">
                <a:solidFill>
                  <a:schemeClr val="tx1">
                    <a:lumMod val="65000"/>
                    <a:lumOff val="35000"/>
                  </a:schemeClr>
                </a:solidFill>
                <a:latin typeface="Comic Sans MS" pitchFamily="66" charset="0"/>
              </a:rPr>
              <a:t>lymphocytes</a:t>
            </a:r>
            <a:r>
              <a:rPr lang="en-US" sz="1800" b="1" dirty="0" smtClean="0">
                <a:latin typeface="Comic Sans MS" pitchFamily="66" charset="0"/>
              </a:rPr>
              <a:t> </a:t>
            </a:r>
            <a:r>
              <a:rPr lang="en-US" sz="1800" dirty="0" smtClean="0">
                <a:latin typeface="Comic Sans MS" pitchFamily="66" charset="0"/>
              </a:rPr>
              <a:t>that recognize and attack foreign antigens present in lymph.</a:t>
            </a:r>
            <a:endParaRPr lang="en-US" sz="2400" dirty="0" smtClean="0">
              <a:latin typeface="Comic Sans MS" pitchFamily="66" charset="0"/>
            </a:endParaRPr>
          </a:p>
          <a:p>
            <a:pPr eaLnBrk="1" hangingPunct="1">
              <a:lnSpc>
                <a:spcPct val="80000"/>
              </a:lnSpc>
            </a:pPr>
            <a:endParaRPr lang="en-US" sz="500" dirty="0" smtClean="0">
              <a:latin typeface="Comic Sans MS" pitchFamily="66" charset="0"/>
            </a:endParaRPr>
          </a:p>
          <a:p>
            <a:pPr lvl="1" eaLnBrk="1" hangingPunct="1">
              <a:lnSpc>
                <a:spcPct val="80000"/>
              </a:lnSpc>
            </a:pPr>
            <a:endParaRPr lang="en-US" sz="1400" dirty="0" smtClean="0">
              <a:latin typeface="Comic Sans MS" pitchFamily="66" charset="0"/>
            </a:endParaRPr>
          </a:p>
          <a:p>
            <a:pPr lvl="1" eaLnBrk="1" hangingPunct="1">
              <a:lnSpc>
                <a:spcPct val="80000"/>
              </a:lnSpc>
              <a:buFontTx/>
              <a:buNone/>
            </a:pPr>
            <a:endParaRPr lang="en-US" sz="1400" dirty="0" smtClean="0">
              <a:latin typeface="Comic Sans MS" pitchFamily="66" charset="0"/>
            </a:endParaRPr>
          </a:p>
          <a:p>
            <a:pPr lvl="1" eaLnBrk="1" hangingPunct="1">
              <a:lnSpc>
                <a:spcPct val="80000"/>
              </a:lnSpc>
            </a:pPr>
            <a:endParaRPr lang="en-US" sz="1300" dirty="0" smtClean="0">
              <a:latin typeface="Comic Sans MS" pitchFamily="66" charset="0"/>
              <a:cs typeface="Times New Roman" pitchFamily="18" charset="0"/>
              <a:sym typeface="Symbol" pitchFamily="18" charset="2"/>
            </a:endParaRPr>
          </a:p>
          <a:p>
            <a:pPr eaLnBrk="1" hangingPunct="1">
              <a:lnSpc>
                <a:spcPct val="80000"/>
              </a:lnSpc>
            </a:pPr>
            <a:endParaRPr lang="en-US" sz="1600" dirty="0" smtClean="0">
              <a:latin typeface="Comic Sans MS" pitchFamily="66" charset="0"/>
              <a:cs typeface="Times New Roman" pitchFamily="18" charset="0"/>
              <a:sym typeface="Symbol" pitchFamily="18" charset="2"/>
            </a:endParaRPr>
          </a:p>
        </p:txBody>
      </p:sp>
      <p:pic>
        <p:nvPicPr>
          <p:cNvPr id="25604"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457200"/>
            <a:ext cx="2994025" cy="5789613"/>
          </a:xfrm>
        </p:spPr>
      </p:pic>
      <p:sp>
        <p:nvSpPr>
          <p:cNvPr id="25605" name="Text Box 7"/>
          <p:cNvSpPr txBox="1">
            <a:spLocks noChangeArrowheads="1"/>
          </p:cNvSpPr>
          <p:nvPr/>
        </p:nvSpPr>
        <p:spPr bwMode="auto">
          <a:xfrm>
            <a:off x="-6350" y="6588125"/>
            <a:ext cx="34766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Lymphatic  system </a:t>
            </a:r>
            <a:r>
              <a:rPr lang="en-US" sz="1000">
                <a:latin typeface="Comic Sans MS" pitchFamily="66" charset="0"/>
              </a:rPr>
              <a:t>; The Emirr</a:t>
            </a:r>
          </a:p>
        </p:txBody>
      </p:sp>
      <p:sp>
        <p:nvSpPr>
          <p:cNvPr id="25606" name="Text Box 5"/>
          <p:cNvSpPr txBox="1">
            <a:spLocks noChangeArrowheads="1"/>
          </p:cNvSpPr>
          <p:nvPr/>
        </p:nvSpPr>
        <p:spPr bwMode="auto">
          <a:xfrm rot="-5400000">
            <a:off x="7736681" y="3315494"/>
            <a:ext cx="2497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Third Line of Defense</a:t>
            </a:r>
          </a:p>
        </p:txBody>
      </p:sp>
      <p:sp>
        <p:nvSpPr>
          <p:cNvPr id="25607" name="Text Box 5"/>
          <p:cNvSpPr txBox="1">
            <a:spLocks noChangeArrowheads="1"/>
          </p:cNvSpPr>
          <p:nvPr/>
        </p:nvSpPr>
        <p:spPr bwMode="auto">
          <a:xfrm>
            <a:off x="4595813"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28600"/>
            <a:ext cx="6629400" cy="439738"/>
          </a:xfrm>
        </p:spPr>
        <p:txBody>
          <a:bodyPr/>
          <a:lstStyle/>
          <a:p>
            <a:pPr eaLnBrk="1" hangingPunct="1"/>
            <a:r>
              <a:rPr lang="en-GB" sz="4000" b="1" smtClean="0">
                <a:solidFill>
                  <a:schemeClr val="folHlink"/>
                </a:solidFill>
                <a:latin typeface="Comic Sans MS" pitchFamily="66" charset="0"/>
              </a:rPr>
              <a:t>Lymphocytes</a:t>
            </a:r>
            <a:endParaRPr lang="en-US" sz="4000" b="1" smtClean="0">
              <a:solidFill>
                <a:schemeClr val="folHlink"/>
              </a:solidFill>
              <a:latin typeface="Comic Sans MS" pitchFamily="66" charset="0"/>
            </a:endParaRPr>
          </a:p>
        </p:txBody>
      </p:sp>
      <p:sp>
        <p:nvSpPr>
          <p:cNvPr id="27651" name="Rectangle 3"/>
          <p:cNvSpPr>
            <a:spLocks noGrp="1" noChangeArrowheads="1"/>
          </p:cNvSpPr>
          <p:nvPr>
            <p:ph type="body" idx="1"/>
          </p:nvPr>
        </p:nvSpPr>
        <p:spPr>
          <a:xfrm>
            <a:off x="304800" y="1200150"/>
            <a:ext cx="8370888" cy="5257800"/>
          </a:xfrm>
        </p:spPr>
        <p:txBody>
          <a:bodyPr/>
          <a:lstStyle/>
          <a:p>
            <a:pPr eaLnBrk="1" hangingPunct="1">
              <a:lnSpc>
                <a:spcPct val="80000"/>
              </a:lnSpc>
              <a:defRPr/>
            </a:pPr>
            <a:r>
              <a:rPr lang="en-GB" sz="1700" dirty="0" smtClean="0">
                <a:latin typeface="Comic Sans MS" pitchFamily="66" charset="0"/>
              </a:rPr>
              <a:t>WBCs of specific immunity. Smallest </a:t>
            </a:r>
          </a:p>
          <a:p>
            <a:pPr eaLnBrk="1" hangingPunct="1">
              <a:lnSpc>
                <a:spcPct val="80000"/>
              </a:lnSpc>
              <a:buFontTx/>
              <a:buNone/>
              <a:defRPr/>
            </a:pPr>
            <a:r>
              <a:rPr lang="en-GB" sz="1700" dirty="0" smtClean="0">
                <a:latin typeface="Comic Sans MS" pitchFamily="66" charset="0"/>
              </a:rPr>
              <a:t>	</a:t>
            </a:r>
            <a:r>
              <a:rPr lang="en-GB" sz="1700" dirty="0" smtClean="0">
                <a:latin typeface="Comic Sans MS" pitchFamily="66" charset="0"/>
                <a:hlinkClick r:id="rId3"/>
              </a:rPr>
              <a:t>leukocytes</a:t>
            </a:r>
            <a:r>
              <a:rPr lang="en-GB" sz="1700" dirty="0" smtClean="0">
                <a:latin typeface="Comic Sans MS" pitchFamily="66" charset="0"/>
              </a:rPr>
              <a:t>. Have huge nucleus surrounded </a:t>
            </a:r>
          </a:p>
          <a:p>
            <a:pPr eaLnBrk="1" hangingPunct="1">
              <a:lnSpc>
                <a:spcPct val="80000"/>
              </a:lnSpc>
              <a:buFontTx/>
              <a:buNone/>
              <a:defRPr/>
            </a:pPr>
            <a:r>
              <a:rPr lang="en-GB" sz="1700" dirty="0" smtClean="0">
                <a:latin typeface="Comic Sans MS" pitchFamily="66" charset="0"/>
              </a:rPr>
              <a:t>	by thin rim of cytoplasm.</a:t>
            </a:r>
          </a:p>
          <a:p>
            <a:pPr eaLnBrk="1" hangingPunct="1">
              <a:lnSpc>
                <a:spcPct val="80000"/>
              </a:lnSpc>
              <a:defRPr/>
            </a:pPr>
            <a:endParaRPr lang="en-GB" sz="1700" dirty="0" smtClean="0">
              <a:latin typeface="Comic Sans MS" pitchFamily="66" charset="0"/>
            </a:endParaRPr>
          </a:p>
          <a:p>
            <a:pPr eaLnBrk="1" hangingPunct="1">
              <a:lnSpc>
                <a:spcPct val="80000"/>
              </a:lnSpc>
              <a:defRPr/>
            </a:pPr>
            <a:r>
              <a:rPr lang="en-GB" sz="1700" dirty="0" smtClean="0">
                <a:latin typeface="Comic Sans MS" pitchFamily="66" charset="0"/>
              </a:rPr>
              <a:t>Produced from blood stem cells in </a:t>
            </a:r>
          </a:p>
          <a:p>
            <a:pPr eaLnBrk="1" hangingPunct="1">
              <a:lnSpc>
                <a:spcPct val="80000"/>
              </a:lnSpc>
              <a:buFontTx/>
              <a:buNone/>
              <a:defRPr/>
            </a:pPr>
            <a:r>
              <a:rPr lang="en-GB" sz="1700" dirty="0" smtClean="0">
                <a:latin typeface="Comic Sans MS" pitchFamily="66" charset="0"/>
              </a:rPr>
              <a:t>	the red bone marrow.</a:t>
            </a:r>
          </a:p>
          <a:p>
            <a:pPr eaLnBrk="1" hangingPunct="1">
              <a:lnSpc>
                <a:spcPct val="80000"/>
              </a:lnSpc>
              <a:buFontTx/>
              <a:buNone/>
              <a:defRPr/>
            </a:pPr>
            <a:endParaRPr lang="en-GB" sz="1700" dirty="0" smtClean="0">
              <a:latin typeface="Comic Sans MS" pitchFamily="66" charset="0"/>
            </a:endParaRPr>
          </a:p>
          <a:p>
            <a:pPr eaLnBrk="1" hangingPunct="1">
              <a:lnSpc>
                <a:spcPct val="80000"/>
              </a:lnSpc>
              <a:buFontTx/>
              <a:buNone/>
              <a:defRPr/>
            </a:pPr>
            <a:endParaRPr lang="en-GB" sz="1700" dirty="0" smtClean="0">
              <a:latin typeface="Comic Sans MS" pitchFamily="66" charset="0"/>
            </a:endParaRPr>
          </a:p>
          <a:p>
            <a:pPr eaLnBrk="1" hangingPunct="1">
              <a:lnSpc>
                <a:spcPct val="80000"/>
              </a:lnSpc>
              <a:buFontTx/>
              <a:buNone/>
              <a:defRPr/>
            </a:pPr>
            <a:r>
              <a:rPr lang="en-GB" sz="1700" b="1" dirty="0" smtClean="0">
                <a:latin typeface="Comic Sans MS" pitchFamily="66" charset="0"/>
              </a:rPr>
              <a:t>Two main types: </a:t>
            </a:r>
          </a:p>
          <a:p>
            <a:pPr eaLnBrk="1" hangingPunct="1">
              <a:lnSpc>
                <a:spcPct val="80000"/>
              </a:lnSpc>
              <a:defRPr/>
            </a:pPr>
            <a:endParaRPr lang="en-GB" sz="1700" dirty="0" smtClean="0">
              <a:latin typeface="Comic Sans MS" pitchFamily="66" charset="0"/>
            </a:endParaRPr>
          </a:p>
          <a:p>
            <a:pPr eaLnBrk="1" hangingPunct="1">
              <a:lnSpc>
                <a:spcPct val="80000"/>
              </a:lnSpc>
              <a:defRPr/>
            </a:pPr>
            <a:r>
              <a:rPr lang="en-GB" sz="2000" b="1" dirty="0" smtClean="0">
                <a:solidFill>
                  <a:schemeClr val="tx1">
                    <a:lumMod val="65000"/>
                    <a:lumOff val="35000"/>
                  </a:schemeClr>
                </a:solidFill>
                <a:latin typeface="Comic Sans MS" pitchFamily="66" charset="0"/>
              </a:rPr>
              <a:t>B cells</a:t>
            </a:r>
            <a:r>
              <a:rPr lang="en-GB" sz="2000" dirty="0" smtClean="0">
                <a:solidFill>
                  <a:schemeClr val="tx1">
                    <a:lumMod val="65000"/>
                    <a:lumOff val="35000"/>
                  </a:schemeClr>
                </a:solidFill>
                <a:latin typeface="Comic Sans MS" pitchFamily="66" charset="0"/>
              </a:rPr>
              <a:t> </a:t>
            </a:r>
            <a:r>
              <a:rPr lang="en-GB" sz="1700" dirty="0" smtClean="0">
                <a:latin typeface="Comic Sans MS" pitchFamily="66" charset="0"/>
              </a:rPr>
              <a:t>mature in bone marrow, then concentrate in lymph nodes &amp; spleen.</a:t>
            </a:r>
          </a:p>
          <a:p>
            <a:pPr eaLnBrk="1" hangingPunct="1">
              <a:lnSpc>
                <a:spcPct val="80000"/>
              </a:lnSpc>
              <a:defRPr/>
            </a:pPr>
            <a:endParaRPr lang="en-GB" sz="1700" dirty="0" smtClean="0">
              <a:latin typeface="Comic Sans MS" pitchFamily="66" charset="0"/>
            </a:endParaRPr>
          </a:p>
          <a:p>
            <a:pPr eaLnBrk="1" hangingPunct="1">
              <a:lnSpc>
                <a:spcPct val="80000"/>
              </a:lnSpc>
              <a:defRPr/>
            </a:pPr>
            <a:r>
              <a:rPr lang="en-GB" sz="2000" b="1" dirty="0" smtClean="0">
                <a:solidFill>
                  <a:schemeClr val="tx1">
                    <a:lumMod val="65000"/>
                    <a:lumOff val="35000"/>
                  </a:schemeClr>
                </a:solidFill>
                <a:latin typeface="Comic Sans MS" pitchFamily="66" charset="0"/>
              </a:rPr>
              <a:t>T cells</a:t>
            </a:r>
            <a:r>
              <a:rPr lang="en-GB" sz="2000" dirty="0" smtClean="0">
                <a:solidFill>
                  <a:schemeClr val="tx1">
                    <a:lumMod val="65000"/>
                    <a:lumOff val="35000"/>
                  </a:schemeClr>
                </a:solidFill>
                <a:latin typeface="Comic Sans MS" pitchFamily="66" charset="0"/>
              </a:rPr>
              <a:t> </a:t>
            </a:r>
            <a:r>
              <a:rPr lang="en-GB" sz="1700" dirty="0" smtClean="0">
                <a:latin typeface="Comic Sans MS" pitchFamily="66" charset="0"/>
              </a:rPr>
              <a:t>mature in thymus.</a:t>
            </a:r>
          </a:p>
          <a:p>
            <a:pPr eaLnBrk="1" hangingPunct="1">
              <a:lnSpc>
                <a:spcPct val="80000"/>
              </a:lnSpc>
              <a:defRPr/>
            </a:pPr>
            <a:endParaRPr lang="en-GB" sz="1700" dirty="0" smtClean="0">
              <a:solidFill>
                <a:srgbClr val="FF0000"/>
              </a:solidFill>
              <a:latin typeface="Comic Sans MS" pitchFamily="66" charset="0"/>
            </a:endParaRPr>
          </a:p>
          <a:p>
            <a:pPr eaLnBrk="1" hangingPunct="1">
              <a:lnSpc>
                <a:spcPct val="80000"/>
              </a:lnSpc>
              <a:defRPr/>
            </a:pPr>
            <a:r>
              <a:rPr lang="en-GB" sz="1700" dirty="0" smtClean="0">
                <a:latin typeface="Comic Sans MS" pitchFamily="66" charset="0"/>
              </a:rPr>
              <a:t>B and T cells mature then circulate in the blood and lymph.</a:t>
            </a:r>
          </a:p>
          <a:p>
            <a:pPr eaLnBrk="1" hangingPunct="1">
              <a:lnSpc>
                <a:spcPct val="80000"/>
              </a:lnSpc>
              <a:defRPr/>
            </a:pPr>
            <a:endParaRPr lang="en-GB" sz="1700" dirty="0" smtClean="0">
              <a:latin typeface="Comic Sans MS" pitchFamily="66" charset="0"/>
            </a:endParaRPr>
          </a:p>
          <a:p>
            <a:pPr eaLnBrk="1" hangingPunct="1">
              <a:lnSpc>
                <a:spcPct val="80000"/>
              </a:lnSpc>
              <a:defRPr/>
            </a:pPr>
            <a:r>
              <a:rPr lang="en-GB" sz="1700" dirty="0" smtClean="0">
                <a:latin typeface="Comic Sans MS" pitchFamily="66" charset="0"/>
              </a:rPr>
              <a:t>Circulation ensures they come into contact with pathogens and each other.</a:t>
            </a:r>
          </a:p>
          <a:p>
            <a:pPr eaLnBrk="1" hangingPunct="1">
              <a:lnSpc>
                <a:spcPct val="80000"/>
              </a:lnSpc>
              <a:defRPr/>
            </a:pPr>
            <a:endParaRPr lang="en-GB" sz="1700" dirty="0" smtClean="0">
              <a:latin typeface="Comic Sans MS" pitchFamily="66" charset="0"/>
            </a:endParaRPr>
          </a:p>
          <a:p>
            <a:pPr marL="0" indent="0" eaLnBrk="1" hangingPunct="1">
              <a:lnSpc>
                <a:spcPct val="80000"/>
              </a:lnSpc>
              <a:buFontTx/>
              <a:buNone/>
              <a:defRPr/>
            </a:pPr>
            <a:endParaRPr lang="en-US" sz="1700" dirty="0" smtClean="0">
              <a:latin typeface="Comic Sans MS" pitchFamily="66"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746" y="152400"/>
            <a:ext cx="829308" cy="761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629" name="Text Box 7"/>
          <p:cNvSpPr txBox="1">
            <a:spLocks noChangeArrowheads="1"/>
          </p:cNvSpPr>
          <p:nvPr/>
        </p:nvSpPr>
        <p:spPr bwMode="auto">
          <a:xfrm>
            <a:off x="-61913" y="6457950"/>
            <a:ext cx="347662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5"/>
              </a:rPr>
              <a:t>Lymphocyte </a:t>
            </a:r>
            <a:r>
              <a:rPr lang="en-US" sz="1000">
                <a:latin typeface="Comic Sans MS" pitchFamily="66" charset="0"/>
              </a:rPr>
              <a:t>SEM; Dr. Triche National Cancer Institute; </a:t>
            </a:r>
            <a:r>
              <a:rPr lang="en-US" sz="1000">
                <a:latin typeface="Comic Sans MS" pitchFamily="66" charset="0"/>
                <a:hlinkClick r:id="rId6"/>
              </a:rPr>
              <a:t>Lymphocyte, </a:t>
            </a:r>
            <a:r>
              <a:rPr lang="en-US" sz="1000">
                <a:latin typeface="Comic Sans MS" pitchFamily="66" charset="0"/>
              </a:rPr>
              <a:t>Nicolas Grandjean</a:t>
            </a:r>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3600" y="304800"/>
            <a:ext cx="2564130" cy="2465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631" name="Text Box 5"/>
          <p:cNvSpPr txBox="1">
            <a:spLocks noChangeArrowheads="1"/>
          </p:cNvSpPr>
          <p:nvPr/>
        </p:nvSpPr>
        <p:spPr bwMode="auto">
          <a:xfrm rot="-5400000">
            <a:off x="7736681" y="3315494"/>
            <a:ext cx="2497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Third Line of Defense</a:t>
            </a:r>
          </a:p>
        </p:txBody>
      </p:sp>
      <p:sp>
        <p:nvSpPr>
          <p:cNvPr id="26632" name="Text Box 5"/>
          <p:cNvSpPr txBox="1">
            <a:spLocks noChangeArrowheads="1"/>
          </p:cNvSpPr>
          <p:nvPr/>
        </p:nvSpPr>
        <p:spPr bwMode="auto">
          <a:xfrm>
            <a:off x="4581525"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457200" y="274638"/>
            <a:ext cx="8229600" cy="639762"/>
          </a:xfrm>
        </p:spPr>
        <p:txBody>
          <a:bodyPr/>
          <a:lstStyle/>
          <a:p>
            <a:pPr algn="l" eaLnBrk="1" hangingPunct="1"/>
            <a:r>
              <a:rPr lang="en-US" sz="3300" b="1" dirty="0" smtClean="0">
                <a:solidFill>
                  <a:schemeClr val="folHlink"/>
                </a:solidFill>
                <a:latin typeface="Comic Sans MS" pitchFamily="66" charset="0"/>
              </a:rPr>
              <a:t>T Lymphocytes</a:t>
            </a:r>
            <a:r>
              <a:rPr lang="en-US" sz="3300" dirty="0" smtClean="0">
                <a:latin typeface="Comic Sans MS" pitchFamily="66" charset="0"/>
              </a:rPr>
              <a:t> </a:t>
            </a:r>
            <a:r>
              <a:rPr lang="en-US" sz="2200" dirty="0" smtClean="0">
                <a:solidFill>
                  <a:srgbClr val="B2B2B2"/>
                </a:solidFill>
                <a:latin typeface="Comic Sans MS" pitchFamily="66" charset="0"/>
              </a:rPr>
              <a:t>(T cells)</a:t>
            </a:r>
          </a:p>
        </p:txBody>
      </p:sp>
      <p:sp>
        <p:nvSpPr>
          <p:cNvPr id="77826" name="Rectangle 2"/>
          <p:cNvSpPr>
            <a:spLocks noGrp="1" noChangeArrowheads="1"/>
          </p:cNvSpPr>
          <p:nvPr>
            <p:ph type="body" sz="half" idx="1"/>
          </p:nvPr>
        </p:nvSpPr>
        <p:spPr>
          <a:xfrm>
            <a:off x="304800" y="1201738"/>
            <a:ext cx="4876800" cy="5410200"/>
          </a:xfrm>
        </p:spPr>
        <p:txBody>
          <a:bodyPr/>
          <a:lstStyle/>
          <a:p>
            <a:pPr eaLnBrk="1" hangingPunct="1">
              <a:lnSpc>
                <a:spcPct val="80000"/>
              </a:lnSpc>
              <a:defRPr/>
            </a:pPr>
            <a:r>
              <a:rPr lang="en-US" sz="1800" dirty="0" smtClean="0">
                <a:latin typeface="Comic Sans MS" pitchFamily="66" charset="0"/>
              </a:rPr>
              <a:t>Produced in red bone marrow and mature in thymus.</a:t>
            </a:r>
          </a:p>
          <a:p>
            <a:pPr eaLnBrk="1" hangingPunct="1">
              <a:lnSpc>
                <a:spcPct val="80000"/>
              </a:lnSpc>
              <a:defRPr/>
            </a:pPr>
            <a:endParaRPr lang="en-US" sz="2000" dirty="0" smtClean="0">
              <a:latin typeface="Comic Sans MS" pitchFamily="66" charset="0"/>
            </a:endParaRPr>
          </a:p>
          <a:p>
            <a:pPr eaLnBrk="1" hangingPunct="1">
              <a:lnSpc>
                <a:spcPct val="80000"/>
              </a:lnSpc>
              <a:defRPr/>
            </a:pPr>
            <a:r>
              <a:rPr lang="en-US" sz="1800" dirty="0" smtClean="0">
                <a:latin typeface="Comic Sans MS" pitchFamily="66" charset="0"/>
              </a:rPr>
              <a:t>Circulate in the lymph and blood and migrate to the lymph nodes </a:t>
            </a:r>
            <a:r>
              <a:rPr lang="en-US" sz="1400" dirty="0" smtClean="0">
                <a:latin typeface="Comic Sans MS" pitchFamily="66" charset="0"/>
              </a:rPr>
              <a:t>(and other areas of the lymph system).</a:t>
            </a:r>
          </a:p>
          <a:p>
            <a:pPr eaLnBrk="1" hangingPunct="1">
              <a:lnSpc>
                <a:spcPct val="80000"/>
              </a:lnSpc>
              <a:defRPr/>
            </a:pPr>
            <a:endParaRPr lang="en-US" sz="2000" dirty="0" smtClean="0">
              <a:latin typeface="Comic Sans MS" pitchFamily="66" charset="0"/>
            </a:endParaRPr>
          </a:p>
          <a:p>
            <a:pPr eaLnBrk="1" hangingPunct="1">
              <a:lnSpc>
                <a:spcPct val="80000"/>
              </a:lnSpc>
              <a:defRPr/>
            </a:pPr>
            <a:r>
              <a:rPr lang="en-US" sz="1800" dirty="0" smtClean="0">
                <a:latin typeface="Comic Sans MS" pitchFamily="66" charset="0"/>
              </a:rPr>
              <a:t>Part of the </a:t>
            </a:r>
            <a:r>
              <a:rPr lang="en-US" sz="1800" b="1" dirty="0" smtClean="0">
                <a:latin typeface="Comic Sans MS" pitchFamily="66" charset="0"/>
                <a:hlinkClick r:id="rId3"/>
              </a:rPr>
              <a:t>cellular immune response</a:t>
            </a:r>
            <a:r>
              <a:rPr lang="en-US" sz="1800" b="1" dirty="0" smtClean="0">
                <a:latin typeface="Comic Sans MS" pitchFamily="66" charset="0"/>
              </a:rPr>
              <a:t> </a:t>
            </a:r>
            <a:r>
              <a:rPr lang="en-US" sz="1400" dirty="0" smtClean="0">
                <a:latin typeface="Comic Sans MS" pitchFamily="66" charset="0"/>
              </a:rPr>
              <a:t>(aka cell-mediated immune response) </a:t>
            </a:r>
            <a:r>
              <a:rPr lang="en-US" sz="1800" dirty="0" smtClean="0">
                <a:latin typeface="Comic Sans MS" pitchFamily="66" charset="0"/>
              </a:rPr>
              <a:t>because these cells act directly against various antigens </a:t>
            </a:r>
          </a:p>
          <a:p>
            <a:pPr eaLnBrk="1" hangingPunct="1">
              <a:lnSpc>
                <a:spcPct val="80000"/>
              </a:lnSpc>
              <a:defRPr/>
            </a:pPr>
            <a:endParaRPr lang="en-US" sz="600" dirty="0" smtClean="0">
              <a:latin typeface="Comic Sans MS" pitchFamily="66" charset="0"/>
            </a:endParaRPr>
          </a:p>
          <a:p>
            <a:pPr eaLnBrk="1" hangingPunct="1">
              <a:lnSpc>
                <a:spcPct val="80000"/>
              </a:lnSpc>
              <a:defRPr/>
            </a:pPr>
            <a:endParaRPr lang="en-US" sz="400" dirty="0" smtClean="0">
              <a:latin typeface="Comic Sans MS" pitchFamily="66" charset="0"/>
            </a:endParaRPr>
          </a:p>
          <a:p>
            <a:pPr lvl="1" eaLnBrk="1" hangingPunct="1">
              <a:lnSpc>
                <a:spcPct val="80000"/>
              </a:lnSpc>
              <a:defRPr/>
            </a:pPr>
            <a:r>
              <a:rPr lang="en-US" sz="1600" dirty="0" smtClean="0">
                <a:latin typeface="Comic Sans MS" pitchFamily="66" charset="0"/>
              </a:rPr>
              <a:t>Endogenous invaders </a:t>
            </a:r>
            <a:r>
              <a:rPr lang="en-US" sz="1400" dirty="0" smtClean="0">
                <a:latin typeface="Comic Sans MS" pitchFamily="66" charset="0"/>
              </a:rPr>
              <a:t>(intracellular pathogens inside the body’s cells)</a:t>
            </a:r>
          </a:p>
          <a:p>
            <a:pPr lvl="1" eaLnBrk="1" hangingPunct="1">
              <a:lnSpc>
                <a:spcPct val="80000"/>
              </a:lnSpc>
              <a:defRPr/>
            </a:pPr>
            <a:endParaRPr lang="en-US" sz="800" dirty="0" smtClean="0">
              <a:latin typeface="Comic Sans MS" pitchFamily="66" charset="0"/>
            </a:endParaRPr>
          </a:p>
          <a:p>
            <a:pPr lvl="1" eaLnBrk="1" hangingPunct="1">
              <a:lnSpc>
                <a:spcPct val="80000"/>
              </a:lnSpc>
              <a:defRPr/>
            </a:pPr>
            <a:r>
              <a:rPr lang="en-US" sz="1600" dirty="0" smtClean="0">
                <a:latin typeface="Comic Sans MS" pitchFamily="66" charset="0"/>
              </a:rPr>
              <a:t>Abnormal body cells such as cancer cells</a:t>
            </a:r>
          </a:p>
          <a:p>
            <a:pPr lvl="1" eaLnBrk="1" hangingPunct="1">
              <a:lnSpc>
                <a:spcPct val="80000"/>
              </a:lnSpc>
              <a:defRPr/>
            </a:pPr>
            <a:endParaRPr lang="en-US" sz="1600" dirty="0" smtClean="0">
              <a:latin typeface="Comic Sans MS" pitchFamily="66" charset="0"/>
            </a:endParaRPr>
          </a:p>
          <a:p>
            <a:pPr eaLnBrk="1" hangingPunct="1">
              <a:lnSpc>
                <a:spcPct val="80000"/>
              </a:lnSpc>
              <a:defRPr/>
            </a:pPr>
            <a:r>
              <a:rPr lang="en-US" sz="1800" dirty="0" smtClean="0">
                <a:latin typeface="Comic Sans MS" pitchFamily="66" charset="0"/>
              </a:rPr>
              <a:t>Types</a:t>
            </a:r>
          </a:p>
          <a:p>
            <a:pPr lvl="1" eaLnBrk="1" hangingPunct="1">
              <a:lnSpc>
                <a:spcPct val="80000"/>
              </a:lnSpc>
              <a:defRPr/>
            </a:pPr>
            <a:r>
              <a:rPr lang="en-US" sz="2000" b="1" dirty="0">
                <a:solidFill>
                  <a:schemeClr val="tx1">
                    <a:lumMod val="65000"/>
                    <a:lumOff val="35000"/>
                  </a:schemeClr>
                </a:solidFill>
                <a:latin typeface="Comic Sans MS" pitchFamily="66" charset="0"/>
              </a:rPr>
              <a:t>c</a:t>
            </a:r>
            <a:r>
              <a:rPr lang="en-US" sz="2000" b="1" dirty="0" smtClean="0">
                <a:solidFill>
                  <a:schemeClr val="tx1">
                    <a:lumMod val="65000"/>
                    <a:lumOff val="35000"/>
                  </a:schemeClr>
                </a:solidFill>
                <a:latin typeface="Comic Sans MS" pitchFamily="66" charset="0"/>
              </a:rPr>
              <a:t>ytotoxic</a:t>
            </a:r>
            <a:r>
              <a:rPr lang="en-US" sz="1800" b="1" dirty="0" smtClean="0">
                <a:latin typeface="Comic Sans MS" pitchFamily="66" charset="0"/>
              </a:rPr>
              <a:t> </a:t>
            </a:r>
            <a:r>
              <a:rPr lang="en-US" sz="1400" dirty="0" smtClean="0">
                <a:latin typeface="Comic Sans MS" pitchFamily="66" charset="0"/>
              </a:rPr>
              <a:t>or</a:t>
            </a:r>
            <a:r>
              <a:rPr lang="en-US" sz="1600" dirty="0" smtClean="0">
                <a:solidFill>
                  <a:srgbClr val="0066FF"/>
                </a:solidFill>
                <a:latin typeface="Comic Sans MS" pitchFamily="66" charset="0"/>
              </a:rPr>
              <a:t> </a:t>
            </a:r>
            <a:r>
              <a:rPr lang="en-US" sz="2000" b="1" dirty="0" smtClean="0">
                <a:solidFill>
                  <a:schemeClr val="tx1">
                    <a:lumMod val="65000"/>
                    <a:lumOff val="35000"/>
                  </a:schemeClr>
                </a:solidFill>
                <a:latin typeface="Comic Sans MS" pitchFamily="66" charset="0"/>
              </a:rPr>
              <a:t>killer </a:t>
            </a:r>
            <a:r>
              <a:rPr lang="en-US" sz="1600" dirty="0" smtClean="0">
                <a:latin typeface="Comic Sans MS" pitchFamily="66" charset="0"/>
              </a:rPr>
              <a:t>T cells (</a:t>
            </a:r>
            <a:r>
              <a:rPr lang="en-US" sz="1200" dirty="0" smtClean="0"/>
              <a:t>T</a:t>
            </a:r>
            <a:r>
              <a:rPr lang="en-US" sz="1200" baseline="-25000" dirty="0" smtClean="0"/>
              <a:t>C</a:t>
            </a:r>
            <a:r>
              <a:rPr lang="en-US" sz="1600" dirty="0" smtClean="0">
                <a:latin typeface="Comic Sans MS" pitchFamily="66" charset="0"/>
              </a:rPr>
              <a:t>)</a:t>
            </a:r>
          </a:p>
          <a:p>
            <a:pPr lvl="2" eaLnBrk="1" hangingPunct="1">
              <a:lnSpc>
                <a:spcPct val="80000"/>
              </a:lnSpc>
              <a:defRPr/>
            </a:pPr>
            <a:r>
              <a:rPr lang="en-US" sz="1200" dirty="0" smtClean="0">
                <a:latin typeface="Comic Sans MS" pitchFamily="66" charset="0"/>
              </a:rPr>
              <a:t>Destroy compromised body cells</a:t>
            </a:r>
          </a:p>
          <a:p>
            <a:pPr lvl="1" eaLnBrk="1" hangingPunct="1">
              <a:lnSpc>
                <a:spcPct val="80000"/>
              </a:lnSpc>
              <a:defRPr/>
            </a:pPr>
            <a:r>
              <a:rPr lang="en-US" sz="2000" b="1" dirty="0">
                <a:solidFill>
                  <a:schemeClr val="tx1">
                    <a:lumMod val="65000"/>
                    <a:lumOff val="35000"/>
                  </a:schemeClr>
                </a:solidFill>
                <a:latin typeface="Comic Sans MS" pitchFamily="66" charset="0"/>
              </a:rPr>
              <a:t>h</a:t>
            </a:r>
            <a:r>
              <a:rPr lang="en-US" sz="2000" b="1" dirty="0" smtClean="0">
                <a:solidFill>
                  <a:schemeClr val="tx1">
                    <a:lumMod val="65000"/>
                    <a:lumOff val="35000"/>
                  </a:schemeClr>
                </a:solidFill>
                <a:latin typeface="Comic Sans MS" pitchFamily="66" charset="0"/>
              </a:rPr>
              <a:t>elper </a:t>
            </a:r>
            <a:r>
              <a:rPr lang="en-US" sz="1600" dirty="0" smtClean="0">
                <a:latin typeface="Comic Sans MS" pitchFamily="66" charset="0"/>
              </a:rPr>
              <a:t>T cells (</a:t>
            </a:r>
            <a:r>
              <a:rPr lang="en-US" sz="1200" dirty="0" smtClean="0"/>
              <a:t>T</a:t>
            </a:r>
            <a:r>
              <a:rPr lang="en-US" sz="1200" baseline="-25000" dirty="0" smtClean="0"/>
              <a:t>H</a:t>
            </a:r>
            <a:r>
              <a:rPr lang="en-US" sz="1600" dirty="0" smtClean="0">
                <a:latin typeface="Comic Sans MS" pitchFamily="66" charset="0"/>
              </a:rPr>
              <a:t>)</a:t>
            </a:r>
            <a:endParaRPr lang="en-US" sz="2000" dirty="0" smtClean="0">
              <a:latin typeface="Comic Sans MS" pitchFamily="66" charset="0"/>
            </a:endParaRPr>
          </a:p>
          <a:p>
            <a:pPr lvl="2" eaLnBrk="1" hangingPunct="1">
              <a:lnSpc>
                <a:spcPct val="80000"/>
              </a:lnSpc>
              <a:defRPr/>
            </a:pPr>
            <a:r>
              <a:rPr lang="en-US" sz="1050" dirty="0" smtClean="0">
                <a:latin typeface="Comic Sans MS" pitchFamily="66" charset="0"/>
              </a:rPr>
              <a:t>Activate B-cells</a:t>
            </a:r>
          </a:p>
          <a:p>
            <a:pPr eaLnBrk="1" hangingPunct="1">
              <a:lnSpc>
                <a:spcPct val="80000"/>
              </a:lnSpc>
              <a:defRPr/>
            </a:pPr>
            <a:endParaRPr lang="en-US" sz="1050" dirty="0" smtClean="0">
              <a:latin typeface="Comic Sans MS" pitchFamily="66" charset="0"/>
            </a:endParaRPr>
          </a:p>
        </p:txBody>
      </p:sp>
      <p:sp>
        <p:nvSpPr>
          <p:cNvPr id="27652" name="Text Box 7"/>
          <p:cNvSpPr txBox="1">
            <a:spLocks noChangeArrowheads="1"/>
          </p:cNvSpPr>
          <p:nvPr/>
        </p:nvSpPr>
        <p:spPr bwMode="auto">
          <a:xfrm>
            <a:off x="0" y="6611938"/>
            <a:ext cx="34750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Antigen presentation</a:t>
            </a:r>
            <a:r>
              <a:rPr lang="en-US" sz="1000">
                <a:latin typeface="Comic Sans MS" pitchFamily="66" charset="0"/>
              </a:rPr>
              <a:t>, Sjef </a:t>
            </a:r>
          </a:p>
        </p:txBody>
      </p:sp>
      <p:pic>
        <p:nvPicPr>
          <p:cNvPr id="2765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4313" y="1201738"/>
            <a:ext cx="34671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5"/>
          <p:cNvSpPr txBox="1">
            <a:spLocks noChangeArrowheads="1"/>
          </p:cNvSpPr>
          <p:nvPr/>
        </p:nvSpPr>
        <p:spPr bwMode="auto">
          <a:xfrm rot="-5400000">
            <a:off x="5845176" y="3263900"/>
            <a:ext cx="62484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i="1">
                <a:latin typeface="Comic Sans MS" pitchFamily="66" charset="0"/>
              </a:rPr>
              <a:t>Third Line of Defense: </a:t>
            </a:r>
            <a:r>
              <a:rPr lang="en-US" sz="1400" i="1">
                <a:latin typeface="Comic Sans MS" pitchFamily="66" charset="0"/>
              </a:rPr>
              <a:t>Cell-mediated Immune Response</a:t>
            </a:r>
          </a:p>
        </p:txBody>
      </p:sp>
      <p:sp>
        <p:nvSpPr>
          <p:cNvPr id="27655" name="Text Box 5"/>
          <p:cNvSpPr txBox="1">
            <a:spLocks noChangeArrowheads="1"/>
          </p:cNvSpPr>
          <p:nvPr/>
        </p:nvSpPr>
        <p:spPr bwMode="auto">
          <a:xfrm>
            <a:off x="4552950" y="66024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5600" y="228600"/>
            <a:ext cx="8458200" cy="563563"/>
          </a:xfrm>
        </p:spPr>
        <p:txBody>
          <a:bodyPr/>
          <a:lstStyle/>
          <a:p>
            <a:pPr eaLnBrk="1" hangingPunct="1"/>
            <a:r>
              <a:rPr lang="en-US" sz="3600" b="1" smtClean="0">
                <a:solidFill>
                  <a:schemeClr val="folHlink"/>
                </a:solidFill>
                <a:latin typeface="Comic Sans MS" panose="030F0702030302020204" pitchFamily="66" charset="0"/>
              </a:rPr>
              <a:t>What Is an Antigen Presenting Cell?</a:t>
            </a:r>
          </a:p>
        </p:txBody>
      </p:sp>
      <p:sp>
        <p:nvSpPr>
          <p:cNvPr id="13315" name="Text Box 5"/>
          <p:cNvSpPr txBox="1">
            <a:spLocks noChangeArrowheads="1"/>
          </p:cNvSpPr>
          <p:nvPr/>
        </p:nvSpPr>
        <p:spPr bwMode="auto">
          <a:xfrm>
            <a:off x="228600" y="1143000"/>
            <a:ext cx="3657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dirty="0">
                <a:latin typeface="Comic Sans MS" panose="030F0702030302020204" pitchFamily="66" charset="0"/>
              </a:rPr>
              <a:t>Consider your </a:t>
            </a:r>
            <a:r>
              <a:rPr lang="en-US" sz="1600" dirty="0" smtClean="0">
                <a:latin typeface="Comic Sans MS" panose="030F0702030302020204" pitchFamily="66" charset="0"/>
              </a:rPr>
              <a:t>WBCs </a:t>
            </a:r>
            <a:r>
              <a:rPr lang="en-US" sz="1600" dirty="0">
                <a:latin typeface="Comic Sans MS" panose="030F0702030302020204" pitchFamily="66" charset="0"/>
              </a:rPr>
              <a:t>a </a:t>
            </a:r>
            <a:r>
              <a:rPr lang="en-US" sz="1600" b="1" dirty="0">
                <a:latin typeface="Comic Sans MS" panose="030F0702030302020204" pitchFamily="66" charset="0"/>
              </a:rPr>
              <a:t>security force </a:t>
            </a:r>
            <a:r>
              <a:rPr lang="en-US" sz="1600" dirty="0">
                <a:latin typeface="Comic Sans MS" panose="030F0702030302020204" pitchFamily="66" charset="0"/>
              </a:rPr>
              <a:t>for your body and any non-self antigens as </a:t>
            </a:r>
            <a:r>
              <a:rPr lang="en-US" sz="1600" b="1" dirty="0">
                <a:latin typeface="Comic Sans MS" panose="030F0702030302020204" pitchFamily="66" charset="0"/>
              </a:rPr>
              <a:t>pictures of a bad guy. </a:t>
            </a:r>
            <a:endParaRPr lang="en-US" sz="1600" b="1" dirty="0" smtClean="0">
              <a:latin typeface="Comic Sans MS" panose="030F0702030302020204" pitchFamily="66" charset="0"/>
            </a:endParaRPr>
          </a:p>
          <a:p>
            <a:pPr eaLnBrk="1" hangingPunct="1">
              <a:spcBef>
                <a:spcPct val="50000"/>
              </a:spcBef>
            </a:pPr>
            <a:endParaRPr lang="en-US" sz="800" b="1" dirty="0">
              <a:latin typeface="Comic Sans MS" panose="030F0702030302020204" pitchFamily="66" charset="0"/>
            </a:endParaRPr>
          </a:p>
          <a:p>
            <a:pPr eaLnBrk="1" hangingPunct="1">
              <a:spcBef>
                <a:spcPct val="50000"/>
              </a:spcBef>
            </a:pPr>
            <a:r>
              <a:rPr lang="en-US" sz="1600" dirty="0" smtClean="0">
                <a:latin typeface="Comic Sans MS" panose="030F0702030302020204" pitchFamily="66" charset="0"/>
              </a:rPr>
              <a:t>The </a:t>
            </a:r>
            <a:r>
              <a:rPr lang="en-US" sz="1600" dirty="0">
                <a:latin typeface="Comic Sans MS" panose="030F0702030302020204" pitchFamily="66" charset="0"/>
              </a:rPr>
              <a:t>larger the force, the more likely one of the officers will run into a “bad guy” </a:t>
            </a:r>
            <a:r>
              <a:rPr lang="en-US" sz="1600" dirty="0" smtClean="0">
                <a:latin typeface="Comic Sans MS" panose="030F0702030302020204" pitchFamily="66" charset="0"/>
              </a:rPr>
              <a:t>and help the </a:t>
            </a:r>
            <a:r>
              <a:rPr lang="en-US" sz="1600" dirty="0">
                <a:latin typeface="Comic Sans MS" panose="030F0702030302020204" pitchFamily="66" charset="0"/>
              </a:rPr>
              <a:t>body </a:t>
            </a:r>
            <a:r>
              <a:rPr lang="en-US" sz="1600" dirty="0" smtClean="0">
                <a:latin typeface="Comic Sans MS" panose="030F0702030302020204" pitchFamily="66" charset="0"/>
              </a:rPr>
              <a:t>apprehend </a:t>
            </a:r>
            <a:r>
              <a:rPr lang="en-US" sz="1600" dirty="0">
                <a:latin typeface="Comic Sans MS" panose="030F0702030302020204" pitchFamily="66" charset="0"/>
              </a:rPr>
              <a:t>it. </a:t>
            </a:r>
            <a:endParaRPr lang="en-US" sz="1600" dirty="0" smtClean="0">
              <a:latin typeface="Comic Sans MS" panose="030F0702030302020204" pitchFamily="66" charset="0"/>
            </a:endParaRPr>
          </a:p>
          <a:p>
            <a:pPr eaLnBrk="1" hangingPunct="1">
              <a:spcBef>
                <a:spcPct val="50000"/>
              </a:spcBef>
            </a:pPr>
            <a:endParaRPr lang="en-US" sz="800" dirty="0" smtClean="0">
              <a:latin typeface="Comic Sans MS" panose="030F0702030302020204" pitchFamily="66" charset="0"/>
            </a:endParaRPr>
          </a:p>
          <a:p>
            <a:pPr eaLnBrk="1" hangingPunct="1">
              <a:spcBef>
                <a:spcPct val="50000"/>
              </a:spcBef>
            </a:pPr>
            <a:r>
              <a:rPr lang="en-US" sz="1600" dirty="0">
                <a:latin typeface="Comic Sans MS" panose="030F0702030302020204" pitchFamily="66" charset="0"/>
              </a:rPr>
              <a:t>Any WBC that can grab and present an antigen to another, is called an antigen presenting cell (APC</a:t>
            </a:r>
            <a:r>
              <a:rPr lang="en-US" sz="1600" dirty="0" smtClean="0">
                <a:latin typeface="Comic Sans MS" panose="030F0702030302020204" pitchFamily="66" charset="0"/>
              </a:rPr>
              <a:t>).</a:t>
            </a:r>
            <a:endParaRPr lang="en-US" sz="1600" dirty="0">
              <a:latin typeface="Comic Sans MS" panose="030F0702030302020204" pitchFamily="66" charset="0"/>
            </a:endParaRPr>
          </a:p>
        </p:txBody>
      </p:sp>
      <p:sp>
        <p:nvSpPr>
          <p:cNvPr id="13316" name="Rectangle 7"/>
          <p:cNvSpPr>
            <a:spLocks noChangeArrowheads="1"/>
          </p:cNvSpPr>
          <p:nvPr/>
        </p:nvSpPr>
        <p:spPr bwMode="auto">
          <a:xfrm>
            <a:off x="254758" y="4679665"/>
            <a:ext cx="8610600" cy="163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sz="1050" dirty="0">
              <a:latin typeface="Comic Sans MS" panose="030F0702030302020204" pitchFamily="66" charset="0"/>
            </a:endParaRPr>
          </a:p>
          <a:p>
            <a:pPr eaLnBrk="1" hangingPunct="1"/>
            <a:r>
              <a:rPr lang="en-US" sz="1600" dirty="0" smtClean="0">
                <a:latin typeface="Comic Sans MS" panose="030F0702030302020204" pitchFamily="66" charset="0"/>
              </a:rPr>
              <a:t>There are “professional” (WBC) APC cells, such as </a:t>
            </a:r>
            <a:r>
              <a:rPr lang="en-US" sz="1600" b="1" dirty="0" smtClean="0">
                <a:latin typeface="Comic Sans MS" panose="030F0702030302020204" pitchFamily="66" charset="0"/>
              </a:rPr>
              <a:t>B </a:t>
            </a:r>
            <a:r>
              <a:rPr lang="en-US" sz="1600" b="1" dirty="0">
                <a:latin typeface="Comic Sans MS" panose="030F0702030302020204" pitchFamily="66" charset="0"/>
              </a:rPr>
              <a:t>cells</a:t>
            </a:r>
            <a:r>
              <a:rPr lang="en-US" sz="1600" dirty="0">
                <a:latin typeface="Comic Sans MS" panose="030F0702030302020204" pitchFamily="66" charset="0"/>
              </a:rPr>
              <a:t>, </a:t>
            </a:r>
            <a:r>
              <a:rPr lang="en-US" sz="1600" b="1" dirty="0">
                <a:latin typeface="Comic Sans MS" panose="030F0702030302020204" pitchFamily="66" charset="0"/>
              </a:rPr>
              <a:t>macrophages</a:t>
            </a:r>
            <a:r>
              <a:rPr lang="en-US" sz="1600" dirty="0">
                <a:latin typeface="Comic Sans MS" panose="030F0702030302020204" pitchFamily="66" charset="0"/>
              </a:rPr>
              <a:t> and </a:t>
            </a:r>
            <a:r>
              <a:rPr lang="en-US" sz="1600" b="1" dirty="0">
                <a:latin typeface="Comic Sans MS" panose="030F0702030302020204" pitchFamily="66" charset="0"/>
              </a:rPr>
              <a:t>dendritic </a:t>
            </a:r>
            <a:r>
              <a:rPr lang="en-US" sz="1600" b="1" dirty="0" smtClean="0">
                <a:latin typeface="Comic Sans MS" panose="030F0702030302020204" pitchFamily="66" charset="0"/>
              </a:rPr>
              <a:t>cells</a:t>
            </a:r>
            <a:r>
              <a:rPr lang="en-US" sz="1600" dirty="0" smtClean="0">
                <a:latin typeface="Comic Sans MS" panose="030F0702030302020204" pitchFamily="66" charset="0"/>
              </a:rPr>
              <a:t>.</a:t>
            </a:r>
          </a:p>
          <a:p>
            <a:pPr eaLnBrk="1" hangingPunct="1"/>
            <a:endParaRPr lang="en-US" sz="1000" dirty="0">
              <a:latin typeface="Comic Sans MS" panose="030F0702030302020204" pitchFamily="66" charset="0"/>
            </a:endParaRPr>
          </a:p>
          <a:p>
            <a:pPr eaLnBrk="1" hangingPunct="1"/>
            <a:r>
              <a:rPr lang="en-US" sz="1600" dirty="0" smtClean="0">
                <a:latin typeface="Comic Sans MS" panose="030F0702030302020204" pitchFamily="66" charset="0"/>
              </a:rPr>
              <a:t>There are also other cells in the body (non-WBCs) that are “non-professional” APC cells, such as fibroblasts (in skin), some </a:t>
            </a:r>
            <a:r>
              <a:rPr lang="en-US" sz="1600" dirty="0">
                <a:latin typeface="Comic Sans MS" panose="030F0702030302020204" pitchFamily="66" charset="0"/>
              </a:rPr>
              <a:t>epithelial </a:t>
            </a:r>
            <a:r>
              <a:rPr lang="en-US" sz="1600" dirty="0" smtClean="0">
                <a:latin typeface="Comic Sans MS" panose="030F0702030302020204" pitchFamily="66" charset="0"/>
              </a:rPr>
              <a:t>and endothelial cells &amp; glial cells (in brain).</a:t>
            </a:r>
            <a:endParaRPr lang="en-US" sz="1600" dirty="0">
              <a:latin typeface="Comic Sans MS" panose="030F0702030302020204" pitchFamily="66" charset="0"/>
            </a:endParaRPr>
          </a:p>
          <a:p>
            <a:pPr eaLnBrk="1" hangingPunct="1"/>
            <a:r>
              <a:rPr lang="en-US" sz="1600" dirty="0">
                <a:latin typeface="Comic Sans MS" panose="030F0702030302020204" pitchFamily="66" charset="0"/>
              </a:rPr>
              <a:t>    </a:t>
            </a:r>
          </a:p>
        </p:txBody>
      </p:sp>
      <p:pic>
        <p:nvPicPr>
          <p:cNvPr id="1331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286763" y="1143000"/>
            <a:ext cx="4200163" cy="3243302"/>
          </a:xfrm>
        </p:spPr>
      </p:pic>
      <p:sp>
        <p:nvSpPr>
          <p:cNvPr id="13318" name="Text Box 7"/>
          <p:cNvSpPr txBox="1">
            <a:spLocks noChangeArrowheads="1"/>
          </p:cNvSpPr>
          <p:nvPr/>
        </p:nvSpPr>
        <p:spPr bwMode="auto">
          <a:xfrm>
            <a:off x="0" y="6611938"/>
            <a:ext cx="34750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dirty="0">
                <a:latin typeface="Comic Sans MS" panose="030F0702030302020204" pitchFamily="66" charset="0"/>
              </a:rPr>
              <a:t>Image: </a:t>
            </a:r>
            <a:r>
              <a:rPr lang="en-US" sz="1000" dirty="0">
                <a:latin typeface="Comic Sans MS" panose="030F0702030302020204" pitchFamily="66" charset="0"/>
                <a:hlinkClick r:id="rId4"/>
              </a:rPr>
              <a:t>Antigen presentation</a:t>
            </a:r>
            <a:r>
              <a:rPr lang="en-US" sz="1000" dirty="0">
                <a:latin typeface="Comic Sans MS" panose="030F0702030302020204" pitchFamily="66" charset="0"/>
              </a:rPr>
              <a:t>, </a:t>
            </a:r>
            <a:r>
              <a:rPr lang="en-US" sz="1000" dirty="0" err="1">
                <a:latin typeface="Comic Sans MS" panose="030F0702030302020204" pitchFamily="66" charset="0"/>
              </a:rPr>
              <a:t>Sjef</a:t>
            </a:r>
            <a:endParaRPr lang="en-US" sz="1000" dirty="0">
              <a:latin typeface="Comic Sans MS" panose="030F0702030302020204" pitchFamily="66" charset="0"/>
            </a:endParaRPr>
          </a:p>
        </p:txBody>
      </p:sp>
      <p:sp>
        <p:nvSpPr>
          <p:cNvPr id="13319" name="Text Box 5"/>
          <p:cNvSpPr txBox="1">
            <a:spLocks noChangeArrowheads="1"/>
          </p:cNvSpPr>
          <p:nvPr/>
        </p:nvSpPr>
        <p:spPr bwMode="auto">
          <a:xfrm rot="-5400000">
            <a:off x="7736681" y="3315494"/>
            <a:ext cx="2497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600" i="1">
                <a:latin typeface="Comic Sans MS" panose="030F0702030302020204" pitchFamily="66" charset="0"/>
              </a:rPr>
              <a:t>Third Line of Defense</a:t>
            </a:r>
          </a:p>
        </p:txBody>
      </p:sp>
      <p:sp>
        <p:nvSpPr>
          <p:cNvPr id="13320" name="Text Box 5"/>
          <p:cNvSpPr txBox="1">
            <a:spLocks noChangeArrowheads="1"/>
          </p:cNvSpPr>
          <p:nvPr/>
        </p:nvSpPr>
        <p:spPr bwMode="auto">
          <a:xfrm>
            <a:off x="4581525" y="6611938"/>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Microbiology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1838826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8229600" cy="944562"/>
          </a:xfrm>
        </p:spPr>
        <p:txBody>
          <a:bodyPr/>
          <a:lstStyle/>
          <a:p>
            <a:pPr algn="l" eaLnBrk="1" hangingPunct="1">
              <a:defRPr/>
            </a:pPr>
            <a:r>
              <a:rPr lang="en-GB" sz="3700" b="1" dirty="0" smtClean="0">
                <a:solidFill>
                  <a:schemeClr val="folHlink"/>
                </a:solidFill>
                <a:latin typeface="Comic Sans MS" pitchFamily="66" charset="0"/>
              </a:rPr>
              <a:t>B Lymphocytes</a:t>
            </a:r>
            <a:r>
              <a:rPr lang="en-GB" sz="3700" dirty="0" smtClean="0">
                <a:solidFill>
                  <a:schemeClr val="folHlink"/>
                </a:solidFill>
                <a:latin typeface="Comic Sans MS" pitchFamily="66" charset="0"/>
              </a:rPr>
              <a:t> </a:t>
            </a:r>
            <a:r>
              <a:rPr lang="en-US" sz="2200" dirty="0" smtClean="0">
                <a:solidFill>
                  <a:schemeClr val="bg1">
                    <a:lumMod val="65000"/>
                  </a:schemeClr>
                </a:solidFill>
                <a:latin typeface="Comic Sans MS" pitchFamily="66" charset="0"/>
              </a:rPr>
              <a:t>(B cells ) </a:t>
            </a:r>
          </a:p>
        </p:txBody>
      </p:sp>
      <p:pic>
        <p:nvPicPr>
          <p:cNvPr id="28675" name="Picture 3" descr="img_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8" y="1546225"/>
            <a:ext cx="5008562"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Grp="1" noChangeArrowheads="1"/>
          </p:cNvSpPr>
          <p:nvPr>
            <p:ph type="body" idx="1"/>
          </p:nvPr>
        </p:nvSpPr>
        <p:spPr>
          <a:xfrm>
            <a:off x="152400" y="1676400"/>
            <a:ext cx="4419600" cy="4654550"/>
          </a:xfrm>
          <a:noFill/>
        </p:spPr>
        <p:txBody>
          <a:bodyPr/>
          <a:lstStyle/>
          <a:p>
            <a:pPr eaLnBrk="1" hangingPunct="1">
              <a:lnSpc>
                <a:spcPct val="80000"/>
              </a:lnSpc>
              <a:buFontTx/>
              <a:buNone/>
            </a:pPr>
            <a:r>
              <a:rPr lang="en-US" sz="2600" dirty="0" smtClean="0">
                <a:latin typeface="Comic Sans MS" pitchFamily="66" charset="0"/>
              </a:rPr>
              <a:t>	Activated B-lymphocytes produce either:</a:t>
            </a:r>
          </a:p>
          <a:p>
            <a:pPr eaLnBrk="1" hangingPunct="1">
              <a:lnSpc>
                <a:spcPct val="80000"/>
              </a:lnSpc>
              <a:buFontTx/>
              <a:buNone/>
            </a:pPr>
            <a:endParaRPr lang="en-US" sz="2400" dirty="0" smtClean="0">
              <a:latin typeface="Comic Sans MS" pitchFamily="66" charset="0"/>
            </a:endParaRPr>
          </a:p>
          <a:p>
            <a:pPr eaLnBrk="1" hangingPunct="1">
              <a:lnSpc>
                <a:spcPct val="80000"/>
              </a:lnSpc>
            </a:pPr>
            <a:endParaRPr lang="en-US" sz="2600" dirty="0" smtClean="0">
              <a:latin typeface="Comic Sans MS" pitchFamily="66" charset="0"/>
            </a:endParaRPr>
          </a:p>
          <a:p>
            <a:pPr lvl="1" eaLnBrk="1" hangingPunct="1">
              <a:lnSpc>
                <a:spcPct val="80000"/>
              </a:lnSpc>
              <a:buFont typeface="Arial" charset="0"/>
              <a:buChar char="•"/>
            </a:pPr>
            <a:r>
              <a:rPr lang="en-US" sz="2400" b="1" dirty="0" smtClean="0">
                <a:solidFill>
                  <a:schemeClr val="tx1">
                    <a:lumMod val="65000"/>
                    <a:lumOff val="35000"/>
                  </a:schemeClr>
                </a:solidFill>
                <a:latin typeface="Comic Sans MS" pitchFamily="66" charset="0"/>
              </a:rPr>
              <a:t>Plasma cells </a:t>
            </a:r>
            <a:r>
              <a:rPr lang="en-US" sz="2000" dirty="0" smtClean="0">
                <a:latin typeface="Comic Sans MS" pitchFamily="66" charset="0"/>
              </a:rPr>
              <a:t>make antibodies to a pathogen. </a:t>
            </a:r>
          </a:p>
          <a:p>
            <a:pPr eaLnBrk="1" hangingPunct="1">
              <a:lnSpc>
                <a:spcPct val="80000"/>
              </a:lnSpc>
            </a:pPr>
            <a:endParaRPr lang="en-US" sz="2400" dirty="0" smtClean="0">
              <a:latin typeface="Comic Sans MS" pitchFamily="66" charset="0"/>
            </a:endParaRPr>
          </a:p>
          <a:p>
            <a:pPr lvl="1" eaLnBrk="1" hangingPunct="1">
              <a:lnSpc>
                <a:spcPct val="80000"/>
              </a:lnSpc>
              <a:buFont typeface="Arial" charset="0"/>
              <a:buChar char="•"/>
            </a:pPr>
            <a:endParaRPr lang="en-US" sz="2000" b="1" dirty="0" smtClean="0">
              <a:latin typeface="Comic Sans MS" pitchFamily="66" charset="0"/>
            </a:endParaRPr>
          </a:p>
          <a:p>
            <a:pPr lvl="1" eaLnBrk="1" hangingPunct="1">
              <a:lnSpc>
                <a:spcPct val="80000"/>
              </a:lnSpc>
              <a:buFont typeface="Arial" charset="0"/>
              <a:buChar char="•"/>
            </a:pPr>
            <a:r>
              <a:rPr lang="en-US" sz="2400" b="1" dirty="0" smtClean="0">
                <a:solidFill>
                  <a:schemeClr val="tx1">
                    <a:lumMod val="65000"/>
                    <a:lumOff val="35000"/>
                  </a:schemeClr>
                </a:solidFill>
                <a:latin typeface="Comic Sans MS" pitchFamily="66" charset="0"/>
              </a:rPr>
              <a:t>Memory cells </a:t>
            </a:r>
            <a:r>
              <a:rPr lang="en-US" sz="2000" dirty="0" smtClean="0">
                <a:latin typeface="Comic Sans MS" pitchFamily="66" charset="0"/>
              </a:rPr>
              <a:t>remember the same pathogen for faster antibody production in future infections.</a:t>
            </a:r>
          </a:p>
        </p:txBody>
      </p:sp>
      <p:sp>
        <p:nvSpPr>
          <p:cNvPr id="28677" name="Text Box 7"/>
          <p:cNvSpPr txBox="1">
            <a:spLocks noChangeArrowheads="1"/>
          </p:cNvSpPr>
          <p:nvPr/>
        </p:nvSpPr>
        <p:spPr bwMode="auto">
          <a:xfrm>
            <a:off x="0" y="6611938"/>
            <a:ext cx="34750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Image: B cell differentiation, Source unknown</a:t>
            </a:r>
          </a:p>
        </p:txBody>
      </p:sp>
      <p:sp>
        <p:nvSpPr>
          <p:cNvPr id="28678" name="Text Box 5"/>
          <p:cNvSpPr txBox="1">
            <a:spLocks noChangeArrowheads="1"/>
          </p:cNvSpPr>
          <p:nvPr/>
        </p:nvSpPr>
        <p:spPr bwMode="auto">
          <a:xfrm rot="-5400000">
            <a:off x="5845176" y="3263900"/>
            <a:ext cx="62484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i="1">
                <a:latin typeface="Comic Sans MS" pitchFamily="66" charset="0"/>
              </a:rPr>
              <a:t>Third Line of Defense: </a:t>
            </a:r>
            <a:r>
              <a:rPr lang="en-US" sz="1400" i="1">
                <a:latin typeface="Comic Sans MS" pitchFamily="66" charset="0"/>
              </a:rPr>
              <a:t>Humoral Immune Response</a:t>
            </a:r>
          </a:p>
        </p:txBody>
      </p:sp>
      <p:sp>
        <p:nvSpPr>
          <p:cNvPr id="28679" name="Text Box 5"/>
          <p:cNvSpPr txBox="1">
            <a:spLocks noChangeArrowheads="1"/>
          </p:cNvSpPr>
          <p:nvPr/>
        </p:nvSpPr>
        <p:spPr bwMode="auto">
          <a:xfrm>
            <a:off x="4572000" y="6611938"/>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a:t>
            </a:r>
            <a:r>
              <a:rPr lang="en-US" sz="1000">
                <a:latin typeface="Comic Sans MS" pitchFamily="66" charset="0"/>
              </a:rPr>
              <a:t> on </a:t>
            </a:r>
            <a:r>
              <a:rPr lang="en-US" sz="1000">
                <a:latin typeface="Comic Sans MS" pitchFamily="66" charset="0"/>
                <a:hlinkClick r:id="rId5"/>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14600" y="152400"/>
            <a:ext cx="3729038" cy="792582"/>
          </a:xfrm>
        </p:spPr>
        <p:txBody>
          <a:bodyPr/>
          <a:lstStyle/>
          <a:p>
            <a:r>
              <a:rPr lang="en-US" sz="4800" b="1" dirty="0" smtClean="0">
                <a:solidFill>
                  <a:srgbClr val="FF0000"/>
                </a:solidFill>
                <a:latin typeface="Comic Sans MS" pitchFamily="66" charset="0"/>
              </a:rPr>
              <a:t>REVIEW!</a:t>
            </a:r>
            <a:endParaRPr lang="en-US" sz="5400" b="1" dirty="0" smtClean="0">
              <a:solidFill>
                <a:srgbClr val="FF0000"/>
              </a:solidFill>
              <a:latin typeface="Comic Sans MS" pitchFamily="66" charset="0"/>
            </a:endParaRPr>
          </a:p>
        </p:txBody>
      </p:sp>
      <p:sp>
        <p:nvSpPr>
          <p:cNvPr id="6" name="TextBox 5"/>
          <p:cNvSpPr txBox="1"/>
          <p:nvPr/>
        </p:nvSpPr>
        <p:spPr>
          <a:xfrm>
            <a:off x="609600" y="1325144"/>
            <a:ext cx="7696200" cy="1138773"/>
          </a:xfrm>
          <a:prstGeom prst="rect">
            <a:avLst/>
          </a:prstGeom>
          <a:noFill/>
        </p:spPr>
        <p:txBody>
          <a:bodyPr wrap="square">
            <a:spAutoFit/>
          </a:bodyPr>
          <a:lstStyle/>
          <a:p>
            <a:pPr algn="ctr">
              <a:defRPr/>
            </a:pPr>
            <a:r>
              <a:rPr lang="en-US" sz="3200" dirty="0" smtClean="0">
                <a:latin typeface="Comic Sans MS" pitchFamily="66" charset="0"/>
                <a:cs typeface="+mn-cs"/>
              </a:rPr>
              <a:t>Animated lesson on </a:t>
            </a:r>
            <a:endParaRPr lang="en-US" sz="3200" dirty="0">
              <a:latin typeface="Comic Sans MS" pitchFamily="66" charset="0"/>
              <a:cs typeface="+mn-cs"/>
            </a:endParaRPr>
          </a:p>
          <a:p>
            <a:pPr algn="ctr">
              <a:defRPr/>
            </a:pPr>
            <a:r>
              <a:rPr lang="en-US" sz="3600" b="1" dirty="0" err="1" smtClean="0">
                <a:solidFill>
                  <a:schemeClr val="tx1">
                    <a:lumMod val="50000"/>
                    <a:lumOff val="50000"/>
                  </a:schemeClr>
                </a:solidFill>
                <a:latin typeface="Comic Sans MS" pitchFamily="66" charset="0"/>
                <a:hlinkClick r:id="rId3"/>
              </a:rPr>
              <a:t>Humoral</a:t>
            </a:r>
            <a:r>
              <a:rPr lang="en-US" sz="3600" b="1" dirty="0" smtClean="0">
                <a:solidFill>
                  <a:schemeClr val="tx1">
                    <a:lumMod val="50000"/>
                    <a:lumOff val="50000"/>
                  </a:schemeClr>
                </a:solidFill>
                <a:latin typeface="Comic Sans MS" pitchFamily="66" charset="0"/>
                <a:hlinkClick r:id="rId3"/>
              </a:rPr>
              <a:t> Immune Response</a:t>
            </a:r>
            <a:endParaRPr lang="en-US" sz="3600" dirty="0">
              <a:latin typeface="Arial" charset="0"/>
              <a:cs typeface="+mn-cs"/>
            </a:endParaRPr>
          </a:p>
        </p:txBody>
      </p:sp>
      <p:sp>
        <p:nvSpPr>
          <p:cNvPr id="23557"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15"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19400"/>
            <a:ext cx="3200400" cy="338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img_3-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325" y="2865939"/>
            <a:ext cx="4359276" cy="329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7"/>
          <p:cNvSpPr txBox="1">
            <a:spLocks noChangeArrowheads="1"/>
          </p:cNvSpPr>
          <p:nvPr/>
        </p:nvSpPr>
        <p:spPr bwMode="auto">
          <a:xfrm>
            <a:off x="5638799" y="6457890"/>
            <a:ext cx="35052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8"/>
              </a:rPr>
              <a:t>Antigen antibody </a:t>
            </a:r>
            <a:r>
              <a:rPr lang="en-US" sz="1000" dirty="0" smtClean="0">
                <a:latin typeface="Comic Sans MS" pitchFamily="66" charset="0"/>
                <a:hlinkClick r:id="rId8"/>
              </a:rPr>
              <a:t>complex</a:t>
            </a:r>
            <a:r>
              <a:rPr lang="en-US" sz="1000" dirty="0" smtClean="0">
                <a:latin typeface="Comic Sans MS" pitchFamily="66" charset="0"/>
              </a:rPr>
              <a:t>; </a:t>
            </a:r>
            <a:r>
              <a:rPr lang="en-US" sz="1000" dirty="0" smtClean="0">
                <a:latin typeface="Comic Sans MS" pitchFamily="66" charset="0"/>
                <a:hlinkClick r:id="rId9"/>
              </a:rPr>
              <a:t>Antibody</a:t>
            </a:r>
            <a:r>
              <a:rPr lang="en-US" sz="1000" dirty="0" smtClean="0">
                <a:latin typeface="Comic Sans MS" pitchFamily="66" charset="0"/>
              </a:rPr>
              <a:t>, </a:t>
            </a:r>
            <a:r>
              <a:rPr lang="en-US" sz="1000" dirty="0" err="1" smtClean="0">
                <a:latin typeface="Comic Sans MS" pitchFamily="66" charset="0"/>
              </a:rPr>
              <a:t>Fvasconcellos</a:t>
            </a:r>
            <a:r>
              <a:rPr lang="en-US" sz="1000" dirty="0" smtClean="0">
                <a:latin typeface="Comic Sans MS" pitchFamily="66" charset="0"/>
              </a:rPr>
              <a:t>; B cell differentiation, Source unknown </a:t>
            </a:r>
            <a:endParaRPr lang="en-US" sz="1000" dirty="0">
              <a:latin typeface="Comic Sans MS" pitchFamily="66" charset="0"/>
            </a:endParaRPr>
          </a:p>
        </p:txBody>
      </p:sp>
      <p:pic>
        <p:nvPicPr>
          <p:cNvPr id="18"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1800" y="262409"/>
            <a:ext cx="2150916" cy="141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069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3562"/>
          </a:xfrm>
        </p:spPr>
        <p:txBody>
          <a:bodyPr/>
          <a:lstStyle/>
          <a:p>
            <a:pPr eaLnBrk="1" hangingPunct="1"/>
            <a:r>
              <a:rPr lang="en-US" sz="3600" b="1" smtClean="0">
                <a:solidFill>
                  <a:schemeClr val="folHlink"/>
                </a:solidFill>
                <a:latin typeface="Comic Sans MS" pitchFamily="66" charset="0"/>
              </a:rPr>
              <a:t>It Isn’t Easy Being a Pathogen</a:t>
            </a:r>
          </a:p>
        </p:txBody>
      </p:sp>
      <p:sp>
        <p:nvSpPr>
          <p:cNvPr id="4099" name="Rectangle 3"/>
          <p:cNvSpPr>
            <a:spLocks noGrp="1" noChangeArrowheads="1"/>
          </p:cNvSpPr>
          <p:nvPr>
            <p:ph type="body" sz="half" idx="1"/>
          </p:nvPr>
        </p:nvSpPr>
        <p:spPr>
          <a:xfrm>
            <a:off x="457200" y="1066800"/>
            <a:ext cx="3657600" cy="5059363"/>
          </a:xfrm>
        </p:spPr>
        <p:txBody>
          <a:bodyPr/>
          <a:lstStyle/>
          <a:p>
            <a:pPr marL="609600" indent="-609600" eaLnBrk="1" hangingPunct="1">
              <a:buFontTx/>
              <a:buNone/>
            </a:pPr>
            <a:endParaRPr lang="en-US" sz="1000" b="1" i="1" dirty="0" smtClean="0">
              <a:latin typeface="Comic Sans MS" pitchFamily="66" charset="0"/>
            </a:endParaRPr>
          </a:p>
          <a:p>
            <a:pPr marL="609600" indent="-609600" eaLnBrk="1" hangingPunct="1">
              <a:buFontTx/>
              <a:buNone/>
            </a:pPr>
            <a:r>
              <a:rPr lang="en-US" sz="2000" b="1" dirty="0" smtClean="0">
                <a:latin typeface="Comic Sans MS" pitchFamily="66" charset="0"/>
              </a:rPr>
              <a:t>What a pathogen must do </a:t>
            </a:r>
          </a:p>
          <a:p>
            <a:pPr marL="609600" indent="-609600" eaLnBrk="1" hangingPunct="1">
              <a:buFontTx/>
              <a:buNone/>
            </a:pPr>
            <a:r>
              <a:rPr lang="en-US" sz="2000" b="1" dirty="0" smtClean="0">
                <a:latin typeface="Comic Sans MS" pitchFamily="66" charset="0"/>
              </a:rPr>
              <a:t>in order to cause disease:</a:t>
            </a:r>
          </a:p>
          <a:p>
            <a:pPr marL="609600" indent="-609600" algn="ctr" eaLnBrk="1" hangingPunct="1">
              <a:buFontTx/>
              <a:buNone/>
            </a:pPr>
            <a:endParaRPr lang="en-US" sz="1400" i="1" dirty="0" smtClean="0">
              <a:latin typeface="Comic Sans MS" pitchFamily="66" charset="0"/>
            </a:endParaRPr>
          </a:p>
          <a:p>
            <a:pPr marL="609600" indent="-609600" eaLnBrk="1" hangingPunct="1">
              <a:buFontTx/>
              <a:buNone/>
            </a:pPr>
            <a:r>
              <a:rPr lang="en-US" sz="1800" dirty="0" smtClean="0">
                <a:latin typeface="Comic Sans MS" pitchFamily="66" charset="0"/>
              </a:rPr>
              <a:t>1. Gain access to the body.</a:t>
            </a:r>
          </a:p>
          <a:p>
            <a:pPr marL="609600" indent="-609600" eaLnBrk="1" hangingPunct="1">
              <a:buFontTx/>
              <a:buNone/>
            </a:pPr>
            <a:endParaRPr lang="en-US" sz="1800" dirty="0" smtClean="0">
              <a:latin typeface="Comic Sans MS" pitchFamily="66" charset="0"/>
            </a:endParaRPr>
          </a:p>
          <a:p>
            <a:pPr marL="609600" indent="-609600">
              <a:lnSpc>
                <a:spcPct val="90000"/>
              </a:lnSpc>
              <a:buFontTx/>
              <a:buNone/>
            </a:pPr>
            <a:r>
              <a:rPr lang="en-US" sz="1800" dirty="0" smtClean="0">
                <a:latin typeface="Comic Sans MS" pitchFamily="66" charset="0"/>
              </a:rPr>
              <a:t>2. - Attach to and/or enter cells of its host. </a:t>
            </a:r>
          </a:p>
          <a:p>
            <a:pPr marL="609600" indent="-609600">
              <a:lnSpc>
                <a:spcPct val="90000"/>
              </a:lnSpc>
              <a:buFontTx/>
              <a:buNone/>
            </a:pPr>
            <a:endParaRPr lang="en-US" sz="900" dirty="0" smtClean="0">
              <a:latin typeface="Comic Sans MS" pitchFamily="66" charset="0"/>
            </a:endParaRPr>
          </a:p>
          <a:p>
            <a:pPr marL="609600" indent="-609600">
              <a:lnSpc>
                <a:spcPct val="90000"/>
              </a:lnSpc>
              <a:buFontTx/>
              <a:buNone/>
            </a:pPr>
            <a:r>
              <a:rPr lang="en-US" sz="1800" dirty="0" smtClean="0">
                <a:latin typeface="Comic Sans MS" pitchFamily="66" charset="0"/>
              </a:rPr>
              <a:t>   - Receptors on pathogen must fit,    lock-and-key, with receptor sites on  host cell. </a:t>
            </a:r>
          </a:p>
          <a:p>
            <a:pPr marL="609600" indent="-609600" eaLnBrk="1" hangingPunct="1">
              <a:buFontTx/>
              <a:buAutoNum type="arabicPeriod"/>
            </a:pPr>
            <a:endParaRPr lang="en-US" sz="1800" dirty="0" smtClean="0">
              <a:latin typeface="Comic Sans MS" pitchFamily="66" charset="0"/>
            </a:endParaRPr>
          </a:p>
          <a:p>
            <a:pPr marL="0" indent="0" eaLnBrk="1" hangingPunct="1">
              <a:buNone/>
            </a:pPr>
            <a:r>
              <a:rPr lang="en-US" sz="1800" dirty="0" smtClean="0">
                <a:latin typeface="Comic Sans MS" pitchFamily="66" charset="0"/>
              </a:rPr>
              <a:t>3. Reproduce while avoiding host’s  immune system long enough to produce harmful changes.</a:t>
            </a:r>
          </a:p>
        </p:txBody>
      </p:sp>
      <p:sp>
        <p:nvSpPr>
          <p:cNvPr id="4101" name="Text Box 15"/>
          <p:cNvSpPr txBox="1">
            <a:spLocks noChangeArrowheads="1"/>
          </p:cNvSpPr>
          <p:nvPr/>
        </p:nvSpPr>
        <p:spPr bwMode="auto">
          <a:xfrm>
            <a:off x="0" y="6457950"/>
            <a:ext cx="42608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a:t>
            </a:r>
            <a:r>
              <a:rPr lang="en-US" sz="1000" i="1">
                <a:latin typeface="Comic Sans MS" pitchFamily="66" charset="0"/>
                <a:hlinkClick r:id="rId3"/>
              </a:rPr>
              <a:t>Helicobacter pylori</a:t>
            </a:r>
            <a:r>
              <a:rPr lang="en-US" sz="1000">
                <a:latin typeface="Comic Sans MS" pitchFamily="66" charset="0"/>
              </a:rPr>
              <a:t>, Yutaka Tsutsumi, M.D; </a:t>
            </a:r>
            <a:r>
              <a:rPr lang="en-US" sz="1000">
                <a:latin typeface="Comic Sans MS" pitchFamily="66" charset="0"/>
                <a:hlinkClick r:id="rId4"/>
              </a:rPr>
              <a:t>Deep gastric  ulce</a:t>
            </a:r>
            <a:r>
              <a:rPr lang="en-US" sz="1000">
                <a:latin typeface="Comic Sans MS" pitchFamily="66" charset="0"/>
              </a:rPr>
              <a:t>r, Samir; </a:t>
            </a:r>
            <a:r>
              <a:rPr lang="en-US" sz="1000">
                <a:latin typeface="Comic Sans MS" pitchFamily="66" charset="0"/>
                <a:hlinkClick r:id="rId5"/>
              </a:rPr>
              <a:t>Histopathology of </a:t>
            </a:r>
            <a:r>
              <a:rPr lang="en-US" sz="1000" i="1">
                <a:latin typeface="Comic Sans MS" pitchFamily="66" charset="0"/>
                <a:hlinkClick r:id="rId5"/>
              </a:rPr>
              <a:t>H.pylori </a:t>
            </a:r>
            <a:r>
              <a:rPr lang="en-US" sz="1000">
                <a:latin typeface="Comic Sans MS" pitchFamily="66" charset="0"/>
              </a:rPr>
              <a:t>from a gastric biopsy, KGH</a:t>
            </a:r>
          </a:p>
        </p:txBody>
      </p:sp>
      <p:sp>
        <p:nvSpPr>
          <p:cNvPr id="4106"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pic>
        <p:nvPicPr>
          <p:cNvPr id="410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9942" y="3483050"/>
            <a:ext cx="2461346" cy="28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3107823">
            <a:off x="4295274" y="1204488"/>
            <a:ext cx="2148683" cy="2080877"/>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20" descr="Helicobacter_histopatholg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0851" y="3700144"/>
            <a:ext cx="2309091" cy="2260600"/>
          </a:xfrm>
          <a:prstGeom prst="ellipse">
            <a:avLst/>
          </a:prstGeom>
          <a:noFill/>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7" name="Text Box 21"/>
          <p:cNvSpPr txBox="1">
            <a:spLocks noChangeArrowheads="1"/>
          </p:cNvSpPr>
          <p:nvPr/>
        </p:nvSpPr>
        <p:spPr bwMode="auto">
          <a:xfrm>
            <a:off x="4489452" y="4097669"/>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i="1" dirty="0">
                <a:latin typeface="Comic Sans MS" pitchFamily="66" charset="0"/>
              </a:rPr>
              <a:t>H. pylori</a:t>
            </a:r>
            <a:r>
              <a:rPr lang="en-US" sz="1000" b="1" dirty="0">
                <a:latin typeface="Comic Sans MS" pitchFamily="66" charset="0"/>
              </a:rPr>
              <a:t> from a gastric biopsy</a:t>
            </a:r>
          </a:p>
        </p:txBody>
      </p:sp>
      <p:pic>
        <p:nvPicPr>
          <p:cNvPr id="19" name="Picture 12" descr="HelicobacterPyloriYTsutsumi, MDPubDo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200" y="1140026"/>
            <a:ext cx="2651269"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 Box 18"/>
          <p:cNvSpPr txBox="1">
            <a:spLocks noChangeArrowheads="1"/>
          </p:cNvSpPr>
          <p:nvPr/>
        </p:nvSpPr>
        <p:spPr bwMode="auto">
          <a:xfrm>
            <a:off x="7451869" y="1203815"/>
            <a:ext cx="137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dirty="0">
                <a:latin typeface="Comic Sans MS" pitchFamily="66" charset="0"/>
              </a:rPr>
              <a:t>Multiple flagella allow </a:t>
            </a:r>
            <a:r>
              <a:rPr lang="en-US" sz="1000" b="1" i="1" dirty="0">
                <a:latin typeface="Comic Sans MS" pitchFamily="66" charset="0"/>
              </a:rPr>
              <a:t>H. pylori</a:t>
            </a:r>
            <a:r>
              <a:rPr lang="en-US" sz="1000" b="1" dirty="0">
                <a:latin typeface="Comic Sans MS" pitchFamily="66" charset="0"/>
              </a:rPr>
              <a:t> to penetrate the coating of the stomach epithelium.</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76200" y="0"/>
            <a:ext cx="9067800" cy="6324600"/>
          </a:xfrm>
        </p:spPr>
        <p:txBody>
          <a:bodyPr/>
          <a:lstStyle/>
          <a:p>
            <a:pPr eaLnBrk="1" hangingPunct="1">
              <a:buFontTx/>
              <a:buNone/>
              <a:defRPr/>
            </a:pPr>
            <a:r>
              <a:rPr lang="en-US" sz="5400" b="1" dirty="0" smtClean="0">
                <a:solidFill>
                  <a:srgbClr val="33CC33"/>
                </a:solidFill>
                <a:latin typeface="Comic Sans MS" pitchFamily="66" charset="0"/>
              </a:rPr>
              <a:t> </a:t>
            </a:r>
            <a:r>
              <a:rPr lang="en-US" sz="4000" b="1" dirty="0" smtClean="0">
                <a:solidFill>
                  <a:srgbClr val="33CC33"/>
                </a:solidFill>
                <a:latin typeface="Comic Sans MS" pitchFamily="66" charset="0"/>
              </a:rPr>
              <a:t>Confused?</a:t>
            </a:r>
            <a:endParaRPr lang="en-US" sz="2800" b="1" dirty="0" smtClean="0">
              <a:latin typeface="Comic Sans MS" pitchFamily="66" charset="0"/>
            </a:endParaRPr>
          </a:p>
          <a:p>
            <a:pPr eaLnBrk="1" hangingPunct="1">
              <a:buFontTx/>
              <a:buNone/>
              <a:defRPr/>
            </a:pPr>
            <a:r>
              <a:rPr lang="en-US" sz="2400" dirty="0" smtClean="0">
                <a:latin typeface="Comic Sans MS" pitchFamily="66" charset="0"/>
              </a:rPr>
              <a:t>   </a:t>
            </a:r>
            <a:r>
              <a:rPr lang="en-US" sz="1800" dirty="0" smtClean="0">
                <a:latin typeface="Comic Sans MS" pitchFamily="66" charset="0"/>
              </a:rPr>
              <a:t>Here are links to fun resources that further explain </a:t>
            </a:r>
          </a:p>
          <a:p>
            <a:pPr eaLnBrk="1" hangingPunct="1">
              <a:buFontTx/>
              <a:buNone/>
              <a:defRPr/>
            </a:pPr>
            <a:r>
              <a:rPr lang="en-US" sz="1800" dirty="0" smtClean="0">
                <a:latin typeface="Comic Sans MS" pitchFamily="66" charset="0"/>
              </a:rPr>
              <a:t>    acquired immunity:</a:t>
            </a:r>
          </a:p>
          <a:p>
            <a:pPr marL="0" indent="0" eaLnBrk="1" hangingPunct="1">
              <a:buFontTx/>
              <a:buNone/>
              <a:defRPr/>
            </a:pPr>
            <a:endParaRPr lang="en-US" sz="1200" dirty="0" smtClean="0">
              <a:latin typeface="Comic Sans MS" pitchFamily="66" charset="0"/>
            </a:endParaRPr>
          </a:p>
          <a:p>
            <a:pPr eaLnBrk="1" hangingPunct="1">
              <a:defRPr/>
            </a:pPr>
            <a:endParaRPr lang="en-US" sz="600" dirty="0" smtClean="0">
              <a:latin typeface="Comic Sans MS" pitchFamily="66" charset="0"/>
            </a:endParaRPr>
          </a:p>
          <a:p>
            <a:pPr eaLnBrk="1" hangingPunct="1">
              <a:defRPr/>
            </a:pPr>
            <a:r>
              <a:rPr lang="en-US" sz="1800" dirty="0" smtClean="0">
                <a:latin typeface="Comic Sans MS" pitchFamily="66" charset="0"/>
                <a:hlinkClick r:id="rId3"/>
              </a:rPr>
              <a:t>Immunology: Innate &amp; Acquired Immunity</a:t>
            </a:r>
            <a:r>
              <a:rPr lang="en-US" sz="1800" dirty="0" smtClean="0">
                <a:latin typeface="Comic Sans MS" pitchFamily="66" charset="0"/>
              </a:rPr>
              <a:t> </a:t>
            </a:r>
            <a:r>
              <a:rPr lang="en-US" sz="1600" dirty="0" smtClean="0">
                <a:latin typeface="Comic Sans MS" pitchFamily="66" charset="0"/>
              </a:rPr>
              <a:t>Main Page</a:t>
            </a:r>
            <a:r>
              <a:rPr lang="en-US" sz="1100" dirty="0" smtClean="0">
                <a:latin typeface="Comic Sans MS" pitchFamily="66" charset="0"/>
              </a:rPr>
              <a:t> </a:t>
            </a:r>
            <a:r>
              <a:rPr lang="en-US" sz="1200" dirty="0" smtClean="0">
                <a:latin typeface="Comic Sans MS" pitchFamily="66" charset="0"/>
              </a:rPr>
              <a:t>on the Virtual Cell Biology Classroom of </a:t>
            </a:r>
            <a:r>
              <a:rPr lang="en-US" sz="1400" dirty="0" smtClean="0">
                <a:latin typeface="Comic Sans MS" pitchFamily="66" charset="0"/>
                <a:hlinkClick r:id="rId4"/>
              </a:rPr>
              <a:t>Science Prof Online</a:t>
            </a:r>
            <a:r>
              <a:rPr lang="en-US" sz="1200" dirty="0" smtClean="0">
                <a:latin typeface="Comic Sans MS" pitchFamily="66" charset="0"/>
              </a:rPr>
              <a:t>.</a:t>
            </a:r>
          </a:p>
          <a:p>
            <a:pPr marL="0" indent="0" eaLnBrk="1" hangingPunct="1">
              <a:buFontTx/>
              <a:buNone/>
              <a:defRPr/>
            </a:pPr>
            <a:endParaRPr lang="en-US" sz="600" dirty="0" smtClean="0">
              <a:latin typeface="Comic Sans MS" pitchFamily="66" charset="0"/>
            </a:endParaRPr>
          </a:p>
          <a:p>
            <a:pPr eaLnBrk="1" hangingPunct="1">
              <a:defRPr/>
            </a:pPr>
            <a:r>
              <a:rPr lang="en-US" sz="1800" dirty="0" smtClean="0">
                <a:latin typeface="Comic Sans MS" pitchFamily="66" charset="0"/>
                <a:hlinkClick r:id="rId5"/>
              </a:rPr>
              <a:t>Phagocytosis</a:t>
            </a:r>
            <a:r>
              <a:rPr lang="en-US" sz="1800" dirty="0" smtClean="0">
                <a:latin typeface="Comic Sans MS" pitchFamily="66" charset="0"/>
              </a:rPr>
              <a:t> </a:t>
            </a:r>
            <a:r>
              <a:rPr lang="en-US" sz="1200" dirty="0" smtClean="0">
                <a:latin typeface="Comic Sans MS" pitchFamily="66" charset="0"/>
              </a:rPr>
              <a:t>animation and quiz by McGraw-Hill.</a:t>
            </a:r>
          </a:p>
          <a:p>
            <a:pPr eaLnBrk="1" hangingPunct="1">
              <a:defRPr/>
            </a:pPr>
            <a:endParaRPr lang="en-US" sz="600" dirty="0" smtClean="0">
              <a:latin typeface="Comic Sans MS" pitchFamily="66" charset="0"/>
            </a:endParaRPr>
          </a:p>
          <a:p>
            <a:pPr eaLnBrk="1" hangingPunct="1">
              <a:defRPr/>
            </a:pPr>
            <a:r>
              <a:rPr lang="en-US" sz="1800" dirty="0" smtClean="0">
                <a:latin typeface="Comic Sans MS" pitchFamily="66" charset="0"/>
                <a:hlinkClick r:id="rId6"/>
              </a:rPr>
              <a:t>Immune System</a:t>
            </a:r>
            <a:r>
              <a:rPr lang="en-US" sz="1800" dirty="0" smtClean="0">
                <a:latin typeface="Comic Sans MS" pitchFamily="66" charset="0"/>
              </a:rPr>
              <a:t> </a:t>
            </a:r>
            <a:r>
              <a:rPr lang="en-US" sz="1600" dirty="0" smtClean="0">
                <a:latin typeface="Comic Sans MS" pitchFamily="66" charset="0"/>
              </a:rPr>
              <a:t>“Who Wants to Be a Millionaire” </a:t>
            </a:r>
            <a:r>
              <a:rPr lang="en-US" sz="1200" dirty="0" smtClean="0">
                <a:latin typeface="Comic Sans MS" pitchFamily="66" charset="0"/>
              </a:rPr>
              <a:t>game.</a:t>
            </a:r>
          </a:p>
          <a:p>
            <a:pPr eaLnBrk="1" hangingPunct="1">
              <a:defRPr/>
            </a:pPr>
            <a:endParaRPr lang="en-US" sz="600" dirty="0" smtClean="0">
              <a:latin typeface="Comic Sans MS" pitchFamily="66" charset="0"/>
            </a:endParaRPr>
          </a:p>
          <a:p>
            <a:pPr eaLnBrk="1" hangingPunct="1">
              <a:defRPr/>
            </a:pPr>
            <a:r>
              <a:rPr lang="en-US" sz="1800" dirty="0" smtClean="0">
                <a:latin typeface="Comic Sans MS" pitchFamily="66" charset="0"/>
                <a:hlinkClick r:id="rId7"/>
              </a:rPr>
              <a:t>Immune System </a:t>
            </a:r>
            <a:r>
              <a:rPr lang="en-US" sz="1800" dirty="0" smtClean="0">
                <a:latin typeface="Comic Sans MS" pitchFamily="66" charset="0"/>
              </a:rPr>
              <a:t> </a:t>
            </a:r>
            <a:r>
              <a:rPr lang="en-US" sz="1200" dirty="0" smtClean="0">
                <a:latin typeface="Comic Sans MS" pitchFamily="66" charset="0"/>
              </a:rPr>
              <a:t>animation and quiz by McGraw-Hill.</a:t>
            </a:r>
          </a:p>
          <a:p>
            <a:pPr eaLnBrk="1" hangingPunct="1">
              <a:defRPr/>
            </a:pPr>
            <a:endParaRPr lang="en-US" sz="600" dirty="0" smtClean="0">
              <a:latin typeface="Comic Sans MS" pitchFamily="66" charset="0"/>
            </a:endParaRPr>
          </a:p>
          <a:p>
            <a:pPr eaLnBrk="1" hangingPunct="1">
              <a:defRPr/>
            </a:pPr>
            <a:r>
              <a:rPr lang="en-US" sz="1800" dirty="0" smtClean="0">
                <a:latin typeface="Comic Sans MS" pitchFamily="66" charset="0"/>
                <a:hlinkClick r:id="rId8"/>
              </a:rPr>
              <a:t>“Fever</a:t>
            </a:r>
            <a:r>
              <a:rPr lang="en-US" sz="1800" dirty="0" smtClean="0">
                <a:latin typeface="Comic Sans MS" pitchFamily="66" charset="0"/>
              </a:rPr>
              <a:t>”</a:t>
            </a:r>
            <a:r>
              <a:rPr lang="en-US" sz="1200" dirty="0" smtClean="0">
                <a:latin typeface="Comic Sans MS" pitchFamily="66" charset="0"/>
              </a:rPr>
              <a:t>, song by Peggy Lee &amp; </a:t>
            </a:r>
            <a:r>
              <a:rPr lang="en-US" sz="1800" dirty="0" smtClean="0">
                <a:latin typeface="Comic Sans MS" pitchFamily="66" charset="0"/>
              </a:rPr>
              <a:t>“</a:t>
            </a:r>
            <a:r>
              <a:rPr lang="en-US" sz="1800" dirty="0" smtClean="0">
                <a:latin typeface="Comic Sans MS" pitchFamily="66" charset="0"/>
                <a:hlinkClick r:id="rId9"/>
              </a:rPr>
              <a:t>Assassin</a:t>
            </a:r>
            <a:r>
              <a:rPr lang="en-US" sz="1800" dirty="0" smtClean="0">
                <a:latin typeface="Comic Sans MS" pitchFamily="66" charset="0"/>
              </a:rPr>
              <a:t>” </a:t>
            </a:r>
            <a:r>
              <a:rPr lang="en-US" sz="1200" dirty="0" smtClean="0">
                <a:latin typeface="Comic Sans MS" pitchFamily="66" charset="0"/>
              </a:rPr>
              <a:t>song by John Mayer</a:t>
            </a:r>
          </a:p>
          <a:p>
            <a:pPr eaLnBrk="1" hangingPunct="1">
              <a:defRPr/>
            </a:pPr>
            <a:endParaRPr lang="en-US" sz="600" dirty="0" smtClean="0">
              <a:latin typeface="Comic Sans MS" pitchFamily="66" charset="0"/>
            </a:endParaRPr>
          </a:p>
          <a:p>
            <a:pPr eaLnBrk="1" hangingPunct="1">
              <a:defRPr/>
            </a:pPr>
            <a:r>
              <a:rPr lang="en-US" sz="1800" dirty="0" smtClean="0">
                <a:latin typeface="Comic Sans MS" pitchFamily="66" charset="0"/>
                <a:hlinkClick r:id="rId10"/>
              </a:rPr>
              <a:t>Cellular Immune Response </a:t>
            </a:r>
            <a:r>
              <a:rPr lang="en-US" sz="1800" dirty="0" smtClean="0">
                <a:latin typeface="Comic Sans MS" pitchFamily="66" charset="0"/>
              </a:rPr>
              <a:t> &amp; </a:t>
            </a:r>
            <a:r>
              <a:rPr lang="en-US" sz="1800" dirty="0" err="1" smtClean="0">
                <a:latin typeface="Comic Sans MS" pitchFamily="66" charset="0"/>
                <a:hlinkClick r:id="rId11"/>
              </a:rPr>
              <a:t>Humoral</a:t>
            </a:r>
            <a:r>
              <a:rPr lang="en-US" sz="1800" dirty="0" smtClean="0">
                <a:latin typeface="Comic Sans MS" pitchFamily="66" charset="0"/>
                <a:hlinkClick r:id="rId11"/>
              </a:rPr>
              <a:t> Immune Response</a:t>
            </a:r>
            <a:r>
              <a:rPr lang="en-US" sz="1800" dirty="0" smtClean="0">
                <a:latin typeface="Comic Sans MS" pitchFamily="66" charset="0"/>
              </a:rPr>
              <a:t> </a:t>
            </a:r>
            <a:r>
              <a:rPr lang="en-US" sz="1200" dirty="0" smtClean="0">
                <a:latin typeface="Comic Sans MS" pitchFamily="66" charset="0"/>
              </a:rPr>
              <a:t>narrated animation and quiz from W. H. Freeman.</a:t>
            </a:r>
          </a:p>
          <a:p>
            <a:pPr eaLnBrk="1" hangingPunct="1">
              <a:defRPr/>
            </a:pPr>
            <a:endParaRPr lang="en-US" sz="600" dirty="0" smtClean="0">
              <a:latin typeface="Comic Sans MS" pitchFamily="66" charset="0"/>
            </a:endParaRPr>
          </a:p>
          <a:p>
            <a:pPr eaLnBrk="1" hangingPunct="1">
              <a:defRPr/>
            </a:pPr>
            <a:r>
              <a:rPr lang="en-US" sz="1800" dirty="0" smtClean="0">
                <a:latin typeface="Comic Sans MS" pitchFamily="66" charset="0"/>
                <a:hlinkClick r:id="rId12"/>
              </a:rPr>
              <a:t>Immune System Defender</a:t>
            </a:r>
            <a:r>
              <a:rPr lang="en-US" sz="1200" dirty="0" smtClean="0">
                <a:latin typeface="Comic Sans MS" pitchFamily="66" charset="0"/>
              </a:rPr>
              <a:t>, online game from the Nobel Prize website. Use your force of white blood cells to destroy invading bacteria, before they overpopulate and cause disease.</a:t>
            </a:r>
          </a:p>
          <a:p>
            <a:pPr eaLnBrk="1" hangingPunct="1">
              <a:defRPr/>
            </a:pPr>
            <a:endParaRPr lang="en-US" sz="700" dirty="0" smtClean="0">
              <a:latin typeface="Comic Sans MS" pitchFamily="66" charset="0"/>
              <a:hlinkClick r:id="rId13"/>
            </a:endParaRPr>
          </a:p>
          <a:p>
            <a:pPr eaLnBrk="1" hangingPunct="1">
              <a:defRPr/>
            </a:pPr>
            <a:r>
              <a:rPr lang="en-US" sz="1800" dirty="0" smtClean="0">
                <a:latin typeface="Comic Sans MS" pitchFamily="66" charset="0"/>
                <a:hlinkClick r:id="rId13"/>
              </a:rPr>
              <a:t>Immune System Game</a:t>
            </a:r>
            <a:r>
              <a:rPr lang="en-US" sz="1200" dirty="0" smtClean="0">
                <a:latin typeface="Comic Sans MS" pitchFamily="66" charset="0"/>
              </a:rPr>
              <a:t>, a collection of online fun and educational games about immunology. </a:t>
            </a:r>
            <a:endParaRPr lang="en-US" sz="1400" dirty="0" smtClean="0">
              <a:latin typeface="Comic Sans MS" pitchFamily="66" charset="0"/>
            </a:endParaRPr>
          </a:p>
          <a:p>
            <a:pPr eaLnBrk="1" hangingPunct="1">
              <a:defRPr/>
            </a:pPr>
            <a:endParaRPr lang="en-US" sz="1200" dirty="0" smtClean="0">
              <a:latin typeface="Comic Sans MS" pitchFamily="66" charset="0"/>
            </a:endParaRPr>
          </a:p>
          <a:p>
            <a:pPr eaLnBrk="1" hangingPunct="1">
              <a:defRPr/>
            </a:pPr>
            <a:endParaRPr lang="en-US" sz="1100" dirty="0" smtClean="0">
              <a:latin typeface="Comic Sans MS" pitchFamily="66" charset="0"/>
            </a:endParaRPr>
          </a:p>
        </p:txBody>
      </p:sp>
      <p:pic>
        <p:nvPicPr>
          <p:cNvPr id="29699" name="Picture 8" descr="MC90022968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21675" y="93663"/>
            <a:ext cx="738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WordArt 9"/>
          <p:cNvSpPr>
            <a:spLocks noChangeArrowheads="1" noChangeShapeType="1" noTextEdit="1"/>
          </p:cNvSpPr>
          <p:nvPr/>
        </p:nvSpPr>
        <p:spPr bwMode="auto">
          <a:xfrm rot="2876946">
            <a:off x="6933407" y="753268"/>
            <a:ext cx="2338388" cy="695325"/>
          </a:xfrm>
          <a:prstGeom prst="rect">
            <a:avLst/>
          </a:prstGeom>
        </p:spPr>
        <p:txBody>
          <a:bodyPr wrap="none" fromWordArt="1">
            <a:prstTxWarp prst="textPlain">
              <a:avLst>
                <a:gd name="adj" fmla="val 52736"/>
              </a:avLst>
            </a:prstTxWarp>
          </a:bodyPr>
          <a:lstStyle/>
          <a:p>
            <a:pPr algn="ctr"/>
            <a:r>
              <a:rPr lang="en-US" i="1" kern="10">
                <a:ln w="9525">
                  <a:solidFill>
                    <a:srgbClr val="000000"/>
                  </a:solidFill>
                  <a:round/>
                  <a:headEnd/>
                  <a:tailEnd/>
                </a:ln>
                <a:solidFill>
                  <a:srgbClr val="FFFFFF"/>
                </a:solidFill>
                <a:latin typeface="Comic Sans MS"/>
              </a:rPr>
              <a:t>Smart Links</a:t>
            </a:r>
          </a:p>
        </p:txBody>
      </p:sp>
      <p:sp>
        <p:nvSpPr>
          <p:cNvPr id="29701" name="Text Box 10"/>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Virtual Microbiology Classroom on </a:t>
            </a:r>
            <a:r>
              <a:rPr lang="en-US" sz="1000">
                <a:latin typeface="Comic Sans MS" pitchFamily="66" charset="0"/>
                <a:hlinkClick r:id="rId4"/>
              </a:rPr>
              <a:t>ScienceProfOnline.com</a:t>
            </a:r>
            <a:endParaRPr lang="en-US" sz="1000">
              <a:latin typeface="Comic Sans MS" pitchFamily="66" charset="0"/>
            </a:endParaRPr>
          </a:p>
        </p:txBody>
      </p:sp>
      <p:sp>
        <p:nvSpPr>
          <p:cNvPr id="2" name="TextBox 1"/>
          <p:cNvSpPr txBox="1"/>
          <p:nvPr/>
        </p:nvSpPr>
        <p:spPr>
          <a:xfrm>
            <a:off x="76200" y="6613525"/>
            <a:ext cx="3581400" cy="254000"/>
          </a:xfrm>
          <a:prstGeom prst="rect">
            <a:avLst/>
          </a:prstGeom>
          <a:noFill/>
        </p:spPr>
        <p:txBody>
          <a:bodyPr>
            <a:spAutoFit/>
          </a:bodyPr>
          <a:lstStyle/>
          <a:p>
            <a:pPr>
              <a:defRPr/>
            </a:pPr>
            <a:r>
              <a:rPr lang="en-US" sz="1050" dirty="0"/>
              <a:t> (You must be in PPT slideshow view to click on links.)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04800" y="381000"/>
            <a:ext cx="8534400" cy="4038600"/>
          </a:xfrm>
        </p:spPr>
        <p:txBody>
          <a:bodyPr/>
          <a:lstStyle/>
          <a:p>
            <a:pPr algn="r" eaLnBrk="1" hangingPunct="1"/>
            <a:r>
              <a:rPr lang="en-US" sz="2400" b="1" i="1" smtClean="0">
                <a:solidFill>
                  <a:srgbClr val="FF0000"/>
                </a:solidFill>
              </a:rPr>
              <a:t>         </a:t>
            </a:r>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a:t>
            </a:r>
            <a:r>
              <a:rPr lang="en-US" sz="2000" i="1" smtClean="0">
                <a:solidFill>
                  <a:schemeClr val="accent2"/>
                </a:solidFill>
                <a:latin typeface="Comic Sans MS" pitchFamily="66" charset="0"/>
                <a:hlinkClick r:id="rId3"/>
              </a:rPr>
              <a:t>VMC</a:t>
            </a:r>
            <a:r>
              <a:rPr lang="en-US" sz="2000" i="1" smtClean="0">
                <a:solidFill>
                  <a:schemeClr val="accent2"/>
                </a:solidFill>
                <a:latin typeface="Comic Sans MS" pitchFamily="66" charset="0"/>
              </a:rPr>
              <a:t>)</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sp>
        <p:nvSpPr>
          <p:cNvPr id="30723" name="Rectangle 3"/>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30724" name="Text Box 4"/>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a:solidFill>
                  <a:srgbClr val="000000"/>
                </a:solidFill>
                <a:latin typeface="Comic Sans MS" pitchFamily="66" charset="0"/>
              </a:rPr>
              <a:t>You can access the VMC by going to the Science Prof Online website </a:t>
            </a:r>
            <a:r>
              <a:rPr lang="en-US" sz="1600" b="1">
                <a:solidFill>
                  <a:srgbClr val="000000"/>
                </a:solidFill>
                <a:latin typeface="Comic Sans MS" pitchFamily="66" charset="0"/>
                <a:hlinkClick r:id="rId4"/>
              </a:rPr>
              <a:t>www.ScienceProfOnline.com</a:t>
            </a:r>
            <a:endParaRPr lang="en-US" sz="1600" b="1">
              <a:solidFill>
                <a:srgbClr val="000000"/>
              </a:solidFill>
              <a:latin typeface="Comic Sans MS" pitchFamily="66" charset="0"/>
            </a:endParaRPr>
          </a:p>
        </p:txBody>
      </p:sp>
      <p:sp>
        <p:nvSpPr>
          <p:cNvPr id="30725" name="Rectangle 7"/>
          <p:cNvSpPr>
            <a:spLocks noChangeArrowheads="1"/>
          </p:cNvSpPr>
          <p:nvPr/>
        </p:nvSpPr>
        <p:spPr bwMode="auto">
          <a:xfrm>
            <a:off x="0" y="6613525"/>
            <a:ext cx="454183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000">
                <a:latin typeface="Comic Sans MS" pitchFamily="66" charset="0"/>
              </a:rPr>
              <a:t>Images: </a:t>
            </a:r>
            <a:r>
              <a:rPr lang="en-US" sz="1000">
                <a:latin typeface="Comic Sans MS" pitchFamily="66" charset="0"/>
                <a:hlinkClick r:id="rId5"/>
              </a:rPr>
              <a:t>White blood cell</a:t>
            </a:r>
            <a:r>
              <a:rPr lang="en-US" sz="1000">
                <a:latin typeface="Comic Sans MS" pitchFamily="66" charset="0"/>
              </a:rPr>
              <a:t>,  Giant Microbes; </a:t>
            </a:r>
            <a:r>
              <a:rPr lang="en-US" sz="1000">
                <a:latin typeface="Comic Sans MS" pitchFamily="66" charset="0"/>
                <a:hlinkClick r:id="rId6"/>
              </a:rPr>
              <a:t>Prokaryotic cell</a:t>
            </a:r>
            <a:r>
              <a:rPr lang="en-US" sz="1000">
                <a:latin typeface="Comic Sans MS" pitchFamily="66" charset="0"/>
              </a:rPr>
              <a:t>, Mariana Ruiz</a:t>
            </a:r>
          </a:p>
        </p:txBody>
      </p:sp>
      <p:pic>
        <p:nvPicPr>
          <p:cNvPr id="30726" name="Picture 8" descr="Prokaryote_cell_unlabeled_Rui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75" y="533400"/>
            <a:ext cx="29813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944562"/>
          </a:xfrm>
        </p:spPr>
        <p:txBody>
          <a:bodyPr/>
          <a:lstStyle/>
          <a:p>
            <a:pPr algn="l" eaLnBrk="1" hangingPunct="1"/>
            <a:r>
              <a:rPr lang="en-US" sz="4000" b="1" dirty="0" smtClean="0">
                <a:solidFill>
                  <a:schemeClr val="folHlink"/>
                </a:solidFill>
                <a:latin typeface="Comic Sans MS" pitchFamily="66" charset="0"/>
              </a:rPr>
              <a:t>Normal Flora</a:t>
            </a:r>
          </a:p>
        </p:txBody>
      </p:sp>
      <p:sp>
        <p:nvSpPr>
          <p:cNvPr id="5123" name="Rectangle 3"/>
          <p:cNvSpPr>
            <a:spLocks noGrp="1" noChangeArrowheads="1"/>
          </p:cNvSpPr>
          <p:nvPr>
            <p:ph type="body" sz="half" idx="1"/>
          </p:nvPr>
        </p:nvSpPr>
        <p:spPr>
          <a:xfrm>
            <a:off x="457200" y="1447800"/>
            <a:ext cx="8229600" cy="5029200"/>
          </a:xfrm>
        </p:spPr>
        <p:txBody>
          <a:bodyPr/>
          <a:lstStyle/>
          <a:p>
            <a:pPr eaLnBrk="1" hangingPunct="1">
              <a:lnSpc>
                <a:spcPct val="90000"/>
              </a:lnSpc>
            </a:pPr>
            <a:r>
              <a:rPr lang="en-US" sz="2000" dirty="0" smtClean="0">
                <a:latin typeface="Comic Sans MS" pitchFamily="66" charset="0"/>
              </a:rPr>
              <a:t>Protect the body by competing with </a:t>
            </a:r>
          </a:p>
          <a:p>
            <a:pPr eaLnBrk="1" hangingPunct="1">
              <a:lnSpc>
                <a:spcPct val="90000"/>
              </a:lnSpc>
              <a:buFontTx/>
              <a:buNone/>
            </a:pPr>
            <a:r>
              <a:rPr lang="en-US" sz="2000" dirty="0" smtClean="0">
                <a:latin typeface="Comic Sans MS" pitchFamily="66" charset="0"/>
              </a:rPr>
              <a:t>	potential pathogens. </a:t>
            </a:r>
          </a:p>
          <a:p>
            <a:pPr eaLnBrk="1" hangingPunct="1">
              <a:lnSpc>
                <a:spcPct val="90000"/>
              </a:lnSpc>
            </a:pPr>
            <a:endParaRPr lang="en-US" sz="2000" dirty="0" smtClean="0">
              <a:latin typeface="Comic Sans MS" pitchFamily="66" charset="0"/>
            </a:endParaRPr>
          </a:p>
          <a:p>
            <a:pPr eaLnBrk="1" hangingPunct="1">
              <a:lnSpc>
                <a:spcPct val="90000"/>
              </a:lnSpc>
            </a:pPr>
            <a:r>
              <a:rPr lang="en-US" sz="2000" dirty="0" smtClean="0">
                <a:latin typeface="Comic Sans MS" pitchFamily="66" charset="0"/>
              </a:rPr>
              <a:t>This is called </a:t>
            </a:r>
            <a:r>
              <a:rPr lang="en-US" sz="2000" b="1" dirty="0" smtClean="0">
                <a:solidFill>
                  <a:schemeClr val="tx1">
                    <a:lumMod val="65000"/>
                    <a:lumOff val="35000"/>
                  </a:schemeClr>
                </a:solidFill>
                <a:latin typeface="Comic Sans MS" pitchFamily="66" charset="0"/>
              </a:rPr>
              <a:t>microbial antagonism</a:t>
            </a:r>
            <a:r>
              <a:rPr lang="en-US" sz="2000" dirty="0" smtClean="0">
                <a:latin typeface="Comic Sans MS" pitchFamily="66" charset="0"/>
              </a:rPr>
              <a:t>.</a:t>
            </a:r>
          </a:p>
          <a:p>
            <a:pPr eaLnBrk="1" hangingPunct="1">
              <a:lnSpc>
                <a:spcPct val="90000"/>
              </a:lnSpc>
            </a:pPr>
            <a:endParaRPr lang="en-US" sz="2000" dirty="0" smtClean="0">
              <a:latin typeface="Comic Sans MS" pitchFamily="66" charset="0"/>
            </a:endParaRPr>
          </a:p>
          <a:p>
            <a:pPr eaLnBrk="1" hangingPunct="1">
              <a:lnSpc>
                <a:spcPct val="90000"/>
              </a:lnSpc>
            </a:pPr>
            <a:r>
              <a:rPr lang="en-US" sz="2000" dirty="0" smtClean="0">
                <a:latin typeface="Comic Sans MS" pitchFamily="66" charset="0"/>
                <a:hlinkClick r:id="rId3"/>
              </a:rPr>
              <a:t>Normal </a:t>
            </a:r>
            <a:r>
              <a:rPr lang="en-US" sz="2000" dirty="0" err="1" smtClean="0">
                <a:latin typeface="Comic Sans MS" pitchFamily="66" charset="0"/>
                <a:hlinkClick r:id="rId3"/>
              </a:rPr>
              <a:t>microbiota</a:t>
            </a:r>
            <a:r>
              <a:rPr lang="en-US" sz="2000" dirty="0" smtClean="0">
                <a:latin typeface="Comic Sans MS" pitchFamily="66" charset="0"/>
              </a:rPr>
              <a:t> protect us by: </a:t>
            </a:r>
          </a:p>
          <a:p>
            <a:pPr lvl="1" eaLnBrk="1" hangingPunct="1">
              <a:lnSpc>
                <a:spcPct val="90000"/>
              </a:lnSpc>
            </a:pPr>
            <a:r>
              <a:rPr lang="en-US" sz="1600" dirty="0" smtClean="0">
                <a:latin typeface="Comic Sans MS" pitchFamily="66" charset="0"/>
              </a:rPr>
              <a:t>Consuming nutrients that would otherwise be available to pathogens.</a:t>
            </a:r>
          </a:p>
          <a:p>
            <a:pPr lvl="1" eaLnBrk="1" hangingPunct="1">
              <a:lnSpc>
                <a:spcPct val="90000"/>
              </a:lnSpc>
              <a:buFontTx/>
              <a:buNone/>
            </a:pPr>
            <a:r>
              <a:rPr lang="en-US" sz="1600" dirty="0" smtClean="0">
                <a:latin typeface="Comic Sans MS" pitchFamily="66" charset="0"/>
              </a:rPr>
              <a:t> </a:t>
            </a:r>
          </a:p>
          <a:p>
            <a:pPr lvl="1" eaLnBrk="1" hangingPunct="1">
              <a:lnSpc>
                <a:spcPct val="90000"/>
              </a:lnSpc>
            </a:pPr>
            <a:r>
              <a:rPr lang="en-US" sz="1600" dirty="0" smtClean="0">
                <a:latin typeface="Comic Sans MS" pitchFamily="66" charset="0"/>
              </a:rPr>
              <a:t>Sometimes change the </a:t>
            </a:r>
            <a:r>
              <a:rPr lang="en-US" sz="1600" b="1" dirty="0" smtClean="0">
                <a:latin typeface="Comic Sans MS" pitchFamily="66" charset="0"/>
                <a:hlinkClick r:id="rId4"/>
              </a:rPr>
              <a:t>pH</a:t>
            </a:r>
            <a:r>
              <a:rPr lang="en-US" sz="1600" dirty="0" smtClean="0">
                <a:latin typeface="Comic Sans MS" pitchFamily="66" charset="0"/>
              </a:rPr>
              <a:t> of the area they inhabit in ways that help them and hinder competing microbes.</a:t>
            </a:r>
          </a:p>
          <a:p>
            <a:pPr lvl="1" eaLnBrk="1" hangingPunct="1">
              <a:lnSpc>
                <a:spcPct val="90000"/>
              </a:lnSpc>
            </a:pPr>
            <a:endParaRPr lang="en-US" sz="1600" dirty="0" smtClean="0">
              <a:latin typeface="Comic Sans MS" pitchFamily="66" charset="0"/>
            </a:endParaRPr>
          </a:p>
          <a:p>
            <a:pPr lvl="1" eaLnBrk="1" hangingPunct="1">
              <a:lnSpc>
                <a:spcPct val="90000"/>
              </a:lnSpc>
            </a:pPr>
            <a:r>
              <a:rPr lang="en-US" sz="1600" dirty="0" smtClean="0">
                <a:latin typeface="Comic Sans MS" pitchFamily="66" charset="0"/>
              </a:rPr>
              <a:t>Presence stimulates certain parts of the second line of immune defense, helping the body defend itself from invaders.</a:t>
            </a:r>
          </a:p>
          <a:p>
            <a:pPr lvl="1" eaLnBrk="1" hangingPunct="1">
              <a:lnSpc>
                <a:spcPct val="90000"/>
              </a:lnSpc>
              <a:buFontTx/>
              <a:buNone/>
            </a:pPr>
            <a:endParaRPr lang="en-US" sz="1600" dirty="0" smtClean="0">
              <a:latin typeface="Comic Sans MS" pitchFamily="66" charset="0"/>
            </a:endParaRPr>
          </a:p>
          <a:p>
            <a:pPr lvl="1" eaLnBrk="1" hangingPunct="1">
              <a:lnSpc>
                <a:spcPct val="90000"/>
              </a:lnSpc>
            </a:pPr>
            <a:r>
              <a:rPr lang="en-US" sz="1600" dirty="0" smtClean="0">
                <a:latin typeface="Comic Sans MS" pitchFamily="66" charset="0"/>
              </a:rPr>
              <a:t>Normal flora of the intestines improve our overall health by producing several types of vitamins.</a:t>
            </a:r>
          </a:p>
        </p:txBody>
      </p:sp>
      <p:pic>
        <p:nvPicPr>
          <p:cNvPr id="4" name="Content Placeholder 3"/>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5943600" y="304801"/>
            <a:ext cx="2667000" cy="23611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25" name="Text Box 11"/>
          <p:cNvSpPr txBox="1">
            <a:spLocks noChangeArrowheads="1"/>
          </p:cNvSpPr>
          <p:nvPr/>
        </p:nvSpPr>
        <p:spPr bwMode="auto">
          <a:xfrm>
            <a:off x="0" y="6611938"/>
            <a:ext cx="46704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Arm plate of  normal flora, T. Port</a:t>
            </a:r>
          </a:p>
        </p:txBody>
      </p:sp>
      <p:sp>
        <p:nvSpPr>
          <p:cNvPr id="5126"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chemeClr val="folHlink"/>
                </a:solidFill>
                <a:latin typeface="Comic Sans MS" pitchFamily="66" charset="0"/>
              </a:rPr>
              <a:t>Innate Immunity</a:t>
            </a:r>
          </a:p>
        </p:txBody>
      </p:sp>
      <p:sp>
        <p:nvSpPr>
          <p:cNvPr id="6147" name="Rectangle 3"/>
          <p:cNvSpPr>
            <a:spLocks noGrp="1" noChangeArrowheads="1"/>
          </p:cNvSpPr>
          <p:nvPr>
            <p:ph type="body" sz="half" idx="1"/>
          </p:nvPr>
        </p:nvSpPr>
        <p:spPr>
          <a:xfrm>
            <a:off x="457200" y="1676400"/>
            <a:ext cx="4114800" cy="4525963"/>
          </a:xfrm>
        </p:spPr>
        <p:txBody>
          <a:bodyPr/>
          <a:lstStyle/>
          <a:p>
            <a:pPr eaLnBrk="1" hangingPunct="1">
              <a:lnSpc>
                <a:spcPct val="80000"/>
              </a:lnSpc>
            </a:pPr>
            <a:r>
              <a:rPr lang="en-US" sz="2000" dirty="0" smtClean="0">
                <a:latin typeface="Comic Sans MS" pitchFamily="66" charset="0"/>
              </a:rPr>
              <a:t>First two lines of immune defense considered together. </a:t>
            </a:r>
          </a:p>
          <a:p>
            <a:pPr eaLnBrk="1" hangingPunct="1">
              <a:lnSpc>
                <a:spcPct val="80000"/>
              </a:lnSpc>
            </a:pPr>
            <a:endParaRPr lang="en-US" sz="2000" dirty="0" smtClean="0">
              <a:latin typeface="Comic Sans MS" pitchFamily="66" charset="0"/>
            </a:endParaRPr>
          </a:p>
          <a:p>
            <a:pPr eaLnBrk="1" hangingPunct="1">
              <a:lnSpc>
                <a:spcPct val="80000"/>
              </a:lnSpc>
            </a:pPr>
            <a:endParaRPr lang="en-US" sz="2000" dirty="0" smtClean="0">
              <a:latin typeface="Comic Sans MS" pitchFamily="66" charset="0"/>
            </a:endParaRPr>
          </a:p>
          <a:p>
            <a:pPr eaLnBrk="1" hangingPunct="1">
              <a:lnSpc>
                <a:spcPct val="80000"/>
              </a:lnSpc>
            </a:pPr>
            <a:r>
              <a:rPr lang="en-US" sz="2400" b="1" dirty="0" smtClean="0">
                <a:solidFill>
                  <a:srgbClr val="FF0000"/>
                </a:solidFill>
                <a:latin typeface="Comic Sans MS" pitchFamily="66" charset="0"/>
              </a:rPr>
              <a:t>Q</a:t>
            </a:r>
            <a:r>
              <a:rPr lang="en-US" sz="2000" b="1" dirty="0" smtClean="0">
                <a:latin typeface="Comic Sans MS" pitchFamily="66" charset="0"/>
              </a:rPr>
              <a:t>: Why do you think that they are called innate immunity? </a:t>
            </a:r>
          </a:p>
          <a:p>
            <a:pPr eaLnBrk="1" hangingPunct="1">
              <a:lnSpc>
                <a:spcPct val="80000"/>
              </a:lnSpc>
            </a:pPr>
            <a:endParaRPr lang="en-US" sz="2000" i="1" dirty="0" smtClean="0">
              <a:latin typeface="Comic Sans MS" pitchFamily="66" charset="0"/>
            </a:endParaRPr>
          </a:p>
          <a:p>
            <a:pPr eaLnBrk="1" hangingPunct="1">
              <a:lnSpc>
                <a:spcPct val="80000"/>
              </a:lnSpc>
            </a:pPr>
            <a:endParaRPr lang="en-US" sz="2000" i="1" dirty="0" smtClean="0">
              <a:latin typeface="Comic Sans MS" pitchFamily="66" charset="0"/>
            </a:endParaRPr>
          </a:p>
          <a:p>
            <a:pPr eaLnBrk="1" hangingPunct="1">
              <a:lnSpc>
                <a:spcPct val="80000"/>
              </a:lnSpc>
            </a:pPr>
            <a:r>
              <a:rPr lang="en-US" sz="2000" dirty="0" smtClean="0">
                <a:latin typeface="Comic Sans MS" pitchFamily="66" charset="0"/>
              </a:rPr>
              <a:t>Innate immunity is </a:t>
            </a:r>
            <a:r>
              <a:rPr lang="en-US" sz="2000" b="1" dirty="0" smtClean="0">
                <a:latin typeface="Comic Sans MS" pitchFamily="66" charset="0"/>
              </a:rPr>
              <a:t>nonspecific</a:t>
            </a:r>
            <a:r>
              <a:rPr lang="en-US" sz="2000" dirty="0" smtClean="0">
                <a:latin typeface="Comic Sans MS" pitchFamily="66" charset="0"/>
              </a:rPr>
              <a:t>, meaning that these lines of defense work against a wide range of pathogens.</a:t>
            </a:r>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00600" y="1828800"/>
            <a:ext cx="3733406" cy="3881395"/>
          </a:xfrm>
          <a:effectLst>
            <a:softEdge rad="112500"/>
          </a:effectLst>
        </p:spPr>
      </p:pic>
      <p:sp>
        <p:nvSpPr>
          <p:cNvPr id="6149" name="Text Box 11"/>
          <p:cNvSpPr txBox="1">
            <a:spLocks noChangeArrowheads="1"/>
          </p:cNvSpPr>
          <p:nvPr/>
        </p:nvSpPr>
        <p:spPr bwMode="auto">
          <a:xfrm>
            <a:off x="0" y="6611938"/>
            <a:ext cx="46704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4"/>
              </a:rPr>
              <a:t>Fetus in amniotic sac</a:t>
            </a:r>
            <a:r>
              <a:rPr lang="en-US" sz="1000">
                <a:latin typeface="Comic Sans MS" pitchFamily="66" charset="0"/>
              </a:rPr>
              <a:t>, National Institutes of Health</a:t>
            </a:r>
          </a:p>
        </p:txBody>
      </p:sp>
      <p:sp>
        <p:nvSpPr>
          <p:cNvPr id="6150" name="Text Box 5"/>
          <p:cNvSpPr txBox="1">
            <a:spLocks noChangeArrowheads="1"/>
          </p:cNvSpPr>
          <p:nvPr/>
        </p:nvSpPr>
        <p:spPr bwMode="auto">
          <a:xfrm>
            <a:off x="4572000" y="6629400"/>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700" b="1" dirty="0" smtClean="0">
                <a:solidFill>
                  <a:schemeClr val="folHlink"/>
                </a:solidFill>
                <a:latin typeface="Comic Sans MS" pitchFamily="66" charset="0"/>
              </a:rPr>
              <a:t>First Line of Defense </a:t>
            </a:r>
            <a:r>
              <a:rPr lang="en-US" sz="3700" dirty="0" smtClean="0">
                <a:solidFill>
                  <a:schemeClr val="folHlink"/>
                </a:solidFill>
                <a:latin typeface="Comic Sans MS" pitchFamily="66" charset="0"/>
              </a:rPr>
              <a:t/>
            </a:r>
            <a:br>
              <a:rPr lang="en-US" sz="3700" dirty="0" smtClean="0">
                <a:solidFill>
                  <a:schemeClr val="folHlink"/>
                </a:solidFill>
                <a:latin typeface="Comic Sans MS" pitchFamily="66" charset="0"/>
              </a:rPr>
            </a:br>
            <a:r>
              <a:rPr lang="en-US" sz="2800" b="1" dirty="0" smtClean="0">
                <a:solidFill>
                  <a:srgbClr val="0066FF"/>
                </a:solidFill>
                <a:latin typeface="Comic Sans MS" pitchFamily="66" charset="0"/>
              </a:rPr>
              <a:t>Nonspecific</a:t>
            </a:r>
            <a:endParaRPr lang="en-US" sz="2400" b="1" dirty="0" smtClean="0">
              <a:solidFill>
                <a:srgbClr val="0066FF"/>
              </a:solidFill>
              <a:latin typeface="Comic Sans MS" pitchFamily="66" charset="0"/>
            </a:endParaRPr>
          </a:p>
        </p:txBody>
      </p:sp>
      <p:sp>
        <p:nvSpPr>
          <p:cNvPr id="7171" name="Rectangle 3"/>
          <p:cNvSpPr>
            <a:spLocks noGrp="1" noChangeArrowheads="1"/>
          </p:cNvSpPr>
          <p:nvPr>
            <p:ph type="body" sz="half" idx="1"/>
          </p:nvPr>
        </p:nvSpPr>
        <p:spPr>
          <a:xfrm>
            <a:off x="304800" y="2092325"/>
            <a:ext cx="3276600" cy="3775075"/>
          </a:xfrm>
        </p:spPr>
        <p:txBody>
          <a:bodyPr/>
          <a:lstStyle/>
          <a:p>
            <a:pPr eaLnBrk="1" hangingPunct="1"/>
            <a:r>
              <a:rPr lang="en-US" sz="2000" dirty="0" smtClean="0">
                <a:latin typeface="Comic Sans MS" pitchFamily="66" charset="0"/>
              </a:rPr>
              <a:t>Structures, chemicals, processes that work to </a:t>
            </a:r>
            <a:r>
              <a:rPr lang="en-US" sz="2000" i="1" dirty="0" smtClean="0">
                <a:latin typeface="Comic Sans MS" pitchFamily="66" charset="0"/>
              </a:rPr>
              <a:t>prevent pathogens entering the body.</a:t>
            </a:r>
          </a:p>
          <a:p>
            <a:pPr marL="0" indent="0" eaLnBrk="1" hangingPunct="1">
              <a:buNone/>
            </a:pPr>
            <a:endParaRPr lang="en-US" dirty="0" smtClean="0">
              <a:latin typeface="Comic Sans MS" pitchFamily="66" charset="0"/>
            </a:endParaRPr>
          </a:p>
          <a:p>
            <a:pPr eaLnBrk="1" hangingPunct="1"/>
            <a:r>
              <a:rPr lang="en-US" sz="2000" dirty="0" smtClean="0">
                <a:latin typeface="Comic Sans MS" pitchFamily="66" charset="0"/>
              </a:rPr>
              <a:t>Includes the </a:t>
            </a:r>
            <a:r>
              <a:rPr lang="en-US" sz="2000" b="1" dirty="0" smtClean="0">
                <a:solidFill>
                  <a:schemeClr val="tx1">
                    <a:lumMod val="65000"/>
                    <a:lumOff val="35000"/>
                  </a:schemeClr>
                </a:solidFill>
                <a:latin typeface="Comic Sans MS" pitchFamily="66" charset="0"/>
              </a:rPr>
              <a:t>skin</a:t>
            </a:r>
            <a:r>
              <a:rPr lang="en-US" sz="2000" dirty="0" smtClean="0">
                <a:solidFill>
                  <a:srgbClr val="6699FF"/>
                </a:solidFill>
                <a:latin typeface="Comic Sans MS" pitchFamily="66" charset="0"/>
              </a:rPr>
              <a:t> </a:t>
            </a:r>
            <a:r>
              <a:rPr lang="en-US" sz="2000" dirty="0" smtClean="0">
                <a:latin typeface="Comic Sans MS" pitchFamily="66" charset="0"/>
              </a:rPr>
              <a:t>and </a:t>
            </a:r>
            <a:r>
              <a:rPr lang="en-US" sz="2000" b="1" dirty="0" smtClean="0">
                <a:solidFill>
                  <a:schemeClr val="tx1">
                    <a:lumMod val="65000"/>
                    <a:lumOff val="35000"/>
                  </a:schemeClr>
                </a:solidFill>
                <a:latin typeface="Comic Sans MS" pitchFamily="66" charset="0"/>
              </a:rPr>
              <a:t>mucous membranes </a:t>
            </a:r>
            <a:r>
              <a:rPr lang="en-US" sz="2000" dirty="0" smtClean="0">
                <a:latin typeface="Comic Sans MS" pitchFamily="66" charset="0"/>
              </a:rPr>
              <a:t>of the respiratory, digestive, urinary, and reproductive systems.</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0298" y="1905000"/>
            <a:ext cx="4048487" cy="4114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173" name="Text Box 6"/>
          <p:cNvSpPr txBox="1">
            <a:spLocks noChangeArrowheads="1"/>
          </p:cNvSpPr>
          <p:nvPr/>
        </p:nvSpPr>
        <p:spPr bwMode="auto">
          <a:xfrm>
            <a:off x="0" y="6613525"/>
            <a:ext cx="2438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 </a:t>
            </a:r>
            <a:r>
              <a:rPr lang="en-US" sz="1000">
                <a:latin typeface="Comic Sans MS" pitchFamily="66" charset="0"/>
                <a:hlinkClick r:id="rId4"/>
              </a:rPr>
              <a:t>Castle</a:t>
            </a:r>
            <a:r>
              <a:rPr lang="en-US" sz="1000">
                <a:latin typeface="Comic Sans MS" pitchFamily="66" charset="0"/>
              </a:rPr>
              <a:t>, S. Jervis</a:t>
            </a:r>
          </a:p>
        </p:txBody>
      </p:sp>
      <p:sp>
        <p:nvSpPr>
          <p:cNvPr id="7174" name="Text Box 4"/>
          <p:cNvSpPr txBox="1">
            <a:spLocks noChangeArrowheads="1"/>
          </p:cNvSpPr>
          <p:nvPr/>
        </p:nvSpPr>
        <p:spPr bwMode="auto">
          <a:xfrm rot="-5400000">
            <a:off x="7806531" y="3363119"/>
            <a:ext cx="233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First Line of Defense</a:t>
            </a:r>
          </a:p>
        </p:txBody>
      </p:sp>
      <p:sp>
        <p:nvSpPr>
          <p:cNvPr id="7175" name="TextBox 1"/>
          <p:cNvSpPr txBox="1">
            <a:spLocks noChangeArrowheads="1"/>
          </p:cNvSpPr>
          <p:nvPr/>
        </p:nvSpPr>
        <p:spPr bwMode="auto">
          <a:xfrm>
            <a:off x="7696200" y="2092325"/>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a:solidFill>
                  <a:schemeClr val="bg1"/>
                </a:solidFill>
                <a:latin typeface="Comic Sans MS" pitchFamily="66" charset="0"/>
              </a:rPr>
              <a:t>Your skin</a:t>
            </a:r>
          </a:p>
        </p:txBody>
      </p:sp>
      <p:sp>
        <p:nvSpPr>
          <p:cNvPr id="7176" name="Text Box 5"/>
          <p:cNvSpPr txBox="1">
            <a:spLocks noChangeArrowheads="1"/>
          </p:cNvSpPr>
          <p:nvPr/>
        </p:nvSpPr>
        <p:spPr bwMode="auto">
          <a:xfrm>
            <a:off x="4572000" y="65754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74638"/>
            <a:ext cx="8610600" cy="792162"/>
          </a:xfrm>
        </p:spPr>
        <p:txBody>
          <a:bodyPr/>
          <a:lstStyle/>
          <a:p>
            <a:pPr eaLnBrk="1" hangingPunct="1"/>
            <a:r>
              <a:rPr lang="en-US" sz="3700" b="1" dirty="0" smtClean="0">
                <a:solidFill>
                  <a:schemeClr val="folHlink"/>
                </a:solidFill>
                <a:latin typeface="Comic Sans MS" pitchFamily="66" charset="0"/>
              </a:rPr>
              <a:t>Skin</a:t>
            </a:r>
            <a:r>
              <a:rPr lang="en-US" sz="3700" b="1" dirty="0" smtClean="0">
                <a:latin typeface="Comic Sans MS" pitchFamily="66" charset="0"/>
              </a:rPr>
              <a:t> –</a:t>
            </a:r>
            <a:r>
              <a:rPr lang="en-US" sz="3700" b="1" dirty="0" smtClean="0">
                <a:solidFill>
                  <a:schemeClr val="tx1">
                    <a:lumMod val="65000"/>
                    <a:lumOff val="35000"/>
                  </a:schemeClr>
                </a:solidFill>
                <a:latin typeface="Comic Sans MS" pitchFamily="66" charset="0"/>
              </a:rPr>
              <a:t> </a:t>
            </a:r>
            <a:r>
              <a:rPr lang="en-US" sz="3000" b="1" dirty="0" smtClean="0">
                <a:solidFill>
                  <a:schemeClr val="tx1">
                    <a:lumMod val="65000"/>
                    <a:lumOff val="35000"/>
                  </a:schemeClr>
                </a:solidFill>
                <a:latin typeface="Comic Sans MS" pitchFamily="66" charset="0"/>
              </a:rPr>
              <a:t>Physical </a:t>
            </a:r>
            <a:r>
              <a:rPr lang="en-US" sz="2800" dirty="0" smtClean="0">
                <a:solidFill>
                  <a:schemeClr val="tx1"/>
                </a:solidFill>
                <a:latin typeface="Comic Sans MS" pitchFamily="66" charset="0"/>
              </a:rPr>
              <a:t>Components of Defense</a:t>
            </a:r>
          </a:p>
        </p:txBody>
      </p:sp>
      <p:sp>
        <p:nvSpPr>
          <p:cNvPr id="9219" name="Rectangle 3"/>
          <p:cNvSpPr>
            <a:spLocks noGrp="1" noChangeArrowheads="1"/>
          </p:cNvSpPr>
          <p:nvPr>
            <p:ph type="body" sz="half" idx="1"/>
          </p:nvPr>
        </p:nvSpPr>
        <p:spPr>
          <a:xfrm>
            <a:off x="0" y="1295400"/>
            <a:ext cx="5105400" cy="5410200"/>
          </a:xfrm>
        </p:spPr>
        <p:txBody>
          <a:bodyPr/>
          <a:lstStyle/>
          <a:p>
            <a:pPr eaLnBrk="1" hangingPunct="1">
              <a:lnSpc>
                <a:spcPct val="90000"/>
              </a:lnSpc>
              <a:buFontTx/>
              <a:buNone/>
              <a:defRPr/>
            </a:pPr>
            <a:r>
              <a:rPr lang="en-US" sz="2000" dirty="0" smtClean="0">
                <a:latin typeface="Comic Sans MS" pitchFamily="66" charset="0"/>
              </a:rPr>
              <a:t>	Two major layers:</a:t>
            </a:r>
          </a:p>
          <a:p>
            <a:pPr eaLnBrk="1" hangingPunct="1">
              <a:lnSpc>
                <a:spcPct val="90000"/>
              </a:lnSpc>
              <a:buFontTx/>
              <a:buNone/>
              <a:defRPr/>
            </a:pPr>
            <a:endParaRPr lang="en-US" sz="2000" dirty="0" smtClean="0">
              <a:latin typeface="Comic Sans MS" pitchFamily="66" charset="0"/>
            </a:endParaRPr>
          </a:p>
          <a:p>
            <a:pPr marL="342900" lvl="1" indent="0" eaLnBrk="1" hangingPunct="1">
              <a:lnSpc>
                <a:spcPct val="90000"/>
              </a:lnSpc>
              <a:buFontTx/>
              <a:buNone/>
              <a:defRPr/>
            </a:pPr>
            <a:r>
              <a:rPr lang="en-US" sz="2000" dirty="0" smtClean="0">
                <a:latin typeface="Comic Sans MS" pitchFamily="66" charset="0"/>
              </a:rPr>
              <a:t>1. </a:t>
            </a:r>
            <a:r>
              <a:rPr lang="en-US" sz="2000" b="1" dirty="0" smtClean="0">
                <a:solidFill>
                  <a:schemeClr val="tx1">
                    <a:lumMod val="65000"/>
                    <a:lumOff val="35000"/>
                  </a:schemeClr>
                </a:solidFill>
                <a:latin typeface="Comic Sans MS" pitchFamily="66" charset="0"/>
              </a:rPr>
              <a:t>epidermis</a:t>
            </a:r>
          </a:p>
          <a:p>
            <a:pPr marL="987425" lvl="2" indent="-293688" eaLnBrk="1" hangingPunct="1">
              <a:lnSpc>
                <a:spcPct val="90000"/>
              </a:lnSpc>
              <a:defRPr/>
            </a:pPr>
            <a:r>
              <a:rPr lang="en-US" sz="1400" dirty="0" smtClean="0">
                <a:latin typeface="Comic Sans MS" pitchFamily="66" charset="0"/>
              </a:rPr>
              <a:t>Outer layer composed of multiple layers of tightly packed cells</a:t>
            </a:r>
          </a:p>
          <a:p>
            <a:pPr marL="1281113" lvl="3" indent="-292100" eaLnBrk="1" hangingPunct="1">
              <a:lnSpc>
                <a:spcPct val="90000"/>
              </a:lnSpc>
              <a:defRPr/>
            </a:pPr>
            <a:r>
              <a:rPr lang="en-US" sz="1200" dirty="0" smtClean="0">
                <a:latin typeface="Comic Sans MS" pitchFamily="66" charset="0"/>
              </a:rPr>
              <a:t>Few pathogens can penetrate these layers</a:t>
            </a:r>
          </a:p>
          <a:p>
            <a:pPr marL="1281113" lvl="3" indent="-292100" eaLnBrk="1" hangingPunct="1">
              <a:lnSpc>
                <a:spcPct val="90000"/>
              </a:lnSpc>
              <a:defRPr/>
            </a:pPr>
            <a:r>
              <a:rPr lang="en-US" sz="1200" dirty="0" smtClean="0">
                <a:latin typeface="Comic Sans MS" pitchFamily="66" charset="0"/>
              </a:rPr>
              <a:t>Shedding of dead skin cells removes attached microorganisms</a:t>
            </a:r>
          </a:p>
          <a:p>
            <a:pPr marL="989013" lvl="3" indent="0" eaLnBrk="1" hangingPunct="1">
              <a:lnSpc>
                <a:spcPct val="90000"/>
              </a:lnSpc>
              <a:buFontTx/>
              <a:buNone/>
              <a:defRPr/>
            </a:pPr>
            <a:endParaRPr lang="en-US" sz="1100" i="1" dirty="0" smtClean="0">
              <a:latin typeface="Comic Sans MS" pitchFamily="66" charset="0"/>
            </a:endParaRPr>
          </a:p>
          <a:p>
            <a:pPr marL="987425" lvl="2" indent="-293688" eaLnBrk="1" hangingPunct="1">
              <a:lnSpc>
                <a:spcPct val="90000"/>
              </a:lnSpc>
              <a:defRPr/>
            </a:pPr>
            <a:r>
              <a:rPr lang="en-US" sz="1400" dirty="0" smtClean="0">
                <a:latin typeface="Comic Sans MS" pitchFamily="66" charset="0"/>
              </a:rPr>
              <a:t>Epidermal dendritic cells phagocytize pathogens. </a:t>
            </a:r>
          </a:p>
          <a:p>
            <a:pPr marL="1281113" lvl="3" indent="-292100" eaLnBrk="1" hangingPunct="1">
              <a:lnSpc>
                <a:spcPct val="90000"/>
              </a:lnSpc>
              <a:defRPr/>
            </a:pPr>
            <a:r>
              <a:rPr lang="en-US" sz="1200" dirty="0" smtClean="0">
                <a:latin typeface="Comic Sans MS" pitchFamily="66" charset="0"/>
              </a:rPr>
              <a:t>These cells extend out among other cells of the epidermis, forming a network to intercept invaders.</a:t>
            </a:r>
          </a:p>
          <a:p>
            <a:pPr marL="342900" lvl="1" indent="0" eaLnBrk="1" hangingPunct="1">
              <a:lnSpc>
                <a:spcPct val="90000"/>
              </a:lnSpc>
              <a:buFontTx/>
              <a:buNone/>
              <a:defRPr/>
            </a:pPr>
            <a:endParaRPr lang="en-US" sz="2000" dirty="0" smtClean="0">
              <a:latin typeface="Comic Sans MS" pitchFamily="66" charset="0"/>
            </a:endParaRPr>
          </a:p>
          <a:p>
            <a:pPr marL="342900" lvl="1" indent="0" eaLnBrk="1" hangingPunct="1">
              <a:lnSpc>
                <a:spcPct val="90000"/>
              </a:lnSpc>
              <a:buFontTx/>
              <a:buNone/>
              <a:defRPr/>
            </a:pPr>
            <a:r>
              <a:rPr lang="en-US" sz="2000" dirty="0" smtClean="0">
                <a:latin typeface="Comic Sans MS" pitchFamily="66" charset="0"/>
              </a:rPr>
              <a:t>2. </a:t>
            </a:r>
            <a:r>
              <a:rPr lang="en-US" sz="2000" b="1" dirty="0" smtClean="0">
                <a:solidFill>
                  <a:schemeClr val="tx1">
                    <a:lumMod val="65000"/>
                    <a:lumOff val="35000"/>
                  </a:schemeClr>
                </a:solidFill>
                <a:latin typeface="Comic Sans MS" pitchFamily="66" charset="0"/>
              </a:rPr>
              <a:t>dermis</a:t>
            </a:r>
          </a:p>
          <a:p>
            <a:pPr marL="987425" lvl="2" indent="-293688" eaLnBrk="1" hangingPunct="1">
              <a:lnSpc>
                <a:spcPct val="90000"/>
              </a:lnSpc>
              <a:defRPr/>
            </a:pPr>
            <a:r>
              <a:rPr lang="en-US" sz="1400" dirty="0" smtClean="0">
                <a:latin typeface="Comic Sans MS" pitchFamily="66" charset="0"/>
              </a:rPr>
              <a:t>Contains </a:t>
            </a:r>
            <a:r>
              <a:rPr lang="en-US" sz="1400" dirty="0" smtClean="0">
                <a:latin typeface="Comic Sans MS" pitchFamily="66" charset="0"/>
                <a:hlinkClick r:id="rId3"/>
              </a:rPr>
              <a:t>protein</a:t>
            </a:r>
            <a:r>
              <a:rPr lang="en-US" sz="1400" dirty="0" smtClean="0">
                <a:latin typeface="Comic Sans MS" pitchFamily="66" charset="0"/>
              </a:rPr>
              <a:t> fibers called collagen</a:t>
            </a:r>
          </a:p>
          <a:p>
            <a:pPr marL="1281113" lvl="3" indent="-292100" eaLnBrk="1" hangingPunct="1">
              <a:lnSpc>
                <a:spcPct val="90000"/>
              </a:lnSpc>
              <a:defRPr/>
            </a:pPr>
            <a:r>
              <a:rPr lang="en-US" sz="1200" dirty="0" smtClean="0">
                <a:latin typeface="Comic Sans MS" pitchFamily="66" charset="0"/>
              </a:rPr>
              <a:t>Give skin strength and pliability to resist abrasions that could introduce microorganisms</a:t>
            </a:r>
          </a:p>
        </p:txBody>
      </p:sp>
      <p:pic>
        <p:nvPicPr>
          <p:cNvPr id="19461" name="Picture 5" descr="SKIN">
            <a:hlinkClick r:id="rId4"/>
          </p:cNvPr>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rcRect/>
          <a:stretch>
            <a:fillRect/>
          </a:stretch>
        </p:blipFill>
        <p:spPr>
          <a:xfrm rot="248745">
            <a:off x="5863256" y="1220596"/>
            <a:ext cx="2570159" cy="1928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197" name="Text Box 6"/>
          <p:cNvSpPr txBox="1">
            <a:spLocks noChangeArrowheads="1"/>
          </p:cNvSpPr>
          <p:nvPr/>
        </p:nvSpPr>
        <p:spPr bwMode="auto">
          <a:xfrm>
            <a:off x="-31750" y="6480175"/>
            <a:ext cx="2622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“Skin” tattoo, Source unknown;  </a:t>
            </a:r>
            <a:r>
              <a:rPr lang="en-US" sz="1000">
                <a:latin typeface="Comic Sans MS" pitchFamily="66" charset="0"/>
                <a:hlinkClick r:id="rId6"/>
              </a:rPr>
              <a:t>Skin diagram</a:t>
            </a:r>
            <a:r>
              <a:rPr lang="en-US" sz="1000">
                <a:latin typeface="Comic Sans MS" pitchFamily="66" charset="0"/>
              </a:rPr>
              <a:t>, Daniel de Souza Telles</a:t>
            </a:r>
          </a:p>
        </p:txBody>
      </p:sp>
      <p:pic>
        <p:nvPicPr>
          <p:cNvPr id="8198" name="Content Placeholder 2"/>
          <p:cNvPicPr>
            <a:picLocks noGrp="1" noChangeAspect="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5378450" y="3405188"/>
            <a:ext cx="3429000" cy="3149600"/>
          </a:xfrm>
        </p:spPr>
      </p:pic>
      <p:sp>
        <p:nvSpPr>
          <p:cNvPr id="8199" name="Text Box 4"/>
          <p:cNvSpPr txBox="1">
            <a:spLocks noChangeArrowheads="1"/>
          </p:cNvSpPr>
          <p:nvPr/>
        </p:nvSpPr>
        <p:spPr bwMode="auto">
          <a:xfrm rot="-5400000">
            <a:off x="7806531" y="3363119"/>
            <a:ext cx="233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First Line of Defense</a:t>
            </a:r>
          </a:p>
        </p:txBody>
      </p:sp>
      <p:sp>
        <p:nvSpPr>
          <p:cNvPr id="8200"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pPr eaLnBrk="1" hangingPunct="1"/>
            <a:r>
              <a:rPr lang="en-US" sz="3300" b="1" dirty="0" smtClean="0">
                <a:solidFill>
                  <a:schemeClr val="folHlink"/>
                </a:solidFill>
                <a:latin typeface="Comic Sans MS" pitchFamily="66" charset="0"/>
              </a:rPr>
              <a:t>Skin</a:t>
            </a:r>
            <a:r>
              <a:rPr lang="en-US" sz="3300" b="1" dirty="0" smtClean="0">
                <a:latin typeface="Comic Sans MS" pitchFamily="66" charset="0"/>
              </a:rPr>
              <a:t> – </a:t>
            </a:r>
            <a:r>
              <a:rPr lang="en-US" sz="3200" b="1" dirty="0" smtClean="0">
                <a:solidFill>
                  <a:schemeClr val="tx1">
                    <a:lumMod val="65000"/>
                    <a:lumOff val="35000"/>
                  </a:schemeClr>
                </a:solidFill>
                <a:latin typeface="Comic Sans MS" pitchFamily="66" charset="0"/>
              </a:rPr>
              <a:t>Chemical</a:t>
            </a:r>
            <a:r>
              <a:rPr lang="en-US" sz="2800" dirty="0" smtClean="0">
                <a:solidFill>
                  <a:schemeClr val="tx1"/>
                </a:solidFill>
                <a:latin typeface="Comic Sans MS" pitchFamily="66" charset="0"/>
              </a:rPr>
              <a:t> Components of Defense</a:t>
            </a:r>
          </a:p>
        </p:txBody>
      </p:sp>
      <p:sp>
        <p:nvSpPr>
          <p:cNvPr id="10243" name="Rectangle 3"/>
          <p:cNvSpPr>
            <a:spLocks noGrp="1" noChangeArrowheads="1"/>
          </p:cNvSpPr>
          <p:nvPr>
            <p:ph type="body" sz="half" idx="1"/>
          </p:nvPr>
        </p:nvSpPr>
        <p:spPr>
          <a:xfrm>
            <a:off x="228600" y="1371600"/>
            <a:ext cx="4419600" cy="4876800"/>
          </a:xfrm>
        </p:spPr>
        <p:txBody>
          <a:bodyPr/>
          <a:lstStyle/>
          <a:p>
            <a:pPr eaLnBrk="1" hangingPunct="1">
              <a:defRPr/>
            </a:pPr>
            <a:endParaRPr lang="en-US" sz="2000" dirty="0" smtClean="0">
              <a:latin typeface="Comic Sans MS" pitchFamily="66" charset="0"/>
            </a:endParaRPr>
          </a:p>
          <a:p>
            <a:pPr eaLnBrk="1" hangingPunct="1">
              <a:defRPr/>
            </a:pPr>
            <a:r>
              <a:rPr lang="en-US" sz="2400" b="1" dirty="0" smtClean="0">
                <a:solidFill>
                  <a:schemeClr val="tx1">
                    <a:lumMod val="65000"/>
                    <a:lumOff val="35000"/>
                  </a:schemeClr>
                </a:solidFill>
                <a:latin typeface="Comic Sans MS" pitchFamily="66" charset="0"/>
              </a:rPr>
              <a:t>perspiration</a:t>
            </a:r>
            <a:r>
              <a:rPr lang="en-US" sz="2000" dirty="0" smtClean="0">
                <a:latin typeface="Comic Sans MS" pitchFamily="66" charset="0"/>
              </a:rPr>
              <a:t> secreted by sweat glands</a:t>
            </a:r>
          </a:p>
          <a:p>
            <a:pPr marL="692150" lvl="1" indent="-347663" eaLnBrk="1" hangingPunct="1">
              <a:defRPr/>
            </a:pPr>
            <a:r>
              <a:rPr lang="en-US" sz="1600" dirty="0" smtClean="0">
                <a:latin typeface="Comic Sans MS" pitchFamily="66" charset="0"/>
              </a:rPr>
              <a:t>Salt- inhibits growth of pathogen by drawing water from their cells</a:t>
            </a:r>
          </a:p>
          <a:p>
            <a:pPr marL="692150" lvl="1" indent="-347663" eaLnBrk="1" hangingPunct="1">
              <a:defRPr/>
            </a:pPr>
            <a:r>
              <a:rPr lang="en-US" sz="1600" dirty="0" smtClean="0">
                <a:latin typeface="Comic Sans MS" pitchFamily="66" charset="0"/>
              </a:rPr>
              <a:t>Antimicrobial </a:t>
            </a:r>
            <a:r>
              <a:rPr lang="en-US" sz="1600" b="1" dirty="0" smtClean="0">
                <a:latin typeface="Comic Sans MS" pitchFamily="66" charset="0"/>
                <a:hlinkClick r:id="rId3"/>
              </a:rPr>
              <a:t>peptides</a:t>
            </a:r>
            <a:endParaRPr lang="en-US" sz="1600" b="1" dirty="0" smtClean="0">
              <a:latin typeface="Comic Sans MS" pitchFamily="66" charset="0"/>
            </a:endParaRPr>
          </a:p>
          <a:p>
            <a:pPr marL="692150" lvl="1" indent="-347663" eaLnBrk="1" hangingPunct="1">
              <a:defRPr/>
            </a:pPr>
            <a:r>
              <a:rPr lang="en-US" sz="1600" dirty="0" smtClean="0">
                <a:latin typeface="Comic Sans MS" pitchFamily="66" charset="0"/>
              </a:rPr>
              <a:t>Lysozyme- destroys cell wall of bacteria </a:t>
            </a:r>
          </a:p>
          <a:p>
            <a:pPr marL="692150" lvl="1" indent="-347663" eaLnBrk="1" hangingPunct="1">
              <a:buFontTx/>
              <a:buNone/>
              <a:defRPr/>
            </a:pPr>
            <a:endParaRPr lang="en-US" sz="1600" dirty="0" smtClean="0">
              <a:latin typeface="Comic Sans MS" pitchFamily="66" charset="0"/>
            </a:endParaRPr>
          </a:p>
          <a:p>
            <a:pPr eaLnBrk="1" hangingPunct="1">
              <a:defRPr/>
            </a:pPr>
            <a:r>
              <a:rPr lang="en-US" sz="2400" b="1" dirty="0" smtClean="0">
                <a:solidFill>
                  <a:schemeClr val="tx1">
                    <a:lumMod val="65000"/>
                    <a:lumOff val="35000"/>
                  </a:schemeClr>
                </a:solidFill>
                <a:latin typeface="Comic Sans MS" pitchFamily="66" charset="0"/>
              </a:rPr>
              <a:t>sebum</a:t>
            </a:r>
            <a:r>
              <a:rPr lang="en-US" sz="2400" dirty="0" smtClean="0">
                <a:solidFill>
                  <a:schemeClr val="tx1">
                    <a:lumMod val="65000"/>
                    <a:lumOff val="35000"/>
                  </a:schemeClr>
                </a:solidFill>
                <a:latin typeface="Comic Sans MS" pitchFamily="66" charset="0"/>
              </a:rPr>
              <a:t> </a:t>
            </a:r>
            <a:r>
              <a:rPr lang="en-US" sz="2000" dirty="0" smtClean="0">
                <a:latin typeface="Comic Sans MS" pitchFamily="66" charset="0"/>
              </a:rPr>
              <a:t>secreted by sebaceous (oil) glands</a:t>
            </a:r>
          </a:p>
          <a:p>
            <a:pPr marL="692150" lvl="1" indent="-347663" eaLnBrk="1" hangingPunct="1">
              <a:defRPr/>
            </a:pPr>
            <a:r>
              <a:rPr lang="en-US" sz="1600" dirty="0" smtClean="0">
                <a:latin typeface="Comic Sans MS" pitchFamily="66" charset="0"/>
              </a:rPr>
              <a:t>Helps keep skin pliable and less likely to break or tear</a:t>
            </a:r>
          </a:p>
          <a:p>
            <a:pPr marL="692150" lvl="1" indent="-347663" eaLnBrk="1" hangingPunct="1">
              <a:defRPr/>
            </a:pPr>
            <a:r>
              <a:rPr lang="en-US" sz="1600" dirty="0" smtClean="0">
                <a:latin typeface="Comic Sans MS" pitchFamily="66" charset="0"/>
              </a:rPr>
              <a:t>Lowers </a:t>
            </a:r>
            <a:r>
              <a:rPr lang="en-US" sz="1600" b="1" dirty="0" smtClean="0">
                <a:latin typeface="Comic Sans MS" pitchFamily="66" charset="0"/>
                <a:hlinkClick r:id="rId4"/>
              </a:rPr>
              <a:t>pH</a:t>
            </a:r>
            <a:r>
              <a:rPr lang="en-US" sz="1600" dirty="0" smtClean="0">
                <a:latin typeface="Comic Sans MS" pitchFamily="66" charset="0"/>
              </a:rPr>
              <a:t> of skin to a level inhibitory to many bacteria</a:t>
            </a:r>
            <a:endParaRPr lang="en-US" sz="1600" dirty="0" smtClean="0">
              <a:latin typeface="Comic Sans MS" pitchFamily="66" charset="0"/>
              <a:cs typeface="Times New Roman" pitchFamily="18" charset="0"/>
              <a:sym typeface="Symbol" pitchFamily="18" charset="2"/>
            </a:endParaRPr>
          </a:p>
        </p:txBody>
      </p:sp>
      <p:pic>
        <p:nvPicPr>
          <p:cNvPr id="10246" name="Picture 6" descr="Boilding oil crop"/>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5410200" y="1504624"/>
            <a:ext cx="2819400" cy="2460951"/>
          </a:xfrm>
          <a:ln w="228600" cap="sq" cmpd="thickThin">
            <a:solidFill>
              <a:srgbClr val="000000"/>
            </a:solidFill>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221" name="Content Placeholder 2"/>
          <p:cNvPicPr>
            <a:picLocks noGrp="1" noChangeAspect="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638800" y="4432300"/>
            <a:ext cx="2514600" cy="2043113"/>
          </a:xfrm>
        </p:spPr>
      </p:pic>
      <p:sp>
        <p:nvSpPr>
          <p:cNvPr id="9222" name="Text Box 4"/>
          <p:cNvSpPr txBox="1">
            <a:spLocks noChangeArrowheads="1"/>
          </p:cNvSpPr>
          <p:nvPr/>
        </p:nvSpPr>
        <p:spPr bwMode="auto">
          <a:xfrm rot="-5400000">
            <a:off x="7806531" y="3363119"/>
            <a:ext cx="233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First Line of Defense</a:t>
            </a:r>
          </a:p>
        </p:txBody>
      </p:sp>
      <p:sp>
        <p:nvSpPr>
          <p:cNvPr id="9223" name="Text Box 6"/>
          <p:cNvSpPr txBox="1">
            <a:spLocks noChangeArrowheads="1"/>
          </p:cNvSpPr>
          <p:nvPr/>
        </p:nvSpPr>
        <p:spPr bwMode="auto">
          <a:xfrm>
            <a:off x="0" y="6475413"/>
            <a:ext cx="2743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Cartoon of castle being defended, Source unknown; </a:t>
            </a:r>
            <a:r>
              <a:rPr lang="en-US" sz="1000">
                <a:latin typeface="Comic Sans MS" pitchFamily="66" charset="0"/>
                <a:hlinkClick r:id="rId7"/>
              </a:rPr>
              <a:t>Hair follicle</a:t>
            </a:r>
            <a:r>
              <a:rPr lang="en-US" sz="1000">
                <a:latin typeface="Comic Sans MS" pitchFamily="66" charset="0"/>
              </a:rPr>
              <a:t>, Wiki</a:t>
            </a:r>
          </a:p>
        </p:txBody>
      </p:sp>
      <p:sp>
        <p:nvSpPr>
          <p:cNvPr id="9224"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04800"/>
            <a:ext cx="7315200" cy="868363"/>
          </a:xfrm>
        </p:spPr>
        <p:txBody>
          <a:bodyPr/>
          <a:lstStyle/>
          <a:p>
            <a:pPr algn="l" eaLnBrk="1" hangingPunct="1"/>
            <a:r>
              <a:rPr lang="en-US" sz="3600" b="1" dirty="0" smtClean="0">
                <a:solidFill>
                  <a:srgbClr val="92D050"/>
                </a:solidFill>
                <a:latin typeface="Comic Sans MS" pitchFamily="66" charset="0"/>
              </a:rPr>
              <a:t>Mucous Membrane</a:t>
            </a:r>
          </a:p>
        </p:txBody>
      </p:sp>
      <p:sp>
        <p:nvSpPr>
          <p:cNvPr id="10243" name="Rectangle 3"/>
          <p:cNvSpPr>
            <a:spLocks noGrp="1" noChangeArrowheads="1"/>
          </p:cNvSpPr>
          <p:nvPr>
            <p:ph type="body" sz="half" idx="1"/>
          </p:nvPr>
        </p:nvSpPr>
        <p:spPr>
          <a:xfrm>
            <a:off x="152400" y="1447800"/>
            <a:ext cx="4419600" cy="4800600"/>
          </a:xfrm>
        </p:spPr>
        <p:txBody>
          <a:bodyPr/>
          <a:lstStyle/>
          <a:p>
            <a:pPr eaLnBrk="1" hangingPunct="1">
              <a:lnSpc>
                <a:spcPct val="80000"/>
              </a:lnSpc>
            </a:pPr>
            <a:r>
              <a:rPr lang="en-US" sz="1600" dirty="0" smtClean="0">
                <a:latin typeface="Comic Sans MS" pitchFamily="66" charset="0"/>
              </a:rPr>
              <a:t>Line all body cavities open to the outside environment.</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Unlike surface epidermal cells, epithelial cells are living.</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Epithelial cells packed tightly to prevent entry of pathogens, but often only one cell layer thick, so pathogens sometimes breech the barrier.</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Continual shedding of cells carries attached microorganisms away</a:t>
            </a:r>
          </a:p>
          <a:p>
            <a:pPr eaLnBrk="1" hangingPunct="1">
              <a:lnSpc>
                <a:spcPct val="80000"/>
              </a:lnSpc>
            </a:pPr>
            <a:endParaRPr lang="en-US" sz="1200" dirty="0" smtClean="0">
              <a:latin typeface="Comic Sans MS" pitchFamily="66" charset="0"/>
            </a:endParaRPr>
          </a:p>
          <a:p>
            <a:pPr eaLnBrk="1" hangingPunct="1">
              <a:lnSpc>
                <a:spcPct val="80000"/>
              </a:lnSpc>
            </a:pPr>
            <a:r>
              <a:rPr lang="en-US" sz="1600" dirty="0" smtClean="0">
                <a:latin typeface="Comic Sans MS" pitchFamily="66" charset="0"/>
              </a:rPr>
              <a:t>Besides producing mucus, mucous membranes also produce lysozyme and other antimicrobial </a:t>
            </a:r>
            <a:r>
              <a:rPr lang="en-US" sz="1600" b="1" dirty="0" smtClean="0">
                <a:latin typeface="Comic Sans MS" pitchFamily="66" charset="0"/>
                <a:hlinkClick r:id="rId3"/>
              </a:rPr>
              <a:t>peptides</a:t>
            </a:r>
            <a:r>
              <a:rPr lang="en-US" sz="1600" dirty="0" smtClean="0">
                <a:latin typeface="Comic Sans MS" pitchFamily="66" charset="0"/>
              </a:rPr>
              <a:t>.</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OMG U R Nasty &gt; Every day you swallow and digest about 1 liter of mucus.</a:t>
            </a:r>
          </a:p>
          <a:p>
            <a:pPr eaLnBrk="1" hangingPunct="1">
              <a:lnSpc>
                <a:spcPct val="80000"/>
              </a:lnSpc>
            </a:pPr>
            <a:endParaRPr lang="en-US" sz="1800" dirty="0" smtClean="0">
              <a:latin typeface="Comic Sans MS" pitchFamily="66" charset="0"/>
            </a:endParaRPr>
          </a:p>
          <a:p>
            <a:pPr eaLnBrk="1" hangingPunct="1">
              <a:lnSpc>
                <a:spcPct val="80000"/>
              </a:lnSpc>
            </a:pPr>
            <a:endParaRPr lang="en-US" sz="2000" dirty="0" smtClean="0">
              <a:latin typeface="Comic Sans MS" pitchFamily="66" charset="0"/>
              <a:cs typeface="Times New Roman" pitchFamily="18" charset="0"/>
              <a:sym typeface="Symbol" pitchFamily="18" charset="2"/>
            </a:endParaRPr>
          </a:p>
        </p:txBody>
      </p:sp>
      <p:sp>
        <p:nvSpPr>
          <p:cNvPr id="10244" name="Text Box 6"/>
          <p:cNvSpPr txBox="1">
            <a:spLocks noChangeArrowheads="1"/>
          </p:cNvSpPr>
          <p:nvPr/>
        </p:nvSpPr>
        <p:spPr bwMode="auto">
          <a:xfrm>
            <a:off x="0" y="6475413"/>
            <a:ext cx="3505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Images: Photo mucous membrane, Source unknown, </a:t>
            </a:r>
            <a:r>
              <a:rPr lang="en-US" sz="1000">
                <a:latin typeface="Comic Sans MS" pitchFamily="66" charset="0"/>
                <a:hlinkClick r:id="rId4"/>
              </a:rPr>
              <a:t>Drawing of mucous membrane</a:t>
            </a:r>
            <a:r>
              <a:rPr lang="en-US" sz="1000">
                <a:latin typeface="Comic Sans MS" pitchFamily="66" charset="0"/>
              </a:rPr>
              <a:t>, Gray’s Anatomy</a:t>
            </a:r>
          </a:p>
        </p:txBody>
      </p:sp>
      <p:sp>
        <p:nvSpPr>
          <p:cNvPr id="10245" name="Text Box 4"/>
          <p:cNvSpPr txBox="1">
            <a:spLocks noChangeArrowheads="1"/>
          </p:cNvSpPr>
          <p:nvPr/>
        </p:nvSpPr>
        <p:spPr bwMode="auto">
          <a:xfrm rot="-5400000">
            <a:off x="7806531" y="3363119"/>
            <a:ext cx="233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a:latin typeface="Comic Sans MS" pitchFamily="66" charset="0"/>
              </a:rPr>
              <a:t>First Line of Defense</a:t>
            </a:r>
          </a:p>
        </p:txBody>
      </p:sp>
      <p:sp>
        <p:nvSpPr>
          <p:cNvPr id="10246" name="Text Box 5"/>
          <p:cNvSpPr txBox="1">
            <a:spLocks noChangeArrowheads="1"/>
          </p:cNvSpPr>
          <p:nvPr/>
        </p:nvSpPr>
        <p:spPr bwMode="auto">
          <a:xfrm>
            <a:off x="4572000" y="66151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pic>
        <p:nvPicPr>
          <p:cNvPr id="10247" name="Picture 11" descr="C:\Users\Tami\Desktop\Picture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53944">
            <a:off x="5129213" y="255588"/>
            <a:ext cx="363378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091130">
            <a:off x="7362825" y="354013"/>
            <a:ext cx="1371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descr="C:\Users\Tami\Desktop\Picture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1450" y="2981325"/>
            <a:ext cx="338931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8026</TotalTime>
  <Words>2867</Words>
  <Application>Microsoft Macintosh PowerPoint</Application>
  <PresentationFormat>On-screen Show (4:3)</PresentationFormat>
  <Paragraphs>529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PowerPoint Presentation</vt:lpstr>
      <vt:lpstr>PowerPoint Presentation</vt:lpstr>
      <vt:lpstr>It Isn’t Easy Being a Pathogen</vt:lpstr>
      <vt:lpstr>Normal Flora</vt:lpstr>
      <vt:lpstr>Innate Immunity</vt:lpstr>
      <vt:lpstr>First Line of Defense  Nonspecific</vt:lpstr>
      <vt:lpstr>Skin – Physical Components of Defense</vt:lpstr>
      <vt:lpstr>Skin – Chemical Components of Defense</vt:lpstr>
      <vt:lpstr>Mucous Membrane</vt:lpstr>
      <vt:lpstr>Second Line of Defense  Nonspecific</vt:lpstr>
      <vt:lpstr>Formed Elements</vt:lpstr>
      <vt:lpstr>Leukocytes &gt; Granulocytes</vt:lpstr>
      <vt:lpstr>Leukocytes &gt; Agranulocytes</vt:lpstr>
      <vt:lpstr>Components of the  Second Line  of Defense</vt:lpstr>
      <vt:lpstr>Leukocytes: Phagocytosis</vt:lpstr>
      <vt:lpstr>Leukocytes: Extracellular Killing</vt:lpstr>
      <vt:lpstr>Components of the Second Line of Defense</vt:lpstr>
      <vt:lpstr>Components of the Second Line of Defense</vt:lpstr>
      <vt:lpstr>Components of the Second Line of Defense</vt:lpstr>
      <vt:lpstr>Third Line of Defense  Acquired</vt:lpstr>
      <vt:lpstr>Antigens</vt:lpstr>
      <vt:lpstr>Antibodies</vt:lpstr>
      <vt:lpstr>How Antibodies Work</vt:lpstr>
      <vt:lpstr>Lymphatic System</vt:lpstr>
      <vt:lpstr>Lymphocytes</vt:lpstr>
      <vt:lpstr>T Lymphocytes (T cells)</vt:lpstr>
      <vt:lpstr>What Is an Antigen Presenting Cell?</vt:lpstr>
      <vt:lpstr>B Lymphocytes (B cells ) </vt:lpstr>
      <vt:lpstr>REVIEW!</vt:lpstr>
      <vt:lpstr>PowerPoint Presentation</vt:lpstr>
      <vt:lpstr>         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Immunology Basics Biology Lecture PowerPoint</dc:title>
  <dc:subject>immunology basics innate acquired</dc:subject>
  <dc:creator>Tami Port</dc:creator>
  <cp:keywords>immunology lecture, immune system lecture, immunology powerpoint, immune system powerpoint,immunology PPT</cp:keywords>
  <dc:description>PowerPoint lecture on Immunology Basics used in an actual college biology classroom.</dc:description>
  <cp:lastModifiedBy>Voicemail</cp:lastModifiedBy>
  <cp:revision>69</cp:revision>
  <dcterms:created xsi:type="dcterms:W3CDTF">2009-12-09T19:06:13Z</dcterms:created>
  <dcterms:modified xsi:type="dcterms:W3CDTF">2016-03-02T16:27:50Z</dcterms:modified>
  <cp:category>Microbiology Lecture PowerPoint</cp:category>
</cp:coreProperties>
</file>