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7" r:id="rId2"/>
    <p:sldId id="284" r:id="rId3"/>
    <p:sldId id="287" r:id="rId4"/>
    <p:sldId id="286" r:id="rId5"/>
    <p:sldId id="288" r:id="rId6"/>
    <p:sldId id="289" r:id="rId7"/>
    <p:sldId id="291" r:id="rId8"/>
    <p:sldId id="292" r:id="rId9"/>
    <p:sldId id="290" r:id="rId10"/>
    <p:sldId id="293" r:id="rId11"/>
    <p:sldId id="321" r:id="rId12"/>
    <p:sldId id="322" r:id="rId13"/>
    <p:sldId id="324" r:id="rId14"/>
    <p:sldId id="323" r:id="rId15"/>
    <p:sldId id="300" r:id="rId16"/>
    <p:sldId id="316" r:id="rId17"/>
    <p:sldId id="301" r:id="rId18"/>
    <p:sldId id="298" r:id="rId19"/>
    <p:sldId id="302" r:id="rId20"/>
    <p:sldId id="303" r:id="rId21"/>
    <p:sldId id="304" r:id="rId22"/>
    <p:sldId id="305" r:id="rId23"/>
    <p:sldId id="328" r:id="rId24"/>
    <p:sldId id="307" r:id="rId25"/>
    <p:sldId id="308" r:id="rId26"/>
    <p:sldId id="325" r:id="rId27"/>
    <p:sldId id="271" r:id="rId28"/>
    <p:sldId id="272" r:id="rId29"/>
    <p:sldId id="280" r:id="rId30"/>
    <p:sldId id="317" r:id="rId31"/>
    <p:sldId id="310" r:id="rId32"/>
    <p:sldId id="311" r:id="rId3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231"/>
    <a:srgbClr val="024BEE"/>
    <a:srgbClr val="F91E07"/>
    <a:srgbClr val="FF33CC"/>
    <a:srgbClr val="FF3399"/>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3783" autoAdjust="0"/>
  </p:normalViewPr>
  <p:slideViewPr>
    <p:cSldViewPr>
      <p:cViewPr varScale="1">
        <p:scale>
          <a:sx n="105" d="100"/>
          <a:sy n="105" d="100"/>
        </p:scale>
        <p:origin x="-1752"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20"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a:defRPr sz="1200"/>
            </a:lvl1pPr>
          </a:lstStyle>
          <a:p>
            <a:pPr>
              <a:defRPr/>
            </a:pPr>
            <a:endParaRPr lang="en-US"/>
          </a:p>
        </p:txBody>
      </p:sp>
      <p:sp>
        <p:nvSpPr>
          <p:cNvPr id="3075"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a:defRPr sz="1200"/>
            </a:lvl1pPr>
          </a:lstStyle>
          <a:p>
            <a:pPr>
              <a:defRPr/>
            </a:pPr>
            <a:endParaRPr lang="en-US"/>
          </a:p>
        </p:txBody>
      </p:sp>
      <p:sp>
        <p:nvSpPr>
          <p:cNvPr id="3079"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a:lvl1pPr>
          </a:lstStyle>
          <a:p>
            <a:pPr>
              <a:defRPr/>
            </a:pPr>
            <a:fld id="{9BAC31C9-DD2E-4D95-9E74-789E5631FBF8}" type="slidenum">
              <a:rPr lang="en-US"/>
              <a:pPr>
                <a:defRPr/>
              </a:pPr>
              <a:t>‹#›</a:t>
            </a:fld>
            <a:endParaRPr lang="en-US"/>
          </a:p>
        </p:txBody>
      </p:sp>
    </p:spTree>
    <p:extLst>
      <p:ext uri="{BB962C8B-B14F-4D97-AF65-F5344CB8AC3E}">
        <p14:creationId xmlns:p14="http://schemas.microsoft.com/office/powerpoint/2010/main" val="909109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334697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5FC6458-4BC7-4D9F-B6B5-E3BDE53ECC46}" type="slidenum">
              <a:rPr lang="en-US" smtClean="0"/>
              <a:pPr eaLnBrk="1" hangingPunct="1"/>
              <a:t>10</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sz="1400" dirty="0" smtClean="0"/>
              <a:t>Some materials can move across the membrane, others cannot.</a:t>
            </a:r>
          </a:p>
        </p:txBody>
      </p:sp>
    </p:spTree>
    <p:extLst>
      <p:ext uri="{BB962C8B-B14F-4D97-AF65-F5344CB8AC3E}">
        <p14:creationId xmlns:p14="http://schemas.microsoft.com/office/powerpoint/2010/main" val="21849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B066352A-031F-4A1E-A7AD-D3E553E6723A}" type="slidenum">
              <a:rPr lang="en-US" smtClean="0"/>
              <a:pPr eaLnBrk="1" hangingPunct="1"/>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3509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27DCFB4-AE51-4B42-B784-630B72E0936D}" type="slidenum">
              <a:rPr lang="en-US" smtClean="0"/>
              <a:pPr eaLnBrk="1" hangingPunct="1"/>
              <a:t>12</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52303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1267" eaLnBrk="0" hangingPunct="0">
              <a:defRPr>
                <a:solidFill>
                  <a:schemeClr val="tx1"/>
                </a:solidFill>
                <a:latin typeface="Arial" charset="0"/>
              </a:defRPr>
            </a:lvl1pPr>
            <a:lvl2pPr marL="742854" indent="-285713" defTabSz="941267" eaLnBrk="0" hangingPunct="0">
              <a:defRPr>
                <a:solidFill>
                  <a:schemeClr val="tx1"/>
                </a:solidFill>
                <a:latin typeface="Arial" charset="0"/>
              </a:defRPr>
            </a:lvl2pPr>
            <a:lvl3pPr marL="1142853" indent="-228570" defTabSz="941267" eaLnBrk="0" hangingPunct="0">
              <a:defRPr>
                <a:solidFill>
                  <a:schemeClr val="tx1"/>
                </a:solidFill>
                <a:latin typeface="Arial" charset="0"/>
              </a:defRPr>
            </a:lvl3pPr>
            <a:lvl4pPr marL="1599994" indent="-228570" defTabSz="941267" eaLnBrk="0" hangingPunct="0">
              <a:defRPr>
                <a:solidFill>
                  <a:schemeClr val="tx1"/>
                </a:solidFill>
                <a:latin typeface="Arial" charset="0"/>
              </a:defRPr>
            </a:lvl4pPr>
            <a:lvl5pPr marL="2057134" indent="-228570" defTabSz="941267" eaLnBrk="0" hangingPunct="0">
              <a:defRPr>
                <a:solidFill>
                  <a:schemeClr val="tx1"/>
                </a:solidFill>
                <a:latin typeface="Arial" charset="0"/>
              </a:defRPr>
            </a:lvl5pPr>
            <a:lvl6pPr marL="2514276" indent="-228570" defTabSz="941267" eaLnBrk="0" fontAlgn="base" hangingPunct="0">
              <a:spcBef>
                <a:spcPct val="0"/>
              </a:spcBef>
              <a:spcAft>
                <a:spcPct val="0"/>
              </a:spcAft>
              <a:defRPr>
                <a:solidFill>
                  <a:schemeClr val="tx1"/>
                </a:solidFill>
                <a:latin typeface="Arial" charset="0"/>
              </a:defRPr>
            </a:lvl6pPr>
            <a:lvl7pPr marL="2971417" indent="-228570" defTabSz="941267" eaLnBrk="0" fontAlgn="base" hangingPunct="0">
              <a:spcBef>
                <a:spcPct val="0"/>
              </a:spcBef>
              <a:spcAft>
                <a:spcPct val="0"/>
              </a:spcAft>
              <a:defRPr>
                <a:solidFill>
                  <a:schemeClr val="tx1"/>
                </a:solidFill>
                <a:latin typeface="Arial" charset="0"/>
              </a:defRPr>
            </a:lvl7pPr>
            <a:lvl8pPr marL="3428558" indent="-228570" defTabSz="941267" eaLnBrk="0" fontAlgn="base" hangingPunct="0">
              <a:spcBef>
                <a:spcPct val="0"/>
              </a:spcBef>
              <a:spcAft>
                <a:spcPct val="0"/>
              </a:spcAft>
              <a:defRPr>
                <a:solidFill>
                  <a:schemeClr val="tx1"/>
                </a:solidFill>
                <a:latin typeface="Arial" charset="0"/>
              </a:defRPr>
            </a:lvl8pPr>
            <a:lvl9pPr marL="3885699" indent="-228570" defTabSz="941267" eaLnBrk="0" fontAlgn="base" hangingPunct="0">
              <a:spcBef>
                <a:spcPct val="0"/>
              </a:spcBef>
              <a:spcAft>
                <a:spcPct val="0"/>
              </a:spcAft>
              <a:defRPr>
                <a:solidFill>
                  <a:schemeClr val="tx1"/>
                </a:solidFill>
                <a:latin typeface="Arial" charset="0"/>
              </a:defRPr>
            </a:lvl9pPr>
          </a:lstStyle>
          <a:p>
            <a:pPr eaLnBrk="1" hangingPunct="1"/>
            <a:fld id="{152E6AF7-7BEA-4A32-99C5-D880CCFDE02A}" type="slidenum">
              <a:rPr lang="en-US" altLang="en-US" smtClean="0"/>
              <a:pPr eaLnBrk="1" hangingPunct="1"/>
              <a:t>13</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08559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222D395B-090E-419C-83EA-D5ACC806850A}" type="slidenum">
              <a:rPr lang="en-US" smtClean="0"/>
              <a:pPr eaLnBrk="1" hangingPunct="1"/>
              <a:t>14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9825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0DD5173-4EB1-41A3-ADFF-AF566350C8FD}" type="slidenum">
              <a:rPr lang="en-US" smtClean="0"/>
              <a:pPr eaLnBrk="1" hangingPunct="1"/>
              <a:t>15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25878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defTabSz="938383" eaLnBrk="0" hangingPunct="0">
              <a:defRPr sz="2100">
                <a:solidFill>
                  <a:schemeClr val="tx1"/>
                </a:solidFill>
                <a:latin typeface="Arial" charset="0"/>
              </a:defRPr>
            </a:lvl1pPr>
            <a:lvl2pPr marL="766427" indent="-294780" defTabSz="938383" eaLnBrk="0" hangingPunct="0">
              <a:defRPr sz="2100">
                <a:solidFill>
                  <a:schemeClr val="tx1"/>
                </a:solidFill>
                <a:latin typeface="Arial" charset="0"/>
              </a:defRPr>
            </a:lvl2pPr>
            <a:lvl3pPr marL="1179119" indent="-235824" defTabSz="938383" eaLnBrk="0" hangingPunct="0">
              <a:defRPr sz="2100">
                <a:solidFill>
                  <a:schemeClr val="tx1"/>
                </a:solidFill>
                <a:latin typeface="Arial" charset="0"/>
              </a:defRPr>
            </a:lvl3pPr>
            <a:lvl4pPr marL="1650766" indent="-235824" defTabSz="938383" eaLnBrk="0" hangingPunct="0">
              <a:defRPr sz="2100">
                <a:solidFill>
                  <a:schemeClr val="tx1"/>
                </a:solidFill>
                <a:latin typeface="Arial" charset="0"/>
              </a:defRPr>
            </a:lvl4pPr>
            <a:lvl5pPr marL="2122414" indent="-235824" defTabSz="938383" eaLnBrk="0" hangingPunct="0">
              <a:defRPr sz="2100">
                <a:solidFill>
                  <a:schemeClr val="tx1"/>
                </a:solidFill>
                <a:latin typeface="Arial" charset="0"/>
              </a:defRPr>
            </a:lvl5pPr>
            <a:lvl6pPr marL="2594061" indent="-235824" defTabSz="938383" eaLnBrk="0" fontAlgn="base" hangingPunct="0">
              <a:spcBef>
                <a:spcPct val="0"/>
              </a:spcBef>
              <a:spcAft>
                <a:spcPct val="0"/>
              </a:spcAft>
              <a:defRPr sz="2100">
                <a:solidFill>
                  <a:schemeClr val="tx1"/>
                </a:solidFill>
                <a:latin typeface="Arial" charset="0"/>
              </a:defRPr>
            </a:lvl6pPr>
            <a:lvl7pPr marL="3065709" indent="-235824" defTabSz="938383" eaLnBrk="0" fontAlgn="base" hangingPunct="0">
              <a:spcBef>
                <a:spcPct val="0"/>
              </a:spcBef>
              <a:spcAft>
                <a:spcPct val="0"/>
              </a:spcAft>
              <a:defRPr sz="2100">
                <a:solidFill>
                  <a:schemeClr val="tx1"/>
                </a:solidFill>
                <a:latin typeface="Arial" charset="0"/>
              </a:defRPr>
            </a:lvl7pPr>
            <a:lvl8pPr marL="3537356" indent="-235824" defTabSz="938383" eaLnBrk="0" fontAlgn="base" hangingPunct="0">
              <a:spcBef>
                <a:spcPct val="0"/>
              </a:spcBef>
              <a:spcAft>
                <a:spcPct val="0"/>
              </a:spcAft>
              <a:defRPr sz="2100">
                <a:solidFill>
                  <a:schemeClr val="tx1"/>
                </a:solidFill>
                <a:latin typeface="Arial" charset="0"/>
              </a:defRPr>
            </a:lvl8pPr>
            <a:lvl9pPr marL="4009004" indent="-235824" defTabSz="938383" eaLnBrk="0" fontAlgn="base" hangingPunct="0">
              <a:spcBef>
                <a:spcPct val="0"/>
              </a:spcBef>
              <a:spcAft>
                <a:spcPct val="0"/>
              </a:spcAft>
              <a:defRPr sz="2100">
                <a:solidFill>
                  <a:schemeClr val="tx1"/>
                </a:solidFill>
                <a:latin typeface="Arial" charset="0"/>
              </a:defRPr>
            </a:lvl9pPr>
          </a:lstStyle>
          <a:p>
            <a:pPr eaLnBrk="1" hangingPunct="1">
              <a:defRPr/>
            </a:pPr>
            <a:fld id="{381889B2-5E60-4061-A5E7-9A9D02DBDA4D}" type="slidenum">
              <a:rPr lang="en-US" sz="1200"/>
              <a:pPr eaLnBrk="1" hangingPunct="1">
                <a:defRPr/>
              </a:pPr>
              <a:t>16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7801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434B2CF5-26F9-4B33-B17E-FEDB8537C440}" type="slidenum">
              <a:rPr lang="en-US" smtClean="0"/>
              <a:pPr eaLnBrk="1" hangingPunct="1"/>
              <a:t>17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708025" y="4448175"/>
            <a:ext cx="5661025" cy="4524375"/>
          </a:xfrm>
          <a:noFill/>
        </p:spPr>
        <p:txBody>
          <a:bodyPr/>
          <a:lstStyle/>
          <a:p>
            <a:pPr eaLnBrk="1" hangingPunct="1"/>
            <a:r>
              <a:rPr lang="en-US" sz="1400" b="1" smtClean="0"/>
              <a:t>Gram-positive</a:t>
            </a:r>
          </a:p>
          <a:p>
            <a:pPr eaLnBrk="1" hangingPunct="1"/>
            <a:r>
              <a:rPr lang="en-US" smtClean="0"/>
              <a:t>Peptidoglycan makes up as much as 90% of the thick, compact cell wall.</a:t>
            </a:r>
          </a:p>
          <a:p>
            <a:pPr eaLnBrk="1" hangingPunct="1"/>
            <a:endParaRPr lang="en-US" smtClean="0"/>
          </a:p>
          <a:p>
            <a:pPr eaLnBrk="1" hangingPunct="1"/>
            <a:r>
              <a:rPr lang="en-US" sz="1400" b="1" smtClean="0"/>
              <a:t>Gram-negative</a:t>
            </a:r>
          </a:p>
          <a:p>
            <a:pPr eaLnBrk="1" hangingPunct="1"/>
            <a:r>
              <a:rPr lang="en-US" smtClean="0"/>
              <a:t>More chemically complex and thinner.</a:t>
            </a:r>
          </a:p>
          <a:p>
            <a:pPr eaLnBrk="1" hangingPunct="1"/>
            <a:endParaRPr lang="en-US" sz="400" smtClean="0"/>
          </a:p>
          <a:p>
            <a:pPr eaLnBrk="1" hangingPunct="1"/>
            <a:r>
              <a:rPr lang="en-US" smtClean="0"/>
              <a:t>Peptidoglycan only 5 – 20% of the cell wall.</a:t>
            </a:r>
          </a:p>
          <a:p>
            <a:pPr eaLnBrk="1" hangingPunct="1"/>
            <a:endParaRPr lang="en-US" sz="400" smtClean="0"/>
          </a:p>
          <a:p>
            <a:pPr eaLnBrk="1" hangingPunct="1"/>
            <a:r>
              <a:rPr lang="en-US" smtClean="0"/>
              <a:t>Peptidoglycan not outermost layer, between the plasma membrane and the outer membrane.</a:t>
            </a:r>
          </a:p>
          <a:p>
            <a:pPr eaLnBrk="1" hangingPunct="1"/>
            <a:endParaRPr lang="en-US" sz="400" smtClean="0"/>
          </a:p>
          <a:p>
            <a:pPr eaLnBrk="1" hangingPunct="1"/>
            <a:endParaRPr lang="en-US" sz="400" smtClean="0"/>
          </a:p>
          <a:p>
            <a:pPr eaLnBrk="1" hangingPunct="1"/>
            <a:r>
              <a:rPr lang="en-US" smtClean="0"/>
              <a:t>Outer membrane is similar to the plasma membrane, but is less permeable and composed of lipopolysaccharides (LPS).</a:t>
            </a:r>
          </a:p>
          <a:p>
            <a:pPr eaLnBrk="1" hangingPunct="1"/>
            <a:endParaRPr lang="en-US" sz="400" smtClean="0"/>
          </a:p>
          <a:p>
            <a:pPr eaLnBrk="1" hangingPunct="1"/>
            <a:r>
              <a:rPr lang="en-US" smtClean="0"/>
              <a:t>LPS is a harmful substance classified as an endotoxin,</a:t>
            </a:r>
          </a:p>
          <a:p>
            <a:pPr eaLnBrk="1" hangingPunct="1"/>
            <a:endParaRPr lang="en-US" sz="400" smtClean="0"/>
          </a:p>
          <a:p>
            <a:pPr eaLnBrk="1" hangingPunct="1"/>
            <a:r>
              <a:rPr lang="en-US" smtClean="0"/>
              <a:t>The space between the cell wall and the plasma membrane is called the </a:t>
            </a:r>
            <a:r>
              <a:rPr lang="en-US" b="1" smtClean="0"/>
              <a:t>periplasm</a:t>
            </a:r>
            <a:r>
              <a:rPr lang="en-US" smtClean="0"/>
              <a:t>.</a:t>
            </a:r>
          </a:p>
          <a:p>
            <a:pPr eaLnBrk="1" hangingPunct="1"/>
            <a:endParaRPr lang="en-US" smtClean="0"/>
          </a:p>
        </p:txBody>
      </p:sp>
    </p:spTree>
    <p:extLst>
      <p:ext uri="{BB962C8B-B14F-4D97-AF65-F5344CB8AC3E}">
        <p14:creationId xmlns:p14="http://schemas.microsoft.com/office/powerpoint/2010/main" val="378193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66434C8-A1BC-4943-A33E-CF1EF4FF005C}" type="slidenum">
              <a:rPr lang="en-US" smtClean="0"/>
              <a:pPr eaLnBrk="1" hangingPunct="1"/>
              <a:t>18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708025" y="4448175"/>
            <a:ext cx="5661025" cy="4524375"/>
          </a:xfrm>
          <a:noFill/>
        </p:spPr>
        <p:txBody>
          <a:bodyPr/>
          <a:lstStyle/>
          <a:p>
            <a:pPr eaLnBrk="1" hangingPunct="1"/>
            <a:endParaRPr lang="en-US" smtClean="0"/>
          </a:p>
        </p:txBody>
      </p:sp>
    </p:spTree>
    <p:extLst>
      <p:ext uri="{BB962C8B-B14F-4D97-AF65-F5344CB8AC3E}">
        <p14:creationId xmlns:p14="http://schemas.microsoft.com/office/powerpoint/2010/main" val="4145983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24029180-4D94-4B96-BDA3-51563CD98099}" type="slidenum">
              <a:rPr lang="en-US" smtClean="0"/>
              <a:pPr eaLnBrk="1" hangingPunct="1"/>
              <a:t>19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708025" y="4448175"/>
            <a:ext cx="5975350" cy="4446588"/>
          </a:xfrm>
          <a:noFill/>
        </p:spPr>
        <p:txBody>
          <a:bodyPr/>
          <a:lstStyle/>
          <a:p>
            <a:pPr eaLnBrk="1" hangingPunct="1"/>
            <a:r>
              <a:rPr lang="en-US" sz="1400" dirty="0" smtClean="0"/>
              <a:t>Gram-negative bacteria: fewer </a:t>
            </a:r>
            <a:r>
              <a:rPr lang="en-US" sz="1400" dirty="0" err="1" smtClean="0"/>
              <a:t>interpeptide</a:t>
            </a:r>
            <a:r>
              <a:rPr lang="en-US" sz="1400" dirty="0" smtClean="0"/>
              <a:t> bridges but have an outer membrane made of lipopolysaccharides (LPS), part of that molecule, Lipid-A, is a toxin.</a:t>
            </a:r>
          </a:p>
          <a:p>
            <a:pPr eaLnBrk="1" hangingPunct="1"/>
            <a:endParaRPr lang="en-US" sz="1400" dirty="0" smtClean="0"/>
          </a:p>
          <a:p>
            <a:pPr eaLnBrk="1" hangingPunct="1"/>
            <a:r>
              <a:rPr lang="en-US" sz="1400" dirty="0" err="1" smtClean="0"/>
              <a:t>Penicillins</a:t>
            </a:r>
            <a:r>
              <a:rPr lang="en-US" sz="1400" dirty="0" smtClean="0"/>
              <a:t> and </a:t>
            </a:r>
            <a:r>
              <a:rPr lang="en-US" sz="1400" dirty="0" err="1" smtClean="0"/>
              <a:t>cephalosporins</a:t>
            </a:r>
            <a:r>
              <a:rPr lang="en-US" sz="1400" dirty="0" smtClean="0"/>
              <a:t> interfere with linking of </a:t>
            </a:r>
            <a:r>
              <a:rPr lang="en-US" sz="1400" dirty="0" err="1" smtClean="0"/>
              <a:t>interpeptides</a:t>
            </a:r>
            <a:r>
              <a:rPr lang="en-US" sz="1400" dirty="0" smtClean="0"/>
              <a:t>, but can’t easily get to in gram- bacteria.</a:t>
            </a:r>
          </a:p>
          <a:p>
            <a:pPr eaLnBrk="1" hangingPunct="1"/>
            <a:endParaRPr lang="en-US" sz="1400" dirty="0" smtClean="0"/>
          </a:p>
          <a:p>
            <a:pPr eaLnBrk="1" hangingPunct="1"/>
            <a:r>
              <a:rPr lang="en-US" sz="1400" dirty="0" smtClean="0"/>
              <a:t>Cell walls without enough of these intact cross-links are structurally weak, and disintegrate when cells divide. This is how </a:t>
            </a:r>
            <a:r>
              <a:rPr lang="en-US" sz="1400" dirty="0" err="1" smtClean="0"/>
              <a:t>penicillins</a:t>
            </a:r>
            <a:r>
              <a:rPr lang="en-US" sz="1400" dirty="0" smtClean="0"/>
              <a:t> and </a:t>
            </a:r>
            <a:r>
              <a:rPr lang="en-US" sz="1400" dirty="0" err="1" smtClean="0"/>
              <a:t>cephalosporins</a:t>
            </a:r>
            <a:r>
              <a:rPr lang="en-US" sz="1400" dirty="0" smtClean="0"/>
              <a:t> work.</a:t>
            </a:r>
          </a:p>
          <a:p>
            <a:pPr eaLnBrk="1" hangingPunct="1"/>
            <a:endParaRPr lang="en-US" sz="1400" dirty="0" smtClean="0"/>
          </a:p>
          <a:p>
            <a:pPr eaLnBrk="1" hangingPunct="1"/>
            <a:r>
              <a:rPr lang="en-US" sz="1400" dirty="0" smtClean="0"/>
              <a:t>Since the eukaryotic cells of humans do not have cell walls, our cells are not damaged by these drugs. </a:t>
            </a:r>
          </a:p>
          <a:p>
            <a:pPr eaLnBrk="1" hangingPunct="1"/>
            <a:endParaRPr lang="en-US" sz="1400" dirty="0" smtClean="0"/>
          </a:p>
          <a:p>
            <a:pPr eaLnBrk="1" hangingPunct="1"/>
            <a:r>
              <a:rPr lang="en-US" sz="1400" dirty="0" smtClean="0"/>
              <a:t>Microorganisms that do not contain peptidoglycan are not susceptible to these drugs.</a:t>
            </a:r>
          </a:p>
          <a:p>
            <a:pPr eaLnBrk="1" hangingPunct="1"/>
            <a:endParaRPr lang="en-US" sz="1400" dirty="0" smtClean="0"/>
          </a:p>
        </p:txBody>
      </p:sp>
    </p:spTree>
    <p:extLst>
      <p:ext uri="{BB962C8B-B14F-4D97-AF65-F5344CB8AC3E}">
        <p14:creationId xmlns:p14="http://schemas.microsoft.com/office/powerpoint/2010/main" val="18406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43D2C18C-AD31-4DFE-9E5C-C2B29329ACEF}" type="slidenum">
              <a:rPr lang="en-US" smtClean="0"/>
              <a:pPr eaLnBrk="1" hangingPunct="1"/>
              <a:t>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17651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CAF9204-69B6-40FD-BD17-37502DA97A48}" type="slidenum">
              <a:rPr lang="en-US" smtClean="0"/>
              <a:pPr eaLnBrk="1" hangingPunct="1"/>
              <a:t>20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2295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F126E42-757B-4864-A98A-1D6657A25994}" type="slidenum">
              <a:rPr lang="en-US" smtClean="0"/>
              <a:pPr eaLnBrk="1" hangingPunct="1"/>
              <a:t>21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28801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554D8415-2724-4985-98CD-45EAFB24FDC5}" type="slidenum">
              <a:rPr lang="en-US" smtClean="0"/>
              <a:pPr eaLnBrk="1" hangingPunct="1"/>
              <a:t>22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63025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254A0B-07B8-482E-BFFB-2EF82740C2D2}" type="slidenum">
              <a:rPr lang="en-US"/>
              <a:pPr>
                <a:spcBef>
                  <a:spcPct val="0"/>
                </a:spcBef>
              </a:pPr>
              <a:t>23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i="1" smtClean="0">
                <a:latin typeface="Arial" panose="020B0604020202020204" pitchFamily="34" charset="0"/>
              </a:rPr>
              <a:t>Bacillus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endospores</a:t>
            </a:r>
          </a:p>
        </p:txBody>
      </p:sp>
    </p:spTree>
    <p:extLst>
      <p:ext uri="{BB962C8B-B14F-4D97-AF65-F5344CB8AC3E}">
        <p14:creationId xmlns:p14="http://schemas.microsoft.com/office/powerpoint/2010/main" val="27811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A67106BA-8F85-4548-A72F-414F0CFC9B7B}" type="slidenum">
              <a:rPr lang="en-US" smtClean="0"/>
              <a:pPr eaLnBrk="1" hangingPunct="1"/>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28509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8279EC7F-276D-4A76-84D3-4533C2DA1965}" type="slidenum">
              <a:rPr lang="en-US" smtClean="0"/>
              <a:pPr eaLnBrk="1" hangingPunct="1"/>
              <a:t>25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56585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9679" eaLnBrk="0" hangingPunct="0">
              <a:defRPr>
                <a:solidFill>
                  <a:schemeClr val="tx1"/>
                </a:solidFill>
                <a:latin typeface="Arial" charset="0"/>
              </a:defRPr>
            </a:lvl1pPr>
            <a:lvl2pPr marL="742854" indent="-285713" defTabSz="939679" eaLnBrk="0" hangingPunct="0">
              <a:defRPr>
                <a:solidFill>
                  <a:schemeClr val="tx1"/>
                </a:solidFill>
                <a:latin typeface="Arial" charset="0"/>
              </a:defRPr>
            </a:lvl2pPr>
            <a:lvl3pPr marL="1142853" indent="-228570" defTabSz="939679" eaLnBrk="0" hangingPunct="0">
              <a:defRPr>
                <a:solidFill>
                  <a:schemeClr val="tx1"/>
                </a:solidFill>
                <a:latin typeface="Arial" charset="0"/>
              </a:defRPr>
            </a:lvl3pPr>
            <a:lvl4pPr marL="1599994" indent="-228570" defTabSz="939679" eaLnBrk="0" hangingPunct="0">
              <a:defRPr>
                <a:solidFill>
                  <a:schemeClr val="tx1"/>
                </a:solidFill>
                <a:latin typeface="Arial" charset="0"/>
              </a:defRPr>
            </a:lvl4pPr>
            <a:lvl5pPr marL="2057134" indent="-228570" defTabSz="939679" eaLnBrk="0" hangingPunct="0">
              <a:defRPr>
                <a:solidFill>
                  <a:schemeClr val="tx1"/>
                </a:solidFill>
                <a:latin typeface="Arial" charset="0"/>
              </a:defRPr>
            </a:lvl5pPr>
            <a:lvl6pPr marL="2514276" indent="-228570" defTabSz="939679" eaLnBrk="0" fontAlgn="base" hangingPunct="0">
              <a:spcBef>
                <a:spcPct val="0"/>
              </a:spcBef>
              <a:spcAft>
                <a:spcPct val="0"/>
              </a:spcAft>
              <a:defRPr>
                <a:solidFill>
                  <a:schemeClr val="tx1"/>
                </a:solidFill>
                <a:latin typeface="Arial" charset="0"/>
              </a:defRPr>
            </a:lvl6pPr>
            <a:lvl7pPr marL="2971417" indent="-228570" defTabSz="939679" eaLnBrk="0" fontAlgn="base" hangingPunct="0">
              <a:spcBef>
                <a:spcPct val="0"/>
              </a:spcBef>
              <a:spcAft>
                <a:spcPct val="0"/>
              </a:spcAft>
              <a:defRPr>
                <a:solidFill>
                  <a:schemeClr val="tx1"/>
                </a:solidFill>
                <a:latin typeface="Arial" charset="0"/>
              </a:defRPr>
            </a:lvl7pPr>
            <a:lvl8pPr marL="3428558" indent="-228570" defTabSz="939679" eaLnBrk="0" fontAlgn="base" hangingPunct="0">
              <a:spcBef>
                <a:spcPct val="0"/>
              </a:spcBef>
              <a:spcAft>
                <a:spcPct val="0"/>
              </a:spcAft>
              <a:defRPr>
                <a:solidFill>
                  <a:schemeClr val="tx1"/>
                </a:solidFill>
                <a:latin typeface="Arial" charset="0"/>
              </a:defRPr>
            </a:lvl8pPr>
            <a:lvl9pPr marL="3885699" indent="-228570" defTabSz="939679" eaLnBrk="0" fontAlgn="base" hangingPunct="0">
              <a:spcBef>
                <a:spcPct val="0"/>
              </a:spcBef>
              <a:spcAft>
                <a:spcPct val="0"/>
              </a:spcAft>
              <a:defRPr>
                <a:solidFill>
                  <a:schemeClr val="tx1"/>
                </a:solidFill>
                <a:latin typeface="Arial" charset="0"/>
              </a:defRPr>
            </a:lvl9pPr>
          </a:lstStyle>
          <a:p>
            <a:pPr eaLnBrk="1" hangingPunct="1"/>
            <a:fld id="{3285D0D3-60C4-4F9C-9166-3331E52E2A32}" type="slidenum">
              <a:rPr lang="en-US" smtClean="0"/>
              <a:pPr eaLnBrk="1" hangingPunct="1"/>
              <a:t>26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8689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5FC55F97-E419-4F34-A28A-69DF49E79C2A}" type="slidenum">
              <a:rPr lang="en-US" smtClean="0"/>
              <a:pPr eaLnBrk="1" hangingPunct="1"/>
              <a:t>27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57339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9B82DA36-CDF3-40AC-8CFF-1B438F3324C5}" type="slidenum">
              <a:rPr lang="en-US" smtClean="0"/>
              <a:pPr eaLnBrk="1" hangingPunct="1"/>
              <a:t>28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45739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D92F4D9A-A601-47F1-BE06-7F42BA747ABE}" type="slidenum">
              <a:rPr lang="en-US" smtClean="0"/>
              <a:pPr eaLnBrk="1" hangingPunct="1"/>
              <a:t>29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19799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976387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66427" indent="-294780" eaLnBrk="0" hangingPunct="0">
              <a:defRPr>
                <a:solidFill>
                  <a:schemeClr val="tx1"/>
                </a:solidFill>
                <a:latin typeface="Arial" pitchFamily="34" charset="0"/>
              </a:defRPr>
            </a:lvl2pPr>
            <a:lvl3pPr marL="1179119" indent="-235824" eaLnBrk="0" hangingPunct="0">
              <a:defRPr>
                <a:solidFill>
                  <a:schemeClr val="tx1"/>
                </a:solidFill>
                <a:latin typeface="Arial" pitchFamily="34" charset="0"/>
              </a:defRPr>
            </a:lvl3pPr>
            <a:lvl4pPr marL="1650766" indent="-235824" eaLnBrk="0" hangingPunct="0">
              <a:defRPr>
                <a:solidFill>
                  <a:schemeClr val="tx1"/>
                </a:solidFill>
                <a:latin typeface="Arial" pitchFamily="34" charset="0"/>
              </a:defRPr>
            </a:lvl4pPr>
            <a:lvl5pPr marL="2122414" indent="-235824" eaLnBrk="0" hangingPunct="0">
              <a:defRPr>
                <a:solidFill>
                  <a:schemeClr val="tx1"/>
                </a:solidFill>
                <a:latin typeface="Arial" pitchFamily="34" charset="0"/>
              </a:defRPr>
            </a:lvl5pPr>
            <a:lvl6pPr marL="2594061" indent="-235824" eaLnBrk="0" fontAlgn="base" hangingPunct="0">
              <a:spcBef>
                <a:spcPct val="0"/>
              </a:spcBef>
              <a:spcAft>
                <a:spcPct val="0"/>
              </a:spcAft>
              <a:defRPr>
                <a:solidFill>
                  <a:schemeClr val="tx1"/>
                </a:solidFill>
                <a:latin typeface="Arial" pitchFamily="34" charset="0"/>
              </a:defRPr>
            </a:lvl6pPr>
            <a:lvl7pPr marL="3065709" indent="-235824" eaLnBrk="0" fontAlgn="base" hangingPunct="0">
              <a:spcBef>
                <a:spcPct val="0"/>
              </a:spcBef>
              <a:spcAft>
                <a:spcPct val="0"/>
              </a:spcAft>
              <a:defRPr>
                <a:solidFill>
                  <a:schemeClr val="tx1"/>
                </a:solidFill>
                <a:latin typeface="Arial" pitchFamily="34" charset="0"/>
              </a:defRPr>
            </a:lvl7pPr>
            <a:lvl8pPr marL="3537356" indent="-235824" eaLnBrk="0" fontAlgn="base" hangingPunct="0">
              <a:spcBef>
                <a:spcPct val="0"/>
              </a:spcBef>
              <a:spcAft>
                <a:spcPct val="0"/>
              </a:spcAft>
              <a:defRPr>
                <a:solidFill>
                  <a:schemeClr val="tx1"/>
                </a:solidFill>
                <a:latin typeface="Arial" pitchFamily="34" charset="0"/>
              </a:defRPr>
            </a:lvl8pPr>
            <a:lvl9pPr marL="4009004" indent="-235824"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30</a:t>
            </a:fld>
            <a:endParaRPr lang="en-US" smtClean="0"/>
          </a:p>
        </p:txBody>
      </p:sp>
    </p:spTree>
    <p:extLst>
      <p:ext uri="{BB962C8B-B14F-4D97-AF65-F5344CB8AC3E}">
        <p14:creationId xmlns:p14="http://schemas.microsoft.com/office/powerpoint/2010/main" val="1839766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A127900F-913E-437C-9AE6-149D443457D2}" type="slidenum">
              <a:rPr lang="en-US" smtClean="0"/>
              <a:pPr eaLnBrk="1" hangingPunct="1"/>
              <a:t>31</a:t>
            </a:fld>
            <a:endParaRPr lang="en-US" smtClean="0"/>
          </a:p>
        </p:txBody>
      </p:sp>
      <p:sp>
        <p:nvSpPr>
          <p:cNvPr id="63491" name="Rectangle 2"/>
          <p:cNvSpPr>
            <a:spLocks noGrp="1" noRot="1" noChangeAspect="1" noChangeArrowheads="1" noTextEdit="1"/>
          </p:cNvSpPr>
          <p:nvPr>
            <p:ph type="sldImg"/>
          </p:nvPr>
        </p:nvSpPr>
        <p:spPr>
          <a:xfrm>
            <a:off x="1200150" y="703263"/>
            <a:ext cx="4679950" cy="3509962"/>
          </a:xfrm>
          <a:ln/>
        </p:spPr>
      </p:sp>
      <p:sp>
        <p:nvSpPr>
          <p:cNvPr id="63492"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2538393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F0EF1BBA-2BBD-4F30-9754-9E605318D118}" type="slidenum">
              <a:rPr lang="en-US" smtClean="0"/>
              <a:pPr eaLnBrk="1" hangingPunct="1"/>
              <a:t>32</a:t>
            </a:fld>
            <a:endParaRPr lang="en-US" smtClean="0"/>
          </a:p>
        </p:txBody>
      </p:sp>
      <p:sp>
        <p:nvSpPr>
          <p:cNvPr id="65539" name="Rectangle 2"/>
          <p:cNvSpPr>
            <a:spLocks noGrp="1" noRot="1" noChangeAspect="1" noChangeArrowheads="1" noTextEdit="1"/>
          </p:cNvSpPr>
          <p:nvPr>
            <p:ph type="sldImg"/>
          </p:nvPr>
        </p:nvSpPr>
        <p:spPr>
          <a:xfrm>
            <a:off x="1196975" y="703263"/>
            <a:ext cx="4683125" cy="3511550"/>
          </a:xfrm>
          <a:ln/>
        </p:spPr>
      </p:sp>
      <p:sp>
        <p:nvSpPr>
          <p:cNvPr id="65540"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4091365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D155E27-071C-4057-AD2B-19FC514E97EB}" type="slidenum">
              <a:rPr lang="en-US" smtClean="0"/>
              <a:pPr eaLnBrk="1" hangingPunct="1"/>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4674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0C227F47-FBEB-4B81-B27F-F3B361F6F04A}" type="slidenum">
              <a:rPr lang="en-US" smtClean="0"/>
              <a:pPr eaLnBrk="1" hangingPunct="1"/>
              <a:t>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lnSpc>
                <a:spcPct val="90000"/>
              </a:lnSpc>
            </a:pPr>
            <a:r>
              <a:rPr lang="en-US" sz="1400" b="1" dirty="0" smtClean="0"/>
              <a:t>Prokaryotes …</a:t>
            </a:r>
          </a:p>
          <a:p>
            <a:pPr eaLnBrk="1" hangingPunct="1">
              <a:lnSpc>
                <a:spcPct val="90000"/>
              </a:lnSpc>
              <a:buFontTx/>
              <a:buChar char="-"/>
            </a:pPr>
            <a:endParaRPr lang="en-US" sz="1400" dirty="0" smtClean="0"/>
          </a:p>
          <a:p>
            <a:pPr eaLnBrk="1" hangingPunct="1">
              <a:lnSpc>
                <a:spcPct val="90000"/>
              </a:lnSpc>
              <a:buFontTx/>
              <a:buChar char="-"/>
            </a:pPr>
            <a:r>
              <a:rPr lang="en-US" sz="1400" dirty="0" smtClean="0"/>
              <a:t> Reproduce by means of binary fission. </a:t>
            </a:r>
          </a:p>
          <a:p>
            <a:pPr eaLnBrk="1" hangingPunct="1">
              <a:lnSpc>
                <a:spcPct val="90000"/>
              </a:lnSpc>
            </a:pPr>
            <a:endParaRPr lang="en-US" sz="1400" dirty="0" smtClean="0"/>
          </a:p>
          <a:p>
            <a:pPr eaLnBrk="1" hangingPunct="1">
              <a:lnSpc>
                <a:spcPct val="90000"/>
              </a:lnSpc>
              <a:buFontTx/>
              <a:buChar char="-"/>
            </a:pPr>
            <a:r>
              <a:rPr lang="en-US" sz="1400" dirty="0" smtClean="0"/>
              <a:t> Do not have a cell nucleus or any other organelles with membranes. Plasma membrane their only membrane.</a:t>
            </a:r>
          </a:p>
          <a:p>
            <a:pPr eaLnBrk="1" hangingPunct="1">
              <a:lnSpc>
                <a:spcPct val="90000"/>
              </a:lnSpc>
              <a:buFontTx/>
              <a:buChar char="-"/>
            </a:pPr>
            <a:endParaRPr lang="en-US" sz="1400" dirty="0" smtClean="0"/>
          </a:p>
          <a:p>
            <a:pPr eaLnBrk="1" hangingPunct="1">
              <a:lnSpc>
                <a:spcPct val="90000"/>
              </a:lnSpc>
              <a:buFontTx/>
              <a:buChar char="-"/>
            </a:pPr>
            <a:r>
              <a:rPr lang="en-US" sz="1400" dirty="0" smtClean="0"/>
              <a:t> DNA travels openly around the cell. </a:t>
            </a:r>
          </a:p>
          <a:p>
            <a:pPr eaLnBrk="1" hangingPunct="1">
              <a:lnSpc>
                <a:spcPct val="90000"/>
              </a:lnSpc>
            </a:pPr>
            <a:r>
              <a:rPr lang="en-US" sz="1400" dirty="0" smtClean="0"/>
              <a:t>	         </a:t>
            </a:r>
          </a:p>
          <a:p>
            <a:pPr eaLnBrk="1" hangingPunct="1">
              <a:lnSpc>
                <a:spcPct val="90000"/>
              </a:lnSpc>
              <a:buFontTx/>
              <a:buChar char="-"/>
            </a:pPr>
            <a:r>
              <a:rPr lang="en-US" sz="1400" dirty="0" smtClean="0"/>
              <a:t>All bacteria are prokaryotes. </a:t>
            </a:r>
          </a:p>
          <a:p>
            <a:pPr eaLnBrk="1" hangingPunct="1">
              <a:lnSpc>
                <a:spcPct val="90000"/>
              </a:lnSpc>
              <a:buFontTx/>
              <a:buChar char="-"/>
            </a:pPr>
            <a:endParaRPr lang="en-US" sz="1400" dirty="0" smtClean="0"/>
          </a:p>
          <a:p>
            <a:pPr eaLnBrk="1" hangingPunct="1">
              <a:lnSpc>
                <a:spcPct val="90000"/>
              </a:lnSpc>
              <a:buFontTx/>
              <a:buChar char="-"/>
            </a:pPr>
            <a:endParaRPr lang="en-US" sz="1400" dirty="0" smtClean="0"/>
          </a:p>
        </p:txBody>
      </p:sp>
    </p:spTree>
    <p:extLst>
      <p:ext uri="{BB962C8B-B14F-4D97-AF65-F5344CB8AC3E}">
        <p14:creationId xmlns:p14="http://schemas.microsoft.com/office/powerpoint/2010/main" val="270419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7F849F75-18DA-4A2D-8679-170795B6778A}" type="slidenum">
              <a:rPr lang="en-US" smtClean="0"/>
              <a:pPr eaLnBrk="1" hangingPunct="1"/>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6625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0F521421-3B80-43D9-AD5C-20AF6B2BAEB3}" type="slidenum">
              <a:rPr lang="en-US" smtClean="0"/>
              <a:pPr eaLnBrk="1" hangingPunct="1"/>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6948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BC1CD29B-6B00-4BF3-99F7-974B6AF143C1}" type="slidenum">
              <a:rPr lang="en-US" smtClean="0"/>
              <a:pPr eaLnBrk="1" hangingPunct="1"/>
              <a:t>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820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AA7A4779-37C3-4002-A003-0CF56913A132}" type="slidenum">
              <a:rPr lang="en-US" smtClean="0"/>
              <a:pPr eaLnBrk="1" hangingPunct="1"/>
              <a:t>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7456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EE52D-48C6-46A1-92DA-4A420707AB36}" type="slidenum">
              <a:rPr lang="en-US"/>
              <a:pPr>
                <a:defRPr/>
              </a:pPr>
              <a:t>‹#›</a:t>
            </a:fld>
            <a:endParaRPr lang="en-US"/>
          </a:p>
        </p:txBody>
      </p:sp>
    </p:spTree>
    <p:extLst>
      <p:ext uri="{BB962C8B-B14F-4D97-AF65-F5344CB8AC3E}">
        <p14:creationId xmlns:p14="http://schemas.microsoft.com/office/powerpoint/2010/main" val="134210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FBCBB-EC9E-4863-8800-53B9CBBFAFE3}" type="slidenum">
              <a:rPr lang="en-US"/>
              <a:pPr>
                <a:defRPr/>
              </a:pPr>
              <a:t>‹#›</a:t>
            </a:fld>
            <a:endParaRPr lang="en-US"/>
          </a:p>
        </p:txBody>
      </p:sp>
    </p:spTree>
    <p:extLst>
      <p:ext uri="{BB962C8B-B14F-4D97-AF65-F5344CB8AC3E}">
        <p14:creationId xmlns:p14="http://schemas.microsoft.com/office/powerpoint/2010/main" val="54029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9DFD4-2133-4520-B5C9-989AC6FC9529}" type="slidenum">
              <a:rPr lang="en-US"/>
              <a:pPr>
                <a:defRPr/>
              </a:pPr>
              <a:t>‹#›</a:t>
            </a:fld>
            <a:endParaRPr lang="en-US"/>
          </a:p>
        </p:txBody>
      </p:sp>
    </p:spTree>
    <p:extLst>
      <p:ext uri="{BB962C8B-B14F-4D97-AF65-F5344CB8AC3E}">
        <p14:creationId xmlns:p14="http://schemas.microsoft.com/office/powerpoint/2010/main" val="414512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1FA8BA8-DCFD-40DF-A898-0837B6543788}" type="slidenum">
              <a:rPr lang="en-US"/>
              <a:pPr>
                <a:defRPr/>
              </a:pPr>
              <a:t>‹#›</a:t>
            </a:fld>
            <a:endParaRPr lang="en-US"/>
          </a:p>
        </p:txBody>
      </p:sp>
    </p:spTree>
    <p:extLst>
      <p:ext uri="{BB962C8B-B14F-4D97-AF65-F5344CB8AC3E}">
        <p14:creationId xmlns:p14="http://schemas.microsoft.com/office/powerpoint/2010/main" val="181029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69201B-0D19-4622-BA60-827A3354BD03}" type="slidenum">
              <a:rPr lang="en-US"/>
              <a:pPr>
                <a:defRPr/>
              </a:pPr>
              <a:t>‹#›</a:t>
            </a:fld>
            <a:endParaRPr lang="en-US"/>
          </a:p>
        </p:txBody>
      </p:sp>
    </p:spTree>
    <p:extLst>
      <p:ext uri="{BB962C8B-B14F-4D97-AF65-F5344CB8AC3E}">
        <p14:creationId xmlns:p14="http://schemas.microsoft.com/office/powerpoint/2010/main" val="3370292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3EEFC24-4455-450D-8231-CC7582B0E29B}" type="slidenum">
              <a:rPr lang="en-US"/>
              <a:pPr>
                <a:defRPr/>
              </a:pPr>
              <a:t>‹#›</a:t>
            </a:fld>
            <a:endParaRPr lang="en-US"/>
          </a:p>
        </p:txBody>
      </p:sp>
    </p:spTree>
    <p:extLst>
      <p:ext uri="{BB962C8B-B14F-4D97-AF65-F5344CB8AC3E}">
        <p14:creationId xmlns:p14="http://schemas.microsoft.com/office/powerpoint/2010/main" val="131392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39EB467-089E-42BB-8949-C9562ED7B2C8}" type="slidenum">
              <a:rPr lang="en-US"/>
              <a:pPr>
                <a:defRPr/>
              </a:pPr>
              <a:t>‹#›</a:t>
            </a:fld>
            <a:endParaRPr lang="en-US"/>
          </a:p>
        </p:txBody>
      </p:sp>
    </p:spTree>
    <p:extLst>
      <p:ext uri="{BB962C8B-B14F-4D97-AF65-F5344CB8AC3E}">
        <p14:creationId xmlns:p14="http://schemas.microsoft.com/office/powerpoint/2010/main" val="277993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0221F-67B5-45CE-A1CC-CAEEC30469FD}" type="slidenum">
              <a:rPr lang="en-US"/>
              <a:pPr>
                <a:defRPr/>
              </a:pPr>
              <a:t>‹#›</a:t>
            </a:fld>
            <a:endParaRPr lang="en-US"/>
          </a:p>
        </p:txBody>
      </p:sp>
    </p:spTree>
    <p:extLst>
      <p:ext uri="{BB962C8B-B14F-4D97-AF65-F5344CB8AC3E}">
        <p14:creationId xmlns:p14="http://schemas.microsoft.com/office/powerpoint/2010/main" val="22572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39516-19AF-4A6D-A5FB-BC9E8D7108B2}" type="slidenum">
              <a:rPr lang="en-US"/>
              <a:pPr>
                <a:defRPr/>
              </a:pPr>
              <a:t>‹#›</a:t>
            </a:fld>
            <a:endParaRPr lang="en-US"/>
          </a:p>
        </p:txBody>
      </p:sp>
    </p:spTree>
    <p:extLst>
      <p:ext uri="{BB962C8B-B14F-4D97-AF65-F5344CB8AC3E}">
        <p14:creationId xmlns:p14="http://schemas.microsoft.com/office/powerpoint/2010/main" val="231641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D1CC3B-C022-465F-9FAA-A463581DDF80}" type="slidenum">
              <a:rPr lang="en-US"/>
              <a:pPr>
                <a:defRPr/>
              </a:pPr>
              <a:t>‹#›</a:t>
            </a:fld>
            <a:endParaRPr lang="en-US"/>
          </a:p>
        </p:txBody>
      </p:sp>
    </p:spTree>
    <p:extLst>
      <p:ext uri="{BB962C8B-B14F-4D97-AF65-F5344CB8AC3E}">
        <p14:creationId xmlns:p14="http://schemas.microsoft.com/office/powerpoint/2010/main" val="382289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FDEBC4-C8D2-4CD6-B935-09327E3772E3}" type="slidenum">
              <a:rPr lang="en-US"/>
              <a:pPr>
                <a:defRPr/>
              </a:pPr>
              <a:t>‹#›</a:t>
            </a:fld>
            <a:endParaRPr lang="en-US"/>
          </a:p>
        </p:txBody>
      </p:sp>
    </p:spTree>
    <p:extLst>
      <p:ext uri="{BB962C8B-B14F-4D97-AF65-F5344CB8AC3E}">
        <p14:creationId xmlns:p14="http://schemas.microsoft.com/office/powerpoint/2010/main" val="40782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E271DE-28D2-4C46-8EAF-0A0526F8A688}" type="slidenum">
              <a:rPr lang="en-US"/>
              <a:pPr>
                <a:defRPr/>
              </a:pPr>
              <a:t>‹#›</a:t>
            </a:fld>
            <a:endParaRPr lang="en-US"/>
          </a:p>
        </p:txBody>
      </p:sp>
    </p:spTree>
    <p:extLst>
      <p:ext uri="{BB962C8B-B14F-4D97-AF65-F5344CB8AC3E}">
        <p14:creationId xmlns:p14="http://schemas.microsoft.com/office/powerpoint/2010/main" val="413090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16EDB7-4680-4B54-9099-7246337AFD0F}" type="slidenum">
              <a:rPr lang="en-US"/>
              <a:pPr>
                <a:defRPr/>
              </a:pPr>
              <a:t>‹#›</a:t>
            </a:fld>
            <a:endParaRPr lang="en-US"/>
          </a:p>
        </p:txBody>
      </p:sp>
    </p:spTree>
    <p:extLst>
      <p:ext uri="{BB962C8B-B14F-4D97-AF65-F5344CB8AC3E}">
        <p14:creationId xmlns:p14="http://schemas.microsoft.com/office/powerpoint/2010/main" val="407291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6C0353-C24E-402A-B093-0B46BC7933C3}" type="slidenum">
              <a:rPr lang="en-US"/>
              <a:pPr>
                <a:defRPr/>
              </a:pPr>
              <a:t>‹#›</a:t>
            </a:fld>
            <a:endParaRPr lang="en-US"/>
          </a:p>
        </p:txBody>
      </p:sp>
    </p:spTree>
    <p:extLst>
      <p:ext uri="{BB962C8B-B14F-4D97-AF65-F5344CB8AC3E}">
        <p14:creationId xmlns:p14="http://schemas.microsoft.com/office/powerpoint/2010/main" val="291613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AA521-AC63-470B-97D7-C1032D33F87A}" type="slidenum">
              <a:rPr lang="en-US"/>
              <a:pPr>
                <a:defRPr/>
              </a:pPr>
              <a:t>‹#›</a:t>
            </a:fld>
            <a:endParaRPr lang="en-US"/>
          </a:p>
        </p:txBody>
      </p:sp>
    </p:spTree>
    <p:extLst>
      <p:ext uri="{BB962C8B-B14F-4D97-AF65-F5344CB8AC3E}">
        <p14:creationId xmlns:p14="http://schemas.microsoft.com/office/powerpoint/2010/main" val="5921161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3042DE3-BAB6-49FD-AB76-44F4EB83EB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en.wikipedia.org/wiki/File:Cell_membrane_detailed_diagram_4.svg" TargetMode="External"/><Relationship Id="rId5" Type="http://schemas.openxmlformats.org/officeDocument/2006/relationships/image" Target="../media/image15.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chemistry/diffusion-osmosis-tonicity-effect-osmotic-pressure-on-cells.html" TargetMode="External"/><Relationship Id="rId4" Type="http://schemas.openxmlformats.org/officeDocument/2006/relationships/hyperlink" Target="http://people.eku.edu/ritchisong/301notes1.htm" TargetMode="External"/><Relationship Id="rId5" Type="http://schemas.openxmlformats.org/officeDocument/2006/relationships/hyperlink" Target="http://en.wikipedia.org/wiki/File:Osmotic_pressure_on_blood_cells_diagram.svg" TargetMode="External"/><Relationship Id="rId6" Type="http://schemas.openxmlformats.org/officeDocument/2006/relationships/image" Target="../media/image16.gif"/><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people.eku.edu/ritchisong/301notes1.htm" TargetMode="External"/><Relationship Id="rId5" Type="http://schemas.openxmlformats.org/officeDocument/2006/relationships/hyperlink" Target="http://en.wikipedia.org/wiki/File:Osmotic_pressure_on_blood_cells_diagram.svg" TargetMode="External"/><Relationship Id="rId6" Type="http://schemas.openxmlformats.org/officeDocument/2006/relationships/hyperlink" Target="http://highered.mcgraw-hill.com/sites/0072495855/student_view0/chapter2/animation__how_osmosis_works.html" TargetMode="External"/><Relationship Id="rId7" Type="http://schemas.openxmlformats.org/officeDocument/2006/relationships/hyperlink" Target="http://www.scienceprofonline.com/vcbc/diffusion-osmosis-main.html" TargetMode="External"/><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0" Type="http://schemas.openxmlformats.org/officeDocument/2006/relationships/hyperlink" Target="http://www.scienceprofonline.com/virtual-micro-main.html"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hyperlink" Target="http://www.scienceprofonline.com/virtual-micro-main.html" TargetMode="External"/><Relationship Id="rId15" Type="http://schemas.openxmlformats.org/officeDocument/2006/relationships/hyperlink" Target="http://www.scienceprofonline.com/" TargetMode="External"/><Relationship Id="rId16" Type="http://schemas.openxmlformats.org/officeDocument/2006/relationships/image" Target="../media/image22.jpg"/><Relationship Id="rId17"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hyperlink" Target="http://www.scienceprofonline.com/cell-biology/plant-cell-parts-functions-diagrams.html" TargetMode="External"/><Relationship Id="rId5" Type="http://schemas.openxmlformats.org/officeDocument/2006/relationships/hyperlink" Target="http://upload.wikimedia.org/wikipedia/commons/f/fc/Water_droplet_blue_bg05.jpg" TargetMode="External"/><Relationship Id="rId6" Type="http://schemas.openxmlformats.org/officeDocument/2006/relationships/image" Target="../media/image18.jpeg"/><Relationship Id="rId7" Type="http://schemas.openxmlformats.org/officeDocument/2006/relationships/hyperlink" Target="http://en.wikipedia.org/wiki/File:Water_droplet_blue_bg05.jpg" TargetMode="External"/><Relationship Id="rId8" Type="http://schemas.openxmlformats.org/officeDocument/2006/relationships/hyperlink" Target="http://en.wikipedia.org/wiki/File:Amanda_Fran%C3%A7ozo_At_The_Runner_Sports_Fragment.jpg" TargetMode="External"/><Relationship Id="rId9" Type="http://schemas.openxmlformats.org/officeDocument/2006/relationships/hyperlink" Target="http://en.wikipedia.org/wiki/File:Rhoeo_Discolor_epidermis.jpg" TargetMode="External"/><Relationship Id="rId10" Type="http://schemas.openxmlformats.org/officeDocument/2006/relationships/hyperlink" Target="http://en.wikipedia.org/wiki/File:Rhoeo_Discolor_-_Plasmolysis.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chemistry/what-is-nucleotide-adenosine-triphosphate-atp.html" TargetMode="External"/><Relationship Id="rId4" Type="http://schemas.openxmlformats.org/officeDocument/2006/relationships/image" Target="../media/image24.gif"/><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hyperlink" Target="http://en.wikipedia.org/wiki/File:Pseudomonas_aeruginosa_Gram.jpghttp:/en.wikipedia.org/wiki/File:Pseudomonas_aeruginosa_Gram.jpg" TargetMode="External"/><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hyperlink" Target="http://www.scienceprofonline.com/microbiology/bacterial-cell-wall-structure-gram-positive-negative.html"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Mureine.svg" TargetMode="External"/><Relationship Id="rId4" Type="http://schemas.openxmlformats.org/officeDocument/2006/relationships/image" Target="../media/image27.jpeg"/><Relationship Id="rId5" Type="http://schemas.openxmlformats.org/officeDocument/2006/relationships/hyperlink" Target="http://www.scienceprofonline.com/virtual-micro-main-2.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microbiology/gram-positive-bacteria-cell-wall.html" TargetMode="External"/><Relationship Id="rId4" Type="http://schemas.openxmlformats.org/officeDocument/2006/relationships/hyperlink" Target="http://www.scienceprofonline.org/microbiology/gram-negative-bacteria-cell-wall.html" TargetMode="External"/><Relationship Id="rId5" Type="http://schemas.openxmlformats.org/officeDocument/2006/relationships/image" Target="../media/image30.jpeg"/><Relationship Id="rId6" Type="http://schemas.openxmlformats.org/officeDocument/2006/relationships/hyperlink" Target="http://en.wikipedia.org/wiki/File:Gram-positive_cellwall-schematic.png" TargetMode="External"/><Relationship Id="rId7" Type="http://schemas.openxmlformats.org/officeDocument/2006/relationships/hyperlink" Target="http://en.wikipedia.org/wiki/File:Gram_negative_cell_wall.svg" TargetMode="External"/><Relationship Id="rId8" Type="http://schemas.openxmlformats.org/officeDocument/2006/relationships/image" Target="../media/image31.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1"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com/microbiology/bacterial-cell-wall-structure-gram-positive-negative.html" TargetMode="External"/><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34.png"/><Relationship Id="rId9" Type="http://schemas.openxmlformats.org/officeDocument/2006/relationships/image" Target="../media/image31.jpeg"/><Relationship Id="rId10" Type="http://schemas.openxmlformats.org/officeDocument/2006/relationships/hyperlink" Target="http://en.wikipedia.org/wiki/File:LPS.svg" TargetMode="External"/><Relationship Id="rId11" Type="http://schemas.openxmlformats.org/officeDocument/2006/relationships/hyperlink" Target="http://en.wikipedia.org/wiki/File:Gram_negative_cell_wall.svg" TargetMode="External"/><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Average_prokaryote_cell-_en.svg" TargetMode="External"/><Relationship Id="rId4" Type="http://schemas.openxmlformats.org/officeDocument/2006/relationships/image" Target="../media/image2.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22.jpg"/><Relationship Id="rId13" Type="http://schemas.openxmlformats.org/officeDocument/2006/relationships/image" Target="../media/image23.jpe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5.jpeg"/><Relationship Id="rId4" Type="http://schemas.openxmlformats.org/officeDocument/2006/relationships/hyperlink" Target="http://www.britannica.com/EBchecked/topic/48203/bacteria/39338/Capsules-and-slime-layers" TargetMode="External"/><Relationship Id="rId5" Type="http://schemas.openxmlformats.org/officeDocument/2006/relationships/hyperlink" Target="http://en.wikipedia.org/wiki/File:Amanda_Fran%C3%A7ozo_At_The_Runner_Sports_Fragment.jpg" TargetMode="External"/><Relationship Id="rId6" Type="http://schemas.openxmlformats.org/officeDocument/2006/relationships/hyperlink" Target="http://www.scienceprofonline.org/microbiology/mannitol-salt-bacterial-growth-medium-MSA.html"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36.jpeg"/><Relationship Id="rId10"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 TargetMode="External"/><Relationship Id="rId8" Type="http://schemas.openxmlformats.org/officeDocument/2006/relationships/hyperlink" Target="http://www.scienceprofonline.com/virtual-micro-main.html" TargetMode="External"/><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microbiology/what-is-a-bacterial-endospore.html" TargetMode="External"/><Relationship Id="rId4" Type="http://schemas.openxmlformats.org/officeDocument/2006/relationships/hyperlink" Target="http://highered.mcgraw-hill.com/sites/0072556781/student_view0/chapter3/animation_quiz_1.html" TargetMode="External"/><Relationship Id="rId5" Type="http://schemas.openxmlformats.org/officeDocument/2006/relationships/hyperlink" Target="http://www.scienceprofonline.com/vmc/history-microbiology-main.html" TargetMode="External"/><Relationship Id="rId6" Type="http://schemas.openxmlformats.org/officeDocument/2006/relationships/hyperlink" Target="http://www.slic2.wsu.edu:82/hurlbert/micro101/pages/101lab6.html" TargetMode="External"/><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Bacillus_anthracis_Gram.jpg" TargetMode="External"/><Relationship Id="rId4" Type="http://schemas.openxmlformats.org/officeDocument/2006/relationships/hyperlink" Target="http://www.scienceprofonline.com/microbiology/gram-stain-test-for-gram-positive-gram-negative-bacteria-id.html" TargetMode="External"/><Relationship Id="rId5" Type="http://schemas.openxmlformats.org/officeDocument/2006/relationships/hyperlink" Target="http://www.scienceprofonline.com/microbiology/endospore-bacteria-stain-procedure.html" TargetMode="External"/><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47.png"/><Relationship Id="rId6" Type="http://schemas.openxmlformats.org/officeDocument/2006/relationships/image" Target="../media/image48.jpeg"/><Relationship Id="rId7" Type="http://schemas.openxmlformats.org/officeDocument/2006/relationships/hyperlink" Target="http://en.wikipedia.org/wiki/File:EMpylori.jp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org/microbiology/gram-negative-bacteria-cell-wall.html" TargetMode="External"/><Relationship Id="rId4" Type="http://schemas.openxmlformats.org/officeDocument/2006/relationships/hyperlink" Target="http://www.scienceprofonline.org/microbiology/gram-positive-bacteria-cell-wall.html" TargetMode="External"/><Relationship Id="rId5" Type="http://schemas.openxmlformats.org/officeDocument/2006/relationships/hyperlink" Target="http://www.scienceprofonline.org/microbiology/bacterial-genetics-plasmid-dna-conjugation-gene-transfer.html" TargetMode="External"/><Relationship Id="rId6" Type="http://schemas.openxmlformats.org/officeDocument/2006/relationships/image" Target="../media/image49.png"/><Relationship Id="rId7" Type="http://schemas.openxmlformats.org/officeDocument/2006/relationships/hyperlink" Target="http://en.wikipedia.org/wiki/File:E._coli_fimbriae.png" TargetMode="External"/><Relationship Id="rId8" Type="http://schemas.openxmlformats.org/officeDocument/2006/relationships/hyperlink" Target="http://en.wikipedia.org/wiki/File:Conjugation.svg" TargetMode="External"/><Relationship Id="rId9" Type="http://schemas.openxmlformats.org/officeDocument/2006/relationships/image" Target="../media/image50.jpeg"/><Relationship Id="rId10" Type="http://schemas.openxmlformats.org/officeDocument/2006/relationships/hyperlink" Target="http://www.scienceprofonline.com/virtual-micro-main.html" TargetMode="External"/><Relationship Id="rId11"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hyperlink" Target="http://www.textbookofbacteriology.net/neisseria.html" TargetMode="External"/><Relationship Id="rId5" Type="http://schemas.openxmlformats.org/officeDocument/2006/relationships/hyperlink" Target="http://phil.cdc.gov/phil/home.asp"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hyperlink" Target="http://www.scienceprofonline.com/microbiology/what-are-bacterial-fimbriae.html" TargetMode="External"/><Relationship Id="rId9" Type="http://schemas.openxmlformats.org/officeDocument/2006/relationships/hyperlink" Target="http://www.scienceprofonline.org/chemistry/what-are-proteins-amino-acids-peptide-bonds.html" TargetMode="External"/><Relationship Id="rId10"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Bacterial_morphology_diagram.svg" TargetMode="External"/><Relationship Id="rId4" Type="http://schemas.openxmlformats.org/officeDocument/2006/relationships/image" Target="../media/image57.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image" Target="../media/image25.jpeg"/><Relationship Id="rId5" Type="http://schemas.openxmlformats.org/officeDocument/2006/relationships/image" Target="../media/image58.jpeg"/><Relationship Id="rId6" Type="http://schemas.openxmlformats.org/officeDocument/2006/relationships/image" Target="../media/image59.jpeg"/><Relationship Id="rId7" Type="http://schemas.openxmlformats.org/officeDocument/2006/relationships/image" Target="../media/image60.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scienceprofonline.com/cell-biology/eukaryotic-cell-parts-functions-diagrams.html"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image" Target="../media/image4.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Animal_cell_structure_en.svg" TargetMode="External"/><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image" Target="../media/image4.jpeg"/><Relationship Id="rId7" Type="http://schemas.openxmlformats.org/officeDocument/2006/relationships/hyperlink" Target="http://en.wikipedia.org/wiki/File:Average_prokaryote_cell-_en.svg" TargetMode="External"/><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hyperlink" Target="http://www.wiley.com/college/boyer/0470003790/animations/cell_structure/cell_structure.htm" TargetMode="External"/><Relationship Id="rId12" Type="http://schemas.openxmlformats.org/officeDocument/2006/relationships/hyperlink" Target="http://highered.mcgraw-hill.com/sites/0072495855/student_view0/chapter2/animation__how_osmosis_works.html" TargetMode="External"/><Relationship Id="rId13" Type="http://schemas.openxmlformats.org/officeDocument/2006/relationships/hyperlink" Target="http://www.youtube.com/watch?v=wqSKqS91UdA" TargetMode="External"/><Relationship Id="rId14" Type="http://schemas.openxmlformats.org/officeDocument/2006/relationships/hyperlink" Target="http://www.atsu.edu/faculty/chamberlain/Website/studio.htm" TargetMode="External"/><Relationship Id="rId15" Type="http://schemas.openxmlformats.org/officeDocument/2006/relationships/hyperlink" Target="http://www.biology4kids.com/files/cell_main.html" TargetMode="External"/><Relationship Id="rId16" Type="http://schemas.openxmlformats.org/officeDocument/2006/relationships/image" Target="../media/image61.wmf"/><Relationship Id="rId17" Type="http://schemas.openxmlformats.org/officeDocument/2006/relationships/hyperlink" Target="http://www.scienceprofonline.com/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scienceprofonline.com/vcbc/prokaryotic-cells-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prokaryotic-and-eukaryotic-two-types-of-biological-cells.html" TargetMode="External"/><Relationship Id="rId7" Type="http://schemas.openxmlformats.org/officeDocument/2006/relationships/hyperlink" Target="http://www.youtube.com/watch?v=be7iNHw8QoQ" TargetMode="External"/><Relationship Id="rId8" Type="http://schemas.openxmlformats.org/officeDocument/2006/relationships/hyperlink" Target="http://www.cellsalive.com/cells/bactcell.htm" TargetMode="External"/><Relationship Id="rId9" Type="http://schemas.openxmlformats.org/officeDocument/2006/relationships/hyperlink" Target="http://www.cellsalive.com/" TargetMode="External"/><Relationship Id="rId10" Type="http://schemas.openxmlformats.org/officeDocument/2006/relationships/hyperlink" Target="http://www.cellsalive.com/howbig.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www.giantmicrobes.com/us/products/cdiff.html" TargetMode="External"/><Relationship Id="rId5" Type="http://schemas.openxmlformats.org/officeDocument/2006/relationships/hyperlink" Target="http://commons.wikimedia.org/wiki/File:Average_prokaryote_cell-_unlabled.svg" TargetMode="External"/><Relationship Id="rId6" Type="http://schemas.openxmlformats.org/officeDocument/2006/relationships/image" Target="../media/image62.jpeg"/><Relationship Id="rId7" Type="http://schemas.openxmlformats.org/officeDocument/2006/relationships/image" Target="../media/image63.png"/><Relationship Id="rId8" Type="http://schemas.openxmlformats.org/officeDocument/2006/relationships/image" Target="../media/image64.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Image:Relative_scale.svg" TargetMode="External"/><Relationship Id="rId5" Type="http://schemas.openxmlformats.org/officeDocument/2006/relationships/image" Target="../media/image6.png"/><Relationship Id="rId6" Type="http://schemas.openxmlformats.org/officeDocument/2006/relationships/hyperlink" Target="http://www.cellsalive.com/howbig.ht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image" Target="../media/image7.png"/><Relationship Id="rId5" Type="http://schemas.openxmlformats.org/officeDocument/2006/relationships/image" Target="../media/image4.jpeg"/><Relationship Id="rId6" Type="http://schemas.openxmlformats.org/officeDocument/2006/relationships/hyperlink" Target="http://en.wikipedia.org/wiki/File:Average_prokaryote_cell-_en.svg" TargetMode="External"/><Relationship Id="rId7" Type="http://schemas.openxmlformats.org/officeDocument/2006/relationships/hyperlink" Target="http://en.wikipedia.org/wiki/File:Binary_fission.sv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hyperlink" Target="http://www.classzone.com/books/hs/ca/sc/bio_07/animated_biology/bio_ch05_0149_ab_fission.html" TargetMode="External"/><Relationship Id="rId11" Type="http://schemas.openxmlformats.org/officeDocument/2006/relationships/hyperlink" Target="http://highered.mcgraw-hill.com/olcweb/cgi/pluginpop.cgi?it=swf::500::500::/sites/dl/free/0073375225/594358/BinaryFission.swf::BinaryFission"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genetics/what-is-dna-deoxyribonucleic-acid.html" TargetMode="External"/><Relationship Id="rId4" Type="http://schemas.openxmlformats.org/officeDocument/2006/relationships/hyperlink" Target="http://www.scienceprofonline.org/microbiology/bacterial-genetics-plasmid-dna-conjugation-gene-transfer.html" TargetMode="External"/><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Conjugation.svg" TargetMode="External"/><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genetics/genetic-replication-copying-dna.html" TargetMode="External"/><Relationship Id="rId5" Type="http://schemas.openxmlformats.org/officeDocument/2006/relationships/image" Target="../media/image10.png"/><Relationship Id="rId6" Type="http://schemas.openxmlformats.org/officeDocument/2006/relationships/image" Target="../media/image4.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cell-biology/what-is-cell-biology-cellular-story-of-human-body.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hyperlink" Target="http://commons.wikimedia.org/wiki/File:Average_prokaryote_cell-_unlabled.svg" TargetMode="External"/><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Translation.gif" TargetMode="External"/><Relationship Id="rId4" Type="http://schemas.openxmlformats.org/officeDocument/2006/relationships/hyperlink" Target="http://en.wikipedia.org/wiki/File:Ribosome_shape.png" TargetMode="External"/><Relationship Id="rId5" Type="http://schemas.openxmlformats.org/officeDocument/2006/relationships/image" Target="../media/image13.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dirty="0">
                <a:latin typeface="Comic Sans MS" pitchFamily="66" charset="0"/>
              </a:rPr>
              <a:t> </a:t>
            </a:r>
            <a:r>
              <a:rPr lang="en-US" sz="120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dirty="0" err="1">
                <a:latin typeface="Comic Sans MS" pitchFamily="66" charset="0"/>
              </a:rPr>
              <a:t>ScienceProfSPO</a:t>
            </a:r>
            <a:r>
              <a:rPr lang="en-US" sz="1200" dirty="0">
                <a:latin typeface="Comic Sans MS" pitchFamily="66" charset="0"/>
              </a:rPr>
              <a:t>) for updates.</a:t>
            </a: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Many SPO PowerPoints are available in a variety of formats, such as fully editable PowerPoint </a:t>
            </a:r>
            <a:r>
              <a:rPr lang="en-US" sz="1200" dirty="0" smtClean="0">
                <a:latin typeface="Comic Sans MS" pitchFamily="66" charset="0"/>
              </a:rPr>
              <a:t>files (.</a:t>
            </a:r>
            <a:r>
              <a:rPr lang="en-US" sz="1200" dirty="0" err="1" smtClean="0">
                <a:latin typeface="Comic Sans MS" pitchFamily="66" charset="0"/>
              </a:rPr>
              <a:t>ppt</a:t>
            </a:r>
            <a:r>
              <a:rPr lang="en-US" sz="1200" dirty="0" smtClean="0">
                <a:latin typeface="Comic Sans MS" pitchFamily="66" charset="0"/>
              </a:rPr>
              <a:t>), </a:t>
            </a:r>
            <a:r>
              <a:rPr lang="en-US" sz="1200" dirty="0">
                <a:latin typeface="Comic Sans MS" pitchFamily="66" charset="0"/>
              </a:rPr>
              <a:t>as well as </a:t>
            </a:r>
            <a:r>
              <a:rPr lang="en-US" sz="1200" dirty="0" err="1">
                <a:latin typeface="Comic Sans MS" pitchFamily="66" charset="0"/>
              </a:rPr>
              <a:t>uneditable</a:t>
            </a:r>
            <a:r>
              <a:rPr lang="en-US" sz="1200" dirty="0">
                <a:latin typeface="Comic Sans MS" pitchFamily="66" charset="0"/>
              </a:rPr>
              <a:t> versions in smaller file sizes, such as PowerPoint </a:t>
            </a:r>
            <a:r>
              <a:rPr lang="en-US" sz="1200" dirty="0" smtClean="0">
                <a:latin typeface="Comic Sans MS" pitchFamily="66" charset="0"/>
              </a:rPr>
              <a:t>Shows (.</a:t>
            </a:r>
            <a:r>
              <a:rPr lang="en-US" sz="1200" dirty="0" err="1" smtClean="0">
                <a:latin typeface="Comic Sans MS" pitchFamily="66" charset="0"/>
              </a:rPr>
              <a:t>pps</a:t>
            </a:r>
            <a:r>
              <a:rPr lang="en-US" sz="1200" dirty="0" smtClean="0">
                <a:latin typeface="Comic Sans MS" pitchFamily="66" charset="0"/>
              </a:rPr>
              <a:t>)  </a:t>
            </a:r>
            <a:r>
              <a:rPr lang="en-US" sz="1200" dirty="0">
                <a:latin typeface="Comic Sans MS" pitchFamily="66" charset="0"/>
              </a:rPr>
              <a:t>and Portable Document Format (.pdf), for ease of printing</a:t>
            </a:r>
            <a:r>
              <a:rPr lang="en-US" sz="120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dirty="0" err="1" smtClean="0">
                <a:latin typeface="Comic Sans MS" pitchFamily="66" charset="0"/>
              </a:rPr>
              <a:t>jokerman</a:t>
            </a:r>
            <a:r>
              <a:rPr lang="en-US" sz="1200" dirty="0" smtClean="0">
                <a:latin typeface="Comic Sans MS" pitchFamily="66" charset="0"/>
              </a:rPr>
              <a:t> font </a:t>
            </a:r>
            <a:r>
              <a:rPr lang="en-US" sz="1200" dirty="0" err="1" smtClean="0">
                <a:latin typeface="Comic Sans MS" pitchFamily="66" charset="0"/>
              </a:rPr>
              <a:t>microsoft</a:t>
            </a:r>
            <a:r>
              <a:rPr lang="en-US" sz="1200" dirty="0" smtClean="0">
                <a:latin typeface="Comic Sans MS" pitchFamily="66" charset="0"/>
              </a:rPr>
              <a:t>”.</a:t>
            </a:r>
            <a:endParaRPr lang="en-US" sz="1200" dirty="0">
              <a:latin typeface="Comic Sans MS" pitchFamily="66" charset="0"/>
            </a:endParaRPr>
          </a:p>
          <a:p>
            <a:pPr>
              <a:lnSpc>
                <a:spcPct val="80000"/>
              </a:lnSpc>
              <a:spcBef>
                <a:spcPct val="20000"/>
              </a:spcBef>
              <a:buFontTx/>
              <a:buChar char="•"/>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dirty="0" smtClean="0">
                <a:latin typeface="Comic Sans MS" pitchFamily="66" charset="0"/>
              </a:rPr>
              <a:t>PPT files </a:t>
            </a:r>
            <a:r>
              <a:rPr lang="en-US" sz="1200" dirty="0">
                <a:latin typeface="Comic Sans MS" pitchFamily="66" charset="0"/>
              </a:rPr>
              <a:t>must be viewed in </a:t>
            </a:r>
            <a:r>
              <a:rPr lang="en-US" sz="1200" i="1" dirty="0">
                <a:latin typeface="Comic Sans MS" pitchFamily="66" charset="0"/>
              </a:rPr>
              <a:t>slide show mode </a:t>
            </a:r>
            <a:r>
              <a:rPr lang="en-US" sz="1200" dirty="0">
                <a:latin typeface="Comic Sans MS" pitchFamily="66" charset="0"/>
              </a:rPr>
              <a:t>to use the hyperlinks directly.</a:t>
            </a:r>
          </a:p>
          <a:p>
            <a:pPr>
              <a:lnSpc>
                <a:spcPct val="80000"/>
              </a:lnSpc>
              <a:spcBef>
                <a:spcPct val="20000"/>
              </a:spcBef>
            </a:pPr>
            <a:endParaRPr lang="en-US" sz="1200" dirty="0">
              <a:latin typeface="Comic Sans MS" pitchFamily="66" charset="0"/>
            </a:endParaRPr>
          </a:p>
          <a:p>
            <a:pPr>
              <a:lnSpc>
                <a:spcPct val="80000"/>
              </a:lnSpc>
              <a:spcBef>
                <a:spcPct val="20000"/>
              </a:spcBef>
              <a:buFontTx/>
              <a:buChar char="•"/>
            </a:pPr>
            <a:r>
              <a:rPr lang="en-US" sz="1200" dirty="0">
                <a:latin typeface="Comic Sans MS" pitchFamily="66" charset="0"/>
              </a:rPr>
              <a:t> Several helpful links to fun and interactive learning tools are included throughout the PPT and on the Smart Links slide, near the end of each presentation. You must be in </a:t>
            </a:r>
            <a:r>
              <a:rPr lang="en-US" sz="1200" i="1" dirty="0">
                <a:latin typeface="Comic Sans MS" pitchFamily="66" charset="0"/>
              </a:rPr>
              <a:t>slide show mode </a:t>
            </a:r>
            <a:r>
              <a:rPr lang="en-US" sz="1200" dirty="0">
                <a:latin typeface="Comic Sans MS" pitchFamily="66" charset="0"/>
              </a:rPr>
              <a:t>to utilize hyperlinks and animations.</a:t>
            </a:r>
          </a:p>
          <a:p>
            <a:pPr>
              <a:lnSpc>
                <a:spcPct val="80000"/>
              </a:lnSpc>
              <a:spcBef>
                <a:spcPct val="20000"/>
              </a:spcBef>
            </a:pPr>
            <a:r>
              <a:rPr lang="en-US" sz="1200" dirty="0">
                <a:latin typeface="Comic Sans MS" pitchFamily="66" charset="0"/>
              </a:rPr>
              <a:t>	</a:t>
            </a:r>
          </a:p>
          <a:p>
            <a:pPr>
              <a:lnSpc>
                <a:spcPct val="80000"/>
              </a:lnSpc>
              <a:spcBef>
                <a:spcPct val="20000"/>
              </a:spcBef>
              <a:buFontTx/>
              <a:buChar char="•"/>
            </a:pPr>
            <a:r>
              <a:rPr lang="en-US" sz="1200" dirty="0">
                <a:latin typeface="Comic Sans MS" pitchFamily="66" charset="0"/>
              </a:rPr>
              <a:t>This digital resource is licensed under Creative Commons </a:t>
            </a:r>
            <a:r>
              <a:rPr lang="en-US" sz="1100" dirty="0">
                <a:latin typeface="Comic Sans MS" pitchFamily="66" charset="0"/>
              </a:rPr>
              <a:t>Attribution-</a:t>
            </a:r>
            <a:r>
              <a:rPr lang="en-US" sz="1100" dirty="0" err="1">
                <a:latin typeface="Comic Sans MS" pitchFamily="66" charset="0"/>
              </a:rPr>
              <a:t>ShareAlike</a:t>
            </a:r>
            <a:r>
              <a:rPr lang="en-US" sz="1100" dirty="0">
                <a:latin typeface="Comic Sans MS" pitchFamily="66" charset="0"/>
              </a:rPr>
              <a:t> 3.0:</a:t>
            </a:r>
          </a:p>
          <a:p>
            <a:pPr>
              <a:lnSpc>
                <a:spcPct val="80000"/>
              </a:lnSpc>
              <a:spcBef>
                <a:spcPct val="20000"/>
              </a:spcBef>
            </a:pPr>
            <a:r>
              <a:rPr lang="en-US" sz="1100" dirty="0">
                <a:latin typeface="Comic Sans MS" pitchFamily="66" charset="0"/>
              </a:rPr>
              <a:t>  </a:t>
            </a:r>
            <a:r>
              <a:rPr lang="en-US" sz="1100" dirty="0">
                <a:latin typeface="Comic Sans MS" pitchFamily="66" charset="0"/>
                <a:hlinkClick r:id="rId5"/>
              </a:rPr>
              <a:t>http://creativecommons.org/licenses/by-sa/3.0/</a:t>
            </a:r>
            <a:r>
              <a:rPr lang="en-US" sz="1100" dirty="0">
                <a:latin typeface="Comic Sans MS" pitchFamily="66" charset="0"/>
              </a:rPr>
              <a:t>	                 </a:t>
            </a:r>
            <a:endParaRPr lang="en-US" sz="120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Alicia </a:t>
            </a:r>
            <a:r>
              <a:rPr lang="en-US" sz="1200" dirty="0" err="1">
                <a:latin typeface="Comic Sans MS" pitchFamily="66" charset="0"/>
                <a:cs typeface="Arial" pitchFamily="34" charset="0"/>
              </a:rPr>
              <a:t>Cepaitis</a:t>
            </a:r>
            <a:r>
              <a:rPr lang="en-US" sz="1200" dirty="0">
                <a:latin typeface="Comic Sans MS" pitchFamily="66" charset="0"/>
                <a:cs typeface="Arial" pitchFamily="34" charset="0"/>
              </a:rPr>
              <a:t>, MS</a:t>
            </a:r>
          </a:p>
          <a:p>
            <a:pPr eaLnBrk="1" hangingPunct="1">
              <a:lnSpc>
                <a:spcPct val="80000"/>
              </a:lnSpc>
              <a:spcBef>
                <a:spcPct val="20000"/>
              </a:spcBef>
            </a:pPr>
            <a:r>
              <a:rPr lang="en-US" sz="1200" dirty="0">
                <a:latin typeface="Comic Sans MS" pitchFamily="66" charset="0"/>
                <a:cs typeface="Arial" pitchFamily="34" charset="0"/>
              </a:rPr>
              <a:t>Chief Creative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6"/>
              </a:rPr>
              <a:t>alicia@scienceprofonline.com</a:t>
            </a:r>
            <a:endParaRPr lang="en-US" sz="120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a:latin typeface="Comic Sans MS" pitchFamily="66" charset="0"/>
                <a:cs typeface="Arial" pitchFamily="34" charset="0"/>
              </a:rPr>
              <a:t>Image: Compound microscope objectives,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dirty="0">
                <a:latin typeface="Comic Sans MS" pitchFamily="66" charset="0"/>
                <a:cs typeface="Arial" pitchFamily="34" charset="0"/>
              </a:rPr>
              <a:t>Tami Port, MS</a:t>
            </a:r>
          </a:p>
          <a:p>
            <a:pPr eaLnBrk="1" hangingPunct="1">
              <a:lnSpc>
                <a:spcPct val="80000"/>
              </a:lnSpc>
              <a:spcBef>
                <a:spcPct val="20000"/>
              </a:spcBef>
            </a:pPr>
            <a:r>
              <a:rPr lang="en-US" sz="1200" dirty="0">
                <a:latin typeface="Comic Sans MS" pitchFamily="66" charset="0"/>
                <a:cs typeface="Arial" pitchFamily="34" charset="0"/>
              </a:rPr>
              <a:t>Creator of Science Prof Online</a:t>
            </a:r>
          </a:p>
          <a:p>
            <a:pPr eaLnBrk="1" hangingPunct="1">
              <a:lnSpc>
                <a:spcPct val="80000"/>
              </a:lnSpc>
              <a:spcBef>
                <a:spcPct val="20000"/>
              </a:spcBef>
            </a:pPr>
            <a:r>
              <a:rPr lang="en-US" sz="1200" dirty="0">
                <a:latin typeface="Comic Sans MS" pitchFamily="66" charset="0"/>
                <a:cs typeface="Arial" pitchFamily="34" charset="0"/>
              </a:rPr>
              <a:t>Chief Executive Nerd</a:t>
            </a:r>
          </a:p>
          <a:p>
            <a:pPr eaLnBrk="1" hangingPunct="1">
              <a:lnSpc>
                <a:spcPct val="80000"/>
              </a:lnSpc>
              <a:spcBef>
                <a:spcPct val="20000"/>
              </a:spcBef>
            </a:pPr>
            <a:r>
              <a:rPr lang="en-US" sz="1200" dirty="0">
                <a:latin typeface="Comic Sans MS" pitchFamily="66" charset="0"/>
                <a:cs typeface="Arial" pitchFamily="34" charset="0"/>
              </a:rPr>
              <a:t>Science Prof Online</a:t>
            </a:r>
          </a:p>
          <a:p>
            <a:pPr eaLnBrk="1" hangingPunct="1">
              <a:lnSpc>
                <a:spcPct val="80000"/>
              </a:lnSpc>
              <a:spcBef>
                <a:spcPct val="20000"/>
              </a:spcBef>
            </a:pPr>
            <a:r>
              <a:rPr lang="en-US" sz="1200" dirty="0">
                <a:latin typeface="Comic Sans MS" pitchFamily="66" charset="0"/>
                <a:cs typeface="Arial" pitchFamily="34" charset="0"/>
              </a:rPr>
              <a:t>Online Education Resources, LLC</a:t>
            </a:r>
          </a:p>
          <a:p>
            <a:pPr eaLnBrk="1" hangingPunct="1">
              <a:lnSpc>
                <a:spcPct val="80000"/>
              </a:lnSpc>
              <a:spcBef>
                <a:spcPct val="20000"/>
              </a:spcBef>
            </a:pPr>
            <a:r>
              <a:rPr lang="en-US" sz="1200" dirty="0">
                <a:latin typeface="Comic Sans MS" pitchFamily="66" charset="0"/>
                <a:cs typeface="Arial" pitchFamily="34" charset="0"/>
                <a:hlinkClick r:id="rId9"/>
              </a:rPr>
              <a:t>info@scienceprofonline.com</a:t>
            </a:r>
            <a:endParaRPr lang="en-US" sz="1200" dirty="0">
              <a:latin typeface="Comic Sans MS" pitchFamily="66" charset="0"/>
              <a:cs typeface="Arial" pitchFamily="34" charset="0"/>
            </a:endParaRPr>
          </a:p>
        </p:txBody>
      </p:sp>
    </p:spTree>
    <p:extLst>
      <p:ext uri="{BB962C8B-B14F-4D97-AF65-F5344CB8AC3E}">
        <p14:creationId xmlns:p14="http://schemas.microsoft.com/office/powerpoint/2010/main" val="17374293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3"/>
          </p:nvPr>
        </p:nvSpPr>
        <p:spPr>
          <a:xfrm>
            <a:off x="228600" y="1600200"/>
            <a:ext cx="3886200" cy="4373563"/>
          </a:xfrm>
        </p:spPr>
        <p:txBody>
          <a:bodyPr/>
          <a:lstStyle/>
          <a:p>
            <a:pPr eaLnBrk="1" hangingPunct="1">
              <a:lnSpc>
                <a:spcPct val="90000"/>
              </a:lnSpc>
              <a:buFont typeface="Wingdings" pitchFamily="2" charset="2"/>
              <a:buChar char="Ø"/>
            </a:pPr>
            <a:r>
              <a:rPr lang="en-US" sz="1800" dirty="0" smtClean="0">
                <a:latin typeface="Comic Sans MS" pitchFamily="66" charset="0"/>
              </a:rPr>
              <a:t>Separates the cell from its environment.</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Phospholipid molecules oriented so that </a:t>
            </a:r>
            <a:r>
              <a:rPr lang="en-US" sz="1800" b="1" dirty="0" smtClean="0">
                <a:solidFill>
                  <a:srgbClr val="FF0000"/>
                </a:solidFill>
                <a:latin typeface="Comic Sans MS" pitchFamily="66" charset="0"/>
              </a:rPr>
              <a:t>hydrophilic </a:t>
            </a:r>
            <a:r>
              <a:rPr lang="en-US" sz="2000" b="1" dirty="0" smtClean="0">
                <a:latin typeface="Comic Sans MS" pitchFamily="66" charset="0"/>
              </a:rPr>
              <a:t>water-loving</a:t>
            </a:r>
            <a:r>
              <a:rPr lang="en-US" sz="1800" dirty="0" smtClean="0">
                <a:latin typeface="Comic Sans MS" pitchFamily="66" charset="0"/>
              </a:rPr>
              <a:t> heads directed outward and </a:t>
            </a:r>
            <a:r>
              <a:rPr lang="en-US" sz="1800" b="1" dirty="0" smtClean="0">
                <a:solidFill>
                  <a:srgbClr val="FFC000"/>
                </a:solidFill>
                <a:latin typeface="Comic Sans MS" pitchFamily="66" charset="0"/>
              </a:rPr>
              <a:t>hydrophobic</a:t>
            </a:r>
            <a:r>
              <a:rPr lang="en-US" sz="1800" b="1" dirty="0" smtClean="0">
                <a:latin typeface="Comic Sans MS" pitchFamily="66" charset="0"/>
              </a:rPr>
              <a:t> water-hating</a:t>
            </a:r>
            <a:r>
              <a:rPr lang="en-US" sz="1800" dirty="0" smtClean="0">
                <a:latin typeface="Comic Sans MS" pitchFamily="66" charset="0"/>
              </a:rPr>
              <a:t> tails directed inward.</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hlinkClick r:id="rId3"/>
              </a:rPr>
              <a:t>Proteins</a:t>
            </a:r>
            <a:r>
              <a:rPr lang="en-US" sz="1800" dirty="0" smtClean="0">
                <a:latin typeface="Comic Sans MS" pitchFamily="66" charset="0"/>
              </a:rPr>
              <a:t> embedded in two layers of lipids (lipid bilayer).</a:t>
            </a:r>
          </a:p>
          <a:p>
            <a:pPr eaLnBrk="1" hangingPunct="1">
              <a:lnSpc>
                <a:spcPct val="90000"/>
              </a:lnSpc>
              <a:buFont typeface="Wingdings" pitchFamily="2" charset="2"/>
              <a:buChar char="Ø"/>
            </a:pPr>
            <a:endParaRPr lang="en-US" sz="18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Membrane is </a:t>
            </a:r>
            <a:r>
              <a:rPr lang="en-US" sz="1800" b="1" dirty="0" smtClean="0">
                <a:solidFill>
                  <a:schemeClr val="tx1">
                    <a:lumMod val="65000"/>
                    <a:lumOff val="35000"/>
                  </a:schemeClr>
                </a:solidFill>
                <a:latin typeface="Comic Sans MS" pitchFamily="66" charset="0"/>
              </a:rPr>
              <a:t>semi-permeable</a:t>
            </a:r>
            <a:r>
              <a:rPr lang="en-US" sz="1800" dirty="0" smtClean="0">
                <a:latin typeface="Comic Sans MS" pitchFamily="66" charset="0"/>
              </a:rPr>
              <a:t>. </a:t>
            </a:r>
            <a:r>
              <a:rPr lang="en-US" sz="2000" b="1" dirty="0" smtClean="0">
                <a:solidFill>
                  <a:srgbClr val="FF0000"/>
                </a:solidFill>
                <a:latin typeface="Comic Sans MS" pitchFamily="66" charset="0"/>
              </a:rPr>
              <a:t>Q</a:t>
            </a:r>
            <a:r>
              <a:rPr lang="en-US" sz="1800" b="1" dirty="0" smtClean="0">
                <a:latin typeface="Comic Sans MS" pitchFamily="66" charset="0"/>
              </a:rPr>
              <a:t>: What does that mean?</a:t>
            </a:r>
            <a:endParaRPr lang="en-US" sz="2000" b="1" dirty="0" smtClean="0">
              <a:latin typeface="Comic Sans MS" pitchFamily="66" charset="0"/>
            </a:endParaRPr>
          </a:p>
          <a:p>
            <a:pPr eaLnBrk="1" hangingPunct="1">
              <a:lnSpc>
                <a:spcPct val="90000"/>
              </a:lnSpc>
            </a:pPr>
            <a:endParaRPr lang="en-US" sz="2000" i="1" dirty="0" smtClean="0"/>
          </a:p>
        </p:txBody>
      </p:sp>
      <p:sp>
        <p:nvSpPr>
          <p:cNvPr id="11267" name="Text Box 3"/>
          <p:cNvSpPr txBox="1">
            <a:spLocks noChangeArrowheads="1"/>
          </p:cNvSpPr>
          <p:nvPr/>
        </p:nvSpPr>
        <p:spPr bwMode="auto">
          <a:xfrm>
            <a:off x="571500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4"/>
              </a:rPr>
              <a:t>Cell Membrane</a:t>
            </a:r>
            <a:r>
              <a:rPr lang="en-US" sz="1000">
                <a:latin typeface="Comic Sans MS" pitchFamily="66" charset="0"/>
              </a:rPr>
              <a:t> diagram, Dhatfield </a:t>
            </a:r>
          </a:p>
        </p:txBody>
      </p:sp>
      <p:pic>
        <p:nvPicPr>
          <p:cNvPr id="11268" name="Picture 5" descr="Cell_membrane_detailed_diagramM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267200" y="0"/>
            <a:ext cx="46482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Rectangle 7"/>
          <p:cNvSpPr>
            <a:spLocks noGrp="1" noChangeArrowheads="1"/>
          </p:cNvSpPr>
          <p:nvPr>
            <p:ph type="title"/>
          </p:nvPr>
        </p:nvSpPr>
        <p:spPr>
          <a:xfrm>
            <a:off x="228600" y="152400"/>
            <a:ext cx="4495800" cy="1249363"/>
          </a:xfrm>
          <a:noFill/>
        </p:spPr>
        <p:txBody>
          <a:bodyPr/>
          <a:lstStyle/>
          <a:p>
            <a:pPr algn="l" eaLnBrk="1" hangingPunct="1"/>
            <a:r>
              <a:rPr lang="en-US" sz="2800" b="1" smtClean="0">
                <a:latin typeface="Comic Sans MS" pitchFamily="66" charset="0"/>
              </a:rPr>
              <a:t>Prokaryotes </a:t>
            </a:r>
            <a:r>
              <a:rPr lang="en-US" sz="2400" smtClean="0">
                <a:latin typeface="Comic Sans MS" pitchFamily="66" charset="0"/>
              </a:rPr>
              <a:t/>
            </a:r>
            <a:br>
              <a:rPr lang="en-US" sz="2400" smtClean="0">
                <a:latin typeface="Comic Sans MS" pitchFamily="66" charset="0"/>
              </a:rPr>
            </a:br>
            <a:r>
              <a:rPr lang="en-US" sz="800" smtClean="0">
                <a:latin typeface="Comic Sans MS" pitchFamily="66" charset="0"/>
              </a:rPr>
              <a:t/>
            </a:r>
            <a:br>
              <a:rPr lang="en-US" sz="800" smtClean="0">
                <a:latin typeface="Comic Sans MS" pitchFamily="66" charset="0"/>
              </a:rPr>
            </a:br>
            <a:r>
              <a:rPr lang="en-US" sz="2800" b="1" smtClean="0">
                <a:solidFill>
                  <a:srgbClr val="F91E07"/>
                </a:solidFill>
                <a:latin typeface="Comic Sans MS" pitchFamily="66" charset="0"/>
              </a:rPr>
              <a:t>Plasma Membrane</a:t>
            </a:r>
          </a:p>
        </p:txBody>
      </p:sp>
      <p:sp>
        <p:nvSpPr>
          <p:cNvPr id="11270"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04800"/>
            <a:ext cx="8229600" cy="487363"/>
          </a:xfrm>
          <a:noFill/>
        </p:spPr>
        <p:txBody>
          <a:bodyPr/>
          <a:lstStyle/>
          <a:p>
            <a:pPr eaLnBrk="1" hangingPunct="1"/>
            <a:r>
              <a:rPr lang="en-US" sz="2800" smtClean="0">
                <a:latin typeface="Comic Sans MS" pitchFamily="66" charset="0"/>
              </a:rPr>
              <a:t>Prokaryotes –  </a:t>
            </a:r>
            <a:r>
              <a:rPr lang="en-US" sz="2800" b="1" smtClean="0">
                <a:solidFill>
                  <a:srgbClr val="FF0000"/>
                </a:solidFill>
                <a:latin typeface="Comic Sans MS" pitchFamily="66" charset="0"/>
              </a:rPr>
              <a:t>Plasma Membrane as a Barrier</a:t>
            </a:r>
          </a:p>
        </p:txBody>
      </p:sp>
      <p:sp>
        <p:nvSpPr>
          <p:cNvPr id="12291" name="Rectangle 3"/>
          <p:cNvSpPr>
            <a:spLocks noGrp="1" noChangeArrowheads="1"/>
          </p:cNvSpPr>
          <p:nvPr>
            <p:ph type="body" sz="half" idx="1"/>
          </p:nvPr>
        </p:nvSpPr>
        <p:spPr>
          <a:xfrm>
            <a:off x="381000" y="1219200"/>
            <a:ext cx="3657600" cy="4953000"/>
          </a:xfrm>
        </p:spPr>
        <p:txBody>
          <a:bodyPr/>
          <a:lstStyle/>
          <a:p>
            <a:pPr eaLnBrk="1" hangingPunct="1">
              <a:lnSpc>
                <a:spcPct val="90000"/>
              </a:lnSpc>
              <a:buFontTx/>
              <a:buNone/>
            </a:pPr>
            <a:r>
              <a:rPr lang="en-US" sz="2800" b="1" dirty="0" smtClean="0">
                <a:solidFill>
                  <a:schemeClr val="tx1">
                    <a:lumMod val="50000"/>
                    <a:lumOff val="50000"/>
                  </a:schemeClr>
                </a:solidFill>
                <a:latin typeface="Comic Sans MS" pitchFamily="66" charset="0"/>
                <a:hlinkClick r:id="rId3"/>
              </a:rPr>
              <a:t>Osmosis</a:t>
            </a:r>
            <a:endParaRPr lang="en-US" sz="2800" b="1" dirty="0" smtClean="0">
              <a:solidFill>
                <a:schemeClr val="tx1">
                  <a:lumMod val="50000"/>
                  <a:lumOff val="50000"/>
                </a:schemeClr>
              </a:solidFill>
              <a:latin typeface="Comic Sans MS" pitchFamily="66" charset="0"/>
            </a:endParaRPr>
          </a:p>
          <a:p>
            <a:pPr eaLnBrk="1" hangingPunct="1">
              <a:lnSpc>
                <a:spcPct val="90000"/>
              </a:lnSpc>
              <a:buFontTx/>
              <a:buNone/>
            </a:pPr>
            <a:endParaRPr lang="en-US" sz="2400" b="1"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Is the </a:t>
            </a:r>
            <a:r>
              <a:rPr lang="en-US" sz="1800" b="1" dirty="0" smtClean="0">
                <a:latin typeface="Comic Sans MS" pitchFamily="66" charset="0"/>
              </a:rPr>
              <a:t>diffusion</a:t>
            </a:r>
            <a:r>
              <a:rPr lang="en-US" sz="1800" dirty="0" smtClean="0">
                <a:latin typeface="Comic Sans MS" pitchFamily="66" charset="0"/>
              </a:rPr>
              <a:t> of </a:t>
            </a:r>
            <a:r>
              <a:rPr lang="en-US" sz="2000" b="1" dirty="0" smtClean="0">
                <a:solidFill>
                  <a:schemeClr val="tx1">
                    <a:lumMod val="65000"/>
                    <a:lumOff val="35000"/>
                  </a:schemeClr>
                </a:solidFill>
                <a:latin typeface="Comic Sans MS" pitchFamily="66" charset="0"/>
              </a:rPr>
              <a:t>water </a:t>
            </a:r>
            <a:r>
              <a:rPr lang="en-US" sz="1800" dirty="0" smtClean="0">
                <a:latin typeface="Comic Sans MS" pitchFamily="66" charset="0"/>
              </a:rPr>
              <a:t>across a semi-permeable membrane.</a:t>
            </a:r>
          </a:p>
          <a:p>
            <a:pPr eaLnBrk="1" hangingPunct="1">
              <a:lnSpc>
                <a:spcPct val="90000"/>
              </a:lnSpc>
              <a:buFont typeface="Wingdings" pitchFamily="2" charset="2"/>
              <a:buChar char="Ø"/>
            </a:pPr>
            <a:endParaRPr lang="en-US" sz="1200" dirty="0" smtClean="0">
              <a:latin typeface="Comic Sans MS" pitchFamily="66" charset="0"/>
            </a:endParaRPr>
          </a:p>
          <a:p>
            <a:pPr eaLnBrk="1" hangingPunct="1">
              <a:lnSpc>
                <a:spcPct val="90000"/>
              </a:lnSpc>
              <a:buFont typeface="Wingdings" pitchFamily="2" charset="2"/>
              <a:buChar char="Ø"/>
            </a:pPr>
            <a:r>
              <a:rPr lang="en-US" sz="1800" dirty="0" smtClean="0">
                <a:latin typeface="Comic Sans MS" pitchFamily="66" charset="0"/>
              </a:rPr>
              <a:t>Environment surrounding cells may contain amounts of dissolved substances (solutes) that are…</a:t>
            </a:r>
          </a:p>
          <a:p>
            <a:pPr eaLnBrk="1" hangingPunct="1">
              <a:lnSpc>
                <a:spcPct val="90000"/>
              </a:lnSpc>
              <a:buFontTx/>
              <a:buNone/>
            </a:pPr>
            <a:r>
              <a:rPr lang="en-US" sz="1800" dirty="0" smtClean="0">
                <a:latin typeface="Comic Sans MS" pitchFamily="66" charset="0"/>
              </a:rPr>
              <a:t>	</a:t>
            </a:r>
          </a:p>
          <a:p>
            <a:pPr eaLnBrk="1" hangingPunct="1">
              <a:lnSpc>
                <a:spcPct val="90000"/>
              </a:lnSpc>
              <a:buFontTx/>
              <a:buNone/>
            </a:pPr>
            <a:r>
              <a:rPr lang="en-US" sz="1800" i="1" dirty="0" smtClean="0">
                <a:latin typeface="Comic Sans MS" pitchFamily="66" charset="0"/>
              </a:rPr>
              <a:t>	</a:t>
            </a:r>
            <a:r>
              <a:rPr lang="en-US" sz="1400" i="1" dirty="0" smtClean="0">
                <a:latin typeface="Comic Sans MS" pitchFamily="66" charset="0"/>
              </a:rPr>
              <a:t>- equal to</a:t>
            </a:r>
          </a:p>
          <a:p>
            <a:pPr eaLnBrk="1" hangingPunct="1">
              <a:lnSpc>
                <a:spcPct val="90000"/>
              </a:lnSpc>
              <a:buFontTx/>
              <a:buNone/>
            </a:pPr>
            <a:r>
              <a:rPr lang="en-US" sz="1400" i="1" dirty="0" smtClean="0">
                <a:latin typeface="Comic Sans MS" pitchFamily="66" charset="0"/>
              </a:rPr>
              <a:t>	- less than</a:t>
            </a:r>
          </a:p>
          <a:p>
            <a:pPr eaLnBrk="1" hangingPunct="1">
              <a:lnSpc>
                <a:spcPct val="90000"/>
              </a:lnSpc>
              <a:buFontTx/>
              <a:buNone/>
            </a:pPr>
            <a:r>
              <a:rPr lang="en-US" sz="1400" i="1" dirty="0" smtClean="0">
                <a:latin typeface="Comic Sans MS" pitchFamily="66" charset="0"/>
              </a:rPr>
              <a:t>	- greater than</a:t>
            </a:r>
            <a:r>
              <a:rPr lang="en-US" sz="1600" dirty="0" smtClean="0">
                <a:latin typeface="Comic Sans MS" pitchFamily="66" charset="0"/>
              </a:rPr>
              <a:t> </a:t>
            </a:r>
          </a:p>
          <a:p>
            <a:pPr eaLnBrk="1" hangingPunct="1">
              <a:lnSpc>
                <a:spcPct val="90000"/>
              </a:lnSpc>
              <a:buFontTx/>
              <a:buNone/>
            </a:pPr>
            <a:endParaRPr lang="en-US" sz="1600" dirty="0" smtClean="0">
              <a:latin typeface="Comic Sans MS" pitchFamily="66" charset="0"/>
            </a:endParaRPr>
          </a:p>
          <a:p>
            <a:pPr eaLnBrk="1" hangingPunct="1">
              <a:lnSpc>
                <a:spcPct val="90000"/>
              </a:lnSpc>
              <a:buFontTx/>
              <a:buNone/>
            </a:pPr>
            <a:r>
              <a:rPr lang="en-US" sz="1800" dirty="0" smtClean="0">
                <a:latin typeface="Comic Sans MS" pitchFamily="66" charset="0"/>
              </a:rPr>
              <a:t>	…those found within the cell. </a:t>
            </a:r>
            <a:endParaRPr lang="en-US" sz="2000" dirty="0" smtClean="0">
              <a:latin typeface="Comic Sans MS" pitchFamily="66" charset="0"/>
            </a:endParaRPr>
          </a:p>
        </p:txBody>
      </p:sp>
      <p:sp>
        <p:nvSpPr>
          <p:cNvPr id="12292" name="Text Box 4"/>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Osmosis animation</a:t>
            </a:r>
            <a:r>
              <a:rPr lang="en-US" sz="1000">
                <a:latin typeface="Comic Sans MS" pitchFamily="66" charset="0"/>
              </a:rPr>
              <a:t>; </a:t>
            </a:r>
            <a:r>
              <a:rPr lang="en-US" sz="1000">
                <a:latin typeface="Comic Sans MS" pitchFamily="66" charset="0"/>
                <a:hlinkClick r:id="rId5"/>
              </a:rPr>
              <a:t>Osmosis with RBCs</a:t>
            </a:r>
            <a:r>
              <a:rPr lang="en-US" sz="1000">
                <a:latin typeface="Comic Sans MS" pitchFamily="66" charset="0"/>
              </a:rPr>
              <a:t>, M. Ruiz</a:t>
            </a:r>
          </a:p>
        </p:txBody>
      </p:sp>
      <p:pic>
        <p:nvPicPr>
          <p:cNvPr id="12293" name="Picture 5" descr="Osmosis"/>
          <p:cNvPicPr>
            <a:picLocks noGrp="1" noChangeAspect="1" noChangeArrowheads="1" noCrop="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724400" y="852488"/>
            <a:ext cx="3886200" cy="315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Rectangle 7"/>
          <p:cNvSpPr>
            <a:spLocks noChangeArrowheads="1"/>
          </p:cNvSpPr>
          <p:nvPr/>
        </p:nvSpPr>
        <p:spPr bwMode="auto">
          <a:xfrm>
            <a:off x="4724400" y="4114800"/>
            <a:ext cx="4038600" cy="22860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Oval 8"/>
          <p:cNvSpPr>
            <a:spLocks noChangeArrowheads="1"/>
          </p:cNvSpPr>
          <p:nvPr/>
        </p:nvSpPr>
        <p:spPr bwMode="auto">
          <a:xfrm>
            <a:off x="5943600" y="4419600"/>
            <a:ext cx="2667000" cy="1828800"/>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Text Box 9"/>
          <p:cNvSpPr txBox="1">
            <a:spLocks noChangeArrowheads="1"/>
          </p:cNvSpPr>
          <p:nvPr/>
        </p:nvSpPr>
        <p:spPr bwMode="auto">
          <a:xfrm>
            <a:off x="6934200" y="49530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t>CELL</a:t>
            </a:r>
          </a:p>
        </p:txBody>
      </p:sp>
      <p:sp>
        <p:nvSpPr>
          <p:cNvPr id="12297" name="Line 10"/>
          <p:cNvSpPr>
            <a:spLocks noChangeShapeType="1"/>
          </p:cNvSpPr>
          <p:nvPr/>
        </p:nvSpPr>
        <p:spPr bwMode="auto">
          <a:xfrm>
            <a:off x="5638800" y="4800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1"/>
          <p:cNvSpPr txBox="1">
            <a:spLocks noChangeArrowheads="1"/>
          </p:cNvSpPr>
          <p:nvPr/>
        </p:nvSpPr>
        <p:spPr bwMode="auto">
          <a:xfrm>
            <a:off x="4953000" y="44196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Plasma membrane</a:t>
            </a:r>
          </a:p>
        </p:txBody>
      </p:sp>
      <p:sp>
        <p:nvSpPr>
          <p:cNvPr id="12299" name="Text Box 12"/>
          <p:cNvSpPr txBox="1">
            <a:spLocks noChangeArrowheads="1"/>
          </p:cNvSpPr>
          <p:nvPr/>
        </p:nvSpPr>
        <p:spPr bwMode="auto">
          <a:xfrm>
            <a:off x="4724400" y="54864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Liquid environment outside the cell.</a:t>
            </a:r>
          </a:p>
        </p:txBody>
      </p:sp>
      <p:sp>
        <p:nvSpPr>
          <p:cNvPr id="12300" name="Text Box 13"/>
          <p:cNvSpPr txBox="1">
            <a:spLocks noChangeArrowheads="1"/>
          </p:cNvSpPr>
          <p:nvPr/>
        </p:nvSpPr>
        <p:spPr bwMode="auto">
          <a:xfrm>
            <a:off x="6705600" y="5410200"/>
            <a:ext cx="114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Liquid environment inside the cell.</a:t>
            </a:r>
          </a:p>
        </p:txBody>
      </p:sp>
      <p:sp>
        <p:nvSpPr>
          <p:cNvPr id="12301" name="Rectangle 14"/>
          <p:cNvSpPr>
            <a:spLocks noChangeArrowheads="1"/>
          </p:cNvSpPr>
          <p:nvPr/>
        </p:nvSpPr>
        <p:spPr bwMode="auto">
          <a:xfrm>
            <a:off x="5562600" y="762000"/>
            <a:ext cx="11430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extLst>
      <p:ext uri="{BB962C8B-B14F-4D97-AF65-F5344CB8AC3E}">
        <p14:creationId xmlns:p14="http://schemas.microsoft.com/office/powerpoint/2010/main" val="1189615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28600"/>
            <a:ext cx="8229600" cy="487363"/>
          </a:xfrm>
          <a:noFill/>
        </p:spPr>
        <p:txBody>
          <a:bodyPr/>
          <a:lstStyle/>
          <a:p>
            <a:pPr eaLnBrk="1" hangingPunct="1"/>
            <a:r>
              <a:rPr lang="en-US" sz="2800" smtClean="0">
                <a:latin typeface="Comic Sans MS" pitchFamily="66" charset="0"/>
              </a:rPr>
              <a:t>Prokaryotes –  </a:t>
            </a:r>
            <a:r>
              <a:rPr lang="en-US" sz="2800" b="1" smtClean="0">
                <a:solidFill>
                  <a:srgbClr val="FF0000"/>
                </a:solidFill>
                <a:latin typeface="Comic Sans MS" pitchFamily="66" charset="0"/>
              </a:rPr>
              <a:t>Plasma Membrane as a Barrier</a:t>
            </a:r>
          </a:p>
        </p:txBody>
      </p:sp>
      <p:sp>
        <p:nvSpPr>
          <p:cNvPr id="89091" name="Rectangle 3"/>
          <p:cNvSpPr>
            <a:spLocks noGrp="1" noChangeArrowheads="1"/>
          </p:cNvSpPr>
          <p:nvPr>
            <p:ph type="body" sz="half" idx="1"/>
          </p:nvPr>
        </p:nvSpPr>
        <p:spPr>
          <a:xfrm>
            <a:off x="381000" y="990600"/>
            <a:ext cx="4876800" cy="3505200"/>
          </a:xfrm>
        </p:spPr>
        <p:txBody>
          <a:bodyPr/>
          <a:lstStyle/>
          <a:p>
            <a:pPr eaLnBrk="1" hangingPunct="1">
              <a:lnSpc>
                <a:spcPct val="90000"/>
              </a:lnSpc>
              <a:buFontTx/>
              <a:buNone/>
              <a:defRPr/>
            </a:pPr>
            <a:endParaRPr lang="en-US" sz="1600" dirty="0" smtClean="0">
              <a:latin typeface="Comic Sans MS" pitchFamily="66" charset="0"/>
            </a:endParaRPr>
          </a:p>
          <a:p>
            <a:pPr eaLnBrk="1" hangingPunct="1">
              <a:lnSpc>
                <a:spcPct val="90000"/>
              </a:lnSpc>
              <a:buFontTx/>
              <a:buNone/>
              <a:defRPr/>
            </a:pPr>
            <a:r>
              <a:rPr lang="en-US" sz="2400" b="1" dirty="0" smtClean="0">
                <a:latin typeface="Comic Sans MS" pitchFamily="66" charset="0"/>
              </a:rPr>
              <a:t>Tonicity </a:t>
            </a:r>
            <a:r>
              <a:rPr lang="en-US" sz="2400" dirty="0" smtClean="0">
                <a:latin typeface="Comic Sans MS" pitchFamily="66" charset="0"/>
              </a:rPr>
              <a:t>and Osmosis</a:t>
            </a:r>
          </a:p>
          <a:p>
            <a:pPr eaLnBrk="1" hangingPunct="1">
              <a:lnSpc>
                <a:spcPct val="90000"/>
              </a:lnSpc>
              <a:buFontTx/>
              <a:buNone/>
              <a:defRPr/>
            </a:pPr>
            <a:endParaRPr lang="en-US" sz="2400" i="1"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isotonic</a:t>
            </a:r>
            <a:r>
              <a:rPr lang="en-US" sz="1600" dirty="0" smtClean="0">
                <a:latin typeface="Comic Sans MS" pitchFamily="66" charset="0"/>
              </a:rPr>
              <a:t>: equal concentration of a solute 	              </a:t>
            </a:r>
          </a:p>
          <a:p>
            <a:pPr marL="0" indent="0" eaLnBrk="1" hangingPunct="1">
              <a:lnSpc>
                <a:spcPct val="90000"/>
              </a:lnSpc>
              <a:buNone/>
              <a:defRPr/>
            </a:pPr>
            <a:r>
              <a:rPr lang="en-US" sz="1600" dirty="0">
                <a:latin typeface="Comic Sans MS" pitchFamily="66" charset="0"/>
              </a:rPr>
              <a:t> </a:t>
            </a:r>
            <a:r>
              <a:rPr lang="en-US" sz="1600" dirty="0" smtClean="0">
                <a:latin typeface="Comic Sans MS" pitchFamily="66" charset="0"/>
              </a:rPr>
              <a:t>                      inside and outside of cell.</a:t>
            </a:r>
          </a:p>
          <a:p>
            <a:pPr eaLnBrk="1" hangingPunct="1">
              <a:lnSpc>
                <a:spcPct val="90000"/>
              </a:lnSpc>
              <a:buFont typeface="Wingdings" pitchFamily="2" charset="2"/>
              <a:buChar char="Ø"/>
              <a:defRPr/>
            </a:pPr>
            <a:endParaRPr lang="en-US" sz="1600" dirty="0" smtClean="0">
              <a:latin typeface="Comic Sans MS" pitchFamily="66" charset="0"/>
            </a:endParaRPr>
          </a:p>
          <a:p>
            <a:pPr eaLnBrk="1" hangingPunct="1">
              <a:lnSpc>
                <a:spcPct val="90000"/>
              </a:lnSpc>
              <a:buFont typeface="Wingdings" pitchFamily="2" charset="2"/>
              <a:buChar char="Ø"/>
              <a:defRPr/>
            </a:pPr>
            <a:endParaRPr lang="en-US" sz="1000" u="sng"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hypertonic</a:t>
            </a:r>
            <a:r>
              <a:rPr lang="en-US" sz="1600" dirty="0" smtClean="0">
                <a:latin typeface="Comic Sans MS" pitchFamily="66" charset="0"/>
              </a:rPr>
              <a:t>: a higher concentration of 		              solute.</a:t>
            </a:r>
          </a:p>
          <a:p>
            <a:pPr marL="0" indent="0" eaLnBrk="1" hangingPunct="1">
              <a:lnSpc>
                <a:spcPct val="90000"/>
              </a:lnSpc>
              <a:buFontTx/>
              <a:buNone/>
              <a:defRPr/>
            </a:pPr>
            <a:r>
              <a:rPr lang="en-US" sz="1000" dirty="0" smtClean="0">
                <a:latin typeface="Comic Sans MS" pitchFamily="66" charset="0"/>
              </a:rPr>
              <a:t>	</a:t>
            </a:r>
            <a:endParaRPr lang="en-US" sz="1800" dirty="0" smtClean="0">
              <a:latin typeface="Comic Sans MS" pitchFamily="66" charset="0"/>
            </a:endParaRPr>
          </a:p>
          <a:p>
            <a:pPr marL="0" indent="0" eaLnBrk="1" hangingPunct="1">
              <a:lnSpc>
                <a:spcPct val="90000"/>
              </a:lnSpc>
              <a:buFontTx/>
              <a:buNone/>
              <a:defRPr/>
            </a:pPr>
            <a:endParaRPr lang="en-US" sz="1000" dirty="0" smtClean="0">
              <a:latin typeface="Comic Sans MS" pitchFamily="66" charset="0"/>
            </a:endParaRPr>
          </a:p>
          <a:p>
            <a:pPr eaLnBrk="1" hangingPunct="1">
              <a:lnSpc>
                <a:spcPct val="90000"/>
              </a:lnSpc>
              <a:buFont typeface="Wingdings" pitchFamily="2" charset="2"/>
              <a:buChar char="Ø"/>
              <a:defRPr/>
            </a:pPr>
            <a:r>
              <a:rPr lang="en-US" sz="2000" b="1" dirty="0" smtClean="0">
                <a:solidFill>
                  <a:schemeClr val="tx1">
                    <a:lumMod val="50000"/>
                    <a:lumOff val="50000"/>
                  </a:schemeClr>
                </a:solidFill>
                <a:latin typeface="Comic Sans MS" pitchFamily="66" charset="0"/>
              </a:rPr>
              <a:t>hypotonic</a:t>
            </a:r>
            <a:r>
              <a:rPr lang="en-US" sz="1600" dirty="0" smtClean="0">
                <a:latin typeface="Comic Sans MS" pitchFamily="66" charset="0"/>
              </a:rPr>
              <a:t>: a lower concentration of 	               	           solute.</a:t>
            </a:r>
            <a:endParaRPr lang="en-US" sz="2000" dirty="0" smtClean="0">
              <a:latin typeface="Comic Sans MS" pitchFamily="66" charset="0"/>
            </a:endParaRPr>
          </a:p>
        </p:txBody>
      </p:sp>
      <p:pic>
        <p:nvPicPr>
          <p:cNvPr id="13316" name="Picture 4" descr="OsmosisBlood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35019" y="990600"/>
            <a:ext cx="3286125" cy="3100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5638800" y="6629400"/>
            <a:ext cx="3505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Osmosis animation</a:t>
            </a:r>
            <a:r>
              <a:rPr lang="en-US" sz="1000">
                <a:latin typeface="Comic Sans MS" pitchFamily="66" charset="0"/>
              </a:rPr>
              <a:t>; </a:t>
            </a:r>
            <a:r>
              <a:rPr lang="en-US" sz="1000">
                <a:latin typeface="Comic Sans MS" pitchFamily="66" charset="0"/>
                <a:hlinkClick r:id="rId5"/>
              </a:rPr>
              <a:t>Osmosis with RBCs</a:t>
            </a:r>
            <a:r>
              <a:rPr lang="en-US" sz="1000">
                <a:latin typeface="Comic Sans MS" pitchFamily="66" charset="0"/>
              </a:rPr>
              <a:t>, M. Ruiz</a:t>
            </a:r>
          </a:p>
        </p:txBody>
      </p:sp>
      <p:sp>
        <p:nvSpPr>
          <p:cNvPr id="13318" name="Text Box 7"/>
          <p:cNvSpPr txBox="1">
            <a:spLocks noChangeArrowheads="1"/>
          </p:cNvSpPr>
          <p:nvPr/>
        </p:nvSpPr>
        <p:spPr bwMode="auto">
          <a:xfrm>
            <a:off x="762000" y="4876800"/>
            <a:ext cx="373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2400" b="1" dirty="0">
                <a:solidFill>
                  <a:srgbClr val="FF0000"/>
                </a:solidFill>
                <a:latin typeface="Comic Sans MS" pitchFamily="66" charset="0"/>
              </a:rPr>
              <a:t>Water will always move toward a hypertonic environment!!</a:t>
            </a:r>
            <a:endParaRPr lang="en-US" sz="2400" dirty="0">
              <a:latin typeface="Comic Sans MS" pitchFamily="66" charset="0"/>
            </a:endParaRPr>
          </a:p>
          <a:p>
            <a:pPr eaLnBrk="1" hangingPunct="1">
              <a:spcBef>
                <a:spcPct val="50000"/>
              </a:spcBef>
            </a:pPr>
            <a:endParaRPr lang="en-US" sz="1600" dirty="0"/>
          </a:p>
        </p:txBody>
      </p:sp>
      <p:sp>
        <p:nvSpPr>
          <p:cNvPr id="2" name="TextBox 1"/>
          <p:cNvSpPr txBox="1"/>
          <p:nvPr/>
        </p:nvSpPr>
        <p:spPr>
          <a:xfrm>
            <a:off x="5520744" y="4343400"/>
            <a:ext cx="3200400" cy="1954381"/>
          </a:xfrm>
          <a:prstGeom prst="rect">
            <a:avLst/>
          </a:prstGeom>
          <a:noFill/>
          <a:ln>
            <a:solidFill>
              <a:schemeClr val="accent1">
                <a:lumMod val="75000"/>
              </a:schemeClr>
            </a:solidFill>
          </a:ln>
          <a:effectLst>
            <a:glow rad="101600">
              <a:schemeClr val="accent2">
                <a:satMod val="175000"/>
                <a:alpha val="40000"/>
              </a:schemeClr>
            </a:glow>
          </a:effectLst>
        </p:spPr>
        <p:txBody>
          <a:bodyPr>
            <a:spAutoFit/>
          </a:bodyPr>
          <a:lstStyle/>
          <a:p>
            <a:pPr algn="ctr">
              <a:defRPr/>
            </a:pPr>
            <a:endParaRPr lang="en-US" sz="1050" b="1" dirty="0" smtClean="0">
              <a:solidFill>
                <a:srgbClr val="FF0000"/>
              </a:solidFill>
              <a:latin typeface="Comic Sans MS" pitchFamily="66" charset="0"/>
            </a:endParaRPr>
          </a:p>
          <a:p>
            <a:pPr algn="ctr">
              <a:defRPr/>
            </a:pPr>
            <a:r>
              <a:rPr lang="en-US" sz="1600" b="1" dirty="0" smtClean="0">
                <a:solidFill>
                  <a:srgbClr val="FF0000"/>
                </a:solidFill>
                <a:latin typeface="Comic Sans MS" pitchFamily="66" charset="0"/>
              </a:rPr>
              <a:t>REVIEW!</a:t>
            </a:r>
          </a:p>
          <a:p>
            <a:pPr algn="ctr">
              <a:defRPr/>
            </a:pPr>
            <a:endParaRPr lang="en-US" sz="1050" b="1" dirty="0">
              <a:solidFill>
                <a:srgbClr val="FF0000"/>
              </a:solidFill>
              <a:latin typeface="Comic Sans MS" pitchFamily="66" charset="0"/>
            </a:endParaRPr>
          </a:p>
          <a:p>
            <a:pPr marL="171450" indent="-171450" algn="ctr">
              <a:buFont typeface="Arial" pitchFamily="34" charset="0"/>
              <a:buChar char="•"/>
              <a:defRPr/>
            </a:pPr>
            <a:r>
              <a:rPr lang="en-US" sz="1200" b="1" dirty="0">
                <a:latin typeface="Comic Sans MS" pitchFamily="66" charset="0"/>
                <a:hlinkClick r:id="rId6"/>
              </a:rPr>
              <a:t>How Osmosis Works</a:t>
            </a:r>
            <a:r>
              <a:rPr lang="en-US" sz="1200" dirty="0">
                <a:latin typeface="Comic Sans MS" pitchFamily="66" charset="0"/>
              </a:rPr>
              <a:t> animation</a:t>
            </a:r>
          </a:p>
          <a:p>
            <a:pPr marL="171450" indent="-171450" algn="ctr">
              <a:buFont typeface="Arial" pitchFamily="34" charset="0"/>
              <a:buChar char="•"/>
              <a:defRPr/>
            </a:pPr>
            <a:endParaRPr lang="en-US" sz="1200" b="1" dirty="0" smtClean="0">
              <a:latin typeface="Comic Sans MS" pitchFamily="66" charset="0"/>
              <a:hlinkClick r:id=""/>
            </a:endParaRPr>
          </a:p>
          <a:p>
            <a:pPr marL="171450" indent="-171450" algn="ctr">
              <a:buFont typeface="Arial" pitchFamily="34" charset="0"/>
              <a:buChar char="•"/>
              <a:defRPr/>
            </a:pPr>
            <a:r>
              <a:rPr lang="en-US" sz="1200" b="1" dirty="0" smtClean="0">
                <a:latin typeface="Comic Sans MS" pitchFamily="66" charset="0"/>
                <a:hlinkClick r:id=""/>
              </a:rPr>
              <a:t>Diffusion</a:t>
            </a:r>
            <a:r>
              <a:rPr lang="en-US" sz="1200" b="1" dirty="0">
                <a:latin typeface="Comic Sans MS" pitchFamily="66" charset="0"/>
                <a:hlinkClick r:id="rId7"/>
              </a:rPr>
              <a:t>, Osmosis &amp; Active Transport</a:t>
            </a:r>
            <a:r>
              <a:rPr lang="en-US" sz="1200" dirty="0">
                <a:latin typeface="Comic Sans MS" pitchFamily="66" charset="0"/>
                <a:hlinkClick r:id="rId7"/>
              </a:rPr>
              <a:t> </a:t>
            </a:r>
            <a:r>
              <a:rPr lang="en-US" sz="1200" dirty="0">
                <a:latin typeface="Comic Sans MS" pitchFamily="66" charset="0"/>
              </a:rPr>
              <a:t>Lecture Main Page of the </a:t>
            </a:r>
          </a:p>
          <a:p>
            <a:pPr algn="ctr">
              <a:defRPr/>
            </a:pPr>
            <a:r>
              <a:rPr lang="en-US" sz="1200" dirty="0">
                <a:latin typeface="Comic Sans MS" pitchFamily="66" charset="0"/>
                <a:hlinkClick r:id="rId8"/>
              </a:rPr>
              <a:t>Virtual Cell Biology Classroom</a:t>
            </a:r>
            <a:r>
              <a:rPr lang="en-US" sz="1200" dirty="0">
                <a:latin typeface="Comic Sans MS" pitchFamily="66" charset="0"/>
              </a:rPr>
              <a:t> on the </a:t>
            </a:r>
          </a:p>
          <a:p>
            <a:pPr algn="ctr">
              <a:defRPr/>
            </a:pPr>
            <a:r>
              <a:rPr lang="en-US" sz="1200" dirty="0">
                <a:latin typeface="Comic Sans MS" pitchFamily="66" charset="0"/>
              </a:rPr>
              <a:t>Science Prof Online</a:t>
            </a:r>
            <a:r>
              <a:rPr lang="en-US" sz="1200" dirty="0">
                <a:latin typeface="Comic Sans MS" pitchFamily="66" charset="0"/>
                <a:hlinkClick r:id="rId9"/>
              </a:rPr>
              <a:t> </a:t>
            </a:r>
            <a:r>
              <a:rPr lang="en-US" sz="1200" dirty="0">
                <a:latin typeface="Comic Sans MS" pitchFamily="66" charset="0"/>
              </a:rPr>
              <a:t>website </a:t>
            </a:r>
            <a:endParaRPr lang="en-US" sz="1200" dirty="0" smtClean="0">
              <a:latin typeface="Comic Sans MS" pitchFamily="66" charset="0"/>
            </a:endParaRPr>
          </a:p>
          <a:p>
            <a:pPr algn="ctr">
              <a:defRPr/>
            </a:pPr>
            <a:endParaRPr lang="en-US" sz="1200" dirty="0">
              <a:latin typeface="Comic Sans MS" pitchFamily="66" charset="0"/>
            </a:endParaRPr>
          </a:p>
        </p:txBody>
      </p:sp>
      <p:sp>
        <p:nvSpPr>
          <p:cNvPr id="13322"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10"/>
              </a:rPr>
              <a:t>Virtual Microbiology Classroom</a:t>
            </a:r>
            <a:r>
              <a:rPr lang="en-US" sz="1000" dirty="0">
                <a:latin typeface="Comic Sans MS" pitchFamily="66" charset="0"/>
              </a:rPr>
              <a:t> on </a:t>
            </a:r>
            <a:r>
              <a:rPr lang="en-US" sz="1000" dirty="0">
                <a:latin typeface="Comic Sans MS" pitchFamily="66" charset="0"/>
                <a:hlinkClick r:id="rId9"/>
              </a:rPr>
              <a:t>ScienceProfOnline.com</a:t>
            </a:r>
            <a:endParaRPr lang="en-US" sz="1000" dirty="0">
              <a:latin typeface="Comic Sans MS" pitchFamily="66" charset="0"/>
            </a:endParaRPr>
          </a:p>
        </p:txBody>
      </p:sp>
    </p:spTree>
    <p:extLst>
      <p:ext uri="{BB962C8B-B14F-4D97-AF65-F5344CB8AC3E}">
        <p14:creationId xmlns:p14="http://schemas.microsoft.com/office/powerpoint/2010/main" val="31930377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304800" y="1235487"/>
            <a:ext cx="4419600" cy="5126439"/>
          </a:xfrm>
        </p:spPr>
        <p:txBody>
          <a:bodyPr/>
          <a:lstStyle/>
          <a:p>
            <a:pPr marL="225425" indent="-225425" eaLnBrk="1" hangingPunct="1">
              <a:lnSpc>
                <a:spcPct val="80000"/>
              </a:lnSpc>
              <a:buFontTx/>
              <a:buNone/>
              <a:defRPr/>
            </a:pPr>
            <a:endParaRPr lang="en-US" sz="2000" dirty="0" smtClean="0"/>
          </a:p>
          <a:p>
            <a:pPr marL="225425" indent="-225425" eaLnBrk="1" hangingPunct="1">
              <a:lnSpc>
                <a:spcPct val="80000"/>
              </a:lnSpc>
              <a:defRPr/>
            </a:pPr>
            <a:r>
              <a:rPr lang="en-US" sz="1600" dirty="0" smtClean="0">
                <a:latin typeface="Comic Sans MS" pitchFamily="66" charset="0"/>
              </a:rPr>
              <a:t>H</a:t>
            </a:r>
            <a:r>
              <a:rPr lang="en-US" sz="1600" baseline="-25000" dirty="0" smtClean="0">
                <a:latin typeface="Comic Sans MS" pitchFamily="66" charset="0"/>
              </a:rPr>
              <a:t>2</a:t>
            </a:r>
            <a:r>
              <a:rPr lang="en-US" sz="1600" dirty="0" smtClean="0">
                <a:latin typeface="Comic Sans MS" pitchFamily="66" charset="0"/>
              </a:rPr>
              <a:t>O important reactant in many metabolic reactions.</a:t>
            </a:r>
          </a:p>
          <a:p>
            <a:pPr marL="0" indent="0" eaLnBrk="1" hangingPunct="1">
              <a:lnSpc>
                <a:spcPct val="80000"/>
              </a:lnSpc>
              <a:buFontTx/>
              <a:buNone/>
              <a:defRPr/>
            </a:pPr>
            <a:endParaRPr lang="en-US" sz="1000" dirty="0" smtClean="0">
              <a:latin typeface="Comic Sans MS" pitchFamily="66" charset="0"/>
            </a:endParaRPr>
          </a:p>
          <a:p>
            <a:pPr marL="225425" indent="-225425" eaLnBrk="1" hangingPunct="1">
              <a:lnSpc>
                <a:spcPct val="80000"/>
              </a:lnSpc>
              <a:defRPr/>
            </a:pPr>
            <a:r>
              <a:rPr lang="en-US" sz="1600" dirty="0" smtClean="0">
                <a:latin typeface="Comic Sans MS" pitchFamily="66" charset="0"/>
              </a:rPr>
              <a:t>Most cells die in absence of water.</a:t>
            </a:r>
          </a:p>
          <a:p>
            <a:pPr marL="684213" lvl="1" indent="-227013" eaLnBrk="1" hangingPunct="1">
              <a:lnSpc>
                <a:spcPct val="80000"/>
              </a:lnSpc>
              <a:buFontTx/>
              <a:buNone/>
              <a:defRPr/>
            </a:pPr>
            <a:endParaRPr lang="en-US" sz="1000" i="1" dirty="0" smtClean="0">
              <a:latin typeface="Comic Sans MS" pitchFamily="66" charset="0"/>
            </a:endParaRPr>
          </a:p>
          <a:p>
            <a:pPr marL="225425" indent="-225425" eaLnBrk="1" hangingPunct="1">
              <a:lnSpc>
                <a:spcPct val="80000"/>
              </a:lnSpc>
              <a:defRPr/>
            </a:pPr>
            <a:r>
              <a:rPr lang="en-US" sz="1600" dirty="0" smtClean="0">
                <a:latin typeface="Comic Sans MS" pitchFamily="66" charset="0"/>
                <a:hlinkClick r:id="rId3"/>
              </a:rPr>
              <a:t>Cell walls of bacteria</a:t>
            </a:r>
            <a:r>
              <a:rPr lang="en-US" sz="1600" dirty="0" smtClean="0">
                <a:latin typeface="Comic Sans MS" pitchFamily="66" charset="0"/>
              </a:rPr>
              <a:t>  and </a:t>
            </a:r>
            <a:r>
              <a:rPr lang="en-US" sz="1600" dirty="0" smtClean="0">
                <a:latin typeface="Comic Sans MS" pitchFamily="66" charset="0"/>
                <a:hlinkClick r:id="rId4"/>
              </a:rPr>
              <a:t>plants</a:t>
            </a:r>
            <a:r>
              <a:rPr lang="en-US" sz="1600" dirty="0" smtClean="0">
                <a:latin typeface="Comic Sans MS" pitchFamily="66" charset="0"/>
              </a:rPr>
              <a:t> prevent them from exploding in a </a:t>
            </a:r>
            <a:r>
              <a:rPr lang="en-US" sz="1600" b="1" dirty="0" smtClean="0">
                <a:latin typeface="Comic Sans MS" pitchFamily="66" charset="0"/>
              </a:rPr>
              <a:t>hypotonic </a:t>
            </a:r>
            <a:r>
              <a:rPr lang="en-US" sz="1600" dirty="0" smtClean="0">
                <a:latin typeface="Comic Sans MS" pitchFamily="66" charset="0"/>
              </a:rPr>
              <a:t>environment, but most bacteria are vulnerable in </a:t>
            </a:r>
            <a:r>
              <a:rPr lang="en-US" sz="1600" b="1" dirty="0" smtClean="0">
                <a:latin typeface="Comic Sans MS" pitchFamily="66" charset="0"/>
              </a:rPr>
              <a:t>hypertonic </a:t>
            </a:r>
            <a:r>
              <a:rPr lang="en-US" sz="1600" dirty="0" smtClean="0">
                <a:latin typeface="Comic Sans MS" pitchFamily="66" charset="0"/>
              </a:rPr>
              <a:t>environments.</a:t>
            </a:r>
          </a:p>
          <a:p>
            <a:pPr marL="225425" indent="-225425" eaLnBrk="1" hangingPunct="1">
              <a:lnSpc>
                <a:spcPct val="80000"/>
              </a:lnSpc>
              <a:defRPr/>
            </a:pPr>
            <a:endParaRPr lang="en-US" sz="700" dirty="0" smtClean="0">
              <a:latin typeface="Comic Sans MS" pitchFamily="66" charset="0"/>
            </a:endParaRPr>
          </a:p>
          <a:p>
            <a:pPr eaLnBrk="1" hangingPunct="1">
              <a:spcBef>
                <a:spcPct val="50000"/>
              </a:spcBef>
              <a:defRPr/>
            </a:pPr>
            <a:r>
              <a:rPr lang="en-US" sz="1600" dirty="0" smtClean="0">
                <a:latin typeface="Comic Sans MS" pitchFamily="66" charset="0"/>
              </a:rPr>
              <a:t>Many </a:t>
            </a:r>
            <a:r>
              <a:rPr lang="en-US" sz="1600" dirty="0">
                <a:latin typeface="Comic Sans MS" pitchFamily="66" charset="0"/>
              </a:rPr>
              <a:t>bacteria can be </a:t>
            </a:r>
            <a:r>
              <a:rPr lang="en-US" sz="1600" dirty="0" err="1">
                <a:latin typeface="Comic Sans MS" pitchFamily="66" charset="0"/>
              </a:rPr>
              <a:t>plasmolyzed</a:t>
            </a:r>
            <a:r>
              <a:rPr lang="en-US" sz="1600" dirty="0">
                <a:latin typeface="Comic Sans MS" pitchFamily="66" charset="0"/>
              </a:rPr>
              <a:t> by high concentrations of solutes</a:t>
            </a:r>
            <a:r>
              <a:rPr lang="en-US" sz="1600" dirty="0" smtClean="0">
                <a:latin typeface="Comic Sans MS" pitchFamily="66" charset="0"/>
              </a:rPr>
              <a:t>.</a:t>
            </a:r>
            <a:endParaRPr lang="en-US" sz="1000" dirty="0" smtClean="0">
              <a:latin typeface="Comic Sans MS" pitchFamily="66" charset="0"/>
            </a:endParaRPr>
          </a:p>
          <a:p>
            <a:pPr eaLnBrk="1" hangingPunct="1">
              <a:spcBef>
                <a:spcPct val="50000"/>
              </a:spcBef>
              <a:defRPr/>
            </a:pPr>
            <a:r>
              <a:rPr lang="en-US" sz="1600" dirty="0" smtClean="0">
                <a:latin typeface="Comic Sans MS" pitchFamily="66" charset="0"/>
              </a:rPr>
              <a:t>You salty perspiration protects you from bacteria that cannot handle the high sodium chloride concentration.</a:t>
            </a:r>
            <a:endParaRPr lang="en-US" sz="500" dirty="0">
              <a:latin typeface="Comic Sans MS" pitchFamily="66" charset="0"/>
            </a:endParaRPr>
          </a:p>
          <a:p>
            <a:pPr eaLnBrk="1" hangingPunct="1">
              <a:spcBef>
                <a:spcPct val="50000"/>
              </a:spcBef>
              <a:defRPr/>
            </a:pPr>
            <a:r>
              <a:rPr lang="en-US" sz="1600" dirty="0" smtClean="0">
                <a:latin typeface="Comic Sans MS" pitchFamily="66" charset="0"/>
              </a:rPr>
              <a:t>The </a:t>
            </a:r>
            <a:r>
              <a:rPr lang="en-US" sz="1600" dirty="0">
                <a:latin typeface="Comic Sans MS" pitchFamily="66" charset="0"/>
              </a:rPr>
              <a:t>water moves out of the bacterium and it dies of ‘</a:t>
            </a:r>
            <a:r>
              <a:rPr lang="en-US" sz="1600" dirty="0" err="1">
                <a:latin typeface="Comic Sans MS" pitchFamily="66" charset="0"/>
              </a:rPr>
              <a:t>hyperosmostic</a:t>
            </a:r>
            <a:r>
              <a:rPr lang="en-US" sz="1600" dirty="0">
                <a:latin typeface="Comic Sans MS" pitchFamily="66" charset="0"/>
              </a:rPr>
              <a:t> shock’ (desiccation).</a:t>
            </a:r>
          </a:p>
          <a:p>
            <a:pPr marL="225425" indent="-225425" eaLnBrk="1" hangingPunct="1">
              <a:lnSpc>
                <a:spcPct val="80000"/>
              </a:lnSpc>
              <a:defRPr/>
            </a:pPr>
            <a:endParaRPr lang="en-US" sz="1800" dirty="0" smtClean="0">
              <a:latin typeface="Comic Sans MS" pitchFamily="66" charset="0"/>
            </a:endParaRPr>
          </a:p>
          <a:p>
            <a:pPr marL="684213" lvl="1" indent="-227013" eaLnBrk="1" hangingPunct="1">
              <a:lnSpc>
                <a:spcPct val="80000"/>
              </a:lnSpc>
              <a:buFontTx/>
              <a:buNone/>
              <a:defRPr/>
            </a:pPr>
            <a:endParaRPr lang="en-US" sz="1400" i="1" dirty="0" smtClean="0">
              <a:latin typeface="Comic Sans MS" pitchFamily="66" charset="0"/>
            </a:endParaRPr>
          </a:p>
        </p:txBody>
      </p:sp>
      <p:pic>
        <p:nvPicPr>
          <p:cNvPr id="38917" name="Picture 5" descr="Image:Water droplet blue bg05.jpg">
            <a:hlinkClick r:id="rId5"/>
          </p:cNvPr>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27708" y="84384"/>
            <a:ext cx="1267691" cy="1192061"/>
          </a:xfrm>
          <a:prstGeom prst="ellipse">
            <a:avLst/>
          </a:prstGeom>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36"/>
          <p:cNvSpPr txBox="1">
            <a:spLocks noChangeArrowheads="1"/>
          </p:cNvSpPr>
          <p:nvPr/>
        </p:nvSpPr>
        <p:spPr bwMode="auto">
          <a:xfrm>
            <a:off x="-23813" y="6304002"/>
            <a:ext cx="33766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latin typeface="Comic Sans MS" pitchFamily="66" charset="0"/>
              </a:rPr>
              <a:t>Images: </a:t>
            </a:r>
            <a:r>
              <a:rPr lang="en-US" altLang="en-US" sz="1000" dirty="0">
                <a:latin typeface="Comic Sans MS" pitchFamily="66" charset="0"/>
                <a:hlinkClick r:id="rId7"/>
              </a:rPr>
              <a:t>Water </a:t>
            </a:r>
            <a:r>
              <a:rPr lang="en-US" altLang="en-US" sz="1000" dirty="0" smtClean="0">
                <a:latin typeface="Comic Sans MS" pitchFamily="66" charset="0"/>
                <a:hlinkClick r:id="rId7"/>
              </a:rPr>
              <a:t>drop</a:t>
            </a:r>
            <a:r>
              <a:rPr lang="en-US" altLang="en-US" sz="1000" dirty="0" smtClean="0">
                <a:latin typeface="Comic Sans MS" pitchFamily="66" charset="0"/>
              </a:rPr>
              <a:t>; </a:t>
            </a:r>
            <a:r>
              <a:rPr lang="en-US" altLang="en-US" sz="1000" dirty="0" smtClean="0">
                <a:latin typeface="Comic Sans MS" pitchFamily="66" charset="0"/>
                <a:hlinkClick r:id="rId8"/>
              </a:rPr>
              <a:t>Sweat </a:t>
            </a:r>
            <a:r>
              <a:rPr lang="en-US" altLang="en-US" sz="1000" dirty="0" smtClean="0">
                <a:latin typeface="Comic Sans MS" pitchFamily="66" charset="0"/>
              </a:rPr>
              <a:t>on face of runner; </a:t>
            </a:r>
            <a:r>
              <a:rPr lang="en-US" altLang="en-US" sz="1000" i="1" dirty="0" smtClean="0">
                <a:latin typeface="Comic Sans MS" pitchFamily="66" charset="0"/>
              </a:rPr>
              <a:t>Staphylococcus</a:t>
            </a:r>
            <a:r>
              <a:rPr lang="en-US" altLang="en-US" sz="1000" dirty="0" smtClean="0">
                <a:latin typeface="Comic Sans MS" pitchFamily="66" charset="0"/>
              </a:rPr>
              <a:t>, T. Port; Cells</a:t>
            </a:r>
            <a:r>
              <a:rPr lang="en-US" altLang="en-US" sz="1000" dirty="0">
                <a:latin typeface="Comic Sans MS" pitchFamily="66" charset="0"/>
              </a:rPr>
              <a:t>, </a:t>
            </a:r>
            <a:r>
              <a:rPr lang="en-US" altLang="en-US" sz="1000" dirty="0">
                <a:latin typeface="Comic Sans MS" pitchFamily="66" charset="0"/>
                <a:hlinkClick r:id="rId9"/>
              </a:rPr>
              <a:t>full of water </a:t>
            </a:r>
            <a:r>
              <a:rPr lang="en-US" altLang="en-US" sz="1000" dirty="0">
                <a:latin typeface="Comic Sans MS" pitchFamily="66" charset="0"/>
              </a:rPr>
              <a:t>versus </a:t>
            </a:r>
            <a:r>
              <a:rPr lang="en-US" altLang="en-US" sz="1000" dirty="0" err="1">
                <a:latin typeface="Comic Sans MS" pitchFamily="66" charset="0"/>
                <a:hlinkClick r:id="rId10"/>
              </a:rPr>
              <a:t>plasmolyzed</a:t>
            </a:r>
            <a:r>
              <a:rPr lang="en-US" altLang="en-US" sz="1000" dirty="0">
                <a:latin typeface="Comic Sans MS" pitchFamily="66" charset="0"/>
              </a:rPr>
              <a:t>, </a:t>
            </a:r>
            <a:r>
              <a:rPr lang="en-US" altLang="en-US" sz="1000" dirty="0" err="1">
                <a:latin typeface="Comic Sans MS" pitchFamily="66" charset="0"/>
              </a:rPr>
              <a:t>Mnolf</a:t>
            </a:r>
            <a:r>
              <a:rPr lang="en-US" altLang="en-US" sz="1000" dirty="0">
                <a:latin typeface="Comic Sans MS" pitchFamily="66" charset="0"/>
              </a:rPr>
              <a:t>, Wiki</a:t>
            </a:r>
          </a:p>
        </p:txBody>
      </p:sp>
      <p:sp>
        <p:nvSpPr>
          <p:cNvPr id="22533" name="Rectangle 2"/>
          <p:cNvSpPr txBox="1">
            <a:spLocks noChangeArrowheads="1"/>
          </p:cNvSpPr>
          <p:nvPr/>
        </p:nvSpPr>
        <p:spPr bwMode="auto">
          <a:xfrm>
            <a:off x="1388918" y="237658"/>
            <a:ext cx="4369213" cy="98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0850" indent="-4508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smtClean="0">
                <a:solidFill>
                  <a:srgbClr val="020294"/>
                </a:solidFill>
                <a:latin typeface="Comic Sans MS" pitchFamily="66" charset="0"/>
              </a:rPr>
              <a:t>Cells </a:t>
            </a:r>
            <a:r>
              <a:rPr lang="en-US" altLang="en-US" sz="3200" b="1" dirty="0">
                <a:solidFill>
                  <a:srgbClr val="020294"/>
                </a:solidFill>
                <a:latin typeface="Comic Sans MS" pitchFamily="66" charset="0"/>
              </a:rPr>
              <a:t>&amp; Water</a:t>
            </a:r>
            <a:r>
              <a:rPr lang="en-US" altLang="en-US" sz="3200" b="1" dirty="0">
                <a:latin typeface="Comic Sans MS" pitchFamily="66" charset="0"/>
              </a:rPr>
              <a:t>: </a:t>
            </a:r>
            <a:endParaRPr lang="en-US" altLang="en-US" sz="3200" b="1" dirty="0" smtClean="0">
              <a:latin typeface="Comic Sans MS" pitchFamily="66" charset="0"/>
            </a:endParaRPr>
          </a:p>
          <a:p>
            <a:pPr eaLnBrk="1" hangingPunct="1"/>
            <a:r>
              <a:rPr lang="en-US" altLang="en-US" sz="2800" b="1" dirty="0" smtClean="0">
                <a:latin typeface="Comic Sans MS" pitchFamily="66" charset="0"/>
              </a:rPr>
              <a:t>Osmotic </a:t>
            </a:r>
            <a:r>
              <a:rPr lang="en-US" altLang="en-US" sz="2800" b="1" dirty="0">
                <a:latin typeface="Comic Sans MS" pitchFamily="66" charset="0"/>
              </a:rPr>
              <a:t>Pressure</a:t>
            </a:r>
          </a:p>
        </p:txBody>
      </p:sp>
      <p:pic>
        <p:nvPicPr>
          <p:cNvPr id="9"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48390" y="3429000"/>
            <a:ext cx="1590675" cy="1458119"/>
          </a:xfrm>
          <a:prstGeom prst="ellipse">
            <a:avLst/>
          </a:prstGeom>
          <a:noFill/>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a:xfrm>
            <a:off x="6945462" y="3446544"/>
            <a:ext cx="1543044" cy="142303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805087">
            <a:off x="7836048" y="5134995"/>
            <a:ext cx="925511" cy="1135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7" name="Text Box 18"/>
          <p:cNvSpPr txBox="1">
            <a:spLocks noChangeArrowheads="1"/>
          </p:cNvSpPr>
          <p:nvPr/>
        </p:nvSpPr>
        <p:spPr bwMode="auto">
          <a:xfrm>
            <a:off x="5651406" y="5239293"/>
            <a:ext cx="19753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dirty="0">
                <a:solidFill>
                  <a:srgbClr val="FF0000"/>
                </a:solidFill>
                <a:latin typeface="Comic Sans MS" panose="030F0702030302020204" pitchFamily="66" charset="0"/>
              </a:rPr>
              <a:t>Q</a:t>
            </a:r>
            <a:r>
              <a:rPr lang="en-US" altLang="en-US" sz="1400" b="1" dirty="0">
                <a:latin typeface="Comic Sans MS" panose="030F0702030302020204" pitchFamily="66" charset="0"/>
              </a:rPr>
              <a:t>:</a:t>
            </a:r>
            <a:r>
              <a:rPr lang="en-US" altLang="en-US" sz="1400" b="1" dirty="0">
                <a:solidFill>
                  <a:srgbClr val="FF9900"/>
                </a:solidFill>
                <a:latin typeface="Comic Sans MS" panose="030F0702030302020204" pitchFamily="66" charset="0"/>
              </a:rPr>
              <a:t> </a:t>
            </a:r>
            <a:r>
              <a:rPr lang="en-US" altLang="en-US" sz="1400" dirty="0">
                <a:latin typeface="Comic Sans MS" panose="030F0702030302020204" pitchFamily="66" charset="0"/>
              </a:rPr>
              <a:t>Why can you keep honey on the cupboard for months, even years, without it spoiling?</a:t>
            </a:r>
          </a:p>
        </p:txBody>
      </p:sp>
      <p:sp>
        <p:nvSpPr>
          <p:cNvPr id="22538" name="Text Box 5"/>
          <p:cNvSpPr txBox="1">
            <a:spLocks noChangeArrowheads="1"/>
          </p:cNvSpPr>
          <p:nvPr/>
        </p:nvSpPr>
        <p:spPr bwMode="auto">
          <a:xfrm>
            <a:off x="4562475"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a:latin typeface="Comic Sans MS" pitchFamily="66" charset="0"/>
              </a:rPr>
              <a:t>From the  </a:t>
            </a:r>
            <a:r>
              <a:rPr lang="en-US" altLang="en-US" sz="1000">
                <a:latin typeface="Comic Sans MS" pitchFamily="66" charset="0"/>
                <a:hlinkClick r:id="rId14"/>
              </a:rPr>
              <a:t>Virtual Microbiology Classroom</a:t>
            </a:r>
            <a:r>
              <a:rPr lang="en-US" altLang="en-US" sz="1000">
                <a:latin typeface="Comic Sans MS" pitchFamily="66" charset="0"/>
              </a:rPr>
              <a:t> on </a:t>
            </a:r>
            <a:r>
              <a:rPr lang="en-US" altLang="en-US" sz="1000">
                <a:latin typeface="Comic Sans MS" pitchFamily="66" charset="0"/>
                <a:hlinkClick r:id="rId15"/>
              </a:rPr>
              <a:t>ScienceProfOnline.com</a:t>
            </a:r>
            <a:endParaRPr lang="en-US" altLang="en-US" sz="1000">
              <a:latin typeface="Comic Sans MS" pitchFamily="66" charset="0"/>
            </a:endParaRPr>
          </a:p>
        </p:txBody>
      </p:sp>
      <p:pic>
        <p:nvPicPr>
          <p:cNvPr id="12" name="Content Placeholder 2"/>
          <p:cNvPicPr>
            <a:picLocks noChangeAspect="1"/>
          </p:cNvPicPr>
          <p:nvPr/>
        </p:nvPicPr>
        <p:blipFill>
          <a:blip r:embed="rId16">
            <a:extLst>
              <a:ext uri="{28A0092B-C50C-407E-A947-70E740481C1C}">
                <a14:useLocalDpi xmlns:a14="http://schemas.microsoft.com/office/drawing/2010/main"/>
              </a:ext>
            </a:extLst>
          </a:blip>
          <a:stretch>
            <a:fillRect/>
          </a:stretch>
        </p:blipFill>
        <p:spPr>
          <a:xfrm rot="747373">
            <a:off x="5887804" y="461177"/>
            <a:ext cx="2705203" cy="25664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18946" y="237658"/>
            <a:ext cx="1371600" cy="145206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7479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7848600" cy="533400"/>
          </a:xfrm>
        </p:spPr>
        <p:txBody>
          <a:bodyPr/>
          <a:lstStyle/>
          <a:p>
            <a:pPr algn="l" eaLnBrk="1" hangingPunct="1"/>
            <a:r>
              <a:rPr lang="en-US" sz="2800" b="1" smtClean="0">
                <a:solidFill>
                  <a:srgbClr val="FF0000"/>
                </a:solidFill>
                <a:latin typeface="Comic Sans MS" pitchFamily="66" charset="0"/>
              </a:rPr>
              <a:t>Plasma Membrane as a Barrier</a:t>
            </a:r>
          </a:p>
        </p:txBody>
      </p:sp>
      <p:sp>
        <p:nvSpPr>
          <p:cNvPr id="14339" name="Rectangle 3"/>
          <p:cNvSpPr>
            <a:spLocks noGrp="1" noChangeArrowheads="1"/>
          </p:cNvSpPr>
          <p:nvPr>
            <p:ph type="body" sz="half" idx="1"/>
          </p:nvPr>
        </p:nvSpPr>
        <p:spPr>
          <a:xfrm>
            <a:off x="228600" y="990600"/>
            <a:ext cx="8763000" cy="5486400"/>
          </a:xfrm>
        </p:spPr>
        <p:txBody>
          <a:bodyPr/>
          <a:lstStyle/>
          <a:p>
            <a:pPr eaLnBrk="1" hangingPunct="1">
              <a:lnSpc>
                <a:spcPct val="90000"/>
              </a:lnSpc>
              <a:buFontTx/>
              <a:buNone/>
            </a:pPr>
            <a:r>
              <a:rPr lang="en-US" sz="2000" b="1" dirty="0" smtClean="0">
                <a:solidFill>
                  <a:schemeClr val="tx1">
                    <a:lumMod val="50000"/>
                    <a:lumOff val="50000"/>
                  </a:schemeClr>
                </a:solidFill>
                <a:latin typeface="Comic Sans MS" pitchFamily="66" charset="0"/>
              </a:rPr>
              <a:t>ACTIVE TRANSPORT</a:t>
            </a:r>
          </a:p>
          <a:p>
            <a:pPr eaLnBrk="1" hangingPunct="1">
              <a:lnSpc>
                <a:spcPct val="90000"/>
              </a:lnSpc>
              <a:buFontTx/>
              <a:buNone/>
            </a:pPr>
            <a:endParaRPr lang="en-US" sz="1600" b="1" dirty="0" smtClean="0">
              <a:latin typeface="Comic Sans MS" pitchFamily="66" charset="0"/>
            </a:endParaRPr>
          </a:p>
          <a:p>
            <a:pPr eaLnBrk="1" hangingPunct="1">
              <a:lnSpc>
                <a:spcPct val="90000"/>
              </a:lnSpc>
            </a:pPr>
            <a:r>
              <a:rPr lang="en-US" sz="1600" dirty="0" smtClean="0">
                <a:latin typeface="Comic Sans MS" pitchFamily="66" charset="0"/>
              </a:rPr>
              <a:t>How most molecules move across the plasma membrane.</a:t>
            </a:r>
          </a:p>
          <a:p>
            <a:pPr eaLnBrk="1" hangingPunct="1">
              <a:lnSpc>
                <a:spcPct val="90000"/>
              </a:lnSpc>
            </a:pPr>
            <a:endParaRPr lang="en-US" sz="1000" dirty="0" smtClean="0">
              <a:latin typeface="Comic Sans MS" pitchFamily="66" charset="0"/>
            </a:endParaRPr>
          </a:p>
          <a:p>
            <a:pPr eaLnBrk="1" hangingPunct="1">
              <a:lnSpc>
                <a:spcPct val="90000"/>
              </a:lnSpc>
            </a:pPr>
            <a:r>
              <a:rPr lang="en-US" sz="1600" dirty="0" smtClean="0">
                <a:latin typeface="Comic Sans MS" pitchFamily="66" charset="0"/>
              </a:rPr>
              <a:t>Analogous to a pump moving water uphill. </a:t>
            </a:r>
          </a:p>
          <a:p>
            <a:pPr eaLnBrk="1" hangingPunct="1">
              <a:lnSpc>
                <a:spcPct val="90000"/>
              </a:lnSpc>
            </a:pPr>
            <a:endParaRPr lang="en-US" sz="1000" dirty="0" smtClean="0">
              <a:latin typeface="Comic Sans MS" pitchFamily="66" charset="0"/>
            </a:endParaRPr>
          </a:p>
          <a:p>
            <a:pPr eaLnBrk="1" hangingPunct="1">
              <a:lnSpc>
                <a:spcPct val="90000"/>
              </a:lnSpc>
            </a:pPr>
            <a:r>
              <a:rPr lang="en-US" sz="1600" dirty="0" smtClean="0">
                <a:latin typeface="Comic Sans MS" pitchFamily="66" charset="0"/>
              </a:rPr>
              <a:t>Types of active transport are classified by type of energy used to drive molecules across membranes.</a:t>
            </a:r>
          </a:p>
          <a:p>
            <a:pPr eaLnBrk="1" hangingPunct="1">
              <a:lnSpc>
                <a:spcPct val="90000"/>
              </a:lnSpc>
            </a:pPr>
            <a:endParaRPr lang="en-US" sz="1600" dirty="0" smtClean="0">
              <a:latin typeface="Comic Sans MS" pitchFamily="66" charset="0"/>
            </a:endParaRPr>
          </a:p>
          <a:p>
            <a:pPr eaLnBrk="1" hangingPunct="1">
              <a:lnSpc>
                <a:spcPct val="90000"/>
              </a:lnSpc>
            </a:pPr>
            <a:r>
              <a:rPr lang="en-US" sz="1600" b="1" dirty="0" smtClean="0">
                <a:latin typeface="Comic Sans MS" pitchFamily="66" charset="0"/>
              </a:rPr>
              <a:t>ATP Driven Active Transport</a:t>
            </a:r>
          </a:p>
          <a:p>
            <a:pPr eaLnBrk="1" hangingPunct="1">
              <a:lnSpc>
                <a:spcPct val="90000"/>
              </a:lnSpc>
              <a:buFontTx/>
              <a:buNone/>
            </a:pPr>
            <a:r>
              <a:rPr lang="en-US" sz="1600" dirty="0" smtClean="0">
                <a:latin typeface="Comic Sans MS" pitchFamily="66" charset="0"/>
              </a:rPr>
              <a:t>	</a:t>
            </a:r>
            <a:r>
              <a:rPr lang="en-US" sz="1400" dirty="0" smtClean="0">
                <a:latin typeface="Comic Sans MS" pitchFamily="66" charset="0"/>
              </a:rPr>
              <a:t>Energy from adenosine triphosphate (</a:t>
            </a:r>
            <a:r>
              <a:rPr lang="en-US" sz="1400" dirty="0" smtClean="0">
                <a:latin typeface="Comic Sans MS" pitchFamily="66" charset="0"/>
                <a:hlinkClick r:id="rId3"/>
              </a:rPr>
              <a:t>ATP</a:t>
            </a:r>
            <a:r>
              <a:rPr lang="en-US" sz="1400" dirty="0" smtClean="0">
                <a:latin typeface="Comic Sans MS" pitchFamily="66" charset="0"/>
              </a:rPr>
              <a:t>) drives substances across the plasma membrane with the aid of carrier molecules.</a:t>
            </a:r>
          </a:p>
          <a:p>
            <a:pPr eaLnBrk="1" hangingPunct="1">
              <a:lnSpc>
                <a:spcPct val="90000"/>
              </a:lnSpc>
              <a:buFontTx/>
              <a:buNone/>
            </a:pPr>
            <a:endParaRPr lang="en-US" sz="900" dirty="0" smtClean="0">
              <a:latin typeface="Comic Sans MS" pitchFamily="66" charset="0"/>
            </a:endParaRPr>
          </a:p>
          <a:p>
            <a:pPr eaLnBrk="1" hangingPunct="1">
              <a:lnSpc>
                <a:spcPct val="90000"/>
              </a:lnSpc>
              <a:buFontTx/>
              <a:buNone/>
            </a:pPr>
            <a:endParaRPr lang="en-US" sz="1400" dirty="0" smtClean="0"/>
          </a:p>
        </p:txBody>
      </p:sp>
      <p:pic>
        <p:nvPicPr>
          <p:cNvPr id="14340" name="Picture 4" descr="acttrpan"/>
          <p:cNvPicPr>
            <a:picLocks noGrp="1" noChangeAspect="1" noChangeArrowheads="1" noCrop="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14600" y="4038600"/>
            <a:ext cx="4267200" cy="248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p:cNvSpPr txBox="1">
            <a:spLocks noChangeArrowheads="1"/>
          </p:cNvSpPr>
          <p:nvPr/>
        </p:nvSpPr>
        <p:spPr bwMode="auto">
          <a:xfrm>
            <a:off x="457835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extLst>
      <p:ext uri="{BB962C8B-B14F-4D97-AF65-F5344CB8AC3E}">
        <p14:creationId xmlns:p14="http://schemas.microsoft.com/office/powerpoint/2010/main" val="2794740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1219200"/>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dirty="0">
                <a:latin typeface="Comic Sans MS" pitchFamily="66" charset="0"/>
              </a:rPr>
              <a:t>From  the peptidoglycan inwards all bacteria are very similar.  Going further out, the bacterial world divides into two major classes </a:t>
            </a:r>
            <a:r>
              <a:rPr lang="en-US" altLang="en-US" sz="1400" dirty="0">
                <a:latin typeface="Comic Sans MS" pitchFamily="66" charset="0"/>
              </a:rPr>
              <a:t>(plus a couple of odd types)</a:t>
            </a:r>
            <a:r>
              <a:rPr lang="en-US" altLang="en-US" dirty="0">
                <a:latin typeface="Comic Sans MS" pitchFamily="66" charset="0"/>
              </a:rPr>
              <a:t>.  These are:</a:t>
            </a:r>
          </a:p>
        </p:txBody>
      </p:sp>
      <p:sp>
        <p:nvSpPr>
          <p:cNvPr id="15363" name="Text Box 3"/>
          <p:cNvSpPr txBox="1">
            <a:spLocks noChangeArrowheads="1"/>
          </p:cNvSpPr>
          <p:nvPr/>
        </p:nvSpPr>
        <p:spPr bwMode="auto">
          <a:xfrm>
            <a:off x="838200" y="24384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dirty="0">
                <a:latin typeface="Comic Sans MS" pitchFamily="66" charset="0"/>
              </a:rPr>
              <a:t> </a:t>
            </a:r>
            <a:r>
              <a:rPr lang="en-US" altLang="en-US" sz="2000" dirty="0" smtClean="0">
                <a:latin typeface="Comic Sans MS" pitchFamily="66" charset="0"/>
              </a:rPr>
              <a:t>       </a:t>
            </a:r>
            <a:r>
              <a:rPr lang="en-US" altLang="en-US" sz="2000" b="1" dirty="0" smtClean="0">
                <a:solidFill>
                  <a:srgbClr val="9900CC"/>
                </a:solidFill>
                <a:latin typeface="Comic Sans MS" pitchFamily="66" charset="0"/>
                <a:hlinkClick r:id="rId3"/>
              </a:rPr>
              <a:t>Gram-positive</a:t>
            </a:r>
            <a:r>
              <a:rPr lang="en-US" altLang="en-US" sz="2000" b="1" dirty="0" smtClean="0">
                <a:latin typeface="Comic Sans MS" pitchFamily="66" charset="0"/>
              </a:rPr>
              <a:t>        </a:t>
            </a:r>
            <a:r>
              <a:rPr lang="en-US" altLang="en-US" sz="2000" b="1" dirty="0" smtClean="0">
                <a:solidFill>
                  <a:srgbClr val="FF33CC"/>
                </a:solidFill>
                <a:latin typeface="Comic Sans MS" pitchFamily="66" charset="0"/>
              </a:rPr>
              <a:t>               </a:t>
            </a:r>
            <a:r>
              <a:rPr lang="en-US" altLang="en-US" sz="2000" b="1" dirty="0" smtClean="0">
                <a:solidFill>
                  <a:srgbClr val="FF33CC"/>
                </a:solidFill>
                <a:latin typeface="Comic Sans MS" pitchFamily="66" charset="0"/>
                <a:hlinkClick r:id="rId4"/>
              </a:rPr>
              <a:t>Gram-negative</a:t>
            </a:r>
            <a:endParaRPr lang="en-US" altLang="en-US" sz="2000" b="1" dirty="0">
              <a:solidFill>
                <a:srgbClr val="FF33CC"/>
              </a:solidFill>
              <a:latin typeface="Comic Sans MS" pitchFamily="66" charset="0"/>
            </a:endParaRPr>
          </a:p>
        </p:txBody>
      </p:sp>
      <p:sp>
        <p:nvSpPr>
          <p:cNvPr id="15365" name="Text Box 5"/>
          <p:cNvSpPr txBox="1">
            <a:spLocks noChangeArrowheads="1"/>
          </p:cNvSpPr>
          <p:nvPr/>
        </p:nvSpPr>
        <p:spPr bwMode="auto">
          <a:xfrm>
            <a:off x="5934075" y="6457950"/>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Staph, Gram Stain, SPO Microbiology Images, T. Port; </a:t>
            </a:r>
            <a:r>
              <a:rPr lang="en-US" sz="1000">
                <a:latin typeface="Comic Sans MS" pitchFamily="66" charset="0"/>
                <a:hlinkClick r:id="rId5"/>
              </a:rPr>
              <a:t>E coli</a:t>
            </a:r>
            <a:r>
              <a:rPr lang="en-US" sz="1000">
                <a:latin typeface="Comic Sans MS" pitchFamily="66" charset="0"/>
              </a:rPr>
              <a:t>, Y tambe</a:t>
            </a:r>
          </a:p>
        </p:txBody>
      </p:sp>
      <p:pic>
        <p:nvPicPr>
          <p:cNvPr id="15366" name="Picture 6" descr="microbiology-staph-gram-1000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971800"/>
            <a:ext cx="37338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seudomonas_aeruginosa_Gram_ tam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9718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
        <p:nvSpPr>
          <p:cNvPr id="9" name="Rectangle 6"/>
          <p:cNvSpPr>
            <a:spLocks noChangeArrowheads="1"/>
          </p:cNvSpPr>
          <p:nvPr/>
        </p:nvSpPr>
        <p:spPr bwMode="auto">
          <a:xfrm>
            <a:off x="2299855" y="346364"/>
            <a:ext cx="472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r>
              <a:rPr lang="en-US" altLang="en-US" sz="3200" b="0" dirty="0">
                <a:solidFill>
                  <a:schemeClr val="tx2"/>
                </a:solidFill>
                <a:latin typeface="Comic Sans MS" pitchFamily="66" charset="0"/>
              </a:rPr>
              <a:t>Prokaryotes - </a:t>
            </a:r>
            <a:r>
              <a:rPr lang="en-US" altLang="en-US" sz="3200" dirty="0">
                <a:solidFill>
                  <a:schemeClr val="tx2"/>
                </a:solidFill>
                <a:latin typeface="Comic Sans MS" pitchFamily="66" charset="0"/>
                <a:hlinkClick r:id="rId10"/>
              </a:rPr>
              <a:t>Cell Wall</a:t>
            </a:r>
            <a:endParaRPr lang="en-US" altLang="en-US" sz="3200" dirty="0">
              <a:solidFill>
                <a:schemeClr val="tx2"/>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Shingle"/>
          <p:cNvSpPr>
            <a:spLocks noChangeArrowheads="1"/>
          </p:cNvSpPr>
          <p:nvPr/>
        </p:nvSpPr>
        <p:spPr bwMode="auto">
          <a:xfrm>
            <a:off x="2312988" y="2889250"/>
            <a:ext cx="5867400" cy="3657600"/>
          </a:xfrm>
          <a:prstGeom prst="roundRect">
            <a:avLst>
              <a:gd name="adj" fmla="val 50000"/>
            </a:avLst>
          </a:prstGeom>
          <a:pattFill prst="shingle">
            <a:fgClr>
              <a:schemeClr val="accent2"/>
            </a:fgClr>
            <a:bgClr>
              <a:srgbClr val="FFFFFF"/>
            </a:bgClr>
          </a:pattFill>
          <a:ln>
            <a:noFill/>
          </a:ln>
          <a:effectLst/>
          <a:extLst>
            <a:ext uri="{91240B29-F687-4f45-9708-019B960494DF}">
              <a14:hiddenLine xmlns:a14="http://schemas.microsoft.com/office/drawing/2010/main" w="57150">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charset="0"/>
            </a:endParaRPr>
          </a:p>
        </p:txBody>
      </p:sp>
      <p:sp>
        <p:nvSpPr>
          <p:cNvPr id="5123" name="AutoShape 3" descr="Small confetti"/>
          <p:cNvSpPr>
            <a:spLocks noChangeArrowheads="1"/>
          </p:cNvSpPr>
          <p:nvPr/>
        </p:nvSpPr>
        <p:spPr bwMode="auto">
          <a:xfrm>
            <a:off x="2617788" y="3270250"/>
            <a:ext cx="5181600" cy="2971800"/>
          </a:xfrm>
          <a:prstGeom prst="roundRect">
            <a:avLst>
              <a:gd name="adj" fmla="val 50000"/>
            </a:avLst>
          </a:prstGeom>
          <a:pattFill prst="smConfetti">
            <a:fgClr>
              <a:srgbClr val="CC0000"/>
            </a:fgClr>
            <a:bgClr>
              <a:schemeClr val="bg1"/>
            </a:bgClr>
          </a:pattFill>
          <a:ln w="571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4267200" y="31242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55626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3352800" y="6096000"/>
            <a:ext cx="152400" cy="304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Oval 7"/>
          <p:cNvSpPr>
            <a:spLocks noChangeArrowheads="1"/>
          </p:cNvSpPr>
          <p:nvPr/>
        </p:nvSpPr>
        <p:spPr bwMode="auto">
          <a:xfrm>
            <a:off x="3429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5334000" y="60198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Oval 9"/>
          <p:cNvSpPr>
            <a:spLocks noChangeArrowheads="1"/>
          </p:cNvSpPr>
          <p:nvPr/>
        </p:nvSpPr>
        <p:spPr bwMode="auto">
          <a:xfrm>
            <a:off x="4343400" y="3276600"/>
            <a:ext cx="3048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p:nvSpPr>
        <p:spPr bwMode="auto">
          <a:xfrm>
            <a:off x="2693988" y="34290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auto">
          <a:xfrm>
            <a:off x="6884988" y="5638800"/>
            <a:ext cx="457200" cy="381000"/>
          </a:xfrm>
          <a:custGeom>
            <a:avLst/>
            <a:gdLst>
              <a:gd name="T0" fmla="*/ 2147483647 w 600"/>
              <a:gd name="T1" fmla="*/ 0 h 624"/>
              <a:gd name="T2" fmla="*/ 2147483647 w 600"/>
              <a:gd name="T3" fmla="*/ 2147483647 h 624"/>
              <a:gd name="T4" fmla="*/ 2147483647 w 600"/>
              <a:gd name="T5" fmla="*/ 2147483647 h 624"/>
              <a:gd name="T6" fmla="*/ 2147483647 w 600"/>
              <a:gd name="T7" fmla="*/ 2147483647 h 624"/>
              <a:gd name="T8" fmla="*/ 2147483647 w 600"/>
              <a:gd name="T9" fmla="*/ 2147483647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624">
                <a:moveTo>
                  <a:pt x="192" y="0"/>
                </a:moveTo>
                <a:cubicBezTo>
                  <a:pt x="396" y="140"/>
                  <a:pt x="600" y="280"/>
                  <a:pt x="576" y="336"/>
                </a:cubicBezTo>
                <a:cubicBezTo>
                  <a:pt x="552" y="392"/>
                  <a:pt x="96" y="296"/>
                  <a:pt x="48" y="336"/>
                </a:cubicBezTo>
                <a:cubicBezTo>
                  <a:pt x="0" y="376"/>
                  <a:pt x="223" y="527"/>
                  <a:pt x="288" y="576"/>
                </a:cubicBezTo>
                <a:cubicBezTo>
                  <a:pt x="352" y="624"/>
                  <a:pt x="392" y="624"/>
                  <a:pt x="432" y="624"/>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auto">
          <a:xfrm>
            <a:off x="3303588" y="4014788"/>
            <a:ext cx="1365250" cy="1346200"/>
          </a:xfrm>
          <a:custGeom>
            <a:avLst/>
            <a:gdLst>
              <a:gd name="T0" fmla="*/ 2147483647 w 860"/>
              <a:gd name="T1" fmla="*/ 2147483647 h 848"/>
              <a:gd name="T2" fmla="*/ 2147483647 w 860"/>
              <a:gd name="T3" fmla="*/ 2147483647 h 848"/>
              <a:gd name="T4" fmla="*/ 2147483647 w 860"/>
              <a:gd name="T5" fmla="*/ 2147483647 h 848"/>
              <a:gd name="T6" fmla="*/ 2147483647 w 860"/>
              <a:gd name="T7" fmla="*/ 2147483647 h 848"/>
              <a:gd name="T8" fmla="*/ 2147483647 w 860"/>
              <a:gd name="T9" fmla="*/ 2147483647 h 848"/>
              <a:gd name="T10" fmla="*/ 2147483647 w 860"/>
              <a:gd name="T11" fmla="*/ 2147483647 h 848"/>
              <a:gd name="T12" fmla="*/ 2147483647 w 860"/>
              <a:gd name="T13" fmla="*/ 2147483647 h 848"/>
              <a:gd name="T14" fmla="*/ 2147483647 w 860"/>
              <a:gd name="T15" fmla="*/ 2147483647 h 848"/>
              <a:gd name="T16" fmla="*/ 2147483647 w 860"/>
              <a:gd name="T17" fmla="*/ 2147483647 h 848"/>
              <a:gd name="T18" fmla="*/ 2147483647 w 860"/>
              <a:gd name="T19" fmla="*/ 2147483647 h 848"/>
              <a:gd name="T20" fmla="*/ 2147483647 w 860"/>
              <a:gd name="T21" fmla="*/ 2147483647 h 848"/>
              <a:gd name="T22" fmla="*/ 2147483647 w 860"/>
              <a:gd name="T23" fmla="*/ 2147483647 h 848"/>
              <a:gd name="T24" fmla="*/ 2147483647 w 860"/>
              <a:gd name="T25" fmla="*/ 2147483647 h 848"/>
              <a:gd name="T26" fmla="*/ 2147483647 w 860"/>
              <a:gd name="T27" fmla="*/ 2147483647 h 848"/>
              <a:gd name="T28" fmla="*/ 2147483647 w 860"/>
              <a:gd name="T29" fmla="*/ 2147483647 h 848"/>
              <a:gd name="T30" fmla="*/ 2147483647 w 860"/>
              <a:gd name="T31" fmla="*/ 2147483647 h 848"/>
              <a:gd name="T32" fmla="*/ 2147483647 w 860"/>
              <a:gd name="T33" fmla="*/ 2147483647 h 848"/>
              <a:gd name="T34" fmla="*/ 2147483647 w 860"/>
              <a:gd name="T35" fmla="*/ 2147483647 h 848"/>
              <a:gd name="T36" fmla="*/ 2147483647 w 860"/>
              <a:gd name="T37" fmla="*/ 2147483647 h 848"/>
              <a:gd name="T38" fmla="*/ 2147483647 w 860"/>
              <a:gd name="T39" fmla="*/ 2147483647 h 848"/>
              <a:gd name="T40" fmla="*/ 2147483647 w 860"/>
              <a:gd name="T41" fmla="*/ 2147483647 h 848"/>
              <a:gd name="T42" fmla="*/ 2147483647 w 860"/>
              <a:gd name="T43" fmla="*/ 2147483647 h 848"/>
              <a:gd name="T44" fmla="*/ 2147483647 w 860"/>
              <a:gd name="T45" fmla="*/ 2147483647 h 848"/>
              <a:gd name="T46" fmla="*/ 2147483647 w 860"/>
              <a:gd name="T47" fmla="*/ 2147483647 h 848"/>
              <a:gd name="T48" fmla="*/ 2147483647 w 860"/>
              <a:gd name="T49" fmla="*/ 2147483647 h 848"/>
              <a:gd name="T50" fmla="*/ 2147483647 w 860"/>
              <a:gd name="T51" fmla="*/ 2147483647 h 848"/>
              <a:gd name="T52" fmla="*/ 2147483647 w 860"/>
              <a:gd name="T53" fmla="*/ 2147483647 h 848"/>
              <a:gd name="T54" fmla="*/ 2147483647 w 860"/>
              <a:gd name="T55" fmla="*/ 2147483647 h 848"/>
              <a:gd name="T56" fmla="*/ 2147483647 w 860"/>
              <a:gd name="T57" fmla="*/ 2147483647 h 848"/>
              <a:gd name="T58" fmla="*/ 2147483647 w 860"/>
              <a:gd name="T59" fmla="*/ 2147483647 h 848"/>
              <a:gd name="T60" fmla="*/ 2147483647 w 860"/>
              <a:gd name="T61" fmla="*/ 2147483647 h 848"/>
              <a:gd name="T62" fmla="*/ 2147483647 w 860"/>
              <a:gd name="T63" fmla="*/ 2147483647 h 848"/>
              <a:gd name="T64" fmla="*/ 2147483647 w 860"/>
              <a:gd name="T65" fmla="*/ 2147483647 h 848"/>
              <a:gd name="T66" fmla="*/ 2147483647 w 860"/>
              <a:gd name="T67" fmla="*/ 2147483647 h 848"/>
              <a:gd name="T68" fmla="*/ 2147483647 w 860"/>
              <a:gd name="T69" fmla="*/ 2147483647 h 848"/>
              <a:gd name="T70" fmla="*/ 2147483647 w 860"/>
              <a:gd name="T71" fmla="*/ 2147483647 h 848"/>
              <a:gd name="T72" fmla="*/ 2147483647 w 860"/>
              <a:gd name="T73" fmla="*/ 2147483647 h 848"/>
              <a:gd name="T74" fmla="*/ 2147483647 w 860"/>
              <a:gd name="T75" fmla="*/ 2147483647 h 848"/>
              <a:gd name="T76" fmla="*/ 2147483647 w 860"/>
              <a:gd name="T77" fmla="*/ 2147483647 h 8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60" h="848">
                <a:moveTo>
                  <a:pt x="247" y="242"/>
                </a:moveTo>
                <a:cubicBezTo>
                  <a:pt x="284" y="154"/>
                  <a:pt x="293" y="120"/>
                  <a:pt x="381" y="77"/>
                </a:cubicBezTo>
                <a:cubicBezTo>
                  <a:pt x="489" y="185"/>
                  <a:pt x="461" y="273"/>
                  <a:pt x="426" y="406"/>
                </a:cubicBezTo>
                <a:cubicBezTo>
                  <a:pt x="410" y="523"/>
                  <a:pt x="404" y="574"/>
                  <a:pt x="478" y="661"/>
                </a:cubicBezTo>
                <a:cubicBezTo>
                  <a:pt x="505" y="648"/>
                  <a:pt x="538" y="643"/>
                  <a:pt x="561" y="623"/>
                </a:cubicBezTo>
                <a:cubicBezTo>
                  <a:pt x="638" y="551"/>
                  <a:pt x="486" y="543"/>
                  <a:pt x="471" y="541"/>
                </a:cubicBezTo>
                <a:cubicBezTo>
                  <a:pt x="412" y="557"/>
                  <a:pt x="242" y="619"/>
                  <a:pt x="172" y="593"/>
                </a:cubicBezTo>
                <a:cubicBezTo>
                  <a:pt x="146" y="583"/>
                  <a:pt x="146" y="543"/>
                  <a:pt x="134" y="519"/>
                </a:cubicBezTo>
                <a:cubicBezTo>
                  <a:pt x="151" y="491"/>
                  <a:pt x="160" y="455"/>
                  <a:pt x="187" y="436"/>
                </a:cubicBezTo>
                <a:cubicBezTo>
                  <a:pt x="279" y="366"/>
                  <a:pt x="309" y="383"/>
                  <a:pt x="404" y="392"/>
                </a:cubicBezTo>
                <a:cubicBezTo>
                  <a:pt x="515" y="427"/>
                  <a:pt x="535" y="445"/>
                  <a:pt x="628" y="399"/>
                </a:cubicBezTo>
                <a:cubicBezTo>
                  <a:pt x="643" y="379"/>
                  <a:pt x="674" y="363"/>
                  <a:pt x="673" y="339"/>
                </a:cubicBezTo>
                <a:cubicBezTo>
                  <a:pt x="667" y="259"/>
                  <a:pt x="593" y="269"/>
                  <a:pt x="546" y="264"/>
                </a:cubicBezTo>
                <a:cubicBezTo>
                  <a:pt x="451" y="311"/>
                  <a:pt x="387" y="375"/>
                  <a:pt x="299" y="436"/>
                </a:cubicBezTo>
                <a:cubicBezTo>
                  <a:pt x="281" y="431"/>
                  <a:pt x="254" y="437"/>
                  <a:pt x="247" y="421"/>
                </a:cubicBezTo>
                <a:cubicBezTo>
                  <a:pt x="213" y="351"/>
                  <a:pt x="218" y="215"/>
                  <a:pt x="247" y="145"/>
                </a:cubicBezTo>
                <a:cubicBezTo>
                  <a:pt x="271" y="82"/>
                  <a:pt x="320" y="87"/>
                  <a:pt x="374" y="77"/>
                </a:cubicBezTo>
                <a:cubicBezTo>
                  <a:pt x="406" y="82"/>
                  <a:pt x="507" y="99"/>
                  <a:pt x="516" y="115"/>
                </a:cubicBezTo>
                <a:cubicBezTo>
                  <a:pt x="567" y="205"/>
                  <a:pt x="541" y="331"/>
                  <a:pt x="605" y="414"/>
                </a:cubicBezTo>
                <a:cubicBezTo>
                  <a:pt x="630" y="446"/>
                  <a:pt x="655" y="478"/>
                  <a:pt x="680" y="511"/>
                </a:cubicBezTo>
                <a:cubicBezTo>
                  <a:pt x="834" y="499"/>
                  <a:pt x="792" y="500"/>
                  <a:pt x="860" y="332"/>
                </a:cubicBezTo>
                <a:cubicBezTo>
                  <a:pt x="830" y="282"/>
                  <a:pt x="818" y="215"/>
                  <a:pt x="770" y="182"/>
                </a:cubicBezTo>
                <a:cubicBezTo>
                  <a:pt x="598" y="63"/>
                  <a:pt x="460" y="237"/>
                  <a:pt x="321" y="294"/>
                </a:cubicBezTo>
                <a:cubicBezTo>
                  <a:pt x="271" y="314"/>
                  <a:pt x="216" y="319"/>
                  <a:pt x="164" y="332"/>
                </a:cubicBezTo>
                <a:cubicBezTo>
                  <a:pt x="134" y="307"/>
                  <a:pt x="93" y="291"/>
                  <a:pt x="75" y="257"/>
                </a:cubicBezTo>
                <a:cubicBezTo>
                  <a:pt x="0" y="115"/>
                  <a:pt x="21" y="96"/>
                  <a:pt x="97" y="10"/>
                </a:cubicBezTo>
                <a:cubicBezTo>
                  <a:pt x="195" y="15"/>
                  <a:pt x="273" y="0"/>
                  <a:pt x="351" y="77"/>
                </a:cubicBezTo>
                <a:cubicBezTo>
                  <a:pt x="374" y="99"/>
                  <a:pt x="376" y="137"/>
                  <a:pt x="389" y="167"/>
                </a:cubicBezTo>
                <a:cubicBezTo>
                  <a:pt x="361" y="314"/>
                  <a:pt x="322" y="459"/>
                  <a:pt x="306" y="608"/>
                </a:cubicBezTo>
                <a:cubicBezTo>
                  <a:pt x="299" y="667"/>
                  <a:pt x="290" y="736"/>
                  <a:pt x="321" y="788"/>
                </a:cubicBezTo>
                <a:cubicBezTo>
                  <a:pt x="344" y="828"/>
                  <a:pt x="405" y="828"/>
                  <a:pt x="448" y="848"/>
                </a:cubicBezTo>
                <a:cubicBezTo>
                  <a:pt x="619" y="765"/>
                  <a:pt x="591" y="810"/>
                  <a:pt x="635" y="646"/>
                </a:cubicBezTo>
                <a:cubicBezTo>
                  <a:pt x="502" y="562"/>
                  <a:pt x="646" y="637"/>
                  <a:pt x="381" y="616"/>
                </a:cubicBezTo>
                <a:cubicBezTo>
                  <a:pt x="320" y="611"/>
                  <a:pt x="261" y="590"/>
                  <a:pt x="202" y="578"/>
                </a:cubicBezTo>
                <a:cubicBezTo>
                  <a:pt x="75" y="491"/>
                  <a:pt x="50" y="508"/>
                  <a:pt x="37" y="369"/>
                </a:cubicBezTo>
                <a:cubicBezTo>
                  <a:pt x="57" y="346"/>
                  <a:pt x="71" y="318"/>
                  <a:pt x="97" y="302"/>
                </a:cubicBezTo>
                <a:cubicBezTo>
                  <a:pt x="128" y="282"/>
                  <a:pt x="166" y="274"/>
                  <a:pt x="202" y="264"/>
                </a:cubicBezTo>
                <a:cubicBezTo>
                  <a:pt x="216" y="259"/>
                  <a:pt x="233" y="263"/>
                  <a:pt x="247" y="257"/>
                </a:cubicBezTo>
                <a:cubicBezTo>
                  <a:pt x="251" y="254"/>
                  <a:pt x="247" y="247"/>
                  <a:pt x="247" y="242"/>
                </a:cubicBezTo>
                <a:close/>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auto">
          <a:xfrm>
            <a:off x="6124575" y="4376738"/>
            <a:ext cx="463550" cy="401637"/>
          </a:xfrm>
          <a:custGeom>
            <a:avLst/>
            <a:gdLst>
              <a:gd name="T0" fmla="*/ 2147483647 w 292"/>
              <a:gd name="T1" fmla="*/ 2147483647 h 253"/>
              <a:gd name="T2" fmla="*/ 2147483647 w 292"/>
              <a:gd name="T3" fmla="*/ 2147483647 h 253"/>
              <a:gd name="T4" fmla="*/ 2147483647 w 292"/>
              <a:gd name="T5" fmla="*/ 2147483647 h 253"/>
              <a:gd name="T6" fmla="*/ 2147483647 w 292"/>
              <a:gd name="T7" fmla="*/ 2147483647 h 253"/>
              <a:gd name="T8" fmla="*/ 2147483647 w 292"/>
              <a:gd name="T9" fmla="*/ 2147483647 h 253"/>
              <a:gd name="T10" fmla="*/ 2147483647 w 292"/>
              <a:gd name="T11" fmla="*/ 2147483647 h 253"/>
              <a:gd name="T12" fmla="*/ 2147483647 w 292"/>
              <a:gd name="T13" fmla="*/ 2147483647 h 253"/>
              <a:gd name="T14" fmla="*/ 2147483647 w 292"/>
              <a:gd name="T15" fmla="*/ 2147483647 h 253"/>
              <a:gd name="T16" fmla="*/ 2147483647 w 292"/>
              <a:gd name="T17" fmla="*/ 2147483647 h 253"/>
              <a:gd name="T18" fmla="*/ 2147483647 w 292"/>
              <a:gd name="T19" fmla="*/ 2147483647 h 253"/>
              <a:gd name="T20" fmla="*/ 2147483647 w 292"/>
              <a:gd name="T21" fmla="*/ 2147483647 h 253"/>
              <a:gd name="T22" fmla="*/ 2147483647 w 292"/>
              <a:gd name="T23" fmla="*/ 2147483647 h 253"/>
              <a:gd name="T24" fmla="*/ 2147483647 w 292"/>
              <a:gd name="T25" fmla="*/ 2147483647 h 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253">
                <a:moveTo>
                  <a:pt x="114" y="111"/>
                </a:moveTo>
                <a:cubicBezTo>
                  <a:pt x="104" y="123"/>
                  <a:pt x="98" y="141"/>
                  <a:pt x="85" y="149"/>
                </a:cubicBezTo>
                <a:cubicBezTo>
                  <a:pt x="0" y="195"/>
                  <a:pt x="25" y="106"/>
                  <a:pt x="62" y="81"/>
                </a:cubicBezTo>
                <a:cubicBezTo>
                  <a:pt x="115" y="95"/>
                  <a:pt x="124" y="139"/>
                  <a:pt x="167" y="171"/>
                </a:cubicBezTo>
                <a:cubicBezTo>
                  <a:pt x="249" y="152"/>
                  <a:pt x="287" y="144"/>
                  <a:pt x="256" y="51"/>
                </a:cubicBezTo>
                <a:cubicBezTo>
                  <a:pt x="226" y="53"/>
                  <a:pt x="191" y="42"/>
                  <a:pt x="167" y="59"/>
                </a:cubicBezTo>
                <a:cubicBezTo>
                  <a:pt x="130" y="82"/>
                  <a:pt x="120" y="181"/>
                  <a:pt x="114" y="216"/>
                </a:cubicBezTo>
                <a:cubicBezTo>
                  <a:pt x="69" y="185"/>
                  <a:pt x="84" y="116"/>
                  <a:pt x="77" y="66"/>
                </a:cubicBezTo>
                <a:cubicBezTo>
                  <a:pt x="86" y="40"/>
                  <a:pt x="92" y="0"/>
                  <a:pt x="137" y="74"/>
                </a:cubicBezTo>
                <a:cubicBezTo>
                  <a:pt x="148" y="93"/>
                  <a:pt x="139" y="118"/>
                  <a:pt x="144" y="141"/>
                </a:cubicBezTo>
                <a:cubicBezTo>
                  <a:pt x="153" y="192"/>
                  <a:pt x="175" y="218"/>
                  <a:pt x="212" y="253"/>
                </a:cubicBezTo>
                <a:cubicBezTo>
                  <a:pt x="250" y="214"/>
                  <a:pt x="292" y="155"/>
                  <a:pt x="212" y="126"/>
                </a:cubicBezTo>
                <a:cubicBezTo>
                  <a:pt x="142" y="136"/>
                  <a:pt x="174" y="142"/>
                  <a:pt x="114" y="111"/>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8" name="Text Box 14"/>
          <p:cNvSpPr txBox="1">
            <a:spLocks noChangeArrowheads="1"/>
          </p:cNvSpPr>
          <p:nvPr/>
        </p:nvSpPr>
        <p:spPr bwMode="auto">
          <a:xfrm>
            <a:off x="152400" y="787400"/>
            <a:ext cx="5791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eaLnBrk="0" hangingPunct="0">
              <a:buFont typeface="Wingdings" pitchFamily="2" charset="2"/>
              <a:buChar char="Ø"/>
              <a:defRPr/>
            </a:pPr>
            <a:r>
              <a:rPr lang="en-US" sz="1800" b="1" dirty="0">
                <a:solidFill>
                  <a:schemeClr val="bg2"/>
                </a:solidFill>
                <a:latin typeface="Comic Sans MS" pitchFamily="66" charset="0"/>
                <a:cs typeface="+mn-cs"/>
              </a:rPr>
              <a:t>Peptidoglycan</a:t>
            </a:r>
            <a:r>
              <a:rPr lang="en-US" sz="1600" b="1" dirty="0">
                <a:solidFill>
                  <a:schemeClr val="bg2"/>
                </a:solidFill>
                <a:latin typeface="Comic Sans MS" pitchFamily="66" charset="0"/>
                <a:cs typeface="+mn-cs"/>
              </a:rPr>
              <a:t> </a:t>
            </a:r>
            <a:r>
              <a:rPr lang="en-US" sz="1400" dirty="0">
                <a:latin typeface="Comic Sans MS" pitchFamily="66" charset="0"/>
                <a:cs typeface="+mn-cs"/>
              </a:rPr>
              <a:t>is a huge polymer of interlocking chains of alternating monomers. </a:t>
            </a:r>
          </a:p>
          <a:p>
            <a:pPr marL="285750" indent="-285750" eaLnBrk="0" hangingPunct="0">
              <a:buFont typeface="Wingdings" pitchFamily="2" charset="2"/>
              <a:buChar char="Ø"/>
              <a:defRPr/>
            </a:pPr>
            <a:endParaRPr lang="en-US" sz="1400" dirty="0">
              <a:latin typeface="Comic Sans MS" pitchFamily="66" charset="0"/>
              <a:cs typeface="+mn-cs"/>
            </a:endParaRPr>
          </a:p>
          <a:p>
            <a:pPr marL="285750" indent="-285750" eaLnBrk="0" hangingPunct="0">
              <a:buFont typeface="Wingdings" pitchFamily="2" charset="2"/>
              <a:buChar char="Ø"/>
              <a:defRPr/>
            </a:pPr>
            <a:r>
              <a:rPr lang="en-US" sz="1400" dirty="0">
                <a:latin typeface="Comic Sans MS" pitchFamily="66" charset="0"/>
                <a:cs typeface="+mn-cs"/>
              </a:rPr>
              <a:t>Provides rigid support while freely permeable to solutes.</a:t>
            </a:r>
          </a:p>
          <a:p>
            <a:pPr marL="171450" indent="-171450" eaLnBrk="0" hangingPunct="0">
              <a:buFont typeface="Wingdings" pitchFamily="2" charset="2"/>
              <a:buChar char="Ø"/>
              <a:defRPr/>
            </a:pPr>
            <a:endParaRPr lang="en-US" sz="800" dirty="0">
              <a:latin typeface="Comic Sans MS" pitchFamily="66" charset="0"/>
              <a:cs typeface="+mn-cs"/>
            </a:endParaRPr>
          </a:p>
          <a:p>
            <a:pPr marL="171450" indent="-171450" eaLnBrk="0" hangingPunct="0">
              <a:buFont typeface="Wingdings" pitchFamily="2" charset="2"/>
              <a:buChar char="Ø"/>
              <a:defRPr/>
            </a:pPr>
            <a:endParaRPr lang="en-US" sz="800" dirty="0">
              <a:latin typeface="Comic Sans MS" pitchFamily="66" charset="0"/>
              <a:cs typeface="+mn-cs"/>
            </a:endParaRPr>
          </a:p>
          <a:p>
            <a:pPr marL="285750" indent="-285750">
              <a:buFont typeface="Wingdings" pitchFamily="2" charset="2"/>
              <a:buChar char="Ø"/>
              <a:defRPr/>
            </a:pPr>
            <a:r>
              <a:rPr lang="en-US" sz="1400" dirty="0">
                <a:latin typeface="Comic Sans MS" pitchFamily="66" charset="0"/>
                <a:cs typeface="+mn-cs"/>
              </a:rPr>
              <a:t>Backbone of peptidoglycan molecule composed of two amino sugar derivatives of glucose. The “glycan” part of peptidoglycan:</a:t>
            </a:r>
          </a:p>
          <a:p>
            <a:pPr lvl="1">
              <a:defRPr/>
            </a:pPr>
            <a:r>
              <a:rPr lang="en-US" sz="1200" dirty="0">
                <a:latin typeface="Comic Sans MS" pitchFamily="66" charset="0"/>
                <a:cs typeface="+mn-cs"/>
              </a:rPr>
              <a:t>- N-</a:t>
            </a:r>
            <a:r>
              <a:rPr lang="en-US" sz="1200" dirty="0" err="1">
                <a:latin typeface="Comic Sans MS" pitchFamily="66" charset="0"/>
                <a:cs typeface="+mn-cs"/>
              </a:rPr>
              <a:t>acetylglucosamine</a:t>
            </a:r>
            <a:r>
              <a:rPr lang="en-US" sz="1200" dirty="0">
                <a:latin typeface="Comic Sans MS" pitchFamily="66" charset="0"/>
                <a:cs typeface="+mn-cs"/>
              </a:rPr>
              <a:t> (NAG)</a:t>
            </a:r>
          </a:p>
          <a:p>
            <a:pPr lvl="1">
              <a:defRPr/>
            </a:pPr>
            <a:r>
              <a:rPr lang="en-US" sz="1200" dirty="0">
                <a:latin typeface="Comic Sans MS" pitchFamily="66" charset="0"/>
                <a:cs typeface="+mn-cs"/>
              </a:rPr>
              <a:t>- N-</a:t>
            </a:r>
            <a:r>
              <a:rPr lang="en-US" sz="1200" dirty="0" err="1">
                <a:latin typeface="Comic Sans MS" pitchFamily="66" charset="0"/>
                <a:cs typeface="+mn-cs"/>
              </a:rPr>
              <a:t>acetlymuramic</a:t>
            </a:r>
            <a:r>
              <a:rPr lang="en-US" sz="1200" dirty="0">
                <a:latin typeface="Comic Sans MS" pitchFamily="66" charset="0"/>
                <a:cs typeface="+mn-cs"/>
              </a:rPr>
              <a:t> acid  (NAM)</a:t>
            </a:r>
          </a:p>
          <a:p>
            <a:pPr marL="171450" indent="-171450">
              <a:buFont typeface="Wingdings" pitchFamily="2" charset="2"/>
              <a:buChar char="Ø"/>
              <a:defRPr/>
            </a:pPr>
            <a:endParaRPr lang="en-US" sz="1200" dirty="0">
              <a:latin typeface="Comic Sans MS" pitchFamily="66" charset="0"/>
              <a:cs typeface="+mn-cs"/>
            </a:endParaRPr>
          </a:p>
          <a:p>
            <a:pPr marL="285750" indent="-285750">
              <a:buFont typeface="Wingdings" pitchFamily="2" charset="2"/>
              <a:buChar char="Ø"/>
              <a:defRPr/>
            </a:pPr>
            <a:r>
              <a:rPr lang="en-US" sz="1400" dirty="0">
                <a:latin typeface="Comic Sans MS" pitchFamily="66" charset="0"/>
                <a:cs typeface="+mn-cs"/>
              </a:rPr>
              <a:t>NAG / NAM strands are </a:t>
            </a:r>
          </a:p>
          <a:p>
            <a:pPr>
              <a:defRPr/>
            </a:pPr>
            <a:r>
              <a:rPr lang="en-US" sz="1400" dirty="0">
                <a:latin typeface="Comic Sans MS" pitchFamily="66" charset="0"/>
                <a:cs typeface="+mn-cs"/>
              </a:rPr>
              <a:t>     connected by interlocking </a:t>
            </a:r>
          </a:p>
          <a:p>
            <a:pPr>
              <a:defRPr/>
            </a:pPr>
            <a:r>
              <a:rPr lang="en-US" sz="1400" dirty="0">
                <a:latin typeface="Comic Sans MS" pitchFamily="66" charset="0"/>
                <a:cs typeface="+mn-cs"/>
              </a:rPr>
              <a:t>     peptide bridges. </a:t>
            </a:r>
          </a:p>
          <a:p>
            <a:pPr>
              <a:defRPr/>
            </a:pPr>
            <a:r>
              <a:rPr lang="en-US" sz="1400" dirty="0">
                <a:latin typeface="Comic Sans MS" pitchFamily="66" charset="0"/>
                <a:cs typeface="+mn-cs"/>
              </a:rPr>
              <a:t>     The “</a:t>
            </a:r>
            <a:r>
              <a:rPr lang="en-US" sz="1400" dirty="0" err="1">
                <a:latin typeface="Comic Sans MS" pitchFamily="66" charset="0"/>
                <a:cs typeface="+mn-cs"/>
              </a:rPr>
              <a:t>peptid</a:t>
            </a:r>
            <a:r>
              <a:rPr lang="en-US" sz="1400" dirty="0">
                <a:latin typeface="Comic Sans MS" pitchFamily="66" charset="0"/>
                <a:cs typeface="+mn-cs"/>
              </a:rPr>
              <a:t>” part</a:t>
            </a:r>
          </a:p>
          <a:p>
            <a:pPr>
              <a:defRPr/>
            </a:pPr>
            <a:r>
              <a:rPr lang="en-US" sz="1400" dirty="0">
                <a:latin typeface="Comic Sans MS" pitchFamily="66" charset="0"/>
                <a:cs typeface="+mn-cs"/>
              </a:rPr>
              <a:t>     of peptidoglycan.</a:t>
            </a:r>
          </a:p>
        </p:txBody>
      </p:sp>
      <p:sp>
        <p:nvSpPr>
          <p:cNvPr id="5135" name="Text Box 15"/>
          <p:cNvSpPr txBox="1">
            <a:spLocks noChangeArrowheads="1"/>
          </p:cNvSpPr>
          <p:nvPr/>
        </p:nvSpPr>
        <p:spPr bwMode="auto">
          <a:xfrm>
            <a:off x="228600" y="152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2800" b="1">
                <a:solidFill>
                  <a:schemeClr val="tx2"/>
                </a:solidFill>
                <a:latin typeface="Comic Sans MS" pitchFamily="66" charset="0"/>
              </a:rPr>
              <a:t>Bacterial Cell Wall</a:t>
            </a:r>
          </a:p>
        </p:txBody>
      </p:sp>
      <p:sp>
        <p:nvSpPr>
          <p:cNvPr id="5136" name="Text Box 16"/>
          <p:cNvSpPr txBox="1">
            <a:spLocks noChangeArrowheads="1"/>
          </p:cNvSpPr>
          <p:nvPr/>
        </p:nvSpPr>
        <p:spPr bwMode="auto">
          <a:xfrm>
            <a:off x="6324600" y="6457950"/>
            <a:ext cx="2819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Bonding structure peptidoglycan</a:t>
            </a:r>
            <a:r>
              <a:rPr lang="en-US" sz="1000">
                <a:latin typeface="Comic Sans MS" pitchFamily="66" charset="0"/>
              </a:rPr>
              <a:t>, Mouagip</a:t>
            </a:r>
            <a:r>
              <a:rPr lang="en-US" sz="1000" i="1">
                <a:latin typeface="Comic Sans MS" pitchFamily="66" charset="0"/>
              </a:rPr>
              <a:t>; </a:t>
            </a:r>
            <a:r>
              <a:rPr lang="en-US" sz="1000">
                <a:latin typeface="Comic Sans MS" pitchFamily="66" charset="0"/>
              </a:rPr>
              <a:t>Other Image Source Unknown</a:t>
            </a:r>
          </a:p>
        </p:txBody>
      </p:sp>
      <p:pic>
        <p:nvPicPr>
          <p:cNvPr id="5137" name="Picture 17" descr="Peptidoglycan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152400"/>
            <a:ext cx="28575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extLst>
      <p:ext uri="{BB962C8B-B14F-4D97-AF65-F5344CB8AC3E}">
        <p14:creationId xmlns:p14="http://schemas.microsoft.com/office/powerpoint/2010/main" val="1664523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28600"/>
            <a:ext cx="8229600" cy="838200"/>
          </a:xfrm>
        </p:spPr>
        <p:txBody>
          <a:bodyPr/>
          <a:lstStyle/>
          <a:p>
            <a:pPr eaLnBrk="1" hangingPunct="1"/>
            <a:r>
              <a:rPr lang="en-US" sz="3200" dirty="0" smtClean="0">
                <a:latin typeface="Comic Sans MS" pitchFamily="66" charset="0"/>
              </a:rPr>
              <a:t>Prokaryotes - </a:t>
            </a:r>
            <a:r>
              <a:rPr lang="en-US" sz="3200" b="1" dirty="0" smtClean="0">
                <a:latin typeface="Comic Sans MS" pitchFamily="66" charset="0"/>
              </a:rPr>
              <a:t>Cell Wall</a:t>
            </a:r>
            <a:r>
              <a:rPr lang="en-US" sz="2400" b="1" dirty="0" smtClean="0">
                <a:latin typeface="Comic Sans MS" pitchFamily="66" charset="0"/>
              </a:rPr>
              <a:t/>
            </a:r>
            <a:br>
              <a:rPr lang="en-US" sz="2400" b="1" dirty="0" smtClean="0">
                <a:latin typeface="Comic Sans MS" pitchFamily="66" charset="0"/>
              </a:rPr>
            </a:br>
            <a:r>
              <a:rPr lang="en-US" sz="2400" b="1" dirty="0" smtClean="0">
                <a:latin typeface="Comic Sans MS" pitchFamily="66" charset="0"/>
              </a:rPr>
              <a:t> </a:t>
            </a:r>
            <a:r>
              <a:rPr lang="en-US" sz="1800" dirty="0" smtClean="0">
                <a:solidFill>
                  <a:srgbClr val="990099"/>
                </a:solidFill>
                <a:latin typeface="Comic Sans MS" pitchFamily="66" charset="0"/>
                <a:hlinkClick r:id="rId3"/>
              </a:rPr>
              <a:t>Gram-Positive</a:t>
            </a:r>
            <a:r>
              <a:rPr lang="en-US" sz="1800" dirty="0" smtClean="0">
                <a:latin typeface="Comic Sans MS" pitchFamily="66" charset="0"/>
              </a:rPr>
              <a:t> </a:t>
            </a:r>
            <a:r>
              <a:rPr lang="en-US" sz="1600" dirty="0" smtClean="0">
                <a:latin typeface="Comic Sans MS" pitchFamily="66" charset="0"/>
              </a:rPr>
              <a:t>&amp;</a:t>
            </a:r>
            <a:r>
              <a:rPr lang="en-US" sz="1800" dirty="0" smtClean="0">
                <a:latin typeface="Comic Sans MS" pitchFamily="66" charset="0"/>
              </a:rPr>
              <a:t> </a:t>
            </a:r>
            <a:r>
              <a:rPr lang="en-US" sz="1800" dirty="0" smtClean="0">
                <a:solidFill>
                  <a:srgbClr val="FF33CC"/>
                </a:solidFill>
                <a:latin typeface="Comic Sans MS" pitchFamily="66" charset="0"/>
                <a:hlinkClick r:id="rId4"/>
              </a:rPr>
              <a:t>Gram-Negative</a:t>
            </a:r>
            <a:endParaRPr lang="en-US" sz="2400" dirty="0" smtClean="0">
              <a:solidFill>
                <a:srgbClr val="FF33CC"/>
              </a:solidFill>
              <a:latin typeface="Comic Sans MS" pitchFamily="66" charset="0"/>
            </a:endParaRPr>
          </a:p>
        </p:txBody>
      </p:sp>
      <p:pic>
        <p:nvPicPr>
          <p:cNvPr id="17411" name="Picture 3" descr="gramp gramn cell walls"/>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800" y="1295400"/>
            <a:ext cx="4114800" cy="517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4"/>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00600" y="1219200"/>
            <a:ext cx="3886200" cy="4800600"/>
          </a:xfrm>
          <a:noFill/>
        </p:spPr>
      </p:pic>
      <p:sp>
        <p:nvSpPr>
          <p:cNvPr id="17413" name="Text Box 5"/>
          <p:cNvSpPr txBox="1">
            <a:spLocks noChangeArrowheads="1"/>
          </p:cNvSpPr>
          <p:nvPr/>
        </p:nvSpPr>
        <p:spPr bwMode="auto">
          <a:xfrm>
            <a:off x="4800600" y="6629400"/>
            <a:ext cx="4343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Sources Unknown</a:t>
            </a:r>
          </a:p>
        </p:txBody>
      </p:sp>
      <p:sp>
        <p:nvSpPr>
          <p:cNvPr id="17414"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457200" y="152400"/>
            <a:ext cx="8229600" cy="792162"/>
          </a:xfrm>
          <a:noFill/>
        </p:spPr>
        <p:txBody>
          <a:bodyPr/>
          <a:lstStyle/>
          <a:p>
            <a:pPr algn="l" eaLnBrk="1" hangingPunct="1"/>
            <a:r>
              <a:rPr lang="en-US" sz="3200" dirty="0" smtClean="0">
                <a:latin typeface="Comic Sans MS" pitchFamily="66" charset="0"/>
              </a:rPr>
              <a:t>Prokaryotes - </a:t>
            </a:r>
            <a:r>
              <a:rPr lang="en-US" sz="3200" b="1" dirty="0" smtClean="0">
                <a:latin typeface="Comic Sans MS" pitchFamily="66" charset="0"/>
              </a:rPr>
              <a:t>Cell Wall</a:t>
            </a:r>
            <a:r>
              <a:rPr lang="en-US" sz="2400" b="1" dirty="0" smtClean="0">
                <a:solidFill>
                  <a:srgbClr val="9900CC"/>
                </a:solidFill>
                <a:latin typeface="Comic Sans MS" pitchFamily="66" charset="0"/>
              </a:rPr>
              <a:t/>
            </a:r>
            <a:br>
              <a:rPr lang="en-US" sz="2400" b="1" dirty="0" smtClean="0">
                <a:solidFill>
                  <a:srgbClr val="9900CC"/>
                </a:solidFill>
                <a:latin typeface="Comic Sans MS" pitchFamily="66" charset="0"/>
              </a:rPr>
            </a:br>
            <a:r>
              <a:rPr lang="en-US" sz="1800" dirty="0" smtClean="0">
                <a:solidFill>
                  <a:srgbClr val="9900CC"/>
                </a:solidFill>
                <a:latin typeface="Comic Sans MS" pitchFamily="66" charset="0"/>
              </a:rPr>
              <a:t> </a:t>
            </a:r>
            <a:r>
              <a:rPr lang="en-US" sz="1800" dirty="0" smtClean="0">
                <a:solidFill>
                  <a:srgbClr val="9900CC"/>
                </a:solidFill>
                <a:latin typeface="Comic Sans MS" pitchFamily="66" charset="0"/>
                <a:hlinkClick r:id="rId3"/>
              </a:rPr>
              <a:t>Gram-Positive</a:t>
            </a:r>
            <a:r>
              <a:rPr lang="en-US" sz="1800" dirty="0" smtClean="0">
                <a:latin typeface="Comic Sans MS" pitchFamily="66" charset="0"/>
              </a:rPr>
              <a:t>  </a:t>
            </a:r>
            <a:r>
              <a:rPr lang="en-US" sz="1600" dirty="0" smtClean="0">
                <a:latin typeface="Comic Sans MS" pitchFamily="66" charset="0"/>
              </a:rPr>
              <a:t>&amp; </a:t>
            </a:r>
            <a:r>
              <a:rPr lang="en-US" sz="1800" dirty="0" smtClean="0">
                <a:latin typeface="Comic Sans MS" pitchFamily="66" charset="0"/>
              </a:rPr>
              <a:t> </a:t>
            </a:r>
            <a:r>
              <a:rPr lang="en-US" sz="1800" dirty="0" smtClean="0">
                <a:solidFill>
                  <a:srgbClr val="FF33CC"/>
                </a:solidFill>
                <a:latin typeface="Comic Sans MS" pitchFamily="66" charset="0"/>
                <a:hlinkClick r:id="rId4"/>
              </a:rPr>
              <a:t>Gram-Negative</a:t>
            </a:r>
            <a:endParaRPr lang="en-US" sz="2400" dirty="0" smtClean="0">
              <a:solidFill>
                <a:srgbClr val="FF33CC"/>
              </a:solidFill>
              <a:latin typeface="Comic Sans MS" pitchFamily="66" charset="0"/>
            </a:endParaRPr>
          </a:p>
        </p:txBody>
      </p:sp>
      <p:pic>
        <p:nvPicPr>
          <p:cNvPr id="18435" name="Picture 3" descr="Gram-positive_cellwall_schematic"/>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5181600" y="1828800"/>
            <a:ext cx="3657600" cy="38011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6096000" y="6421438"/>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6"/>
              </a:rPr>
              <a:t>Gram-positive cell wall schematic</a:t>
            </a:r>
            <a:r>
              <a:rPr lang="en-US" sz="1000" dirty="0">
                <a:latin typeface="Comic Sans MS" pitchFamily="66" charset="0"/>
              </a:rPr>
              <a:t>, Wiki; </a:t>
            </a:r>
            <a:r>
              <a:rPr lang="en-US" sz="1000" dirty="0">
                <a:latin typeface="Comic Sans MS" pitchFamily="66" charset="0"/>
                <a:hlinkClick r:id="rId7"/>
              </a:rPr>
              <a:t>Gram-negative cell wall schematic</a:t>
            </a:r>
            <a:r>
              <a:rPr lang="en-US" sz="1000" dirty="0">
                <a:latin typeface="Comic Sans MS" pitchFamily="66" charset="0"/>
              </a:rPr>
              <a:t>, Jeff Dahl</a:t>
            </a:r>
          </a:p>
        </p:txBody>
      </p:sp>
      <p:pic>
        <p:nvPicPr>
          <p:cNvPr id="18437" name="Picture 9" descr="Gram-negative_cellwall_schematic"/>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a:xfrm>
            <a:off x="381000" y="1339353"/>
            <a:ext cx="4419600" cy="4528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
        <p:nvSpPr>
          <p:cNvPr id="2" name="TextBox 1"/>
          <p:cNvSpPr txBox="1"/>
          <p:nvPr/>
        </p:nvSpPr>
        <p:spPr>
          <a:xfrm>
            <a:off x="100445" y="5784221"/>
            <a:ext cx="8915400" cy="646331"/>
          </a:xfrm>
          <a:prstGeom prst="rect">
            <a:avLst/>
          </a:prstGeom>
          <a:noFill/>
        </p:spPr>
        <p:txBody>
          <a:bodyPr wrap="square" rtlCol="0">
            <a:spAutoFit/>
          </a:bodyPr>
          <a:lstStyle/>
          <a:p>
            <a:pPr algn="ctr"/>
            <a:r>
              <a:rPr lang="en-US" b="1" dirty="0" smtClean="0">
                <a:solidFill>
                  <a:srgbClr val="FF0000"/>
                </a:solidFill>
                <a:latin typeface="Comic Sans MS" pitchFamily="66" charset="0"/>
              </a:rPr>
              <a:t>FYI</a:t>
            </a:r>
            <a:r>
              <a:rPr lang="en-US" sz="1600" dirty="0" smtClean="0">
                <a:latin typeface="Comic Sans MS" pitchFamily="66" charset="0"/>
              </a:rPr>
              <a:t>: </a:t>
            </a:r>
            <a:r>
              <a:rPr lang="en-US" sz="1600" b="1" dirty="0" smtClean="0">
                <a:latin typeface="Comic Sans MS" pitchFamily="66" charset="0"/>
              </a:rPr>
              <a:t>The bacterial </a:t>
            </a:r>
            <a:r>
              <a:rPr lang="en-US" sz="1600" dirty="0" smtClean="0">
                <a:latin typeface="Comic Sans MS" pitchFamily="66" charset="0"/>
              </a:rPr>
              <a:t>plasma membrane </a:t>
            </a:r>
            <a:r>
              <a:rPr lang="en-US" sz="1600" b="1" dirty="0" smtClean="0">
                <a:latin typeface="Comic Sans MS" pitchFamily="66" charset="0"/>
              </a:rPr>
              <a:t>and </a:t>
            </a:r>
            <a:r>
              <a:rPr lang="en-US" sz="1600" dirty="0" smtClean="0">
                <a:latin typeface="Comic Sans MS" pitchFamily="66" charset="0"/>
              </a:rPr>
              <a:t>cell wall </a:t>
            </a:r>
            <a:r>
              <a:rPr lang="en-US" sz="1600" b="1" dirty="0" smtClean="0">
                <a:latin typeface="Comic Sans MS" pitchFamily="66" charset="0"/>
              </a:rPr>
              <a:t>together are called the </a:t>
            </a:r>
          </a:p>
          <a:p>
            <a:pPr algn="ctr"/>
            <a:r>
              <a:rPr lang="en-US" b="1" dirty="0" smtClean="0">
                <a:solidFill>
                  <a:schemeClr val="tx1">
                    <a:lumMod val="65000"/>
                    <a:lumOff val="35000"/>
                  </a:schemeClr>
                </a:solidFill>
                <a:latin typeface="Comic Sans MS" pitchFamily="66" charset="0"/>
              </a:rPr>
              <a:t>cell envelope</a:t>
            </a:r>
            <a:r>
              <a:rPr lang="en-US" sz="1600" b="1" dirty="0" smtClean="0">
                <a:latin typeface="Comic Sans MS" pitchFamily="66" charset="0"/>
              </a:rPr>
              <a:t>.</a:t>
            </a:r>
            <a:endParaRPr lang="en-US" sz="1600" b="1" dirty="0">
              <a:latin typeface="Comic Sans MS" pitchFamily="66" charset="0"/>
            </a:endParaRPr>
          </a:p>
        </p:txBody>
      </p:sp>
      <p:pic>
        <p:nvPicPr>
          <p:cNvPr id="8" name="Picture 3" descr="simple gramp gramn cell 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2400"/>
            <a:ext cx="3581400" cy="1564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0" y="226147"/>
            <a:ext cx="6629400" cy="1020762"/>
          </a:xfrm>
        </p:spPr>
        <p:txBody>
          <a:bodyPr/>
          <a:lstStyle/>
          <a:p>
            <a:pPr algn="r" eaLnBrk="1" hangingPunct="1"/>
            <a:r>
              <a:rPr lang="en-US" sz="2400" b="1" dirty="0" smtClean="0">
                <a:solidFill>
                  <a:srgbClr val="FF0000"/>
                </a:solidFill>
                <a:latin typeface="Comic Sans MS" pitchFamily="66" charset="0"/>
              </a:rPr>
              <a:t>Q</a:t>
            </a:r>
            <a:r>
              <a:rPr lang="en-US" sz="2000" b="1" dirty="0" smtClean="0">
                <a:latin typeface="Comic Sans MS" pitchFamily="66" charset="0"/>
              </a:rPr>
              <a:t>: Why are these differences in </a:t>
            </a:r>
            <a:r>
              <a:rPr lang="en-US" sz="2000" b="1" dirty="0" smtClean="0">
                <a:latin typeface="Comic Sans MS" pitchFamily="66" charset="0"/>
                <a:hlinkClick r:id="rId3"/>
              </a:rPr>
              <a:t>bacterial cell wall structure</a:t>
            </a:r>
            <a:r>
              <a:rPr lang="en-US" sz="2000" b="1" dirty="0" smtClean="0">
                <a:latin typeface="Comic Sans MS" pitchFamily="66" charset="0"/>
              </a:rPr>
              <a:t> so important?</a:t>
            </a:r>
          </a:p>
        </p:txBody>
      </p:sp>
      <p:pic>
        <p:nvPicPr>
          <p:cNvPr id="19459" name="Picture 3" descr="simple gramp gramn cell wal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505200" y="1371600"/>
            <a:ext cx="4953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antibiotic-pills-copyright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80988" y="152400"/>
            <a:ext cx="2005012"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463"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pic>
        <p:nvPicPr>
          <p:cNvPr id="8"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679" y="2218425"/>
            <a:ext cx="2567921" cy="391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am-negative_cellwall_schemat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3445542"/>
            <a:ext cx="4487862" cy="294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4592782" y="6465828"/>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smtClean="0">
                <a:latin typeface="Comic Sans MS" pitchFamily="66" charset="0"/>
                <a:hlinkClick r:id="rId10"/>
              </a:rPr>
              <a:t>Lipopolysaccharide</a:t>
            </a:r>
            <a:r>
              <a:rPr lang="en-US" sz="1000" dirty="0" smtClean="0">
                <a:latin typeface="Comic Sans MS" pitchFamily="66" charset="0"/>
              </a:rPr>
              <a:t>, Wiki; Gram+ and Gram- cell wall diagram, source unknown; ; </a:t>
            </a:r>
            <a:r>
              <a:rPr lang="en-US" sz="1000" dirty="0">
                <a:latin typeface="Comic Sans MS" pitchFamily="66" charset="0"/>
                <a:hlinkClick r:id="rId11"/>
              </a:rPr>
              <a:t>Gram-negative cell wall schematic</a:t>
            </a:r>
            <a:r>
              <a:rPr lang="en-US" sz="1000" dirty="0">
                <a:latin typeface="Comic Sans MS" pitchFamily="66" charset="0"/>
              </a:rPr>
              <a:t>, Jeff Dahl</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304800" y="4419600"/>
            <a:ext cx="6400800" cy="1752600"/>
          </a:xfrm>
        </p:spPr>
        <p:txBody>
          <a:bodyPr/>
          <a:lstStyle/>
          <a:p>
            <a:pPr algn="l" eaLnBrk="1" hangingPunct="1"/>
            <a:r>
              <a:rPr lang="en-US" sz="3600" b="1" smtClean="0">
                <a:latin typeface="Comic Sans MS" pitchFamily="66" charset="0"/>
              </a:rPr>
              <a:t>Prokaryotic Cell </a:t>
            </a:r>
          </a:p>
          <a:p>
            <a:pPr algn="l" eaLnBrk="1" hangingPunct="1"/>
            <a:r>
              <a:rPr lang="en-US" sz="3600" b="1" smtClean="0">
                <a:latin typeface="Comic Sans MS" pitchFamily="66" charset="0"/>
              </a:rPr>
              <a:t>Structure &amp; Function</a:t>
            </a:r>
          </a:p>
          <a:p>
            <a:pPr algn="l" eaLnBrk="1" hangingPunct="1"/>
            <a:r>
              <a:rPr lang="en-US" sz="2400" smtClean="0">
                <a:latin typeface="Comic Sans MS" pitchFamily="66" charset="0"/>
              </a:rPr>
              <a:t>	</a:t>
            </a:r>
          </a:p>
        </p:txBody>
      </p:sp>
      <p:sp>
        <p:nvSpPr>
          <p:cNvPr id="3075" name="Text Box 3"/>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Prokaryotic cell diagram</a:t>
            </a:r>
            <a:r>
              <a:rPr lang="en-US" sz="1000">
                <a:latin typeface="Comic Sans MS" pitchFamily="66" charset="0"/>
              </a:rPr>
              <a:t>: M. Ruiz</a:t>
            </a:r>
          </a:p>
        </p:txBody>
      </p:sp>
      <p:pic>
        <p:nvPicPr>
          <p:cNvPr id="3076" name="Picture 4" descr="Prokaryote_cell_Ru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685800"/>
            <a:ext cx="412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97000" y="228600"/>
            <a:ext cx="5105400" cy="685800"/>
          </a:xfrm>
        </p:spPr>
        <p:txBody>
          <a:bodyPr/>
          <a:lstStyle/>
          <a:p>
            <a:pPr algn="l" eaLnBrk="1" hangingPunct="1"/>
            <a:r>
              <a:rPr lang="en-US" sz="3200" dirty="0" smtClean="0">
                <a:latin typeface="Comic Sans MS" pitchFamily="66" charset="0"/>
              </a:rPr>
              <a:t>Prokaryotes - </a:t>
            </a:r>
            <a:r>
              <a:rPr lang="en-US" sz="3200" b="1" dirty="0" err="1" smtClean="0">
                <a:solidFill>
                  <a:srgbClr val="FF0066"/>
                </a:solidFill>
                <a:latin typeface="Comic Sans MS" pitchFamily="66" charset="0"/>
              </a:rPr>
              <a:t>Glycocalyx</a:t>
            </a:r>
            <a:r>
              <a:rPr lang="en-US" sz="4800" dirty="0" smtClean="0">
                <a:solidFill>
                  <a:srgbClr val="FF0066"/>
                </a:solidFill>
              </a:rPr>
              <a:t> </a:t>
            </a:r>
          </a:p>
        </p:txBody>
      </p:sp>
      <p:sp>
        <p:nvSpPr>
          <p:cNvPr id="20483" name="Rectangle 3"/>
          <p:cNvSpPr>
            <a:spLocks noGrp="1" noChangeArrowheads="1"/>
          </p:cNvSpPr>
          <p:nvPr>
            <p:ph type="body" sz="half" idx="1"/>
          </p:nvPr>
        </p:nvSpPr>
        <p:spPr>
          <a:xfrm>
            <a:off x="219364" y="1306224"/>
            <a:ext cx="5105400" cy="5349875"/>
          </a:xfrm>
        </p:spPr>
        <p:txBody>
          <a:bodyPr/>
          <a:lstStyle/>
          <a:p>
            <a:pPr marL="533400" indent="-533400" eaLnBrk="1" hangingPunct="1">
              <a:lnSpc>
                <a:spcPct val="80000"/>
              </a:lnSpc>
              <a:buFontTx/>
              <a:buNone/>
            </a:pPr>
            <a:r>
              <a:rPr lang="en-US" sz="1800" dirty="0" smtClean="0">
                <a:latin typeface="Comic Sans MS" pitchFamily="66" charset="0"/>
              </a:rPr>
              <a:t>Some bacteria have an additional layer outside of the cell wall called the </a:t>
            </a:r>
            <a:r>
              <a:rPr lang="en-US" sz="1800" b="1" dirty="0" err="1" smtClean="0">
                <a:latin typeface="Comic Sans MS" pitchFamily="66" charset="0"/>
              </a:rPr>
              <a:t>glycocalyx</a:t>
            </a:r>
            <a:r>
              <a:rPr lang="en-US" sz="1800" dirty="0" smtClean="0">
                <a:latin typeface="Comic Sans MS" pitchFamily="66" charset="0"/>
              </a:rPr>
              <a:t>.</a:t>
            </a:r>
          </a:p>
          <a:p>
            <a:pPr marL="533400" indent="-533400" eaLnBrk="1" hangingPunct="1">
              <a:lnSpc>
                <a:spcPct val="80000"/>
              </a:lnSpc>
              <a:buFontTx/>
              <a:buNone/>
            </a:pPr>
            <a:endParaRPr lang="en-US" sz="1050" dirty="0" smtClean="0">
              <a:latin typeface="Comic Sans MS" pitchFamily="66" charset="0"/>
            </a:endParaRPr>
          </a:p>
          <a:p>
            <a:pPr marL="533400" indent="-533400" eaLnBrk="1" hangingPunct="1">
              <a:lnSpc>
                <a:spcPct val="80000"/>
              </a:lnSpc>
              <a:buFontTx/>
              <a:buNone/>
            </a:pPr>
            <a:r>
              <a:rPr lang="en-US" sz="1800" dirty="0" smtClean="0">
                <a:latin typeface="Comic Sans MS" pitchFamily="66" charset="0"/>
              </a:rPr>
              <a:t>This additional layer can come in </a:t>
            </a:r>
            <a:endParaRPr lang="en-US" sz="1800" dirty="0" smtClean="0">
              <a:latin typeface="Comic Sans MS" pitchFamily="66" charset="0"/>
            </a:endParaRPr>
          </a:p>
          <a:p>
            <a:pPr marL="533400" indent="-533400" eaLnBrk="1" hangingPunct="1">
              <a:lnSpc>
                <a:spcPct val="80000"/>
              </a:lnSpc>
              <a:buFontTx/>
              <a:buNone/>
            </a:pPr>
            <a:r>
              <a:rPr lang="en-US" sz="1800" dirty="0" smtClean="0">
                <a:latin typeface="Comic Sans MS" pitchFamily="66" charset="0"/>
              </a:rPr>
              <a:t>one </a:t>
            </a:r>
            <a:r>
              <a:rPr lang="en-US" sz="1800" dirty="0" smtClean="0">
                <a:latin typeface="Comic Sans MS" pitchFamily="66" charset="0"/>
              </a:rPr>
              <a:t>of two forms:</a:t>
            </a:r>
          </a:p>
          <a:p>
            <a:pPr marL="533400" indent="-533400" eaLnBrk="1" hangingPunct="1">
              <a:lnSpc>
                <a:spcPct val="80000"/>
              </a:lnSpc>
              <a:buFontTx/>
              <a:buNone/>
            </a:pPr>
            <a:endParaRPr lang="en-US" sz="1000" dirty="0" smtClean="0">
              <a:latin typeface="Comic Sans MS" pitchFamily="66" charset="0"/>
            </a:endParaRPr>
          </a:p>
          <a:p>
            <a:pPr marL="0" indent="0" eaLnBrk="1" hangingPunct="1">
              <a:lnSpc>
                <a:spcPct val="80000"/>
              </a:lnSpc>
              <a:buNone/>
            </a:pPr>
            <a:r>
              <a:rPr lang="en-US" sz="1800" b="1" dirty="0" smtClean="0">
                <a:latin typeface="Comic Sans MS" pitchFamily="66" charset="0"/>
              </a:rPr>
              <a:t>1. </a:t>
            </a:r>
            <a:r>
              <a:rPr lang="en-US" sz="2400" b="1" dirty="0" smtClean="0">
                <a:solidFill>
                  <a:schemeClr val="tx1">
                    <a:lumMod val="50000"/>
                    <a:lumOff val="50000"/>
                  </a:schemeClr>
                </a:solidFill>
                <a:latin typeface="Comic Sans MS" pitchFamily="66" charset="0"/>
              </a:rPr>
              <a:t>Slime Layer</a:t>
            </a:r>
          </a:p>
          <a:p>
            <a:pPr marL="0" indent="0" eaLnBrk="1" hangingPunct="1">
              <a:lnSpc>
                <a:spcPct val="80000"/>
              </a:lnSpc>
              <a:buNone/>
            </a:pPr>
            <a:endParaRPr lang="en-US" sz="1050" b="1" dirty="0" smtClean="0">
              <a:solidFill>
                <a:schemeClr val="tx1">
                  <a:lumMod val="50000"/>
                  <a:lumOff val="50000"/>
                </a:schemeClr>
              </a:solidFill>
              <a:latin typeface="Comic Sans MS" pitchFamily="66" charset="0"/>
            </a:endParaRPr>
          </a:p>
          <a:p>
            <a:pPr marL="914400" lvl="1" indent="-457200" eaLnBrk="1" hangingPunct="1">
              <a:lnSpc>
                <a:spcPct val="80000"/>
              </a:lnSpc>
              <a:buFontTx/>
              <a:buNone/>
            </a:pPr>
            <a:r>
              <a:rPr lang="en-US" sz="1400" b="1" dirty="0" smtClean="0">
                <a:latin typeface="Comic Sans MS" pitchFamily="66" charset="0"/>
              </a:rPr>
              <a:t>- </a:t>
            </a:r>
            <a:r>
              <a:rPr lang="en-US" sz="1600" dirty="0" smtClean="0">
                <a:latin typeface="Comic Sans MS" pitchFamily="66" charset="0"/>
              </a:rPr>
              <a:t>Glycoproteins loosely associated with the cell wall.</a:t>
            </a:r>
          </a:p>
          <a:p>
            <a:pPr marL="533400" indent="-533400" eaLnBrk="1" hangingPunct="1">
              <a:lnSpc>
                <a:spcPct val="80000"/>
              </a:lnSpc>
            </a:pPr>
            <a:endParaRPr lang="en-US" sz="1000" dirty="0" smtClean="0">
              <a:latin typeface="Comic Sans MS" pitchFamily="66" charset="0"/>
            </a:endParaRPr>
          </a:p>
          <a:p>
            <a:pPr marL="533400" indent="-533400" eaLnBrk="1" hangingPunct="1">
              <a:lnSpc>
                <a:spcPct val="80000"/>
              </a:lnSpc>
              <a:buFontTx/>
              <a:buNone/>
            </a:pPr>
            <a:r>
              <a:rPr lang="en-US" sz="1600" dirty="0" smtClean="0">
                <a:latin typeface="Comic Sans MS" pitchFamily="66" charset="0"/>
              </a:rPr>
              <a:t>	- Slime layer causes bacteria to adhere to solid surfaces and helps prevent the cell from drying out.</a:t>
            </a:r>
          </a:p>
          <a:p>
            <a:pPr marL="533400" indent="-533400" eaLnBrk="1" hangingPunct="1">
              <a:lnSpc>
                <a:spcPct val="80000"/>
              </a:lnSpc>
            </a:pPr>
            <a:endParaRPr lang="en-US" sz="900" dirty="0" smtClean="0">
              <a:latin typeface="Comic Sans MS" pitchFamily="66" charset="0"/>
            </a:endParaRPr>
          </a:p>
          <a:p>
            <a:pPr marL="533400" indent="-533400" eaLnBrk="1" hangingPunct="1">
              <a:lnSpc>
                <a:spcPct val="80000"/>
              </a:lnSpc>
              <a:buFontTx/>
              <a:buNone/>
            </a:pPr>
            <a:r>
              <a:rPr lang="en-US" sz="1600" i="1" dirty="0" smtClean="0">
                <a:solidFill>
                  <a:schemeClr val="folHlink"/>
                </a:solidFill>
                <a:latin typeface="Comic Sans MS" pitchFamily="66" charset="0"/>
              </a:rPr>
              <a:t>	- Streptococcus</a:t>
            </a:r>
          </a:p>
          <a:p>
            <a:pPr marL="533400" indent="-533400" eaLnBrk="1" hangingPunct="1">
              <a:lnSpc>
                <a:spcPct val="80000"/>
              </a:lnSpc>
              <a:buFontTx/>
              <a:buNone/>
            </a:pPr>
            <a:r>
              <a:rPr lang="en-US" sz="1600" dirty="0" smtClean="0">
                <a:latin typeface="Comic Sans MS" pitchFamily="66" charset="0"/>
              </a:rPr>
              <a:t>	</a:t>
            </a:r>
            <a:r>
              <a:rPr lang="en-US" sz="1400" dirty="0" smtClean="0">
                <a:latin typeface="Comic Sans MS" pitchFamily="66" charset="0"/>
              </a:rPr>
              <a:t>The slime layer of </a:t>
            </a:r>
            <a:r>
              <a:rPr lang="en-US" sz="1400" b="1" dirty="0" smtClean="0">
                <a:solidFill>
                  <a:srgbClr val="990099"/>
                </a:solidFill>
                <a:latin typeface="Comic Sans MS" pitchFamily="66" charset="0"/>
              </a:rPr>
              <a:t>Gram+</a:t>
            </a:r>
            <a:r>
              <a:rPr lang="en-US" sz="1400" dirty="0" smtClean="0">
                <a:latin typeface="Comic Sans MS" pitchFamily="66" charset="0"/>
              </a:rPr>
              <a:t> </a:t>
            </a:r>
            <a:r>
              <a:rPr lang="en-US" sz="1400" i="1" dirty="0" smtClean="0">
                <a:latin typeface="Comic Sans MS" pitchFamily="66" charset="0"/>
              </a:rPr>
              <a:t>Streptococcus </a:t>
            </a:r>
            <a:r>
              <a:rPr lang="en-US" sz="1400" i="1" dirty="0" err="1" smtClean="0">
                <a:latin typeface="Comic Sans MS" pitchFamily="66" charset="0"/>
              </a:rPr>
              <a:t>mutans</a:t>
            </a:r>
            <a:r>
              <a:rPr lang="en-US" sz="1400" i="1" dirty="0" smtClean="0">
                <a:latin typeface="Comic Sans MS" pitchFamily="66" charset="0"/>
              </a:rPr>
              <a:t> </a:t>
            </a:r>
            <a:r>
              <a:rPr lang="en-US" sz="1400" dirty="0" smtClean="0">
                <a:latin typeface="Comic Sans MS" pitchFamily="66" charset="0"/>
              </a:rPr>
              <a:t>allows it to accumulate on tooth enamel (yuck mouth and one of the causes of cavities). </a:t>
            </a:r>
          </a:p>
          <a:p>
            <a:pPr marL="533400" indent="-533400" eaLnBrk="1" hangingPunct="1">
              <a:lnSpc>
                <a:spcPct val="80000"/>
              </a:lnSpc>
              <a:buFontTx/>
              <a:buNone/>
            </a:pPr>
            <a:endParaRPr lang="en-US" sz="1400" dirty="0" smtClean="0">
              <a:latin typeface="Comic Sans MS" pitchFamily="66" charset="0"/>
            </a:endParaRPr>
          </a:p>
          <a:p>
            <a:pPr marL="533400" indent="-533400" eaLnBrk="1" hangingPunct="1">
              <a:lnSpc>
                <a:spcPct val="80000"/>
              </a:lnSpc>
              <a:buFontTx/>
              <a:buNone/>
            </a:pPr>
            <a:r>
              <a:rPr lang="en-US" sz="1400" dirty="0" smtClean="0">
                <a:latin typeface="Comic Sans MS" pitchFamily="66" charset="0"/>
              </a:rPr>
              <a:t>	Other bacteria in the mouth become trapped in the slime and form a biofilm &amp; eventually a buildup of plaque.</a:t>
            </a:r>
          </a:p>
          <a:p>
            <a:pPr marL="533400" indent="-533400" eaLnBrk="1" hangingPunct="1">
              <a:lnSpc>
                <a:spcPct val="80000"/>
              </a:lnSpc>
              <a:buFontTx/>
              <a:buNone/>
            </a:pPr>
            <a:endParaRPr lang="en-US" sz="1200" dirty="0" smtClean="0">
              <a:latin typeface="Comic Sans MS" pitchFamily="66" charset="0"/>
            </a:endParaRPr>
          </a:p>
          <a:p>
            <a:pPr marL="533400" indent="-533400" eaLnBrk="1" hangingPunct="1">
              <a:lnSpc>
                <a:spcPct val="80000"/>
              </a:lnSpc>
              <a:buFontTx/>
              <a:buNone/>
            </a:pPr>
            <a:r>
              <a:rPr lang="en-US" sz="1600" i="1" dirty="0" smtClean="0">
                <a:latin typeface="Comic Sans MS" pitchFamily="66" charset="0"/>
              </a:rPr>
              <a:t>	</a:t>
            </a:r>
            <a:endParaRPr lang="en-US" sz="1200" b="1" i="1" dirty="0" smtClean="0">
              <a:latin typeface="Comic Sans MS" pitchFamily="66" charset="0"/>
            </a:endParaRPr>
          </a:p>
          <a:p>
            <a:pPr marL="533400" indent="-533400" eaLnBrk="1" hangingPunct="1">
              <a:lnSpc>
                <a:spcPct val="80000"/>
              </a:lnSpc>
              <a:buFontTx/>
              <a:buNone/>
            </a:pPr>
            <a:r>
              <a:rPr lang="en-US" sz="1400" dirty="0" smtClean="0"/>
              <a:t>	</a:t>
            </a:r>
            <a:endParaRPr lang="en-US" sz="1200" dirty="0" smtClean="0"/>
          </a:p>
          <a:p>
            <a:pPr marL="533400" indent="-533400" eaLnBrk="1" hangingPunct="1">
              <a:lnSpc>
                <a:spcPct val="80000"/>
              </a:lnSpc>
              <a:buFontTx/>
              <a:buNone/>
            </a:pPr>
            <a:endParaRPr lang="en-US" sz="600" dirty="0" smtClean="0"/>
          </a:p>
        </p:txBody>
      </p:sp>
      <p:pic>
        <p:nvPicPr>
          <p:cNvPr id="20485" name="Picture 5" descr="image?id=58703&amp;rendTypeId=4"/>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52400" y="76200"/>
            <a:ext cx="1143000" cy="1067259"/>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486" name="Text Box 6"/>
          <p:cNvSpPr txBox="1">
            <a:spLocks noChangeArrowheads="1"/>
          </p:cNvSpPr>
          <p:nvPr/>
        </p:nvSpPr>
        <p:spPr bwMode="auto">
          <a:xfrm>
            <a:off x="4343400" y="6492875"/>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4"/>
              </a:rPr>
              <a:t>Slime layer</a:t>
            </a:r>
            <a:r>
              <a:rPr lang="en-US" sz="1000" dirty="0">
                <a:latin typeface="Comic Sans MS" pitchFamily="66" charset="0"/>
              </a:rPr>
              <a:t>, Encyclopedia Britannica; Biofilm, PHIL # </a:t>
            </a:r>
            <a:r>
              <a:rPr lang="en-US" sz="1000" dirty="0" smtClean="0">
                <a:latin typeface="Comic Sans MS" pitchFamily="66" charset="0"/>
              </a:rPr>
              <a:t>11706</a:t>
            </a:r>
            <a:r>
              <a:rPr lang="en-US" sz="1000" dirty="0" smtClean="0">
                <a:latin typeface="Comic Sans MS" pitchFamily="66" charset="0"/>
              </a:rPr>
              <a:t>; Dirty toilet, T. Port </a:t>
            </a:r>
            <a:r>
              <a:rPr lang="en-US" altLang="en-US" sz="1000" dirty="0">
                <a:latin typeface="Comic Sans MS" pitchFamily="66" charset="0"/>
                <a:hlinkClick r:id="rId5"/>
              </a:rPr>
              <a:t>Sweat </a:t>
            </a:r>
            <a:r>
              <a:rPr lang="en-US" altLang="en-US" sz="1000" dirty="0">
                <a:latin typeface="Comic Sans MS" pitchFamily="66" charset="0"/>
              </a:rPr>
              <a:t>on </a:t>
            </a:r>
            <a:r>
              <a:rPr lang="en-US" altLang="en-US" sz="1000" dirty="0" smtClean="0">
                <a:latin typeface="Comic Sans MS" pitchFamily="66" charset="0"/>
              </a:rPr>
              <a:t>face; </a:t>
            </a:r>
            <a:r>
              <a:rPr lang="en-US" altLang="en-US" sz="1000" i="1" dirty="0" smtClean="0">
                <a:latin typeface="Comic Sans MS" pitchFamily="66" charset="0"/>
              </a:rPr>
              <a:t>Staphylococcus</a:t>
            </a:r>
            <a:r>
              <a:rPr lang="en-US" altLang="en-US" sz="1000" dirty="0">
                <a:latin typeface="Comic Sans MS" pitchFamily="66" charset="0"/>
              </a:rPr>
              <a:t> </a:t>
            </a:r>
            <a:r>
              <a:rPr lang="en-US" altLang="en-US" sz="1000" dirty="0" smtClean="0">
                <a:latin typeface="Comic Sans MS" pitchFamily="66" charset="0"/>
              </a:rPr>
              <a:t>&amp;</a:t>
            </a:r>
            <a:r>
              <a:rPr lang="en-US" sz="1000" dirty="0" smtClean="0">
                <a:latin typeface="Comic Sans MS" pitchFamily="66" charset="0"/>
              </a:rPr>
              <a:t> </a:t>
            </a:r>
            <a:r>
              <a:rPr lang="en-US" sz="1000" dirty="0">
                <a:latin typeface="Comic Sans MS" pitchFamily="66" charset="0"/>
                <a:hlinkClick r:id="rId6"/>
              </a:rPr>
              <a:t>Mannitol Salt agar</a:t>
            </a:r>
            <a:r>
              <a:rPr lang="en-US" sz="1000" dirty="0">
                <a:latin typeface="Comic Sans MS" pitchFamily="66" charset="0"/>
              </a:rPr>
              <a:t>, T. Port</a:t>
            </a:r>
          </a:p>
        </p:txBody>
      </p:sp>
      <p:sp>
        <p:nvSpPr>
          <p:cNvPr id="20490"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pic>
        <p:nvPicPr>
          <p:cNvPr id="15" name="Picture 8" descr="Mannitol Salt Pos Neg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2082" y="4305300"/>
            <a:ext cx="2362200" cy="2057400"/>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AutoShape 17"/>
          <p:cNvSpPr>
            <a:spLocks noChangeArrowheads="1"/>
          </p:cNvSpPr>
          <p:nvPr/>
        </p:nvSpPr>
        <p:spPr bwMode="auto">
          <a:xfrm>
            <a:off x="5334000" y="5105399"/>
            <a:ext cx="1752600" cy="1257300"/>
          </a:xfrm>
          <a:prstGeom prst="irregularSeal1">
            <a:avLst/>
          </a:prstGeom>
          <a:solidFill>
            <a:schemeClr val="bg1"/>
          </a:solidFill>
          <a:ln w="38100">
            <a:solidFill>
              <a:srgbClr val="FFFF00"/>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 name="Text Box 18"/>
          <p:cNvSpPr txBox="1">
            <a:spLocks noChangeArrowheads="1"/>
          </p:cNvSpPr>
          <p:nvPr/>
        </p:nvSpPr>
        <p:spPr bwMode="auto">
          <a:xfrm>
            <a:off x="5719691" y="5518605"/>
            <a:ext cx="91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b="1" dirty="0" err="1">
                <a:latin typeface="Comic Sans MS" panose="030F0702030302020204" pitchFamily="66" charset="0"/>
                <a:hlinkClick r:id="rId6"/>
              </a:rPr>
              <a:t>Mannitol</a:t>
            </a:r>
            <a:r>
              <a:rPr lang="en-US" altLang="en-US" sz="1200" b="1" dirty="0">
                <a:latin typeface="Comic Sans MS" panose="030F0702030302020204" pitchFamily="66" charset="0"/>
                <a:hlinkClick r:id="rId6"/>
              </a:rPr>
              <a:t> Salt</a:t>
            </a:r>
            <a:endParaRPr lang="en-US" altLang="en-US" sz="1200" b="1" dirty="0">
              <a:latin typeface="Comic Sans MS" panose="030F0702030302020204" pitchFamily="66" charset="0"/>
            </a:endParaRPr>
          </a:p>
        </p:txBody>
      </p:sp>
      <p:pic>
        <p:nvPicPr>
          <p:cNvPr id="2" name="Picture 1" descr="dirty-toile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9600" y="1219200"/>
            <a:ext cx="2441128" cy="227330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4" descr="Biofilm-J"/>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49045">
            <a:off x="6621345" y="289123"/>
            <a:ext cx="2245157" cy="1878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Content Placeholder 2"/>
          <p:cNvPicPr>
            <a:picLocks noChangeAspect="1"/>
          </p:cNvPicPr>
          <p:nvPr/>
        </p:nvPicPr>
        <p:blipFill>
          <a:blip r:embed="rId12">
            <a:extLst>
              <a:ext uri="{28A0092B-C50C-407E-A947-70E740481C1C}">
                <a14:useLocalDpi xmlns:a14="http://schemas.microsoft.com/office/drawing/2010/main"/>
              </a:ext>
            </a:extLst>
          </a:blip>
          <a:stretch>
            <a:fillRect/>
          </a:stretch>
        </p:blipFill>
        <p:spPr>
          <a:xfrm rot="747373">
            <a:off x="6493764" y="2306195"/>
            <a:ext cx="2248168" cy="1843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33182" y="2023708"/>
            <a:ext cx="1205769" cy="1276507"/>
          </a:xfrm>
          <a:prstGeom prst="ellipse">
            <a:avLst/>
          </a:prstGeom>
          <a:ln w="952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153400" cy="609600"/>
          </a:xfrm>
        </p:spPr>
        <p:txBody>
          <a:bodyPr/>
          <a:lstStyle/>
          <a:p>
            <a:pPr algn="l" eaLnBrk="1" hangingPunct="1"/>
            <a:r>
              <a:rPr lang="en-US" sz="2800" smtClean="0">
                <a:latin typeface="Comic Sans MS" pitchFamily="66" charset="0"/>
              </a:rPr>
              <a:t>Prokaryotes - </a:t>
            </a:r>
            <a:r>
              <a:rPr lang="en-US" sz="2800" b="1" smtClean="0">
                <a:solidFill>
                  <a:srgbClr val="FF0066"/>
                </a:solidFill>
                <a:latin typeface="Comic Sans MS" pitchFamily="66" charset="0"/>
              </a:rPr>
              <a:t>Glycocalyx</a:t>
            </a:r>
            <a:r>
              <a:rPr lang="en-US" smtClean="0"/>
              <a:t> </a:t>
            </a:r>
          </a:p>
        </p:txBody>
      </p:sp>
      <p:sp>
        <p:nvSpPr>
          <p:cNvPr id="21507" name="Rectangle 3"/>
          <p:cNvSpPr>
            <a:spLocks noGrp="1" noChangeArrowheads="1"/>
          </p:cNvSpPr>
          <p:nvPr>
            <p:ph type="body" sz="half" idx="1"/>
          </p:nvPr>
        </p:nvSpPr>
        <p:spPr>
          <a:xfrm>
            <a:off x="457200" y="838200"/>
            <a:ext cx="4114800" cy="3352800"/>
          </a:xfrm>
          <a:noFill/>
        </p:spPr>
        <p:txBody>
          <a:bodyPr/>
          <a:lstStyle/>
          <a:p>
            <a:pPr eaLnBrk="1" hangingPunct="1">
              <a:lnSpc>
                <a:spcPct val="80000"/>
              </a:lnSpc>
              <a:buFontTx/>
              <a:buNone/>
            </a:pPr>
            <a:r>
              <a:rPr lang="en-US" sz="1800" b="1" dirty="0" smtClean="0">
                <a:latin typeface="Comic Sans MS" pitchFamily="66" charset="0"/>
              </a:rPr>
              <a:t>2</a:t>
            </a:r>
            <a:r>
              <a:rPr lang="en-US" sz="1800" dirty="0" smtClean="0">
                <a:latin typeface="Comic Sans MS" pitchFamily="66" charset="0"/>
              </a:rPr>
              <a:t>. </a:t>
            </a:r>
            <a:r>
              <a:rPr lang="en-US" sz="2400" b="1" dirty="0" smtClean="0">
                <a:solidFill>
                  <a:schemeClr val="tx1">
                    <a:lumMod val="50000"/>
                    <a:lumOff val="50000"/>
                  </a:schemeClr>
                </a:solidFill>
                <a:latin typeface="Comic Sans MS" pitchFamily="66" charset="0"/>
              </a:rPr>
              <a:t>Capsule</a:t>
            </a:r>
            <a:endParaRPr lang="en-US" sz="2400" dirty="0" smtClean="0">
              <a:solidFill>
                <a:schemeClr val="tx1">
                  <a:lumMod val="50000"/>
                  <a:lumOff val="50000"/>
                </a:schemeClr>
              </a:solidFill>
              <a:latin typeface="Comic Sans MS" pitchFamily="66" charset="0"/>
            </a:endParaRPr>
          </a:p>
          <a:p>
            <a:pPr eaLnBrk="1" hangingPunct="1">
              <a:lnSpc>
                <a:spcPct val="80000"/>
              </a:lnSpc>
              <a:buFontTx/>
              <a:buNone/>
            </a:pPr>
            <a:endParaRPr lang="en-US" sz="1800" dirty="0" smtClean="0">
              <a:latin typeface="Comic Sans MS" pitchFamily="66" charset="0"/>
            </a:endParaRPr>
          </a:p>
          <a:p>
            <a:pPr eaLnBrk="1" hangingPunct="1">
              <a:lnSpc>
                <a:spcPct val="80000"/>
              </a:lnSpc>
            </a:pPr>
            <a:r>
              <a:rPr lang="en-US" sz="1600" dirty="0" smtClean="0">
                <a:latin typeface="Comic Sans MS" pitchFamily="66" charset="0"/>
              </a:rPr>
              <a:t>Polysaccharides firmly attached to the cell wall.</a:t>
            </a:r>
          </a:p>
          <a:p>
            <a:pPr eaLnBrk="1" hangingPunct="1">
              <a:lnSpc>
                <a:spcPct val="80000"/>
              </a:lnSpc>
            </a:pPr>
            <a:endParaRPr lang="en-US" sz="1000" dirty="0" smtClean="0">
              <a:latin typeface="Comic Sans MS" pitchFamily="66" charset="0"/>
            </a:endParaRPr>
          </a:p>
          <a:p>
            <a:pPr eaLnBrk="1" hangingPunct="1">
              <a:lnSpc>
                <a:spcPct val="80000"/>
              </a:lnSpc>
            </a:pPr>
            <a:r>
              <a:rPr lang="en-US" sz="1600" dirty="0" smtClean="0">
                <a:latin typeface="Comic Sans MS" pitchFamily="66" charset="0"/>
              </a:rPr>
              <a:t>Capsules adhere to solid surfaces and to nutrients in the environment.</a:t>
            </a:r>
          </a:p>
          <a:p>
            <a:pPr eaLnBrk="1" hangingPunct="1">
              <a:lnSpc>
                <a:spcPct val="80000"/>
              </a:lnSpc>
            </a:pPr>
            <a:endParaRPr lang="en-US" sz="900" dirty="0" smtClean="0">
              <a:latin typeface="Comic Sans MS" pitchFamily="66" charset="0"/>
            </a:endParaRPr>
          </a:p>
          <a:p>
            <a:pPr eaLnBrk="1" hangingPunct="1">
              <a:lnSpc>
                <a:spcPct val="80000"/>
              </a:lnSpc>
            </a:pPr>
            <a:r>
              <a:rPr lang="en-US" sz="1600" dirty="0" smtClean="0">
                <a:latin typeface="Comic Sans MS" pitchFamily="66" charset="0"/>
              </a:rPr>
              <a:t>Adhesive power of capsules is a major factor in the initiation of some bacterial diseases. </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Capsule also protect bacteria from being phagocytized by cells of the hosts immune system.</a:t>
            </a:r>
          </a:p>
          <a:p>
            <a:pPr eaLnBrk="1" hangingPunct="1">
              <a:lnSpc>
                <a:spcPct val="80000"/>
              </a:lnSpc>
              <a:buFontTx/>
              <a:buNone/>
            </a:pPr>
            <a:endParaRPr lang="en-US" sz="900" dirty="0" smtClean="0">
              <a:latin typeface="Comic Sans MS" pitchFamily="66" charset="0"/>
            </a:endParaRPr>
          </a:p>
        </p:txBody>
      </p:sp>
      <p:pic>
        <p:nvPicPr>
          <p:cNvPr id="21508"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9600" y="4495800"/>
            <a:ext cx="3962400" cy="1884363"/>
          </a:xfrm>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
            <a:ext cx="34432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descr="Prokaryote_cell_Ruiz"/>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22888" y="3200400"/>
            <a:ext cx="336391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7"/>
          <p:cNvSpPr txBox="1">
            <a:spLocks noChangeArrowheads="1"/>
          </p:cNvSpPr>
          <p:nvPr/>
        </p:nvSpPr>
        <p:spPr bwMode="auto">
          <a:xfrm>
            <a:off x="4495800" y="6613525"/>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Prokaryotic Cell Diagram</a:t>
            </a:r>
            <a:r>
              <a:rPr lang="en-US" sz="1000">
                <a:latin typeface="Comic Sans MS" pitchFamily="66" charset="0"/>
              </a:rPr>
              <a:t>: M. Ruiz, Other Images Unknown Source</a:t>
            </a:r>
          </a:p>
        </p:txBody>
      </p:sp>
      <p:sp>
        <p:nvSpPr>
          <p:cNvPr id="21512" name="Text Box 9"/>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Virtual Microbiology Classroom on </a:t>
            </a:r>
            <a:r>
              <a:rPr lang="en-US" sz="1000">
                <a:latin typeface="Comic Sans MS" pitchFamily="66" charset="0"/>
                <a:hlinkClick r:id="rId7"/>
              </a:rPr>
              <a:t>ScienceProfOnline.com</a:t>
            </a:r>
            <a:endParaRPr lang="en-US" sz="1000">
              <a:latin typeface="Comic Sans MS" pitchFamily="66" charset="0"/>
            </a:endParaRPr>
          </a:p>
        </p:txBody>
      </p:sp>
      <p:sp>
        <p:nvSpPr>
          <p:cNvPr id="21513"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152400"/>
            <a:ext cx="4727575" cy="685800"/>
          </a:xfrm>
        </p:spPr>
        <p:txBody>
          <a:bodyPr/>
          <a:lstStyle/>
          <a:p>
            <a:pPr algn="l" eaLnBrk="1" hangingPunct="1"/>
            <a:r>
              <a:rPr lang="en-US" sz="2800" dirty="0" smtClean="0">
                <a:latin typeface="Comic Sans MS" pitchFamily="66" charset="0"/>
              </a:rPr>
              <a:t>Prokaryotes - </a:t>
            </a:r>
            <a:r>
              <a:rPr lang="en-US" sz="2800" b="1" dirty="0" smtClean="0">
                <a:solidFill>
                  <a:srgbClr val="00CC66"/>
                </a:solidFill>
                <a:latin typeface="Comic Sans MS" pitchFamily="66" charset="0"/>
              </a:rPr>
              <a:t>Endospores</a:t>
            </a:r>
            <a:endParaRPr lang="en-US" sz="4800" b="1" dirty="0" smtClean="0">
              <a:solidFill>
                <a:srgbClr val="00CC66"/>
              </a:solidFill>
            </a:endParaRPr>
          </a:p>
        </p:txBody>
      </p:sp>
      <p:sp>
        <p:nvSpPr>
          <p:cNvPr id="22531" name="Rectangle 3"/>
          <p:cNvSpPr>
            <a:spLocks noGrp="1" noChangeArrowheads="1"/>
          </p:cNvSpPr>
          <p:nvPr>
            <p:ph type="body" sz="half" idx="1"/>
          </p:nvPr>
        </p:nvSpPr>
        <p:spPr>
          <a:xfrm>
            <a:off x="231775" y="1103313"/>
            <a:ext cx="4876800" cy="5181600"/>
          </a:xfrm>
        </p:spPr>
        <p:txBody>
          <a:bodyPr/>
          <a:lstStyle/>
          <a:p>
            <a:pPr eaLnBrk="1" hangingPunct="1">
              <a:lnSpc>
                <a:spcPct val="90000"/>
              </a:lnSpc>
              <a:buFont typeface="Wingdings" pitchFamily="2" charset="2"/>
              <a:buChar char="Ø"/>
            </a:pPr>
            <a:r>
              <a:rPr lang="en-US" sz="1600" dirty="0" smtClean="0">
                <a:latin typeface="Comic Sans MS" pitchFamily="66" charset="0"/>
              </a:rPr>
              <a:t>Dormant, tough, non-reproductive structure produced by small number of bacteria. </a:t>
            </a:r>
          </a:p>
          <a:p>
            <a:pPr marL="0" indent="0" eaLnBrk="1" hangingPunct="1">
              <a:lnSpc>
                <a:spcPct val="90000"/>
              </a:lnSpc>
              <a:buNone/>
            </a:pPr>
            <a:endParaRPr lang="en-US" sz="1600" i="1"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rPr>
              <a:t>Resistant to radiation, desiccation, lysozyme, temperature, starvation, and chemical disinfectants.</a:t>
            </a:r>
          </a:p>
          <a:p>
            <a:pPr marL="0" indent="0" eaLnBrk="1" hangingPunct="1">
              <a:lnSpc>
                <a:spcPct val="90000"/>
              </a:lnSpc>
              <a:buNone/>
            </a:pPr>
            <a:endParaRPr lang="en-US" sz="1600" dirty="0" smtClean="0">
              <a:latin typeface="Comic Sans MS" pitchFamily="66" charset="0"/>
            </a:endParaRPr>
          </a:p>
          <a:p>
            <a:pPr eaLnBrk="1" hangingPunct="1">
              <a:lnSpc>
                <a:spcPct val="90000"/>
              </a:lnSpc>
              <a:buFont typeface="Wingdings" pitchFamily="2" charset="2"/>
              <a:buChar char="Ø"/>
            </a:pPr>
            <a:r>
              <a:rPr lang="en-US" sz="1600" dirty="0" smtClean="0">
                <a:latin typeface="Comic Sans MS" pitchFamily="66" charset="0"/>
                <a:hlinkClick r:id="rId3"/>
              </a:rPr>
              <a:t>Endospores</a:t>
            </a:r>
            <a:r>
              <a:rPr lang="en-US" sz="1600" dirty="0" smtClean="0">
                <a:latin typeface="Comic Sans MS" pitchFamily="66" charset="0"/>
              </a:rPr>
              <a:t> are commonly found in soil and water, where they may survive for very long periods of time.</a:t>
            </a:r>
          </a:p>
          <a:p>
            <a:pPr eaLnBrk="1" hangingPunct="1">
              <a:lnSpc>
                <a:spcPct val="90000"/>
              </a:lnSpc>
              <a:buFont typeface="Wingdings" pitchFamily="2" charset="2"/>
              <a:buChar char="Ø"/>
            </a:pPr>
            <a:endParaRPr lang="en-US" sz="1600" dirty="0">
              <a:latin typeface="Comic Sans MS" pitchFamily="66" charset="0"/>
            </a:endParaRPr>
          </a:p>
          <a:p>
            <a:pPr eaLnBrk="1" hangingPunct="1">
              <a:lnSpc>
                <a:spcPct val="90000"/>
              </a:lnSpc>
              <a:buFont typeface="Wingdings" pitchFamily="2" charset="2"/>
              <a:buChar char="Ø"/>
            </a:pPr>
            <a:r>
              <a:rPr lang="en-US" sz="1800" b="1" dirty="0" smtClean="0">
                <a:solidFill>
                  <a:srgbClr val="FF0000"/>
                </a:solidFill>
                <a:latin typeface="Comic Sans MS" pitchFamily="66" charset="0"/>
              </a:rPr>
              <a:t>Q</a:t>
            </a:r>
            <a:r>
              <a:rPr lang="en-US" sz="1600" b="1" dirty="0" smtClean="0">
                <a:latin typeface="Comic Sans MS" pitchFamily="66" charset="0"/>
              </a:rPr>
              <a:t>: How and why do endospores form? </a:t>
            </a:r>
            <a:r>
              <a:rPr lang="en-US" sz="1600" dirty="0" smtClean="0">
                <a:latin typeface="Comic Sans MS" pitchFamily="66" charset="0"/>
              </a:rPr>
              <a:t>Watch the animated lesson “</a:t>
            </a:r>
            <a:r>
              <a:rPr lang="en-US" sz="1600" b="1" dirty="0" smtClean="0">
                <a:latin typeface="Comic Sans MS" pitchFamily="66" charset="0"/>
                <a:hlinkClick r:id="rId4"/>
              </a:rPr>
              <a:t>Bacterial Spore Formation</a:t>
            </a:r>
            <a:r>
              <a:rPr lang="en-US" sz="1600" dirty="0" smtClean="0">
                <a:latin typeface="Comic Sans MS" pitchFamily="66" charset="0"/>
              </a:rPr>
              <a:t>” to find out.  </a:t>
            </a:r>
            <a:r>
              <a:rPr lang="en-US" sz="1400" dirty="0" smtClean="0">
                <a:latin typeface="Comic Sans MS" pitchFamily="66" charset="0"/>
              </a:rPr>
              <a:t>Link also provides quiz questions to test your understanding of the material.</a:t>
            </a:r>
          </a:p>
          <a:p>
            <a:pPr eaLnBrk="1" hangingPunct="1">
              <a:lnSpc>
                <a:spcPct val="90000"/>
              </a:lnSpc>
              <a:buFont typeface="Wingdings" pitchFamily="2" charset="2"/>
              <a:buChar char="Ø"/>
            </a:pPr>
            <a:endParaRPr lang="en-US" sz="1600" b="1" i="1" dirty="0">
              <a:latin typeface="Comic Sans MS" pitchFamily="66" charset="0"/>
            </a:endParaRPr>
          </a:p>
          <a:p>
            <a:pPr eaLnBrk="1" hangingPunct="1">
              <a:lnSpc>
                <a:spcPct val="90000"/>
              </a:lnSpc>
              <a:buFont typeface="Wingdings" pitchFamily="2" charset="2"/>
              <a:buChar char="Ø"/>
            </a:pPr>
            <a:r>
              <a:rPr lang="en-US" sz="1800" b="1" dirty="0" smtClean="0">
                <a:solidFill>
                  <a:srgbClr val="FF0000"/>
                </a:solidFill>
                <a:latin typeface="Comic Sans MS" pitchFamily="66" charset="0"/>
              </a:rPr>
              <a:t>Q</a:t>
            </a:r>
            <a:r>
              <a:rPr lang="en-US" sz="1600" b="1" dirty="0" smtClean="0">
                <a:latin typeface="Comic Sans MS" pitchFamily="66" charset="0"/>
              </a:rPr>
              <a:t>: What are the two endospore producing bacterial genera that were introduced in our </a:t>
            </a:r>
            <a:r>
              <a:rPr lang="en-US" sz="1600" b="1" dirty="0" smtClean="0">
                <a:latin typeface="Comic Sans MS" pitchFamily="66" charset="0"/>
                <a:hlinkClick r:id="rId5"/>
              </a:rPr>
              <a:t>History of Microbiology</a:t>
            </a:r>
            <a:r>
              <a:rPr lang="en-US" sz="1600" b="1" dirty="0" smtClean="0">
                <a:latin typeface="Comic Sans MS" pitchFamily="66" charset="0"/>
              </a:rPr>
              <a:t> lecture?</a:t>
            </a:r>
            <a:endParaRPr lang="en-US" sz="1600" b="1" dirty="0" smtClean="0"/>
          </a:p>
        </p:txBody>
      </p:sp>
      <p:sp>
        <p:nvSpPr>
          <p:cNvPr id="22532" name="Text Box 5"/>
          <p:cNvSpPr txBox="1">
            <a:spLocks noChangeArrowheads="1"/>
          </p:cNvSpPr>
          <p:nvPr/>
        </p:nvSpPr>
        <p:spPr bwMode="auto">
          <a:xfrm>
            <a:off x="5108575" y="6492875"/>
            <a:ext cx="4038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i="1">
                <a:latin typeface="Comic Sans MS" pitchFamily="66" charset="0"/>
              </a:rPr>
              <a:t>Bacillus subtilis</a:t>
            </a:r>
            <a:r>
              <a:rPr lang="en-US" sz="1000">
                <a:latin typeface="Comic Sans MS" pitchFamily="66" charset="0"/>
              </a:rPr>
              <a:t>, SPO Science Image Library, Endospore stain from Dr. Ronald E. Hurlbert, </a:t>
            </a:r>
            <a:r>
              <a:rPr lang="en-US" sz="1000">
                <a:latin typeface="Comic Sans MS" pitchFamily="66" charset="0"/>
                <a:hlinkClick r:id="rId6"/>
              </a:rPr>
              <a:t>Microbiology 101 lab manual</a:t>
            </a:r>
            <a:endParaRPr lang="en-US" sz="1000">
              <a:latin typeface="Comic Sans MS" pitchFamily="66" charset="0"/>
            </a:endParaRPr>
          </a:p>
        </p:txBody>
      </p:sp>
      <p:pic>
        <p:nvPicPr>
          <p:cNvPr id="22533" name="Picture 6" descr="Endospore-stain-Bacillus-Port"/>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334000" y="269875"/>
            <a:ext cx="35052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10" descr="Picture4"/>
          <p:cNvPicPr>
            <a:picLocks noGrp="1"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5486400" y="3846513"/>
            <a:ext cx="3352800" cy="2478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5"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
        <p:nvSpPr>
          <p:cNvPr id="22536" name="Text Box 5"/>
          <p:cNvSpPr txBox="1">
            <a:spLocks noChangeArrowheads="1"/>
          </p:cNvSpPr>
          <p:nvPr/>
        </p:nvSpPr>
        <p:spPr bwMode="auto">
          <a:xfrm>
            <a:off x="5354638" y="3048000"/>
            <a:ext cx="340836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latin typeface="Comic Sans MS" pitchFamily="66" charset="0"/>
              </a:rPr>
              <a:t>An endospore stained bacterial smear of </a:t>
            </a:r>
            <a:r>
              <a:rPr lang="en-US" sz="1200" i="1" dirty="0">
                <a:latin typeface="Comic Sans MS" pitchFamily="66" charset="0"/>
              </a:rPr>
              <a:t>Bacillus </a:t>
            </a:r>
            <a:r>
              <a:rPr lang="en-US" sz="1200" i="1" dirty="0" err="1">
                <a:latin typeface="Comic Sans MS" pitchFamily="66" charset="0"/>
              </a:rPr>
              <a:t>subtilis</a:t>
            </a:r>
            <a:r>
              <a:rPr lang="en-US" sz="1200" dirty="0">
                <a:latin typeface="Comic Sans MS" pitchFamily="66" charset="0"/>
              </a:rPr>
              <a:t>  showing </a:t>
            </a:r>
            <a:r>
              <a:rPr lang="en-US" sz="1200" b="1" dirty="0">
                <a:solidFill>
                  <a:srgbClr val="00B050"/>
                </a:solidFill>
                <a:latin typeface="Comic Sans MS" pitchFamily="66" charset="0"/>
              </a:rPr>
              <a:t>endospores</a:t>
            </a:r>
            <a:r>
              <a:rPr lang="en-US" sz="1200" dirty="0">
                <a:latin typeface="Comic Sans MS" pitchFamily="66" charset="0"/>
              </a:rPr>
              <a:t> as green and </a:t>
            </a:r>
            <a:r>
              <a:rPr lang="en-US" sz="1200" b="1" dirty="0">
                <a:solidFill>
                  <a:srgbClr val="FF0000"/>
                </a:solidFill>
                <a:latin typeface="Comic Sans MS" pitchFamily="66" charset="0"/>
              </a:rPr>
              <a:t>vegetative cells</a:t>
            </a:r>
            <a:r>
              <a:rPr lang="en-US" sz="1200" dirty="0">
                <a:latin typeface="Comic Sans MS" pitchFamily="66" charset="0"/>
              </a:rPr>
              <a:t> as red.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sz="half" idx="1"/>
          </p:nvPr>
        </p:nvSpPr>
        <p:spPr>
          <a:xfrm>
            <a:off x="228600" y="914400"/>
            <a:ext cx="4648200" cy="5546725"/>
          </a:xfrm>
        </p:spPr>
        <p:txBody>
          <a:bodyPr/>
          <a:lstStyle/>
          <a:p>
            <a:pPr eaLnBrk="1" hangingPunct="1">
              <a:lnSpc>
                <a:spcPct val="80000"/>
              </a:lnSpc>
              <a:buFontTx/>
              <a:buNone/>
            </a:pPr>
            <a:r>
              <a:rPr lang="en-US" sz="1600" b="1" dirty="0" smtClean="0">
                <a:solidFill>
                  <a:srgbClr val="800080"/>
                </a:solidFill>
                <a:latin typeface="Comic Sans MS" panose="030F0702030302020204" pitchFamily="66" charset="0"/>
              </a:rPr>
              <a:t>GRAM-POSITIVE</a:t>
            </a:r>
          </a:p>
          <a:p>
            <a:pPr eaLnBrk="1" hangingPunct="1">
              <a:lnSpc>
                <a:spcPct val="80000"/>
              </a:lnSpc>
              <a:buFontTx/>
              <a:buNone/>
            </a:pPr>
            <a:r>
              <a:rPr lang="en-US" sz="1400" b="1" dirty="0" smtClean="0">
                <a:solidFill>
                  <a:schemeClr val="folHlink"/>
                </a:solidFill>
                <a:latin typeface="Comic Sans MS" panose="030F0702030302020204" pitchFamily="66" charset="0"/>
              </a:rPr>
              <a:t>Obligate or facultative anaerobes,</a:t>
            </a:r>
          </a:p>
          <a:p>
            <a:pPr eaLnBrk="1" hangingPunct="1">
              <a:lnSpc>
                <a:spcPct val="80000"/>
              </a:lnSpc>
              <a:buFontTx/>
              <a:buNone/>
            </a:pPr>
            <a:r>
              <a:rPr lang="en-US" sz="1400" b="1" dirty="0" smtClean="0">
                <a:latin typeface="Comic Sans MS" panose="030F0702030302020204" pitchFamily="66" charset="0"/>
              </a:rPr>
              <a:t>endospore producers</a:t>
            </a:r>
          </a:p>
          <a:p>
            <a:pPr eaLnBrk="1" hangingPunct="1">
              <a:lnSpc>
                <a:spcPct val="80000"/>
              </a:lnSpc>
              <a:buFontTx/>
              <a:buNone/>
            </a:pPr>
            <a:r>
              <a:rPr lang="en-US" sz="1400" dirty="0" smtClean="0">
                <a:latin typeface="Comic Sans MS" panose="030F0702030302020204" pitchFamily="66" charset="0"/>
              </a:rPr>
              <a:t>bacillus-shaped</a:t>
            </a:r>
          </a:p>
          <a:p>
            <a:pPr eaLnBrk="1" hangingPunct="1">
              <a:lnSpc>
                <a:spcPct val="80000"/>
              </a:lnSpc>
              <a:buFontTx/>
              <a:buNone/>
            </a:pPr>
            <a:endParaRPr lang="en-US" sz="1600" b="1" dirty="0" smtClean="0">
              <a:latin typeface="Comic Sans MS" panose="030F0702030302020204" pitchFamily="66" charset="0"/>
            </a:endParaRPr>
          </a:p>
          <a:p>
            <a:pPr eaLnBrk="1" hangingPunct="1">
              <a:lnSpc>
                <a:spcPct val="80000"/>
              </a:lnSpc>
              <a:buFontTx/>
              <a:buNone/>
            </a:pPr>
            <a:endParaRPr lang="en-US" sz="1600" dirty="0" smtClean="0">
              <a:latin typeface="Comic Sans MS" panose="030F0702030302020204" pitchFamily="66" charset="0"/>
            </a:endParaRPr>
          </a:p>
          <a:p>
            <a:pPr eaLnBrk="1" hangingPunct="1">
              <a:lnSpc>
                <a:spcPct val="80000"/>
              </a:lnSpc>
              <a:buFontTx/>
              <a:buNone/>
            </a:pPr>
            <a:endParaRPr lang="en-US" sz="1400" b="1" dirty="0" smtClean="0">
              <a:latin typeface="Comic Sans MS" panose="030F0702030302020204" pitchFamily="66" charset="0"/>
            </a:endParaRPr>
          </a:p>
          <a:p>
            <a:pPr eaLnBrk="1" hangingPunct="1">
              <a:lnSpc>
                <a:spcPct val="80000"/>
              </a:lnSpc>
              <a:buFontTx/>
              <a:buNone/>
            </a:pPr>
            <a:endParaRPr lang="en-US" sz="1400" b="1" dirty="0">
              <a:latin typeface="Comic Sans MS" panose="030F0702030302020204" pitchFamily="66" charset="0"/>
            </a:endParaRPr>
          </a:p>
          <a:p>
            <a:pPr eaLnBrk="1" hangingPunct="1">
              <a:lnSpc>
                <a:spcPct val="80000"/>
              </a:lnSpc>
              <a:buFontTx/>
              <a:buNone/>
            </a:pPr>
            <a:r>
              <a:rPr lang="en-US" sz="1600" dirty="0" smtClean="0">
                <a:latin typeface="Comic Sans MS" panose="030F0702030302020204" pitchFamily="66" charset="0"/>
              </a:rPr>
              <a:t>	</a:t>
            </a:r>
            <a:r>
              <a:rPr lang="en-US" sz="1600" b="1" i="1" dirty="0" smtClean="0">
                <a:solidFill>
                  <a:srgbClr val="FF0000"/>
                </a:solidFill>
                <a:latin typeface="Comic Sans MS" panose="030F0702030302020204" pitchFamily="66" charset="0"/>
              </a:rPr>
              <a:t>Q: </a:t>
            </a:r>
            <a:r>
              <a:rPr lang="en-US" sz="1600" dirty="0" smtClean="0">
                <a:latin typeface="Comic Sans MS" panose="030F0702030302020204" pitchFamily="66" charset="0"/>
              </a:rPr>
              <a:t>Which two groups of bacteria produce endospores?</a:t>
            </a:r>
          </a:p>
          <a:p>
            <a:pPr eaLnBrk="1" hangingPunct="1">
              <a:lnSpc>
                <a:spcPct val="80000"/>
              </a:lnSpc>
              <a:buFontTx/>
              <a:buNone/>
            </a:pPr>
            <a:endParaRPr lang="en-US" sz="1400" b="1" dirty="0">
              <a:latin typeface="Comic Sans MS" panose="030F0702030302020204" pitchFamily="66" charset="0"/>
            </a:endParaRPr>
          </a:p>
          <a:p>
            <a:pPr eaLnBrk="1" hangingPunct="1">
              <a:lnSpc>
                <a:spcPct val="80000"/>
              </a:lnSpc>
              <a:buFontTx/>
              <a:buNone/>
            </a:pPr>
            <a:r>
              <a:rPr lang="en-US" sz="1400" b="1" dirty="0" smtClean="0">
                <a:latin typeface="Comic Sans MS" panose="030F0702030302020204" pitchFamily="66" charset="0"/>
              </a:rPr>
              <a:t>	</a:t>
            </a:r>
            <a:r>
              <a:rPr lang="en-US" sz="1600" dirty="0" smtClean="0">
                <a:latin typeface="Comic Sans MS" panose="030F0702030302020204" pitchFamily="66" charset="0"/>
              </a:rPr>
              <a:t>Common in soil. Only a few species cause disease in humans. </a:t>
            </a:r>
          </a:p>
          <a:p>
            <a:pPr eaLnBrk="1" hangingPunct="1">
              <a:lnSpc>
                <a:spcPct val="80000"/>
              </a:lnSpc>
              <a:buFontTx/>
              <a:buNone/>
            </a:pPr>
            <a:endParaRPr lang="en-US" sz="1600" dirty="0" smtClean="0">
              <a:latin typeface="Comic Sans MS" panose="030F0702030302020204" pitchFamily="66" charset="0"/>
            </a:endParaRPr>
          </a:p>
          <a:p>
            <a:pPr eaLnBrk="1" hangingPunct="1">
              <a:lnSpc>
                <a:spcPct val="80000"/>
              </a:lnSpc>
              <a:buFontTx/>
              <a:buNone/>
            </a:pPr>
            <a:r>
              <a:rPr lang="en-US" sz="1600" dirty="0" smtClean="0">
                <a:latin typeface="Comic Sans MS" panose="030F0702030302020204" pitchFamily="66" charset="0"/>
              </a:rPr>
              <a:t>	Extremely diverse group of bacteria, includes:</a:t>
            </a:r>
          </a:p>
          <a:p>
            <a:pPr eaLnBrk="1" hangingPunct="1">
              <a:lnSpc>
                <a:spcPct val="80000"/>
              </a:lnSpc>
              <a:buFontTx/>
              <a:buNone/>
            </a:pPr>
            <a:r>
              <a:rPr lang="en-US" sz="1400" dirty="0" smtClean="0">
                <a:latin typeface="Comic Sans MS" panose="030F0702030302020204" pitchFamily="66" charset="0"/>
              </a:rPr>
              <a:t>		- causative agent of anthrax (</a:t>
            </a:r>
            <a:r>
              <a:rPr lang="en-US" sz="1400" i="1" dirty="0" smtClean="0">
                <a:latin typeface="Comic Sans MS" panose="030F0702030302020204" pitchFamily="66" charset="0"/>
              </a:rPr>
              <a:t>Bacillus 	   </a:t>
            </a:r>
            <a:r>
              <a:rPr lang="en-US" sz="1400" i="1" dirty="0" err="1" smtClean="0">
                <a:latin typeface="Comic Sans MS" panose="030F0702030302020204" pitchFamily="66" charset="0"/>
              </a:rPr>
              <a:t>anthracis</a:t>
            </a:r>
            <a:r>
              <a:rPr lang="en-US" sz="1400" dirty="0" smtClean="0">
                <a:latin typeface="Comic Sans MS" panose="030F0702030302020204" pitchFamily="66" charset="0"/>
              </a:rPr>
              <a:t>) </a:t>
            </a:r>
          </a:p>
          <a:p>
            <a:pPr eaLnBrk="1" hangingPunct="1">
              <a:lnSpc>
                <a:spcPct val="80000"/>
              </a:lnSpc>
              <a:buFontTx/>
              <a:buNone/>
            </a:pPr>
            <a:r>
              <a:rPr lang="en-US" sz="1400" dirty="0" smtClean="0">
                <a:latin typeface="Comic Sans MS" panose="030F0702030302020204" pitchFamily="66" charset="0"/>
              </a:rPr>
              <a:t>		- species that synthesize important  	   antibiotics, and enzymes for detergents. </a:t>
            </a:r>
          </a:p>
          <a:p>
            <a:pPr eaLnBrk="1" hangingPunct="1">
              <a:lnSpc>
                <a:spcPct val="80000"/>
              </a:lnSpc>
              <a:buFontTx/>
              <a:buNone/>
            </a:pPr>
            <a:endParaRPr lang="en-US" sz="1400" b="1" dirty="0" smtClean="0">
              <a:latin typeface="Comic Sans MS" panose="030F0702030302020204" pitchFamily="66" charset="0"/>
            </a:endParaRPr>
          </a:p>
          <a:p>
            <a:pPr eaLnBrk="1" hangingPunct="1">
              <a:lnSpc>
                <a:spcPct val="80000"/>
              </a:lnSpc>
              <a:buFontTx/>
              <a:buNone/>
            </a:pPr>
            <a:r>
              <a:rPr lang="en-US" sz="1400" dirty="0" smtClean="0">
                <a:latin typeface="Comic Sans MS" panose="030F0702030302020204" pitchFamily="66" charset="0"/>
              </a:rPr>
              <a:t>	</a:t>
            </a:r>
            <a:r>
              <a:rPr lang="en-US" sz="1600" dirty="0" smtClean="0">
                <a:latin typeface="Comic Sans MS" panose="030F0702030302020204" pitchFamily="66" charset="0"/>
              </a:rPr>
              <a:t>Due to extreme tolerance to both heat and disinfectants, used to test heat sterilization techniques and chemical disinfectants. </a:t>
            </a:r>
          </a:p>
          <a:p>
            <a:pPr eaLnBrk="1" hangingPunct="1">
              <a:lnSpc>
                <a:spcPct val="80000"/>
              </a:lnSpc>
              <a:buFontTx/>
              <a:buNone/>
            </a:pPr>
            <a:endParaRPr lang="en-US" sz="1400" dirty="0" smtClean="0">
              <a:latin typeface="Comic Sans MS" panose="030F0702030302020204" pitchFamily="66" charset="0"/>
            </a:endParaRPr>
          </a:p>
          <a:p>
            <a:pPr eaLnBrk="1" hangingPunct="1">
              <a:lnSpc>
                <a:spcPct val="80000"/>
              </a:lnSpc>
              <a:buFontTx/>
              <a:buNone/>
            </a:pPr>
            <a:r>
              <a:rPr lang="en-US" sz="1400" dirty="0" smtClean="0">
                <a:latin typeface="Comic Sans MS" panose="030F0702030302020204" pitchFamily="66" charset="0"/>
              </a:rPr>
              <a:t>	</a:t>
            </a:r>
          </a:p>
          <a:p>
            <a:pPr eaLnBrk="1" hangingPunct="1">
              <a:lnSpc>
                <a:spcPct val="80000"/>
              </a:lnSpc>
              <a:buFontTx/>
              <a:buNone/>
            </a:pPr>
            <a:r>
              <a:rPr lang="en-US" sz="1400" dirty="0" smtClean="0">
                <a:solidFill>
                  <a:schemeClr val="hlink"/>
                </a:solidFill>
                <a:latin typeface="Comic Sans MS" panose="030F0702030302020204" pitchFamily="66" charset="0"/>
              </a:rPr>
              <a:t>	</a:t>
            </a:r>
          </a:p>
        </p:txBody>
      </p:sp>
      <p:sp>
        <p:nvSpPr>
          <p:cNvPr id="46083" name="Rectangle 4"/>
          <p:cNvSpPr>
            <a:spLocks noChangeArrowheads="1"/>
          </p:cNvSpPr>
          <p:nvPr/>
        </p:nvSpPr>
        <p:spPr bwMode="auto">
          <a:xfrm>
            <a:off x="228600" y="152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a:solidFill>
                  <a:schemeClr val="folHlink"/>
                </a:solidFill>
                <a:latin typeface="Comic Sans MS" panose="030F0702030302020204" pitchFamily="66" charset="0"/>
              </a:rPr>
              <a:t>Bacterial Genus</a:t>
            </a:r>
            <a:r>
              <a:rPr lang="en-US" sz="2800" b="1">
                <a:solidFill>
                  <a:schemeClr val="tx2"/>
                </a:solidFill>
                <a:latin typeface="Comic Sans MS" panose="030F0702030302020204" pitchFamily="66" charset="0"/>
              </a:rPr>
              <a:t>:</a:t>
            </a:r>
            <a:r>
              <a:rPr lang="en-US" b="1">
                <a:solidFill>
                  <a:schemeClr val="tx2"/>
                </a:solidFill>
                <a:latin typeface="Comic Sans MS" panose="030F0702030302020204" pitchFamily="66" charset="0"/>
              </a:rPr>
              <a:t> __________</a:t>
            </a:r>
          </a:p>
        </p:txBody>
      </p:sp>
      <p:sp>
        <p:nvSpPr>
          <p:cNvPr id="46084" name="Rectangle 6"/>
          <p:cNvSpPr>
            <a:spLocks noChangeArrowheads="1"/>
          </p:cNvSpPr>
          <p:nvPr/>
        </p:nvSpPr>
        <p:spPr bwMode="auto">
          <a:xfrm>
            <a:off x="30480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solidFill>
                <a:srgbClr val="800080"/>
              </a:solidFill>
            </a:endParaRPr>
          </a:p>
        </p:txBody>
      </p:sp>
      <p:sp>
        <p:nvSpPr>
          <p:cNvPr id="46085" name="Rectangle 9"/>
          <p:cNvSpPr>
            <a:spLocks noChangeArrowheads="1"/>
          </p:cNvSpPr>
          <p:nvPr/>
        </p:nvSpPr>
        <p:spPr bwMode="auto">
          <a:xfrm>
            <a:off x="21336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solidFill>
                <a:srgbClr val="800080"/>
              </a:solidFill>
            </a:endParaRPr>
          </a:p>
        </p:txBody>
      </p:sp>
      <p:sp>
        <p:nvSpPr>
          <p:cNvPr id="46086" name="Rectangle 10"/>
          <p:cNvSpPr>
            <a:spLocks noChangeArrowheads="1"/>
          </p:cNvSpPr>
          <p:nvPr/>
        </p:nvSpPr>
        <p:spPr bwMode="auto">
          <a:xfrm>
            <a:off x="13716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solidFill>
                <a:srgbClr val="800080"/>
              </a:solidFill>
            </a:endParaRPr>
          </a:p>
        </p:txBody>
      </p:sp>
      <p:sp>
        <p:nvSpPr>
          <p:cNvPr id="46087" name="Rectangle 11"/>
          <p:cNvSpPr>
            <a:spLocks noChangeArrowheads="1"/>
          </p:cNvSpPr>
          <p:nvPr/>
        </p:nvSpPr>
        <p:spPr bwMode="auto">
          <a:xfrm>
            <a:off x="1752600" y="2057400"/>
            <a:ext cx="381000" cy="152400"/>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solidFill>
                <a:srgbClr val="800080"/>
              </a:solidFill>
            </a:endParaRPr>
          </a:p>
        </p:txBody>
      </p:sp>
      <p:sp>
        <p:nvSpPr>
          <p:cNvPr id="46088" name="Text Box 14"/>
          <p:cNvSpPr txBox="1">
            <a:spLocks noChangeArrowheads="1"/>
          </p:cNvSpPr>
          <p:nvPr/>
        </p:nvSpPr>
        <p:spPr bwMode="auto">
          <a:xfrm>
            <a:off x="0" y="64611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a:latin typeface="Comic Sans MS" panose="030F0702030302020204" pitchFamily="66" charset="0"/>
              </a:rPr>
              <a:t>Images: </a:t>
            </a:r>
            <a:r>
              <a:rPr lang="en-US" sz="1000" i="1">
                <a:latin typeface="Comic Sans MS" panose="030F0702030302020204" pitchFamily="66" charset="0"/>
              </a:rPr>
              <a:t>Bacullus subtilis</a:t>
            </a:r>
            <a:r>
              <a:rPr lang="en-US" sz="1000">
                <a:latin typeface="Comic Sans MS" panose="030F0702030302020204" pitchFamily="66" charset="0"/>
              </a:rPr>
              <a:t>, T. Port: </a:t>
            </a:r>
            <a:r>
              <a:rPr lang="en-US" sz="1000" i="1">
                <a:latin typeface="Comic Sans MS" panose="030F0702030302020204" pitchFamily="66" charset="0"/>
                <a:hlinkClick r:id="rId3"/>
              </a:rPr>
              <a:t>B. anthracis</a:t>
            </a:r>
            <a:r>
              <a:rPr lang="en-US" sz="1000">
                <a:latin typeface="Comic Sans MS" panose="030F0702030302020204" pitchFamily="66" charset="0"/>
              </a:rPr>
              <a:t>, </a:t>
            </a:r>
            <a:r>
              <a:rPr lang="en-US" sz="1000">
                <a:latin typeface="Comic Sans MS" panose="030F0702030302020204" pitchFamily="66" charset="0"/>
                <a:hlinkClick r:id="rId4"/>
              </a:rPr>
              <a:t>Gram stained</a:t>
            </a:r>
            <a:r>
              <a:rPr lang="en-US" sz="1000">
                <a:latin typeface="Comic Sans MS" panose="030F0702030302020204" pitchFamily="66" charset="0"/>
              </a:rPr>
              <a:t>, CDC; </a:t>
            </a:r>
            <a:r>
              <a:rPr lang="en-US" sz="1000">
                <a:latin typeface="Comic Sans MS" panose="030F0702030302020204" pitchFamily="66" charset="0"/>
                <a:hlinkClick r:id="rId5"/>
              </a:rPr>
              <a:t>Endospore stain</a:t>
            </a:r>
            <a:r>
              <a:rPr lang="en-US" sz="1000">
                <a:latin typeface="Comic Sans MS" panose="030F0702030302020204" pitchFamily="66" charset="0"/>
              </a:rPr>
              <a:t>, Tami Port</a:t>
            </a:r>
          </a:p>
        </p:txBody>
      </p:sp>
      <p:pic>
        <p:nvPicPr>
          <p:cNvPr id="14345" name="Picture 20" descr="Bacillus subtilis colony"/>
          <p:cNvPicPr>
            <a:picLocks noGrp="1" noChangeAspect="1" noChangeArrowheads="1"/>
          </p:cNvPicPr>
          <p:nvPr>
            <p:ph sz="quarter" idx="2"/>
          </p:nvPr>
        </p:nvPicPr>
        <p:blipFill>
          <a:blip r:embed="rId6" cstate="email">
            <a:extLst>
              <a:ext uri="{28A0092B-C50C-407E-A947-70E740481C1C}">
                <a14:useLocalDpi xmlns:a14="http://schemas.microsoft.com/office/drawing/2010/main" val="0"/>
              </a:ext>
            </a:extLst>
          </a:blip>
          <a:srcRect/>
          <a:stretch>
            <a:fillRect/>
          </a:stretch>
        </p:blipFill>
        <p:spPr>
          <a:xfrm>
            <a:off x="5257800" y="838200"/>
            <a:ext cx="3200400" cy="2400300"/>
          </a:xfr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6090" name="Text Box 26"/>
          <p:cNvSpPr txBox="1">
            <a:spLocks noChangeArrowheads="1"/>
          </p:cNvSpPr>
          <p:nvPr/>
        </p:nvSpPr>
        <p:spPr bwMode="auto">
          <a:xfrm>
            <a:off x="6858000" y="914400"/>
            <a:ext cx="1447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200" b="1"/>
              <a:t>This is our lab friend </a:t>
            </a:r>
            <a:r>
              <a:rPr lang="en-US" sz="1200" b="1" i="1"/>
              <a:t>Bacillus subtilis</a:t>
            </a:r>
            <a:r>
              <a:rPr lang="en-US" sz="1200" b="1"/>
              <a:t>.</a:t>
            </a:r>
          </a:p>
        </p:txBody>
      </p:sp>
      <p:pic>
        <p:nvPicPr>
          <p:cNvPr id="11275" name="Picture 34" descr="Bacillus_anthracis_Gram"/>
          <p:cNvPicPr>
            <a:picLocks noGrp="1" noChangeAspect="1" noChangeArrowheads="1"/>
          </p:cNvPicPr>
          <p:nvPr>
            <p:ph sz="quarter" idx="3"/>
          </p:nvPr>
        </p:nvPicPr>
        <p:blipFill>
          <a:blip r:embed="rId7" cstate="email">
            <a:extLst>
              <a:ext uri="{28A0092B-C50C-407E-A947-70E740481C1C}">
                <a14:useLocalDpi xmlns:a14="http://schemas.microsoft.com/office/drawing/2010/main" val="0"/>
              </a:ext>
            </a:extLst>
          </a:blip>
          <a:srcRect/>
          <a:stretch>
            <a:fillRect/>
          </a:stretch>
        </p:blipFill>
        <p:spPr>
          <a:xfrm>
            <a:off x="6172200" y="2209800"/>
            <a:ext cx="2514600" cy="2117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092" name="AutoShape 35"/>
          <p:cNvSpPr>
            <a:spLocks noChangeArrowheads="1"/>
          </p:cNvSpPr>
          <p:nvPr/>
        </p:nvSpPr>
        <p:spPr bwMode="auto">
          <a:xfrm>
            <a:off x="7421563" y="2660650"/>
            <a:ext cx="1676400" cy="1143000"/>
          </a:xfrm>
          <a:prstGeom prst="irregularSeal1">
            <a:avLst/>
          </a:prstGeom>
          <a:solidFill>
            <a:srgbClr val="990099"/>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b="1"/>
          </a:p>
        </p:txBody>
      </p:sp>
      <p:sp>
        <p:nvSpPr>
          <p:cNvPr id="46093" name="Text Box 36"/>
          <p:cNvSpPr txBox="1">
            <a:spLocks noChangeArrowheads="1"/>
          </p:cNvSpPr>
          <p:nvPr/>
        </p:nvSpPr>
        <p:spPr bwMode="auto">
          <a:xfrm>
            <a:off x="7726363" y="3041650"/>
            <a:ext cx="106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000" b="1">
                <a:solidFill>
                  <a:srgbClr val="FFFFFF"/>
                </a:solidFill>
              </a:rPr>
              <a:t>Gram Stain</a:t>
            </a:r>
          </a:p>
        </p:txBody>
      </p:sp>
      <p:pic>
        <p:nvPicPr>
          <p:cNvPr id="14350" name="Picture 37" descr="Endospore Stain Small_TPort"/>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668617" y="4038600"/>
            <a:ext cx="2590800" cy="2129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6095" name="AutoShape 38"/>
          <p:cNvSpPr>
            <a:spLocks noChangeArrowheads="1"/>
          </p:cNvSpPr>
          <p:nvPr/>
        </p:nvSpPr>
        <p:spPr bwMode="auto">
          <a:xfrm>
            <a:off x="5181600" y="4891088"/>
            <a:ext cx="1905000" cy="1143000"/>
          </a:xfrm>
          <a:prstGeom prst="irregularSeal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b="1"/>
          </a:p>
        </p:txBody>
      </p:sp>
      <p:sp>
        <p:nvSpPr>
          <p:cNvPr id="46096" name="Text Box 39"/>
          <p:cNvSpPr txBox="1">
            <a:spLocks noChangeArrowheads="1"/>
          </p:cNvSpPr>
          <p:nvPr/>
        </p:nvSpPr>
        <p:spPr bwMode="auto">
          <a:xfrm>
            <a:off x="5562600" y="5272088"/>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1000" b="1" dirty="0">
                <a:solidFill>
                  <a:srgbClr val="FFFFFF"/>
                </a:solidFill>
              </a:rPr>
              <a:t>Endospore Stain</a:t>
            </a:r>
          </a:p>
        </p:txBody>
      </p:sp>
      <p:sp>
        <p:nvSpPr>
          <p:cNvPr id="46097" name="Oval 14"/>
          <p:cNvSpPr>
            <a:spLocks noChangeArrowheads="1"/>
          </p:cNvSpPr>
          <p:nvPr/>
        </p:nvSpPr>
        <p:spPr bwMode="auto">
          <a:xfrm>
            <a:off x="2603500" y="1828800"/>
            <a:ext cx="241300" cy="7620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b="1"/>
          </a:p>
        </p:txBody>
      </p:sp>
      <p:sp>
        <p:nvSpPr>
          <p:cNvPr id="46098" name="Oval 14"/>
          <p:cNvSpPr>
            <a:spLocks noChangeArrowheads="1"/>
          </p:cNvSpPr>
          <p:nvPr/>
        </p:nvSpPr>
        <p:spPr bwMode="auto">
          <a:xfrm>
            <a:off x="1466850" y="2095500"/>
            <a:ext cx="241300" cy="76200"/>
          </a:xfrm>
          <a:prstGeom prst="ellipse">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b="1"/>
          </a:p>
        </p:txBody>
      </p:sp>
      <p:sp>
        <p:nvSpPr>
          <p:cNvPr id="46099" name="Text Box 5"/>
          <p:cNvSpPr txBox="1">
            <a:spLocks noChangeArrowheads="1"/>
          </p:cNvSpPr>
          <p:nvPr/>
        </p:nvSpPr>
        <p:spPr bwMode="auto">
          <a:xfrm>
            <a:off x="3843338"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1">
                <a:latin typeface="Comic Sans MS" panose="030F0702030302020204" pitchFamily="66" charset="0"/>
              </a:rPr>
              <a:t>From the  </a:t>
            </a:r>
            <a:r>
              <a:rPr lang="en-US" sz="1000" b="1">
                <a:latin typeface="Comic Sans MS" panose="030F0702030302020204" pitchFamily="66" charset="0"/>
                <a:hlinkClick r:id="rId9"/>
              </a:rPr>
              <a:t>Virtual Microbiology Classroom</a:t>
            </a:r>
            <a:r>
              <a:rPr lang="en-US" sz="1000" b="1">
                <a:latin typeface="Comic Sans MS" panose="030F0702030302020204" pitchFamily="66" charset="0"/>
              </a:rPr>
              <a:t> on </a:t>
            </a:r>
            <a:r>
              <a:rPr lang="en-US" sz="1000" b="1">
                <a:latin typeface="Comic Sans MS" panose="030F0702030302020204" pitchFamily="66" charset="0"/>
                <a:hlinkClick r:id="rId10"/>
              </a:rPr>
              <a:t>ScienceProfOnline.com</a:t>
            </a:r>
            <a:endParaRPr lang="en-US" sz="1000" b="1">
              <a:latin typeface="Comic Sans MS" panose="030F0702030302020204" pitchFamily="66" charset="0"/>
            </a:endParaRPr>
          </a:p>
        </p:txBody>
      </p:sp>
    </p:spTree>
    <p:extLst>
      <p:ext uri="{BB962C8B-B14F-4D97-AF65-F5344CB8AC3E}">
        <p14:creationId xmlns:p14="http://schemas.microsoft.com/office/powerpoint/2010/main" val="16000066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3667" name="Rectangle 3"/>
          <p:cNvSpPr>
            <a:spLocks noGrp="1" noChangeArrowheads="1"/>
          </p:cNvSpPr>
          <p:nvPr>
            <p:ph type="body" sz="half" idx="1"/>
          </p:nvPr>
        </p:nvSpPr>
        <p:spPr>
          <a:xfrm>
            <a:off x="457200" y="1295400"/>
            <a:ext cx="4419600" cy="5105400"/>
          </a:xfrm>
        </p:spPr>
        <p:txBody>
          <a:bodyPr/>
          <a:lstStyle/>
          <a:p>
            <a:pPr eaLnBrk="1" hangingPunct="1">
              <a:lnSpc>
                <a:spcPct val="80000"/>
              </a:lnSpc>
              <a:buFont typeface="Wingdings" pitchFamily="2" charset="2"/>
              <a:buChar char="Ø"/>
              <a:defRPr/>
            </a:pPr>
            <a:r>
              <a:rPr lang="en-US" sz="1800" dirty="0" smtClean="0">
                <a:latin typeface="Comic Sans MS" pitchFamily="66" charset="0"/>
              </a:rPr>
              <a:t>Some </a:t>
            </a:r>
            <a:r>
              <a:rPr lang="en-US" sz="1800" dirty="0" smtClean="0">
                <a:latin typeface="Comic Sans MS" pitchFamily="66" charset="0"/>
                <a:hlinkClick r:id="rId3"/>
              </a:rPr>
              <a:t>prokaryotes</a:t>
            </a:r>
            <a:r>
              <a:rPr lang="en-US" sz="1800" dirty="0" smtClean="0">
                <a:latin typeface="Comic Sans MS" pitchFamily="66" charset="0"/>
              </a:rPr>
              <a:t> have distinct appendages that allow them to move about or adhere to solid surfaces.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Consist of delicate stands of </a:t>
            </a:r>
            <a:r>
              <a:rPr lang="en-US" sz="1800" dirty="0" smtClean="0">
                <a:latin typeface="Comic Sans MS" pitchFamily="66" charset="0"/>
                <a:hlinkClick r:id="rId4"/>
              </a:rPr>
              <a:t>proteins</a:t>
            </a:r>
            <a:r>
              <a:rPr lang="en-US" sz="1800" dirty="0" smtClean="0">
                <a:latin typeface="Comic Sans MS" pitchFamily="66" charset="0"/>
              </a:rPr>
              <a:t>.</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flagella</a:t>
            </a:r>
            <a:r>
              <a:rPr lang="en-US" sz="1800" b="1" dirty="0" smtClean="0">
                <a:latin typeface="Comic Sans MS" pitchFamily="66" charset="0"/>
              </a:rPr>
              <a:t>: </a:t>
            </a:r>
            <a:r>
              <a:rPr lang="en-US" sz="1800" dirty="0" smtClean="0">
                <a:latin typeface="Comic Sans MS" pitchFamily="66" charset="0"/>
              </a:rPr>
              <a:t>Long, thin extensions that allow some bacteria to move about freely in aqueous environments. </a:t>
            </a:r>
            <a:r>
              <a:rPr lang="en-US" sz="1200" dirty="0" smtClean="0">
                <a:latin typeface="Comic Sans MS" pitchFamily="66" charset="0"/>
              </a:rPr>
              <a:t>(singular: flagellum)</a:t>
            </a:r>
          </a:p>
          <a:p>
            <a:pPr marL="0" indent="0" eaLnBrk="1" hangingPunct="1">
              <a:lnSpc>
                <a:spcPct val="80000"/>
              </a:lnSpc>
              <a:buFontTx/>
              <a:buNone/>
              <a:defRPr/>
            </a:pPr>
            <a:r>
              <a:rPr lang="en-US" sz="1800" dirty="0" smtClean="0">
                <a:latin typeface="Comic Sans MS" pitchFamily="66" charset="0"/>
              </a:rPr>
              <a:t>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2000" b="1" dirty="0">
                <a:solidFill>
                  <a:schemeClr val="tx1">
                    <a:lumMod val="50000"/>
                    <a:lumOff val="50000"/>
                  </a:schemeClr>
                </a:solidFill>
                <a:latin typeface="Comic Sans MS" pitchFamily="66" charset="0"/>
              </a:rPr>
              <a:t>a</a:t>
            </a:r>
            <a:r>
              <a:rPr lang="en-US" sz="2000" b="1" dirty="0" smtClean="0">
                <a:solidFill>
                  <a:schemeClr val="tx1">
                    <a:lumMod val="50000"/>
                    <a:lumOff val="50000"/>
                  </a:schemeClr>
                </a:solidFill>
                <a:latin typeface="Comic Sans MS" pitchFamily="66" charset="0"/>
              </a:rPr>
              <a:t>xial filament </a:t>
            </a:r>
            <a:r>
              <a:rPr lang="en-US" sz="1600" b="1" dirty="0" smtClean="0">
                <a:latin typeface="Comic Sans MS" pitchFamily="66" charset="0"/>
              </a:rPr>
              <a:t>(</a:t>
            </a:r>
            <a:r>
              <a:rPr lang="en-US" sz="1600" b="1" dirty="0" err="1" smtClean="0">
                <a:latin typeface="Comic Sans MS" pitchFamily="66" charset="0"/>
              </a:rPr>
              <a:t>endoflagella</a:t>
            </a:r>
            <a:r>
              <a:rPr lang="en-US" sz="1600" b="1" dirty="0" smtClean="0">
                <a:latin typeface="Comic Sans MS" pitchFamily="66" charset="0"/>
              </a:rPr>
              <a:t>):</a:t>
            </a:r>
            <a:r>
              <a:rPr lang="en-US" sz="1800" b="1" dirty="0" smtClean="0">
                <a:latin typeface="Comic Sans MS" pitchFamily="66" charset="0"/>
              </a:rPr>
              <a:t> </a:t>
            </a:r>
            <a:r>
              <a:rPr lang="en-US" sz="1800" dirty="0" smtClean="0">
                <a:latin typeface="Comic Sans MS" pitchFamily="66" charset="0"/>
              </a:rPr>
              <a:t>Wind around bacteria, causing movement in waves.</a:t>
            </a:r>
          </a:p>
        </p:txBody>
      </p:sp>
      <p:pic>
        <p:nvPicPr>
          <p:cNvPr id="24580" name="Picture 4" descr="axial"/>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38800" y="3983038"/>
            <a:ext cx="3048000" cy="218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6" descr="Hpylori-YTsutsum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171575"/>
            <a:ext cx="2819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p:cNvSpPr txBox="1">
            <a:spLocks noChangeArrowheads="1"/>
          </p:cNvSpPr>
          <p:nvPr/>
        </p:nvSpPr>
        <p:spPr bwMode="auto">
          <a:xfrm>
            <a:off x="4495800" y="6559550"/>
            <a:ext cx="4648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i="1">
                <a:latin typeface="Comic Sans MS" pitchFamily="66" charset="0"/>
                <a:hlinkClick r:id="rId7"/>
              </a:rPr>
              <a:t>Helicobacter pylori</a:t>
            </a:r>
            <a:r>
              <a:rPr lang="en-US" sz="1000" i="1">
                <a:latin typeface="Comic Sans MS" pitchFamily="66" charset="0"/>
              </a:rPr>
              <a:t> </a:t>
            </a:r>
            <a:r>
              <a:rPr lang="en-US" sz="1000">
                <a:latin typeface="Comic Sans MS" pitchFamily="66" charset="0"/>
              </a:rPr>
              <a:t>; Axial filament, Source unknown </a:t>
            </a:r>
          </a:p>
        </p:txBody>
      </p:sp>
      <p:sp>
        <p:nvSpPr>
          <p:cNvPr id="24583"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228600"/>
            <a:ext cx="7848600" cy="563563"/>
          </a:xfrm>
        </p:spPr>
        <p:txBody>
          <a:bodyPr/>
          <a:lstStyle/>
          <a:p>
            <a:pPr algn="l" eaLnBrk="1" hangingPunct="1"/>
            <a:r>
              <a:rPr lang="en-US" sz="2800" smtClean="0">
                <a:latin typeface="Comic Sans MS" pitchFamily="66" charset="0"/>
              </a:rPr>
              <a:t>Prokaryotes – </a:t>
            </a:r>
            <a:r>
              <a:rPr lang="en-US" sz="2800" b="1" smtClean="0">
                <a:solidFill>
                  <a:srgbClr val="0066FF"/>
                </a:solidFill>
                <a:latin typeface="Comic Sans MS" pitchFamily="66" charset="0"/>
              </a:rPr>
              <a:t>Surface Appendages</a:t>
            </a:r>
          </a:p>
        </p:txBody>
      </p:sp>
      <p:sp>
        <p:nvSpPr>
          <p:cNvPr id="115715" name="Rectangle 3"/>
          <p:cNvSpPr>
            <a:spLocks noGrp="1" noChangeArrowheads="1"/>
          </p:cNvSpPr>
          <p:nvPr>
            <p:ph type="body" sz="half" idx="1"/>
          </p:nvPr>
        </p:nvSpPr>
        <p:spPr>
          <a:xfrm>
            <a:off x="304800" y="1219200"/>
            <a:ext cx="3886200" cy="5181600"/>
          </a:xfrm>
        </p:spPr>
        <p:txBody>
          <a:bodyPr/>
          <a:lstStyle/>
          <a:p>
            <a:pPr eaLnBrk="1" hangingPunct="1">
              <a:lnSpc>
                <a:spcPct val="80000"/>
              </a:lnSpc>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smtClean="0">
                <a:solidFill>
                  <a:schemeClr val="tx1">
                    <a:lumMod val="50000"/>
                    <a:lumOff val="50000"/>
                  </a:schemeClr>
                </a:solidFill>
                <a:latin typeface="Comic Sans MS" pitchFamily="66" charset="0"/>
              </a:rPr>
              <a:t>fimbriae</a:t>
            </a:r>
            <a:r>
              <a:rPr lang="en-US" sz="1600" b="1" dirty="0" smtClean="0">
                <a:latin typeface="Comic Sans MS" pitchFamily="66" charset="0"/>
              </a:rPr>
              <a:t>: </a:t>
            </a:r>
            <a:r>
              <a:rPr lang="en-US" sz="1600" dirty="0" smtClean="0">
                <a:latin typeface="Comic Sans MS" pitchFamily="66" charset="0"/>
              </a:rPr>
              <a:t>Most </a:t>
            </a:r>
            <a:r>
              <a:rPr lang="en-US" sz="1600" dirty="0" smtClean="0">
                <a:latin typeface="Comic Sans MS" pitchFamily="66" charset="0"/>
                <a:hlinkClick r:id="rId3"/>
              </a:rPr>
              <a:t>Gram-negative</a:t>
            </a:r>
            <a:r>
              <a:rPr lang="en-US" sz="1600" dirty="0" smtClean="0">
                <a:latin typeface="Comic Sans MS" pitchFamily="66" charset="0"/>
              </a:rPr>
              <a:t> bacteria have these short, fine appendages surrounding the cell. </a:t>
            </a:r>
            <a:r>
              <a:rPr lang="en-US" sz="1600" dirty="0" smtClean="0">
                <a:latin typeface="Comic Sans MS" pitchFamily="66" charset="0"/>
                <a:hlinkClick r:id="rId4"/>
              </a:rPr>
              <a:t>Gram+ </a:t>
            </a:r>
            <a:r>
              <a:rPr lang="en-US" sz="1600" dirty="0" smtClean="0">
                <a:latin typeface="Comic Sans MS" pitchFamily="66" charset="0"/>
              </a:rPr>
              <a:t>bacteria don’t have.</a:t>
            </a:r>
          </a:p>
          <a:p>
            <a:pPr eaLnBrk="1" hangingPunct="1">
              <a:lnSpc>
                <a:spcPct val="80000"/>
              </a:lnSpc>
              <a:buFont typeface="Wingdings" pitchFamily="2" charset="2"/>
              <a:buChar char="Ø"/>
              <a:defRPr/>
            </a:pPr>
            <a:endParaRPr lang="en-US" sz="9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No role in motility. Help bacteria         </a:t>
            </a:r>
          </a:p>
          <a:p>
            <a:pPr marL="0" indent="0" eaLnBrk="1" hangingPunct="1">
              <a:lnSpc>
                <a:spcPct val="80000"/>
              </a:lnSpc>
              <a:buFontTx/>
              <a:buNone/>
              <a:defRPr/>
            </a:pPr>
            <a:r>
              <a:rPr lang="en-US" sz="1600" dirty="0" smtClean="0">
                <a:latin typeface="Comic Sans MS" pitchFamily="66" charset="0"/>
              </a:rPr>
              <a:t>      adhere to solid surfaces. Major </a:t>
            </a:r>
          </a:p>
          <a:p>
            <a:pPr marL="0" indent="0" eaLnBrk="1" hangingPunct="1">
              <a:lnSpc>
                <a:spcPct val="80000"/>
              </a:lnSpc>
              <a:buFontTx/>
              <a:buNone/>
              <a:defRPr/>
            </a:pPr>
            <a:r>
              <a:rPr lang="en-US" sz="1600" dirty="0" smtClean="0">
                <a:latin typeface="Comic Sans MS" pitchFamily="66" charset="0"/>
              </a:rPr>
              <a:t>      factor in virulence.</a:t>
            </a:r>
          </a:p>
          <a:p>
            <a:pPr marL="0" indent="0" eaLnBrk="1" hangingPunct="1">
              <a:lnSpc>
                <a:spcPct val="80000"/>
              </a:lnSpc>
              <a:buFontTx/>
              <a:buNone/>
              <a:defRPr/>
            </a:pPr>
            <a:r>
              <a:rPr lang="en-US" sz="1200" dirty="0">
                <a:latin typeface="Comic Sans MS" pitchFamily="66" charset="0"/>
              </a:rPr>
              <a:t> </a:t>
            </a:r>
            <a:r>
              <a:rPr lang="en-US" sz="1200" dirty="0" smtClean="0">
                <a:latin typeface="Comic Sans MS" pitchFamily="66" charset="0"/>
              </a:rPr>
              <a:t>       (singular: fimbria)</a:t>
            </a: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2000" b="1" dirty="0" err="1" smtClean="0">
                <a:solidFill>
                  <a:schemeClr val="tx1">
                    <a:lumMod val="50000"/>
                    <a:lumOff val="50000"/>
                  </a:schemeClr>
                </a:solidFill>
                <a:latin typeface="Comic Sans MS" pitchFamily="66" charset="0"/>
              </a:rPr>
              <a:t>pili</a:t>
            </a:r>
            <a:r>
              <a:rPr lang="en-US" sz="1600" b="1" dirty="0" err="1" smtClean="0">
                <a:latin typeface="Comic Sans MS" pitchFamily="66" charset="0"/>
              </a:rPr>
              <a:t>:</a:t>
            </a:r>
            <a:r>
              <a:rPr lang="en-US" sz="1600" dirty="0" err="1" smtClean="0">
                <a:latin typeface="Comic Sans MS" pitchFamily="66" charset="0"/>
              </a:rPr>
              <a:t>Tubes</a:t>
            </a:r>
            <a:r>
              <a:rPr lang="en-US" sz="1600" dirty="0" smtClean="0">
                <a:latin typeface="Comic Sans MS" pitchFamily="66" charset="0"/>
              </a:rPr>
              <a:t> that are longer than fimbriae, usually shorter than flagella. </a:t>
            </a:r>
          </a:p>
          <a:p>
            <a:pPr eaLnBrk="1" hangingPunct="1">
              <a:lnSpc>
                <a:spcPct val="80000"/>
              </a:lnSpc>
              <a:buFont typeface="Wingdings" pitchFamily="2" charset="2"/>
              <a:buChar char="Ø"/>
              <a:defRPr/>
            </a:pPr>
            <a:endParaRPr lang="en-US" sz="1600" dirty="0" smtClean="0">
              <a:latin typeface="Comic Sans MS" pitchFamily="66" charset="0"/>
            </a:endParaRPr>
          </a:p>
          <a:p>
            <a:pPr marL="0" indent="0" eaLnBrk="1" hangingPunct="1">
              <a:lnSpc>
                <a:spcPct val="80000"/>
              </a:lnSpc>
              <a:buFontTx/>
              <a:buNone/>
              <a:defRPr/>
            </a:pPr>
            <a:r>
              <a:rPr lang="en-US" sz="1600" dirty="0" smtClean="0">
                <a:latin typeface="Comic Sans MS" pitchFamily="66" charset="0"/>
              </a:rPr>
              <a:t>      Use for movement, like grappling   </a:t>
            </a:r>
          </a:p>
          <a:p>
            <a:pPr marL="0" indent="0" eaLnBrk="1" hangingPunct="1">
              <a:lnSpc>
                <a:spcPct val="80000"/>
              </a:lnSpc>
              <a:buFontTx/>
              <a:buNone/>
              <a:defRPr/>
            </a:pPr>
            <a:r>
              <a:rPr lang="en-US" sz="1600" dirty="0" smtClean="0">
                <a:latin typeface="Comic Sans MS" pitchFamily="66" charset="0"/>
              </a:rPr>
              <a:t>      hooks, and also use </a:t>
            </a:r>
            <a:r>
              <a:rPr lang="en-US" sz="1600" dirty="0" smtClean="0">
                <a:latin typeface="Comic Sans MS" pitchFamily="66" charset="0"/>
                <a:hlinkClick r:id="rId5"/>
              </a:rPr>
              <a:t>conjugation</a:t>
            </a:r>
            <a:r>
              <a:rPr lang="en-US" sz="1600" dirty="0" smtClean="0">
                <a:latin typeface="Comic Sans MS" pitchFamily="66" charset="0"/>
              </a:rPr>
              <a:t> </a:t>
            </a:r>
            <a:r>
              <a:rPr lang="en-US" sz="1600" dirty="0" err="1" smtClean="0">
                <a:latin typeface="Comic Sans MS" pitchFamily="66" charset="0"/>
              </a:rPr>
              <a:t>pili</a:t>
            </a:r>
            <a:r>
              <a:rPr lang="en-US" sz="1600" dirty="0" smtClean="0">
                <a:latin typeface="Comic Sans MS" pitchFamily="66" charset="0"/>
              </a:rPr>
              <a:t>    </a:t>
            </a:r>
          </a:p>
          <a:p>
            <a:pPr marL="0" indent="0" eaLnBrk="1" hangingPunct="1">
              <a:lnSpc>
                <a:spcPct val="80000"/>
              </a:lnSpc>
              <a:buFontTx/>
              <a:buNone/>
              <a:defRPr/>
            </a:pPr>
            <a:r>
              <a:rPr lang="en-US" sz="1600" dirty="0" smtClean="0">
                <a:latin typeface="Comic Sans MS" pitchFamily="66" charset="0"/>
              </a:rPr>
              <a:t>      to transfer plasmids. </a:t>
            </a:r>
            <a:r>
              <a:rPr lang="en-US" sz="1200" dirty="0">
                <a:latin typeface="Comic Sans MS" pitchFamily="66" charset="0"/>
              </a:rPr>
              <a:t>(singular = </a:t>
            </a:r>
            <a:r>
              <a:rPr lang="en-US" sz="1200" dirty="0" err="1">
                <a:latin typeface="Comic Sans MS" pitchFamily="66" charset="0"/>
              </a:rPr>
              <a:t>pilus</a:t>
            </a:r>
            <a:r>
              <a:rPr lang="en-US" sz="1200" dirty="0">
                <a:latin typeface="Comic Sans MS" pitchFamily="66" charset="0"/>
              </a:rPr>
              <a:t>) </a:t>
            </a:r>
            <a:endParaRPr lang="en-US" sz="1200" dirty="0" smtClean="0">
              <a:latin typeface="Comic Sans MS" pitchFamily="66" charset="0"/>
            </a:endParaRPr>
          </a:p>
          <a:p>
            <a:pPr eaLnBrk="1" hangingPunct="1">
              <a:lnSpc>
                <a:spcPct val="80000"/>
              </a:lnSpc>
              <a:buFontTx/>
              <a:buNone/>
              <a:defRPr/>
            </a:pPr>
            <a:endParaRPr lang="en-US" sz="1600" dirty="0" smtClean="0">
              <a:latin typeface="Comic Sans MS" pitchFamily="66" charset="0"/>
            </a:endParaRPr>
          </a:p>
        </p:txBody>
      </p:sp>
      <p:pic>
        <p:nvPicPr>
          <p:cNvPr id="25604" name="Picture 5" descr="EscherichiaColiFimbrae"/>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781800" y="304800"/>
            <a:ext cx="2057400" cy="1604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5605" name="Text Box 7"/>
          <p:cNvSpPr txBox="1">
            <a:spLocks noChangeArrowheads="1"/>
          </p:cNvSpPr>
          <p:nvPr/>
        </p:nvSpPr>
        <p:spPr bwMode="auto">
          <a:xfrm>
            <a:off x="4495800" y="6611938"/>
            <a:ext cx="4648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7"/>
              </a:rPr>
              <a:t>E. coli fimbriae</a:t>
            </a:r>
            <a:r>
              <a:rPr lang="en-US" sz="1000">
                <a:latin typeface="Comic Sans MS" pitchFamily="66" charset="0"/>
              </a:rPr>
              <a:t>, Manu Forero; </a:t>
            </a:r>
            <a:r>
              <a:rPr lang="en-US" sz="1000">
                <a:latin typeface="Comic Sans MS" pitchFamily="66" charset="0"/>
                <a:hlinkClick r:id="rId8"/>
              </a:rPr>
              <a:t>Bacterial conjugation</a:t>
            </a:r>
            <a:r>
              <a:rPr lang="en-US" sz="1000">
                <a:latin typeface="Comic Sans MS" pitchFamily="66" charset="0"/>
              </a:rPr>
              <a:t>, Adenosine  </a:t>
            </a:r>
          </a:p>
        </p:txBody>
      </p:sp>
      <p:pic>
        <p:nvPicPr>
          <p:cNvPr id="25606" name="Picture 10" descr="ConjugationAdenosineWiki"/>
          <p:cNvPicPr>
            <a:picLocks noGrp="1" noChangeAspect="1" noChangeArrowheads="1"/>
          </p:cNvPicPr>
          <p:nvPr>
            <p:ph sz="quarter" idx="2"/>
          </p:nvPr>
        </p:nvPicPr>
        <p:blipFill>
          <a:blip r:embed="rId9">
            <a:extLst>
              <a:ext uri="{28A0092B-C50C-407E-A947-70E740481C1C}">
                <a14:useLocalDpi xmlns:a14="http://schemas.microsoft.com/office/drawing/2010/main" val="0"/>
              </a:ext>
            </a:extLst>
          </a:blip>
          <a:srcRect/>
          <a:stretch>
            <a:fillRect/>
          </a:stretch>
        </p:blipFill>
        <p:spPr>
          <a:xfrm>
            <a:off x="4724400" y="2362200"/>
            <a:ext cx="4230688"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10"/>
              </a:rPr>
              <a:t>Virtual Microbiology Classroom</a:t>
            </a:r>
            <a:r>
              <a:rPr lang="en-US" sz="1000">
                <a:latin typeface="Comic Sans MS" pitchFamily="66" charset="0"/>
              </a:rPr>
              <a:t> on </a:t>
            </a:r>
            <a:r>
              <a:rPr lang="en-US" sz="1000">
                <a:latin typeface="Comic Sans MS" pitchFamily="66" charset="0"/>
                <a:hlinkClick r:id="rId11"/>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152400"/>
            <a:ext cx="8229600" cy="563563"/>
          </a:xfrm>
        </p:spPr>
        <p:txBody>
          <a:bodyPr/>
          <a:lstStyle/>
          <a:p>
            <a:pPr algn="l" eaLnBrk="1" hangingPunct="1"/>
            <a:r>
              <a:rPr lang="en-US" sz="3200" smtClean="0">
                <a:latin typeface="Jokerman" pitchFamily="82" charset="0"/>
              </a:rPr>
              <a:t>Meet the Microbe! </a:t>
            </a:r>
            <a:r>
              <a:rPr lang="en-US" sz="2400" i="1" smtClean="0">
                <a:solidFill>
                  <a:schemeClr val="folHlink"/>
                </a:solidFill>
                <a:latin typeface="Comic Sans MS" pitchFamily="66" charset="0"/>
              </a:rPr>
              <a:t>Neisseria </a:t>
            </a:r>
            <a:r>
              <a:rPr lang="en-US" sz="2400" smtClean="0">
                <a:solidFill>
                  <a:schemeClr val="folHlink"/>
                </a:solidFill>
                <a:latin typeface="Comic Sans MS" pitchFamily="66" charset="0"/>
              </a:rPr>
              <a:t>and its Fimbiriae</a:t>
            </a:r>
            <a:endParaRPr lang="en-US" sz="6000" smtClean="0">
              <a:solidFill>
                <a:schemeClr val="folHlink"/>
              </a:solidFill>
              <a:latin typeface="Comic Sans MS" pitchFamily="66" charset="0"/>
            </a:endParaRPr>
          </a:p>
        </p:txBody>
      </p:sp>
      <p:pic>
        <p:nvPicPr>
          <p:cNvPr id="26629" name="Picture 5" descr="NeisseriaGonorrhoeaePHIL379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18318" y="3733800"/>
            <a:ext cx="2420882" cy="2421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30" name="Text Box 8"/>
          <p:cNvSpPr txBox="1">
            <a:spLocks noChangeArrowheads="1"/>
          </p:cNvSpPr>
          <p:nvPr/>
        </p:nvSpPr>
        <p:spPr bwMode="auto">
          <a:xfrm>
            <a:off x="5562600" y="6461125"/>
            <a:ext cx="3581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i="1">
                <a:latin typeface="Comic Sans MS" pitchFamily="66" charset="0"/>
                <a:hlinkClick r:id="rId4"/>
              </a:rPr>
              <a:t>Neisseria</a:t>
            </a:r>
            <a:r>
              <a:rPr lang="en-US" sz="1000" i="1">
                <a:latin typeface="Comic Sans MS" pitchFamily="66" charset="0"/>
              </a:rPr>
              <a:t> </a:t>
            </a:r>
            <a:r>
              <a:rPr lang="en-US" sz="1000">
                <a:latin typeface="Comic Sans MS" pitchFamily="66" charset="0"/>
              </a:rPr>
              <a:t>photo</a:t>
            </a:r>
            <a:r>
              <a:rPr lang="en-US" sz="1000" i="1">
                <a:latin typeface="Comic Sans MS" pitchFamily="66" charset="0"/>
              </a:rPr>
              <a:t>,</a:t>
            </a:r>
            <a:r>
              <a:rPr lang="en-US" sz="1000">
                <a:latin typeface="Comic Sans MS" pitchFamily="66" charset="0"/>
              </a:rPr>
              <a:t> Textbook of Bacteriology, Gram stain of</a:t>
            </a:r>
            <a:r>
              <a:rPr lang="en-US" sz="1000" i="1">
                <a:latin typeface="Comic Sans MS" pitchFamily="66" charset="0"/>
              </a:rPr>
              <a:t> Neisseria gonorrhoeae, Souce </a:t>
            </a:r>
            <a:r>
              <a:rPr lang="en-US" sz="1000" i="1">
                <a:latin typeface="Comic Sans MS" pitchFamily="66" charset="0"/>
                <a:hlinkClick r:id="rId5"/>
              </a:rPr>
              <a:t>PHIL</a:t>
            </a:r>
            <a:r>
              <a:rPr lang="en-US" sz="1000" i="1">
                <a:latin typeface="Comic Sans MS" pitchFamily="66" charset="0"/>
              </a:rPr>
              <a:t> #3798</a:t>
            </a:r>
            <a:endParaRPr lang="en-US" sz="1000">
              <a:latin typeface="Comic Sans MS" pitchFamily="66" charset="0"/>
            </a:endParaRPr>
          </a:p>
        </p:txBody>
      </p:sp>
      <p:sp>
        <p:nvSpPr>
          <p:cNvPr id="26632" name="Text Box 5"/>
          <p:cNvSpPr txBox="1">
            <a:spLocks noChangeArrowheads="1"/>
          </p:cNvSpPr>
          <p:nvPr/>
        </p:nvSpPr>
        <p:spPr bwMode="auto">
          <a:xfrm>
            <a:off x="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latin typeface="Comic Sans MS" pitchFamily="66" charset="0"/>
              </a:rPr>
              <a:t>From the  </a:t>
            </a:r>
            <a:r>
              <a:rPr lang="en-US" sz="1000" dirty="0">
                <a:latin typeface="Comic Sans MS" pitchFamily="66" charset="0"/>
                <a:hlinkClick r:id="rId6"/>
              </a:rPr>
              <a:t>Virtual Microbiology Classroom</a:t>
            </a:r>
            <a:r>
              <a:rPr lang="en-US" sz="1000" dirty="0">
                <a:latin typeface="Comic Sans MS" pitchFamily="66" charset="0"/>
              </a:rPr>
              <a:t> on </a:t>
            </a:r>
            <a:r>
              <a:rPr lang="en-US" sz="1000" dirty="0">
                <a:latin typeface="Comic Sans MS" pitchFamily="66" charset="0"/>
                <a:hlinkClick r:id="rId7"/>
              </a:rPr>
              <a:t>ScienceProfOnline.com</a:t>
            </a:r>
            <a:endParaRPr lang="en-US" sz="1000" dirty="0">
              <a:latin typeface="Comic Sans MS" pitchFamily="66" charset="0"/>
            </a:endParaRPr>
          </a:p>
        </p:txBody>
      </p:sp>
      <p:sp>
        <p:nvSpPr>
          <p:cNvPr id="11" name="Rectangle 3"/>
          <p:cNvSpPr txBox="1">
            <a:spLocks noChangeArrowheads="1"/>
          </p:cNvSpPr>
          <p:nvPr/>
        </p:nvSpPr>
        <p:spPr bwMode="auto">
          <a:xfrm>
            <a:off x="152400" y="998538"/>
            <a:ext cx="5943600"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600" b="1" kern="0" dirty="0" smtClean="0">
                <a:solidFill>
                  <a:srgbClr val="FF3399"/>
                </a:solidFill>
                <a:latin typeface="Comic Sans MS" pitchFamily="66" charset="0"/>
              </a:rPr>
              <a:t>Gram-</a:t>
            </a:r>
            <a:r>
              <a:rPr lang="en-US" sz="1400" b="0" kern="0" dirty="0" smtClean="0">
                <a:latin typeface="Comic Sans MS" pitchFamily="66" charset="0"/>
              </a:rPr>
              <a:t> </a:t>
            </a:r>
            <a:r>
              <a:rPr lang="en-US" sz="1400" b="0" kern="0" dirty="0" err="1" smtClean="0">
                <a:latin typeface="Comic Sans MS" pitchFamily="66" charset="0"/>
              </a:rPr>
              <a:t>diplococci</a:t>
            </a:r>
            <a:r>
              <a:rPr lang="en-US" sz="1400" b="0" kern="0" dirty="0" smtClean="0">
                <a:latin typeface="Comic Sans MS" pitchFamily="66" charset="0"/>
              </a:rPr>
              <a:t>, resemble coffee beans when viewed microscopically.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Neisseria </a:t>
            </a:r>
            <a:r>
              <a:rPr lang="en-US" sz="1400" b="0" i="1" kern="0" dirty="0" err="1" smtClean="0">
                <a:latin typeface="Comic Sans MS" pitchFamily="66" charset="0"/>
              </a:rPr>
              <a:t>gonorrhoeae</a:t>
            </a:r>
            <a:r>
              <a:rPr lang="en-US" sz="1400" b="0" kern="0" dirty="0" smtClean="0">
                <a:latin typeface="Comic Sans MS" pitchFamily="66" charset="0"/>
              </a:rPr>
              <a:t> causes sexually transmitted disease </a:t>
            </a:r>
            <a:r>
              <a:rPr lang="en-US" sz="1400" b="0" kern="0" dirty="0" err="1" smtClean="0">
                <a:latin typeface="Comic Sans MS" pitchFamily="66" charset="0"/>
              </a:rPr>
              <a:t>gonorrhoeae</a:t>
            </a:r>
            <a:r>
              <a:rPr lang="en-US" sz="1400" b="0" kern="0" dirty="0" smtClean="0">
                <a:latin typeface="Comic Sans MS" pitchFamily="66" charset="0"/>
              </a:rPr>
              <a:t>.</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Antibiotics applied to the eyes of neonates as a preventive measure against </a:t>
            </a:r>
            <a:r>
              <a:rPr lang="en-US" sz="1400" b="0" kern="0" dirty="0" err="1" smtClean="0">
                <a:latin typeface="Comic Sans MS" pitchFamily="66" charset="0"/>
              </a:rPr>
              <a:t>gonorrhoea</a:t>
            </a:r>
            <a:r>
              <a:rPr lang="en-US" sz="1400" b="0" kern="0" dirty="0" smtClean="0">
                <a:latin typeface="Comic Sans MS" pitchFamily="66" charset="0"/>
              </a:rPr>
              <a:t>.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One of the most communicable disease in the U.S.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125 cases per 100,000. Teens 15-19 </a:t>
            </a:r>
            <a:r>
              <a:rPr lang="en-US" sz="1400" b="0" kern="0" dirty="0" err="1" smtClean="0">
                <a:latin typeface="Comic Sans MS" pitchFamily="66" charset="0"/>
              </a:rPr>
              <a:t>yo</a:t>
            </a:r>
            <a:r>
              <a:rPr lang="en-US" sz="1400" b="0" kern="0" dirty="0" smtClean="0">
                <a:latin typeface="Comic Sans MS" pitchFamily="66" charset="0"/>
              </a:rPr>
              <a:t> 634 cases per 100,000. Young adults 20-25 460 per 100,000.</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i="1" kern="0" dirty="0" smtClean="0">
                <a:latin typeface="Comic Sans MS" pitchFamily="66" charset="0"/>
              </a:rPr>
              <a:t>N. </a:t>
            </a:r>
            <a:r>
              <a:rPr lang="en-US" sz="1400" b="0" i="1" kern="0" dirty="0" err="1" smtClean="0">
                <a:latin typeface="Comic Sans MS" pitchFamily="66" charset="0"/>
              </a:rPr>
              <a:t>meningitidis</a:t>
            </a:r>
            <a:r>
              <a:rPr lang="en-US" sz="1400" b="0" kern="0" dirty="0" smtClean="0">
                <a:latin typeface="Comic Sans MS" pitchFamily="66" charset="0"/>
              </a:rPr>
              <a:t> most common causes of bacterial meningitis in young adults.</a:t>
            </a:r>
          </a:p>
          <a:p>
            <a:pPr eaLnBrk="1" hangingPunct="1">
              <a:lnSpc>
                <a:spcPct val="80000"/>
              </a:lnSpc>
            </a:pPr>
            <a:endParaRPr lang="en-US" sz="1600" b="0" kern="0" dirty="0" smtClean="0">
              <a:solidFill>
                <a:schemeClr val="folHlink"/>
              </a:solidFill>
              <a:latin typeface="Comic Sans MS" pitchFamily="66" charset="0"/>
            </a:endParaRPr>
          </a:p>
          <a:p>
            <a:pPr eaLnBrk="1" hangingPunct="1">
              <a:lnSpc>
                <a:spcPct val="80000"/>
              </a:lnSpc>
              <a:buFontTx/>
              <a:buNone/>
            </a:pPr>
            <a:r>
              <a:rPr lang="en-US" sz="1800" b="1" kern="0" dirty="0" smtClean="0">
                <a:solidFill>
                  <a:srgbClr val="FF0000"/>
                </a:solidFill>
                <a:latin typeface="Comic Sans MS" pitchFamily="66" charset="0"/>
              </a:rPr>
              <a:t>Q</a:t>
            </a:r>
            <a:r>
              <a:rPr lang="en-US" sz="1600" b="1" kern="0" dirty="0" smtClean="0">
                <a:latin typeface="Comic Sans MS" pitchFamily="66" charset="0"/>
              </a:rPr>
              <a:t>: What makes </a:t>
            </a:r>
            <a:r>
              <a:rPr lang="en-US" sz="1600" b="1" u="sng" kern="0" dirty="0" smtClean="0">
                <a:latin typeface="Comic Sans MS" pitchFamily="66" charset="0"/>
              </a:rPr>
              <a:t>Neisseria</a:t>
            </a:r>
            <a:r>
              <a:rPr lang="en-US" sz="1600" b="1" kern="0" dirty="0" smtClean="0">
                <a:latin typeface="Comic Sans MS" pitchFamily="66" charset="0"/>
              </a:rPr>
              <a:t> so tough?</a:t>
            </a:r>
          </a:p>
          <a:p>
            <a:pPr eaLnBrk="1" hangingPunct="1">
              <a:lnSpc>
                <a:spcPct val="80000"/>
              </a:lnSpc>
            </a:pPr>
            <a:endParaRPr lang="en-US" sz="800" b="0" kern="0" dirty="0" smtClean="0">
              <a:solidFill>
                <a:schemeClr val="folHlink"/>
              </a:solidFill>
              <a:latin typeface="Comic Sans MS" pitchFamily="66" charset="0"/>
            </a:endParaRPr>
          </a:p>
          <a:p>
            <a:pPr eaLnBrk="1" hangingPunct="1">
              <a:lnSpc>
                <a:spcPct val="80000"/>
              </a:lnSpc>
            </a:pPr>
            <a:r>
              <a:rPr lang="en-US" sz="1600" b="0" kern="0" dirty="0" smtClean="0">
                <a:solidFill>
                  <a:schemeClr val="tx1">
                    <a:lumMod val="50000"/>
                    <a:lumOff val="50000"/>
                  </a:schemeClr>
                </a:solidFill>
                <a:latin typeface="Comic Sans MS" pitchFamily="66" charset="0"/>
              </a:rPr>
              <a:t>Lipopolysaccharide</a:t>
            </a:r>
            <a:r>
              <a:rPr lang="en-US" sz="1200" b="0" kern="0" dirty="0" smtClean="0">
                <a:latin typeface="Comic Sans MS" pitchFamily="66" charset="0"/>
              </a:rPr>
              <a:t> </a:t>
            </a:r>
            <a:r>
              <a:rPr lang="en-US" sz="1400" b="0" kern="0" dirty="0" smtClean="0">
                <a:latin typeface="Comic Sans MS" pitchFamily="66" charset="0"/>
              </a:rPr>
              <a:t>(LPS) of the cell wall of </a:t>
            </a:r>
            <a:r>
              <a:rPr lang="en-US" sz="1400" b="0" i="1" kern="0" dirty="0" smtClean="0">
                <a:latin typeface="Comic Sans MS" pitchFamily="66" charset="0"/>
              </a:rPr>
              <a:t>Neisseria</a:t>
            </a:r>
            <a:r>
              <a:rPr lang="en-US" sz="1400" b="0" kern="0" dirty="0" smtClean="0">
                <a:latin typeface="Comic Sans MS" pitchFamily="66" charset="0"/>
              </a:rPr>
              <a:t> acts as an endotoxin. </a:t>
            </a:r>
          </a:p>
          <a:p>
            <a:pPr eaLnBrk="1" hangingPunct="1">
              <a:lnSpc>
                <a:spcPct val="80000"/>
              </a:lnSpc>
            </a:pPr>
            <a:endParaRPr lang="en-US" sz="800" b="0" kern="0" dirty="0" smtClean="0">
              <a:latin typeface="Comic Sans MS" pitchFamily="66" charset="0"/>
            </a:endParaRPr>
          </a:p>
          <a:p>
            <a:pPr eaLnBrk="1" hangingPunct="1">
              <a:lnSpc>
                <a:spcPct val="80000"/>
              </a:lnSpc>
            </a:pPr>
            <a:r>
              <a:rPr lang="en-US" sz="1400" b="0" kern="0" dirty="0" smtClean="0">
                <a:latin typeface="Comic Sans MS" pitchFamily="66" charset="0"/>
              </a:rPr>
              <a:t>Polysaccharide </a:t>
            </a:r>
            <a:r>
              <a:rPr lang="en-US" sz="1800" b="0" kern="0" dirty="0" smtClean="0">
                <a:solidFill>
                  <a:schemeClr val="tx1">
                    <a:lumMod val="50000"/>
                    <a:lumOff val="50000"/>
                  </a:schemeClr>
                </a:solidFill>
                <a:latin typeface="Comic Sans MS" pitchFamily="66" charset="0"/>
              </a:rPr>
              <a:t>capsule</a:t>
            </a:r>
            <a:r>
              <a:rPr lang="en-US" sz="1400" b="0" kern="0" dirty="0" smtClean="0">
                <a:latin typeface="Comic Sans MS" pitchFamily="66" charset="0"/>
              </a:rPr>
              <a:t> prevents host phagocytosis and aids in evasion of the host immune response.</a:t>
            </a:r>
          </a:p>
          <a:p>
            <a:pPr eaLnBrk="1" hangingPunct="1">
              <a:lnSpc>
                <a:spcPct val="80000"/>
              </a:lnSpc>
            </a:pPr>
            <a:endParaRPr lang="en-US" sz="1200" b="0" kern="0" dirty="0" smtClean="0">
              <a:latin typeface="Comic Sans MS" pitchFamily="66" charset="0"/>
            </a:endParaRPr>
          </a:p>
          <a:p>
            <a:pPr eaLnBrk="1" hangingPunct="1">
              <a:lnSpc>
                <a:spcPct val="80000"/>
              </a:lnSpc>
            </a:pPr>
            <a:r>
              <a:rPr lang="en-US" sz="1400" b="0" kern="0" dirty="0" smtClean="0">
                <a:latin typeface="Comic Sans MS" pitchFamily="66" charset="0"/>
              </a:rPr>
              <a:t>Use</a:t>
            </a:r>
            <a:r>
              <a:rPr lang="en-US" sz="1200" b="0" kern="0" dirty="0" smtClean="0">
                <a:latin typeface="Comic Sans MS" pitchFamily="66" charset="0"/>
              </a:rPr>
              <a:t> </a:t>
            </a:r>
            <a:r>
              <a:rPr lang="en-US" sz="1600" b="0" kern="0" dirty="0" smtClean="0">
                <a:solidFill>
                  <a:schemeClr val="tx1">
                    <a:lumMod val="50000"/>
                    <a:lumOff val="50000"/>
                  </a:schemeClr>
                </a:solidFill>
                <a:latin typeface="Comic Sans MS" pitchFamily="66" charset="0"/>
              </a:rPr>
              <a:t>fimbriae</a:t>
            </a:r>
            <a:r>
              <a:rPr lang="en-US" sz="1200" b="0" kern="0" dirty="0" smtClean="0">
                <a:latin typeface="Comic Sans MS" pitchFamily="66" charset="0"/>
              </a:rPr>
              <a:t> </a:t>
            </a:r>
            <a:r>
              <a:rPr lang="en-US" sz="1400" b="0" kern="0" dirty="0" smtClean="0">
                <a:latin typeface="Comic Sans MS" pitchFamily="66" charset="0"/>
              </a:rPr>
              <a:t>to attach onto host cells; </a:t>
            </a:r>
            <a:r>
              <a:rPr lang="en-US" sz="1400" b="0" kern="0" dirty="0" err="1" smtClean="0">
                <a:latin typeface="Comic Sans MS" pitchFamily="66" charset="0"/>
              </a:rPr>
              <a:t>avirulent</a:t>
            </a:r>
            <a:r>
              <a:rPr lang="en-US" sz="1400" b="0" kern="0" dirty="0" smtClean="0">
                <a:latin typeface="Comic Sans MS" pitchFamily="66" charset="0"/>
              </a:rPr>
              <a:t> without. </a:t>
            </a:r>
            <a:r>
              <a:rPr lang="en-US" sz="1400" b="0" kern="0" dirty="0" smtClean="0">
                <a:latin typeface="Comic Sans MS" pitchFamily="66" charset="0"/>
                <a:hlinkClick r:id="rId8"/>
              </a:rPr>
              <a:t>Fimbriae</a:t>
            </a:r>
            <a:r>
              <a:rPr lang="en-US" sz="1400" b="0" kern="0" dirty="0" smtClean="0">
                <a:latin typeface="Comic Sans MS" pitchFamily="66" charset="0"/>
              </a:rPr>
              <a:t> have adhesion proteins (</a:t>
            </a:r>
            <a:r>
              <a:rPr lang="en-US" sz="1400" b="0" kern="0" dirty="0" err="1" smtClean="0">
                <a:latin typeface="Comic Sans MS" pitchFamily="66" charset="0"/>
              </a:rPr>
              <a:t>adhesins</a:t>
            </a:r>
            <a:r>
              <a:rPr lang="en-US" sz="1400" b="0" kern="0" dirty="0" smtClean="0">
                <a:latin typeface="Comic Sans MS" pitchFamily="66" charset="0"/>
              </a:rPr>
              <a:t>) on their tips that match, lock and key, with </a:t>
            </a:r>
            <a:r>
              <a:rPr lang="en-US" sz="1400" b="0" kern="0" dirty="0" smtClean="0">
                <a:latin typeface="Comic Sans MS" pitchFamily="66" charset="0"/>
                <a:hlinkClick r:id="rId9"/>
              </a:rPr>
              <a:t>proteins</a:t>
            </a:r>
            <a:r>
              <a:rPr lang="en-US" sz="1400" b="0" kern="0" dirty="0" smtClean="0">
                <a:latin typeface="Comic Sans MS" pitchFamily="66" charset="0"/>
              </a:rPr>
              <a:t> on host epithelial cell surface.</a:t>
            </a:r>
            <a:endParaRPr lang="en-US" sz="1200" b="0" kern="0" dirty="0" smtClean="0">
              <a:latin typeface="Comic Sans MS" pitchFamily="66" charset="0"/>
            </a:endParaRPr>
          </a:p>
        </p:txBody>
      </p:sp>
      <p:pic>
        <p:nvPicPr>
          <p:cNvPr id="1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990600"/>
            <a:ext cx="2438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93866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7315200" cy="334963"/>
          </a:xfrm>
        </p:spPr>
        <p:txBody>
          <a:bodyPr/>
          <a:lstStyle/>
          <a:p>
            <a:pPr algn="l" eaLnBrk="1" hangingPunct="1"/>
            <a:r>
              <a:rPr lang="en-US" sz="2800" b="1" smtClean="0">
                <a:solidFill>
                  <a:schemeClr val="folHlink"/>
                </a:solidFill>
                <a:latin typeface="Comic Sans MS" pitchFamily="66" charset="0"/>
              </a:rPr>
              <a:t>Prokaryotes</a:t>
            </a:r>
            <a:r>
              <a:rPr lang="en-US" sz="2800" b="1" smtClean="0">
                <a:latin typeface="Comic Sans MS" pitchFamily="66" charset="0"/>
              </a:rPr>
              <a:t> </a:t>
            </a:r>
            <a:r>
              <a:rPr lang="en-US" sz="2800" smtClean="0">
                <a:latin typeface="Comic Sans MS" pitchFamily="66" charset="0"/>
              </a:rPr>
              <a:t>– </a:t>
            </a:r>
            <a:r>
              <a:rPr lang="en-US" sz="2800" b="1" smtClean="0">
                <a:latin typeface="Comic Sans MS" pitchFamily="66" charset="0"/>
              </a:rPr>
              <a:t>Cell</a:t>
            </a:r>
            <a:r>
              <a:rPr lang="en-US" sz="2800" smtClean="0">
                <a:latin typeface="Comic Sans MS" pitchFamily="66" charset="0"/>
              </a:rPr>
              <a:t> </a:t>
            </a:r>
            <a:r>
              <a:rPr lang="en-US" sz="2800" b="1" smtClean="0">
                <a:latin typeface="Comic Sans MS" pitchFamily="66" charset="0"/>
              </a:rPr>
              <a:t>Shapes</a:t>
            </a:r>
          </a:p>
        </p:txBody>
      </p:sp>
      <p:sp>
        <p:nvSpPr>
          <p:cNvPr id="27651" name="Rectangle 3"/>
          <p:cNvSpPr>
            <a:spLocks noGrp="1" noChangeArrowheads="1"/>
          </p:cNvSpPr>
          <p:nvPr>
            <p:ph type="body" sz="half" idx="1"/>
          </p:nvPr>
        </p:nvSpPr>
        <p:spPr>
          <a:xfrm>
            <a:off x="228600" y="838200"/>
            <a:ext cx="5029200" cy="5791200"/>
          </a:xfrm>
        </p:spPr>
        <p:txBody>
          <a:bodyPr/>
          <a:lstStyle/>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400" b="1" dirty="0" smtClean="0">
                <a:latin typeface="Comic Sans MS" pitchFamily="66" charset="0"/>
              </a:rPr>
              <a:t>Most bacteria are classifies according to shape:</a:t>
            </a:r>
          </a:p>
          <a:p>
            <a:pPr eaLnBrk="1" hangingPunct="1">
              <a:lnSpc>
                <a:spcPct val="80000"/>
              </a:lnSpc>
              <a:buFontTx/>
              <a:buNone/>
            </a:pPr>
            <a:r>
              <a:rPr lang="en-US" sz="1800" dirty="0" smtClean="0">
                <a:latin typeface="Comic Sans MS" pitchFamily="66" charset="0"/>
              </a:rPr>
              <a:t>	</a:t>
            </a:r>
          </a:p>
          <a:p>
            <a:pPr eaLnBrk="1" hangingPunct="1">
              <a:lnSpc>
                <a:spcPct val="80000"/>
              </a:lnSpc>
              <a:buFontTx/>
              <a:buNone/>
            </a:pPr>
            <a:r>
              <a:rPr lang="en-US" sz="1800" dirty="0" smtClean="0">
                <a:latin typeface="Comic Sans MS" pitchFamily="66" charset="0"/>
              </a:rPr>
              <a:t>	1. </a:t>
            </a:r>
            <a:r>
              <a:rPr lang="en-US" sz="2000" b="1" dirty="0" smtClean="0">
                <a:solidFill>
                  <a:schemeClr val="tx1">
                    <a:lumMod val="50000"/>
                    <a:lumOff val="50000"/>
                  </a:schemeClr>
                </a:solidFill>
                <a:latin typeface="Comic Sans MS" pitchFamily="66" charset="0"/>
              </a:rPr>
              <a:t>bacillus</a:t>
            </a:r>
            <a:r>
              <a:rPr lang="en-US" sz="1800" dirty="0" smtClean="0">
                <a:latin typeface="Comic Sans MS" pitchFamily="66" charset="0"/>
              </a:rPr>
              <a:t> </a:t>
            </a:r>
            <a:r>
              <a:rPr lang="en-US" sz="1400" i="1" dirty="0" smtClean="0">
                <a:latin typeface="Comic Sans MS" pitchFamily="66" charset="0"/>
              </a:rPr>
              <a:t>(pl. bacilli)</a:t>
            </a:r>
            <a:r>
              <a:rPr lang="en-US" sz="1400" dirty="0" smtClean="0">
                <a:latin typeface="Comic Sans MS" pitchFamily="66" charset="0"/>
              </a:rPr>
              <a:t> = rod-shaped</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800" dirty="0" smtClean="0">
                <a:latin typeface="Comic Sans MS" pitchFamily="66" charset="0"/>
              </a:rPr>
              <a:t>	2. </a:t>
            </a:r>
            <a:r>
              <a:rPr lang="en-US" sz="2000" b="1" dirty="0" err="1" smtClean="0">
                <a:solidFill>
                  <a:schemeClr val="tx1">
                    <a:lumMod val="50000"/>
                    <a:lumOff val="50000"/>
                  </a:schemeClr>
                </a:solidFill>
                <a:latin typeface="Comic Sans MS" pitchFamily="66" charset="0"/>
              </a:rPr>
              <a:t>coccus</a:t>
            </a:r>
            <a:r>
              <a:rPr lang="en-US" sz="2000" b="1" dirty="0" smtClean="0">
                <a:solidFill>
                  <a:schemeClr val="tx1">
                    <a:lumMod val="50000"/>
                    <a:lumOff val="50000"/>
                  </a:schemeClr>
                </a:solidFill>
                <a:latin typeface="Comic Sans MS" pitchFamily="66" charset="0"/>
              </a:rPr>
              <a:t> </a:t>
            </a:r>
            <a:r>
              <a:rPr lang="en-US" sz="1400" i="1" dirty="0" smtClean="0">
                <a:latin typeface="Comic Sans MS" pitchFamily="66" charset="0"/>
              </a:rPr>
              <a:t>(pl. </a:t>
            </a:r>
            <a:r>
              <a:rPr lang="en-US" sz="1400" i="1" dirty="0" err="1" smtClean="0">
                <a:latin typeface="Comic Sans MS" pitchFamily="66" charset="0"/>
              </a:rPr>
              <a:t>cocci</a:t>
            </a:r>
            <a:r>
              <a:rPr lang="en-US" sz="1400" i="1" dirty="0" smtClean="0">
                <a:latin typeface="Comic Sans MS" pitchFamily="66" charset="0"/>
              </a:rPr>
              <a:t> … </a:t>
            </a:r>
            <a:r>
              <a:rPr lang="en-US" sz="1200" i="1" dirty="0" smtClean="0">
                <a:latin typeface="Comic Sans MS" pitchFamily="66" charset="0"/>
              </a:rPr>
              <a:t>sounds like cox-eye</a:t>
            </a:r>
            <a:r>
              <a:rPr lang="en-US" sz="1400" i="1" dirty="0" smtClean="0">
                <a:latin typeface="Comic Sans MS" pitchFamily="66" charset="0"/>
              </a:rPr>
              <a:t>)</a:t>
            </a:r>
            <a:r>
              <a:rPr lang="en-US" sz="1400" dirty="0" smtClean="0">
                <a:latin typeface="Comic Sans MS" pitchFamily="66" charset="0"/>
              </a:rPr>
              <a:t> = spherical</a:t>
            </a: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1800" dirty="0" smtClean="0">
                <a:latin typeface="Comic Sans MS" pitchFamily="66" charset="0"/>
              </a:rPr>
              <a:t>	3. spiral </a:t>
            </a:r>
            <a:r>
              <a:rPr lang="en-US" sz="1800" dirty="0">
                <a:latin typeface="Comic Sans MS" pitchFamily="66" charset="0"/>
              </a:rPr>
              <a:t>s</a:t>
            </a:r>
            <a:r>
              <a:rPr lang="en-US" sz="1800" dirty="0" smtClean="0">
                <a:latin typeface="Comic Sans MS" pitchFamily="66" charset="0"/>
              </a:rPr>
              <a:t>haped</a:t>
            </a:r>
          </a:p>
          <a:p>
            <a:pPr eaLnBrk="1" hangingPunct="1">
              <a:lnSpc>
                <a:spcPct val="80000"/>
              </a:lnSpc>
              <a:buFontTx/>
              <a:buNone/>
            </a:pPr>
            <a:endParaRPr lang="en-US" sz="400" dirty="0" smtClean="0">
              <a:latin typeface="Comic Sans MS" pitchFamily="66" charset="0"/>
            </a:endParaRPr>
          </a:p>
          <a:p>
            <a:pPr eaLnBrk="1" hangingPunct="1">
              <a:lnSpc>
                <a:spcPct val="80000"/>
              </a:lnSpc>
              <a:buFontTx/>
              <a:buNone/>
            </a:pPr>
            <a:r>
              <a:rPr lang="en-US" sz="1200" dirty="0" smtClean="0">
                <a:latin typeface="Comic Sans MS" pitchFamily="66" charset="0"/>
              </a:rPr>
              <a:t>		a. </a:t>
            </a:r>
            <a:r>
              <a:rPr lang="en-US" sz="1400" b="1" dirty="0" err="1" smtClean="0">
                <a:solidFill>
                  <a:schemeClr val="tx1">
                    <a:lumMod val="50000"/>
                    <a:lumOff val="50000"/>
                  </a:schemeClr>
                </a:solidFill>
                <a:latin typeface="Comic Sans MS" pitchFamily="66" charset="0"/>
              </a:rPr>
              <a:t>spirillum</a:t>
            </a:r>
            <a:r>
              <a:rPr lang="en-US" sz="1400" b="1" dirty="0" smtClean="0">
                <a:solidFill>
                  <a:schemeClr val="tx1">
                    <a:lumMod val="50000"/>
                    <a:lumOff val="50000"/>
                  </a:schemeClr>
                </a:solidFill>
                <a:latin typeface="Comic Sans MS" pitchFamily="66" charset="0"/>
              </a:rPr>
              <a:t> </a:t>
            </a:r>
            <a:r>
              <a:rPr lang="en-US" sz="1200" i="1" dirty="0" smtClean="0">
                <a:latin typeface="Comic Sans MS" pitchFamily="66" charset="0"/>
              </a:rPr>
              <a:t>(pl. </a:t>
            </a:r>
            <a:r>
              <a:rPr lang="en-US" sz="1200" i="1" dirty="0" err="1" smtClean="0">
                <a:latin typeface="Comic Sans MS" pitchFamily="66" charset="0"/>
              </a:rPr>
              <a:t>spirilla</a:t>
            </a:r>
            <a:r>
              <a:rPr lang="en-US" sz="1200" i="1" dirty="0" smtClean="0">
                <a:latin typeface="Comic Sans MS" pitchFamily="66" charset="0"/>
              </a:rPr>
              <a:t>) </a:t>
            </a:r>
            <a:r>
              <a:rPr lang="en-US" sz="1200" dirty="0" smtClean="0">
                <a:latin typeface="Comic Sans MS" pitchFamily="66" charset="0"/>
              </a:rPr>
              <a:t>= spiral with rigid cell wall, 	flagella</a:t>
            </a:r>
          </a:p>
          <a:p>
            <a:pPr eaLnBrk="1" hangingPunct="1">
              <a:lnSpc>
                <a:spcPct val="80000"/>
              </a:lnSpc>
              <a:buFontTx/>
              <a:buNone/>
            </a:pPr>
            <a:endParaRPr lang="en-US" sz="1200" dirty="0" smtClean="0">
              <a:latin typeface="Comic Sans MS" pitchFamily="66" charset="0"/>
            </a:endParaRPr>
          </a:p>
          <a:p>
            <a:pPr eaLnBrk="1" hangingPunct="1">
              <a:lnSpc>
                <a:spcPct val="80000"/>
              </a:lnSpc>
              <a:buFontTx/>
              <a:buNone/>
            </a:pPr>
            <a:r>
              <a:rPr lang="en-US" sz="1200" dirty="0" smtClean="0">
                <a:latin typeface="Comic Sans MS" pitchFamily="66" charset="0"/>
              </a:rPr>
              <a:t>		b. </a:t>
            </a:r>
            <a:r>
              <a:rPr lang="en-US" sz="1400" b="1" dirty="0" smtClean="0">
                <a:solidFill>
                  <a:schemeClr val="tx1">
                    <a:lumMod val="50000"/>
                    <a:lumOff val="50000"/>
                  </a:schemeClr>
                </a:solidFill>
                <a:latin typeface="Comic Sans MS" pitchFamily="66" charset="0"/>
              </a:rPr>
              <a:t>spirochete</a:t>
            </a:r>
            <a:r>
              <a:rPr lang="en-US" sz="1200" dirty="0" smtClean="0">
                <a:latin typeface="Comic Sans MS" pitchFamily="66" charset="0"/>
              </a:rPr>
              <a:t> </a:t>
            </a:r>
            <a:r>
              <a:rPr lang="en-US" sz="1200" i="1" dirty="0" smtClean="0">
                <a:latin typeface="Comic Sans MS" pitchFamily="66" charset="0"/>
              </a:rPr>
              <a:t>(pl. spirochetes)</a:t>
            </a:r>
            <a:r>
              <a:rPr lang="en-US" sz="1200" dirty="0" smtClean="0">
                <a:latin typeface="Comic Sans MS" pitchFamily="66" charset="0"/>
              </a:rPr>
              <a:t> = spiral with 	flexible cell wall, axial filament</a:t>
            </a: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endParaRPr lang="en-US" sz="1200" i="1" dirty="0" smtClean="0">
              <a:latin typeface="Comic Sans MS" pitchFamily="66" charset="0"/>
            </a:endParaRPr>
          </a:p>
          <a:p>
            <a:pPr eaLnBrk="1" hangingPunct="1">
              <a:lnSpc>
                <a:spcPct val="80000"/>
              </a:lnSpc>
              <a:buFontTx/>
              <a:buNone/>
            </a:pPr>
            <a:r>
              <a:rPr lang="en-US" sz="1400" b="1" dirty="0" smtClean="0">
                <a:latin typeface="Comic Sans MS" pitchFamily="66" charset="0"/>
              </a:rPr>
              <a:t>There are many more shapes beyond these basic ones. A few examples:</a:t>
            </a:r>
          </a:p>
          <a:p>
            <a:pPr eaLnBrk="1" hangingPunct="1">
              <a:lnSpc>
                <a:spcPct val="80000"/>
              </a:lnSpc>
            </a:pPr>
            <a:endParaRPr lang="en-US" sz="1400" b="1" dirty="0" smtClean="0">
              <a:latin typeface="Comic Sans MS" pitchFamily="66" charset="0"/>
            </a:endParaRPr>
          </a:p>
          <a:p>
            <a:pPr lvl="1" eaLnBrk="1" hangingPunct="1">
              <a:lnSpc>
                <a:spcPct val="80000"/>
              </a:lnSpc>
            </a:pPr>
            <a:r>
              <a:rPr lang="en-US" sz="1400" dirty="0" err="1" smtClean="0">
                <a:latin typeface="Comic Sans MS" pitchFamily="66" charset="0"/>
              </a:rPr>
              <a:t>Coccobacilli</a:t>
            </a:r>
            <a:r>
              <a:rPr lang="en-US" sz="1400" dirty="0" smtClean="0">
                <a:latin typeface="Comic Sans MS" pitchFamily="66" charset="0"/>
              </a:rPr>
              <a:t> = elongated </a:t>
            </a:r>
            <a:r>
              <a:rPr lang="en-US" sz="1400" dirty="0" err="1" smtClean="0">
                <a:latin typeface="Comic Sans MS" pitchFamily="66" charset="0"/>
              </a:rPr>
              <a:t>coccal</a:t>
            </a:r>
            <a:r>
              <a:rPr lang="en-US" sz="1400" dirty="0" smtClean="0">
                <a:latin typeface="Comic Sans MS" pitchFamily="66" charset="0"/>
              </a:rPr>
              <a:t> form</a:t>
            </a:r>
          </a:p>
          <a:p>
            <a:pPr eaLnBrk="1" hangingPunct="1">
              <a:lnSpc>
                <a:spcPct val="80000"/>
              </a:lnSpc>
            </a:pPr>
            <a:endParaRPr lang="en-US" sz="1400" dirty="0" smtClean="0">
              <a:latin typeface="Comic Sans MS" pitchFamily="66" charset="0"/>
            </a:endParaRPr>
          </a:p>
          <a:p>
            <a:pPr lvl="1" eaLnBrk="1" hangingPunct="1">
              <a:lnSpc>
                <a:spcPct val="80000"/>
              </a:lnSpc>
            </a:pPr>
            <a:r>
              <a:rPr lang="en-US" sz="1400" dirty="0" smtClean="0">
                <a:latin typeface="Comic Sans MS" pitchFamily="66" charset="0"/>
              </a:rPr>
              <a:t>Filamentous = bacilli that occur in long threads</a:t>
            </a:r>
          </a:p>
          <a:p>
            <a:pPr eaLnBrk="1" hangingPunct="1">
              <a:lnSpc>
                <a:spcPct val="80000"/>
              </a:lnSpc>
            </a:pPr>
            <a:endParaRPr lang="en-US" sz="1400" dirty="0" smtClean="0">
              <a:latin typeface="Comic Sans MS" pitchFamily="66" charset="0"/>
            </a:endParaRPr>
          </a:p>
          <a:p>
            <a:pPr lvl="1" eaLnBrk="1" hangingPunct="1">
              <a:lnSpc>
                <a:spcPct val="80000"/>
              </a:lnSpc>
            </a:pPr>
            <a:r>
              <a:rPr lang="en-US" sz="1400" dirty="0" err="1" smtClean="0">
                <a:latin typeface="Comic Sans MS" pitchFamily="66" charset="0"/>
              </a:rPr>
              <a:t>Vibrios</a:t>
            </a:r>
            <a:r>
              <a:rPr lang="en-US" sz="1400" dirty="0" smtClean="0">
                <a:latin typeface="Comic Sans MS" pitchFamily="66" charset="0"/>
              </a:rPr>
              <a:t> = short, slightly curved rods</a:t>
            </a:r>
          </a:p>
          <a:p>
            <a:pPr eaLnBrk="1" hangingPunct="1">
              <a:lnSpc>
                <a:spcPct val="80000"/>
              </a:lnSpc>
            </a:pPr>
            <a:endParaRPr lang="en-US" sz="1400" dirty="0" smtClean="0">
              <a:latin typeface="Comic Sans MS" pitchFamily="66" charset="0"/>
            </a:endParaRPr>
          </a:p>
          <a:p>
            <a:pPr lvl="1" eaLnBrk="1" hangingPunct="1">
              <a:lnSpc>
                <a:spcPct val="80000"/>
              </a:lnSpc>
            </a:pPr>
            <a:r>
              <a:rPr lang="en-US" sz="1400" dirty="0" smtClean="0">
                <a:latin typeface="Comic Sans MS" pitchFamily="66" charset="0"/>
              </a:rPr>
              <a:t>Fusiform = bacilli with tapered ends</a:t>
            </a:r>
          </a:p>
          <a:p>
            <a:pPr eaLnBrk="1" hangingPunct="1">
              <a:lnSpc>
                <a:spcPct val="80000"/>
              </a:lnSpc>
              <a:buFontTx/>
              <a:buNone/>
            </a:pPr>
            <a:endParaRPr lang="en-US" sz="1400" dirty="0" smtClean="0">
              <a:latin typeface="Comic Sans MS" pitchFamily="66" charset="0"/>
            </a:endParaRPr>
          </a:p>
        </p:txBody>
      </p:sp>
      <p:pic>
        <p:nvPicPr>
          <p:cNvPr id="27652" name="Picture 4" descr="C100"/>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15000" y="3200400"/>
            <a:ext cx="2286000"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descr="7815_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038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fusi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876800"/>
            <a:ext cx="2105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7"/>
          <p:cNvSpPr txBox="1">
            <a:spLocks noChangeArrowheads="1"/>
          </p:cNvSpPr>
          <p:nvPr/>
        </p:nvSpPr>
        <p:spPr bwMode="auto">
          <a:xfrm>
            <a:off x="6019800" y="6461125"/>
            <a:ext cx="3124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Basic bacterial shapes, Mariana Ruiz, Other examples of bacterial shapes, FDA, Gov.</a:t>
            </a:r>
          </a:p>
        </p:txBody>
      </p:sp>
      <p:pic>
        <p:nvPicPr>
          <p:cNvPr id="27656" name="Picture 8" descr="377px-BacteriaMorphologicFormsM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04800"/>
            <a:ext cx="3209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228600"/>
            <a:ext cx="7391400" cy="639763"/>
          </a:xfrm>
        </p:spPr>
        <p:txBody>
          <a:bodyPr/>
          <a:lstStyle/>
          <a:p>
            <a:pPr algn="l" eaLnBrk="1" hangingPunct="1"/>
            <a:r>
              <a:rPr lang="en-US" sz="2800" b="1" smtClean="0">
                <a:solidFill>
                  <a:schemeClr val="folHlink"/>
                </a:solidFill>
                <a:latin typeface="Comic Sans MS" pitchFamily="66" charset="0"/>
              </a:rPr>
              <a:t>Prokaryotes</a:t>
            </a:r>
            <a:r>
              <a:rPr lang="en-US" sz="2800" smtClean="0">
                <a:latin typeface="Comic Sans MS" pitchFamily="66" charset="0"/>
              </a:rPr>
              <a:t> – </a:t>
            </a:r>
            <a:r>
              <a:rPr lang="en-US" sz="2800" b="1" smtClean="0">
                <a:latin typeface="Comic Sans MS" pitchFamily="66" charset="0"/>
              </a:rPr>
              <a:t>Arrangements of Cells</a:t>
            </a:r>
          </a:p>
        </p:txBody>
      </p:sp>
      <p:sp>
        <p:nvSpPr>
          <p:cNvPr id="28675" name="Rectangle 3"/>
          <p:cNvSpPr>
            <a:spLocks noGrp="1" noChangeArrowheads="1"/>
          </p:cNvSpPr>
          <p:nvPr>
            <p:ph type="body" sz="half" idx="1"/>
          </p:nvPr>
        </p:nvSpPr>
        <p:spPr>
          <a:xfrm>
            <a:off x="381000" y="1371600"/>
            <a:ext cx="3733800" cy="4724400"/>
          </a:xfrm>
        </p:spPr>
        <p:txBody>
          <a:bodyPr/>
          <a:lstStyle/>
          <a:p>
            <a:pPr eaLnBrk="1" hangingPunct="1">
              <a:lnSpc>
                <a:spcPct val="80000"/>
              </a:lnSpc>
            </a:pPr>
            <a:r>
              <a:rPr lang="en-US" sz="1400" dirty="0" smtClean="0">
                <a:latin typeface="Comic Sans MS" pitchFamily="66" charset="0"/>
              </a:rPr>
              <a:t>Bacteria sometimes occur in groups, rather than singly.</a:t>
            </a:r>
          </a:p>
          <a:p>
            <a:pPr eaLnBrk="1" hangingPunct="1">
              <a:lnSpc>
                <a:spcPct val="80000"/>
              </a:lnSpc>
            </a:pPr>
            <a:endParaRPr lang="en-US" sz="1400" dirty="0" smtClean="0">
              <a:latin typeface="Comic Sans MS" pitchFamily="66" charset="0"/>
            </a:endParaRPr>
          </a:p>
          <a:p>
            <a:pPr eaLnBrk="1" hangingPunct="1">
              <a:lnSpc>
                <a:spcPct val="80000"/>
              </a:lnSpc>
            </a:pPr>
            <a:endParaRPr lang="en-US" sz="1400" dirty="0" smtClean="0">
              <a:latin typeface="Comic Sans MS" pitchFamily="66" charset="0"/>
            </a:endParaRPr>
          </a:p>
          <a:p>
            <a:pPr eaLnBrk="1" hangingPunct="1">
              <a:lnSpc>
                <a:spcPct val="80000"/>
              </a:lnSpc>
            </a:pPr>
            <a:r>
              <a:rPr lang="en-US" sz="1800" b="1" dirty="0" smtClean="0">
                <a:solidFill>
                  <a:schemeClr val="tx1">
                    <a:lumMod val="50000"/>
                    <a:lumOff val="50000"/>
                  </a:schemeClr>
                </a:solidFill>
                <a:latin typeface="Comic Sans MS" pitchFamily="66" charset="0"/>
              </a:rPr>
              <a:t>bacilli </a:t>
            </a:r>
            <a:r>
              <a:rPr lang="en-US" sz="1400" dirty="0" smtClean="0">
                <a:latin typeface="Comic Sans MS" pitchFamily="66" charset="0"/>
              </a:rPr>
              <a:t>divide along a single axis, seen in pairs or chains.</a:t>
            </a:r>
          </a:p>
          <a:p>
            <a:pPr eaLnBrk="1" hangingPunct="1">
              <a:lnSpc>
                <a:spcPct val="80000"/>
              </a:lnSpc>
            </a:pPr>
            <a:endParaRPr lang="en-US" sz="1400" dirty="0" smtClean="0">
              <a:latin typeface="Comic Sans MS" pitchFamily="66" charset="0"/>
            </a:endParaRPr>
          </a:p>
          <a:p>
            <a:pPr eaLnBrk="1" hangingPunct="1">
              <a:lnSpc>
                <a:spcPct val="80000"/>
              </a:lnSpc>
            </a:pPr>
            <a:r>
              <a:rPr lang="en-US" sz="1800" b="1" dirty="0" err="1" smtClean="0">
                <a:solidFill>
                  <a:schemeClr val="tx1">
                    <a:lumMod val="50000"/>
                    <a:lumOff val="50000"/>
                  </a:schemeClr>
                </a:solidFill>
                <a:latin typeface="Comic Sans MS" pitchFamily="66" charset="0"/>
              </a:rPr>
              <a:t>cocci</a:t>
            </a:r>
            <a:r>
              <a:rPr lang="en-US" sz="1800" b="1" dirty="0" smtClean="0">
                <a:solidFill>
                  <a:schemeClr val="tx1">
                    <a:lumMod val="50000"/>
                    <a:lumOff val="50000"/>
                  </a:schemeClr>
                </a:solidFill>
                <a:latin typeface="Comic Sans MS" pitchFamily="66" charset="0"/>
              </a:rPr>
              <a:t> </a:t>
            </a:r>
            <a:r>
              <a:rPr lang="en-US" sz="1400" dirty="0" smtClean="0">
                <a:latin typeface="Comic Sans MS" pitchFamily="66" charset="0"/>
              </a:rPr>
              <a:t>divide on one or more planes, producing cells in:</a:t>
            </a:r>
          </a:p>
          <a:p>
            <a:pPr eaLnBrk="1" hangingPunct="1">
              <a:lnSpc>
                <a:spcPct val="80000"/>
              </a:lnSpc>
              <a:buFontTx/>
              <a:buNone/>
            </a:pPr>
            <a:r>
              <a:rPr lang="en-US" sz="1400" dirty="0" smtClean="0">
                <a:latin typeface="Comic Sans MS" pitchFamily="66" charset="0"/>
              </a:rPr>
              <a:t>		- pairs (</a:t>
            </a:r>
            <a:r>
              <a:rPr lang="en-US" sz="1400" dirty="0" err="1" smtClean="0">
                <a:latin typeface="Comic Sans MS" pitchFamily="66" charset="0"/>
              </a:rPr>
              <a:t>diplococci</a:t>
            </a:r>
            <a:r>
              <a:rPr lang="en-US" sz="1400" dirty="0" smtClean="0">
                <a:latin typeface="Comic Sans MS" pitchFamily="66" charset="0"/>
              </a:rPr>
              <a:t>)</a:t>
            </a:r>
          </a:p>
          <a:p>
            <a:pPr eaLnBrk="1" hangingPunct="1">
              <a:lnSpc>
                <a:spcPct val="80000"/>
              </a:lnSpc>
              <a:buFontTx/>
              <a:buNone/>
            </a:pPr>
            <a:r>
              <a:rPr lang="en-US" sz="1400" dirty="0" smtClean="0">
                <a:latin typeface="Comic Sans MS" pitchFamily="66" charset="0"/>
              </a:rPr>
              <a:t>		- chains (streptococci)</a:t>
            </a:r>
          </a:p>
          <a:p>
            <a:pPr eaLnBrk="1" hangingPunct="1">
              <a:lnSpc>
                <a:spcPct val="80000"/>
              </a:lnSpc>
              <a:buFontTx/>
              <a:buNone/>
            </a:pPr>
            <a:r>
              <a:rPr lang="en-US" sz="1400" dirty="0" smtClean="0">
                <a:latin typeface="Comic Sans MS" pitchFamily="66" charset="0"/>
              </a:rPr>
              <a:t>		- packets (</a:t>
            </a:r>
            <a:r>
              <a:rPr lang="en-US" sz="1400" dirty="0" err="1" smtClean="0">
                <a:latin typeface="Comic Sans MS" pitchFamily="66" charset="0"/>
              </a:rPr>
              <a:t>sarcinae</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 clusters (staphylococci).</a:t>
            </a:r>
          </a:p>
          <a:p>
            <a:pPr eaLnBrk="1" hangingPunct="1">
              <a:lnSpc>
                <a:spcPct val="80000"/>
              </a:lnSpc>
            </a:pPr>
            <a:endParaRPr lang="en-US" sz="1400" dirty="0" smtClean="0">
              <a:latin typeface="Comic Sans MS" pitchFamily="66" charset="0"/>
            </a:endParaRP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Size, shape and arrangement of cells often first clues in identification of a bacterium.</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Many “look-alikes”, so shape and arrangement not enough for id of genus and species.</a:t>
            </a:r>
          </a:p>
          <a:p>
            <a:pPr eaLnBrk="1" hangingPunct="1">
              <a:lnSpc>
                <a:spcPct val="80000"/>
              </a:lnSpc>
            </a:pPr>
            <a:endParaRPr lang="en-US" sz="1600" dirty="0" smtClean="0">
              <a:latin typeface="Comic Sans MS" pitchFamily="66" charset="0"/>
            </a:endParaRPr>
          </a:p>
        </p:txBody>
      </p:sp>
      <p:sp>
        <p:nvSpPr>
          <p:cNvPr id="28676" name="Text Box 5"/>
          <p:cNvSpPr txBox="1">
            <a:spLocks noChangeArrowheads="1"/>
          </p:cNvSpPr>
          <p:nvPr/>
        </p:nvSpPr>
        <p:spPr bwMode="auto">
          <a:xfrm>
            <a:off x="6705600" y="6492875"/>
            <a:ext cx="243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3"/>
              </a:rPr>
              <a:t>Bacterial shapes and cell arrangements</a:t>
            </a:r>
            <a:r>
              <a:rPr lang="en-US" sz="1000">
                <a:latin typeface="Comic Sans MS" pitchFamily="66" charset="0"/>
              </a:rPr>
              <a:t>, Mariana Ruiz Villarreal</a:t>
            </a:r>
          </a:p>
        </p:txBody>
      </p:sp>
      <p:pic>
        <p:nvPicPr>
          <p:cNvPr id="28677" name="Picture 7" descr="Picture7"/>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134173" y="1219200"/>
            <a:ext cx="4628827"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5"/>
              </a:rPr>
              <a:t>Virtual Microbiology Classroom</a:t>
            </a:r>
            <a:r>
              <a:rPr lang="en-US" sz="1000">
                <a:latin typeface="Comic Sans MS" pitchFamily="66" charset="0"/>
              </a:rPr>
              <a:t> on </a:t>
            </a:r>
            <a:r>
              <a:rPr lang="en-US" sz="1000">
                <a:latin typeface="Comic Sans MS" pitchFamily="66" charset="0"/>
                <a:hlinkClick r:id="rId6"/>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362200" y="536661"/>
            <a:ext cx="457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b="1" dirty="0" smtClean="0">
                <a:latin typeface="Comic Sans MS" pitchFamily="66" charset="0"/>
              </a:rPr>
              <a:t>Identify Each Type of </a:t>
            </a:r>
          </a:p>
          <a:p>
            <a:pPr algn="ctr"/>
            <a:r>
              <a:rPr lang="en-US" sz="2800" b="1" dirty="0" smtClean="0">
                <a:latin typeface="Comic Sans MS" pitchFamily="66" charset="0"/>
              </a:rPr>
              <a:t>Cell </a:t>
            </a:r>
            <a:r>
              <a:rPr lang="en-US" sz="2800" b="1" dirty="0">
                <a:latin typeface="Comic Sans MS" pitchFamily="66" charset="0"/>
              </a:rPr>
              <a:t>Shape </a:t>
            </a:r>
            <a:endParaRPr lang="en-US" sz="2800" b="1" dirty="0" smtClean="0">
              <a:latin typeface="Comic Sans MS" pitchFamily="66" charset="0"/>
            </a:endParaRPr>
          </a:p>
          <a:p>
            <a:pPr algn="ctr"/>
            <a:r>
              <a:rPr lang="en-US" sz="2800" b="1" dirty="0" smtClean="0">
                <a:latin typeface="Comic Sans MS" pitchFamily="66" charset="0"/>
              </a:rPr>
              <a:t>&amp; </a:t>
            </a:r>
          </a:p>
          <a:p>
            <a:pPr algn="ctr"/>
            <a:r>
              <a:rPr lang="en-US" sz="2800" b="1" dirty="0" smtClean="0">
                <a:latin typeface="Comic Sans MS" pitchFamily="66" charset="0"/>
              </a:rPr>
              <a:t>Arrangement</a:t>
            </a:r>
            <a:endParaRPr lang="en-US" sz="2800" b="1" dirty="0">
              <a:latin typeface="Comic Sans MS" pitchFamily="66" charset="0"/>
            </a:endParaRPr>
          </a:p>
        </p:txBody>
      </p:sp>
      <p:sp>
        <p:nvSpPr>
          <p:cNvPr id="29699" name="Text Box 5"/>
          <p:cNvSpPr txBox="1">
            <a:spLocks noChangeArrowheads="1"/>
          </p:cNvSpPr>
          <p:nvPr/>
        </p:nvSpPr>
        <p:spPr bwMode="auto">
          <a:xfrm>
            <a:off x="-7938" y="6477000"/>
            <a:ext cx="3733801"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50000"/>
              </a:spcBef>
            </a:pPr>
            <a:r>
              <a:rPr lang="en-US" sz="1000">
                <a:latin typeface="Comic Sans MS" pitchFamily="66" charset="0"/>
              </a:rPr>
              <a:t>Images: A. </a:t>
            </a:r>
            <a:r>
              <a:rPr lang="en-US" sz="1000" i="1">
                <a:latin typeface="Comic Sans MS" pitchFamily="66" charset="0"/>
              </a:rPr>
              <a:t>Staph</a:t>
            </a:r>
            <a:r>
              <a:rPr lang="en-US" sz="1000">
                <a:latin typeface="Comic Sans MS" pitchFamily="66" charset="0"/>
              </a:rPr>
              <a:t>; B. </a:t>
            </a:r>
            <a:r>
              <a:rPr lang="en-US" sz="1000" i="1">
                <a:latin typeface="Comic Sans MS" pitchFamily="66" charset="0"/>
              </a:rPr>
              <a:t>E. coli,</a:t>
            </a:r>
            <a:r>
              <a:rPr lang="en-US" sz="1000">
                <a:latin typeface="Comic Sans MS" pitchFamily="66" charset="0"/>
              </a:rPr>
              <a:t>  T. Port; C. </a:t>
            </a:r>
            <a:r>
              <a:rPr lang="en-US" sz="1000" i="1">
                <a:latin typeface="Comic Sans MS" pitchFamily="66" charset="0"/>
              </a:rPr>
              <a:t>Bacillus anthracis,</a:t>
            </a:r>
            <a:r>
              <a:rPr lang="en-US" sz="1000">
                <a:latin typeface="Comic Sans MS" pitchFamily="66" charset="0"/>
              </a:rPr>
              <a:t> PHIL #2105; D. </a:t>
            </a:r>
            <a:r>
              <a:rPr lang="en-US" sz="1000" i="1">
                <a:latin typeface="Comic Sans MS" pitchFamily="66" charset="0"/>
              </a:rPr>
              <a:t>Streptococcus bacteria, </a:t>
            </a:r>
            <a:r>
              <a:rPr lang="en-US" sz="1000">
                <a:latin typeface="Comic Sans MS" pitchFamily="66" charset="0"/>
                <a:hlinkClick r:id="rId3"/>
              </a:rPr>
              <a:t>PHIL </a:t>
            </a:r>
            <a:r>
              <a:rPr lang="en-US" sz="1000">
                <a:latin typeface="Comic Sans MS" pitchFamily="66" charset="0"/>
              </a:rPr>
              <a:t>#2110.</a:t>
            </a:r>
          </a:p>
        </p:txBody>
      </p:sp>
      <p:pic>
        <p:nvPicPr>
          <p:cNvPr id="30724" name="Picture 6" descr="Staphylococcus-simple-stain-s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229160"/>
            <a:ext cx="2819400" cy="26058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5" name="Picture 7" descr="portEcoliSimpleStainBright1000x"/>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34100" y="1229159"/>
            <a:ext cx="27432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6" name="Picture 8" descr="BacillusAnthracusGramPHIL210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0" y="3800333"/>
            <a:ext cx="27432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27" name="Picture 9" descr="StreptococcusPyogen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76800" y="3824723"/>
            <a:ext cx="2743200" cy="2514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704" name="Text Box 10"/>
          <p:cNvSpPr txBox="1">
            <a:spLocks noChangeArrowheads="1"/>
          </p:cNvSpPr>
          <p:nvPr/>
        </p:nvSpPr>
        <p:spPr bwMode="auto">
          <a:xfrm>
            <a:off x="2143125" y="1640323"/>
            <a:ext cx="381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A</a:t>
            </a:r>
          </a:p>
        </p:txBody>
      </p:sp>
      <p:sp>
        <p:nvSpPr>
          <p:cNvPr id="29705" name="Text Box 11"/>
          <p:cNvSpPr txBox="1">
            <a:spLocks noChangeArrowheads="1"/>
          </p:cNvSpPr>
          <p:nvPr/>
        </p:nvSpPr>
        <p:spPr bwMode="auto">
          <a:xfrm>
            <a:off x="8001000" y="1624447"/>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B</a:t>
            </a:r>
          </a:p>
        </p:txBody>
      </p:sp>
      <p:sp>
        <p:nvSpPr>
          <p:cNvPr id="29706" name="Text Box 12"/>
          <p:cNvSpPr txBox="1">
            <a:spLocks noChangeArrowheads="1"/>
          </p:cNvSpPr>
          <p:nvPr/>
        </p:nvSpPr>
        <p:spPr bwMode="auto">
          <a:xfrm>
            <a:off x="3189288" y="407035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C</a:t>
            </a:r>
          </a:p>
        </p:txBody>
      </p:sp>
      <p:sp>
        <p:nvSpPr>
          <p:cNvPr id="29707" name="Text Box 13"/>
          <p:cNvSpPr txBox="1">
            <a:spLocks noChangeArrowheads="1"/>
          </p:cNvSpPr>
          <p:nvPr/>
        </p:nvSpPr>
        <p:spPr bwMode="auto">
          <a:xfrm>
            <a:off x="6553200" y="4119904"/>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D</a:t>
            </a:r>
          </a:p>
        </p:txBody>
      </p:sp>
      <p:sp>
        <p:nvSpPr>
          <p:cNvPr id="29708" name="Text Box 5"/>
          <p:cNvSpPr txBox="1">
            <a:spLocks noChangeArrowheads="1"/>
          </p:cNvSpPr>
          <p:nvPr/>
        </p:nvSpPr>
        <p:spPr bwMode="auto">
          <a:xfrm>
            <a:off x="4572000" y="660241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r>
              <a:rPr lang="en-US" sz="3200" b="1" smtClean="0">
                <a:latin typeface="Comic Sans MS" pitchFamily="66" charset="0"/>
              </a:rPr>
              <a:t>Two Basic Types of Cells</a:t>
            </a:r>
          </a:p>
        </p:txBody>
      </p:sp>
      <p:pic>
        <p:nvPicPr>
          <p:cNvPr id="4099" name="Picture 3" descr="Eukaryote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181600" y="5618018"/>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Eukaryotic Cell</a:t>
            </a:r>
            <a:endParaRPr lang="en-US" sz="2400" b="1" dirty="0">
              <a:latin typeface="Comic Sans MS" pitchFamily="66" charset="0"/>
            </a:endParaRPr>
          </a:p>
        </p:txBody>
      </p:sp>
      <p:sp>
        <p:nvSpPr>
          <p:cNvPr id="4101" name="Text Box 5"/>
          <p:cNvSpPr txBox="1">
            <a:spLocks noChangeArrowheads="1"/>
          </p:cNvSpPr>
          <p:nvPr/>
        </p:nvSpPr>
        <p:spPr bwMode="auto">
          <a:xfrm>
            <a:off x="381000" y="5638800"/>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5"/>
              </a:rPr>
              <a:t>Prokaryotic Cell</a:t>
            </a:r>
            <a:endParaRPr lang="en-US" sz="2400" b="1" dirty="0">
              <a:latin typeface="Comic Sans MS" pitchFamily="66" charset="0"/>
            </a:endParaRPr>
          </a:p>
        </p:txBody>
      </p:sp>
      <p:pic>
        <p:nvPicPr>
          <p:cNvPr id="4102"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1219200"/>
            <a:ext cx="426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7"/>
              </a:rPr>
              <a:t>Prokaryotic cell diagram</a:t>
            </a:r>
            <a:r>
              <a:rPr lang="en-US" sz="1000">
                <a:latin typeface="Comic Sans MS" pitchFamily="66" charset="0"/>
              </a:rPr>
              <a:t> &amp; </a:t>
            </a:r>
            <a:r>
              <a:rPr lang="en-US" sz="1000">
                <a:latin typeface="Comic Sans MS" pitchFamily="66" charset="0"/>
                <a:hlinkClick r:id="rId8"/>
              </a:rPr>
              <a:t>Eukaryotic cell diagram</a:t>
            </a:r>
            <a:r>
              <a:rPr lang="en-US" sz="1000">
                <a:latin typeface="Comic Sans MS" pitchFamily="66" charset="0"/>
              </a:rPr>
              <a:t>, M. Ruiz</a:t>
            </a:r>
          </a:p>
        </p:txBody>
      </p:sp>
      <p:sp>
        <p:nvSpPr>
          <p:cNvPr id="410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dirty="0" smtClean="0">
                <a:latin typeface="Comic Sans MS" pitchFamily="66" charset="0"/>
              </a:rPr>
              <a:t>Here’s an excellent interactive lesson </a:t>
            </a:r>
            <a:r>
              <a:rPr lang="en-US" sz="2800" dirty="0">
                <a:latin typeface="Comic Sans MS" pitchFamily="66" charset="0"/>
              </a:rPr>
              <a:t>on </a:t>
            </a:r>
          </a:p>
          <a:p>
            <a:pPr algn="ctr">
              <a:defRPr/>
            </a:pPr>
            <a:r>
              <a:rPr lang="en-US" sz="3200" b="1" dirty="0" smtClean="0">
                <a:solidFill>
                  <a:schemeClr val="tx1">
                    <a:lumMod val="50000"/>
                    <a:lumOff val="50000"/>
                  </a:schemeClr>
                </a:solidFill>
                <a:latin typeface="Comic Sans MS" pitchFamily="66" charset="0"/>
                <a:cs typeface="+mn-cs"/>
                <a:hlinkClick r:id="rId3"/>
              </a:rPr>
              <a:t>Prokaryote Cell Structure</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latin typeface="Comic Sans MS" pitchFamily="66" charset="0"/>
              </a:rPr>
              <a:t>From the </a:t>
            </a:r>
            <a:r>
              <a:rPr lang="en-US" sz="1000">
                <a:latin typeface="Comic Sans MS" pitchFamily="66" charset="0"/>
                <a:hlinkClick r:id="rId4"/>
              </a:rPr>
              <a:t>Virtual Microbiology Classroom </a:t>
            </a:r>
            <a:r>
              <a:rPr lang="en-US" sz="1000">
                <a:latin typeface="Comic Sans MS" pitchFamily="66" charset="0"/>
              </a:rPr>
              <a:t>on </a:t>
            </a:r>
            <a:r>
              <a:rPr lang="en-US" sz="1000">
                <a:latin typeface="Comic Sans MS" pitchFamily="66" charset="0"/>
                <a:hlinkClick r:id="rId5"/>
              </a:rPr>
              <a:t>ScienceProfOnline.com</a:t>
            </a:r>
            <a:endParaRPr lang="en-US" sz="1000">
              <a:latin typeface="Comic Sans MS" pitchFamily="66" charset="0"/>
            </a:endParaRPr>
          </a:p>
        </p:txBody>
      </p:sp>
      <p:pic>
        <p:nvPicPr>
          <p:cNvPr id="13"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981200" y="2787372"/>
            <a:ext cx="5029200" cy="3282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7"/>
              </a:rPr>
              <a:t>Prokaryotic cell diagram</a:t>
            </a:r>
            <a:r>
              <a:rPr lang="en-US" sz="1000" dirty="0">
                <a:latin typeface="Comic Sans MS" pitchFamily="66" charset="0"/>
              </a:rPr>
              <a:t>, M. </a:t>
            </a:r>
            <a:r>
              <a:rPr lang="en-US" sz="1000" dirty="0" smtClean="0">
                <a:latin typeface="Comic Sans MS" pitchFamily="66" charset="0"/>
              </a:rPr>
              <a:t>Ruiz</a:t>
            </a:r>
            <a:endParaRPr lang="en-US" sz="1000" dirty="0">
              <a:latin typeface="Comic Sans MS" pitchFamily="66" charset="0"/>
            </a:endParaRPr>
          </a:p>
        </p:txBody>
      </p:sp>
    </p:spTree>
    <p:extLst>
      <p:ext uri="{BB962C8B-B14F-4D97-AF65-F5344CB8AC3E}">
        <p14:creationId xmlns:p14="http://schemas.microsoft.com/office/powerpoint/2010/main" val="17805796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152400" y="0"/>
            <a:ext cx="6019800" cy="6858000"/>
          </a:xfrm>
        </p:spPr>
        <p:txBody>
          <a:bodyPr/>
          <a:lstStyle/>
          <a:p>
            <a:pPr algn="ctr" eaLnBrk="1" hangingPunct="1">
              <a:buFontTx/>
              <a:buNone/>
            </a:pPr>
            <a:r>
              <a:rPr lang="en-US" sz="5400" b="1" smtClean="0">
                <a:solidFill>
                  <a:srgbClr val="33CC33"/>
                </a:solidFill>
                <a:latin typeface="Comic Sans MS" pitchFamily="66" charset="0"/>
              </a:rPr>
              <a:t> </a:t>
            </a:r>
            <a:r>
              <a:rPr lang="en-US" sz="3600" b="1" smtClean="0">
                <a:solidFill>
                  <a:srgbClr val="33CC33"/>
                </a:solidFill>
                <a:latin typeface="Comic Sans MS" pitchFamily="66" charset="0"/>
              </a:rPr>
              <a:t>Confused?</a:t>
            </a:r>
            <a:endParaRPr lang="en-US" sz="2400" b="1" smtClean="0">
              <a:latin typeface="Comic Sans MS" pitchFamily="66" charset="0"/>
            </a:endParaRPr>
          </a:p>
          <a:p>
            <a:pPr algn="ctr" eaLnBrk="1" hangingPunct="1">
              <a:buFontTx/>
              <a:buNone/>
            </a:pPr>
            <a:r>
              <a:rPr lang="en-US" sz="2000" smtClean="0">
                <a:latin typeface="Comic Sans MS" pitchFamily="66" charset="0"/>
              </a:rPr>
              <a:t> </a:t>
            </a:r>
            <a:r>
              <a:rPr lang="en-US" sz="1600" smtClean="0">
                <a:latin typeface="Comic Sans MS" pitchFamily="66" charset="0"/>
              </a:rPr>
              <a:t>Here are links to fun resources that further explain aerobic respiration:</a:t>
            </a:r>
          </a:p>
          <a:p>
            <a:pPr algn="ctr" eaLnBrk="1" hangingPunct="1">
              <a:buFontTx/>
              <a:buNone/>
            </a:pPr>
            <a:endParaRPr lang="en-US" sz="900" smtClean="0">
              <a:latin typeface="Comic Sans MS" pitchFamily="66" charset="0"/>
              <a:hlinkClick r:id="rId3"/>
            </a:endParaRPr>
          </a:p>
          <a:p>
            <a:pPr eaLnBrk="1" hangingPunct="1"/>
            <a:r>
              <a:rPr lang="en-US" sz="1600" smtClean="0">
                <a:latin typeface="Comic Sans MS" pitchFamily="66" charset="0"/>
                <a:hlinkClick r:id="rId3"/>
              </a:rPr>
              <a:t>Cell Structure: Prokaryotes</a:t>
            </a:r>
            <a:r>
              <a:rPr lang="en-US" sz="1600" smtClean="0">
                <a:latin typeface="Comic Sans MS" pitchFamily="66" charset="0"/>
              </a:rPr>
              <a:t> Main Page</a:t>
            </a:r>
            <a:r>
              <a:rPr lang="en-US" sz="1200" smtClean="0">
                <a:latin typeface="Comic Sans MS" pitchFamily="66" charset="0"/>
              </a:rPr>
              <a:t> on the Virtual Micrboiology Classroom of</a:t>
            </a:r>
            <a:r>
              <a:rPr lang="en-US" sz="1000" smtClean="0">
                <a:latin typeface="Comic Sans MS" pitchFamily="66" charset="0"/>
              </a:rPr>
              <a:t> </a:t>
            </a:r>
            <a:r>
              <a:rPr lang="en-US" sz="1200" smtClean="0">
                <a:latin typeface="Comic Sans MS" pitchFamily="66" charset="0"/>
                <a:hlinkClick r:id="rId4"/>
              </a:rPr>
              <a:t>Science Prof Online</a:t>
            </a:r>
            <a:r>
              <a:rPr lang="en-US" sz="1400" smtClean="0">
                <a:latin typeface="Comic Sans MS" pitchFamily="66" charset="0"/>
              </a:rPr>
              <a:t>.</a:t>
            </a:r>
          </a:p>
          <a:p>
            <a:pPr eaLnBrk="1" hangingPunct="1"/>
            <a:r>
              <a:rPr lang="en-US" sz="1600" smtClean="0">
                <a:latin typeface="Comic Sans MS" pitchFamily="66" charset="0"/>
                <a:hlinkClick r:id="rId5"/>
              </a:rPr>
              <a:t>Prokaryotic Cell</a:t>
            </a:r>
            <a:r>
              <a:rPr lang="en-US" sz="1600" smtClean="0">
                <a:latin typeface="Comic Sans MS" pitchFamily="66" charset="0"/>
              </a:rPr>
              <a:t>: </a:t>
            </a:r>
            <a:r>
              <a:rPr lang="en-US" sz="1400" smtClean="0">
                <a:latin typeface="Comic Sans MS" pitchFamily="66" charset="0"/>
              </a:rPr>
              <a:t>Structures, Functions &amp; Diagrams,</a:t>
            </a:r>
            <a:r>
              <a:rPr lang="en-US" sz="1100" smtClean="0">
                <a:latin typeface="Comic Sans MS" pitchFamily="66" charset="0"/>
              </a:rPr>
              <a:t>  an article from SPO</a:t>
            </a:r>
            <a:r>
              <a:rPr lang="en-US" sz="1600" smtClean="0">
                <a:latin typeface="Comic Sans MS" pitchFamily="66" charset="0"/>
              </a:rPr>
              <a:t>.</a:t>
            </a:r>
          </a:p>
          <a:p>
            <a:pPr eaLnBrk="1" hangingPunct="1"/>
            <a:r>
              <a:rPr lang="en-US" sz="1600" smtClean="0">
                <a:latin typeface="Comic Sans MS" pitchFamily="66" charset="0"/>
                <a:hlinkClick r:id="rId6"/>
              </a:rPr>
              <a:t>Prokaryotic &amp; Eukaryotic</a:t>
            </a:r>
            <a:r>
              <a:rPr lang="en-US" sz="1600" smtClean="0">
                <a:latin typeface="Comic Sans MS" pitchFamily="66" charset="0"/>
              </a:rPr>
              <a:t>: </a:t>
            </a:r>
            <a:r>
              <a:rPr lang="en-US" sz="1400" smtClean="0">
                <a:latin typeface="Comic Sans MS" pitchFamily="66" charset="0"/>
              </a:rPr>
              <a:t>Two Types of Biological Cells</a:t>
            </a:r>
            <a:r>
              <a:rPr lang="en-US" sz="900" smtClean="0">
                <a:latin typeface="Comic Sans MS" pitchFamily="66" charset="0"/>
              </a:rPr>
              <a:t>, an article from SPO.</a:t>
            </a:r>
            <a:endParaRPr lang="en-US" sz="1400" smtClean="0">
              <a:latin typeface="Comic Sans MS" pitchFamily="66" charset="0"/>
            </a:endParaRPr>
          </a:p>
          <a:p>
            <a:pPr eaLnBrk="1" hangingPunct="1"/>
            <a:r>
              <a:rPr lang="en-US" sz="1600" smtClean="0">
                <a:latin typeface="Comic Sans MS" pitchFamily="66" charset="0"/>
                <a:hlinkClick r:id="rId7"/>
              </a:rPr>
              <a:t>“Got the Time”</a:t>
            </a:r>
            <a:r>
              <a:rPr lang="en-US" sz="1200" smtClean="0">
                <a:latin typeface="Comic Sans MS" pitchFamily="66" charset="0"/>
              </a:rPr>
              <a:t> music video by Anthrax.</a:t>
            </a:r>
          </a:p>
          <a:p>
            <a:pPr eaLnBrk="1" hangingPunct="1"/>
            <a:r>
              <a:rPr lang="en-US" sz="1600" smtClean="0">
                <a:latin typeface="Comic Sans MS" pitchFamily="66" charset="0"/>
                <a:hlinkClick r:id="rId8"/>
              </a:rPr>
              <a:t>Prokaryotic Cell</a:t>
            </a:r>
            <a:r>
              <a:rPr lang="en-US" sz="1800" smtClean="0">
                <a:latin typeface="Comic Sans MS" pitchFamily="66" charset="0"/>
              </a:rPr>
              <a:t> </a:t>
            </a:r>
            <a:r>
              <a:rPr lang="en-US" sz="1200" smtClean="0">
                <a:latin typeface="Comic Sans MS" pitchFamily="66" charset="0"/>
              </a:rPr>
              <a:t>interactive diagram from </a:t>
            </a:r>
            <a:r>
              <a:rPr lang="en-US" sz="1200" smtClean="0">
                <a:latin typeface="Comic Sans MS" pitchFamily="66" charset="0"/>
                <a:hlinkClick r:id="rId9"/>
              </a:rPr>
              <a:t>Cells Alive </a:t>
            </a:r>
            <a:r>
              <a:rPr lang="en-US" sz="1200" smtClean="0">
                <a:latin typeface="Comic Sans MS" pitchFamily="66" charset="0"/>
              </a:rPr>
              <a:t>website</a:t>
            </a:r>
            <a:r>
              <a:rPr lang="en-US" sz="800" smtClean="0">
                <a:latin typeface="Comic Sans MS" pitchFamily="66" charset="0"/>
              </a:rPr>
              <a:t>.</a:t>
            </a:r>
          </a:p>
          <a:p>
            <a:pPr eaLnBrk="1" hangingPunct="1"/>
            <a:r>
              <a:rPr lang="en-US" sz="1600" smtClean="0">
                <a:latin typeface="Comic Sans MS" pitchFamily="66" charset="0"/>
              </a:rPr>
              <a:t>“</a:t>
            </a:r>
            <a:r>
              <a:rPr lang="en-US" sz="1600" smtClean="0">
                <a:latin typeface="Comic Sans MS" pitchFamily="66" charset="0"/>
                <a:hlinkClick r:id="rId10"/>
              </a:rPr>
              <a:t>How big is a…”</a:t>
            </a:r>
            <a:r>
              <a:rPr lang="en-US" sz="1800" smtClean="0">
                <a:latin typeface="Comic Sans MS" pitchFamily="66" charset="0"/>
                <a:hlinkClick r:id="rId10"/>
              </a:rPr>
              <a:t> </a:t>
            </a:r>
            <a:r>
              <a:rPr lang="en-US" sz="1200" smtClean="0">
                <a:latin typeface="Comic Sans MS" pitchFamily="66" charset="0"/>
              </a:rPr>
              <a:t>interactive diagram from </a:t>
            </a:r>
            <a:r>
              <a:rPr lang="en-US" sz="1200" smtClean="0">
                <a:latin typeface="Comic Sans MS" pitchFamily="66" charset="0"/>
                <a:hlinkClick r:id="rId9"/>
              </a:rPr>
              <a:t>Cells Alive </a:t>
            </a:r>
            <a:r>
              <a:rPr lang="en-US" sz="1200" smtClean="0">
                <a:latin typeface="Comic Sans MS" pitchFamily="66" charset="0"/>
              </a:rPr>
              <a:t>website</a:t>
            </a:r>
            <a:r>
              <a:rPr lang="en-US" sz="800" smtClean="0">
                <a:latin typeface="Comic Sans MS" pitchFamily="66" charset="0"/>
              </a:rPr>
              <a:t>.</a:t>
            </a:r>
          </a:p>
          <a:p>
            <a:pPr eaLnBrk="1" hangingPunct="1"/>
            <a:r>
              <a:rPr lang="en-US" sz="1600" smtClean="0">
                <a:latin typeface="Comic Sans MS" pitchFamily="66" charset="0"/>
                <a:hlinkClick r:id="rId11"/>
              </a:rPr>
              <a:t>Cell Structure</a:t>
            </a:r>
            <a:r>
              <a:rPr lang="en-US" sz="1200" smtClean="0">
                <a:latin typeface="Comic Sans MS" pitchFamily="66" charset="0"/>
              </a:rPr>
              <a:t> tutorials and quizzes from Interactive Concepts in Biochemistry.</a:t>
            </a:r>
          </a:p>
          <a:p>
            <a:pPr eaLnBrk="1" hangingPunct="1"/>
            <a:r>
              <a:rPr lang="en-US" sz="1600" smtClean="0">
                <a:latin typeface="Comic Sans MS" pitchFamily="66" charset="0"/>
                <a:hlinkClick r:id="rId12"/>
              </a:rPr>
              <a:t>How Osmosis Works</a:t>
            </a:r>
            <a:r>
              <a:rPr lang="en-US" sz="1200" smtClean="0">
                <a:latin typeface="Comic Sans MS" pitchFamily="66" charset="0"/>
              </a:rPr>
              <a:t>, animation from McGraw-Hill.</a:t>
            </a:r>
          </a:p>
          <a:p>
            <a:pPr eaLnBrk="1" hangingPunct="1"/>
            <a:r>
              <a:rPr lang="en-US" sz="1600" smtClean="0">
                <a:latin typeface="Comic Sans MS" pitchFamily="66" charset="0"/>
              </a:rPr>
              <a:t>“</a:t>
            </a:r>
            <a:r>
              <a:rPr lang="en-US" sz="1600" smtClean="0">
                <a:latin typeface="Comic Sans MS" pitchFamily="66" charset="0"/>
                <a:hlinkClick r:id="rId13"/>
              </a:rPr>
              <a:t>Germs</a:t>
            </a:r>
            <a:r>
              <a:rPr lang="en-US" sz="1600" smtClean="0">
                <a:latin typeface="Comic Sans MS" pitchFamily="66" charset="0"/>
              </a:rPr>
              <a:t>”.</a:t>
            </a:r>
            <a:r>
              <a:rPr lang="en-US" sz="1200" smtClean="0">
                <a:latin typeface="Comic Sans MS" pitchFamily="66" charset="0"/>
              </a:rPr>
              <a:t> Music by Weird Al Yankovic. Video by RevLucio.</a:t>
            </a:r>
          </a:p>
          <a:p>
            <a:pPr eaLnBrk="1" hangingPunct="1"/>
            <a:r>
              <a:rPr lang="en-US" sz="1600" smtClean="0">
                <a:latin typeface="Comic Sans MS" pitchFamily="66" charset="0"/>
                <a:hlinkClick r:id="rId14"/>
              </a:rPr>
              <a:t>Bacterial Pathogen Pronunciation Station</a:t>
            </a:r>
            <a:r>
              <a:rPr lang="en-US" sz="1400" smtClean="0">
                <a:latin typeface="Comic Sans MS" pitchFamily="66" charset="0"/>
              </a:rPr>
              <a:t>,</a:t>
            </a:r>
            <a:r>
              <a:rPr lang="en-US" sz="1200" smtClean="0">
                <a:latin typeface="Comic Sans MS" pitchFamily="66" charset="0"/>
              </a:rPr>
              <a:t> a webpage with links to audio files containing the pronunciation of the bacterial names, created by Neal R. Chamberlain, Ph.D.</a:t>
            </a:r>
          </a:p>
          <a:p>
            <a:pPr eaLnBrk="1" hangingPunct="1"/>
            <a:r>
              <a:rPr lang="en-US" sz="1600" smtClean="0">
                <a:latin typeface="Comic Sans MS" pitchFamily="66" charset="0"/>
              </a:rPr>
              <a:t>Biology4Kids – </a:t>
            </a:r>
            <a:r>
              <a:rPr lang="en-US" sz="1600" smtClean="0">
                <a:latin typeface="Comic Sans MS" pitchFamily="66" charset="0"/>
                <a:hlinkClick r:id="rId15"/>
              </a:rPr>
              <a:t>Cell Biology Main Page</a:t>
            </a:r>
            <a:r>
              <a:rPr lang="en-US" sz="1200" smtClean="0">
                <a:latin typeface="Comic Sans MS" pitchFamily="66" charset="0"/>
              </a:rPr>
              <a:t>   by Raders.</a:t>
            </a:r>
          </a:p>
          <a:p>
            <a:pPr eaLnBrk="1" hangingPunct="1"/>
            <a:endParaRPr lang="en-US" sz="800" smtClean="0">
              <a:latin typeface="Comic Sans MS" pitchFamily="66" charset="0"/>
            </a:endParaRPr>
          </a:p>
          <a:p>
            <a:pPr eaLnBrk="1" hangingPunct="1">
              <a:buFontTx/>
              <a:buNone/>
            </a:pPr>
            <a:r>
              <a:rPr lang="en-US" sz="1200" i="1" smtClean="0">
                <a:latin typeface="Comic Sans MS" pitchFamily="66" charset="0"/>
              </a:rPr>
              <a:t>	    (You must be in PPT slideshow view to click on links.)</a:t>
            </a:r>
          </a:p>
        </p:txBody>
      </p:sp>
      <p:pic>
        <p:nvPicPr>
          <p:cNvPr id="30723" name="Picture 3"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24600" y="2667000"/>
            <a:ext cx="22669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WordArt 4"/>
          <p:cNvSpPr>
            <a:spLocks noChangeArrowheads="1" noChangeShapeType="1" noTextEdit="1"/>
          </p:cNvSpPr>
          <p:nvPr/>
        </p:nvSpPr>
        <p:spPr bwMode="auto">
          <a:xfrm>
            <a:off x="6400800" y="1295400"/>
            <a:ext cx="2286000" cy="9144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30725" name="Text Box 5"/>
          <p:cNvSpPr txBox="1">
            <a:spLocks noChangeArrowheads="1"/>
          </p:cNvSpPr>
          <p:nvPr/>
        </p:nvSpPr>
        <p:spPr bwMode="auto">
          <a:xfrm>
            <a:off x="457200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17"/>
              </a:rPr>
              <a:t>Virtual Microbiology Classroom</a:t>
            </a:r>
            <a:r>
              <a:rPr lang="en-US" sz="1000">
                <a:latin typeface="Comic Sans MS" pitchFamily="66" charset="0"/>
              </a:rPr>
              <a:t> on </a:t>
            </a:r>
            <a:r>
              <a:rPr lang="en-US" sz="1000">
                <a:latin typeface="Comic Sans MS" pitchFamily="66" charset="0"/>
                <a:hlinkClick r:id="rId4"/>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32771" name="Text Box 3"/>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a:solidFill>
                  <a:srgbClr val="000000"/>
                </a:solidFill>
                <a:latin typeface="Comic Sans MS" pitchFamily="66" charset="0"/>
              </a:rPr>
              <a:t>You can access the VMC by going to the Science Prof Online website </a:t>
            </a:r>
            <a:r>
              <a:rPr lang="en-US" sz="1600" b="1">
                <a:solidFill>
                  <a:srgbClr val="000000"/>
                </a:solidFill>
                <a:latin typeface="Comic Sans MS" pitchFamily="66" charset="0"/>
                <a:hlinkClick r:id="rId3"/>
              </a:rPr>
              <a:t>www.ScienceProfOnline.com</a:t>
            </a:r>
            <a:endParaRPr lang="en-US" sz="1600" b="1">
              <a:solidFill>
                <a:srgbClr val="000000"/>
              </a:solidFill>
              <a:latin typeface="Comic Sans MS" pitchFamily="66" charset="0"/>
            </a:endParaRPr>
          </a:p>
        </p:txBody>
      </p:sp>
      <p:sp>
        <p:nvSpPr>
          <p:cNvPr id="32772" name="Rectangle 4"/>
          <p:cNvSpPr>
            <a:spLocks noChangeArrowheads="1"/>
          </p:cNvSpPr>
          <p:nvPr/>
        </p:nvSpPr>
        <p:spPr bwMode="auto">
          <a:xfrm>
            <a:off x="4419600" y="6613525"/>
            <a:ext cx="4724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a:latin typeface="Comic Sans MS" pitchFamily="66" charset="0"/>
              </a:rPr>
              <a:t>Images: </a:t>
            </a:r>
            <a:r>
              <a:rPr lang="en-US" sz="1000" i="1">
                <a:latin typeface="Comic Sans MS" pitchFamily="66" charset="0"/>
                <a:hlinkClick r:id="rId4"/>
              </a:rPr>
              <a:t>Clostridium difficile</a:t>
            </a:r>
            <a:r>
              <a:rPr lang="en-US" sz="1000">
                <a:latin typeface="Comic Sans MS" pitchFamily="66" charset="0"/>
              </a:rPr>
              <a:t>, Giant Microbes; </a:t>
            </a:r>
            <a:r>
              <a:rPr lang="en-US" sz="1000">
                <a:latin typeface="Comic Sans MS" pitchFamily="66" charset="0"/>
                <a:hlinkClick r:id="rId5"/>
              </a:rPr>
              <a:t>Prokaryotic cell</a:t>
            </a:r>
            <a:r>
              <a:rPr lang="en-US" sz="1000">
                <a:latin typeface="Comic Sans MS" pitchFamily="66" charset="0"/>
              </a:rPr>
              <a:t>, Mariana Ruiz</a:t>
            </a:r>
          </a:p>
        </p:txBody>
      </p:sp>
      <p:pic>
        <p:nvPicPr>
          <p:cNvPr id="32773" name="Picture 5" descr="Prokaryote_cell_unlabeled_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8"/>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(VMC)</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pic>
        <p:nvPicPr>
          <p:cNvPr id="32776" name="Picture 9" descr="c-dif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04800"/>
            <a:ext cx="1600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lstStyle/>
          <a:p>
            <a:pPr eaLnBrk="1" hangingPunct="1"/>
            <a:r>
              <a:rPr lang="en-US" sz="3200" b="1" dirty="0" smtClean="0">
                <a:solidFill>
                  <a:srgbClr val="0070C0"/>
                </a:solidFill>
                <a:latin typeface="Comic Sans MS" pitchFamily="66" charset="0"/>
              </a:rPr>
              <a:t>Size of Living Things</a:t>
            </a:r>
          </a:p>
        </p:txBody>
      </p:sp>
      <p:pic>
        <p:nvPicPr>
          <p:cNvPr id="5123"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 y="4343400"/>
            <a:ext cx="2362200" cy="177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pt-BR" sz="1200">
                <a:latin typeface="Comic Sans MS" pitchFamily="66" charset="0"/>
              </a:rPr>
              <a:t>1 m = 100 cm = 1,000mm = 1,000,000 </a:t>
            </a:r>
            <a:r>
              <a:rPr lang="en-US" sz="1200">
                <a:latin typeface="Comic Sans MS" pitchFamily="66" charset="0"/>
              </a:rPr>
              <a:t>µ</a:t>
            </a:r>
            <a:r>
              <a:rPr lang="pt-BR" sz="1200">
                <a:latin typeface="Comic Sans MS" pitchFamily="66" charset="0"/>
              </a:rPr>
              <a:t>m = 1,000,000,000nm</a:t>
            </a:r>
          </a:p>
          <a:p>
            <a:pPr eaLnBrk="1" hangingPunct="1">
              <a:spcBef>
                <a:spcPct val="50000"/>
              </a:spcBef>
            </a:pPr>
            <a:r>
              <a:rPr lang="pt-BR" sz="1200">
                <a:latin typeface="Comic Sans MS" pitchFamily="66" charset="0"/>
              </a:rPr>
              <a:t>1mm = 1000 </a:t>
            </a:r>
            <a:r>
              <a:rPr lang="en-US" sz="1200">
                <a:latin typeface="Comic Sans MS" pitchFamily="66" charset="0"/>
              </a:rPr>
              <a:t>µ</a:t>
            </a:r>
            <a:r>
              <a:rPr lang="pt-BR" sz="1200">
                <a:latin typeface="Comic Sans MS" pitchFamily="66" charset="0"/>
              </a:rPr>
              <a:t>m = 1000000nm</a:t>
            </a:r>
          </a:p>
          <a:p>
            <a:pPr eaLnBrk="1" hangingPunct="1">
              <a:spcBef>
                <a:spcPct val="50000"/>
              </a:spcBef>
            </a:pPr>
            <a:r>
              <a:rPr lang="pt-BR" sz="1200">
                <a:latin typeface="Comic Sans MS" pitchFamily="66" charset="0"/>
              </a:rPr>
              <a:t>1 </a:t>
            </a:r>
            <a:r>
              <a:rPr lang="en-US" sz="1200">
                <a:latin typeface="Comic Sans MS" pitchFamily="66" charset="0"/>
              </a:rPr>
              <a:t>µ</a:t>
            </a:r>
            <a:r>
              <a:rPr lang="pt-BR" sz="1200">
                <a:latin typeface="Comic Sans MS" pitchFamily="66" charset="0"/>
              </a:rPr>
              <a:t>m = 1000nm</a:t>
            </a:r>
          </a:p>
          <a:p>
            <a:pPr eaLnBrk="1" hangingPunct="1">
              <a:spcBef>
                <a:spcPct val="50000"/>
              </a:spcBef>
            </a:pPr>
            <a:endParaRPr lang="pt-BR" sz="1200">
              <a:latin typeface="Comic Sans MS" pitchFamily="66" charset="0"/>
            </a:endParaRPr>
          </a:p>
          <a:p>
            <a:pPr eaLnBrk="1" hangingPunct="1">
              <a:spcBef>
                <a:spcPct val="50000"/>
              </a:spcBef>
            </a:pPr>
            <a:endParaRPr lang="en-US" sz="2000" i="1"/>
          </a:p>
        </p:txBody>
      </p:sp>
      <p:sp>
        <p:nvSpPr>
          <p:cNvPr id="5126" name="Text Box 6"/>
          <p:cNvSpPr txBox="1">
            <a:spLocks noChangeArrowheads="1"/>
          </p:cNvSpPr>
          <p:nvPr/>
        </p:nvSpPr>
        <p:spPr bwMode="auto">
          <a:xfrm>
            <a:off x="5181600" y="5715000"/>
            <a:ext cx="3581400" cy="830997"/>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dirty="0">
                <a:latin typeface="Comic Sans MS" pitchFamily="66" charset="0"/>
              </a:rPr>
              <a:t>Click link for an interactive </a:t>
            </a:r>
            <a:r>
              <a:rPr lang="en-US" sz="1600" b="1" dirty="0" smtClean="0">
                <a:latin typeface="Comic Sans MS" pitchFamily="66" charset="0"/>
                <a:hlinkClick r:id="rId6"/>
              </a:rPr>
              <a:t>Size </a:t>
            </a:r>
            <a:r>
              <a:rPr lang="en-US" sz="1600" b="1" dirty="0">
                <a:latin typeface="Comic Sans MS" pitchFamily="66" charset="0"/>
                <a:hlinkClick r:id="rId6"/>
              </a:rPr>
              <a:t>of Microscopic Things</a:t>
            </a:r>
            <a:r>
              <a:rPr lang="en-US" sz="1600" dirty="0">
                <a:latin typeface="Comic Sans MS" pitchFamily="66" charset="0"/>
                <a:hlinkClick r:id="rId6"/>
              </a:rPr>
              <a:t>” </a:t>
            </a:r>
            <a:r>
              <a:rPr lang="en-US" sz="1600" dirty="0">
                <a:latin typeface="Comic Sans MS" pitchFamily="66" charset="0"/>
              </a:rPr>
              <a:t>animation on  Cells Alive. </a:t>
            </a:r>
          </a:p>
        </p:txBody>
      </p:sp>
      <p:sp>
        <p:nvSpPr>
          <p:cNvPr id="5127"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a:t>
            </a:r>
            <a:r>
              <a:rPr lang="en-US" sz="1000">
                <a:latin typeface="Comic Sans MS" pitchFamily="66" charset="0"/>
              </a:rPr>
              <a:t> on </a:t>
            </a:r>
            <a:r>
              <a:rPr lang="en-US" sz="1000">
                <a:latin typeface="Comic Sans MS" pitchFamily="66" charset="0"/>
                <a:hlinkClick r:id="rId8"/>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7924800" cy="868363"/>
          </a:xfrm>
        </p:spPr>
        <p:txBody>
          <a:bodyPr/>
          <a:lstStyle/>
          <a:p>
            <a:pPr algn="l" eaLnBrk="1" hangingPunct="1"/>
            <a:r>
              <a:rPr lang="en-US" sz="4000" b="1" dirty="0" smtClean="0">
                <a:latin typeface="Comic Sans MS" pitchFamily="66" charset="0"/>
              </a:rPr>
              <a:t>Prokaryotes</a:t>
            </a:r>
            <a:r>
              <a:rPr lang="en-US" sz="3600" b="1" dirty="0" smtClean="0"/>
              <a:t> </a:t>
            </a:r>
          </a:p>
        </p:txBody>
      </p:sp>
      <p:sp>
        <p:nvSpPr>
          <p:cNvPr id="6147" name="Rectangle 3"/>
          <p:cNvSpPr>
            <a:spLocks noGrp="1" noChangeArrowheads="1"/>
          </p:cNvSpPr>
          <p:nvPr>
            <p:ph type="body" sz="half" idx="1"/>
          </p:nvPr>
        </p:nvSpPr>
        <p:spPr>
          <a:xfrm>
            <a:off x="228600" y="1143000"/>
            <a:ext cx="5486400" cy="5029200"/>
          </a:xfrm>
        </p:spPr>
        <p:txBody>
          <a:bodyPr/>
          <a:lstStyle/>
          <a:p>
            <a:pPr eaLnBrk="1" hangingPunct="1">
              <a:buFontTx/>
              <a:buNone/>
            </a:pPr>
            <a:r>
              <a:rPr lang="en-US" sz="2000" i="1" dirty="0" smtClean="0">
                <a:latin typeface="Comic Sans MS" pitchFamily="66" charset="0"/>
              </a:rPr>
              <a:t>Tell me about </a:t>
            </a:r>
            <a:r>
              <a:rPr lang="en-US" sz="2000" i="1" dirty="0" smtClean="0">
                <a:latin typeface="Comic Sans MS" pitchFamily="66" charset="0"/>
                <a:hlinkClick r:id="rId3"/>
              </a:rPr>
              <a:t>Prokaryotes</a:t>
            </a:r>
            <a:r>
              <a:rPr lang="en-US" sz="2000" dirty="0" smtClean="0">
                <a:latin typeface="Comic Sans MS" pitchFamily="66" charset="0"/>
              </a:rPr>
              <a:t>…</a:t>
            </a:r>
            <a:endParaRPr lang="en-US" sz="2400" b="1" dirty="0" smtClean="0">
              <a:latin typeface="Comic Sans MS" pitchFamily="66" charset="0"/>
            </a:endParaRPr>
          </a:p>
          <a:p>
            <a:pPr eaLnBrk="1" hangingPunct="1">
              <a:buFontTx/>
              <a:buNone/>
            </a:pPr>
            <a:endParaRPr lang="en-US" sz="2400" b="1" dirty="0" smtClean="0">
              <a:latin typeface="Comic Sans MS" pitchFamily="66" charset="0"/>
            </a:endParaRPr>
          </a:p>
        </p:txBody>
      </p:sp>
      <p:pic>
        <p:nvPicPr>
          <p:cNvPr id="6148" name="Picture 4" descr="BinaryFiss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675620"/>
            <a:ext cx="3057525"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5791200" y="1524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smtClean="0">
                <a:solidFill>
                  <a:srgbClr val="1E9231"/>
                </a:solidFill>
                <a:latin typeface="Comic Sans MS" pitchFamily="66" charset="0"/>
              </a:rPr>
              <a:t>Binary Fission</a:t>
            </a:r>
            <a:endParaRPr lang="en-US" sz="2800" b="1" dirty="0">
              <a:solidFill>
                <a:srgbClr val="1E9231"/>
              </a:solidFill>
              <a:latin typeface="Comic Sans MS" pitchFamily="66" charset="0"/>
            </a:endParaRPr>
          </a:p>
        </p:txBody>
      </p:sp>
      <p:pic>
        <p:nvPicPr>
          <p:cNvPr id="6150" name="Picture 6"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04800" y="1752600"/>
            <a:ext cx="5029200" cy="4419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6"/>
              </a:rPr>
              <a:t>Prokaryotic cell diagram</a:t>
            </a:r>
            <a:r>
              <a:rPr lang="en-US" sz="1000">
                <a:latin typeface="Comic Sans MS" pitchFamily="66" charset="0"/>
              </a:rPr>
              <a:t>, M. Ruiz, </a:t>
            </a:r>
            <a:r>
              <a:rPr lang="en-US" sz="1000">
                <a:latin typeface="Comic Sans MS" pitchFamily="66" charset="0"/>
                <a:hlinkClick r:id="rId7"/>
              </a:rPr>
              <a:t>Binary fission</a:t>
            </a:r>
            <a:r>
              <a:rPr lang="en-US" sz="1000">
                <a:latin typeface="Comic Sans MS" pitchFamily="66" charset="0"/>
              </a:rPr>
              <a:t>, JW Schmidt</a:t>
            </a:r>
          </a:p>
        </p:txBody>
      </p:sp>
      <p:sp>
        <p:nvSpPr>
          <p:cNvPr id="6152"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
        <p:nvSpPr>
          <p:cNvPr id="2" name="TextBox 1"/>
          <p:cNvSpPr txBox="1"/>
          <p:nvPr/>
        </p:nvSpPr>
        <p:spPr>
          <a:xfrm>
            <a:off x="6096000" y="3657600"/>
            <a:ext cx="2743200" cy="2616101"/>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rtlCol="0">
            <a:spAutoFit/>
          </a:bodyPr>
          <a:lstStyle/>
          <a:p>
            <a:pPr algn="ctr"/>
            <a:endParaRPr lang="en-US" sz="800" b="1" dirty="0" smtClean="0">
              <a:solidFill>
                <a:srgbClr val="FF0000"/>
              </a:solidFill>
              <a:latin typeface="Comic Sans MS" pitchFamily="66" charset="0"/>
            </a:endParaRPr>
          </a:p>
          <a:p>
            <a:pPr algn="ctr"/>
            <a:r>
              <a:rPr lang="en-US" sz="1600" b="1" dirty="0" smtClean="0">
                <a:solidFill>
                  <a:srgbClr val="FF0000"/>
                </a:solidFill>
                <a:latin typeface="Comic Sans MS" pitchFamily="66" charset="0"/>
              </a:rPr>
              <a:t>Check out these quick  animated lessons on </a:t>
            </a:r>
          </a:p>
          <a:p>
            <a:pPr algn="ctr"/>
            <a:r>
              <a:rPr lang="en-US" sz="1600" b="1" dirty="0" smtClean="0">
                <a:solidFill>
                  <a:srgbClr val="FF0000"/>
                </a:solidFill>
                <a:latin typeface="Comic Sans MS" pitchFamily="66" charset="0"/>
              </a:rPr>
              <a:t>binary fission: </a:t>
            </a:r>
          </a:p>
          <a:p>
            <a:pPr algn="ctr"/>
            <a:r>
              <a:rPr lang="en-US" sz="1050" dirty="0" smtClean="0">
                <a:latin typeface="Comic Sans MS" pitchFamily="66" charset="0"/>
              </a:rPr>
              <a:t>(Please watch both, as each provides different and useful information.)</a:t>
            </a:r>
            <a:endParaRPr lang="en-US" sz="1400" dirty="0" smtClean="0">
              <a:latin typeface="Comic Sans MS" pitchFamily="66" charset="0"/>
            </a:endParaRPr>
          </a:p>
          <a:p>
            <a:pPr algn="ctr"/>
            <a:endParaRPr lang="en-US" sz="1400" dirty="0">
              <a:latin typeface="Comic Sans MS" pitchFamily="66" charset="0"/>
            </a:endParaRPr>
          </a:p>
          <a:p>
            <a:pPr algn="ctr"/>
            <a:r>
              <a:rPr lang="en-US" sz="1600" dirty="0" smtClean="0">
                <a:latin typeface="Comic Sans MS" pitchFamily="66" charset="0"/>
                <a:hlinkClick r:id="rId10"/>
              </a:rPr>
              <a:t>Binary Fission Animation </a:t>
            </a:r>
            <a:endParaRPr lang="en-US" sz="1600" dirty="0" smtClean="0">
              <a:latin typeface="Comic Sans MS" pitchFamily="66" charset="0"/>
            </a:endParaRPr>
          </a:p>
          <a:p>
            <a:pPr algn="ctr"/>
            <a:r>
              <a:rPr lang="en-US" sz="1100" dirty="0" smtClean="0">
                <a:latin typeface="Comic Sans MS" pitchFamily="66" charset="0"/>
              </a:rPr>
              <a:t>from </a:t>
            </a:r>
            <a:r>
              <a:rPr lang="en-US" sz="1100" dirty="0" err="1" smtClean="0">
                <a:latin typeface="Comic Sans MS" pitchFamily="66" charset="0"/>
              </a:rPr>
              <a:t>ClassZone</a:t>
            </a:r>
            <a:endParaRPr lang="en-US" sz="1100" dirty="0" smtClean="0">
              <a:latin typeface="Comic Sans MS" pitchFamily="66" charset="0"/>
            </a:endParaRPr>
          </a:p>
          <a:p>
            <a:pPr algn="ctr"/>
            <a:endParaRPr lang="en-US" sz="1100" dirty="0">
              <a:latin typeface="Comic Sans MS" pitchFamily="66" charset="0"/>
            </a:endParaRPr>
          </a:p>
          <a:p>
            <a:pPr algn="ctr"/>
            <a:r>
              <a:rPr lang="en-US" sz="1600" dirty="0" smtClean="0">
                <a:latin typeface="Comic Sans MS" pitchFamily="66" charset="0"/>
                <a:hlinkClick r:id="rId11"/>
              </a:rPr>
              <a:t>Binary Fission Animation</a:t>
            </a:r>
            <a:endParaRPr lang="en-US" sz="1600" dirty="0" smtClean="0">
              <a:latin typeface="Comic Sans MS" pitchFamily="66" charset="0"/>
            </a:endParaRPr>
          </a:p>
          <a:p>
            <a:pPr algn="ctr"/>
            <a:r>
              <a:rPr lang="en-US" sz="1100" dirty="0" smtClean="0">
                <a:latin typeface="Comic Sans MS" pitchFamily="66" charset="0"/>
              </a:rPr>
              <a:t>From McGraw-Hill</a:t>
            </a:r>
            <a:endParaRPr lang="en-US" sz="1100" dirty="0">
              <a:latin typeface="Comic Sans MS" pitchFamily="66" charset="0"/>
            </a:endParaRPr>
          </a:p>
          <a:p>
            <a:pPr algn="ctr"/>
            <a:endParaRPr lang="en-US" sz="8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7543800" cy="563563"/>
          </a:xfrm>
        </p:spPr>
        <p:txBody>
          <a:bodyPr/>
          <a:lstStyle/>
          <a:p>
            <a:pPr algn="l" eaLnBrk="1" hangingPunct="1"/>
            <a:r>
              <a:rPr lang="en-US" sz="2800" b="1" smtClean="0"/>
              <a:t>  </a:t>
            </a:r>
            <a:r>
              <a:rPr lang="en-US" sz="3200" b="1" smtClean="0">
                <a:latin typeface="Comic Sans MS" pitchFamily="66" charset="0"/>
              </a:rPr>
              <a:t>Prokaryote Genetics</a:t>
            </a:r>
          </a:p>
        </p:txBody>
      </p:sp>
      <p:sp>
        <p:nvSpPr>
          <p:cNvPr id="7171" name="Rectangle 3"/>
          <p:cNvSpPr>
            <a:spLocks noGrp="1" noChangeArrowheads="1"/>
          </p:cNvSpPr>
          <p:nvPr>
            <p:ph type="body" sz="half" idx="1"/>
          </p:nvPr>
        </p:nvSpPr>
        <p:spPr>
          <a:xfrm>
            <a:off x="152400" y="1219200"/>
            <a:ext cx="4800600" cy="56388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Nucleoid</a:t>
            </a:r>
          </a:p>
          <a:p>
            <a:pPr eaLnBrk="1" hangingPunct="1">
              <a:lnSpc>
                <a:spcPct val="80000"/>
              </a:lnSpc>
            </a:pPr>
            <a:endParaRPr lang="en-US" sz="1400" b="1"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Region of cytoplasm where prokaryote’s </a:t>
            </a:r>
            <a:r>
              <a:rPr lang="en-US" sz="1400" b="1" dirty="0" smtClean="0">
                <a:latin typeface="Comic Sans MS" pitchFamily="66" charset="0"/>
              </a:rPr>
              <a:t>genome </a:t>
            </a:r>
            <a:r>
              <a:rPr lang="en-US" sz="1400" dirty="0" smtClean="0">
                <a:latin typeface="Comic Sans MS" pitchFamily="66" charset="0"/>
              </a:rPr>
              <a:t>(</a:t>
            </a:r>
            <a:r>
              <a:rPr lang="en-US" sz="1400" dirty="0" smtClean="0">
                <a:latin typeface="Comic Sans MS" pitchFamily="66" charset="0"/>
                <a:hlinkClick r:id="rId3"/>
              </a:rPr>
              <a:t>DNA</a:t>
            </a:r>
            <a:r>
              <a:rPr lang="en-US" sz="1400" dirty="0" smtClean="0">
                <a:latin typeface="Comic Sans MS" pitchFamily="66" charset="0"/>
              </a:rPr>
              <a:t>) is located. </a:t>
            </a:r>
          </a:p>
          <a:p>
            <a:pPr eaLnBrk="1" hangingPunct="1">
              <a:lnSpc>
                <a:spcPct val="80000"/>
              </a:lnSpc>
              <a:spcBef>
                <a:spcPct val="0"/>
              </a:spcBef>
            </a:pPr>
            <a:endParaRPr lang="en-US" sz="1000" dirty="0" smtClean="0">
              <a:latin typeface="Comic Sans MS" pitchFamily="66" charset="0"/>
            </a:endParaRPr>
          </a:p>
          <a:p>
            <a:pPr eaLnBrk="1" hangingPunct="1">
              <a:lnSpc>
                <a:spcPct val="80000"/>
              </a:lnSpc>
              <a:spcBef>
                <a:spcPct val="0"/>
              </a:spcBef>
            </a:pPr>
            <a:r>
              <a:rPr lang="en-US" sz="1400" dirty="0" smtClean="0">
                <a:latin typeface="Comic Sans MS" pitchFamily="66" charset="0"/>
              </a:rPr>
              <a:t>Usually a  singular, circular chromosome. </a:t>
            </a:r>
          </a:p>
          <a:p>
            <a:pPr eaLnBrk="1" hangingPunct="1">
              <a:lnSpc>
                <a:spcPct val="80000"/>
              </a:lnSpc>
              <a:spcBef>
                <a:spcPct val="0"/>
              </a:spcBef>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endParaRPr lang="en-US" sz="14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Plasmid</a:t>
            </a:r>
          </a:p>
          <a:p>
            <a:pPr eaLnBrk="1" hangingPunct="1">
              <a:lnSpc>
                <a:spcPct val="80000"/>
              </a:lnSpc>
              <a:buFontTx/>
              <a:buNone/>
            </a:pPr>
            <a:endParaRPr lang="en-US" sz="1800" b="1" dirty="0" smtClean="0">
              <a:latin typeface="Comic Sans MS" pitchFamily="66" charset="0"/>
            </a:endParaRPr>
          </a:p>
          <a:p>
            <a:pPr eaLnBrk="1" hangingPunct="1">
              <a:lnSpc>
                <a:spcPct val="80000"/>
              </a:lnSpc>
            </a:pPr>
            <a:r>
              <a:rPr lang="en-US" sz="1400" dirty="0" smtClean="0">
                <a:latin typeface="Comic Sans MS" pitchFamily="66" charset="0"/>
              </a:rPr>
              <a:t>Small extra piece of chromosome/genetic material.</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5 - 100 genes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Not critical to everyday functions.</a:t>
            </a:r>
          </a:p>
          <a:p>
            <a:pPr eaLnBrk="1" hangingPunct="1">
              <a:lnSpc>
                <a:spcPct val="80000"/>
              </a:lnSpc>
            </a:pPr>
            <a:endParaRPr lang="en-US" sz="700" dirty="0" smtClean="0">
              <a:latin typeface="Comic Sans MS" pitchFamily="66" charset="0"/>
            </a:endParaRPr>
          </a:p>
          <a:p>
            <a:pPr eaLnBrk="1" hangingPunct="1">
              <a:lnSpc>
                <a:spcPct val="80000"/>
              </a:lnSpc>
            </a:pPr>
            <a:r>
              <a:rPr lang="en-US" sz="1400" dirty="0" smtClean="0">
                <a:latin typeface="Comic Sans MS" pitchFamily="66" charset="0"/>
              </a:rPr>
              <a:t>Can provide genetic information to promote: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Antibiotic resistance</a:t>
            </a:r>
          </a:p>
          <a:p>
            <a:pPr eaLnBrk="1" hangingPunct="1">
              <a:lnSpc>
                <a:spcPct val="80000"/>
              </a:lnSpc>
              <a:buFontTx/>
              <a:buNone/>
            </a:pPr>
            <a:endParaRPr lang="en-US" sz="700" dirty="0" smtClean="0">
              <a:latin typeface="Comic Sans MS" pitchFamily="66" charset="0"/>
            </a:endParaRPr>
          </a:p>
          <a:p>
            <a:pPr eaLnBrk="1" hangingPunct="1">
              <a:lnSpc>
                <a:spcPct val="80000"/>
              </a:lnSpc>
              <a:buFontTx/>
              <a:buNone/>
            </a:pPr>
            <a:r>
              <a:rPr lang="en-US" sz="1200" dirty="0" smtClean="0">
                <a:latin typeface="Comic Sans MS" pitchFamily="66" charset="0"/>
              </a:rPr>
              <a:t>		- Virulence factors</a:t>
            </a:r>
            <a:r>
              <a:rPr lang="en-US" sz="1400" dirty="0" smtClean="0">
                <a:latin typeface="Comic Sans MS" pitchFamily="66" charset="0"/>
              </a:rPr>
              <a:t> </a:t>
            </a:r>
          </a:p>
          <a:p>
            <a:pPr eaLnBrk="1" hangingPunct="1">
              <a:lnSpc>
                <a:spcPct val="80000"/>
              </a:lnSpc>
              <a:buFontTx/>
              <a:buNone/>
            </a:pPr>
            <a:r>
              <a:rPr lang="en-US" sz="1400" dirty="0" smtClean="0">
                <a:latin typeface="Comic Sans MS" pitchFamily="66" charset="0"/>
              </a:rPr>
              <a:t>		</a:t>
            </a:r>
            <a:r>
              <a:rPr lang="en-US" sz="1000" i="1" dirty="0" smtClean="0">
                <a:latin typeface="Comic Sans MS" pitchFamily="66" charset="0"/>
              </a:rPr>
              <a:t>(molecules produced by pathogen that specifically influence 	host's function to allow the pathogen to thrive)</a:t>
            </a:r>
          </a:p>
          <a:p>
            <a:pPr eaLnBrk="1" hangingPunct="1">
              <a:lnSpc>
                <a:spcPct val="80000"/>
              </a:lnSpc>
              <a:buFontTx/>
              <a:buNone/>
            </a:pPr>
            <a:endParaRPr lang="en-US" sz="700" i="1" dirty="0" smtClean="0">
              <a:latin typeface="Comic Sans MS" pitchFamily="66" charset="0"/>
            </a:endParaRPr>
          </a:p>
          <a:p>
            <a:pPr eaLnBrk="1" hangingPunct="1">
              <a:lnSpc>
                <a:spcPct val="80000"/>
              </a:lnSpc>
              <a:buFontTx/>
              <a:buNone/>
            </a:pPr>
            <a:r>
              <a:rPr lang="en-US" sz="1400" dirty="0" smtClean="0">
                <a:latin typeface="Comic Sans MS" pitchFamily="66" charset="0"/>
              </a:rPr>
              <a:t>  		- </a:t>
            </a:r>
            <a:r>
              <a:rPr lang="en-US" sz="1200" dirty="0" smtClean="0">
                <a:latin typeface="Comic Sans MS" pitchFamily="66" charset="0"/>
              </a:rPr>
              <a:t>Promote </a:t>
            </a:r>
            <a:r>
              <a:rPr lang="en-US" sz="1200" b="1" dirty="0" smtClean="0">
                <a:latin typeface="Comic Sans MS" pitchFamily="66" charset="0"/>
                <a:hlinkClick r:id="rId4"/>
              </a:rPr>
              <a:t>conjugation</a:t>
            </a:r>
            <a:r>
              <a:rPr lang="en-US" sz="1200" b="1" dirty="0" smtClean="0">
                <a:latin typeface="Comic Sans MS" pitchFamily="66" charset="0"/>
              </a:rPr>
              <a:t> </a:t>
            </a:r>
          </a:p>
          <a:p>
            <a:pPr eaLnBrk="1" hangingPunct="1">
              <a:lnSpc>
                <a:spcPct val="80000"/>
              </a:lnSpc>
              <a:buFontTx/>
              <a:buNone/>
            </a:pPr>
            <a:r>
              <a:rPr lang="en-US" sz="1200" i="1" dirty="0" smtClean="0">
                <a:latin typeface="Comic Sans MS" pitchFamily="66" charset="0"/>
              </a:rPr>
              <a:t>		</a:t>
            </a:r>
            <a:r>
              <a:rPr lang="en-US" sz="1000" i="1" dirty="0" smtClean="0">
                <a:latin typeface="Comic Sans MS" pitchFamily="66" charset="0"/>
              </a:rPr>
              <a:t>(transfer of genetic material between bacteria through cell-	to-cell contact)</a:t>
            </a:r>
          </a:p>
          <a:p>
            <a:pPr eaLnBrk="1" hangingPunct="1">
              <a:lnSpc>
                <a:spcPct val="80000"/>
              </a:lnSpc>
              <a:buFontTx/>
              <a:buNone/>
            </a:pPr>
            <a:endParaRPr lang="en-US" sz="1000" i="1" dirty="0" smtClean="0">
              <a:latin typeface="Comic Sans MS" pitchFamily="66" charset="0"/>
            </a:endParaRPr>
          </a:p>
          <a:p>
            <a:pPr eaLnBrk="1" hangingPunct="1">
              <a:lnSpc>
                <a:spcPct val="80000"/>
              </a:lnSpc>
              <a:buFontTx/>
              <a:buNone/>
            </a:pPr>
            <a:endParaRPr lang="en-US" sz="1200" dirty="0" smtClean="0"/>
          </a:p>
        </p:txBody>
      </p:sp>
      <p:pic>
        <p:nvPicPr>
          <p:cNvPr id="7172" name="Picture 4" descr="Prokaryote_cell_Ruiz"/>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562600" y="0"/>
            <a:ext cx="32766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descr="Conjugation"/>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203825" y="2806700"/>
            <a:ext cx="3711575" cy="351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7"/>
              </a:rPr>
              <a:t>Prokaryotic Cell Diagram</a:t>
            </a:r>
            <a:r>
              <a:rPr lang="en-US" sz="1000">
                <a:latin typeface="Comic Sans MS" pitchFamily="66" charset="0"/>
              </a:rPr>
              <a:t>: M. Ruiz, </a:t>
            </a:r>
            <a:r>
              <a:rPr lang="en-US" sz="1000">
                <a:latin typeface="Comic Sans MS" pitchFamily="66" charset="0"/>
                <a:hlinkClick r:id="rId8"/>
              </a:rPr>
              <a:t>Bacterial conjugation</a:t>
            </a:r>
            <a:r>
              <a:rPr lang="en-US" sz="1000">
                <a:latin typeface="Comic Sans MS" pitchFamily="66" charset="0"/>
              </a:rPr>
              <a:t>, Adenosine</a:t>
            </a:r>
          </a:p>
        </p:txBody>
      </p:sp>
      <p:sp>
        <p:nvSpPr>
          <p:cNvPr id="7175"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7772400" cy="609600"/>
          </a:xfrm>
        </p:spPr>
        <p:txBody>
          <a:bodyPr/>
          <a:lstStyle/>
          <a:p>
            <a:pPr algn="l" eaLnBrk="1" hangingPunct="1"/>
            <a:r>
              <a:rPr lang="en-US" sz="3600" b="1" smtClean="0">
                <a:latin typeface="Comic Sans MS" pitchFamily="66" charset="0"/>
              </a:rPr>
              <a:t>Prokaryotes</a:t>
            </a:r>
            <a:r>
              <a:rPr lang="en-US" smtClean="0"/>
              <a:t> </a:t>
            </a:r>
          </a:p>
        </p:txBody>
      </p:sp>
      <p:sp>
        <p:nvSpPr>
          <p:cNvPr id="8195" name="Rectangle 3"/>
          <p:cNvSpPr>
            <a:spLocks noGrp="1" noChangeArrowheads="1"/>
          </p:cNvSpPr>
          <p:nvPr>
            <p:ph type="body" sz="half" idx="1"/>
          </p:nvPr>
        </p:nvSpPr>
        <p:spPr>
          <a:xfrm>
            <a:off x="228600" y="1170709"/>
            <a:ext cx="3962400" cy="5334000"/>
          </a:xfrm>
        </p:spPr>
        <p:txBody>
          <a:bodyPr/>
          <a:lstStyle/>
          <a:p>
            <a:pPr eaLnBrk="1" hangingPunct="1">
              <a:lnSpc>
                <a:spcPct val="80000"/>
              </a:lnSpc>
              <a:buFontTx/>
              <a:buNone/>
            </a:pPr>
            <a:r>
              <a:rPr lang="en-US" sz="2400" b="1" dirty="0" smtClean="0">
                <a:solidFill>
                  <a:schemeClr val="tx1">
                    <a:lumMod val="50000"/>
                    <a:lumOff val="50000"/>
                  </a:schemeClr>
                </a:solidFill>
                <a:latin typeface="Comic Sans MS" pitchFamily="66" charset="0"/>
              </a:rPr>
              <a:t>Cytoplasm</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Also known as proto-</a:t>
            </a:r>
            <a:r>
              <a:rPr lang="en-US" sz="1600" dirty="0" err="1" smtClean="0">
                <a:latin typeface="Comic Sans MS" pitchFamily="66" charset="0"/>
              </a:rPr>
              <a:t>plasm</a:t>
            </a:r>
            <a:r>
              <a:rPr lang="en-US" sz="1600" dirty="0" smtClean="0">
                <a:latin typeface="Comic Sans MS" pitchFamily="66" charset="0"/>
              </a:rPr>
              <a:t>.</a:t>
            </a: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Gel-like matrix of water, </a:t>
            </a:r>
            <a:r>
              <a:rPr lang="en-US" sz="1600" dirty="0" smtClean="0">
                <a:latin typeface="Comic Sans MS" pitchFamily="66" charset="0"/>
                <a:hlinkClick r:id="rId3"/>
              </a:rPr>
              <a:t>enzymes</a:t>
            </a:r>
            <a:r>
              <a:rPr lang="en-US" sz="1600" dirty="0" smtClean="0">
                <a:latin typeface="Comic Sans MS" pitchFamily="66" charset="0"/>
              </a:rPr>
              <a:t>, nutrients, wastes, and gases and </a:t>
            </a:r>
          </a:p>
          <a:p>
            <a:pPr eaLnBrk="1" hangingPunct="1">
              <a:lnSpc>
                <a:spcPct val="80000"/>
              </a:lnSpc>
              <a:buFontTx/>
              <a:buNone/>
            </a:pPr>
            <a:r>
              <a:rPr lang="en-US" sz="1600" dirty="0" smtClean="0">
                <a:latin typeface="Comic Sans MS" pitchFamily="66" charset="0"/>
              </a:rPr>
              <a:t>	contains cell structures.</a:t>
            </a:r>
          </a:p>
          <a:p>
            <a:pPr eaLnBrk="1" hangingPunct="1">
              <a:lnSpc>
                <a:spcPct val="80000"/>
              </a:lnSpc>
            </a:pPr>
            <a:endParaRPr lang="en-US" sz="800" dirty="0" smtClean="0">
              <a:latin typeface="Comic Sans MS" pitchFamily="66" charset="0"/>
            </a:endParaRP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Location of growth, metabolism, and </a:t>
            </a:r>
            <a:r>
              <a:rPr lang="en-US" sz="1600" dirty="0" smtClean="0">
                <a:latin typeface="Comic Sans MS" pitchFamily="66" charset="0"/>
                <a:hlinkClick r:id="rId4"/>
              </a:rPr>
              <a:t>replication</a:t>
            </a:r>
            <a:r>
              <a:rPr lang="en-US" sz="1600" dirty="0" smtClean="0">
                <a:latin typeface="Comic Sans MS" pitchFamily="66" charset="0"/>
              </a:rPr>
              <a:t>. </a:t>
            </a:r>
          </a:p>
          <a:p>
            <a:pPr eaLnBrk="1" hangingPunct="1">
              <a:lnSpc>
                <a:spcPct val="80000"/>
              </a:lnSpc>
              <a:buFontTx/>
              <a:buNone/>
            </a:pPr>
            <a:endParaRPr lang="en-US" sz="1600" dirty="0" smtClean="0"/>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Granules</a:t>
            </a:r>
          </a:p>
          <a:p>
            <a:pPr eaLnBrk="1" hangingPunct="1">
              <a:lnSpc>
                <a:spcPct val="80000"/>
              </a:lnSpc>
              <a:buFontTx/>
              <a:buNone/>
            </a:pPr>
            <a:endParaRPr lang="en-US" sz="1600" b="1" dirty="0" smtClean="0">
              <a:latin typeface="Comic Sans MS" pitchFamily="66" charset="0"/>
            </a:endParaRPr>
          </a:p>
          <a:p>
            <a:pPr eaLnBrk="1" hangingPunct="1">
              <a:lnSpc>
                <a:spcPct val="80000"/>
              </a:lnSpc>
            </a:pPr>
            <a:r>
              <a:rPr lang="en-US" sz="1600" dirty="0" smtClean="0">
                <a:latin typeface="Comic Sans MS" pitchFamily="66" charset="0"/>
              </a:rPr>
              <a:t>Bacteria’s way of storing nutrients.</a:t>
            </a:r>
          </a:p>
          <a:p>
            <a:pPr eaLnBrk="1" hangingPunct="1">
              <a:lnSpc>
                <a:spcPct val="80000"/>
              </a:lnSpc>
            </a:pPr>
            <a:endParaRPr lang="en-US" sz="1600" dirty="0" smtClean="0">
              <a:latin typeface="Comic Sans MS" pitchFamily="66" charset="0"/>
            </a:endParaRPr>
          </a:p>
          <a:p>
            <a:pPr eaLnBrk="1" hangingPunct="1">
              <a:lnSpc>
                <a:spcPct val="80000"/>
              </a:lnSpc>
            </a:pPr>
            <a:endParaRPr lang="en-US" sz="800" dirty="0" smtClean="0">
              <a:latin typeface="Comic Sans MS" pitchFamily="66" charset="0"/>
            </a:endParaRPr>
          </a:p>
          <a:p>
            <a:pPr eaLnBrk="1" hangingPunct="1">
              <a:lnSpc>
                <a:spcPct val="80000"/>
              </a:lnSpc>
            </a:pPr>
            <a:r>
              <a:rPr lang="en-US" sz="1600" dirty="0" smtClean="0">
                <a:latin typeface="Comic Sans MS" pitchFamily="66" charset="0"/>
              </a:rPr>
              <a:t>Staining of some granules aids in identification.</a:t>
            </a:r>
            <a:endParaRPr lang="en-US" sz="1600" dirty="0" smtClean="0"/>
          </a:p>
        </p:txBody>
      </p:sp>
      <p:pic>
        <p:nvPicPr>
          <p:cNvPr id="8196" name="Picture 4" descr="UnknownMicrobe.gif (32607 byte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4648200"/>
            <a:ext cx="4057650" cy="157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191000" y="228600"/>
            <a:ext cx="4743450" cy="399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0" y="64770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Image: </a:t>
            </a:r>
            <a:r>
              <a:rPr lang="en-US" sz="1000">
                <a:latin typeface="Comic Sans MS" pitchFamily="66" charset="0"/>
                <a:hlinkClick r:id="rId7"/>
              </a:rPr>
              <a:t>Prokaryotic cell diagram</a:t>
            </a:r>
            <a:r>
              <a:rPr lang="en-US" sz="1000">
                <a:latin typeface="Comic Sans MS" pitchFamily="66" charset="0"/>
              </a:rPr>
              <a:t>: M. Ruiz, Granules, Source Unknown</a:t>
            </a:r>
          </a:p>
        </p:txBody>
      </p:sp>
      <p:sp>
        <p:nvSpPr>
          <p:cNvPr id="8199"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9762"/>
          </a:xfrm>
        </p:spPr>
        <p:txBody>
          <a:bodyPr/>
          <a:lstStyle/>
          <a:p>
            <a:pPr algn="l" eaLnBrk="1" hangingPunct="1"/>
            <a:r>
              <a:rPr lang="en-US" sz="3600" b="1" smtClean="0">
                <a:latin typeface="Comic Sans MS" pitchFamily="66" charset="0"/>
              </a:rPr>
              <a:t>Prokaryotes</a:t>
            </a:r>
            <a:r>
              <a:rPr lang="en-US" sz="5400" smtClean="0"/>
              <a:t> </a:t>
            </a:r>
          </a:p>
        </p:txBody>
      </p:sp>
      <p:sp>
        <p:nvSpPr>
          <p:cNvPr id="9219" name="Rectangle 3"/>
          <p:cNvSpPr>
            <a:spLocks noGrp="1" noChangeArrowheads="1"/>
          </p:cNvSpPr>
          <p:nvPr>
            <p:ph type="body" sz="half" idx="1"/>
          </p:nvPr>
        </p:nvSpPr>
        <p:spPr>
          <a:xfrm>
            <a:off x="457200" y="1470818"/>
            <a:ext cx="3505200" cy="4525963"/>
          </a:xfrm>
        </p:spPr>
        <p:txBody>
          <a:bodyPr/>
          <a:lstStyle/>
          <a:p>
            <a:pPr eaLnBrk="1" hangingPunct="1">
              <a:lnSpc>
                <a:spcPct val="80000"/>
              </a:lnSpc>
              <a:buFontTx/>
              <a:buNone/>
            </a:pPr>
            <a:endParaRPr lang="en-US" sz="1100" dirty="0" smtClean="0">
              <a:solidFill>
                <a:schemeClr val="tx1">
                  <a:lumMod val="50000"/>
                  <a:lumOff val="50000"/>
                </a:schemeClr>
              </a:solidFill>
            </a:endParaRPr>
          </a:p>
          <a:p>
            <a:pPr eaLnBrk="1" hangingPunct="1">
              <a:lnSpc>
                <a:spcPct val="80000"/>
              </a:lnSpc>
              <a:buFontTx/>
              <a:buNone/>
            </a:pPr>
            <a:r>
              <a:rPr lang="en-US" sz="2400" b="1" dirty="0" smtClean="0">
                <a:solidFill>
                  <a:schemeClr val="tx1">
                    <a:lumMod val="50000"/>
                    <a:lumOff val="50000"/>
                  </a:schemeClr>
                </a:solidFill>
                <a:latin typeface="Comic Sans MS" pitchFamily="66" charset="0"/>
              </a:rPr>
              <a:t>Cytoskeleton</a:t>
            </a:r>
          </a:p>
          <a:p>
            <a:pPr marL="0" indent="0" eaLnBrk="1" hangingPunct="1">
              <a:lnSpc>
                <a:spcPct val="80000"/>
              </a:lnSpc>
              <a:buNone/>
            </a:pPr>
            <a:endParaRPr lang="en-US" sz="1800" b="1"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Cellular "scaffolding" or "skeleton" within the cytoplasm. </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Major advance in prokaryotic </a:t>
            </a:r>
            <a:r>
              <a:rPr lang="en-US" sz="1800" dirty="0" smtClean="0">
                <a:latin typeface="Comic Sans MS" pitchFamily="66" charset="0"/>
                <a:hlinkClick r:id="rId3"/>
              </a:rPr>
              <a:t>cell biology</a:t>
            </a:r>
            <a:r>
              <a:rPr lang="en-US" sz="1800" dirty="0" smtClean="0">
                <a:latin typeface="Comic Sans MS" pitchFamily="66" charset="0"/>
              </a:rPr>
              <a:t> in the last decade has been discovery of the </a:t>
            </a:r>
            <a:r>
              <a:rPr lang="en-US" sz="1800" dirty="0" smtClean="0">
                <a:latin typeface="Comic Sans MS" pitchFamily="66" charset="0"/>
                <a:hlinkClick r:id="rId4"/>
              </a:rPr>
              <a:t>prokaryotic</a:t>
            </a:r>
            <a:r>
              <a:rPr lang="en-US" sz="1800" dirty="0" smtClean="0">
                <a:latin typeface="Comic Sans MS" pitchFamily="66" charset="0"/>
              </a:rPr>
              <a:t> cytoskeleton.</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Up until recently, thought to be a feature only of </a:t>
            </a:r>
            <a:r>
              <a:rPr lang="en-US" sz="1800" dirty="0" smtClean="0">
                <a:latin typeface="Comic Sans MS" pitchFamily="66" charset="0"/>
                <a:hlinkClick r:id="rId5"/>
              </a:rPr>
              <a:t>eukaryotic</a:t>
            </a:r>
            <a:r>
              <a:rPr lang="en-US" sz="1800" dirty="0" smtClean="0">
                <a:latin typeface="Comic Sans MS" pitchFamily="66" charset="0"/>
              </a:rPr>
              <a:t> cells.</a:t>
            </a:r>
            <a:endParaRPr lang="en-US" sz="900" dirty="0" smtClean="0"/>
          </a:p>
          <a:p>
            <a:pPr eaLnBrk="1" hangingPunct="1">
              <a:lnSpc>
                <a:spcPct val="80000"/>
              </a:lnSpc>
              <a:buFontTx/>
              <a:buNone/>
            </a:pPr>
            <a:endParaRPr lang="en-US" sz="1000" dirty="0" smtClean="0"/>
          </a:p>
        </p:txBody>
      </p:sp>
      <p:sp>
        <p:nvSpPr>
          <p:cNvPr id="9220" name="Text Box 4"/>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a:latin typeface="Comic Sans MS" pitchFamily="66" charset="0"/>
              </a:rPr>
              <a:t>Image: </a:t>
            </a:r>
            <a:r>
              <a:rPr lang="en-US" sz="1000">
                <a:latin typeface="Comic Sans MS" pitchFamily="66" charset="0"/>
                <a:hlinkClick r:id="rId6"/>
              </a:rPr>
              <a:t>Prokaryotic Cell</a:t>
            </a:r>
            <a:r>
              <a:rPr lang="en-US" sz="1000">
                <a:latin typeface="Comic Sans MS" pitchFamily="66" charset="0"/>
              </a:rPr>
              <a:t>: M. Ruiz</a:t>
            </a:r>
          </a:p>
        </p:txBody>
      </p:sp>
      <p:pic>
        <p:nvPicPr>
          <p:cNvPr id="9221" name="Picture 5" descr="Prokaryote_cell_unlabeled_Ruiz"/>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4038600" y="1371600"/>
            <a:ext cx="4811713"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descr="scaffolding"/>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3733800" y="381000"/>
            <a:ext cx="274320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Line 7"/>
          <p:cNvSpPr>
            <a:spLocks noChangeShapeType="1"/>
          </p:cNvSpPr>
          <p:nvPr/>
        </p:nvSpPr>
        <p:spPr bwMode="auto">
          <a:xfrm flipH="1">
            <a:off x="4800600" y="3124200"/>
            <a:ext cx="213360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8"/>
          <p:cNvSpPr>
            <a:spLocks noChangeShapeType="1"/>
          </p:cNvSpPr>
          <p:nvPr/>
        </p:nvSpPr>
        <p:spPr bwMode="auto">
          <a:xfrm flipH="1">
            <a:off x="4876800" y="3429000"/>
            <a:ext cx="2362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9"/>
          <p:cNvSpPr>
            <a:spLocks noChangeShapeType="1"/>
          </p:cNvSpPr>
          <p:nvPr/>
        </p:nvSpPr>
        <p:spPr bwMode="auto">
          <a:xfrm flipH="1">
            <a:off x="5257800" y="38862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flipH="1">
            <a:off x="4876800" y="3048000"/>
            <a:ext cx="1676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7" name="Line 11"/>
          <p:cNvSpPr>
            <a:spLocks noChangeShapeType="1"/>
          </p:cNvSpPr>
          <p:nvPr/>
        </p:nvSpPr>
        <p:spPr bwMode="auto">
          <a:xfrm>
            <a:off x="6324600" y="3048000"/>
            <a:ext cx="304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a:off x="6096000" y="3200400"/>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5562600" y="3505200"/>
            <a:ext cx="762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5181600" y="37338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6781800" y="3048000"/>
            <a:ext cx="3048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flipH="1">
            <a:off x="4800600" y="3733800"/>
            <a:ext cx="2438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9"/>
              </a:rPr>
              <a:t>Virtual Microbiology Classroom</a:t>
            </a:r>
            <a:r>
              <a:rPr lang="en-US" sz="1000">
                <a:latin typeface="Comic Sans MS" pitchFamily="66" charset="0"/>
              </a:rPr>
              <a:t> on </a:t>
            </a:r>
            <a:r>
              <a:rPr lang="en-US" sz="1000">
                <a:latin typeface="Comic Sans MS" pitchFamily="66" charset="0"/>
                <a:hlinkClick r:id="rId10"/>
              </a:rPr>
              <a:t>ScienceProfOnline.com</a:t>
            </a:r>
            <a:endParaRPr lang="en-US" sz="100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639762"/>
          </a:xfrm>
        </p:spPr>
        <p:txBody>
          <a:bodyPr/>
          <a:lstStyle/>
          <a:p>
            <a:pPr algn="l" eaLnBrk="1" hangingPunct="1"/>
            <a:r>
              <a:rPr lang="en-US" sz="3600" b="1" dirty="0" smtClean="0">
                <a:latin typeface="Comic Sans MS" pitchFamily="66" charset="0"/>
              </a:rPr>
              <a:t>Prokaryotes</a:t>
            </a:r>
            <a:r>
              <a:rPr lang="en-US" sz="4800" dirty="0" smtClean="0"/>
              <a:t> </a:t>
            </a:r>
          </a:p>
        </p:txBody>
      </p:sp>
      <p:sp>
        <p:nvSpPr>
          <p:cNvPr id="10243" name="Rectangle 3"/>
          <p:cNvSpPr>
            <a:spLocks noGrp="1" noChangeArrowheads="1"/>
          </p:cNvSpPr>
          <p:nvPr>
            <p:ph type="body" sz="half" idx="1"/>
          </p:nvPr>
        </p:nvSpPr>
        <p:spPr>
          <a:xfrm>
            <a:off x="457200" y="1165081"/>
            <a:ext cx="3886201" cy="5334000"/>
          </a:xfrm>
        </p:spPr>
        <p:txBody>
          <a:bodyPr/>
          <a:lstStyle/>
          <a:p>
            <a:pPr eaLnBrk="1" hangingPunct="1">
              <a:buFontTx/>
              <a:buNone/>
            </a:pPr>
            <a:r>
              <a:rPr lang="en-US" sz="2400" b="1" dirty="0" smtClean="0">
                <a:solidFill>
                  <a:schemeClr val="tx1">
                    <a:lumMod val="50000"/>
                    <a:lumOff val="50000"/>
                  </a:schemeClr>
                </a:solidFill>
                <a:latin typeface="Comic Sans MS" pitchFamily="66" charset="0"/>
              </a:rPr>
              <a:t>Ribosomes</a:t>
            </a:r>
          </a:p>
          <a:p>
            <a:pPr eaLnBrk="1" hangingPunct="1">
              <a:buFontTx/>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Found within cytoplasm or attached to plasma membrane.</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Made of protein &amp; </a:t>
            </a:r>
            <a:r>
              <a:rPr lang="en-US" sz="1600" dirty="0" err="1" smtClean="0">
                <a:latin typeface="Comic Sans MS" pitchFamily="66" charset="0"/>
              </a:rPr>
              <a:t>rRNA</a:t>
            </a:r>
            <a:r>
              <a:rPr lang="en-US" sz="16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Composed of two subunits.</a:t>
            </a:r>
          </a:p>
          <a:p>
            <a:pPr marL="0" indent="0" eaLnBrk="1" hangingPunct="1">
              <a:buNone/>
            </a:pPr>
            <a:endParaRPr lang="en-US" sz="1000" dirty="0" smtClean="0">
              <a:latin typeface="Comic Sans MS" pitchFamily="66" charset="0"/>
            </a:endParaRPr>
          </a:p>
          <a:p>
            <a:pPr eaLnBrk="1" hangingPunct="1">
              <a:buFont typeface="Wingdings" pitchFamily="2" charset="2"/>
              <a:buChar char="Ø"/>
            </a:pPr>
            <a:r>
              <a:rPr lang="en-US" sz="1600" dirty="0" smtClean="0">
                <a:latin typeface="Comic Sans MS" pitchFamily="66" charset="0"/>
              </a:rPr>
              <a:t>Cell may contain thousands </a:t>
            </a:r>
            <a:r>
              <a:rPr lang="en-US" sz="1800" dirty="0" smtClean="0">
                <a:latin typeface="Comic Sans MS" pitchFamily="66" charset="0"/>
              </a:rPr>
              <a:t>.</a:t>
            </a:r>
          </a:p>
          <a:p>
            <a:pPr eaLnBrk="1" hangingPunct="1">
              <a:buFont typeface="Wingdings" pitchFamily="2" charset="2"/>
              <a:buChar char="Ø"/>
            </a:pPr>
            <a:endParaRPr lang="en-US" sz="1000" dirty="0" smtClean="0">
              <a:latin typeface="Comic Sans MS" pitchFamily="66" charset="0"/>
            </a:endParaRPr>
          </a:p>
          <a:p>
            <a:pPr eaLnBrk="1" hangingPunct="1">
              <a:buFont typeface="Wingdings" pitchFamily="2" charset="2"/>
              <a:buChar char="Ø"/>
            </a:pPr>
            <a:r>
              <a:rPr lang="en-US" sz="2000" b="1" dirty="0" smtClean="0">
                <a:solidFill>
                  <a:srgbClr val="FF0000"/>
                </a:solidFill>
                <a:latin typeface="Comic Sans MS" pitchFamily="66" charset="0"/>
              </a:rPr>
              <a:t>Q</a:t>
            </a:r>
            <a:r>
              <a:rPr lang="en-US" sz="1600" b="1" dirty="0" smtClean="0">
                <a:latin typeface="Comic Sans MS" pitchFamily="66" charset="0"/>
              </a:rPr>
              <a:t>:</a:t>
            </a:r>
            <a:r>
              <a:rPr lang="en-US" sz="1600" dirty="0" smtClean="0">
                <a:latin typeface="Comic Sans MS" pitchFamily="66" charset="0"/>
              </a:rPr>
              <a:t> </a:t>
            </a:r>
            <a:r>
              <a:rPr lang="en-US" sz="1600" b="1" dirty="0" smtClean="0">
                <a:latin typeface="Comic Sans MS" pitchFamily="66" charset="0"/>
              </a:rPr>
              <a:t>What do ribosomes do?</a:t>
            </a:r>
          </a:p>
          <a:p>
            <a:pPr eaLnBrk="1" hangingPunct="1">
              <a:buFont typeface="Wingdings" pitchFamily="2" charset="2"/>
              <a:buChar char="Ø"/>
            </a:pPr>
            <a:endParaRPr lang="en-US" sz="1000" b="1" dirty="0">
              <a:latin typeface="Comic Sans MS" pitchFamily="66" charset="0"/>
            </a:endParaRPr>
          </a:p>
          <a:p>
            <a:pPr eaLnBrk="1" hangingPunct="1">
              <a:buFont typeface="Wingdings" pitchFamily="2" charset="2"/>
              <a:buChar char="Ø"/>
            </a:pPr>
            <a:r>
              <a:rPr lang="en-US" sz="1800" b="1" dirty="0" smtClean="0">
                <a:solidFill>
                  <a:srgbClr val="FF0000"/>
                </a:solidFill>
                <a:latin typeface="Comic Sans MS" pitchFamily="66" charset="0"/>
              </a:rPr>
              <a:t>Q</a:t>
            </a:r>
            <a:r>
              <a:rPr lang="en-US" sz="1600" b="1" dirty="0" smtClean="0">
                <a:latin typeface="Comic Sans MS" pitchFamily="66" charset="0"/>
              </a:rPr>
              <a:t>: What’s the relationship between the </a:t>
            </a:r>
            <a:r>
              <a:rPr lang="en-US" sz="1600" b="1" dirty="0" smtClean="0">
                <a:solidFill>
                  <a:schemeClr val="tx1">
                    <a:lumMod val="65000"/>
                    <a:lumOff val="35000"/>
                  </a:schemeClr>
                </a:solidFill>
                <a:latin typeface="Comic Sans MS" pitchFamily="66" charset="0"/>
              </a:rPr>
              <a:t>job that the ribosomes do </a:t>
            </a:r>
            <a:r>
              <a:rPr lang="en-US" sz="1600" b="1" dirty="0" smtClean="0">
                <a:latin typeface="Comic Sans MS" pitchFamily="66" charset="0"/>
              </a:rPr>
              <a:t>and the </a:t>
            </a:r>
            <a:r>
              <a:rPr lang="en-US" sz="1600" b="1" dirty="0" smtClean="0">
                <a:solidFill>
                  <a:schemeClr val="tx1">
                    <a:lumMod val="65000"/>
                    <a:lumOff val="35000"/>
                  </a:schemeClr>
                </a:solidFill>
                <a:latin typeface="Comic Sans MS" pitchFamily="66" charset="0"/>
              </a:rPr>
              <a:t>genetic instructions </a:t>
            </a:r>
            <a:r>
              <a:rPr lang="en-US" sz="1600" b="1" dirty="0" smtClean="0">
                <a:latin typeface="Comic Sans MS" pitchFamily="66" charset="0"/>
              </a:rPr>
              <a:t>(nucleic acids) of the cell?</a:t>
            </a:r>
            <a:endParaRPr lang="en-US" sz="2400" b="1" dirty="0" smtClean="0"/>
          </a:p>
        </p:txBody>
      </p:sp>
      <p:sp>
        <p:nvSpPr>
          <p:cNvPr id="10244" name="Text Box 4"/>
          <p:cNvSpPr txBox="1">
            <a:spLocks noChangeArrowheads="1"/>
          </p:cNvSpPr>
          <p:nvPr/>
        </p:nvSpPr>
        <p:spPr bwMode="auto">
          <a:xfrm>
            <a:off x="6096000" y="6519863"/>
            <a:ext cx="30480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en-US" sz="1000">
                <a:latin typeface="Comic Sans MS" pitchFamily="66" charset="0"/>
              </a:rPr>
              <a:t>Animation: </a:t>
            </a:r>
            <a:r>
              <a:rPr lang="en-US" sz="1000">
                <a:latin typeface="Comic Sans MS" pitchFamily="66" charset="0"/>
                <a:hlinkClick r:id="rId3"/>
              </a:rPr>
              <a:t>Ribosome translating protein</a:t>
            </a:r>
            <a:r>
              <a:rPr lang="en-US" sz="1000">
                <a:latin typeface="Comic Sans MS" pitchFamily="66" charset="0"/>
              </a:rPr>
              <a:t>,Xvazquez; </a:t>
            </a:r>
            <a:r>
              <a:rPr lang="en-US" sz="1000">
                <a:latin typeface="Comic Sans MS" pitchFamily="66" charset="0"/>
                <a:hlinkClick r:id="rId4"/>
              </a:rPr>
              <a:t>Ribosome Structure</a:t>
            </a:r>
            <a:r>
              <a:rPr lang="en-US" sz="1000">
                <a:latin typeface="Comic Sans MS" pitchFamily="66" charset="0"/>
              </a:rPr>
              <a:t>, Vossman </a:t>
            </a:r>
          </a:p>
        </p:txBody>
      </p:sp>
      <p:pic>
        <p:nvPicPr>
          <p:cNvPr id="10245" name="Picture 6" descr="Ribosome_shape-Vossman_Wiki"/>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00600" y="381000"/>
            <a:ext cx="4038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5"/>
          <p:cNvSpPr txBox="1">
            <a:spLocks noChangeArrowheads="1"/>
          </p:cNvSpPr>
          <p:nvPr/>
        </p:nvSpPr>
        <p:spPr bwMode="auto">
          <a:xfrm>
            <a:off x="0" y="6621463"/>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pic>
        <p:nvPicPr>
          <p:cNvPr id="10247"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1336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8"/>
          <p:cNvSpPr txBox="1">
            <a:spLocks noChangeArrowheads="1"/>
          </p:cNvSpPr>
          <p:nvPr/>
        </p:nvSpPr>
        <p:spPr bwMode="auto">
          <a:xfrm>
            <a:off x="5943600" y="2486025"/>
            <a:ext cx="2362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omic Sans MS" pitchFamily="66" charset="0"/>
                <a:hlinkClick r:id="rId3"/>
              </a:rPr>
              <a:t>Click here</a:t>
            </a:r>
            <a:r>
              <a:rPr lang="en-US" b="1" dirty="0">
                <a:latin typeface="Comic Sans MS" pitchFamily="66" charset="0"/>
              </a:rPr>
              <a:t> </a:t>
            </a:r>
            <a:r>
              <a:rPr lang="en-US" dirty="0">
                <a:latin typeface="Comic Sans MS" pitchFamily="66" charset="0"/>
              </a:rPr>
              <a:t>for animation of ribosome building a protein.</a:t>
            </a:r>
          </a:p>
          <a:p>
            <a:pPr algn="ctr" eaLnBrk="1" hangingPunct="1"/>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12165</TotalTime>
  <Words>3041</Words>
  <Application>Microsoft Macintosh PowerPoint</Application>
  <PresentationFormat>On-screen Show (4:3)</PresentationFormat>
  <Paragraphs>528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Two Basic Types of Cells</vt:lpstr>
      <vt:lpstr>Size of Living Things</vt:lpstr>
      <vt:lpstr>Prokaryotes </vt:lpstr>
      <vt:lpstr>  Prokaryote Genetics</vt:lpstr>
      <vt:lpstr>Prokaryotes </vt:lpstr>
      <vt:lpstr>Prokaryotes </vt:lpstr>
      <vt:lpstr>Prokaryotes </vt:lpstr>
      <vt:lpstr>Prokaryotes   Plasma Membrane</vt:lpstr>
      <vt:lpstr>Prokaryotes –  Plasma Membrane as a Barrier</vt:lpstr>
      <vt:lpstr>Prokaryotes –  Plasma Membrane as a Barrier</vt:lpstr>
      <vt:lpstr>PowerPoint Presentation</vt:lpstr>
      <vt:lpstr>Plasma Membrane as a Barrier</vt:lpstr>
      <vt:lpstr>PowerPoint Presentation</vt:lpstr>
      <vt:lpstr>PowerPoint Presentation</vt:lpstr>
      <vt:lpstr>Prokaryotes - Cell Wall  Gram-Positive &amp; Gram-Negative</vt:lpstr>
      <vt:lpstr>Prokaryotes - Cell Wall  Gram-Positive  &amp;  Gram-Negative</vt:lpstr>
      <vt:lpstr>Q: Why are these differences in bacterial cell wall structure so important?</vt:lpstr>
      <vt:lpstr>Prokaryotes - Glycocalyx </vt:lpstr>
      <vt:lpstr>Prokaryotes - Glycocalyx </vt:lpstr>
      <vt:lpstr>Prokaryotes - Endospores</vt:lpstr>
      <vt:lpstr>PowerPoint Presentation</vt:lpstr>
      <vt:lpstr>Prokaryotes – Surface Appendages</vt:lpstr>
      <vt:lpstr>Prokaryotes – Surface Appendages</vt:lpstr>
      <vt:lpstr>Meet the Microbe! Neisseria and its Fimbiriae</vt:lpstr>
      <vt:lpstr>Prokaryotes – Cell Shapes</vt:lpstr>
      <vt:lpstr>Prokaryotes – Arrangements of Cells</vt:lpstr>
      <vt:lpstr>PowerPoint Presentation</vt:lpstr>
      <vt:lpstr>REVIEW!</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Prokaryotic Cell Structure &amp; Function PowerPoint Lecture</dc:title>
  <dc:creator>Tami Port</dc:creator>
  <cp:keywords>prokaryotic cell lecture, prokaryote powerpoint lecture, free science lecture powerpoints,prokaryotic cell structure function lecture ppt</cp:keywords>
  <cp:lastModifiedBy>Voicemail</cp:lastModifiedBy>
  <cp:revision>154</cp:revision>
  <dcterms:created xsi:type="dcterms:W3CDTF">2009-12-01T19:00:21Z</dcterms:created>
  <dcterms:modified xsi:type="dcterms:W3CDTF">2015-01-13T19:56:08Z</dcterms:modified>
  <cp:category>Cell Biology  / Microbiology PowerPoint Lecture</cp:category>
</cp:coreProperties>
</file>