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67" r:id="rId2"/>
    <p:sldId id="341" r:id="rId3"/>
    <p:sldId id="353" r:id="rId4"/>
    <p:sldId id="355" r:id="rId5"/>
    <p:sldId id="366" r:id="rId6"/>
    <p:sldId id="354" r:id="rId7"/>
    <p:sldId id="300" r:id="rId8"/>
    <p:sldId id="301" r:id="rId9"/>
    <p:sldId id="342" r:id="rId10"/>
    <p:sldId id="305" r:id="rId11"/>
    <p:sldId id="304" r:id="rId12"/>
    <p:sldId id="368" r:id="rId13"/>
    <p:sldId id="369" r:id="rId14"/>
    <p:sldId id="308" r:id="rId15"/>
    <p:sldId id="346" r:id="rId16"/>
    <p:sldId id="330" r:id="rId17"/>
    <p:sldId id="331" r:id="rId18"/>
    <p:sldId id="332" r:id="rId19"/>
    <p:sldId id="333" r:id="rId20"/>
    <p:sldId id="309" r:id="rId21"/>
    <p:sldId id="361" r:id="rId22"/>
    <p:sldId id="348" r:id="rId23"/>
    <p:sldId id="347" r:id="rId24"/>
    <p:sldId id="365" r:id="rId25"/>
    <p:sldId id="358" r:id="rId26"/>
    <p:sldId id="359" r:id="rId27"/>
  </p:sldIdLst>
  <p:sldSz cx="9144000" cy="6858000" type="screen4x3"/>
  <p:notesSz cx="7077075" cy="9363075"/>
  <p:defaultTextStyle>
    <a:defPPr>
      <a:defRPr lang="en-US"/>
    </a:defPPr>
    <a:lvl1pPr algn="l" rtl="0" fontAlgn="base">
      <a:spcBef>
        <a:spcPct val="0"/>
      </a:spcBef>
      <a:spcAft>
        <a:spcPct val="0"/>
      </a:spcAft>
      <a:defRPr i="1" kern="1200">
        <a:solidFill>
          <a:schemeClr val="tx1"/>
        </a:solidFill>
        <a:latin typeface="Arial" charset="0"/>
        <a:ea typeface="+mn-ea"/>
        <a:cs typeface="+mn-cs"/>
      </a:defRPr>
    </a:lvl1pPr>
    <a:lvl2pPr marL="457200" algn="l" rtl="0" fontAlgn="base">
      <a:spcBef>
        <a:spcPct val="0"/>
      </a:spcBef>
      <a:spcAft>
        <a:spcPct val="0"/>
      </a:spcAft>
      <a:defRPr i="1" kern="1200">
        <a:solidFill>
          <a:schemeClr val="tx1"/>
        </a:solidFill>
        <a:latin typeface="Arial" charset="0"/>
        <a:ea typeface="+mn-ea"/>
        <a:cs typeface="+mn-cs"/>
      </a:defRPr>
    </a:lvl2pPr>
    <a:lvl3pPr marL="914400" algn="l" rtl="0" fontAlgn="base">
      <a:spcBef>
        <a:spcPct val="0"/>
      </a:spcBef>
      <a:spcAft>
        <a:spcPct val="0"/>
      </a:spcAft>
      <a:defRPr i="1" kern="1200">
        <a:solidFill>
          <a:schemeClr val="tx1"/>
        </a:solidFill>
        <a:latin typeface="Arial" charset="0"/>
        <a:ea typeface="+mn-ea"/>
        <a:cs typeface="+mn-cs"/>
      </a:defRPr>
    </a:lvl3pPr>
    <a:lvl4pPr marL="1371600" algn="l" rtl="0" fontAlgn="base">
      <a:spcBef>
        <a:spcPct val="0"/>
      </a:spcBef>
      <a:spcAft>
        <a:spcPct val="0"/>
      </a:spcAft>
      <a:defRPr i="1" kern="1200">
        <a:solidFill>
          <a:schemeClr val="tx1"/>
        </a:solidFill>
        <a:latin typeface="Arial" charset="0"/>
        <a:ea typeface="+mn-ea"/>
        <a:cs typeface="+mn-cs"/>
      </a:defRPr>
    </a:lvl4pPr>
    <a:lvl5pPr marL="1828800" algn="l" rtl="0" fontAlgn="base">
      <a:spcBef>
        <a:spcPct val="0"/>
      </a:spcBef>
      <a:spcAft>
        <a:spcPct val="0"/>
      </a:spcAft>
      <a:defRPr i="1" kern="1200">
        <a:solidFill>
          <a:schemeClr val="tx1"/>
        </a:solidFill>
        <a:latin typeface="Arial" charset="0"/>
        <a:ea typeface="+mn-ea"/>
        <a:cs typeface="+mn-cs"/>
      </a:defRPr>
    </a:lvl5pPr>
    <a:lvl6pPr marL="2286000" algn="l" defTabSz="914400" rtl="0" eaLnBrk="1" latinLnBrk="0" hangingPunct="1">
      <a:defRPr i="1" kern="1200">
        <a:solidFill>
          <a:schemeClr val="tx1"/>
        </a:solidFill>
        <a:latin typeface="Arial" charset="0"/>
        <a:ea typeface="+mn-ea"/>
        <a:cs typeface="+mn-cs"/>
      </a:defRPr>
    </a:lvl6pPr>
    <a:lvl7pPr marL="2743200" algn="l" defTabSz="914400" rtl="0" eaLnBrk="1" latinLnBrk="0" hangingPunct="1">
      <a:defRPr i="1" kern="1200">
        <a:solidFill>
          <a:schemeClr val="tx1"/>
        </a:solidFill>
        <a:latin typeface="Arial" charset="0"/>
        <a:ea typeface="+mn-ea"/>
        <a:cs typeface="+mn-cs"/>
      </a:defRPr>
    </a:lvl7pPr>
    <a:lvl8pPr marL="3200400" algn="l" defTabSz="914400" rtl="0" eaLnBrk="1" latinLnBrk="0" hangingPunct="1">
      <a:defRPr i="1" kern="1200">
        <a:solidFill>
          <a:schemeClr val="tx1"/>
        </a:solidFill>
        <a:latin typeface="Arial" charset="0"/>
        <a:ea typeface="+mn-ea"/>
        <a:cs typeface="+mn-cs"/>
      </a:defRPr>
    </a:lvl8pPr>
    <a:lvl9pPr marL="3657600" algn="l" defTabSz="914400" rtl="0" eaLnBrk="1" latinLnBrk="0" hangingPunct="1">
      <a:defRPr i="1"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28AB"/>
    <a:srgbClr val="3333CC"/>
    <a:srgbClr val="248E56"/>
    <a:srgbClr val="1B973B"/>
    <a:srgbClr val="663300"/>
    <a:srgbClr val="339933"/>
    <a:srgbClr val="FF6600"/>
    <a:srgbClr val="FF3300"/>
    <a:srgbClr val="CC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9" autoAdjust="0"/>
    <p:restoredTop sz="91707" autoAdjust="0"/>
  </p:normalViewPr>
  <p:slideViewPr>
    <p:cSldViewPr>
      <p:cViewPr varScale="1">
        <p:scale>
          <a:sx n="101" d="100"/>
          <a:sy n="101" d="100"/>
        </p:scale>
        <p:origin x="-1144" y="-104"/>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490" y="-96"/>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defTabSz="939800">
              <a:defRPr sz="1200" i="0"/>
            </a:lvl1pPr>
          </a:lstStyle>
          <a:p>
            <a:pPr>
              <a:defRPr/>
            </a:pPr>
            <a:endParaRPr lang="en-US"/>
          </a:p>
        </p:txBody>
      </p:sp>
      <p:sp>
        <p:nvSpPr>
          <p:cNvPr id="5123" name="Rectangle 3"/>
          <p:cNvSpPr>
            <a:spLocks noGrp="1" noChangeArrowheads="1"/>
          </p:cNvSpPr>
          <p:nvPr>
            <p:ph type="dt" idx="1"/>
          </p:nvPr>
        </p:nvSpPr>
        <p:spPr bwMode="auto">
          <a:xfrm>
            <a:off x="4008438" y="0"/>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lvl1pPr algn="r" defTabSz="939800">
              <a:defRPr sz="1200" i="0"/>
            </a:lvl1pPr>
          </a:lstStyle>
          <a:p>
            <a:pPr>
              <a:defRPr/>
            </a:pPr>
            <a:endParaRPr lang="en-US"/>
          </a:p>
        </p:txBody>
      </p:sp>
      <p:sp>
        <p:nvSpPr>
          <p:cNvPr id="28676" name="Rectangle 4"/>
          <p:cNvSpPr>
            <a:spLocks noGrp="1" noRot="1" noChangeAspect="1" noChangeArrowheads="1" noTextEdit="1"/>
          </p:cNvSpPr>
          <p:nvPr>
            <p:ph type="sldImg" idx="2"/>
          </p:nvPr>
        </p:nvSpPr>
        <p:spPr bwMode="auto">
          <a:xfrm>
            <a:off x="1198563" y="701675"/>
            <a:ext cx="4681537"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8025" y="4448175"/>
            <a:ext cx="56610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defTabSz="939800">
              <a:defRPr sz="1200" i="0"/>
            </a:lvl1pPr>
          </a:lstStyle>
          <a:p>
            <a:pPr>
              <a:defRPr/>
            </a:pPr>
            <a:endParaRPr lang="en-US"/>
          </a:p>
        </p:txBody>
      </p:sp>
      <p:sp>
        <p:nvSpPr>
          <p:cNvPr id="5127" name="Rectangle 7"/>
          <p:cNvSpPr>
            <a:spLocks noGrp="1" noChangeArrowheads="1"/>
          </p:cNvSpPr>
          <p:nvPr>
            <p:ph type="sldNum" sz="quarter" idx="5"/>
          </p:nvPr>
        </p:nvSpPr>
        <p:spPr bwMode="auto">
          <a:xfrm>
            <a:off x="4008438" y="8893175"/>
            <a:ext cx="3067050"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36" tIns="46968" rIns="93936" bIns="46968" numCol="1" anchor="b" anchorCtr="0" compatLnSpc="1">
            <a:prstTxWarp prst="textNoShape">
              <a:avLst/>
            </a:prstTxWarp>
          </a:bodyPr>
          <a:lstStyle>
            <a:lvl1pPr algn="r" defTabSz="939800">
              <a:defRPr sz="1200" i="0"/>
            </a:lvl1pPr>
          </a:lstStyle>
          <a:p>
            <a:pPr>
              <a:defRPr/>
            </a:pPr>
            <a:fld id="{E47F8C93-2B27-42C3-B27B-93D05BD23302}" type="slidenum">
              <a:rPr lang="en-US"/>
              <a:pPr>
                <a:defRPr/>
              </a:pPr>
              <a:t>‹#›</a:t>
            </a:fld>
            <a:endParaRPr lang="en-US"/>
          </a:p>
        </p:txBody>
      </p:sp>
    </p:spTree>
    <p:extLst>
      <p:ext uri="{BB962C8B-B14F-4D97-AF65-F5344CB8AC3E}">
        <p14:creationId xmlns:p14="http://schemas.microsoft.com/office/powerpoint/2010/main" val="13068767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fld id="{877EC770-EBCC-4C7D-AA38-F8DF3E424881}" type="slidenum">
              <a:rPr lang="en-US" sz="1200" smtClean="0">
                <a:cs typeface="Arial" pitchFamily="34" charset="0"/>
              </a:rPr>
              <a:pPr eaLnBrk="1" hangingPunct="1"/>
              <a:t>1</a:t>
            </a:fld>
            <a:endParaRPr lang="en-US" sz="1200" smtClean="0">
              <a:cs typeface="Arial"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r>
              <a:rPr lang="en-US" dirty="0" smtClean="0">
                <a:latin typeface="Arial" pitchFamily="34" charset="0"/>
              </a:rPr>
              <a:t>Welcome to Science Prof Online PowerPoint Resources!</a:t>
            </a:r>
          </a:p>
          <a:p>
            <a:pPr eaLnBrk="1" hangingPunct="1"/>
            <a:r>
              <a:rPr lang="en-US" dirty="0" smtClean="0">
                <a:latin typeface="Arial" pitchFamily="34" charset="0"/>
              </a:rPr>
              <a:t>This PowerPoint Presentation comes from the Virtual Cell Biology Classroom of Science Prof Online, and, as such, is licensed under Creative Commons Attribution-</a:t>
            </a:r>
            <a:r>
              <a:rPr lang="en-US" dirty="0" err="1" smtClean="0">
                <a:latin typeface="Arial" pitchFamily="34" charset="0"/>
              </a:rPr>
              <a:t>ShareAlike</a:t>
            </a:r>
            <a:r>
              <a:rPr lang="en-US" dirty="0" smtClean="0">
                <a:latin typeface="Arial" pitchFamily="34" charset="0"/>
              </a:rPr>
              <a:t> 3.0.; meaning you can download, share and alter any of this presentation, but you can’t sell it or repackage and sell any part of it. Please credit Science Prof Online as the source of this presentation.  Please abide by credited image copyrights.  Thank you for using this resource.</a:t>
            </a:r>
          </a:p>
        </p:txBody>
      </p:sp>
    </p:spTree>
    <p:extLst>
      <p:ext uri="{BB962C8B-B14F-4D97-AF65-F5344CB8AC3E}">
        <p14:creationId xmlns:p14="http://schemas.microsoft.com/office/powerpoint/2010/main" val="3570494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09958EFB-484B-4D16-AD6E-8DBCAA0AF9A6}" type="slidenum">
              <a:rPr lang="en-US" i="0" smtClean="0"/>
              <a:pPr eaLnBrk="1" hangingPunct="1"/>
              <a:t>10</a:t>
            </a:fld>
            <a:endParaRPr lang="en-US" i="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dirty="0" smtClean="0">
              <a:latin typeface="Comic Sans MS" pitchFamily="66" charset="0"/>
            </a:endParaRPr>
          </a:p>
        </p:txBody>
      </p:sp>
    </p:spTree>
    <p:extLst>
      <p:ext uri="{BB962C8B-B14F-4D97-AF65-F5344CB8AC3E}">
        <p14:creationId xmlns:p14="http://schemas.microsoft.com/office/powerpoint/2010/main" val="578087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CD5AFD4C-8E9F-46E3-913B-EEB0CD955549}" type="slidenum">
              <a:rPr lang="en-US" i="0" smtClean="0"/>
              <a:pPr eaLnBrk="1" hangingPunct="1"/>
              <a:t>11</a:t>
            </a:fld>
            <a:endParaRPr lang="en-US" i="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66005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CD5AFD4C-8E9F-46E3-913B-EEB0CD955549}" type="slidenum">
              <a:rPr lang="en-US" i="0" smtClean="0"/>
              <a:pPr eaLnBrk="1" hangingPunct="1"/>
              <a:t>12</a:t>
            </a:fld>
            <a:endParaRPr lang="en-US" i="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660057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CD5AFD4C-8E9F-46E3-913B-EEB0CD955549}" type="slidenum">
              <a:rPr lang="en-US" i="0" smtClean="0"/>
              <a:pPr eaLnBrk="1" hangingPunct="1"/>
              <a:t>13</a:t>
            </a:fld>
            <a:endParaRPr lang="en-US" i="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66005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E9A68A06-D369-4B91-BD32-1278363A600B}" type="slidenum">
              <a:rPr lang="en-US" i="0" smtClean="0"/>
              <a:pPr eaLnBrk="1" hangingPunct="1"/>
              <a:t>14</a:t>
            </a:fld>
            <a:endParaRPr lang="en-US" i="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8714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36BD03DD-3E92-4D89-B45E-EA5A3769FA2B}" type="slidenum">
              <a:rPr lang="en-US" i="0" smtClean="0"/>
              <a:pPr eaLnBrk="1" hangingPunct="1"/>
              <a:t>15</a:t>
            </a:fld>
            <a:endParaRPr lang="en-US" i="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668357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C64F9F28-259F-4060-81B1-1231CB342F82}" type="slidenum">
              <a:rPr lang="en-US" i="0" smtClean="0"/>
              <a:pPr eaLnBrk="1" hangingPunct="1"/>
              <a:t>16</a:t>
            </a:fld>
            <a:endParaRPr lang="en-US" i="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81840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20DC5E72-6C83-4D77-A7B4-C4CC84943DE8}" type="slidenum">
              <a:rPr lang="en-US" i="0" smtClean="0"/>
              <a:pPr eaLnBrk="1" hangingPunct="1"/>
              <a:t>17</a:t>
            </a:fld>
            <a:endParaRPr lang="en-US" i="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856425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B0F5837A-171F-4B51-89DE-7A77A66766BA}" type="slidenum">
              <a:rPr lang="en-US" i="0" smtClean="0"/>
              <a:pPr eaLnBrk="1" hangingPunct="1"/>
              <a:t>18</a:t>
            </a:fld>
            <a:endParaRPr lang="en-US" i="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2477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03393A54-8F28-4D0D-A42E-B36F42C2783D}" type="slidenum">
              <a:rPr lang="en-US" i="0" smtClean="0"/>
              <a:pPr eaLnBrk="1" hangingPunct="1"/>
              <a:t>19</a:t>
            </a:fld>
            <a:endParaRPr lang="en-US" i="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sz="1100" i="1" dirty="0" smtClean="0">
              <a:latin typeface="Comic Sans MS" pitchFamily="66" charset="0"/>
            </a:endParaRPr>
          </a:p>
        </p:txBody>
      </p:sp>
    </p:spTree>
    <p:extLst>
      <p:ext uri="{BB962C8B-B14F-4D97-AF65-F5344CB8AC3E}">
        <p14:creationId xmlns:p14="http://schemas.microsoft.com/office/powerpoint/2010/main" val="147574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B4137502-2A50-4809-AB37-599DCBAACC43}" type="slidenum">
              <a:rPr lang="en-US" i="0" smtClean="0"/>
              <a:pPr eaLnBrk="1" hangingPunct="1"/>
              <a:t>2</a:t>
            </a:fld>
            <a:endParaRPr lang="en-US" i="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801020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10575AE9-A817-4450-88DA-9A7906541A26}" type="slidenum">
              <a:rPr lang="en-US" i="0" smtClean="0"/>
              <a:pPr eaLnBrk="1" hangingPunct="1"/>
              <a:t>20</a:t>
            </a:fld>
            <a:endParaRPr lang="en-US" i="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5283493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4DAF90D6-3E84-4991-9285-8EC75071FF8E}" type="slidenum">
              <a:rPr lang="en-US" i="0" smtClean="0"/>
              <a:pPr eaLnBrk="1" hangingPunct="1"/>
              <a:t>21</a:t>
            </a:fld>
            <a:endParaRPr lang="en-US" i="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236296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BBFD640F-30A5-4B6D-94F2-E76170186844}" type="slidenum">
              <a:rPr lang="en-US" i="0" smtClean="0"/>
              <a:pPr eaLnBrk="1" hangingPunct="1"/>
              <a:t>22</a:t>
            </a:fld>
            <a:endParaRPr lang="en-US" i="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511565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D391BC76-EBF8-488E-A330-D24229568301}" type="slidenum">
              <a:rPr lang="en-US" i="0" smtClean="0"/>
              <a:pPr eaLnBrk="1" hangingPunct="1"/>
              <a:t>23</a:t>
            </a:fld>
            <a:endParaRPr lang="en-US" i="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622641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5B0F7A8A-9321-4A90-B1FF-A18E7492C931}" type="slidenum">
              <a:rPr lang="en-US" i="0" smtClean="0"/>
              <a:pPr eaLnBrk="1" hangingPunct="1"/>
              <a:t>24</a:t>
            </a:fld>
            <a:endParaRPr lang="en-US" i="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5847214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6BBFE085-D35B-496F-903E-ADEEFA64B7EE}" type="slidenum">
              <a:rPr lang="en-US" i="0" smtClean="0"/>
              <a:pPr eaLnBrk="1" hangingPunct="1"/>
              <a:t>25</a:t>
            </a:fld>
            <a:endParaRPr lang="en-US" i="0" smtClean="0"/>
          </a:p>
        </p:txBody>
      </p:sp>
      <p:sp>
        <p:nvSpPr>
          <p:cNvPr id="54275" name="Rectangle 2"/>
          <p:cNvSpPr>
            <a:spLocks noGrp="1" noRot="1" noChangeAspect="1" noChangeArrowheads="1" noTextEdit="1"/>
          </p:cNvSpPr>
          <p:nvPr>
            <p:ph type="sldImg"/>
          </p:nvPr>
        </p:nvSpPr>
        <p:spPr>
          <a:xfrm>
            <a:off x="1201738" y="703263"/>
            <a:ext cx="4679950" cy="3509962"/>
          </a:xfrm>
          <a:ln/>
        </p:spPr>
      </p:sp>
      <p:sp>
        <p:nvSpPr>
          <p:cNvPr id="54276" name="Rectangle 3"/>
          <p:cNvSpPr>
            <a:spLocks noGrp="1" noChangeArrowheads="1"/>
          </p:cNvSpPr>
          <p:nvPr>
            <p:ph type="body" idx="1"/>
          </p:nvPr>
        </p:nvSpPr>
        <p:spPr>
          <a:xfrm>
            <a:off x="708025" y="4446588"/>
            <a:ext cx="5661025" cy="4213225"/>
          </a:xfrm>
          <a:noFill/>
        </p:spPr>
        <p:txBody>
          <a:bodyPr/>
          <a:lstStyle/>
          <a:p>
            <a:pPr eaLnBrk="1" hangingPunct="1"/>
            <a:endParaRPr lang="en-US" smtClean="0"/>
          </a:p>
        </p:txBody>
      </p:sp>
    </p:spTree>
    <p:extLst>
      <p:ext uri="{BB962C8B-B14F-4D97-AF65-F5344CB8AC3E}">
        <p14:creationId xmlns:p14="http://schemas.microsoft.com/office/powerpoint/2010/main" val="3684452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5C3489C3-EDCF-4742-83E0-9954E86EEFF5}" type="slidenum">
              <a:rPr lang="en-US" i="0" smtClean="0"/>
              <a:pPr eaLnBrk="1" hangingPunct="1"/>
              <a:t>26</a:t>
            </a:fld>
            <a:endParaRPr lang="en-US" i="0" smtClean="0"/>
          </a:p>
        </p:txBody>
      </p:sp>
      <p:sp>
        <p:nvSpPr>
          <p:cNvPr id="55299" name="Rectangle 2"/>
          <p:cNvSpPr>
            <a:spLocks noGrp="1" noRot="1" noChangeAspect="1" noChangeArrowheads="1" noTextEdit="1"/>
          </p:cNvSpPr>
          <p:nvPr>
            <p:ph type="sldImg"/>
          </p:nvPr>
        </p:nvSpPr>
        <p:spPr>
          <a:xfrm>
            <a:off x="1196975" y="703263"/>
            <a:ext cx="4683125" cy="3511550"/>
          </a:xfrm>
          <a:ln/>
        </p:spPr>
      </p:sp>
      <p:sp>
        <p:nvSpPr>
          <p:cNvPr id="55300" name="Rectangle 3"/>
          <p:cNvSpPr>
            <a:spLocks noGrp="1" noChangeArrowheads="1"/>
          </p:cNvSpPr>
          <p:nvPr>
            <p:ph type="body" idx="1"/>
          </p:nvPr>
        </p:nvSpPr>
        <p:spPr>
          <a:xfrm>
            <a:off x="708025" y="4446588"/>
            <a:ext cx="5661025" cy="4213225"/>
          </a:xfrm>
          <a:noFill/>
        </p:spPr>
        <p:txBody>
          <a:bodyPr/>
          <a:lstStyle/>
          <a:p>
            <a:pPr eaLnBrk="1" hangingPunct="1"/>
            <a:endParaRPr lang="en-US" smtClean="0"/>
          </a:p>
        </p:txBody>
      </p:sp>
    </p:spTree>
    <p:extLst>
      <p:ext uri="{BB962C8B-B14F-4D97-AF65-F5344CB8AC3E}">
        <p14:creationId xmlns:p14="http://schemas.microsoft.com/office/powerpoint/2010/main" val="4123328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F1B203B4-B3E1-45B9-91EB-A58F56D0DAF4}" type="slidenum">
              <a:rPr lang="en-US" i="0" smtClean="0"/>
              <a:pPr eaLnBrk="1" hangingPunct="1"/>
              <a:t>3</a:t>
            </a:fld>
            <a:endParaRPr lang="en-US" i="0" smtClean="0"/>
          </a:p>
        </p:txBody>
      </p:sp>
      <p:sp>
        <p:nvSpPr>
          <p:cNvPr id="31747"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7B96B06B-F267-471C-93A8-8DFE7068BA08}" type="slidenum">
              <a:rPr lang="en-US" sz="1200" i="0"/>
              <a:pPr algn="r" eaLnBrk="1" hangingPunct="1"/>
              <a:t>3</a:t>
            </a:fld>
            <a:endParaRPr lang="en-US" sz="1200" i="0"/>
          </a:p>
        </p:txBody>
      </p:sp>
      <p:sp>
        <p:nvSpPr>
          <p:cNvPr id="31748" name="Rectangle 2"/>
          <p:cNvSpPr>
            <a:spLocks noGrp="1" noRot="1" noChangeAspect="1" noChangeArrowheads="1" noTextEdit="1"/>
          </p:cNvSpPr>
          <p:nvPr>
            <p:ph type="sldImg"/>
          </p:nvPr>
        </p:nvSpPr>
        <p:spPr>
          <a:xfrm>
            <a:off x="1198563" y="703263"/>
            <a:ext cx="4679950" cy="3509962"/>
          </a:xfrm>
          <a:ln/>
        </p:spPr>
      </p:sp>
      <p:sp>
        <p:nvSpPr>
          <p:cNvPr id="31749" name="Rectangle 3"/>
          <p:cNvSpPr>
            <a:spLocks noGrp="1" noChangeArrowheads="1"/>
          </p:cNvSpPr>
          <p:nvPr>
            <p:ph type="body" idx="1"/>
          </p:nvPr>
        </p:nvSpPr>
        <p:spPr>
          <a:xfrm>
            <a:off x="708025" y="4446588"/>
            <a:ext cx="5661025" cy="4213225"/>
          </a:xfrm>
          <a:noFill/>
        </p:spPr>
        <p:txBody>
          <a:bodyPr lIns="94330" tIns="47165" rIns="94330" bIns="47165"/>
          <a:lstStyle/>
          <a:p>
            <a:pPr eaLnBrk="1" hangingPunct="1"/>
            <a:r>
              <a:rPr lang="en-US" smtClean="0"/>
              <a:t>Prokaryotes</a:t>
            </a:r>
          </a:p>
          <a:p>
            <a:pPr eaLnBrk="1" hangingPunct="1"/>
            <a:endParaRPr lang="en-US" smtClean="0"/>
          </a:p>
          <a:p>
            <a:pPr eaLnBrk="1" hangingPunct="1"/>
            <a:r>
              <a:rPr lang="en-US" smtClean="0"/>
              <a:t>Eukaryotes</a:t>
            </a:r>
          </a:p>
        </p:txBody>
      </p:sp>
    </p:spTree>
    <p:extLst>
      <p:ext uri="{BB962C8B-B14F-4D97-AF65-F5344CB8AC3E}">
        <p14:creationId xmlns:p14="http://schemas.microsoft.com/office/powerpoint/2010/main" val="161132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3113F272-40A5-4BC7-8EFF-5F38C1D0C4BB}" type="slidenum">
              <a:rPr lang="en-US" i="0" smtClean="0"/>
              <a:pPr eaLnBrk="1" hangingPunct="1"/>
              <a:t>4</a:t>
            </a:fld>
            <a:endParaRPr lang="en-US" i="0" smtClean="0"/>
          </a:p>
        </p:txBody>
      </p:sp>
      <p:sp>
        <p:nvSpPr>
          <p:cNvPr id="32771" name="Rectangle 7"/>
          <p:cNvSpPr txBox="1">
            <a:spLocks noGrp="1" noChangeArrowheads="1"/>
          </p:cNvSpPr>
          <p:nvPr/>
        </p:nvSpPr>
        <p:spPr bwMode="auto">
          <a:xfrm>
            <a:off x="4008438" y="889317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30" tIns="47165" rIns="94330" bIns="47165" anchor="b"/>
          <a:lstStyle>
            <a:lvl1pPr defTabSz="942975" eaLnBrk="0" hangingPunct="0">
              <a:defRPr i="1">
                <a:solidFill>
                  <a:schemeClr val="tx1"/>
                </a:solidFill>
                <a:latin typeface="Arial" charset="0"/>
              </a:defRPr>
            </a:lvl1pPr>
            <a:lvl2pPr marL="742950" indent="-285750" defTabSz="942975" eaLnBrk="0" hangingPunct="0">
              <a:defRPr i="1">
                <a:solidFill>
                  <a:schemeClr val="tx1"/>
                </a:solidFill>
                <a:latin typeface="Arial" charset="0"/>
              </a:defRPr>
            </a:lvl2pPr>
            <a:lvl3pPr marL="1143000" indent="-228600" defTabSz="942975" eaLnBrk="0" hangingPunct="0">
              <a:defRPr i="1">
                <a:solidFill>
                  <a:schemeClr val="tx1"/>
                </a:solidFill>
                <a:latin typeface="Arial" charset="0"/>
              </a:defRPr>
            </a:lvl3pPr>
            <a:lvl4pPr marL="1600200" indent="-228600" defTabSz="942975" eaLnBrk="0" hangingPunct="0">
              <a:defRPr i="1">
                <a:solidFill>
                  <a:schemeClr val="tx1"/>
                </a:solidFill>
                <a:latin typeface="Arial" charset="0"/>
              </a:defRPr>
            </a:lvl4pPr>
            <a:lvl5pPr marL="2057400" indent="-228600" defTabSz="942975" eaLnBrk="0" hangingPunct="0">
              <a:defRPr i="1">
                <a:solidFill>
                  <a:schemeClr val="tx1"/>
                </a:solidFill>
                <a:latin typeface="Arial" charset="0"/>
              </a:defRPr>
            </a:lvl5pPr>
            <a:lvl6pPr marL="2514600" indent="-228600" defTabSz="942975" eaLnBrk="0" fontAlgn="base" hangingPunct="0">
              <a:spcBef>
                <a:spcPct val="0"/>
              </a:spcBef>
              <a:spcAft>
                <a:spcPct val="0"/>
              </a:spcAft>
              <a:defRPr i="1">
                <a:solidFill>
                  <a:schemeClr val="tx1"/>
                </a:solidFill>
                <a:latin typeface="Arial" charset="0"/>
              </a:defRPr>
            </a:lvl6pPr>
            <a:lvl7pPr marL="2971800" indent="-228600" defTabSz="942975" eaLnBrk="0" fontAlgn="base" hangingPunct="0">
              <a:spcBef>
                <a:spcPct val="0"/>
              </a:spcBef>
              <a:spcAft>
                <a:spcPct val="0"/>
              </a:spcAft>
              <a:defRPr i="1">
                <a:solidFill>
                  <a:schemeClr val="tx1"/>
                </a:solidFill>
                <a:latin typeface="Arial" charset="0"/>
              </a:defRPr>
            </a:lvl7pPr>
            <a:lvl8pPr marL="3429000" indent="-228600" defTabSz="942975" eaLnBrk="0" fontAlgn="base" hangingPunct="0">
              <a:spcBef>
                <a:spcPct val="0"/>
              </a:spcBef>
              <a:spcAft>
                <a:spcPct val="0"/>
              </a:spcAft>
              <a:defRPr i="1">
                <a:solidFill>
                  <a:schemeClr val="tx1"/>
                </a:solidFill>
                <a:latin typeface="Arial" charset="0"/>
              </a:defRPr>
            </a:lvl8pPr>
            <a:lvl9pPr marL="3886200" indent="-228600" defTabSz="942975" eaLnBrk="0" fontAlgn="base" hangingPunct="0">
              <a:spcBef>
                <a:spcPct val="0"/>
              </a:spcBef>
              <a:spcAft>
                <a:spcPct val="0"/>
              </a:spcAft>
              <a:defRPr i="1">
                <a:solidFill>
                  <a:schemeClr val="tx1"/>
                </a:solidFill>
                <a:latin typeface="Arial" charset="0"/>
              </a:defRPr>
            </a:lvl9pPr>
          </a:lstStyle>
          <a:p>
            <a:pPr algn="r" eaLnBrk="1" hangingPunct="1"/>
            <a:fld id="{BA21C35E-B771-47F1-A637-9D2CD8BCFBB2}" type="slidenum">
              <a:rPr lang="en-US" sz="1200" i="0"/>
              <a:pPr algn="r" eaLnBrk="1" hangingPunct="1"/>
              <a:t>4</a:t>
            </a:fld>
            <a:endParaRPr lang="en-US" sz="1200" i="0"/>
          </a:p>
        </p:txBody>
      </p:sp>
      <p:sp>
        <p:nvSpPr>
          <p:cNvPr id="32772" name="Rectangle 2"/>
          <p:cNvSpPr>
            <a:spLocks noGrp="1" noRot="1" noChangeAspect="1" noChangeArrowheads="1" noTextEdit="1"/>
          </p:cNvSpPr>
          <p:nvPr>
            <p:ph type="sldImg"/>
          </p:nvPr>
        </p:nvSpPr>
        <p:spPr>
          <a:xfrm>
            <a:off x="1198563" y="703263"/>
            <a:ext cx="4679950" cy="3509962"/>
          </a:xfrm>
          <a:ln/>
        </p:spPr>
      </p:sp>
      <p:sp>
        <p:nvSpPr>
          <p:cNvPr id="32773" name="Rectangle 3"/>
          <p:cNvSpPr>
            <a:spLocks noGrp="1" noChangeArrowheads="1"/>
          </p:cNvSpPr>
          <p:nvPr>
            <p:ph type="body" idx="1"/>
          </p:nvPr>
        </p:nvSpPr>
        <p:spPr>
          <a:xfrm>
            <a:off x="708025" y="4446588"/>
            <a:ext cx="5661025" cy="4213225"/>
          </a:xfrm>
          <a:noFill/>
        </p:spPr>
        <p:txBody>
          <a:bodyPr lIns="94330" tIns="47165" rIns="94330" bIns="47165"/>
          <a:lstStyle/>
          <a:p>
            <a:pPr eaLnBrk="1" hangingPunct="1"/>
            <a:endParaRPr lang="en-US" smtClean="0"/>
          </a:p>
        </p:txBody>
      </p:sp>
    </p:spTree>
    <p:extLst>
      <p:ext uri="{BB962C8B-B14F-4D97-AF65-F5344CB8AC3E}">
        <p14:creationId xmlns:p14="http://schemas.microsoft.com/office/powerpoint/2010/main" val="2597449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39800" eaLnBrk="0" hangingPunct="0">
              <a:defRPr b="1">
                <a:solidFill>
                  <a:schemeClr val="tx1"/>
                </a:solidFill>
                <a:latin typeface="Arial" charset="0"/>
              </a:defRPr>
            </a:lvl1pPr>
            <a:lvl2pPr marL="742950" indent="-285750" defTabSz="939800" eaLnBrk="0" hangingPunct="0">
              <a:defRPr b="1">
                <a:solidFill>
                  <a:schemeClr val="tx1"/>
                </a:solidFill>
                <a:latin typeface="Arial" charset="0"/>
              </a:defRPr>
            </a:lvl2pPr>
            <a:lvl3pPr marL="1143000" indent="-228600" defTabSz="939800" eaLnBrk="0" hangingPunct="0">
              <a:defRPr b="1">
                <a:solidFill>
                  <a:schemeClr val="tx1"/>
                </a:solidFill>
                <a:latin typeface="Arial" charset="0"/>
              </a:defRPr>
            </a:lvl3pPr>
            <a:lvl4pPr marL="1600200" indent="-228600" defTabSz="939800" eaLnBrk="0" hangingPunct="0">
              <a:defRPr b="1">
                <a:solidFill>
                  <a:schemeClr val="tx1"/>
                </a:solidFill>
                <a:latin typeface="Arial" charset="0"/>
              </a:defRPr>
            </a:lvl4pPr>
            <a:lvl5pPr marL="2057400" indent="-228600" defTabSz="939800" eaLnBrk="0" hangingPunct="0">
              <a:defRPr b="1">
                <a:solidFill>
                  <a:schemeClr val="tx1"/>
                </a:solidFill>
                <a:latin typeface="Arial" charset="0"/>
              </a:defRPr>
            </a:lvl5pPr>
            <a:lvl6pPr marL="2514600" indent="-228600" algn="ctr" defTabSz="939800" eaLnBrk="0" fontAlgn="base" hangingPunct="0">
              <a:spcBef>
                <a:spcPct val="0"/>
              </a:spcBef>
              <a:spcAft>
                <a:spcPct val="0"/>
              </a:spcAft>
              <a:defRPr b="1">
                <a:solidFill>
                  <a:schemeClr val="tx1"/>
                </a:solidFill>
                <a:latin typeface="Arial" charset="0"/>
              </a:defRPr>
            </a:lvl6pPr>
            <a:lvl7pPr marL="2971800" indent="-228600" algn="ctr" defTabSz="939800" eaLnBrk="0" fontAlgn="base" hangingPunct="0">
              <a:spcBef>
                <a:spcPct val="0"/>
              </a:spcBef>
              <a:spcAft>
                <a:spcPct val="0"/>
              </a:spcAft>
              <a:defRPr b="1">
                <a:solidFill>
                  <a:schemeClr val="tx1"/>
                </a:solidFill>
                <a:latin typeface="Arial" charset="0"/>
              </a:defRPr>
            </a:lvl7pPr>
            <a:lvl8pPr marL="3429000" indent="-228600" algn="ctr" defTabSz="939800" eaLnBrk="0" fontAlgn="base" hangingPunct="0">
              <a:spcBef>
                <a:spcPct val="0"/>
              </a:spcBef>
              <a:spcAft>
                <a:spcPct val="0"/>
              </a:spcAft>
              <a:defRPr b="1">
                <a:solidFill>
                  <a:schemeClr val="tx1"/>
                </a:solidFill>
                <a:latin typeface="Arial" charset="0"/>
              </a:defRPr>
            </a:lvl8pPr>
            <a:lvl9pPr marL="3886200" indent="-228600" algn="ctr" defTabSz="939800" eaLnBrk="0" fontAlgn="base" hangingPunct="0">
              <a:spcBef>
                <a:spcPct val="0"/>
              </a:spcBef>
              <a:spcAft>
                <a:spcPct val="0"/>
              </a:spcAft>
              <a:defRPr b="1">
                <a:solidFill>
                  <a:schemeClr val="tx1"/>
                </a:solidFill>
                <a:latin typeface="Arial" charset="0"/>
              </a:defRPr>
            </a:lvl9pPr>
          </a:lstStyle>
          <a:p>
            <a:pPr eaLnBrk="1" hangingPunct="1"/>
            <a:fld id="{12B53E48-4D07-4FBB-AD21-258FE8C0D03B}" type="slidenum">
              <a:rPr lang="en-US" b="0" smtClean="0"/>
              <a:pPr eaLnBrk="1" hangingPunct="1"/>
              <a:t>5</a:t>
            </a:fld>
            <a:endParaRPr lang="en-US" b="0" smtClean="0"/>
          </a:p>
        </p:txBody>
      </p:sp>
      <p:sp>
        <p:nvSpPr>
          <p:cNvPr id="33795" name="Rectangle 2"/>
          <p:cNvSpPr>
            <a:spLocks noGrp="1" noRot="1" noChangeAspect="1" noChangeArrowheads="1" noTextEdit="1"/>
          </p:cNvSpPr>
          <p:nvPr>
            <p:ph type="sldImg"/>
          </p:nvPr>
        </p:nvSpPr>
        <p:spPr>
          <a:xfrm>
            <a:off x="1200150" y="701675"/>
            <a:ext cx="4681538" cy="3511550"/>
          </a:xfrm>
          <a:ln/>
        </p:spPr>
      </p:sp>
      <p:sp>
        <p:nvSpPr>
          <p:cNvPr id="337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90147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5591C4C5-A768-4146-9F80-112DF30DDE88}" type="slidenum">
              <a:rPr lang="en-US" i="0" smtClean="0"/>
              <a:pPr eaLnBrk="1" hangingPunct="1"/>
              <a:t>6</a:t>
            </a:fld>
            <a:endParaRPr lang="en-US" i="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541976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73A7007F-2376-4B51-B42B-A2349B491688}" type="slidenum">
              <a:rPr lang="en-US" i="0" smtClean="0"/>
              <a:pPr eaLnBrk="1" hangingPunct="1"/>
              <a:t>7</a:t>
            </a:fld>
            <a:endParaRPr lang="en-US" i="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385048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EDDA991B-768D-4D2B-AFB4-6CFF52577F03}" type="slidenum">
              <a:rPr lang="en-US" i="0" smtClean="0"/>
              <a:pPr eaLnBrk="1" hangingPunct="1"/>
              <a:t>8</a:t>
            </a:fld>
            <a:endParaRPr lang="en-US" i="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425926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39800" eaLnBrk="0" hangingPunct="0">
              <a:defRPr i="1">
                <a:solidFill>
                  <a:schemeClr val="tx1"/>
                </a:solidFill>
                <a:latin typeface="Arial" charset="0"/>
              </a:defRPr>
            </a:lvl1pPr>
            <a:lvl2pPr marL="742950" indent="-285750" defTabSz="939800" eaLnBrk="0" hangingPunct="0">
              <a:defRPr i="1">
                <a:solidFill>
                  <a:schemeClr val="tx1"/>
                </a:solidFill>
                <a:latin typeface="Arial" charset="0"/>
              </a:defRPr>
            </a:lvl2pPr>
            <a:lvl3pPr marL="1143000" indent="-228600" defTabSz="939800" eaLnBrk="0" hangingPunct="0">
              <a:defRPr i="1">
                <a:solidFill>
                  <a:schemeClr val="tx1"/>
                </a:solidFill>
                <a:latin typeface="Arial" charset="0"/>
              </a:defRPr>
            </a:lvl3pPr>
            <a:lvl4pPr marL="1600200" indent="-228600" defTabSz="939800" eaLnBrk="0" hangingPunct="0">
              <a:defRPr i="1">
                <a:solidFill>
                  <a:schemeClr val="tx1"/>
                </a:solidFill>
                <a:latin typeface="Arial" charset="0"/>
              </a:defRPr>
            </a:lvl4pPr>
            <a:lvl5pPr marL="2057400" indent="-228600" defTabSz="939800" eaLnBrk="0" hangingPunct="0">
              <a:defRPr i="1">
                <a:solidFill>
                  <a:schemeClr val="tx1"/>
                </a:solidFill>
                <a:latin typeface="Arial" charset="0"/>
              </a:defRPr>
            </a:lvl5pPr>
            <a:lvl6pPr marL="2514600" indent="-228600" defTabSz="939800" eaLnBrk="0" fontAlgn="base" hangingPunct="0">
              <a:spcBef>
                <a:spcPct val="0"/>
              </a:spcBef>
              <a:spcAft>
                <a:spcPct val="0"/>
              </a:spcAft>
              <a:defRPr i="1">
                <a:solidFill>
                  <a:schemeClr val="tx1"/>
                </a:solidFill>
                <a:latin typeface="Arial" charset="0"/>
              </a:defRPr>
            </a:lvl6pPr>
            <a:lvl7pPr marL="2971800" indent="-228600" defTabSz="939800" eaLnBrk="0" fontAlgn="base" hangingPunct="0">
              <a:spcBef>
                <a:spcPct val="0"/>
              </a:spcBef>
              <a:spcAft>
                <a:spcPct val="0"/>
              </a:spcAft>
              <a:defRPr i="1">
                <a:solidFill>
                  <a:schemeClr val="tx1"/>
                </a:solidFill>
                <a:latin typeface="Arial" charset="0"/>
              </a:defRPr>
            </a:lvl7pPr>
            <a:lvl8pPr marL="3429000" indent="-228600" defTabSz="939800" eaLnBrk="0" fontAlgn="base" hangingPunct="0">
              <a:spcBef>
                <a:spcPct val="0"/>
              </a:spcBef>
              <a:spcAft>
                <a:spcPct val="0"/>
              </a:spcAft>
              <a:defRPr i="1">
                <a:solidFill>
                  <a:schemeClr val="tx1"/>
                </a:solidFill>
                <a:latin typeface="Arial" charset="0"/>
              </a:defRPr>
            </a:lvl8pPr>
            <a:lvl9pPr marL="3886200" indent="-228600" defTabSz="939800" eaLnBrk="0" fontAlgn="base" hangingPunct="0">
              <a:spcBef>
                <a:spcPct val="0"/>
              </a:spcBef>
              <a:spcAft>
                <a:spcPct val="0"/>
              </a:spcAft>
              <a:defRPr i="1">
                <a:solidFill>
                  <a:schemeClr val="tx1"/>
                </a:solidFill>
                <a:latin typeface="Arial" charset="0"/>
              </a:defRPr>
            </a:lvl9pPr>
          </a:lstStyle>
          <a:p>
            <a:pPr eaLnBrk="1" hangingPunct="1"/>
            <a:fld id="{C924444A-B9E6-43A0-9C12-2E8BB73CFB1A}" type="slidenum">
              <a:rPr lang="en-US" i="0" smtClean="0"/>
              <a:pPr eaLnBrk="1" hangingPunct="1"/>
              <a:t>9</a:t>
            </a:fld>
            <a:endParaRPr lang="en-US" i="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dirty="0" smtClean="0"/>
              <a:t> </a:t>
            </a:r>
          </a:p>
        </p:txBody>
      </p:sp>
    </p:spTree>
    <p:extLst>
      <p:ext uri="{BB962C8B-B14F-4D97-AF65-F5344CB8AC3E}">
        <p14:creationId xmlns:p14="http://schemas.microsoft.com/office/powerpoint/2010/main" val="1886843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DB394-0A40-45AC-B718-FE0EA8863A84}" type="slidenum">
              <a:rPr lang="en-US"/>
              <a:pPr>
                <a:defRPr/>
              </a:pPr>
              <a:t>‹#›</a:t>
            </a:fld>
            <a:endParaRPr lang="en-US"/>
          </a:p>
        </p:txBody>
      </p:sp>
    </p:spTree>
    <p:extLst>
      <p:ext uri="{BB962C8B-B14F-4D97-AF65-F5344CB8AC3E}">
        <p14:creationId xmlns:p14="http://schemas.microsoft.com/office/powerpoint/2010/main" val="353402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DE362A-CE58-494E-9F57-24ABCD20270B}" type="slidenum">
              <a:rPr lang="en-US"/>
              <a:pPr>
                <a:defRPr/>
              </a:pPr>
              <a:t>‹#›</a:t>
            </a:fld>
            <a:endParaRPr lang="en-US"/>
          </a:p>
        </p:txBody>
      </p:sp>
    </p:spTree>
    <p:extLst>
      <p:ext uri="{BB962C8B-B14F-4D97-AF65-F5344CB8AC3E}">
        <p14:creationId xmlns:p14="http://schemas.microsoft.com/office/powerpoint/2010/main" val="2366385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ECFA48-A22F-4821-A471-808708D656E4}" type="slidenum">
              <a:rPr lang="en-US"/>
              <a:pPr>
                <a:defRPr/>
              </a:pPr>
              <a:t>‹#›</a:t>
            </a:fld>
            <a:endParaRPr lang="en-US"/>
          </a:p>
        </p:txBody>
      </p:sp>
    </p:spTree>
    <p:extLst>
      <p:ext uri="{BB962C8B-B14F-4D97-AF65-F5344CB8AC3E}">
        <p14:creationId xmlns:p14="http://schemas.microsoft.com/office/powerpoint/2010/main" val="3037995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ADCCB05-8A69-415A-9D64-DC8893504B51}" type="slidenum">
              <a:rPr lang="en-US"/>
              <a:pPr>
                <a:defRPr/>
              </a:pPr>
              <a:t>‹#›</a:t>
            </a:fld>
            <a:endParaRPr lang="en-US"/>
          </a:p>
        </p:txBody>
      </p:sp>
    </p:spTree>
    <p:extLst>
      <p:ext uri="{BB962C8B-B14F-4D97-AF65-F5344CB8AC3E}">
        <p14:creationId xmlns:p14="http://schemas.microsoft.com/office/powerpoint/2010/main" val="4093176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E35571-925F-4A9B-8C7D-DC843B89BF8A}" type="slidenum">
              <a:rPr lang="en-US"/>
              <a:pPr>
                <a:defRPr/>
              </a:pPr>
              <a:t>‹#›</a:t>
            </a:fld>
            <a:endParaRPr lang="en-US"/>
          </a:p>
        </p:txBody>
      </p:sp>
    </p:spTree>
    <p:extLst>
      <p:ext uri="{BB962C8B-B14F-4D97-AF65-F5344CB8AC3E}">
        <p14:creationId xmlns:p14="http://schemas.microsoft.com/office/powerpoint/2010/main" val="4090889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82EF7BF-DF0D-4822-9831-611C462D2EC9}" type="slidenum">
              <a:rPr lang="en-US"/>
              <a:pPr>
                <a:defRPr/>
              </a:pPr>
              <a:t>‹#›</a:t>
            </a:fld>
            <a:endParaRPr lang="en-US"/>
          </a:p>
        </p:txBody>
      </p:sp>
    </p:spTree>
    <p:extLst>
      <p:ext uri="{BB962C8B-B14F-4D97-AF65-F5344CB8AC3E}">
        <p14:creationId xmlns:p14="http://schemas.microsoft.com/office/powerpoint/2010/main" val="3041727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046A73-1950-457B-9B15-6D22DD5917BD}" type="slidenum">
              <a:rPr lang="en-US"/>
              <a:pPr>
                <a:defRPr/>
              </a:pPr>
              <a:t>‹#›</a:t>
            </a:fld>
            <a:endParaRPr lang="en-US"/>
          </a:p>
        </p:txBody>
      </p:sp>
    </p:spTree>
    <p:extLst>
      <p:ext uri="{BB962C8B-B14F-4D97-AF65-F5344CB8AC3E}">
        <p14:creationId xmlns:p14="http://schemas.microsoft.com/office/powerpoint/2010/main" val="425391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65EF7B-B280-4FD5-B1B3-54953680F610}" type="slidenum">
              <a:rPr lang="en-US"/>
              <a:pPr>
                <a:defRPr/>
              </a:pPr>
              <a:t>‹#›</a:t>
            </a:fld>
            <a:endParaRPr lang="en-US"/>
          </a:p>
        </p:txBody>
      </p:sp>
    </p:spTree>
    <p:extLst>
      <p:ext uri="{BB962C8B-B14F-4D97-AF65-F5344CB8AC3E}">
        <p14:creationId xmlns:p14="http://schemas.microsoft.com/office/powerpoint/2010/main" val="791571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49023E-8EC8-4DBD-B88C-9FDCE392894F}" type="slidenum">
              <a:rPr lang="en-US"/>
              <a:pPr>
                <a:defRPr/>
              </a:pPr>
              <a:t>‹#›</a:t>
            </a:fld>
            <a:endParaRPr lang="en-US"/>
          </a:p>
        </p:txBody>
      </p:sp>
    </p:spTree>
    <p:extLst>
      <p:ext uri="{BB962C8B-B14F-4D97-AF65-F5344CB8AC3E}">
        <p14:creationId xmlns:p14="http://schemas.microsoft.com/office/powerpoint/2010/main" val="187587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A04FF6-44E6-442C-A271-638B9F037954}" type="slidenum">
              <a:rPr lang="en-US"/>
              <a:pPr>
                <a:defRPr/>
              </a:pPr>
              <a:t>‹#›</a:t>
            </a:fld>
            <a:endParaRPr lang="en-US"/>
          </a:p>
        </p:txBody>
      </p:sp>
    </p:spTree>
    <p:extLst>
      <p:ext uri="{BB962C8B-B14F-4D97-AF65-F5344CB8AC3E}">
        <p14:creationId xmlns:p14="http://schemas.microsoft.com/office/powerpoint/2010/main" val="3718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68B212-E66A-4140-A1B1-BD5BDD4D09A0}" type="slidenum">
              <a:rPr lang="en-US"/>
              <a:pPr>
                <a:defRPr/>
              </a:pPr>
              <a:t>‹#›</a:t>
            </a:fld>
            <a:endParaRPr lang="en-US"/>
          </a:p>
        </p:txBody>
      </p:sp>
    </p:spTree>
    <p:extLst>
      <p:ext uri="{BB962C8B-B14F-4D97-AF65-F5344CB8AC3E}">
        <p14:creationId xmlns:p14="http://schemas.microsoft.com/office/powerpoint/2010/main" val="2006712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B4CD44-B6F7-4F30-B678-47D243C58C50}" type="slidenum">
              <a:rPr lang="en-US"/>
              <a:pPr>
                <a:defRPr/>
              </a:pPr>
              <a:t>‹#›</a:t>
            </a:fld>
            <a:endParaRPr lang="en-US"/>
          </a:p>
        </p:txBody>
      </p:sp>
    </p:spTree>
    <p:extLst>
      <p:ext uri="{BB962C8B-B14F-4D97-AF65-F5344CB8AC3E}">
        <p14:creationId xmlns:p14="http://schemas.microsoft.com/office/powerpoint/2010/main" val="280150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DF7FC8-704E-455B-B115-D78B08108CE0}" type="slidenum">
              <a:rPr lang="en-US"/>
              <a:pPr>
                <a:defRPr/>
              </a:pPr>
              <a:t>‹#›</a:t>
            </a:fld>
            <a:endParaRPr lang="en-US"/>
          </a:p>
        </p:txBody>
      </p:sp>
    </p:spTree>
    <p:extLst>
      <p:ext uri="{BB962C8B-B14F-4D97-AF65-F5344CB8AC3E}">
        <p14:creationId xmlns:p14="http://schemas.microsoft.com/office/powerpoint/2010/main" val="226022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DF808C-8784-40A5-97A5-FBC178E8C61A}" type="slidenum">
              <a:rPr lang="en-US"/>
              <a:pPr>
                <a:defRPr/>
              </a:pPr>
              <a:t>‹#›</a:t>
            </a:fld>
            <a:endParaRPr lang="en-US"/>
          </a:p>
        </p:txBody>
      </p:sp>
    </p:spTree>
    <p:extLst>
      <p:ext uri="{BB962C8B-B14F-4D97-AF65-F5344CB8AC3E}">
        <p14:creationId xmlns:p14="http://schemas.microsoft.com/office/powerpoint/2010/main" val="354182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CC7DE5-F5E4-4E52-99B8-F6E6F119E45F}" type="slidenum">
              <a:rPr lang="en-US"/>
              <a:pPr>
                <a:defRPr/>
              </a:pPr>
              <a:t>‹#›</a:t>
            </a:fld>
            <a:endParaRPr lang="en-US"/>
          </a:p>
        </p:txBody>
      </p:sp>
    </p:spTree>
    <p:extLst>
      <p:ext uri="{BB962C8B-B14F-4D97-AF65-F5344CB8AC3E}">
        <p14:creationId xmlns:p14="http://schemas.microsoft.com/office/powerpoint/2010/main" val="15109015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i="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i="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i="0"/>
            </a:lvl1pPr>
          </a:lstStyle>
          <a:p>
            <a:pPr>
              <a:defRPr/>
            </a:pPr>
            <a:fld id="{9CE3985D-5BB0-4425-B4F0-C0A1862748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hyperlink" Target="http://www.scienceprofonline.org/" TargetMode="External"/><Relationship Id="rId5" Type="http://schemas.openxmlformats.org/officeDocument/2006/relationships/hyperlink" Target="http://creativecommons.org/licenses/by-sa/3.0/" TargetMode="External"/><Relationship Id="rId6" Type="http://schemas.openxmlformats.org/officeDocument/2006/relationships/hyperlink" Target="mailto:alicia@scienceprofonline.com"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hyperlink" Target="http://www.scienceprofonline.com/science-image-libr/sci-image-libr-microscope.html" TargetMode="External"/><Relationship Id="rId10" Type="http://schemas.openxmlformats.org/officeDocument/2006/relationships/hyperlink" Target="mailto:info@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phil.cdc.gov/phil/home.asp" TargetMode="External"/><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image" Target="../media/image20.jpeg"/><Relationship Id="rId10" Type="http://schemas.openxmlformats.org/officeDocument/2006/relationships/hyperlink" Target="http://www.cdc.gov/parasites/giardia/giardia-and-pets.html" TargetMode="External"/><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dpd.cdc.gov/DPDx/HTML/ImageLibrary/Amebiasis_il.htm" TargetMode="External"/><Relationship Id="rId4" Type="http://schemas.openxmlformats.org/officeDocument/2006/relationships/hyperlink" Target="http://en.wikipedia.org/wiki/File:Entamoeba_histolytica_life_cycle-en.svg" TargetMode="External"/><Relationship Id="rId5" Type="http://schemas.openxmlformats.org/officeDocument/2006/relationships/hyperlink" Target="http://www.dpd.cdc.gov/dpdx/images/ParasiteImages/A-F/Amebiasis/E_histol_trophs_F.JPG" TargetMode="External"/><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commons.wikimedia.org/wiki/File:Toxoplasma_gondii_Life_cycle_PHIL_3421_lores.jpg" TargetMode="External"/><Relationship Id="rId4" Type="http://schemas.openxmlformats.org/officeDocument/2006/relationships/hyperlink" Target="http://commons.wikimedia.org/wiki/File:Toxoplasma_gondii_tachy.jpg" TargetMode="External"/><Relationship Id="rId5" Type="http://schemas.openxmlformats.org/officeDocument/2006/relationships/image" Target="../media/image24.jpg"/><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8" Type="http://schemas.openxmlformats.org/officeDocument/2006/relationships/image" Target="../media/image25.jpg"/><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commons.wikimedia.org/wiki/File:Anopheles_stephensi.jpeg" TargetMode="External"/><Relationship Id="rId4" Type="http://schemas.openxmlformats.org/officeDocument/2006/relationships/image" Target="../media/image26.gif"/><Relationship Id="rId5" Type="http://schemas.openxmlformats.org/officeDocument/2006/relationships/image" Target="../media/image27.jpeg"/><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hyperlink" Target="http://www.scienceprofonline.com/cell-biology/plant-cell-parts-functions-diagrams.html" TargetMode="External"/><Relationship Id="rId5" Type="http://schemas.openxmlformats.org/officeDocument/2006/relationships/image" Target="../media/image28.jpeg"/><Relationship Id="rId6" Type="http://schemas.openxmlformats.org/officeDocument/2006/relationships/hyperlink" Target="http://en.wikipedia.org/wiki/File:Fungi_collage.jpg"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File:Pulmonary_aspergillosis.jpg" TargetMode="External"/><Relationship Id="rId4" Type="http://schemas.openxmlformats.org/officeDocument/2006/relationships/image" Target="../media/image29.jpeg"/><Relationship Id="rId5" Type="http://schemas.openxmlformats.org/officeDocument/2006/relationships/hyperlink" Target="http://www.scienceprofonline.com/virtual-micro-main.html" TargetMode="External"/><Relationship Id="rId6"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hyperlink" Target="http://en.wikipedia.org/wiki/Mycosis" TargetMode="External"/><Relationship Id="rId5" Type="http://schemas.openxmlformats.org/officeDocument/2006/relationships/hyperlink" Target="http://en.wikipedia.org/wiki/File:Athletes.jpg" TargetMode="External"/><Relationship Id="rId6" Type="http://schemas.openxmlformats.org/officeDocument/2006/relationships/image" Target="../media/image31.jpeg"/><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profonline.com/chemistry/what-is-an-enzyme-catalyst-catalytic-proteins.html" TargetMode="External"/><Relationship Id="rId4" Type="http://schemas.openxmlformats.org/officeDocument/2006/relationships/hyperlink" Target="http://www.scienceprofonline.org/chemistry/what-are-proteins-amino-acids-peptide-bonds.html" TargetMode="External"/><Relationship Id="rId5" Type="http://schemas.openxmlformats.org/officeDocument/2006/relationships/image" Target="../media/image33.jpeg"/><Relationship Id="rId6" Type="http://schemas.openxmlformats.org/officeDocument/2006/relationships/hyperlink" Target="http://phil.cdc.gov/" TargetMode="External"/><Relationship Id="rId7" Type="http://schemas.openxmlformats.org/officeDocument/2006/relationships/image" Target="../media/image34.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hyperlink" Target="http://phil.cdc.gov/" TargetMode="External"/><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en.wikipedia.org/wiki/File:Aspergillus.jpg" TargetMode="External"/><Relationship Id="rId5" Type="http://schemas.openxmlformats.org/officeDocument/2006/relationships/image" Target="../media/image3.jpeg"/><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hyperlink" Target="http://en.wikipedia.org/wiki/File:Bed_in_Seattle_hotel.jpg" TargetMode="External"/><Relationship Id="rId5" Type="http://schemas.openxmlformats.org/officeDocument/2006/relationships/hyperlink" Target="http://phil.cdc.gov/" TargetMode="External"/><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File:Heartworm.JPG" TargetMode="External"/><Relationship Id="rId4" Type="http://schemas.openxmlformats.org/officeDocument/2006/relationships/hyperlink" Target="http://phil.cdc.gov/" TargetMode="External"/><Relationship Id="rId5" Type="http://schemas.openxmlformats.org/officeDocument/2006/relationships/hyperlink" Target="https://www.youtube.com/watch?v=FW76UxudEMk" TargetMode="External"/><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0" Type="http://schemas.openxmlformats.org/officeDocument/2006/relationships/image" Target="../media/image43.jpeg"/><Relationship Id="rId11" Type="http://schemas.openxmlformats.org/officeDocument/2006/relationships/hyperlink" Target="http://www.animalplanet.com/tv-shows/monsters-inside-me/videos/worm-in-my-butt.htm" TargetMode="External"/><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scienceprofonline.org/chemistry/what-are-proteins-amino-acids-peptide-bonds.html" TargetMode="External"/><Relationship Id="rId4" Type="http://schemas.openxmlformats.org/officeDocument/2006/relationships/hyperlink" Target="http://phil.cdc.gov/" TargetMode="External"/><Relationship Id="rId5" Type="http://schemas.openxmlformats.org/officeDocument/2006/relationships/hyperlink" Target="http://www.dpd.cdc.gov/dpdx/html/hookworm.htm" TargetMode="External"/><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8" Type="http://schemas.openxmlformats.org/officeDocument/2006/relationships/image" Target="../media/image45.jpeg"/><Relationship Id="rId9" Type="http://schemas.openxmlformats.org/officeDocument/2006/relationships/image" Target="../media/image46.jpeg"/><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cdc.gov/parasites/cysticercosis/index.html" TargetMode="External"/><Relationship Id="rId4" Type="http://schemas.openxmlformats.org/officeDocument/2006/relationships/hyperlink" Target="http://www.scienceprofonline.org/science-image-libr/sci-image-libr-eukaryotic-cells-and-microbe.html" TargetMode="External"/><Relationship Id="rId5" Type="http://schemas.openxmlformats.org/officeDocument/2006/relationships/hyperlink" Target="http://www.cdc.gov/parasites/taeniasis/biology.html" TargetMode="External"/><Relationship Id="rId6" Type="http://schemas.openxmlformats.org/officeDocument/2006/relationships/hyperlink" Target="http://www.worms-in-cats.com/tapeworms-in-cats/"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9" Type="http://schemas.openxmlformats.org/officeDocument/2006/relationships/image" Target="../media/image47.png"/><Relationship Id="rId10" Type="http://schemas.openxmlformats.org/officeDocument/2006/relationships/image" Target="../media/image48.jpeg"/><Relationship Id="rId11" Type="http://schemas.openxmlformats.org/officeDocument/2006/relationships/image" Target="../media/image49.jpe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1" Type="http://schemas.openxmlformats.org/officeDocument/2006/relationships/hyperlink" Target="http://www.youtube.com/watch?v=6jAGOibTMuU&amp;feature=related" TargetMode="External"/><Relationship Id="rId12" Type="http://schemas.openxmlformats.org/officeDocument/2006/relationships/hyperlink" Target="http://highered.mcgraw-hill.com/olcweb/cgi/pluginpop.cgi?it=swf::535::535::/sites/dl/free/0072437316/120068/bio02.swf::Endocytosis%20and%20Exocytosis" TargetMode="External"/><Relationship Id="rId13" Type="http://schemas.openxmlformats.org/officeDocument/2006/relationships/hyperlink" Target="http://bcs.whfreeman.com/thelifewire/content/chp27/27020.html" TargetMode="External"/><Relationship Id="rId14" Type="http://schemas.openxmlformats.org/officeDocument/2006/relationships/image" Target="../media/image50.wmf"/><Relationship Id="rId15" Type="http://schemas.openxmlformats.org/officeDocument/2006/relationships/hyperlink" Target="http://www.scienceprofonline.com/virtual-micro-main.html"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www.scienceprofonline.com/vmc/eukaryotic-microbe-types-main.html" TargetMode="External"/><Relationship Id="rId4" Type="http://schemas.openxmlformats.org/officeDocument/2006/relationships/hyperlink" Target="http://www.scienceprofonline.com/" TargetMode="External"/><Relationship Id="rId5" Type="http://schemas.openxmlformats.org/officeDocument/2006/relationships/hyperlink" Target="http://www.addictinggames.com/strategy-games/pandemic2.jsp" TargetMode="External"/><Relationship Id="rId6" Type="http://schemas.openxmlformats.org/officeDocument/2006/relationships/hyperlink" Target="http://www.youtube.com/watch?v=gYog7aSma74" TargetMode="External"/><Relationship Id="rId7" Type="http://schemas.openxmlformats.org/officeDocument/2006/relationships/hyperlink" Target="http://www.cellsalive.com/cells/3dcell.htm" TargetMode="External"/><Relationship Id="rId8" Type="http://schemas.openxmlformats.org/officeDocument/2006/relationships/hyperlink" Target="http://bcs.whfreeman.com/thelifewire/content/chp04/0402001.html" TargetMode="External"/><Relationship Id="rId9" Type="http://schemas.openxmlformats.org/officeDocument/2006/relationships/hyperlink" Target="http://bcs.whfreeman.com/thelifewire/content/chp04/0402002.html" TargetMode="External"/><Relationship Id="rId10" Type="http://schemas.openxmlformats.org/officeDocument/2006/relationships/hyperlink" Target="http://faculty.uma.edu/sbaker/nucleus_endo.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scienceprofonline.com/" TargetMode="External"/><Relationship Id="rId4" Type="http://schemas.openxmlformats.org/officeDocument/2006/relationships/hyperlink" Target="http://www.giantmicrobes.com/us/products/giardia.html" TargetMode="External"/><Relationship Id="rId5" Type="http://schemas.openxmlformats.org/officeDocument/2006/relationships/hyperlink" Target="http://commons.wikimedia.org/wiki/File:Average_prokaryote_cell-_unlabled.svg" TargetMode="External"/><Relationship Id="rId6" Type="http://schemas.openxmlformats.org/officeDocument/2006/relationships/image" Target="../media/image51.jpeg"/><Relationship Id="rId7" Type="http://schemas.openxmlformats.org/officeDocument/2006/relationships/image" Target="../media/image52.png"/><Relationship Id="rId8" Type="http://schemas.openxmlformats.org/officeDocument/2006/relationships/hyperlink" Target="http://www.scienceprofonline.org/virtual-micro-main.html" TargetMode="External"/><Relationship Id="rId9" Type="http://schemas.openxmlformats.org/officeDocument/2006/relationships/image" Target="../media/image53.jpe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hyperlink" Target="http://commons.wikimedia.org/wiki/File:Average_prokaryote_cell-_unlabled.svg" TargetMode="External"/><Relationship Id="rId6" Type="http://schemas.openxmlformats.org/officeDocument/2006/relationships/hyperlink" Target="http://commons.wikimedia.org/wiki/File:Animal_cell_structure_no_text.svg" TargetMode="External"/><Relationship Id="rId7" Type="http://schemas.openxmlformats.org/officeDocument/2006/relationships/hyperlink" Target="http://www.scienceprofonline.com/virtual-micro-main.html" TargetMode="External"/><Relationship Id="rId8"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scienceprofonline.com/cell-biology/prokaryotic-and-eukaryotic-two-types-of-biological-cells.html" TargetMode="External"/><Relationship Id="rId4" Type="http://schemas.openxmlformats.org/officeDocument/2006/relationships/image" Target="../media/image6.jpeg"/><Relationship Id="rId5" Type="http://schemas.openxmlformats.org/officeDocument/2006/relationships/hyperlink" Target="http://en.wikipedia.org/wiki/File:Animal_cell_structure_en.svg" TargetMode="External"/><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Phylogenetic_tree.svg" TargetMode="External"/><Relationship Id="rId4" Type="http://schemas.openxmlformats.org/officeDocument/2006/relationships/hyperlink" Target="http://en.wikipedia.org/wiki/File:Biological_classification_L_Pengo_vflip.svg" TargetMode="External"/><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hyperlink" Target="http://www.scienceprofonline.com/cell-biology/eukaryotic-cell-parts-functions-diagrams.html" TargetMode="External"/><Relationship Id="rId7" Type="http://schemas.openxmlformats.org/officeDocument/2006/relationships/image" Target="../media/image7.jpeg"/><Relationship Id="rId8" Type="http://schemas.openxmlformats.org/officeDocument/2006/relationships/hyperlink" Target="http://www.scienceprofonline.com/" TargetMode="External"/><Relationship Id="rId9"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hyperlink" Target="http://phil.cdc.gov/phil/home.asp" TargetMode="External"/><Relationship Id="rId7" Type="http://schemas.openxmlformats.org/officeDocument/2006/relationships/hyperlink" Target="http://en.wikipedia.org/wiki/File:Oralcandi.JPG" TargetMode="External"/><Relationship Id="rId8" Type="http://schemas.openxmlformats.org/officeDocument/2006/relationships/hyperlink" Target="http://www.scienceprofonline.com/virtual-micro-main.html" TargetMode="External"/><Relationship Id="rId9"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www.scienceprofonline.com/cell-biology/eukaryotic-cell-parts-functions-diagrams.html" TargetMode="External"/><Relationship Id="rId4" Type="http://schemas.openxmlformats.org/officeDocument/2006/relationships/hyperlink" Target="http://en.wikipedia.org/wiki/File:Balantidium_coli_wet_mount.jpg" TargetMode="External"/><Relationship Id="rId5" Type="http://schemas.openxmlformats.org/officeDocument/2006/relationships/hyperlink" Target="http://phil.cdc.gov/phil/home.asp" TargetMode="External"/><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hyperlink" Target="http://www.scienceprofonline.com/virtual-micro-main.html" TargetMode="External"/><Relationship Id="rId10" Type="http://schemas.openxmlformats.org/officeDocument/2006/relationships/hyperlink" Target="http://www.scienceprofonline.com/" TargetMode="External"/><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hyperlink" Target="http://wps.aw.com/wps/media/access/Pearson_Default/2744/2810849/login.html" TargetMode="External"/><Relationship Id="rId4" Type="http://schemas.openxmlformats.org/officeDocument/2006/relationships/image" Target="../media/image15.jpeg"/><Relationship Id="rId5" Type="http://schemas.openxmlformats.org/officeDocument/2006/relationships/hyperlink" Target="http://www.scienceprofonline.com/cell-biology/prokaryotic-cell-parts-functions-diagrams.html" TargetMode="External"/><Relationship Id="rId6" Type="http://schemas.openxmlformats.org/officeDocument/2006/relationships/hyperlink" Target="http://www.scienceprofonline.com/virtual-micro-main.html" TargetMode="External"/><Relationship Id="rId7" Type="http://schemas.openxmlformats.org/officeDocument/2006/relationships/hyperlink" Target="http://www.scienceprofonline.com/"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hyperlink" Target="http://www.scienceprofonline.com/virtual-micro-main.html" TargetMode="External"/><Relationship Id="rId5" Type="http://schemas.openxmlformats.org/officeDocument/2006/relationships/hyperlink" Target="http://www.scienceprofonline.com/" TargetMode="External"/><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ScienceProfOnline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 y="152400"/>
            <a:ext cx="2181225" cy="137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ChangeArrowheads="1"/>
          </p:cNvSpPr>
          <p:nvPr/>
        </p:nvSpPr>
        <p:spPr bwMode="auto">
          <a:xfrm>
            <a:off x="2743200" y="228600"/>
            <a:ext cx="6234113" cy="1143000"/>
          </a:xfrm>
          <a:prstGeom prst="rect">
            <a:avLst/>
          </a:prstGeom>
          <a:noFill/>
          <a:ln w="76200" cmpd="tri">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800" b="1" i="0">
                <a:solidFill>
                  <a:schemeClr val="tx2"/>
                </a:solidFill>
                <a:latin typeface="Comic Sans MS" pitchFamily="66" charset="0"/>
              </a:rPr>
              <a:t>About </a:t>
            </a:r>
            <a:r>
              <a:rPr lang="en-US" sz="2800" b="1" i="0">
                <a:solidFill>
                  <a:schemeClr val="tx2"/>
                </a:solidFill>
                <a:latin typeface="Comic Sans MS" pitchFamily="66" charset="0"/>
                <a:hlinkClick r:id="rId4"/>
              </a:rPr>
              <a:t>Science Prof Online</a:t>
            </a:r>
            <a:r>
              <a:rPr lang="en-US" sz="2800" b="1" i="0">
                <a:solidFill>
                  <a:schemeClr val="tx2"/>
                </a:solidFill>
                <a:latin typeface="Comic Sans MS" pitchFamily="66" charset="0"/>
              </a:rPr>
              <a:t> </a:t>
            </a:r>
          </a:p>
          <a:p>
            <a:pPr algn="ctr"/>
            <a:r>
              <a:rPr lang="en-US" sz="2800" b="1" i="0">
                <a:solidFill>
                  <a:schemeClr val="tx2"/>
                </a:solidFill>
                <a:latin typeface="Comic Sans MS" pitchFamily="66" charset="0"/>
              </a:rPr>
              <a:t>PowerPoint Resources</a:t>
            </a:r>
          </a:p>
        </p:txBody>
      </p:sp>
      <p:sp>
        <p:nvSpPr>
          <p:cNvPr id="2052" name="Rectangle 3"/>
          <p:cNvSpPr>
            <a:spLocks noChangeArrowheads="1"/>
          </p:cNvSpPr>
          <p:nvPr/>
        </p:nvSpPr>
        <p:spPr bwMode="auto">
          <a:xfrm>
            <a:off x="107950" y="1619150"/>
            <a:ext cx="9036050" cy="3825674"/>
          </a:xfrm>
          <a:prstGeom prst="rect">
            <a:avLst/>
          </a:prstGeom>
          <a:noFill/>
          <a:ln w="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lnSpc>
                <a:spcPct val="80000"/>
              </a:lnSpc>
              <a:spcBef>
                <a:spcPct val="20000"/>
              </a:spcBef>
              <a:buFontTx/>
              <a:buChar char="•"/>
            </a:pPr>
            <a:r>
              <a:rPr lang="en-US" sz="1400" b="0" i="0" dirty="0">
                <a:latin typeface="Comic Sans MS" pitchFamily="66" charset="0"/>
              </a:rPr>
              <a:t> </a:t>
            </a:r>
            <a:r>
              <a:rPr lang="en-US" sz="1200" b="0" i="0" dirty="0">
                <a:latin typeface="Comic Sans MS" pitchFamily="66" charset="0"/>
              </a:rPr>
              <a:t>Science Prof Online (SPO) is a free science education website that provides fully-developed Virtual Science Classrooms,  science-related PowerPoints, articles and images. The site is designed to be a helpful resource for students, educators, and anyone interested in learning about science. </a:t>
            </a:r>
          </a:p>
          <a:p>
            <a:pPr algn="l">
              <a:lnSpc>
                <a:spcPct val="80000"/>
              </a:lnSpc>
              <a:spcBef>
                <a:spcPct val="20000"/>
              </a:spcBef>
              <a:buFontTx/>
              <a:buChar char="•"/>
            </a:pPr>
            <a:endParaRPr lang="en-US" sz="1200" b="0" i="0" dirty="0">
              <a:latin typeface="Comic Sans MS" pitchFamily="66" charset="0"/>
            </a:endParaRPr>
          </a:p>
          <a:p>
            <a:pPr algn="l">
              <a:lnSpc>
                <a:spcPct val="80000"/>
              </a:lnSpc>
              <a:spcBef>
                <a:spcPct val="20000"/>
              </a:spcBef>
              <a:buFontTx/>
              <a:buChar char="•"/>
            </a:pPr>
            <a:r>
              <a:rPr lang="en-US" sz="1200" b="0" i="0" dirty="0">
                <a:latin typeface="Comic Sans MS" pitchFamily="66" charset="0"/>
              </a:rPr>
              <a:t> The SPO Virtual Classrooms offer many educational resources, including practice test questions, review questions, lecture PowerPoints, video tutorials, sample assignments and course syllabi. New materials are continually being developed, so check back frequently, or follow us on Facebook (Science Prof Online) or Twitter (</a:t>
            </a:r>
            <a:r>
              <a:rPr lang="en-US" sz="1200" b="0" i="0" dirty="0" err="1">
                <a:latin typeface="Comic Sans MS" pitchFamily="66" charset="0"/>
              </a:rPr>
              <a:t>ScienceProfSPO</a:t>
            </a:r>
            <a:r>
              <a:rPr lang="en-US" sz="1200" b="0" i="0" dirty="0">
                <a:latin typeface="Comic Sans MS" pitchFamily="66" charset="0"/>
              </a:rPr>
              <a:t>) for updates.</a:t>
            </a:r>
          </a:p>
          <a:p>
            <a:pPr algn="l">
              <a:lnSpc>
                <a:spcPct val="80000"/>
              </a:lnSpc>
              <a:spcBef>
                <a:spcPct val="20000"/>
              </a:spcBef>
              <a:buFontTx/>
              <a:buChar char="•"/>
            </a:pPr>
            <a:endParaRPr lang="en-US" sz="1200" b="0" i="0" dirty="0">
              <a:latin typeface="Comic Sans MS" pitchFamily="66" charset="0"/>
            </a:endParaRPr>
          </a:p>
          <a:p>
            <a:pPr algn="l">
              <a:lnSpc>
                <a:spcPct val="80000"/>
              </a:lnSpc>
              <a:spcBef>
                <a:spcPct val="20000"/>
              </a:spcBef>
              <a:buFontTx/>
              <a:buChar char="•"/>
            </a:pPr>
            <a:r>
              <a:rPr lang="en-US" sz="1200" b="0" i="0" dirty="0">
                <a:latin typeface="Comic Sans MS" pitchFamily="66" charset="0"/>
              </a:rPr>
              <a:t> Many SPO PowerPoints are available in a variety of formats, such as fully editable PowerPoint </a:t>
            </a:r>
            <a:r>
              <a:rPr lang="en-US" sz="1200" b="0" i="0" dirty="0" smtClean="0">
                <a:latin typeface="Comic Sans MS" pitchFamily="66" charset="0"/>
              </a:rPr>
              <a:t>files (.</a:t>
            </a:r>
            <a:r>
              <a:rPr lang="en-US" sz="1200" b="0" i="0" dirty="0" err="1" smtClean="0">
                <a:latin typeface="Comic Sans MS" pitchFamily="66" charset="0"/>
              </a:rPr>
              <a:t>ppt</a:t>
            </a:r>
            <a:r>
              <a:rPr lang="en-US" sz="1200" b="0" i="0" dirty="0" smtClean="0">
                <a:latin typeface="Comic Sans MS" pitchFamily="66" charset="0"/>
              </a:rPr>
              <a:t>), </a:t>
            </a:r>
            <a:r>
              <a:rPr lang="en-US" sz="1200" b="0" i="0" dirty="0">
                <a:latin typeface="Comic Sans MS" pitchFamily="66" charset="0"/>
              </a:rPr>
              <a:t>as well as </a:t>
            </a:r>
            <a:r>
              <a:rPr lang="en-US" sz="1200" b="0" i="0" dirty="0" err="1">
                <a:latin typeface="Comic Sans MS" pitchFamily="66" charset="0"/>
              </a:rPr>
              <a:t>uneditable</a:t>
            </a:r>
            <a:r>
              <a:rPr lang="en-US" sz="1200" b="0" i="0" dirty="0">
                <a:latin typeface="Comic Sans MS" pitchFamily="66" charset="0"/>
              </a:rPr>
              <a:t> versions in smaller file sizes, such as PowerPoint </a:t>
            </a:r>
            <a:r>
              <a:rPr lang="en-US" sz="1200" b="0" i="0" dirty="0" smtClean="0">
                <a:latin typeface="Comic Sans MS" pitchFamily="66" charset="0"/>
              </a:rPr>
              <a:t>Shows (.</a:t>
            </a:r>
            <a:r>
              <a:rPr lang="en-US" sz="1200" b="0" i="0" dirty="0" err="1" smtClean="0">
                <a:latin typeface="Comic Sans MS" pitchFamily="66" charset="0"/>
              </a:rPr>
              <a:t>pps</a:t>
            </a:r>
            <a:r>
              <a:rPr lang="en-US" sz="1200" b="0" i="0" dirty="0" smtClean="0">
                <a:latin typeface="Comic Sans MS" pitchFamily="66" charset="0"/>
              </a:rPr>
              <a:t>)  </a:t>
            </a:r>
            <a:r>
              <a:rPr lang="en-US" sz="1200" b="0" i="0" dirty="0">
                <a:latin typeface="Comic Sans MS" pitchFamily="66" charset="0"/>
              </a:rPr>
              <a:t>and Portable Document Format (.pdf), for ease of printing</a:t>
            </a:r>
            <a:r>
              <a:rPr lang="en-US" sz="1200" b="0" i="0" dirty="0" smtClean="0">
                <a:latin typeface="Comic Sans MS" pitchFamily="66" charset="0"/>
              </a:rPr>
              <a:t>. The font “Jokerman” is used frequently in titles. It has a microbiology feel to it. If you do not have this font, some titles may appear odd, oversized and off-center. Find free downloads of Jokerman by Googling “download </a:t>
            </a:r>
            <a:r>
              <a:rPr lang="en-US" sz="1200" b="0" i="0" dirty="0" err="1" smtClean="0">
                <a:latin typeface="Comic Sans MS" pitchFamily="66" charset="0"/>
              </a:rPr>
              <a:t>jokerman</a:t>
            </a:r>
            <a:r>
              <a:rPr lang="en-US" sz="1200" b="0" i="0" dirty="0" smtClean="0">
                <a:latin typeface="Comic Sans MS" pitchFamily="66" charset="0"/>
              </a:rPr>
              <a:t> font </a:t>
            </a:r>
            <a:r>
              <a:rPr lang="en-US" sz="1200" b="0" i="0" dirty="0" err="1" smtClean="0">
                <a:latin typeface="Comic Sans MS" pitchFamily="66" charset="0"/>
              </a:rPr>
              <a:t>microsoft</a:t>
            </a:r>
            <a:r>
              <a:rPr lang="en-US" sz="1200" b="0" i="0" dirty="0" smtClean="0">
                <a:latin typeface="Comic Sans MS" pitchFamily="66" charset="0"/>
              </a:rPr>
              <a:t>”.</a:t>
            </a:r>
            <a:endParaRPr lang="en-US" sz="1200" b="0" i="0" dirty="0">
              <a:latin typeface="Comic Sans MS" pitchFamily="66" charset="0"/>
            </a:endParaRPr>
          </a:p>
          <a:p>
            <a:pPr algn="l">
              <a:lnSpc>
                <a:spcPct val="80000"/>
              </a:lnSpc>
              <a:spcBef>
                <a:spcPct val="20000"/>
              </a:spcBef>
              <a:buFontTx/>
              <a:buChar char="•"/>
            </a:pPr>
            <a:endParaRPr lang="en-US" sz="1200" b="0" i="0" dirty="0">
              <a:latin typeface="Comic Sans MS" pitchFamily="66" charset="0"/>
            </a:endParaRPr>
          </a:p>
          <a:p>
            <a:pPr algn="l">
              <a:lnSpc>
                <a:spcPct val="80000"/>
              </a:lnSpc>
              <a:spcBef>
                <a:spcPct val="20000"/>
              </a:spcBef>
              <a:buFontTx/>
              <a:buChar char="•"/>
            </a:pPr>
            <a:r>
              <a:rPr lang="en-US" sz="1200" b="0" i="0" dirty="0">
                <a:latin typeface="Comic Sans MS" pitchFamily="66" charset="0"/>
              </a:rPr>
              <a:t> Images used on this resource, and on the SPO website are, wherever possible, credited and linked to their source. Any words underlined and appearing in blue are links that can be clicked on for more information. </a:t>
            </a:r>
            <a:r>
              <a:rPr lang="en-US" sz="1200" b="0" i="0" dirty="0" smtClean="0">
                <a:latin typeface="Comic Sans MS" pitchFamily="66" charset="0"/>
              </a:rPr>
              <a:t>PPT files </a:t>
            </a:r>
            <a:r>
              <a:rPr lang="en-US" sz="1200" b="0" i="0" dirty="0">
                <a:latin typeface="Comic Sans MS" pitchFamily="66" charset="0"/>
              </a:rPr>
              <a:t>must be viewed in slide show mode to use the hyperlinks directly.</a:t>
            </a:r>
          </a:p>
          <a:p>
            <a:pPr algn="l">
              <a:lnSpc>
                <a:spcPct val="80000"/>
              </a:lnSpc>
              <a:spcBef>
                <a:spcPct val="20000"/>
              </a:spcBef>
            </a:pPr>
            <a:endParaRPr lang="en-US" sz="1200" b="0" i="0" dirty="0">
              <a:latin typeface="Comic Sans MS" pitchFamily="66" charset="0"/>
            </a:endParaRPr>
          </a:p>
          <a:p>
            <a:pPr algn="l">
              <a:lnSpc>
                <a:spcPct val="80000"/>
              </a:lnSpc>
              <a:spcBef>
                <a:spcPct val="20000"/>
              </a:spcBef>
              <a:buFontTx/>
              <a:buChar char="•"/>
            </a:pPr>
            <a:r>
              <a:rPr lang="en-US" sz="1200" b="0" i="0" dirty="0">
                <a:latin typeface="Comic Sans MS" pitchFamily="66" charset="0"/>
              </a:rPr>
              <a:t> Several helpful links to fun and interactive learning tools are included throughout the PPT and on the Smart Links slide, near the end of each presentation. You must be in slide show mode to utilize hyperlinks and animations.</a:t>
            </a:r>
          </a:p>
          <a:p>
            <a:pPr algn="l">
              <a:lnSpc>
                <a:spcPct val="80000"/>
              </a:lnSpc>
              <a:spcBef>
                <a:spcPct val="20000"/>
              </a:spcBef>
            </a:pPr>
            <a:r>
              <a:rPr lang="en-US" sz="1200" b="0" i="0" dirty="0">
                <a:latin typeface="Comic Sans MS" pitchFamily="66" charset="0"/>
              </a:rPr>
              <a:t>	</a:t>
            </a:r>
          </a:p>
          <a:p>
            <a:pPr algn="l">
              <a:lnSpc>
                <a:spcPct val="80000"/>
              </a:lnSpc>
              <a:spcBef>
                <a:spcPct val="20000"/>
              </a:spcBef>
              <a:buFontTx/>
              <a:buChar char="•"/>
            </a:pPr>
            <a:r>
              <a:rPr lang="en-US" sz="1200" b="0" i="0" dirty="0">
                <a:latin typeface="Comic Sans MS" pitchFamily="66" charset="0"/>
              </a:rPr>
              <a:t>This digital resource is licensed under Creative Commons </a:t>
            </a:r>
            <a:r>
              <a:rPr lang="en-US" sz="1100" b="0" i="0" dirty="0">
                <a:latin typeface="Comic Sans MS" pitchFamily="66" charset="0"/>
              </a:rPr>
              <a:t>Attribution-</a:t>
            </a:r>
            <a:r>
              <a:rPr lang="en-US" sz="1100" b="0" i="0" dirty="0" err="1">
                <a:latin typeface="Comic Sans MS" pitchFamily="66" charset="0"/>
              </a:rPr>
              <a:t>ShareAlike</a:t>
            </a:r>
            <a:r>
              <a:rPr lang="en-US" sz="1100" b="0" i="0" dirty="0">
                <a:latin typeface="Comic Sans MS" pitchFamily="66" charset="0"/>
              </a:rPr>
              <a:t> 3.0:</a:t>
            </a:r>
          </a:p>
          <a:p>
            <a:pPr algn="l">
              <a:lnSpc>
                <a:spcPct val="80000"/>
              </a:lnSpc>
              <a:spcBef>
                <a:spcPct val="20000"/>
              </a:spcBef>
            </a:pPr>
            <a:r>
              <a:rPr lang="en-US" sz="1100" b="0" i="0" dirty="0">
                <a:latin typeface="Comic Sans MS" pitchFamily="66" charset="0"/>
              </a:rPr>
              <a:t>  </a:t>
            </a:r>
            <a:r>
              <a:rPr lang="en-US" sz="1100" b="0" i="0" dirty="0">
                <a:latin typeface="Comic Sans MS" pitchFamily="66" charset="0"/>
                <a:hlinkClick r:id="rId5"/>
              </a:rPr>
              <a:t>http://creativecommons.org/licenses/by-sa/3.0/</a:t>
            </a:r>
            <a:r>
              <a:rPr lang="en-US" sz="1100" b="0" i="0" dirty="0">
                <a:latin typeface="Comic Sans MS" pitchFamily="66" charset="0"/>
              </a:rPr>
              <a:t>	                 </a:t>
            </a:r>
            <a:endParaRPr lang="en-US" sz="1200" b="0" i="0" dirty="0">
              <a:latin typeface="Comic Sans MS" pitchFamily="66" charset="0"/>
            </a:endParaRPr>
          </a:p>
        </p:txBody>
      </p:sp>
      <p:sp>
        <p:nvSpPr>
          <p:cNvPr id="2053" name="Text Box 5"/>
          <p:cNvSpPr txBox="1">
            <a:spLocks noChangeArrowheads="1"/>
          </p:cNvSpPr>
          <p:nvPr/>
        </p:nvSpPr>
        <p:spPr bwMode="auto">
          <a:xfrm>
            <a:off x="107950" y="5570337"/>
            <a:ext cx="2667000"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b="0" i="0" dirty="0">
                <a:latin typeface="Comic Sans MS" pitchFamily="66" charset="0"/>
                <a:cs typeface="Arial" pitchFamily="34" charset="0"/>
              </a:rPr>
              <a:t>Alicia </a:t>
            </a:r>
            <a:r>
              <a:rPr lang="en-US" sz="1200" b="0" i="0" dirty="0" err="1">
                <a:latin typeface="Comic Sans MS" pitchFamily="66" charset="0"/>
                <a:cs typeface="Arial" pitchFamily="34" charset="0"/>
              </a:rPr>
              <a:t>Cepaitis</a:t>
            </a:r>
            <a:r>
              <a:rPr lang="en-US" sz="1200" b="0" i="0" dirty="0">
                <a:latin typeface="Comic Sans MS" pitchFamily="66" charset="0"/>
                <a:cs typeface="Arial" pitchFamily="34" charset="0"/>
              </a:rPr>
              <a:t>, MS</a:t>
            </a:r>
          </a:p>
          <a:p>
            <a:pPr eaLnBrk="1" hangingPunct="1">
              <a:lnSpc>
                <a:spcPct val="80000"/>
              </a:lnSpc>
              <a:spcBef>
                <a:spcPct val="20000"/>
              </a:spcBef>
            </a:pPr>
            <a:r>
              <a:rPr lang="en-US" sz="1200" b="0" i="0" dirty="0">
                <a:latin typeface="Comic Sans MS" pitchFamily="66" charset="0"/>
                <a:cs typeface="Arial" pitchFamily="34" charset="0"/>
              </a:rPr>
              <a:t>Chief Creative Nerd</a:t>
            </a:r>
          </a:p>
          <a:p>
            <a:pPr eaLnBrk="1" hangingPunct="1">
              <a:lnSpc>
                <a:spcPct val="80000"/>
              </a:lnSpc>
              <a:spcBef>
                <a:spcPct val="20000"/>
              </a:spcBef>
            </a:pPr>
            <a:r>
              <a:rPr lang="en-US" sz="1200" b="0" i="0" dirty="0">
                <a:latin typeface="Comic Sans MS" pitchFamily="66" charset="0"/>
                <a:cs typeface="Arial" pitchFamily="34" charset="0"/>
              </a:rPr>
              <a:t>Science Prof Online</a:t>
            </a:r>
          </a:p>
          <a:p>
            <a:pPr eaLnBrk="1" hangingPunct="1">
              <a:lnSpc>
                <a:spcPct val="80000"/>
              </a:lnSpc>
              <a:spcBef>
                <a:spcPct val="20000"/>
              </a:spcBef>
            </a:pPr>
            <a:r>
              <a:rPr lang="en-US" sz="1200" b="0" i="0" dirty="0">
                <a:latin typeface="Comic Sans MS" pitchFamily="66" charset="0"/>
                <a:cs typeface="Arial" pitchFamily="34" charset="0"/>
              </a:rPr>
              <a:t>Online Education Resources, LLC</a:t>
            </a:r>
          </a:p>
          <a:p>
            <a:pPr eaLnBrk="1" hangingPunct="1">
              <a:lnSpc>
                <a:spcPct val="80000"/>
              </a:lnSpc>
              <a:spcBef>
                <a:spcPct val="20000"/>
              </a:spcBef>
            </a:pPr>
            <a:r>
              <a:rPr lang="en-US" sz="1200" b="0" i="0" dirty="0">
                <a:latin typeface="Comic Sans MS" pitchFamily="66" charset="0"/>
                <a:cs typeface="Arial" pitchFamily="34" charset="0"/>
                <a:hlinkClick r:id="rId6"/>
              </a:rPr>
              <a:t>alicia@scienceprofonline.com</a:t>
            </a:r>
            <a:endParaRPr lang="en-US" sz="1200" b="0" i="0" dirty="0">
              <a:latin typeface="Comic Sans MS" pitchFamily="66" charset="0"/>
              <a:cs typeface="Arial" pitchFamily="34" charset="0"/>
            </a:endParaRPr>
          </a:p>
        </p:txBody>
      </p:sp>
      <p:sp>
        <p:nvSpPr>
          <p:cNvPr id="2054" name="Rectangle 6"/>
          <p:cNvSpPr>
            <a:spLocks noChangeArrowheads="1"/>
          </p:cNvSpPr>
          <p:nvPr/>
        </p:nvSpPr>
        <p:spPr bwMode="auto">
          <a:xfrm>
            <a:off x="0" y="6613525"/>
            <a:ext cx="42322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000" b="0" i="0">
                <a:latin typeface="Comic Sans MS" pitchFamily="66" charset="0"/>
              </a:rPr>
              <a:t>From the </a:t>
            </a:r>
            <a:r>
              <a:rPr lang="en-US" sz="1000" b="0" i="0">
                <a:latin typeface="Comic Sans MS" pitchFamily="66" charset="0"/>
                <a:hlinkClick r:id="rId7"/>
              </a:rPr>
              <a:t>Virtual Microbiology Classroom </a:t>
            </a:r>
            <a:r>
              <a:rPr lang="en-US" sz="1000" b="0" i="0">
                <a:latin typeface="Comic Sans MS" pitchFamily="66" charset="0"/>
              </a:rPr>
              <a:t>on </a:t>
            </a:r>
            <a:r>
              <a:rPr lang="en-US" sz="1000" b="0" i="0">
                <a:latin typeface="Comic Sans MS" pitchFamily="66" charset="0"/>
                <a:hlinkClick r:id="rId8"/>
              </a:rPr>
              <a:t>ScienceProfOnline.com</a:t>
            </a:r>
            <a:endParaRPr lang="en-US" sz="1000" b="0" i="0">
              <a:latin typeface="Comic Sans MS" pitchFamily="66" charset="0"/>
            </a:endParaRPr>
          </a:p>
        </p:txBody>
      </p:sp>
      <p:sp>
        <p:nvSpPr>
          <p:cNvPr id="2055" name="Text Box 14"/>
          <p:cNvSpPr txBox="1">
            <a:spLocks noChangeArrowheads="1"/>
          </p:cNvSpPr>
          <p:nvPr/>
        </p:nvSpPr>
        <p:spPr bwMode="auto">
          <a:xfrm>
            <a:off x="6097588" y="6615113"/>
            <a:ext cx="30464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r>
              <a:rPr lang="en-US" sz="1000" b="0" i="0" dirty="0">
                <a:latin typeface="Comic Sans MS" pitchFamily="66" charset="0"/>
                <a:cs typeface="Arial" pitchFamily="34" charset="0"/>
              </a:rPr>
              <a:t>Image: </a:t>
            </a:r>
            <a:r>
              <a:rPr lang="en-US" sz="1000" b="0" i="0" dirty="0">
                <a:latin typeface="Comic Sans MS" pitchFamily="66" charset="0"/>
                <a:cs typeface="Arial" pitchFamily="34" charset="0"/>
                <a:hlinkClick r:id="rId9"/>
              </a:rPr>
              <a:t>Compound microscope objectives</a:t>
            </a:r>
            <a:r>
              <a:rPr lang="en-US" sz="1000" b="0" i="0" dirty="0">
                <a:latin typeface="Comic Sans MS" pitchFamily="66" charset="0"/>
                <a:cs typeface="Arial" pitchFamily="34" charset="0"/>
              </a:rPr>
              <a:t>, T. Port</a:t>
            </a:r>
          </a:p>
        </p:txBody>
      </p:sp>
      <p:sp>
        <p:nvSpPr>
          <p:cNvPr id="2056" name="Text Box 8"/>
          <p:cNvSpPr txBox="1">
            <a:spLocks noChangeArrowheads="1"/>
          </p:cNvSpPr>
          <p:nvPr/>
        </p:nvSpPr>
        <p:spPr bwMode="auto">
          <a:xfrm>
            <a:off x="6310313" y="5448300"/>
            <a:ext cx="2667000"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defRPr>
            </a:lvl9pPr>
          </a:lstStyle>
          <a:p>
            <a:pPr eaLnBrk="1" hangingPunct="1">
              <a:lnSpc>
                <a:spcPct val="80000"/>
              </a:lnSpc>
              <a:spcBef>
                <a:spcPct val="20000"/>
              </a:spcBef>
            </a:pPr>
            <a:r>
              <a:rPr lang="en-US" sz="1200" b="0" i="0" dirty="0">
                <a:latin typeface="Comic Sans MS" pitchFamily="66" charset="0"/>
                <a:cs typeface="Arial" pitchFamily="34" charset="0"/>
              </a:rPr>
              <a:t>Tami Port, MS</a:t>
            </a:r>
          </a:p>
          <a:p>
            <a:pPr eaLnBrk="1" hangingPunct="1">
              <a:lnSpc>
                <a:spcPct val="80000"/>
              </a:lnSpc>
              <a:spcBef>
                <a:spcPct val="20000"/>
              </a:spcBef>
            </a:pPr>
            <a:r>
              <a:rPr lang="en-US" sz="1200" b="0" i="0" dirty="0">
                <a:latin typeface="Comic Sans MS" pitchFamily="66" charset="0"/>
                <a:cs typeface="Arial" pitchFamily="34" charset="0"/>
              </a:rPr>
              <a:t>Creator of Science Prof Online</a:t>
            </a:r>
          </a:p>
          <a:p>
            <a:pPr eaLnBrk="1" hangingPunct="1">
              <a:lnSpc>
                <a:spcPct val="80000"/>
              </a:lnSpc>
              <a:spcBef>
                <a:spcPct val="20000"/>
              </a:spcBef>
            </a:pPr>
            <a:r>
              <a:rPr lang="en-US" sz="1200" b="0" i="0" dirty="0">
                <a:latin typeface="Comic Sans MS" pitchFamily="66" charset="0"/>
                <a:cs typeface="Arial" pitchFamily="34" charset="0"/>
              </a:rPr>
              <a:t>Chief Executive Nerd</a:t>
            </a:r>
          </a:p>
          <a:p>
            <a:pPr eaLnBrk="1" hangingPunct="1">
              <a:lnSpc>
                <a:spcPct val="80000"/>
              </a:lnSpc>
              <a:spcBef>
                <a:spcPct val="20000"/>
              </a:spcBef>
            </a:pPr>
            <a:r>
              <a:rPr lang="en-US" sz="1200" b="0" i="0" dirty="0">
                <a:latin typeface="Comic Sans MS" pitchFamily="66" charset="0"/>
                <a:cs typeface="Arial" pitchFamily="34" charset="0"/>
              </a:rPr>
              <a:t>Science Prof Online</a:t>
            </a:r>
          </a:p>
          <a:p>
            <a:pPr eaLnBrk="1" hangingPunct="1">
              <a:lnSpc>
                <a:spcPct val="80000"/>
              </a:lnSpc>
              <a:spcBef>
                <a:spcPct val="20000"/>
              </a:spcBef>
            </a:pPr>
            <a:r>
              <a:rPr lang="en-US" sz="1200" b="0" i="0" dirty="0">
                <a:latin typeface="Comic Sans MS" pitchFamily="66" charset="0"/>
                <a:cs typeface="Arial" pitchFamily="34" charset="0"/>
              </a:rPr>
              <a:t>Online Education Resources, LLC</a:t>
            </a:r>
          </a:p>
          <a:p>
            <a:pPr eaLnBrk="1" hangingPunct="1">
              <a:lnSpc>
                <a:spcPct val="80000"/>
              </a:lnSpc>
              <a:spcBef>
                <a:spcPct val="20000"/>
              </a:spcBef>
            </a:pPr>
            <a:r>
              <a:rPr lang="en-US" sz="1200" b="0" i="0" dirty="0">
                <a:latin typeface="Comic Sans MS" pitchFamily="66" charset="0"/>
                <a:cs typeface="Arial" pitchFamily="34" charset="0"/>
                <a:hlinkClick r:id="rId10"/>
              </a:rPr>
              <a:t>info@scienceprofonline.com</a:t>
            </a:r>
            <a:endParaRPr lang="en-US" sz="1200" b="0" i="0" dirty="0">
              <a:latin typeface="Comic Sans MS" pitchFamily="66" charset="0"/>
              <a:cs typeface="Arial" pitchFamily="34" charset="0"/>
            </a:endParaRPr>
          </a:p>
        </p:txBody>
      </p:sp>
    </p:spTree>
    <p:extLst>
      <p:ext uri="{BB962C8B-B14F-4D97-AF65-F5344CB8AC3E}">
        <p14:creationId xmlns:p14="http://schemas.microsoft.com/office/powerpoint/2010/main" val="38326106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4" descr="Giardia_PHIL_11632_sm"/>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8600" y="990600"/>
            <a:ext cx="43434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Rectangle 3"/>
          <p:cNvSpPr>
            <a:spLocks noGrp="1" noChangeArrowheads="1"/>
          </p:cNvSpPr>
          <p:nvPr>
            <p:ph type="body" sz="half" idx="4294967295"/>
          </p:nvPr>
        </p:nvSpPr>
        <p:spPr>
          <a:xfrm>
            <a:off x="622300" y="1371600"/>
            <a:ext cx="3429000" cy="4572000"/>
          </a:xfrm>
          <a:solidFill>
            <a:schemeClr val="bg1"/>
          </a:solidFill>
        </p:spPr>
        <p:txBody>
          <a:bodyPr/>
          <a:lstStyle/>
          <a:p>
            <a:pPr eaLnBrk="1" hangingPunct="1">
              <a:lnSpc>
                <a:spcPct val="80000"/>
              </a:lnSpc>
              <a:defRPr/>
            </a:pPr>
            <a:endParaRPr lang="en-US" sz="500" dirty="0" smtClean="0">
              <a:solidFill>
                <a:srgbClr val="66FF33"/>
              </a:solidFill>
            </a:endParaRPr>
          </a:p>
          <a:p>
            <a:pPr eaLnBrk="1" hangingPunct="1">
              <a:lnSpc>
                <a:spcPct val="80000"/>
              </a:lnSpc>
              <a:defRPr/>
            </a:pPr>
            <a:r>
              <a:rPr lang="en-US" sz="1600" dirty="0" smtClean="0">
                <a:latin typeface="Comic Sans MS" pitchFamily="66" charset="0"/>
              </a:rPr>
              <a:t>Pathogenic species that feed off the intestinal lining.</a:t>
            </a:r>
          </a:p>
          <a:p>
            <a:pPr eaLnBrk="1" hangingPunct="1">
              <a:lnSpc>
                <a:spcPct val="80000"/>
              </a:lnSpc>
              <a:defRPr/>
            </a:pPr>
            <a:endParaRPr lang="en-US" sz="1600" dirty="0" smtClean="0">
              <a:latin typeface="Comic Sans MS" pitchFamily="66" charset="0"/>
            </a:endParaRPr>
          </a:p>
          <a:p>
            <a:pPr eaLnBrk="1" hangingPunct="1">
              <a:lnSpc>
                <a:spcPct val="80000"/>
              </a:lnSpc>
              <a:defRPr/>
            </a:pPr>
            <a:endParaRPr lang="en-US" sz="600" dirty="0" smtClean="0">
              <a:latin typeface="Comic Sans MS" pitchFamily="66" charset="0"/>
            </a:endParaRPr>
          </a:p>
          <a:p>
            <a:pPr eaLnBrk="1" hangingPunct="1">
              <a:lnSpc>
                <a:spcPct val="80000"/>
              </a:lnSpc>
              <a:defRPr/>
            </a:pPr>
            <a:r>
              <a:rPr lang="en-US" sz="1600" dirty="0" smtClean="0">
                <a:latin typeface="Comic Sans MS" pitchFamily="66" charset="0"/>
              </a:rPr>
              <a:t>Infection results from eating food / drinking water contaminated by the organism - usually from feces. </a:t>
            </a:r>
          </a:p>
          <a:p>
            <a:pPr eaLnBrk="1" hangingPunct="1">
              <a:lnSpc>
                <a:spcPct val="80000"/>
              </a:lnSpc>
              <a:defRPr/>
            </a:pPr>
            <a:endParaRPr lang="en-US" sz="1600" dirty="0" smtClean="0">
              <a:latin typeface="Comic Sans MS" pitchFamily="66" charset="0"/>
            </a:endParaRPr>
          </a:p>
          <a:p>
            <a:pPr eaLnBrk="1" hangingPunct="1">
              <a:lnSpc>
                <a:spcPct val="80000"/>
              </a:lnSpc>
              <a:defRPr/>
            </a:pPr>
            <a:endParaRPr lang="en-US" sz="600" dirty="0" smtClean="0">
              <a:latin typeface="Comic Sans MS" pitchFamily="66" charset="0"/>
            </a:endParaRPr>
          </a:p>
          <a:p>
            <a:pPr eaLnBrk="1" hangingPunct="1">
              <a:lnSpc>
                <a:spcPct val="80000"/>
              </a:lnSpc>
              <a:defRPr/>
            </a:pPr>
            <a:r>
              <a:rPr lang="en-US" sz="1600" dirty="0" smtClean="0">
                <a:latin typeface="Comic Sans MS" pitchFamily="66" charset="0"/>
              </a:rPr>
              <a:t>A large number generates inflammation, which causes nausea, stomach ache and diarrhea. </a:t>
            </a:r>
          </a:p>
          <a:p>
            <a:pPr eaLnBrk="1" hangingPunct="1">
              <a:lnSpc>
                <a:spcPct val="80000"/>
              </a:lnSpc>
              <a:defRPr/>
            </a:pPr>
            <a:endParaRPr lang="en-US" sz="1600" dirty="0" smtClean="0">
              <a:latin typeface="Comic Sans MS" pitchFamily="66" charset="0"/>
            </a:endParaRPr>
          </a:p>
          <a:p>
            <a:pPr eaLnBrk="1" hangingPunct="1">
              <a:lnSpc>
                <a:spcPct val="80000"/>
              </a:lnSpc>
              <a:defRPr/>
            </a:pPr>
            <a:r>
              <a:rPr lang="en-US" sz="1600" dirty="0" smtClean="0">
                <a:latin typeface="Comic Sans MS" pitchFamily="66" charset="0"/>
              </a:rPr>
              <a:t>Chronic  </a:t>
            </a:r>
            <a:r>
              <a:rPr lang="en-US" sz="1600" dirty="0" smtClean="0">
                <a:latin typeface="Comic Sans MS" pitchFamily="66" charset="0"/>
              </a:rPr>
              <a:t>infection </a:t>
            </a:r>
            <a:r>
              <a:rPr lang="en-US" sz="1600" dirty="0" smtClean="0">
                <a:latin typeface="Comic Sans MS" pitchFamily="66" charset="0"/>
              </a:rPr>
              <a:t>may result in malnourishment, blocking absorption </a:t>
            </a:r>
          </a:p>
          <a:p>
            <a:pPr marL="0" indent="0" eaLnBrk="1" hangingPunct="1">
              <a:lnSpc>
                <a:spcPct val="80000"/>
              </a:lnSpc>
              <a:buFontTx/>
              <a:buNone/>
              <a:defRPr/>
            </a:pPr>
            <a:r>
              <a:rPr lang="en-US" sz="1600" dirty="0" smtClean="0">
                <a:latin typeface="Comic Sans MS" pitchFamily="66" charset="0"/>
              </a:rPr>
              <a:t>      of food across </a:t>
            </a:r>
          </a:p>
          <a:p>
            <a:pPr marL="0" indent="0" eaLnBrk="1" hangingPunct="1">
              <a:lnSpc>
                <a:spcPct val="80000"/>
              </a:lnSpc>
              <a:buFontTx/>
              <a:buNone/>
              <a:defRPr/>
            </a:pPr>
            <a:r>
              <a:rPr lang="en-US" sz="1600" dirty="0">
                <a:latin typeface="Comic Sans MS" pitchFamily="66" charset="0"/>
              </a:rPr>
              <a:t> </a:t>
            </a:r>
            <a:r>
              <a:rPr lang="en-US" sz="1600" dirty="0" smtClean="0">
                <a:latin typeface="Comic Sans MS" pitchFamily="66" charset="0"/>
              </a:rPr>
              <a:t>     their intestinal </a:t>
            </a:r>
          </a:p>
          <a:p>
            <a:pPr marL="0" indent="0" eaLnBrk="1" hangingPunct="1">
              <a:lnSpc>
                <a:spcPct val="80000"/>
              </a:lnSpc>
              <a:buFontTx/>
              <a:buNone/>
              <a:defRPr/>
            </a:pPr>
            <a:r>
              <a:rPr lang="en-US" sz="1600" dirty="0">
                <a:latin typeface="Comic Sans MS" pitchFamily="66" charset="0"/>
              </a:rPr>
              <a:t> </a:t>
            </a:r>
            <a:r>
              <a:rPr lang="en-US" sz="1600" dirty="0" smtClean="0">
                <a:latin typeface="Comic Sans MS" pitchFamily="66" charset="0"/>
              </a:rPr>
              <a:t>     wall.</a:t>
            </a:r>
          </a:p>
          <a:p>
            <a:pPr eaLnBrk="1" hangingPunct="1">
              <a:lnSpc>
                <a:spcPct val="80000"/>
              </a:lnSpc>
              <a:buFontTx/>
              <a:buNone/>
              <a:defRPr/>
            </a:pPr>
            <a:endParaRPr lang="en-US" sz="1600" dirty="0" smtClean="0">
              <a:latin typeface="Comic Sans MS" pitchFamily="66" charset="0"/>
            </a:endParaRPr>
          </a:p>
        </p:txBody>
      </p:sp>
      <p:sp>
        <p:nvSpPr>
          <p:cNvPr id="13316" name="Text Box 13"/>
          <p:cNvSpPr txBox="1">
            <a:spLocks noChangeArrowheads="1"/>
          </p:cNvSpPr>
          <p:nvPr/>
        </p:nvSpPr>
        <p:spPr bwMode="auto">
          <a:xfrm>
            <a:off x="152400" y="152400"/>
            <a:ext cx="883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2800" b="1" i="0" dirty="0">
                <a:latin typeface="Comic Sans MS" pitchFamily="66" charset="0"/>
              </a:rPr>
              <a:t>Protozoan</a:t>
            </a:r>
            <a:r>
              <a:rPr lang="en-US" sz="2800" b="1" i="0" dirty="0">
                <a:solidFill>
                  <a:schemeClr val="folHlink"/>
                </a:solidFill>
                <a:latin typeface="Comic Sans MS" pitchFamily="66" charset="0"/>
              </a:rPr>
              <a:t> Species</a:t>
            </a:r>
            <a:r>
              <a:rPr lang="en-US" sz="2800" b="1" i="0" dirty="0">
                <a:latin typeface="Comic Sans MS" pitchFamily="66" charset="0"/>
              </a:rPr>
              <a:t>: </a:t>
            </a:r>
            <a:r>
              <a:rPr lang="en-US" sz="2800" b="1" dirty="0">
                <a:solidFill>
                  <a:schemeClr val="tx1">
                    <a:lumMod val="65000"/>
                    <a:lumOff val="35000"/>
                  </a:schemeClr>
                </a:solidFill>
                <a:latin typeface="Comic Sans MS" pitchFamily="66" charset="0"/>
              </a:rPr>
              <a:t>Giardia </a:t>
            </a:r>
            <a:r>
              <a:rPr lang="en-US" sz="2800" b="1" dirty="0" err="1" smtClean="0">
                <a:solidFill>
                  <a:schemeClr val="tx1">
                    <a:lumMod val="65000"/>
                    <a:lumOff val="35000"/>
                  </a:schemeClr>
                </a:solidFill>
                <a:latin typeface="Comic Sans MS" pitchFamily="66" charset="0"/>
              </a:rPr>
              <a:t>lamblia</a:t>
            </a:r>
            <a:r>
              <a:rPr lang="en-US" sz="2800" b="1" dirty="0" smtClean="0">
                <a:solidFill>
                  <a:schemeClr val="tx1">
                    <a:lumMod val="65000"/>
                    <a:lumOff val="35000"/>
                  </a:schemeClr>
                </a:solidFill>
                <a:latin typeface="Comic Sans MS" pitchFamily="66" charset="0"/>
              </a:rPr>
              <a:t> </a:t>
            </a:r>
            <a:r>
              <a:rPr lang="en-US" sz="1600" i="0" dirty="0" smtClean="0">
                <a:latin typeface="Comic Sans MS" pitchFamily="66" charset="0"/>
              </a:rPr>
              <a:t>(aka </a:t>
            </a:r>
            <a:r>
              <a:rPr lang="en-US" sz="1600" dirty="0" smtClean="0">
                <a:latin typeface="Comic Sans MS" pitchFamily="66" charset="0"/>
              </a:rPr>
              <a:t>G. </a:t>
            </a:r>
            <a:r>
              <a:rPr lang="en-US" sz="1600" dirty="0" err="1" smtClean="0">
                <a:latin typeface="Comic Sans MS" pitchFamily="66" charset="0"/>
              </a:rPr>
              <a:t>intestinalis</a:t>
            </a:r>
            <a:r>
              <a:rPr lang="en-US" sz="1600" i="0" dirty="0" smtClean="0">
                <a:latin typeface="Comic Sans MS" pitchFamily="66" charset="0"/>
              </a:rPr>
              <a:t>) </a:t>
            </a:r>
          </a:p>
        </p:txBody>
      </p:sp>
      <p:sp>
        <p:nvSpPr>
          <p:cNvPr id="13317" name="Text Box 16"/>
          <p:cNvSpPr txBox="1">
            <a:spLocks noChangeArrowheads="1"/>
          </p:cNvSpPr>
          <p:nvPr/>
        </p:nvSpPr>
        <p:spPr bwMode="auto">
          <a:xfrm>
            <a:off x="0" y="6645275"/>
            <a:ext cx="44196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Images: Public Health Image Library, (</a:t>
            </a:r>
            <a:r>
              <a:rPr lang="en-US" sz="1000" i="0">
                <a:latin typeface="Comic Sans MS" pitchFamily="66" charset="0"/>
                <a:hlinkClick r:id="rId4"/>
              </a:rPr>
              <a:t>PHIL) </a:t>
            </a:r>
            <a:r>
              <a:rPr lang="en-US" sz="1000" i="0">
                <a:latin typeface="Comic Sans MS" pitchFamily="66" charset="0"/>
              </a:rPr>
              <a:t>#11649; #11632 &amp; #3394</a:t>
            </a:r>
          </a:p>
        </p:txBody>
      </p:sp>
      <p:pic>
        <p:nvPicPr>
          <p:cNvPr id="13318" name="Picture 20" descr="GiardiasisPHIL_3394"/>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724400" y="2362200"/>
            <a:ext cx="4249738"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9" name="Picture 24" descr="Giardia_PHIL11649"/>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2895600" y="5105400"/>
            <a:ext cx="1431925" cy="1062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20"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7"/>
              </a:rPr>
              <a:t>Virtual Microbiology Classroom</a:t>
            </a:r>
            <a:r>
              <a:rPr lang="en-US" sz="1000" i="0">
                <a:latin typeface="Comic Sans MS" pitchFamily="66" charset="0"/>
              </a:rPr>
              <a:t> on </a:t>
            </a:r>
            <a:r>
              <a:rPr lang="en-US" sz="1000" i="0">
                <a:latin typeface="Comic Sans MS" pitchFamily="66" charset="0"/>
                <a:hlinkClick r:id="rId8"/>
              </a:rPr>
              <a:t>ScienceProfOnline.com</a:t>
            </a:r>
            <a:endParaRPr lang="en-US" sz="1000" i="0">
              <a:latin typeface="Comic Sans MS" pitchFamily="66" charset="0"/>
            </a:endParaRP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7857" y="803075"/>
            <a:ext cx="1676399" cy="160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6629400" y="710623"/>
            <a:ext cx="2362200" cy="1785104"/>
          </a:xfrm>
          <a:prstGeom prst="rect">
            <a:avLst/>
          </a:prstGeom>
          <a:noFill/>
        </p:spPr>
        <p:txBody>
          <a:bodyPr wrap="square" rtlCol="0">
            <a:spAutoFit/>
          </a:bodyPr>
          <a:lstStyle/>
          <a:p>
            <a:pPr algn="ctr"/>
            <a:r>
              <a:rPr lang="en-US" sz="1000" i="0" dirty="0" smtClean="0">
                <a:latin typeface="Comic Sans MS" panose="030F0702030302020204" pitchFamily="66" charset="0"/>
              </a:rPr>
              <a:t>As a puppy, my dog Lulu was  diagnosed with </a:t>
            </a:r>
            <a:r>
              <a:rPr lang="en-US" sz="1000" dirty="0" smtClean="0">
                <a:latin typeface="Comic Sans MS" panose="030F0702030302020204" pitchFamily="66" charset="0"/>
                <a:hlinkClick r:id="rId10"/>
              </a:rPr>
              <a:t>Giardia</a:t>
            </a:r>
            <a:r>
              <a:rPr lang="en-US" sz="1000" i="0" dirty="0" smtClean="0">
                <a:latin typeface="Comic Sans MS" panose="030F0702030302020204" pitchFamily="66" charset="0"/>
              </a:rPr>
              <a:t>. The vet ordered an ELISA test on a stool sample. Unlike a routine flotation stool check that gets parasite eggs and cysts to float to the top of </a:t>
            </a:r>
            <a:r>
              <a:rPr lang="en-US" sz="1000" i="0" dirty="0">
                <a:latin typeface="Comic Sans MS" panose="030F0702030302020204" pitchFamily="66" charset="0"/>
              </a:rPr>
              <a:t>a solution, </a:t>
            </a:r>
            <a:r>
              <a:rPr lang="en-US" sz="1000" i="0" dirty="0" smtClean="0">
                <a:latin typeface="Comic Sans MS" panose="030F0702030302020204" pitchFamily="66" charset="0"/>
              </a:rPr>
              <a:t>the ELISA test </a:t>
            </a:r>
            <a:r>
              <a:rPr lang="en-US" sz="1000" i="0" dirty="0">
                <a:latin typeface="Comic Sans MS" panose="030F0702030302020204" pitchFamily="66" charset="0"/>
              </a:rPr>
              <a:t>looks for a specific </a:t>
            </a:r>
            <a:r>
              <a:rPr lang="en-US" sz="1000" b="1" i="0" dirty="0">
                <a:solidFill>
                  <a:schemeClr val="tx1">
                    <a:lumMod val="65000"/>
                    <a:lumOff val="35000"/>
                  </a:schemeClr>
                </a:solidFill>
                <a:latin typeface="Comic Sans MS" panose="030F0702030302020204" pitchFamily="66" charset="0"/>
              </a:rPr>
              <a:t>antigen</a:t>
            </a:r>
            <a:r>
              <a:rPr lang="en-US" sz="1000" i="0" dirty="0">
                <a:latin typeface="Comic Sans MS" panose="030F0702030302020204" pitchFamily="66" charset="0"/>
              </a:rPr>
              <a:t> (or protein) of the </a:t>
            </a:r>
            <a:r>
              <a:rPr lang="en-US" sz="1000" dirty="0">
                <a:latin typeface="Comic Sans MS" panose="030F0702030302020204" pitchFamily="66" charset="0"/>
              </a:rPr>
              <a:t>Giardia </a:t>
            </a:r>
            <a:r>
              <a:rPr lang="en-US" sz="1000" i="0" dirty="0">
                <a:latin typeface="Comic Sans MS" panose="030F0702030302020204" pitchFamily="66" charset="0"/>
              </a:rPr>
              <a:t>organism. </a:t>
            </a:r>
            <a:r>
              <a:rPr lang="en-US" sz="1000" i="0" dirty="0" smtClean="0">
                <a:latin typeface="Comic Sans MS" panose="030F0702030302020204" pitchFamily="66" charset="0"/>
              </a:rPr>
              <a:t>Giardiasis is typically </a:t>
            </a:r>
            <a:r>
              <a:rPr lang="en-US" sz="1000" i="0" dirty="0">
                <a:latin typeface="Comic Sans MS" panose="030F0702030302020204" pitchFamily="66" charset="0"/>
              </a:rPr>
              <a:t>treated over several days with the drug </a:t>
            </a:r>
            <a:r>
              <a:rPr lang="en-US" sz="1000" i="0" dirty="0" smtClean="0">
                <a:latin typeface="Comic Sans MS" panose="030F0702030302020204" pitchFamily="66" charset="0"/>
              </a:rPr>
              <a:t>Metronidazole.</a:t>
            </a:r>
            <a:endParaRPr lang="en-US" sz="1000" i="0" dirty="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half" idx="1"/>
          </p:nvPr>
        </p:nvSpPr>
        <p:spPr>
          <a:xfrm>
            <a:off x="228600" y="1219200"/>
            <a:ext cx="3886200" cy="5238750"/>
          </a:xfrm>
        </p:spPr>
        <p:txBody>
          <a:bodyPr/>
          <a:lstStyle/>
          <a:p>
            <a:pPr eaLnBrk="1" hangingPunct="1">
              <a:lnSpc>
                <a:spcPct val="80000"/>
              </a:lnSpc>
              <a:buFontTx/>
              <a:buNone/>
            </a:pPr>
            <a:r>
              <a:rPr lang="en-US" sz="1600" dirty="0" smtClean="0">
                <a:latin typeface="Comic Sans MS" pitchFamily="66" charset="0"/>
                <a:cs typeface="Arial" charset="0"/>
              </a:rPr>
              <a:t>• A type of </a:t>
            </a:r>
            <a:r>
              <a:rPr lang="en-US" sz="1800" b="1" dirty="0" smtClean="0">
                <a:solidFill>
                  <a:schemeClr val="tx1">
                    <a:lumMod val="65000"/>
                    <a:lumOff val="35000"/>
                  </a:schemeClr>
                </a:solidFill>
                <a:latin typeface="Comic Sans MS" pitchFamily="66" charset="0"/>
              </a:rPr>
              <a:t>amoebae</a:t>
            </a:r>
            <a:r>
              <a:rPr lang="en-US" sz="1600" b="1" dirty="0" smtClean="0">
                <a:solidFill>
                  <a:schemeClr val="accent2"/>
                </a:solidFill>
                <a:latin typeface="Comic Sans MS" pitchFamily="66" charset="0"/>
              </a:rPr>
              <a:t>.</a:t>
            </a:r>
            <a:endParaRPr lang="en-US" sz="1400" i="1" dirty="0" smtClean="0">
              <a:latin typeface="Comic Sans MS" pitchFamily="66" charset="0"/>
            </a:endParaRPr>
          </a:p>
          <a:p>
            <a:pPr eaLnBrk="1" hangingPunct="1">
              <a:lnSpc>
                <a:spcPct val="80000"/>
              </a:lnSpc>
              <a:buFontTx/>
              <a:buNone/>
            </a:pPr>
            <a:endParaRPr lang="en-US" sz="1600" i="1" dirty="0" smtClean="0">
              <a:latin typeface="Comic Sans MS" pitchFamily="66" charset="0"/>
            </a:endParaRPr>
          </a:p>
          <a:p>
            <a:pPr eaLnBrk="1" hangingPunct="1">
              <a:lnSpc>
                <a:spcPct val="80000"/>
              </a:lnSpc>
              <a:buFontTx/>
              <a:buNone/>
            </a:pPr>
            <a:r>
              <a:rPr lang="en-US" sz="1800" dirty="0" smtClean="0">
                <a:latin typeface="Comic Sans MS" pitchFamily="66" charset="0"/>
                <a:cs typeface="Arial" charset="0"/>
              </a:rPr>
              <a:t>•</a:t>
            </a:r>
            <a:r>
              <a:rPr lang="en-US" sz="2000" dirty="0" smtClean="0">
                <a:latin typeface="Comic Sans MS" pitchFamily="66" charset="0"/>
              </a:rPr>
              <a:t> </a:t>
            </a:r>
            <a:r>
              <a:rPr lang="en-US" sz="1600" dirty="0" smtClean="0">
                <a:latin typeface="Comic Sans MS" pitchFamily="66" charset="0"/>
              </a:rPr>
              <a:t>Eat and move by extending parts of their bodies to form pseudopods </a:t>
            </a:r>
            <a:r>
              <a:rPr lang="en-US" sz="1400" dirty="0" smtClean="0">
                <a:latin typeface="Comic Sans MS" pitchFamily="66" charset="0"/>
              </a:rPr>
              <a:t>(SUE-dough-pods). </a:t>
            </a:r>
            <a:endParaRPr lang="en-US" sz="1600" dirty="0" smtClean="0">
              <a:latin typeface="Comic Sans MS" pitchFamily="66" charset="0"/>
            </a:endParaRP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800" dirty="0" smtClean="0">
                <a:latin typeface="Comic Sans MS" pitchFamily="66" charset="0"/>
                <a:cs typeface="Arial" charset="0"/>
              </a:rPr>
              <a:t>• </a:t>
            </a:r>
            <a:r>
              <a:rPr lang="en-US" sz="1600" dirty="0" smtClean="0">
                <a:latin typeface="Comic Sans MS" pitchFamily="66" charset="0"/>
                <a:cs typeface="Arial" charset="0"/>
              </a:rPr>
              <a:t>Exists asymptomatically in 10% of world’s population.</a:t>
            </a: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600" dirty="0" smtClean="0">
                <a:latin typeface="Comic Sans MS" pitchFamily="66" charset="0"/>
                <a:cs typeface="Arial" charset="0"/>
              </a:rPr>
              <a:t>• When disease develops, can be fatal </a:t>
            </a:r>
            <a:r>
              <a:rPr lang="en-US" sz="1400" dirty="0" smtClean="0">
                <a:latin typeface="Comic Sans MS" pitchFamily="66" charset="0"/>
                <a:cs typeface="Arial" charset="0"/>
              </a:rPr>
              <a:t>(kills 100,000 annually).</a:t>
            </a:r>
            <a:r>
              <a:rPr lang="en-US" sz="1800" dirty="0" smtClean="0">
                <a:latin typeface="Comic Sans MS" pitchFamily="66" charset="0"/>
                <a:cs typeface="Arial" charset="0"/>
              </a:rPr>
              <a:t> </a:t>
            </a:r>
            <a:endParaRPr lang="en-US" sz="1600" dirty="0" smtClean="0">
              <a:latin typeface="Comic Sans MS" pitchFamily="66" charset="0"/>
            </a:endParaRPr>
          </a:p>
          <a:p>
            <a:pPr eaLnBrk="1" hangingPunct="1">
              <a:lnSpc>
                <a:spcPct val="80000"/>
              </a:lnSpc>
              <a:buFontTx/>
              <a:buNone/>
            </a:pPr>
            <a:endParaRPr lang="en-US" sz="500" dirty="0" smtClean="0">
              <a:latin typeface="Comic Sans MS" pitchFamily="66" charset="0"/>
            </a:endParaRPr>
          </a:p>
          <a:p>
            <a:pPr eaLnBrk="1" hangingPunct="1">
              <a:lnSpc>
                <a:spcPct val="80000"/>
              </a:lnSpc>
              <a:buFontTx/>
              <a:buNone/>
            </a:pPr>
            <a:r>
              <a:rPr lang="en-US" sz="1600" dirty="0" smtClean="0">
                <a:latin typeface="Comic Sans MS" pitchFamily="66" charset="0"/>
              </a:rPr>
              <a:t>	</a:t>
            </a:r>
          </a:p>
          <a:p>
            <a:pPr eaLnBrk="1" hangingPunct="1">
              <a:lnSpc>
                <a:spcPct val="80000"/>
              </a:lnSpc>
              <a:buFontTx/>
              <a:buNone/>
            </a:pPr>
            <a:r>
              <a:rPr lang="en-US" sz="1800" dirty="0" smtClean="0">
                <a:latin typeface="Comic Sans MS" pitchFamily="66" charset="0"/>
                <a:cs typeface="Arial" charset="0"/>
              </a:rPr>
              <a:t>•</a:t>
            </a:r>
            <a:r>
              <a:rPr lang="en-US" sz="2000" dirty="0" smtClean="0">
                <a:latin typeface="Comic Sans MS" pitchFamily="66" charset="0"/>
              </a:rPr>
              <a:t> </a:t>
            </a:r>
            <a:r>
              <a:rPr lang="en-US" sz="1600" b="1" i="1" dirty="0" smtClean="0">
                <a:latin typeface="Comic Sans MS" pitchFamily="66" charset="0"/>
              </a:rPr>
              <a:t>	</a:t>
            </a:r>
            <a:r>
              <a:rPr lang="en-US" sz="1600" dirty="0" smtClean="0">
                <a:latin typeface="Comic Sans MS" pitchFamily="66" charset="0"/>
              </a:rPr>
              <a:t>Feeds on the lining of the gut. Irritation created can lead to condition known as </a:t>
            </a:r>
            <a:r>
              <a:rPr lang="en-US" sz="1600" b="1" dirty="0" smtClean="0">
                <a:latin typeface="Comic Sans MS" pitchFamily="66" charset="0"/>
              </a:rPr>
              <a:t>amoebic dysentery. </a:t>
            </a:r>
          </a:p>
          <a:p>
            <a:pPr eaLnBrk="1" hangingPunct="1">
              <a:lnSpc>
                <a:spcPct val="80000"/>
              </a:lnSpc>
              <a:buFontTx/>
              <a:buNone/>
            </a:pPr>
            <a:endParaRPr lang="en-US" sz="1600" dirty="0" smtClean="0">
              <a:latin typeface="Comic Sans MS" pitchFamily="66" charset="0"/>
            </a:endParaRPr>
          </a:p>
          <a:p>
            <a:pPr eaLnBrk="1" hangingPunct="1">
              <a:lnSpc>
                <a:spcPct val="80000"/>
              </a:lnSpc>
              <a:buFontTx/>
              <a:buNone/>
            </a:pPr>
            <a:r>
              <a:rPr lang="en-US" sz="1800" dirty="0" smtClean="0">
                <a:latin typeface="Comic Sans MS" pitchFamily="66" charset="0"/>
                <a:cs typeface="Arial" charset="0"/>
              </a:rPr>
              <a:t>•</a:t>
            </a:r>
            <a:r>
              <a:rPr lang="en-US" sz="2000" dirty="0" smtClean="0">
                <a:latin typeface="Comic Sans MS" pitchFamily="66" charset="0"/>
              </a:rPr>
              <a:t> </a:t>
            </a:r>
            <a:r>
              <a:rPr lang="en-US" sz="1600" b="1" i="1" dirty="0" smtClean="0">
                <a:latin typeface="Comic Sans MS" pitchFamily="66" charset="0"/>
              </a:rPr>
              <a:t>	</a:t>
            </a:r>
            <a:r>
              <a:rPr lang="en-US" sz="1600" dirty="0" smtClean="0">
                <a:latin typeface="Comic Sans MS" pitchFamily="66" charset="0"/>
              </a:rPr>
              <a:t>Contracted by eating or drinking </a:t>
            </a:r>
            <a:r>
              <a:rPr lang="en-US" sz="1600" dirty="0" err="1" smtClean="0">
                <a:latin typeface="Comic Sans MS" pitchFamily="66" charset="0"/>
              </a:rPr>
              <a:t>fecally</a:t>
            </a:r>
            <a:r>
              <a:rPr lang="en-US" sz="1600" dirty="0" smtClean="0">
                <a:latin typeface="Comic Sans MS" pitchFamily="66" charset="0"/>
              </a:rPr>
              <a:t> contaminated food or water. </a:t>
            </a:r>
          </a:p>
          <a:p>
            <a:pPr eaLnBrk="1" hangingPunct="1">
              <a:lnSpc>
                <a:spcPct val="80000"/>
              </a:lnSpc>
              <a:buFontTx/>
              <a:buNone/>
            </a:pPr>
            <a:endParaRPr lang="en-US" sz="500" dirty="0" smtClean="0">
              <a:latin typeface="Comic Sans MS" pitchFamily="66" charset="0"/>
            </a:endParaRPr>
          </a:p>
        </p:txBody>
      </p:sp>
      <p:sp>
        <p:nvSpPr>
          <p:cNvPr id="14339" name="Text Box 8"/>
          <p:cNvSpPr txBox="1">
            <a:spLocks noChangeArrowheads="1"/>
          </p:cNvSpPr>
          <p:nvPr/>
        </p:nvSpPr>
        <p:spPr bwMode="auto">
          <a:xfrm>
            <a:off x="152400" y="152400"/>
            <a:ext cx="8839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2800" b="1" i="0" dirty="0">
                <a:latin typeface="Comic Sans MS" pitchFamily="66" charset="0"/>
              </a:rPr>
              <a:t>Protozoan </a:t>
            </a:r>
            <a:r>
              <a:rPr lang="en-US" sz="2800" b="1" i="0" dirty="0">
                <a:solidFill>
                  <a:schemeClr val="folHlink"/>
                </a:solidFill>
                <a:latin typeface="Comic Sans MS" pitchFamily="66" charset="0"/>
              </a:rPr>
              <a:t>Species</a:t>
            </a:r>
            <a:r>
              <a:rPr lang="en-US" sz="2800" b="1" i="0" dirty="0">
                <a:latin typeface="Comic Sans MS" pitchFamily="66" charset="0"/>
              </a:rPr>
              <a:t>: </a:t>
            </a:r>
            <a:r>
              <a:rPr lang="en-US" sz="2800" b="1" dirty="0" err="1">
                <a:solidFill>
                  <a:schemeClr val="tx1">
                    <a:lumMod val="65000"/>
                    <a:lumOff val="35000"/>
                  </a:schemeClr>
                </a:solidFill>
                <a:latin typeface="Comic Sans MS" pitchFamily="66" charset="0"/>
              </a:rPr>
              <a:t>Entamoeba</a:t>
            </a:r>
            <a:r>
              <a:rPr lang="en-US" sz="2800" b="1" dirty="0">
                <a:solidFill>
                  <a:schemeClr val="tx1">
                    <a:lumMod val="65000"/>
                    <a:lumOff val="35000"/>
                  </a:schemeClr>
                </a:solidFill>
                <a:latin typeface="Comic Sans MS" pitchFamily="66" charset="0"/>
              </a:rPr>
              <a:t> </a:t>
            </a:r>
            <a:r>
              <a:rPr lang="en-US" sz="2800" b="1" dirty="0" err="1">
                <a:solidFill>
                  <a:schemeClr val="tx1">
                    <a:lumMod val="65000"/>
                    <a:lumOff val="35000"/>
                  </a:schemeClr>
                </a:solidFill>
                <a:latin typeface="Comic Sans MS" pitchFamily="66" charset="0"/>
              </a:rPr>
              <a:t>histolytica</a:t>
            </a:r>
            <a:r>
              <a:rPr lang="en-US" sz="2800" dirty="0">
                <a:latin typeface="Comic Sans MS" pitchFamily="66" charset="0"/>
              </a:rPr>
              <a:t> </a:t>
            </a:r>
            <a:endParaRPr lang="en-US" sz="2800" dirty="0" smtClean="0">
              <a:latin typeface="Comic Sans MS" pitchFamily="66" charset="0"/>
            </a:endParaRPr>
          </a:p>
          <a:p>
            <a:pPr eaLnBrk="1" hangingPunct="1"/>
            <a:r>
              <a:rPr lang="en-US" sz="1200" i="0" dirty="0" smtClean="0">
                <a:latin typeface="Comic Sans MS" pitchFamily="66" charset="0"/>
              </a:rPr>
              <a:t>                                                                                  (</a:t>
            </a:r>
            <a:r>
              <a:rPr lang="en-US" sz="1200" i="0" dirty="0">
                <a:latin typeface="Comic Sans MS" pitchFamily="66" charset="0"/>
              </a:rPr>
              <a:t>ENT-ah-MEE-bah </a:t>
            </a:r>
            <a:r>
              <a:rPr lang="en-US" sz="1200" i="0" dirty="0" smtClean="0">
                <a:latin typeface="Comic Sans MS" pitchFamily="66" charset="0"/>
              </a:rPr>
              <a:t> HISS-tow-LIT-ick-ah</a:t>
            </a:r>
            <a:r>
              <a:rPr lang="en-US" sz="1200" i="0" dirty="0">
                <a:latin typeface="Comic Sans MS" pitchFamily="66" charset="0"/>
              </a:rPr>
              <a:t>)</a:t>
            </a:r>
            <a:endParaRPr lang="en-US" sz="1200" i="0" dirty="0"/>
          </a:p>
        </p:txBody>
      </p:sp>
      <p:sp>
        <p:nvSpPr>
          <p:cNvPr id="14340" name="Text Box 10"/>
          <p:cNvSpPr txBox="1">
            <a:spLocks noChangeArrowheads="1"/>
          </p:cNvSpPr>
          <p:nvPr/>
        </p:nvSpPr>
        <p:spPr bwMode="auto">
          <a:xfrm>
            <a:off x="-23813" y="6457950"/>
            <a:ext cx="337661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Image: </a:t>
            </a:r>
            <a:r>
              <a:rPr lang="en-US" sz="1000" i="0">
                <a:latin typeface="Comic Sans MS" pitchFamily="66" charset="0"/>
                <a:hlinkClick r:id="rId3"/>
              </a:rPr>
              <a:t>E. histolytica spore</a:t>
            </a:r>
            <a:r>
              <a:rPr lang="en-US" sz="1000" i="0">
                <a:latin typeface="Comic Sans MS" pitchFamily="66" charset="0"/>
              </a:rPr>
              <a:t>, CDC; </a:t>
            </a:r>
            <a:r>
              <a:rPr lang="en-US" sz="1000" i="0">
                <a:latin typeface="Comic Sans MS" pitchFamily="66" charset="0"/>
                <a:hlinkClick r:id="rId4"/>
              </a:rPr>
              <a:t>E. histolytica life cycle</a:t>
            </a:r>
            <a:r>
              <a:rPr lang="en-US" sz="1000" i="0">
                <a:latin typeface="Comic Sans MS" pitchFamily="66" charset="0"/>
              </a:rPr>
              <a:t>, Mariana Ruiz; </a:t>
            </a:r>
            <a:r>
              <a:rPr lang="en-US" sz="1000" i="0">
                <a:latin typeface="Comic Sans MS" pitchFamily="66" charset="0"/>
                <a:hlinkClick r:id="rId5"/>
              </a:rPr>
              <a:t>E. histolytica trophozoite, </a:t>
            </a:r>
            <a:r>
              <a:rPr lang="en-US" sz="1000" i="0">
                <a:latin typeface="Comic Sans MS" pitchFamily="66" charset="0"/>
              </a:rPr>
              <a:t>CDC</a:t>
            </a:r>
          </a:p>
        </p:txBody>
      </p:sp>
      <p:pic>
        <p:nvPicPr>
          <p:cNvPr id="14341"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990600"/>
            <a:ext cx="44958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7630886" y="163286"/>
            <a:ext cx="1360714" cy="1360714"/>
          </a:xfrm>
          <a:prstGeom prst="ellipse">
            <a:avLst/>
          </a:prstGeom>
          <a:ln>
            <a:noFill/>
          </a:ln>
          <a:effectLst>
            <a:softEdge rad="112500"/>
          </a:effec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6793" y="5174974"/>
            <a:ext cx="1424807" cy="1366432"/>
          </a:xfrm>
          <a:prstGeom prst="rect">
            <a:avLst/>
          </a:prstGeom>
          <a:ln>
            <a:noFill/>
          </a:ln>
          <a:effectLst>
            <a:softEdge rad="112500"/>
          </a:effectLst>
        </p:spPr>
      </p:pic>
      <p:sp>
        <p:nvSpPr>
          <p:cNvPr id="14344"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9"/>
              </a:rPr>
              <a:t>Virtual Microbiology Classroom</a:t>
            </a:r>
            <a:r>
              <a:rPr lang="en-US" sz="1000" i="0">
                <a:latin typeface="Comic Sans MS" pitchFamily="66" charset="0"/>
              </a:rPr>
              <a:t> on </a:t>
            </a:r>
            <a:r>
              <a:rPr lang="en-US" sz="1000" i="0">
                <a:latin typeface="Comic Sans MS" pitchFamily="66" charset="0"/>
                <a:hlinkClick r:id="rId10"/>
              </a:rPr>
              <a:t>ScienceProfOnline.com</a:t>
            </a:r>
            <a:endParaRPr lang="en-US" sz="1000" i="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half" idx="1"/>
          </p:nvPr>
        </p:nvSpPr>
        <p:spPr>
          <a:xfrm>
            <a:off x="152400" y="1371600"/>
            <a:ext cx="3886200" cy="5486400"/>
          </a:xfrm>
        </p:spPr>
        <p:txBody>
          <a:bodyPr/>
          <a:lstStyle/>
          <a:p>
            <a:pPr eaLnBrk="1" hangingPunct="1">
              <a:lnSpc>
                <a:spcPct val="80000"/>
              </a:lnSpc>
              <a:buFont typeface="Arial"/>
              <a:buChar char="•"/>
            </a:pPr>
            <a:r>
              <a:rPr lang="en-US" sz="1400" dirty="0" smtClean="0">
                <a:latin typeface="Comic Sans MS" pitchFamily="66" charset="0"/>
                <a:cs typeface="Arial" charset="0"/>
              </a:rPr>
              <a:t>Caused by parasite </a:t>
            </a:r>
          </a:p>
          <a:p>
            <a:pPr marL="0" indent="0" eaLnBrk="1" hangingPunct="1">
              <a:lnSpc>
                <a:spcPct val="80000"/>
              </a:lnSpc>
              <a:buNone/>
            </a:pPr>
            <a:r>
              <a:rPr lang="en-US" sz="1400" i="1" dirty="0" smtClean="0">
                <a:latin typeface="Comic Sans MS" pitchFamily="66" charset="0"/>
                <a:cs typeface="Arial" charset="0"/>
              </a:rPr>
              <a:t>      Toxoplasma </a:t>
            </a:r>
            <a:r>
              <a:rPr lang="en-US" sz="1400" i="1" dirty="0" err="1" smtClean="0">
                <a:latin typeface="Comic Sans MS" pitchFamily="66" charset="0"/>
                <a:cs typeface="Arial" charset="0"/>
              </a:rPr>
              <a:t>gondii</a:t>
            </a:r>
            <a:r>
              <a:rPr lang="en-US" sz="1400" dirty="0" smtClean="0">
                <a:latin typeface="Comic Sans MS" pitchFamily="66" charset="0"/>
                <a:cs typeface="Arial" charset="0"/>
              </a:rPr>
              <a:t>.</a:t>
            </a:r>
          </a:p>
          <a:p>
            <a:pPr eaLnBrk="1" hangingPunct="1">
              <a:lnSpc>
                <a:spcPct val="80000"/>
              </a:lnSpc>
              <a:buFont typeface="Arial"/>
              <a:buChar char="•"/>
            </a:pPr>
            <a:endParaRPr lang="en-US" sz="1000" dirty="0">
              <a:latin typeface="Comic Sans MS" pitchFamily="66" charset="0"/>
              <a:cs typeface="Arial" charset="0"/>
            </a:endParaRPr>
          </a:p>
          <a:p>
            <a:pPr eaLnBrk="1" hangingPunct="1">
              <a:lnSpc>
                <a:spcPct val="80000"/>
              </a:lnSpc>
              <a:buFont typeface="Arial"/>
              <a:buChar char="•"/>
            </a:pPr>
            <a:r>
              <a:rPr lang="en-US" sz="1400" dirty="0">
                <a:latin typeface="Comic Sans MS" pitchFamily="66" charset="0"/>
                <a:cs typeface="Arial" charset="0"/>
              </a:rPr>
              <a:t>Can </a:t>
            </a:r>
            <a:r>
              <a:rPr lang="en-US" sz="1400" dirty="0" smtClean="0">
                <a:latin typeface="Comic Sans MS" pitchFamily="66" charset="0"/>
                <a:cs typeface="Arial" charset="0"/>
              </a:rPr>
              <a:t>get </a:t>
            </a:r>
            <a:r>
              <a:rPr lang="en-US" sz="1400" dirty="0">
                <a:latin typeface="Comic Sans MS" pitchFamily="66" charset="0"/>
                <a:cs typeface="Arial" charset="0"/>
              </a:rPr>
              <a:t>from contaminated water, eating undercooked infected meat (especially pork, lamb &amp; venison), or contact with cat feces that contain </a:t>
            </a:r>
            <a:r>
              <a:rPr lang="en-US" sz="1400" i="1" dirty="0">
                <a:latin typeface="Comic Sans MS" pitchFamily="66" charset="0"/>
                <a:cs typeface="Arial" charset="0"/>
              </a:rPr>
              <a:t>Toxoplasma</a:t>
            </a:r>
            <a:r>
              <a:rPr lang="en-US" sz="1400" dirty="0" smtClean="0">
                <a:latin typeface="Comic Sans MS" pitchFamily="66" charset="0"/>
                <a:cs typeface="Arial" charset="0"/>
              </a:rPr>
              <a:t>.</a:t>
            </a:r>
          </a:p>
          <a:p>
            <a:pPr eaLnBrk="1" hangingPunct="1">
              <a:lnSpc>
                <a:spcPct val="80000"/>
              </a:lnSpc>
              <a:buFont typeface="Arial"/>
              <a:buChar char="•"/>
            </a:pPr>
            <a:endParaRPr lang="en-US" sz="1000" dirty="0">
              <a:latin typeface="Comic Sans MS" pitchFamily="66" charset="0"/>
              <a:cs typeface="Arial" charset="0"/>
            </a:endParaRPr>
          </a:p>
          <a:p>
            <a:pPr eaLnBrk="1" hangingPunct="1">
              <a:lnSpc>
                <a:spcPct val="80000"/>
              </a:lnSpc>
              <a:buFont typeface="Arial"/>
              <a:buChar char="•"/>
            </a:pPr>
            <a:r>
              <a:rPr lang="en-US" sz="1400" dirty="0" smtClean="0">
                <a:latin typeface="Comic Sans MS" pitchFamily="66" charset="0"/>
                <a:cs typeface="Arial" charset="0"/>
              </a:rPr>
              <a:t>1/3 of the global population and 60 </a:t>
            </a:r>
            <a:r>
              <a:rPr lang="en-US" sz="1400" dirty="0">
                <a:latin typeface="Comic Sans MS" pitchFamily="66" charset="0"/>
                <a:cs typeface="Arial" charset="0"/>
              </a:rPr>
              <a:t>million people </a:t>
            </a:r>
            <a:r>
              <a:rPr lang="en-US" sz="1400" dirty="0" smtClean="0">
                <a:latin typeface="Comic Sans MS" pitchFamily="66" charset="0"/>
                <a:cs typeface="Arial" charset="0"/>
              </a:rPr>
              <a:t>in US may </a:t>
            </a:r>
            <a:r>
              <a:rPr lang="en-US" sz="1400" dirty="0">
                <a:latin typeface="Comic Sans MS" pitchFamily="66" charset="0"/>
                <a:cs typeface="Arial" charset="0"/>
              </a:rPr>
              <a:t>be </a:t>
            </a:r>
            <a:r>
              <a:rPr lang="en-US" sz="1400" dirty="0" smtClean="0">
                <a:latin typeface="Comic Sans MS" pitchFamily="66" charset="0"/>
                <a:cs typeface="Arial" charset="0"/>
              </a:rPr>
              <a:t>infected, but </a:t>
            </a:r>
            <a:r>
              <a:rPr lang="en-US" sz="1400" dirty="0">
                <a:latin typeface="Comic Sans MS" pitchFamily="66" charset="0"/>
                <a:cs typeface="Arial" charset="0"/>
              </a:rPr>
              <a:t>few have </a:t>
            </a:r>
            <a:r>
              <a:rPr lang="en-US" sz="1400" dirty="0" smtClean="0">
                <a:latin typeface="Comic Sans MS" pitchFamily="66" charset="0"/>
                <a:cs typeface="Arial" charset="0"/>
              </a:rPr>
              <a:t>symptoms. </a:t>
            </a:r>
          </a:p>
          <a:p>
            <a:pPr eaLnBrk="1" hangingPunct="1">
              <a:lnSpc>
                <a:spcPct val="80000"/>
              </a:lnSpc>
              <a:buFont typeface="Arial"/>
              <a:buChar char="•"/>
            </a:pPr>
            <a:endParaRPr lang="en-US" sz="1000" dirty="0">
              <a:latin typeface="Comic Sans MS" pitchFamily="66" charset="0"/>
              <a:cs typeface="Arial" charset="0"/>
            </a:endParaRPr>
          </a:p>
          <a:p>
            <a:pPr eaLnBrk="1" hangingPunct="1">
              <a:lnSpc>
                <a:spcPct val="80000"/>
              </a:lnSpc>
              <a:buFont typeface="Arial"/>
              <a:buChar char="•"/>
            </a:pPr>
            <a:r>
              <a:rPr lang="en-US" sz="1400" dirty="0" smtClean="0">
                <a:latin typeface="Comic Sans MS" pitchFamily="66" charset="0"/>
                <a:cs typeface="Arial" charset="0"/>
              </a:rPr>
              <a:t>Mild symptoms are flu</a:t>
            </a:r>
            <a:r>
              <a:rPr lang="en-US" sz="1400" dirty="0">
                <a:latin typeface="Comic Sans MS" pitchFamily="66" charset="0"/>
                <a:cs typeface="Arial" charset="0"/>
              </a:rPr>
              <a:t>-</a:t>
            </a:r>
            <a:r>
              <a:rPr lang="en-US" sz="1400" dirty="0" smtClean="0">
                <a:latin typeface="Comic Sans MS" pitchFamily="66" charset="0"/>
                <a:cs typeface="Arial" charset="0"/>
              </a:rPr>
              <a:t>like. </a:t>
            </a:r>
          </a:p>
          <a:p>
            <a:pPr eaLnBrk="1" hangingPunct="1">
              <a:lnSpc>
                <a:spcPct val="80000"/>
              </a:lnSpc>
              <a:buFont typeface="Arial"/>
              <a:buChar char="•"/>
            </a:pPr>
            <a:endParaRPr lang="en-US" sz="1400" dirty="0" smtClean="0">
              <a:latin typeface="Comic Sans MS" pitchFamily="66" charset="0"/>
              <a:cs typeface="Arial" charset="0"/>
            </a:endParaRPr>
          </a:p>
          <a:p>
            <a:pPr eaLnBrk="1" hangingPunct="1">
              <a:lnSpc>
                <a:spcPct val="80000"/>
              </a:lnSpc>
              <a:buFont typeface="Arial"/>
              <a:buChar char="•"/>
            </a:pPr>
            <a:r>
              <a:rPr lang="en-US" sz="1400" dirty="0">
                <a:latin typeface="Comic Sans MS" pitchFamily="66" charset="0"/>
                <a:cs typeface="Arial" charset="0"/>
              </a:rPr>
              <a:t>Pregnant women and people with compromised immune systems could develop serious health problems.</a:t>
            </a:r>
          </a:p>
          <a:p>
            <a:pPr eaLnBrk="1" hangingPunct="1">
              <a:lnSpc>
                <a:spcPct val="80000"/>
              </a:lnSpc>
              <a:buFont typeface="Arial"/>
              <a:buChar char="•"/>
            </a:pPr>
            <a:endParaRPr lang="en-US" sz="1400" dirty="0">
              <a:latin typeface="Comic Sans MS" pitchFamily="66" charset="0"/>
              <a:cs typeface="Arial" charset="0"/>
            </a:endParaRPr>
          </a:p>
          <a:p>
            <a:pPr eaLnBrk="1" hangingPunct="1">
              <a:lnSpc>
                <a:spcPct val="80000"/>
              </a:lnSpc>
              <a:buFont typeface="Arial"/>
              <a:buChar char="•"/>
            </a:pPr>
            <a:r>
              <a:rPr lang="en-US" sz="1400" dirty="0">
                <a:latin typeface="Comic Sans MS" pitchFamily="66" charset="0"/>
                <a:cs typeface="Arial" charset="0"/>
              </a:rPr>
              <a:t>Severe toxoplasmosis </a:t>
            </a:r>
            <a:r>
              <a:rPr lang="en-US" sz="1400" dirty="0" smtClean="0">
                <a:latin typeface="Comic Sans MS" pitchFamily="66" charset="0"/>
                <a:cs typeface="Arial" charset="0"/>
              </a:rPr>
              <a:t>can </a:t>
            </a:r>
            <a:r>
              <a:rPr lang="en-US" sz="1400" dirty="0">
                <a:latin typeface="Comic Sans MS" pitchFamily="66" charset="0"/>
                <a:cs typeface="Arial" charset="0"/>
              </a:rPr>
              <a:t>damage </a:t>
            </a:r>
            <a:r>
              <a:rPr lang="en-US" sz="1400" dirty="0" smtClean="0">
                <a:latin typeface="Comic Sans MS" pitchFamily="66" charset="0"/>
                <a:cs typeface="Arial" charset="0"/>
              </a:rPr>
              <a:t>the </a:t>
            </a:r>
            <a:r>
              <a:rPr lang="en-US" sz="1400" dirty="0">
                <a:latin typeface="Comic Sans MS" pitchFamily="66" charset="0"/>
                <a:cs typeface="Arial" charset="0"/>
              </a:rPr>
              <a:t>brain, </a:t>
            </a:r>
            <a:r>
              <a:rPr lang="en-US" sz="1400" dirty="0" smtClean="0">
                <a:latin typeface="Comic Sans MS" pitchFamily="66" charset="0"/>
                <a:cs typeface="Arial" charset="0"/>
              </a:rPr>
              <a:t>eyes</a:t>
            </a:r>
            <a:r>
              <a:rPr lang="en-US" sz="1400" dirty="0">
                <a:latin typeface="Comic Sans MS" pitchFamily="66" charset="0"/>
                <a:cs typeface="Arial" charset="0"/>
              </a:rPr>
              <a:t> </a:t>
            </a:r>
            <a:r>
              <a:rPr lang="en-US" sz="1400" dirty="0" smtClean="0">
                <a:latin typeface="Comic Sans MS" pitchFamily="66" charset="0"/>
                <a:cs typeface="Arial" charset="0"/>
              </a:rPr>
              <a:t>and </a:t>
            </a:r>
            <a:r>
              <a:rPr lang="en-US" sz="1400" dirty="0">
                <a:latin typeface="Comic Sans MS" pitchFamily="66" charset="0"/>
                <a:cs typeface="Arial" charset="0"/>
              </a:rPr>
              <a:t>other </a:t>
            </a:r>
            <a:r>
              <a:rPr lang="en-US" sz="1400" dirty="0" smtClean="0">
                <a:latin typeface="Comic Sans MS" pitchFamily="66" charset="0"/>
                <a:cs typeface="Arial" charset="0"/>
              </a:rPr>
              <a:t>organs.</a:t>
            </a:r>
            <a:r>
              <a:rPr lang="en-US" sz="1400" dirty="0">
                <a:latin typeface="Comic Sans MS" pitchFamily="66" charset="0"/>
                <a:cs typeface="Arial" charset="0"/>
              </a:rPr>
              <a:t> </a:t>
            </a:r>
            <a:r>
              <a:rPr lang="en-US" sz="1400" dirty="0" smtClean="0">
                <a:latin typeface="Comic Sans MS" pitchFamily="66" charset="0"/>
                <a:cs typeface="Arial" charset="0"/>
              </a:rPr>
              <a:t>Severe </a:t>
            </a:r>
            <a:r>
              <a:rPr lang="en-US" sz="1400" dirty="0">
                <a:latin typeface="Comic Sans MS" pitchFamily="66" charset="0"/>
                <a:cs typeface="Arial" charset="0"/>
              </a:rPr>
              <a:t>cases are more likely in individuals who have weak immune </a:t>
            </a:r>
            <a:r>
              <a:rPr lang="en-US" sz="1400" dirty="0" smtClean="0">
                <a:latin typeface="Comic Sans MS" pitchFamily="66" charset="0"/>
                <a:cs typeface="Arial" charset="0"/>
              </a:rPr>
              <a:t>systems.</a:t>
            </a:r>
          </a:p>
          <a:p>
            <a:pPr marL="0" indent="0" eaLnBrk="1" hangingPunct="1">
              <a:lnSpc>
                <a:spcPct val="80000"/>
              </a:lnSpc>
              <a:buNone/>
            </a:pPr>
            <a:endParaRPr lang="en-US" sz="1000" dirty="0" smtClean="0">
              <a:latin typeface="Comic Sans MS" pitchFamily="66" charset="0"/>
              <a:cs typeface="Arial" charset="0"/>
            </a:endParaRPr>
          </a:p>
          <a:p>
            <a:pPr eaLnBrk="1" hangingPunct="1">
              <a:lnSpc>
                <a:spcPct val="80000"/>
              </a:lnSpc>
              <a:buFont typeface="Arial"/>
              <a:buChar char="•"/>
            </a:pPr>
            <a:endParaRPr lang="en-US" sz="1000" dirty="0">
              <a:latin typeface="Comic Sans MS" pitchFamily="66" charset="0"/>
              <a:cs typeface="Arial" charset="0"/>
            </a:endParaRPr>
          </a:p>
          <a:p>
            <a:pPr eaLnBrk="1" hangingPunct="1">
              <a:lnSpc>
                <a:spcPct val="80000"/>
              </a:lnSpc>
              <a:buFont typeface="Arial"/>
              <a:buChar char="•"/>
            </a:pPr>
            <a:r>
              <a:rPr lang="en-US" sz="1400" dirty="0" smtClean="0">
                <a:latin typeface="Comic Sans MS" pitchFamily="66" charset="0"/>
                <a:cs typeface="Arial" charset="0"/>
              </a:rPr>
              <a:t>A leading </a:t>
            </a:r>
            <a:r>
              <a:rPr lang="en-US" sz="1400" dirty="0">
                <a:latin typeface="Comic Sans MS" pitchFamily="66" charset="0"/>
                <a:cs typeface="Arial" charset="0"/>
              </a:rPr>
              <a:t>cause of death attributed to </a:t>
            </a:r>
            <a:r>
              <a:rPr lang="en-US" sz="1400" dirty="0" smtClean="0">
                <a:latin typeface="Comic Sans MS" pitchFamily="66" charset="0"/>
                <a:cs typeface="Arial" charset="0"/>
              </a:rPr>
              <a:t>foodborne </a:t>
            </a:r>
            <a:r>
              <a:rPr lang="en-US" sz="1400" dirty="0">
                <a:latin typeface="Comic Sans MS" pitchFamily="66" charset="0"/>
                <a:cs typeface="Arial" charset="0"/>
              </a:rPr>
              <a:t>illness in the United States. </a:t>
            </a:r>
          </a:p>
          <a:p>
            <a:pPr eaLnBrk="1" hangingPunct="1">
              <a:lnSpc>
                <a:spcPct val="80000"/>
              </a:lnSpc>
              <a:buFont typeface="Arial"/>
              <a:buChar char="•"/>
            </a:pPr>
            <a:endParaRPr lang="en-US" sz="1400" dirty="0">
              <a:latin typeface="Comic Sans MS" pitchFamily="66" charset="0"/>
              <a:cs typeface="Arial" charset="0"/>
            </a:endParaRPr>
          </a:p>
          <a:p>
            <a:pPr eaLnBrk="1" hangingPunct="1">
              <a:lnSpc>
                <a:spcPct val="80000"/>
              </a:lnSpc>
              <a:buFont typeface="Arial"/>
              <a:buChar char="•"/>
            </a:pPr>
            <a:endParaRPr lang="en-US" sz="1400" dirty="0">
              <a:latin typeface="Comic Sans MS" pitchFamily="66" charset="0"/>
              <a:cs typeface="Arial" charset="0"/>
            </a:endParaRPr>
          </a:p>
        </p:txBody>
      </p:sp>
      <p:sp>
        <p:nvSpPr>
          <p:cNvPr id="14340" name="Text Box 10"/>
          <p:cNvSpPr txBox="1">
            <a:spLocks noChangeArrowheads="1"/>
          </p:cNvSpPr>
          <p:nvPr/>
        </p:nvSpPr>
        <p:spPr bwMode="auto">
          <a:xfrm>
            <a:off x="14851" y="6436376"/>
            <a:ext cx="28807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dirty="0" smtClean="0">
                <a:latin typeface="Comic Sans MS" pitchFamily="66" charset="0"/>
              </a:rPr>
              <a:t>Images: </a:t>
            </a:r>
            <a:r>
              <a:rPr lang="en-US" sz="1000" i="0" dirty="0" smtClean="0">
                <a:latin typeface="Comic Sans MS" pitchFamily="66" charset="0"/>
                <a:hlinkClick r:id="rId3"/>
              </a:rPr>
              <a:t>Toxoplasmosis life cycle</a:t>
            </a:r>
            <a:r>
              <a:rPr lang="en-US" sz="1000" i="0" dirty="0" smtClean="0">
                <a:latin typeface="Comic Sans MS" pitchFamily="66" charset="0"/>
              </a:rPr>
              <a:t>, Wiki;  </a:t>
            </a:r>
            <a:r>
              <a:rPr lang="en-US" sz="1000" dirty="0" smtClean="0">
                <a:latin typeface="Comic Sans MS" pitchFamily="66" charset="0"/>
                <a:hlinkClick r:id="rId4"/>
              </a:rPr>
              <a:t>Toxoplasma </a:t>
            </a:r>
            <a:r>
              <a:rPr lang="en-US" sz="1000" dirty="0" err="1" smtClean="0">
                <a:latin typeface="Comic Sans MS" pitchFamily="66" charset="0"/>
                <a:hlinkClick r:id="rId4"/>
              </a:rPr>
              <a:t>gondii</a:t>
            </a:r>
            <a:r>
              <a:rPr lang="en-US" sz="1000" i="0" dirty="0" smtClean="0">
                <a:latin typeface="Comic Sans MS" pitchFamily="66" charset="0"/>
              </a:rPr>
              <a:t>, Wiki</a:t>
            </a:r>
            <a:endParaRPr lang="en-US" sz="1000" i="0" dirty="0">
              <a:latin typeface="Comic Sans MS" pitchFamily="66" charset="0"/>
            </a:endParaRPr>
          </a:p>
        </p:txBody>
      </p:sp>
      <p:pic>
        <p:nvPicPr>
          <p:cNvPr id="14341"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343400" y="34208"/>
            <a:ext cx="4724400" cy="6823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6"/>
              </a:rPr>
              <a:t>Virtual Microbiology Classroom</a:t>
            </a:r>
            <a:r>
              <a:rPr lang="en-US" sz="1000" i="0">
                <a:latin typeface="Comic Sans MS" pitchFamily="66" charset="0"/>
              </a:rPr>
              <a:t> on </a:t>
            </a:r>
            <a:r>
              <a:rPr lang="en-US" sz="1000" i="0">
                <a:latin typeface="Comic Sans MS" pitchFamily="66" charset="0"/>
                <a:hlinkClick r:id="rId7"/>
              </a:rPr>
              <a:t>ScienceProfOnline.com</a:t>
            </a:r>
            <a:endParaRPr lang="en-US" sz="1000" i="0">
              <a:latin typeface="Comic Sans MS" pitchFamily="66" charset="0"/>
            </a:endParaRPr>
          </a:p>
        </p:txBody>
      </p:sp>
      <p:sp>
        <p:nvSpPr>
          <p:cNvPr id="9" name="Text Box 16"/>
          <p:cNvSpPr txBox="1">
            <a:spLocks noChangeArrowheads="1"/>
          </p:cNvSpPr>
          <p:nvPr/>
        </p:nvSpPr>
        <p:spPr bwMode="auto">
          <a:xfrm>
            <a:off x="152400" y="152400"/>
            <a:ext cx="3048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2800" b="1" i="0" dirty="0">
                <a:latin typeface="Jokerman" pitchFamily="82" charset="0"/>
              </a:rPr>
              <a:t>Disease</a:t>
            </a:r>
            <a:r>
              <a:rPr lang="en-US" sz="2800" b="1" i="0" dirty="0" smtClean="0">
                <a:latin typeface="Jokerman" pitchFamily="82" charset="0"/>
              </a:rPr>
              <a:t>,</a:t>
            </a:r>
            <a:r>
              <a:rPr lang="en-US" sz="2400" b="1" i="0" dirty="0">
                <a:latin typeface="Comic Sans MS" pitchFamily="66" charset="0"/>
              </a:rPr>
              <a:t> </a:t>
            </a:r>
            <a:r>
              <a:rPr lang="en-US" sz="2800" b="1" i="0" dirty="0" smtClean="0">
                <a:latin typeface="Curlz MT" pitchFamily="82" charset="0"/>
              </a:rPr>
              <a:t>Please</a:t>
            </a:r>
            <a:r>
              <a:rPr lang="en-US" sz="2800" b="1" i="0" dirty="0">
                <a:latin typeface="Comic Sans MS" pitchFamily="66" charset="0"/>
              </a:rPr>
              <a:t>:</a:t>
            </a:r>
            <a:r>
              <a:rPr lang="en-US" sz="2400" b="1" i="0" dirty="0">
                <a:latin typeface="Comic Sans MS" pitchFamily="66" charset="0"/>
              </a:rPr>
              <a:t> </a:t>
            </a:r>
            <a:endParaRPr lang="en-US" sz="2400" b="1" i="0" dirty="0" smtClean="0">
              <a:latin typeface="Comic Sans MS" pitchFamily="66" charset="0"/>
            </a:endParaRPr>
          </a:p>
          <a:p>
            <a:pPr eaLnBrk="1" hangingPunct="1">
              <a:spcBef>
                <a:spcPct val="50000"/>
              </a:spcBef>
            </a:pPr>
            <a:r>
              <a:rPr lang="en-US" sz="2400" b="1" i="0" dirty="0" smtClean="0">
                <a:solidFill>
                  <a:srgbClr val="660066"/>
                </a:solidFill>
                <a:latin typeface="Comic Sans MS" pitchFamily="66" charset="0"/>
              </a:rPr>
              <a:t>Toxoplasmosis</a:t>
            </a:r>
            <a:endParaRPr lang="en-US" sz="2000" b="1" i="0" dirty="0">
              <a:solidFill>
                <a:srgbClr val="660066"/>
              </a:solidFill>
              <a:latin typeface="Comic Sans MS" pitchFamily="66" charset="0"/>
            </a:endParaRPr>
          </a:p>
        </p:txBody>
      </p:sp>
      <p:sp>
        <p:nvSpPr>
          <p:cNvPr id="2" name="Rectangle 1"/>
          <p:cNvSpPr/>
          <p:nvPr/>
        </p:nvSpPr>
        <p:spPr bwMode="auto">
          <a:xfrm>
            <a:off x="4953000" y="5715000"/>
            <a:ext cx="3276600" cy="914400"/>
          </a:xfrm>
          <a:prstGeom prst="rect">
            <a:avLst/>
          </a:prstGeom>
          <a:solidFill>
            <a:schemeClr val="bg1"/>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1" u="none" strike="noStrike" cap="none" normalizeH="0" baseline="0" smtClean="0">
              <a:ln>
                <a:noFill/>
              </a:ln>
              <a:solidFill>
                <a:schemeClr val="tx1"/>
              </a:solidFill>
              <a:effectLst/>
              <a:latin typeface="Arial" charset="0"/>
            </a:endParaRPr>
          </a:p>
        </p:txBody>
      </p:sp>
      <p:pic>
        <p:nvPicPr>
          <p:cNvPr id="3" name="Picture 2" descr="Toxoplasma_gondii_tachy.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3200" y="304800"/>
            <a:ext cx="1900238" cy="1447800"/>
          </a:xfrm>
          <a:prstGeom prst="ellipse">
            <a:avLst/>
          </a:prstGeom>
          <a:ln>
            <a:noFill/>
          </a:ln>
          <a:effectLst>
            <a:softEdge rad="112500"/>
          </a:effectLst>
        </p:spPr>
      </p:pic>
    </p:spTree>
    <p:extLst>
      <p:ext uri="{BB962C8B-B14F-4D97-AF65-F5344CB8AC3E}">
        <p14:creationId xmlns:p14="http://schemas.microsoft.com/office/powerpoint/2010/main" val="125925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sz="half" idx="1"/>
          </p:nvPr>
        </p:nvSpPr>
        <p:spPr>
          <a:xfrm>
            <a:off x="152400" y="2133600"/>
            <a:ext cx="3810000" cy="2743200"/>
          </a:xfrm>
        </p:spPr>
        <p:txBody>
          <a:bodyPr/>
          <a:lstStyle/>
          <a:p>
            <a:pPr eaLnBrk="1" hangingPunct="1">
              <a:lnSpc>
                <a:spcPct val="80000"/>
              </a:lnSpc>
            </a:pPr>
            <a:r>
              <a:rPr lang="en-US" sz="1400" dirty="0">
                <a:latin typeface="Comic Sans MS" pitchFamily="66" charset="0"/>
                <a:cs typeface="Arial" charset="0"/>
              </a:rPr>
              <a:t>L</a:t>
            </a:r>
            <a:r>
              <a:rPr lang="en-US" sz="1400" dirty="0" smtClean="0">
                <a:latin typeface="Comic Sans MS" pitchFamily="66" charset="0"/>
                <a:cs typeface="Arial" charset="0"/>
              </a:rPr>
              <a:t>ife</a:t>
            </a:r>
            <a:r>
              <a:rPr lang="en-US" sz="1400" dirty="0">
                <a:latin typeface="Comic Sans MS" pitchFamily="66" charset="0"/>
                <a:cs typeface="Arial" charset="0"/>
              </a:rPr>
              <a:t>-threatening disease caused by </a:t>
            </a:r>
            <a:r>
              <a:rPr lang="en-US" sz="1400" i="1" dirty="0" smtClean="0">
                <a:latin typeface="Comic Sans MS" pitchFamily="66" charset="0"/>
                <a:cs typeface="Arial" charset="0"/>
              </a:rPr>
              <a:t>Plasmodium</a:t>
            </a:r>
            <a:r>
              <a:rPr lang="en-US" sz="1400" dirty="0" smtClean="0">
                <a:latin typeface="Comic Sans MS" pitchFamily="66" charset="0"/>
                <a:cs typeface="Arial" charset="0"/>
              </a:rPr>
              <a:t> protozoan parasites transmitted </a:t>
            </a:r>
            <a:r>
              <a:rPr lang="en-US" sz="1400" dirty="0">
                <a:latin typeface="Comic Sans MS" pitchFamily="66" charset="0"/>
                <a:cs typeface="Arial" charset="0"/>
              </a:rPr>
              <a:t>through the bites of infected mosquitoes</a:t>
            </a:r>
            <a:r>
              <a:rPr lang="en-US" sz="1400" dirty="0" smtClean="0">
                <a:latin typeface="Comic Sans MS" pitchFamily="66" charset="0"/>
                <a:cs typeface="Arial" charset="0"/>
              </a:rPr>
              <a:t>.</a:t>
            </a:r>
          </a:p>
          <a:p>
            <a:pPr eaLnBrk="1" hangingPunct="1">
              <a:lnSpc>
                <a:spcPct val="80000"/>
              </a:lnSpc>
            </a:pPr>
            <a:endParaRPr lang="en-US" sz="900" dirty="0">
              <a:latin typeface="Comic Sans MS" pitchFamily="66" charset="0"/>
              <a:cs typeface="Arial" charset="0"/>
            </a:endParaRPr>
          </a:p>
          <a:p>
            <a:pPr eaLnBrk="1" hangingPunct="1">
              <a:lnSpc>
                <a:spcPct val="80000"/>
              </a:lnSpc>
            </a:pPr>
            <a:r>
              <a:rPr lang="en-US" sz="1400" dirty="0" smtClean="0">
                <a:latin typeface="Comic Sans MS" pitchFamily="66" charset="0"/>
                <a:cs typeface="Arial" charset="0"/>
              </a:rPr>
              <a:t>Symptoms include fever</a:t>
            </a:r>
            <a:r>
              <a:rPr lang="en-US" sz="1400" dirty="0">
                <a:latin typeface="Comic Sans MS" pitchFamily="66" charset="0"/>
                <a:cs typeface="Arial" charset="0"/>
              </a:rPr>
              <a:t>, chills, and flu-like illness. Left </a:t>
            </a:r>
            <a:r>
              <a:rPr lang="en-US" sz="1400" dirty="0" smtClean="0">
                <a:latin typeface="Comic Sans MS" pitchFamily="66" charset="0"/>
                <a:cs typeface="Arial" charset="0"/>
              </a:rPr>
              <a:t>untreated can cause coma and death if progresses to cerebral malaria.</a:t>
            </a:r>
          </a:p>
          <a:p>
            <a:pPr eaLnBrk="1" hangingPunct="1">
              <a:lnSpc>
                <a:spcPct val="80000"/>
              </a:lnSpc>
            </a:pPr>
            <a:endParaRPr lang="en-US" sz="900" dirty="0">
              <a:latin typeface="Comic Sans MS" pitchFamily="66" charset="0"/>
              <a:cs typeface="Arial" charset="0"/>
            </a:endParaRPr>
          </a:p>
          <a:p>
            <a:pPr eaLnBrk="1" hangingPunct="1">
              <a:lnSpc>
                <a:spcPct val="80000"/>
              </a:lnSpc>
            </a:pPr>
            <a:r>
              <a:rPr lang="en-US" sz="1400" dirty="0" smtClean="0">
                <a:latin typeface="Comic Sans MS" pitchFamily="66" charset="0"/>
                <a:cs typeface="Arial" charset="0"/>
              </a:rPr>
              <a:t>~ 198 </a:t>
            </a:r>
            <a:r>
              <a:rPr lang="en-US" sz="1400" dirty="0">
                <a:latin typeface="Comic Sans MS" pitchFamily="66" charset="0"/>
                <a:cs typeface="Arial" charset="0"/>
              </a:rPr>
              <a:t>million cases of malaria in </a:t>
            </a:r>
            <a:r>
              <a:rPr lang="en-US" sz="1400" dirty="0" smtClean="0">
                <a:latin typeface="Comic Sans MS" pitchFamily="66" charset="0"/>
                <a:cs typeface="Arial" charset="0"/>
              </a:rPr>
              <a:t>2013.</a:t>
            </a:r>
          </a:p>
          <a:p>
            <a:pPr eaLnBrk="1" hangingPunct="1">
              <a:lnSpc>
                <a:spcPct val="80000"/>
              </a:lnSpc>
            </a:pPr>
            <a:endParaRPr lang="en-US" sz="1000" dirty="0">
              <a:latin typeface="Comic Sans MS" pitchFamily="66" charset="0"/>
              <a:cs typeface="Arial" charset="0"/>
            </a:endParaRPr>
          </a:p>
          <a:p>
            <a:pPr eaLnBrk="1" hangingPunct="1">
              <a:lnSpc>
                <a:spcPct val="80000"/>
              </a:lnSpc>
            </a:pPr>
            <a:r>
              <a:rPr lang="en-US" sz="1400" dirty="0">
                <a:latin typeface="Comic Sans MS" pitchFamily="66" charset="0"/>
                <a:cs typeface="Arial" charset="0"/>
              </a:rPr>
              <a:t>In 2013, malaria caused an estimated 584 000 deaths, mostly among African </a:t>
            </a:r>
            <a:r>
              <a:rPr lang="en-US" sz="1400" dirty="0" smtClean="0">
                <a:latin typeface="Comic Sans MS" pitchFamily="66" charset="0"/>
                <a:cs typeface="Arial" charset="0"/>
              </a:rPr>
              <a:t>children.</a:t>
            </a:r>
          </a:p>
          <a:p>
            <a:pPr eaLnBrk="1" hangingPunct="1">
              <a:lnSpc>
                <a:spcPct val="80000"/>
              </a:lnSpc>
            </a:pPr>
            <a:endParaRPr lang="en-US" sz="1000" dirty="0">
              <a:latin typeface="Comic Sans MS" pitchFamily="66" charset="0"/>
              <a:cs typeface="Arial" charset="0"/>
            </a:endParaRPr>
          </a:p>
        </p:txBody>
      </p:sp>
      <p:sp>
        <p:nvSpPr>
          <p:cNvPr id="14340" name="Text Box 10"/>
          <p:cNvSpPr txBox="1">
            <a:spLocks noChangeArrowheads="1"/>
          </p:cNvSpPr>
          <p:nvPr/>
        </p:nvSpPr>
        <p:spPr bwMode="auto">
          <a:xfrm>
            <a:off x="0" y="6611779"/>
            <a:ext cx="337661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dirty="0" smtClean="0">
                <a:latin typeface="Comic Sans MS" pitchFamily="66" charset="0"/>
              </a:rPr>
              <a:t>Images: </a:t>
            </a:r>
            <a:r>
              <a:rPr lang="en-US" sz="1000" i="0" dirty="0" smtClean="0">
                <a:latin typeface="Comic Sans MS" pitchFamily="66" charset="0"/>
                <a:hlinkClick r:id="rId3"/>
              </a:rPr>
              <a:t>Anopheles mosquito</a:t>
            </a:r>
            <a:r>
              <a:rPr lang="en-US" sz="1000" i="0" dirty="0" smtClean="0">
                <a:latin typeface="Comic Sans MS" pitchFamily="66" charset="0"/>
              </a:rPr>
              <a:t>, Wiki</a:t>
            </a:r>
            <a:endParaRPr lang="en-US" sz="1000" i="0" dirty="0">
              <a:latin typeface="Comic Sans MS" pitchFamily="66" charset="0"/>
            </a:endParaRPr>
          </a:p>
        </p:txBody>
      </p:sp>
      <p:pic>
        <p:nvPicPr>
          <p:cNvPr id="14341"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267200" y="152400"/>
            <a:ext cx="4543074"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2248681" y="228600"/>
            <a:ext cx="1713719" cy="167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44"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6"/>
              </a:rPr>
              <a:t>Virtual Microbiology Classroom</a:t>
            </a:r>
            <a:r>
              <a:rPr lang="en-US" sz="1000" i="0">
                <a:latin typeface="Comic Sans MS" pitchFamily="66" charset="0"/>
              </a:rPr>
              <a:t> on </a:t>
            </a:r>
            <a:r>
              <a:rPr lang="en-US" sz="1000" i="0">
                <a:latin typeface="Comic Sans MS" pitchFamily="66" charset="0"/>
                <a:hlinkClick r:id="rId7"/>
              </a:rPr>
              <a:t>ScienceProfOnline.com</a:t>
            </a:r>
            <a:endParaRPr lang="en-US" sz="1000" i="0">
              <a:latin typeface="Comic Sans MS" pitchFamily="66" charset="0"/>
            </a:endParaRPr>
          </a:p>
        </p:txBody>
      </p:sp>
      <p:sp>
        <p:nvSpPr>
          <p:cNvPr id="9" name="Text Box 16"/>
          <p:cNvSpPr txBox="1">
            <a:spLocks noChangeArrowheads="1"/>
          </p:cNvSpPr>
          <p:nvPr/>
        </p:nvSpPr>
        <p:spPr bwMode="auto">
          <a:xfrm>
            <a:off x="152400" y="152400"/>
            <a:ext cx="2514600"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2800" b="1" i="0" dirty="0">
                <a:latin typeface="Jokerman" pitchFamily="82" charset="0"/>
              </a:rPr>
              <a:t>Disease,</a:t>
            </a:r>
            <a:r>
              <a:rPr lang="en-US" sz="2400" b="1" i="0" dirty="0">
                <a:latin typeface="Comic Sans MS" pitchFamily="66" charset="0"/>
              </a:rPr>
              <a:t> </a:t>
            </a:r>
            <a:endParaRPr lang="en-US" sz="2400" b="1" i="0" dirty="0" smtClean="0">
              <a:latin typeface="Comic Sans MS" pitchFamily="66" charset="0"/>
            </a:endParaRPr>
          </a:p>
          <a:p>
            <a:pPr eaLnBrk="1" hangingPunct="1">
              <a:spcBef>
                <a:spcPct val="50000"/>
              </a:spcBef>
            </a:pPr>
            <a:r>
              <a:rPr lang="en-US" sz="2800" b="1" i="0" dirty="0" smtClean="0">
                <a:latin typeface="Curlz MT" pitchFamily="82" charset="0"/>
              </a:rPr>
              <a:t>Please</a:t>
            </a:r>
            <a:r>
              <a:rPr lang="en-US" sz="2800" b="1" i="0" dirty="0">
                <a:latin typeface="Comic Sans MS" pitchFamily="66" charset="0"/>
              </a:rPr>
              <a:t>:</a:t>
            </a:r>
            <a:r>
              <a:rPr lang="en-US" sz="2400" b="1" i="0" dirty="0">
                <a:latin typeface="Comic Sans MS" pitchFamily="66" charset="0"/>
              </a:rPr>
              <a:t> </a:t>
            </a:r>
            <a:endParaRPr lang="en-US" sz="2400" b="1" i="0" dirty="0" smtClean="0">
              <a:latin typeface="Comic Sans MS" pitchFamily="66" charset="0"/>
            </a:endParaRPr>
          </a:p>
          <a:p>
            <a:pPr eaLnBrk="1" hangingPunct="1">
              <a:spcBef>
                <a:spcPct val="50000"/>
              </a:spcBef>
            </a:pPr>
            <a:r>
              <a:rPr lang="en-US" sz="3200" b="1" i="0" dirty="0" smtClean="0">
                <a:solidFill>
                  <a:srgbClr val="FF0000"/>
                </a:solidFill>
                <a:latin typeface="Comic Sans MS" pitchFamily="66" charset="0"/>
              </a:rPr>
              <a:t>Malaria</a:t>
            </a:r>
            <a:endParaRPr lang="en-US" sz="2800" b="1" i="0" dirty="0">
              <a:solidFill>
                <a:srgbClr val="FF0000"/>
              </a:solidFill>
              <a:latin typeface="Comic Sans MS" pitchFamily="66" charset="0"/>
            </a:endParaRPr>
          </a:p>
        </p:txBody>
      </p:sp>
      <p:sp>
        <p:nvSpPr>
          <p:cNvPr id="10" name="Rectangle 3"/>
          <p:cNvSpPr txBox="1">
            <a:spLocks noChangeArrowheads="1"/>
          </p:cNvSpPr>
          <p:nvPr/>
        </p:nvSpPr>
        <p:spPr bwMode="auto">
          <a:xfrm>
            <a:off x="152400" y="4953000"/>
            <a:ext cx="8991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pPr>
            <a:r>
              <a:rPr lang="en-US" sz="1400" i="0" dirty="0" smtClean="0">
                <a:latin typeface="Comic Sans MS" pitchFamily="66" charset="0"/>
                <a:cs typeface="Arial" charset="0"/>
              </a:rPr>
              <a:t>Increased malaria prevention and control measures are dramatically reducing the malaria burden in many places.</a:t>
            </a:r>
          </a:p>
          <a:p>
            <a:pPr eaLnBrk="1" hangingPunct="1">
              <a:lnSpc>
                <a:spcPct val="80000"/>
              </a:lnSpc>
            </a:pPr>
            <a:endParaRPr lang="en-US" sz="900" i="0" dirty="0" smtClean="0">
              <a:latin typeface="Comic Sans MS" pitchFamily="66" charset="0"/>
              <a:cs typeface="Arial" charset="0"/>
            </a:endParaRPr>
          </a:p>
          <a:p>
            <a:pPr eaLnBrk="1" hangingPunct="1">
              <a:lnSpc>
                <a:spcPct val="80000"/>
              </a:lnSpc>
            </a:pPr>
            <a:r>
              <a:rPr lang="en-US" sz="1400" i="0" dirty="0" smtClean="0">
                <a:latin typeface="Comic Sans MS" pitchFamily="66" charset="0"/>
                <a:cs typeface="Arial" charset="0"/>
              </a:rPr>
              <a:t>~ 1,500 </a:t>
            </a:r>
            <a:r>
              <a:rPr lang="en-US" sz="1400" i="0" dirty="0">
                <a:latin typeface="Comic Sans MS" pitchFamily="66" charset="0"/>
                <a:cs typeface="Arial" charset="0"/>
              </a:rPr>
              <a:t>cases </a:t>
            </a:r>
            <a:r>
              <a:rPr lang="en-US" sz="1400" i="0" dirty="0" smtClean="0">
                <a:latin typeface="Comic Sans MS" pitchFamily="66" charset="0"/>
                <a:cs typeface="Arial" charset="0"/>
              </a:rPr>
              <a:t>diagnosed </a:t>
            </a:r>
            <a:r>
              <a:rPr lang="en-US" sz="1400" i="0" dirty="0">
                <a:latin typeface="Comic Sans MS" pitchFamily="66" charset="0"/>
                <a:cs typeface="Arial" charset="0"/>
              </a:rPr>
              <a:t>in </a:t>
            </a:r>
            <a:r>
              <a:rPr lang="en-US" sz="1400" i="0" dirty="0" smtClean="0">
                <a:latin typeface="Comic Sans MS" pitchFamily="66" charset="0"/>
                <a:cs typeface="Arial" charset="0"/>
              </a:rPr>
              <a:t>US each </a:t>
            </a:r>
            <a:r>
              <a:rPr lang="en-US" sz="1400" i="0" dirty="0">
                <a:latin typeface="Comic Sans MS" pitchFamily="66" charset="0"/>
                <a:cs typeface="Arial" charset="0"/>
              </a:rPr>
              <a:t>year. </a:t>
            </a:r>
            <a:r>
              <a:rPr lang="en-US" sz="1400" i="0" dirty="0" smtClean="0">
                <a:latin typeface="Comic Sans MS" pitchFamily="66" charset="0"/>
                <a:cs typeface="Arial" charset="0"/>
              </a:rPr>
              <a:t>Most are </a:t>
            </a:r>
            <a:r>
              <a:rPr lang="en-US" sz="1400" i="0" dirty="0">
                <a:latin typeface="Comic Sans MS" pitchFamily="66" charset="0"/>
                <a:cs typeface="Arial" charset="0"/>
              </a:rPr>
              <a:t>travelers and immigrants returning from countries where </a:t>
            </a:r>
            <a:r>
              <a:rPr lang="en-US" sz="1400" i="0" dirty="0" smtClean="0">
                <a:latin typeface="Comic Sans MS" pitchFamily="66" charset="0"/>
                <a:cs typeface="Arial" charset="0"/>
              </a:rPr>
              <a:t>malaria commonly occurs (mainly sub</a:t>
            </a:r>
            <a:r>
              <a:rPr lang="en-US" sz="1400" i="0" dirty="0">
                <a:latin typeface="Comic Sans MS" pitchFamily="66" charset="0"/>
                <a:cs typeface="Arial" charset="0"/>
              </a:rPr>
              <a:t>-Saharan Africa and South </a:t>
            </a:r>
            <a:r>
              <a:rPr lang="en-US" sz="1400" i="0" dirty="0" smtClean="0">
                <a:latin typeface="Comic Sans MS" pitchFamily="66" charset="0"/>
                <a:cs typeface="Arial" charset="0"/>
              </a:rPr>
              <a:t>Asia).</a:t>
            </a:r>
          </a:p>
          <a:p>
            <a:pPr marL="0" indent="0" eaLnBrk="1" hangingPunct="1">
              <a:lnSpc>
                <a:spcPct val="80000"/>
              </a:lnSpc>
              <a:buNone/>
            </a:pPr>
            <a:endParaRPr lang="en-US" sz="1000" i="0" dirty="0" smtClean="0">
              <a:latin typeface="Comic Sans MS" pitchFamily="66" charset="0"/>
              <a:cs typeface="Arial" charset="0"/>
            </a:endParaRPr>
          </a:p>
          <a:p>
            <a:pPr eaLnBrk="1" hangingPunct="1">
              <a:lnSpc>
                <a:spcPct val="80000"/>
              </a:lnSpc>
            </a:pPr>
            <a:r>
              <a:rPr lang="en-US" sz="1400" i="0" dirty="0">
                <a:latin typeface="Comic Sans MS" pitchFamily="66" charset="0"/>
                <a:cs typeface="Arial" charset="0"/>
              </a:rPr>
              <a:t>T</a:t>
            </a:r>
            <a:r>
              <a:rPr lang="en-US" sz="1400" i="0" dirty="0" smtClean="0">
                <a:latin typeface="Comic Sans MS" pitchFamily="66" charset="0"/>
                <a:cs typeface="Arial" charset="0"/>
              </a:rPr>
              <a:t>ravellers from malaria-free areas are very vulnerable to the disease.</a:t>
            </a:r>
            <a:endParaRPr lang="en-US" sz="400" i="0" dirty="0" smtClean="0">
              <a:latin typeface="Comic Sans MS" pitchFamily="66" charset="0"/>
            </a:endParaRPr>
          </a:p>
        </p:txBody>
      </p:sp>
    </p:spTree>
    <p:extLst>
      <p:ext uri="{BB962C8B-B14F-4D97-AF65-F5344CB8AC3E}">
        <p14:creationId xmlns:p14="http://schemas.microsoft.com/office/powerpoint/2010/main" val="13365991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228600"/>
            <a:ext cx="8229600" cy="707886"/>
          </a:xfrm>
          <a:noFill/>
        </p:spPr>
        <p:txBody>
          <a:bodyPr anchor="t">
            <a:spAutoFit/>
          </a:bodyPr>
          <a:lstStyle/>
          <a:p>
            <a:pPr eaLnBrk="1" hangingPunct="1"/>
            <a:r>
              <a:rPr lang="en-US" sz="3200" b="1" dirty="0" smtClean="0">
                <a:solidFill>
                  <a:schemeClr val="tx1"/>
                </a:solidFill>
                <a:latin typeface="Comic Sans MS" pitchFamily="66" charset="0"/>
              </a:rPr>
              <a:t>2. </a:t>
            </a:r>
            <a:r>
              <a:rPr lang="en-US" sz="4000" b="1" dirty="0" smtClean="0">
                <a:solidFill>
                  <a:schemeClr val="tx1">
                    <a:lumMod val="65000"/>
                    <a:lumOff val="35000"/>
                  </a:schemeClr>
                </a:solidFill>
                <a:latin typeface="Comic Sans MS" pitchFamily="66" charset="0"/>
              </a:rPr>
              <a:t>Fungi</a:t>
            </a:r>
            <a:endParaRPr lang="en-US" b="1" dirty="0" smtClean="0">
              <a:solidFill>
                <a:schemeClr val="tx1">
                  <a:lumMod val="65000"/>
                  <a:lumOff val="35000"/>
                </a:schemeClr>
              </a:solidFill>
            </a:endParaRPr>
          </a:p>
        </p:txBody>
      </p:sp>
      <p:sp>
        <p:nvSpPr>
          <p:cNvPr id="15363" name="Rectangle 3"/>
          <p:cNvSpPr>
            <a:spLocks noGrp="1" noChangeArrowheads="1"/>
          </p:cNvSpPr>
          <p:nvPr>
            <p:ph type="body" sz="half" idx="1"/>
          </p:nvPr>
        </p:nvSpPr>
        <p:spPr>
          <a:xfrm>
            <a:off x="228600" y="1143000"/>
            <a:ext cx="4800600" cy="5486400"/>
          </a:xfrm>
        </p:spPr>
        <p:txBody>
          <a:bodyPr/>
          <a:lstStyle/>
          <a:p>
            <a:pPr eaLnBrk="1" hangingPunct="1">
              <a:lnSpc>
                <a:spcPct val="80000"/>
              </a:lnSpc>
              <a:buFontTx/>
              <a:buNone/>
            </a:pPr>
            <a:endParaRPr lang="en-US" sz="7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Heterotrophic </a:t>
            </a:r>
            <a:r>
              <a:rPr lang="en-US" sz="1200" dirty="0" smtClean="0">
                <a:latin typeface="Comic Sans MS" pitchFamily="66" charset="0"/>
              </a:rPr>
              <a:t>(consumers) </a:t>
            </a:r>
            <a:r>
              <a:rPr lang="en-US" sz="1600" dirty="0" smtClean="0">
                <a:latin typeface="Comic Sans MS" pitchFamily="66" charset="0"/>
              </a:rPr>
              <a:t>digest their food </a:t>
            </a:r>
            <a:r>
              <a:rPr lang="en-US" sz="1600" b="1" dirty="0" smtClean="0">
                <a:latin typeface="Comic Sans MS" pitchFamily="66" charset="0"/>
              </a:rPr>
              <a:t>externally</a:t>
            </a:r>
            <a:r>
              <a:rPr lang="en-US" sz="1600" dirty="0" smtClean="0">
                <a:latin typeface="Comic Sans MS" pitchFamily="66" charset="0"/>
              </a:rPr>
              <a:t>, secrete digestive </a:t>
            </a:r>
            <a:r>
              <a:rPr lang="en-US" sz="1600" dirty="0" smtClean="0">
                <a:latin typeface="Comic Sans MS" pitchFamily="66" charset="0"/>
                <a:hlinkClick r:id="rId3"/>
              </a:rPr>
              <a:t>enzymes</a:t>
            </a:r>
            <a:r>
              <a:rPr lang="en-US" sz="1600" dirty="0" smtClean="0">
                <a:latin typeface="Comic Sans MS" pitchFamily="66" charset="0"/>
              </a:rPr>
              <a:t> and then absorb nutrient molecules into their cells.</a:t>
            </a:r>
          </a:p>
          <a:p>
            <a:pPr eaLnBrk="1" hangingPunct="1">
              <a:lnSpc>
                <a:spcPct val="8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r>
              <a:rPr lang="en-US" sz="1600" b="1" dirty="0" smtClean="0">
                <a:latin typeface="Comic Sans MS" pitchFamily="66" charset="0"/>
              </a:rPr>
              <a:t>Examples:</a:t>
            </a:r>
            <a:r>
              <a:rPr lang="en-US" sz="1600" dirty="0" smtClean="0">
                <a:latin typeface="Comic Sans MS" pitchFamily="66" charset="0"/>
              </a:rPr>
              <a:t> yeasts, molds, and mushrooms. </a:t>
            </a:r>
          </a:p>
          <a:p>
            <a:pPr eaLnBrk="1" hangingPunct="1">
              <a:lnSpc>
                <a:spcPct val="8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Often have important symbiotic relationships with other organisms, mainly </a:t>
            </a:r>
            <a:r>
              <a:rPr lang="en-US" sz="1600" dirty="0" smtClean="0">
                <a:latin typeface="Comic Sans MS" pitchFamily="66" charset="0"/>
                <a:hlinkClick r:id="rId4"/>
              </a:rPr>
              <a:t>plants</a:t>
            </a:r>
            <a:r>
              <a:rPr lang="en-US" sz="1600" dirty="0" smtClean="0">
                <a:latin typeface="Comic Sans MS" pitchFamily="66" charset="0"/>
              </a:rPr>
              <a:t>. </a:t>
            </a:r>
            <a:r>
              <a:rPr lang="en-US" sz="1200" i="1" dirty="0" smtClean="0">
                <a:latin typeface="Comic Sans MS" pitchFamily="66" charset="0"/>
              </a:rPr>
              <a:t>(Plants photosynthesize and provide carbon to the fungi in return for nutrients that fungi take up from the soil).</a:t>
            </a:r>
          </a:p>
          <a:p>
            <a:pPr eaLnBrk="1" hangingPunct="1">
              <a:lnSpc>
                <a:spcPct val="8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Fungi are also used extensively by humans: </a:t>
            </a:r>
          </a:p>
          <a:p>
            <a:pPr marL="692150" lvl="1" indent="-347663" eaLnBrk="1" hangingPunct="1">
              <a:lnSpc>
                <a:spcPct val="80000"/>
              </a:lnSpc>
              <a:buFont typeface="Arial" charset="0"/>
              <a:buChar char="•"/>
            </a:pPr>
            <a:r>
              <a:rPr lang="en-US" sz="1200" b="1" dirty="0" smtClean="0">
                <a:latin typeface="Comic Sans MS" pitchFamily="66" charset="0"/>
              </a:rPr>
              <a:t>yeasts</a:t>
            </a:r>
            <a:r>
              <a:rPr lang="en-US" sz="1200" dirty="0" smtClean="0">
                <a:latin typeface="Comic Sans MS" pitchFamily="66" charset="0"/>
              </a:rPr>
              <a:t> responsible for fermentation of beer &amp; bread</a:t>
            </a:r>
          </a:p>
          <a:p>
            <a:pPr marL="692150" lvl="1" indent="-347663" eaLnBrk="1" hangingPunct="1">
              <a:lnSpc>
                <a:spcPct val="80000"/>
              </a:lnSpc>
              <a:buFont typeface="Arial" charset="0"/>
              <a:buChar char="•"/>
            </a:pPr>
            <a:r>
              <a:rPr lang="en-US" sz="1200" b="1" dirty="0" smtClean="0">
                <a:latin typeface="Comic Sans MS" pitchFamily="66" charset="0"/>
              </a:rPr>
              <a:t>mushroom farming</a:t>
            </a:r>
            <a:r>
              <a:rPr lang="en-US" sz="1200" dirty="0" smtClean="0">
                <a:latin typeface="Comic Sans MS" pitchFamily="66" charset="0"/>
              </a:rPr>
              <a:t> is big industry </a:t>
            </a:r>
          </a:p>
          <a:p>
            <a:pPr marL="692150" lvl="1" indent="-347663" eaLnBrk="1" hangingPunct="1">
              <a:lnSpc>
                <a:spcPct val="80000"/>
              </a:lnSpc>
              <a:buFont typeface="Arial" charset="0"/>
              <a:buChar char="•"/>
            </a:pPr>
            <a:r>
              <a:rPr lang="en-US" sz="1200" dirty="0" smtClean="0">
                <a:latin typeface="Comic Sans MS" pitchFamily="66" charset="0"/>
              </a:rPr>
              <a:t>produce some </a:t>
            </a:r>
            <a:r>
              <a:rPr lang="en-US" sz="1200" b="1" dirty="0" smtClean="0">
                <a:latin typeface="Comic Sans MS" pitchFamily="66" charset="0"/>
              </a:rPr>
              <a:t>antibiotics</a:t>
            </a:r>
          </a:p>
          <a:p>
            <a:pPr eaLnBrk="1" hangingPunct="1">
              <a:lnSpc>
                <a:spcPct val="80000"/>
              </a:lnSpc>
              <a:buFont typeface="Wingdings" pitchFamily="2" charset="2"/>
              <a:buChar char="Ø"/>
            </a:pPr>
            <a:endParaRPr lang="en-US" sz="1400" b="1"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~30% can cause disease in plants, animals &amp; humans. Pathogenic fungi very resistant to antimicrobial drugs.</a:t>
            </a:r>
          </a:p>
          <a:p>
            <a:pPr eaLnBrk="1" hangingPunct="1">
              <a:lnSpc>
                <a:spcPct val="80000"/>
              </a:lnSpc>
              <a:buFont typeface="Wingdings" pitchFamily="2" charset="2"/>
              <a:buChar char="Ø"/>
            </a:pPr>
            <a:endParaRPr lang="en-US" sz="1600" dirty="0" smtClean="0">
              <a:latin typeface="Comic Sans MS" pitchFamily="66" charset="0"/>
            </a:endParaRPr>
          </a:p>
          <a:p>
            <a:pPr eaLnBrk="1" hangingPunct="1">
              <a:lnSpc>
                <a:spcPct val="80000"/>
              </a:lnSpc>
              <a:buFont typeface="Wingdings" pitchFamily="2" charset="2"/>
              <a:buChar char="Ø"/>
            </a:pPr>
            <a:r>
              <a:rPr lang="en-US" sz="1600" dirty="0" smtClean="0">
                <a:latin typeface="Comic Sans MS" pitchFamily="66" charset="0"/>
              </a:rPr>
              <a:t>Fungi and bacteria are the primary </a:t>
            </a:r>
            <a:r>
              <a:rPr lang="en-US" sz="1600" b="1" dirty="0" smtClean="0">
                <a:latin typeface="Comic Sans MS" pitchFamily="66" charset="0"/>
              </a:rPr>
              <a:t>decomposers</a:t>
            </a:r>
            <a:r>
              <a:rPr lang="en-US" sz="1600" dirty="0" smtClean="0">
                <a:latin typeface="Comic Sans MS" pitchFamily="66" charset="0"/>
              </a:rPr>
              <a:t> of organic matter. </a:t>
            </a:r>
          </a:p>
          <a:p>
            <a:pPr eaLnBrk="1" hangingPunct="1">
              <a:lnSpc>
                <a:spcPct val="80000"/>
              </a:lnSpc>
            </a:pPr>
            <a:endParaRPr lang="en-US" sz="2400" dirty="0" smtClean="0">
              <a:latin typeface="Comic Sans MS" pitchFamily="66" charset="0"/>
            </a:endParaRPr>
          </a:p>
          <a:p>
            <a:pPr eaLnBrk="1" hangingPunct="1">
              <a:lnSpc>
                <a:spcPct val="80000"/>
              </a:lnSpc>
            </a:pPr>
            <a:endParaRPr lang="en-US" sz="1800" i="1" dirty="0" smtClean="0"/>
          </a:p>
          <a:p>
            <a:pPr eaLnBrk="1" hangingPunct="1">
              <a:lnSpc>
                <a:spcPct val="80000"/>
              </a:lnSpc>
              <a:buFontTx/>
              <a:buNone/>
            </a:pPr>
            <a:endParaRPr lang="en-US" sz="1800" dirty="0" smtClean="0"/>
          </a:p>
        </p:txBody>
      </p:sp>
      <p:pic>
        <p:nvPicPr>
          <p:cNvPr id="15364" name="Picture 9" descr="Fungi_collage_Borgqueen_WikiCC"/>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5181600" y="1447800"/>
            <a:ext cx="3616325"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Text Box 11"/>
          <p:cNvSpPr txBox="1">
            <a:spLocks noChangeArrowheads="1"/>
          </p:cNvSpPr>
          <p:nvPr/>
        </p:nvSpPr>
        <p:spPr bwMode="auto">
          <a:xfrm>
            <a:off x="4551363" y="66008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Images: </a:t>
            </a:r>
            <a:r>
              <a:rPr lang="en-US" sz="1000" i="0">
                <a:latin typeface="Comic Sans MS" pitchFamily="66" charset="0"/>
                <a:hlinkClick r:id="rId6"/>
              </a:rPr>
              <a:t>Fungi Collage</a:t>
            </a:r>
            <a:r>
              <a:rPr lang="en-US" sz="1000" i="0">
                <a:latin typeface="Comic Sans MS" pitchFamily="66" charset="0"/>
              </a:rPr>
              <a:t>, Borgqueen, Wiki, Creative Commons</a:t>
            </a:r>
          </a:p>
        </p:txBody>
      </p:sp>
      <p:sp>
        <p:nvSpPr>
          <p:cNvPr id="15366" name="Text Box 5"/>
          <p:cNvSpPr txBox="1">
            <a:spLocks noChangeArrowheads="1"/>
          </p:cNvSpPr>
          <p:nvPr/>
        </p:nvSpPr>
        <p:spPr bwMode="auto">
          <a:xfrm>
            <a:off x="-20638" y="6600825"/>
            <a:ext cx="4572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From the  </a:t>
            </a:r>
            <a:r>
              <a:rPr lang="en-US" sz="1000" i="0">
                <a:latin typeface="Comic Sans MS" pitchFamily="66" charset="0"/>
                <a:hlinkClick r:id="rId7"/>
              </a:rPr>
              <a:t>Virtual Microbiology Classroom</a:t>
            </a:r>
            <a:r>
              <a:rPr lang="en-US" sz="1000" i="0">
                <a:latin typeface="Comic Sans MS" pitchFamily="66" charset="0"/>
              </a:rPr>
              <a:t> on </a:t>
            </a:r>
            <a:r>
              <a:rPr lang="en-US" sz="1000" i="0">
                <a:latin typeface="Comic Sans MS" pitchFamily="66" charset="0"/>
                <a:hlinkClick r:id="rId8"/>
              </a:rPr>
              <a:t>ScienceProfOnline.com</a:t>
            </a:r>
            <a:endParaRPr lang="en-US" sz="1000" i="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304800"/>
            <a:ext cx="8229600" cy="639763"/>
          </a:xfrm>
        </p:spPr>
        <p:txBody>
          <a:bodyPr/>
          <a:lstStyle/>
          <a:p>
            <a:pPr algn="l" eaLnBrk="1" hangingPunct="1"/>
            <a:r>
              <a:rPr lang="en-US" sz="3200" b="1" smtClean="0">
                <a:solidFill>
                  <a:schemeClr val="tx1"/>
                </a:solidFill>
                <a:latin typeface="Comic Sans MS" pitchFamily="66" charset="0"/>
              </a:rPr>
              <a:t>Fungal Infections</a:t>
            </a:r>
          </a:p>
        </p:txBody>
      </p:sp>
      <p:sp>
        <p:nvSpPr>
          <p:cNvPr id="15363" name="Rectangle 3"/>
          <p:cNvSpPr>
            <a:spLocks noGrp="1" noChangeArrowheads="1"/>
          </p:cNvSpPr>
          <p:nvPr>
            <p:ph type="body" sz="half" idx="1"/>
          </p:nvPr>
        </p:nvSpPr>
        <p:spPr>
          <a:xfrm>
            <a:off x="457200" y="1371600"/>
            <a:ext cx="8305800" cy="5029200"/>
          </a:xfrm>
        </p:spPr>
        <p:txBody>
          <a:bodyPr/>
          <a:lstStyle/>
          <a:p>
            <a:pPr eaLnBrk="1" hangingPunct="1">
              <a:lnSpc>
                <a:spcPct val="80000"/>
              </a:lnSpc>
              <a:buFont typeface="Wingdings" pitchFamily="2" charset="2"/>
              <a:buChar char="Ø"/>
              <a:defRPr/>
            </a:pPr>
            <a:r>
              <a:rPr lang="en-US" sz="1800" dirty="0" smtClean="0">
                <a:latin typeface="Comic Sans MS" pitchFamily="66" charset="0"/>
              </a:rPr>
              <a:t>Also called </a:t>
            </a:r>
            <a:r>
              <a:rPr lang="en-US" sz="2000" b="1" dirty="0" smtClean="0">
                <a:solidFill>
                  <a:schemeClr val="tx1">
                    <a:lumMod val="65000"/>
                    <a:lumOff val="35000"/>
                  </a:schemeClr>
                </a:solidFill>
                <a:latin typeface="Comic Sans MS" pitchFamily="66" charset="0"/>
              </a:rPr>
              <a:t>mycoses</a:t>
            </a:r>
            <a:r>
              <a:rPr lang="en-US" sz="2000" b="1" dirty="0" smtClean="0">
                <a:latin typeface="Comic Sans MS" pitchFamily="66" charset="0"/>
              </a:rPr>
              <a:t> </a:t>
            </a:r>
            <a:r>
              <a:rPr lang="en-US" sz="1400" dirty="0">
                <a:latin typeface="Comic Sans MS" pitchFamily="66" charset="0"/>
              </a:rPr>
              <a:t>(singular mycosis</a:t>
            </a:r>
            <a:r>
              <a:rPr lang="en-US" sz="1400" dirty="0" smtClean="0">
                <a:latin typeface="Comic Sans MS" pitchFamily="66" charset="0"/>
              </a:rPr>
              <a:t>)</a:t>
            </a:r>
            <a:endParaRPr lang="en-US" sz="1800" dirty="0" smtClean="0">
              <a:latin typeface="Comic Sans MS" pitchFamily="66" charset="0"/>
            </a:endParaRP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1800" dirty="0" smtClean="0">
                <a:latin typeface="Comic Sans MS" pitchFamily="66" charset="0"/>
              </a:rPr>
              <a:t>If you have ever had </a:t>
            </a:r>
            <a:r>
              <a:rPr lang="en-US" sz="1800" b="1" dirty="0" smtClean="0">
                <a:latin typeface="Comic Sans MS" pitchFamily="66" charset="0"/>
              </a:rPr>
              <a:t>athlete's foot</a:t>
            </a:r>
            <a:r>
              <a:rPr lang="en-US" sz="1800" dirty="0" smtClean="0">
                <a:latin typeface="Comic Sans MS" pitchFamily="66" charset="0"/>
              </a:rPr>
              <a:t> </a:t>
            </a:r>
          </a:p>
          <a:p>
            <a:pPr marL="0" indent="0" eaLnBrk="1" hangingPunct="1">
              <a:lnSpc>
                <a:spcPct val="80000"/>
              </a:lnSpc>
              <a:buFontTx/>
              <a:buNone/>
              <a:defRPr/>
            </a:pPr>
            <a:r>
              <a:rPr lang="en-US" sz="1800" dirty="0" smtClean="0">
                <a:latin typeface="Comic Sans MS" pitchFamily="66" charset="0"/>
              </a:rPr>
              <a:t>    or a </a:t>
            </a:r>
            <a:r>
              <a:rPr lang="en-US" sz="1800" b="1" dirty="0" smtClean="0">
                <a:latin typeface="Comic Sans MS" pitchFamily="66" charset="0"/>
              </a:rPr>
              <a:t>yeast infection</a:t>
            </a:r>
            <a:r>
              <a:rPr lang="en-US" sz="1800" dirty="0" smtClean="0">
                <a:latin typeface="Comic Sans MS" pitchFamily="66" charset="0"/>
              </a:rPr>
              <a:t>, you can blame a fungus. </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1800" dirty="0" smtClean="0">
                <a:latin typeface="Comic Sans MS" pitchFamily="66" charset="0"/>
              </a:rPr>
              <a:t>A fungus is actually a primitive vegetable. Mushrooms, mold and mildew are examples. </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1800" dirty="0" smtClean="0">
                <a:latin typeface="Comic Sans MS" pitchFamily="66" charset="0"/>
              </a:rPr>
              <a:t>Reproduce through tiny </a:t>
            </a:r>
            <a:r>
              <a:rPr lang="en-US" sz="1800" b="1" dirty="0" smtClean="0">
                <a:latin typeface="Comic Sans MS" pitchFamily="66" charset="0"/>
              </a:rPr>
              <a:t>spores</a:t>
            </a:r>
            <a:r>
              <a:rPr lang="en-US" sz="1800" dirty="0" smtClean="0">
                <a:latin typeface="Comic Sans MS" pitchFamily="66" charset="0"/>
              </a:rPr>
              <a:t> in the air. You can inhale the spores or they can land on you. As a result, fungal infections often start in the lungs or on the skin. </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1800" dirty="0" smtClean="0">
                <a:latin typeface="Comic Sans MS" pitchFamily="66" charset="0"/>
              </a:rPr>
              <a:t>You are more likely to get a fungal infection if you have a </a:t>
            </a:r>
            <a:r>
              <a:rPr lang="en-US" sz="1800" b="1" dirty="0" smtClean="0">
                <a:latin typeface="Comic Sans MS" pitchFamily="66" charset="0"/>
              </a:rPr>
              <a:t>weakened immune system</a:t>
            </a:r>
            <a:r>
              <a:rPr lang="en-US" sz="1800" dirty="0" smtClean="0">
                <a:latin typeface="Comic Sans MS" pitchFamily="66" charset="0"/>
              </a:rPr>
              <a:t> or take antibiotics.</a:t>
            </a:r>
          </a:p>
          <a:p>
            <a:pPr eaLnBrk="1" hangingPunct="1">
              <a:lnSpc>
                <a:spcPct val="80000"/>
              </a:lnSpc>
              <a:buFont typeface="Wingdings" pitchFamily="2" charset="2"/>
              <a:buChar char="Ø"/>
              <a:defRPr/>
            </a:pPr>
            <a:endParaRPr lang="en-US" sz="1800" dirty="0" smtClean="0">
              <a:latin typeface="Comic Sans MS" pitchFamily="66" charset="0"/>
            </a:endParaRPr>
          </a:p>
          <a:p>
            <a:pPr eaLnBrk="1" hangingPunct="1">
              <a:lnSpc>
                <a:spcPct val="80000"/>
              </a:lnSpc>
              <a:buFont typeface="Wingdings" pitchFamily="2" charset="2"/>
              <a:buChar char="Ø"/>
              <a:defRPr/>
            </a:pPr>
            <a:r>
              <a:rPr lang="en-US" sz="1800" dirty="0" smtClean="0">
                <a:latin typeface="Comic Sans MS" pitchFamily="66" charset="0"/>
              </a:rPr>
              <a:t>Fungi can be </a:t>
            </a:r>
            <a:r>
              <a:rPr lang="en-US" sz="1800" b="1" dirty="0" smtClean="0">
                <a:latin typeface="Comic Sans MS" pitchFamily="66" charset="0"/>
              </a:rPr>
              <a:t>difficult to kill</a:t>
            </a:r>
            <a:r>
              <a:rPr lang="en-US" sz="1800" dirty="0" smtClean="0">
                <a:latin typeface="Comic Sans MS" pitchFamily="66" charset="0"/>
              </a:rPr>
              <a:t>. For skin and nail infections medication applied directly to the infected area. Oral antifungal medicines available for serious infections.</a:t>
            </a:r>
          </a:p>
        </p:txBody>
      </p:sp>
      <p:sp>
        <p:nvSpPr>
          <p:cNvPr id="16388" name="Text Box 6"/>
          <p:cNvSpPr txBox="1">
            <a:spLocks noChangeArrowheads="1"/>
          </p:cNvSpPr>
          <p:nvPr/>
        </p:nvSpPr>
        <p:spPr bwMode="auto">
          <a:xfrm>
            <a:off x="5257800" y="6613525"/>
            <a:ext cx="3886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t>Image: </a:t>
            </a:r>
            <a:r>
              <a:rPr lang="en-US" sz="1000" i="0">
                <a:hlinkClick r:id="rId3"/>
              </a:rPr>
              <a:t>Pulmonary Aspergillosis</a:t>
            </a:r>
            <a:r>
              <a:rPr lang="en-US" sz="1000" i="0"/>
              <a:t>, Nephron</a:t>
            </a:r>
          </a:p>
        </p:txBody>
      </p:sp>
      <p:pic>
        <p:nvPicPr>
          <p:cNvPr id="3" name="Content Placeholder 2"/>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5562600" y="152400"/>
            <a:ext cx="3352800" cy="2133600"/>
          </a:xfrm>
          <a:prstGeom prst="ellipse">
            <a:avLst/>
          </a:prstGeom>
          <a:effectLst>
            <a:softEdge rad="112500"/>
          </a:effectLst>
        </p:spPr>
      </p:pic>
      <p:sp>
        <p:nvSpPr>
          <p:cNvPr id="16390" name="Text Box 5"/>
          <p:cNvSpPr txBox="1">
            <a:spLocks noChangeArrowheads="1"/>
          </p:cNvSpPr>
          <p:nvPr/>
        </p:nvSpPr>
        <p:spPr bwMode="auto">
          <a:xfrm>
            <a:off x="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From the  </a:t>
            </a:r>
            <a:r>
              <a:rPr lang="en-US" sz="1000" i="0">
                <a:latin typeface="Comic Sans MS" pitchFamily="66" charset="0"/>
                <a:hlinkClick r:id="rId5"/>
              </a:rPr>
              <a:t>Virtual Microbiology Classroom</a:t>
            </a:r>
            <a:r>
              <a:rPr lang="en-US" sz="1000" i="0">
                <a:latin typeface="Comic Sans MS" pitchFamily="66" charset="0"/>
              </a:rPr>
              <a:t> on </a:t>
            </a:r>
            <a:r>
              <a:rPr lang="en-US" sz="1000" i="0">
                <a:latin typeface="Comic Sans MS" pitchFamily="66" charset="0"/>
                <a:hlinkClick r:id="rId6"/>
              </a:rPr>
              <a:t>ScienceProfOnline.com</a:t>
            </a:r>
            <a:endParaRPr lang="en-US" sz="1000" i="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04800" y="228600"/>
            <a:ext cx="8229600" cy="639763"/>
          </a:xfrm>
        </p:spPr>
        <p:txBody>
          <a:bodyPr/>
          <a:lstStyle/>
          <a:p>
            <a:pPr eaLnBrk="1" hangingPunct="1"/>
            <a:r>
              <a:rPr lang="en-US" sz="2800" b="1" smtClean="0">
                <a:solidFill>
                  <a:schemeClr val="tx1"/>
                </a:solidFill>
                <a:latin typeface="Comic Sans MS" pitchFamily="66" charset="0"/>
              </a:rPr>
              <a:t>Fungal Infections: </a:t>
            </a:r>
            <a:r>
              <a:rPr lang="en-US" sz="3200" b="1" smtClean="0">
                <a:solidFill>
                  <a:srgbClr val="92D050"/>
                </a:solidFill>
                <a:latin typeface="Comic Sans MS" pitchFamily="66" charset="0"/>
              </a:rPr>
              <a:t>Types of Mycoses</a:t>
            </a:r>
            <a:endParaRPr lang="en-US" sz="4000" b="1" smtClean="0">
              <a:solidFill>
                <a:srgbClr val="92D050"/>
              </a:solidFill>
              <a:latin typeface="Comic Sans MS" pitchFamily="66" charset="0"/>
            </a:endParaRPr>
          </a:p>
        </p:txBody>
      </p:sp>
      <p:sp>
        <p:nvSpPr>
          <p:cNvPr id="17411" name="Rectangle 3"/>
          <p:cNvSpPr>
            <a:spLocks noGrp="1" noChangeArrowheads="1"/>
          </p:cNvSpPr>
          <p:nvPr>
            <p:ph type="body" sz="half" idx="1"/>
          </p:nvPr>
        </p:nvSpPr>
        <p:spPr>
          <a:xfrm>
            <a:off x="228600" y="1249363"/>
            <a:ext cx="5791200" cy="5486400"/>
          </a:xfrm>
        </p:spPr>
        <p:txBody>
          <a:bodyPr/>
          <a:lstStyle/>
          <a:p>
            <a:pPr eaLnBrk="1" hangingPunct="1">
              <a:lnSpc>
                <a:spcPct val="80000"/>
              </a:lnSpc>
              <a:buFont typeface="Wingdings" pitchFamily="2" charset="2"/>
              <a:buChar char="Ø"/>
            </a:pPr>
            <a:r>
              <a:rPr lang="en-US" sz="1800" dirty="0" smtClean="0">
                <a:latin typeface="Comic Sans MS" pitchFamily="66" charset="0"/>
              </a:rPr>
              <a:t>Happen when fungi pass the resistance barriers of the body and establish infection.</a:t>
            </a:r>
          </a:p>
          <a:p>
            <a:pPr eaLnBrk="1" hangingPunct="1">
              <a:lnSpc>
                <a:spcPct val="80000"/>
              </a:lnSpc>
              <a:buFont typeface="Wingdings" pitchFamily="2" charset="2"/>
              <a:buChar char="Ø"/>
            </a:pPr>
            <a:endParaRPr lang="en-US" sz="1800" dirty="0" smtClean="0">
              <a:latin typeface="Comic Sans MS" pitchFamily="66" charset="0"/>
            </a:endParaRPr>
          </a:p>
          <a:p>
            <a:pPr eaLnBrk="1" hangingPunct="1">
              <a:lnSpc>
                <a:spcPct val="80000"/>
              </a:lnSpc>
              <a:buFont typeface="Wingdings" pitchFamily="2" charset="2"/>
              <a:buChar char="Ø"/>
            </a:pPr>
            <a:r>
              <a:rPr lang="en-US" sz="1800" dirty="0" smtClean="0">
                <a:latin typeface="Comic Sans MS" pitchFamily="66" charset="0"/>
              </a:rPr>
              <a:t>Characterize mycoses by </a:t>
            </a:r>
            <a:r>
              <a:rPr lang="en-US" sz="1800" b="1" dirty="0" smtClean="0">
                <a:solidFill>
                  <a:schemeClr val="tx1">
                    <a:lumMod val="65000"/>
                    <a:lumOff val="35000"/>
                  </a:schemeClr>
                </a:solidFill>
                <a:latin typeface="Comic Sans MS" pitchFamily="66" charset="0"/>
              </a:rPr>
              <a:t>how </a:t>
            </a:r>
            <a:r>
              <a:rPr lang="en-US" sz="1800" b="1" dirty="0">
                <a:solidFill>
                  <a:schemeClr val="tx1">
                    <a:lumMod val="65000"/>
                    <a:lumOff val="35000"/>
                  </a:schemeClr>
                </a:solidFill>
                <a:latin typeface="Comic Sans MS" pitchFamily="66" charset="0"/>
              </a:rPr>
              <a:t>widely / deeply infection has penetrated</a:t>
            </a:r>
            <a:r>
              <a:rPr lang="en-US" sz="1800" b="1" dirty="0" smtClean="0">
                <a:solidFill>
                  <a:schemeClr val="tx1">
                    <a:lumMod val="65000"/>
                    <a:lumOff val="35000"/>
                  </a:schemeClr>
                </a:solidFill>
                <a:latin typeface="Comic Sans MS" pitchFamily="66" charset="0"/>
              </a:rPr>
              <a:t>.</a:t>
            </a:r>
          </a:p>
          <a:p>
            <a:pPr eaLnBrk="1" hangingPunct="1">
              <a:lnSpc>
                <a:spcPct val="80000"/>
              </a:lnSpc>
              <a:buFont typeface="Wingdings" pitchFamily="2" charset="2"/>
              <a:buChar char="Ø"/>
            </a:pPr>
            <a:endParaRPr lang="en-US" sz="2000" dirty="0" smtClean="0">
              <a:solidFill>
                <a:schemeClr val="hlink"/>
              </a:solidFill>
              <a:latin typeface="Comic Sans MS" pitchFamily="66" charset="0"/>
            </a:endParaRPr>
          </a:p>
          <a:p>
            <a:pPr eaLnBrk="1" hangingPunct="1">
              <a:lnSpc>
                <a:spcPct val="80000"/>
              </a:lnSpc>
              <a:buFont typeface="Wingdings" pitchFamily="2" charset="2"/>
              <a:buChar char="§"/>
            </a:pPr>
            <a:r>
              <a:rPr lang="en-US" sz="1600" b="1" dirty="0" smtClean="0">
                <a:solidFill>
                  <a:srgbClr val="92D050"/>
                </a:solidFill>
                <a:latin typeface="Comic Sans MS" pitchFamily="66" charset="0"/>
              </a:rPr>
              <a:t>Superficial Mycoses: </a:t>
            </a:r>
            <a:r>
              <a:rPr lang="en-US" sz="1600" dirty="0" smtClean="0">
                <a:latin typeface="Comic Sans MS" pitchFamily="66" charset="0"/>
              </a:rPr>
              <a:t>Most patients are not even aware that they have condition. Fungi only growing on dead skin, hair and nails. Fungus doesn’t secretes metabolites into body. </a:t>
            </a:r>
          </a:p>
          <a:p>
            <a:pPr eaLnBrk="1" hangingPunct="1">
              <a:lnSpc>
                <a:spcPct val="80000"/>
              </a:lnSpc>
              <a:buFont typeface="Wingdings" pitchFamily="2" charset="2"/>
              <a:buChar char="§"/>
            </a:pPr>
            <a:endParaRPr lang="en-US" sz="1600" b="1" dirty="0" smtClean="0">
              <a:solidFill>
                <a:srgbClr val="92D050"/>
              </a:solidFill>
              <a:latin typeface="Comic Sans MS" pitchFamily="66" charset="0"/>
            </a:endParaRPr>
          </a:p>
          <a:p>
            <a:pPr eaLnBrk="1" hangingPunct="1">
              <a:lnSpc>
                <a:spcPct val="80000"/>
              </a:lnSpc>
              <a:buFont typeface="Wingdings" pitchFamily="2" charset="2"/>
              <a:buChar char="§"/>
            </a:pPr>
            <a:r>
              <a:rPr lang="en-US" sz="1600" b="1" dirty="0" smtClean="0">
                <a:solidFill>
                  <a:srgbClr val="92D050"/>
                </a:solidFill>
                <a:latin typeface="Comic Sans MS" pitchFamily="66" charset="0"/>
              </a:rPr>
              <a:t>Cutaneous Mycoses: </a:t>
            </a:r>
            <a:r>
              <a:rPr lang="en-US" sz="1600" dirty="0" smtClean="0">
                <a:latin typeface="Comic Sans MS" pitchFamily="66" charset="0"/>
              </a:rPr>
              <a:t>Fungi growing and secreting metabolites into the skin. Person is definitely aware of the infection. </a:t>
            </a:r>
            <a:r>
              <a:rPr lang="en-US" sz="1400" dirty="0" smtClean="0">
                <a:latin typeface="Comic Sans MS" pitchFamily="66" charset="0"/>
              </a:rPr>
              <a:t>An example of this is </a:t>
            </a:r>
            <a:r>
              <a:rPr lang="en-US" sz="1400" i="1" dirty="0" err="1" smtClean="0">
                <a:latin typeface="Comic Sans MS" pitchFamily="66" charset="0"/>
              </a:rPr>
              <a:t>Epidermophyton</a:t>
            </a:r>
            <a:r>
              <a:rPr lang="en-US" sz="1400" i="1" dirty="0" smtClean="0">
                <a:latin typeface="Comic Sans MS" pitchFamily="66" charset="0"/>
              </a:rPr>
              <a:t> </a:t>
            </a:r>
            <a:r>
              <a:rPr lang="en-US" sz="1400" i="1" dirty="0" err="1" smtClean="0">
                <a:latin typeface="Comic Sans MS" pitchFamily="66" charset="0"/>
              </a:rPr>
              <a:t>floccosum</a:t>
            </a:r>
            <a:r>
              <a:rPr lang="en-US" sz="1400" dirty="0" smtClean="0">
                <a:latin typeface="Comic Sans MS" pitchFamily="66" charset="0"/>
              </a:rPr>
              <a:t>, one of the causes of athlete's foot. </a:t>
            </a:r>
          </a:p>
          <a:p>
            <a:pPr eaLnBrk="1" hangingPunct="1">
              <a:lnSpc>
                <a:spcPct val="80000"/>
              </a:lnSpc>
              <a:buFont typeface="Wingdings" pitchFamily="2" charset="2"/>
              <a:buChar char="§"/>
            </a:pPr>
            <a:endParaRPr lang="en-US" sz="1400" dirty="0" smtClean="0">
              <a:solidFill>
                <a:schemeClr val="hlink"/>
              </a:solidFill>
              <a:latin typeface="Comic Sans MS" pitchFamily="66" charset="0"/>
            </a:endParaRPr>
          </a:p>
          <a:p>
            <a:pPr eaLnBrk="1" hangingPunct="1">
              <a:lnSpc>
                <a:spcPct val="80000"/>
              </a:lnSpc>
              <a:buFont typeface="Wingdings" pitchFamily="2" charset="2"/>
              <a:buChar char="§"/>
            </a:pPr>
            <a:r>
              <a:rPr lang="en-US" sz="1600" b="1" dirty="0" smtClean="0">
                <a:solidFill>
                  <a:srgbClr val="92D050"/>
                </a:solidFill>
                <a:latin typeface="Comic Sans MS" pitchFamily="66" charset="0"/>
              </a:rPr>
              <a:t>Subcutaneous Mycoses: </a:t>
            </a:r>
            <a:r>
              <a:rPr lang="en-US" sz="1600" dirty="0" smtClean="0">
                <a:latin typeface="Comic Sans MS" pitchFamily="66" charset="0"/>
              </a:rPr>
              <a:t>Fungus must be traumatically implanted into the body. </a:t>
            </a:r>
          </a:p>
          <a:p>
            <a:pPr eaLnBrk="1" hangingPunct="1">
              <a:lnSpc>
                <a:spcPct val="80000"/>
              </a:lnSpc>
              <a:buFont typeface="Wingdings" pitchFamily="2" charset="2"/>
              <a:buChar char="§"/>
            </a:pPr>
            <a:endParaRPr lang="en-US" sz="1600" dirty="0" smtClean="0">
              <a:latin typeface="Comic Sans MS" pitchFamily="66" charset="0"/>
            </a:endParaRPr>
          </a:p>
          <a:p>
            <a:pPr eaLnBrk="1" hangingPunct="1">
              <a:lnSpc>
                <a:spcPct val="80000"/>
              </a:lnSpc>
              <a:buFont typeface="Wingdings" pitchFamily="2" charset="2"/>
              <a:buChar char="§"/>
            </a:pPr>
            <a:r>
              <a:rPr lang="en-US" sz="1600" b="1" dirty="0" smtClean="0">
                <a:solidFill>
                  <a:srgbClr val="92D050"/>
                </a:solidFill>
                <a:latin typeface="Comic Sans MS" pitchFamily="66" charset="0"/>
              </a:rPr>
              <a:t>Systemic Mycoses: </a:t>
            </a:r>
            <a:r>
              <a:rPr lang="en-US" sz="1600" dirty="0" smtClean="0">
                <a:latin typeface="Comic Sans MS" pitchFamily="66" charset="0"/>
              </a:rPr>
              <a:t>Fungi are</a:t>
            </a:r>
            <a:r>
              <a:rPr lang="en-US" sz="1600" dirty="0" smtClean="0">
                <a:solidFill>
                  <a:srgbClr val="0000FF"/>
                </a:solidFill>
                <a:latin typeface="Comic Sans MS" pitchFamily="66" charset="0"/>
              </a:rPr>
              <a:t> </a:t>
            </a:r>
            <a:r>
              <a:rPr lang="en-US" sz="1600" dirty="0" smtClean="0">
                <a:latin typeface="Comic Sans MS" pitchFamily="66" charset="0"/>
              </a:rPr>
              <a:t>inhaled into the lungs and subsequently are transported to other internal organs, usually through the bloodstream.</a:t>
            </a:r>
          </a:p>
          <a:p>
            <a:pPr eaLnBrk="1" hangingPunct="1">
              <a:lnSpc>
                <a:spcPct val="80000"/>
              </a:lnSpc>
              <a:buFontTx/>
              <a:buNone/>
            </a:pPr>
            <a:endParaRPr lang="en-US" sz="1600" dirty="0" smtClean="0">
              <a:latin typeface="Comic Sans MS" pitchFamily="66" charset="0"/>
            </a:endParaRPr>
          </a:p>
        </p:txBody>
      </p:sp>
      <p:pic>
        <p:nvPicPr>
          <p:cNvPr id="16388" name="Picture 11" descr="ToeFungusMedguyWikiPD"/>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6629400" y="1219200"/>
            <a:ext cx="1981200" cy="2254469"/>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4343400" y="6613525"/>
            <a:ext cx="4800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solidFill>
                  <a:schemeClr val="tx2"/>
                </a:solidFill>
                <a:latin typeface="Comic Sans MS" pitchFamily="66" charset="0"/>
              </a:rPr>
              <a:t>Images:  </a:t>
            </a:r>
            <a:r>
              <a:rPr lang="en-US" sz="1000" i="0">
                <a:solidFill>
                  <a:schemeClr val="tx2"/>
                </a:solidFill>
                <a:latin typeface="Comic Sans MS" pitchFamily="66" charset="0"/>
                <a:hlinkClick r:id="rId4"/>
              </a:rPr>
              <a:t>Fungus Toe</a:t>
            </a:r>
            <a:r>
              <a:rPr lang="en-US" sz="1000" i="0">
                <a:solidFill>
                  <a:schemeClr val="tx2"/>
                </a:solidFill>
                <a:latin typeface="Comic Sans MS" pitchFamily="66" charset="0"/>
              </a:rPr>
              <a:t>, Medguy; </a:t>
            </a:r>
            <a:r>
              <a:rPr lang="en-US" sz="1000" i="0">
                <a:solidFill>
                  <a:schemeClr val="tx2"/>
                </a:solidFill>
                <a:latin typeface="Comic Sans MS" pitchFamily="66" charset="0"/>
                <a:hlinkClick r:id="rId5"/>
              </a:rPr>
              <a:t>Athlete’s foot</a:t>
            </a:r>
            <a:r>
              <a:rPr lang="en-US" sz="1000" i="0">
                <a:solidFill>
                  <a:schemeClr val="tx2"/>
                </a:solidFill>
                <a:latin typeface="Comic Sans MS" pitchFamily="66" charset="0"/>
              </a:rPr>
              <a:t>, Foloonb</a:t>
            </a:r>
          </a:p>
        </p:txBody>
      </p:sp>
      <p:pic>
        <p:nvPicPr>
          <p:cNvPr id="16390" name="Picture 13" descr="AthletesFootFoloonbWikiPD"/>
          <p:cNvPicPr>
            <a:picLocks noGrp="1" noChangeAspect="1" noChangeArrowheads="1"/>
          </p:cNvPicPr>
          <p:nvPr>
            <p:ph sz="quarter" idx="3"/>
          </p:nvPr>
        </p:nvPicPr>
        <p:blipFill>
          <a:blip r:embed="rId6" cstate="email">
            <a:extLst>
              <a:ext uri="{28A0092B-C50C-407E-A947-70E740481C1C}">
                <a14:useLocalDpi xmlns:a14="http://schemas.microsoft.com/office/drawing/2010/main" val="0"/>
              </a:ext>
            </a:extLst>
          </a:blip>
          <a:srcRect/>
          <a:stretch>
            <a:fillRect/>
          </a:stretch>
        </p:blipFill>
        <p:spPr>
          <a:xfrm>
            <a:off x="6234466" y="3810000"/>
            <a:ext cx="2563460" cy="2416175"/>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5"/>
          <p:cNvSpPr txBox="1">
            <a:spLocks noChangeArrowheads="1"/>
          </p:cNvSpPr>
          <p:nvPr/>
        </p:nvSpPr>
        <p:spPr bwMode="auto">
          <a:xfrm>
            <a:off x="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From the  </a:t>
            </a:r>
            <a:r>
              <a:rPr lang="en-US" sz="1000" i="0">
                <a:latin typeface="Comic Sans MS" pitchFamily="66" charset="0"/>
                <a:hlinkClick r:id="rId7"/>
              </a:rPr>
              <a:t>Virtual Microbiology Classroom</a:t>
            </a:r>
            <a:r>
              <a:rPr lang="en-US" sz="1000" i="0">
                <a:latin typeface="Comic Sans MS" pitchFamily="66" charset="0"/>
              </a:rPr>
              <a:t> on </a:t>
            </a:r>
            <a:r>
              <a:rPr lang="en-US" sz="1000" i="0">
                <a:latin typeface="Comic Sans MS" pitchFamily="66" charset="0"/>
                <a:hlinkClick r:id="rId8"/>
              </a:rPr>
              <a:t>ScienceProfOnline.com</a:t>
            </a:r>
            <a:endParaRPr lang="en-US" sz="1000" i="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600" b="1" dirty="0" smtClean="0">
                <a:solidFill>
                  <a:schemeClr val="folHlink"/>
                </a:solidFill>
                <a:latin typeface="Comic Sans MS" pitchFamily="66" charset="0"/>
              </a:rPr>
              <a:t>Epidemiology of Mycoses</a:t>
            </a:r>
            <a:r>
              <a:rPr lang="en-US" sz="3600" dirty="0" smtClean="0">
                <a:solidFill>
                  <a:schemeClr val="folHlink"/>
                </a:solidFill>
                <a:latin typeface="Comic Sans MS" pitchFamily="66" charset="0"/>
              </a:rPr>
              <a:t/>
            </a:r>
            <a:br>
              <a:rPr lang="en-US" sz="3600" dirty="0" smtClean="0">
                <a:solidFill>
                  <a:schemeClr val="folHlink"/>
                </a:solidFill>
                <a:latin typeface="Comic Sans MS" pitchFamily="66" charset="0"/>
              </a:rPr>
            </a:br>
            <a:r>
              <a:rPr lang="en-US" sz="2400" b="1" dirty="0" smtClean="0">
                <a:solidFill>
                  <a:schemeClr val="tx1">
                    <a:lumMod val="65000"/>
                    <a:lumOff val="35000"/>
                  </a:schemeClr>
                </a:solidFill>
                <a:latin typeface="Comic Sans MS" pitchFamily="66" charset="0"/>
              </a:rPr>
              <a:t>Transmission</a:t>
            </a:r>
            <a:r>
              <a:rPr lang="en-US" sz="2000" dirty="0" smtClean="0">
                <a:latin typeface="Comic Sans MS" pitchFamily="66" charset="0"/>
              </a:rPr>
              <a:t> and </a:t>
            </a:r>
            <a:r>
              <a:rPr lang="en-US" sz="2400" b="1" dirty="0" smtClean="0">
                <a:solidFill>
                  <a:schemeClr val="tx1">
                    <a:lumMod val="65000"/>
                    <a:lumOff val="35000"/>
                  </a:schemeClr>
                </a:solidFill>
                <a:latin typeface="Comic Sans MS" pitchFamily="66" charset="0"/>
              </a:rPr>
              <a:t>Prevalence</a:t>
            </a:r>
            <a:r>
              <a:rPr lang="en-US" sz="2400" b="1" dirty="0" smtClean="0">
                <a:latin typeface="Comic Sans MS" pitchFamily="66" charset="0"/>
              </a:rPr>
              <a:t> </a:t>
            </a:r>
            <a:r>
              <a:rPr lang="en-US" sz="2000" dirty="0" smtClean="0">
                <a:latin typeface="Comic Sans MS" pitchFamily="66" charset="0"/>
              </a:rPr>
              <a:t>of Fungal Infections</a:t>
            </a:r>
          </a:p>
        </p:txBody>
      </p:sp>
      <p:sp>
        <p:nvSpPr>
          <p:cNvPr id="18435" name="Rectangle 3"/>
          <p:cNvSpPr>
            <a:spLocks noGrp="1" noChangeArrowheads="1"/>
          </p:cNvSpPr>
          <p:nvPr>
            <p:ph type="body" sz="half" idx="1"/>
          </p:nvPr>
        </p:nvSpPr>
        <p:spPr>
          <a:xfrm>
            <a:off x="228600" y="1600200"/>
            <a:ext cx="5029200" cy="4953000"/>
          </a:xfrm>
        </p:spPr>
        <p:txBody>
          <a:bodyPr/>
          <a:lstStyle/>
          <a:p>
            <a:pPr eaLnBrk="1" hangingPunct="1">
              <a:lnSpc>
                <a:spcPct val="80000"/>
              </a:lnSpc>
            </a:pPr>
            <a:r>
              <a:rPr lang="en-US" sz="1600" dirty="0" smtClean="0">
                <a:latin typeface="Comic Sans MS" pitchFamily="66" charset="0"/>
              </a:rPr>
              <a:t>Fungi and their spores are found almost everywhere in the environment. You can’t avoid them.</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It is your </a:t>
            </a:r>
            <a:r>
              <a:rPr lang="en-US" sz="1600" b="1" dirty="0" smtClean="0">
                <a:solidFill>
                  <a:schemeClr val="tx1">
                    <a:lumMod val="65000"/>
                    <a:lumOff val="35000"/>
                  </a:schemeClr>
                </a:solidFill>
                <a:latin typeface="Comic Sans MS" pitchFamily="66" charset="0"/>
              </a:rPr>
              <a:t>immune system </a:t>
            </a:r>
            <a:r>
              <a:rPr lang="en-US" sz="1600" dirty="0" smtClean="0">
                <a:latin typeface="Comic Sans MS" pitchFamily="66" charset="0"/>
              </a:rPr>
              <a:t>that keeps you safe from fungal infection.</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Mycoses are typically acquired via </a:t>
            </a:r>
            <a:r>
              <a:rPr lang="en-US" sz="1600" b="1" dirty="0" smtClean="0">
                <a:solidFill>
                  <a:srgbClr val="92D050"/>
                </a:solidFill>
                <a:latin typeface="Comic Sans MS" pitchFamily="66" charset="0"/>
              </a:rPr>
              <a:t>inhalation</a:t>
            </a:r>
            <a:r>
              <a:rPr lang="en-US" sz="1600" dirty="0" smtClean="0">
                <a:latin typeface="Comic Sans MS" pitchFamily="66" charset="0"/>
              </a:rPr>
              <a:t>, </a:t>
            </a:r>
            <a:r>
              <a:rPr lang="en-US" sz="1600" b="1" dirty="0" smtClean="0">
                <a:solidFill>
                  <a:srgbClr val="92D050"/>
                </a:solidFill>
                <a:latin typeface="Comic Sans MS" pitchFamily="66" charset="0"/>
              </a:rPr>
              <a:t>trauma</a:t>
            </a:r>
            <a:r>
              <a:rPr lang="en-US" sz="1600" dirty="0" smtClean="0">
                <a:latin typeface="Comic Sans MS" pitchFamily="66" charset="0"/>
              </a:rPr>
              <a:t> or </a:t>
            </a:r>
            <a:r>
              <a:rPr lang="en-US" sz="1600" b="1" dirty="0" smtClean="0">
                <a:solidFill>
                  <a:srgbClr val="92D050"/>
                </a:solidFill>
                <a:latin typeface="Comic Sans MS" pitchFamily="66" charset="0"/>
              </a:rPr>
              <a:t>ingestion</a:t>
            </a:r>
            <a:r>
              <a:rPr lang="en-US" sz="1600" dirty="0" smtClean="0">
                <a:solidFill>
                  <a:schemeClr val="hlink"/>
                </a:solidFill>
                <a:latin typeface="Comic Sans MS" pitchFamily="66" charset="0"/>
              </a:rPr>
              <a:t>.</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Only very infrequently are they spread from person to person.</a:t>
            </a:r>
          </a:p>
          <a:p>
            <a:pPr eaLnBrk="1" hangingPunct="1">
              <a:lnSpc>
                <a:spcPct val="80000"/>
              </a:lnSpc>
            </a:pPr>
            <a:endParaRPr lang="en-US" sz="1600" dirty="0" smtClean="0">
              <a:latin typeface="Comic Sans MS" pitchFamily="66" charset="0"/>
            </a:endParaRPr>
          </a:p>
          <a:p>
            <a:pPr eaLnBrk="1" hangingPunct="1">
              <a:lnSpc>
                <a:spcPct val="80000"/>
              </a:lnSpc>
            </a:pPr>
            <a:r>
              <a:rPr lang="en-US" sz="1600" dirty="0" smtClean="0">
                <a:latin typeface="Comic Sans MS" pitchFamily="66" charset="0"/>
              </a:rPr>
              <a:t>Still, epidemics of mycoses occur, but typically through mass exposure </a:t>
            </a:r>
            <a:r>
              <a:rPr lang="en-US" sz="1400" dirty="0" smtClean="0">
                <a:latin typeface="Comic Sans MS" pitchFamily="66" charset="0"/>
              </a:rPr>
              <a:t>(like bird droppings in or near the ventilation system of a building).</a:t>
            </a:r>
          </a:p>
          <a:p>
            <a:pPr eaLnBrk="1" hangingPunct="1">
              <a:lnSpc>
                <a:spcPct val="80000"/>
              </a:lnSpc>
            </a:pPr>
            <a:endParaRPr lang="en-US" sz="1400" dirty="0" smtClean="0">
              <a:latin typeface="Comic Sans MS" pitchFamily="66" charset="0"/>
            </a:endParaRPr>
          </a:p>
          <a:p>
            <a:pPr eaLnBrk="1" hangingPunct="1">
              <a:lnSpc>
                <a:spcPct val="80000"/>
              </a:lnSpc>
            </a:pPr>
            <a:r>
              <a:rPr lang="en-US" sz="1600" dirty="0" smtClean="0">
                <a:latin typeface="Comic Sans MS" pitchFamily="66" charset="0"/>
              </a:rPr>
              <a:t>Since usually not contagious, difficult to report incidence, other than epidemics or when they effect a specific population </a:t>
            </a:r>
            <a:r>
              <a:rPr lang="en-US" sz="1400" dirty="0" smtClean="0">
                <a:latin typeface="Comic Sans MS" pitchFamily="66" charset="0"/>
              </a:rPr>
              <a:t>(such as AIDS patients).</a:t>
            </a:r>
          </a:p>
        </p:txBody>
      </p:sp>
      <p:sp>
        <p:nvSpPr>
          <p:cNvPr id="18436" name="Text Box 10"/>
          <p:cNvSpPr txBox="1">
            <a:spLocks noChangeArrowheads="1"/>
          </p:cNvSpPr>
          <p:nvPr/>
        </p:nvSpPr>
        <p:spPr bwMode="auto">
          <a:xfrm>
            <a:off x="6172200" y="6613525"/>
            <a:ext cx="2971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Image: Source unknown</a:t>
            </a:r>
          </a:p>
        </p:txBody>
      </p:sp>
      <p:pic>
        <p:nvPicPr>
          <p:cNvPr id="18437" name="Picture 12" descr="FungalSporesLungs"/>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486400" y="1752600"/>
            <a:ext cx="3351213"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8" name="Text Box 5"/>
          <p:cNvSpPr txBox="1">
            <a:spLocks noChangeArrowheads="1"/>
          </p:cNvSpPr>
          <p:nvPr/>
        </p:nvSpPr>
        <p:spPr bwMode="auto">
          <a:xfrm>
            <a:off x="-7938" y="6613525"/>
            <a:ext cx="45720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From the  </a:t>
            </a:r>
            <a:r>
              <a:rPr lang="en-US" sz="1000" i="0">
                <a:latin typeface="Comic Sans MS" pitchFamily="66" charset="0"/>
                <a:hlinkClick r:id="rId4"/>
              </a:rPr>
              <a:t>Virtual Microbiology Classroom</a:t>
            </a:r>
            <a:r>
              <a:rPr lang="en-US" sz="1000" i="0">
                <a:latin typeface="Comic Sans MS" pitchFamily="66" charset="0"/>
              </a:rPr>
              <a:t> on </a:t>
            </a:r>
            <a:r>
              <a:rPr lang="en-US" sz="1000" i="0">
                <a:latin typeface="Comic Sans MS" pitchFamily="66" charset="0"/>
                <a:hlinkClick r:id="rId5"/>
              </a:rPr>
              <a:t>ScienceProfOnline.com</a:t>
            </a:r>
            <a:endParaRPr lang="en-US" sz="1000" i="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3700" y="152400"/>
            <a:ext cx="8229600" cy="685800"/>
          </a:xfrm>
        </p:spPr>
        <p:txBody>
          <a:bodyPr/>
          <a:lstStyle/>
          <a:p>
            <a:pPr eaLnBrk="1" hangingPunct="1"/>
            <a:r>
              <a:rPr lang="en-US" sz="2800" b="1" smtClean="0">
                <a:solidFill>
                  <a:schemeClr val="folHlink"/>
                </a:solidFill>
                <a:latin typeface="Comic Sans MS" pitchFamily="66" charset="0"/>
              </a:rPr>
              <a:t>True Fungal Pathogens </a:t>
            </a:r>
            <a:r>
              <a:rPr lang="en-US" sz="2800" b="1" smtClean="0">
                <a:solidFill>
                  <a:schemeClr val="tx1"/>
                </a:solidFill>
                <a:latin typeface="Comic Sans MS" pitchFamily="66" charset="0"/>
              </a:rPr>
              <a:t>vs. </a:t>
            </a:r>
            <a:r>
              <a:rPr lang="en-US" sz="2800" b="1" smtClean="0">
                <a:solidFill>
                  <a:schemeClr val="folHlink"/>
                </a:solidFill>
                <a:latin typeface="Comic Sans MS" pitchFamily="66" charset="0"/>
              </a:rPr>
              <a:t>Opportunistic Fungi</a:t>
            </a:r>
            <a:endParaRPr lang="en-US" sz="1800" b="1" smtClean="0">
              <a:latin typeface="Comic Sans MS" pitchFamily="66" charset="0"/>
            </a:endParaRPr>
          </a:p>
        </p:txBody>
      </p:sp>
      <p:sp>
        <p:nvSpPr>
          <p:cNvPr id="18435" name="Rectangle 3"/>
          <p:cNvSpPr>
            <a:spLocks noGrp="1" noChangeArrowheads="1"/>
          </p:cNvSpPr>
          <p:nvPr>
            <p:ph type="body" sz="half" idx="1"/>
          </p:nvPr>
        </p:nvSpPr>
        <p:spPr>
          <a:xfrm>
            <a:off x="228600" y="990600"/>
            <a:ext cx="4953000" cy="5638800"/>
          </a:xfrm>
        </p:spPr>
        <p:txBody>
          <a:bodyPr/>
          <a:lstStyle/>
          <a:p>
            <a:pPr marL="0" indent="0" eaLnBrk="1" hangingPunct="1">
              <a:lnSpc>
                <a:spcPct val="80000"/>
              </a:lnSpc>
              <a:buFontTx/>
              <a:buNone/>
              <a:defRPr/>
            </a:pPr>
            <a:r>
              <a:rPr lang="en-US" sz="1800" dirty="0" smtClean="0">
                <a:latin typeface="Comic Sans MS" pitchFamily="66" charset="0"/>
              </a:rPr>
              <a:t>There are only four types of fungi that are considered true pathogens… </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600" dirty="0" smtClean="0">
                <a:latin typeface="Comic Sans MS" pitchFamily="66" charset="0"/>
              </a:rPr>
              <a:t>	-</a:t>
            </a:r>
            <a:r>
              <a:rPr lang="en-US" sz="2000" dirty="0" smtClean="0">
                <a:latin typeface="Comic Sans MS" pitchFamily="66" charset="0"/>
              </a:rPr>
              <a:t> </a:t>
            </a:r>
            <a:r>
              <a:rPr lang="en-US" sz="1400" i="1" dirty="0" err="1" smtClean="0">
                <a:latin typeface="Comic Sans MS" pitchFamily="66" charset="0"/>
              </a:rPr>
              <a:t>Blastomyces</a:t>
            </a:r>
            <a:r>
              <a:rPr lang="en-US" sz="1400" i="1" dirty="0" smtClean="0">
                <a:latin typeface="Comic Sans MS" pitchFamily="66" charset="0"/>
              </a:rPr>
              <a:t> </a:t>
            </a:r>
            <a:r>
              <a:rPr lang="en-US" sz="1400" i="1" dirty="0" err="1" smtClean="0">
                <a:latin typeface="Comic Sans MS" pitchFamily="66" charset="0"/>
              </a:rPr>
              <a:t>dermatitidis</a:t>
            </a:r>
            <a:endParaRPr lang="en-US" sz="1400" i="1" dirty="0" smtClean="0">
              <a:latin typeface="Comic Sans MS" pitchFamily="66" charset="0"/>
            </a:endParaRPr>
          </a:p>
          <a:p>
            <a:pPr eaLnBrk="1" hangingPunct="1">
              <a:lnSpc>
                <a:spcPct val="80000"/>
              </a:lnSpc>
              <a:buFontTx/>
              <a:buNone/>
              <a:defRPr/>
            </a:pPr>
            <a:r>
              <a:rPr lang="en-US" sz="1400" i="1" dirty="0" smtClean="0">
                <a:latin typeface="Comic Sans MS" pitchFamily="66" charset="0"/>
              </a:rPr>
              <a:t>	-  </a:t>
            </a:r>
            <a:r>
              <a:rPr lang="en-US" sz="1400" i="1" dirty="0" err="1" smtClean="0">
                <a:latin typeface="Comic Sans MS" pitchFamily="66" charset="0"/>
              </a:rPr>
              <a:t>Coccidioides</a:t>
            </a:r>
            <a:r>
              <a:rPr lang="en-US" sz="1400" i="1" dirty="0" smtClean="0">
                <a:latin typeface="Comic Sans MS" pitchFamily="66" charset="0"/>
              </a:rPr>
              <a:t> </a:t>
            </a:r>
            <a:r>
              <a:rPr lang="en-US" sz="1400" i="1" dirty="0" err="1" smtClean="0">
                <a:latin typeface="Comic Sans MS" pitchFamily="66" charset="0"/>
              </a:rPr>
              <a:t>immitis</a:t>
            </a:r>
            <a:endParaRPr lang="en-US" sz="1400" i="1" dirty="0" smtClean="0">
              <a:latin typeface="Comic Sans MS" pitchFamily="66" charset="0"/>
            </a:endParaRPr>
          </a:p>
          <a:p>
            <a:pPr eaLnBrk="1" hangingPunct="1">
              <a:lnSpc>
                <a:spcPct val="80000"/>
              </a:lnSpc>
              <a:buFontTx/>
              <a:buNone/>
              <a:defRPr/>
            </a:pPr>
            <a:r>
              <a:rPr lang="en-US" sz="1400" i="1" dirty="0" smtClean="0">
                <a:latin typeface="Comic Sans MS" pitchFamily="66" charset="0"/>
              </a:rPr>
              <a:t>	-  </a:t>
            </a:r>
            <a:r>
              <a:rPr lang="en-US" sz="1400" i="1" dirty="0" err="1" smtClean="0">
                <a:latin typeface="Comic Sans MS" pitchFamily="66" charset="0"/>
              </a:rPr>
              <a:t>Historplamsa</a:t>
            </a:r>
            <a:r>
              <a:rPr lang="en-US" sz="1400" i="1" dirty="0" smtClean="0">
                <a:latin typeface="Comic Sans MS" pitchFamily="66" charset="0"/>
              </a:rPr>
              <a:t> </a:t>
            </a:r>
            <a:r>
              <a:rPr lang="en-US" sz="1400" i="1" dirty="0" err="1" smtClean="0">
                <a:latin typeface="Comic Sans MS" pitchFamily="66" charset="0"/>
              </a:rPr>
              <a:t>capsulatum</a:t>
            </a:r>
            <a:r>
              <a:rPr lang="en-US" sz="1400" i="1" dirty="0" smtClean="0">
                <a:latin typeface="Comic Sans MS" pitchFamily="66" charset="0"/>
              </a:rPr>
              <a:t> </a:t>
            </a:r>
          </a:p>
          <a:p>
            <a:pPr eaLnBrk="1" hangingPunct="1">
              <a:lnSpc>
                <a:spcPct val="80000"/>
              </a:lnSpc>
              <a:buFontTx/>
              <a:buNone/>
              <a:defRPr/>
            </a:pPr>
            <a:r>
              <a:rPr lang="en-US" sz="1400" i="1" dirty="0" smtClean="0">
                <a:latin typeface="Comic Sans MS" pitchFamily="66" charset="0"/>
              </a:rPr>
              <a:t>	- </a:t>
            </a:r>
            <a:r>
              <a:rPr lang="en-US" sz="1400" i="1" dirty="0" err="1" smtClean="0">
                <a:latin typeface="Comic Sans MS" pitchFamily="66" charset="0"/>
              </a:rPr>
              <a:t>Paracoccidioides</a:t>
            </a:r>
            <a:r>
              <a:rPr lang="en-US" sz="1400" i="1" dirty="0" smtClean="0">
                <a:latin typeface="Comic Sans MS" pitchFamily="66" charset="0"/>
              </a:rPr>
              <a:t> </a:t>
            </a:r>
            <a:r>
              <a:rPr lang="en-US" sz="1400" i="1" dirty="0" err="1" smtClean="0">
                <a:latin typeface="Comic Sans MS" pitchFamily="66" charset="0"/>
              </a:rPr>
              <a:t>brasiliensis</a:t>
            </a:r>
            <a:r>
              <a:rPr lang="en-US" sz="2000" dirty="0" smtClean="0">
                <a:latin typeface="Comic Sans MS" pitchFamily="66" charset="0"/>
              </a:rPr>
              <a:t> </a:t>
            </a:r>
          </a:p>
          <a:p>
            <a:pPr eaLnBrk="1" hangingPunct="1">
              <a:lnSpc>
                <a:spcPct val="80000"/>
              </a:lnSpc>
              <a:buFontTx/>
              <a:buNone/>
              <a:defRPr/>
            </a:pPr>
            <a:endParaRPr lang="en-US" sz="1600" dirty="0" smtClean="0">
              <a:latin typeface="Comic Sans MS" pitchFamily="66" charset="0"/>
            </a:endParaRPr>
          </a:p>
          <a:p>
            <a:pPr eaLnBrk="1" hangingPunct="1">
              <a:lnSpc>
                <a:spcPct val="80000"/>
              </a:lnSpc>
              <a:buFontTx/>
              <a:buNone/>
              <a:defRPr/>
            </a:pPr>
            <a:r>
              <a:rPr lang="en-US" sz="1800" dirty="0" smtClean="0">
                <a:latin typeface="Comic Sans MS" pitchFamily="66" charset="0"/>
              </a:rPr>
              <a:t>	… the rest are considered opportunistic.</a:t>
            </a:r>
          </a:p>
          <a:p>
            <a:pPr marL="0" indent="0" eaLnBrk="1" hangingPunct="1">
              <a:lnSpc>
                <a:spcPct val="80000"/>
              </a:lnSpc>
              <a:buFontTx/>
              <a:buNone/>
              <a:defRPr/>
            </a:pPr>
            <a:endParaRPr lang="en-US" sz="2800" dirty="0" smtClean="0">
              <a:latin typeface="Comic Sans MS" pitchFamily="66" charset="0"/>
            </a:endParaRPr>
          </a:p>
          <a:p>
            <a:pPr eaLnBrk="1" hangingPunct="1">
              <a:lnSpc>
                <a:spcPct val="80000"/>
              </a:lnSpc>
              <a:buFontTx/>
              <a:buNone/>
              <a:defRPr/>
            </a:pPr>
            <a:r>
              <a:rPr lang="en-US" sz="1800" dirty="0" smtClean="0">
                <a:latin typeface="Comic Sans MS" pitchFamily="66" charset="0"/>
              </a:rPr>
              <a:t>What’s the difference?</a:t>
            </a:r>
          </a:p>
          <a:p>
            <a:pPr eaLnBrk="1" hangingPunct="1">
              <a:lnSpc>
                <a:spcPct val="80000"/>
              </a:lnSpc>
              <a:defRPr/>
            </a:pPr>
            <a:endParaRPr lang="en-US" sz="1600" dirty="0" smtClean="0">
              <a:latin typeface="Comic Sans MS" pitchFamily="66" charset="0"/>
            </a:endParaRPr>
          </a:p>
          <a:p>
            <a:pPr eaLnBrk="1" hangingPunct="1">
              <a:lnSpc>
                <a:spcPct val="80000"/>
              </a:lnSpc>
              <a:defRPr/>
            </a:pPr>
            <a:r>
              <a:rPr lang="en-US" sz="1800" b="1" dirty="0" smtClean="0">
                <a:solidFill>
                  <a:schemeClr val="tx1">
                    <a:lumMod val="65000"/>
                    <a:lumOff val="35000"/>
                  </a:schemeClr>
                </a:solidFill>
                <a:latin typeface="Comic Sans MS" pitchFamily="66" charset="0"/>
              </a:rPr>
              <a:t>True pathogenic fungi </a:t>
            </a:r>
            <a:r>
              <a:rPr lang="en-US" sz="1600" dirty="0" smtClean="0">
                <a:latin typeface="Comic Sans MS" pitchFamily="66" charset="0"/>
              </a:rPr>
              <a:t>have the ability to actively attack and invade tissues of healthy individuals. Have specific </a:t>
            </a:r>
            <a:r>
              <a:rPr lang="en-US" sz="1600" dirty="0" smtClean="0">
                <a:latin typeface="Comic Sans MS" pitchFamily="66" charset="0"/>
                <a:hlinkClick r:id="rId3"/>
              </a:rPr>
              <a:t>enzymes</a:t>
            </a:r>
            <a:r>
              <a:rPr lang="en-US" sz="1600" dirty="0" smtClean="0">
                <a:latin typeface="Comic Sans MS" pitchFamily="66" charset="0"/>
              </a:rPr>
              <a:t> and </a:t>
            </a:r>
            <a:r>
              <a:rPr lang="en-US" sz="1600" dirty="0" smtClean="0">
                <a:latin typeface="Comic Sans MS" pitchFamily="66" charset="0"/>
                <a:hlinkClick r:id="rId4"/>
              </a:rPr>
              <a:t>proteins</a:t>
            </a:r>
            <a:r>
              <a:rPr lang="en-US" sz="1600" dirty="0" smtClean="0">
                <a:latin typeface="Comic Sans MS" pitchFamily="66" charset="0"/>
              </a:rPr>
              <a:t> that help them survive and reproduce within the body.</a:t>
            </a:r>
          </a:p>
          <a:p>
            <a:pPr eaLnBrk="1" hangingPunct="1">
              <a:lnSpc>
                <a:spcPct val="80000"/>
              </a:lnSpc>
              <a:defRPr/>
            </a:pPr>
            <a:endParaRPr lang="en-US" sz="1600" dirty="0" smtClean="0">
              <a:latin typeface="Comic Sans MS" pitchFamily="66" charset="0"/>
            </a:endParaRPr>
          </a:p>
          <a:p>
            <a:pPr eaLnBrk="1" hangingPunct="1">
              <a:lnSpc>
                <a:spcPct val="80000"/>
              </a:lnSpc>
              <a:defRPr/>
            </a:pPr>
            <a:r>
              <a:rPr lang="en-US" sz="1800" b="1" dirty="0" err="1" smtClean="0">
                <a:solidFill>
                  <a:schemeClr val="tx1">
                    <a:lumMod val="65000"/>
                    <a:lumOff val="35000"/>
                  </a:schemeClr>
                </a:solidFill>
                <a:latin typeface="Comic Sans MS" pitchFamily="66" charset="0"/>
              </a:rPr>
              <a:t>Oppurtunistic</a:t>
            </a:r>
            <a:r>
              <a:rPr lang="en-US" sz="1800" b="1" dirty="0" smtClean="0">
                <a:solidFill>
                  <a:schemeClr val="tx1">
                    <a:lumMod val="65000"/>
                    <a:lumOff val="35000"/>
                  </a:schemeClr>
                </a:solidFill>
                <a:latin typeface="Comic Sans MS" pitchFamily="66" charset="0"/>
              </a:rPr>
              <a:t> fungi </a:t>
            </a:r>
            <a:r>
              <a:rPr lang="en-US" sz="1600" dirty="0" smtClean="0">
                <a:latin typeface="Comic Sans MS" pitchFamily="66" charset="0"/>
              </a:rPr>
              <a:t>do not cause disease in healthy individuals, but can cause disease in those with weakened immune system.</a:t>
            </a:r>
          </a:p>
        </p:txBody>
      </p:sp>
      <p:pic>
        <p:nvPicPr>
          <p:cNvPr id="18436" name="Picture 11" descr="Blast_dermatitidis_PHIL_3768"/>
          <p:cNvPicPr>
            <a:picLocks noGrp="1" noChangeAspect="1" noChangeArrowheads="1"/>
          </p:cNvPicPr>
          <p:nvPr>
            <p:ph sz="quarter" idx="2"/>
          </p:nvPr>
        </p:nvPicPr>
        <p:blipFill>
          <a:blip r:embed="rId5" cstate="email">
            <a:extLst>
              <a:ext uri="{28A0092B-C50C-407E-A947-70E740481C1C}">
                <a14:useLocalDpi xmlns:a14="http://schemas.microsoft.com/office/drawing/2010/main" val="0"/>
              </a:ext>
            </a:extLst>
          </a:blip>
          <a:srcRect/>
          <a:stretch>
            <a:fillRect/>
          </a:stretch>
        </p:blipFill>
        <p:spPr>
          <a:xfrm>
            <a:off x="5207022" y="3810000"/>
            <a:ext cx="3502969" cy="2611368"/>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16"/>
          <p:cNvSpPr txBox="1">
            <a:spLocks noChangeArrowheads="1"/>
          </p:cNvSpPr>
          <p:nvPr/>
        </p:nvSpPr>
        <p:spPr bwMode="auto">
          <a:xfrm>
            <a:off x="7239000" y="57912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spcBef>
                <a:spcPct val="50000"/>
              </a:spcBef>
            </a:pPr>
            <a:r>
              <a:rPr lang="en-US" sz="1400" b="1" i="0">
                <a:solidFill>
                  <a:srgbClr val="CC00CC"/>
                </a:solidFill>
              </a:rPr>
              <a:t>Pathogen</a:t>
            </a:r>
            <a:r>
              <a:rPr lang="en-US" sz="1400" b="1"/>
              <a:t>: Blastomyces</a:t>
            </a:r>
          </a:p>
        </p:txBody>
      </p:sp>
      <p:sp>
        <p:nvSpPr>
          <p:cNvPr id="19462" name="Text Box 17"/>
          <p:cNvSpPr txBox="1">
            <a:spLocks noChangeArrowheads="1"/>
          </p:cNvSpPr>
          <p:nvPr/>
        </p:nvSpPr>
        <p:spPr bwMode="auto">
          <a:xfrm>
            <a:off x="0" y="6486525"/>
            <a:ext cx="3200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Images: Aspergillus fumigatus , </a:t>
            </a:r>
            <a:r>
              <a:rPr lang="en-US" sz="1000" i="0">
                <a:latin typeface="Comic Sans MS" pitchFamily="66" charset="0"/>
                <a:hlinkClick r:id="rId6"/>
              </a:rPr>
              <a:t>PHIL</a:t>
            </a:r>
            <a:r>
              <a:rPr lang="en-US" sz="1000" i="0">
                <a:latin typeface="Comic Sans MS" pitchFamily="66" charset="0"/>
              </a:rPr>
              <a:t> #300; Blastomyces, Public Health Image Library #3768</a:t>
            </a:r>
          </a:p>
        </p:txBody>
      </p:sp>
      <p:pic>
        <p:nvPicPr>
          <p:cNvPr id="18439" name="Picture 20" descr="AspergillusFumigatus_PHIL_300"/>
          <p:cNvPicPr>
            <a:picLocks noGrp="1" noChangeAspect="1" noChangeArrowheads="1"/>
          </p:cNvPicPr>
          <p:nvPr>
            <p:ph sz="quarter" idx="3"/>
          </p:nvPr>
        </p:nvPicPr>
        <p:blipFill>
          <a:blip r:embed="rId7" cstate="email">
            <a:extLst>
              <a:ext uri="{28A0092B-C50C-407E-A947-70E740481C1C}">
                <a14:useLocalDpi xmlns:a14="http://schemas.microsoft.com/office/drawing/2010/main" val="0"/>
              </a:ext>
            </a:extLst>
          </a:blip>
          <a:srcRect/>
          <a:stretch>
            <a:fillRect/>
          </a:stretch>
        </p:blipFill>
        <p:spPr>
          <a:xfrm>
            <a:off x="5211116" y="914400"/>
            <a:ext cx="3512127" cy="2743200"/>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 Box 21"/>
          <p:cNvSpPr txBox="1">
            <a:spLocks noChangeArrowheads="1"/>
          </p:cNvSpPr>
          <p:nvPr/>
        </p:nvSpPr>
        <p:spPr bwMode="auto">
          <a:xfrm>
            <a:off x="7239000" y="1447800"/>
            <a:ext cx="1371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spcBef>
                <a:spcPct val="50000"/>
              </a:spcBef>
            </a:pPr>
            <a:r>
              <a:rPr lang="en-US" sz="1400" b="1" i="0">
                <a:solidFill>
                  <a:schemeClr val="folHlink"/>
                </a:solidFill>
              </a:rPr>
              <a:t>Opportunist</a:t>
            </a:r>
            <a:r>
              <a:rPr lang="en-US" sz="1400" b="1">
                <a:solidFill>
                  <a:schemeClr val="folHlink"/>
                </a:solidFill>
              </a:rPr>
              <a:t>:</a:t>
            </a:r>
            <a:r>
              <a:rPr lang="en-US" sz="1400" b="1"/>
              <a:t> Aspergillus</a:t>
            </a:r>
          </a:p>
        </p:txBody>
      </p:sp>
      <p:sp>
        <p:nvSpPr>
          <p:cNvPr id="19465"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8"/>
              </a:rPr>
              <a:t>Virtual Microbiology Classroom</a:t>
            </a:r>
            <a:r>
              <a:rPr lang="en-US" sz="1000" i="0">
                <a:latin typeface="Comic Sans MS" pitchFamily="66" charset="0"/>
              </a:rPr>
              <a:t> on </a:t>
            </a:r>
            <a:r>
              <a:rPr lang="en-US" sz="1000" i="0">
                <a:latin typeface="Comic Sans MS" pitchFamily="66" charset="0"/>
                <a:hlinkClick r:id="rId9"/>
              </a:rPr>
              <a:t>ScienceProfOnline.com</a:t>
            </a:r>
            <a:endParaRPr lang="en-US" sz="1000" i="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152400"/>
            <a:ext cx="8686800" cy="1295400"/>
          </a:xfrm>
        </p:spPr>
        <p:txBody>
          <a:bodyPr/>
          <a:lstStyle/>
          <a:p>
            <a:pPr algn="l" eaLnBrk="1" hangingPunct="1"/>
            <a:r>
              <a:rPr lang="en-US" sz="2000" b="1" dirty="0" smtClean="0">
                <a:solidFill>
                  <a:srgbClr val="3333CC"/>
                </a:solidFill>
                <a:latin typeface="Comic Sans MS" pitchFamily="66" charset="0"/>
              </a:rPr>
              <a:t>True Fungal Pathogen</a:t>
            </a:r>
            <a:r>
              <a:rPr lang="en-US" sz="2400" b="1" dirty="0" smtClean="0">
                <a:solidFill>
                  <a:schemeClr val="folHlink"/>
                </a:solidFill>
                <a:latin typeface="Comic Sans MS" pitchFamily="66" charset="0"/>
              </a:rPr>
              <a:t/>
            </a:r>
            <a:br>
              <a:rPr lang="en-US" sz="2400" b="1" dirty="0" smtClean="0">
                <a:solidFill>
                  <a:schemeClr val="folHlink"/>
                </a:solidFill>
                <a:latin typeface="Comic Sans MS" pitchFamily="66" charset="0"/>
              </a:rPr>
            </a:br>
            <a:r>
              <a:rPr lang="en-US" sz="1600" b="1" dirty="0" smtClean="0">
                <a:solidFill>
                  <a:schemeClr val="folHlink"/>
                </a:solidFill>
                <a:latin typeface="Comic Sans MS" pitchFamily="66" charset="0"/>
              </a:rPr>
              <a:t/>
            </a:r>
            <a:br>
              <a:rPr lang="en-US" sz="1600" b="1" dirty="0" smtClean="0">
                <a:solidFill>
                  <a:schemeClr val="folHlink"/>
                </a:solidFill>
                <a:latin typeface="Comic Sans MS" pitchFamily="66" charset="0"/>
              </a:rPr>
            </a:br>
            <a:r>
              <a:rPr lang="en-US" sz="2400" b="1" dirty="0" smtClean="0">
                <a:solidFill>
                  <a:schemeClr val="folHlink"/>
                </a:solidFill>
                <a:latin typeface="Comic Sans MS" pitchFamily="66" charset="0"/>
              </a:rPr>
              <a:t>Species: </a:t>
            </a:r>
            <a:r>
              <a:rPr lang="en-US" sz="2400" b="1" i="1" dirty="0" err="1">
                <a:solidFill>
                  <a:schemeClr val="tx1">
                    <a:lumMod val="65000"/>
                    <a:lumOff val="35000"/>
                  </a:schemeClr>
                </a:solidFill>
                <a:latin typeface="Comic Sans MS" pitchFamily="66" charset="0"/>
              </a:rPr>
              <a:t>Blastomyces</a:t>
            </a:r>
            <a:r>
              <a:rPr lang="en-US" sz="2400" b="1" i="1" dirty="0">
                <a:solidFill>
                  <a:schemeClr val="tx1">
                    <a:lumMod val="65000"/>
                    <a:lumOff val="35000"/>
                  </a:schemeClr>
                </a:solidFill>
                <a:latin typeface="Comic Sans MS" pitchFamily="66" charset="0"/>
              </a:rPr>
              <a:t> </a:t>
            </a:r>
            <a:r>
              <a:rPr lang="en-US" sz="2400" b="1" i="1" dirty="0" err="1" smtClean="0">
                <a:solidFill>
                  <a:schemeClr val="tx1">
                    <a:lumMod val="65000"/>
                    <a:lumOff val="35000"/>
                  </a:schemeClr>
                </a:solidFill>
                <a:latin typeface="Comic Sans MS" pitchFamily="66" charset="0"/>
              </a:rPr>
              <a:t>dermatitidis</a:t>
            </a:r>
            <a:r>
              <a:rPr lang="en-US" sz="2400" b="1" i="1" dirty="0" smtClean="0">
                <a:solidFill>
                  <a:schemeClr val="tx1">
                    <a:lumMod val="65000"/>
                    <a:lumOff val="35000"/>
                  </a:schemeClr>
                </a:solidFill>
                <a:latin typeface="Comic Sans MS" pitchFamily="66" charset="0"/>
              </a:rPr>
              <a:t/>
            </a:r>
            <a:br>
              <a:rPr lang="en-US" sz="2400" b="1" i="1" dirty="0" smtClean="0">
                <a:solidFill>
                  <a:schemeClr val="tx1">
                    <a:lumMod val="65000"/>
                    <a:lumOff val="35000"/>
                  </a:schemeClr>
                </a:solidFill>
                <a:latin typeface="Comic Sans MS" pitchFamily="66" charset="0"/>
              </a:rPr>
            </a:br>
            <a:r>
              <a:rPr lang="en-US" sz="1200" i="1" dirty="0" smtClean="0">
                <a:latin typeface="Comic Sans MS" pitchFamily="66" charset="0"/>
              </a:rPr>
              <a:t>                                 </a:t>
            </a:r>
            <a:r>
              <a:rPr lang="en-US" sz="1200" dirty="0" smtClean="0">
                <a:latin typeface="Comic Sans MS" pitchFamily="66" charset="0"/>
              </a:rPr>
              <a:t>(blast-o-MICE-ease </a:t>
            </a:r>
            <a:r>
              <a:rPr lang="en-US" sz="1200" dirty="0" err="1" smtClean="0">
                <a:latin typeface="Comic Sans MS" pitchFamily="66" charset="0"/>
              </a:rPr>
              <a:t>dur</a:t>
            </a:r>
            <a:r>
              <a:rPr lang="en-US" sz="1200" dirty="0" smtClean="0">
                <a:latin typeface="Comic Sans MS" pitchFamily="66" charset="0"/>
              </a:rPr>
              <a:t>-ma-TID-id-</a:t>
            </a:r>
            <a:r>
              <a:rPr lang="en-US" sz="1200" dirty="0" err="1" smtClean="0">
                <a:latin typeface="Comic Sans MS" pitchFamily="66" charset="0"/>
              </a:rPr>
              <a:t>iss</a:t>
            </a:r>
            <a:r>
              <a:rPr lang="en-US" sz="1200" dirty="0" smtClean="0">
                <a:latin typeface="Comic Sans MS" pitchFamily="66" charset="0"/>
              </a:rPr>
              <a:t>)</a:t>
            </a:r>
            <a:endParaRPr lang="en-US" sz="2000" i="1" dirty="0" smtClean="0">
              <a:latin typeface="Comic Sans MS" pitchFamily="66" charset="0"/>
            </a:endParaRPr>
          </a:p>
        </p:txBody>
      </p:sp>
      <p:sp>
        <p:nvSpPr>
          <p:cNvPr id="19459" name="Rectangle 3"/>
          <p:cNvSpPr>
            <a:spLocks noGrp="1" noChangeArrowheads="1"/>
          </p:cNvSpPr>
          <p:nvPr>
            <p:ph type="body" sz="half" idx="1"/>
          </p:nvPr>
        </p:nvSpPr>
        <p:spPr>
          <a:xfrm>
            <a:off x="228600" y="1524000"/>
            <a:ext cx="5867400" cy="4953000"/>
          </a:xfrm>
        </p:spPr>
        <p:txBody>
          <a:bodyPr/>
          <a:lstStyle/>
          <a:p>
            <a:pPr eaLnBrk="1" hangingPunct="1">
              <a:lnSpc>
                <a:spcPct val="80000"/>
              </a:lnSpc>
              <a:defRPr/>
            </a:pPr>
            <a:endParaRPr lang="en-US" sz="1400" dirty="0" smtClean="0">
              <a:latin typeface="Comic Sans MS" pitchFamily="66" charset="0"/>
            </a:endParaRPr>
          </a:p>
          <a:p>
            <a:pPr eaLnBrk="1" hangingPunct="1">
              <a:lnSpc>
                <a:spcPct val="80000"/>
              </a:lnSpc>
              <a:defRPr/>
            </a:pPr>
            <a:r>
              <a:rPr lang="en-US" sz="1600" b="1" dirty="0" smtClean="0">
                <a:latin typeface="Comic Sans MS" pitchFamily="66" charset="0"/>
              </a:rPr>
              <a:t>What Is </a:t>
            </a:r>
            <a:r>
              <a:rPr lang="en-US" sz="1600" b="1" dirty="0" err="1" smtClean="0">
                <a:latin typeface="Comic Sans MS" pitchFamily="66" charset="0"/>
              </a:rPr>
              <a:t>Blastomycosis</a:t>
            </a:r>
            <a:r>
              <a:rPr lang="en-US" sz="1600" b="1" dirty="0" smtClean="0">
                <a:latin typeface="Comic Sans MS" pitchFamily="66" charset="0"/>
              </a:rPr>
              <a:t>?</a:t>
            </a:r>
          </a:p>
          <a:p>
            <a:pPr marL="0" indent="0" eaLnBrk="1" hangingPunct="1">
              <a:lnSpc>
                <a:spcPct val="80000"/>
              </a:lnSpc>
              <a:buFontTx/>
              <a:buNone/>
              <a:defRPr/>
            </a:pPr>
            <a:r>
              <a:rPr lang="en-US" sz="1100" dirty="0" smtClean="0">
                <a:latin typeface="Comic Sans MS" pitchFamily="66" charset="0"/>
              </a:rPr>
              <a:t> </a:t>
            </a:r>
            <a:endParaRPr lang="en-US" sz="800" dirty="0" smtClean="0">
              <a:latin typeface="Comic Sans MS" pitchFamily="66" charset="0"/>
            </a:endParaRPr>
          </a:p>
          <a:p>
            <a:pPr eaLnBrk="1" hangingPunct="1">
              <a:lnSpc>
                <a:spcPct val="80000"/>
              </a:lnSpc>
              <a:buFontTx/>
              <a:buNone/>
              <a:defRPr/>
            </a:pPr>
            <a:r>
              <a:rPr lang="en-US" sz="1200" dirty="0" smtClean="0">
                <a:latin typeface="Comic Sans MS" pitchFamily="66" charset="0"/>
              </a:rPr>
              <a:t>	Caused by f</a:t>
            </a:r>
            <a:r>
              <a:rPr lang="en-US" sz="1400" dirty="0" smtClean="0">
                <a:latin typeface="Comic Sans MS" pitchFamily="66" charset="0"/>
              </a:rPr>
              <a:t>ungus found in soil in the eastern and central US.</a:t>
            </a:r>
          </a:p>
          <a:p>
            <a:pPr eaLnBrk="1" hangingPunct="1">
              <a:lnSpc>
                <a:spcPct val="80000"/>
              </a:lnSpc>
              <a:buFontTx/>
              <a:buNone/>
              <a:defRPr/>
            </a:pPr>
            <a:endParaRPr lang="en-US" sz="800" dirty="0" smtClean="0">
              <a:latin typeface="Comic Sans MS" pitchFamily="66" charset="0"/>
            </a:endParaRPr>
          </a:p>
          <a:p>
            <a:pPr eaLnBrk="1" hangingPunct="1">
              <a:lnSpc>
                <a:spcPct val="80000"/>
              </a:lnSpc>
              <a:buFontTx/>
              <a:buNone/>
              <a:defRPr/>
            </a:pPr>
            <a:r>
              <a:rPr lang="en-US" sz="1400" dirty="0" smtClean="0">
                <a:latin typeface="Comic Sans MS" pitchFamily="66" charset="0"/>
              </a:rPr>
              <a:t>	Infection occurs by inhalation of spores. Once inhaled, fungus grows and may disseminate through blood to other organs.</a:t>
            </a:r>
          </a:p>
          <a:p>
            <a:pPr eaLnBrk="1" hangingPunct="1">
              <a:lnSpc>
                <a:spcPct val="80000"/>
              </a:lnSpc>
              <a:buFontTx/>
              <a:buNone/>
              <a:defRPr/>
            </a:pPr>
            <a:endParaRPr lang="en-US" sz="800" dirty="0" smtClean="0">
              <a:latin typeface="Comic Sans MS" pitchFamily="66" charset="0"/>
            </a:endParaRPr>
          </a:p>
          <a:p>
            <a:pPr eaLnBrk="1" hangingPunct="1">
              <a:lnSpc>
                <a:spcPct val="80000"/>
              </a:lnSpc>
              <a:buFontTx/>
              <a:buNone/>
              <a:defRPr/>
            </a:pPr>
            <a:r>
              <a:rPr lang="en-US" sz="1400" dirty="0" smtClean="0">
                <a:latin typeface="Comic Sans MS" pitchFamily="66" charset="0"/>
              </a:rPr>
              <a:t>	Incubation period 30 to 100 days, although infection can be asymptomatic.</a:t>
            </a:r>
          </a:p>
          <a:p>
            <a:pPr eaLnBrk="1" hangingPunct="1">
              <a:lnSpc>
                <a:spcPct val="80000"/>
              </a:lnSpc>
              <a:buFontTx/>
              <a:buNone/>
              <a:defRPr/>
            </a:pPr>
            <a:endParaRPr lang="en-US" sz="1200" dirty="0" smtClean="0">
              <a:latin typeface="Comic Sans MS" pitchFamily="66" charset="0"/>
            </a:endParaRPr>
          </a:p>
          <a:p>
            <a:pPr eaLnBrk="1" hangingPunct="1">
              <a:lnSpc>
                <a:spcPct val="80000"/>
              </a:lnSpc>
              <a:buFontTx/>
              <a:buNone/>
              <a:defRPr/>
            </a:pPr>
            <a:endParaRPr lang="en-US" sz="1400" dirty="0" smtClean="0"/>
          </a:p>
          <a:p>
            <a:pPr eaLnBrk="1" hangingPunct="1">
              <a:lnSpc>
                <a:spcPct val="80000"/>
              </a:lnSpc>
              <a:defRPr/>
            </a:pPr>
            <a:r>
              <a:rPr lang="en-US" sz="1600" b="1" dirty="0" smtClean="0">
                <a:latin typeface="Comic Sans MS" pitchFamily="66" charset="0"/>
              </a:rPr>
              <a:t>Pulmonary </a:t>
            </a:r>
            <a:r>
              <a:rPr lang="en-US" sz="1600" b="1" dirty="0" err="1" smtClean="0">
                <a:latin typeface="Comic Sans MS" pitchFamily="66" charset="0"/>
              </a:rPr>
              <a:t>Blastidiomycosis</a:t>
            </a:r>
            <a:endParaRPr lang="en-US" sz="1600" b="1" dirty="0" smtClean="0">
              <a:latin typeface="Comic Sans MS" pitchFamily="66" charset="0"/>
            </a:endParaRPr>
          </a:p>
          <a:p>
            <a:pPr eaLnBrk="1" hangingPunct="1">
              <a:lnSpc>
                <a:spcPct val="80000"/>
              </a:lnSpc>
              <a:buFontTx/>
              <a:buNone/>
              <a:defRPr/>
            </a:pPr>
            <a:endParaRPr lang="en-US" sz="800" b="1" dirty="0" smtClean="0">
              <a:latin typeface="Comic Sans MS" pitchFamily="66" charset="0"/>
            </a:endParaRPr>
          </a:p>
          <a:p>
            <a:pPr eaLnBrk="1" hangingPunct="1">
              <a:lnSpc>
                <a:spcPct val="80000"/>
              </a:lnSpc>
              <a:buFontTx/>
              <a:buNone/>
              <a:defRPr/>
            </a:pPr>
            <a:r>
              <a:rPr lang="en-US" sz="1400" dirty="0" smtClean="0">
                <a:latin typeface="Comic Sans MS" pitchFamily="66" charset="0"/>
              </a:rPr>
              <a:t>	Resolves on its own in most people. In immune compromised can cause respiratory failure. </a:t>
            </a:r>
          </a:p>
          <a:p>
            <a:pPr eaLnBrk="1" hangingPunct="1">
              <a:lnSpc>
                <a:spcPct val="80000"/>
              </a:lnSpc>
              <a:buFontTx/>
              <a:buNone/>
              <a:defRPr/>
            </a:pPr>
            <a:endParaRPr lang="en-US" sz="1400" dirty="0" smtClean="0">
              <a:latin typeface="Comic Sans MS" pitchFamily="66" charset="0"/>
            </a:endParaRPr>
          </a:p>
          <a:p>
            <a:pPr eaLnBrk="1" hangingPunct="1">
              <a:lnSpc>
                <a:spcPct val="80000"/>
              </a:lnSpc>
              <a:defRPr/>
            </a:pPr>
            <a:r>
              <a:rPr lang="en-US" sz="1600" b="1" dirty="0" smtClean="0">
                <a:latin typeface="Comic Sans MS" pitchFamily="66" charset="0"/>
              </a:rPr>
              <a:t>Disseminated </a:t>
            </a:r>
            <a:r>
              <a:rPr lang="en-US" sz="1600" b="1" dirty="0" err="1" smtClean="0">
                <a:latin typeface="Comic Sans MS" pitchFamily="66" charset="0"/>
              </a:rPr>
              <a:t>Blastidiomycosis</a:t>
            </a:r>
            <a:endParaRPr lang="en-US" sz="1600" b="1" dirty="0" smtClean="0">
              <a:latin typeface="Comic Sans MS" pitchFamily="66" charset="0"/>
            </a:endParaRPr>
          </a:p>
          <a:p>
            <a:pPr eaLnBrk="1" hangingPunct="1">
              <a:lnSpc>
                <a:spcPct val="80000"/>
              </a:lnSpc>
              <a:buFontTx/>
              <a:buNone/>
              <a:defRPr/>
            </a:pPr>
            <a:r>
              <a:rPr lang="en-US" sz="1400" dirty="0" smtClean="0">
                <a:latin typeface="Comic Sans MS" pitchFamily="66" charset="0"/>
              </a:rPr>
              <a:t>	</a:t>
            </a:r>
            <a:endParaRPr lang="en-US" sz="800" dirty="0" smtClean="0">
              <a:latin typeface="Comic Sans MS" pitchFamily="66" charset="0"/>
            </a:endParaRPr>
          </a:p>
          <a:p>
            <a:pPr eaLnBrk="1" hangingPunct="1">
              <a:lnSpc>
                <a:spcPct val="80000"/>
              </a:lnSpc>
              <a:buFontTx/>
              <a:buNone/>
              <a:defRPr/>
            </a:pPr>
            <a:r>
              <a:rPr lang="en-US" sz="1400" dirty="0" smtClean="0">
                <a:latin typeface="Comic Sans MS" pitchFamily="66" charset="0"/>
              </a:rPr>
              <a:t>	If disseminates from lungs, can result in wart-like or recessed skin lesions </a:t>
            </a:r>
            <a:r>
              <a:rPr lang="en-US" sz="1200" dirty="0" smtClean="0">
                <a:latin typeface="Comic Sans MS" pitchFamily="66" charset="0"/>
              </a:rPr>
              <a:t>(cutaneous </a:t>
            </a:r>
            <a:r>
              <a:rPr lang="en-US" sz="1200" dirty="0" err="1" smtClean="0">
                <a:latin typeface="Comic Sans MS" pitchFamily="66" charset="0"/>
              </a:rPr>
              <a:t>blastidiomycosis</a:t>
            </a:r>
            <a:r>
              <a:rPr lang="en-US" sz="1200" dirty="0" smtClean="0">
                <a:latin typeface="Comic Sans MS" pitchFamily="66" charset="0"/>
              </a:rPr>
              <a:t>) </a:t>
            </a:r>
            <a:r>
              <a:rPr lang="en-US" sz="1400" dirty="0" smtClean="0">
                <a:latin typeface="Comic Sans MS" pitchFamily="66" charset="0"/>
              </a:rPr>
              <a:t>or damage to bones </a:t>
            </a:r>
            <a:r>
              <a:rPr lang="en-US" sz="1200" dirty="0" smtClean="0">
                <a:latin typeface="Comic Sans MS" pitchFamily="66" charset="0"/>
              </a:rPr>
              <a:t>(</a:t>
            </a:r>
            <a:r>
              <a:rPr lang="en-US" sz="1200" dirty="0" err="1" smtClean="0">
                <a:latin typeface="Comic Sans MS" pitchFamily="66" charset="0"/>
              </a:rPr>
              <a:t>osteoarticular</a:t>
            </a:r>
            <a:r>
              <a:rPr lang="en-US" sz="1200" dirty="0" smtClean="0">
                <a:latin typeface="Comic Sans MS" pitchFamily="66" charset="0"/>
              </a:rPr>
              <a:t> </a:t>
            </a:r>
            <a:r>
              <a:rPr lang="en-US" sz="1200" dirty="0" err="1" smtClean="0">
                <a:latin typeface="Comic Sans MS" pitchFamily="66" charset="0"/>
              </a:rPr>
              <a:t>blastidiomycosis</a:t>
            </a:r>
            <a:r>
              <a:rPr lang="en-US" sz="1200" dirty="0" smtClean="0">
                <a:latin typeface="Comic Sans MS" pitchFamily="66" charset="0"/>
              </a:rPr>
              <a:t>).</a:t>
            </a:r>
            <a:endParaRPr lang="en-US" sz="1400" dirty="0" smtClean="0">
              <a:latin typeface="Comic Sans MS" pitchFamily="66" charset="0"/>
            </a:endParaRPr>
          </a:p>
          <a:p>
            <a:pPr eaLnBrk="1" hangingPunct="1">
              <a:lnSpc>
                <a:spcPct val="80000"/>
              </a:lnSpc>
              <a:buFontTx/>
              <a:buNone/>
              <a:defRPr/>
            </a:pPr>
            <a:endParaRPr lang="en-US" sz="800" dirty="0" smtClean="0">
              <a:latin typeface="Comic Sans MS" pitchFamily="66" charset="0"/>
            </a:endParaRPr>
          </a:p>
          <a:p>
            <a:pPr eaLnBrk="1" hangingPunct="1">
              <a:lnSpc>
                <a:spcPct val="80000"/>
              </a:lnSpc>
              <a:buFontTx/>
              <a:buNone/>
              <a:defRPr/>
            </a:pPr>
            <a:r>
              <a:rPr lang="en-US" sz="1400" dirty="0" smtClean="0">
                <a:latin typeface="Comic Sans MS" pitchFamily="66" charset="0"/>
              </a:rPr>
              <a:t>	AIDS patients are prone to develop meningitis from infection.</a:t>
            </a:r>
          </a:p>
        </p:txBody>
      </p:sp>
      <p:pic>
        <p:nvPicPr>
          <p:cNvPr id="19460" name="Picture 9" descr="Blastomycosis_PHIL5801"/>
          <p:cNvPicPr>
            <a:picLocks noGrp="1" noChangeAspect="1" noChangeArrowheads="1"/>
          </p:cNvPicPr>
          <p:nvPr>
            <p:ph sz="quarter" idx="3"/>
          </p:nvPr>
        </p:nvPicPr>
        <p:blipFill>
          <a:blip r:embed="rId3" cstate="email">
            <a:extLst>
              <a:ext uri="{28A0092B-C50C-407E-A947-70E740481C1C}">
                <a14:useLocalDpi xmlns:a14="http://schemas.microsoft.com/office/drawing/2010/main" val="0"/>
              </a:ext>
            </a:extLst>
          </a:blip>
          <a:srcRect/>
          <a:stretch>
            <a:fillRect/>
          </a:stretch>
        </p:blipFill>
        <p:spPr>
          <a:xfrm>
            <a:off x="6400800" y="4468065"/>
            <a:ext cx="2590800" cy="1994648"/>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11"/>
          <p:cNvSpPr txBox="1">
            <a:spLocks noChangeArrowheads="1"/>
          </p:cNvSpPr>
          <p:nvPr/>
        </p:nvSpPr>
        <p:spPr bwMode="auto">
          <a:xfrm>
            <a:off x="0" y="6611938"/>
            <a:ext cx="44196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Images: Public Health Image Library (</a:t>
            </a:r>
            <a:r>
              <a:rPr lang="en-US" sz="1000" i="0">
                <a:latin typeface="Comic Sans MS" pitchFamily="66" charset="0"/>
                <a:hlinkClick r:id="rId4"/>
              </a:rPr>
              <a:t>PHIL</a:t>
            </a:r>
            <a:r>
              <a:rPr lang="en-US" sz="1000" i="0">
                <a:latin typeface="Comic Sans MS" pitchFamily="66" charset="0"/>
              </a:rPr>
              <a:t>) #3768, #492 &amp; #5801</a:t>
            </a:r>
          </a:p>
        </p:txBody>
      </p:sp>
      <p:pic>
        <p:nvPicPr>
          <p:cNvPr id="19462" name="Picture 12" descr="BlastomycosisSkinPHIL49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00800" y="2362200"/>
            <a:ext cx="2590800" cy="1981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4" descr="Blast_dermatitidis_PHIL_3768"/>
          <p:cNvPicPr>
            <a:picLocks noGrp="1" noChangeAspect="1" noChangeArrowheads="1"/>
          </p:cNvPicPr>
          <p:nvPr>
            <p:ph sz="quarter" idx="2"/>
          </p:nvPr>
        </p:nvPicPr>
        <p:blipFill>
          <a:blip r:embed="rId6" cstate="email">
            <a:extLst>
              <a:ext uri="{28A0092B-C50C-407E-A947-70E740481C1C}">
                <a14:useLocalDpi xmlns:a14="http://schemas.microsoft.com/office/drawing/2010/main" val="0"/>
              </a:ext>
            </a:extLst>
          </a:blip>
          <a:srcRect/>
          <a:stretch>
            <a:fillRect/>
          </a:stretch>
        </p:blipFill>
        <p:spPr>
          <a:xfrm>
            <a:off x="6400800" y="228600"/>
            <a:ext cx="2590800" cy="2017713"/>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7"/>
              </a:rPr>
              <a:t>Virtual Microbiology Classroom</a:t>
            </a:r>
            <a:r>
              <a:rPr lang="en-US" sz="1000" i="0">
                <a:latin typeface="Comic Sans MS" pitchFamily="66" charset="0"/>
              </a:rPr>
              <a:t> on </a:t>
            </a:r>
            <a:r>
              <a:rPr lang="en-US" sz="1000" i="0">
                <a:latin typeface="Comic Sans MS" pitchFamily="66" charset="0"/>
                <a:hlinkClick r:id="rId8"/>
              </a:rPr>
              <a:t>ScienceProfOnline.com</a:t>
            </a:r>
            <a:endParaRPr lang="en-US" sz="1000" i="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1371600"/>
            <a:ext cx="3200400" cy="2514600"/>
          </a:xfrm>
        </p:spPr>
        <p:txBody>
          <a:bodyPr/>
          <a:lstStyle/>
          <a:p>
            <a:pPr algn="l" eaLnBrk="1" hangingPunct="1"/>
            <a:r>
              <a:rPr lang="en-US" sz="3200" dirty="0" smtClean="0">
                <a:solidFill>
                  <a:schemeClr val="tx1"/>
                </a:solidFill>
                <a:latin typeface="Comic Sans MS" pitchFamily="66" charset="0"/>
              </a:rPr>
              <a:t>Meet the Microbes:</a:t>
            </a:r>
            <a:r>
              <a:rPr lang="en-US" sz="3200" dirty="0" smtClean="0">
                <a:latin typeface="Comic Sans MS" pitchFamily="66" charset="0"/>
              </a:rPr>
              <a:t/>
            </a:r>
            <a:br>
              <a:rPr lang="en-US" sz="3200" dirty="0" smtClean="0">
                <a:latin typeface="Comic Sans MS" pitchFamily="66" charset="0"/>
              </a:rPr>
            </a:br>
            <a:r>
              <a:rPr lang="en-US" sz="1800" dirty="0" smtClean="0">
                <a:latin typeface="Comic Sans MS" pitchFamily="66" charset="0"/>
              </a:rPr>
              <a:t/>
            </a:r>
            <a:br>
              <a:rPr lang="en-US" sz="1800" dirty="0" smtClean="0">
                <a:latin typeface="Comic Sans MS" pitchFamily="66" charset="0"/>
              </a:rPr>
            </a:br>
            <a:r>
              <a:rPr lang="en-US" sz="3600" b="1" dirty="0" smtClean="0">
                <a:solidFill>
                  <a:schemeClr val="accent5">
                    <a:lumMod val="50000"/>
                  </a:schemeClr>
                </a:solidFill>
                <a:latin typeface="Comic Sans MS" pitchFamily="66" charset="0"/>
              </a:rPr>
              <a:t>Eukaryotes</a:t>
            </a:r>
            <a:br>
              <a:rPr lang="en-US" sz="3600" b="1" dirty="0" smtClean="0">
                <a:solidFill>
                  <a:schemeClr val="accent5">
                    <a:lumMod val="50000"/>
                  </a:schemeClr>
                </a:solidFill>
                <a:latin typeface="Comic Sans MS" pitchFamily="66" charset="0"/>
              </a:rPr>
            </a:br>
            <a:r>
              <a:rPr lang="en-US" sz="2000" dirty="0" smtClean="0">
                <a:latin typeface="Comic Sans MS" pitchFamily="66" charset="0"/>
              </a:rPr>
              <a:t/>
            </a:r>
            <a:br>
              <a:rPr lang="en-US" sz="2000" dirty="0" smtClean="0">
                <a:latin typeface="Comic Sans MS" pitchFamily="66" charset="0"/>
              </a:rPr>
            </a:br>
            <a:endParaRPr lang="en-US" sz="1600" i="1" dirty="0" smtClean="0">
              <a:latin typeface="Comic Sans MS" pitchFamily="66" charset="0"/>
            </a:endParaRPr>
          </a:p>
        </p:txBody>
      </p:sp>
      <p:pic>
        <p:nvPicPr>
          <p:cNvPr id="3075" name="Picture 4" descr="HiMyName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38200"/>
            <a:ext cx="5029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5"/>
          <p:cNvSpPr txBox="1">
            <a:spLocks noChangeArrowheads="1"/>
          </p:cNvSpPr>
          <p:nvPr/>
        </p:nvSpPr>
        <p:spPr bwMode="auto">
          <a:xfrm>
            <a:off x="0" y="6613525"/>
            <a:ext cx="449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Image: </a:t>
            </a:r>
            <a:r>
              <a:rPr lang="en-US" sz="1000">
                <a:latin typeface="Comic Sans MS" pitchFamily="66" charset="0"/>
                <a:hlinkClick r:id="rId4"/>
              </a:rPr>
              <a:t>Aspergillus fumigatus </a:t>
            </a:r>
            <a:r>
              <a:rPr lang="en-US" sz="1000">
                <a:latin typeface="Comic Sans MS" pitchFamily="66" charset="0"/>
              </a:rPr>
              <a:t>, </a:t>
            </a:r>
            <a:r>
              <a:rPr lang="en-US" sz="1000" i="0">
                <a:latin typeface="Comic Sans MS" pitchFamily="66" charset="0"/>
              </a:rPr>
              <a:t>CDC</a:t>
            </a:r>
          </a:p>
        </p:txBody>
      </p:sp>
      <p:pic>
        <p:nvPicPr>
          <p:cNvPr id="307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095500"/>
            <a:ext cx="50292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11"/>
          <p:cNvSpPr txBox="1">
            <a:spLocks noChangeArrowheads="1"/>
          </p:cNvSpPr>
          <p:nvPr/>
        </p:nvSpPr>
        <p:spPr bwMode="auto">
          <a:xfrm>
            <a:off x="4876800" y="3724275"/>
            <a:ext cx="2438400" cy="946150"/>
          </a:xfrm>
          <a:prstGeom prst="rect">
            <a:avLst/>
          </a:prstGeom>
          <a:solidFill>
            <a:schemeClr val="bg1"/>
          </a:solidFill>
          <a:ln w="9525">
            <a:solidFill>
              <a:srgbClr val="33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spcBef>
                <a:spcPct val="50000"/>
              </a:spcBef>
            </a:pPr>
            <a:r>
              <a:rPr lang="en-US" sz="2800">
                <a:latin typeface="Comic Sans MS" pitchFamily="66" charset="0"/>
              </a:rPr>
              <a:t>Aspergillus fumigatus</a:t>
            </a:r>
          </a:p>
        </p:txBody>
      </p:sp>
      <p:sp>
        <p:nvSpPr>
          <p:cNvPr id="3079"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6"/>
              </a:rPr>
              <a:t>Virtual Microbiology Classroom</a:t>
            </a:r>
            <a:r>
              <a:rPr lang="en-US" sz="1000" i="0">
                <a:latin typeface="Comic Sans MS" pitchFamily="66" charset="0"/>
              </a:rPr>
              <a:t> on </a:t>
            </a:r>
            <a:r>
              <a:rPr lang="en-US" sz="1000" i="0">
                <a:latin typeface="Comic Sans MS" pitchFamily="66" charset="0"/>
                <a:hlinkClick r:id="rId7"/>
              </a:rPr>
              <a:t>ScienceProfOnline.com</a:t>
            </a:r>
            <a:endParaRPr lang="en-US" sz="1000" i="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1"/>
          <p:cNvSpPr>
            <a:spLocks noGrp="1" noChangeArrowheads="1"/>
          </p:cNvSpPr>
          <p:nvPr>
            <p:ph type="title"/>
          </p:nvPr>
        </p:nvSpPr>
        <p:spPr>
          <a:xfrm>
            <a:off x="357188" y="152400"/>
            <a:ext cx="8229600" cy="1477963"/>
          </a:xfrm>
          <a:noFill/>
        </p:spPr>
        <p:txBody>
          <a:bodyPr/>
          <a:lstStyle/>
          <a:p>
            <a:pPr algn="l" eaLnBrk="1" hangingPunct="1"/>
            <a:r>
              <a:rPr lang="en-US" sz="2000" b="1" dirty="0" smtClean="0">
                <a:solidFill>
                  <a:srgbClr val="A828AB"/>
                </a:solidFill>
                <a:latin typeface="Comic Sans MS" pitchFamily="66" charset="0"/>
              </a:rPr>
              <a:t>Opportunistic Fungal Pathogen</a:t>
            </a:r>
            <a:r>
              <a:rPr lang="en-US" sz="2400" b="1" dirty="0" smtClean="0">
                <a:solidFill>
                  <a:schemeClr val="hlink"/>
                </a:solidFill>
                <a:latin typeface="Comic Sans MS" pitchFamily="66" charset="0"/>
              </a:rPr>
              <a:t/>
            </a:r>
            <a:br>
              <a:rPr lang="en-US" sz="2400" b="1" dirty="0" smtClean="0">
                <a:solidFill>
                  <a:schemeClr val="hlink"/>
                </a:solidFill>
                <a:latin typeface="Comic Sans MS" pitchFamily="66" charset="0"/>
              </a:rPr>
            </a:br>
            <a:r>
              <a:rPr lang="en-US" sz="1800" b="1" dirty="0" smtClean="0">
                <a:solidFill>
                  <a:schemeClr val="folHlink"/>
                </a:solidFill>
                <a:latin typeface="Comic Sans MS" pitchFamily="66" charset="0"/>
              </a:rPr>
              <a:t> </a:t>
            </a:r>
            <a:r>
              <a:rPr lang="en-US" sz="400" b="1" dirty="0" smtClean="0">
                <a:solidFill>
                  <a:schemeClr val="folHlink"/>
                </a:solidFill>
                <a:latin typeface="Comic Sans MS" pitchFamily="66" charset="0"/>
              </a:rPr>
              <a:t/>
            </a:r>
            <a:br>
              <a:rPr lang="en-US" sz="400" b="1" dirty="0" smtClean="0">
                <a:solidFill>
                  <a:schemeClr val="folHlink"/>
                </a:solidFill>
                <a:latin typeface="Comic Sans MS" pitchFamily="66" charset="0"/>
              </a:rPr>
            </a:br>
            <a:r>
              <a:rPr lang="en-US" sz="2400" b="1" dirty="0" smtClean="0">
                <a:solidFill>
                  <a:schemeClr val="folHlink"/>
                </a:solidFill>
                <a:latin typeface="Comic Sans MS" pitchFamily="66" charset="0"/>
              </a:rPr>
              <a:t>Species: </a:t>
            </a:r>
            <a:r>
              <a:rPr lang="en-US" sz="2400" b="1" i="1" dirty="0" err="1">
                <a:solidFill>
                  <a:schemeClr val="tx1">
                    <a:lumMod val="65000"/>
                    <a:lumOff val="35000"/>
                  </a:schemeClr>
                </a:solidFill>
                <a:latin typeface="Comic Sans MS" pitchFamily="66" charset="0"/>
              </a:rPr>
              <a:t>Aspergillus</a:t>
            </a:r>
            <a:r>
              <a:rPr lang="en-US" sz="2400" b="1" i="1" dirty="0">
                <a:solidFill>
                  <a:schemeClr val="tx1">
                    <a:lumMod val="65000"/>
                    <a:lumOff val="35000"/>
                  </a:schemeClr>
                </a:solidFill>
                <a:latin typeface="Comic Sans MS" pitchFamily="66" charset="0"/>
              </a:rPr>
              <a:t> </a:t>
            </a:r>
            <a:r>
              <a:rPr lang="en-US" sz="2400" b="1" i="1" dirty="0" err="1" smtClean="0">
                <a:solidFill>
                  <a:schemeClr val="tx1">
                    <a:lumMod val="65000"/>
                    <a:lumOff val="35000"/>
                  </a:schemeClr>
                </a:solidFill>
                <a:latin typeface="Comic Sans MS" pitchFamily="66" charset="0"/>
              </a:rPr>
              <a:t>fumigatus</a:t>
            </a:r>
            <a:endParaRPr lang="en-US" sz="2400" b="1" i="1" dirty="0" smtClean="0">
              <a:solidFill>
                <a:schemeClr val="tx1">
                  <a:lumMod val="65000"/>
                  <a:lumOff val="35000"/>
                </a:schemeClr>
              </a:solidFill>
              <a:latin typeface="Comic Sans MS" pitchFamily="66" charset="0"/>
            </a:endParaRPr>
          </a:p>
        </p:txBody>
      </p:sp>
      <p:sp>
        <p:nvSpPr>
          <p:cNvPr id="21507" name="Rectangle 3"/>
          <p:cNvSpPr>
            <a:spLocks noGrp="1" noChangeArrowheads="1"/>
          </p:cNvSpPr>
          <p:nvPr>
            <p:ph type="body" sz="half" idx="1"/>
          </p:nvPr>
        </p:nvSpPr>
        <p:spPr>
          <a:xfrm>
            <a:off x="381000" y="1600200"/>
            <a:ext cx="5105400" cy="4724400"/>
          </a:xfrm>
        </p:spPr>
        <p:txBody>
          <a:bodyPr/>
          <a:lstStyle/>
          <a:p>
            <a:pPr eaLnBrk="1" hangingPunct="1">
              <a:lnSpc>
                <a:spcPct val="80000"/>
              </a:lnSpc>
              <a:defRPr/>
            </a:pPr>
            <a:r>
              <a:rPr lang="en-US" sz="1500" dirty="0" smtClean="0">
                <a:latin typeface="Comic Sans MS" pitchFamily="66" charset="0"/>
              </a:rPr>
              <a:t>Can cause disease </a:t>
            </a:r>
            <a:r>
              <a:rPr lang="en-US" sz="1500" dirty="0" err="1" smtClean="0">
                <a:latin typeface="Comic Sans MS" pitchFamily="66" charset="0"/>
              </a:rPr>
              <a:t>aspergillosis</a:t>
            </a:r>
            <a:r>
              <a:rPr lang="en-US" sz="1500" b="1" dirty="0" smtClean="0">
                <a:latin typeface="Comic Sans MS" pitchFamily="66" charset="0"/>
              </a:rPr>
              <a:t>. </a:t>
            </a:r>
          </a:p>
          <a:p>
            <a:pPr eaLnBrk="1" hangingPunct="1">
              <a:lnSpc>
                <a:spcPct val="80000"/>
              </a:lnSpc>
              <a:defRPr/>
            </a:pPr>
            <a:endParaRPr lang="en-US" sz="1500" dirty="0" smtClean="0">
              <a:latin typeface="Comic Sans MS" pitchFamily="66" charset="0"/>
            </a:endParaRPr>
          </a:p>
          <a:p>
            <a:pPr eaLnBrk="1" hangingPunct="1">
              <a:lnSpc>
                <a:spcPct val="80000"/>
              </a:lnSpc>
              <a:defRPr/>
            </a:pPr>
            <a:r>
              <a:rPr lang="en-US" sz="1500" dirty="0" smtClean="0">
                <a:latin typeface="Comic Sans MS" pitchFamily="66" charset="0"/>
              </a:rPr>
              <a:t>Has become leading infectious cause of death in leukemia and bone marrow transplant patients. </a:t>
            </a:r>
          </a:p>
          <a:p>
            <a:pPr eaLnBrk="1" hangingPunct="1">
              <a:lnSpc>
                <a:spcPct val="80000"/>
              </a:lnSpc>
              <a:defRPr/>
            </a:pPr>
            <a:endParaRPr lang="en-US" sz="1500" dirty="0">
              <a:latin typeface="Comic Sans MS" pitchFamily="66" charset="0"/>
            </a:endParaRPr>
          </a:p>
          <a:p>
            <a:pPr eaLnBrk="1" hangingPunct="1">
              <a:lnSpc>
                <a:spcPct val="80000"/>
              </a:lnSpc>
              <a:defRPr/>
            </a:pPr>
            <a:r>
              <a:rPr lang="en-US" sz="1500" dirty="0" smtClean="0">
                <a:latin typeface="Comic Sans MS" pitchFamily="66" charset="0"/>
              </a:rPr>
              <a:t>Can result in:</a:t>
            </a:r>
          </a:p>
          <a:p>
            <a:pPr marL="0" indent="0" eaLnBrk="1" hangingPunct="1">
              <a:lnSpc>
                <a:spcPct val="80000"/>
              </a:lnSpc>
              <a:buFontTx/>
              <a:buNone/>
              <a:defRPr/>
            </a:pPr>
            <a:r>
              <a:rPr lang="en-US" sz="1500" dirty="0" smtClean="0">
                <a:latin typeface="Comic Sans MS" pitchFamily="66" charset="0"/>
              </a:rPr>
              <a:t>	</a:t>
            </a:r>
            <a:r>
              <a:rPr lang="en-US" sz="1400" dirty="0" smtClean="0">
                <a:latin typeface="Comic Sans MS" pitchFamily="66" charset="0"/>
              </a:rPr>
              <a:t>- allergic reaction</a:t>
            </a:r>
          </a:p>
          <a:p>
            <a:pPr marL="0" indent="0" eaLnBrk="1" hangingPunct="1">
              <a:lnSpc>
                <a:spcPct val="80000"/>
              </a:lnSpc>
              <a:buFontTx/>
              <a:buNone/>
              <a:defRPr/>
            </a:pPr>
            <a:r>
              <a:rPr lang="en-US" sz="1400" dirty="0" smtClean="0">
                <a:latin typeface="Comic Sans MS" pitchFamily="66" charset="0"/>
              </a:rPr>
              <a:t>	- pulmonary mass</a:t>
            </a:r>
          </a:p>
          <a:p>
            <a:pPr marL="0" indent="0" eaLnBrk="1" hangingPunct="1">
              <a:lnSpc>
                <a:spcPct val="80000"/>
              </a:lnSpc>
              <a:buFontTx/>
              <a:buNone/>
              <a:defRPr/>
            </a:pPr>
            <a:r>
              <a:rPr lang="en-US" sz="1400" dirty="0" smtClean="0">
                <a:latin typeface="Comic Sans MS" pitchFamily="66" charset="0"/>
              </a:rPr>
              <a:t>	- systemic infection</a:t>
            </a:r>
            <a:endParaRPr lang="en-US" sz="1400" dirty="0">
              <a:latin typeface="Comic Sans MS" pitchFamily="66" charset="0"/>
            </a:endParaRPr>
          </a:p>
          <a:p>
            <a:pPr marL="0" indent="0" eaLnBrk="1" hangingPunct="1">
              <a:lnSpc>
                <a:spcPct val="80000"/>
              </a:lnSpc>
              <a:buFontTx/>
              <a:buNone/>
              <a:defRPr/>
            </a:pPr>
            <a:r>
              <a:rPr lang="en-US" sz="1400" dirty="0" smtClean="0">
                <a:latin typeface="Comic Sans MS" pitchFamily="66" charset="0"/>
              </a:rPr>
              <a:t>	- can also exacerbate asthma</a:t>
            </a:r>
          </a:p>
          <a:p>
            <a:pPr eaLnBrk="1" hangingPunct="1">
              <a:lnSpc>
                <a:spcPct val="80000"/>
              </a:lnSpc>
              <a:defRPr/>
            </a:pPr>
            <a:endParaRPr lang="en-US" sz="1500" dirty="0" smtClean="0">
              <a:latin typeface="Comic Sans MS" pitchFamily="66" charset="0"/>
            </a:endParaRPr>
          </a:p>
          <a:p>
            <a:pPr eaLnBrk="1" hangingPunct="1">
              <a:lnSpc>
                <a:spcPct val="80000"/>
              </a:lnSpc>
              <a:defRPr/>
            </a:pPr>
            <a:r>
              <a:rPr lang="en-US" sz="1500" dirty="0" smtClean="0">
                <a:latin typeface="Comic Sans MS" pitchFamily="66" charset="0"/>
              </a:rPr>
              <a:t>Researchers dissected pillows </a:t>
            </a:r>
            <a:r>
              <a:rPr lang="en-US" sz="1400" dirty="0" smtClean="0">
                <a:latin typeface="Comic Sans MS" pitchFamily="66" charset="0"/>
              </a:rPr>
              <a:t>(both feather and synthetic)</a:t>
            </a:r>
            <a:r>
              <a:rPr lang="en-US" sz="1500" dirty="0" smtClean="0">
                <a:latin typeface="Comic Sans MS" pitchFamily="66" charset="0"/>
              </a:rPr>
              <a:t> and identified several thousand spores of fungus per gram of used pillow - more than </a:t>
            </a:r>
            <a:r>
              <a:rPr lang="en-US" sz="1500" b="1" dirty="0" smtClean="0">
                <a:latin typeface="Comic Sans MS" pitchFamily="66" charset="0"/>
              </a:rPr>
              <a:t>a million spores per pillow</a:t>
            </a:r>
            <a:r>
              <a:rPr lang="en-US" sz="1500" dirty="0" smtClean="0">
                <a:latin typeface="Comic Sans MS" pitchFamily="66" charset="0"/>
              </a:rPr>
              <a:t>. </a:t>
            </a:r>
          </a:p>
          <a:p>
            <a:pPr eaLnBrk="1" hangingPunct="1">
              <a:lnSpc>
                <a:spcPct val="80000"/>
              </a:lnSpc>
              <a:defRPr/>
            </a:pPr>
            <a:endParaRPr lang="en-US" sz="1500" dirty="0" smtClean="0">
              <a:latin typeface="Comic Sans MS" pitchFamily="66" charset="0"/>
            </a:endParaRPr>
          </a:p>
          <a:p>
            <a:pPr eaLnBrk="1" hangingPunct="1">
              <a:lnSpc>
                <a:spcPct val="80000"/>
              </a:lnSpc>
              <a:defRPr/>
            </a:pPr>
            <a:r>
              <a:rPr lang="en-US" sz="1500" dirty="0" smtClean="0">
                <a:latin typeface="Comic Sans MS" pitchFamily="66" charset="0"/>
              </a:rPr>
              <a:t>Five things increase a persons risk of experiencing opportunistic mycoses:</a:t>
            </a:r>
          </a:p>
          <a:p>
            <a:pPr marL="692150" lvl="1" indent="-347663" eaLnBrk="1" hangingPunct="1">
              <a:lnSpc>
                <a:spcPct val="80000"/>
              </a:lnSpc>
              <a:defRPr/>
            </a:pPr>
            <a:r>
              <a:rPr lang="en-US" sz="1200" dirty="0" smtClean="0">
                <a:latin typeface="Comic Sans MS" pitchFamily="66" charset="0"/>
              </a:rPr>
              <a:t>Invasive medical procedures</a:t>
            </a:r>
          </a:p>
          <a:p>
            <a:pPr marL="692150" lvl="1" indent="-347663" eaLnBrk="1" hangingPunct="1">
              <a:lnSpc>
                <a:spcPct val="80000"/>
              </a:lnSpc>
              <a:defRPr/>
            </a:pPr>
            <a:r>
              <a:rPr lang="en-US" sz="1200" dirty="0" smtClean="0">
                <a:latin typeface="Comic Sans MS" pitchFamily="66" charset="0"/>
              </a:rPr>
              <a:t>Medical therapies that weaken the immune system</a:t>
            </a:r>
          </a:p>
          <a:p>
            <a:pPr marL="692150" lvl="1" indent="-347663" eaLnBrk="1" hangingPunct="1">
              <a:lnSpc>
                <a:spcPct val="80000"/>
              </a:lnSpc>
              <a:defRPr/>
            </a:pPr>
            <a:r>
              <a:rPr lang="en-US" sz="1200" dirty="0" smtClean="0">
                <a:latin typeface="Comic Sans MS" pitchFamily="66" charset="0"/>
              </a:rPr>
              <a:t>Certain preexisting conditions / Immune compromised</a:t>
            </a:r>
          </a:p>
          <a:p>
            <a:pPr marL="692150" lvl="1" indent="-347663" eaLnBrk="1" hangingPunct="1">
              <a:lnSpc>
                <a:spcPct val="80000"/>
              </a:lnSpc>
              <a:defRPr/>
            </a:pPr>
            <a:r>
              <a:rPr lang="en-US" sz="1200" dirty="0" smtClean="0">
                <a:latin typeface="Comic Sans MS" pitchFamily="66" charset="0"/>
              </a:rPr>
              <a:t>Specific lifestyle factors</a:t>
            </a:r>
          </a:p>
        </p:txBody>
      </p:sp>
      <p:pic>
        <p:nvPicPr>
          <p:cNvPr id="20484" name="Picture 13" descr="AspergillusFumigatus_PHIL_300"/>
          <p:cNvPicPr>
            <a:picLocks noGrp="1" noChangeAspect="1" noChangeArrowheads="1"/>
          </p:cNvPicPr>
          <p:nvPr>
            <p:ph sz="quarter" idx="2"/>
          </p:nvPr>
        </p:nvPicPr>
        <p:blipFill>
          <a:blip r:embed="rId3" cstate="email">
            <a:extLst>
              <a:ext uri="{28A0092B-C50C-407E-A947-70E740481C1C}">
                <a14:useLocalDpi xmlns:a14="http://schemas.microsoft.com/office/drawing/2010/main" val="0"/>
              </a:ext>
            </a:extLst>
          </a:blip>
          <a:srcRect/>
          <a:stretch>
            <a:fillRect/>
          </a:stretch>
        </p:blipFill>
        <p:spPr>
          <a:xfrm>
            <a:off x="5752778" y="2913063"/>
            <a:ext cx="3105472" cy="2878137"/>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14"/>
          <p:cNvSpPr txBox="1">
            <a:spLocks noChangeArrowheads="1"/>
          </p:cNvSpPr>
          <p:nvPr/>
        </p:nvSpPr>
        <p:spPr bwMode="auto">
          <a:xfrm>
            <a:off x="0" y="6334125"/>
            <a:ext cx="3733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Images: </a:t>
            </a:r>
            <a:r>
              <a:rPr lang="en-US" sz="1000" i="0">
                <a:latin typeface="Comic Sans MS" pitchFamily="66" charset="0"/>
                <a:hlinkClick r:id="rId4"/>
              </a:rPr>
              <a:t>Bed with pillows</a:t>
            </a:r>
            <a:r>
              <a:rPr lang="en-US" sz="1000" i="0">
                <a:latin typeface="Comic Sans MS" pitchFamily="66" charset="0"/>
              </a:rPr>
              <a:t>, Liz Lawley;</a:t>
            </a:r>
            <a:r>
              <a:rPr lang="en-US" i="0">
                <a:latin typeface="Comic Sans MS" pitchFamily="66" charset="0"/>
              </a:rPr>
              <a:t> </a:t>
            </a:r>
            <a:r>
              <a:rPr lang="en-US" sz="1000">
                <a:latin typeface="Comic Sans MS" pitchFamily="66" charset="0"/>
              </a:rPr>
              <a:t>Aspergillus fumigatus </a:t>
            </a:r>
            <a:r>
              <a:rPr lang="en-US" sz="1000" i="0">
                <a:latin typeface="Comic Sans MS" pitchFamily="66" charset="0"/>
              </a:rPr>
              <a:t>, </a:t>
            </a:r>
            <a:r>
              <a:rPr lang="en-US" sz="1000" i="0">
                <a:latin typeface="Comic Sans MS" pitchFamily="66" charset="0"/>
                <a:hlinkClick r:id="rId5"/>
              </a:rPr>
              <a:t>PHIL </a:t>
            </a:r>
            <a:r>
              <a:rPr lang="en-US" sz="1000" i="0">
                <a:latin typeface="Comic Sans MS" pitchFamily="66" charset="0"/>
              </a:rPr>
              <a:t>#300; </a:t>
            </a:r>
            <a:r>
              <a:rPr lang="en-US" sz="1000">
                <a:latin typeface="Comic Sans MS" pitchFamily="66" charset="0"/>
              </a:rPr>
              <a:t>A. fumigatus, </a:t>
            </a:r>
            <a:r>
              <a:rPr lang="en-US" sz="1000" i="0">
                <a:latin typeface="Comic Sans MS" pitchFamily="66" charset="0"/>
              </a:rPr>
              <a:t>Janice Carr, </a:t>
            </a:r>
            <a:r>
              <a:rPr lang="en-US" sz="1000" i="0">
                <a:latin typeface="Comic Sans MS" pitchFamily="66" charset="0"/>
                <a:hlinkClick r:id="rId5"/>
              </a:rPr>
              <a:t>PHIL</a:t>
            </a:r>
            <a:r>
              <a:rPr lang="en-US" sz="1000" i="0">
                <a:latin typeface="Comic Sans MS" pitchFamily="66" charset="0"/>
              </a:rPr>
              <a:t> # 9998</a:t>
            </a:r>
          </a:p>
        </p:txBody>
      </p:sp>
      <p:pic>
        <p:nvPicPr>
          <p:cNvPr id="20487" name="Picture 17" descr="AspergillusPHIIL9998"/>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67600" y="3114261"/>
            <a:ext cx="1165973" cy="10244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Content Placeholder 2"/>
          <p:cNvPicPr>
            <a:picLocks noGrp="1" noChangeAspect="1"/>
          </p:cNvPicPr>
          <p:nvPr>
            <p:ph sz="quarter" idx="3"/>
          </p:nvPr>
        </p:nvPicPr>
        <p:blipFill>
          <a:blip r:embed="rId7" cstate="email">
            <a:extLst>
              <a:ext uri="{28A0092B-C50C-407E-A947-70E740481C1C}">
                <a14:useLocalDpi xmlns:a14="http://schemas.microsoft.com/office/drawing/2010/main" val="0"/>
              </a:ext>
            </a:extLst>
          </a:blip>
          <a:stretch>
            <a:fillRect/>
          </a:stretch>
        </p:blipFill>
        <p:spPr>
          <a:xfrm>
            <a:off x="6019800" y="381000"/>
            <a:ext cx="2916766" cy="2187575"/>
          </a:xfrm>
          <a:prstGeom prst="ellipse">
            <a:avLst/>
          </a:prstGeom>
          <a:effectLst>
            <a:softEdge rad="112500"/>
          </a:effectLst>
        </p:spPr>
      </p:pic>
      <p:sp>
        <p:nvSpPr>
          <p:cNvPr id="21512"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8"/>
              </a:rPr>
              <a:t>Virtual Microbiology Classroom</a:t>
            </a:r>
            <a:r>
              <a:rPr lang="en-US" sz="1000" i="0">
                <a:latin typeface="Comic Sans MS" pitchFamily="66" charset="0"/>
              </a:rPr>
              <a:t> on </a:t>
            </a:r>
            <a:r>
              <a:rPr lang="en-US" sz="1000" i="0">
                <a:latin typeface="Comic Sans MS" pitchFamily="66" charset="0"/>
                <a:hlinkClick r:id="rId9"/>
              </a:rPr>
              <a:t>ScienceProfOnline.com</a:t>
            </a:r>
            <a:endParaRPr lang="en-US" sz="1000" i="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26143" y="381000"/>
            <a:ext cx="4303415" cy="646331"/>
          </a:xfrm>
          <a:noFill/>
        </p:spPr>
        <p:txBody>
          <a:bodyPr wrap="square" anchor="t">
            <a:spAutoFit/>
          </a:bodyPr>
          <a:lstStyle/>
          <a:p>
            <a:pPr algn="l" eaLnBrk="1" hangingPunct="1"/>
            <a:r>
              <a:rPr lang="en-US" sz="2400" b="1" dirty="0" smtClean="0">
                <a:solidFill>
                  <a:schemeClr val="tx1"/>
                </a:solidFill>
                <a:latin typeface="Comic Sans MS" pitchFamily="66" charset="0"/>
              </a:rPr>
              <a:t>3.  </a:t>
            </a:r>
            <a:r>
              <a:rPr lang="en-US" sz="3600" b="1" dirty="0" err="1" smtClean="0">
                <a:solidFill>
                  <a:schemeClr val="tx1">
                    <a:lumMod val="65000"/>
                    <a:lumOff val="35000"/>
                  </a:schemeClr>
                </a:solidFill>
                <a:latin typeface="Comic Sans MS" pitchFamily="66" charset="0"/>
              </a:rPr>
              <a:t>Helminths</a:t>
            </a:r>
            <a:endParaRPr lang="en-US" sz="4800" b="1" dirty="0" smtClean="0">
              <a:solidFill>
                <a:schemeClr val="tx1">
                  <a:lumMod val="65000"/>
                  <a:lumOff val="35000"/>
                </a:schemeClr>
              </a:solidFill>
            </a:endParaRPr>
          </a:p>
        </p:txBody>
      </p:sp>
      <p:sp>
        <p:nvSpPr>
          <p:cNvPr id="14339" name="Rectangle 3"/>
          <p:cNvSpPr>
            <a:spLocks noGrp="1" noChangeArrowheads="1"/>
          </p:cNvSpPr>
          <p:nvPr>
            <p:ph type="body" sz="half" idx="1"/>
          </p:nvPr>
        </p:nvSpPr>
        <p:spPr>
          <a:xfrm>
            <a:off x="228600" y="1447800"/>
            <a:ext cx="4343400" cy="5181600"/>
          </a:xfrm>
        </p:spPr>
        <p:txBody>
          <a:bodyPr/>
          <a:lstStyle/>
          <a:p>
            <a:pPr eaLnBrk="1" hangingPunct="1">
              <a:lnSpc>
                <a:spcPct val="80000"/>
              </a:lnSpc>
              <a:buFontTx/>
              <a:buNone/>
              <a:defRPr/>
            </a:pPr>
            <a:endParaRPr lang="en-US" sz="700" dirty="0" smtClean="0">
              <a:latin typeface="Comic Sans MS" pitchFamily="66" charset="0"/>
            </a:endParaRPr>
          </a:p>
          <a:p>
            <a:pPr eaLnBrk="1" hangingPunct="1">
              <a:lnSpc>
                <a:spcPct val="80000"/>
              </a:lnSpc>
              <a:buFont typeface="Wingdings" pitchFamily="2" charset="2"/>
              <a:buChar char="Ø"/>
              <a:defRPr/>
            </a:pPr>
            <a:r>
              <a:rPr lang="en-US" sz="1600" dirty="0" err="1" smtClean="0">
                <a:latin typeface="Comic Sans MS" pitchFamily="66" charset="0"/>
              </a:rPr>
              <a:t>Helminths</a:t>
            </a:r>
            <a:r>
              <a:rPr lang="en-US" sz="1600" dirty="0" smtClean="0">
                <a:latin typeface="Comic Sans MS" pitchFamily="66" charset="0"/>
              </a:rPr>
              <a:t> are </a:t>
            </a:r>
            <a:r>
              <a:rPr lang="en-US" sz="1800" b="1" dirty="0" smtClean="0">
                <a:solidFill>
                  <a:schemeClr val="tx1">
                    <a:lumMod val="65000"/>
                    <a:lumOff val="35000"/>
                  </a:schemeClr>
                </a:solidFill>
                <a:latin typeface="Comic Sans MS" pitchFamily="66" charset="0"/>
              </a:rPr>
              <a:t>parasitic worms </a:t>
            </a:r>
            <a:r>
              <a:rPr lang="en-US" sz="1600" dirty="0" smtClean="0">
                <a:latin typeface="Comic Sans MS" pitchFamily="66" charset="0"/>
              </a:rPr>
              <a:t>that live inside their host.</a:t>
            </a:r>
          </a:p>
          <a:p>
            <a:pPr marL="0" indent="0" eaLnBrk="1" hangingPunct="1">
              <a:lnSpc>
                <a:spcPct val="80000"/>
              </a:lnSpc>
              <a:buFontTx/>
              <a:buNone/>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b="1" dirty="0" smtClean="0">
                <a:latin typeface="Comic Sans MS" pitchFamily="66" charset="0"/>
              </a:rPr>
              <a:t>Examples: </a:t>
            </a:r>
            <a:r>
              <a:rPr lang="en-US" sz="1600" dirty="0" smtClean="0">
                <a:latin typeface="Comic Sans MS" pitchFamily="66" charset="0"/>
              </a:rPr>
              <a:t>hook, whip, pin, heart and round worms</a:t>
            </a:r>
          </a:p>
          <a:p>
            <a:pPr marL="0" indent="0" eaLnBrk="1" hangingPunct="1">
              <a:lnSpc>
                <a:spcPct val="80000"/>
              </a:lnSpc>
              <a:buFontTx/>
              <a:buNone/>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a:latin typeface="Comic Sans MS" pitchFamily="66" charset="0"/>
              </a:rPr>
              <a:t>B</a:t>
            </a:r>
            <a:r>
              <a:rPr lang="en-US" sz="1600" dirty="0" smtClean="0">
                <a:latin typeface="Comic Sans MS" pitchFamily="66" charset="0"/>
              </a:rPr>
              <a:t>elong to the Kingdom </a:t>
            </a:r>
            <a:r>
              <a:rPr lang="en-US" sz="1600" dirty="0" err="1" smtClean="0">
                <a:latin typeface="Comic Sans MS" pitchFamily="66" charset="0"/>
              </a:rPr>
              <a:t>Animalia</a:t>
            </a:r>
            <a:r>
              <a:rPr lang="en-US" sz="1600" dirty="0" smtClean="0">
                <a:latin typeface="Comic Sans MS" pitchFamily="66" charset="0"/>
              </a:rPr>
              <a:t>.  </a:t>
            </a:r>
          </a:p>
          <a:p>
            <a:pPr marL="0" indent="0" eaLnBrk="1" hangingPunct="1">
              <a:lnSpc>
                <a:spcPct val="80000"/>
              </a:lnSpc>
              <a:buFontTx/>
              <a:buNone/>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Live in and feed off living hosts.</a:t>
            </a:r>
          </a:p>
          <a:p>
            <a:pPr marL="0" indent="0" eaLnBrk="1" hangingPunct="1">
              <a:lnSpc>
                <a:spcPct val="80000"/>
              </a:lnSpc>
              <a:buFontTx/>
              <a:buNone/>
              <a:defRPr/>
            </a:pPr>
            <a:endParaRPr lang="en-US" sz="1600" dirty="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Receive nourishment and protection while disrupting their hosts' nutrient absorption, causing weakness and disease.</a:t>
            </a:r>
          </a:p>
          <a:p>
            <a:pPr marL="0" indent="0" eaLnBrk="1" hangingPunct="1">
              <a:lnSpc>
                <a:spcPct val="80000"/>
              </a:lnSpc>
              <a:buFontTx/>
              <a:buNone/>
              <a:defRPr/>
            </a:pPr>
            <a:endParaRPr lang="en-US" sz="16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Many types of </a:t>
            </a:r>
            <a:r>
              <a:rPr lang="en-US" sz="1600" dirty="0" err="1" smtClean="0">
                <a:latin typeface="Comic Sans MS" pitchFamily="66" charset="0"/>
              </a:rPr>
              <a:t>helminths</a:t>
            </a:r>
            <a:r>
              <a:rPr lang="en-US" sz="1600" dirty="0" smtClean="0">
                <a:latin typeface="Comic Sans MS" pitchFamily="66" charset="0"/>
              </a:rPr>
              <a:t> live in the digestive tract of their host. These are referred to as </a:t>
            </a:r>
            <a:r>
              <a:rPr lang="en-US" sz="1800" b="1" dirty="0" smtClean="0">
                <a:solidFill>
                  <a:schemeClr val="tx1">
                    <a:lumMod val="65000"/>
                    <a:lumOff val="35000"/>
                  </a:schemeClr>
                </a:solidFill>
                <a:latin typeface="Comic Sans MS" pitchFamily="66" charset="0"/>
              </a:rPr>
              <a:t>intestinal parasites</a:t>
            </a:r>
            <a:r>
              <a:rPr lang="en-US" sz="1600" dirty="0" smtClean="0">
                <a:latin typeface="Comic Sans MS" pitchFamily="66" charset="0"/>
              </a:rPr>
              <a:t>.</a:t>
            </a:r>
            <a:endParaRPr lang="en-US" sz="1200" b="1" dirty="0" smtClean="0">
              <a:latin typeface="Comic Sans MS" pitchFamily="66" charset="0"/>
            </a:endParaRPr>
          </a:p>
          <a:p>
            <a:pPr eaLnBrk="1" hangingPunct="1">
              <a:lnSpc>
                <a:spcPct val="80000"/>
              </a:lnSpc>
              <a:buFont typeface="Wingdings" pitchFamily="2" charset="2"/>
              <a:buChar char="Ø"/>
              <a:defRPr/>
            </a:pPr>
            <a:endParaRPr lang="en-US" sz="1400" b="1" dirty="0" smtClean="0">
              <a:latin typeface="Comic Sans MS" pitchFamily="66" charset="0"/>
            </a:endParaRPr>
          </a:p>
          <a:p>
            <a:pPr marL="0" indent="0" eaLnBrk="1" hangingPunct="1">
              <a:lnSpc>
                <a:spcPct val="80000"/>
              </a:lnSpc>
              <a:buFontTx/>
              <a:buNone/>
              <a:defRPr/>
            </a:pPr>
            <a:endParaRPr lang="en-US" sz="2400" dirty="0" smtClean="0">
              <a:latin typeface="Comic Sans MS" pitchFamily="66" charset="0"/>
            </a:endParaRPr>
          </a:p>
          <a:p>
            <a:pPr eaLnBrk="1" hangingPunct="1">
              <a:lnSpc>
                <a:spcPct val="80000"/>
              </a:lnSpc>
              <a:defRPr/>
            </a:pPr>
            <a:endParaRPr lang="en-US" sz="1800" i="1" dirty="0" smtClean="0"/>
          </a:p>
          <a:p>
            <a:pPr eaLnBrk="1" hangingPunct="1">
              <a:lnSpc>
                <a:spcPct val="80000"/>
              </a:lnSpc>
              <a:buFontTx/>
              <a:buNone/>
              <a:defRPr/>
            </a:pPr>
            <a:endParaRPr lang="en-US" sz="1800" dirty="0" smtClean="0"/>
          </a:p>
        </p:txBody>
      </p:sp>
      <p:sp>
        <p:nvSpPr>
          <p:cNvPr id="22532" name="Text Box 17"/>
          <p:cNvSpPr txBox="1">
            <a:spLocks noChangeArrowheads="1"/>
          </p:cNvSpPr>
          <p:nvPr/>
        </p:nvSpPr>
        <p:spPr bwMode="auto">
          <a:xfrm>
            <a:off x="0" y="6279513"/>
            <a:ext cx="29114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dirty="0">
                <a:latin typeface="Comic Sans MS" pitchFamily="66" charset="0"/>
              </a:rPr>
              <a:t>Images: </a:t>
            </a:r>
            <a:r>
              <a:rPr lang="en-US" sz="1000" i="0" dirty="0">
                <a:latin typeface="Comic Sans MS" pitchFamily="66" charset="0"/>
                <a:hlinkClick r:id="rId3"/>
              </a:rPr>
              <a:t>Heartworm</a:t>
            </a:r>
            <a:r>
              <a:rPr lang="en-US" sz="1000" i="0" dirty="0">
                <a:latin typeface="Comic Sans MS" pitchFamily="66" charset="0"/>
              </a:rPr>
              <a:t> in preserved heart of German Shepherd; </a:t>
            </a:r>
            <a:r>
              <a:rPr lang="en-US" sz="1000" i="0" dirty="0">
                <a:latin typeface="Comic Sans MS" pitchFamily="66" charset="0"/>
                <a:hlinkClick r:id="rId4"/>
              </a:rPr>
              <a:t>Hookworms, </a:t>
            </a:r>
            <a:r>
              <a:rPr lang="en-US" sz="1000" i="0" dirty="0">
                <a:latin typeface="Comic Sans MS" pitchFamily="66" charset="0"/>
              </a:rPr>
              <a:t>PHIL #5705</a:t>
            </a:r>
            <a:r>
              <a:rPr lang="en-US" sz="1000" i="0" dirty="0" smtClean="0"/>
              <a:t>. Alternate “</a:t>
            </a:r>
            <a:r>
              <a:rPr lang="en-US" sz="1000" i="0" dirty="0" smtClean="0">
                <a:hlinkClick r:id="rId5"/>
              </a:rPr>
              <a:t>Worm In My Butt</a:t>
            </a:r>
            <a:r>
              <a:rPr lang="en-US" sz="1000" i="0" dirty="0" smtClean="0"/>
              <a:t>” video link.</a:t>
            </a:r>
            <a:endParaRPr lang="en-US" sz="1000" i="0" dirty="0"/>
          </a:p>
        </p:txBody>
      </p:sp>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21329365">
            <a:off x="5047405" y="3001431"/>
            <a:ext cx="2397527" cy="2495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44737">
            <a:off x="5030227" y="381000"/>
            <a:ext cx="3655546" cy="27416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535"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8"/>
              </a:rPr>
              <a:t>Virtual Microbiology Classroom</a:t>
            </a:r>
            <a:r>
              <a:rPr lang="en-US" sz="1000" i="0">
                <a:latin typeface="Comic Sans MS" pitchFamily="66" charset="0"/>
              </a:rPr>
              <a:t> on </a:t>
            </a:r>
            <a:r>
              <a:rPr lang="en-US" sz="1000" i="0">
                <a:latin typeface="Comic Sans MS" pitchFamily="66" charset="0"/>
                <a:hlinkClick r:id="rId9"/>
              </a:rPr>
              <a:t>ScienceProfOnline.com</a:t>
            </a:r>
            <a:endParaRPr lang="en-US" sz="1000" i="0">
              <a:latin typeface="Comic Sans MS" pitchFamily="66" charset="0"/>
            </a:endParaRPr>
          </a:p>
        </p:txBody>
      </p:sp>
      <p:pic>
        <p:nvPicPr>
          <p:cNvPr id="1026" name="Picture 2" descr="Monsters Inside Me TV Show on Parasitism from Animal Plane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2098" y="3886200"/>
            <a:ext cx="1876425" cy="11811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22099" y="5067301"/>
            <a:ext cx="1840902" cy="1384995"/>
          </a:xfrm>
          <a:prstGeom prst="rect">
            <a:avLst/>
          </a:prstGeom>
          <a:solidFill>
            <a:schemeClr val="bg1"/>
          </a:solidFill>
          <a:ln>
            <a:solidFill>
              <a:schemeClr val="tx1"/>
            </a:solidFill>
          </a:ln>
        </p:spPr>
        <p:txBody>
          <a:bodyPr wrap="square" rtlCol="0">
            <a:spAutoFit/>
          </a:bodyPr>
          <a:lstStyle/>
          <a:p>
            <a:pPr algn="ctr"/>
            <a:r>
              <a:rPr lang="en-US" sz="1400" i="0" dirty="0" smtClean="0">
                <a:latin typeface="Comic Sans MS" pitchFamily="66" charset="0"/>
              </a:rPr>
              <a:t>Watch a video clip, called </a:t>
            </a:r>
          </a:p>
          <a:p>
            <a:pPr algn="ctr"/>
            <a:r>
              <a:rPr lang="en-US" sz="1400" b="1" i="0" dirty="0" smtClean="0">
                <a:latin typeface="Comic Sans MS" pitchFamily="66" charset="0"/>
                <a:hlinkClick r:id="rId11"/>
              </a:rPr>
              <a:t>Worm in My Butt</a:t>
            </a:r>
            <a:r>
              <a:rPr lang="en-US" sz="1400" i="0" dirty="0" smtClean="0">
                <a:latin typeface="Comic Sans MS" pitchFamily="66" charset="0"/>
              </a:rPr>
              <a:t>, of a man describing his </a:t>
            </a:r>
            <a:r>
              <a:rPr lang="en-US" sz="1400" i="0" dirty="0" err="1" smtClean="0">
                <a:latin typeface="Comic Sans MS" pitchFamily="66" charset="0"/>
              </a:rPr>
              <a:t>helminth</a:t>
            </a:r>
            <a:r>
              <a:rPr lang="en-US" sz="1400" i="0" dirty="0" smtClean="0">
                <a:latin typeface="Comic Sans MS" pitchFamily="66" charset="0"/>
              </a:rPr>
              <a:t> infection.</a:t>
            </a:r>
            <a:endParaRPr lang="en-US" sz="1400" i="0" dirty="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ookworm"/>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381000" y="304800"/>
            <a:ext cx="5486400" cy="617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Text Box 6"/>
          <p:cNvSpPr txBox="1">
            <a:spLocks noChangeArrowheads="1"/>
          </p:cNvSpPr>
          <p:nvPr/>
        </p:nvSpPr>
        <p:spPr bwMode="auto">
          <a:xfrm>
            <a:off x="6248400" y="660400"/>
            <a:ext cx="2286000"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spcBef>
                <a:spcPct val="50000"/>
              </a:spcBef>
            </a:pPr>
            <a:r>
              <a:rPr lang="en-US" sz="3200" b="1" i="0" dirty="0">
                <a:latin typeface="Copperplate Gothic Bold" pitchFamily="34" charset="0"/>
              </a:rPr>
              <a:t>You are my </a:t>
            </a:r>
            <a:r>
              <a:rPr lang="en-US" sz="3200" b="1" i="0" dirty="0">
                <a:solidFill>
                  <a:srgbClr val="CC0000"/>
                </a:solidFill>
                <a:latin typeface="Copperplate Gothic Bold" pitchFamily="34" charset="0"/>
              </a:rPr>
              <a:t>host</a:t>
            </a:r>
            <a:r>
              <a:rPr lang="en-US" sz="3200" b="1" i="0" dirty="0">
                <a:latin typeface="Copperplate Gothic Bold" pitchFamily="34" charset="0"/>
              </a:rPr>
              <a:t>!</a:t>
            </a:r>
          </a:p>
          <a:p>
            <a:pPr algn="ctr" eaLnBrk="1" hangingPunct="1">
              <a:spcBef>
                <a:spcPct val="50000"/>
              </a:spcBef>
            </a:pPr>
            <a:endParaRPr lang="en-US" sz="1400" b="1" i="0" dirty="0">
              <a:latin typeface="Copperplate Gothic Bold" pitchFamily="34" charset="0"/>
            </a:endParaRPr>
          </a:p>
          <a:p>
            <a:pPr algn="ctr" eaLnBrk="1" hangingPunct="1">
              <a:spcBef>
                <a:spcPct val="50000"/>
              </a:spcBef>
            </a:pPr>
            <a:endParaRPr lang="en-US" sz="1400" b="1" i="0" dirty="0">
              <a:latin typeface="Copperplate Gothic Bold" pitchFamily="34" charset="0"/>
            </a:endParaRPr>
          </a:p>
          <a:p>
            <a:pPr algn="ctr" eaLnBrk="1" hangingPunct="1">
              <a:spcBef>
                <a:spcPct val="50000"/>
              </a:spcBef>
            </a:pPr>
            <a:r>
              <a:rPr lang="en-US" sz="2000" i="0" dirty="0">
                <a:latin typeface="Comic Sans MS" pitchFamily="66" charset="0"/>
              </a:rPr>
              <a:t>I am burrowing up through your feet, to your throat, where you’ll swallow me.</a:t>
            </a:r>
          </a:p>
          <a:p>
            <a:pPr algn="ctr" eaLnBrk="1" hangingPunct="1">
              <a:spcBef>
                <a:spcPct val="50000"/>
              </a:spcBef>
            </a:pPr>
            <a:r>
              <a:rPr lang="en-US" sz="2000" i="0" dirty="0">
                <a:latin typeface="Comic Sans MS" pitchFamily="66" charset="0"/>
              </a:rPr>
              <a:t> </a:t>
            </a:r>
          </a:p>
          <a:p>
            <a:pPr algn="ctr" eaLnBrk="1" hangingPunct="1">
              <a:spcBef>
                <a:spcPct val="50000"/>
              </a:spcBef>
            </a:pPr>
            <a:r>
              <a:rPr lang="en-US" sz="2000" i="0" dirty="0">
                <a:latin typeface="Comic Sans MS" pitchFamily="66" charset="0"/>
              </a:rPr>
              <a:t>I live and grow, with my teeth hooked into the lining of your intestine!</a:t>
            </a:r>
          </a:p>
        </p:txBody>
      </p:sp>
      <p:sp>
        <p:nvSpPr>
          <p:cNvPr id="23556" name="Text Box 7"/>
          <p:cNvSpPr txBox="1">
            <a:spLocks noChangeArrowheads="1"/>
          </p:cNvSpPr>
          <p:nvPr/>
        </p:nvSpPr>
        <p:spPr bwMode="auto">
          <a:xfrm>
            <a:off x="457200" y="387350"/>
            <a:ext cx="19812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200">
                <a:solidFill>
                  <a:schemeClr val="bg1"/>
                </a:solidFill>
              </a:rPr>
              <a:t>Ancylostoma duodenale</a:t>
            </a:r>
          </a:p>
        </p:txBody>
      </p:sp>
      <p:sp>
        <p:nvSpPr>
          <p:cNvPr id="23557"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4"/>
              </a:rPr>
              <a:t>Virtual Microbiology Classroom</a:t>
            </a:r>
            <a:r>
              <a:rPr lang="en-US" sz="1000" i="0">
                <a:latin typeface="Comic Sans MS" pitchFamily="66" charset="0"/>
              </a:rPr>
              <a:t> on </a:t>
            </a:r>
            <a:r>
              <a:rPr lang="en-US" sz="1000" i="0">
                <a:latin typeface="Comic Sans MS" pitchFamily="66" charset="0"/>
                <a:hlinkClick r:id="rId5"/>
              </a:rPr>
              <a:t>ScienceProfOnline.com</a:t>
            </a:r>
            <a:endParaRPr lang="en-US" sz="1000" i="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sz="half" idx="1"/>
          </p:nvPr>
        </p:nvSpPr>
        <p:spPr>
          <a:xfrm>
            <a:off x="152400" y="968375"/>
            <a:ext cx="3949700" cy="5219700"/>
          </a:xfrm>
        </p:spPr>
        <p:txBody>
          <a:bodyPr/>
          <a:lstStyle/>
          <a:p>
            <a:pPr eaLnBrk="1" hangingPunct="1">
              <a:lnSpc>
                <a:spcPct val="80000"/>
              </a:lnSpc>
            </a:pPr>
            <a:r>
              <a:rPr lang="en-US" sz="1400" dirty="0" smtClean="0">
                <a:latin typeface="Comic Sans MS" pitchFamily="66" charset="0"/>
              </a:rPr>
              <a:t>Parasitic nematode worm </a:t>
            </a:r>
            <a:r>
              <a:rPr lang="en-US" sz="1200" dirty="0" smtClean="0">
                <a:latin typeface="Comic Sans MS" pitchFamily="66" charset="0"/>
              </a:rPr>
              <a:t>(</a:t>
            </a:r>
            <a:r>
              <a:rPr lang="en-US" sz="1200" dirty="0" err="1" smtClean="0">
                <a:latin typeface="Comic Sans MS" pitchFamily="66" charset="0"/>
              </a:rPr>
              <a:t>helminth</a:t>
            </a:r>
            <a:r>
              <a:rPr lang="en-US" sz="1200" dirty="0" smtClean="0">
                <a:latin typeface="Comic Sans MS" pitchFamily="66" charset="0"/>
              </a:rPr>
              <a:t>) </a:t>
            </a:r>
            <a:r>
              <a:rPr lang="en-US" sz="1400" dirty="0" smtClean="0">
                <a:latin typeface="Comic Sans MS" pitchFamily="66" charset="0"/>
              </a:rPr>
              <a:t>that lives in small intestine of host.</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err="1" smtClean="0">
                <a:latin typeface="Comic Sans MS" pitchFamily="66" charset="0"/>
              </a:rPr>
              <a:t>Helminths</a:t>
            </a:r>
            <a:r>
              <a:rPr lang="en-US" sz="1400" dirty="0" smtClean="0">
                <a:latin typeface="Comic Sans MS" pitchFamily="66" charset="0"/>
              </a:rPr>
              <a:t> belong to Kingdom </a:t>
            </a:r>
            <a:r>
              <a:rPr lang="en-US" sz="1400" dirty="0" err="1" smtClean="0">
                <a:latin typeface="Comic Sans MS" pitchFamily="66" charset="0"/>
              </a:rPr>
              <a:t>Animalia</a:t>
            </a:r>
            <a:r>
              <a:rPr lang="en-US" sz="1400" dirty="0" smtClean="0">
                <a:latin typeface="Comic Sans MS" pitchFamily="66" charset="0"/>
              </a:rPr>
              <a:t>.  </a:t>
            </a:r>
          </a:p>
          <a:p>
            <a:pPr eaLnBrk="1" hangingPunct="1">
              <a:lnSpc>
                <a:spcPct val="80000"/>
              </a:lnSpc>
              <a:buFontTx/>
              <a:buNone/>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Two species commonly infect humans: </a:t>
            </a:r>
            <a:r>
              <a:rPr lang="en-US" sz="1400" i="1" dirty="0" err="1" smtClean="0">
                <a:latin typeface="Comic Sans MS" pitchFamily="66" charset="0"/>
              </a:rPr>
              <a:t>Ancylostoma</a:t>
            </a:r>
            <a:r>
              <a:rPr lang="en-US" sz="1400" i="1" dirty="0" smtClean="0">
                <a:latin typeface="Comic Sans MS" pitchFamily="66" charset="0"/>
              </a:rPr>
              <a:t> </a:t>
            </a:r>
            <a:r>
              <a:rPr lang="en-US" sz="1400" i="1" dirty="0" err="1" smtClean="0">
                <a:latin typeface="Comic Sans MS" pitchFamily="66" charset="0"/>
              </a:rPr>
              <a:t>duodenale</a:t>
            </a:r>
            <a:r>
              <a:rPr lang="en-US" sz="1400" dirty="0" smtClean="0">
                <a:latin typeface="Comic Sans MS" pitchFamily="66" charset="0"/>
              </a:rPr>
              <a:t> and </a:t>
            </a:r>
            <a:r>
              <a:rPr lang="en-US" sz="1400" i="1" dirty="0" err="1" smtClean="0">
                <a:latin typeface="Comic Sans MS" pitchFamily="66" charset="0"/>
              </a:rPr>
              <a:t>Necator</a:t>
            </a:r>
            <a:r>
              <a:rPr lang="en-US" sz="1400" i="1" dirty="0" smtClean="0">
                <a:latin typeface="Comic Sans MS" pitchFamily="66" charset="0"/>
              </a:rPr>
              <a:t> </a:t>
            </a:r>
            <a:r>
              <a:rPr lang="en-US" sz="1400" i="1" dirty="0" err="1" smtClean="0">
                <a:latin typeface="Comic Sans MS" pitchFamily="66" charset="0"/>
              </a:rPr>
              <a:t>americanus</a:t>
            </a:r>
            <a:r>
              <a:rPr lang="en-US" sz="1400" dirty="0" smtClean="0">
                <a:latin typeface="Comic Sans MS" pitchFamily="66" charset="0"/>
              </a:rPr>
              <a:t>. </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Infect &gt; 600 million worldwide.</a:t>
            </a:r>
            <a:r>
              <a:rPr lang="en-US" sz="1800" dirty="0" smtClean="0"/>
              <a:t> </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Eggs in </a:t>
            </a:r>
            <a:r>
              <a:rPr lang="en-US" sz="1400" dirty="0" err="1" smtClean="0">
                <a:latin typeface="Comic Sans MS" pitchFamily="66" charset="0"/>
              </a:rPr>
              <a:t>fecally</a:t>
            </a:r>
            <a:r>
              <a:rPr lang="en-US" sz="1400" dirty="0" smtClean="0">
                <a:latin typeface="Comic Sans MS" pitchFamily="66" charset="0"/>
              </a:rPr>
              <a:t>-contaminated soil mature into larvae.</a:t>
            </a:r>
          </a:p>
          <a:p>
            <a:pPr eaLnBrk="1" hangingPunct="1">
              <a:lnSpc>
                <a:spcPct val="80000"/>
              </a:lnSpc>
            </a:pPr>
            <a:endParaRPr lang="en-US" sz="1000" dirty="0" smtClean="0">
              <a:latin typeface="Comic Sans MS" pitchFamily="66" charset="0"/>
            </a:endParaRPr>
          </a:p>
          <a:p>
            <a:pPr eaLnBrk="1" hangingPunct="1">
              <a:lnSpc>
                <a:spcPct val="80000"/>
              </a:lnSpc>
            </a:pPr>
            <a:r>
              <a:rPr lang="en-US" sz="1400" dirty="0" smtClean="0">
                <a:latin typeface="Comic Sans MS" pitchFamily="66" charset="0"/>
              </a:rPr>
              <a:t>Larvae penetrate skin of foot </a:t>
            </a:r>
            <a:r>
              <a:rPr lang="en-US" sz="1200" dirty="0" smtClean="0">
                <a:latin typeface="Comic Sans MS" pitchFamily="66" charset="0"/>
              </a:rPr>
              <a:t>(sometimes causing “ground itch”),  ride the lymph system to the right side of heart, and pumped into lungs, are coughed up</a:t>
            </a:r>
            <a:r>
              <a:rPr lang="en-US" sz="1400" dirty="0" smtClean="0">
                <a:latin typeface="Comic Sans MS" pitchFamily="66" charset="0"/>
              </a:rPr>
              <a:t>, and are then swallowed. </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Enter digestive system, and mature into adult worms in small intestines.</a:t>
            </a:r>
          </a:p>
          <a:p>
            <a:pPr eaLnBrk="1" hangingPunct="1">
              <a:lnSpc>
                <a:spcPct val="80000"/>
              </a:lnSpc>
            </a:pPr>
            <a:endParaRPr lang="en-US" sz="1400" dirty="0" smtClean="0">
              <a:latin typeface="Comic Sans MS" pitchFamily="66" charset="0"/>
            </a:endParaRPr>
          </a:p>
          <a:p>
            <a:pPr eaLnBrk="1" hangingPunct="1">
              <a:lnSpc>
                <a:spcPct val="80000"/>
              </a:lnSpc>
            </a:pPr>
            <a:r>
              <a:rPr lang="en-US" sz="1400" dirty="0" smtClean="0">
                <a:latin typeface="Comic Sans MS" pitchFamily="66" charset="0"/>
              </a:rPr>
              <a:t>Worms suck blood voraciously. Cause anemia, loss of iron &amp; </a:t>
            </a:r>
            <a:r>
              <a:rPr lang="en-US" sz="1400" dirty="0" smtClean="0">
                <a:latin typeface="Comic Sans MS" pitchFamily="66" charset="0"/>
                <a:hlinkClick r:id="rId3"/>
              </a:rPr>
              <a:t>protein</a:t>
            </a:r>
            <a:r>
              <a:rPr lang="en-US" sz="1400" dirty="0" smtClean="0">
                <a:latin typeface="Comic Sans MS" pitchFamily="66" charset="0"/>
              </a:rPr>
              <a:t>, and damage mucosa.</a:t>
            </a:r>
          </a:p>
          <a:p>
            <a:pPr eaLnBrk="1" hangingPunct="1">
              <a:lnSpc>
                <a:spcPct val="80000"/>
              </a:lnSpc>
            </a:pPr>
            <a:endParaRPr lang="en-US" sz="1400" dirty="0" smtClean="0">
              <a:latin typeface="Comic Sans MS" pitchFamily="66" charset="0"/>
            </a:endParaRPr>
          </a:p>
        </p:txBody>
      </p:sp>
      <p:sp>
        <p:nvSpPr>
          <p:cNvPr id="24579" name="Text Box 17"/>
          <p:cNvSpPr txBox="1">
            <a:spLocks noChangeArrowheads="1"/>
          </p:cNvSpPr>
          <p:nvPr/>
        </p:nvSpPr>
        <p:spPr bwMode="auto">
          <a:xfrm>
            <a:off x="0" y="6643688"/>
            <a:ext cx="4267200"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Images: </a:t>
            </a:r>
            <a:r>
              <a:rPr lang="en-US" sz="1000" i="0">
                <a:latin typeface="Comic Sans MS" pitchFamily="66" charset="0"/>
                <a:hlinkClick r:id="rId4"/>
              </a:rPr>
              <a:t>Hookworms, </a:t>
            </a:r>
            <a:r>
              <a:rPr lang="en-US" sz="1000" i="0">
                <a:latin typeface="Comic Sans MS" pitchFamily="66" charset="0"/>
              </a:rPr>
              <a:t>PHIL #5705; </a:t>
            </a:r>
            <a:r>
              <a:rPr lang="en-US" sz="1000" i="0">
                <a:latin typeface="Comic Sans MS" pitchFamily="66" charset="0"/>
                <a:hlinkClick r:id="rId5"/>
              </a:rPr>
              <a:t>Hookworm life cycle</a:t>
            </a:r>
            <a:r>
              <a:rPr lang="en-US" sz="1000" i="0">
                <a:latin typeface="Comic Sans MS" pitchFamily="66" charset="0"/>
              </a:rPr>
              <a:t>, CDC.</a:t>
            </a:r>
          </a:p>
        </p:txBody>
      </p:sp>
      <p:sp>
        <p:nvSpPr>
          <p:cNvPr id="24580" name="Text Box 13"/>
          <p:cNvSpPr txBox="1">
            <a:spLocks noChangeArrowheads="1"/>
          </p:cNvSpPr>
          <p:nvPr/>
        </p:nvSpPr>
        <p:spPr bwMode="auto">
          <a:xfrm>
            <a:off x="152400" y="152400"/>
            <a:ext cx="8839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2800" b="1" i="0" dirty="0" err="1">
                <a:latin typeface="Comic Sans MS" pitchFamily="66" charset="0"/>
              </a:rPr>
              <a:t>Helminth</a:t>
            </a:r>
            <a:r>
              <a:rPr lang="en-US" sz="2800" b="1" i="0" dirty="0">
                <a:latin typeface="Comic Sans MS" pitchFamily="66" charset="0"/>
              </a:rPr>
              <a:t>: </a:t>
            </a:r>
            <a:r>
              <a:rPr lang="en-US" sz="3200" b="1" i="0" dirty="0" smtClean="0">
                <a:solidFill>
                  <a:schemeClr val="tx1">
                    <a:lumMod val="65000"/>
                    <a:lumOff val="35000"/>
                  </a:schemeClr>
                </a:solidFill>
                <a:latin typeface="Comic Sans MS" pitchFamily="66" charset="0"/>
              </a:rPr>
              <a:t>Hookworms</a:t>
            </a:r>
            <a:endParaRPr lang="en-US" sz="3200" b="1" i="0" dirty="0">
              <a:solidFill>
                <a:schemeClr val="tx1">
                  <a:lumMod val="65000"/>
                  <a:lumOff val="35000"/>
                </a:schemeClr>
              </a:solidFill>
              <a:latin typeface="Comic Sans MS" pitchFamily="66" charset="0"/>
            </a:endParaRPr>
          </a:p>
        </p:txBody>
      </p:sp>
      <p:sp>
        <p:nvSpPr>
          <p:cNvPr id="24581"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6"/>
              </a:rPr>
              <a:t>Virtual Microbiology Classroom</a:t>
            </a:r>
            <a:r>
              <a:rPr lang="en-US" sz="1000" i="0">
                <a:latin typeface="Comic Sans MS" pitchFamily="66" charset="0"/>
              </a:rPr>
              <a:t> on </a:t>
            </a:r>
            <a:r>
              <a:rPr lang="en-US" sz="1000" i="0">
                <a:latin typeface="Comic Sans MS" pitchFamily="66" charset="0"/>
                <a:hlinkClick r:id="rId7"/>
              </a:rPr>
              <a:t>ScienceProfOnline.com</a:t>
            </a:r>
            <a:endParaRPr lang="en-US" sz="1000" i="0">
              <a:latin typeface="Comic Sans MS" pitchFamily="66" charset="0"/>
            </a:endParaRPr>
          </a:p>
        </p:txBody>
      </p:sp>
      <p:pic>
        <p:nvPicPr>
          <p:cNvPr id="24582" name="Picture 8" descr="C:\Users\Tami\Desktop\Picture10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776288"/>
            <a:ext cx="4467225"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167194" y="152400"/>
            <a:ext cx="1976805" cy="2057400"/>
          </a:xfrm>
          <a:prstGeom prst="ellipse">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sz="half" idx="1"/>
          </p:nvPr>
        </p:nvSpPr>
        <p:spPr>
          <a:xfrm>
            <a:off x="152400" y="819150"/>
            <a:ext cx="4191000" cy="3448050"/>
          </a:xfrm>
        </p:spPr>
        <p:txBody>
          <a:bodyPr/>
          <a:lstStyle/>
          <a:p>
            <a:pPr eaLnBrk="1" hangingPunct="1">
              <a:lnSpc>
                <a:spcPct val="80000"/>
              </a:lnSpc>
              <a:defRPr/>
            </a:pPr>
            <a:r>
              <a:rPr lang="en-US" sz="1400" dirty="0" smtClean="0">
                <a:latin typeface="Comic Sans MS" pitchFamily="66" charset="0"/>
              </a:rPr>
              <a:t>Parasitic nematode worm </a:t>
            </a:r>
            <a:r>
              <a:rPr lang="en-US" sz="1200" dirty="0" smtClean="0">
                <a:latin typeface="Comic Sans MS" pitchFamily="66" charset="0"/>
              </a:rPr>
              <a:t>(</a:t>
            </a:r>
            <a:r>
              <a:rPr lang="en-US" sz="1200" dirty="0" err="1" smtClean="0">
                <a:latin typeface="Comic Sans MS" pitchFamily="66" charset="0"/>
              </a:rPr>
              <a:t>helminth</a:t>
            </a:r>
            <a:r>
              <a:rPr lang="en-US" sz="1200" dirty="0" smtClean="0">
                <a:latin typeface="Comic Sans MS" pitchFamily="66" charset="0"/>
              </a:rPr>
              <a:t>) </a:t>
            </a:r>
            <a:r>
              <a:rPr lang="en-US" sz="1400" dirty="0" smtClean="0">
                <a:latin typeface="Comic Sans MS" pitchFamily="66" charset="0"/>
              </a:rPr>
              <a:t>that lives in small intestine of host.</a:t>
            </a:r>
          </a:p>
          <a:p>
            <a:pPr eaLnBrk="1" hangingPunct="1">
              <a:lnSpc>
                <a:spcPct val="80000"/>
              </a:lnSpc>
              <a:defRPr/>
            </a:pPr>
            <a:endParaRPr lang="en-US" sz="800" dirty="0" smtClean="0">
              <a:latin typeface="Comic Sans MS" pitchFamily="66" charset="0"/>
            </a:endParaRPr>
          </a:p>
          <a:p>
            <a:pPr eaLnBrk="1" hangingPunct="1">
              <a:lnSpc>
                <a:spcPct val="80000"/>
              </a:lnSpc>
              <a:defRPr/>
            </a:pPr>
            <a:r>
              <a:rPr lang="en-US" sz="1400" dirty="0" err="1" smtClean="0">
                <a:latin typeface="Comic Sans MS" pitchFamily="66" charset="0"/>
              </a:rPr>
              <a:t>Helminths</a:t>
            </a:r>
            <a:r>
              <a:rPr lang="en-US" sz="1400" dirty="0" smtClean="0">
                <a:latin typeface="Comic Sans MS" pitchFamily="66" charset="0"/>
              </a:rPr>
              <a:t> belong to Kingdom </a:t>
            </a:r>
            <a:r>
              <a:rPr lang="en-US" sz="1400" dirty="0" err="1" smtClean="0">
                <a:latin typeface="Comic Sans MS" pitchFamily="66" charset="0"/>
              </a:rPr>
              <a:t>Animalia</a:t>
            </a:r>
            <a:r>
              <a:rPr lang="en-US" sz="1400" dirty="0" smtClean="0">
                <a:latin typeface="Comic Sans MS" pitchFamily="66" charset="0"/>
              </a:rPr>
              <a:t>.  </a:t>
            </a:r>
          </a:p>
          <a:p>
            <a:pPr eaLnBrk="1" hangingPunct="1">
              <a:lnSpc>
                <a:spcPct val="80000"/>
              </a:lnSpc>
              <a:buFontTx/>
              <a:buNone/>
              <a:defRPr/>
            </a:pPr>
            <a:endParaRPr lang="en-US" sz="800" dirty="0" smtClean="0">
              <a:latin typeface="Comic Sans MS" pitchFamily="66" charset="0"/>
            </a:endParaRPr>
          </a:p>
          <a:p>
            <a:pPr eaLnBrk="1" hangingPunct="1">
              <a:lnSpc>
                <a:spcPct val="80000"/>
              </a:lnSpc>
              <a:defRPr/>
            </a:pPr>
            <a:r>
              <a:rPr lang="en-US" sz="1400" dirty="0" err="1" smtClean="0">
                <a:latin typeface="Comic Sans MS" pitchFamily="66" charset="0"/>
              </a:rPr>
              <a:t>Taeniasis</a:t>
            </a:r>
            <a:r>
              <a:rPr lang="en-US" sz="1400" dirty="0" smtClean="0">
                <a:latin typeface="Comic Sans MS" pitchFamily="66" charset="0"/>
              </a:rPr>
              <a:t> is the infection of humans with adult tapeworm of </a:t>
            </a:r>
            <a:r>
              <a:rPr lang="en-US" sz="1400" i="1" dirty="0" err="1" smtClean="0">
                <a:latin typeface="Comic Sans MS" pitchFamily="66" charset="0"/>
              </a:rPr>
              <a:t>Taenia</a:t>
            </a:r>
            <a:r>
              <a:rPr lang="en-US" sz="1400" i="1" dirty="0" smtClean="0">
                <a:latin typeface="Comic Sans MS" pitchFamily="66" charset="0"/>
              </a:rPr>
              <a:t> </a:t>
            </a:r>
            <a:r>
              <a:rPr lang="en-US" sz="1400" i="1" dirty="0" err="1" smtClean="0">
                <a:latin typeface="Comic Sans MS" pitchFamily="66" charset="0"/>
              </a:rPr>
              <a:t>saginata</a:t>
            </a:r>
            <a:r>
              <a:rPr lang="en-US" sz="1400" dirty="0" smtClean="0">
                <a:latin typeface="Comic Sans MS" pitchFamily="66" charset="0"/>
              </a:rPr>
              <a:t> (beef) </a:t>
            </a:r>
          </a:p>
          <a:p>
            <a:pPr eaLnBrk="1" hangingPunct="1">
              <a:lnSpc>
                <a:spcPct val="80000"/>
              </a:lnSpc>
              <a:defRPr/>
            </a:pPr>
            <a:r>
              <a:rPr lang="en-US" sz="1400" dirty="0" smtClean="0">
                <a:latin typeface="Comic Sans MS" pitchFamily="66" charset="0"/>
              </a:rPr>
              <a:t>or </a:t>
            </a:r>
            <a:r>
              <a:rPr lang="en-US" sz="1400" i="1" dirty="0" err="1" smtClean="0">
                <a:latin typeface="Comic Sans MS" pitchFamily="66" charset="0"/>
              </a:rPr>
              <a:t>Taenia</a:t>
            </a:r>
            <a:r>
              <a:rPr lang="en-US" sz="1400" i="1" dirty="0" smtClean="0">
                <a:latin typeface="Comic Sans MS" pitchFamily="66" charset="0"/>
              </a:rPr>
              <a:t> </a:t>
            </a:r>
            <a:r>
              <a:rPr lang="en-US" sz="1400" i="1" dirty="0" err="1" smtClean="0">
                <a:latin typeface="Comic Sans MS" pitchFamily="66" charset="0"/>
              </a:rPr>
              <a:t>solium</a:t>
            </a:r>
            <a:r>
              <a:rPr lang="en-US" sz="1400" i="1" dirty="0" smtClean="0">
                <a:latin typeface="Comic Sans MS" pitchFamily="66" charset="0"/>
              </a:rPr>
              <a:t> </a:t>
            </a:r>
            <a:r>
              <a:rPr lang="en-US" sz="1400" dirty="0" smtClean="0">
                <a:latin typeface="Comic Sans MS" pitchFamily="66" charset="0"/>
              </a:rPr>
              <a:t>(pork).</a:t>
            </a:r>
          </a:p>
          <a:p>
            <a:pPr marL="0" indent="0" eaLnBrk="1" hangingPunct="1">
              <a:lnSpc>
                <a:spcPct val="80000"/>
              </a:lnSpc>
              <a:buFontTx/>
              <a:buNone/>
              <a:defRPr/>
            </a:pPr>
            <a:endParaRPr lang="en-US" sz="800" dirty="0" smtClean="0">
              <a:latin typeface="Comic Sans MS" pitchFamily="66" charset="0"/>
            </a:endParaRPr>
          </a:p>
          <a:p>
            <a:pPr>
              <a:defRPr/>
            </a:pPr>
            <a:r>
              <a:rPr lang="en-US" sz="1400" dirty="0" smtClean="0">
                <a:latin typeface="Comic Sans MS" pitchFamily="66" charset="0"/>
              </a:rPr>
              <a:t>People with </a:t>
            </a:r>
            <a:r>
              <a:rPr lang="en-US" sz="1400" dirty="0" err="1" smtClean="0">
                <a:latin typeface="Comic Sans MS" pitchFamily="66" charset="0"/>
              </a:rPr>
              <a:t>taeniasis</a:t>
            </a:r>
            <a:r>
              <a:rPr lang="en-US" sz="1400" dirty="0" smtClean="0">
                <a:latin typeface="Comic Sans MS" pitchFamily="66" charset="0"/>
              </a:rPr>
              <a:t> may not know they have an infection because symptoms usually mild or absent. </a:t>
            </a:r>
          </a:p>
          <a:p>
            <a:pPr>
              <a:defRPr/>
            </a:pPr>
            <a:endParaRPr lang="en-US" sz="800" dirty="0" smtClean="0">
              <a:latin typeface="Comic Sans MS" pitchFamily="66" charset="0"/>
            </a:endParaRPr>
          </a:p>
          <a:p>
            <a:pPr>
              <a:defRPr/>
            </a:pPr>
            <a:r>
              <a:rPr lang="en-US" sz="1400" i="1" dirty="0" smtClean="0">
                <a:latin typeface="Comic Sans MS" pitchFamily="66" charset="0"/>
              </a:rPr>
              <a:t>T</a:t>
            </a:r>
            <a:r>
              <a:rPr lang="en-US" sz="1400" dirty="0" smtClean="0">
                <a:latin typeface="Comic Sans MS" pitchFamily="66" charset="0"/>
              </a:rPr>
              <a:t>. </a:t>
            </a:r>
            <a:r>
              <a:rPr lang="en-US" sz="1400" i="1" dirty="0" err="1" smtClean="0">
                <a:latin typeface="Comic Sans MS" pitchFamily="66" charset="0"/>
              </a:rPr>
              <a:t>solium</a:t>
            </a:r>
            <a:r>
              <a:rPr lang="en-US" sz="1400" dirty="0" smtClean="0">
                <a:latin typeface="Comic Sans MS" pitchFamily="66" charset="0"/>
              </a:rPr>
              <a:t> tapeworm infections can lead to </a:t>
            </a:r>
            <a:r>
              <a:rPr lang="en-US" sz="1400" dirty="0" err="1" smtClean="0">
                <a:latin typeface="Comic Sans MS" pitchFamily="66" charset="0"/>
                <a:hlinkClick r:id="rId3"/>
              </a:rPr>
              <a:t>cysticercosis</a:t>
            </a:r>
            <a:r>
              <a:rPr lang="en-US" sz="1400" dirty="0" smtClean="0">
                <a:latin typeface="Comic Sans MS" pitchFamily="66" charset="0"/>
              </a:rPr>
              <a:t>, a disease that can cause seizures, so it is important seek treatment.</a:t>
            </a:r>
          </a:p>
          <a:p>
            <a:pPr marL="0" indent="0" eaLnBrk="1" hangingPunct="1">
              <a:lnSpc>
                <a:spcPct val="80000"/>
              </a:lnSpc>
              <a:buFontTx/>
              <a:buNone/>
              <a:defRPr/>
            </a:pPr>
            <a:endParaRPr lang="en-US" sz="1400" dirty="0" smtClean="0">
              <a:latin typeface="Comic Sans MS" pitchFamily="66" charset="0"/>
            </a:endParaRPr>
          </a:p>
          <a:p>
            <a:pPr eaLnBrk="1" hangingPunct="1">
              <a:lnSpc>
                <a:spcPct val="80000"/>
              </a:lnSpc>
              <a:defRPr/>
            </a:pPr>
            <a:endParaRPr lang="en-US" sz="1400" dirty="0" smtClean="0">
              <a:latin typeface="Comic Sans MS" pitchFamily="66" charset="0"/>
            </a:endParaRPr>
          </a:p>
        </p:txBody>
      </p:sp>
      <p:sp>
        <p:nvSpPr>
          <p:cNvPr id="25603" name="Text Box 17"/>
          <p:cNvSpPr txBox="1">
            <a:spLocks noChangeArrowheads="1"/>
          </p:cNvSpPr>
          <p:nvPr/>
        </p:nvSpPr>
        <p:spPr bwMode="auto">
          <a:xfrm>
            <a:off x="0" y="6467475"/>
            <a:ext cx="4267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Images: </a:t>
            </a:r>
            <a:r>
              <a:rPr lang="en-US" sz="1000" i="0">
                <a:latin typeface="Comic Sans MS" pitchFamily="66" charset="0"/>
                <a:hlinkClick r:id="rId4"/>
              </a:rPr>
              <a:t>Tapeworm scolex</a:t>
            </a:r>
            <a:r>
              <a:rPr lang="en-US" sz="1000" i="0">
                <a:latin typeface="Comic Sans MS" pitchFamily="66" charset="0"/>
              </a:rPr>
              <a:t>, T. Port; </a:t>
            </a:r>
            <a:r>
              <a:rPr lang="en-US" sz="1000" i="0">
                <a:latin typeface="Comic Sans MS" pitchFamily="66" charset="0"/>
                <a:hlinkClick r:id="rId5"/>
              </a:rPr>
              <a:t>Tapeworm life cycle</a:t>
            </a:r>
            <a:r>
              <a:rPr lang="en-US" sz="1000" i="0">
                <a:latin typeface="Comic Sans MS" pitchFamily="66" charset="0"/>
              </a:rPr>
              <a:t>, CDC, Tapeworm segments on cat’s  tail,  </a:t>
            </a:r>
            <a:r>
              <a:rPr lang="en-US" sz="1000" i="0">
                <a:latin typeface="Comic Sans MS" pitchFamily="66" charset="0"/>
                <a:hlinkClick r:id="rId6"/>
              </a:rPr>
              <a:t>Worms in Cats website</a:t>
            </a:r>
            <a:r>
              <a:rPr lang="en-US" sz="1000" i="0">
                <a:latin typeface="Comic Sans MS" pitchFamily="66" charset="0"/>
              </a:rPr>
              <a:t>.</a:t>
            </a:r>
          </a:p>
        </p:txBody>
      </p:sp>
      <p:sp>
        <p:nvSpPr>
          <p:cNvPr id="25604" name="Text Box 13"/>
          <p:cNvSpPr txBox="1">
            <a:spLocks noChangeArrowheads="1"/>
          </p:cNvSpPr>
          <p:nvPr/>
        </p:nvSpPr>
        <p:spPr bwMode="auto">
          <a:xfrm>
            <a:off x="152400" y="152400"/>
            <a:ext cx="4648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2400" b="1" i="0" dirty="0" err="1">
                <a:latin typeface="Comic Sans MS" pitchFamily="66" charset="0"/>
              </a:rPr>
              <a:t>Helminth</a:t>
            </a:r>
            <a:r>
              <a:rPr lang="en-US" sz="2400" b="1" i="0" dirty="0">
                <a:latin typeface="Comic Sans MS" pitchFamily="66" charset="0"/>
              </a:rPr>
              <a:t>: </a:t>
            </a:r>
            <a:r>
              <a:rPr lang="en-US" sz="3200" b="1" i="0" dirty="0">
                <a:solidFill>
                  <a:schemeClr val="tx1">
                    <a:lumMod val="65000"/>
                    <a:lumOff val="35000"/>
                  </a:schemeClr>
                </a:solidFill>
                <a:latin typeface="Comic Sans MS" pitchFamily="66" charset="0"/>
              </a:rPr>
              <a:t>Tapeworms</a:t>
            </a:r>
          </a:p>
        </p:txBody>
      </p:sp>
      <p:sp>
        <p:nvSpPr>
          <p:cNvPr id="25605"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7"/>
              </a:rPr>
              <a:t>Virtual Microbiology Classroom</a:t>
            </a:r>
            <a:r>
              <a:rPr lang="en-US" sz="1000" i="0">
                <a:latin typeface="Comic Sans MS" pitchFamily="66" charset="0"/>
              </a:rPr>
              <a:t> on </a:t>
            </a:r>
            <a:r>
              <a:rPr lang="en-US" sz="1000" i="0">
                <a:latin typeface="Comic Sans MS" pitchFamily="66" charset="0"/>
                <a:hlinkClick r:id="rId8"/>
              </a:rPr>
              <a:t>ScienceProfOnline.com</a:t>
            </a:r>
            <a:endParaRPr lang="en-US" sz="1000" i="0">
              <a:latin typeface="Comic Sans MS" pitchFamily="66" charset="0"/>
            </a:endParaRPr>
          </a:p>
        </p:txBody>
      </p:sp>
      <p:pic>
        <p:nvPicPr>
          <p:cNvPr id="25606"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669925"/>
            <a:ext cx="4419600"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7749540" y="129540"/>
            <a:ext cx="1524000" cy="1264920"/>
          </a:xfrm>
          <a:prstGeom prst="ellipse">
            <a:avLst/>
          </a:prstGeom>
          <a:ln>
            <a:noFill/>
          </a:ln>
          <a:effectLst>
            <a:softEdge rad="112500"/>
          </a:effectLst>
        </p:spPr>
      </p:pic>
      <p:pic>
        <p:nvPicPr>
          <p:cNvPr id="25608"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384425" y="4297363"/>
            <a:ext cx="1882775"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Box 4"/>
          <p:cNvSpPr txBox="1">
            <a:spLocks noChangeArrowheads="1"/>
          </p:cNvSpPr>
          <p:nvPr/>
        </p:nvSpPr>
        <p:spPr bwMode="auto">
          <a:xfrm>
            <a:off x="152400" y="4291013"/>
            <a:ext cx="2232025" cy="18161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sz="1400" b="1" i="0" dirty="0">
                <a:latin typeface="Comic Sans MS" pitchFamily="66" charset="0"/>
              </a:rPr>
              <a:t>Can you get </a:t>
            </a:r>
            <a:r>
              <a:rPr lang="en-US" sz="1400" b="1" i="0" dirty="0" err="1">
                <a:latin typeface="Comic Sans MS" pitchFamily="66" charset="0"/>
              </a:rPr>
              <a:t>taeniasis</a:t>
            </a:r>
            <a:r>
              <a:rPr lang="en-US" sz="1400" b="1" i="0" dirty="0">
                <a:latin typeface="Comic Sans MS" pitchFamily="66" charset="0"/>
              </a:rPr>
              <a:t> from your dog or cat? </a:t>
            </a:r>
            <a:r>
              <a:rPr lang="en-US" sz="1400" i="0" dirty="0">
                <a:latin typeface="Comic Sans MS" pitchFamily="66" charset="0"/>
              </a:rPr>
              <a:t>Extremely unlikely. Dogs and cats get the flea tapeworm </a:t>
            </a:r>
            <a:r>
              <a:rPr lang="en-US" sz="1400" dirty="0">
                <a:latin typeface="Comic Sans MS" pitchFamily="66" charset="0"/>
              </a:rPr>
              <a:t>(</a:t>
            </a:r>
            <a:r>
              <a:rPr lang="en-US" sz="1400" dirty="0" err="1">
                <a:latin typeface="Comic Sans MS" pitchFamily="66" charset="0"/>
              </a:rPr>
              <a:t>Dipylidium</a:t>
            </a:r>
            <a:r>
              <a:rPr lang="en-US" sz="1400" dirty="0">
                <a:latin typeface="Comic Sans MS" pitchFamily="66" charset="0"/>
              </a:rPr>
              <a:t> </a:t>
            </a:r>
            <a:r>
              <a:rPr lang="en-US" sz="1400" dirty="0" err="1">
                <a:latin typeface="Comic Sans MS" pitchFamily="66" charset="0"/>
              </a:rPr>
              <a:t>caninum</a:t>
            </a:r>
            <a:r>
              <a:rPr lang="en-US" sz="1400" i="0" dirty="0">
                <a:latin typeface="Comic Sans MS" pitchFamily="66" charset="0"/>
              </a:rPr>
              <a:t>) as a result of swallowing a parasite-contaminated flea.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idx="1"/>
          </p:nvPr>
        </p:nvSpPr>
        <p:spPr>
          <a:xfrm>
            <a:off x="228600" y="0"/>
            <a:ext cx="6400800" cy="6858000"/>
          </a:xfrm>
        </p:spPr>
        <p:txBody>
          <a:bodyPr/>
          <a:lstStyle/>
          <a:p>
            <a:pPr algn="ctr" eaLnBrk="1" hangingPunct="1">
              <a:buFontTx/>
              <a:buNone/>
              <a:defRPr/>
            </a:pPr>
            <a:r>
              <a:rPr lang="en-US" sz="5400" b="1" dirty="0" smtClean="0">
                <a:solidFill>
                  <a:srgbClr val="33CC33"/>
                </a:solidFill>
                <a:latin typeface="Comic Sans MS" pitchFamily="66" charset="0"/>
              </a:rPr>
              <a:t> </a:t>
            </a:r>
            <a:r>
              <a:rPr lang="en-US" sz="4400" b="1" dirty="0" smtClean="0">
                <a:solidFill>
                  <a:srgbClr val="33CC33"/>
                </a:solidFill>
                <a:latin typeface="Comic Sans MS" pitchFamily="66" charset="0"/>
              </a:rPr>
              <a:t>Confused?</a:t>
            </a:r>
            <a:endParaRPr lang="en-US" b="1" dirty="0" smtClean="0">
              <a:latin typeface="Comic Sans MS" pitchFamily="66" charset="0"/>
            </a:endParaRPr>
          </a:p>
          <a:p>
            <a:pPr algn="ctr" eaLnBrk="1" hangingPunct="1">
              <a:buFontTx/>
              <a:buNone/>
              <a:defRPr/>
            </a:pPr>
            <a:r>
              <a:rPr lang="en-US" sz="1800" dirty="0" smtClean="0">
                <a:latin typeface="Comic Sans MS" pitchFamily="66" charset="0"/>
              </a:rPr>
              <a:t>    Here are some links to fun resources that further explain Cell Biology:</a:t>
            </a:r>
          </a:p>
          <a:p>
            <a:pPr eaLnBrk="1" hangingPunct="1">
              <a:defRPr/>
            </a:pPr>
            <a:endParaRPr lang="en-US" sz="900" dirty="0" smtClean="0">
              <a:latin typeface="Comic Sans MS" pitchFamily="66" charset="0"/>
            </a:endParaRPr>
          </a:p>
          <a:p>
            <a:pPr eaLnBrk="1" hangingPunct="1">
              <a:defRPr/>
            </a:pPr>
            <a:r>
              <a:rPr lang="en-US" sz="1600" dirty="0" smtClean="0">
                <a:latin typeface="Comic Sans MS" pitchFamily="66" charset="0"/>
                <a:hlinkClick r:id="rId3"/>
              </a:rPr>
              <a:t>Eukaryotes: Meet the Microbes</a:t>
            </a:r>
            <a:r>
              <a:rPr lang="en-US" sz="1600" b="1" dirty="0" smtClean="0">
                <a:latin typeface="Comic Sans MS" pitchFamily="66" charset="0"/>
              </a:rPr>
              <a:t> </a:t>
            </a:r>
            <a:r>
              <a:rPr lang="en-US" sz="1600" dirty="0" smtClean="0">
                <a:latin typeface="Comic Sans MS" pitchFamily="66" charset="0"/>
              </a:rPr>
              <a:t>Main Page</a:t>
            </a:r>
            <a:r>
              <a:rPr lang="en-US" sz="1200" dirty="0" smtClean="0">
                <a:latin typeface="Comic Sans MS" pitchFamily="66" charset="0"/>
              </a:rPr>
              <a:t> </a:t>
            </a:r>
            <a:r>
              <a:rPr lang="en-US" sz="1000" dirty="0" smtClean="0">
                <a:latin typeface="Comic Sans MS" pitchFamily="66" charset="0"/>
              </a:rPr>
              <a:t>on the Virtual Cell Biology Classroom of </a:t>
            </a:r>
            <a:r>
              <a:rPr lang="en-US" sz="1400" dirty="0" smtClean="0">
                <a:latin typeface="Comic Sans MS" pitchFamily="66" charset="0"/>
                <a:hlinkClick r:id="rId4"/>
              </a:rPr>
              <a:t>Science Prof Online</a:t>
            </a:r>
            <a:r>
              <a:rPr lang="en-US" sz="1600" dirty="0" smtClean="0">
                <a:latin typeface="Comic Sans MS" pitchFamily="66" charset="0"/>
              </a:rPr>
              <a:t>.</a:t>
            </a:r>
            <a:r>
              <a:rPr lang="en-US" sz="1400" dirty="0" smtClean="0">
                <a:latin typeface="Comic Sans MS" pitchFamily="66" charset="0"/>
              </a:rPr>
              <a:t> </a:t>
            </a:r>
          </a:p>
          <a:p>
            <a:pPr eaLnBrk="1" hangingPunct="1">
              <a:defRPr/>
            </a:pPr>
            <a:endParaRPr lang="en-US" sz="800" dirty="0" smtClean="0">
              <a:latin typeface="Comic Sans MS" pitchFamily="66" charset="0"/>
            </a:endParaRPr>
          </a:p>
          <a:p>
            <a:pPr eaLnBrk="1" hangingPunct="1">
              <a:defRPr/>
            </a:pPr>
            <a:r>
              <a:rPr lang="en-US" sz="1600" dirty="0" smtClean="0">
                <a:latin typeface="Comic Sans MS" pitchFamily="66" charset="0"/>
              </a:rPr>
              <a:t>Play </a:t>
            </a:r>
            <a:r>
              <a:rPr lang="en-US" sz="1600" dirty="0" smtClean="0">
                <a:latin typeface="Comic Sans MS" pitchFamily="66" charset="0"/>
                <a:hlinkClick r:id="rId5"/>
              </a:rPr>
              <a:t>Pandemic 2</a:t>
            </a:r>
            <a:r>
              <a:rPr lang="en-US" sz="1600" dirty="0" smtClean="0">
                <a:latin typeface="Comic Sans MS" pitchFamily="66" charset="0"/>
              </a:rPr>
              <a:t> </a:t>
            </a:r>
            <a:r>
              <a:rPr lang="en-US" sz="1100" dirty="0" smtClean="0">
                <a:latin typeface="Comic Sans MS" pitchFamily="66" charset="0"/>
              </a:rPr>
              <a:t>a video game of strategy, where you try to become a successful pandemic microbe and infect the world. </a:t>
            </a:r>
          </a:p>
          <a:p>
            <a:pPr eaLnBrk="1" hangingPunct="1">
              <a:defRPr/>
            </a:pPr>
            <a:endParaRPr lang="en-US" sz="800" dirty="0" smtClean="0">
              <a:latin typeface="Comic Sans MS" pitchFamily="66" charset="0"/>
            </a:endParaRPr>
          </a:p>
          <a:p>
            <a:pPr eaLnBrk="1" hangingPunct="1">
              <a:defRPr/>
            </a:pPr>
            <a:r>
              <a:rPr lang="en-US" sz="1600" dirty="0" smtClean="0">
                <a:latin typeface="Comic Sans MS" pitchFamily="66" charset="0"/>
              </a:rPr>
              <a:t>“</a:t>
            </a:r>
            <a:r>
              <a:rPr lang="en-US" sz="1600" dirty="0" smtClean="0">
                <a:latin typeface="Comic Sans MS" pitchFamily="66" charset="0"/>
                <a:hlinkClick r:id="rId6"/>
              </a:rPr>
              <a:t>Dysentery Gary</a:t>
            </a:r>
            <a:r>
              <a:rPr lang="en-US" sz="1600" dirty="0" smtClean="0">
                <a:latin typeface="Comic Sans MS" pitchFamily="66" charset="0"/>
              </a:rPr>
              <a:t>”, </a:t>
            </a:r>
            <a:r>
              <a:rPr lang="en-US" sz="1050" dirty="0" smtClean="0">
                <a:latin typeface="Comic Sans MS" pitchFamily="66" charset="0"/>
              </a:rPr>
              <a:t>a</a:t>
            </a:r>
            <a:r>
              <a:rPr lang="en-US" sz="1000" dirty="0" smtClean="0">
                <a:latin typeface="Comic Sans MS" pitchFamily="66" charset="0"/>
              </a:rPr>
              <a:t> song by Blink182.</a:t>
            </a:r>
          </a:p>
          <a:p>
            <a:pPr eaLnBrk="1" hangingPunct="1">
              <a:defRPr/>
            </a:pPr>
            <a:endParaRPr lang="en-US" sz="800" dirty="0" smtClean="0">
              <a:latin typeface="Comic Sans MS" pitchFamily="66" charset="0"/>
            </a:endParaRPr>
          </a:p>
          <a:p>
            <a:pPr eaLnBrk="1" hangingPunct="1">
              <a:defRPr/>
            </a:pPr>
            <a:r>
              <a:rPr lang="en-US" sz="1600" dirty="0" smtClean="0">
                <a:latin typeface="Comic Sans MS" pitchFamily="66" charset="0"/>
                <a:hlinkClick r:id="rId7"/>
              </a:rPr>
              <a:t>Cells Alive</a:t>
            </a:r>
            <a:r>
              <a:rPr lang="en-US" sz="1000" dirty="0" smtClean="0">
                <a:latin typeface="Comic Sans MS" pitchFamily="66" charset="0"/>
              </a:rPr>
              <a:t> interactive 3-D  cell.</a:t>
            </a:r>
          </a:p>
          <a:p>
            <a:pPr eaLnBrk="1" hangingPunct="1">
              <a:defRPr/>
            </a:pPr>
            <a:endParaRPr lang="en-US" sz="800" dirty="0" smtClean="0">
              <a:latin typeface="Comic Sans MS" pitchFamily="66" charset="0"/>
            </a:endParaRPr>
          </a:p>
          <a:p>
            <a:pPr eaLnBrk="1" hangingPunct="1">
              <a:defRPr/>
            </a:pPr>
            <a:r>
              <a:rPr lang="en-US" sz="1600" dirty="0" smtClean="0">
                <a:latin typeface="Comic Sans MS" pitchFamily="66" charset="0"/>
                <a:hlinkClick r:id="rId8"/>
              </a:rPr>
              <a:t>Eukaryotic Cell Tour</a:t>
            </a:r>
            <a:r>
              <a:rPr lang="en-US" sz="1000" dirty="0" smtClean="0">
                <a:latin typeface="Comic Sans MS" pitchFamily="66" charset="0"/>
              </a:rPr>
              <a:t> an Animated Science Tutorial.</a:t>
            </a:r>
          </a:p>
          <a:p>
            <a:pPr eaLnBrk="1" hangingPunct="1">
              <a:defRPr/>
            </a:pPr>
            <a:endParaRPr lang="en-US" sz="1000" dirty="0">
              <a:latin typeface="Comic Sans MS" pitchFamily="66" charset="0"/>
            </a:endParaRPr>
          </a:p>
          <a:p>
            <a:pPr eaLnBrk="1" hangingPunct="1">
              <a:defRPr/>
            </a:pPr>
            <a:r>
              <a:rPr lang="en-US" sz="1600" dirty="0">
                <a:latin typeface="Comic Sans MS" pitchFamily="66" charset="0"/>
                <a:hlinkClick r:id="rId9"/>
              </a:rPr>
              <a:t>Endoplasmic Reticulum &amp; Golgi Apparatus</a:t>
            </a:r>
            <a:r>
              <a:rPr lang="en-US" sz="800" dirty="0">
                <a:latin typeface="Comic Sans MS" pitchFamily="66" charset="0"/>
              </a:rPr>
              <a:t> </a:t>
            </a:r>
            <a:r>
              <a:rPr lang="en-US" sz="1100" dirty="0">
                <a:latin typeface="Comic Sans MS" pitchFamily="66" charset="0"/>
              </a:rPr>
              <a:t>animation and quiz. </a:t>
            </a:r>
            <a:endParaRPr lang="en-US" sz="1100" dirty="0" smtClean="0">
              <a:latin typeface="Comic Sans MS" pitchFamily="66" charset="0"/>
            </a:endParaRPr>
          </a:p>
          <a:p>
            <a:pPr eaLnBrk="1" hangingPunct="1">
              <a:defRPr/>
            </a:pPr>
            <a:endParaRPr lang="en-US" sz="1100" dirty="0">
              <a:latin typeface="Comic Sans MS" pitchFamily="66" charset="0"/>
            </a:endParaRPr>
          </a:p>
          <a:p>
            <a:pPr eaLnBrk="1" hangingPunct="1">
              <a:defRPr/>
            </a:pPr>
            <a:r>
              <a:rPr lang="en-US" sz="1600" dirty="0">
                <a:latin typeface="Comic Sans MS" pitchFamily="66" charset="0"/>
                <a:hlinkClick r:id="rId10"/>
              </a:rPr>
              <a:t>Endomembrane System</a:t>
            </a:r>
            <a:r>
              <a:rPr lang="en-US" sz="1600" dirty="0">
                <a:latin typeface="Comic Sans MS" pitchFamily="66" charset="0"/>
              </a:rPr>
              <a:t> </a:t>
            </a:r>
            <a:r>
              <a:rPr lang="en-US" sz="1100" dirty="0">
                <a:latin typeface="Comic Sans MS" pitchFamily="66" charset="0"/>
              </a:rPr>
              <a:t>animation and quiz.</a:t>
            </a:r>
          </a:p>
          <a:p>
            <a:pPr marL="0" indent="0" eaLnBrk="1" hangingPunct="1">
              <a:buFontTx/>
              <a:buNone/>
              <a:defRPr/>
            </a:pPr>
            <a:endParaRPr lang="en-US" sz="1000" dirty="0">
              <a:latin typeface="Comic Sans MS" pitchFamily="66" charset="0"/>
            </a:endParaRPr>
          </a:p>
          <a:p>
            <a:pPr eaLnBrk="1" hangingPunct="1">
              <a:defRPr/>
            </a:pPr>
            <a:r>
              <a:rPr lang="en-US" sz="1600" dirty="0" smtClean="0">
                <a:latin typeface="Comic Sans MS" pitchFamily="66" charset="0"/>
              </a:rPr>
              <a:t>“</a:t>
            </a:r>
            <a:r>
              <a:rPr lang="en-US" sz="1600" dirty="0" smtClean="0">
                <a:latin typeface="Comic Sans MS" pitchFamily="66" charset="0"/>
                <a:hlinkClick r:id="rId11"/>
              </a:rPr>
              <a:t>Classification Rap</a:t>
            </a:r>
            <a:r>
              <a:rPr lang="en-US" sz="1600" dirty="0" smtClean="0">
                <a:latin typeface="Comic Sans MS" pitchFamily="66" charset="0"/>
              </a:rPr>
              <a:t>”</a:t>
            </a:r>
            <a:r>
              <a:rPr lang="en-US" sz="1200" dirty="0" smtClean="0">
                <a:latin typeface="Comic Sans MS" pitchFamily="66" charset="0"/>
              </a:rPr>
              <a:t> hilarious music video from 1989.</a:t>
            </a:r>
          </a:p>
          <a:p>
            <a:pPr marL="0" indent="0" eaLnBrk="1" hangingPunct="1">
              <a:buFontTx/>
              <a:buNone/>
              <a:defRPr/>
            </a:pPr>
            <a:endParaRPr lang="en-US" sz="1000" dirty="0" smtClean="0">
              <a:latin typeface="Comic Sans MS" pitchFamily="66" charset="0"/>
            </a:endParaRPr>
          </a:p>
          <a:p>
            <a:pPr eaLnBrk="1" hangingPunct="1">
              <a:defRPr/>
            </a:pPr>
            <a:r>
              <a:rPr lang="en-US" sz="1600" dirty="0" smtClean="0">
                <a:latin typeface="Comic Sans MS" pitchFamily="66" charset="0"/>
                <a:hlinkClick r:id="rId12"/>
              </a:rPr>
              <a:t>Endocytosis / Exocytosis</a:t>
            </a:r>
            <a:r>
              <a:rPr lang="en-US" sz="1000" dirty="0" smtClean="0">
                <a:latin typeface="Comic Sans MS" pitchFamily="66" charset="0"/>
              </a:rPr>
              <a:t> animation from McGraw Hill.</a:t>
            </a:r>
          </a:p>
          <a:p>
            <a:pPr eaLnBrk="1" hangingPunct="1">
              <a:defRPr/>
            </a:pPr>
            <a:endParaRPr lang="en-US" sz="800" dirty="0" smtClean="0">
              <a:latin typeface="Comic Sans MS" pitchFamily="66" charset="0"/>
            </a:endParaRPr>
          </a:p>
          <a:p>
            <a:pPr eaLnBrk="1" hangingPunct="1">
              <a:defRPr/>
            </a:pPr>
            <a:r>
              <a:rPr lang="en-US" sz="1600" dirty="0" smtClean="0">
                <a:latin typeface="Comic Sans MS" pitchFamily="66" charset="0"/>
                <a:hlinkClick r:id="rId13"/>
              </a:rPr>
              <a:t>Evolution of the Three Domains</a:t>
            </a:r>
            <a:r>
              <a:rPr lang="en-US" sz="1000" dirty="0" smtClean="0">
                <a:latin typeface="Comic Sans MS" pitchFamily="66" charset="0"/>
              </a:rPr>
              <a:t> Animated Science Tutorial.</a:t>
            </a:r>
          </a:p>
          <a:p>
            <a:pPr eaLnBrk="1" hangingPunct="1">
              <a:defRPr/>
            </a:pPr>
            <a:endParaRPr lang="en-US" sz="800" dirty="0" smtClean="0">
              <a:latin typeface="Comic Sans MS" pitchFamily="66" charset="0"/>
            </a:endParaRPr>
          </a:p>
          <a:p>
            <a:pPr eaLnBrk="1" hangingPunct="1">
              <a:defRPr/>
            </a:pPr>
            <a:endParaRPr lang="en-US" sz="800" dirty="0" smtClean="0">
              <a:latin typeface="Comic Sans MS" pitchFamily="66" charset="0"/>
            </a:endParaRPr>
          </a:p>
          <a:p>
            <a:pPr marL="0" indent="0" eaLnBrk="1" hangingPunct="1">
              <a:buFontTx/>
              <a:buNone/>
              <a:defRPr/>
            </a:pPr>
            <a:endParaRPr lang="en-US" sz="900" dirty="0" smtClean="0">
              <a:latin typeface="Comic Sans MS" pitchFamily="66" charset="0"/>
            </a:endParaRPr>
          </a:p>
        </p:txBody>
      </p:sp>
      <p:pic>
        <p:nvPicPr>
          <p:cNvPr id="26627" name="Picture 3" descr="MC900229685[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89725" y="2362200"/>
            <a:ext cx="1878013" cy="186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WordArt 4"/>
          <p:cNvSpPr>
            <a:spLocks noChangeArrowheads="1" noChangeShapeType="1" noTextEdit="1"/>
          </p:cNvSpPr>
          <p:nvPr/>
        </p:nvSpPr>
        <p:spPr bwMode="auto">
          <a:xfrm>
            <a:off x="6486525" y="4238625"/>
            <a:ext cx="2284413" cy="685800"/>
          </a:xfrm>
          <a:prstGeom prst="rect">
            <a:avLst/>
          </a:prstGeom>
        </p:spPr>
        <p:txBody>
          <a:bodyPr wrap="none" fromWordArt="1">
            <a:prstTxWarp prst="textPlain">
              <a:avLst>
                <a:gd name="adj" fmla="val 50000"/>
              </a:avLst>
            </a:prstTxWarp>
          </a:bodyPr>
          <a:lstStyle/>
          <a:p>
            <a:pPr algn="ctr"/>
            <a:r>
              <a:rPr lang="en-US" sz="1600" b="1" kern="10">
                <a:ln w="9525">
                  <a:solidFill>
                    <a:srgbClr val="000000"/>
                  </a:solidFill>
                  <a:round/>
                  <a:headEnd/>
                  <a:tailEnd/>
                </a:ln>
                <a:solidFill>
                  <a:srgbClr val="FFFFFF"/>
                </a:solidFill>
                <a:latin typeface="Comic Sans MS"/>
              </a:rPr>
              <a:t>Smart Links</a:t>
            </a:r>
          </a:p>
        </p:txBody>
      </p:sp>
      <p:sp>
        <p:nvSpPr>
          <p:cNvPr id="26629"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15"/>
              </a:rPr>
              <a:t>Virtual Microbiology Classroom</a:t>
            </a:r>
            <a:r>
              <a:rPr lang="en-US" sz="1000" i="0">
                <a:latin typeface="Comic Sans MS" pitchFamily="66" charset="0"/>
              </a:rPr>
              <a:t> on </a:t>
            </a:r>
            <a:r>
              <a:rPr lang="en-US" sz="1000" i="0">
                <a:latin typeface="Comic Sans MS" pitchFamily="66" charset="0"/>
                <a:hlinkClick r:id="rId4"/>
              </a:rPr>
              <a:t>ScienceProfOnline.com</a:t>
            </a:r>
            <a:endParaRPr lang="en-US" sz="1000" i="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subTitle" idx="1"/>
          </p:nvPr>
        </p:nvSpPr>
        <p:spPr>
          <a:xfrm>
            <a:off x="2743200" y="4343400"/>
            <a:ext cx="6172200" cy="1600200"/>
          </a:xfrm>
        </p:spPr>
        <p:txBody>
          <a:bodyPr/>
          <a:lstStyle/>
          <a:p>
            <a:pPr marL="609600" indent="-609600" algn="l" eaLnBrk="1" hangingPunct="1">
              <a:buFontTx/>
              <a:buChar char="•"/>
            </a:pPr>
            <a:r>
              <a:rPr lang="en-US" sz="1800" smtClean="0">
                <a:latin typeface="Comic Sans MS" pitchFamily="66" charset="0"/>
              </a:rPr>
              <a:t>practice test questions</a:t>
            </a:r>
          </a:p>
          <a:p>
            <a:pPr marL="609600" indent="-609600" algn="l" eaLnBrk="1" hangingPunct="1">
              <a:buFontTx/>
              <a:buChar char="•"/>
            </a:pPr>
            <a:r>
              <a:rPr lang="en-US" sz="1800" smtClean="0">
                <a:latin typeface="Comic Sans MS" pitchFamily="66" charset="0"/>
              </a:rPr>
              <a:t>review questions</a:t>
            </a:r>
          </a:p>
          <a:p>
            <a:pPr marL="609600" indent="-609600" algn="l" eaLnBrk="1" hangingPunct="1">
              <a:buFontTx/>
              <a:buChar char="•"/>
            </a:pPr>
            <a:r>
              <a:rPr lang="en-US" sz="1800" smtClean="0">
                <a:latin typeface="Comic Sans MS" pitchFamily="66" charset="0"/>
              </a:rPr>
              <a:t>study guides and learning objectives</a:t>
            </a:r>
          </a:p>
        </p:txBody>
      </p:sp>
      <p:sp>
        <p:nvSpPr>
          <p:cNvPr id="27651" name="Text Box 3"/>
          <p:cNvSpPr txBox="1">
            <a:spLocks noChangeArrowheads="1"/>
          </p:cNvSpPr>
          <p:nvPr/>
        </p:nvSpPr>
        <p:spPr bwMode="auto">
          <a:xfrm>
            <a:off x="304800" y="5638800"/>
            <a:ext cx="883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spcBef>
                <a:spcPct val="50000"/>
              </a:spcBef>
            </a:pPr>
            <a:r>
              <a:rPr lang="en-US" sz="1600" i="0">
                <a:solidFill>
                  <a:srgbClr val="000000"/>
                </a:solidFill>
                <a:latin typeface="Comic Sans MS" pitchFamily="66" charset="0"/>
              </a:rPr>
              <a:t>You can access the VMC by going to the Science Prof Online website </a:t>
            </a:r>
            <a:r>
              <a:rPr lang="en-US" sz="1600" b="1" i="0">
                <a:solidFill>
                  <a:srgbClr val="000000"/>
                </a:solidFill>
                <a:latin typeface="Comic Sans MS" pitchFamily="66" charset="0"/>
                <a:hlinkClick r:id="rId3"/>
              </a:rPr>
              <a:t>www.ScienceProfOnline.com</a:t>
            </a:r>
            <a:endParaRPr lang="en-US" sz="1600" b="1" i="0">
              <a:solidFill>
                <a:srgbClr val="000000"/>
              </a:solidFill>
              <a:latin typeface="Comic Sans MS" pitchFamily="66" charset="0"/>
            </a:endParaRPr>
          </a:p>
        </p:txBody>
      </p:sp>
      <p:sp>
        <p:nvSpPr>
          <p:cNvPr id="27652" name="Rectangle 4"/>
          <p:cNvSpPr>
            <a:spLocks noChangeArrowheads="1"/>
          </p:cNvSpPr>
          <p:nvPr/>
        </p:nvSpPr>
        <p:spPr bwMode="auto">
          <a:xfrm>
            <a:off x="5194300" y="6613525"/>
            <a:ext cx="39497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000" i="0">
                <a:latin typeface="Comic Sans MS" pitchFamily="66" charset="0"/>
              </a:rPr>
              <a:t>Images: </a:t>
            </a:r>
            <a:r>
              <a:rPr lang="en-US" sz="1000">
                <a:latin typeface="Comic Sans MS" pitchFamily="66" charset="0"/>
                <a:hlinkClick r:id="rId4"/>
              </a:rPr>
              <a:t>Giardia</a:t>
            </a:r>
            <a:r>
              <a:rPr lang="en-US" sz="1000" i="0">
                <a:latin typeface="Comic Sans MS" pitchFamily="66" charset="0"/>
              </a:rPr>
              <a:t>, Giant Microbes; </a:t>
            </a:r>
            <a:r>
              <a:rPr lang="en-US" sz="1000" i="0">
                <a:latin typeface="Comic Sans MS" pitchFamily="66" charset="0"/>
                <a:hlinkClick r:id="rId5"/>
              </a:rPr>
              <a:t>Prokaryotic cell</a:t>
            </a:r>
            <a:r>
              <a:rPr lang="en-US" sz="1000" i="0">
                <a:latin typeface="Comic Sans MS" pitchFamily="66" charset="0"/>
              </a:rPr>
              <a:t>, Mariana Ruiz</a:t>
            </a:r>
          </a:p>
        </p:txBody>
      </p:sp>
      <p:pic>
        <p:nvPicPr>
          <p:cNvPr id="27653" name="Picture 5" descr="Prokaryote_cell_unlabeled_Rui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267200"/>
            <a:ext cx="137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5" name="Rectangle 7"/>
          <p:cNvSpPr>
            <a:spLocks noGrp="1" noChangeArrowheads="1"/>
          </p:cNvSpPr>
          <p:nvPr>
            <p:ph type="ctrTitle"/>
          </p:nvPr>
        </p:nvSpPr>
        <p:spPr>
          <a:xfrm>
            <a:off x="685800" y="228600"/>
            <a:ext cx="8077200" cy="4419600"/>
          </a:xfrm>
        </p:spPr>
        <p:txBody>
          <a:bodyPr/>
          <a:lstStyle/>
          <a:p>
            <a:pPr algn="r" eaLnBrk="1" hangingPunct="1"/>
            <a:r>
              <a:rPr lang="en-US" sz="2800" b="1" smtClean="0">
                <a:solidFill>
                  <a:srgbClr val="009900"/>
                </a:solidFill>
                <a:latin typeface="Comic Sans MS" pitchFamily="66" charset="0"/>
              </a:rPr>
              <a:t>Are microbes intimidating you?</a:t>
            </a:r>
            <a:r>
              <a:rPr lang="en-US" sz="2800" i="1" smtClean="0">
                <a:solidFill>
                  <a:srgbClr val="009900"/>
                </a:solidFill>
                <a:latin typeface="Comic Sans MS" pitchFamily="66" charset="0"/>
              </a:rPr>
              <a:t/>
            </a:r>
            <a:br>
              <a:rPr lang="en-US" sz="2800" i="1" smtClean="0">
                <a:solidFill>
                  <a:srgbClr val="009900"/>
                </a:solidFill>
                <a:latin typeface="Comic Sans MS" pitchFamily="66" charset="0"/>
              </a:rPr>
            </a:br>
            <a:r>
              <a:rPr lang="en-US" sz="2400" i="1" smtClean="0">
                <a:solidFill>
                  <a:srgbClr val="FF0000"/>
                </a:solidFill>
              </a:rPr>
              <a:t/>
            </a:r>
            <a:br>
              <a:rPr lang="en-US" sz="2400" i="1" smtClean="0">
                <a:solidFill>
                  <a:srgbClr val="FF0000"/>
                </a:solidFill>
              </a:rPr>
            </a:br>
            <a:r>
              <a:rPr lang="en-US" sz="2000" i="1" smtClean="0">
                <a:solidFill>
                  <a:srgbClr val="B2B2B2"/>
                </a:solidFill>
                <a:latin typeface="Comic Sans MS" pitchFamily="66" charset="0"/>
              </a:rPr>
              <a:t>Do yourself a favor. Use the…</a:t>
            </a:r>
            <a:r>
              <a:rPr lang="en-US" sz="2800" i="1" smtClean="0">
                <a:latin typeface="Comic Sans MS" pitchFamily="66" charset="0"/>
              </a:rPr>
              <a:t> </a:t>
            </a:r>
            <a:r>
              <a:rPr lang="en-US" sz="2000" i="1" smtClean="0">
                <a:latin typeface="Comic Sans MS" pitchFamily="66" charset="0"/>
              </a:rPr>
              <a:t/>
            </a:r>
            <a:br>
              <a:rPr lang="en-US" sz="2000" i="1" smtClean="0">
                <a:latin typeface="Comic Sans MS" pitchFamily="66" charset="0"/>
              </a:rPr>
            </a:br>
            <a:r>
              <a:rPr lang="en-US" sz="3200" smtClean="0">
                <a:solidFill>
                  <a:srgbClr val="996600"/>
                </a:solidFill>
                <a:latin typeface="Comic Sans MS" pitchFamily="66" charset="0"/>
              </a:rPr>
              <a:t/>
            </a:r>
            <a:br>
              <a:rPr lang="en-US" sz="3200" smtClean="0">
                <a:solidFill>
                  <a:srgbClr val="996600"/>
                </a:solidFill>
                <a:latin typeface="Comic Sans MS" pitchFamily="66" charset="0"/>
              </a:rPr>
            </a:br>
            <a:r>
              <a:rPr lang="en-US" sz="3200" smtClean="0">
                <a:solidFill>
                  <a:srgbClr val="996600"/>
                </a:solidFill>
                <a:latin typeface="Comic Sans MS" pitchFamily="66" charset="0"/>
              </a:rPr>
              <a:t>              </a:t>
            </a:r>
            <a:r>
              <a:rPr lang="en-US" sz="4000" b="1" smtClean="0">
                <a:solidFill>
                  <a:schemeClr val="accent2"/>
                </a:solidFill>
                <a:latin typeface="Comic Sans MS" pitchFamily="66" charset="0"/>
              </a:rPr>
              <a:t>Virtual Microbiology                        Classroom </a:t>
            </a:r>
            <a:r>
              <a:rPr lang="en-US" sz="2000" i="1" smtClean="0">
                <a:solidFill>
                  <a:schemeClr val="accent2"/>
                </a:solidFill>
                <a:latin typeface="Comic Sans MS" pitchFamily="66" charset="0"/>
              </a:rPr>
              <a:t>(</a:t>
            </a:r>
            <a:r>
              <a:rPr lang="en-US" sz="2000" i="1" smtClean="0">
                <a:solidFill>
                  <a:schemeClr val="accent2"/>
                </a:solidFill>
                <a:latin typeface="Comic Sans MS" pitchFamily="66" charset="0"/>
                <a:hlinkClick r:id="rId8"/>
              </a:rPr>
              <a:t>VMC</a:t>
            </a:r>
            <a:r>
              <a:rPr lang="en-US" sz="2000" i="1" smtClean="0">
                <a:solidFill>
                  <a:schemeClr val="accent2"/>
                </a:solidFill>
                <a:latin typeface="Comic Sans MS" pitchFamily="66" charset="0"/>
              </a:rPr>
              <a:t>)</a:t>
            </a:r>
            <a:r>
              <a:rPr lang="en-US" sz="4000" b="1" smtClean="0">
                <a:solidFill>
                  <a:schemeClr val="accent2"/>
                </a:solidFill>
                <a:latin typeface="Comic Sans MS" pitchFamily="66" charset="0"/>
              </a:rPr>
              <a:t> !</a:t>
            </a:r>
            <a:r>
              <a:rPr lang="en-US" sz="4000" b="1" smtClean="0">
                <a:solidFill>
                  <a:schemeClr val="accent2"/>
                </a:solidFill>
              </a:rPr>
              <a:t/>
            </a:r>
            <a:br>
              <a:rPr lang="en-US" sz="4000" b="1" smtClean="0">
                <a:solidFill>
                  <a:schemeClr val="accent2"/>
                </a:solidFill>
              </a:rPr>
            </a:br>
            <a:r>
              <a:rPr lang="en-US" sz="2400" b="1" smtClean="0"/>
              <a:t/>
            </a:r>
            <a:br>
              <a:rPr lang="en-US" sz="2400" b="1" smtClean="0"/>
            </a:br>
            <a:r>
              <a:rPr lang="en-US" sz="2400" smtClean="0">
                <a:latin typeface="Comic Sans MS" pitchFamily="66" charset="0"/>
              </a:rPr>
              <a:t>The VMC is full of resources to help you succeed, including:</a:t>
            </a:r>
          </a:p>
        </p:txBody>
      </p:sp>
      <p:pic>
        <p:nvPicPr>
          <p:cNvPr id="27656"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5800" y="533400"/>
            <a:ext cx="1981200"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Rounded Rectangular Callout 2"/>
          <p:cNvSpPr>
            <a:spLocks noChangeArrowheads="1"/>
          </p:cNvSpPr>
          <p:nvPr/>
        </p:nvSpPr>
        <p:spPr bwMode="auto">
          <a:xfrm>
            <a:off x="238125" y="195263"/>
            <a:ext cx="828675" cy="338137"/>
          </a:xfrm>
          <a:prstGeom prst="wedgeRoundRectCallout">
            <a:avLst>
              <a:gd name="adj1" fmla="val 54787"/>
              <a:gd name="adj2" fmla="val 92778"/>
              <a:gd name="adj3" fmla="val 16667"/>
            </a:avLst>
          </a:prstGeom>
          <a:solidFill>
            <a:schemeClr val="bg1"/>
          </a:solidFill>
          <a:ln w="9525" algn="ctr">
            <a:solidFill>
              <a:schemeClr val="tx1"/>
            </a:solidFill>
            <a:round/>
            <a:headEnd/>
            <a:tailEnd/>
          </a:ln>
        </p:spPr>
        <p:txBody>
          <a:bodyPr/>
          <a:lstStyle/>
          <a:p>
            <a:pPr algn="ctr"/>
            <a:r>
              <a:rPr lang="en-US" sz="1200" i="0">
                <a:latin typeface="Ravie" pitchFamily="82" charset="0"/>
              </a:rPr>
              <a:t>Grr.</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Animal_cell_structure_no_text_MRui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096963"/>
            <a:ext cx="4786313"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4" descr="Prokaryote_cell_unlabeled_Rui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700" y="1600200"/>
            <a:ext cx="38735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5"/>
          <p:cNvSpPr txBox="1">
            <a:spLocks noChangeArrowheads="1"/>
          </p:cNvSpPr>
          <p:nvPr/>
        </p:nvSpPr>
        <p:spPr bwMode="auto">
          <a:xfrm>
            <a:off x="0" y="6629400"/>
            <a:ext cx="32004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Images: </a:t>
            </a:r>
            <a:r>
              <a:rPr lang="en-US" sz="1000" i="0">
                <a:latin typeface="Comic Sans MS" pitchFamily="66" charset="0"/>
                <a:hlinkClick r:id="rId5"/>
              </a:rPr>
              <a:t>Prokaryotic Cell</a:t>
            </a:r>
            <a:r>
              <a:rPr lang="en-US" sz="1000" i="0">
                <a:latin typeface="Comic Sans MS" pitchFamily="66" charset="0"/>
              </a:rPr>
              <a:t>, </a:t>
            </a:r>
            <a:r>
              <a:rPr lang="en-US" sz="1000" i="0">
                <a:latin typeface="Comic Sans MS" pitchFamily="66" charset="0"/>
                <a:hlinkClick r:id="rId6"/>
              </a:rPr>
              <a:t>Eukaryotic cell </a:t>
            </a:r>
            <a:r>
              <a:rPr lang="en-US" sz="1000" i="0">
                <a:latin typeface="Comic Sans MS" pitchFamily="66" charset="0"/>
              </a:rPr>
              <a:t>, M. Ruiz</a:t>
            </a:r>
          </a:p>
        </p:txBody>
      </p:sp>
      <p:sp>
        <p:nvSpPr>
          <p:cNvPr id="4101" name="Rectangle 2"/>
          <p:cNvSpPr>
            <a:spLocks noChangeArrowheads="1"/>
          </p:cNvSpPr>
          <p:nvPr/>
        </p:nvSpPr>
        <p:spPr bwMode="auto">
          <a:xfrm>
            <a:off x="685800" y="6096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800" b="1" dirty="0">
                <a:solidFill>
                  <a:srgbClr val="FF0000"/>
                </a:solidFill>
                <a:latin typeface="Comic Sans MS" pitchFamily="66" charset="0"/>
              </a:rPr>
              <a:t>Q</a:t>
            </a:r>
            <a:r>
              <a:rPr lang="en-US" sz="2800" b="1" dirty="0">
                <a:solidFill>
                  <a:schemeClr val="tx2"/>
                </a:solidFill>
                <a:latin typeface="Comic Sans MS" pitchFamily="66" charset="0"/>
              </a:rPr>
              <a:t>:</a:t>
            </a:r>
            <a:r>
              <a:rPr lang="en-US" sz="2800" dirty="0">
                <a:solidFill>
                  <a:schemeClr val="tx2"/>
                </a:solidFill>
                <a:latin typeface="Comic Sans MS" pitchFamily="66" charset="0"/>
              </a:rPr>
              <a:t> What are the two basic types of cells?</a:t>
            </a:r>
          </a:p>
        </p:txBody>
      </p:sp>
      <p:sp>
        <p:nvSpPr>
          <p:cNvPr id="4102"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7"/>
              </a:rPr>
              <a:t>Virtual Microbiology Classroom</a:t>
            </a:r>
            <a:r>
              <a:rPr lang="en-US" sz="1000" i="0">
                <a:latin typeface="Comic Sans MS" pitchFamily="66" charset="0"/>
              </a:rPr>
              <a:t> on </a:t>
            </a:r>
            <a:r>
              <a:rPr lang="en-US" sz="1000" i="0">
                <a:latin typeface="Comic Sans MS" pitchFamily="66" charset="0"/>
                <a:hlinkClick r:id="rId8"/>
              </a:rPr>
              <a:t>ScienceProfOnline.com</a:t>
            </a:r>
            <a:endParaRPr lang="en-US" sz="1000" i="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274638"/>
            <a:ext cx="8229600" cy="944562"/>
          </a:xfrm>
        </p:spPr>
        <p:txBody>
          <a:bodyPr/>
          <a:lstStyle/>
          <a:p>
            <a:pPr eaLnBrk="1" hangingPunct="1"/>
            <a:r>
              <a:rPr lang="en-US" sz="4000" b="1" smtClean="0">
                <a:solidFill>
                  <a:srgbClr val="CC0000"/>
                </a:solidFill>
                <a:latin typeface="Comic Sans MS" pitchFamily="66" charset="0"/>
              </a:rPr>
              <a:t>Eukaryotic Cells</a:t>
            </a:r>
          </a:p>
        </p:txBody>
      </p:sp>
      <p:sp>
        <p:nvSpPr>
          <p:cNvPr id="5123" name="Rectangle 3"/>
          <p:cNvSpPr>
            <a:spLocks noGrp="1" noChangeArrowheads="1"/>
          </p:cNvSpPr>
          <p:nvPr>
            <p:ph type="body" sz="half" idx="4294967295"/>
          </p:nvPr>
        </p:nvSpPr>
        <p:spPr>
          <a:xfrm>
            <a:off x="6019800" y="1905000"/>
            <a:ext cx="2362200" cy="3352800"/>
          </a:xfrm>
        </p:spPr>
        <p:txBody>
          <a:bodyPr/>
          <a:lstStyle/>
          <a:p>
            <a:pPr eaLnBrk="1" hangingPunct="1">
              <a:lnSpc>
                <a:spcPct val="90000"/>
              </a:lnSpc>
              <a:buFontTx/>
              <a:buNone/>
              <a:defRPr/>
            </a:pPr>
            <a:endParaRPr lang="en-US" sz="2000" dirty="0" smtClean="0"/>
          </a:p>
          <a:p>
            <a:pPr eaLnBrk="1" hangingPunct="1">
              <a:lnSpc>
                <a:spcPct val="90000"/>
              </a:lnSpc>
              <a:buFontTx/>
              <a:buNone/>
              <a:defRPr/>
            </a:pPr>
            <a:endParaRPr lang="en-US" sz="2000" dirty="0" smtClean="0"/>
          </a:p>
          <a:p>
            <a:pPr marL="0" indent="0" algn="ctr" eaLnBrk="1" hangingPunct="1">
              <a:lnSpc>
                <a:spcPct val="90000"/>
              </a:lnSpc>
              <a:buFontTx/>
              <a:buNone/>
              <a:defRPr/>
            </a:pPr>
            <a:r>
              <a:rPr lang="en-US" sz="2400" b="1" i="1" dirty="0" smtClean="0">
                <a:solidFill>
                  <a:srgbClr val="FF0000"/>
                </a:solidFill>
                <a:latin typeface="Comic Sans MS" pitchFamily="66" charset="0"/>
              </a:rPr>
              <a:t>Q</a:t>
            </a:r>
            <a:r>
              <a:rPr lang="en-US" sz="2400" b="1" i="1" dirty="0" smtClean="0">
                <a:latin typeface="Comic Sans MS" pitchFamily="66" charset="0"/>
              </a:rPr>
              <a:t>: </a:t>
            </a:r>
            <a:r>
              <a:rPr lang="en-US" sz="2400" i="1" dirty="0" smtClean="0">
                <a:latin typeface="Comic Sans MS" pitchFamily="66" charset="0"/>
                <a:hlinkClick r:id="rId3"/>
              </a:rPr>
              <a:t>How are eukaryotic cells different from prokaryotic cells?</a:t>
            </a:r>
            <a:endParaRPr lang="en-US" sz="2400" i="1" dirty="0" smtClean="0">
              <a:latin typeface="Comic Sans MS" pitchFamily="66" charset="0"/>
            </a:endParaRPr>
          </a:p>
          <a:p>
            <a:pPr eaLnBrk="1" hangingPunct="1">
              <a:lnSpc>
                <a:spcPct val="90000"/>
              </a:lnSpc>
              <a:buFontTx/>
              <a:buNone/>
              <a:defRPr/>
            </a:pPr>
            <a:endParaRPr lang="en-US" sz="2000" dirty="0" smtClean="0">
              <a:latin typeface="Comic Sans MS" pitchFamily="66" charset="0"/>
            </a:endParaRPr>
          </a:p>
        </p:txBody>
      </p:sp>
      <p:pic>
        <p:nvPicPr>
          <p:cNvPr id="5124" name="Picture 4" descr="EukaryoteAnimalCell"/>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609600" y="1447800"/>
            <a:ext cx="5249863" cy="4457700"/>
          </a:xfrm>
          <a:noFill/>
        </p:spPr>
      </p:pic>
      <p:sp>
        <p:nvSpPr>
          <p:cNvPr id="5125" name="Text Box 5"/>
          <p:cNvSpPr txBox="1">
            <a:spLocks noChangeArrowheads="1"/>
          </p:cNvSpPr>
          <p:nvPr/>
        </p:nvSpPr>
        <p:spPr bwMode="auto">
          <a:xfrm>
            <a:off x="6477000" y="6613525"/>
            <a:ext cx="2667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Image: </a:t>
            </a:r>
            <a:r>
              <a:rPr lang="en-US" sz="1000" i="0">
                <a:latin typeface="Comic Sans MS" pitchFamily="66" charset="0"/>
                <a:hlinkClick r:id="rId5"/>
              </a:rPr>
              <a:t>Eukaryotic Cell Diagram</a:t>
            </a:r>
            <a:r>
              <a:rPr lang="en-US" sz="1000" i="0">
                <a:latin typeface="Comic Sans MS" pitchFamily="66" charset="0"/>
              </a:rPr>
              <a:t>, M. Ruiz</a:t>
            </a:r>
          </a:p>
        </p:txBody>
      </p:sp>
      <p:sp>
        <p:nvSpPr>
          <p:cNvPr id="5126" name="Text Box 5"/>
          <p:cNvSpPr txBox="1">
            <a:spLocks noChangeArrowheads="1"/>
          </p:cNvSpPr>
          <p:nvPr/>
        </p:nvSpPr>
        <p:spPr bwMode="auto">
          <a:xfrm>
            <a:off x="0" y="66008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From the  </a:t>
            </a:r>
            <a:r>
              <a:rPr lang="en-US" sz="1000" i="0">
                <a:latin typeface="Comic Sans MS" pitchFamily="66" charset="0"/>
                <a:hlinkClick r:id="rId6"/>
              </a:rPr>
              <a:t>Virtual Microbiology Classroom</a:t>
            </a:r>
            <a:r>
              <a:rPr lang="en-US" sz="1000" i="0">
                <a:latin typeface="Comic Sans MS" pitchFamily="66" charset="0"/>
              </a:rPr>
              <a:t> on </a:t>
            </a:r>
            <a:r>
              <a:rPr lang="en-US" sz="1000" i="0">
                <a:latin typeface="Comic Sans MS" pitchFamily="66" charset="0"/>
                <a:hlinkClick r:id="rId7"/>
              </a:rPr>
              <a:t>ScienceProfOnline.com</a:t>
            </a:r>
            <a:endParaRPr lang="en-US" sz="1000" i="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2"/>
          <p:cNvSpPr txBox="1">
            <a:spLocks noChangeArrowheads="1"/>
          </p:cNvSpPr>
          <p:nvPr/>
        </p:nvSpPr>
        <p:spPr bwMode="auto">
          <a:xfrm>
            <a:off x="4858766" y="6458494"/>
            <a:ext cx="426799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r" eaLnBrk="1" hangingPunct="1">
              <a:spcBef>
                <a:spcPct val="50000"/>
              </a:spcBef>
            </a:pPr>
            <a:r>
              <a:rPr lang="en-US" sz="1000" dirty="0">
                <a:latin typeface="Comic Sans MS" pitchFamily="66" charset="0"/>
              </a:rPr>
              <a:t>Image: </a:t>
            </a:r>
            <a:r>
              <a:rPr lang="en-US" sz="1000" dirty="0">
                <a:latin typeface="Comic Sans MS" pitchFamily="66" charset="0"/>
                <a:hlinkClick r:id="rId3"/>
              </a:rPr>
              <a:t>Phylogenetic Tree</a:t>
            </a:r>
            <a:r>
              <a:rPr lang="en-US" sz="1000" dirty="0">
                <a:latin typeface="Comic Sans MS" pitchFamily="66" charset="0"/>
              </a:rPr>
              <a:t>, Eric </a:t>
            </a:r>
            <a:r>
              <a:rPr lang="en-US" sz="1000" dirty="0" err="1">
                <a:latin typeface="Comic Sans MS" pitchFamily="66" charset="0"/>
              </a:rPr>
              <a:t>Gaba</a:t>
            </a:r>
            <a:r>
              <a:rPr lang="en-US" sz="1000" dirty="0">
                <a:latin typeface="Comic Sans MS" pitchFamily="66" charset="0"/>
              </a:rPr>
              <a:t>, NASA Astrobiology </a:t>
            </a:r>
            <a:r>
              <a:rPr lang="en-US" sz="1000" dirty="0" smtClean="0">
                <a:latin typeface="Comic Sans MS" pitchFamily="66" charset="0"/>
              </a:rPr>
              <a:t>institute; </a:t>
            </a:r>
            <a:r>
              <a:rPr lang="en-US" sz="1000" b="0" dirty="0" smtClean="0">
                <a:latin typeface="Comic Sans MS" pitchFamily="66" charset="0"/>
                <a:hlinkClick r:id="rId4"/>
              </a:rPr>
              <a:t>Biological </a:t>
            </a:r>
            <a:r>
              <a:rPr lang="en-US" sz="1000" b="0" dirty="0">
                <a:latin typeface="Comic Sans MS" pitchFamily="66" charset="0"/>
                <a:hlinkClick r:id="rId4"/>
              </a:rPr>
              <a:t>classification diagram</a:t>
            </a:r>
            <a:r>
              <a:rPr lang="en-US" sz="1000" b="0" dirty="0">
                <a:latin typeface="Comic Sans MS" pitchFamily="66" charset="0"/>
              </a:rPr>
              <a:t>, Peter </a:t>
            </a:r>
            <a:r>
              <a:rPr lang="en-US" sz="1000" b="0" dirty="0" err="1" smtClean="0">
                <a:latin typeface="Comic Sans MS" pitchFamily="66" charset="0"/>
              </a:rPr>
              <a:t>Halasz</a:t>
            </a:r>
            <a:endParaRPr lang="en-US" sz="1000" b="0" dirty="0">
              <a:latin typeface="Comic Sans MS" pitchFamily="66" charset="0"/>
            </a:endParaRPr>
          </a:p>
        </p:txBody>
      </p:sp>
      <p:sp>
        <p:nvSpPr>
          <p:cNvPr id="4099" name="Rectangle 14"/>
          <p:cNvSpPr>
            <a:spLocks noGrp="1" noChangeArrowheads="1"/>
          </p:cNvSpPr>
          <p:nvPr>
            <p:ph type="title"/>
          </p:nvPr>
        </p:nvSpPr>
        <p:spPr>
          <a:xfrm>
            <a:off x="457200" y="228600"/>
            <a:ext cx="8229600" cy="639763"/>
          </a:xfrm>
          <a:noFill/>
        </p:spPr>
        <p:txBody>
          <a:bodyPr/>
          <a:lstStyle/>
          <a:p>
            <a:pPr eaLnBrk="1" hangingPunct="1"/>
            <a:r>
              <a:rPr lang="en-US" sz="4000" b="1" dirty="0" smtClean="0">
                <a:solidFill>
                  <a:schemeClr val="tx1"/>
                </a:solidFill>
                <a:latin typeface="Comic Sans MS" pitchFamily="66" charset="0"/>
              </a:rPr>
              <a:t>Classifying Living Things</a:t>
            </a:r>
          </a:p>
        </p:txBody>
      </p:sp>
      <p:sp>
        <p:nvSpPr>
          <p:cNvPr id="4100" name="Text Box 16"/>
          <p:cNvSpPr txBox="1">
            <a:spLocks noChangeArrowheads="1"/>
          </p:cNvSpPr>
          <p:nvPr/>
        </p:nvSpPr>
        <p:spPr bwMode="auto">
          <a:xfrm>
            <a:off x="2006143" y="1361622"/>
            <a:ext cx="2020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i="0" dirty="0">
                <a:latin typeface="Comic Sans MS" pitchFamily="66" charset="0"/>
                <a:hlinkClick r:id="rId5"/>
              </a:rPr>
              <a:t>Prokaryotes</a:t>
            </a:r>
            <a:endParaRPr lang="en-US" sz="2000" i="0" dirty="0">
              <a:latin typeface="Comic Sans MS" pitchFamily="66" charset="0"/>
            </a:endParaRPr>
          </a:p>
        </p:txBody>
      </p:sp>
      <p:sp>
        <p:nvSpPr>
          <p:cNvPr id="4101" name="Text Box 17"/>
          <p:cNvSpPr txBox="1">
            <a:spLocks noChangeArrowheads="1"/>
          </p:cNvSpPr>
          <p:nvPr/>
        </p:nvSpPr>
        <p:spPr bwMode="auto">
          <a:xfrm>
            <a:off x="4524938" y="1361622"/>
            <a:ext cx="1676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2000" i="0" dirty="0">
                <a:latin typeface="Comic Sans MS" pitchFamily="66" charset="0"/>
                <a:hlinkClick r:id="rId6"/>
              </a:rPr>
              <a:t>Eukaryotes</a:t>
            </a:r>
            <a:endParaRPr lang="en-US" sz="2000" i="0" dirty="0">
              <a:latin typeface="Comic Sans MS" pitchFamily="66" charset="0"/>
            </a:endParaRPr>
          </a:p>
        </p:txBody>
      </p:sp>
      <p:sp>
        <p:nvSpPr>
          <p:cNvPr id="4102" name="Line 18"/>
          <p:cNvSpPr>
            <a:spLocks noChangeShapeType="1"/>
          </p:cNvSpPr>
          <p:nvPr/>
        </p:nvSpPr>
        <p:spPr bwMode="auto">
          <a:xfrm>
            <a:off x="3485464" y="1752600"/>
            <a:ext cx="80168"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0" dirty="0"/>
          </a:p>
        </p:txBody>
      </p:sp>
      <p:sp>
        <p:nvSpPr>
          <p:cNvPr id="4103" name="Line 19"/>
          <p:cNvSpPr>
            <a:spLocks noChangeShapeType="1"/>
          </p:cNvSpPr>
          <p:nvPr/>
        </p:nvSpPr>
        <p:spPr bwMode="auto">
          <a:xfrm flipH="1">
            <a:off x="2238374" y="1752600"/>
            <a:ext cx="1524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4" name="Line 20"/>
          <p:cNvSpPr>
            <a:spLocks noChangeShapeType="1"/>
          </p:cNvSpPr>
          <p:nvPr/>
        </p:nvSpPr>
        <p:spPr bwMode="auto">
          <a:xfrm>
            <a:off x="5397266" y="1804761"/>
            <a:ext cx="41048" cy="481239"/>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05" name="Picture 22" descr="PhylogeneticTreeNASAEricGabaNoHead"/>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308768" y="2279650"/>
            <a:ext cx="6068556" cy="4044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06" name="Text Box 25"/>
          <p:cNvSpPr txBox="1">
            <a:spLocks noChangeArrowheads="1"/>
          </p:cNvSpPr>
          <p:nvPr/>
        </p:nvSpPr>
        <p:spPr bwMode="auto">
          <a:xfrm>
            <a:off x="0" y="6613525"/>
            <a:ext cx="533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l" eaLnBrk="1" hangingPunct="1">
              <a:spcBef>
                <a:spcPct val="50000"/>
              </a:spcBef>
            </a:pPr>
            <a:r>
              <a:rPr lang="en-US" sz="1000" dirty="0">
                <a:latin typeface="Comic Sans MS" pitchFamily="66" charset="0"/>
              </a:rPr>
              <a:t>From </a:t>
            </a:r>
            <a:r>
              <a:rPr lang="en-US" sz="1000" dirty="0">
                <a:latin typeface="Comic Sans MS" pitchFamily="66" charset="0"/>
                <a:hlinkClick r:id="rId8"/>
              </a:rPr>
              <a:t>ScienceProfOnline.com</a:t>
            </a:r>
            <a:r>
              <a:rPr lang="en-US" sz="1000" dirty="0">
                <a:latin typeface="Comic Sans MS" pitchFamily="66" charset="0"/>
              </a:rPr>
              <a:t>, free science education website</a:t>
            </a:r>
            <a:r>
              <a:rPr lang="en-US" sz="1000" i="1" dirty="0">
                <a:latin typeface="Comic Sans MS" pitchFamily="66" charset="0"/>
              </a:rPr>
              <a:t>.</a:t>
            </a:r>
          </a:p>
        </p:txBody>
      </p:sp>
      <p:sp>
        <p:nvSpPr>
          <p:cNvPr id="4107" name="Rectangle 1"/>
          <p:cNvSpPr>
            <a:spLocks noChangeArrowheads="1"/>
          </p:cNvSpPr>
          <p:nvPr/>
        </p:nvSpPr>
        <p:spPr bwMode="auto">
          <a:xfrm>
            <a:off x="3016586" y="2483505"/>
            <a:ext cx="1450295" cy="38304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4108" name="Rectangle 14"/>
          <p:cNvSpPr>
            <a:spLocks noChangeArrowheads="1"/>
          </p:cNvSpPr>
          <p:nvPr/>
        </p:nvSpPr>
        <p:spPr bwMode="auto">
          <a:xfrm>
            <a:off x="4561224" y="2529997"/>
            <a:ext cx="13716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4109" name="Rectangle 15"/>
          <p:cNvSpPr>
            <a:spLocks noChangeArrowheads="1"/>
          </p:cNvSpPr>
          <p:nvPr/>
        </p:nvSpPr>
        <p:spPr bwMode="auto">
          <a:xfrm>
            <a:off x="1055460" y="2442230"/>
            <a:ext cx="1371600" cy="3365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a:endParaRPr lang="en-US" b="0" i="1"/>
          </a:p>
        </p:txBody>
      </p:sp>
      <p:sp>
        <p:nvSpPr>
          <p:cNvPr id="4110" name="Text Box 16"/>
          <p:cNvSpPr txBox="1">
            <a:spLocks noChangeArrowheads="1"/>
          </p:cNvSpPr>
          <p:nvPr/>
        </p:nvSpPr>
        <p:spPr bwMode="auto">
          <a:xfrm>
            <a:off x="4524938" y="2369296"/>
            <a:ext cx="1705429" cy="461665"/>
          </a:xfrm>
          <a:prstGeom prst="rect">
            <a:avLst/>
          </a:prstGeom>
          <a:solidFill>
            <a:srgbClr val="FFFF00"/>
          </a:solidFill>
          <a:ln>
            <a:noFill/>
          </a:ln>
          <a:effectLs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2400" i="0" dirty="0" err="1">
                <a:solidFill>
                  <a:srgbClr val="663300"/>
                </a:solidFill>
                <a:latin typeface="Comic Sans MS" pitchFamily="66" charset="0"/>
              </a:rPr>
              <a:t>Eukaryota</a:t>
            </a:r>
            <a:endParaRPr lang="en-US" sz="2400" i="0" dirty="0">
              <a:solidFill>
                <a:srgbClr val="663300"/>
              </a:solidFill>
              <a:latin typeface="Comic Sans MS" pitchFamily="66" charset="0"/>
            </a:endParaRPr>
          </a:p>
        </p:txBody>
      </p:sp>
      <p:sp>
        <p:nvSpPr>
          <p:cNvPr id="4111" name="Text Box 16"/>
          <p:cNvSpPr txBox="1">
            <a:spLocks noChangeArrowheads="1"/>
          </p:cNvSpPr>
          <p:nvPr/>
        </p:nvSpPr>
        <p:spPr bwMode="auto">
          <a:xfrm>
            <a:off x="3125217" y="2430852"/>
            <a:ext cx="123303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eaLnBrk="1" hangingPunct="1">
              <a:spcBef>
                <a:spcPct val="50000"/>
              </a:spcBef>
            </a:pPr>
            <a:r>
              <a:rPr lang="en-US" sz="1600" i="0" dirty="0" err="1">
                <a:solidFill>
                  <a:srgbClr val="C00000"/>
                </a:solidFill>
                <a:latin typeface="Comic Sans MS" pitchFamily="66" charset="0"/>
              </a:rPr>
              <a:t>Archaea</a:t>
            </a:r>
            <a:endParaRPr lang="en-US" sz="1100" i="0" dirty="0">
              <a:solidFill>
                <a:srgbClr val="C00000"/>
              </a:solidFill>
              <a:latin typeface="Comic Sans MS" pitchFamily="66" charset="0"/>
            </a:endParaRPr>
          </a:p>
        </p:txBody>
      </p:sp>
      <p:sp>
        <p:nvSpPr>
          <p:cNvPr id="19" name="Text Box 16"/>
          <p:cNvSpPr txBox="1">
            <a:spLocks noChangeArrowheads="1"/>
          </p:cNvSpPr>
          <p:nvPr/>
        </p:nvSpPr>
        <p:spPr bwMode="auto">
          <a:xfrm>
            <a:off x="1073149" y="2442230"/>
            <a:ext cx="137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defRPr/>
            </a:pPr>
            <a:r>
              <a:rPr lang="en-US" sz="1600" b="1" i="0" dirty="0" smtClean="0">
                <a:solidFill>
                  <a:schemeClr val="accent2">
                    <a:lumMod val="75000"/>
                  </a:schemeClr>
                </a:solidFill>
                <a:latin typeface="Comic Sans MS" pitchFamily="66" charset="0"/>
              </a:rPr>
              <a:t>Eubacteria</a:t>
            </a:r>
          </a:p>
        </p:txBody>
      </p:sp>
      <p:pic>
        <p:nvPicPr>
          <p:cNvPr id="17" name="Picture 4" descr="Biological_classification_L_Pen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5574" y="1361622"/>
            <a:ext cx="1970086" cy="479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8"/>
          <p:cNvSpPr>
            <a:spLocks noChangeShapeType="1"/>
          </p:cNvSpPr>
          <p:nvPr/>
        </p:nvSpPr>
        <p:spPr bwMode="auto">
          <a:xfrm flipH="1">
            <a:off x="8626590" y="5257800"/>
            <a:ext cx="28880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9"/>
          <p:cNvSpPr>
            <a:spLocks noChangeShapeType="1"/>
          </p:cNvSpPr>
          <p:nvPr/>
        </p:nvSpPr>
        <p:spPr bwMode="auto">
          <a:xfrm flipH="1">
            <a:off x="8626589" y="5715000"/>
            <a:ext cx="28880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8"/>
          <p:cNvSpPr>
            <a:spLocks noChangeShapeType="1"/>
          </p:cNvSpPr>
          <p:nvPr/>
        </p:nvSpPr>
        <p:spPr bwMode="auto">
          <a:xfrm flipH="1">
            <a:off x="8626587" y="2109559"/>
            <a:ext cx="28880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875085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152400"/>
            <a:ext cx="5410200" cy="533400"/>
          </a:xfrm>
        </p:spPr>
        <p:txBody>
          <a:bodyPr/>
          <a:lstStyle/>
          <a:p>
            <a:pPr algn="l" eaLnBrk="1" hangingPunct="1"/>
            <a:r>
              <a:rPr lang="en-US" sz="3600" b="1" dirty="0" smtClean="0">
                <a:latin typeface="Comic Sans MS" pitchFamily="66" charset="0"/>
              </a:rPr>
              <a:t>Domain: </a:t>
            </a:r>
            <a:r>
              <a:rPr lang="en-US" sz="3600" b="1" dirty="0" err="1" smtClean="0">
                <a:solidFill>
                  <a:srgbClr val="248E56"/>
                </a:solidFill>
                <a:latin typeface="Comic Sans MS" pitchFamily="66" charset="0"/>
              </a:rPr>
              <a:t>Eukaryota</a:t>
            </a:r>
            <a:endParaRPr lang="en-US" sz="3600" b="1" dirty="0" smtClean="0">
              <a:solidFill>
                <a:srgbClr val="248E56"/>
              </a:solidFill>
              <a:latin typeface="Comic Sans MS" pitchFamily="66" charset="0"/>
            </a:endParaRPr>
          </a:p>
        </p:txBody>
      </p:sp>
      <p:sp>
        <p:nvSpPr>
          <p:cNvPr id="9219" name="Rectangle 3"/>
          <p:cNvSpPr>
            <a:spLocks noGrp="1" noChangeArrowheads="1"/>
          </p:cNvSpPr>
          <p:nvPr>
            <p:ph type="body" sz="half" idx="1"/>
          </p:nvPr>
        </p:nvSpPr>
        <p:spPr>
          <a:xfrm>
            <a:off x="76200" y="838200"/>
            <a:ext cx="5562600" cy="5410200"/>
          </a:xfrm>
        </p:spPr>
        <p:txBody>
          <a:bodyPr/>
          <a:lstStyle/>
          <a:p>
            <a:pPr eaLnBrk="1" hangingPunct="1">
              <a:lnSpc>
                <a:spcPct val="90000"/>
              </a:lnSpc>
            </a:pPr>
            <a:r>
              <a:rPr lang="en-US" sz="1600" dirty="0" smtClean="0">
                <a:latin typeface="Comic Sans MS" pitchFamily="66" charset="0"/>
              </a:rPr>
              <a:t>Three major groups are of interest medical microbiologists as directly causing disease:</a:t>
            </a:r>
          </a:p>
          <a:p>
            <a:pPr eaLnBrk="1" hangingPunct="1">
              <a:lnSpc>
                <a:spcPct val="90000"/>
              </a:lnSpc>
            </a:pPr>
            <a:endParaRPr lang="en-US" sz="1050" dirty="0" smtClean="0">
              <a:latin typeface="Comic Sans MS" pitchFamily="66" charset="0"/>
            </a:endParaRPr>
          </a:p>
          <a:p>
            <a:pPr marL="692150" lvl="2" indent="0" eaLnBrk="1" hangingPunct="1">
              <a:lnSpc>
                <a:spcPct val="90000"/>
              </a:lnSpc>
              <a:buFontTx/>
              <a:buNone/>
            </a:pPr>
            <a:r>
              <a:rPr lang="en-US" sz="2000" dirty="0" smtClean="0">
                <a:latin typeface="Comic Sans MS" pitchFamily="66" charset="0"/>
              </a:rPr>
              <a:t>1. </a:t>
            </a:r>
            <a:r>
              <a:rPr lang="en-US" sz="2000" b="1" dirty="0" smtClean="0">
                <a:solidFill>
                  <a:schemeClr val="tx1">
                    <a:lumMod val="65000"/>
                    <a:lumOff val="35000"/>
                  </a:schemeClr>
                </a:solidFill>
                <a:latin typeface="Comic Sans MS" pitchFamily="66" charset="0"/>
              </a:rPr>
              <a:t>Protozoans</a:t>
            </a:r>
            <a:r>
              <a:rPr lang="en-US" sz="2000" dirty="0" smtClean="0">
                <a:latin typeface="Comic Sans MS" pitchFamily="66" charset="0"/>
              </a:rPr>
              <a:t> </a:t>
            </a:r>
            <a:r>
              <a:rPr lang="en-US" sz="1400" dirty="0" smtClean="0">
                <a:latin typeface="Comic Sans MS" pitchFamily="66" charset="0"/>
              </a:rPr>
              <a:t>kingdom Protista</a:t>
            </a:r>
            <a:endParaRPr lang="en-US" sz="1600" dirty="0" smtClean="0">
              <a:latin typeface="Comic Sans MS" pitchFamily="66" charset="0"/>
            </a:endParaRPr>
          </a:p>
          <a:p>
            <a:pPr marL="692150" lvl="2" indent="0" eaLnBrk="1" hangingPunct="1">
              <a:lnSpc>
                <a:spcPct val="90000"/>
              </a:lnSpc>
              <a:buFontTx/>
              <a:buNone/>
            </a:pPr>
            <a:r>
              <a:rPr lang="en-US" sz="1000" i="1" dirty="0" smtClean="0">
                <a:latin typeface="Comic Sans MS" pitchFamily="66" charset="0"/>
              </a:rPr>
              <a:t>	(some can cause infectious disease)</a:t>
            </a:r>
          </a:p>
          <a:p>
            <a:pPr marL="692150" lvl="1" indent="-347663" eaLnBrk="1" hangingPunct="1">
              <a:lnSpc>
                <a:spcPct val="90000"/>
              </a:lnSpc>
              <a:buFontTx/>
              <a:buAutoNum type="arabicPeriod"/>
            </a:pPr>
            <a:endParaRPr lang="en-US" sz="700" i="1" dirty="0" smtClean="0">
              <a:latin typeface="Comic Sans MS" pitchFamily="66" charset="0"/>
            </a:endParaRPr>
          </a:p>
          <a:p>
            <a:pPr marL="692150" lvl="2" indent="0" eaLnBrk="1" hangingPunct="1">
              <a:lnSpc>
                <a:spcPct val="90000"/>
              </a:lnSpc>
              <a:buFontTx/>
              <a:buNone/>
            </a:pPr>
            <a:r>
              <a:rPr lang="en-US" sz="1200" dirty="0" smtClean="0">
                <a:latin typeface="Comic Sans MS" pitchFamily="66" charset="0"/>
              </a:rPr>
              <a:t>X</a:t>
            </a:r>
            <a:r>
              <a:rPr lang="en-US" sz="2000" dirty="0" smtClean="0">
                <a:latin typeface="Comic Sans MS" pitchFamily="66" charset="0"/>
              </a:rPr>
              <a:t> </a:t>
            </a:r>
            <a:r>
              <a:rPr lang="en-US" sz="2000" b="1" dirty="0" smtClean="0">
                <a:solidFill>
                  <a:schemeClr val="tx1">
                    <a:lumMod val="65000"/>
                    <a:lumOff val="35000"/>
                  </a:schemeClr>
                </a:solidFill>
                <a:latin typeface="Comic Sans MS" pitchFamily="66" charset="0"/>
              </a:rPr>
              <a:t>Algae</a:t>
            </a:r>
            <a:r>
              <a:rPr lang="en-US" sz="2000" dirty="0" smtClean="0">
                <a:latin typeface="Comic Sans MS" pitchFamily="66" charset="0"/>
              </a:rPr>
              <a:t> </a:t>
            </a:r>
            <a:r>
              <a:rPr lang="en-US" sz="1400" dirty="0" smtClean="0">
                <a:latin typeface="Comic Sans MS" pitchFamily="66" charset="0"/>
              </a:rPr>
              <a:t>kingdom Protista</a:t>
            </a:r>
            <a:endParaRPr lang="en-US" sz="1200" dirty="0" smtClean="0">
              <a:latin typeface="Comic Sans MS" pitchFamily="66" charset="0"/>
            </a:endParaRPr>
          </a:p>
          <a:p>
            <a:pPr marL="692150" lvl="1" indent="-347663" eaLnBrk="1" hangingPunct="1">
              <a:lnSpc>
                <a:spcPct val="90000"/>
              </a:lnSpc>
              <a:buFontTx/>
              <a:buNone/>
            </a:pPr>
            <a:r>
              <a:rPr lang="en-US" sz="1200" i="1" dirty="0" smtClean="0">
                <a:latin typeface="Comic Sans MS" pitchFamily="66" charset="0"/>
              </a:rPr>
              <a:t> 	</a:t>
            </a:r>
            <a:r>
              <a:rPr lang="en-US" sz="1000" i="1" dirty="0" smtClean="0">
                <a:latin typeface="Comic Sans MS" pitchFamily="66" charset="0"/>
              </a:rPr>
              <a:t>(DO NOT cause infectious disease in humans, but some result in 	toxic fish &amp; shellfish)</a:t>
            </a:r>
          </a:p>
          <a:p>
            <a:pPr marL="692150" lvl="1" indent="-347663" eaLnBrk="1" hangingPunct="1">
              <a:lnSpc>
                <a:spcPct val="90000"/>
              </a:lnSpc>
              <a:buFontTx/>
              <a:buAutoNum type="arabicPeriod"/>
            </a:pPr>
            <a:endParaRPr lang="en-US" sz="700" i="1" dirty="0" smtClean="0">
              <a:latin typeface="Comic Sans MS" pitchFamily="66" charset="0"/>
            </a:endParaRPr>
          </a:p>
          <a:p>
            <a:pPr marL="692150" lvl="2" indent="0" eaLnBrk="1" hangingPunct="1">
              <a:lnSpc>
                <a:spcPct val="90000"/>
              </a:lnSpc>
              <a:buFontTx/>
              <a:buNone/>
            </a:pPr>
            <a:r>
              <a:rPr lang="en-US" sz="1200" dirty="0" smtClean="0">
                <a:latin typeface="Comic Sans MS" pitchFamily="66" charset="0"/>
              </a:rPr>
              <a:t>X</a:t>
            </a:r>
            <a:r>
              <a:rPr lang="en-US" sz="2000" dirty="0" smtClean="0">
                <a:latin typeface="Comic Sans MS" pitchFamily="66" charset="0"/>
              </a:rPr>
              <a:t> </a:t>
            </a:r>
            <a:r>
              <a:rPr lang="en-US" sz="2000" b="1" dirty="0" smtClean="0">
                <a:solidFill>
                  <a:schemeClr val="tx1">
                    <a:lumMod val="65000"/>
                    <a:lumOff val="35000"/>
                  </a:schemeClr>
                </a:solidFill>
                <a:latin typeface="Comic Sans MS" pitchFamily="66" charset="0"/>
              </a:rPr>
              <a:t>Slime</a:t>
            </a:r>
            <a:r>
              <a:rPr lang="en-US" sz="2000" dirty="0" smtClean="0">
                <a:latin typeface="Comic Sans MS" pitchFamily="66" charset="0"/>
              </a:rPr>
              <a:t> </a:t>
            </a:r>
            <a:r>
              <a:rPr lang="en-US" sz="1800" dirty="0" smtClean="0">
                <a:latin typeface="Comic Sans MS" pitchFamily="66" charset="0"/>
              </a:rPr>
              <a:t>&amp;</a:t>
            </a:r>
            <a:r>
              <a:rPr lang="en-US" sz="2000" dirty="0" smtClean="0">
                <a:latin typeface="Comic Sans MS" pitchFamily="66" charset="0"/>
              </a:rPr>
              <a:t> </a:t>
            </a:r>
            <a:r>
              <a:rPr lang="en-US" sz="2000" b="1" dirty="0" smtClean="0">
                <a:solidFill>
                  <a:schemeClr val="tx1">
                    <a:lumMod val="65000"/>
                    <a:lumOff val="35000"/>
                  </a:schemeClr>
                </a:solidFill>
                <a:latin typeface="Comic Sans MS" pitchFamily="66" charset="0"/>
              </a:rPr>
              <a:t>Water Molds </a:t>
            </a:r>
            <a:r>
              <a:rPr lang="en-US" sz="1400" dirty="0" smtClean="0">
                <a:latin typeface="Comic Sans MS" pitchFamily="66" charset="0"/>
              </a:rPr>
              <a:t>kingdom Protista</a:t>
            </a:r>
          </a:p>
          <a:p>
            <a:pPr marL="692150" lvl="1" indent="-347663" eaLnBrk="1" hangingPunct="1">
              <a:lnSpc>
                <a:spcPct val="90000"/>
              </a:lnSpc>
              <a:buFontTx/>
              <a:buNone/>
            </a:pPr>
            <a:r>
              <a:rPr lang="en-US" sz="1100" i="1" dirty="0" smtClean="0">
                <a:latin typeface="Comic Sans MS" pitchFamily="66" charset="0"/>
              </a:rPr>
              <a:t>	</a:t>
            </a:r>
            <a:r>
              <a:rPr lang="en-US" sz="1000" i="1" dirty="0" smtClean="0">
                <a:latin typeface="Comic Sans MS" pitchFamily="66" charset="0"/>
              </a:rPr>
              <a:t>(DO NOT cause infectious disease in humans)</a:t>
            </a:r>
          </a:p>
          <a:p>
            <a:pPr marL="692150" lvl="1" indent="-347663" eaLnBrk="1" hangingPunct="1">
              <a:lnSpc>
                <a:spcPct val="90000"/>
              </a:lnSpc>
              <a:buFontTx/>
              <a:buAutoNum type="arabicPeriod"/>
            </a:pPr>
            <a:endParaRPr lang="en-US" sz="700" i="1" dirty="0" smtClean="0">
              <a:latin typeface="Comic Sans MS" pitchFamily="66" charset="0"/>
            </a:endParaRPr>
          </a:p>
          <a:p>
            <a:pPr marL="692150" lvl="2" indent="0" eaLnBrk="1" hangingPunct="1">
              <a:lnSpc>
                <a:spcPct val="90000"/>
              </a:lnSpc>
              <a:buFontTx/>
              <a:buNone/>
            </a:pPr>
            <a:r>
              <a:rPr lang="en-US" sz="2000" dirty="0" smtClean="0">
                <a:latin typeface="Comic Sans MS" pitchFamily="66" charset="0"/>
              </a:rPr>
              <a:t>2. </a:t>
            </a:r>
            <a:r>
              <a:rPr lang="en-US" sz="2000" b="1" dirty="0" smtClean="0">
                <a:solidFill>
                  <a:schemeClr val="tx1">
                    <a:lumMod val="65000"/>
                    <a:lumOff val="35000"/>
                  </a:schemeClr>
                </a:solidFill>
                <a:latin typeface="Comic Sans MS" pitchFamily="66" charset="0"/>
              </a:rPr>
              <a:t>Fungi</a:t>
            </a:r>
            <a:r>
              <a:rPr lang="en-US" sz="2000" dirty="0" smtClean="0">
                <a:latin typeface="Comic Sans MS" pitchFamily="66" charset="0"/>
              </a:rPr>
              <a:t> </a:t>
            </a:r>
            <a:r>
              <a:rPr lang="en-US" sz="1400" dirty="0" smtClean="0">
                <a:latin typeface="Comic Sans MS" pitchFamily="66" charset="0"/>
              </a:rPr>
              <a:t>kingdom Fungi</a:t>
            </a:r>
          </a:p>
          <a:p>
            <a:pPr marL="692150" lvl="1" indent="-347663" eaLnBrk="1" hangingPunct="1">
              <a:lnSpc>
                <a:spcPct val="90000"/>
              </a:lnSpc>
              <a:buFontTx/>
              <a:buNone/>
            </a:pPr>
            <a:r>
              <a:rPr lang="en-US" sz="1100" i="1" dirty="0" smtClean="0">
                <a:latin typeface="Comic Sans MS" pitchFamily="66" charset="0"/>
              </a:rPr>
              <a:t>	</a:t>
            </a:r>
            <a:r>
              <a:rPr lang="en-US" sz="1000" i="1" dirty="0" smtClean="0">
                <a:latin typeface="Comic Sans MS" pitchFamily="66" charset="0"/>
              </a:rPr>
              <a:t> (some can cause infectious disease)</a:t>
            </a:r>
          </a:p>
          <a:p>
            <a:pPr marL="692150" lvl="2" indent="0" eaLnBrk="1" hangingPunct="1">
              <a:lnSpc>
                <a:spcPct val="90000"/>
              </a:lnSpc>
              <a:buFontTx/>
              <a:buNone/>
            </a:pPr>
            <a:endParaRPr lang="en-US" sz="700" i="1" dirty="0" smtClean="0">
              <a:latin typeface="Comic Sans MS" pitchFamily="66" charset="0"/>
            </a:endParaRPr>
          </a:p>
          <a:p>
            <a:pPr marL="692150" lvl="2" indent="0" eaLnBrk="1" hangingPunct="1">
              <a:lnSpc>
                <a:spcPct val="90000"/>
              </a:lnSpc>
              <a:buFontTx/>
              <a:buNone/>
            </a:pPr>
            <a:r>
              <a:rPr lang="en-US" sz="2000" dirty="0" smtClean="0">
                <a:latin typeface="Comic Sans MS" pitchFamily="66" charset="0"/>
              </a:rPr>
              <a:t>3. </a:t>
            </a:r>
            <a:r>
              <a:rPr lang="en-US" sz="2000" b="1" dirty="0" err="1" smtClean="0">
                <a:solidFill>
                  <a:schemeClr val="tx1">
                    <a:lumMod val="65000"/>
                    <a:lumOff val="35000"/>
                  </a:schemeClr>
                </a:solidFill>
                <a:latin typeface="Comic Sans MS" pitchFamily="66" charset="0"/>
              </a:rPr>
              <a:t>Helminths</a:t>
            </a:r>
            <a:r>
              <a:rPr lang="en-US" sz="2000" dirty="0" smtClean="0">
                <a:latin typeface="Comic Sans MS" pitchFamily="66" charset="0"/>
              </a:rPr>
              <a:t> </a:t>
            </a:r>
            <a:r>
              <a:rPr lang="en-US" sz="1400" dirty="0" smtClean="0">
                <a:latin typeface="Comic Sans MS" pitchFamily="66" charset="0"/>
              </a:rPr>
              <a:t>kingdom </a:t>
            </a:r>
            <a:r>
              <a:rPr lang="en-US" sz="1400" dirty="0" err="1" smtClean="0">
                <a:latin typeface="Comic Sans MS" pitchFamily="66" charset="0"/>
              </a:rPr>
              <a:t>Animalia</a:t>
            </a:r>
            <a:endParaRPr lang="en-US" sz="1400" dirty="0" smtClean="0">
              <a:latin typeface="Comic Sans MS" pitchFamily="66" charset="0"/>
            </a:endParaRPr>
          </a:p>
          <a:p>
            <a:pPr marL="692150" lvl="1" indent="-347663" eaLnBrk="1" hangingPunct="1">
              <a:lnSpc>
                <a:spcPct val="90000"/>
              </a:lnSpc>
              <a:buFontTx/>
              <a:buNone/>
            </a:pPr>
            <a:r>
              <a:rPr lang="en-US" sz="1200" i="1" dirty="0" smtClean="0">
                <a:latin typeface="Comic Sans MS" pitchFamily="66" charset="0"/>
              </a:rPr>
              <a:t>	 </a:t>
            </a:r>
            <a:r>
              <a:rPr lang="en-US" sz="1100" i="1" dirty="0" smtClean="0">
                <a:latin typeface="Comic Sans MS" pitchFamily="66" charset="0"/>
              </a:rPr>
              <a:t>(worms that can cause infectious disease)</a:t>
            </a:r>
          </a:p>
          <a:p>
            <a:pPr marL="692150" lvl="1" indent="-347663" eaLnBrk="1" hangingPunct="1">
              <a:lnSpc>
                <a:spcPct val="90000"/>
              </a:lnSpc>
              <a:buFontTx/>
              <a:buNone/>
            </a:pPr>
            <a:endParaRPr lang="en-US" sz="1000" dirty="0" smtClean="0">
              <a:latin typeface="Comic Sans MS" pitchFamily="66" charset="0"/>
            </a:endParaRPr>
          </a:p>
          <a:p>
            <a:pPr eaLnBrk="1" hangingPunct="1">
              <a:lnSpc>
                <a:spcPct val="90000"/>
              </a:lnSpc>
            </a:pPr>
            <a:r>
              <a:rPr lang="en-US" sz="1600" dirty="0" smtClean="0">
                <a:latin typeface="Comic Sans MS" pitchFamily="66" charset="0"/>
              </a:rPr>
              <a:t>Some </a:t>
            </a:r>
            <a:r>
              <a:rPr lang="en-US" sz="1600" b="1" dirty="0" smtClean="0">
                <a:latin typeface="Comic Sans MS" pitchFamily="66" charset="0"/>
              </a:rPr>
              <a:t>arachnids</a:t>
            </a:r>
            <a:r>
              <a:rPr lang="en-US" sz="1600" dirty="0" smtClean="0">
                <a:latin typeface="Comic Sans MS" pitchFamily="66" charset="0"/>
              </a:rPr>
              <a:t> and </a:t>
            </a:r>
            <a:r>
              <a:rPr lang="en-US" sz="1600" b="1" dirty="0" smtClean="0">
                <a:latin typeface="Comic Sans MS" pitchFamily="66" charset="0"/>
              </a:rPr>
              <a:t>insects,</a:t>
            </a:r>
            <a:r>
              <a:rPr lang="en-US" sz="1600" dirty="0" smtClean="0">
                <a:latin typeface="Comic Sans MS" pitchFamily="66" charset="0"/>
              </a:rPr>
              <a:t> members of kingdom </a:t>
            </a:r>
            <a:r>
              <a:rPr lang="en-US" sz="1600" dirty="0" err="1" smtClean="0">
                <a:latin typeface="Comic Sans MS" pitchFamily="66" charset="0"/>
              </a:rPr>
              <a:t>Animalia</a:t>
            </a:r>
            <a:r>
              <a:rPr lang="en-US" sz="1600" dirty="0" smtClean="0">
                <a:latin typeface="Comic Sans MS" pitchFamily="66" charset="0"/>
              </a:rPr>
              <a:t>, are also associated with infectious disease, </a:t>
            </a:r>
          </a:p>
          <a:p>
            <a:pPr marL="0" indent="0" eaLnBrk="1" hangingPunct="1">
              <a:lnSpc>
                <a:spcPct val="90000"/>
              </a:lnSpc>
              <a:buNone/>
            </a:pPr>
            <a:r>
              <a:rPr lang="en-US" sz="1600" dirty="0">
                <a:latin typeface="Comic Sans MS" pitchFamily="66" charset="0"/>
              </a:rPr>
              <a:t> </a:t>
            </a:r>
            <a:r>
              <a:rPr lang="en-US" sz="1600" dirty="0" smtClean="0">
                <a:latin typeface="Comic Sans MS" pitchFamily="66" charset="0"/>
              </a:rPr>
              <a:t>     as </a:t>
            </a:r>
            <a:r>
              <a:rPr lang="en-US" sz="1800" b="1" dirty="0" smtClean="0">
                <a:solidFill>
                  <a:schemeClr val="tx1">
                    <a:lumMod val="65000"/>
                    <a:lumOff val="35000"/>
                  </a:schemeClr>
                </a:solidFill>
                <a:latin typeface="Comic Sans MS" pitchFamily="66" charset="0"/>
              </a:rPr>
              <a:t>vectors</a:t>
            </a:r>
            <a:r>
              <a:rPr lang="en-US" sz="1600" dirty="0" smtClean="0">
                <a:latin typeface="Comic Sans MS" pitchFamily="66" charset="0"/>
              </a:rPr>
              <a:t>.   </a:t>
            </a:r>
          </a:p>
          <a:p>
            <a:pPr eaLnBrk="1" hangingPunct="1">
              <a:lnSpc>
                <a:spcPct val="90000"/>
              </a:lnSpc>
            </a:pPr>
            <a:endParaRPr lang="en-US" sz="800" b="1" i="1" dirty="0" smtClean="0">
              <a:solidFill>
                <a:srgbClr val="FF0000"/>
              </a:solidFill>
              <a:latin typeface="Comic Sans MS" pitchFamily="66" charset="0"/>
            </a:endParaRPr>
          </a:p>
          <a:p>
            <a:pPr eaLnBrk="1" hangingPunct="1">
              <a:lnSpc>
                <a:spcPct val="90000"/>
              </a:lnSpc>
            </a:pPr>
            <a:r>
              <a:rPr lang="en-US" sz="1600" b="1" i="1" dirty="0" smtClean="0">
                <a:solidFill>
                  <a:srgbClr val="FF0000"/>
                </a:solidFill>
                <a:latin typeface="Comic Sans MS" pitchFamily="66" charset="0"/>
              </a:rPr>
              <a:t>Q</a:t>
            </a:r>
            <a:r>
              <a:rPr lang="en-US" sz="1600" b="1" i="1" dirty="0" smtClean="0">
                <a:latin typeface="Comic Sans MS" pitchFamily="66" charset="0"/>
              </a:rPr>
              <a:t>: What do vectors do?</a:t>
            </a:r>
          </a:p>
          <a:p>
            <a:pPr eaLnBrk="1" hangingPunct="1">
              <a:lnSpc>
                <a:spcPct val="90000"/>
              </a:lnSpc>
            </a:pPr>
            <a:endParaRPr lang="en-US" sz="800" dirty="0" smtClean="0">
              <a:latin typeface="Comic Sans MS" pitchFamily="66" charset="0"/>
            </a:endParaRPr>
          </a:p>
        </p:txBody>
      </p:sp>
      <p:pic>
        <p:nvPicPr>
          <p:cNvPr id="9220" name="Picture 4" descr="amoeb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43600" y="304800"/>
            <a:ext cx="2862263"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1" name="Picture 5" descr="OralCandidiasisDRosenbachWikiP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572000"/>
            <a:ext cx="28194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AspergillusPHIIL9998"/>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6019800" y="2438400"/>
            <a:ext cx="2738438" cy="195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3" name="Text Box 7"/>
          <p:cNvSpPr txBox="1">
            <a:spLocks noChangeArrowheads="1"/>
          </p:cNvSpPr>
          <p:nvPr/>
        </p:nvSpPr>
        <p:spPr bwMode="auto">
          <a:xfrm>
            <a:off x="0" y="6457950"/>
            <a:ext cx="3505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ts val="1200"/>
              </a:spcBef>
              <a:spcAft>
                <a:spcPts val="1200"/>
              </a:spcAft>
            </a:pPr>
            <a:r>
              <a:rPr lang="en-US" sz="1000" i="0">
                <a:latin typeface="Comic Sans MS" pitchFamily="66" charset="0"/>
              </a:rPr>
              <a:t>Images: </a:t>
            </a:r>
            <a:r>
              <a:rPr lang="en-US" sz="1000">
                <a:latin typeface="Comic Sans MS" pitchFamily="66" charset="0"/>
              </a:rPr>
              <a:t>Aspergillus fumigatus </a:t>
            </a:r>
            <a:r>
              <a:rPr lang="en-US" sz="1000" i="0">
                <a:latin typeface="Comic Sans MS" pitchFamily="66" charset="0"/>
              </a:rPr>
              <a:t>spores, Janice Carr, </a:t>
            </a:r>
            <a:r>
              <a:rPr lang="en-US" sz="1000" i="0">
                <a:latin typeface="Comic Sans MS" pitchFamily="66" charset="0"/>
                <a:hlinkClick r:id="rId6"/>
              </a:rPr>
              <a:t>PHIL</a:t>
            </a:r>
            <a:r>
              <a:rPr lang="en-US" sz="1000" i="0">
                <a:latin typeface="Comic Sans MS" pitchFamily="66" charset="0"/>
              </a:rPr>
              <a:t> #9998; </a:t>
            </a:r>
            <a:r>
              <a:rPr lang="en-US" sz="1000">
                <a:latin typeface="Comic Sans MS" pitchFamily="66" charset="0"/>
                <a:hlinkClick r:id="rId7"/>
              </a:rPr>
              <a:t>Oral candidiasis</a:t>
            </a:r>
            <a:r>
              <a:rPr lang="en-US" sz="1000">
                <a:latin typeface="Comic Sans MS" pitchFamily="66" charset="0"/>
              </a:rPr>
              <a:t>, </a:t>
            </a:r>
            <a:r>
              <a:rPr lang="en-US" sz="1000" i="0">
                <a:latin typeface="Comic Sans MS" pitchFamily="66" charset="0"/>
              </a:rPr>
              <a:t>D. Rosenbach, Wiki</a:t>
            </a:r>
            <a:endParaRPr lang="en-US" i="0">
              <a:latin typeface="Comic Sans MS" pitchFamily="66" charset="0"/>
            </a:endParaRPr>
          </a:p>
        </p:txBody>
      </p:sp>
      <p:sp>
        <p:nvSpPr>
          <p:cNvPr id="9224"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8"/>
              </a:rPr>
              <a:t>Virtual Microbiology Classroom</a:t>
            </a:r>
            <a:r>
              <a:rPr lang="en-US" sz="1000" i="0">
                <a:latin typeface="Comic Sans MS" pitchFamily="66" charset="0"/>
              </a:rPr>
              <a:t> on </a:t>
            </a:r>
            <a:r>
              <a:rPr lang="en-US" sz="1000" i="0">
                <a:latin typeface="Comic Sans MS" pitchFamily="66" charset="0"/>
                <a:hlinkClick r:id="rId9"/>
              </a:rPr>
              <a:t>ScienceProfOnline.com</a:t>
            </a:r>
            <a:endParaRPr lang="en-US" sz="1000" i="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381000" y="457200"/>
            <a:ext cx="3851275" cy="600075"/>
          </a:xfrm>
          <a:noFill/>
        </p:spPr>
        <p:txBody>
          <a:bodyPr wrap="square" anchor="t">
            <a:spAutoFit/>
          </a:bodyPr>
          <a:lstStyle/>
          <a:p>
            <a:pPr algn="l" eaLnBrk="1" hangingPunct="1"/>
            <a:r>
              <a:rPr lang="en-US" sz="2800" b="1" dirty="0" smtClean="0">
                <a:solidFill>
                  <a:schemeClr val="tx1"/>
                </a:solidFill>
                <a:latin typeface="Comic Sans MS" pitchFamily="66" charset="0"/>
              </a:rPr>
              <a:t>1. </a:t>
            </a:r>
            <a:r>
              <a:rPr lang="en-US" sz="3300" b="1" dirty="0" smtClean="0">
                <a:solidFill>
                  <a:schemeClr val="tx1">
                    <a:lumMod val="65000"/>
                    <a:lumOff val="35000"/>
                  </a:schemeClr>
                </a:solidFill>
                <a:latin typeface="Comic Sans MS" pitchFamily="66" charset="0"/>
              </a:rPr>
              <a:t>Protozoans</a:t>
            </a:r>
          </a:p>
        </p:txBody>
      </p:sp>
      <p:sp>
        <p:nvSpPr>
          <p:cNvPr id="7171" name="Rectangle 2"/>
          <p:cNvSpPr>
            <a:spLocks noGrp="1" noChangeArrowheads="1"/>
          </p:cNvSpPr>
          <p:nvPr>
            <p:ph type="body" sz="half" idx="1"/>
          </p:nvPr>
        </p:nvSpPr>
        <p:spPr>
          <a:xfrm>
            <a:off x="381000" y="1295400"/>
            <a:ext cx="3976914" cy="4525963"/>
          </a:xfrm>
        </p:spPr>
        <p:txBody>
          <a:bodyPr/>
          <a:lstStyle/>
          <a:p>
            <a:pPr marL="0" indent="0" eaLnBrk="1" hangingPunct="1">
              <a:lnSpc>
                <a:spcPct val="80000"/>
              </a:lnSpc>
              <a:buFontTx/>
              <a:buNone/>
              <a:defRPr/>
            </a:pPr>
            <a:endParaRPr lang="en-US" sz="12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Protozoans are generally defined by four characteristics:</a:t>
            </a:r>
          </a:p>
          <a:p>
            <a:pPr eaLnBrk="1" hangingPunct="1">
              <a:lnSpc>
                <a:spcPct val="80000"/>
              </a:lnSpc>
              <a:buFont typeface="Wingdings" pitchFamily="2" charset="2"/>
              <a:buChar char="Ø"/>
              <a:defRPr/>
            </a:pPr>
            <a:endParaRPr lang="en-US" sz="500" dirty="0" smtClean="0">
              <a:latin typeface="Comic Sans MS" pitchFamily="66" charset="0"/>
            </a:endParaRPr>
          </a:p>
          <a:p>
            <a:pPr marL="0" indent="0" eaLnBrk="1" hangingPunct="1">
              <a:lnSpc>
                <a:spcPct val="80000"/>
              </a:lnSpc>
              <a:buFontTx/>
              <a:buNone/>
              <a:defRPr/>
            </a:pPr>
            <a:r>
              <a:rPr lang="en-US" sz="1200" dirty="0" smtClean="0">
                <a:latin typeface="Comic Sans MS" pitchFamily="66" charset="0"/>
              </a:rPr>
              <a:t>	- </a:t>
            </a:r>
            <a:r>
              <a:rPr lang="en-US" sz="1200" dirty="0" smtClean="0">
                <a:latin typeface="Comic Sans MS" pitchFamily="66" charset="0"/>
                <a:hlinkClick r:id="rId3"/>
              </a:rPr>
              <a:t>Eukaryotic</a:t>
            </a:r>
            <a:endParaRPr lang="en-US" sz="1200" dirty="0" smtClean="0">
              <a:latin typeface="Comic Sans MS" pitchFamily="66" charset="0"/>
            </a:endParaRPr>
          </a:p>
          <a:p>
            <a:pPr marL="0" indent="0" eaLnBrk="1" hangingPunct="1">
              <a:lnSpc>
                <a:spcPct val="80000"/>
              </a:lnSpc>
              <a:buFontTx/>
              <a:buNone/>
              <a:defRPr/>
            </a:pPr>
            <a:r>
              <a:rPr lang="en-US" sz="1200" dirty="0" smtClean="0">
                <a:latin typeface="Comic Sans MS" pitchFamily="66" charset="0"/>
              </a:rPr>
              <a:t>	- Single-celled (unicellular)</a:t>
            </a:r>
          </a:p>
          <a:p>
            <a:pPr marL="0" indent="0" eaLnBrk="1" hangingPunct="1">
              <a:lnSpc>
                <a:spcPct val="80000"/>
              </a:lnSpc>
              <a:buFontTx/>
              <a:buNone/>
              <a:defRPr/>
            </a:pPr>
            <a:r>
              <a:rPr lang="en-US" sz="1200" dirty="0" smtClean="0">
                <a:latin typeface="Comic Sans MS" pitchFamily="66" charset="0"/>
              </a:rPr>
              <a:t>	- No cell wall</a:t>
            </a:r>
          </a:p>
          <a:p>
            <a:pPr marL="0" indent="0" eaLnBrk="1" hangingPunct="1">
              <a:lnSpc>
                <a:spcPct val="80000"/>
              </a:lnSpc>
              <a:buFontTx/>
              <a:buNone/>
              <a:defRPr/>
            </a:pPr>
            <a:r>
              <a:rPr lang="en-US" sz="1200" dirty="0" smtClean="0">
                <a:latin typeface="Comic Sans MS" pitchFamily="66" charset="0"/>
              </a:rPr>
              <a:t>	- Motility (nearly all are able to move </a:t>
            </a:r>
            <a:endParaRPr lang="en-US" sz="1200" dirty="0">
              <a:latin typeface="Comic Sans MS" pitchFamily="66" charset="0"/>
            </a:endParaRPr>
          </a:p>
          <a:p>
            <a:pPr marL="0" indent="0" eaLnBrk="1" hangingPunct="1">
              <a:lnSpc>
                <a:spcPct val="80000"/>
              </a:lnSpc>
              <a:buFontTx/>
              <a:buNone/>
              <a:defRPr/>
            </a:pPr>
            <a:r>
              <a:rPr lang="en-US" sz="1200" dirty="0" smtClean="0">
                <a:latin typeface="Comic Sans MS" pitchFamily="66" charset="0"/>
              </a:rPr>
              <a:t>                       due to cilia,  flagella or pseudopodia)</a:t>
            </a:r>
          </a:p>
          <a:p>
            <a:pPr marL="0" indent="0" eaLnBrk="1" hangingPunct="1">
              <a:lnSpc>
                <a:spcPct val="80000"/>
              </a:lnSpc>
              <a:buFontTx/>
              <a:buNone/>
              <a:defRPr/>
            </a:pPr>
            <a:endParaRPr lang="en-US" sz="20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Require moist environments.</a:t>
            </a:r>
          </a:p>
          <a:p>
            <a:pPr eaLnBrk="1" hangingPunct="1">
              <a:lnSpc>
                <a:spcPct val="80000"/>
              </a:lnSpc>
              <a:buFont typeface="Wingdings" pitchFamily="2" charset="2"/>
              <a:buChar char="Ø"/>
              <a:defRPr/>
            </a:pPr>
            <a:endParaRPr lang="en-US" sz="2000" i="1"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Most are free-living and harmless. Very few are pathogens.</a:t>
            </a:r>
          </a:p>
          <a:p>
            <a:pPr eaLnBrk="1" hangingPunct="1">
              <a:lnSpc>
                <a:spcPct val="80000"/>
              </a:lnSpc>
              <a:buFont typeface="Wingdings" pitchFamily="2" charset="2"/>
              <a:buChar char="Ø"/>
              <a:defRPr/>
            </a:pPr>
            <a:endParaRPr lang="en-US" sz="20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Motile feeding stage called </a:t>
            </a:r>
            <a:r>
              <a:rPr lang="en-US" sz="1600" b="1" dirty="0" err="1" smtClean="0">
                <a:latin typeface="Comic Sans MS" pitchFamily="66" charset="0"/>
              </a:rPr>
              <a:t>trophozoite</a:t>
            </a:r>
            <a:r>
              <a:rPr lang="en-US" sz="1600" dirty="0" smtClean="0">
                <a:latin typeface="Comic Sans MS" pitchFamily="66" charset="0"/>
              </a:rPr>
              <a:t>.</a:t>
            </a:r>
          </a:p>
          <a:p>
            <a:pPr eaLnBrk="1" hangingPunct="1">
              <a:lnSpc>
                <a:spcPct val="80000"/>
              </a:lnSpc>
              <a:buFont typeface="Wingdings" pitchFamily="2" charset="2"/>
              <a:buChar char="Ø"/>
              <a:defRPr/>
            </a:pPr>
            <a:endParaRPr lang="en-US" sz="2000" dirty="0" smtClean="0">
              <a:latin typeface="Comic Sans MS" pitchFamily="66" charset="0"/>
            </a:endParaRPr>
          </a:p>
          <a:p>
            <a:pPr eaLnBrk="1" hangingPunct="1">
              <a:lnSpc>
                <a:spcPct val="80000"/>
              </a:lnSpc>
              <a:buFont typeface="Wingdings" pitchFamily="2" charset="2"/>
              <a:buChar char="Ø"/>
              <a:defRPr/>
            </a:pPr>
            <a:r>
              <a:rPr lang="en-US" sz="1600" dirty="0" smtClean="0">
                <a:latin typeface="Comic Sans MS" pitchFamily="66" charset="0"/>
              </a:rPr>
              <a:t>Many have hardy resting stage called </a:t>
            </a:r>
            <a:r>
              <a:rPr lang="en-US" sz="1600" b="1" dirty="0" smtClean="0">
                <a:latin typeface="Comic Sans MS" pitchFamily="66" charset="0"/>
              </a:rPr>
              <a:t>cyst</a:t>
            </a:r>
            <a:r>
              <a:rPr lang="en-US" sz="1600" dirty="0" smtClean="0">
                <a:latin typeface="Comic Sans MS" pitchFamily="66" charset="0"/>
              </a:rPr>
              <a:t>.</a:t>
            </a:r>
          </a:p>
          <a:p>
            <a:pPr eaLnBrk="1" hangingPunct="1">
              <a:lnSpc>
                <a:spcPct val="80000"/>
              </a:lnSpc>
              <a:defRPr/>
            </a:pPr>
            <a:endParaRPr lang="en-US" sz="1600" dirty="0" smtClean="0">
              <a:latin typeface="Comic Sans MS" pitchFamily="66" charset="0"/>
            </a:endParaRPr>
          </a:p>
          <a:p>
            <a:pPr eaLnBrk="1" hangingPunct="1">
              <a:lnSpc>
                <a:spcPct val="80000"/>
              </a:lnSpc>
              <a:defRPr/>
            </a:pPr>
            <a:endParaRPr lang="en-US" sz="3300" dirty="0" smtClean="0"/>
          </a:p>
        </p:txBody>
      </p:sp>
      <p:sp>
        <p:nvSpPr>
          <p:cNvPr id="10244" name="Text Box 12"/>
          <p:cNvSpPr txBox="1">
            <a:spLocks noChangeArrowheads="1"/>
          </p:cNvSpPr>
          <p:nvPr/>
        </p:nvSpPr>
        <p:spPr bwMode="auto">
          <a:xfrm>
            <a:off x="0" y="6413500"/>
            <a:ext cx="2743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ts val="1200"/>
              </a:spcBef>
              <a:spcAft>
                <a:spcPts val="1200"/>
              </a:spcAft>
            </a:pPr>
            <a:r>
              <a:rPr lang="en-US" sz="1000" i="0">
                <a:latin typeface="Comic Sans MS" pitchFamily="66" charset="0"/>
              </a:rPr>
              <a:t>Image: </a:t>
            </a:r>
            <a:r>
              <a:rPr lang="en-US" sz="1000">
                <a:latin typeface="Comic Sans MS" pitchFamily="66" charset="0"/>
                <a:hlinkClick r:id="rId4"/>
              </a:rPr>
              <a:t>Balantidium coli</a:t>
            </a:r>
            <a:r>
              <a:rPr lang="en-US" sz="1000">
                <a:latin typeface="Comic Sans MS" pitchFamily="66" charset="0"/>
              </a:rPr>
              <a:t>, </a:t>
            </a:r>
            <a:r>
              <a:rPr lang="en-US" sz="1000" i="0">
                <a:latin typeface="Comic Sans MS" pitchFamily="66" charset="0"/>
              </a:rPr>
              <a:t>Euthman;  </a:t>
            </a:r>
            <a:r>
              <a:rPr lang="en-US" sz="1000">
                <a:latin typeface="Comic Sans MS" pitchFamily="66" charset="0"/>
              </a:rPr>
              <a:t>Giardia; Naegleria gruberi, </a:t>
            </a:r>
            <a:r>
              <a:rPr lang="en-US" sz="1000" i="0">
                <a:latin typeface="Comic Sans MS" pitchFamily="66" charset="0"/>
                <a:hlinkClick r:id="rId5"/>
              </a:rPr>
              <a:t>PHIL </a:t>
            </a:r>
            <a:r>
              <a:rPr lang="en-US" sz="1000" i="0">
                <a:latin typeface="Comic Sans MS" pitchFamily="66" charset="0"/>
              </a:rPr>
              <a:t>#9863</a:t>
            </a:r>
            <a:endParaRPr lang="en-US" sz="1000">
              <a:latin typeface="Comic Sans MS" pitchFamily="66" charset="0"/>
            </a:endParaRPr>
          </a:p>
        </p:txBody>
      </p:sp>
      <p:pic>
        <p:nvPicPr>
          <p:cNvPr id="1024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0947255">
            <a:off x="5066023" y="3665708"/>
            <a:ext cx="3425283" cy="2282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46" name="Picture 15" descr="Giardia_PHIL116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604137">
            <a:off x="5142225" y="1118653"/>
            <a:ext cx="3425283" cy="246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Content Placeholder 4"/>
          <p:cNvPicPr>
            <a:picLocks noGrp="1" noChangeAspect="1"/>
          </p:cNvPicPr>
          <p:nvPr>
            <p:ph sz="quarter" idx="2"/>
          </p:nvPr>
        </p:nvPicPr>
        <p:blipFill>
          <a:blip r:embed="rId8" cstate="email">
            <a:extLst>
              <a:ext uri="{28A0092B-C50C-407E-A947-70E740481C1C}">
                <a14:useLocalDpi xmlns:a14="http://schemas.microsoft.com/office/drawing/2010/main" val="0"/>
              </a:ext>
            </a:extLst>
          </a:blip>
          <a:stretch>
            <a:fillRect/>
          </a:stretch>
        </p:blipFill>
        <p:spPr>
          <a:xfrm>
            <a:off x="7263555" y="304800"/>
            <a:ext cx="1640048" cy="1752600"/>
          </a:xfrm>
          <a:prstGeom prst="ellipse">
            <a:avLst/>
          </a:prstGeom>
          <a:ln w="9525" cap="rnd">
            <a:solidFill>
              <a:schemeClr val="bg2">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248"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9"/>
              </a:rPr>
              <a:t>Virtual Microbiology Classroom</a:t>
            </a:r>
            <a:r>
              <a:rPr lang="en-US" sz="1000" i="0">
                <a:latin typeface="Comic Sans MS" pitchFamily="66" charset="0"/>
              </a:rPr>
              <a:t> on </a:t>
            </a:r>
            <a:r>
              <a:rPr lang="en-US" sz="1000" i="0">
                <a:latin typeface="Comic Sans MS" pitchFamily="66" charset="0"/>
                <a:hlinkClick r:id="rId10"/>
              </a:rPr>
              <a:t>ScienceProfOnline.com</a:t>
            </a:r>
            <a:endParaRPr lang="en-US" sz="1000" i="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163" y="6457950"/>
            <a:ext cx="25447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r>
              <a:rPr lang="en-US" sz="1000" i="0">
                <a:latin typeface="Comic Sans MS" pitchFamily="66" charset="0"/>
              </a:rPr>
              <a:t>Image: Textbook, </a:t>
            </a:r>
            <a:r>
              <a:rPr lang="en-US" sz="1000" i="0">
                <a:latin typeface="Comic Sans MS" pitchFamily="66" charset="0"/>
                <a:hlinkClick r:id="rId3"/>
              </a:rPr>
              <a:t>Microbiology, with Diseases by Taxonomy</a:t>
            </a:r>
            <a:r>
              <a:rPr lang="en-US" sz="1000" i="0">
                <a:latin typeface="Comic Sans MS" pitchFamily="66" charset="0"/>
              </a:rPr>
              <a:t>, R. Bauman</a:t>
            </a:r>
            <a:r>
              <a:rPr lang="en-US" sz="1000" i="0"/>
              <a:t>.</a:t>
            </a:r>
          </a:p>
        </p:txBody>
      </p:sp>
      <p:sp>
        <p:nvSpPr>
          <p:cNvPr id="11267" name="Rectangle 3"/>
          <p:cNvSpPr>
            <a:spLocks noGrp="1" noChangeArrowheads="1"/>
          </p:cNvSpPr>
          <p:nvPr>
            <p:ph type="title"/>
          </p:nvPr>
        </p:nvSpPr>
        <p:spPr>
          <a:xfrm>
            <a:off x="457200" y="274638"/>
            <a:ext cx="8229600" cy="381000"/>
          </a:xfrm>
        </p:spPr>
        <p:txBody>
          <a:bodyPr/>
          <a:lstStyle/>
          <a:p>
            <a:pPr eaLnBrk="1" hangingPunct="1"/>
            <a:r>
              <a:rPr lang="en-US" sz="3700" b="1" smtClean="0">
                <a:solidFill>
                  <a:schemeClr val="tx1"/>
                </a:solidFill>
                <a:latin typeface="Comic Sans MS" pitchFamily="66" charset="0"/>
              </a:rPr>
              <a:t>Protozoan Life Cycle</a:t>
            </a:r>
          </a:p>
        </p:txBody>
      </p:sp>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04900"/>
            <a:ext cx="6969125"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1"/>
          <p:cNvSpPr txBox="1">
            <a:spLocks noChangeArrowheads="1"/>
          </p:cNvSpPr>
          <p:nvPr/>
        </p:nvSpPr>
        <p:spPr bwMode="auto">
          <a:xfrm>
            <a:off x="7126514" y="4038600"/>
            <a:ext cx="16002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1" hangingPunct="1"/>
            <a:r>
              <a:rPr lang="en-US" sz="2000" b="1" dirty="0">
                <a:solidFill>
                  <a:srgbClr val="FF0000"/>
                </a:solidFill>
                <a:latin typeface="Comic Sans MS" pitchFamily="66" charset="0"/>
              </a:rPr>
              <a:t>Q</a:t>
            </a:r>
            <a:r>
              <a:rPr lang="en-US" b="1" dirty="0">
                <a:latin typeface="Comic Sans MS" pitchFamily="66" charset="0"/>
              </a:rPr>
              <a:t>: What </a:t>
            </a:r>
            <a:r>
              <a:rPr lang="en-US" b="1" dirty="0">
                <a:latin typeface="Comic Sans MS" pitchFamily="66" charset="0"/>
                <a:hlinkClick r:id="rId5"/>
              </a:rPr>
              <a:t>prokaryotic</a:t>
            </a:r>
            <a:r>
              <a:rPr lang="en-US" b="1" dirty="0">
                <a:latin typeface="Comic Sans MS" pitchFamily="66" charset="0"/>
              </a:rPr>
              <a:t> survival skill does this remind you of?</a:t>
            </a:r>
          </a:p>
        </p:txBody>
      </p:sp>
      <p:sp>
        <p:nvSpPr>
          <p:cNvPr id="11270"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6"/>
              </a:rPr>
              <a:t>Virtual Microbiology Classroom</a:t>
            </a:r>
            <a:r>
              <a:rPr lang="en-US" sz="1000" i="0">
                <a:latin typeface="Comic Sans MS" pitchFamily="66" charset="0"/>
              </a:rPr>
              <a:t> on </a:t>
            </a:r>
            <a:r>
              <a:rPr lang="en-US" sz="1000" i="0">
                <a:latin typeface="Comic Sans MS" pitchFamily="66" charset="0"/>
                <a:hlinkClick r:id="rId7"/>
              </a:rPr>
              <a:t>ScienceProfOnline.com</a:t>
            </a:r>
            <a:endParaRPr lang="en-US" sz="1000" i="0">
              <a:latin typeface="Comic Sans MS"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sz="half" idx="1"/>
          </p:nvPr>
        </p:nvSpPr>
        <p:spPr>
          <a:xfrm>
            <a:off x="457200" y="1371600"/>
            <a:ext cx="3124200" cy="4754563"/>
          </a:xfrm>
        </p:spPr>
        <p:txBody>
          <a:bodyPr/>
          <a:lstStyle/>
          <a:p>
            <a:pPr eaLnBrk="1" hangingPunct="1">
              <a:lnSpc>
                <a:spcPct val="90000"/>
              </a:lnSpc>
              <a:buFont typeface="Wingdings" pitchFamily="2" charset="2"/>
              <a:buChar char="Ø"/>
              <a:defRPr/>
            </a:pPr>
            <a:r>
              <a:rPr lang="en-US" sz="1800" dirty="0" smtClean="0">
                <a:latin typeface="Comic Sans MS" pitchFamily="66" charset="0"/>
              </a:rPr>
              <a:t>Inflammatory disorder of the intestine, especially the colon, that results in severe diarrhea containing mucus and/or blood in the feces. </a:t>
            </a:r>
          </a:p>
          <a:p>
            <a:pPr marL="0" indent="0" eaLnBrk="1" hangingPunct="1">
              <a:lnSpc>
                <a:spcPct val="90000"/>
              </a:lnSpc>
              <a:buFontTx/>
              <a:buNone/>
              <a:defRPr/>
            </a:pPr>
            <a:endParaRPr lang="en-US" sz="1800" dirty="0" smtClean="0">
              <a:latin typeface="Comic Sans MS" pitchFamily="66" charset="0"/>
            </a:endParaRPr>
          </a:p>
          <a:p>
            <a:pPr eaLnBrk="1" hangingPunct="1">
              <a:lnSpc>
                <a:spcPct val="90000"/>
              </a:lnSpc>
              <a:buFont typeface="Wingdings" pitchFamily="2" charset="2"/>
              <a:buChar char="Ø"/>
              <a:defRPr/>
            </a:pPr>
            <a:endParaRPr lang="en-US" sz="1800" dirty="0" smtClean="0">
              <a:latin typeface="Comic Sans MS" pitchFamily="66" charset="0"/>
            </a:endParaRPr>
          </a:p>
          <a:p>
            <a:pPr eaLnBrk="1" hangingPunct="1">
              <a:lnSpc>
                <a:spcPct val="90000"/>
              </a:lnSpc>
              <a:buFont typeface="Wingdings" pitchFamily="2" charset="2"/>
              <a:buChar char="Ø"/>
              <a:defRPr/>
            </a:pPr>
            <a:r>
              <a:rPr lang="en-US" sz="1800" dirty="0" smtClean="0">
                <a:latin typeface="Comic Sans MS" pitchFamily="66" charset="0"/>
              </a:rPr>
              <a:t>Untreated, dysentery can be fatal due to massive dehydration.</a:t>
            </a:r>
          </a:p>
          <a:p>
            <a:pPr eaLnBrk="1" hangingPunct="1">
              <a:lnSpc>
                <a:spcPct val="90000"/>
              </a:lnSpc>
              <a:buFont typeface="Wingdings" pitchFamily="2" charset="2"/>
              <a:buChar char="Ø"/>
              <a:defRPr/>
            </a:pPr>
            <a:endParaRPr lang="en-US" sz="1800" dirty="0">
              <a:latin typeface="Comic Sans MS" pitchFamily="66" charset="0"/>
            </a:endParaRPr>
          </a:p>
          <a:p>
            <a:pPr eaLnBrk="1" hangingPunct="1">
              <a:lnSpc>
                <a:spcPct val="90000"/>
              </a:lnSpc>
              <a:buFont typeface="Wingdings" pitchFamily="2" charset="2"/>
              <a:buChar char="Ø"/>
              <a:defRPr/>
            </a:pPr>
            <a:endParaRPr lang="en-US" sz="1800" dirty="0" smtClean="0">
              <a:latin typeface="Comic Sans MS" pitchFamily="66" charset="0"/>
            </a:endParaRPr>
          </a:p>
          <a:p>
            <a:pPr eaLnBrk="1" hangingPunct="1">
              <a:lnSpc>
                <a:spcPct val="90000"/>
              </a:lnSpc>
              <a:buFont typeface="Wingdings" pitchFamily="2" charset="2"/>
              <a:buChar char="Ø"/>
              <a:defRPr/>
            </a:pPr>
            <a:r>
              <a:rPr lang="en-US" sz="1800" dirty="0" smtClean="0">
                <a:latin typeface="Comic Sans MS" pitchFamily="66" charset="0"/>
              </a:rPr>
              <a:t>Can be caused by bacteria, </a:t>
            </a:r>
            <a:r>
              <a:rPr lang="en-US" sz="1800" dirty="0" err="1" smtClean="0">
                <a:latin typeface="Comic Sans MS" pitchFamily="66" charset="0"/>
              </a:rPr>
              <a:t>protozans</a:t>
            </a:r>
            <a:r>
              <a:rPr lang="en-US" sz="1800" dirty="0" smtClean="0">
                <a:latin typeface="Comic Sans MS" pitchFamily="66" charset="0"/>
              </a:rPr>
              <a:t> or parasitic worms.</a:t>
            </a:r>
          </a:p>
        </p:txBody>
      </p:sp>
      <p:sp>
        <p:nvSpPr>
          <p:cNvPr id="12291" name="Text Box 10"/>
          <p:cNvSpPr txBox="1">
            <a:spLocks noChangeArrowheads="1"/>
          </p:cNvSpPr>
          <p:nvPr/>
        </p:nvSpPr>
        <p:spPr bwMode="auto">
          <a:xfrm>
            <a:off x="-23813" y="6634163"/>
            <a:ext cx="16764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1000" i="0">
                <a:latin typeface="Comic Sans MS" pitchFamily="66" charset="0"/>
              </a:rPr>
              <a:t>Image: Source Unknown</a:t>
            </a:r>
          </a:p>
        </p:txBody>
      </p:sp>
      <p:pic>
        <p:nvPicPr>
          <p:cNvPr id="12292" name="Picture 12" descr="Picture1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657600" y="1262063"/>
            <a:ext cx="5029200" cy="4757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16"/>
          <p:cNvSpPr txBox="1">
            <a:spLocks noChangeArrowheads="1"/>
          </p:cNvSpPr>
          <p:nvPr/>
        </p:nvSpPr>
        <p:spPr bwMode="auto">
          <a:xfrm>
            <a:off x="228600" y="228600"/>
            <a:ext cx="7924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spcBef>
                <a:spcPct val="50000"/>
              </a:spcBef>
            </a:pPr>
            <a:r>
              <a:rPr lang="en-US" sz="2800" b="1" i="0" dirty="0">
                <a:latin typeface="Jokerman" pitchFamily="82" charset="0"/>
              </a:rPr>
              <a:t>Disease,</a:t>
            </a:r>
            <a:r>
              <a:rPr lang="en-US" sz="2400" b="1" i="0" dirty="0">
                <a:latin typeface="Comic Sans MS" pitchFamily="66" charset="0"/>
              </a:rPr>
              <a:t> </a:t>
            </a:r>
            <a:r>
              <a:rPr lang="en-US" sz="2800" b="1" i="0" dirty="0">
                <a:latin typeface="Curlz MT" pitchFamily="82" charset="0"/>
              </a:rPr>
              <a:t>Please</a:t>
            </a:r>
            <a:r>
              <a:rPr lang="en-US" sz="2800" b="1" i="0" dirty="0">
                <a:latin typeface="Comic Sans MS" pitchFamily="66" charset="0"/>
              </a:rPr>
              <a:t>:</a:t>
            </a:r>
            <a:r>
              <a:rPr lang="en-US" sz="2400" b="1" i="0" dirty="0">
                <a:latin typeface="Comic Sans MS" pitchFamily="66" charset="0"/>
              </a:rPr>
              <a:t> </a:t>
            </a:r>
            <a:r>
              <a:rPr lang="en-US" sz="3200" b="1" i="0" dirty="0" smtClean="0">
                <a:solidFill>
                  <a:schemeClr val="tx1">
                    <a:lumMod val="65000"/>
                    <a:lumOff val="35000"/>
                  </a:schemeClr>
                </a:solidFill>
                <a:latin typeface="Comic Sans MS" pitchFamily="66" charset="0"/>
              </a:rPr>
              <a:t>Dysentery</a:t>
            </a:r>
            <a:endParaRPr lang="en-US" sz="2800" b="1" i="0" dirty="0">
              <a:solidFill>
                <a:schemeClr val="tx1">
                  <a:lumMod val="65000"/>
                  <a:lumOff val="35000"/>
                </a:schemeClr>
              </a:solidFill>
              <a:latin typeface="Comic Sans MS" pitchFamily="66" charset="0"/>
            </a:endParaRPr>
          </a:p>
        </p:txBody>
      </p:sp>
      <p:sp>
        <p:nvSpPr>
          <p:cNvPr id="12294" name="Text Box 5"/>
          <p:cNvSpPr txBox="1">
            <a:spLocks noChangeArrowheads="1"/>
          </p:cNvSpPr>
          <p:nvPr/>
        </p:nvSpPr>
        <p:spPr bwMode="auto">
          <a:xfrm>
            <a:off x="4572000" y="6613525"/>
            <a:ext cx="4572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i="1">
                <a:solidFill>
                  <a:schemeClr val="tx1"/>
                </a:solidFill>
                <a:latin typeface="Arial" charset="0"/>
              </a:defRPr>
            </a:lvl1pPr>
            <a:lvl2pPr marL="742950" indent="-285750" eaLnBrk="0" hangingPunct="0">
              <a:defRPr i="1">
                <a:solidFill>
                  <a:schemeClr val="tx1"/>
                </a:solidFill>
                <a:latin typeface="Arial" charset="0"/>
              </a:defRPr>
            </a:lvl2pPr>
            <a:lvl3pPr marL="1143000" indent="-228600" eaLnBrk="0" hangingPunct="0">
              <a:defRPr i="1">
                <a:solidFill>
                  <a:schemeClr val="tx1"/>
                </a:solidFill>
                <a:latin typeface="Arial" charset="0"/>
              </a:defRPr>
            </a:lvl3pPr>
            <a:lvl4pPr marL="1600200" indent="-228600" eaLnBrk="0" hangingPunct="0">
              <a:defRPr i="1">
                <a:solidFill>
                  <a:schemeClr val="tx1"/>
                </a:solidFill>
                <a:latin typeface="Arial" charset="0"/>
              </a:defRPr>
            </a:lvl4pPr>
            <a:lvl5pPr marL="2057400" indent="-228600" eaLnBrk="0" hangingPunct="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r" eaLnBrk="1" hangingPunct="1">
              <a:spcBef>
                <a:spcPct val="50000"/>
              </a:spcBef>
            </a:pPr>
            <a:r>
              <a:rPr lang="en-US" sz="1000" i="0">
                <a:latin typeface="Comic Sans MS" pitchFamily="66" charset="0"/>
              </a:rPr>
              <a:t>From the  </a:t>
            </a:r>
            <a:r>
              <a:rPr lang="en-US" sz="1000" i="0">
                <a:latin typeface="Comic Sans MS" pitchFamily="66" charset="0"/>
                <a:hlinkClick r:id="rId4"/>
              </a:rPr>
              <a:t>Virtual Microbiology Classroom</a:t>
            </a:r>
            <a:r>
              <a:rPr lang="en-US" sz="1000" i="0">
                <a:latin typeface="Comic Sans MS" pitchFamily="66" charset="0"/>
              </a:rPr>
              <a:t> on </a:t>
            </a:r>
            <a:r>
              <a:rPr lang="en-US" sz="1000" i="0">
                <a:latin typeface="Comic Sans MS" pitchFamily="66" charset="0"/>
                <a:hlinkClick r:id="rId5"/>
              </a:rPr>
              <a:t>ScienceProfOnline.com</a:t>
            </a:r>
            <a:endParaRPr lang="en-US" sz="1000" i="0">
              <a:latin typeface="Comic Sans MS" pitchFamily="66"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21548</TotalTime>
  <Words>2708</Words>
  <Application>Microsoft Macintosh PowerPoint</Application>
  <PresentationFormat>On-screen Show (4:3)</PresentationFormat>
  <Paragraphs>422</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PowerPoint Presentation</vt:lpstr>
      <vt:lpstr>Meet the Microbes:  Eukaryotes  </vt:lpstr>
      <vt:lpstr>PowerPoint Presentation</vt:lpstr>
      <vt:lpstr>Eukaryotic Cells</vt:lpstr>
      <vt:lpstr>Classifying Living Things</vt:lpstr>
      <vt:lpstr>Domain: Eukaryota</vt:lpstr>
      <vt:lpstr>1. Protozoans</vt:lpstr>
      <vt:lpstr>Protozoan Life Cycle</vt:lpstr>
      <vt:lpstr>PowerPoint Presentation</vt:lpstr>
      <vt:lpstr>PowerPoint Presentation</vt:lpstr>
      <vt:lpstr>PowerPoint Presentation</vt:lpstr>
      <vt:lpstr>PowerPoint Presentation</vt:lpstr>
      <vt:lpstr>PowerPoint Presentation</vt:lpstr>
      <vt:lpstr>2. Fungi</vt:lpstr>
      <vt:lpstr>Fungal Infections</vt:lpstr>
      <vt:lpstr>Fungal Infections: Types of Mycoses</vt:lpstr>
      <vt:lpstr>Epidemiology of Mycoses Transmission and Prevalence of Fungal Infections</vt:lpstr>
      <vt:lpstr>True Fungal Pathogens vs. Opportunistic Fungi</vt:lpstr>
      <vt:lpstr>True Fungal Pathogen  Species: Blastomyces dermatitidis                                  (blast-o-MICE-ease dur-ma-TID-id-iss)</vt:lpstr>
      <vt:lpstr>Opportunistic Fungal Pathogen   Species: Aspergillus fumigatus</vt:lpstr>
      <vt:lpstr>3.  Helminths</vt:lpstr>
      <vt:lpstr>PowerPoint Presentation</vt:lpstr>
      <vt:lpstr>PowerPoint Presentation</vt:lpstr>
      <vt:lpstr>PowerPoint Presentation</vt:lpstr>
      <vt:lpstr>PowerPoint Presentation</vt:lpstr>
      <vt:lpstr>Are microbes intimidating you?  Do yourself a favor. Use the…                 Virtual Microbiology                        Classroom (VMC) !  The VMC is full of resources to help you succeed, including:</vt:lpstr>
    </vt:vector>
  </TitlesOfParts>
  <Company>Online Education Resources,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Eukaryotic Microbes PowerPoint Lecture</dc:title>
  <dc:subject>types of eukaryotic microbes</dc:subject>
  <dc:creator>Tami Port</dc:creator>
  <cp:keywords>eukaryotic microbe powerpoint lecture, free microbiology ppt lectures</cp:keywords>
  <dc:description>PowerPoint lecture on Types of Eukaryotic Microbes used in an actual college microbiology classroom.</dc:description>
  <cp:lastModifiedBy>Voicemail</cp:lastModifiedBy>
  <cp:revision>261</cp:revision>
  <dcterms:created xsi:type="dcterms:W3CDTF">2008-01-21T15:47:31Z</dcterms:created>
  <dcterms:modified xsi:type="dcterms:W3CDTF">2015-02-05T22:45:52Z</dcterms:modified>
  <cp:category>Microbiology PowerPoint Lecture</cp:category>
</cp:coreProperties>
</file>