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60" r:id="rId2"/>
    <p:sldId id="256" r:id="rId3"/>
    <p:sldId id="258" r:id="rId4"/>
    <p:sldId id="260" r:id="rId5"/>
    <p:sldId id="262" r:id="rId6"/>
    <p:sldId id="282" r:id="rId7"/>
    <p:sldId id="356" r:id="rId8"/>
    <p:sldId id="278" r:id="rId9"/>
    <p:sldId id="357" r:id="rId10"/>
    <p:sldId id="359" r:id="rId11"/>
    <p:sldId id="340" r:id="rId12"/>
    <p:sldId id="341" r:id="rId13"/>
  </p:sldIdLst>
  <p:sldSz cx="9144000" cy="6858000" type="screen4x3"/>
  <p:notesSz cx="7077075" cy="9363075"/>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9">
          <p15:clr>
            <a:srgbClr val="A4A3A4"/>
          </p15:clr>
        </p15:guide>
        <p15:guide id="2" pos="222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39933"/>
    <a:srgbClr val="00CC66"/>
    <a:srgbClr val="00FF99"/>
    <a:srgbClr val="FF0000"/>
    <a:srgbClr val="FF9933"/>
    <a:srgbClr val="FF6600"/>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9" autoAdjust="0"/>
    <p:restoredTop sz="94660"/>
  </p:normalViewPr>
  <p:slideViewPr>
    <p:cSldViewPr>
      <p:cViewPr varScale="1">
        <p:scale>
          <a:sx n="70" d="100"/>
          <a:sy n="70" d="100"/>
        </p:scale>
        <p:origin x="492" y="72"/>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2238" y="-108"/>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defTabSz="939800">
              <a:defRPr sz="1200">
                <a:latin typeface="Arial" charset="0"/>
              </a:defRPr>
            </a:lvl1pPr>
          </a:lstStyle>
          <a:p>
            <a:pPr>
              <a:defRPr/>
            </a:pPr>
            <a:endParaRPr lang="en-US"/>
          </a:p>
        </p:txBody>
      </p:sp>
      <p:sp>
        <p:nvSpPr>
          <p:cNvPr id="4099" name="Rectangle 3"/>
          <p:cNvSpPr>
            <a:spLocks noGrp="1" noChangeArrowheads="1"/>
          </p:cNvSpPr>
          <p:nvPr>
            <p:ph type="dt" idx="1"/>
          </p:nvPr>
        </p:nvSpPr>
        <p:spPr bwMode="auto">
          <a:xfrm>
            <a:off x="4008438" y="0"/>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lvl1pPr algn="r" defTabSz="939800">
              <a:defRPr sz="1200">
                <a:latin typeface="Arial"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98563" y="701675"/>
            <a:ext cx="4681537" cy="35115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708025" y="4448175"/>
            <a:ext cx="5661025" cy="4213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defTabSz="939800">
              <a:defRPr sz="1200">
                <a:latin typeface="Arial" charset="0"/>
              </a:defRPr>
            </a:lvl1pPr>
          </a:lstStyle>
          <a:p>
            <a:pPr>
              <a:defRPr/>
            </a:pPr>
            <a:endParaRPr lang="en-US"/>
          </a:p>
        </p:txBody>
      </p:sp>
      <p:sp>
        <p:nvSpPr>
          <p:cNvPr id="4103" name="Rectangle 7"/>
          <p:cNvSpPr>
            <a:spLocks noGrp="1" noChangeArrowheads="1"/>
          </p:cNvSpPr>
          <p:nvPr>
            <p:ph type="sldNum" sz="quarter" idx="5"/>
          </p:nvPr>
        </p:nvSpPr>
        <p:spPr bwMode="auto">
          <a:xfrm>
            <a:off x="4008438" y="8893175"/>
            <a:ext cx="3067050" cy="46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936" tIns="46968" rIns="93936" bIns="46968" numCol="1" anchor="b" anchorCtr="0" compatLnSpc="1">
            <a:prstTxWarp prst="textNoShape">
              <a:avLst/>
            </a:prstTxWarp>
          </a:bodyPr>
          <a:lstStyle>
            <a:lvl1pPr algn="r" defTabSz="939800">
              <a:defRPr sz="1200">
                <a:latin typeface="Arial" charset="0"/>
              </a:defRPr>
            </a:lvl1pPr>
          </a:lstStyle>
          <a:p>
            <a:pPr>
              <a:defRPr/>
            </a:pPr>
            <a:fld id="{99C19E82-DDA0-4C93-9E31-A40919CC221B}" type="slidenum">
              <a:rPr lang="en-US"/>
              <a:pPr>
                <a:defRPr/>
              </a:pPr>
              <a:t>‹#›</a:t>
            </a:fld>
            <a:endParaRPr lang="en-US"/>
          </a:p>
        </p:txBody>
      </p:sp>
    </p:spTree>
    <p:extLst>
      <p:ext uri="{BB962C8B-B14F-4D97-AF65-F5344CB8AC3E}">
        <p14:creationId xmlns:p14="http://schemas.microsoft.com/office/powerpoint/2010/main" val="37859835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877EC770-EBCC-4C7D-AA38-F8DF3E424881}" type="slidenum">
              <a:rPr lang="en-US" sz="1200" smtClean="0">
                <a:cs typeface="Arial" pitchFamily="34" charset="0"/>
              </a:rPr>
              <a:pPr eaLnBrk="1" hangingPunct="1"/>
              <a:t>1</a:t>
            </a:fld>
            <a:endParaRPr lang="en-US" sz="1200" smtClean="0">
              <a:cs typeface="Arial" pitchFamily="34" charset="0"/>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r>
              <a:rPr lang="en-US" dirty="0" smtClean="0">
                <a:latin typeface="Arial" pitchFamily="34" charset="0"/>
              </a:rPr>
              <a:t>Welcome to Science Prof Online PowerPoint Resources!</a:t>
            </a:r>
          </a:p>
          <a:p>
            <a:pPr eaLnBrk="1" hangingPunct="1"/>
            <a:r>
              <a:rPr lang="en-US" dirty="0" smtClean="0">
                <a:latin typeface="Arial" pitchFamily="34" charset="0"/>
              </a:rPr>
              <a:t>This PowerPoint Presentation comes from the Virtual Cell Biology Classroom of Science Prof Online, and, as such, is licensed under Creative Commons Attribution-</a:t>
            </a:r>
            <a:r>
              <a:rPr lang="en-US" dirty="0" err="1" smtClean="0">
                <a:latin typeface="Arial" pitchFamily="34" charset="0"/>
              </a:rPr>
              <a:t>ShareAlike</a:t>
            </a:r>
            <a:r>
              <a:rPr lang="en-US" dirty="0" smtClean="0">
                <a:latin typeface="Arial" pitchFamily="34" charset="0"/>
              </a:rPr>
              <a:t>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extLst>
      <p:ext uri="{BB962C8B-B14F-4D97-AF65-F5344CB8AC3E}">
        <p14:creationId xmlns:p14="http://schemas.microsoft.com/office/powerpoint/2010/main" val="37536998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p:spPr>
        <p:txBody>
          <a:bodyPr/>
          <a:lstStyle/>
          <a:p>
            <a:endParaRPr lang="en-US" smtClean="0">
              <a:latin typeface="Arial" pitchFamily="34" charset="0"/>
            </a:endParaRPr>
          </a:p>
        </p:txBody>
      </p:sp>
      <p:sp>
        <p:nvSpPr>
          <p:cNvPr id="72708" name="Slide Number Placeholder 3"/>
          <p:cNvSpPr>
            <a:spLocks noGrp="1"/>
          </p:cNvSpPr>
          <p:nvPr>
            <p:ph type="sldNum" sz="quarter" idx="5"/>
          </p:nvPr>
        </p:nvSpPr>
        <p:spPr>
          <a:noFill/>
        </p:spPr>
        <p:txBody>
          <a:bodyPr/>
          <a:lstStyle>
            <a:lvl1pPr eaLnBrk="0" hangingPunct="0">
              <a:defRPr>
                <a:solidFill>
                  <a:schemeClr val="tx1"/>
                </a:solidFill>
                <a:latin typeface="Arial" pitchFamily="34" charset="0"/>
              </a:defRPr>
            </a:lvl1pPr>
            <a:lvl2pPr marL="766427" indent="-294780" eaLnBrk="0" hangingPunct="0">
              <a:defRPr>
                <a:solidFill>
                  <a:schemeClr val="tx1"/>
                </a:solidFill>
                <a:latin typeface="Arial" pitchFamily="34" charset="0"/>
              </a:defRPr>
            </a:lvl2pPr>
            <a:lvl3pPr marL="1179119" indent="-235824" eaLnBrk="0" hangingPunct="0">
              <a:defRPr>
                <a:solidFill>
                  <a:schemeClr val="tx1"/>
                </a:solidFill>
                <a:latin typeface="Arial" pitchFamily="34" charset="0"/>
              </a:defRPr>
            </a:lvl3pPr>
            <a:lvl4pPr marL="1650766" indent="-235824" eaLnBrk="0" hangingPunct="0">
              <a:defRPr>
                <a:solidFill>
                  <a:schemeClr val="tx1"/>
                </a:solidFill>
                <a:latin typeface="Arial" pitchFamily="34" charset="0"/>
              </a:defRPr>
            </a:lvl4pPr>
            <a:lvl5pPr marL="2122414" indent="-235824" eaLnBrk="0" hangingPunct="0">
              <a:defRPr>
                <a:solidFill>
                  <a:schemeClr val="tx1"/>
                </a:solidFill>
                <a:latin typeface="Arial" pitchFamily="34" charset="0"/>
              </a:defRPr>
            </a:lvl5pPr>
            <a:lvl6pPr marL="2594061" indent="-235824" eaLnBrk="0" fontAlgn="base" hangingPunct="0">
              <a:spcBef>
                <a:spcPct val="0"/>
              </a:spcBef>
              <a:spcAft>
                <a:spcPct val="0"/>
              </a:spcAft>
              <a:defRPr>
                <a:solidFill>
                  <a:schemeClr val="tx1"/>
                </a:solidFill>
                <a:latin typeface="Arial" pitchFamily="34" charset="0"/>
              </a:defRPr>
            </a:lvl6pPr>
            <a:lvl7pPr marL="3065709" indent="-235824" eaLnBrk="0" fontAlgn="base" hangingPunct="0">
              <a:spcBef>
                <a:spcPct val="0"/>
              </a:spcBef>
              <a:spcAft>
                <a:spcPct val="0"/>
              </a:spcAft>
              <a:defRPr>
                <a:solidFill>
                  <a:schemeClr val="tx1"/>
                </a:solidFill>
                <a:latin typeface="Arial" pitchFamily="34" charset="0"/>
              </a:defRPr>
            </a:lvl7pPr>
            <a:lvl8pPr marL="3537356" indent="-235824" eaLnBrk="0" fontAlgn="base" hangingPunct="0">
              <a:spcBef>
                <a:spcPct val="0"/>
              </a:spcBef>
              <a:spcAft>
                <a:spcPct val="0"/>
              </a:spcAft>
              <a:defRPr>
                <a:solidFill>
                  <a:schemeClr val="tx1"/>
                </a:solidFill>
                <a:latin typeface="Arial" pitchFamily="34" charset="0"/>
              </a:defRPr>
            </a:lvl8pPr>
            <a:lvl9pPr marL="4009004" indent="-235824" eaLnBrk="0" fontAlgn="base" hangingPunct="0">
              <a:spcBef>
                <a:spcPct val="0"/>
              </a:spcBef>
              <a:spcAft>
                <a:spcPct val="0"/>
              </a:spcAft>
              <a:defRPr>
                <a:solidFill>
                  <a:schemeClr val="tx1"/>
                </a:solidFill>
                <a:latin typeface="Arial" pitchFamily="34" charset="0"/>
              </a:defRPr>
            </a:lvl9pPr>
          </a:lstStyle>
          <a:p>
            <a:pPr eaLnBrk="1" hangingPunct="1"/>
            <a:fld id="{AD277318-1D32-4B00-9839-3B5CD5736C85}" type="slidenum">
              <a:rPr lang="en-US" smtClean="0"/>
              <a:pPr eaLnBrk="1" hangingPunct="1"/>
              <a:t>10</a:t>
            </a:fld>
            <a:endParaRPr lang="en-US" smtClean="0"/>
          </a:p>
        </p:txBody>
      </p:sp>
    </p:spTree>
    <p:extLst>
      <p:ext uri="{BB962C8B-B14F-4D97-AF65-F5344CB8AC3E}">
        <p14:creationId xmlns:p14="http://schemas.microsoft.com/office/powerpoint/2010/main" val="953175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1D1A347B-98FF-4F85-BAC7-C3D509718ECC}" type="slidenum">
              <a:rPr lang="en-US" smtClean="0"/>
              <a:pPr eaLnBrk="1" hangingPunct="1"/>
              <a:t>11</a:t>
            </a:fld>
            <a:endParaRPr lang="en-US" smtClean="0"/>
          </a:p>
        </p:txBody>
      </p:sp>
      <p:sp>
        <p:nvSpPr>
          <p:cNvPr id="23555" name="Rectangle 2"/>
          <p:cNvSpPr>
            <a:spLocks noGrp="1" noRot="1" noChangeAspect="1" noChangeArrowheads="1" noTextEdit="1"/>
          </p:cNvSpPr>
          <p:nvPr>
            <p:ph type="sldImg"/>
          </p:nvPr>
        </p:nvSpPr>
        <p:spPr>
          <a:xfrm>
            <a:off x="1200150" y="703263"/>
            <a:ext cx="4681538" cy="3509962"/>
          </a:xfrm>
          <a:ln/>
        </p:spPr>
      </p:sp>
      <p:sp>
        <p:nvSpPr>
          <p:cNvPr id="23556"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4890521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E1F6A99D-8018-451B-9164-44B41B37B82F}" type="slidenum">
              <a:rPr lang="en-US" smtClean="0"/>
              <a:pPr eaLnBrk="1" hangingPunct="1"/>
              <a:t>12</a:t>
            </a:fld>
            <a:endParaRPr lang="en-US" smtClean="0"/>
          </a:p>
        </p:txBody>
      </p:sp>
      <p:sp>
        <p:nvSpPr>
          <p:cNvPr id="24579" name="Rectangle 2"/>
          <p:cNvSpPr>
            <a:spLocks noGrp="1" noRot="1" noChangeAspect="1" noChangeArrowheads="1" noTextEdit="1"/>
          </p:cNvSpPr>
          <p:nvPr>
            <p:ph type="sldImg"/>
          </p:nvPr>
        </p:nvSpPr>
        <p:spPr>
          <a:xfrm>
            <a:off x="1196975" y="703263"/>
            <a:ext cx="4683125" cy="3511550"/>
          </a:xfrm>
          <a:ln/>
        </p:spPr>
      </p:sp>
      <p:sp>
        <p:nvSpPr>
          <p:cNvPr id="24580"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4256928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5A2E80BD-4F6B-4A7F-BA0C-ECF829EC9875}" type="slidenum">
              <a:rPr lang="en-US" smtClean="0"/>
              <a:pPr eaLnBrk="1" hangingPunct="1"/>
              <a:t>2</a:t>
            </a:fld>
            <a:endParaRPr 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2195328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83FBB16F-8229-41FF-B8AF-29F9A45EE6F4}" type="slidenum">
              <a:rPr lang="en-US" smtClean="0"/>
              <a:pPr eaLnBrk="1" hangingPunct="1"/>
              <a:t>3</a:t>
            </a:fld>
            <a:endParaRPr lang="en-US" smtClean="0"/>
          </a:p>
        </p:txBody>
      </p:sp>
      <p:sp>
        <p:nvSpPr>
          <p:cNvPr id="16387" name="Rectangle 2"/>
          <p:cNvSpPr>
            <a:spLocks noGrp="1" noRot="1" noChangeAspect="1" noChangeArrowheads="1" noTextEdit="1"/>
          </p:cNvSpPr>
          <p:nvPr>
            <p:ph type="sldImg"/>
          </p:nvPr>
        </p:nvSpPr>
        <p:spPr>
          <a:xfrm>
            <a:off x="1200150" y="701675"/>
            <a:ext cx="4681538" cy="3511550"/>
          </a:xfrm>
          <a:ln/>
        </p:spPr>
      </p:sp>
      <p:sp>
        <p:nvSpPr>
          <p:cNvPr id="16388"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425620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B8FF79C2-0D03-4B27-8C96-B1ABF5FBA0ED}" type="slidenum">
              <a:rPr lang="en-US" smtClean="0"/>
              <a:pPr eaLnBrk="1" hangingPunct="1"/>
              <a:t>4</a:t>
            </a:fld>
            <a:endParaRPr lang="en-US" smtClean="0"/>
          </a:p>
        </p:txBody>
      </p:sp>
      <p:sp>
        <p:nvSpPr>
          <p:cNvPr id="17411" name="Rectangle 2"/>
          <p:cNvSpPr>
            <a:spLocks noGrp="1" noRot="1" noChangeAspect="1" noChangeArrowheads="1" noTextEdit="1"/>
          </p:cNvSpPr>
          <p:nvPr>
            <p:ph type="sldImg"/>
          </p:nvPr>
        </p:nvSpPr>
        <p:spPr>
          <a:xfrm>
            <a:off x="1200150" y="701675"/>
            <a:ext cx="4683125" cy="3511550"/>
          </a:xfrm>
          <a:ln/>
        </p:spPr>
      </p:sp>
      <p:sp>
        <p:nvSpPr>
          <p:cNvPr id="17412" name="Rectangle 3"/>
          <p:cNvSpPr>
            <a:spLocks noGrp="1" noChangeArrowheads="1"/>
          </p:cNvSpPr>
          <p:nvPr>
            <p:ph type="body" idx="1"/>
          </p:nvPr>
        </p:nvSpPr>
        <p:spPr>
          <a:xfrm>
            <a:off x="942975" y="4448175"/>
            <a:ext cx="5191125" cy="4459288"/>
          </a:xfrm>
          <a:noFill/>
        </p:spPr>
        <p:txBody>
          <a:bodyPr/>
          <a:lstStyle/>
          <a:p>
            <a:pPr eaLnBrk="1" hangingPunct="1"/>
            <a:endParaRPr lang="en-US" sz="1000" smtClean="0">
              <a:latin typeface="Arial" pitchFamily="34" charset="0"/>
            </a:endParaRPr>
          </a:p>
        </p:txBody>
      </p:sp>
    </p:spTree>
    <p:extLst>
      <p:ext uri="{BB962C8B-B14F-4D97-AF65-F5344CB8AC3E}">
        <p14:creationId xmlns:p14="http://schemas.microsoft.com/office/powerpoint/2010/main" val="10290081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F9D5ADA9-48D3-4E9D-8569-8D1BD1D17E12}" type="slidenum">
              <a:rPr lang="en-US" smtClean="0"/>
              <a:pPr eaLnBrk="1" hangingPunct="1"/>
              <a:t>5</a:t>
            </a:fld>
            <a:endParaRPr lang="en-US" smtClean="0"/>
          </a:p>
        </p:txBody>
      </p:sp>
      <p:sp>
        <p:nvSpPr>
          <p:cNvPr id="18435" name="Rectangle 2"/>
          <p:cNvSpPr>
            <a:spLocks noGrp="1" noRot="1" noChangeAspect="1" noChangeArrowheads="1" noTextEdit="1"/>
          </p:cNvSpPr>
          <p:nvPr>
            <p:ph type="sldImg"/>
          </p:nvPr>
        </p:nvSpPr>
        <p:spPr>
          <a:xfrm>
            <a:off x="1200150" y="701675"/>
            <a:ext cx="4683125" cy="3511550"/>
          </a:xfrm>
          <a:ln/>
        </p:spPr>
      </p:sp>
      <p:sp>
        <p:nvSpPr>
          <p:cNvPr id="18436" name="Rectangle 3"/>
          <p:cNvSpPr>
            <a:spLocks noGrp="1" noChangeArrowheads="1"/>
          </p:cNvSpPr>
          <p:nvPr>
            <p:ph type="body" idx="1"/>
          </p:nvPr>
        </p:nvSpPr>
        <p:spPr>
          <a:xfrm>
            <a:off x="942975" y="4448175"/>
            <a:ext cx="5191125" cy="4459288"/>
          </a:xfrm>
          <a:noFill/>
        </p:spPr>
        <p:txBody>
          <a:bodyPr/>
          <a:lstStyle/>
          <a:p>
            <a:pPr eaLnBrk="1" hangingPunct="1">
              <a:spcBef>
                <a:spcPct val="0"/>
              </a:spcBef>
            </a:pPr>
            <a:endParaRPr lang="en-US" sz="1000" smtClean="0">
              <a:latin typeface="Arial" pitchFamily="34" charset="0"/>
            </a:endParaRPr>
          </a:p>
        </p:txBody>
      </p:sp>
    </p:spTree>
    <p:extLst>
      <p:ext uri="{BB962C8B-B14F-4D97-AF65-F5344CB8AC3E}">
        <p14:creationId xmlns:p14="http://schemas.microsoft.com/office/powerpoint/2010/main" val="3837610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5BEC7A6A-5440-4166-A4F2-937535E20D9F}" type="slidenum">
              <a:rPr lang="en-US" smtClean="0"/>
              <a:pPr eaLnBrk="1" hangingPunct="1"/>
              <a:t>6</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23580918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5908E886-DCBA-456E-ACB2-F21462A67BA6}" type="slidenum">
              <a:rPr lang="en-US" smtClean="0"/>
              <a:pPr eaLnBrk="1" hangingPunct="1"/>
              <a:t>7</a:t>
            </a:fld>
            <a:endParaRPr lang="en-US" smtClean="0"/>
          </a:p>
        </p:txBody>
      </p:sp>
      <p:sp>
        <p:nvSpPr>
          <p:cNvPr id="20483" name="Rectangle 2"/>
          <p:cNvSpPr>
            <a:spLocks noGrp="1" noRot="1" noChangeAspect="1" noChangeArrowheads="1" noTextEdit="1"/>
          </p:cNvSpPr>
          <p:nvPr>
            <p:ph type="sldImg"/>
          </p:nvPr>
        </p:nvSpPr>
        <p:spPr>
          <a:xfrm>
            <a:off x="1198563" y="701675"/>
            <a:ext cx="4683125" cy="3511550"/>
          </a:xfrm>
          <a:ln/>
        </p:spPr>
      </p:sp>
      <p:sp>
        <p:nvSpPr>
          <p:cNvPr id="20484" name="Rectangle 3"/>
          <p:cNvSpPr>
            <a:spLocks noGrp="1" noChangeArrowheads="1"/>
          </p:cNvSpPr>
          <p:nvPr>
            <p:ph type="body" idx="1"/>
          </p:nvPr>
        </p:nvSpPr>
        <p:spPr>
          <a:noFill/>
        </p:spPr>
        <p:txBody>
          <a:bodyPr/>
          <a:lstStyle/>
          <a:p>
            <a:pPr marL="228600" indent="-228600">
              <a:buFontTx/>
              <a:buAutoNum type="arabicPeriod"/>
            </a:pPr>
            <a:r>
              <a:rPr lang="en-US" smtClean="0">
                <a:latin typeface="Arial" pitchFamily="34" charset="0"/>
              </a:rPr>
              <a:t>nucleic acid</a:t>
            </a:r>
          </a:p>
          <a:p>
            <a:pPr marL="228600" indent="-228600">
              <a:buFontTx/>
              <a:buAutoNum type="arabicPeriod"/>
            </a:pPr>
            <a:r>
              <a:rPr lang="en-US" smtClean="0">
                <a:latin typeface="Arial" pitchFamily="34" charset="0"/>
              </a:rPr>
              <a:t>capsomere</a:t>
            </a:r>
          </a:p>
          <a:p>
            <a:pPr marL="228600" indent="-228600">
              <a:buFontTx/>
              <a:buAutoNum type="arabicPeriod"/>
            </a:pPr>
            <a:r>
              <a:rPr lang="en-US" smtClean="0">
                <a:latin typeface="Arial" pitchFamily="34" charset="0"/>
              </a:rPr>
              <a:t>capsid</a:t>
            </a:r>
          </a:p>
        </p:txBody>
      </p:sp>
    </p:spTree>
    <p:extLst>
      <p:ext uri="{BB962C8B-B14F-4D97-AF65-F5344CB8AC3E}">
        <p14:creationId xmlns:p14="http://schemas.microsoft.com/office/powerpoint/2010/main" val="2739243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68BDE27E-2150-4639-849F-913BCF5099BD}" type="slidenum">
              <a:rPr lang="en-US" smtClean="0"/>
              <a:pPr eaLnBrk="1" hangingPunct="1"/>
              <a:t>8</a:t>
            </a:fld>
            <a:endParaRPr lang="en-US"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3022521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defTabSz="939800" eaLnBrk="0" hangingPunct="0">
              <a:defRPr>
                <a:solidFill>
                  <a:schemeClr val="tx1"/>
                </a:solidFill>
                <a:latin typeface="Arial" pitchFamily="34" charset="0"/>
              </a:defRPr>
            </a:lvl1pPr>
            <a:lvl2pPr marL="742950" indent="-285750" defTabSz="939800" eaLnBrk="0" hangingPunct="0">
              <a:defRPr>
                <a:solidFill>
                  <a:schemeClr val="tx1"/>
                </a:solidFill>
                <a:latin typeface="Arial" pitchFamily="34" charset="0"/>
              </a:defRPr>
            </a:lvl2pPr>
            <a:lvl3pPr marL="1143000" indent="-228600" defTabSz="939800" eaLnBrk="0" hangingPunct="0">
              <a:defRPr>
                <a:solidFill>
                  <a:schemeClr val="tx1"/>
                </a:solidFill>
                <a:latin typeface="Arial" pitchFamily="34" charset="0"/>
              </a:defRPr>
            </a:lvl3pPr>
            <a:lvl4pPr marL="1600200" indent="-228600" defTabSz="939800" eaLnBrk="0" hangingPunct="0">
              <a:defRPr>
                <a:solidFill>
                  <a:schemeClr val="tx1"/>
                </a:solidFill>
                <a:latin typeface="Arial" pitchFamily="34" charset="0"/>
              </a:defRPr>
            </a:lvl4pPr>
            <a:lvl5pPr marL="2057400" indent="-228600" defTabSz="939800" eaLnBrk="0" hangingPunct="0">
              <a:defRPr>
                <a:solidFill>
                  <a:schemeClr val="tx1"/>
                </a:solidFill>
                <a:latin typeface="Arial" pitchFamily="34" charset="0"/>
              </a:defRPr>
            </a:lvl5pPr>
            <a:lvl6pPr marL="2514600" indent="-228600" defTabSz="939800" eaLnBrk="0" fontAlgn="base" hangingPunct="0">
              <a:spcBef>
                <a:spcPct val="0"/>
              </a:spcBef>
              <a:spcAft>
                <a:spcPct val="0"/>
              </a:spcAft>
              <a:defRPr>
                <a:solidFill>
                  <a:schemeClr val="tx1"/>
                </a:solidFill>
                <a:latin typeface="Arial" pitchFamily="34" charset="0"/>
              </a:defRPr>
            </a:lvl6pPr>
            <a:lvl7pPr marL="2971800" indent="-228600" defTabSz="939800" eaLnBrk="0" fontAlgn="base" hangingPunct="0">
              <a:spcBef>
                <a:spcPct val="0"/>
              </a:spcBef>
              <a:spcAft>
                <a:spcPct val="0"/>
              </a:spcAft>
              <a:defRPr>
                <a:solidFill>
                  <a:schemeClr val="tx1"/>
                </a:solidFill>
                <a:latin typeface="Arial" pitchFamily="34" charset="0"/>
              </a:defRPr>
            </a:lvl7pPr>
            <a:lvl8pPr marL="3429000" indent="-228600" defTabSz="939800" eaLnBrk="0" fontAlgn="base" hangingPunct="0">
              <a:spcBef>
                <a:spcPct val="0"/>
              </a:spcBef>
              <a:spcAft>
                <a:spcPct val="0"/>
              </a:spcAft>
              <a:defRPr>
                <a:solidFill>
                  <a:schemeClr val="tx1"/>
                </a:solidFill>
                <a:latin typeface="Arial" pitchFamily="34" charset="0"/>
              </a:defRPr>
            </a:lvl8pPr>
            <a:lvl9pPr marL="3886200" indent="-228600" defTabSz="939800" eaLnBrk="0" fontAlgn="base" hangingPunct="0">
              <a:spcBef>
                <a:spcPct val="0"/>
              </a:spcBef>
              <a:spcAft>
                <a:spcPct val="0"/>
              </a:spcAft>
              <a:defRPr>
                <a:solidFill>
                  <a:schemeClr val="tx1"/>
                </a:solidFill>
                <a:latin typeface="Arial" pitchFamily="34" charset="0"/>
              </a:defRPr>
            </a:lvl9pPr>
          </a:lstStyle>
          <a:p>
            <a:pPr eaLnBrk="1" hangingPunct="1"/>
            <a:fld id="{08DB4C25-6A08-475B-A141-B0AD4B54ADE5}" type="slidenum">
              <a:rPr lang="en-US" smtClean="0"/>
              <a:pPr eaLnBrk="1" hangingPunct="1"/>
              <a:t>9</a:t>
            </a:fld>
            <a:endParaRPr 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extLst>
      <p:ext uri="{BB962C8B-B14F-4D97-AF65-F5344CB8AC3E}">
        <p14:creationId xmlns:p14="http://schemas.microsoft.com/office/powerpoint/2010/main" val="1902732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327590-E26E-4CE0-9453-EBE62D57973A}" type="slidenum">
              <a:rPr lang="en-US"/>
              <a:pPr>
                <a:defRPr/>
              </a:pPr>
              <a:t>‹#›</a:t>
            </a:fld>
            <a:endParaRPr lang="en-US"/>
          </a:p>
        </p:txBody>
      </p:sp>
    </p:spTree>
    <p:extLst>
      <p:ext uri="{BB962C8B-B14F-4D97-AF65-F5344CB8AC3E}">
        <p14:creationId xmlns:p14="http://schemas.microsoft.com/office/powerpoint/2010/main" val="3005097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B804E1-16A2-47E6-8305-1AAB4146ECA3}" type="slidenum">
              <a:rPr lang="en-US"/>
              <a:pPr>
                <a:defRPr/>
              </a:pPr>
              <a:t>‹#›</a:t>
            </a:fld>
            <a:endParaRPr lang="en-US"/>
          </a:p>
        </p:txBody>
      </p:sp>
    </p:spTree>
    <p:extLst>
      <p:ext uri="{BB962C8B-B14F-4D97-AF65-F5344CB8AC3E}">
        <p14:creationId xmlns:p14="http://schemas.microsoft.com/office/powerpoint/2010/main" val="3255332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ECF71A2-E398-4A38-A184-F701CBFC336D}" type="slidenum">
              <a:rPr lang="en-US"/>
              <a:pPr>
                <a:defRPr/>
              </a:pPr>
              <a:t>‹#›</a:t>
            </a:fld>
            <a:endParaRPr lang="en-US"/>
          </a:p>
        </p:txBody>
      </p:sp>
    </p:spTree>
    <p:extLst>
      <p:ext uri="{BB962C8B-B14F-4D97-AF65-F5344CB8AC3E}">
        <p14:creationId xmlns:p14="http://schemas.microsoft.com/office/powerpoint/2010/main" val="2742702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8515042F-271B-432F-A848-9B7D6771B832}" type="slidenum">
              <a:rPr lang="en-US"/>
              <a:pPr>
                <a:defRPr/>
              </a:pPr>
              <a:t>‹#›</a:t>
            </a:fld>
            <a:endParaRPr lang="en-US"/>
          </a:p>
        </p:txBody>
      </p:sp>
    </p:spTree>
    <p:extLst>
      <p:ext uri="{BB962C8B-B14F-4D97-AF65-F5344CB8AC3E}">
        <p14:creationId xmlns:p14="http://schemas.microsoft.com/office/powerpoint/2010/main" val="12248928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04F7EDE-217A-469E-A057-0FBB12E79294}" type="slidenum">
              <a:rPr lang="en-US"/>
              <a:pPr>
                <a:defRPr/>
              </a:pPr>
              <a:t>‹#›</a:t>
            </a:fld>
            <a:endParaRPr lang="en-US"/>
          </a:p>
        </p:txBody>
      </p:sp>
    </p:spTree>
    <p:extLst>
      <p:ext uri="{BB962C8B-B14F-4D97-AF65-F5344CB8AC3E}">
        <p14:creationId xmlns:p14="http://schemas.microsoft.com/office/powerpoint/2010/main" val="3005266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4499FB2-C9D5-4013-8351-5C95C3F4C4D7}" type="slidenum">
              <a:rPr lang="en-US"/>
              <a:pPr>
                <a:defRPr/>
              </a:pPr>
              <a:t>‹#›</a:t>
            </a:fld>
            <a:endParaRPr lang="en-US"/>
          </a:p>
        </p:txBody>
      </p:sp>
    </p:spTree>
    <p:extLst>
      <p:ext uri="{BB962C8B-B14F-4D97-AF65-F5344CB8AC3E}">
        <p14:creationId xmlns:p14="http://schemas.microsoft.com/office/powerpoint/2010/main" val="3589228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5A749D-EF77-49C7-A4FA-378EECB7887A}" type="slidenum">
              <a:rPr lang="en-US"/>
              <a:pPr>
                <a:defRPr/>
              </a:pPr>
              <a:t>‹#›</a:t>
            </a:fld>
            <a:endParaRPr lang="en-US"/>
          </a:p>
        </p:txBody>
      </p:sp>
    </p:spTree>
    <p:extLst>
      <p:ext uri="{BB962C8B-B14F-4D97-AF65-F5344CB8AC3E}">
        <p14:creationId xmlns:p14="http://schemas.microsoft.com/office/powerpoint/2010/main" val="2857477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581C3F-255B-4644-A030-BA879303ED4D}" type="slidenum">
              <a:rPr lang="en-US"/>
              <a:pPr>
                <a:defRPr/>
              </a:pPr>
              <a:t>‹#›</a:t>
            </a:fld>
            <a:endParaRPr lang="en-US"/>
          </a:p>
        </p:txBody>
      </p:sp>
    </p:spTree>
    <p:extLst>
      <p:ext uri="{BB962C8B-B14F-4D97-AF65-F5344CB8AC3E}">
        <p14:creationId xmlns:p14="http://schemas.microsoft.com/office/powerpoint/2010/main" val="206061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C237DAB-65C4-441D-A9E7-5B620B55BD1E}" type="slidenum">
              <a:rPr lang="en-US"/>
              <a:pPr>
                <a:defRPr/>
              </a:pPr>
              <a:t>‹#›</a:t>
            </a:fld>
            <a:endParaRPr lang="en-US"/>
          </a:p>
        </p:txBody>
      </p:sp>
    </p:spTree>
    <p:extLst>
      <p:ext uri="{BB962C8B-B14F-4D97-AF65-F5344CB8AC3E}">
        <p14:creationId xmlns:p14="http://schemas.microsoft.com/office/powerpoint/2010/main" val="1884346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C8825BD-6104-4BF8-B062-6ABCC713CD22}" type="slidenum">
              <a:rPr lang="en-US"/>
              <a:pPr>
                <a:defRPr/>
              </a:pPr>
              <a:t>‹#›</a:t>
            </a:fld>
            <a:endParaRPr lang="en-US"/>
          </a:p>
        </p:txBody>
      </p:sp>
    </p:spTree>
    <p:extLst>
      <p:ext uri="{BB962C8B-B14F-4D97-AF65-F5344CB8AC3E}">
        <p14:creationId xmlns:p14="http://schemas.microsoft.com/office/powerpoint/2010/main" val="383387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48FEB15-2DDF-4012-BBC1-51DD587FCCA8}" type="slidenum">
              <a:rPr lang="en-US"/>
              <a:pPr>
                <a:defRPr/>
              </a:pPr>
              <a:t>‹#›</a:t>
            </a:fld>
            <a:endParaRPr lang="en-US"/>
          </a:p>
        </p:txBody>
      </p:sp>
    </p:spTree>
    <p:extLst>
      <p:ext uri="{BB962C8B-B14F-4D97-AF65-F5344CB8AC3E}">
        <p14:creationId xmlns:p14="http://schemas.microsoft.com/office/powerpoint/2010/main" val="3791115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829FB0F-4AF0-460B-B287-67ECFC9D745C}" type="slidenum">
              <a:rPr lang="en-US"/>
              <a:pPr>
                <a:defRPr/>
              </a:pPr>
              <a:t>‹#›</a:t>
            </a:fld>
            <a:endParaRPr lang="en-US"/>
          </a:p>
        </p:txBody>
      </p:sp>
    </p:spTree>
    <p:extLst>
      <p:ext uri="{BB962C8B-B14F-4D97-AF65-F5344CB8AC3E}">
        <p14:creationId xmlns:p14="http://schemas.microsoft.com/office/powerpoint/2010/main" val="4283324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6ED442-30C2-4180-BF01-9405FC17A683}" type="slidenum">
              <a:rPr lang="en-US"/>
              <a:pPr>
                <a:defRPr/>
              </a:pPr>
              <a:t>‹#›</a:t>
            </a:fld>
            <a:endParaRPr lang="en-US"/>
          </a:p>
        </p:txBody>
      </p:sp>
    </p:spTree>
    <p:extLst>
      <p:ext uri="{BB962C8B-B14F-4D97-AF65-F5344CB8AC3E}">
        <p14:creationId xmlns:p14="http://schemas.microsoft.com/office/powerpoint/2010/main" val="929295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32F4EDF-31A3-4777-88F6-246316193E5D}" type="slidenum">
              <a:rPr lang="en-US"/>
              <a:pPr>
                <a:defRPr/>
              </a:pPr>
              <a:t>‹#›</a:t>
            </a:fld>
            <a:endParaRPr lang="en-US"/>
          </a:p>
        </p:txBody>
      </p:sp>
    </p:spTree>
    <p:extLst>
      <p:ext uri="{BB962C8B-B14F-4D97-AF65-F5344CB8AC3E}">
        <p14:creationId xmlns:p14="http://schemas.microsoft.com/office/powerpoint/2010/main" val="106592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86A47CE0-4179-4597-8F8C-1E58DC494D6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image" Target="../media/image1.jpeg"/><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alicia@scienceprofonline.com" TargetMode="External"/><Relationship Id="rId5" Type="http://schemas.openxmlformats.org/officeDocument/2006/relationships/hyperlink" Target="http://creativecommons.org/licenses/by-sa/3.0/" TargetMode="External"/><Relationship Id="rId10" Type="http://schemas.openxmlformats.org/officeDocument/2006/relationships/hyperlink" Target="mailto:info@scienceprofonline.com" TargetMode="External"/><Relationship Id="rId4" Type="http://schemas.openxmlformats.org/officeDocument/2006/relationships/hyperlink" Target="http://www.scienceprofonline.org/" TargetMode="External"/><Relationship Id="rId9" Type="http://schemas.openxmlformats.org/officeDocument/2006/relationships/hyperlink" Target="http://www.scienceprofonline.com/science-image-libr/sci-image-libr-microscope.html" TargetMode="External"/></Relationships>
</file>

<file path=ppt/slides/_rels/slide10.xml.rels><?xml version="1.0" encoding="UTF-8" standalone="yes"?>
<Relationships xmlns="http://schemas.openxmlformats.org/package/2006/relationships"><Relationship Id="rId8" Type="http://schemas.openxmlformats.org/officeDocument/2006/relationships/hyperlink" Target="http://www.peteducation.com/" TargetMode="External"/><Relationship Id="rId3" Type="http://schemas.openxmlformats.org/officeDocument/2006/relationships/hyperlink" Target="http://www.johnkyrk.com/virus.html" TargetMode="External"/><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micro-main.html" TargetMode="External"/><Relationship Id="rId4" Type="http://schemas.openxmlformats.org/officeDocument/2006/relationships/hyperlink" Target="http://www.npr.org/blogs/krulwich/2011/06/01/114075029/flu-attack-how-a-virus-invades-your-body"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webadventures.rice.edu/stu/Games/MedMyst-Reloaded/_401/Game-Overview.html" TargetMode="External"/><Relationship Id="rId3" Type="http://schemas.openxmlformats.org/officeDocument/2006/relationships/hyperlink" Target="http://www.scienceprofonline.com/vmc/virus-structure-main.html" TargetMode="External"/><Relationship Id="rId7" Type="http://schemas.openxmlformats.org/officeDocument/2006/relationships/hyperlink" Target="http://www.sonypictures.com/homevideo/quarantine/" TargetMode="External"/><Relationship Id="rId12" Type="http://schemas.openxmlformats.org/officeDocument/2006/relationships/hyperlink" Target="http://www.scienceprofonline.com/virtual-micro-main.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addictinggames.com/strategy-games/pandemic2.jsp" TargetMode="External"/><Relationship Id="rId11" Type="http://schemas.openxmlformats.org/officeDocument/2006/relationships/image" Target="../media/image12.wmf"/><Relationship Id="rId5" Type="http://schemas.openxmlformats.org/officeDocument/2006/relationships/hyperlink" Target="http://highered.mcgraw-hill.com/sites/9834092339/student_view0/chapter27/mechanism_for_releasing_enveloped_viruses.html" TargetMode="External"/><Relationship Id="rId10" Type="http://schemas.openxmlformats.org/officeDocument/2006/relationships/hyperlink" Target="http://www.giantmicrobes.com/us/products/typhoidfever.html" TargetMode="External"/><Relationship Id="rId4" Type="http://schemas.openxmlformats.org/officeDocument/2006/relationships/hyperlink" Target="http://www.scienceprofonline.com/" TargetMode="External"/><Relationship Id="rId9" Type="http://schemas.openxmlformats.org/officeDocument/2006/relationships/hyperlink" Target="http://www.youtube.com/watch?v=y2DK3UO4_UQ&amp;feature=related"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hyperlink" Target="http://www.scienceprofonline.com/virtual-micro-main.html" TargetMode="External"/><Relationship Id="rId7" Type="http://schemas.openxmlformats.org/officeDocument/2006/relationships/image" Target="../media/image13.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commons.wikimedia.org/wiki/File:Average_prokaryote_cell-_unlabled.svg" TargetMode="External"/><Relationship Id="rId5" Type="http://schemas.openxmlformats.org/officeDocument/2006/relationships/hyperlink" Target="http://www.giantmicrobes.com/us/products/T4.html" TargetMode="External"/><Relationship Id="rId4" Type="http://schemas.openxmlformats.org/officeDocument/2006/relationships/hyperlink" Target="http://www.scienceprofonline.com/" TargetMode="External"/><Relationship Id="rId9"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File:Virus-types.pn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http://www.scienceprofonline.com/" TargetMode="External"/><Relationship Id="rId5" Type="http://schemas.openxmlformats.org/officeDocument/2006/relationships/hyperlink" Target="http://www.scienceprofonline.com/virtual-micro-main.html" TargetMode="Externa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rofonline.com/virtual-micro-main.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hyperlink" Target="http://www.scienceprofonline.co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hyperlink" Target="http://www.scienceprofonline.org/microbiology/what-is-a-virus.html" TargetMode="External"/><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hyperlink" Target="http://phil.cdc.gov/phil/home.asp" TargetMode="External"/><Relationship Id="rId4" Type="http://schemas.openxmlformats.org/officeDocument/2006/relationships/hyperlink" Target="http://www.scienceprofonline.org/chemistry/what-are-proteins-amino-acids-peptide-bonds.html" TargetMode="External"/><Relationship Id="rId9" Type="http://schemas.openxmlformats.org/officeDocument/2006/relationships/image" Target="../media/image4.jpeg"/></Relationships>
</file>

<file path=ppt/slides/_rels/slide5.xml.rels><?xml version="1.0" encoding="UTF-8" standalone="yes"?>
<Relationships xmlns="http://schemas.openxmlformats.org/package/2006/relationships"><Relationship Id="rId8" Type="http://schemas.openxmlformats.org/officeDocument/2006/relationships/hyperlink" Target="http://www.peteducation.com/" TargetMode="External"/><Relationship Id="rId3" Type="http://schemas.openxmlformats.org/officeDocument/2006/relationships/hyperlink" Target="http://www.scienceprofonline.com/chemistry/nucleotides-nucleic-acids-atp-rna-dna.html" TargetMode="External"/><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hyperlink" Target="http://www.scienceprofonline.org/chemistry/what-are-proteins-amino-acids-peptide-bonds.html" TargetMode="External"/><Relationship Id="rId5" Type="http://schemas.openxmlformats.org/officeDocument/2006/relationships/hyperlink" Target="http://bcs.whfreeman.com/thelifewire/content/chp03/0302002.html" TargetMode="External"/><Relationship Id="rId10" Type="http://schemas.openxmlformats.org/officeDocument/2006/relationships/hyperlink" Target="http://www.scienceprofonline.com/" TargetMode="External"/><Relationship Id="rId4" Type="http://schemas.openxmlformats.org/officeDocument/2006/relationships/hyperlink" Target="http://www.scienceprofonline.com/chemistry/what-is-a-lipid-organic-chemistry-fats-phospholipids-waxes-steroids.html" TargetMode="External"/><Relationship Id="rId9" Type="http://schemas.openxmlformats.org/officeDocument/2006/relationships/hyperlink" Target="http://www.scienceprofonline.com/virtual-micro-main.html"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hyperlink" Target="http://www.scienceprofonline.com/chemistry/nucleotides-nucleic-acids-atp-rna-dna.html" TargetMode="External"/><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7.jpeg"/><Relationship Id="rId5" Type="http://schemas.openxmlformats.org/officeDocument/2006/relationships/hyperlink" Target="http://www.biologycorner.com/bio1/DNA.html" TargetMode="Externa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8" Type="http://schemas.openxmlformats.org/officeDocument/2006/relationships/hyperlink" Target="http://www.scienceprofonline.com/virtual-micro-main.html" TargetMode="External"/><Relationship Id="rId3" Type="http://schemas.openxmlformats.org/officeDocument/2006/relationships/hyperlink" Target="http://www.scienceprofonline.org/chemistry/what-are-proteins-amino-acids-peptide-bonds.html" TargetMode="External"/><Relationship Id="rId7"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3.xml"/><Relationship Id="rId6" Type="http://schemas.openxmlformats.org/officeDocument/2006/relationships/hyperlink" Target="http://en.wikipedia.org/wiki/File:Tobacco_mosaic_virus_structure.png" TargetMode="External"/><Relationship Id="rId5" Type="http://schemas.openxmlformats.org/officeDocument/2006/relationships/hyperlink" Target="http://en.wikipedia.org/wiki/File:TobaccoMosaicVirus.jpg" TargetMode="External"/><Relationship Id="rId4" Type="http://schemas.openxmlformats.org/officeDocument/2006/relationships/image" Target="../media/image8.png"/><Relationship Id="rId9" Type="http://schemas.openxmlformats.org/officeDocument/2006/relationships/hyperlink" Target="http://www.scienceprofonline.com/"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scienceprofonline.com/" TargetMode="External"/><Relationship Id="rId3" Type="http://schemas.openxmlformats.org/officeDocument/2006/relationships/hyperlink" Target="http://www.scienceprofonline.org/microbiology/what-is-a-virus.html" TargetMode="External"/><Relationship Id="rId7" Type="http://schemas.openxmlformats.org/officeDocument/2006/relationships/hyperlink" Target="http://www.scienceprofonline.com/virtual-micro-main.html" TargetMode="External"/><Relationship Id="rId2" Type="http://schemas.openxmlformats.org/officeDocument/2006/relationships/notesSlide" Target="../notesSlides/notesSlide8.xml"/><Relationship Id="rId1" Type="http://schemas.openxmlformats.org/officeDocument/2006/relationships/slideLayout" Target="../slideLayouts/slideLayout13.xml"/><Relationship Id="rId6" Type="http://schemas.openxmlformats.org/officeDocument/2006/relationships/hyperlink" Target="http://phil.cdc.gov/PHIL_Images/03082002/00012/PHIL_1876_lores.jpg" TargetMode="External"/><Relationship Id="rId5" Type="http://schemas.openxmlformats.org/officeDocument/2006/relationships/hyperlink" Target="http://www.peteducation.com/" TargetMode="External"/><Relationship Id="rId10" Type="http://schemas.openxmlformats.org/officeDocument/2006/relationships/hyperlink" Target="http://highered.mcgraw-hill.com/sites/9834092339/student_view0/chapter27/mechanism_for_releasing_enveloped_viruses.html" TargetMode="External"/><Relationship Id="rId4" Type="http://schemas.openxmlformats.org/officeDocument/2006/relationships/image" Target="../media/image5.png"/><Relationship Id="rId9" Type="http://schemas.openxmlformats.org/officeDocument/2006/relationships/image" Target="../media/image10.jpeg"/></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181225" cy="1370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1430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r>
              <a:rPr lang="en-US" sz="2800" b="1">
                <a:solidFill>
                  <a:schemeClr val="tx2"/>
                </a:solidFill>
                <a:latin typeface="Comic Sans MS" pitchFamily="66" charset="0"/>
              </a:rPr>
              <a:t>About </a:t>
            </a:r>
            <a:r>
              <a:rPr lang="en-US" sz="2800" b="1">
                <a:solidFill>
                  <a:schemeClr val="tx2"/>
                </a:solidFill>
                <a:latin typeface="Comic Sans MS" pitchFamily="66" charset="0"/>
                <a:hlinkClick r:id="rId4"/>
              </a:rPr>
              <a:t>Science Prof Online</a:t>
            </a:r>
            <a:r>
              <a:rPr lang="en-US" sz="2800" b="1">
                <a:solidFill>
                  <a:schemeClr val="tx2"/>
                </a:solidFill>
                <a:latin typeface="Comic Sans MS" pitchFamily="66" charset="0"/>
              </a:rPr>
              <a:t> </a:t>
            </a:r>
          </a:p>
          <a:p>
            <a:pPr algn="ctr"/>
            <a:r>
              <a:rPr 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619150"/>
            <a:ext cx="9036050" cy="3825674"/>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a:lnSpc>
                <a:spcPct val="80000"/>
              </a:lnSpc>
              <a:spcBef>
                <a:spcPct val="20000"/>
              </a:spcBef>
              <a:buFontTx/>
              <a:buChar char="•"/>
            </a:pPr>
            <a:r>
              <a:rPr lang="en-US" sz="1400" b="0" dirty="0">
                <a:latin typeface="Comic Sans MS" pitchFamily="66" charset="0"/>
              </a:rPr>
              <a:t> </a:t>
            </a:r>
            <a:r>
              <a:rPr lang="en-US" sz="1200" b="0" dirty="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algn="l">
              <a:lnSpc>
                <a:spcPct val="80000"/>
              </a:lnSpc>
              <a:spcBef>
                <a:spcPct val="20000"/>
              </a:spcBef>
              <a:buFontTx/>
              <a:buChar char="•"/>
            </a:pPr>
            <a:endParaRPr lang="en-US" sz="1200" b="0" dirty="0">
              <a:latin typeface="Comic Sans MS" pitchFamily="66" charset="0"/>
            </a:endParaRPr>
          </a:p>
          <a:p>
            <a:pPr algn="l">
              <a:lnSpc>
                <a:spcPct val="80000"/>
              </a:lnSpc>
              <a:spcBef>
                <a:spcPct val="20000"/>
              </a:spcBef>
              <a:buFontTx/>
              <a:buChar char="•"/>
            </a:pPr>
            <a:r>
              <a:rPr lang="en-US" sz="1200" b="0" dirty="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a:t>
            </a:r>
            <a:r>
              <a:rPr lang="en-US" sz="1200" b="0" dirty="0" err="1">
                <a:latin typeface="Comic Sans MS" pitchFamily="66" charset="0"/>
              </a:rPr>
              <a:t>ScienceProfSPO</a:t>
            </a:r>
            <a:r>
              <a:rPr lang="en-US" sz="1200" b="0" dirty="0">
                <a:latin typeface="Comic Sans MS" pitchFamily="66" charset="0"/>
              </a:rPr>
              <a:t>) for updates.</a:t>
            </a:r>
          </a:p>
          <a:p>
            <a:pPr algn="l">
              <a:lnSpc>
                <a:spcPct val="80000"/>
              </a:lnSpc>
              <a:spcBef>
                <a:spcPct val="20000"/>
              </a:spcBef>
              <a:buFontTx/>
              <a:buChar char="•"/>
            </a:pPr>
            <a:endParaRPr lang="en-US" sz="1200" b="0" dirty="0">
              <a:latin typeface="Comic Sans MS" pitchFamily="66" charset="0"/>
            </a:endParaRPr>
          </a:p>
          <a:p>
            <a:pPr algn="l">
              <a:lnSpc>
                <a:spcPct val="80000"/>
              </a:lnSpc>
              <a:spcBef>
                <a:spcPct val="20000"/>
              </a:spcBef>
              <a:buFontTx/>
              <a:buChar char="•"/>
            </a:pPr>
            <a:r>
              <a:rPr lang="en-US" sz="1200" b="0" dirty="0">
                <a:latin typeface="Comic Sans MS" pitchFamily="66" charset="0"/>
              </a:rPr>
              <a:t> Many SPO PowerPoints are available in a variety of formats, such as fully editable PowerPoint </a:t>
            </a:r>
            <a:r>
              <a:rPr lang="en-US" sz="1200" b="0" dirty="0" smtClean="0">
                <a:latin typeface="Comic Sans MS" pitchFamily="66" charset="0"/>
              </a:rPr>
              <a:t>files (.</a:t>
            </a:r>
            <a:r>
              <a:rPr lang="en-US" sz="1200" b="0" dirty="0" err="1" smtClean="0">
                <a:latin typeface="Comic Sans MS" pitchFamily="66" charset="0"/>
              </a:rPr>
              <a:t>ppt</a:t>
            </a:r>
            <a:r>
              <a:rPr lang="en-US" sz="1200" b="0" dirty="0" smtClean="0">
                <a:latin typeface="Comic Sans MS" pitchFamily="66" charset="0"/>
              </a:rPr>
              <a:t>), </a:t>
            </a:r>
            <a:r>
              <a:rPr lang="en-US" sz="1200" b="0" dirty="0">
                <a:latin typeface="Comic Sans MS" pitchFamily="66" charset="0"/>
              </a:rPr>
              <a:t>as well as </a:t>
            </a:r>
            <a:r>
              <a:rPr lang="en-US" sz="1200" b="0" dirty="0" err="1">
                <a:latin typeface="Comic Sans MS" pitchFamily="66" charset="0"/>
              </a:rPr>
              <a:t>uneditable</a:t>
            </a:r>
            <a:r>
              <a:rPr lang="en-US" sz="1200" b="0" dirty="0">
                <a:latin typeface="Comic Sans MS" pitchFamily="66" charset="0"/>
              </a:rPr>
              <a:t> versions in smaller file sizes, such as PowerPoint </a:t>
            </a:r>
            <a:r>
              <a:rPr lang="en-US" sz="1200" b="0" dirty="0" smtClean="0">
                <a:latin typeface="Comic Sans MS" pitchFamily="66" charset="0"/>
              </a:rPr>
              <a:t>Shows (.</a:t>
            </a:r>
            <a:r>
              <a:rPr lang="en-US" sz="1200" b="0" dirty="0" err="1" smtClean="0">
                <a:latin typeface="Comic Sans MS" pitchFamily="66" charset="0"/>
              </a:rPr>
              <a:t>pps</a:t>
            </a:r>
            <a:r>
              <a:rPr lang="en-US" sz="1200" b="0" dirty="0" smtClean="0">
                <a:latin typeface="Comic Sans MS" pitchFamily="66" charset="0"/>
              </a:rPr>
              <a:t>)  </a:t>
            </a:r>
            <a:r>
              <a:rPr lang="en-US" sz="1200" b="0" dirty="0">
                <a:latin typeface="Comic Sans MS" pitchFamily="66" charset="0"/>
              </a:rPr>
              <a:t>and Portable Document Format (.pdf), for ease of printing</a:t>
            </a:r>
            <a:r>
              <a:rPr lang="en-US" sz="1200" b="0" dirty="0" smtClean="0">
                <a:latin typeface="Comic Sans MS" pitchFamily="66" charset="0"/>
              </a:rPr>
              <a:t>. The font “Jokerman” is used frequently in titles. It has a microbiology feel to it. If you do not have this font, some titles may appear odd, oversized and off-center. Find free downloads of Jokerman by Googling “download </a:t>
            </a:r>
            <a:r>
              <a:rPr lang="en-US" sz="1200" b="0" dirty="0" err="1" smtClean="0">
                <a:latin typeface="Comic Sans MS" pitchFamily="66" charset="0"/>
              </a:rPr>
              <a:t>jokerman</a:t>
            </a:r>
            <a:r>
              <a:rPr lang="en-US" sz="1200" b="0" dirty="0" smtClean="0">
                <a:latin typeface="Comic Sans MS" pitchFamily="66" charset="0"/>
              </a:rPr>
              <a:t> font </a:t>
            </a:r>
            <a:r>
              <a:rPr lang="en-US" sz="1200" b="0" dirty="0" err="1" smtClean="0">
                <a:latin typeface="Comic Sans MS" pitchFamily="66" charset="0"/>
              </a:rPr>
              <a:t>microsoft</a:t>
            </a:r>
            <a:r>
              <a:rPr lang="en-US" sz="1200" b="0" dirty="0" smtClean="0">
                <a:latin typeface="Comic Sans MS" pitchFamily="66" charset="0"/>
              </a:rPr>
              <a:t>”.</a:t>
            </a:r>
            <a:endParaRPr lang="en-US" sz="1200" b="0" dirty="0">
              <a:latin typeface="Comic Sans MS" pitchFamily="66" charset="0"/>
            </a:endParaRPr>
          </a:p>
          <a:p>
            <a:pPr algn="l">
              <a:lnSpc>
                <a:spcPct val="80000"/>
              </a:lnSpc>
              <a:spcBef>
                <a:spcPct val="20000"/>
              </a:spcBef>
              <a:buFontTx/>
              <a:buChar char="•"/>
            </a:pPr>
            <a:endParaRPr lang="en-US" sz="1200" b="0" dirty="0">
              <a:latin typeface="Comic Sans MS" pitchFamily="66" charset="0"/>
            </a:endParaRPr>
          </a:p>
          <a:p>
            <a:pPr algn="l">
              <a:lnSpc>
                <a:spcPct val="80000"/>
              </a:lnSpc>
              <a:spcBef>
                <a:spcPct val="20000"/>
              </a:spcBef>
              <a:buFontTx/>
              <a:buChar char="•"/>
            </a:pPr>
            <a:r>
              <a:rPr lang="en-US" sz="1200" b="0" dirty="0">
                <a:latin typeface="Comic Sans MS" pitchFamily="66" charset="0"/>
              </a:rPr>
              <a:t> Images used on this resource, and on the SPO website are, wherever possible, credited and linked to their source. Any words underlined and appearing in blue are links that can be clicked on for more information. </a:t>
            </a:r>
            <a:r>
              <a:rPr lang="en-US" sz="1200" b="0" dirty="0" smtClean="0">
                <a:latin typeface="Comic Sans MS" pitchFamily="66" charset="0"/>
              </a:rPr>
              <a:t>PPT files </a:t>
            </a:r>
            <a:r>
              <a:rPr lang="en-US" sz="1200" b="0" dirty="0">
                <a:latin typeface="Comic Sans MS" pitchFamily="66" charset="0"/>
              </a:rPr>
              <a:t>must be viewed in </a:t>
            </a:r>
            <a:r>
              <a:rPr lang="en-US" sz="1200" b="0" i="1" dirty="0">
                <a:latin typeface="Comic Sans MS" pitchFamily="66" charset="0"/>
              </a:rPr>
              <a:t>slide show mode </a:t>
            </a:r>
            <a:r>
              <a:rPr lang="en-US" sz="1200" b="0" dirty="0">
                <a:latin typeface="Comic Sans MS" pitchFamily="66" charset="0"/>
              </a:rPr>
              <a:t>to use the hyperlinks directly.</a:t>
            </a:r>
          </a:p>
          <a:p>
            <a:pPr algn="l">
              <a:lnSpc>
                <a:spcPct val="80000"/>
              </a:lnSpc>
              <a:spcBef>
                <a:spcPct val="20000"/>
              </a:spcBef>
            </a:pPr>
            <a:endParaRPr lang="en-US" sz="1200" b="0" dirty="0">
              <a:latin typeface="Comic Sans MS" pitchFamily="66" charset="0"/>
            </a:endParaRPr>
          </a:p>
          <a:p>
            <a:pPr algn="l">
              <a:lnSpc>
                <a:spcPct val="80000"/>
              </a:lnSpc>
              <a:spcBef>
                <a:spcPct val="20000"/>
              </a:spcBef>
              <a:buFontTx/>
              <a:buChar char="•"/>
            </a:pPr>
            <a:r>
              <a:rPr lang="en-US" sz="1200" b="0" dirty="0">
                <a:latin typeface="Comic Sans MS" pitchFamily="66" charset="0"/>
              </a:rPr>
              <a:t> Several helpful links to fun and interactive learning tools are included throughout the PPT and on the Smart Links slide, near the end of each presentation. You must be in </a:t>
            </a:r>
            <a:r>
              <a:rPr lang="en-US" sz="1200" b="0" i="1" dirty="0">
                <a:latin typeface="Comic Sans MS" pitchFamily="66" charset="0"/>
              </a:rPr>
              <a:t>slide show mode </a:t>
            </a:r>
            <a:r>
              <a:rPr lang="en-US" sz="1200" b="0" dirty="0">
                <a:latin typeface="Comic Sans MS" pitchFamily="66" charset="0"/>
              </a:rPr>
              <a:t>to utilize hyperlinks and animations.</a:t>
            </a:r>
          </a:p>
          <a:p>
            <a:pPr algn="l">
              <a:lnSpc>
                <a:spcPct val="80000"/>
              </a:lnSpc>
              <a:spcBef>
                <a:spcPct val="20000"/>
              </a:spcBef>
            </a:pPr>
            <a:r>
              <a:rPr lang="en-US" sz="1200" b="0" dirty="0">
                <a:latin typeface="Comic Sans MS" pitchFamily="66" charset="0"/>
              </a:rPr>
              <a:t>	</a:t>
            </a:r>
          </a:p>
          <a:p>
            <a:pPr algn="l">
              <a:lnSpc>
                <a:spcPct val="80000"/>
              </a:lnSpc>
              <a:spcBef>
                <a:spcPct val="20000"/>
              </a:spcBef>
              <a:buFontTx/>
              <a:buChar char="•"/>
            </a:pPr>
            <a:r>
              <a:rPr lang="en-US" sz="1200" b="0" dirty="0">
                <a:latin typeface="Comic Sans MS" pitchFamily="66" charset="0"/>
              </a:rPr>
              <a:t>This digital resource is licensed under Creative Commons </a:t>
            </a:r>
            <a:r>
              <a:rPr lang="en-US" sz="1100" b="0" dirty="0">
                <a:latin typeface="Comic Sans MS" pitchFamily="66" charset="0"/>
              </a:rPr>
              <a:t>Attribution-</a:t>
            </a:r>
            <a:r>
              <a:rPr lang="en-US" sz="1100" b="0" dirty="0" err="1">
                <a:latin typeface="Comic Sans MS" pitchFamily="66" charset="0"/>
              </a:rPr>
              <a:t>ShareAlike</a:t>
            </a:r>
            <a:r>
              <a:rPr lang="en-US" sz="1100" b="0" dirty="0">
                <a:latin typeface="Comic Sans MS" pitchFamily="66" charset="0"/>
              </a:rPr>
              <a:t> 3.0:</a:t>
            </a:r>
          </a:p>
          <a:p>
            <a:pPr algn="l">
              <a:lnSpc>
                <a:spcPct val="80000"/>
              </a:lnSpc>
              <a:spcBef>
                <a:spcPct val="20000"/>
              </a:spcBef>
            </a:pPr>
            <a:r>
              <a:rPr lang="en-US" sz="1100" b="0" dirty="0">
                <a:latin typeface="Comic Sans MS" pitchFamily="66" charset="0"/>
              </a:rPr>
              <a:t>  </a:t>
            </a:r>
            <a:r>
              <a:rPr lang="en-US" sz="1100" b="0" dirty="0">
                <a:latin typeface="Comic Sans MS" pitchFamily="66" charset="0"/>
                <a:hlinkClick r:id="rId5"/>
              </a:rPr>
              <a:t>http://creativecommons.org/licenses/by-sa/3.0/</a:t>
            </a:r>
            <a:r>
              <a:rPr lang="en-US" sz="1100" b="0" dirty="0">
                <a:latin typeface="Comic Sans MS" pitchFamily="66" charset="0"/>
              </a:rPr>
              <a:t>	                 </a:t>
            </a:r>
            <a:endParaRPr lang="en-US" sz="1200" b="0" dirty="0">
              <a:latin typeface="Comic Sans MS" pitchFamily="66" charset="0"/>
            </a:endParaRPr>
          </a:p>
        </p:txBody>
      </p:sp>
      <p:sp>
        <p:nvSpPr>
          <p:cNvPr id="2053" name="Text Box 5"/>
          <p:cNvSpPr txBox="1">
            <a:spLocks noChangeArrowheads="1"/>
          </p:cNvSpPr>
          <p:nvPr/>
        </p:nvSpPr>
        <p:spPr bwMode="auto">
          <a:xfrm>
            <a:off x="107950" y="5570337"/>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lnSpc>
                <a:spcPct val="80000"/>
              </a:lnSpc>
              <a:spcBef>
                <a:spcPct val="20000"/>
              </a:spcBef>
            </a:pPr>
            <a:r>
              <a:rPr lang="en-US" sz="1200" b="0" dirty="0">
                <a:latin typeface="Comic Sans MS" pitchFamily="66" charset="0"/>
                <a:cs typeface="Arial" pitchFamily="34" charset="0"/>
              </a:rPr>
              <a:t>Alicia </a:t>
            </a:r>
            <a:r>
              <a:rPr lang="en-US" sz="1200" b="0" dirty="0" err="1">
                <a:latin typeface="Comic Sans MS" pitchFamily="66" charset="0"/>
                <a:cs typeface="Arial" pitchFamily="34" charset="0"/>
              </a:rPr>
              <a:t>Cepaitis</a:t>
            </a:r>
            <a:r>
              <a:rPr lang="en-US" sz="1200" b="0" dirty="0">
                <a:latin typeface="Comic Sans MS" pitchFamily="66" charset="0"/>
                <a:cs typeface="Arial" pitchFamily="34" charset="0"/>
              </a:rPr>
              <a:t>, MS</a:t>
            </a:r>
          </a:p>
          <a:p>
            <a:pPr eaLnBrk="1" hangingPunct="1">
              <a:lnSpc>
                <a:spcPct val="80000"/>
              </a:lnSpc>
              <a:spcBef>
                <a:spcPct val="20000"/>
              </a:spcBef>
            </a:pPr>
            <a:r>
              <a:rPr lang="en-US" sz="1200" b="0" dirty="0">
                <a:latin typeface="Comic Sans MS" pitchFamily="66" charset="0"/>
                <a:cs typeface="Arial" pitchFamily="34" charset="0"/>
              </a:rPr>
              <a:t>Chief Creative Nerd</a:t>
            </a:r>
          </a:p>
          <a:p>
            <a:pPr eaLnBrk="1" hangingPunct="1">
              <a:lnSpc>
                <a:spcPct val="80000"/>
              </a:lnSpc>
              <a:spcBef>
                <a:spcPct val="20000"/>
              </a:spcBef>
            </a:pPr>
            <a:r>
              <a:rPr lang="en-US" sz="1200" b="0" dirty="0">
                <a:latin typeface="Comic Sans MS" pitchFamily="66" charset="0"/>
                <a:cs typeface="Arial" pitchFamily="34" charset="0"/>
              </a:rPr>
              <a:t>Science Prof Online</a:t>
            </a:r>
          </a:p>
          <a:p>
            <a:pPr eaLnBrk="1" hangingPunct="1">
              <a:lnSpc>
                <a:spcPct val="80000"/>
              </a:lnSpc>
              <a:spcBef>
                <a:spcPct val="20000"/>
              </a:spcBef>
            </a:pPr>
            <a:r>
              <a:rPr lang="en-US" sz="1200" b="0" dirty="0">
                <a:latin typeface="Comic Sans MS" pitchFamily="66" charset="0"/>
                <a:cs typeface="Arial" pitchFamily="34" charset="0"/>
              </a:rPr>
              <a:t>Online Education Resources, LLC</a:t>
            </a:r>
          </a:p>
          <a:p>
            <a:pPr eaLnBrk="1" hangingPunct="1">
              <a:lnSpc>
                <a:spcPct val="80000"/>
              </a:lnSpc>
              <a:spcBef>
                <a:spcPct val="20000"/>
              </a:spcBef>
            </a:pPr>
            <a:r>
              <a:rPr lang="en-US" sz="1200" b="0" dirty="0">
                <a:latin typeface="Comic Sans MS" pitchFamily="66" charset="0"/>
                <a:cs typeface="Arial" pitchFamily="34" charset="0"/>
                <a:hlinkClick r:id="rId6"/>
              </a:rPr>
              <a:t>alicia@scienceprofonline.com</a:t>
            </a:r>
            <a:endParaRPr lang="en-US" sz="1200" b="0" dirty="0">
              <a:latin typeface="Comic Sans MS" pitchFamily="66" charset="0"/>
              <a:cs typeface="Arial" pitchFamily="34" charset="0"/>
            </a:endParaRPr>
          </a:p>
        </p:txBody>
      </p:sp>
      <p:sp>
        <p:nvSpPr>
          <p:cNvPr id="2054" name="Rectangle 6"/>
          <p:cNvSpPr>
            <a:spLocks noChangeArrowheads="1"/>
          </p:cNvSpPr>
          <p:nvPr/>
        </p:nvSpPr>
        <p:spPr bwMode="auto">
          <a:xfrm>
            <a:off x="0" y="6613525"/>
            <a:ext cx="423227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b="0">
                <a:latin typeface="Comic Sans MS" pitchFamily="66" charset="0"/>
              </a:rPr>
              <a:t>From the </a:t>
            </a:r>
            <a:r>
              <a:rPr lang="en-US" sz="1000" b="0">
                <a:latin typeface="Comic Sans MS" pitchFamily="66" charset="0"/>
                <a:hlinkClick r:id="rId7"/>
              </a:rPr>
              <a:t>Virtual Microbiology Classroom </a:t>
            </a:r>
            <a:r>
              <a:rPr lang="en-US" sz="1000" b="0">
                <a:latin typeface="Comic Sans MS" pitchFamily="66" charset="0"/>
              </a:rPr>
              <a:t>on </a:t>
            </a:r>
            <a:r>
              <a:rPr lang="en-US" sz="1000" b="0">
                <a:latin typeface="Comic Sans MS" pitchFamily="66" charset="0"/>
                <a:hlinkClick r:id="rId8"/>
              </a:rPr>
              <a:t>ScienceProfOnline.com</a:t>
            </a:r>
            <a:endParaRPr lang="en-US" sz="1000" b="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n-US" sz="1000" b="0" dirty="0">
                <a:latin typeface="Comic Sans MS" pitchFamily="66" charset="0"/>
                <a:cs typeface="Arial" pitchFamily="34" charset="0"/>
              </a:rPr>
              <a:t>Image: </a:t>
            </a:r>
            <a:r>
              <a:rPr lang="en-US" sz="1000" b="0" dirty="0">
                <a:latin typeface="Comic Sans MS" pitchFamily="66" charset="0"/>
                <a:cs typeface="Arial" pitchFamily="34" charset="0"/>
                <a:hlinkClick r:id="rId9"/>
              </a:rPr>
              <a:t>Compound microscope objectives</a:t>
            </a:r>
            <a:r>
              <a:rPr lang="en-US" sz="1000" b="0" dirty="0">
                <a:latin typeface="Comic Sans MS" pitchFamily="66" charset="0"/>
                <a:cs typeface="Arial" pitchFamily="34" charset="0"/>
              </a:rPr>
              <a:t>, T. Port</a:t>
            </a:r>
          </a:p>
        </p:txBody>
      </p:sp>
      <p:sp>
        <p:nvSpPr>
          <p:cNvPr id="2056" name="Text Box 8"/>
          <p:cNvSpPr txBox="1">
            <a:spLocks noChangeArrowheads="1"/>
          </p:cNvSpPr>
          <p:nvPr/>
        </p:nvSpPr>
        <p:spPr bwMode="auto">
          <a:xfrm>
            <a:off x="6310313" y="5448300"/>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lnSpc>
                <a:spcPct val="80000"/>
              </a:lnSpc>
              <a:spcBef>
                <a:spcPct val="20000"/>
              </a:spcBef>
            </a:pPr>
            <a:r>
              <a:rPr lang="en-US" sz="1200" b="0" dirty="0">
                <a:latin typeface="Comic Sans MS" pitchFamily="66" charset="0"/>
                <a:cs typeface="Arial" pitchFamily="34" charset="0"/>
              </a:rPr>
              <a:t>Tami Port, MS</a:t>
            </a:r>
          </a:p>
          <a:p>
            <a:pPr eaLnBrk="1" hangingPunct="1">
              <a:lnSpc>
                <a:spcPct val="80000"/>
              </a:lnSpc>
              <a:spcBef>
                <a:spcPct val="20000"/>
              </a:spcBef>
            </a:pPr>
            <a:r>
              <a:rPr lang="en-US" sz="1200" b="0" dirty="0">
                <a:latin typeface="Comic Sans MS" pitchFamily="66" charset="0"/>
                <a:cs typeface="Arial" pitchFamily="34" charset="0"/>
              </a:rPr>
              <a:t>Creator of Science Prof Online</a:t>
            </a:r>
          </a:p>
          <a:p>
            <a:pPr eaLnBrk="1" hangingPunct="1">
              <a:lnSpc>
                <a:spcPct val="80000"/>
              </a:lnSpc>
              <a:spcBef>
                <a:spcPct val="20000"/>
              </a:spcBef>
            </a:pPr>
            <a:r>
              <a:rPr lang="en-US" sz="1200" b="0" dirty="0">
                <a:latin typeface="Comic Sans MS" pitchFamily="66" charset="0"/>
                <a:cs typeface="Arial" pitchFamily="34" charset="0"/>
              </a:rPr>
              <a:t>Chief Executive Nerd</a:t>
            </a:r>
          </a:p>
          <a:p>
            <a:pPr eaLnBrk="1" hangingPunct="1">
              <a:lnSpc>
                <a:spcPct val="80000"/>
              </a:lnSpc>
              <a:spcBef>
                <a:spcPct val="20000"/>
              </a:spcBef>
            </a:pPr>
            <a:r>
              <a:rPr lang="en-US" sz="1200" b="0" dirty="0">
                <a:latin typeface="Comic Sans MS" pitchFamily="66" charset="0"/>
                <a:cs typeface="Arial" pitchFamily="34" charset="0"/>
              </a:rPr>
              <a:t>Science Prof Online</a:t>
            </a:r>
          </a:p>
          <a:p>
            <a:pPr eaLnBrk="1" hangingPunct="1">
              <a:lnSpc>
                <a:spcPct val="80000"/>
              </a:lnSpc>
              <a:spcBef>
                <a:spcPct val="20000"/>
              </a:spcBef>
            </a:pPr>
            <a:r>
              <a:rPr lang="en-US" sz="1200" b="0" dirty="0">
                <a:latin typeface="Comic Sans MS" pitchFamily="66" charset="0"/>
                <a:cs typeface="Arial" pitchFamily="34" charset="0"/>
              </a:rPr>
              <a:t>Online Education Resources, LLC</a:t>
            </a:r>
          </a:p>
          <a:p>
            <a:pPr eaLnBrk="1" hangingPunct="1">
              <a:lnSpc>
                <a:spcPct val="80000"/>
              </a:lnSpc>
              <a:spcBef>
                <a:spcPct val="20000"/>
              </a:spcBef>
            </a:pPr>
            <a:r>
              <a:rPr lang="en-US" sz="1200" b="0" dirty="0">
                <a:latin typeface="Comic Sans MS" pitchFamily="66" charset="0"/>
                <a:cs typeface="Arial" pitchFamily="34" charset="0"/>
                <a:hlinkClick r:id="rId10"/>
              </a:rPr>
              <a:t>info@scienceprofonline.com</a:t>
            </a:r>
            <a:endParaRPr lang="en-US" sz="1200" b="0" dirty="0">
              <a:latin typeface="Comic Sans MS" pitchFamily="66" charset="0"/>
              <a:cs typeface="Arial" pitchFamily="34" charset="0"/>
            </a:endParaRPr>
          </a:p>
        </p:txBody>
      </p:sp>
    </p:spTree>
    <p:extLst>
      <p:ext uri="{BB962C8B-B14F-4D97-AF65-F5344CB8AC3E}">
        <p14:creationId xmlns:p14="http://schemas.microsoft.com/office/powerpoint/2010/main" val="2805996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68601" y="609600"/>
            <a:ext cx="3729038" cy="938212"/>
          </a:xfrm>
        </p:spPr>
        <p:txBody>
          <a:bodyPr/>
          <a:lstStyle/>
          <a:p>
            <a:r>
              <a:rPr lang="en-US" b="1" dirty="0" smtClean="0">
                <a:solidFill>
                  <a:srgbClr val="FF0000"/>
                </a:solidFill>
                <a:latin typeface="Comic Sans MS" pitchFamily="66" charset="0"/>
              </a:rPr>
              <a:t>REVIEW!</a:t>
            </a:r>
          </a:p>
        </p:txBody>
      </p:sp>
      <p:sp>
        <p:nvSpPr>
          <p:cNvPr id="6" name="TextBox 5"/>
          <p:cNvSpPr txBox="1"/>
          <p:nvPr/>
        </p:nvSpPr>
        <p:spPr>
          <a:xfrm>
            <a:off x="19050" y="1828800"/>
            <a:ext cx="4232275" cy="3662541"/>
          </a:xfrm>
          <a:prstGeom prst="rect">
            <a:avLst/>
          </a:prstGeom>
          <a:noFill/>
        </p:spPr>
        <p:txBody>
          <a:bodyPr wrap="square">
            <a:spAutoFit/>
          </a:bodyPr>
          <a:lstStyle/>
          <a:p>
            <a:pPr marL="457200" indent="-457200" algn="ctr">
              <a:buFont typeface="Arial" pitchFamily="34" charset="0"/>
              <a:buChar char="•"/>
              <a:defRPr/>
            </a:pPr>
            <a:r>
              <a:rPr lang="en-US" sz="2800" dirty="0" smtClean="0">
                <a:latin typeface="Comic Sans MS" pitchFamily="66" charset="0"/>
              </a:rPr>
              <a:t>Animated tutorial </a:t>
            </a:r>
            <a:r>
              <a:rPr lang="en-US" sz="2800" dirty="0" smtClean="0">
                <a:latin typeface="Comic Sans MS" pitchFamily="66" charset="0"/>
                <a:cs typeface="+mn-cs"/>
              </a:rPr>
              <a:t>on </a:t>
            </a:r>
          </a:p>
          <a:p>
            <a:pPr algn="ctr">
              <a:defRPr/>
            </a:pPr>
            <a:r>
              <a:rPr lang="en-US" sz="2800" b="1" dirty="0" smtClean="0">
                <a:solidFill>
                  <a:schemeClr val="tx1">
                    <a:lumMod val="50000"/>
                    <a:lumOff val="50000"/>
                  </a:schemeClr>
                </a:solidFill>
                <a:latin typeface="Comic Sans MS" pitchFamily="66" charset="0"/>
                <a:hlinkClick r:id="rId3"/>
              </a:rPr>
              <a:t>Viruses</a:t>
            </a:r>
            <a:endParaRPr lang="en-US" sz="3200" b="1" dirty="0">
              <a:solidFill>
                <a:schemeClr val="tx1">
                  <a:lumMod val="50000"/>
                  <a:lumOff val="50000"/>
                </a:schemeClr>
              </a:solidFill>
              <a:latin typeface="Comic Sans MS" pitchFamily="66" charset="0"/>
            </a:endParaRPr>
          </a:p>
          <a:p>
            <a:pPr algn="ctr">
              <a:defRPr/>
            </a:pPr>
            <a:endParaRPr lang="en-US" sz="1800" dirty="0" smtClean="0">
              <a:latin typeface="Comic Sans MS" pitchFamily="66" charset="0"/>
            </a:endParaRPr>
          </a:p>
          <a:p>
            <a:pPr algn="ctr">
              <a:defRPr/>
            </a:pPr>
            <a:endParaRPr lang="en-US" sz="1800" dirty="0" smtClean="0">
              <a:latin typeface="Comic Sans MS" pitchFamily="66" charset="0"/>
            </a:endParaRPr>
          </a:p>
          <a:p>
            <a:pPr marL="285750" indent="-285750" algn="ctr">
              <a:buFont typeface="Arial" pitchFamily="34" charset="0"/>
              <a:buChar char="•"/>
              <a:defRPr/>
            </a:pPr>
            <a:r>
              <a:rPr lang="en-US" sz="2800" dirty="0" smtClean="0">
                <a:latin typeface="Comic Sans MS" pitchFamily="66" charset="0"/>
              </a:rPr>
              <a:t>NPR animated video “</a:t>
            </a:r>
            <a:r>
              <a:rPr lang="en-US" sz="2800" b="1" dirty="0" smtClean="0">
                <a:latin typeface="Comic Sans MS" pitchFamily="66" charset="0"/>
                <a:hlinkClick r:id="rId4"/>
              </a:rPr>
              <a:t>Flu Attack! How a Virus Invades Your Body</a:t>
            </a:r>
            <a:r>
              <a:rPr lang="en-US" sz="2800" dirty="0" smtClean="0">
                <a:latin typeface="Arial" charset="0"/>
              </a:rPr>
              <a:t>”</a:t>
            </a:r>
          </a:p>
          <a:p>
            <a:pPr algn="ctr">
              <a:defRPr/>
            </a:pPr>
            <a:endParaRPr lang="en-US" sz="2800" dirty="0">
              <a:latin typeface="Arial" charset="0"/>
            </a:endParaRPr>
          </a:p>
        </p:txBody>
      </p:sp>
      <p:sp>
        <p:nvSpPr>
          <p:cNvPr id="23556" name="Rectangle 4"/>
          <p:cNvSpPr>
            <a:spLocks noChangeArrowheads="1"/>
          </p:cNvSpPr>
          <p:nvPr/>
        </p:nvSpPr>
        <p:spPr bwMode="auto">
          <a:xfrm>
            <a:off x="19050" y="6611938"/>
            <a:ext cx="4232275"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dirty="0">
                <a:latin typeface="Comic Sans MS" pitchFamily="66" charset="0"/>
              </a:rPr>
              <a:t>From the </a:t>
            </a:r>
            <a:r>
              <a:rPr lang="en-US" sz="1000" dirty="0">
                <a:latin typeface="Comic Sans MS" pitchFamily="66" charset="0"/>
                <a:hlinkClick r:id="rId5"/>
              </a:rPr>
              <a:t>Virtual Microbiology Classroom </a:t>
            </a:r>
            <a:r>
              <a:rPr lang="en-US" sz="1000" dirty="0">
                <a:latin typeface="Comic Sans MS" pitchFamily="66" charset="0"/>
              </a:rPr>
              <a:t>on </a:t>
            </a:r>
            <a:r>
              <a:rPr lang="en-US" sz="1000" dirty="0">
                <a:latin typeface="Comic Sans MS" pitchFamily="66" charset="0"/>
                <a:hlinkClick r:id="rId6"/>
              </a:rPr>
              <a:t>ScienceProfOnline.com</a:t>
            </a:r>
            <a:endParaRPr lang="en-US" sz="1000" dirty="0">
              <a:latin typeface="Comic Sans MS" pitchFamily="66" charset="0"/>
            </a:endParaRPr>
          </a:p>
        </p:txBody>
      </p:sp>
      <p:pic>
        <p:nvPicPr>
          <p:cNvPr id="10" name="Picture 4" descr="ViralStructure"/>
          <p:cNvPicPr>
            <a:picLocks noGrp="1" noChangeAspect="1" noChangeArrowheads="1"/>
          </p:cNvPicPr>
          <p:nvPr>
            <p:ph sz="quarter" idx="3"/>
          </p:nvPr>
        </p:nvPicPr>
        <p:blipFill>
          <a:blip r:embed="rId7">
            <a:extLst>
              <a:ext uri="{28A0092B-C50C-407E-A947-70E740481C1C}">
                <a14:useLocalDpi xmlns:a14="http://schemas.microsoft.com/office/drawing/2010/main" val="0"/>
              </a:ext>
            </a:extLst>
          </a:blip>
          <a:srcRect/>
          <a:stretch>
            <a:fillRect/>
          </a:stretch>
        </p:blipFill>
        <p:spPr>
          <a:xfrm>
            <a:off x="4572000" y="1143000"/>
            <a:ext cx="4432320" cy="434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 name="Text Box 5"/>
          <p:cNvSpPr txBox="1">
            <a:spLocks noChangeArrowheads="1"/>
          </p:cNvSpPr>
          <p:nvPr/>
        </p:nvSpPr>
        <p:spPr bwMode="auto">
          <a:xfrm>
            <a:off x="4946073" y="6611938"/>
            <a:ext cx="41910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en-US" sz="1000" dirty="0">
                <a:latin typeface="Comic Sans MS" pitchFamily="66" charset="0"/>
              </a:rPr>
              <a:t>Image: </a:t>
            </a:r>
            <a:r>
              <a:rPr lang="en-US" sz="1000" dirty="0">
                <a:latin typeface="Comic Sans MS" pitchFamily="66" charset="0"/>
                <a:hlinkClick r:id="rId8"/>
              </a:rPr>
              <a:t>Virus Structure</a:t>
            </a:r>
            <a:r>
              <a:rPr lang="en-US" sz="1000" dirty="0">
                <a:latin typeface="Comic Sans MS" pitchFamily="66" charset="0"/>
              </a:rPr>
              <a:t>, Drs. Foster &amp; Smith PetEducation.com</a:t>
            </a:r>
          </a:p>
        </p:txBody>
      </p:sp>
    </p:spTree>
    <p:extLst>
      <p:ext uri="{BB962C8B-B14F-4D97-AF65-F5344CB8AC3E}">
        <p14:creationId xmlns:p14="http://schemas.microsoft.com/office/powerpoint/2010/main" val="1899034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idx="1"/>
          </p:nvPr>
        </p:nvSpPr>
        <p:spPr>
          <a:xfrm>
            <a:off x="152400" y="0"/>
            <a:ext cx="5867400" cy="6858000"/>
          </a:xfrm>
        </p:spPr>
        <p:txBody>
          <a:bodyPr/>
          <a:lstStyle/>
          <a:p>
            <a:pPr algn="ctr" eaLnBrk="1" hangingPunct="1">
              <a:buFontTx/>
              <a:buNone/>
              <a:defRPr/>
            </a:pPr>
            <a:r>
              <a:rPr lang="en-US" sz="6000" b="1" dirty="0" smtClean="0">
                <a:solidFill>
                  <a:srgbClr val="33CC33"/>
                </a:solidFill>
                <a:latin typeface="Comic Sans MS" pitchFamily="66" charset="0"/>
              </a:rPr>
              <a:t> </a:t>
            </a:r>
            <a:r>
              <a:rPr lang="en-US" sz="4800" b="1" dirty="0" smtClean="0">
                <a:solidFill>
                  <a:srgbClr val="33CC33"/>
                </a:solidFill>
                <a:latin typeface="Comic Sans MS" pitchFamily="66" charset="0"/>
              </a:rPr>
              <a:t>Confused?</a:t>
            </a:r>
            <a:endParaRPr lang="en-US" sz="3600" b="1" dirty="0" smtClean="0">
              <a:latin typeface="Comic Sans MS" pitchFamily="66" charset="0"/>
            </a:endParaRPr>
          </a:p>
          <a:p>
            <a:pPr algn="ctr" eaLnBrk="1" hangingPunct="1">
              <a:buFontTx/>
              <a:buNone/>
              <a:defRPr/>
            </a:pPr>
            <a:r>
              <a:rPr lang="en-US" sz="2400" dirty="0" smtClean="0">
                <a:latin typeface="Comic Sans MS" pitchFamily="66" charset="0"/>
              </a:rPr>
              <a:t>    </a:t>
            </a:r>
            <a:r>
              <a:rPr lang="en-US" sz="1800" dirty="0" smtClean="0">
                <a:latin typeface="Comic Sans MS" pitchFamily="66" charset="0"/>
              </a:rPr>
              <a:t>Here are links to more fun resources that further explain Microbiology:</a:t>
            </a:r>
          </a:p>
          <a:p>
            <a:pPr algn="ctr" eaLnBrk="1" hangingPunct="1">
              <a:buFontTx/>
              <a:buNone/>
              <a:defRPr/>
            </a:pPr>
            <a:endParaRPr lang="en-US" sz="1400" b="1"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hlinkClick r:id="rId3"/>
              </a:rPr>
              <a:t>Virus Structure</a:t>
            </a:r>
            <a:r>
              <a:rPr lang="en-US" sz="1600" dirty="0" smtClean="0">
                <a:latin typeface="Comic Sans MS" pitchFamily="66" charset="0"/>
              </a:rPr>
              <a:t> Main Page</a:t>
            </a:r>
            <a:r>
              <a:rPr lang="en-US" sz="1200" dirty="0" smtClean="0">
                <a:latin typeface="Comic Sans MS" pitchFamily="66" charset="0"/>
              </a:rPr>
              <a:t> on the Virtual Microbiology Classroom of</a:t>
            </a:r>
            <a:r>
              <a:rPr lang="en-US" sz="1000" dirty="0" smtClean="0">
                <a:latin typeface="Comic Sans MS" pitchFamily="66" charset="0"/>
              </a:rPr>
              <a:t> </a:t>
            </a:r>
            <a:r>
              <a:rPr lang="en-US" sz="1400" dirty="0" smtClean="0">
                <a:latin typeface="Comic Sans MS" pitchFamily="66" charset="0"/>
                <a:hlinkClick r:id="rId4"/>
              </a:rPr>
              <a:t>Science Prof Online</a:t>
            </a:r>
            <a:r>
              <a:rPr lang="en-US" sz="1400" dirty="0" smtClean="0">
                <a:latin typeface="Comic Sans MS" pitchFamily="66" charset="0"/>
              </a:rPr>
              <a:t>.</a:t>
            </a:r>
          </a:p>
          <a:p>
            <a:pPr eaLnBrk="1" hangingPunct="1">
              <a:buFont typeface="Wingdings" pitchFamily="2" charset="2"/>
              <a:buChar char="Ø"/>
              <a:defRPr/>
            </a:pPr>
            <a:endParaRPr lang="en-US" sz="1400" dirty="0">
              <a:latin typeface="Comic Sans MS" pitchFamily="66" charset="0"/>
            </a:endParaRPr>
          </a:p>
          <a:p>
            <a:pPr eaLnBrk="1" hangingPunct="1">
              <a:buFont typeface="Wingdings" pitchFamily="2" charset="2"/>
              <a:buChar char="Ø"/>
              <a:defRPr/>
            </a:pPr>
            <a:r>
              <a:rPr lang="en-US" sz="1400" dirty="0" smtClean="0">
                <a:latin typeface="Comic Sans MS" pitchFamily="66" charset="0"/>
              </a:rPr>
              <a:t>Watch video “</a:t>
            </a:r>
            <a:r>
              <a:rPr lang="en-US" sz="1400" dirty="0" smtClean="0">
                <a:latin typeface="Comic Sans MS" pitchFamily="66" charset="0"/>
                <a:hlinkClick r:id="rId5"/>
              </a:rPr>
              <a:t>Mechanism for Releasing Enveloped Virus</a:t>
            </a:r>
            <a:r>
              <a:rPr lang="en-US" sz="1400" dirty="0" smtClean="0">
                <a:latin typeface="Comic Sans MS" pitchFamily="66" charset="0"/>
              </a:rPr>
              <a:t>” from McGraw-Hill.</a:t>
            </a:r>
            <a:endParaRPr lang="en-US" sz="1600" dirty="0">
              <a:latin typeface="Comic Sans MS" pitchFamily="66" charset="0"/>
            </a:endParaRPr>
          </a:p>
          <a:p>
            <a:pPr eaLnBrk="1" hangingPunct="1">
              <a:buFont typeface="Wingdings" pitchFamily="2" charset="2"/>
              <a:buChar char="Ø"/>
              <a:defRPr/>
            </a:pPr>
            <a:endParaRPr lang="en-US" sz="8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rPr>
              <a:t>Play </a:t>
            </a:r>
            <a:r>
              <a:rPr lang="en-US" sz="1600" dirty="0" smtClean="0">
                <a:latin typeface="Comic Sans MS" pitchFamily="66" charset="0"/>
                <a:hlinkClick r:id="rId6"/>
              </a:rPr>
              <a:t>Pandemic 2</a:t>
            </a:r>
            <a:r>
              <a:rPr lang="en-US" sz="1600" dirty="0" smtClean="0">
                <a:latin typeface="Comic Sans MS" pitchFamily="66" charset="0"/>
              </a:rPr>
              <a:t> </a:t>
            </a:r>
            <a:r>
              <a:rPr lang="en-US" sz="1200" dirty="0" smtClean="0">
                <a:latin typeface="Comic Sans MS" pitchFamily="66" charset="0"/>
              </a:rPr>
              <a:t>a video game of strategy, where you try to become a successful pandemic microbe and infect the world. My 13-year old, pink-haired, daughter and I recommend this one to you. </a:t>
            </a:r>
          </a:p>
          <a:p>
            <a:pPr eaLnBrk="1" hangingPunct="1">
              <a:buFont typeface="Wingdings" pitchFamily="2" charset="2"/>
              <a:buChar char="Ø"/>
              <a:defRPr/>
            </a:pPr>
            <a:endParaRPr lang="en-US" sz="800" dirty="0" smtClean="0">
              <a:latin typeface="Comic Sans MS" pitchFamily="66" charset="0"/>
            </a:endParaRPr>
          </a:p>
          <a:p>
            <a:pPr eaLnBrk="1" hangingPunct="1">
              <a:buFont typeface="Wingdings" pitchFamily="2" charset="2"/>
              <a:buChar char="Ø"/>
              <a:defRPr/>
            </a:pPr>
            <a:endParaRPr lang="en-US" sz="6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hlinkClick r:id="rId7"/>
              </a:rPr>
              <a:t>“Quarantine”</a:t>
            </a:r>
            <a:r>
              <a:rPr lang="en-US" sz="1200" dirty="0" smtClean="0">
                <a:latin typeface="Comic Sans MS" pitchFamily="66" charset="0"/>
              </a:rPr>
              <a:t> a scary movie about a new infectious disease.</a:t>
            </a:r>
            <a:endParaRPr lang="en-US" sz="1600" dirty="0" smtClean="0">
              <a:latin typeface="Comic Sans MS" pitchFamily="66" charset="0"/>
            </a:endParaRPr>
          </a:p>
          <a:p>
            <a:pPr eaLnBrk="1" hangingPunct="1">
              <a:buFont typeface="Wingdings" pitchFamily="2" charset="2"/>
              <a:buChar char="Ø"/>
              <a:defRPr/>
            </a:pPr>
            <a:endParaRPr lang="en-US" sz="800" dirty="0" smtClean="0">
              <a:latin typeface="Comic Sans MS" pitchFamily="66" charset="0"/>
            </a:endParaRPr>
          </a:p>
          <a:p>
            <a:pPr eaLnBrk="1" hangingPunct="1">
              <a:buFont typeface="Wingdings" pitchFamily="2" charset="2"/>
              <a:buChar char="Ø"/>
              <a:defRPr/>
            </a:pPr>
            <a:endParaRPr lang="en-US" sz="6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rPr>
              <a:t>Play </a:t>
            </a:r>
            <a:r>
              <a:rPr lang="en-US" sz="1600" dirty="0" smtClean="0">
                <a:latin typeface="Comic Sans MS" pitchFamily="66" charset="0"/>
                <a:hlinkClick r:id="rId8"/>
              </a:rPr>
              <a:t>Disease Defenders</a:t>
            </a:r>
            <a:r>
              <a:rPr lang="en-US" sz="1200" dirty="0" smtClean="0">
                <a:latin typeface="Comic Sans MS" pitchFamily="66" charset="0"/>
              </a:rPr>
              <a:t> educational video game, Rice University.</a:t>
            </a:r>
            <a:endParaRPr lang="en-US" sz="1600" dirty="0" smtClean="0">
              <a:latin typeface="Comic Sans MS" pitchFamily="66" charset="0"/>
            </a:endParaRPr>
          </a:p>
          <a:p>
            <a:pPr marL="0" indent="0" eaLnBrk="1" hangingPunct="1">
              <a:buFontTx/>
              <a:buNone/>
              <a:defRPr/>
            </a:pPr>
            <a:endParaRPr lang="en-US" sz="800" dirty="0" smtClean="0">
              <a:latin typeface="Comic Sans MS" pitchFamily="66" charset="0"/>
            </a:endParaRPr>
          </a:p>
          <a:p>
            <a:pPr marL="0" indent="0" eaLnBrk="1" hangingPunct="1">
              <a:buFontTx/>
              <a:buNone/>
              <a:defRPr/>
            </a:pPr>
            <a:endParaRPr lang="en-US" sz="6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rPr>
              <a:t>“</a:t>
            </a:r>
            <a:r>
              <a:rPr lang="en-US" sz="1600" dirty="0" smtClean="0">
                <a:latin typeface="Comic Sans MS" pitchFamily="66" charset="0"/>
                <a:hlinkClick r:id="rId9"/>
              </a:rPr>
              <a:t>Catch My Disease</a:t>
            </a:r>
            <a:r>
              <a:rPr lang="en-US" sz="1600" dirty="0" smtClean="0">
                <a:latin typeface="Comic Sans MS" pitchFamily="66" charset="0"/>
              </a:rPr>
              <a:t>”</a:t>
            </a:r>
            <a:r>
              <a:rPr lang="en-US" sz="1800" dirty="0" smtClean="0">
                <a:latin typeface="Comic Sans MS" pitchFamily="66" charset="0"/>
              </a:rPr>
              <a:t> </a:t>
            </a:r>
            <a:r>
              <a:rPr lang="en-US" sz="1200" dirty="0" smtClean="0">
                <a:latin typeface="Comic Sans MS" pitchFamily="66" charset="0"/>
              </a:rPr>
              <a:t>song by Ben Lee. </a:t>
            </a:r>
          </a:p>
          <a:p>
            <a:pPr marL="0" indent="0" eaLnBrk="1" hangingPunct="1">
              <a:buFontTx/>
              <a:buNone/>
              <a:defRPr/>
            </a:pPr>
            <a:endParaRPr lang="en-US" sz="800" dirty="0" smtClean="0">
              <a:latin typeface="Comic Sans MS" pitchFamily="66" charset="0"/>
            </a:endParaRPr>
          </a:p>
          <a:p>
            <a:pPr marL="0" indent="0" eaLnBrk="1" hangingPunct="1">
              <a:buFontTx/>
              <a:buNone/>
              <a:defRPr/>
            </a:pPr>
            <a:endParaRPr lang="en-US" sz="6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hlinkClick r:id="rId10"/>
              </a:rPr>
              <a:t>Giant Microbes</a:t>
            </a:r>
            <a:r>
              <a:rPr lang="en-US" sz="1200" dirty="0" smtClean="0">
                <a:latin typeface="Comic Sans MS" pitchFamily="66" charset="0"/>
              </a:rPr>
              <a:t>, a company that sells adorable stuffed microbes.</a:t>
            </a:r>
            <a:endParaRPr lang="en-US" sz="1000" dirty="0" smtClean="0">
              <a:latin typeface="Comic Sans MS" pitchFamily="66" charset="0"/>
            </a:endParaRPr>
          </a:p>
          <a:p>
            <a:pPr eaLnBrk="1" hangingPunct="1">
              <a:defRPr/>
            </a:pPr>
            <a:endParaRPr lang="en-US" sz="800" dirty="0" smtClean="0">
              <a:latin typeface="Comic Sans MS" pitchFamily="66" charset="0"/>
            </a:endParaRPr>
          </a:p>
          <a:p>
            <a:pPr eaLnBrk="1" hangingPunct="1">
              <a:defRPr/>
            </a:pPr>
            <a:endParaRPr lang="en-US" sz="800" dirty="0" smtClean="0">
              <a:latin typeface="Comic Sans MS" pitchFamily="66" charset="0"/>
            </a:endParaRPr>
          </a:p>
          <a:p>
            <a:pPr eaLnBrk="1" hangingPunct="1">
              <a:buFontTx/>
              <a:buNone/>
              <a:defRPr/>
            </a:pPr>
            <a:r>
              <a:rPr lang="en-US" sz="1200" i="1" dirty="0" smtClean="0">
                <a:latin typeface="Comic Sans MS" pitchFamily="66" charset="0"/>
              </a:rPr>
              <a:t>	    (You must be in PPT slideshow view to click on links.)</a:t>
            </a:r>
          </a:p>
        </p:txBody>
      </p:sp>
      <p:pic>
        <p:nvPicPr>
          <p:cNvPr id="11267" name="Picture 3" descr="MC900229685[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791200" y="2590800"/>
            <a:ext cx="2924175" cy="334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WordArt 4"/>
          <p:cNvSpPr>
            <a:spLocks noChangeArrowheads="1" noChangeShapeType="1" noTextEdit="1"/>
          </p:cNvSpPr>
          <p:nvPr/>
        </p:nvSpPr>
        <p:spPr bwMode="auto">
          <a:xfrm>
            <a:off x="5791200" y="762000"/>
            <a:ext cx="2895600" cy="1066800"/>
          </a:xfrm>
          <a:prstGeom prst="rect">
            <a:avLst/>
          </a:prstGeom>
        </p:spPr>
        <p:txBody>
          <a:bodyPr wrap="none" fromWordArt="1">
            <a:prstTxWarp prst="textPlain">
              <a:avLst>
                <a:gd name="adj" fmla="val 50000"/>
              </a:avLst>
            </a:prstTxWarp>
          </a:bodyPr>
          <a:lstStyle/>
          <a:p>
            <a:pPr algn="ctr"/>
            <a:r>
              <a:rPr lang="en-US" b="1" kern="10">
                <a:ln w="9525">
                  <a:solidFill>
                    <a:srgbClr val="000000"/>
                  </a:solidFill>
                  <a:round/>
                  <a:headEnd/>
                  <a:tailEnd/>
                </a:ln>
                <a:solidFill>
                  <a:srgbClr val="FFFFFF"/>
                </a:solidFill>
                <a:latin typeface="Comic Sans MS"/>
              </a:rPr>
              <a:t>Smart Links</a:t>
            </a:r>
          </a:p>
        </p:txBody>
      </p:sp>
      <p:sp>
        <p:nvSpPr>
          <p:cNvPr id="11269" name="Text Box 5"/>
          <p:cNvSpPr txBox="1">
            <a:spLocks noChangeArrowheads="1"/>
          </p:cNvSpPr>
          <p:nvPr/>
        </p:nvSpPr>
        <p:spPr bwMode="auto">
          <a:xfrm>
            <a:off x="4578350" y="6613525"/>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12"/>
              </a:rPr>
              <a:t>Virtual Microbiology Classroom</a:t>
            </a:r>
            <a:r>
              <a:rPr lang="en-US" sz="1000">
                <a:latin typeface="Comic Sans MS" pitchFamily="66" charset="0"/>
              </a:rPr>
              <a:t> on </a:t>
            </a:r>
            <a:r>
              <a:rPr lang="en-US" sz="1000">
                <a:latin typeface="Comic Sans MS" pitchFamily="66" charset="0"/>
                <a:hlinkClick r:id="rId4"/>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304800" y="381000"/>
            <a:ext cx="8534400" cy="4038600"/>
          </a:xfrm>
        </p:spPr>
        <p:txBody>
          <a:bodyPr/>
          <a:lstStyle/>
          <a:p>
            <a:pPr algn="r" eaLnBrk="1" hangingPunct="1"/>
            <a:r>
              <a:rPr lang="en-US" sz="2400" b="1" i="1" smtClean="0">
                <a:solidFill>
                  <a:srgbClr val="FF0000"/>
                </a:solidFill>
              </a:rPr>
              <a:t>         </a:t>
            </a:r>
            <a:r>
              <a:rPr lang="en-US" sz="2800" b="1" smtClean="0">
                <a:solidFill>
                  <a:srgbClr val="009900"/>
                </a:solidFill>
                <a:latin typeface="Comic Sans MS" pitchFamily="66" charset="0"/>
              </a:rPr>
              <a:t>Are microbes intimidating you?</a:t>
            </a:r>
            <a:r>
              <a:rPr lang="en-US" sz="2800" i="1" smtClean="0">
                <a:solidFill>
                  <a:srgbClr val="009900"/>
                </a:solidFill>
                <a:latin typeface="Comic Sans MS" pitchFamily="66" charset="0"/>
              </a:rPr>
              <a:t/>
            </a:r>
            <a:br>
              <a:rPr lang="en-US" sz="2800" i="1" smtClean="0">
                <a:solidFill>
                  <a:srgbClr val="009900"/>
                </a:solidFill>
                <a:latin typeface="Comic Sans MS" pitchFamily="66" charset="0"/>
              </a:rPr>
            </a:br>
            <a:r>
              <a:rPr lang="en-US" sz="2400" i="1" smtClean="0">
                <a:solidFill>
                  <a:srgbClr val="FF0000"/>
                </a:solidFill>
              </a:rPr>
              <a:t/>
            </a:r>
            <a:br>
              <a:rPr lang="en-US" sz="2400" i="1" smtClean="0">
                <a:solidFill>
                  <a:srgbClr val="FF0000"/>
                </a:solidFill>
              </a:rPr>
            </a:br>
            <a:r>
              <a:rPr lang="en-US" sz="2000" i="1" smtClean="0">
                <a:solidFill>
                  <a:srgbClr val="B2B2B2"/>
                </a:solidFill>
                <a:latin typeface="Comic Sans MS" pitchFamily="66" charset="0"/>
              </a:rPr>
              <a:t>Do yourself a favor. Use the…</a:t>
            </a:r>
            <a:r>
              <a:rPr lang="en-US" sz="2800" i="1" smtClean="0">
                <a:latin typeface="Comic Sans MS" pitchFamily="66" charset="0"/>
              </a:rPr>
              <a:t> </a:t>
            </a:r>
            <a:r>
              <a:rPr lang="en-US" sz="2000" i="1" smtClean="0">
                <a:latin typeface="Comic Sans MS" pitchFamily="66" charset="0"/>
              </a:rPr>
              <a:t/>
            </a:r>
            <a:br>
              <a:rPr lang="en-US" sz="2000" i="1" smtClean="0">
                <a:latin typeface="Comic Sans MS" pitchFamily="66" charset="0"/>
              </a:rPr>
            </a:br>
            <a:r>
              <a:rPr lang="en-US" sz="3200" smtClean="0">
                <a:solidFill>
                  <a:srgbClr val="996600"/>
                </a:solidFill>
                <a:latin typeface="Comic Sans MS" pitchFamily="66" charset="0"/>
              </a:rPr>
              <a:t/>
            </a:r>
            <a:br>
              <a:rPr lang="en-US" sz="3200" smtClean="0">
                <a:solidFill>
                  <a:srgbClr val="996600"/>
                </a:solidFill>
                <a:latin typeface="Comic Sans MS" pitchFamily="66" charset="0"/>
              </a:rPr>
            </a:br>
            <a:r>
              <a:rPr lang="en-US" sz="3200" smtClean="0">
                <a:solidFill>
                  <a:srgbClr val="996600"/>
                </a:solidFill>
                <a:latin typeface="Comic Sans MS" pitchFamily="66" charset="0"/>
              </a:rPr>
              <a:t>              </a:t>
            </a:r>
            <a:r>
              <a:rPr lang="en-US" sz="4000" b="1" smtClean="0">
                <a:solidFill>
                  <a:schemeClr val="accent2"/>
                </a:solidFill>
                <a:latin typeface="Comic Sans MS" pitchFamily="66" charset="0"/>
              </a:rPr>
              <a:t>Virtual Microbiology                        Classroom </a:t>
            </a:r>
            <a:r>
              <a:rPr lang="en-US" sz="2000" i="1" smtClean="0">
                <a:solidFill>
                  <a:schemeClr val="accent2"/>
                </a:solidFill>
                <a:latin typeface="Comic Sans MS" pitchFamily="66" charset="0"/>
              </a:rPr>
              <a:t>(</a:t>
            </a:r>
            <a:r>
              <a:rPr lang="en-US" sz="2000" i="1" smtClean="0">
                <a:solidFill>
                  <a:schemeClr val="accent2"/>
                </a:solidFill>
                <a:latin typeface="Comic Sans MS" pitchFamily="66" charset="0"/>
                <a:hlinkClick r:id="rId3"/>
              </a:rPr>
              <a:t>VMC</a:t>
            </a:r>
            <a:r>
              <a:rPr lang="en-US" sz="2000" i="1" smtClean="0">
                <a:solidFill>
                  <a:schemeClr val="accent2"/>
                </a:solidFill>
                <a:latin typeface="Comic Sans MS" pitchFamily="66" charset="0"/>
              </a:rPr>
              <a:t>)</a:t>
            </a:r>
            <a:r>
              <a:rPr lang="en-US" sz="4000" b="1" smtClean="0">
                <a:solidFill>
                  <a:schemeClr val="accent2"/>
                </a:solidFill>
                <a:latin typeface="Comic Sans MS" pitchFamily="66" charset="0"/>
              </a:rPr>
              <a:t> !</a:t>
            </a:r>
            <a:r>
              <a:rPr lang="en-US" sz="4000" b="1" smtClean="0">
                <a:solidFill>
                  <a:schemeClr val="accent2"/>
                </a:solidFill>
              </a:rPr>
              <a:t/>
            </a:r>
            <a:br>
              <a:rPr lang="en-US" sz="4000" b="1" smtClean="0">
                <a:solidFill>
                  <a:schemeClr val="accent2"/>
                </a:solidFill>
              </a:rPr>
            </a:br>
            <a:r>
              <a:rPr lang="en-US" sz="2400" b="1" smtClean="0"/>
              <a:t/>
            </a:r>
            <a:br>
              <a:rPr lang="en-US" sz="2400" b="1" smtClean="0"/>
            </a:br>
            <a:r>
              <a:rPr lang="en-US" sz="2400" smtClean="0">
                <a:latin typeface="Comic Sans MS" pitchFamily="66" charset="0"/>
              </a:rPr>
              <a:t>The VMC is full of resources to help you succeed, including:</a:t>
            </a:r>
          </a:p>
        </p:txBody>
      </p:sp>
      <p:sp>
        <p:nvSpPr>
          <p:cNvPr id="12291" name="Rectangle 3"/>
          <p:cNvSpPr>
            <a:spLocks noGrp="1" noChangeArrowheads="1"/>
          </p:cNvSpPr>
          <p:nvPr>
            <p:ph type="subTitle" idx="1"/>
          </p:nvPr>
        </p:nvSpPr>
        <p:spPr>
          <a:xfrm>
            <a:off x="2743200" y="4343400"/>
            <a:ext cx="6172200" cy="1600200"/>
          </a:xfrm>
        </p:spPr>
        <p:txBody>
          <a:bodyPr/>
          <a:lstStyle/>
          <a:p>
            <a:pPr marL="609600" indent="-609600" algn="l" eaLnBrk="1" hangingPunct="1">
              <a:buFontTx/>
              <a:buChar char="•"/>
            </a:pPr>
            <a:r>
              <a:rPr lang="en-US" sz="1800" smtClean="0">
                <a:latin typeface="Comic Sans MS" pitchFamily="66" charset="0"/>
              </a:rPr>
              <a:t>practice test questions</a:t>
            </a:r>
          </a:p>
          <a:p>
            <a:pPr marL="609600" indent="-609600" algn="l" eaLnBrk="1" hangingPunct="1">
              <a:buFontTx/>
              <a:buChar char="•"/>
            </a:pPr>
            <a:r>
              <a:rPr lang="en-US" sz="1800" smtClean="0">
                <a:latin typeface="Comic Sans MS" pitchFamily="66" charset="0"/>
              </a:rPr>
              <a:t>review questions</a:t>
            </a:r>
          </a:p>
          <a:p>
            <a:pPr marL="609600" indent="-609600" algn="l" eaLnBrk="1" hangingPunct="1">
              <a:buFontTx/>
              <a:buChar char="•"/>
            </a:pPr>
            <a:r>
              <a:rPr lang="en-US" sz="1800" smtClean="0">
                <a:latin typeface="Comic Sans MS" pitchFamily="66" charset="0"/>
              </a:rPr>
              <a:t>study guides and learning objectives</a:t>
            </a:r>
          </a:p>
        </p:txBody>
      </p:sp>
      <p:sp>
        <p:nvSpPr>
          <p:cNvPr id="12292" name="Text Box 4"/>
          <p:cNvSpPr txBox="1">
            <a:spLocks noChangeArrowheads="1"/>
          </p:cNvSpPr>
          <p:nvPr/>
        </p:nvSpPr>
        <p:spPr bwMode="auto">
          <a:xfrm>
            <a:off x="304800" y="56388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1600">
                <a:solidFill>
                  <a:srgbClr val="000000"/>
                </a:solidFill>
                <a:latin typeface="Comic Sans MS" pitchFamily="66" charset="0"/>
              </a:rPr>
              <a:t>You can access the VMC by going to the Science Prof Online website </a:t>
            </a:r>
            <a:r>
              <a:rPr lang="en-US" sz="1600" b="1">
                <a:solidFill>
                  <a:srgbClr val="000000"/>
                </a:solidFill>
                <a:latin typeface="Comic Sans MS" pitchFamily="66" charset="0"/>
                <a:hlinkClick r:id="rId4"/>
              </a:rPr>
              <a:t>www.ScienceProfOnline.com</a:t>
            </a:r>
            <a:endParaRPr lang="en-US" sz="1600" b="1">
              <a:solidFill>
                <a:srgbClr val="000000"/>
              </a:solidFill>
              <a:latin typeface="Comic Sans MS" pitchFamily="66" charset="0"/>
            </a:endParaRPr>
          </a:p>
        </p:txBody>
      </p:sp>
      <p:sp>
        <p:nvSpPr>
          <p:cNvPr id="12293" name="Rectangle 7"/>
          <p:cNvSpPr>
            <a:spLocks noChangeArrowheads="1"/>
          </p:cNvSpPr>
          <p:nvPr/>
        </p:nvSpPr>
        <p:spPr bwMode="auto">
          <a:xfrm>
            <a:off x="0" y="6613525"/>
            <a:ext cx="43815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50000"/>
              </a:spcBef>
            </a:pPr>
            <a:r>
              <a:rPr lang="en-US" sz="1000">
                <a:latin typeface="Comic Sans MS" pitchFamily="66" charset="0"/>
              </a:rPr>
              <a:t>Images: </a:t>
            </a:r>
            <a:r>
              <a:rPr lang="en-US" sz="1000">
                <a:latin typeface="Comic Sans MS" pitchFamily="66" charset="0"/>
                <a:hlinkClick r:id="rId5"/>
              </a:rPr>
              <a:t>Bacteriophage; </a:t>
            </a:r>
            <a:r>
              <a:rPr lang="en-US" sz="1000">
                <a:latin typeface="Comic Sans MS" pitchFamily="66" charset="0"/>
              </a:rPr>
              <a:t>Giant Microbes; </a:t>
            </a:r>
            <a:r>
              <a:rPr lang="en-US" sz="1000">
                <a:latin typeface="Comic Sans MS" pitchFamily="66" charset="0"/>
                <a:hlinkClick r:id="rId6"/>
              </a:rPr>
              <a:t>Prokaryotic cell</a:t>
            </a:r>
            <a:r>
              <a:rPr lang="en-US" sz="1000">
                <a:latin typeface="Comic Sans MS" pitchFamily="66" charset="0"/>
              </a:rPr>
              <a:t>, Mariana Ruiz</a:t>
            </a:r>
          </a:p>
        </p:txBody>
      </p:sp>
      <p:pic>
        <p:nvPicPr>
          <p:cNvPr id="12294" name="Picture 8" descr="Prokaryote_cell_unlabeled_Ruiz"/>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4267200"/>
            <a:ext cx="1371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1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67238" y="3424238"/>
            <a:ext cx="9525" cy="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6"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4800" y="381000"/>
            <a:ext cx="2276475" cy="247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2"/>
          <p:cNvSpPr>
            <a:spLocks noGrp="1" noChangeArrowheads="1"/>
          </p:cNvSpPr>
          <p:nvPr>
            <p:ph type="ctrTitle"/>
          </p:nvPr>
        </p:nvSpPr>
        <p:spPr>
          <a:xfrm>
            <a:off x="257175" y="1828800"/>
            <a:ext cx="3048000" cy="3048000"/>
          </a:xfrm>
          <a:noFill/>
        </p:spPr>
        <p:txBody>
          <a:bodyPr/>
          <a:lstStyle/>
          <a:p>
            <a:pPr eaLnBrk="1" hangingPunct="1"/>
            <a:r>
              <a:rPr lang="en-US" sz="3600" b="1" smtClean="0">
                <a:latin typeface="Comic Sans MS" pitchFamily="66" charset="0"/>
              </a:rPr>
              <a:t/>
            </a:r>
            <a:br>
              <a:rPr lang="en-US" sz="3600" b="1" smtClean="0">
                <a:latin typeface="Comic Sans MS" pitchFamily="66" charset="0"/>
              </a:rPr>
            </a:br>
            <a:r>
              <a:rPr lang="en-US" sz="3600" b="1" smtClean="0">
                <a:solidFill>
                  <a:srgbClr val="000099"/>
                </a:solidFill>
                <a:latin typeface="Comic Sans MS" pitchFamily="66" charset="0"/>
              </a:rPr>
              <a:t>Virus </a:t>
            </a:r>
            <a:r>
              <a:rPr lang="en-US" sz="3200" b="1" smtClean="0">
                <a:latin typeface="Comic Sans MS" pitchFamily="66" charset="0"/>
              </a:rPr>
              <a:t/>
            </a:r>
            <a:br>
              <a:rPr lang="en-US" sz="3200" b="1" smtClean="0">
                <a:latin typeface="Comic Sans MS" pitchFamily="66" charset="0"/>
              </a:rPr>
            </a:br>
            <a:r>
              <a:rPr lang="en-US" sz="3200" b="1" smtClean="0">
                <a:solidFill>
                  <a:srgbClr val="000099"/>
                </a:solidFill>
                <a:latin typeface="Comic Sans MS" pitchFamily="66" charset="0"/>
              </a:rPr>
              <a:t> </a:t>
            </a:r>
            <a:r>
              <a:rPr lang="en-US" sz="3600" b="1" smtClean="0">
                <a:solidFill>
                  <a:srgbClr val="000099"/>
                </a:solidFill>
                <a:latin typeface="Comic Sans MS" pitchFamily="66" charset="0"/>
              </a:rPr>
              <a:t>Structure </a:t>
            </a:r>
            <a:r>
              <a:rPr lang="en-US" sz="3600" b="1" smtClean="0">
                <a:solidFill>
                  <a:schemeClr val="accent2"/>
                </a:solidFill>
                <a:latin typeface="Comic Sans MS" pitchFamily="66" charset="0"/>
              </a:rPr>
              <a:t/>
            </a:r>
            <a:br>
              <a:rPr lang="en-US" sz="3600" b="1" smtClean="0">
                <a:solidFill>
                  <a:schemeClr val="accent2"/>
                </a:solidFill>
                <a:latin typeface="Comic Sans MS" pitchFamily="66" charset="0"/>
              </a:rPr>
            </a:br>
            <a:endParaRPr lang="en-US" i="1" smtClean="0">
              <a:solidFill>
                <a:schemeClr val="accent2"/>
              </a:solidFill>
            </a:endParaRPr>
          </a:p>
        </p:txBody>
      </p:sp>
      <p:sp>
        <p:nvSpPr>
          <p:cNvPr id="3075" name="Text Box 5"/>
          <p:cNvSpPr txBox="1">
            <a:spLocks noChangeArrowheads="1"/>
          </p:cNvSpPr>
          <p:nvPr/>
        </p:nvSpPr>
        <p:spPr bwMode="auto">
          <a:xfrm>
            <a:off x="0" y="6599238"/>
            <a:ext cx="36576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1000">
                <a:latin typeface="Comic Sans MS" pitchFamily="66" charset="0"/>
              </a:rPr>
              <a:t>Image: </a:t>
            </a:r>
            <a:r>
              <a:rPr lang="en-US" sz="1000">
                <a:latin typeface="Comic Sans MS" pitchFamily="66" charset="0"/>
                <a:hlinkClick r:id="rId3"/>
              </a:rPr>
              <a:t>Types of Viruses</a:t>
            </a:r>
            <a:r>
              <a:rPr lang="en-US" sz="1000">
                <a:latin typeface="Comic Sans MS" pitchFamily="66" charset="0"/>
              </a:rPr>
              <a:t>, National Institutes of Health</a:t>
            </a:r>
          </a:p>
        </p:txBody>
      </p:sp>
      <p:pic>
        <p:nvPicPr>
          <p:cNvPr id="3076" name="Picture 7" descr="TypesVirusesNIHWiki"/>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0" y="1295400"/>
            <a:ext cx="4495800" cy="411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7" name="Text Box 5"/>
          <p:cNvSpPr txBox="1">
            <a:spLocks noChangeArrowheads="1"/>
          </p:cNvSpPr>
          <p:nvPr/>
        </p:nvSpPr>
        <p:spPr bwMode="auto">
          <a:xfrm>
            <a:off x="4572000" y="6613525"/>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5"/>
              </a:rPr>
              <a:t>Virtual Microbiology Classroom</a:t>
            </a:r>
            <a:r>
              <a:rPr lang="en-US" sz="1000">
                <a:latin typeface="Comic Sans MS" pitchFamily="66" charset="0"/>
              </a:rPr>
              <a:t> on </a:t>
            </a:r>
            <a:r>
              <a:rPr lang="en-US" sz="1000">
                <a:latin typeface="Comic Sans MS" pitchFamily="66" charset="0"/>
                <a:hlinkClick r:id="rId6"/>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563562"/>
          </a:xfrm>
        </p:spPr>
        <p:txBody>
          <a:bodyPr/>
          <a:lstStyle/>
          <a:p>
            <a:pPr eaLnBrk="1" hangingPunct="1"/>
            <a:r>
              <a:rPr lang="en-US" sz="2800" b="1" dirty="0" smtClean="0">
                <a:solidFill>
                  <a:srgbClr val="008000"/>
                </a:solidFill>
                <a:latin typeface="Comic Sans MS" pitchFamily="66" charset="0"/>
              </a:rPr>
              <a:t>Cellular Organisms  </a:t>
            </a:r>
            <a:r>
              <a:rPr lang="en-US" sz="2800" b="1" dirty="0" err="1" smtClean="0">
                <a:solidFill>
                  <a:srgbClr val="008000"/>
                </a:solidFill>
                <a:latin typeface="Comic Sans MS" pitchFamily="66" charset="0"/>
              </a:rPr>
              <a:t>vs</a:t>
            </a:r>
            <a:r>
              <a:rPr lang="en-US" sz="2800" b="1" dirty="0" smtClean="0">
                <a:solidFill>
                  <a:srgbClr val="008000"/>
                </a:solidFill>
                <a:latin typeface="Comic Sans MS" pitchFamily="66" charset="0"/>
              </a:rPr>
              <a:t>  </a:t>
            </a:r>
            <a:r>
              <a:rPr lang="en-US" sz="2800" b="1" dirty="0" err="1" smtClean="0">
                <a:solidFill>
                  <a:srgbClr val="008000"/>
                </a:solidFill>
                <a:latin typeface="Comic Sans MS" pitchFamily="66" charset="0"/>
              </a:rPr>
              <a:t>Acellular</a:t>
            </a:r>
            <a:r>
              <a:rPr lang="en-US" sz="2800" b="1" dirty="0" smtClean="0">
                <a:solidFill>
                  <a:srgbClr val="008000"/>
                </a:solidFill>
                <a:latin typeface="Comic Sans MS" pitchFamily="66" charset="0"/>
              </a:rPr>
              <a:t> Particles</a:t>
            </a:r>
          </a:p>
        </p:txBody>
      </p:sp>
      <p:sp>
        <p:nvSpPr>
          <p:cNvPr id="4099" name="Rectangle 3"/>
          <p:cNvSpPr>
            <a:spLocks noGrp="1" noChangeArrowheads="1"/>
          </p:cNvSpPr>
          <p:nvPr>
            <p:ph type="body" sz="half" idx="1"/>
          </p:nvPr>
        </p:nvSpPr>
        <p:spPr>
          <a:xfrm>
            <a:off x="457200" y="1433513"/>
            <a:ext cx="4495800" cy="4937125"/>
          </a:xfrm>
        </p:spPr>
        <p:txBody>
          <a:bodyPr/>
          <a:lstStyle/>
          <a:p>
            <a:pPr eaLnBrk="1" hangingPunct="1">
              <a:lnSpc>
                <a:spcPct val="80000"/>
              </a:lnSpc>
              <a:buFontTx/>
              <a:buNone/>
            </a:pPr>
            <a:r>
              <a:rPr lang="en-US" sz="2000" dirty="0" smtClean="0">
                <a:latin typeface="Comic Sans MS" pitchFamily="66" charset="0"/>
              </a:rPr>
              <a:t>1. Cellular microorganisms:</a:t>
            </a:r>
          </a:p>
          <a:p>
            <a:pPr eaLnBrk="1" hangingPunct="1">
              <a:lnSpc>
                <a:spcPct val="80000"/>
              </a:lnSpc>
              <a:buFontTx/>
              <a:buNone/>
            </a:pPr>
            <a:r>
              <a:rPr lang="en-US" sz="2800" dirty="0" smtClean="0">
                <a:solidFill>
                  <a:schemeClr val="tx1">
                    <a:lumMod val="65000"/>
                    <a:lumOff val="35000"/>
                  </a:schemeClr>
                </a:solidFill>
                <a:latin typeface="Comic Sans MS" pitchFamily="66" charset="0"/>
              </a:rPr>
              <a:t>	</a:t>
            </a:r>
            <a:r>
              <a:rPr lang="en-US" sz="2000" b="1" dirty="0" smtClean="0">
                <a:solidFill>
                  <a:schemeClr val="tx1">
                    <a:lumMod val="65000"/>
                    <a:lumOff val="35000"/>
                  </a:schemeClr>
                </a:solidFill>
                <a:latin typeface="Comic Sans MS" pitchFamily="66" charset="0"/>
              </a:rPr>
              <a:t>Prokaryotes</a:t>
            </a:r>
          </a:p>
          <a:p>
            <a:pPr eaLnBrk="1" hangingPunct="1">
              <a:lnSpc>
                <a:spcPct val="80000"/>
              </a:lnSpc>
              <a:buFontTx/>
              <a:buNone/>
            </a:pPr>
            <a:r>
              <a:rPr lang="en-US" sz="1800" dirty="0" smtClean="0">
                <a:latin typeface="Comic Sans MS" pitchFamily="66" charset="0"/>
              </a:rPr>
              <a:t>		Domains: </a:t>
            </a:r>
            <a:r>
              <a:rPr lang="en-US" sz="1400" dirty="0" err="1" smtClean="0">
                <a:latin typeface="Comic Sans MS" pitchFamily="66" charset="0"/>
              </a:rPr>
              <a:t>Archaea</a:t>
            </a:r>
            <a:r>
              <a:rPr lang="en-US" sz="1400" dirty="0" smtClean="0">
                <a:latin typeface="Comic Sans MS" pitchFamily="66" charset="0"/>
              </a:rPr>
              <a:t> &amp; Eubacteria </a:t>
            </a:r>
          </a:p>
          <a:p>
            <a:pPr eaLnBrk="1" hangingPunct="1">
              <a:lnSpc>
                <a:spcPct val="80000"/>
              </a:lnSpc>
              <a:buFontTx/>
              <a:buNone/>
            </a:pPr>
            <a:endParaRPr lang="en-US" sz="1600" i="1" dirty="0" smtClean="0">
              <a:latin typeface="Comic Sans MS" pitchFamily="66" charset="0"/>
            </a:endParaRPr>
          </a:p>
          <a:p>
            <a:pPr eaLnBrk="1" hangingPunct="1">
              <a:lnSpc>
                <a:spcPct val="80000"/>
              </a:lnSpc>
              <a:buFontTx/>
              <a:buNone/>
            </a:pPr>
            <a:r>
              <a:rPr lang="en-US" sz="2000" i="1" dirty="0" smtClean="0">
                <a:solidFill>
                  <a:schemeClr val="tx1">
                    <a:lumMod val="65000"/>
                    <a:lumOff val="35000"/>
                  </a:schemeClr>
                </a:solidFill>
                <a:latin typeface="Comic Sans MS" pitchFamily="66" charset="0"/>
              </a:rPr>
              <a:t>	</a:t>
            </a:r>
            <a:r>
              <a:rPr lang="en-US" sz="2000" b="1" dirty="0" smtClean="0">
                <a:solidFill>
                  <a:schemeClr val="tx1">
                    <a:lumMod val="65000"/>
                    <a:lumOff val="35000"/>
                  </a:schemeClr>
                </a:solidFill>
                <a:latin typeface="Comic Sans MS" pitchFamily="66" charset="0"/>
              </a:rPr>
              <a:t>Eukaryotes</a:t>
            </a:r>
            <a:endParaRPr lang="en-US" sz="2000" b="1" i="1" dirty="0" smtClean="0">
              <a:solidFill>
                <a:schemeClr val="tx1">
                  <a:lumMod val="65000"/>
                  <a:lumOff val="35000"/>
                </a:schemeClr>
              </a:solidFill>
              <a:latin typeface="Comic Sans MS" pitchFamily="66" charset="0"/>
            </a:endParaRPr>
          </a:p>
          <a:p>
            <a:pPr eaLnBrk="1" hangingPunct="1">
              <a:lnSpc>
                <a:spcPct val="80000"/>
              </a:lnSpc>
              <a:buFontTx/>
              <a:buNone/>
            </a:pPr>
            <a:r>
              <a:rPr lang="en-US" sz="1800" dirty="0" smtClean="0">
                <a:latin typeface="Comic Sans MS" pitchFamily="66" charset="0"/>
              </a:rPr>
              <a:t>		Domain: </a:t>
            </a:r>
            <a:r>
              <a:rPr lang="en-US" sz="1400" dirty="0" err="1" smtClean="0">
                <a:latin typeface="Comic Sans MS" pitchFamily="66" charset="0"/>
              </a:rPr>
              <a:t>Eukaryota</a:t>
            </a:r>
            <a:endParaRPr lang="en-US" sz="1400" i="1" dirty="0" smtClean="0">
              <a:latin typeface="Comic Sans MS" pitchFamily="66" charset="0"/>
            </a:endParaRPr>
          </a:p>
          <a:p>
            <a:pPr eaLnBrk="1" hangingPunct="1">
              <a:lnSpc>
                <a:spcPct val="80000"/>
              </a:lnSpc>
              <a:buFontTx/>
              <a:buNone/>
            </a:pPr>
            <a:endParaRPr lang="en-US" sz="2000" i="1" dirty="0" smtClean="0">
              <a:latin typeface="Comic Sans MS" pitchFamily="66" charset="0"/>
            </a:endParaRPr>
          </a:p>
          <a:p>
            <a:pPr eaLnBrk="1" hangingPunct="1">
              <a:lnSpc>
                <a:spcPct val="80000"/>
              </a:lnSpc>
              <a:buFontTx/>
              <a:buNone/>
            </a:pPr>
            <a:endParaRPr lang="en-US" sz="2000" i="1" dirty="0" smtClean="0">
              <a:latin typeface="Comic Sans MS" pitchFamily="66" charset="0"/>
            </a:endParaRPr>
          </a:p>
          <a:p>
            <a:pPr eaLnBrk="1" hangingPunct="1">
              <a:lnSpc>
                <a:spcPct val="80000"/>
              </a:lnSpc>
              <a:buFontTx/>
              <a:buNone/>
            </a:pPr>
            <a:r>
              <a:rPr lang="en-US" sz="2000" dirty="0" smtClean="0">
                <a:latin typeface="Comic Sans MS" pitchFamily="66" charset="0"/>
              </a:rPr>
              <a:t>2. </a:t>
            </a:r>
            <a:r>
              <a:rPr lang="en-US" sz="2000" dirty="0" err="1" smtClean="0">
                <a:latin typeface="Comic Sans MS" pitchFamily="66" charset="0"/>
              </a:rPr>
              <a:t>Acellular</a:t>
            </a:r>
            <a:r>
              <a:rPr lang="en-US" sz="2000" dirty="0" smtClean="0">
                <a:latin typeface="Comic Sans MS" pitchFamily="66" charset="0"/>
              </a:rPr>
              <a:t> infectious particles:</a:t>
            </a:r>
          </a:p>
          <a:p>
            <a:pPr eaLnBrk="1" hangingPunct="1">
              <a:lnSpc>
                <a:spcPct val="80000"/>
              </a:lnSpc>
              <a:buFontTx/>
              <a:buNone/>
            </a:pPr>
            <a:r>
              <a:rPr lang="en-US" sz="2800" dirty="0" smtClean="0">
                <a:solidFill>
                  <a:schemeClr val="tx1">
                    <a:lumMod val="65000"/>
                    <a:lumOff val="35000"/>
                  </a:schemeClr>
                </a:solidFill>
                <a:latin typeface="Comic Sans MS" pitchFamily="66" charset="0"/>
              </a:rPr>
              <a:t>	</a:t>
            </a:r>
            <a:r>
              <a:rPr lang="en-US" sz="2000" b="1" dirty="0" smtClean="0">
                <a:solidFill>
                  <a:schemeClr val="tx1">
                    <a:lumMod val="65000"/>
                    <a:lumOff val="35000"/>
                  </a:schemeClr>
                </a:solidFill>
                <a:latin typeface="Comic Sans MS" pitchFamily="66" charset="0"/>
              </a:rPr>
              <a:t>Viruses</a:t>
            </a:r>
          </a:p>
          <a:p>
            <a:pPr eaLnBrk="1" hangingPunct="1">
              <a:lnSpc>
                <a:spcPct val="80000"/>
              </a:lnSpc>
              <a:buFontTx/>
              <a:buNone/>
            </a:pPr>
            <a:endParaRPr lang="en-US" sz="500" dirty="0" smtClean="0">
              <a:latin typeface="Comic Sans MS" pitchFamily="66" charset="0"/>
            </a:endParaRPr>
          </a:p>
          <a:p>
            <a:pPr eaLnBrk="1" hangingPunct="1">
              <a:lnSpc>
                <a:spcPct val="80000"/>
              </a:lnSpc>
              <a:buFontTx/>
              <a:buNone/>
            </a:pPr>
            <a:r>
              <a:rPr lang="en-US" sz="2000" dirty="0" smtClean="0">
                <a:latin typeface="Comic Sans MS" pitchFamily="66" charset="0"/>
              </a:rPr>
              <a:t>	</a:t>
            </a:r>
            <a:r>
              <a:rPr lang="en-US" sz="1400" dirty="0" smtClean="0">
                <a:latin typeface="Comic Sans MS" pitchFamily="66" charset="0"/>
              </a:rPr>
              <a:t>So small can only be seen with an electron microscope.</a:t>
            </a:r>
            <a:r>
              <a:rPr lang="en-US" sz="1800" dirty="0" smtClean="0">
                <a:latin typeface="Comic Sans MS" pitchFamily="66" charset="0"/>
              </a:rPr>
              <a:t> </a:t>
            </a:r>
          </a:p>
          <a:p>
            <a:pPr eaLnBrk="1" hangingPunct="1">
              <a:lnSpc>
                <a:spcPct val="80000"/>
              </a:lnSpc>
              <a:buFontTx/>
              <a:buNone/>
            </a:pPr>
            <a:endParaRPr lang="en-US" sz="2000" dirty="0" smtClean="0">
              <a:latin typeface="Comic Sans MS" pitchFamily="66" charset="0"/>
            </a:endParaRPr>
          </a:p>
          <a:p>
            <a:pPr eaLnBrk="1" hangingPunct="1">
              <a:lnSpc>
                <a:spcPct val="80000"/>
              </a:lnSpc>
              <a:buFontTx/>
              <a:buNone/>
            </a:pPr>
            <a:r>
              <a:rPr lang="en-US" sz="2400" b="1" i="1" dirty="0" smtClean="0">
                <a:solidFill>
                  <a:srgbClr val="FF0000"/>
                </a:solidFill>
                <a:latin typeface="Comic Sans MS" pitchFamily="66" charset="0"/>
              </a:rPr>
              <a:t>Q: </a:t>
            </a:r>
            <a:r>
              <a:rPr lang="en-US" sz="1800" i="1" dirty="0" smtClean="0">
                <a:latin typeface="Comic Sans MS" pitchFamily="66" charset="0"/>
              </a:rPr>
              <a:t>Are viruses the only type of </a:t>
            </a:r>
            <a:r>
              <a:rPr lang="en-US" sz="1800" i="1" dirty="0" err="1" smtClean="0">
                <a:latin typeface="Comic Sans MS" pitchFamily="66" charset="0"/>
              </a:rPr>
              <a:t>acellular</a:t>
            </a:r>
            <a:r>
              <a:rPr lang="en-US" sz="1800" i="1" dirty="0" smtClean="0">
                <a:latin typeface="Comic Sans MS" pitchFamily="66" charset="0"/>
              </a:rPr>
              <a:t> infectious particle?</a:t>
            </a:r>
          </a:p>
        </p:txBody>
      </p:sp>
      <p:sp>
        <p:nvSpPr>
          <p:cNvPr id="4100" name="Oval 10"/>
          <p:cNvSpPr>
            <a:spLocks noChangeArrowheads="1"/>
          </p:cNvSpPr>
          <p:nvPr/>
        </p:nvSpPr>
        <p:spPr bwMode="auto">
          <a:xfrm>
            <a:off x="4953000" y="1524000"/>
            <a:ext cx="3810000" cy="4419600"/>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p>
        </p:txBody>
      </p:sp>
      <p:sp>
        <p:nvSpPr>
          <p:cNvPr id="4101" name="Oval 11"/>
          <p:cNvSpPr>
            <a:spLocks noChangeArrowheads="1"/>
          </p:cNvSpPr>
          <p:nvPr/>
        </p:nvSpPr>
        <p:spPr bwMode="auto">
          <a:xfrm>
            <a:off x="6553200" y="4343400"/>
            <a:ext cx="990600" cy="762000"/>
          </a:xfrm>
          <a:prstGeom prst="ellipse">
            <a:avLst/>
          </a:prstGeom>
          <a:solidFill>
            <a:srgbClr val="008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Oval 12"/>
          <p:cNvSpPr>
            <a:spLocks noChangeArrowheads="1"/>
          </p:cNvSpPr>
          <p:nvPr/>
        </p:nvSpPr>
        <p:spPr bwMode="auto">
          <a:xfrm>
            <a:off x="6629400" y="3505200"/>
            <a:ext cx="762000" cy="228600"/>
          </a:xfrm>
          <a:prstGeom prst="ellipse">
            <a:avLst/>
          </a:prstGeom>
          <a:solidFill>
            <a:srgbClr val="FF66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3" name="Oval 13"/>
          <p:cNvSpPr>
            <a:spLocks noChangeArrowheads="1"/>
          </p:cNvSpPr>
          <p:nvPr/>
        </p:nvSpPr>
        <p:spPr bwMode="auto">
          <a:xfrm>
            <a:off x="6934200" y="2514600"/>
            <a:ext cx="76200" cy="762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4" name="Text Box 14"/>
          <p:cNvSpPr txBox="1">
            <a:spLocks noChangeArrowheads="1"/>
          </p:cNvSpPr>
          <p:nvPr/>
        </p:nvSpPr>
        <p:spPr bwMode="auto">
          <a:xfrm>
            <a:off x="5410200" y="4495800"/>
            <a:ext cx="1143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1000" b="1"/>
              <a:t>Eukaryotic Nucleus</a:t>
            </a:r>
          </a:p>
        </p:txBody>
      </p:sp>
      <p:sp>
        <p:nvSpPr>
          <p:cNvPr id="4105" name="Text Box 16"/>
          <p:cNvSpPr txBox="1">
            <a:spLocks noChangeArrowheads="1"/>
          </p:cNvSpPr>
          <p:nvPr/>
        </p:nvSpPr>
        <p:spPr bwMode="auto">
          <a:xfrm>
            <a:off x="5410200" y="3429000"/>
            <a:ext cx="106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1000" b="1"/>
              <a:t>Prokaryotic Cell</a:t>
            </a:r>
          </a:p>
        </p:txBody>
      </p:sp>
      <p:sp>
        <p:nvSpPr>
          <p:cNvPr id="4106" name="Text Box 17"/>
          <p:cNvSpPr txBox="1">
            <a:spLocks noChangeArrowheads="1"/>
          </p:cNvSpPr>
          <p:nvPr/>
        </p:nvSpPr>
        <p:spPr bwMode="auto">
          <a:xfrm>
            <a:off x="5562600" y="2514600"/>
            <a:ext cx="914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1000" b="1" dirty="0"/>
              <a:t>Virus</a:t>
            </a:r>
          </a:p>
        </p:txBody>
      </p:sp>
      <p:sp>
        <p:nvSpPr>
          <p:cNvPr id="4107" name="Text Box 18"/>
          <p:cNvSpPr txBox="1">
            <a:spLocks noChangeArrowheads="1"/>
          </p:cNvSpPr>
          <p:nvPr/>
        </p:nvSpPr>
        <p:spPr bwMode="auto">
          <a:xfrm>
            <a:off x="5638800" y="1066800"/>
            <a:ext cx="2209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b="1">
                <a:latin typeface="Comic Sans MS" pitchFamily="66" charset="0"/>
              </a:rPr>
              <a:t>Eukaryotic Cell</a:t>
            </a:r>
          </a:p>
        </p:txBody>
      </p:sp>
      <p:sp>
        <p:nvSpPr>
          <p:cNvPr id="4108" name="Line 19"/>
          <p:cNvSpPr>
            <a:spLocks noChangeShapeType="1"/>
          </p:cNvSpPr>
          <p:nvPr/>
        </p:nvSpPr>
        <p:spPr bwMode="auto">
          <a:xfrm>
            <a:off x="6248400" y="6096000"/>
            <a:ext cx="457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09" name="Line 20"/>
          <p:cNvSpPr>
            <a:spLocks noChangeShapeType="1"/>
          </p:cNvSpPr>
          <p:nvPr/>
        </p:nvSpPr>
        <p:spPr bwMode="auto">
          <a:xfrm>
            <a:off x="6705600" y="60198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0" name="Line 21"/>
          <p:cNvSpPr>
            <a:spLocks noChangeShapeType="1"/>
          </p:cNvSpPr>
          <p:nvPr/>
        </p:nvSpPr>
        <p:spPr bwMode="auto">
          <a:xfrm flipH="1" flipV="1">
            <a:off x="6248400" y="60198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11" name="Text Box 22"/>
          <p:cNvSpPr txBox="1">
            <a:spLocks noChangeArrowheads="1"/>
          </p:cNvSpPr>
          <p:nvPr/>
        </p:nvSpPr>
        <p:spPr bwMode="auto">
          <a:xfrm>
            <a:off x="5867400" y="6248400"/>
            <a:ext cx="1219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1000"/>
              <a:t>1 </a:t>
            </a:r>
            <a:r>
              <a:rPr lang="en-US" sz="1000">
                <a:cs typeface="Arial" pitchFamily="34" charset="0"/>
              </a:rPr>
              <a:t>ųm (1000 nm)</a:t>
            </a:r>
          </a:p>
        </p:txBody>
      </p:sp>
      <p:sp>
        <p:nvSpPr>
          <p:cNvPr id="4112" name="Text Box 5"/>
          <p:cNvSpPr txBox="1">
            <a:spLocks noChangeArrowheads="1"/>
          </p:cNvSpPr>
          <p:nvPr/>
        </p:nvSpPr>
        <p:spPr bwMode="auto">
          <a:xfrm>
            <a:off x="0" y="6621463"/>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1000">
                <a:latin typeface="Comic Sans MS" pitchFamily="66" charset="0"/>
              </a:rPr>
              <a:t>From the  </a:t>
            </a:r>
            <a:r>
              <a:rPr lang="en-US" sz="1000">
                <a:latin typeface="Comic Sans MS" pitchFamily="66" charset="0"/>
                <a:hlinkClick r:id="rId3"/>
              </a:rPr>
              <a:t>Virtual Microbiology Classroom</a:t>
            </a:r>
            <a:r>
              <a:rPr lang="en-US" sz="1000">
                <a:latin typeface="Comic Sans MS" pitchFamily="66" charset="0"/>
              </a:rPr>
              <a:t> on </a:t>
            </a:r>
            <a:r>
              <a:rPr lang="en-US" sz="1000">
                <a:latin typeface="Comic Sans MS" pitchFamily="66" charset="0"/>
                <a:hlinkClick r:id="rId4"/>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229600" cy="792162"/>
          </a:xfrm>
        </p:spPr>
        <p:txBody>
          <a:bodyPr/>
          <a:lstStyle/>
          <a:p>
            <a:pPr eaLnBrk="1" hangingPunct="1"/>
            <a:r>
              <a:rPr lang="en-US" sz="3000" b="1" smtClean="0">
                <a:solidFill>
                  <a:srgbClr val="008000"/>
                </a:solidFill>
                <a:latin typeface="Comic Sans MS" pitchFamily="66" charset="0"/>
              </a:rPr>
              <a:t>How Do Viruses Differ From Living Organisms?</a:t>
            </a:r>
          </a:p>
        </p:txBody>
      </p:sp>
      <p:sp>
        <p:nvSpPr>
          <p:cNvPr id="5123" name="Rectangle 3"/>
          <p:cNvSpPr>
            <a:spLocks noGrp="1" noChangeArrowheads="1"/>
          </p:cNvSpPr>
          <p:nvPr>
            <p:ph type="body" sz="half" idx="1"/>
          </p:nvPr>
        </p:nvSpPr>
        <p:spPr>
          <a:xfrm>
            <a:off x="381000" y="1524000"/>
            <a:ext cx="4800600" cy="4343400"/>
          </a:xfrm>
        </p:spPr>
        <p:txBody>
          <a:bodyPr/>
          <a:lstStyle/>
          <a:p>
            <a:pPr eaLnBrk="1" hangingPunct="1">
              <a:buFont typeface="Wingdings" pitchFamily="2" charset="2"/>
              <a:buChar char="Ø"/>
            </a:pPr>
            <a:endParaRPr lang="en-US" sz="2000" smtClean="0">
              <a:latin typeface="Comic Sans MS" pitchFamily="66" charset="0"/>
              <a:hlinkClick r:id="rId3"/>
            </a:endParaRPr>
          </a:p>
          <a:p>
            <a:pPr eaLnBrk="1" hangingPunct="1">
              <a:buFont typeface="Wingdings" pitchFamily="2" charset="2"/>
              <a:buChar char="Ø"/>
            </a:pPr>
            <a:r>
              <a:rPr lang="en-US" sz="2000" smtClean="0">
                <a:latin typeface="Comic Sans MS" pitchFamily="66" charset="0"/>
                <a:hlinkClick r:id="rId3"/>
              </a:rPr>
              <a:t>Viruses</a:t>
            </a:r>
            <a:r>
              <a:rPr lang="en-US" sz="2000" smtClean="0">
                <a:latin typeface="Comic Sans MS" pitchFamily="66" charset="0"/>
              </a:rPr>
              <a:t> are not living organisms because they are incapable of carrying out all life processes.</a:t>
            </a:r>
          </a:p>
          <a:p>
            <a:pPr eaLnBrk="1" hangingPunct="1">
              <a:buFont typeface="Wingdings" pitchFamily="2" charset="2"/>
              <a:buChar char="Ø"/>
            </a:pPr>
            <a:endParaRPr lang="en-US" sz="2000" smtClean="0">
              <a:latin typeface="Comic Sans MS" pitchFamily="66" charset="0"/>
            </a:endParaRPr>
          </a:p>
          <a:p>
            <a:pPr eaLnBrk="1" hangingPunct="1">
              <a:buFont typeface="Wingdings" pitchFamily="2" charset="2"/>
              <a:buChar char="Ø"/>
            </a:pPr>
            <a:endParaRPr lang="en-US" sz="2000" smtClean="0">
              <a:latin typeface="Comic Sans MS" pitchFamily="66" charset="0"/>
            </a:endParaRPr>
          </a:p>
          <a:p>
            <a:pPr eaLnBrk="1" hangingPunct="1">
              <a:buFont typeface="Wingdings" pitchFamily="2" charset="2"/>
              <a:buChar char="Ø"/>
            </a:pPr>
            <a:r>
              <a:rPr lang="en-US" sz="2000" smtClean="0">
                <a:latin typeface="Comic Sans MS" pitchFamily="66" charset="0"/>
              </a:rPr>
              <a:t>Viruses</a:t>
            </a:r>
          </a:p>
          <a:p>
            <a:pPr marL="685800" lvl="1" indent="-228600" eaLnBrk="1" hangingPunct="1"/>
            <a:r>
              <a:rPr lang="en-US" sz="1600" smtClean="0">
                <a:latin typeface="Comic Sans MS" pitchFamily="66" charset="0"/>
              </a:rPr>
              <a:t>are not made of cells</a:t>
            </a:r>
          </a:p>
          <a:p>
            <a:pPr marL="685800" lvl="1" indent="-228600" eaLnBrk="1" hangingPunct="1"/>
            <a:r>
              <a:rPr lang="en-US" sz="1600" smtClean="0">
                <a:latin typeface="Comic Sans MS" pitchFamily="66" charset="0"/>
              </a:rPr>
              <a:t>can not reproduce on their own</a:t>
            </a:r>
          </a:p>
          <a:p>
            <a:pPr marL="685800" lvl="1" indent="-228600" eaLnBrk="1" hangingPunct="1"/>
            <a:r>
              <a:rPr lang="en-US" sz="1600" smtClean="0">
                <a:latin typeface="Comic Sans MS" pitchFamily="66" charset="0"/>
              </a:rPr>
              <a:t>do not grow or undergo division</a:t>
            </a:r>
          </a:p>
          <a:p>
            <a:pPr marL="685800" lvl="1" indent="-228600" eaLnBrk="1" hangingPunct="1"/>
            <a:r>
              <a:rPr lang="en-US" sz="1600" smtClean="0">
                <a:latin typeface="Comic Sans MS" pitchFamily="66" charset="0"/>
              </a:rPr>
              <a:t>do not transform energy</a:t>
            </a:r>
          </a:p>
          <a:p>
            <a:pPr marL="685800" lvl="1" indent="-228600" eaLnBrk="1" hangingPunct="1"/>
            <a:r>
              <a:rPr lang="en-US" sz="1600" smtClean="0">
                <a:latin typeface="Comic Sans MS" pitchFamily="66" charset="0"/>
              </a:rPr>
              <a:t>lack machinery for </a:t>
            </a:r>
            <a:r>
              <a:rPr lang="en-US" sz="1600" smtClean="0">
                <a:latin typeface="Comic Sans MS" pitchFamily="66" charset="0"/>
                <a:hlinkClick r:id="rId4"/>
              </a:rPr>
              <a:t>protein</a:t>
            </a:r>
            <a:r>
              <a:rPr lang="en-US" sz="1600" smtClean="0">
                <a:latin typeface="Comic Sans MS" pitchFamily="66" charset="0"/>
              </a:rPr>
              <a:t> synthesis</a:t>
            </a:r>
            <a:endParaRPr lang="en-US" sz="1700" smtClean="0">
              <a:latin typeface="Comic Sans MS" pitchFamily="66" charset="0"/>
            </a:endParaRPr>
          </a:p>
          <a:p>
            <a:pPr marL="685800" lvl="1" indent="-228600" eaLnBrk="1" hangingPunct="1">
              <a:buFontTx/>
              <a:buNone/>
            </a:pPr>
            <a:endParaRPr lang="en-US" sz="1700" b="1" smtClean="0">
              <a:solidFill>
                <a:schemeClr val="hlink"/>
              </a:solidFill>
              <a:latin typeface="Comic Sans MS" pitchFamily="66" charset="0"/>
            </a:endParaRPr>
          </a:p>
        </p:txBody>
      </p:sp>
      <p:sp>
        <p:nvSpPr>
          <p:cNvPr id="5124" name="Text Box 5"/>
          <p:cNvSpPr txBox="1">
            <a:spLocks noChangeArrowheads="1"/>
          </p:cNvSpPr>
          <p:nvPr/>
        </p:nvSpPr>
        <p:spPr bwMode="auto">
          <a:xfrm>
            <a:off x="5029200" y="2101850"/>
            <a:ext cx="1096963" cy="83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1200" b="1"/>
              <a:t>Living Multicellular Organism:</a:t>
            </a:r>
            <a:r>
              <a:rPr lang="en-US" sz="1200"/>
              <a:t> Kayla </a:t>
            </a:r>
          </a:p>
        </p:txBody>
      </p:sp>
      <p:sp>
        <p:nvSpPr>
          <p:cNvPr id="5125" name="Text Box 6"/>
          <p:cNvSpPr txBox="1">
            <a:spLocks noChangeArrowheads="1"/>
          </p:cNvSpPr>
          <p:nvPr/>
        </p:nvSpPr>
        <p:spPr bwMode="auto">
          <a:xfrm>
            <a:off x="7772400" y="4648200"/>
            <a:ext cx="1143000" cy="147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1200" b="1"/>
              <a:t>Nonliving Acellular Infectious Agent:</a:t>
            </a:r>
          </a:p>
          <a:p>
            <a:pPr algn="ctr" eaLnBrk="1" hangingPunct="1">
              <a:spcBef>
                <a:spcPct val="50000"/>
              </a:spcBef>
            </a:pPr>
            <a:r>
              <a:rPr lang="en-US" sz="1200"/>
              <a:t> H1N1 Influenza Virus</a:t>
            </a:r>
          </a:p>
        </p:txBody>
      </p:sp>
      <p:sp>
        <p:nvSpPr>
          <p:cNvPr id="5126" name="Text Box 7"/>
          <p:cNvSpPr txBox="1">
            <a:spLocks noChangeArrowheads="1"/>
          </p:cNvSpPr>
          <p:nvPr/>
        </p:nvSpPr>
        <p:spPr bwMode="auto">
          <a:xfrm>
            <a:off x="-26988" y="6457950"/>
            <a:ext cx="421798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1000">
                <a:latin typeface="Comic Sans MS" pitchFamily="66" charset="0"/>
              </a:rPr>
              <a:t>Images: Eukaryotic living organism named Kayla, T. Port; H1N1 Influenza Virus, Public Health Image Library (</a:t>
            </a:r>
            <a:r>
              <a:rPr lang="en-US" sz="1000">
                <a:latin typeface="Comic Sans MS" pitchFamily="66" charset="0"/>
                <a:hlinkClick r:id="rId5"/>
              </a:rPr>
              <a:t>PHIL</a:t>
            </a:r>
            <a:r>
              <a:rPr lang="en-US" sz="1000">
                <a:latin typeface="Comic Sans MS" pitchFamily="66" charset="0"/>
              </a:rPr>
              <a:t>) #11702</a:t>
            </a:r>
          </a:p>
        </p:txBody>
      </p:sp>
      <p:pic>
        <p:nvPicPr>
          <p:cNvPr id="5127" name="Picture 12" descr="H1N1_PHIL11702"/>
          <p:cNvPicPr>
            <a:picLocks noGrp="1" noChangeAspect="1" noChangeArrowheads="1"/>
          </p:cNvPicPr>
          <p:nvPr>
            <p:ph sz="quarter" idx="3"/>
          </p:nvPr>
        </p:nvPicPr>
        <p:blipFill>
          <a:blip r:embed="rId6">
            <a:extLst>
              <a:ext uri="{28A0092B-C50C-407E-A947-70E740481C1C}">
                <a14:useLocalDpi xmlns:a14="http://schemas.microsoft.com/office/drawing/2010/main" val="0"/>
              </a:ext>
            </a:extLst>
          </a:blip>
          <a:srcRect/>
          <a:stretch>
            <a:fillRect/>
          </a:stretch>
        </p:blipFill>
        <p:spPr>
          <a:xfrm>
            <a:off x="5256213" y="4265613"/>
            <a:ext cx="2201862" cy="18875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128" name="Text Box 5"/>
          <p:cNvSpPr txBox="1">
            <a:spLocks noChangeArrowheads="1"/>
          </p:cNvSpPr>
          <p:nvPr/>
        </p:nvSpPr>
        <p:spPr bwMode="auto">
          <a:xfrm>
            <a:off x="4565650" y="6610350"/>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7"/>
              </a:rPr>
              <a:t>Virtual Microbiology Classroom</a:t>
            </a:r>
            <a:r>
              <a:rPr lang="en-US" sz="1000">
                <a:latin typeface="Comic Sans MS" pitchFamily="66" charset="0"/>
              </a:rPr>
              <a:t> on </a:t>
            </a:r>
            <a:r>
              <a:rPr lang="en-US" sz="1000">
                <a:latin typeface="Comic Sans MS" pitchFamily="66" charset="0"/>
                <a:hlinkClick r:id="rId8"/>
              </a:rPr>
              <a:t>ScienceProfOnline.com</a:t>
            </a:r>
            <a:endParaRPr lang="en-US" sz="1000">
              <a:latin typeface="Comic Sans MS" pitchFamily="66" charset="0"/>
            </a:endParaRPr>
          </a:p>
        </p:txBody>
      </p:sp>
      <p:pic>
        <p:nvPicPr>
          <p:cNvPr id="5129" name="Picture 1"/>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rot="416417">
            <a:off x="6256338" y="914400"/>
            <a:ext cx="2405062" cy="32067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715962"/>
          </a:xfrm>
        </p:spPr>
        <p:txBody>
          <a:bodyPr/>
          <a:lstStyle/>
          <a:p>
            <a:pPr eaLnBrk="1" hangingPunct="1"/>
            <a:r>
              <a:rPr lang="en-US" sz="3400" b="1" smtClean="0">
                <a:solidFill>
                  <a:srgbClr val="CC9900"/>
                </a:solidFill>
                <a:latin typeface="Comic Sans MS" pitchFamily="66" charset="0"/>
              </a:rPr>
              <a:t>What Are Viruses Made Of?</a:t>
            </a:r>
          </a:p>
        </p:txBody>
      </p:sp>
      <p:sp>
        <p:nvSpPr>
          <p:cNvPr id="6147" name="Rectangle 3"/>
          <p:cNvSpPr>
            <a:spLocks noGrp="1" noChangeArrowheads="1"/>
          </p:cNvSpPr>
          <p:nvPr>
            <p:ph type="body" sz="half" idx="1"/>
          </p:nvPr>
        </p:nvSpPr>
        <p:spPr>
          <a:xfrm>
            <a:off x="304800" y="1676400"/>
            <a:ext cx="3810000" cy="4343400"/>
          </a:xfrm>
        </p:spPr>
        <p:txBody>
          <a:bodyPr/>
          <a:lstStyle/>
          <a:p>
            <a:pPr>
              <a:buFont typeface="Wingdings" pitchFamily="2" charset="2"/>
              <a:buChar char="Ø"/>
              <a:defRPr/>
            </a:pPr>
            <a:r>
              <a:rPr lang="en-US" sz="1600" dirty="0" smtClean="0">
                <a:latin typeface="Comic Sans MS" pitchFamily="66" charset="0"/>
                <a:hlinkClick r:id="rId3"/>
              </a:rPr>
              <a:t>Nucleic acid</a:t>
            </a:r>
            <a:r>
              <a:rPr lang="en-US" sz="1600" dirty="0" smtClean="0">
                <a:latin typeface="Comic Sans MS" pitchFamily="66" charset="0"/>
              </a:rPr>
              <a:t>, proteins, and sometimes, </a:t>
            </a:r>
            <a:r>
              <a:rPr lang="en-US" sz="1600" dirty="0" smtClean="0">
                <a:latin typeface="Comic Sans MS" pitchFamily="66" charset="0"/>
                <a:hlinkClick r:id="rId4"/>
              </a:rPr>
              <a:t>lipids</a:t>
            </a:r>
            <a:r>
              <a:rPr lang="en-US" sz="1600" dirty="0" smtClean="0">
                <a:latin typeface="Comic Sans MS" pitchFamily="66" charset="0"/>
              </a:rPr>
              <a:t>. </a:t>
            </a:r>
          </a:p>
          <a:p>
            <a:pPr marL="0" indent="0">
              <a:buNone/>
              <a:defRPr/>
            </a:pPr>
            <a:endParaRPr lang="en-US" sz="1000" dirty="0">
              <a:latin typeface="Comic Sans MS" pitchFamily="66" charset="0"/>
            </a:endParaRPr>
          </a:p>
          <a:p>
            <a:pPr marL="0" indent="0" algn="ctr">
              <a:buNone/>
              <a:defRPr/>
            </a:pPr>
            <a:r>
              <a:rPr lang="en-US" sz="1200" b="1" dirty="0" smtClean="0">
                <a:solidFill>
                  <a:srgbClr val="FF0000"/>
                </a:solidFill>
                <a:latin typeface="Comic Sans MS" pitchFamily="66" charset="0"/>
              </a:rPr>
              <a:t>Need a quick chemistry review? </a:t>
            </a:r>
          </a:p>
          <a:p>
            <a:pPr marL="0" indent="0" algn="ctr">
              <a:buNone/>
              <a:defRPr/>
            </a:pPr>
            <a:r>
              <a:rPr lang="en-US" sz="1200" dirty="0" smtClean="0">
                <a:latin typeface="Comic Sans MS" pitchFamily="66" charset="0"/>
              </a:rPr>
              <a:t>Here are animated</a:t>
            </a:r>
            <a:r>
              <a:rPr lang="en-US" sz="1200" b="1" dirty="0" smtClean="0">
                <a:latin typeface="Comic Sans MS" pitchFamily="66" charset="0"/>
              </a:rPr>
              <a:t> </a:t>
            </a:r>
            <a:r>
              <a:rPr lang="en-US" sz="1200" dirty="0">
                <a:latin typeface="Comic Sans MS" pitchFamily="66" charset="0"/>
              </a:rPr>
              <a:t>lessons </a:t>
            </a:r>
            <a:r>
              <a:rPr lang="en-US" sz="1200" dirty="0" smtClean="0">
                <a:latin typeface="Comic Sans MS" pitchFamily="66" charset="0"/>
              </a:rPr>
              <a:t>and quizzes on </a:t>
            </a:r>
          </a:p>
          <a:p>
            <a:pPr marL="0" indent="0" algn="ctr">
              <a:buNone/>
              <a:defRPr/>
            </a:pPr>
            <a:r>
              <a:rPr lang="en-US" sz="1200" dirty="0" smtClean="0">
                <a:solidFill>
                  <a:schemeClr val="tx1">
                    <a:lumMod val="50000"/>
                    <a:lumOff val="50000"/>
                  </a:schemeClr>
                </a:solidFill>
                <a:latin typeface="Comic Sans MS" pitchFamily="66" charset="0"/>
                <a:hlinkClick r:id="rId5"/>
              </a:rPr>
              <a:t>Organic Macromolecules</a:t>
            </a:r>
            <a:r>
              <a:rPr lang="en-US" sz="1200" dirty="0" smtClean="0">
                <a:solidFill>
                  <a:schemeClr val="tx1">
                    <a:lumMod val="50000"/>
                    <a:lumOff val="50000"/>
                  </a:schemeClr>
                </a:solidFill>
                <a:latin typeface="Comic Sans MS" pitchFamily="66" charset="0"/>
              </a:rPr>
              <a:t>.</a:t>
            </a:r>
            <a:endParaRPr lang="en-US" sz="1200" dirty="0">
              <a:solidFill>
                <a:schemeClr val="tx1">
                  <a:lumMod val="50000"/>
                  <a:lumOff val="50000"/>
                </a:schemeClr>
              </a:solidFill>
              <a:latin typeface="Comic Sans MS" pitchFamily="66" charset="0"/>
            </a:endParaRPr>
          </a:p>
          <a:p>
            <a:pPr marL="0" indent="0" eaLnBrk="1" hangingPunct="1">
              <a:buNone/>
            </a:pPr>
            <a:endParaRPr lang="en-US" sz="1600" dirty="0" smtClean="0">
              <a:latin typeface="Comic Sans MS" pitchFamily="66" charset="0"/>
            </a:endParaRPr>
          </a:p>
          <a:p>
            <a:pPr eaLnBrk="1" hangingPunct="1">
              <a:buFont typeface="Wingdings" pitchFamily="2" charset="2"/>
              <a:buChar char="Ø"/>
            </a:pPr>
            <a:endParaRPr lang="en-US" sz="1600" dirty="0" smtClean="0">
              <a:latin typeface="Comic Sans MS" pitchFamily="66" charset="0"/>
            </a:endParaRPr>
          </a:p>
          <a:p>
            <a:pPr eaLnBrk="1" hangingPunct="1">
              <a:buFont typeface="Wingdings" pitchFamily="2" charset="2"/>
              <a:buChar char="Ø"/>
            </a:pPr>
            <a:r>
              <a:rPr lang="en-US" sz="1600" dirty="0" smtClean="0">
                <a:latin typeface="Comic Sans MS" pitchFamily="66" charset="0"/>
              </a:rPr>
              <a:t>Nucleic acid surrounded by a protective </a:t>
            </a:r>
            <a:r>
              <a:rPr lang="en-US" sz="1600" dirty="0" smtClean="0">
                <a:latin typeface="Comic Sans MS" pitchFamily="66" charset="0"/>
                <a:hlinkClick r:id="rId6"/>
              </a:rPr>
              <a:t>protein</a:t>
            </a:r>
            <a:r>
              <a:rPr lang="en-US" sz="1600" dirty="0" smtClean="0">
                <a:latin typeface="Comic Sans MS" pitchFamily="66" charset="0"/>
              </a:rPr>
              <a:t> coat, called a </a:t>
            </a:r>
            <a:r>
              <a:rPr lang="en-US" sz="1600" b="1" dirty="0" smtClean="0">
                <a:latin typeface="Comic Sans MS" pitchFamily="66" charset="0"/>
              </a:rPr>
              <a:t>capsid</a:t>
            </a:r>
            <a:r>
              <a:rPr lang="en-US" sz="1600" dirty="0" smtClean="0">
                <a:latin typeface="Comic Sans MS" pitchFamily="66" charset="0"/>
              </a:rPr>
              <a:t>.</a:t>
            </a:r>
          </a:p>
          <a:p>
            <a:pPr eaLnBrk="1" hangingPunct="1">
              <a:buFont typeface="Wingdings" pitchFamily="2" charset="2"/>
              <a:buChar char="Ø"/>
            </a:pPr>
            <a:endParaRPr lang="en-US" sz="1600" dirty="0" smtClean="0">
              <a:latin typeface="Comic Sans MS" pitchFamily="66" charset="0"/>
            </a:endParaRPr>
          </a:p>
          <a:p>
            <a:pPr eaLnBrk="1" hangingPunct="1">
              <a:buFont typeface="Wingdings" pitchFamily="2" charset="2"/>
              <a:buChar char="Ø"/>
            </a:pPr>
            <a:endParaRPr lang="en-US" sz="1600" dirty="0" smtClean="0">
              <a:latin typeface="Comic Sans MS" pitchFamily="66" charset="0"/>
            </a:endParaRPr>
          </a:p>
          <a:p>
            <a:pPr eaLnBrk="1" hangingPunct="1">
              <a:buFont typeface="Wingdings" pitchFamily="2" charset="2"/>
              <a:buChar char="Ø"/>
            </a:pPr>
            <a:r>
              <a:rPr lang="en-US" sz="1600" dirty="0" smtClean="0">
                <a:latin typeface="Comic Sans MS" pitchFamily="66" charset="0"/>
              </a:rPr>
              <a:t>An outer membranous layer, called an </a:t>
            </a:r>
            <a:r>
              <a:rPr lang="en-US" sz="1600" b="1" dirty="0" smtClean="0">
                <a:latin typeface="Comic Sans MS" pitchFamily="66" charset="0"/>
              </a:rPr>
              <a:t>envelope</a:t>
            </a:r>
            <a:r>
              <a:rPr lang="en-US" sz="1600" dirty="0" smtClean="0">
                <a:latin typeface="Comic Sans MS" pitchFamily="66" charset="0"/>
              </a:rPr>
              <a:t>, made of lipid and protein, surrounds the capsid in some viruses.</a:t>
            </a:r>
          </a:p>
        </p:txBody>
      </p:sp>
      <p:pic>
        <p:nvPicPr>
          <p:cNvPr id="6148" name="Picture 4" descr="ViralStructure"/>
          <p:cNvPicPr>
            <a:picLocks noGrp="1" noChangeAspect="1" noChangeArrowheads="1"/>
          </p:cNvPicPr>
          <p:nvPr>
            <p:ph sz="quarter" idx="3"/>
          </p:nvPr>
        </p:nvPicPr>
        <p:blipFill>
          <a:blip r:embed="rId7">
            <a:extLst>
              <a:ext uri="{28A0092B-C50C-407E-A947-70E740481C1C}">
                <a14:useLocalDpi xmlns:a14="http://schemas.microsoft.com/office/drawing/2010/main" val="0"/>
              </a:ext>
            </a:extLst>
          </a:blip>
          <a:srcRect/>
          <a:stretch>
            <a:fillRect/>
          </a:stretch>
        </p:blipFill>
        <p:spPr>
          <a:xfrm>
            <a:off x="4724400" y="1524000"/>
            <a:ext cx="4114800" cy="4032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49" name="Text Box 5"/>
          <p:cNvSpPr txBox="1">
            <a:spLocks noChangeArrowheads="1"/>
          </p:cNvSpPr>
          <p:nvPr/>
        </p:nvSpPr>
        <p:spPr bwMode="auto">
          <a:xfrm>
            <a:off x="0" y="6632575"/>
            <a:ext cx="41910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1000">
                <a:latin typeface="Comic Sans MS" pitchFamily="66" charset="0"/>
              </a:rPr>
              <a:t>Image: </a:t>
            </a:r>
            <a:r>
              <a:rPr lang="en-US" sz="1000">
                <a:latin typeface="Comic Sans MS" pitchFamily="66" charset="0"/>
                <a:hlinkClick r:id="rId8"/>
              </a:rPr>
              <a:t>Virus Structure</a:t>
            </a:r>
            <a:r>
              <a:rPr lang="en-US" sz="1000">
                <a:latin typeface="Comic Sans MS" pitchFamily="66" charset="0"/>
              </a:rPr>
              <a:t>, Drs. Foster &amp; Smith PetEducation.com</a:t>
            </a:r>
          </a:p>
        </p:txBody>
      </p:sp>
      <p:sp>
        <p:nvSpPr>
          <p:cNvPr id="6150" name="Text Box 5"/>
          <p:cNvSpPr txBox="1">
            <a:spLocks noChangeArrowheads="1"/>
          </p:cNvSpPr>
          <p:nvPr/>
        </p:nvSpPr>
        <p:spPr bwMode="auto">
          <a:xfrm>
            <a:off x="4572000" y="6588125"/>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9"/>
              </a:rPr>
              <a:t>Virtual Microbiology Classroom</a:t>
            </a:r>
            <a:r>
              <a:rPr lang="en-US" sz="1000">
                <a:latin typeface="Comic Sans MS" pitchFamily="66" charset="0"/>
              </a:rPr>
              <a:t> on </a:t>
            </a:r>
            <a:r>
              <a:rPr lang="en-US" sz="1000">
                <a:latin typeface="Comic Sans MS" pitchFamily="66" charset="0"/>
                <a:hlinkClick r:id="rId10"/>
              </a:rPr>
              <a:t>ScienceProfOnline.com</a:t>
            </a:r>
            <a:endParaRPr lang="en-US" sz="1000">
              <a:latin typeface="Comic Sans MS"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3"/>
          <p:cNvSpPr>
            <a:spLocks noGrp="1" noChangeArrowheads="1"/>
          </p:cNvSpPr>
          <p:nvPr>
            <p:ph type="title"/>
          </p:nvPr>
        </p:nvSpPr>
        <p:spPr>
          <a:xfrm>
            <a:off x="441325" y="838200"/>
            <a:ext cx="8229600" cy="655638"/>
          </a:xfrm>
        </p:spPr>
        <p:txBody>
          <a:bodyPr/>
          <a:lstStyle/>
          <a:p>
            <a:pPr algn="l" eaLnBrk="1" hangingPunct="1"/>
            <a:r>
              <a:rPr lang="en-US" sz="2900" b="1" smtClean="0">
                <a:solidFill>
                  <a:srgbClr val="008000"/>
                </a:solidFill>
                <a:latin typeface="Comic Sans MS" pitchFamily="66" charset="0"/>
              </a:rPr>
              <a:t>Genetic Material of Viruses</a:t>
            </a:r>
          </a:p>
        </p:txBody>
      </p:sp>
      <p:sp>
        <p:nvSpPr>
          <p:cNvPr id="55298" name="Rectangle 2"/>
          <p:cNvSpPr>
            <a:spLocks noGrp="1" noChangeArrowheads="1"/>
          </p:cNvSpPr>
          <p:nvPr>
            <p:ph type="body" sz="half" idx="1"/>
          </p:nvPr>
        </p:nvSpPr>
        <p:spPr>
          <a:xfrm>
            <a:off x="457200" y="1524000"/>
            <a:ext cx="4343400" cy="4953000"/>
          </a:xfrm>
        </p:spPr>
        <p:txBody>
          <a:bodyPr/>
          <a:lstStyle/>
          <a:p>
            <a:pPr eaLnBrk="1" hangingPunct="1">
              <a:lnSpc>
                <a:spcPct val="80000"/>
              </a:lnSpc>
              <a:buFont typeface="Wingdings" pitchFamily="2" charset="2"/>
              <a:buChar char="Ø"/>
              <a:defRPr/>
            </a:pPr>
            <a:endParaRPr lang="en-US" sz="1600" dirty="0" smtClean="0">
              <a:latin typeface="Comic Sans MS" pitchFamily="66" charset="0"/>
            </a:endParaRPr>
          </a:p>
          <a:p>
            <a:pPr eaLnBrk="1" hangingPunct="1">
              <a:lnSpc>
                <a:spcPct val="80000"/>
              </a:lnSpc>
              <a:buFont typeface="Wingdings" pitchFamily="2" charset="2"/>
              <a:buChar char="Ø"/>
              <a:defRPr/>
            </a:pPr>
            <a:r>
              <a:rPr lang="en-US" sz="1600" dirty="0" smtClean="0">
                <a:latin typeface="Comic Sans MS" pitchFamily="66" charset="0"/>
              </a:rPr>
              <a:t>Show more variety in nature of their genomes than do cells.</a:t>
            </a:r>
          </a:p>
          <a:p>
            <a:pPr eaLnBrk="1" hangingPunct="1">
              <a:lnSpc>
                <a:spcPct val="80000"/>
              </a:lnSpc>
              <a:buFont typeface="Wingdings" pitchFamily="2" charset="2"/>
              <a:buChar char="Ø"/>
              <a:defRPr/>
            </a:pPr>
            <a:endParaRPr lang="en-US" sz="1600" dirty="0" smtClean="0">
              <a:latin typeface="Comic Sans MS" pitchFamily="66" charset="0"/>
            </a:endParaRPr>
          </a:p>
          <a:p>
            <a:pPr eaLnBrk="1" hangingPunct="1">
              <a:lnSpc>
                <a:spcPct val="80000"/>
              </a:lnSpc>
              <a:buFont typeface="Wingdings" pitchFamily="2" charset="2"/>
              <a:buChar char="Ø"/>
              <a:defRPr/>
            </a:pPr>
            <a:r>
              <a:rPr lang="en-US" sz="1600" dirty="0" smtClean="0">
                <a:latin typeface="Comic Sans MS" pitchFamily="66" charset="0"/>
              </a:rPr>
              <a:t>Like cells, viral genome is a </a:t>
            </a:r>
            <a:r>
              <a:rPr lang="en-US" sz="1600" dirty="0" smtClean="0">
                <a:latin typeface="Comic Sans MS" pitchFamily="66" charset="0"/>
                <a:hlinkClick r:id="rId3"/>
              </a:rPr>
              <a:t>nucleic acid</a:t>
            </a:r>
            <a:r>
              <a:rPr lang="en-US" sz="1600" dirty="0" smtClean="0">
                <a:latin typeface="Comic Sans MS" pitchFamily="66" charset="0"/>
              </a:rPr>
              <a:t>.</a:t>
            </a:r>
          </a:p>
          <a:p>
            <a:pPr eaLnBrk="1" hangingPunct="1">
              <a:lnSpc>
                <a:spcPct val="80000"/>
              </a:lnSpc>
              <a:buFont typeface="Wingdings" pitchFamily="2" charset="2"/>
              <a:buChar char="Ø"/>
              <a:defRPr/>
            </a:pPr>
            <a:endParaRPr lang="en-US" sz="1600" dirty="0" smtClean="0">
              <a:latin typeface="Comic Sans MS" pitchFamily="66" charset="0"/>
            </a:endParaRPr>
          </a:p>
          <a:p>
            <a:pPr eaLnBrk="1" hangingPunct="1">
              <a:lnSpc>
                <a:spcPct val="80000"/>
              </a:lnSpc>
              <a:buFont typeface="Wingdings" pitchFamily="2" charset="2"/>
              <a:buChar char="Ø"/>
              <a:defRPr/>
            </a:pPr>
            <a:r>
              <a:rPr lang="en-US" sz="1600" dirty="0" smtClean="0">
                <a:latin typeface="Comic Sans MS" pitchFamily="66" charset="0"/>
              </a:rPr>
              <a:t>Primary way scientists categorize and classify viruses.</a:t>
            </a:r>
          </a:p>
          <a:p>
            <a:pPr eaLnBrk="1" hangingPunct="1">
              <a:lnSpc>
                <a:spcPct val="80000"/>
              </a:lnSpc>
              <a:buFont typeface="Wingdings" pitchFamily="2" charset="2"/>
              <a:buChar char="Ø"/>
              <a:defRPr/>
            </a:pPr>
            <a:endParaRPr lang="en-US" sz="1600" dirty="0" smtClean="0">
              <a:latin typeface="Comic Sans MS" pitchFamily="66" charset="0"/>
            </a:endParaRPr>
          </a:p>
          <a:p>
            <a:pPr eaLnBrk="1" hangingPunct="1">
              <a:lnSpc>
                <a:spcPct val="80000"/>
              </a:lnSpc>
              <a:buFont typeface="Wingdings" pitchFamily="2" charset="2"/>
              <a:buChar char="Ø"/>
              <a:defRPr/>
            </a:pPr>
            <a:r>
              <a:rPr lang="en-US" sz="1600" dirty="0" smtClean="0">
                <a:latin typeface="Comic Sans MS" pitchFamily="66" charset="0"/>
              </a:rPr>
              <a:t>Can be </a:t>
            </a:r>
            <a:r>
              <a:rPr lang="en-US" sz="1600" dirty="0" err="1" smtClean="0">
                <a:latin typeface="Comic Sans MS" pitchFamily="66" charset="0"/>
              </a:rPr>
              <a:t>dsDNA</a:t>
            </a:r>
            <a:r>
              <a:rPr lang="en-US" sz="1600" dirty="0" smtClean="0">
                <a:latin typeface="Comic Sans MS" pitchFamily="66" charset="0"/>
              </a:rPr>
              <a:t>, </a:t>
            </a:r>
            <a:r>
              <a:rPr lang="en-US" sz="1600" dirty="0" err="1" smtClean="0">
                <a:latin typeface="Comic Sans MS" pitchFamily="66" charset="0"/>
              </a:rPr>
              <a:t>ssDNA</a:t>
            </a:r>
            <a:r>
              <a:rPr lang="en-US" sz="1600" dirty="0" smtClean="0">
                <a:latin typeface="Comic Sans MS" pitchFamily="66" charset="0"/>
              </a:rPr>
              <a:t>, </a:t>
            </a:r>
            <a:r>
              <a:rPr lang="en-US" sz="1600" dirty="0" err="1" smtClean="0">
                <a:latin typeface="Comic Sans MS" pitchFamily="66" charset="0"/>
              </a:rPr>
              <a:t>dsRNA</a:t>
            </a:r>
            <a:r>
              <a:rPr lang="en-US" sz="1600" dirty="0" smtClean="0">
                <a:latin typeface="Comic Sans MS" pitchFamily="66" charset="0"/>
              </a:rPr>
              <a:t>, </a:t>
            </a:r>
            <a:r>
              <a:rPr lang="en-US" sz="1600" dirty="0" err="1" smtClean="0">
                <a:latin typeface="Comic Sans MS" pitchFamily="66" charset="0"/>
              </a:rPr>
              <a:t>ssRNA</a:t>
            </a:r>
            <a:r>
              <a:rPr lang="en-US" sz="1600" dirty="0" smtClean="0">
                <a:latin typeface="Comic Sans MS" pitchFamily="66" charset="0"/>
              </a:rPr>
              <a:t>.</a:t>
            </a:r>
          </a:p>
          <a:p>
            <a:pPr eaLnBrk="1" hangingPunct="1">
              <a:lnSpc>
                <a:spcPct val="80000"/>
              </a:lnSpc>
              <a:buFont typeface="Wingdings" pitchFamily="2" charset="2"/>
              <a:buChar char="Ø"/>
              <a:defRPr/>
            </a:pPr>
            <a:endParaRPr lang="en-US" sz="1600" dirty="0" smtClean="0">
              <a:latin typeface="Comic Sans MS" pitchFamily="66" charset="0"/>
            </a:endParaRPr>
          </a:p>
          <a:p>
            <a:pPr eaLnBrk="1" hangingPunct="1">
              <a:lnSpc>
                <a:spcPct val="80000"/>
              </a:lnSpc>
              <a:buFont typeface="Wingdings" pitchFamily="2" charset="2"/>
              <a:buChar char="Ø"/>
              <a:defRPr/>
            </a:pPr>
            <a:r>
              <a:rPr lang="en-US" sz="1600" dirty="0" smtClean="0">
                <a:latin typeface="Comic Sans MS" pitchFamily="66" charset="0"/>
              </a:rPr>
              <a:t>May be linear and composed of several segments or single and circular.</a:t>
            </a:r>
          </a:p>
          <a:p>
            <a:pPr eaLnBrk="1" hangingPunct="1">
              <a:lnSpc>
                <a:spcPct val="80000"/>
              </a:lnSpc>
              <a:buFont typeface="Wingdings" pitchFamily="2" charset="2"/>
              <a:buChar char="Ø"/>
              <a:defRPr/>
            </a:pPr>
            <a:endParaRPr lang="en-US" sz="1600" dirty="0" smtClean="0">
              <a:latin typeface="Comic Sans MS" pitchFamily="66" charset="0"/>
            </a:endParaRPr>
          </a:p>
          <a:p>
            <a:pPr eaLnBrk="1" hangingPunct="1">
              <a:lnSpc>
                <a:spcPct val="80000"/>
              </a:lnSpc>
              <a:buFont typeface="Wingdings" pitchFamily="2" charset="2"/>
              <a:buChar char="Ø"/>
              <a:defRPr/>
            </a:pPr>
            <a:r>
              <a:rPr lang="en-US" sz="1600" dirty="0" smtClean="0">
                <a:latin typeface="Comic Sans MS" pitchFamily="66" charset="0"/>
              </a:rPr>
              <a:t>Much smaller than genomes of cells.</a:t>
            </a:r>
          </a:p>
          <a:p>
            <a:pPr eaLnBrk="1" hangingPunct="1">
              <a:lnSpc>
                <a:spcPct val="80000"/>
              </a:lnSpc>
              <a:buFont typeface="Wingdings" pitchFamily="2" charset="2"/>
              <a:buChar char="Ø"/>
              <a:defRPr/>
            </a:pPr>
            <a:endParaRPr lang="en-US" sz="1600" dirty="0">
              <a:latin typeface="Comic Sans MS" pitchFamily="66" charset="0"/>
            </a:endParaRPr>
          </a:p>
          <a:p>
            <a:pPr marL="0" indent="0" eaLnBrk="1" hangingPunct="1">
              <a:lnSpc>
                <a:spcPct val="80000"/>
              </a:lnSpc>
              <a:buFontTx/>
              <a:buNone/>
              <a:defRPr/>
            </a:pPr>
            <a:r>
              <a:rPr lang="en-US" sz="1800" b="1" i="1" dirty="0" smtClean="0">
                <a:solidFill>
                  <a:srgbClr val="FF0000"/>
                </a:solidFill>
                <a:latin typeface="Comic Sans MS" pitchFamily="66" charset="0"/>
              </a:rPr>
              <a:t>Q: </a:t>
            </a:r>
            <a:r>
              <a:rPr lang="en-US" sz="1800" i="1" dirty="0" smtClean="0">
                <a:latin typeface="Comic Sans MS" pitchFamily="66" charset="0"/>
              </a:rPr>
              <a:t>What is similar about the genetic materials of cells and viruses. What is different?</a:t>
            </a:r>
          </a:p>
          <a:p>
            <a:pPr eaLnBrk="1" hangingPunct="1">
              <a:lnSpc>
                <a:spcPct val="80000"/>
              </a:lnSpc>
              <a:defRPr/>
            </a:pPr>
            <a:endParaRPr lang="en-US" sz="1600" dirty="0" smtClean="0">
              <a:latin typeface="Comic Sans MS" pitchFamily="66" charset="0"/>
              <a:cs typeface="Times" charset="0"/>
              <a:sym typeface="Symbol" pitchFamily="18" charset="2"/>
            </a:endParaRPr>
          </a:p>
          <a:p>
            <a:pPr marL="0" indent="0" eaLnBrk="1" hangingPunct="1">
              <a:lnSpc>
                <a:spcPct val="80000"/>
              </a:lnSpc>
              <a:buFontTx/>
              <a:buNone/>
              <a:defRPr/>
            </a:pPr>
            <a:endParaRPr lang="en-US" sz="1600" dirty="0" smtClean="0">
              <a:latin typeface="Comic Sans MS" pitchFamily="66" charset="0"/>
              <a:cs typeface="Times" charset="0"/>
              <a:sym typeface="Symbol" pitchFamily="18" charset="2"/>
            </a:endParaRPr>
          </a:p>
        </p:txBody>
      </p:sp>
      <p:pic>
        <p:nvPicPr>
          <p:cNvPr id="7172" name="Picture 12" descr="RNADiagramBiologyCorner"/>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6858000" y="304800"/>
            <a:ext cx="1981200" cy="2819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3" name="Text Box 10"/>
          <p:cNvSpPr txBox="1">
            <a:spLocks noChangeArrowheads="1"/>
          </p:cNvSpPr>
          <p:nvPr/>
        </p:nvSpPr>
        <p:spPr bwMode="auto">
          <a:xfrm>
            <a:off x="0" y="6613525"/>
            <a:ext cx="3962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1000">
                <a:latin typeface="Comic Sans MS" pitchFamily="66" charset="0"/>
              </a:rPr>
              <a:t>Images: </a:t>
            </a:r>
            <a:r>
              <a:rPr lang="en-US" sz="1000">
                <a:latin typeface="Comic Sans MS" pitchFamily="66" charset="0"/>
                <a:hlinkClick r:id="rId5"/>
              </a:rPr>
              <a:t>DNA &amp; RNA Diagrams</a:t>
            </a:r>
            <a:r>
              <a:rPr lang="en-US" sz="1000">
                <a:latin typeface="Comic Sans MS" pitchFamily="66" charset="0"/>
              </a:rPr>
              <a:t>, BiologyCorner</a:t>
            </a:r>
          </a:p>
        </p:txBody>
      </p:sp>
      <p:pic>
        <p:nvPicPr>
          <p:cNvPr id="7174" name="Picture 13" descr="DNADiagramBiologyCorner"/>
          <p:cNvPicPr>
            <a:picLocks noGrp="1" noChangeAspect="1" noChangeArrowheads="1"/>
          </p:cNvPicPr>
          <p:nvPr>
            <p:ph sz="quarter" idx="3"/>
          </p:nvPr>
        </p:nvPicPr>
        <p:blipFill>
          <a:blip r:embed="rId6">
            <a:extLst>
              <a:ext uri="{28A0092B-C50C-407E-A947-70E740481C1C}">
                <a14:useLocalDpi xmlns:a14="http://schemas.microsoft.com/office/drawing/2010/main" val="0"/>
              </a:ext>
            </a:extLst>
          </a:blip>
          <a:srcRect/>
          <a:stretch>
            <a:fillRect/>
          </a:stretch>
        </p:blipFill>
        <p:spPr>
          <a:xfrm>
            <a:off x="5105400" y="3048000"/>
            <a:ext cx="2711450" cy="3200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5" name="Rectangle 15"/>
          <p:cNvSpPr>
            <a:spLocks noChangeArrowheads="1"/>
          </p:cNvSpPr>
          <p:nvPr/>
        </p:nvSpPr>
        <p:spPr bwMode="auto">
          <a:xfrm>
            <a:off x="457200" y="152400"/>
            <a:ext cx="82296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000" b="1">
                <a:solidFill>
                  <a:srgbClr val="CC9900"/>
                </a:solidFill>
                <a:latin typeface="Comic Sans MS" pitchFamily="66" charset="0"/>
              </a:rPr>
              <a:t>What Are Viruses Made Of?</a:t>
            </a:r>
          </a:p>
        </p:txBody>
      </p:sp>
      <p:sp>
        <p:nvSpPr>
          <p:cNvPr id="7176" name="Text Box 5"/>
          <p:cNvSpPr txBox="1">
            <a:spLocks noChangeArrowheads="1"/>
          </p:cNvSpPr>
          <p:nvPr/>
        </p:nvSpPr>
        <p:spPr bwMode="auto">
          <a:xfrm>
            <a:off x="4572000" y="6613525"/>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7"/>
              </a:rPr>
              <a:t>Virtual Microbiology Classroom</a:t>
            </a:r>
            <a:r>
              <a:rPr lang="en-US" sz="1000">
                <a:latin typeface="Comic Sans MS" pitchFamily="66" charset="0"/>
              </a:rPr>
              <a:t> on </a:t>
            </a:r>
            <a:r>
              <a:rPr lang="en-US" sz="1000">
                <a:latin typeface="Comic Sans MS" pitchFamily="66" charset="0"/>
                <a:hlinkClick r:id="rId8"/>
              </a:rPr>
              <a:t>ScienceProfOnline.com</a:t>
            </a:r>
            <a:endParaRPr lang="en-US" sz="1000">
              <a:latin typeface="Comic Sans MS" pitchFamily="66"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3"/>
          <p:cNvSpPr>
            <a:spLocks noGrp="1" noChangeArrowheads="1"/>
          </p:cNvSpPr>
          <p:nvPr>
            <p:ph type="body" sz="half" idx="1"/>
          </p:nvPr>
        </p:nvSpPr>
        <p:spPr>
          <a:xfrm>
            <a:off x="385763" y="1600200"/>
            <a:ext cx="4491037" cy="4525963"/>
          </a:xfrm>
        </p:spPr>
        <p:txBody>
          <a:bodyPr/>
          <a:lstStyle/>
          <a:p>
            <a:pPr>
              <a:buFont typeface="Wingdings" pitchFamily="2" charset="2"/>
              <a:buChar char="Ø"/>
              <a:defRPr/>
            </a:pPr>
            <a:r>
              <a:rPr lang="en-US" sz="1600" dirty="0">
                <a:latin typeface="Comic Sans MS" pitchFamily="66" charset="0"/>
              </a:rPr>
              <a:t>Protein coat provides protection for viral nucleic acid and means of attachment to host’s cells.</a:t>
            </a:r>
          </a:p>
          <a:p>
            <a:pPr>
              <a:buFont typeface="Wingdings" pitchFamily="2" charset="2"/>
              <a:buChar char="Ø"/>
              <a:defRPr/>
            </a:pPr>
            <a:endParaRPr lang="en-US" sz="1600" dirty="0">
              <a:latin typeface="Comic Sans MS" pitchFamily="66" charset="0"/>
            </a:endParaRPr>
          </a:p>
          <a:p>
            <a:pPr>
              <a:buFont typeface="Wingdings" pitchFamily="2" charset="2"/>
              <a:buChar char="Ø"/>
              <a:defRPr/>
            </a:pPr>
            <a:r>
              <a:rPr lang="en-US" sz="1600" dirty="0">
                <a:latin typeface="Comic Sans MS" pitchFamily="66" charset="0"/>
              </a:rPr>
              <a:t>Composed of </a:t>
            </a:r>
            <a:r>
              <a:rPr lang="en-US" sz="1600" dirty="0" smtClean="0">
                <a:latin typeface="Comic Sans MS" pitchFamily="66" charset="0"/>
                <a:hlinkClick r:id="rId3"/>
              </a:rPr>
              <a:t>protein</a:t>
            </a:r>
            <a:r>
              <a:rPr lang="en-US" sz="1600" dirty="0" smtClean="0">
                <a:latin typeface="Comic Sans MS" pitchFamily="66" charset="0"/>
              </a:rPr>
              <a:t> </a:t>
            </a:r>
            <a:r>
              <a:rPr lang="en-US" sz="1600" dirty="0">
                <a:latin typeface="Comic Sans MS" pitchFamily="66" charset="0"/>
              </a:rPr>
              <a:t>subunits called </a:t>
            </a:r>
            <a:r>
              <a:rPr lang="en-US" sz="1600" dirty="0" err="1">
                <a:latin typeface="Comic Sans MS" pitchFamily="66" charset="0"/>
              </a:rPr>
              <a:t>capsomeres</a:t>
            </a:r>
            <a:r>
              <a:rPr lang="en-US" sz="1600" dirty="0">
                <a:latin typeface="Comic Sans MS" pitchFamily="66" charset="0"/>
              </a:rPr>
              <a:t>.</a:t>
            </a:r>
          </a:p>
          <a:p>
            <a:pPr>
              <a:buFont typeface="Wingdings" pitchFamily="2" charset="2"/>
              <a:buChar char="Ø"/>
              <a:defRPr/>
            </a:pPr>
            <a:endParaRPr lang="en-US" sz="1600" dirty="0">
              <a:latin typeface="Comic Sans MS" pitchFamily="66" charset="0"/>
            </a:endParaRPr>
          </a:p>
          <a:p>
            <a:pPr>
              <a:buFont typeface="Wingdings" pitchFamily="2" charset="2"/>
              <a:buChar char="Ø"/>
              <a:defRPr/>
            </a:pPr>
            <a:r>
              <a:rPr lang="en-US" sz="1600" dirty="0">
                <a:latin typeface="Comic Sans MS" pitchFamily="66" charset="0"/>
              </a:rPr>
              <a:t>Some capsids composed of single </a:t>
            </a:r>
            <a:endParaRPr lang="en-US" sz="1600" dirty="0" smtClean="0">
              <a:latin typeface="Comic Sans MS" pitchFamily="66" charset="0"/>
            </a:endParaRPr>
          </a:p>
          <a:p>
            <a:pPr marL="0" indent="0">
              <a:buFontTx/>
              <a:buNone/>
              <a:defRPr/>
            </a:pPr>
            <a:r>
              <a:rPr lang="en-US" sz="1600" dirty="0" smtClean="0">
                <a:latin typeface="Comic Sans MS" pitchFamily="66" charset="0"/>
              </a:rPr>
              <a:t>      type </a:t>
            </a:r>
            <a:r>
              <a:rPr lang="en-US" sz="1600" dirty="0">
                <a:latin typeface="Comic Sans MS" pitchFamily="66" charset="0"/>
              </a:rPr>
              <a:t>of </a:t>
            </a:r>
            <a:r>
              <a:rPr lang="en-US" sz="1600" dirty="0" err="1">
                <a:latin typeface="Comic Sans MS" pitchFamily="66" charset="0"/>
              </a:rPr>
              <a:t>capsomere</a:t>
            </a:r>
            <a:r>
              <a:rPr lang="en-US" sz="1600" dirty="0">
                <a:latin typeface="Comic Sans MS" pitchFamily="66" charset="0"/>
              </a:rPr>
              <a:t>; others </a:t>
            </a:r>
            <a:endParaRPr lang="en-US" sz="1600" dirty="0" smtClean="0">
              <a:latin typeface="Comic Sans MS" pitchFamily="66" charset="0"/>
            </a:endParaRPr>
          </a:p>
          <a:p>
            <a:pPr marL="0" indent="0">
              <a:buFontTx/>
              <a:buNone/>
              <a:defRPr/>
            </a:pPr>
            <a:r>
              <a:rPr lang="en-US" sz="1600" dirty="0">
                <a:latin typeface="Comic Sans MS" pitchFamily="66" charset="0"/>
              </a:rPr>
              <a:t> </a:t>
            </a:r>
            <a:r>
              <a:rPr lang="en-US" sz="1600" dirty="0" smtClean="0">
                <a:latin typeface="Comic Sans MS" pitchFamily="66" charset="0"/>
              </a:rPr>
              <a:t>     composed </a:t>
            </a:r>
            <a:r>
              <a:rPr lang="en-US" sz="1600" dirty="0">
                <a:latin typeface="Comic Sans MS" pitchFamily="66" charset="0"/>
              </a:rPr>
              <a:t>of multiple types.</a:t>
            </a:r>
            <a:endParaRPr lang="en-US" sz="1600" dirty="0">
              <a:latin typeface="Comic Sans MS" pitchFamily="66" charset="0"/>
              <a:cs typeface="Times" charset="0"/>
              <a:sym typeface="Symbol" pitchFamily="18" charset="2"/>
            </a:endParaRPr>
          </a:p>
        </p:txBody>
      </p:sp>
      <p:pic>
        <p:nvPicPr>
          <p:cNvPr id="8195" name="Picture 4" descr="TobaccoMosaicVirusStructure"/>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4114800" y="3619500"/>
            <a:ext cx="4876800" cy="2781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6" name="Text Box 5"/>
          <p:cNvSpPr txBox="1">
            <a:spLocks noChangeArrowheads="1"/>
          </p:cNvSpPr>
          <p:nvPr/>
        </p:nvSpPr>
        <p:spPr bwMode="auto">
          <a:xfrm>
            <a:off x="1009650" y="4876800"/>
            <a:ext cx="2222500" cy="95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buFontTx/>
              <a:buAutoNum type="arabicPeriod"/>
            </a:pPr>
            <a:r>
              <a:rPr lang="en-US" sz="1400" b="1">
                <a:latin typeface="Comic Sans MS" pitchFamily="66" charset="0"/>
              </a:rPr>
              <a:t>______________</a:t>
            </a:r>
          </a:p>
          <a:p>
            <a:pPr eaLnBrk="1" hangingPunct="1">
              <a:spcBef>
                <a:spcPct val="50000"/>
              </a:spcBef>
              <a:buFontTx/>
              <a:buAutoNum type="arabicPeriod"/>
            </a:pPr>
            <a:r>
              <a:rPr lang="en-US" sz="1400" b="1">
                <a:latin typeface="Comic Sans MS" pitchFamily="66" charset="0"/>
              </a:rPr>
              <a:t>______________</a:t>
            </a:r>
          </a:p>
          <a:p>
            <a:pPr eaLnBrk="1" hangingPunct="1">
              <a:spcBef>
                <a:spcPct val="50000"/>
              </a:spcBef>
              <a:buFontTx/>
              <a:buAutoNum type="arabicPeriod"/>
            </a:pPr>
            <a:r>
              <a:rPr lang="en-US" sz="1400" b="1">
                <a:latin typeface="Comic Sans MS" pitchFamily="66" charset="0"/>
              </a:rPr>
              <a:t>______________</a:t>
            </a:r>
          </a:p>
        </p:txBody>
      </p:sp>
      <p:sp>
        <p:nvSpPr>
          <p:cNvPr id="8197" name="Text Box 6"/>
          <p:cNvSpPr txBox="1">
            <a:spLocks noChangeArrowheads="1"/>
          </p:cNvSpPr>
          <p:nvPr/>
        </p:nvSpPr>
        <p:spPr bwMode="auto">
          <a:xfrm>
            <a:off x="-12700" y="6457950"/>
            <a:ext cx="32448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1000">
                <a:latin typeface="Comic Sans MS" pitchFamily="66" charset="0"/>
              </a:rPr>
              <a:t>Image: </a:t>
            </a:r>
            <a:r>
              <a:rPr lang="en-US" sz="1000">
                <a:latin typeface="Comic Sans MS" pitchFamily="66" charset="0"/>
                <a:hlinkClick r:id="rId5"/>
              </a:rPr>
              <a:t>Tobacco mosaic virus</a:t>
            </a:r>
            <a:r>
              <a:rPr lang="en-US" sz="1000">
                <a:latin typeface="Comic Sans MS" pitchFamily="66" charset="0"/>
              </a:rPr>
              <a:t>, US Gov; </a:t>
            </a:r>
            <a:r>
              <a:rPr lang="en-US" sz="1000">
                <a:latin typeface="Comic Sans MS" pitchFamily="66" charset="0"/>
                <a:hlinkClick r:id="rId6"/>
              </a:rPr>
              <a:t>Tobacco Mosaic Virus Structure</a:t>
            </a:r>
            <a:r>
              <a:rPr lang="en-US" sz="1000">
                <a:latin typeface="Comic Sans MS" pitchFamily="66" charset="0"/>
              </a:rPr>
              <a:t>, Y tambe, Wiki</a:t>
            </a:r>
          </a:p>
        </p:txBody>
      </p:sp>
      <p:sp>
        <p:nvSpPr>
          <p:cNvPr id="8198" name="Rectangle 3"/>
          <p:cNvSpPr txBox="1">
            <a:spLocks noChangeArrowheads="1"/>
          </p:cNvSpPr>
          <p:nvPr/>
        </p:nvSpPr>
        <p:spPr bwMode="auto">
          <a:xfrm>
            <a:off x="385763" y="685800"/>
            <a:ext cx="8229600"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3300" b="1">
                <a:solidFill>
                  <a:srgbClr val="008000"/>
                </a:solidFill>
                <a:latin typeface="Comic Sans MS" pitchFamily="66" charset="0"/>
              </a:rPr>
              <a:t>The Viral Capsid</a:t>
            </a:r>
          </a:p>
        </p:txBody>
      </p:sp>
      <p:sp>
        <p:nvSpPr>
          <p:cNvPr id="8199" name="Rectangle 10"/>
          <p:cNvSpPr>
            <a:spLocks noChangeArrowheads="1"/>
          </p:cNvSpPr>
          <p:nvPr/>
        </p:nvSpPr>
        <p:spPr bwMode="auto">
          <a:xfrm>
            <a:off x="385763" y="1524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000" b="1">
                <a:solidFill>
                  <a:srgbClr val="CC9900"/>
                </a:solidFill>
                <a:latin typeface="Comic Sans MS" pitchFamily="66" charset="0"/>
              </a:rPr>
              <a:t>What Are Viruses Made Of?</a:t>
            </a:r>
          </a:p>
        </p:txBody>
      </p:sp>
      <p:pic>
        <p:nvPicPr>
          <p:cNvPr id="3" name="Picture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5715000" y="380999"/>
            <a:ext cx="2900966" cy="2743201"/>
          </a:xfrm>
          <a:prstGeom prst="ellipse">
            <a:avLst/>
          </a:prstGeom>
          <a:ln w="63500" cap="rnd">
            <a:solidFill>
              <a:srgbClr val="3399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201" name="Text Box 5"/>
          <p:cNvSpPr txBox="1">
            <a:spLocks noChangeArrowheads="1"/>
          </p:cNvSpPr>
          <p:nvPr/>
        </p:nvSpPr>
        <p:spPr bwMode="auto">
          <a:xfrm>
            <a:off x="4572000" y="6604000"/>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8"/>
              </a:rPr>
              <a:t>Virtual Microbiology Classroom</a:t>
            </a:r>
            <a:r>
              <a:rPr lang="en-US" sz="1000">
                <a:latin typeface="Comic Sans MS" pitchFamily="66" charset="0"/>
              </a:rPr>
              <a:t> on </a:t>
            </a:r>
            <a:r>
              <a:rPr lang="en-US" sz="1000">
                <a:latin typeface="Comic Sans MS" pitchFamily="66" charset="0"/>
                <a:hlinkClick r:id="rId9"/>
              </a:rPr>
              <a:t>ScienceProfOnline.com</a:t>
            </a:r>
            <a:endParaRPr lang="en-US" sz="1000">
              <a:latin typeface="Comic Sans MS" pitchFamily="66"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3"/>
          <p:cNvSpPr>
            <a:spLocks noGrp="1" noChangeArrowheads="1"/>
          </p:cNvSpPr>
          <p:nvPr>
            <p:ph type="title"/>
          </p:nvPr>
        </p:nvSpPr>
        <p:spPr>
          <a:xfrm>
            <a:off x="457200" y="762000"/>
            <a:ext cx="8229600" cy="639763"/>
          </a:xfrm>
        </p:spPr>
        <p:txBody>
          <a:bodyPr/>
          <a:lstStyle/>
          <a:p>
            <a:pPr algn="l" eaLnBrk="1" hangingPunct="1"/>
            <a:r>
              <a:rPr lang="en-US" sz="3300" b="1" smtClean="0">
                <a:solidFill>
                  <a:srgbClr val="008000"/>
                </a:solidFill>
                <a:latin typeface="Comic Sans MS" pitchFamily="66" charset="0"/>
              </a:rPr>
              <a:t>The Viral Envelope</a:t>
            </a:r>
          </a:p>
        </p:txBody>
      </p:sp>
      <p:sp>
        <p:nvSpPr>
          <p:cNvPr id="9219" name="Rectangle 2"/>
          <p:cNvSpPr>
            <a:spLocks noGrp="1" noChangeArrowheads="1"/>
          </p:cNvSpPr>
          <p:nvPr>
            <p:ph type="body" sz="half" idx="1"/>
          </p:nvPr>
        </p:nvSpPr>
        <p:spPr>
          <a:xfrm>
            <a:off x="457200" y="1524000"/>
            <a:ext cx="4419600" cy="4876800"/>
          </a:xfrm>
        </p:spPr>
        <p:txBody>
          <a:bodyPr/>
          <a:lstStyle/>
          <a:p>
            <a:pPr eaLnBrk="1" hangingPunct="1">
              <a:buFont typeface="Wingdings" pitchFamily="2" charset="2"/>
              <a:buChar char="Ø"/>
              <a:defRPr/>
            </a:pPr>
            <a:r>
              <a:rPr lang="en-US" sz="1600" dirty="0" smtClean="0">
                <a:latin typeface="Comic Sans MS" pitchFamily="66" charset="0"/>
              </a:rPr>
              <a:t>Acquired from host cell during viral release; envelope is portion of  membrane system of host.</a:t>
            </a:r>
          </a:p>
          <a:p>
            <a:pPr eaLnBrk="1" hangingPunct="1">
              <a:buFont typeface="Wingdings" pitchFamily="2" charset="2"/>
              <a:buChar char="Ø"/>
              <a:defRPr/>
            </a:pPr>
            <a:endParaRPr lang="en-US" sz="1600" dirty="0" smtClean="0">
              <a:latin typeface="Comic Sans MS" pitchFamily="66" charset="0"/>
            </a:endParaRPr>
          </a:p>
          <a:p>
            <a:pPr eaLnBrk="1" hangingPunct="1">
              <a:buFont typeface="Wingdings" pitchFamily="2" charset="2"/>
              <a:buChar char="Ø"/>
              <a:defRPr/>
            </a:pPr>
            <a:r>
              <a:rPr lang="en-US" sz="1600" b="1" i="1" dirty="0" smtClean="0">
                <a:solidFill>
                  <a:srgbClr val="FF0000"/>
                </a:solidFill>
                <a:latin typeface="Comic Sans MS" pitchFamily="66" charset="0"/>
              </a:rPr>
              <a:t>Q: </a:t>
            </a:r>
            <a:r>
              <a:rPr lang="en-US" sz="1600" b="1" i="1" dirty="0" smtClean="0">
                <a:latin typeface="Comic Sans MS" pitchFamily="66" charset="0"/>
              </a:rPr>
              <a:t>If the viral envelope is taken from an infected cell’s plasma membrane, what macromolecule is the viral envelope primarily made of?</a:t>
            </a:r>
            <a:endParaRPr lang="en-US" sz="1600" b="1" i="1" dirty="0">
              <a:latin typeface="Comic Sans MS" pitchFamily="66" charset="0"/>
            </a:endParaRPr>
          </a:p>
          <a:p>
            <a:pPr marL="0" indent="0" eaLnBrk="1" hangingPunct="1">
              <a:buFontTx/>
              <a:buNone/>
              <a:defRPr/>
            </a:pPr>
            <a:r>
              <a:rPr lang="en-US" sz="1600" dirty="0" smtClean="0">
                <a:latin typeface="Comic Sans MS" pitchFamily="66" charset="0"/>
              </a:rPr>
              <a:t> </a:t>
            </a:r>
          </a:p>
          <a:p>
            <a:pPr eaLnBrk="1" hangingPunct="1">
              <a:buFont typeface="Wingdings" pitchFamily="2" charset="2"/>
              <a:buChar char="Ø"/>
              <a:defRPr/>
            </a:pPr>
            <a:r>
              <a:rPr lang="en-US" sz="1600" dirty="0" smtClean="0">
                <a:latin typeface="Comic Sans MS" pitchFamily="66" charset="0"/>
              </a:rPr>
              <a:t>Also contains proteins and virally-coded glycoproteins (spikes).</a:t>
            </a:r>
          </a:p>
          <a:p>
            <a:pPr eaLnBrk="1" hangingPunct="1">
              <a:buFont typeface="Wingdings" pitchFamily="2" charset="2"/>
              <a:buChar char="Ø"/>
              <a:defRPr/>
            </a:pPr>
            <a:endParaRPr lang="en-US" sz="1600" dirty="0" smtClean="0">
              <a:latin typeface="Comic Sans MS" pitchFamily="66" charset="0"/>
            </a:endParaRPr>
          </a:p>
          <a:p>
            <a:pPr eaLnBrk="1" hangingPunct="1">
              <a:buFont typeface="Wingdings" pitchFamily="2" charset="2"/>
              <a:buChar char="Ø"/>
              <a:defRPr/>
            </a:pPr>
            <a:r>
              <a:rPr lang="en-US" sz="1600" dirty="0" smtClean="0">
                <a:latin typeface="Comic Sans MS" pitchFamily="66" charset="0"/>
              </a:rPr>
              <a:t>Envelope’s proteins and glycoproteins often play role in host recognition.</a:t>
            </a:r>
          </a:p>
          <a:p>
            <a:pPr eaLnBrk="1" hangingPunct="1">
              <a:buFont typeface="Wingdings" pitchFamily="2" charset="2"/>
              <a:buChar char="Ø"/>
              <a:defRPr/>
            </a:pPr>
            <a:endParaRPr lang="en-US" sz="1600" dirty="0" smtClean="0">
              <a:latin typeface="Comic Sans MS" pitchFamily="66" charset="0"/>
              <a:cs typeface="Times" charset="0"/>
              <a:sym typeface="Symbol" pitchFamily="18" charset="2"/>
            </a:endParaRPr>
          </a:p>
          <a:p>
            <a:pPr eaLnBrk="1" hangingPunct="1">
              <a:buFont typeface="Wingdings" pitchFamily="2" charset="2"/>
              <a:buChar char="Ø"/>
              <a:defRPr/>
            </a:pPr>
            <a:r>
              <a:rPr lang="en-US" sz="1600" dirty="0" smtClean="0">
                <a:latin typeface="Comic Sans MS" pitchFamily="66" charset="0"/>
                <a:cs typeface="Times" charset="0"/>
                <a:sym typeface="Symbol" pitchFamily="18" charset="2"/>
              </a:rPr>
              <a:t>If a </a:t>
            </a:r>
            <a:r>
              <a:rPr lang="en-US" sz="1600" dirty="0" smtClean="0">
                <a:latin typeface="Comic Sans MS" pitchFamily="66" charset="0"/>
                <a:cs typeface="Times" charset="0"/>
                <a:sym typeface="Symbol" pitchFamily="18" charset="2"/>
                <a:hlinkClick r:id="rId3"/>
              </a:rPr>
              <a:t>virus</a:t>
            </a:r>
            <a:r>
              <a:rPr lang="en-US" sz="1600" dirty="0" smtClean="0">
                <a:latin typeface="Comic Sans MS" pitchFamily="66" charset="0"/>
                <a:cs typeface="Times" charset="0"/>
                <a:sym typeface="Symbol" pitchFamily="18" charset="2"/>
              </a:rPr>
              <a:t> doesn’t have an envelope, it is considered to be  a </a:t>
            </a:r>
            <a:r>
              <a:rPr lang="en-US" sz="1800" b="1" dirty="0" smtClean="0">
                <a:solidFill>
                  <a:schemeClr val="tx1">
                    <a:lumMod val="65000"/>
                    <a:lumOff val="35000"/>
                  </a:schemeClr>
                </a:solidFill>
                <a:latin typeface="Comic Sans MS" pitchFamily="66" charset="0"/>
                <a:cs typeface="Times" charset="0"/>
                <a:sym typeface="Symbol" pitchFamily="18" charset="2"/>
              </a:rPr>
              <a:t>naked virus</a:t>
            </a:r>
            <a:r>
              <a:rPr lang="en-US" sz="1600" dirty="0" smtClean="0">
                <a:latin typeface="Comic Sans MS" pitchFamily="66" charset="0"/>
                <a:cs typeface="Times" charset="0"/>
                <a:sym typeface="Symbol" pitchFamily="18" charset="2"/>
              </a:rPr>
              <a:t>.</a:t>
            </a:r>
          </a:p>
        </p:txBody>
      </p:sp>
      <p:pic>
        <p:nvPicPr>
          <p:cNvPr id="9220" name="Picture 8" descr="ViralStructure"/>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5226050" y="152400"/>
            <a:ext cx="3624263" cy="3048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1" name="Rectangle 10"/>
          <p:cNvSpPr>
            <a:spLocks noChangeArrowheads="1"/>
          </p:cNvSpPr>
          <p:nvPr/>
        </p:nvSpPr>
        <p:spPr bwMode="auto">
          <a:xfrm>
            <a:off x="457200" y="152400"/>
            <a:ext cx="8229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r>
              <a:rPr lang="en-US" sz="2000" b="1">
                <a:solidFill>
                  <a:srgbClr val="CC9900"/>
                </a:solidFill>
                <a:latin typeface="Comic Sans MS" pitchFamily="66" charset="0"/>
              </a:rPr>
              <a:t>What Are Viruses Made Of?</a:t>
            </a:r>
          </a:p>
        </p:txBody>
      </p:sp>
      <p:sp>
        <p:nvSpPr>
          <p:cNvPr id="9222" name="Text Box 5"/>
          <p:cNvSpPr txBox="1">
            <a:spLocks noChangeArrowheads="1"/>
          </p:cNvSpPr>
          <p:nvPr/>
        </p:nvSpPr>
        <p:spPr bwMode="auto">
          <a:xfrm>
            <a:off x="-26988" y="6427788"/>
            <a:ext cx="4598988" cy="631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1000">
                <a:latin typeface="Comic Sans MS" pitchFamily="66" charset="0"/>
              </a:rPr>
              <a:t>Image: </a:t>
            </a:r>
            <a:r>
              <a:rPr lang="en-US" sz="1000">
                <a:latin typeface="Comic Sans MS" pitchFamily="66" charset="0"/>
                <a:hlinkClick r:id="rId5"/>
              </a:rPr>
              <a:t>Virus Structure</a:t>
            </a:r>
            <a:r>
              <a:rPr lang="en-US" sz="1000">
                <a:latin typeface="Comic Sans MS" pitchFamily="66" charset="0"/>
              </a:rPr>
              <a:t>, Drs. Foster &amp; Smith PetEducation.com; ;  </a:t>
            </a:r>
            <a:r>
              <a:rPr lang="en-US" sz="1000">
                <a:latin typeface="Comic Sans MS" pitchFamily="66" charset="0"/>
                <a:hlinkClick r:id="rId6"/>
              </a:rPr>
              <a:t>Rubella virions budding</a:t>
            </a:r>
            <a:r>
              <a:rPr lang="en-US" sz="1000">
                <a:latin typeface="Comic Sans MS" pitchFamily="66" charset="0"/>
              </a:rPr>
              <a:t>, PHIL # 10220</a:t>
            </a:r>
          </a:p>
          <a:p>
            <a:pPr eaLnBrk="1" hangingPunct="1">
              <a:spcBef>
                <a:spcPct val="50000"/>
              </a:spcBef>
            </a:pPr>
            <a:endParaRPr lang="en-US" sz="1000">
              <a:latin typeface="Comic Sans MS" pitchFamily="66" charset="0"/>
            </a:endParaRPr>
          </a:p>
        </p:txBody>
      </p:sp>
      <p:sp>
        <p:nvSpPr>
          <p:cNvPr id="9223" name="Text Box 5"/>
          <p:cNvSpPr txBox="1">
            <a:spLocks noChangeArrowheads="1"/>
          </p:cNvSpPr>
          <p:nvPr/>
        </p:nvSpPr>
        <p:spPr bwMode="auto">
          <a:xfrm>
            <a:off x="4586288" y="6621463"/>
            <a:ext cx="4572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Bef>
                <a:spcPct val="50000"/>
              </a:spcBef>
            </a:pPr>
            <a:r>
              <a:rPr lang="en-US" sz="1000">
                <a:latin typeface="Comic Sans MS" pitchFamily="66" charset="0"/>
              </a:rPr>
              <a:t>From the  </a:t>
            </a:r>
            <a:r>
              <a:rPr lang="en-US" sz="1000">
                <a:latin typeface="Comic Sans MS" pitchFamily="66" charset="0"/>
                <a:hlinkClick r:id="rId7"/>
              </a:rPr>
              <a:t>Virtual Microbiology Classroom</a:t>
            </a:r>
            <a:r>
              <a:rPr lang="en-US" sz="1000">
                <a:latin typeface="Comic Sans MS" pitchFamily="66" charset="0"/>
              </a:rPr>
              <a:t> on </a:t>
            </a:r>
            <a:r>
              <a:rPr lang="en-US" sz="1000">
                <a:latin typeface="Comic Sans MS" pitchFamily="66" charset="0"/>
                <a:hlinkClick r:id="rId8"/>
              </a:rPr>
              <a:t>ScienceProfOnline.com</a:t>
            </a:r>
            <a:endParaRPr lang="en-US" sz="1000">
              <a:latin typeface="Comic Sans MS" pitchFamily="66" charset="0"/>
            </a:endParaRPr>
          </a:p>
        </p:txBody>
      </p:sp>
      <p:pic>
        <p:nvPicPr>
          <p:cNvPr id="9224" name="Picture 8" descr="RubellaVirusBuddingPHIL1022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89563" y="3352800"/>
            <a:ext cx="3297237" cy="2195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5" name="TextBox 1"/>
          <p:cNvSpPr txBox="1">
            <a:spLocks noChangeArrowheads="1"/>
          </p:cNvSpPr>
          <p:nvPr/>
        </p:nvSpPr>
        <p:spPr bwMode="auto">
          <a:xfrm>
            <a:off x="5389563" y="5689600"/>
            <a:ext cx="3449637"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1400" b="1">
                <a:solidFill>
                  <a:srgbClr val="FF0000"/>
                </a:solidFill>
              </a:rPr>
              <a:t>Watch video</a:t>
            </a:r>
            <a:r>
              <a:rPr lang="en-US" sz="1400"/>
              <a:t>: “</a:t>
            </a:r>
            <a:r>
              <a:rPr lang="en-US" sz="1400">
                <a:hlinkClick r:id="rId10"/>
              </a:rPr>
              <a:t>Mechanism for Releasing Enveloped Viruses</a:t>
            </a:r>
            <a:r>
              <a:rPr lang="en-US" sz="1400"/>
              <a:t>” from McGraw-Hill</a:t>
            </a:r>
          </a:p>
          <a:p>
            <a:pPr eaLnBrk="1" hangingPunct="1"/>
            <a:endParaRPr lang="en-US" sz="14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ViralTypes"/>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596900" y="509588"/>
            <a:ext cx="8013700" cy="6172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3" name="Text Box 3"/>
          <p:cNvSpPr txBox="1">
            <a:spLocks noChangeArrowheads="1"/>
          </p:cNvSpPr>
          <p:nvPr/>
        </p:nvSpPr>
        <p:spPr bwMode="auto">
          <a:xfrm>
            <a:off x="603250" y="1524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Helical</a:t>
            </a:r>
          </a:p>
        </p:txBody>
      </p:sp>
      <p:sp>
        <p:nvSpPr>
          <p:cNvPr id="10244" name="Text Box 4"/>
          <p:cNvSpPr txBox="1">
            <a:spLocks noChangeArrowheads="1"/>
          </p:cNvSpPr>
          <p:nvPr/>
        </p:nvSpPr>
        <p:spPr bwMode="auto">
          <a:xfrm>
            <a:off x="2438400" y="152400"/>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Polyhedral</a:t>
            </a:r>
          </a:p>
        </p:txBody>
      </p:sp>
      <p:sp>
        <p:nvSpPr>
          <p:cNvPr id="10245" name="Text Box 5"/>
          <p:cNvSpPr txBox="1">
            <a:spLocks noChangeArrowheads="1"/>
          </p:cNvSpPr>
          <p:nvPr/>
        </p:nvSpPr>
        <p:spPr bwMode="auto">
          <a:xfrm>
            <a:off x="4799013" y="150813"/>
            <a:ext cx="1371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Spherical</a:t>
            </a:r>
          </a:p>
        </p:txBody>
      </p:sp>
      <p:sp>
        <p:nvSpPr>
          <p:cNvPr id="10246" name="Text Box 6"/>
          <p:cNvSpPr txBox="1">
            <a:spLocks noChangeArrowheads="1"/>
          </p:cNvSpPr>
          <p:nvPr/>
        </p:nvSpPr>
        <p:spPr bwMode="auto">
          <a:xfrm>
            <a:off x="6934200" y="152400"/>
            <a:ext cx="167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a:t>Bacteriophage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22282</TotalTime>
  <Words>1225</Words>
  <Application>Microsoft Office PowerPoint</Application>
  <PresentationFormat>On-screen Show (4:3)</PresentationFormat>
  <Paragraphs>187</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Comic Sans MS</vt:lpstr>
      <vt:lpstr>Symbol</vt:lpstr>
      <vt:lpstr>Times</vt:lpstr>
      <vt:lpstr>Wingdings</vt:lpstr>
      <vt:lpstr>Default Design</vt:lpstr>
      <vt:lpstr>PowerPoint Presentation</vt:lpstr>
      <vt:lpstr> Virus   Structure  </vt:lpstr>
      <vt:lpstr>Cellular Organisms  vs  Acellular Particles</vt:lpstr>
      <vt:lpstr>How Do Viruses Differ From Living Organisms?</vt:lpstr>
      <vt:lpstr>What Are Viruses Made Of?</vt:lpstr>
      <vt:lpstr>Genetic Material of Viruses</vt:lpstr>
      <vt:lpstr>PowerPoint Presentation</vt:lpstr>
      <vt:lpstr>The Viral Envelope</vt:lpstr>
      <vt:lpstr>PowerPoint Presentation</vt:lpstr>
      <vt:lpstr>REVIEW!</vt:lpstr>
      <vt:lpstr>PowerPoint Presentation</vt:lpstr>
      <vt:lpstr>         Are microbes intimidating you?  Do yourself a favor. Use the…                 Virtual Microbiology                        Classroom (VMC) !  The VMC is full of resources to help you succeed, including:</vt:lpstr>
    </vt:vector>
  </TitlesOfParts>
  <Company>Online Education Resources,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Virus Structure Lecture PowerPoint</dc:title>
  <dc:subject>what are viruses made of</dc:subject>
  <dc:creator>Tami Port</dc:creator>
  <cp:keywords>structure if infectious viruses, virus lecture ppt, free lecture powerpoint virus structure, microbiology lecture powerpoint</cp:keywords>
  <dc:description>PowerPoint lecture on Virus Structure used in an actual college microbiology classroom.</dc:description>
  <cp:lastModifiedBy>Tami Port</cp:lastModifiedBy>
  <cp:revision>227</cp:revision>
  <dcterms:created xsi:type="dcterms:W3CDTF">2008-01-23T13:00:39Z</dcterms:created>
  <dcterms:modified xsi:type="dcterms:W3CDTF">2014-01-06T20:29:48Z</dcterms:modified>
  <cp:category>Microbiology Lecture Powerpoint</cp:category>
</cp:coreProperties>
</file>